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bcb1587f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6bcb1587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15-20min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Demo/video of the implementation (1-2 min)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5d5dce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a5d5dce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a5d5dce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a5d5dce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5d5dce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a5d5dce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a5d5dcec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a5d5dcec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a5d5dcec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a5d5dcec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a5d5dcec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a5d5dcec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bcb1587f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bcb1587f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cb1587f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cb1587f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ccef001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ccef001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ccef001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ccef001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ccef001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ccef001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Especially, tell about MicroBlaze (purpose)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ccef001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ccef001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ccef001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ccef001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ccef001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bccef001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558925" y="4661125"/>
            <a:ext cx="796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Vladimir Vakhter, WPI					ECE574 Modeling and Synthesis of Digital Systems using Verilog and VHDL</a:t>
            </a:r>
            <a:endParaRPr sz="1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738150" y="1838725"/>
            <a:ext cx="76677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Design and Implementation (in Verilog) of Pong Game</a:t>
            </a:r>
            <a:endParaRPr b="1" sz="3600">
              <a:solidFill>
                <a:srgbClr val="191B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1450" y="2874450"/>
            <a:ext cx="2921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Vladimir Vakhter</a:t>
            </a:r>
            <a:endParaRPr b="1" sz="20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ECE Department, WPI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125" y="427400"/>
            <a:ext cx="2455760" cy="9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82700" y="4290825"/>
            <a:ext cx="276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797250" y="4409925"/>
            <a:ext cx="15495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December 5, 2019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558875" y="214575"/>
            <a:ext cx="5659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1B0E"/>
                </a:solidFill>
                <a:latin typeface="Calibri"/>
                <a:ea typeface="Calibri"/>
                <a:cs typeface="Calibri"/>
                <a:sym typeface="Calibri"/>
              </a:rPr>
              <a:t>Custom Modules: game_logic.v</a:t>
            </a:r>
            <a:endParaRPr sz="2400"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75" y="1008600"/>
            <a:ext cx="2820200" cy="32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6825" y="1157288"/>
            <a:ext cx="24669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558875" y="214575"/>
            <a:ext cx="5659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1B0E"/>
                </a:solidFill>
                <a:latin typeface="Calibri"/>
                <a:ea typeface="Calibri"/>
                <a:cs typeface="Calibri"/>
                <a:sym typeface="Calibri"/>
              </a:rPr>
              <a:t>Custom Modules: game_logic.v</a:t>
            </a:r>
            <a:endParaRPr sz="2400"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75" y="1008600"/>
            <a:ext cx="2820200" cy="32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525" y="751875"/>
            <a:ext cx="2407900" cy="373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558875" y="214575"/>
            <a:ext cx="5659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1B0E"/>
                </a:solidFill>
                <a:latin typeface="Calibri"/>
                <a:ea typeface="Calibri"/>
                <a:cs typeface="Calibri"/>
                <a:sym typeface="Calibri"/>
              </a:rPr>
              <a:t>Custom Modules: seven_segment_4.vhd</a:t>
            </a:r>
            <a:endParaRPr sz="2400"/>
          </a:p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2885" l="0" r="0" t="3129"/>
          <a:stretch/>
        </p:blipFill>
        <p:spPr>
          <a:xfrm>
            <a:off x="635075" y="828075"/>
            <a:ext cx="3123149" cy="16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000" y="860025"/>
            <a:ext cx="4213124" cy="14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 rotWithShape="1">
          <a:blip r:embed="rId5">
            <a:alphaModFix/>
          </a:blip>
          <a:srcRect b="0" l="1302" r="1516" t="0"/>
          <a:stretch/>
        </p:blipFill>
        <p:spPr>
          <a:xfrm>
            <a:off x="4268000" y="3049275"/>
            <a:ext cx="4513925" cy="113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550" y="2896864"/>
            <a:ext cx="3748751" cy="12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/>
        </p:nvSpPr>
        <p:spPr>
          <a:xfrm>
            <a:off x="558875" y="214575"/>
            <a:ext cx="5659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1B0E"/>
                </a:solidFill>
                <a:latin typeface="Calibri"/>
                <a:ea typeface="Calibri"/>
                <a:cs typeface="Calibri"/>
                <a:sym typeface="Calibri"/>
              </a:rPr>
              <a:t>FPGA Resource Usage</a:t>
            </a:r>
            <a:endParaRPr sz="2400"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725" y="751875"/>
            <a:ext cx="5142552" cy="39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558875" y="214575"/>
            <a:ext cx="5659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1B0E"/>
                </a:solidFill>
                <a:latin typeface="Calibri"/>
                <a:ea typeface="Calibri"/>
                <a:cs typeface="Calibri"/>
                <a:sym typeface="Calibri"/>
              </a:rPr>
              <a:t>FPGA Resource Usage</a:t>
            </a:r>
            <a:endParaRPr sz="2400"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75" y="1179775"/>
            <a:ext cx="8320049" cy="278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1166700" y="2132850"/>
            <a:ext cx="68106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4400">
                <a:solidFill>
                  <a:srgbClr val="191B0E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58875" y="214575"/>
            <a:ext cx="5659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1B0E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2400"/>
          </a:p>
        </p:txBody>
      </p:sp>
      <p:sp>
        <p:nvSpPr>
          <p:cNvPr id="66" name="Google Shape;66;p14"/>
          <p:cNvSpPr txBox="1"/>
          <p:nvPr/>
        </p:nvSpPr>
        <p:spPr>
          <a:xfrm>
            <a:off x="558875" y="751875"/>
            <a:ext cx="83895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rgbClr val="191B0E"/>
                </a:solidFill>
                <a:latin typeface="Calibri"/>
                <a:ea typeface="Calibri"/>
                <a:cs typeface="Calibri"/>
                <a:sym typeface="Calibri"/>
              </a:rPr>
              <a:t>Purpose.</a:t>
            </a:r>
            <a:endParaRPr sz="1800">
              <a:solidFill>
                <a:srgbClr val="191B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rgbClr val="191B0E"/>
                </a:solidFill>
                <a:latin typeface="Calibri"/>
                <a:ea typeface="Calibri"/>
                <a:cs typeface="Calibri"/>
                <a:sym typeface="Calibri"/>
              </a:rPr>
              <a:t>Hierarchy of Modules.</a:t>
            </a:r>
            <a:endParaRPr sz="1800">
              <a:solidFill>
                <a:srgbClr val="191B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rgbClr val="191B0E"/>
                </a:solidFill>
                <a:latin typeface="Calibri"/>
                <a:ea typeface="Calibri"/>
                <a:cs typeface="Calibri"/>
                <a:sym typeface="Calibri"/>
              </a:rPr>
              <a:t>Block Diagram.</a:t>
            </a:r>
            <a:endParaRPr sz="1800">
              <a:solidFill>
                <a:srgbClr val="191B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rgbClr val="191B0E"/>
                </a:solidFill>
                <a:latin typeface="Calibri"/>
                <a:ea typeface="Calibri"/>
                <a:cs typeface="Calibri"/>
                <a:sym typeface="Calibri"/>
              </a:rPr>
              <a:t>IP Cores.</a:t>
            </a:r>
            <a:endParaRPr sz="1800">
              <a:solidFill>
                <a:srgbClr val="191B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rgbClr val="191B0E"/>
                </a:solidFill>
                <a:latin typeface="Calibri"/>
                <a:ea typeface="Calibri"/>
                <a:cs typeface="Calibri"/>
                <a:sym typeface="Calibri"/>
              </a:rPr>
              <a:t>Custom Hardware Modules.</a:t>
            </a:r>
            <a:endParaRPr sz="1800">
              <a:solidFill>
                <a:srgbClr val="191B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rgbClr val="191B0E"/>
                </a:solidFill>
                <a:latin typeface="Calibri"/>
                <a:ea typeface="Calibri"/>
                <a:cs typeface="Calibri"/>
                <a:sym typeface="Calibri"/>
              </a:rPr>
              <a:t>FPGA resource usage.</a:t>
            </a:r>
            <a:endParaRPr sz="1800">
              <a:solidFill>
                <a:srgbClr val="191B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558875" y="751875"/>
            <a:ext cx="8389500" cy="9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rgbClr val="191B0E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800">
                <a:solidFill>
                  <a:srgbClr val="191B0E"/>
                </a:solidFill>
                <a:latin typeface="Calibri"/>
                <a:ea typeface="Calibri"/>
                <a:cs typeface="Calibri"/>
                <a:sym typeface="Calibri"/>
              </a:rPr>
              <a:t>esign the Pong game in Verilog:</a:t>
            </a:r>
            <a:endParaRPr sz="1800">
              <a:solidFill>
                <a:srgbClr val="191B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91B0E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800">
                <a:solidFill>
                  <a:srgbClr val="191B0E"/>
                </a:solidFill>
                <a:latin typeface="Calibri"/>
                <a:ea typeface="Calibri"/>
                <a:cs typeface="Calibri"/>
                <a:sym typeface="Calibri"/>
              </a:rPr>
              <a:t>he 2-player mode.</a:t>
            </a:r>
            <a:endParaRPr sz="1800">
              <a:solidFill>
                <a:srgbClr val="191B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1B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191B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58875" y="214575"/>
            <a:ext cx="5659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1B0E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 sz="2400"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824" y="1979925"/>
            <a:ext cx="3518350" cy="217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558875" y="214575"/>
            <a:ext cx="5659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1B0E"/>
                </a:solidFill>
                <a:latin typeface="Calibri"/>
                <a:ea typeface="Calibri"/>
                <a:cs typeface="Calibri"/>
                <a:sym typeface="Calibri"/>
              </a:rPr>
              <a:t>Hierarchy of Modules</a:t>
            </a:r>
            <a:endParaRPr sz="2400"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112" y="751875"/>
            <a:ext cx="4233785" cy="39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58875" y="214575"/>
            <a:ext cx="5659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1B0E"/>
                </a:solidFill>
                <a:latin typeface="Calibri"/>
                <a:ea typeface="Calibri"/>
                <a:cs typeface="Calibri"/>
                <a:sym typeface="Calibri"/>
              </a:rPr>
              <a:t>Block Diagram</a:t>
            </a:r>
            <a:endParaRPr sz="2400"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642" r="494" t="2893"/>
          <a:stretch/>
        </p:blipFill>
        <p:spPr>
          <a:xfrm>
            <a:off x="170675" y="1327713"/>
            <a:ext cx="8802651" cy="24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558875" y="214575"/>
            <a:ext cx="5659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1B0E"/>
                </a:solidFill>
                <a:latin typeface="Calibri"/>
                <a:ea typeface="Calibri"/>
                <a:cs typeface="Calibri"/>
                <a:sym typeface="Calibri"/>
              </a:rPr>
              <a:t>IP Cores</a:t>
            </a:r>
            <a:endParaRPr sz="2400"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4025" r="4700" t="0"/>
          <a:stretch/>
        </p:blipFill>
        <p:spPr>
          <a:xfrm>
            <a:off x="330275" y="1132875"/>
            <a:ext cx="2237050" cy="18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4">
            <a:alphaModFix/>
          </a:blip>
          <a:srcRect b="2162" l="1745" r="2880" t="0"/>
          <a:stretch/>
        </p:blipFill>
        <p:spPr>
          <a:xfrm>
            <a:off x="3000075" y="751875"/>
            <a:ext cx="2482175" cy="29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5">
            <a:alphaModFix/>
          </a:blip>
          <a:srcRect b="3175" l="3363" r="2421" t="0"/>
          <a:stretch/>
        </p:blipFill>
        <p:spPr>
          <a:xfrm>
            <a:off x="5816850" y="985000"/>
            <a:ext cx="2872225" cy="25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558875" y="214575"/>
            <a:ext cx="5659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1B0E"/>
                </a:solidFill>
                <a:latin typeface="Calibri"/>
                <a:ea typeface="Calibri"/>
                <a:cs typeface="Calibri"/>
                <a:sym typeface="Calibri"/>
              </a:rPr>
              <a:t>Custom Modules: borders_ctrl.v</a:t>
            </a:r>
            <a:endParaRPr sz="2400"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76" y="1260113"/>
            <a:ext cx="2999100" cy="26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1004888"/>
            <a:ext cx="38957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558875" y="214575"/>
            <a:ext cx="5659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1B0E"/>
                </a:solidFill>
                <a:latin typeface="Calibri"/>
                <a:ea typeface="Calibri"/>
                <a:cs typeface="Calibri"/>
                <a:sym typeface="Calibri"/>
              </a:rPr>
              <a:t>Custom Modules: paddle_ctrl.v</a:t>
            </a:r>
            <a:endParaRPr sz="2400"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0" y="1307528"/>
            <a:ext cx="2314050" cy="2485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497" y="1348950"/>
            <a:ext cx="2314050" cy="24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5">
            <a:alphaModFix/>
          </a:blip>
          <a:srcRect b="6994" l="0" r="3698" t="0"/>
          <a:stretch/>
        </p:blipFill>
        <p:spPr>
          <a:xfrm>
            <a:off x="5168600" y="1307525"/>
            <a:ext cx="3748221" cy="24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558875" y="214575"/>
            <a:ext cx="5659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1B0E"/>
                </a:solidFill>
                <a:latin typeface="Calibri"/>
                <a:ea typeface="Calibri"/>
                <a:cs typeface="Calibri"/>
                <a:sym typeface="Calibri"/>
              </a:rPr>
              <a:t>Custom Modules: ball_ctrl.v</a:t>
            </a:r>
            <a:endParaRPr sz="2400"/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250" y="751874"/>
            <a:ext cx="3078672" cy="38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675" y="1098913"/>
            <a:ext cx="2330100" cy="29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