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8" r:id="rId3"/>
    <p:sldId id="259" r:id="rId4"/>
    <p:sldId id="266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F2E96-51CD-4DAC-A935-90FB7B27C204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0B5DD-C773-44E1-965A-C0423EF7B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90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47EF-8EAF-43BE-AC99-84B97A113011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0343-5316-42F4-9ED5-E6AF93C54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18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9DB9-D462-43AC-9335-E1958E4C0CB6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0343-5316-42F4-9ED5-E6AF93C54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44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319D-F76D-4A40-BB27-ECD13F17A8D0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0343-5316-42F4-9ED5-E6AF93C54BA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611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191F-2CCE-4A1A-A2B6-34A3120EF1E7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0343-5316-42F4-9ED5-E6AF93C54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71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9522-A502-4AA0-AB71-514B1D9E818F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0343-5316-42F4-9ED5-E6AF93C54BA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972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E0C9-AFA0-4DBF-B676-5C2D882000AD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0343-5316-42F4-9ED5-E6AF93C54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444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EF3D-4B06-4A14-9619-D530082356BF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0343-5316-42F4-9ED5-E6AF93C54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3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AEE0-5D62-4154-8FCD-D8426D4C2300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0343-5316-42F4-9ED5-E6AF93C54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80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8FA9-E1E2-4133-A680-4BCD172A0521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0343-5316-42F4-9ED5-E6AF93C54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08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35FD-4120-440D-BF00-A0F55DF1D709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0343-5316-42F4-9ED5-E6AF93C54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31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143-3EF1-4D6E-A68A-9E53E431AF44}" type="datetime1">
              <a:rPr lang="ru-RU" smtClean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0343-5316-42F4-9ED5-E6AF93C54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52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77A8-8666-4FA5-BB19-8BB629E9A7EE}" type="datetime1">
              <a:rPr lang="ru-RU" smtClean="0"/>
              <a:t>10.06.2024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0343-5316-42F4-9ED5-E6AF93C54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66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BD03-0433-46C8-9A52-C2C85BE3AB95}" type="datetime1">
              <a:rPr lang="ru-RU" smtClean="0"/>
              <a:t>10.06.2024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0343-5316-42F4-9ED5-E6AF93C54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66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1DFF-6B14-43E6-A2E2-4C60E287BD1F}" type="datetime1">
              <a:rPr lang="ru-RU" smtClean="0"/>
              <a:t>10.06.2024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0343-5316-42F4-9ED5-E6AF93C54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6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35BF-D99E-42C6-BC7B-02055CAC2F4A}" type="datetime1">
              <a:rPr lang="ru-RU" smtClean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0343-5316-42F4-9ED5-E6AF93C54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86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07CD-416A-4EAC-80D0-44F039C0B665}" type="datetime1">
              <a:rPr lang="ru-RU" smtClean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0343-5316-42F4-9ED5-E6AF93C54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88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615FA-96AE-44E6-8EDF-2F1BD1768736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E70343-5316-42F4-9ED5-E6AF93C54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10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net-technologies.ru/go/mottor" TargetMode="External"/><Relationship Id="rId7" Type="http://schemas.openxmlformats.org/officeDocument/2006/relationships/hyperlink" Target="https://www.internet-technologies.ru/go/umi" TargetMode="External"/><Relationship Id="rId2" Type="http://schemas.openxmlformats.org/officeDocument/2006/relationships/hyperlink" Target="https://www.internet-technologies.ru/go/uk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ternet-technologies.ru/go/insales" TargetMode="External"/><Relationship Id="rId5" Type="http://schemas.openxmlformats.org/officeDocument/2006/relationships/hyperlink" Target="https://www.internet-technologies.ru/go/tilda" TargetMode="External"/><Relationship Id="rId4" Type="http://schemas.openxmlformats.org/officeDocument/2006/relationships/hyperlink" Target="https://www.internet-technologies.ru/go/mozell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BBB94-129E-4D9A-B765-284289170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482" y="-162930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Волгоградский государственный </a:t>
            </a:r>
            <a:b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аграрный университет</a:t>
            </a:r>
            <a:endParaRPr lang="ru-RU" sz="2000" dirty="0">
              <a:latin typeface="Times New Roman" panose="02020603050405020304" pitchFamily="18" charset="0"/>
              <a:ea typeface="Yu Gothic UI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B0436-3565-4758-A3BF-7A19D8B35A0A}"/>
              </a:ext>
            </a:extLst>
          </p:cNvPr>
          <p:cNvSpPr txBox="1"/>
          <p:nvPr/>
        </p:nvSpPr>
        <p:spPr>
          <a:xfrm>
            <a:off x="-1302492" y="5960543"/>
            <a:ext cx="6090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Докладчик: Дьяков В.С</a:t>
            </a:r>
          </a:p>
          <a:p>
            <a:pPr algn="r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доцент Заяц О. 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49537" y="2282719"/>
            <a:ext cx="627941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</a:t>
            </a:r>
          </a:p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конструкторов сайтов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0343-5316-42F4-9ED5-E6AF93C54BA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72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D1E56-C25C-4AFB-A5AF-94B1FFB8A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4632"/>
            <a:ext cx="8596668" cy="688258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2F40B5-A992-403D-A867-C2C1BB60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4175"/>
            <a:ext cx="8596668" cy="38807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лучший канал для общения с клиентами, с помощью которого можно получить заявки, увеличить продажи и делиться информацией. 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создать сайт не так-то просто. Особенно это трудно на фоне небольшого бюджета, срочности задачи или отсутствия нужных специалистов. 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таких случаев придуманы специальные сервисы –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позволяющие быстро и без технических знаний собрать эффективный сайт.</a:t>
            </a:r>
          </a:p>
          <a:p>
            <a:pPr marL="0" indent="0">
              <a:buNone/>
            </a:pPr>
            <a:br>
              <a:rPr lang="ru-RU" sz="2400" dirty="0"/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0343-5316-42F4-9ED5-E6AF93C54B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32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AF686-3E2D-49CD-9160-6CC89D1C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47" y="294967"/>
            <a:ext cx="8596668" cy="757084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конструкторов сайтов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A36141-5663-4EC4-B94D-A7A82CF74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70885"/>
            <a:ext cx="9222658" cy="6128005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создать сайт онлайн можно за час - полтора.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 головной боли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не нужно собирать команду разработчиков, верстальщиков и дизайнеров. Осуществить развертывание сайта под силу даже неопытному пользователю.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нужны глубокие знания веб-программирования и веб-дизайна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достаточно поверхностного представления о структуре своего будущего интернет-ресурса.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Дешевле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чаще всего тарификация услуг конструкторов сайтов осуществляется в формате ежемесячных подписок стоимостью от пары сотен рублей, а также совершенно бесплатно.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Экономия на хостинге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в конструкторах стоимость размещения сайта на сервере уже входит в цену подписки.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Быстрый редизайн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чтобы сменить оформления веб-ресурса, нужно лишь выбрать один из сотен шаблонов, которые предоставляет любой конструктор сайта.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SEO-оптимизация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многие конструкторы сайтов предоставляют инструменты, которые упрощают поисковое продвижение созданных веб-ресурсов.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 этапа тестирования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весь функционал и шаблоны, предоставляемые конструкторами сайтов, проходят тестирование еще на этапе разработки. В результате веб-мастер получает полностью рабочий сайт без багов.</a:t>
            </a:r>
          </a:p>
          <a:p>
            <a:pPr algn="just">
              <a:spcBef>
                <a:spcPts val="600"/>
              </a:spcBef>
            </a:pPr>
            <a:endParaRPr lang="ru-RU" sz="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0343-5316-42F4-9ED5-E6AF93C54BA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08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D1E56-C25C-4AFB-A5AF-94B1FFB8A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4632"/>
            <a:ext cx="8596668" cy="688258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2F40B5-A992-403D-A867-C2C1BB60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4175"/>
            <a:ext cx="8596668" cy="38807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2022 г. пользоваться зарубежными конструкторами сайтов стало затруднительно из-за санкций. </a:t>
            </a:r>
          </a:p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Причина – сервисы не принимают оплату и ограничивают функции для пользователей из России. Поэтому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отечественные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платформы для создания сайтов. </a:t>
            </a:r>
          </a:p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Ниже представлено исследование наиболее популярных отечественных конструкторов. </a:t>
            </a:r>
          </a:p>
          <a:p>
            <a:pPr marL="0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0343-5316-42F4-9ED5-E6AF93C54BA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46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23D1E-EF3D-4912-863A-BFF17CFE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399E0B26-7EF3-4DD5-86FE-9E129BA9A8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315521"/>
              </p:ext>
            </p:extLst>
          </p:nvPr>
        </p:nvGraphicFramePr>
        <p:xfrm>
          <a:off x="78659" y="0"/>
          <a:ext cx="12005186" cy="678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509">
                  <a:extLst>
                    <a:ext uri="{9D8B030D-6E8A-4147-A177-3AD203B41FA5}">
                      <a16:colId xmlns:a16="http://schemas.microsoft.com/office/drawing/2014/main" val="1156085038"/>
                    </a:ext>
                  </a:extLst>
                </a:gridCol>
                <a:gridCol w="9045677">
                  <a:extLst>
                    <a:ext uri="{9D8B030D-6E8A-4147-A177-3AD203B41FA5}">
                      <a16:colId xmlns:a16="http://schemas.microsoft.com/office/drawing/2014/main" val="4260200936"/>
                    </a:ext>
                  </a:extLst>
                </a:gridCol>
              </a:tblGrid>
              <a:tr h="623152">
                <a:tc grid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Nethouse</a:t>
                      </a:r>
                      <a:endParaRPr lang="ru-RU" sz="3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03533"/>
                  </a:ext>
                </a:extLst>
              </a:tr>
              <a:tr h="4525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сайта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 типы сайтов</a:t>
                      </a: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3179190085"/>
                  </a:ext>
                </a:extLst>
              </a:tr>
              <a:tr h="4525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Бесплатный тариф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Есть. Ограничения: 5 товаров и 20 изображений в фотогалерее</a:t>
                      </a: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2672329148"/>
                  </a:ext>
                </a:extLst>
              </a:tr>
              <a:tr h="4525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Платные тарифы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320 до 680₽ в месяц</a:t>
                      </a: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415128897"/>
                  </a:ext>
                </a:extLst>
              </a:tr>
              <a:tr h="4525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Шаблонов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Более 30</a:t>
                      </a: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2576064563"/>
                  </a:ext>
                </a:extLst>
              </a:tr>
              <a:tr h="4525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освоения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</a:t>
                      </a: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1192608429"/>
                  </a:ext>
                </a:extLst>
              </a:tr>
              <a:tr h="623152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Для каких сайтов подходит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Подходит для создания сайта-визитки, блога, интернет-магазина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лендинга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37870"/>
                  </a:ext>
                </a:extLst>
              </a:tr>
              <a:tr h="623152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Возможности редактора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Позволяет изменять или удалять заданный набор элементов шаблона. При этом не реализовано добавление нового функционала, расширяющего возможности веб-страницы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82971"/>
                  </a:ext>
                </a:extLst>
              </a:tr>
              <a:tr h="8902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Преимущества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Шаблоны с адаптивным дизайном и множеством блоков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Встроенный функционал для интернет-магазина Возможность полноценной SEO-настройки всех шаблонов (мета-теги,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sitemap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robots.txt)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039584"/>
                  </a:ext>
                </a:extLst>
              </a:tr>
              <a:tr h="8902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Однотипная коллекция шаблонов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Отсутствие дополнительных элементов для добавления на страницы (закрытый код)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Ограниченное количество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виджетов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для расширения функционала создаваемого сайта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020357"/>
                  </a:ext>
                </a:extLst>
              </a:tr>
              <a:tr h="871724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Инструменты для ведения электронной коммерции и маркетинга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Яндекс.Метрика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 Analytics,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LiveInternet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36290"/>
                  </a:ext>
                </a:extLst>
              </a:tr>
            </a:tbl>
          </a:graphicData>
        </a:graphic>
      </p:graphicFrame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E3355D0-D368-49B5-A899-84ABFCF827C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846" y="255639"/>
            <a:ext cx="2169795" cy="234672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0343-5316-42F4-9ED5-E6AF93C54BA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48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23D1E-EF3D-4912-863A-BFF17CFE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399E0B26-7EF3-4DD5-86FE-9E129BA9A8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213954"/>
              </p:ext>
            </p:extLst>
          </p:nvPr>
        </p:nvGraphicFramePr>
        <p:xfrm>
          <a:off x="74428" y="-1"/>
          <a:ext cx="11993525" cy="6877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249">
                  <a:extLst>
                    <a:ext uri="{9D8B030D-6E8A-4147-A177-3AD203B41FA5}">
                      <a16:colId xmlns:a16="http://schemas.microsoft.com/office/drawing/2014/main" val="1156085038"/>
                    </a:ext>
                  </a:extLst>
                </a:gridCol>
                <a:gridCol w="9260276">
                  <a:extLst>
                    <a:ext uri="{9D8B030D-6E8A-4147-A177-3AD203B41FA5}">
                      <a16:colId xmlns:a16="http://schemas.microsoft.com/office/drawing/2014/main" val="4260200936"/>
                    </a:ext>
                  </a:extLst>
                </a:gridCol>
              </a:tblGrid>
              <a:tr h="280294">
                <a:tc grid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Tilda</a:t>
                      </a:r>
                      <a:endParaRPr lang="ru-RU" sz="3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03533"/>
                  </a:ext>
                </a:extLst>
              </a:tr>
              <a:tr h="270812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сайта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 типы сайтов</a:t>
                      </a: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3179190085"/>
                  </a:ext>
                </a:extLst>
              </a:tr>
              <a:tr h="538257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7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Бесплатный тариф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Есть, с рекламой конструктора, ограничениями по количеству сайтов, серверному пространству и количеству страниц</a:t>
                      </a: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2672329148"/>
                  </a:ext>
                </a:extLst>
              </a:tr>
              <a:tr h="306715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7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Платные тарифы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500 до 1000₽ в месяц</a:t>
                      </a: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415128897"/>
                  </a:ext>
                </a:extLst>
              </a:tr>
              <a:tr h="31897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7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Шаблонов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Более 100</a:t>
                      </a: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2576064563"/>
                  </a:ext>
                </a:extLst>
              </a:tr>
              <a:tr h="309976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7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освоения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</a:t>
                      </a: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1192608429"/>
                  </a:ext>
                </a:extLst>
              </a:tr>
              <a:tr h="27970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7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сайта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 типы сайтов</a:t>
                      </a: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3059637870"/>
                  </a:ext>
                </a:extLst>
              </a:tr>
              <a:tr h="759804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7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Возможности редактора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 редакторе веб-страницы создаются на основе разбитых по категориям шаблонов, к блокам которых можно применять встроенные стили. А также изменять их размеры, загружать изображения.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82971"/>
                  </a:ext>
                </a:extLst>
              </a:tr>
              <a:tr h="1021471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7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Преимущества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Встроенная CRM система, которая доступна даже в бесплатной подписке на конструктор.</a:t>
                      </a: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Возможность вставки пользовательского HTML-кода.</a:t>
                      </a: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Расширенные возможности SEO-оптимизации.</a:t>
                      </a: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Импорт и экспорт данных через </a:t>
                      </a:r>
                      <a:r>
                        <a:rPr lang="ru-RU" sz="17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нативный</a:t>
                      </a:r>
                      <a:r>
                        <a:rPr lang="ru-RU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API.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039584"/>
                  </a:ext>
                </a:extLst>
              </a:tr>
              <a:tr h="762887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7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Ограниченные возможности редактирования тематических шаблонов.</a:t>
                      </a: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Англоязычный интерфейс редактора.</a:t>
                      </a: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Скудные возможности бесплатного тарифного плана (всего 50 Мб дискового пространства).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020357"/>
                  </a:ext>
                </a:extLst>
              </a:tr>
              <a:tr h="910954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7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Инструменты для ведения электронной коммерции и маркетинга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Аналитические платформы (</a:t>
                      </a:r>
                      <a:r>
                        <a:rPr lang="en-US" sz="17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 Analytics, </a:t>
                      </a:r>
                      <a:r>
                        <a:rPr lang="ru-RU" sz="1700" b="0" i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Яндекс.Метрика</a:t>
                      </a:r>
                      <a:r>
                        <a:rPr lang="ru-RU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Командная работа (</a:t>
                      </a:r>
                      <a:r>
                        <a:rPr lang="en-US" sz="17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Slack, Trello</a:t>
                      </a: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), PUSH </a:t>
                      </a:r>
                      <a:r>
                        <a:rPr lang="ru-RU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email-</a:t>
                      </a:r>
                      <a:r>
                        <a:rPr lang="ru-RU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рассылки (</a:t>
                      </a:r>
                      <a:r>
                        <a:rPr lang="en-US" sz="1700" b="0" i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UniSender</a:t>
                      </a:r>
                      <a:r>
                        <a:rPr lang="en-US" sz="17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MailChimp</a:t>
                      </a: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), CRM </a:t>
                      </a:r>
                      <a:r>
                        <a:rPr lang="ru-RU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системы (</a:t>
                      </a:r>
                      <a:r>
                        <a:rPr lang="en-US" sz="1700" b="0" i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amoCRM</a:t>
                      </a:r>
                      <a:r>
                        <a:rPr lang="en-US" sz="17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700" b="0" i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Piperdrive</a:t>
                      </a: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), </a:t>
                      </a:r>
                      <a:r>
                        <a:rPr lang="ru-RU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Платежные системы (</a:t>
                      </a:r>
                      <a:r>
                        <a:rPr lang="ru-RU" sz="1700" b="0" i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Яндекс.Деньги</a:t>
                      </a:r>
                      <a:r>
                        <a:rPr lang="ru-RU" sz="17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7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PayPal</a:t>
                      </a: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), </a:t>
                      </a:r>
                      <a:r>
                        <a:rPr lang="ru-RU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Общение с клиентами (</a:t>
                      </a:r>
                      <a:r>
                        <a:rPr lang="en-US" sz="1700" b="0" i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Jivosite</a:t>
                      </a: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), </a:t>
                      </a:r>
                      <a:r>
                        <a:rPr lang="ru-RU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Создание веб-форм (</a:t>
                      </a:r>
                      <a:r>
                        <a:rPr lang="en-US" sz="1700" b="0" i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Typeform</a:t>
                      </a: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36290"/>
                  </a:ext>
                </a:extLst>
              </a:tr>
            </a:tbl>
          </a:graphicData>
        </a:graphic>
      </p:graphicFrame>
      <p:pic>
        <p:nvPicPr>
          <p:cNvPr id="5" name="Picture 6" descr="Tilda Publishing - YouTube">
            <a:extLst>
              <a:ext uri="{FF2B5EF4-FFF2-40B4-BE49-F238E27FC236}">
                <a16:creationId xmlns:a16="http://schemas.microsoft.com/office/drawing/2014/main" id="{05AED62A-9993-46D4-A24C-F05DD6FC8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570" y="1509823"/>
            <a:ext cx="1962653" cy="168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0343-5316-42F4-9ED5-E6AF93C54BA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28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9EE91-774B-426F-8DC1-8E877253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50800"/>
            <a:ext cx="8596668" cy="741916"/>
          </a:xfrm>
        </p:spPr>
        <p:txBody>
          <a:bodyPr>
            <a:norm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выбрать конструктор сайтов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73EA8-DB05-4B7F-92C9-0275795B3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21" y="642682"/>
            <a:ext cx="9664995" cy="5726223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Предоставляемых конструктором ресурсов должно хватать для нормальной работы сайта – внимательно изучите лимиты, которые конструктор устанавливает на количество страниц, объем передаваемого трафика, дисковое пространство и т.д.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расширенных SEO-настроек – они должны включать в себя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метатеги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файлы Sitemap.xml, robots.txt и т.д.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тестового периода – бесплатный пробный период позволит вам полностью оценить возможности конструктора сайтов и предоставляемого функционала.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Большая коллекция шаблонов и возможность их редактирования – позволят максимально уникализировать дизайн создаваемого сайта.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расширения функционала сайта с помощью модулей.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большим количеством сторонних сервисов – это особенно важно при развертывании коммерческих и торговых интернет-ресурсов.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скорость загрузки, т.к. конструкторы создают динамические сайты, страницы которых формируются в режиме реального времени и загружаются из разных источников. 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Простотой и понятный функционал – гарантируют быстрое создание сайта.</a:t>
            </a:r>
            <a:endParaRPr lang="ru-RU" sz="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0343-5316-42F4-9ED5-E6AF93C54BA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72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54D2F-B505-4548-87D9-8C7D8EB6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19C5DC4-2BE8-47D1-87A0-8B380B2DCF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491915"/>
              </p:ext>
            </p:extLst>
          </p:nvPr>
        </p:nvGraphicFramePr>
        <p:xfrm>
          <a:off x="144564" y="554988"/>
          <a:ext cx="11764937" cy="6152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887">
                  <a:extLst>
                    <a:ext uri="{9D8B030D-6E8A-4147-A177-3AD203B41FA5}">
                      <a16:colId xmlns:a16="http://schemas.microsoft.com/office/drawing/2014/main" val="552879687"/>
                    </a:ext>
                  </a:extLst>
                </a:gridCol>
                <a:gridCol w="1686610">
                  <a:extLst>
                    <a:ext uri="{9D8B030D-6E8A-4147-A177-3AD203B41FA5}">
                      <a16:colId xmlns:a16="http://schemas.microsoft.com/office/drawing/2014/main" val="2166802416"/>
                    </a:ext>
                  </a:extLst>
                </a:gridCol>
                <a:gridCol w="1686610">
                  <a:extLst>
                    <a:ext uri="{9D8B030D-6E8A-4147-A177-3AD203B41FA5}">
                      <a16:colId xmlns:a16="http://schemas.microsoft.com/office/drawing/2014/main" val="4291779285"/>
                    </a:ext>
                  </a:extLst>
                </a:gridCol>
                <a:gridCol w="1686610">
                  <a:extLst>
                    <a:ext uri="{9D8B030D-6E8A-4147-A177-3AD203B41FA5}">
                      <a16:colId xmlns:a16="http://schemas.microsoft.com/office/drawing/2014/main" val="1006755551"/>
                    </a:ext>
                  </a:extLst>
                </a:gridCol>
                <a:gridCol w="1686610">
                  <a:extLst>
                    <a:ext uri="{9D8B030D-6E8A-4147-A177-3AD203B41FA5}">
                      <a16:colId xmlns:a16="http://schemas.microsoft.com/office/drawing/2014/main" val="1104489034"/>
                    </a:ext>
                  </a:extLst>
                </a:gridCol>
                <a:gridCol w="1686610">
                  <a:extLst>
                    <a:ext uri="{9D8B030D-6E8A-4147-A177-3AD203B41FA5}">
                      <a16:colId xmlns:a16="http://schemas.microsoft.com/office/drawing/2014/main" val="2205957875"/>
                    </a:ext>
                  </a:extLst>
                </a:gridCol>
              </a:tblGrid>
              <a:tr h="18956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Nethouse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Tilda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51081"/>
                  </a:ext>
                </a:extLst>
              </a:tr>
              <a:tr h="32905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Количество тарифных планов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713637"/>
                  </a:ext>
                </a:extLst>
              </a:tr>
              <a:tr h="32905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Бесплатный тариф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60588"/>
                  </a:ext>
                </a:extLst>
              </a:tr>
              <a:tr h="32905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Мин. стоимость тарифа без рекламы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225</a:t>
                      </a:r>
                      <a:r>
                        <a:rPr lang="ru-RU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79933"/>
                  </a:ext>
                </a:extLst>
              </a:tr>
              <a:tr h="46615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Макс. стоимость тарифа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488</a:t>
                      </a:r>
                      <a:r>
                        <a:rPr lang="ru-RU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ru-RU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791165"/>
                  </a:ext>
                </a:extLst>
              </a:tr>
              <a:tr h="32905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Количество шаблонов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60+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100+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877298"/>
                  </a:ext>
                </a:extLst>
              </a:tr>
              <a:tr h="32905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Тестовый период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814696"/>
                  </a:ext>
                </a:extLst>
              </a:tr>
              <a:tr h="32905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Создание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лендингов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966587"/>
                  </a:ext>
                </a:extLst>
              </a:tr>
              <a:tr h="32905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Создание блогов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702173"/>
                  </a:ext>
                </a:extLst>
              </a:tr>
              <a:tr h="32905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Создание контентных сайтов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01264"/>
                  </a:ext>
                </a:extLst>
              </a:tr>
              <a:tr h="32905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Создание интернет-магазинов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24229"/>
                  </a:ext>
                </a:extLst>
              </a:tr>
              <a:tr h="32905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Редактирование шаблонов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702439"/>
                  </a:ext>
                </a:extLst>
              </a:tr>
              <a:tr h="32905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Редактирование HTML и CSS шаблонов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14314"/>
                  </a:ext>
                </a:extLst>
              </a:tr>
              <a:tr h="46615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Возможность вставки новых элементов на страницу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881757"/>
                  </a:ext>
                </a:extLst>
              </a:tr>
              <a:tr h="46615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Коллекция готовых модулей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644032"/>
                  </a:ext>
                </a:extLst>
              </a:tr>
              <a:tr h="32905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Мастер настройки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SEO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349613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0343-5316-42F4-9ED5-E6AF93C54BAB}" type="slidenum">
              <a:rPr lang="ru-RU" smtClean="0"/>
              <a:t>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-8991" y="-23135"/>
            <a:ext cx="99197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Сравнительный анализ конструкторов сайтов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72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2113F-1344-4A71-A1C4-4BE24CA2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2776F6-3B7E-4A0E-8F1F-4E314E32B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3" y="1547272"/>
            <a:ext cx="9499713" cy="4859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конкретного онлайн-сервиса для создания сайта зависит от ваших целей.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сайта-визитки: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uKit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Motor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Mozello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лендинга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uKit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Mottor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Tilda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блога: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uKit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Tilda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интернет-магазина: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Insales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Umi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uKit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0343-5316-42F4-9ED5-E6AF93C54BA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05819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492</TotalTime>
  <Words>920</Words>
  <Application>Microsoft Office PowerPoint</Application>
  <PresentationFormat>Широкоэкранный</PresentationFormat>
  <Paragraphs>146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</vt:lpstr>
      <vt:lpstr>Wingdings 3</vt:lpstr>
      <vt:lpstr>Аспект</vt:lpstr>
      <vt:lpstr>ФГБОУ ВО Волгоградский государственный  аграрный университет</vt:lpstr>
      <vt:lpstr>Актуальность исследования</vt:lpstr>
      <vt:lpstr>Преимущества конструкторов сайтов</vt:lpstr>
      <vt:lpstr>Санкции</vt:lpstr>
      <vt:lpstr>Презентация PowerPoint</vt:lpstr>
      <vt:lpstr>Презентация PowerPoint</vt:lpstr>
      <vt:lpstr>Как выбрать конструктор сайтов</vt:lpstr>
      <vt:lpstr>Презентация PowerPoint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РФ  Федеральное государственное бюджетное образовательное учреждение высшего  образования «Волгоградский государственный аграрный университет»  Кафедра «Эколога мелиоративный »</dc:title>
  <dc:creator>Дьяков Двачевский</dc:creator>
  <cp:lastModifiedBy>Дьяков Двачевский</cp:lastModifiedBy>
  <cp:revision>49</cp:revision>
  <dcterms:created xsi:type="dcterms:W3CDTF">2023-03-22T21:48:59Z</dcterms:created>
  <dcterms:modified xsi:type="dcterms:W3CDTF">2024-06-10T13:48:42Z</dcterms:modified>
</cp:coreProperties>
</file>