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8" r:id="rId2"/>
    <p:sldId id="271" r:id="rId3"/>
    <p:sldId id="272" r:id="rId4"/>
    <p:sldId id="266" r:id="rId5"/>
    <p:sldId id="267" r:id="rId6"/>
    <p:sldId id="274" r:id="rId7"/>
    <p:sldId id="279" r:id="rId8"/>
    <p:sldId id="277" r:id="rId9"/>
    <p:sldId id="258" r:id="rId10"/>
    <p:sldId id="275" r:id="rId11"/>
    <p:sldId id="276" r:id="rId12"/>
    <p:sldId id="280" r:id="rId13"/>
    <p:sldId id="281" r:id="rId14"/>
    <p:sldId id="282" r:id="rId15"/>
    <p:sldId id="286" r:id="rId16"/>
    <p:sldId id="288" r:id="rId17"/>
    <p:sldId id="287" r:id="rId18"/>
    <p:sldId id="285" r:id="rId19"/>
    <p:sldId id="284"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100" d="100"/>
          <a:sy n="100" d="100"/>
        </p:scale>
        <p:origin x="-516" y="14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6D856-7E90-483D-89E0-878AB61252A7}" type="datetimeFigureOut">
              <a:rPr lang="ru-RU" smtClean="0"/>
              <a:pPr/>
              <a:t>28.02.2025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C1903-0C4C-46EB-BE1D-C512B40DB167}"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7"/>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0"/>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40"/>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8055433-A338-42C2-BEA3-5851B662FB94}"/>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endParaRPr lang="x-none"/>
          </a:p>
        </p:txBody>
      </p:sp>
      <p:sp>
        <p:nvSpPr>
          <p:cNvPr id="3" name="Untertitel 2">
            <a:extLst>
              <a:ext uri="{FF2B5EF4-FFF2-40B4-BE49-F238E27FC236}">
                <a16:creationId xmlns:a16="http://schemas.microsoft.com/office/drawing/2014/main" xmlns="" id="{638DA5EC-08CF-488A-9E61-7E624E6226E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x-none"/>
          </a:p>
        </p:txBody>
      </p:sp>
      <p:sp>
        <p:nvSpPr>
          <p:cNvPr id="4" name="Datumsplatzhalter 3">
            <a:extLst>
              <a:ext uri="{FF2B5EF4-FFF2-40B4-BE49-F238E27FC236}">
                <a16:creationId xmlns:a16="http://schemas.microsoft.com/office/drawing/2014/main" xmlns="" id="{8EF9BE53-B4CD-4ED3-B9CD-5FA962D77789}"/>
              </a:ext>
            </a:extLst>
          </p:cNvPr>
          <p:cNvSpPr>
            <a:spLocks noGrp="1"/>
          </p:cNvSpPr>
          <p:nvPr>
            <p:ph type="dt" sz="half" idx="10"/>
          </p:nvPr>
        </p:nvSpPr>
        <p:spPr/>
        <p:txBody>
          <a:bodyPr/>
          <a:lstStyle/>
          <a:p>
            <a:fld id="{93F476D5-E90B-4B55-AB22-0A0CF6DB2F52}" type="datetimeFigureOut">
              <a:rPr lang="x-none" smtClean="0"/>
              <a:pPr/>
              <a:t>28.02.2025</a:t>
            </a:fld>
            <a:endParaRPr lang="x-none"/>
          </a:p>
        </p:txBody>
      </p:sp>
      <p:sp>
        <p:nvSpPr>
          <p:cNvPr id="5" name="Fußzeilenplatzhalter 4">
            <a:extLst>
              <a:ext uri="{FF2B5EF4-FFF2-40B4-BE49-F238E27FC236}">
                <a16:creationId xmlns:a16="http://schemas.microsoft.com/office/drawing/2014/main" xmlns="" id="{A2066C3B-0C56-411B-8ED9-F4E74BCBE6F3}"/>
              </a:ext>
            </a:extLst>
          </p:cNvPr>
          <p:cNvSpPr>
            <a:spLocks noGrp="1"/>
          </p:cNvSpPr>
          <p:nvPr>
            <p:ph type="ftr" sz="quarter" idx="11"/>
          </p:nvPr>
        </p:nvSpPr>
        <p:spPr/>
        <p:txBody>
          <a:bodyPr/>
          <a:lstStyle/>
          <a:p>
            <a:endParaRPr lang="x-none"/>
          </a:p>
        </p:txBody>
      </p:sp>
      <p:sp>
        <p:nvSpPr>
          <p:cNvPr id="6" name="Foliennummernplatzhalter 5">
            <a:extLst>
              <a:ext uri="{FF2B5EF4-FFF2-40B4-BE49-F238E27FC236}">
                <a16:creationId xmlns:a16="http://schemas.microsoft.com/office/drawing/2014/main" xmlns="" id="{6394A955-7CCE-4F64-AB38-C19EDF65A395}"/>
              </a:ext>
            </a:extLst>
          </p:cNvPr>
          <p:cNvSpPr>
            <a:spLocks noGrp="1"/>
          </p:cNvSpPr>
          <p:nvPr>
            <p:ph type="sldNum" sz="quarter" idx="12"/>
          </p:nvPr>
        </p:nvSpPr>
        <p:spPr/>
        <p:txBody>
          <a:bodyPr/>
          <a:lstStyle/>
          <a:p>
            <a:fld id="{01E036A7-661B-4AFC-B5A9-77AF9EEB5581}" type="slidenum">
              <a:rPr lang="x-none" smtClean="0"/>
              <a:pPr/>
              <a:t>‹#›</a:t>
            </a:fld>
            <a:endParaRPr lang="x-none"/>
          </a:p>
        </p:txBody>
      </p:sp>
    </p:spTree>
    <p:extLst>
      <p:ext uri="{BB962C8B-B14F-4D97-AF65-F5344CB8AC3E}">
        <p14:creationId xmlns:p14="http://schemas.microsoft.com/office/powerpoint/2010/main" xmlns="" val="193438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2"/>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41B1073-F8DA-4442-9CA5-E3E259C5369F}" type="datetimeFigureOut">
              <a:rPr lang="ru-RU" smtClean="0"/>
              <a:pPr/>
              <a:t>28.02.2025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4D91A4-5B6F-4BA4-A425-F168A21B97F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B1073-F8DA-4442-9CA5-E3E259C5369F}" type="datetimeFigureOut">
              <a:rPr lang="ru-RU" smtClean="0"/>
              <a:pPr/>
              <a:t>28.02.2025</a:t>
            </a:fld>
            <a:endParaRPr lang="ru-RU"/>
          </a:p>
        </p:txBody>
      </p:sp>
      <p:sp>
        <p:nvSpPr>
          <p:cNvPr id="5" name="Нижний колонтитул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D91A4-5B6F-4BA4-A425-F168A21B97F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63058" y="1571614"/>
            <a:ext cx="5829300" cy="1470025"/>
          </a:xfrm>
        </p:spPr>
        <p:txBody>
          <a:bodyPr>
            <a:normAutofit fontScale="90000"/>
          </a:bodyPr>
          <a:lstStyle/>
          <a:p>
            <a:r>
              <a:rPr lang="de-DE" dirty="0"/>
              <a:t>Entwicklung des Projekts </a:t>
            </a:r>
            <a:r>
              <a:rPr lang="de-DE" dirty="0" smtClean="0"/>
              <a:t>„Student Performance Analysis“</a:t>
            </a:r>
            <a:endParaRPr lang="ru-RU" dirty="0"/>
          </a:p>
        </p:txBody>
      </p:sp>
      <p:sp>
        <p:nvSpPr>
          <p:cNvPr id="3" name="Подзаголовок 2"/>
          <p:cNvSpPr>
            <a:spLocks noGrp="1"/>
          </p:cNvSpPr>
          <p:nvPr>
            <p:ph type="subTitle" idx="1"/>
          </p:nvPr>
        </p:nvSpPr>
        <p:spPr>
          <a:xfrm>
            <a:off x="500034" y="3429000"/>
            <a:ext cx="7929617" cy="1752600"/>
          </a:xfrm>
        </p:spPr>
        <p:txBody>
          <a:bodyPr>
            <a:normAutofit fontScale="77500" lnSpcReduction="20000"/>
          </a:bodyPr>
          <a:lstStyle/>
          <a:p>
            <a:r>
              <a:rPr lang="de-DE" dirty="0"/>
              <a:t>Entwicklungsteam </a:t>
            </a:r>
            <a:endParaRPr lang="ru-RU" dirty="0"/>
          </a:p>
          <a:p>
            <a:r>
              <a:rPr lang="de-DE" dirty="0"/>
              <a:t/>
            </a:r>
            <a:br>
              <a:rPr lang="de-DE" dirty="0"/>
            </a:br>
            <a:r>
              <a:rPr lang="de-DE" dirty="0" err="1"/>
              <a:t>Tetiana</a:t>
            </a:r>
            <a:r>
              <a:rPr lang="de-DE" dirty="0"/>
              <a:t> </a:t>
            </a:r>
            <a:r>
              <a:rPr lang="de-DE" dirty="0" err="1"/>
              <a:t>Bogach</a:t>
            </a:r>
            <a:r>
              <a:rPr lang="ru-RU" dirty="0"/>
              <a:t>, </a:t>
            </a:r>
            <a:r>
              <a:rPr lang="de-DE" dirty="0" err="1"/>
              <a:t>Nataliia</a:t>
            </a:r>
            <a:r>
              <a:rPr lang="de-DE" dirty="0"/>
              <a:t> </a:t>
            </a:r>
            <a:r>
              <a:rPr lang="de-DE" dirty="0" err="1"/>
              <a:t>Honcharova</a:t>
            </a:r>
            <a:r>
              <a:rPr lang="ru-RU" dirty="0"/>
              <a:t>, </a:t>
            </a:r>
            <a:r>
              <a:rPr lang="de-DE" dirty="0" smtClean="0"/>
              <a:t>Mohammad Mahdi </a:t>
            </a:r>
            <a:r>
              <a:rPr lang="de-DE" dirty="0" err="1" smtClean="0"/>
              <a:t>Khoshooeiparizi</a:t>
            </a:r>
            <a:r>
              <a:rPr lang="de-DE" dirty="0" smtClean="0"/>
              <a:t>, Volodymyr </a:t>
            </a:r>
            <a:r>
              <a:rPr lang="de-DE" dirty="0" err="1" smtClean="0"/>
              <a:t>Kyryliuk</a:t>
            </a:r>
            <a:r>
              <a:rPr lang="ru-RU" dirty="0" smtClean="0"/>
              <a:t>,</a:t>
            </a:r>
            <a:r>
              <a:rPr lang="de-DE" dirty="0" smtClean="0"/>
              <a:t> </a:t>
            </a:r>
            <a:r>
              <a:rPr lang="ru-RU" dirty="0" smtClean="0"/>
              <a:t> </a:t>
            </a:r>
            <a:r>
              <a:rPr lang="de-DE" dirty="0" err="1" smtClean="0"/>
              <a:t>Dayana</a:t>
            </a:r>
            <a:r>
              <a:rPr lang="de-DE" dirty="0" smtClean="0"/>
              <a:t> </a:t>
            </a:r>
            <a:r>
              <a:rPr lang="de-DE" dirty="0" err="1" smtClean="0"/>
              <a:t>Mohammadian</a:t>
            </a:r>
            <a:r>
              <a:rPr lang="de-DE" dirty="0" smtClean="0"/>
              <a:t>, Milad </a:t>
            </a:r>
            <a:r>
              <a:rPr lang="de-DE" dirty="0" err="1" smtClean="0"/>
              <a:t>Younesi</a:t>
            </a:r>
            <a:endParaRPr lang="de-DE" dirty="0" smtClean="0"/>
          </a:p>
          <a:p>
            <a:endParaRPr lang="de-DE" b="1" dirty="0" smtClean="0"/>
          </a:p>
          <a:p>
            <a:endParaRPr lang="de-DE" b="1" dirty="0"/>
          </a:p>
          <a:p>
            <a:endParaRPr lang="de-DE" b="1" dirty="0"/>
          </a:p>
          <a:p>
            <a:endParaRPr lang="de-DE" b="1" dirty="0"/>
          </a:p>
          <a:p>
            <a:endParaRPr lang="ru-RU" dirty="0"/>
          </a:p>
        </p:txBody>
      </p:sp>
      <p:sp>
        <p:nvSpPr>
          <p:cNvPr id="4" name="Подзаголовок 2"/>
          <p:cNvSpPr txBox="1">
            <a:spLocks/>
          </p:cNvSpPr>
          <p:nvPr/>
        </p:nvSpPr>
        <p:spPr>
          <a:xfrm>
            <a:off x="2107389" y="5357826"/>
            <a:ext cx="5036379" cy="642942"/>
          </a:xfrm>
          <a:prstGeom prst="rect">
            <a:avLst/>
          </a:prstGeom>
        </p:spPr>
        <p:txBody>
          <a:bodyPr vert="horz" lIns="91440" tIns="45720" rIns="91440" bIns="45720" rtlCol="0">
            <a:normAutofit/>
          </a:bodyPr>
          <a:lstStyle/>
          <a:p>
            <a:pPr algn="ctr">
              <a:spcBef>
                <a:spcPct val="20000"/>
              </a:spcBef>
              <a:defRPr/>
            </a:pPr>
            <a:r>
              <a:rPr lang="en-US" sz="3200" dirty="0">
                <a:solidFill>
                  <a:prstClr val="black">
                    <a:tint val="75000"/>
                  </a:prstClr>
                </a:solidFill>
                <a:latin typeface="Calibri"/>
              </a:rPr>
              <a:t>HSH, Hannover, </a:t>
            </a:r>
            <a:r>
              <a:rPr lang="en-US" sz="3200" dirty="0" smtClean="0">
                <a:solidFill>
                  <a:prstClr val="black">
                    <a:tint val="75000"/>
                  </a:prstClr>
                </a:solidFill>
                <a:latin typeface="Calibri"/>
              </a:rPr>
              <a:t>2025</a:t>
            </a:r>
            <a:endParaRPr lang="de-DE" sz="3200" b="1" dirty="0">
              <a:solidFill>
                <a:prstClr val="black">
                  <a:tint val="75000"/>
                </a:prstClr>
              </a:solidFill>
              <a:latin typeface="Calibri"/>
            </a:endParaRPr>
          </a:p>
          <a:p>
            <a:pPr algn="ctr">
              <a:spcBef>
                <a:spcPct val="20000"/>
              </a:spcBef>
              <a:defRPr/>
            </a:pPr>
            <a:endParaRPr lang="de-DE" sz="3200" b="1" dirty="0">
              <a:solidFill>
                <a:prstClr val="black">
                  <a:tint val="75000"/>
                </a:prstClr>
              </a:solidFill>
              <a:latin typeface="Calibri"/>
            </a:endParaRPr>
          </a:p>
          <a:p>
            <a:pPr algn="ctr">
              <a:spcBef>
                <a:spcPct val="20000"/>
              </a:spcBef>
              <a:defRPr/>
            </a:pPr>
            <a:endParaRPr lang="de-DE" sz="3200" b="1" dirty="0">
              <a:solidFill>
                <a:prstClr val="black">
                  <a:tint val="75000"/>
                </a:prstClr>
              </a:solidFill>
              <a:latin typeface="Calibri"/>
            </a:endParaRPr>
          </a:p>
          <a:p>
            <a:pPr algn="ctr">
              <a:spcBef>
                <a:spcPct val="20000"/>
              </a:spcBef>
              <a:defRPr/>
            </a:pPr>
            <a:endParaRPr lang="de-DE" sz="3200" b="1" dirty="0">
              <a:solidFill>
                <a:prstClr val="black">
                  <a:tint val="75000"/>
                </a:prstClr>
              </a:solidFill>
              <a:latin typeface="Calibri"/>
            </a:endParaRPr>
          </a:p>
          <a:p>
            <a:pPr algn="ctr">
              <a:spcBef>
                <a:spcPct val="20000"/>
              </a:spcBef>
              <a:defRPr/>
            </a:pPr>
            <a:endParaRPr lang="ru-RU" sz="3200" dirty="0">
              <a:solidFill>
                <a:prstClr val="black">
                  <a:tint val="75000"/>
                </a:prstClr>
              </a:solidFill>
              <a:latin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214290"/>
            <a:ext cx="7186634" cy="631844"/>
          </a:xfrm>
        </p:spPr>
        <p:txBody>
          <a:bodyPr>
            <a:normAutofit fontScale="90000"/>
          </a:bodyPr>
          <a:lstStyle/>
          <a:p>
            <a:r>
              <a:rPr lang="de-DE" dirty="0" smtClean="0"/>
              <a:t>Arten von Parametern</a:t>
            </a:r>
            <a:endParaRPr lang="ru-RU" dirty="0" smtClean="0"/>
          </a:p>
        </p:txBody>
      </p:sp>
      <p:sp>
        <p:nvSpPr>
          <p:cNvPr id="5" name="Содержимое 4"/>
          <p:cNvSpPr>
            <a:spLocks noGrp="1"/>
          </p:cNvSpPr>
          <p:nvPr>
            <p:ph idx="1"/>
          </p:nvPr>
        </p:nvSpPr>
        <p:spPr/>
        <p:txBody>
          <a:bodyPr>
            <a:normAutofit fontScale="92500" lnSpcReduction="20000"/>
          </a:bodyPr>
          <a:lstStyle/>
          <a:p>
            <a:r>
              <a:rPr lang="de-DE" dirty="0" smtClean="0"/>
              <a:t>Es gibt zwei Arten von Parametern, die die Leistung potenziell beeinflussen können: solche, die nur berücksichtigt werden können, und solche, die beeinflusst werden können. Das  sind Parameter, die sich auf Familie, Lebensbedingungen, Ausbildung und Arbeit der Eltern, Alter und Geschlecht beziehen. Von größerem Interesse ist die zweite Gruppe von Parametern, die beeinflusst werden können: Anwesenheit, für das Studium aufgewendete Zeit, Alkoholkonsum, Motivation.</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214290"/>
            <a:ext cx="7186634" cy="631844"/>
          </a:xfrm>
        </p:spPr>
        <p:txBody>
          <a:bodyPr>
            <a:normAutofit fontScale="90000"/>
          </a:bodyPr>
          <a:lstStyle/>
          <a:p>
            <a:r>
              <a:rPr lang="de-DE" dirty="0" smtClean="0"/>
              <a:t>Statistik</a:t>
            </a:r>
            <a:endParaRPr lang="ru-RU" dirty="0" smtClean="0"/>
          </a:p>
        </p:txBody>
      </p:sp>
      <p:pic>
        <p:nvPicPr>
          <p:cNvPr id="4" name="Рисунок 3" descr="Figure_1.png"/>
          <p:cNvPicPr>
            <a:picLocks noChangeAspect="1"/>
          </p:cNvPicPr>
          <p:nvPr/>
        </p:nvPicPr>
        <p:blipFill>
          <a:blip r:embed="rId2"/>
          <a:stretch>
            <a:fillRect/>
          </a:stretch>
        </p:blipFill>
        <p:spPr>
          <a:xfrm>
            <a:off x="0" y="2071678"/>
            <a:ext cx="9144000" cy="3337226"/>
          </a:xfrm>
          <a:prstGeom prst="rect">
            <a:avLst/>
          </a:prstGeom>
        </p:spPr>
      </p:pic>
      <p:sp>
        <p:nvSpPr>
          <p:cNvPr id="5" name="Прямоугольник 4"/>
          <p:cNvSpPr/>
          <p:nvPr/>
        </p:nvSpPr>
        <p:spPr>
          <a:xfrm>
            <a:off x="3286116" y="928670"/>
            <a:ext cx="3214710" cy="461665"/>
          </a:xfrm>
          <a:prstGeom prst="rect">
            <a:avLst/>
          </a:prstGeom>
        </p:spPr>
        <p:txBody>
          <a:bodyPr wrap="square">
            <a:spAutoFit/>
          </a:bodyPr>
          <a:lstStyle/>
          <a:p>
            <a:r>
              <a:rPr lang="en-US" sz="2400" dirty="0" smtClean="0"/>
              <a:t>weekly study time</a:t>
            </a:r>
            <a:endParaRPr lang="ru-RU"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Прямоугольник 6"/>
          <p:cNvSpPr/>
          <p:nvPr/>
        </p:nvSpPr>
        <p:spPr>
          <a:xfrm>
            <a:off x="2857488" y="928670"/>
            <a:ext cx="4500594" cy="461665"/>
          </a:xfrm>
          <a:prstGeom prst="rect">
            <a:avLst/>
          </a:prstGeom>
        </p:spPr>
        <p:txBody>
          <a:bodyPr wrap="square">
            <a:spAutoFit/>
          </a:bodyPr>
          <a:lstStyle/>
          <a:p>
            <a:r>
              <a:rPr lang="en-US" sz="2400" dirty="0" smtClean="0"/>
              <a:t>wants to take higher education</a:t>
            </a:r>
            <a:endParaRPr lang="ru-RU" sz="2400" dirty="0"/>
          </a:p>
        </p:txBody>
      </p:sp>
      <p:pic>
        <p:nvPicPr>
          <p:cNvPr id="8" name="Рисунок 7" descr="Figure_2.png"/>
          <p:cNvPicPr>
            <a:picLocks noChangeAspect="1"/>
          </p:cNvPicPr>
          <p:nvPr/>
        </p:nvPicPr>
        <p:blipFill>
          <a:blip r:embed="rId2"/>
          <a:stretch>
            <a:fillRect/>
          </a:stretch>
        </p:blipFill>
        <p:spPr>
          <a:xfrm>
            <a:off x="0" y="1760387"/>
            <a:ext cx="9144000" cy="333722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Прямоугольник 6"/>
          <p:cNvSpPr/>
          <p:nvPr/>
        </p:nvSpPr>
        <p:spPr>
          <a:xfrm>
            <a:off x="2857488" y="928670"/>
            <a:ext cx="4500594" cy="461665"/>
          </a:xfrm>
          <a:prstGeom prst="rect">
            <a:avLst/>
          </a:prstGeom>
        </p:spPr>
        <p:txBody>
          <a:bodyPr wrap="square">
            <a:spAutoFit/>
          </a:bodyPr>
          <a:lstStyle/>
          <a:p>
            <a:r>
              <a:rPr lang="en-US" sz="2400" dirty="0" smtClean="0"/>
              <a:t>Internet access at home</a:t>
            </a:r>
            <a:endParaRPr lang="ru-RU" sz="2400" dirty="0"/>
          </a:p>
        </p:txBody>
      </p:sp>
      <p:pic>
        <p:nvPicPr>
          <p:cNvPr id="5" name="Рисунок 4" descr="Figure_3.png"/>
          <p:cNvPicPr>
            <a:picLocks noChangeAspect="1"/>
          </p:cNvPicPr>
          <p:nvPr/>
        </p:nvPicPr>
        <p:blipFill>
          <a:blip r:embed="rId2"/>
          <a:stretch>
            <a:fillRect/>
          </a:stretch>
        </p:blipFill>
        <p:spPr>
          <a:xfrm>
            <a:off x="0" y="1760387"/>
            <a:ext cx="9144000" cy="333722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Прямоугольник 6"/>
          <p:cNvSpPr/>
          <p:nvPr/>
        </p:nvSpPr>
        <p:spPr>
          <a:xfrm>
            <a:off x="2857488" y="928670"/>
            <a:ext cx="4500594" cy="461665"/>
          </a:xfrm>
          <a:prstGeom prst="rect">
            <a:avLst/>
          </a:prstGeom>
        </p:spPr>
        <p:txBody>
          <a:bodyPr wrap="square">
            <a:spAutoFit/>
          </a:bodyPr>
          <a:lstStyle/>
          <a:p>
            <a:r>
              <a:rPr lang="en-US" sz="2400" dirty="0" smtClean="0"/>
              <a:t>free time after school</a:t>
            </a:r>
            <a:endParaRPr lang="ru-RU" sz="2400" dirty="0"/>
          </a:p>
        </p:txBody>
      </p:sp>
      <p:pic>
        <p:nvPicPr>
          <p:cNvPr id="8" name="Рисунок 7" descr="Figure_4.png"/>
          <p:cNvPicPr>
            <a:picLocks noChangeAspect="1"/>
          </p:cNvPicPr>
          <p:nvPr/>
        </p:nvPicPr>
        <p:blipFill>
          <a:blip r:embed="rId2"/>
          <a:stretch>
            <a:fillRect/>
          </a:stretch>
        </p:blipFill>
        <p:spPr>
          <a:xfrm>
            <a:off x="0" y="1760387"/>
            <a:ext cx="9144000" cy="333722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 name="Рисунок 9" descr="Analyse der Studentenleistungen.png"/>
          <p:cNvPicPr>
            <a:picLocks noChangeAspect="1"/>
          </p:cNvPicPr>
          <p:nvPr/>
        </p:nvPicPr>
        <p:blipFill>
          <a:blip r:embed="rId2"/>
          <a:stretch>
            <a:fillRect/>
          </a:stretch>
        </p:blipFill>
        <p:spPr>
          <a:xfrm>
            <a:off x="214314" y="1142984"/>
            <a:ext cx="8715404" cy="49000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5" name="Рисунок 4" descr="higher.png"/>
          <p:cNvPicPr>
            <a:picLocks noChangeAspect="1"/>
          </p:cNvPicPr>
          <p:nvPr/>
        </p:nvPicPr>
        <p:blipFill>
          <a:blip r:embed="rId2"/>
          <a:stretch>
            <a:fillRect/>
          </a:stretch>
        </p:blipFill>
        <p:spPr>
          <a:xfrm>
            <a:off x="0" y="1200807"/>
            <a:ext cx="9144000" cy="445638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Statistik</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 name="Рисунок 8" descr="Durchschnittliche Note nach Studienzeit.png"/>
          <p:cNvPicPr>
            <a:picLocks noChangeAspect="1"/>
          </p:cNvPicPr>
          <p:nvPr/>
        </p:nvPicPr>
        <p:blipFill>
          <a:blip r:embed="rId2"/>
          <a:stretch>
            <a:fillRect/>
          </a:stretch>
        </p:blipFill>
        <p:spPr>
          <a:xfrm>
            <a:off x="150000" y="1285860"/>
            <a:ext cx="8801329" cy="47720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75000" lnSpcReduction="20000"/>
          </a:bodyPr>
          <a:lstStyle/>
          <a:p>
            <a:pPr lvl="0" algn="ctr">
              <a:spcBef>
                <a:spcPct val="0"/>
              </a:spcBef>
            </a:pPr>
            <a:r>
              <a:rPr lang="de-DE" sz="4000" dirty="0" smtClean="0"/>
              <a:t>Zusammenfassung der Analyseergebnisse</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2"/>
          <a:srcRect/>
          <a:stretch>
            <a:fillRect/>
          </a:stretch>
        </p:blipFill>
        <p:spPr bwMode="auto">
          <a:xfrm>
            <a:off x="214282" y="1285860"/>
            <a:ext cx="8564563"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1142976" y="214290"/>
            <a:ext cx="7186634" cy="631844"/>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de-DE" sz="4400" dirty="0" smtClean="0">
                <a:latin typeface="+mj-lt"/>
                <a:ea typeface="+mj-ea"/>
                <a:cs typeface="+mj-cs"/>
              </a:rPr>
              <a:t>Fazit</a:t>
            </a:r>
            <a:endParaRPr kumimoji="0" lang="ru-RU"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Прямоугольник 4"/>
          <p:cNvSpPr/>
          <p:nvPr/>
        </p:nvSpPr>
        <p:spPr>
          <a:xfrm>
            <a:off x="714348" y="1571612"/>
            <a:ext cx="8001056" cy="3108543"/>
          </a:xfrm>
          <a:prstGeom prst="rect">
            <a:avLst/>
          </a:prstGeom>
        </p:spPr>
        <p:txBody>
          <a:bodyPr wrap="square">
            <a:spAutoFit/>
          </a:bodyPr>
          <a:lstStyle/>
          <a:p>
            <a:r>
              <a:rPr lang="de-DE" sz="2800" dirty="0" smtClean="0"/>
              <a:t>Unser Team hat einen methodischen Apparat und Werkzeuge zur Durchführung der Analyse entwickelt. Es wurden statistische Modelle entwickelt, um den Einfluss von Faktoren auf die akademische Leistung der Studierenden zu bewerten, die die Formulierung von Vorschlägen zur Verbesserung der akademischen Leistung ermöglichen</a:t>
            </a:r>
            <a:endParaRPr lang="ru-RU"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794" y="53958"/>
            <a:ext cx="3008313" cy="946150"/>
          </a:xfrm>
        </p:spPr>
        <p:txBody>
          <a:bodyPr anchor="b">
            <a:normAutofit/>
          </a:bodyPr>
          <a:lstStyle/>
          <a:p>
            <a:r>
              <a:rPr lang="de-DE" sz="4400" dirty="0"/>
              <a:t>Agenda:</a:t>
            </a:r>
            <a:endParaRPr lang="ru-RU" sz="4400" dirty="0"/>
          </a:p>
        </p:txBody>
      </p:sp>
      <p:sp>
        <p:nvSpPr>
          <p:cNvPr id="5" name="Содержимое 4"/>
          <p:cNvSpPr>
            <a:spLocks noGrp="1"/>
          </p:cNvSpPr>
          <p:nvPr>
            <p:ph idx="1"/>
          </p:nvPr>
        </p:nvSpPr>
        <p:spPr>
          <a:xfrm>
            <a:off x="1071538" y="1714489"/>
            <a:ext cx="7615262" cy="3786214"/>
          </a:xfrm>
        </p:spPr>
        <p:txBody>
          <a:bodyPr/>
          <a:lstStyle/>
          <a:p>
            <a:r>
              <a:rPr lang="de-DE" dirty="0" smtClean="0"/>
              <a:t>Anforderungen</a:t>
            </a:r>
          </a:p>
          <a:p>
            <a:r>
              <a:rPr lang="de-DE" dirty="0" smtClean="0"/>
              <a:t>Durchgeführte Forschung</a:t>
            </a:r>
            <a:endParaRPr lang="ru-RU" dirty="0" smtClean="0"/>
          </a:p>
          <a:p>
            <a:r>
              <a:rPr lang="de-DE" dirty="0" smtClean="0"/>
              <a:t>Entwickelte Analyseinstrumente</a:t>
            </a:r>
            <a:endParaRPr lang="ru-RU" dirty="0" smtClean="0"/>
          </a:p>
          <a:p>
            <a:r>
              <a:rPr lang="de-DE" dirty="0" smtClean="0"/>
              <a:t>Analyseergebnisse</a:t>
            </a:r>
            <a:endParaRPr lang="ru-RU" dirty="0" smtClean="0"/>
          </a:p>
          <a:p>
            <a:r>
              <a:rPr lang="de-DE" dirty="0" smtClean="0"/>
              <a:t>Fazit </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1A487-572F-12F4-2974-432E983F92C5}"/>
              </a:ext>
            </a:extLst>
          </p:cNvPr>
          <p:cNvSpPr>
            <a:spLocks noGrp="1"/>
          </p:cNvSpPr>
          <p:nvPr>
            <p:ph type="title"/>
          </p:nvPr>
        </p:nvSpPr>
        <p:spPr>
          <a:xfrm>
            <a:off x="857224" y="-142900"/>
            <a:ext cx="7686700" cy="1143000"/>
          </a:xfrm>
        </p:spPr>
        <p:txBody>
          <a:bodyPr anchor="ctr">
            <a:normAutofit/>
          </a:bodyPr>
          <a:lstStyle/>
          <a:p>
            <a:r>
              <a:rPr lang="de-DE" dirty="0" smtClean="0"/>
              <a:t>Anforderungen</a:t>
            </a:r>
            <a:endParaRPr lang="x-none" b="1" dirty="0"/>
          </a:p>
        </p:txBody>
      </p:sp>
      <p:sp>
        <p:nvSpPr>
          <p:cNvPr id="6" name="Содержимое 5"/>
          <p:cNvSpPr>
            <a:spLocks noGrp="1"/>
          </p:cNvSpPr>
          <p:nvPr>
            <p:ph sz="half" idx="1"/>
          </p:nvPr>
        </p:nvSpPr>
        <p:spPr>
          <a:xfrm>
            <a:off x="457200" y="785794"/>
            <a:ext cx="7758138" cy="6072206"/>
          </a:xfrm>
        </p:spPr>
        <p:txBody>
          <a:bodyPr>
            <a:noAutofit/>
          </a:bodyPr>
          <a:lstStyle/>
          <a:p>
            <a:pPr>
              <a:buFont typeface="Wingdings" pitchFamily="2" charset="2"/>
              <a:buChar char="ü"/>
            </a:pPr>
            <a:r>
              <a:rPr lang="de-DE" sz="2000" dirty="0" smtClean="0"/>
              <a:t>Laden von Studentendaten aus CSV-Dateien</a:t>
            </a:r>
          </a:p>
          <a:p>
            <a:pPr>
              <a:buFont typeface="Wingdings" pitchFamily="2" charset="2"/>
              <a:buChar char="ü"/>
            </a:pPr>
            <a:r>
              <a:rPr lang="de-DE" sz="2000" dirty="0" smtClean="0"/>
              <a:t>Zusammenführung mehrerer Datensätze</a:t>
            </a:r>
          </a:p>
          <a:p>
            <a:pPr>
              <a:buFont typeface="Wingdings" pitchFamily="2" charset="2"/>
              <a:buChar char="ü"/>
            </a:pPr>
            <a:r>
              <a:rPr lang="de-DE" sz="2000" dirty="0" smtClean="0"/>
              <a:t>Erkennung und Korrektur von fehlenden oder fehlerhaften Werten </a:t>
            </a:r>
          </a:p>
          <a:p>
            <a:pPr>
              <a:buFont typeface="Wingdings" pitchFamily="2" charset="2"/>
              <a:buChar char="ü"/>
            </a:pPr>
            <a:r>
              <a:rPr lang="de-DE" sz="2000" dirty="0" smtClean="0"/>
              <a:t>Gruppierung der Daten nach verschiedenen Kategorien</a:t>
            </a:r>
          </a:p>
          <a:p>
            <a:pPr>
              <a:buFont typeface="Wingdings" pitchFamily="2" charset="2"/>
              <a:buChar char="ü"/>
            </a:pPr>
            <a:r>
              <a:rPr lang="de-DE" sz="2000" dirty="0" smtClean="0"/>
              <a:t>Berechnung von Mittelwert, Median und Standardabweichung der Noten</a:t>
            </a:r>
          </a:p>
          <a:p>
            <a:pPr>
              <a:buFont typeface="Wingdings" pitchFamily="2" charset="2"/>
              <a:buChar char="ü"/>
            </a:pPr>
            <a:r>
              <a:rPr lang="de-DE" sz="2000" dirty="0" smtClean="0"/>
              <a:t>Untersuchung von Zusammenhängen zwischen Anwesenheit und Leistung. </a:t>
            </a:r>
          </a:p>
          <a:p>
            <a:pPr>
              <a:buFont typeface="Wingdings" pitchFamily="2" charset="2"/>
              <a:buChar char="ü"/>
            </a:pPr>
            <a:r>
              <a:rPr lang="de-DE" sz="2000" dirty="0" smtClean="0"/>
              <a:t>Erstellung von Diagrammen Darstellung der Ergebnisse</a:t>
            </a:r>
          </a:p>
          <a:p>
            <a:pPr>
              <a:buFont typeface="Wingdings" pitchFamily="2" charset="2"/>
              <a:buChar char="ü"/>
            </a:pPr>
            <a:r>
              <a:rPr lang="de-DE" sz="2000" dirty="0" smtClean="0"/>
              <a:t>Entwicklung eines Dashboards </a:t>
            </a:r>
          </a:p>
          <a:p>
            <a:pPr>
              <a:buFont typeface="Wingdings" pitchFamily="2" charset="2"/>
              <a:buChar char="ü"/>
            </a:pPr>
            <a:r>
              <a:rPr lang="de-DE" sz="2000" dirty="0" smtClean="0"/>
              <a:t>Darstellung der Daten in einer interaktiven, </a:t>
            </a:r>
            <a:r>
              <a:rPr lang="de-DE" sz="2000" dirty="0" err="1" smtClean="0"/>
              <a:t>lterbaren</a:t>
            </a:r>
            <a:r>
              <a:rPr lang="de-DE" sz="2000" dirty="0" smtClean="0"/>
              <a:t> Tabelle</a:t>
            </a:r>
          </a:p>
          <a:p>
            <a:pPr>
              <a:buFont typeface="Wingdings" pitchFamily="2" charset="2"/>
              <a:buChar char="ü"/>
            </a:pPr>
            <a:r>
              <a:rPr lang="de-DE" sz="2000" dirty="0" smtClean="0"/>
              <a:t>Möglichkeit, Analyseergebnisse als CSV- oder PDF-Bericht zu exportieren. </a:t>
            </a:r>
          </a:p>
          <a:p>
            <a:pPr>
              <a:buFont typeface="Wingdings" pitchFamily="2" charset="2"/>
              <a:buChar char="ü"/>
            </a:pPr>
            <a:r>
              <a:rPr lang="de-DE" sz="2000" dirty="0" smtClean="0"/>
              <a:t>Vergleich verschiedener Klassen oder Gruppen</a:t>
            </a:r>
          </a:p>
          <a:p>
            <a:pPr>
              <a:buFont typeface="Wingdings" pitchFamily="2" charset="2"/>
              <a:buChar char="ü"/>
            </a:pPr>
            <a:r>
              <a:rPr lang="de-DE" sz="2000" dirty="0" smtClean="0"/>
              <a:t>Entwicklung von Unit-Tests für kritische Funktionen</a:t>
            </a:r>
          </a:p>
          <a:p>
            <a:pPr>
              <a:buFont typeface="Wingdings" pitchFamily="2" charset="2"/>
              <a:buChar char="ü"/>
            </a:pPr>
            <a:r>
              <a:rPr lang="de-DE" sz="2000" dirty="0" smtClean="0"/>
              <a:t>Zusammenfassung der Analyseergebnisse in einem ausführlichen Bericht.</a:t>
            </a:r>
            <a:endParaRPr lang="ru-RU" sz="2000" dirty="0"/>
          </a:p>
        </p:txBody>
      </p:sp>
    </p:spTree>
    <p:extLst>
      <p:ext uri="{BB962C8B-B14F-4D97-AF65-F5344CB8AC3E}">
        <p14:creationId xmlns:p14="http://schemas.microsoft.com/office/powerpoint/2010/main" xmlns="" val="3927044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00034" y="2571744"/>
            <a:ext cx="8229600" cy="1143000"/>
          </a:xfrm>
        </p:spPr>
        <p:txBody>
          <a:bodyPr/>
          <a:lstStyle/>
          <a:p>
            <a:r>
              <a:rPr lang="de-DE" dirty="0" smtClean="0"/>
              <a:t>Durchgeführte Forschung</a:t>
            </a:r>
            <a:endParaRPr lang="ru-RU"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de-DE" dirty="0" smtClean="0"/>
              <a:t>Forschungsmethoden</a:t>
            </a:r>
            <a:endParaRPr lang="ru-RU" dirty="0"/>
          </a:p>
        </p:txBody>
      </p:sp>
      <p:sp>
        <p:nvSpPr>
          <p:cNvPr id="6" name="TextBox 5"/>
          <p:cNvSpPr txBox="1"/>
          <p:nvPr/>
        </p:nvSpPr>
        <p:spPr>
          <a:xfrm>
            <a:off x="428596" y="1455569"/>
            <a:ext cx="3929090" cy="830997"/>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Arten der zu analysierenden Daten</a:t>
            </a:r>
            <a:r>
              <a:rPr lang="ru-RU" sz="2400" dirty="0" smtClean="0"/>
              <a:t>:</a:t>
            </a:r>
            <a:endParaRPr lang="ru-RU" sz="2400" dirty="0"/>
          </a:p>
        </p:txBody>
      </p:sp>
      <p:sp>
        <p:nvSpPr>
          <p:cNvPr id="7" name="TextBox 6"/>
          <p:cNvSpPr txBox="1"/>
          <p:nvPr/>
        </p:nvSpPr>
        <p:spPr>
          <a:xfrm>
            <a:off x="1214414" y="2754307"/>
            <a:ext cx="3143272"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numerische</a:t>
            </a:r>
            <a:endParaRPr lang="ru-RU" sz="2400" dirty="0"/>
          </a:p>
        </p:txBody>
      </p:sp>
      <p:sp>
        <p:nvSpPr>
          <p:cNvPr id="8" name="TextBox 7"/>
          <p:cNvSpPr txBox="1"/>
          <p:nvPr/>
        </p:nvSpPr>
        <p:spPr>
          <a:xfrm>
            <a:off x="1214414" y="3967467"/>
            <a:ext cx="3143272"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sprachliche</a:t>
            </a:r>
            <a:endParaRPr lang="ru-RU" sz="2400" dirty="0"/>
          </a:p>
        </p:txBody>
      </p:sp>
      <p:sp>
        <p:nvSpPr>
          <p:cNvPr id="9" name="TextBox 8"/>
          <p:cNvSpPr txBox="1"/>
          <p:nvPr/>
        </p:nvSpPr>
        <p:spPr>
          <a:xfrm>
            <a:off x="1216577" y="4753285"/>
            <a:ext cx="3143272"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kombinierte</a:t>
            </a:r>
            <a:endParaRPr lang="ru-RU" sz="2400" dirty="0"/>
          </a:p>
        </p:txBody>
      </p:sp>
      <p:sp>
        <p:nvSpPr>
          <p:cNvPr id="10" name="TextBox 9"/>
          <p:cNvSpPr txBox="1"/>
          <p:nvPr/>
        </p:nvSpPr>
        <p:spPr>
          <a:xfrm>
            <a:off x="4643438" y="1470301"/>
            <a:ext cx="3929090"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Statistische Methoden </a:t>
            </a:r>
            <a:r>
              <a:rPr lang="ru-RU" sz="2400" dirty="0" smtClean="0"/>
              <a:t>:</a:t>
            </a:r>
            <a:endParaRPr lang="ru-RU" sz="2400" dirty="0"/>
          </a:p>
        </p:txBody>
      </p:sp>
      <p:sp>
        <p:nvSpPr>
          <p:cNvPr id="11" name="TextBox 10"/>
          <p:cNvSpPr txBox="1"/>
          <p:nvPr/>
        </p:nvSpPr>
        <p:spPr>
          <a:xfrm>
            <a:off x="5421481" y="2571744"/>
            <a:ext cx="3143272" cy="830997"/>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Korrelation, Regression (linear)</a:t>
            </a:r>
            <a:endParaRPr lang="ru-RU" sz="2400" dirty="0"/>
          </a:p>
        </p:txBody>
      </p:sp>
      <p:sp>
        <p:nvSpPr>
          <p:cNvPr id="12" name="TextBox 11"/>
          <p:cNvSpPr txBox="1"/>
          <p:nvPr/>
        </p:nvSpPr>
        <p:spPr>
          <a:xfrm>
            <a:off x="5421481" y="3927780"/>
            <a:ext cx="3143272"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H-</a:t>
            </a:r>
            <a:r>
              <a:rPr lang="de-DE" sz="2400" dirty="0" err="1" smtClean="0"/>
              <a:t>statistik</a:t>
            </a:r>
            <a:endParaRPr lang="ru-RU" sz="2400" dirty="0"/>
          </a:p>
        </p:txBody>
      </p:sp>
      <p:sp>
        <p:nvSpPr>
          <p:cNvPr id="13" name="TextBox 12"/>
          <p:cNvSpPr txBox="1"/>
          <p:nvPr/>
        </p:nvSpPr>
        <p:spPr>
          <a:xfrm>
            <a:off x="5423644" y="4713598"/>
            <a:ext cx="3143272" cy="461665"/>
          </a:xfrm>
          <a:prstGeom prst="rect">
            <a:avLst/>
          </a:prstGeom>
          <a:noFill/>
          <a:ln>
            <a:solidFill>
              <a:schemeClr val="bg1">
                <a:lumMod val="8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de-DE" sz="2400" dirty="0" smtClean="0"/>
              <a:t>H-</a:t>
            </a:r>
            <a:r>
              <a:rPr lang="de-DE" sz="2400" dirty="0" err="1" smtClean="0"/>
              <a:t>statistik</a:t>
            </a:r>
            <a:endParaRPr lang="ru-RU"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700118" y="0"/>
            <a:ext cx="8229600" cy="928662"/>
          </a:xfrm>
          <a:prstGeom prst="rect">
            <a:avLst/>
          </a:prstGeom>
        </p:spPr>
        <p:txBody>
          <a:bodyPr vert="horz" lIns="91440" tIns="45720" rIns="91440" bIns="45720" rtlCol="0" anchor="b">
            <a:normAutofit/>
          </a:bodyPr>
          <a:lstStyle/>
          <a:p>
            <a:r>
              <a:rPr lang="de-DE" sz="4400" dirty="0" smtClean="0"/>
              <a:t>Entwickelte Analyseinstrumente</a:t>
            </a:r>
            <a:endParaRPr lang="ru-RU" sz="4400" dirty="0" smtClean="0"/>
          </a:p>
        </p:txBody>
      </p:sp>
      <p:pic>
        <p:nvPicPr>
          <p:cNvPr id="1026" name="Picture 2"/>
          <p:cNvPicPr>
            <a:picLocks noChangeAspect="1" noChangeArrowheads="1"/>
          </p:cNvPicPr>
          <p:nvPr/>
        </p:nvPicPr>
        <p:blipFill>
          <a:blip r:embed="rId2"/>
          <a:srcRect/>
          <a:stretch>
            <a:fillRect/>
          </a:stretch>
        </p:blipFill>
        <p:spPr bwMode="auto">
          <a:xfrm>
            <a:off x="1071538" y="1785926"/>
            <a:ext cx="7116033" cy="4162443"/>
          </a:xfrm>
          <a:prstGeom prst="rect">
            <a:avLst/>
          </a:prstGeom>
          <a:noFill/>
          <a:ln w="9525">
            <a:noFill/>
            <a:miter lim="800000"/>
            <a:headEnd/>
            <a:tailEnd/>
          </a:ln>
          <a:effectLst/>
        </p:spPr>
      </p:pic>
    </p:spTree>
    <p:extLst>
      <p:ext uri="{BB962C8B-B14F-4D97-AF65-F5344CB8AC3E}">
        <p14:creationId xmlns="" xmlns:p14="http://schemas.microsoft.com/office/powerpoint/2010/main" val="266669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714348" y="285760"/>
            <a:ext cx="8229600" cy="1214414"/>
          </a:xfrm>
          <a:prstGeom prst="rect">
            <a:avLst/>
          </a:prstGeom>
        </p:spPr>
        <p:txBody>
          <a:bodyPr vert="horz" lIns="91440" tIns="45720" rIns="91440" bIns="45720" rtlCol="0" anchor="b">
            <a:normAutofit fontScale="92500" lnSpcReduction="20000"/>
          </a:bodyPr>
          <a:lstStyle/>
          <a:p>
            <a:pPr algn="ctr"/>
            <a:r>
              <a:rPr lang="de-DE" sz="4400" dirty="0" smtClean="0"/>
              <a:t>Zusammenhängen zwischen </a:t>
            </a:r>
            <a:endParaRPr lang="ru-RU" sz="4400" dirty="0" smtClean="0"/>
          </a:p>
          <a:p>
            <a:pPr algn="ctr"/>
            <a:r>
              <a:rPr lang="de-DE" sz="4400" dirty="0" smtClean="0"/>
              <a:t>Anwesenheit und Leistung</a:t>
            </a:r>
            <a:endParaRPr lang="ru-RU" sz="4400" dirty="0" smtClean="0"/>
          </a:p>
        </p:txBody>
      </p:sp>
      <p:sp>
        <p:nvSpPr>
          <p:cNvPr id="4" name="TextBox 3"/>
          <p:cNvSpPr txBox="1"/>
          <p:nvPr/>
        </p:nvSpPr>
        <p:spPr>
          <a:xfrm>
            <a:off x="571472" y="1643050"/>
            <a:ext cx="7143800" cy="369332"/>
          </a:xfrm>
          <a:prstGeom prst="rect">
            <a:avLst/>
          </a:prstGeom>
          <a:noFill/>
        </p:spPr>
        <p:txBody>
          <a:bodyPr wrap="square" rtlCol="0">
            <a:spAutoFit/>
          </a:bodyPr>
          <a:lstStyle/>
          <a:p>
            <a:r>
              <a:rPr lang="de-DE" dirty="0" smtClean="0"/>
              <a:t>Korrelationskoeffizient für Mathe</a:t>
            </a:r>
            <a:r>
              <a:rPr lang="ru-RU" dirty="0" smtClean="0"/>
              <a:t> = 0,03 (</a:t>
            </a:r>
            <a:r>
              <a:rPr lang="de-DE" dirty="0" smtClean="0"/>
              <a:t>kein Zusammenhäng </a:t>
            </a:r>
            <a:r>
              <a:rPr lang="ru-RU" dirty="0" smtClean="0"/>
              <a:t>)</a:t>
            </a:r>
            <a:endParaRPr lang="ru-RU" dirty="0"/>
          </a:p>
        </p:txBody>
      </p:sp>
      <p:pic>
        <p:nvPicPr>
          <p:cNvPr id="7" name="Рисунок 6" descr="Einfluss der Anwesenheit auf die Leistung in Mathematik.png"/>
          <p:cNvPicPr>
            <a:picLocks noChangeAspect="1"/>
          </p:cNvPicPr>
          <p:nvPr/>
        </p:nvPicPr>
        <p:blipFill>
          <a:blip r:embed="rId2"/>
          <a:stretch>
            <a:fillRect/>
          </a:stretch>
        </p:blipFill>
        <p:spPr>
          <a:xfrm>
            <a:off x="785786" y="2143135"/>
            <a:ext cx="7858148" cy="4714889"/>
          </a:xfrm>
          <a:prstGeom prst="rect">
            <a:avLst/>
          </a:prstGeom>
        </p:spPr>
      </p:pic>
    </p:spTree>
    <p:extLst>
      <p:ext uri="{BB962C8B-B14F-4D97-AF65-F5344CB8AC3E}">
        <p14:creationId xmlns="" xmlns:p14="http://schemas.microsoft.com/office/powerpoint/2010/main" val="266669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714348" y="285760"/>
            <a:ext cx="8229600" cy="1214414"/>
          </a:xfrm>
          <a:prstGeom prst="rect">
            <a:avLst/>
          </a:prstGeom>
        </p:spPr>
        <p:txBody>
          <a:bodyPr vert="horz" lIns="91440" tIns="45720" rIns="91440" bIns="45720" rtlCol="0" anchor="b">
            <a:normAutofit fontScale="92500" lnSpcReduction="20000"/>
          </a:bodyPr>
          <a:lstStyle/>
          <a:p>
            <a:pPr algn="ctr"/>
            <a:r>
              <a:rPr lang="de-DE" sz="4400" dirty="0" smtClean="0"/>
              <a:t>Zusammenhängen zwischen </a:t>
            </a:r>
            <a:endParaRPr lang="ru-RU" sz="4400" dirty="0" smtClean="0"/>
          </a:p>
          <a:p>
            <a:pPr algn="ctr"/>
            <a:r>
              <a:rPr lang="de-DE" sz="4400" dirty="0" smtClean="0"/>
              <a:t>Anwesenheit und Leistung</a:t>
            </a:r>
            <a:endParaRPr lang="ru-RU" sz="4400" dirty="0" smtClean="0"/>
          </a:p>
        </p:txBody>
      </p:sp>
      <p:sp>
        <p:nvSpPr>
          <p:cNvPr id="5" name="Прямоугольник 4"/>
          <p:cNvSpPr/>
          <p:nvPr/>
        </p:nvSpPr>
        <p:spPr>
          <a:xfrm>
            <a:off x="428596" y="1500174"/>
            <a:ext cx="8358246" cy="369332"/>
          </a:xfrm>
          <a:prstGeom prst="rect">
            <a:avLst/>
          </a:prstGeom>
        </p:spPr>
        <p:txBody>
          <a:bodyPr wrap="square">
            <a:spAutoFit/>
          </a:bodyPr>
          <a:lstStyle/>
          <a:p>
            <a:pPr lvl="0"/>
            <a:r>
              <a:rPr lang="de-DE" dirty="0" smtClean="0">
                <a:solidFill>
                  <a:prstClr val="black"/>
                </a:solidFill>
              </a:rPr>
              <a:t>Korrelationskoeffizient für die portugiesische Sprache </a:t>
            </a:r>
            <a:r>
              <a:rPr lang="ru-RU" dirty="0" smtClean="0">
                <a:solidFill>
                  <a:prstClr val="black"/>
                </a:solidFill>
              </a:rPr>
              <a:t>= 0,14 (</a:t>
            </a:r>
            <a:r>
              <a:rPr lang="de-DE" dirty="0" smtClean="0">
                <a:solidFill>
                  <a:prstClr val="black"/>
                </a:solidFill>
              </a:rPr>
              <a:t>geringe Zusammenhäng </a:t>
            </a:r>
            <a:r>
              <a:rPr lang="ru-RU" dirty="0" smtClean="0">
                <a:solidFill>
                  <a:prstClr val="black"/>
                </a:solidFill>
              </a:rPr>
              <a:t>)</a:t>
            </a:r>
            <a:endParaRPr lang="ru-RU" dirty="0">
              <a:solidFill>
                <a:prstClr val="black"/>
              </a:solidFill>
            </a:endParaRPr>
          </a:p>
        </p:txBody>
      </p:sp>
      <p:pic>
        <p:nvPicPr>
          <p:cNvPr id="8" name="Рисунок 7" descr="Lineare_Abhängigkeit_zwischen_Anwesenheit_und_Leistung_in_Portugiesisch.png"/>
          <p:cNvPicPr>
            <a:picLocks noChangeAspect="1"/>
          </p:cNvPicPr>
          <p:nvPr/>
        </p:nvPicPr>
        <p:blipFill>
          <a:blip r:embed="rId2"/>
          <a:stretch>
            <a:fillRect/>
          </a:stretch>
        </p:blipFill>
        <p:spPr>
          <a:xfrm>
            <a:off x="500034" y="1885920"/>
            <a:ext cx="7715304" cy="4629182"/>
          </a:xfrm>
          <a:prstGeom prst="rect">
            <a:avLst/>
          </a:prstGeom>
        </p:spPr>
      </p:pic>
    </p:spTree>
    <p:extLst>
      <p:ext uri="{BB962C8B-B14F-4D97-AF65-F5344CB8AC3E}">
        <p14:creationId xmlns="" xmlns:p14="http://schemas.microsoft.com/office/powerpoint/2010/main" val="266669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74638"/>
            <a:ext cx="8186766" cy="1143000"/>
          </a:xfrm>
        </p:spPr>
        <p:txBody>
          <a:bodyPr>
            <a:normAutofit fontScale="90000"/>
          </a:bodyPr>
          <a:lstStyle/>
          <a:p>
            <a:r>
              <a:rPr lang="de-DE" dirty="0" smtClean="0"/>
              <a:t>Parameter, die sich am stärksten auf die schulischen Leistungen auswirken</a:t>
            </a:r>
            <a:endParaRPr lang="ru-RU" dirty="0"/>
          </a:p>
        </p:txBody>
      </p:sp>
      <p:sp>
        <p:nvSpPr>
          <p:cNvPr id="4" name="Прямоугольник 3"/>
          <p:cNvSpPr/>
          <p:nvPr/>
        </p:nvSpPr>
        <p:spPr>
          <a:xfrm>
            <a:off x="2786050" y="1500174"/>
            <a:ext cx="3268395" cy="369332"/>
          </a:xfrm>
          <a:prstGeom prst="rect">
            <a:avLst/>
          </a:prstGeom>
        </p:spPr>
        <p:txBody>
          <a:bodyPr wrap="none">
            <a:spAutoFit/>
          </a:bodyPr>
          <a:lstStyle/>
          <a:p>
            <a:r>
              <a:rPr lang="de-DE" dirty="0" smtClean="0"/>
              <a:t>(ermittelt anhand der n-Statistik)</a:t>
            </a:r>
            <a:endParaRPr lang="ru-RU" dirty="0"/>
          </a:p>
        </p:txBody>
      </p:sp>
      <p:pic>
        <p:nvPicPr>
          <p:cNvPr id="6" name="Содержимое 5" descr="Figure_1.png"/>
          <p:cNvPicPr>
            <a:picLocks noGrp="1" noChangeAspect="1"/>
          </p:cNvPicPr>
          <p:nvPr>
            <p:ph idx="1"/>
          </p:nvPr>
        </p:nvPicPr>
        <p:blipFill>
          <a:blip r:embed="rId2"/>
          <a:stretch>
            <a:fillRect/>
          </a:stretch>
        </p:blipFill>
        <p:spPr>
          <a:xfrm>
            <a:off x="71406" y="2071678"/>
            <a:ext cx="8978344" cy="4357717"/>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TotalTime>
  <Words>336</Words>
  <Application>Microsoft Office PowerPoint</Application>
  <PresentationFormat>Экран (4:3)</PresentationFormat>
  <Paragraphs>64</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Entwicklung des Projekts „Student Performance Analysis“</vt:lpstr>
      <vt:lpstr>Agenda:</vt:lpstr>
      <vt:lpstr>Anforderungen</vt:lpstr>
      <vt:lpstr>Durchgeführte Forschung</vt:lpstr>
      <vt:lpstr>Forschungsmethoden</vt:lpstr>
      <vt:lpstr>Слайд 6</vt:lpstr>
      <vt:lpstr>Слайд 7</vt:lpstr>
      <vt:lpstr>Слайд 8</vt:lpstr>
      <vt:lpstr>Parameter, die sich am stärksten auf die schulischen Leistungen auswirken</vt:lpstr>
      <vt:lpstr>Arten von Parametern</vt:lpstr>
      <vt:lpstr>Statistik</vt:lpstr>
      <vt:lpstr>Слайд 12</vt:lpstr>
      <vt:lpstr>Слайд 13</vt:lpstr>
      <vt:lpstr>Слайд 14</vt:lpstr>
      <vt:lpstr>Слайд 15</vt:lpstr>
      <vt:lpstr>Слайд 16</vt:lpstr>
      <vt:lpstr>Слайд 17</vt:lpstr>
      <vt:lpstr>Слайд 18</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des Projekts „Student Performance Analysis“</dc:title>
  <dc:creator/>
  <cp:lastModifiedBy>volodymyr</cp:lastModifiedBy>
  <cp:revision>146</cp:revision>
  <dcterms:created xsi:type="dcterms:W3CDTF">2024-12-10T11:29:02Z</dcterms:created>
  <dcterms:modified xsi:type="dcterms:W3CDTF">2025-02-28T14:31:28Z</dcterms:modified>
</cp:coreProperties>
</file>