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8" r:id="rId5"/>
    <p:sldId id="278" r:id="rId6"/>
    <p:sldId id="277" r:id="rId7"/>
    <p:sldId id="262" r:id="rId8"/>
    <p:sldId id="271" r:id="rId9"/>
    <p:sldId id="272" r:id="rId10"/>
    <p:sldId id="279" r:id="rId11"/>
    <p:sldId id="273" r:id="rId12"/>
    <p:sldId id="280" r:id="rId13"/>
    <p:sldId id="281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03D6EC-8D86-40AE-BCDD-CB01875363F0}" type="datetime1">
              <a:rPr lang="ru-RU" smtClean="0"/>
              <a:t>17.10.2021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BC66B-B4AC-4633-A1A7-233B774CF881}" type="datetime1">
              <a:rPr lang="ru-RU" smtClean="0"/>
              <a:pPr/>
              <a:t>17.10.2021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3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59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15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564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31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4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899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71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2C154-9245-4EAA-8ADE-33D1A7EC5680}" type="datetime1">
              <a:rPr lang="ru-RU" noProof="0" smtClean="0"/>
              <a:t>17.10.2021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70F7E0-5A37-4C1B-B001-12D253A333A6}" type="datetime1">
              <a:rPr lang="ru-RU" noProof="0" smtClean="0"/>
              <a:t>17.10.2021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4AE4C-9F8E-41E2-89BA-C86A7744736A}" type="datetime1">
              <a:rPr lang="ru-RU" noProof="0" smtClean="0"/>
              <a:t>17.10.2021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65BCD0-99CC-4906-918D-1116AF1A79A1}" type="datetime1">
              <a:rPr lang="ru-RU" noProof="0" smtClean="0"/>
              <a:t>17.10.2021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A8996FA-BFC3-4EAC-AAB9-45C2EF3838CE}" type="datetime1">
              <a:rPr lang="ru-RU" noProof="0" smtClean="0"/>
              <a:t>17.10.2021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4A484-6A61-465E-A582-FF16A82B5833}" type="datetime1">
              <a:rPr lang="ru-RU" noProof="0" smtClean="0"/>
              <a:t>17.10.2021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заголовк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76643-78B9-443D-A21B-5D8D71E872B6}" type="datetime1">
              <a:rPr lang="ru-RU" noProof="0" smtClean="0"/>
              <a:t>17.10.2021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Текст 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 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Текст 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Текст 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 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Текст 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14" name="Прямая соединительная линия 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ADD9B9-C473-4B24-8BB0-CAA4E6C33546}" type="datetime1">
              <a:rPr lang="ru-RU" noProof="0" smtClean="0"/>
              <a:t>17.10.2021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прав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8CDBD-D89E-4D27-9D3E-D8C8B6B71053}" type="datetime1">
              <a:rPr lang="ru-RU" noProof="0" smtClean="0"/>
              <a:t>17.10.2021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 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Прямоугольник: Скругленные углы 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04BFC-187B-4B4A-9A90-8ECAA71AACA0}" type="datetime1">
              <a:rPr lang="ru-RU" noProof="0" smtClean="0"/>
              <a:t>17.10.2021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1448E-31CF-4ED5-B8E5-44B98EED9B66}" type="datetime1">
              <a:rPr lang="ru-RU" noProof="0" smtClean="0"/>
              <a:t>17.10.2021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 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Прямоугольник: Скругленные углы 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5F7A5-016A-40DC-9267-CD570A4FFE11}" type="datetime1">
              <a:rPr lang="ru-RU" noProof="0" smtClean="0"/>
              <a:t>17.10.2021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C311F64-DBA9-4949-B98F-AC0ACC89C4D6}" type="datetime1">
              <a:rPr lang="ru-RU" noProof="0" smtClean="0"/>
              <a:t>17.10.2021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 8" descr="Значок колонны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ru-RU" sz="4400" b="1" dirty="0">
                <a:latin typeface="Arial Black" panose="020B0A04020102020204" pitchFamily="34" charset="0"/>
              </a:rPr>
              <a:t>Основы программирования</a:t>
            </a:r>
            <a:endParaRPr lang="ru-RU" sz="4500" b="1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Понятие алгоритма, переменные, типы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6420" y="1419487"/>
            <a:ext cx="8683625" cy="2421464"/>
          </a:xfrm>
        </p:spPr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Конец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 9" descr="загнутая страница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>
                <a:latin typeface="Arial Black" panose="020B0A04020102020204" pitchFamily="34" charset="0"/>
              </a:rPr>
              <a:t>Что нужно знать?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876" y="3134308"/>
            <a:ext cx="4526626" cy="2751103"/>
          </a:xfrm>
        </p:spPr>
        <p:txBody>
          <a:bodyPr rtlCol="0">
            <a:normAutofit lnSpcReduction="10000"/>
          </a:bodyPr>
          <a:lstStyle/>
          <a:p>
            <a:r>
              <a:rPr lang="ru-RU" b="1" dirty="0"/>
              <a:t>Нужна ли </a:t>
            </a:r>
            <a:r>
              <a:rPr lang="ru-RU" b="1" dirty="0" smtClean="0"/>
              <a:t>математика?</a:t>
            </a:r>
          </a:p>
          <a:p>
            <a:r>
              <a:rPr lang="ru-RU" b="1" dirty="0" smtClean="0"/>
              <a:t> </a:t>
            </a:r>
            <a:endParaRPr lang="ru-RU" b="1" dirty="0"/>
          </a:p>
          <a:p>
            <a:r>
              <a:rPr lang="ru-RU" b="1" dirty="0"/>
              <a:t>Нужен ли английский язык</a:t>
            </a:r>
            <a:r>
              <a:rPr lang="ru-RU" b="1" dirty="0" smtClean="0"/>
              <a:t>?</a:t>
            </a:r>
          </a:p>
          <a:p>
            <a:endParaRPr lang="ru-RU" b="1" dirty="0"/>
          </a:p>
          <a:p>
            <a:r>
              <a:rPr lang="ru-RU" b="1" dirty="0"/>
              <a:t>Сколько учиться</a:t>
            </a:r>
            <a:r>
              <a:rPr lang="ru-RU" b="1" dirty="0" smtClean="0"/>
              <a:t>?</a:t>
            </a:r>
          </a:p>
          <a:p>
            <a:endParaRPr lang="ru-RU" b="1" dirty="0"/>
          </a:p>
          <a:p>
            <a:r>
              <a:rPr lang="ru-RU" b="1" dirty="0"/>
              <a:t>в каком возрасте можно </a:t>
            </a:r>
            <a:r>
              <a:rPr lang="ru-RU" b="1" dirty="0" smtClean="0"/>
              <a:t>начинать?</a:t>
            </a:r>
            <a:endParaRPr lang="ru-RU" b="1" dirty="0"/>
          </a:p>
        </p:txBody>
      </p:sp>
      <p:sp>
        <p:nvSpPr>
          <p:cNvPr id="8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 txBox="1">
            <a:spLocks/>
          </p:cNvSpPr>
          <p:nvPr/>
        </p:nvSpPr>
        <p:spPr bwMode="white">
          <a:xfrm>
            <a:off x="6598572" y="3126405"/>
            <a:ext cx="3814235" cy="27511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720" b="1" dirty="0" smtClean="0"/>
              <a:t>Нет, но будет хорошим дополнением.</a:t>
            </a:r>
            <a:endParaRPr lang="ru-RU" sz="100" b="1" dirty="0" smtClean="0"/>
          </a:p>
          <a:p>
            <a:r>
              <a:rPr lang="ru-RU" sz="100" b="1" dirty="0" smtClean="0"/>
              <a:t> </a:t>
            </a:r>
          </a:p>
          <a:p>
            <a:r>
              <a:rPr lang="ru-RU" sz="1720" b="1" dirty="0" smtClean="0"/>
              <a:t>Нужен, но уровня технического английского.</a:t>
            </a:r>
            <a:endParaRPr lang="ru-RU" sz="100" b="1" dirty="0" smtClean="0"/>
          </a:p>
          <a:p>
            <a:r>
              <a:rPr lang="ru-RU" sz="1720" b="1" dirty="0" smtClean="0"/>
              <a:t>Зависит от вас. До хорошего специалиста – 1.5 года</a:t>
            </a:r>
            <a:r>
              <a:rPr lang="ru-RU" sz="100" b="1" dirty="0" smtClean="0"/>
              <a:t>. </a:t>
            </a:r>
          </a:p>
          <a:p>
            <a:endParaRPr lang="ru-RU" sz="100" b="1" dirty="0" smtClean="0"/>
          </a:p>
          <a:p>
            <a:r>
              <a:rPr lang="ru-RU" sz="1720" b="1" dirty="0" smtClean="0"/>
              <a:t>С любого. Чем раньше тем лучше.</a:t>
            </a:r>
          </a:p>
        </p:txBody>
      </p:sp>
      <p:pic>
        <p:nvPicPr>
          <p:cNvPr id="11" name="Объект 5" descr="Математические формулы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>
          <a:xfrm>
            <a:off x="5253644" y="225392"/>
            <a:ext cx="6716683" cy="6305954"/>
          </a:xfrm>
        </p:spPr>
      </p:pic>
    </p:spTree>
    <p:extLst>
      <p:ext uri="{BB962C8B-B14F-4D97-AF65-F5344CB8AC3E}">
        <p14:creationId xmlns:p14="http://schemas.microsoft.com/office/powerpoint/2010/main" val="19474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 9" descr="загнутая страница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>
                <a:latin typeface="Arial Black" panose="020B0A04020102020204" pitchFamily="34" charset="0"/>
              </a:rPr>
              <a:t>Что нужно знать?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876" y="3134308"/>
            <a:ext cx="4526626" cy="2751103"/>
          </a:xfrm>
        </p:spPr>
        <p:txBody>
          <a:bodyPr rtlCol="0">
            <a:normAutofit lnSpcReduction="10000"/>
          </a:bodyPr>
          <a:lstStyle/>
          <a:p>
            <a:r>
              <a:rPr lang="ru-RU" b="1" dirty="0"/>
              <a:t>Нужна ли </a:t>
            </a:r>
            <a:r>
              <a:rPr lang="ru-RU" b="1" dirty="0" smtClean="0"/>
              <a:t>математика?</a:t>
            </a:r>
          </a:p>
          <a:p>
            <a:r>
              <a:rPr lang="ru-RU" b="1" dirty="0" smtClean="0"/>
              <a:t> </a:t>
            </a:r>
            <a:endParaRPr lang="ru-RU" b="1" dirty="0"/>
          </a:p>
          <a:p>
            <a:r>
              <a:rPr lang="ru-RU" b="1" dirty="0"/>
              <a:t>Нужен ли английский язык</a:t>
            </a:r>
            <a:r>
              <a:rPr lang="ru-RU" b="1" dirty="0" smtClean="0"/>
              <a:t>?</a:t>
            </a:r>
          </a:p>
          <a:p>
            <a:endParaRPr lang="ru-RU" b="1" dirty="0"/>
          </a:p>
          <a:p>
            <a:r>
              <a:rPr lang="ru-RU" b="1" dirty="0"/>
              <a:t>Сколько учиться</a:t>
            </a:r>
            <a:r>
              <a:rPr lang="ru-RU" b="1" dirty="0" smtClean="0"/>
              <a:t>?</a:t>
            </a:r>
          </a:p>
          <a:p>
            <a:endParaRPr lang="ru-RU" b="1" dirty="0"/>
          </a:p>
          <a:p>
            <a:r>
              <a:rPr lang="ru-RU" b="1" dirty="0"/>
              <a:t>в каком возрасте можно </a:t>
            </a:r>
            <a:r>
              <a:rPr lang="ru-RU" b="1" dirty="0" smtClean="0"/>
              <a:t>начинать?</a:t>
            </a:r>
            <a:endParaRPr lang="ru-RU" b="1" dirty="0"/>
          </a:p>
        </p:txBody>
      </p:sp>
      <p:sp>
        <p:nvSpPr>
          <p:cNvPr id="8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 txBox="1">
            <a:spLocks/>
          </p:cNvSpPr>
          <p:nvPr/>
        </p:nvSpPr>
        <p:spPr bwMode="white">
          <a:xfrm>
            <a:off x="6598572" y="3126405"/>
            <a:ext cx="3814235" cy="27511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720" b="1" dirty="0" smtClean="0"/>
              <a:t>Нет, но будет хорошим дополнением.</a:t>
            </a:r>
            <a:endParaRPr lang="ru-RU" sz="100" b="1" dirty="0" smtClean="0"/>
          </a:p>
          <a:p>
            <a:r>
              <a:rPr lang="ru-RU" sz="100" b="1" dirty="0" smtClean="0"/>
              <a:t> </a:t>
            </a:r>
          </a:p>
          <a:p>
            <a:r>
              <a:rPr lang="ru-RU" sz="1720" b="1" dirty="0" smtClean="0"/>
              <a:t>Нужен, но уровня технического английского.</a:t>
            </a:r>
            <a:endParaRPr lang="ru-RU" sz="100" b="1" dirty="0" smtClean="0"/>
          </a:p>
          <a:p>
            <a:r>
              <a:rPr lang="ru-RU" sz="1720" b="1" dirty="0" smtClean="0"/>
              <a:t>Зависит от вас. До хорошего специалиста – 1.5 года</a:t>
            </a:r>
            <a:r>
              <a:rPr lang="ru-RU" sz="100" b="1" dirty="0" smtClean="0"/>
              <a:t>. </a:t>
            </a:r>
          </a:p>
          <a:p>
            <a:endParaRPr lang="ru-RU" sz="100" b="1" dirty="0" smtClean="0"/>
          </a:p>
          <a:p>
            <a:r>
              <a:rPr lang="ru-RU" sz="1720" b="1" dirty="0" smtClean="0"/>
              <a:t>С любого. Чем раньше тем лучше.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763193" y="3300153"/>
            <a:ext cx="3217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63193" y="4059382"/>
            <a:ext cx="2252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763193" y="4801986"/>
            <a:ext cx="2635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4763192" y="5541818"/>
            <a:ext cx="2161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>
                <a:latin typeface="Arial Black" panose="020B0A04020102020204" pitchFamily="34" charset="0"/>
              </a:rPr>
              <a:t>В программировании нужно все записывать до </a:t>
            </a:r>
            <a:r>
              <a:rPr lang="ru-RU" b="1" dirty="0" smtClean="0">
                <a:latin typeface="Arial Black" panose="020B0A04020102020204" pitchFamily="34" charset="0"/>
              </a:rPr>
              <a:t>мелочей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 рецепт яичницы</a:t>
            </a:r>
            <a:endParaRPr lang="en-US" dirty="0"/>
          </a:p>
          <a:p>
            <a:r>
              <a:rPr lang="ru-RU" dirty="0"/>
              <a:t>Если точно не указать сколько сыпать специй, не указать сколько яиц нужно разбивать или понять когда блюдо готово, то может получиться омлет, а нам оно не надо.</a:t>
            </a:r>
          </a:p>
          <a:p>
            <a:r>
              <a:rPr lang="ru-RU" dirty="0"/>
              <a:t>Поэтому мы четко пишем все действия</a:t>
            </a:r>
            <a:r>
              <a:rPr lang="en-US" dirty="0" smtClean="0"/>
              <a:t>:</a:t>
            </a:r>
            <a:endParaRPr lang="ru-RU" dirty="0" smtClean="0"/>
          </a:p>
          <a:p>
            <a:pPr algn="l"/>
            <a:endParaRPr lang="ru-RU" dirty="0"/>
          </a:p>
          <a:p>
            <a:pPr marL="285750" indent="-285750" algn="l">
              <a:buFontTx/>
              <a:buChar char="-"/>
            </a:pPr>
            <a:r>
              <a:rPr lang="ru-RU" dirty="0"/>
              <a:t>Разбить 3 яйца на сковородку</a:t>
            </a:r>
            <a:r>
              <a:rPr lang="en-US" dirty="0"/>
              <a:t> ;</a:t>
            </a:r>
            <a:endParaRPr lang="ru-RU" dirty="0"/>
          </a:p>
          <a:p>
            <a:pPr marL="285750" indent="-285750" algn="l">
              <a:buFontTx/>
              <a:buChar char="-"/>
            </a:pPr>
            <a:r>
              <a:rPr lang="ru-RU" dirty="0"/>
              <a:t>Добавить ¼ чайной ложки соли</a:t>
            </a:r>
            <a:r>
              <a:rPr lang="en-US" dirty="0"/>
              <a:t> ;</a:t>
            </a:r>
            <a:endParaRPr lang="ru-RU" dirty="0"/>
          </a:p>
          <a:p>
            <a:pPr marL="285750" indent="-285750" algn="l">
              <a:buFontTx/>
              <a:buChar char="-"/>
            </a:pPr>
            <a:r>
              <a:rPr lang="ru-RU" dirty="0"/>
              <a:t>Жарить на медленном огне 6 минут.</a:t>
            </a:r>
          </a:p>
          <a:p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3F722D-B373-4F21-B889-3DAB0655E5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8067677" y="2255967"/>
            <a:ext cx="3492000" cy="2936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Алгоритм / программа </a:t>
            </a:r>
            <a:endParaRPr lang="ru-RU" dirty="0"/>
          </a:p>
        </p:txBody>
      </p:sp>
      <p:pic>
        <p:nvPicPr>
          <p:cNvPr id="24" name="Рисунок 23" descr="Значок календаря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306" y="906605"/>
            <a:ext cx="742950" cy="742950"/>
          </a:xfrm>
          <a:prstGeom prst="rect">
            <a:avLst/>
          </a:prstGeom>
        </p:spPr>
      </p:pic>
      <p:sp>
        <p:nvSpPr>
          <p:cNvPr id="29" name="Текст 2">
            <a:extLst>
              <a:ext uri="{FF2B5EF4-FFF2-40B4-BE49-F238E27FC236}">
                <a16:creationId xmlns:a16="http://schemas.microsoft.com/office/drawing/2014/main" id="{E14A56BC-41F1-441F-A4BF-45352289F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076" y="3026175"/>
            <a:ext cx="8630446" cy="2505945"/>
          </a:xfrm>
        </p:spPr>
        <p:txBody>
          <a:bodyPr/>
          <a:lstStyle/>
          <a:p>
            <a:r>
              <a:rPr lang="ru-RU" dirty="0"/>
              <a:t>Программа – набор инструкций для компьютера, описывающих порядок действий для достижения результата решения задачи за конечное число действий.</a:t>
            </a:r>
          </a:p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0726888-3933-4218-8BA5-D539A7CE41E4}"/>
              </a:ext>
            </a:extLst>
          </p:cNvPr>
          <p:cNvSpPr/>
          <p:nvPr/>
        </p:nvSpPr>
        <p:spPr>
          <a:xfrm>
            <a:off x="1743486" y="3994839"/>
            <a:ext cx="2449586" cy="56206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Входные данные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8572FED-C462-42CC-ADF6-7C12792E0174}"/>
              </a:ext>
            </a:extLst>
          </p:cNvPr>
          <p:cNvSpPr/>
          <p:nvPr/>
        </p:nvSpPr>
        <p:spPr>
          <a:xfrm>
            <a:off x="4703755" y="3994839"/>
            <a:ext cx="2449586" cy="56206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 (программа)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576A25F1-76FE-48A4-887C-1214F2DB678C}"/>
              </a:ext>
            </a:extLst>
          </p:cNvPr>
          <p:cNvSpPr/>
          <p:nvPr/>
        </p:nvSpPr>
        <p:spPr>
          <a:xfrm>
            <a:off x="7664024" y="3994839"/>
            <a:ext cx="2449586" cy="56206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</a:t>
            </a:r>
            <a:r>
              <a:rPr lang="ru-RU" dirty="0">
                <a:solidFill>
                  <a:schemeClr val="tx1"/>
                </a:solidFill>
              </a:rPr>
              <a:t>выходные данные</a:t>
            </a: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7ECCD414-28EB-46CB-A3FD-E6EFB9B5F6D1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4193072" y="4275870"/>
            <a:ext cx="51068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FFD3C85E-D78D-44E2-A41E-E35C3B0ADF05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7153341" y="4275870"/>
            <a:ext cx="51068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24087BC-230D-4630-81A2-52F8824F84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1193194" y="914400"/>
            <a:ext cx="4818185" cy="4818185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447623"/>
            <a:ext cx="4848225" cy="1450898"/>
          </a:xfrm>
        </p:spPr>
        <p:txBody>
          <a:bodyPr rtlCol="0">
            <a:noAutofit/>
          </a:bodyPr>
          <a:lstStyle/>
          <a:p>
            <a:r>
              <a:rPr lang="ru-RU" b="1" dirty="0">
                <a:latin typeface="Arial Black" panose="020B0A04020102020204" pitchFamily="34" charset="0"/>
              </a:rPr>
              <a:t>практика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0924" y="1612671"/>
            <a:ext cx="5155275" cy="3895472"/>
          </a:xfrm>
        </p:spPr>
        <p:txBody>
          <a:bodyPr rtlCol="0">
            <a:noAutofit/>
          </a:bodyPr>
          <a:lstStyle/>
          <a:p>
            <a:r>
              <a:rPr lang="ru-RU" sz="1400" dirty="0"/>
              <a:t>Чтобы написать первую программу на языка </a:t>
            </a:r>
            <a:r>
              <a:rPr lang="en-US" sz="1400" dirty="0"/>
              <a:t>Java script </a:t>
            </a:r>
            <a:r>
              <a:rPr lang="ru-RU" sz="1400" dirty="0"/>
              <a:t>можно использовать стандартный блокнот. Но лучше использовать более продвинутые текстовые редакторы, такой, как </a:t>
            </a:r>
            <a:r>
              <a:rPr lang="ru-RU" sz="1400" dirty="0" err="1"/>
              <a:t>саблайм</a:t>
            </a:r>
            <a:r>
              <a:rPr lang="ru-RU" sz="1400" dirty="0"/>
              <a:t> текст. </a:t>
            </a:r>
          </a:p>
          <a:p>
            <a:r>
              <a:rPr lang="ru-RU" sz="1400" dirty="0"/>
              <a:t>Любая программа на языке </a:t>
            </a:r>
            <a:r>
              <a:rPr lang="en-US" sz="1400" dirty="0"/>
              <a:t>Java script</a:t>
            </a:r>
            <a:r>
              <a:rPr lang="ru-RU" sz="1400" dirty="0"/>
              <a:t> начинается с ключевого слова</a:t>
            </a:r>
            <a:r>
              <a:rPr lang="en-US" sz="1400" dirty="0"/>
              <a:t> &lt;script&gt; </a:t>
            </a:r>
            <a:r>
              <a:rPr lang="ru-RU" sz="1400" dirty="0"/>
              <a:t>и называется тегом.</a:t>
            </a:r>
          </a:p>
          <a:p>
            <a:r>
              <a:rPr lang="ru-RU" sz="1400" dirty="0"/>
              <a:t>Заканчивается программа</a:t>
            </a:r>
            <a:r>
              <a:rPr lang="en-US" sz="1400" dirty="0"/>
              <a:t> - &lt;/script&gt; </a:t>
            </a:r>
            <a:r>
              <a:rPr lang="ru-RU" sz="1400" dirty="0"/>
              <a:t>называется закрывающимся тегом.</a:t>
            </a:r>
          </a:p>
          <a:p>
            <a:r>
              <a:rPr lang="ru-RU" sz="1400" dirty="0"/>
              <a:t>Дадим компьютеру команду, чтобы он вывел на экран сообщение </a:t>
            </a:r>
            <a:r>
              <a:rPr lang="en-US" sz="1400" dirty="0"/>
              <a:t>“</a:t>
            </a:r>
            <a:r>
              <a:rPr lang="ru-RU" sz="1400" dirty="0"/>
              <a:t>Привет мир</a:t>
            </a:r>
            <a:r>
              <a:rPr lang="en-US" sz="1400" dirty="0"/>
              <a:t>” </a:t>
            </a:r>
            <a:r>
              <a:rPr lang="ru-RU" sz="1400" dirty="0"/>
              <a:t>команда называется  </a:t>
            </a:r>
            <a:r>
              <a:rPr lang="en-US" sz="1400" dirty="0"/>
              <a:t>alert </a:t>
            </a:r>
            <a:r>
              <a:rPr lang="ru-RU" sz="1400" dirty="0"/>
              <a:t>и пишем сообщение (</a:t>
            </a:r>
            <a:r>
              <a:rPr lang="en-US" sz="1400" dirty="0"/>
              <a:t>“</a:t>
            </a:r>
            <a:r>
              <a:rPr lang="ru-RU" sz="1400" dirty="0"/>
              <a:t>Привет мир</a:t>
            </a:r>
            <a:r>
              <a:rPr lang="en-US" sz="1400" dirty="0"/>
              <a:t>”</a:t>
            </a:r>
            <a:r>
              <a:rPr lang="ru-RU" sz="1400" dirty="0"/>
              <a:t>) </a:t>
            </a:r>
          </a:p>
          <a:p>
            <a:endParaRPr lang="en-US" sz="1400" dirty="0"/>
          </a:p>
          <a:p>
            <a:r>
              <a:rPr lang="ru-RU" sz="1400" dirty="0"/>
              <a:t>Затем запускаем нашу программу в файле котором сохранили, запускаем в браузере в итоге написана надпись </a:t>
            </a:r>
            <a:r>
              <a:rPr lang="en-US" sz="1400" dirty="0"/>
              <a:t>“</a:t>
            </a:r>
            <a:r>
              <a:rPr lang="ru-RU" sz="1400" dirty="0"/>
              <a:t>Привет мир</a:t>
            </a:r>
            <a:r>
              <a:rPr lang="en-US" sz="1400" dirty="0"/>
              <a:t>”</a:t>
            </a:r>
          </a:p>
          <a:p>
            <a:r>
              <a:rPr lang="ru-RU" sz="1400" dirty="0"/>
              <a:t>Чтобы застраховать от проблемы в кодировке в браузере напишем тег </a:t>
            </a:r>
            <a:r>
              <a:rPr lang="en-US" sz="1400" dirty="0"/>
              <a:t>–</a:t>
            </a:r>
            <a:r>
              <a:rPr lang="ru-RU" sz="1400" dirty="0"/>
              <a:t> </a:t>
            </a:r>
            <a:r>
              <a:rPr lang="en-US" sz="1400" dirty="0"/>
              <a:t>&lt;meta charset=“utf-8”&gt;</a:t>
            </a:r>
          </a:p>
          <a:p>
            <a:endParaRPr lang="en-US" sz="1400" dirty="0"/>
          </a:p>
          <a:p>
            <a:pPr rtl="0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24087BC-230D-4630-81A2-52F8824F84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6942511" y="2078354"/>
            <a:ext cx="4632732" cy="3474548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5" y="491734"/>
            <a:ext cx="6616931" cy="1450898"/>
          </a:xfrm>
        </p:spPr>
        <p:txBody>
          <a:bodyPr rtlCol="0">
            <a:noAutofit/>
          </a:bodyPr>
          <a:lstStyle/>
          <a:p>
            <a:r>
              <a:rPr lang="ru-RU" b="1" dirty="0">
                <a:latin typeface="Arial Black" panose="020B0A04020102020204" pitchFamily="34" charset="0"/>
              </a:rPr>
              <a:t> практика, переменные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5636" y="1770612"/>
            <a:ext cx="6526875" cy="4405744"/>
          </a:xfrm>
        </p:spPr>
        <p:txBody>
          <a:bodyPr rtlCol="0">
            <a:noAutofit/>
          </a:bodyPr>
          <a:lstStyle/>
          <a:p>
            <a:r>
              <a:rPr lang="ru-RU" sz="1400" dirty="0"/>
              <a:t>Чтобы создать новую переменную пишем слово </a:t>
            </a:r>
            <a:r>
              <a:rPr lang="en-US" sz="1400" dirty="0" err="1"/>
              <a:t>var</a:t>
            </a:r>
            <a:r>
              <a:rPr lang="ru-RU" sz="1400" dirty="0"/>
              <a:t>, потом пишем имя переменной </a:t>
            </a:r>
            <a:r>
              <a:rPr lang="en-US" sz="1400" dirty="0"/>
              <a:t>massage </a:t>
            </a:r>
            <a:r>
              <a:rPr lang="ru-RU" sz="1400" dirty="0"/>
              <a:t>затем пишем оператор = и указываем значение, которое мы хотим туда положить </a:t>
            </a:r>
            <a:r>
              <a:rPr lang="en-US" sz="1400" dirty="0"/>
              <a:t>“</a:t>
            </a:r>
            <a:r>
              <a:rPr lang="ru-RU" sz="1400" dirty="0"/>
              <a:t>привет мир</a:t>
            </a:r>
            <a:r>
              <a:rPr lang="en-US" sz="1400" dirty="0"/>
              <a:t>”</a:t>
            </a:r>
            <a:endParaRPr lang="ru-RU" sz="1400" dirty="0"/>
          </a:p>
          <a:p>
            <a:r>
              <a:rPr lang="en-US" sz="1400" dirty="0" err="1"/>
              <a:t>Var</a:t>
            </a:r>
            <a:r>
              <a:rPr lang="en-US" sz="1400" dirty="0"/>
              <a:t> massage = “</a:t>
            </a:r>
            <a:r>
              <a:rPr lang="ru-RU" sz="1400" dirty="0"/>
              <a:t>Привет мир</a:t>
            </a:r>
            <a:r>
              <a:rPr lang="en-US" sz="1400" dirty="0"/>
              <a:t>”;</a:t>
            </a:r>
          </a:p>
          <a:p>
            <a:r>
              <a:rPr lang="ru-RU" sz="1400" dirty="0"/>
              <a:t>Оператор = это присваивание. Теперь вместо Привет мир пишем </a:t>
            </a:r>
            <a:r>
              <a:rPr lang="en-US" sz="1400" dirty="0"/>
              <a:t>(massage</a:t>
            </a:r>
            <a:r>
              <a:rPr lang="ru-RU" sz="1400" dirty="0"/>
              <a:t>)</a:t>
            </a:r>
          </a:p>
          <a:p>
            <a:r>
              <a:rPr lang="ru-RU" sz="1400" dirty="0"/>
              <a:t>Теперь запишем программу которая запрашивает у пользователя имя, а потом приветствует пользователя .</a:t>
            </a:r>
          </a:p>
          <a:p>
            <a:r>
              <a:rPr lang="ru-RU" sz="1400" dirty="0"/>
              <a:t>Пишем новую переменную, которая будет хранить имя пользователя</a:t>
            </a:r>
            <a:r>
              <a:rPr lang="en-US" sz="1400" dirty="0"/>
              <a:t> </a:t>
            </a:r>
            <a:r>
              <a:rPr lang="en-US" sz="1400" dirty="0" err="1"/>
              <a:t>var</a:t>
            </a:r>
            <a:r>
              <a:rPr lang="en-US" sz="1400" dirty="0"/>
              <a:t> name =</a:t>
            </a:r>
            <a:r>
              <a:rPr lang="ru-RU" sz="1400" dirty="0"/>
              <a:t>,</a:t>
            </a:r>
            <a:r>
              <a:rPr lang="en-US" sz="1400" dirty="0"/>
              <a:t> </a:t>
            </a:r>
            <a:r>
              <a:rPr lang="ru-RU" sz="1400" dirty="0"/>
              <a:t>теперь нужно запросить у пользователя его имя, для этого пишем команду </a:t>
            </a:r>
            <a:r>
              <a:rPr lang="en-US" sz="1400" dirty="0"/>
              <a:t>prompt (“</a:t>
            </a:r>
            <a:r>
              <a:rPr lang="ru-RU" sz="1400" dirty="0"/>
              <a:t>Пожалуйста, введите свое имя</a:t>
            </a:r>
            <a:r>
              <a:rPr lang="en-US" sz="1400" dirty="0"/>
              <a:t>”)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name = prompt(“</a:t>
            </a:r>
            <a:r>
              <a:rPr lang="ru-RU" sz="1400" dirty="0"/>
              <a:t>Пожалуйста, введите свое имя</a:t>
            </a:r>
            <a:r>
              <a:rPr lang="en-US" sz="1400" dirty="0"/>
              <a:t>”);</a:t>
            </a:r>
          </a:p>
          <a:p>
            <a:r>
              <a:rPr lang="ru-RU" sz="1400" dirty="0"/>
              <a:t>И выведем его на экран. </a:t>
            </a:r>
            <a:r>
              <a:rPr lang="en-US" sz="1400" dirty="0"/>
              <a:t> alert(name);</a:t>
            </a:r>
          </a:p>
          <a:p>
            <a:r>
              <a:rPr lang="ru-RU" sz="1400" dirty="0"/>
              <a:t>Если мы хотим добавить приветствие к своему имени, то можно склеить 2 строчки с помощью оператора + </a:t>
            </a:r>
          </a:p>
          <a:p>
            <a:r>
              <a:rPr lang="ru-RU" sz="1400" dirty="0"/>
              <a:t>Получается –</a:t>
            </a:r>
            <a:r>
              <a:rPr lang="en-US" sz="1400" dirty="0"/>
              <a:t> alert(  “</a:t>
            </a:r>
            <a:r>
              <a:rPr lang="ru-RU" sz="1400" dirty="0"/>
              <a:t>Привет, </a:t>
            </a:r>
            <a:r>
              <a:rPr lang="en-US" sz="1400" dirty="0"/>
              <a:t>“ + name); </a:t>
            </a:r>
            <a:r>
              <a:rPr lang="ru-RU" sz="1400" dirty="0"/>
              <a:t> и запускаем программу.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70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590" y="822961"/>
            <a:ext cx="9966960" cy="2751512"/>
          </a:xfrm>
        </p:spPr>
        <p:txBody>
          <a:bodyPr rtlCol="0"/>
          <a:lstStyle/>
          <a:p>
            <a:r>
              <a:rPr lang="ru-RU" b="1" i="0" dirty="0"/>
              <a:t> </a:t>
            </a:r>
            <a:r>
              <a:rPr lang="ru-RU" b="1" i="0" dirty="0">
                <a:latin typeface="Arial Black" panose="020B0A04020102020204" pitchFamily="34" charset="0"/>
              </a:rPr>
              <a:t>Отладка кода вдвое сложнее, чем его написание. Так что если вы пишете код настолько умно, насколько можете, то вы по определению недостаточно сообразительны, чтобы его отлаживать.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059A28-6923-4B5B-9304-CCFE4E2B8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1170" y="3383973"/>
            <a:ext cx="9339184" cy="381000"/>
          </a:xfrm>
        </p:spPr>
        <p:txBody>
          <a:bodyPr rtlCol="0"/>
          <a:lstStyle/>
          <a:p>
            <a:r>
              <a:rPr lang="en-US" b="1" i="1" dirty="0"/>
              <a:t>Brian W. Kernighan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08FB04-28BE-4BE2-9C84-D3A49F9C2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6050" y="2618507"/>
            <a:ext cx="8683625" cy="1746143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Программирование – это моё </a:t>
            </a:r>
            <a:r>
              <a:rPr lang="en-US" dirty="0">
                <a:latin typeface="Arial Black" panose="020B0A04020102020204" pitchFamily="34" charset="0"/>
              </a:rPr>
              <a:t>?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609_TF22736411" id="{45379569-D69F-44B0-9E1A-40191F4D853F}" vid="{41053B4F-2B0B-493D-B111-FBBE61B292C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известного события истории</Template>
  <TotalTime>0</TotalTime>
  <Words>546</Words>
  <Application>Microsoft Office PowerPoint</Application>
  <PresentationFormat>Широкоэкранный</PresentationFormat>
  <Paragraphs>74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Corbel</vt:lpstr>
      <vt:lpstr>Небеса</vt:lpstr>
      <vt:lpstr>Основы программирования</vt:lpstr>
      <vt:lpstr>Что нужно знать?</vt:lpstr>
      <vt:lpstr>Что нужно знать?</vt:lpstr>
      <vt:lpstr>В программировании нужно все записывать до мелочей</vt:lpstr>
      <vt:lpstr>Алгоритм / программа </vt:lpstr>
      <vt:lpstr>практика</vt:lpstr>
      <vt:lpstr> практика, переменные</vt:lpstr>
      <vt:lpstr> Отладка кода вдвое сложнее, чем его написание. Так что если вы пишете код настолько умно, насколько можете, то вы по определению недостаточно сообразительны, чтобы его отлаживать.</vt:lpstr>
      <vt:lpstr>Программирование – это моё ?</vt:lpstr>
      <vt:lpstr>Конец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2021-10-17T15:14:32Z</dcterms:created>
  <dcterms:modified xsi:type="dcterms:W3CDTF">2021-10-17T15:51:09Z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