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  <p:sldMasterId id="2147483731" r:id="rId2"/>
  </p:sldMasterIdLst>
  <p:notesMasterIdLst>
    <p:notesMasterId r:id="rId17"/>
  </p:notesMasterIdLst>
  <p:handoutMasterIdLst>
    <p:handoutMasterId r:id="rId18"/>
  </p:handoutMasterIdLst>
  <p:sldIdLst>
    <p:sldId id="257" r:id="rId3"/>
    <p:sldId id="256" r:id="rId4"/>
    <p:sldId id="260" r:id="rId5"/>
    <p:sldId id="262" r:id="rId6"/>
    <p:sldId id="263" r:id="rId7"/>
    <p:sldId id="264" r:id="rId8"/>
    <p:sldId id="272" r:id="rId9"/>
    <p:sldId id="265" r:id="rId10"/>
    <p:sldId id="279" r:id="rId11"/>
    <p:sldId id="280" r:id="rId12"/>
    <p:sldId id="266" r:id="rId13"/>
    <p:sldId id="267" r:id="rId14"/>
    <p:sldId id="281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8" autoAdjust="0"/>
    <p:restoredTop sz="91333" autoAdjust="0"/>
  </p:normalViewPr>
  <p:slideViewPr>
    <p:cSldViewPr>
      <p:cViewPr>
        <p:scale>
          <a:sx n="75" d="100"/>
          <a:sy n="75" d="100"/>
        </p:scale>
        <p:origin x="-118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8FEC9-4851-4BAA-9926-1F2720021053}" type="datetimeFigureOut">
              <a:rPr lang="en-US" smtClean="0"/>
              <a:t>9/20/2013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32789-7A29-475D-8EA8-DB978AFCF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38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C231B-3129-401F-B48F-EBFB9D021446}" type="datetimeFigureOut">
              <a:rPr lang="ru-RU" smtClean="0"/>
              <a:t>20.09.2013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5904B-25C4-4B3E-B1CA-EF7E8902A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980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5904B-25C4-4B3E-B1CA-EF7E8902AA9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460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5904B-25C4-4B3E-B1CA-EF7E8902AA9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25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9076-9CAB-4A49-A418-8D3B0094ABDC}" type="datetimeFigureOut">
              <a:rPr lang="en-US" smtClean="0"/>
              <a:t>9/20/2013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8C09-0211-4C96-A483-C430C2BB1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9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9076-9CAB-4A49-A418-8D3B0094ABDC}" type="datetimeFigureOut">
              <a:rPr lang="en-US" smtClean="0"/>
              <a:t>9/20/2013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8C09-0211-4C96-A483-C430C2BB1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35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9076-9CAB-4A49-A418-8D3B0094ABDC}" type="datetimeFigureOut">
              <a:rPr lang="en-US" smtClean="0"/>
              <a:t>9/20/2013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8C09-0211-4C96-A483-C430C2BB1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619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 smtClean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9076-9CAB-4A49-A418-8D3B0094ABDC}" type="datetimeFigureOut">
              <a:rPr lang="en-US" smtClean="0"/>
              <a:t>9/20/2013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388C09-0211-4C96-A483-C430C2BB127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9076-9CAB-4A49-A418-8D3B0094ABDC}" type="datetimeFigureOut">
              <a:rPr lang="en-US" smtClean="0"/>
              <a:t>9/20/2013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8C09-0211-4C96-A483-C430C2BB127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9076-9CAB-4A49-A418-8D3B0094ABDC}" type="datetimeFigureOut">
              <a:rPr lang="en-US" smtClean="0"/>
              <a:t>9/20/2013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8C09-0211-4C96-A483-C430C2BB127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9076-9CAB-4A49-A418-8D3B0094ABDC}" type="datetimeFigureOut">
              <a:rPr lang="en-US" smtClean="0"/>
              <a:t>9/20/2013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8C09-0211-4C96-A483-C430C2BB127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9076-9CAB-4A49-A418-8D3B0094ABDC}" type="datetimeFigureOut">
              <a:rPr lang="en-US" smtClean="0"/>
              <a:t>9/20/2013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8C09-0211-4C96-A483-C430C2BB127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9076-9CAB-4A49-A418-8D3B0094ABDC}" type="datetimeFigureOut">
              <a:rPr lang="en-US" smtClean="0"/>
              <a:t>9/20/2013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8C09-0211-4C96-A483-C430C2BB127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9076-9CAB-4A49-A418-8D3B0094ABDC}" type="datetimeFigureOut">
              <a:rPr lang="en-US" smtClean="0"/>
              <a:t>9/20/2013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8C09-0211-4C96-A483-C430C2BB127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9076-9CAB-4A49-A418-8D3B0094ABDC}" type="datetimeFigureOut">
              <a:rPr lang="en-US" smtClean="0"/>
              <a:t>9/20/2013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8C09-0211-4C96-A483-C430C2BB1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679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9076-9CAB-4A49-A418-8D3B0094ABDC}" type="datetimeFigureOut">
              <a:rPr lang="en-US" smtClean="0"/>
              <a:t>9/20/2013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8C09-0211-4C96-A483-C430C2BB127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9076-9CAB-4A49-A418-8D3B0094ABDC}" type="datetimeFigureOut">
              <a:rPr lang="en-US" smtClean="0"/>
              <a:t>9/20/2013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8C09-0211-4C96-A483-C430C2BB127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9076-9CAB-4A49-A418-8D3B0094ABDC}" type="datetimeFigureOut">
              <a:rPr lang="en-US" smtClean="0"/>
              <a:t>9/20/2013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8C09-0211-4C96-A483-C430C2BB127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9076-9CAB-4A49-A418-8D3B0094ABDC}" type="datetimeFigureOut">
              <a:rPr lang="en-US" smtClean="0"/>
              <a:t>9/20/2013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8C09-0211-4C96-A483-C430C2BB127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9076-9CAB-4A49-A418-8D3B0094ABDC}" type="datetimeFigureOut">
              <a:rPr lang="en-US" smtClean="0"/>
              <a:t>9/20/2013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8C09-0211-4C96-A483-C430C2BB1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3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9076-9CAB-4A49-A418-8D3B0094ABDC}" type="datetimeFigureOut">
              <a:rPr lang="en-US" smtClean="0"/>
              <a:t>9/20/2013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8C09-0211-4C96-A483-C430C2BB1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6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9076-9CAB-4A49-A418-8D3B0094ABDC}" type="datetimeFigureOut">
              <a:rPr lang="en-US" smtClean="0"/>
              <a:t>9/20/2013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8C09-0211-4C96-A483-C430C2BB1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0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9076-9CAB-4A49-A418-8D3B0094ABDC}" type="datetimeFigureOut">
              <a:rPr lang="en-US" smtClean="0"/>
              <a:t>9/20/2013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8C09-0211-4C96-A483-C430C2BB1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2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9076-9CAB-4A49-A418-8D3B0094ABDC}" type="datetimeFigureOut">
              <a:rPr lang="en-US" smtClean="0"/>
              <a:t>9/20/2013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8C09-0211-4C96-A483-C430C2BB1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63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9076-9CAB-4A49-A418-8D3B0094ABDC}" type="datetimeFigureOut">
              <a:rPr lang="en-US" smtClean="0"/>
              <a:t>9/20/2013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8C09-0211-4C96-A483-C430C2BB1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17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9076-9CAB-4A49-A418-8D3B0094ABDC}" type="datetimeFigureOut">
              <a:rPr lang="en-US" smtClean="0"/>
              <a:t>9/20/2013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8C09-0211-4C96-A483-C430C2BB1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8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69076-9CAB-4A49-A418-8D3B0094ABDC}" type="datetimeFigureOut">
              <a:rPr lang="en-US" smtClean="0"/>
              <a:t>9/20/2013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88C09-0211-4C96-A483-C430C2BB1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1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1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5969076-9CAB-4A49-A418-8D3B0094ABDC}" type="datetimeFigureOut">
              <a:rPr lang="en-US" smtClean="0"/>
              <a:t>9/20/2013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9388C09-0211-4C96-A483-C430C2BB127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85184" y="3356992"/>
            <a:ext cx="4427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Курсовая работа студента </a:t>
            </a:r>
            <a:r>
              <a:rPr lang="en-US" dirty="0" smtClean="0"/>
              <a:t>528 </a:t>
            </a:r>
            <a:r>
              <a:rPr lang="ru-RU" dirty="0" smtClean="0"/>
              <a:t>группы </a:t>
            </a:r>
            <a:endParaRPr lang="ru-RU" dirty="0"/>
          </a:p>
          <a:p>
            <a:r>
              <a:rPr lang="ru-RU" dirty="0"/>
              <a:t>В.А</a:t>
            </a:r>
            <a:r>
              <a:rPr lang="ru-RU" dirty="0" smtClean="0"/>
              <a:t>. Федорова</a:t>
            </a:r>
            <a:endParaRPr lang="ru-RU" dirty="0">
              <a:effectLst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703936" y="4221088"/>
            <a:ext cx="42180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Научный руководитель кандидат физ.-мат. наук</a:t>
            </a:r>
          </a:p>
          <a:p>
            <a:endParaRPr lang="ru-RU" dirty="0"/>
          </a:p>
          <a:p>
            <a:r>
              <a:rPr lang="ru-RU" dirty="0"/>
              <a:t>О.Ю. Волков</a:t>
            </a:r>
            <a:endParaRPr lang="ru-RU" dirty="0">
              <a:effectLst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663363" y="6165304"/>
            <a:ext cx="1755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МОСКВА 2013</a:t>
            </a:r>
            <a:endParaRPr lang="ru-RU" dirty="0">
              <a:effectLst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3569" y="25124"/>
            <a:ext cx="80032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МОСКОВСКИЙ ГОСУДАРСТВЕННЫЙ УНИВЕРСИТЕТ </a:t>
            </a:r>
          </a:p>
          <a:p>
            <a:pPr algn="ctr"/>
            <a:r>
              <a:rPr lang="ru-RU" dirty="0"/>
              <a:t>имени М.В. ЛОМОНОСОВА</a:t>
            </a:r>
          </a:p>
          <a:p>
            <a:pPr algn="ctr"/>
            <a:r>
              <a:rPr lang="ru-RU" dirty="0"/>
              <a:t>_________________________________________________________</a:t>
            </a:r>
          </a:p>
          <a:p>
            <a:pPr algn="ctr"/>
            <a:r>
              <a:rPr lang="ru-RU" dirty="0"/>
              <a:t>ФИЗИЧЕСКИЙ ФАКУЛЬТЕТ </a:t>
            </a:r>
          </a:p>
          <a:p>
            <a:pPr algn="ctr"/>
            <a:r>
              <a:rPr lang="ru-RU" dirty="0"/>
              <a:t>КАФЕДРА ФОТОНИКИ И ФИЗИКИ МИКРОВОЛН</a:t>
            </a:r>
            <a:endParaRPr lang="ru-RU" dirty="0">
              <a:effectLst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1700808"/>
            <a:ext cx="91131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</a:rPr>
              <a:t>Применение аппарата нелинейного анализа динамических систем для обработки сигналов переданных по ионосферному каналу связи</a:t>
            </a:r>
          </a:p>
        </p:txBody>
      </p:sp>
    </p:spTree>
    <p:extLst>
      <p:ext uri="{BB962C8B-B14F-4D97-AF65-F5344CB8AC3E}">
        <p14:creationId xmlns:p14="http://schemas.microsoft.com/office/powerpoint/2010/main" val="116195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/>
          <a:lstStyle/>
          <a:p>
            <a:r>
              <a:rPr lang="ru-RU" sz="3200" dirty="0" smtClean="0">
                <a:effectLst/>
              </a:rPr>
              <a:t>Оценка </a:t>
            </a:r>
            <a:r>
              <a:rPr lang="ru-RU" sz="3200" dirty="0">
                <a:effectLst/>
              </a:rPr>
              <a:t>обобщенного показателя </a:t>
            </a:r>
            <a:r>
              <a:rPr lang="ru-RU" sz="3200" dirty="0" err="1">
                <a:effectLst/>
              </a:rPr>
              <a:t>Херста</a:t>
            </a:r>
            <a:endParaRPr lang="ru-RU" sz="3200" dirty="0">
              <a:effectLst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16" y="764704"/>
            <a:ext cx="6407926" cy="609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6394110" y="764704"/>
                <a:ext cx="2570378" cy="5632311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just"/>
                <a:r>
                  <a:rPr lang="ru-RU" dirty="0" smtClean="0"/>
                  <a:t>Графики </a:t>
                </a:r>
                <a:r>
                  <a:rPr lang="ru-RU" dirty="0"/>
                  <a:t>з</a:t>
                </a:r>
                <a:r>
                  <a:rPr lang="ru-RU" dirty="0" smtClean="0"/>
                  <a:t>ависимостей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𝑙𝑔𝑍</m:t>
                    </m:r>
                    <m:r>
                      <a:rPr lang="ru-RU" i="1" dirty="0" smtClean="0">
                        <a:latin typeface="Cambria Math"/>
                      </a:rPr>
                      <m:t> (</m:t>
                    </m:r>
                    <m:r>
                      <a:rPr lang="ru-RU" i="1" dirty="0" smtClean="0">
                        <a:latin typeface="Cambria Math"/>
                      </a:rPr>
                      <m:t>𝑞</m:t>
                    </m:r>
                    <m:r>
                      <a:rPr lang="ru-RU" i="1" dirty="0" smtClean="0">
                        <a:latin typeface="Cambria Math"/>
                      </a:rPr>
                      <m:t>; </m:t>
                    </m:r>
                    <m:r>
                      <a:rPr lang="ru-RU" i="1" dirty="0" smtClean="0">
                        <a:latin typeface="Cambria Math"/>
                      </a:rPr>
                      <m:t>𝑠</m:t>
                    </m:r>
                    <m:r>
                      <a:rPr lang="ru-RU" i="1" dirty="0" smtClean="0">
                        <a:latin typeface="Cambria Math"/>
                      </a:rPr>
                      <m:t>) от </m:t>
                    </m:r>
                    <m:r>
                      <m:rPr>
                        <m:sty m:val="p"/>
                      </m:rPr>
                      <a:rPr lang="ru-RU" i="1" dirty="0" err="1" smtClean="0">
                        <a:latin typeface="Cambria Math"/>
                      </a:rPr>
                      <m:t>lg</m:t>
                    </m:r>
                    <m:r>
                      <a:rPr lang="ru-RU" i="1" dirty="0" smtClean="0">
                        <a:latin typeface="Cambria Math"/>
                      </a:rPr>
                      <m:t>⁡(</m:t>
                    </m:r>
                    <m:r>
                      <a:rPr lang="ru-RU" i="1" dirty="0" smtClean="0">
                        <a:latin typeface="Cambria Math"/>
                      </a:rPr>
                      <m:t>𝑠</m:t>
                    </m:r>
                    <m:r>
                      <a:rPr lang="ru-RU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— логарифмов среднего </a:t>
                </a:r>
                <a:r>
                  <a:rPr lang="ru-RU" dirty="0" smtClean="0"/>
                  <a:t>значения масштабно–зависимых мер </a:t>
                </a:r>
                <a:r>
                  <a:rPr lang="ru-RU" dirty="0"/>
                  <a:t>вариативности </a:t>
                </a:r>
                <a:r>
                  <a:rPr lang="ru-RU" dirty="0" smtClean="0"/>
                  <a:t>сигнала, после </a:t>
                </a:r>
                <a:r>
                  <a:rPr lang="ru-RU" dirty="0"/>
                  <a:t>исключения</a:t>
                </a:r>
              </a:p>
              <a:p>
                <a:pPr algn="just"/>
                <a:r>
                  <a:rPr lang="ru-RU" dirty="0"/>
                  <a:t>локальных трендов, от логарифма масштаба, для различных значений </a:t>
                </a:r>
                <a:r>
                  <a:rPr lang="ru-RU" dirty="0" err="1"/>
                  <a:t>по-казателя</a:t>
                </a:r>
                <a:r>
                  <a:rPr lang="ru-RU" dirty="0"/>
                  <a:t> степени q, изменяющегося от -10 до +10: первая (a) и вторая (</a:t>
                </a:r>
                <a:r>
                  <a:rPr lang="ru-RU" dirty="0" smtClean="0"/>
                  <a:t>b) характеристические </a:t>
                </a:r>
                <a:r>
                  <a:rPr lang="ru-RU" dirty="0"/>
                  <a:t>волны, их смесь (c), шум канала (</a:t>
                </a:r>
                <a:r>
                  <a:rPr lang="ru-RU" dirty="0" smtClean="0"/>
                  <a:t>d)</a:t>
                </a:r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110" y="764704"/>
                <a:ext cx="2570378" cy="5632311"/>
              </a:xfrm>
              <a:prstGeom prst="rect">
                <a:avLst/>
              </a:prstGeom>
              <a:blipFill rotWithShape="1">
                <a:blip r:embed="rId3"/>
                <a:stretch>
                  <a:fillRect l="-2133" t="-541" r="-1659" b="-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963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-99392"/>
            <a:ext cx="8229600" cy="11967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600" dirty="0" smtClean="0">
                <a:effectLst/>
              </a:rPr>
              <a:t>Мультифрактальные</a:t>
            </a:r>
            <a:r>
              <a:rPr lang="ru-RU" sz="4000" dirty="0" smtClean="0">
                <a:effectLst/>
              </a:rPr>
              <a:t> </a:t>
            </a:r>
            <a:r>
              <a:rPr lang="ru-RU" sz="3600" dirty="0" smtClean="0">
                <a:effectLst/>
              </a:rPr>
              <a:t>спектры</a:t>
            </a:r>
            <a:r>
              <a:rPr lang="ru-RU" sz="4000" dirty="0" smtClean="0">
                <a:effectLst/>
              </a:rPr>
              <a:t> </a:t>
            </a:r>
            <a:r>
              <a:rPr lang="ru-RU" sz="3600" dirty="0" err="1" smtClean="0">
                <a:effectLst/>
              </a:rPr>
              <a:t>сингулярностей</a:t>
            </a:r>
            <a:endParaRPr lang="en-US" sz="3600" dirty="0">
              <a:effectLst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2856"/>
            <a:ext cx="8640960" cy="472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9968" y="1052736"/>
            <a:ext cx="91240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err="1"/>
              <a:t>Мультифрактальные</a:t>
            </a:r>
            <a:r>
              <a:rPr lang="ru-RU" sz="2000" dirty="0"/>
              <a:t> спектры </a:t>
            </a:r>
            <a:r>
              <a:rPr lang="ru-RU" sz="2000" dirty="0" err="1"/>
              <a:t>сингулярностей</a:t>
            </a:r>
            <a:r>
              <a:rPr lang="ru-RU" sz="2000" dirty="0"/>
              <a:t> первой (a) и второй (b)</a:t>
            </a:r>
          </a:p>
          <a:p>
            <a:pPr algn="just"/>
            <a:r>
              <a:rPr lang="ru-RU" sz="2000" dirty="0"/>
              <a:t>характеристической волны, их смеси (с) и шума в канале связи (d). </a:t>
            </a:r>
            <a:r>
              <a:rPr lang="ru-RU" sz="2000" dirty="0" smtClean="0"/>
              <a:t>Графики соответствующие </a:t>
            </a:r>
            <a:r>
              <a:rPr lang="ru-RU" sz="2000" dirty="0"/>
              <a:t>сигнальной компоненте пронумерованы 1, а шумовой — 2</a:t>
            </a:r>
          </a:p>
        </p:txBody>
      </p:sp>
    </p:spTree>
    <p:extLst>
      <p:ext uri="{BB962C8B-B14F-4D97-AF65-F5344CB8AC3E}">
        <p14:creationId xmlns:p14="http://schemas.microsoft.com/office/powerpoint/2010/main" val="201378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0"/>
            <a:ext cx="85689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chemeClr val="tx2"/>
                </a:solidFill>
              </a:rPr>
              <a:t>Переход </a:t>
            </a:r>
            <a:r>
              <a:rPr lang="ru-RU" sz="2800" dirty="0">
                <a:solidFill>
                  <a:schemeClr val="tx2"/>
                </a:solidFill>
              </a:rPr>
              <a:t>от описания глобальными переменными к локальным </a:t>
            </a:r>
            <a:r>
              <a:rPr lang="ru-RU" sz="2800" dirty="0" smtClean="0">
                <a:solidFill>
                  <a:schemeClr val="tx2"/>
                </a:solidFill>
              </a:rPr>
              <a:t>характеристикам спектров </a:t>
            </a:r>
            <a:r>
              <a:rPr lang="ru-RU" sz="2800" dirty="0" err="1" smtClean="0">
                <a:solidFill>
                  <a:schemeClr val="tx2"/>
                </a:solidFill>
              </a:rPr>
              <a:t>сингулярностей</a:t>
            </a:r>
            <a:r>
              <a:rPr lang="ru-RU" sz="2800" dirty="0" smtClean="0">
                <a:solidFill>
                  <a:schemeClr val="tx2"/>
                </a:solidFill>
              </a:rPr>
              <a:t> 𝞪</a:t>
            </a:r>
            <a:r>
              <a:rPr lang="ru-RU" sz="2800" dirty="0">
                <a:solidFill>
                  <a:schemeClr val="tx2"/>
                </a:solidFill>
              </a:rPr>
              <a:t>* и Δ</a:t>
            </a:r>
            <a:r>
              <a:rPr lang="ru-RU" sz="2800" dirty="0" smtClean="0">
                <a:solidFill>
                  <a:schemeClr val="tx2"/>
                </a:solidFill>
              </a:rPr>
              <a:t>𝞪.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254861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/>
              <a:t>Зависимость </a:t>
            </a:r>
            <a:r>
              <a:rPr lang="ru-RU" sz="2000" dirty="0"/>
              <a:t>ширины </a:t>
            </a:r>
            <a:r>
              <a:rPr lang="ru-RU" sz="2000" dirty="0" err="1"/>
              <a:t>мультифрактального</a:t>
            </a:r>
            <a:r>
              <a:rPr lang="ru-RU" sz="2000" dirty="0"/>
              <a:t> спектра </a:t>
            </a:r>
            <a:r>
              <a:rPr lang="ru-RU" sz="2000" dirty="0" err="1"/>
              <a:t>сингулярностей</a:t>
            </a:r>
            <a:endParaRPr lang="ru-RU" sz="2000" dirty="0"/>
          </a:p>
          <a:p>
            <a:pPr algn="ctr"/>
            <a:r>
              <a:rPr lang="ru-RU" sz="2000" dirty="0" smtClean="0"/>
              <a:t> </a:t>
            </a:r>
            <a:r>
              <a:rPr lang="ru-RU" sz="2000" dirty="0"/>
              <a:t>от времени для первой (a) и второй (b) характеристических волн, их</a:t>
            </a:r>
          </a:p>
          <a:p>
            <a:pPr algn="ctr"/>
            <a:r>
              <a:rPr lang="ru-RU" sz="2000" dirty="0"/>
              <a:t>смеси (с) и шума в канале связи (d), рассчитанные для сигнала (красные), а</a:t>
            </a:r>
          </a:p>
          <a:p>
            <a:pPr algn="ctr"/>
            <a:r>
              <a:rPr lang="ru-RU" sz="2000" dirty="0"/>
              <a:t>также для соответствующих шумовых компонент (голубые)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4905"/>
            <a:ext cx="914400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33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268616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Зависимость значений, реализующих максимум спектра </a:t>
            </a:r>
            <a:r>
              <a:rPr lang="ru-RU" sz="2000" dirty="0" err="1" smtClean="0"/>
              <a:t>сингулярностей</a:t>
            </a:r>
            <a:endParaRPr lang="ru-RU" sz="2000" dirty="0"/>
          </a:p>
          <a:p>
            <a:pPr algn="ctr"/>
            <a:r>
              <a:rPr lang="ru-RU" sz="2000" dirty="0"/>
              <a:t>от времени для сигнала (синий) и его шумовой составляющей (</a:t>
            </a:r>
            <a:r>
              <a:rPr lang="ru-RU" sz="2000" dirty="0" smtClean="0"/>
              <a:t>зеленый</a:t>
            </a:r>
            <a:r>
              <a:rPr lang="ru-RU" sz="2000" dirty="0"/>
              <a:t>) для первой (a) и второй (b) характеристической волны, их смеси (с) и</a:t>
            </a:r>
          </a:p>
          <a:p>
            <a:pPr algn="ctr"/>
            <a:r>
              <a:rPr lang="ru-RU" sz="2000" dirty="0"/>
              <a:t>шума канала (d)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37609"/>
            <a:ext cx="9144000" cy="432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07504" y="0"/>
            <a:ext cx="85689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chemeClr val="tx2"/>
                </a:solidFill>
              </a:rPr>
              <a:t>Переход </a:t>
            </a:r>
            <a:r>
              <a:rPr lang="ru-RU" sz="2800" dirty="0">
                <a:solidFill>
                  <a:schemeClr val="tx2"/>
                </a:solidFill>
              </a:rPr>
              <a:t>от описания глобальными переменными к локальным </a:t>
            </a:r>
            <a:r>
              <a:rPr lang="ru-RU" sz="2800" dirty="0" smtClean="0">
                <a:solidFill>
                  <a:schemeClr val="tx2"/>
                </a:solidFill>
              </a:rPr>
              <a:t>характеристикам спектров </a:t>
            </a:r>
            <a:r>
              <a:rPr lang="ru-RU" sz="2800" dirty="0" err="1" smtClean="0">
                <a:solidFill>
                  <a:schemeClr val="tx2"/>
                </a:solidFill>
              </a:rPr>
              <a:t>сингулярностей</a:t>
            </a:r>
            <a:r>
              <a:rPr lang="ru-RU" sz="2800" dirty="0" smtClean="0">
                <a:solidFill>
                  <a:schemeClr val="tx2"/>
                </a:solidFill>
              </a:rPr>
              <a:t> 𝞪</a:t>
            </a:r>
            <a:r>
              <a:rPr lang="ru-RU" sz="2800" dirty="0">
                <a:solidFill>
                  <a:schemeClr val="tx2"/>
                </a:solidFill>
              </a:rPr>
              <a:t>* и Δ</a:t>
            </a:r>
            <a:r>
              <a:rPr lang="ru-RU" sz="2800" dirty="0" smtClean="0">
                <a:solidFill>
                  <a:schemeClr val="tx2"/>
                </a:solidFill>
              </a:rPr>
              <a:t>𝞪.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16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/>
          <a:lstStyle/>
          <a:p>
            <a:pPr algn="l"/>
            <a:r>
              <a:rPr lang="ru-RU" sz="4000" dirty="0" smtClean="0"/>
              <a:t>Выводы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192688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Результаты работы </a:t>
            </a:r>
            <a:r>
              <a:rPr lang="ru-RU" dirty="0"/>
              <a:t>демонстрируют высокую информативность методов нелинейной </a:t>
            </a:r>
            <a:r>
              <a:rPr lang="ru-RU" dirty="0" smtClean="0"/>
              <a:t>динамики и </a:t>
            </a:r>
            <a:r>
              <a:rPr lang="ru-RU" dirty="0" err="1" smtClean="0"/>
              <a:t>мультифрактальных</a:t>
            </a:r>
            <a:r>
              <a:rPr lang="ru-RU" dirty="0" smtClean="0"/>
              <a:t> представлений при </a:t>
            </a:r>
            <a:r>
              <a:rPr lang="ru-RU" dirty="0"/>
              <a:t>применении </a:t>
            </a:r>
            <a:r>
              <a:rPr lang="ru-RU" dirty="0" smtClean="0"/>
              <a:t>к анализу сигналов </a:t>
            </a:r>
            <a:r>
              <a:rPr lang="ru-RU" dirty="0"/>
              <a:t>переданных по ионосферному каналу связи.</a:t>
            </a:r>
          </a:p>
          <a:p>
            <a:endParaRPr lang="ru-RU" dirty="0" smtClean="0"/>
          </a:p>
          <a:p>
            <a:r>
              <a:rPr lang="ru-RU" dirty="0" smtClean="0"/>
              <a:t>Положительная </a:t>
            </a:r>
            <a:r>
              <a:rPr lang="ru-RU" dirty="0"/>
              <a:t>определённость старшего показателя Ляпунова для </a:t>
            </a:r>
            <a:r>
              <a:rPr lang="ru-RU" dirty="0" smtClean="0"/>
              <a:t>всех экспериментальных </a:t>
            </a:r>
            <a:r>
              <a:rPr lang="ru-RU" dirty="0"/>
              <a:t>выборок, а также насыщение графика зависимости корреляционной размерности D2 от размерности вложения, </a:t>
            </a:r>
            <a:r>
              <a:rPr lang="ru-RU" dirty="0" smtClean="0"/>
              <a:t>свидетельствуют о том, </a:t>
            </a:r>
            <a:r>
              <a:rPr lang="ru-RU" dirty="0"/>
              <a:t>что реконструированный аттрактор является хаотичным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Диапазон значений и положительная определенность максимального </a:t>
            </a:r>
            <a:r>
              <a:rPr lang="ru-RU" dirty="0" smtClean="0"/>
              <a:t>показателя </a:t>
            </a:r>
            <a:r>
              <a:rPr lang="ru-RU" dirty="0"/>
              <a:t>Ляпунова как для сигнальной, так и для шумовой компонент </a:t>
            </a:r>
            <a:r>
              <a:rPr lang="ru-RU" dirty="0" smtClean="0"/>
              <a:t>позволяют </a:t>
            </a:r>
            <a:r>
              <a:rPr lang="ru-RU" dirty="0"/>
              <a:t>строить долгосрочные (в масштабе длительности используемых </a:t>
            </a:r>
            <a:r>
              <a:rPr lang="ru-RU" dirty="0" smtClean="0"/>
              <a:t>экспериментальных </a:t>
            </a:r>
            <a:r>
              <a:rPr lang="ru-RU" dirty="0"/>
              <a:t>выборок) прогнозы эволюции отраженного сигнала, </a:t>
            </a:r>
            <a:r>
              <a:rPr lang="ru-RU" dirty="0" smtClean="0"/>
              <a:t>корректно экстраполируя </a:t>
            </a:r>
            <a:r>
              <a:rPr lang="ru-RU" dirty="0"/>
              <a:t>их на значения текущих параметров ионосферы, влияющих </a:t>
            </a:r>
            <a:r>
              <a:rPr lang="ru-RU" dirty="0" smtClean="0"/>
              <a:t>на поведение </a:t>
            </a:r>
            <a:r>
              <a:rPr lang="ru-RU" dirty="0"/>
              <a:t>канала связи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/>
              <a:t>Полученные в </a:t>
            </a:r>
            <a:r>
              <a:rPr lang="ru-RU" dirty="0" smtClean="0"/>
              <a:t>результате </a:t>
            </a:r>
            <a:r>
              <a:rPr lang="ru-RU" dirty="0"/>
              <a:t>анализа, оценки спектров </a:t>
            </a:r>
            <a:r>
              <a:rPr lang="ru-RU" dirty="0" err="1"/>
              <a:t>сингулярностей</a:t>
            </a:r>
            <a:r>
              <a:rPr lang="ru-RU" dirty="0"/>
              <a:t> демонстрируют </a:t>
            </a:r>
            <a:r>
              <a:rPr lang="ru-RU" dirty="0" err="1" smtClean="0"/>
              <a:t>мультифрактальные</a:t>
            </a:r>
            <a:r>
              <a:rPr lang="ru-RU" dirty="0" smtClean="0"/>
              <a:t> </a:t>
            </a:r>
            <a:r>
              <a:rPr lang="ru-RU" dirty="0"/>
              <a:t>свойства </a:t>
            </a:r>
            <a:r>
              <a:rPr lang="ru-RU" dirty="0" smtClean="0"/>
              <a:t>ИКС</a:t>
            </a:r>
            <a:r>
              <a:rPr lang="ru-RU" dirty="0"/>
              <a:t>. Значения </a:t>
            </a:r>
            <a:r>
              <a:rPr lang="ru-RU" dirty="0" smtClean="0"/>
              <a:t>обобщенного </a:t>
            </a:r>
            <a:r>
              <a:rPr lang="ru-RU" dirty="0"/>
              <a:t>показателя </a:t>
            </a:r>
            <a:r>
              <a:rPr lang="ru-RU" dirty="0" err="1"/>
              <a:t>Херста</a:t>
            </a:r>
            <a:r>
              <a:rPr lang="ru-RU" dirty="0"/>
              <a:t> указывают на </a:t>
            </a:r>
            <a:r>
              <a:rPr lang="ru-RU" dirty="0" err="1"/>
              <a:t>антиперсистентные</a:t>
            </a:r>
            <a:r>
              <a:rPr lang="ru-RU" dirty="0"/>
              <a:t> свойства </a:t>
            </a:r>
            <a:r>
              <a:rPr lang="ru-RU" dirty="0" smtClean="0"/>
              <a:t>шумовой </a:t>
            </a:r>
            <a:r>
              <a:rPr lang="ru-RU" dirty="0"/>
              <a:t>компоненты сигнала, а значения ширины спектра </a:t>
            </a:r>
            <a:r>
              <a:rPr lang="ru-RU" dirty="0" err="1" smtClean="0"/>
              <a:t>сингулярностей</a:t>
            </a:r>
            <a:r>
              <a:rPr lang="ru-RU" dirty="0" smtClean="0"/>
              <a:t> определяют </a:t>
            </a:r>
            <a:r>
              <a:rPr lang="ru-RU" dirty="0"/>
              <a:t>степень упорядоченности структуры. Преобладание </a:t>
            </a:r>
            <a:r>
              <a:rPr lang="ru-RU" dirty="0" smtClean="0"/>
              <a:t>положительных </a:t>
            </a:r>
            <a:r>
              <a:rPr lang="ru-RU" dirty="0"/>
              <a:t>или отрицательных корреляций свидетельствует о наличии «</a:t>
            </a:r>
            <a:r>
              <a:rPr lang="ru-RU" dirty="0" smtClean="0"/>
              <a:t>эффекта памяти».</a:t>
            </a:r>
          </a:p>
          <a:p>
            <a:endParaRPr lang="ru-RU" dirty="0"/>
          </a:p>
          <a:p>
            <a:r>
              <a:rPr lang="ru-RU" dirty="0" smtClean="0"/>
              <a:t>Продемонстрирована возможность </a:t>
            </a:r>
            <a:r>
              <a:rPr lang="ru-RU" dirty="0"/>
              <a:t>перехода к описанию эволюции динамики системы с помощью </a:t>
            </a:r>
            <a:r>
              <a:rPr lang="ru-RU" dirty="0" smtClean="0"/>
              <a:t>новых локальных параметров. Таким </a:t>
            </a:r>
            <a:r>
              <a:rPr lang="ru-RU" dirty="0"/>
              <a:t>образом, получено описание реальных процессов с помощью </a:t>
            </a:r>
            <a:r>
              <a:rPr lang="ru-RU" dirty="0" smtClean="0"/>
              <a:t>безразмерных </a:t>
            </a:r>
            <a:r>
              <a:rPr lang="ru-RU" dirty="0"/>
              <a:t>интегральных характеристик экспериментальных данных, кото-рое не требует стационарности исследуемого процесса и предоставляет </a:t>
            </a:r>
            <a:r>
              <a:rPr lang="ru-RU" dirty="0" smtClean="0"/>
              <a:t>возможность </a:t>
            </a:r>
            <a:r>
              <a:rPr lang="ru-RU" dirty="0"/>
              <a:t>моделирования процессов в ионосферном канале </a:t>
            </a:r>
            <a:r>
              <a:rPr lang="ru-RU" dirty="0" smtClean="0"/>
              <a:t>связи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04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0" y="1124745"/>
            <a:ext cx="4564012" cy="530257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Особенности ионосферного канала связи :</a:t>
            </a:r>
          </a:p>
          <a:p>
            <a:pPr marL="0" indent="0">
              <a:buNone/>
            </a:pPr>
            <a:endParaRPr lang="ru-RU" dirty="0" smtClean="0"/>
          </a:p>
          <a:p>
            <a:pPr algn="just"/>
            <a:r>
              <a:rPr lang="ru-RU" dirty="0" smtClean="0"/>
              <a:t>Присутствие существенного мультипликативного шума, обусловленного динамическими </a:t>
            </a:r>
            <a:r>
              <a:rPr lang="ru-RU" dirty="0"/>
              <a:t>процессами </a:t>
            </a:r>
            <a:r>
              <a:rPr lang="ru-RU" dirty="0" smtClean="0"/>
              <a:t>в ионосфере </a:t>
            </a:r>
          </a:p>
          <a:p>
            <a:pPr algn="just"/>
            <a:r>
              <a:rPr lang="ru-RU" dirty="0" smtClean="0"/>
              <a:t>случайно неоднородная структура ионосферы</a:t>
            </a:r>
          </a:p>
          <a:p>
            <a:pPr algn="just"/>
            <a:r>
              <a:rPr lang="ru-RU" dirty="0" smtClean="0"/>
              <a:t>многолучевой характер </a:t>
            </a:r>
            <a:r>
              <a:rPr lang="ru-RU" dirty="0"/>
              <a:t>распространения сигнала</a:t>
            </a:r>
            <a:endParaRPr lang="ru-RU" dirty="0" smtClean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288032"/>
            <a:ext cx="8229600" cy="836712"/>
          </a:xfrm>
        </p:spPr>
        <p:txBody>
          <a:bodyPr/>
          <a:lstStyle/>
          <a:p>
            <a:pPr algn="l"/>
            <a:r>
              <a:rPr lang="ru-RU" sz="4000" dirty="0" smtClean="0"/>
              <a:t>Введение</a:t>
            </a:r>
            <a:endParaRPr lang="en-US" dirty="0"/>
          </a:p>
        </p:txBody>
      </p:sp>
      <p:pic>
        <p:nvPicPr>
          <p:cNvPr id="9218" name="Picture 2" descr="C:\Users\bob\Pictures\QIP Shot\Inogr-DM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1" y="764704"/>
            <a:ext cx="4644009" cy="480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241857" y="578099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 smtClean="0"/>
              <a:t>ИОНОГРАММА </a:t>
            </a:r>
            <a:r>
              <a:rPr lang="ru-RU" dirty="0"/>
              <a:t>ВЕРТИКАЛЬНОГО </a:t>
            </a:r>
            <a:r>
              <a:rPr lang="ru-RU" dirty="0" smtClean="0"/>
              <a:t>ЗОНДИРОВАНИЯ  ИОНОСФЕРЫ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3232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415" y="2132856"/>
            <a:ext cx="8229600" cy="1600200"/>
          </a:xfrm>
        </p:spPr>
        <p:txBody>
          <a:bodyPr/>
          <a:lstStyle/>
          <a:p>
            <a:pPr algn="l"/>
            <a:r>
              <a:rPr lang="ru-RU" sz="4000" dirty="0" smtClean="0"/>
              <a:t>Основные</a:t>
            </a:r>
            <a:r>
              <a:rPr lang="ru-RU" sz="4800" dirty="0" smtClean="0"/>
              <a:t> </a:t>
            </a:r>
            <a:r>
              <a:rPr lang="ru-RU" sz="4000" dirty="0"/>
              <a:t>задачи</a:t>
            </a:r>
            <a:r>
              <a:rPr lang="ru-RU" sz="4800" dirty="0"/>
              <a:t>:</a:t>
            </a: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7402" y="2825552"/>
            <a:ext cx="8496944" cy="4032448"/>
          </a:xfrm>
        </p:spPr>
        <p:txBody>
          <a:bodyPr>
            <a:normAutofit/>
          </a:bodyPr>
          <a:lstStyle/>
          <a:p>
            <a:r>
              <a:rPr lang="ru-RU" dirty="0" smtClean="0"/>
              <a:t>реконструкция </a:t>
            </a:r>
            <a:r>
              <a:rPr lang="ru-RU" dirty="0"/>
              <a:t>аттрактора системы в </a:t>
            </a:r>
            <a:r>
              <a:rPr lang="ru-RU" dirty="0" smtClean="0"/>
              <a:t>фазовом пространстве</a:t>
            </a:r>
            <a:endParaRPr lang="ru-RU" dirty="0"/>
          </a:p>
          <a:p>
            <a:r>
              <a:rPr lang="ru-RU" dirty="0" smtClean="0"/>
              <a:t> </a:t>
            </a:r>
            <a:r>
              <a:rPr lang="ru-RU" dirty="0"/>
              <a:t>Оценка основных пространственных </a:t>
            </a:r>
            <a:r>
              <a:rPr lang="ru-RU" dirty="0" smtClean="0"/>
              <a:t>и </a:t>
            </a:r>
            <a:r>
              <a:rPr lang="ru-RU" dirty="0"/>
              <a:t>динамических </a:t>
            </a:r>
            <a:r>
              <a:rPr lang="ru-RU" dirty="0" smtClean="0"/>
              <a:t>фрактальных характеристик </a:t>
            </a:r>
            <a:r>
              <a:rPr lang="ru-RU" dirty="0"/>
              <a:t>исследуемой системы</a:t>
            </a:r>
            <a:endParaRPr lang="ru-RU" dirty="0" smtClean="0"/>
          </a:p>
          <a:p>
            <a:r>
              <a:rPr lang="ru-RU" dirty="0" smtClean="0"/>
              <a:t>Применение </a:t>
            </a:r>
            <a:r>
              <a:rPr lang="ru-RU" dirty="0"/>
              <a:t>мультифрактального анализа и апробация метода оценки параметров </a:t>
            </a:r>
            <a:r>
              <a:rPr lang="ru-RU" dirty="0" smtClean="0"/>
              <a:t>мультифрактального </a:t>
            </a:r>
            <a:r>
              <a:rPr lang="ru-RU" dirty="0"/>
              <a:t>спектра </a:t>
            </a:r>
            <a:r>
              <a:rPr lang="ru-RU" dirty="0" smtClean="0"/>
              <a:t>сингулярностей для ионосферного канала связи  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07504" y="-20194"/>
            <a:ext cx="8229600" cy="9320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ru-RU" sz="4400" dirty="0" smtClean="0"/>
              <a:t>Цель</a:t>
            </a:r>
            <a:r>
              <a:rPr lang="ru-RU" dirty="0" smtClean="0"/>
              <a:t> </a:t>
            </a:r>
            <a:r>
              <a:rPr lang="ru-RU" sz="4400" dirty="0" smtClean="0"/>
              <a:t>работы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32589" y="703221"/>
            <a:ext cx="8280920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dirty="0" smtClean="0"/>
              <a:t>Продемонстрировать эффективность применения  методов нелинейной динамики и мультифрактальных представлений для  анализа волновых процессов в ионосферном канале связи.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5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675456"/>
            <a:ext cx="9144000" cy="1600200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ru-RU" sz="3600" dirty="0" smtClean="0"/>
              <a:t>Анализ данных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400" dirty="0" smtClean="0"/>
              <a:t>параметры реконструкции и корреляционная размерность</a:t>
            </a:r>
            <a:endParaRPr lang="en-US" sz="2400" dirty="0"/>
          </a:p>
        </p:txBody>
      </p:sp>
      <p:pic>
        <p:nvPicPr>
          <p:cNvPr id="1028" name="Picture 4" descr="C:\ZATO\cLdat\19.55\total\19.55_d16.af.ReIm_Col03.PCA.D2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8136904" cy="444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5425812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Размерностью вложения m называется наименьшая целая </a:t>
            </a:r>
            <a:r>
              <a:rPr lang="ru-RU" sz="2000" dirty="0" smtClean="0"/>
              <a:t>размерность </a:t>
            </a:r>
            <a:r>
              <a:rPr lang="ru-RU" sz="2000" dirty="0"/>
              <a:t>пространства, содержащего весь аттрактор. Она соответствует </a:t>
            </a:r>
            <a:r>
              <a:rPr lang="ru-RU" sz="2000" dirty="0" smtClean="0"/>
              <a:t>количеству </a:t>
            </a:r>
            <a:r>
              <a:rPr lang="ru-RU" sz="2000" dirty="0"/>
              <a:t>независимых переменных, однозначно определяющее </a:t>
            </a:r>
            <a:r>
              <a:rPr lang="ru-RU" sz="2000" dirty="0" smtClean="0"/>
              <a:t>установившееся </a:t>
            </a:r>
            <a:r>
              <a:rPr lang="ru-RU" sz="2000" dirty="0"/>
              <a:t>движение динамической системы.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97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228" y="8839"/>
            <a:ext cx="8291264" cy="1051520"/>
          </a:xfrm>
        </p:spPr>
        <p:txBody>
          <a:bodyPr/>
          <a:lstStyle/>
          <a:p>
            <a:pPr algn="l"/>
            <a:r>
              <a:rPr lang="ru-RU" sz="4000" dirty="0" smtClean="0"/>
              <a:t>Старший показатель Ляпунова</a:t>
            </a:r>
            <a:endParaRPr lang="en-US" sz="4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2572002"/>
            <a:ext cx="8640960" cy="428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51520" y="836712"/>
            <a:ext cx="864096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/>
              <a:t>Зависимость логарифма скорости разбегания фазовых траекторий </a:t>
            </a:r>
            <a:r>
              <a:rPr lang="ru-RU" sz="2200" dirty="0" smtClean="0"/>
              <a:t>от номера </a:t>
            </a:r>
            <a:r>
              <a:rPr lang="ru-RU" sz="2200" dirty="0"/>
              <a:t>итерации для первой (</a:t>
            </a:r>
            <a:r>
              <a:rPr lang="ru-RU" sz="2200" dirty="0" smtClean="0"/>
              <a:t>1, 2</a:t>
            </a:r>
            <a:r>
              <a:rPr lang="ru-RU" sz="2200" dirty="0"/>
              <a:t>) и второй (3, 4) характеристической </a:t>
            </a:r>
            <a:r>
              <a:rPr lang="ru-RU" sz="2200" dirty="0" smtClean="0"/>
              <a:t>волны, их </a:t>
            </a:r>
            <a:r>
              <a:rPr lang="ru-RU" sz="2200" dirty="0"/>
              <a:t>смеси (5, 6) и шума (7, 8); четные значения соответствуют </a:t>
            </a:r>
            <a:r>
              <a:rPr lang="ru-RU" sz="2200" dirty="0" smtClean="0"/>
              <a:t>исходному сигналу</a:t>
            </a:r>
            <a:r>
              <a:rPr lang="ru-RU" sz="2200" dirty="0"/>
              <a:t>, а нечетные – его шумовой составляющей</a:t>
            </a:r>
          </a:p>
        </p:txBody>
      </p:sp>
    </p:spTree>
    <p:extLst>
      <p:ext uri="{BB962C8B-B14F-4D97-AF65-F5344CB8AC3E}">
        <p14:creationId xmlns:p14="http://schemas.microsoft.com/office/powerpoint/2010/main" val="310172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5193" y="-243408"/>
            <a:ext cx="8229600" cy="1600200"/>
          </a:xfrm>
        </p:spPr>
        <p:txBody>
          <a:bodyPr/>
          <a:lstStyle/>
          <a:p>
            <a:r>
              <a:rPr lang="ru-RU" sz="3600" dirty="0" smtClean="0">
                <a:effectLst/>
              </a:rPr>
              <a:t>Реконструкция </a:t>
            </a:r>
            <a:r>
              <a:rPr lang="ru-RU" sz="3600" dirty="0" err="1" smtClean="0">
                <a:effectLst/>
              </a:rPr>
              <a:t>атрактора</a:t>
            </a:r>
            <a:r>
              <a:rPr lang="ru-RU" sz="3600" dirty="0" smtClean="0"/>
              <a:t> в 3х </a:t>
            </a:r>
            <a:r>
              <a:rPr lang="ru-RU" sz="3600" dirty="0" smtClean="0">
                <a:effectLst/>
              </a:rPr>
              <a:t>мерном фазовом пространстве</a:t>
            </a:r>
            <a:endParaRPr lang="en-US" sz="3600" dirty="0">
              <a:effectLst/>
            </a:endParaRPr>
          </a:p>
        </p:txBody>
      </p:sp>
      <p:pic>
        <p:nvPicPr>
          <p:cNvPr id="3078" name="Picture 6" descr="C:\ZATO\cLdat\19.55\delay\png\19.55_d16.af.ReIm_Col07.7.D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69491"/>
            <a:ext cx="2555776" cy="228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ZATO\cLdat\19.55\delay\png\19.55_d16.af.ReIm_Col07-RSD_Rad__6_Ord__5.dat.7.DE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5" y="4204966"/>
            <a:ext cx="2416630" cy="235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ZATO\cLdat\19.55\delay\png\19.55_d16.af.ReIm_Col13.2.DE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7" y="1869367"/>
            <a:ext cx="2441593" cy="228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ZATO\cLdat\19.55\delay\png\19.55_d16.af.ReIm_Col13-RSD_Rad__6_Ord__5.dat.2.DE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209" y="4204966"/>
            <a:ext cx="2383937" cy="235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:\ZATO\cLdat\19.55\delay\png\19.55_d16.af.ReIm_Col21-RSD_Rad__6_Ord__5.dat.3.DE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510" y="4280556"/>
            <a:ext cx="2280993" cy="220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:\ZATO\cLdat\19.55\delay\png\19.55_d16.af.ReIm_Col21.3.DEL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601" y="1977863"/>
            <a:ext cx="2106539" cy="22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C:\ZATO\cLdat\19.55\delay\png\19.55_d16.af.ReIm_Col07.7.D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0" y="1869366"/>
            <a:ext cx="2555776" cy="228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ZATO\cLdat\19.55\delay\png\19.55_d16.af.ReIm_Col13.2.DE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7" y="1840345"/>
            <a:ext cx="2441593" cy="228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9" descr="C:\ZATO\cLdat\19.55\delay\png\19.55_d16.af.ReIm_Col13-RSD_Rad__6_Ord__5.dat.2.DE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209" y="4175944"/>
            <a:ext cx="2383937" cy="235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7" descr="C:\ZATO\cLdat\19.55\delay\png\19.55_d16.af.ReIm_Col07-RSD_Rad__6_Ord__5.dat.7.DE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94" y="4204966"/>
            <a:ext cx="2416630" cy="235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C:\ZATO\cLdat\19.55\delay\png\19.55_d16.af.ReIm_Col07.7.D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0" y="1840469"/>
            <a:ext cx="2555776" cy="228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ZATO\cLdat\19.55\delay\png\19.55_d16.af.ReIm_Col13.2.DE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156" y="1840345"/>
            <a:ext cx="2441593" cy="228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9" descr="C:\ZATO\cLdat\19.55\delay\png\19.55_d16.af.ReIm_Col13-RSD_Rad__6_Ord__5.dat.2.DE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588" y="4175944"/>
            <a:ext cx="2383937" cy="235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1" descr="C:\ZATO\cLdat\19.55\delay\png\19.55_d16.af.ReIm_Col21-RSD_Rad__6_Ord__5.dat.3.DE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337" y="4238297"/>
            <a:ext cx="2135803" cy="226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7" descr="C:\ZATO\cLdat\19.55\delay\png\19.55_d16.af.ReIm_Col07-RSD_Rad__6_Ord__5.dat.7.DE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94" y="4216155"/>
            <a:ext cx="2207366" cy="235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C:\ZATO\cLdat\19.55\delay\png\19.55_d16.af.ReIm_Col07.7.D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" y="1997727"/>
            <a:ext cx="2411760" cy="228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ZATO\cLdat\19.55\delay\png\19.55_d16.af.ReIm_Col13.2.DE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1" y="1893115"/>
            <a:ext cx="2088232" cy="228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9" descr="C:\ZATO\cLdat\19.55\delay\png\19.55_d16.af.ReIm_Col13-RSD_Rad__6_Ord__5.dat.2.DE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104" y="4123174"/>
            <a:ext cx="2088233" cy="235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C:\ZATO\cLdat\19.55\delay\png\19.55_d16.af.ReIm_Col29-RSD_Rad__6_Ord__5.dat.3.DE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836" y="4202399"/>
            <a:ext cx="2116783" cy="227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3" descr="C:\ZATO\cLdat\19.55\delay\png\19.55_d16.af.ReIm_Col29.3.DEL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140" y="1901328"/>
            <a:ext cx="2116783" cy="222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05791" y="4123174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ХВ </a:t>
            </a:r>
            <a:r>
              <a:rPr lang="ru-RU" dirty="0" smtClean="0"/>
              <a:t>1 </a:t>
            </a:r>
            <a:r>
              <a:rPr lang="en-US" dirty="0" smtClean="0"/>
              <a:t>RSD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4167" y="1977863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ХВ </a:t>
            </a:r>
            <a:r>
              <a:rPr lang="ru-RU" dirty="0" smtClean="0"/>
              <a:t>1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411761" y="1977863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ХВ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436620" y="4123298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ХВ </a:t>
            </a:r>
            <a:r>
              <a:rPr lang="en-US" dirty="0" smtClean="0"/>
              <a:t>2</a:t>
            </a:r>
            <a:r>
              <a:rPr lang="ru-RU" dirty="0" smtClean="0"/>
              <a:t> </a:t>
            </a:r>
            <a:r>
              <a:rPr lang="en-US" dirty="0"/>
              <a:t>RSD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571999" y="1977863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смесь ХВ</a:t>
            </a:r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556770" y="4123298"/>
            <a:ext cx="1702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смесь ХВ  </a:t>
            </a:r>
            <a:r>
              <a:rPr lang="en-US" dirty="0"/>
              <a:t>RSD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675508" y="4123174"/>
            <a:ext cx="1988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ш</a:t>
            </a:r>
            <a:r>
              <a:rPr lang="ru-RU" dirty="0" smtClean="0"/>
              <a:t>ум канала </a:t>
            </a:r>
            <a:r>
              <a:rPr lang="en-US" dirty="0" smtClean="0"/>
              <a:t>RSD</a:t>
            </a:r>
            <a:endParaRPr lang="en-US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6675507" y="1905248"/>
            <a:ext cx="1476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ш</a:t>
            </a:r>
            <a:r>
              <a:rPr lang="ru-RU" dirty="0" smtClean="0"/>
              <a:t>ум канала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-15230" y="1210286"/>
            <a:ext cx="915923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Исследуемые эквидистантные временные ряды соответствуют регистра-</a:t>
            </a:r>
            <a:r>
              <a:rPr lang="ru-RU" sz="2000" dirty="0" err="1"/>
              <a:t>ции</a:t>
            </a:r>
            <a:r>
              <a:rPr lang="ru-RU" sz="2000" dirty="0"/>
              <a:t> отраженного сигнала от слабо </a:t>
            </a:r>
            <a:r>
              <a:rPr lang="ru-RU" sz="2400" dirty="0"/>
              <a:t>возмущенной</a:t>
            </a:r>
            <a:r>
              <a:rPr lang="ru-RU" sz="2000" dirty="0"/>
              <a:t> ионосферы.</a:t>
            </a:r>
          </a:p>
        </p:txBody>
      </p:sp>
    </p:spTree>
    <p:extLst>
      <p:ext uri="{BB962C8B-B14F-4D97-AF65-F5344CB8AC3E}">
        <p14:creationId xmlns:p14="http://schemas.microsoft.com/office/powerpoint/2010/main" val="35068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7455" y="18413"/>
            <a:ext cx="8398349" cy="1312823"/>
          </a:xfrm>
        </p:spPr>
        <p:txBody>
          <a:bodyPr/>
          <a:lstStyle/>
          <a:p>
            <a:r>
              <a:rPr lang="ru-RU" sz="3600" dirty="0" smtClean="0"/>
              <a:t>Проекция реконструкции аттрактора на две первые главные  компоненты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518457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3" name="Picture 3" descr="C:\ZATO\cLdat\19.55\pc\New folder\png\png\19.55_d16.af.ReIm_Col03.20.P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95" y="1656100"/>
            <a:ext cx="2304256" cy="236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ZATO\cLdat\19.55\pc\New folder\png\png\19.55_d16.af.ReIm_Col03-RSD_Rad__6_Ord__5.dat.20.P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99" y="3888827"/>
            <a:ext cx="2301552" cy="225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ZATO\cLdat\19.55\pc\New folder\png\png\19.55_d16.af.ReIm_Col12.20.P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651" y="1649626"/>
            <a:ext cx="2087302" cy="236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ZATO\cLdat\19.55\pc\New folder\png\png\19.55_d16.af.ReIm_Col12-RSD_Rad__6_Ord__5.dat.20.P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28" y="3888827"/>
            <a:ext cx="2087302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ZATO\cLdat\19.55\pc\New folder\png\png\19.55_d16.af.ReIm_Col20.20.PC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968" y="1614104"/>
            <a:ext cx="2161169" cy="236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:\ZATO\cLdat\19.55\pc\New folder\png\png\19.55_d16.af.ReIm_Col20-RSD_Rad__6_Ord__5.dat.20.P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630" y="3994694"/>
            <a:ext cx="2149492" cy="225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C:\ZATO\cLdat\19.55\pc\New folder\png\png\19.55_d16.af.ReIm_Col28.20.PC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121" y="1702589"/>
            <a:ext cx="2304255" cy="226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C:\ZATO\cLdat\19.55\pc\New folder\png\png\19.55_d16.af.ReIm_Col28-RSD_Rad__6_Ord__5.dat.20.PC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137" y="3939448"/>
            <a:ext cx="2160239" cy="231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237357" y="1614104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ХВ </a:t>
            </a:r>
            <a:r>
              <a:rPr lang="ru-RU" dirty="0" smtClean="0"/>
              <a:t>1</a:t>
            </a:r>
            <a:endParaRPr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738132" y="1614104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ХВ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932040" y="1618024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смесь ХВ</a:t>
            </a:r>
            <a:endParaRPr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918889" y="1614104"/>
            <a:ext cx="1476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ш</a:t>
            </a:r>
            <a:r>
              <a:rPr lang="ru-RU" dirty="0" smtClean="0"/>
              <a:t>ум канала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9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1622" y="450997"/>
            <a:ext cx="8246311" cy="1872753"/>
          </a:xfrm>
        </p:spPr>
        <p:txBody>
          <a:bodyPr/>
          <a:lstStyle/>
          <a:p>
            <a:r>
              <a:rPr lang="ru-RU" sz="2800" dirty="0"/>
              <a:t>Проекция реконструкции аттрактора на две первые главные  компоненты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(без </a:t>
            </a:r>
            <a:r>
              <a:rPr lang="ru-RU" sz="2800" dirty="0"/>
              <a:t>сохранения масштаба) 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20" y="2348880"/>
            <a:ext cx="2304058" cy="217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25" y="4457847"/>
            <a:ext cx="2304059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 descr="C:\ZATO\cLdat\19.55\pc\png\19.55_d16.af.ReIm_Col14.11.PC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348880"/>
            <a:ext cx="2196462" cy="217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ZATO\cLdat\19.55\pc\png\19.55_d16.af.ReIm_Col14-RSD_Rad__6_Ord__5.dat.11.P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65" y="4485580"/>
            <a:ext cx="2232247" cy="222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236" y="2369517"/>
            <a:ext cx="2016224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212" y="4517967"/>
            <a:ext cx="2016224" cy="2202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460" y="2348880"/>
            <a:ext cx="2028699" cy="2154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436" y="4457847"/>
            <a:ext cx="2028699" cy="2171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888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901" y="315185"/>
            <a:ext cx="8398349" cy="13128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800" dirty="0" smtClean="0">
                <a:effectLst/>
              </a:rPr>
              <a:t>Проекция реконструкции аттрактора на две первые главные  компоненты при различной степени возбуждения ионосферы</a:t>
            </a:r>
            <a:endParaRPr lang="en-US" sz="2800" dirty="0">
              <a:effectLst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60719"/>
            <a:ext cx="2951167" cy="214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602" y="4297154"/>
            <a:ext cx="2884633" cy="207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1234" y="1892474"/>
            <a:ext cx="2951167" cy="214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14465" y="4349809"/>
            <a:ext cx="2951167" cy="205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6439" y="1924228"/>
            <a:ext cx="2961998" cy="208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05801" y="4391602"/>
            <a:ext cx="2961998" cy="198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146602" y="1628008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ХВ </a:t>
            </a:r>
            <a:r>
              <a:rPr lang="ru-RU" dirty="0" smtClean="0"/>
              <a:t>1</a:t>
            </a:r>
            <a:endParaRPr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276280" y="1628008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ХВ </a:t>
            </a:r>
            <a:r>
              <a:rPr lang="ru-RU" dirty="0" smtClean="0"/>
              <a:t>1</a:t>
            </a:r>
            <a:endParaRPr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13336" y="4038370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смесь ХВ</a:t>
            </a:r>
            <a:endParaRPr lang="en-US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738132" y="4038370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смесь ХВ</a:t>
            </a:r>
            <a:endParaRPr lang="en-US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6290717" y="4038370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смесь ХВ</a:t>
            </a:r>
            <a:endParaRPr lang="en-US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890532" y="1628008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ХВ </a:t>
            </a:r>
            <a:r>
              <a:rPr lang="ru-RU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21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2103</TotalTime>
  <Words>741</Words>
  <Application>Microsoft Office PowerPoint</Application>
  <PresentationFormat>Экран (4:3)</PresentationFormat>
  <Paragraphs>79</Paragraphs>
  <Slides>14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16" baseType="lpstr">
      <vt:lpstr>Специальное оформление</vt:lpstr>
      <vt:lpstr>Исполнительная</vt:lpstr>
      <vt:lpstr>Презентация PowerPoint</vt:lpstr>
      <vt:lpstr>Введение</vt:lpstr>
      <vt:lpstr>Основные задачи: </vt:lpstr>
      <vt:lpstr>Анализ данных параметры реконструкции и корреляционная размерность</vt:lpstr>
      <vt:lpstr>Старший показатель Ляпунова</vt:lpstr>
      <vt:lpstr>Реконструкция атрактора в 3х мерном фазовом пространстве</vt:lpstr>
      <vt:lpstr>Проекция реконструкции аттрактора на две первые главные  компоненты</vt:lpstr>
      <vt:lpstr>Проекция реконструкции аттрактора на две первые главные  компоненты (без сохранения масштаба) </vt:lpstr>
      <vt:lpstr>Проекция реконструкции аттрактора на две первые главные  компоненты при различной степени возбуждения ионосферы</vt:lpstr>
      <vt:lpstr>Оценка обобщенного показателя Херста</vt:lpstr>
      <vt:lpstr>Мультифрактальные спектры сингулярностей</vt:lpstr>
      <vt:lpstr>Презентация PowerPoint</vt:lpstr>
      <vt:lpstr>Презентация PowerPoint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bob</dc:creator>
  <cp:lastModifiedBy>3</cp:lastModifiedBy>
  <cp:revision>76</cp:revision>
  <dcterms:created xsi:type="dcterms:W3CDTF">2013-05-14T04:02:45Z</dcterms:created>
  <dcterms:modified xsi:type="dcterms:W3CDTF">2013-09-20T09:18:55Z</dcterms:modified>
</cp:coreProperties>
</file>