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8"/>
  </p:notesMasterIdLst>
  <p:handoutMasterIdLst>
    <p:handoutMasterId r:id="rId59"/>
  </p:handoutMasterIdLst>
  <p:sldIdLst>
    <p:sldId id="375" r:id="rId2"/>
    <p:sldId id="548" r:id="rId3"/>
    <p:sldId id="549" r:id="rId4"/>
    <p:sldId id="445" r:id="rId5"/>
    <p:sldId id="446" r:id="rId6"/>
    <p:sldId id="517" r:id="rId7"/>
    <p:sldId id="508" r:id="rId8"/>
    <p:sldId id="563" r:id="rId9"/>
    <p:sldId id="518" r:id="rId10"/>
    <p:sldId id="402" r:id="rId11"/>
    <p:sldId id="492" r:id="rId12"/>
    <p:sldId id="551" r:id="rId13"/>
    <p:sldId id="403" r:id="rId14"/>
    <p:sldId id="493" r:id="rId15"/>
    <p:sldId id="450" r:id="rId16"/>
    <p:sldId id="263" r:id="rId17"/>
    <p:sldId id="404" r:id="rId18"/>
    <p:sldId id="418" r:id="rId19"/>
    <p:sldId id="419" r:id="rId20"/>
    <p:sldId id="417" r:id="rId21"/>
    <p:sldId id="411" r:id="rId22"/>
    <p:sldId id="451" r:id="rId23"/>
    <p:sldId id="519" r:id="rId24"/>
    <p:sldId id="520" r:id="rId25"/>
    <p:sldId id="521" r:id="rId26"/>
    <p:sldId id="522" r:id="rId27"/>
    <p:sldId id="523" r:id="rId28"/>
    <p:sldId id="525" r:id="rId29"/>
    <p:sldId id="524" r:id="rId30"/>
    <p:sldId id="526" r:id="rId31"/>
    <p:sldId id="527" r:id="rId32"/>
    <p:sldId id="528" r:id="rId33"/>
    <p:sldId id="529" r:id="rId34"/>
    <p:sldId id="530" r:id="rId35"/>
    <p:sldId id="531" r:id="rId36"/>
    <p:sldId id="376" r:id="rId37"/>
    <p:sldId id="378" r:id="rId38"/>
    <p:sldId id="532" r:id="rId39"/>
    <p:sldId id="533" r:id="rId40"/>
    <p:sldId id="534" r:id="rId41"/>
    <p:sldId id="535" r:id="rId42"/>
    <p:sldId id="536" r:id="rId43"/>
    <p:sldId id="537" r:id="rId44"/>
    <p:sldId id="538" r:id="rId45"/>
    <p:sldId id="539" r:id="rId46"/>
    <p:sldId id="540" r:id="rId47"/>
    <p:sldId id="461" r:id="rId48"/>
    <p:sldId id="541" r:id="rId49"/>
    <p:sldId id="464" r:id="rId50"/>
    <p:sldId id="542" r:id="rId51"/>
    <p:sldId id="543" r:id="rId52"/>
    <p:sldId id="544" r:id="rId53"/>
    <p:sldId id="545" r:id="rId54"/>
    <p:sldId id="546" r:id="rId55"/>
    <p:sldId id="547" r:id="rId56"/>
    <p:sldId id="439" r:id="rId57"/>
  </p:sldIdLst>
  <p:sldSz cx="9144000" cy="6858000" type="screen4x3"/>
  <p:notesSz cx="6735763" cy="9866313"/>
  <p:defaultTextStyle>
    <a:defPPr>
      <a:defRPr lang="zh-CN"/>
    </a:defPPr>
    <a:lvl1pPr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latin typeface="Arial" pitchFamily="34" charset="0"/>
        <a:ea typeface="宋体" pitchFamily="2" charset="-122"/>
        <a:cs typeface="+mn-cs"/>
      </a:defRPr>
    </a:lvl1pPr>
    <a:lvl2pPr marL="4572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latin typeface="Arial" pitchFamily="34" charset="0"/>
        <a:ea typeface="宋体" pitchFamily="2" charset="-122"/>
        <a:cs typeface="+mn-cs"/>
      </a:defRPr>
    </a:lvl2pPr>
    <a:lvl3pPr marL="9144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latin typeface="Arial" pitchFamily="34" charset="0"/>
        <a:ea typeface="宋体" pitchFamily="2" charset="-122"/>
        <a:cs typeface="+mn-cs"/>
      </a:defRPr>
    </a:lvl3pPr>
    <a:lvl4pPr marL="13716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latin typeface="Arial" pitchFamily="34" charset="0"/>
        <a:ea typeface="宋体" pitchFamily="2" charset="-122"/>
        <a:cs typeface="+mn-cs"/>
      </a:defRPr>
    </a:lvl4pPr>
    <a:lvl5pPr marL="18288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latin typeface="Arial" pitchFamily="34" charset="0"/>
        <a:ea typeface="宋体" pitchFamily="2" charset="-122"/>
        <a:cs typeface="+mn-cs"/>
      </a:defRPr>
    </a:lvl5pPr>
    <a:lvl6pPr marL="2286000" algn="l" defTabSz="914400" rtl="0" eaLnBrk="1" latinLnBrk="0" hangingPunct="1">
      <a:defRPr sz="1400" kern="1200">
        <a:solidFill>
          <a:srgbClr val="000000"/>
        </a:solidFill>
        <a:latin typeface="Arial" pitchFamily="34" charset="0"/>
        <a:ea typeface="宋体" pitchFamily="2" charset="-122"/>
        <a:cs typeface="+mn-cs"/>
      </a:defRPr>
    </a:lvl6pPr>
    <a:lvl7pPr marL="2743200" algn="l" defTabSz="914400" rtl="0" eaLnBrk="1" latinLnBrk="0" hangingPunct="1">
      <a:defRPr sz="1400" kern="1200">
        <a:solidFill>
          <a:srgbClr val="000000"/>
        </a:solidFill>
        <a:latin typeface="Arial" pitchFamily="34" charset="0"/>
        <a:ea typeface="宋体" pitchFamily="2" charset="-122"/>
        <a:cs typeface="+mn-cs"/>
      </a:defRPr>
    </a:lvl7pPr>
    <a:lvl8pPr marL="3200400" algn="l" defTabSz="914400" rtl="0" eaLnBrk="1" latinLnBrk="0" hangingPunct="1">
      <a:defRPr sz="1400" kern="1200">
        <a:solidFill>
          <a:srgbClr val="000000"/>
        </a:solidFill>
        <a:latin typeface="Arial" pitchFamily="34" charset="0"/>
        <a:ea typeface="宋体" pitchFamily="2" charset="-122"/>
        <a:cs typeface="+mn-cs"/>
      </a:defRPr>
    </a:lvl8pPr>
    <a:lvl9pPr marL="3657600" algn="l" defTabSz="914400" rtl="0" eaLnBrk="1" latinLnBrk="0" hangingPunct="1">
      <a:defRPr sz="1400" kern="1200">
        <a:solidFill>
          <a:srgbClr val="000000"/>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0025"/>
    <a:srgbClr val="FFFF66"/>
    <a:srgbClr val="FF7C80"/>
    <a:srgbClr val="267470"/>
    <a:srgbClr val="000099"/>
    <a:srgbClr val="CCFFFF"/>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07" autoAdjust="0"/>
    <p:restoredTop sz="89532" autoAdjust="0"/>
  </p:normalViewPr>
  <p:slideViewPr>
    <p:cSldViewPr>
      <p:cViewPr varScale="1">
        <p:scale>
          <a:sx n="78" d="100"/>
          <a:sy n="78" d="100"/>
        </p:scale>
        <p:origin x="2078" y="4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1087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8.xml"/><Relationship Id="rId18" Type="http://schemas.openxmlformats.org/officeDocument/2006/relationships/slide" Target="slides/slide36.xml"/><Relationship Id="rId3" Type="http://schemas.openxmlformats.org/officeDocument/2006/relationships/slide" Target="slides/slide3.xml"/><Relationship Id="rId21" Type="http://schemas.openxmlformats.org/officeDocument/2006/relationships/slide" Target="slides/slide56.xml"/><Relationship Id="rId7" Type="http://schemas.openxmlformats.org/officeDocument/2006/relationships/slide" Target="slides/slide11.xml"/><Relationship Id="rId12" Type="http://schemas.openxmlformats.org/officeDocument/2006/relationships/slide" Target="slides/slide17.xml"/><Relationship Id="rId17" Type="http://schemas.openxmlformats.org/officeDocument/2006/relationships/slide" Target="slides/slide22.xml"/><Relationship Id="rId2" Type="http://schemas.openxmlformats.org/officeDocument/2006/relationships/slide" Target="slides/slide2.xml"/><Relationship Id="rId16" Type="http://schemas.openxmlformats.org/officeDocument/2006/relationships/slide" Target="slides/slide21.xml"/><Relationship Id="rId20" Type="http://schemas.openxmlformats.org/officeDocument/2006/relationships/slide" Target="slides/slide47.xml"/><Relationship Id="rId1" Type="http://schemas.openxmlformats.org/officeDocument/2006/relationships/slide" Target="slides/slide1.xml"/><Relationship Id="rId6" Type="http://schemas.openxmlformats.org/officeDocument/2006/relationships/slide" Target="slides/slide10.xml"/><Relationship Id="rId11" Type="http://schemas.openxmlformats.org/officeDocument/2006/relationships/slide" Target="slides/slide15.xml"/><Relationship Id="rId5" Type="http://schemas.openxmlformats.org/officeDocument/2006/relationships/slide" Target="slides/slide5.xml"/><Relationship Id="rId15" Type="http://schemas.openxmlformats.org/officeDocument/2006/relationships/slide" Target="slides/slide20.xml"/><Relationship Id="rId10" Type="http://schemas.openxmlformats.org/officeDocument/2006/relationships/slide" Target="slides/slide14.xml"/><Relationship Id="rId19" Type="http://schemas.openxmlformats.org/officeDocument/2006/relationships/slide" Target="slides/slide37.xml"/><Relationship Id="rId4" Type="http://schemas.openxmlformats.org/officeDocument/2006/relationships/slide" Target="slides/slide4.xml"/><Relationship Id="rId9" Type="http://schemas.openxmlformats.org/officeDocument/2006/relationships/slide" Target="slides/slide13.xml"/><Relationship Id="rId14" Type="http://schemas.openxmlformats.org/officeDocument/2006/relationships/slide" Target="slides/slide1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7938" y="0"/>
            <a:ext cx="2887662" cy="4397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nSpc>
                <a:spcPct val="100000"/>
              </a:lnSpc>
              <a:spcAft>
                <a:spcPct val="0"/>
              </a:spcAft>
              <a:buClrTx/>
              <a:buSzTx/>
              <a:buFontTx/>
              <a:buNone/>
              <a:defRPr kumimoji="1" sz="1000" i="1">
                <a:solidFill>
                  <a:schemeClr val="tx1"/>
                </a:solidFill>
                <a:latin typeface="Times New Roman" pitchFamily="18" charset="0"/>
              </a:defRPr>
            </a:lvl1pPr>
          </a:lstStyle>
          <a:p>
            <a:endParaRPr lang="en-US" altLang="zh-CN"/>
          </a:p>
        </p:txBody>
      </p:sp>
      <p:sp>
        <p:nvSpPr>
          <p:cNvPr id="3075" name="Rectangle 3"/>
          <p:cNvSpPr>
            <a:spLocks noGrp="1" noChangeArrowheads="1"/>
          </p:cNvSpPr>
          <p:nvPr>
            <p:ph type="dt" sz="quarter" idx="1"/>
          </p:nvPr>
        </p:nvSpPr>
        <p:spPr bwMode="auto">
          <a:xfrm>
            <a:off x="3840163" y="0"/>
            <a:ext cx="2887662" cy="4397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lnSpc>
                <a:spcPct val="100000"/>
              </a:lnSpc>
              <a:spcAft>
                <a:spcPct val="0"/>
              </a:spcAft>
              <a:buClrTx/>
              <a:buSzTx/>
              <a:buFontTx/>
              <a:buNone/>
              <a:defRPr kumimoji="1" sz="1000" i="1">
                <a:solidFill>
                  <a:schemeClr val="tx1"/>
                </a:solidFill>
                <a:latin typeface="Times New Roman" pitchFamily="18" charset="0"/>
              </a:defRPr>
            </a:lvl1pPr>
          </a:lstStyle>
          <a:p>
            <a:endParaRPr lang="en-US" altLang="zh-CN"/>
          </a:p>
        </p:txBody>
      </p:sp>
      <p:sp>
        <p:nvSpPr>
          <p:cNvPr id="3076" name="Rectangle 4"/>
          <p:cNvSpPr>
            <a:spLocks noGrp="1" noChangeArrowheads="1"/>
          </p:cNvSpPr>
          <p:nvPr>
            <p:ph type="ftr" sz="quarter" idx="2"/>
          </p:nvPr>
        </p:nvSpPr>
        <p:spPr bwMode="auto">
          <a:xfrm>
            <a:off x="7938" y="9318625"/>
            <a:ext cx="2887662" cy="5476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nSpc>
                <a:spcPct val="100000"/>
              </a:lnSpc>
              <a:spcAft>
                <a:spcPct val="0"/>
              </a:spcAft>
              <a:buClrTx/>
              <a:buSzTx/>
              <a:buFontTx/>
              <a:buNone/>
              <a:defRPr kumimoji="1" sz="1000" i="1">
                <a:solidFill>
                  <a:schemeClr val="tx1"/>
                </a:solidFill>
                <a:latin typeface="Times New Roman" pitchFamily="18" charset="0"/>
              </a:defRPr>
            </a:lvl1pPr>
          </a:lstStyle>
          <a:p>
            <a:endParaRPr lang="en-US" altLang="zh-CN"/>
          </a:p>
        </p:txBody>
      </p:sp>
      <p:sp>
        <p:nvSpPr>
          <p:cNvPr id="3077" name="Rectangle 5"/>
          <p:cNvSpPr>
            <a:spLocks noGrp="1" noChangeArrowheads="1"/>
          </p:cNvSpPr>
          <p:nvPr>
            <p:ph type="sldNum" sz="quarter" idx="3"/>
          </p:nvPr>
        </p:nvSpPr>
        <p:spPr bwMode="auto">
          <a:xfrm>
            <a:off x="3840163" y="9318625"/>
            <a:ext cx="2887662" cy="5476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lnSpc>
                <a:spcPct val="100000"/>
              </a:lnSpc>
              <a:spcAft>
                <a:spcPct val="0"/>
              </a:spcAft>
              <a:buClrTx/>
              <a:buSzTx/>
              <a:buFontTx/>
              <a:buNone/>
              <a:defRPr kumimoji="1" sz="1000" i="1">
                <a:solidFill>
                  <a:schemeClr val="tx1"/>
                </a:solidFill>
                <a:latin typeface="Times New Roman" pitchFamily="18" charset="0"/>
              </a:defRPr>
            </a:lvl1pPr>
          </a:lstStyle>
          <a:p>
            <a:fld id="{9133B795-0F01-478E-925F-87F9A41C7DAB}" type="slidenum">
              <a:rPr lang="en-US" altLang="zh-CN"/>
              <a:pPr/>
              <a:t>‹#›</a:t>
            </a:fld>
            <a:endParaRPr lang="en-US" altLang="zh-CN"/>
          </a:p>
        </p:txBody>
      </p:sp>
    </p:spTree>
    <p:extLst>
      <p:ext uri="{BB962C8B-B14F-4D97-AF65-F5344CB8AC3E}">
        <p14:creationId xmlns:p14="http://schemas.microsoft.com/office/powerpoint/2010/main" val="591679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7938" y="0"/>
            <a:ext cx="2887662" cy="4397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lnSpc>
                <a:spcPct val="100000"/>
              </a:lnSpc>
              <a:spcAft>
                <a:spcPct val="0"/>
              </a:spcAft>
              <a:buClrTx/>
              <a:buSzTx/>
              <a:buFontTx/>
              <a:buNone/>
              <a:defRPr kumimoji="1" sz="1000" i="1">
                <a:solidFill>
                  <a:schemeClr val="tx1"/>
                </a:solidFill>
                <a:latin typeface="Times New Roman" pitchFamily="18" charset="0"/>
              </a:defRPr>
            </a:lvl1pPr>
          </a:lstStyle>
          <a:p>
            <a:endParaRPr lang="en-US" altLang="zh-CN"/>
          </a:p>
        </p:txBody>
      </p:sp>
      <p:sp>
        <p:nvSpPr>
          <p:cNvPr id="2051" name="Rectangle 3"/>
          <p:cNvSpPr>
            <a:spLocks noGrp="1" noChangeArrowheads="1"/>
          </p:cNvSpPr>
          <p:nvPr>
            <p:ph type="dt" idx="1"/>
          </p:nvPr>
        </p:nvSpPr>
        <p:spPr bwMode="auto">
          <a:xfrm>
            <a:off x="3840163" y="0"/>
            <a:ext cx="2887662" cy="4397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lnSpc>
                <a:spcPct val="100000"/>
              </a:lnSpc>
              <a:spcAft>
                <a:spcPct val="0"/>
              </a:spcAft>
              <a:buClrTx/>
              <a:buSzTx/>
              <a:buFontTx/>
              <a:buNone/>
              <a:defRPr kumimoji="1" sz="1000" i="1">
                <a:solidFill>
                  <a:schemeClr val="tx1"/>
                </a:solidFill>
                <a:latin typeface="Times New Roman" pitchFamily="18" charset="0"/>
              </a:defRPr>
            </a:lvl1pPr>
          </a:lstStyle>
          <a:p>
            <a:endParaRPr lang="en-US" altLang="zh-CN"/>
          </a:p>
        </p:txBody>
      </p:sp>
      <p:sp>
        <p:nvSpPr>
          <p:cNvPr id="2052" name="Rectangle 4"/>
          <p:cNvSpPr>
            <a:spLocks noGrp="1" noChangeArrowheads="1"/>
          </p:cNvSpPr>
          <p:nvPr>
            <p:ph type="ftr" sz="quarter" idx="4"/>
          </p:nvPr>
        </p:nvSpPr>
        <p:spPr bwMode="auto">
          <a:xfrm>
            <a:off x="7938" y="9318625"/>
            <a:ext cx="2887662" cy="5476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lnSpc>
                <a:spcPct val="100000"/>
              </a:lnSpc>
              <a:spcAft>
                <a:spcPct val="0"/>
              </a:spcAft>
              <a:buClrTx/>
              <a:buSzTx/>
              <a:buFontTx/>
              <a:buNone/>
              <a:defRPr kumimoji="1" sz="1000" i="1">
                <a:solidFill>
                  <a:schemeClr val="tx1"/>
                </a:solidFill>
                <a:latin typeface="Times New Roman" pitchFamily="18" charset="0"/>
              </a:defRPr>
            </a:lvl1pPr>
          </a:lstStyle>
          <a:p>
            <a:endParaRPr lang="en-US" altLang="zh-CN"/>
          </a:p>
        </p:txBody>
      </p:sp>
      <p:sp>
        <p:nvSpPr>
          <p:cNvPr id="2053" name="Rectangle 5"/>
          <p:cNvSpPr>
            <a:spLocks noGrp="1" noChangeArrowheads="1"/>
          </p:cNvSpPr>
          <p:nvPr>
            <p:ph type="sldNum" sz="quarter" idx="5"/>
          </p:nvPr>
        </p:nvSpPr>
        <p:spPr bwMode="auto">
          <a:xfrm>
            <a:off x="3840163" y="9318625"/>
            <a:ext cx="2887662" cy="5476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lnSpc>
                <a:spcPct val="100000"/>
              </a:lnSpc>
              <a:spcAft>
                <a:spcPct val="0"/>
              </a:spcAft>
              <a:buClrTx/>
              <a:buSzTx/>
              <a:buFontTx/>
              <a:buNone/>
              <a:defRPr kumimoji="1" sz="1000" i="1">
                <a:solidFill>
                  <a:schemeClr val="tx1"/>
                </a:solidFill>
                <a:latin typeface="Times New Roman" pitchFamily="18" charset="0"/>
              </a:defRPr>
            </a:lvl1pPr>
          </a:lstStyle>
          <a:p>
            <a:fld id="{4AE0DFE1-4862-4135-B075-1182868AD8F7}" type="slidenum">
              <a:rPr lang="en-US" altLang="zh-CN"/>
              <a:pPr/>
              <a:t>‹#›</a:t>
            </a:fld>
            <a:endParaRPr lang="en-US" altLang="zh-CN"/>
          </a:p>
        </p:txBody>
      </p:sp>
      <p:sp>
        <p:nvSpPr>
          <p:cNvPr id="2054" name="Rectangle 6"/>
          <p:cNvSpPr>
            <a:spLocks noGrp="1" noRot="1" noChangeAspect="1" noChangeArrowheads="1" noTextEdit="1"/>
          </p:cNvSpPr>
          <p:nvPr>
            <p:ph type="sldImg" idx="2"/>
          </p:nvPr>
        </p:nvSpPr>
        <p:spPr bwMode="auto">
          <a:xfrm>
            <a:off x="903288" y="741363"/>
            <a:ext cx="4929187" cy="3697287"/>
          </a:xfrm>
          <a:prstGeom prst="rect">
            <a:avLst/>
          </a:prstGeom>
          <a:noFill/>
          <a:ln w="12700">
            <a:solidFill>
              <a:schemeClr val="tx1"/>
            </a:solidFill>
            <a:miter lim="800000"/>
            <a:headEnd/>
            <a:tailEnd/>
          </a:ln>
          <a:effectLst/>
        </p:spPr>
      </p:sp>
      <p:sp>
        <p:nvSpPr>
          <p:cNvPr id="2055" name="Rectangle 7"/>
          <p:cNvSpPr>
            <a:spLocks noGrp="1" noChangeArrowheads="1"/>
          </p:cNvSpPr>
          <p:nvPr>
            <p:ph type="body" sz="quarter" idx="3"/>
          </p:nvPr>
        </p:nvSpPr>
        <p:spPr bwMode="auto">
          <a:xfrm>
            <a:off x="898525" y="4686300"/>
            <a:ext cx="4938713" cy="444023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smtClean="0"/>
              <a:t>Click to edit Master notes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extLst>
      <p:ext uri="{BB962C8B-B14F-4D97-AF65-F5344CB8AC3E}">
        <p14:creationId xmlns:p14="http://schemas.microsoft.com/office/powerpoint/2010/main" val="32628255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“进度估算”后面看情况讲</a:t>
            </a:r>
            <a:endParaRPr lang="en-US" altLang="zh-CN" dirty="0" smtClean="0"/>
          </a:p>
          <a:p>
            <a:r>
              <a:rPr lang="zh-CN" altLang="en-US" dirty="0" smtClean="0"/>
              <a:t>这一章主要是前面</a:t>
            </a:r>
            <a:r>
              <a:rPr lang="en-US" altLang="zh-CN" dirty="0" smtClean="0"/>
              <a:t>3</a:t>
            </a:r>
            <a:r>
              <a:rPr lang="zh-CN" altLang="en-US" smtClean="0"/>
              <a:t>个部分，还有甘特图和工程网络图</a:t>
            </a:r>
            <a:endParaRPr lang="zh-CN" altLang="en-US" dirty="0"/>
          </a:p>
        </p:txBody>
      </p:sp>
      <p:sp>
        <p:nvSpPr>
          <p:cNvPr id="4" name="灯片编号占位符 3"/>
          <p:cNvSpPr>
            <a:spLocks noGrp="1"/>
          </p:cNvSpPr>
          <p:nvPr>
            <p:ph type="sldNum" sz="quarter" idx="10"/>
          </p:nvPr>
        </p:nvSpPr>
        <p:spPr/>
        <p:txBody>
          <a:bodyPr/>
          <a:lstStyle/>
          <a:p>
            <a:fld id="{4AE0DFE1-4862-4135-B075-1182868AD8F7}" type="slidenum">
              <a:rPr lang="en-US" altLang="zh-CN" smtClean="0"/>
              <a:pPr/>
              <a:t>1</a:t>
            </a:fld>
            <a:endParaRPr lang="en-US" altLang="zh-CN"/>
          </a:p>
        </p:txBody>
      </p:sp>
    </p:spTree>
    <p:extLst>
      <p:ext uri="{BB962C8B-B14F-4D97-AF65-F5344CB8AC3E}">
        <p14:creationId xmlns:p14="http://schemas.microsoft.com/office/powerpoint/2010/main" val="3665645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体现了</a:t>
            </a:r>
            <a:r>
              <a:rPr lang="en-US" altLang="zh-CN" dirty="0" smtClean="0"/>
              <a:t>CMMI</a:t>
            </a:r>
            <a:r>
              <a:rPr lang="zh-CN" altLang="en-US" dirty="0" smtClean="0"/>
              <a:t>的第五级：优化，</a:t>
            </a:r>
            <a:endParaRPr lang="zh-CN" altLang="en-US" dirty="0"/>
          </a:p>
        </p:txBody>
      </p:sp>
      <p:sp>
        <p:nvSpPr>
          <p:cNvPr id="4" name="灯片编号占位符 3"/>
          <p:cNvSpPr>
            <a:spLocks noGrp="1"/>
          </p:cNvSpPr>
          <p:nvPr>
            <p:ph type="sldNum" sz="quarter" idx="10"/>
          </p:nvPr>
        </p:nvSpPr>
        <p:spPr/>
        <p:txBody>
          <a:bodyPr/>
          <a:lstStyle/>
          <a:p>
            <a:fld id="{4AE0DFE1-4862-4135-B075-1182868AD8F7}" type="slidenum">
              <a:rPr lang="en-US" altLang="zh-CN" smtClean="0"/>
              <a:pPr/>
              <a:t>17</a:t>
            </a:fld>
            <a:endParaRPr lang="en-US" altLang="zh-CN"/>
          </a:p>
        </p:txBody>
      </p:sp>
    </p:spTree>
    <p:extLst>
      <p:ext uri="{BB962C8B-B14F-4D97-AF65-F5344CB8AC3E}">
        <p14:creationId xmlns:p14="http://schemas.microsoft.com/office/powerpoint/2010/main" val="1238392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不再多说</a:t>
            </a:r>
            <a:endParaRPr lang="zh-CN" altLang="en-US" dirty="0"/>
          </a:p>
        </p:txBody>
      </p:sp>
      <p:sp>
        <p:nvSpPr>
          <p:cNvPr id="4" name="灯片编号占位符 3"/>
          <p:cNvSpPr>
            <a:spLocks noGrp="1"/>
          </p:cNvSpPr>
          <p:nvPr>
            <p:ph type="sldNum" sz="quarter" idx="10"/>
          </p:nvPr>
        </p:nvSpPr>
        <p:spPr/>
        <p:txBody>
          <a:bodyPr/>
          <a:lstStyle/>
          <a:p>
            <a:fld id="{4AE0DFE1-4862-4135-B075-1182868AD8F7}" type="slidenum">
              <a:rPr lang="en-US" altLang="zh-CN" smtClean="0"/>
              <a:pPr/>
              <a:t>18</a:t>
            </a:fld>
            <a:endParaRPr lang="en-US" altLang="zh-CN"/>
          </a:p>
        </p:txBody>
      </p:sp>
    </p:spTree>
    <p:extLst>
      <p:ext uri="{BB962C8B-B14F-4D97-AF65-F5344CB8AC3E}">
        <p14:creationId xmlns:p14="http://schemas.microsoft.com/office/powerpoint/2010/main" val="1962776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请一些行业专家，给出相应的值</a:t>
            </a:r>
            <a:endParaRPr lang="zh-CN" altLang="en-US" dirty="0"/>
          </a:p>
        </p:txBody>
      </p:sp>
      <p:sp>
        <p:nvSpPr>
          <p:cNvPr id="4" name="灯片编号占位符 3"/>
          <p:cNvSpPr>
            <a:spLocks noGrp="1"/>
          </p:cNvSpPr>
          <p:nvPr>
            <p:ph type="sldNum" sz="quarter" idx="10"/>
          </p:nvPr>
        </p:nvSpPr>
        <p:spPr/>
        <p:txBody>
          <a:bodyPr/>
          <a:lstStyle/>
          <a:p>
            <a:fld id="{4AE0DFE1-4862-4135-B075-1182868AD8F7}" type="slidenum">
              <a:rPr lang="en-US" altLang="zh-CN" smtClean="0"/>
              <a:pPr/>
              <a:t>19</a:t>
            </a:fld>
            <a:endParaRPr lang="en-US" altLang="zh-CN"/>
          </a:p>
        </p:txBody>
      </p:sp>
    </p:spTree>
    <p:extLst>
      <p:ext uri="{BB962C8B-B14F-4D97-AF65-F5344CB8AC3E}">
        <p14:creationId xmlns:p14="http://schemas.microsoft.com/office/powerpoint/2010/main" val="4192008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是一个多变量模型</a:t>
            </a:r>
            <a:endParaRPr lang="zh-CN" altLang="en-US" dirty="0"/>
          </a:p>
        </p:txBody>
      </p:sp>
      <p:sp>
        <p:nvSpPr>
          <p:cNvPr id="4" name="灯片编号占位符 3"/>
          <p:cNvSpPr>
            <a:spLocks noGrp="1"/>
          </p:cNvSpPr>
          <p:nvPr>
            <p:ph type="sldNum" sz="quarter" idx="10"/>
          </p:nvPr>
        </p:nvSpPr>
        <p:spPr/>
        <p:txBody>
          <a:bodyPr/>
          <a:lstStyle/>
          <a:p>
            <a:fld id="{4AE0DFE1-4862-4135-B075-1182868AD8F7}" type="slidenum">
              <a:rPr lang="en-US" altLang="zh-CN" smtClean="0"/>
              <a:pPr/>
              <a:t>20</a:t>
            </a:fld>
            <a:endParaRPr lang="en-US" altLang="zh-CN"/>
          </a:p>
        </p:txBody>
      </p:sp>
    </p:spTree>
    <p:extLst>
      <p:ext uri="{BB962C8B-B14F-4D97-AF65-F5344CB8AC3E}">
        <p14:creationId xmlns:p14="http://schemas.microsoft.com/office/powerpoint/2010/main" val="4185198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02D554C-175A-4659-98B8-5553328436F9}" type="slidenum">
              <a:rPr lang="en-US" altLang="zh-CN"/>
              <a:pPr/>
              <a:t>21</a:t>
            </a:fld>
            <a:endParaRPr lang="en-US" altLang="zh-CN"/>
          </a:p>
        </p:txBody>
      </p:sp>
      <p:sp>
        <p:nvSpPr>
          <p:cNvPr id="295938" name="Rectangle 2"/>
          <p:cNvSpPr>
            <a:spLocks noGrp="1" noRot="1" noChangeAspect="1" noChangeArrowheads="1"/>
          </p:cNvSpPr>
          <p:nvPr>
            <p:ph type="sldImg"/>
          </p:nvPr>
        </p:nvSpPr>
        <p:spPr bwMode="auto">
          <a:xfrm>
            <a:off x="903288" y="741363"/>
            <a:ext cx="4929187" cy="3697287"/>
          </a:xfrm>
          <a:prstGeom prst="rect">
            <a:avLst/>
          </a:prstGeom>
          <a:noFill/>
          <a:ln w="12700" cap="flat">
            <a:solidFill>
              <a:schemeClr val="tx1"/>
            </a:solidFill>
            <a:miter lim="800000"/>
            <a:headEnd/>
            <a:tailEnd/>
          </a:ln>
        </p:spPr>
      </p:sp>
      <p:sp>
        <p:nvSpPr>
          <p:cNvPr id="295939" name="Rectangle 3"/>
          <p:cNvSpPr>
            <a:spLocks noGrp="1" noChangeArrowheads="1"/>
          </p:cNvSpPr>
          <p:nvPr>
            <p:ph type="body" idx="1"/>
          </p:nvPr>
        </p:nvSpPr>
        <p:spPr bwMode="auto">
          <a:xfrm>
            <a:off x="898525" y="4686300"/>
            <a:ext cx="4938713" cy="4440238"/>
          </a:xfrm>
          <a:prstGeom prst="rect">
            <a:avLst/>
          </a:prstGeom>
          <a:noFill/>
          <a:ln>
            <a:miter lim="800000"/>
            <a:headEnd/>
            <a:tailEnd/>
          </a:ln>
        </p:spPr>
        <p:txBody>
          <a:bodyPr lIns="92075" tIns="46038" rIns="92075" bIns="46038"/>
          <a:lstStyle/>
          <a:p>
            <a:endParaRPr lang="zh-CN" altLang="zh-CN"/>
          </a:p>
        </p:txBody>
      </p:sp>
    </p:spTree>
    <p:extLst>
      <p:ext uri="{BB962C8B-B14F-4D97-AF65-F5344CB8AC3E}">
        <p14:creationId xmlns:p14="http://schemas.microsoft.com/office/powerpoint/2010/main" val="1752638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在什么样的情况下，应该进行什么样的工作</a:t>
            </a:r>
            <a:endParaRPr lang="en-US" altLang="zh-CN" dirty="0" smtClean="0"/>
          </a:p>
          <a:p>
            <a:r>
              <a:rPr lang="zh-CN" altLang="en-US" dirty="0" smtClean="0"/>
              <a:t>做项目一定是在资源受限的前提下</a:t>
            </a:r>
            <a:endParaRPr lang="zh-CN" altLang="en-US" dirty="0"/>
          </a:p>
        </p:txBody>
      </p:sp>
      <p:sp>
        <p:nvSpPr>
          <p:cNvPr id="4" name="灯片编号占位符 3"/>
          <p:cNvSpPr>
            <a:spLocks noGrp="1"/>
          </p:cNvSpPr>
          <p:nvPr>
            <p:ph type="sldNum" sz="quarter" idx="10"/>
          </p:nvPr>
        </p:nvSpPr>
        <p:spPr/>
        <p:txBody>
          <a:bodyPr/>
          <a:lstStyle/>
          <a:p>
            <a:fld id="{4AE0DFE1-4862-4135-B075-1182868AD8F7}" type="slidenum">
              <a:rPr lang="en-US" altLang="zh-CN" smtClean="0"/>
              <a:pPr/>
              <a:t>24</a:t>
            </a:fld>
            <a:endParaRPr lang="en-US" altLang="zh-CN"/>
          </a:p>
        </p:txBody>
      </p:sp>
    </p:spTree>
    <p:extLst>
      <p:ext uri="{BB962C8B-B14F-4D97-AF65-F5344CB8AC3E}">
        <p14:creationId xmlns:p14="http://schemas.microsoft.com/office/powerpoint/2010/main" val="2090562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项目进度管理中的图形工具（</a:t>
            </a:r>
            <a:r>
              <a:rPr lang="en-US" altLang="zh-CN" dirty="0" smtClean="0"/>
              <a:t>2</a:t>
            </a:r>
            <a:r>
              <a:rPr lang="zh-CN" altLang="en-US" dirty="0" smtClean="0"/>
              <a:t>类）</a:t>
            </a:r>
            <a:endParaRPr lang="en-US" altLang="zh-CN" dirty="0" smtClean="0"/>
          </a:p>
          <a:p>
            <a:r>
              <a:rPr lang="zh-CN" altLang="en-US" dirty="0" smtClean="0"/>
              <a:t>每一个任务的开始和结束。灰线表示它做完了</a:t>
            </a:r>
            <a:endParaRPr lang="en-US" altLang="zh-CN" dirty="0" smtClean="0"/>
          </a:p>
          <a:p>
            <a:r>
              <a:rPr lang="zh-CN" altLang="en-US" dirty="0" smtClean="0"/>
              <a:t>不足：难以找到前后任务之间的依赖关系</a:t>
            </a:r>
            <a:endParaRPr lang="en-US" altLang="zh-CN" dirty="0" smtClean="0"/>
          </a:p>
          <a:p>
            <a:r>
              <a:rPr lang="zh-CN" altLang="en-US" dirty="0" smtClean="0"/>
              <a:t>优点：比较直观，容易看到几个任务之间的先后开始顺序</a:t>
            </a:r>
            <a:endParaRPr lang="en-US" altLang="zh-CN" dirty="0" smtClean="0"/>
          </a:p>
          <a:p>
            <a:r>
              <a:rPr lang="en-US" altLang="zh-CN" dirty="0" smtClean="0"/>
              <a:t>P296</a:t>
            </a:r>
            <a:r>
              <a:rPr lang="zh-CN" altLang="en-US" dirty="0" smtClean="0"/>
              <a:t>图</a:t>
            </a:r>
            <a:endParaRPr lang="zh-CN" altLang="en-US" dirty="0"/>
          </a:p>
        </p:txBody>
      </p:sp>
      <p:sp>
        <p:nvSpPr>
          <p:cNvPr id="4" name="灯片编号占位符 3"/>
          <p:cNvSpPr>
            <a:spLocks noGrp="1"/>
          </p:cNvSpPr>
          <p:nvPr>
            <p:ph type="sldNum" sz="quarter" idx="10"/>
          </p:nvPr>
        </p:nvSpPr>
        <p:spPr/>
        <p:txBody>
          <a:bodyPr/>
          <a:lstStyle/>
          <a:p>
            <a:fld id="{4AE0DFE1-4862-4135-B075-1182868AD8F7}" type="slidenum">
              <a:rPr lang="en-US" altLang="zh-CN" smtClean="0"/>
              <a:pPr/>
              <a:t>26</a:t>
            </a:fld>
            <a:endParaRPr lang="en-US" altLang="zh-CN"/>
          </a:p>
        </p:txBody>
      </p:sp>
    </p:spTree>
    <p:extLst>
      <p:ext uri="{BB962C8B-B14F-4D97-AF65-F5344CB8AC3E}">
        <p14:creationId xmlns:p14="http://schemas.microsoft.com/office/powerpoint/2010/main" val="3873760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描述进程控制的更好的方式是“工程网络”</a:t>
            </a:r>
            <a:endParaRPr lang="en-US" altLang="zh-CN" dirty="0" smtClean="0"/>
          </a:p>
          <a:p>
            <a:r>
              <a:rPr lang="en-US" altLang="zh-CN" dirty="0" smtClean="0"/>
              <a:t>P297</a:t>
            </a:r>
          </a:p>
          <a:p>
            <a:r>
              <a:rPr lang="zh-CN" altLang="en-US" dirty="0" smtClean="0"/>
              <a:t>优点：可以找出项目中的关键路径。如果要想提高工期，应该压缩关键路径上的时间。资源分配应该优先分配给关键路径上的关键事件。</a:t>
            </a:r>
            <a:endParaRPr lang="zh-CN" altLang="en-US" dirty="0"/>
          </a:p>
        </p:txBody>
      </p:sp>
      <p:sp>
        <p:nvSpPr>
          <p:cNvPr id="4" name="灯片编号占位符 3"/>
          <p:cNvSpPr>
            <a:spLocks noGrp="1"/>
          </p:cNvSpPr>
          <p:nvPr>
            <p:ph type="sldNum" sz="quarter" idx="10"/>
          </p:nvPr>
        </p:nvSpPr>
        <p:spPr/>
        <p:txBody>
          <a:bodyPr/>
          <a:lstStyle/>
          <a:p>
            <a:fld id="{4AE0DFE1-4862-4135-B075-1182868AD8F7}" type="slidenum">
              <a:rPr lang="en-US" altLang="zh-CN" smtClean="0"/>
              <a:pPr/>
              <a:t>27</a:t>
            </a:fld>
            <a:endParaRPr lang="en-US" altLang="zh-CN"/>
          </a:p>
        </p:txBody>
      </p:sp>
    </p:spTree>
    <p:extLst>
      <p:ext uri="{BB962C8B-B14F-4D97-AF65-F5344CB8AC3E}">
        <p14:creationId xmlns:p14="http://schemas.microsoft.com/office/powerpoint/2010/main" val="280296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不讲了，大家自己看</a:t>
            </a:r>
            <a:endParaRPr lang="zh-CN" altLang="en-US" dirty="0"/>
          </a:p>
        </p:txBody>
      </p:sp>
      <p:sp>
        <p:nvSpPr>
          <p:cNvPr id="4" name="灯片编号占位符 3"/>
          <p:cNvSpPr>
            <a:spLocks noGrp="1"/>
          </p:cNvSpPr>
          <p:nvPr>
            <p:ph type="sldNum" sz="quarter" idx="10"/>
          </p:nvPr>
        </p:nvSpPr>
        <p:spPr/>
        <p:txBody>
          <a:bodyPr/>
          <a:lstStyle/>
          <a:p>
            <a:fld id="{4AE0DFE1-4862-4135-B075-1182868AD8F7}" type="slidenum">
              <a:rPr lang="en-US" altLang="zh-CN" smtClean="0"/>
              <a:pPr/>
              <a:t>28</a:t>
            </a:fld>
            <a:endParaRPr lang="en-US" altLang="zh-CN"/>
          </a:p>
        </p:txBody>
      </p:sp>
    </p:spTree>
    <p:extLst>
      <p:ext uri="{BB962C8B-B14F-4D97-AF65-F5344CB8AC3E}">
        <p14:creationId xmlns:p14="http://schemas.microsoft.com/office/powerpoint/2010/main" val="1927029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风险规避该采取的措施</a:t>
            </a:r>
            <a:endParaRPr lang="zh-CN" altLang="en-US" dirty="0"/>
          </a:p>
        </p:txBody>
      </p:sp>
      <p:sp>
        <p:nvSpPr>
          <p:cNvPr id="4" name="灯片编号占位符 3"/>
          <p:cNvSpPr>
            <a:spLocks noGrp="1"/>
          </p:cNvSpPr>
          <p:nvPr>
            <p:ph type="sldNum" sz="quarter" idx="10"/>
          </p:nvPr>
        </p:nvSpPr>
        <p:spPr/>
        <p:txBody>
          <a:bodyPr/>
          <a:lstStyle/>
          <a:p>
            <a:fld id="{4AE0DFE1-4862-4135-B075-1182868AD8F7}" type="slidenum">
              <a:rPr lang="en-US" altLang="zh-CN" smtClean="0"/>
              <a:pPr/>
              <a:t>30</a:t>
            </a:fld>
            <a:endParaRPr lang="en-US" altLang="zh-CN"/>
          </a:p>
        </p:txBody>
      </p:sp>
    </p:spTree>
    <p:extLst>
      <p:ext uri="{BB962C8B-B14F-4D97-AF65-F5344CB8AC3E}">
        <p14:creationId xmlns:p14="http://schemas.microsoft.com/office/powerpoint/2010/main" val="1338088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项目有限的，有约束，有一个明确的结束标志（有终点），要完成一定的指标</a:t>
            </a:r>
            <a:endParaRPr lang="zh-CN" altLang="en-US" dirty="0"/>
          </a:p>
        </p:txBody>
      </p:sp>
      <p:sp>
        <p:nvSpPr>
          <p:cNvPr id="4" name="灯片编号占位符 3"/>
          <p:cNvSpPr>
            <a:spLocks noGrp="1"/>
          </p:cNvSpPr>
          <p:nvPr>
            <p:ph type="sldNum" sz="quarter" idx="10"/>
          </p:nvPr>
        </p:nvSpPr>
        <p:spPr/>
        <p:txBody>
          <a:bodyPr/>
          <a:lstStyle/>
          <a:p>
            <a:fld id="{4AE0DFE1-4862-4135-B075-1182868AD8F7}" type="slidenum">
              <a:rPr lang="en-US" altLang="zh-CN" smtClean="0"/>
              <a:pPr/>
              <a:t>3</a:t>
            </a:fld>
            <a:endParaRPr lang="en-US" altLang="zh-CN"/>
          </a:p>
        </p:txBody>
      </p:sp>
    </p:spTree>
    <p:extLst>
      <p:ext uri="{BB962C8B-B14F-4D97-AF65-F5344CB8AC3E}">
        <p14:creationId xmlns:p14="http://schemas.microsoft.com/office/powerpoint/2010/main" val="887337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不多说</a:t>
            </a:r>
            <a:endParaRPr lang="zh-CN" altLang="en-US" dirty="0"/>
          </a:p>
        </p:txBody>
      </p:sp>
      <p:sp>
        <p:nvSpPr>
          <p:cNvPr id="4" name="灯片编号占位符 3"/>
          <p:cNvSpPr>
            <a:spLocks noGrp="1"/>
          </p:cNvSpPr>
          <p:nvPr>
            <p:ph type="sldNum" sz="quarter" idx="10"/>
          </p:nvPr>
        </p:nvSpPr>
        <p:spPr/>
        <p:txBody>
          <a:bodyPr/>
          <a:lstStyle/>
          <a:p>
            <a:fld id="{4AE0DFE1-4862-4135-B075-1182868AD8F7}" type="slidenum">
              <a:rPr lang="en-US" altLang="zh-CN" smtClean="0"/>
              <a:pPr/>
              <a:t>35</a:t>
            </a:fld>
            <a:endParaRPr lang="en-US" altLang="zh-CN"/>
          </a:p>
        </p:txBody>
      </p:sp>
    </p:spTree>
    <p:extLst>
      <p:ext uri="{BB962C8B-B14F-4D97-AF65-F5344CB8AC3E}">
        <p14:creationId xmlns:p14="http://schemas.microsoft.com/office/powerpoint/2010/main" val="3196834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不多说</a:t>
            </a:r>
            <a:endParaRPr lang="zh-CN" altLang="en-US" dirty="0"/>
          </a:p>
        </p:txBody>
      </p:sp>
      <p:sp>
        <p:nvSpPr>
          <p:cNvPr id="4" name="灯片编号占位符 3"/>
          <p:cNvSpPr>
            <a:spLocks noGrp="1"/>
          </p:cNvSpPr>
          <p:nvPr>
            <p:ph type="sldNum" sz="quarter" idx="10"/>
          </p:nvPr>
        </p:nvSpPr>
        <p:spPr/>
        <p:txBody>
          <a:bodyPr/>
          <a:lstStyle/>
          <a:p>
            <a:fld id="{4AE0DFE1-4862-4135-B075-1182868AD8F7}" type="slidenum">
              <a:rPr lang="en-US" altLang="zh-CN" smtClean="0"/>
              <a:pPr/>
              <a:t>40</a:t>
            </a:fld>
            <a:endParaRPr lang="en-US" altLang="zh-CN"/>
          </a:p>
        </p:txBody>
      </p:sp>
    </p:spTree>
    <p:extLst>
      <p:ext uri="{BB962C8B-B14F-4D97-AF65-F5344CB8AC3E}">
        <p14:creationId xmlns:p14="http://schemas.microsoft.com/office/powerpoint/2010/main" val="2437922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横向：管理某一项目的从始到终</a:t>
            </a:r>
            <a:endParaRPr lang="en-US" altLang="zh-CN" dirty="0" smtClean="0"/>
          </a:p>
          <a:p>
            <a:r>
              <a:rPr lang="zh-CN" altLang="en-US" dirty="0" smtClean="0"/>
              <a:t>纵向：管理所有的项目</a:t>
            </a:r>
            <a:endParaRPr lang="zh-CN" altLang="en-US" dirty="0"/>
          </a:p>
        </p:txBody>
      </p:sp>
      <p:sp>
        <p:nvSpPr>
          <p:cNvPr id="4" name="灯片编号占位符 3"/>
          <p:cNvSpPr>
            <a:spLocks noGrp="1"/>
          </p:cNvSpPr>
          <p:nvPr>
            <p:ph type="sldNum" sz="quarter" idx="10"/>
          </p:nvPr>
        </p:nvSpPr>
        <p:spPr/>
        <p:txBody>
          <a:bodyPr/>
          <a:lstStyle/>
          <a:p>
            <a:fld id="{4AE0DFE1-4862-4135-B075-1182868AD8F7}" type="slidenum">
              <a:rPr lang="en-US" altLang="zh-CN" smtClean="0"/>
              <a:pPr/>
              <a:t>47</a:t>
            </a:fld>
            <a:endParaRPr lang="en-US" altLang="zh-CN"/>
          </a:p>
        </p:txBody>
      </p:sp>
    </p:spTree>
    <p:extLst>
      <p:ext uri="{BB962C8B-B14F-4D97-AF65-F5344CB8AC3E}">
        <p14:creationId xmlns:p14="http://schemas.microsoft.com/office/powerpoint/2010/main" val="3135889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0DFE1-4862-4135-B075-1182868AD8F7}" type="slidenum">
              <a:rPr lang="en-US" altLang="zh-CN" smtClean="0"/>
              <a:pPr/>
              <a:t>50</a:t>
            </a:fld>
            <a:endParaRPr lang="en-US" altLang="zh-CN"/>
          </a:p>
        </p:txBody>
      </p:sp>
    </p:spTree>
    <p:extLst>
      <p:ext uri="{BB962C8B-B14F-4D97-AF65-F5344CB8AC3E}">
        <p14:creationId xmlns:p14="http://schemas.microsoft.com/office/powerpoint/2010/main" val="1450116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复杂性不仅在于系统本身，还在于系统所依托的环境。</a:t>
            </a:r>
            <a:endParaRPr lang="zh-CN" altLang="en-US" dirty="0"/>
          </a:p>
        </p:txBody>
      </p:sp>
      <p:sp>
        <p:nvSpPr>
          <p:cNvPr id="4" name="灯片编号占位符 3"/>
          <p:cNvSpPr>
            <a:spLocks noGrp="1"/>
          </p:cNvSpPr>
          <p:nvPr>
            <p:ph type="sldNum" sz="quarter" idx="10"/>
          </p:nvPr>
        </p:nvSpPr>
        <p:spPr/>
        <p:txBody>
          <a:bodyPr/>
          <a:lstStyle/>
          <a:p>
            <a:fld id="{4AE0DFE1-4862-4135-B075-1182868AD8F7}" type="slidenum">
              <a:rPr lang="en-US" altLang="zh-CN" smtClean="0"/>
              <a:pPr/>
              <a:t>5</a:t>
            </a:fld>
            <a:endParaRPr lang="en-US" altLang="zh-CN"/>
          </a:p>
        </p:txBody>
      </p:sp>
    </p:spTree>
    <p:extLst>
      <p:ext uri="{BB962C8B-B14F-4D97-AF65-F5344CB8AC3E}">
        <p14:creationId xmlns:p14="http://schemas.microsoft.com/office/powerpoint/2010/main" val="3117190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0DFE1-4862-4135-B075-1182868AD8F7}" type="slidenum">
              <a:rPr lang="en-US" altLang="zh-CN" smtClean="0"/>
              <a:pPr/>
              <a:t>7</a:t>
            </a:fld>
            <a:endParaRPr lang="en-US" altLang="zh-CN"/>
          </a:p>
        </p:txBody>
      </p:sp>
    </p:spTree>
    <p:extLst>
      <p:ext uri="{BB962C8B-B14F-4D97-AF65-F5344CB8AC3E}">
        <p14:creationId xmlns:p14="http://schemas.microsoft.com/office/powerpoint/2010/main" val="1072530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软件能力成熟度模型 </a:t>
            </a:r>
            <a:r>
              <a:rPr kumimoji="1" lang="en-US" altLang="zh-CN" sz="1200" b="0" i="0" kern="1200" dirty="0" smtClean="0">
                <a:solidFill>
                  <a:schemeClr val="tx1"/>
                </a:solidFill>
                <a:effectLst/>
                <a:latin typeface="Times New Roman" pitchFamily="18" charset="0"/>
                <a:ea typeface="宋体" pitchFamily="2" charset="-122"/>
                <a:cs typeface="+mn-cs"/>
              </a:rPr>
              <a:t>Capability Maturity Model Integration</a:t>
            </a:r>
            <a:endParaRPr lang="zh-CN" altLang="en-US" dirty="0"/>
          </a:p>
        </p:txBody>
      </p:sp>
      <p:sp>
        <p:nvSpPr>
          <p:cNvPr id="4" name="灯片编号占位符 3"/>
          <p:cNvSpPr>
            <a:spLocks noGrp="1"/>
          </p:cNvSpPr>
          <p:nvPr>
            <p:ph type="sldNum" sz="quarter" idx="10"/>
          </p:nvPr>
        </p:nvSpPr>
        <p:spPr/>
        <p:txBody>
          <a:bodyPr/>
          <a:lstStyle/>
          <a:p>
            <a:fld id="{4AE0DFE1-4862-4135-B075-1182868AD8F7}" type="slidenum">
              <a:rPr lang="en-US" altLang="zh-CN" smtClean="0"/>
              <a:pPr/>
              <a:t>8</a:t>
            </a:fld>
            <a:endParaRPr lang="en-US" altLang="zh-CN"/>
          </a:p>
        </p:txBody>
      </p:sp>
    </p:spTree>
    <p:extLst>
      <p:ext uri="{BB962C8B-B14F-4D97-AF65-F5344CB8AC3E}">
        <p14:creationId xmlns:p14="http://schemas.microsoft.com/office/powerpoint/2010/main" val="3858581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最基本的度量是项目</a:t>
            </a:r>
            <a:endParaRPr lang="en-US" altLang="zh-CN" dirty="0" smtClean="0"/>
          </a:p>
          <a:p>
            <a:r>
              <a:rPr lang="zh-CN" altLang="en-US" dirty="0" smtClean="0"/>
              <a:t>直接度量：直接统计到的数据</a:t>
            </a:r>
            <a:endParaRPr lang="en-US" altLang="zh-CN" dirty="0" smtClean="0"/>
          </a:p>
          <a:p>
            <a:r>
              <a:rPr lang="zh-CN" altLang="en-US" dirty="0" smtClean="0"/>
              <a:t>间接度量：可能要考虑主观上的数据</a:t>
            </a:r>
            <a:endParaRPr lang="zh-CN" altLang="en-US" dirty="0"/>
          </a:p>
        </p:txBody>
      </p:sp>
      <p:sp>
        <p:nvSpPr>
          <p:cNvPr id="4" name="灯片编号占位符 3"/>
          <p:cNvSpPr>
            <a:spLocks noGrp="1"/>
          </p:cNvSpPr>
          <p:nvPr>
            <p:ph type="sldNum" sz="quarter" idx="10"/>
          </p:nvPr>
        </p:nvSpPr>
        <p:spPr/>
        <p:txBody>
          <a:bodyPr/>
          <a:lstStyle/>
          <a:p>
            <a:fld id="{4AE0DFE1-4862-4135-B075-1182868AD8F7}" type="slidenum">
              <a:rPr lang="en-US" altLang="zh-CN" smtClean="0"/>
              <a:pPr/>
              <a:t>9</a:t>
            </a:fld>
            <a:endParaRPr lang="en-US" altLang="zh-CN"/>
          </a:p>
        </p:txBody>
      </p:sp>
    </p:spTree>
    <p:extLst>
      <p:ext uri="{BB962C8B-B14F-4D97-AF65-F5344CB8AC3E}">
        <p14:creationId xmlns:p14="http://schemas.microsoft.com/office/powerpoint/2010/main" val="2364626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通过代码行计数，来体现工作量</a:t>
            </a:r>
            <a:endParaRPr lang="zh-CN" altLang="en-US" dirty="0"/>
          </a:p>
        </p:txBody>
      </p:sp>
      <p:sp>
        <p:nvSpPr>
          <p:cNvPr id="4" name="灯片编号占位符 3"/>
          <p:cNvSpPr>
            <a:spLocks noGrp="1"/>
          </p:cNvSpPr>
          <p:nvPr>
            <p:ph type="sldNum" sz="quarter" idx="10"/>
          </p:nvPr>
        </p:nvSpPr>
        <p:spPr/>
        <p:txBody>
          <a:bodyPr/>
          <a:lstStyle/>
          <a:p>
            <a:fld id="{4AE0DFE1-4862-4135-B075-1182868AD8F7}" type="slidenum">
              <a:rPr lang="en-US" altLang="zh-CN" smtClean="0"/>
              <a:pPr/>
              <a:t>10</a:t>
            </a:fld>
            <a:endParaRPr lang="en-US" altLang="zh-CN"/>
          </a:p>
        </p:txBody>
      </p:sp>
    </p:spTree>
    <p:extLst>
      <p:ext uri="{BB962C8B-B14F-4D97-AF65-F5344CB8AC3E}">
        <p14:creationId xmlns:p14="http://schemas.microsoft.com/office/powerpoint/2010/main" val="1617412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根据概要设计和详细设计，就能做这个度量</a:t>
            </a:r>
            <a:endParaRPr lang="zh-CN" altLang="en-US" dirty="0"/>
          </a:p>
        </p:txBody>
      </p:sp>
      <p:sp>
        <p:nvSpPr>
          <p:cNvPr id="4" name="灯片编号占位符 3"/>
          <p:cNvSpPr>
            <a:spLocks noGrp="1"/>
          </p:cNvSpPr>
          <p:nvPr>
            <p:ph type="sldNum" sz="quarter" idx="10"/>
          </p:nvPr>
        </p:nvSpPr>
        <p:spPr/>
        <p:txBody>
          <a:bodyPr/>
          <a:lstStyle/>
          <a:p>
            <a:fld id="{4AE0DFE1-4862-4135-B075-1182868AD8F7}" type="slidenum">
              <a:rPr lang="en-US" altLang="zh-CN" smtClean="0"/>
              <a:pPr/>
              <a:t>15</a:t>
            </a:fld>
            <a:endParaRPr lang="en-US" altLang="zh-CN"/>
          </a:p>
        </p:txBody>
      </p:sp>
    </p:spTree>
    <p:extLst>
      <p:ext uri="{BB962C8B-B14F-4D97-AF65-F5344CB8AC3E}">
        <p14:creationId xmlns:p14="http://schemas.microsoft.com/office/powerpoint/2010/main" val="1208435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0EA1D20-B375-465A-834A-A58DE04DFBF4}" type="slidenum">
              <a:rPr lang="en-US" altLang="zh-CN"/>
              <a:pPr/>
              <a:t>16</a:t>
            </a:fld>
            <a:endParaRPr lang="en-US" altLang="zh-CN"/>
          </a:p>
        </p:txBody>
      </p:sp>
      <p:sp>
        <p:nvSpPr>
          <p:cNvPr id="21506" name="Rectangle 2"/>
          <p:cNvSpPr>
            <a:spLocks noGrp="1" noRot="1" noChangeAspect="1" noChangeArrowheads="1" noTextEdit="1"/>
          </p:cNvSpPr>
          <p:nvPr>
            <p:ph type="sldImg"/>
          </p:nvPr>
        </p:nvSpPr>
        <p:spPr>
          <a:ln cap="flat"/>
        </p:spPr>
      </p:sp>
      <p:sp>
        <p:nvSpPr>
          <p:cNvPr id="21507" name="Rectangle 3"/>
          <p:cNvSpPr>
            <a:spLocks noGrp="1" noChangeArrowheads="1"/>
          </p:cNvSpPr>
          <p:nvPr>
            <p:ph type="body" idx="1"/>
          </p:nvPr>
        </p:nvSpPr>
        <p:spPr>
          <a:ln/>
        </p:spPr>
        <p:txBody>
          <a:bodyPr/>
          <a:lstStyle/>
          <a:p>
            <a:r>
              <a:rPr lang="zh-CN" altLang="en-US" dirty="0" smtClean="0"/>
              <a:t>一个功能点大概对应多少行代码</a:t>
            </a:r>
            <a:endParaRPr lang="zh-CN" altLang="zh-CN" dirty="0"/>
          </a:p>
        </p:txBody>
      </p:sp>
    </p:spTree>
    <p:extLst>
      <p:ext uri="{BB962C8B-B14F-4D97-AF65-F5344CB8AC3E}">
        <p14:creationId xmlns:p14="http://schemas.microsoft.com/office/powerpoint/2010/main" val="3980866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93218" name="Rectangle 2"/>
          <p:cNvSpPr>
            <a:spLocks noChangeArrowheads="1"/>
          </p:cNvSpPr>
          <p:nvPr/>
        </p:nvSpPr>
        <p:spPr bwMode="ltGray">
          <a:xfrm>
            <a:off x="0" y="6642100"/>
            <a:ext cx="9144000" cy="230188"/>
          </a:xfrm>
          <a:prstGeom prst="rect">
            <a:avLst/>
          </a:prstGeom>
          <a:solidFill>
            <a:srgbClr val="A31221"/>
          </a:solidFill>
          <a:ln w="12699">
            <a:noFill/>
            <a:miter lim="800000"/>
            <a:headEnd/>
            <a:tailEnd/>
          </a:ln>
          <a:effectLst/>
        </p:spPr>
        <p:txBody>
          <a:bodyPr wrap="none" anchor="ctr"/>
          <a:lstStyle/>
          <a:p>
            <a:endParaRPr lang="zh-CN" altLang="en-US"/>
          </a:p>
        </p:txBody>
      </p:sp>
      <p:sp>
        <p:nvSpPr>
          <p:cNvPr id="393219" name="Rectangle 3"/>
          <p:cNvSpPr>
            <a:spLocks noGrp="1" noChangeArrowheads="1"/>
          </p:cNvSpPr>
          <p:nvPr>
            <p:ph type="dt" sz="quarter" idx="2"/>
          </p:nvPr>
        </p:nvSpPr>
        <p:spPr bwMode="white">
          <a:xfrm>
            <a:off x="6762750" y="5638800"/>
            <a:ext cx="2163763" cy="482600"/>
          </a:xfrm>
          <a:prstGeom prst="rect">
            <a:avLst/>
          </a:prstGeom>
          <a:noFill/>
          <a:ln>
            <a:miter lim="800000"/>
            <a:headEnd/>
            <a:tailEnd/>
          </a:ln>
        </p:spPr>
        <p:txBody>
          <a:bodyPr vert="horz" wrap="square" lIns="91388" tIns="45693" rIns="91388" bIns="45693" numCol="1" anchor="t" anchorCtr="0" compatLnSpc="1">
            <a:prstTxWarp prst="textNoShape">
              <a:avLst/>
            </a:prstTxWarp>
          </a:bodyPr>
          <a:lstStyle>
            <a:lvl1pPr algn="r">
              <a:lnSpc>
                <a:spcPct val="100000"/>
              </a:lnSpc>
              <a:spcBef>
                <a:spcPct val="50000"/>
              </a:spcBef>
              <a:spcAft>
                <a:spcPct val="0"/>
              </a:spcAft>
              <a:buClr>
                <a:srgbClr val="B2B2B2"/>
              </a:buClr>
              <a:buFont typeface="Wingdings" pitchFamily="2" charset="2"/>
              <a:buNone/>
              <a:defRPr sz="800">
                <a:solidFill>
                  <a:schemeClr val="bg1"/>
                </a:solidFill>
              </a:defRPr>
            </a:lvl1pPr>
          </a:lstStyle>
          <a:p>
            <a:endParaRPr lang="en-US" altLang="zh-CN"/>
          </a:p>
        </p:txBody>
      </p:sp>
      <p:sp>
        <p:nvSpPr>
          <p:cNvPr id="393220" name="Rectangle 4"/>
          <p:cNvSpPr>
            <a:spLocks noGrp="1" noChangeArrowheads="1"/>
          </p:cNvSpPr>
          <p:nvPr>
            <p:ph type="ctrTitle" sz="quarter"/>
          </p:nvPr>
        </p:nvSpPr>
        <p:spPr>
          <a:xfrm>
            <a:off x="914400" y="1447800"/>
            <a:ext cx="7772400" cy="1470025"/>
          </a:xfrm>
        </p:spPr>
        <p:txBody>
          <a:bodyPr/>
          <a:lstStyle>
            <a:lvl1pPr algn="r">
              <a:lnSpc>
                <a:spcPct val="95000"/>
              </a:lnSpc>
              <a:defRPr sz="3600"/>
            </a:lvl1pPr>
          </a:lstStyle>
          <a:p>
            <a:r>
              <a:rPr lang="zh-CN" altLang="en-US"/>
              <a:t>单击此处编辑母版标题样式</a:t>
            </a:r>
          </a:p>
        </p:txBody>
      </p:sp>
      <p:sp>
        <p:nvSpPr>
          <p:cNvPr id="393221" name="Rectangle 5"/>
          <p:cNvSpPr>
            <a:spLocks noGrp="1" noChangeArrowheads="1"/>
          </p:cNvSpPr>
          <p:nvPr>
            <p:ph type="subTitle" sz="quarter" idx="1"/>
          </p:nvPr>
        </p:nvSpPr>
        <p:spPr>
          <a:xfrm>
            <a:off x="2286000" y="3068638"/>
            <a:ext cx="6400800" cy="1752600"/>
          </a:xfrm>
        </p:spPr>
        <p:txBody>
          <a:bodyPr/>
          <a:lstStyle>
            <a:lvl1pPr marL="0" indent="0" algn="r" defTabSz="914400">
              <a:lnSpc>
                <a:spcPct val="100000"/>
              </a:lnSpc>
              <a:tabLst/>
              <a:defRPr b="0">
                <a:solidFill>
                  <a:srgbClr val="A31221"/>
                </a:solidFill>
                <a:latin typeface="Arial Narrow" pitchFamily="34" charset="0"/>
              </a:defRPr>
            </a:lvl1pPr>
          </a:lstStyle>
          <a:p>
            <a:r>
              <a:rPr lang="zh-CN" altLang="en-US"/>
              <a:t>单击此处编辑母版副标题样式</a:t>
            </a:r>
          </a:p>
        </p:txBody>
      </p:sp>
      <p:sp>
        <p:nvSpPr>
          <p:cNvPr id="393222" name="Line 6"/>
          <p:cNvSpPr>
            <a:spLocks noChangeShapeType="1"/>
          </p:cNvSpPr>
          <p:nvPr/>
        </p:nvSpPr>
        <p:spPr bwMode="auto">
          <a:xfrm>
            <a:off x="0" y="6400800"/>
            <a:ext cx="9144000" cy="0"/>
          </a:xfrm>
          <a:prstGeom prst="line">
            <a:avLst/>
          </a:prstGeom>
          <a:noFill/>
          <a:ln w="76200">
            <a:pattFill prst="pct90">
              <a:fgClr>
                <a:srgbClr val="55528E"/>
              </a:fgClr>
              <a:bgClr>
                <a:srgbClr val="FFFF93"/>
              </a:bgClr>
            </a:pattFill>
            <a:round/>
            <a:headEnd type="none" w="sm" len="sm"/>
            <a:tailEnd type="none" w="sm" len="sm"/>
          </a:ln>
          <a:effectLst/>
        </p:spPr>
        <p:txBody>
          <a:bodyPr/>
          <a:lstStyle/>
          <a:p>
            <a:endParaRPr lang="zh-CN" altLang="en-US"/>
          </a:p>
        </p:txBody>
      </p:sp>
      <p:sp>
        <p:nvSpPr>
          <p:cNvPr id="393223" name="Text Box 7"/>
          <p:cNvSpPr txBox="1">
            <a:spLocks noChangeArrowheads="1"/>
          </p:cNvSpPr>
          <p:nvPr/>
        </p:nvSpPr>
        <p:spPr bwMode="auto">
          <a:xfrm>
            <a:off x="6572250" y="6553200"/>
            <a:ext cx="2571750" cy="304800"/>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CC99FF"/>
              </a:buClr>
              <a:buSzTx/>
              <a:buFont typeface="Monotype Sorts" pitchFamily="2" charset="2"/>
              <a:buNone/>
            </a:pPr>
            <a:r>
              <a:rPr kumimoji="1" lang="en-US" altLang="zh-CN" b="1">
                <a:solidFill>
                  <a:schemeClr val="tx1"/>
                </a:solidFill>
                <a:latin typeface="Times New Roman" pitchFamily="18" charset="0"/>
              </a:rPr>
              <a:t>           </a:t>
            </a:r>
            <a:r>
              <a:rPr kumimoji="1" lang="zh-CN" altLang="en-US" b="1">
                <a:solidFill>
                  <a:schemeClr val="tx1"/>
                </a:solidFill>
                <a:latin typeface="Times New Roman" pitchFamily="18" charset="0"/>
              </a:rPr>
              <a:t>第  </a:t>
            </a:r>
            <a:fld id="{A1F6F2AE-DF06-49D3-B814-DB841B7BDB42}" type="slidenum">
              <a:rPr kumimoji="1" lang="zh-CN" altLang="en-US" b="1">
                <a:solidFill>
                  <a:schemeClr val="tx1"/>
                </a:solidFill>
                <a:latin typeface="Times New Roman" pitchFamily="18" charset="0"/>
              </a:rPr>
              <a:pPr algn="ctr">
                <a:lnSpc>
                  <a:spcPct val="100000"/>
                </a:lnSpc>
                <a:spcBef>
                  <a:spcPct val="50000"/>
                </a:spcBef>
                <a:spcAft>
                  <a:spcPct val="0"/>
                </a:spcAft>
                <a:buClr>
                  <a:srgbClr val="CC99FF"/>
                </a:buClr>
                <a:buSzTx/>
                <a:buFont typeface="Monotype Sorts" pitchFamily="2" charset="2"/>
                <a:buNone/>
              </a:pPr>
              <a:t>‹#›</a:t>
            </a:fld>
            <a:r>
              <a:rPr kumimoji="1" lang="zh-CN" altLang="en-US" b="1">
                <a:solidFill>
                  <a:schemeClr val="tx1"/>
                </a:solidFill>
                <a:latin typeface="Times New Roman" pitchFamily="18" charset="0"/>
              </a:rPr>
              <a:t>  页</a:t>
            </a:r>
          </a:p>
        </p:txBody>
      </p:sp>
      <p:sp>
        <p:nvSpPr>
          <p:cNvPr id="393224" name="Line 8"/>
          <p:cNvSpPr>
            <a:spLocks noChangeShapeType="1"/>
          </p:cNvSpPr>
          <p:nvPr userDrawn="1"/>
        </p:nvSpPr>
        <p:spPr bwMode="auto">
          <a:xfrm>
            <a:off x="0" y="6324600"/>
            <a:ext cx="9144000" cy="0"/>
          </a:xfrm>
          <a:prstGeom prst="line">
            <a:avLst/>
          </a:prstGeom>
          <a:noFill/>
          <a:ln w="76200">
            <a:pattFill prst="pct90">
              <a:fgClr>
                <a:srgbClr val="55528E"/>
              </a:fgClr>
              <a:bgClr>
                <a:srgbClr val="FFFF93"/>
              </a:bgClr>
            </a:pattFill>
            <a:round/>
            <a:headEnd type="none" w="sm" len="sm"/>
            <a:tailEnd type="none" w="sm" len="sm"/>
          </a:ln>
          <a:effectLst/>
        </p:spPr>
        <p:txBody>
          <a:bodyPr/>
          <a:lstStyle/>
          <a:p>
            <a:endParaRPr lang="zh-CN" altLang="en-US"/>
          </a:p>
        </p:txBody>
      </p:sp>
      <p:sp>
        <p:nvSpPr>
          <p:cNvPr id="393225" name="Rectangle 9"/>
          <p:cNvSpPr>
            <a:spLocks noChangeArrowheads="1"/>
          </p:cNvSpPr>
          <p:nvPr userDrawn="1"/>
        </p:nvSpPr>
        <p:spPr bwMode="auto">
          <a:xfrm>
            <a:off x="2971800" y="6400800"/>
            <a:ext cx="2724150" cy="396875"/>
          </a:xfrm>
          <a:prstGeom prst="rect">
            <a:avLst/>
          </a:prstGeom>
          <a:noFill/>
          <a:ln w="12700">
            <a:noFill/>
            <a:miter lim="800000"/>
            <a:headEnd type="none" w="sm" len="sm"/>
            <a:tailEnd type="none" w="sm" len="sm"/>
          </a:ln>
          <a:effectLst/>
        </p:spPr>
        <p:txBody>
          <a:bodyPr wrap="none">
            <a:spAutoFit/>
          </a:bodyPr>
          <a:lstStyle/>
          <a:p>
            <a:pPr>
              <a:lnSpc>
                <a:spcPct val="100000"/>
              </a:lnSpc>
              <a:spcBef>
                <a:spcPct val="50000"/>
              </a:spcBef>
              <a:spcAft>
                <a:spcPct val="0"/>
              </a:spcAft>
              <a:buClrTx/>
              <a:buSzTx/>
              <a:buFontTx/>
              <a:buNone/>
            </a:pPr>
            <a:r>
              <a:rPr kumimoji="1" lang="zh-CN" altLang="en-US" sz="2000" b="1">
                <a:solidFill>
                  <a:schemeClr val="tx1"/>
                </a:solidFill>
                <a:latin typeface="Times New Roman" pitchFamily="18" charset="0"/>
                <a:ea typeface="华文新魏" pitchFamily="2" charset="-122"/>
              </a:rPr>
              <a:t>北京理工大学计算机系</a:t>
            </a:r>
          </a:p>
        </p:txBody>
      </p:sp>
      <p:sp>
        <p:nvSpPr>
          <p:cNvPr id="393226" name="Text Box 10"/>
          <p:cNvSpPr txBox="1">
            <a:spLocks noChangeArrowheads="1"/>
          </p:cNvSpPr>
          <p:nvPr userDrawn="1"/>
        </p:nvSpPr>
        <p:spPr bwMode="auto">
          <a:xfrm>
            <a:off x="6572250" y="6553200"/>
            <a:ext cx="2571750" cy="304800"/>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CC99FF"/>
              </a:buClr>
              <a:buSzTx/>
              <a:buFont typeface="Monotype Sorts" pitchFamily="2" charset="2"/>
              <a:buNone/>
            </a:pPr>
            <a:r>
              <a:rPr kumimoji="1" lang="en-US" altLang="zh-CN" b="1">
                <a:solidFill>
                  <a:schemeClr val="tx1"/>
                </a:solidFill>
                <a:latin typeface="Times New Roman" pitchFamily="18" charset="0"/>
              </a:rPr>
              <a:t>           </a:t>
            </a:r>
            <a:r>
              <a:rPr kumimoji="1" lang="zh-CN" altLang="en-US" b="1">
                <a:solidFill>
                  <a:schemeClr val="tx1"/>
                </a:solidFill>
                <a:latin typeface="Times New Roman" pitchFamily="18" charset="0"/>
              </a:rPr>
              <a:t>第  </a:t>
            </a:r>
            <a:fld id="{5693BCA9-6B42-4D8B-81E3-003FB9E36AB8}" type="slidenum">
              <a:rPr kumimoji="1" lang="zh-CN" altLang="en-US" b="1">
                <a:solidFill>
                  <a:schemeClr val="tx1"/>
                </a:solidFill>
                <a:latin typeface="Times New Roman" pitchFamily="18" charset="0"/>
              </a:rPr>
              <a:pPr algn="ctr">
                <a:lnSpc>
                  <a:spcPct val="100000"/>
                </a:lnSpc>
                <a:spcBef>
                  <a:spcPct val="50000"/>
                </a:spcBef>
                <a:spcAft>
                  <a:spcPct val="0"/>
                </a:spcAft>
                <a:buClr>
                  <a:srgbClr val="CC99FF"/>
                </a:buClr>
                <a:buSzTx/>
                <a:buFont typeface="Monotype Sorts" pitchFamily="2" charset="2"/>
                <a:buNone/>
              </a:pPr>
              <a:t>‹#›</a:t>
            </a:fld>
            <a:r>
              <a:rPr kumimoji="1" lang="zh-CN" altLang="en-US" b="1">
                <a:solidFill>
                  <a:schemeClr val="tx1"/>
                </a:solidFill>
                <a:latin typeface="Times New Roman" pitchFamily="18" charset="0"/>
              </a:rPr>
              <a:t>  页</a:t>
            </a:r>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6200" y="228600"/>
            <a:ext cx="1798638" cy="32305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28700" y="228600"/>
            <a:ext cx="5245100" cy="32305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028700" y="228600"/>
            <a:ext cx="7196138" cy="3230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77938" y="1354138"/>
            <a:ext cx="3228975"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354138"/>
            <a:ext cx="3230562"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2194" name="Rectangle 1026"/>
          <p:cNvSpPr>
            <a:spLocks noChangeArrowheads="1"/>
          </p:cNvSpPr>
          <p:nvPr/>
        </p:nvSpPr>
        <p:spPr bwMode="auto">
          <a:xfrm>
            <a:off x="128588" y="1319213"/>
            <a:ext cx="8829675" cy="5194300"/>
          </a:xfrm>
          <a:prstGeom prst="rect">
            <a:avLst/>
          </a:prstGeom>
          <a:noFill/>
          <a:ln w="12700">
            <a:noFill/>
            <a:prstDash val="dash"/>
            <a:miter lim="800000"/>
            <a:headEnd/>
            <a:tailEnd/>
          </a:ln>
          <a:effectLst/>
        </p:spPr>
        <p:txBody>
          <a:bodyPr lIns="92023" tIns="46014" rIns="92023" bIns="46014"/>
          <a:lstStyle/>
          <a:p>
            <a:pPr marL="284163" indent="-284163" defTabSz="346075">
              <a:buClr>
                <a:srgbClr val="A31221"/>
              </a:buClr>
              <a:buFont typeface="Wingdings 3" pitchFamily="18" charset="2"/>
              <a:buNone/>
              <a:tabLst>
                <a:tab pos="1260475" algn="l"/>
              </a:tabLst>
            </a:pPr>
            <a:endParaRPr lang="zh-CN" altLang="zh-CN" sz="2200" b="1">
              <a:latin typeface="宋体" pitchFamily="2" charset="-122"/>
            </a:endParaRPr>
          </a:p>
        </p:txBody>
      </p:sp>
      <p:sp>
        <p:nvSpPr>
          <p:cNvPr id="392195" name="Rectangle 1027"/>
          <p:cNvSpPr>
            <a:spLocks noChangeArrowheads="1"/>
          </p:cNvSpPr>
          <p:nvPr/>
        </p:nvSpPr>
        <p:spPr bwMode="auto">
          <a:xfrm>
            <a:off x="8247063" y="6672263"/>
            <a:ext cx="715962" cy="285750"/>
          </a:xfrm>
          <a:prstGeom prst="rect">
            <a:avLst/>
          </a:prstGeom>
          <a:noFill/>
          <a:ln w="9525">
            <a:noFill/>
            <a:miter lim="800000"/>
            <a:headEnd/>
            <a:tailEnd/>
          </a:ln>
          <a:effectLst/>
        </p:spPr>
        <p:txBody>
          <a:bodyPr lIns="0" tIns="0" rIns="0" bIns="0"/>
          <a:lstStyle/>
          <a:p>
            <a:pPr algn="r">
              <a:lnSpc>
                <a:spcPct val="100000"/>
              </a:lnSpc>
              <a:spcAft>
                <a:spcPct val="0"/>
              </a:spcAft>
              <a:buClrTx/>
              <a:buSzTx/>
              <a:buFontTx/>
              <a:buNone/>
            </a:pPr>
            <a:fld id="{6D4F461E-5191-4AB6-AE57-3B908F225581}" type="slidenum">
              <a:rPr lang="en-US" altLang="zh-CN" sz="800">
                <a:solidFill>
                  <a:srgbClr val="969696"/>
                </a:solidFill>
                <a:latin typeface="Arial Narrow" pitchFamily="34" charset="0"/>
              </a:rPr>
              <a:pPr algn="r">
                <a:lnSpc>
                  <a:spcPct val="100000"/>
                </a:lnSpc>
                <a:spcAft>
                  <a:spcPct val="0"/>
                </a:spcAft>
                <a:buClrTx/>
                <a:buSzTx/>
                <a:buFontTx/>
                <a:buNone/>
              </a:pPr>
              <a:t>‹#›</a:t>
            </a:fld>
            <a:endParaRPr lang="en-US" altLang="zh-CN" sz="800">
              <a:solidFill>
                <a:srgbClr val="969696"/>
              </a:solidFill>
              <a:latin typeface="Arial Narrow" pitchFamily="34" charset="0"/>
            </a:endParaRPr>
          </a:p>
        </p:txBody>
      </p:sp>
      <p:sp>
        <p:nvSpPr>
          <p:cNvPr id="392196" name="Line 1028"/>
          <p:cNvSpPr>
            <a:spLocks noChangeShapeType="1"/>
          </p:cNvSpPr>
          <p:nvPr/>
        </p:nvSpPr>
        <p:spPr bwMode="ltGray">
          <a:xfrm>
            <a:off x="0" y="1103313"/>
            <a:ext cx="9144000" cy="0"/>
          </a:xfrm>
          <a:prstGeom prst="line">
            <a:avLst/>
          </a:prstGeom>
          <a:noFill/>
          <a:ln w="9525">
            <a:solidFill>
              <a:srgbClr val="A31221"/>
            </a:solidFill>
            <a:round/>
            <a:headEnd/>
            <a:tailEnd/>
          </a:ln>
          <a:effectLst/>
        </p:spPr>
        <p:txBody>
          <a:bodyPr wrap="none" anchor="ctr"/>
          <a:lstStyle/>
          <a:p>
            <a:endParaRPr lang="zh-CN" altLang="en-US"/>
          </a:p>
        </p:txBody>
      </p:sp>
      <p:sp>
        <p:nvSpPr>
          <p:cNvPr id="392197" name="Rectangle 1029"/>
          <p:cNvSpPr>
            <a:spLocks noGrp="1" noChangeArrowheads="1"/>
          </p:cNvSpPr>
          <p:nvPr>
            <p:ph type="title"/>
          </p:nvPr>
        </p:nvSpPr>
        <p:spPr bwMode="auto">
          <a:xfrm>
            <a:off x="1028700" y="228600"/>
            <a:ext cx="7196138" cy="7588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zh-CN" altLang="en-US" smtClean="0"/>
              <a:t>单击此处编辑母版标题样式</a:t>
            </a:r>
          </a:p>
        </p:txBody>
      </p:sp>
      <p:sp>
        <p:nvSpPr>
          <p:cNvPr id="392198" name="Rectangle 1030"/>
          <p:cNvSpPr>
            <a:spLocks noGrp="1" noChangeArrowheads="1"/>
          </p:cNvSpPr>
          <p:nvPr>
            <p:ph type="body" idx="1"/>
          </p:nvPr>
        </p:nvSpPr>
        <p:spPr bwMode="auto">
          <a:xfrm>
            <a:off x="1277938" y="1354138"/>
            <a:ext cx="6611937" cy="21050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endParaRPr lang="zh-CN" altLang="zh-CN" smtClean="0"/>
          </a:p>
        </p:txBody>
      </p:sp>
      <p:sp>
        <p:nvSpPr>
          <p:cNvPr id="392200" name="Line 1032"/>
          <p:cNvSpPr>
            <a:spLocks noChangeShapeType="1"/>
          </p:cNvSpPr>
          <p:nvPr/>
        </p:nvSpPr>
        <p:spPr bwMode="ltGray">
          <a:xfrm>
            <a:off x="-12700" y="1155700"/>
            <a:ext cx="9144000" cy="0"/>
          </a:xfrm>
          <a:prstGeom prst="line">
            <a:avLst/>
          </a:prstGeom>
          <a:noFill/>
          <a:ln w="38100">
            <a:solidFill>
              <a:srgbClr val="A31221"/>
            </a:solidFill>
            <a:round/>
            <a:headEnd/>
            <a:tailEnd/>
          </a:ln>
          <a:effectLst/>
        </p:spPr>
        <p:txBody>
          <a:bodyPr wrap="none" anchor="ctr"/>
          <a:lstStyle/>
          <a:p>
            <a:endParaRPr lang="zh-CN" altLang="en-US"/>
          </a:p>
        </p:txBody>
      </p:sp>
      <p:sp>
        <p:nvSpPr>
          <p:cNvPr id="392201" name="Rectangle 1033"/>
          <p:cNvSpPr>
            <a:spLocks noChangeArrowheads="1"/>
          </p:cNvSpPr>
          <p:nvPr/>
        </p:nvSpPr>
        <p:spPr bwMode="auto">
          <a:xfrm>
            <a:off x="0" y="6592888"/>
            <a:ext cx="9144000" cy="249237"/>
          </a:xfrm>
          <a:prstGeom prst="rect">
            <a:avLst/>
          </a:prstGeom>
          <a:solidFill>
            <a:schemeClr val="tx2"/>
          </a:solidFill>
          <a:ln w="9525" algn="ctr">
            <a:solidFill>
              <a:srgbClr val="CC3300"/>
            </a:solidFill>
            <a:miter lim="800000"/>
            <a:headEnd/>
            <a:tailEnd/>
          </a:ln>
          <a:effectLst/>
        </p:spPr>
        <p:txBody>
          <a:bodyPr wrap="none" lIns="0" tIns="0" rIns="0" bIns="0" anchor="ctr"/>
          <a:lstStyle/>
          <a:p>
            <a:endParaRPr lang="zh-CN" altLang="en-US"/>
          </a:p>
        </p:txBody>
      </p:sp>
      <p:sp>
        <p:nvSpPr>
          <p:cNvPr id="392202" name="Text Box 1034"/>
          <p:cNvSpPr txBox="1">
            <a:spLocks noChangeArrowheads="1"/>
          </p:cNvSpPr>
          <p:nvPr/>
        </p:nvSpPr>
        <p:spPr bwMode="auto">
          <a:xfrm>
            <a:off x="7467600" y="6557963"/>
            <a:ext cx="1674813" cy="300037"/>
          </a:xfrm>
          <a:prstGeom prst="rect">
            <a:avLst/>
          </a:prstGeom>
          <a:noFill/>
          <a:ln w="9525">
            <a:noFill/>
            <a:miter lim="800000"/>
            <a:headEnd/>
            <a:tailEnd/>
          </a:ln>
          <a:effectLst/>
        </p:spPr>
        <p:txBody>
          <a:bodyPr lIns="90187" tIns="45094" rIns="90187" bIns="45094">
            <a:spAutoFit/>
          </a:bodyPr>
          <a:lstStyle/>
          <a:p>
            <a:pPr algn="ctr" defTabSz="901700">
              <a:lnSpc>
                <a:spcPct val="100000"/>
              </a:lnSpc>
              <a:spcBef>
                <a:spcPct val="50000"/>
              </a:spcBef>
              <a:spcAft>
                <a:spcPct val="0"/>
              </a:spcAft>
              <a:buClr>
                <a:srgbClr val="CC99FF"/>
              </a:buClr>
              <a:buSzTx/>
              <a:buFont typeface="Monotype Sorts" pitchFamily="2" charset="2"/>
              <a:buNone/>
            </a:pPr>
            <a:r>
              <a:rPr kumimoji="1" lang="en-US" altLang="zh-CN" b="1">
                <a:solidFill>
                  <a:srgbClr val="FFFF99"/>
                </a:solidFill>
                <a:latin typeface="Times New Roman" pitchFamily="18" charset="0"/>
              </a:rPr>
              <a:t>           </a:t>
            </a:r>
            <a:r>
              <a:rPr kumimoji="1" lang="zh-CN" altLang="en-US" b="1">
                <a:solidFill>
                  <a:srgbClr val="FFFF99"/>
                </a:solidFill>
                <a:latin typeface="Times New Roman" pitchFamily="18" charset="0"/>
              </a:rPr>
              <a:t>第  </a:t>
            </a:r>
            <a:fld id="{76EE0779-F09A-45A9-9E40-A07EB775C82A}" type="slidenum">
              <a:rPr kumimoji="1" lang="zh-CN" altLang="en-US" b="1">
                <a:solidFill>
                  <a:srgbClr val="FFFF99"/>
                </a:solidFill>
                <a:latin typeface="Times New Roman" pitchFamily="18" charset="0"/>
              </a:rPr>
              <a:pPr algn="ctr" defTabSz="901700">
                <a:lnSpc>
                  <a:spcPct val="100000"/>
                </a:lnSpc>
                <a:spcBef>
                  <a:spcPct val="50000"/>
                </a:spcBef>
                <a:spcAft>
                  <a:spcPct val="0"/>
                </a:spcAft>
                <a:buClr>
                  <a:srgbClr val="CC99FF"/>
                </a:buClr>
                <a:buSzTx/>
                <a:buFont typeface="Monotype Sorts" pitchFamily="2" charset="2"/>
                <a:buNone/>
              </a:pPr>
              <a:t>‹#›</a:t>
            </a:fld>
            <a:r>
              <a:rPr kumimoji="1" lang="zh-CN" altLang="en-US" b="1">
                <a:solidFill>
                  <a:srgbClr val="FFFF99"/>
                </a:solidFill>
                <a:latin typeface="Times New Roman" pitchFamily="18" charset="0"/>
              </a:rPr>
              <a:t>  页</a:t>
            </a:r>
          </a:p>
        </p:txBody>
      </p:sp>
      <p:sp>
        <p:nvSpPr>
          <p:cNvPr id="392203" name="Rectangle 1035"/>
          <p:cNvSpPr>
            <a:spLocks noChangeArrowheads="1"/>
          </p:cNvSpPr>
          <p:nvPr/>
        </p:nvSpPr>
        <p:spPr bwMode="auto">
          <a:xfrm>
            <a:off x="50800" y="6616700"/>
            <a:ext cx="2743200" cy="228600"/>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zh-CN" altLang="en-US" sz="2000">
                <a:solidFill>
                  <a:srgbClr val="FFFF00"/>
                </a:solidFill>
                <a:latin typeface="隶书" pitchFamily="49" charset="-122"/>
                <a:ea typeface="隶书" pitchFamily="49" charset="-122"/>
              </a:rPr>
              <a:t>第</a:t>
            </a:r>
            <a:r>
              <a:rPr lang="en-US" altLang="zh-CN" sz="2000">
                <a:solidFill>
                  <a:srgbClr val="FFFF00"/>
                </a:solidFill>
                <a:latin typeface="隶书" pitchFamily="49" charset="-122"/>
                <a:ea typeface="隶书" pitchFamily="49" charset="-122"/>
              </a:rPr>
              <a:t>11</a:t>
            </a:r>
            <a:r>
              <a:rPr lang="zh-CN" altLang="en-US" sz="2000">
                <a:solidFill>
                  <a:srgbClr val="FFFF00"/>
                </a:solidFill>
                <a:latin typeface="隶书" pitchFamily="49" charset="-122"/>
                <a:ea typeface="隶书" pitchFamily="49" charset="-122"/>
              </a:rPr>
              <a:t>章  软件项目管理</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slow">
    <p:randomBar dir="vert"/>
  </p:transition>
  <p:timing>
    <p:tnLst>
      <p:par>
        <p:cTn id="1" dur="indefinite" restart="never" nodeType="tmRoot"/>
      </p:par>
    </p:tnLst>
  </p:timing>
  <p:txStyles>
    <p:titleStyle>
      <a:lvl1pPr algn="ctr" rtl="0" eaLnBrk="0" fontAlgn="base" hangingPunct="0">
        <a:lnSpc>
          <a:spcPct val="85000"/>
        </a:lnSpc>
        <a:spcBef>
          <a:spcPct val="0"/>
        </a:spcBef>
        <a:spcAft>
          <a:spcPct val="0"/>
        </a:spcAft>
        <a:defRPr sz="3200" b="1">
          <a:solidFill>
            <a:srgbClr val="000099"/>
          </a:solidFill>
          <a:latin typeface="+mj-lt"/>
          <a:ea typeface="+mj-ea"/>
          <a:cs typeface="+mj-cs"/>
        </a:defRPr>
      </a:lvl1pPr>
      <a:lvl2pPr algn="ctr" rtl="0" eaLnBrk="0" fontAlgn="base" hangingPunct="0">
        <a:lnSpc>
          <a:spcPct val="85000"/>
        </a:lnSpc>
        <a:spcBef>
          <a:spcPct val="0"/>
        </a:spcBef>
        <a:spcAft>
          <a:spcPct val="0"/>
        </a:spcAft>
        <a:defRPr sz="3200" b="1">
          <a:solidFill>
            <a:srgbClr val="000099"/>
          </a:solidFill>
          <a:latin typeface="Arial" pitchFamily="34" charset="0"/>
        </a:defRPr>
      </a:lvl2pPr>
      <a:lvl3pPr algn="ctr" rtl="0" eaLnBrk="0" fontAlgn="base" hangingPunct="0">
        <a:lnSpc>
          <a:spcPct val="85000"/>
        </a:lnSpc>
        <a:spcBef>
          <a:spcPct val="0"/>
        </a:spcBef>
        <a:spcAft>
          <a:spcPct val="0"/>
        </a:spcAft>
        <a:defRPr sz="3200" b="1">
          <a:solidFill>
            <a:srgbClr val="000099"/>
          </a:solidFill>
          <a:latin typeface="Arial" pitchFamily="34" charset="0"/>
        </a:defRPr>
      </a:lvl3pPr>
      <a:lvl4pPr algn="ctr" rtl="0" eaLnBrk="0" fontAlgn="base" hangingPunct="0">
        <a:lnSpc>
          <a:spcPct val="85000"/>
        </a:lnSpc>
        <a:spcBef>
          <a:spcPct val="0"/>
        </a:spcBef>
        <a:spcAft>
          <a:spcPct val="0"/>
        </a:spcAft>
        <a:defRPr sz="3200" b="1">
          <a:solidFill>
            <a:srgbClr val="000099"/>
          </a:solidFill>
          <a:latin typeface="Arial" pitchFamily="34" charset="0"/>
        </a:defRPr>
      </a:lvl4pPr>
      <a:lvl5pPr algn="ctr" rtl="0" eaLnBrk="0" fontAlgn="base" hangingPunct="0">
        <a:lnSpc>
          <a:spcPct val="85000"/>
        </a:lnSpc>
        <a:spcBef>
          <a:spcPct val="0"/>
        </a:spcBef>
        <a:spcAft>
          <a:spcPct val="0"/>
        </a:spcAft>
        <a:defRPr sz="3200" b="1">
          <a:solidFill>
            <a:srgbClr val="000099"/>
          </a:solidFill>
          <a:latin typeface="Arial" pitchFamily="34" charset="0"/>
        </a:defRPr>
      </a:lvl5pPr>
      <a:lvl6pPr marL="457200" algn="ctr" rtl="0" eaLnBrk="0" fontAlgn="base" hangingPunct="0">
        <a:lnSpc>
          <a:spcPct val="85000"/>
        </a:lnSpc>
        <a:spcBef>
          <a:spcPct val="0"/>
        </a:spcBef>
        <a:spcAft>
          <a:spcPct val="0"/>
        </a:spcAft>
        <a:defRPr sz="3200" b="1">
          <a:solidFill>
            <a:srgbClr val="000099"/>
          </a:solidFill>
          <a:latin typeface="Arial" pitchFamily="34" charset="0"/>
        </a:defRPr>
      </a:lvl6pPr>
      <a:lvl7pPr marL="914400" algn="ctr" rtl="0" eaLnBrk="0" fontAlgn="base" hangingPunct="0">
        <a:lnSpc>
          <a:spcPct val="85000"/>
        </a:lnSpc>
        <a:spcBef>
          <a:spcPct val="0"/>
        </a:spcBef>
        <a:spcAft>
          <a:spcPct val="0"/>
        </a:spcAft>
        <a:defRPr sz="3200" b="1">
          <a:solidFill>
            <a:srgbClr val="000099"/>
          </a:solidFill>
          <a:latin typeface="Arial" pitchFamily="34" charset="0"/>
        </a:defRPr>
      </a:lvl7pPr>
      <a:lvl8pPr marL="1371600" algn="ctr" rtl="0" eaLnBrk="0" fontAlgn="base" hangingPunct="0">
        <a:lnSpc>
          <a:spcPct val="85000"/>
        </a:lnSpc>
        <a:spcBef>
          <a:spcPct val="0"/>
        </a:spcBef>
        <a:spcAft>
          <a:spcPct val="0"/>
        </a:spcAft>
        <a:defRPr sz="3200" b="1">
          <a:solidFill>
            <a:srgbClr val="000099"/>
          </a:solidFill>
          <a:latin typeface="Arial" pitchFamily="34" charset="0"/>
        </a:defRPr>
      </a:lvl8pPr>
      <a:lvl9pPr marL="1828800" algn="ctr" rtl="0" eaLnBrk="0" fontAlgn="base" hangingPunct="0">
        <a:lnSpc>
          <a:spcPct val="85000"/>
        </a:lnSpc>
        <a:spcBef>
          <a:spcPct val="0"/>
        </a:spcBef>
        <a:spcAft>
          <a:spcPct val="0"/>
        </a:spcAft>
        <a:defRPr sz="3200" b="1">
          <a:solidFill>
            <a:srgbClr val="000099"/>
          </a:solidFill>
          <a:latin typeface="Arial" pitchFamily="34" charset="0"/>
        </a:defRPr>
      </a:lvl9pPr>
    </p:titleStyle>
    <p:bodyStyle>
      <a:lvl1pPr marL="284163" indent="-284163" algn="l" defTabSz="346075" rtl="0" eaLnBrk="0" fontAlgn="base" hangingPunct="0">
        <a:lnSpc>
          <a:spcPct val="90000"/>
        </a:lnSpc>
        <a:spcBef>
          <a:spcPct val="0"/>
        </a:spcBef>
        <a:spcAft>
          <a:spcPct val="50000"/>
        </a:spcAft>
        <a:buClr>
          <a:srgbClr val="A31221"/>
        </a:buClr>
        <a:buSzPct val="75000"/>
        <a:buFont typeface="Wingdings 3" pitchFamily="18" charset="2"/>
        <a:tabLst>
          <a:tab pos="1260475" algn="l"/>
        </a:tabLst>
        <a:defRPr sz="2200" b="1">
          <a:solidFill>
            <a:srgbClr val="000000"/>
          </a:solidFill>
          <a:latin typeface="+mn-lt"/>
          <a:ea typeface="+mn-ea"/>
          <a:cs typeface="+mn-cs"/>
        </a:defRPr>
      </a:lvl1pPr>
      <a:lvl2pPr marL="622300" indent="-22383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2pPr>
      <a:lvl3pPr marL="915988" indent="-17938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3pPr>
      <a:lvl4pPr marL="1200150"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4pPr>
      <a:lvl5pPr marL="14843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5pPr>
      <a:lvl6pPr marL="19415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6pPr>
      <a:lvl7pPr marL="23987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7pPr>
      <a:lvl8pPr marL="28559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8pPr>
      <a:lvl9pPr marL="33131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2.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9.png"/><Relationship Id="rId4" Type="http://schemas.openxmlformats.org/officeDocument/2006/relationships/oleObject" Target="../embeddings/oleObject2.bin"/><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2.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1371600" y="381000"/>
            <a:ext cx="6248400" cy="611188"/>
          </a:xfrm>
        </p:spPr>
        <p:txBody>
          <a:bodyPr/>
          <a:lstStyle/>
          <a:p>
            <a:r>
              <a:rPr lang="zh-CN" altLang="en-US" sz="4800">
                <a:solidFill>
                  <a:srgbClr val="FF0000"/>
                </a:solidFill>
                <a:effectLst>
                  <a:outerShdw blurRad="38100" dist="38100" dir="2700000" algn="tl">
                    <a:srgbClr val="C0C0C0"/>
                  </a:outerShdw>
                </a:effectLst>
                <a:latin typeface="隶书" pitchFamily="49" charset="-122"/>
                <a:ea typeface="隶书" pitchFamily="49" charset="-122"/>
              </a:rPr>
              <a:t>第</a:t>
            </a:r>
            <a:r>
              <a:rPr lang="en-US" altLang="zh-CN" sz="4800">
                <a:solidFill>
                  <a:srgbClr val="FF0000"/>
                </a:solidFill>
                <a:effectLst>
                  <a:outerShdw blurRad="38100" dist="38100" dir="2700000" algn="tl">
                    <a:srgbClr val="C0C0C0"/>
                  </a:outerShdw>
                </a:effectLst>
                <a:latin typeface="隶书" pitchFamily="49" charset="-122"/>
                <a:ea typeface="隶书" pitchFamily="49" charset="-122"/>
              </a:rPr>
              <a:t>11</a:t>
            </a:r>
            <a:r>
              <a:rPr lang="zh-CN" altLang="en-US" sz="4800">
                <a:solidFill>
                  <a:srgbClr val="FF0000"/>
                </a:solidFill>
                <a:effectLst>
                  <a:outerShdw blurRad="38100" dist="38100" dir="2700000" algn="tl">
                    <a:srgbClr val="C0C0C0"/>
                  </a:outerShdw>
                </a:effectLst>
                <a:latin typeface="隶书" pitchFamily="49" charset="-122"/>
                <a:ea typeface="隶书" pitchFamily="49" charset="-122"/>
              </a:rPr>
              <a:t>章  软件项目管理</a:t>
            </a:r>
          </a:p>
        </p:txBody>
      </p:sp>
      <p:sp>
        <p:nvSpPr>
          <p:cNvPr id="231434" name="Rectangle 10"/>
          <p:cNvSpPr>
            <a:spLocks noChangeArrowheads="1"/>
          </p:cNvSpPr>
          <p:nvPr/>
        </p:nvSpPr>
        <p:spPr bwMode="auto">
          <a:xfrm>
            <a:off x="2555776" y="1700808"/>
            <a:ext cx="4438650" cy="4320381"/>
          </a:xfrm>
          <a:prstGeom prst="rect">
            <a:avLst/>
          </a:prstGeom>
          <a:noFill/>
          <a:ln w="9525">
            <a:noFill/>
            <a:miter lim="800000"/>
            <a:headEnd/>
            <a:tailEnd/>
          </a:ln>
          <a:effectLst/>
        </p:spPr>
        <p:txBody>
          <a:bodyPr lIns="92075" tIns="46038" rIns="92075" bIns="46038"/>
          <a:lstStyle/>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en-US" altLang="zh-CN" sz="2800" b="1" dirty="0">
                <a:solidFill>
                  <a:schemeClr val="tx1"/>
                </a:solidFill>
                <a:effectLst>
                  <a:outerShdw blurRad="38100" dist="38100" dir="2700000" algn="tl">
                    <a:srgbClr val="C0C0C0"/>
                  </a:outerShdw>
                </a:effectLst>
                <a:latin typeface="宋体" pitchFamily="2" charset="-122"/>
              </a:rPr>
              <a:t> </a:t>
            </a:r>
            <a:r>
              <a:rPr kumimoji="1" lang="zh-CN" altLang="en-US" sz="2800" b="1" dirty="0">
                <a:solidFill>
                  <a:schemeClr val="tx1"/>
                </a:solidFill>
                <a:effectLst>
                  <a:outerShdw blurRad="38100" dist="38100" dir="2700000" algn="tl">
                    <a:srgbClr val="C0C0C0"/>
                  </a:outerShdw>
                </a:effectLst>
                <a:latin typeface="宋体" pitchFamily="2" charset="-122"/>
              </a:rPr>
              <a:t>软件项目管理概述</a:t>
            </a:r>
          </a:p>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zh-CN" altLang="en-US" sz="2800" b="1" dirty="0">
                <a:solidFill>
                  <a:schemeClr val="tx1"/>
                </a:solidFill>
                <a:effectLst>
                  <a:outerShdw blurRad="38100" dist="38100" dir="2700000" algn="tl">
                    <a:srgbClr val="C0C0C0"/>
                  </a:outerShdw>
                </a:effectLst>
                <a:latin typeface="宋体" pitchFamily="2" charset="-122"/>
              </a:rPr>
              <a:t> 软件项目规模度量</a:t>
            </a:r>
          </a:p>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zh-CN" altLang="en-US" sz="2800" b="1" dirty="0">
                <a:solidFill>
                  <a:schemeClr val="tx1"/>
                </a:solidFill>
                <a:effectLst>
                  <a:outerShdw blurRad="38100" dist="38100" dir="2700000" algn="tl">
                    <a:srgbClr val="C0C0C0"/>
                  </a:outerShdw>
                </a:effectLst>
                <a:latin typeface="宋体" pitchFamily="2" charset="-122"/>
              </a:rPr>
              <a:t> 软件项目估算</a:t>
            </a:r>
          </a:p>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zh-CN" altLang="en-US" sz="2800" b="1" dirty="0" smtClean="0">
                <a:solidFill>
                  <a:schemeClr val="tx1"/>
                </a:solidFill>
                <a:effectLst>
                  <a:outerShdw blurRad="38100" dist="38100" dir="2700000" algn="tl">
                    <a:srgbClr val="C0C0C0"/>
                  </a:outerShdw>
                </a:effectLst>
                <a:latin typeface="宋体" pitchFamily="2" charset="-122"/>
              </a:rPr>
              <a:t> 项目</a:t>
            </a:r>
            <a:r>
              <a:rPr kumimoji="1" lang="zh-CN" altLang="en-US" sz="2800" b="1" dirty="0">
                <a:solidFill>
                  <a:schemeClr val="tx1"/>
                </a:solidFill>
                <a:effectLst>
                  <a:outerShdw blurRad="38100" dist="38100" dir="2700000" algn="tl">
                    <a:srgbClr val="C0C0C0"/>
                  </a:outerShdw>
                </a:effectLst>
                <a:latin typeface="宋体" pitchFamily="2" charset="-122"/>
              </a:rPr>
              <a:t>进度管理</a:t>
            </a:r>
          </a:p>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zh-CN" altLang="en-US" sz="2800" b="1" dirty="0">
                <a:solidFill>
                  <a:schemeClr val="tx1"/>
                </a:solidFill>
                <a:effectLst>
                  <a:outerShdw blurRad="38100" dist="38100" dir="2700000" algn="tl">
                    <a:srgbClr val="C0C0C0"/>
                  </a:outerShdw>
                </a:effectLst>
                <a:latin typeface="宋体" pitchFamily="2" charset="-122"/>
              </a:rPr>
              <a:t> 项目风险管理</a:t>
            </a:r>
          </a:p>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zh-CN" altLang="en-US" sz="2800" b="1" dirty="0">
                <a:solidFill>
                  <a:schemeClr val="tx1"/>
                </a:solidFill>
                <a:effectLst>
                  <a:outerShdw blurRad="38100" dist="38100" dir="2700000" algn="tl">
                    <a:srgbClr val="C0C0C0"/>
                  </a:outerShdw>
                </a:effectLst>
                <a:latin typeface="宋体" pitchFamily="2" charset="-122"/>
              </a:rPr>
              <a:t> 软件配置管理</a:t>
            </a:r>
          </a:p>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zh-CN" altLang="en-US" sz="2800" b="1" dirty="0">
                <a:solidFill>
                  <a:schemeClr val="tx1"/>
                </a:solidFill>
                <a:effectLst>
                  <a:outerShdw blurRad="38100" dist="38100" dir="2700000" algn="tl">
                    <a:srgbClr val="C0C0C0"/>
                  </a:outerShdw>
                </a:effectLst>
                <a:latin typeface="宋体" pitchFamily="2" charset="-122"/>
              </a:rPr>
              <a:t> 项目人员组织管理</a:t>
            </a:r>
          </a:p>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zh-CN" altLang="en-US" sz="2800" b="1" dirty="0">
                <a:solidFill>
                  <a:schemeClr val="tx1"/>
                </a:solidFill>
                <a:effectLst>
                  <a:outerShdw blurRad="38100" dist="38100" dir="2700000" algn="tl">
                    <a:srgbClr val="C0C0C0"/>
                  </a:outerShdw>
                </a:effectLst>
                <a:latin typeface="宋体" pitchFamily="2" charset="-122"/>
              </a:rPr>
              <a:t> 软件能力成熟度模型</a:t>
            </a:r>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212" name="Text Box 116"/>
          <p:cNvSpPr txBox="1">
            <a:spLocks noChangeArrowheads="1"/>
          </p:cNvSpPr>
          <p:nvPr/>
        </p:nvSpPr>
        <p:spPr bwMode="auto">
          <a:xfrm>
            <a:off x="107950" y="1989138"/>
            <a:ext cx="8785225" cy="4035425"/>
          </a:xfrm>
          <a:prstGeom prst="rect">
            <a:avLst/>
          </a:prstGeom>
          <a:noFill/>
          <a:ln w="12700">
            <a:noFill/>
            <a:miter lim="800000"/>
            <a:headEnd type="none" w="sm" len="sm"/>
            <a:tailEnd type="none" w="sm" len="sm"/>
          </a:ln>
          <a:effectLst/>
        </p:spPr>
        <p:txBody>
          <a:bodyPr>
            <a:spAutoFit/>
          </a:bodyPr>
          <a:lstStyle/>
          <a:p>
            <a:pPr>
              <a:lnSpc>
                <a:spcPct val="140000"/>
              </a:lnSpc>
              <a:buFont typeface="Wingdings" pitchFamily="2" charset="2"/>
              <a:buNone/>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代码行技术是指用程序的代码量来衡量软件的规模。程序的代码量用代码行（</a:t>
            </a:r>
            <a:r>
              <a:rPr kumimoji="1" lang="en-US" altLang="zh-CN" sz="2400" b="1">
                <a:effectLst>
                  <a:outerShdw blurRad="38100" dist="38100" dir="2700000" algn="tl">
                    <a:srgbClr val="C0C0C0"/>
                  </a:outerShdw>
                </a:effectLst>
              </a:rPr>
              <a:t>Line of Code</a:t>
            </a:r>
            <a:r>
              <a:rPr kumimoji="1" lang="zh-CN" altLang="en-US" sz="2400" b="1">
                <a:effectLst>
                  <a:outerShdw blurRad="38100" dist="38100" dir="2700000" algn="tl">
                    <a:srgbClr val="C0C0C0"/>
                  </a:outerShdw>
                </a:effectLst>
              </a:rPr>
              <a:t>，</a:t>
            </a:r>
            <a:r>
              <a:rPr kumimoji="1" lang="en-US" altLang="zh-CN" sz="2400" b="1">
                <a:effectLst>
                  <a:outerShdw blurRad="38100" dist="38100" dir="2700000" algn="tl">
                    <a:srgbClr val="C0C0C0"/>
                  </a:outerShdw>
                </a:effectLst>
              </a:rPr>
              <a:t>LOC</a:t>
            </a:r>
            <a:r>
              <a:rPr kumimoji="1" lang="zh-CN" altLang="en-US" sz="2400" b="1">
                <a:effectLst>
                  <a:outerShdw blurRad="38100" dist="38100" dir="2700000" algn="tl">
                    <a:srgbClr val="C0C0C0"/>
                  </a:outerShdw>
                </a:effectLst>
              </a:rPr>
              <a:t>）表示。</a:t>
            </a:r>
          </a:p>
          <a:p>
            <a:pPr>
              <a:lnSpc>
                <a:spcPct val="140000"/>
              </a:lnSpc>
              <a:buFont typeface="Wingdings" pitchFamily="2" charset="2"/>
              <a:buNone/>
            </a:pPr>
            <a:r>
              <a:rPr kumimoji="1" lang="zh-CN" altLang="en-US" sz="2400" b="1">
                <a:effectLst>
                  <a:outerShdw blurRad="38100" dist="38100" dir="2700000" algn="tl">
                    <a:srgbClr val="C0C0C0"/>
                  </a:outerShdw>
                </a:effectLst>
              </a:rPr>
              <a:t>        目前，几乎所有软件开发团队都保留代码行数据，同时也把</a:t>
            </a:r>
            <a:r>
              <a:rPr kumimoji="1" lang="zh-CN" altLang="en-US" sz="2400" b="1">
                <a:solidFill>
                  <a:schemeClr val="tx2"/>
                </a:solidFill>
                <a:effectLst>
                  <a:outerShdw blurRad="38100" dist="38100" dir="2700000" algn="tl">
                    <a:srgbClr val="C0C0C0"/>
                  </a:outerShdw>
                </a:effectLst>
              </a:rPr>
              <a:t>代码行作为宣传、描述软件产品的一个重要数据。</a:t>
            </a:r>
          </a:p>
          <a:p>
            <a:pPr>
              <a:lnSpc>
                <a:spcPct val="140000"/>
              </a:lnSpc>
              <a:buFont typeface="Wingdings" pitchFamily="2" charset="2"/>
              <a:buNone/>
            </a:pPr>
            <a:r>
              <a:rPr kumimoji="1" lang="zh-CN" altLang="en-US" sz="2400" b="1">
                <a:effectLst>
                  <a:outerShdw blurRad="38100" dist="38100" dir="2700000" algn="tl">
                    <a:srgbClr val="C0C0C0"/>
                  </a:outerShdw>
                </a:effectLst>
              </a:rPr>
              <a:t>       通过代码行度量，还可以得到软件开发生产率、每行代码的平均成本，文档代码的比值、每千代码行的错误率等，这些数据不仅评价系统规模，还能评价软件质量、文档管理等要素。</a:t>
            </a:r>
          </a:p>
        </p:txBody>
      </p:sp>
      <p:sp>
        <p:nvSpPr>
          <p:cNvPr id="295940" name="Rectangle 1028"/>
          <p:cNvSpPr>
            <a:spLocks noChangeArrowheads="1"/>
          </p:cNvSpPr>
          <p:nvPr/>
        </p:nvSpPr>
        <p:spPr bwMode="auto">
          <a:xfrm>
            <a:off x="1835150" y="404813"/>
            <a:ext cx="5943600" cy="628650"/>
          </a:xfrm>
          <a:prstGeom prst="rect">
            <a:avLst/>
          </a:prstGeom>
          <a:noFill/>
          <a:ln w="9525">
            <a:noFill/>
            <a:miter lim="800000"/>
            <a:headEnd/>
            <a:tailEnd/>
          </a:ln>
          <a:effectLst/>
        </p:spPr>
        <p:txBody>
          <a:bodyPr lIns="92075" tIns="46038" rIns="92075" bIns="46038" anchor="ctr"/>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软件项目规模度量</a:t>
            </a:r>
          </a:p>
        </p:txBody>
      </p:sp>
      <p:sp>
        <p:nvSpPr>
          <p:cNvPr id="295941" name="Rectangle 1029"/>
          <p:cNvSpPr>
            <a:spLocks noChangeArrowheads="1"/>
          </p:cNvSpPr>
          <p:nvPr/>
        </p:nvSpPr>
        <p:spPr bwMode="auto">
          <a:xfrm>
            <a:off x="250825" y="1268413"/>
            <a:ext cx="4968875" cy="400050"/>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en-US" altLang="zh-CN" sz="2800" b="1">
                <a:solidFill>
                  <a:schemeClr val="hlink"/>
                </a:solidFill>
                <a:effectLst>
                  <a:outerShdw blurRad="38100" dist="38100" dir="2700000" algn="tl">
                    <a:srgbClr val="C0C0C0"/>
                  </a:outerShdw>
                </a:effectLst>
                <a:latin typeface="宋体" pitchFamily="2" charset="-122"/>
              </a:rPr>
              <a:t>1.</a:t>
            </a:r>
            <a:r>
              <a:rPr lang="zh-CN" altLang="en-US" sz="2800" b="1">
                <a:solidFill>
                  <a:schemeClr val="hlink"/>
                </a:solidFill>
                <a:effectLst>
                  <a:outerShdw blurRad="38100" dist="38100" dir="2700000" algn="tl">
                    <a:srgbClr val="C0C0C0"/>
                  </a:outerShdw>
                </a:effectLst>
                <a:latin typeface="宋体" pitchFamily="2" charset="-122"/>
              </a:rPr>
              <a:t>直接度量－－代码行技术</a:t>
            </a:r>
            <a:endParaRPr lang="zh-CN" altLang="en-US" sz="2800" b="1">
              <a:solidFill>
                <a:schemeClr val="tx1"/>
              </a:solidFill>
              <a:effectLst>
                <a:outerShdw blurRad="38100" dist="38100" dir="2700000" algn="tl">
                  <a:srgbClr val="C0C0C0"/>
                </a:outerShdw>
              </a:effectLst>
              <a:latin typeface="宋体"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4" name="Text Box 4"/>
          <p:cNvSpPr txBox="1">
            <a:spLocks noChangeArrowheads="1"/>
          </p:cNvSpPr>
          <p:nvPr/>
        </p:nvSpPr>
        <p:spPr bwMode="auto">
          <a:xfrm>
            <a:off x="1143000" y="1981200"/>
            <a:ext cx="184150" cy="457200"/>
          </a:xfrm>
          <a:prstGeom prst="rect">
            <a:avLst/>
          </a:prstGeom>
          <a:noFill/>
          <a:ln w="12700">
            <a:noFill/>
            <a:miter lim="800000"/>
            <a:headEnd type="none" w="sm" len="sm"/>
            <a:tailEnd type="none" w="sm" len="sm"/>
          </a:ln>
          <a:effectLst>
            <a:outerShdw dist="107763" dir="2700000" algn="ctr" rotWithShape="0">
              <a:schemeClr val="bg2"/>
            </a:outerShdw>
          </a:effectLst>
        </p:spPr>
        <p:txBody>
          <a:bodyPr wrap="none">
            <a:spAutoFit/>
          </a:bodyPr>
          <a:lstStyle/>
          <a:p>
            <a:pPr>
              <a:lnSpc>
                <a:spcPct val="100000"/>
              </a:lnSpc>
              <a:spcAft>
                <a:spcPct val="0"/>
              </a:spcAft>
              <a:buClrTx/>
              <a:buSzTx/>
              <a:buFontTx/>
              <a:buNone/>
            </a:pPr>
            <a:endParaRPr kumimoji="1" lang="zh-CN" altLang="zh-CN" sz="2400" b="1">
              <a:solidFill>
                <a:schemeClr val="tx1"/>
              </a:solidFill>
              <a:latin typeface="Times New Roman" pitchFamily="18" charset="0"/>
            </a:endParaRPr>
          </a:p>
        </p:txBody>
      </p:sp>
      <p:sp>
        <p:nvSpPr>
          <p:cNvPr id="394245" name="Text Box 5"/>
          <p:cNvSpPr txBox="1">
            <a:spLocks noChangeArrowheads="1"/>
          </p:cNvSpPr>
          <p:nvPr/>
        </p:nvSpPr>
        <p:spPr bwMode="auto">
          <a:xfrm>
            <a:off x="228600" y="1905000"/>
            <a:ext cx="4038600" cy="1800225"/>
          </a:xfrm>
          <a:prstGeom prst="rect">
            <a:avLst/>
          </a:prstGeom>
          <a:solidFill>
            <a:schemeClr val="bg1"/>
          </a:solidFill>
          <a:ln w="12700">
            <a:noFill/>
            <a:miter lim="800000"/>
            <a:headEnd type="none" w="sm" len="sm"/>
            <a:tailEnd type="none" w="sm" len="sm"/>
          </a:ln>
          <a:effectLst/>
        </p:spPr>
        <p:txBody>
          <a:bodyPr>
            <a:spAutoFit/>
          </a:bodyPr>
          <a:lstStyle/>
          <a:p>
            <a:pPr>
              <a:lnSpc>
                <a:spcPct val="14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生产率：</a:t>
            </a:r>
            <a:r>
              <a:rPr kumimoji="1" lang="en-US" altLang="zh-CN" sz="2000" b="1">
                <a:solidFill>
                  <a:schemeClr val="tx1"/>
                </a:solidFill>
                <a:effectLst>
                  <a:outerShdw blurRad="38100" dist="38100" dir="2700000" algn="tl">
                    <a:srgbClr val="C0C0C0"/>
                  </a:outerShdw>
                </a:effectLst>
                <a:latin typeface="宋体" pitchFamily="2" charset="-122"/>
              </a:rPr>
              <a:t>P</a:t>
            </a:r>
            <a:r>
              <a:rPr kumimoji="1" lang="en-US" altLang="zh-CN" sz="2000" b="1" baseline="-25000">
                <a:solidFill>
                  <a:schemeClr val="tx1"/>
                </a:solidFill>
                <a:effectLst>
                  <a:outerShdw blurRad="38100" dist="38100" dir="2700000" algn="tl">
                    <a:srgbClr val="C0C0C0"/>
                  </a:outerShdw>
                </a:effectLst>
                <a:latin typeface="宋体" pitchFamily="2" charset="-122"/>
              </a:rPr>
              <a:t> </a:t>
            </a:r>
            <a:r>
              <a:rPr kumimoji="1" lang="en-US" altLang="zh-CN" sz="2000" b="1">
                <a:solidFill>
                  <a:schemeClr val="tx1"/>
                </a:solidFill>
                <a:effectLst>
                  <a:outerShdw blurRad="38100" dist="38100" dir="2700000" algn="tl">
                    <a:srgbClr val="C0C0C0"/>
                  </a:outerShdw>
                </a:effectLst>
                <a:latin typeface="宋体" pitchFamily="2" charset="-122"/>
              </a:rPr>
              <a:t>= KL/E</a:t>
            </a:r>
          </a:p>
          <a:p>
            <a:pPr>
              <a:lnSpc>
                <a:spcPct val="14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每行代码的平均成本：</a:t>
            </a:r>
            <a:r>
              <a:rPr kumimoji="1" lang="en-US" altLang="zh-CN" sz="2000" b="1">
                <a:solidFill>
                  <a:schemeClr val="tx1"/>
                </a:solidFill>
                <a:effectLst>
                  <a:outerShdw blurRad="38100" dist="38100" dir="2700000" algn="tl">
                    <a:srgbClr val="C0C0C0"/>
                  </a:outerShdw>
                </a:effectLst>
                <a:latin typeface="宋体" pitchFamily="2" charset="-122"/>
              </a:rPr>
              <a:t>C</a:t>
            </a:r>
            <a:r>
              <a:rPr kumimoji="1" lang="en-US" altLang="zh-CN" sz="2000" b="1" baseline="-25000">
                <a:solidFill>
                  <a:schemeClr val="tx1"/>
                </a:solidFill>
                <a:effectLst>
                  <a:outerShdw blurRad="38100" dist="38100" dir="2700000" algn="tl">
                    <a:srgbClr val="C0C0C0"/>
                  </a:outerShdw>
                </a:effectLst>
                <a:latin typeface="宋体" pitchFamily="2" charset="-122"/>
              </a:rPr>
              <a:t> </a:t>
            </a:r>
            <a:r>
              <a:rPr kumimoji="1" lang="en-US" altLang="zh-CN" sz="2000" b="1">
                <a:solidFill>
                  <a:schemeClr val="tx1"/>
                </a:solidFill>
                <a:effectLst>
                  <a:outerShdw blurRad="38100" dist="38100" dir="2700000" algn="tl">
                    <a:srgbClr val="C0C0C0"/>
                  </a:outerShdw>
                </a:effectLst>
                <a:latin typeface="宋体" pitchFamily="2" charset="-122"/>
              </a:rPr>
              <a:t>= S / KL</a:t>
            </a:r>
          </a:p>
          <a:p>
            <a:pPr>
              <a:lnSpc>
                <a:spcPct val="14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文档与代码比：</a:t>
            </a:r>
            <a:r>
              <a:rPr kumimoji="1" lang="en-US" altLang="zh-CN" sz="2000" b="1">
                <a:solidFill>
                  <a:schemeClr val="tx1"/>
                </a:solidFill>
                <a:effectLst>
                  <a:outerShdw blurRad="38100" dist="38100" dir="2700000" algn="tl">
                    <a:srgbClr val="C0C0C0"/>
                  </a:outerShdw>
                </a:effectLst>
                <a:latin typeface="宋体" pitchFamily="2" charset="-122"/>
              </a:rPr>
              <a:t>D</a:t>
            </a:r>
            <a:r>
              <a:rPr kumimoji="1" lang="en-US" altLang="zh-CN" sz="2000" b="1" baseline="-25000">
                <a:solidFill>
                  <a:schemeClr val="tx1"/>
                </a:solidFill>
                <a:effectLst>
                  <a:outerShdw blurRad="38100" dist="38100" dir="2700000" algn="tl">
                    <a:srgbClr val="C0C0C0"/>
                  </a:outerShdw>
                </a:effectLst>
                <a:latin typeface="宋体" pitchFamily="2" charset="-122"/>
              </a:rPr>
              <a:t> </a:t>
            </a:r>
            <a:r>
              <a:rPr kumimoji="1" lang="en-US" altLang="zh-CN" sz="2000" b="1">
                <a:solidFill>
                  <a:schemeClr val="tx1"/>
                </a:solidFill>
                <a:effectLst>
                  <a:outerShdw blurRad="38100" dist="38100" dir="2700000" algn="tl">
                    <a:srgbClr val="C0C0C0"/>
                  </a:outerShdw>
                </a:effectLst>
                <a:latin typeface="宋体" pitchFamily="2" charset="-122"/>
              </a:rPr>
              <a:t>= PG / KL</a:t>
            </a:r>
          </a:p>
          <a:p>
            <a:pPr>
              <a:lnSpc>
                <a:spcPct val="14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代码出错率：</a:t>
            </a:r>
            <a:r>
              <a:rPr kumimoji="1" lang="en-US" altLang="zh-CN" sz="2000" b="1">
                <a:solidFill>
                  <a:schemeClr val="tx1"/>
                </a:solidFill>
                <a:effectLst>
                  <a:outerShdw blurRad="38100" dist="38100" dir="2700000" algn="tl">
                    <a:srgbClr val="C0C0C0"/>
                  </a:outerShdw>
                </a:effectLst>
                <a:latin typeface="宋体" pitchFamily="2" charset="-122"/>
              </a:rPr>
              <a:t>R</a:t>
            </a:r>
            <a:r>
              <a:rPr kumimoji="1" lang="en-US" altLang="zh-CN" sz="2000" b="1" baseline="-25000">
                <a:solidFill>
                  <a:schemeClr val="tx1"/>
                </a:solidFill>
                <a:effectLst>
                  <a:outerShdw blurRad="38100" dist="38100" dir="2700000" algn="tl">
                    <a:srgbClr val="C0C0C0"/>
                  </a:outerShdw>
                </a:effectLst>
                <a:latin typeface="宋体" pitchFamily="2" charset="-122"/>
              </a:rPr>
              <a:t> </a:t>
            </a:r>
            <a:r>
              <a:rPr kumimoji="1" lang="en-US" altLang="zh-CN" sz="2000" b="1">
                <a:solidFill>
                  <a:schemeClr val="tx1"/>
                </a:solidFill>
                <a:effectLst>
                  <a:outerShdw blurRad="38100" dist="38100" dir="2700000" algn="tl">
                    <a:srgbClr val="C0C0C0"/>
                  </a:outerShdw>
                </a:effectLst>
                <a:latin typeface="宋体" pitchFamily="2" charset="-122"/>
              </a:rPr>
              <a:t>= ER</a:t>
            </a:r>
            <a:r>
              <a:rPr kumimoji="1" lang="en-US" altLang="zh-CN" sz="2000" b="1" baseline="-25000">
                <a:solidFill>
                  <a:schemeClr val="tx1"/>
                </a:solidFill>
                <a:effectLst>
                  <a:outerShdw blurRad="38100" dist="38100" dir="2700000" algn="tl">
                    <a:srgbClr val="C0C0C0"/>
                  </a:outerShdw>
                </a:effectLst>
                <a:latin typeface="宋体" pitchFamily="2" charset="-122"/>
              </a:rPr>
              <a:t> </a:t>
            </a:r>
            <a:r>
              <a:rPr kumimoji="1" lang="en-US" altLang="zh-CN" sz="2000" b="1">
                <a:solidFill>
                  <a:schemeClr val="tx1"/>
                </a:solidFill>
                <a:effectLst>
                  <a:outerShdw blurRad="38100" dist="38100" dir="2700000" algn="tl">
                    <a:srgbClr val="C0C0C0"/>
                  </a:outerShdw>
                </a:effectLst>
                <a:latin typeface="宋体" pitchFamily="2" charset="-122"/>
              </a:rPr>
              <a:t>/ KL</a:t>
            </a:r>
          </a:p>
        </p:txBody>
      </p:sp>
      <p:sp>
        <p:nvSpPr>
          <p:cNvPr id="394246" name="Rectangle 6"/>
          <p:cNvSpPr>
            <a:spLocks noChangeArrowheads="1"/>
          </p:cNvSpPr>
          <p:nvPr/>
        </p:nvSpPr>
        <p:spPr bwMode="auto">
          <a:xfrm>
            <a:off x="4495800" y="1809750"/>
            <a:ext cx="4648200" cy="2076450"/>
          </a:xfrm>
          <a:prstGeom prst="rect">
            <a:avLst/>
          </a:prstGeom>
          <a:solidFill>
            <a:schemeClr val="bg1"/>
          </a:solidFill>
          <a:ln w="12700">
            <a:noFill/>
            <a:miter lim="800000"/>
            <a:headEnd type="none" w="sm" len="sm"/>
            <a:tailEnd type="none" w="sm" len="sm"/>
          </a:ln>
          <a:effectLst/>
        </p:spPr>
        <p:txBody>
          <a:bodyPr>
            <a:spAutoFit/>
          </a:bodyPr>
          <a:lstStyle/>
          <a:p>
            <a:pPr>
              <a:lnSpc>
                <a:spcPct val="130000"/>
              </a:lnSpc>
              <a:spcAft>
                <a:spcPct val="0"/>
              </a:spcAft>
              <a:buClrTx/>
              <a:buSzTx/>
              <a:buFontTx/>
              <a:buNone/>
            </a:pPr>
            <a:r>
              <a:rPr kumimoji="1" lang="en-US" altLang="zh-CN" sz="2000" b="1">
                <a:solidFill>
                  <a:schemeClr val="tx1"/>
                </a:solidFill>
                <a:effectLst>
                  <a:outerShdw blurRad="38100" dist="38100" dir="2700000" algn="tl">
                    <a:srgbClr val="C0C0C0"/>
                  </a:outerShdw>
                </a:effectLst>
                <a:latin typeface="宋体" pitchFamily="2" charset="-122"/>
              </a:rPr>
              <a:t>    KL</a:t>
            </a:r>
            <a:r>
              <a:rPr kumimoji="1" lang="zh-CN" altLang="en-US" sz="2000" b="1">
                <a:solidFill>
                  <a:schemeClr val="tx1"/>
                </a:solidFill>
                <a:effectLst>
                  <a:outerShdw blurRad="38100" dist="38100" dir="2700000" algn="tl">
                    <a:srgbClr val="C0C0C0"/>
                  </a:outerShdw>
                </a:effectLst>
                <a:latin typeface="宋体" pitchFamily="2" charset="-122"/>
              </a:rPr>
              <a:t>：代码行数用</a:t>
            </a:r>
            <a:r>
              <a:rPr kumimoji="1" lang="en-US" altLang="zh-CN" sz="2000" b="1">
                <a:solidFill>
                  <a:schemeClr val="tx1"/>
                </a:solidFill>
                <a:effectLst>
                  <a:outerShdw blurRad="38100" dist="38100" dir="2700000" algn="tl">
                    <a:srgbClr val="C0C0C0"/>
                  </a:outerShdw>
                </a:effectLst>
                <a:latin typeface="宋体" pitchFamily="2" charset="-122"/>
              </a:rPr>
              <a:t>KLOC</a:t>
            </a:r>
            <a:r>
              <a:rPr kumimoji="1" lang="zh-CN" altLang="en-US" sz="2000" b="1">
                <a:solidFill>
                  <a:schemeClr val="tx1"/>
                </a:solidFill>
                <a:effectLst>
                  <a:outerShdw blurRad="38100" dist="38100" dir="2700000" algn="tl">
                    <a:srgbClr val="C0C0C0"/>
                  </a:outerShdw>
                </a:effectLst>
                <a:latin typeface="宋体" pitchFamily="2" charset="-122"/>
              </a:rPr>
              <a:t>（千行代码）</a:t>
            </a:r>
          </a:p>
          <a:p>
            <a:pPr>
              <a:lnSpc>
                <a:spcPct val="130000"/>
              </a:lnSpc>
              <a:spcAft>
                <a:spcPct val="0"/>
              </a:spcAft>
              <a:buClrTx/>
              <a:buSzTx/>
              <a:buFontTx/>
              <a:buNone/>
            </a:pPr>
            <a:r>
              <a:rPr kumimoji="1" lang="zh-CN" altLang="en-US" sz="2000" b="1">
                <a:solidFill>
                  <a:schemeClr val="bg2"/>
                </a:solidFill>
                <a:effectLst>
                  <a:outerShdw blurRad="38100" dist="38100" dir="2700000" algn="tl">
                    <a:srgbClr val="C0C0C0"/>
                  </a:outerShdw>
                </a:effectLst>
                <a:latin typeface="宋体" pitchFamily="2" charset="-122"/>
              </a:rPr>
              <a:t>其</a:t>
            </a:r>
            <a:r>
              <a:rPr kumimoji="1" lang="zh-CN" altLang="en-US" sz="2000" b="1">
                <a:solidFill>
                  <a:schemeClr val="tx1"/>
                </a:solidFill>
                <a:effectLst>
                  <a:outerShdw blurRad="38100" dist="38100" dir="2700000" algn="tl">
                    <a:srgbClr val="C0C0C0"/>
                  </a:outerShdw>
                </a:effectLst>
                <a:latin typeface="宋体" pitchFamily="2" charset="-122"/>
              </a:rPr>
              <a:t>  </a:t>
            </a:r>
            <a:r>
              <a:rPr kumimoji="1" lang="en-US" altLang="zh-CN" sz="2000" b="1">
                <a:solidFill>
                  <a:schemeClr val="tx1"/>
                </a:solidFill>
                <a:effectLst>
                  <a:outerShdw blurRad="38100" dist="38100" dir="2700000" algn="tl">
                    <a:srgbClr val="C0C0C0"/>
                  </a:outerShdw>
                </a:effectLst>
                <a:latin typeface="宋体" pitchFamily="2" charset="-122"/>
              </a:rPr>
              <a:t>E</a:t>
            </a:r>
            <a:r>
              <a:rPr kumimoji="1" lang="zh-CN" altLang="en-US" sz="2000" b="1">
                <a:solidFill>
                  <a:schemeClr val="tx1"/>
                </a:solidFill>
                <a:effectLst>
                  <a:outerShdw blurRad="38100" dist="38100" dir="2700000" algn="tl">
                    <a:srgbClr val="C0C0C0"/>
                  </a:outerShdw>
                </a:effectLst>
                <a:latin typeface="宋体" pitchFamily="2" charset="-122"/>
              </a:rPr>
              <a:t>：工作量用人月（</a:t>
            </a:r>
            <a:r>
              <a:rPr kumimoji="1" lang="en-US" altLang="zh-CN" sz="2000" b="1">
                <a:solidFill>
                  <a:schemeClr val="tx1"/>
                </a:solidFill>
                <a:effectLst>
                  <a:outerShdw blurRad="38100" dist="38100" dir="2700000" algn="tl">
                    <a:srgbClr val="C0C0C0"/>
                  </a:outerShdw>
                </a:effectLst>
                <a:latin typeface="宋体" pitchFamily="2" charset="-122"/>
              </a:rPr>
              <a:t>PM</a:t>
            </a:r>
            <a:r>
              <a:rPr kumimoji="1" lang="zh-CN" altLang="en-US" sz="2000" b="1">
                <a:solidFill>
                  <a:schemeClr val="tx1"/>
                </a:solidFill>
                <a:effectLst>
                  <a:outerShdw blurRad="38100" dist="38100" dir="2700000" algn="tl">
                    <a:srgbClr val="C0C0C0"/>
                  </a:outerShdw>
                </a:effectLst>
                <a:latin typeface="宋体" pitchFamily="2" charset="-122"/>
              </a:rPr>
              <a:t>）度量</a:t>
            </a:r>
          </a:p>
          <a:p>
            <a:pPr>
              <a:lnSpc>
                <a:spcPct val="13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    </a:t>
            </a:r>
            <a:r>
              <a:rPr kumimoji="1" lang="en-US" altLang="zh-CN" sz="2000" b="1">
                <a:solidFill>
                  <a:schemeClr val="tx1"/>
                </a:solidFill>
                <a:effectLst>
                  <a:outerShdw blurRad="38100" dist="38100" dir="2700000" algn="tl">
                    <a:srgbClr val="C0C0C0"/>
                  </a:outerShdw>
                </a:effectLst>
                <a:latin typeface="宋体" pitchFamily="2" charset="-122"/>
              </a:rPr>
              <a:t>S</a:t>
            </a:r>
            <a:r>
              <a:rPr kumimoji="1" lang="zh-CN" altLang="en-US" sz="2000" b="1">
                <a:solidFill>
                  <a:schemeClr val="tx1"/>
                </a:solidFill>
                <a:effectLst>
                  <a:outerShdw blurRad="38100" dist="38100" dir="2700000" algn="tl">
                    <a:srgbClr val="C0C0C0"/>
                  </a:outerShdw>
                </a:effectLst>
                <a:latin typeface="宋体" pitchFamily="2" charset="-122"/>
              </a:rPr>
              <a:t>：项目总开销</a:t>
            </a:r>
          </a:p>
          <a:p>
            <a:pPr>
              <a:lnSpc>
                <a:spcPct val="130000"/>
              </a:lnSpc>
              <a:spcAft>
                <a:spcPct val="0"/>
              </a:spcAft>
              <a:buClrTx/>
              <a:buSzTx/>
              <a:buFontTx/>
              <a:buNone/>
            </a:pPr>
            <a:r>
              <a:rPr kumimoji="1" lang="zh-CN" altLang="en-US" sz="2000" b="1">
                <a:solidFill>
                  <a:schemeClr val="bg2"/>
                </a:solidFill>
                <a:effectLst>
                  <a:outerShdw blurRad="38100" dist="38100" dir="2700000" algn="tl">
                    <a:srgbClr val="C0C0C0"/>
                  </a:outerShdw>
                </a:effectLst>
                <a:latin typeface="宋体" pitchFamily="2" charset="-122"/>
              </a:rPr>
              <a:t>中</a:t>
            </a:r>
            <a:r>
              <a:rPr kumimoji="1" lang="zh-CN" altLang="en-US" sz="2000" b="1">
                <a:solidFill>
                  <a:schemeClr val="tx1"/>
                </a:solidFill>
                <a:effectLst>
                  <a:outerShdw blurRad="38100" dist="38100" dir="2700000" algn="tl">
                    <a:srgbClr val="C0C0C0"/>
                  </a:outerShdw>
                </a:effectLst>
                <a:latin typeface="宋体" pitchFamily="2" charset="-122"/>
              </a:rPr>
              <a:t>  </a:t>
            </a:r>
            <a:r>
              <a:rPr kumimoji="1" lang="en-US" altLang="zh-CN" sz="2000" b="1">
                <a:solidFill>
                  <a:schemeClr val="tx1"/>
                </a:solidFill>
                <a:effectLst>
                  <a:outerShdw blurRad="38100" dist="38100" dir="2700000" algn="tl">
                    <a:srgbClr val="C0C0C0"/>
                  </a:outerShdw>
                </a:effectLst>
                <a:latin typeface="宋体" pitchFamily="2" charset="-122"/>
              </a:rPr>
              <a:t>PG</a:t>
            </a:r>
            <a:r>
              <a:rPr kumimoji="1" lang="zh-CN" altLang="en-US" sz="2000" b="1">
                <a:solidFill>
                  <a:schemeClr val="tx1"/>
                </a:solidFill>
                <a:effectLst>
                  <a:outerShdw blurRad="38100" dist="38100" dir="2700000" algn="tl">
                    <a:srgbClr val="C0C0C0"/>
                  </a:outerShdw>
                </a:effectLst>
                <a:latin typeface="宋体" pitchFamily="2" charset="-122"/>
              </a:rPr>
              <a:t>：项目文档页数</a:t>
            </a:r>
          </a:p>
          <a:p>
            <a:pPr>
              <a:lnSpc>
                <a:spcPct val="13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    </a:t>
            </a:r>
            <a:r>
              <a:rPr kumimoji="1" lang="en-US" altLang="zh-CN" sz="2000" b="1">
                <a:solidFill>
                  <a:schemeClr val="tx1"/>
                </a:solidFill>
                <a:effectLst>
                  <a:outerShdw blurRad="38100" dist="38100" dir="2700000" algn="tl">
                    <a:srgbClr val="C0C0C0"/>
                  </a:outerShdw>
                </a:effectLst>
                <a:latin typeface="宋体" pitchFamily="2" charset="-122"/>
              </a:rPr>
              <a:t>ER</a:t>
            </a:r>
            <a:r>
              <a:rPr kumimoji="1" lang="zh-CN" altLang="en-US" sz="2000" b="1">
                <a:solidFill>
                  <a:schemeClr val="tx1"/>
                </a:solidFill>
                <a:effectLst>
                  <a:outerShdw blurRad="38100" dist="38100" dir="2700000" algn="tl">
                    <a:srgbClr val="C0C0C0"/>
                  </a:outerShdw>
                </a:effectLst>
                <a:latin typeface="宋体" pitchFamily="2" charset="-122"/>
              </a:rPr>
              <a:t>：项目代码错误数</a:t>
            </a:r>
          </a:p>
        </p:txBody>
      </p:sp>
      <p:graphicFrame>
        <p:nvGraphicFramePr>
          <p:cNvPr id="394248" name="Group 8"/>
          <p:cNvGraphicFramePr>
            <a:graphicFrameLocks noGrp="1"/>
          </p:cNvGraphicFramePr>
          <p:nvPr/>
        </p:nvGraphicFramePr>
        <p:xfrm>
          <a:off x="457200" y="4648200"/>
          <a:ext cx="8229600" cy="1889126"/>
        </p:xfrm>
        <a:graphic>
          <a:graphicData uri="http://schemas.openxmlformats.org/drawingml/2006/table">
            <a:tbl>
              <a:tblPr/>
              <a:tblGrid>
                <a:gridCol w="1057275">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111125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347788">
                  <a:extLst>
                    <a:ext uri="{9D8B030D-6E8A-4147-A177-3AD203B41FA5}">
                      <a16:colId xmlns:a16="http://schemas.microsoft.com/office/drawing/2014/main" val="20004"/>
                    </a:ext>
                  </a:extLst>
                </a:gridCol>
                <a:gridCol w="1174750">
                  <a:extLst>
                    <a:ext uri="{9D8B030D-6E8A-4147-A177-3AD203B41FA5}">
                      <a16:colId xmlns:a16="http://schemas.microsoft.com/office/drawing/2014/main" val="20005"/>
                    </a:ext>
                  </a:extLst>
                </a:gridCol>
                <a:gridCol w="1176337">
                  <a:extLst>
                    <a:ext uri="{9D8B030D-6E8A-4147-A177-3AD203B41FA5}">
                      <a16:colId xmlns:a16="http://schemas.microsoft.com/office/drawing/2014/main" val="20006"/>
                    </a:ext>
                  </a:extLst>
                </a:gridCol>
              </a:tblGrid>
              <a:tr h="533400">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项目</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工作量</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成本</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代码千行</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文档页数</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错误</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人数</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Aaa-01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24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168.000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12.1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365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29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Ccc-04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62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440.000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27.2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1 224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86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Fff-03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43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314.000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20.2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1 050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64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94292" name="Text Box 52"/>
          <p:cNvSpPr txBox="1">
            <a:spLocks noChangeArrowheads="1"/>
          </p:cNvSpPr>
          <p:nvPr/>
        </p:nvSpPr>
        <p:spPr bwMode="auto">
          <a:xfrm>
            <a:off x="228600" y="4038600"/>
            <a:ext cx="8763000" cy="457200"/>
          </a:xfrm>
          <a:prstGeom prst="rect">
            <a:avLst/>
          </a:prstGeom>
          <a:solidFill>
            <a:srgbClr val="003399"/>
          </a:solidFill>
          <a:ln w="12700">
            <a:noFill/>
            <a:miter lim="800000"/>
            <a:headEnd type="none" w="sm" len="sm"/>
            <a:tailEnd type="none" w="sm" len="sm"/>
          </a:ln>
          <a:effectLst>
            <a:outerShdw dist="107763" dir="2700000" algn="ctr" rotWithShape="0">
              <a:schemeClr val="bg2"/>
            </a:outerShdw>
          </a:effectLst>
        </p:spPr>
        <p:txBody>
          <a:bodyPr>
            <a:spAutoFit/>
          </a:bodyPr>
          <a:lstStyle/>
          <a:p>
            <a:pPr>
              <a:lnSpc>
                <a:spcPct val="100000"/>
              </a:lnSpc>
              <a:spcBef>
                <a:spcPct val="50000"/>
              </a:spcBef>
              <a:spcAft>
                <a:spcPct val="0"/>
              </a:spcAft>
              <a:buClrTx/>
              <a:buSzTx/>
              <a:buFontTx/>
              <a:buNone/>
            </a:pPr>
            <a:r>
              <a:rPr kumimoji="1" lang="zh-CN" altLang="en-US" sz="2400" b="1">
                <a:solidFill>
                  <a:srgbClr val="FFFF66"/>
                </a:solidFill>
                <a:latin typeface="Times New Roman" pitchFamily="18" charset="0"/>
              </a:rPr>
              <a:t>例：国外典型软件项目记录如表可计算： </a:t>
            </a:r>
            <a:r>
              <a:rPr kumimoji="1" lang="en-US" altLang="zh-CN" sz="2400" b="1">
                <a:solidFill>
                  <a:srgbClr val="FFFF66"/>
                </a:solidFill>
                <a:latin typeface="宋体" pitchFamily="2" charset="-122"/>
              </a:rPr>
              <a:t>P</a:t>
            </a:r>
            <a:r>
              <a:rPr kumimoji="1" lang="en-US" altLang="zh-CN" sz="2400" b="1" baseline="-25000">
                <a:solidFill>
                  <a:srgbClr val="FFFF66"/>
                </a:solidFill>
                <a:latin typeface="宋体" pitchFamily="2" charset="-122"/>
              </a:rPr>
              <a:t>1</a:t>
            </a:r>
            <a:r>
              <a:rPr kumimoji="1" lang="zh-CN" altLang="en-US" sz="2400" b="1" baseline="-25000">
                <a:solidFill>
                  <a:srgbClr val="FFFF66"/>
                </a:solidFill>
                <a:latin typeface="宋体" pitchFamily="2" charset="-122"/>
              </a:rPr>
              <a:t>、</a:t>
            </a:r>
            <a:r>
              <a:rPr kumimoji="1" lang="en-US" altLang="zh-CN" sz="2400" b="1">
                <a:solidFill>
                  <a:srgbClr val="FFFF66"/>
                </a:solidFill>
                <a:latin typeface="宋体" pitchFamily="2" charset="-122"/>
              </a:rPr>
              <a:t>C</a:t>
            </a:r>
            <a:r>
              <a:rPr kumimoji="1" lang="en-US" altLang="zh-CN" sz="2400" b="1" baseline="-25000">
                <a:solidFill>
                  <a:srgbClr val="FFFF66"/>
                </a:solidFill>
                <a:latin typeface="宋体" pitchFamily="2" charset="-122"/>
              </a:rPr>
              <a:t>1 </a:t>
            </a:r>
            <a:r>
              <a:rPr kumimoji="1" lang="zh-CN" altLang="en-US" sz="2400" b="1" baseline="-25000">
                <a:solidFill>
                  <a:srgbClr val="FFFF66"/>
                </a:solidFill>
                <a:latin typeface="宋体" pitchFamily="2" charset="-122"/>
              </a:rPr>
              <a:t>、</a:t>
            </a:r>
            <a:r>
              <a:rPr kumimoji="1" lang="en-US" altLang="zh-CN" sz="2400" b="1">
                <a:solidFill>
                  <a:srgbClr val="FFFF66"/>
                </a:solidFill>
                <a:latin typeface="宋体" pitchFamily="2" charset="-122"/>
              </a:rPr>
              <a:t>D</a:t>
            </a:r>
            <a:r>
              <a:rPr kumimoji="1" lang="en-US" altLang="zh-CN" sz="2400" b="1" baseline="-25000">
                <a:solidFill>
                  <a:srgbClr val="FFFF66"/>
                </a:solidFill>
                <a:latin typeface="宋体" pitchFamily="2" charset="-122"/>
              </a:rPr>
              <a:t>1 </a:t>
            </a:r>
            <a:r>
              <a:rPr kumimoji="1" lang="zh-CN" altLang="en-US" sz="2400" b="1" baseline="-25000">
                <a:solidFill>
                  <a:srgbClr val="FFFF66"/>
                </a:solidFill>
                <a:latin typeface="宋体" pitchFamily="2" charset="-122"/>
              </a:rPr>
              <a:t>、</a:t>
            </a:r>
            <a:r>
              <a:rPr kumimoji="1" lang="en-US" altLang="zh-CN" sz="2400" b="1">
                <a:solidFill>
                  <a:srgbClr val="FFFF66"/>
                </a:solidFill>
                <a:latin typeface="宋体" pitchFamily="2" charset="-122"/>
              </a:rPr>
              <a:t>EQR</a:t>
            </a:r>
            <a:r>
              <a:rPr kumimoji="1" lang="en-US" altLang="zh-CN" sz="2400" b="1" baseline="-25000">
                <a:solidFill>
                  <a:srgbClr val="FFFF66"/>
                </a:solidFill>
                <a:latin typeface="宋体" pitchFamily="2" charset="-122"/>
              </a:rPr>
              <a:t>1</a:t>
            </a:r>
            <a:r>
              <a:rPr kumimoji="1" lang="zh-CN" altLang="en-US" sz="2400" b="1">
                <a:solidFill>
                  <a:srgbClr val="FFFF66"/>
                </a:solidFill>
                <a:latin typeface="宋体" pitchFamily="2" charset="-122"/>
              </a:rPr>
              <a:t>的值</a:t>
            </a:r>
          </a:p>
        </p:txBody>
      </p:sp>
      <p:sp>
        <p:nvSpPr>
          <p:cNvPr id="394295" name="Rectangle 55"/>
          <p:cNvSpPr>
            <a:spLocks noChangeArrowheads="1"/>
          </p:cNvSpPr>
          <p:nvPr/>
        </p:nvSpPr>
        <p:spPr bwMode="auto">
          <a:xfrm>
            <a:off x="1908175" y="260350"/>
            <a:ext cx="5943600" cy="628650"/>
          </a:xfrm>
          <a:prstGeom prst="rect">
            <a:avLst/>
          </a:prstGeom>
          <a:noFill/>
          <a:ln w="9525">
            <a:noFill/>
            <a:miter lim="800000"/>
            <a:headEnd/>
            <a:tailEnd/>
          </a:ln>
          <a:effectLst/>
        </p:spPr>
        <p:txBody>
          <a:bodyPr lIns="92075" tIns="46038" rIns="92075" bIns="46038" anchor="ctr"/>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软件项目规模度量</a:t>
            </a:r>
          </a:p>
        </p:txBody>
      </p:sp>
      <p:sp>
        <p:nvSpPr>
          <p:cNvPr id="394296" name="Rectangle 56"/>
          <p:cNvSpPr>
            <a:spLocks noChangeArrowheads="1"/>
          </p:cNvSpPr>
          <p:nvPr/>
        </p:nvSpPr>
        <p:spPr bwMode="auto">
          <a:xfrm>
            <a:off x="250825" y="1268413"/>
            <a:ext cx="4968875" cy="400050"/>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en-US" altLang="zh-CN" sz="2800" b="1">
                <a:solidFill>
                  <a:schemeClr val="hlink"/>
                </a:solidFill>
                <a:effectLst>
                  <a:outerShdw blurRad="38100" dist="38100" dir="2700000" algn="tl">
                    <a:srgbClr val="C0C0C0"/>
                  </a:outerShdw>
                </a:effectLst>
                <a:latin typeface="宋体" pitchFamily="2" charset="-122"/>
              </a:rPr>
              <a:t>1.</a:t>
            </a:r>
            <a:r>
              <a:rPr lang="zh-CN" altLang="en-US" sz="2800" b="1">
                <a:solidFill>
                  <a:schemeClr val="hlink"/>
                </a:solidFill>
                <a:effectLst>
                  <a:outerShdw blurRad="38100" dist="38100" dir="2700000" algn="tl">
                    <a:srgbClr val="C0C0C0"/>
                  </a:outerShdw>
                </a:effectLst>
                <a:latin typeface="宋体" pitchFamily="2" charset="-122"/>
              </a:rPr>
              <a:t>直接度量－－代码行技术</a:t>
            </a:r>
            <a:endParaRPr lang="zh-CN" altLang="en-US" sz="2800" b="1">
              <a:solidFill>
                <a:schemeClr val="tx1"/>
              </a:solidFill>
              <a:effectLst>
                <a:outerShdw blurRad="38100" dist="38100" dir="2700000" algn="tl">
                  <a:srgbClr val="C0C0C0"/>
                </a:outerShdw>
              </a:effectLst>
              <a:latin typeface="宋体"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ChangeArrowheads="1"/>
          </p:cNvSpPr>
          <p:nvPr/>
        </p:nvSpPr>
        <p:spPr bwMode="auto">
          <a:xfrm>
            <a:off x="179388" y="2571750"/>
            <a:ext cx="8534400" cy="1752600"/>
          </a:xfrm>
          <a:prstGeom prst="rect">
            <a:avLst/>
          </a:prstGeom>
          <a:noFill/>
          <a:ln w="9525">
            <a:noFill/>
            <a:miter lim="800000"/>
            <a:headEnd/>
            <a:tailEnd/>
          </a:ln>
          <a:effectLst/>
        </p:spPr>
        <p:txBody>
          <a:bodyPr/>
          <a:lstStyle/>
          <a:p>
            <a:pPr marL="342900" indent="-342900">
              <a:lnSpc>
                <a:spcPct val="120000"/>
              </a:lnSpc>
              <a:spcBef>
                <a:spcPct val="20000"/>
              </a:spcBef>
              <a:spcAft>
                <a:spcPct val="0"/>
              </a:spcAft>
              <a:buClr>
                <a:schemeClr val="tx1"/>
              </a:buClr>
              <a:buFont typeface="Monotype Sorts" pitchFamily="2" charset="2"/>
              <a:buNone/>
            </a:pPr>
            <a:r>
              <a:rPr kumimoji="1" lang="en-US" altLang="zh-CN" sz="2400" b="1">
                <a:solidFill>
                  <a:srgbClr val="0000FF"/>
                </a:solidFill>
                <a:effectLst>
                  <a:outerShdw blurRad="38100" dist="38100" dir="2700000" algn="tl">
                    <a:srgbClr val="C0C0C0"/>
                  </a:outerShdw>
                </a:effectLst>
                <a:latin typeface="宋体" pitchFamily="2" charset="-122"/>
              </a:rPr>
              <a:t>  </a:t>
            </a:r>
            <a:r>
              <a:rPr kumimoji="1" lang="zh-CN" altLang="en-US" sz="2400" b="1">
                <a:solidFill>
                  <a:srgbClr val="0000FF"/>
                </a:solidFill>
                <a:effectLst>
                  <a:outerShdw blurRad="38100" dist="38100" dir="2700000" algn="tl">
                    <a:srgbClr val="C0C0C0"/>
                  </a:outerShdw>
                </a:effectLst>
                <a:latin typeface="宋体" pitchFamily="2" charset="-122"/>
              </a:rPr>
              <a:t>正方：</a:t>
            </a:r>
            <a:r>
              <a:rPr kumimoji="1" lang="en-US" altLang="zh-CN" sz="2400" b="1">
                <a:solidFill>
                  <a:schemeClr val="tx1"/>
                </a:solidFill>
                <a:effectLst>
                  <a:outerShdw blurRad="38100" dist="38100" dir="2700000" algn="tl">
                    <a:srgbClr val="C0C0C0"/>
                  </a:outerShdw>
                </a:effectLst>
                <a:latin typeface="宋体" pitchFamily="2" charset="-122"/>
              </a:rPr>
              <a:t>LOC</a:t>
            </a:r>
            <a:r>
              <a:rPr kumimoji="1" lang="zh-CN" altLang="en-US" sz="2400" b="1">
                <a:solidFill>
                  <a:schemeClr val="tx1"/>
                </a:solidFill>
                <a:effectLst>
                  <a:outerShdw blurRad="38100" dist="38100" dir="2700000" algn="tl">
                    <a:srgbClr val="C0C0C0"/>
                  </a:outerShdw>
                </a:effectLst>
                <a:latin typeface="宋体" pitchFamily="2" charset="-122"/>
              </a:rPr>
              <a:t>是所有软件开发项目的必然产物，它能够很容易地被计算；现在许多既存的软件估算模型都是使用</a:t>
            </a:r>
            <a:r>
              <a:rPr kumimoji="1" lang="en-US" altLang="zh-CN" sz="2400" b="1">
                <a:solidFill>
                  <a:schemeClr val="tx1"/>
                </a:solidFill>
                <a:effectLst>
                  <a:outerShdw blurRad="38100" dist="38100" dir="2700000" algn="tl">
                    <a:srgbClr val="C0C0C0"/>
                  </a:outerShdw>
                </a:effectLst>
                <a:latin typeface="宋体" pitchFamily="2" charset="-122"/>
              </a:rPr>
              <a:t>LOC</a:t>
            </a:r>
            <a:r>
              <a:rPr kumimoji="1" lang="zh-CN" altLang="en-US" sz="2400" b="1">
                <a:solidFill>
                  <a:schemeClr val="tx1"/>
                </a:solidFill>
                <a:effectLst>
                  <a:outerShdw blurRad="38100" dist="38100" dir="2700000" algn="tl">
                    <a:srgbClr val="C0C0C0"/>
                  </a:outerShdw>
                </a:effectLst>
                <a:latin typeface="宋体" pitchFamily="2" charset="-122"/>
              </a:rPr>
              <a:t>或者</a:t>
            </a:r>
            <a:r>
              <a:rPr kumimoji="1" lang="en-US" altLang="zh-CN" sz="2400" b="1">
                <a:solidFill>
                  <a:schemeClr val="tx1"/>
                </a:solidFill>
                <a:effectLst>
                  <a:outerShdw blurRad="38100" dist="38100" dir="2700000" algn="tl">
                    <a:srgbClr val="C0C0C0"/>
                  </a:outerShdw>
                </a:effectLst>
                <a:latin typeface="宋体" pitchFamily="2" charset="-122"/>
              </a:rPr>
              <a:t>KLOC</a:t>
            </a:r>
            <a:r>
              <a:rPr kumimoji="1" lang="zh-CN" altLang="en-US" sz="2400" b="1">
                <a:solidFill>
                  <a:schemeClr val="tx1"/>
                </a:solidFill>
                <a:effectLst>
                  <a:outerShdw blurRad="38100" dist="38100" dir="2700000" algn="tl">
                    <a:srgbClr val="C0C0C0"/>
                  </a:outerShdw>
                </a:effectLst>
                <a:latin typeface="宋体" pitchFamily="2" charset="-122"/>
              </a:rPr>
              <a:t>做为关键输入的；而且大量以</a:t>
            </a:r>
            <a:r>
              <a:rPr kumimoji="1" lang="en-US" altLang="zh-CN" sz="2400" b="1">
                <a:solidFill>
                  <a:schemeClr val="tx1"/>
                </a:solidFill>
                <a:effectLst>
                  <a:outerShdw blurRad="38100" dist="38100" dir="2700000" algn="tl">
                    <a:srgbClr val="C0C0C0"/>
                  </a:outerShdw>
                </a:effectLst>
                <a:latin typeface="宋体" pitchFamily="2" charset="-122"/>
              </a:rPr>
              <a:t>LOC</a:t>
            </a:r>
            <a:r>
              <a:rPr kumimoji="1" lang="zh-CN" altLang="en-US" sz="2400" b="1">
                <a:solidFill>
                  <a:schemeClr val="tx1"/>
                </a:solidFill>
                <a:effectLst>
                  <a:outerShdw blurRad="38100" dist="38100" dir="2700000" algn="tl">
                    <a:srgbClr val="C0C0C0"/>
                  </a:outerShdw>
                </a:effectLst>
                <a:latin typeface="宋体" pitchFamily="2" charset="-122"/>
              </a:rPr>
              <a:t>为根据的文献和数据已经存在。</a:t>
            </a:r>
          </a:p>
        </p:txBody>
      </p:sp>
      <p:sp>
        <p:nvSpPr>
          <p:cNvPr id="467971" name="Rectangle 3"/>
          <p:cNvSpPr>
            <a:spLocks noChangeArrowheads="1"/>
          </p:cNvSpPr>
          <p:nvPr/>
        </p:nvSpPr>
        <p:spPr bwMode="auto">
          <a:xfrm>
            <a:off x="457200" y="2057400"/>
            <a:ext cx="7069138" cy="328613"/>
          </a:xfrm>
          <a:prstGeom prst="rect">
            <a:avLst/>
          </a:prstGeom>
          <a:noFill/>
          <a:ln w="9525">
            <a:noFill/>
            <a:miter lim="800000"/>
            <a:headEnd type="none" w="sm" len="sm"/>
            <a:tailEnd type="none" w="sm" len="sm"/>
          </a:ln>
          <a:effectLst/>
        </p:spPr>
        <p:txBody>
          <a:bodyPr wrap="none" lIns="0" tIns="0" rIns="0" bIns="0">
            <a:spAutoFit/>
          </a:bodyPr>
          <a:lstStyle/>
          <a:p>
            <a:r>
              <a:rPr kumimoji="1" lang="zh-CN" altLang="en-US" sz="2400" b="1">
                <a:solidFill>
                  <a:schemeClr val="bg2"/>
                </a:solidFill>
                <a:effectLst>
                  <a:outerShdw blurRad="38100" dist="38100" dir="2700000" algn="tl">
                    <a:srgbClr val="C0C0C0"/>
                  </a:outerShdw>
                </a:effectLst>
                <a:latin typeface="宋体" pitchFamily="2" charset="-122"/>
              </a:rPr>
              <a:t>争议</a:t>
            </a:r>
            <a:r>
              <a:rPr kumimoji="1" lang="zh-CN" altLang="en-US" sz="2400" b="1">
                <a:solidFill>
                  <a:srgbClr val="0000FF"/>
                </a:solidFill>
                <a:effectLst>
                  <a:outerShdw blurRad="38100" dist="38100" dir="2700000" algn="tl">
                    <a:srgbClr val="C0C0C0"/>
                  </a:outerShdw>
                </a:effectLst>
                <a:latin typeface="宋体" pitchFamily="2" charset="-122"/>
              </a:rPr>
              <a:t>  </a:t>
            </a:r>
            <a:r>
              <a:rPr kumimoji="1" lang="zh-CN" altLang="en-US" sz="2400" b="1">
                <a:solidFill>
                  <a:schemeClr val="tx1"/>
                </a:solidFill>
                <a:effectLst>
                  <a:outerShdw blurRad="38100" dist="38100" dir="2700000" algn="tl">
                    <a:srgbClr val="C0C0C0"/>
                  </a:outerShdw>
                </a:effectLst>
                <a:latin typeface="宋体" pitchFamily="2" charset="-122"/>
              </a:rPr>
              <a:t>是否使用代码行数（</a:t>
            </a:r>
            <a:r>
              <a:rPr kumimoji="1" lang="en-US" altLang="zh-CN" sz="2400" b="1">
                <a:solidFill>
                  <a:schemeClr val="tx1"/>
                </a:solidFill>
                <a:effectLst>
                  <a:outerShdw blurRad="38100" dist="38100" dir="2700000" algn="tl">
                    <a:srgbClr val="C0C0C0"/>
                  </a:outerShdw>
                </a:effectLst>
                <a:latin typeface="宋体" pitchFamily="2" charset="-122"/>
              </a:rPr>
              <a:t>LOC</a:t>
            </a:r>
            <a:r>
              <a:rPr kumimoji="1" lang="zh-CN" altLang="en-US" sz="2400" b="1">
                <a:solidFill>
                  <a:schemeClr val="tx1"/>
                </a:solidFill>
                <a:effectLst>
                  <a:outerShdw blurRad="38100" dist="38100" dir="2700000" algn="tl">
                    <a:srgbClr val="C0C0C0"/>
                  </a:outerShdw>
                </a:effectLst>
                <a:latin typeface="宋体" pitchFamily="2" charset="-122"/>
              </a:rPr>
              <a:t>）做为度量的依据？</a:t>
            </a:r>
          </a:p>
        </p:txBody>
      </p:sp>
      <p:sp>
        <p:nvSpPr>
          <p:cNvPr id="467973" name="Rectangle 5"/>
          <p:cNvSpPr>
            <a:spLocks noChangeArrowheads="1"/>
          </p:cNvSpPr>
          <p:nvPr/>
        </p:nvSpPr>
        <p:spPr bwMode="auto">
          <a:xfrm>
            <a:off x="541338" y="4629150"/>
            <a:ext cx="8077200" cy="1752600"/>
          </a:xfrm>
          <a:prstGeom prst="rect">
            <a:avLst/>
          </a:prstGeom>
          <a:noFill/>
          <a:ln w="9525">
            <a:noFill/>
            <a:miter lim="800000"/>
            <a:headEnd type="none" w="sm" len="sm"/>
            <a:tailEnd type="none" w="sm" len="sm"/>
          </a:ln>
          <a:effectLst/>
        </p:spPr>
        <p:txBody>
          <a:bodyPr lIns="0" tIns="0" rIns="0" bIns="0">
            <a:spAutoFit/>
          </a:bodyPr>
          <a:lstStyle/>
          <a:p>
            <a:pPr>
              <a:lnSpc>
                <a:spcPct val="120000"/>
              </a:lnSpc>
              <a:spcBef>
                <a:spcPct val="20000"/>
              </a:spcBef>
              <a:spcAft>
                <a:spcPct val="0"/>
              </a:spcAft>
              <a:buClr>
                <a:schemeClr val="tx1"/>
              </a:buClr>
              <a:buFont typeface="Monotype Sorts" pitchFamily="2" charset="2"/>
              <a:buNone/>
            </a:pPr>
            <a:r>
              <a:rPr kumimoji="1" lang="zh-CN" altLang="en-US" sz="2400" b="1">
                <a:solidFill>
                  <a:srgbClr val="0000FF"/>
                </a:solidFill>
                <a:effectLst>
                  <a:outerShdw blurRad="38100" dist="38100" dir="2700000" algn="tl">
                    <a:srgbClr val="C0C0C0"/>
                  </a:outerShdw>
                </a:effectLst>
                <a:latin typeface="宋体" pitchFamily="2" charset="-122"/>
              </a:rPr>
              <a:t>反方：</a:t>
            </a:r>
            <a:r>
              <a:rPr kumimoji="1" lang="en-US" altLang="zh-CN" sz="2400" b="1">
                <a:solidFill>
                  <a:schemeClr val="tx1"/>
                </a:solidFill>
                <a:effectLst>
                  <a:outerShdw blurRad="38100" dist="38100" dir="2700000" algn="tl">
                    <a:srgbClr val="C0C0C0"/>
                  </a:outerShdw>
                </a:effectLst>
                <a:latin typeface="宋体" pitchFamily="2" charset="-122"/>
              </a:rPr>
              <a:t>LOC</a:t>
            </a:r>
            <a:r>
              <a:rPr kumimoji="1" lang="zh-CN" altLang="en-US" sz="2400" b="1">
                <a:solidFill>
                  <a:schemeClr val="tx1"/>
                </a:solidFill>
                <a:effectLst>
                  <a:outerShdw blurRad="38100" dist="38100" dir="2700000" algn="tl">
                    <a:srgbClr val="C0C0C0"/>
                  </a:outerShdw>
                </a:effectLst>
                <a:latin typeface="宋体" pitchFamily="2" charset="-122"/>
              </a:rPr>
              <a:t>度量与程序设计语言有关，它们不适用于设计很好且较短的程序，也不适合于非过程型语言。若在估算中使用，很难达到要求的详细程度（计划者必须在分析和设计远未完成之前就要估算出需要生产的</a:t>
            </a:r>
            <a:r>
              <a:rPr kumimoji="1" lang="en-US" altLang="zh-CN" sz="2400" b="1">
                <a:solidFill>
                  <a:schemeClr val="tx1"/>
                </a:solidFill>
                <a:effectLst>
                  <a:outerShdw blurRad="38100" dist="38100" dir="2700000" algn="tl">
                    <a:srgbClr val="C0C0C0"/>
                  </a:outerShdw>
                </a:effectLst>
                <a:latin typeface="宋体" pitchFamily="2" charset="-122"/>
              </a:rPr>
              <a:t>LOC</a:t>
            </a:r>
            <a:r>
              <a:rPr kumimoji="1" lang="zh-CN" altLang="en-US" sz="2400" b="1">
                <a:solidFill>
                  <a:schemeClr val="tx1"/>
                </a:solidFill>
                <a:effectLst>
                  <a:outerShdw blurRad="38100" dist="38100" dir="2700000" algn="tl">
                    <a:srgbClr val="C0C0C0"/>
                  </a:outerShdw>
                </a:effectLst>
                <a:latin typeface="宋体" pitchFamily="2" charset="-122"/>
              </a:rPr>
              <a:t>）。</a:t>
            </a:r>
          </a:p>
        </p:txBody>
      </p:sp>
      <p:sp>
        <p:nvSpPr>
          <p:cNvPr id="467975" name="Rectangle 7"/>
          <p:cNvSpPr>
            <a:spLocks noChangeArrowheads="1"/>
          </p:cNvSpPr>
          <p:nvPr/>
        </p:nvSpPr>
        <p:spPr bwMode="auto">
          <a:xfrm>
            <a:off x="1908175" y="260350"/>
            <a:ext cx="5943600" cy="628650"/>
          </a:xfrm>
          <a:prstGeom prst="rect">
            <a:avLst/>
          </a:prstGeom>
          <a:noFill/>
          <a:ln w="9525">
            <a:noFill/>
            <a:miter lim="800000"/>
            <a:headEnd/>
            <a:tailEnd/>
          </a:ln>
          <a:effectLst/>
        </p:spPr>
        <p:txBody>
          <a:bodyPr lIns="92075" tIns="46038" rIns="92075" bIns="46038" anchor="ctr"/>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软件项目规模度量</a:t>
            </a:r>
          </a:p>
        </p:txBody>
      </p:sp>
      <p:sp>
        <p:nvSpPr>
          <p:cNvPr id="467977" name="Rectangle 9"/>
          <p:cNvSpPr>
            <a:spLocks noChangeArrowheads="1"/>
          </p:cNvSpPr>
          <p:nvPr/>
        </p:nvSpPr>
        <p:spPr bwMode="auto">
          <a:xfrm>
            <a:off x="250825" y="1268413"/>
            <a:ext cx="4968875" cy="400050"/>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en-US" altLang="zh-CN" sz="2800" b="1">
                <a:solidFill>
                  <a:schemeClr val="hlink"/>
                </a:solidFill>
                <a:effectLst>
                  <a:outerShdw blurRad="38100" dist="38100" dir="2700000" algn="tl">
                    <a:srgbClr val="C0C0C0"/>
                  </a:outerShdw>
                </a:effectLst>
                <a:latin typeface="宋体" pitchFamily="2" charset="-122"/>
              </a:rPr>
              <a:t>1.</a:t>
            </a:r>
            <a:r>
              <a:rPr lang="zh-CN" altLang="en-US" sz="2800" b="1">
                <a:solidFill>
                  <a:schemeClr val="hlink"/>
                </a:solidFill>
                <a:effectLst>
                  <a:outerShdw blurRad="38100" dist="38100" dir="2700000" algn="tl">
                    <a:srgbClr val="C0C0C0"/>
                  </a:outerShdw>
                </a:effectLst>
                <a:latin typeface="宋体" pitchFamily="2" charset="-122"/>
              </a:rPr>
              <a:t>直接度量－－代码行技术</a:t>
            </a:r>
            <a:endParaRPr lang="zh-CN" altLang="en-US" sz="2800" b="1">
              <a:solidFill>
                <a:schemeClr val="tx1"/>
              </a:solidFill>
              <a:effectLst>
                <a:outerShdw blurRad="38100" dist="38100" dir="2700000" algn="tl">
                  <a:srgbClr val="C0C0C0"/>
                </a:outerShdw>
              </a:effectLst>
              <a:latin typeface="宋体"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35" name="Text Box 15"/>
          <p:cNvSpPr txBox="1">
            <a:spLocks noChangeArrowheads="1"/>
          </p:cNvSpPr>
          <p:nvPr/>
        </p:nvSpPr>
        <p:spPr bwMode="auto">
          <a:xfrm>
            <a:off x="250825" y="1724025"/>
            <a:ext cx="8712200" cy="2435225"/>
          </a:xfrm>
          <a:prstGeom prst="rect">
            <a:avLst/>
          </a:prstGeom>
          <a:noFill/>
          <a:ln w="12700">
            <a:noFill/>
            <a:miter lim="800000"/>
            <a:headEnd type="none" w="sm" len="sm"/>
            <a:tailEnd type="none" w="sm" len="sm"/>
          </a:ln>
          <a:effectLst/>
        </p:spPr>
        <p:txBody>
          <a:bodyPr>
            <a:spAutoFit/>
          </a:bodyPr>
          <a:lstStyle/>
          <a:p>
            <a:pPr>
              <a:lnSpc>
                <a:spcPct val="120000"/>
              </a:lnSpc>
              <a:buFont typeface="Wingdings" pitchFamily="2" charset="2"/>
              <a:buNone/>
            </a:pPr>
            <a:r>
              <a:rPr kumimoji="1" lang="en-US" altLang="zh-CN" sz="2000" b="1">
                <a:effectLst>
                  <a:outerShdw blurRad="38100" dist="38100" dir="2700000" algn="tl">
                    <a:srgbClr val="C0C0C0"/>
                  </a:outerShdw>
                </a:effectLst>
              </a:rPr>
              <a:t>        </a:t>
            </a:r>
            <a:r>
              <a:rPr kumimoji="1" lang="zh-CN" altLang="en-US" sz="2000" b="1">
                <a:effectLst>
                  <a:outerShdw blurRad="38100" dist="38100" dir="2700000" algn="tl">
                    <a:srgbClr val="C0C0C0"/>
                  </a:outerShdw>
                </a:effectLst>
              </a:rPr>
              <a:t>鉴于相同功能，不同语言实现存在代码量的差异，且软件需求是面向功能的描述，</a:t>
            </a:r>
            <a:r>
              <a:rPr kumimoji="1" lang="en-US" altLang="zh-CN" sz="2000" b="1">
                <a:effectLst>
                  <a:outerShdw blurRad="38100" dist="38100" dir="2700000" algn="tl">
                    <a:srgbClr val="C0C0C0"/>
                  </a:outerShdw>
                </a:effectLst>
              </a:rPr>
              <a:t>1979</a:t>
            </a:r>
            <a:r>
              <a:rPr kumimoji="1" lang="zh-CN" altLang="en-US" sz="2000" b="1">
                <a:effectLst>
                  <a:outerShdw blurRad="38100" dist="38100" dir="2700000" algn="tl">
                    <a:srgbClr val="C0C0C0"/>
                  </a:outerShdw>
                </a:effectLst>
              </a:rPr>
              <a:t>年</a:t>
            </a:r>
            <a:r>
              <a:rPr kumimoji="1" lang="en-US" altLang="zh-CN" sz="2000" b="1">
                <a:effectLst>
                  <a:outerShdw blurRad="38100" dist="38100" dir="2700000" algn="tl">
                    <a:srgbClr val="C0C0C0"/>
                  </a:outerShdw>
                </a:effectLst>
              </a:rPr>
              <a:t>Albrecht</a:t>
            </a:r>
            <a:r>
              <a:rPr kumimoji="1" lang="zh-CN" altLang="en-US" sz="2000" b="1">
                <a:effectLst>
                  <a:outerShdw blurRad="38100" dist="38100" dir="2700000" algn="tl">
                    <a:srgbClr val="C0C0C0"/>
                  </a:outerShdw>
                </a:effectLst>
              </a:rPr>
              <a:t>提出了面向功能点（</a:t>
            </a:r>
            <a:r>
              <a:rPr kumimoji="1" lang="en-US" altLang="zh-CN" sz="2000" b="1">
                <a:effectLst>
                  <a:outerShdw blurRad="38100" dist="38100" dir="2700000" algn="tl">
                    <a:srgbClr val="C0C0C0"/>
                  </a:outerShdw>
                </a:effectLst>
              </a:rPr>
              <a:t>Function Point</a:t>
            </a:r>
            <a:r>
              <a:rPr kumimoji="1" lang="zh-CN" altLang="en-US" sz="2000" b="1">
                <a:effectLst>
                  <a:outerShdw blurRad="38100" dist="38100" dir="2700000" algn="tl">
                    <a:srgbClr val="C0C0C0"/>
                  </a:outerShdw>
                </a:effectLst>
              </a:rPr>
              <a:t>，</a:t>
            </a:r>
            <a:r>
              <a:rPr kumimoji="1" lang="en-US" altLang="zh-CN" sz="2000" b="1">
                <a:effectLst>
                  <a:outerShdw blurRad="38100" dist="38100" dir="2700000" algn="tl">
                    <a:srgbClr val="C0C0C0"/>
                  </a:outerShdw>
                </a:effectLst>
              </a:rPr>
              <a:t>FP</a:t>
            </a:r>
            <a:r>
              <a:rPr kumimoji="1" lang="zh-CN" altLang="en-US" sz="2000" b="1">
                <a:effectLst>
                  <a:outerShdw blurRad="38100" dist="38100" dir="2700000" algn="tl">
                    <a:srgbClr val="C0C0C0"/>
                  </a:outerShdw>
                </a:effectLst>
              </a:rPr>
              <a:t>）的度量。</a:t>
            </a:r>
          </a:p>
          <a:p>
            <a:pPr>
              <a:lnSpc>
                <a:spcPct val="120000"/>
              </a:lnSpc>
              <a:buFont typeface="Wingdings" pitchFamily="2" charset="2"/>
              <a:buNone/>
            </a:pPr>
            <a:r>
              <a:rPr kumimoji="1" lang="zh-CN" altLang="en-US" sz="2000" b="1">
                <a:effectLst>
                  <a:outerShdw blurRad="38100" dist="38100" dir="2700000" algn="tl">
                    <a:srgbClr val="C0C0C0"/>
                  </a:outerShdw>
                </a:effectLst>
              </a:rPr>
              <a:t>        面向功能点的度量是基于定义的</a:t>
            </a:r>
            <a:r>
              <a:rPr kumimoji="1" lang="en-US" altLang="zh-CN" sz="2000" b="1">
                <a:effectLst>
                  <a:outerShdw blurRad="38100" dist="38100" dir="2700000" algn="tl">
                    <a:srgbClr val="C0C0C0"/>
                  </a:outerShdw>
                </a:effectLst>
              </a:rPr>
              <a:t>5</a:t>
            </a:r>
            <a:r>
              <a:rPr kumimoji="1" lang="zh-CN" altLang="en-US" sz="2000" b="1">
                <a:effectLst>
                  <a:outerShdw blurRad="38100" dist="38100" dir="2700000" algn="tl">
                    <a:srgbClr val="C0C0C0"/>
                  </a:outerShdw>
                </a:effectLst>
              </a:rPr>
              <a:t>个信息领域的特征数，以及</a:t>
            </a:r>
            <a:r>
              <a:rPr kumimoji="1" lang="en-US" altLang="zh-CN" sz="2000" b="1">
                <a:effectLst>
                  <a:outerShdw blurRad="38100" dist="38100" dir="2700000" algn="tl">
                    <a:srgbClr val="C0C0C0"/>
                  </a:outerShdw>
                </a:effectLst>
              </a:rPr>
              <a:t>14</a:t>
            </a:r>
            <a:r>
              <a:rPr kumimoji="1" lang="zh-CN" altLang="en-US" sz="2000" b="1">
                <a:effectLst>
                  <a:outerShdw blurRad="38100" dist="38100" dir="2700000" algn="tl">
                    <a:srgbClr val="C0C0C0"/>
                  </a:outerShdw>
                </a:effectLst>
              </a:rPr>
              <a:t>项技术复杂性因子综合进行的间接度量。下图描述了可用于功能点度量的</a:t>
            </a:r>
            <a:r>
              <a:rPr kumimoji="1" lang="en-US" altLang="zh-CN" sz="2000" b="1">
                <a:effectLst>
                  <a:outerShdw blurRad="38100" dist="38100" dir="2700000" algn="tl">
                    <a:srgbClr val="C0C0C0"/>
                  </a:outerShdw>
                </a:effectLst>
              </a:rPr>
              <a:t>5</a:t>
            </a:r>
            <a:r>
              <a:rPr kumimoji="1" lang="zh-CN" altLang="en-US" sz="2000" b="1">
                <a:effectLst>
                  <a:outerShdw blurRad="38100" dist="38100" dir="2700000" algn="tl">
                    <a:srgbClr val="C0C0C0"/>
                  </a:outerShdw>
                </a:effectLst>
              </a:rPr>
              <a:t>个信息领域特征。 </a:t>
            </a:r>
          </a:p>
        </p:txBody>
      </p:sp>
      <p:sp>
        <p:nvSpPr>
          <p:cNvPr id="261137" name="Rectangle 17"/>
          <p:cNvSpPr>
            <a:spLocks noChangeArrowheads="1"/>
          </p:cNvSpPr>
          <p:nvPr/>
        </p:nvSpPr>
        <p:spPr bwMode="auto">
          <a:xfrm>
            <a:off x="1908175" y="260350"/>
            <a:ext cx="5943600" cy="628650"/>
          </a:xfrm>
          <a:prstGeom prst="rect">
            <a:avLst/>
          </a:prstGeom>
          <a:noFill/>
          <a:ln w="9525">
            <a:noFill/>
            <a:miter lim="800000"/>
            <a:headEnd/>
            <a:tailEnd/>
          </a:ln>
          <a:effectLst/>
        </p:spPr>
        <p:txBody>
          <a:bodyPr lIns="92075" tIns="46038" rIns="92075" bIns="46038" anchor="ctr"/>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软件项目规模度量</a:t>
            </a:r>
          </a:p>
        </p:txBody>
      </p:sp>
      <p:grpSp>
        <p:nvGrpSpPr>
          <p:cNvPr id="261157" name="Group 37"/>
          <p:cNvGrpSpPr>
            <a:grpSpLocks/>
          </p:cNvGrpSpPr>
          <p:nvPr/>
        </p:nvGrpSpPr>
        <p:grpSpPr bwMode="auto">
          <a:xfrm>
            <a:off x="468313" y="4292600"/>
            <a:ext cx="8459787" cy="2125663"/>
            <a:chOff x="277" y="2590"/>
            <a:chExt cx="5329" cy="1339"/>
          </a:xfrm>
        </p:grpSpPr>
        <p:sp>
          <p:nvSpPr>
            <p:cNvPr id="261140" name="AutoShape 20"/>
            <p:cNvSpPr>
              <a:spLocks noChangeArrowheads="1"/>
            </p:cNvSpPr>
            <p:nvPr/>
          </p:nvSpPr>
          <p:spPr bwMode="auto">
            <a:xfrm>
              <a:off x="2310" y="3481"/>
              <a:ext cx="910" cy="448"/>
            </a:xfrm>
            <a:prstGeom prst="flowChartDisplay">
              <a:avLst/>
            </a:prstGeom>
            <a:solidFill>
              <a:srgbClr val="FFFFFF"/>
            </a:solidFill>
            <a:ln w="9525">
              <a:solidFill>
                <a:srgbClr val="000000"/>
              </a:solidFill>
              <a:miter lim="800000"/>
              <a:headEnd/>
              <a:tailEnd/>
            </a:ln>
          </p:spPr>
          <p:txBody>
            <a:bodyPr lIns="0" rIns="0"/>
            <a:lstStyle/>
            <a:p>
              <a:pPr marL="822325" indent="-419100" defTabSz="350838">
                <a:buFont typeface="Wingdings" pitchFamily="2" charset="2"/>
                <a:buNone/>
                <a:tabLst>
                  <a:tab pos="1277938" algn="l"/>
                </a:tabLst>
              </a:pPr>
              <a:endParaRPr lang="zh-CN" altLang="zh-CN" sz="1200" b="1">
                <a:effectLst>
                  <a:outerShdw blurRad="38100" dist="38100" dir="2700000" algn="tl">
                    <a:srgbClr val="C0C0C0"/>
                  </a:outerShdw>
                </a:effectLst>
              </a:endParaRPr>
            </a:p>
          </p:txBody>
        </p:sp>
        <p:sp>
          <p:nvSpPr>
            <p:cNvPr id="261141" name="AutoShape 21"/>
            <p:cNvSpPr>
              <a:spLocks noChangeArrowheads="1"/>
            </p:cNvSpPr>
            <p:nvPr/>
          </p:nvSpPr>
          <p:spPr bwMode="auto">
            <a:xfrm>
              <a:off x="277" y="3061"/>
              <a:ext cx="910" cy="358"/>
            </a:xfrm>
            <a:prstGeom prst="flowChartMultidocument">
              <a:avLst/>
            </a:prstGeom>
            <a:solidFill>
              <a:srgbClr val="FFFFFF"/>
            </a:solidFill>
            <a:ln w="9525">
              <a:solidFill>
                <a:srgbClr val="000000"/>
              </a:solid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文件</a:t>
              </a:r>
              <a:endParaRPr lang="zh-CN" altLang="en-US" b="1">
                <a:effectLst>
                  <a:outerShdw blurRad="38100" dist="38100" dir="2700000" algn="tl">
                    <a:srgbClr val="C0C0C0"/>
                  </a:outerShdw>
                </a:effectLst>
              </a:endParaRPr>
            </a:p>
          </p:txBody>
        </p:sp>
        <p:sp>
          <p:nvSpPr>
            <p:cNvPr id="261142" name="AutoShape 22"/>
            <p:cNvSpPr>
              <a:spLocks noChangeArrowheads="1"/>
            </p:cNvSpPr>
            <p:nvPr/>
          </p:nvSpPr>
          <p:spPr bwMode="auto">
            <a:xfrm>
              <a:off x="4241" y="3067"/>
              <a:ext cx="1365" cy="269"/>
            </a:xfrm>
            <a:prstGeom prst="flowChartDisplay">
              <a:avLst/>
            </a:prstGeom>
            <a:solidFill>
              <a:srgbClr val="FFFFFF"/>
            </a:solidFill>
            <a:ln w="9525">
              <a:solidFill>
                <a:srgbClr val="000000"/>
              </a:solid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外部系统</a:t>
              </a:r>
              <a:endParaRPr lang="zh-CN" altLang="en-US" b="1">
                <a:effectLst>
                  <a:outerShdw blurRad="38100" dist="38100" dir="2700000" algn="tl">
                    <a:srgbClr val="C0C0C0"/>
                  </a:outerShdw>
                </a:effectLst>
              </a:endParaRPr>
            </a:p>
          </p:txBody>
        </p:sp>
        <p:pic>
          <p:nvPicPr>
            <p:cNvPr id="261143" name="Picture 23" descr="男"/>
            <p:cNvPicPr>
              <a:picLocks noChangeAspect="1" noChangeArrowheads="1"/>
            </p:cNvPicPr>
            <p:nvPr/>
          </p:nvPicPr>
          <p:blipFill>
            <a:blip r:embed="rId2" cstate="print"/>
            <a:srcRect/>
            <a:stretch>
              <a:fillRect/>
            </a:stretch>
          </p:blipFill>
          <p:spPr bwMode="auto">
            <a:xfrm>
              <a:off x="2569" y="2659"/>
              <a:ext cx="291" cy="358"/>
            </a:xfrm>
            <a:prstGeom prst="rect">
              <a:avLst/>
            </a:prstGeom>
            <a:noFill/>
            <a:ln w="9525">
              <a:noFill/>
              <a:miter lim="800000"/>
              <a:headEnd/>
              <a:tailEnd/>
            </a:ln>
          </p:spPr>
        </p:pic>
        <p:sp>
          <p:nvSpPr>
            <p:cNvPr id="261144" name="Arc 24"/>
            <p:cNvSpPr>
              <a:spLocks/>
            </p:cNvSpPr>
            <p:nvPr/>
          </p:nvSpPr>
          <p:spPr bwMode="auto">
            <a:xfrm>
              <a:off x="3013" y="2906"/>
              <a:ext cx="152" cy="530"/>
            </a:xfrm>
            <a:custGeom>
              <a:avLst/>
              <a:gdLst>
                <a:gd name="G0" fmla="+- 0 0 0"/>
                <a:gd name="G1" fmla="+- 21600 0 0"/>
                <a:gd name="G2" fmla="+- 21600 0 0"/>
                <a:gd name="T0" fmla="*/ 0 w 21600"/>
                <a:gd name="T1" fmla="*/ 0 h 42565"/>
                <a:gd name="T2" fmla="*/ 5197 w 21600"/>
                <a:gd name="T3" fmla="*/ 42565 h 42565"/>
                <a:gd name="T4" fmla="*/ 0 w 21600"/>
                <a:gd name="T5" fmla="*/ 21600 h 42565"/>
              </a:gdLst>
              <a:ahLst/>
              <a:cxnLst>
                <a:cxn ang="0">
                  <a:pos x="T0" y="T1"/>
                </a:cxn>
                <a:cxn ang="0">
                  <a:pos x="T2" y="T3"/>
                </a:cxn>
                <a:cxn ang="0">
                  <a:pos x="T4" y="T5"/>
                </a:cxn>
              </a:cxnLst>
              <a:rect l="0" t="0" r="r" b="b"/>
              <a:pathLst>
                <a:path w="21600" h="42565" fill="none" extrusionOk="0">
                  <a:moveTo>
                    <a:pt x="-1" y="0"/>
                  </a:moveTo>
                  <a:cubicBezTo>
                    <a:pt x="11929" y="0"/>
                    <a:pt x="21600" y="9670"/>
                    <a:pt x="21600" y="21600"/>
                  </a:cubicBezTo>
                  <a:cubicBezTo>
                    <a:pt x="21600" y="31527"/>
                    <a:pt x="14833" y="40176"/>
                    <a:pt x="5197" y="42565"/>
                  </a:cubicBezTo>
                </a:path>
                <a:path w="21600" h="42565" stroke="0" extrusionOk="0">
                  <a:moveTo>
                    <a:pt x="-1" y="0"/>
                  </a:moveTo>
                  <a:cubicBezTo>
                    <a:pt x="11929" y="0"/>
                    <a:pt x="21600" y="9670"/>
                    <a:pt x="21600" y="21600"/>
                  </a:cubicBezTo>
                  <a:cubicBezTo>
                    <a:pt x="21600" y="31527"/>
                    <a:pt x="14833" y="40176"/>
                    <a:pt x="5197" y="42565"/>
                  </a:cubicBezTo>
                  <a:lnTo>
                    <a:pt x="0" y="21600"/>
                  </a:lnTo>
                  <a:close/>
                </a:path>
              </a:pathLst>
            </a:custGeom>
            <a:noFill/>
            <a:ln w="9525">
              <a:solidFill>
                <a:srgbClr val="000000"/>
              </a:solidFill>
              <a:round/>
              <a:headEnd/>
              <a:tailEnd type="triangle" w="med" len="med"/>
            </a:ln>
          </p:spPr>
          <p:txBody>
            <a:bodyPr/>
            <a:lstStyle/>
            <a:p>
              <a:endParaRPr lang="zh-CN" altLang="en-US"/>
            </a:p>
          </p:txBody>
        </p:sp>
        <p:sp>
          <p:nvSpPr>
            <p:cNvPr id="261145" name="Arc 25"/>
            <p:cNvSpPr>
              <a:spLocks/>
            </p:cNvSpPr>
            <p:nvPr/>
          </p:nvSpPr>
          <p:spPr bwMode="auto">
            <a:xfrm rot="-10800000">
              <a:off x="2336" y="2886"/>
              <a:ext cx="152" cy="530"/>
            </a:xfrm>
            <a:custGeom>
              <a:avLst/>
              <a:gdLst>
                <a:gd name="G0" fmla="+- 0 0 0"/>
                <a:gd name="G1" fmla="+- 21600 0 0"/>
                <a:gd name="G2" fmla="+- 21600 0 0"/>
                <a:gd name="T0" fmla="*/ 0 w 21600"/>
                <a:gd name="T1" fmla="*/ 0 h 42565"/>
                <a:gd name="T2" fmla="*/ 5197 w 21600"/>
                <a:gd name="T3" fmla="*/ 42565 h 42565"/>
                <a:gd name="T4" fmla="*/ 0 w 21600"/>
                <a:gd name="T5" fmla="*/ 21600 h 42565"/>
              </a:gdLst>
              <a:ahLst/>
              <a:cxnLst>
                <a:cxn ang="0">
                  <a:pos x="T0" y="T1"/>
                </a:cxn>
                <a:cxn ang="0">
                  <a:pos x="T2" y="T3"/>
                </a:cxn>
                <a:cxn ang="0">
                  <a:pos x="T4" y="T5"/>
                </a:cxn>
              </a:cxnLst>
              <a:rect l="0" t="0" r="r" b="b"/>
              <a:pathLst>
                <a:path w="21600" h="42565" fill="none" extrusionOk="0">
                  <a:moveTo>
                    <a:pt x="-1" y="0"/>
                  </a:moveTo>
                  <a:cubicBezTo>
                    <a:pt x="11929" y="0"/>
                    <a:pt x="21600" y="9670"/>
                    <a:pt x="21600" y="21600"/>
                  </a:cubicBezTo>
                  <a:cubicBezTo>
                    <a:pt x="21600" y="31527"/>
                    <a:pt x="14833" y="40176"/>
                    <a:pt x="5197" y="42565"/>
                  </a:cubicBezTo>
                </a:path>
                <a:path w="21600" h="42565" stroke="0" extrusionOk="0">
                  <a:moveTo>
                    <a:pt x="-1" y="0"/>
                  </a:moveTo>
                  <a:cubicBezTo>
                    <a:pt x="11929" y="0"/>
                    <a:pt x="21600" y="9670"/>
                    <a:pt x="21600" y="21600"/>
                  </a:cubicBezTo>
                  <a:cubicBezTo>
                    <a:pt x="21600" y="31527"/>
                    <a:pt x="14833" y="40176"/>
                    <a:pt x="5197" y="42565"/>
                  </a:cubicBezTo>
                  <a:lnTo>
                    <a:pt x="0" y="21600"/>
                  </a:lnTo>
                  <a:close/>
                </a:path>
              </a:pathLst>
            </a:custGeom>
            <a:noFill/>
            <a:ln w="9525">
              <a:solidFill>
                <a:srgbClr val="000000"/>
              </a:solidFill>
              <a:round/>
              <a:headEnd/>
              <a:tailEnd type="triangle" w="med" len="med"/>
            </a:ln>
          </p:spPr>
          <p:txBody>
            <a:bodyPr/>
            <a:lstStyle/>
            <a:p>
              <a:endParaRPr lang="zh-CN" altLang="en-US"/>
            </a:p>
          </p:txBody>
        </p:sp>
        <p:sp>
          <p:nvSpPr>
            <p:cNvPr id="261146" name="Line 26"/>
            <p:cNvSpPr>
              <a:spLocks noChangeShapeType="1"/>
            </p:cNvSpPr>
            <p:nvPr/>
          </p:nvSpPr>
          <p:spPr bwMode="auto">
            <a:xfrm>
              <a:off x="2721" y="3085"/>
              <a:ext cx="0" cy="358"/>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261147" name="Text Box 27"/>
            <p:cNvSpPr txBox="1">
              <a:spLocks noChangeArrowheads="1"/>
            </p:cNvSpPr>
            <p:nvPr/>
          </p:nvSpPr>
          <p:spPr bwMode="auto">
            <a:xfrm>
              <a:off x="1655" y="3043"/>
              <a:ext cx="726" cy="182"/>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输出</a:t>
              </a:r>
              <a:endParaRPr lang="zh-CN" altLang="en-US" b="1">
                <a:effectLst>
                  <a:outerShdw blurRad="38100" dist="38100" dir="2700000" algn="tl">
                    <a:srgbClr val="C0C0C0"/>
                  </a:outerShdw>
                </a:effectLst>
              </a:endParaRPr>
            </a:p>
          </p:txBody>
        </p:sp>
        <p:sp>
          <p:nvSpPr>
            <p:cNvPr id="261148" name="Text Box 28"/>
            <p:cNvSpPr txBox="1">
              <a:spLocks noChangeArrowheads="1"/>
            </p:cNvSpPr>
            <p:nvPr/>
          </p:nvSpPr>
          <p:spPr bwMode="auto">
            <a:xfrm>
              <a:off x="2971" y="3043"/>
              <a:ext cx="680" cy="182"/>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输入</a:t>
              </a:r>
              <a:endParaRPr lang="zh-CN" altLang="en-US" b="1">
                <a:effectLst>
                  <a:outerShdw blurRad="38100" dist="38100" dir="2700000" algn="tl">
                    <a:srgbClr val="C0C0C0"/>
                  </a:outerShdw>
                </a:effectLst>
              </a:endParaRPr>
            </a:p>
          </p:txBody>
        </p:sp>
        <p:sp>
          <p:nvSpPr>
            <p:cNvPr id="261149" name="Line 29"/>
            <p:cNvSpPr>
              <a:spLocks noChangeShapeType="1"/>
            </p:cNvSpPr>
            <p:nvPr/>
          </p:nvSpPr>
          <p:spPr bwMode="auto">
            <a:xfrm flipV="1">
              <a:off x="3284" y="3354"/>
              <a:ext cx="1061" cy="358"/>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261150" name="Text Box 30"/>
            <p:cNvSpPr txBox="1">
              <a:spLocks noChangeArrowheads="1"/>
            </p:cNvSpPr>
            <p:nvPr/>
          </p:nvSpPr>
          <p:spPr bwMode="auto">
            <a:xfrm>
              <a:off x="3696" y="3457"/>
              <a:ext cx="606" cy="269"/>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接口</a:t>
              </a:r>
              <a:endParaRPr lang="zh-CN" altLang="en-US" b="1">
                <a:effectLst>
                  <a:outerShdw blurRad="38100" dist="38100" dir="2700000" algn="tl">
                    <a:srgbClr val="C0C0C0"/>
                  </a:outerShdw>
                </a:effectLst>
              </a:endParaRPr>
            </a:p>
          </p:txBody>
        </p:sp>
        <p:sp>
          <p:nvSpPr>
            <p:cNvPr id="261151" name="Line 31"/>
            <p:cNvSpPr>
              <a:spLocks noChangeShapeType="1"/>
            </p:cNvSpPr>
            <p:nvPr/>
          </p:nvSpPr>
          <p:spPr bwMode="auto">
            <a:xfrm>
              <a:off x="1205" y="3428"/>
              <a:ext cx="910" cy="269"/>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261152" name="Text Box 32"/>
            <p:cNvSpPr txBox="1">
              <a:spLocks noChangeArrowheads="1"/>
            </p:cNvSpPr>
            <p:nvPr/>
          </p:nvSpPr>
          <p:spPr bwMode="auto">
            <a:xfrm>
              <a:off x="1156" y="3451"/>
              <a:ext cx="606" cy="269"/>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读写</a:t>
              </a:r>
              <a:endParaRPr lang="zh-CN" altLang="en-US" b="1">
                <a:effectLst>
                  <a:outerShdw blurRad="38100" dist="38100" dir="2700000" algn="tl">
                    <a:srgbClr val="C0C0C0"/>
                  </a:outerShdw>
                </a:effectLst>
              </a:endParaRPr>
            </a:p>
          </p:txBody>
        </p:sp>
        <p:sp>
          <p:nvSpPr>
            <p:cNvPr id="261153" name="Text Box 33"/>
            <p:cNvSpPr txBox="1">
              <a:spLocks noChangeArrowheads="1"/>
            </p:cNvSpPr>
            <p:nvPr/>
          </p:nvSpPr>
          <p:spPr bwMode="auto">
            <a:xfrm>
              <a:off x="2000" y="2590"/>
              <a:ext cx="606" cy="269"/>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用户</a:t>
              </a:r>
              <a:endParaRPr lang="zh-CN" altLang="en-US" b="1">
                <a:effectLst>
                  <a:outerShdw blurRad="38100" dist="38100" dir="2700000" algn="tl">
                    <a:srgbClr val="C0C0C0"/>
                  </a:outerShdw>
                </a:effectLst>
              </a:endParaRPr>
            </a:p>
          </p:txBody>
        </p:sp>
        <p:sp>
          <p:nvSpPr>
            <p:cNvPr id="261154" name="Text Box 34"/>
            <p:cNvSpPr txBox="1">
              <a:spLocks noChangeArrowheads="1"/>
            </p:cNvSpPr>
            <p:nvPr/>
          </p:nvSpPr>
          <p:spPr bwMode="auto">
            <a:xfrm>
              <a:off x="2290" y="3134"/>
              <a:ext cx="607" cy="269"/>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查询</a:t>
              </a:r>
              <a:endParaRPr lang="zh-CN" altLang="en-US" b="1">
                <a:effectLst>
                  <a:outerShdw blurRad="38100" dist="38100" dir="2700000" algn="tl">
                    <a:srgbClr val="C0C0C0"/>
                  </a:outerShdw>
                </a:effectLst>
              </a:endParaRPr>
            </a:p>
          </p:txBody>
        </p:sp>
        <p:sp>
          <p:nvSpPr>
            <p:cNvPr id="261155" name="Text Box 35"/>
            <p:cNvSpPr txBox="1">
              <a:spLocks noChangeArrowheads="1"/>
            </p:cNvSpPr>
            <p:nvPr/>
          </p:nvSpPr>
          <p:spPr bwMode="auto">
            <a:xfrm>
              <a:off x="2336" y="3612"/>
              <a:ext cx="702"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rPr>
                <a:t>软件系统</a:t>
              </a:r>
            </a:p>
          </p:txBody>
        </p:sp>
      </p:grpSp>
      <p:sp>
        <p:nvSpPr>
          <p:cNvPr id="261158" name="Rectangle 38"/>
          <p:cNvSpPr>
            <a:spLocks noChangeArrowheads="1"/>
          </p:cNvSpPr>
          <p:nvPr/>
        </p:nvSpPr>
        <p:spPr bwMode="auto">
          <a:xfrm>
            <a:off x="250825" y="1268413"/>
            <a:ext cx="6408738" cy="400050"/>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en-US" altLang="zh-CN" sz="2800" b="1">
                <a:solidFill>
                  <a:schemeClr val="hlink"/>
                </a:solidFill>
                <a:effectLst>
                  <a:outerShdw blurRad="38100" dist="38100" dir="2700000" algn="tl">
                    <a:srgbClr val="C0C0C0"/>
                  </a:outerShdw>
                </a:effectLst>
                <a:latin typeface="宋体" pitchFamily="2" charset="-122"/>
              </a:rPr>
              <a:t>2.</a:t>
            </a:r>
            <a:r>
              <a:rPr lang="zh-CN" altLang="en-US" sz="2800" b="1">
                <a:solidFill>
                  <a:schemeClr val="hlink"/>
                </a:solidFill>
                <a:effectLst>
                  <a:outerShdw blurRad="38100" dist="38100" dir="2700000" algn="tl">
                    <a:srgbClr val="C0C0C0"/>
                  </a:outerShdw>
                </a:effectLst>
                <a:latin typeface="宋体" pitchFamily="2" charset="-122"/>
              </a:rPr>
              <a:t>间接度量－－面向功能点的度量</a:t>
            </a:r>
            <a:endParaRPr lang="zh-CN" altLang="en-US" sz="2800" b="1">
              <a:solidFill>
                <a:schemeClr val="tx1"/>
              </a:solidFill>
              <a:effectLst>
                <a:outerShdw blurRad="38100" dist="38100" dir="2700000" algn="tl">
                  <a:srgbClr val="C0C0C0"/>
                </a:outerShdw>
              </a:effectLst>
              <a:latin typeface="宋体"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Text Box 2"/>
          <p:cNvSpPr txBox="1">
            <a:spLocks noChangeArrowheads="1"/>
          </p:cNvSpPr>
          <p:nvPr/>
        </p:nvSpPr>
        <p:spPr bwMode="auto">
          <a:xfrm>
            <a:off x="152400" y="2289175"/>
            <a:ext cx="8991600" cy="2435225"/>
          </a:xfrm>
          <a:prstGeom prst="rect">
            <a:avLst/>
          </a:prstGeom>
          <a:noFill/>
          <a:ln w="12700">
            <a:noFill/>
            <a:miter lim="800000"/>
            <a:headEnd type="none" w="sm" len="sm"/>
            <a:tailEnd type="none" w="sm" len="sm"/>
          </a:ln>
          <a:effectLst/>
        </p:spPr>
        <p:txBody>
          <a:bodyPr>
            <a:spAutoFit/>
          </a:bodyPr>
          <a:lstStyle/>
          <a:p>
            <a:pPr>
              <a:lnSpc>
                <a:spcPct val="100000"/>
              </a:lnSpc>
              <a:spcBef>
                <a:spcPct val="20000"/>
              </a:spcBef>
              <a:spcAft>
                <a:spcPct val="0"/>
              </a:spcAft>
              <a:buClr>
                <a:schemeClr val="tx2"/>
              </a:buClr>
              <a:buFont typeface="Wingdings" pitchFamily="2" charset="2"/>
              <a:buNone/>
            </a:pPr>
            <a:r>
              <a:rPr kumimoji="1" lang="zh-CN" altLang="en-US" sz="2200" b="1">
                <a:solidFill>
                  <a:schemeClr val="tx1"/>
                </a:solidFill>
                <a:effectLst>
                  <a:outerShdw blurRad="38100" dist="38100" dir="2700000" algn="tl">
                    <a:srgbClr val="C0C0C0"/>
                  </a:outerShdw>
                </a:effectLst>
                <a:latin typeface="宋体" pitchFamily="2" charset="-122"/>
              </a:rPr>
              <a:t>面向功能点的度量是用</a:t>
            </a:r>
            <a:r>
              <a:rPr kumimoji="1" lang="en-US" altLang="zh-CN" sz="2200" b="1">
                <a:solidFill>
                  <a:schemeClr val="tx1"/>
                </a:solidFill>
                <a:effectLst>
                  <a:outerShdw blurRad="38100" dist="38100" dir="2700000" algn="tl">
                    <a:srgbClr val="C0C0C0"/>
                  </a:outerShdw>
                </a:effectLst>
                <a:latin typeface="宋体" pitchFamily="2" charset="-122"/>
              </a:rPr>
              <a:t>5</a:t>
            </a:r>
            <a:r>
              <a:rPr kumimoji="1" lang="zh-CN" altLang="en-US" sz="2200" b="1">
                <a:solidFill>
                  <a:schemeClr val="tx1"/>
                </a:solidFill>
                <a:effectLst>
                  <a:outerShdw blurRad="38100" dist="38100" dir="2700000" algn="tl">
                    <a:srgbClr val="C0C0C0"/>
                  </a:outerShdw>
                </a:effectLst>
                <a:latin typeface="宋体" pitchFamily="2" charset="-122"/>
              </a:rPr>
              <a:t>个信息域（总计数值）取值：</a:t>
            </a:r>
          </a:p>
          <a:p>
            <a:pPr>
              <a:lnSpc>
                <a:spcPct val="100000"/>
              </a:lnSpc>
              <a:spcBef>
                <a:spcPct val="20000"/>
              </a:spcBef>
              <a:spcAft>
                <a:spcPct val="0"/>
              </a:spcAft>
              <a:buClr>
                <a:schemeClr val="tx2"/>
              </a:buClr>
              <a:buFont typeface="Wingdings" pitchFamily="2" charset="2"/>
              <a:buChar char="v"/>
            </a:pPr>
            <a:r>
              <a:rPr kumimoji="1" lang="zh-CN" altLang="en-US" sz="2200" b="1">
                <a:solidFill>
                  <a:schemeClr val="tx1"/>
                </a:solidFill>
                <a:effectLst>
                  <a:outerShdw blurRad="38100" dist="38100" dir="2700000" algn="tl">
                    <a:srgbClr val="C0C0C0"/>
                  </a:outerShdw>
                </a:effectLst>
                <a:latin typeface="宋体" pitchFamily="2" charset="-122"/>
              </a:rPr>
              <a:t> 输入项数</a:t>
            </a:r>
            <a:r>
              <a:rPr kumimoji="1" lang="en-US" altLang="zh-CN" sz="2200" b="1">
                <a:solidFill>
                  <a:schemeClr val="tx1"/>
                </a:solidFill>
                <a:effectLst>
                  <a:outerShdw blurRad="38100" dist="38100" dir="2700000" algn="tl">
                    <a:srgbClr val="C0C0C0"/>
                  </a:outerShdw>
                </a:effectLst>
                <a:latin typeface="宋体" pitchFamily="2" charset="-122"/>
              </a:rPr>
              <a:t>:</a:t>
            </a:r>
            <a:r>
              <a:rPr kumimoji="1" lang="zh-CN" altLang="en-US" sz="2200" b="1">
                <a:solidFill>
                  <a:schemeClr val="tx1"/>
                </a:solidFill>
                <a:effectLst>
                  <a:outerShdw blurRad="38100" dist="38100" dir="2700000" algn="tl">
                    <a:srgbClr val="C0C0C0"/>
                  </a:outerShdw>
                </a:effectLst>
                <a:latin typeface="宋体" pitchFamily="2" charset="-122"/>
              </a:rPr>
              <a:t>计算每个用户输入数据数；</a:t>
            </a:r>
          </a:p>
          <a:p>
            <a:pPr>
              <a:lnSpc>
                <a:spcPct val="100000"/>
              </a:lnSpc>
              <a:spcBef>
                <a:spcPct val="20000"/>
              </a:spcBef>
              <a:spcAft>
                <a:spcPct val="0"/>
              </a:spcAft>
              <a:buClr>
                <a:schemeClr val="tx2"/>
              </a:buClr>
              <a:buFont typeface="Wingdings" pitchFamily="2" charset="2"/>
              <a:buChar char="v"/>
            </a:pPr>
            <a:r>
              <a:rPr kumimoji="1" lang="zh-CN" altLang="en-US" sz="2200" b="1">
                <a:solidFill>
                  <a:schemeClr val="tx1"/>
                </a:solidFill>
                <a:effectLst>
                  <a:outerShdw blurRad="38100" dist="38100" dir="2700000" algn="tl">
                    <a:srgbClr val="C0C0C0"/>
                  </a:outerShdw>
                </a:effectLst>
                <a:latin typeface="宋体" pitchFamily="2" charset="-122"/>
              </a:rPr>
              <a:t> 输出项数</a:t>
            </a:r>
            <a:r>
              <a:rPr kumimoji="1" lang="en-US" altLang="zh-CN" sz="2200" b="1">
                <a:solidFill>
                  <a:schemeClr val="tx1"/>
                </a:solidFill>
                <a:effectLst>
                  <a:outerShdw blurRad="38100" dist="38100" dir="2700000" algn="tl">
                    <a:srgbClr val="C0C0C0"/>
                  </a:outerShdw>
                </a:effectLst>
                <a:latin typeface="宋体" pitchFamily="2" charset="-122"/>
              </a:rPr>
              <a:t>:</a:t>
            </a:r>
            <a:r>
              <a:rPr kumimoji="1" lang="zh-CN" altLang="en-US" sz="2200" b="1">
                <a:solidFill>
                  <a:schemeClr val="tx1"/>
                </a:solidFill>
                <a:effectLst>
                  <a:outerShdw blurRad="38100" dist="38100" dir="2700000" algn="tl">
                    <a:srgbClr val="C0C0C0"/>
                  </a:outerShdw>
                </a:effectLst>
                <a:latin typeface="宋体" pitchFamily="2" charset="-122"/>
              </a:rPr>
              <a:t>计算每个用户输出数据 </a:t>
            </a:r>
            <a:r>
              <a:rPr kumimoji="1" lang="en-US" altLang="zh-CN" sz="2200" b="1">
                <a:solidFill>
                  <a:schemeClr val="tx1"/>
                </a:solidFill>
                <a:effectLst>
                  <a:outerShdw blurRad="38100" dist="38100" dir="2700000" algn="tl">
                    <a:srgbClr val="C0C0C0"/>
                  </a:outerShdw>
                </a:effectLst>
                <a:latin typeface="宋体" pitchFamily="2" charset="-122"/>
              </a:rPr>
              <a:t>(</a:t>
            </a:r>
            <a:r>
              <a:rPr kumimoji="1" lang="zh-CN" altLang="en-US" sz="2200" b="1">
                <a:solidFill>
                  <a:schemeClr val="tx1"/>
                </a:solidFill>
                <a:effectLst>
                  <a:outerShdw blurRad="38100" dist="38100" dir="2700000" algn="tl">
                    <a:srgbClr val="C0C0C0"/>
                  </a:outerShdw>
                </a:effectLst>
                <a:latin typeface="宋体" pitchFamily="2" charset="-122"/>
              </a:rPr>
              <a:t>报表、屏幕、出错信息）；</a:t>
            </a:r>
          </a:p>
          <a:p>
            <a:pPr>
              <a:lnSpc>
                <a:spcPct val="100000"/>
              </a:lnSpc>
              <a:spcBef>
                <a:spcPct val="20000"/>
              </a:spcBef>
              <a:spcAft>
                <a:spcPct val="0"/>
              </a:spcAft>
              <a:buClr>
                <a:schemeClr val="tx2"/>
              </a:buClr>
              <a:buFont typeface="Wingdings" pitchFamily="2" charset="2"/>
              <a:buChar char="v"/>
            </a:pPr>
            <a:r>
              <a:rPr kumimoji="1" lang="zh-CN" altLang="en-US" sz="2200" b="1">
                <a:solidFill>
                  <a:schemeClr val="tx1"/>
                </a:solidFill>
                <a:effectLst>
                  <a:outerShdw blurRad="38100" dist="38100" dir="2700000" algn="tl">
                    <a:srgbClr val="C0C0C0"/>
                  </a:outerShdw>
                </a:effectLst>
                <a:latin typeface="宋体" pitchFamily="2" charset="-122"/>
              </a:rPr>
              <a:t> 查询数：一个查询被定义为一次联机输入，每一个不同查询都计算；</a:t>
            </a:r>
          </a:p>
          <a:p>
            <a:pPr>
              <a:lnSpc>
                <a:spcPct val="100000"/>
              </a:lnSpc>
              <a:spcBef>
                <a:spcPct val="20000"/>
              </a:spcBef>
              <a:spcAft>
                <a:spcPct val="0"/>
              </a:spcAft>
              <a:buClr>
                <a:schemeClr val="tx2"/>
              </a:buClr>
              <a:buFont typeface="Wingdings" pitchFamily="2" charset="2"/>
              <a:buChar char="v"/>
            </a:pPr>
            <a:r>
              <a:rPr kumimoji="1" lang="zh-CN" altLang="en-US" sz="2200" b="1">
                <a:solidFill>
                  <a:schemeClr val="tx1"/>
                </a:solidFill>
                <a:effectLst>
                  <a:outerShdw blurRad="38100" dist="38100" dir="2700000" algn="tl">
                    <a:srgbClr val="C0C0C0"/>
                  </a:outerShdw>
                </a:effectLst>
                <a:latin typeface="宋体" pitchFamily="2" charset="-122"/>
              </a:rPr>
              <a:t> 文档数：计算每个逻辑的主文件数；</a:t>
            </a:r>
          </a:p>
          <a:p>
            <a:pPr>
              <a:lnSpc>
                <a:spcPct val="100000"/>
              </a:lnSpc>
              <a:spcBef>
                <a:spcPct val="20000"/>
              </a:spcBef>
              <a:spcAft>
                <a:spcPct val="0"/>
              </a:spcAft>
              <a:buClr>
                <a:schemeClr val="tx2"/>
              </a:buClr>
              <a:buFont typeface="Wingdings" pitchFamily="2" charset="2"/>
              <a:buChar char="v"/>
            </a:pPr>
            <a:r>
              <a:rPr kumimoji="1" lang="zh-CN" altLang="en-US" sz="2200" b="1">
                <a:solidFill>
                  <a:schemeClr val="tx1"/>
                </a:solidFill>
                <a:effectLst>
                  <a:outerShdw blurRad="38100" dist="38100" dir="2700000" algn="tl">
                    <a:srgbClr val="C0C0C0"/>
                  </a:outerShdw>
                </a:effectLst>
                <a:latin typeface="宋体" pitchFamily="2" charset="-122"/>
              </a:rPr>
              <a:t> 外部接口数：计算可读的接口（如磁盘上的数据文件</a:t>
            </a:r>
            <a:r>
              <a:rPr kumimoji="1" lang="en-US" altLang="zh-CN" sz="2200" b="1">
                <a:solidFill>
                  <a:schemeClr val="tx1"/>
                </a:solidFill>
                <a:effectLst>
                  <a:outerShdw blurRad="38100" dist="38100" dir="2700000" algn="tl">
                    <a:srgbClr val="C0C0C0"/>
                  </a:outerShdw>
                </a:effectLst>
                <a:latin typeface="宋体" pitchFamily="2" charset="-122"/>
              </a:rPr>
              <a:t>)</a:t>
            </a:r>
            <a:r>
              <a:rPr kumimoji="1" lang="zh-CN" altLang="en-US" sz="2200" b="1">
                <a:solidFill>
                  <a:schemeClr val="tx1"/>
                </a:solidFill>
                <a:effectLst>
                  <a:outerShdw blurRad="38100" dist="38100" dir="2700000" algn="tl">
                    <a:srgbClr val="C0C0C0"/>
                  </a:outerShdw>
                </a:effectLst>
                <a:latin typeface="宋体" pitchFamily="2" charset="-122"/>
              </a:rPr>
              <a:t>。</a:t>
            </a:r>
          </a:p>
        </p:txBody>
      </p:sp>
      <p:graphicFrame>
        <p:nvGraphicFramePr>
          <p:cNvPr id="395267" name="Object 3"/>
          <p:cNvGraphicFramePr>
            <a:graphicFrameLocks noChangeAspect="1"/>
          </p:cNvGraphicFramePr>
          <p:nvPr/>
        </p:nvGraphicFramePr>
        <p:xfrm>
          <a:off x="4419600" y="4876800"/>
          <a:ext cx="4124325" cy="1647825"/>
        </p:xfrm>
        <a:graphic>
          <a:graphicData uri="http://schemas.openxmlformats.org/presentationml/2006/ole">
            <mc:AlternateContent xmlns:mc="http://schemas.openxmlformats.org/markup-compatibility/2006">
              <mc:Choice xmlns:v="urn:schemas-microsoft-com:vml" Requires="v">
                <p:oleObj spid="_x0000_s395290" name="位图图像" r:id="rId3" imgW="4123810" imgH="1647619" progId="PBrush">
                  <p:embed/>
                </p:oleObj>
              </mc:Choice>
              <mc:Fallback>
                <p:oleObj name="位图图像" r:id="rId3" imgW="4123810" imgH="1647619" progId="PBrush">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4876800"/>
                        <a:ext cx="412432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sp>
        <p:nvSpPr>
          <p:cNvPr id="395268" name="AutoShape 4"/>
          <p:cNvSpPr>
            <a:spLocks noChangeArrowheads="1"/>
          </p:cNvSpPr>
          <p:nvPr/>
        </p:nvSpPr>
        <p:spPr bwMode="auto">
          <a:xfrm>
            <a:off x="249238" y="5407025"/>
            <a:ext cx="3962400" cy="685800"/>
          </a:xfrm>
          <a:prstGeom prst="chevron">
            <a:avLst>
              <a:gd name="adj" fmla="val 144444"/>
            </a:avLst>
          </a:prstGeom>
          <a:solidFill>
            <a:srgbClr val="FFFF66"/>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a:lnSpc>
                <a:spcPct val="100000"/>
              </a:lnSpc>
              <a:spcAft>
                <a:spcPct val="0"/>
              </a:spcAft>
              <a:buClrTx/>
              <a:buSzTx/>
              <a:buFontTx/>
              <a:buNone/>
            </a:pPr>
            <a:r>
              <a:rPr kumimoji="1" lang="en-US" altLang="zh-CN" sz="2400" b="1">
                <a:solidFill>
                  <a:schemeClr val="tx1"/>
                </a:solidFill>
                <a:latin typeface="Times New Roman" pitchFamily="18" charset="0"/>
              </a:rPr>
              <a:t>           </a:t>
            </a:r>
            <a:r>
              <a:rPr kumimoji="1" lang="zh-CN" altLang="en-US" sz="2400" b="1">
                <a:solidFill>
                  <a:schemeClr val="tx1"/>
                </a:solidFill>
                <a:latin typeface="Times New Roman" pitchFamily="18" charset="0"/>
              </a:rPr>
              <a:t>复杂度的加权因子系数</a:t>
            </a:r>
          </a:p>
        </p:txBody>
      </p:sp>
      <p:sp>
        <p:nvSpPr>
          <p:cNvPr id="395272" name="Rectangle 8"/>
          <p:cNvSpPr>
            <a:spLocks noChangeArrowheads="1"/>
          </p:cNvSpPr>
          <p:nvPr/>
        </p:nvSpPr>
        <p:spPr bwMode="auto">
          <a:xfrm>
            <a:off x="1547813" y="1844675"/>
            <a:ext cx="6572250" cy="328613"/>
          </a:xfrm>
          <a:prstGeom prst="rect">
            <a:avLst/>
          </a:prstGeom>
          <a:noFill/>
          <a:ln w="9525">
            <a:noFill/>
            <a:miter lim="800000"/>
            <a:headEnd type="none" w="sm" len="sm"/>
            <a:tailEnd type="none" w="sm" len="sm"/>
          </a:ln>
          <a:effectLst/>
        </p:spPr>
        <p:txBody>
          <a:bodyPr wrap="none" lIns="0" tIns="0" rIns="0" bIns="0">
            <a:spAutoFit/>
          </a:bodyPr>
          <a:lstStyle/>
          <a:p>
            <a:pPr>
              <a:buFont typeface="Wingdings" pitchFamily="2" charset="2"/>
              <a:buNone/>
            </a:pPr>
            <a:r>
              <a:rPr lang="en-US" altLang="zh-CN" sz="2400" b="1">
                <a:solidFill>
                  <a:schemeClr val="bg2"/>
                </a:solidFill>
                <a:effectLst>
                  <a:outerShdw blurRad="38100" dist="38100" dir="2700000" algn="tl">
                    <a:srgbClr val="C0C0C0"/>
                  </a:outerShdw>
                </a:effectLst>
                <a:latin typeface="宋体" pitchFamily="2" charset="-122"/>
              </a:rPr>
              <a:t>FP = </a:t>
            </a:r>
            <a:r>
              <a:rPr lang="en-US" altLang="zh-CN" sz="2400" b="1">
                <a:solidFill>
                  <a:schemeClr val="bg2"/>
                </a:solidFill>
                <a:effectLst>
                  <a:outerShdw blurRad="38100" dist="38100" dir="2700000" algn="tl">
                    <a:srgbClr val="C0C0C0"/>
                  </a:outerShdw>
                </a:effectLst>
                <a:latin typeface="宋体" pitchFamily="2" charset="-122"/>
                <a:sym typeface="Symbol" pitchFamily="18" charset="2"/>
              </a:rPr>
              <a:t>(</a:t>
            </a:r>
            <a:r>
              <a:rPr lang="zh-CN" altLang="en-US" sz="2400" b="1">
                <a:solidFill>
                  <a:schemeClr val="bg2"/>
                </a:solidFill>
                <a:effectLst>
                  <a:outerShdw blurRad="38100" dist="38100" dir="2700000" algn="tl">
                    <a:srgbClr val="C0C0C0"/>
                  </a:outerShdw>
                </a:effectLst>
                <a:latin typeface="宋体" pitchFamily="2" charset="-122"/>
              </a:rPr>
              <a:t>总计数值</a:t>
            </a:r>
            <a:r>
              <a:rPr lang="zh-CN" altLang="en-US" sz="2400" b="1">
                <a:solidFill>
                  <a:schemeClr val="bg2"/>
                </a:solidFill>
                <a:effectLst>
                  <a:outerShdw blurRad="38100" dist="38100" dir="2700000" algn="tl">
                    <a:srgbClr val="C0C0C0"/>
                  </a:outerShdw>
                </a:effectLst>
                <a:latin typeface="宋体" pitchFamily="2" charset="-122"/>
                <a:sym typeface="Symbol" pitchFamily="18" charset="2"/>
              </a:rPr>
              <a:t>加权因子</a:t>
            </a:r>
            <a:r>
              <a:rPr lang="en-US" altLang="zh-CN" sz="2400" b="1">
                <a:solidFill>
                  <a:schemeClr val="bg2"/>
                </a:solidFill>
                <a:effectLst>
                  <a:outerShdw blurRad="38100" dist="38100" dir="2700000" algn="tl">
                    <a:srgbClr val="C0C0C0"/>
                  </a:outerShdw>
                </a:effectLst>
                <a:latin typeface="宋体" pitchFamily="2" charset="-122"/>
                <a:sym typeface="Symbol" pitchFamily="18" charset="2"/>
              </a:rPr>
              <a:t>)  (0.65+001F</a:t>
            </a:r>
            <a:r>
              <a:rPr lang="en-US" altLang="zh-CN" sz="2400" b="1" baseline="-25000">
                <a:solidFill>
                  <a:schemeClr val="bg2"/>
                </a:solidFill>
                <a:effectLst>
                  <a:outerShdw blurRad="38100" dist="38100" dir="2700000" algn="tl">
                    <a:srgbClr val="C0C0C0"/>
                  </a:outerShdw>
                </a:effectLst>
                <a:latin typeface="宋体" pitchFamily="2" charset="-122"/>
                <a:sym typeface="Symbol" pitchFamily="18" charset="2"/>
              </a:rPr>
              <a:t>i</a:t>
            </a:r>
            <a:r>
              <a:rPr lang="en-US" altLang="zh-CN" sz="2400" b="1">
                <a:solidFill>
                  <a:schemeClr val="bg2"/>
                </a:solidFill>
                <a:effectLst>
                  <a:outerShdw blurRad="38100" dist="38100" dir="2700000" algn="tl">
                    <a:srgbClr val="C0C0C0"/>
                  </a:outerShdw>
                </a:effectLst>
                <a:latin typeface="宋体" pitchFamily="2" charset="-122"/>
                <a:sym typeface="Symbol" pitchFamily="18" charset="2"/>
              </a:rPr>
              <a:t>)</a:t>
            </a:r>
          </a:p>
        </p:txBody>
      </p:sp>
      <p:sp>
        <p:nvSpPr>
          <p:cNvPr id="395275" name="Rectangle 11"/>
          <p:cNvSpPr>
            <a:spLocks noChangeArrowheads="1"/>
          </p:cNvSpPr>
          <p:nvPr/>
        </p:nvSpPr>
        <p:spPr bwMode="auto">
          <a:xfrm>
            <a:off x="1908175" y="260350"/>
            <a:ext cx="5943600" cy="628650"/>
          </a:xfrm>
          <a:prstGeom prst="rect">
            <a:avLst/>
          </a:prstGeom>
          <a:noFill/>
          <a:ln w="9525">
            <a:noFill/>
            <a:miter lim="800000"/>
            <a:headEnd/>
            <a:tailEnd/>
          </a:ln>
          <a:effectLst/>
        </p:spPr>
        <p:txBody>
          <a:bodyPr lIns="92075" tIns="46038" rIns="92075" bIns="46038" anchor="ctr"/>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软件项目规模度量</a:t>
            </a:r>
          </a:p>
        </p:txBody>
      </p:sp>
      <p:sp>
        <p:nvSpPr>
          <p:cNvPr id="395276" name="Rectangle 12"/>
          <p:cNvSpPr>
            <a:spLocks noChangeArrowheads="1"/>
          </p:cNvSpPr>
          <p:nvPr/>
        </p:nvSpPr>
        <p:spPr bwMode="auto">
          <a:xfrm>
            <a:off x="250825" y="1268413"/>
            <a:ext cx="6408738" cy="400050"/>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en-US" altLang="zh-CN" sz="2800" b="1">
                <a:solidFill>
                  <a:schemeClr val="hlink"/>
                </a:solidFill>
                <a:effectLst>
                  <a:outerShdw blurRad="38100" dist="38100" dir="2700000" algn="tl">
                    <a:srgbClr val="C0C0C0"/>
                  </a:outerShdw>
                </a:effectLst>
                <a:latin typeface="宋体" pitchFamily="2" charset="-122"/>
              </a:rPr>
              <a:t>2.</a:t>
            </a:r>
            <a:r>
              <a:rPr lang="zh-CN" altLang="en-US" sz="2800" b="1">
                <a:solidFill>
                  <a:schemeClr val="hlink"/>
                </a:solidFill>
                <a:effectLst>
                  <a:outerShdw blurRad="38100" dist="38100" dir="2700000" algn="tl">
                    <a:srgbClr val="C0C0C0"/>
                  </a:outerShdw>
                </a:effectLst>
                <a:latin typeface="宋体" pitchFamily="2" charset="-122"/>
              </a:rPr>
              <a:t>间接度量－－面向功能点的度量</a:t>
            </a:r>
            <a:endParaRPr lang="zh-CN" altLang="en-US" sz="2800" b="1">
              <a:solidFill>
                <a:schemeClr val="tx1"/>
              </a:solidFill>
              <a:effectLst>
                <a:outerShdw blurRad="38100" dist="38100" dir="2700000" algn="tl">
                  <a:srgbClr val="C0C0C0"/>
                </a:outerShdw>
              </a:effectLst>
              <a:latin typeface="宋体"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ChangeArrowheads="1"/>
          </p:cNvSpPr>
          <p:nvPr/>
        </p:nvSpPr>
        <p:spPr bwMode="auto">
          <a:xfrm>
            <a:off x="457200" y="1828800"/>
            <a:ext cx="8229600" cy="2438400"/>
          </a:xfrm>
          <a:prstGeom prst="rect">
            <a:avLst/>
          </a:prstGeom>
          <a:noFill/>
          <a:ln w="9525">
            <a:noFill/>
            <a:miter lim="800000"/>
            <a:headEnd/>
            <a:tailEnd/>
          </a:ln>
          <a:effectLst/>
        </p:spPr>
        <p:txBody>
          <a:bodyPr/>
          <a:lstStyle/>
          <a:p>
            <a:pPr marL="342900" indent="-342900">
              <a:spcBef>
                <a:spcPct val="50000"/>
              </a:spcBef>
              <a:spcAft>
                <a:spcPct val="0"/>
              </a:spcAft>
              <a:buClr>
                <a:schemeClr val="tx1"/>
              </a:buClr>
              <a:buFont typeface="Monotype Sorts" pitchFamily="2" charset="2"/>
              <a:buNone/>
            </a:pPr>
            <a:r>
              <a:rPr kumimoji="1" lang="en-US" altLang="zh-CN" sz="2000" b="1">
                <a:solidFill>
                  <a:schemeClr val="tx1"/>
                </a:solidFill>
                <a:effectLst>
                  <a:outerShdw blurRad="38100" dist="38100" dir="2700000" algn="tl">
                    <a:srgbClr val="C0C0C0"/>
                  </a:outerShdw>
                </a:effectLst>
                <a:latin typeface="宋体" pitchFamily="2" charset="-122"/>
              </a:rPr>
              <a:t>  </a:t>
            </a:r>
            <a:r>
              <a:rPr kumimoji="1" lang="zh-CN" altLang="en-US" sz="2000" b="1">
                <a:solidFill>
                  <a:schemeClr val="tx1"/>
                </a:solidFill>
                <a:effectLst>
                  <a:outerShdw blurRad="38100" dist="38100" dir="2700000" algn="tl">
                    <a:srgbClr val="C0C0C0"/>
                  </a:outerShdw>
                </a:effectLst>
                <a:latin typeface="宋体" pitchFamily="2" charset="-122"/>
              </a:rPr>
              <a:t>在计算出功能点之后，可仿照</a:t>
            </a:r>
            <a:r>
              <a:rPr kumimoji="1" lang="en-US" altLang="zh-CN" sz="2000" b="1">
                <a:solidFill>
                  <a:schemeClr val="tx1"/>
                </a:solidFill>
                <a:effectLst>
                  <a:outerShdw blurRad="38100" dist="38100" dir="2700000" algn="tl">
                    <a:srgbClr val="C0C0C0"/>
                  </a:outerShdw>
                </a:effectLst>
                <a:latin typeface="宋体" pitchFamily="2" charset="-122"/>
              </a:rPr>
              <a:t>LOC</a:t>
            </a:r>
            <a:r>
              <a:rPr kumimoji="1" lang="zh-CN" altLang="en-US" sz="2000" b="1">
                <a:solidFill>
                  <a:schemeClr val="tx1"/>
                </a:solidFill>
                <a:effectLst>
                  <a:outerShdw blurRad="38100" dist="38100" dir="2700000" algn="tl">
                    <a:srgbClr val="C0C0C0"/>
                  </a:outerShdw>
                </a:effectLst>
                <a:latin typeface="宋体" pitchFamily="2" charset="-122"/>
              </a:rPr>
              <a:t>的方式度量软件的生产率、质量和其 它属性：</a:t>
            </a:r>
          </a:p>
          <a:p>
            <a:pPr marL="342900" indent="-342900">
              <a:spcBef>
                <a:spcPct val="50000"/>
              </a:spcBef>
              <a:spcAft>
                <a:spcPct val="0"/>
              </a:spcAft>
              <a:buClr>
                <a:schemeClr val="tx1"/>
              </a:buClr>
              <a:buFont typeface="Monotype Sorts" pitchFamily="2" charset="2"/>
              <a:buNone/>
            </a:pPr>
            <a:r>
              <a:rPr kumimoji="1" lang="zh-CN" altLang="en-US" sz="2000" b="1">
                <a:solidFill>
                  <a:schemeClr val="tx1"/>
                </a:solidFill>
                <a:effectLst>
                  <a:outerShdw blurRad="38100" dist="38100" dir="2700000" algn="tl">
                    <a:srgbClr val="C0C0C0"/>
                  </a:outerShdw>
                </a:effectLst>
                <a:latin typeface="宋体" pitchFamily="2" charset="-122"/>
              </a:rPr>
              <a:t>	  生产率 ＝ </a:t>
            </a:r>
            <a:r>
              <a:rPr kumimoji="1" lang="en-US" altLang="zh-CN" sz="2000" b="1">
                <a:solidFill>
                  <a:schemeClr val="tx1"/>
                </a:solidFill>
                <a:effectLst>
                  <a:outerShdw blurRad="38100" dist="38100" dir="2700000" algn="tl">
                    <a:srgbClr val="C0C0C0"/>
                  </a:outerShdw>
                </a:effectLst>
                <a:latin typeface="宋体" pitchFamily="2" charset="-122"/>
              </a:rPr>
              <a:t>FP</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E</a:t>
            </a:r>
          </a:p>
          <a:p>
            <a:pPr marL="342900" indent="-342900">
              <a:spcBef>
                <a:spcPct val="50000"/>
              </a:spcBef>
              <a:spcAft>
                <a:spcPct val="0"/>
              </a:spcAft>
              <a:buClr>
                <a:schemeClr val="tx1"/>
              </a:buClr>
              <a:buFont typeface="Monotype Sorts" pitchFamily="2" charset="2"/>
              <a:buNone/>
            </a:pPr>
            <a:r>
              <a:rPr kumimoji="1" lang="en-US" altLang="zh-CN" sz="2000" b="1">
                <a:solidFill>
                  <a:schemeClr val="tx1"/>
                </a:solidFill>
                <a:effectLst>
                  <a:outerShdw blurRad="38100" dist="38100" dir="2700000" algn="tl">
                    <a:srgbClr val="C0C0C0"/>
                  </a:outerShdw>
                </a:effectLst>
                <a:latin typeface="宋体" pitchFamily="2" charset="-122"/>
              </a:rPr>
              <a:t>	  </a:t>
            </a:r>
            <a:r>
              <a:rPr kumimoji="1" lang="zh-CN" altLang="en-US" sz="2000" b="1">
                <a:solidFill>
                  <a:schemeClr val="tx1"/>
                </a:solidFill>
                <a:effectLst>
                  <a:outerShdw blurRad="38100" dist="38100" dir="2700000" algn="tl">
                    <a:srgbClr val="C0C0C0"/>
                  </a:outerShdw>
                </a:effectLst>
                <a:latin typeface="宋体" pitchFamily="2" charset="-122"/>
              </a:rPr>
              <a:t>质量 ＝ </a:t>
            </a:r>
            <a:r>
              <a:rPr kumimoji="1" lang="en-US" altLang="zh-CN" sz="2000" b="1">
                <a:solidFill>
                  <a:schemeClr val="tx1"/>
                </a:solidFill>
                <a:effectLst>
                  <a:outerShdw blurRad="38100" dist="38100" dir="2700000" algn="tl">
                    <a:srgbClr val="C0C0C0"/>
                  </a:outerShdw>
                </a:effectLst>
                <a:latin typeface="宋体" pitchFamily="2" charset="-122"/>
              </a:rPr>
              <a:t>ER</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FP</a:t>
            </a:r>
          </a:p>
          <a:p>
            <a:pPr marL="342900" indent="-342900">
              <a:spcBef>
                <a:spcPct val="50000"/>
              </a:spcBef>
              <a:spcAft>
                <a:spcPct val="0"/>
              </a:spcAft>
              <a:buClr>
                <a:schemeClr val="tx1"/>
              </a:buClr>
              <a:buFont typeface="Monotype Sorts" pitchFamily="2" charset="2"/>
              <a:buNone/>
            </a:pPr>
            <a:r>
              <a:rPr kumimoji="1" lang="en-US" altLang="zh-CN" sz="2000" b="1">
                <a:solidFill>
                  <a:schemeClr val="tx1"/>
                </a:solidFill>
                <a:effectLst>
                  <a:outerShdw blurRad="38100" dist="38100" dir="2700000" algn="tl">
                    <a:srgbClr val="C0C0C0"/>
                  </a:outerShdw>
                </a:effectLst>
                <a:latin typeface="宋体" pitchFamily="2" charset="-122"/>
              </a:rPr>
              <a:t>	  </a:t>
            </a:r>
            <a:r>
              <a:rPr kumimoji="1" lang="zh-CN" altLang="en-US" sz="2000" b="1">
                <a:solidFill>
                  <a:schemeClr val="tx1"/>
                </a:solidFill>
                <a:effectLst>
                  <a:outerShdw blurRad="38100" dist="38100" dir="2700000" algn="tl">
                    <a:srgbClr val="C0C0C0"/>
                  </a:outerShdw>
                </a:effectLst>
                <a:latin typeface="宋体" pitchFamily="2" charset="-122"/>
              </a:rPr>
              <a:t>成本 ＝ </a:t>
            </a:r>
            <a:r>
              <a:rPr kumimoji="1" lang="en-US" altLang="zh-CN" sz="2000" b="1">
                <a:solidFill>
                  <a:schemeClr val="tx1"/>
                </a:solidFill>
                <a:effectLst>
                  <a:outerShdw blurRad="38100" dist="38100" dir="2700000" algn="tl">
                    <a:srgbClr val="C0C0C0"/>
                  </a:outerShdw>
                </a:effectLst>
                <a:latin typeface="宋体" pitchFamily="2" charset="-122"/>
              </a:rPr>
              <a:t>S</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FP</a:t>
            </a:r>
          </a:p>
          <a:p>
            <a:pPr marL="342900" indent="-342900">
              <a:spcBef>
                <a:spcPct val="50000"/>
              </a:spcBef>
              <a:spcAft>
                <a:spcPct val="0"/>
              </a:spcAft>
              <a:buClr>
                <a:schemeClr val="tx1"/>
              </a:buClr>
              <a:buFont typeface="Monotype Sorts" pitchFamily="2" charset="2"/>
              <a:buNone/>
            </a:pPr>
            <a:r>
              <a:rPr kumimoji="1" lang="en-US" altLang="zh-CN" sz="2000" b="1">
                <a:solidFill>
                  <a:schemeClr val="tx1"/>
                </a:solidFill>
                <a:effectLst>
                  <a:outerShdw blurRad="38100" dist="38100" dir="2700000" algn="tl">
                    <a:srgbClr val="C0C0C0"/>
                  </a:outerShdw>
                </a:effectLst>
                <a:latin typeface="宋体" pitchFamily="2" charset="-122"/>
              </a:rPr>
              <a:t>	  </a:t>
            </a:r>
            <a:r>
              <a:rPr kumimoji="1" lang="zh-CN" altLang="en-US" sz="2000" b="1">
                <a:solidFill>
                  <a:schemeClr val="tx1"/>
                </a:solidFill>
                <a:effectLst>
                  <a:outerShdw blurRad="38100" dist="38100" dir="2700000" algn="tl">
                    <a:srgbClr val="C0C0C0"/>
                  </a:outerShdw>
                </a:effectLst>
                <a:latin typeface="宋体" pitchFamily="2" charset="-122"/>
              </a:rPr>
              <a:t>文档 ＝ </a:t>
            </a:r>
            <a:r>
              <a:rPr kumimoji="1" lang="en-US" altLang="zh-CN" sz="2000" b="1">
                <a:solidFill>
                  <a:schemeClr val="tx1"/>
                </a:solidFill>
                <a:effectLst>
                  <a:outerShdw blurRad="38100" dist="38100" dir="2700000" algn="tl">
                    <a:srgbClr val="C0C0C0"/>
                  </a:outerShdw>
                </a:effectLst>
                <a:latin typeface="宋体" pitchFamily="2" charset="-122"/>
              </a:rPr>
              <a:t>ER</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FP</a:t>
            </a:r>
          </a:p>
        </p:txBody>
      </p:sp>
      <p:sp>
        <p:nvSpPr>
          <p:cNvPr id="344069" name="Text Box 5"/>
          <p:cNvSpPr txBox="1">
            <a:spLocks noChangeArrowheads="1"/>
          </p:cNvSpPr>
          <p:nvPr/>
        </p:nvSpPr>
        <p:spPr bwMode="auto">
          <a:xfrm>
            <a:off x="120650" y="4540250"/>
            <a:ext cx="8915400" cy="1768475"/>
          </a:xfrm>
          <a:prstGeom prst="rect">
            <a:avLst/>
          </a:prstGeom>
          <a:solidFill>
            <a:schemeClr val="bg1"/>
          </a:solidFill>
          <a:ln w="12700">
            <a:noFill/>
            <a:miter lim="800000"/>
            <a:headEnd type="none" w="sm" len="sm"/>
            <a:tailEnd type="none" w="sm" len="sm"/>
          </a:ln>
          <a:effectLst/>
        </p:spPr>
        <p:txBody>
          <a:bodyPr>
            <a:spAutoFit/>
          </a:bodyPr>
          <a:lstStyle/>
          <a:p>
            <a:pPr>
              <a:lnSpc>
                <a:spcPct val="100000"/>
              </a:lnSpc>
              <a:spcBef>
                <a:spcPct val="50000"/>
              </a:spcBef>
              <a:spcAft>
                <a:spcPct val="0"/>
              </a:spcAft>
              <a:buClrTx/>
              <a:buSzTx/>
              <a:buFontTx/>
              <a:buNone/>
            </a:pPr>
            <a:r>
              <a:rPr kumimoji="1" lang="zh-CN" altLang="en-US" sz="2000" b="1" dirty="0">
                <a:solidFill>
                  <a:schemeClr val="tx1"/>
                </a:solidFill>
                <a:effectLst>
                  <a:outerShdw blurRad="38100" dist="38100" dir="2700000" algn="tl">
                    <a:srgbClr val="C0C0C0"/>
                  </a:outerShdw>
                </a:effectLst>
                <a:latin typeface="Times New Roman" pitchFamily="18" charset="0"/>
              </a:rPr>
              <a:t>面向功能</a:t>
            </a:r>
            <a:r>
              <a:rPr kumimoji="1" lang="zh-CN" altLang="en-US" sz="2000" b="1" dirty="0">
                <a:solidFill>
                  <a:schemeClr val="tx1"/>
                </a:solidFill>
                <a:effectLst>
                  <a:outerShdw blurRad="38100" dist="38100" dir="2700000" algn="tl">
                    <a:srgbClr val="C0C0C0"/>
                  </a:outerShdw>
                </a:effectLst>
              </a:rPr>
              <a:t>点</a:t>
            </a:r>
            <a:r>
              <a:rPr kumimoji="1" lang="zh-CN" altLang="en-US" sz="2000" b="1" dirty="0">
                <a:solidFill>
                  <a:schemeClr val="tx1"/>
                </a:solidFill>
                <a:effectLst>
                  <a:outerShdw blurRad="38100" dist="38100" dir="2700000" algn="tl">
                    <a:srgbClr val="C0C0C0"/>
                  </a:outerShdw>
                </a:effectLst>
                <a:latin typeface="Times New Roman" pitchFamily="18" charset="0"/>
              </a:rPr>
              <a:t>的度量的缺点：</a:t>
            </a:r>
          </a:p>
          <a:p>
            <a:pPr>
              <a:lnSpc>
                <a:spcPct val="100000"/>
              </a:lnSpc>
              <a:spcBef>
                <a:spcPct val="50000"/>
              </a:spcBef>
              <a:spcAft>
                <a:spcPct val="0"/>
              </a:spcAft>
              <a:buClr>
                <a:schemeClr val="tx2"/>
              </a:buClr>
              <a:buSzTx/>
              <a:buFont typeface="Wingdings" pitchFamily="2" charset="2"/>
              <a:buChar char="v"/>
            </a:pPr>
            <a:r>
              <a:rPr kumimoji="1" lang="zh-CN" altLang="en-US" sz="2000" b="1" dirty="0">
                <a:effectLst>
                  <a:outerShdw blurRad="38100" dist="38100" dir="2700000" algn="tl">
                    <a:srgbClr val="C0C0C0"/>
                  </a:outerShdw>
                </a:effectLst>
              </a:rPr>
              <a:t> 对于复杂性技术因素确定的</a:t>
            </a:r>
            <a:r>
              <a:rPr kumimoji="1" lang="zh-CN" altLang="en-US" sz="2000" b="1" dirty="0">
                <a:solidFill>
                  <a:srgbClr val="FF0000"/>
                </a:solidFill>
                <a:effectLst>
                  <a:outerShdw blurRad="38100" dist="38100" dir="2700000" algn="tl">
                    <a:srgbClr val="C0C0C0"/>
                  </a:outerShdw>
                </a:effectLst>
              </a:rPr>
              <a:t>主观因素</a:t>
            </a:r>
            <a:r>
              <a:rPr kumimoji="1" lang="zh-CN" altLang="en-US" sz="2000" b="1" dirty="0">
                <a:effectLst>
                  <a:outerShdw blurRad="38100" dist="38100" dir="2700000" algn="tl">
                    <a:srgbClr val="C0C0C0"/>
                  </a:outerShdw>
                </a:effectLst>
              </a:rPr>
              <a:t>太多，量化标准把握不统一。</a:t>
            </a:r>
            <a:endParaRPr kumimoji="1" lang="zh-CN" altLang="en-US" sz="2000" b="1" dirty="0">
              <a:solidFill>
                <a:schemeClr val="tx1"/>
              </a:solidFill>
              <a:effectLst>
                <a:outerShdw blurRad="38100" dist="38100" dir="2700000" algn="tl">
                  <a:srgbClr val="C0C0C0"/>
                </a:outerShdw>
              </a:effectLst>
              <a:latin typeface="Times New Roman" pitchFamily="18" charset="0"/>
            </a:endParaRPr>
          </a:p>
          <a:p>
            <a:pPr>
              <a:lnSpc>
                <a:spcPct val="100000"/>
              </a:lnSpc>
              <a:spcBef>
                <a:spcPct val="50000"/>
              </a:spcBef>
              <a:spcAft>
                <a:spcPct val="0"/>
              </a:spcAft>
              <a:buClr>
                <a:schemeClr val="tx2"/>
              </a:buClr>
              <a:buSzTx/>
              <a:buFont typeface="Wingdings" pitchFamily="2" charset="2"/>
              <a:buChar char="v"/>
            </a:pPr>
            <a:r>
              <a:rPr kumimoji="1" lang="zh-CN" altLang="en-US" sz="2000" b="1" dirty="0">
                <a:effectLst>
                  <a:outerShdw blurRad="38100" dist="38100" dir="2700000" algn="tl">
                    <a:srgbClr val="C0C0C0"/>
                  </a:outerShdw>
                </a:effectLst>
              </a:rPr>
              <a:t> 计算所涉及的某些数据不易采集，同时也由于主观因素造成数据确定困难。</a:t>
            </a:r>
            <a:endParaRPr kumimoji="1" lang="zh-CN" altLang="en-US" sz="2000" b="1" dirty="0">
              <a:solidFill>
                <a:schemeClr val="tx1"/>
              </a:solidFill>
              <a:effectLst>
                <a:outerShdw blurRad="38100" dist="38100" dir="2700000" algn="tl">
                  <a:srgbClr val="C0C0C0"/>
                </a:outerShdw>
              </a:effectLst>
              <a:latin typeface="Times New Roman" pitchFamily="18" charset="0"/>
            </a:endParaRPr>
          </a:p>
          <a:p>
            <a:pPr>
              <a:lnSpc>
                <a:spcPct val="100000"/>
              </a:lnSpc>
              <a:spcBef>
                <a:spcPct val="50000"/>
              </a:spcBef>
              <a:spcAft>
                <a:spcPct val="0"/>
              </a:spcAft>
              <a:buClr>
                <a:schemeClr val="tx2"/>
              </a:buClr>
              <a:buSzTx/>
              <a:buFont typeface="Wingdings" pitchFamily="2" charset="2"/>
              <a:buChar char="v"/>
            </a:pPr>
            <a:r>
              <a:rPr kumimoji="1" lang="zh-CN" altLang="en-US" sz="2000" b="1" dirty="0">
                <a:effectLst>
                  <a:outerShdw blurRad="38100" dist="38100" dir="2700000" algn="tl">
                    <a:srgbClr val="C0C0C0"/>
                  </a:outerShdw>
                </a:effectLst>
              </a:rPr>
              <a:t> 对于计算得到的功能点，难以说明其高或低的结果是由哪些因素所导致。 </a:t>
            </a:r>
          </a:p>
        </p:txBody>
      </p:sp>
      <p:sp>
        <p:nvSpPr>
          <p:cNvPr id="344072" name="Rectangle 8"/>
          <p:cNvSpPr>
            <a:spLocks noChangeArrowheads="1"/>
          </p:cNvSpPr>
          <p:nvPr/>
        </p:nvSpPr>
        <p:spPr bwMode="auto">
          <a:xfrm>
            <a:off x="1908175" y="260350"/>
            <a:ext cx="5943600" cy="628650"/>
          </a:xfrm>
          <a:prstGeom prst="rect">
            <a:avLst/>
          </a:prstGeom>
          <a:noFill/>
          <a:ln w="9525">
            <a:noFill/>
            <a:miter lim="800000"/>
            <a:headEnd/>
            <a:tailEnd/>
          </a:ln>
          <a:effectLst/>
        </p:spPr>
        <p:txBody>
          <a:bodyPr lIns="92075" tIns="46038" rIns="92075" bIns="46038" anchor="ctr"/>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软件项目规模度量</a:t>
            </a:r>
          </a:p>
        </p:txBody>
      </p:sp>
      <p:sp>
        <p:nvSpPr>
          <p:cNvPr id="344073" name="Rectangle 9"/>
          <p:cNvSpPr>
            <a:spLocks noChangeArrowheads="1"/>
          </p:cNvSpPr>
          <p:nvPr/>
        </p:nvSpPr>
        <p:spPr bwMode="auto">
          <a:xfrm>
            <a:off x="250825" y="1268413"/>
            <a:ext cx="6408738" cy="400050"/>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en-US" altLang="zh-CN" sz="2800" b="1">
                <a:solidFill>
                  <a:schemeClr val="hlink"/>
                </a:solidFill>
                <a:effectLst>
                  <a:outerShdw blurRad="38100" dist="38100" dir="2700000" algn="tl">
                    <a:srgbClr val="C0C0C0"/>
                  </a:outerShdw>
                </a:effectLst>
                <a:latin typeface="宋体" pitchFamily="2" charset="-122"/>
              </a:rPr>
              <a:t>2.</a:t>
            </a:r>
            <a:r>
              <a:rPr lang="zh-CN" altLang="en-US" sz="2800" b="1">
                <a:solidFill>
                  <a:schemeClr val="hlink"/>
                </a:solidFill>
                <a:effectLst>
                  <a:outerShdw blurRad="38100" dist="38100" dir="2700000" algn="tl">
                    <a:srgbClr val="C0C0C0"/>
                  </a:outerShdw>
                </a:effectLst>
                <a:latin typeface="宋体" pitchFamily="2" charset="-122"/>
              </a:rPr>
              <a:t>间接度量－－面向功能点的度量</a:t>
            </a:r>
            <a:endParaRPr lang="zh-CN" altLang="en-US" sz="2800" b="1">
              <a:solidFill>
                <a:schemeClr val="tx1"/>
              </a:solidFill>
              <a:effectLst>
                <a:outerShdw blurRad="38100" dist="38100" dir="2700000" algn="tl">
                  <a:srgbClr val="C0C0C0"/>
                </a:outerShdw>
              </a:effectLst>
              <a:latin typeface="宋体"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4" name="Rectangle 14"/>
          <p:cNvSpPr>
            <a:spLocks noGrp="1" noChangeArrowheads="1"/>
          </p:cNvSpPr>
          <p:nvPr>
            <p:ph type="title"/>
          </p:nvPr>
        </p:nvSpPr>
        <p:spPr>
          <a:xfrm>
            <a:off x="304800" y="1219200"/>
            <a:ext cx="4554538" cy="388938"/>
          </a:xfrm>
          <a:noFill/>
        </p:spPr>
        <p:txBody>
          <a:bodyPr/>
          <a:lstStyle/>
          <a:p>
            <a:pPr algn="l"/>
            <a:r>
              <a:rPr lang="en-US" altLang="zh-CN" sz="2800">
                <a:solidFill>
                  <a:schemeClr val="hlink"/>
                </a:solidFill>
                <a:effectLst>
                  <a:outerShdw blurRad="38100" dist="38100" dir="2700000" algn="tl">
                    <a:srgbClr val="C0C0C0"/>
                  </a:outerShdw>
                </a:effectLst>
                <a:latin typeface="宋体" pitchFamily="2" charset="-122"/>
                <a:ea typeface="宋体" pitchFamily="2" charset="-122"/>
              </a:rPr>
              <a:t>3. </a:t>
            </a:r>
            <a:r>
              <a:rPr lang="zh-CN" altLang="en-US" sz="2800">
                <a:solidFill>
                  <a:schemeClr val="hlink"/>
                </a:solidFill>
                <a:effectLst>
                  <a:outerShdw blurRad="38100" dist="38100" dir="2700000" algn="tl">
                    <a:srgbClr val="C0C0C0"/>
                  </a:outerShdw>
                </a:effectLst>
                <a:latin typeface="宋体" pitchFamily="2" charset="-122"/>
                <a:ea typeface="宋体" pitchFamily="2" charset="-122"/>
              </a:rPr>
              <a:t>调和不同的度量方法</a:t>
            </a:r>
          </a:p>
        </p:txBody>
      </p:sp>
      <p:sp>
        <p:nvSpPr>
          <p:cNvPr id="20495" name="Rectangle 15"/>
          <p:cNvSpPr>
            <a:spLocks noGrp="1" noChangeArrowheads="1"/>
          </p:cNvSpPr>
          <p:nvPr>
            <p:ph type="body" idx="1"/>
          </p:nvPr>
        </p:nvSpPr>
        <p:spPr>
          <a:xfrm>
            <a:off x="152400" y="1752600"/>
            <a:ext cx="8763000" cy="4876800"/>
          </a:xfrm>
        </p:spPr>
        <p:txBody>
          <a:bodyPr/>
          <a:lstStyle/>
          <a:p>
            <a:pPr>
              <a:lnSpc>
                <a:spcPct val="10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代码行</a:t>
            </a:r>
            <a:r>
              <a:rPr lang="en-US" altLang="zh-CN">
                <a:effectLst>
                  <a:outerShdw blurRad="38100" dist="38100" dir="2700000" algn="tl">
                    <a:srgbClr val="C0C0C0"/>
                  </a:outerShdw>
                </a:effectLst>
              </a:rPr>
              <a:t>(LOC)</a:t>
            </a:r>
            <a:r>
              <a:rPr lang="zh-CN" altLang="en-US">
                <a:effectLst>
                  <a:outerShdw blurRad="38100" dist="38100" dir="2700000" algn="tl">
                    <a:srgbClr val="C0C0C0"/>
                  </a:outerShdw>
                </a:effectLst>
              </a:rPr>
              <a:t>和功能点度量之间的关系依赖于实现软件所采用的程序设计语言及设计的质量。</a:t>
            </a:r>
          </a:p>
          <a:p>
            <a:r>
              <a:rPr lang="zh-CN" altLang="en-US">
                <a:effectLst>
                  <a:outerShdw blurRad="38100" dist="38100" dir="2700000" algn="tl">
                    <a:srgbClr val="C0C0C0"/>
                  </a:outerShdw>
                </a:effectLst>
              </a:rPr>
              <a:t>   对于相同功能点各种语言的平均代码行数的估算。</a:t>
            </a:r>
          </a:p>
          <a:p>
            <a:r>
              <a:rPr lang="zh-CN" altLang="en-US" sz="2600">
                <a:effectLst>
                  <a:outerShdw blurRad="38100" dist="38100" dir="2700000" algn="tl">
                    <a:srgbClr val="C0C0C0"/>
                  </a:outerShdw>
                </a:effectLst>
              </a:rPr>
              <a:t>语言                         </a:t>
            </a:r>
            <a:r>
              <a:rPr lang="en-US" altLang="zh-CN" sz="2600">
                <a:effectLst>
                  <a:outerShdw blurRad="38100" dist="38100" dir="2700000" algn="tl">
                    <a:srgbClr val="C0C0C0"/>
                  </a:outerShdw>
                </a:effectLst>
              </a:rPr>
              <a:t>LOC/FP</a:t>
            </a:r>
            <a:r>
              <a:rPr lang="zh-CN" altLang="en-US" sz="2600">
                <a:effectLst>
                  <a:outerShdw blurRad="38100" dist="38100" dir="2700000" algn="tl">
                    <a:srgbClr val="C0C0C0"/>
                  </a:outerShdw>
                </a:effectLst>
              </a:rPr>
              <a:t>（平均值）</a:t>
            </a:r>
          </a:p>
          <a:p>
            <a:r>
              <a:rPr lang="en-US" altLang="zh-CN" sz="2000">
                <a:effectLst>
                  <a:outerShdw blurRad="38100" dist="38100" dir="2700000" algn="tl">
                    <a:srgbClr val="C0C0C0"/>
                  </a:outerShdw>
                </a:effectLst>
              </a:rPr>
              <a:t>Assembly                                     320</a:t>
            </a:r>
          </a:p>
          <a:p>
            <a:r>
              <a:rPr lang="en-US" altLang="zh-CN" sz="2000">
                <a:effectLst>
                  <a:outerShdw blurRad="38100" dist="38100" dir="2700000" algn="tl">
                    <a:srgbClr val="C0C0C0"/>
                  </a:outerShdw>
                </a:effectLst>
              </a:rPr>
              <a:t>C                                            128</a:t>
            </a:r>
          </a:p>
          <a:p>
            <a:r>
              <a:rPr lang="en-US" altLang="zh-CN" sz="2000">
                <a:effectLst>
                  <a:outerShdw blurRad="38100" dist="38100" dir="2700000" algn="tl">
                    <a:srgbClr val="C0C0C0"/>
                  </a:outerShdw>
                </a:effectLst>
              </a:rPr>
              <a:t>Pascal                                       91</a:t>
            </a:r>
          </a:p>
          <a:p>
            <a:r>
              <a:rPr lang="en-US" altLang="zh-CN" sz="2000">
                <a:effectLst>
                  <a:outerShdw blurRad="38100" dist="38100" dir="2700000" algn="tl">
                    <a:srgbClr val="C0C0C0"/>
                  </a:outerShdw>
                </a:effectLst>
              </a:rPr>
              <a:t>Fortran                                      58</a:t>
            </a:r>
          </a:p>
          <a:p>
            <a:r>
              <a:rPr lang="en-US" altLang="zh-CN" sz="2000">
                <a:effectLst>
                  <a:outerShdw blurRad="38100" dist="38100" dir="2700000" algn="tl">
                    <a:srgbClr val="C0C0C0"/>
                  </a:outerShdw>
                </a:effectLst>
              </a:rPr>
              <a:t>Basic                                        64</a:t>
            </a:r>
          </a:p>
          <a:p>
            <a:r>
              <a:rPr lang="en-US" altLang="zh-CN" sz="2000">
                <a:effectLst>
                  <a:outerShdw blurRad="38100" dist="38100" dir="2700000" algn="tl">
                    <a:srgbClr val="C0C0C0"/>
                  </a:outerShdw>
                </a:effectLst>
              </a:rPr>
              <a:t>High-Order                                   105</a:t>
            </a:r>
          </a:p>
          <a:p>
            <a:r>
              <a:rPr lang="en-US" altLang="zh-CN" sz="2000">
                <a:effectLst>
                  <a:outerShdw blurRad="38100" dist="38100" dir="2700000" algn="tl">
                    <a:srgbClr val="C0C0C0"/>
                  </a:outerShdw>
                </a:effectLst>
              </a:rPr>
              <a:t>4GL                                          15</a:t>
            </a:r>
          </a:p>
        </p:txBody>
      </p:sp>
      <p:sp>
        <p:nvSpPr>
          <p:cNvPr id="20497" name="Line 17"/>
          <p:cNvSpPr>
            <a:spLocks noChangeShapeType="1"/>
          </p:cNvSpPr>
          <p:nvPr/>
        </p:nvSpPr>
        <p:spPr bwMode="auto">
          <a:xfrm>
            <a:off x="152400" y="2971800"/>
            <a:ext cx="8763000" cy="0"/>
          </a:xfrm>
          <a:prstGeom prst="line">
            <a:avLst/>
          </a:prstGeom>
          <a:noFill/>
          <a:ln w="57150">
            <a:solidFill>
              <a:schemeClr val="tx1"/>
            </a:solidFill>
            <a:round/>
            <a:headEnd type="none" w="sm" len="sm"/>
            <a:tailEnd type="none" w="sm" len="sm"/>
          </a:ln>
          <a:effectLst/>
        </p:spPr>
        <p:txBody>
          <a:bodyPr wrap="none" anchor="ctr"/>
          <a:lstStyle/>
          <a:p>
            <a:endParaRPr lang="zh-CN" altLang="en-US"/>
          </a:p>
        </p:txBody>
      </p:sp>
      <p:sp>
        <p:nvSpPr>
          <p:cNvPr id="20498" name="Line 18"/>
          <p:cNvSpPr>
            <a:spLocks noChangeShapeType="1"/>
          </p:cNvSpPr>
          <p:nvPr/>
        </p:nvSpPr>
        <p:spPr bwMode="auto">
          <a:xfrm>
            <a:off x="152400" y="3505200"/>
            <a:ext cx="8763000" cy="0"/>
          </a:xfrm>
          <a:prstGeom prst="line">
            <a:avLst/>
          </a:prstGeom>
          <a:noFill/>
          <a:ln w="57150">
            <a:solidFill>
              <a:schemeClr val="tx1"/>
            </a:solidFill>
            <a:round/>
            <a:headEnd type="none" w="sm" len="sm"/>
            <a:tailEnd type="none" w="sm" len="sm"/>
          </a:ln>
          <a:effectLst/>
        </p:spPr>
        <p:txBody>
          <a:bodyPr wrap="none" anchor="ctr"/>
          <a:lstStyle/>
          <a:p>
            <a:endParaRPr lang="zh-CN" altLang="en-US"/>
          </a:p>
        </p:txBody>
      </p:sp>
      <p:sp>
        <p:nvSpPr>
          <p:cNvPr id="20501" name="Rectangle 21"/>
          <p:cNvSpPr>
            <a:spLocks noChangeArrowheads="1"/>
          </p:cNvSpPr>
          <p:nvPr/>
        </p:nvSpPr>
        <p:spPr bwMode="auto">
          <a:xfrm>
            <a:off x="1908175" y="260350"/>
            <a:ext cx="5943600" cy="628650"/>
          </a:xfrm>
          <a:prstGeom prst="rect">
            <a:avLst/>
          </a:prstGeom>
          <a:noFill/>
          <a:ln w="9525">
            <a:noFill/>
            <a:miter lim="800000"/>
            <a:headEnd/>
            <a:tailEnd/>
          </a:ln>
          <a:effectLst/>
        </p:spPr>
        <p:txBody>
          <a:bodyPr lIns="92075" tIns="46038" rIns="92075" bIns="46038" anchor="ctr"/>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软件项目规模度量</a:t>
            </a:r>
          </a:p>
        </p:txBody>
      </p:sp>
    </p:spTree>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89" name="Rectangle 21"/>
          <p:cNvSpPr>
            <a:spLocks noChangeArrowheads="1"/>
          </p:cNvSpPr>
          <p:nvPr/>
        </p:nvSpPr>
        <p:spPr bwMode="auto">
          <a:xfrm>
            <a:off x="304800" y="1371600"/>
            <a:ext cx="7772400" cy="457200"/>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zh-CN" altLang="en-US" sz="2400" b="1">
                <a:solidFill>
                  <a:schemeClr val="hlink"/>
                </a:solidFill>
                <a:effectLst>
                  <a:outerShdw blurRad="38100" dist="38100" dir="2700000" algn="tl">
                    <a:srgbClr val="C0C0C0"/>
                  </a:outerShdw>
                </a:effectLst>
                <a:latin typeface="宋体" pitchFamily="2" charset="-122"/>
              </a:rPr>
              <a:t>对于将要开发的软件系统，常用的估算方法有以下几类：</a:t>
            </a:r>
          </a:p>
        </p:txBody>
      </p:sp>
      <p:sp>
        <p:nvSpPr>
          <p:cNvPr id="263190" name="Rectangle 22"/>
          <p:cNvSpPr>
            <a:spLocks noChangeArrowheads="1"/>
          </p:cNvSpPr>
          <p:nvPr/>
        </p:nvSpPr>
        <p:spPr bwMode="auto">
          <a:xfrm>
            <a:off x="250825" y="2060575"/>
            <a:ext cx="8664575" cy="3889375"/>
          </a:xfrm>
          <a:prstGeom prst="rect">
            <a:avLst/>
          </a:prstGeom>
          <a:noFill/>
          <a:ln w="9525">
            <a:noFill/>
            <a:miter lim="800000"/>
            <a:headEnd/>
            <a:tailEnd/>
          </a:ln>
          <a:effectLst/>
        </p:spPr>
        <p:txBody>
          <a:bodyPr lIns="0" tIns="0" rIns="0" bIns="0"/>
          <a:lstStyle/>
          <a:p>
            <a:pPr>
              <a:lnSpc>
                <a:spcPct val="175000"/>
              </a:lnSpc>
              <a:spcAft>
                <a:spcPct val="0"/>
              </a:spcAft>
              <a:buClr>
                <a:schemeClr val="tx2"/>
              </a:buClr>
              <a:buSzTx/>
              <a:buFont typeface="Wingdings" pitchFamily="2" charset="2"/>
              <a:buChar char="v"/>
            </a:pPr>
            <a:r>
              <a:rPr lang="en-US" altLang="zh-CN" sz="2400" b="1">
                <a:effectLst>
                  <a:outerShdw blurRad="38100" dist="38100" dir="2700000" algn="tl">
                    <a:srgbClr val="C0C0C0"/>
                  </a:outerShdw>
                </a:effectLst>
              </a:rPr>
              <a:t>  </a:t>
            </a:r>
            <a:r>
              <a:rPr lang="zh-CN" altLang="en-US" sz="2400" b="1">
                <a:effectLst>
                  <a:outerShdw blurRad="38100" dist="38100" dir="2700000" algn="tl">
                    <a:srgbClr val="C0C0C0"/>
                  </a:outerShdw>
                </a:effectLst>
              </a:rPr>
              <a:t>对比已有项目产生的实际成本，结合当前项目的需求估算项目成本和工作量。 </a:t>
            </a:r>
            <a:endParaRPr lang="zh-CN" altLang="en-US" sz="2400" b="1">
              <a:solidFill>
                <a:schemeClr val="tx1"/>
              </a:solidFill>
              <a:effectLst>
                <a:outerShdw blurRad="38100" dist="38100" dir="2700000" algn="tl">
                  <a:srgbClr val="C0C0C0"/>
                </a:outerShdw>
              </a:effectLst>
              <a:latin typeface="宋体" pitchFamily="2" charset="-122"/>
            </a:endParaRPr>
          </a:p>
          <a:p>
            <a:pPr>
              <a:lnSpc>
                <a:spcPct val="175000"/>
              </a:lnSpc>
              <a:spcAft>
                <a:spcPct val="0"/>
              </a:spcAft>
              <a:buClr>
                <a:schemeClr val="tx2"/>
              </a:buClr>
              <a:buSzTx/>
              <a:buFont typeface="Wingdings" pitchFamily="2" charset="2"/>
              <a:buChar char="v"/>
            </a:pPr>
            <a:r>
              <a:rPr lang="zh-CN" altLang="en-US" sz="2400" b="1">
                <a:effectLst>
                  <a:outerShdw blurRad="38100" dist="38100" dir="2700000" algn="tl">
                    <a:srgbClr val="C0C0C0"/>
                  </a:outerShdw>
                </a:effectLst>
              </a:rPr>
              <a:t>  总结已有项目的数据，分析并概括软件项目成本和工作量的经验公式。 </a:t>
            </a:r>
          </a:p>
          <a:p>
            <a:pPr>
              <a:lnSpc>
                <a:spcPct val="175000"/>
              </a:lnSpc>
              <a:spcAft>
                <a:spcPct val="0"/>
              </a:spcAft>
              <a:buClr>
                <a:schemeClr val="tx2"/>
              </a:buClr>
              <a:buSzTx/>
              <a:buFont typeface="Wingdings" pitchFamily="2" charset="2"/>
              <a:buChar char="v"/>
            </a:pPr>
            <a:r>
              <a:rPr lang="zh-CN" altLang="en-US" sz="2400" b="1">
                <a:effectLst>
                  <a:outerShdw blurRad="38100" dist="38100" dir="2700000" algn="tl">
                    <a:srgbClr val="C0C0C0"/>
                  </a:outerShdw>
                </a:effectLst>
              </a:rPr>
              <a:t>  按项目中的问题分解。</a:t>
            </a:r>
          </a:p>
          <a:p>
            <a:pPr>
              <a:lnSpc>
                <a:spcPct val="175000"/>
              </a:lnSpc>
              <a:spcAft>
                <a:spcPct val="0"/>
              </a:spcAft>
              <a:buClr>
                <a:schemeClr val="tx2"/>
              </a:buClr>
              <a:buSzTx/>
              <a:buFont typeface="Wingdings" pitchFamily="2" charset="2"/>
              <a:buChar char="v"/>
            </a:pPr>
            <a:r>
              <a:rPr lang="zh-CN" altLang="en-US" sz="2400" b="1">
                <a:effectLst>
                  <a:outerShdw blurRad="38100" dist="38100" dir="2700000" algn="tl">
                    <a:srgbClr val="C0C0C0"/>
                  </a:outerShdw>
                </a:effectLst>
              </a:rPr>
              <a:t>  按过程分解。</a:t>
            </a:r>
          </a:p>
        </p:txBody>
      </p:sp>
      <p:sp>
        <p:nvSpPr>
          <p:cNvPr id="263192" name="Rectangle 24"/>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软件项目估算</a:t>
            </a:r>
          </a:p>
        </p:txBody>
      </p: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8" name="Rectangle 10"/>
          <p:cNvSpPr>
            <a:spLocks noChangeArrowheads="1"/>
          </p:cNvSpPr>
          <p:nvPr/>
        </p:nvSpPr>
        <p:spPr bwMode="auto">
          <a:xfrm>
            <a:off x="107950" y="1196975"/>
            <a:ext cx="6985000" cy="388938"/>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en-US" altLang="zh-CN" sz="2400" b="1">
                <a:solidFill>
                  <a:schemeClr val="hlink"/>
                </a:solidFill>
                <a:effectLst>
                  <a:outerShdw blurRad="38100" dist="38100" dir="2700000" algn="tl">
                    <a:srgbClr val="C0C0C0"/>
                  </a:outerShdw>
                </a:effectLst>
                <a:latin typeface="宋体" pitchFamily="2" charset="-122"/>
              </a:rPr>
              <a:t>1.</a:t>
            </a:r>
            <a:r>
              <a:rPr lang="zh-CN" altLang="en-US" sz="2400" b="1">
                <a:solidFill>
                  <a:schemeClr val="hlink"/>
                </a:solidFill>
                <a:effectLst>
                  <a:outerShdw blurRad="38100" dist="38100" dir="2700000" algn="tl">
                    <a:srgbClr val="C0C0C0"/>
                  </a:outerShdw>
                </a:effectLst>
                <a:latin typeface="宋体" pitchFamily="2" charset="-122"/>
              </a:rPr>
              <a:t>估算模型</a:t>
            </a:r>
            <a:r>
              <a:rPr lang="en-US" altLang="zh-CN" sz="2400" b="1">
                <a:solidFill>
                  <a:schemeClr val="hlink"/>
                </a:solidFill>
                <a:effectLst>
                  <a:outerShdw blurRad="38100" dist="38100" dir="2700000" algn="tl">
                    <a:srgbClr val="C0C0C0"/>
                  </a:outerShdw>
                </a:effectLst>
                <a:latin typeface="Times New Roman"/>
              </a:rPr>
              <a:t>——</a:t>
            </a:r>
            <a:r>
              <a:rPr lang="zh-CN" altLang="en-US" sz="2400" b="1">
                <a:solidFill>
                  <a:schemeClr val="hlink"/>
                </a:solidFill>
                <a:effectLst>
                  <a:outerShdw blurRad="38100" dist="38100" dir="2700000" algn="tl">
                    <a:srgbClr val="C0C0C0"/>
                  </a:outerShdw>
                </a:effectLst>
                <a:latin typeface="宋体" pitchFamily="2" charset="-122"/>
              </a:rPr>
              <a:t>代码行、功能点的其它估算模型</a:t>
            </a:r>
          </a:p>
        </p:txBody>
      </p:sp>
      <p:sp>
        <p:nvSpPr>
          <p:cNvPr id="309263" name="Rectangle 15"/>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软件项目估算</a:t>
            </a:r>
          </a:p>
        </p:txBody>
      </p:sp>
      <p:sp>
        <p:nvSpPr>
          <p:cNvPr id="309264" name="Rectangle 16"/>
          <p:cNvSpPr>
            <a:spLocks noChangeArrowheads="1"/>
          </p:cNvSpPr>
          <p:nvPr/>
        </p:nvSpPr>
        <p:spPr bwMode="auto">
          <a:xfrm>
            <a:off x="539750" y="1700213"/>
            <a:ext cx="8027988" cy="4645025"/>
          </a:xfrm>
          <a:prstGeom prst="rect">
            <a:avLst/>
          </a:prstGeom>
          <a:noFill/>
          <a:ln w="9525">
            <a:noFill/>
            <a:miter lim="800000"/>
            <a:headEnd type="none" w="sm" len="sm"/>
            <a:tailEnd type="none" w="sm" len="sm"/>
          </a:ln>
          <a:effectLst/>
        </p:spPr>
        <p:txBody>
          <a:bodyPr lIns="0" tIns="0" rIns="0" bIns="0" anchor="ctr">
            <a:spAutoFit/>
          </a:bodyPr>
          <a:lstStyle/>
          <a:p>
            <a:pPr indent="276225">
              <a:lnSpc>
                <a:spcPct val="100000"/>
              </a:lnSpc>
              <a:buFont typeface="Wingdings" pitchFamily="2" charset="2"/>
              <a:buNone/>
            </a:pPr>
            <a:r>
              <a:rPr kumimoji="1" lang="en-US" altLang="zh-CN" sz="1600" b="1">
                <a:effectLst>
                  <a:outerShdw blurRad="38100" dist="38100" dir="2700000" algn="tl">
                    <a:srgbClr val="C0C0C0"/>
                  </a:outerShdw>
                </a:effectLst>
              </a:rPr>
              <a:t>⑴ </a:t>
            </a:r>
            <a:r>
              <a:rPr kumimoji="1" lang="zh-CN" altLang="en-US" sz="1600" b="1">
                <a:effectLst>
                  <a:outerShdw blurRad="38100" dist="38100" dir="2700000" algn="tl">
                    <a:srgbClr val="C0C0C0"/>
                  </a:outerShdw>
                </a:effectLst>
              </a:rPr>
              <a:t>对于代码行和工作量之间的关系，</a:t>
            </a:r>
            <a:r>
              <a:rPr kumimoji="1" lang="en-US" altLang="zh-CN" sz="1600" b="1">
                <a:effectLst>
                  <a:outerShdw blurRad="38100" dist="38100" dir="2700000" algn="tl">
                    <a:srgbClr val="C0C0C0"/>
                  </a:outerShdw>
                </a:effectLst>
              </a:rPr>
              <a:t>Boehm</a:t>
            </a:r>
            <a:r>
              <a:rPr kumimoji="1" lang="zh-CN" altLang="en-US" sz="1600" b="1">
                <a:effectLst>
                  <a:outerShdw blurRad="38100" dist="38100" dir="2700000" algn="tl">
                    <a:srgbClr val="C0C0C0"/>
                  </a:outerShdw>
                </a:effectLst>
              </a:rPr>
              <a:t>给出了一个基本模型：</a:t>
            </a:r>
          </a:p>
          <a:p>
            <a:pPr indent="276225">
              <a:lnSpc>
                <a:spcPct val="100000"/>
              </a:lnSpc>
              <a:buFont typeface="Wingdings" pitchFamily="2" charset="2"/>
              <a:buNone/>
            </a:pPr>
            <a:r>
              <a:rPr kumimoji="1" lang="zh-CN" altLang="en-US" sz="1600" b="1">
                <a:effectLst>
                  <a:outerShdw blurRad="38100" dist="38100" dir="2700000" algn="tl">
                    <a:srgbClr val="C0C0C0"/>
                  </a:outerShdw>
                </a:effectLst>
              </a:rPr>
              <a:t>      </a:t>
            </a:r>
            <a:r>
              <a:rPr kumimoji="1" lang="en-US" altLang="zh-CN" sz="1600" b="1">
                <a:effectLst>
                  <a:outerShdw blurRad="38100" dist="38100" dir="2700000" algn="tl">
                    <a:srgbClr val="C0C0C0"/>
                  </a:outerShdw>
                </a:effectLst>
              </a:rPr>
              <a:t>E = 3.2 * KLOC</a:t>
            </a:r>
            <a:r>
              <a:rPr kumimoji="1" lang="en-US" altLang="zh-CN" sz="1600" b="1" baseline="30000">
                <a:effectLst>
                  <a:outerShdw blurRad="38100" dist="38100" dir="2700000" algn="tl">
                    <a:srgbClr val="C0C0C0"/>
                  </a:outerShdw>
                </a:effectLst>
              </a:rPr>
              <a:t>1.05</a:t>
            </a:r>
            <a:r>
              <a:rPr kumimoji="1" lang="en-US" altLang="zh-CN" sz="1600" b="1">
                <a:effectLst>
                  <a:outerShdw blurRad="38100" dist="38100" dir="2700000" algn="tl">
                    <a:srgbClr val="C0C0C0"/>
                  </a:outerShdw>
                </a:effectLst>
              </a:rPr>
              <a:t>   </a:t>
            </a:r>
          </a:p>
          <a:p>
            <a:pPr indent="276225">
              <a:lnSpc>
                <a:spcPct val="100000"/>
              </a:lnSpc>
              <a:buFont typeface="Wingdings" pitchFamily="2" charset="2"/>
              <a:buNone/>
            </a:pPr>
            <a:r>
              <a:rPr kumimoji="1" lang="en-US" altLang="zh-CN" sz="1600" b="1">
                <a:effectLst>
                  <a:outerShdw blurRad="38100" dist="38100" dir="2700000" algn="tl">
                    <a:srgbClr val="C0C0C0"/>
                  </a:outerShdw>
                </a:effectLst>
              </a:rPr>
              <a:t>   </a:t>
            </a:r>
            <a:r>
              <a:rPr kumimoji="1" lang="zh-CN" altLang="en-US" sz="1600" b="1">
                <a:effectLst>
                  <a:outerShdw blurRad="38100" dist="38100" dir="2700000" algn="tl">
                    <a:srgbClr val="C0C0C0"/>
                  </a:outerShdw>
                </a:effectLst>
              </a:rPr>
              <a:t>其中，</a:t>
            </a:r>
            <a:r>
              <a:rPr kumimoji="1" lang="en-US" altLang="zh-CN" sz="1600" b="1">
                <a:effectLst>
                  <a:outerShdw blurRad="38100" dist="38100" dir="2700000" algn="tl">
                    <a:srgbClr val="C0C0C0"/>
                  </a:outerShdw>
                </a:effectLst>
              </a:rPr>
              <a:t>E</a:t>
            </a:r>
            <a:r>
              <a:rPr kumimoji="1" lang="zh-CN" altLang="en-US" sz="1600" b="1">
                <a:effectLst>
                  <a:outerShdw blurRad="38100" dist="38100" dir="2700000" algn="tl">
                    <a:srgbClr val="C0C0C0"/>
                  </a:outerShdw>
                </a:effectLst>
              </a:rPr>
              <a:t>是工作量，</a:t>
            </a:r>
            <a:r>
              <a:rPr kumimoji="1" lang="en-US" altLang="zh-CN" sz="1600" b="1">
                <a:effectLst>
                  <a:outerShdw blurRad="38100" dist="38100" dir="2700000" algn="tl">
                    <a:srgbClr val="C0C0C0"/>
                  </a:outerShdw>
                </a:effectLst>
              </a:rPr>
              <a:t>KLOC</a:t>
            </a:r>
            <a:r>
              <a:rPr kumimoji="1" lang="zh-CN" altLang="en-US" sz="1600" b="1">
                <a:effectLst>
                  <a:outerShdw blurRad="38100" dist="38100" dir="2700000" algn="tl">
                    <a:srgbClr val="C0C0C0"/>
                  </a:outerShdw>
                </a:effectLst>
              </a:rPr>
              <a:t>是千代码行。</a:t>
            </a:r>
          </a:p>
          <a:p>
            <a:pPr indent="276225">
              <a:lnSpc>
                <a:spcPct val="100000"/>
              </a:lnSpc>
              <a:buFont typeface="Wingdings" pitchFamily="2" charset="2"/>
              <a:buNone/>
            </a:pPr>
            <a:r>
              <a:rPr kumimoji="1" lang="zh-CN" altLang="en-US" sz="1600" b="1">
                <a:effectLst>
                  <a:outerShdw blurRad="38100" dist="38100" dir="2700000" algn="tl">
                    <a:srgbClr val="C0C0C0"/>
                  </a:outerShdw>
                </a:effectLst>
              </a:rPr>
              <a:t>⑵ 如果估算的代码行较大（大于</a:t>
            </a:r>
            <a:r>
              <a:rPr kumimoji="1" lang="en-US" altLang="zh-CN" sz="1600" b="1">
                <a:effectLst>
                  <a:outerShdw blurRad="38100" dist="38100" dir="2700000" algn="tl">
                    <a:srgbClr val="C0C0C0"/>
                  </a:outerShdw>
                </a:effectLst>
              </a:rPr>
              <a:t>9KLOC</a:t>
            </a:r>
            <a:r>
              <a:rPr kumimoji="1" lang="zh-CN" altLang="en-US" sz="1600" b="1">
                <a:effectLst>
                  <a:outerShdw blurRad="38100" dist="38100" dir="2700000" algn="tl">
                    <a:srgbClr val="C0C0C0"/>
                  </a:outerShdw>
                </a:effectLst>
              </a:rPr>
              <a:t>），</a:t>
            </a:r>
            <a:r>
              <a:rPr kumimoji="1" lang="en-US" altLang="zh-CN" sz="1600" b="1">
                <a:effectLst>
                  <a:outerShdw blurRad="38100" dist="38100" dir="2700000" algn="tl">
                    <a:srgbClr val="C0C0C0"/>
                  </a:outerShdw>
                </a:effectLst>
              </a:rPr>
              <a:t>Poty</a:t>
            </a:r>
            <a:r>
              <a:rPr kumimoji="1" lang="zh-CN" altLang="en-US" sz="1600" b="1">
                <a:effectLst>
                  <a:outerShdw blurRad="38100" dist="38100" dir="2700000" algn="tl">
                    <a:srgbClr val="C0C0C0"/>
                  </a:outerShdw>
                </a:effectLst>
              </a:rPr>
              <a:t>给出了一个更为准确的模型：</a:t>
            </a:r>
          </a:p>
          <a:p>
            <a:pPr indent="276225">
              <a:lnSpc>
                <a:spcPct val="100000"/>
              </a:lnSpc>
              <a:buFont typeface="Wingdings" pitchFamily="2" charset="2"/>
              <a:buNone/>
            </a:pPr>
            <a:r>
              <a:rPr kumimoji="1" lang="zh-CN" altLang="en-US" sz="1600" b="1">
                <a:effectLst>
                  <a:outerShdw blurRad="38100" dist="38100" dir="2700000" algn="tl">
                    <a:srgbClr val="C0C0C0"/>
                  </a:outerShdw>
                </a:effectLst>
              </a:rPr>
              <a:t>      </a:t>
            </a:r>
            <a:r>
              <a:rPr kumimoji="1" lang="en-US" altLang="zh-CN" sz="1600" b="1">
                <a:effectLst>
                  <a:outerShdw blurRad="38100" dist="38100" dir="2700000" algn="tl">
                    <a:srgbClr val="C0C0C0"/>
                  </a:outerShdw>
                </a:effectLst>
              </a:rPr>
              <a:t>E = 5.288 * KLOC</a:t>
            </a:r>
            <a:r>
              <a:rPr kumimoji="1" lang="en-US" altLang="zh-CN" sz="1600" b="1" baseline="30000">
                <a:effectLst>
                  <a:outerShdw blurRad="38100" dist="38100" dir="2700000" algn="tl">
                    <a:srgbClr val="C0C0C0"/>
                  </a:outerShdw>
                </a:effectLst>
              </a:rPr>
              <a:t>1.047 </a:t>
            </a:r>
            <a:r>
              <a:rPr kumimoji="1" lang="en-US" altLang="zh-CN" sz="1600" b="1">
                <a:effectLst>
                  <a:outerShdw blurRad="38100" dist="38100" dir="2700000" algn="tl">
                    <a:srgbClr val="C0C0C0"/>
                  </a:outerShdw>
                </a:effectLst>
              </a:rPr>
              <a:t> </a:t>
            </a:r>
          </a:p>
          <a:p>
            <a:pPr indent="276225">
              <a:lnSpc>
                <a:spcPct val="100000"/>
              </a:lnSpc>
              <a:buFont typeface="Wingdings" pitchFamily="2" charset="2"/>
              <a:buNone/>
            </a:pPr>
            <a:r>
              <a:rPr kumimoji="1" lang="en-US" altLang="zh-CN" sz="1600" b="1">
                <a:effectLst>
                  <a:outerShdw blurRad="38100" dist="38100" dir="2700000" algn="tl">
                    <a:srgbClr val="C0C0C0"/>
                  </a:outerShdw>
                </a:effectLst>
              </a:rPr>
              <a:t>⑶ IBM</a:t>
            </a:r>
            <a:r>
              <a:rPr kumimoji="1" lang="zh-CN" altLang="en-US" sz="1600" b="1">
                <a:effectLst>
                  <a:outerShdw blurRad="38100" dist="38100" dir="2700000" algn="tl">
                    <a:srgbClr val="C0C0C0"/>
                  </a:outerShdw>
                </a:effectLst>
              </a:rPr>
              <a:t>公司也提供了估算代码行与工作量间关系的模型：</a:t>
            </a:r>
          </a:p>
          <a:p>
            <a:pPr indent="276225">
              <a:lnSpc>
                <a:spcPct val="100000"/>
              </a:lnSpc>
              <a:buFont typeface="Wingdings" pitchFamily="2" charset="2"/>
              <a:buNone/>
            </a:pPr>
            <a:r>
              <a:rPr kumimoji="1" lang="zh-CN" altLang="en-US" sz="1600" b="1">
                <a:effectLst>
                  <a:outerShdw blurRad="38100" dist="38100" dir="2700000" algn="tl">
                    <a:srgbClr val="C0C0C0"/>
                  </a:outerShdw>
                </a:effectLst>
              </a:rPr>
              <a:t>      </a:t>
            </a:r>
            <a:r>
              <a:rPr kumimoji="1" lang="en-US" altLang="zh-CN" sz="1600" b="1">
                <a:effectLst>
                  <a:outerShdw blurRad="38100" dist="38100" dir="2700000" algn="tl">
                    <a:srgbClr val="C0C0C0"/>
                  </a:outerShdw>
                </a:effectLst>
              </a:rPr>
              <a:t>E = 5.2 * KLOC</a:t>
            </a:r>
            <a:r>
              <a:rPr kumimoji="1" lang="en-US" altLang="zh-CN" sz="1600" b="1" baseline="30000">
                <a:effectLst>
                  <a:outerShdw blurRad="38100" dist="38100" dir="2700000" algn="tl">
                    <a:srgbClr val="C0C0C0"/>
                  </a:outerShdw>
                </a:effectLst>
              </a:rPr>
              <a:t>0.91</a:t>
            </a:r>
            <a:r>
              <a:rPr kumimoji="1" lang="en-US" altLang="zh-CN" sz="1600" b="1">
                <a:effectLst>
                  <a:outerShdw blurRad="38100" dist="38100" dir="2700000" algn="tl">
                    <a:srgbClr val="C0C0C0"/>
                  </a:outerShdw>
                </a:effectLst>
              </a:rPr>
              <a:t>   </a:t>
            </a:r>
          </a:p>
          <a:p>
            <a:pPr indent="276225">
              <a:lnSpc>
                <a:spcPct val="100000"/>
              </a:lnSpc>
              <a:buFont typeface="Wingdings" pitchFamily="2" charset="2"/>
              <a:buNone/>
            </a:pPr>
            <a:r>
              <a:rPr kumimoji="1" lang="en-US" altLang="zh-CN" sz="1600" b="1">
                <a:effectLst>
                  <a:outerShdw blurRad="38100" dist="38100" dir="2700000" algn="tl">
                    <a:srgbClr val="C0C0C0"/>
                  </a:outerShdw>
                </a:effectLst>
              </a:rPr>
              <a:t>      M = 4.1 * KLOC</a:t>
            </a:r>
            <a:r>
              <a:rPr kumimoji="1" lang="en-US" altLang="zh-CN" sz="1600" b="1" baseline="30000">
                <a:effectLst>
                  <a:outerShdw blurRad="38100" dist="38100" dir="2700000" algn="tl">
                    <a:srgbClr val="C0C0C0"/>
                  </a:outerShdw>
                </a:effectLst>
              </a:rPr>
              <a:t>0.36</a:t>
            </a:r>
            <a:r>
              <a:rPr kumimoji="1" lang="en-US" altLang="zh-CN" sz="1600" b="1">
                <a:effectLst>
                  <a:outerShdw blurRad="38100" dist="38100" dir="2700000" algn="tl">
                    <a:srgbClr val="C0C0C0"/>
                  </a:outerShdw>
                </a:effectLst>
              </a:rPr>
              <a:t>    </a:t>
            </a:r>
          </a:p>
          <a:p>
            <a:pPr indent="276225">
              <a:lnSpc>
                <a:spcPct val="100000"/>
              </a:lnSpc>
              <a:buFont typeface="Wingdings" pitchFamily="2" charset="2"/>
              <a:buNone/>
            </a:pPr>
            <a:r>
              <a:rPr kumimoji="1" lang="en-US" altLang="zh-CN" sz="1600" b="1">
                <a:effectLst>
                  <a:outerShdw blurRad="38100" dist="38100" dir="2700000" algn="tl">
                    <a:srgbClr val="C0C0C0"/>
                  </a:outerShdw>
                </a:effectLst>
              </a:rPr>
              <a:t>      D = 49 * KLOC</a:t>
            </a:r>
            <a:r>
              <a:rPr kumimoji="1" lang="en-US" altLang="zh-CN" sz="1600" b="1" baseline="30000">
                <a:effectLst>
                  <a:outerShdw blurRad="38100" dist="38100" dir="2700000" algn="tl">
                    <a:srgbClr val="C0C0C0"/>
                  </a:outerShdw>
                </a:effectLst>
              </a:rPr>
              <a:t>1.01</a:t>
            </a:r>
            <a:r>
              <a:rPr kumimoji="1" lang="en-US" altLang="zh-CN" sz="1600" b="1">
                <a:effectLst>
                  <a:outerShdw blurRad="38100" dist="38100" dir="2700000" algn="tl">
                    <a:srgbClr val="C0C0C0"/>
                  </a:outerShdw>
                </a:effectLst>
              </a:rPr>
              <a:t>       </a:t>
            </a:r>
          </a:p>
          <a:p>
            <a:pPr indent="276225">
              <a:lnSpc>
                <a:spcPct val="100000"/>
              </a:lnSpc>
              <a:buFont typeface="Wingdings" pitchFamily="2" charset="2"/>
              <a:buNone/>
            </a:pPr>
            <a:r>
              <a:rPr kumimoji="1" lang="en-US" altLang="zh-CN" sz="1600" b="1">
                <a:effectLst>
                  <a:outerShdw blurRad="38100" dist="38100" dir="2700000" algn="tl">
                    <a:srgbClr val="C0C0C0"/>
                  </a:outerShdw>
                </a:effectLst>
              </a:rPr>
              <a:t>      P = 0.54 * E</a:t>
            </a:r>
            <a:r>
              <a:rPr kumimoji="1" lang="en-US" altLang="zh-CN" sz="1600" b="1" baseline="30000">
                <a:effectLst>
                  <a:outerShdw blurRad="38100" dist="38100" dir="2700000" algn="tl">
                    <a:srgbClr val="C0C0C0"/>
                  </a:outerShdw>
                </a:effectLst>
              </a:rPr>
              <a:t>0.6</a:t>
            </a:r>
            <a:r>
              <a:rPr kumimoji="1" lang="en-US" altLang="zh-CN" sz="1600" b="1">
                <a:effectLst>
                  <a:outerShdw blurRad="38100" dist="38100" dir="2700000" algn="tl">
                    <a:srgbClr val="C0C0C0"/>
                  </a:outerShdw>
                </a:effectLst>
              </a:rPr>
              <a:t>     </a:t>
            </a:r>
          </a:p>
          <a:p>
            <a:pPr indent="276225">
              <a:lnSpc>
                <a:spcPct val="100000"/>
              </a:lnSpc>
              <a:buFont typeface="Wingdings" pitchFamily="2" charset="2"/>
              <a:buNone/>
            </a:pPr>
            <a:r>
              <a:rPr kumimoji="1" lang="en-US" altLang="zh-CN" sz="1600" b="1">
                <a:effectLst>
                  <a:outerShdw blurRad="38100" dist="38100" dir="2700000" algn="tl">
                    <a:srgbClr val="C0C0C0"/>
                  </a:outerShdw>
                </a:effectLst>
              </a:rPr>
              <a:t>   </a:t>
            </a:r>
            <a:r>
              <a:rPr kumimoji="1" lang="zh-CN" altLang="en-US" sz="1600" b="1">
                <a:effectLst>
                  <a:outerShdw blurRad="38100" dist="38100" dir="2700000" algn="tl">
                    <a:srgbClr val="C0C0C0"/>
                  </a:outerShdw>
                </a:effectLst>
              </a:rPr>
              <a:t>其中，</a:t>
            </a:r>
            <a:r>
              <a:rPr kumimoji="1" lang="en-US" altLang="zh-CN" sz="1600" b="1">
                <a:effectLst>
                  <a:outerShdw blurRad="38100" dist="38100" dir="2700000" algn="tl">
                    <a:srgbClr val="C0C0C0"/>
                  </a:outerShdw>
                </a:effectLst>
              </a:rPr>
              <a:t>M</a:t>
            </a:r>
            <a:r>
              <a:rPr kumimoji="1" lang="zh-CN" altLang="en-US" sz="1600" b="1">
                <a:effectLst>
                  <a:outerShdw blurRad="38100" dist="38100" dir="2700000" algn="tl">
                    <a:srgbClr val="C0C0C0"/>
                  </a:outerShdw>
                </a:effectLst>
              </a:rPr>
              <a:t>是项目开发时间（月），</a:t>
            </a:r>
            <a:r>
              <a:rPr kumimoji="1" lang="en-US" altLang="zh-CN" sz="1600" b="1">
                <a:effectLst>
                  <a:outerShdw blurRad="38100" dist="38100" dir="2700000" algn="tl">
                    <a:srgbClr val="C0C0C0"/>
                  </a:outerShdw>
                </a:effectLst>
              </a:rPr>
              <a:t>D</a:t>
            </a:r>
            <a:r>
              <a:rPr kumimoji="1" lang="zh-CN" altLang="en-US" sz="1600" b="1">
                <a:effectLst>
                  <a:outerShdw blurRad="38100" dist="38100" dir="2700000" algn="tl">
                    <a:srgbClr val="C0C0C0"/>
                  </a:outerShdw>
                </a:effectLst>
              </a:rPr>
              <a:t>是文档数量（页），</a:t>
            </a:r>
            <a:r>
              <a:rPr kumimoji="1" lang="en-US" altLang="zh-CN" sz="1600" b="1">
                <a:effectLst>
                  <a:outerShdw blurRad="38100" dist="38100" dir="2700000" algn="tl">
                    <a:srgbClr val="C0C0C0"/>
                  </a:outerShdw>
                </a:effectLst>
              </a:rPr>
              <a:t>P</a:t>
            </a:r>
            <a:r>
              <a:rPr kumimoji="1" lang="zh-CN" altLang="en-US" sz="1600" b="1">
                <a:effectLst>
                  <a:outerShdw blurRad="38100" dist="38100" dir="2700000" algn="tl">
                    <a:srgbClr val="C0C0C0"/>
                  </a:outerShdw>
                </a:effectLst>
              </a:rPr>
              <a:t>是所需人员（人）。</a:t>
            </a:r>
          </a:p>
          <a:p>
            <a:pPr indent="276225">
              <a:lnSpc>
                <a:spcPct val="100000"/>
              </a:lnSpc>
              <a:buFont typeface="Wingdings" pitchFamily="2" charset="2"/>
              <a:buNone/>
            </a:pPr>
            <a:r>
              <a:rPr kumimoji="1" lang="zh-CN" altLang="en-US" sz="1600" b="1">
                <a:effectLst>
                  <a:outerShdw blurRad="38100" dist="38100" dir="2700000" algn="tl">
                    <a:srgbClr val="C0C0C0"/>
                  </a:outerShdw>
                </a:effectLst>
              </a:rPr>
              <a:t>⑷ 对于功能点和工作量之间的关系，</a:t>
            </a:r>
            <a:r>
              <a:rPr kumimoji="1" lang="en-US" altLang="zh-CN" sz="1600" b="1">
                <a:effectLst>
                  <a:outerShdw blurRad="38100" dist="38100" dir="2700000" algn="tl">
                    <a:srgbClr val="C0C0C0"/>
                  </a:outerShdw>
                </a:effectLst>
              </a:rPr>
              <a:t>Albrecht</a:t>
            </a:r>
            <a:r>
              <a:rPr kumimoji="1" lang="zh-CN" altLang="en-US" sz="1600" b="1">
                <a:effectLst>
                  <a:outerShdw blurRad="38100" dist="38100" dir="2700000" algn="tl">
                    <a:srgbClr val="C0C0C0"/>
                  </a:outerShdw>
                </a:effectLst>
              </a:rPr>
              <a:t>和</a:t>
            </a:r>
            <a:r>
              <a:rPr kumimoji="1" lang="en-US" altLang="zh-CN" sz="1600" b="1">
                <a:effectLst>
                  <a:outerShdw blurRad="38100" dist="38100" dir="2700000" algn="tl">
                    <a:srgbClr val="C0C0C0"/>
                  </a:outerShdw>
                </a:effectLst>
              </a:rPr>
              <a:t>Gaffney</a:t>
            </a:r>
            <a:r>
              <a:rPr kumimoji="1" lang="zh-CN" altLang="en-US" sz="1600" b="1">
                <a:effectLst>
                  <a:outerShdw blurRad="38100" dist="38100" dir="2700000" algn="tl">
                    <a:srgbClr val="C0C0C0"/>
                  </a:outerShdw>
                </a:effectLst>
              </a:rPr>
              <a:t>给出了一个基本模型：</a:t>
            </a:r>
          </a:p>
          <a:p>
            <a:pPr indent="276225">
              <a:lnSpc>
                <a:spcPct val="100000"/>
              </a:lnSpc>
              <a:buFont typeface="Wingdings" pitchFamily="2" charset="2"/>
              <a:buNone/>
            </a:pPr>
            <a:r>
              <a:rPr kumimoji="1" lang="zh-CN" altLang="en-US" sz="1600" b="1">
                <a:effectLst>
                  <a:outerShdw blurRad="38100" dist="38100" dir="2700000" algn="tl">
                    <a:srgbClr val="C0C0C0"/>
                  </a:outerShdw>
                </a:effectLst>
              </a:rPr>
              <a:t>      </a:t>
            </a:r>
            <a:r>
              <a:rPr kumimoji="1" lang="en-US" altLang="zh-CN" sz="1600" b="1">
                <a:effectLst>
                  <a:outerShdw blurRad="38100" dist="38100" dir="2700000" algn="tl">
                    <a:srgbClr val="C0C0C0"/>
                  </a:outerShdw>
                </a:effectLst>
              </a:rPr>
              <a:t>E = -13.39 + 0.054FP       </a:t>
            </a:r>
          </a:p>
        </p:txBody>
      </p:sp>
    </p:spTree>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0278" name="Object 6"/>
          <p:cNvGraphicFramePr>
            <a:graphicFrameLocks noChangeAspect="1"/>
          </p:cNvGraphicFramePr>
          <p:nvPr/>
        </p:nvGraphicFramePr>
        <p:xfrm>
          <a:off x="369888" y="2416175"/>
          <a:ext cx="8523287" cy="2362200"/>
        </p:xfrm>
        <a:graphic>
          <a:graphicData uri="http://schemas.openxmlformats.org/presentationml/2006/ole">
            <mc:AlternateContent xmlns:mc="http://schemas.openxmlformats.org/markup-compatibility/2006">
              <mc:Choice xmlns:v="urn:schemas-microsoft-com:vml" Requires="v">
                <p:oleObj spid="_x0000_s310350" name="位图图像" r:id="rId4" imgW="8523810" imgH="1848108" progId="">
                  <p:embed/>
                </p:oleObj>
              </mc:Choice>
              <mc:Fallback>
                <p:oleObj name="位图图像" r:id="rId4" imgW="8523810" imgH="1848108" progId="">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88" y="2416175"/>
                        <a:ext cx="8523287"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graphicFrame>
        <p:nvGraphicFramePr>
          <p:cNvPr id="310279" name="Object 7"/>
          <p:cNvGraphicFramePr>
            <a:graphicFrameLocks noChangeAspect="1"/>
          </p:cNvGraphicFramePr>
          <p:nvPr/>
        </p:nvGraphicFramePr>
        <p:xfrm>
          <a:off x="668338" y="5083175"/>
          <a:ext cx="2590800" cy="361950"/>
        </p:xfrm>
        <a:graphic>
          <a:graphicData uri="http://schemas.openxmlformats.org/presentationml/2006/ole">
            <mc:AlternateContent xmlns:mc="http://schemas.openxmlformats.org/markup-compatibility/2006">
              <mc:Choice xmlns:v="urn:schemas-microsoft-com:vml" Requires="v">
                <p:oleObj spid="_x0000_s310351" name="位图图像" r:id="rId6" imgW="2591162" imgH="361809" progId="">
                  <p:embed/>
                </p:oleObj>
              </mc:Choice>
              <mc:Fallback>
                <p:oleObj name="位图图像" r:id="rId6" imgW="2591162" imgH="361809"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338" y="5083175"/>
                        <a:ext cx="25908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graphicFrame>
        <p:nvGraphicFramePr>
          <p:cNvPr id="310280" name="Object 8"/>
          <p:cNvGraphicFramePr>
            <a:graphicFrameLocks noChangeAspect="1"/>
          </p:cNvGraphicFramePr>
          <p:nvPr/>
        </p:nvGraphicFramePr>
        <p:xfrm>
          <a:off x="3798888" y="5006975"/>
          <a:ext cx="3362325" cy="371475"/>
        </p:xfrm>
        <a:graphic>
          <a:graphicData uri="http://schemas.openxmlformats.org/presentationml/2006/ole">
            <mc:AlternateContent xmlns:mc="http://schemas.openxmlformats.org/markup-compatibility/2006">
              <mc:Choice xmlns:v="urn:schemas-microsoft-com:vml" Requires="v">
                <p:oleObj spid="_x0000_s310352" name="位图图像" r:id="rId8" imgW="3362794" imgH="371527" progId="">
                  <p:embed/>
                </p:oleObj>
              </mc:Choice>
              <mc:Fallback>
                <p:oleObj name="位图图像" r:id="rId8" imgW="3362794" imgH="371527" progId="">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8888" y="5006975"/>
                        <a:ext cx="33623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sp>
        <p:nvSpPr>
          <p:cNvPr id="310281" name="AutoShape 9"/>
          <p:cNvSpPr>
            <a:spLocks noChangeArrowheads="1"/>
          </p:cNvSpPr>
          <p:nvPr/>
        </p:nvSpPr>
        <p:spPr bwMode="auto">
          <a:xfrm>
            <a:off x="1430338" y="4244975"/>
            <a:ext cx="457200" cy="762000"/>
          </a:xfrm>
          <a:prstGeom prst="upArrow">
            <a:avLst>
              <a:gd name="adj1" fmla="val 50000"/>
              <a:gd name="adj2" fmla="val 41667"/>
            </a:avLst>
          </a:prstGeom>
          <a:solidFill>
            <a:srgbClr val="FF7C80"/>
          </a:solidFill>
          <a:ln w="12700">
            <a:solidFill>
              <a:schemeClr val="tx1"/>
            </a:solidFill>
            <a:miter lim="800000"/>
            <a:headEnd type="none" w="sm" len="sm"/>
            <a:tailEnd type="none" w="sm" len="sm"/>
          </a:ln>
          <a:effectLst>
            <a:outerShdw dist="107763" dir="2700000" algn="ctr" rotWithShape="0">
              <a:schemeClr val="bg2"/>
            </a:outerShdw>
          </a:effectLst>
        </p:spPr>
        <p:txBody>
          <a:bodyPr vert="eaVert" wrap="none" anchor="ctr"/>
          <a:lstStyle/>
          <a:p>
            <a:endParaRPr lang="zh-CN" altLang="en-US"/>
          </a:p>
        </p:txBody>
      </p:sp>
      <p:sp>
        <p:nvSpPr>
          <p:cNvPr id="310287" name="Rectangle 15"/>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软件项目估算</a:t>
            </a:r>
          </a:p>
        </p:txBody>
      </p:sp>
      <p:sp>
        <p:nvSpPr>
          <p:cNvPr id="310291" name="Rectangle 19"/>
          <p:cNvSpPr>
            <a:spLocks noChangeArrowheads="1"/>
          </p:cNvSpPr>
          <p:nvPr/>
        </p:nvSpPr>
        <p:spPr bwMode="auto">
          <a:xfrm>
            <a:off x="107950" y="1196975"/>
            <a:ext cx="6985000" cy="388938"/>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en-US" altLang="zh-CN" sz="2400" b="1">
                <a:solidFill>
                  <a:schemeClr val="hlink"/>
                </a:solidFill>
                <a:effectLst>
                  <a:outerShdw blurRad="38100" dist="38100" dir="2700000" algn="tl">
                    <a:srgbClr val="C0C0C0"/>
                  </a:outerShdw>
                </a:effectLst>
                <a:latin typeface="宋体" pitchFamily="2" charset="-122"/>
              </a:rPr>
              <a:t>2.</a:t>
            </a:r>
            <a:r>
              <a:rPr lang="zh-CN" altLang="en-US" sz="2400" b="1">
                <a:solidFill>
                  <a:schemeClr val="hlink"/>
                </a:solidFill>
                <a:effectLst>
                  <a:outerShdw blurRad="38100" dist="38100" dir="2700000" algn="tl">
                    <a:srgbClr val="C0C0C0"/>
                  </a:outerShdw>
                </a:effectLst>
                <a:latin typeface="宋体" pitchFamily="2" charset="-122"/>
              </a:rPr>
              <a:t>估算模型</a:t>
            </a:r>
            <a:r>
              <a:rPr lang="en-US" altLang="zh-CN" sz="2400" b="1">
                <a:solidFill>
                  <a:schemeClr val="hlink"/>
                </a:solidFill>
                <a:effectLst>
                  <a:outerShdw blurRad="38100" dist="38100" dir="2700000" algn="tl">
                    <a:srgbClr val="C0C0C0"/>
                  </a:outerShdw>
                </a:effectLst>
                <a:latin typeface="Times New Roman"/>
              </a:rPr>
              <a:t>——</a:t>
            </a:r>
            <a:r>
              <a:rPr lang="zh-CN" altLang="en-US" sz="2400" b="1">
                <a:solidFill>
                  <a:schemeClr val="hlink"/>
                </a:solidFill>
                <a:effectLst>
                  <a:outerShdw blurRad="38100" dist="38100" dir="2700000" algn="tl">
                    <a:srgbClr val="C0C0C0"/>
                  </a:outerShdw>
                </a:effectLst>
                <a:latin typeface="宋体" pitchFamily="2" charset="-122"/>
              </a:rPr>
              <a:t>专家估算模型</a:t>
            </a:r>
          </a:p>
        </p:txBody>
      </p:sp>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ChangeArrowheads="1"/>
          </p:cNvSpPr>
          <p:nvPr/>
        </p:nvSpPr>
        <p:spPr bwMode="auto">
          <a:xfrm>
            <a:off x="1905000" y="285750"/>
            <a:ext cx="5943600" cy="628650"/>
          </a:xfrm>
          <a:prstGeom prst="rect">
            <a:avLst/>
          </a:prstGeom>
          <a:noFill/>
          <a:ln w="9525">
            <a:noFill/>
            <a:miter lim="800000"/>
            <a:headEnd/>
            <a:tailEnd/>
          </a:ln>
          <a:effectLst/>
        </p:spPr>
        <p:txBody>
          <a:bodyPr lIns="92075" tIns="46038" rIns="92075" bIns="46038" anchor="ctr"/>
          <a:lstStyle/>
          <a:p>
            <a:pP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软件项目管理概述</a:t>
            </a:r>
          </a:p>
        </p:txBody>
      </p:sp>
      <p:sp>
        <p:nvSpPr>
          <p:cNvPr id="464899" name="Rectangle 3"/>
          <p:cNvSpPr>
            <a:spLocks noChangeArrowheads="1"/>
          </p:cNvSpPr>
          <p:nvPr/>
        </p:nvSpPr>
        <p:spPr bwMode="auto">
          <a:xfrm>
            <a:off x="228600" y="2209800"/>
            <a:ext cx="8610600" cy="3581400"/>
          </a:xfrm>
          <a:prstGeom prst="rect">
            <a:avLst/>
          </a:prstGeom>
          <a:noFill/>
          <a:ln w="9525">
            <a:noFill/>
            <a:miter lim="800000"/>
            <a:headEnd/>
            <a:tailEnd/>
          </a:ln>
          <a:effectLst/>
        </p:spPr>
        <p:txBody>
          <a:bodyPr/>
          <a:lstStyle/>
          <a:p>
            <a:pPr marL="342900" indent="-342900">
              <a:lnSpc>
                <a:spcPct val="100000"/>
              </a:lnSpc>
              <a:spcBef>
                <a:spcPct val="20000"/>
              </a:spcBef>
              <a:spcAft>
                <a:spcPct val="0"/>
              </a:spcAft>
              <a:buClr>
                <a:schemeClr val="tx2"/>
              </a:buClr>
              <a:buFont typeface="Wingdings" pitchFamily="2" charset="2"/>
              <a:buChar char="v"/>
            </a:pPr>
            <a:r>
              <a:rPr kumimoji="1" lang="zh-CN" altLang="en-US" sz="2400" b="1">
                <a:solidFill>
                  <a:schemeClr val="tx1"/>
                </a:solidFill>
                <a:effectLst>
                  <a:outerShdw blurRad="38100" dist="38100" dir="2700000" algn="tl">
                    <a:srgbClr val="C0C0C0"/>
                  </a:outerShdw>
                </a:effectLst>
                <a:latin typeface="宋体" pitchFamily="2" charset="-122"/>
              </a:rPr>
              <a:t>建造一座大楼、一座工厂或一座水库</a:t>
            </a:r>
          </a:p>
          <a:p>
            <a:pPr marL="342900" indent="-342900">
              <a:lnSpc>
                <a:spcPct val="100000"/>
              </a:lnSpc>
              <a:spcBef>
                <a:spcPct val="20000"/>
              </a:spcBef>
              <a:spcAft>
                <a:spcPct val="0"/>
              </a:spcAft>
              <a:buClr>
                <a:schemeClr val="tx2"/>
              </a:buClr>
              <a:buFont typeface="Wingdings" pitchFamily="2" charset="2"/>
              <a:buChar char="v"/>
            </a:pPr>
            <a:r>
              <a:rPr kumimoji="1" lang="zh-CN" altLang="en-US" sz="2400" b="1">
                <a:solidFill>
                  <a:schemeClr val="tx1"/>
                </a:solidFill>
                <a:effectLst>
                  <a:outerShdw blurRad="38100" dist="38100" dir="2700000" algn="tl">
                    <a:srgbClr val="C0C0C0"/>
                  </a:outerShdw>
                </a:effectLst>
                <a:latin typeface="宋体" pitchFamily="2" charset="-122"/>
              </a:rPr>
              <a:t>举办各种类型的活动，如一次会议、一次晚宴、一次庆典等</a:t>
            </a:r>
          </a:p>
          <a:p>
            <a:pPr marL="342900" indent="-342900">
              <a:lnSpc>
                <a:spcPct val="100000"/>
              </a:lnSpc>
              <a:spcBef>
                <a:spcPct val="20000"/>
              </a:spcBef>
              <a:spcAft>
                <a:spcPct val="0"/>
              </a:spcAft>
              <a:buClr>
                <a:schemeClr val="tx2"/>
              </a:buClr>
              <a:buFont typeface="Wingdings" pitchFamily="2" charset="2"/>
              <a:buChar char="v"/>
            </a:pPr>
            <a:r>
              <a:rPr kumimoji="1" lang="zh-CN" altLang="en-US" sz="2400" b="1">
                <a:solidFill>
                  <a:schemeClr val="tx1"/>
                </a:solidFill>
                <a:effectLst>
                  <a:outerShdw blurRad="38100" dist="38100" dir="2700000" algn="tl">
                    <a:srgbClr val="C0C0C0"/>
                  </a:outerShdw>
                </a:effectLst>
                <a:latin typeface="宋体" pitchFamily="2" charset="-122"/>
              </a:rPr>
              <a:t>新企业、新产品、新工程的开发</a:t>
            </a:r>
          </a:p>
          <a:p>
            <a:pPr marL="342900" indent="-342900">
              <a:lnSpc>
                <a:spcPct val="100000"/>
              </a:lnSpc>
              <a:spcBef>
                <a:spcPct val="20000"/>
              </a:spcBef>
              <a:spcAft>
                <a:spcPct val="0"/>
              </a:spcAft>
              <a:buClr>
                <a:schemeClr val="tx2"/>
              </a:buClr>
              <a:buFont typeface="Wingdings" pitchFamily="2" charset="2"/>
              <a:buChar char="v"/>
            </a:pPr>
            <a:r>
              <a:rPr kumimoji="1" lang="zh-CN" altLang="en-US" sz="2400" b="1">
                <a:solidFill>
                  <a:schemeClr val="tx1"/>
                </a:solidFill>
                <a:effectLst>
                  <a:outerShdw blurRad="38100" dist="38100" dir="2700000" algn="tl">
                    <a:srgbClr val="C0C0C0"/>
                  </a:outerShdw>
                </a:effectLst>
                <a:latin typeface="宋体" pitchFamily="2" charset="-122"/>
              </a:rPr>
              <a:t>进行一个组织的规划、规划实施一项活动</a:t>
            </a:r>
          </a:p>
          <a:p>
            <a:pPr marL="342900" indent="-342900">
              <a:lnSpc>
                <a:spcPct val="100000"/>
              </a:lnSpc>
              <a:spcBef>
                <a:spcPct val="20000"/>
              </a:spcBef>
              <a:spcAft>
                <a:spcPct val="0"/>
              </a:spcAft>
              <a:buClr>
                <a:schemeClr val="tx2"/>
              </a:buClr>
              <a:buFont typeface="Wingdings" pitchFamily="2" charset="2"/>
              <a:buChar char="v"/>
            </a:pPr>
            <a:r>
              <a:rPr kumimoji="1" lang="zh-CN" altLang="en-US" sz="2400" b="1">
                <a:solidFill>
                  <a:schemeClr val="tx1"/>
                </a:solidFill>
                <a:effectLst>
                  <a:outerShdw blurRad="38100" dist="38100" dir="2700000" algn="tl">
                    <a:srgbClr val="C0C0C0"/>
                  </a:outerShdw>
                </a:effectLst>
                <a:latin typeface="宋体" pitchFamily="2" charset="-122"/>
              </a:rPr>
              <a:t>进行一次旅行、解决某个研究课题、开发一套软件</a:t>
            </a:r>
          </a:p>
          <a:p>
            <a:pPr marL="342900" indent="-342900">
              <a:spcBef>
                <a:spcPct val="20000"/>
              </a:spcBef>
              <a:spcAft>
                <a:spcPct val="0"/>
              </a:spcAft>
              <a:buClr>
                <a:schemeClr val="tx1"/>
              </a:buClr>
              <a:buFont typeface="Monotype Sorts" pitchFamily="2" charset="2"/>
              <a:buNone/>
            </a:pPr>
            <a:endParaRPr kumimoji="1" lang="zh-CN" altLang="en-US" sz="2800" b="1">
              <a:solidFill>
                <a:schemeClr val="tx1"/>
              </a:solidFill>
              <a:effectLst>
                <a:outerShdw blurRad="38100" dist="38100" dir="2700000" algn="tl">
                  <a:srgbClr val="C0C0C0"/>
                </a:outerShdw>
              </a:effectLst>
              <a:latin typeface="Times New Roman" pitchFamily="18" charset="0"/>
            </a:endParaRPr>
          </a:p>
          <a:p>
            <a:pPr marL="342900" indent="-342900">
              <a:spcBef>
                <a:spcPct val="20000"/>
              </a:spcBef>
              <a:spcAft>
                <a:spcPct val="0"/>
              </a:spcAft>
              <a:buClr>
                <a:schemeClr val="tx1"/>
              </a:buClr>
              <a:buFont typeface="Monotype Sorts" pitchFamily="2" charset="2"/>
              <a:buNone/>
            </a:pPr>
            <a:r>
              <a:rPr kumimoji="1" lang="zh-CN" altLang="en-US" sz="2800" b="1">
                <a:solidFill>
                  <a:schemeClr val="bg2"/>
                </a:solidFill>
                <a:effectLst>
                  <a:outerShdw blurRad="38100" dist="38100" dir="2700000" algn="tl">
                    <a:srgbClr val="C0C0C0"/>
                  </a:outerShdw>
                </a:effectLst>
                <a:latin typeface="Times New Roman" pitchFamily="18" charset="0"/>
              </a:rPr>
              <a:t>在当今社会中，一切都是项目，一切也将成为项目。                  美国项目管理专业资质认证委员会主席</a:t>
            </a:r>
            <a:r>
              <a:rPr kumimoji="1" lang="en-US" altLang="zh-CN" sz="2800" b="1">
                <a:solidFill>
                  <a:schemeClr val="bg2"/>
                </a:solidFill>
                <a:effectLst>
                  <a:outerShdw blurRad="38100" dist="38100" dir="2700000" algn="tl">
                    <a:srgbClr val="C0C0C0"/>
                  </a:outerShdw>
                </a:effectLst>
                <a:latin typeface="Times New Roman" pitchFamily="18" charset="0"/>
              </a:rPr>
              <a:t>Paul Grace</a:t>
            </a:r>
          </a:p>
        </p:txBody>
      </p:sp>
      <p:sp>
        <p:nvSpPr>
          <p:cNvPr id="464900" name="Text Box 4"/>
          <p:cNvSpPr txBox="1">
            <a:spLocks noChangeArrowheads="1"/>
          </p:cNvSpPr>
          <p:nvPr/>
        </p:nvSpPr>
        <p:spPr bwMode="auto">
          <a:xfrm>
            <a:off x="228600" y="1219200"/>
            <a:ext cx="2327275" cy="519113"/>
          </a:xfrm>
          <a:prstGeom prst="rect">
            <a:avLst/>
          </a:prstGeom>
          <a:noFill/>
          <a:ln w="12700">
            <a:noFill/>
            <a:miter lim="800000"/>
            <a:headEnd type="none" w="sm" len="sm"/>
            <a:tailEnd type="none" w="sm" len="sm"/>
          </a:ln>
          <a:effectLst/>
        </p:spPr>
        <p:txBody>
          <a:bodyPr wrap="none">
            <a:spAutoFit/>
          </a:bodyPr>
          <a:lstStyle/>
          <a:p>
            <a:pPr>
              <a:lnSpc>
                <a:spcPct val="10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Times New Roman" pitchFamily="18" charset="0"/>
              </a:rPr>
              <a:t>什么是项目？</a:t>
            </a:r>
          </a:p>
        </p:txBody>
      </p:sp>
    </p:spTree>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type="body" idx="1"/>
          </p:nvPr>
        </p:nvSpPr>
        <p:spPr>
          <a:xfrm>
            <a:off x="76200" y="1905000"/>
            <a:ext cx="8991600" cy="2819400"/>
          </a:xfrm>
        </p:spPr>
        <p:txBody>
          <a:bodyPr/>
          <a:lstStyle/>
          <a:p>
            <a:pPr>
              <a:spcBef>
                <a:spcPct val="30000"/>
              </a:spcBef>
            </a:pPr>
            <a:r>
              <a:rPr lang="en-US" altLang="zh-CN" sz="2400">
                <a:effectLst>
                  <a:outerShdw blurRad="38100" dist="38100" dir="2700000" algn="tl">
                    <a:srgbClr val="C0C0C0"/>
                  </a:outerShdw>
                </a:effectLst>
              </a:rPr>
              <a:t>Putnam</a:t>
            </a:r>
            <a:r>
              <a:rPr lang="zh-CN" altLang="en-US" sz="2400">
                <a:effectLst>
                  <a:outerShdw blurRad="38100" dist="38100" dir="2700000" algn="tl">
                    <a:srgbClr val="C0C0C0"/>
                  </a:outerShdw>
                </a:effectLst>
              </a:rPr>
              <a:t>软件方程式通过对</a:t>
            </a:r>
            <a:r>
              <a:rPr lang="en-US" altLang="zh-CN" sz="2400">
                <a:effectLst>
                  <a:outerShdw blurRad="38100" dist="38100" dir="2700000" algn="tl">
                    <a:srgbClr val="C0C0C0"/>
                  </a:outerShdw>
                </a:effectLst>
              </a:rPr>
              <a:t>4000</a:t>
            </a:r>
            <a:r>
              <a:rPr lang="zh-CN" altLang="en-US" sz="2400">
                <a:effectLst>
                  <a:outerShdw blurRad="38100" dist="38100" dir="2700000" algn="tl">
                    <a:srgbClr val="C0C0C0"/>
                  </a:outerShdw>
                </a:effectLst>
              </a:rPr>
              <a:t>多个软件项目生产率的统计而获得：</a:t>
            </a:r>
          </a:p>
          <a:p>
            <a:pPr>
              <a:spcBef>
                <a:spcPct val="30000"/>
              </a:spcBef>
            </a:pPr>
            <a:r>
              <a:rPr lang="zh-CN" altLang="en-US" sz="2400">
                <a:solidFill>
                  <a:srgbClr val="FF0000"/>
                </a:solidFill>
                <a:effectLst>
                  <a:outerShdw blurRad="38100" dist="38100" dir="2700000" algn="tl">
                    <a:srgbClr val="C0C0C0"/>
                  </a:outerShdw>
                </a:effectLst>
              </a:rPr>
              <a:t>             </a:t>
            </a:r>
            <a:r>
              <a:rPr lang="en-US" altLang="zh-CN">
                <a:effectLst>
                  <a:outerShdw blurRad="38100" dist="38100" dir="2700000" algn="tl">
                    <a:srgbClr val="C0C0C0"/>
                  </a:outerShdw>
                </a:effectLst>
                <a:sym typeface="Symbol" pitchFamily="18" charset="2"/>
              </a:rPr>
              <a:t>E = L</a:t>
            </a:r>
            <a:r>
              <a:rPr lang="en-US" altLang="zh-CN" baseline="30000">
                <a:effectLst>
                  <a:outerShdw blurRad="38100" dist="38100" dir="2700000" algn="tl">
                    <a:srgbClr val="C0C0C0"/>
                  </a:outerShdw>
                </a:effectLst>
                <a:sym typeface="Symbol" pitchFamily="18" charset="2"/>
              </a:rPr>
              <a:t>3</a:t>
            </a:r>
            <a:r>
              <a:rPr lang="en-US" altLang="zh-CN">
                <a:effectLst>
                  <a:outerShdw blurRad="38100" dist="38100" dir="2700000" algn="tl">
                    <a:srgbClr val="C0C0C0"/>
                  </a:outerShdw>
                </a:effectLst>
                <a:sym typeface="Symbol" pitchFamily="18" charset="2"/>
              </a:rPr>
              <a:t> / (C</a:t>
            </a:r>
            <a:r>
              <a:rPr lang="en-US" altLang="zh-CN" baseline="30000">
                <a:effectLst>
                  <a:outerShdw blurRad="38100" dist="38100" dir="2700000" algn="tl">
                    <a:srgbClr val="C0C0C0"/>
                  </a:outerShdw>
                </a:effectLst>
                <a:sym typeface="Symbol" pitchFamily="18" charset="2"/>
              </a:rPr>
              <a:t>3</a:t>
            </a:r>
            <a:r>
              <a:rPr lang="en-US" altLang="zh-CN">
                <a:effectLst>
                  <a:outerShdw blurRad="38100" dist="38100" dir="2700000" algn="tl">
                    <a:srgbClr val="C0C0C0"/>
                  </a:outerShdw>
                </a:effectLst>
                <a:sym typeface="Symbol" pitchFamily="18" charset="2"/>
              </a:rPr>
              <a:t> * T</a:t>
            </a:r>
            <a:r>
              <a:rPr lang="en-US" altLang="zh-CN" baseline="30000">
                <a:effectLst>
                  <a:outerShdw blurRad="38100" dist="38100" dir="2700000" algn="tl">
                    <a:srgbClr val="C0C0C0"/>
                  </a:outerShdw>
                </a:effectLst>
                <a:sym typeface="Symbol" pitchFamily="18" charset="2"/>
              </a:rPr>
              <a:t>4</a:t>
            </a:r>
            <a:r>
              <a:rPr lang="en-US" altLang="zh-CN">
                <a:effectLst>
                  <a:outerShdw blurRad="38100" dist="38100" dir="2700000" algn="tl">
                    <a:srgbClr val="C0C0C0"/>
                  </a:outerShdw>
                </a:effectLst>
                <a:sym typeface="Symbol" pitchFamily="18" charset="2"/>
              </a:rPr>
              <a:t>)</a:t>
            </a:r>
            <a:r>
              <a:rPr lang="en-US" altLang="zh-CN">
                <a:sym typeface="Symbol" pitchFamily="18" charset="2"/>
              </a:rPr>
              <a:t> </a:t>
            </a:r>
            <a:endParaRPr lang="en-US" altLang="zh-CN" sz="2400">
              <a:solidFill>
                <a:srgbClr val="FF0000"/>
              </a:solidFill>
              <a:effectLst>
                <a:outerShdw blurRad="38100" dist="38100" dir="2700000" algn="tl">
                  <a:srgbClr val="C0C0C0"/>
                </a:outerShdw>
              </a:effectLst>
              <a:sym typeface="Symbol" pitchFamily="18" charset="2"/>
            </a:endParaRPr>
          </a:p>
          <a:p>
            <a:pPr>
              <a:spcBef>
                <a:spcPct val="30000"/>
              </a:spcBef>
            </a:pPr>
            <a:r>
              <a:rPr lang="zh-CN" altLang="en-US" sz="2400">
                <a:effectLst>
                  <a:outerShdw blurRad="38100" dist="38100" dir="2700000" algn="tl">
                    <a:srgbClr val="C0C0C0"/>
                  </a:outerShdw>
                </a:effectLst>
                <a:sym typeface="Symbol" pitchFamily="18" charset="2"/>
              </a:rPr>
              <a:t>其中： </a:t>
            </a:r>
            <a:r>
              <a:rPr lang="en-US" altLang="zh-CN" sz="2400">
                <a:effectLst>
                  <a:outerShdw blurRad="38100" dist="38100" dir="2700000" algn="tl">
                    <a:srgbClr val="C0C0C0"/>
                  </a:outerShdw>
                </a:effectLst>
                <a:sym typeface="Symbol" pitchFamily="18" charset="2"/>
              </a:rPr>
              <a:t>L = </a:t>
            </a:r>
            <a:r>
              <a:rPr lang="zh-CN" altLang="en-US" sz="2400">
                <a:effectLst>
                  <a:outerShdw blurRad="38100" dist="38100" dir="2700000" algn="tl">
                    <a:srgbClr val="C0C0C0"/>
                  </a:outerShdw>
                </a:effectLst>
                <a:sym typeface="Symbol" pitchFamily="18" charset="2"/>
              </a:rPr>
              <a:t>代码行数   </a:t>
            </a:r>
          </a:p>
          <a:p>
            <a:pPr>
              <a:spcBef>
                <a:spcPct val="30000"/>
              </a:spcBef>
            </a:pPr>
            <a:r>
              <a:rPr lang="zh-CN" altLang="en-US" sz="2400">
                <a:effectLst>
                  <a:outerShdw blurRad="38100" dist="38100" dir="2700000" algn="tl">
                    <a:srgbClr val="C0C0C0"/>
                  </a:outerShdw>
                </a:effectLst>
                <a:sym typeface="Symbol" pitchFamily="18" charset="2"/>
              </a:rPr>
              <a:t>       </a:t>
            </a:r>
            <a:r>
              <a:rPr lang="en-US" altLang="zh-CN" sz="2400">
                <a:effectLst>
                  <a:outerShdw blurRad="38100" dist="38100" dir="2700000" algn="tl">
                    <a:srgbClr val="C0C0C0"/>
                  </a:outerShdw>
                </a:effectLst>
                <a:sym typeface="Symbol" pitchFamily="18" charset="2"/>
              </a:rPr>
              <a:t>T = </a:t>
            </a:r>
            <a:r>
              <a:rPr lang="zh-CN" altLang="en-US" sz="2400">
                <a:effectLst>
                  <a:outerShdw blurRad="38100" dist="38100" dir="2700000" algn="tl">
                    <a:srgbClr val="C0C0C0"/>
                  </a:outerShdw>
                </a:effectLst>
                <a:sym typeface="Symbol" pitchFamily="18" charset="2"/>
              </a:rPr>
              <a:t>软件开发时间</a:t>
            </a:r>
          </a:p>
          <a:p>
            <a:pPr>
              <a:spcBef>
                <a:spcPct val="30000"/>
              </a:spcBef>
            </a:pPr>
            <a:r>
              <a:rPr lang="zh-CN" altLang="en-US" sz="2400">
                <a:effectLst>
                  <a:outerShdw blurRad="38100" dist="38100" dir="2700000" algn="tl">
                    <a:srgbClr val="C0C0C0"/>
                  </a:outerShdw>
                </a:effectLst>
                <a:sym typeface="Symbol" pitchFamily="18" charset="2"/>
              </a:rPr>
              <a:t>       </a:t>
            </a:r>
            <a:r>
              <a:rPr lang="en-US" altLang="zh-CN" sz="2400">
                <a:effectLst>
                  <a:outerShdw blurRad="38100" dist="38100" dir="2700000" algn="tl">
                    <a:srgbClr val="C0C0C0"/>
                  </a:outerShdw>
                </a:effectLst>
                <a:sym typeface="Symbol" pitchFamily="18" charset="2"/>
              </a:rPr>
              <a:t>C</a:t>
            </a:r>
            <a:r>
              <a:rPr lang="en-US" altLang="zh-CN" sz="2400" baseline="-25000">
                <a:effectLst>
                  <a:outerShdw blurRad="38100" dist="38100" dir="2700000" algn="tl">
                    <a:srgbClr val="C0C0C0"/>
                  </a:outerShdw>
                </a:effectLst>
                <a:sym typeface="Symbol" pitchFamily="18" charset="2"/>
              </a:rPr>
              <a:t> </a:t>
            </a:r>
            <a:r>
              <a:rPr lang="en-US" altLang="zh-CN" sz="2400">
                <a:effectLst>
                  <a:outerShdw blurRad="38100" dist="38100" dir="2700000" algn="tl">
                    <a:srgbClr val="C0C0C0"/>
                  </a:outerShdw>
                </a:effectLst>
                <a:sym typeface="Symbol" pitchFamily="18" charset="2"/>
              </a:rPr>
              <a:t>= </a:t>
            </a:r>
            <a:r>
              <a:rPr lang="zh-CN" altLang="en-US" sz="2400">
                <a:effectLst>
                  <a:outerShdw blurRad="38100" dist="38100" dir="2700000" algn="tl">
                    <a:srgbClr val="C0C0C0"/>
                  </a:outerShdw>
                </a:effectLst>
                <a:sym typeface="Symbol" pitchFamily="18" charset="2"/>
              </a:rPr>
              <a:t>技术状态常数</a:t>
            </a:r>
          </a:p>
        </p:txBody>
      </p:sp>
      <p:sp>
        <p:nvSpPr>
          <p:cNvPr id="307204" name="Rectangle 4"/>
          <p:cNvSpPr>
            <a:spLocks noChangeArrowheads="1"/>
          </p:cNvSpPr>
          <p:nvPr/>
        </p:nvSpPr>
        <p:spPr bwMode="auto">
          <a:xfrm>
            <a:off x="971550" y="5157788"/>
            <a:ext cx="7772400" cy="1296987"/>
          </a:xfrm>
          <a:prstGeom prst="rect">
            <a:avLst/>
          </a:prstGeom>
          <a:noFill/>
          <a:ln w="12700">
            <a:noFill/>
            <a:miter lim="800000"/>
            <a:headEnd type="none" w="sm" len="sm"/>
            <a:tailEnd type="none" w="sm" len="sm"/>
          </a:ln>
          <a:effectLst/>
        </p:spPr>
        <p:txBody>
          <a:bodyPr>
            <a:spAutoFit/>
          </a:bodyPr>
          <a:lstStyle/>
          <a:p>
            <a:pPr>
              <a:spcBef>
                <a:spcPct val="30000"/>
              </a:spcBef>
              <a:spcAft>
                <a:spcPct val="0"/>
              </a:spcAft>
              <a:buClr>
                <a:schemeClr val="tx1"/>
              </a:buClr>
              <a:buFont typeface="Monotype Sorts" pitchFamily="2" charset="2"/>
              <a:buNone/>
            </a:pPr>
            <a:r>
              <a:rPr kumimoji="1" lang="en-US" altLang="zh-CN" sz="2400" b="1">
                <a:solidFill>
                  <a:schemeClr val="tx1"/>
                </a:solidFill>
                <a:effectLst>
                  <a:outerShdw blurRad="38100" dist="38100" dir="2700000" algn="tl">
                    <a:srgbClr val="C0C0C0"/>
                  </a:outerShdw>
                </a:effectLst>
                <a:latin typeface="宋体" pitchFamily="2" charset="-122"/>
                <a:sym typeface="Symbol" pitchFamily="18" charset="2"/>
              </a:rPr>
              <a:t>        2000</a:t>
            </a:r>
            <a:r>
              <a:rPr kumimoji="1" lang="zh-CN" altLang="en-US" sz="2400" b="1">
                <a:solidFill>
                  <a:schemeClr val="tx1"/>
                </a:solidFill>
                <a:effectLst>
                  <a:outerShdw blurRad="38100" dist="38100" dir="2700000" algn="tl">
                    <a:srgbClr val="C0C0C0"/>
                  </a:outerShdw>
                </a:effectLst>
                <a:latin typeface="宋体" pitchFamily="2" charset="-122"/>
                <a:sym typeface="Symbol" pitchFamily="18" charset="2"/>
              </a:rPr>
              <a:t>，  比较差的软件开发环境</a:t>
            </a:r>
          </a:p>
          <a:p>
            <a:pPr>
              <a:spcBef>
                <a:spcPct val="30000"/>
              </a:spcBef>
              <a:spcAft>
                <a:spcPct val="0"/>
              </a:spcAft>
              <a:buClr>
                <a:schemeClr val="tx1"/>
              </a:buClr>
              <a:buFont typeface="Monotype Sorts" pitchFamily="2" charset="2"/>
              <a:buNone/>
            </a:pPr>
            <a:r>
              <a:rPr kumimoji="1" lang="en-US" altLang="zh-CN" sz="2400" b="1">
                <a:solidFill>
                  <a:schemeClr val="tx1"/>
                </a:solidFill>
                <a:effectLst>
                  <a:outerShdw blurRad="38100" dist="38100" dir="2700000" algn="tl">
                    <a:srgbClr val="C0C0C0"/>
                  </a:outerShdw>
                </a:effectLst>
                <a:latin typeface="宋体" pitchFamily="2" charset="-122"/>
                <a:sym typeface="Symbol" pitchFamily="18" charset="2"/>
              </a:rPr>
              <a:t>C </a:t>
            </a:r>
            <a:r>
              <a:rPr kumimoji="1" lang="zh-CN" altLang="en-US" sz="2400" b="1">
                <a:solidFill>
                  <a:schemeClr val="tx1"/>
                </a:solidFill>
                <a:effectLst>
                  <a:outerShdw blurRad="38100" dist="38100" dir="2700000" algn="tl">
                    <a:srgbClr val="C0C0C0"/>
                  </a:outerShdw>
                </a:effectLst>
                <a:latin typeface="宋体" pitchFamily="2" charset="-122"/>
                <a:sym typeface="Symbol" pitchFamily="18" charset="2"/>
              </a:rPr>
              <a:t>＝    </a:t>
            </a:r>
            <a:r>
              <a:rPr kumimoji="1" lang="en-US" altLang="zh-CN" sz="2400" b="1">
                <a:solidFill>
                  <a:schemeClr val="tx1"/>
                </a:solidFill>
                <a:effectLst>
                  <a:outerShdw blurRad="38100" dist="38100" dir="2700000" algn="tl">
                    <a:srgbClr val="C0C0C0"/>
                  </a:outerShdw>
                </a:effectLst>
                <a:latin typeface="宋体" pitchFamily="2" charset="-122"/>
                <a:sym typeface="Symbol" pitchFamily="18" charset="2"/>
              </a:rPr>
              <a:t>8000</a:t>
            </a:r>
            <a:r>
              <a:rPr kumimoji="1" lang="zh-CN" altLang="en-US" sz="2400" b="1">
                <a:solidFill>
                  <a:schemeClr val="tx1"/>
                </a:solidFill>
                <a:effectLst>
                  <a:outerShdw blurRad="38100" dist="38100" dir="2700000" algn="tl">
                    <a:srgbClr val="C0C0C0"/>
                  </a:outerShdw>
                </a:effectLst>
                <a:latin typeface="宋体" pitchFamily="2" charset="-122"/>
                <a:sym typeface="Symbol" pitchFamily="18" charset="2"/>
              </a:rPr>
              <a:t>，  一般的软件开发环境</a:t>
            </a:r>
          </a:p>
          <a:p>
            <a:pPr>
              <a:spcBef>
                <a:spcPct val="30000"/>
              </a:spcBef>
              <a:spcAft>
                <a:spcPct val="0"/>
              </a:spcAft>
              <a:buClr>
                <a:schemeClr val="tx1"/>
              </a:buClr>
              <a:buFont typeface="Monotype Sorts" pitchFamily="2" charset="2"/>
              <a:buNone/>
            </a:pPr>
            <a:r>
              <a:rPr kumimoji="1" lang="zh-CN" altLang="en-US" sz="2400" b="1">
                <a:solidFill>
                  <a:schemeClr val="tx1"/>
                </a:solidFill>
                <a:effectLst>
                  <a:outerShdw blurRad="38100" dist="38100" dir="2700000" algn="tl">
                    <a:srgbClr val="C0C0C0"/>
                  </a:outerShdw>
                </a:effectLst>
                <a:latin typeface="宋体" pitchFamily="2" charset="-122"/>
                <a:sym typeface="Symbol" pitchFamily="18" charset="2"/>
              </a:rPr>
              <a:t>        </a:t>
            </a:r>
            <a:r>
              <a:rPr kumimoji="1" lang="en-US" altLang="zh-CN" sz="2400" b="1">
                <a:solidFill>
                  <a:schemeClr val="tx1"/>
                </a:solidFill>
                <a:effectLst>
                  <a:outerShdw blurRad="38100" dist="38100" dir="2700000" algn="tl">
                    <a:srgbClr val="C0C0C0"/>
                  </a:outerShdw>
                </a:effectLst>
                <a:latin typeface="宋体" pitchFamily="2" charset="-122"/>
                <a:sym typeface="Symbol" pitchFamily="18" charset="2"/>
              </a:rPr>
              <a:t>11000</a:t>
            </a:r>
            <a:r>
              <a:rPr kumimoji="1" lang="zh-CN" altLang="en-US" sz="2400" b="1">
                <a:solidFill>
                  <a:schemeClr val="tx1"/>
                </a:solidFill>
                <a:effectLst>
                  <a:outerShdw blurRad="38100" dist="38100" dir="2700000" algn="tl">
                    <a:srgbClr val="C0C0C0"/>
                  </a:outerShdw>
                </a:effectLst>
                <a:latin typeface="宋体" pitchFamily="2" charset="-122"/>
                <a:sym typeface="Symbol" pitchFamily="18" charset="2"/>
              </a:rPr>
              <a:t>， 比较好的软件开发环境</a:t>
            </a:r>
          </a:p>
        </p:txBody>
      </p:sp>
      <p:sp>
        <p:nvSpPr>
          <p:cNvPr id="307212" name="AutoShape 12"/>
          <p:cNvSpPr>
            <a:spLocks/>
          </p:cNvSpPr>
          <p:nvPr/>
        </p:nvSpPr>
        <p:spPr bwMode="auto">
          <a:xfrm>
            <a:off x="1930400" y="5307013"/>
            <a:ext cx="228600" cy="1066800"/>
          </a:xfrm>
          <a:prstGeom prst="leftBrace">
            <a:avLst>
              <a:gd name="adj1" fmla="val 38889"/>
              <a:gd name="adj2" fmla="val 50000"/>
            </a:avLst>
          </a:prstGeom>
          <a:noFill/>
          <a:ln w="38100">
            <a:solidFill>
              <a:srgbClr val="0000FF"/>
            </a:solidFill>
            <a:round/>
            <a:headEnd type="none" w="sm" len="sm"/>
            <a:tailEnd type="none" w="sm" len="sm"/>
          </a:ln>
          <a:effectLst/>
        </p:spPr>
        <p:txBody>
          <a:bodyPr wrap="none" anchor="ctr"/>
          <a:lstStyle/>
          <a:p>
            <a:pPr algn="ctr">
              <a:lnSpc>
                <a:spcPct val="100000"/>
              </a:lnSpc>
              <a:spcAft>
                <a:spcPct val="0"/>
              </a:spcAft>
              <a:buClrTx/>
              <a:buSzTx/>
              <a:buFontTx/>
              <a:buNone/>
            </a:pPr>
            <a:endParaRPr kumimoji="1" lang="zh-CN" altLang="zh-CN" sz="2400" b="1">
              <a:solidFill>
                <a:schemeClr val="tx1"/>
              </a:solidFill>
              <a:latin typeface="Times New Roman" pitchFamily="18" charset="0"/>
            </a:endParaRPr>
          </a:p>
        </p:txBody>
      </p:sp>
      <p:sp>
        <p:nvSpPr>
          <p:cNvPr id="307220" name="Rectangle 20"/>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软件项目估算</a:t>
            </a:r>
          </a:p>
        </p:txBody>
      </p:sp>
      <p:sp>
        <p:nvSpPr>
          <p:cNvPr id="307222" name="Rectangle 22"/>
          <p:cNvSpPr>
            <a:spLocks noChangeArrowheads="1"/>
          </p:cNvSpPr>
          <p:nvPr/>
        </p:nvSpPr>
        <p:spPr bwMode="auto">
          <a:xfrm>
            <a:off x="107950" y="1196975"/>
            <a:ext cx="6985000" cy="388938"/>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en-US" altLang="zh-CN" sz="2400" b="1">
                <a:solidFill>
                  <a:schemeClr val="hlink"/>
                </a:solidFill>
                <a:effectLst>
                  <a:outerShdw blurRad="38100" dist="38100" dir="2700000" algn="tl">
                    <a:srgbClr val="C0C0C0"/>
                  </a:outerShdw>
                </a:effectLst>
                <a:latin typeface="宋体" pitchFamily="2" charset="-122"/>
              </a:rPr>
              <a:t>3.</a:t>
            </a:r>
            <a:r>
              <a:rPr lang="zh-CN" altLang="en-US" sz="2400" b="1">
                <a:solidFill>
                  <a:schemeClr val="hlink"/>
                </a:solidFill>
                <a:effectLst>
                  <a:outerShdw blurRad="38100" dist="38100" dir="2700000" algn="tl">
                    <a:srgbClr val="C0C0C0"/>
                  </a:outerShdw>
                </a:effectLst>
                <a:latin typeface="宋体" pitchFamily="2" charset="-122"/>
              </a:rPr>
              <a:t>估算模型</a:t>
            </a:r>
            <a:r>
              <a:rPr lang="en-US" altLang="zh-CN" sz="2400" b="1">
                <a:solidFill>
                  <a:schemeClr val="hlink"/>
                </a:solidFill>
                <a:effectLst>
                  <a:outerShdw blurRad="38100" dist="38100" dir="2700000" algn="tl">
                    <a:srgbClr val="C0C0C0"/>
                  </a:outerShdw>
                </a:effectLst>
                <a:latin typeface="Times New Roman"/>
              </a:rPr>
              <a:t>——</a:t>
            </a:r>
            <a:r>
              <a:rPr lang="en-US" altLang="zh-CN" sz="2400" b="1">
                <a:solidFill>
                  <a:schemeClr val="hlink"/>
                </a:solidFill>
                <a:effectLst>
                  <a:outerShdw blurRad="38100" dist="38100" dir="2700000" algn="tl">
                    <a:srgbClr val="C0C0C0"/>
                  </a:outerShdw>
                </a:effectLst>
                <a:latin typeface="Times New Roman" pitchFamily="18" charset="0"/>
                <a:cs typeface="Times New Roman" pitchFamily="18" charset="0"/>
              </a:rPr>
              <a:t>Putnam</a:t>
            </a:r>
            <a:r>
              <a:rPr lang="zh-CN" altLang="en-US" sz="2400" b="1">
                <a:solidFill>
                  <a:schemeClr val="hlink"/>
                </a:solidFill>
                <a:effectLst>
                  <a:outerShdw blurRad="38100" dist="38100" dir="2700000" algn="tl">
                    <a:srgbClr val="C0C0C0"/>
                  </a:outerShdw>
                </a:effectLst>
                <a:latin typeface="宋体" pitchFamily="2" charset="-122"/>
              </a:rPr>
              <a:t>模型</a:t>
            </a:r>
          </a:p>
        </p:txBody>
      </p:sp>
    </p:spTree>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7" name="Rectangle 5"/>
          <p:cNvSpPr>
            <a:spLocks noChangeArrowheads="1"/>
          </p:cNvSpPr>
          <p:nvPr/>
        </p:nvSpPr>
        <p:spPr bwMode="auto">
          <a:xfrm>
            <a:off x="179388" y="2060575"/>
            <a:ext cx="8686800" cy="4038600"/>
          </a:xfrm>
          <a:prstGeom prst="rect">
            <a:avLst/>
          </a:prstGeom>
          <a:noFill/>
          <a:ln w="9525">
            <a:noFill/>
            <a:miter lim="800000"/>
            <a:headEnd/>
            <a:tailEnd/>
          </a:ln>
          <a:effectLst/>
        </p:spPr>
        <p:txBody>
          <a:bodyPr lIns="92075" tIns="46038" rIns="92075" bIns="46038"/>
          <a:lstStyle/>
          <a:p>
            <a:pPr marL="342900" indent="-342900">
              <a:lnSpc>
                <a:spcPct val="140000"/>
              </a:lnSpc>
              <a:spcBef>
                <a:spcPct val="20000"/>
              </a:spcBef>
              <a:spcAft>
                <a:spcPct val="0"/>
              </a:spcAft>
              <a:buClr>
                <a:schemeClr val="tx1"/>
              </a:buClr>
              <a:buFont typeface="Monotype Sorts" pitchFamily="2" charset="2"/>
              <a:buNone/>
            </a:pPr>
            <a:r>
              <a:rPr kumimoji="1" lang="zh-CN" altLang="en-US" sz="2400" b="1">
                <a:solidFill>
                  <a:schemeClr val="tx1"/>
                </a:solidFill>
                <a:effectLst>
                  <a:outerShdw blurRad="38100" dist="38100" dir="2700000" algn="tl">
                    <a:srgbClr val="C0C0C0"/>
                  </a:outerShdw>
                </a:effectLst>
                <a:latin typeface="宋体" pitchFamily="2" charset="-122"/>
              </a:rPr>
              <a:t>有三个层次，分别用于开发</a:t>
            </a:r>
            <a:r>
              <a:rPr kumimoji="1" lang="en-US" altLang="zh-CN" sz="2400" b="1">
                <a:solidFill>
                  <a:schemeClr val="tx1"/>
                </a:solidFill>
                <a:effectLst>
                  <a:outerShdw blurRad="38100" dist="38100" dir="2700000" algn="tl">
                    <a:srgbClr val="C0C0C0"/>
                  </a:outerShdw>
                </a:effectLst>
                <a:latin typeface="宋体" pitchFamily="2" charset="-122"/>
              </a:rPr>
              <a:t>3</a:t>
            </a:r>
            <a:r>
              <a:rPr kumimoji="1" lang="zh-CN" altLang="en-US" sz="2400" b="1">
                <a:solidFill>
                  <a:schemeClr val="tx1"/>
                </a:solidFill>
                <a:effectLst>
                  <a:outerShdw blurRad="38100" dist="38100" dir="2700000" algn="tl">
                    <a:srgbClr val="C0C0C0"/>
                  </a:outerShdw>
                </a:effectLst>
                <a:latin typeface="宋体" pitchFamily="2" charset="-122"/>
              </a:rPr>
              <a:t>个阶段性的</a:t>
            </a:r>
            <a:r>
              <a:rPr kumimoji="1" lang="en-US" altLang="zh-CN" sz="2400" b="1">
                <a:solidFill>
                  <a:schemeClr val="tx1"/>
                </a:solidFill>
                <a:effectLst>
                  <a:outerShdw blurRad="38100" dist="38100" dir="2700000" algn="tl">
                    <a:srgbClr val="C0C0C0"/>
                  </a:outerShdw>
                </a:effectLst>
                <a:latin typeface="宋体" pitchFamily="2" charset="-122"/>
              </a:rPr>
              <a:t>COCOMO</a:t>
            </a:r>
            <a:r>
              <a:rPr kumimoji="1" lang="zh-CN" altLang="en-US" sz="2400" b="1">
                <a:solidFill>
                  <a:schemeClr val="tx1"/>
                </a:solidFill>
                <a:effectLst>
                  <a:outerShdw blurRad="38100" dist="38100" dir="2700000" algn="tl">
                    <a:srgbClr val="C0C0C0"/>
                  </a:outerShdw>
                </a:effectLst>
                <a:latin typeface="宋体" pitchFamily="2" charset="-122"/>
              </a:rPr>
              <a:t>模型：</a:t>
            </a:r>
          </a:p>
          <a:p>
            <a:pPr marL="342900" indent="-342900">
              <a:lnSpc>
                <a:spcPct val="140000"/>
              </a:lnSpc>
              <a:spcBef>
                <a:spcPct val="20000"/>
              </a:spcBef>
              <a:spcAft>
                <a:spcPct val="0"/>
              </a:spcAft>
              <a:buClr>
                <a:schemeClr val="tx2"/>
              </a:buClr>
              <a:buFont typeface="Wingdings" pitchFamily="2" charset="2"/>
              <a:buChar char="v"/>
            </a:pPr>
            <a:r>
              <a:rPr kumimoji="1" lang="zh-CN" altLang="en-US" sz="2400" b="1">
                <a:solidFill>
                  <a:schemeClr val="tx1"/>
                </a:solidFill>
                <a:effectLst>
                  <a:outerShdw blurRad="38100" dist="38100" dir="2700000" algn="tl">
                    <a:srgbClr val="C0C0C0"/>
                  </a:outerShdw>
                </a:effectLst>
                <a:latin typeface="宋体" pitchFamily="2" charset="-122"/>
              </a:rPr>
              <a:t>基本模型：用于系统初期估算软件开发工作量（及成本）和软件开发所需时间</a:t>
            </a:r>
          </a:p>
          <a:p>
            <a:pPr marL="342900" indent="-342900">
              <a:lnSpc>
                <a:spcPct val="140000"/>
              </a:lnSpc>
              <a:spcBef>
                <a:spcPct val="20000"/>
              </a:spcBef>
              <a:spcAft>
                <a:spcPct val="0"/>
              </a:spcAft>
              <a:buClr>
                <a:schemeClr val="tx2"/>
              </a:buClr>
              <a:buFont typeface="Wingdings" pitchFamily="2" charset="2"/>
              <a:buChar char="v"/>
            </a:pPr>
            <a:r>
              <a:rPr kumimoji="1" lang="zh-CN" altLang="en-US" sz="2400" b="1">
                <a:solidFill>
                  <a:schemeClr val="tx1"/>
                </a:solidFill>
                <a:effectLst>
                  <a:outerShdw blurRad="38100" dist="38100" dir="2700000" algn="tl">
                    <a:srgbClr val="C0C0C0"/>
                  </a:outerShdw>
                </a:effectLst>
                <a:latin typeface="宋体" pitchFamily="2" charset="-122"/>
              </a:rPr>
              <a:t>中级模型：用于估算软件各个子系统开发工作量（及成本）和开发所需时间</a:t>
            </a:r>
          </a:p>
          <a:p>
            <a:pPr marL="342900" indent="-342900">
              <a:lnSpc>
                <a:spcPct val="140000"/>
              </a:lnSpc>
              <a:spcBef>
                <a:spcPct val="20000"/>
              </a:spcBef>
              <a:spcAft>
                <a:spcPct val="0"/>
              </a:spcAft>
              <a:buClr>
                <a:schemeClr val="tx2"/>
              </a:buClr>
              <a:buFont typeface="Wingdings" pitchFamily="2" charset="2"/>
              <a:buChar char="v"/>
            </a:pPr>
            <a:r>
              <a:rPr kumimoji="1" lang="zh-CN" altLang="en-US" sz="2400" b="1">
                <a:solidFill>
                  <a:schemeClr val="tx1"/>
                </a:solidFill>
                <a:effectLst>
                  <a:outerShdw blurRad="38100" dist="38100" dir="2700000" algn="tl">
                    <a:srgbClr val="C0C0C0"/>
                  </a:outerShdw>
                </a:effectLst>
                <a:latin typeface="宋体" pitchFamily="2" charset="-122"/>
              </a:rPr>
              <a:t>详细模型：包含模型</a:t>
            </a:r>
            <a:r>
              <a:rPr kumimoji="1" lang="en-US" altLang="zh-CN" sz="2400" b="1">
                <a:solidFill>
                  <a:schemeClr val="tx1"/>
                </a:solidFill>
                <a:effectLst>
                  <a:outerShdw blurRad="38100" dist="38100" dir="2700000" algn="tl">
                    <a:srgbClr val="C0C0C0"/>
                  </a:outerShdw>
                </a:effectLst>
                <a:latin typeface="宋体" pitchFamily="2" charset="-122"/>
              </a:rPr>
              <a:t>2</a:t>
            </a:r>
            <a:r>
              <a:rPr kumimoji="1" lang="zh-CN" altLang="en-US" sz="2400" b="1">
                <a:solidFill>
                  <a:schemeClr val="tx1"/>
                </a:solidFill>
                <a:effectLst>
                  <a:outerShdw blurRad="38100" dist="38100" dir="2700000" algn="tl">
                    <a:srgbClr val="C0C0C0"/>
                  </a:outerShdw>
                </a:effectLst>
                <a:latin typeface="宋体" pitchFamily="2" charset="-122"/>
              </a:rPr>
              <a:t>的所有特性，对软件开发过程中每一步骤的影响评估。</a:t>
            </a:r>
          </a:p>
        </p:txBody>
      </p:sp>
      <p:sp>
        <p:nvSpPr>
          <p:cNvPr id="294920" name="Rectangle 8"/>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软件项目估算</a:t>
            </a:r>
          </a:p>
        </p:txBody>
      </p:sp>
      <p:sp>
        <p:nvSpPr>
          <p:cNvPr id="294922" name="Rectangle 10"/>
          <p:cNvSpPr>
            <a:spLocks noChangeArrowheads="1"/>
          </p:cNvSpPr>
          <p:nvPr/>
        </p:nvSpPr>
        <p:spPr bwMode="auto">
          <a:xfrm>
            <a:off x="107950" y="1196975"/>
            <a:ext cx="8856663" cy="388938"/>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en-US" altLang="zh-CN" sz="2400" b="1">
                <a:solidFill>
                  <a:schemeClr val="hlink"/>
                </a:solidFill>
                <a:effectLst>
                  <a:outerShdw blurRad="38100" dist="38100" dir="2700000" algn="tl">
                    <a:srgbClr val="C0C0C0"/>
                  </a:outerShdw>
                </a:effectLst>
                <a:latin typeface="宋体" pitchFamily="2" charset="-122"/>
              </a:rPr>
              <a:t>4.</a:t>
            </a:r>
            <a:r>
              <a:rPr lang="zh-CN" altLang="en-US" sz="2400" b="1">
                <a:solidFill>
                  <a:schemeClr val="hlink"/>
                </a:solidFill>
                <a:effectLst>
                  <a:outerShdw blurRad="38100" dist="38100" dir="2700000" algn="tl">
                    <a:srgbClr val="C0C0C0"/>
                  </a:outerShdw>
                </a:effectLst>
                <a:latin typeface="宋体" pitchFamily="2" charset="-122"/>
              </a:rPr>
              <a:t>估算模型</a:t>
            </a:r>
            <a:r>
              <a:rPr lang="en-US" altLang="zh-CN" sz="2400" b="1">
                <a:solidFill>
                  <a:schemeClr val="hlink"/>
                </a:solidFill>
                <a:effectLst>
                  <a:outerShdw blurRad="38100" dist="38100" dir="2700000" algn="tl">
                    <a:srgbClr val="C0C0C0"/>
                  </a:outerShdw>
                </a:effectLst>
                <a:latin typeface="Times New Roman"/>
              </a:rPr>
              <a:t>——</a:t>
            </a:r>
            <a:r>
              <a:rPr kumimoji="1" lang="en-US" altLang="zh-CN" sz="2400" b="1">
                <a:solidFill>
                  <a:schemeClr val="hlink"/>
                </a:solidFill>
                <a:effectLst>
                  <a:outerShdw blurRad="38100" dist="38100" dir="2700000" algn="tl">
                    <a:srgbClr val="C0C0C0"/>
                  </a:outerShdw>
                </a:effectLst>
              </a:rPr>
              <a:t>COCOMO (Constructive Cost Model) </a:t>
            </a:r>
            <a:r>
              <a:rPr kumimoji="1" lang="zh-CN" altLang="en-US" sz="2400" b="1">
                <a:solidFill>
                  <a:schemeClr val="hlink"/>
                </a:solidFill>
                <a:effectLst>
                  <a:outerShdw blurRad="38100" dist="38100" dir="2700000" algn="tl">
                    <a:srgbClr val="C0C0C0"/>
                  </a:outerShdw>
                </a:effectLst>
              </a:rPr>
              <a:t>模型</a:t>
            </a:r>
          </a:p>
        </p:txBody>
      </p:sp>
    </p:spTree>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9" name="Rectangle 7"/>
          <p:cNvSpPr>
            <a:spLocks noChangeArrowheads="1"/>
          </p:cNvSpPr>
          <p:nvPr/>
        </p:nvSpPr>
        <p:spPr bwMode="auto">
          <a:xfrm>
            <a:off x="250825" y="1341438"/>
            <a:ext cx="5257800" cy="604837"/>
          </a:xfrm>
          <a:prstGeom prst="rect">
            <a:avLst/>
          </a:prstGeom>
          <a:noFill/>
          <a:ln w="12700">
            <a:noFill/>
            <a:miter lim="800000"/>
            <a:headEnd type="none" w="sm" len="sm"/>
            <a:tailEnd type="none" w="sm" len="sm"/>
          </a:ln>
          <a:effectLst/>
        </p:spPr>
        <p:txBody>
          <a:bodyPr>
            <a:spAutoFit/>
          </a:bodyPr>
          <a:lstStyle/>
          <a:p>
            <a:pPr>
              <a:lnSpc>
                <a:spcPct val="12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项目估算模型小结（一）</a:t>
            </a:r>
            <a:endParaRPr kumimoji="1" lang="zh-CN" altLang="en-US" sz="2800" b="1">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sp>
        <p:nvSpPr>
          <p:cNvPr id="346121" name="Rectangle 9"/>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软件项目估算</a:t>
            </a:r>
          </a:p>
        </p:txBody>
      </p:sp>
      <p:sp>
        <p:nvSpPr>
          <p:cNvPr id="346122" name="Rectangle 10"/>
          <p:cNvSpPr>
            <a:spLocks noChangeArrowheads="1"/>
          </p:cNvSpPr>
          <p:nvPr/>
        </p:nvSpPr>
        <p:spPr bwMode="auto">
          <a:xfrm>
            <a:off x="323850" y="2455863"/>
            <a:ext cx="8424863" cy="2555875"/>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40000"/>
              </a:lnSpc>
              <a:spcAft>
                <a:spcPct val="0"/>
              </a:spcAft>
              <a:buClrTx/>
              <a:buSzTx/>
              <a:buFontTx/>
              <a:buNone/>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从以上介绍的各类模型可以看出，不同模型有不同的应用范围，也有其一定的局限性。相同项目使用不同模型，估算的成本和工作量都不一样。因此，在进行项目估算时，必须根据当前项目特点，有选择的经过多个模型的共同估算结果来综合评定。 </a:t>
            </a:r>
          </a:p>
        </p:txBody>
      </p:sp>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6" name="Rectangle 4"/>
          <p:cNvSpPr>
            <a:spLocks noChangeArrowheads="1"/>
          </p:cNvSpPr>
          <p:nvPr/>
        </p:nvSpPr>
        <p:spPr bwMode="auto">
          <a:xfrm>
            <a:off x="34925" y="1095375"/>
            <a:ext cx="5473700" cy="604838"/>
          </a:xfrm>
          <a:prstGeom prst="rect">
            <a:avLst/>
          </a:prstGeom>
          <a:noFill/>
          <a:ln w="12700">
            <a:noFill/>
            <a:miter lim="800000"/>
            <a:headEnd type="none" w="sm" len="sm"/>
            <a:tailEnd type="none" w="sm" len="sm"/>
          </a:ln>
          <a:effectLst/>
        </p:spPr>
        <p:txBody>
          <a:bodyPr>
            <a:spAutoFit/>
          </a:bodyPr>
          <a:lstStyle/>
          <a:p>
            <a:pPr>
              <a:lnSpc>
                <a:spcPct val="12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项目估算模型小结（二）</a:t>
            </a:r>
            <a:endParaRPr kumimoji="1" lang="zh-CN" altLang="en-US" sz="2800" b="1">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sp>
        <p:nvSpPr>
          <p:cNvPr id="433157" name="Rectangle 5"/>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软件项目估算</a:t>
            </a:r>
          </a:p>
        </p:txBody>
      </p:sp>
      <p:sp>
        <p:nvSpPr>
          <p:cNvPr id="433159" name="Rectangle 7"/>
          <p:cNvSpPr>
            <a:spLocks noChangeArrowheads="1"/>
          </p:cNvSpPr>
          <p:nvPr/>
        </p:nvSpPr>
        <p:spPr bwMode="auto">
          <a:xfrm>
            <a:off x="250825" y="1844675"/>
            <a:ext cx="8713788" cy="4048125"/>
          </a:xfrm>
          <a:prstGeom prst="rect">
            <a:avLst/>
          </a:prstGeom>
          <a:noFill/>
          <a:ln w="9525">
            <a:noFill/>
            <a:miter lim="800000"/>
            <a:headEnd type="none" w="sm" len="sm"/>
            <a:tailEnd type="none" w="sm" len="sm"/>
          </a:ln>
          <a:effectLst/>
        </p:spPr>
        <p:txBody>
          <a:bodyPr lIns="0" tIns="0" rIns="0" bIns="0" anchor="ctr">
            <a:spAutoFit/>
          </a:bodyPr>
          <a:lstStyle/>
          <a:p>
            <a:pPr indent="276225">
              <a:lnSpc>
                <a:spcPct val="120000"/>
              </a:lnSpc>
              <a:buFont typeface="Wingdings" pitchFamily="2" charset="2"/>
              <a:buNone/>
            </a:pPr>
            <a:r>
              <a:rPr kumimoji="1" lang="en-US" altLang="zh-CN" sz="2000" b="1" dirty="0">
                <a:effectLst>
                  <a:outerShdw blurRad="38100" dist="38100" dir="2700000" algn="tl">
                    <a:srgbClr val="C0C0C0"/>
                  </a:outerShdw>
                </a:effectLst>
              </a:rPr>
              <a:t>    </a:t>
            </a:r>
            <a:r>
              <a:rPr kumimoji="1" lang="zh-CN" altLang="en-US" sz="2000" b="1" dirty="0">
                <a:effectLst>
                  <a:outerShdw blurRad="38100" dist="38100" dir="2700000" algn="tl">
                    <a:srgbClr val="C0C0C0"/>
                  </a:outerShdw>
                </a:effectLst>
              </a:rPr>
              <a:t>在各种估算模型中，对于静态单变量模型，如果需要自定义工作量估算模型，则考虑其形式基于如下：</a:t>
            </a:r>
          </a:p>
          <a:p>
            <a:pPr indent="276225">
              <a:lnSpc>
                <a:spcPct val="120000"/>
              </a:lnSpc>
              <a:buFont typeface="Wingdings" pitchFamily="2" charset="2"/>
              <a:buNone/>
            </a:pPr>
            <a:r>
              <a:rPr kumimoji="1" lang="zh-CN" altLang="en-US" sz="2000" b="1" dirty="0">
                <a:effectLst>
                  <a:outerShdw blurRad="38100" dist="38100" dir="2700000" algn="tl">
                    <a:srgbClr val="C0C0C0"/>
                  </a:outerShdw>
                </a:effectLst>
              </a:rPr>
              <a:t>     </a:t>
            </a:r>
            <a:r>
              <a:rPr kumimoji="1" lang="en-US" altLang="zh-CN" sz="2000" b="1" dirty="0">
                <a:effectLst>
                  <a:outerShdw blurRad="38100" dist="38100" dir="2700000" algn="tl">
                    <a:srgbClr val="C0C0C0"/>
                  </a:outerShdw>
                </a:effectLst>
              </a:rPr>
              <a:t>E = A * CF</a:t>
            </a:r>
            <a:r>
              <a:rPr kumimoji="1" lang="en-US" altLang="zh-CN" sz="2000" b="1" baseline="30000" dirty="0">
                <a:effectLst>
                  <a:outerShdw blurRad="38100" dist="38100" dir="2700000" algn="tl">
                    <a:srgbClr val="C0C0C0"/>
                  </a:outerShdw>
                </a:effectLst>
              </a:rPr>
              <a:t>B</a:t>
            </a:r>
            <a:r>
              <a:rPr kumimoji="1" lang="en-US" altLang="zh-CN" sz="2000" b="1" dirty="0">
                <a:effectLst>
                  <a:outerShdw blurRad="38100" dist="38100" dir="2700000" algn="tl">
                    <a:srgbClr val="C0C0C0"/>
                  </a:outerShdw>
                </a:effectLst>
              </a:rPr>
              <a:t> </a:t>
            </a:r>
          </a:p>
          <a:p>
            <a:pPr indent="276225">
              <a:lnSpc>
                <a:spcPct val="120000"/>
              </a:lnSpc>
              <a:buFont typeface="Wingdings" pitchFamily="2" charset="2"/>
              <a:buNone/>
            </a:pPr>
            <a:r>
              <a:rPr kumimoji="1" lang="en-US" altLang="zh-CN" sz="2000" b="1" dirty="0">
                <a:effectLst>
                  <a:outerShdw blurRad="38100" dist="38100" dir="2700000" algn="tl">
                    <a:srgbClr val="C0C0C0"/>
                  </a:outerShdw>
                </a:effectLst>
              </a:rPr>
              <a:t>     </a:t>
            </a:r>
            <a:r>
              <a:rPr kumimoji="1" lang="zh-CN" altLang="en-US" sz="2000" b="1" dirty="0">
                <a:effectLst>
                  <a:outerShdw blurRad="38100" dist="38100" dir="2700000" algn="tl">
                    <a:srgbClr val="C0C0C0"/>
                  </a:outerShdw>
                </a:effectLst>
              </a:rPr>
              <a:t>其中，</a:t>
            </a:r>
            <a:r>
              <a:rPr kumimoji="1" lang="en-US" altLang="zh-CN" sz="2000" b="1" dirty="0">
                <a:effectLst>
                  <a:outerShdw blurRad="38100" dist="38100" dir="2700000" algn="tl">
                    <a:srgbClr val="C0C0C0"/>
                  </a:outerShdw>
                </a:effectLst>
              </a:rPr>
              <a:t>A</a:t>
            </a:r>
            <a:r>
              <a:rPr kumimoji="1" lang="zh-CN" altLang="en-US" sz="2000" b="1" dirty="0">
                <a:effectLst>
                  <a:outerShdw blurRad="38100" dist="38100" dir="2700000" algn="tl">
                    <a:srgbClr val="C0C0C0"/>
                  </a:outerShdw>
                </a:effectLst>
              </a:rPr>
              <a:t>和</a:t>
            </a:r>
            <a:r>
              <a:rPr kumimoji="1" lang="en-US" altLang="zh-CN" sz="2000" b="1" dirty="0">
                <a:effectLst>
                  <a:outerShdw blurRad="38100" dist="38100" dir="2700000" algn="tl">
                    <a:srgbClr val="C0C0C0"/>
                  </a:outerShdw>
                </a:effectLst>
              </a:rPr>
              <a:t>B</a:t>
            </a:r>
            <a:r>
              <a:rPr kumimoji="1" lang="zh-CN" altLang="en-US" sz="2000" b="1" dirty="0">
                <a:effectLst>
                  <a:outerShdw blurRad="38100" dist="38100" dir="2700000" algn="tl">
                    <a:srgbClr val="C0C0C0"/>
                  </a:outerShdw>
                </a:effectLst>
              </a:rPr>
              <a:t>是常数，</a:t>
            </a:r>
            <a:r>
              <a:rPr kumimoji="1" lang="en-US" altLang="zh-CN" sz="2000" b="1" dirty="0">
                <a:effectLst>
                  <a:outerShdw blurRad="38100" dist="38100" dir="2700000" algn="tl">
                    <a:srgbClr val="C0C0C0"/>
                  </a:outerShdw>
                </a:effectLst>
              </a:rPr>
              <a:t>CF</a:t>
            </a:r>
            <a:r>
              <a:rPr kumimoji="1" lang="zh-CN" altLang="en-US" sz="2000" b="1" dirty="0">
                <a:effectLst>
                  <a:outerShdw blurRad="38100" dist="38100" dir="2700000" algn="tl">
                    <a:srgbClr val="C0C0C0"/>
                  </a:outerShdw>
                </a:effectLst>
              </a:rPr>
              <a:t>是代码行或功能点。</a:t>
            </a:r>
          </a:p>
          <a:p>
            <a:pPr indent="276225">
              <a:lnSpc>
                <a:spcPct val="120000"/>
              </a:lnSpc>
              <a:buFont typeface="Wingdings" pitchFamily="2" charset="2"/>
              <a:buNone/>
            </a:pPr>
            <a:r>
              <a:rPr kumimoji="1" lang="zh-CN" altLang="en-US" sz="2000" b="1" dirty="0">
                <a:effectLst>
                  <a:outerShdw blurRad="38100" dist="38100" dir="2700000" algn="tl">
                    <a:srgbClr val="C0C0C0"/>
                  </a:outerShdw>
                </a:effectLst>
              </a:rPr>
              <a:t>   如果需要细致的估算，结合各项影响因子，考虑增加影响因子模型</a:t>
            </a:r>
            <a:r>
              <a:rPr kumimoji="1" lang="en-US" altLang="zh-CN" sz="2000" b="1" dirty="0">
                <a:effectLst>
                  <a:outerShdw blurRad="38100" dist="38100" dir="2700000" algn="tl">
                    <a:srgbClr val="C0C0C0"/>
                  </a:outerShdw>
                </a:effectLst>
              </a:rPr>
              <a:t>EAF</a:t>
            </a:r>
            <a:r>
              <a:rPr kumimoji="1" lang="zh-CN" altLang="en-US" sz="2000" b="1" dirty="0">
                <a:effectLst>
                  <a:outerShdw blurRad="38100" dist="38100" dir="2700000" algn="tl">
                    <a:srgbClr val="C0C0C0"/>
                  </a:outerShdw>
                </a:effectLst>
              </a:rPr>
              <a:t>，则自定义工作量估算模型可以考虑为：</a:t>
            </a:r>
          </a:p>
          <a:p>
            <a:pPr indent="276225">
              <a:lnSpc>
                <a:spcPct val="120000"/>
              </a:lnSpc>
              <a:buFont typeface="Wingdings" pitchFamily="2" charset="2"/>
              <a:buNone/>
            </a:pPr>
            <a:r>
              <a:rPr kumimoji="1" lang="zh-CN" altLang="en-US" sz="2000" b="1" dirty="0">
                <a:effectLst>
                  <a:outerShdw blurRad="38100" dist="38100" dir="2700000" algn="tl">
                    <a:srgbClr val="C0C0C0"/>
                  </a:outerShdw>
                </a:effectLst>
              </a:rPr>
              <a:t>     </a:t>
            </a:r>
            <a:r>
              <a:rPr kumimoji="1" lang="en-US" altLang="zh-CN" sz="2000" b="1" dirty="0">
                <a:effectLst>
                  <a:outerShdw blurRad="38100" dist="38100" dir="2700000" algn="tl">
                    <a:srgbClr val="C0C0C0"/>
                  </a:outerShdw>
                </a:effectLst>
              </a:rPr>
              <a:t>E = A * CF</a:t>
            </a:r>
            <a:r>
              <a:rPr kumimoji="1" lang="en-US" altLang="zh-CN" sz="2000" b="1" baseline="30000" dirty="0">
                <a:effectLst>
                  <a:outerShdw blurRad="38100" dist="38100" dir="2700000" algn="tl">
                    <a:srgbClr val="C0C0C0"/>
                  </a:outerShdw>
                </a:effectLst>
              </a:rPr>
              <a:t>B</a:t>
            </a:r>
            <a:r>
              <a:rPr kumimoji="1" lang="en-US" altLang="zh-CN" sz="2000" b="1" dirty="0">
                <a:effectLst>
                  <a:outerShdw blurRad="38100" dist="38100" dir="2700000" algn="tl">
                    <a:srgbClr val="C0C0C0"/>
                  </a:outerShdw>
                </a:effectLst>
              </a:rPr>
              <a:t> * EAF</a:t>
            </a:r>
          </a:p>
          <a:p>
            <a:pPr indent="276225">
              <a:lnSpc>
                <a:spcPct val="120000"/>
              </a:lnSpc>
              <a:buFont typeface="Wingdings" pitchFamily="2" charset="2"/>
              <a:buNone/>
            </a:pPr>
            <a:r>
              <a:rPr kumimoji="1" lang="en-US" altLang="zh-CN" sz="2000" b="1" dirty="0">
                <a:effectLst>
                  <a:outerShdw blurRad="38100" dist="38100" dir="2700000" algn="tl">
                    <a:srgbClr val="C0C0C0"/>
                  </a:outerShdw>
                </a:effectLst>
              </a:rPr>
              <a:t>    </a:t>
            </a:r>
            <a:r>
              <a:rPr kumimoji="1" lang="zh-CN" altLang="en-US" sz="2000" b="1" dirty="0">
                <a:effectLst>
                  <a:outerShdw blurRad="38100" dist="38100" dir="2700000" algn="tl">
                    <a:srgbClr val="C0C0C0"/>
                  </a:outerShdw>
                </a:effectLst>
              </a:rPr>
              <a:t>其中，常数</a:t>
            </a:r>
            <a:r>
              <a:rPr kumimoji="1" lang="en-US" altLang="zh-CN" sz="2000" b="1" dirty="0">
                <a:effectLst>
                  <a:outerShdw blurRad="38100" dist="38100" dir="2700000" algn="tl">
                    <a:srgbClr val="C0C0C0"/>
                  </a:outerShdw>
                </a:effectLst>
              </a:rPr>
              <a:t>A</a:t>
            </a:r>
            <a:r>
              <a:rPr kumimoji="1" lang="zh-CN" altLang="en-US" sz="2000" b="1" dirty="0">
                <a:effectLst>
                  <a:outerShdw blurRad="38100" dist="38100" dir="2700000" algn="tl">
                    <a:srgbClr val="C0C0C0"/>
                  </a:outerShdw>
                </a:effectLst>
              </a:rPr>
              <a:t>、</a:t>
            </a:r>
            <a:r>
              <a:rPr kumimoji="1" lang="en-US" altLang="zh-CN" sz="2000" b="1" dirty="0">
                <a:effectLst>
                  <a:outerShdw blurRad="38100" dist="38100" dir="2700000" algn="tl">
                    <a:srgbClr val="C0C0C0"/>
                  </a:outerShdw>
                </a:effectLst>
              </a:rPr>
              <a:t>B</a:t>
            </a:r>
            <a:r>
              <a:rPr kumimoji="1" lang="zh-CN" altLang="en-US" sz="2000" b="1" dirty="0">
                <a:effectLst>
                  <a:outerShdw blurRad="38100" dist="38100" dir="2700000" algn="tl">
                    <a:srgbClr val="C0C0C0"/>
                  </a:outerShdw>
                </a:effectLst>
              </a:rPr>
              <a:t>和影响因子</a:t>
            </a:r>
            <a:r>
              <a:rPr kumimoji="1" lang="en-US" altLang="zh-CN" sz="2000" b="1" dirty="0">
                <a:effectLst>
                  <a:outerShdw blurRad="38100" dist="38100" dir="2700000" algn="tl">
                    <a:srgbClr val="C0C0C0"/>
                  </a:outerShdw>
                </a:effectLst>
              </a:rPr>
              <a:t>EAF</a:t>
            </a:r>
            <a:r>
              <a:rPr kumimoji="1" lang="zh-CN" altLang="en-US" sz="2000" b="1" dirty="0">
                <a:effectLst>
                  <a:outerShdw blurRad="38100" dist="38100" dir="2700000" algn="tl">
                    <a:srgbClr val="C0C0C0"/>
                  </a:outerShdw>
                </a:effectLst>
              </a:rPr>
              <a:t>中各因素的取值，从已有项目中通过函数逼近法确定取值或取值区间，后续各阶段再不断修改和完善各项取值。 </a:t>
            </a:r>
          </a:p>
        </p:txBody>
      </p:sp>
    </p:spTree>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80" name="Rectangle 4"/>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项目进度管理</a:t>
            </a:r>
          </a:p>
        </p:txBody>
      </p:sp>
      <p:sp>
        <p:nvSpPr>
          <p:cNvPr id="434181" name="Rectangle 5"/>
          <p:cNvSpPr>
            <a:spLocks noChangeArrowheads="1"/>
          </p:cNvSpPr>
          <p:nvPr/>
        </p:nvSpPr>
        <p:spPr bwMode="auto">
          <a:xfrm>
            <a:off x="179388" y="1125538"/>
            <a:ext cx="2449512" cy="604837"/>
          </a:xfrm>
          <a:prstGeom prst="rect">
            <a:avLst/>
          </a:prstGeom>
          <a:noFill/>
          <a:ln w="12700">
            <a:noFill/>
            <a:miter lim="800000"/>
            <a:headEnd type="none" w="sm" len="sm"/>
            <a:tailEnd type="none" w="sm" len="sm"/>
          </a:ln>
          <a:effectLst/>
        </p:spPr>
        <p:txBody>
          <a:bodyPr>
            <a:spAutoFit/>
          </a:bodyPr>
          <a:lstStyle/>
          <a:p>
            <a:pPr>
              <a:lnSpc>
                <a:spcPct val="12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项目进度控制</a:t>
            </a:r>
            <a:endParaRPr kumimoji="1" lang="zh-CN" altLang="en-US" sz="2800" b="1">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sp>
        <p:nvSpPr>
          <p:cNvPr id="434182" name="Rectangle 6"/>
          <p:cNvSpPr>
            <a:spLocks noChangeArrowheads="1"/>
          </p:cNvSpPr>
          <p:nvPr/>
        </p:nvSpPr>
        <p:spPr bwMode="auto">
          <a:xfrm>
            <a:off x="250825" y="2492375"/>
            <a:ext cx="8642350" cy="3105150"/>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70000"/>
              </a:lnSpc>
              <a:spcAft>
                <a:spcPct val="0"/>
              </a:spcAft>
              <a:buClrTx/>
              <a:buSzTx/>
              <a:buFontTx/>
              <a:buNone/>
            </a:pPr>
            <a:r>
              <a:rPr kumimoji="1" lang="en-US" altLang="zh-CN" sz="2000" b="1">
                <a:effectLst>
                  <a:outerShdw blurRad="38100" dist="38100" dir="2700000" algn="tl">
                    <a:srgbClr val="C0C0C0"/>
                  </a:outerShdw>
                </a:effectLst>
              </a:rPr>
              <a:t>        </a:t>
            </a:r>
            <a:r>
              <a:rPr kumimoji="1" lang="zh-CN" altLang="en-US" sz="2000" b="1">
                <a:effectLst>
                  <a:outerShdw blurRad="38100" dist="38100" dir="2700000" algn="tl">
                    <a:srgbClr val="C0C0C0"/>
                  </a:outerShdw>
                </a:effectLst>
              </a:rPr>
              <a:t>软件项目进度安排通过把工作量分配给特定软件工程阶段，并规定完成各项任务的起止日期。进度计划将随着项目进程的变化而会有所更改，但作为整个项目开发时间的宏观控制，则不应有太大变化。</a:t>
            </a:r>
          </a:p>
          <a:p>
            <a:pPr eaLnBrk="1" hangingPunct="1">
              <a:lnSpc>
                <a:spcPct val="170000"/>
              </a:lnSpc>
              <a:spcAft>
                <a:spcPct val="0"/>
              </a:spcAft>
              <a:buClrTx/>
              <a:buSzTx/>
              <a:buFontTx/>
              <a:buNone/>
            </a:pPr>
            <a:r>
              <a:rPr kumimoji="1" lang="zh-CN" altLang="en-US" sz="2000" b="1">
                <a:effectLst>
                  <a:outerShdw blurRad="38100" dist="38100" dir="2700000" algn="tl">
                    <a:srgbClr val="C0C0C0"/>
                  </a:outerShdw>
                </a:effectLst>
              </a:rPr>
              <a:t>        软件项目能否按计划时间完成并及时交付合格的产品是项目管理的重点，也是客户关心的重要内容。但如果为了缩短开发时间，则会大大增加项目的工作量。</a:t>
            </a:r>
            <a:r>
              <a:rPr kumimoji="1" lang="en-US" altLang="zh-CN" sz="2000" b="1">
                <a:effectLst>
                  <a:outerShdw blurRad="38100" dist="38100" dir="2700000" algn="tl">
                    <a:srgbClr val="C0C0C0"/>
                  </a:outerShdw>
                </a:effectLst>
              </a:rPr>
              <a:t>Putnam</a:t>
            </a:r>
            <a:r>
              <a:rPr kumimoji="1" lang="zh-CN" altLang="en-US" sz="2000" b="1">
                <a:effectLst>
                  <a:outerShdw blurRad="38100" dist="38100" dir="2700000" algn="tl">
                    <a:srgbClr val="C0C0C0"/>
                  </a:outerShdw>
                </a:effectLst>
              </a:rPr>
              <a:t>模型已明确说明二者的关系。</a:t>
            </a:r>
            <a:r>
              <a:rPr kumimoji="1" lang="zh-CN" altLang="en-US" sz="2000"/>
              <a:t> </a:t>
            </a:r>
            <a:r>
              <a:rPr kumimoji="1" lang="zh-CN" altLang="en-US" sz="2000" b="1">
                <a:effectLst>
                  <a:outerShdw blurRad="38100" dist="38100" dir="2700000" algn="tl">
                    <a:srgbClr val="C0C0C0"/>
                  </a:outerShdw>
                </a:effectLst>
              </a:rPr>
              <a:t> </a:t>
            </a:r>
          </a:p>
        </p:txBody>
      </p:sp>
    </p:spTree>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4" name="Rectangle 4"/>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项目进度管理</a:t>
            </a:r>
          </a:p>
        </p:txBody>
      </p:sp>
      <p:sp>
        <p:nvSpPr>
          <p:cNvPr id="435205" name="Rectangle 5"/>
          <p:cNvSpPr>
            <a:spLocks noChangeArrowheads="1"/>
          </p:cNvSpPr>
          <p:nvPr/>
        </p:nvSpPr>
        <p:spPr bwMode="auto">
          <a:xfrm>
            <a:off x="179388" y="1125538"/>
            <a:ext cx="2449512" cy="604837"/>
          </a:xfrm>
          <a:prstGeom prst="rect">
            <a:avLst/>
          </a:prstGeom>
          <a:noFill/>
          <a:ln w="12700">
            <a:noFill/>
            <a:miter lim="800000"/>
            <a:headEnd type="none" w="sm" len="sm"/>
            <a:tailEnd type="none" w="sm" len="sm"/>
          </a:ln>
          <a:effectLst/>
        </p:spPr>
        <p:txBody>
          <a:bodyPr>
            <a:spAutoFit/>
          </a:bodyPr>
          <a:lstStyle/>
          <a:p>
            <a:pPr>
              <a:lnSpc>
                <a:spcPct val="12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项目进度控制</a:t>
            </a:r>
            <a:endParaRPr kumimoji="1" lang="zh-CN" altLang="en-US" sz="2800" b="1">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sp>
        <p:nvSpPr>
          <p:cNvPr id="435206" name="Rectangle 6"/>
          <p:cNvSpPr>
            <a:spLocks noChangeArrowheads="1"/>
          </p:cNvSpPr>
          <p:nvPr/>
        </p:nvSpPr>
        <p:spPr bwMode="auto">
          <a:xfrm>
            <a:off x="250825" y="1842354"/>
            <a:ext cx="8675688" cy="4124206"/>
          </a:xfrm>
          <a:prstGeom prst="rect">
            <a:avLst/>
          </a:prstGeom>
          <a:noFill/>
          <a:ln w="9525">
            <a:noFill/>
            <a:miter lim="800000"/>
            <a:headEnd type="none" w="sm" len="sm"/>
            <a:tailEnd type="none" w="sm" len="sm"/>
          </a:ln>
          <a:effectLst/>
        </p:spPr>
        <p:txBody>
          <a:bodyPr lIns="0" tIns="0" rIns="0" bIns="0" anchor="ctr">
            <a:spAutoFit/>
          </a:bodyPr>
          <a:lstStyle/>
          <a:p>
            <a:pPr indent="276225">
              <a:lnSpc>
                <a:spcPct val="110000"/>
              </a:lnSpc>
              <a:buFont typeface="Wingdings" pitchFamily="2" charset="2"/>
              <a:buNone/>
            </a:pPr>
            <a:r>
              <a:rPr kumimoji="1" lang="zh-CN" altLang="en-US" sz="2000" b="1" dirty="0">
                <a:effectLst>
                  <a:outerShdw blurRad="38100" dist="38100" dir="2700000" algn="tl">
                    <a:srgbClr val="C0C0C0"/>
                  </a:outerShdw>
                </a:effectLst>
              </a:rPr>
              <a:t>对于软件项目延期的原因，通常有以下几种情形：</a:t>
            </a:r>
          </a:p>
          <a:p>
            <a:pPr indent="276225">
              <a:lnSpc>
                <a:spcPct val="110000"/>
              </a:lnSpc>
              <a:buFont typeface="Wingdings" pitchFamily="2" charset="2"/>
              <a:buNone/>
            </a:pPr>
            <a:r>
              <a:rPr kumimoji="1" lang="zh-CN" altLang="en-US" sz="2000" b="1" dirty="0">
                <a:effectLst>
                  <a:outerShdw blurRad="38100" dist="38100" dir="2700000" algn="tl">
                    <a:srgbClr val="C0C0C0"/>
                  </a:outerShdw>
                </a:effectLst>
              </a:rPr>
              <a:t>⑴ 项目进度本身不合理。</a:t>
            </a:r>
          </a:p>
          <a:p>
            <a:pPr indent="276225">
              <a:lnSpc>
                <a:spcPct val="110000"/>
              </a:lnSpc>
              <a:buFont typeface="Wingdings" pitchFamily="2" charset="2"/>
              <a:buNone/>
            </a:pPr>
            <a:r>
              <a:rPr kumimoji="1" lang="zh-CN" altLang="en-US" sz="2000" b="1" dirty="0">
                <a:effectLst>
                  <a:outerShdw blurRad="38100" dist="38100" dir="2700000" algn="tl">
                    <a:srgbClr val="C0C0C0"/>
                  </a:outerShdw>
                </a:effectLst>
              </a:rPr>
              <a:t>⑵ </a:t>
            </a:r>
            <a:r>
              <a:rPr kumimoji="1" lang="zh-CN" altLang="en-US" sz="2000" b="1" dirty="0">
                <a:solidFill>
                  <a:srgbClr val="C00000"/>
                </a:solidFill>
                <a:effectLst>
                  <a:outerShdw blurRad="38100" dist="38100" dir="2700000" algn="tl">
                    <a:srgbClr val="C0C0C0"/>
                  </a:outerShdw>
                </a:effectLst>
              </a:rPr>
              <a:t>团队或小组成员的问题</a:t>
            </a:r>
            <a:r>
              <a:rPr kumimoji="1" lang="zh-CN" altLang="en-US" sz="2000" b="1" dirty="0">
                <a:effectLst>
                  <a:outerShdw blurRad="38100" dist="38100" dir="2700000" algn="tl">
                    <a:srgbClr val="C0C0C0"/>
                  </a:outerShdw>
                </a:effectLst>
              </a:rPr>
              <a:t>。</a:t>
            </a:r>
          </a:p>
          <a:p>
            <a:pPr indent="276225">
              <a:lnSpc>
                <a:spcPct val="110000"/>
              </a:lnSpc>
              <a:buFont typeface="Wingdings" pitchFamily="2" charset="2"/>
              <a:buNone/>
            </a:pPr>
            <a:r>
              <a:rPr kumimoji="1" lang="zh-CN" altLang="en-US" sz="2000" b="1" dirty="0">
                <a:effectLst>
                  <a:outerShdw blurRad="38100" dist="38100" dir="2700000" algn="tl">
                    <a:srgbClr val="C0C0C0"/>
                  </a:outerShdw>
                </a:effectLst>
              </a:rPr>
              <a:t>⑶ 软件架构的问题。</a:t>
            </a:r>
          </a:p>
          <a:p>
            <a:pPr indent="276225">
              <a:lnSpc>
                <a:spcPct val="110000"/>
              </a:lnSpc>
              <a:buFont typeface="Wingdings" pitchFamily="2" charset="2"/>
              <a:buNone/>
            </a:pPr>
            <a:r>
              <a:rPr kumimoji="1" lang="zh-CN" altLang="en-US" sz="2000" b="1" dirty="0">
                <a:effectLst>
                  <a:outerShdw blurRad="38100" dist="38100" dir="2700000" algn="tl">
                    <a:srgbClr val="C0C0C0"/>
                  </a:outerShdw>
                </a:effectLst>
              </a:rPr>
              <a:t>⑷ </a:t>
            </a:r>
            <a:r>
              <a:rPr kumimoji="1" lang="zh-CN" altLang="en-US" sz="2000" b="1" dirty="0">
                <a:solidFill>
                  <a:srgbClr val="C00000"/>
                </a:solidFill>
                <a:effectLst>
                  <a:outerShdw blurRad="38100" dist="38100" dir="2700000" algn="tl">
                    <a:srgbClr val="C0C0C0"/>
                  </a:outerShdw>
                </a:effectLst>
              </a:rPr>
              <a:t>对项目各阶段任务所需的资源投入不足，这源于对各阶段工作量的估算不充分</a:t>
            </a:r>
            <a:r>
              <a:rPr kumimoji="1" lang="zh-CN" altLang="en-US" sz="2000" b="1" dirty="0">
                <a:effectLst>
                  <a:outerShdw blurRad="38100" dist="38100" dir="2700000" algn="tl">
                    <a:srgbClr val="C0C0C0"/>
                  </a:outerShdw>
                </a:effectLst>
              </a:rPr>
              <a:t>。</a:t>
            </a:r>
          </a:p>
          <a:p>
            <a:pPr indent="276225">
              <a:lnSpc>
                <a:spcPct val="110000"/>
              </a:lnSpc>
              <a:buFont typeface="Wingdings" pitchFamily="2" charset="2"/>
              <a:buNone/>
            </a:pPr>
            <a:r>
              <a:rPr kumimoji="1" lang="zh-CN" altLang="en-US" sz="2000" b="1" dirty="0">
                <a:effectLst>
                  <a:outerShdw blurRad="38100" dist="38100" dir="2700000" algn="tl">
                    <a:srgbClr val="C0C0C0"/>
                  </a:outerShdw>
                </a:effectLst>
              </a:rPr>
              <a:t>⑸ 在项目开发过程中，遇到难以克服的困难。</a:t>
            </a:r>
          </a:p>
          <a:p>
            <a:pPr indent="276225">
              <a:lnSpc>
                <a:spcPct val="110000"/>
              </a:lnSpc>
              <a:buFont typeface="Wingdings" pitchFamily="2" charset="2"/>
              <a:buNone/>
            </a:pPr>
            <a:r>
              <a:rPr kumimoji="1" lang="zh-CN" altLang="en-US" sz="2000" b="1" dirty="0">
                <a:effectLst>
                  <a:outerShdw blurRad="38100" dist="38100" dir="2700000" algn="tl">
                    <a:srgbClr val="C0C0C0"/>
                  </a:outerShdw>
                </a:effectLst>
              </a:rPr>
              <a:t>⑹ </a:t>
            </a:r>
            <a:r>
              <a:rPr kumimoji="1" lang="zh-CN" altLang="en-US" sz="2000" b="1" dirty="0">
                <a:solidFill>
                  <a:srgbClr val="C00000"/>
                </a:solidFill>
                <a:effectLst>
                  <a:outerShdw blurRad="38100" dist="38100" dir="2700000" algn="tl">
                    <a:srgbClr val="C0C0C0"/>
                  </a:outerShdw>
                </a:effectLst>
              </a:rPr>
              <a:t>用户需求变更</a:t>
            </a:r>
            <a:r>
              <a:rPr kumimoji="1" lang="zh-CN" altLang="en-US" sz="2000" b="1" dirty="0">
                <a:effectLst>
                  <a:outerShdw blurRad="38100" dist="38100" dir="2700000" algn="tl">
                    <a:srgbClr val="C0C0C0"/>
                  </a:outerShdw>
                </a:effectLst>
              </a:rPr>
              <a:t>。</a:t>
            </a:r>
          </a:p>
          <a:p>
            <a:pPr indent="276225">
              <a:lnSpc>
                <a:spcPct val="110000"/>
              </a:lnSpc>
              <a:buFont typeface="Wingdings" pitchFamily="2" charset="2"/>
              <a:buNone/>
            </a:pPr>
            <a:r>
              <a:rPr kumimoji="1" lang="zh-CN" altLang="en-US" sz="2000" b="1" dirty="0">
                <a:effectLst>
                  <a:outerShdw blurRad="38100" dist="38100" dir="2700000" algn="tl">
                    <a:srgbClr val="C0C0C0"/>
                  </a:outerShdw>
                </a:effectLst>
              </a:rPr>
              <a:t>⑺ </a:t>
            </a:r>
            <a:r>
              <a:rPr kumimoji="1" lang="zh-CN" altLang="en-US" sz="2000" b="1" dirty="0">
                <a:solidFill>
                  <a:srgbClr val="C00000"/>
                </a:solidFill>
                <a:effectLst>
                  <a:outerShdw blurRad="38100" dist="38100" dir="2700000" algn="tl">
                    <a:srgbClr val="C0C0C0"/>
                  </a:outerShdw>
                </a:effectLst>
              </a:rPr>
              <a:t>项目风险管理未做好 </a:t>
            </a:r>
            <a:r>
              <a:rPr kumimoji="1" lang="zh-CN" altLang="en-US" sz="2000" b="1" dirty="0" smtClean="0">
                <a:solidFill>
                  <a:schemeClr val="tx1"/>
                </a:solidFill>
                <a:effectLst>
                  <a:outerShdw blurRad="38100" dist="38100" dir="2700000" algn="tl">
                    <a:srgbClr val="C0C0C0"/>
                  </a:outerShdw>
                </a:effectLst>
              </a:rPr>
              <a:t>。</a:t>
            </a:r>
            <a:endParaRPr kumimoji="1" lang="zh-CN" altLang="en-US" sz="2000" b="1" dirty="0">
              <a:solidFill>
                <a:schemeClr val="tx1"/>
              </a:solidFill>
              <a:effectLst>
                <a:outerShdw blurRad="38100" dist="38100" dir="2700000" algn="tl">
                  <a:srgbClr val="C0C0C0"/>
                </a:outerShdw>
              </a:effectLst>
            </a:endParaRPr>
          </a:p>
        </p:txBody>
      </p:sp>
    </p:spTree>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ChangeArrowheads="1"/>
          </p:cNvSpPr>
          <p:nvPr/>
        </p:nvSpPr>
        <p:spPr bwMode="auto">
          <a:xfrm>
            <a:off x="1476375" y="333375"/>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项目进度管理</a:t>
            </a:r>
          </a:p>
        </p:txBody>
      </p:sp>
      <p:sp>
        <p:nvSpPr>
          <p:cNvPr id="436229" name="Rectangle 5"/>
          <p:cNvSpPr>
            <a:spLocks noChangeArrowheads="1"/>
          </p:cNvSpPr>
          <p:nvPr/>
        </p:nvSpPr>
        <p:spPr bwMode="auto">
          <a:xfrm>
            <a:off x="179388" y="1125538"/>
            <a:ext cx="1368425" cy="604837"/>
          </a:xfrm>
          <a:prstGeom prst="rect">
            <a:avLst/>
          </a:prstGeom>
          <a:noFill/>
          <a:ln w="12700">
            <a:noFill/>
            <a:miter lim="800000"/>
            <a:headEnd type="none" w="sm" len="sm"/>
            <a:tailEnd type="none" w="sm" len="sm"/>
          </a:ln>
          <a:effectLst/>
        </p:spPr>
        <p:txBody>
          <a:bodyPr>
            <a:spAutoFit/>
          </a:bodyPr>
          <a:lstStyle/>
          <a:p>
            <a:pPr>
              <a:lnSpc>
                <a:spcPct val="12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甘特图</a:t>
            </a:r>
            <a:endParaRPr kumimoji="1" lang="zh-CN" altLang="en-US" sz="2800" b="1">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sp>
        <p:nvSpPr>
          <p:cNvPr id="436230" name="Rectangle 6"/>
          <p:cNvSpPr>
            <a:spLocks noChangeArrowheads="1"/>
          </p:cNvSpPr>
          <p:nvPr/>
        </p:nvSpPr>
        <p:spPr bwMode="auto">
          <a:xfrm>
            <a:off x="395288" y="1773238"/>
            <a:ext cx="8353425" cy="1423987"/>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30000"/>
              </a:lnSpc>
              <a:spcAft>
                <a:spcPct val="0"/>
              </a:spcAft>
              <a:buClrTx/>
              <a:buSzTx/>
              <a:buFontTx/>
              <a:buNone/>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甘特图（</a:t>
            </a:r>
            <a:r>
              <a:rPr kumimoji="1" lang="en-US" altLang="zh-CN" sz="2400" b="1">
                <a:effectLst>
                  <a:outerShdw blurRad="38100" dist="38100" dir="2700000" algn="tl">
                    <a:srgbClr val="C0C0C0"/>
                  </a:outerShdw>
                </a:effectLst>
              </a:rPr>
              <a:t>Gantt Chart</a:t>
            </a:r>
            <a:r>
              <a:rPr kumimoji="1" lang="zh-CN" altLang="en-US" sz="2400" b="1">
                <a:effectLst>
                  <a:outerShdw blurRad="38100" dist="38100" dir="2700000" algn="tl">
                    <a:srgbClr val="C0C0C0"/>
                  </a:outerShdw>
                </a:effectLst>
              </a:rPr>
              <a:t>）是表示工作进度计划及工作实际进展状况最为简明的图形表示方法。它是历史悠久，使用广泛的进度计划工具之一。 </a:t>
            </a:r>
          </a:p>
        </p:txBody>
      </p:sp>
      <p:grpSp>
        <p:nvGrpSpPr>
          <p:cNvPr id="436251" name="Group 27"/>
          <p:cNvGrpSpPr>
            <a:grpSpLocks/>
          </p:cNvGrpSpPr>
          <p:nvPr/>
        </p:nvGrpSpPr>
        <p:grpSpPr bwMode="auto">
          <a:xfrm>
            <a:off x="395288" y="3644900"/>
            <a:ext cx="8208962" cy="2160588"/>
            <a:chOff x="249" y="2296"/>
            <a:chExt cx="5171" cy="1361"/>
          </a:xfrm>
        </p:grpSpPr>
        <p:sp>
          <p:nvSpPr>
            <p:cNvPr id="436232" name="Line 8"/>
            <p:cNvSpPr>
              <a:spLocks noChangeShapeType="1"/>
            </p:cNvSpPr>
            <p:nvPr/>
          </p:nvSpPr>
          <p:spPr bwMode="auto">
            <a:xfrm>
              <a:off x="973" y="3408"/>
              <a:ext cx="3933" cy="0"/>
            </a:xfrm>
            <a:prstGeom prst="line">
              <a:avLst/>
            </a:prstGeom>
            <a:noFill/>
            <a:ln w="9525">
              <a:solidFill>
                <a:srgbClr val="000000"/>
              </a:solidFill>
              <a:round/>
              <a:headEnd/>
              <a:tailEnd type="arrow" w="lg" len="lg"/>
            </a:ln>
          </p:spPr>
          <p:txBody>
            <a:bodyPr/>
            <a:lstStyle/>
            <a:p>
              <a:endParaRPr lang="zh-CN" altLang="en-US"/>
            </a:p>
          </p:txBody>
        </p:sp>
        <p:sp>
          <p:nvSpPr>
            <p:cNvPr id="436233" name="Line 9"/>
            <p:cNvSpPr>
              <a:spLocks noChangeShapeType="1"/>
            </p:cNvSpPr>
            <p:nvPr/>
          </p:nvSpPr>
          <p:spPr bwMode="auto">
            <a:xfrm>
              <a:off x="1389" y="3343"/>
              <a:ext cx="0" cy="61"/>
            </a:xfrm>
            <a:prstGeom prst="line">
              <a:avLst/>
            </a:prstGeom>
            <a:noFill/>
            <a:ln w="9525">
              <a:solidFill>
                <a:srgbClr val="000000"/>
              </a:solidFill>
              <a:round/>
              <a:headEnd/>
              <a:tailEnd/>
            </a:ln>
          </p:spPr>
          <p:txBody>
            <a:bodyPr/>
            <a:lstStyle/>
            <a:p>
              <a:endParaRPr lang="zh-CN" altLang="en-US"/>
            </a:p>
          </p:txBody>
        </p:sp>
        <p:sp>
          <p:nvSpPr>
            <p:cNvPr id="436234" name="Line 10"/>
            <p:cNvSpPr>
              <a:spLocks noChangeShapeType="1"/>
            </p:cNvSpPr>
            <p:nvPr/>
          </p:nvSpPr>
          <p:spPr bwMode="auto">
            <a:xfrm>
              <a:off x="3189" y="3350"/>
              <a:ext cx="0" cy="61"/>
            </a:xfrm>
            <a:prstGeom prst="line">
              <a:avLst/>
            </a:prstGeom>
            <a:noFill/>
            <a:ln w="9525">
              <a:solidFill>
                <a:srgbClr val="000000"/>
              </a:solidFill>
              <a:round/>
              <a:headEnd/>
              <a:tailEnd/>
            </a:ln>
          </p:spPr>
          <p:txBody>
            <a:bodyPr/>
            <a:lstStyle/>
            <a:p>
              <a:endParaRPr lang="zh-CN" altLang="en-US"/>
            </a:p>
          </p:txBody>
        </p:sp>
        <p:sp>
          <p:nvSpPr>
            <p:cNvPr id="436235" name="Line 11"/>
            <p:cNvSpPr>
              <a:spLocks noChangeShapeType="1"/>
            </p:cNvSpPr>
            <p:nvPr/>
          </p:nvSpPr>
          <p:spPr bwMode="auto">
            <a:xfrm flipV="1">
              <a:off x="970" y="2403"/>
              <a:ext cx="0" cy="1005"/>
            </a:xfrm>
            <a:prstGeom prst="line">
              <a:avLst/>
            </a:prstGeom>
            <a:noFill/>
            <a:ln w="9525">
              <a:solidFill>
                <a:srgbClr val="000000"/>
              </a:solidFill>
              <a:round/>
              <a:headEnd/>
              <a:tailEnd type="arrow" w="lg" len="lg"/>
            </a:ln>
          </p:spPr>
          <p:txBody>
            <a:bodyPr/>
            <a:lstStyle/>
            <a:p>
              <a:endParaRPr lang="zh-CN" altLang="en-US"/>
            </a:p>
          </p:txBody>
        </p:sp>
        <p:sp>
          <p:nvSpPr>
            <p:cNvPr id="436236" name="Rectangle 12" descr="深色上对角线"/>
            <p:cNvSpPr>
              <a:spLocks noChangeArrowheads="1"/>
            </p:cNvSpPr>
            <p:nvPr/>
          </p:nvSpPr>
          <p:spPr bwMode="auto">
            <a:xfrm>
              <a:off x="969" y="3120"/>
              <a:ext cx="2914" cy="83"/>
            </a:xfrm>
            <a:prstGeom prst="rect">
              <a:avLst/>
            </a:prstGeom>
            <a:pattFill prst="dkUpDiag">
              <a:fgClr>
                <a:srgbClr val="000000"/>
              </a:fgClr>
              <a:bgClr>
                <a:srgbClr val="FFFFFF"/>
              </a:bgClr>
            </a:pattFill>
            <a:ln w="9525">
              <a:solidFill>
                <a:srgbClr val="000000"/>
              </a:solidFill>
              <a:miter lim="800000"/>
              <a:headEnd/>
              <a:tailEnd/>
            </a:ln>
          </p:spPr>
          <p:txBody>
            <a:bodyPr/>
            <a:lstStyle/>
            <a:p>
              <a:endParaRPr lang="zh-CN" altLang="en-US"/>
            </a:p>
          </p:txBody>
        </p:sp>
        <p:sp>
          <p:nvSpPr>
            <p:cNvPr id="436237" name="Rectangle 13" descr="深色上对角线"/>
            <p:cNvSpPr>
              <a:spLocks noChangeArrowheads="1"/>
            </p:cNvSpPr>
            <p:nvPr/>
          </p:nvSpPr>
          <p:spPr bwMode="auto">
            <a:xfrm>
              <a:off x="1701" y="2854"/>
              <a:ext cx="2914" cy="84"/>
            </a:xfrm>
            <a:prstGeom prst="rect">
              <a:avLst/>
            </a:prstGeom>
            <a:pattFill prst="dkUpDiag">
              <a:fgClr>
                <a:srgbClr val="000000"/>
              </a:fgClr>
              <a:bgClr>
                <a:srgbClr val="FFFFFF"/>
              </a:bgClr>
            </a:pattFill>
            <a:ln w="9525">
              <a:solidFill>
                <a:srgbClr val="000000"/>
              </a:solidFill>
              <a:miter lim="800000"/>
              <a:headEnd/>
              <a:tailEnd/>
            </a:ln>
          </p:spPr>
          <p:txBody>
            <a:bodyPr/>
            <a:lstStyle/>
            <a:p>
              <a:endParaRPr lang="zh-CN" altLang="en-US"/>
            </a:p>
          </p:txBody>
        </p:sp>
        <p:sp>
          <p:nvSpPr>
            <p:cNvPr id="436238" name="Rectangle 14" descr="深色上对角线"/>
            <p:cNvSpPr>
              <a:spLocks noChangeArrowheads="1"/>
            </p:cNvSpPr>
            <p:nvPr/>
          </p:nvSpPr>
          <p:spPr bwMode="auto">
            <a:xfrm>
              <a:off x="1264" y="2603"/>
              <a:ext cx="1020" cy="83"/>
            </a:xfrm>
            <a:prstGeom prst="rect">
              <a:avLst/>
            </a:prstGeom>
            <a:pattFill prst="dkUpDiag">
              <a:fgClr>
                <a:srgbClr val="000000"/>
              </a:fgClr>
              <a:bgClr>
                <a:srgbClr val="FFFFFF"/>
              </a:bgClr>
            </a:pattFill>
            <a:ln w="9525">
              <a:solidFill>
                <a:srgbClr val="000000"/>
              </a:solidFill>
              <a:miter lim="800000"/>
              <a:headEnd/>
              <a:tailEnd/>
            </a:ln>
          </p:spPr>
          <p:txBody>
            <a:bodyPr/>
            <a:lstStyle/>
            <a:p>
              <a:endParaRPr lang="zh-CN" altLang="en-US"/>
            </a:p>
          </p:txBody>
        </p:sp>
        <p:sp>
          <p:nvSpPr>
            <p:cNvPr id="436239" name="Line 15"/>
            <p:cNvSpPr>
              <a:spLocks noChangeShapeType="1"/>
            </p:cNvSpPr>
            <p:nvPr/>
          </p:nvSpPr>
          <p:spPr bwMode="auto">
            <a:xfrm>
              <a:off x="4085" y="3350"/>
              <a:ext cx="0" cy="61"/>
            </a:xfrm>
            <a:prstGeom prst="line">
              <a:avLst/>
            </a:prstGeom>
            <a:noFill/>
            <a:ln w="9525">
              <a:solidFill>
                <a:srgbClr val="000000"/>
              </a:solidFill>
              <a:round/>
              <a:headEnd/>
              <a:tailEnd/>
            </a:ln>
          </p:spPr>
          <p:txBody>
            <a:bodyPr/>
            <a:lstStyle/>
            <a:p>
              <a:endParaRPr lang="zh-CN" altLang="en-US"/>
            </a:p>
          </p:txBody>
        </p:sp>
        <p:sp>
          <p:nvSpPr>
            <p:cNvPr id="436240" name="Line 16"/>
            <p:cNvSpPr>
              <a:spLocks noChangeShapeType="1"/>
            </p:cNvSpPr>
            <p:nvPr/>
          </p:nvSpPr>
          <p:spPr bwMode="auto">
            <a:xfrm>
              <a:off x="2284" y="3350"/>
              <a:ext cx="0" cy="61"/>
            </a:xfrm>
            <a:prstGeom prst="line">
              <a:avLst/>
            </a:prstGeom>
            <a:noFill/>
            <a:ln w="9525">
              <a:solidFill>
                <a:srgbClr val="000000"/>
              </a:solidFill>
              <a:round/>
              <a:headEnd/>
              <a:tailEnd/>
            </a:ln>
          </p:spPr>
          <p:txBody>
            <a:bodyPr/>
            <a:lstStyle/>
            <a:p>
              <a:endParaRPr lang="zh-CN" altLang="en-US"/>
            </a:p>
          </p:txBody>
        </p:sp>
        <p:sp>
          <p:nvSpPr>
            <p:cNvPr id="436241" name="Line 17"/>
            <p:cNvSpPr>
              <a:spLocks noChangeShapeType="1"/>
            </p:cNvSpPr>
            <p:nvPr/>
          </p:nvSpPr>
          <p:spPr bwMode="auto">
            <a:xfrm>
              <a:off x="1859" y="3350"/>
              <a:ext cx="0" cy="61"/>
            </a:xfrm>
            <a:prstGeom prst="line">
              <a:avLst/>
            </a:prstGeom>
            <a:noFill/>
            <a:ln w="9525">
              <a:solidFill>
                <a:srgbClr val="000000"/>
              </a:solidFill>
              <a:round/>
              <a:headEnd/>
              <a:tailEnd/>
            </a:ln>
          </p:spPr>
          <p:txBody>
            <a:bodyPr/>
            <a:lstStyle/>
            <a:p>
              <a:endParaRPr lang="zh-CN" altLang="en-US"/>
            </a:p>
          </p:txBody>
        </p:sp>
        <p:sp>
          <p:nvSpPr>
            <p:cNvPr id="436242" name="Line 18"/>
            <p:cNvSpPr>
              <a:spLocks noChangeShapeType="1"/>
            </p:cNvSpPr>
            <p:nvPr/>
          </p:nvSpPr>
          <p:spPr bwMode="auto">
            <a:xfrm>
              <a:off x="2733" y="3350"/>
              <a:ext cx="0" cy="61"/>
            </a:xfrm>
            <a:prstGeom prst="line">
              <a:avLst/>
            </a:prstGeom>
            <a:noFill/>
            <a:ln w="9525">
              <a:solidFill>
                <a:srgbClr val="000000"/>
              </a:solidFill>
              <a:round/>
              <a:headEnd/>
              <a:tailEnd/>
            </a:ln>
          </p:spPr>
          <p:txBody>
            <a:bodyPr/>
            <a:lstStyle/>
            <a:p>
              <a:endParaRPr lang="zh-CN" altLang="en-US"/>
            </a:p>
          </p:txBody>
        </p:sp>
        <p:sp>
          <p:nvSpPr>
            <p:cNvPr id="436243" name="Line 19"/>
            <p:cNvSpPr>
              <a:spLocks noChangeShapeType="1"/>
            </p:cNvSpPr>
            <p:nvPr/>
          </p:nvSpPr>
          <p:spPr bwMode="auto">
            <a:xfrm>
              <a:off x="3658" y="3343"/>
              <a:ext cx="0" cy="61"/>
            </a:xfrm>
            <a:prstGeom prst="line">
              <a:avLst/>
            </a:prstGeom>
            <a:noFill/>
            <a:ln w="9525">
              <a:solidFill>
                <a:srgbClr val="000000"/>
              </a:solidFill>
              <a:round/>
              <a:headEnd/>
              <a:tailEnd/>
            </a:ln>
          </p:spPr>
          <p:txBody>
            <a:bodyPr/>
            <a:lstStyle/>
            <a:p>
              <a:endParaRPr lang="zh-CN" altLang="en-US"/>
            </a:p>
          </p:txBody>
        </p:sp>
        <p:sp>
          <p:nvSpPr>
            <p:cNvPr id="436244" name="Line 20"/>
            <p:cNvSpPr>
              <a:spLocks noChangeShapeType="1"/>
            </p:cNvSpPr>
            <p:nvPr/>
          </p:nvSpPr>
          <p:spPr bwMode="auto">
            <a:xfrm>
              <a:off x="4522" y="3343"/>
              <a:ext cx="0" cy="61"/>
            </a:xfrm>
            <a:prstGeom prst="line">
              <a:avLst/>
            </a:prstGeom>
            <a:noFill/>
            <a:ln w="9525">
              <a:solidFill>
                <a:srgbClr val="000000"/>
              </a:solidFill>
              <a:round/>
              <a:headEnd/>
              <a:tailEnd/>
            </a:ln>
          </p:spPr>
          <p:txBody>
            <a:bodyPr/>
            <a:lstStyle/>
            <a:p>
              <a:endParaRPr lang="zh-CN" altLang="en-US"/>
            </a:p>
          </p:txBody>
        </p:sp>
        <p:sp>
          <p:nvSpPr>
            <p:cNvPr id="436245" name="Text Box 21"/>
            <p:cNvSpPr txBox="1">
              <a:spLocks noChangeArrowheads="1"/>
            </p:cNvSpPr>
            <p:nvPr/>
          </p:nvSpPr>
          <p:spPr bwMode="auto">
            <a:xfrm>
              <a:off x="4692" y="3406"/>
              <a:ext cx="728" cy="251"/>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sz="1800" b="1">
                  <a:effectLst>
                    <a:outerShdw blurRad="38100" dist="38100" dir="2700000" algn="tl">
                      <a:srgbClr val="C0C0C0"/>
                    </a:outerShdw>
                  </a:effectLst>
                  <a:latin typeface="Times New Roman" pitchFamily="18" charset="0"/>
                </a:rPr>
                <a:t>时间</a:t>
              </a:r>
              <a:endParaRPr lang="zh-CN" altLang="en-US" sz="1800" b="1">
                <a:effectLst>
                  <a:outerShdw blurRad="38100" dist="38100" dir="2700000" algn="tl">
                    <a:srgbClr val="C0C0C0"/>
                  </a:outerShdw>
                </a:effectLst>
              </a:endParaRPr>
            </a:p>
          </p:txBody>
        </p:sp>
        <p:sp>
          <p:nvSpPr>
            <p:cNvPr id="436246" name="Text Box 22"/>
            <p:cNvSpPr txBox="1">
              <a:spLocks noChangeArrowheads="1"/>
            </p:cNvSpPr>
            <p:nvPr/>
          </p:nvSpPr>
          <p:spPr bwMode="auto">
            <a:xfrm>
              <a:off x="249" y="2296"/>
              <a:ext cx="770" cy="237"/>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sz="1800" b="1">
                  <a:effectLst>
                    <a:outerShdw blurRad="38100" dist="38100" dir="2700000" algn="tl">
                      <a:srgbClr val="C0C0C0"/>
                    </a:outerShdw>
                  </a:effectLst>
                  <a:latin typeface="Times New Roman" pitchFamily="18" charset="0"/>
                </a:rPr>
                <a:t>任务</a:t>
              </a:r>
              <a:endParaRPr lang="zh-CN" altLang="en-US" sz="1800" b="1">
                <a:effectLst>
                  <a:outerShdw blurRad="38100" dist="38100" dir="2700000" algn="tl">
                    <a:srgbClr val="C0C0C0"/>
                  </a:outerShdw>
                </a:effectLst>
              </a:endParaRPr>
            </a:p>
          </p:txBody>
        </p:sp>
        <p:sp>
          <p:nvSpPr>
            <p:cNvPr id="436247" name="Text Box 23"/>
            <p:cNvSpPr txBox="1">
              <a:spLocks noChangeArrowheads="1"/>
            </p:cNvSpPr>
            <p:nvPr/>
          </p:nvSpPr>
          <p:spPr bwMode="auto">
            <a:xfrm>
              <a:off x="385" y="3022"/>
              <a:ext cx="437" cy="251"/>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en-US" altLang="zh-CN" sz="1800" b="1">
                  <a:effectLst>
                    <a:outerShdw blurRad="38100" dist="38100" dir="2700000" algn="tl">
                      <a:srgbClr val="C0C0C0"/>
                    </a:outerShdw>
                  </a:effectLst>
                  <a:latin typeface="Times New Roman" pitchFamily="18" charset="0"/>
                </a:rPr>
                <a:t>A</a:t>
              </a:r>
              <a:endParaRPr lang="en-US" altLang="zh-CN" sz="1800" b="1">
                <a:effectLst>
                  <a:outerShdw blurRad="38100" dist="38100" dir="2700000" algn="tl">
                    <a:srgbClr val="C0C0C0"/>
                  </a:outerShdw>
                </a:effectLst>
              </a:endParaRPr>
            </a:p>
          </p:txBody>
        </p:sp>
        <p:sp>
          <p:nvSpPr>
            <p:cNvPr id="436248" name="Text Box 24"/>
            <p:cNvSpPr txBox="1">
              <a:spLocks noChangeArrowheads="1"/>
            </p:cNvSpPr>
            <p:nvPr/>
          </p:nvSpPr>
          <p:spPr bwMode="auto">
            <a:xfrm>
              <a:off x="385" y="2736"/>
              <a:ext cx="365" cy="251"/>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en-US" altLang="zh-CN" sz="1800" b="1">
                  <a:effectLst>
                    <a:outerShdw blurRad="38100" dist="38100" dir="2700000" algn="tl">
                      <a:srgbClr val="C0C0C0"/>
                    </a:outerShdw>
                  </a:effectLst>
                  <a:latin typeface="Times New Roman" pitchFamily="18" charset="0"/>
                </a:rPr>
                <a:t>B</a:t>
              </a:r>
              <a:endParaRPr lang="en-US" altLang="zh-CN" sz="1800" b="1">
                <a:effectLst>
                  <a:outerShdw blurRad="38100" dist="38100" dir="2700000" algn="tl">
                    <a:srgbClr val="C0C0C0"/>
                  </a:outerShdw>
                </a:effectLst>
              </a:endParaRPr>
            </a:p>
          </p:txBody>
        </p:sp>
        <p:sp>
          <p:nvSpPr>
            <p:cNvPr id="436249" name="Text Box 25"/>
            <p:cNvSpPr txBox="1">
              <a:spLocks noChangeArrowheads="1"/>
            </p:cNvSpPr>
            <p:nvPr/>
          </p:nvSpPr>
          <p:spPr bwMode="auto">
            <a:xfrm>
              <a:off x="393" y="2491"/>
              <a:ext cx="437" cy="252"/>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en-US" altLang="zh-CN" sz="1800" b="1">
                  <a:effectLst>
                    <a:outerShdw blurRad="38100" dist="38100" dir="2700000" algn="tl">
                      <a:srgbClr val="C0C0C0"/>
                    </a:outerShdw>
                  </a:effectLst>
                  <a:latin typeface="Times New Roman" pitchFamily="18" charset="0"/>
                </a:rPr>
                <a:t>C</a:t>
              </a:r>
              <a:endParaRPr lang="en-US" altLang="zh-CN" sz="1800" b="1">
                <a:effectLst>
                  <a:outerShdw blurRad="38100" dist="38100" dir="2700000" algn="tl">
                    <a:srgbClr val="C0C0C0"/>
                  </a:outerShdw>
                </a:effectLst>
              </a:endParaRPr>
            </a:p>
          </p:txBody>
        </p:sp>
        <p:sp>
          <p:nvSpPr>
            <p:cNvPr id="436250" name="Rectangle 26"/>
            <p:cNvSpPr>
              <a:spLocks noChangeArrowheads="1"/>
            </p:cNvSpPr>
            <p:nvPr/>
          </p:nvSpPr>
          <p:spPr bwMode="auto">
            <a:xfrm>
              <a:off x="2284" y="2603"/>
              <a:ext cx="1020" cy="83"/>
            </a:xfrm>
            <a:prstGeom prst="rect">
              <a:avLst/>
            </a:prstGeom>
            <a:noFill/>
            <a:ln w="9525">
              <a:solidFill>
                <a:srgbClr val="000000"/>
              </a:solidFill>
              <a:prstDash val="dash"/>
              <a:miter lim="800000"/>
              <a:headEnd/>
              <a:tailEnd/>
            </a:ln>
          </p:spPr>
          <p:txBody>
            <a:bodyPr/>
            <a:lstStyle/>
            <a:p>
              <a:endParaRPr lang="zh-CN" altLang="en-US"/>
            </a:p>
          </p:txBody>
        </p:sp>
      </p:grpSp>
    </p:spTree>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2" name="Rectangle 4"/>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项目进度管理</a:t>
            </a:r>
          </a:p>
        </p:txBody>
      </p:sp>
      <p:sp>
        <p:nvSpPr>
          <p:cNvPr id="437253" name="Rectangle 5"/>
          <p:cNvSpPr>
            <a:spLocks noChangeArrowheads="1"/>
          </p:cNvSpPr>
          <p:nvPr/>
        </p:nvSpPr>
        <p:spPr bwMode="auto">
          <a:xfrm>
            <a:off x="179388" y="1125538"/>
            <a:ext cx="2089150" cy="604837"/>
          </a:xfrm>
          <a:prstGeom prst="rect">
            <a:avLst/>
          </a:prstGeom>
          <a:noFill/>
          <a:ln w="12700">
            <a:noFill/>
            <a:miter lim="800000"/>
            <a:headEnd type="none" w="sm" len="sm"/>
            <a:tailEnd type="none" w="sm" len="sm"/>
          </a:ln>
          <a:effectLst/>
        </p:spPr>
        <p:txBody>
          <a:bodyPr>
            <a:spAutoFit/>
          </a:bodyPr>
          <a:lstStyle/>
          <a:p>
            <a:pPr>
              <a:lnSpc>
                <a:spcPct val="12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工程网络图</a:t>
            </a:r>
            <a:endParaRPr kumimoji="1" lang="zh-CN" altLang="en-US" sz="2800" b="1">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sp>
        <p:nvSpPr>
          <p:cNvPr id="437256" name="Rectangle 8"/>
          <p:cNvSpPr>
            <a:spLocks noChangeArrowheads="1"/>
          </p:cNvSpPr>
          <p:nvPr/>
        </p:nvSpPr>
        <p:spPr bwMode="auto">
          <a:xfrm>
            <a:off x="323850" y="1916113"/>
            <a:ext cx="8569325" cy="1314450"/>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20000"/>
              </a:lnSpc>
              <a:spcAft>
                <a:spcPct val="0"/>
              </a:spcAft>
              <a:buClrTx/>
              <a:buSzTx/>
              <a:buFontTx/>
              <a:buNone/>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工程网络图是制定项目计划时又一种常用的图形工具，它不仅能描述项目的起止时间和各项任务的工期，更能现实的描述各任务间彼此的依赖关系。 </a:t>
            </a:r>
          </a:p>
        </p:txBody>
      </p:sp>
      <p:grpSp>
        <p:nvGrpSpPr>
          <p:cNvPr id="437344" name="Group 96"/>
          <p:cNvGrpSpPr>
            <a:grpSpLocks/>
          </p:cNvGrpSpPr>
          <p:nvPr/>
        </p:nvGrpSpPr>
        <p:grpSpPr bwMode="auto">
          <a:xfrm>
            <a:off x="0" y="3716338"/>
            <a:ext cx="3419475" cy="2232025"/>
            <a:chOff x="0" y="2160"/>
            <a:chExt cx="1746" cy="1140"/>
          </a:xfrm>
        </p:grpSpPr>
        <p:grpSp>
          <p:nvGrpSpPr>
            <p:cNvPr id="437258" name="Group 10"/>
            <p:cNvGrpSpPr>
              <a:grpSpLocks/>
            </p:cNvGrpSpPr>
            <p:nvPr/>
          </p:nvGrpSpPr>
          <p:grpSpPr bwMode="auto">
            <a:xfrm>
              <a:off x="672" y="2566"/>
              <a:ext cx="504" cy="437"/>
              <a:chOff x="2673" y="9916"/>
              <a:chExt cx="567" cy="572"/>
            </a:xfrm>
          </p:grpSpPr>
          <p:sp>
            <p:nvSpPr>
              <p:cNvPr id="437259" name="Oval 11"/>
              <p:cNvSpPr>
                <a:spLocks noChangeArrowheads="1"/>
              </p:cNvSpPr>
              <p:nvPr/>
            </p:nvSpPr>
            <p:spPr bwMode="auto">
              <a:xfrm>
                <a:off x="2673" y="9921"/>
                <a:ext cx="567" cy="567"/>
              </a:xfrm>
              <a:prstGeom prst="ellipse">
                <a:avLst/>
              </a:prstGeom>
              <a:solidFill>
                <a:srgbClr val="FFFFFF"/>
              </a:solidFill>
              <a:ln w="9525">
                <a:solidFill>
                  <a:srgbClr val="000000"/>
                </a:solidFill>
                <a:round/>
                <a:headEnd/>
                <a:tailEnd/>
              </a:ln>
            </p:spPr>
            <p:txBody>
              <a:bodyPr/>
              <a:lstStyle/>
              <a:p>
                <a:endParaRPr lang="zh-CN" altLang="en-US"/>
              </a:p>
            </p:txBody>
          </p:sp>
          <p:sp>
            <p:nvSpPr>
              <p:cNvPr id="437260" name="Line 12"/>
              <p:cNvSpPr>
                <a:spLocks noChangeShapeType="1"/>
              </p:cNvSpPr>
              <p:nvPr/>
            </p:nvSpPr>
            <p:spPr bwMode="auto">
              <a:xfrm>
                <a:off x="2945" y="9916"/>
                <a:ext cx="0" cy="567"/>
              </a:xfrm>
              <a:prstGeom prst="line">
                <a:avLst/>
              </a:prstGeom>
              <a:noFill/>
              <a:ln w="9525">
                <a:solidFill>
                  <a:srgbClr val="000000"/>
                </a:solidFill>
                <a:round/>
                <a:headEnd/>
                <a:tailEnd/>
              </a:ln>
            </p:spPr>
            <p:txBody>
              <a:bodyPr/>
              <a:lstStyle/>
              <a:p>
                <a:endParaRPr lang="zh-CN" altLang="en-US"/>
              </a:p>
            </p:txBody>
          </p:sp>
          <p:sp>
            <p:nvSpPr>
              <p:cNvPr id="437261" name="Line 13"/>
              <p:cNvSpPr>
                <a:spLocks noChangeShapeType="1"/>
              </p:cNvSpPr>
              <p:nvPr/>
            </p:nvSpPr>
            <p:spPr bwMode="auto">
              <a:xfrm>
                <a:off x="2942" y="10215"/>
                <a:ext cx="283" cy="0"/>
              </a:xfrm>
              <a:prstGeom prst="line">
                <a:avLst/>
              </a:prstGeom>
              <a:noFill/>
              <a:ln w="9525">
                <a:solidFill>
                  <a:srgbClr val="000000"/>
                </a:solidFill>
                <a:round/>
                <a:headEnd/>
                <a:tailEnd/>
              </a:ln>
            </p:spPr>
            <p:txBody>
              <a:bodyPr/>
              <a:lstStyle/>
              <a:p>
                <a:endParaRPr lang="zh-CN" altLang="en-US"/>
              </a:p>
            </p:txBody>
          </p:sp>
        </p:grpSp>
        <p:sp>
          <p:nvSpPr>
            <p:cNvPr id="437262" name="Text Box 14"/>
            <p:cNvSpPr txBox="1">
              <a:spLocks noChangeArrowheads="1"/>
            </p:cNvSpPr>
            <p:nvPr/>
          </p:nvSpPr>
          <p:spPr bwMode="auto">
            <a:xfrm>
              <a:off x="0" y="2659"/>
              <a:ext cx="567" cy="227"/>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sz="1200" b="1">
                  <a:effectLst>
                    <a:outerShdw blurRad="38100" dist="38100" dir="2700000" algn="tl">
                      <a:srgbClr val="C0C0C0"/>
                    </a:outerShdw>
                  </a:effectLst>
                  <a:latin typeface="Times New Roman" pitchFamily="18" charset="0"/>
                </a:rPr>
                <a:t>事件</a:t>
              </a:r>
            </a:p>
            <a:p>
              <a:pPr marL="822325" indent="-419100" defTabSz="350838">
                <a:buFont typeface="Wingdings" pitchFamily="2" charset="2"/>
                <a:buNone/>
                <a:tabLst>
                  <a:tab pos="1277938" algn="l"/>
                </a:tabLst>
              </a:pPr>
              <a:r>
                <a:rPr lang="zh-CN" altLang="en-US" sz="1200" b="1">
                  <a:effectLst>
                    <a:outerShdw blurRad="38100" dist="38100" dir="2700000" algn="tl">
                      <a:srgbClr val="C0C0C0"/>
                    </a:outerShdw>
                  </a:effectLst>
                  <a:latin typeface="Times New Roman" pitchFamily="18" charset="0"/>
                </a:rPr>
                <a:t>编号</a:t>
              </a:r>
              <a:endParaRPr lang="zh-CN" altLang="en-US" sz="1200" b="1">
                <a:effectLst>
                  <a:outerShdw blurRad="38100" dist="38100" dir="2700000" algn="tl">
                    <a:srgbClr val="C0C0C0"/>
                  </a:outerShdw>
                </a:effectLst>
              </a:endParaRPr>
            </a:p>
          </p:txBody>
        </p:sp>
        <p:sp>
          <p:nvSpPr>
            <p:cNvPr id="437263" name="Line 15"/>
            <p:cNvSpPr>
              <a:spLocks noChangeShapeType="1"/>
            </p:cNvSpPr>
            <p:nvPr/>
          </p:nvSpPr>
          <p:spPr bwMode="auto">
            <a:xfrm flipH="1">
              <a:off x="482" y="2795"/>
              <a:ext cx="288" cy="0"/>
            </a:xfrm>
            <a:prstGeom prst="line">
              <a:avLst/>
            </a:prstGeom>
            <a:noFill/>
            <a:ln w="9525">
              <a:solidFill>
                <a:srgbClr val="000000"/>
              </a:solidFill>
              <a:round/>
              <a:headEnd/>
              <a:tailEnd type="triangle" w="med" len="med"/>
            </a:ln>
          </p:spPr>
          <p:txBody>
            <a:bodyPr/>
            <a:lstStyle/>
            <a:p>
              <a:endParaRPr lang="zh-CN" altLang="en-US"/>
            </a:p>
          </p:txBody>
        </p:sp>
        <p:sp>
          <p:nvSpPr>
            <p:cNvPr id="437264" name="Text Box 16"/>
            <p:cNvSpPr txBox="1">
              <a:spLocks noChangeArrowheads="1"/>
            </p:cNvSpPr>
            <p:nvPr/>
          </p:nvSpPr>
          <p:spPr bwMode="auto">
            <a:xfrm>
              <a:off x="476" y="2160"/>
              <a:ext cx="687" cy="312"/>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sz="1200" b="1">
                  <a:effectLst>
                    <a:outerShdw blurRad="38100" dist="38100" dir="2700000" algn="tl">
                      <a:srgbClr val="C0C0C0"/>
                    </a:outerShdw>
                  </a:effectLst>
                  <a:latin typeface="Times New Roman" pitchFamily="18" charset="0"/>
                </a:rPr>
                <a:t>最早开</a:t>
              </a:r>
            </a:p>
            <a:p>
              <a:pPr marL="822325" indent="-419100" defTabSz="350838">
                <a:buFont typeface="Wingdings" pitchFamily="2" charset="2"/>
                <a:buNone/>
                <a:tabLst>
                  <a:tab pos="1277938" algn="l"/>
                </a:tabLst>
              </a:pPr>
              <a:r>
                <a:rPr lang="zh-CN" altLang="en-US" sz="1200" b="1">
                  <a:effectLst>
                    <a:outerShdw blurRad="38100" dist="38100" dir="2700000" algn="tl">
                      <a:srgbClr val="C0C0C0"/>
                    </a:outerShdw>
                  </a:effectLst>
                  <a:latin typeface="Times New Roman" pitchFamily="18" charset="0"/>
                </a:rPr>
                <a:t>始时刻</a:t>
              </a:r>
              <a:endParaRPr lang="zh-CN" altLang="en-US" sz="1200" b="1">
                <a:effectLst>
                  <a:outerShdw blurRad="38100" dist="38100" dir="2700000" algn="tl">
                    <a:srgbClr val="C0C0C0"/>
                  </a:outerShdw>
                </a:effectLst>
              </a:endParaRPr>
            </a:p>
          </p:txBody>
        </p:sp>
        <p:sp>
          <p:nvSpPr>
            <p:cNvPr id="437265" name="Line 17"/>
            <p:cNvSpPr>
              <a:spLocks noChangeShapeType="1"/>
            </p:cNvSpPr>
            <p:nvPr/>
          </p:nvSpPr>
          <p:spPr bwMode="auto">
            <a:xfrm flipH="1" flipV="1">
              <a:off x="960" y="2452"/>
              <a:ext cx="72" cy="250"/>
            </a:xfrm>
            <a:prstGeom prst="line">
              <a:avLst/>
            </a:prstGeom>
            <a:noFill/>
            <a:ln w="9525">
              <a:solidFill>
                <a:srgbClr val="000000"/>
              </a:solidFill>
              <a:round/>
              <a:headEnd/>
              <a:tailEnd type="triangle" w="med" len="med"/>
            </a:ln>
          </p:spPr>
          <p:txBody>
            <a:bodyPr/>
            <a:lstStyle/>
            <a:p>
              <a:endParaRPr lang="zh-CN" altLang="en-US"/>
            </a:p>
          </p:txBody>
        </p:sp>
        <p:sp>
          <p:nvSpPr>
            <p:cNvPr id="437266" name="Line 18"/>
            <p:cNvSpPr>
              <a:spLocks noChangeShapeType="1"/>
            </p:cNvSpPr>
            <p:nvPr/>
          </p:nvSpPr>
          <p:spPr bwMode="auto">
            <a:xfrm>
              <a:off x="1186" y="2795"/>
              <a:ext cx="360" cy="0"/>
            </a:xfrm>
            <a:prstGeom prst="line">
              <a:avLst/>
            </a:prstGeom>
            <a:noFill/>
            <a:ln w="9525">
              <a:solidFill>
                <a:srgbClr val="000000"/>
              </a:solidFill>
              <a:round/>
              <a:headEnd/>
              <a:tailEnd type="triangle" w="med" len="med"/>
            </a:ln>
          </p:spPr>
          <p:txBody>
            <a:bodyPr/>
            <a:lstStyle/>
            <a:p>
              <a:endParaRPr lang="zh-CN" altLang="en-US"/>
            </a:p>
          </p:txBody>
        </p:sp>
        <p:sp>
          <p:nvSpPr>
            <p:cNvPr id="437267" name="Text Box 19"/>
            <p:cNvSpPr txBox="1">
              <a:spLocks noChangeArrowheads="1"/>
            </p:cNvSpPr>
            <p:nvPr/>
          </p:nvSpPr>
          <p:spPr bwMode="auto">
            <a:xfrm>
              <a:off x="930" y="2840"/>
              <a:ext cx="816" cy="188"/>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sz="1200" b="1">
                  <a:effectLst>
                    <a:outerShdw blurRad="38100" dist="38100" dir="2700000" algn="tl">
                      <a:srgbClr val="C0C0C0"/>
                    </a:outerShdw>
                  </a:effectLst>
                  <a:latin typeface="Times New Roman" pitchFamily="18" charset="0"/>
                </a:rPr>
                <a:t>持续时间</a:t>
              </a:r>
              <a:endParaRPr lang="zh-CN" altLang="en-US" sz="1200" b="1">
                <a:effectLst>
                  <a:outerShdw blurRad="38100" dist="38100" dir="2700000" algn="tl">
                    <a:srgbClr val="C0C0C0"/>
                  </a:outerShdw>
                </a:effectLst>
              </a:endParaRPr>
            </a:p>
          </p:txBody>
        </p:sp>
        <p:sp>
          <p:nvSpPr>
            <p:cNvPr id="437268" name="Text Box 20"/>
            <p:cNvSpPr txBox="1">
              <a:spLocks noChangeArrowheads="1"/>
            </p:cNvSpPr>
            <p:nvPr/>
          </p:nvSpPr>
          <p:spPr bwMode="auto">
            <a:xfrm>
              <a:off x="929" y="2614"/>
              <a:ext cx="817" cy="187"/>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sz="1200" b="1">
                  <a:effectLst>
                    <a:outerShdw blurRad="38100" dist="38100" dir="2700000" algn="tl">
                      <a:srgbClr val="C0C0C0"/>
                    </a:outerShdw>
                  </a:effectLst>
                  <a:latin typeface="Times New Roman" pitchFamily="18" charset="0"/>
                </a:rPr>
                <a:t>机动时间</a:t>
              </a:r>
              <a:endParaRPr lang="zh-CN" altLang="en-US" sz="1200" b="1">
                <a:effectLst>
                  <a:outerShdw blurRad="38100" dist="38100" dir="2700000" algn="tl">
                    <a:srgbClr val="C0C0C0"/>
                  </a:outerShdw>
                </a:effectLst>
              </a:endParaRPr>
            </a:p>
          </p:txBody>
        </p:sp>
        <p:sp>
          <p:nvSpPr>
            <p:cNvPr id="437269" name="Line 21"/>
            <p:cNvSpPr>
              <a:spLocks noChangeShapeType="1"/>
            </p:cNvSpPr>
            <p:nvPr/>
          </p:nvSpPr>
          <p:spPr bwMode="auto">
            <a:xfrm>
              <a:off x="1032" y="2889"/>
              <a:ext cx="144" cy="187"/>
            </a:xfrm>
            <a:prstGeom prst="line">
              <a:avLst/>
            </a:prstGeom>
            <a:noFill/>
            <a:ln w="9525">
              <a:solidFill>
                <a:srgbClr val="000000"/>
              </a:solidFill>
              <a:round/>
              <a:headEnd/>
              <a:tailEnd type="triangle" w="med" len="med"/>
            </a:ln>
          </p:spPr>
          <p:txBody>
            <a:bodyPr/>
            <a:lstStyle/>
            <a:p>
              <a:endParaRPr lang="zh-CN" altLang="en-US"/>
            </a:p>
          </p:txBody>
        </p:sp>
        <p:sp>
          <p:nvSpPr>
            <p:cNvPr id="437270" name="Text Box 22"/>
            <p:cNvSpPr txBox="1">
              <a:spLocks noChangeArrowheads="1"/>
            </p:cNvSpPr>
            <p:nvPr/>
          </p:nvSpPr>
          <p:spPr bwMode="auto">
            <a:xfrm>
              <a:off x="567" y="3113"/>
              <a:ext cx="1043" cy="187"/>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sz="1200" b="1">
                  <a:effectLst>
                    <a:outerShdw blurRad="38100" dist="38100" dir="2700000" algn="tl">
                      <a:srgbClr val="C0C0C0"/>
                    </a:outerShdw>
                  </a:effectLst>
                  <a:latin typeface="Times New Roman" pitchFamily="18" charset="0"/>
                </a:rPr>
                <a:t>最晚开始时刻</a:t>
              </a:r>
              <a:endParaRPr lang="zh-CN" altLang="en-US" sz="1200" b="1">
                <a:effectLst>
                  <a:outerShdw blurRad="38100" dist="38100" dir="2700000" algn="tl">
                    <a:srgbClr val="C0C0C0"/>
                  </a:outerShdw>
                </a:effectLst>
              </a:endParaRPr>
            </a:p>
          </p:txBody>
        </p:sp>
      </p:grpSp>
      <p:grpSp>
        <p:nvGrpSpPr>
          <p:cNvPr id="437271" name="Group 23"/>
          <p:cNvGrpSpPr>
            <a:grpSpLocks/>
          </p:cNvGrpSpPr>
          <p:nvPr/>
        </p:nvGrpSpPr>
        <p:grpSpPr bwMode="auto">
          <a:xfrm>
            <a:off x="3635375" y="3789363"/>
            <a:ext cx="4608513" cy="1584325"/>
            <a:chOff x="5374" y="9448"/>
            <a:chExt cx="4614" cy="1742"/>
          </a:xfrm>
        </p:grpSpPr>
        <p:grpSp>
          <p:nvGrpSpPr>
            <p:cNvPr id="437272" name="Group 24"/>
            <p:cNvGrpSpPr>
              <a:grpSpLocks/>
            </p:cNvGrpSpPr>
            <p:nvPr/>
          </p:nvGrpSpPr>
          <p:grpSpPr bwMode="auto">
            <a:xfrm>
              <a:off x="5374" y="9672"/>
              <a:ext cx="294" cy="283"/>
              <a:chOff x="2713" y="9539"/>
              <a:chExt cx="294" cy="283"/>
            </a:xfrm>
          </p:grpSpPr>
          <p:sp>
            <p:nvSpPr>
              <p:cNvPr id="437273" name="Oval 25"/>
              <p:cNvSpPr>
                <a:spLocks noChangeArrowheads="1"/>
              </p:cNvSpPr>
              <p:nvPr/>
            </p:nvSpPr>
            <p:spPr bwMode="auto">
              <a:xfrm>
                <a:off x="2713" y="9539"/>
                <a:ext cx="283" cy="283"/>
              </a:xfrm>
              <a:prstGeom prst="ellipse">
                <a:avLst/>
              </a:prstGeom>
              <a:solidFill>
                <a:srgbClr val="FFFFFF"/>
              </a:solidFill>
              <a:ln w="9525">
                <a:solidFill>
                  <a:srgbClr val="000000"/>
                </a:solidFill>
                <a:round/>
                <a:headEnd/>
                <a:tailEnd/>
              </a:ln>
            </p:spPr>
            <p:txBody>
              <a:bodyPr/>
              <a:lstStyle/>
              <a:p>
                <a:endParaRPr lang="zh-CN" altLang="en-US"/>
              </a:p>
            </p:txBody>
          </p:sp>
          <p:sp>
            <p:nvSpPr>
              <p:cNvPr id="437274" name="Line 26"/>
              <p:cNvSpPr>
                <a:spLocks noChangeShapeType="1"/>
              </p:cNvSpPr>
              <p:nvPr/>
            </p:nvSpPr>
            <p:spPr bwMode="auto">
              <a:xfrm>
                <a:off x="2854" y="9539"/>
                <a:ext cx="0" cy="283"/>
              </a:xfrm>
              <a:prstGeom prst="line">
                <a:avLst/>
              </a:prstGeom>
              <a:noFill/>
              <a:ln w="9525">
                <a:solidFill>
                  <a:srgbClr val="000000"/>
                </a:solidFill>
                <a:round/>
                <a:headEnd/>
                <a:tailEnd/>
              </a:ln>
            </p:spPr>
            <p:txBody>
              <a:bodyPr/>
              <a:lstStyle/>
              <a:p>
                <a:endParaRPr lang="zh-CN" altLang="en-US"/>
              </a:p>
            </p:txBody>
          </p:sp>
          <p:sp>
            <p:nvSpPr>
              <p:cNvPr id="437275" name="Line 27"/>
              <p:cNvSpPr>
                <a:spLocks noChangeShapeType="1"/>
              </p:cNvSpPr>
              <p:nvPr/>
            </p:nvSpPr>
            <p:spPr bwMode="auto">
              <a:xfrm>
                <a:off x="2880" y="9708"/>
                <a:ext cx="0" cy="0"/>
              </a:xfrm>
              <a:prstGeom prst="line">
                <a:avLst/>
              </a:prstGeom>
              <a:noFill/>
              <a:ln w="9525">
                <a:solidFill>
                  <a:srgbClr val="000000"/>
                </a:solidFill>
                <a:round/>
                <a:headEnd/>
                <a:tailEnd/>
              </a:ln>
            </p:spPr>
            <p:txBody>
              <a:bodyPr/>
              <a:lstStyle/>
              <a:p>
                <a:endParaRPr lang="zh-CN" altLang="en-US"/>
              </a:p>
            </p:txBody>
          </p:sp>
          <p:sp>
            <p:nvSpPr>
              <p:cNvPr id="437276" name="Line 28"/>
              <p:cNvSpPr>
                <a:spLocks noChangeShapeType="1"/>
              </p:cNvSpPr>
              <p:nvPr/>
            </p:nvSpPr>
            <p:spPr bwMode="auto">
              <a:xfrm>
                <a:off x="2854" y="9682"/>
                <a:ext cx="153" cy="0"/>
              </a:xfrm>
              <a:prstGeom prst="line">
                <a:avLst/>
              </a:prstGeom>
              <a:noFill/>
              <a:ln w="9525">
                <a:solidFill>
                  <a:srgbClr val="000000"/>
                </a:solidFill>
                <a:round/>
                <a:headEnd/>
                <a:tailEnd/>
              </a:ln>
            </p:spPr>
            <p:txBody>
              <a:bodyPr/>
              <a:lstStyle/>
              <a:p>
                <a:endParaRPr lang="zh-CN" altLang="en-US"/>
              </a:p>
            </p:txBody>
          </p:sp>
        </p:grpSp>
        <p:grpSp>
          <p:nvGrpSpPr>
            <p:cNvPr id="437277" name="Group 29"/>
            <p:cNvGrpSpPr>
              <a:grpSpLocks/>
            </p:cNvGrpSpPr>
            <p:nvPr/>
          </p:nvGrpSpPr>
          <p:grpSpPr bwMode="auto">
            <a:xfrm>
              <a:off x="6274" y="9646"/>
              <a:ext cx="294" cy="283"/>
              <a:chOff x="2713" y="9539"/>
              <a:chExt cx="294" cy="283"/>
            </a:xfrm>
          </p:grpSpPr>
          <p:sp>
            <p:nvSpPr>
              <p:cNvPr id="437278" name="Oval 30"/>
              <p:cNvSpPr>
                <a:spLocks noChangeArrowheads="1"/>
              </p:cNvSpPr>
              <p:nvPr/>
            </p:nvSpPr>
            <p:spPr bwMode="auto">
              <a:xfrm>
                <a:off x="2713" y="9539"/>
                <a:ext cx="283" cy="283"/>
              </a:xfrm>
              <a:prstGeom prst="ellipse">
                <a:avLst/>
              </a:prstGeom>
              <a:solidFill>
                <a:srgbClr val="FFFFFF"/>
              </a:solidFill>
              <a:ln w="9525">
                <a:solidFill>
                  <a:srgbClr val="000000"/>
                </a:solidFill>
                <a:round/>
                <a:headEnd/>
                <a:tailEnd/>
              </a:ln>
            </p:spPr>
            <p:txBody>
              <a:bodyPr/>
              <a:lstStyle/>
              <a:p>
                <a:endParaRPr lang="zh-CN" altLang="en-US"/>
              </a:p>
            </p:txBody>
          </p:sp>
          <p:sp>
            <p:nvSpPr>
              <p:cNvPr id="437279" name="Line 31"/>
              <p:cNvSpPr>
                <a:spLocks noChangeShapeType="1"/>
              </p:cNvSpPr>
              <p:nvPr/>
            </p:nvSpPr>
            <p:spPr bwMode="auto">
              <a:xfrm>
                <a:off x="2854" y="9539"/>
                <a:ext cx="0" cy="283"/>
              </a:xfrm>
              <a:prstGeom prst="line">
                <a:avLst/>
              </a:prstGeom>
              <a:noFill/>
              <a:ln w="9525">
                <a:solidFill>
                  <a:srgbClr val="000000"/>
                </a:solidFill>
                <a:round/>
                <a:headEnd/>
                <a:tailEnd/>
              </a:ln>
            </p:spPr>
            <p:txBody>
              <a:bodyPr/>
              <a:lstStyle/>
              <a:p>
                <a:endParaRPr lang="zh-CN" altLang="en-US"/>
              </a:p>
            </p:txBody>
          </p:sp>
          <p:sp>
            <p:nvSpPr>
              <p:cNvPr id="437280" name="Line 32"/>
              <p:cNvSpPr>
                <a:spLocks noChangeShapeType="1"/>
              </p:cNvSpPr>
              <p:nvPr/>
            </p:nvSpPr>
            <p:spPr bwMode="auto">
              <a:xfrm>
                <a:off x="2880" y="9708"/>
                <a:ext cx="0" cy="0"/>
              </a:xfrm>
              <a:prstGeom prst="line">
                <a:avLst/>
              </a:prstGeom>
              <a:noFill/>
              <a:ln w="9525">
                <a:solidFill>
                  <a:srgbClr val="000000"/>
                </a:solidFill>
                <a:round/>
                <a:headEnd/>
                <a:tailEnd/>
              </a:ln>
            </p:spPr>
            <p:txBody>
              <a:bodyPr/>
              <a:lstStyle/>
              <a:p>
                <a:endParaRPr lang="zh-CN" altLang="en-US"/>
              </a:p>
            </p:txBody>
          </p:sp>
          <p:sp>
            <p:nvSpPr>
              <p:cNvPr id="437281" name="Line 33"/>
              <p:cNvSpPr>
                <a:spLocks noChangeShapeType="1"/>
              </p:cNvSpPr>
              <p:nvPr/>
            </p:nvSpPr>
            <p:spPr bwMode="auto">
              <a:xfrm>
                <a:off x="2854" y="9682"/>
                <a:ext cx="153" cy="0"/>
              </a:xfrm>
              <a:prstGeom prst="line">
                <a:avLst/>
              </a:prstGeom>
              <a:noFill/>
              <a:ln w="9525">
                <a:solidFill>
                  <a:srgbClr val="000000"/>
                </a:solidFill>
                <a:round/>
                <a:headEnd/>
                <a:tailEnd/>
              </a:ln>
            </p:spPr>
            <p:txBody>
              <a:bodyPr/>
              <a:lstStyle/>
              <a:p>
                <a:endParaRPr lang="zh-CN" altLang="en-US"/>
              </a:p>
            </p:txBody>
          </p:sp>
        </p:grpSp>
        <p:grpSp>
          <p:nvGrpSpPr>
            <p:cNvPr id="437282" name="Group 34"/>
            <p:cNvGrpSpPr>
              <a:grpSpLocks/>
            </p:cNvGrpSpPr>
            <p:nvPr/>
          </p:nvGrpSpPr>
          <p:grpSpPr bwMode="auto">
            <a:xfrm>
              <a:off x="7176" y="9646"/>
              <a:ext cx="294" cy="283"/>
              <a:chOff x="2713" y="9539"/>
              <a:chExt cx="294" cy="283"/>
            </a:xfrm>
          </p:grpSpPr>
          <p:sp>
            <p:nvSpPr>
              <p:cNvPr id="437283" name="Oval 35"/>
              <p:cNvSpPr>
                <a:spLocks noChangeArrowheads="1"/>
              </p:cNvSpPr>
              <p:nvPr/>
            </p:nvSpPr>
            <p:spPr bwMode="auto">
              <a:xfrm>
                <a:off x="2713" y="9539"/>
                <a:ext cx="283" cy="283"/>
              </a:xfrm>
              <a:prstGeom prst="ellipse">
                <a:avLst/>
              </a:prstGeom>
              <a:solidFill>
                <a:srgbClr val="FFFFFF"/>
              </a:solidFill>
              <a:ln w="9525">
                <a:solidFill>
                  <a:srgbClr val="000000"/>
                </a:solidFill>
                <a:round/>
                <a:headEnd/>
                <a:tailEnd/>
              </a:ln>
            </p:spPr>
            <p:txBody>
              <a:bodyPr/>
              <a:lstStyle/>
              <a:p>
                <a:endParaRPr lang="zh-CN" altLang="en-US"/>
              </a:p>
            </p:txBody>
          </p:sp>
          <p:sp>
            <p:nvSpPr>
              <p:cNvPr id="437284" name="Line 36"/>
              <p:cNvSpPr>
                <a:spLocks noChangeShapeType="1"/>
              </p:cNvSpPr>
              <p:nvPr/>
            </p:nvSpPr>
            <p:spPr bwMode="auto">
              <a:xfrm>
                <a:off x="2854" y="9539"/>
                <a:ext cx="0" cy="283"/>
              </a:xfrm>
              <a:prstGeom prst="line">
                <a:avLst/>
              </a:prstGeom>
              <a:noFill/>
              <a:ln w="9525">
                <a:solidFill>
                  <a:srgbClr val="000000"/>
                </a:solidFill>
                <a:round/>
                <a:headEnd/>
                <a:tailEnd/>
              </a:ln>
            </p:spPr>
            <p:txBody>
              <a:bodyPr/>
              <a:lstStyle/>
              <a:p>
                <a:endParaRPr lang="zh-CN" altLang="en-US"/>
              </a:p>
            </p:txBody>
          </p:sp>
          <p:sp>
            <p:nvSpPr>
              <p:cNvPr id="437285" name="Line 37"/>
              <p:cNvSpPr>
                <a:spLocks noChangeShapeType="1"/>
              </p:cNvSpPr>
              <p:nvPr/>
            </p:nvSpPr>
            <p:spPr bwMode="auto">
              <a:xfrm>
                <a:off x="2880" y="9708"/>
                <a:ext cx="0" cy="0"/>
              </a:xfrm>
              <a:prstGeom prst="line">
                <a:avLst/>
              </a:prstGeom>
              <a:noFill/>
              <a:ln w="9525">
                <a:solidFill>
                  <a:srgbClr val="000000"/>
                </a:solidFill>
                <a:round/>
                <a:headEnd/>
                <a:tailEnd/>
              </a:ln>
            </p:spPr>
            <p:txBody>
              <a:bodyPr/>
              <a:lstStyle/>
              <a:p>
                <a:endParaRPr lang="zh-CN" altLang="en-US"/>
              </a:p>
            </p:txBody>
          </p:sp>
          <p:sp>
            <p:nvSpPr>
              <p:cNvPr id="437286" name="Line 38"/>
              <p:cNvSpPr>
                <a:spLocks noChangeShapeType="1"/>
              </p:cNvSpPr>
              <p:nvPr/>
            </p:nvSpPr>
            <p:spPr bwMode="auto">
              <a:xfrm>
                <a:off x="2854" y="9682"/>
                <a:ext cx="153" cy="0"/>
              </a:xfrm>
              <a:prstGeom prst="line">
                <a:avLst/>
              </a:prstGeom>
              <a:noFill/>
              <a:ln w="9525">
                <a:solidFill>
                  <a:srgbClr val="000000"/>
                </a:solidFill>
                <a:round/>
                <a:headEnd/>
                <a:tailEnd/>
              </a:ln>
            </p:spPr>
            <p:txBody>
              <a:bodyPr/>
              <a:lstStyle/>
              <a:p>
                <a:endParaRPr lang="zh-CN" altLang="en-US"/>
              </a:p>
            </p:txBody>
          </p:sp>
        </p:grpSp>
        <p:grpSp>
          <p:nvGrpSpPr>
            <p:cNvPr id="437287" name="Group 39"/>
            <p:cNvGrpSpPr>
              <a:grpSpLocks/>
            </p:cNvGrpSpPr>
            <p:nvPr/>
          </p:nvGrpSpPr>
          <p:grpSpPr bwMode="auto">
            <a:xfrm>
              <a:off x="8037" y="9646"/>
              <a:ext cx="294" cy="283"/>
              <a:chOff x="2713" y="9539"/>
              <a:chExt cx="294" cy="283"/>
            </a:xfrm>
          </p:grpSpPr>
          <p:sp>
            <p:nvSpPr>
              <p:cNvPr id="437288" name="Oval 40"/>
              <p:cNvSpPr>
                <a:spLocks noChangeArrowheads="1"/>
              </p:cNvSpPr>
              <p:nvPr/>
            </p:nvSpPr>
            <p:spPr bwMode="auto">
              <a:xfrm>
                <a:off x="2713" y="9539"/>
                <a:ext cx="283" cy="283"/>
              </a:xfrm>
              <a:prstGeom prst="ellipse">
                <a:avLst/>
              </a:prstGeom>
              <a:solidFill>
                <a:srgbClr val="FFFFFF"/>
              </a:solidFill>
              <a:ln w="9525">
                <a:solidFill>
                  <a:srgbClr val="000000"/>
                </a:solidFill>
                <a:round/>
                <a:headEnd/>
                <a:tailEnd/>
              </a:ln>
            </p:spPr>
            <p:txBody>
              <a:bodyPr/>
              <a:lstStyle/>
              <a:p>
                <a:endParaRPr lang="zh-CN" altLang="en-US"/>
              </a:p>
            </p:txBody>
          </p:sp>
          <p:sp>
            <p:nvSpPr>
              <p:cNvPr id="437289" name="Line 41"/>
              <p:cNvSpPr>
                <a:spLocks noChangeShapeType="1"/>
              </p:cNvSpPr>
              <p:nvPr/>
            </p:nvSpPr>
            <p:spPr bwMode="auto">
              <a:xfrm>
                <a:off x="2854" y="9539"/>
                <a:ext cx="0" cy="283"/>
              </a:xfrm>
              <a:prstGeom prst="line">
                <a:avLst/>
              </a:prstGeom>
              <a:noFill/>
              <a:ln w="9525">
                <a:solidFill>
                  <a:srgbClr val="000000"/>
                </a:solidFill>
                <a:round/>
                <a:headEnd/>
                <a:tailEnd/>
              </a:ln>
            </p:spPr>
            <p:txBody>
              <a:bodyPr/>
              <a:lstStyle/>
              <a:p>
                <a:endParaRPr lang="zh-CN" altLang="en-US"/>
              </a:p>
            </p:txBody>
          </p:sp>
          <p:sp>
            <p:nvSpPr>
              <p:cNvPr id="437290" name="Line 42"/>
              <p:cNvSpPr>
                <a:spLocks noChangeShapeType="1"/>
              </p:cNvSpPr>
              <p:nvPr/>
            </p:nvSpPr>
            <p:spPr bwMode="auto">
              <a:xfrm>
                <a:off x="2880" y="9708"/>
                <a:ext cx="0" cy="0"/>
              </a:xfrm>
              <a:prstGeom prst="line">
                <a:avLst/>
              </a:prstGeom>
              <a:noFill/>
              <a:ln w="9525">
                <a:solidFill>
                  <a:srgbClr val="000000"/>
                </a:solidFill>
                <a:round/>
                <a:headEnd/>
                <a:tailEnd/>
              </a:ln>
            </p:spPr>
            <p:txBody>
              <a:bodyPr/>
              <a:lstStyle/>
              <a:p>
                <a:endParaRPr lang="zh-CN" altLang="en-US"/>
              </a:p>
            </p:txBody>
          </p:sp>
          <p:sp>
            <p:nvSpPr>
              <p:cNvPr id="437291" name="Line 43"/>
              <p:cNvSpPr>
                <a:spLocks noChangeShapeType="1"/>
              </p:cNvSpPr>
              <p:nvPr/>
            </p:nvSpPr>
            <p:spPr bwMode="auto">
              <a:xfrm>
                <a:off x="2854" y="9682"/>
                <a:ext cx="153" cy="0"/>
              </a:xfrm>
              <a:prstGeom prst="line">
                <a:avLst/>
              </a:prstGeom>
              <a:noFill/>
              <a:ln w="9525">
                <a:solidFill>
                  <a:srgbClr val="000000"/>
                </a:solidFill>
                <a:round/>
                <a:headEnd/>
                <a:tailEnd/>
              </a:ln>
            </p:spPr>
            <p:txBody>
              <a:bodyPr/>
              <a:lstStyle/>
              <a:p>
                <a:endParaRPr lang="zh-CN" altLang="en-US"/>
              </a:p>
            </p:txBody>
          </p:sp>
        </p:grpSp>
        <p:grpSp>
          <p:nvGrpSpPr>
            <p:cNvPr id="437292" name="Group 44"/>
            <p:cNvGrpSpPr>
              <a:grpSpLocks/>
            </p:cNvGrpSpPr>
            <p:nvPr/>
          </p:nvGrpSpPr>
          <p:grpSpPr bwMode="auto">
            <a:xfrm>
              <a:off x="7043" y="10075"/>
              <a:ext cx="294" cy="283"/>
              <a:chOff x="2713" y="9539"/>
              <a:chExt cx="294" cy="283"/>
            </a:xfrm>
          </p:grpSpPr>
          <p:sp>
            <p:nvSpPr>
              <p:cNvPr id="437293" name="Oval 45"/>
              <p:cNvSpPr>
                <a:spLocks noChangeArrowheads="1"/>
              </p:cNvSpPr>
              <p:nvPr/>
            </p:nvSpPr>
            <p:spPr bwMode="auto">
              <a:xfrm>
                <a:off x="2713" y="9539"/>
                <a:ext cx="283" cy="283"/>
              </a:xfrm>
              <a:prstGeom prst="ellipse">
                <a:avLst/>
              </a:prstGeom>
              <a:solidFill>
                <a:srgbClr val="FFFFFF"/>
              </a:solidFill>
              <a:ln w="9525">
                <a:solidFill>
                  <a:srgbClr val="000000"/>
                </a:solidFill>
                <a:round/>
                <a:headEnd/>
                <a:tailEnd/>
              </a:ln>
            </p:spPr>
            <p:txBody>
              <a:bodyPr/>
              <a:lstStyle/>
              <a:p>
                <a:endParaRPr lang="zh-CN" altLang="en-US"/>
              </a:p>
            </p:txBody>
          </p:sp>
          <p:sp>
            <p:nvSpPr>
              <p:cNvPr id="437294" name="Line 46"/>
              <p:cNvSpPr>
                <a:spLocks noChangeShapeType="1"/>
              </p:cNvSpPr>
              <p:nvPr/>
            </p:nvSpPr>
            <p:spPr bwMode="auto">
              <a:xfrm>
                <a:off x="2854" y="9539"/>
                <a:ext cx="0" cy="283"/>
              </a:xfrm>
              <a:prstGeom prst="line">
                <a:avLst/>
              </a:prstGeom>
              <a:noFill/>
              <a:ln w="9525">
                <a:solidFill>
                  <a:srgbClr val="000000"/>
                </a:solidFill>
                <a:round/>
                <a:headEnd/>
                <a:tailEnd/>
              </a:ln>
            </p:spPr>
            <p:txBody>
              <a:bodyPr/>
              <a:lstStyle/>
              <a:p>
                <a:endParaRPr lang="zh-CN" altLang="en-US"/>
              </a:p>
            </p:txBody>
          </p:sp>
          <p:sp>
            <p:nvSpPr>
              <p:cNvPr id="437295" name="Line 47"/>
              <p:cNvSpPr>
                <a:spLocks noChangeShapeType="1"/>
              </p:cNvSpPr>
              <p:nvPr/>
            </p:nvSpPr>
            <p:spPr bwMode="auto">
              <a:xfrm>
                <a:off x="2880" y="9708"/>
                <a:ext cx="0" cy="0"/>
              </a:xfrm>
              <a:prstGeom prst="line">
                <a:avLst/>
              </a:prstGeom>
              <a:noFill/>
              <a:ln w="9525">
                <a:solidFill>
                  <a:srgbClr val="000000"/>
                </a:solidFill>
                <a:round/>
                <a:headEnd/>
                <a:tailEnd/>
              </a:ln>
            </p:spPr>
            <p:txBody>
              <a:bodyPr/>
              <a:lstStyle/>
              <a:p>
                <a:endParaRPr lang="zh-CN" altLang="en-US"/>
              </a:p>
            </p:txBody>
          </p:sp>
          <p:sp>
            <p:nvSpPr>
              <p:cNvPr id="437296" name="Line 48"/>
              <p:cNvSpPr>
                <a:spLocks noChangeShapeType="1"/>
              </p:cNvSpPr>
              <p:nvPr/>
            </p:nvSpPr>
            <p:spPr bwMode="auto">
              <a:xfrm>
                <a:off x="2854" y="9682"/>
                <a:ext cx="153" cy="0"/>
              </a:xfrm>
              <a:prstGeom prst="line">
                <a:avLst/>
              </a:prstGeom>
              <a:noFill/>
              <a:ln w="9525">
                <a:solidFill>
                  <a:srgbClr val="000000"/>
                </a:solidFill>
                <a:round/>
                <a:headEnd/>
                <a:tailEnd/>
              </a:ln>
            </p:spPr>
            <p:txBody>
              <a:bodyPr/>
              <a:lstStyle/>
              <a:p>
                <a:endParaRPr lang="zh-CN" altLang="en-US"/>
              </a:p>
            </p:txBody>
          </p:sp>
        </p:grpSp>
        <p:grpSp>
          <p:nvGrpSpPr>
            <p:cNvPr id="437297" name="Group 49"/>
            <p:cNvGrpSpPr>
              <a:grpSpLocks/>
            </p:cNvGrpSpPr>
            <p:nvPr/>
          </p:nvGrpSpPr>
          <p:grpSpPr bwMode="auto">
            <a:xfrm>
              <a:off x="7919" y="10403"/>
              <a:ext cx="294" cy="283"/>
              <a:chOff x="2713" y="9539"/>
              <a:chExt cx="294" cy="283"/>
            </a:xfrm>
          </p:grpSpPr>
          <p:sp>
            <p:nvSpPr>
              <p:cNvPr id="437298" name="Oval 50"/>
              <p:cNvSpPr>
                <a:spLocks noChangeArrowheads="1"/>
              </p:cNvSpPr>
              <p:nvPr/>
            </p:nvSpPr>
            <p:spPr bwMode="auto">
              <a:xfrm>
                <a:off x="2713" y="9539"/>
                <a:ext cx="283" cy="283"/>
              </a:xfrm>
              <a:prstGeom prst="ellipse">
                <a:avLst/>
              </a:prstGeom>
              <a:solidFill>
                <a:srgbClr val="FFFFFF"/>
              </a:solidFill>
              <a:ln w="9525">
                <a:solidFill>
                  <a:srgbClr val="000000"/>
                </a:solidFill>
                <a:round/>
                <a:headEnd/>
                <a:tailEnd/>
              </a:ln>
            </p:spPr>
            <p:txBody>
              <a:bodyPr/>
              <a:lstStyle/>
              <a:p>
                <a:endParaRPr lang="zh-CN" altLang="en-US"/>
              </a:p>
            </p:txBody>
          </p:sp>
          <p:sp>
            <p:nvSpPr>
              <p:cNvPr id="437299" name="Line 51"/>
              <p:cNvSpPr>
                <a:spLocks noChangeShapeType="1"/>
              </p:cNvSpPr>
              <p:nvPr/>
            </p:nvSpPr>
            <p:spPr bwMode="auto">
              <a:xfrm>
                <a:off x="2854" y="9539"/>
                <a:ext cx="0" cy="283"/>
              </a:xfrm>
              <a:prstGeom prst="line">
                <a:avLst/>
              </a:prstGeom>
              <a:noFill/>
              <a:ln w="9525">
                <a:solidFill>
                  <a:srgbClr val="000000"/>
                </a:solidFill>
                <a:round/>
                <a:headEnd/>
                <a:tailEnd/>
              </a:ln>
            </p:spPr>
            <p:txBody>
              <a:bodyPr/>
              <a:lstStyle/>
              <a:p>
                <a:endParaRPr lang="zh-CN" altLang="en-US"/>
              </a:p>
            </p:txBody>
          </p:sp>
          <p:sp>
            <p:nvSpPr>
              <p:cNvPr id="437300" name="Line 52"/>
              <p:cNvSpPr>
                <a:spLocks noChangeShapeType="1"/>
              </p:cNvSpPr>
              <p:nvPr/>
            </p:nvSpPr>
            <p:spPr bwMode="auto">
              <a:xfrm>
                <a:off x="2880" y="9708"/>
                <a:ext cx="0" cy="0"/>
              </a:xfrm>
              <a:prstGeom prst="line">
                <a:avLst/>
              </a:prstGeom>
              <a:noFill/>
              <a:ln w="9525">
                <a:solidFill>
                  <a:srgbClr val="000000"/>
                </a:solidFill>
                <a:round/>
                <a:headEnd/>
                <a:tailEnd/>
              </a:ln>
            </p:spPr>
            <p:txBody>
              <a:bodyPr/>
              <a:lstStyle/>
              <a:p>
                <a:endParaRPr lang="zh-CN" altLang="en-US"/>
              </a:p>
            </p:txBody>
          </p:sp>
          <p:sp>
            <p:nvSpPr>
              <p:cNvPr id="437301" name="Line 53"/>
              <p:cNvSpPr>
                <a:spLocks noChangeShapeType="1"/>
              </p:cNvSpPr>
              <p:nvPr/>
            </p:nvSpPr>
            <p:spPr bwMode="auto">
              <a:xfrm>
                <a:off x="2854" y="9682"/>
                <a:ext cx="153" cy="0"/>
              </a:xfrm>
              <a:prstGeom prst="line">
                <a:avLst/>
              </a:prstGeom>
              <a:noFill/>
              <a:ln w="9525">
                <a:solidFill>
                  <a:srgbClr val="000000"/>
                </a:solidFill>
                <a:round/>
                <a:headEnd/>
                <a:tailEnd/>
              </a:ln>
            </p:spPr>
            <p:txBody>
              <a:bodyPr/>
              <a:lstStyle/>
              <a:p>
                <a:endParaRPr lang="zh-CN" altLang="en-US"/>
              </a:p>
            </p:txBody>
          </p:sp>
        </p:grpSp>
        <p:grpSp>
          <p:nvGrpSpPr>
            <p:cNvPr id="437302" name="Group 54"/>
            <p:cNvGrpSpPr>
              <a:grpSpLocks/>
            </p:cNvGrpSpPr>
            <p:nvPr/>
          </p:nvGrpSpPr>
          <p:grpSpPr bwMode="auto">
            <a:xfrm>
              <a:off x="8857" y="10208"/>
              <a:ext cx="294" cy="283"/>
              <a:chOff x="2713" y="9539"/>
              <a:chExt cx="294" cy="283"/>
            </a:xfrm>
          </p:grpSpPr>
          <p:sp>
            <p:nvSpPr>
              <p:cNvPr id="437303" name="Oval 55"/>
              <p:cNvSpPr>
                <a:spLocks noChangeArrowheads="1"/>
              </p:cNvSpPr>
              <p:nvPr/>
            </p:nvSpPr>
            <p:spPr bwMode="auto">
              <a:xfrm>
                <a:off x="2713" y="9539"/>
                <a:ext cx="283" cy="283"/>
              </a:xfrm>
              <a:prstGeom prst="ellipse">
                <a:avLst/>
              </a:prstGeom>
              <a:solidFill>
                <a:srgbClr val="FFFFFF"/>
              </a:solidFill>
              <a:ln w="9525">
                <a:solidFill>
                  <a:srgbClr val="000000"/>
                </a:solidFill>
                <a:round/>
                <a:headEnd/>
                <a:tailEnd/>
              </a:ln>
            </p:spPr>
            <p:txBody>
              <a:bodyPr/>
              <a:lstStyle/>
              <a:p>
                <a:endParaRPr lang="zh-CN" altLang="en-US"/>
              </a:p>
            </p:txBody>
          </p:sp>
          <p:sp>
            <p:nvSpPr>
              <p:cNvPr id="437304" name="Line 56"/>
              <p:cNvSpPr>
                <a:spLocks noChangeShapeType="1"/>
              </p:cNvSpPr>
              <p:nvPr/>
            </p:nvSpPr>
            <p:spPr bwMode="auto">
              <a:xfrm>
                <a:off x="2854" y="9539"/>
                <a:ext cx="0" cy="283"/>
              </a:xfrm>
              <a:prstGeom prst="line">
                <a:avLst/>
              </a:prstGeom>
              <a:noFill/>
              <a:ln w="9525">
                <a:solidFill>
                  <a:srgbClr val="000000"/>
                </a:solidFill>
                <a:round/>
                <a:headEnd/>
                <a:tailEnd/>
              </a:ln>
            </p:spPr>
            <p:txBody>
              <a:bodyPr/>
              <a:lstStyle/>
              <a:p>
                <a:endParaRPr lang="zh-CN" altLang="en-US"/>
              </a:p>
            </p:txBody>
          </p:sp>
          <p:sp>
            <p:nvSpPr>
              <p:cNvPr id="437305" name="Line 57"/>
              <p:cNvSpPr>
                <a:spLocks noChangeShapeType="1"/>
              </p:cNvSpPr>
              <p:nvPr/>
            </p:nvSpPr>
            <p:spPr bwMode="auto">
              <a:xfrm>
                <a:off x="2880" y="9708"/>
                <a:ext cx="0" cy="0"/>
              </a:xfrm>
              <a:prstGeom prst="line">
                <a:avLst/>
              </a:prstGeom>
              <a:noFill/>
              <a:ln w="9525">
                <a:solidFill>
                  <a:srgbClr val="000000"/>
                </a:solidFill>
                <a:round/>
                <a:headEnd/>
                <a:tailEnd/>
              </a:ln>
            </p:spPr>
            <p:txBody>
              <a:bodyPr/>
              <a:lstStyle/>
              <a:p>
                <a:endParaRPr lang="zh-CN" altLang="en-US"/>
              </a:p>
            </p:txBody>
          </p:sp>
          <p:sp>
            <p:nvSpPr>
              <p:cNvPr id="437306" name="Line 58"/>
              <p:cNvSpPr>
                <a:spLocks noChangeShapeType="1"/>
              </p:cNvSpPr>
              <p:nvPr/>
            </p:nvSpPr>
            <p:spPr bwMode="auto">
              <a:xfrm>
                <a:off x="2854" y="9682"/>
                <a:ext cx="153" cy="0"/>
              </a:xfrm>
              <a:prstGeom prst="line">
                <a:avLst/>
              </a:prstGeom>
              <a:noFill/>
              <a:ln w="9525">
                <a:solidFill>
                  <a:srgbClr val="000000"/>
                </a:solidFill>
                <a:round/>
                <a:headEnd/>
                <a:tailEnd/>
              </a:ln>
            </p:spPr>
            <p:txBody>
              <a:bodyPr/>
              <a:lstStyle/>
              <a:p>
                <a:endParaRPr lang="zh-CN" altLang="en-US"/>
              </a:p>
            </p:txBody>
          </p:sp>
        </p:grpSp>
        <p:grpSp>
          <p:nvGrpSpPr>
            <p:cNvPr id="437307" name="Group 59"/>
            <p:cNvGrpSpPr>
              <a:grpSpLocks/>
            </p:cNvGrpSpPr>
            <p:nvPr/>
          </p:nvGrpSpPr>
          <p:grpSpPr bwMode="auto">
            <a:xfrm>
              <a:off x="9694" y="10416"/>
              <a:ext cx="294" cy="283"/>
              <a:chOff x="2713" y="9539"/>
              <a:chExt cx="294" cy="283"/>
            </a:xfrm>
          </p:grpSpPr>
          <p:sp>
            <p:nvSpPr>
              <p:cNvPr id="437308" name="Oval 60"/>
              <p:cNvSpPr>
                <a:spLocks noChangeArrowheads="1"/>
              </p:cNvSpPr>
              <p:nvPr/>
            </p:nvSpPr>
            <p:spPr bwMode="auto">
              <a:xfrm>
                <a:off x="2713" y="9539"/>
                <a:ext cx="283" cy="283"/>
              </a:xfrm>
              <a:prstGeom prst="ellipse">
                <a:avLst/>
              </a:prstGeom>
              <a:solidFill>
                <a:srgbClr val="FFFFFF"/>
              </a:solidFill>
              <a:ln w="9525">
                <a:solidFill>
                  <a:srgbClr val="000000"/>
                </a:solidFill>
                <a:round/>
                <a:headEnd/>
                <a:tailEnd/>
              </a:ln>
            </p:spPr>
            <p:txBody>
              <a:bodyPr/>
              <a:lstStyle/>
              <a:p>
                <a:endParaRPr lang="zh-CN" altLang="en-US"/>
              </a:p>
            </p:txBody>
          </p:sp>
          <p:sp>
            <p:nvSpPr>
              <p:cNvPr id="437309" name="Line 61"/>
              <p:cNvSpPr>
                <a:spLocks noChangeShapeType="1"/>
              </p:cNvSpPr>
              <p:nvPr/>
            </p:nvSpPr>
            <p:spPr bwMode="auto">
              <a:xfrm>
                <a:off x="2854" y="9539"/>
                <a:ext cx="0" cy="283"/>
              </a:xfrm>
              <a:prstGeom prst="line">
                <a:avLst/>
              </a:prstGeom>
              <a:noFill/>
              <a:ln w="9525">
                <a:solidFill>
                  <a:srgbClr val="000000"/>
                </a:solidFill>
                <a:round/>
                <a:headEnd/>
                <a:tailEnd/>
              </a:ln>
            </p:spPr>
            <p:txBody>
              <a:bodyPr/>
              <a:lstStyle/>
              <a:p>
                <a:endParaRPr lang="zh-CN" altLang="en-US"/>
              </a:p>
            </p:txBody>
          </p:sp>
          <p:sp>
            <p:nvSpPr>
              <p:cNvPr id="437310" name="Line 62"/>
              <p:cNvSpPr>
                <a:spLocks noChangeShapeType="1"/>
              </p:cNvSpPr>
              <p:nvPr/>
            </p:nvSpPr>
            <p:spPr bwMode="auto">
              <a:xfrm>
                <a:off x="2880" y="9708"/>
                <a:ext cx="0" cy="0"/>
              </a:xfrm>
              <a:prstGeom prst="line">
                <a:avLst/>
              </a:prstGeom>
              <a:noFill/>
              <a:ln w="9525">
                <a:solidFill>
                  <a:srgbClr val="000000"/>
                </a:solidFill>
                <a:round/>
                <a:headEnd/>
                <a:tailEnd/>
              </a:ln>
            </p:spPr>
            <p:txBody>
              <a:bodyPr/>
              <a:lstStyle/>
              <a:p>
                <a:endParaRPr lang="zh-CN" altLang="en-US"/>
              </a:p>
            </p:txBody>
          </p:sp>
          <p:sp>
            <p:nvSpPr>
              <p:cNvPr id="437311" name="Line 63"/>
              <p:cNvSpPr>
                <a:spLocks noChangeShapeType="1"/>
              </p:cNvSpPr>
              <p:nvPr/>
            </p:nvSpPr>
            <p:spPr bwMode="auto">
              <a:xfrm>
                <a:off x="2854" y="9682"/>
                <a:ext cx="153" cy="0"/>
              </a:xfrm>
              <a:prstGeom prst="line">
                <a:avLst/>
              </a:prstGeom>
              <a:noFill/>
              <a:ln w="9525">
                <a:solidFill>
                  <a:srgbClr val="000000"/>
                </a:solidFill>
                <a:round/>
                <a:headEnd/>
                <a:tailEnd/>
              </a:ln>
            </p:spPr>
            <p:txBody>
              <a:bodyPr/>
              <a:lstStyle/>
              <a:p>
                <a:endParaRPr lang="zh-CN" altLang="en-US"/>
              </a:p>
            </p:txBody>
          </p:sp>
        </p:grpSp>
        <p:grpSp>
          <p:nvGrpSpPr>
            <p:cNvPr id="437312" name="Group 64"/>
            <p:cNvGrpSpPr>
              <a:grpSpLocks/>
            </p:cNvGrpSpPr>
            <p:nvPr/>
          </p:nvGrpSpPr>
          <p:grpSpPr bwMode="auto">
            <a:xfrm>
              <a:off x="7010" y="10660"/>
              <a:ext cx="294" cy="283"/>
              <a:chOff x="2713" y="9539"/>
              <a:chExt cx="294" cy="283"/>
            </a:xfrm>
          </p:grpSpPr>
          <p:sp>
            <p:nvSpPr>
              <p:cNvPr id="437313" name="Oval 65"/>
              <p:cNvSpPr>
                <a:spLocks noChangeArrowheads="1"/>
              </p:cNvSpPr>
              <p:nvPr/>
            </p:nvSpPr>
            <p:spPr bwMode="auto">
              <a:xfrm>
                <a:off x="2713" y="9539"/>
                <a:ext cx="283" cy="283"/>
              </a:xfrm>
              <a:prstGeom prst="ellipse">
                <a:avLst/>
              </a:prstGeom>
              <a:solidFill>
                <a:srgbClr val="FFFFFF"/>
              </a:solidFill>
              <a:ln w="9525">
                <a:solidFill>
                  <a:srgbClr val="000000"/>
                </a:solidFill>
                <a:round/>
                <a:headEnd/>
                <a:tailEnd/>
              </a:ln>
            </p:spPr>
            <p:txBody>
              <a:bodyPr/>
              <a:lstStyle/>
              <a:p>
                <a:endParaRPr lang="zh-CN" altLang="en-US"/>
              </a:p>
            </p:txBody>
          </p:sp>
          <p:sp>
            <p:nvSpPr>
              <p:cNvPr id="437314" name="Line 66"/>
              <p:cNvSpPr>
                <a:spLocks noChangeShapeType="1"/>
              </p:cNvSpPr>
              <p:nvPr/>
            </p:nvSpPr>
            <p:spPr bwMode="auto">
              <a:xfrm>
                <a:off x="2854" y="9539"/>
                <a:ext cx="0" cy="283"/>
              </a:xfrm>
              <a:prstGeom prst="line">
                <a:avLst/>
              </a:prstGeom>
              <a:noFill/>
              <a:ln w="9525">
                <a:solidFill>
                  <a:srgbClr val="000000"/>
                </a:solidFill>
                <a:round/>
                <a:headEnd/>
                <a:tailEnd/>
              </a:ln>
            </p:spPr>
            <p:txBody>
              <a:bodyPr/>
              <a:lstStyle/>
              <a:p>
                <a:endParaRPr lang="zh-CN" altLang="en-US"/>
              </a:p>
            </p:txBody>
          </p:sp>
          <p:sp>
            <p:nvSpPr>
              <p:cNvPr id="437315" name="Line 67"/>
              <p:cNvSpPr>
                <a:spLocks noChangeShapeType="1"/>
              </p:cNvSpPr>
              <p:nvPr/>
            </p:nvSpPr>
            <p:spPr bwMode="auto">
              <a:xfrm>
                <a:off x="2880" y="9708"/>
                <a:ext cx="0" cy="0"/>
              </a:xfrm>
              <a:prstGeom prst="line">
                <a:avLst/>
              </a:prstGeom>
              <a:noFill/>
              <a:ln w="9525">
                <a:solidFill>
                  <a:srgbClr val="000000"/>
                </a:solidFill>
                <a:round/>
                <a:headEnd/>
                <a:tailEnd/>
              </a:ln>
            </p:spPr>
            <p:txBody>
              <a:bodyPr/>
              <a:lstStyle/>
              <a:p>
                <a:endParaRPr lang="zh-CN" altLang="en-US"/>
              </a:p>
            </p:txBody>
          </p:sp>
          <p:sp>
            <p:nvSpPr>
              <p:cNvPr id="437316" name="Line 68"/>
              <p:cNvSpPr>
                <a:spLocks noChangeShapeType="1"/>
              </p:cNvSpPr>
              <p:nvPr/>
            </p:nvSpPr>
            <p:spPr bwMode="auto">
              <a:xfrm>
                <a:off x="2854" y="9682"/>
                <a:ext cx="153" cy="0"/>
              </a:xfrm>
              <a:prstGeom prst="line">
                <a:avLst/>
              </a:prstGeom>
              <a:noFill/>
              <a:ln w="9525">
                <a:solidFill>
                  <a:srgbClr val="000000"/>
                </a:solidFill>
                <a:round/>
                <a:headEnd/>
                <a:tailEnd/>
              </a:ln>
            </p:spPr>
            <p:txBody>
              <a:bodyPr/>
              <a:lstStyle/>
              <a:p>
                <a:endParaRPr lang="zh-CN" altLang="en-US"/>
              </a:p>
            </p:txBody>
          </p:sp>
        </p:grpSp>
        <p:grpSp>
          <p:nvGrpSpPr>
            <p:cNvPr id="437317" name="Group 69"/>
            <p:cNvGrpSpPr>
              <a:grpSpLocks/>
            </p:cNvGrpSpPr>
            <p:nvPr/>
          </p:nvGrpSpPr>
          <p:grpSpPr bwMode="auto">
            <a:xfrm>
              <a:off x="8820" y="10907"/>
              <a:ext cx="294" cy="283"/>
              <a:chOff x="2713" y="9539"/>
              <a:chExt cx="294" cy="283"/>
            </a:xfrm>
          </p:grpSpPr>
          <p:sp>
            <p:nvSpPr>
              <p:cNvPr id="437318" name="Oval 70"/>
              <p:cNvSpPr>
                <a:spLocks noChangeArrowheads="1"/>
              </p:cNvSpPr>
              <p:nvPr/>
            </p:nvSpPr>
            <p:spPr bwMode="auto">
              <a:xfrm>
                <a:off x="2713" y="9539"/>
                <a:ext cx="283" cy="283"/>
              </a:xfrm>
              <a:prstGeom prst="ellipse">
                <a:avLst/>
              </a:prstGeom>
              <a:solidFill>
                <a:srgbClr val="FFFFFF"/>
              </a:solidFill>
              <a:ln w="9525">
                <a:solidFill>
                  <a:srgbClr val="000000"/>
                </a:solidFill>
                <a:round/>
                <a:headEnd/>
                <a:tailEnd/>
              </a:ln>
            </p:spPr>
            <p:txBody>
              <a:bodyPr/>
              <a:lstStyle/>
              <a:p>
                <a:endParaRPr lang="zh-CN" altLang="en-US"/>
              </a:p>
            </p:txBody>
          </p:sp>
          <p:sp>
            <p:nvSpPr>
              <p:cNvPr id="437319" name="Line 71"/>
              <p:cNvSpPr>
                <a:spLocks noChangeShapeType="1"/>
              </p:cNvSpPr>
              <p:nvPr/>
            </p:nvSpPr>
            <p:spPr bwMode="auto">
              <a:xfrm>
                <a:off x="2854" y="9539"/>
                <a:ext cx="0" cy="283"/>
              </a:xfrm>
              <a:prstGeom prst="line">
                <a:avLst/>
              </a:prstGeom>
              <a:noFill/>
              <a:ln w="9525">
                <a:solidFill>
                  <a:srgbClr val="000000"/>
                </a:solidFill>
                <a:round/>
                <a:headEnd/>
                <a:tailEnd/>
              </a:ln>
            </p:spPr>
            <p:txBody>
              <a:bodyPr/>
              <a:lstStyle/>
              <a:p>
                <a:endParaRPr lang="zh-CN" altLang="en-US"/>
              </a:p>
            </p:txBody>
          </p:sp>
          <p:sp>
            <p:nvSpPr>
              <p:cNvPr id="437320" name="Line 72"/>
              <p:cNvSpPr>
                <a:spLocks noChangeShapeType="1"/>
              </p:cNvSpPr>
              <p:nvPr/>
            </p:nvSpPr>
            <p:spPr bwMode="auto">
              <a:xfrm>
                <a:off x="2880" y="9708"/>
                <a:ext cx="0" cy="0"/>
              </a:xfrm>
              <a:prstGeom prst="line">
                <a:avLst/>
              </a:prstGeom>
              <a:noFill/>
              <a:ln w="9525">
                <a:solidFill>
                  <a:srgbClr val="000000"/>
                </a:solidFill>
                <a:round/>
                <a:headEnd/>
                <a:tailEnd/>
              </a:ln>
            </p:spPr>
            <p:txBody>
              <a:bodyPr/>
              <a:lstStyle/>
              <a:p>
                <a:endParaRPr lang="zh-CN" altLang="en-US"/>
              </a:p>
            </p:txBody>
          </p:sp>
          <p:sp>
            <p:nvSpPr>
              <p:cNvPr id="437321" name="Line 73"/>
              <p:cNvSpPr>
                <a:spLocks noChangeShapeType="1"/>
              </p:cNvSpPr>
              <p:nvPr/>
            </p:nvSpPr>
            <p:spPr bwMode="auto">
              <a:xfrm>
                <a:off x="2854" y="9682"/>
                <a:ext cx="153" cy="0"/>
              </a:xfrm>
              <a:prstGeom prst="line">
                <a:avLst/>
              </a:prstGeom>
              <a:noFill/>
              <a:ln w="9525">
                <a:solidFill>
                  <a:srgbClr val="000000"/>
                </a:solidFill>
                <a:round/>
                <a:headEnd/>
                <a:tailEnd/>
              </a:ln>
            </p:spPr>
            <p:txBody>
              <a:bodyPr/>
              <a:lstStyle/>
              <a:p>
                <a:endParaRPr lang="zh-CN" altLang="en-US"/>
              </a:p>
            </p:txBody>
          </p:sp>
        </p:grpSp>
        <p:sp>
          <p:nvSpPr>
            <p:cNvPr id="437322" name="Line 74"/>
            <p:cNvSpPr>
              <a:spLocks noChangeShapeType="1"/>
            </p:cNvSpPr>
            <p:nvPr/>
          </p:nvSpPr>
          <p:spPr bwMode="auto">
            <a:xfrm>
              <a:off x="5708" y="9802"/>
              <a:ext cx="540" cy="0"/>
            </a:xfrm>
            <a:prstGeom prst="line">
              <a:avLst/>
            </a:prstGeom>
            <a:noFill/>
            <a:ln w="9525">
              <a:solidFill>
                <a:srgbClr val="000000"/>
              </a:solidFill>
              <a:round/>
              <a:headEnd/>
              <a:tailEnd type="triangle" w="med" len="med"/>
            </a:ln>
          </p:spPr>
          <p:txBody>
            <a:bodyPr/>
            <a:lstStyle/>
            <a:p>
              <a:endParaRPr lang="zh-CN" altLang="en-US"/>
            </a:p>
          </p:txBody>
        </p:sp>
        <p:sp>
          <p:nvSpPr>
            <p:cNvPr id="437323" name="Line 75"/>
            <p:cNvSpPr>
              <a:spLocks noChangeShapeType="1"/>
            </p:cNvSpPr>
            <p:nvPr/>
          </p:nvSpPr>
          <p:spPr bwMode="auto">
            <a:xfrm>
              <a:off x="6597" y="9789"/>
              <a:ext cx="540" cy="0"/>
            </a:xfrm>
            <a:prstGeom prst="line">
              <a:avLst/>
            </a:prstGeom>
            <a:noFill/>
            <a:ln w="9525">
              <a:solidFill>
                <a:srgbClr val="000000"/>
              </a:solidFill>
              <a:round/>
              <a:headEnd/>
              <a:tailEnd type="triangle" w="med" len="med"/>
            </a:ln>
          </p:spPr>
          <p:txBody>
            <a:bodyPr/>
            <a:lstStyle/>
            <a:p>
              <a:endParaRPr lang="zh-CN" altLang="en-US"/>
            </a:p>
          </p:txBody>
        </p:sp>
        <p:sp>
          <p:nvSpPr>
            <p:cNvPr id="437324" name="Line 76"/>
            <p:cNvSpPr>
              <a:spLocks noChangeShapeType="1"/>
            </p:cNvSpPr>
            <p:nvPr/>
          </p:nvSpPr>
          <p:spPr bwMode="auto">
            <a:xfrm>
              <a:off x="7495" y="9789"/>
              <a:ext cx="540" cy="0"/>
            </a:xfrm>
            <a:prstGeom prst="line">
              <a:avLst/>
            </a:prstGeom>
            <a:noFill/>
            <a:ln w="9525">
              <a:solidFill>
                <a:srgbClr val="000000"/>
              </a:solidFill>
              <a:round/>
              <a:headEnd/>
              <a:tailEnd type="triangle" w="med" len="med"/>
            </a:ln>
          </p:spPr>
          <p:txBody>
            <a:bodyPr/>
            <a:lstStyle/>
            <a:p>
              <a:endParaRPr lang="zh-CN" altLang="en-US"/>
            </a:p>
          </p:txBody>
        </p:sp>
        <p:sp>
          <p:nvSpPr>
            <p:cNvPr id="437325" name="Line 77"/>
            <p:cNvSpPr>
              <a:spLocks noChangeShapeType="1"/>
            </p:cNvSpPr>
            <p:nvPr/>
          </p:nvSpPr>
          <p:spPr bwMode="auto">
            <a:xfrm>
              <a:off x="7329" y="10283"/>
              <a:ext cx="603" cy="221"/>
            </a:xfrm>
            <a:prstGeom prst="line">
              <a:avLst/>
            </a:prstGeom>
            <a:noFill/>
            <a:ln w="9525">
              <a:solidFill>
                <a:srgbClr val="000000"/>
              </a:solidFill>
              <a:round/>
              <a:headEnd/>
              <a:tailEnd type="triangle" w="med" len="med"/>
            </a:ln>
          </p:spPr>
          <p:txBody>
            <a:bodyPr/>
            <a:lstStyle/>
            <a:p>
              <a:endParaRPr lang="zh-CN" altLang="en-US"/>
            </a:p>
          </p:txBody>
        </p:sp>
        <p:sp>
          <p:nvSpPr>
            <p:cNvPr id="437326" name="Line 78"/>
            <p:cNvSpPr>
              <a:spLocks noChangeShapeType="1"/>
            </p:cNvSpPr>
            <p:nvPr/>
          </p:nvSpPr>
          <p:spPr bwMode="auto">
            <a:xfrm>
              <a:off x="6467" y="9932"/>
              <a:ext cx="603" cy="221"/>
            </a:xfrm>
            <a:prstGeom prst="line">
              <a:avLst/>
            </a:prstGeom>
            <a:noFill/>
            <a:ln w="9525">
              <a:solidFill>
                <a:srgbClr val="000000"/>
              </a:solidFill>
              <a:round/>
              <a:headEnd/>
              <a:tailEnd type="triangle" w="med" len="med"/>
            </a:ln>
          </p:spPr>
          <p:txBody>
            <a:bodyPr/>
            <a:lstStyle/>
            <a:p>
              <a:endParaRPr lang="zh-CN" altLang="en-US"/>
            </a:p>
          </p:txBody>
        </p:sp>
        <p:sp>
          <p:nvSpPr>
            <p:cNvPr id="437327" name="Line 79"/>
            <p:cNvSpPr>
              <a:spLocks noChangeShapeType="1"/>
            </p:cNvSpPr>
            <p:nvPr/>
          </p:nvSpPr>
          <p:spPr bwMode="auto">
            <a:xfrm flipV="1">
              <a:off x="8239" y="10361"/>
              <a:ext cx="594" cy="130"/>
            </a:xfrm>
            <a:prstGeom prst="line">
              <a:avLst/>
            </a:prstGeom>
            <a:noFill/>
            <a:ln w="9525">
              <a:solidFill>
                <a:srgbClr val="000000"/>
              </a:solidFill>
              <a:round/>
              <a:headEnd/>
              <a:tailEnd type="triangle" w="med" len="med"/>
            </a:ln>
          </p:spPr>
          <p:txBody>
            <a:bodyPr/>
            <a:lstStyle/>
            <a:p>
              <a:endParaRPr lang="zh-CN" altLang="en-US"/>
            </a:p>
          </p:txBody>
        </p:sp>
        <p:sp>
          <p:nvSpPr>
            <p:cNvPr id="437328" name="Line 80"/>
            <p:cNvSpPr>
              <a:spLocks noChangeShapeType="1"/>
            </p:cNvSpPr>
            <p:nvPr/>
          </p:nvSpPr>
          <p:spPr bwMode="auto">
            <a:xfrm>
              <a:off x="9180" y="10374"/>
              <a:ext cx="486" cy="130"/>
            </a:xfrm>
            <a:prstGeom prst="line">
              <a:avLst/>
            </a:prstGeom>
            <a:noFill/>
            <a:ln w="9525">
              <a:solidFill>
                <a:srgbClr val="000000"/>
              </a:solidFill>
              <a:round/>
              <a:headEnd/>
              <a:tailEnd type="triangle" w="med" len="med"/>
            </a:ln>
          </p:spPr>
          <p:txBody>
            <a:bodyPr/>
            <a:lstStyle/>
            <a:p>
              <a:endParaRPr lang="zh-CN" altLang="en-US"/>
            </a:p>
          </p:txBody>
        </p:sp>
        <p:sp>
          <p:nvSpPr>
            <p:cNvPr id="437329" name="Line 81"/>
            <p:cNvSpPr>
              <a:spLocks noChangeShapeType="1"/>
            </p:cNvSpPr>
            <p:nvPr/>
          </p:nvSpPr>
          <p:spPr bwMode="auto">
            <a:xfrm>
              <a:off x="8228" y="10673"/>
              <a:ext cx="540" cy="312"/>
            </a:xfrm>
            <a:prstGeom prst="line">
              <a:avLst/>
            </a:prstGeom>
            <a:noFill/>
            <a:ln w="9525">
              <a:solidFill>
                <a:srgbClr val="000000"/>
              </a:solidFill>
              <a:round/>
              <a:headEnd/>
              <a:tailEnd type="triangle" w="med" len="med"/>
            </a:ln>
          </p:spPr>
          <p:txBody>
            <a:bodyPr/>
            <a:lstStyle/>
            <a:p>
              <a:endParaRPr lang="zh-CN" altLang="en-US"/>
            </a:p>
          </p:txBody>
        </p:sp>
        <p:sp>
          <p:nvSpPr>
            <p:cNvPr id="437330" name="Line 82"/>
            <p:cNvSpPr>
              <a:spLocks noChangeShapeType="1"/>
            </p:cNvSpPr>
            <p:nvPr/>
          </p:nvSpPr>
          <p:spPr bwMode="auto">
            <a:xfrm flipV="1">
              <a:off x="9115" y="10634"/>
              <a:ext cx="540" cy="312"/>
            </a:xfrm>
            <a:prstGeom prst="line">
              <a:avLst/>
            </a:prstGeom>
            <a:noFill/>
            <a:ln w="9525">
              <a:solidFill>
                <a:srgbClr val="000000"/>
              </a:solidFill>
              <a:round/>
              <a:headEnd/>
              <a:tailEnd type="triangle" w="med" len="med"/>
            </a:ln>
          </p:spPr>
          <p:txBody>
            <a:bodyPr/>
            <a:lstStyle/>
            <a:p>
              <a:endParaRPr lang="zh-CN" altLang="en-US"/>
            </a:p>
          </p:txBody>
        </p:sp>
        <p:sp>
          <p:nvSpPr>
            <p:cNvPr id="437331" name="Line 83"/>
            <p:cNvSpPr>
              <a:spLocks noChangeShapeType="1"/>
            </p:cNvSpPr>
            <p:nvPr/>
          </p:nvSpPr>
          <p:spPr bwMode="auto">
            <a:xfrm flipV="1">
              <a:off x="7326" y="10634"/>
              <a:ext cx="594" cy="130"/>
            </a:xfrm>
            <a:prstGeom prst="line">
              <a:avLst/>
            </a:prstGeom>
            <a:noFill/>
            <a:ln w="9525">
              <a:solidFill>
                <a:srgbClr val="000000"/>
              </a:solidFill>
              <a:round/>
              <a:headEnd/>
              <a:tailEnd type="triangle" w="med" len="med"/>
            </a:ln>
          </p:spPr>
          <p:txBody>
            <a:bodyPr/>
            <a:lstStyle/>
            <a:p>
              <a:endParaRPr lang="zh-CN" altLang="en-US"/>
            </a:p>
          </p:txBody>
        </p:sp>
        <p:sp>
          <p:nvSpPr>
            <p:cNvPr id="437332" name="Line 84"/>
            <p:cNvSpPr>
              <a:spLocks noChangeShapeType="1"/>
            </p:cNvSpPr>
            <p:nvPr/>
          </p:nvSpPr>
          <p:spPr bwMode="auto">
            <a:xfrm>
              <a:off x="7488" y="9916"/>
              <a:ext cx="490" cy="455"/>
            </a:xfrm>
            <a:prstGeom prst="line">
              <a:avLst/>
            </a:prstGeom>
            <a:noFill/>
            <a:ln w="9525">
              <a:solidFill>
                <a:srgbClr val="000000"/>
              </a:solidFill>
              <a:prstDash val="dash"/>
              <a:round/>
              <a:headEnd/>
              <a:tailEnd type="triangle" w="med" len="med"/>
            </a:ln>
          </p:spPr>
          <p:txBody>
            <a:bodyPr/>
            <a:lstStyle/>
            <a:p>
              <a:endParaRPr lang="zh-CN" altLang="en-US"/>
            </a:p>
          </p:txBody>
        </p:sp>
        <p:sp>
          <p:nvSpPr>
            <p:cNvPr id="437333" name="Line 85"/>
            <p:cNvSpPr>
              <a:spLocks noChangeShapeType="1"/>
            </p:cNvSpPr>
            <p:nvPr/>
          </p:nvSpPr>
          <p:spPr bwMode="auto">
            <a:xfrm>
              <a:off x="8338" y="9877"/>
              <a:ext cx="540" cy="312"/>
            </a:xfrm>
            <a:prstGeom prst="line">
              <a:avLst/>
            </a:prstGeom>
            <a:noFill/>
            <a:ln w="9525">
              <a:solidFill>
                <a:srgbClr val="000000"/>
              </a:solidFill>
              <a:prstDash val="dash"/>
              <a:round/>
              <a:headEnd/>
              <a:tailEnd type="triangle" w="med" len="med"/>
            </a:ln>
          </p:spPr>
          <p:txBody>
            <a:bodyPr/>
            <a:lstStyle/>
            <a:p>
              <a:endParaRPr lang="zh-CN" altLang="en-US"/>
            </a:p>
          </p:txBody>
        </p:sp>
        <p:sp>
          <p:nvSpPr>
            <p:cNvPr id="437334" name="Text Box 86"/>
            <p:cNvSpPr txBox="1">
              <a:spLocks noChangeArrowheads="1"/>
            </p:cNvSpPr>
            <p:nvPr/>
          </p:nvSpPr>
          <p:spPr bwMode="auto">
            <a:xfrm>
              <a:off x="5838" y="9448"/>
              <a:ext cx="179" cy="468"/>
            </a:xfrm>
            <a:prstGeom prst="rect">
              <a:avLst/>
            </a:prstGeom>
            <a:noFill/>
            <a:ln w="9525">
              <a:noFill/>
              <a:miter lim="800000"/>
              <a:headEnd/>
              <a:tailEnd/>
            </a:ln>
          </p:spPr>
          <p:txBody>
            <a:bodyPr lIns="0" tIns="36000" rIns="0"/>
            <a:lstStyle/>
            <a:p>
              <a:pPr marL="822325" indent="-419100" defTabSz="350838">
                <a:buFont typeface="Wingdings" pitchFamily="2" charset="2"/>
                <a:buNone/>
                <a:tabLst>
                  <a:tab pos="1277938" algn="l"/>
                </a:tabLst>
              </a:pPr>
              <a:r>
                <a:rPr lang="en-US" altLang="zh-CN" sz="1000" b="1">
                  <a:effectLst>
                    <a:outerShdw blurRad="38100" dist="38100" dir="2700000" algn="tl">
                      <a:srgbClr val="C0C0C0"/>
                    </a:outerShdw>
                  </a:effectLst>
                  <a:latin typeface="Times New Roman" pitchFamily="18" charset="0"/>
                </a:rPr>
                <a:t>t</a:t>
              </a:r>
              <a:r>
                <a:rPr lang="en-US" altLang="zh-CN" sz="1000" b="1" baseline="-25000">
                  <a:effectLst>
                    <a:outerShdw blurRad="38100" dist="38100" dir="2700000" algn="tl">
                      <a:srgbClr val="C0C0C0"/>
                    </a:outerShdw>
                  </a:effectLst>
                  <a:latin typeface="Times New Roman" pitchFamily="18" charset="0"/>
                </a:rPr>
                <a:t>1</a:t>
              </a:r>
              <a:endParaRPr lang="en-US" altLang="zh-CN" b="1">
                <a:effectLst>
                  <a:outerShdw blurRad="38100" dist="38100" dir="2700000" algn="tl">
                    <a:srgbClr val="C0C0C0"/>
                  </a:outerShdw>
                </a:effectLst>
              </a:endParaRPr>
            </a:p>
          </p:txBody>
        </p:sp>
        <p:sp>
          <p:nvSpPr>
            <p:cNvPr id="437335" name="Text Box 87"/>
            <p:cNvSpPr txBox="1">
              <a:spLocks noChangeArrowheads="1"/>
            </p:cNvSpPr>
            <p:nvPr/>
          </p:nvSpPr>
          <p:spPr bwMode="auto">
            <a:xfrm>
              <a:off x="6725" y="9448"/>
              <a:ext cx="179" cy="468"/>
            </a:xfrm>
            <a:prstGeom prst="rect">
              <a:avLst/>
            </a:prstGeom>
            <a:noFill/>
            <a:ln w="9525">
              <a:noFill/>
              <a:miter lim="800000"/>
              <a:headEnd/>
              <a:tailEnd/>
            </a:ln>
          </p:spPr>
          <p:txBody>
            <a:bodyPr lIns="0" tIns="36000" rIns="0"/>
            <a:lstStyle/>
            <a:p>
              <a:pPr marL="822325" indent="-419100" defTabSz="350838">
                <a:buFont typeface="Wingdings" pitchFamily="2" charset="2"/>
                <a:buNone/>
                <a:tabLst>
                  <a:tab pos="1277938" algn="l"/>
                </a:tabLst>
              </a:pPr>
              <a:r>
                <a:rPr lang="en-US" altLang="zh-CN" sz="1000" b="1">
                  <a:effectLst>
                    <a:outerShdw blurRad="38100" dist="38100" dir="2700000" algn="tl">
                      <a:srgbClr val="C0C0C0"/>
                    </a:outerShdw>
                  </a:effectLst>
                  <a:latin typeface="Times New Roman" pitchFamily="18" charset="0"/>
                </a:rPr>
                <a:t>t</a:t>
              </a:r>
              <a:r>
                <a:rPr lang="en-US" altLang="zh-CN" sz="1000" b="1" baseline="-25000">
                  <a:effectLst>
                    <a:outerShdw blurRad="38100" dist="38100" dir="2700000" algn="tl">
                      <a:srgbClr val="C0C0C0"/>
                    </a:outerShdw>
                  </a:effectLst>
                  <a:latin typeface="Times New Roman" pitchFamily="18" charset="0"/>
                </a:rPr>
                <a:t>2</a:t>
              </a:r>
              <a:endParaRPr lang="en-US" altLang="zh-CN" b="1">
                <a:effectLst>
                  <a:outerShdw blurRad="38100" dist="38100" dir="2700000" algn="tl">
                    <a:srgbClr val="C0C0C0"/>
                  </a:outerShdw>
                </a:effectLst>
              </a:endParaRPr>
            </a:p>
          </p:txBody>
        </p:sp>
        <p:sp>
          <p:nvSpPr>
            <p:cNvPr id="437336" name="Text Box 88"/>
            <p:cNvSpPr txBox="1">
              <a:spLocks noChangeArrowheads="1"/>
            </p:cNvSpPr>
            <p:nvPr/>
          </p:nvSpPr>
          <p:spPr bwMode="auto">
            <a:xfrm>
              <a:off x="7649" y="9448"/>
              <a:ext cx="179" cy="468"/>
            </a:xfrm>
            <a:prstGeom prst="rect">
              <a:avLst/>
            </a:prstGeom>
            <a:noFill/>
            <a:ln w="9525">
              <a:noFill/>
              <a:miter lim="800000"/>
              <a:headEnd/>
              <a:tailEnd/>
            </a:ln>
          </p:spPr>
          <p:txBody>
            <a:bodyPr lIns="0" tIns="36000" rIns="0"/>
            <a:lstStyle/>
            <a:p>
              <a:pPr marL="822325" indent="-419100" defTabSz="350838">
                <a:buFont typeface="Wingdings" pitchFamily="2" charset="2"/>
                <a:buNone/>
                <a:tabLst>
                  <a:tab pos="1277938" algn="l"/>
                </a:tabLst>
              </a:pPr>
              <a:r>
                <a:rPr lang="en-US" altLang="zh-CN" sz="1000" b="1">
                  <a:effectLst>
                    <a:outerShdw blurRad="38100" dist="38100" dir="2700000" algn="tl">
                      <a:srgbClr val="C0C0C0"/>
                    </a:outerShdw>
                  </a:effectLst>
                  <a:latin typeface="Times New Roman" pitchFamily="18" charset="0"/>
                </a:rPr>
                <a:t>t</a:t>
              </a:r>
              <a:r>
                <a:rPr lang="en-US" altLang="zh-CN" sz="1000" b="1" baseline="-25000">
                  <a:effectLst>
                    <a:outerShdw blurRad="38100" dist="38100" dir="2700000" algn="tl">
                      <a:srgbClr val="C0C0C0"/>
                    </a:outerShdw>
                  </a:effectLst>
                  <a:latin typeface="Times New Roman" pitchFamily="18" charset="0"/>
                </a:rPr>
                <a:t>3</a:t>
              </a:r>
              <a:endParaRPr lang="en-US" altLang="zh-CN" b="1">
                <a:effectLst>
                  <a:outerShdw blurRad="38100" dist="38100" dir="2700000" algn="tl">
                    <a:srgbClr val="C0C0C0"/>
                  </a:outerShdw>
                </a:effectLst>
              </a:endParaRPr>
            </a:p>
          </p:txBody>
        </p:sp>
        <p:sp>
          <p:nvSpPr>
            <p:cNvPr id="437337" name="Text Box 89"/>
            <p:cNvSpPr txBox="1">
              <a:spLocks noChangeArrowheads="1"/>
            </p:cNvSpPr>
            <p:nvPr/>
          </p:nvSpPr>
          <p:spPr bwMode="auto">
            <a:xfrm>
              <a:off x="6610" y="9916"/>
              <a:ext cx="179" cy="468"/>
            </a:xfrm>
            <a:prstGeom prst="rect">
              <a:avLst/>
            </a:prstGeom>
            <a:noFill/>
            <a:ln w="9525">
              <a:noFill/>
              <a:miter lim="800000"/>
              <a:headEnd/>
              <a:tailEnd/>
            </a:ln>
          </p:spPr>
          <p:txBody>
            <a:bodyPr lIns="0" tIns="36000" rIns="0"/>
            <a:lstStyle/>
            <a:p>
              <a:pPr marL="822325" indent="-419100" defTabSz="350838">
                <a:buFont typeface="Wingdings" pitchFamily="2" charset="2"/>
                <a:buNone/>
                <a:tabLst>
                  <a:tab pos="1277938" algn="l"/>
                </a:tabLst>
              </a:pPr>
              <a:r>
                <a:rPr lang="en-US" altLang="zh-CN" sz="1000" b="1">
                  <a:effectLst>
                    <a:outerShdw blurRad="38100" dist="38100" dir="2700000" algn="tl">
                      <a:srgbClr val="C0C0C0"/>
                    </a:outerShdw>
                  </a:effectLst>
                  <a:latin typeface="Times New Roman" pitchFamily="18" charset="0"/>
                </a:rPr>
                <a:t>t</a:t>
              </a:r>
              <a:r>
                <a:rPr lang="en-US" altLang="zh-CN" sz="1000" b="1" baseline="-25000">
                  <a:effectLst>
                    <a:outerShdw blurRad="38100" dist="38100" dir="2700000" algn="tl">
                      <a:srgbClr val="C0C0C0"/>
                    </a:outerShdw>
                  </a:effectLst>
                  <a:latin typeface="Times New Roman" pitchFamily="18" charset="0"/>
                </a:rPr>
                <a:t>4</a:t>
              </a:r>
              <a:endParaRPr lang="en-US" altLang="zh-CN" b="1">
                <a:effectLst>
                  <a:outerShdw blurRad="38100" dist="38100" dir="2700000" algn="tl">
                    <a:srgbClr val="C0C0C0"/>
                  </a:outerShdw>
                </a:effectLst>
              </a:endParaRPr>
            </a:p>
          </p:txBody>
        </p:sp>
        <p:sp>
          <p:nvSpPr>
            <p:cNvPr id="437338" name="Text Box 90"/>
            <p:cNvSpPr txBox="1">
              <a:spLocks noChangeArrowheads="1"/>
            </p:cNvSpPr>
            <p:nvPr/>
          </p:nvSpPr>
          <p:spPr bwMode="auto">
            <a:xfrm>
              <a:off x="7431" y="10202"/>
              <a:ext cx="179" cy="468"/>
            </a:xfrm>
            <a:prstGeom prst="rect">
              <a:avLst/>
            </a:prstGeom>
            <a:noFill/>
            <a:ln w="9525">
              <a:noFill/>
              <a:miter lim="800000"/>
              <a:headEnd/>
              <a:tailEnd/>
            </a:ln>
          </p:spPr>
          <p:txBody>
            <a:bodyPr lIns="0" tIns="36000" rIns="0"/>
            <a:lstStyle/>
            <a:p>
              <a:pPr marL="822325" indent="-419100" defTabSz="350838">
                <a:buFont typeface="Wingdings" pitchFamily="2" charset="2"/>
                <a:buNone/>
                <a:tabLst>
                  <a:tab pos="1277938" algn="l"/>
                </a:tabLst>
              </a:pPr>
              <a:r>
                <a:rPr lang="en-US" altLang="zh-CN" sz="1000" b="1">
                  <a:effectLst>
                    <a:outerShdw blurRad="38100" dist="38100" dir="2700000" algn="tl">
                      <a:srgbClr val="C0C0C0"/>
                    </a:outerShdw>
                  </a:effectLst>
                  <a:latin typeface="Times New Roman" pitchFamily="18" charset="0"/>
                </a:rPr>
                <a:t>t</a:t>
              </a:r>
              <a:r>
                <a:rPr lang="en-US" altLang="zh-CN" sz="1000" b="1" baseline="-25000">
                  <a:effectLst>
                    <a:outerShdw blurRad="38100" dist="38100" dir="2700000" algn="tl">
                      <a:srgbClr val="C0C0C0"/>
                    </a:outerShdw>
                  </a:effectLst>
                  <a:latin typeface="Times New Roman" pitchFamily="18" charset="0"/>
                </a:rPr>
                <a:t>5</a:t>
              </a:r>
              <a:endParaRPr lang="en-US" altLang="zh-CN" b="1">
                <a:effectLst>
                  <a:outerShdw blurRad="38100" dist="38100" dir="2700000" algn="tl">
                    <a:srgbClr val="C0C0C0"/>
                  </a:outerShdw>
                </a:effectLst>
              </a:endParaRPr>
            </a:p>
          </p:txBody>
        </p:sp>
        <p:sp>
          <p:nvSpPr>
            <p:cNvPr id="437339" name="Text Box 91"/>
            <p:cNvSpPr txBox="1">
              <a:spLocks noChangeArrowheads="1"/>
            </p:cNvSpPr>
            <p:nvPr/>
          </p:nvSpPr>
          <p:spPr bwMode="auto">
            <a:xfrm>
              <a:off x="7586" y="10618"/>
              <a:ext cx="179" cy="468"/>
            </a:xfrm>
            <a:prstGeom prst="rect">
              <a:avLst/>
            </a:prstGeom>
            <a:noFill/>
            <a:ln w="9525">
              <a:noFill/>
              <a:miter lim="800000"/>
              <a:headEnd/>
              <a:tailEnd/>
            </a:ln>
          </p:spPr>
          <p:txBody>
            <a:bodyPr lIns="0" tIns="36000" rIns="0"/>
            <a:lstStyle/>
            <a:p>
              <a:pPr marL="822325" indent="-419100" defTabSz="350838">
                <a:buFont typeface="Wingdings" pitchFamily="2" charset="2"/>
                <a:buNone/>
                <a:tabLst>
                  <a:tab pos="1277938" algn="l"/>
                </a:tabLst>
              </a:pPr>
              <a:r>
                <a:rPr lang="en-US" altLang="zh-CN" sz="1000" b="1">
                  <a:effectLst>
                    <a:outerShdw blurRad="38100" dist="38100" dir="2700000" algn="tl">
                      <a:srgbClr val="C0C0C0"/>
                    </a:outerShdw>
                  </a:effectLst>
                  <a:latin typeface="Times New Roman" pitchFamily="18" charset="0"/>
                </a:rPr>
                <a:t>t</a:t>
              </a:r>
              <a:r>
                <a:rPr lang="en-US" altLang="zh-CN" sz="1000" b="1" baseline="-25000">
                  <a:effectLst>
                    <a:outerShdw blurRad="38100" dist="38100" dir="2700000" algn="tl">
                      <a:srgbClr val="C0C0C0"/>
                    </a:outerShdw>
                  </a:effectLst>
                  <a:latin typeface="Times New Roman" pitchFamily="18" charset="0"/>
                </a:rPr>
                <a:t>6</a:t>
              </a:r>
              <a:endParaRPr lang="en-US" altLang="zh-CN" b="1">
                <a:effectLst>
                  <a:outerShdw blurRad="38100" dist="38100" dir="2700000" algn="tl">
                    <a:srgbClr val="C0C0C0"/>
                  </a:outerShdw>
                </a:effectLst>
              </a:endParaRPr>
            </a:p>
          </p:txBody>
        </p:sp>
        <p:sp>
          <p:nvSpPr>
            <p:cNvPr id="437340" name="Text Box 92"/>
            <p:cNvSpPr txBox="1">
              <a:spLocks noChangeArrowheads="1"/>
            </p:cNvSpPr>
            <p:nvPr/>
          </p:nvSpPr>
          <p:spPr bwMode="auto">
            <a:xfrm>
              <a:off x="8408" y="10098"/>
              <a:ext cx="179" cy="468"/>
            </a:xfrm>
            <a:prstGeom prst="rect">
              <a:avLst/>
            </a:prstGeom>
            <a:noFill/>
            <a:ln w="9525">
              <a:noFill/>
              <a:miter lim="800000"/>
              <a:headEnd/>
              <a:tailEnd/>
            </a:ln>
          </p:spPr>
          <p:txBody>
            <a:bodyPr lIns="0" tIns="36000" rIns="0"/>
            <a:lstStyle/>
            <a:p>
              <a:pPr marL="822325" indent="-419100" defTabSz="350838">
                <a:buFont typeface="Wingdings" pitchFamily="2" charset="2"/>
                <a:buNone/>
                <a:tabLst>
                  <a:tab pos="1277938" algn="l"/>
                </a:tabLst>
              </a:pPr>
              <a:r>
                <a:rPr lang="en-US" altLang="zh-CN" sz="1000" b="1">
                  <a:effectLst>
                    <a:outerShdw blurRad="38100" dist="38100" dir="2700000" algn="tl">
                      <a:srgbClr val="C0C0C0"/>
                    </a:outerShdw>
                  </a:effectLst>
                  <a:latin typeface="Times New Roman" pitchFamily="18" charset="0"/>
                </a:rPr>
                <a:t>t</a:t>
              </a:r>
              <a:r>
                <a:rPr lang="en-US" altLang="zh-CN" sz="1000" b="1" baseline="-25000">
                  <a:effectLst>
                    <a:outerShdw blurRad="38100" dist="38100" dir="2700000" algn="tl">
                      <a:srgbClr val="C0C0C0"/>
                    </a:outerShdw>
                  </a:effectLst>
                  <a:latin typeface="Times New Roman" pitchFamily="18" charset="0"/>
                </a:rPr>
                <a:t>7</a:t>
              </a:r>
              <a:endParaRPr lang="en-US" altLang="zh-CN" b="1">
                <a:effectLst>
                  <a:outerShdw blurRad="38100" dist="38100" dir="2700000" algn="tl">
                    <a:srgbClr val="C0C0C0"/>
                  </a:outerShdw>
                </a:effectLst>
              </a:endParaRPr>
            </a:p>
          </p:txBody>
        </p:sp>
        <p:sp>
          <p:nvSpPr>
            <p:cNvPr id="437341" name="Text Box 93"/>
            <p:cNvSpPr txBox="1">
              <a:spLocks noChangeArrowheads="1"/>
            </p:cNvSpPr>
            <p:nvPr/>
          </p:nvSpPr>
          <p:spPr bwMode="auto">
            <a:xfrm>
              <a:off x="8346" y="10670"/>
              <a:ext cx="179" cy="468"/>
            </a:xfrm>
            <a:prstGeom prst="rect">
              <a:avLst/>
            </a:prstGeom>
            <a:noFill/>
            <a:ln w="9525">
              <a:noFill/>
              <a:miter lim="800000"/>
              <a:headEnd/>
              <a:tailEnd/>
            </a:ln>
          </p:spPr>
          <p:txBody>
            <a:bodyPr lIns="0" tIns="36000" rIns="0"/>
            <a:lstStyle/>
            <a:p>
              <a:pPr marL="822325" indent="-419100" defTabSz="350838">
                <a:buFont typeface="Wingdings" pitchFamily="2" charset="2"/>
                <a:buNone/>
                <a:tabLst>
                  <a:tab pos="1277938" algn="l"/>
                </a:tabLst>
              </a:pPr>
              <a:r>
                <a:rPr lang="en-US" altLang="zh-CN" sz="1000" b="1">
                  <a:effectLst>
                    <a:outerShdw blurRad="38100" dist="38100" dir="2700000" algn="tl">
                      <a:srgbClr val="C0C0C0"/>
                    </a:outerShdw>
                  </a:effectLst>
                  <a:latin typeface="Times New Roman" pitchFamily="18" charset="0"/>
                </a:rPr>
                <a:t>t</a:t>
              </a:r>
              <a:r>
                <a:rPr lang="en-US" altLang="zh-CN" sz="1000" b="1" baseline="-25000">
                  <a:effectLst>
                    <a:outerShdw blurRad="38100" dist="38100" dir="2700000" algn="tl">
                      <a:srgbClr val="C0C0C0"/>
                    </a:outerShdw>
                  </a:effectLst>
                  <a:latin typeface="Times New Roman" pitchFamily="18" charset="0"/>
                </a:rPr>
                <a:t>8</a:t>
              </a:r>
              <a:endParaRPr lang="en-US" altLang="zh-CN" b="1">
                <a:effectLst>
                  <a:outerShdw blurRad="38100" dist="38100" dir="2700000" algn="tl">
                    <a:srgbClr val="C0C0C0"/>
                  </a:outerShdw>
                </a:effectLst>
              </a:endParaRPr>
            </a:p>
          </p:txBody>
        </p:sp>
        <p:sp>
          <p:nvSpPr>
            <p:cNvPr id="437342" name="Text Box 94"/>
            <p:cNvSpPr txBox="1">
              <a:spLocks noChangeArrowheads="1"/>
            </p:cNvSpPr>
            <p:nvPr/>
          </p:nvSpPr>
          <p:spPr bwMode="auto">
            <a:xfrm>
              <a:off x="9348" y="10085"/>
              <a:ext cx="179" cy="468"/>
            </a:xfrm>
            <a:prstGeom prst="rect">
              <a:avLst/>
            </a:prstGeom>
            <a:noFill/>
            <a:ln w="9525">
              <a:noFill/>
              <a:miter lim="800000"/>
              <a:headEnd/>
              <a:tailEnd/>
            </a:ln>
          </p:spPr>
          <p:txBody>
            <a:bodyPr lIns="0" tIns="36000" rIns="0"/>
            <a:lstStyle/>
            <a:p>
              <a:pPr marL="822325" indent="-419100" defTabSz="350838">
                <a:buFont typeface="Wingdings" pitchFamily="2" charset="2"/>
                <a:buNone/>
                <a:tabLst>
                  <a:tab pos="1277938" algn="l"/>
                </a:tabLst>
              </a:pPr>
              <a:r>
                <a:rPr lang="en-US" altLang="zh-CN" sz="1000" b="1">
                  <a:effectLst>
                    <a:outerShdw blurRad="38100" dist="38100" dir="2700000" algn="tl">
                      <a:srgbClr val="C0C0C0"/>
                    </a:outerShdw>
                  </a:effectLst>
                  <a:latin typeface="Times New Roman" pitchFamily="18" charset="0"/>
                </a:rPr>
                <a:t>t</a:t>
              </a:r>
              <a:r>
                <a:rPr lang="en-US" altLang="zh-CN" sz="1000" b="1" baseline="-25000">
                  <a:effectLst>
                    <a:outerShdw blurRad="38100" dist="38100" dir="2700000" algn="tl">
                      <a:srgbClr val="C0C0C0"/>
                    </a:outerShdw>
                  </a:effectLst>
                  <a:latin typeface="Times New Roman" pitchFamily="18" charset="0"/>
                </a:rPr>
                <a:t>9</a:t>
              </a:r>
              <a:endParaRPr lang="en-US" altLang="zh-CN" b="1">
                <a:effectLst>
                  <a:outerShdw blurRad="38100" dist="38100" dir="2700000" algn="tl">
                    <a:srgbClr val="C0C0C0"/>
                  </a:outerShdw>
                </a:effectLst>
              </a:endParaRPr>
            </a:p>
          </p:txBody>
        </p:sp>
        <p:sp>
          <p:nvSpPr>
            <p:cNvPr id="437343" name="Text Box 95"/>
            <p:cNvSpPr txBox="1">
              <a:spLocks noChangeArrowheads="1"/>
            </p:cNvSpPr>
            <p:nvPr/>
          </p:nvSpPr>
          <p:spPr bwMode="auto">
            <a:xfrm>
              <a:off x="9361" y="10696"/>
              <a:ext cx="359" cy="468"/>
            </a:xfrm>
            <a:prstGeom prst="rect">
              <a:avLst/>
            </a:prstGeom>
            <a:noFill/>
            <a:ln w="9525">
              <a:noFill/>
              <a:miter lim="800000"/>
              <a:headEnd/>
              <a:tailEnd/>
            </a:ln>
          </p:spPr>
          <p:txBody>
            <a:bodyPr lIns="0" tIns="36000" rIns="0"/>
            <a:lstStyle/>
            <a:p>
              <a:pPr marL="822325" indent="-419100" defTabSz="350838">
                <a:buFont typeface="Wingdings" pitchFamily="2" charset="2"/>
                <a:buNone/>
                <a:tabLst>
                  <a:tab pos="1277938" algn="l"/>
                </a:tabLst>
              </a:pPr>
              <a:r>
                <a:rPr lang="en-US" altLang="zh-CN" sz="1000" b="1">
                  <a:effectLst>
                    <a:outerShdw blurRad="38100" dist="38100" dir="2700000" algn="tl">
                      <a:srgbClr val="C0C0C0"/>
                    </a:outerShdw>
                  </a:effectLst>
                  <a:latin typeface="Times New Roman" pitchFamily="18" charset="0"/>
                </a:rPr>
                <a:t>t</a:t>
              </a:r>
              <a:r>
                <a:rPr lang="en-US" altLang="zh-CN" sz="1000" b="1" baseline="-25000">
                  <a:effectLst>
                    <a:outerShdw blurRad="38100" dist="38100" dir="2700000" algn="tl">
                      <a:srgbClr val="C0C0C0"/>
                    </a:outerShdw>
                  </a:effectLst>
                  <a:latin typeface="Times New Roman" pitchFamily="18" charset="0"/>
                </a:rPr>
                <a:t>10</a:t>
              </a:r>
              <a:endParaRPr lang="en-US" altLang="zh-CN" b="1">
                <a:effectLst>
                  <a:outerShdw blurRad="38100" dist="38100" dir="2700000" algn="tl">
                    <a:srgbClr val="C0C0C0"/>
                  </a:outerShdw>
                </a:effectLst>
              </a:endParaRPr>
            </a:p>
          </p:txBody>
        </p:sp>
      </p:grpSp>
    </p:spTree>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9300" name="Rectangle 4"/>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项目风险管理</a:t>
            </a:r>
          </a:p>
        </p:txBody>
      </p:sp>
      <p:sp>
        <p:nvSpPr>
          <p:cNvPr id="439302" name="Rectangle 6"/>
          <p:cNvSpPr>
            <a:spLocks noChangeArrowheads="1"/>
          </p:cNvSpPr>
          <p:nvPr/>
        </p:nvSpPr>
        <p:spPr bwMode="auto">
          <a:xfrm>
            <a:off x="323850" y="1628775"/>
            <a:ext cx="8497888" cy="4381500"/>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50000"/>
              </a:lnSpc>
              <a:spcAft>
                <a:spcPct val="0"/>
              </a:spcAft>
              <a:buClrTx/>
              <a:buSzTx/>
              <a:buFontTx/>
              <a:buNone/>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项目管理的重要内容之一就是对风险进行管理。在任何项目、任何任务的执行过程中，不遇到困难几乎是不可能的。最后导致项目失败，纵其原因除了项目启动时的需求、估算未能完整分析以外，一类重要原因就是未能预测到风险的出现，以及出现风险时的处理措施。因此，软件项目的成功与否，还应考虑在风险出现之前，是否能尽量预测风险，并尽量避免风险的发生。如果风险发生不可避免，那就必须准备好必要的应急预案。 </a:t>
            </a:r>
          </a:p>
        </p:txBody>
      </p:sp>
    </p:spTree>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8276" name="Rectangle 4"/>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项目风险管理</a:t>
            </a:r>
          </a:p>
        </p:txBody>
      </p:sp>
      <p:sp>
        <p:nvSpPr>
          <p:cNvPr id="438277" name="Rectangle 5"/>
          <p:cNvSpPr>
            <a:spLocks noChangeArrowheads="1"/>
          </p:cNvSpPr>
          <p:nvPr/>
        </p:nvSpPr>
        <p:spPr bwMode="auto">
          <a:xfrm>
            <a:off x="179388" y="1125538"/>
            <a:ext cx="2520950" cy="604837"/>
          </a:xfrm>
          <a:prstGeom prst="rect">
            <a:avLst/>
          </a:prstGeom>
          <a:noFill/>
          <a:ln w="12700">
            <a:noFill/>
            <a:miter lim="800000"/>
            <a:headEnd type="none" w="sm" len="sm"/>
            <a:tailEnd type="none" w="sm" len="sm"/>
          </a:ln>
          <a:effectLst/>
        </p:spPr>
        <p:txBody>
          <a:bodyPr>
            <a:spAutoFit/>
          </a:bodyPr>
          <a:lstStyle/>
          <a:p>
            <a:pPr>
              <a:lnSpc>
                <a:spcPct val="12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软件风险概念</a:t>
            </a:r>
            <a:endParaRPr kumimoji="1" lang="zh-CN" altLang="en-US" sz="2800" b="1">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sp>
        <p:nvSpPr>
          <p:cNvPr id="438278" name="Rectangle 6"/>
          <p:cNvSpPr>
            <a:spLocks noChangeArrowheads="1"/>
          </p:cNvSpPr>
          <p:nvPr/>
        </p:nvSpPr>
        <p:spPr bwMode="auto">
          <a:xfrm>
            <a:off x="250825" y="1844675"/>
            <a:ext cx="8642350" cy="4629150"/>
          </a:xfrm>
          <a:prstGeom prst="rect">
            <a:avLst/>
          </a:prstGeom>
          <a:noFill/>
          <a:ln w="9525">
            <a:noFill/>
            <a:miter lim="800000"/>
            <a:headEnd type="none" w="sm" len="sm"/>
            <a:tailEnd type="none" w="sm" len="sm"/>
          </a:ln>
          <a:effectLst/>
        </p:spPr>
        <p:txBody>
          <a:bodyPr lIns="0" tIns="0" rIns="0" bIns="0" anchor="ctr">
            <a:spAutoFit/>
          </a:bodyPr>
          <a:lstStyle/>
          <a:p>
            <a:pPr indent="276225">
              <a:lnSpc>
                <a:spcPct val="110000"/>
              </a:lnSpc>
              <a:buFont typeface="Wingdings" pitchFamily="2" charset="2"/>
              <a:buNone/>
            </a:pPr>
            <a:r>
              <a:rPr kumimoji="1" lang="zh-CN" altLang="en-US" sz="2000" b="1">
                <a:effectLst>
                  <a:outerShdw blurRad="38100" dist="38100" dir="2700000" algn="tl">
                    <a:srgbClr val="C0C0C0"/>
                  </a:outerShdw>
                </a:effectLst>
                <a:latin typeface="宋体" pitchFamily="2" charset="-122"/>
              </a:rPr>
              <a:t>风险不同于软件工程过程中的其它事件，它有其自身的特点：</a:t>
            </a:r>
          </a:p>
          <a:p>
            <a:pPr indent="276225">
              <a:lnSpc>
                <a:spcPct val="110000"/>
              </a:lnSpc>
              <a:buFont typeface="Wingdings" pitchFamily="2" charset="2"/>
              <a:buNone/>
            </a:pPr>
            <a:r>
              <a:rPr kumimoji="1" lang="zh-CN" altLang="en-US" sz="2000" b="1">
                <a:effectLst>
                  <a:outerShdw blurRad="38100" dist="38100" dir="2700000" algn="tl">
                    <a:srgbClr val="C0C0C0"/>
                  </a:outerShdw>
                </a:effectLst>
                <a:latin typeface="宋体" pitchFamily="2" charset="-122"/>
              </a:rPr>
              <a:t>⑴ 可能性。项目风险是将来要发生的事情。虽然可以采取措施避免或减低风险发生所导致的损失，但完全消除项目风险是困难的。</a:t>
            </a:r>
          </a:p>
          <a:p>
            <a:pPr indent="276225">
              <a:lnSpc>
                <a:spcPct val="110000"/>
              </a:lnSpc>
              <a:buFont typeface="Wingdings" pitchFamily="2" charset="2"/>
              <a:buNone/>
            </a:pPr>
            <a:r>
              <a:rPr kumimoji="1" lang="zh-CN" altLang="en-US" sz="2000" b="1">
                <a:effectLst>
                  <a:outerShdw blurRad="38100" dist="38100" dir="2700000" algn="tl">
                    <a:srgbClr val="C0C0C0"/>
                  </a:outerShdw>
                </a:effectLst>
                <a:latin typeface="宋体" pitchFamily="2" charset="-122"/>
              </a:rPr>
              <a:t>⑵ 偶然性。首先，软件项目，特别是有较强领域特征的软件应用项目，是一次特定的开发过程，其产生的风险属于个别事件，有很大的不确定性。其次，软件开发的智力活动产生的风险难以预料和控制，并且人员受环境、心理、任务等因素的影响较大，更增加风险发生的偶然性。</a:t>
            </a:r>
          </a:p>
          <a:p>
            <a:pPr indent="276225">
              <a:lnSpc>
                <a:spcPct val="110000"/>
              </a:lnSpc>
              <a:buFont typeface="Wingdings" pitchFamily="2" charset="2"/>
              <a:buNone/>
            </a:pPr>
            <a:r>
              <a:rPr kumimoji="1" lang="zh-CN" altLang="en-US" sz="2000" b="1">
                <a:effectLst>
                  <a:outerShdw blurRad="38100" dist="38100" dir="2700000" algn="tl">
                    <a:srgbClr val="C0C0C0"/>
                  </a:outerShdw>
                </a:effectLst>
                <a:latin typeface="宋体" pitchFamily="2" charset="-122"/>
              </a:rPr>
              <a:t>⑶ 复杂性。软件项目各部分间的非线性关系，其复杂度远远超过由少数几人就能掌握的程度，需要通过有效的技术分解和团队式管理才能胜任。</a:t>
            </a:r>
          </a:p>
          <a:p>
            <a:pPr indent="276225">
              <a:lnSpc>
                <a:spcPct val="110000"/>
              </a:lnSpc>
              <a:buFont typeface="Wingdings" pitchFamily="2" charset="2"/>
              <a:buNone/>
            </a:pPr>
            <a:r>
              <a:rPr kumimoji="1" lang="zh-CN" altLang="en-US" sz="2000" b="1">
                <a:effectLst>
                  <a:outerShdw blurRad="38100" dist="38100" dir="2700000" algn="tl">
                    <a:srgbClr val="C0C0C0"/>
                  </a:outerShdw>
                </a:effectLst>
                <a:latin typeface="宋体" pitchFamily="2" charset="-122"/>
              </a:rPr>
              <a:t>⑷ 需求的变动。需求的不断变化，导致软件项目过程的不断变化，风险平衡状态的出现是动态而短暂的，但其造成的后果可能是严重的，甚至是灾难性的。 </a:t>
            </a:r>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ChangeArrowheads="1"/>
          </p:cNvSpPr>
          <p:nvPr/>
        </p:nvSpPr>
        <p:spPr bwMode="auto">
          <a:xfrm>
            <a:off x="381000" y="1295400"/>
            <a:ext cx="2362200" cy="533400"/>
          </a:xfrm>
          <a:prstGeom prst="rect">
            <a:avLst/>
          </a:prstGeom>
          <a:noFill/>
          <a:ln w="9525">
            <a:noFill/>
            <a:miter lim="800000"/>
            <a:headEnd/>
            <a:tailEnd/>
          </a:ln>
          <a:effectLst/>
        </p:spPr>
        <p:txBody>
          <a:bodyPr anchor="b"/>
          <a:lstStyle/>
          <a:p>
            <a:pPr>
              <a:lnSpc>
                <a:spcPct val="100000"/>
              </a:lnSpc>
              <a:spcAft>
                <a:spcPct val="0"/>
              </a:spcAft>
              <a:buClrTx/>
              <a:buSzTx/>
              <a:buFontTx/>
              <a:buNone/>
            </a:pPr>
            <a:r>
              <a:rPr kumimoji="1" lang="en-US" altLang="zh-CN" sz="2800" b="1">
                <a:solidFill>
                  <a:schemeClr val="hlink"/>
                </a:solidFill>
                <a:effectLst>
                  <a:outerShdw blurRad="38100" dist="38100" dir="2700000" algn="tl">
                    <a:srgbClr val="C0C0C0"/>
                  </a:outerShdw>
                </a:effectLst>
                <a:latin typeface="Times New Roman" pitchFamily="18" charset="0"/>
              </a:rPr>
              <a:t>1. </a:t>
            </a:r>
            <a:r>
              <a:rPr kumimoji="1" lang="zh-CN" altLang="en-US" sz="2800" b="1">
                <a:solidFill>
                  <a:schemeClr val="hlink"/>
                </a:solidFill>
                <a:effectLst>
                  <a:outerShdw blurRad="38100" dist="38100" dir="2700000" algn="tl">
                    <a:srgbClr val="C0C0C0"/>
                  </a:outerShdw>
                </a:effectLst>
                <a:latin typeface="Times New Roman" pitchFamily="18" charset="0"/>
              </a:rPr>
              <a:t>项目的定义</a:t>
            </a:r>
          </a:p>
        </p:txBody>
      </p:sp>
      <p:sp>
        <p:nvSpPr>
          <p:cNvPr id="465923" name="Rectangle 3"/>
          <p:cNvSpPr>
            <a:spLocks noChangeArrowheads="1"/>
          </p:cNvSpPr>
          <p:nvPr/>
        </p:nvSpPr>
        <p:spPr bwMode="auto">
          <a:xfrm>
            <a:off x="457200" y="1981200"/>
            <a:ext cx="8458200" cy="4114800"/>
          </a:xfrm>
          <a:prstGeom prst="rect">
            <a:avLst/>
          </a:prstGeom>
          <a:noFill/>
          <a:ln w="9525">
            <a:noFill/>
            <a:miter lim="800000"/>
            <a:headEnd/>
            <a:tailEnd/>
          </a:ln>
          <a:effectLst/>
        </p:spPr>
        <p:txBody>
          <a:bodyPr/>
          <a:lstStyle/>
          <a:p>
            <a:pPr marL="342900" indent="-342900">
              <a:lnSpc>
                <a:spcPct val="140000"/>
              </a:lnSpc>
              <a:spcBef>
                <a:spcPct val="20000"/>
              </a:spcBef>
              <a:spcAft>
                <a:spcPct val="0"/>
              </a:spcAft>
              <a:buClr>
                <a:schemeClr val="tx2"/>
              </a:buClr>
              <a:buFont typeface="Wingdings" pitchFamily="2" charset="2"/>
              <a:buChar char="v"/>
            </a:pPr>
            <a:r>
              <a:rPr kumimoji="1" lang="en-US" altLang="zh-CN" sz="2400" b="1">
                <a:solidFill>
                  <a:schemeClr val="tx1"/>
                </a:solidFill>
                <a:effectLst>
                  <a:outerShdw blurRad="38100" dist="38100" dir="2700000" algn="tl">
                    <a:srgbClr val="C0C0C0"/>
                  </a:outerShdw>
                </a:effectLst>
                <a:latin typeface="宋体" pitchFamily="2" charset="-122"/>
              </a:rPr>
              <a:t> </a:t>
            </a:r>
            <a:r>
              <a:rPr kumimoji="1" lang="zh-CN" altLang="en-US" sz="2400" b="1">
                <a:solidFill>
                  <a:schemeClr val="tx1"/>
                </a:solidFill>
                <a:effectLst>
                  <a:outerShdw blurRad="38100" dist="38100" dir="2700000" algn="tl">
                    <a:srgbClr val="C0C0C0"/>
                  </a:outerShdw>
                </a:effectLst>
                <a:latin typeface="宋体" pitchFamily="2" charset="-122"/>
              </a:rPr>
              <a:t>项目是一个特殊的将被完成的有限任务，它是在一定时间内，满足一系列特定目标的多项相关工作的总称。 </a:t>
            </a:r>
          </a:p>
          <a:p>
            <a:pPr marL="342900" indent="-342900" algn="just">
              <a:lnSpc>
                <a:spcPct val="140000"/>
              </a:lnSpc>
              <a:spcBef>
                <a:spcPct val="20000"/>
              </a:spcBef>
              <a:spcAft>
                <a:spcPct val="0"/>
              </a:spcAft>
              <a:buClr>
                <a:schemeClr val="tx2"/>
              </a:buClr>
              <a:buFont typeface="Wingdings" pitchFamily="2" charset="2"/>
              <a:buChar char="v"/>
            </a:pPr>
            <a:r>
              <a:rPr kumimoji="1" lang="zh-CN" altLang="en-US" sz="2400" b="1">
                <a:solidFill>
                  <a:schemeClr val="tx1"/>
                </a:solidFill>
                <a:effectLst>
                  <a:outerShdw blurRad="38100" dist="38100" dir="2700000" algn="tl">
                    <a:srgbClr val="C0C0C0"/>
                  </a:outerShdw>
                </a:effectLst>
                <a:latin typeface="宋体" pitchFamily="2" charset="-122"/>
              </a:rPr>
              <a:t> 此定义实际包含三层含义：</a:t>
            </a:r>
          </a:p>
          <a:p>
            <a:pPr marL="742950" lvl="1" indent="-285750" algn="just">
              <a:lnSpc>
                <a:spcPct val="140000"/>
              </a:lnSpc>
              <a:spcBef>
                <a:spcPct val="20000"/>
              </a:spcBef>
              <a:spcAft>
                <a:spcPct val="0"/>
              </a:spcAft>
              <a:buClr>
                <a:schemeClr val="tx2"/>
              </a:buClr>
              <a:buSzPct val="100000"/>
              <a:buFont typeface="Wingdings" pitchFamily="2" charset="2"/>
              <a:buChar char="Ø"/>
            </a:pPr>
            <a:r>
              <a:rPr kumimoji="1" lang="zh-CN" altLang="en-US" sz="2400" b="1">
                <a:solidFill>
                  <a:schemeClr val="tx1"/>
                </a:solidFill>
                <a:effectLst>
                  <a:outerShdw blurRad="38100" dist="38100" dir="2700000" algn="tl">
                    <a:srgbClr val="C0C0C0"/>
                  </a:outerShdw>
                </a:effectLst>
                <a:latin typeface="宋体" pitchFamily="2" charset="-122"/>
              </a:rPr>
              <a:t> 项目是一项有待完成的任务，且有特定的环境与要求；</a:t>
            </a:r>
          </a:p>
          <a:p>
            <a:pPr marL="742950" lvl="1" indent="-285750" algn="just">
              <a:lnSpc>
                <a:spcPct val="140000"/>
              </a:lnSpc>
              <a:spcBef>
                <a:spcPct val="20000"/>
              </a:spcBef>
              <a:spcAft>
                <a:spcPct val="0"/>
              </a:spcAft>
              <a:buClr>
                <a:schemeClr val="tx2"/>
              </a:buClr>
              <a:buSzPct val="100000"/>
              <a:buFont typeface="Wingdings" pitchFamily="2" charset="2"/>
              <a:buChar char="Ø"/>
            </a:pPr>
            <a:r>
              <a:rPr kumimoji="1" lang="zh-CN" altLang="en-US" sz="2400" b="1">
                <a:solidFill>
                  <a:schemeClr val="tx1"/>
                </a:solidFill>
                <a:effectLst>
                  <a:outerShdw blurRad="38100" dist="38100" dir="2700000" algn="tl">
                    <a:srgbClr val="C0C0C0"/>
                  </a:outerShdw>
                </a:effectLst>
                <a:latin typeface="宋体" pitchFamily="2" charset="-122"/>
              </a:rPr>
              <a:t> 在一定的组织机构内，利用有限资源（人力、物力、财力等）在规定的时间内完成任务；</a:t>
            </a:r>
          </a:p>
          <a:p>
            <a:pPr marL="742950" lvl="1" indent="-285750" algn="just">
              <a:lnSpc>
                <a:spcPct val="140000"/>
              </a:lnSpc>
              <a:spcBef>
                <a:spcPct val="20000"/>
              </a:spcBef>
              <a:spcAft>
                <a:spcPct val="0"/>
              </a:spcAft>
              <a:buClr>
                <a:schemeClr val="tx2"/>
              </a:buClr>
              <a:buSzPct val="100000"/>
              <a:buFont typeface="Wingdings" pitchFamily="2" charset="2"/>
              <a:buChar char="Ø"/>
            </a:pPr>
            <a:r>
              <a:rPr kumimoji="1" lang="zh-CN" altLang="en-US" sz="2400" b="1">
                <a:solidFill>
                  <a:schemeClr val="tx1"/>
                </a:solidFill>
                <a:effectLst>
                  <a:outerShdw blurRad="38100" dist="38100" dir="2700000" algn="tl">
                    <a:srgbClr val="C0C0C0"/>
                  </a:outerShdw>
                </a:effectLst>
                <a:latin typeface="宋体" pitchFamily="2" charset="-122"/>
              </a:rPr>
              <a:t> 任务要满足一定性能、质量、数量、技术指标等要求。</a:t>
            </a:r>
          </a:p>
        </p:txBody>
      </p:sp>
      <p:sp>
        <p:nvSpPr>
          <p:cNvPr id="465924" name="Rectangle 4"/>
          <p:cNvSpPr>
            <a:spLocks noChangeArrowheads="1"/>
          </p:cNvSpPr>
          <p:nvPr/>
        </p:nvSpPr>
        <p:spPr bwMode="auto">
          <a:xfrm>
            <a:off x="1905000" y="285750"/>
            <a:ext cx="5943600" cy="628650"/>
          </a:xfrm>
          <a:prstGeom prst="rect">
            <a:avLst/>
          </a:prstGeom>
          <a:noFill/>
          <a:ln w="9525">
            <a:noFill/>
            <a:miter lim="800000"/>
            <a:headEnd/>
            <a:tailEnd/>
          </a:ln>
          <a:effectLst/>
        </p:spPr>
        <p:txBody>
          <a:bodyPr lIns="92075" tIns="46038" rIns="92075" bIns="46038" anchor="ctr"/>
          <a:lstStyle/>
          <a:p>
            <a:pP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软件项目管理概述</a:t>
            </a:r>
          </a:p>
        </p:txBody>
      </p:sp>
    </p:spTree>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24" name="Rectangle 4"/>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项目风险管理</a:t>
            </a:r>
          </a:p>
        </p:txBody>
      </p:sp>
      <p:sp>
        <p:nvSpPr>
          <p:cNvPr id="440325" name="Rectangle 5"/>
          <p:cNvSpPr>
            <a:spLocks noChangeArrowheads="1"/>
          </p:cNvSpPr>
          <p:nvPr/>
        </p:nvSpPr>
        <p:spPr bwMode="auto">
          <a:xfrm>
            <a:off x="179388" y="1125538"/>
            <a:ext cx="6408737" cy="604837"/>
          </a:xfrm>
          <a:prstGeom prst="rect">
            <a:avLst/>
          </a:prstGeom>
          <a:noFill/>
          <a:ln w="12700">
            <a:noFill/>
            <a:miter lim="800000"/>
            <a:headEnd type="none" w="sm" len="sm"/>
            <a:tailEnd type="none" w="sm" len="sm"/>
          </a:ln>
          <a:effectLst/>
        </p:spPr>
        <p:txBody>
          <a:bodyPr>
            <a:spAutoFit/>
          </a:bodyPr>
          <a:lstStyle/>
          <a:p>
            <a:pPr>
              <a:lnSpc>
                <a:spcPct val="12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风险管理过程</a:t>
            </a:r>
            <a:r>
              <a:rPr kumimoji="1" lang="en-US" altLang="zh-CN" sz="2800" b="1">
                <a:solidFill>
                  <a:schemeClr val="hlink"/>
                </a:solidFill>
                <a:effectLst>
                  <a:outerShdw blurRad="38100" dist="38100" dir="2700000" algn="tl">
                    <a:srgbClr val="C0C0C0"/>
                  </a:outerShdw>
                </a:effectLst>
                <a:latin typeface="Times New Roman"/>
              </a:rPr>
              <a:t>——</a:t>
            </a:r>
            <a:r>
              <a:rPr kumimoji="1" lang="zh-CN" altLang="en-US" sz="2800" b="1">
                <a:solidFill>
                  <a:schemeClr val="hlink"/>
                </a:solidFill>
                <a:effectLst>
                  <a:outerShdw blurRad="38100" dist="38100" dir="2700000" algn="tl">
                    <a:srgbClr val="C0C0C0"/>
                  </a:outerShdw>
                </a:effectLst>
                <a:latin typeface="宋体" pitchFamily="2" charset="-122"/>
              </a:rPr>
              <a:t>风险管理目标和模型</a:t>
            </a:r>
            <a:endParaRPr kumimoji="1" lang="zh-CN" altLang="en-US" sz="2800" b="1">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sp>
        <p:nvSpPr>
          <p:cNvPr id="440326" name="Rectangle 6"/>
          <p:cNvSpPr>
            <a:spLocks noChangeArrowheads="1"/>
          </p:cNvSpPr>
          <p:nvPr/>
        </p:nvSpPr>
        <p:spPr bwMode="auto">
          <a:xfrm>
            <a:off x="323850" y="2133600"/>
            <a:ext cx="8604250" cy="3721100"/>
          </a:xfrm>
          <a:prstGeom prst="rect">
            <a:avLst/>
          </a:prstGeom>
          <a:noFill/>
          <a:ln w="9525">
            <a:noFill/>
            <a:miter lim="800000"/>
            <a:headEnd type="none" w="sm" len="sm"/>
            <a:tailEnd type="none" w="sm" len="sm"/>
          </a:ln>
          <a:effectLst/>
        </p:spPr>
        <p:txBody>
          <a:bodyPr lIns="0" tIns="0" rIns="0" bIns="0" anchor="ctr">
            <a:spAutoFit/>
          </a:bodyPr>
          <a:lstStyle/>
          <a:p>
            <a:pPr indent="276225">
              <a:lnSpc>
                <a:spcPct val="140000"/>
              </a:lnSpc>
              <a:buFont typeface="Wingdings" pitchFamily="2" charset="2"/>
              <a:buNone/>
            </a:pPr>
            <a:r>
              <a:rPr kumimoji="1" lang="en-US" altLang="zh-CN" sz="2000" b="1">
                <a:effectLst>
                  <a:outerShdw blurRad="38100" dist="38100" dir="2700000" algn="tl">
                    <a:srgbClr val="C0C0C0"/>
                  </a:outerShdw>
                </a:effectLst>
              </a:rPr>
              <a:t>  </a:t>
            </a:r>
            <a:r>
              <a:rPr kumimoji="1" lang="zh-CN" altLang="en-US" sz="2000" b="1">
                <a:effectLst>
                  <a:outerShdw blurRad="38100" dist="38100" dir="2700000" algn="tl">
                    <a:srgbClr val="C0C0C0"/>
                  </a:outerShdw>
                </a:effectLst>
              </a:rPr>
              <a:t>风险管理目标主要是两点：</a:t>
            </a:r>
          </a:p>
          <a:p>
            <a:pPr indent="276225">
              <a:lnSpc>
                <a:spcPct val="140000"/>
              </a:lnSpc>
              <a:buFont typeface="Wingdings" pitchFamily="2" charset="2"/>
              <a:buNone/>
            </a:pPr>
            <a:r>
              <a:rPr kumimoji="1" lang="zh-CN" altLang="en-US" sz="2000" b="1">
                <a:effectLst>
                  <a:outerShdw blurRad="38100" dist="38100" dir="2700000" algn="tl">
                    <a:srgbClr val="C0C0C0"/>
                  </a:outerShdw>
                </a:effectLst>
              </a:rPr>
              <a:t>  ⑴ 风险识别。风险识别就是要发现软件项目将来可能出现的风险，并对其进行分析、评估、排序、建档，使得可能的风险提前“暴露”。</a:t>
            </a:r>
          </a:p>
          <a:p>
            <a:pPr indent="276225">
              <a:lnSpc>
                <a:spcPct val="140000"/>
              </a:lnSpc>
              <a:buFont typeface="Wingdings" pitchFamily="2" charset="2"/>
              <a:buNone/>
            </a:pPr>
            <a:r>
              <a:rPr kumimoji="1" lang="zh-CN" altLang="en-US" sz="2000" b="1">
                <a:effectLst>
                  <a:outerShdw blurRad="38100" dist="38100" dir="2700000" algn="tl">
                    <a:srgbClr val="C0C0C0"/>
                  </a:outerShdw>
                </a:effectLst>
              </a:rPr>
              <a:t>  ⑵ 风险措施。风险措施分为两个方面：一方面是规避风险的发生，通过严密的开发方案、严格执行开发计划，严肃进行过程控制管理，最大限度防止风险的发生。另一方面是制定风险发生后的应对措施。由于风险的偶然性和难以控制性，要在风险管理前就制定风险应急方案，力求把风险影响和造成的损失降到最低，使得软件项目进度仍能按计划向前推进。 </a:t>
            </a:r>
          </a:p>
        </p:txBody>
      </p:sp>
    </p:spTree>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1348" name="Rectangle 4"/>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项目风险管理</a:t>
            </a:r>
          </a:p>
        </p:txBody>
      </p:sp>
      <p:sp>
        <p:nvSpPr>
          <p:cNvPr id="441350" name="Rectangle 6"/>
          <p:cNvSpPr>
            <a:spLocks noChangeArrowheads="1"/>
          </p:cNvSpPr>
          <p:nvPr/>
        </p:nvSpPr>
        <p:spPr bwMode="auto">
          <a:xfrm>
            <a:off x="179388" y="1125538"/>
            <a:ext cx="4537075" cy="604837"/>
          </a:xfrm>
          <a:prstGeom prst="rect">
            <a:avLst/>
          </a:prstGeom>
          <a:noFill/>
          <a:ln w="12700">
            <a:noFill/>
            <a:miter lim="800000"/>
            <a:headEnd type="none" w="sm" len="sm"/>
            <a:tailEnd type="none" w="sm" len="sm"/>
          </a:ln>
          <a:effectLst/>
        </p:spPr>
        <p:txBody>
          <a:bodyPr>
            <a:spAutoFit/>
          </a:bodyPr>
          <a:lstStyle/>
          <a:p>
            <a:pPr>
              <a:lnSpc>
                <a:spcPct val="12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风险管理过程</a:t>
            </a:r>
            <a:r>
              <a:rPr kumimoji="1" lang="en-US" altLang="zh-CN" sz="2800" b="1">
                <a:solidFill>
                  <a:schemeClr val="hlink"/>
                </a:solidFill>
                <a:effectLst>
                  <a:outerShdw blurRad="38100" dist="38100" dir="2700000" algn="tl">
                    <a:srgbClr val="C0C0C0"/>
                  </a:outerShdw>
                </a:effectLst>
                <a:latin typeface="Times New Roman"/>
              </a:rPr>
              <a:t>——</a:t>
            </a:r>
            <a:r>
              <a:rPr kumimoji="1" lang="zh-CN" altLang="en-US" sz="2800" b="1">
                <a:solidFill>
                  <a:schemeClr val="hlink"/>
                </a:solidFill>
                <a:effectLst>
                  <a:outerShdw blurRad="38100" dist="38100" dir="2700000" algn="tl">
                    <a:srgbClr val="C0C0C0"/>
                  </a:outerShdw>
                </a:effectLst>
                <a:latin typeface="宋体" pitchFamily="2" charset="-122"/>
              </a:rPr>
              <a:t>风险识别</a:t>
            </a:r>
            <a:endParaRPr kumimoji="1" lang="zh-CN" altLang="en-US" sz="2800" b="1">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sp>
        <p:nvSpPr>
          <p:cNvPr id="441351" name="Rectangle 7"/>
          <p:cNvSpPr>
            <a:spLocks noChangeArrowheads="1"/>
          </p:cNvSpPr>
          <p:nvPr/>
        </p:nvSpPr>
        <p:spPr bwMode="auto">
          <a:xfrm>
            <a:off x="395288" y="1725613"/>
            <a:ext cx="8424862" cy="1095375"/>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50000"/>
              </a:lnSpc>
              <a:spcAft>
                <a:spcPct val="0"/>
              </a:spcAft>
              <a:buClrTx/>
              <a:buSzTx/>
              <a:buFontTx/>
              <a:buNone/>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风险识别是风险管理过程的第一步。根据具体的项目特征，列出可能出现的风险。 </a:t>
            </a:r>
          </a:p>
        </p:txBody>
      </p:sp>
      <p:sp>
        <p:nvSpPr>
          <p:cNvPr id="441352" name="Rectangle 8"/>
          <p:cNvSpPr>
            <a:spLocks noChangeArrowheads="1"/>
          </p:cNvSpPr>
          <p:nvPr/>
        </p:nvSpPr>
        <p:spPr bwMode="auto">
          <a:xfrm>
            <a:off x="2268538" y="3213100"/>
            <a:ext cx="2879725" cy="2921000"/>
          </a:xfrm>
          <a:prstGeom prst="rect">
            <a:avLst/>
          </a:prstGeom>
          <a:noFill/>
          <a:ln w="9525">
            <a:noFill/>
            <a:miter lim="800000"/>
            <a:headEnd type="none" w="sm" len="sm"/>
            <a:tailEnd type="none" w="sm" len="sm"/>
          </a:ln>
          <a:effectLst/>
        </p:spPr>
        <p:txBody>
          <a:bodyPr lIns="0" tIns="0" rIns="0" bIns="0" anchor="ctr">
            <a:spAutoFit/>
          </a:bodyPr>
          <a:lstStyle/>
          <a:p>
            <a:pPr indent="276225">
              <a:lnSpc>
                <a:spcPct val="120000"/>
              </a:lnSpc>
              <a:buFont typeface="Wingdings" pitchFamily="2" charset="2"/>
              <a:buNone/>
            </a:pPr>
            <a:r>
              <a:rPr kumimoji="1" lang="zh-CN" altLang="en-US" sz="2400" b="1">
                <a:effectLst>
                  <a:outerShdw blurRad="38100" dist="38100" dir="2700000" algn="tl">
                    <a:srgbClr val="C0C0C0"/>
                  </a:outerShdw>
                </a:effectLst>
              </a:rPr>
              <a:t>风险的类别</a:t>
            </a:r>
          </a:p>
          <a:p>
            <a:pPr indent="276225">
              <a:lnSpc>
                <a:spcPct val="120000"/>
              </a:lnSpc>
              <a:buFont typeface="Wingdings" pitchFamily="2" charset="2"/>
              <a:buNone/>
            </a:pPr>
            <a:r>
              <a:rPr kumimoji="1" lang="zh-CN" altLang="en-US" sz="2400" b="1">
                <a:effectLst>
                  <a:outerShdw blurRad="38100" dist="38100" dir="2700000" algn="tl">
                    <a:srgbClr val="C0C0C0"/>
                  </a:outerShdw>
                </a:effectLst>
              </a:rPr>
              <a:t>    ⑴ 项目风险</a:t>
            </a:r>
          </a:p>
          <a:p>
            <a:pPr indent="276225">
              <a:lnSpc>
                <a:spcPct val="120000"/>
              </a:lnSpc>
              <a:buFont typeface="Wingdings" pitchFamily="2" charset="2"/>
              <a:buNone/>
            </a:pPr>
            <a:r>
              <a:rPr kumimoji="1" lang="zh-CN" altLang="en-US" sz="2400" b="1">
                <a:effectLst>
                  <a:outerShdw blurRad="38100" dist="38100" dir="2700000" algn="tl">
                    <a:srgbClr val="C0C0C0"/>
                  </a:outerShdw>
                </a:effectLst>
              </a:rPr>
              <a:t>    ⑵ 技术风险</a:t>
            </a:r>
          </a:p>
          <a:p>
            <a:pPr indent="276225">
              <a:lnSpc>
                <a:spcPct val="120000"/>
              </a:lnSpc>
              <a:buFont typeface="Wingdings" pitchFamily="2" charset="2"/>
              <a:buNone/>
            </a:pPr>
            <a:r>
              <a:rPr kumimoji="1" lang="zh-CN" altLang="en-US" sz="2400" b="1">
                <a:effectLst>
                  <a:outerShdw blurRad="38100" dist="38100" dir="2700000" algn="tl">
                    <a:srgbClr val="C0C0C0"/>
                  </a:outerShdw>
                </a:effectLst>
              </a:rPr>
              <a:t>    ⑶ 商业风险</a:t>
            </a:r>
          </a:p>
          <a:p>
            <a:pPr indent="276225">
              <a:lnSpc>
                <a:spcPct val="120000"/>
              </a:lnSpc>
              <a:buFont typeface="Wingdings" pitchFamily="2" charset="2"/>
              <a:buNone/>
            </a:pPr>
            <a:r>
              <a:rPr kumimoji="1" lang="zh-CN" altLang="en-US" sz="2400" b="1">
                <a:effectLst>
                  <a:outerShdw blurRad="38100" dist="38100" dir="2700000" algn="tl">
                    <a:srgbClr val="C0C0C0"/>
                  </a:outerShdw>
                </a:effectLst>
              </a:rPr>
              <a:t>    ⑷ 人员风险</a:t>
            </a:r>
          </a:p>
        </p:txBody>
      </p:sp>
    </p:spTree>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2372" name="Rectangle 4"/>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项目风险管理</a:t>
            </a:r>
          </a:p>
        </p:txBody>
      </p:sp>
      <p:sp>
        <p:nvSpPr>
          <p:cNvPr id="442374" name="Rectangle 6"/>
          <p:cNvSpPr>
            <a:spLocks noChangeArrowheads="1"/>
          </p:cNvSpPr>
          <p:nvPr/>
        </p:nvSpPr>
        <p:spPr bwMode="auto">
          <a:xfrm>
            <a:off x="179388" y="1196975"/>
            <a:ext cx="4537075" cy="604838"/>
          </a:xfrm>
          <a:prstGeom prst="rect">
            <a:avLst/>
          </a:prstGeom>
          <a:noFill/>
          <a:ln w="12700">
            <a:noFill/>
            <a:miter lim="800000"/>
            <a:headEnd type="none" w="sm" len="sm"/>
            <a:tailEnd type="none" w="sm" len="sm"/>
          </a:ln>
          <a:effectLst/>
        </p:spPr>
        <p:txBody>
          <a:bodyPr>
            <a:spAutoFit/>
          </a:bodyPr>
          <a:lstStyle/>
          <a:p>
            <a:pPr>
              <a:lnSpc>
                <a:spcPct val="12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风险管理过程</a:t>
            </a:r>
            <a:r>
              <a:rPr kumimoji="1" lang="en-US" altLang="zh-CN" sz="2800" b="1">
                <a:solidFill>
                  <a:schemeClr val="hlink"/>
                </a:solidFill>
                <a:effectLst>
                  <a:outerShdw blurRad="38100" dist="38100" dir="2700000" algn="tl">
                    <a:srgbClr val="C0C0C0"/>
                  </a:outerShdw>
                </a:effectLst>
                <a:latin typeface="Times New Roman"/>
              </a:rPr>
              <a:t>——</a:t>
            </a:r>
            <a:r>
              <a:rPr kumimoji="1" lang="zh-CN" altLang="en-US" sz="2800" b="1">
                <a:solidFill>
                  <a:schemeClr val="hlink"/>
                </a:solidFill>
                <a:effectLst>
                  <a:outerShdw blurRad="38100" dist="38100" dir="2700000" algn="tl">
                    <a:srgbClr val="C0C0C0"/>
                  </a:outerShdw>
                </a:effectLst>
                <a:latin typeface="宋体" pitchFamily="2" charset="-122"/>
              </a:rPr>
              <a:t>风险估算</a:t>
            </a:r>
            <a:endParaRPr kumimoji="1" lang="zh-CN" altLang="en-US" sz="2800" b="1">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sp>
        <p:nvSpPr>
          <p:cNvPr id="442382" name="Rectangle 14"/>
          <p:cNvSpPr>
            <a:spLocks noChangeArrowheads="1"/>
          </p:cNvSpPr>
          <p:nvPr/>
        </p:nvSpPr>
        <p:spPr bwMode="auto">
          <a:xfrm>
            <a:off x="468313" y="1955800"/>
            <a:ext cx="8207375" cy="1978025"/>
          </a:xfrm>
          <a:prstGeom prst="rect">
            <a:avLst/>
          </a:prstGeom>
          <a:noFill/>
          <a:ln w="9525">
            <a:noFill/>
            <a:miter lim="800000"/>
            <a:headEnd type="none" w="sm" len="sm"/>
            <a:tailEnd type="none" w="sm" len="sm"/>
          </a:ln>
          <a:effectLst/>
        </p:spPr>
        <p:txBody>
          <a:bodyPr lIns="0" tIns="0" rIns="0" bIns="0" anchor="ctr">
            <a:spAutoFit/>
          </a:bodyPr>
          <a:lstStyle/>
          <a:p>
            <a:pPr>
              <a:lnSpc>
                <a:spcPct val="120000"/>
              </a:lnSpc>
              <a:buFont typeface="Wingdings" pitchFamily="2" charset="2"/>
              <a:buNone/>
            </a:pPr>
            <a:r>
              <a:rPr kumimoji="1" lang="en-US" altLang="zh-CN" sz="2000" b="1">
                <a:effectLst>
                  <a:outerShdw blurRad="38100" dist="38100" dir="2700000" algn="tl">
                    <a:srgbClr val="C0C0C0"/>
                  </a:outerShdw>
                </a:effectLst>
              </a:rPr>
              <a:t>       </a:t>
            </a:r>
            <a:r>
              <a:rPr kumimoji="1" lang="zh-CN" altLang="en-US" sz="2000" b="1">
                <a:effectLst>
                  <a:outerShdw blurRad="38100" dist="38100" dir="2700000" algn="tl">
                    <a:srgbClr val="C0C0C0"/>
                  </a:outerShdw>
                </a:effectLst>
              </a:rPr>
              <a:t>假设风险检测表由</a:t>
            </a:r>
            <a:r>
              <a:rPr kumimoji="1" lang="en-US" altLang="zh-CN" sz="2000" b="1">
                <a:effectLst>
                  <a:outerShdw blurRad="38100" dist="38100" dir="2700000" algn="tl">
                    <a:srgbClr val="C0C0C0"/>
                  </a:outerShdw>
                </a:effectLst>
              </a:rPr>
              <a:t>m</a:t>
            </a:r>
            <a:r>
              <a:rPr kumimoji="1" lang="zh-CN" altLang="en-US" sz="2000" b="1">
                <a:effectLst>
                  <a:outerShdw blurRad="38100" dist="38100" dir="2700000" algn="tl">
                    <a:srgbClr val="C0C0C0"/>
                  </a:outerShdw>
                </a:effectLst>
              </a:rPr>
              <a:t>项风险，每项风险有</a:t>
            </a:r>
            <a:r>
              <a:rPr kumimoji="1" lang="en-US" altLang="zh-CN" sz="2000" b="1">
                <a:effectLst>
                  <a:outerShdw blurRad="38100" dist="38100" dir="2700000" algn="tl">
                    <a:srgbClr val="C0C0C0"/>
                  </a:outerShdw>
                </a:effectLst>
              </a:rPr>
              <a:t>n</a:t>
            </a:r>
            <a:r>
              <a:rPr kumimoji="1" lang="zh-CN" altLang="en-US" sz="2000" b="1">
                <a:effectLst>
                  <a:outerShdw blurRad="38100" dist="38100" dir="2700000" algn="tl">
                    <a:srgbClr val="C0C0C0"/>
                  </a:outerShdw>
                </a:effectLst>
              </a:rPr>
              <a:t>个检测指标。每项风险指标的取值范围为</a:t>
            </a:r>
            <a:r>
              <a:rPr kumimoji="1" lang="en-US" altLang="zh-CN" sz="2000" b="1">
                <a:effectLst>
                  <a:outerShdw blurRad="38100" dist="38100" dir="2700000" algn="tl">
                    <a:srgbClr val="C0C0C0"/>
                  </a:outerShdw>
                </a:effectLst>
              </a:rPr>
              <a:t>[a</a:t>
            </a:r>
            <a:r>
              <a:rPr kumimoji="1" lang="en-US" altLang="zh-CN" sz="2000" b="1" baseline="-25000">
                <a:effectLst>
                  <a:outerShdw blurRad="38100" dist="38100" dir="2700000" algn="tl">
                    <a:srgbClr val="C0C0C0"/>
                  </a:outerShdw>
                </a:effectLst>
              </a:rPr>
              <a:t>k</a:t>
            </a:r>
            <a:r>
              <a:rPr kumimoji="1" lang="en-US" altLang="zh-CN" sz="2000" b="1">
                <a:effectLst>
                  <a:outerShdw blurRad="38100" dist="38100" dir="2700000" algn="tl">
                    <a:srgbClr val="C0C0C0"/>
                  </a:outerShdw>
                </a:effectLst>
              </a:rPr>
              <a:t>, b</a:t>
            </a:r>
            <a:r>
              <a:rPr kumimoji="1" lang="en-US" altLang="zh-CN" sz="2000" b="1" baseline="-25000">
                <a:effectLst>
                  <a:outerShdw blurRad="38100" dist="38100" dir="2700000" algn="tl">
                    <a:srgbClr val="C0C0C0"/>
                  </a:outerShdw>
                </a:effectLst>
              </a:rPr>
              <a:t>k</a:t>
            </a:r>
            <a:r>
              <a:rPr kumimoji="1" lang="en-US" altLang="zh-CN" sz="2000" b="1">
                <a:effectLst>
                  <a:outerShdw blurRad="38100" dist="38100" dir="2700000" algn="tl">
                    <a:srgbClr val="C0C0C0"/>
                  </a:outerShdw>
                </a:effectLst>
              </a:rPr>
              <a:t>]</a:t>
            </a:r>
            <a:r>
              <a:rPr kumimoji="1" lang="zh-CN" altLang="en-US" sz="2000" b="1">
                <a:effectLst>
                  <a:outerShdw blurRad="38100" dist="38100" dir="2700000" algn="tl">
                    <a:srgbClr val="C0C0C0"/>
                  </a:outerShdw>
                </a:effectLst>
              </a:rPr>
              <a:t>，通常</a:t>
            </a:r>
            <a:r>
              <a:rPr kumimoji="1" lang="en-US" altLang="zh-CN" sz="2000" b="1">
                <a:effectLst>
                  <a:outerShdw blurRad="38100" dist="38100" dir="2700000" algn="tl">
                    <a:srgbClr val="C0C0C0"/>
                  </a:outerShdw>
                </a:effectLst>
              </a:rPr>
              <a:t>a</a:t>
            </a:r>
            <a:r>
              <a:rPr kumimoji="1" lang="en-US" altLang="zh-CN" sz="2000" b="1" baseline="-25000">
                <a:effectLst>
                  <a:outerShdw blurRad="38100" dist="38100" dir="2700000" algn="tl">
                    <a:srgbClr val="C0C0C0"/>
                  </a:outerShdw>
                </a:effectLst>
              </a:rPr>
              <a:t>k</a:t>
            </a:r>
            <a:r>
              <a:rPr kumimoji="1" lang="zh-CN" altLang="en-US" sz="2000" b="1">
                <a:effectLst>
                  <a:outerShdw blurRad="38100" dist="38100" dir="2700000" algn="tl">
                    <a:srgbClr val="C0C0C0"/>
                  </a:outerShdw>
                </a:effectLst>
              </a:rPr>
              <a:t>是该项风险的最理想值，</a:t>
            </a:r>
            <a:r>
              <a:rPr kumimoji="1" lang="en-US" altLang="zh-CN" sz="2000" b="1">
                <a:effectLst>
                  <a:outerShdw blurRad="38100" dist="38100" dir="2700000" algn="tl">
                    <a:srgbClr val="C0C0C0"/>
                  </a:outerShdw>
                </a:effectLst>
              </a:rPr>
              <a:t>b</a:t>
            </a:r>
            <a:r>
              <a:rPr kumimoji="1" lang="en-US" altLang="zh-CN" sz="2000" b="1" baseline="-25000">
                <a:effectLst>
                  <a:outerShdw blurRad="38100" dist="38100" dir="2700000" algn="tl">
                    <a:srgbClr val="C0C0C0"/>
                  </a:outerShdw>
                </a:effectLst>
              </a:rPr>
              <a:t>k</a:t>
            </a:r>
            <a:r>
              <a:rPr kumimoji="1" lang="zh-CN" altLang="en-US" sz="2000" b="1">
                <a:effectLst>
                  <a:outerShdw blurRad="38100" dist="38100" dir="2700000" algn="tl">
                    <a:srgbClr val="C0C0C0"/>
                  </a:outerShdw>
                </a:effectLst>
              </a:rPr>
              <a:t>则相反。如果</a:t>
            </a:r>
            <a:r>
              <a:rPr kumimoji="1" lang="en-US" altLang="zh-CN" sz="2000" b="1">
                <a:effectLst>
                  <a:outerShdw blurRad="38100" dist="38100" dir="2700000" algn="tl">
                    <a:srgbClr val="C0C0C0"/>
                  </a:outerShdw>
                </a:effectLst>
              </a:rPr>
              <a:t>a</a:t>
            </a:r>
            <a:r>
              <a:rPr kumimoji="1" lang="en-US" altLang="zh-CN" sz="2000" b="1" baseline="-25000">
                <a:effectLst>
                  <a:outerShdw blurRad="38100" dist="38100" dir="2700000" algn="tl">
                    <a:srgbClr val="C0C0C0"/>
                  </a:outerShdw>
                </a:effectLst>
              </a:rPr>
              <a:t>k</a:t>
            </a:r>
            <a:r>
              <a:rPr kumimoji="1" lang="zh-CN" altLang="en-US" sz="2000" b="1">
                <a:effectLst>
                  <a:outerShdw blurRad="38100" dist="38100" dir="2700000" algn="tl">
                    <a:srgbClr val="C0C0C0"/>
                  </a:outerShdw>
                </a:effectLst>
              </a:rPr>
              <a:t>为</a:t>
            </a:r>
            <a:r>
              <a:rPr kumimoji="1" lang="en-US" altLang="zh-CN" sz="2000" b="1">
                <a:effectLst>
                  <a:outerShdw blurRad="38100" dist="38100" dir="2700000" algn="tl">
                    <a:srgbClr val="C0C0C0"/>
                  </a:outerShdw>
                </a:effectLst>
              </a:rPr>
              <a:t>0</a:t>
            </a:r>
            <a:r>
              <a:rPr kumimoji="1" lang="zh-CN" altLang="en-US" sz="2000" b="1">
                <a:effectLst>
                  <a:outerShdw blurRad="38100" dist="38100" dir="2700000" algn="tl">
                    <a:srgbClr val="C0C0C0"/>
                  </a:outerShdw>
                </a:effectLst>
              </a:rPr>
              <a:t>，</a:t>
            </a:r>
            <a:r>
              <a:rPr kumimoji="1" lang="en-US" altLang="zh-CN" sz="2000" b="1">
                <a:effectLst>
                  <a:outerShdw blurRad="38100" dist="38100" dir="2700000" algn="tl">
                    <a:srgbClr val="C0C0C0"/>
                  </a:outerShdw>
                </a:effectLst>
              </a:rPr>
              <a:t>b</a:t>
            </a:r>
            <a:r>
              <a:rPr kumimoji="1" lang="en-US" altLang="zh-CN" sz="2000" b="1" baseline="-25000">
                <a:effectLst>
                  <a:outerShdw blurRad="38100" dist="38100" dir="2700000" algn="tl">
                    <a:srgbClr val="C0C0C0"/>
                  </a:outerShdw>
                </a:effectLst>
              </a:rPr>
              <a:t>k</a:t>
            </a:r>
            <a:r>
              <a:rPr kumimoji="1" lang="zh-CN" altLang="en-US" sz="2000" b="1">
                <a:effectLst>
                  <a:outerShdw blurRad="38100" dist="38100" dir="2700000" algn="tl">
                    <a:srgbClr val="C0C0C0"/>
                  </a:outerShdw>
                </a:effectLst>
              </a:rPr>
              <a:t>为</a:t>
            </a:r>
            <a:r>
              <a:rPr kumimoji="1" lang="en-US" altLang="zh-CN" sz="2000" b="1">
                <a:effectLst>
                  <a:outerShdw blurRad="38100" dist="38100" dir="2700000" algn="tl">
                    <a:srgbClr val="C0C0C0"/>
                  </a:outerShdw>
                </a:effectLst>
              </a:rPr>
              <a:t>1</a:t>
            </a:r>
            <a:r>
              <a:rPr kumimoji="1" lang="zh-CN" altLang="en-US" sz="2000" b="1">
                <a:effectLst>
                  <a:outerShdw blurRad="38100" dist="38100" dir="2700000" algn="tl">
                    <a:srgbClr val="C0C0C0"/>
                  </a:outerShdw>
                </a:effectLst>
              </a:rPr>
              <a:t>，且取值为整数，则说明第</a:t>
            </a:r>
            <a:r>
              <a:rPr kumimoji="1" lang="en-US" altLang="zh-CN" sz="2000" b="1">
                <a:effectLst>
                  <a:outerShdw blurRad="38100" dist="38100" dir="2700000" algn="tl">
                    <a:srgbClr val="C0C0C0"/>
                  </a:outerShdw>
                </a:effectLst>
              </a:rPr>
              <a:t>k</a:t>
            </a:r>
            <a:r>
              <a:rPr kumimoji="1" lang="zh-CN" altLang="en-US" sz="2000" b="1">
                <a:effectLst>
                  <a:outerShdw blurRad="38100" dist="38100" dir="2700000" algn="tl">
                    <a:srgbClr val="C0C0C0"/>
                  </a:outerShdw>
                </a:effectLst>
              </a:rPr>
              <a:t>项风险的评价是布尔型。</a:t>
            </a:r>
          </a:p>
          <a:p>
            <a:pPr>
              <a:lnSpc>
                <a:spcPct val="120000"/>
              </a:lnSpc>
              <a:buFont typeface="Wingdings" pitchFamily="2" charset="2"/>
              <a:buNone/>
            </a:pPr>
            <a:r>
              <a:rPr kumimoji="1" lang="zh-CN" altLang="en-US" sz="2000" b="1">
                <a:effectLst>
                  <a:outerShdw blurRad="38100" dist="38100" dir="2700000" algn="tl">
                    <a:srgbClr val="C0C0C0"/>
                  </a:outerShdw>
                </a:effectLst>
              </a:rPr>
              <a:t>       设第</a:t>
            </a:r>
            <a:r>
              <a:rPr kumimoji="1" lang="en-US" altLang="zh-CN" sz="2000" b="1">
                <a:effectLst>
                  <a:outerShdw blurRad="38100" dist="38100" dir="2700000" algn="tl">
                    <a:srgbClr val="C0C0C0"/>
                  </a:outerShdw>
                </a:effectLst>
              </a:rPr>
              <a:t>i</a:t>
            </a:r>
            <a:r>
              <a:rPr kumimoji="1" lang="zh-CN" altLang="en-US" sz="2000" b="1">
                <a:effectLst>
                  <a:outerShdw blurRad="38100" dist="38100" dir="2700000" algn="tl">
                    <a:srgbClr val="C0C0C0"/>
                  </a:outerShdw>
                </a:effectLst>
              </a:rPr>
              <a:t>项风险的第</a:t>
            </a:r>
            <a:r>
              <a:rPr kumimoji="1" lang="en-US" altLang="zh-CN" sz="2000" b="1">
                <a:effectLst>
                  <a:outerShdw blurRad="38100" dist="38100" dir="2700000" algn="tl">
                    <a:srgbClr val="C0C0C0"/>
                  </a:outerShdw>
                </a:effectLst>
              </a:rPr>
              <a:t>j</a:t>
            </a:r>
            <a:r>
              <a:rPr kumimoji="1" lang="zh-CN" altLang="en-US" sz="2000" b="1">
                <a:effectLst>
                  <a:outerShdw blurRad="38100" dist="38100" dir="2700000" algn="tl">
                    <a:srgbClr val="C0C0C0"/>
                  </a:outerShdw>
                </a:effectLst>
              </a:rPr>
              <a:t>项指标值为</a:t>
            </a:r>
            <a:r>
              <a:rPr kumimoji="1" lang="en-US" altLang="zh-CN" sz="2000" b="1">
                <a:effectLst>
                  <a:outerShdw blurRad="38100" dist="38100" dir="2700000" algn="tl">
                    <a:srgbClr val="C0C0C0"/>
                  </a:outerShdw>
                </a:effectLst>
              </a:rPr>
              <a:t>R</a:t>
            </a:r>
            <a:r>
              <a:rPr kumimoji="1" lang="en-US" altLang="zh-CN" sz="2000" b="1" baseline="-25000">
                <a:effectLst>
                  <a:outerShdw blurRad="38100" dist="38100" dir="2700000" algn="tl">
                    <a:srgbClr val="C0C0C0"/>
                  </a:outerShdw>
                </a:effectLst>
              </a:rPr>
              <a:t>ij</a:t>
            </a:r>
            <a:r>
              <a:rPr kumimoji="1" lang="zh-CN" altLang="en-US" sz="2000" b="1">
                <a:effectLst>
                  <a:outerShdw blurRad="38100" dist="38100" dir="2700000" algn="tl">
                    <a:srgbClr val="C0C0C0"/>
                  </a:outerShdw>
                </a:effectLst>
              </a:rPr>
              <a:t>，对应的权值为</a:t>
            </a:r>
            <a:r>
              <a:rPr kumimoji="1" lang="en-US" altLang="zh-CN" sz="2000" b="1">
                <a:effectLst>
                  <a:outerShdw blurRad="38100" dist="38100" dir="2700000" algn="tl">
                    <a:srgbClr val="C0C0C0"/>
                  </a:outerShdw>
                </a:effectLst>
              </a:rPr>
              <a:t>w</a:t>
            </a:r>
            <a:r>
              <a:rPr kumimoji="1" lang="en-US" altLang="zh-CN" sz="2000" b="1" baseline="-25000">
                <a:effectLst>
                  <a:outerShdw blurRad="38100" dist="38100" dir="2700000" algn="tl">
                    <a:srgbClr val="C0C0C0"/>
                  </a:outerShdw>
                </a:effectLst>
              </a:rPr>
              <a:t>ij</a:t>
            </a:r>
            <a:r>
              <a:rPr kumimoji="1" lang="zh-CN" altLang="en-US" sz="2000" b="1">
                <a:effectLst>
                  <a:outerShdw blurRad="38100" dist="38100" dir="2700000" algn="tl">
                    <a:srgbClr val="C0C0C0"/>
                  </a:outerShdw>
                </a:effectLst>
              </a:rPr>
              <a:t>，于是第</a:t>
            </a:r>
            <a:r>
              <a:rPr kumimoji="1" lang="en-US" altLang="zh-CN" sz="2000" b="1">
                <a:effectLst>
                  <a:outerShdw blurRad="38100" dist="38100" dir="2700000" algn="tl">
                    <a:srgbClr val="C0C0C0"/>
                  </a:outerShdw>
                </a:effectLst>
              </a:rPr>
              <a:t>i</a:t>
            </a:r>
            <a:r>
              <a:rPr kumimoji="1" lang="zh-CN" altLang="en-US" sz="2000" b="1">
                <a:effectLst>
                  <a:outerShdw blurRad="38100" dist="38100" dir="2700000" algn="tl">
                    <a:srgbClr val="C0C0C0"/>
                  </a:outerShdw>
                </a:effectLst>
              </a:rPr>
              <a:t>项风险的估算定义为： </a:t>
            </a:r>
          </a:p>
        </p:txBody>
      </p:sp>
      <p:sp>
        <p:nvSpPr>
          <p:cNvPr id="442384" name="Rectangle 16"/>
          <p:cNvSpPr>
            <a:spLocks noChangeArrowheads="1"/>
          </p:cNvSpPr>
          <p:nvPr/>
        </p:nvSpPr>
        <p:spPr bwMode="auto">
          <a:xfrm>
            <a:off x="0" y="3200400"/>
            <a:ext cx="9144000" cy="0"/>
          </a:xfrm>
          <a:prstGeom prst="rect">
            <a:avLst/>
          </a:prstGeom>
          <a:noFill/>
          <a:ln w="9525">
            <a:noFill/>
            <a:miter lim="800000"/>
            <a:headEnd type="none" w="sm" len="sm"/>
            <a:tailEnd type="none" w="sm" len="sm"/>
          </a:ln>
          <a:effectLst/>
        </p:spPr>
        <p:txBody>
          <a:bodyPr wrap="none" lIns="0" tIns="0" rIns="0" bIns="0" anchor="ctr">
            <a:spAutoFit/>
          </a:bodyPr>
          <a:lstStyle/>
          <a:p>
            <a:endParaRPr lang="zh-CN" altLang="en-US"/>
          </a:p>
        </p:txBody>
      </p:sp>
      <p:graphicFrame>
        <p:nvGraphicFramePr>
          <p:cNvPr id="442383" name="Object 15"/>
          <p:cNvGraphicFramePr>
            <a:graphicFrameLocks noChangeAspect="1"/>
          </p:cNvGraphicFramePr>
          <p:nvPr/>
        </p:nvGraphicFramePr>
        <p:xfrm>
          <a:off x="1908175" y="4148138"/>
          <a:ext cx="1655763" cy="792162"/>
        </p:xfrm>
        <a:graphic>
          <a:graphicData uri="http://schemas.openxmlformats.org/presentationml/2006/ole">
            <mc:AlternateContent xmlns:mc="http://schemas.openxmlformats.org/markup-compatibility/2006">
              <mc:Choice xmlns:v="urn:schemas-microsoft-com:vml" Requires="v">
                <p:oleObj spid="_x0000_s442455" name="公式" r:id="rId3" imgW="800100" imgH="457200" progId="Equation.3">
                  <p:embed/>
                </p:oleObj>
              </mc:Choice>
              <mc:Fallback>
                <p:oleObj name="公式" r:id="rId3" imgW="800100" imgH="457200" progId="Equation.3">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4148138"/>
                        <a:ext cx="1655763"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2386" name="Rectangle 18"/>
          <p:cNvSpPr>
            <a:spLocks noChangeArrowheads="1"/>
          </p:cNvSpPr>
          <p:nvPr/>
        </p:nvSpPr>
        <p:spPr bwMode="auto">
          <a:xfrm>
            <a:off x="3995738" y="4360863"/>
            <a:ext cx="511175" cy="304800"/>
          </a:xfrm>
          <a:prstGeom prst="rect">
            <a:avLst/>
          </a:prstGeom>
          <a:noFill/>
          <a:ln w="9525">
            <a:noFill/>
            <a:miter lim="800000"/>
            <a:headEnd type="none" w="sm" len="sm"/>
            <a:tailEnd type="none" w="sm" len="sm"/>
          </a:ln>
          <a:effectLst/>
        </p:spPr>
        <p:txBody>
          <a:bodyPr wrap="none" lIns="0" tIns="0" rIns="0" bIns="0" anchor="ctr">
            <a:spAutoFit/>
          </a:bodyPr>
          <a:lstStyle/>
          <a:p>
            <a:pPr eaLnBrk="1" hangingPunct="1">
              <a:lnSpc>
                <a:spcPct val="10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Times New Roman" pitchFamily="18" charset="0"/>
                <a:cs typeface="Times New Roman" pitchFamily="18" charset="0"/>
              </a:rPr>
              <a:t>其中</a:t>
            </a:r>
            <a:endParaRPr kumimoji="1" lang="zh-CN" altLang="en-US" sz="2000" b="1">
              <a:solidFill>
                <a:schemeClr val="tx1"/>
              </a:solidFill>
              <a:effectLst>
                <a:outerShdw blurRad="38100" dist="38100" dir="2700000" algn="tl">
                  <a:srgbClr val="C0C0C0"/>
                </a:outerShdw>
              </a:effectLst>
              <a:latin typeface="Times New Roman" pitchFamily="18" charset="0"/>
            </a:endParaRPr>
          </a:p>
        </p:txBody>
      </p:sp>
      <p:graphicFrame>
        <p:nvGraphicFramePr>
          <p:cNvPr id="442385" name="Object 17"/>
          <p:cNvGraphicFramePr>
            <a:graphicFrameLocks noChangeAspect="1"/>
          </p:cNvGraphicFramePr>
          <p:nvPr/>
        </p:nvGraphicFramePr>
        <p:xfrm>
          <a:off x="4716463" y="4221163"/>
          <a:ext cx="1079500" cy="690562"/>
        </p:xfrm>
        <a:graphic>
          <a:graphicData uri="http://schemas.openxmlformats.org/presentationml/2006/ole">
            <mc:AlternateContent xmlns:mc="http://schemas.openxmlformats.org/markup-compatibility/2006">
              <mc:Choice xmlns:v="urn:schemas-microsoft-com:vml" Requires="v">
                <p:oleObj spid="_x0000_s442456" name="公式" r:id="rId5" imgW="571500" imgH="457200" progId="Equation.3">
                  <p:embed/>
                </p:oleObj>
              </mc:Choice>
              <mc:Fallback>
                <p:oleObj name="公式" r:id="rId5" imgW="571500" imgH="457200" progId="Equation.3">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4221163"/>
                        <a:ext cx="1079500" cy="690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2387" name="Rectangle 19"/>
          <p:cNvSpPr>
            <a:spLocks noChangeArrowheads="1"/>
          </p:cNvSpPr>
          <p:nvPr/>
        </p:nvSpPr>
        <p:spPr bwMode="auto">
          <a:xfrm>
            <a:off x="5795963" y="4365625"/>
            <a:ext cx="1528762" cy="274638"/>
          </a:xfrm>
          <a:prstGeom prst="rect">
            <a:avLst/>
          </a:prstGeom>
          <a:noFill/>
          <a:ln w="9525">
            <a:noFill/>
            <a:miter lim="800000"/>
            <a:headEnd type="none" w="sm" len="sm"/>
            <a:tailEnd type="none" w="sm" len="sm"/>
          </a:ln>
          <a:effectLst/>
        </p:spPr>
        <p:txBody>
          <a:bodyPr wrap="none" lIns="0" tIns="0" rIns="0" bIns="0" anchor="ctr">
            <a:spAutoFit/>
          </a:bodyPr>
          <a:lstStyle/>
          <a:p>
            <a:pPr eaLnBrk="1" hangingPunct="1">
              <a:lnSpc>
                <a:spcPct val="100000"/>
              </a:lnSpc>
              <a:spcAft>
                <a:spcPct val="0"/>
              </a:spcAft>
              <a:buClrTx/>
              <a:buSzTx/>
              <a:buFontTx/>
              <a:buNone/>
            </a:pPr>
            <a:r>
              <a:rPr kumimoji="1"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en-US" altLang="zh-CN" sz="1800" b="1">
                <a:solidFill>
                  <a:schemeClr val="tx1"/>
                </a:solidFill>
                <a:effectLst>
                  <a:outerShdw blurRad="38100" dist="38100" dir="2700000" algn="tl">
                    <a:srgbClr val="C0C0C0"/>
                  </a:outerShdw>
                </a:effectLst>
                <a:latin typeface="Times New Roman" pitchFamily="18" charset="0"/>
                <a:cs typeface="Times New Roman" pitchFamily="18" charset="0"/>
              </a:rPr>
              <a:t>0</a:t>
            </a:r>
            <a:r>
              <a:rPr kumimoji="1" lang="en-US" altLang="zh-CN" sz="1800" b="1">
                <a:solidFill>
                  <a:schemeClr val="tx1"/>
                </a:solidFill>
                <a:effectLst>
                  <a:outerShdw blurRad="38100" dist="38100" dir="2700000" algn="tl">
                    <a:srgbClr val="C0C0C0"/>
                  </a:outerShdw>
                </a:effectLst>
                <a:cs typeface="Times New Roman" pitchFamily="18" charset="0"/>
              </a:rPr>
              <a:t>≤</a:t>
            </a:r>
            <a:r>
              <a:rPr kumimoji="1" lang="en-US" altLang="zh-CN" sz="1800" b="1">
                <a:solidFill>
                  <a:schemeClr val="tx1"/>
                </a:solidFill>
                <a:effectLst>
                  <a:outerShdw blurRad="38100" dist="38100" dir="2700000" algn="tl">
                    <a:srgbClr val="C0C0C0"/>
                  </a:outerShdw>
                </a:effectLst>
                <a:latin typeface="Times New Roman" pitchFamily="18" charset="0"/>
                <a:cs typeface="Times New Roman" pitchFamily="18" charset="0"/>
              </a:rPr>
              <a:t>W</a:t>
            </a:r>
            <a:r>
              <a:rPr kumimoji="1" lang="en-US" altLang="zh-CN" sz="1800" b="1" baseline="-30000">
                <a:solidFill>
                  <a:schemeClr val="tx1"/>
                </a:solidFill>
                <a:effectLst>
                  <a:outerShdw blurRad="38100" dist="38100" dir="2700000" algn="tl">
                    <a:srgbClr val="C0C0C0"/>
                  </a:outerShdw>
                </a:effectLst>
                <a:latin typeface="Times New Roman" pitchFamily="18" charset="0"/>
                <a:cs typeface="Times New Roman" pitchFamily="18" charset="0"/>
              </a:rPr>
              <a:t>ij</a:t>
            </a:r>
            <a:r>
              <a:rPr kumimoji="1" lang="en-US" altLang="zh-CN" sz="1800" b="1">
                <a:solidFill>
                  <a:schemeClr val="tx1"/>
                </a:solidFill>
                <a:effectLst>
                  <a:outerShdw blurRad="38100" dist="38100" dir="2700000" algn="tl">
                    <a:srgbClr val="C0C0C0"/>
                  </a:outerShdw>
                </a:effectLst>
                <a:latin typeface="Times New Roman" pitchFamily="18" charset="0"/>
                <a:cs typeface="Times New Roman" pitchFamily="18" charset="0"/>
              </a:rPr>
              <a:t>≤1</a:t>
            </a:r>
            <a:r>
              <a:rPr kumimoji="1"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1800" b="1">
                <a:solidFill>
                  <a:schemeClr val="tx1"/>
                </a:solidFill>
                <a:effectLst>
                  <a:outerShdw blurRad="38100" dist="38100" dir="2700000" algn="tl">
                    <a:srgbClr val="C0C0C0"/>
                  </a:outerShdw>
                </a:effectLst>
                <a:latin typeface="Times New Roman" pitchFamily="18" charset="0"/>
              </a:rPr>
              <a:t> </a:t>
            </a:r>
          </a:p>
        </p:txBody>
      </p:sp>
      <p:sp>
        <p:nvSpPr>
          <p:cNvPr id="442389" name="Rectangle 21"/>
          <p:cNvSpPr>
            <a:spLocks noChangeArrowheads="1"/>
          </p:cNvSpPr>
          <p:nvPr/>
        </p:nvSpPr>
        <p:spPr bwMode="auto">
          <a:xfrm>
            <a:off x="0" y="3213100"/>
            <a:ext cx="9144000" cy="0"/>
          </a:xfrm>
          <a:prstGeom prst="rect">
            <a:avLst/>
          </a:prstGeom>
          <a:noFill/>
          <a:ln w="9525">
            <a:noFill/>
            <a:miter lim="800000"/>
            <a:headEnd type="none" w="sm" len="sm"/>
            <a:tailEnd type="none" w="sm" len="sm"/>
          </a:ln>
          <a:effectLst/>
        </p:spPr>
        <p:txBody>
          <a:bodyPr wrap="none" lIns="0" tIns="0" rIns="0" bIns="0" anchor="ctr">
            <a:spAutoFit/>
          </a:bodyPr>
          <a:lstStyle/>
          <a:p>
            <a:endParaRPr lang="zh-CN" altLang="en-US"/>
          </a:p>
        </p:txBody>
      </p:sp>
      <p:graphicFrame>
        <p:nvGraphicFramePr>
          <p:cNvPr id="442388" name="Object 20"/>
          <p:cNvGraphicFramePr>
            <a:graphicFrameLocks noChangeAspect="1"/>
          </p:cNvGraphicFramePr>
          <p:nvPr/>
        </p:nvGraphicFramePr>
        <p:xfrm>
          <a:off x="1908175" y="5229225"/>
          <a:ext cx="1366838" cy="957263"/>
        </p:xfrm>
        <a:graphic>
          <a:graphicData uri="http://schemas.openxmlformats.org/presentationml/2006/ole">
            <mc:AlternateContent xmlns:mc="http://schemas.openxmlformats.org/markup-compatibility/2006">
              <mc:Choice xmlns:v="urn:schemas-microsoft-com:vml" Requires="v">
                <p:oleObj spid="_x0000_s442457" name="公式" r:id="rId7" imgW="634725" imgH="444307" progId="Equation.3">
                  <p:embed/>
                </p:oleObj>
              </mc:Choice>
              <mc:Fallback>
                <p:oleObj name="公式" r:id="rId7" imgW="634725" imgH="444307" progId="Equation.3">
                  <p:embed/>
                  <p:pic>
                    <p:nvPicPr>
                      <p:cNvPr id="0"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5229225"/>
                        <a:ext cx="1366838" cy="957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2390" name="Rectangle 22"/>
          <p:cNvSpPr>
            <a:spLocks noChangeArrowheads="1"/>
          </p:cNvSpPr>
          <p:nvPr/>
        </p:nvSpPr>
        <p:spPr bwMode="auto">
          <a:xfrm>
            <a:off x="1116013" y="5518150"/>
            <a:ext cx="511175" cy="304800"/>
          </a:xfrm>
          <a:prstGeom prst="rect">
            <a:avLst/>
          </a:prstGeom>
          <a:noFill/>
          <a:ln w="9525">
            <a:noFill/>
            <a:miter lim="800000"/>
            <a:headEnd type="none" w="sm" len="sm"/>
            <a:tailEnd type="none" w="sm" len="sm"/>
          </a:ln>
          <a:effectLst/>
        </p:spPr>
        <p:txBody>
          <a:bodyPr wrap="none" lIns="0" tIns="0" rIns="0" bIns="0" anchor="ctr">
            <a:spAutoFit/>
          </a:bodyPr>
          <a:lstStyle/>
          <a:p>
            <a:pPr eaLnBrk="1" hangingPunct="1">
              <a:lnSpc>
                <a:spcPct val="10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Times New Roman" pitchFamily="18" charset="0"/>
                <a:cs typeface="Times New Roman" pitchFamily="18" charset="0"/>
              </a:rPr>
              <a:t>因而</a:t>
            </a:r>
            <a:endParaRPr kumimoji="1" lang="zh-CN" altLang="en-US" sz="2000" b="1">
              <a:solidFill>
                <a:schemeClr val="tx1"/>
              </a:solidFill>
              <a:effectLst>
                <a:outerShdw blurRad="38100" dist="38100" dir="2700000" algn="tl">
                  <a:srgbClr val="C0C0C0"/>
                </a:outerShdw>
              </a:effectLst>
              <a:latin typeface="Times New Roman" pitchFamily="18" charset="0"/>
            </a:endParaRPr>
          </a:p>
        </p:txBody>
      </p:sp>
    </p:spTree>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3396" name="Rectangle 4"/>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项目风险管理</a:t>
            </a:r>
          </a:p>
        </p:txBody>
      </p:sp>
      <p:sp>
        <p:nvSpPr>
          <p:cNvPr id="443398" name="Rectangle 6"/>
          <p:cNvSpPr>
            <a:spLocks noChangeArrowheads="1"/>
          </p:cNvSpPr>
          <p:nvPr/>
        </p:nvSpPr>
        <p:spPr bwMode="auto">
          <a:xfrm>
            <a:off x="179388" y="1125538"/>
            <a:ext cx="4537075" cy="604837"/>
          </a:xfrm>
          <a:prstGeom prst="rect">
            <a:avLst/>
          </a:prstGeom>
          <a:noFill/>
          <a:ln w="12700">
            <a:noFill/>
            <a:miter lim="800000"/>
            <a:headEnd type="none" w="sm" len="sm"/>
            <a:tailEnd type="none" w="sm" len="sm"/>
          </a:ln>
          <a:effectLst/>
        </p:spPr>
        <p:txBody>
          <a:bodyPr>
            <a:spAutoFit/>
          </a:bodyPr>
          <a:lstStyle/>
          <a:p>
            <a:pPr>
              <a:lnSpc>
                <a:spcPct val="12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风险管理过程</a:t>
            </a:r>
            <a:r>
              <a:rPr kumimoji="1" lang="en-US" altLang="zh-CN" sz="2800" b="1">
                <a:solidFill>
                  <a:schemeClr val="hlink"/>
                </a:solidFill>
                <a:effectLst>
                  <a:outerShdw blurRad="38100" dist="38100" dir="2700000" algn="tl">
                    <a:srgbClr val="C0C0C0"/>
                  </a:outerShdw>
                </a:effectLst>
                <a:latin typeface="Times New Roman"/>
              </a:rPr>
              <a:t>——</a:t>
            </a:r>
            <a:r>
              <a:rPr kumimoji="1" lang="zh-CN" altLang="en-US" sz="2800" b="1">
                <a:solidFill>
                  <a:schemeClr val="hlink"/>
                </a:solidFill>
                <a:effectLst>
                  <a:outerShdw blurRad="38100" dist="38100" dir="2700000" algn="tl">
                    <a:srgbClr val="C0C0C0"/>
                  </a:outerShdw>
                </a:effectLst>
                <a:latin typeface="宋体" pitchFamily="2" charset="-122"/>
              </a:rPr>
              <a:t>风险评估</a:t>
            </a:r>
            <a:endParaRPr kumimoji="1" lang="zh-CN" altLang="en-US" sz="2800" b="1">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sp>
        <p:nvSpPr>
          <p:cNvPr id="443399" name="Rectangle 7"/>
          <p:cNvSpPr>
            <a:spLocks noChangeArrowheads="1"/>
          </p:cNvSpPr>
          <p:nvPr/>
        </p:nvSpPr>
        <p:spPr bwMode="auto">
          <a:xfrm>
            <a:off x="323850" y="2060575"/>
            <a:ext cx="8604250" cy="3598863"/>
          </a:xfrm>
          <a:prstGeom prst="rect">
            <a:avLst/>
          </a:prstGeom>
          <a:noFill/>
          <a:ln w="9525">
            <a:noFill/>
            <a:miter lim="800000"/>
            <a:headEnd type="none" w="sm" len="sm"/>
            <a:tailEnd type="none" w="sm" len="sm"/>
          </a:ln>
          <a:effectLst/>
        </p:spPr>
        <p:txBody>
          <a:bodyPr lIns="0" tIns="0" rIns="0" bIns="0" anchor="ctr">
            <a:spAutoFit/>
          </a:bodyPr>
          <a:lstStyle/>
          <a:p>
            <a:pPr indent="276225">
              <a:lnSpc>
                <a:spcPct val="140000"/>
              </a:lnSpc>
              <a:buFont typeface="Wingdings" pitchFamily="2" charset="2"/>
              <a:buNone/>
            </a:pPr>
            <a:r>
              <a:rPr kumimoji="1" lang="zh-CN" altLang="en-US" sz="2000" b="1">
                <a:effectLst>
                  <a:outerShdw blurRad="38100" dist="38100" dir="2700000" algn="tl">
                    <a:srgbClr val="C0C0C0"/>
                  </a:outerShdw>
                </a:effectLst>
              </a:rPr>
              <a:t>在风险评估中，执行以下步骤，并与水平值共同完成评估。</a:t>
            </a:r>
          </a:p>
          <a:p>
            <a:pPr indent="276225">
              <a:lnSpc>
                <a:spcPct val="140000"/>
              </a:lnSpc>
              <a:buFont typeface="Wingdings" pitchFamily="2" charset="2"/>
              <a:buNone/>
            </a:pPr>
            <a:r>
              <a:rPr kumimoji="1" lang="zh-CN" altLang="en-US" sz="2000" b="1">
                <a:effectLst>
                  <a:outerShdw blurRad="38100" dist="38100" dir="2700000" algn="tl">
                    <a:srgbClr val="C0C0C0"/>
                  </a:outerShdw>
                </a:effectLst>
              </a:rPr>
              <a:t>⑴ 定义与当前项目有关的风险类型和各项的风险水平参考值；</a:t>
            </a:r>
          </a:p>
          <a:p>
            <a:pPr indent="276225">
              <a:lnSpc>
                <a:spcPct val="140000"/>
              </a:lnSpc>
              <a:buFont typeface="Wingdings" pitchFamily="2" charset="2"/>
              <a:buNone/>
            </a:pPr>
            <a:r>
              <a:rPr kumimoji="1" lang="zh-CN" altLang="en-US" sz="2000" b="1">
                <a:effectLst>
                  <a:outerShdw blurRad="38100" dist="38100" dir="2700000" algn="tl">
                    <a:srgbClr val="C0C0C0"/>
                  </a:outerShdw>
                </a:effectLst>
              </a:rPr>
              <a:t>⑵ 建立风险类型、风险发生概率与风险发生造成的后果与每项水平参考值之间的关系。</a:t>
            </a:r>
          </a:p>
          <a:p>
            <a:pPr indent="276225">
              <a:lnSpc>
                <a:spcPct val="140000"/>
              </a:lnSpc>
              <a:buFont typeface="Wingdings" pitchFamily="2" charset="2"/>
              <a:buNone/>
            </a:pPr>
            <a:r>
              <a:rPr kumimoji="1" lang="zh-CN" altLang="en-US" sz="2000" b="1">
                <a:effectLst>
                  <a:outerShdw blurRad="38100" dist="38100" dir="2700000" algn="tl">
                    <a:srgbClr val="C0C0C0"/>
                  </a:outerShdw>
                </a:effectLst>
              </a:rPr>
              <a:t>⑶ 预先定义一组参考点（标准）。当估算的风险值超过定义的参考点，将启动风险干预过程。</a:t>
            </a:r>
          </a:p>
          <a:p>
            <a:pPr indent="276225">
              <a:lnSpc>
                <a:spcPct val="140000"/>
              </a:lnSpc>
              <a:buFont typeface="Wingdings" pitchFamily="2" charset="2"/>
              <a:buNone/>
            </a:pPr>
            <a:r>
              <a:rPr kumimoji="1" lang="zh-CN" altLang="en-US" sz="2000" b="1">
                <a:effectLst>
                  <a:outerShdw blurRad="38100" dist="38100" dir="2700000" algn="tl">
                    <a:srgbClr val="C0C0C0"/>
                  </a:outerShdw>
                </a:effectLst>
              </a:rPr>
              <a:t>⑷ 对每组参考点，要考虑哪些风险组合作为参考项。</a:t>
            </a:r>
          </a:p>
        </p:txBody>
      </p:sp>
    </p:spTree>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4420" name="Rectangle 4"/>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项目风险管理</a:t>
            </a:r>
          </a:p>
        </p:txBody>
      </p:sp>
      <p:sp>
        <p:nvSpPr>
          <p:cNvPr id="444422" name="Rectangle 6"/>
          <p:cNvSpPr>
            <a:spLocks noChangeArrowheads="1"/>
          </p:cNvSpPr>
          <p:nvPr/>
        </p:nvSpPr>
        <p:spPr bwMode="auto">
          <a:xfrm>
            <a:off x="179388" y="1125538"/>
            <a:ext cx="4537075" cy="604837"/>
          </a:xfrm>
          <a:prstGeom prst="rect">
            <a:avLst/>
          </a:prstGeom>
          <a:noFill/>
          <a:ln w="12700">
            <a:noFill/>
            <a:miter lim="800000"/>
            <a:headEnd type="none" w="sm" len="sm"/>
            <a:tailEnd type="none" w="sm" len="sm"/>
          </a:ln>
          <a:effectLst/>
        </p:spPr>
        <p:txBody>
          <a:bodyPr>
            <a:spAutoFit/>
          </a:bodyPr>
          <a:lstStyle/>
          <a:p>
            <a:pPr>
              <a:lnSpc>
                <a:spcPct val="12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风险管理过程</a:t>
            </a:r>
            <a:r>
              <a:rPr kumimoji="1" lang="en-US" altLang="zh-CN" sz="2800" b="1">
                <a:solidFill>
                  <a:schemeClr val="hlink"/>
                </a:solidFill>
                <a:effectLst>
                  <a:outerShdw blurRad="38100" dist="38100" dir="2700000" algn="tl">
                    <a:srgbClr val="C0C0C0"/>
                  </a:outerShdw>
                </a:effectLst>
                <a:latin typeface="Times New Roman"/>
              </a:rPr>
              <a:t>——</a:t>
            </a:r>
            <a:r>
              <a:rPr kumimoji="1" lang="zh-CN" altLang="en-US" sz="2800" b="1">
                <a:solidFill>
                  <a:schemeClr val="hlink"/>
                </a:solidFill>
                <a:effectLst>
                  <a:outerShdw blurRad="38100" dist="38100" dir="2700000" algn="tl">
                    <a:srgbClr val="C0C0C0"/>
                  </a:outerShdw>
                </a:effectLst>
                <a:latin typeface="宋体" pitchFamily="2" charset="-122"/>
              </a:rPr>
              <a:t>风险控制</a:t>
            </a:r>
            <a:endParaRPr kumimoji="1" lang="zh-CN" altLang="en-US" sz="2800" b="1">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sp>
        <p:nvSpPr>
          <p:cNvPr id="444423" name="Rectangle 7"/>
          <p:cNvSpPr>
            <a:spLocks noChangeArrowheads="1"/>
          </p:cNvSpPr>
          <p:nvPr/>
        </p:nvSpPr>
        <p:spPr bwMode="auto">
          <a:xfrm>
            <a:off x="179388" y="2357438"/>
            <a:ext cx="8785225" cy="3530600"/>
          </a:xfrm>
          <a:prstGeom prst="rect">
            <a:avLst/>
          </a:prstGeom>
          <a:noFill/>
          <a:ln w="9525">
            <a:noFill/>
            <a:miter lim="800000"/>
            <a:headEnd type="none" w="sm" len="sm"/>
            <a:tailEnd type="none" w="sm" len="sm"/>
          </a:ln>
          <a:effectLst/>
        </p:spPr>
        <p:txBody>
          <a:bodyPr lIns="0" tIns="0" rIns="0" bIns="0" anchor="ctr">
            <a:spAutoFit/>
          </a:bodyPr>
          <a:lstStyle/>
          <a:p>
            <a:pPr>
              <a:lnSpc>
                <a:spcPct val="120000"/>
              </a:lnSpc>
              <a:buFont typeface="Wingdings" pitchFamily="2" charset="2"/>
              <a:buNone/>
              <a:tabLst>
                <a:tab pos="542925" algn="l"/>
              </a:tabLst>
            </a:pPr>
            <a:r>
              <a:rPr kumimoji="1" lang="en-US" altLang="zh-CN" sz="2000" b="1">
                <a:effectLst>
                  <a:outerShdw blurRad="38100" dist="38100" dir="2700000" algn="tl">
                    <a:srgbClr val="C0C0C0"/>
                  </a:outerShdw>
                </a:effectLst>
              </a:rPr>
              <a:t>     </a:t>
            </a:r>
            <a:r>
              <a:rPr kumimoji="1" lang="zh-CN" altLang="en-US" sz="2000" b="1">
                <a:effectLst>
                  <a:outerShdw blurRad="38100" dist="38100" dir="2700000" algn="tl">
                    <a:srgbClr val="C0C0C0"/>
                  </a:outerShdw>
                </a:effectLst>
              </a:rPr>
              <a:t>风险控制的主动措施有两项：一是控制软件项目各阶段活动中风险的发生，认真执行风险监督和管理计划；二是当风险不可避免的发生后，及时启动风险处理过程，降低风险造成的影响和损失，确保软件项目仍按计划，按质保量向前推进。</a:t>
            </a:r>
          </a:p>
          <a:p>
            <a:pPr>
              <a:lnSpc>
                <a:spcPct val="120000"/>
              </a:lnSpc>
              <a:buFont typeface="Wingdings" pitchFamily="2" charset="2"/>
              <a:buNone/>
              <a:tabLst>
                <a:tab pos="542925" algn="l"/>
              </a:tabLst>
            </a:pPr>
            <a:r>
              <a:rPr kumimoji="1" lang="zh-CN" altLang="en-US" sz="2000" b="1">
                <a:effectLst>
                  <a:outerShdw blurRad="38100" dist="38100" dir="2700000" algn="tl">
                    <a:srgbClr val="C0C0C0"/>
                  </a:outerShdw>
                </a:effectLst>
              </a:rPr>
              <a:t>      建立风险控制策略是一项必然的选择。有效的风险控制策略包括</a:t>
            </a:r>
            <a:r>
              <a:rPr kumimoji="1" lang="en-US" altLang="zh-CN" sz="2000" b="1">
                <a:effectLst>
                  <a:outerShdw blurRad="38100" dist="38100" dir="2700000" algn="tl">
                    <a:srgbClr val="C0C0C0"/>
                  </a:outerShdw>
                </a:effectLst>
              </a:rPr>
              <a:t>3</a:t>
            </a:r>
            <a:r>
              <a:rPr kumimoji="1" lang="zh-CN" altLang="en-US" sz="2000" b="1">
                <a:effectLst>
                  <a:outerShdw blurRad="38100" dist="38100" dir="2700000" algn="tl">
                    <a:srgbClr val="C0C0C0"/>
                  </a:outerShdw>
                </a:effectLst>
              </a:rPr>
              <a:t>个问题：</a:t>
            </a:r>
          </a:p>
          <a:p>
            <a:pPr lvl="1">
              <a:lnSpc>
                <a:spcPct val="120000"/>
              </a:lnSpc>
              <a:buFont typeface="Wingdings" pitchFamily="2" charset="2"/>
              <a:buChar char="Ø"/>
              <a:tabLst>
                <a:tab pos="542925" algn="l"/>
              </a:tabLst>
            </a:pPr>
            <a:r>
              <a:rPr kumimoji="1" lang="zh-CN" altLang="en-US" sz="2000" b="1">
                <a:effectLst>
                  <a:outerShdw blurRad="38100" dist="38100" dir="2700000" algn="tl">
                    <a:srgbClr val="C0C0C0"/>
                  </a:outerShdw>
                </a:effectLst>
              </a:rPr>
              <a:t> 风险避免</a:t>
            </a:r>
          </a:p>
          <a:p>
            <a:pPr lvl="1">
              <a:lnSpc>
                <a:spcPct val="120000"/>
              </a:lnSpc>
              <a:buFont typeface="Wingdings" pitchFamily="2" charset="2"/>
              <a:buChar char="Ø"/>
              <a:tabLst>
                <a:tab pos="542925" algn="l"/>
              </a:tabLst>
            </a:pPr>
            <a:r>
              <a:rPr kumimoji="1" lang="zh-CN" altLang="en-US" sz="2000" b="1">
                <a:effectLst>
                  <a:outerShdw blurRad="38100" dist="38100" dir="2700000" algn="tl">
                    <a:srgbClr val="C0C0C0"/>
                  </a:outerShdw>
                </a:effectLst>
              </a:rPr>
              <a:t> 风险监控</a:t>
            </a:r>
          </a:p>
          <a:p>
            <a:pPr lvl="1">
              <a:lnSpc>
                <a:spcPct val="120000"/>
              </a:lnSpc>
              <a:buFont typeface="Wingdings" pitchFamily="2" charset="2"/>
              <a:buChar char="Ø"/>
              <a:tabLst>
                <a:tab pos="542925" algn="l"/>
              </a:tabLst>
            </a:pPr>
            <a:r>
              <a:rPr kumimoji="1" lang="zh-CN" altLang="en-US" sz="2000" b="1">
                <a:effectLst>
                  <a:outerShdw blurRad="38100" dist="38100" dir="2700000" algn="tl">
                    <a:srgbClr val="C0C0C0"/>
                  </a:outerShdw>
                </a:effectLst>
              </a:rPr>
              <a:t> 风险管理及应急计划 </a:t>
            </a:r>
          </a:p>
        </p:txBody>
      </p:sp>
    </p:spTree>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5444" name="Rectangle 4"/>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项目风险管理</a:t>
            </a:r>
          </a:p>
        </p:txBody>
      </p:sp>
      <p:sp>
        <p:nvSpPr>
          <p:cNvPr id="445445" name="Rectangle 5"/>
          <p:cNvSpPr>
            <a:spLocks noChangeArrowheads="1"/>
          </p:cNvSpPr>
          <p:nvPr/>
        </p:nvSpPr>
        <p:spPr bwMode="auto">
          <a:xfrm>
            <a:off x="179388" y="1125538"/>
            <a:ext cx="4537075" cy="604837"/>
          </a:xfrm>
          <a:prstGeom prst="rect">
            <a:avLst/>
          </a:prstGeom>
          <a:noFill/>
          <a:ln w="12700">
            <a:noFill/>
            <a:miter lim="800000"/>
            <a:headEnd type="none" w="sm" len="sm"/>
            <a:tailEnd type="none" w="sm" len="sm"/>
          </a:ln>
          <a:effectLst/>
        </p:spPr>
        <p:txBody>
          <a:bodyPr>
            <a:spAutoFit/>
          </a:bodyPr>
          <a:lstStyle/>
          <a:p>
            <a:pPr>
              <a:lnSpc>
                <a:spcPct val="12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风险管理过程</a:t>
            </a:r>
            <a:r>
              <a:rPr kumimoji="1" lang="en-US" altLang="zh-CN" sz="2800" b="1">
                <a:solidFill>
                  <a:schemeClr val="hlink"/>
                </a:solidFill>
                <a:effectLst>
                  <a:outerShdw blurRad="38100" dist="38100" dir="2700000" algn="tl">
                    <a:srgbClr val="C0C0C0"/>
                  </a:outerShdw>
                </a:effectLst>
                <a:latin typeface="Times New Roman"/>
              </a:rPr>
              <a:t>——</a:t>
            </a:r>
            <a:r>
              <a:rPr kumimoji="1" lang="zh-CN" altLang="en-US" sz="2800" b="1">
                <a:solidFill>
                  <a:schemeClr val="hlink"/>
                </a:solidFill>
                <a:effectLst>
                  <a:outerShdw blurRad="38100" dist="38100" dir="2700000" algn="tl">
                    <a:srgbClr val="C0C0C0"/>
                  </a:outerShdw>
                </a:effectLst>
                <a:latin typeface="宋体" pitchFamily="2" charset="-122"/>
              </a:rPr>
              <a:t>风险控制</a:t>
            </a:r>
            <a:endParaRPr kumimoji="1" lang="zh-CN" altLang="en-US" sz="2800" b="1">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sp>
        <p:nvSpPr>
          <p:cNvPr id="445446" name="Rectangle 6"/>
          <p:cNvSpPr>
            <a:spLocks noChangeArrowheads="1"/>
          </p:cNvSpPr>
          <p:nvPr/>
        </p:nvSpPr>
        <p:spPr bwMode="auto">
          <a:xfrm>
            <a:off x="250825" y="2133600"/>
            <a:ext cx="8569325" cy="2847975"/>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30000"/>
              </a:lnSpc>
              <a:spcAft>
                <a:spcPct val="0"/>
              </a:spcAft>
              <a:buClrTx/>
              <a:buSzTx/>
              <a:buFontTx/>
              <a:buNone/>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风险控制策略可以是软件项目计划的一部分，也可以是独立的风险环节、监控和管理计划（</a:t>
            </a:r>
            <a:r>
              <a:rPr kumimoji="1" lang="en-US" altLang="zh-CN" sz="2400" b="1">
                <a:effectLst>
                  <a:outerShdw blurRad="38100" dist="38100" dir="2700000" algn="tl">
                    <a:srgbClr val="C0C0C0"/>
                  </a:outerShdw>
                </a:effectLst>
              </a:rPr>
              <a:t>Risk Mitigation</a:t>
            </a:r>
            <a:r>
              <a:rPr kumimoji="1" lang="zh-CN" altLang="en-US" sz="2400" b="1">
                <a:effectLst>
                  <a:outerShdw blurRad="38100" dist="38100" dir="2700000" algn="tl">
                    <a:srgbClr val="C0C0C0"/>
                  </a:outerShdw>
                </a:effectLst>
              </a:rPr>
              <a:t>、</a:t>
            </a:r>
            <a:r>
              <a:rPr kumimoji="1" lang="en-US" altLang="zh-CN" sz="2400" b="1">
                <a:effectLst>
                  <a:outerShdw blurRad="38100" dist="38100" dir="2700000" algn="tl">
                    <a:srgbClr val="C0C0C0"/>
                  </a:outerShdw>
                </a:effectLst>
              </a:rPr>
              <a:t>Monitoring</a:t>
            </a:r>
            <a:r>
              <a:rPr kumimoji="1" lang="zh-CN" altLang="en-US" sz="2400" b="1">
                <a:effectLst>
                  <a:outerShdw blurRad="38100" dist="38100" dir="2700000" algn="tl">
                    <a:srgbClr val="C0C0C0"/>
                  </a:outerShdw>
                </a:effectLst>
              </a:rPr>
              <a:t>、</a:t>
            </a:r>
            <a:r>
              <a:rPr kumimoji="1" lang="en-US" altLang="zh-CN" sz="2400" b="1">
                <a:effectLst>
                  <a:outerShdw blurRad="38100" dist="38100" dir="2700000" algn="tl">
                    <a:srgbClr val="C0C0C0"/>
                  </a:outerShdw>
                </a:effectLst>
              </a:rPr>
              <a:t>Management</a:t>
            </a:r>
            <a:r>
              <a:rPr kumimoji="1" lang="zh-CN" altLang="en-US" sz="2400" b="1">
                <a:effectLst>
                  <a:outerShdw blurRad="38100" dist="38100" dir="2700000" algn="tl">
                    <a:srgbClr val="C0C0C0"/>
                  </a:outerShdw>
                </a:effectLst>
              </a:rPr>
              <a:t>，</a:t>
            </a:r>
            <a:r>
              <a:rPr kumimoji="1" lang="en-US" altLang="zh-CN" sz="2400" b="1">
                <a:effectLst>
                  <a:outerShdw blurRad="38100" dist="38100" dir="2700000" algn="tl">
                    <a:srgbClr val="C0C0C0"/>
                  </a:outerShdw>
                </a:effectLst>
              </a:rPr>
              <a:t>RMMM</a:t>
            </a:r>
            <a:r>
              <a:rPr kumimoji="1" lang="zh-CN" altLang="en-US" sz="2400" b="1">
                <a:effectLst>
                  <a:outerShdw blurRad="38100" dist="38100" dir="2700000" algn="tl">
                    <a:srgbClr val="C0C0C0"/>
                  </a:outerShdw>
                </a:effectLst>
              </a:rPr>
              <a:t>）。</a:t>
            </a:r>
          </a:p>
          <a:p>
            <a:pPr eaLnBrk="1" hangingPunct="1">
              <a:lnSpc>
                <a:spcPct val="130000"/>
              </a:lnSpc>
              <a:spcAft>
                <a:spcPct val="0"/>
              </a:spcAft>
              <a:buClrTx/>
              <a:buSzTx/>
              <a:buFontTx/>
              <a:buNone/>
            </a:pPr>
            <a:r>
              <a:rPr kumimoji="1" lang="zh-CN" altLang="en-US" sz="2400" b="1">
                <a:effectLst>
                  <a:outerShdw blurRad="38100" dist="38100" dir="2700000" algn="tl">
                    <a:srgbClr val="C0C0C0"/>
                  </a:outerShdw>
                </a:effectLst>
              </a:rPr>
              <a:t>        </a:t>
            </a:r>
            <a:r>
              <a:rPr kumimoji="1" lang="en-US" altLang="zh-CN" sz="2400" b="1">
                <a:effectLst>
                  <a:outerShdw blurRad="38100" dist="38100" dir="2700000" algn="tl">
                    <a:srgbClr val="C0C0C0"/>
                  </a:outerShdw>
                </a:effectLst>
              </a:rPr>
              <a:t>RMMM</a:t>
            </a:r>
            <a:r>
              <a:rPr kumimoji="1" lang="zh-CN" altLang="en-US" sz="2400" b="1">
                <a:effectLst>
                  <a:outerShdw blurRad="38100" dist="38100" dir="2700000" algn="tl">
                    <a:srgbClr val="C0C0C0"/>
                  </a:outerShdw>
                </a:effectLst>
              </a:rPr>
              <a:t>计划将所遇风险分析都文档化。风险信息表（</a:t>
            </a:r>
            <a:r>
              <a:rPr kumimoji="1" lang="en-US" altLang="zh-CN" sz="2400" b="1">
                <a:effectLst>
                  <a:outerShdw blurRad="38100" dist="38100" dir="2700000" algn="tl">
                    <a:srgbClr val="C0C0C0"/>
                  </a:outerShdw>
                </a:effectLst>
              </a:rPr>
              <a:t>Risk Information Sheet</a:t>
            </a:r>
            <a:r>
              <a:rPr kumimoji="1" lang="zh-CN" altLang="en-US" sz="2400" b="1">
                <a:effectLst>
                  <a:outerShdw blurRad="38100" dist="38100" dir="2700000" algn="tl">
                    <a:srgbClr val="C0C0C0"/>
                  </a:outerShdw>
                </a:effectLst>
              </a:rPr>
              <a:t>，</a:t>
            </a:r>
            <a:r>
              <a:rPr kumimoji="1" lang="en-US" altLang="zh-CN" sz="2400" b="1">
                <a:effectLst>
                  <a:outerShdw blurRad="38100" dist="38100" dir="2700000" algn="tl">
                    <a:srgbClr val="C0C0C0"/>
                  </a:outerShdw>
                </a:effectLst>
              </a:rPr>
              <a:t>RIS</a:t>
            </a:r>
            <a:r>
              <a:rPr kumimoji="1" lang="zh-CN" altLang="en-US" sz="2400" b="1">
                <a:effectLst>
                  <a:outerShdw blurRad="38100" dist="38100" dir="2700000" algn="tl">
                    <a:srgbClr val="C0C0C0"/>
                  </a:outerShdw>
                </a:effectLst>
              </a:rPr>
              <a:t>）就是对每项风险进行分析而记录的表单。 </a:t>
            </a:r>
          </a:p>
        </p:txBody>
      </p:sp>
    </p:spTree>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type="title"/>
          </p:nvPr>
        </p:nvSpPr>
        <p:spPr>
          <a:xfrm>
            <a:off x="2627313" y="476250"/>
            <a:ext cx="4164012" cy="550863"/>
          </a:xfrm>
          <a:noFill/>
          <a:ln/>
        </p:spPr>
        <p:txBody>
          <a:bodyPr/>
          <a:lstStyle/>
          <a:p>
            <a:pPr>
              <a:lnSpc>
                <a:spcPct val="90000"/>
              </a:lnSpc>
            </a:pPr>
            <a:r>
              <a:rPr lang="zh-CN" altLang="en-US" sz="4800">
                <a:solidFill>
                  <a:srgbClr val="FF0000"/>
                </a:solidFill>
                <a:effectLst>
                  <a:outerShdw blurRad="38100" dist="38100" dir="2700000" algn="tl">
                    <a:srgbClr val="C0C0C0"/>
                  </a:outerShdw>
                </a:effectLst>
                <a:latin typeface="隶书" pitchFamily="49" charset="-122"/>
                <a:ea typeface="隶书" pitchFamily="49" charset="-122"/>
              </a:rPr>
              <a:t>项目质量管理</a:t>
            </a:r>
          </a:p>
        </p:txBody>
      </p:sp>
      <p:sp>
        <p:nvSpPr>
          <p:cNvPr id="233544" name="Rectangle 72"/>
          <p:cNvSpPr>
            <a:spLocks noChangeArrowheads="1"/>
          </p:cNvSpPr>
          <p:nvPr/>
        </p:nvSpPr>
        <p:spPr bwMode="auto">
          <a:xfrm>
            <a:off x="323850" y="2133600"/>
            <a:ext cx="8351838" cy="2738438"/>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50000"/>
              </a:lnSpc>
              <a:spcAft>
                <a:spcPct val="0"/>
              </a:spcAft>
              <a:buClrTx/>
              <a:buSzTx/>
              <a:buFontTx/>
              <a:buNone/>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软件质量是软件产品的生命，它直接影响软件的使用、维护和用户体验。所有软件开发人员、管理人员和用户都非常重视软件质量。无论是软件工程开发过程、控制，还是风险管理、软件配置管理，都是为了对质量引起高度重视。什么是软件质量？如何保证软件质量是质量管理的重要内容。 </a:t>
            </a:r>
          </a:p>
        </p:txBody>
      </p:sp>
    </p:spTree>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7" name="AutoShape 7"/>
          <p:cNvSpPr>
            <a:spLocks noChangeArrowheads="1"/>
          </p:cNvSpPr>
          <p:nvPr/>
        </p:nvSpPr>
        <p:spPr bwMode="auto">
          <a:xfrm>
            <a:off x="2667000" y="1844675"/>
            <a:ext cx="2819400" cy="2514600"/>
          </a:xfrm>
          <a:prstGeom prst="triangle">
            <a:avLst>
              <a:gd name="adj" fmla="val 50000"/>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35528" name="Text Box 8"/>
          <p:cNvSpPr txBox="1">
            <a:spLocks noChangeArrowheads="1"/>
          </p:cNvSpPr>
          <p:nvPr/>
        </p:nvSpPr>
        <p:spPr bwMode="auto">
          <a:xfrm>
            <a:off x="3581400" y="2530475"/>
            <a:ext cx="457200" cy="1006475"/>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修改性</a:t>
            </a:r>
          </a:p>
        </p:txBody>
      </p:sp>
      <p:sp>
        <p:nvSpPr>
          <p:cNvPr id="235529" name="Text Box 9"/>
          <p:cNvSpPr txBox="1">
            <a:spLocks noChangeArrowheads="1"/>
          </p:cNvSpPr>
          <p:nvPr/>
        </p:nvSpPr>
        <p:spPr bwMode="auto">
          <a:xfrm>
            <a:off x="4114800" y="2530475"/>
            <a:ext cx="457200" cy="1006475"/>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转移性</a:t>
            </a:r>
          </a:p>
        </p:txBody>
      </p:sp>
      <p:sp>
        <p:nvSpPr>
          <p:cNvPr id="235530" name="Text Box 10"/>
          <p:cNvSpPr txBox="1">
            <a:spLocks noChangeArrowheads="1"/>
          </p:cNvSpPr>
          <p:nvPr/>
        </p:nvSpPr>
        <p:spPr bwMode="auto">
          <a:xfrm>
            <a:off x="3581400" y="3902075"/>
            <a:ext cx="1066800" cy="396875"/>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运行性</a:t>
            </a:r>
          </a:p>
        </p:txBody>
      </p:sp>
      <p:sp>
        <p:nvSpPr>
          <p:cNvPr id="235531" name="Line 11"/>
          <p:cNvSpPr>
            <a:spLocks noChangeShapeType="1"/>
          </p:cNvSpPr>
          <p:nvPr/>
        </p:nvSpPr>
        <p:spPr bwMode="auto">
          <a:xfrm>
            <a:off x="4038600" y="1920875"/>
            <a:ext cx="0" cy="160020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235532" name="Line 12"/>
          <p:cNvSpPr>
            <a:spLocks noChangeShapeType="1"/>
          </p:cNvSpPr>
          <p:nvPr/>
        </p:nvSpPr>
        <p:spPr bwMode="auto">
          <a:xfrm flipH="1">
            <a:off x="2667000" y="3521075"/>
            <a:ext cx="1371600" cy="83820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235533" name="Line 13"/>
          <p:cNvSpPr>
            <a:spLocks noChangeShapeType="1"/>
          </p:cNvSpPr>
          <p:nvPr/>
        </p:nvSpPr>
        <p:spPr bwMode="auto">
          <a:xfrm>
            <a:off x="4038600" y="3521075"/>
            <a:ext cx="1447800" cy="83820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235534" name="Text Box 14"/>
          <p:cNvSpPr txBox="1">
            <a:spLocks noChangeArrowheads="1"/>
          </p:cNvSpPr>
          <p:nvPr/>
        </p:nvSpPr>
        <p:spPr bwMode="auto">
          <a:xfrm>
            <a:off x="1981200" y="2149475"/>
            <a:ext cx="1295400" cy="1311275"/>
          </a:xfrm>
          <a:prstGeom prst="rect">
            <a:avLst/>
          </a:prstGeom>
          <a:no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可理解性</a:t>
            </a:r>
          </a:p>
          <a:p>
            <a:pPr>
              <a:lnSpc>
                <a:spcPct val="10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灵活性</a:t>
            </a:r>
          </a:p>
          <a:p>
            <a:pPr>
              <a:lnSpc>
                <a:spcPct val="10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测试性</a:t>
            </a:r>
          </a:p>
          <a:p>
            <a:pPr>
              <a:lnSpc>
                <a:spcPct val="10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可修改性</a:t>
            </a:r>
          </a:p>
        </p:txBody>
      </p:sp>
      <p:sp>
        <p:nvSpPr>
          <p:cNvPr id="235535" name="Rectangle 15"/>
          <p:cNvSpPr>
            <a:spLocks noChangeArrowheads="1"/>
          </p:cNvSpPr>
          <p:nvPr/>
        </p:nvSpPr>
        <p:spPr bwMode="auto">
          <a:xfrm>
            <a:off x="4876800" y="2073275"/>
            <a:ext cx="1206500" cy="1006475"/>
          </a:xfrm>
          <a:prstGeom prst="rect">
            <a:avLst/>
          </a:prstGeom>
          <a:noFill/>
          <a:ln w="12700">
            <a:noFill/>
            <a:miter lim="800000"/>
            <a:headEnd type="none" w="sm" len="sm"/>
            <a:tailEnd type="none" w="sm" len="sm"/>
          </a:ln>
          <a:effectLst/>
        </p:spPr>
        <p:txBody>
          <a:bodyPr wrap="none">
            <a:spAutoFit/>
          </a:bodyPr>
          <a:lstStyle/>
          <a:p>
            <a:pPr>
              <a:lnSpc>
                <a:spcPct val="10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移植性</a:t>
            </a:r>
          </a:p>
          <a:p>
            <a:pPr>
              <a:lnSpc>
                <a:spcPct val="10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重用性</a:t>
            </a:r>
          </a:p>
          <a:p>
            <a:pPr>
              <a:lnSpc>
                <a:spcPct val="10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互运行性</a:t>
            </a:r>
          </a:p>
        </p:txBody>
      </p:sp>
      <p:sp>
        <p:nvSpPr>
          <p:cNvPr id="235537" name="Rectangle 17"/>
          <p:cNvSpPr>
            <a:spLocks noChangeArrowheads="1"/>
          </p:cNvSpPr>
          <p:nvPr/>
        </p:nvSpPr>
        <p:spPr bwMode="auto">
          <a:xfrm>
            <a:off x="2667000" y="4511675"/>
            <a:ext cx="3048000" cy="701675"/>
          </a:xfrm>
          <a:prstGeom prst="rect">
            <a:avLst/>
          </a:prstGeom>
          <a:no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可用性、正确性、健壮性</a:t>
            </a:r>
          </a:p>
          <a:p>
            <a:pPr>
              <a:lnSpc>
                <a:spcPct val="10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风险性、完整性、效率</a:t>
            </a:r>
          </a:p>
        </p:txBody>
      </p:sp>
      <p:sp>
        <p:nvSpPr>
          <p:cNvPr id="235539" name="Rectangle 19"/>
          <p:cNvSpPr>
            <a:spLocks noChangeArrowheads="1"/>
          </p:cNvSpPr>
          <p:nvPr/>
        </p:nvSpPr>
        <p:spPr bwMode="auto">
          <a:xfrm>
            <a:off x="1258888" y="5589588"/>
            <a:ext cx="5092700" cy="457200"/>
          </a:xfrm>
          <a:prstGeom prst="rect">
            <a:avLst/>
          </a:prstGeom>
          <a:solidFill>
            <a:schemeClr val="bg1"/>
          </a:solidFill>
          <a:ln w="12700">
            <a:noFill/>
            <a:miter lim="800000"/>
            <a:headEnd type="none" w="sm" len="sm"/>
            <a:tailEnd type="none" w="sm" len="sm"/>
          </a:ln>
          <a:effectLst/>
        </p:spPr>
        <p:txBody>
          <a:bodyPr wrap="none">
            <a:spAutoFit/>
          </a:bodyPr>
          <a:lstStyle/>
          <a:p>
            <a:pPr>
              <a:lnSpc>
                <a:spcPct val="100000"/>
              </a:lnSpc>
              <a:spcAft>
                <a:spcPct val="0"/>
              </a:spcAft>
              <a:buClrTx/>
              <a:buSzTx/>
              <a:buFontTx/>
              <a:buNone/>
            </a:pPr>
            <a:r>
              <a:rPr kumimoji="1" lang="en-US" altLang="zh-CN" sz="2400" b="1">
                <a:solidFill>
                  <a:schemeClr val="bg2"/>
                </a:solidFill>
                <a:effectLst>
                  <a:outerShdw blurRad="38100" dist="38100" dir="2700000" algn="tl">
                    <a:srgbClr val="C0C0C0"/>
                  </a:outerShdw>
                </a:effectLst>
                <a:latin typeface="宋体" pitchFamily="2" charset="-122"/>
              </a:rPr>
              <a:t>McCall</a:t>
            </a:r>
            <a:r>
              <a:rPr kumimoji="1" lang="zh-CN" altLang="en-US" sz="2400" b="1">
                <a:solidFill>
                  <a:schemeClr val="bg2"/>
                </a:solidFill>
                <a:effectLst>
                  <a:outerShdw blurRad="38100" dist="38100" dir="2700000" algn="tl">
                    <a:srgbClr val="C0C0C0"/>
                  </a:outerShdw>
                </a:effectLst>
                <a:latin typeface="宋体" pitchFamily="2" charset="-122"/>
              </a:rPr>
              <a:t>提出的表明软件质量</a:t>
            </a:r>
            <a:r>
              <a:rPr kumimoji="1" lang="en-US" altLang="zh-CN" sz="2400" b="1">
                <a:solidFill>
                  <a:schemeClr val="bg2"/>
                </a:solidFill>
                <a:effectLst>
                  <a:outerShdw blurRad="38100" dist="38100" dir="2700000" algn="tl">
                    <a:srgbClr val="C0C0C0"/>
                  </a:outerShdw>
                </a:effectLst>
                <a:latin typeface="宋体" pitchFamily="2" charset="-122"/>
              </a:rPr>
              <a:t>11</a:t>
            </a:r>
            <a:r>
              <a:rPr kumimoji="1" lang="zh-CN" altLang="en-US" sz="2400" b="1">
                <a:solidFill>
                  <a:schemeClr val="bg2"/>
                </a:solidFill>
                <a:effectLst>
                  <a:outerShdw blurRad="38100" dist="38100" dir="2700000" algn="tl">
                    <a:srgbClr val="C0C0C0"/>
                  </a:outerShdw>
                </a:effectLst>
                <a:latin typeface="宋体" pitchFamily="2" charset="-122"/>
              </a:rPr>
              <a:t>个要素</a:t>
            </a:r>
          </a:p>
        </p:txBody>
      </p:sp>
      <p:sp>
        <p:nvSpPr>
          <p:cNvPr id="235546" name="Rectangle 26"/>
          <p:cNvSpPr>
            <a:spLocks noChangeArrowheads="1"/>
          </p:cNvSpPr>
          <p:nvPr/>
        </p:nvSpPr>
        <p:spPr bwMode="auto">
          <a:xfrm>
            <a:off x="304800" y="1219200"/>
            <a:ext cx="2538413" cy="519113"/>
          </a:xfrm>
          <a:prstGeom prst="rect">
            <a:avLst/>
          </a:prstGeom>
          <a:solidFill>
            <a:schemeClr val="bg1"/>
          </a:solid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软件质量要素</a:t>
            </a:r>
            <a:endParaRPr kumimoji="1" lang="zh-CN" altLang="en-US" sz="2800" b="1">
              <a:solidFill>
                <a:schemeClr val="tx1"/>
              </a:solidFill>
              <a:effectLst>
                <a:outerShdw blurRad="38100" dist="38100" dir="2700000" algn="tl">
                  <a:srgbClr val="C0C0C0"/>
                </a:outerShdw>
              </a:effectLst>
              <a:latin typeface="宋体" pitchFamily="2" charset="-122"/>
            </a:endParaRPr>
          </a:p>
        </p:txBody>
      </p:sp>
      <p:sp>
        <p:nvSpPr>
          <p:cNvPr id="235547" name="Text Box 27"/>
          <p:cNvSpPr txBox="1">
            <a:spLocks noChangeArrowheads="1"/>
          </p:cNvSpPr>
          <p:nvPr/>
        </p:nvSpPr>
        <p:spPr bwMode="auto">
          <a:xfrm>
            <a:off x="3810000" y="3460750"/>
            <a:ext cx="511175" cy="274638"/>
          </a:xfrm>
          <a:prstGeom prst="rect">
            <a:avLst/>
          </a:prstGeom>
          <a:noFill/>
          <a:ln w="9525">
            <a:noFill/>
            <a:miter lim="800000"/>
            <a:headEnd type="none" w="sm" len="sm"/>
            <a:tailEnd type="none" w="sm" len="sm"/>
          </a:ln>
          <a:effectLst/>
        </p:spPr>
        <p:txBody>
          <a:bodyPr wrap="none" lIns="0" tIns="0" rIns="0" bIns="0">
            <a:spAutoFit/>
          </a:bodyPr>
          <a:lstStyle/>
          <a:p>
            <a:pPr>
              <a:buFont typeface="Wingdings" pitchFamily="2" charset="2"/>
              <a:buNone/>
            </a:pPr>
            <a:r>
              <a:rPr lang="zh-CN" altLang="en-US" sz="2000" b="1">
                <a:solidFill>
                  <a:srgbClr val="FF0000"/>
                </a:solidFill>
                <a:effectLst>
                  <a:outerShdw blurRad="38100" dist="38100" dir="2700000" algn="tl">
                    <a:srgbClr val="C0C0C0"/>
                  </a:outerShdw>
                </a:effectLst>
              </a:rPr>
              <a:t>产品</a:t>
            </a:r>
          </a:p>
        </p:txBody>
      </p:sp>
      <p:sp>
        <p:nvSpPr>
          <p:cNvPr id="235556" name="Rectangle 36"/>
          <p:cNvSpPr>
            <a:spLocks noGrp="1" noChangeArrowheads="1"/>
          </p:cNvSpPr>
          <p:nvPr>
            <p:ph type="title"/>
          </p:nvPr>
        </p:nvSpPr>
        <p:spPr>
          <a:xfrm>
            <a:off x="2627313" y="476250"/>
            <a:ext cx="4164012" cy="550863"/>
          </a:xfrm>
          <a:noFill/>
          <a:ln/>
        </p:spPr>
        <p:txBody>
          <a:bodyPr/>
          <a:lstStyle/>
          <a:p>
            <a:pPr>
              <a:lnSpc>
                <a:spcPct val="90000"/>
              </a:lnSpc>
            </a:pPr>
            <a:r>
              <a:rPr lang="zh-CN" altLang="en-US" sz="4800">
                <a:solidFill>
                  <a:srgbClr val="FF0000"/>
                </a:solidFill>
                <a:effectLst>
                  <a:outerShdw blurRad="38100" dist="38100" dir="2700000" algn="tl">
                    <a:srgbClr val="C0C0C0"/>
                  </a:outerShdw>
                </a:effectLst>
                <a:ea typeface="隶书" pitchFamily="49" charset="-122"/>
              </a:rPr>
              <a:t>项目质量管理</a:t>
            </a:r>
          </a:p>
        </p:txBody>
      </p:sp>
      <p:sp>
        <p:nvSpPr>
          <p:cNvPr id="235557" name="Text Box 37"/>
          <p:cNvSpPr txBox="1">
            <a:spLocks noChangeArrowheads="1"/>
          </p:cNvSpPr>
          <p:nvPr/>
        </p:nvSpPr>
        <p:spPr bwMode="auto">
          <a:xfrm>
            <a:off x="6804025" y="6165850"/>
            <a:ext cx="2138363" cy="328613"/>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pPr>
            <a:r>
              <a:rPr lang="zh-CN" altLang="en-US" sz="2400" b="1">
                <a:solidFill>
                  <a:srgbClr val="FF0000"/>
                </a:solidFill>
                <a:effectLst>
                  <a:outerShdw blurRad="38100" dist="38100" dir="2700000" algn="tl">
                    <a:srgbClr val="C0C0C0"/>
                  </a:outerShdw>
                </a:effectLst>
              </a:rPr>
              <a:t>详见书</a:t>
            </a:r>
            <a:r>
              <a:rPr lang="en-US" altLang="zh-CN" sz="2400" b="1">
                <a:solidFill>
                  <a:srgbClr val="FF0000"/>
                </a:solidFill>
                <a:effectLst>
                  <a:outerShdw blurRad="38100" dist="38100" dir="2700000" algn="tl">
                    <a:srgbClr val="C0C0C0"/>
                  </a:outerShdw>
                </a:effectLst>
              </a:rPr>
              <a:t>294</a:t>
            </a:r>
            <a:r>
              <a:rPr lang="zh-CN" altLang="en-US" sz="2400" b="1">
                <a:solidFill>
                  <a:srgbClr val="FF0000"/>
                </a:solidFill>
                <a:effectLst>
                  <a:outerShdw blurRad="38100" dist="38100" dir="2700000" algn="tl">
                    <a:srgbClr val="C0C0C0"/>
                  </a:outerShdw>
                </a:effectLst>
              </a:rPr>
              <a:t>页</a:t>
            </a:r>
          </a:p>
        </p:txBody>
      </p:sp>
    </p:spTree>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73" name="Rectangle 9"/>
          <p:cNvSpPr>
            <a:spLocks noChangeArrowheads="1"/>
          </p:cNvSpPr>
          <p:nvPr/>
        </p:nvSpPr>
        <p:spPr bwMode="auto">
          <a:xfrm>
            <a:off x="2627313" y="482600"/>
            <a:ext cx="4164012" cy="550863"/>
          </a:xfrm>
          <a:prstGeom prst="rect">
            <a:avLst/>
          </a:prstGeom>
          <a:noFill/>
          <a:ln w="9525">
            <a:noFill/>
            <a:miter lim="800000"/>
            <a:headEnd/>
            <a:tailEnd/>
          </a:ln>
          <a:effectLst/>
        </p:spPr>
        <p:txBody>
          <a:bodyPr lIns="0" tIns="0" rIns="0" bIns="0" anchor="b"/>
          <a:lstStyle/>
          <a:p>
            <a:pPr algn="ctr">
              <a:spcAft>
                <a:spcPct val="0"/>
              </a:spcAft>
              <a:buClrTx/>
              <a:buSzTx/>
              <a:buFontTx/>
              <a:buNone/>
            </a:pPr>
            <a:r>
              <a:rPr lang="zh-CN" altLang="en-US" sz="4800" b="1">
                <a:solidFill>
                  <a:srgbClr val="FF0000"/>
                </a:solidFill>
                <a:effectLst>
                  <a:outerShdw blurRad="38100" dist="38100" dir="2700000" algn="tl">
                    <a:srgbClr val="C0C0C0"/>
                  </a:outerShdw>
                </a:effectLst>
                <a:ea typeface="隶书" pitchFamily="49" charset="-122"/>
              </a:rPr>
              <a:t>项目质量管理</a:t>
            </a:r>
          </a:p>
        </p:txBody>
      </p:sp>
      <p:sp>
        <p:nvSpPr>
          <p:cNvPr id="446475" name="Rectangle 11"/>
          <p:cNvSpPr>
            <a:spLocks noChangeArrowheads="1"/>
          </p:cNvSpPr>
          <p:nvPr/>
        </p:nvSpPr>
        <p:spPr bwMode="auto">
          <a:xfrm>
            <a:off x="323850" y="1225550"/>
            <a:ext cx="3114675" cy="519113"/>
          </a:xfrm>
          <a:prstGeom prst="rect">
            <a:avLst/>
          </a:prstGeom>
          <a:solidFill>
            <a:schemeClr val="bg1"/>
          </a:solid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软件质量保证活动</a:t>
            </a:r>
            <a:endParaRPr kumimoji="1" lang="zh-CN" altLang="en-US" sz="2800" b="1">
              <a:solidFill>
                <a:schemeClr val="tx1"/>
              </a:solidFill>
              <a:effectLst>
                <a:outerShdw blurRad="38100" dist="38100" dir="2700000" algn="tl">
                  <a:srgbClr val="C0C0C0"/>
                </a:outerShdw>
              </a:effectLst>
              <a:latin typeface="宋体" pitchFamily="2" charset="-122"/>
            </a:endParaRPr>
          </a:p>
        </p:txBody>
      </p:sp>
      <p:sp>
        <p:nvSpPr>
          <p:cNvPr id="446476" name="Rectangle 12"/>
          <p:cNvSpPr>
            <a:spLocks noChangeArrowheads="1"/>
          </p:cNvSpPr>
          <p:nvPr/>
        </p:nvSpPr>
        <p:spPr bwMode="auto">
          <a:xfrm>
            <a:off x="250825" y="1989138"/>
            <a:ext cx="2881313" cy="4381500"/>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20000"/>
              </a:lnSpc>
              <a:spcAft>
                <a:spcPct val="0"/>
              </a:spcAft>
              <a:buClrTx/>
              <a:buSzTx/>
              <a:buFontTx/>
              <a:buNone/>
            </a:pPr>
            <a:r>
              <a:rPr kumimoji="1" lang="en-US" altLang="zh-CN" sz="2000" b="1">
                <a:effectLst>
                  <a:outerShdw blurRad="38100" dist="38100" dir="2700000" algn="tl">
                    <a:srgbClr val="C0C0C0"/>
                  </a:outerShdw>
                </a:effectLst>
              </a:rPr>
              <a:t>        </a:t>
            </a:r>
            <a:r>
              <a:rPr kumimoji="1" lang="zh-CN" altLang="en-US" sz="2000" b="1">
                <a:effectLst>
                  <a:outerShdw blurRad="38100" dist="38100" dir="2700000" algn="tl">
                    <a:srgbClr val="C0C0C0"/>
                  </a:outerShdw>
                </a:effectLst>
              </a:rPr>
              <a:t>软件质量保证（</a:t>
            </a:r>
            <a:r>
              <a:rPr kumimoji="1" lang="en-US" altLang="zh-CN" sz="2000" b="1">
                <a:effectLst>
                  <a:outerShdw blurRad="38100" dist="38100" dir="2700000" algn="tl">
                    <a:srgbClr val="C0C0C0"/>
                  </a:outerShdw>
                </a:effectLst>
              </a:rPr>
              <a:t>Software Quality Assurance</a:t>
            </a:r>
            <a:r>
              <a:rPr kumimoji="1" lang="zh-CN" altLang="en-US" sz="2000" b="1">
                <a:effectLst>
                  <a:outerShdw blurRad="38100" dist="38100" dir="2700000" algn="tl">
                    <a:srgbClr val="C0C0C0"/>
                  </a:outerShdw>
                </a:effectLst>
              </a:rPr>
              <a:t>，</a:t>
            </a:r>
            <a:r>
              <a:rPr kumimoji="1" lang="en-US" altLang="zh-CN" sz="2000" b="1">
                <a:effectLst>
                  <a:outerShdw blurRad="38100" dist="38100" dir="2700000" algn="tl">
                    <a:srgbClr val="C0C0C0"/>
                  </a:outerShdw>
                </a:effectLst>
              </a:rPr>
              <a:t>SQA</a:t>
            </a:r>
            <a:r>
              <a:rPr kumimoji="1" lang="zh-CN" altLang="en-US" sz="2000" b="1">
                <a:effectLst>
                  <a:outerShdw blurRad="38100" dist="38100" dir="2700000" algn="tl">
                    <a:srgbClr val="C0C0C0"/>
                  </a:outerShdw>
                </a:effectLst>
              </a:rPr>
              <a:t>）通过建立一套有计划的、有系统的方法，保证拟定出的标准、步骤、实践和方法能够正确地被所有项目正确采用。</a:t>
            </a:r>
            <a:r>
              <a:rPr kumimoji="1" lang="en-US" altLang="zh-CN" sz="2000" b="1">
                <a:effectLst>
                  <a:outerShdw blurRad="38100" dist="38100" dir="2700000" algn="tl">
                    <a:srgbClr val="C0C0C0"/>
                  </a:outerShdw>
                </a:effectLst>
              </a:rPr>
              <a:t>SQA</a:t>
            </a:r>
            <a:r>
              <a:rPr kumimoji="1" lang="zh-CN" altLang="en-US" sz="2000" b="1">
                <a:effectLst>
                  <a:outerShdw blurRad="38100" dist="38100" dir="2700000" algn="tl">
                    <a:srgbClr val="C0C0C0"/>
                  </a:outerShdw>
                </a:effectLst>
              </a:rPr>
              <a:t>通过管理人员对软件产品和开发活动进行评审和审计，并验证软件是否符合软件质量评价标准。 </a:t>
            </a:r>
          </a:p>
        </p:txBody>
      </p:sp>
      <p:grpSp>
        <p:nvGrpSpPr>
          <p:cNvPr id="446477" name="Group 13"/>
          <p:cNvGrpSpPr>
            <a:grpSpLocks/>
          </p:cNvGrpSpPr>
          <p:nvPr/>
        </p:nvGrpSpPr>
        <p:grpSpPr bwMode="auto">
          <a:xfrm>
            <a:off x="3635375" y="1916113"/>
            <a:ext cx="5329238" cy="1468437"/>
            <a:chOff x="4719" y="3897"/>
            <a:chExt cx="3741" cy="1872"/>
          </a:xfrm>
        </p:grpSpPr>
        <p:sp>
          <p:nvSpPr>
            <p:cNvPr id="446478" name="Arc 14"/>
            <p:cNvSpPr>
              <a:spLocks/>
            </p:cNvSpPr>
            <p:nvPr/>
          </p:nvSpPr>
          <p:spPr bwMode="auto">
            <a:xfrm rot="383745">
              <a:off x="6286" y="3922"/>
              <a:ext cx="906" cy="860"/>
            </a:xfrm>
            <a:custGeom>
              <a:avLst/>
              <a:gdLst>
                <a:gd name="G0" fmla="+- 147 0 0"/>
                <a:gd name="G1" fmla="+- 21600 0 0"/>
                <a:gd name="G2" fmla="+- 21600 0 0"/>
                <a:gd name="T0" fmla="*/ 0 w 21738"/>
                <a:gd name="T1" fmla="*/ 0 h 21600"/>
                <a:gd name="T2" fmla="*/ 21738 w 21738"/>
                <a:gd name="T3" fmla="*/ 20967 h 21600"/>
                <a:gd name="T4" fmla="*/ 147 w 21738"/>
                <a:gd name="T5" fmla="*/ 21600 h 21600"/>
              </a:gdLst>
              <a:ahLst/>
              <a:cxnLst>
                <a:cxn ang="0">
                  <a:pos x="T0" y="T1"/>
                </a:cxn>
                <a:cxn ang="0">
                  <a:pos x="T2" y="T3"/>
                </a:cxn>
                <a:cxn ang="0">
                  <a:pos x="T4" y="T5"/>
                </a:cxn>
              </a:cxnLst>
              <a:rect l="0" t="0" r="r" b="b"/>
              <a:pathLst>
                <a:path w="21738" h="21600" fill="none" extrusionOk="0">
                  <a:moveTo>
                    <a:pt x="0" y="0"/>
                  </a:moveTo>
                  <a:cubicBezTo>
                    <a:pt x="49" y="0"/>
                    <a:pt x="98" y="-1"/>
                    <a:pt x="147" y="0"/>
                  </a:cubicBezTo>
                  <a:cubicBezTo>
                    <a:pt x="11829" y="0"/>
                    <a:pt x="21395" y="9289"/>
                    <a:pt x="21737" y="20967"/>
                  </a:cubicBezTo>
                </a:path>
                <a:path w="21738" h="21600" stroke="0" extrusionOk="0">
                  <a:moveTo>
                    <a:pt x="0" y="0"/>
                  </a:moveTo>
                  <a:cubicBezTo>
                    <a:pt x="49" y="0"/>
                    <a:pt x="98" y="-1"/>
                    <a:pt x="147" y="0"/>
                  </a:cubicBezTo>
                  <a:cubicBezTo>
                    <a:pt x="11829" y="0"/>
                    <a:pt x="21395" y="9289"/>
                    <a:pt x="21737" y="20967"/>
                  </a:cubicBezTo>
                  <a:lnTo>
                    <a:pt x="147" y="21600"/>
                  </a:lnTo>
                  <a:close/>
                </a:path>
              </a:pathLst>
            </a:custGeom>
            <a:noFill/>
            <a:ln w="9525">
              <a:solidFill>
                <a:srgbClr val="000000"/>
              </a:solidFill>
              <a:round/>
              <a:headEnd/>
              <a:tailEnd type="stealth" w="med" len="med"/>
            </a:ln>
          </p:spPr>
          <p:txBody>
            <a:bodyPr/>
            <a:lstStyle/>
            <a:p>
              <a:endParaRPr lang="zh-CN" altLang="en-US"/>
            </a:p>
          </p:txBody>
        </p:sp>
        <p:sp>
          <p:nvSpPr>
            <p:cNvPr id="446479" name="Arc 15"/>
            <p:cNvSpPr>
              <a:spLocks/>
            </p:cNvSpPr>
            <p:nvPr/>
          </p:nvSpPr>
          <p:spPr bwMode="auto">
            <a:xfrm rot="5553706">
              <a:off x="6286" y="4852"/>
              <a:ext cx="900" cy="903"/>
            </a:xfrm>
            <a:custGeom>
              <a:avLst/>
              <a:gdLst>
                <a:gd name="G0" fmla="+- 0 0 0"/>
                <a:gd name="G1" fmla="+- 21600 0 0"/>
                <a:gd name="G2" fmla="+- 21600 0 0"/>
                <a:gd name="T0" fmla="*/ 0 w 21591"/>
                <a:gd name="T1" fmla="*/ 0 h 21600"/>
                <a:gd name="T2" fmla="*/ 21591 w 21591"/>
                <a:gd name="T3" fmla="*/ 20967 h 21600"/>
                <a:gd name="T4" fmla="*/ 0 w 21591"/>
                <a:gd name="T5" fmla="*/ 21600 h 21600"/>
              </a:gdLst>
              <a:ahLst/>
              <a:cxnLst>
                <a:cxn ang="0">
                  <a:pos x="T0" y="T1"/>
                </a:cxn>
                <a:cxn ang="0">
                  <a:pos x="T2" y="T3"/>
                </a:cxn>
                <a:cxn ang="0">
                  <a:pos x="T4" y="T5"/>
                </a:cxn>
              </a:cxnLst>
              <a:rect l="0" t="0" r="r" b="b"/>
              <a:pathLst>
                <a:path w="21591" h="21600" fill="none" extrusionOk="0">
                  <a:moveTo>
                    <a:pt x="-1" y="0"/>
                  </a:moveTo>
                  <a:cubicBezTo>
                    <a:pt x="11682" y="0"/>
                    <a:pt x="21248" y="9289"/>
                    <a:pt x="21590" y="20967"/>
                  </a:cubicBezTo>
                </a:path>
                <a:path w="21591" h="21600" stroke="0" extrusionOk="0">
                  <a:moveTo>
                    <a:pt x="-1" y="0"/>
                  </a:moveTo>
                  <a:cubicBezTo>
                    <a:pt x="11682" y="0"/>
                    <a:pt x="21248" y="9289"/>
                    <a:pt x="21590" y="20967"/>
                  </a:cubicBezTo>
                  <a:lnTo>
                    <a:pt x="0" y="21600"/>
                  </a:lnTo>
                  <a:close/>
                </a:path>
              </a:pathLst>
            </a:custGeom>
            <a:noFill/>
            <a:ln w="9525">
              <a:solidFill>
                <a:srgbClr val="000000"/>
              </a:solidFill>
              <a:round/>
              <a:headEnd/>
              <a:tailEnd type="stealth" w="med" len="med"/>
            </a:ln>
          </p:spPr>
          <p:txBody>
            <a:bodyPr/>
            <a:lstStyle/>
            <a:p>
              <a:endParaRPr lang="zh-CN" altLang="en-US"/>
            </a:p>
          </p:txBody>
        </p:sp>
        <p:sp>
          <p:nvSpPr>
            <p:cNvPr id="446480" name="Arc 16"/>
            <p:cNvSpPr>
              <a:spLocks/>
            </p:cNvSpPr>
            <p:nvPr/>
          </p:nvSpPr>
          <p:spPr bwMode="auto">
            <a:xfrm rot="10733417">
              <a:off x="5328" y="4827"/>
              <a:ext cx="900" cy="936"/>
            </a:xfrm>
            <a:custGeom>
              <a:avLst/>
              <a:gdLst>
                <a:gd name="G0" fmla="+- 0 0 0"/>
                <a:gd name="G1" fmla="+- 21600 0 0"/>
                <a:gd name="G2" fmla="+- 21600 0 0"/>
                <a:gd name="T0" fmla="*/ 67 w 21591"/>
                <a:gd name="T1" fmla="*/ 0 h 21600"/>
                <a:gd name="T2" fmla="*/ 21591 w 21591"/>
                <a:gd name="T3" fmla="*/ 20967 h 21600"/>
                <a:gd name="T4" fmla="*/ 0 w 21591"/>
                <a:gd name="T5" fmla="*/ 21600 h 21600"/>
              </a:gdLst>
              <a:ahLst/>
              <a:cxnLst>
                <a:cxn ang="0">
                  <a:pos x="T0" y="T1"/>
                </a:cxn>
                <a:cxn ang="0">
                  <a:pos x="T2" y="T3"/>
                </a:cxn>
                <a:cxn ang="0">
                  <a:pos x="T4" y="T5"/>
                </a:cxn>
              </a:cxnLst>
              <a:rect l="0" t="0" r="r" b="b"/>
              <a:pathLst>
                <a:path w="21591" h="21600" fill="none" extrusionOk="0">
                  <a:moveTo>
                    <a:pt x="66" y="0"/>
                  </a:moveTo>
                  <a:cubicBezTo>
                    <a:pt x="11723" y="36"/>
                    <a:pt x="21249" y="9315"/>
                    <a:pt x="21590" y="20967"/>
                  </a:cubicBezTo>
                </a:path>
                <a:path w="21591" h="21600" stroke="0" extrusionOk="0">
                  <a:moveTo>
                    <a:pt x="66" y="0"/>
                  </a:moveTo>
                  <a:cubicBezTo>
                    <a:pt x="11723" y="36"/>
                    <a:pt x="21249" y="9315"/>
                    <a:pt x="21590" y="20967"/>
                  </a:cubicBezTo>
                  <a:lnTo>
                    <a:pt x="0" y="21600"/>
                  </a:lnTo>
                  <a:close/>
                </a:path>
              </a:pathLst>
            </a:custGeom>
            <a:noFill/>
            <a:ln w="9525">
              <a:solidFill>
                <a:srgbClr val="000000"/>
              </a:solidFill>
              <a:round/>
              <a:headEnd/>
              <a:tailEnd type="stealth" w="med" len="med"/>
            </a:ln>
          </p:spPr>
          <p:txBody>
            <a:bodyPr/>
            <a:lstStyle/>
            <a:p>
              <a:endParaRPr lang="zh-CN" altLang="en-US"/>
            </a:p>
          </p:txBody>
        </p:sp>
        <p:sp>
          <p:nvSpPr>
            <p:cNvPr id="446481" name="Arc 17"/>
            <p:cNvSpPr>
              <a:spLocks/>
            </p:cNvSpPr>
            <p:nvPr/>
          </p:nvSpPr>
          <p:spPr bwMode="auto">
            <a:xfrm rot="-27086840">
              <a:off x="5329" y="3879"/>
              <a:ext cx="900" cy="936"/>
            </a:xfrm>
            <a:custGeom>
              <a:avLst/>
              <a:gdLst>
                <a:gd name="G0" fmla="+- 0 0 0"/>
                <a:gd name="G1" fmla="+- 21600 0 0"/>
                <a:gd name="G2" fmla="+- 21600 0 0"/>
                <a:gd name="T0" fmla="*/ 0 w 21591"/>
                <a:gd name="T1" fmla="*/ 0 h 21600"/>
                <a:gd name="T2" fmla="*/ 21591 w 21591"/>
                <a:gd name="T3" fmla="*/ 20967 h 21600"/>
                <a:gd name="T4" fmla="*/ 0 w 21591"/>
                <a:gd name="T5" fmla="*/ 21600 h 21600"/>
              </a:gdLst>
              <a:ahLst/>
              <a:cxnLst>
                <a:cxn ang="0">
                  <a:pos x="T0" y="T1"/>
                </a:cxn>
                <a:cxn ang="0">
                  <a:pos x="T2" y="T3"/>
                </a:cxn>
                <a:cxn ang="0">
                  <a:pos x="T4" y="T5"/>
                </a:cxn>
              </a:cxnLst>
              <a:rect l="0" t="0" r="r" b="b"/>
              <a:pathLst>
                <a:path w="21591" h="21600" fill="none" extrusionOk="0">
                  <a:moveTo>
                    <a:pt x="-1" y="0"/>
                  </a:moveTo>
                  <a:cubicBezTo>
                    <a:pt x="11682" y="0"/>
                    <a:pt x="21248" y="9289"/>
                    <a:pt x="21590" y="20967"/>
                  </a:cubicBezTo>
                </a:path>
                <a:path w="21591" h="21600" stroke="0" extrusionOk="0">
                  <a:moveTo>
                    <a:pt x="-1" y="0"/>
                  </a:moveTo>
                  <a:cubicBezTo>
                    <a:pt x="11682" y="0"/>
                    <a:pt x="21248" y="9289"/>
                    <a:pt x="21590" y="20967"/>
                  </a:cubicBezTo>
                  <a:lnTo>
                    <a:pt x="0" y="21600"/>
                  </a:lnTo>
                  <a:close/>
                </a:path>
              </a:pathLst>
            </a:custGeom>
            <a:noFill/>
            <a:ln w="9525">
              <a:solidFill>
                <a:srgbClr val="000000"/>
              </a:solidFill>
              <a:round/>
              <a:headEnd/>
              <a:tailEnd type="stealth" w="med" len="med"/>
            </a:ln>
          </p:spPr>
          <p:txBody>
            <a:bodyPr/>
            <a:lstStyle/>
            <a:p>
              <a:endParaRPr lang="zh-CN" altLang="en-US"/>
            </a:p>
          </p:txBody>
        </p:sp>
        <p:sp>
          <p:nvSpPr>
            <p:cNvPr id="446482" name="Text Box 18"/>
            <p:cNvSpPr txBox="1">
              <a:spLocks noChangeArrowheads="1"/>
            </p:cNvSpPr>
            <p:nvPr/>
          </p:nvSpPr>
          <p:spPr bwMode="auto">
            <a:xfrm>
              <a:off x="4719" y="4079"/>
              <a:ext cx="900" cy="468"/>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沟通</a:t>
              </a:r>
              <a:endParaRPr lang="zh-CN" altLang="en-US" b="1">
                <a:effectLst>
                  <a:outerShdw blurRad="38100" dist="38100" dir="2700000" algn="tl">
                    <a:srgbClr val="C0C0C0"/>
                  </a:outerShdw>
                </a:effectLst>
              </a:endParaRPr>
            </a:p>
          </p:txBody>
        </p:sp>
        <p:sp>
          <p:nvSpPr>
            <p:cNvPr id="446483" name="Text Box 19"/>
            <p:cNvSpPr txBox="1">
              <a:spLocks noChangeArrowheads="1"/>
            </p:cNvSpPr>
            <p:nvPr/>
          </p:nvSpPr>
          <p:spPr bwMode="auto">
            <a:xfrm>
              <a:off x="6840" y="3936"/>
              <a:ext cx="900" cy="468"/>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检查</a:t>
              </a:r>
              <a:endParaRPr lang="zh-CN" altLang="en-US" b="1">
                <a:effectLst>
                  <a:outerShdw blurRad="38100" dist="38100" dir="2700000" algn="tl">
                    <a:srgbClr val="C0C0C0"/>
                  </a:outerShdw>
                </a:effectLst>
              </a:endParaRPr>
            </a:p>
          </p:txBody>
        </p:sp>
        <p:sp>
          <p:nvSpPr>
            <p:cNvPr id="446484" name="Text Box 20"/>
            <p:cNvSpPr txBox="1">
              <a:spLocks noChangeArrowheads="1"/>
            </p:cNvSpPr>
            <p:nvPr/>
          </p:nvSpPr>
          <p:spPr bwMode="auto">
            <a:xfrm>
              <a:off x="7020" y="5184"/>
              <a:ext cx="1440" cy="468"/>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认识与纠正</a:t>
              </a:r>
              <a:endParaRPr lang="zh-CN" altLang="en-US" b="1">
                <a:effectLst>
                  <a:outerShdw blurRad="38100" dist="38100" dir="2700000" algn="tl">
                    <a:srgbClr val="C0C0C0"/>
                  </a:outerShdw>
                </a:effectLst>
              </a:endParaRPr>
            </a:p>
          </p:txBody>
        </p:sp>
        <p:sp>
          <p:nvSpPr>
            <p:cNvPr id="446485" name="Text Box 21"/>
            <p:cNvSpPr txBox="1">
              <a:spLocks noChangeArrowheads="1"/>
            </p:cNvSpPr>
            <p:nvPr/>
          </p:nvSpPr>
          <p:spPr bwMode="auto">
            <a:xfrm>
              <a:off x="4732" y="5301"/>
              <a:ext cx="900" cy="468"/>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沟通</a:t>
              </a:r>
              <a:endParaRPr lang="zh-CN" altLang="en-US" b="1">
                <a:effectLst>
                  <a:outerShdw blurRad="38100" dist="38100" dir="2700000" algn="tl">
                    <a:srgbClr val="C0C0C0"/>
                  </a:outerShdw>
                </a:effectLst>
              </a:endParaRPr>
            </a:p>
          </p:txBody>
        </p:sp>
        <p:sp>
          <p:nvSpPr>
            <p:cNvPr id="446486" name="Text Box 22"/>
            <p:cNvSpPr txBox="1">
              <a:spLocks noChangeArrowheads="1"/>
            </p:cNvSpPr>
            <p:nvPr/>
          </p:nvSpPr>
          <p:spPr bwMode="auto">
            <a:xfrm>
              <a:off x="5606" y="4443"/>
              <a:ext cx="1260" cy="780"/>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软件质量保证</a:t>
              </a:r>
              <a:endParaRPr lang="zh-CN" altLang="en-US" b="1">
                <a:effectLst>
                  <a:outerShdw blurRad="38100" dist="38100" dir="2700000" algn="tl">
                    <a:srgbClr val="C0C0C0"/>
                  </a:outerShdw>
                </a:effectLst>
              </a:endParaRPr>
            </a:p>
          </p:txBody>
        </p:sp>
      </p:grpSp>
      <p:grpSp>
        <p:nvGrpSpPr>
          <p:cNvPr id="446487" name="Group 23"/>
          <p:cNvGrpSpPr>
            <a:grpSpLocks/>
          </p:cNvGrpSpPr>
          <p:nvPr/>
        </p:nvGrpSpPr>
        <p:grpSpPr bwMode="auto">
          <a:xfrm>
            <a:off x="3492500" y="4221163"/>
            <a:ext cx="5472113" cy="2232025"/>
            <a:chOff x="6660" y="3936"/>
            <a:chExt cx="3498" cy="2849"/>
          </a:xfrm>
        </p:grpSpPr>
        <p:sp>
          <p:nvSpPr>
            <p:cNvPr id="446488" name="Rectangle 24"/>
            <p:cNvSpPr>
              <a:spLocks noChangeArrowheads="1"/>
            </p:cNvSpPr>
            <p:nvPr/>
          </p:nvSpPr>
          <p:spPr bwMode="auto">
            <a:xfrm>
              <a:off x="6660" y="3936"/>
              <a:ext cx="3240" cy="468"/>
            </a:xfrm>
            <a:prstGeom prst="rect">
              <a:avLst/>
            </a:prstGeom>
            <a:solidFill>
              <a:srgbClr val="FFFFFF"/>
            </a:solidFill>
            <a:ln w="9525">
              <a:solidFill>
                <a:srgbClr val="000000"/>
              </a:solid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项目（总）经理</a:t>
              </a:r>
              <a:endParaRPr lang="zh-CN" altLang="en-US" b="1">
                <a:effectLst>
                  <a:outerShdw blurRad="38100" dist="38100" dir="2700000" algn="tl">
                    <a:srgbClr val="C0C0C0"/>
                  </a:outerShdw>
                </a:effectLst>
              </a:endParaRPr>
            </a:p>
          </p:txBody>
        </p:sp>
        <p:sp>
          <p:nvSpPr>
            <p:cNvPr id="446489" name="Line 25"/>
            <p:cNvSpPr>
              <a:spLocks noChangeShapeType="1"/>
            </p:cNvSpPr>
            <p:nvPr/>
          </p:nvSpPr>
          <p:spPr bwMode="auto">
            <a:xfrm>
              <a:off x="6843" y="4404"/>
              <a:ext cx="0" cy="2381"/>
            </a:xfrm>
            <a:prstGeom prst="line">
              <a:avLst/>
            </a:prstGeom>
            <a:noFill/>
            <a:ln w="9525">
              <a:solidFill>
                <a:srgbClr val="000000"/>
              </a:solidFill>
              <a:round/>
              <a:headEnd/>
              <a:tailEnd/>
            </a:ln>
          </p:spPr>
          <p:txBody>
            <a:bodyPr/>
            <a:lstStyle/>
            <a:p>
              <a:endParaRPr lang="zh-CN" altLang="en-US"/>
            </a:p>
          </p:txBody>
        </p:sp>
        <p:sp>
          <p:nvSpPr>
            <p:cNvPr id="446490" name="Text Box 26"/>
            <p:cNvSpPr txBox="1">
              <a:spLocks noChangeArrowheads="1"/>
            </p:cNvSpPr>
            <p:nvPr/>
          </p:nvSpPr>
          <p:spPr bwMode="auto">
            <a:xfrm>
              <a:off x="6840" y="4521"/>
              <a:ext cx="1260" cy="494"/>
            </a:xfrm>
            <a:prstGeom prst="rect">
              <a:avLst/>
            </a:prstGeom>
            <a:solidFill>
              <a:srgbClr val="FFFFFF"/>
            </a:solidFill>
            <a:ln w="9525">
              <a:solidFill>
                <a:srgbClr val="000000"/>
              </a:solidFill>
              <a:miter lim="800000"/>
              <a:headEnd/>
              <a:tailEnd/>
            </a:ln>
          </p:spPr>
          <p:txBody>
            <a:bodyPr lIns="36000" rIns="36000"/>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项目小组</a:t>
              </a:r>
              <a:r>
                <a:rPr lang="en-US" altLang="zh-CN" b="1">
                  <a:effectLst>
                    <a:outerShdw blurRad="38100" dist="38100" dir="2700000" algn="tl">
                      <a:srgbClr val="C0C0C0"/>
                    </a:outerShdw>
                  </a:effectLst>
                  <a:latin typeface="Times New Roman" pitchFamily="18" charset="0"/>
                </a:rPr>
                <a:t>1</a:t>
              </a:r>
              <a:endParaRPr lang="en-US" altLang="zh-CN" b="1">
                <a:effectLst>
                  <a:outerShdw blurRad="38100" dist="38100" dir="2700000" algn="tl">
                    <a:srgbClr val="C0C0C0"/>
                  </a:outerShdw>
                </a:effectLst>
              </a:endParaRPr>
            </a:p>
          </p:txBody>
        </p:sp>
        <p:sp>
          <p:nvSpPr>
            <p:cNvPr id="446491" name="Text Box 27"/>
            <p:cNvSpPr txBox="1">
              <a:spLocks noChangeArrowheads="1"/>
            </p:cNvSpPr>
            <p:nvPr/>
          </p:nvSpPr>
          <p:spPr bwMode="auto">
            <a:xfrm>
              <a:off x="6840" y="5145"/>
              <a:ext cx="1260" cy="494"/>
            </a:xfrm>
            <a:prstGeom prst="rect">
              <a:avLst/>
            </a:prstGeom>
            <a:solidFill>
              <a:srgbClr val="FFFFFF"/>
            </a:solidFill>
            <a:ln w="9525">
              <a:solidFill>
                <a:srgbClr val="000000"/>
              </a:solidFill>
              <a:miter lim="800000"/>
              <a:headEnd/>
              <a:tailEnd/>
            </a:ln>
          </p:spPr>
          <p:txBody>
            <a:bodyPr lIns="36000" rIns="36000"/>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项目小组</a:t>
              </a:r>
              <a:r>
                <a:rPr lang="en-US" altLang="zh-CN" b="1">
                  <a:effectLst>
                    <a:outerShdw blurRad="38100" dist="38100" dir="2700000" algn="tl">
                      <a:srgbClr val="C0C0C0"/>
                    </a:outerShdw>
                  </a:effectLst>
                  <a:latin typeface="Times New Roman" pitchFamily="18" charset="0"/>
                </a:rPr>
                <a:t>2</a:t>
              </a:r>
              <a:endParaRPr lang="en-US" altLang="zh-CN" b="1">
                <a:effectLst>
                  <a:outerShdw blurRad="38100" dist="38100" dir="2700000" algn="tl">
                    <a:srgbClr val="C0C0C0"/>
                  </a:outerShdw>
                </a:effectLst>
              </a:endParaRPr>
            </a:p>
          </p:txBody>
        </p:sp>
        <p:sp>
          <p:nvSpPr>
            <p:cNvPr id="446492" name="Text Box 28"/>
            <p:cNvSpPr txBox="1">
              <a:spLocks noChangeArrowheads="1"/>
            </p:cNvSpPr>
            <p:nvPr/>
          </p:nvSpPr>
          <p:spPr bwMode="auto">
            <a:xfrm>
              <a:off x="6840" y="6120"/>
              <a:ext cx="1260" cy="494"/>
            </a:xfrm>
            <a:prstGeom prst="rect">
              <a:avLst/>
            </a:prstGeom>
            <a:solidFill>
              <a:srgbClr val="FFFFFF"/>
            </a:solidFill>
            <a:ln w="9525">
              <a:solidFill>
                <a:srgbClr val="000000"/>
              </a:solidFill>
              <a:miter lim="800000"/>
              <a:headEnd/>
              <a:tailEnd/>
            </a:ln>
          </p:spPr>
          <p:txBody>
            <a:bodyPr lIns="36000" rIns="36000"/>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项目小组</a:t>
              </a:r>
              <a:r>
                <a:rPr lang="en-US" altLang="zh-CN" b="1">
                  <a:effectLst>
                    <a:outerShdw blurRad="38100" dist="38100" dir="2700000" algn="tl">
                      <a:srgbClr val="C0C0C0"/>
                    </a:outerShdw>
                  </a:effectLst>
                  <a:latin typeface="Times New Roman" pitchFamily="18" charset="0"/>
                </a:rPr>
                <a:t>n</a:t>
              </a:r>
              <a:endParaRPr lang="en-US" altLang="zh-CN" b="1">
                <a:effectLst>
                  <a:outerShdw blurRad="38100" dist="38100" dir="2700000" algn="tl">
                    <a:srgbClr val="C0C0C0"/>
                  </a:outerShdw>
                </a:effectLst>
              </a:endParaRPr>
            </a:p>
          </p:txBody>
        </p:sp>
        <p:sp>
          <p:nvSpPr>
            <p:cNvPr id="446493" name="Text Box 29"/>
            <p:cNvSpPr txBox="1">
              <a:spLocks noChangeArrowheads="1"/>
            </p:cNvSpPr>
            <p:nvPr/>
          </p:nvSpPr>
          <p:spPr bwMode="auto">
            <a:xfrm>
              <a:off x="6840" y="5626"/>
              <a:ext cx="1260" cy="494"/>
            </a:xfrm>
            <a:prstGeom prst="rect">
              <a:avLst/>
            </a:prstGeom>
            <a:noFill/>
            <a:ln w="9525">
              <a:noFill/>
              <a:miter lim="800000"/>
              <a:headEnd/>
              <a:tailEnd/>
            </a:ln>
          </p:spPr>
          <p:txBody>
            <a:bodyPr lIns="36000" rIns="36000"/>
            <a:lstStyle/>
            <a:p>
              <a:pPr marL="822325" indent="-419100" defTabSz="350838">
                <a:buFont typeface="Wingdings" pitchFamily="2" charset="2"/>
                <a:buNone/>
                <a:tabLst>
                  <a:tab pos="1277938" algn="l"/>
                </a:tabLst>
              </a:pPr>
              <a:r>
                <a:rPr lang="en-US" altLang="zh-CN" b="1">
                  <a:effectLst>
                    <a:outerShdw blurRad="38100" dist="38100" dir="2700000" algn="tl">
                      <a:srgbClr val="C0C0C0"/>
                    </a:outerShdw>
                  </a:effectLst>
                  <a:latin typeface="Times New Roman" pitchFamily="18" charset="0"/>
                </a:rPr>
                <a:t>……</a:t>
              </a:r>
              <a:endParaRPr lang="en-US" altLang="zh-CN" b="1">
                <a:effectLst>
                  <a:outerShdw blurRad="38100" dist="38100" dir="2700000" algn="tl">
                    <a:srgbClr val="C0C0C0"/>
                  </a:outerShdw>
                </a:effectLst>
              </a:endParaRPr>
            </a:p>
          </p:txBody>
        </p:sp>
        <p:sp>
          <p:nvSpPr>
            <p:cNvPr id="446494" name="Line 30"/>
            <p:cNvSpPr>
              <a:spLocks noChangeShapeType="1"/>
            </p:cNvSpPr>
            <p:nvPr/>
          </p:nvSpPr>
          <p:spPr bwMode="auto">
            <a:xfrm>
              <a:off x="9540" y="4404"/>
              <a:ext cx="0" cy="312"/>
            </a:xfrm>
            <a:prstGeom prst="line">
              <a:avLst/>
            </a:prstGeom>
            <a:noFill/>
            <a:ln w="9525">
              <a:solidFill>
                <a:srgbClr val="000000"/>
              </a:solidFill>
              <a:round/>
              <a:headEnd/>
              <a:tailEnd/>
            </a:ln>
          </p:spPr>
          <p:txBody>
            <a:bodyPr/>
            <a:lstStyle/>
            <a:p>
              <a:endParaRPr lang="zh-CN" altLang="en-US"/>
            </a:p>
          </p:txBody>
        </p:sp>
        <p:sp>
          <p:nvSpPr>
            <p:cNvPr id="446495" name="Text Box 31"/>
            <p:cNvSpPr txBox="1">
              <a:spLocks noChangeArrowheads="1"/>
            </p:cNvSpPr>
            <p:nvPr/>
          </p:nvSpPr>
          <p:spPr bwMode="auto">
            <a:xfrm>
              <a:off x="8898" y="4716"/>
              <a:ext cx="1260" cy="494"/>
            </a:xfrm>
            <a:prstGeom prst="rect">
              <a:avLst/>
            </a:prstGeom>
            <a:solidFill>
              <a:srgbClr val="FFFFFF"/>
            </a:solidFill>
            <a:ln w="9525">
              <a:solidFill>
                <a:srgbClr val="000000"/>
              </a:solidFill>
              <a:miter lim="800000"/>
              <a:headEnd/>
              <a:tailEnd/>
            </a:ln>
          </p:spPr>
          <p:txBody>
            <a:bodyPr lIns="36000" rIns="36000"/>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测试小组</a:t>
              </a:r>
              <a:endParaRPr lang="zh-CN" altLang="en-US" b="1">
                <a:effectLst>
                  <a:outerShdw blurRad="38100" dist="38100" dir="2700000" algn="tl">
                    <a:srgbClr val="C0C0C0"/>
                  </a:outerShdw>
                </a:effectLst>
              </a:endParaRPr>
            </a:p>
          </p:txBody>
        </p:sp>
        <p:sp>
          <p:nvSpPr>
            <p:cNvPr id="446496" name="Line 32"/>
            <p:cNvSpPr>
              <a:spLocks noChangeShapeType="1"/>
            </p:cNvSpPr>
            <p:nvPr/>
          </p:nvSpPr>
          <p:spPr bwMode="auto">
            <a:xfrm>
              <a:off x="8126" y="4755"/>
              <a:ext cx="720" cy="156"/>
            </a:xfrm>
            <a:prstGeom prst="line">
              <a:avLst/>
            </a:prstGeom>
            <a:noFill/>
            <a:ln w="9525">
              <a:solidFill>
                <a:srgbClr val="000000"/>
              </a:solidFill>
              <a:prstDash val="dash"/>
              <a:round/>
              <a:headEnd/>
              <a:tailEnd/>
            </a:ln>
          </p:spPr>
          <p:txBody>
            <a:bodyPr/>
            <a:lstStyle/>
            <a:p>
              <a:endParaRPr lang="zh-CN" altLang="en-US"/>
            </a:p>
          </p:txBody>
        </p:sp>
        <p:sp>
          <p:nvSpPr>
            <p:cNvPr id="446497" name="Line 33"/>
            <p:cNvSpPr>
              <a:spLocks noChangeShapeType="1"/>
            </p:cNvSpPr>
            <p:nvPr/>
          </p:nvSpPr>
          <p:spPr bwMode="auto">
            <a:xfrm flipV="1">
              <a:off x="8126" y="4963"/>
              <a:ext cx="720" cy="312"/>
            </a:xfrm>
            <a:prstGeom prst="line">
              <a:avLst/>
            </a:prstGeom>
            <a:noFill/>
            <a:ln w="9525">
              <a:solidFill>
                <a:srgbClr val="000000"/>
              </a:solidFill>
              <a:prstDash val="dash"/>
              <a:round/>
              <a:headEnd/>
              <a:tailEnd/>
            </a:ln>
          </p:spPr>
          <p:txBody>
            <a:bodyPr/>
            <a:lstStyle/>
            <a:p>
              <a:endParaRPr lang="zh-CN" altLang="en-US"/>
            </a:p>
          </p:txBody>
        </p:sp>
        <p:sp>
          <p:nvSpPr>
            <p:cNvPr id="446498" name="Line 34"/>
            <p:cNvSpPr>
              <a:spLocks noChangeShapeType="1"/>
            </p:cNvSpPr>
            <p:nvPr/>
          </p:nvSpPr>
          <p:spPr bwMode="auto">
            <a:xfrm flipV="1">
              <a:off x="8126" y="5002"/>
              <a:ext cx="720" cy="1248"/>
            </a:xfrm>
            <a:prstGeom prst="line">
              <a:avLst/>
            </a:prstGeom>
            <a:noFill/>
            <a:ln w="9525">
              <a:solidFill>
                <a:srgbClr val="000000"/>
              </a:solidFill>
              <a:prstDash val="dash"/>
              <a:round/>
              <a:headEnd/>
              <a:tailEnd/>
            </a:ln>
          </p:spPr>
          <p:txBody>
            <a:bodyPr/>
            <a:lstStyle/>
            <a:p>
              <a:endParaRPr lang="zh-CN" altLang="en-US"/>
            </a:p>
          </p:txBody>
        </p:sp>
      </p:grpSp>
    </p:spTree>
  </p:cSld>
  <p:clrMapOvr>
    <a:masterClrMapping/>
  </p:clrMapOvr>
  <p:transition spd="slow">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2" name="Rectangle 4"/>
          <p:cNvSpPr>
            <a:spLocks noChangeArrowheads="1"/>
          </p:cNvSpPr>
          <p:nvPr/>
        </p:nvSpPr>
        <p:spPr bwMode="auto">
          <a:xfrm>
            <a:off x="2627313" y="482600"/>
            <a:ext cx="4164012" cy="550863"/>
          </a:xfrm>
          <a:prstGeom prst="rect">
            <a:avLst/>
          </a:prstGeom>
          <a:noFill/>
          <a:ln w="9525">
            <a:noFill/>
            <a:miter lim="800000"/>
            <a:headEnd/>
            <a:tailEnd/>
          </a:ln>
          <a:effectLst/>
        </p:spPr>
        <p:txBody>
          <a:bodyPr lIns="0" tIns="0" rIns="0" bIns="0" anchor="b"/>
          <a:lstStyle/>
          <a:p>
            <a:pPr algn="ctr">
              <a:spcAft>
                <a:spcPct val="0"/>
              </a:spcAft>
              <a:buClrTx/>
              <a:buSzTx/>
              <a:buFontTx/>
              <a:buNone/>
            </a:pPr>
            <a:r>
              <a:rPr lang="zh-CN" altLang="en-US" sz="4800" b="1">
                <a:solidFill>
                  <a:srgbClr val="FF0000"/>
                </a:solidFill>
                <a:effectLst>
                  <a:outerShdw blurRad="38100" dist="38100" dir="2700000" algn="tl">
                    <a:srgbClr val="C0C0C0"/>
                  </a:outerShdw>
                </a:effectLst>
                <a:ea typeface="隶书" pitchFamily="49" charset="-122"/>
              </a:rPr>
              <a:t>项目质量管理</a:t>
            </a:r>
          </a:p>
        </p:txBody>
      </p:sp>
      <p:sp>
        <p:nvSpPr>
          <p:cNvPr id="447493" name="Rectangle 5"/>
          <p:cNvSpPr>
            <a:spLocks noChangeArrowheads="1"/>
          </p:cNvSpPr>
          <p:nvPr/>
        </p:nvSpPr>
        <p:spPr bwMode="auto">
          <a:xfrm>
            <a:off x="250825" y="1341438"/>
            <a:ext cx="3114675" cy="519112"/>
          </a:xfrm>
          <a:prstGeom prst="rect">
            <a:avLst/>
          </a:prstGeom>
          <a:solidFill>
            <a:schemeClr val="bg1"/>
          </a:solid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软件质量保证计划</a:t>
            </a:r>
            <a:endParaRPr kumimoji="1" lang="zh-CN" altLang="en-US" sz="2800" b="1">
              <a:solidFill>
                <a:schemeClr val="tx1"/>
              </a:solidFill>
              <a:effectLst>
                <a:outerShdw blurRad="38100" dist="38100" dir="2700000" algn="tl">
                  <a:srgbClr val="C0C0C0"/>
                </a:outerShdw>
              </a:effectLst>
              <a:latin typeface="宋体" pitchFamily="2" charset="-122"/>
            </a:endParaRPr>
          </a:p>
        </p:txBody>
      </p:sp>
      <p:sp>
        <p:nvSpPr>
          <p:cNvPr id="447494" name="Rectangle 6"/>
          <p:cNvSpPr>
            <a:spLocks noChangeArrowheads="1"/>
          </p:cNvSpPr>
          <p:nvPr/>
        </p:nvSpPr>
        <p:spPr bwMode="auto">
          <a:xfrm>
            <a:off x="539750" y="2349500"/>
            <a:ext cx="8318500" cy="3067050"/>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40000"/>
              </a:lnSpc>
              <a:spcAft>
                <a:spcPct val="0"/>
              </a:spcAft>
              <a:buClrTx/>
              <a:buSzTx/>
              <a:buFontTx/>
              <a:buNone/>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软件质量保证计划（</a:t>
            </a:r>
            <a:r>
              <a:rPr kumimoji="1" lang="en-US" altLang="zh-CN" sz="2400" b="1">
                <a:effectLst>
                  <a:outerShdw blurRad="38100" dist="38100" dir="2700000" algn="tl">
                    <a:srgbClr val="C0C0C0"/>
                  </a:outerShdw>
                </a:effectLst>
              </a:rPr>
              <a:t>Software Quality Assurance Plan</a:t>
            </a:r>
            <a:r>
              <a:rPr kumimoji="1" lang="zh-CN" altLang="en-US" sz="2400" b="1">
                <a:effectLst>
                  <a:outerShdw blurRad="38100" dist="38100" dir="2700000" algn="tl">
                    <a:srgbClr val="C0C0C0"/>
                  </a:outerShdw>
                </a:effectLst>
              </a:rPr>
              <a:t>，</a:t>
            </a:r>
            <a:r>
              <a:rPr kumimoji="1" lang="en-US" altLang="zh-CN" sz="2400" b="1">
                <a:effectLst>
                  <a:outerShdw blurRad="38100" dist="38100" dir="2700000" algn="tl">
                    <a:srgbClr val="C0C0C0"/>
                  </a:outerShdw>
                </a:effectLst>
              </a:rPr>
              <a:t>SQAP</a:t>
            </a:r>
            <a:r>
              <a:rPr kumimoji="1" lang="zh-CN" altLang="en-US" sz="2400" b="1">
                <a:effectLst>
                  <a:outerShdw blurRad="38100" dist="38100" dir="2700000" algn="tl">
                    <a:srgbClr val="C0C0C0"/>
                  </a:outerShdw>
                </a:effectLst>
              </a:rPr>
              <a:t>）规定在项目中采用的软件质量保证的措施、方法和步骤。文献</a:t>
            </a:r>
            <a:r>
              <a:rPr kumimoji="1" lang="en-US" altLang="zh-CN" sz="2400" b="1">
                <a:effectLst>
                  <a:outerShdw blurRad="38100" dist="38100" dir="2700000" algn="tl">
                    <a:srgbClr val="C0C0C0"/>
                  </a:outerShdw>
                </a:effectLst>
              </a:rPr>
              <a:t>[12]</a:t>
            </a:r>
            <a:r>
              <a:rPr kumimoji="1" lang="zh-CN" altLang="en-US" sz="2400" b="1">
                <a:effectLst>
                  <a:outerShdw blurRad="38100" dist="38100" dir="2700000" algn="tl">
                    <a:srgbClr val="C0C0C0"/>
                  </a:outerShdw>
                </a:effectLst>
              </a:rPr>
              <a:t>定义了</a:t>
            </a:r>
            <a:r>
              <a:rPr kumimoji="1" lang="en-US" altLang="zh-CN" sz="2400" b="1">
                <a:effectLst>
                  <a:outerShdw blurRad="38100" dist="38100" dir="2700000" algn="tl">
                    <a:srgbClr val="C0C0C0"/>
                  </a:outerShdw>
                </a:effectLst>
              </a:rPr>
              <a:t>SQAP</a:t>
            </a:r>
            <a:r>
              <a:rPr kumimoji="1" lang="zh-CN" altLang="en-US" sz="2400" b="1">
                <a:effectLst>
                  <a:outerShdw blurRad="38100" dist="38100" dir="2700000" algn="tl">
                    <a:srgbClr val="C0C0C0"/>
                  </a:outerShdw>
                </a:effectLst>
              </a:rPr>
              <a:t>文档格式及其内容，并需要根据项目的具体情况有所变化，目的就是体现</a:t>
            </a:r>
            <a:r>
              <a:rPr kumimoji="1" lang="en-US" altLang="zh-CN" sz="2400" b="1">
                <a:effectLst>
                  <a:outerShdw blurRad="38100" dist="38100" dir="2700000" algn="tl">
                    <a:srgbClr val="C0C0C0"/>
                  </a:outerShdw>
                </a:effectLst>
              </a:rPr>
              <a:t>SQA</a:t>
            </a:r>
            <a:r>
              <a:rPr kumimoji="1" lang="zh-CN" altLang="en-US" sz="2400" b="1">
                <a:effectLst>
                  <a:outerShdw blurRad="38100" dist="38100" dir="2700000" algn="tl">
                    <a:srgbClr val="C0C0C0"/>
                  </a:outerShdw>
                </a:effectLst>
              </a:rPr>
              <a:t>组对用户需求，性能需求、领域需求等方面的约束，对软件工程实施的监督和控制，对软件配置变更管理的记录和跟踪。</a:t>
            </a:r>
            <a:r>
              <a:rPr kumimoji="1" lang="zh-CN" altLang="en-US" sz="2400"/>
              <a:t> </a:t>
            </a:r>
          </a:p>
        </p:txBody>
      </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ChangeArrowheads="1"/>
          </p:cNvSpPr>
          <p:nvPr/>
        </p:nvSpPr>
        <p:spPr bwMode="auto">
          <a:xfrm>
            <a:off x="1905000" y="285750"/>
            <a:ext cx="5943600" cy="628650"/>
          </a:xfrm>
          <a:prstGeom prst="rect">
            <a:avLst/>
          </a:prstGeom>
          <a:noFill/>
          <a:ln w="9525">
            <a:noFill/>
            <a:miter lim="800000"/>
            <a:headEnd/>
            <a:tailEnd/>
          </a:ln>
          <a:effectLst/>
        </p:spPr>
        <p:txBody>
          <a:bodyPr lIns="92075" tIns="46038" rIns="92075" bIns="46038" anchor="ctr"/>
          <a:lstStyle/>
          <a:p>
            <a:pP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软件项目管理概述</a:t>
            </a:r>
          </a:p>
        </p:txBody>
      </p:sp>
      <p:sp>
        <p:nvSpPr>
          <p:cNvPr id="338948" name="Text Box 4"/>
          <p:cNvSpPr txBox="1">
            <a:spLocks noChangeArrowheads="1"/>
          </p:cNvSpPr>
          <p:nvPr/>
        </p:nvSpPr>
        <p:spPr bwMode="auto">
          <a:xfrm>
            <a:off x="179388" y="1290638"/>
            <a:ext cx="3754437" cy="519112"/>
          </a:xfrm>
          <a:prstGeom prst="rect">
            <a:avLst/>
          </a:prstGeom>
          <a:noFill/>
          <a:ln w="12700">
            <a:noFill/>
            <a:miter lim="800000"/>
            <a:headEnd type="none" w="sm" len="sm"/>
            <a:tailEnd type="none" w="sm" len="sm"/>
          </a:ln>
          <a:effectLst/>
        </p:spPr>
        <p:txBody>
          <a:bodyPr wrap="none">
            <a:spAutoFit/>
          </a:bodyPr>
          <a:lstStyle/>
          <a:p>
            <a:pPr>
              <a:lnSpc>
                <a:spcPct val="100000"/>
              </a:lnSpc>
              <a:spcAft>
                <a:spcPct val="0"/>
              </a:spcAft>
              <a:buClrTx/>
              <a:buSzTx/>
              <a:buFontTx/>
              <a:buNone/>
            </a:pPr>
            <a:r>
              <a:rPr kumimoji="1" lang="en-US" altLang="zh-CN" sz="2800" b="1">
                <a:solidFill>
                  <a:schemeClr val="hlink"/>
                </a:solidFill>
                <a:effectLst>
                  <a:outerShdw blurRad="38100" dist="38100" dir="2700000" algn="tl">
                    <a:srgbClr val="C0C0C0"/>
                  </a:outerShdw>
                </a:effectLst>
                <a:latin typeface="Times New Roman" pitchFamily="18" charset="0"/>
              </a:rPr>
              <a:t>2. </a:t>
            </a:r>
            <a:r>
              <a:rPr kumimoji="1" lang="zh-CN" altLang="en-US" sz="2800" b="1">
                <a:solidFill>
                  <a:schemeClr val="hlink"/>
                </a:solidFill>
                <a:effectLst>
                  <a:outerShdw blurRad="38100" dist="38100" dir="2700000" algn="tl">
                    <a:srgbClr val="C0C0C0"/>
                  </a:outerShdw>
                </a:effectLst>
                <a:latin typeface="Times New Roman" pitchFamily="18" charset="0"/>
              </a:rPr>
              <a:t>软件项目管理的特点</a:t>
            </a:r>
          </a:p>
        </p:txBody>
      </p:sp>
      <p:sp>
        <p:nvSpPr>
          <p:cNvPr id="338951" name="Text Box 7"/>
          <p:cNvSpPr txBox="1">
            <a:spLocks noChangeArrowheads="1"/>
          </p:cNvSpPr>
          <p:nvPr/>
        </p:nvSpPr>
        <p:spPr bwMode="auto">
          <a:xfrm>
            <a:off x="322263" y="1916113"/>
            <a:ext cx="8497887" cy="4524315"/>
          </a:xfrm>
          <a:prstGeom prst="rect">
            <a:avLst/>
          </a:prstGeom>
          <a:noFill/>
          <a:ln w="12700">
            <a:noFill/>
            <a:miter lim="800000"/>
            <a:headEnd type="none" w="sm" len="sm"/>
            <a:tailEnd type="none" w="sm" len="sm"/>
          </a:ln>
          <a:effectLst/>
        </p:spPr>
        <p:txBody>
          <a:bodyPr>
            <a:spAutoFit/>
          </a:bodyPr>
          <a:lstStyle/>
          <a:p>
            <a:pPr>
              <a:lnSpc>
                <a:spcPct val="120000"/>
              </a:lnSpc>
              <a:spcAft>
                <a:spcPct val="0"/>
              </a:spcAft>
              <a:buClrTx/>
              <a:buSzTx/>
              <a:buFontTx/>
              <a:buNone/>
            </a:pPr>
            <a:r>
              <a:rPr kumimoji="1" lang="zh-CN" altLang="en-US" sz="2400" b="1" dirty="0">
                <a:effectLst>
                  <a:outerShdw blurRad="38100" dist="38100" dir="2700000" algn="tl">
                    <a:srgbClr val="C0C0C0"/>
                  </a:outerShdw>
                </a:effectLst>
              </a:rPr>
              <a:t>软件项目管理的特点体现在： </a:t>
            </a:r>
          </a:p>
          <a:p>
            <a:pPr>
              <a:lnSpc>
                <a:spcPct val="120000"/>
              </a:lnSpc>
              <a:spcAft>
                <a:spcPct val="0"/>
              </a:spcAft>
              <a:buClrTx/>
              <a:buSzTx/>
              <a:buFontTx/>
              <a:buNone/>
            </a:pPr>
            <a:r>
              <a:rPr kumimoji="1" lang="zh-CN" altLang="en-US" sz="2400" b="1" dirty="0">
                <a:effectLst>
                  <a:outerShdw blurRad="38100" dist="38100" dir="2700000" algn="tl">
                    <a:srgbClr val="C0C0C0"/>
                  </a:outerShdw>
                </a:effectLst>
              </a:rPr>
              <a:t>        ⑴  软件项目的产品是抽象的逻辑产品，难以用尺寸、重量、体积、外观等物理实体标准来衡量和评价，难以制定软件产品的质量评价体系。</a:t>
            </a:r>
          </a:p>
          <a:p>
            <a:pPr>
              <a:lnSpc>
                <a:spcPct val="120000"/>
              </a:lnSpc>
              <a:spcAft>
                <a:spcPct val="0"/>
              </a:spcAft>
              <a:buClrTx/>
              <a:buSzTx/>
              <a:buFontTx/>
              <a:buNone/>
            </a:pPr>
            <a:r>
              <a:rPr kumimoji="1" lang="zh-CN" altLang="en-US" sz="2400" b="1" dirty="0">
                <a:effectLst>
                  <a:outerShdw blurRad="38100" dist="38100" dir="2700000" algn="tl">
                    <a:srgbClr val="C0C0C0"/>
                  </a:outerShdw>
                </a:effectLst>
              </a:rPr>
              <a:t>        ⑵  软件产品的生产过程是人的智力活动过程，而非传统意义上的“制造”过程，难以监管并及时纠正生产过程中出现的错误和问题。</a:t>
            </a:r>
          </a:p>
          <a:p>
            <a:pPr>
              <a:lnSpc>
                <a:spcPct val="120000"/>
              </a:lnSpc>
              <a:spcAft>
                <a:spcPct val="0"/>
              </a:spcAft>
              <a:buClrTx/>
              <a:buSzTx/>
              <a:buFontTx/>
              <a:buNone/>
            </a:pPr>
            <a:r>
              <a:rPr kumimoji="1" lang="zh-CN" altLang="en-US" sz="2400" b="1" dirty="0">
                <a:effectLst>
                  <a:outerShdw blurRad="38100" dist="38100" dir="2700000" algn="tl">
                    <a:srgbClr val="C0C0C0"/>
                  </a:outerShdw>
                </a:effectLst>
              </a:rPr>
              <a:t>        ⑶  软件产品开发过程中涉及软件分析师、设计工程师、程序员、测试人员、用户和管理人员等，人员配备复杂，难以进行有效管理</a:t>
            </a:r>
            <a:r>
              <a:rPr kumimoji="1" lang="zh-CN" altLang="en-US" sz="2400" b="1" dirty="0" smtClean="0">
                <a:effectLst>
                  <a:outerShdw blurRad="38100" dist="38100" dir="2700000" algn="tl">
                    <a:srgbClr val="C0C0C0"/>
                  </a:outerShdw>
                </a:effectLst>
              </a:rPr>
              <a:t>。</a:t>
            </a:r>
            <a:r>
              <a:rPr kumimoji="1" lang="en-US" altLang="zh-CN" sz="2400" b="1" dirty="0" smtClean="0">
                <a:effectLst>
                  <a:outerShdw blurRad="38100" dist="38100" dir="2700000" algn="tl">
                    <a:srgbClr val="C0C0C0"/>
                  </a:outerShdw>
                </a:effectLst>
              </a:rPr>
              <a:t>/*</a:t>
            </a:r>
            <a:r>
              <a:rPr kumimoji="1" lang="zh-CN" altLang="en-US" sz="1600" b="1" dirty="0" smtClean="0">
                <a:effectLst>
                  <a:outerShdw blurRad="38100" dist="38100" dir="2700000" algn="tl">
                    <a:srgbClr val="C0C0C0"/>
                  </a:outerShdw>
                </a:effectLst>
              </a:rPr>
              <a:t>涉及的人员很多</a:t>
            </a:r>
            <a:r>
              <a:rPr kumimoji="1" lang="en-US" altLang="zh-CN" sz="2400" b="1" dirty="0" smtClean="0">
                <a:effectLst>
                  <a:outerShdw blurRad="38100" dist="38100" dir="2700000" algn="tl">
                    <a:srgbClr val="C0C0C0"/>
                  </a:outerShdw>
                </a:effectLst>
              </a:rPr>
              <a:t>*/</a:t>
            </a:r>
            <a:endParaRPr kumimoji="1" lang="zh-CN" altLang="en-US" sz="2400" b="1" dirty="0">
              <a:effectLst>
                <a:outerShdw blurRad="38100" dist="38100" dir="2700000" algn="tl">
                  <a:srgbClr val="C0C0C0"/>
                </a:outerShdw>
              </a:effectLst>
            </a:endParaRPr>
          </a:p>
        </p:txBody>
      </p:sp>
    </p:spTree>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7" name="Rectangle 5"/>
          <p:cNvSpPr>
            <a:spLocks noChangeArrowheads="1"/>
          </p:cNvSpPr>
          <p:nvPr/>
        </p:nvSpPr>
        <p:spPr bwMode="auto">
          <a:xfrm>
            <a:off x="2627313" y="476250"/>
            <a:ext cx="4164012" cy="550863"/>
          </a:xfrm>
          <a:prstGeom prst="rect">
            <a:avLst/>
          </a:prstGeom>
          <a:noFill/>
          <a:ln w="9525">
            <a:noFill/>
            <a:miter lim="800000"/>
            <a:headEnd/>
            <a:tailEnd/>
          </a:ln>
          <a:effectLst/>
        </p:spPr>
        <p:txBody>
          <a:bodyPr lIns="0" tIns="0" rIns="0" bIns="0" anchor="b"/>
          <a:lstStyle/>
          <a:p>
            <a:pPr algn="ctr">
              <a:spcAft>
                <a:spcPct val="0"/>
              </a:spcAft>
              <a:buClrTx/>
              <a:buSzTx/>
              <a:buFontTx/>
              <a:buNone/>
            </a:pPr>
            <a:r>
              <a:rPr lang="zh-CN" altLang="en-US" sz="4800" b="1">
                <a:solidFill>
                  <a:srgbClr val="FF0000"/>
                </a:solidFill>
                <a:effectLst>
                  <a:outerShdw blurRad="38100" dist="38100" dir="2700000" algn="tl">
                    <a:srgbClr val="C0C0C0"/>
                  </a:outerShdw>
                </a:effectLst>
                <a:ea typeface="隶书" pitchFamily="49" charset="-122"/>
              </a:rPr>
              <a:t>软件配置管理</a:t>
            </a:r>
          </a:p>
        </p:txBody>
      </p:sp>
      <p:sp>
        <p:nvSpPr>
          <p:cNvPr id="448519" name="Rectangle 7"/>
          <p:cNvSpPr>
            <a:spLocks noChangeArrowheads="1"/>
          </p:cNvSpPr>
          <p:nvPr/>
        </p:nvSpPr>
        <p:spPr bwMode="auto">
          <a:xfrm>
            <a:off x="323850" y="1379538"/>
            <a:ext cx="8569325" cy="5075237"/>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30000"/>
              </a:lnSpc>
              <a:spcAft>
                <a:spcPct val="0"/>
              </a:spcAft>
              <a:buClrTx/>
              <a:buSzTx/>
              <a:buFontTx/>
              <a:buNone/>
            </a:pPr>
            <a:r>
              <a:rPr kumimoji="1" lang="en-US" altLang="zh-CN" sz="2400" b="1">
                <a:effectLst>
                  <a:outerShdw blurRad="38100" dist="38100" dir="2700000" algn="tl">
                    <a:srgbClr val="C0C0C0"/>
                  </a:outerShdw>
                </a:effectLst>
              </a:rPr>
              <a:t>        </a:t>
            </a:r>
            <a:r>
              <a:rPr kumimoji="1" lang="zh-CN" altLang="en-US" sz="2400" b="1">
                <a:solidFill>
                  <a:schemeClr val="tx2"/>
                </a:solidFill>
                <a:effectLst>
                  <a:outerShdw blurRad="38100" dist="38100" dir="2700000" algn="tl">
                    <a:srgbClr val="C0C0C0"/>
                  </a:outerShdw>
                </a:effectLst>
              </a:rPr>
              <a:t>软件配置管理</a:t>
            </a:r>
            <a:r>
              <a:rPr kumimoji="1" lang="zh-CN" altLang="en-US" sz="2400" b="1">
                <a:effectLst>
                  <a:outerShdw blurRad="38100" dist="38100" dir="2700000" algn="tl">
                    <a:srgbClr val="C0C0C0"/>
                  </a:outerShdw>
                </a:effectLst>
              </a:rPr>
              <a:t>（</a:t>
            </a:r>
            <a:r>
              <a:rPr kumimoji="1" lang="en-US" altLang="zh-CN" sz="2400" b="1">
                <a:effectLst>
                  <a:outerShdw blurRad="38100" dist="38100" dir="2700000" algn="tl">
                    <a:srgbClr val="C0C0C0"/>
                  </a:outerShdw>
                </a:effectLst>
              </a:rPr>
              <a:t>Software Configuration Management</a:t>
            </a:r>
            <a:r>
              <a:rPr kumimoji="1" lang="zh-CN" altLang="en-US" sz="2400" b="1">
                <a:effectLst>
                  <a:outerShdw blurRad="38100" dist="38100" dir="2700000" algn="tl">
                    <a:srgbClr val="C0C0C0"/>
                  </a:outerShdw>
                </a:effectLst>
              </a:rPr>
              <a:t>，</a:t>
            </a:r>
            <a:r>
              <a:rPr kumimoji="1" lang="en-US" altLang="zh-CN" sz="2400" b="1">
                <a:effectLst>
                  <a:outerShdw blurRad="38100" dist="38100" dir="2700000" algn="tl">
                    <a:srgbClr val="C0C0C0"/>
                  </a:outerShdw>
                </a:effectLst>
              </a:rPr>
              <a:t>SCM</a:t>
            </a:r>
            <a:r>
              <a:rPr kumimoji="1" lang="zh-CN" altLang="en-US" sz="2400" b="1">
                <a:effectLst>
                  <a:outerShdw blurRad="38100" dist="38100" dir="2700000" algn="tl">
                    <a:srgbClr val="C0C0C0"/>
                  </a:outerShdw>
                </a:effectLst>
              </a:rPr>
              <a:t>）是对软件修改进行标识、组织和控制的技术。</a:t>
            </a:r>
            <a:r>
              <a:rPr kumimoji="1" lang="en-US" altLang="zh-CN" sz="2400" b="1">
                <a:effectLst>
                  <a:outerShdw blurRad="38100" dist="38100" dir="2700000" algn="tl">
                    <a:srgbClr val="C0C0C0"/>
                  </a:outerShdw>
                </a:effectLst>
              </a:rPr>
              <a:t>SCM</a:t>
            </a:r>
            <a:r>
              <a:rPr kumimoji="1" lang="zh-CN" altLang="en-US" sz="2400" b="1">
                <a:effectLst>
                  <a:outerShdw blurRad="38100" dist="38100" dir="2700000" algn="tl">
                    <a:srgbClr val="C0C0C0"/>
                  </a:outerShdw>
                </a:effectLst>
              </a:rPr>
              <a:t>的目的是通过定义管理软件变化的一组活动来减少由此引起的混乱，提高软件生产率。</a:t>
            </a:r>
          </a:p>
          <a:p>
            <a:pPr eaLnBrk="1" hangingPunct="1">
              <a:lnSpc>
                <a:spcPct val="110000"/>
              </a:lnSpc>
              <a:spcAft>
                <a:spcPct val="0"/>
              </a:spcAft>
              <a:buClrTx/>
              <a:buSzTx/>
              <a:buFontTx/>
              <a:buNone/>
            </a:pPr>
            <a:endParaRPr kumimoji="1" lang="zh-CN" altLang="en-US" sz="2400" b="1">
              <a:effectLst>
                <a:outerShdw blurRad="38100" dist="38100" dir="2700000" algn="tl">
                  <a:srgbClr val="C0C0C0"/>
                </a:outerShdw>
              </a:effectLst>
            </a:endParaRPr>
          </a:p>
          <a:p>
            <a:pPr eaLnBrk="1" hangingPunct="1">
              <a:lnSpc>
                <a:spcPct val="140000"/>
              </a:lnSpc>
              <a:spcAft>
                <a:spcPct val="0"/>
              </a:spcAft>
              <a:buClrTx/>
              <a:buSzTx/>
              <a:buFontTx/>
              <a:buNone/>
            </a:pPr>
            <a:r>
              <a:rPr kumimoji="1" lang="zh-CN" altLang="en-US" sz="2400" b="1">
                <a:effectLst>
                  <a:outerShdw blurRad="38100" dist="38100" dir="2700000" algn="tl">
                    <a:srgbClr val="C0C0C0"/>
                  </a:outerShdw>
                </a:effectLst>
              </a:rPr>
              <a:t>        </a:t>
            </a:r>
            <a:r>
              <a:rPr kumimoji="1" lang="en-US" altLang="zh-CN" sz="2400" b="1">
                <a:effectLst>
                  <a:outerShdw blurRad="38100" dist="38100" dir="2700000" algn="tl">
                    <a:srgbClr val="C0C0C0"/>
                  </a:outerShdw>
                </a:effectLst>
              </a:rPr>
              <a:t>SCM</a:t>
            </a:r>
            <a:r>
              <a:rPr kumimoji="1" lang="zh-CN" altLang="en-US" sz="2400" b="1">
                <a:effectLst>
                  <a:outerShdw blurRad="38100" dist="38100" dir="2700000" algn="tl">
                    <a:srgbClr val="C0C0C0"/>
                  </a:outerShdw>
                </a:effectLst>
              </a:rPr>
              <a:t>定义的变更管理活动主要包括： </a:t>
            </a:r>
          </a:p>
          <a:p>
            <a:pPr>
              <a:lnSpc>
                <a:spcPct val="140000"/>
              </a:lnSpc>
              <a:buFont typeface="Wingdings" pitchFamily="2" charset="2"/>
              <a:buChar char="Ø"/>
            </a:pPr>
            <a:r>
              <a:rPr kumimoji="1" lang="zh-CN" altLang="en-US" sz="2400" b="1">
                <a:effectLst>
                  <a:outerShdw blurRad="38100" dist="38100" dir="2700000" algn="tl">
                    <a:srgbClr val="C0C0C0"/>
                  </a:outerShdw>
                </a:effectLst>
              </a:rPr>
              <a:t> 标识变化；</a:t>
            </a:r>
          </a:p>
          <a:p>
            <a:pPr>
              <a:lnSpc>
                <a:spcPct val="110000"/>
              </a:lnSpc>
              <a:buFont typeface="Wingdings" pitchFamily="2" charset="2"/>
              <a:buChar char="Ø"/>
            </a:pPr>
            <a:r>
              <a:rPr kumimoji="1" lang="zh-CN" altLang="en-US" sz="2400" b="1">
                <a:effectLst>
                  <a:outerShdw blurRad="38100" dist="38100" dir="2700000" algn="tl">
                    <a:srgbClr val="C0C0C0"/>
                  </a:outerShdw>
                </a:effectLst>
              </a:rPr>
              <a:t> 控制变化；</a:t>
            </a:r>
          </a:p>
          <a:p>
            <a:pPr>
              <a:lnSpc>
                <a:spcPct val="110000"/>
              </a:lnSpc>
              <a:buFont typeface="Wingdings" pitchFamily="2" charset="2"/>
              <a:buChar char="Ø"/>
            </a:pPr>
            <a:r>
              <a:rPr kumimoji="1" lang="zh-CN" altLang="en-US" sz="2400" b="1">
                <a:effectLst>
                  <a:outerShdw blurRad="38100" dist="38100" dir="2700000" algn="tl">
                    <a:srgbClr val="C0C0C0"/>
                  </a:outerShdw>
                </a:effectLst>
              </a:rPr>
              <a:t> 监督、记录变化过程；</a:t>
            </a:r>
          </a:p>
          <a:p>
            <a:pPr>
              <a:lnSpc>
                <a:spcPct val="110000"/>
              </a:lnSpc>
              <a:buFont typeface="Wingdings" pitchFamily="2" charset="2"/>
              <a:buChar char="Ø"/>
            </a:pPr>
            <a:r>
              <a:rPr kumimoji="1" lang="zh-CN" altLang="en-US" sz="2400" b="1">
                <a:effectLst>
                  <a:outerShdw blurRad="38100" dist="38100" dir="2700000" algn="tl">
                    <a:srgbClr val="C0C0C0"/>
                  </a:outerShdw>
                </a:effectLst>
              </a:rPr>
              <a:t> 通知与变化相关的所有人员、更新与变化相关的文档。 </a:t>
            </a:r>
          </a:p>
        </p:txBody>
      </p:sp>
    </p:spTree>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41" name="Rectangle 5"/>
          <p:cNvSpPr>
            <a:spLocks noChangeArrowheads="1"/>
          </p:cNvSpPr>
          <p:nvPr/>
        </p:nvSpPr>
        <p:spPr bwMode="auto">
          <a:xfrm>
            <a:off x="250825" y="1341438"/>
            <a:ext cx="2017713" cy="519112"/>
          </a:xfrm>
          <a:prstGeom prst="rect">
            <a:avLst/>
          </a:prstGeom>
          <a:solidFill>
            <a:schemeClr val="bg1"/>
          </a:solid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软件配置项</a:t>
            </a:r>
            <a:endParaRPr kumimoji="1" lang="zh-CN" altLang="en-US" sz="2800" b="1">
              <a:solidFill>
                <a:schemeClr val="tx1"/>
              </a:solidFill>
              <a:effectLst>
                <a:outerShdw blurRad="38100" dist="38100" dir="2700000" algn="tl">
                  <a:srgbClr val="C0C0C0"/>
                </a:outerShdw>
              </a:effectLst>
              <a:latin typeface="宋体" pitchFamily="2" charset="-122"/>
            </a:endParaRPr>
          </a:p>
        </p:txBody>
      </p:sp>
      <p:sp>
        <p:nvSpPr>
          <p:cNvPr id="449542" name="Rectangle 6"/>
          <p:cNvSpPr>
            <a:spLocks noChangeArrowheads="1"/>
          </p:cNvSpPr>
          <p:nvPr/>
        </p:nvSpPr>
        <p:spPr bwMode="auto">
          <a:xfrm>
            <a:off x="2627313" y="476250"/>
            <a:ext cx="4164012" cy="550863"/>
          </a:xfrm>
          <a:prstGeom prst="rect">
            <a:avLst/>
          </a:prstGeom>
          <a:noFill/>
          <a:ln w="9525">
            <a:noFill/>
            <a:miter lim="800000"/>
            <a:headEnd/>
            <a:tailEnd/>
          </a:ln>
          <a:effectLst/>
        </p:spPr>
        <p:txBody>
          <a:bodyPr lIns="0" tIns="0" rIns="0" bIns="0" anchor="b"/>
          <a:lstStyle/>
          <a:p>
            <a:pPr algn="ctr">
              <a:spcAft>
                <a:spcPct val="0"/>
              </a:spcAft>
              <a:buClrTx/>
              <a:buSzTx/>
              <a:buFontTx/>
              <a:buNone/>
            </a:pPr>
            <a:r>
              <a:rPr lang="zh-CN" altLang="en-US" sz="4800" b="1">
                <a:solidFill>
                  <a:srgbClr val="FF0000"/>
                </a:solidFill>
                <a:effectLst>
                  <a:outerShdw blurRad="38100" dist="38100" dir="2700000" algn="tl">
                    <a:srgbClr val="C0C0C0"/>
                  </a:outerShdw>
                </a:effectLst>
                <a:ea typeface="隶书" pitchFamily="49" charset="-122"/>
              </a:rPr>
              <a:t>软件配置管理</a:t>
            </a:r>
          </a:p>
        </p:txBody>
      </p:sp>
      <p:sp>
        <p:nvSpPr>
          <p:cNvPr id="449543" name="Rectangle 7"/>
          <p:cNvSpPr>
            <a:spLocks noChangeArrowheads="1"/>
          </p:cNvSpPr>
          <p:nvPr/>
        </p:nvSpPr>
        <p:spPr bwMode="auto">
          <a:xfrm>
            <a:off x="179388" y="2201863"/>
            <a:ext cx="8713787" cy="3176587"/>
          </a:xfrm>
          <a:prstGeom prst="rect">
            <a:avLst/>
          </a:prstGeom>
          <a:noFill/>
          <a:ln w="9525">
            <a:noFill/>
            <a:miter lim="800000"/>
            <a:headEnd type="none" w="sm" len="sm"/>
            <a:tailEnd type="none" w="sm" len="sm"/>
          </a:ln>
          <a:effectLst/>
        </p:spPr>
        <p:txBody>
          <a:bodyPr lIns="0" tIns="0" rIns="0" bIns="0" anchor="ctr">
            <a:spAutoFit/>
          </a:bodyPr>
          <a:lstStyle/>
          <a:p>
            <a:pPr indent="276225">
              <a:lnSpc>
                <a:spcPct val="120000"/>
              </a:lnSpc>
              <a:buFont typeface="Wingdings" pitchFamily="2" charset="2"/>
              <a:buNone/>
            </a:pPr>
            <a:r>
              <a:rPr kumimoji="1" lang="en-US" altLang="zh-CN" sz="2400" b="1">
                <a:effectLst>
                  <a:outerShdw blurRad="38100" dist="38100" dir="2700000" algn="tl">
                    <a:srgbClr val="C0C0C0"/>
                  </a:outerShdw>
                </a:effectLst>
              </a:rPr>
              <a:t>    Pressman</a:t>
            </a:r>
            <a:r>
              <a:rPr kumimoji="1" lang="zh-CN" altLang="en-US" sz="2400" b="1">
                <a:effectLst>
                  <a:outerShdw blurRad="38100" dist="38100" dir="2700000" algn="tl">
                    <a:srgbClr val="C0C0C0"/>
                  </a:outerShdw>
                </a:effectLst>
              </a:rPr>
              <a:t>指出，任何软件产品的最终结果都可以分为如下</a:t>
            </a:r>
            <a:r>
              <a:rPr kumimoji="1" lang="en-US" altLang="zh-CN" sz="2400" b="1">
                <a:effectLst>
                  <a:outerShdw blurRad="38100" dist="38100" dir="2700000" algn="tl">
                    <a:srgbClr val="C0C0C0"/>
                  </a:outerShdw>
                </a:effectLst>
              </a:rPr>
              <a:t>3</a:t>
            </a:r>
            <a:r>
              <a:rPr kumimoji="1" lang="zh-CN" altLang="en-US" sz="2400" b="1">
                <a:effectLst>
                  <a:outerShdw blurRad="38100" dist="38100" dir="2700000" algn="tl">
                    <a:srgbClr val="C0C0C0"/>
                  </a:outerShdw>
                </a:effectLst>
              </a:rPr>
              <a:t>类信息：</a:t>
            </a:r>
          </a:p>
          <a:p>
            <a:pPr indent="276225">
              <a:lnSpc>
                <a:spcPct val="120000"/>
              </a:lnSpc>
              <a:buFont typeface="Wingdings" pitchFamily="2" charset="2"/>
              <a:buNone/>
            </a:pPr>
            <a:r>
              <a:rPr kumimoji="1" lang="zh-CN" altLang="en-US" sz="2400" b="1">
                <a:effectLst>
                  <a:outerShdw blurRad="38100" dist="38100" dir="2700000" algn="tl">
                    <a:srgbClr val="C0C0C0"/>
                  </a:outerShdw>
                </a:effectLst>
              </a:rPr>
              <a:t>⑴ 计算机程序（包括源程序、目标程序和可执行程序）。</a:t>
            </a:r>
          </a:p>
          <a:p>
            <a:pPr indent="276225">
              <a:lnSpc>
                <a:spcPct val="120000"/>
              </a:lnSpc>
              <a:buFont typeface="Wingdings" pitchFamily="2" charset="2"/>
              <a:buNone/>
            </a:pPr>
            <a:r>
              <a:rPr kumimoji="1" lang="zh-CN" altLang="en-US" sz="2400" b="1">
                <a:effectLst>
                  <a:outerShdw blurRad="38100" dist="38100" dir="2700000" algn="tl">
                    <a:srgbClr val="C0C0C0"/>
                  </a:outerShdw>
                </a:effectLst>
              </a:rPr>
              <a:t>⑵ 软件产品在开发过程中生成的文档（面向开发人员和面向用户）。</a:t>
            </a:r>
          </a:p>
          <a:p>
            <a:pPr indent="276225">
              <a:lnSpc>
                <a:spcPct val="120000"/>
              </a:lnSpc>
              <a:buFont typeface="Wingdings" pitchFamily="2" charset="2"/>
              <a:buNone/>
            </a:pPr>
            <a:r>
              <a:rPr kumimoji="1" lang="zh-CN" altLang="en-US" sz="2400" b="1">
                <a:effectLst>
                  <a:outerShdw blurRad="38100" dist="38100" dir="2700000" algn="tl">
                    <a:srgbClr val="C0C0C0"/>
                  </a:outerShdw>
                </a:effectLst>
              </a:rPr>
              <a:t>⑶ 软件产品内部和系统外部存储的数据。 </a:t>
            </a:r>
          </a:p>
        </p:txBody>
      </p:sp>
    </p:spTree>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4" name="Rectangle 4"/>
          <p:cNvSpPr>
            <a:spLocks noChangeArrowheads="1"/>
          </p:cNvSpPr>
          <p:nvPr/>
        </p:nvSpPr>
        <p:spPr bwMode="auto">
          <a:xfrm>
            <a:off x="250825" y="1125538"/>
            <a:ext cx="2017713" cy="519112"/>
          </a:xfrm>
          <a:prstGeom prst="rect">
            <a:avLst/>
          </a:prstGeom>
          <a:no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软件配置项</a:t>
            </a:r>
            <a:endParaRPr kumimoji="1" lang="zh-CN" altLang="en-US" sz="2800" b="1">
              <a:solidFill>
                <a:schemeClr val="tx1"/>
              </a:solidFill>
              <a:effectLst>
                <a:outerShdw blurRad="38100" dist="38100" dir="2700000" algn="tl">
                  <a:srgbClr val="C0C0C0"/>
                </a:outerShdw>
              </a:effectLst>
              <a:latin typeface="宋体" pitchFamily="2" charset="-122"/>
            </a:endParaRPr>
          </a:p>
        </p:txBody>
      </p:sp>
      <p:sp>
        <p:nvSpPr>
          <p:cNvPr id="450565" name="Rectangle 5"/>
          <p:cNvSpPr>
            <a:spLocks noChangeArrowheads="1"/>
          </p:cNvSpPr>
          <p:nvPr/>
        </p:nvSpPr>
        <p:spPr bwMode="auto">
          <a:xfrm>
            <a:off x="2627313" y="476250"/>
            <a:ext cx="4164012" cy="550863"/>
          </a:xfrm>
          <a:prstGeom prst="rect">
            <a:avLst/>
          </a:prstGeom>
          <a:noFill/>
          <a:ln w="9525">
            <a:noFill/>
            <a:miter lim="800000"/>
            <a:headEnd/>
            <a:tailEnd/>
          </a:ln>
          <a:effectLst/>
        </p:spPr>
        <p:txBody>
          <a:bodyPr lIns="0" tIns="0" rIns="0" bIns="0" anchor="b"/>
          <a:lstStyle/>
          <a:p>
            <a:pPr algn="ctr">
              <a:spcAft>
                <a:spcPct val="0"/>
              </a:spcAft>
              <a:buClrTx/>
              <a:buSzTx/>
              <a:buFontTx/>
              <a:buNone/>
            </a:pPr>
            <a:r>
              <a:rPr lang="zh-CN" altLang="en-US" sz="4800" b="1">
                <a:solidFill>
                  <a:srgbClr val="FF0000"/>
                </a:solidFill>
                <a:effectLst>
                  <a:outerShdw blurRad="38100" dist="38100" dir="2700000" algn="tl">
                    <a:srgbClr val="C0C0C0"/>
                  </a:outerShdw>
                </a:effectLst>
                <a:ea typeface="隶书" pitchFamily="49" charset="-122"/>
              </a:rPr>
              <a:t>软件配置管理</a:t>
            </a:r>
          </a:p>
        </p:txBody>
      </p:sp>
      <p:sp>
        <p:nvSpPr>
          <p:cNvPr id="450566" name="Rectangle 6"/>
          <p:cNvSpPr>
            <a:spLocks noChangeArrowheads="1"/>
          </p:cNvSpPr>
          <p:nvPr/>
        </p:nvSpPr>
        <p:spPr bwMode="auto">
          <a:xfrm>
            <a:off x="395288" y="1700213"/>
            <a:ext cx="8569325" cy="4667250"/>
          </a:xfrm>
          <a:prstGeom prst="rect">
            <a:avLst/>
          </a:prstGeom>
          <a:noFill/>
          <a:ln w="9525">
            <a:noFill/>
            <a:miter lim="800000"/>
            <a:headEnd type="none" w="sm" len="sm"/>
            <a:tailEnd type="none" w="sm" len="sm"/>
          </a:ln>
          <a:effectLst/>
        </p:spPr>
        <p:txBody>
          <a:bodyPr lIns="0" tIns="0" rIns="0" bIns="0" anchor="ctr">
            <a:spAutoFit/>
          </a:bodyPr>
          <a:lstStyle/>
          <a:p>
            <a:pPr>
              <a:buFont typeface="Wingdings" pitchFamily="2" charset="2"/>
              <a:buNone/>
            </a:pPr>
            <a:r>
              <a:rPr kumimoji="1" lang="en-US" altLang="zh-CN" sz="2000" b="1">
                <a:effectLst>
                  <a:outerShdw blurRad="38100" dist="38100" dir="2700000" algn="tl">
                    <a:srgbClr val="C0C0C0"/>
                  </a:outerShdw>
                </a:effectLst>
              </a:rPr>
              <a:t>⑴ </a:t>
            </a:r>
            <a:r>
              <a:rPr kumimoji="1" lang="zh-CN" altLang="en-US" sz="2000" b="1">
                <a:effectLst>
                  <a:outerShdw blurRad="38100" dist="38100" dir="2700000" algn="tl">
                    <a:srgbClr val="C0C0C0"/>
                  </a:outerShdw>
                </a:effectLst>
              </a:rPr>
              <a:t>系统规格说明；</a:t>
            </a:r>
          </a:p>
          <a:p>
            <a:pPr>
              <a:buFont typeface="Wingdings" pitchFamily="2" charset="2"/>
              <a:buNone/>
            </a:pPr>
            <a:r>
              <a:rPr kumimoji="1" lang="zh-CN" altLang="en-US" sz="2000" b="1">
                <a:effectLst>
                  <a:outerShdw blurRad="38100" dist="38100" dir="2700000" algn="tl">
                    <a:srgbClr val="C0C0C0"/>
                  </a:outerShdw>
                </a:effectLst>
              </a:rPr>
              <a:t>⑵ 软件项目计划，包括软件开发计划、质量保证计划、配置计划和验收确认计划；</a:t>
            </a:r>
          </a:p>
          <a:p>
            <a:pPr>
              <a:buFont typeface="Wingdings" pitchFamily="2" charset="2"/>
              <a:buNone/>
            </a:pPr>
            <a:r>
              <a:rPr kumimoji="1" lang="zh-CN" altLang="en-US" sz="2000" b="1">
                <a:effectLst>
                  <a:outerShdw blurRad="38100" dist="38100" dir="2700000" algn="tl">
                    <a:srgbClr val="C0C0C0"/>
                  </a:outerShdw>
                </a:effectLst>
              </a:rPr>
              <a:t>⑶ 软件需求规格说明；</a:t>
            </a:r>
          </a:p>
          <a:p>
            <a:pPr>
              <a:buFont typeface="Wingdings" pitchFamily="2" charset="2"/>
              <a:buNone/>
            </a:pPr>
            <a:r>
              <a:rPr kumimoji="1" lang="zh-CN" altLang="en-US" sz="2000" b="1">
                <a:effectLst>
                  <a:outerShdw blurRad="38100" dist="38100" dir="2700000" algn="tl">
                    <a:srgbClr val="C0C0C0"/>
                  </a:outerShdw>
                </a:effectLst>
              </a:rPr>
              <a:t>⑷ 软件设计规格说明，包括概要设计说明和详细设计说明。</a:t>
            </a:r>
          </a:p>
          <a:p>
            <a:pPr>
              <a:buFont typeface="Wingdings" pitchFamily="2" charset="2"/>
              <a:buNone/>
            </a:pPr>
            <a:r>
              <a:rPr kumimoji="1" lang="zh-CN" altLang="en-US" sz="2000" b="1">
                <a:effectLst>
                  <a:outerShdw blurRad="38100" dist="38100" dir="2700000" algn="tl">
                    <a:srgbClr val="C0C0C0"/>
                  </a:outerShdw>
                </a:effectLst>
              </a:rPr>
              <a:t>⑸ 程序，包括源代码、目标文件、可执行文件、软件部件库、数据等。</a:t>
            </a:r>
          </a:p>
          <a:p>
            <a:pPr>
              <a:buFont typeface="Wingdings" pitchFamily="2" charset="2"/>
              <a:buNone/>
            </a:pPr>
            <a:r>
              <a:rPr kumimoji="1" lang="zh-CN" altLang="en-US" sz="2000" b="1">
                <a:effectLst>
                  <a:outerShdw blurRad="38100" dist="38100" dir="2700000" algn="tl">
                    <a:srgbClr val="C0C0C0"/>
                  </a:outerShdw>
                </a:effectLst>
              </a:rPr>
              <a:t>⑹ 软件测试文档，包括测试计划、测试用例、测试脚本和测试报告。</a:t>
            </a:r>
          </a:p>
          <a:p>
            <a:pPr>
              <a:buFont typeface="Wingdings" pitchFamily="2" charset="2"/>
              <a:buNone/>
            </a:pPr>
            <a:r>
              <a:rPr kumimoji="1" lang="zh-CN" altLang="en-US" sz="2000" b="1">
                <a:effectLst>
                  <a:outerShdw blurRad="38100" dist="38100" dir="2700000" algn="tl">
                    <a:srgbClr val="C0C0C0"/>
                  </a:outerShdw>
                </a:effectLst>
              </a:rPr>
              <a:t>⑺ 维护文档，包括软件维护计划、软件问题报告、变更报告。</a:t>
            </a:r>
          </a:p>
          <a:p>
            <a:pPr>
              <a:buFont typeface="Wingdings" pitchFamily="2" charset="2"/>
              <a:buNone/>
            </a:pPr>
            <a:r>
              <a:rPr kumimoji="1" lang="zh-CN" altLang="en-US" sz="2000" b="1">
                <a:effectLst>
                  <a:outerShdw blurRad="38100" dist="38100" dir="2700000" algn="tl">
                    <a:srgbClr val="C0C0C0"/>
                  </a:outerShdw>
                </a:effectLst>
              </a:rPr>
              <a:t>⑻ 用户文档，包括用户手册、联机帮助、安装和部署文档等。</a:t>
            </a:r>
          </a:p>
          <a:p>
            <a:pPr>
              <a:buFont typeface="Wingdings" pitchFamily="2" charset="2"/>
              <a:buNone/>
            </a:pPr>
            <a:r>
              <a:rPr kumimoji="1" lang="zh-CN" altLang="en-US" sz="2000" b="1">
                <a:effectLst>
                  <a:outerShdw blurRad="38100" dist="38100" dir="2700000" algn="tl">
                    <a:srgbClr val="C0C0C0"/>
                  </a:outerShdw>
                </a:effectLst>
              </a:rPr>
              <a:t>⑼ 软件工程和软件质量管理的标准与过程。</a:t>
            </a:r>
          </a:p>
          <a:p>
            <a:pPr>
              <a:buFont typeface="Wingdings" pitchFamily="2" charset="2"/>
              <a:buNone/>
            </a:pPr>
            <a:r>
              <a:rPr kumimoji="1" lang="zh-CN" altLang="en-US" sz="2000" b="1">
                <a:effectLst>
                  <a:outerShdw blurRad="38100" dist="38100" dir="2700000" algn="tl">
                    <a:srgbClr val="C0C0C0"/>
                  </a:outerShdw>
                </a:effectLst>
              </a:rPr>
              <a:t>⑽ 对上述各项内容的按需组合，构成复合软件配置项（针对中小型项目，以及极限编程、敏捷编程等软件开发过程的需要）。 </a:t>
            </a:r>
          </a:p>
        </p:txBody>
      </p:sp>
    </p:spTree>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8" name="Rectangle 4"/>
          <p:cNvSpPr>
            <a:spLocks noChangeArrowheads="1"/>
          </p:cNvSpPr>
          <p:nvPr/>
        </p:nvSpPr>
        <p:spPr bwMode="auto">
          <a:xfrm>
            <a:off x="398463" y="1341438"/>
            <a:ext cx="2519362" cy="519112"/>
          </a:xfrm>
          <a:prstGeom prst="rect">
            <a:avLst/>
          </a:prstGeom>
          <a:solidFill>
            <a:schemeClr val="bg1"/>
          </a:solid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管理配置过程</a:t>
            </a:r>
            <a:endParaRPr kumimoji="1" lang="zh-CN" altLang="en-US" sz="2800" b="1">
              <a:solidFill>
                <a:schemeClr val="tx1"/>
              </a:solidFill>
              <a:effectLst>
                <a:outerShdw blurRad="38100" dist="38100" dir="2700000" algn="tl">
                  <a:srgbClr val="C0C0C0"/>
                </a:outerShdw>
              </a:effectLst>
              <a:latin typeface="宋体" pitchFamily="2" charset="-122"/>
            </a:endParaRPr>
          </a:p>
        </p:txBody>
      </p:sp>
      <p:sp>
        <p:nvSpPr>
          <p:cNvPr id="451589" name="Rectangle 5"/>
          <p:cNvSpPr>
            <a:spLocks noChangeArrowheads="1"/>
          </p:cNvSpPr>
          <p:nvPr/>
        </p:nvSpPr>
        <p:spPr bwMode="auto">
          <a:xfrm>
            <a:off x="2774950" y="476250"/>
            <a:ext cx="4164013" cy="550863"/>
          </a:xfrm>
          <a:prstGeom prst="rect">
            <a:avLst/>
          </a:prstGeom>
          <a:noFill/>
          <a:ln w="9525">
            <a:noFill/>
            <a:miter lim="800000"/>
            <a:headEnd/>
            <a:tailEnd/>
          </a:ln>
          <a:effectLst/>
        </p:spPr>
        <p:txBody>
          <a:bodyPr lIns="0" tIns="0" rIns="0" bIns="0" anchor="b"/>
          <a:lstStyle/>
          <a:p>
            <a:pPr algn="ctr">
              <a:spcAft>
                <a:spcPct val="0"/>
              </a:spcAft>
              <a:buClrTx/>
              <a:buSzTx/>
              <a:buFontTx/>
              <a:buNone/>
            </a:pPr>
            <a:r>
              <a:rPr lang="zh-CN" altLang="en-US" sz="4800" b="1">
                <a:solidFill>
                  <a:srgbClr val="FF0000"/>
                </a:solidFill>
                <a:effectLst>
                  <a:outerShdw blurRad="38100" dist="38100" dir="2700000" algn="tl">
                    <a:srgbClr val="C0C0C0"/>
                  </a:outerShdw>
                </a:effectLst>
                <a:ea typeface="隶书" pitchFamily="49" charset="-122"/>
              </a:rPr>
              <a:t>软件配置管理</a:t>
            </a:r>
          </a:p>
        </p:txBody>
      </p:sp>
      <p:sp>
        <p:nvSpPr>
          <p:cNvPr id="451591" name="Rectangle 7"/>
          <p:cNvSpPr>
            <a:spLocks noChangeArrowheads="1"/>
          </p:cNvSpPr>
          <p:nvPr/>
        </p:nvSpPr>
        <p:spPr bwMode="auto">
          <a:xfrm>
            <a:off x="542925" y="2060575"/>
            <a:ext cx="8601075" cy="1587500"/>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30000"/>
              </a:lnSpc>
              <a:spcAft>
                <a:spcPct val="0"/>
              </a:spcAft>
              <a:buClrTx/>
              <a:buSzTx/>
              <a:buFontTx/>
              <a:buNone/>
            </a:pPr>
            <a:r>
              <a:rPr kumimoji="1" lang="en-US" altLang="zh-CN" sz="2000" b="1">
                <a:effectLst>
                  <a:outerShdw blurRad="38100" dist="38100" dir="2700000" algn="tl">
                    <a:srgbClr val="C0C0C0"/>
                  </a:outerShdw>
                </a:effectLst>
              </a:rPr>
              <a:t>        </a:t>
            </a:r>
            <a:r>
              <a:rPr kumimoji="1" lang="zh-CN" altLang="en-US" sz="2000" b="1">
                <a:effectLst>
                  <a:outerShdw blurRad="38100" dist="38100" dir="2700000" algn="tl">
                    <a:srgbClr val="C0C0C0"/>
                  </a:outerShdw>
                </a:effectLst>
              </a:rPr>
              <a:t>软件配置管理是软件质量管理中重要的环节，它管理的目的就是有效控制变化和修改，缩小更改的涉及面、减少修改带来的副作用。 </a:t>
            </a:r>
          </a:p>
          <a:p>
            <a:pPr eaLnBrk="1" hangingPunct="1">
              <a:lnSpc>
                <a:spcPct val="130000"/>
              </a:lnSpc>
              <a:spcAft>
                <a:spcPct val="0"/>
              </a:spcAft>
              <a:buClrTx/>
              <a:buSzTx/>
              <a:buFontTx/>
              <a:buNone/>
            </a:pPr>
            <a:r>
              <a:rPr kumimoji="1" lang="zh-CN" altLang="en-US" sz="2000" b="1">
                <a:effectLst>
                  <a:outerShdw blurRad="38100" dist="38100" dir="2700000" algn="tl">
                    <a:srgbClr val="C0C0C0"/>
                  </a:outerShdw>
                </a:effectLst>
              </a:rPr>
              <a:t>        软件配置管理过程主要包括标识软件配置对象、软件版本控制、变化控制、审计配置和软件配置报告。 </a:t>
            </a:r>
          </a:p>
        </p:txBody>
      </p:sp>
      <p:sp>
        <p:nvSpPr>
          <p:cNvPr id="451592" name="Text Box 8"/>
          <p:cNvSpPr txBox="1">
            <a:spLocks noChangeArrowheads="1"/>
          </p:cNvSpPr>
          <p:nvPr/>
        </p:nvSpPr>
        <p:spPr bwMode="auto">
          <a:xfrm>
            <a:off x="2700338" y="4221163"/>
            <a:ext cx="2808287" cy="19827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tabLst>
                <a:tab pos="1277938" algn="l"/>
              </a:tabLst>
            </a:pPr>
            <a:r>
              <a:rPr lang="zh-CN" altLang="en-US" sz="2000" b="1">
                <a:effectLst>
                  <a:outerShdw blurRad="38100" dist="38100" dir="2700000" algn="tl">
                    <a:srgbClr val="C0C0C0"/>
                  </a:outerShdw>
                </a:effectLst>
              </a:rPr>
              <a:t>软件配置项命名</a:t>
            </a:r>
          </a:p>
          <a:p>
            <a:pPr marL="822325" indent="-419100" defTabSz="350838">
              <a:tabLst>
                <a:tab pos="1277938" algn="l"/>
              </a:tabLst>
            </a:pPr>
            <a:r>
              <a:rPr lang="zh-CN" altLang="en-US" sz="2000" b="1">
                <a:effectLst>
                  <a:outerShdw blurRad="38100" dist="38100" dir="2700000" algn="tl">
                    <a:srgbClr val="C0C0C0"/>
                  </a:outerShdw>
                </a:effectLst>
              </a:rPr>
              <a:t>软件版本控制</a:t>
            </a:r>
          </a:p>
          <a:p>
            <a:pPr marL="822325" indent="-419100" defTabSz="350838">
              <a:tabLst>
                <a:tab pos="1277938" algn="l"/>
              </a:tabLst>
            </a:pPr>
            <a:r>
              <a:rPr lang="zh-CN" altLang="en-US" sz="2000" b="1">
                <a:effectLst>
                  <a:outerShdw blurRad="38100" dist="38100" dir="2700000" algn="tl">
                    <a:srgbClr val="C0C0C0"/>
                  </a:outerShdw>
                </a:effectLst>
              </a:rPr>
              <a:t>变更控制</a:t>
            </a:r>
          </a:p>
          <a:p>
            <a:pPr marL="822325" indent="-419100" defTabSz="350838">
              <a:tabLst>
                <a:tab pos="1277938" algn="l"/>
              </a:tabLst>
            </a:pPr>
            <a:r>
              <a:rPr lang="zh-CN" altLang="en-US" sz="2000" b="1">
                <a:effectLst>
                  <a:outerShdw blurRad="38100" dist="38100" dir="2700000" algn="tl">
                    <a:srgbClr val="C0C0C0"/>
                  </a:outerShdw>
                </a:effectLst>
              </a:rPr>
              <a:t>配置审计</a:t>
            </a:r>
          </a:p>
          <a:p>
            <a:pPr marL="822325" indent="-419100" defTabSz="350838">
              <a:tabLst>
                <a:tab pos="1277938" algn="l"/>
              </a:tabLst>
            </a:pPr>
            <a:r>
              <a:rPr lang="zh-CN" altLang="en-US" sz="2000" b="1">
                <a:effectLst>
                  <a:outerShdw blurRad="38100" dist="38100" dir="2700000" algn="tl">
                    <a:srgbClr val="C0C0C0"/>
                  </a:outerShdw>
                </a:effectLst>
              </a:rPr>
              <a:t>配置状态报告</a:t>
            </a:r>
          </a:p>
        </p:txBody>
      </p:sp>
    </p:spTree>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2" name="Rectangle 4"/>
          <p:cNvSpPr>
            <a:spLocks noChangeArrowheads="1"/>
          </p:cNvSpPr>
          <p:nvPr/>
        </p:nvSpPr>
        <p:spPr bwMode="auto">
          <a:xfrm>
            <a:off x="398463" y="1341438"/>
            <a:ext cx="5253037" cy="519112"/>
          </a:xfrm>
          <a:prstGeom prst="rect">
            <a:avLst/>
          </a:prstGeom>
          <a:solidFill>
            <a:schemeClr val="bg1"/>
          </a:solid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团队组织</a:t>
            </a:r>
            <a:r>
              <a:rPr kumimoji="1" lang="en-US" altLang="zh-CN" sz="2800" b="1">
                <a:solidFill>
                  <a:schemeClr val="hlink"/>
                </a:solidFill>
                <a:effectLst>
                  <a:outerShdw blurRad="38100" dist="38100" dir="2700000" algn="tl">
                    <a:srgbClr val="C0C0C0"/>
                  </a:outerShdw>
                </a:effectLst>
                <a:latin typeface="Times New Roman"/>
              </a:rPr>
              <a:t>——</a:t>
            </a:r>
            <a:r>
              <a:rPr kumimoji="1" lang="zh-CN" altLang="en-US" sz="2800" b="1">
                <a:solidFill>
                  <a:schemeClr val="hlink"/>
                </a:solidFill>
                <a:effectLst>
                  <a:outerShdw blurRad="38100" dist="38100" dir="2700000" algn="tl">
                    <a:srgbClr val="C0C0C0"/>
                  </a:outerShdw>
                </a:effectLst>
                <a:latin typeface="宋体" pitchFamily="2" charset="-122"/>
              </a:rPr>
              <a:t>团队构件因素</a:t>
            </a:r>
            <a:endParaRPr kumimoji="1" lang="zh-CN" altLang="en-US" sz="2800" b="1">
              <a:solidFill>
                <a:schemeClr val="tx1"/>
              </a:solidFill>
              <a:effectLst>
                <a:outerShdw blurRad="38100" dist="38100" dir="2700000" algn="tl">
                  <a:srgbClr val="C0C0C0"/>
                </a:outerShdw>
              </a:effectLst>
              <a:latin typeface="宋体" pitchFamily="2" charset="-122"/>
            </a:endParaRPr>
          </a:p>
        </p:txBody>
      </p:sp>
      <p:sp>
        <p:nvSpPr>
          <p:cNvPr id="452613" name="Rectangle 5"/>
          <p:cNvSpPr>
            <a:spLocks noChangeArrowheads="1"/>
          </p:cNvSpPr>
          <p:nvPr/>
        </p:nvSpPr>
        <p:spPr bwMode="auto">
          <a:xfrm>
            <a:off x="1908175" y="476250"/>
            <a:ext cx="5030788" cy="550863"/>
          </a:xfrm>
          <a:prstGeom prst="rect">
            <a:avLst/>
          </a:prstGeom>
          <a:noFill/>
          <a:ln w="9525">
            <a:noFill/>
            <a:miter lim="800000"/>
            <a:headEnd/>
            <a:tailEnd/>
          </a:ln>
          <a:effectLst/>
        </p:spPr>
        <p:txBody>
          <a:bodyPr lIns="0" tIns="0" rIns="0" bIns="0" anchor="b"/>
          <a:lstStyle/>
          <a:p>
            <a:pPr algn="ctr">
              <a:spcAft>
                <a:spcPct val="0"/>
              </a:spcAft>
              <a:buClrTx/>
              <a:buSzTx/>
              <a:buFontTx/>
              <a:buNone/>
            </a:pPr>
            <a:r>
              <a:rPr lang="zh-CN" altLang="en-US" sz="4800" b="1">
                <a:solidFill>
                  <a:srgbClr val="FF0000"/>
                </a:solidFill>
                <a:effectLst>
                  <a:outerShdw blurRad="38100" dist="38100" dir="2700000" algn="tl">
                    <a:srgbClr val="C0C0C0"/>
                  </a:outerShdw>
                </a:effectLst>
                <a:ea typeface="隶书" pitchFamily="49" charset="-122"/>
              </a:rPr>
              <a:t>项目人员组织管理</a:t>
            </a:r>
          </a:p>
        </p:txBody>
      </p:sp>
      <p:sp>
        <p:nvSpPr>
          <p:cNvPr id="452614" name="Rectangle 6"/>
          <p:cNvSpPr>
            <a:spLocks noChangeArrowheads="1"/>
          </p:cNvSpPr>
          <p:nvPr/>
        </p:nvSpPr>
        <p:spPr bwMode="auto">
          <a:xfrm>
            <a:off x="179388" y="1944688"/>
            <a:ext cx="8713787" cy="1281112"/>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40000"/>
              </a:lnSpc>
              <a:spcAft>
                <a:spcPct val="0"/>
              </a:spcAft>
              <a:buClrTx/>
              <a:buSzTx/>
              <a:buFontTx/>
              <a:buNone/>
            </a:pPr>
            <a:r>
              <a:rPr kumimoji="1" lang="en-US" altLang="zh-CN" sz="2000" b="1">
                <a:effectLst>
                  <a:outerShdw blurRad="38100" dist="38100" dir="2700000" algn="tl">
                    <a:srgbClr val="C0C0C0"/>
                  </a:outerShdw>
                </a:effectLst>
              </a:rPr>
              <a:t>        </a:t>
            </a:r>
            <a:r>
              <a:rPr kumimoji="1" lang="zh-CN" altLang="en-US" sz="2000" b="1">
                <a:effectLst>
                  <a:outerShdw blurRad="38100" dist="38100" dir="2700000" algn="tl">
                    <a:srgbClr val="C0C0C0"/>
                  </a:outerShdw>
                </a:effectLst>
              </a:rPr>
              <a:t>成功的完成软件开发项目，项目团队必须以高效、有益的方式组织起来，并能有效进行交互和通信。在构建团队时，就要结合项目因素和人员因素考虑团队的组成结构。 </a:t>
            </a:r>
          </a:p>
        </p:txBody>
      </p:sp>
      <p:sp>
        <p:nvSpPr>
          <p:cNvPr id="452615" name="Rectangle 7"/>
          <p:cNvSpPr>
            <a:spLocks noChangeArrowheads="1"/>
          </p:cNvSpPr>
          <p:nvPr/>
        </p:nvSpPr>
        <p:spPr bwMode="auto">
          <a:xfrm>
            <a:off x="1630363" y="3632171"/>
            <a:ext cx="5118389" cy="2862322"/>
          </a:xfrm>
          <a:prstGeom prst="rect">
            <a:avLst/>
          </a:prstGeom>
          <a:noFill/>
          <a:ln w="9525">
            <a:noFill/>
            <a:miter lim="800000"/>
            <a:headEnd type="none" w="sm" len="sm"/>
            <a:tailEnd type="none" w="sm" len="sm"/>
          </a:ln>
          <a:effectLst/>
        </p:spPr>
        <p:txBody>
          <a:bodyPr wrap="none" lIns="0" tIns="0" rIns="0" bIns="0" anchor="ctr">
            <a:spAutoFit/>
          </a:bodyPr>
          <a:lstStyle/>
          <a:p>
            <a:pPr>
              <a:buFont typeface="Wingdings" pitchFamily="2" charset="2"/>
              <a:buNone/>
              <a:tabLst>
                <a:tab pos="542925" algn="l"/>
              </a:tabLst>
            </a:pPr>
            <a:r>
              <a:rPr kumimoji="1" lang="zh-CN" altLang="en-US" sz="2000" b="1" dirty="0">
                <a:effectLst>
                  <a:outerShdw blurRad="38100" dist="38100" dir="2700000" algn="tl">
                    <a:srgbClr val="C0C0C0"/>
                  </a:outerShdw>
                </a:effectLst>
              </a:rPr>
              <a:t>项目因素主要结合下面的问题来考虑：</a:t>
            </a:r>
          </a:p>
          <a:p>
            <a:pPr>
              <a:tabLst>
                <a:tab pos="542925" algn="l"/>
              </a:tabLst>
            </a:pPr>
            <a:r>
              <a:rPr kumimoji="1" lang="zh-CN" altLang="en-US" sz="2000" b="1" dirty="0" smtClean="0">
                <a:effectLst>
                  <a:outerShdw blurRad="38100" dist="38100" dir="2700000" algn="tl">
                    <a:srgbClr val="C0C0C0"/>
                  </a:outerShdw>
                </a:effectLst>
              </a:rPr>
              <a:t> 项目</a:t>
            </a:r>
            <a:r>
              <a:rPr kumimoji="1" lang="zh-CN" altLang="en-US" sz="2000" b="1" dirty="0">
                <a:solidFill>
                  <a:srgbClr val="C00000"/>
                </a:solidFill>
                <a:effectLst>
                  <a:outerShdw blurRad="38100" dist="38100" dir="2700000" algn="tl">
                    <a:srgbClr val="C0C0C0"/>
                  </a:outerShdw>
                </a:effectLst>
              </a:rPr>
              <a:t>规模大小和复杂程度</a:t>
            </a:r>
            <a:r>
              <a:rPr kumimoji="1" lang="zh-CN" altLang="en-US" sz="2000" b="1" dirty="0">
                <a:effectLst>
                  <a:outerShdw blurRad="38100" dist="38100" dir="2700000" algn="tl">
                    <a:srgbClr val="C0C0C0"/>
                  </a:outerShdw>
                </a:effectLst>
              </a:rPr>
              <a:t>。</a:t>
            </a:r>
          </a:p>
          <a:p>
            <a:pPr>
              <a:tabLst>
                <a:tab pos="542925" algn="l"/>
              </a:tabLst>
            </a:pPr>
            <a:r>
              <a:rPr kumimoji="1" lang="zh-CN" altLang="en-US" sz="2000" b="1" dirty="0" smtClean="0">
                <a:effectLst>
                  <a:outerShdw blurRad="38100" dist="38100" dir="2700000" algn="tl">
                    <a:srgbClr val="C0C0C0"/>
                  </a:outerShdw>
                </a:effectLst>
              </a:rPr>
              <a:t> 对</a:t>
            </a:r>
            <a:r>
              <a:rPr kumimoji="1" lang="zh-CN" altLang="en-US" sz="2000" b="1" dirty="0">
                <a:effectLst>
                  <a:outerShdw blurRad="38100" dist="38100" dir="2700000" algn="tl">
                    <a:srgbClr val="C0C0C0"/>
                  </a:outerShdw>
                </a:effectLst>
              </a:rPr>
              <a:t>项目</a:t>
            </a:r>
            <a:r>
              <a:rPr kumimoji="1" lang="zh-CN" altLang="en-US" sz="2000" b="1" dirty="0" smtClean="0">
                <a:effectLst>
                  <a:outerShdw blurRad="38100" dist="38100" dir="2700000" algn="tl">
                    <a:srgbClr val="C0C0C0"/>
                  </a:outerShdw>
                </a:effectLst>
              </a:rPr>
              <a:t>中</a:t>
            </a:r>
            <a:r>
              <a:rPr kumimoji="1" lang="zh-CN" altLang="en-US" sz="2000" b="1" dirty="0">
                <a:solidFill>
                  <a:srgbClr val="C00000"/>
                </a:solidFill>
                <a:effectLst>
                  <a:outerShdw blurRad="38100" dist="38100" dir="2700000" algn="tl">
                    <a:srgbClr val="C0C0C0"/>
                  </a:outerShdw>
                </a:effectLst>
              </a:rPr>
              <a:t>对</a:t>
            </a:r>
            <a:r>
              <a:rPr kumimoji="1" lang="zh-CN" altLang="en-US" sz="2000" b="1" dirty="0" smtClean="0">
                <a:solidFill>
                  <a:srgbClr val="C00000"/>
                </a:solidFill>
                <a:effectLst>
                  <a:outerShdw blurRad="38100" dist="38100" dir="2700000" algn="tl">
                    <a:srgbClr val="C0C0C0"/>
                  </a:outerShdw>
                </a:effectLst>
              </a:rPr>
              <a:t>问题</a:t>
            </a:r>
            <a:r>
              <a:rPr kumimoji="1" lang="zh-CN" altLang="en-US" sz="2000" b="1" dirty="0">
                <a:solidFill>
                  <a:srgbClr val="C00000"/>
                </a:solidFill>
                <a:effectLst>
                  <a:outerShdw blurRad="38100" dist="38100" dir="2700000" algn="tl">
                    <a:srgbClr val="C0C0C0"/>
                  </a:outerShdw>
                </a:effectLst>
              </a:rPr>
              <a:t>的分解程度</a:t>
            </a:r>
            <a:r>
              <a:rPr kumimoji="1" lang="zh-CN" altLang="en-US" sz="2000" b="1" dirty="0">
                <a:effectLst>
                  <a:outerShdw blurRad="38100" dist="38100" dir="2700000" algn="tl">
                    <a:srgbClr val="C0C0C0"/>
                  </a:outerShdw>
                </a:effectLst>
              </a:rPr>
              <a:t>。</a:t>
            </a:r>
          </a:p>
          <a:p>
            <a:pPr>
              <a:tabLst>
                <a:tab pos="542925" algn="l"/>
              </a:tabLst>
            </a:pPr>
            <a:r>
              <a:rPr kumimoji="1" lang="zh-CN" altLang="en-US" sz="2000" b="1" dirty="0" smtClean="0">
                <a:effectLst>
                  <a:outerShdw blurRad="38100" dist="38100" dir="2700000" algn="tl">
                    <a:srgbClr val="C0C0C0"/>
                  </a:outerShdw>
                </a:effectLst>
              </a:rPr>
              <a:t> 对</a:t>
            </a:r>
            <a:r>
              <a:rPr kumimoji="1" lang="zh-CN" altLang="en-US" sz="2000" b="1" dirty="0">
                <a:effectLst>
                  <a:outerShdw blurRad="38100" dist="38100" dir="2700000" algn="tl">
                    <a:srgbClr val="C0C0C0"/>
                  </a:outerShdw>
                </a:effectLst>
              </a:rPr>
              <a:t>项目性能、操作等非功能性要求的程度。</a:t>
            </a:r>
          </a:p>
          <a:p>
            <a:pPr>
              <a:tabLst>
                <a:tab pos="542925" algn="l"/>
              </a:tabLst>
            </a:pPr>
            <a:r>
              <a:rPr kumimoji="1" lang="zh-CN" altLang="en-US" sz="2000" b="1" dirty="0" smtClean="0">
                <a:effectLst>
                  <a:outerShdw blurRad="38100" dist="38100" dir="2700000" algn="tl">
                    <a:srgbClr val="C0C0C0"/>
                  </a:outerShdw>
                </a:effectLst>
              </a:rPr>
              <a:t> 项目</a:t>
            </a:r>
            <a:r>
              <a:rPr kumimoji="1" lang="zh-CN" altLang="en-US" sz="2000" b="1" dirty="0">
                <a:effectLst>
                  <a:outerShdw blurRad="38100" dist="38100" dir="2700000" algn="tl">
                    <a:srgbClr val="C0C0C0"/>
                  </a:outerShdw>
                </a:effectLst>
              </a:rPr>
              <a:t>开发时间的限制程度。</a:t>
            </a:r>
          </a:p>
          <a:p>
            <a:pPr>
              <a:tabLst>
                <a:tab pos="542925" algn="l"/>
              </a:tabLst>
            </a:pPr>
            <a:r>
              <a:rPr kumimoji="1" lang="zh-CN" altLang="en-US" sz="2000" b="1" dirty="0" smtClean="0">
                <a:effectLst>
                  <a:outerShdw blurRad="38100" dist="38100" dir="2700000" algn="tl">
                    <a:srgbClr val="C0C0C0"/>
                  </a:outerShdw>
                </a:effectLst>
              </a:rPr>
              <a:t> 对</a:t>
            </a:r>
            <a:r>
              <a:rPr kumimoji="1" lang="zh-CN" altLang="en-US" sz="2000" b="1" dirty="0">
                <a:effectLst>
                  <a:outerShdw blurRad="38100" dist="38100" dir="2700000" algn="tl">
                    <a:srgbClr val="C0C0C0"/>
                  </a:outerShdw>
                </a:effectLst>
              </a:rPr>
              <a:t>项目质量要求和可靠性要求的程度。</a:t>
            </a:r>
          </a:p>
          <a:p>
            <a:pPr>
              <a:tabLst>
                <a:tab pos="542925" algn="l"/>
              </a:tabLst>
            </a:pPr>
            <a:r>
              <a:rPr kumimoji="1" lang="zh-CN" altLang="en-US" sz="2000" b="1" dirty="0" smtClean="0">
                <a:effectLst>
                  <a:outerShdw blurRad="38100" dist="38100" dir="2700000" algn="tl">
                    <a:srgbClr val="C0C0C0"/>
                  </a:outerShdw>
                </a:effectLst>
              </a:rPr>
              <a:t> 与</a:t>
            </a:r>
            <a:r>
              <a:rPr kumimoji="1" lang="zh-CN" altLang="en-US" sz="2000" b="1" dirty="0">
                <a:solidFill>
                  <a:srgbClr val="C00000"/>
                </a:solidFill>
                <a:effectLst>
                  <a:outerShdw blurRad="38100" dist="38100" dir="2700000" algn="tl">
                    <a:srgbClr val="C0C0C0"/>
                  </a:outerShdw>
                </a:effectLst>
              </a:rPr>
              <a:t>用户就项目的交流程度</a:t>
            </a:r>
            <a:r>
              <a:rPr kumimoji="1" lang="zh-CN" altLang="en-US" sz="2000" b="1" dirty="0">
                <a:effectLst>
                  <a:outerShdw blurRad="38100" dist="38100" dir="2700000" algn="tl">
                    <a:srgbClr val="C0C0C0"/>
                  </a:outerShdw>
                </a:effectLst>
              </a:rPr>
              <a:t>。 </a:t>
            </a:r>
          </a:p>
        </p:txBody>
      </p:sp>
    </p:spTree>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6" name="Rectangle 4"/>
          <p:cNvSpPr>
            <a:spLocks noChangeArrowheads="1"/>
          </p:cNvSpPr>
          <p:nvPr/>
        </p:nvSpPr>
        <p:spPr bwMode="auto">
          <a:xfrm>
            <a:off x="398463" y="1341438"/>
            <a:ext cx="5253037" cy="519112"/>
          </a:xfrm>
          <a:prstGeom prst="rect">
            <a:avLst/>
          </a:prstGeom>
          <a:solidFill>
            <a:schemeClr val="bg1"/>
          </a:solid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团队组织</a:t>
            </a:r>
            <a:r>
              <a:rPr kumimoji="1" lang="en-US" altLang="zh-CN" sz="2800" b="1">
                <a:solidFill>
                  <a:schemeClr val="hlink"/>
                </a:solidFill>
                <a:effectLst>
                  <a:outerShdw blurRad="38100" dist="38100" dir="2700000" algn="tl">
                    <a:srgbClr val="C0C0C0"/>
                  </a:outerShdw>
                </a:effectLst>
                <a:latin typeface="Times New Roman"/>
              </a:rPr>
              <a:t>——</a:t>
            </a:r>
            <a:r>
              <a:rPr kumimoji="1" lang="zh-CN" altLang="en-US" sz="2800" b="1">
                <a:solidFill>
                  <a:schemeClr val="hlink"/>
                </a:solidFill>
                <a:effectLst>
                  <a:outerShdw blurRad="38100" dist="38100" dir="2700000" algn="tl">
                    <a:srgbClr val="C0C0C0"/>
                  </a:outerShdw>
                </a:effectLst>
                <a:latin typeface="宋体" pitchFamily="2" charset="-122"/>
              </a:rPr>
              <a:t>团队组织原则</a:t>
            </a:r>
            <a:endParaRPr kumimoji="1" lang="zh-CN" altLang="en-US" sz="2800" b="1">
              <a:solidFill>
                <a:schemeClr val="tx1"/>
              </a:solidFill>
              <a:effectLst>
                <a:outerShdw blurRad="38100" dist="38100" dir="2700000" algn="tl">
                  <a:srgbClr val="C0C0C0"/>
                </a:outerShdw>
              </a:effectLst>
              <a:latin typeface="宋体" pitchFamily="2" charset="-122"/>
            </a:endParaRPr>
          </a:p>
        </p:txBody>
      </p:sp>
      <p:sp>
        <p:nvSpPr>
          <p:cNvPr id="453637" name="Rectangle 5"/>
          <p:cNvSpPr>
            <a:spLocks noChangeArrowheads="1"/>
          </p:cNvSpPr>
          <p:nvPr/>
        </p:nvSpPr>
        <p:spPr bwMode="auto">
          <a:xfrm>
            <a:off x="1908175" y="476250"/>
            <a:ext cx="5030788" cy="550863"/>
          </a:xfrm>
          <a:prstGeom prst="rect">
            <a:avLst/>
          </a:prstGeom>
          <a:noFill/>
          <a:ln w="9525">
            <a:noFill/>
            <a:miter lim="800000"/>
            <a:headEnd/>
            <a:tailEnd/>
          </a:ln>
          <a:effectLst/>
        </p:spPr>
        <p:txBody>
          <a:bodyPr lIns="0" tIns="0" rIns="0" bIns="0" anchor="b"/>
          <a:lstStyle/>
          <a:p>
            <a:pPr algn="ctr">
              <a:spcAft>
                <a:spcPct val="0"/>
              </a:spcAft>
              <a:buClrTx/>
              <a:buSzTx/>
              <a:buFontTx/>
              <a:buNone/>
            </a:pPr>
            <a:r>
              <a:rPr lang="zh-CN" altLang="en-US" sz="4800" b="1">
                <a:solidFill>
                  <a:srgbClr val="FF0000"/>
                </a:solidFill>
                <a:effectLst>
                  <a:outerShdw blurRad="38100" dist="38100" dir="2700000" algn="tl">
                    <a:srgbClr val="C0C0C0"/>
                  </a:outerShdw>
                </a:effectLst>
                <a:ea typeface="隶书" pitchFamily="49" charset="-122"/>
              </a:rPr>
              <a:t>项目人员组织管理</a:t>
            </a:r>
          </a:p>
        </p:txBody>
      </p:sp>
      <p:sp>
        <p:nvSpPr>
          <p:cNvPr id="453638" name="Rectangle 6"/>
          <p:cNvSpPr>
            <a:spLocks noChangeArrowheads="1"/>
          </p:cNvSpPr>
          <p:nvPr/>
        </p:nvSpPr>
        <p:spPr bwMode="auto">
          <a:xfrm>
            <a:off x="468313" y="2244725"/>
            <a:ext cx="8135937" cy="3446463"/>
          </a:xfrm>
          <a:prstGeom prst="rect">
            <a:avLst/>
          </a:prstGeom>
          <a:noFill/>
          <a:ln w="9525">
            <a:noFill/>
            <a:miter lim="800000"/>
            <a:headEnd type="none" w="sm" len="sm"/>
            <a:tailEnd type="none" w="sm" len="sm"/>
          </a:ln>
          <a:effectLst/>
        </p:spPr>
        <p:txBody>
          <a:bodyPr lIns="0" tIns="0" rIns="0" bIns="0" anchor="ctr">
            <a:spAutoFit/>
          </a:bodyPr>
          <a:lstStyle/>
          <a:p>
            <a:pPr>
              <a:lnSpc>
                <a:spcPct val="140000"/>
              </a:lnSpc>
              <a:buFont typeface="Wingdings" pitchFamily="2" charset="2"/>
              <a:buNone/>
            </a:pPr>
            <a:r>
              <a:rPr kumimoji="1" lang="zh-CN" altLang="en-US" sz="2000" b="1" dirty="0">
                <a:effectLst>
                  <a:outerShdw blurRad="38100" dist="38100" dir="2700000" algn="tl">
                    <a:srgbClr val="C0C0C0"/>
                  </a:outerShdw>
                </a:effectLst>
              </a:rPr>
              <a:t>对于团队在组织过程中，因遵循以下原则：</a:t>
            </a:r>
          </a:p>
          <a:p>
            <a:pPr>
              <a:lnSpc>
                <a:spcPct val="140000"/>
              </a:lnSpc>
            </a:pPr>
            <a:r>
              <a:rPr kumimoji="1" lang="zh-CN" altLang="en-US" sz="2000" b="1" dirty="0" smtClean="0">
                <a:effectLst>
                  <a:outerShdw blurRad="38100" dist="38100" dir="2700000" algn="tl">
                    <a:srgbClr val="C0C0C0"/>
                  </a:outerShdw>
                </a:effectLst>
              </a:rPr>
              <a:t> 尽早</a:t>
            </a:r>
            <a:r>
              <a:rPr kumimoji="1" lang="zh-CN" altLang="en-US" sz="2000" b="1" dirty="0">
                <a:effectLst>
                  <a:outerShdw blurRad="38100" dist="38100" dir="2700000" algn="tl">
                    <a:srgbClr val="C0C0C0"/>
                  </a:outerShdw>
                </a:effectLst>
              </a:rPr>
              <a:t>落实责任：在软件项目工作开始时，要尽早指定专人负责。使他有权进行管理，并对任务的完成负全责。</a:t>
            </a:r>
          </a:p>
          <a:p>
            <a:pPr>
              <a:lnSpc>
                <a:spcPct val="140000"/>
              </a:lnSpc>
            </a:pPr>
            <a:r>
              <a:rPr kumimoji="1" lang="zh-CN" altLang="en-US" sz="2000" b="1" dirty="0" smtClean="0">
                <a:effectLst>
                  <a:outerShdw blurRad="38100" dist="38100" dir="2700000" algn="tl">
                    <a:srgbClr val="C0C0C0"/>
                  </a:outerShdw>
                </a:effectLst>
              </a:rPr>
              <a:t> 减少</a:t>
            </a:r>
            <a:r>
              <a:rPr kumimoji="1" lang="zh-CN" altLang="en-US" sz="2000" b="1" dirty="0">
                <a:effectLst>
                  <a:outerShdw blurRad="38100" dist="38100" dir="2700000" algn="tl">
                    <a:srgbClr val="C0C0C0"/>
                  </a:outerShdw>
                </a:effectLst>
              </a:rPr>
              <a:t>接口：一个组织的生产率随完成任务中存在的通信路径数目增加而降低。要有合理的人员分工、好的组织结构、有效的通信，减少不必要的生产率的损失。</a:t>
            </a:r>
          </a:p>
          <a:p>
            <a:pPr>
              <a:lnSpc>
                <a:spcPct val="140000"/>
              </a:lnSpc>
            </a:pPr>
            <a:r>
              <a:rPr kumimoji="1" lang="zh-CN" altLang="en-US" sz="2000" b="1" smtClean="0">
                <a:effectLst>
                  <a:outerShdw blurRad="38100" dist="38100" dir="2700000" algn="tl">
                    <a:srgbClr val="C0C0C0"/>
                  </a:outerShdw>
                </a:effectLst>
              </a:rPr>
              <a:t> 责</a:t>
            </a:r>
            <a:r>
              <a:rPr kumimoji="1" lang="zh-CN" altLang="en-US" sz="2000" b="1" dirty="0">
                <a:effectLst>
                  <a:outerShdw blurRad="38100" dist="38100" dir="2700000" algn="tl">
                    <a:srgbClr val="C0C0C0"/>
                  </a:outerShdw>
                </a:effectLst>
              </a:rPr>
              <a:t>权均衡：软件经理人员所负的责任不应比委任给他的权力还大。</a:t>
            </a:r>
          </a:p>
        </p:txBody>
      </p:sp>
    </p:spTree>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60" name="Rectangle 4"/>
          <p:cNvSpPr>
            <a:spLocks noChangeArrowheads="1"/>
          </p:cNvSpPr>
          <p:nvPr/>
        </p:nvSpPr>
        <p:spPr bwMode="auto">
          <a:xfrm>
            <a:off x="398463" y="1341438"/>
            <a:ext cx="5253037" cy="519112"/>
          </a:xfrm>
          <a:prstGeom prst="rect">
            <a:avLst/>
          </a:prstGeom>
          <a:solidFill>
            <a:schemeClr val="bg1"/>
          </a:solid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团队组织方式</a:t>
            </a:r>
            <a:endParaRPr kumimoji="1" lang="zh-CN" altLang="en-US" sz="2800" b="1">
              <a:solidFill>
                <a:schemeClr val="tx1"/>
              </a:solidFill>
              <a:effectLst>
                <a:outerShdw blurRad="38100" dist="38100" dir="2700000" algn="tl">
                  <a:srgbClr val="C0C0C0"/>
                </a:outerShdw>
              </a:effectLst>
              <a:latin typeface="宋体" pitchFamily="2" charset="-122"/>
            </a:endParaRPr>
          </a:p>
        </p:txBody>
      </p:sp>
      <p:sp>
        <p:nvSpPr>
          <p:cNvPr id="454661" name="Rectangle 5"/>
          <p:cNvSpPr>
            <a:spLocks noChangeArrowheads="1"/>
          </p:cNvSpPr>
          <p:nvPr/>
        </p:nvSpPr>
        <p:spPr bwMode="auto">
          <a:xfrm>
            <a:off x="1908175" y="476250"/>
            <a:ext cx="5030788" cy="550863"/>
          </a:xfrm>
          <a:prstGeom prst="rect">
            <a:avLst/>
          </a:prstGeom>
          <a:noFill/>
          <a:ln w="9525">
            <a:noFill/>
            <a:miter lim="800000"/>
            <a:headEnd/>
            <a:tailEnd/>
          </a:ln>
          <a:effectLst/>
        </p:spPr>
        <p:txBody>
          <a:bodyPr lIns="0" tIns="0" rIns="0" bIns="0" anchor="b"/>
          <a:lstStyle/>
          <a:p>
            <a:pPr algn="ctr">
              <a:spcAft>
                <a:spcPct val="0"/>
              </a:spcAft>
              <a:buClrTx/>
              <a:buSzTx/>
              <a:buFontTx/>
              <a:buNone/>
            </a:pPr>
            <a:r>
              <a:rPr lang="zh-CN" altLang="en-US" sz="4800" b="1">
                <a:solidFill>
                  <a:srgbClr val="FF0000"/>
                </a:solidFill>
                <a:effectLst>
                  <a:outerShdw blurRad="38100" dist="38100" dir="2700000" algn="tl">
                    <a:srgbClr val="C0C0C0"/>
                  </a:outerShdw>
                </a:effectLst>
                <a:ea typeface="隶书" pitchFamily="49" charset="-122"/>
              </a:rPr>
              <a:t>项目人员组织管理</a:t>
            </a:r>
          </a:p>
        </p:txBody>
      </p:sp>
      <p:sp>
        <p:nvSpPr>
          <p:cNvPr id="454662" name="Rectangle 6"/>
          <p:cNvSpPr>
            <a:spLocks noChangeArrowheads="1"/>
          </p:cNvSpPr>
          <p:nvPr/>
        </p:nvSpPr>
        <p:spPr bwMode="auto">
          <a:xfrm>
            <a:off x="323850" y="2349500"/>
            <a:ext cx="8281988" cy="1524000"/>
          </a:xfrm>
          <a:prstGeom prst="rect">
            <a:avLst/>
          </a:prstGeom>
          <a:noFill/>
          <a:ln w="9525">
            <a:noFill/>
            <a:miter lim="800000"/>
            <a:headEnd type="none" w="sm" len="sm"/>
            <a:tailEnd type="none" w="sm" len="sm"/>
          </a:ln>
          <a:effectLst/>
        </p:spPr>
        <p:txBody>
          <a:bodyPr lIns="0" tIns="0" rIns="0" bIns="0" anchor="ctr">
            <a:spAutoFit/>
          </a:bodyPr>
          <a:lstStyle/>
          <a:p>
            <a:pPr>
              <a:lnSpc>
                <a:spcPct val="150000"/>
              </a:lnSpc>
            </a:pPr>
            <a:r>
              <a:rPr kumimoji="1" lang="en-US" altLang="zh-CN" sz="2000" b="1">
                <a:effectLst>
                  <a:outerShdw blurRad="38100" dist="38100" dir="2700000" algn="tl">
                    <a:srgbClr val="C0C0C0"/>
                  </a:outerShdw>
                </a:effectLst>
              </a:rPr>
              <a:t>  </a:t>
            </a:r>
            <a:r>
              <a:rPr kumimoji="1" lang="zh-CN" altLang="en-US" sz="2000" b="1">
                <a:effectLst>
                  <a:outerShdw blurRad="38100" dist="38100" dir="2700000" algn="tl">
                    <a:srgbClr val="C0C0C0"/>
                  </a:outerShdw>
                </a:effectLst>
              </a:rPr>
              <a:t>目前软件项目团队的组织方式很多，团队组织方式不仅涉及人员的构成和组织形式，更要取决于项目特点、对人员的组织和管理经验。</a:t>
            </a:r>
          </a:p>
          <a:p>
            <a:pPr>
              <a:lnSpc>
                <a:spcPct val="150000"/>
              </a:lnSpc>
            </a:pPr>
            <a:r>
              <a:rPr kumimoji="1" lang="zh-CN" altLang="en-US" sz="2000" b="1">
                <a:effectLst>
                  <a:outerShdw blurRad="38100" dist="38100" dir="2700000" algn="tl">
                    <a:srgbClr val="C0C0C0"/>
                  </a:outerShdw>
                </a:effectLst>
              </a:rPr>
              <a:t>  对项目问题分解方式的不同，团队组织和人员的分工也不一样。 </a:t>
            </a:r>
          </a:p>
        </p:txBody>
      </p:sp>
      <p:sp>
        <p:nvSpPr>
          <p:cNvPr id="454663" name="Text Box 7"/>
          <p:cNvSpPr txBox="1">
            <a:spLocks noChangeArrowheads="1"/>
          </p:cNvSpPr>
          <p:nvPr/>
        </p:nvSpPr>
        <p:spPr bwMode="auto">
          <a:xfrm>
            <a:off x="2411413" y="4724400"/>
            <a:ext cx="4276725" cy="839788"/>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tabLst>
                <a:tab pos="1277938" algn="l"/>
              </a:tabLst>
            </a:pPr>
            <a:r>
              <a:rPr lang="zh-CN" altLang="en-US" sz="2400" b="1">
                <a:effectLst>
                  <a:outerShdw blurRad="38100" dist="38100" dir="2700000" algn="tl">
                    <a:srgbClr val="C0C0C0"/>
                  </a:outerShdw>
                </a:effectLst>
              </a:rPr>
              <a:t>按项目划分</a:t>
            </a:r>
          </a:p>
          <a:p>
            <a:pPr marL="822325" indent="-419100" defTabSz="350838">
              <a:tabLst>
                <a:tab pos="1277938" algn="l"/>
              </a:tabLst>
            </a:pPr>
            <a:r>
              <a:rPr lang="zh-CN" altLang="en-US" sz="2400" b="1">
                <a:effectLst>
                  <a:outerShdw blurRad="38100" dist="38100" dir="2700000" algn="tl">
                    <a:srgbClr val="C0C0C0"/>
                  </a:outerShdw>
                </a:effectLst>
              </a:rPr>
              <a:t>按软件工程开发阶段划分 </a:t>
            </a:r>
          </a:p>
        </p:txBody>
      </p:sp>
    </p:spTree>
  </p:cSld>
  <p:clrMapOvr>
    <a:masterClrMapping/>
  </p:clrMapOvr>
  <p:transition spd="slow">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1026"/>
          <p:cNvSpPr>
            <a:spLocks noChangeArrowheads="1"/>
          </p:cNvSpPr>
          <p:nvPr/>
        </p:nvSpPr>
        <p:spPr bwMode="auto">
          <a:xfrm>
            <a:off x="1676400" y="304800"/>
            <a:ext cx="5562600" cy="685800"/>
          </a:xfrm>
          <a:prstGeom prst="rect">
            <a:avLst/>
          </a:prstGeom>
          <a:noFill/>
          <a:ln w="9525">
            <a:noFill/>
            <a:miter lim="800000"/>
            <a:headEnd/>
            <a:tailEnd/>
          </a:ln>
          <a:effectLst/>
        </p:spPr>
        <p:txBody>
          <a:bodyPr anchor="ctr"/>
          <a:lstStyle/>
          <a:p>
            <a:pPr algn="ctr">
              <a:lnSpc>
                <a:spcPct val="100000"/>
              </a:lnSpc>
              <a:spcAft>
                <a:spcPct val="0"/>
              </a:spcAft>
              <a:buClrTx/>
              <a:buSzTx/>
              <a:buFontTx/>
              <a:buNone/>
            </a:pPr>
            <a:r>
              <a:rPr kumimoji="1" lang="zh-CN" altLang="en-US" sz="3600" b="1">
                <a:solidFill>
                  <a:schemeClr val="tx2"/>
                </a:solidFill>
                <a:effectLst>
                  <a:outerShdw blurRad="38100" dist="38100" dir="2700000" algn="tl">
                    <a:srgbClr val="C0C0C0"/>
                  </a:outerShdw>
                </a:effectLst>
                <a:latin typeface="Times New Roman" pitchFamily="18" charset="0"/>
              </a:rPr>
              <a:t>软件开发人员组织与分工</a:t>
            </a:r>
          </a:p>
        </p:txBody>
      </p:sp>
      <p:pic>
        <p:nvPicPr>
          <p:cNvPr id="356356" name="Picture 1028"/>
          <p:cNvPicPr>
            <a:picLocks noChangeAspect="1" noChangeArrowheads="1"/>
          </p:cNvPicPr>
          <p:nvPr/>
        </p:nvPicPr>
        <p:blipFill>
          <a:blip r:embed="rId3" cstate="print"/>
          <a:srcRect/>
          <a:stretch>
            <a:fillRect/>
          </a:stretch>
        </p:blipFill>
        <p:spPr bwMode="auto">
          <a:xfrm>
            <a:off x="533400" y="152400"/>
            <a:ext cx="8153400" cy="3352800"/>
          </a:xfrm>
          <a:prstGeom prst="rect">
            <a:avLst/>
          </a:prstGeom>
          <a:noFill/>
          <a:ln w="9525">
            <a:noFill/>
            <a:miter lim="800000"/>
            <a:headEnd/>
            <a:tailEnd/>
          </a:ln>
        </p:spPr>
      </p:pic>
      <p:pic>
        <p:nvPicPr>
          <p:cNvPr id="356357" name="Picture 1029"/>
          <p:cNvPicPr>
            <a:picLocks noChangeAspect="1" noChangeArrowheads="1"/>
          </p:cNvPicPr>
          <p:nvPr/>
        </p:nvPicPr>
        <p:blipFill>
          <a:blip r:embed="rId4" cstate="print"/>
          <a:srcRect/>
          <a:stretch>
            <a:fillRect/>
          </a:stretch>
        </p:blipFill>
        <p:spPr bwMode="auto">
          <a:xfrm>
            <a:off x="539750" y="3500438"/>
            <a:ext cx="8153400" cy="2971800"/>
          </a:xfrm>
          <a:prstGeom prst="rect">
            <a:avLst/>
          </a:prstGeom>
          <a:noFill/>
          <a:ln w="9525">
            <a:noFill/>
            <a:miter lim="800000"/>
            <a:headEnd/>
            <a:tailEnd/>
          </a:ln>
        </p:spPr>
      </p:pic>
    </p:spTree>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4" name="Rectangle 4"/>
          <p:cNvSpPr>
            <a:spLocks noChangeArrowheads="1"/>
          </p:cNvSpPr>
          <p:nvPr/>
        </p:nvSpPr>
        <p:spPr bwMode="auto">
          <a:xfrm>
            <a:off x="398463" y="1341438"/>
            <a:ext cx="5253037" cy="519112"/>
          </a:xfrm>
          <a:prstGeom prst="rect">
            <a:avLst/>
          </a:prstGeom>
          <a:solidFill>
            <a:schemeClr val="bg1"/>
          </a:solid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团队组织方式</a:t>
            </a:r>
            <a:endParaRPr kumimoji="1" lang="zh-CN" altLang="en-US" sz="2800" b="1">
              <a:solidFill>
                <a:schemeClr val="tx1"/>
              </a:solidFill>
              <a:effectLst>
                <a:outerShdw blurRad="38100" dist="38100" dir="2700000" algn="tl">
                  <a:srgbClr val="C0C0C0"/>
                </a:outerShdw>
              </a:effectLst>
              <a:latin typeface="宋体" pitchFamily="2" charset="-122"/>
            </a:endParaRPr>
          </a:p>
        </p:txBody>
      </p:sp>
      <p:sp>
        <p:nvSpPr>
          <p:cNvPr id="455685" name="Rectangle 5"/>
          <p:cNvSpPr>
            <a:spLocks noChangeArrowheads="1"/>
          </p:cNvSpPr>
          <p:nvPr/>
        </p:nvSpPr>
        <p:spPr bwMode="auto">
          <a:xfrm>
            <a:off x="1908175" y="476250"/>
            <a:ext cx="5030788" cy="550863"/>
          </a:xfrm>
          <a:prstGeom prst="rect">
            <a:avLst/>
          </a:prstGeom>
          <a:noFill/>
          <a:ln w="9525">
            <a:noFill/>
            <a:miter lim="800000"/>
            <a:headEnd/>
            <a:tailEnd/>
          </a:ln>
          <a:effectLst/>
        </p:spPr>
        <p:txBody>
          <a:bodyPr lIns="0" tIns="0" rIns="0" bIns="0" anchor="b"/>
          <a:lstStyle/>
          <a:p>
            <a:pPr algn="ctr">
              <a:spcAft>
                <a:spcPct val="0"/>
              </a:spcAft>
              <a:buClrTx/>
              <a:buSzTx/>
              <a:buFontTx/>
              <a:buNone/>
            </a:pPr>
            <a:r>
              <a:rPr lang="zh-CN" altLang="en-US" sz="4800" b="1">
                <a:solidFill>
                  <a:srgbClr val="FF0000"/>
                </a:solidFill>
                <a:effectLst>
                  <a:outerShdw blurRad="38100" dist="38100" dir="2700000" algn="tl">
                    <a:srgbClr val="C0C0C0"/>
                  </a:outerShdw>
                </a:effectLst>
                <a:ea typeface="隶书" pitchFamily="49" charset="-122"/>
              </a:rPr>
              <a:t>项目人员组织管理</a:t>
            </a:r>
          </a:p>
        </p:txBody>
      </p:sp>
      <p:sp>
        <p:nvSpPr>
          <p:cNvPr id="455686" name="Rectangle 6"/>
          <p:cNvSpPr>
            <a:spLocks noChangeArrowheads="1"/>
          </p:cNvSpPr>
          <p:nvPr/>
        </p:nvSpPr>
        <p:spPr bwMode="auto">
          <a:xfrm>
            <a:off x="323850" y="2492375"/>
            <a:ext cx="7453313" cy="401638"/>
          </a:xfrm>
          <a:prstGeom prst="rect">
            <a:avLst/>
          </a:prstGeom>
          <a:noFill/>
          <a:ln w="9525">
            <a:noFill/>
            <a:miter lim="800000"/>
            <a:headEnd type="none" w="sm" len="sm"/>
            <a:tailEnd type="none" w="sm" len="sm"/>
          </a:ln>
          <a:effectLst/>
        </p:spPr>
        <p:txBody>
          <a:bodyPr lIns="0" tIns="0" rIns="0" bIns="0" anchor="ctr">
            <a:spAutoFit/>
          </a:bodyPr>
          <a:lstStyle/>
          <a:p>
            <a:pPr>
              <a:lnSpc>
                <a:spcPct val="110000"/>
              </a:lnSpc>
              <a:buFont typeface="Wingdings" pitchFamily="2" charset="2"/>
              <a:buNone/>
            </a:pPr>
            <a:r>
              <a:rPr kumimoji="1" lang="zh-CN" altLang="en-US" sz="2400" b="1">
                <a:effectLst>
                  <a:outerShdw blurRad="38100" dist="38100" dir="2700000" algn="tl">
                    <a:srgbClr val="C0C0C0"/>
                  </a:outerShdw>
                </a:effectLst>
              </a:rPr>
              <a:t>对人员的组织和管理，目前有</a:t>
            </a:r>
            <a:r>
              <a:rPr kumimoji="1" lang="en-US" altLang="zh-CN" sz="2400" b="1">
                <a:effectLst>
                  <a:outerShdw blurRad="38100" dist="38100" dir="2700000" algn="tl">
                    <a:srgbClr val="C0C0C0"/>
                  </a:outerShdw>
                </a:effectLst>
              </a:rPr>
              <a:t>3</a:t>
            </a:r>
            <a:r>
              <a:rPr kumimoji="1" lang="zh-CN" altLang="en-US" sz="2400" b="1">
                <a:effectLst>
                  <a:outerShdw blurRad="38100" dist="38100" dir="2700000" algn="tl">
                    <a:srgbClr val="C0C0C0"/>
                  </a:outerShdw>
                </a:effectLst>
              </a:rPr>
              <a:t>种常用的组织方式。</a:t>
            </a:r>
            <a:r>
              <a:rPr kumimoji="1" lang="zh-CN" altLang="en-US" sz="2400"/>
              <a:t> </a:t>
            </a:r>
          </a:p>
        </p:txBody>
      </p:sp>
      <p:sp>
        <p:nvSpPr>
          <p:cNvPr id="455687" name="Text Box 7"/>
          <p:cNvSpPr txBox="1">
            <a:spLocks noChangeArrowheads="1"/>
          </p:cNvSpPr>
          <p:nvPr/>
        </p:nvSpPr>
        <p:spPr bwMode="auto">
          <a:xfrm>
            <a:off x="3132138" y="3789363"/>
            <a:ext cx="2354262" cy="1350962"/>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tabLst>
                <a:tab pos="1277938" algn="l"/>
              </a:tabLst>
            </a:pPr>
            <a:r>
              <a:rPr lang="zh-CN" altLang="en-US" sz="2400" b="1">
                <a:effectLst>
                  <a:outerShdw blurRad="38100" dist="38100" dir="2700000" algn="tl">
                    <a:srgbClr val="C0C0C0"/>
                  </a:outerShdw>
                </a:effectLst>
              </a:rPr>
              <a:t>民主制小组</a:t>
            </a:r>
          </a:p>
          <a:p>
            <a:pPr marL="822325" indent="-419100" defTabSz="350838">
              <a:tabLst>
                <a:tab pos="1277938" algn="l"/>
              </a:tabLst>
            </a:pPr>
            <a:r>
              <a:rPr lang="zh-CN" altLang="en-US" sz="2400" b="1">
                <a:effectLst>
                  <a:outerShdw blurRad="38100" dist="38100" dir="2700000" algn="tl">
                    <a:srgbClr val="C0C0C0"/>
                  </a:outerShdw>
                </a:effectLst>
              </a:rPr>
              <a:t>主程序员组</a:t>
            </a:r>
          </a:p>
          <a:p>
            <a:pPr marL="822325" indent="-419100" defTabSz="350838">
              <a:tabLst>
                <a:tab pos="1277938" algn="l"/>
              </a:tabLst>
            </a:pPr>
            <a:r>
              <a:rPr lang="zh-CN" altLang="en-US" sz="2400" b="1">
                <a:effectLst>
                  <a:outerShdw blurRad="38100" dist="38100" dir="2700000" algn="tl">
                    <a:srgbClr val="C0C0C0"/>
                  </a:outerShdw>
                </a:effectLst>
              </a:rPr>
              <a:t>层次式小组</a:t>
            </a:r>
          </a:p>
        </p:txBody>
      </p:sp>
    </p:spTree>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9426" name="Picture 2"/>
          <p:cNvPicPr>
            <a:picLocks noChangeAspect="1" noChangeArrowheads="1"/>
          </p:cNvPicPr>
          <p:nvPr/>
        </p:nvPicPr>
        <p:blipFill>
          <a:blip r:embed="rId2" cstate="print"/>
          <a:srcRect/>
          <a:stretch>
            <a:fillRect/>
          </a:stretch>
        </p:blipFill>
        <p:spPr bwMode="auto">
          <a:xfrm>
            <a:off x="228600" y="685800"/>
            <a:ext cx="8686800" cy="2895600"/>
          </a:xfrm>
          <a:prstGeom prst="rect">
            <a:avLst/>
          </a:prstGeom>
          <a:noFill/>
          <a:ln w="9525">
            <a:noFill/>
            <a:miter lim="800000"/>
            <a:headEnd/>
            <a:tailEnd/>
          </a:ln>
        </p:spPr>
      </p:pic>
      <p:pic>
        <p:nvPicPr>
          <p:cNvPr id="359427" name="Picture 3"/>
          <p:cNvPicPr>
            <a:picLocks noChangeAspect="1" noChangeArrowheads="1"/>
          </p:cNvPicPr>
          <p:nvPr/>
        </p:nvPicPr>
        <p:blipFill>
          <a:blip r:embed="rId3" cstate="print"/>
          <a:srcRect/>
          <a:stretch>
            <a:fillRect/>
          </a:stretch>
        </p:blipFill>
        <p:spPr bwMode="auto">
          <a:xfrm>
            <a:off x="228600" y="3581400"/>
            <a:ext cx="8686800" cy="2895600"/>
          </a:xfrm>
          <a:prstGeom prst="rect">
            <a:avLst/>
          </a:prstGeom>
          <a:noFill/>
          <a:ln w="9525">
            <a:noFill/>
            <a:miter lim="800000"/>
            <a:headEnd/>
            <a:tailEnd/>
          </a:ln>
        </p:spPr>
      </p:pic>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4" name="Rectangle 6"/>
          <p:cNvSpPr>
            <a:spLocks noChangeArrowheads="1"/>
          </p:cNvSpPr>
          <p:nvPr/>
        </p:nvSpPr>
        <p:spPr bwMode="auto">
          <a:xfrm>
            <a:off x="1905000" y="285750"/>
            <a:ext cx="5943600" cy="628650"/>
          </a:xfrm>
          <a:prstGeom prst="rect">
            <a:avLst/>
          </a:prstGeom>
          <a:noFill/>
          <a:ln w="9525">
            <a:noFill/>
            <a:miter lim="800000"/>
            <a:headEnd/>
            <a:tailEnd/>
          </a:ln>
          <a:effectLst/>
        </p:spPr>
        <p:txBody>
          <a:bodyPr lIns="92075" tIns="46038" rIns="92075" bIns="46038" anchor="ctr"/>
          <a:lstStyle/>
          <a:p>
            <a:pP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软件项目管理概述</a:t>
            </a:r>
          </a:p>
        </p:txBody>
      </p:sp>
      <p:sp>
        <p:nvSpPr>
          <p:cNvPr id="339975" name="Text Box 7"/>
          <p:cNvSpPr txBox="1">
            <a:spLocks noChangeArrowheads="1"/>
          </p:cNvSpPr>
          <p:nvPr/>
        </p:nvSpPr>
        <p:spPr bwMode="auto">
          <a:xfrm>
            <a:off x="107950" y="1844675"/>
            <a:ext cx="8856663" cy="4664075"/>
          </a:xfrm>
          <a:prstGeom prst="rect">
            <a:avLst/>
          </a:prstGeom>
          <a:noFill/>
          <a:ln w="12700">
            <a:noFill/>
            <a:miter lim="800000"/>
            <a:headEnd type="none" w="sm" len="sm"/>
            <a:tailEnd type="none" w="sm" len="sm"/>
          </a:ln>
          <a:effectLst/>
        </p:spPr>
        <p:txBody>
          <a:bodyPr>
            <a:spAutoFit/>
          </a:bodyPr>
          <a:lstStyle/>
          <a:p>
            <a:pPr>
              <a:lnSpc>
                <a:spcPct val="150000"/>
              </a:lnSpc>
              <a:spcAft>
                <a:spcPct val="0"/>
              </a:spcAft>
              <a:buClrTx/>
              <a:buSzTx/>
              <a:buFontTx/>
              <a:buNone/>
            </a:pPr>
            <a:r>
              <a:rPr kumimoji="1" lang="en-US" altLang="zh-CN" sz="2000" b="1">
                <a:effectLst>
                  <a:outerShdw blurRad="38100" dist="38100" dir="2700000" algn="tl">
                    <a:srgbClr val="C0C0C0"/>
                  </a:outerShdw>
                </a:effectLst>
              </a:rPr>
              <a:t>        ⑷  </a:t>
            </a:r>
            <a:r>
              <a:rPr kumimoji="1" lang="zh-CN" altLang="en-US" sz="2000" b="1">
                <a:effectLst>
                  <a:outerShdw blurRad="38100" dist="38100" dir="2700000" algn="tl">
                    <a:srgbClr val="C0C0C0"/>
                  </a:outerShdw>
                </a:effectLst>
              </a:rPr>
              <a:t>软件产品虽然分通用软件和领域软件，但其都是“定制”的定向系统，目前仍无法摆脱手工开发模式。</a:t>
            </a:r>
            <a:r>
              <a:rPr kumimoji="1" lang="zh-CN" altLang="en-US" sz="2000" b="1">
                <a:solidFill>
                  <a:schemeClr val="tx2"/>
                </a:solidFill>
                <a:effectLst>
                  <a:outerShdw blurRad="38100" dist="38100" dir="2700000" algn="tl">
                    <a:srgbClr val="C0C0C0"/>
                  </a:outerShdw>
                </a:effectLst>
              </a:rPr>
              <a:t>“没有完全一样的软件项目”</a:t>
            </a:r>
            <a:r>
              <a:rPr kumimoji="1" lang="zh-CN" altLang="en-US" sz="2000" b="1">
                <a:effectLst>
                  <a:outerShdw blurRad="38100" dist="38100" dir="2700000" algn="tl">
                    <a:srgbClr val="C0C0C0"/>
                  </a:outerShdw>
                </a:effectLst>
              </a:rPr>
              <a:t>，这不仅对项目实施过程难以控制，而且还需要根据具体应用领域、环境等制定特殊管理过程和内容。</a:t>
            </a:r>
          </a:p>
          <a:p>
            <a:pPr>
              <a:lnSpc>
                <a:spcPct val="150000"/>
              </a:lnSpc>
              <a:spcAft>
                <a:spcPct val="0"/>
              </a:spcAft>
              <a:buClrTx/>
              <a:buSzTx/>
              <a:buFontTx/>
              <a:buNone/>
            </a:pPr>
            <a:r>
              <a:rPr kumimoji="1" lang="zh-CN" altLang="en-US" sz="2000" b="1">
                <a:effectLst>
                  <a:outerShdw blurRad="38100" dist="38100" dir="2700000" algn="tl">
                    <a:srgbClr val="C0C0C0"/>
                  </a:outerShdw>
                </a:effectLst>
              </a:rPr>
              <a:t>        ⑸  源于应用领域的复杂性和软件开发技术的复杂性，软件自身是一个复杂系统。</a:t>
            </a:r>
          </a:p>
          <a:p>
            <a:pPr>
              <a:lnSpc>
                <a:spcPct val="150000"/>
              </a:lnSpc>
              <a:spcAft>
                <a:spcPct val="0"/>
              </a:spcAft>
              <a:buClrTx/>
              <a:buSzTx/>
              <a:buFontTx/>
              <a:buNone/>
            </a:pPr>
            <a:r>
              <a:rPr kumimoji="1" lang="zh-CN" altLang="en-US" sz="2000" b="1">
                <a:effectLst>
                  <a:outerShdw blurRad="38100" dist="38100" dir="2700000" algn="tl">
                    <a:srgbClr val="C0C0C0"/>
                  </a:outerShdw>
                </a:effectLst>
              </a:rPr>
              <a:t>        ⑹  软件项目管理需要综合各方面，特别是社会因素、精神因素、认知要素、技术问题、领域问题、用户沟通等各项复杂内容。</a:t>
            </a:r>
          </a:p>
          <a:p>
            <a:pPr>
              <a:lnSpc>
                <a:spcPct val="150000"/>
              </a:lnSpc>
              <a:spcAft>
                <a:spcPct val="0"/>
              </a:spcAft>
              <a:buClrTx/>
              <a:buSzTx/>
              <a:buFontTx/>
              <a:buNone/>
            </a:pPr>
            <a:r>
              <a:rPr kumimoji="1" lang="zh-CN" altLang="en-US" sz="2000" b="1">
                <a:effectLst>
                  <a:outerShdw blurRad="38100" dist="38100" dir="2700000" algn="tl">
                    <a:srgbClr val="C0C0C0"/>
                  </a:outerShdw>
                </a:effectLst>
              </a:rPr>
              <a:t>        ⑺  </a:t>
            </a:r>
            <a:r>
              <a:rPr kumimoji="1" lang="zh-CN" altLang="en-US" sz="2000" b="1">
                <a:solidFill>
                  <a:schemeClr val="tx2"/>
                </a:solidFill>
                <a:effectLst>
                  <a:outerShdw blurRad="38100" dist="38100" dir="2700000" algn="tl">
                    <a:srgbClr val="C0C0C0"/>
                  </a:outerShdw>
                </a:effectLst>
              </a:rPr>
              <a:t>管理技术的基础是实践，</a:t>
            </a:r>
            <a:r>
              <a:rPr kumimoji="1" lang="zh-CN" altLang="en-US" sz="2000" b="1">
                <a:effectLst>
                  <a:outerShdw blurRad="38100" dist="38100" dir="2700000" algn="tl">
                    <a:srgbClr val="C0C0C0"/>
                  </a:outerShdw>
                </a:effectLst>
              </a:rPr>
              <a:t>只有反复实践才能提高管理技术、总结管理经验、更好地、有效地实施和控制管理过程。  </a:t>
            </a:r>
          </a:p>
        </p:txBody>
      </p:sp>
      <p:sp>
        <p:nvSpPr>
          <p:cNvPr id="339976" name="Text Box 8"/>
          <p:cNvSpPr txBox="1">
            <a:spLocks noChangeArrowheads="1"/>
          </p:cNvSpPr>
          <p:nvPr/>
        </p:nvSpPr>
        <p:spPr bwMode="auto">
          <a:xfrm>
            <a:off x="165100" y="1276350"/>
            <a:ext cx="3754438" cy="519113"/>
          </a:xfrm>
          <a:prstGeom prst="rect">
            <a:avLst/>
          </a:prstGeom>
          <a:noFill/>
          <a:ln w="12700">
            <a:noFill/>
            <a:miter lim="800000"/>
            <a:headEnd type="none" w="sm" len="sm"/>
            <a:tailEnd type="none" w="sm" len="sm"/>
          </a:ln>
          <a:effectLst/>
        </p:spPr>
        <p:txBody>
          <a:bodyPr wrap="none">
            <a:spAutoFit/>
          </a:bodyPr>
          <a:lstStyle/>
          <a:p>
            <a:pPr>
              <a:lnSpc>
                <a:spcPct val="100000"/>
              </a:lnSpc>
              <a:spcAft>
                <a:spcPct val="0"/>
              </a:spcAft>
              <a:buClrTx/>
              <a:buSzTx/>
              <a:buFontTx/>
              <a:buNone/>
            </a:pPr>
            <a:r>
              <a:rPr kumimoji="1" lang="en-US" altLang="zh-CN" sz="2800" b="1">
                <a:solidFill>
                  <a:schemeClr val="hlink"/>
                </a:solidFill>
                <a:effectLst>
                  <a:outerShdw blurRad="38100" dist="38100" dir="2700000" algn="tl">
                    <a:srgbClr val="C0C0C0"/>
                  </a:outerShdw>
                </a:effectLst>
                <a:latin typeface="Times New Roman" pitchFamily="18" charset="0"/>
              </a:rPr>
              <a:t>2. </a:t>
            </a:r>
            <a:r>
              <a:rPr kumimoji="1" lang="zh-CN" altLang="en-US" sz="2800" b="1">
                <a:solidFill>
                  <a:schemeClr val="hlink"/>
                </a:solidFill>
                <a:effectLst>
                  <a:outerShdw blurRad="38100" dist="38100" dir="2700000" algn="tl">
                    <a:srgbClr val="C0C0C0"/>
                  </a:outerShdw>
                </a:effectLst>
                <a:latin typeface="Times New Roman" pitchFamily="18" charset="0"/>
              </a:rPr>
              <a:t>软件项目管理的特点</a:t>
            </a:r>
          </a:p>
        </p:txBody>
      </p:sp>
    </p:spTree>
  </p:cSld>
  <p:clrMapOvr>
    <a:masterClrMapping/>
  </p:clrMapOvr>
  <p:transition spd="slow">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9" name="Rectangle 5"/>
          <p:cNvSpPr>
            <a:spLocks noChangeArrowheads="1"/>
          </p:cNvSpPr>
          <p:nvPr/>
        </p:nvSpPr>
        <p:spPr bwMode="auto">
          <a:xfrm>
            <a:off x="1835150" y="404813"/>
            <a:ext cx="5535613" cy="550862"/>
          </a:xfrm>
          <a:prstGeom prst="rect">
            <a:avLst/>
          </a:prstGeom>
          <a:noFill/>
          <a:ln w="9525">
            <a:noFill/>
            <a:miter lim="800000"/>
            <a:headEnd/>
            <a:tailEnd/>
          </a:ln>
          <a:effectLst/>
        </p:spPr>
        <p:txBody>
          <a:bodyPr lIns="0" tIns="0" rIns="0" bIns="0" anchor="b"/>
          <a:lstStyle/>
          <a:p>
            <a:pPr algn="ctr">
              <a:spcAft>
                <a:spcPct val="0"/>
              </a:spcAft>
              <a:buClrTx/>
              <a:buSzTx/>
              <a:buFontTx/>
              <a:buNone/>
            </a:pPr>
            <a:r>
              <a:rPr lang="zh-CN" altLang="en-US" sz="4800" b="1">
                <a:solidFill>
                  <a:srgbClr val="FF0000"/>
                </a:solidFill>
                <a:effectLst>
                  <a:outerShdw blurRad="38100" dist="38100" dir="2700000" algn="tl">
                    <a:srgbClr val="C0C0C0"/>
                  </a:outerShdw>
                </a:effectLst>
                <a:ea typeface="隶书" pitchFamily="49" charset="-122"/>
              </a:rPr>
              <a:t>软件能力成熟度模型</a:t>
            </a:r>
          </a:p>
        </p:txBody>
      </p:sp>
      <p:sp>
        <p:nvSpPr>
          <p:cNvPr id="456710" name="Rectangle 6"/>
          <p:cNvSpPr>
            <a:spLocks noChangeArrowheads="1"/>
          </p:cNvSpPr>
          <p:nvPr/>
        </p:nvSpPr>
        <p:spPr bwMode="auto">
          <a:xfrm>
            <a:off x="539750" y="1876425"/>
            <a:ext cx="8064500" cy="3505200"/>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60000"/>
              </a:lnSpc>
              <a:spcAft>
                <a:spcPct val="0"/>
              </a:spcAft>
              <a:buClrTx/>
              <a:buSzTx/>
              <a:buFontTx/>
              <a:buNone/>
            </a:pPr>
            <a:r>
              <a:rPr kumimoji="1" lang="en-US" altLang="zh-CN" sz="2400" b="1">
                <a:effectLst>
                  <a:outerShdw blurRad="38100" dist="38100" dir="2700000" algn="tl">
                    <a:srgbClr val="C0C0C0"/>
                  </a:outerShdw>
                </a:effectLst>
              </a:rPr>
              <a:t>        1986</a:t>
            </a:r>
            <a:r>
              <a:rPr kumimoji="1" lang="zh-CN" altLang="en-US" sz="2400" b="1">
                <a:effectLst>
                  <a:outerShdw blurRad="38100" dist="38100" dir="2700000" algn="tl">
                    <a:srgbClr val="C0C0C0"/>
                  </a:outerShdw>
                </a:effectLst>
              </a:rPr>
              <a:t>年底美国</a:t>
            </a:r>
            <a:r>
              <a:rPr kumimoji="1" lang="en-US" altLang="zh-CN" sz="2400" b="1">
                <a:effectLst>
                  <a:outerShdw blurRad="38100" dist="38100" dir="2700000" algn="tl">
                    <a:srgbClr val="C0C0C0"/>
                  </a:outerShdw>
                </a:effectLst>
              </a:rPr>
              <a:t>SEI/CMU</a:t>
            </a:r>
            <a:r>
              <a:rPr kumimoji="1" lang="zh-CN" altLang="en-US" sz="2400" b="1">
                <a:effectLst>
                  <a:outerShdw blurRad="38100" dist="38100" dir="2700000" algn="tl">
                    <a:srgbClr val="C0C0C0"/>
                  </a:outerShdw>
                </a:effectLst>
              </a:rPr>
              <a:t>开始着手研究和制定支持软件开发组织控制、管理和改进软件过程的软件过程成熟度框架，并于</a:t>
            </a:r>
            <a:r>
              <a:rPr kumimoji="1" lang="en-US" altLang="zh-CN" sz="2400" b="1">
                <a:effectLst>
                  <a:outerShdw blurRad="38100" dist="38100" dir="2700000" algn="tl">
                    <a:srgbClr val="C0C0C0"/>
                  </a:outerShdw>
                </a:effectLst>
              </a:rPr>
              <a:t>1987</a:t>
            </a:r>
            <a:r>
              <a:rPr kumimoji="1" lang="zh-CN" altLang="en-US" sz="2400" b="1">
                <a:effectLst>
                  <a:outerShdw blurRad="38100" dist="38100" dir="2700000" algn="tl">
                    <a:srgbClr val="C0C0C0"/>
                  </a:outerShdw>
                </a:effectLst>
              </a:rPr>
              <a:t>年开发了“软件过程评估”和“软件成熟度评价”两个模型，于</a:t>
            </a:r>
            <a:r>
              <a:rPr kumimoji="1" lang="en-US" altLang="zh-CN" sz="2400" b="1">
                <a:effectLst>
                  <a:outerShdw blurRad="38100" dist="38100" dir="2700000" algn="tl">
                    <a:srgbClr val="C0C0C0"/>
                  </a:outerShdw>
                </a:effectLst>
              </a:rPr>
              <a:t>1991</a:t>
            </a:r>
            <a:r>
              <a:rPr kumimoji="1" lang="zh-CN" altLang="en-US" sz="2400" b="1">
                <a:effectLst>
                  <a:outerShdw blurRad="38100" dist="38100" dir="2700000" algn="tl">
                    <a:srgbClr val="C0C0C0"/>
                  </a:outerShdw>
                </a:effectLst>
              </a:rPr>
              <a:t>年发布软件能力成熟度模型（</a:t>
            </a:r>
            <a:r>
              <a:rPr kumimoji="1" lang="en-US" altLang="zh-CN" sz="2400" b="1">
                <a:effectLst>
                  <a:outerShdw blurRad="38100" dist="38100" dir="2700000" algn="tl">
                    <a:srgbClr val="C0C0C0"/>
                  </a:outerShdw>
                </a:effectLst>
              </a:rPr>
              <a:t>Capability Maturity Model for Software</a:t>
            </a:r>
            <a:r>
              <a:rPr kumimoji="1" lang="zh-CN" altLang="en-US" sz="2400" b="1">
                <a:effectLst>
                  <a:outerShdw blurRad="38100" dist="38100" dir="2700000" algn="tl">
                    <a:srgbClr val="C0C0C0"/>
                  </a:outerShdw>
                </a:effectLst>
              </a:rPr>
              <a:t>，</a:t>
            </a:r>
            <a:r>
              <a:rPr kumimoji="1" lang="en-US" altLang="zh-CN" sz="2400" b="1">
                <a:effectLst>
                  <a:outerShdw blurRad="38100" dist="38100" dir="2700000" algn="tl">
                    <a:srgbClr val="C0C0C0"/>
                  </a:outerShdw>
                </a:effectLst>
              </a:rPr>
              <a:t>SW-CMM</a:t>
            </a:r>
            <a:r>
              <a:rPr kumimoji="1" lang="zh-CN" altLang="en-US" sz="2400" b="1">
                <a:effectLst>
                  <a:outerShdw blurRad="38100" dist="38100" dir="2700000" algn="tl">
                    <a:srgbClr val="C0C0C0"/>
                  </a:outerShdw>
                </a:effectLst>
              </a:rPr>
              <a:t>或</a:t>
            </a:r>
            <a:r>
              <a:rPr kumimoji="1" lang="en-US" altLang="zh-CN" sz="2400" b="1">
                <a:effectLst>
                  <a:outerShdw blurRad="38100" dist="38100" dir="2700000" algn="tl">
                    <a:srgbClr val="C0C0C0"/>
                  </a:outerShdw>
                </a:effectLst>
              </a:rPr>
              <a:t>CMM</a:t>
            </a:r>
            <a:r>
              <a:rPr kumimoji="1" lang="zh-CN" altLang="en-US" sz="2400" b="1">
                <a:effectLst>
                  <a:outerShdw blurRad="38100" dist="38100" dir="2700000" algn="tl">
                    <a:srgbClr val="C0C0C0"/>
                  </a:outerShdw>
                </a:effectLst>
              </a:rPr>
              <a:t>），陆续发布了</a:t>
            </a:r>
            <a:r>
              <a:rPr kumimoji="1" lang="en-US" altLang="zh-CN" sz="2400" b="1">
                <a:effectLst>
                  <a:outerShdw blurRad="38100" dist="38100" dir="2700000" algn="tl">
                    <a:srgbClr val="C0C0C0"/>
                  </a:outerShdw>
                </a:effectLst>
              </a:rPr>
              <a:t>CMM v1.0</a:t>
            </a:r>
            <a:r>
              <a:rPr kumimoji="1" lang="zh-CN" altLang="en-US" sz="2400" b="1">
                <a:effectLst>
                  <a:outerShdw blurRad="38100" dist="38100" dir="2700000" algn="tl">
                    <a:srgbClr val="C0C0C0"/>
                  </a:outerShdw>
                </a:effectLst>
              </a:rPr>
              <a:t>和</a:t>
            </a:r>
            <a:r>
              <a:rPr kumimoji="1" lang="en-US" altLang="zh-CN" sz="2400" b="1">
                <a:effectLst>
                  <a:outerShdw blurRad="38100" dist="38100" dir="2700000" algn="tl">
                    <a:srgbClr val="C0C0C0"/>
                  </a:outerShdw>
                </a:effectLst>
              </a:rPr>
              <a:t>CMM v2.0</a:t>
            </a:r>
            <a:r>
              <a:rPr kumimoji="1" lang="zh-CN" altLang="en-US" sz="2400" b="1">
                <a:effectLst>
                  <a:outerShdw blurRad="38100" dist="38100" dir="2700000" algn="tl">
                    <a:srgbClr val="C0C0C0"/>
                  </a:outerShdw>
                </a:effectLst>
              </a:rPr>
              <a:t>。 </a:t>
            </a:r>
          </a:p>
        </p:txBody>
      </p:sp>
    </p:spTree>
  </p:cSld>
  <p:clrMapOvr>
    <a:masterClrMapping/>
  </p:clrMapOvr>
  <p:transition spd="slow">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2" name="Rectangle 4"/>
          <p:cNvSpPr>
            <a:spLocks noChangeArrowheads="1"/>
          </p:cNvSpPr>
          <p:nvPr/>
        </p:nvSpPr>
        <p:spPr bwMode="auto">
          <a:xfrm>
            <a:off x="107950" y="1196975"/>
            <a:ext cx="1797050" cy="519113"/>
          </a:xfrm>
          <a:prstGeom prst="rect">
            <a:avLst/>
          </a:prstGeom>
          <a:solidFill>
            <a:schemeClr val="bg1"/>
          </a:solid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基本概念</a:t>
            </a:r>
            <a:endParaRPr kumimoji="1" lang="zh-CN" altLang="en-US" sz="2800" b="1">
              <a:solidFill>
                <a:schemeClr val="tx1"/>
              </a:solidFill>
              <a:effectLst>
                <a:outerShdw blurRad="38100" dist="38100" dir="2700000" algn="tl">
                  <a:srgbClr val="C0C0C0"/>
                </a:outerShdw>
              </a:effectLst>
              <a:latin typeface="宋体" pitchFamily="2" charset="-122"/>
            </a:endParaRPr>
          </a:p>
        </p:txBody>
      </p:sp>
      <p:sp>
        <p:nvSpPr>
          <p:cNvPr id="457733" name="Rectangle 5"/>
          <p:cNvSpPr>
            <a:spLocks noChangeArrowheads="1"/>
          </p:cNvSpPr>
          <p:nvPr/>
        </p:nvSpPr>
        <p:spPr bwMode="auto">
          <a:xfrm>
            <a:off x="1763713" y="476250"/>
            <a:ext cx="5616575" cy="550863"/>
          </a:xfrm>
          <a:prstGeom prst="rect">
            <a:avLst/>
          </a:prstGeom>
          <a:noFill/>
          <a:ln w="9525">
            <a:noFill/>
            <a:miter lim="800000"/>
            <a:headEnd/>
            <a:tailEnd/>
          </a:ln>
          <a:effectLst/>
        </p:spPr>
        <p:txBody>
          <a:bodyPr lIns="0" tIns="0" rIns="0" bIns="0" anchor="b"/>
          <a:lstStyle/>
          <a:p>
            <a:pPr algn="ctr">
              <a:spcAft>
                <a:spcPct val="0"/>
              </a:spcAft>
              <a:buClrTx/>
              <a:buSzTx/>
              <a:buFontTx/>
              <a:buNone/>
            </a:pPr>
            <a:r>
              <a:rPr lang="zh-CN" altLang="en-US" sz="4800" b="1">
                <a:solidFill>
                  <a:srgbClr val="FF0000"/>
                </a:solidFill>
                <a:effectLst>
                  <a:outerShdw blurRad="38100" dist="38100" dir="2700000" algn="tl">
                    <a:srgbClr val="C0C0C0"/>
                  </a:outerShdw>
                </a:effectLst>
                <a:ea typeface="隶书" pitchFamily="49" charset="-122"/>
              </a:rPr>
              <a:t>软件能力成熟度模型</a:t>
            </a:r>
          </a:p>
        </p:txBody>
      </p:sp>
      <p:sp>
        <p:nvSpPr>
          <p:cNvPr id="457735" name="Rectangle 7"/>
          <p:cNvSpPr>
            <a:spLocks noChangeArrowheads="1"/>
          </p:cNvSpPr>
          <p:nvPr/>
        </p:nvSpPr>
        <p:spPr bwMode="auto">
          <a:xfrm>
            <a:off x="250825" y="1844675"/>
            <a:ext cx="8642350" cy="4572000"/>
          </a:xfrm>
          <a:prstGeom prst="rect">
            <a:avLst/>
          </a:prstGeom>
          <a:noFill/>
          <a:ln w="9525">
            <a:noFill/>
            <a:miter lim="800000"/>
            <a:headEnd type="none" w="sm" len="sm"/>
            <a:tailEnd type="none" w="sm" len="sm"/>
          </a:ln>
          <a:effectLst/>
        </p:spPr>
        <p:txBody>
          <a:bodyPr lIns="0" tIns="0" rIns="0" bIns="0" anchor="ctr">
            <a:spAutoFit/>
          </a:bodyPr>
          <a:lstStyle/>
          <a:p>
            <a:pPr indent="276225">
              <a:lnSpc>
                <a:spcPct val="100000"/>
              </a:lnSpc>
              <a:buFont typeface="Wingdings" pitchFamily="2" charset="2"/>
              <a:buNone/>
              <a:tabLst>
                <a:tab pos="457200" algn="l"/>
              </a:tabLst>
            </a:pPr>
            <a:r>
              <a:rPr kumimoji="1" lang="en-US" altLang="zh-CN" sz="2000" b="1">
                <a:effectLst>
                  <a:outerShdw blurRad="38100" dist="38100" dir="2700000" algn="tl">
                    <a:srgbClr val="C0C0C0"/>
                  </a:outerShdw>
                </a:effectLst>
              </a:rPr>
              <a:t>⑴ </a:t>
            </a:r>
            <a:r>
              <a:rPr kumimoji="1" lang="zh-CN" altLang="en-US" sz="2000" b="1">
                <a:effectLst>
                  <a:outerShdw blurRad="38100" dist="38100" dir="2700000" algn="tl">
                    <a:srgbClr val="C0C0C0"/>
                  </a:outerShdw>
                </a:effectLst>
              </a:rPr>
              <a:t>过程。虽然人们所处领域和角度不同，但对过程的理解基本是一致的。</a:t>
            </a:r>
          </a:p>
          <a:p>
            <a:pPr indent="276225">
              <a:lnSpc>
                <a:spcPct val="100000"/>
              </a:lnSpc>
              <a:tabLst>
                <a:tab pos="457200" algn="l"/>
              </a:tabLst>
            </a:pPr>
            <a:r>
              <a:rPr kumimoji="1" lang="en-US" altLang="zh-CN" sz="2000" b="1">
                <a:effectLst>
                  <a:outerShdw blurRad="38100" dist="38100" dir="2700000" algn="tl">
                    <a:srgbClr val="C0C0C0"/>
                  </a:outerShdw>
                </a:effectLst>
              </a:rPr>
              <a:t>《</a:t>
            </a:r>
            <a:r>
              <a:rPr kumimoji="1" lang="zh-CN" altLang="en-US" sz="2000" b="1">
                <a:effectLst>
                  <a:outerShdw blurRad="38100" dist="38100" dir="2700000" algn="tl">
                    <a:srgbClr val="C0C0C0"/>
                  </a:outerShdw>
                </a:effectLst>
              </a:rPr>
              <a:t>牛津简明词典</a:t>
            </a:r>
            <a:r>
              <a:rPr kumimoji="1" lang="en-US" altLang="zh-CN" sz="2000" b="1">
                <a:effectLst>
                  <a:outerShdw blurRad="38100" dist="38100" dir="2700000" algn="tl">
                    <a:srgbClr val="C0C0C0"/>
                  </a:outerShdw>
                </a:effectLst>
              </a:rPr>
              <a:t>》</a:t>
            </a:r>
            <a:r>
              <a:rPr kumimoji="1" lang="zh-CN" altLang="en-US" sz="2000" b="1">
                <a:effectLst>
                  <a:outerShdw blurRad="38100" dist="38100" dir="2700000" algn="tl">
                    <a:srgbClr val="C0C0C0"/>
                  </a:outerShdw>
                </a:effectLst>
              </a:rPr>
              <a:t>中的定义：过程是一组活动与操作的集合。</a:t>
            </a:r>
          </a:p>
          <a:p>
            <a:pPr indent="276225">
              <a:lnSpc>
                <a:spcPct val="100000"/>
              </a:lnSpc>
              <a:tabLst>
                <a:tab pos="457200" algn="l"/>
              </a:tabLst>
            </a:pPr>
            <a:r>
              <a:rPr kumimoji="1" lang="en-US" altLang="zh-CN" sz="2000" b="1">
                <a:effectLst>
                  <a:outerShdw blurRad="38100" dist="38100" dir="2700000" algn="tl">
                    <a:srgbClr val="C0C0C0"/>
                  </a:outerShdw>
                </a:effectLst>
              </a:rPr>
              <a:t>《</a:t>
            </a:r>
            <a:r>
              <a:rPr kumimoji="1" lang="zh-CN" altLang="en-US" sz="2000" b="1">
                <a:effectLst>
                  <a:outerShdw blurRad="38100" dist="38100" dir="2700000" algn="tl">
                    <a:srgbClr val="C0C0C0"/>
                  </a:outerShdw>
                </a:effectLst>
              </a:rPr>
              <a:t>韦氏大词典</a:t>
            </a:r>
            <a:r>
              <a:rPr kumimoji="1" lang="en-US" altLang="zh-CN" sz="2000" b="1">
                <a:effectLst>
                  <a:outerShdw blurRad="38100" dist="38100" dir="2700000" algn="tl">
                    <a:srgbClr val="C0C0C0"/>
                  </a:outerShdw>
                </a:effectLst>
              </a:rPr>
              <a:t>》</a:t>
            </a:r>
            <a:r>
              <a:rPr kumimoji="1" lang="zh-CN" altLang="en-US" sz="2000" b="1">
                <a:effectLst>
                  <a:outerShdw blurRad="38100" dist="38100" dir="2700000" algn="tl">
                    <a:srgbClr val="C0C0C0"/>
                  </a:outerShdw>
                </a:effectLst>
              </a:rPr>
              <a:t>中的定义：过程是用于产生某种结果的一整套操作、一系列活动、变化以及作为最终结果的功能。</a:t>
            </a:r>
          </a:p>
          <a:p>
            <a:pPr indent="276225">
              <a:lnSpc>
                <a:spcPct val="100000"/>
              </a:lnSpc>
              <a:tabLst>
                <a:tab pos="457200" algn="l"/>
              </a:tabLst>
            </a:pPr>
            <a:r>
              <a:rPr kumimoji="1" lang="en-US" altLang="zh-CN" sz="2000" b="1">
                <a:solidFill>
                  <a:schemeClr val="tx2"/>
                </a:solidFill>
                <a:effectLst>
                  <a:outerShdw blurRad="38100" dist="38100" dir="2700000" algn="tl">
                    <a:srgbClr val="C0C0C0"/>
                  </a:outerShdw>
                </a:effectLst>
              </a:rPr>
              <a:t>《IEEE-Std</a:t>
            </a:r>
            <a:r>
              <a:rPr kumimoji="1" lang="zh-CN" altLang="en-US" sz="2000" b="1">
                <a:solidFill>
                  <a:schemeClr val="tx2"/>
                </a:solidFill>
                <a:effectLst>
                  <a:outerShdw blurRad="38100" dist="38100" dir="2700000" algn="tl">
                    <a:srgbClr val="C0C0C0"/>
                  </a:outerShdw>
                </a:effectLst>
              </a:rPr>
              <a:t>－</a:t>
            </a:r>
            <a:r>
              <a:rPr kumimoji="1" lang="en-US" altLang="zh-CN" sz="2000" b="1">
                <a:solidFill>
                  <a:schemeClr val="tx2"/>
                </a:solidFill>
                <a:effectLst>
                  <a:outerShdw blurRad="38100" dist="38100" dir="2700000" algn="tl">
                    <a:srgbClr val="C0C0C0"/>
                  </a:outerShdw>
                </a:effectLst>
              </a:rPr>
              <a:t>610》</a:t>
            </a:r>
            <a:r>
              <a:rPr kumimoji="1" lang="zh-CN" altLang="en-US" sz="2000" b="1">
                <a:solidFill>
                  <a:schemeClr val="tx2"/>
                </a:solidFill>
                <a:effectLst>
                  <a:outerShdw blurRad="38100" dist="38100" dir="2700000" algn="tl">
                    <a:srgbClr val="C0C0C0"/>
                  </a:outerShdw>
                </a:effectLst>
              </a:rPr>
              <a:t>中的定义：过程是为完成一个特定目标而进行的一系列操作步骤。</a:t>
            </a:r>
          </a:p>
          <a:p>
            <a:pPr indent="276225">
              <a:lnSpc>
                <a:spcPct val="100000"/>
              </a:lnSpc>
              <a:buFont typeface="Wingdings" pitchFamily="2" charset="2"/>
              <a:buNone/>
              <a:tabLst>
                <a:tab pos="457200" algn="l"/>
              </a:tabLst>
            </a:pPr>
            <a:r>
              <a:rPr kumimoji="1" lang="zh-CN" altLang="en-US" sz="2000" b="1">
                <a:effectLst>
                  <a:outerShdw blurRad="38100" dist="38100" dir="2700000" algn="tl">
                    <a:srgbClr val="C0C0C0"/>
                  </a:outerShdw>
                </a:effectLst>
              </a:rPr>
              <a:t>⑵ 软件过程。</a:t>
            </a:r>
            <a:r>
              <a:rPr kumimoji="1" lang="en-US" altLang="zh-CN" sz="2000" b="1">
                <a:effectLst>
                  <a:outerShdw blurRad="38100" dist="38100" dir="2700000" algn="tl">
                    <a:srgbClr val="C0C0C0"/>
                  </a:outerShdw>
                </a:effectLst>
              </a:rPr>
              <a:t>SEI/CMU</a:t>
            </a:r>
            <a:r>
              <a:rPr kumimoji="1" lang="zh-CN" altLang="en-US" sz="2000" b="1">
                <a:effectLst>
                  <a:outerShdw blurRad="38100" dist="38100" dir="2700000" algn="tl">
                    <a:srgbClr val="C0C0C0"/>
                  </a:outerShdw>
                </a:effectLst>
              </a:rPr>
              <a:t>－</a:t>
            </a:r>
            <a:r>
              <a:rPr kumimoji="1" lang="en-US" altLang="zh-CN" sz="2000" b="1">
                <a:effectLst>
                  <a:outerShdw blurRad="38100" dist="38100" dir="2700000" algn="tl">
                    <a:srgbClr val="C0C0C0"/>
                  </a:outerShdw>
                </a:effectLst>
              </a:rPr>
              <a:t>CMM</a:t>
            </a:r>
            <a:r>
              <a:rPr kumimoji="1" lang="zh-CN" altLang="en-US" sz="2000" b="1">
                <a:effectLst>
                  <a:outerShdw blurRad="38100" dist="38100" dir="2700000" algn="tl">
                    <a:srgbClr val="C0C0C0"/>
                  </a:outerShdw>
                </a:effectLst>
              </a:rPr>
              <a:t>中的定义是：软件过程是用于软件开发及维护的一系列活动、方法及实践。</a:t>
            </a:r>
          </a:p>
          <a:p>
            <a:pPr indent="276225">
              <a:lnSpc>
                <a:spcPct val="100000"/>
              </a:lnSpc>
              <a:buFont typeface="Wingdings" pitchFamily="2" charset="2"/>
              <a:buNone/>
              <a:tabLst>
                <a:tab pos="457200" algn="l"/>
              </a:tabLst>
            </a:pPr>
            <a:r>
              <a:rPr kumimoji="1" lang="zh-CN" altLang="en-US" sz="2000" b="1">
                <a:effectLst>
                  <a:outerShdw blurRad="38100" dist="38100" dir="2700000" algn="tl">
                    <a:srgbClr val="C0C0C0"/>
                  </a:outerShdw>
                </a:effectLst>
              </a:rPr>
              <a:t>⑶ 软件生存周期过程。</a:t>
            </a:r>
            <a:r>
              <a:rPr kumimoji="1" lang="en-US" altLang="zh-CN" sz="2000" b="1">
                <a:effectLst>
                  <a:outerShdw blurRad="38100" dist="38100" dir="2700000" algn="tl">
                    <a:srgbClr val="C0C0C0"/>
                  </a:outerShdw>
                </a:effectLst>
              </a:rPr>
              <a:t>《ISOIEC12207</a:t>
            </a:r>
            <a:r>
              <a:rPr kumimoji="1" lang="zh-CN" altLang="en-US" sz="2000" b="1">
                <a:effectLst>
                  <a:outerShdw blurRad="38100" dist="38100" dir="2700000" algn="tl">
                    <a:srgbClr val="C0C0C0"/>
                  </a:outerShdw>
                </a:effectLst>
              </a:rPr>
              <a:t>－</a:t>
            </a:r>
            <a:r>
              <a:rPr kumimoji="1" lang="en-US" altLang="zh-CN" sz="2000" b="1">
                <a:effectLst>
                  <a:outerShdw blurRad="38100" dist="38100" dir="2700000" algn="tl">
                    <a:srgbClr val="C0C0C0"/>
                  </a:outerShdw>
                </a:effectLst>
              </a:rPr>
              <a:t>1995》</a:t>
            </a:r>
            <a:r>
              <a:rPr kumimoji="1" lang="zh-CN" altLang="en-US" sz="2000" b="1">
                <a:effectLst>
                  <a:outerShdw blurRad="38100" dist="38100" dir="2700000" algn="tl">
                    <a:srgbClr val="C0C0C0"/>
                  </a:outerShdw>
                </a:effectLst>
              </a:rPr>
              <a:t>中的定义为：它是一个框架，包含有遍历系统从需求确定到使用终止这一生存周期的软件产品的开发、运行和维护中需要实施的过程、活动和任务。</a:t>
            </a:r>
          </a:p>
          <a:p>
            <a:pPr indent="276225">
              <a:lnSpc>
                <a:spcPct val="100000"/>
              </a:lnSpc>
              <a:buFont typeface="Wingdings" pitchFamily="2" charset="2"/>
              <a:buNone/>
              <a:tabLst>
                <a:tab pos="457200" algn="l"/>
              </a:tabLst>
            </a:pPr>
            <a:r>
              <a:rPr kumimoji="1" lang="zh-CN" altLang="en-US" sz="2000" b="1">
                <a:effectLst>
                  <a:outerShdw blurRad="38100" dist="38100" dir="2700000" algn="tl">
                    <a:srgbClr val="C0C0C0"/>
                  </a:outerShdw>
                </a:effectLst>
              </a:rPr>
              <a:t>⑷ 软件过程能力。它用于描述通过执行软件过程、实现预期结果的能力。</a:t>
            </a:r>
          </a:p>
        </p:txBody>
      </p:sp>
    </p:spTree>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6" name="Rectangle 4"/>
          <p:cNvSpPr>
            <a:spLocks noChangeArrowheads="1"/>
          </p:cNvSpPr>
          <p:nvPr/>
        </p:nvSpPr>
        <p:spPr bwMode="auto">
          <a:xfrm>
            <a:off x="107950" y="1268413"/>
            <a:ext cx="1797050" cy="519112"/>
          </a:xfrm>
          <a:prstGeom prst="rect">
            <a:avLst/>
          </a:prstGeom>
          <a:solidFill>
            <a:schemeClr val="bg1"/>
          </a:solid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基本概念</a:t>
            </a:r>
            <a:endParaRPr kumimoji="1" lang="zh-CN" altLang="en-US" sz="2800" b="1">
              <a:solidFill>
                <a:schemeClr val="tx1"/>
              </a:solidFill>
              <a:effectLst>
                <a:outerShdw blurRad="38100" dist="38100" dir="2700000" algn="tl">
                  <a:srgbClr val="C0C0C0"/>
                </a:outerShdw>
              </a:effectLst>
              <a:latin typeface="宋体" pitchFamily="2" charset="-122"/>
            </a:endParaRPr>
          </a:p>
        </p:txBody>
      </p:sp>
      <p:sp>
        <p:nvSpPr>
          <p:cNvPr id="458757" name="Rectangle 5"/>
          <p:cNvSpPr>
            <a:spLocks noChangeArrowheads="1"/>
          </p:cNvSpPr>
          <p:nvPr/>
        </p:nvSpPr>
        <p:spPr bwMode="auto">
          <a:xfrm>
            <a:off x="1763713" y="476250"/>
            <a:ext cx="5616575" cy="550863"/>
          </a:xfrm>
          <a:prstGeom prst="rect">
            <a:avLst/>
          </a:prstGeom>
          <a:noFill/>
          <a:ln w="9525">
            <a:noFill/>
            <a:miter lim="800000"/>
            <a:headEnd/>
            <a:tailEnd/>
          </a:ln>
          <a:effectLst/>
        </p:spPr>
        <p:txBody>
          <a:bodyPr lIns="0" tIns="0" rIns="0" bIns="0" anchor="b"/>
          <a:lstStyle/>
          <a:p>
            <a:pPr algn="ctr">
              <a:spcAft>
                <a:spcPct val="0"/>
              </a:spcAft>
              <a:buClrTx/>
              <a:buSzTx/>
              <a:buFontTx/>
              <a:buNone/>
            </a:pPr>
            <a:r>
              <a:rPr lang="zh-CN" altLang="en-US" sz="4800" b="1">
                <a:solidFill>
                  <a:srgbClr val="FF0000"/>
                </a:solidFill>
                <a:effectLst>
                  <a:outerShdw blurRad="38100" dist="38100" dir="2700000" algn="tl">
                    <a:srgbClr val="C0C0C0"/>
                  </a:outerShdw>
                </a:effectLst>
                <a:ea typeface="隶书" pitchFamily="49" charset="-122"/>
              </a:rPr>
              <a:t>软件能力成熟度模型</a:t>
            </a:r>
          </a:p>
        </p:txBody>
      </p:sp>
      <p:sp>
        <p:nvSpPr>
          <p:cNvPr id="458758" name="Rectangle 6"/>
          <p:cNvSpPr>
            <a:spLocks noChangeArrowheads="1"/>
          </p:cNvSpPr>
          <p:nvPr/>
        </p:nvSpPr>
        <p:spPr bwMode="auto">
          <a:xfrm>
            <a:off x="250825" y="1844675"/>
            <a:ext cx="8640763" cy="4670425"/>
          </a:xfrm>
          <a:prstGeom prst="rect">
            <a:avLst/>
          </a:prstGeom>
          <a:noFill/>
          <a:ln w="9525">
            <a:noFill/>
            <a:miter lim="800000"/>
            <a:headEnd type="none" w="sm" len="sm"/>
            <a:tailEnd type="none" w="sm" len="sm"/>
          </a:ln>
          <a:effectLst/>
        </p:spPr>
        <p:txBody>
          <a:bodyPr lIns="0" tIns="0" rIns="0" bIns="0" anchor="ctr">
            <a:spAutoFit/>
          </a:bodyPr>
          <a:lstStyle/>
          <a:p>
            <a:pPr indent="276225">
              <a:lnSpc>
                <a:spcPct val="130000"/>
              </a:lnSpc>
              <a:buFont typeface="Wingdings" pitchFamily="2" charset="2"/>
              <a:buNone/>
            </a:pPr>
            <a:r>
              <a:rPr kumimoji="1" lang="en-US" altLang="zh-CN" sz="2000" b="1">
                <a:effectLst>
                  <a:outerShdw blurRad="38100" dist="38100" dir="2700000" algn="tl">
                    <a:srgbClr val="C0C0C0"/>
                  </a:outerShdw>
                </a:effectLst>
              </a:rPr>
              <a:t>⑸ </a:t>
            </a:r>
            <a:r>
              <a:rPr kumimoji="1" lang="zh-CN" altLang="en-US" sz="2000" b="1">
                <a:effectLst>
                  <a:outerShdw blurRad="38100" dist="38100" dir="2700000" algn="tl">
                    <a:srgbClr val="C0C0C0"/>
                  </a:outerShdw>
                </a:effectLst>
              </a:rPr>
              <a:t>软件过程成熟度。它是指一个特定软件过程被明确和有效地定义、管理、测量和控制的程度。随着软件组织的过程成熟度的提高，其对软件组织结构的安排、组织结构的建立、软件质量标准的规范和过程实施控制的严格，使得对软件过程有明确的管理和工程化方法。</a:t>
            </a:r>
          </a:p>
          <a:p>
            <a:pPr indent="276225">
              <a:lnSpc>
                <a:spcPct val="130000"/>
              </a:lnSpc>
              <a:buFont typeface="Wingdings" pitchFamily="2" charset="2"/>
              <a:buNone/>
            </a:pPr>
            <a:r>
              <a:rPr kumimoji="1" lang="zh-CN" altLang="en-US" sz="2000" b="1">
                <a:effectLst>
                  <a:outerShdw blurRad="38100" dist="38100" dir="2700000" algn="tl">
                    <a:srgbClr val="C0C0C0"/>
                  </a:outerShdw>
                </a:effectLst>
              </a:rPr>
              <a:t>⑹ </a:t>
            </a:r>
            <a:r>
              <a:rPr kumimoji="1" lang="en-US" altLang="zh-CN" sz="2000" b="1">
                <a:effectLst>
                  <a:outerShdw blurRad="38100" dist="38100" dir="2700000" algn="tl">
                    <a:srgbClr val="C0C0C0"/>
                  </a:outerShdw>
                </a:effectLst>
              </a:rPr>
              <a:t>CMM</a:t>
            </a:r>
            <a:r>
              <a:rPr kumimoji="1" lang="zh-CN" altLang="en-US" sz="2000" b="1">
                <a:effectLst>
                  <a:outerShdw blurRad="38100" dist="38100" dir="2700000" algn="tl">
                    <a:srgbClr val="C0C0C0"/>
                  </a:outerShdw>
                </a:effectLst>
              </a:rPr>
              <a:t>。</a:t>
            </a:r>
            <a:r>
              <a:rPr kumimoji="1" lang="en-US" altLang="zh-CN" sz="2000" b="1">
                <a:effectLst>
                  <a:outerShdw blurRad="38100" dist="38100" dir="2700000" algn="tl">
                    <a:srgbClr val="C0C0C0"/>
                  </a:outerShdw>
                </a:effectLst>
              </a:rPr>
              <a:t>CMM</a:t>
            </a:r>
            <a:r>
              <a:rPr kumimoji="1" lang="zh-CN" altLang="en-US" sz="2000" b="1">
                <a:effectLst>
                  <a:outerShdw blurRad="38100" dist="38100" dir="2700000" algn="tl">
                    <a:srgbClr val="C0C0C0"/>
                  </a:outerShdw>
                </a:effectLst>
              </a:rPr>
              <a:t>是对软件组织在项目定义、组织构建、管理实施、项目度量、过程控制和改善的实践中，对各个开发阶段和管理过程的描述。</a:t>
            </a:r>
            <a:r>
              <a:rPr kumimoji="1" lang="en-US" altLang="zh-CN" sz="2000" b="1">
                <a:effectLst>
                  <a:outerShdw blurRad="38100" dist="38100" dir="2700000" algn="tl">
                    <a:srgbClr val="C0C0C0"/>
                  </a:outerShdw>
                </a:effectLst>
              </a:rPr>
              <a:t>CMM</a:t>
            </a:r>
            <a:r>
              <a:rPr kumimoji="1" lang="zh-CN" altLang="en-US" sz="2000" b="1">
                <a:effectLst>
                  <a:outerShdw blurRad="38100" dist="38100" dir="2700000" algn="tl">
                    <a:srgbClr val="C0C0C0"/>
                  </a:outerShdw>
                </a:effectLst>
              </a:rPr>
              <a:t>通过确定当前过程的成熟度、识别实施软件过程的不足之之处，并提出对软件质量和过程的改进问题，最终形成对软件过程的改进策略。</a:t>
            </a:r>
          </a:p>
          <a:p>
            <a:pPr indent="276225">
              <a:lnSpc>
                <a:spcPct val="130000"/>
              </a:lnSpc>
              <a:buFont typeface="Wingdings" pitchFamily="2" charset="2"/>
              <a:buNone/>
            </a:pPr>
            <a:r>
              <a:rPr kumimoji="1" lang="zh-CN" altLang="en-US" sz="2000" b="1">
                <a:effectLst>
                  <a:outerShdw blurRad="38100" dist="38100" dir="2700000" algn="tl">
                    <a:srgbClr val="C0C0C0"/>
                  </a:outerShdw>
                </a:effectLst>
              </a:rPr>
              <a:t>⑺ </a:t>
            </a:r>
            <a:r>
              <a:rPr kumimoji="1" lang="en-US" altLang="zh-CN" sz="2000" b="1">
                <a:effectLst>
                  <a:outerShdw blurRad="38100" dist="38100" dir="2700000" algn="tl">
                    <a:srgbClr val="C0C0C0"/>
                  </a:outerShdw>
                </a:effectLst>
              </a:rPr>
              <a:t>CMM</a:t>
            </a:r>
            <a:r>
              <a:rPr kumimoji="1" lang="zh-CN" altLang="en-US" sz="2000" b="1">
                <a:effectLst>
                  <a:outerShdw blurRad="38100" dist="38100" dir="2700000" algn="tl">
                    <a:srgbClr val="C0C0C0"/>
                  </a:outerShdw>
                </a:effectLst>
              </a:rPr>
              <a:t>框架。</a:t>
            </a:r>
            <a:r>
              <a:rPr kumimoji="1" lang="en-US" altLang="zh-CN" sz="2000" b="1">
                <a:effectLst>
                  <a:outerShdw blurRad="38100" dist="38100" dir="2700000" algn="tl">
                    <a:srgbClr val="C0C0C0"/>
                  </a:outerShdw>
                </a:effectLst>
              </a:rPr>
              <a:t>CMM</a:t>
            </a:r>
            <a:r>
              <a:rPr kumimoji="1" lang="zh-CN" altLang="en-US" sz="2000" b="1">
                <a:effectLst>
                  <a:outerShdw blurRad="38100" dist="38100" dir="2700000" algn="tl">
                    <a:srgbClr val="C0C0C0"/>
                  </a:outerShdw>
                </a:effectLst>
              </a:rPr>
              <a:t>框架以</a:t>
            </a:r>
            <a:r>
              <a:rPr kumimoji="1" lang="en-US" altLang="zh-CN" sz="2000" b="1">
                <a:effectLst>
                  <a:outerShdw blurRad="38100" dist="38100" dir="2700000" algn="tl">
                    <a:srgbClr val="C0C0C0"/>
                  </a:outerShdw>
                </a:effectLst>
              </a:rPr>
              <a:t>CMM</a:t>
            </a:r>
            <a:r>
              <a:rPr kumimoji="1" lang="zh-CN" altLang="en-US" sz="2000" b="1">
                <a:effectLst>
                  <a:outerShdw blurRad="38100" dist="38100" dir="2700000" algn="tl">
                    <a:srgbClr val="C0C0C0"/>
                  </a:outerShdw>
                </a:effectLst>
              </a:rPr>
              <a:t>为基础，将软件过程从无序到有序的进化过程，并将该过程划分为</a:t>
            </a:r>
            <a:r>
              <a:rPr kumimoji="1" lang="en-US" altLang="zh-CN" sz="2000" b="1">
                <a:effectLst>
                  <a:outerShdw blurRad="38100" dist="38100" dir="2700000" algn="tl">
                    <a:srgbClr val="C0C0C0"/>
                  </a:outerShdw>
                </a:effectLst>
              </a:rPr>
              <a:t>5</a:t>
            </a:r>
            <a:r>
              <a:rPr kumimoji="1" lang="zh-CN" altLang="en-US" sz="2000" b="1">
                <a:effectLst>
                  <a:outerShdw blurRad="38100" dist="38100" dir="2700000" algn="tl">
                    <a:srgbClr val="C0C0C0"/>
                  </a:outerShdw>
                </a:effectLst>
              </a:rPr>
              <a:t>个等级，为软件过程不断改进奠定了一个循序渐进的基础。 </a:t>
            </a:r>
          </a:p>
        </p:txBody>
      </p:sp>
    </p:spTree>
  </p:cSld>
  <p:clrMapOvr>
    <a:masterClrMapping/>
  </p:clrMapOvr>
  <p:transition spd="slow">
    <p:randomBar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80" name="Rectangle 4"/>
          <p:cNvSpPr>
            <a:spLocks noChangeArrowheads="1"/>
          </p:cNvSpPr>
          <p:nvPr/>
        </p:nvSpPr>
        <p:spPr bwMode="auto">
          <a:xfrm>
            <a:off x="395288" y="1341438"/>
            <a:ext cx="3957637" cy="519112"/>
          </a:xfrm>
          <a:prstGeom prst="rect">
            <a:avLst/>
          </a:prstGeom>
          <a:solidFill>
            <a:schemeClr val="bg1"/>
          </a:solid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软件能力成熟度等级</a:t>
            </a:r>
            <a:endParaRPr kumimoji="1" lang="zh-CN" altLang="en-US" sz="2800" b="1">
              <a:solidFill>
                <a:schemeClr val="tx1"/>
              </a:solidFill>
              <a:effectLst>
                <a:outerShdw blurRad="38100" dist="38100" dir="2700000" algn="tl">
                  <a:srgbClr val="C0C0C0"/>
                </a:outerShdw>
              </a:effectLst>
              <a:latin typeface="宋体" pitchFamily="2" charset="-122"/>
            </a:endParaRPr>
          </a:p>
        </p:txBody>
      </p:sp>
      <p:sp>
        <p:nvSpPr>
          <p:cNvPr id="459781" name="Rectangle 5"/>
          <p:cNvSpPr>
            <a:spLocks noChangeArrowheads="1"/>
          </p:cNvSpPr>
          <p:nvPr/>
        </p:nvSpPr>
        <p:spPr bwMode="auto">
          <a:xfrm>
            <a:off x="1763713" y="476250"/>
            <a:ext cx="5616575" cy="550863"/>
          </a:xfrm>
          <a:prstGeom prst="rect">
            <a:avLst/>
          </a:prstGeom>
          <a:noFill/>
          <a:ln w="9525">
            <a:noFill/>
            <a:miter lim="800000"/>
            <a:headEnd/>
            <a:tailEnd/>
          </a:ln>
          <a:effectLst/>
        </p:spPr>
        <p:txBody>
          <a:bodyPr lIns="0" tIns="0" rIns="0" bIns="0" anchor="b"/>
          <a:lstStyle/>
          <a:p>
            <a:pPr algn="ctr">
              <a:spcAft>
                <a:spcPct val="0"/>
              </a:spcAft>
              <a:buClrTx/>
              <a:buSzTx/>
              <a:buFontTx/>
              <a:buNone/>
            </a:pPr>
            <a:r>
              <a:rPr lang="zh-CN" altLang="en-US" sz="4800" b="1">
                <a:solidFill>
                  <a:srgbClr val="FF0000"/>
                </a:solidFill>
                <a:effectLst>
                  <a:outerShdw blurRad="38100" dist="38100" dir="2700000" algn="tl">
                    <a:srgbClr val="C0C0C0"/>
                  </a:outerShdw>
                </a:effectLst>
                <a:ea typeface="隶书" pitchFamily="49" charset="-122"/>
              </a:rPr>
              <a:t>软件能力成熟度模型</a:t>
            </a:r>
          </a:p>
        </p:txBody>
      </p:sp>
      <p:sp>
        <p:nvSpPr>
          <p:cNvPr id="459782" name="Rectangle 6"/>
          <p:cNvSpPr>
            <a:spLocks noChangeArrowheads="1"/>
          </p:cNvSpPr>
          <p:nvPr/>
        </p:nvSpPr>
        <p:spPr bwMode="auto">
          <a:xfrm>
            <a:off x="468313" y="2382838"/>
            <a:ext cx="8281987" cy="3286125"/>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50000"/>
              </a:lnSpc>
              <a:spcAft>
                <a:spcPct val="0"/>
              </a:spcAft>
              <a:buClrTx/>
              <a:buSzTx/>
              <a:buFontTx/>
              <a:buNone/>
            </a:pPr>
            <a:r>
              <a:rPr kumimoji="1" lang="en-US" altLang="zh-CN" sz="2400" b="1">
                <a:effectLst>
                  <a:outerShdw blurRad="38100" dist="38100" dir="2700000" algn="tl">
                    <a:srgbClr val="C0C0C0"/>
                  </a:outerShdw>
                </a:effectLst>
              </a:rPr>
              <a:t>        CMM</a:t>
            </a:r>
            <a:r>
              <a:rPr kumimoji="1" lang="zh-CN" altLang="en-US" sz="2400" b="1">
                <a:effectLst>
                  <a:outerShdw blurRad="38100" dist="38100" dir="2700000" algn="tl">
                    <a:srgbClr val="C0C0C0"/>
                  </a:outerShdw>
                </a:effectLst>
              </a:rPr>
              <a:t>把软件过程的改进过程划分为</a:t>
            </a:r>
            <a:r>
              <a:rPr kumimoji="1" lang="en-US" altLang="zh-CN" sz="2400" b="1">
                <a:effectLst>
                  <a:outerShdw blurRad="38100" dist="38100" dir="2700000" algn="tl">
                    <a:srgbClr val="C0C0C0"/>
                  </a:outerShdw>
                </a:effectLst>
              </a:rPr>
              <a:t>5</a:t>
            </a:r>
            <a:r>
              <a:rPr kumimoji="1" lang="zh-CN" altLang="en-US" sz="2400" b="1">
                <a:effectLst>
                  <a:outerShdw blurRad="38100" dist="38100" dir="2700000" algn="tl">
                    <a:srgbClr val="C0C0C0"/>
                  </a:outerShdw>
                </a:effectLst>
              </a:rPr>
              <a:t>个等级，每个等级都有各自软件过程的基本特征、实践任务和管理目标，每个等级都为过程改进的继续提供基础。当每个等级的过程实施达到该等级的过程目标，对该等级的特征、任务和管理建立一个重要成分并稳定下来，从而也导致在</a:t>
            </a:r>
            <a:r>
              <a:rPr kumimoji="1" lang="en-US" altLang="zh-CN" sz="2400" b="1">
                <a:effectLst>
                  <a:outerShdw blurRad="38100" dist="38100" dir="2700000" algn="tl">
                    <a:srgbClr val="C0C0C0"/>
                  </a:outerShdw>
                </a:effectLst>
              </a:rPr>
              <a:t>CMM</a:t>
            </a:r>
            <a:r>
              <a:rPr kumimoji="1" lang="zh-CN" altLang="en-US" sz="2400" b="1">
                <a:effectLst>
                  <a:outerShdw blurRad="38100" dist="38100" dir="2700000" algn="tl">
                    <a:srgbClr val="C0C0C0"/>
                  </a:outerShdw>
                </a:effectLst>
              </a:rPr>
              <a:t>框架中软件开发组织的过程能力得到一定程度的提高。 </a:t>
            </a:r>
          </a:p>
        </p:txBody>
      </p:sp>
    </p:spTree>
  </p:cSld>
  <p:clrMapOvr>
    <a:masterClrMapping/>
  </p:clrMapOvr>
  <p:transition spd="slow">
    <p:randomBa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5" name="Rectangle 5"/>
          <p:cNvSpPr>
            <a:spLocks noChangeArrowheads="1"/>
          </p:cNvSpPr>
          <p:nvPr/>
        </p:nvSpPr>
        <p:spPr bwMode="auto">
          <a:xfrm>
            <a:off x="1763713" y="476250"/>
            <a:ext cx="5616575" cy="550863"/>
          </a:xfrm>
          <a:prstGeom prst="rect">
            <a:avLst/>
          </a:prstGeom>
          <a:noFill/>
          <a:ln w="9525">
            <a:noFill/>
            <a:miter lim="800000"/>
            <a:headEnd/>
            <a:tailEnd/>
          </a:ln>
          <a:effectLst/>
        </p:spPr>
        <p:txBody>
          <a:bodyPr lIns="0" tIns="0" rIns="0" bIns="0" anchor="b"/>
          <a:lstStyle/>
          <a:p>
            <a:pPr algn="ctr">
              <a:spcAft>
                <a:spcPct val="0"/>
              </a:spcAft>
              <a:buClrTx/>
              <a:buSzTx/>
              <a:buFontTx/>
              <a:buNone/>
            </a:pPr>
            <a:r>
              <a:rPr lang="zh-CN" altLang="en-US" sz="4800" b="1">
                <a:solidFill>
                  <a:srgbClr val="FF0000"/>
                </a:solidFill>
                <a:effectLst>
                  <a:outerShdw blurRad="38100" dist="38100" dir="2700000" algn="tl">
                    <a:srgbClr val="C0C0C0"/>
                  </a:outerShdw>
                </a:effectLst>
                <a:ea typeface="隶书" pitchFamily="49" charset="-122"/>
              </a:rPr>
              <a:t>软件能力成熟度模型</a:t>
            </a:r>
          </a:p>
        </p:txBody>
      </p:sp>
      <p:sp>
        <p:nvSpPr>
          <p:cNvPr id="460806" name="Rectangle 6"/>
          <p:cNvSpPr>
            <a:spLocks noChangeArrowheads="1"/>
          </p:cNvSpPr>
          <p:nvPr/>
        </p:nvSpPr>
        <p:spPr bwMode="auto">
          <a:xfrm>
            <a:off x="395288" y="1341438"/>
            <a:ext cx="3957637" cy="519112"/>
          </a:xfrm>
          <a:prstGeom prst="rect">
            <a:avLst/>
          </a:prstGeom>
          <a:solidFill>
            <a:schemeClr val="bg1"/>
          </a:solid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软件能力成熟度等级</a:t>
            </a:r>
            <a:endParaRPr kumimoji="1" lang="zh-CN" altLang="en-US" sz="2800" b="1">
              <a:solidFill>
                <a:schemeClr val="tx1"/>
              </a:solidFill>
              <a:effectLst>
                <a:outerShdw blurRad="38100" dist="38100" dir="2700000" algn="tl">
                  <a:srgbClr val="C0C0C0"/>
                </a:outerShdw>
              </a:effectLst>
              <a:latin typeface="宋体" pitchFamily="2" charset="-122"/>
            </a:endParaRPr>
          </a:p>
        </p:txBody>
      </p:sp>
      <p:grpSp>
        <p:nvGrpSpPr>
          <p:cNvPr id="460807" name="Group 7"/>
          <p:cNvGrpSpPr>
            <a:grpSpLocks/>
          </p:cNvGrpSpPr>
          <p:nvPr/>
        </p:nvGrpSpPr>
        <p:grpSpPr bwMode="auto">
          <a:xfrm>
            <a:off x="1835150" y="2205038"/>
            <a:ext cx="6337300" cy="3887787"/>
            <a:chOff x="3960" y="1440"/>
            <a:chExt cx="4320" cy="3588"/>
          </a:xfrm>
        </p:grpSpPr>
        <p:sp>
          <p:nvSpPr>
            <p:cNvPr id="460808" name="Rectangle 8"/>
            <p:cNvSpPr>
              <a:spLocks noChangeArrowheads="1"/>
            </p:cNvSpPr>
            <p:nvPr/>
          </p:nvSpPr>
          <p:spPr bwMode="auto">
            <a:xfrm>
              <a:off x="6120" y="1440"/>
              <a:ext cx="2160" cy="780"/>
            </a:xfrm>
            <a:prstGeom prst="rect">
              <a:avLst/>
            </a:prstGeom>
            <a:solidFill>
              <a:srgbClr val="FFFFFF"/>
            </a:solidFill>
            <a:ln w="9525">
              <a:solidFill>
                <a:srgbClr val="000000"/>
              </a:solidFill>
              <a:miter lim="800000"/>
              <a:headEnd/>
              <a:tailEnd/>
            </a:ln>
          </p:spPr>
          <p:txBody>
            <a:bodyPr/>
            <a:lstStyle/>
            <a:p>
              <a:pPr marL="822325" indent="-419100" defTabSz="350838">
                <a:buFont typeface="Wingdings" pitchFamily="2" charset="2"/>
                <a:buNone/>
                <a:tabLst>
                  <a:tab pos="1277938" algn="l"/>
                </a:tabLst>
              </a:pPr>
              <a:r>
                <a:rPr lang="zh-CN" altLang="en-US" sz="2000" b="1">
                  <a:effectLst>
                    <a:outerShdw blurRad="38100" dist="38100" dir="2700000" algn="tl">
                      <a:srgbClr val="C0C0C0"/>
                    </a:outerShdw>
                  </a:effectLst>
                  <a:latin typeface="Times New Roman" pitchFamily="18" charset="0"/>
                </a:rPr>
                <a:t>优化级</a:t>
              </a:r>
            </a:p>
            <a:p>
              <a:pPr marL="822325" indent="-419100" defTabSz="350838">
                <a:buFont typeface="Wingdings" pitchFamily="2" charset="2"/>
                <a:buNone/>
                <a:tabLst>
                  <a:tab pos="1277938" algn="l"/>
                </a:tabLst>
              </a:pPr>
              <a:r>
                <a:rPr lang="zh-CN" altLang="en-US" sz="2000" b="1">
                  <a:effectLst>
                    <a:outerShdw blurRad="38100" dist="38100" dir="2700000" algn="tl">
                      <a:srgbClr val="C0C0C0"/>
                    </a:outerShdw>
                  </a:effectLst>
                  <a:latin typeface="Times New Roman" pitchFamily="18" charset="0"/>
                </a:rPr>
                <a:t>过程变更管理</a:t>
              </a:r>
              <a:endParaRPr lang="zh-CN" altLang="en-US" sz="2000" b="1">
                <a:effectLst>
                  <a:outerShdw blurRad="38100" dist="38100" dir="2700000" algn="tl">
                    <a:srgbClr val="C0C0C0"/>
                  </a:outerShdw>
                </a:effectLst>
              </a:endParaRPr>
            </a:p>
          </p:txBody>
        </p:sp>
        <p:sp>
          <p:nvSpPr>
            <p:cNvPr id="460809" name="Rectangle 9"/>
            <p:cNvSpPr>
              <a:spLocks noChangeArrowheads="1"/>
            </p:cNvSpPr>
            <p:nvPr/>
          </p:nvSpPr>
          <p:spPr bwMode="auto">
            <a:xfrm>
              <a:off x="5580" y="2220"/>
              <a:ext cx="2700" cy="780"/>
            </a:xfrm>
            <a:prstGeom prst="rect">
              <a:avLst/>
            </a:prstGeom>
            <a:solidFill>
              <a:srgbClr val="FFFFFF"/>
            </a:solidFill>
            <a:ln w="9525">
              <a:solidFill>
                <a:srgbClr val="000000"/>
              </a:solidFill>
              <a:miter lim="800000"/>
              <a:headEnd/>
              <a:tailEnd/>
            </a:ln>
          </p:spPr>
          <p:txBody>
            <a:bodyPr/>
            <a:lstStyle/>
            <a:p>
              <a:pPr marL="822325" indent="-419100" defTabSz="350838">
                <a:buFont typeface="Wingdings" pitchFamily="2" charset="2"/>
                <a:buNone/>
                <a:tabLst>
                  <a:tab pos="1277938" algn="l"/>
                </a:tabLst>
              </a:pPr>
              <a:r>
                <a:rPr lang="zh-CN" altLang="en-US" sz="2000" b="1">
                  <a:effectLst>
                    <a:outerShdw blurRad="38100" dist="38100" dir="2700000" algn="tl">
                      <a:srgbClr val="C0C0C0"/>
                    </a:outerShdw>
                  </a:effectLst>
                  <a:latin typeface="Times New Roman" pitchFamily="18" charset="0"/>
                </a:rPr>
                <a:t>已管理级</a:t>
              </a:r>
            </a:p>
            <a:p>
              <a:pPr marL="822325" indent="-419100" defTabSz="350838">
                <a:buFont typeface="Wingdings" pitchFamily="2" charset="2"/>
                <a:buNone/>
                <a:tabLst>
                  <a:tab pos="1277938" algn="l"/>
                </a:tabLst>
              </a:pPr>
              <a:r>
                <a:rPr lang="zh-CN" altLang="en-US" sz="2000" b="1">
                  <a:effectLst>
                    <a:outerShdw blurRad="38100" dist="38100" dir="2700000" algn="tl">
                      <a:srgbClr val="C0C0C0"/>
                    </a:outerShdw>
                  </a:effectLst>
                  <a:latin typeface="Times New Roman" pitchFamily="18" charset="0"/>
                </a:rPr>
                <a:t>定量的过程管理</a:t>
              </a:r>
              <a:endParaRPr lang="zh-CN" altLang="en-US" sz="2000" b="1">
                <a:effectLst>
                  <a:outerShdw blurRad="38100" dist="38100" dir="2700000" algn="tl">
                    <a:srgbClr val="C0C0C0"/>
                  </a:outerShdw>
                </a:effectLst>
              </a:endParaRPr>
            </a:p>
          </p:txBody>
        </p:sp>
        <p:sp>
          <p:nvSpPr>
            <p:cNvPr id="460810" name="Rectangle 10"/>
            <p:cNvSpPr>
              <a:spLocks noChangeArrowheads="1"/>
            </p:cNvSpPr>
            <p:nvPr/>
          </p:nvSpPr>
          <p:spPr bwMode="auto">
            <a:xfrm>
              <a:off x="5040" y="3000"/>
              <a:ext cx="3240" cy="780"/>
            </a:xfrm>
            <a:prstGeom prst="rect">
              <a:avLst/>
            </a:prstGeom>
            <a:solidFill>
              <a:srgbClr val="FFFFFF"/>
            </a:solidFill>
            <a:ln w="9525">
              <a:solidFill>
                <a:srgbClr val="000000"/>
              </a:solidFill>
              <a:miter lim="800000"/>
              <a:headEnd/>
              <a:tailEnd/>
            </a:ln>
          </p:spPr>
          <p:txBody>
            <a:bodyPr/>
            <a:lstStyle/>
            <a:p>
              <a:pPr marL="822325" indent="-419100" defTabSz="350838">
                <a:buFont typeface="Wingdings" pitchFamily="2" charset="2"/>
                <a:buNone/>
                <a:tabLst>
                  <a:tab pos="1277938" algn="l"/>
                </a:tabLst>
              </a:pPr>
              <a:r>
                <a:rPr lang="zh-CN" altLang="en-US" sz="2000" b="1">
                  <a:effectLst>
                    <a:outerShdw blurRad="38100" dist="38100" dir="2700000" algn="tl">
                      <a:srgbClr val="C0C0C0"/>
                    </a:outerShdw>
                  </a:effectLst>
                  <a:latin typeface="Times New Roman" pitchFamily="18" charset="0"/>
                </a:rPr>
                <a:t>已定义级</a:t>
              </a:r>
            </a:p>
            <a:p>
              <a:pPr marL="822325" indent="-419100" defTabSz="350838">
                <a:buFont typeface="Wingdings" pitchFamily="2" charset="2"/>
                <a:buNone/>
                <a:tabLst>
                  <a:tab pos="1277938" algn="l"/>
                </a:tabLst>
              </a:pPr>
              <a:r>
                <a:rPr lang="zh-CN" altLang="en-US" sz="2000" b="1">
                  <a:effectLst>
                    <a:outerShdw blurRad="38100" dist="38100" dir="2700000" algn="tl">
                      <a:srgbClr val="C0C0C0"/>
                    </a:outerShdw>
                  </a:effectLst>
                  <a:latin typeface="Times New Roman" pitchFamily="18" charset="0"/>
                </a:rPr>
                <a:t>综合软件管理</a:t>
              </a:r>
              <a:endParaRPr lang="zh-CN" altLang="en-US" sz="2000" b="1">
                <a:effectLst>
                  <a:outerShdw blurRad="38100" dist="38100" dir="2700000" algn="tl">
                    <a:srgbClr val="C0C0C0"/>
                  </a:outerShdw>
                </a:effectLst>
              </a:endParaRPr>
            </a:p>
          </p:txBody>
        </p:sp>
        <p:sp>
          <p:nvSpPr>
            <p:cNvPr id="460811" name="Rectangle 11"/>
            <p:cNvSpPr>
              <a:spLocks noChangeArrowheads="1"/>
            </p:cNvSpPr>
            <p:nvPr/>
          </p:nvSpPr>
          <p:spPr bwMode="auto">
            <a:xfrm>
              <a:off x="4500" y="3780"/>
              <a:ext cx="3780" cy="780"/>
            </a:xfrm>
            <a:prstGeom prst="rect">
              <a:avLst/>
            </a:prstGeom>
            <a:solidFill>
              <a:srgbClr val="FFFFFF"/>
            </a:solidFill>
            <a:ln w="9525">
              <a:solidFill>
                <a:srgbClr val="000000"/>
              </a:solidFill>
              <a:miter lim="800000"/>
              <a:headEnd/>
              <a:tailEnd/>
            </a:ln>
          </p:spPr>
          <p:txBody>
            <a:bodyPr/>
            <a:lstStyle/>
            <a:p>
              <a:pPr marL="822325" indent="-419100" defTabSz="350838">
                <a:buFont typeface="Wingdings" pitchFamily="2" charset="2"/>
                <a:buNone/>
                <a:tabLst>
                  <a:tab pos="1277938" algn="l"/>
                </a:tabLst>
              </a:pPr>
              <a:r>
                <a:rPr lang="zh-CN" altLang="en-US" sz="2000" b="1">
                  <a:effectLst>
                    <a:outerShdw blurRad="38100" dist="38100" dir="2700000" algn="tl">
                      <a:srgbClr val="C0C0C0"/>
                    </a:outerShdw>
                  </a:effectLst>
                  <a:latin typeface="Times New Roman" pitchFamily="18" charset="0"/>
                </a:rPr>
                <a:t>可重复级</a:t>
              </a:r>
            </a:p>
            <a:p>
              <a:pPr marL="822325" indent="-419100" defTabSz="350838">
                <a:buFont typeface="Wingdings" pitchFamily="2" charset="2"/>
                <a:buNone/>
                <a:tabLst>
                  <a:tab pos="1277938" algn="l"/>
                </a:tabLst>
              </a:pPr>
              <a:r>
                <a:rPr lang="zh-CN" altLang="en-US" sz="2000" b="1">
                  <a:effectLst>
                    <a:outerShdw blurRad="38100" dist="38100" dir="2700000" algn="tl">
                      <a:srgbClr val="C0C0C0"/>
                    </a:outerShdw>
                  </a:effectLst>
                  <a:latin typeface="Times New Roman" pitchFamily="18" charset="0"/>
                </a:rPr>
                <a:t>软件项目计划、软件项目跟踪和监督</a:t>
              </a:r>
              <a:endParaRPr lang="zh-CN" altLang="en-US" sz="2000" b="1">
                <a:effectLst>
                  <a:outerShdw blurRad="38100" dist="38100" dir="2700000" algn="tl">
                    <a:srgbClr val="C0C0C0"/>
                  </a:outerShdw>
                </a:effectLst>
              </a:endParaRPr>
            </a:p>
          </p:txBody>
        </p:sp>
        <p:sp>
          <p:nvSpPr>
            <p:cNvPr id="460812" name="Rectangle 12"/>
            <p:cNvSpPr>
              <a:spLocks noChangeArrowheads="1"/>
            </p:cNvSpPr>
            <p:nvPr/>
          </p:nvSpPr>
          <p:spPr bwMode="auto">
            <a:xfrm>
              <a:off x="3960" y="4560"/>
              <a:ext cx="4320" cy="468"/>
            </a:xfrm>
            <a:prstGeom prst="rect">
              <a:avLst/>
            </a:prstGeom>
            <a:solidFill>
              <a:srgbClr val="FFFFFF"/>
            </a:solidFill>
            <a:ln w="9525">
              <a:solidFill>
                <a:srgbClr val="000000"/>
              </a:solidFill>
              <a:miter lim="800000"/>
              <a:headEnd/>
              <a:tailEnd/>
            </a:ln>
          </p:spPr>
          <p:txBody>
            <a:bodyPr/>
            <a:lstStyle/>
            <a:p>
              <a:pPr marL="822325" indent="-419100" defTabSz="350838">
                <a:buFont typeface="Wingdings" pitchFamily="2" charset="2"/>
                <a:buNone/>
                <a:tabLst>
                  <a:tab pos="1277938" algn="l"/>
                </a:tabLst>
              </a:pPr>
              <a:r>
                <a:rPr lang="zh-CN" altLang="en-US" sz="2000" b="1">
                  <a:effectLst>
                    <a:outerShdw blurRad="38100" dist="38100" dir="2700000" algn="tl">
                      <a:srgbClr val="C0C0C0"/>
                    </a:outerShdw>
                  </a:effectLst>
                  <a:latin typeface="Times New Roman" pitchFamily="18" charset="0"/>
                </a:rPr>
                <a:t>初始级</a:t>
              </a:r>
              <a:endParaRPr lang="zh-CN" altLang="en-US" sz="2000" b="1">
                <a:effectLst>
                  <a:outerShdw blurRad="38100" dist="38100" dir="2700000" algn="tl">
                    <a:srgbClr val="C0C0C0"/>
                  </a:outerShdw>
                </a:effectLst>
              </a:endParaRPr>
            </a:p>
          </p:txBody>
        </p:sp>
      </p:grpSp>
    </p:spTree>
  </p:cSld>
  <p:clrMapOvr>
    <a:masterClrMapping/>
  </p:clrMapOvr>
  <p:transition spd="slow">
    <p:randomBar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8" name="Rectangle 4"/>
          <p:cNvSpPr>
            <a:spLocks noChangeArrowheads="1"/>
          </p:cNvSpPr>
          <p:nvPr/>
        </p:nvSpPr>
        <p:spPr bwMode="auto">
          <a:xfrm>
            <a:off x="0" y="1268413"/>
            <a:ext cx="2228850" cy="457200"/>
          </a:xfrm>
          <a:prstGeom prst="rect">
            <a:avLst/>
          </a:prstGeom>
          <a:solidFill>
            <a:schemeClr val="bg1"/>
          </a:solid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400" b="1">
                <a:solidFill>
                  <a:schemeClr val="hlink"/>
                </a:solidFill>
                <a:effectLst>
                  <a:outerShdw blurRad="38100" dist="38100" dir="2700000" algn="tl">
                    <a:srgbClr val="C0C0C0"/>
                  </a:outerShdw>
                </a:effectLst>
                <a:latin typeface="宋体" pitchFamily="2" charset="-122"/>
              </a:rPr>
              <a:t>关键过程域</a:t>
            </a:r>
            <a:endParaRPr kumimoji="1" lang="zh-CN" altLang="en-US" sz="2400" b="1">
              <a:solidFill>
                <a:schemeClr val="tx1"/>
              </a:solidFill>
              <a:effectLst>
                <a:outerShdw blurRad="38100" dist="38100" dir="2700000" algn="tl">
                  <a:srgbClr val="C0C0C0"/>
                </a:outerShdw>
              </a:effectLst>
              <a:latin typeface="宋体" pitchFamily="2" charset="-122"/>
            </a:endParaRPr>
          </a:p>
        </p:txBody>
      </p:sp>
      <p:sp>
        <p:nvSpPr>
          <p:cNvPr id="461829" name="Rectangle 5"/>
          <p:cNvSpPr>
            <a:spLocks noChangeArrowheads="1"/>
          </p:cNvSpPr>
          <p:nvPr/>
        </p:nvSpPr>
        <p:spPr bwMode="auto">
          <a:xfrm>
            <a:off x="1763713" y="476250"/>
            <a:ext cx="5616575" cy="550863"/>
          </a:xfrm>
          <a:prstGeom prst="rect">
            <a:avLst/>
          </a:prstGeom>
          <a:noFill/>
          <a:ln w="9525">
            <a:noFill/>
            <a:miter lim="800000"/>
            <a:headEnd/>
            <a:tailEnd/>
          </a:ln>
          <a:effectLst/>
        </p:spPr>
        <p:txBody>
          <a:bodyPr lIns="0" tIns="0" rIns="0" bIns="0" anchor="b"/>
          <a:lstStyle/>
          <a:p>
            <a:pPr algn="ctr">
              <a:spcAft>
                <a:spcPct val="0"/>
              </a:spcAft>
              <a:buClrTx/>
              <a:buSzTx/>
              <a:buFontTx/>
              <a:buNone/>
            </a:pPr>
            <a:r>
              <a:rPr lang="zh-CN" altLang="en-US" sz="4800" b="1">
                <a:solidFill>
                  <a:srgbClr val="FF0000"/>
                </a:solidFill>
                <a:effectLst>
                  <a:outerShdw blurRad="38100" dist="38100" dir="2700000" algn="tl">
                    <a:srgbClr val="C0C0C0"/>
                  </a:outerShdw>
                </a:effectLst>
                <a:ea typeface="隶书" pitchFamily="49" charset="-122"/>
              </a:rPr>
              <a:t>软件能力成熟度模型</a:t>
            </a:r>
          </a:p>
        </p:txBody>
      </p:sp>
      <p:sp>
        <p:nvSpPr>
          <p:cNvPr id="461830" name="Rectangle 6"/>
          <p:cNvSpPr>
            <a:spLocks noChangeArrowheads="1"/>
          </p:cNvSpPr>
          <p:nvPr/>
        </p:nvSpPr>
        <p:spPr bwMode="auto">
          <a:xfrm>
            <a:off x="1908175" y="1273175"/>
            <a:ext cx="7056438" cy="638175"/>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00000"/>
              </a:lnSpc>
              <a:spcAft>
                <a:spcPct val="0"/>
              </a:spcAft>
              <a:buClrTx/>
              <a:buSzTx/>
              <a:buFontTx/>
              <a:buNone/>
            </a:pPr>
            <a:r>
              <a:rPr kumimoji="1" lang="en-US" altLang="zh-CN" b="1"/>
              <a:t>        </a:t>
            </a:r>
            <a:r>
              <a:rPr kumimoji="1" lang="zh-CN" altLang="en-US" b="1"/>
              <a:t>关键过程域（</a:t>
            </a:r>
            <a:r>
              <a:rPr kumimoji="1" lang="en-US" altLang="zh-CN" b="1"/>
              <a:t>Key Process Area</a:t>
            </a:r>
            <a:r>
              <a:rPr kumimoji="1" lang="zh-CN" altLang="en-US" b="1"/>
              <a:t>，</a:t>
            </a:r>
            <a:r>
              <a:rPr kumimoji="1" lang="en-US" altLang="zh-CN" b="1"/>
              <a:t>KPA</a:t>
            </a:r>
            <a:r>
              <a:rPr kumimoji="1" lang="zh-CN" altLang="en-US" b="1"/>
              <a:t>）是描述软件过程的属性集合。它通过定义一组相互关联的软件实践活动和有关的基础设施，达到成熟度等级的目标，同时体现和提高软件过程能力。 </a:t>
            </a:r>
          </a:p>
        </p:txBody>
      </p:sp>
      <p:graphicFrame>
        <p:nvGraphicFramePr>
          <p:cNvPr id="462036" name="Group 212"/>
          <p:cNvGraphicFramePr>
            <a:graphicFrameLocks noGrp="1"/>
          </p:cNvGraphicFramePr>
          <p:nvPr>
            <p:ph/>
          </p:nvPr>
        </p:nvGraphicFramePr>
        <p:xfrm>
          <a:off x="179388" y="2060575"/>
          <a:ext cx="8424862" cy="4516121"/>
        </p:xfrm>
        <a:graphic>
          <a:graphicData uri="http://schemas.openxmlformats.org/drawingml/2006/table">
            <a:tbl>
              <a:tblPr/>
              <a:tblGrid>
                <a:gridCol w="647700">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1728787">
                  <a:extLst>
                    <a:ext uri="{9D8B030D-6E8A-4147-A177-3AD203B41FA5}">
                      <a16:colId xmlns:a16="http://schemas.microsoft.com/office/drawing/2014/main" val="20002"/>
                    </a:ext>
                  </a:extLst>
                </a:gridCol>
                <a:gridCol w="2587625">
                  <a:extLst>
                    <a:ext uri="{9D8B030D-6E8A-4147-A177-3AD203B41FA5}">
                      <a16:colId xmlns:a16="http://schemas.microsoft.com/office/drawing/2014/main" val="20003"/>
                    </a:ext>
                  </a:extLst>
                </a:gridCol>
                <a:gridCol w="2381250">
                  <a:extLst>
                    <a:ext uri="{9D8B030D-6E8A-4147-A177-3AD203B41FA5}">
                      <a16:colId xmlns:a16="http://schemas.microsoft.com/office/drawing/2014/main" val="20004"/>
                    </a:ext>
                  </a:extLst>
                </a:gridCol>
              </a:tblGrid>
              <a:tr h="204788">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等级</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952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成熟度</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可视性</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过程能力</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关键过程域</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92113">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952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初始级</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有限的可视性</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一般达不到进度和成本的目标。</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endParaRPr kumimoji="0" lang="zh-CN" altLang="zh-CN" sz="1400" b="1" i="0" u="none" strike="noStrike" cap="none" normalizeH="0" baseline="0" smtClean="0">
                        <a:ln>
                          <a:noFill/>
                        </a:ln>
                        <a:solidFill>
                          <a:srgbClr val="000000"/>
                        </a:solidFill>
                        <a:effectLst/>
                        <a:latin typeface="宋体" pitchFamily="2" charset="-122"/>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235075">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1"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952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可重复级</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具有管理可视性</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由于基于过去的性能，项目开发计划比较现实可行。</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需求管理</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软件项目计划</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软件项目跟踪与监督</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软件子合同管理</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软件质量保证</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软件配置管理</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444625">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1"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952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已定义级</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项目定义软件过程的活动具有可视性</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基于已定义的软件过程，组织持续地改善过程能力。</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软件机构过程关注点</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软件机构过程定义</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培训计划</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整体化软件管理</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软件产品工程</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组间合作</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同行评审</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96888">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952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已管理级</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定量地控制软件过程</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基于对过程和产品的度量，组织持续地改善过程能力。</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定量过程管理</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软件质量管理</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19125">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1"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952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优化级</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持续改善软件过程</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组织持续地改善过程能力。</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过程变更管理</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预防故障</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技术变更管理</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6" name="Rectangle 6"/>
          <p:cNvSpPr>
            <a:spLocks noChangeArrowheads="1"/>
          </p:cNvSpPr>
          <p:nvPr/>
        </p:nvSpPr>
        <p:spPr bwMode="auto">
          <a:xfrm>
            <a:off x="611188" y="381000"/>
            <a:ext cx="7993062" cy="611188"/>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第</a:t>
            </a:r>
            <a:r>
              <a:rPr lang="en-US" altLang="zh-CN" sz="4800" b="1">
                <a:solidFill>
                  <a:srgbClr val="FF0000"/>
                </a:solidFill>
                <a:effectLst>
                  <a:outerShdw blurRad="38100" dist="38100" dir="2700000" algn="tl">
                    <a:srgbClr val="C0C0C0"/>
                  </a:outerShdw>
                </a:effectLst>
                <a:latin typeface="隶书" pitchFamily="49" charset="-122"/>
                <a:ea typeface="隶书" pitchFamily="49" charset="-122"/>
              </a:rPr>
              <a:t>11</a:t>
            </a: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章  软件项目管理  小结</a:t>
            </a:r>
          </a:p>
        </p:txBody>
      </p:sp>
      <p:sp>
        <p:nvSpPr>
          <p:cNvPr id="332810" name="Rectangle 10"/>
          <p:cNvSpPr>
            <a:spLocks noChangeArrowheads="1"/>
          </p:cNvSpPr>
          <p:nvPr/>
        </p:nvSpPr>
        <p:spPr bwMode="auto">
          <a:xfrm>
            <a:off x="2627784" y="1628800"/>
            <a:ext cx="4438650" cy="4464397"/>
          </a:xfrm>
          <a:prstGeom prst="rect">
            <a:avLst/>
          </a:prstGeom>
          <a:noFill/>
          <a:ln w="9525">
            <a:noFill/>
            <a:miter lim="800000"/>
            <a:headEnd/>
            <a:tailEnd/>
          </a:ln>
          <a:effectLst/>
        </p:spPr>
        <p:txBody>
          <a:bodyPr lIns="92075" tIns="46038" rIns="92075" bIns="46038"/>
          <a:lstStyle/>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en-US" altLang="zh-CN" sz="2800" b="1" dirty="0">
                <a:solidFill>
                  <a:schemeClr val="tx1"/>
                </a:solidFill>
                <a:effectLst>
                  <a:outerShdw blurRad="38100" dist="38100" dir="2700000" algn="tl">
                    <a:srgbClr val="C0C0C0"/>
                  </a:outerShdw>
                </a:effectLst>
                <a:latin typeface="宋体" pitchFamily="2" charset="-122"/>
              </a:rPr>
              <a:t> </a:t>
            </a:r>
            <a:r>
              <a:rPr kumimoji="1" lang="zh-CN" altLang="en-US" sz="2800" b="1" dirty="0">
                <a:solidFill>
                  <a:schemeClr val="tx1"/>
                </a:solidFill>
                <a:effectLst>
                  <a:outerShdw blurRad="38100" dist="38100" dir="2700000" algn="tl">
                    <a:srgbClr val="C0C0C0"/>
                  </a:outerShdw>
                </a:effectLst>
                <a:latin typeface="宋体" pitchFamily="2" charset="-122"/>
              </a:rPr>
              <a:t>软件项目管理概述</a:t>
            </a:r>
          </a:p>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zh-CN" altLang="en-US" sz="2800" b="1" dirty="0">
                <a:solidFill>
                  <a:schemeClr val="tx1"/>
                </a:solidFill>
                <a:effectLst>
                  <a:outerShdw blurRad="38100" dist="38100" dir="2700000" algn="tl">
                    <a:srgbClr val="C0C0C0"/>
                  </a:outerShdw>
                </a:effectLst>
                <a:latin typeface="宋体" pitchFamily="2" charset="-122"/>
              </a:rPr>
              <a:t> 软件项目规模度量</a:t>
            </a:r>
          </a:p>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zh-CN" altLang="en-US" sz="2800" b="1" dirty="0">
                <a:solidFill>
                  <a:schemeClr val="tx1"/>
                </a:solidFill>
                <a:effectLst>
                  <a:outerShdw blurRad="38100" dist="38100" dir="2700000" algn="tl">
                    <a:srgbClr val="C0C0C0"/>
                  </a:outerShdw>
                </a:effectLst>
                <a:latin typeface="宋体" pitchFamily="2" charset="-122"/>
              </a:rPr>
              <a:t> 软件项目估算</a:t>
            </a:r>
          </a:p>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zh-CN" altLang="en-US" sz="2800" b="1" dirty="0" smtClean="0">
                <a:solidFill>
                  <a:schemeClr val="tx1"/>
                </a:solidFill>
                <a:effectLst>
                  <a:outerShdw blurRad="38100" dist="38100" dir="2700000" algn="tl">
                    <a:srgbClr val="C0C0C0"/>
                  </a:outerShdw>
                </a:effectLst>
                <a:latin typeface="宋体" pitchFamily="2" charset="-122"/>
              </a:rPr>
              <a:t> 项目</a:t>
            </a:r>
            <a:r>
              <a:rPr kumimoji="1" lang="zh-CN" altLang="en-US" sz="2800" b="1" dirty="0">
                <a:solidFill>
                  <a:schemeClr val="tx1"/>
                </a:solidFill>
                <a:effectLst>
                  <a:outerShdw blurRad="38100" dist="38100" dir="2700000" algn="tl">
                    <a:srgbClr val="C0C0C0"/>
                  </a:outerShdw>
                </a:effectLst>
                <a:latin typeface="宋体" pitchFamily="2" charset="-122"/>
              </a:rPr>
              <a:t>进度管理</a:t>
            </a:r>
          </a:p>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zh-CN" altLang="en-US" sz="2800" b="1" dirty="0">
                <a:solidFill>
                  <a:schemeClr val="tx1"/>
                </a:solidFill>
                <a:effectLst>
                  <a:outerShdw blurRad="38100" dist="38100" dir="2700000" algn="tl">
                    <a:srgbClr val="C0C0C0"/>
                  </a:outerShdw>
                </a:effectLst>
                <a:latin typeface="宋体" pitchFamily="2" charset="-122"/>
              </a:rPr>
              <a:t> 项目风险管理</a:t>
            </a:r>
          </a:p>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zh-CN" altLang="en-US" sz="2800" b="1" dirty="0">
                <a:solidFill>
                  <a:schemeClr val="tx1"/>
                </a:solidFill>
                <a:effectLst>
                  <a:outerShdw blurRad="38100" dist="38100" dir="2700000" algn="tl">
                    <a:srgbClr val="C0C0C0"/>
                  </a:outerShdw>
                </a:effectLst>
                <a:latin typeface="宋体" pitchFamily="2" charset="-122"/>
              </a:rPr>
              <a:t> 软件配置管理</a:t>
            </a:r>
          </a:p>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zh-CN" altLang="en-US" sz="2800" b="1" dirty="0">
                <a:solidFill>
                  <a:schemeClr val="tx1"/>
                </a:solidFill>
                <a:effectLst>
                  <a:outerShdw blurRad="38100" dist="38100" dir="2700000" algn="tl">
                    <a:srgbClr val="C0C0C0"/>
                  </a:outerShdw>
                </a:effectLst>
                <a:latin typeface="宋体" pitchFamily="2" charset="-122"/>
              </a:rPr>
              <a:t> 项目人员组织管理</a:t>
            </a:r>
          </a:p>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zh-CN" altLang="en-US" sz="2800" b="1" dirty="0">
                <a:solidFill>
                  <a:schemeClr val="tx1"/>
                </a:solidFill>
                <a:effectLst>
                  <a:outerShdw blurRad="38100" dist="38100" dir="2700000" algn="tl">
                    <a:srgbClr val="C0C0C0"/>
                  </a:outerShdw>
                </a:effectLst>
                <a:latin typeface="宋体" pitchFamily="2" charset="-122"/>
              </a:rPr>
              <a:t> 软件能力成熟度模型</a:t>
            </a: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2" name="Rectangle 4"/>
          <p:cNvSpPr>
            <a:spLocks noChangeArrowheads="1"/>
          </p:cNvSpPr>
          <p:nvPr/>
        </p:nvSpPr>
        <p:spPr bwMode="auto">
          <a:xfrm>
            <a:off x="1919288" y="285750"/>
            <a:ext cx="5943600" cy="628650"/>
          </a:xfrm>
          <a:prstGeom prst="rect">
            <a:avLst/>
          </a:prstGeom>
          <a:noFill/>
          <a:ln w="9525">
            <a:noFill/>
            <a:miter lim="800000"/>
            <a:headEnd/>
            <a:tailEnd/>
          </a:ln>
          <a:effectLst/>
        </p:spPr>
        <p:txBody>
          <a:bodyPr lIns="92075" tIns="46038" rIns="92075" bIns="46038" anchor="ctr"/>
          <a:lstStyle/>
          <a:p>
            <a:pP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软件项目管理概述</a:t>
            </a:r>
          </a:p>
        </p:txBody>
      </p:sp>
      <p:sp>
        <p:nvSpPr>
          <p:cNvPr id="427013" name="Text Box 5"/>
          <p:cNvSpPr txBox="1">
            <a:spLocks noChangeArrowheads="1"/>
          </p:cNvSpPr>
          <p:nvPr/>
        </p:nvSpPr>
        <p:spPr bwMode="auto">
          <a:xfrm>
            <a:off x="251520" y="2133600"/>
            <a:ext cx="8892479" cy="3896451"/>
          </a:xfrm>
          <a:prstGeom prst="rect">
            <a:avLst/>
          </a:prstGeom>
          <a:noFill/>
          <a:ln w="12700">
            <a:noFill/>
            <a:miter lim="800000"/>
            <a:headEnd type="none" w="sm" len="sm"/>
            <a:tailEnd type="none" w="sm" len="sm"/>
          </a:ln>
          <a:effectLst/>
        </p:spPr>
        <p:txBody>
          <a:bodyPr wrap="square">
            <a:spAutoFit/>
          </a:bodyPr>
          <a:lstStyle/>
          <a:p>
            <a:pPr>
              <a:lnSpc>
                <a:spcPct val="130000"/>
              </a:lnSpc>
              <a:buFont typeface="Wingdings" pitchFamily="2" charset="2"/>
              <a:buNone/>
            </a:pPr>
            <a:r>
              <a:rPr kumimoji="1" lang="zh-CN" altLang="en-US" sz="2400" b="1" dirty="0">
                <a:effectLst>
                  <a:outerShdw blurRad="38100" dist="38100" dir="2700000" algn="tl">
                    <a:srgbClr val="C0C0C0"/>
                  </a:outerShdw>
                </a:effectLst>
              </a:rPr>
              <a:t>软件项目管理的目标包括以下几方面：</a:t>
            </a:r>
          </a:p>
          <a:p>
            <a:pPr>
              <a:lnSpc>
                <a:spcPct val="130000"/>
              </a:lnSpc>
              <a:buFont typeface="Wingdings" pitchFamily="2" charset="2"/>
              <a:buNone/>
            </a:pPr>
            <a:r>
              <a:rPr kumimoji="1" lang="zh-CN" altLang="en-US" sz="2400" b="1" dirty="0">
                <a:effectLst>
                  <a:outerShdw blurRad="38100" dist="38100" dir="2700000" algn="tl">
                    <a:srgbClr val="C0C0C0"/>
                  </a:outerShdw>
                </a:effectLst>
              </a:rPr>
              <a:t>⑴ 如期完成项目</a:t>
            </a:r>
            <a:r>
              <a:rPr kumimoji="1" lang="zh-CN" altLang="en-US" sz="2400" b="1" dirty="0" smtClean="0">
                <a:effectLst>
                  <a:outerShdw blurRad="38100" dist="38100" dir="2700000" algn="tl">
                    <a:srgbClr val="C0C0C0"/>
                  </a:outerShdw>
                </a:effectLst>
              </a:rPr>
              <a:t>；</a:t>
            </a:r>
            <a:r>
              <a:rPr kumimoji="1" lang="en-US" altLang="zh-CN" sz="2400" b="1" dirty="0" smtClean="0">
                <a:effectLst>
                  <a:outerShdw blurRad="38100" dist="38100" dir="2700000" algn="tl">
                    <a:srgbClr val="C0C0C0"/>
                  </a:outerShdw>
                </a:effectLst>
              </a:rPr>
              <a:t>/*</a:t>
            </a:r>
            <a:r>
              <a:rPr kumimoji="1" lang="zh-CN" altLang="en-US" sz="1100" b="1" dirty="0" smtClean="0">
                <a:effectLst>
                  <a:outerShdw blurRad="38100" dist="38100" dir="2700000" algn="tl">
                    <a:srgbClr val="C0C0C0"/>
                  </a:outerShdw>
                </a:effectLst>
              </a:rPr>
              <a:t>可能会有技术上的因素，可能会有非技术因素，导致无法如期完成</a:t>
            </a:r>
            <a:r>
              <a:rPr kumimoji="1" lang="en-US" altLang="zh-CN" sz="2400" b="1" dirty="0" smtClean="0">
                <a:effectLst>
                  <a:outerShdw blurRad="38100" dist="38100" dir="2700000" algn="tl">
                    <a:srgbClr val="C0C0C0"/>
                  </a:outerShdw>
                </a:effectLst>
              </a:rPr>
              <a:t>*/</a:t>
            </a:r>
            <a:endParaRPr kumimoji="1" lang="zh-CN" altLang="en-US" sz="2400" b="1" dirty="0">
              <a:effectLst>
                <a:outerShdw blurRad="38100" dist="38100" dir="2700000" algn="tl">
                  <a:srgbClr val="C0C0C0"/>
                </a:outerShdw>
              </a:effectLst>
            </a:endParaRPr>
          </a:p>
          <a:p>
            <a:pPr>
              <a:lnSpc>
                <a:spcPct val="130000"/>
              </a:lnSpc>
              <a:buFont typeface="Wingdings" pitchFamily="2" charset="2"/>
              <a:buNone/>
            </a:pPr>
            <a:r>
              <a:rPr kumimoji="1" lang="zh-CN" altLang="en-US" sz="2400" b="1" dirty="0">
                <a:effectLst>
                  <a:outerShdw blurRad="38100" dist="38100" dir="2700000" algn="tl">
                    <a:srgbClr val="C0C0C0"/>
                  </a:outerShdw>
                </a:effectLst>
              </a:rPr>
              <a:t>⑵ 项目成本控制在计划之内；</a:t>
            </a:r>
          </a:p>
          <a:p>
            <a:pPr>
              <a:lnSpc>
                <a:spcPct val="130000"/>
              </a:lnSpc>
              <a:buFont typeface="Wingdings" pitchFamily="2" charset="2"/>
              <a:buNone/>
            </a:pPr>
            <a:r>
              <a:rPr kumimoji="1" lang="zh-CN" altLang="en-US" sz="2400" b="1" dirty="0">
                <a:effectLst>
                  <a:outerShdw blurRad="38100" dist="38100" dir="2700000" algn="tl">
                    <a:srgbClr val="C0C0C0"/>
                  </a:outerShdw>
                </a:effectLst>
              </a:rPr>
              <a:t>⑶ 妥善处理用户的需求变动</a:t>
            </a:r>
            <a:r>
              <a:rPr kumimoji="1" lang="zh-CN" altLang="en-US" sz="2400" b="1" dirty="0" smtClean="0">
                <a:effectLst>
                  <a:outerShdw blurRad="38100" dist="38100" dir="2700000" algn="tl">
                    <a:srgbClr val="C0C0C0"/>
                  </a:outerShdw>
                </a:effectLst>
              </a:rPr>
              <a:t>；</a:t>
            </a:r>
            <a:r>
              <a:rPr kumimoji="1" lang="en-US" altLang="zh-CN" sz="2400" b="1" dirty="0" smtClean="0">
                <a:effectLst>
                  <a:outerShdw blurRad="38100" dist="38100" dir="2700000" algn="tl">
                    <a:srgbClr val="C0C0C0"/>
                  </a:outerShdw>
                </a:effectLst>
              </a:rPr>
              <a:t>/*</a:t>
            </a:r>
            <a:r>
              <a:rPr kumimoji="1" lang="zh-CN" altLang="en-US" sz="1600" b="1" dirty="0" smtClean="0">
                <a:effectLst>
                  <a:outerShdw blurRad="38100" dist="38100" dir="2700000" algn="tl">
                    <a:srgbClr val="C0C0C0"/>
                  </a:outerShdw>
                </a:effectLst>
              </a:rPr>
              <a:t>一定要控制好用户需求变化的范围</a:t>
            </a:r>
            <a:r>
              <a:rPr kumimoji="1" lang="en-US" altLang="zh-CN" sz="2400" b="1" dirty="0" smtClean="0">
                <a:effectLst>
                  <a:outerShdw blurRad="38100" dist="38100" dir="2700000" algn="tl">
                    <a:srgbClr val="C0C0C0"/>
                  </a:outerShdw>
                </a:effectLst>
              </a:rPr>
              <a:t>*/</a:t>
            </a:r>
            <a:endParaRPr kumimoji="1" lang="zh-CN" altLang="en-US" sz="2400" b="1" dirty="0">
              <a:effectLst>
                <a:outerShdw blurRad="38100" dist="38100" dir="2700000" algn="tl">
                  <a:srgbClr val="C0C0C0"/>
                </a:outerShdw>
              </a:effectLst>
            </a:endParaRPr>
          </a:p>
          <a:p>
            <a:pPr>
              <a:lnSpc>
                <a:spcPct val="130000"/>
              </a:lnSpc>
              <a:buFont typeface="Wingdings" pitchFamily="2" charset="2"/>
              <a:buNone/>
            </a:pPr>
            <a:r>
              <a:rPr kumimoji="1" lang="zh-CN" altLang="en-US" sz="2400" b="1" dirty="0">
                <a:effectLst>
                  <a:outerShdw blurRad="38100" dist="38100" dir="2700000" algn="tl">
                    <a:srgbClr val="C0C0C0"/>
                  </a:outerShdw>
                </a:effectLst>
              </a:rPr>
              <a:t>⑷ 保证项目质量；</a:t>
            </a:r>
          </a:p>
          <a:p>
            <a:pPr>
              <a:lnSpc>
                <a:spcPct val="130000"/>
              </a:lnSpc>
              <a:buFont typeface="Wingdings" pitchFamily="2" charset="2"/>
              <a:buNone/>
            </a:pPr>
            <a:r>
              <a:rPr kumimoji="1" lang="zh-CN" altLang="en-US" sz="2400" b="1" dirty="0">
                <a:effectLst>
                  <a:outerShdw blurRad="38100" dist="38100" dir="2700000" algn="tl">
                    <a:srgbClr val="C0C0C0"/>
                  </a:outerShdw>
                </a:effectLst>
              </a:rPr>
              <a:t>⑸ 保持对项目进度的跟踪与控制。</a:t>
            </a:r>
          </a:p>
        </p:txBody>
      </p:sp>
      <p:sp>
        <p:nvSpPr>
          <p:cNvPr id="427014" name="Text Box 6"/>
          <p:cNvSpPr txBox="1">
            <a:spLocks noChangeArrowheads="1"/>
          </p:cNvSpPr>
          <p:nvPr/>
        </p:nvSpPr>
        <p:spPr bwMode="auto">
          <a:xfrm>
            <a:off x="179388" y="1290638"/>
            <a:ext cx="3397250" cy="519112"/>
          </a:xfrm>
          <a:prstGeom prst="rect">
            <a:avLst/>
          </a:prstGeom>
          <a:noFill/>
          <a:ln w="12700">
            <a:noFill/>
            <a:miter lim="800000"/>
            <a:headEnd type="none" w="sm" len="sm"/>
            <a:tailEnd type="none" w="sm" len="sm"/>
          </a:ln>
          <a:effectLst/>
        </p:spPr>
        <p:txBody>
          <a:bodyPr wrap="none">
            <a:spAutoFit/>
          </a:bodyPr>
          <a:lstStyle/>
          <a:p>
            <a:pPr>
              <a:lnSpc>
                <a:spcPct val="100000"/>
              </a:lnSpc>
              <a:spcAft>
                <a:spcPct val="0"/>
              </a:spcAft>
              <a:buClrTx/>
              <a:buSzTx/>
              <a:buFontTx/>
              <a:buNone/>
            </a:pPr>
            <a:r>
              <a:rPr kumimoji="1" lang="en-US" altLang="zh-CN" sz="2800" b="1" dirty="0" smtClean="0">
                <a:solidFill>
                  <a:schemeClr val="hlink"/>
                </a:solidFill>
                <a:effectLst>
                  <a:outerShdw blurRad="38100" dist="38100" dir="2700000" algn="tl">
                    <a:srgbClr val="C0C0C0"/>
                  </a:outerShdw>
                </a:effectLst>
                <a:latin typeface="Times New Roman" pitchFamily="18" charset="0"/>
              </a:rPr>
              <a:t>3. </a:t>
            </a:r>
            <a:r>
              <a:rPr kumimoji="1" lang="zh-CN" altLang="en-US" sz="2800" b="1" dirty="0">
                <a:solidFill>
                  <a:schemeClr val="hlink"/>
                </a:solidFill>
                <a:effectLst>
                  <a:outerShdw blurRad="38100" dist="38100" dir="2700000" algn="tl">
                    <a:srgbClr val="C0C0C0"/>
                  </a:outerShdw>
                </a:effectLst>
                <a:latin typeface="Times New Roman" pitchFamily="18" charset="0"/>
              </a:rPr>
              <a:t>软件项目管理目标</a:t>
            </a:r>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3700" name="Group 4"/>
          <p:cNvGrpSpPr>
            <a:grpSpLocks/>
          </p:cNvGrpSpPr>
          <p:nvPr/>
        </p:nvGrpSpPr>
        <p:grpSpPr bwMode="auto">
          <a:xfrm>
            <a:off x="4200525" y="1254125"/>
            <a:ext cx="2076450" cy="1206500"/>
            <a:chOff x="2202" y="823"/>
            <a:chExt cx="1308" cy="760"/>
          </a:xfrm>
        </p:grpSpPr>
        <p:pic>
          <p:nvPicPr>
            <p:cNvPr id="413701" name="Picture 5" descr="BS00975_"/>
            <p:cNvPicPr>
              <a:picLocks noChangeAspect="1" noChangeArrowheads="1"/>
            </p:cNvPicPr>
            <p:nvPr/>
          </p:nvPicPr>
          <p:blipFill>
            <a:blip r:embed="rId3" cstate="print"/>
            <a:srcRect/>
            <a:stretch>
              <a:fillRect/>
            </a:stretch>
          </p:blipFill>
          <p:spPr bwMode="auto">
            <a:xfrm>
              <a:off x="2461" y="1207"/>
              <a:ext cx="768" cy="376"/>
            </a:xfrm>
            <a:prstGeom prst="rect">
              <a:avLst/>
            </a:prstGeom>
            <a:noFill/>
          </p:spPr>
        </p:pic>
        <p:sp>
          <p:nvSpPr>
            <p:cNvPr id="413702" name="Text Box 6"/>
            <p:cNvSpPr txBox="1">
              <a:spLocks noChangeArrowheads="1"/>
            </p:cNvSpPr>
            <p:nvPr/>
          </p:nvSpPr>
          <p:spPr bwMode="auto">
            <a:xfrm>
              <a:off x="2202" y="823"/>
              <a:ext cx="1308" cy="442"/>
            </a:xfrm>
            <a:prstGeom prst="rect">
              <a:avLst/>
            </a:prstGeom>
            <a:noFill/>
            <a:ln w="9525">
              <a:noFill/>
              <a:miter lim="800000"/>
              <a:headEnd/>
              <a:tailEnd/>
            </a:ln>
            <a:effectLst/>
          </p:spPr>
          <p:txBody>
            <a:bodyPr>
              <a:spAutoFit/>
            </a:bodyPr>
            <a:lstStyle/>
            <a:p>
              <a:pPr algn="ctr" eaLnBrk="1" hangingPunct="1">
                <a:lnSpc>
                  <a:spcPct val="100000"/>
                </a:lnSpc>
                <a:spcAft>
                  <a:spcPct val="0"/>
                </a:spcAft>
                <a:buClrTx/>
                <a:buSzTx/>
                <a:buFontTx/>
                <a:buNone/>
              </a:pPr>
              <a:r>
                <a:rPr lang="zh-CN" altLang="en-US" sz="2000" b="1">
                  <a:solidFill>
                    <a:schemeClr val="tx1"/>
                  </a:solidFill>
                  <a:effectLst>
                    <a:outerShdw blurRad="38100" dist="38100" dir="2700000" algn="tl">
                      <a:srgbClr val="C0C0C0"/>
                    </a:outerShdw>
                  </a:effectLst>
                  <a:cs typeface="Times New Roman" pitchFamily="18" charset="0"/>
                </a:rPr>
                <a:t>过程</a:t>
              </a:r>
            </a:p>
            <a:p>
              <a:pPr algn="ctr" eaLnBrk="1" hangingPunct="1">
                <a:lnSpc>
                  <a:spcPct val="100000"/>
                </a:lnSpc>
                <a:spcAft>
                  <a:spcPct val="0"/>
                </a:spcAft>
                <a:buClrTx/>
                <a:buSzTx/>
                <a:buFontTx/>
                <a:buNone/>
              </a:pPr>
              <a:r>
                <a:rPr lang="en-US" altLang="zh-CN" sz="2000" b="1">
                  <a:solidFill>
                    <a:schemeClr val="tx1"/>
                  </a:solidFill>
                  <a:effectLst>
                    <a:outerShdw blurRad="38100" dist="38100" dir="2700000" algn="tl">
                      <a:srgbClr val="C0C0C0"/>
                    </a:outerShdw>
                  </a:effectLst>
                  <a:cs typeface="Times New Roman" pitchFamily="18" charset="0"/>
                </a:rPr>
                <a:t>(Process)</a:t>
              </a:r>
            </a:p>
          </p:txBody>
        </p:sp>
      </p:grpSp>
      <p:grpSp>
        <p:nvGrpSpPr>
          <p:cNvPr id="413703" name="Group 7"/>
          <p:cNvGrpSpPr>
            <a:grpSpLocks/>
          </p:cNvGrpSpPr>
          <p:nvPr/>
        </p:nvGrpSpPr>
        <p:grpSpPr bwMode="auto">
          <a:xfrm>
            <a:off x="7124700" y="2824163"/>
            <a:ext cx="1776413" cy="1855787"/>
            <a:chOff x="4044" y="1922"/>
            <a:chExt cx="1119" cy="1169"/>
          </a:xfrm>
        </p:grpSpPr>
        <p:sp>
          <p:nvSpPr>
            <p:cNvPr id="413704" name="Text Box 8"/>
            <p:cNvSpPr txBox="1">
              <a:spLocks noChangeArrowheads="1"/>
            </p:cNvSpPr>
            <p:nvPr/>
          </p:nvSpPr>
          <p:spPr bwMode="auto">
            <a:xfrm>
              <a:off x="4044" y="1922"/>
              <a:ext cx="1119" cy="442"/>
            </a:xfrm>
            <a:prstGeom prst="rect">
              <a:avLst/>
            </a:prstGeom>
            <a:noFill/>
            <a:ln w="9525">
              <a:noFill/>
              <a:miter lim="800000"/>
              <a:headEnd/>
              <a:tailEnd/>
            </a:ln>
            <a:effectLst/>
          </p:spPr>
          <p:txBody>
            <a:bodyPr>
              <a:spAutoFit/>
            </a:bodyPr>
            <a:lstStyle/>
            <a:p>
              <a:pPr algn="ctr" eaLnBrk="1" hangingPunct="1">
                <a:lnSpc>
                  <a:spcPct val="100000"/>
                </a:lnSpc>
                <a:spcAft>
                  <a:spcPct val="0"/>
                </a:spcAft>
                <a:buClrTx/>
                <a:buSzTx/>
                <a:buFontTx/>
                <a:buNone/>
              </a:pPr>
              <a:r>
                <a:rPr lang="zh-CN" altLang="en-US" sz="2000" b="1">
                  <a:solidFill>
                    <a:schemeClr val="tx1"/>
                  </a:solidFill>
                  <a:effectLst>
                    <a:outerShdw blurRad="38100" dist="38100" dir="2700000" algn="tl">
                      <a:srgbClr val="C0C0C0"/>
                    </a:outerShdw>
                  </a:effectLst>
                  <a:cs typeface="Times New Roman" pitchFamily="18" charset="0"/>
                </a:rPr>
                <a:t>人员</a:t>
              </a:r>
            </a:p>
            <a:p>
              <a:pPr algn="ctr" eaLnBrk="1" hangingPunct="1">
                <a:lnSpc>
                  <a:spcPct val="100000"/>
                </a:lnSpc>
                <a:spcAft>
                  <a:spcPct val="0"/>
                </a:spcAft>
                <a:buClrTx/>
                <a:buSzTx/>
                <a:buFontTx/>
                <a:buNone/>
              </a:pPr>
              <a:r>
                <a:rPr lang="zh-CN" altLang="en-US" sz="2000" b="1">
                  <a:solidFill>
                    <a:schemeClr val="tx1"/>
                  </a:solidFill>
                  <a:effectLst>
                    <a:outerShdw blurRad="38100" dist="38100" dir="2700000" algn="tl">
                      <a:srgbClr val="C0C0C0"/>
                    </a:outerShdw>
                  </a:effectLst>
                  <a:cs typeface="Times New Roman" pitchFamily="18" charset="0"/>
                </a:rPr>
                <a:t>（</a:t>
              </a:r>
              <a:r>
                <a:rPr lang="en-US" altLang="zh-CN" sz="2000" b="1">
                  <a:solidFill>
                    <a:schemeClr val="tx1"/>
                  </a:solidFill>
                  <a:effectLst>
                    <a:outerShdw blurRad="38100" dist="38100" dir="2700000" algn="tl">
                      <a:srgbClr val="C0C0C0"/>
                    </a:outerShdw>
                  </a:effectLst>
                  <a:cs typeface="Times New Roman" pitchFamily="18" charset="0"/>
                </a:rPr>
                <a:t>People</a:t>
              </a:r>
              <a:r>
                <a:rPr lang="zh-CN" altLang="en-US" sz="2000" b="1">
                  <a:solidFill>
                    <a:schemeClr val="tx1"/>
                  </a:solidFill>
                  <a:effectLst>
                    <a:outerShdw blurRad="38100" dist="38100" dir="2700000" algn="tl">
                      <a:srgbClr val="C0C0C0"/>
                    </a:outerShdw>
                  </a:effectLst>
                  <a:cs typeface="Times New Roman" pitchFamily="18" charset="0"/>
                </a:rPr>
                <a:t>）</a:t>
              </a:r>
            </a:p>
          </p:txBody>
        </p:sp>
        <p:pic>
          <p:nvPicPr>
            <p:cNvPr id="413705" name="Picture 9" descr="MCj01954180000[1]"/>
            <p:cNvPicPr>
              <a:picLocks noChangeAspect="1" noChangeArrowheads="1"/>
            </p:cNvPicPr>
            <p:nvPr/>
          </p:nvPicPr>
          <p:blipFill>
            <a:blip r:embed="rId4" cstate="print"/>
            <a:srcRect/>
            <a:stretch>
              <a:fillRect/>
            </a:stretch>
          </p:blipFill>
          <p:spPr bwMode="auto">
            <a:xfrm>
              <a:off x="4142" y="2322"/>
              <a:ext cx="929" cy="769"/>
            </a:xfrm>
            <a:prstGeom prst="rect">
              <a:avLst/>
            </a:prstGeom>
            <a:noFill/>
          </p:spPr>
        </p:pic>
      </p:grpSp>
      <p:grpSp>
        <p:nvGrpSpPr>
          <p:cNvPr id="413706" name="Group 10"/>
          <p:cNvGrpSpPr>
            <a:grpSpLocks/>
          </p:cNvGrpSpPr>
          <p:nvPr/>
        </p:nvGrpSpPr>
        <p:grpSpPr bwMode="auto">
          <a:xfrm>
            <a:off x="1905000" y="2730500"/>
            <a:ext cx="1563688" cy="2060575"/>
            <a:chOff x="778" y="2427"/>
            <a:chExt cx="985" cy="1298"/>
          </a:xfrm>
        </p:grpSpPr>
        <p:sp>
          <p:nvSpPr>
            <p:cNvPr id="413707" name="Text Box 11"/>
            <p:cNvSpPr txBox="1">
              <a:spLocks noChangeArrowheads="1"/>
            </p:cNvSpPr>
            <p:nvPr/>
          </p:nvSpPr>
          <p:spPr bwMode="auto">
            <a:xfrm>
              <a:off x="851" y="2427"/>
              <a:ext cx="912" cy="442"/>
            </a:xfrm>
            <a:prstGeom prst="rect">
              <a:avLst/>
            </a:prstGeom>
            <a:noFill/>
            <a:ln w="9525">
              <a:noFill/>
              <a:miter lim="800000"/>
              <a:headEnd/>
              <a:tailEnd/>
            </a:ln>
            <a:effectLst/>
          </p:spPr>
          <p:txBody>
            <a:bodyPr>
              <a:spAutoFit/>
            </a:bodyPr>
            <a:lstStyle/>
            <a:p>
              <a:pPr algn="ctr" eaLnBrk="1" hangingPunct="1">
                <a:lnSpc>
                  <a:spcPct val="100000"/>
                </a:lnSpc>
                <a:spcAft>
                  <a:spcPct val="0"/>
                </a:spcAft>
                <a:buClrTx/>
                <a:buSzTx/>
                <a:buFontTx/>
                <a:buNone/>
              </a:pPr>
              <a:r>
                <a:rPr lang="zh-CN" altLang="en-US" sz="2000" b="1">
                  <a:solidFill>
                    <a:schemeClr val="tx1"/>
                  </a:solidFill>
                  <a:effectLst>
                    <a:outerShdw blurRad="38100" dist="38100" dir="2700000" algn="tl">
                      <a:srgbClr val="C0C0C0"/>
                    </a:outerShdw>
                  </a:effectLst>
                </a:rPr>
                <a:t>项目</a:t>
              </a:r>
            </a:p>
            <a:p>
              <a:pPr algn="ctr" eaLnBrk="1" hangingPunct="1">
                <a:lnSpc>
                  <a:spcPct val="100000"/>
                </a:lnSpc>
                <a:spcAft>
                  <a:spcPct val="0"/>
                </a:spcAft>
                <a:buClrTx/>
                <a:buSzTx/>
                <a:buFontTx/>
                <a:buNone/>
              </a:pPr>
              <a:r>
                <a:rPr lang="en-US" altLang="zh-CN" sz="2000" b="1">
                  <a:solidFill>
                    <a:schemeClr val="tx1"/>
                  </a:solidFill>
                  <a:effectLst>
                    <a:outerShdw blurRad="38100" dist="38100" dir="2700000" algn="tl">
                      <a:srgbClr val="C0C0C0"/>
                    </a:outerShdw>
                  </a:effectLst>
                  <a:cs typeface="Times New Roman" pitchFamily="18" charset="0"/>
                </a:rPr>
                <a:t>(P</a:t>
              </a:r>
              <a:r>
                <a:rPr lang="en-US" altLang="zh-CN" sz="2000" b="1">
                  <a:solidFill>
                    <a:schemeClr val="tx1"/>
                  </a:solidFill>
                  <a:effectLst>
                    <a:outerShdw blurRad="38100" dist="38100" dir="2700000" algn="tl">
                      <a:srgbClr val="C0C0C0"/>
                    </a:outerShdw>
                  </a:effectLst>
                </a:rPr>
                <a:t>roject</a:t>
              </a:r>
              <a:r>
                <a:rPr lang="en-US" altLang="zh-CN" sz="2000" b="1">
                  <a:solidFill>
                    <a:schemeClr val="tx1"/>
                  </a:solidFill>
                  <a:effectLst>
                    <a:outerShdw blurRad="38100" dist="38100" dir="2700000" algn="tl">
                      <a:srgbClr val="C0C0C0"/>
                    </a:outerShdw>
                  </a:effectLst>
                  <a:cs typeface="Times New Roman" pitchFamily="18" charset="0"/>
                </a:rPr>
                <a:t>)</a:t>
              </a:r>
            </a:p>
          </p:txBody>
        </p:sp>
        <p:pic>
          <p:nvPicPr>
            <p:cNvPr id="413708" name="Picture 12" descr="j0305257"/>
            <p:cNvPicPr>
              <a:picLocks noChangeAspect="1" noChangeArrowheads="1"/>
            </p:cNvPicPr>
            <p:nvPr/>
          </p:nvPicPr>
          <p:blipFill>
            <a:blip r:embed="rId5" cstate="print"/>
            <a:srcRect/>
            <a:stretch>
              <a:fillRect/>
            </a:stretch>
          </p:blipFill>
          <p:spPr bwMode="auto">
            <a:xfrm>
              <a:off x="871" y="2833"/>
              <a:ext cx="738" cy="837"/>
            </a:xfrm>
            <a:prstGeom prst="rect">
              <a:avLst/>
            </a:prstGeom>
            <a:noFill/>
          </p:spPr>
        </p:pic>
        <p:pic>
          <p:nvPicPr>
            <p:cNvPr id="413709" name="Picture 13" descr="j0252349"/>
            <p:cNvPicPr>
              <a:picLocks noChangeAspect="1" noChangeArrowheads="1"/>
            </p:cNvPicPr>
            <p:nvPr/>
          </p:nvPicPr>
          <p:blipFill>
            <a:blip r:embed="rId6" cstate="print"/>
            <a:srcRect/>
            <a:stretch>
              <a:fillRect/>
            </a:stretch>
          </p:blipFill>
          <p:spPr bwMode="auto">
            <a:xfrm rot="3842156">
              <a:off x="683" y="3320"/>
              <a:ext cx="500" cy="309"/>
            </a:xfrm>
            <a:prstGeom prst="rect">
              <a:avLst/>
            </a:prstGeom>
            <a:noFill/>
          </p:spPr>
        </p:pic>
      </p:grpSp>
      <p:grpSp>
        <p:nvGrpSpPr>
          <p:cNvPr id="413710" name="Group 14"/>
          <p:cNvGrpSpPr>
            <a:grpSpLocks/>
          </p:cNvGrpSpPr>
          <p:nvPr/>
        </p:nvGrpSpPr>
        <p:grpSpPr bwMode="auto">
          <a:xfrm>
            <a:off x="4103688" y="4792663"/>
            <a:ext cx="2259012" cy="1643062"/>
            <a:chOff x="2141" y="3052"/>
            <a:chExt cx="1423" cy="1035"/>
          </a:xfrm>
        </p:grpSpPr>
        <p:sp>
          <p:nvSpPr>
            <p:cNvPr id="413711" name="Text Box 15"/>
            <p:cNvSpPr txBox="1">
              <a:spLocks noChangeArrowheads="1"/>
            </p:cNvSpPr>
            <p:nvPr/>
          </p:nvSpPr>
          <p:spPr bwMode="auto">
            <a:xfrm>
              <a:off x="2141" y="3052"/>
              <a:ext cx="1423" cy="442"/>
            </a:xfrm>
            <a:prstGeom prst="rect">
              <a:avLst/>
            </a:prstGeom>
            <a:noFill/>
            <a:ln w="9525">
              <a:noFill/>
              <a:miter lim="800000"/>
              <a:headEnd/>
              <a:tailEnd/>
            </a:ln>
            <a:effectLst/>
          </p:spPr>
          <p:txBody>
            <a:bodyPr>
              <a:spAutoFit/>
            </a:bodyPr>
            <a:lstStyle/>
            <a:p>
              <a:pPr algn="ctr" eaLnBrk="1" hangingPunct="1">
                <a:lnSpc>
                  <a:spcPct val="10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产品</a:t>
              </a:r>
            </a:p>
            <a:p>
              <a:pPr algn="ctr" eaLnBrk="1" hangingPunct="1">
                <a:lnSpc>
                  <a:spcPct val="100000"/>
                </a:lnSpc>
                <a:spcAft>
                  <a:spcPct val="0"/>
                </a:spcAft>
                <a:buClrTx/>
                <a:buSzTx/>
                <a:buFontTx/>
                <a:buNone/>
              </a:pPr>
              <a:r>
                <a:rPr kumimoji="1" lang="en-US" altLang="zh-CN" sz="2000" b="1">
                  <a:solidFill>
                    <a:schemeClr val="tx1"/>
                  </a:solidFill>
                  <a:effectLst>
                    <a:outerShdw blurRad="38100" dist="38100" dir="2700000" algn="tl">
                      <a:srgbClr val="C0C0C0"/>
                    </a:outerShdw>
                  </a:effectLst>
                  <a:latin typeface="宋体" pitchFamily="2" charset="-122"/>
                </a:rPr>
                <a:t>(Product)</a:t>
              </a:r>
            </a:p>
          </p:txBody>
        </p:sp>
        <p:grpSp>
          <p:nvGrpSpPr>
            <p:cNvPr id="413712" name="Group 16"/>
            <p:cNvGrpSpPr>
              <a:grpSpLocks noChangeAspect="1"/>
            </p:cNvGrpSpPr>
            <p:nvPr/>
          </p:nvGrpSpPr>
          <p:grpSpPr bwMode="auto">
            <a:xfrm>
              <a:off x="2201" y="3320"/>
              <a:ext cx="1119" cy="767"/>
              <a:chOff x="2201" y="3277"/>
              <a:chExt cx="1119" cy="810"/>
            </a:xfrm>
          </p:grpSpPr>
          <p:sp>
            <p:nvSpPr>
              <p:cNvPr id="413713" name="AutoShape 17"/>
              <p:cNvSpPr>
                <a:spLocks noChangeAspect="1" noChangeArrowheads="1" noTextEdit="1"/>
              </p:cNvSpPr>
              <p:nvPr/>
            </p:nvSpPr>
            <p:spPr bwMode="auto">
              <a:xfrm>
                <a:off x="2201" y="3277"/>
                <a:ext cx="1119" cy="810"/>
              </a:xfrm>
              <a:prstGeom prst="rect">
                <a:avLst/>
              </a:prstGeom>
              <a:noFill/>
              <a:ln w="9525">
                <a:noFill/>
                <a:miter lim="800000"/>
                <a:headEnd/>
                <a:tailEnd/>
              </a:ln>
            </p:spPr>
            <p:txBody>
              <a:bodyPr/>
              <a:lstStyle/>
              <a:p>
                <a:endParaRPr lang="zh-CN" altLang="en-US"/>
              </a:p>
            </p:txBody>
          </p:sp>
          <p:sp>
            <p:nvSpPr>
              <p:cNvPr id="413714" name="Freeform 18"/>
              <p:cNvSpPr>
                <a:spLocks/>
              </p:cNvSpPr>
              <p:nvPr/>
            </p:nvSpPr>
            <p:spPr bwMode="auto">
              <a:xfrm>
                <a:off x="2201" y="3277"/>
                <a:ext cx="1119" cy="810"/>
              </a:xfrm>
              <a:custGeom>
                <a:avLst/>
                <a:gdLst/>
                <a:ahLst/>
                <a:cxnLst>
                  <a:cxn ang="0">
                    <a:pos x="726" y="169"/>
                  </a:cxn>
                  <a:cxn ang="0">
                    <a:pos x="1029" y="432"/>
                  </a:cxn>
                  <a:cxn ang="0">
                    <a:pos x="1092" y="495"/>
                  </a:cxn>
                  <a:cxn ang="0">
                    <a:pos x="774" y="338"/>
                  </a:cxn>
                  <a:cxn ang="0">
                    <a:pos x="559" y="183"/>
                  </a:cxn>
                  <a:cxn ang="0">
                    <a:pos x="832" y="457"/>
                  </a:cxn>
                  <a:cxn ang="0">
                    <a:pos x="1120" y="638"/>
                  </a:cxn>
                  <a:cxn ang="0">
                    <a:pos x="886" y="563"/>
                  </a:cxn>
                  <a:cxn ang="0">
                    <a:pos x="559" y="367"/>
                  </a:cxn>
                  <a:cxn ang="0">
                    <a:pos x="627" y="466"/>
                  </a:cxn>
                  <a:cxn ang="0">
                    <a:pos x="887" y="673"/>
                  </a:cxn>
                  <a:cxn ang="0">
                    <a:pos x="941" y="733"/>
                  </a:cxn>
                  <a:cxn ang="0">
                    <a:pos x="666" y="615"/>
                  </a:cxn>
                  <a:cxn ang="0">
                    <a:pos x="465" y="503"/>
                  </a:cxn>
                  <a:cxn ang="0">
                    <a:pos x="669" y="694"/>
                  </a:cxn>
                  <a:cxn ang="0">
                    <a:pos x="862" y="812"/>
                  </a:cxn>
                  <a:cxn ang="0">
                    <a:pos x="693" y="778"/>
                  </a:cxn>
                  <a:cxn ang="0">
                    <a:pos x="463" y="669"/>
                  </a:cxn>
                  <a:cxn ang="0">
                    <a:pos x="534" y="756"/>
                  </a:cxn>
                  <a:cxn ang="0">
                    <a:pos x="829" y="954"/>
                  </a:cxn>
                  <a:cxn ang="0">
                    <a:pos x="892" y="1017"/>
                  </a:cxn>
                  <a:cxn ang="0">
                    <a:pos x="581" y="899"/>
                  </a:cxn>
                  <a:cxn ang="0">
                    <a:pos x="367" y="803"/>
                  </a:cxn>
                  <a:cxn ang="0">
                    <a:pos x="637" y="1004"/>
                  </a:cxn>
                  <a:cxn ang="0">
                    <a:pos x="921" y="1167"/>
                  </a:cxn>
                  <a:cxn ang="0">
                    <a:pos x="691" y="1105"/>
                  </a:cxn>
                  <a:cxn ang="0">
                    <a:pos x="363" y="961"/>
                  </a:cxn>
                  <a:cxn ang="0">
                    <a:pos x="434" y="1043"/>
                  </a:cxn>
                  <a:cxn ang="0">
                    <a:pos x="735" y="1231"/>
                  </a:cxn>
                  <a:cxn ang="0">
                    <a:pos x="798" y="1293"/>
                  </a:cxn>
                  <a:cxn ang="0">
                    <a:pos x="481" y="1186"/>
                  </a:cxn>
                  <a:cxn ang="0">
                    <a:pos x="259" y="1092"/>
                  </a:cxn>
                  <a:cxn ang="0">
                    <a:pos x="539" y="1289"/>
                  </a:cxn>
                  <a:cxn ang="0">
                    <a:pos x="832" y="1447"/>
                  </a:cxn>
                  <a:cxn ang="0">
                    <a:pos x="597" y="1391"/>
                  </a:cxn>
                  <a:cxn ang="0">
                    <a:pos x="253" y="1247"/>
                  </a:cxn>
                  <a:cxn ang="0">
                    <a:pos x="328" y="1330"/>
                  </a:cxn>
                  <a:cxn ang="0">
                    <a:pos x="643" y="1521"/>
                  </a:cxn>
                  <a:cxn ang="0">
                    <a:pos x="708" y="1584"/>
                  </a:cxn>
                  <a:cxn ang="0">
                    <a:pos x="379" y="1479"/>
                  </a:cxn>
                  <a:cxn ang="0">
                    <a:pos x="139" y="1374"/>
                  </a:cxn>
                  <a:cxn ang="0">
                    <a:pos x="440" y="1588"/>
                  </a:cxn>
                  <a:cxn ang="0">
                    <a:pos x="746" y="1743"/>
                  </a:cxn>
                  <a:cxn ang="0">
                    <a:pos x="501" y="1694"/>
                  </a:cxn>
                  <a:cxn ang="0">
                    <a:pos x="131" y="1536"/>
                  </a:cxn>
                  <a:cxn ang="0">
                    <a:pos x="214" y="1627"/>
                  </a:cxn>
                  <a:cxn ang="0">
                    <a:pos x="553" y="1829"/>
                  </a:cxn>
                  <a:cxn ang="0">
                    <a:pos x="623" y="1892"/>
                  </a:cxn>
                  <a:cxn ang="0">
                    <a:pos x="271" y="1787"/>
                  </a:cxn>
                  <a:cxn ang="0">
                    <a:pos x="2" y="1663"/>
                  </a:cxn>
                  <a:cxn ang="0">
                    <a:pos x="486" y="1939"/>
                  </a:cxn>
                  <a:cxn ang="0">
                    <a:pos x="925" y="2047"/>
                  </a:cxn>
                  <a:cxn ang="0">
                    <a:pos x="1302" y="2127"/>
                  </a:cxn>
                  <a:cxn ang="0">
                    <a:pos x="1677" y="2377"/>
                  </a:cxn>
                  <a:cxn ang="0">
                    <a:pos x="1854" y="1743"/>
                  </a:cxn>
                  <a:cxn ang="0">
                    <a:pos x="2183" y="1100"/>
                  </a:cxn>
                  <a:cxn ang="0">
                    <a:pos x="1914" y="690"/>
                  </a:cxn>
                  <a:cxn ang="0">
                    <a:pos x="1537" y="545"/>
                  </a:cxn>
                  <a:cxn ang="0">
                    <a:pos x="1129" y="421"/>
                  </a:cxn>
                  <a:cxn ang="0">
                    <a:pos x="669" y="72"/>
                  </a:cxn>
                </a:cxnLst>
                <a:rect l="0" t="0" r="r" b="b"/>
                <a:pathLst>
                  <a:path w="2238" h="2430">
                    <a:moveTo>
                      <a:pt x="607" y="0"/>
                    </a:moveTo>
                    <a:lnTo>
                      <a:pt x="606" y="4"/>
                    </a:lnTo>
                    <a:lnTo>
                      <a:pt x="605" y="8"/>
                    </a:lnTo>
                    <a:lnTo>
                      <a:pt x="604" y="14"/>
                    </a:lnTo>
                    <a:lnTo>
                      <a:pt x="602" y="18"/>
                    </a:lnTo>
                    <a:lnTo>
                      <a:pt x="644" y="72"/>
                    </a:lnTo>
                    <a:lnTo>
                      <a:pt x="685" y="123"/>
                    </a:lnTo>
                    <a:lnTo>
                      <a:pt x="726" y="169"/>
                    </a:lnTo>
                    <a:lnTo>
                      <a:pt x="765" y="213"/>
                    </a:lnTo>
                    <a:lnTo>
                      <a:pt x="804" y="252"/>
                    </a:lnTo>
                    <a:lnTo>
                      <a:pt x="843" y="289"/>
                    </a:lnTo>
                    <a:lnTo>
                      <a:pt x="881" y="323"/>
                    </a:lnTo>
                    <a:lnTo>
                      <a:pt x="919" y="353"/>
                    </a:lnTo>
                    <a:lnTo>
                      <a:pt x="956" y="382"/>
                    </a:lnTo>
                    <a:lnTo>
                      <a:pt x="993" y="407"/>
                    </a:lnTo>
                    <a:lnTo>
                      <a:pt x="1029" y="432"/>
                    </a:lnTo>
                    <a:lnTo>
                      <a:pt x="1065" y="454"/>
                    </a:lnTo>
                    <a:lnTo>
                      <a:pt x="1101" y="474"/>
                    </a:lnTo>
                    <a:lnTo>
                      <a:pt x="1137" y="493"/>
                    </a:lnTo>
                    <a:lnTo>
                      <a:pt x="1171" y="511"/>
                    </a:lnTo>
                    <a:lnTo>
                      <a:pt x="1207" y="527"/>
                    </a:lnTo>
                    <a:lnTo>
                      <a:pt x="1169" y="518"/>
                    </a:lnTo>
                    <a:lnTo>
                      <a:pt x="1130" y="507"/>
                    </a:lnTo>
                    <a:lnTo>
                      <a:pt x="1092" y="495"/>
                    </a:lnTo>
                    <a:lnTo>
                      <a:pt x="1053" y="481"/>
                    </a:lnTo>
                    <a:lnTo>
                      <a:pt x="1015" y="466"/>
                    </a:lnTo>
                    <a:lnTo>
                      <a:pt x="976" y="450"/>
                    </a:lnTo>
                    <a:lnTo>
                      <a:pt x="935" y="432"/>
                    </a:lnTo>
                    <a:lnTo>
                      <a:pt x="896" y="412"/>
                    </a:lnTo>
                    <a:lnTo>
                      <a:pt x="856" y="388"/>
                    </a:lnTo>
                    <a:lnTo>
                      <a:pt x="815" y="365"/>
                    </a:lnTo>
                    <a:lnTo>
                      <a:pt x="774" y="338"/>
                    </a:lnTo>
                    <a:lnTo>
                      <a:pt x="733" y="309"/>
                    </a:lnTo>
                    <a:lnTo>
                      <a:pt x="691" y="278"/>
                    </a:lnTo>
                    <a:lnTo>
                      <a:pt x="648" y="245"/>
                    </a:lnTo>
                    <a:lnTo>
                      <a:pt x="606" y="209"/>
                    </a:lnTo>
                    <a:lnTo>
                      <a:pt x="562" y="170"/>
                    </a:lnTo>
                    <a:lnTo>
                      <a:pt x="561" y="174"/>
                    </a:lnTo>
                    <a:lnTo>
                      <a:pt x="560" y="179"/>
                    </a:lnTo>
                    <a:lnTo>
                      <a:pt x="559" y="183"/>
                    </a:lnTo>
                    <a:lnTo>
                      <a:pt x="557" y="187"/>
                    </a:lnTo>
                    <a:lnTo>
                      <a:pt x="599" y="234"/>
                    </a:lnTo>
                    <a:lnTo>
                      <a:pt x="638" y="278"/>
                    </a:lnTo>
                    <a:lnTo>
                      <a:pt x="678" y="319"/>
                    </a:lnTo>
                    <a:lnTo>
                      <a:pt x="718" y="357"/>
                    </a:lnTo>
                    <a:lnTo>
                      <a:pt x="756" y="394"/>
                    </a:lnTo>
                    <a:lnTo>
                      <a:pt x="794" y="427"/>
                    </a:lnTo>
                    <a:lnTo>
                      <a:pt x="832" y="457"/>
                    </a:lnTo>
                    <a:lnTo>
                      <a:pt x="868" y="485"/>
                    </a:lnTo>
                    <a:lnTo>
                      <a:pt x="905" y="512"/>
                    </a:lnTo>
                    <a:lnTo>
                      <a:pt x="942" y="537"/>
                    </a:lnTo>
                    <a:lnTo>
                      <a:pt x="978" y="560"/>
                    </a:lnTo>
                    <a:lnTo>
                      <a:pt x="1014" y="581"/>
                    </a:lnTo>
                    <a:lnTo>
                      <a:pt x="1049" y="601"/>
                    </a:lnTo>
                    <a:lnTo>
                      <a:pt x="1084" y="620"/>
                    </a:lnTo>
                    <a:lnTo>
                      <a:pt x="1120" y="638"/>
                    </a:lnTo>
                    <a:lnTo>
                      <a:pt x="1154" y="656"/>
                    </a:lnTo>
                    <a:lnTo>
                      <a:pt x="1116" y="646"/>
                    </a:lnTo>
                    <a:lnTo>
                      <a:pt x="1078" y="635"/>
                    </a:lnTo>
                    <a:lnTo>
                      <a:pt x="1040" y="623"/>
                    </a:lnTo>
                    <a:lnTo>
                      <a:pt x="1002" y="609"/>
                    </a:lnTo>
                    <a:lnTo>
                      <a:pt x="963" y="596"/>
                    </a:lnTo>
                    <a:lnTo>
                      <a:pt x="925" y="581"/>
                    </a:lnTo>
                    <a:lnTo>
                      <a:pt x="886" y="563"/>
                    </a:lnTo>
                    <a:lnTo>
                      <a:pt x="847" y="545"/>
                    </a:lnTo>
                    <a:lnTo>
                      <a:pt x="806" y="525"/>
                    </a:lnTo>
                    <a:lnTo>
                      <a:pt x="766" y="503"/>
                    </a:lnTo>
                    <a:lnTo>
                      <a:pt x="726" y="480"/>
                    </a:lnTo>
                    <a:lnTo>
                      <a:pt x="685" y="454"/>
                    </a:lnTo>
                    <a:lnTo>
                      <a:pt x="644" y="427"/>
                    </a:lnTo>
                    <a:lnTo>
                      <a:pt x="601" y="398"/>
                    </a:lnTo>
                    <a:lnTo>
                      <a:pt x="559" y="367"/>
                    </a:lnTo>
                    <a:lnTo>
                      <a:pt x="516" y="333"/>
                    </a:lnTo>
                    <a:lnTo>
                      <a:pt x="515" y="337"/>
                    </a:lnTo>
                    <a:lnTo>
                      <a:pt x="514" y="341"/>
                    </a:lnTo>
                    <a:lnTo>
                      <a:pt x="513" y="346"/>
                    </a:lnTo>
                    <a:lnTo>
                      <a:pt x="511" y="350"/>
                    </a:lnTo>
                    <a:lnTo>
                      <a:pt x="552" y="391"/>
                    </a:lnTo>
                    <a:lnTo>
                      <a:pt x="590" y="431"/>
                    </a:lnTo>
                    <a:lnTo>
                      <a:pt x="627" y="466"/>
                    </a:lnTo>
                    <a:lnTo>
                      <a:pt x="661" y="499"/>
                    </a:lnTo>
                    <a:lnTo>
                      <a:pt x="696" y="529"/>
                    </a:lnTo>
                    <a:lnTo>
                      <a:pt x="729" y="557"/>
                    </a:lnTo>
                    <a:lnTo>
                      <a:pt x="761" y="583"/>
                    </a:lnTo>
                    <a:lnTo>
                      <a:pt x="794" y="608"/>
                    </a:lnTo>
                    <a:lnTo>
                      <a:pt x="825" y="631"/>
                    </a:lnTo>
                    <a:lnTo>
                      <a:pt x="856" y="653"/>
                    </a:lnTo>
                    <a:lnTo>
                      <a:pt x="887" y="673"/>
                    </a:lnTo>
                    <a:lnTo>
                      <a:pt x="919" y="692"/>
                    </a:lnTo>
                    <a:lnTo>
                      <a:pt x="950" y="711"/>
                    </a:lnTo>
                    <a:lnTo>
                      <a:pt x="983" y="729"/>
                    </a:lnTo>
                    <a:lnTo>
                      <a:pt x="1016" y="745"/>
                    </a:lnTo>
                    <a:lnTo>
                      <a:pt x="1049" y="763"/>
                    </a:lnTo>
                    <a:lnTo>
                      <a:pt x="1012" y="754"/>
                    </a:lnTo>
                    <a:lnTo>
                      <a:pt x="977" y="743"/>
                    </a:lnTo>
                    <a:lnTo>
                      <a:pt x="941" y="733"/>
                    </a:lnTo>
                    <a:lnTo>
                      <a:pt x="906" y="721"/>
                    </a:lnTo>
                    <a:lnTo>
                      <a:pt x="873" y="710"/>
                    </a:lnTo>
                    <a:lnTo>
                      <a:pt x="839" y="696"/>
                    </a:lnTo>
                    <a:lnTo>
                      <a:pt x="805" y="683"/>
                    </a:lnTo>
                    <a:lnTo>
                      <a:pt x="771" y="668"/>
                    </a:lnTo>
                    <a:lnTo>
                      <a:pt x="736" y="651"/>
                    </a:lnTo>
                    <a:lnTo>
                      <a:pt x="701" y="634"/>
                    </a:lnTo>
                    <a:lnTo>
                      <a:pt x="666" y="615"/>
                    </a:lnTo>
                    <a:lnTo>
                      <a:pt x="629" y="594"/>
                    </a:lnTo>
                    <a:lnTo>
                      <a:pt x="591" y="571"/>
                    </a:lnTo>
                    <a:lnTo>
                      <a:pt x="553" y="547"/>
                    </a:lnTo>
                    <a:lnTo>
                      <a:pt x="513" y="519"/>
                    </a:lnTo>
                    <a:lnTo>
                      <a:pt x="470" y="491"/>
                    </a:lnTo>
                    <a:lnTo>
                      <a:pt x="469" y="495"/>
                    </a:lnTo>
                    <a:lnTo>
                      <a:pt x="468" y="499"/>
                    </a:lnTo>
                    <a:lnTo>
                      <a:pt x="465" y="503"/>
                    </a:lnTo>
                    <a:lnTo>
                      <a:pt x="464" y="507"/>
                    </a:lnTo>
                    <a:lnTo>
                      <a:pt x="502" y="544"/>
                    </a:lnTo>
                    <a:lnTo>
                      <a:pt x="537" y="576"/>
                    </a:lnTo>
                    <a:lnTo>
                      <a:pt x="569" y="605"/>
                    </a:lnTo>
                    <a:lnTo>
                      <a:pt x="597" y="631"/>
                    </a:lnTo>
                    <a:lnTo>
                      <a:pt x="623" y="654"/>
                    </a:lnTo>
                    <a:lnTo>
                      <a:pt x="647" y="675"/>
                    </a:lnTo>
                    <a:lnTo>
                      <a:pt x="669" y="694"/>
                    </a:lnTo>
                    <a:lnTo>
                      <a:pt x="691" y="710"/>
                    </a:lnTo>
                    <a:lnTo>
                      <a:pt x="713" y="726"/>
                    </a:lnTo>
                    <a:lnTo>
                      <a:pt x="735" y="741"/>
                    </a:lnTo>
                    <a:lnTo>
                      <a:pt x="757" y="755"/>
                    </a:lnTo>
                    <a:lnTo>
                      <a:pt x="780" y="769"/>
                    </a:lnTo>
                    <a:lnTo>
                      <a:pt x="805" y="782"/>
                    </a:lnTo>
                    <a:lnTo>
                      <a:pt x="832" y="797"/>
                    </a:lnTo>
                    <a:lnTo>
                      <a:pt x="862" y="812"/>
                    </a:lnTo>
                    <a:lnTo>
                      <a:pt x="894" y="829"/>
                    </a:lnTo>
                    <a:lnTo>
                      <a:pt x="858" y="819"/>
                    </a:lnTo>
                    <a:lnTo>
                      <a:pt x="826" y="812"/>
                    </a:lnTo>
                    <a:lnTo>
                      <a:pt x="796" y="804"/>
                    </a:lnTo>
                    <a:lnTo>
                      <a:pt x="769" y="799"/>
                    </a:lnTo>
                    <a:lnTo>
                      <a:pt x="743" y="792"/>
                    </a:lnTo>
                    <a:lnTo>
                      <a:pt x="718" y="785"/>
                    </a:lnTo>
                    <a:lnTo>
                      <a:pt x="693" y="778"/>
                    </a:lnTo>
                    <a:lnTo>
                      <a:pt x="670" y="770"/>
                    </a:lnTo>
                    <a:lnTo>
                      <a:pt x="645" y="762"/>
                    </a:lnTo>
                    <a:lnTo>
                      <a:pt x="620" y="752"/>
                    </a:lnTo>
                    <a:lnTo>
                      <a:pt x="593" y="740"/>
                    </a:lnTo>
                    <a:lnTo>
                      <a:pt x="564" y="726"/>
                    </a:lnTo>
                    <a:lnTo>
                      <a:pt x="533" y="710"/>
                    </a:lnTo>
                    <a:lnTo>
                      <a:pt x="500" y="691"/>
                    </a:lnTo>
                    <a:lnTo>
                      <a:pt x="463" y="669"/>
                    </a:lnTo>
                    <a:lnTo>
                      <a:pt x="422" y="643"/>
                    </a:lnTo>
                    <a:lnTo>
                      <a:pt x="420" y="647"/>
                    </a:lnTo>
                    <a:lnTo>
                      <a:pt x="419" y="650"/>
                    </a:lnTo>
                    <a:lnTo>
                      <a:pt x="417" y="654"/>
                    </a:lnTo>
                    <a:lnTo>
                      <a:pt x="416" y="658"/>
                    </a:lnTo>
                    <a:lnTo>
                      <a:pt x="456" y="692"/>
                    </a:lnTo>
                    <a:lnTo>
                      <a:pt x="495" y="725"/>
                    </a:lnTo>
                    <a:lnTo>
                      <a:pt x="534" y="756"/>
                    </a:lnTo>
                    <a:lnTo>
                      <a:pt x="574" y="785"/>
                    </a:lnTo>
                    <a:lnTo>
                      <a:pt x="612" y="814"/>
                    </a:lnTo>
                    <a:lnTo>
                      <a:pt x="648" y="840"/>
                    </a:lnTo>
                    <a:lnTo>
                      <a:pt x="685" y="865"/>
                    </a:lnTo>
                    <a:lnTo>
                      <a:pt x="722" y="889"/>
                    </a:lnTo>
                    <a:lnTo>
                      <a:pt x="758" y="912"/>
                    </a:lnTo>
                    <a:lnTo>
                      <a:pt x="794" y="934"/>
                    </a:lnTo>
                    <a:lnTo>
                      <a:pt x="829" y="954"/>
                    </a:lnTo>
                    <a:lnTo>
                      <a:pt x="865" y="974"/>
                    </a:lnTo>
                    <a:lnTo>
                      <a:pt x="900" y="994"/>
                    </a:lnTo>
                    <a:lnTo>
                      <a:pt x="934" y="1013"/>
                    </a:lnTo>
                    <a:lnTo>
                      <a:pt x="969" y="1030"/>
                    </a:lnTo>
                    <a:lnTo>
                      <a:pt x="1003" y="1048"/>
                    </a:lnTo>
                    <a:lnTo>
                      <a:pt x="966" y="1039"/>
                    </a:lnTo>
                    <a:lnTo>
                      <a:pt x="928" y="1028"/>
                    </a:lnTo>
                    <a:lnTo>
                      <a:pt x="892" y="1017"/>
                    </a:lnTo>
                    <a:lnTo>
                      <a:pt x="854" y="1004"/>
                    </a:lnTo>
                    <a:lnTo>
                      <a:pt x="815" y="992"/>
                    </a:lnTo>
                    <a:lnTo>
                      <a:pt x="777" y="980"/>
                    </a:lnTo>
                    <a:lnTo>
                      <a:pt x="739" y="965"/>
                    </a:lnTo>
                    <a:lnTo>
                      <a:pt x="700" y="950"/>
                    </a:lnTo>
                    <a:lnTo>
                      <a:pt x="661" y="935"/>
                    </a:lnTo>
                    <a:lnTo>
                      <a:pt x="621" y="919"/>
                    </a:lnTo>
                    <a:lnTo>
                      <a:pt x="581" y="899"/>
                    </a:lnTo>
                    <a:lnTo>
                      <a:pt x="540" y="880"/>
                    </a:lnTo>
                    <a:lnTo>
                      <a:pt x="499" y="860"/>
                    </a:lnTo>
                    <a:lnTo>
                      <a:pt x="457" y="840"/>
                    </a:lnTo>
                    <a:lnTo>
                      <a:pt x="415" y="816"/>
                    </a:lnTo>
                    <a:lnTo>
                      <a:pt x="371" y="792"/>
                    </a:lnTo>
                    <a:lnTo>
                      <a:pt x="370" y="796"/>
                    </a:lnTo>
                    <a:lnTo>
                      <a:pt x="369" y="799"/>
                    </a:lnTo>
                    <a:lnTo>
                      <a:pt x="367" y="803"/>
                    </a:lnTo>
                    <a:lnTo>
                      <a:pt x="366" y="807"/>
                    </a:lnTo>
                    <a:lnTo>
                      <a:pt x="407" y="840"/>
                    </a:lnTo>
                    <a:lnTo>
                      <a:pt x="446" y="870"/>
                    </a:lnTo>
                    <a:lnTo>
                      <a:pt x="485" y="899"/>
                    </a:lnTo>
                    <a:lnTo>
                      <a:pt x="524" y="928"/>
                    </a:lnTo>
                    <a:lnTo>
                      <a:pt x="562" y="954"/>
                    </a:lnTo>
                    <a:lnTo>
                      <a:pt x="600" y="980"/>
                    </a:lnTo>
                    <a:lnTo>
                      <a:pt x="637" y="1004"/>
                    </a:lnTo>
                    <a:lnTo>
                      <a:pt x="674" y="1028"/>
                    </a:lnTo>
                    <a:lnTo>
                      <a:pt x="710" y="1049"/>
                    </a:lnTo>
                    <a:lnTo>
                      <a:pt x="746" y="1071"/>
                    </a:lnTo>
                    <a:lnTo>
                      <a:pt x="782" y="1092"/>
                    </a:lnTo>
                    <a:lnTo>
                      <a:pt x="817" y="1111"/>
                    </a:lnTo>
                    <a:lnTo>
                      <a:pt x="852" y="1130"/>
                    </a:lnTo>
                    <a:lnTo>
                      <a:pt x="887" y="1149"/>
                    </a:lnTo>
                    <a:lnTo>
                      <a:pt x="921" y="1167"/>
                    </a:lnTo>
                    <a:lnTo>
                      <a:pt x="956" y="1184"/>
                    </a:lnTo>
                    <a:lnTo>
                      <a:pt x="919" y="1175"/>
                    </a:lnTo>
                    <a:lnTo>
                      <a:pt x="882" y="1164"/>
                    </a:lnTo>
                    <a:lnTo>
                      <a:pt x="844" y="1154"/>
                    </a:lnTo>
                    <a:lnTo>
                      <a:pt x="806" y="1142"/>
                    </a:lnTo>
                    <a:lnTo>
                      <a:pt x="768" y="1131"/>
                    </a:lnTo>
                    <a:lnTo>
                      <a:pt x="730" y="1119"/>
                    </a:lnTo>
                    <a:lnTo>
                      <a:pt x="691" y="1105"/>
                    </a:lnTo>
                    <a:lnTo>
                      <a:pt x="652" y="1090"/>
                    </a:lnTo>
                    <a:lnTo>
                      <a:pt x="613" y="1075"/>
                    </a:lnTo>
                    <a:lnTo>
                      <a:pt x="572" y="1059"/>
                    </a:lnTo>
                    <a:lnTo>
                      <a:pt x="532" y="1043"/>
                    </a:lnTo>
                    <a:lnTo>
                      <a:pt x="491" y="1024"/>
                    </a:lnTo>
                    <a:lnTo>
                      <a:pt x="449" y="1004"/>
                    </a:lnTo>
                    <a:lnTo>
                      <a:pt x="407" y="984"/>
                    </a:lnTo>
                    <a:lnTo>
                      <a:pt x="363" y="961"/>
                    </a:lnTo>
                    <a:lnTo>
                      <a:pt x="319" y="938"/>
                    </a:lnTo>
                    <a:lnTo>
                      <a:pt x="318" y="942"/>
                    </a:lnTo>
                    <a:lnTo>
                      <a:pt x="317" y="944"/>
                    </a:lnTo>
                    <a:lnTo>
                      <a:pt x="314" y="949"/>
                    </a:lnTo>
                    <a:lnTo>
                      <a:pt x="313" y="953"/>
                    </a:lnTo>
                    <a:lnTo>
                      <a:pt x="355" y="984"/>
                    </a:lnTo>
                    <a:lnTo>
                      <a:pt x="395" y="1014"/>
                    </a:lnTo>
                    <a:lnTo>
                      <a:pt x="434" y="1043"/>
                    </a:lnTo>
                    <a:lnTo>
                      <a:pt x="473" y="1070"/>
                    </a:lnTo>
                    <a:lnTo>
                      <a:pt x="513" y="1097"/>
                    </a:lnTo>
                    <a:lnTo>
                      <a:pt x="551" y="1122"/>
                    </a:lnTo>
                    <a:lnTo>
                      <a:pt x="589" y="1145"/>
                    </a:lnTo>
                    <a:lnTo>
                      <a:pt x="625" y="1168"/>
                    </a:lnTo>
                    <a:lnTo>
                      <a:pt x="662" y="1190"/>
                    </a:lnTo>
                    <a:lnTo>
                      <a:pt x="698" y="1210"/>
                    </a:lnTo>
                    <a:lnTo>
                      <a:pt x="735" y="1231"/>
                    </a:lnTo>
                    <a:lnTo>
                      <a:pt x="771" y="1250"/>
                    </a:lnTo>
                    <a:lnTo>
                      <a:pt x="805" y="1269"/>
                    </a:lnTo>
                    <a:lnTo>
                      <a:pt x="841" y="1287"/>
                    </a:lnTo>
                    <a:lnTo>
                      <a:pt x="875" y="1304"/>
                    </a:lnTo>
                    <a:lnTo>
                      <a:pt x="910" y="1322"/>
                    </a:lnTo>
                    <a:lnTo>
                      <a:pt x="873" y="1312"/>
                    </a:lnTo>
                    <a:lnTo>
                      <a:pt x="835" y="1303"/>
                    </a:lnTo>
                    <a:lnTo>
                      <a:pt x="798" y="1293"/>
                    </a:lnTo>
                    <a:lnTo>
                      <a:pt x="760" y="1282"/>
                    </a:lnTo>
                    <a:lnTo>
                      <a:pt x="721" y="1272"/>
                    </a:lnTo>
                    <a:lnTo>
                      <a:pt x="683" y="1259"/>
                    </a:lnTo>
                    <a:lnTo>
                      <a:pt x="644" y="1246"/>
                    </a:lnTo>
                    <a:lnTo>
                      <a:pt x="605" y="1232"/>
                    </a:lnTo>
                    <a:lnTo>
                      <a:pt x="564" y="1218"/>
                    </a:lnTo>
                    <a:lnTo>
                      <a:pt x="523" y="1202"/>
                    </a:lnTo>
                    <a:lnTo>
                      <a:pt x="481" y="1186"/>
                    </a:lnTo>
                    <a:lnTo>
                      <a:pt x="440" y="1167"/>
                    </a:lnTo>
                    <a:lnTo>
                      <a:pt x="397" y="1148"/>
                    </a:lnTo>
                    <a:lnTo>
                      <a:pt x="354" y="1127"/>
                    </a:lnTo>
                    <a:lnTo>
                      <a:pt x="309" y="1104"/>
                    </a:lnTo>
                    <a:lnTo>
                      <a:pt x="264" y="1081"/>
                    </a:lnTo>
                    <a:lnTo>
                      <a:pt x="263" y="1085"/>
                    </a:lnTo>
                    <a:lnTo>
                      <a:pt x="261" y="1088"/>
                    </a:lnTo>
                    <a:lnTo>
                      <a:pt x="259" y="1092"/>
                    </a:lnTo>
                    <a:lnTo>
                      <a:pt x="258" y="1096"/>
                    </a:lnTo>
                    <a:lnTo>
                      <a:pt x="301" y="1127"/>
                    </a:lnTo>
                    <a:lnTo>
                      <a:pt x="342" y="1157"/>
                    </a:lnTo>
                    <a:lnTo>
                      <a:pt x="382" y="1187"/>
                    </a:lnTo>
                    <a:lnTo>
                      <a:pt x="423" y="1214"/>
                    </a:lnTo>
                    <a:lnTo>
                      <a:pt x="462" y="1240"/>
                    </a:lnTo>
                    <a:lnTo>
                      <a:pt x="501" y="1265"/>
                    </a:lnTo>
                    <a:lnTo>
                      <a:pt x="539" y="1289"/>
                    </a:lnTo>
                    <a:lnTo>
                      <a:pt x="577" y="1311"/>
                    </a:lnTo>
                    <a:lnTo>
                      <a:pt x="615" y="1333"/>
                    </a:lnTo>
                    <a:lnTo>
                      <a:pt x="652" y="1353"/>
                    </a:lnTo>
                    <a:lnTo>
                      <a:pt x="688" y="1374"/>
                    </a:lnTo>
                    <a:lnTo>
                      <a:pt x="724" y="1393"/>
                    </a:lnTo>
                    <a:lnTo>
                      <a:pt x="760" y="1412"/>
                    </a:lnTo>
                    <a:lnTo>
                      <a:pt x="796" y="1430"/>
                    </a:lnTo>
                    <a:lnTo>
                      <a:pt x="832" y="1447"/>
                    </a:lnTo>
                    <a:lnTo>
                      <a:pt x="866" y="1464"/>
                    </a:lnTo>
                    <a:lnTo>
                      <a:pt x="828" y="1456"/>
                    </a:lnTo>
                    <a:lnTo>
                      <a:pt x="791" y="1446"/>
                    </a:lnTo>
                    <a:lnTo>
                      <a:pt x="753" y="1436"/>
                    </a:lnTo>
                    <a:lnTo>
                      <a:pt x="714" y="1426"/>
                    </a:lnTo>
                    <a:lnTo>
                      <a:pt x="676" y="1415"/>
                    </a:lnTo>
                    <a:lnTo>
                      <a:pt x="636" y="1404"/>
                    </a:lnTo>
                    <a:lnTo>
                      <a:pt x="597" y="1391"/>
                    </a:lnTo>
                    <a:lnTo>
                      <a:pt x="556" y="1378"/>
                    </a:lnTo>
                    <a:lnTo>
                      <a:pt x="515" y="1363"/>
                    </a:lnTo>
                    <a:lnTo>
                      <a:pt x="473" y="1347"/>
                    </a:lnTo>
                    <a:lnTo>
                      <a:pt x="431" y="1330"/>
                    </a:lnTo>
                    <a:lnTo>
                      <a:pt x="388" y="1311"/>
                    </a:lnTo>
                    <a:lnTo>
                      <a:pt x="343" y="1292"/>
                    </a:lnTo>
                    <a:lnTo>
                      <a:pt x="298" y="1270"/>
                    </a:lnTo>
                    <a:lnTo>
                      <a:pt x="253" y="1247"/>
                    </a:lnTo>
                    <a:lnTo>
                      <a:pt x="206" y="1222"/>
                    </a:lnTo>
                    <a:lnTo>
                      <a:pt x="205" y="1227"/>
                    </a:lnTo>
                    <a:lnTo>
                      <a:pt x="203" y="1229"/>
                    </a:lnTo>
                    <a:lnTo>
                      <a:pt x="202" y="1233"/>
                    </a:lnTo>
                    <a:lnTo>
                      <a:pt x="199" y="1236"/>
                    </a:lnTo>
                    <a:lnTo>
                      <a:pt x="243" y="1269"/>
                    </a:lnTo>
                    <a:lnTo>
                      <a:pt x="286" y="1300"/>
                    </a:lnTo>
                    <a:lnTo>
                      <a:pt x="328" y="1330"/>
                    </a:lnTo>
                    <a:lnTo>
                      <a:pt x="370" y="1359"/>
                    </a:lnTo>
                    <a:lnTo>
                      <a:pt x="411" y="1386"/>
                    </a:lnTo>
                    <a:lnTo>
                      <a:pt x="450" y="1412"/>
                    </a:lnTo>
                    <a:lnTo>
                      <a:pt x="491" y="1436"/>
                    </a:lnTo>
                    <a:lnTo>
                      <a:pt x="529" y="1458"/>
                    </a:lnTo>
                    <a:lnTo>
                      <a:pt x="568" y="1481"/>
                    </a:lnTo>
                    <a:lnTo>
                      <a:pt x="605" y="1502"/>
                    </a:lnTo>
                    <a:lnTo>
                      <a:pt x="643" y="1521"/>
                    </a:lnTo>
                    <a:lnTo>
                      <a:pt x="680" y="1540"/>
                    </a:lnTo>
                    <a:lnTo>
                      <a:pt x="716" y="1559"/>
                    </a:lnTo>
                    <a:lnTo>
                      <a:pt x="752" y="1575"/>
                    </a:lnTo>
                    <a:lnTo>
                      <a:pt x="788" y="1592"/>
                    </a:lnTo>
                    <a:lnTo>
                      <a:pt x="824" y="1608"/>
                    </a:lnTo>
                    <a:lnTo>
                      <a:pt x="786" y="1600"/>
                    </a:lnTo>
                    <a:lnTo>
                      <a:pt x="748" y="1592"/>
                    </a:lnTo>
                    <a:lnTo>
                      <a:pt x="708" y="1584"/>
                    </a:lnTo>
                    <a:lnTo>
                      <a:pt x="669" y="1574"/>
                    </a:lnTo>
                    <a:lnTo>
                      <a:pt x="630" y="1565"/>
                    </a:lnTo>
                    <a:lnTo>
                      <a:pt x="590" y="1552"/>
                    </a:lnTo>
                    <a:lnTo>
                      <a:pt x="549" y="1540"/>
                    </a:lnTo>
                    <a:lnTo>
                      <a:pt x="508" y="1526"/>
                    </a:lnTo>
                    <a:lnTo>
                      <a:pt x="465" y="1513"/>
                    </a:lnTo>
                    <a:lnTo>
                      <a:pt x="423" y="1496"/>
                    </a:lnTo>
                    <a:lnTo>
                      <a:pt x="379" y="1479"/>
                    </a:lnTo>
                    <a:lnTo>
                      <a:pt x="334" y="1458"/>
                    </a:lnTo>
                    <a:lnTo>
                      <a:pt x="288" y="1438"/>
                    </a:lnTo>
                    <a:lnTo>
                      <a:pt x="241" y="1415"/>
                    </a:lnTo>
                    <a:lnTo>
                      <a:pt x="194" y="1390"/>
                    </a:lnTo>
                    <a:lnTo>
                      <a:pt x="144" y="1363"/>
                    </a:lnTo>
                    <a:lnTo>
                      <a:pt x="143" y="1367"/>
                    </a:lnTo>
                    <a:lnTo>
                      <a:pt x="142" y="1370"/>
                    </a:lnTo>
                    <a:lnTo>
                      <a:pt x="139" y="1374"/>
                    </a:lnTo>
                    <a:lnTo>
                      <a:pt x="138" y="1378"/>
                    </a:lnTo>
                    <a:lnTo>
                      <a:pt x="184" y="1413"/>
                    </a:lnTo>
                    <a:lnTo>
                      <a:pt x="229" y="1446"/>
                    </a:lnTo>
                    <a:lnTo>
                      <a:pt x="273" y="1479"/>
                    </a:lnTo>
                    <a:lnTo>
                      <a:pt x="316" y="1507"/>
                    </a:lnTo>
                    <a:lnTo>
                      <a:pt x="358" y="1536"/>
                    </a:lnTo>
                    <a:lnTo>
                      <a:pt x="400" y="1562"/>
                    </a:lnTo>
                    <a:lnTo>
                      <a:pt x="440" y="1588"/>
                    </a:lnTo>
                    <a:lnTo>
                      <a:pt x="480" y="1611"/>
                    </a:lnTo>
                    <a:lnTo>
                      <a:pt x="519" y="1633"/>
                    </a:lnTo>
                    <a:lnTo>
                      <a:pt x="559" y="1655"/>
                    </a:lnTo>
                    <a:lnTo>
                      <a:pt x="597" y="1674"/>
                    </a:lnTo>
                    <a:lnTo>
                      <a:pt x="635" y="1693"/>
                    </a:lnTo>
                    <a:lnTo>
                      <a:pt x="673" y="1710"/>
                    </a:lnTo>
                    <a:lnTo>
                      <a:pt x="710" y="1727"/>
                    </a:lnTo>
                    <a:lnTo>
                      <a:pt x="746" y="1743"/>
                    </a:lnTo>
                    <a:lnTo>
                      <a:pt x="782" y="1758"/>
                    </a:lnTo>
                    <a:lnTo>
                      <a:pt x="743" y="1751"/>
                    </a:lnTo>
                    <a:lnTo>
                      <a:pt x="705" y="1744"/>
                    </a:lnTo>
                    <a:lnTo>
                      <a:pt x="665" y="1736"/>
                    </a:lnTo>
                    <a:lnTo>
                      <a:pt x="625" y="1728"/>
                    </a:lnTo>
                    <a:lnTo>
                      <a:pt x="585" y="1717"/>
                    </a:lnTo>
                    <a:lnTo>
                      <a:pt x="544" y="1706"/>
                    </a:lnTo>
                    <a:lnTo>
                      <a:pt x="501" y="1694"/>
                    </a:lnTo>
                    <a:lnTo>
                      <a:pt x="458" y="1680"/>
                    </a:lnTo>
                    <a:lnTo>
                      <a:pt x="416" y="1665"/>
                    </a:lnTo>
                    <a:lnTo>
                      <a:pt x="371" y="1649"/>
                    </a:lnTo>
                    <a:lnTo>
                      <a:pt x="325" y="1630"/>
                    </a:lnTo>
                    <a:lnTo>
                      <a:pt x="279" y="1610"/>
                    </a:lnTo>
                    <a:lnTo>
                      <a:pt x="230" y="1588"/>
                    </a:lnTo>
                    <a:lnTo>
                      <a:pt x="182" y="1563"/>
                    </a:lnTo>
                    <a:lnTo>
                      <a:pt x="131" y="1536"/>
                    </a:lnTo>
                    <a:lnTo>
                      <a:pt x="79" y="1506"/>
                    </a:lnTo>
                    <a:lnTo>
                      <a:pt x="78" y="1509"/>
                    </a:lnTo>
                    <a:lnTo>
                      <a:pt x="76" y="1513"/>
                    </a:lnTo>
                    <a:lnTo>
                      <a:pt x="75" y="1517"/>
                    </a:lnTo>
                    <a:lnTo>
                      <a:pt x="73" y="1520"/>
                    </a:lnTo>
                    <a:lnTo>
                      <a:pt x="121" y="1558"/>
                    </a:lnTo>
                    <a:lnTo>
                      <a:pt x="168" y="1595"/>
                    </a:lnTo>
                    <a:lnTo>
                      <a:pt x="214" y="1627"/>
                    </a:lnTo>
                    <a:lnTo>
                      <a:pt x="260" y="1660"/>
                    </a:lnTo>
                    <a:lnTo>
                      <a:pt x="304" y="1689"/>
                    </a:lnTo>
                    <a:lnTo>
                      <a:pt x="348" y="1717"/>
                    </a:lnTo>
                    <a:lnTo>
                      <a:pt x="390" y="1743"/>
                    </a:lnTo>
                    <a:lnTo>
                      <a:pt x="432" y="1766"/>
                    </a:lnTo>
                    <a:lnTo>
                      <a:pt x="473" y="1789"/>
                    </a:lnTo>
                    <a:lnTo>
                      <a:pt x="514" y="1810"/>
                    </a:lnTo>
                    <a:lnTo>
                      <a:pt x="553" y="1829"/>
                    </a:lnTo>
                    <a:lnTo>
                      <a:pt x="592" y="1848"/>
                    </a:lnTo>
                    <a:lnTo>
                      <a:pt x="630" y="1864"/>
                    </a:lnTo>
                    <a:lnTo>
                      <a:pt x="668" y="1881"/>
                    </a:lnTo>
                    <a:lnTo>
                      <a:pt x="706" y="1896"/>
                    </a:lnTo>
                    <a:lnTo>
                      <a:pt x="743" y="1909"/>
                    </a:lnTo>
                    <a:lnTo>
                      <a:pt x="704" y="1904"/>
                    </a:lnTo>
                    <a:lnTo>
                      <a:pt x="663" y="1898"/>
                    </a:lnTo>
                    <a:lnTo>
                      <a:pt x="623" y="1892"/>
                    </a:lnTo>
                    <a:lnTo>
                      <a:pt x="582" y="1885"/>
                    </a:lnTo>
                    <a:lnTo>
                      <a:pt x="540" y="1875"/>
                    </a:lnTo>
                    <a:lnTo>
                      <a:pt x="498" y="1866"/>
                    </a:lnTo>
                    <a:lnTo>
                      <a:pt x="454" y="1854"/>
                    </a:lnTo>
                    <a:lnTo>
                      <a:pt x="410" y="1840"/>
                    </a:lnTo>
                    <a:lnTo>
                      <a:pt x="364" y="1824"/>
                    </a:lnTo>
                    <a:lnTo>
                      <a:pt x="318" y="1806"/>
                    </a:lnTo>
                    <a:lnTo>
                      <a:pt x="271" y="1787"/>
                    </a:lnTo>
                    <a:lnTo>
                      <a:pt x="221" y="1765"/>
                    </a:lnTo>
                    <a:lnTo>
                      <a:pt x="170" y="1740"/>
                    </a:lnTo>
                    <a:lnTo>
                      <a:pt x="119" y="1713"/>
                    </a:lnTo>
                    <a:lnTo>
                      <a:pt x="66" y="1682"/>
                    </a:lnTo>
                    <a:lnTo>
                      <a:pt x="10" y="1649"/>
                    </a:lnTo>
                    <a:lnTo>
                      <a:pt x="8" y="1655"/>
                    </a:lnTo>
                    <a:lnTo>
                      <a:pt x="6" y="1659"/>
                    </a:lnTo>
                    <a:lnTo>
                      <a:pt x="2" y="1663"/>
                    </a:lnTo>
                    <a:lnTo>
                      <a:pt x="0" y="1668"/>
                    </a:lnTo>
                    <a:lnTo>
                      <a:pt x="77" y="1723"/>
                    </a:lnTo>
                    <a:lnTo>
                      <a:pt x="151" y="1770"/>
                    </a:lnTo>
                    <a:lnTo>
                      <a:pt x="222" y="1814"/>
                    </a:lnTo>
                    <a:lnTo>
                      <a:pt x="291" y="1852"/>
                    </a:lnTo>
                    <a:lnTo>
                      <a:pt x="358" y="1885"/>
                    </a:lnTo>
                    <a:lnTo>
                      <a:pt x="423" y="1913"/>
                    </a:lnTo>
                    <a:lnTo>
                      <a:pt x="486" y="1939"/>
                    </a:lnTo>
                    <a:lnTo>
                      <a:pt x="546" y="1961"/>
                    </a:lnTo>
                    <a:lnTo>
                      <a:pt x="605" y="1980"/>
                    </a:lnTo>
                    <a:lnTo>
                      <a:pt x="662" y="1995"/>
                    </a:lnTo>
                    <a:lnTo>
                      <a:pt x="718" y="2009"/>
                    </a:lnTo>
                    <a:lnTo>
                      <a:pt x="772" y="2021"/>
                    </a:lnTo>
                    <a:lnTo>
                      <a:pt x="824" y="2031"/>
                    </a:lnTo>
                    <a:lnTo>
                      <a:pt x="875" y="2039"/>
                    </a:lnTo>
                    <a:lnTo>
                      <a:pt x="925" y="2047"/>
                    </a:lnTo>
                    <a:lnTo>
                      <a:pt x="974" y="2055"/>
                    </a:lnTo>
                    <a:lnTo>
                      <a:pt x="1023" y="2062"/>
                    </a:lnTo>
                    <a:lnTo>
                      <a:pt x="1071" y="2070"/>
                    </a:lnTo>
                    <a:lnTo>
                      <a:pt x="1117" y="2078"/>
                    </a:lnTo>
                    <a:lnTo>
                      <a:pt x="1164" y="2088"/>
                    </a:lnTo>
                    <a:lnTo>
                      <a:pt x="1211" y="2099"/>
                    </a:lnTo>
                    <a:lnTo>
                      <a:pt x="1257" y="2112"/>
                    </a:lnTo>
                    <a:lnTo>
                      <a:pt x="1302" y="2127"/>
                    </a:lnTo>
                    <a:lnTo>
                      <a:pt x="1348" y="2145"/>
                    </a:lnTo>
                    <a:lnTo>
                      <a:pt x="1394" y="2167"/>
                    </a:lnTo>
                    <a:lnTo>
                      <a:pt x="1440" y="2191"/>
                    </a:lnTo>
                    <a:lnTo>
                      <a:pt x="1486" y="2219"/>
                    </a:lnTo>
                    <a:lnTo>
                      <a:pt x="1532" y="2251"/>
                    </a:lnTo>
                    <a:lnTo>
                      <a:pt x="1580" y="2288"/>
                    </a:lnTo>
                    <a:lnTo>
                      <a:pt x="1628" y="2331"/>
                    </a:lnTo>
                    <a:lnTo>
                      <a:pt x="1677" y="2377"/>
                    </a:lnTo>
                    <a:lnTo>
                      <a:pt x="1727" y="2430"/>
                    </a:lnTo>
                    <a:lnTo>
                      <a:pt x="1736" y="2325"/>
                    </a:lnTo>
                    <a:lnTo>
                      <a:pt x="1748" y="2223"/>
                    </a:lnTo>
                    <a:lnTo>
                      <a:pt x="1763" y="2122"/>
                    </a:lnTo>
                    <a:lnTo>
                      <a:pt x="1782" y="2024"/>
                    </a:lnTo>
                    <a:lnTo>
                      <a:pt x="1803" y="1928"/>
                    </a:lnTo>
                    <a:lnTo>
                      <a:pt x="1827" y="1834"/>
                    </a:lnTo>
                    <a:lnTo>
                      <a:pt x="1854" y="1743"/>
                    </a:lnTo>
                    <a:lnTo>
                      <a:pt x="1886" y="1655"/>
                    </a:lnTo>
                    <a:lnTo>
                      <a:pt x="1919" y="1567"/>
                    </a:lnTo>
                    <a:lnTo>
                      <a:pt x="1955" y="1483"/>
                    </a:lnTo>
                    <a:lnTo>
                      <a:pt x="1995" y="1401"/>
                    </a:lnTo>
                    <a:lnTo>
                      <a:pt x="2038" y="1322"/>
                    </a:lnTo>
                    <a:lnTo>
                      <a:pt x="2083" y="1246"/>
                    </a:lnTo>
                    <a:lnTo>
                      <a:pt x="2131" y="1171"/>
                    </a:lnTo>
                    <a:lnTo>
                      <a:pt x="2183" y="1100"/>
                    </a:lnTo>
                    <a:lnTo>
                      <a:pt x="2238" y="1030"/>
                    </a:lnTo>
                    <a:lnTo>
                      <a:pt x="2192" y="962"/>
                    </a:lnTo>
                    <a:lnTo>
                      <a:pt x="2145" y="902"/>
                    </a:lnTo>
                    <a:lnTo>
                      <a:pt x="2099" y="849"/>
                    </a:lnTo>
                    <a:lnTo>
                      <a:pt x="2053" y="801"/>
                    </a:lnTo>
                    <a:lnTo>
                      <a:pt x="2006" y="759"/>
                    </a:lnTo>
                    <a:lnTo>
                      <a:pt x="1960" y="722"/>
                    </a:lnTo>
                    <a:lnTo>
                      <a:pt x="1914" y="690"/>
                    </a:lnTo>
                    <a:lnTo>
                      <a:pt x="1868" y="662"/>
                    </a:lnTo>
                    <a:lnTo>
                      <a:pt x="1821" y="638"/>
                    </a:lnTo>
                    <a:lnTo>
                      <a:pt x="1775" y="617"/>
                    </a:lnTo>
                    <a:lnTo>
                      <a:pt x="1728" y="600"/>
                    </a:lnTo>
                    <a:lnTo>
                      <a:pt x="1681" y="583"/>
                    </a:lnTo>
                    <a:lnTo>
                      <a:pt x="1632" y="570"/>
                    </a:lnTo>
                    <a:lnTo>
                      <a:pt x="1585" y="556"/>
                    </a:lnTo>
                    <a:lnTo>
                      <a:pt x="1537" y="545"/>
                    </a:lnTo>
                    <a:lnTo>
                      <a:pt x="1487" y="533"/>
                    </a:lnTo>
                    <a:lnTo>
                      <a:pt x="1437" y="522"/>
                    </a:lnTo>
                    <a:lnTo>
                      <a:pt x="1388" y="510"/>
                    </a:lnTo>
                    <a:lnTo>
                      <a:pt x="1337" y="496"/>
                    </a:lnTo>
                    <a:lnTo>
                      <a:pt x="1287" y="481"/>
                    </a:lnTo>
                    <a:lnTo>
                      <a:pt x="1235" y="463"/>
                    </a:lnTo>
                    <a:lnTo>
                      <a:pt x="1182" y="444"/>
                    </a:lnTo>
                    <a:lnTo>
                      <a:pt x="1129" y="421"/>
                    </a:lnTo>
                    <a:lnTo>
                      <a:pt x="1075" y="395"/>
                    </a:lnTo>
                    <a:lnTo>
                      <a:pt x="1019" y="365"/>
                    </a:lnTo>
                    <a:lnTo>
                      <a:pt x="963" y="330"/>
                    </a:lnTo>
                    <a:lnTo>
                      <a:pt x="906" y="290"/>
                    </a:lnTo>
                    <a:lnTo>
                      <a:pt x="849" y="245"/>
                    </a:lnTo>
                    <a:lnTo>
                      <a:pt x="790" y="194"/>
                    </a:lnTo>
                    <a:lnTo>
                      <a:pt x="730" y="136"/>
                    </a:lnTo>
                    <a:lnTo>
                      <a:pt x="669" y="72"/>
                    </a:lnTo>
                    <a:lnTo>
                      <a:pt x="607" y="0"/>
                    </a:lnTo>
                    <a:close/>
                  </a:path>
                </a:pathLst>
              </a:custGeom>
              <a:solidFill>
                <a:srgbClr val="7F9EFF"/>
              </a:solidFill>
              <a:ln w="9525">
                <a:noFill/>
                <a:round/>
                <a:headEnd/>
                <a:tailEnd/>
              </a:ln>
            </p:spPr>
            <p:txBody>
              <a:bodyPr/>
              <a:lstStyle/>
              <a:p>
                <a:endParaRPr lang="zh-CN" altLang="en-US"/>
              </a:p>
            </p:txBody>
          </p:sp>
          <p:sp>
            <p:nvSpPr>
              <p:cNvPr id="413715" name="Freeform 19"/>
              <p:cNvSpPr>
                <a:spLocks/>
              </p:cNvSpPr>
              <p:nvPr/>
            </p:nvSpPr>
            <p:spPr bwMode="auto">
              <a:xfrm>
                <a:off x="2636" y="3481"/>
                <a:ext cx="352" cy="306"/>
              </a:xfrm>
              <a:custGeom>
                <a:avLst/>
                <a:gdLst/>
                <a:ahLst/>
                <a:cxnLst>
                  <a:cxn ang="0">
                    <a:pos x="705" y="0"/>
                  </a:cxn>
                  <a:cxn ang="0">
                    <a:pos x="0" y="0"/>
                  </a:cxn>
                  <a:cxn ang="0">
                    <a:pos x="0" y="849"/>
                  </a:cxn>
                  <a:cxn ang="0">
                    <a:pos x="207" y="849"/>
                  </a:cxn>
                  <a:cxn ang="0">
                    <a:pos x="258" y="920"/>
                  </a:cxn>
                  <a:cxn ang="0">
                    <a:pos x="455" y="920"/>
                  </a:cxn>
                  <a:cxn ang="0">
                    <a:pos x="510" y="849"/>
                  </a:cxn>
                  <a:cxn ang="0">
                    <a:pos x="705" y="849"/>
                  </a:cxn>
                  <a:cxn ang="0">
                    <a:pos x="705" y="0"/>
                  </a:cxn>
                </a:cxnLst>
                <a:rect l="0" t="0" r="r" b="b"/>
                <a:pathLst>
                  <a:path w="705" h="920">
                    <a:moveTo>
                      <a:pt x="705" y="0"/>
                    </a:moveTo>
                    <a:lnTo>
                      <a:pt x="0" y="0"/>
                    </a:lnTo>
                    <a:lnTo>
                      <a:pt x="0" y="849"/>
                    </a:lnTo>
                    <a:lnTo>
                      <a:pt x="207" y="849"/>
                    </a:lnTo>
                    <a:lnTo>
                      <a:pt x="258" y="920"/>
                    </a:lnTo>
                    <a:lnTo>
                      <a:pt x="455" y="920"/>
                    </a:lnTo>
                    <a:lnTo>
                      <a:pt x="510" y="849"/>
                    </a:lnTo>
                    <a:lnTo>
                      <a:pt x="705" y="849"/>
                    </a:lnTo>
                    <a:lnTo>
                      <a:pt x="705" y="0"/>
                    </a:lnTo>
                    <a:close/>
                  </a:path>
                </a:pathLst>
              </a:custGeom>
              <a:solidFill>
                <a:srgbClr val="000000"/>
              </a:solidFill>
              <a:ln w="9525">
                <a:noFill/>
                <a:round/>
                <a:headEnd/>
                <a:tailEnd/>
              </a:ln>
            </p:spPr>
            <p:txBody>
              <a:bodyPr/>
              <a:lstStyle/>
              <a:p>
                <a:endParaRPr lang="zh-CN" altLang="en-US"/>
              </a:p>
            </p:txBody>
          </p:sp>
          <p:sp>
            <p:nvSpPr>
              <p:cNvPr id="413716" name="Freeform 20"/>
              <p:cNvSpPr>
                <a:spLocks/>
              </p:cNvSpPr>
              <p:nvPr/>
            </p:nvSpPr>
            <p:spPr bwMode="auto">
              <a:xfrm>
                <a:off x="2656" y="3496"/>
                <a:ext cx="313" cy="275"/>
              </a:xfrm>
              <a:custGeom>
                <a:avLst/>
                <a:gdLst/>
                <a:ahLst/>
                <a:cxnLst>
                  <a:cxn ang="0">
                    <a:pos x="397" y="825"/>
                  </a:cxn>
                  <a:cxn ang="0">
                    <a:pos x="236" y="825"/>
                  </a:cxn>
                  <a:cxn ang="0">
                    <a:pos x="185" y="754"/>
                  </a:cxn>
                  <a:cxn ang="0">
                    <a:pos x="0" y="754"/>
                  </a:cxn>
                  <a:cxn ang="0">
                    <a:pos x="0" y="0"/>
                  </a:cxn>
                  <a:cxn ang="0">
                    <a:pos x="625" y="0"/>
                  </a:cxn>
                  <a:cxn ang="0">
                    <a:pos x="625" y="754"/>
                  </a:cxn>
                  <a:cxn ang="0">
                    <a:pos x="453" y="754"/>
                  </a:cxn>
                  <a:cxn ang="0">
                    <a:pos x="397" y="825"/>
                  </a:cxn>
                </a:cxnLst>
                <a:rect l="0" t="0" r="r" b="b"/>
                <a:pathLst>
                  <a:path w="625" h="825">
                    <a:moveTo>
                      <a:pt x="397" y="825"/>
                    </a:moveTo>
                    <a:lnTo>
                      <a:pt x="236" y="825"/>
                    </a:lnTo>
                    <a:lnTo>
                      <a:pt x="185" y="754"/>
                    </a:lnTo>
                    <a:lnTo>
                      <a:pt x="0" y="754"/>
                    </a:lnTo>
                    <a:lnTo>
                      <a:pt x="0" y="0"/>
                    </a:lnTo>
                    <a:lnTo>
                      <a:pt x="625" y="0"/>
                    </a:lnTo>
                    <a:lnTo>
                      <a:pt x="625" y="754"/>
                    </a:lnTo>
                    <a:lnTo>
                      <a:pt x="453" y="754"/>
                    </a:lnTo>
                    <a:lnTo>
                      <a:pt x="397" y="825"/>
                    </a:lnTo>
                    <a:close/>
                  </a:path>
                </a:pathLst>
              </a:custGeom>
              <a:solidFill>
                <a:srgbClr val="FFFFFF"/>
              </a:solidFill>
              <a:ln w="9525">
                <a:noFill/>
                <a:round/>
                <a:headEnd/>
                <a:tailEnd/>
              </a:ln>
            </p:spPr>
            <p:txBody>
              <a:bodyPr/>
              <a:lstStyle/>
              <a:p>
                <a:endParaRPr lang="zh-CN" altLang="en-US"/>
              </a:p>
            </p:txBody>
          </p:sp>
          <p:sp>
            <p:nvSpPr>
              <p:cNvPr id="413717" name="Rectangle 21"/>
              <p:cNvSpPr>
                <a:spLocks noChangeArrowheads="1"/>
              </p:cNvSpPr>
              <p:nvPr/>
            </p:nvSpPr>
            <p:spPr bwMode="auto">
              <a:xfrm>
                <a:off x="2690" y="3524"/>
                <a:ext cx="248" cy="187"/>
              </a:xfrm>
              <a:prstGeom prst="rect">
                <a:avLst/>
              </a:prstGeom>
              <a:solidFill>
                <a:srgbClr val="000000"/>
              </a:solidFill>
              <a:ln w="9525">
                <a:noFill/>
                <a:miter lim="800000"/>
                <a:headEnd/>
                <a:tailEnd/>
              </a:ln>
            </p:spPr>
            <p:txBody>
              <a:bodyPr/>
              <a:lstStyle/>
              <a:p>
                <a:endParaRPr lang="zh-CN" altLang="en-US"/>
              </a:p>
            </p:txBody>
          </p:sp>
          <p:sp>
            <p:nvSpPr>
              <p:cNvPr id="413718" name="Rectangle 22"/>
              <p:cNvSpPr>
                <a:spLocks noChangeArrowheads="1"/>
              </p:cNvSpPr>
              <p:nvPr/>
            </p:nvSpPr>
            <p:spPr bwMode="auto">
              <a:xfrm>
                <a:off x="2574" y="3803"/>
                <a:ext cx="466" cy="118"/>
              </a:xfrm>
              <a:prstGeom prst="rect">
                <a:avLst/>
              </a:prstGeom>
              <a:solidFill>
                <a:srgbClr val="000000"/>
              </a:solidFill>
              <a:ln w="9525">
                <a:noFill/>
                <a:miter lim="800000"/>
                <a:headEnd/>
                <a:tailEnd/>
              </a:ln>
            </p:spPr>
            <p:txBody>
              <a:bodyPr/>
              <a:lstStyle/>
              <a:p>
                <a:endParaRPr lang="zh-CN" altLang="en-US"/>
              </a:p>
            </p:txBody>
          </p:sp>
          <p:sp>
            <p:nvSpPr>
              <p:cNvPr id="413719" name="Rectangle 23"/>
              <p:cNvSpPr>
                <a:spLocks noChangeArrowheads="1"/>
              </p:cNvSpPr>
              <p:nvPr/>
            </p:nvSpPr>
            <p:spPr bwMode="auto">
              <a:xfrm>
                <a:off x="2594" y="3819"/>
                <a:ext cx="426" cy="86"/>
              </a:xfrm>
              <a:prstGeom prst="rect">
                <a:avLst/>
              </a:prstGeom>
              <a:solidFill>
                <a:srgbClr val="FFFFFF"/>
              </a:solidFill>
              <a:ln w="9525">
                <a:noFill/>
                <a:miter lim="800000"/>
                <a:headEnd/>
                <a:tailEnd/>
              </a:ln>
            </p:spPr>
            <p:txBody>
              <a:bodyPr/>
              <a:lstStyle/>
              <a:p>
                <a:endParaRPr lang="zh-CN" altLang="en-US"/>
              </a:p>
            </p:txBody>
          </p:sp>
          <p:sp>
            <p:nvSpPr>
              <p:cNvPr id="413720" name="Rectangle 24"/>
              <p:cNvSpPr>
                <a:spLocks noChangeArrowheads="1"/>
              </p:cNvSpPr>
              <p:nvPr/>
            </p:nvSpPr>
            <p:spPr bwMode="auto">
              <a:xfrm>
                <a:off x="2856" y="3848"/>
                <a:ext cx="124" cy="16"/>
              </a:xfrm>
              <a:prstGeom prst="rect">
                <a:avLst/>
              </a:prstGeom>
              <a:solidFill>
                <a:srgbClr val="000000"/>
              </a:solidFill>
              <a:ln w="9525">
                <a:noFill/>
                <a:miter lim="800000"/>
                <a:headEnd/>
                <a:tailEnd/>
              </a:ln>
            </p:spPr>
            <p:txBody>
              <a:bodyPr/>
              <a:lstStyle/>
              <a:p>
                <a:endParaRPr lang="zh-CN" altLang="en-US"/>
              </a:p>
            </p:txBody>
          </p:sp>
          <p:sp>
            <p:nvSpPr>
              <p:cNvPr id="413721" name="Rectangle 25"/>
              <p:cNvSpPr>
                <a:spLocks noChangeArrowheads="1"/>
              </p:cNvSpPr>
              <p:nvPr/>
            </p:nvSpPr>
            <p:spPr bwMode="auto">
              <a:xfrm>
                <a:off x="2791" y="3742"/>
                <a:ext cx="45" cy="16"/>
              </a:xfrm>
              <a:prstGeom prst="rect">
                <a:avLst/>
              </a:prstGeom>
              <a:solidFill>
                <a:srgbClr val="000000"/>
              </a:solidFill>
              <a:ln w="9525">
                <a:noFill/>
                <a:miter lim="800000"/>
                <a:headEnd/>
                <a:tailEnd/>
              </a:ln>
            </p:spPr>
            <p:txBody>
              <a:bodyPr/>
              <a:lstStyle/>
              <a:p>
                <a:endParaRPr lang="zh-CN" altLang="en-US"/>
              </a:p>
            </p:txBody>
          </p:sp>
          <p:sp>
            <p:nvSpPr>
              <p:cNvPr id="413722" name="Freeform 26"/>
              <p:cNvSpPr>
                <a:spLocks/>
              </p:cNvSpPr>
              <p:nvPr/>
            </p:nvSpPr>
            <p:spPr bwMode="auto">
              <a:xfrm>
                <a:off x="2394" y="3627"/>
                <a:ext cx="248" cy="301"/>
              </a:xfrm>
              <a:custGeom>
                <a:avLst/>
                <a:gdLst/>
                <a:ahLst/>
                <a:cxnLst>
                  <a:cxn ang="0">
                    <a:pos x="94" y="515"/>
                  </a:cxn>
                  <a:cxn ang="0">
                    <a:pos x="52" y="548"/>
                  </a:cxn>
                  <a:cxn ang="0">
                    <a:pos x="19" y="599"/>
                  </a:cxn>
                  <a:cxn ang="0">
                    <a:pos x="2" y="666"/>
                  </a:cxn>
                  <a:cxn ang="0">
                    <a:pos x="1" y="725"/>
                  </a:cxn>
                  <a:cxn ang="0">
                    <a:pos x="8" y="768"/>
                  </a:cxn>
                  <a:cxn ang="0">
                    <a:pos x="21" y="808"/>
                  </a:cxn>
                  <a:cxn ang="0">
                    <a:pos x="39" y="842"/>
                  </a:cxn>
                  <a:cxn ang="0">
                    <a:pos x="60" y="867"/>
                  </a:cxn>
                  <a:cxn ang="0">
                    <a:pos x="80" y="884"/>
                  </a:cxn>
                  <a:cxn ang="0">
                    <a:pos x="101" y="895"/>
                  </a:cxn>
                  <a:cxn ang="0">
                    <a:pos x="124" y="901"/>
                  </a:cxn>
                  <a:cxn ang="0">
                    <a:pos x="147" y="901"/>
                  </a:cxn>
                  <a:cxn ang="0">
                    <a:pos x="170" y="895"/>
                  </a:cxn>
                  <a:cxn ang="0">
                    <a:pos x="192" y="884"/>
                  </a:cxn>
                  <a:cxn ang="0">
                    <a:pos x="213" y="867"/>
                  </a:cxn>
                  <a:cxn ang="0">
                    <a:pos x="234" y="842"/>
                  </a:cxn>
                  <a:cxn ang="0">
                    <a:pos x="252" y="808"/>
                  </a:cxn>
                  <a:cxn ang="0">
                    <a:pos x="265" y="768"/>
                  </a:cxn>
                  <a:cxn ang="0">
                    <a:pos x="272" y="725"/>
                  </a:cxn>
                  <a:cxn ang="0">
                    <a:pos x="272" y="681"/>
                  </a:cxn>
                  <a:cxn ang="0">
                    <a:pos x="265" y="638"/>
                  </a:cxn>
                  <a:cxn ang="0">
                    <a:pos x="252" y="598"/>
                  </a:cxn>
                  <a:cxn ang="0">
                    <a:pos x="234" y="564"/>
                  </a:cxn>
                  <a:cxn ang="0">
                    <a:pos x="215" y="541"/>
                  </a:cxn>
                  <a:cxn ang="0">
                    <a:pos x="200" y="527"/>
                  </a:cxn>
                  <a:cxn ang="0">
                    <a:pos x="184" y="516"/>
                  </a:cxn>
                  <a:cxn ang="0">
                    <a:pos x="167" y="509"/>
                  </a:cxn>
                  <a:cxn ang="0">
                    <a:pos x="161" y="459"/>
                  </a:cxn>
                  <a:cxn ang="0">
                    <a:pos x="181" y="365"/>
                  </a:cxn>
                  <a:cxn ang="0">
                    <a:pos x="215" y="275"/>
                  </a:cxn>
                  <a:cxn ang="0">
                    <a:pos x="261" y="195"/>
                  </a:cxn>
                  <a:cxn ang="0">
                    <a:pos x="297" y="150"/>
                  </a:cxn>
                  <a:cxn ang="0">
                    <a:pos x="315" y="129"/>
                  </a:cxn>
                  <a:cxn ang="0">
                    <a:pos x="337" y="110"/>
                  </a:cxn>
                  <a:cxn ang="0">
                    <a:pos x="360" y="92"/>
                  </a:cxn>
                  <a:cxn ang="0">
                    <a:pos x="387" y="76"/>
                  </a:cxn>
                  <a:cxn ang="0">
                    <a:pos x="416" y="62"/>
                  </a:cxn>
                  <a:cxn ang="0">
                    <a:pos x="446" y="53"/>
                  </a:cxn>
                  <a:cxn ang="0">
                    <a:pos x="479" y="49"/>
                  </a:cxn>
                  <a:cxn ang="0">
                    <a:pos x="496" y="0"/>
                  </a:cxn>
                  <a:cxn ang="0">
                    <a:pos x="420" y="12"/>
                  </a:cxn>
                  <a:cxn ang="0">
                    <a:pos x="350" y="45"/>
                  </a:cxn>
                  <a:cxn ang="0">
                    <a:pos x="287" y="97"/>
                  </a:cxn>
                  <a:cxn ang="0">
                    <a:pos x="231" y="162"/>
                  </a:cxn>
                  <a:cxn ang="0">
                    <a:pos x="186" y="240"/>
                  </a:cxn>
                  <a:cxn ang="0">
                    <a:pos x="151" y="324"/>
                  </a:cxn>
                  <a:cxn ang="0">
                    <a:pos x="129" y="415"/>
                  </a:cxn>
                  <a:cxn ang="0">
                    <a:pos x="119" y="507"/>
                  </a:cxn>
                </a:cxnLst>
                <a:rect l="0" t="0" r="r" b="b"/>
                <a:pathLst>
                  <a:path w="496" h="902">
                    <a:moveTo>
                      <a:pt x="119" y="507"/>
                    </a:moveTo>
                    <a:lnTo>
                      <a:pt x="94" y="515"/>
                    </a:lnTo>
                    <a:lnTo>
                      <a:pt x="71" y="529"/>
                    </a:lnTo>
                    <a:lnTo>
                      <a:pt x="52" y="548"/>
                    </a:lnTo>
                    <a:lnTo>
                      <a:pt x="34" y="572"/>
                    </a:lnTo>
                    <a:lnTo>
                      <a:pt x="19" y="599"/>
                    </a:lnTo>
                    <a:lnTo>
                      <a:pt x="9" y="632"/>
                    </a:lnTo>
                    <a:lnTo>
                      <a:pt x="2" y="666"/>
                    </a:lnTo>
                    <a:lnTo>
                      <a:pt x="0" y="703"/>
                    </a:lnTo>
                    <a:lnTo>
                      <a:pt x="1" y="725"/>
                    </a:lnTo>
                    <a:lnTo>
                      <a:pt x="3" y="747"/>
                    </a:lnTo>
                    <a:lnTo>
                      <a:pt x="8" y="768"/>
                    </a:lnTo>
                    <a:lnTo>
                      <a:pt x="14" y="788"/>
                    </a:lnTo>
                    <a:lnTo>
                      <a:pt x="21" y="808"/>
                    </a:lnTo>
                    <a:lnTo>
                      <a:pt x="29" y="826"/>
                    </a:lnTo>
                    <a:lnTo>
                      <a:pt x="39" y="842"/>
                    </a:lnTo>
                    <a:lnTo>
                      <a:pt x="51" y="857"/>
                    </a:lnTo>
                    <a:lnTo>
                      <a:pt x="60" y="867"/>
                    </a:lnTo>
                    <a:lnTo>
                      <a:pt x="70" y="876"/>
                    </a:lnTo>
                    <a:lnTo>
                      <a:pt x="80" y="884"/>
                    </a:lnTo>
                    <a:lnTo>
                      <a:pt x="91" y="890"/>
                    </a:lnTo>
                    <a:lnTo>
                      <a:pt x="101" y="895"/>
                    </a:lnTo>
                    <a:lnTo>
                      <a:pt x="113" y="899"/>
                    </a:lnTo>
                    <a:lnTo>
                      <a:pt x="124" y="901"/>
                    </a:lnTo>
                    <a:lnTo>
                      <a:pt x="136" y="902"/>
                    </a:lnTo>
                    <a:lnTo>
                      <a:pt x="147" y="901"/>
                    </a:lnTo>
                    <a:lnTo>
                      <a:pt x="160" y="899"/>
                    </a:lnTo>
                    <a:lnTo>
                      <a:pt x="170" y="895"/>
                    </a:lnTo>
                    <a:lnTo>
                      <a:pt x="182" y="890"/>
                    </a:lnTo>
                    <a:lnTo>
                      <a:pt x="192" y="884"/>
                    </a:lnTo>
                    <a:lnTo>
                      <a:pt x="203" y="876"/>
                    </a:lnTo>
                    <a:lnTo>
                      <a:pt x="213" y="867"/>
                    </a:lnTo>
                    <a:lnTo>
                      <a:pt x="222" y="857"/>
                    </a:lnTo>
                    <a:lnTo>
                      <a:pt x="234" y="842"/>
                    </a:lnTo>
                    <a:lnTo>
                      <a:pt x="244" y="826"/>
                    </a:lnTo>
                    <a:lnTo>
                      <a:pt x="252" y="808"/>
                    </a:lnTo>
                    <a:lnTo>
                      <a:pt x="260" y="788"/>
                    </a:lnTo>
                    <a:lnTo>
                      <a:pt x="265" y="768"/>
                    </a:lnTo>
                    <a:lnTo>
                      <a:pt x="269" y="747"/>
                    </a:lnTo>
                    <a:lnTo>
                      <a:pt x="272" y="725"/>
                    </a:lnTo>
                    <a:lnTo>
                      <a:pt x="273" y="703"/>
                    </a:lnTo>
                    <a:lnTo>
                      <a:pt x="272" y="681"/>
                    </a:lnTo>
                    <a:lnTo>
                      <a:pt x="269" y="659"/>
                    </a:lnTo>
                    <a:lnTo>
                      <a:pt x="265" y="638"/>
                    </a:lnTo>
                    <a:lnTo>
                      <a:pt x="260" y="617"/>
                    </a:lnTo>
                    <a:lnTo>
                      <a:pt x="252" y="598"/>
                    </a:lnTo>
                    <a:lnTo>
                      <a:pt x="244" y="580"/>
                    </a:lnTo>
                    <a:lnTo>
                      <a:pt x="234" y="564"/>
                    </a:lnTo>
                    <a:lnTo>
                      <a:pt x="222" y="549"/>
                    </a:lnTo>
                    <a:lnTo>
                      <a:pt x="215" y="541"/>
                    </a:lnTo>
                    <a:lnTo>
                      <a:pt x="207" y="534"/>
                    </a:lnTo>
                    <a:lnTo>
                      <a:pt x="200" y="527"/>
                    </a:lnTo>
                    <a:lnTo>
                      <a:pt x="192" y="522"/>
                    </a:lnTo>
                    <a:lnTo>
                      <a:pt x="184" y="516"/>
                    </a:lnTo>
                    <a:lnTo>
                      <a:pt x="175" y="512"/>
                    </a:lnTo>
                    <a:lnTo>
                      <a:pt x="167" y="509"/>
                    </a:lnTo>
                    <a:lnTo>
                      <a:pt x="158" y="507"/>
                    </a:lnTo>
                    <a:lnTo>
                      <a:pt x="161" y="459"/>
                    </a:lnTo>
                    <a:lnTo>
                      <a:pt x="169" y="413"/>
                    </a:lnTo>
                    <a:lnTo>
                      <a:pt x="181" y="365"/>
                    </a:lnTo>
                    <a:lnTo>
                      <a:pt x="196" y="320"/>
                    </a:lnTo>
                    <a:lnTo>
                      <a:pt x="215" y="275"/>
                    </a:lnTo>
                    <a:lnTo>
                      <a:pt x="236" y="234"/>
                    </a:lnTo>
                    <a:lnTo>
                      <a:pt x="261" y="195"/>
                    </a:lnTo>
                    <a:lnTo>
                      <a:pt x="289" y="159"/>
                    </a:lnTo>
                    <a:lnTo>
                      <a:pt x="297" y="150"/>
                    </a:lnTo>
                    <a:lnTo>
                      <a:pt x="306" y="140"/>
                    </a:lnTo>
                    <a:lnTo>
                      <a:pt x="315" y="129"/>
                    </a:lnTo>
                    <a:lnTo>
                      <a:pt x="326" y="120"/>
                    </a:lnTo>
                    <a:lnTo>
                      <a:pt x="337" y="110"/>
                    </a:lnTo>
                    <a:lnTo>
                      <a:pt x="349" y="101"/>
                    </a:lnTo>
                    <a:lnTo>
                      <a:pt x="360" y="92"/>
                    </a:lnTo>
                    <a:lnTo>
                      <a:pt x="374" y="84"/>
                    </a:lnTo>
                    <a:lnTo>
                      <a:pt x="387" y="76"/>
                    </a:lnTo>
                    <a:lnTo>
                      <a:pt x="401" y="69"/>
                    </a:lnTo>
                    <a:lnTo>
                      <a:pt x="416" y="62"/>
                    </a:lnTo>
                    <a:lnTo>
                      <a:pt x="431" y="57"/>
                    </a:lnTo>
                    <a:lnTo>
                      <a:pt x="446" y="53"/>
                    </a:lnTo>
                    <a:lnTo>
                      <a:pt x="463" y="50"/>
                    </a:lnTo>
                    <a:lnTo>
                      <a:pt x="479" y="49"/>
                    </a:lnTo>
                    <a:lnTo>
                      <a:pt x="496" y="47"/>
                    </a:lnTo>
                    <a:lnTo>
                      <a:pt x="496" y="0"/>
                    </a:lnTo>
                    <a:lnTo>
                      <a:pt x="457" y="2"/>
                    </a:lnTo>
                    <a:lnTo>
                      <a:pt x="420" y="12"/>
                    </a:lnTo>
                    <a:lnTo>
                      <a:pt x="383" y="26"/>
                    </a:lnTo>
                    <a:lnTo>
                      <a:pt x="350" y="45"/>
                    </a:lnTo>
                    <a:lnTo>
                      <a:pt x="317" y="68"/>
                    </a:lnTo>
                    <a:lnTo>
                      <a:pt x="287" y="97"/>
                    </a:lnTo>
                    <a:lnTo>
                      <a:pt x="258" y="127"/>
                    </a:lnTo>
                    <a:lnTo>
                      <a:pt x="231" y="162"/>
                    </a:lnTo>
                    <a:lnTo>
                      <a:pt x="207" y="199"/>
                    </a:lnTo>
                    <a:lnTo>
                      <a:pt x="186" y="240"/>
                    </a:lnTo>
                    <a:lnTo>
                      <a:pt x="167" y="281"/>
                    </a:lnTo>
                    <a:lnTo>
                      <a:pt x="151" y="324"/>
                    </a:lnTo>
                    <a:lnTo>
                      <a:pt x="138" y="369"/>
                    </a:lnTo>
                    <a:lnTo>
                      <a:pt x="129" y="415"/>
                    </a:lnTo>
                    <a:lnTo>
                      <a:pt x="122" y="460"/>
                    </a:lnTo>
                    <a:lnTo>
                      <a:pt x="119" y="507"/>
                    </a:lnTo>
                    <a:close/>
                  </a:path>
                </a:pathLst>
              </a:custGeom>
              <a:solidFill>
                <a:srgbClr val="000000"/>
              </a:solidFill>
              <a:ln w="9525">
                <a:noFill/>
                <a:round/>
                <a:headEnd/>
                <a:tailEnd/>
              </a:ln>
            </p:spPr>
            <p:txBody>
              <a:bodyPr/>
              <a:lstStyle/>
              <a:p>
                <a:endParaRPr lang="zh-CN" altLang="en-US"/>
              </a:p>
            </p:txBody>
          </p:sp>
          <p:sp>
            <p:nvSpPr>
              <p:cNvPr id="413723" name="Freeform 27"/>
              <p:cNvSpPr>
                <a:spLocks/>
              </p:cNvSpPr>
              <p:nvPr/>
            </p:nvSpPr>
            <p:spPr bwMode="auto">
              <a:xfrm>
                <a:off x="2414" y="3846"/>
                <a:ext cx="96" cy="66"/>
              </a:xfrm>
              <a:custGeom>
                <a:avLst/>
                <a:gdLst/>
                <a:ahLst/>
                <a:cxnLst>
                  <a:cxn ang="0">
                    <a:pos x="96" y="197"/>
                  </a:cxn>
                  <a:cxn ang="0">
                    <a:pos x="88" y="197"/>
                  </a:cxn>
                  <a:cxn ang="0">
                    <a:pos x="81" y="196"/>
                  </a:cxn>
                  <a:cxn ang="0">
                    <a:pos x="73" y="193"/>
                  </a:cxn>
                  <a:cxn ang="0">
                    <a:pos x="66" y="189"/>
                  </a:cxn>
                  <a:cxn ang="0">
                    <a:pos x="59" y="185"/>
                  </a:cxn>
                  <a:cxn ang="0">
                    <a:pos x="52" y="180"/>
                  </a:cxn>
                  <a:cxn ang="0">
                    <a:pos x="45" y="174"/>
                  </a:cxn>
                  <a:cxn ang="0">
                    <a:pos x="38" y="167"/>
                  </a:cxn>
                  <a:cxn ang="0">
                    <a:pos x="30" y="155"/>
                  </a:cxn>
                  <a:cxn ang="0">
                    <a:pos x="22" y="143"/>
                  </a:cxn>
                  <a:cxn ang="0">
                    <a:pos x="15" y="128"/>
                  </a:cxn>
                  <a:cxn ang="0">
                    <a:pos x="11" y="113"/>
                  </a:cxn>
                  <a:cxn ang="0">
                    <a:pos x="6" y="98"/>
                  </a:cxn>
                  <a:cxn ang="0">
                    <a:pos x="2" y="81"/>
                  </a:cxn>
                  <a:cxn ang="0">
                    <a:pos x="1" y="64"/>
                  </a:cxn>
                  <a:cxn ang="0">
                    <a:pos x="0" y="46"/>
                  </a:cxn>
                  <a:cxn ang="0">
                    <a:pos x="0" y="34"/>
                  </a:cxn>
                  <a:cxn ang="0">
                    <a:pos x="1" y="23"/>
                  </a:cxn>
                  <a:cxn ang="0">
                    <a:pos x="2" y="11"/>
                  </a:cxn>
                  <a:cxn ang="0">
                    <a:pos x="5" y="0"/>
                  </a:cxn>
                  <a:cxn ang="0">
                    <a:pos x="188" y="0"/>
                  </a:cxn>
                  <a:cxn ang="0">
                    <a:pos x="189" y="11"/>
                  </a:cxn>
                  <a:cxn ang="0">
                    <a:pos x="191" y="23"/>
                  </a:cxn>
                  <a:cxn ang="0">
                    <a:pos x="193" y="34"/>
                  </a:cxn>
                  <a:cxn ang="0">
                    <a:pos x="193" y="46"/>
                  </a:cxn>
                  <a:cxn ang="0">
                    <a:pos x="190" y="76"/>
                  </a:cxn>
                  <a:cxn ang="0">
                    <a:pos x="184" y="105"/>
                  </a:cxn>
                  <a:cxn ang="0">
                    <a:pos x="176" y="131"/>
                  </a:cxn>
                  <a:cxn ang="0">
                    <a:pos x="164" y="152"/>
                  </a:cxn>
                  <a:cxn ang="0">
                    <a:pos x="150" y="171"/>
                  </a:cxn>
                  <a:cxn ang="0">
                    <a:pos x="134" y="185"/>
                  </a:cxn>
                  <a:cxn ang="0">
                    <a:pos x="115" y="195"/>
                  </a:cxn>
                  <a:cxn ang="0">
                    <a:pos x="96" y="197"/>
                  </a:cxn>
                </a:cxnLst>
                <a:rect l="0" t="0" r="r" b="b"/>
                <a:pathLst>
                  <a:path w="193" h="197">
                    <a:moveTo>
                      <a:pt x="96" y="197"/>
                    </a:moveTo>
                    <a:lnTo>
                      <a:pt x="88" y="197"/>
                    </a:lnTo>
                    <a:lnTo>
                      <a:pt x="81" y="196"/>
                    </a:lnTo>
                    <a:lnTo>
                      <a:pt x="73" y="193"/>
                    </a:lnTo>
                    <a:lnTo>
                      <a:pt x="66" y="189"/>
                    </a:lnTo>
                    <a:lnTo>
                      <a:pt x="59" y="185"/>
                    </a:lnTo>
                    <a:lnTo>
                      <a:pt x="52" y="180"/>
                    </a:lnTo>
                    <a:lnTo>
                      <a:pt x="45" y="174"/>
                    </a:lnTo>
                    <a:lnTo>
                      <a:pt x="38" y="167"/>
                    </a:lnTo>
                    <a:lnTo>
                      <a:pt x="30" y="155"/>
                    </a:lnTo>
                    <a:lnTo>
                      <a:pt x="22" y="143"/>
                    </a:lnTo>
                    <a:lnTo>
                      <a:pt x="15" y="128"/>
                    </a:lnTo>
                    <a:lnTo>
                      <a:pt x="11" y="113"/>
                    </a:lnTo>
                    <a:lnTo>
                      <a:pt x="6" y="98"/>
                    </a:lnTo>
                    <a:lnTo>
                      <a:pt x="2" y="81"/>
                    </a:lnTo>
                    <a:lnTo>
                      <a:pt x="1" y="64"/>
                    </a:lnTo>
                    <a:lnTo>
                      <a:pt x="0" y="46"/>
                    </a:lnTo>
                    <a:lnTo>
                      <a:pt x="0" y="34"/>
                    </a:lnTo>
                    <a:lnTo>
                      <a:pt x="1" y="23"/>
                    </a:lnTo>
                    <a:lnTo>
                      <a:pt x="2" y="11"/>
                    </a:lnTo>
                    <a:lnTo>
                      <a:pt x="5" y="0"/>
                    </a:lnTo>
                    <a:lnTo>
                      <a:pt x="188" y="0"/>
                    </a:lnTo>
                    <a:lnTo>
                      <a:pt x="189" y="11"/>
                    </a:lnTo>
                    <a:lnTo>
                      <a:pt x="191" y="23"/>
                    </a:lnTo>
                    <a:lnTo>
                      <a:pt x="193" y="34"/>
                    </a:lnTo>
                    <a:lnTo>
                      <a:pt x="193" y="46"/>
                    </a:lnTo>
                    <a:lnTo>
                      <a:pt x="190" y="76"/>
                    </a:lnTo>
                    <a:lnTo>
                      <a:pt x="184" y="105"/>
                    </a:lnTo>
                    <a:lnTo>
                      <a:pt x="176" y="131"/>
                    </a:lnTo>
                    <a:lnTo>
                      <a:pt x="164" y="152"/>
                    </a:lnTo>
                    <a:lnTo>
                      <a:pt x="150" y="171"/>
                    </a:lnTo>
                    <a:lnTo>
                      <a:pt x="134" y="185"/>
                    </a:lnTo>
                    <a:lnTo>
                      <a:pt x="115" y="195"/>
                    </a:lnTo>
                    <a:lnTo>
                      <a:pt x="96" y="197"/>
                    </a:lnTo>
                    <a:close/>
                  </a:path>
                </a:pathLst>
              </a:custGeom>
              <a:solidFill>
                <a:srgbClr val="FFFFFF"/>
              </a:solidFill>
              <a:ln w="9525">
                <a:noFill/>
                <a:round/>
                <a:headEnd/>
                <a:tailEnd/>
              </a:ln>
            </p:spPr>
            <p:txBody>
              <a:bodyPr/>
              <a:lstStyle/>
              <a:p>
                <a:endParaRPr lang="zh-CN" altLang="en-US"/>
              </a:p>
            </p:txBody>
          </p:sp>
          <p:sp>
            <p:nvSpPr>
              <p:cNvPr id="413724" name="Freeform 28"/>
              <p:cNvSpPr>
                <a:spLocks/>
              </p:cNvSpPr>
              <p:nvPr/>
            </p:nvSpPr>
            <p:spPr bwMode="auto">
              <a:xfrm>
                <a:off x="2424" y="3811"/>
                <a:ext cx="76" cy="19"/>
              </a:xfrm>
              <a:custGeom>
                <a:avLst/>
                <a:gdLst/>
                <a:ahLst/>
                <a:cxnLst>
                  <a:cxn ang="0">
                    <a:pos x="151" y="57"/>
                  </a:cxn>
                  <a:cxn ang="0">
                    <a:pos x="0" y="57"/>
                  </a:cxn>
                  <a:cxn ang="0">
                    <a:pos x="3" y="50"/>
                  </a:cxn>
                  <a:cxn ang="0">
                    <a:pos x="8" y="43"/>
                  </a:cxn>
                  <a:cxn ang="0">
                    <a:pos x="13" y="37"/>
                  </a:cxn>
                  <a:cxn ang="0">
                    <a:pos x="17" y="30"/>
                  </a:cxn>
                  <a:cxn ang="0">
                    <a:pos x="24" y="23"/>
                  </a:cxn>
                  <a:cxn ang="0">
                    <a:pos x="31" y="17"/>
                  </a:cxn>
                  <a:cxn ang="0">
                    <a:pos x="38" y="12"/>
                  </a:cxn>
                  <a:cxn ang="0">
                    <a:pos x="45" y="8"/>
                  </a:cxn>
                  <a:cxn ang="0">
                    <a:pos x="52" y="4"/>
                  </a:cxn>
                  <a:cxn ang="0">
                    <a:pos x="60" y="1"/>
                  </a:cxn>
                  <a:cxn ang="0">
                    <a:pos x="67" y="0"/>
                  </a:cxn>
                  <a:cxn ang="0">
                    <a:pos x="75" y="0"/>
                  </a:cxn>
                  <a:cxn ang="0">
                    <a:pos x="83" y="0"/>
                  </a:cxn>
                  <a:cxn ang="0">
                    <a:pos x="91" y="1"/>
                  </a:cxn>
                  <a:cxn ang="0">
                    <a:pos x="98" y="4"/>
                  </a:cxn>
                  <a:cxn ang="0">
                    <a:pos x="106" y="8"/>
                  </a:cxn>
                  <a:cxn ang="0">
                    <a:pos x="113" y="12"/>
                  </a:cxn>
                  <a:cxn ang="0">
                    <a:pos x="120" y="17"/>
                  </a:cxn>
                  <a:cxn ang="0">
                    <a:pos x="127" y="23"/>
                  </a:cxn>
                  <a:cxn ang="0">
                    <a:pos x="132" y="30"/>
                  </a:cxn>
                  <a:cxn ang="0">
                    <a:pos x="137" y="37"/>
                  </a:cxn>
                  <a:cxn ang="0">
                    <a:pos x="142" y="43"/>
                  </a:cxn>
                  <a:cxn ang="0">
                    <a:pos x="146" y="50"/>
                  </a:cxn>
                  <a:cxn ang="0">
                    <a:pos x="151" y="57"/>
                  </a:cxn>
                </a:cxnLst>
                <a:rect l="0" t="0" r="r" b="b"/>
                <a:pathLst>
                  <a:path w="151" h="57">
                    <a:moveTo>
                      <a:pt x="151" y="57"/>
                    </a:moveTo>
                    <a:lnTo>
                      <a:pt x="0" y="57"/>
                    </a:lnTo>
                    <a:lnTo>
                      <a:pt x="3" y="50"/>
                    </a:lnTo>
                    <a:lnTo>
                      <a:pt x="8" y="43"/>
                    </a:lnTo>
                    <a:lnTo>
                      <a:pt x="13" y="37"/>
                    </a:lnTo>
                    <a:lnTo>
                      <a:pt x="17" y="30"/>
                    </a:lnTo>
                    <a:lnTo>
                      <a:pt x="24" y="23"/>
                    </a:lnTo>
                    <a:lnTo>
                      <a:pt x="31" y="17"/>
                    </a:lnTo>
                    <a:lnTo>
                      <a:pt x="38" y="12"/>
                    </a:lnTo>
                    <a:lnTo>
                      <a:pt x="45" y="8"/>
                    </a:lnTo>
                    <a:lnTo>
                      <a:pt x="52" y="4"/>
                    </a:lnTo>
                    <a:lnTo>
                      <a:pt x="60" y="1"/>
                    </a:lnTo>
                    <a:lnTo>
                      <a:pt x="67" y="0"/>
                    </a:lnTo>
                    <a:lnTo>
                      <a:pt x="75" y="0"/>
                    </a:lnTo>
                    <a:lnTo>
                      <a:pt x="83" y="0"/>
                    </a:lnTo>
                    <a:lnTo>
                      <a:pt x="91" y="1"/>
                    </a:lnTo>
                    <a:lnTo>
                      <a:pt x="98" y="4"/>
                    </a:lnTo>
                    <a:lnTo>
                      <a:pt x="106" y="8"/>
                    </a:lnTo>
                    <a:lnTo>
                      <a:pt x="113" y="12"/>
                    </a:lnTo>
                    <a:lnTo>
                      <a:pt x="120" y="17"/>
                    </a:lnTo>
                    <a:lnTo>
                      <a:pt x="127" y="23"/>
                    </a:lnTo>
                    <a:lnTo>
                      <a:pt x="132" y="30"/>
                    </a:lnTo>
                    <a:lnTo>
                      <a:pt x="137" y="37"/>
                    </a:lnTo>
                    <a:lnTo>
                      <a:pt x="142" y="43"/>
                    </a:lnTo>
                    <a:lnTo>
                      <a:pt x="146" y="50"/>
                    </a:lnTo>
                    <a:lnTo>
                      <a:pt x="151" y="57"/>
                    </a:lnTo>
                    <a:close/>
                  </a:path>
                </a:pathLst>
              </a:custGeom>
              <a:solidFill>
                <a:srgbClr val="FFFFFF"/>
              </a:solidFill>
              <a:ln w="9525">
                <a:noFill/>
                <a:round/>
                <a:headEnd/>
                <a:tailEnd/>
              </a:ln>
            </p:spPr>
            <p:txBody>
              <a:bodyPr/>
              <a:lstStyle/>
              <a:p>
                <a:endParaRPr lang="zh-CN" altLang="en-US"/>
              </a:p>
            </p:txBody>
          </p:sp>
          <p:sp>
            <p:nvSpPr>
              <p:cNvPr id="413725" name="Freeform 29"/>
              <p:cNvSpPr>
                <a:spLocks/>
              </p:cNvSpPr>
              <p:nvPr/>
            </p:nvSpPr>
            <p:spPr bwMode="auto">
              <a:xfrm>
                <a:off x="2726" y="3550"/>
                <a:ext cx="171" cy="136"/>
              </a:xfrm>
              <a:custGeom>
                <a:avLst/>
                <a:gdLst/>
                <a:ahLst/>
                <a:cxnLst>
                  <a:cxn ang="0">
                    <a:pos x="341" y="182"/>
                  </a:cxn>
                  <a:cxn ang="0">
                    <a:pos x="336" y="144"/>
                  </a:cxn>
                  <a:cxn ang="0">
                    <a:pos x="323" y="107"/>
                  </a:cxn>
                  <a:cxn ang="0">
                    <a:pos x="303" y="75"/>
                  </a:cxn>
                  <a:cxn ang="0">
                    <a:pos x="279" y="46"/>
                  </a:cxn>
                  <a:cxn ang="0">
                    <a:pos x="252" y="23"/>
                  </a:cxn>
                  <a:cxn ang="0">
                    <a:pos x="222" y="8"/>
                  </a:cxn>
                  <a:cxn ang="0">
                    <a:pos x="189" y="1"/>
                  </a:cxn>
                  <a:cxn ang="0">
                    <a:pos x="138" y="4"/>
                  </a:cxn>
                  <a:cxn ang="0">
                    <a:pos x="76" y="35"/>
                  </a:cxn>
                  <a:cxn ang="0">
                    <a:pos x="30" y="90"/>
                  </a:cxn>
                  <a:cxn ang="0">
                    <a:pos x="4" y="162"/>
                  </a:cxn>
                  <a:cxn ang="0">
                    <a:pos x="2" y="223"/>
                  </a:cxn>
                  <a:cxn ang="0">
                    <a:pos x="9" y="261"/>
                  </a:cxn>
                  <a:cxn ang="0">
                    <a:pos x="21" y="298"/>
                  </a:cxn>
                  <a:cxn ang="0">
                    <a:pos x="40" y="331"/>
                  </a:cxn>
                  <a:cxn ang="0">
                    <a:pos x="62" y="357"/>
                  </a:cxn>
                  <a:cxn ang="0">
                    <a:pos x="83" y="376"/>
                  </a:cxn>
                  <a:cxn ang="0">
                    <a:pos x="108" y="391"/>
                  </a:cxn>
                  <a:cxn ang="0">
                    <a:pos x="134" y="400"/>
                  </a:cxn>
                  <a:cxn ang="0">
                    <a:pos x="154" y="404"/>
                  </a:cxn>
                  <a:cxn ang="0">
                    <a:pos x="164" y="409"/>
                  </a:cxn>
                  <a:cxn ang="0">
                    <a:pos x="169" y="404"/>
                  </a:cxn>
                  <a:cxn ang="0">
                    <a:pos x="176" y="404"/>
                  </a:cxn>
                  <a:cxn ang="0">
                    <a:pos x="181" y="404"/>
                  </a:cxn>
                  <a:cxn ang="0">
                    <a:pos x="187" y="409"/>
                  </a:cxn>
                  <a:cxn ang="0">
                    <a:pos x="199" y="404"/>
                  </a:cxn>
                  <a:cxn ang="0">
                    <a:pos x="216" y="398"/>
                  </a:cxn>
                  <a:cxn ang="0">
                    <a:pos x="240" y="388"/>
                  </a:cxn>
                  <a:cxn ang="0">
                    <a:pos x="262" y="375"/>
                  </a:cxn>
                  <a:cxn ang="0">
                    <a:pos x="283" y="357"/>
                  </a:cxn>
                  <a:cxn ang="0">
                    <a:pos x="303" y="331"/>
                  </a:cxn>
                  <a:cxn ang="0">
                    <a:pos x="323" y="298"/>
                  </a:cxn>
                  <a:cxn ang="0">
                    <a:pos x="336" y="261"/>
                  </a:cxn>
                  <a:cxn ang="0">
                    <a:pos x="341" y="223"/>
                  </a:cxn>
                </a:cxnLst>
                <a:rect l="0" t="0" r="r" b="b"/>
                <a:pathLst>
                  <a:path w="343" h="409">
                    <a:moveTo>
                      <a:pt x="343" y="203"/>
                    </a:moveTo>
                    <a:lnTo>
                      <a:pt x="341" y="182"/>
                    </a:lnTo>
                    <a:lnTo>
                      <a:pt x="339" y="163"/>
                    </a:lnTo>
                    <a:lnTo>
                      <a:pt x="336" y="144"/>
                    </a:lnTo>
                    <a:lnTo>
                      <a:pt x="330" y="125"/>
                    </a:lnTo>
                    <a:lnTo>
                      <a:pt x="323" y="107"/>
                    </a:lnTo>
                    <a:lnTo>
                      <a:pt x="314" y="91"/>
                    </a:lnTo>
                    <a:lnTo>
                      <a:pt x="303" y="75"/>
                    </a:lnTo>
                    <a:lnTo>
                      <a:pt x="292" y="60"/>
                    </a:lnTo>
                    <a:lnTo>
                      <a:pt x="279" y="46"/>
                    </a:lnTo>
                    <a:lnTo>
                      <a:pt x="267" y="34"/>
                    </a:lnTo>
                    <a:lnTo>
                      <a:pt x="252" y="23"/>
                    </a:lnTo>
                    <a:lnTo>
                      <a:pt x="238" y="15"/>
                    </a:lnTo>
                    <a:lnTo>
                      <a:pt x="222" y="8"/>
                    </a:lnTo>
                    <a:lnTo>
                      <a:pt x="205" y="4"/>
                    </a:lnTo>
                    <a:lnTo>
                      <a:pt x="189" y="1"/>
                    </a:lnTo>
                    <a:lnTo>
                      <a:pt x="172" y="0"/>
                    </a:lnTo>
                    <a:lnTo>
                      <a:pt x="138" y="4"/>
                    </a:lnTo>
                    <a:lnTo>
                      <a:pt x="105" y="16"/>
                    </a:lnTo>
                    <a:lnTo>
                      <a:pt x="76" y="35"/>
                    </a:lnTo>
                    <a:lnTo>
                      <a:pt x="51" y="60"/>
                    </a:lnTo>
                    <a:lnTo>
                      <a:pt x="30" y="90"/>
                    </a:lnTo>
                    <a:lnTo>
                      <a:pt x="14" y="124"/>
                    </a:lnTo>
                    <a:lnTo>
                      <a:pt x="4" y="162"/>
                    </a:lnTo>
                    <a:lnTo>
                      <a:pt x="0" y="203"/>
                    </a:lnTo>
                    <a:lnTo>
                      <a:pt x="2" y="223"/>
                    </a:lnTo>
                    <a:lnTo>
                      <a:pt x="4" y="242"/>
                    </a:lnTo>
                    <a:lnTo>
                      <a:pt x="9" y="261"/>
                    </a:lnTo>
                    <a:lnTo>
                      <a:pt x="14" y="280"/>
                    </a:lnTo>
                    <a:lnTo>
                      <a:pt x="21" y="298"/>
                    </a:lnTo>
                    <a:lnTo>
                      <a:pt x="29" y="315"/>
                    </a:lnTo>
                    <a:lnTo>
                      <a:pt x="40" y="331"/>
                    </a:lnTo>
                    <a:lnTo>
                      <a:pt x="51" y="346"/>
                    </a:lnTo>
                    <a:lnTo>
                      <a:pt x="62" y="357"/>
                    </a:lnTo>
                    <a:lnTo>
                      <a:pt x="72" y="368"/>
                    </a:lnTo>
                    <a:lnTo>
                      <a:pt x="83" y="376"/>
                    </a:lnTo>
                    <a:lnTo>
                      <a:pt x="96" y="384"/>
                    </a:lnTo>
                    <a:lnTo>
                      <a:pt x="108" y="391"/>
                    </a:lnTo>
                    <a:lnTo>
                      <a:pt x="121" y="396"/>
                    </a:lnTo>
                    <a:lnTo>
                      <a:pt x="134" y="400"/>
                    </a:lnTo>
                    <a:lnTo>
                      <a:pt x="148" y="403"/>
                    </a:lnTo>
                    <a:lnTo>
                      <a:pt x="154" y="404"/>
                    </a:lnTo>
                    <a:lnTo>
                      <a:pt x="158" y="407"/>
                    </a:lnTo>
                    <a:lnTo>
                      <a:pt x="164" y="409"/>
                    </a:lnTo>
                    <a:lnTo>
                      <a:pt x="169" y="409"/>
                    </a:lnTo>
                    <a:lnTo>
                      <a:pt x="169" y="404"/>
                    </a:lnTo>
                    <a:lnTo>
                      <a:pt x="172" y="404"/>
                    </a:lnTo>
                    <a:lnTo>
                      <a:pt x="176" y="404"/>
                    </a:lnTo>
                    <a:lnTo>
                      <a:pt x="178" y="404"/>
                    </a:lnTo>
                    <a:lnTo>
                      <a:pt x="181" y="404"/>
                    </a:lnTo>
                    <a:lnTo>
                      <a:pt x="181" y="409"/>
                    </a:lnTo>
                    <a:lnTo>
                      <a:pt x="187" y="409"/>
                    </a:lnTo>
                    <a:lnTo>
                      <a:pt x="193" y="407"/>
                    </a:lnTo>
                    <a:lnTo>
                      <a:pt x="199" y="404"/>
                    </a:lnTo>
                    <a:lnTo>
                      <a:pt x="204" y="402"/>
                    </a:lnTo>
                    <a:lnTo>
                      <a:pt x="216" y="398"/>
                    </a:lnTo>
                    <a:lnTo>
                      <a:pt x="229" y="394"/>
                    </a:lnTo>
                    <a:lnTo>
                      <a:pt x="240" y="388"/>
                    </a:lnTo>
                    <a:lnTo>
                      <a:pt x="252" y="381"/>
                    </a:lnTo>
                    <a:lnTo>
                      <a:pt x="262" y="375"/>
                    </a:lnTo>
                    <a:lnTo>
                      <a:pt x="272" y="365"/>
                    </a:lnTo>
                    <a:lnTo>
                      <a:pt x="283" y="357"/>
                    </a:lnTo>
                    <a:lnTo>
                      <a:pt x="292" y="346"/>
                    </a:lnTo>
                    <a:lnTo>
                      <a:pt x="303" y="331"/>
                    </a:lnTo>
                    <a:lnTo>
                      <a:pt x="314" y="315"/>
                    </a:lnTo>
                    <a:lnTo>
                      <a:pt x="323" y="298"/>
                    </a:lnTo>
                    <a:lnTo>
                      <a:pt x="330" y="280"/>
                    </a:lnTo>
                    <a:lnTo>
                      <a:pt x="336" y="261"/>
                    </a:lnTo>
                    <a:lnTo>
                      <a:pt x="339" y="242"/>
                    </a:lnTo>
                    <a:lnTo>
                      <a:pt x="341" y="223"/>
                    </a:lnTo>
                    <a:lnTo>
                      <a:pt x="343" y="203"/>
                    </a:lnTo>
                    <a:close/>
                  </a:path>
                </a:pathLst>
              </a:custGeom>
              <a:solidFill>
                <a:srgbClr val="FFFFFF"/>
              </a:solidFill>
              <a:ln w="9525">
                <a:noFill/>
                <a:round/>
                <a:headEnd/>
                <a:tailEnd/>
              </a:ln>
            </p:spPr>
            <p:txBody>
              <a:bodyPr/>
              <a:lstStyle/>
              <a:p>
                <a:endParaRPr lang="zh-CN" altLang="en-US"/>
              </a:p>
            </p:txBody>
          </p:sp>
          <p:sp>
            <p:nvSpPr>
              <p:cNvPr id="413726" name="Freeform 30"/>
              <p:cNvSpPr>
                <a:spLocks/>
              </p:cNvSpPr>
              <p:nvPr/>
            </p:nvSpPr>
            <p:spPr bwMode="auto">
              <a:xfrm>
                <a:off x="2844" y="3565"/>
                <a:ext cx="41" cy="46"/>
              </a:xfrm>
              <a:custGeom>
                <a:avLst/>
                <a:gdLst/>
                <a:ahLst/>
                <a:cxnLst>
                  <a:cxn ang="0">
                    <a:pos x="83" y="139"/>
                  </a:cxn>
                  <a:cxn ang="0">
                    <a:pos x="34" y="139"/>
                  </a:cxn>
                  <a:cxn ang="0">
                    <a:pos x="30" y="98"/>
                  </a:cxn>
                  <a:cxn ang="0">
                    <a:pos x="23" y="61"/>
                  </a:cxn>
                  <a:cxn ang="0">
                    <a:pos x="13" y="27"/>
                  </a:cxn>
                  <a:cxn ang="0">
                    <a:pos x="0" y="0"/>
                  </a:cxn>
                  <a:cxn ang="0">
                    <a:pos x="6" y="3"/>
                  </a:cxn>
                  <a:cxn ang="0">
                    <a:pos x="12" y="7"/>
                  </a:cxn>
                  <a:cxn ang="0">
                    <a:pos x="17" y="11"/>
                  </a:cxn>
                  <a:cxn ang="0">
                    <a:pos x="22" y="14"/>
                  </a:cxn>
                  <a:cxn ang="0">
                    <a:pos x="27" y="19"/>
                  </a:cxn>
                  <a:cxn ang="0">
                    <a:pos x="32" y="23"/>
                  </a:cxn>
                  <a:cxn ang="0">
                    <a:pos x="36" y="27"/>
                  </a:cxn>
                  <a:cxn ang="0">
                    <a:pos x="41" y="33"/>
                  </a:cxn>
                  <a:cxn ang="0">
                    <a:pos x="49" y="44"/>
                  </a:cxn>
                  <a:cxn ang="0">
                    <a:pos x="57" y="56"/>
                  </a:cxn>
                  <a:cxn ang="0">
                    <a:pos x="64" y="68"/>
                  </a:cxn>
                  <a:cxn ang="0">
                    <a:pos x="70" y="82"/>
                  </a:cxn>
                  <a:cxn ang="0">
                    <a:pos x="75" y="95"/>
                  </a:cxn>
                  <a:cxn ang="0">
                    <a:pos x="79" y="110"/>
                  </a:cxn>
                  <a:cxn ang="0">
                    <a:pos x="81" y="124"/>
                  </a:cxn>
                  <a:cxn ang="0">
                    <a:pos x="83" y="139"/>
                  </a:cxn>
                </a:cxnLst>
                <a:rect l="0" t="0" r="r" b="b"/>
                <a:pathLst>
                  <a:path w="83" h="139">
                    <a:moveTo>
                      <a:pt x="83" y="139"/>
                    </a:moveTo>
                    <a:lnTo>
                      <a:pt x="34" y="139"/>
                    </a:lnTo>
                    <a:lnTo>
                      <a:pt x="30" y="98"/>
                    </a:lnTo>
                    <a:lnTo>
                      <a:pt x="23" y="61"/>
                    </a:lnTo>
                    <a:lnTo>
                      <a:pt x="13" y="27"/>
                    </a:lnTo>
                    <a:lnTo>
                      <a:pt x="0" y="0"/>
                    </a:lnTo>
                    <a:lnTo>
                      <a:pt x="6" y="3"/>
                    </a:lnTo>
                    <a:lnTo>
                      <a:pt x="12" y="7"/>
                    </a:lnTo>
                    <a:lnTo>
                      <a:pt x="17" y="11"/>
                    </a:lnTo>
                    <a:lnTo>
                      <a:pt x="22" y="14"/>
                    </a:lnTo>
                    <a:lnTo>
                      <a:pt x="27" y="19"/>
                    </a:lnTo>
                    <a:lnTo>
                      <a:pt x="32" y="23"/>
                    </a:lnTo>
                    <a:lnTo>
                      <a:pt x="36" y="27"/>
                    </a:lnTo>
                    <a:lnTo>
                      <a:pt x="41" y="33"/>
                    </a:lnTo>
                    <a:lnTo>
                      <a:pt x="49" y="44"/>
                    </a:lnTo>
                    <a:lnTo>
                      <a:pt x="57" y="56"/>
                    </a:lnTo>
                    <a:lnTo>
                      <a:pt x="64" y="68"/>
                    </a:lnTo>
                    <a:lnTo>
                      <a:pt x="70" y="82"/>
                    </a:lnTo>
                    <a:lnTo>
                      <a:pt x="75" y="95"/>
                    </a:lnTo>
                    <a:lnTo>
                      <a:pt x="79" y="110"/>
                    </a:lnTo>
                    <a:lnTo>
                      <a:pt x="81" y="124"/>
                    </a:lnTo>
                    <a:lnTo>
                      <a:pt x="83" y="139"/>
                    </a:lnTo>
                    <a:close/>
                  </a:path>
                </a:pathLst>
              </a:custGeom>
              <a:solidFill>
                <a:srgbClr val="000000"/>
              </a:solidFill>
              <a:ln w="9525">
                <a:noFill/>
                <a:round/>
                <a:headEnd/>
                <a:tailEnd/>
              </a:ln>
            </p:spPr>
            <p:txBody>
              <a:bodyPr/>
              <a:lstStyle/>
              <a:p>
                <a:endParaRPr lang="zh-CN" altLang="en-US"/>
              </a:p>
            </p:txBody>
          </p:sp>
          <p:sp>
            <p:nvSpPr>
              <p:cNvPr id="413727" name="Freeform 31"/>
              <p:cNvSpPr>
                <a:spLocks/>
              </p:cNvSpPr>
              <p:nvPr/>
            </p:nvSpPr>
            <p:spPr bwMode="auto">
              <a:xfrm>
                <a:off x="2818" y="3621"/>
                <a:ext cx="30" cy="54"/>
              </a:xfrm>
              <a:custGeom>
                <a:avLst/>
                <a:gdLst/>
                <a:ahLst/>
                <a:cxnLst>
                  <a:cxn ang="0">
                    <a:pos x="11" y="161"/>
                  </a:cxn>
                  <a:cxn ang="0">
                    <a:pos x="9" y="161"/>
                  </a:cxn>
                  <a:cxn ang="0">
                    <a:pos x="6" y="161"/>
                  </a:cxn>
                  <a:cxn ang="0">
                    <a:pos x="2" y="162"/>
                  </a:cxn>
                  <a:cxn ang="0">
                    <a:pos x="0" y="162"/>
                  </a:cxn>
                  <a:cxn ang="0">
                    <a:pos x="0" y="0"/>
                  </a:cxn>
                  <a:cxn ang="0">
                    <a:pos x="60" y="0"/>
                  </a:cxn>
                  <a:cxn ang="0">
                    <a:pos x="59" y="30"/>
                  </a:cxn>
                  <a:cxn ang="0">
                    <a:pos x="55" y="57"/>
                  </a:cxn>
                  <a:cxn ang="0">
                    <a:pos x="50" y="81"/>
                  </a:cxn>
                  <a:cxn ang="0">
                    <a:pos x="45" y="105"/>
                  </a:cxn>
                  <a:cxn ang="0">
                    <a:pos x="38" y="124"/>
                  </a:cxn>
                  <a:cxn ang="0">
                    <a:pos x="30" y="140"/>
                  </a:cxn>
                  <a:cxn ang="0">
                    <a:pos x="20" y="152"/>
                  </a:cxn>
                  <a:cxn ang="0">
                    <a:pos x="11" y="161"/>
                  </a:cxn>
                </a:cxnLst>
                <a:rect l="0" t="0" r="r" b="b"/>
                <a:pathLst>
                  <a:path w="60" h="162">
                    <a:moveTo>
                      <a:pt x="11" y="161"/>
                    </a:moveTo>
                    <a:lnTo>
                      <a:pt x="9" y="161"/>
                    </a:lnTo>
                    <a:lnTo>
                      <a:pt x="6" y="161"/>
                    </a:lnTo>
                    <a:lnTo>
                      <a:pt x="2" y="162"/>
                    </a:lnTo>
                    <a:lnTo>
                      <a:pt x="0" y="162"/>
                    </a:lnTo>
                    <a:lnTo>
                      <a:pt x="0" y="0"/>
                    </a:lnTo>
                    <a:lnTo>
                      <a:pt x="60" y="0"/>
                    </a:lnTo>
                    <a:lnTo>
                      <a:pt x="59" y="30"/>
                    </a:lnTo>
                    <a:lnTo>
                      <a:pt x="55" y="57"/>
                    </a:lnTo>
                    <a:lnTo>
                      <a:pt x="50" y="81"/>
                    </a:lnTo>
                    <a:lnTo>
                      <a:pt x="45" y="105"/>
                    </a:lnTo>
                    <a:lnTo>
                      <a:pt x="38" y="124"/>
                    </a:lnTo>
                    <a:lnTo>
                      <a:pt x="30" y="140"/>
                    </a:lnTo>
                    <a:lnTo>
                      <a:pt x="20" y="152"/>
                    </a:lnTo>
                    <a:lnTo>
                      <a:pt x="11" y="161"/>
                    </a:lnTo>
                    <a:close/>
                  </a:path>
                </a:pathLst>
              </a:custGeom>
              <a:solidFill>
                <a:srgbClr val="000000"/>
              </a:solidFill>
              <a:ln w="9525">
                <a:noFill/>
                <a:round/>
                <a:headEnd/>
                <a:tailEnd/>
              </a:ln>
            </p:spPr>
            <p:txBody>
              <a:bodyPr/>
              <a:lstStyle/>
              <a:p>
                <a:endParaRPr lang="zh-CN" altLang="en-US"/>
              </a:p>
            </p:txBody>
          </p:sp>
          <p:sp>
            <p:nvSpPr>
              <p:cNvPr id="413728" name="Freeform 32"/>
              <p:cNvSpPr>
                <a:spLocks/>
              </p:cNvSpPr>
              <p:nvPr/>
            </p:nvSpPr>
            <p:spPr bwMode="auto">
              <a:xfrm>
                <a:off x="2778" y="3621"/>
                <a:ext cx="28" cy="54"/>
              </a:xfrm>
              <a:custGeom>
                <a:avLst/>
                <a:gdLst/>
                <a:ahLst/>
                <a:cxnLst>
                  <a:cxn ang="0">
                    <a:pos x="39" y="151"/>
                  </a:cxn>
                  <a:cxn ang="0">
                    <a:pos x="31" y="139"/>
                  </a:cxn>
                  <a:cxn ang="0">
                    <a:pos x="23" y="125"/>
                  </a:cxn>
                  <a:cxn ang="0">
                    <a:pos x="17" y="109"/>
                  </a:cxn>
                  <a:cxn ang="0">
                    <a:pos x="12" y="90"/>
                  </a:cxn>
                  <a:cxn ang="0">
                    <a:pos x="7" y="69"/>
                  </a:cxn>
                  <a:cxn ang="0">
                    <a:pos x="4" y="47"/>
                  </a:cxn>
                  <a:cxn ang="0">
                    <a:pos x="1" y="24"/>
                  </a:cxn>
                  <a:cxn ang="0">
                    <a:pos x="0" y="0"/>
                  </a:cxn>
                  <a:cxn ang="0">
                    <a:pos x="57" y="0"/>
                  </a:cxn>
                  <a:cxn ang="0">
                    <a:pos x="57" y="162"/>
                  </a:cxn>
                  <a:cxn ang="0">
                    <a:pos x="52" y="161"/>
                  </a:cxn>
                  <a:cxn ang="0">
                    <a:pos x="47" y="159"/>
                  </a:cxn>
                  <a:cxn ang="0">
                    <a:pos x="44" y="155"/>
                  </a:cxn>
                  <a:cxn ang="0">
                    <a:pos x="39" y="151"/>
                  </a:cxn>
                </a:cxnLst>
                <a:rect l="0" t="0" r="r" b="b"/>
                <a:pathLst>
                  <a:path w="57" h="162">
                    <a:moveTo>
                      <a:pt x="39" y="151"/>
                    </a:moveTo>
                    <a:lnTo>
                      <a:pt x="31" y="139"/>
                    </a:lnTo>
                    <a:lnTo>
                      <a:pt x="23" y="125"/>
                    </a:lnTo>
                    <a:lnTo>
                      <a:pt x="17" y="109"/>
                    </a:lnTo>
                    <a:lnTo>
                      <a:pt x="12" y="90"/>
                    </a:lnTo>
                    <a:lnTo>
                      <a:pt x="7" y="69"/>
                    </a:lnTo>
                    <a:lnTo>
                      <a:pt x="4" y="47"/>
                    </a:lnTo>
                    <a:lnTo>
                      <a:pt x="1" y="24"/>
                    </a:lnTo>
                    <a:lnTo>
                      <a:pt x="0" y="0"/>
                    </a:lnTo>
                    <a:lnTo>
                      <a:pt x="57" y="0"/>
                    </a:lnTo>
                    <a:lnTo>
                      <a:pt x="57" y="162"/>
                    </a:lnTo>
                    <a:lnTo>
                      <a:pt x="52" y="161"/>
                    </a:lnTo>
                    <a:lnTo>
                      <a:pt x="47" y="159"/>
                    </a:lnTo>
                    <a:lnTo>
                      <a:pt x="44" y="155"/>
                    </a:lnTo>
                    <a:lnTo>
                      <a:pt x="39" y="151"/>
                    </a:lnTo>
                    <a:close/>
                  </a:path>
                </a:pathLst>
              </a:custGeom>
              <a:solidFill>
                <a:srgbClr val="000000"/>
              </a:solidFill>
              <a:ln w="9525">
                <a:noFill/>
                <a:round/>
                <a:headEnd/>
                <a:tailEnd/>
              </a:ln>
            </p:spPr>
            <p:txBody>
              <a:bodyPr/>
              <a:lstStyle/>
              <a:p>
                <a:endParaRPr lang="zh-CN" altLang="en-US"/>
              </a:p>
            </p:txBody>
          </p:sp>
          <p:sp>
            <p:nvSpPr>
              <p:cNvPr id="413729" name="Freeform 33"/>
              <p:cNvSpPr>
                <a:spLocks/>
              </p:cNvSpPr>
              <p:nvPr/>
            </p:nvSpPr>
            <p:spPr bwMode="auto">
              <a:xfrm>
                <a:off x="2778" y="3560"/>
                <a:ext cx="28" cy="51"/>
              </a:xfrm>
              <a:custGeom>
                <a:avLst/>
                <a:gdLst/>
                <a:ahLst/>
                <a:cxnLst>
                  <a:cxn ang="0">
                    <a:pos x="57" y="0"/>
                  </a:cxn>
                  <a:cxn ang="0">
                    <a:pos x="57" y="153"/>
                  </a:cxn>
                  <a:cxn ang="0">
                    <a:pos x="0" y="153"/>
                  </a:cxn>
                  <a:cxn ang="0">
                    <a:pos x="1" y="131"/>
                  </a:cxn>
                  <a:cxn ang="0">
                    <a:pos x="4" y="109"/>
                  </a:cxn>
                  <a:cxn ang="0">
                    <a:pos x="8" y="89"/>
                  </a:cxn>
                  <a:cxn ang="0">
                    <a:pos x="13" y="71"/>
                  </a:cxn>
                  <a:cxn ang="0">
                    <a:pos x="17" y="54"/>
                  </a:cxn>
                  <a:cxn ang="0">
                    <a:pos x="24" y="39"/>
                  </a:cxn>
                  <a:cxn ang="0">
                    <a:pos x="31" y="25"/>
                  </a:cxn>
                  <a:cxn ang="0">
                    <a:pos x="39" y="14"/>
                  </a:cxn>
                  <a:cxn ang="0">
                    <a:pos x="44" y="10"/>
                  </a:cxn>
                  <a:cxn ang="0">
                    <a:pos x="49" y="6"/>
                  </a:cxn>
                  <a:cxn ang="0">
                    <a:pos x="52" y="3"/>
                  </a:cxn>
                  <a:cxn ang="0">
                    <a:pos x="57" y="0"/>
                  </a:cxn>
                </a:cxnLst>
                <a:rect l="0" t="0" r="r" b="b"/>
                <a:pathLst>
                  <a:path w="57" h="153">
                    <a:moveTo>
                      <a:pt x="57" y="0"/>
                    </a:moveTo>
                    <a:lnTo>
                      <a:pt x="57" y="153"/>
                    </a:lnTo>
                    <a:lnTo>
                      <a:pt x="0" y="153"/>
                    </a:lnTo>
                    <a:lnTo>
                      <a:pt x="1" y="131"/>
                    </a:lnTo>
                    <a:lnTo>
                      <a:pt x="4" y="109"/>
                    </a:lnTo>
                    <a:lnTo>
                      <a:pt x="8" y="89"/>
                    </a:lnTo>
                    <a:lnTo>
                      <a:pt x="13" y="71"/>
                    </a:lnTo>
                    <a:lnTo>
                      <a:pt x="17" y="54"/>
                    </a:lnTo>
                    <a:lnTo>
                      <a:pt x="24" y="39"/>
                    </a:lnTo>
                    <a:lnTo>
                      <a:pt x="31" y="25"/>
                    </a:lnTo>
                    <a:lnTo>
                      <a:pt x="39" y="14"/>
                    </a:lnTo>
                    <a:lnTo>
                      <a:pt x="44" y="10"/>
                    </a:lnTo>
                    <a:lnTo>
                      <a:pt x="49" y="6"/>
                    </a:lnTo>
                    <a:lnTo>
                      <a:pt x="52" y="3"/>
                    </a:lnTo>
                    <a:lnTo>
                      <a:pt x="57" y="0"/>
                    </a:lnTo>
                    <a:close/>
                  </a:path>
                </a:pathLst>
              </a:custGeom>
              <a:solidFill>
                <a:srgbClr val="000000"/>
              </a:solidFill>
              <a:ln w="9525">
                <a:noFill/>
                <a:round/>
                <a:headEnd/>
                <a:tailEnd/>
              </a:ln>
            </p:spPr>
            <p:txBody>
              <a:bodyPr/>
              <a:lstStyle/>
              <a:p>
                <a:endParaRPr lang="zh-CN" altLang="en-US"/>
              </a:p>
            </p:txBody>
          </p:sp>
          <p:sp>
            <p:nvSpPr>
              <p:cNvPr id="413730" name="Freeform 34"/>
              <p:cNvSpPr>
                <a:spLocks/>
              </p:cNvSpPr>
              <p:nvPr/>
            </p:nvSpPr>
            <p:spPr bwMode="auto">
              <a:xfrm>
                <a:off x="2818" y="3560"/>
                <a:ext cx="30" cy="51"/>
              </a:xfrm>
              <a:custGeom>
                <a:avLst/>
                <a:gdLst/>
                <a:ahLst/>
                <a:cxnLst>
                  <a:cxn ang="0">
                    <a:pos x="0" y="154"/>
                  </a:cxn>
                  <a:cxn ang="0">
                    <a:pos x="0" y="0"/>
                  </a:cxn>
                  <a:cxn ang="0">
                    <a:pos x="6" y="1"/>
                  </a:cxn>
                  <a:cxn ang="0">
                    <a:pos x="11" y="4"/>
                  </a:cxn>
                  <a:cxn ang="0">
                    <a:pos x="16" y="8"/>
                  </a:cxn>
                  <a:cxn ang="0">
                    <a:pos x="22" y="15"/>
                  </a:cxn>
                  <a:cxn ang="0">
                    <a:pos x="30" y="26"/>
                  </a:cxn>
                  <a:cxn ang="0">
                    <a:pos x="37" y="40"/>
                  </a:cxn>
                  <a:cxn ang="0">
                    <a:pos x="42" y="55"/>
                  </a:cxn>
                  <a:cxn ang="0">
                    <a:pos x="48" y="72"/>
                  </a:cxn>
                  <a:cxn ang="0">
                    <a:pos x="53" y="90"/>
                  </a:cxn>
                  <a:cxn ang="0">
                    <a:pos x="56" y="110"/>
                  </a:cxn>
                  <a:cxn ang="0">
                    <a:pos x="59" y="132"/>
                  </a:cxn>
                  <a:cxn ang="0">
                    <a:pos x="60" y="154"/>
                  </a:cxn>
                  <a:cxn ang="0">
                    <a:pos x="0" y="154"/>
                  </a:cxn>
                </a:cxnLst>
                <a:rect l="0" t="0" r="r" b="b"/>
                <a:pathLst>
                  <a:path w="60" h="154">
                    <a:moveTo>
                      <a:pt x="0" y="154"/>
                    </a:moveTo>
                    <a:lnTo>
                      <a:pt x="0" y="0"/>
                    </a:lnTo>
                    <a:lnTo>
                      <a:pt x="6" y="1"/>
                    </a:lnTo>
                    <a:lnTo>
                      <a:pt x="11" y="4"/>
                    </a:lnTo>
                    <a:lnTo>
                      <a:pt x="16" y="8"/>
                    </a:lnTo>
                    <a:lnTo>
                      <a:pt x="22" y="15"/>
                    </a:lnTo>
                    <a:lnTo>
                      <a:pt x="30" y="26"/>
                    </a:lnTo>
                    <a:lnTo>
                      <a:pt x="37" y="40"/>
                    </a:lnTo>
                    <a:lnTo>
                      <a:pt x="42" y="55"/>
                    </a:lnTo>
                    <a:lnTo>
                      <a:pt x="48" y="72"/>
                    </a:lnTo>
                    <a:lnTo>
                      <a:pt x="53" y="90"/>
                    </a:lnTo>
                    <a:lnTo>
                      <a:pt x="56" y="110"/>
                    </a:lnTo>
                    <a:lnTo>
                      <a:pt x="59" y="132"/>
                    </a:lnTo>
                    <a:lnTo>
                      <a:pt x="60" y="154"/>
                    </a:lnTo>
                    <a:lnTo>
                      <a:pt x="0" y="154"/>
                    </a:lnTo>
                    <a:close/>
                  </a:path>
                </a:pathLst>
              </a:custGeom>
              <a:solidFill>
                <a:srgbClr val="000000"/>
              </a:solidFill>
              <a:ln w="9525">
                <a:noFill/>
                <a:round/>
                <a:headEnd/>
                <a:tailEnd/>
              </a:ln>
            </p:spPr>
            <p:txBody>
              <a:bodyPr/>
              <a:lstStyle/>
              <a:p>
                <a:endParaRPr lang="zh-CN" altLang="en-US"/>
              </a:p>
            </p:txBody>
          </p:sp>
          <p:sp>
            <p:nvSpPr>
              <p:cNvPr id="413731" name="Freeform 35"/>
              <p:cNvSpPr>
                <a:spLocks/>
              </p:cNvSpPr>
              <p:nvPr/>
            </p:nvSpPr>
            <p:spPr bwMode="auto">
              <a:xfrm>
                <a:off x="2739" y="3564"/>
                <a:ext cx="45" cy="47"/>
              </a:xfrm>
              <a:custGeom>
                <a:avLst/>
                <a:gdLst/>
                <a:ahLst/>
                <a:cxnLst>
                  <a:cxn ang="0">
                    <a:pos x="42" y="37"/>
                  </a:cxn>
                  <a:cxn ang="0">
                    <a:pos x="48" y="31"/>
                  </a:cxn>
                  <a:cxn ang="0">
                    <a:pos x="53" y="26"/>
                  </a:cxn>
                  <a:cxn ang="0">
                    <a:pos x="59" y="20"/>
                  </a:cxn>
                  <a:cxn ang="0">
                    <a:pos x="64" y="15"/>
                  </a:cxn>
                  <a:cxn ang="0">
                    <a:pos x="71" y="11"/>
                  </a:cxn>
                  <a:cxn ang="0">
                    <a:pos x="77" y="7"/>
                  </a:cxn>
                  <a:cxn ang="0">
                    <a:pos x="83" y="3"/>
                  </a:cxn>
                  <a:cxn ang="0">
                    <a:pos x="90" y="0"/>
                  </a:cxn>
                  <a:cxn ang="0">
                    <a:pos x="83" y="14"/>
                  </a:cxn>
                  <a:cxn ang="0">
                    <a:pos x="76" y="27"/>
                  </a:cxn>
                  <a:cxn ang="0">
                    <a:pos x="70" y="44"/>
                  </a:cxn>
                  <a:cxn ang="0">
                    <a:pos x="65" y="61"/>
                  </a:cxn>
                  <a:cxn ang="0">
                    <a:pos x="61" y="80"/>
                  </a:cxn>
                  <a:cxn ang="0">
                    <a:pos x="57" y="99"/>
                  </a:cxn>
                  <a:cxn ang="0">
                    <a:pos x="55" y="121"/>
                  </a:cxn>
                  <a:cxn ang="0">
                    <a:pos x="54" y="143"/>
                  </a:cxn>
                  <a:cxn ang="0">
                    <a:pos x="0" y="143"/>
                  </a:cxn>
                  <a:cxn ang="0">
                    <a:pos x="2" y="128"/>
                  </a:cxn>
                  <a:cxn ang="0">
                    <a:pos x="4" y="114"/>
                  </a:cxn>
                  <a:cxn ang="0">
                    <a:pos x="8" y="99"/>
                  </a:cxn>
                  <a:cxn ang="0">
                    <a:pos x="14" y="86"/>
                  </a:cxn>
                  <a:cxn ang="0">
                    <a:pos x="19" y="72"/>
                  </a:cxn>
                  <a:cxn ang="0">
                    <a:pos x="26" y="60"/>
                  </a:cxn>
                  <a:cxn ang="0">
                    <a:pos x="34" y="48"/>
                  </a:cxn>
                  <a:cxn ang="0">
                    <a:pos x="42" y="37"/>
                  </a:cxn>
                </a:cxnLst>
                <a:rect l="0" t="0" r="r" b="b"/>
                <a:pathLst>
                  <a:path w="90" h="143">
                    <a:moveTo>
                      <a:pt x="42" y="37"/>
                    </a:moveTo>
                    <a:lnTo>
                      <a:pt x="48" y="31"/>
                    </a:lnTo>
                    <a:lnTo>
                      <a:pt x="53" y="26"/>
                    </a:lnTo>
                    <a:lnTo>
                      <a:pt x="59" y="20"/>
                    </a:lnTo>
                    <a:lnTo>
                      <a:pt x="64" y="15"/>
                    </a:lnTo>
                    <a:lnTo>
                      <a:pt x="71" y="11"/>
                    </a:lnTo>
                    <a:lnTo>
                      <a:pt x="77" y="7"/>
                    </a:lnTo>
                    <a:lnTo>
                      <a:pt x="83" y="3"/>
                    </a:lnTo>
                    <a:lnTo>
                      <a:pt x="90" y="0"/>
                    </a:lnTo>
                    <a:lnTo>
                      <a:pt x="83" y="14"/>
                    </a:lnTo>
                    <a:lnTo>
                      <a:pt x="76" y="27"/>
                    </a:lnTo>
                    <a:lnTo>
                      <a:pt x="70" y="44"/>
                    </a:lnTo>
                    <a:lnTo>
                      <a:pt x="65" y="61"/>
                    </a:lnTo>
                    <a:lnTo>
                      <a:pt x="61" y="80"/>
                    </a:lnTo>
                    <a:lnTo>
                      <a:pt x="57" y="99"/>
                    </a:lnTo>
                    <a:lnTo>
                      <a:pt x="55" y="121"/>
                    </a:lnTo>
                    <a:lnTo>
                      <a:pt x="54" y="143"/>
                    </a:lnTo>
                    <a:lnTo>
                      <a:pt x="0" y="143"/>
                    </a:lnTo>
                    <a:lnTo>
                      <a:pt x="2" y="128"/>
                    </a:lnTo>
                    <a:lnTo>
                      <a:pt x="4" y="114"/>
                    </a:lnTo>
                    <a:lnTo>
                      <a:pt x="8" y="99"/>
                    </a:lnTo>
                    <a:lnTo>
                      <a:pt x="14" y="86"/>
                    </a:lnTo>
                    <a:lnTo>
                      <a:pt x="19" y="72"/>
                    </a:lnTo>
                    <a:lnTo>
                      <a:pt x="26" y="60"/>
                    </a:lnTo>
                    <a:lnTo>
                      <a:pt x="34" y="48"/>
                    </a:lnTo>
                    <a:lnTo>
                      <a:pt x="42" y="37"/>
                    </a:lnTo>
                    <a:close/>
                  </a:path>
                </a:pathLst>
              </a:custGeom>
              <a:solidFill>
                <a:srgbClr val="000000"/>
              </a:solidFill>
              <a:ln w="9525">
                <a:noFill/>
                <a:round/>
                <a:headEnd/>
                <a:tailEnd/>
              </a:ln>
            </p:spPr>
            <p:txBody>
              <a:bodyPr/>
              <a:lstStyle/>
              <a:p>
                <a:endParaRPr lang="zh-CN" altLang="en-US"/>
              </a:p>
            </p:txBody>
          </p:sp>
          <p:sp>
            <p:nvSpPr>
              <p:cNvPr id="413732" name="Freeform 36"/>
              <p:cNvSpPr>
                <a:spLocks/>
              </p:cNvSpPr>
              <p:nvPr/>
            </p:nvSpPr>
            <p:spPr bwMode="auto">
              <a:xfrm>
                <a:off x="2739" y="3621"/>
                <a:ext cx="43" cy="49"/>
              </a:xfrm>
              <a:custGeom>
                <a:avLst/>
                <a:gdLst/>
                <a:ahLst/>
                <a:cxnLst>
                  <a:cxn ang="0">
                    <a:pos x="0" y="0"/>
                  </a:cxn>
                  <a:cxn ang="0">
                    <a:pos x="54" y="0"/>
                  </a:cxn>
                  <a:cxn ang="0">
                    <a:pos x="56" y="42"/>
                  </a:cxn>
                  <a:cxn ang="0">
                    <a:pos x="63" y="81"/>
                  </a:cxn>
                  <a:cxn ang="0">
                    <a:pos x="72" y="117"/>
                  </a:cxn>
                  <a:cxn ang="0">
                    <a:pos x="85" y="147"/>
                  </a:cxn>
                  <a:cxn ang="0">
                    <a:pos x="79" y="144"/>
                  </a:cxn>
                  <a:cxn ang="0">
                    <a:pos x="74" y="140"/>
                  </a:cxn>
                  <a:cxn ang="0">
                    <a:pos x="68" y="136"/>
                  </a:cxn>
                  <a:cxn ang="0">
                    <a:pos x="62" y="132"/>
                  </a:cxn>
                  <a:cxn ang="0">
                    <a:pos x="57" y="126"/>
                  </a:cxn>
                  <a:cxn ang="0">
                    <a:pos x="52" y="122"/>
                  </a:cxn>
                  <a:cxn ang="0">
                    <a:pos x="47" y="117"/>
                  </a:cxn>
                  <a:cxn ang="0">
                    <a:pos x="42" y="111"/>
                  </a:cxn>
                  <a:cxn ang="0">
                    <a:pos x="33" y="99"/>
                  </a:cxn>
                  <a:cxn ang="0">
                    <a:pos x="25" y="87"/>
                  </a:cxn>
                  <a:cxn ang="0">
                    <a:pos x="18" y="75"/>
                  </a:cxn>
                  <a:cxn ang="0">
                    <a:pos x="12" y="60"/>
                  </a:cxn>
                  <a:cxn ang="0">
                    <a:pos x="8" y="46"/>
                  </a:cxn>
                  <a:cxn ang="0">
                    <a:pos x="3" y="31"/>
                  </a:cxn>
                  <a:cxn ang="0">
                    <a:pos x="1" y="16"/>
                  </a:cxn>
                  <a:cxn ang="0">
                    <a:pos x="0" y="0"/>
                  </a:cxn>
                </a:cxnLst>
                <a:rect l="0" t="0" r="r" b="b"/>
                <a:pathLst>
                  <a:path w="85" h="147">
                    <a:moveTo>
                      <a:pt x="0" y="0"/>
                    </a:moveTo>
                    <a:lnTo>
                      <a:pt x="54" y="0"/>
                    </a:lnTo>
                    <a:lnTo>
                      <a:pt x="56" y="42"/>
                    </a:lnTo>
                    <a:lnTo>
                      <a:pt x="63" y="81"/>
                    </a:lnTo>
                    <a:lnTo>
                      <a:pt x="72" y="117"/>
                    </a:lnTo>
                    <a:lnTo>
                      <a:pt x="85" y="147"/>
                    </a:lnTo>
                    <a:lnTo>
                      <a:pt x="79" y="144"/>
                    </a:lnTo>
                    <a:lnTo>
                      <a:pt x="74" y="140"/>
                    </a:lnTo>
                    <a:lnTo>
                      <a:pt x="68" y="136"/>
                    </a:lnTo>
                    <a:lnTo>
                      <a:pt x="62" y="132"/>
                    </a:lnTo>
                    <a:lnTo>
                      <a:pt x="57" y="126"/>
                    </a:lnTo>
                    <a:lnTo>
                      <a:pt x="52" y="122"/>
                    </a:lnTo>
                    <a:lnTo>
                      <a:pt x="47" y="117"/>
                    </a:lnTo>
                    <a:lnTo>
                      <a:pt x="42" y="111"/>
                    </a:lnTo>
                    <a:lnTo>
                      <a:pt x="33" y="99"/>
                    </a:lnTo>
                    <a:lnTo>
                      <a:pt x="25" y="87"/>
                    </a:lnTo>
                    <a:lnTo>
                      <a:pt x="18" y="75"/>
                    </a:lnTo>
                    <a:lnTo>
                      <a:pt x="12" y="60"/>
                    </a:lnTo>
                    <a:lnTo>
                      <a:pt x="8" y="46"/>
                    </a:lnTo>
                    <a:lnTo>
                      <a:pt x="3" y="31"/>
                    </a:lnTo>
                    <a:lnTo>
                      <a:pt x="1" y="16"/>
                    </a:lnTo>
                    <a:lnTo>
                      <a:pt x="0" y="0"/>
                    </a:lnTo>
                    <a:close/>
                  </a:path>
                </a:pathLst>
              </a:custGeom>
              <a:solidFill>
                <a:srgbClr val="000000"/>
              </a:solidFill>
              <a:ln w="9525">
                <a:noFill/>
                <a:round/>
                <a:headEnd/>
                <a:tailEnd/>
              </a:ln>
            </p:spPr>
            <p:txBody>
              <a:bodyPr/>
              <a:lstStyle/>
              <a:p>
                <a:endParaRPr lang="zh-CN" altLang="en-US"/>
              </a:p>
            </p:txBody>
          </p:sp>
          <p:sp>
            <p:nvSpPr>
              <p:cNvPr id="413733" name="Freeform 37"/>
              <p:cNvSpPr>
                <a:spLocks/>
              </p:cNvSpPr>
              <p:nvPr/>
            </p:nvSpPr>
            <p:spPr bwMode="auto">
              <a:xfrm>
                <a:off x="2846" y="3621"/>
                <a:ext cx="39" cy="48"/>
              </a:xfrm>
              <a:custGeom>
                <a:avLst/>
                <a:gdLst/>
                <a:ahLst/>
                <a:cxnLst>
                  <a:cxn ang="0">
                    <a:pos x="0" y="143"/>
                  </a:cxn>
                  <a:cxn ang="0">
                    <a:pos x="12" y="113"/>
                  </a:cxn>
                  <a:cxn ang="0">
                    <a:pos x="21" y="79"/>
                  </a:cxn>
                  <a:cxn ang="0">
                    <a:pos x="27" y="41"/>
                  </a:cxn>
                  <a:cxn ang="0">
                    <a:pos x="29" y="0"/>
                  </a:cxn>
                  <a:cxn ang="0">
                    <a:pos x="78" y="0"/>
                  </a:cxn>
                  <a:cxn ang="0">
                    <a:pos x="76" y="23"/>
                  </a:cxn>
                  <a:cxn ang="0">
                    <a:pos x="70" y="43"/>
                  </a:cxn>
                  <a:cxn ang="0">
                    <a:pos x="63" y="64"/>
                  </a:cxn>
                  <a:cxn ang="0">
                    <a:pos x="54" y="83"/>
                  </a:cxn>
                  <a:cxn ang="0">
                    <a:pos x="43" y="101"/>
                  </a:cxn>
                  <a:cxn ang="0">
                    <a:pos x="30" y="117"/>
                  </a:cxn>
                  <a:cxn ang="0">
                    <a:pos x="16" y="131"/>
                  </a:cxn>
                  <a:cxn ang="0">
                    <a:pos x="0" y="143"/>
                  </a:cxn>
                </a:cxnLst>
                <a:rect l="0" t="0" r="r" b="b"/>
                <a:pathLst>
                  <a:path w="78" h="143">
                    <a:moveTo>
                      <a:pt x="0" y="143"/>
                    </a:moveTo>
                    <a:lnTo>
                      <a:pt x="12" y="113"/>
                    </a:lnTo>
                    <a:lnTo>
                      <a:pt x="21" y="79"/>
                    </a:lnTo>
                    <a:lnTo>
                      <a:pt x="27" y="41"/>
                    </a:lnTo>
                    <a:lnTo>
                      <a:pt x="29" y="0"/>
                    </a:lnTo>
                    <a:lnTo>
                      <a:pt x="78" y="0"/>
                    </a:lnTo>
                    <a:lnTo>
                      <a:pt x="76" y="23"/>
                    </a:lnTo>
                    <a:lnTo>
                      <a:pt x="70" y="43"/>
                    </a:lnTo>
                    <a:lnTo>
                      <a:pt x="63" y="64"/>
                    </a:lnTo>
                    <a:lnTo>
                      <a:pt x="54" y="83"/>
                    </a:lnTo>
                    <a:lnTo>
                      <a:pt x="43" y="101"/>
                    </a:lnTo>
                    <a:lnTo>
                      <a:pt x="30" y="117"/>
                    </a:lnTo>
                    <a:lnTo>
                      <a:pt x="16" y="131"/>
                    </a:lnTo>
                    <a:lnTo>
                      <a:pt x="0" y="143"/>
                    </a:lnTo>
                    <a:close/>
                  </a:path>
                </a:pathLst>
              </a:custGeom>
              <a:solidFill>
                <a:srgbClr val="000000"/>
              </a:solidFill>
              <a:ln w="9525">
                <a:noFill/>
                <a:round/>
                <a:headEnd/>
                <a:tailEnd/>
              </a:ln>
            </p:spPr>
            <p:txBody>
              <a:bodyPr/>
              <a:lstStyle/>
              <a:p>
                <a:endParaRPr lang="zh-CN" altLang="en-US"/>
              </a:p>
            </p:txBody>
          </p:sp>
          <p:sp>
            <p:nvSpPr>
              <p:cNvPr id="413734" name="Freeform 38"/>
              <p:cNvSpPr>
                <a:spLocks/>
              </p:cNvSpPr>
              <p:nvPr/>
            </p:nvSpPr>
            <p:spPr bwMode="auto">
              <a:xfrm>
                <a:off x="2617" y="3833"/>
                <a:ext cx="17" cy="13"/>
              </a:xfrm>
              <a:custGeom>
                <a:avLst/>
                <a:gdLst/>
                <a:ahLst/>
                <a:cxnLst>
                  <a:cxn ang="0">
                    <a:pos x="16" y="39"/>
                  </a:cxn>
                  <a:cxn ang="0">
                    <a:pos x="23" y="38"/>
                  </a:cxn>
                  <a:cxn ang="0">
                    <a:pos x="29" y="34"/>
                  </a:cxn>
                  <a:cxn ang="0">
                    <a:pos x="32" y="28"/>
                  </a:cxn>
                  <a:cxn ang="0">
                    <a:pos x="33" y="20"/>
                  </a:cxn>
                  <a:cxn ang="0">
                    <a:pos x="32" y="12"/>
                  </a:cxn>
                  <a:cxn ang="0">
                    <a:pos x="29" y="5"/>
                  </a:cxn>
                  <a:cxn ang="0">
                    <a:pos x="23" y="1"/>
                  </a:cxn>
                  <a:cxn ang="0">
                    <a:pos x="16" y="0"/>
                  </a:cxn>
                  <a:cxn ang="0">
                    <a:pos x="9" y="1"/>
                  </a:cxn>
                  <a:cxn ang="0">
                    <a:pos x="4" y="5"/>
                  </a:cxn>
                  <a:cxn ang="0">
                    <a:pos x="1" y="12"/>
                  </a:cxn>
                  <a:cxn ang="0">
                    <a:pos x="0" y="20"/>
                  </a:cxn>
                  <a:cxn ang="0">
                    <a:pos x="1" y="28"/>
                  </a:cxn>
                  <a:cxn ang="0">
                    <a:pos x="4" y="34"/>
                  </a:cxn>
                  <a:cxn ang="0">
                    <a:pos x="9" y="38"/>
                  </a:cxn>
                  <a:cxn ang="0">
                    <a:pos x="16" y="39"/>
                  </a:cxn>
                </a:cxnLst>
                <a:rect l="0" t="0" r="r" b="b"/>
                <a:pathLst>
                  <a:path w="33" h="39">
                    <a:moveTo>
                      <a:pt x="16" y="39"/>
                    </a:moveTo>
                    <a:lnTo>
                      <a:pt x="23" y="38"/>
                    </a:lnTo>
                    <a:lnTo>
                      <a:pt x="29" y="34"/>
                    </a:lnTo>
                    <a:lnTo>
                      <a:pt x="32" y="28"/>
                    </a:lnTo>
                    <a:lnTo>
                      <a:pt x="33" y="20"/>
                    </a:lnTo>
                    <a:lnTo>
                      <a:pt x="32" y="12"/>
                    </a:lnTo>
                    <a:lnTo>
                      <a:pt x="29" y="5"/>
                    </a:lnTo>
                    <a:lnTo>
                      <a:pt x="23" y="1"/>
                    </a:lnTo>
                    <a:lnTo>
                      <a:pt x="16" y="0"/>
                    </a:lnTo>
                    <a:lnTo>
                      <a:pt x="9" y="1"/>
                    </a:lnTo>
                    <a:lnTo>
                      <a:pt x="4" y="5"/>
                    </a:lnTo>
                    <a:lnTo>
                      <a:pt x="1" y="12"/>
                    </a:lnTo>
                    <a:lnTo>
                      <a:pt x="0" y="20"/>
                    </a:lnTo>
                    <a:lnTo>
                      <a:pt x="1" y="28"/>
                    </a:lnTo>
                    <a:lnTo>
                      <a:pt x="4" y="34"/>
                    </a:lnTo>
                    <a:lnTo>
                      <a:pt x="9" y="38"/>
                    </a:lnTo>
                    <a:lnTo>
                      <a:pt x="16" y="39"/>
                    </a:lnTo>
                    <a:close/>
                  </a:path>
                </a:pathLst>
              </a:custGeom>
              <a:solidFill>
                <a:srgbClr val="000000"/>
              </a:solidFill>
              <a:ln w="9525">
                <a:noFill/>
                <a:round/>
                <a:headEnd/>
                <a:tailEnd/>
              </a:ln>
            </p:spPr>
            <p:txBody>
              <a:bodyPr/>
              <a:lstStyle/>
              <a:p>
                <a:endParaRPr lang="zh-CN" altLang="en-US"/>
              </a:p>
            </p:txBody>
          </p:sp>
          <p:sp>
            <p:nvSpPr>
              <p:cNvPr id="413735" name="Freeform 39"/>
              <p:cNvSpPr>
                <a:spLocks/>
              </p:cNvSpPr>
              <p:nvPr/>
            </p:nvSpPr>
            <p:spPr bwMode="auto">
              <a:xfrm>
                <a:off x="2649" y="3833"/>
                <a:ext cx="17" cy="13"/>
              </a:xfrm>
              <a:custGeom>
                <a:avLst/>
                <a:gdLst/>
                <a:ahLst/>
                <a:cxnLst>
                  <a:cxn ang="0">
                    <a:pos x="17" y="39"/>
                  </a:cxn>
                  <a:cxn ang="0">
                    <a:pos x="24" y="38"/>
                  </a:cxn>
                  <a:cxn ang="0">
                    <a:pos x="30" y="34"/>
                  </a:cxn>
                  <a:cxn ang="0">
                    <a:pos x="34" y="28"/>
                  </a:cxn>
                  <a:cxn ang="0">
                    <a:pos x="35" y="20"/>
                  </a:cxn>
                  <a:cxn ang="0">
                    <a:pos x="34" y="12"/>
                  </a:cxn>
                  <a:cxn ang="0">
                    <a:pos x="30" y="5"/>
                  </a:cxn>
                  <a:cxn ang="0">
                    <a:pos x="24" y="1"/>
                  </a:cxn>
                  <a:cxn ang="0">
                    <a:pos x="17" y="0"/>
                  </a:cxn>
                  <a:cxn ang="0">
                    <a:pos x="10" y="1"/>
                  </a:cxn>
                  <a:cxn ang="0">
                    <a:pos x="6" y="5"/>
                  </a:cxn>
                  <a:cxn ang="0">
                    <a:pos x="1" y="12"/>
                  </a:cxn>
                  <a:cxn ang="0">
                    <a:pos x="0" y="20"/>
                  </a:cxn>
                  <a:cxn ang="0">
                    <a:pos x="1" y="28"/>
                  </a:cxn>
                  <a:cxn ang="0">
                    <a:pos x="6" y="34"/>
                  </a:cxn>
                  <a:cxn ang="0">
                    <a:pos x="10" y="38"/>
                  </a:cxn>
                  <a:cxn ang="0">
                    <a:pos x="17" y="39"/>
                  </a:cxn>
                </a:cxnLst>
                <a:rect l="0" t="0" r="r" b="b"/>
                <a:pathLst>
                  <a:path w="35" h="39">
                    <a:moveTo>
                      <a:pt x="17" y="39"/>
                    </a:moveTo>
                    <a:lnTo>
                      <a:pt x="24" y="38"/>
                    </a:lnTo>
                    <a:lnTo>
                      <a:pt x="30" y="34"/>
                    </a:lnTo>
                    <a:lnTo>
                      <a:pt x="34" y="28"/>
                    </a:lnTo>
                    <a:lnTo>
                      <a:pt x="35" y="20"/>
                    </a:lnTo>
                    <a:lnTo>
                      <a:pt x="34" y="12"/>
                    </a:lnTo>
                    <a:lnTo>
                      <a:pt x="30" y="5"/>
                    </a:lnTo>
                    <a:lnTo>
                      <a:pt x="24" y="1"/>
                    </a:lnTo>
                    <a:lnTo>
                      <a:pt x="17" y="0"/>
                    </a:lnTo>
                    <a:lnTo>
                      <a:pt x="10" y="1"/>
                    </a:lnTo>
                    <a:lnTo>
                      <a:pt x="6" y="5"/>
                    </a:lnTo>
                    <a:lnTo>
                      <a:pt x="1" y="12"/>
                    </a:lnTo>
                    <a:lnTo>
                      <a:pt x="0" y="20"/>
                    </a:lnTo>
                    <a:lnTo>
                      <a:pt x="1" y="28"/>
                    </a:lnTo>
                    <a:lnTo>
                      <a:pt x="6" y="34"/>
                    </a:lnTo>
                    <a:lnTo>
                      <a:pt x="10" y="38"/>
                    </a:lnTo>
                    <a:lnTo>
                      <a:pt x="17" y="39"/>
                    </a:lnTo>
                    <a:close/>
                  </a:path>
                </a:pathLst>
              </a:custGeom>
              <a:solidFill>
                <a:srgbClr val="000000"/>
              </a:solidFill>
              <a:ln w="9525">
                <a:noFill/>
                <a:round/>
                <a:headEnd/>
                <a:tailEnd/>
              </a:ln>
            </p:spPr>
            <p:txBody>
              <a:bodyPr/>
              <a:lstStyle/>
              <a:p>
                <a:endParaRPr lang="zh-CN" altLang="en-US"/>
              </a:p>
            </p:txBody>
          </p:sp>
          <p:sp>
            <p:nvSpPr>
              <p:cNvPr id="413736" name="Freeform 40"/>
              <p:cNvSpPr>
                <a:spLocks/>
              </p:cNvSpPr>
              <p:nvPr/>
            </p:nvSpPr>
            <p:spPr bwMode="auto">
              <a:xfrm>
                <a:off x="2681" y="3833"/>
                <a:ext cx="17" cy="13"/>
              </a:xfrm>
              <a:custGeom>
                <a:avLst/>
                <a:gdLst/>
                <a:ahLst/>
                <a:cxnLst>
                  <a:cxn ang="0">
                    <a:pos x="16" y="39"/>
                  </a:cxn>
                  <a:cxn ang="0">
                    <a:pos x="23" y="38"/>
                  </a:cxn>
                  <a:cxn ang="0">
                    <a:pos x="28" y="34"/>
                  </a:cxn>
                  <a:cxn ang="0">
                    <a:pos x="32" y="28"/>
                  </a:cxn>
                  <a:cxn ang="0">
                    <a:pos x="33" y="20"/>
                  </a:cxn>
                  <a:cxn ang="0">
                    <a:pos x="32" y="12"/>
                  </a:cxn>
                  <a:cxn ang="0">
                    <a:pos x="28" y="5"/>
                  </a:cxn>
                  <a:cxn ang="0">
                    <a:pos x="23" y="1"/>
                  </a:cxn>
                  <a:cxn ang="0">
                    <a:pos x="16" y="0"/>
                  </a:cxn>
                  <a:cxn ang="0">
                    <a:pos x="9" y="1"/>
                  </a:cxn>
                  <a:cxn ang="0">
                    <a:pos x="4" y="5"/>
                  </a:cxn>
                  <a:cxn ang="0">
                    <a:pos x="1" y="12"/>
                  </a:cxn>
                  <a:cxn ang="0">
                    <a:pos x="0" y="20"/>
                  </a:cxn>
                  <a:cxn ang="0">
                    <a:pos x="1" y="28"/>
                  </a:cxn>
                  <a:cxn ang="0">
                    <a:pos x="4" y="34"/>
                  </a:cxn>
                  <a:cxn ang="0">
                    <a:pos x="9" y="38"/>
                  </a:cxn>
                  <a:cxn ang="0">
                    <a:pos x="16" y="39"/>
                  </a:cxn>
                </a:cxnLst>
                <a:rect l="0" t="0" r="r" b="b"/>
                <a:pathLst>
                  <a:path w="33" h="39">
                    <a:moveTo>
                      <a:pt x="16" y="39"/>
                    </a:moveTo>
                    <a:lnTo>
                      <a:pt x="23" y="38"/>
                    </a:lnTo>
                    <a:lnTo>
                      <a:pt x="28" y="34"/>
                    </a:lnTo>
                    <a:lnTo>
                      <a:pt x="32" y="28"/>
                    </a:lnTo>
                    <a:lnTo>
                      <a:pt x="33" y="20"/>
                    </a:lnTo>
                    <a:lnTo>
                      <a:pt x="32" y="12"/>
                    </a:lnTo>
                    <a:lnTo>
                      <a:pt x="28" y="5"/>
                    </a:lnTo>
                    <a:lnTo>
                      <a:pt x="23" y="1"/>
                    </a:lnTo>
                    <a:lnTo>
                      <a:pt x="16" y="0"/>
                    </a:lnTo>
                    <a:lnTo>
                      <a:pt x="9" y="1"/>
                    </a:lnTo>
                    <a:lnTo>
                      <a:pt x="4" y="5"/>
                    </a:lnTo>
                    <a:lnTo>
                      <a:pt x="1" y="12"/>
                    </a:lnTo>
                    <a:lnTo>
                      <a:pt x="0" y="20"/>
                    </a:lnTo>
                    <a:lnTo>
                      <a:pt x="1" y="28"/>
                    </a:lnTo>
                    <a:lnTo>
                      <a:pt x="4" y="34"/>
                    </a:lnTo>
                    <a:lnTo>
                      <a:pt x="9" y="38"/>
                    </a:lnTo>
                    <a:lnTo>
                      <a:pt x="16" y="39"/>
                    </a:lnTo>
                    <a:close/>
                  </a:path>
                </a:pathLst>
              </a:custGeom>
              <a:solidFill>
                <a:srgbClr val="000000"/>
              </a:solidFill>
              <a:ln w="9525">
                <a:noFill/>
                <a:round/>
                <a:headEnd/>
                <a:tailEnd/>
              </a:ln>
            </p:spPr>
            <p:txBody>
              <a:bodyPr/>
              <a:lstStyle/>
              <a:p>
                <a:endParaRPr lang="zh-CN" altLang="en-US"/>
              </a:p>
            </p:txBody>
          </p:sp>
          <p:sp>
            <p:nvSpPr>
              <p:cNvPr id="413737" name="Freeform 41"/>
              <p:cNvSpPr>
                <a:spLocks/>
              </p:cNvSpPr>
              <p:nvPr/>
            </p:nvSpPr>
            <p:spPr bwMode="auto">
              <a:xfrm>
                <a:off x="2713" y="3833"/>
                <a:ext cx="17" cy="13"/>
              </a:xfrm>
              <a:custGeom>
                <a:avLst/>
                <a:gdLst/>
                <a:ahLst/>
                <a:cxnLst>
                  <a:cxn ang="0">
                    <a:pos x="17" y="39"/>
                  </a:cxn>
                  <a:cxn ang="0">
                    <a:pos x="24" y="38"/>
                  </a:cxn>
                  <a:cxn ang="0">
                    <a:pos x="30" y="34"/>
                  </a:cxn>
                  <a:cxn ang="0">
                    <a:pos x="33" y="28"/>
                  </a:cxn>
                  <a:cxn ang="0">
                    <a:pos x="35" y="20"/>
                  </a:cxn>
                  <a:cxn ang="0">
                    <a:pos x="33" y="12"/>
                  </a:cxn>
                  <a:cxn ang="0">
                    <a:pos x="30" y="5"/>
                  </a:cxn>
                  <a:cxn ang="0">
                    <a:pos x="24" y="1"/>
                  </a:cxn>
                  <a:cxn ang="0">
                    <a:pos x="17" y="0"/>
                  </a:cxn>
                  <a:cxn ang="0">
                    <a:pos x="10" y="1"/>
                  </a:cxn>
                  <a:cxn ang="0">
                    <a:pos x="6" y="5"/>
                  </a:cxn>
                  <a:cxn ang="0">
                    <a:pos x="1" y="12"/>
                  </a:cxn>
                  <a:cxn ang="0">
                    <a:pos x="0" y="20"/>
                  </a:cxn>
                  <a:cxn ang="0">
                    <a:pos x="1" y="28"/>
                  </a:cxn>
                  <a:cxn ang="0">
                    <a:pos x="6" y="34"/>
                  </a:cxn>
                  <a:cxn ang="0">
                    <a:pos x="10" y="38"/>
                  </a:cxn>
                  <a:cxn ang="0">
                    <a:pos x="17" y="39"/>
                  </a:cxn>
                </a:cxnLst>
                <a:rect l="0" t="0" r="r" b="b"/>
                <a:pathLst>
                  <a:path w="35" h="39">
                    <a:moveTo>
                      <a:pt x="17" y="39"/>
                    </a:moveTo>
                    <a:lnTo>
                      <a:pt x="24" y="38"/>
                    </a:lnTo>
                    <a:lnTo>
                      <a:pt x="30" y="34"/>
                    </a:lnTo>
                    <a:lnTo>
                      <a:pt x="33" y="28"/>
                    </a:lnTo>
                    <a:lnTo>
                      <a:pt x="35" y="20"/>
                    </a:lnTo>
                    <a:lnTo>
                      <a:pt x="33" y="12"/>
                    </a:lnTo>
                    <a:lnTo>
                      <a:pt x="30" y="5"/>
                    </a:lnTo>
                    <a:lnTo>
                      <a:pt x="24" y="1"/>
                    </a:lnTo>
                    <a:lnTo>
                      <a:pt x="17" y="0"/>
                    </a:lnTo>
                    <a:lnTo>
                      <a:pt x="10" y="1"/>
                    </a:lnTo>
                    <a:lnTo>
                      <a:pt x="6" y="5"/>
                    </a:lnTo>
                    <a:lnTo>
                      <a:pt x="1" y="12"/>
                    </a:lnTo>
                    <a:lnTo>
                      <a:pt x="0" y="20"/>
                    </a:lnTo>
                    <a:lnTo>
                      <a:pt x="1" y="28"/>
                    </a:lnTo>
                    <a:lnTo>
                      <a:pt x="6" y="34"/>
                    </a:lnTo>
                    <a:lnTo>
                      <a:pt x="10" y="38"/>
                    </a:lnTo>
                    <a:lnTo>
                      <a:pt x="17" y="39"/>
                    </a:lnTo>
                    <a:close/>
                  </a:path>
                </a:pathLst>
              </a:custGeom>
              <a:solidFill>
                <a:srgbClr val="000000"/>
              </a:solidFill>
              <a:ln w="9525">
                <a:noFill/>
                <a:round/>
                <a:headEnd/>
                <a:tailEnd/>
              </a:ln>
            </p:spPr>
            <p:txBody>
              <a:bodyPr/>
              <a:lstStyle/>
              <a:p>
                <a:endParaRPr lang="zh-CN" altLang="en-US"/>
              </a:p>
            </p:txBody>
          </p:sp>
          <p:sp>
            <p:nvSpPr>
              <p:cNvPr id="413738" name="Freeform 42"/>
              <p:cNvSpPr>
                <a:spLocks/>
              </p:cNvSpPr>
              <p:nvPr/>
            </p:nvSpPr>
            <p:spPr bwMode="auto">
              <a:xfrm>
                <a:off x="2617" y="3856"/>
                <a:ext cx="17" cy="13"/>
              </a:xfrm>
              <a:custGeom>
                <a:avLst/>
                <a:gdLst/>
                <a:ahLst/>
                <a:cxnLst>
                  <a:cxn ang="0">
                    <a:pos x="16" y="39"/>
                  </a:cxn>
                  <a:cxn ang="0">
                    <a:pos x="23" y="38"/>
                  </a:cxn>
                  <a:cxn ang="0">
                    <a:pos x="29" y="34"/>
                  </a:cxn>
                  <a:cxn ang="0">
                    <a:pos x="32" y="28"/>
                  </a:cxn>
                  <a:cxn ang="0">
                    <a:pos x="33" y="20"/>
                  </a:cxn>
                  <a:cxn ang="0">
                    <a:pos x="32" y="12"/>
                  </a:cxn>
                  <a:cxn ang="0">
                    <a:pos x="29" y="5"/>
                  </a:cxn>
                  <a:cxn ang="0">
                    <a:pos x="23" y="1"/>
                  </a:cxn>
                  <a:cxn ang="0">
                    <a:pos x="16" y="0"/>
                  </a:cxn>
                  <a:cxn ang="0">
                    <a:pos x="9" y="1"/>
                  </a:cxn>
                  <a:cxn ang="0">
                    <a:pos x="4" y="5"/>
                  </a:cxn>
                  <a:cxn ang="0">
                    <a:pos x="1" y="12"/>
                  </a:cxn>
                  <a:cxn ang="0">
                    <a:pos x="0" y="20"/>
                  </a:cxn>
                  <a:cxn ang="0">
                    <a:pos x="1" y="28"/>
                  </a:cxn>
                  <a:cxn ang="0">
                    <a:pos x="4" y="34"/>
                  </a:cxn>
                  <a:cxn ang="0">
                    <a:pos x="9" y="38"/>
                  </a:cxn>
                  <a:cxn ang="0">
                    <a:pos x="16" y="39"/>
                  </a:cxn>
                </a:cxnLst>
                <a:rect l="0" t="0" r="r" b="b"/>
                <a:pathLst>
                  <a:path w="33" h="39">
                    <a:moveTo>
                      <a:pt x="16" y="39"/>
                    </a:moveTo>
                    <a:lnTo>
                      <a:pt x="23" y="38"/>
                    </a:lnTo>
                    <a:lnTo>
                      <a:pt x="29" y="34"/>
                    </a:lnTo>
                    <a:lnTo>
                      <a:pt x="32" y="28"/>
                    </a:lnTo>
                    <a:lnTo>
                      <a:pt x="33" y="20"/>
                    </a:lnTo>
                    <a:lnTo>
                      <a:pt x="32" y="12"/>
                    </a:lnTo>
                    <a:lnTo>
                      <a:pt x="29" y="5"/>
                    </a:lnTo>
                    <a:lnTo>
                      <a:pt x="23" y="1"/>
                    </a:lnTo>
                    <a:lnTo>
                      <a:pt x="16" y="0"/>
                    </a:lnTo>
                    <a:lnTo>
                      <a:pt x="9" y="1"/>
                    </a:lnTo>
                    <a:lnTo>
                      <a:pt x="4" y="5"/>
                    </a:lnTo>
                    <a:lnTo>
                      <a:pt x="1" y="12"/>
                    </a:lnTo>
                    <a:lnTo>
                      <a:pt x="0" y="20"/>
                    </a:lnTo>
                    <a:lnTo>
                      <a:pt x="1" y="28"/>
                    </a:lnTo>
                    <a:lnTo>
                      <a:pt x="4" y="34"/>
                    </a:lnTo>
                    <a:lnTo>
                      <a:pt x="9" y="38"/>
                    </a:lnTo>
                    <a:lnTo>
                      <a:pt x="16" y="39"/>
                    </a:lnTo>
                    <a:close/>
                  </a:path>
                </a:pathLst>
              </a:custGeom>
              <a:solidFill>
                <a:srgbClr val="000000"/>
              </a:solidFill>
              <a:ln w="9525">
                <a:noFill/>
                <a:round/>
                <a:headEnd/>
                <a:tailEnd/>
              </a:ln>
            </p:spPr>
            <p:txBody>
              <a:bodyPr/>
              <a:lstStyle/>
              <a:p>
                <a:endParaRPr lang="zh-CN" altLang="en-US"/>
              </a:p>
            </p:txBody>
          </p:sp>
          <p:sp>
            <p:nvSpPr>
              <p:cNvPr id="413739" name="Freeform 43"/>
              <p:cNvSpPr>
                <a:spLocks/>
              </p:cNvSpPr>
              <p:nvPr/>
            </p:nvSpPr>
            <p:spPr bwMode="auto">
              <a:xfrm>
                <a:off x="2649" y="3856"/>
                <a:ext cx="17" cy="13"/>
              </a:xfrm>
              <a:custGeom>
                <a:avLst/>
                <a:gdLst/>
                <a:ahLst/>
                <a:cxnLst>
                  <a:cxn ang="0">
                    <a:pos x="17" y="39"/>
                  </a:cxn>
                  <a:cxn ang="0">
                    <a:pos x="24" y="38"/>
                  </a:cxn>
                  <a:cxn ang="0">
                    <a:pos x="30" y="34"/>
                  </a:cxn>
                  <a:cxn ang="0">
                    <a:pos x="34" y="28"/>
                  </a:cxn>
                  <a:cxn ang="0">
                    <a:pos x="35" y="20"/>
                  </a:cxn>
                  <a:cxn ang="0">
                    <a:pos x="34" y="12"/>
                  </a:cxn>
                  <a:cxn ang="0">
                    <a:pos x="30" y="5"/>
                  </a:cxn>
                  <a:cxn ang="0">
                    <a:pos x="24" y="1"/>
                  </a:cxn>
                  <a:cxn ang="0">
                    <a:pos x="17" y="0"/>
                  </a:cxn>
                  <a:cxn ang="0">
                    <a:pos x="10" y="1"/>
                  </a:cxn>
                  <a:cxn ang="0">
                    <a:pos x="6" y="5"/>
                  </a:cxn>
                  <a:cxn ang="0">
                    <a:pos x="1" y="12"/>
                  </a:cxn>
                  <a:cxn ang="0">
                    <a:pos x="0" y="20"/>
                  </a:cxn>
                  <a:cxn ang="0">
                    <a:pos x="1" y="28"/>
                  </a:cxn>
                  <a:cxn ang="0">
                    <a:pos x="6" y="34"/>
                  </a:cxn>
                  <a:cxn ang="0">
                    <a:pos x="10" y="38"/>
                  </a:cxn>
                  <a:cxn ang="0">
                    <a:pos x="17" y="39"/>
                  </a:cxn>
                </a:cxnLst>
                <a:rect l="0" t="0" r="r" b="b"/>
                <a:pathLst>
                  <a:path w="35" h="39">
                    <a:moveTo>
                      <a:pt x="17" y="39"/>
                    </a:moveTo>
                    <a:lnTo>
                      <a:pt x="24" y="38"/>
                    </a:lnTo>
                    <a:lnTo>
                      <a:pt x="30" y="34"/>
                    </a:lnTo>
                    <a:lnTo>
                      <a:pt x="34" y="28"/>
                    </a:lnTo>
                    <a:lnTo>
                      <a:pt x="35" y="20"/>
                    </a:lnTo>
                    <a:lnTo>
                      <a:pt x="34" y="12"/>
                    </a:lnTo>
                    <a:lnTo>
                      <a:pt x="30" y="5"/>
                    </a:lnTo>
                    <a:lnTo>
                      <a:pt x="24" y="1"/>
                    </a:lnTo>
                    <a:lnTo>
                      <a:pt x="17" y="0"/>
                    </a:lnTo>
                    <a:lnTo>
                      <a:pt x="10" y="1"/>
                    </a:lnTo>
                    <a:lnTo>
                      <a:pt x="6" y="5"/>
                    </a:lnTo>
                    <a:lnTo>
                      <a:pt x="1" y="12"/>
                    </a:lnTo>
                    <a:lnTo>
                      <a:pt x="0" y="20"/>
                    </a:lnTo>
                    <a:lnTo>
                      <a:pt x="1" y="28"/>
                    </a:lnTo>
                    <a:lnTo>
                      <a:pt x="6" y="34"/>
                    </a:lnTo>
                    <a:lnTo>
                      <a:pt x="10" y="38"/>
                    </a:lnTo>
                    <a:lnTo>
                      <a:pt x="17" y="39"/>
                    </a:lnTo>
                    <a:close/>
                  </a:path>
                </a:pathLst>
              </a:custGeom>
              <a:solidFill>
                <a:srgbClr val="000000"/>
              </a:solidFill>
              <a:ln w="9525">
                <a:noFill/>
                <a:round/>
                <a:headEnd/>
                <a:tailEnd/>
              </a:ln>
            </p:spPr>
            <p:txBody>
              <a:bodyPr/>
              <a:lstStyle/>
              <a:p>
                <a:endParaRPr lang="zh-CN" altLang="en-US"/>
              </a:p>
            </p:txBody>
          </p:sp>
          <p:sp>
            <p:nvSpPr>
              <p:cNvPr id="413740" name="Freeform 44"/>
              <p:cNvSpPr>
                <a:spLocks/>
              </p:cNvSpPr>
              <p:nvPr/>
            </p:nvSpPr>
            <p:spPr bwMode="auto">
              <a:xfrm>
                <a:off x="2681" y="3856"/>
                <a:ext cx="17" cy="13"/>
              </a:xfrm>
              <a:custGeom>
                <a:avLst/>
                <a:gdLst/>
                <a:ahLst/>
                <a:cxnLst>
                  <a:cxn ang="0">
                    <a:pos x="16" y="39"/>
                  </a:cxn>
                  <a:cxn ang="0">
                    <a:pos x="23" y="38"/>
                  </a:cxn>
                  <a:cxn ang="0">
                    <a:pos x="28" y="34"/>
                  </a:cxn>
                  <a:cxn ang="0">
                    <a:pos x="32" y="28"/>
                  </a:cxn>
                  <a:cxn ang="0">
                    <a:pos x="33" y="20"/>
                  </a:cxn>
                  <a:cxn ang="0">
                    <a:pos x="32" y="12"/>
                  </a:cxn>
                  <a:cxn ang="0">
                    <a:pos x="28" y="5"/>
                  </a:cxn>
                  <a:cxn ang="0">
                    <a:pos x="23" y="1"/>
                  </a:cxn>
                  <a:cxn ang="0">
                    <a:pos x="16" y="0"/>
                  </a:cxn>
                  <a:cxn ang="0">
                    <a:pos x="9" y="1"/>
                  </a:cxn>
                  <a:cxn ang="0">
                    <a:pos x="4" y="5"/>
                  </a:cxn>
                  <a:cxn ang="0">
                    <a:pos x="1" y="12"/>
                  </a:cxn>
                  <a:cxn ang="0">
                    <a:pos x="0" y="20"/>
                  </a:cxn>
                  <a:cxn ang="0">
                    <a:pos x="1" y="28"/>
                  </a:cxn>
                  <a:cxn ang="0">
                    <a:pos x="4" y="34"/>
                  </a:cxn>
                  <a:cxn ang="0">
                    <a:pos x="9" y="38"/>
                  </a:cxn>
                  <a:cxn ang="0">
                    <a:pos x="16" y="39"/>
                  </a:cxn>
                </a:cxnLst>
                <a:rect l="0" t="0" r="r" b="b"/>
                <a:pathLst>
                  <a:path w="33" h="39">
                    <a:moveTo>
                      <a:pt x="16" y="39"/>
                    </a:moveTo>
                    <a:lnTo>
                      <a:pt x="23" y="38"/>
                    </a:lnTo>
                    <a:lnTo>
                      <a:pt x="28" y="34"/>
                    </a:lnTo>
                    <a:lnTo>
                      <a:pt x="32" y="28"/>
                    </a:lnTo>
                    <a:lnTo>
                      <a:pt x="33" y="20"/>
                    </a:lnTo>
                    <a:lnTo>
                      <a:pt x="32" y="12"/>
                    </a:lnTo>
                    <a:lnTo>
                      <a:pt x="28" y="5"/>
                    </a:lnTo>
                    <a:lnTo>
                      <a:pt x="23" y="1"/>
                    </a:lnTo>
                    <a:lnTo>
                      <a:pt x="16" y="0"/>
                    </a:lnTo>
                    <a:lnTo>
                      <a:pt x="9" y="1"/>
                    </a:lnTo>
                    <a:lnTo>
                      <a:pt x="4" y="5"/>
                    </a:lnTo>
                    <a:lnTo>
                      <a:pt x="1" y="12"/>
                    </a:lnTo>
                    <a:lnTo>
                      <a:pt x="0" y="20"/>
                    </a:lnTo>
                    <a:lnTo>
                      <a:pt x="1" y="28"/>
                    </a:lnTo>
                    <a:lnTo>
                      <a:pt x="4" y="34"/>
                    </a:lnTo>
                    <a:lnTo>
                      <a:pt x="9" y="38"/>
                    </a:lnTo>
                    <a:lnTo>
                      <a:pt x="16" y="39"/>
                    </a:lnTo>
                    <a:close/>
                  </a:path>
                </a:pathLst>
              </a:custGeom>
              <a:solidFill>
                <a:srgbClr val="000000"/>
              </a:solidFill>
              <a:ln w="9525">
                <a:noFill/>
                <a:round/>
                <a:headEnd/>
                <a:tailEnd/>
              </a:ln>
            </p:spPr>
            <p:txBody>
              <a:bodyPr/>
              <a:lstStyle/>
              <a:p>
                <a:endParaRPr lang="zh-CN" altLang="en-US"/>
              </a:p>
            </p:txBody>
          </p:sp>
          <p:sp>
            <p:nvSpPr>
              <p:cNvPr id="413741" name="Freeform 45"/>
              <p:cNvSpPr>
                <a:spLocks/>
              </p:cNvSpPr>
              <p:nvPr/>
            </p:nvSpPr>
            <p:spPr bwMode="auto">
              <a:xfrm>
                <a:off x="2713" y="3856"/>
                <a:ext cx="17" cy="13"/>
              </a:xfrm>
              <a:custGeom>
                <a:avLst/>
                <a:gdLst/>
                <a:ahLst/>
                <a:cxnLst>
                  <a:cxn ang="0">
                    <a:pos x="17" y="39"/>
                  </a:cxn>
                  <a:cxn ang="0">
                    <a:pos x="24" y="38"/>
                  </a:cxn>
                  <a:cxn ang="0">
                    <a:pos x="30" y="34"/>
                  </a:cxn>
                  <a:cxn ang="0">
                    <a:pos x="33" y="28"/>
                  </a:cxn>
                  <a:cxn ang="0">
                    <a:pos x="35" y="20"/>
                  </a:cxn>
                  <a:cxn ang="0">
                    <a:pos x="33" y="12"/>
                  </a:cxn>
                  <a:cxn ang="0">
                    <a:pos x="30" y="5"/>
                  </a:cxn>
                  <a:cxn ang="0">
                    <a:pos x="24" y="1"/>
                  </a:cxn>
                  <a:cxn ang="0">
                    <a:pos x="17" y="0"/>
                  </a:cxn>
                  <a:cxn ang="0">
                    <a:pos x="10" y="1"/>
                  </a:cxn>
                  <a:cxn ang="0">
                    <a:pos x="6" y="5"/>
                  </a:cxn>
                  <a:cxn ang="0">
                    <a:pos x="1" y="12"/>
                  </a:cxn>
                  <a:cxn ang="0">
                    <a:pos x="0" y="20"/>
                  </a:cxn>
                  <a:cxn ang="0">
                    <a:pos x="1" y="28"/>
                  </a:cxn>
                  <a:cxn ang="0">
                    <a:pos x="6" y="34"/>
                  </a:cxn>
                  <a:cxn ang="0">
                    <a:pos x="10" y="38"/>
                  </a:cxn>
                  <a:cxn ang="0">
                    <a:pos x="17" y="39"/>
                  </a:cxn>
                </a:cxnLst>
                <a:rect l="0" t="0" r="r" b="b"/>
                <a:pathLst>
                  <a:path w="35" h="39">
                    <a:moveTo>
                      <a:pt x="17" y="39"/>
                    </a:moveTo>
                    <a:lnTo>
                      <a:pt x="24" y="38"/>
                    </a:lnTo>
                    <a:lnTo>
                      <a:pt x="30" y="34"/>
                    </a:lnTo>
                    <a:lnTo>
                      <a:pt x="33" y="28"/>
                    </a:lnTo>
                    <a:lnTo>
                      <a:pt x="35" y="20"/>
                    </a:lnTo>
                    <a:lnTo>
                      <a:pt x="33" y="12"/>
                    </a:lnTo>
                    <a:lnTo>
                      <a:pt x="30" y="5"/>
                    </a:lnTo>
                    <a:lnTo>
                      <a:pt x="24" y="1"/>
                    </a:lnTo>
                    <a:lnTo>
                      <a:pt x="17" y="0"/>
                    </a:lnTo>
                    <a:lnTo>
                      <a:pt x="10" y="1"/>
                    </a:lnTo>
                    <a:lnTo>
                      <a:pt x="6" y="5"/>
                    </a:lnTo>
                    <a:lnTo>
                      <a:pt x="1" y="12"/>
                    </a:lnTo>
                    <a:lnTo>
                      <a:pt x="0" y="20"/>
                    </a:lnTo>
                    <a:lnTo>
                      <a:pt x="1" y="28"/>
                    </a:lnTo>
                    <a:lnTo>
                      <a:pt x="6" y="34"/>
                    </a:lnTo>
                    <a:lnTo>
                      <a:pt x="10" y="38"/>
                    </a:lnTo>
                    <a:lnTo>
                      <a:pt x="17" y="39"/>
                    </a:lnTo>
                    <a:close/>
                  </a:path>
                </a:pathLst>
              </a:custGeom>
              <a:solidFill>
                <a:srgbClr val="000000"/>
              </a:solidFill>
              <a:ln w="9525">
                <a:noFill/>
                <a:round/>
                <a:headEnd/>
                <a:tailEnd/>
              </a:ln>
            </p:spPr>
            <p:txBody>
              <a:bodyPr/>
              <a:lstStyle/>
              <a:p>
                <a:endParaRPr lang="zh-CN" altLang="en-US"/>
              </a:p>
            </p:txBody>
          </p:sp>
          <p:sp>
            <p:nvSpPr>
              <p:cNvPr id="413742" name="Freeform 46"/>
              <p:cNvSpPr>
                <a:spLocks/>
              </p:cNvSpPr>
              <p:nvPr/>
            </p:nvSpPr>
            <p:spPr bwMode="auto">
              <a:xfrm>
                <a:off x="2617" y="3880"/>
                <a:ext cx="17" cy="13"/>
              </a:xfrm>
              <a:custGeom>
                <a:avLst/>
                <a:gdLst/>
                <a:ahLst/>
                <a:cxnLst>
                  <a:cxn ang="0">
                    <a:pos x="16" y="39"/>
                  </a:cxn>
                  <a:cxn ang="0">
                    <a:pos x="23" y="38"/>
                  </a:cxn>
                  <a:cxn ang="0">
                    <a:pos x="29" y="34"/>
                  </a:cxn>
                  <a:cxn ang="0">
                    <a:pos x="32" y="28"/>
                  </a:cxn>
                  <a:cxn ang="0">
                    <a:pos x="33" y="20"/>
                  </a:cxn>
                  <a:cxn ang="0">
                    <a:pos x="32" y="12"/>
                  </a:cxn>
                  <a:cxn ang="0">
                    <a:pos x="29" y="5"/>
                  </a:cxn>
                  <a:cxn ang="0">
                    <a:pos x="23" y="1"/>
                  </a:cxn>
                  <a:cxn ang="0">
                    <a:pos x="16" y="0"/>
                  </a:cxn>
                  <a:cxn ang="0">
                    <a:pos x="9" y="1"/>
                  </a:cxn>
                  <a:cxn ang="0">
                    <a:pos x="4" y="5"/>
                  </a:cxn>
                  <a:cxn ang="0">
                    <a:pos x="1" y="12"/>
                  </a:cxn>
                  <a:cxn ang="0">
                    <a:pos x="0" y="20"/>
                  </a:cxn>
                  <a:cxn ang="0">
                    <a:pos x="1" y="28"/>
                  </a:cxn>
                  <a:cxn ang="0">
                    <a:pos x="4" y="34"/>
                  </a:cxn>
                  <a:cxn ang="0">
                    <a:pos x="9" y="38"/>
                  </a:cxn>
                  <a:cxn ang="0">
                    <a:pos x="16" y="39"/>
                  </a:cxn>
                </a:cxnLst>
                <a:rect l="0" t="0" r="r" b="b"/>
                <a:pathLst>
                  <a:path w="33" h="39">
                    <a:moveTo>
                      <a:pt x="16" y="39"/>
                    </a:moveTo>
                    <a:lnTo>
                      <a:pt x="23" y="38"/>
                    </a:lnTo>
                    <a:lnTo>
                      <a:pt x="29" y="34"/>
                    </a:lnTo>
                    <a:lnTo>
                      <a:pt x="32" y="28"/>
                    </a:lnTo>
                    <a:lnTo>
                      <a:pt x="33" y="20"/>
                    </a:lnTo>
                    <a:lnTo>
                      <a:pt x="32" y="12"/>
                    </a:lnTo>
                    <a:lnTo>
                      <a:pt x="29" y="5"/>
                    </a:lnTo>
                    <a:lnTo>
                      <a:pt x="23" y="1"/>
                    </a:lnTo>
                    <a:lnTo>
                      <a:pt x="16" y="0"/>
                    </a:lnTo>
                    <a:lnTo>
                      <a:pt x="9" y="1"/>
                    </a:lnTo>
                    <a:lnTo>
                      <a:pt x="4" y="5"/>
                    </a:lnTo>
                    <a:lnTo>
                      <a:pt x="1" y="12"/>
                    </a:lnTo>
                    <a:lnTo>
                      <a:pt x="0" y="20"/>
                    </a:lnTo>
                    <a:lnTo>
                      <a:pt x="1" y="28"/>
                    </a:lnTo>
                    <a:lnTo>
                      <a:pt x="4" y="34"/>
                    </a:lnTo>
                    <a:lnTo>
                      <a:pt x="9" y="38"/>
                    </a:lnTo>
                    <a:lnTo>
                      <a:pt x="16" y="39"/>
                    </a:lnTo>
                    <a:close/>
                  </a:path>
                </a:pathLst>
              </a:custGeom>
              <a:solidFill>
                <a:srgbClr val="000000"/>
              </a:solidFill>
              <a:ln w="9525">
                <a:noFill/>
                <a:round/>
                <a:headEnd/>
                <a:tailEnd/>
              </a:ln>
            </p:spPr>
            <p:txBody>
              <a:bodyPr/>
              <a:lstStyle/>
              <a:p>
                <a:endParaRPr lang="zh-CN" altLang="en-US"/>
              </a:p>
            </p:txBody>
          </p:sp>
          <p:sp>
            <p:nvSpPr>
              <p:cNvPr id="413743" name="Freeform 47"/>
              <p:cNvSpPr>
                <a:spLocks/>
              </p:cNvSpPr>
              <p:nvPr/>
            </p:nvSpPr>
            <p:spPr bwMode="auto">
              <a:xfrm>
                <a:off x="2649" y="3880"/>
                <a:ext cx="17" cy="13"/>
              </a:xfrm>
              <a:custGeom>
                <a:avLst/>
                <a:gdLst/>
                <a:ahLst/>
                <a:cxnLst>
                  <a:cxn ang="0">
                    <a:pos x="17" y="39"/>
                  </a:cxn>
                  <a:cxn ang="0">
                    <a:pos x="24" y="38"/>
                  </a:cxn>
                  <a:cxn ang="0">
                    <a:pos x="30" y="34"/>
                  </a:cxn>
                  <a:cxn ang="0">
                    <a:pos x="34" y="28"/>
                  </a:cxn>
                  <a:cxn ang="0">
                    <a:pos x="35" y="20"/>
                  </a:cxn>
                  <a:cxn ang="0">
                    <a:pos x="34" y="12"/>
                  </a:cxn>
                  <a:cxn ang="0">
                    <a:pos x="30" y="5"/>
                  </a:cxn>
                  <a:cxn ang="0">
                    <a:pos x="24" y="1"/>
                  </a:cxn>
                  <a:cxn ang="0">
                    <a:pos x="17" y="0"/>
                  </a:cxn>
                  <a:cxn ang="0">
                    <a:pos x="10" y="1"/>
                  </a:cxn>
                  <a:cxn ang="0">
                    <a:pos x="6" y="5"/>
                  </a:cxn>
                  <a:cxn ang="0">
                    <a:pos x="1" y="12"/>
                  </a:cxn>
                  <a:cxn ang="0">
                    <a:pos x="0" y="20"/>
                  </a:cxn>
                  <a:cxn ang="0">
                    <a:pos x="1" y="28"/>
                  </a:cxn>
                  <a:cxn ang="0">
                    <a:pos x="6" y="34"/>
                  </a:cxn>
                  <a:cxn ang="0">
                    <a:pos x="10" y="38"/>
                  </a:cxn>
                  <a:cxn ang="0">
                    <a:pos x="17" y="39"/>
                  </a:cxn>
                </a:cxnLst>
                <a:rect l="0" t="0" r="r" b="b"/>
                <a:pathLst>
                  <a:path w="35" h="39">
                    <a:moveTo>
                      <a:pt x="17" y="39"/>
                    </a:moveTo>
                    <a:lnTo>
                      <a:pt x="24" y="38"/>
                    </a:lnTo>
                    <a:lnTo>
                      <a:pt x="30" y="34"/>
                    </a:lnTo>
                    <a:lnTo>
                      <a:pt x="34" y="28"/>
                    </a:lnTo>
                    <a:lnTo>
                      <a:pt x="35" y="20"/>
                    </a:lnTo>
                    <a:lnTo>
                      <a:pt x="34" y="12"/>
                    </a:lnTo>
                    <a:lnTo>
                      <a:pt x="30" y="5"/>
                    </a:lnTo>
                    <a:lnTo>
                      <a:pt x="24" y="1"/>
                    </a:lnTo>
                    <a:lnTo>
                      <a:pt x="17" y="0"/>
                    </a:lnTo>
                    <a:lnTo>
                      <a:pt x="10" y="1"/>
                    </a:lnTo>
                    <a:lnTo>
                      <a:pt x="6" y="5"/>
                    </a:lnTo>
                    <a:lnTo>
                      <a:pt x="1" y="12"/>
                    </a:lnTo>
                    <a:lnTo>
                      <a:pt x="0" y="20"/>
                    </a:lnTo>
                    <a:lnTo>
                      <a:pt x="1" y="28"/>
                    </a:lnTo>
                    <a:lnTo>
                      <a:pt x="6" y="34"/>
                    </a:lnTo>
                    <a:lnTo>
                      <a:pt x="10" y="38"/>
                    </a:lnTo>
                    <a:lnTo>
                      <a:pt x="17" y="39"/>
                    </a:lnTo>
                    <a:close/>
                  </a:path>
                </a:pathLst>
              </a:custGeom>
              <a:solidFill>
                <a:srgbClr val="000000"/>
              </a:solidFill>
              <a:ln w="9525">
                <a:noFill/>
                <a:round/>
                <a:headEnd/>
                <a:tailEnd/>
              </a:ln>
            </p:spPr>
            <p:txBody>
              <a:bodyPr/>
              <a:lstStyle/>
              <a:p>
                <a:endParaRPr lang="zh-CN" altLang="en-US"/>
              </a:p>
            </p:txBody>
          </p:sp>
          <p:sp>
            <p:nvSpPr>
              <p:cNvPr id="413744" name="Freeform 48"/>
              <p:cNvSpPr>
                <a:spLocks/>
              </p:cNvSpPr>
              <p:nvPr/>
            </p:nvSpPr>
            <p:spPr bwMode="auto">
              <a:xfrm>
                <a:off x="2681" y="3880"/>
                <a:ext cx="17" cy="13"/>
              </a:xfrm>
              <a:custGeom>
                <a:avLst/>
                <a:gdLst/>
                <a:ahLst/>
                <a:cxnLst>
                  <a:cxn ang="0">
                    <a:pos x="16" y="39"/>
                  </a:cxn>
                  <a:cxn ang="0">
                    <a:pos x="23" y="38"/>
                  </a:cxn>
                  <a:cxn ang="0">
                    <a:pos x="28" y="34"/>
                  </a:cxn>
                  <a:cxn ang="0">
                    <a:pos x="32" y="28"/>
                  </a:cxn>
                  <a:cxn ang="0">
                    <a:pos x="33" y="20"/>
                  </a:cxn>
                  <a:cxn ang="0">
                    <a:pos x="32" y="12"/>
                  </a:cxn>
                  <a:cxn ang="0">
                    <a:pos x="28" y="5"/>
                  </a:cxn>
                  <a:cxn ang="0">
                    <a:pos x="23" y="1"/>
                  </a:cxn>
                  <a:cxn ang="0">
                    <a:pos x="16" y="0"/>
                  </a:cxn>
                  <a:cxn ang="0">
                    <a:pos x="9" y="1"/>
                  </a:cxn>
                  <a:cxn ang="0">
                    <a:pos x="4" y="5"/>
                  </a:cxn>
                  <a:cxn ang="0">
                    <a:pos x="1" y="12"/>
                  </a:cxn>
                  <a:cxn ang="0">
                    <a:pos x="0" y="20"/>
                  </a:cxn>
                  <a:cxn ang="0">
                    <a:pos x="1" y="28"/>
                  </a:cxn>
                  <a:cxn ang="0">
                    <a:pos x="4" y="34"/>
                  </a:cxn>
                  <a:cxn ang="0">
                    <a:pos x="9" y="38"/>
                  </a:cxn>
                  <a:cxn ang="0">
                    <a:pos x="16" y="39"/>
                  </a:cxn>
                </a:cxnLst>
                <a:rect l="0" t="0" r="r" b="b"/>
                <a:pathLst>
                  <a:path w="33" h="39">
                    <a:moveTo>
                      <a:pt x="16" y="39"/>
                    </a:moveTo>
                    <a:lnTo>
                      <a:pt x="23" y="38"/>
                    </a:lnTo>
                    <a:lnTo>
                      <a:pt x="28" y="34"/>
                    </a:lnTo>
                    <a:lnTo>
                      <a:pt x="32" y="28"/>
                    </a:lnTo>
                    <a:lnTo>
                      <a:pt x="33" y="20"/>
                    </a:lnTo>
                    <a:lnTo>
                      <a:pt x="32" y="12"/>
                    </a:lnTo>
                    <a:lnTo>
                      <a:pt x="28" y="5"/>
                    </a:lnTo>
                    <a:lnTo>
                      <a:pt x="23" y="1"/>
                    </a:lnTo>
                    <a:lnTo>
                      <a:pt x="16" y="0"/>
                    </a:lnTo>
                    <a:lnTo>
                      <a:pt x="9" y="1"/>
                    </a:lnTo>
                    <a:lnTo>
                      <a:pt x="4" y="5"/>
                    </a:lnTo>
                    <a:lnTo>
                      <a:pt x="1" y="12"/>
                    </a:lnTo>
                    <a:lnTo>
                      <a:pt x="0" y="20"/>
                    </a:lnTo>
                    <a:lnTo>
                      <a:pt x="1" y="28"/>
                    </a:lnTo>
                    <a:lnTo>
                      <a:pt x="4" y="34"/>
                    </a:lnTo>
                    <a:lnTo>
                      <a:pt x="9" y="38"/>
                    </a:lnTo>
                    <a:lnTo>
                      <a:pt x="16" y="39"/>
                    </a:lnTo>
                    <a:close/>
                  </a:path>
                </a:pathLst>
              </a:custGeom>
              <a:solidFill>
                <a:srgbClr val="000000"/>
              </a:solidFill>
              <a:ln w="9525">
                <a:noFill/>
                <a:round/>
                <a:headEnd/>
                <a:tailEnd/>
              </a:ln>
            </p:spPr>
            <p:txBody>
              <a:bodyPr/>
              <a:lstStyle/>
              <a:p>
                <a:endParaRPr lang="zh-CN" altLang="en-US"/>
              </a:p>
            </p:txBody>
          </p:sp>
          <p:sp>
            <p:nvSpPr>
              <p:cNvPr id="413745" name="Freeform 49"/>
              <p:cNvSpPr>
                <a:spLocks/>
              </p:cNvSpPr>
              <p:nvPr/>
            </p:nvSpPr>
            <p:spPr bwMode="auto">
              <a:xfrm>
                <a:off x="2713" y="3880"/>
                <a:ext cx="17" cy="13"/>
              </a:xfrm>
              <a:custGeom>
                <a:avLst/>
                <a:gdLst/>
                <a:ahLst/>
                <a:cxnLst>
                  <a:cxn ang="0">
                    <a:pos x="17" y="39"/>
                  </a:cxn>
                  <a:cxn ang="0">
                    <a:pos x="24" y="38"/>
                  </a:cxn>
                  <a:cxn ang="0">
                    <a:pos x="30" y="34"/>
                  </a:cxn>
                  <a:cxn ang="0">
                    <a:pos x="33" y="28"/>
                  </a:cxn>
                  <a:cxn ang="0">
                    <a:pos x="35" y="20"/>
                  </a:cxn>
                  <a:cxn ang="0">
                    <a:pos x="33" y="12"/>
                  </a:cxn>
                  <a:cxn ang="0">
                    <a:pos x="30" y="5"/>
                  </a:cxn>
                  <a:cxn ang="0">
                    <a:pos x="24" y="1"/>
                  </a:cxn>
                  <a:cxn ang="0">
                    <a:pos x="17" y="0"/>
                  </a:cxn>
                  <a:cxn ang="0">
                    <a:pos x="10" y="1"/>
                  </a:cxn>
                  <a:cxn ang="0">
                    <a:pos x="6" y="5"/>
                  </a:cxn>
                  <a:cxn ang="0">
                    <a:pos x="1" y="12"/>
                  </a:cxn>
                  <a:cxn ang="0">
                    <a:pos x="0" y="20"/>
                  </a:cxn>
                  <a:cxn ang="0">
                    <a:pos x="1" y="28"/>
                  </a:cxn>
                  <a:cxn ang="0">
                    <a:pos x="6" y="34"/>
                  </a:cxn>
                  <a:cxn ang="0">
                    <a:pos x="10" y="38"/>
                  </a:cxn>
                  <a:cxn ang="0">
                    <a:pos x="17" y="39"/>
                  </a:cxn>
                </a:cxnLst>
                <a:rect l="0" t="0" r="r" b="b"/>
                <a:pathLst>
                  <a:path w="35" h="39">
                    <a:moveTo>
                      <a:pt x="17" y="39"/>
                    </a:moveTo>
                    <a:lnTo>
                      <a:pt x="24" y="38"/>
                    </a:lnTo>
                    <a:lnTo>
                      <a:pt x="30" y="34"/>
                    </a:lnTo>
                    <a:lnTo>
                      <a:pt x="33" y="28"/>
                    </a:lnTo>
                    <a:lnTo>
                      <a:pt x="35" y="20"/>
                    </a:lnTo>
                    <a:lnTo>
                      <a:pt x="33" y="12"/>
                    </a:lnTo>
                    <a:lnTo>
                      <a:pt x="30" y="5"/>
                    </a:lnTo>
                    <a:lnTo>
                      <a:pt x="24" y="1"/>
                    </a:lnTo>
                    <a:lnTo>
                      <a:pt x="17" y="0"/>
                    </a:lnTo>
                    <a:lnTo>
                      <a:pt x="10" y="1"/>
                    </a:lnTo>
                    <a:lnTo>
                      <a:pt x="6" y="5"/>
                    </a:lnTo>
                    <a:lnTo>
                      <a:pt x="1" y="12"/>
                    </a:lnTo>
                    <a:lnTo>
                      <a:pt x="0" y="20"/>
                    </a:lnTo>
                    <a:lnTo>
                      <a:pt x="1" y="28"/>
                    </a:lnTo>
                    <a:lnTo>
                      <a:pt x="6" y="34"/>
                    </a:lnTo>
                    <a:lnTo>
                      <a:pt x="10" y="38"/>
                    </a:lnTo>
                    <a:lnTo>
                      <a:pt x="17" y="39"/>
                    </a:lnTo>
                    <a:close/>
                  </a:path>
                </a:pathLst>
              </a:custGeom>
              <a:solidFill>
                <a:srgbClr val="000000"/>
              </a:solidFill>
              <a:ln w="9525">
                <a:noFill/>
                <a:round/>
                <a:headEnd/>
                <a:tailEnd/>
              </a:ln>
            </p:spPr>
            <p:txBody>
              <a:bodyPr/>
              <a:lstStyle/>
              <a:p>
                <a:endParaRPr lang="zh-CN" altLang="en-US"/>
              </a:p>
            </p:txBody>
          </p:sp>
        </p:grpSp>
      </p:grpSp>
      <p:grpSp>
        <p:nvGrpSpPr>
          <p:cNvPr id="413746" name="Group 50"/>
          <p:cNvGrpSpPr>
            <a:grpSpLocks/>
          </p:cNvGrpSpPr>
          <p:nvPr/>
        </p:nvGrpSpPr>
        <p:grpSpPr bwMode="auto">
          <a:xfrm>
            <a:off x="4414838" y="3124200"/>
            <a:ext cx="1681162" cy="1214438"/>
            <a:chOff x="2337" y="2001"/>
            <a:chExt cx="935" cy="765"/>
          </a:xfrm>
        </p:grpSpPr>
        <p:pic>
          <p:nvPicPr>
            <p:cNvPr id="413747" name="Picture 51" descr="j0196374"/>
            <p:cNvPicPr>
              <a:picLocks noChangeAspect="1" noChangeArrowheads="1"/>
            </p:cNvPicPr>
            <p:nvPr/>
          </p:nvPicPr>
          <p:blipFill>
            <a:blip r:embed="rId7" cstate="print"/>
            <a:srcRect/>
            <a:stretch>
              <a:fillRect/>
            </a:stretch>
          </p:blipFill>
          <p:spPr bwMode="auto">
            <a:xfrm>
              <a:off x="2337" y="2001"/>
              <a:ext cx="890" cy="719"/>
            </a:xfrm>
            <a:prstGeom prst="rect">
              <a:avLst/>
            </a:prstGeom>
            <a:noFill/>
          </p:spPr>
        </p:pic>
        <p:sp>
          <p:nvSpPr>
            <p:cNvPr id="413748" name="Text Box 52"/>
            <p:cNvSpPr txBox="1">
              <a:spLocks noChangeArrowheads="1"/>
            </p:cNvSpPr>
            <p:nvPr/>
          </p:nvSpPr>
          <p:spPr bwMode="auto">
            <a:xfrm>
              <a:off x="2358" y="2162"/>
              <a:ext cx="914" cy="604"/>
            </a:xfrm>
            <a:prstGeom prst="rect">
              <a:avLst/>
            </a:prstGeom>
            <a:solidFill>
              <a:srgbClr val="FFFF99">
                <a:alpha val="49001"/>
              </a:srgbClr>
            </a:solidFill>
            <a:ln w="9525">
              <a:noFill/>
              <a:miter lim="800000"/>
              <a:headEnd/>
              <a:tailEnd/>
            </a:ln>
            <a:effectLst/>
          </p:spPr>
          <p:txBody>
            <a:bodyPr>
              <a:spAutoFit/>
            </a:bodyPr>
            <a:lstStyle/>
            <a:p>
              <a:pPr algn="ctr" eaLnBrk="1" hangingPunct="1">
                <a:lnSpc>
                  <a:spcPct val="95000"/>
                </a:lnSpc>
                <a:spcAft>
                  <a:spcPct val="0"/>
                </a:spcAft>
                <a:buClrTx/>
                <a:buSzTx/>
                <a:buFontTx/>
                <a:buNone/>
              </a:pPr>
              <a:r>
                <a:rPr kumimoji="1" lang="zh-CN" altLang="en-US" sz="2000" b="1">
                  <a:solidFill>
                    <a:schemeClr val="bg2"/>
                  </a:solidFill>
                  <a:latin typeface="宋体" pitchFamily="2" charset="-122"/>
                </a:rPr>
                <a:t>项目管理</a:t>
              </a:r>
            </a:p>
            <a:p>
              <a:pPr algn="ctr" eaLnBrk="1" hangingPunct="1">
                <a:lnSpc>
                  <a:spcPct val="95000"/>
                </a:lnSpc>
                <a:spcAft>
                  <a:spcPct val="0"/>
                </a:spcAft>
                <a:buClrTx/>
                <a:buSzTx/>
                <a:buFontTx/>
                <a:buNone/>
              </a:pPr>
              <a:r>
                <a:rPr kumimoji="1" lang="en-US" altLang="zh-CN" sz="2000" b="1">
                  <a:solidFill>
                    <a:schemeClr val="bg2"/>
                  </a:solidFill>
                  <a:latin typeface="宋体" pitchFamily="2" charset="-122"/>
                </a:rPr>
                <a:t>( Project Management )</a:t>
              </a:r>
              <a:endParaRPr kumimoji="1" lang="en-US" altLang="zh-CN" sz="2000" b="1">
                <a:solidFill>
                  <a:schemeClr val="tx1"/>
                </a:solidFill>
                <a:latin typeface="宋体" pitchFamily="2" charset="-122"/>
              </a:endParaRPr>
            </a:p>
          </p:txBody>
        </p:sp>
      </p:grpSp>
      <p:grpSp>
        <p:nvGrpSpPr>
          <p:cNvPr id="413749" name="Group 53"/>
          <p:cNvGrpSpPr>
            <a:grpSpLocks/>
          </p:cNvGrpSpPr>
          <p:nvPr/>
        </p:nvGrpSpPr>
        <p:grpSpPr bwMode="auto">
          <a:xfrm>
            <a:off x="5988050" y="3521075"/>
            <a:ext cx="1098550" cy="396875"/>
            <a:chOff x="1655" y="2228"/>
            <a:chExt cx="692" cy="250"/>
          </a:xfrm>
        </p:grpSpPr>
        <p:sp>
          <p:nvSpPr>
            <p:cNvPr id="413750" name="Line 54"/>
            <p:cNvSpPr>
              <a:spLocks noChangeShapeType="1"/>
            </p:cNvSpPr>
            <p:nvPr/>
          </p:nvSpPr>
          <p:spPr bwMode="auto">
            <a:xfrm flipV="1">
              <a:off x="1655" y="2478"/>
              <a:ext cx="671" cy="0"/>
            </a:xfrm>
            <a:prstGeom prst="line">
              <a:avLst/>
            </a:prstGeom>
            <a:noFill/>
            <a:ln w="57150">
              <a:solidFill>
                <a:schemeClr val="tx1"/>
              </a:solidFill>
              <a:round/>
              <a:headEnd type="triangle" w="med" len="med"/>
              <a:tailEnd type="triangle" w="med" len="med"/>
            </a:ln>
            <a:effectLst/>
          </p:spPr>
          <p:txBody>
            <a:bodyPr/>
            <a:lstStyle/>
            <a:p>
              <a:endParaRPr lang="zh-CN" altLang="en-US"/>
            </a:p>
          </p:txBody>
        </p:sp>
        <p:sp>
          <p:nvSpPr>
            <p:cNvPr id="413751" name="Text Box 55"/>
            <p:cNvSpPr txBox="1">
              <a:spLocks noChangeArrowheads="1"/>
            </p:cNvSpPr>
            <p:nvPr/>
          </p:nvSpPr>
          <p:spPr bwMode="auto">
            <a:xfrm>
              <a:off x="1663" y="2228"/>
              <a:ext cx="684" cy="250"/>
            </a:xfrm>
            <a:prstGeom prst="rect">
              <a:avLst/>
            </a:prstGeom>
            <a:noFill/>
            <a:ln w="9525">
              <a:noFill/>
              <a:miter lim="800000"/>
              <a:headEnd/>
              <a:tailEnd/>
            </a:ln>
            <a:effectLst/>
          </p:spPr>
          <p:txBody>
            <a:bodyPr>
              <a:spAutoFit/>
            </a:bodyPr>
            <a:lstStyle/>
            <a:p>
              <a:pPr algn="ctr" eaLnBrk="1" hangingPunct="1">
                <a:lnSpc>
                  <a:spcPct val="100000"/>
                </a:lnSpc>
                <a:spcBef>
                  <a:spcPct val="50000"/>
                </a:spcBef>
                <a:spcAft>
                  <a:spcPct val="0"/>
                </a:spcAft>
                <a:buClrTx/>
                <a:buSzTx/>
                <a:buFontTx/>
                <a:buNone/>
              </a:pPr>
              <a:r>
                <a:rPr kumimoji="1" lang="zh-CN" altLang="en-US" sz="2000" b="1">
                  <a:solidFill>
                    <a:schemeClr val="tx1"/>
                  </a:solidFill>
                  <a:latin typeface="宋体" pitchFamily="2" charset="-122"/>
                </a:rPr>
                <a:t>参与</a:t>
              </a:r>
            </a:p>
          </p:txBody>
        </p:sp>
      </p:grpSp>
      <p:grpSp>
        <p:nvGrpSpPr>
          <p:cNvPr id="413752" name="Group 56"/>
          <p:cNvGrpSpPr>
            <a:grpSpLocks/>
          </p:cNvGrpSpPr>
          <p:nvPr/>
        </p:nvGrpSpPr>
        <p:grpSpPr bwMode="auto">
          <a:xfrm>
            <a:off x="3268663" y="3519488"/>
            <a:ext cx="1111250" cy="396875"/>
            <a:chOff x="1615" y="2250"/>
            <a:chExt cx="700" cy="250"/>
          </a:xfrm>
        </p:grpSpPr>
        <p:sp>
          <p:nvSpPr>
            <p:cNvPr id="413753" name="Line 57"/>
            <p:cNvSpPr>
              <a:spLocks noChangeShapeType="1"/>
            </p:cNvSpPr>
            <p:nvPr/>
          </p:nvSpPr>
          <p:spPr bwMode="auto">
            <a:xfrm>
              <a:off x="1615" y="2489"/>
              <a:ext cx="664" cy="1"/>
            </a:xfrm>
            <a:prstGeom prst="line">
              <a:avLst/>
            </a:prstGeom>
            <a:noFill/>
            <a:ln w="57150">
              <a:solidFill>
                <a:schemeClr val="tx1"/>
              </a:solidFill>
              <a:round/>
              <a:headEnd type="triangle" w="med" len="med"/>
              <a:tailEnd type="triangle" w="med" len="med"/>
            </a:ln>
            <a:effectLst/>
          </p:spPr>
          <p:txBody>
            <a:bodyPr/>
            <a:lstStyle/>
            <a:p>
              <a:endParaRPr lang="zh-CN" altLang="en-US"/>
            </a:p>
          </p:txBody>
        </p:sp>
        <p:sp>
          <p:nvSpPr>
            <p:cNvPr id="413754" name="Text Box 58"/>
            <p:cNvSpPr txBox="1">
              <a:spLocks noChangeArrowheads="1"/>
            </p:cNvSpPr>
            <p:nvPr/>
          </p:nvSpPr>
          <p:spPr bwMode="auto">
            <a:xfrm>
              <a:off x="1641" y="2250"/>
              <a:ext cx="674" cy="250"/>
            </a:xfrm>
            <a:prstGeom prst="rect">
              <a:avLst/>
            </a:prstGeom>
            <a:noFill/>
            <a:ln w="9525">
              <a:noFill/>
              <a:miter lim="800000"/>
              <a:headEnd/>
              <a:tailEnd/>
            </a:ln>
            <a:effectLst/>
          </p:spPr>
          <p:txBody>
            <a:bodyPr>
              <a:spAutoFit/>
            </a:bodyPr>
            <a:lstStyle/>
            <a:p>
              <a:pPr algn="ctr" eaLnBrk="1" hangingPunct="1">
                <a:lnSpc>
                  <a:spcPct val="100000"/>
                </a:lnSpc>
                <a:spcBef>
                  <a:spcPct val="50000"/>
                </a:spcBef>
                <a:spcAft>
                  <a:spcPct val="0"/>
                </a:spcAft>
                <a:buClrTx/>
                <a:buSzTx/>
                <a:buFontTx/>
                <a:buNone/>
              </a:pPr>
              <a:r>
                <a:rPr kumimoji="1" lang="zh-CN" altLang="en-US" sz="2000" b="1">
                  <a:solidFill>
                    <a:schemeClr val="tx1"/>
                  </a:solidFill>
                  <a:latin typeface="宋体" pitchFamily="2" charset="-122"/>
                </a:rPr>
                <a:t>任务</a:t>
              </a:r>
            </a:p>
          </p:txBody>
        </p:sp>
      </p:grpSp>
      <p:grpSp>
        <p:nvGrpSpPr>
          <p:cNvPr id="413755" name="Group 59"/>
          <p:cNvGrpSpPr>
            <a:grpSpLocks/>
          </p:cNvGrpSpPr>
          <p:nvPr/>
        </p:nvGrpSpPr>
        <p:grpSpPr bwMode="auto">
          <a:xfrm>
            <a:off x="5194300" y="4192588"/>
            <a:ext cx="928688" cy="647700"/>
            <a:chOff x="2828" y="2674"/>
            <a:chExt cx="585" cy="408"/>
          </a:xfrm>
        </p:grpSpPr>
        <p:sp>
          <p:nvSpPr>
            <p:cNvPr id="413756" name="Line 60"/>
            <p:cNvSpPr>
              <a:spLocks noChangeShapeType="1"/>
            </p:cNvSpPr>
            <p:nvPr/>
          </p:nvSpPr>
          <p:spPr bwMode="auto">
            <a:xfrm flipH="1" flipV="1">
              <a:off x="2828" y="2674"/>
              <a:ext cx="1" cy="408"/>
            </a:xfrm>
            <a:prstGeom prst="line">
              <a:avLst/>
            </a:prstGeom>
            <a:noFill/>
            <a:ln w="57150">
              <a:solidFill>
                <a:schemeClr val="tx1"/>
              </a:solidFill>
              <a:round/>
              <a:headEnd type="triangle" w="med" len="med"/>
              <a:tailEnd type="triangle" w="med" len="med"/>
            </a:ln>
            <a:effectLst/>
          </p:spPr>
          <p:txBody>
            <a:bodyPr/>
            <a:lstStyle/>
            <a:p>
              <a:endParaRPr lang="zh-CN" altLang="en-US"/>
            </a:p>
          </p:txBody>
        </p:sp>
        <p:sp>
          <p:nvSpPr>
            <p:cNvPr id="413757" name="Text Box 61"/>
            <p:cNvSpPr txBox="1">
              <a:spLocks noChangeArrowheads="1"/>
            </p:cNvSpPr>
            <p:nvPr/>
          </p:nvSpPr>
          <p:spPr bwMode="auto">
            <a:xfrm>
              <a:off x="2859" y="2738"/>
              <a:ext cx="554" cy="250"/>
            </a:xfrm>
            <a:prstGeom prst="rect">
              <a:avLst/>
            </a:prstGeom>
            <a:noFill/>
            <a:ln w="9525">
              <a:noFill/>
              <a:miter lim="800000"/>
              <a:headEnd/>
              <a:tailEnd/>
            </a:ln>
            <a:effectLst/>
          </p:spPr>
          <p:txBody>
            <a:bodyPr>
              <a:spAutoFit/>
            </a:bodyPr>
            <a:lstStyle/>
            <a:p>
              <a:pPr algn="ctr" eaLnBrk="1" hangingPunct="1">
                <a:lnSpc>
                  <a:spcPct val="100000"/>
                </a:lnSpc>
                <a:spcBef>
                  <a:spcPct val="50000"/>
                </a:spcBef>
                <a:spcAft>
                  <a:spcPct val="0"/>
                </a:spcAft>
                <a:buClrTx/>
                <a:buSzTx/>
                <a:buFontTx/>
                <a:buNone/>
              </a:pPr>
              <a:r>
                <a:rPr kumimoji="1" lang="zh-CN" altLang="en-US" sz="2000" b="1">
                  <a:solidFill>
                    <a:schemeClr val="tx1"/>
                  </a:solidFill>
                  <a:latin typeface="宋体" pitchFamily="2" charset="-122"/>
                </a:rPr>
                <a:t>结果</a:t>
              </a:r>
            </a:p>
          </p:txBody>
        </p:sp>
      </p:grpSp>
      <p:grpSp>
        <p:nvGrpSpPr>
          <p:cNvPr id="413758" name="Group 62"/>
          <p:cNvGrpSpPr>
            <a:grpSpLocks/>
          </p:cNvGrpSpPr>
          <p:nvPr/>
        </p:nvGrpSpPr>
        <p:grpSpPr bwMode="auto">
          <a:xfrm>
            <a:off x="3965575" y="2439988"/>
            <a:ext cx="1223963" cy="647700"/>
            <a:chOff x="2054" y="1570"/>
            <a:chExt cx="771" cy="408"/>
          </a:xfrm>
        </p:grpSpPr>
        <p:sp>
          <p:nvSpPr>
            <p:cNvPr id="413759" name="Line 63"/>
            <p:cNvSpPr>
              <a:spLocks noChangeShapeType="1"/>
            </p:cNvSpPr>
            <p:nvPr/>
          </p:nvSpPr>
          <p:spPr bwMode="auto">
            <a:xfrm flipH="1" flipV="1">
              <a:off x="2824" y="1570"/>
              <a:ext cx="1" cy="408"/>
            </a:xfrm>
            <a:prstGeom prst="line">
              <a:avLst/>
            </a:prstGeom>
            <a:noFill/>
            <a:ln w="57150">
              <a:solidFill>
                <a:schemeClr val="tx1"/>
              </a:solidFill>
              <a:round/>
              <a:headEnd type="triangle" w="med" len="med"/>
              <a:tailEnd type="triangle" w="med" len="med"/>
            </a:ln>
            <a:effectLst/>
          </p:spPr>
          <p:txBody>
            <a:bodyPr/>
            <a:lstStyle/>
            <a:p>
              <a:endParaRPr lang="zh-CN" altLang="en-US"/>
            </a:p>
          </p:txBody>
        </p:sp>
        <p:sp>
          <p:nvSpPr>
            <p:cNvPr id="413760" name="Text Box 64"/>
            <p:cNvSpPr txBox="1">
              <a:spLocks noChangeArrowheads="1"/>
            </p:cNvSpPr>
            <p:nvPr/>
          </p:nvSpPr>
          <p:spPr bwMode="auto">
            <a:xfrm>
              <a:off x="2054" y="1598"/>
              <a:ext cx="760" cy="250"/>
            </a:xfrm>
            <a:prstGeom prst="rect">
              <a:avLst/>
            </a:prstGeom>
            <a:noFill/>
            <a:ln w="9525">
              <a:noFill/>
              <a:miter lim="800000"/>
              <a:headEnd/>
              <a:tailEnd/>
            </a:ln>
            <a:effectLst/>
          </p:spPr>
          <p:txBody>
            <a:bodyPr>
              <a:spAutoFit/>
            </a:bodyPr>
            <a:lstStyle/>
            <a:p>
              <a:pPr algn="ctr" eaLnBrk="1" hangingPunct="1">
                <a:lnSpc>
                  <a:spcPct val="100000"/>
                </a:lnSpc>
                <a:spcBef>
                  <a:spcPct val="50000"/>
                </a:spcBef>
                <a:spcAft>
                  <a:spcPct val="0"/>
                </a:spcAft>
                <a:buClrTx/>
                <a:buSzTx/>
                <a:buFontTx/>
                <a:buNone/>
              </a:pPr>
              <a:r>
                <a:rPr kumimoji="1" lang="zh-CN" altLang="en-US" sz="2000" b="1">
                  <a:solidFill>
                    <a:schemeClr val="tx1"/>
                  </a:solidFill>
                  <a:latin typeface="宋体" pitchFamily="2" charset="-122"/>
                </a:rPr>
                <a:t>技术集成</a:t>
              </a:r>
            </a:p>
          </p:txBody>
        </p:sp>
      </p:grpSp>
      <p:sp>
        <p:nvSpPr>
          <p:cNvPr id="413761" name="Text Box 65"/>
          <p:cNvSpPr txBox="1">
            <a:spLocks noChangeArrowheads="1"/>
          </p:cNvSpPr>
          <p:nvPr/>
        </p:nvSpPr>
        <p:spPr bwMode="auto">
          <a:xfrm>
            <a:off x="76200" y="1219200"/>
            <a:ext cx="3581400" cy="519113"/>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zh-CN" altLang="en-US" sz="2800" b="1">
                <a:solidFill>
                  <a:schemeClr val="tx1"/>
                </a:solidFill>
                <a:effectLst>
                  <a:outerShdw blurRad="38100" dist="38100" dir="2700000" algn="tl">
                    <a:srgbClr val="C0C0C0"/>
                  </a:outerShdw>
                </a:effectLst>
                <a:latin typeface="楷体_GB2312" pitchFamily="49" charset="-122"/>
                <a:ea typeface="楷体_GB2312" pitchFamily="49" charset="-122"/>
              </a:rPr>
              <a:t>软件项目管理的</a:t>
            </a:r>
            <a:r>
              <a:rPr kumimoji="1" lang="zh-CN" altLang="en-US" sz="2800" b="1">
                <a:solidFill>
                  <a:schemeClr val="tx1"/>
                </a:solidFill>
                <a:effectLst>
                  <a:outerShdw blurRad="38100" dist="38100" dir="2700000" algn="tl">
                    <a:srgbClr val="C0C0C0"/>
                  </a:outerShdw>
                </a:effectLst>
                <a:latin typeface="Times New Roman"/>
                <a:ea typeface="楷体_GB2312" pitchFamily="49" charset="-122"/>
              </a:rPr>
              <a:t>“</a:t>
            </a:r>
            <a:r>
              <a:rPr kumimoji="1" lang="en-US" altLang="zh-CN" sz="2800" b="1">
                <a:solidFill>
                  <a:schemeClr val="tx1"/>
                </a:solidFill>
                <a:effectLst>
                  <a:outerShdw blurRad="38100" dist="38100" dir="2700000" algn="tl">
                    <a:srgbClr val="C0C0C0"/>
                  </a:outerShdw>
                </a:effectLst>
                <a:latin typeface="楷体_GB2312" pitchFamily="49" charset="-122"/>
                <a:ea typeface="楷体_GB2312" pitchFamily="49" charset="-122"/>
              </a:rPr>
              <a:t>4P</a:t>
            </a:r>
            <a:r>
              <a:rPr kumimoji="1" lang="en-US" altLang="zh-CN" sz="2800" b="1">
                <a:solidFill>
                  <a:schemeClr val="tx1"/>
                </a:solidFill>
                <a:effectLst>
                  <a:outerShdw blurRad="38100" dist="38100" dir="2700000" algn="tl">
                    <a:srgbClr val="C0C0C0"/>
                  </a:outerShdw>
                </a:effectLst>
                <a:latin typeface="Times New Roman"/>
                <a:ea typeface="楷体_GB2312" pitchFamily="49" charset="-122"/>
              </a:rPr>
              <a:t>”</a:t>
            </a:r>
            <a:endParaRPr kumimoji="1" lang="en-US" altLang="zh-CN" sz="2800" b="1">
              <a:solidFill>
                <a:schemeClr val="tx1"/>
              </a:solidFill>
              <a:effectLst>
                <a:outerShdw blurRad="38100" dist="38100" dir="2700000" algn="tl">
                  <a:srgbClr val="C0C0C0"/>
                </a:outerShdw>
              </a:effectLst>
              <a:latin typeface="楷体_GB2312" pitchFamily="49" charset="-122"/>
              <a:ea typeface="楷体_GB2312" pitchFamily="49" charset="-122"/>
            </a:endParaRPr>
          </a:p>
        </p:txBody>
      </p:sp>
      <p:sp>
        <p:nvSpPr>
          <p:cNvPr id="413762" name="Rectangle 66"/>
          <p:cNvSpPr>
            <a:spLocks noChangeArrowheads="1"/>
          </p:cNvSpPr>
          <p:nvPr/>
        </p:nvSpPr>
        <p:spPr bwMode="auto">
          <a:xfrm>
            <a:off x="1905000" y="285750"/>
            <a:ext cx="5943600" cy="628650"/>
          </a:xfrm>
          <a:prstGeom prst="rect">
            <a:avLst/>
          </a:prstGeom>
          <a:noFill/>
          <a:ln w="9525">
            <a:noFill/>
            <a:miter lim="800000"/>
            <a:headEnd/>
            <a:tailEnd/>
          </a:ln>
          <a:effectLst/>
        </p:spPr>
        <p:txBody>
          <a:bodyPr lIns="92075" tIns="46038" rIns="92075" bIns="46038" anchor="ctr"/>
          <a:lstStyle/>
          <a:p>
            <a:pPr>
              <a:lnSpc>
                <a:spcPct val="100000"/>
              </a:lnSpc>
              <a:spcAft>
                <a:spcPct val="0"/>
              </a:spcAft>
              <a:buClrTx/>
              <a:buSzTx/>
              <a:buFontTx/>
              <a:buNone/>
            </a:pPr>
            <a:r>
              <a:rPr kumimoji="1" lang="zh-CN" altLang="en-US" sz="4800" b="1" dirty="0">
                <a:solidFill>
                  <a:srgbClr val="FF0000"/>
                </a:solidFill>
                <a:effectLst>
                  <a:outerShdw blurRad="38100" dist="38100" dir="2700000" algn="tl">
                    <a:srgbClr val="C0C0C0"/>
                  </a:outerShdw>
                </a:effectLst>
                <a:latin typeface="隶书" pitchFamily="49" charset="-122"/>
                <a:ea typeface="隶书" pitchFamily="49" charset="-122"/>
              </a:rPr>
              <a:t>软件项目管理概述</a:t>
            </a:r>
          </a:p>
        </p:txBody>
      </p:sp>
      <p:sp>
        <p:nvSpPr>
          <p:cNvPr id="413764" name="Rectangle 68"/>
          <p:cNvSpPr>
            <a:spLocks noChangeArrowheads="1"/>
          </p:cNvSpPr>
          <p:nvPr/>
        </p:nvSpPr>
        <p:spPr bwMode="auto">
          <a:xfrm>
            <a:off x="5940425" y="1412875"/>
            <a:ext cx="2876550" cy="685800"/>
          </a:xfrm>
          <a:prstGeom prst="rect">
            <a:avLst/>
          </a:prstGeom>
          <a:noFill/>
          <a:ln w="9525">
            <a:noFill/>
            <a:miter lim="800000"/>
            <a:headEnd/>
            <a:tailEnd/>
          </a:ln>
          <a:effectLst/>
        </p:spPr>
        <p:txBody>
          <a:bodyPr lIns="0" tIns="0" rIns="0" bIns="0"/>
          <a:lstStyle/>
          <a:p>
            <a:pPr marL="284163" indent="-284163" defTabSz="346075">
              <a:lnSpc>
                <a:spcPct val="110000"/>
              </a:lnSpc>
              <a:buClr>
                <a:srgbClr val="A31221"/>
              </a:buClr>
              <a:buFont typeface="Wingdings" pitchFamily="2" charset="2"/>
              <a:buNone/>
              <a:tabLst>
                <a:tab pos="1260475" algn="l"/>
              </a:tabLst>
            </a:pPr>
            <a:r>
              <a:rPr lang="en-US" altLang="zh-CN" sz="2000" b="1">
                <a:solidFill>
                  <a:schemeClr val="hlink"/>
                </a:solidFill>
                <a:effectLst>
                  <a:outerShdw blurRad="38100" dist="38100" dir="2700000" algn="tl">
                    <a:srgbClr val="C0C0C0"/>
                  </a:outerShdw>
                </a:effectLst>
                <a:latin typeface="宋体" pitchFamily="2" charset="-122"/>
              </a:rPr>
              <a:t>  </a:t>
            </a:r>
            <a:r>
              <a:rPr lang="zh-CN" altLang="en-US" sz="2000" b="1">
                <a:solidFill>
                  <a:schemeClr val="hlink"/>
                </a:solidFill>
                <a:effectLst>
                  <a:outerShdw blurRad="38100" dist="38100" dir="2700000" algn="tl">
                    <a:srgbClr val="C0C0C0"/>
                  </a:outerShdw>
                </a:effectLst>
                <a:latin typeface="宋体" pitchFamily="2" charset="-122"/>
              </a:rPr>
              <a:t>与软件有关的、活动模型的确定及其度量。</a:t>
            </a:r>
          </a:p>
        </p:txBody>
      </p:sp>
      <p:sp>
        <p:nvSpPr>
          <p:cNvPr id="413765" name="Rectangle 69"/>
          <p:cNvSpPr>
            <a:spLocks noChangeArrowheads="1"/>
          </p:cNvSpPr>
          <p:nvPr/>
        </p:nvSpPr>
        <p:spPr bwMode="auto">
          <a:xfrm>
            <a:off x="6553200" y="4876800"/>
            <a:ext cx="2362200" cy="1066800"/>
          </a:xfrm>
          <a:prstGeom prst="rect">
            <a:avLst/>
          </a:prstGeom>
          <a:noFill/>
          <a:ln w="9525">
            <a:noFill/>
            <a:miter lim="800000"/>
            <a:headEnd/>
            <a:tailEnd/>
          </a:ln>
          <a:effectLst/>
        </p:spPr>
        <p:txBody>
          <a:bodyPr lIns="0" tIns="0" rIns="0" bIns="0"/>
          <a:lstStyle/>
          <a:p>
            <a:pPr marL="284163" indent="-284163" defTabSz="346075">
              <a:lnSpc>
                <a:spcPct val="110000"/>
              </a:lnSpc>
              <a:buClr>
                <a:srgbClr val="A31221"/>
              </a:buClr>
              <a:buFont typeface="Wingdings" pitchFamily="2" charset="2"/>
              <a:buNone/>
              <a:tabLst>
                <a:tab pos="1260475" algn="l"/>
              </a:tabLst>
            </a:pPr>
            <a:r>
              <a:rPr lang="en-US" altLang="zh-CN" sz="2000" b="1">
                <a:solidFill>
                  <a:schemeClr val="hlink"/>
                </a:solidFill>
                <a:effectLst>
                  <a:outerShdw blurRad="38100" dist="38100" dir="2700000" algn="tl">
                    <a:srgbClr val="C0C0C0"/>
                  </a:outerShdw>
                </a:effectLst>
                <a:latin typeface="宋体" pitchFamily="2" charset="-122"/>
              </a:rPr>
              <a:t>  </a:t>
            </a:r>
            <a:r>
              <a:rPr lang="zh-CN" altLang="en-US" sz="2000" b="1">
                <a:solidFill>
                  <a:schemeClr val="hlink"/>
                </a:solidFill>
                <a:effectLst>
                  <a:outerShdw blurRad="38100" dist="38100" dir="2700000" algn="tl">
                    <a:srgbClr val="C0C0C0"/>
                  </a:outerShdw>
                </a:effectLst>
                <a:latin typeface="宋体" pitchFamily="2" charset="-122"/>
              </a:rPr>
              <a:t>项目组成人员的选择、分工、组织和协调原则。</a:t>
            </a:r>
          </a:p>
        </p:txBody>
      </p:sp>
      <p:sp>
        <p:nvSpPr>
          <p:cNvPr id="413766" name="Rectangle 70"/>
          <p:cNvSpPr>
            <a:spLocks noChangeArrowheads="1"/>
          </p:cNvSpPr>
          <p:nvPr/>
        </p:nvSpPr>
        <p:spPr bwMode="auto">
          <a:xfrm>
            <a:off x="1258888" y="5562600"/>
            <a:ext cx="2779712" cy="685800"/>
          </a:xfrm>
          <a:prstGeom prst="rect">
            <a:avLst/>
          </a:prstGeom>
          <a:noFill/>
          <a:ln w="9525">
            <a:noFill/>
            <a:miter lim="800000"/>
            <a:headEnd/>
            <a:tailEnd/>
          </a:ln>
          <a:effectLst/>
        </p:spPr>
        <p:txBody>
          <a:bodyPr lIns="0" tIns="0" rIns="0" bIns="0"/>
          <a:lstStyle/>
          <a:p>
            <a:pPr marL="284163" indent="-284163" defTabSz="346075">
              <a:lnSpc>
                <a:spcPct val="110000"/>
              </a:lnSpc>
              <a:buClr>
                <a:srgbClr val="A31221"/>
              </a:buClr>
              <a:buFont typeface="Wingdings" pitchFamily="2" charset="2"/>
              <a:buNone/>
              <a:tabLst>
                <a:tab pos="1260475" algn="l"/>
              </a:tabLst>
            </a:pPr>
            <a:r>
              <a:rPr lang="en-US" altLang="zh-CN" sz="2000" b="1">
                <a:solidFill>
                  <a:schemeClr val="hlink"/>
                </a:solidFill>
                <a:effectLst>
                  <a:outerShdw blurRad="38100" dist="38100" dir="2700000" algn="tl">
                    <a:srgbClr val="C0C0C0"/>
                  </a:outerShdw>
                </a:effectLst>
                <a:latin typeface="宋体" pitchFamily="2" charset="-122"/>
              </a:rPr>
              <a:t>  </a:t>
            </a:r>
            <a:r>
              <a:rPr lang="zh-CN" altLang="en-US" sz="2000" b="1">
                <a:solidFill>
                  <a:schemeClr val="hlink"/>
                </a:solidFill>
                <a:effectLst>
                  <a:outerShdw blurRad="38100" dist="38100" dir="2700000" algn="tl">
                    <a:srgbClr val="C0C0C0"/>
                  </a:outerShdw>
                </a:effectLst>
                <a:latin typeface="宋体" pitchFamily="2" charset="-122"/>
              </a:rPr>
              <a:t>软件开发过程生成的文档、数据和代码。</a:t>
            </a:r>
          </a:p>
        </p:txBody>
      </p:sp>
      <p:sp>
        <p:nvSpPr>
          <p:cNvPr id="413767" name="Rectangle 71"/>
          <p:cNvSpPr>
            <a:spLocks noChangeArrowheads="1"/>
          </p:cNvSpPr>
          <p:nvPr/>
        </p:nvSpPr>
        <p:spPr bwMode="auto">
          <a:xfrm>
            <a:off x="250825" y="1989138"/>
            <a:ext cx="1820863" cy="1674812"/>
          </a:xfrm>
          <a:prstGeom prst="rect">
            <a:avLst/>
          </a:prstGeom>
          <a:noFill/>
          <a:ln w="9525">
            <a:noFill/>
            <a:miter lim="800000"/>
            <a:headEnd type="none" w="sm" len="sm"/>
            <a:tailEnd type="none" w="sm" len="sm"/>
          </a:ln>
          <a:effectLst/>
        </p:spPr>
        <p:txBody>
          <a:bodyPr lIns="0" tIns="0" rIns="0" bIns="0">
            <a:spAutoFit/>
          </a:bodyPr>
          <a:lstStyle/>
          <a:p>
            <a:pPr>
              <a:lnSpc>
                <a:spcPct val="110000"/>
              </a:lnSpc>
              <a:spcBef>
                <a:spcPct val="50000"/>
              </a:spcBef>
              <a:buClr>
                <a:srgbClr val="A31221"/>
              </a:buClr>
              <a:buFont typeface="Wingdings" pitchFamily="2" charset="2"/>
              <a:buNone/>
            </a:pPr>
            <a:r>
              <a:rPr lang="zh-CN" altLang="en-US" sz="2000" b="1">
                <a:solidFill>
                  <a:schemeClr val="hlink"/>
                </a:solidFill>
                <a:effectLst>
                  <a:outerShdw blurRad="38100" dist="38100" dir="2700000" algn="tl">
                    <a:srgbClr val="C0C0C0"/>
                  </a:outerShdw>
                </a:effectLst>
                <a:latin typeface="宋体" pitchFamily="2" charset="-122"/>
              </a:rPr>
              <a:t>项目实施的技术原则、度量、计划和控制，以及软件开发过程中需要的各种支持</a:t>
            </a:r>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84" name="Picture 4"/>
          <p:cNvPicPr>
            <a:picLocks noChangeAspect="1" noChangeArrowheads="1"/>
          </p:cNvPicPr>
          <p:nvPr/>
        </p:nvPicPr>
        <p:blipFill>
          <a:blip r:embed="rId3" cstate="print"/>
          <a:srcRect/>
          <a:stretch>
            <a:fillRect/>
          </a:stretch>
        </p:blipFill>
        <p:spPr bwMode="auto">
          <a:xfrm>
            <a:off x="219075" y="1285860"/>
            <a:ext cx="8924925" cy="5143500"/>
          </a:xfrm>
          <a:prstGeom prst="rect">
            <a:avLst/>
          </a:prstGeom>
          <a:noFill/>
          <a:ln w="9525" cap="flat" cmpd="sng">
            <a:noFill/>
            <a:prstDash val="solid"/>
            <a:miter lim="800000"/>
            <a:headEnd type="none" w="sm" len="sm"/>
            <a:tailEnd type="none" w="sm" len="sm"/>
          </a:ln>
          <a:effectLst/>
        </p:spPr>
      </p:pic>
      <p:sp>
        <p:nvSpPr>
          <p:cNvPr id="5" name="Rectangle 66"/>
          <p:cNvSpPr>
            <a:spLocks noChangeArrowheads="1"/>
          </p:cNvSpPr>
          <p:nvPr/>
        </p:nvSpPr>
        <p:spPr bwMode="auto">
          <a:xfrm>
            <a:off x="1905000" y="285750"/>
            <a:ext cx="5943600" cy="628650"/>
          </a:xfrm>
          <a:prstGeom prst="rect">
            <a:avLst/>
          </a:prstGeom>
          <a:noFill/>
          <a:ln w="9525">
            <a:noFill/>
            <a:miter lim="800000"/>
            <a:headEnd/>
            <a:tailEnd/>
          </a:ln>
          <a:effectLst/>
        </p:spPr>
        <p:txBody>
          <a:bodyPr lIns="92075" tIns="46038" rIns="92075" bIns="46038" anchor="ctr"/>
          <a:lstStyle/>
          <a:p>
            <a:pPr>
              <a:lnSpc>
                <a:spcPct val="100000"/>
              </a:lnSpc>
              <a:spcAft>
                <a:spcPct val="0"/>
              </a:spcAft>
              <a:buClrTx/>
              <a:buSzTx/>
              <a:buFontTx/>
              <a:buNone/>
            </a:pPr>
            <a:r>
              <a:rPr kumimoji="1" lang="zh-CN" altLang="en-US" sz="4800" b="1" dirty="0">
                <a:solidFill>
                  <a:srgbClr val="FF0000"/>
                </a:solidFill>
                <a:effectLst>
                  <a:outerShdw blurRad="38100" dist="38100" dir="2700000" algn="tl">
                    <a:srgbClr val="C0C0C0"/>
                  </a:outerShdw>
                </a:effectLst>
                <a:latin typeface="隶书" pitchFamily="49" charset="-122"/>
                <a:ea typeface="隶书" pitchFamily="49" charset="-122"/>
              </a:rPr>
              <a:t>软件项目管理概述</a:t>
            </a:r>
          </a:p>
        </p:txBody>
      </p:sp>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6" name="Rectangle 4"/>
          <p:cNvSpPr>
            <a:spLocks noChangeArrowheads="1"/>
          </p:cNvSpPr>
          <p:nvPr/>
        </p:nvSpPr>
        <p:spPr bwMode="auto">
          <a:xfrm>
            <a:off x="1908175" y="260350"/>
            <a:ext cx="5943600" cy="628650"/>
          </a:xfrm>
          <a:prstGeom prst="rect">
            <a:avLst/>
          </a:prstGeom>
          <a:noFill/>
          <a:ln w="9525">
            <a:noFill/>
            <a:miter lim="800000"/>
            <a:headEnd/>
            <a:tailEnd/>
          </a:ln>
          <a:effectLst/>
        </p:spPr>
        <p:txBody>
          <a:bodyPr lIns="92075" tIns="46038" rIns="92075" bIns="46038" anchor="ctr"/>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软件项目规模度量</a:t>
            </a:r>
          </a:p>
        </p:txBody>
      </p:sp>
      <p:sp>
        <p:nvSpPr>
          <p:cNvPr id="428037" name="Text Box 5"/>
          <p:cNvSpPr txBox="1">
            <a:spLocks noChangeArrowheads="1"/>
          </p:cNvSpPr>
          <p:nvPr/>
        </p:nvSpPr>
        <p:spPr bwMode="auto">
          <a:xfrm>
            <a:off x="179388" y="1341438"/>
            <a:ext cx="8820150" cy="1679575"/>
          </a:xfrm>
          <a:prstGeom prst="rect">
            <a:avLst/>
          </a:prstGeom>
          <a:noFill/>
          <a:ln w="12700">
            <a:noFill/>
            <a:miter lim="800000"/>
            <a:headEnd type="none" w="sm" len="sm"/>
            <a:tailEnd type="none" w="sm" len="sm"/>
          </a:ln>
          <a:effectLst/>
        </p:spPr>
        <p:txBody>
          <a:bodyPr>
            <a:spAutoFit/>
          </a:bodyPr>
          <a:lstStyle/>
          <a:p>
            <a:pPr>
              <a:lnSpc>
                <a:spcPct val="130000"/>
              </a:lnSpc>
              <a:spcAft>
                <a:spcPct val="0"/>
              </a:spcAft>
              <a:buClrTx/>
              <a:buSzTx/>
              <a:buFontTx/>
              <a:buNone/>
            </a:pPr>
            <a:r>
              <a:rPr kumimoji="1" lang="en-US" altLang="zh-CN" sz="2000" b="1">
                <a:effectLst>
                  <a:outerShdw blurRad="38100" dist="38100" dir="2700000" algn="tl">
                    <a:srgbClr val="C0C0C0"/>
                  </a:outerShdw>
                </a:effectLst>
              </a:rPr>
              <a:t>        </a:t>
            </a:r>
            <a:r>
              <a:rPr kumimoji="1" lang="zh-CN" altLang="zh-CN" sz="2000" b="1">
                <a:solidFill>
                  <a:schemeClr val="tx2"/>
                </a:solidFill>
                <a:effectLst>
                  <a:outerShdw blurRad="38100" dist="38100" dir="2700000" algn="tl">
                    <a:srgbClr val="C0C0C0"/>
                  </a:outerShdw>
                </a:effectLst>
              </a:rPr>
              <a:t>任何软件项目都需要定量描述才能制定软件开发成本。</a:t>
            </a:r>
            <a:r>
              <a:rPr kumimoji="1" lang="zh-CN" altLang="zh-CN" sz="2000" b="1">
                <a:effectLst>
                  <a:outerShdw blurRad="38100" dist="38100" dir="2700000" algn="tl">
                    <a:srgbClr val="C0C0C0"/>
                  </a:outerShdw>
                </a:effectLst>
              </a:rPr>
              <a:t>只有把软件项目中设计的各项因素，如软件开发时间、人员数量、开发环境的软件工具和硬件系统、资金等资源的指标尽可能量化，才能准确估算软件产品的规模、复杂度、工作总量。</a:t>
            </a:r>
            <a:r>
              <a:rPr kumimoji="1" lang="zh-CN" altLang="zh-CN" sz="2000" b="1">
                <a:solidFill>
                  <a:schemeClr val="tx2"/>
                </a:solidFill>
                <a:effectLst>
                  <a:outerShdw blurRad="38100" dist="38100" dir="2700000" algn="tl">
                    <a:srgbClr val="C0C0C0"/>
                  </a:outerShdw>
                </a:effectLst>
              </a:rPr>
              <a:t>没有定量的项目将难以展开软件管理和实施过程。</a:t>
            </a:r>
            <a:endParaRPr kumimoji="1" lang="zh-CN" altLang="en-US" sz="2000" b="1">
              <a:solidFill>
                <a:schemeClr val="tx2"/>
              </a:solidFill>
              <a:effectLst>
                <a:outerShdw blurRad="38100" dist="38100" dir="2700000" algn="tl">
                  <a:srgbClr val="C0C0C0"/>
                </a:outerShdw>
              </a:effectLst>
            </a:endParaRPr>
          </a:p>
        </p:txBody>
      </p:sp>
      <p:sp>
        <p:nvSpPr>
          <p:cNvPr id="428040" name="Text Box 8"/>
          <p:cNvSpPr txBox="1">
            <a:spLocks noChangeArrowheads="1"/>
          </p:cNvSpPr>
          <p:nvPr/>
        </p:nvSpPr>
        <p:spPr bwMode="auto">
          <a:xfrm>
            <a:off x="323850" y="3500438"/>
            <a:ext cx="8496300" cy="2654300"/>
          </a:xfrm>
          <a:prstGeom prst="rect">
            <a:avLst/>
          </a:prstGeom>
          <a:noFill/>
          <a:ln w="12700">
            <a:noFill/>
            <a:miter lim="800000"/>
            <a:headEnd type="none" w="sm" len="sm"/>
            <a:tailEnd type="none" w="sm" len="sm"/>
          </a:ln>
          <a:effectLst/>
        </p:spPr>
        <p:txBody>
          <a:bodyPr>
            <a:spAutoFit/>
          </a:bodyPr>
          <a:lstStyle/>
          <a:p>
            <a:pPr>
              <a:lnSpc>
                <a:spcPct val="140000"/>
              </a:lnSpc>
              <a:spcAft>
                <a:spcPct val="0"/>
              </a:spcAft>
              <a:buClrTx/>
              <a:buSzTx/>
              <a:buFontTx/>
              <a:buNone/>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对软件产品的度量分为</a:t>
            </a:r>
            <a:r>
              <a:rPr lang="zh-CN" altLang="en-US" sz="2000" b="1">
                <a:solidFill>
                  <a:schemeClr val="tx2"/>
                </a:solidFill>
                <a:effectLst>
                  <a:outerShdw blurRad="38100" dist="38100" dir="2700000" algn="tl">
                    <a:srgbClr val="C0C0C0"/>
                  </a:outerShdw>
                </a:effectLst>
              </a:rPr>
              <a:t>直接度量</a:t>
            </a:r>
            <a:r>
              <a:rPr lang="zh-CN" altLang="en-US" sz="2000" b="1">
                <a:effectLst>
                  <a:outerShdw blurRad="38100" dist="38100" dir="2700000" algn="tl">
                    <a:srgbClr val="C0C0C0"/>
                  </a:outerShdw>
                </a:effectLst>
              </a:rPr>
              <a:t>和</a:t>
            </a:r>
            <a:r>
              <a:rPr lang="zh-CN" altLang="en-US" sz="2000" b="1">
                <a:solidFill>
                  <a:schemeClr val="tx2"/>
                </a:solidFill>
                <a:effectLst>
                  <a:outerShdw blurRad="38100" dist="38100" dir="2700000" algn="tl">
                    <a:srgbClr val="C0C0C0"/>
                  </a:outerShdw>
                </a:effectLst>
              </a:rPr>
              <a:t>间接度量</a:t>
            </a:r>
            <a:r>
              <a:rPr lang="zh-CN" altLang="en-US" sz="2000" b="1">
                <a:effectLst>
                  <a:outerShdw blurRad="38100" dist="38100" dir="2700000" algn="tl">
                    <a:srgbClr val="C0C0C0"/>
                  </a:outerShdw>
                </a:effectLst>
              </a:rPr>
              <a:t>。</a:t>
            </a:r>
          </a:p>
          <a:p>
            <a:pPr>
              <a:lnSpc>
                <a:spcPct val="140000"/>
              </a:lnSpc>
              <a:spcAft>
                <a:spcPct val="0"/>
              </a:spcAft>
              <a:buClrTx/>
              <a:buSzTx/>
              <a:buFontTx/>
              <a:buChar char="•"/>
            </a:pPr>
            <a:r>
              <a:rPr lang="zh-CN" altLang="en-US" sz="2000" b="1">
                <a:effectLst>
                  <a:outerShdw blurRad="38100" dist="38100" dir="2700000" algn="tl">
                    <a:srgbClr val="C0C0C0"/>
                  </a:outerShdw>
                </a:effectLst>
              </a:rPr>
              <a:t>  直接度量是指通过对软件产品的简单属性直接计算而得到结果的过程。简单属性是指代码行数、操作数和运算符个数、接口个数等能直接计数的特征，它反映的是软件产品内部特征。</a:t>
            </a:r>
          </a:p>
          <a:p>
            <a:pPr>
              <a:lnSpc>
                <a:spcPct val="140000"/>
              </a:lnSpc>
              <a:spcAft>
                <a:spcPct val="0"/>
              </a:spcAft>
              <a:buClrTx/>
              <a:buSzTx/>
              <a:buFontTx/>
              <a:buChar char="•"/>
            </a:pPr>
            <a:r>
              <a:rPr lang="zh-CN" altLang="en-US" sz="2000" b="1">
                <a:effectLst>
                  <a:outerShdw blurRad="38100" dist="38100" dir="2700000" algn="tl">
                    <a:srgbClr val="C0C0C0"/>
                  </a:outerShdw>
                </a:effectLst>
              </a:rPr>
              <a:t>  间接度量是指通过对软件产品的简单属性、要素的各项特征、准则的经验值间接计算而得到结果的过程。如软件质量评价、软件复杂性测量等。</a:t>
            </a:r>
          </a:p>
        </p:txBody>
      </p:sp>
    </p:spTree>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第11章 软件项目管理（胡思康）">
  <a:themeElements>
    <a:clrScheme name="第11章 软件项目管理（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fontScheme name="第11章 软件项目管理（胡思康）">
      <a:majorFont>
        <a:latin typeface="Arial"/>
        <a:ea typeface=""/>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0" tIns="0" rIns="0" bIns="0" numCol="1" anchor="t" anchorCtr="0" compatLnSpc="1">
        <a:prstTxWarp prst="textNoShape">
          <a:avLst/>
        </a:prstTxWarp>
      </a:bodyPr>
      <a:lstStyle>
        <a:defPPr marL="822325" marR="0" indent="-419100" algn="l" defTabSz="350838" rtl="0" eaLnBrk="0" fontAlgn="base" latinLnBrk="0" hangingPunct="0">
          <a:lnSpc>
            <a:spcPct val="90000"/>
          </a:lnSpc>
          <a:spcBef>
            <a:spcPct val="0"/>
          </a:spcBef>
          <a:spcAft>
            <a:spcPct val="50000"/>
          </a:spcAft>
          <a:buClr>
            <a:srgbClr val="838487"/>
          </a:buClr>
          <a:buSzPct val="75000"/>
          <a:buFont typeface="Wingdings" pitchFamily="2" charset="2"/>
          <a:buChar char="n"/>
          <a:tabLst>
            <a:tab pos="1277938" algn="l"/>
          </a:tabLst>
          <a:defRPr kumimoji="0" lang="zh-CN" altLang="en-US" sz="1400" b="0" i="0" u="none" strike="noStrike" cap="none" normalizeH="0" baseline="0" smtClean="0">
            <a:ln>
              <a:noFill/>
            </a:ln>
            <a:solidFill>
              <a:srgbClr val="000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0" tIns="0" rIns="0" bIns="0" numCol="1" anchor="t" anchorCtr="0" compatLnSpc="1">
        <a:prstTxWarp prst="textNoShape">
          <a:avLst/>
        </a:prstTxWarp>
      </a:bodyPr>
      <a:lstStyle>
        <a:defPPr marL="822325" marR="0" indent="-419100" algn="l" defTabSz="350838" rtl="0" eaLnBrk="0" fontAlgn="base" latinLnBrk="0" hangingPunct="0">
          <a:lnSpc>
            <a:spcPct val="90000"/>
          </a:lnSpc>
          <a:spcBef>
            <a:spcPct val="0"/>
          </a:spcBef>
          <a:spcAft>
            <a:spcPct val="50000"/>
          </a:spcAft>
          <a:buClr>
            <a:srgbClr val="838487"/>
          </a:buClr>
          <a:buSzPct val="75000"/>
          <a:buFont typeface="Wingdings" pitchFamily="2" charset="2"/>
          <a:buChar char="n"/>
          <a:tabLst>
            <a:tab pos="1277938" algn="l"/>
          </a:tabLst>
          <a:defRPr kumimoji="0" lang="zh-CN" altLang="en-US" sz="1400" b="0" i="0" u="none" strike="noStrike" cap="none" normalizeH="0" baseline="0" smtClean="0">
            <a:ln>
              <a:noFill/>
            </a:ln>
            <a:solidFill>
              <a:srgbClr val="000000"/>
            </a:solidFill>
            <a:effectLst/>
            <a:latin typeface="Arial" pitchFamily="34" charset="0"/>
            <a:ea typeface="宋体" pitchFamily="2" charset="-122"/>
          </a:defRPr>
        </a:defPPr>
      </a:lstStyle>
    </a:lnDef>
  </a:objectDefaults>
  <a:extraClrSchemeLst>
    <a:extraClrScheme>
      <a:clrScheme name="第11章 软件项目管理（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E:\BIT文件\教学\软件工程\软件工程（2006年）\第一章  软件与软件工程.ppt</Template>
  <TotalTime>325</TotalTime>
  <Pages>57</Pages>
  <Words>5815</Words>
  <Application>Microsoft Office PowerPoint</Application>
  <PresentationFormat>全屏显示(4:3)</PresentationFormat>
  <Paragraphs>545</Paragraphs>
  <Slides>56</Slides>
  <Notes>23</Notes>
  <HiddenSlides>8</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56</vt:i4>
      </vt:variant>
    </vt:vector>
  </HeadingPairs>
  <TitlesOfParts>
    <vt:vector size="70" baseType="lpstr">
      <vt:lpstr>Monotype Sorts</vt:lpstr>
      <vt:lpstr>华文新魏</vt:lpstr>
      <vt:lpstr>楷体_GB2312</vt:lpstr>
      <vt:lpstr>隶书</vt:lpstr>
      <vt:lpstr>宋体</vt:lpstr>
      <vt:lpstr>Arial</vt:lpstr>
      <vt:lpstr>Arial Narrow</vt:lpstr>
      <vt:lpstr>Symbol</vt:lpstr>
      <vt:lpstr>Times New Roman</vt:lpstr>
      <vt:lpstr>Wingdings</vt:lpstr>
      <vt:lpstr>Wingdings 3</vt:lpstr>
      <vt:lpstr>第11章 软件项目管理（胡思康）</vt:lpstr>
      <vt:lpstr>位图图像</vt:lpstr>
      <vt:lpstr>公式</vt:lpstr>
      <vt:lpstr>第11章  软件项目管理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调和不同的度量方法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项目质量管理</vt:lpstr>
      <vt:lpstr>项目质量管理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软件工程概论</dc:title>
  <dc:creator>胡思康</dc:creator>
  <cp:lastModifiedBy>聂 宇翔</cp:lastModifiedBy>
  <cp:revision>271</cp:revision>
  <cp:lastPrinted>1601-01-01T00:00:00Z</cp:lastPrinted>
  <dcterms:created xsi:type="dcterms:W3CDTF">1997-09-08T01:09:18Z</dcterms:created>
  <dcterms:modified xsi:type="dcterms:W3CDTF">2019-01-09T13:35:16Z</dcterms:modified>
</cp:coreProperties>
</file>