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67"/>
  </p:notesMasterIdLst>
  <p:handoutMasterIdLst>
    <p:handoutMasterId r:id="rId68"/>
  </p:handoutMasterIdLst>
  <p:sldIdLst>
    <p:sldId id="615" r:id="rId2"/>
    <p:sldId id="681" r:id="rId3"/>
    <p:sldId id="745" r:id="rId4"/>
    <p:sldId id="703" r:id="rId5"/>
    <p:sldId id="704" r:id="rId6"/>
    <p:sldId id="682" r:id="rId7"/>
    <p:sldId id="683" r:id="rId8"/>
    <p:sldId id="621" r:id="rId9"/>
    <p:sldId id="705" r:id="rId10"/>
    <p:sldId id="674" r:id="rId11"/>
    <p:sldId id="557" r:id="rId12"/>
    <p:sldId id="686" r:id="rId13"/>
    <p:sldId id="697" r:id="rId14"/>
    <p:sldId id="687" r:id="rId15"/>
    <p:sldId id="706" r:id="rId16"/>
    <p:sldId id="708" r:id="rId17"/>
    <p:sldId id="709" r:id="rId18"/>
    <p:sldId id="711" r:id="rId19"/>
    <p:sldId id="710" r:id="rId20"/>
    <p:sldId id="737" r:id="rId21"/>
    <p:sldId id="713" r:id="rId22"/>
    <p:sldId id="738" r:id="rId23"/>
    <p:sldId id="716" r:id="rId24"/>
    <p:sldId id="688" r:id="rId25"/>
    <p:sldId id="739" r:id="rId26"/>
    <p:sldId id="558" r:id="rId27"/>
    <p:sldId id="598" r:id="rId28"/>
    <p:sldId id="698" r:id="rId29"/>
    <p:sldId id="717" r:id="rId30"/>
    <p:sldId id="718" r:id="rId31"/>
    <p:sldId id="719" r:id="rId32"/>
    <p:sldId id="720" r:id="rId33"/>
    <p:sldId id="744" r:id="rId34"/>
    <p:sldId id="721" r:id="rId35"/>
    <p:sldId id="722" r:id="rId36"/>
    <p:sldId id="628" r:id="rId37"/>
    <p:sldId id="632" r:id="rId38"/>
    <p:sldId id="723" r:id="rId39"/>
    <p:sldId id="724" r:id="rId40"/>
    <p:sldId id="725" r:id="rId41"/>
    <p:sldId id="726" r:id="rId42"/>
    <p:sldId id="727" r:id="rId43"/>
    <p:sldId id="728" r:id="rId44"/>
    <p:sldId id="699" r:id="rId45"/>
    <p:sldId id="700" r:id="rId46"/>
    <p:sldId id="617" r:id="rId47"/>
    <p:sldId id="729" r:id="rId48"/>
    <p:sldId id="730" r:id="rId49"/>
    <p:sldId id="746" r:id="rId50"/>
    <p:sldId id="740" r:id="rId51"/>
    <p:sldId id="741" r:id="rId52"/>
    <p:sldId id="566" r:id="rId53"/>
    <p:sldId id="565" r:id="rId54"/>
    <p:sldId id="602" r:id="rId55"/>
    <p:sldId id="742" r:id="rId56"/>
    <p:sldId id="743" r:id="rId57"/>
    <p:sldId id="534" r:id="rId58"/>
    <p:sldId id="603" r:id="rId59"/>
    <p:sldId id="731" r:id="rId60"/>
    <p:sldId id="732" r:id="rId61"/>
    <p:sldId id="733" r:id="rId62"/>
    <p:sldId id="734" r:id="rId63"/>
    <p:sldId id="535" r:id="rId64"/>
    <p:sldId id="735" r:id="rId65"/>
    <p:sldId id="702" r:id="rId66"/>
  </p:sldIdLst>
  <p:sldSz cx="9144000" cy="6858000" type="screen4x3"/>
  <p:notesSz cx="6735763" cy="9866313"/>
  <p:custDataLst>
    <p:tags r:id="rId69"/>
  </p:custDataLst>
  <p:defaultTextStyle>
    <a:defPPr>
      <a:defRPr lang="en-US"/>
    </a:defPPr>
    <a:lvl1pPr algn="just" rtl="0" fontAlgn="base">
      <a:lnSpc>
        <a:spcPct val="90000"/>
      </a:lnSpc>
      <a:spcBef>
        <a:spcPct val="0"/>
      </a:spcBef>
      <a:spcAft>
        <a:spcPct val="0"/>
      </a:spcAft>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1pPr>
    <a:lvl2pPr marL="457200" algn="just" rtl="0" fontAlgn="base">
      <a:lnSpc>
        <a:spcPct val="90000"/>
      </a:lnSpc>
      <a:spcBef>
        <a:spcPct val="0"/>
      </a:spcBef>
      <a:spcAft>
        <a:spcPct val="0"/>
      </a:spcAft>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2pPr>
    <a:lvl3pPr marL="914400" algn="just" rtl="0" fontAlgn="base">
      <a:lnSpc>
        <a:spcPct val="90000"/>
      </a:lnSpc>
      <a:spcBef>
        <a:spcPct val="0"/>
      </a:spcBef>
      <a:spcAft>
        <a:spcPct val="0"/>
      </a:spcAft>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3pPr>
    <a:lvl4pPr marL="1371600" algn="just" rtl="0" fontAlgn="base">
      <a:lnSpc>
        <a:spcPct val="90000"/>
      </a:lnSpc>
      <a:spcBef>
        <a:spcPct val="0"/>
      </a:spcBef>
      <a:spcAft>
        <a:spcPct val="0"/>
      </a:spcAft>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4pPr>
    <a:lvl5pPr marL="1828800" algn="just" rtl="0" fontAlgn="base">
      <a:lnSpc>
        <a:spcPct val="90000"/>
      </a:lnSpc>
      <a:spcBef>
        <a:spcPct val="0"/>
      </a:spcBef>
      <a:spcAft>
        <a:spcPct val="0"/>
      </a:spcAft>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5pPr>
    <a:lvl6pPr marL="2286000" algn="l" defTabSz="914400" rtl="0" eaLnBrk="1" latinLnBrk="0" hangingPunct="1">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6pPr>
    <a:lvl7pPr marL="2743200" algn="l" defTabSz="914400" rtl="0" eaLnBrk="1" latinLnBrk="0" hangingPunct="1">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7pPr>
    <a:lvl8pPr marL="3200400" algn="l" defTabSz="914400" rtl="0" eaLnBrk="1" latinLnBrk="0" hangingPunct="1">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8pPr>
    <a:lvl9pPr marL="3657600" algn="l" defTabSz="914400" rtl="0" eaLnBrk="1" latinLnBrk="0" hangingPunct="1">
      <a:defRPr kumimoji="1" sz="28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6337"/>
    <a:srgbClr val="EA723C"/>
    <a:srgbClr val="66FFFF"/>
    <a:srgbClr val="DDDDDD"/>
    <a:srgbClr val="99FF33"/>
    <a:srgbClr val="FFFF66"/>
    <a:srgbClr val="66FF66"/>
    <a:srgbClr val="055F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59412" autoAdjust="0"/>
  </p:normalViewPr>
  <p:slideViewPr>
    <p:cSldViewPr snapToGrid="0" snapToObjects="1">
      <p:cViewPr varScale="1">
        <p:scale>
          <a:sx n="59" d="100"/>
          <a:sy n="59" d="100"/>
        </p:scale>
        <p:origin x="3614" y="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9012"/>
    </p:cViewPr>
  </p:sorterViewPr>
  <p:notesViewPr>
    <p:cSldViewPr snapToGrid="0" snapToObjects="1">
      <p:cViewPr>
        <p:scale>
          <a:sx n="75" d="100"/>
          <a:sy n="75" d="100"/>
        </p:scale>
        <p:origin x="-150" y="96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slide" Target="slides/slide14.xml"/><Relationship Id="rId1" Type="http://schemas.openxmlformats.org/officeDocument/2006/relationships/slide" Target="slides/slide7.xml"/><Relationship Id="rId4"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effectLst/>
                <a:latin typeface="Times New Roman" pitchFamily="18" charset="0"/>
              </a:defRPr>
            </a:lvl1pPr>
          </a:lstStyle>
          <a:p>
            <a:endParaRPr lang="zh-CN" altLang="en-US"/>
          </a:p>
        </p:txBody>
      </p:sp>
      <p:sp>
        <p:nvSpPr>
          <p:cNvPr id="13315" name="Rectangle 3"/>
          <p:cNvSpPr>
            <a:spLocks noGrp="1" noChangeArrowheads="1"/>
          </p:cNvSpPr>
          <p:nvPr>
            <p:ph type="dt" sz="quarter" idx="1"/>
          </p:nvPr>
        </p:nvSpPr>
        <p:spPr bwMode="auto">
          <a:xfrm>
            <a:off x="3849688" y="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ffectLst/>
                <a:latin typeface="Times New Roman" pitchFamily="18" charset="0"/>
              </a:defRPr>
            </a:lvl1pPr>
          </a:lstStyle>
          <a:p>
            <a:endParaRPr lang="en-US" altLang="zh-CN"/>
          </a:p>
        </p:txBody>
      </p:sp>
      <p:sp>
        <p:nvSpPr>
          <p:cNvPr id="13316" name="Rectangle 4"/>
          <p:cNvSpPr>
            <a:spLocks noGrp="1" noChangeArrowheads="1"/>
          </p:cNvSpPr>
          <p:nvPr>
            <p:ph type="ftr" sz="quarter" idx="2"/>
          </p:nvPr>
        </p:nvSpPr>
        <p:spPr bwMode="auto">
          <a:xfrm>
            <a:off x="0" y="935990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effectLst/>
                <a:latin typeface="Times New Roman" pitchFamily="18" charset="0"/>
              </a:defRPr>
            </a:lvl1pPr>
          </a:lstStyle>
          <a:p>
            <a:endParaRPr lang="en-US" altLang="zh-CN"/>
          </a:p>
        </p:txBody>
      </p:sp>
      <p:sp>
        <p:nvSpPr>
          <p:cNvPr id="13317" name="Rectangle 5"/>
          <p:cNvSpPr>
            <a:spLocks noGrp="1" noChangeArrowheads="1"/>
          </p:cNvSpPr>
          <p:nvPr>
            <p:ph type="sldNum" sz="quarter" idx="3"/>
          </p:nvPr>
        </p:nvSpPr>
        <p:spPr bwMode="auto">
          <a:xfrm>
            <a:off x="3849688" y="935990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ffectLst/>
                <a:latin typeface="Times New Roman" pitchFamily="18" charset="0"/>
              </a:defRPr>
            </a:lvl1pPr>
          </a:lstStyle>
          <a:p>
            <a:fld id="{FA948FFB-7351-45FD-81AA-79115A3BCE41}" type="slidenum">
              <a:rPr lang="zh-CN" altLang="en-US"/>
              <a:pPr/>
              <a:t>‹#›</a:t>
            </a:fld>
            <a:endParaRPr lang="en-US" altLang="zh-CN"/>
          </a:p>
        </p:txBody>
      </p:sp>
    </p:spTree>
    <p:extLst>
      <p:ext uri="{BB962C8B-B14F-4D97-AF65-F5344CB8AC3E}">
        <p14:creationId xmlns:p14="http://schemas.microsoft.com/office/powerpoint/2010/main" val="3742520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lnSpc>
                <a:spcPct val="100000"/>
              </a:lnSpc>
              <a:defRPr kumimoji="0" sz="1200">
                <a:solidFill>
                  <a:schemeClr val="tx1"/>
                </a:solidFill>
                <a:effectLst/>
                <a:latin typeface="Times New Roman" pitchFamily="18" charset="0"/>
              </a:defRPr>
            </a:lvl1pPr>
          </a:lstStyle>
          <a:p>
            <a:endParaRPr lang="zh-CN" altLang="en-US"/>
          </a:p>
        </p:txBody>
      </p:sp>
      <p:sp>
        <p:nvSpPr>
          <p:cNvPr id="2051" name="Rectangle 3"/>
          <p:cNvSpPr>
            <a:spLocks noGrp="1" noRot="1" noChangeAspect="1" noChangeArrowheads="1"/>
          </p:cNvSpPr>
          <p:nvPr>
            <p:ph type="sldImg" idx="2"/>
          </p:nvPr>
        </p:nvSpPr>
        <p:spPr bwMode="auto">
          <a:xfrm>
            <a:off x="862013" y="720725"/>
            <a:ext cx="5011737" cy="37592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889000" y="4719638"/>
            <a:ext cx="4957763" cy="440055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Rectangle 5"/>
          <p:cNvSpPr>
            <a:spLocks noGrp="1" noChangeArrowheads="1"/>
          </p:cNvSpPr>
          <p:nvPr>
            <p:ph type="dt" idx="1"/>
          </p:nvPr>
        </p:nvSpPr>
        <p:spPr bwMode="auto">
          <a:xfrm>
            <a:off x="3849688" y="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100000"/>
              </a:lnSpc>
              <a:defRPr kumimoji="0" sz="1200">
                <a:solidFill>
                  <a:schemeClr val="tx1"/>
                </a:solidFill>
                <a:effectLst/>
                <a:latin typeface="Times New Roman" pitchFamily="18" charset="0"/>
              </a:defRPr>
            </a:lvl1pPr>
          </a:lstStyle>
          <a:p>
            <a:endParaRPr lang="en-US" altLang="zh-CN"/>
          </a:p>
        </p:txBody>
      </p:sp>
      <p:sp>
        <p:nvSpPr>
          <p:cNvPr id="2054" name="Rectangle 6"/>
          <p:cNvSpPr>
            <a:spLocks noGrp="1" noChangeArrowheads="1"/>
          </p:cNvSpPr>
          <p:nvPr>
            <p:ph type="ftr" sz="quarter" idx="4"/>
          </p:nvPr>
        </p:nvSpPr>
        <p:spPr bwMode="auto">
          <a:xfrm>
            <a:off x="0" y="935990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lnSpc>
                <a:spcPct val="100000"/>
              </a:lnSpc>
              <a:defRPr kumimoji="0" sz="1200">
                <a:solidFill>
                  <a:schemeClr val="tx1"/>
                </a:solidFill>
                <a:effectLst/>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49688" y="9359900"/>
            <a:ext cx="2886075" cy="479425"/>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lnSpc>
                <a:spcPct val="100000"/>
              </a:lnSpc>
              <a:defRPr kumimoji="0" sz="1200">
                <a:solidFill>
                  <a:schemeClr val="tx1"/>
                </a:solidFill>
                <a:effectLst/>
                <a:latin typeface="Times New Roman" pitchFamily="18" charset="0"/>
              </a:defRPr>
            </a:lvl1pPr>
          </a:lstStyle>
          <a:p>
            <a:fld id="{82D99749-889C-4227-A684-41F27AA11EC2}" type="slidenum">
              <a:rPr lang="zh-CN" altLang="en-US"/>
              <a:pPr/>
              <a:t>‹#›</a:t>
            </a:fld>
            <a:endParaRPr lang="en-US" altLang="zh-CN"/>
          </a:p>
        </p:txBody>
      </p:sp>
    </p:spTree>
    <p:extLst>
      <p:ext uri="{BB962C8B-B14F-4D97-AF65-F5344CB8AC3E}">
        <p14:creationId xmlns:p14="http://schemas.microsoft.com/office/powerpoint/2010/main" val="3395801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结构化是一种自顶向下，逐步求精</a:t>
            </a:r>
            <a:endParaRPr lang="en-US" altLang="zh-CN" dirty="0" smtClean="0"/>
          </a:p>
          <a:p>
            <a:r>
              <a:rPr lang="zh-CN" altLang="en-US" dirty="0" smtClean="0"/>
              <a:t>软件工程的需求是软工的基石，我们现在不仅将其当作一个阶段，更上升到一个工程化的层面</a:t>
            </a:r>
            <a:endParaRPr lang="en-US" altLang="zh-CN" dirty="0" smtClean="0"/>
          </a:p>
          <a:p>
            <a:r>
              <a:rPr lang="zh-CN" altLang="en-US" dirty="0" smtClean="0"/>
              <a:t>这里“结构化需求分析与建模”会影响到第</a:t>
            </a:r>
            <a:r>
              <a:rPr lang="en-US" altLang="zh-CN" dirty="0" smtClean="0"/>
              <a:t>3</a:t>
            </a:r>
            <a:r>
              <a:rPr lang="zh-CN" altLang="en-US" dirty="0" smtClean="0"/>
              <a:t>章，关于结构化的设计，而结构化的设计就是在需求的基础上进行的</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a:t>
            </a:fld>
            <a:endParaRPr lang="en-US" altLang="zh-CN"/>
          </a:p>
        </p:txBody>
      </p:sp>
    </p:spTree>
    <p:extLst>
      <p:ext uri="{BB962C8B-B14F-4D97-AF65-F5344CB8AC3E}">
        <p14:creationId xmlns:p14="http://schemas.microsoft.com/office/powerpoint/2010/main" val="1909483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可行性研究是一个大大压缩了的需求分析，把它扩展开，就可以做成一个完整的需求分析</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a:t>
            </a:r>
            <a:r>
              <a:rPr lang="zh-CN" altLang="en-US" sz="1200" b="1" dirty="0" smtClean="0">
                <a:solidFill>
                  <a:schemeClr val="tx1"/>
                </a:solidFill>
                <a:effectLst>
                  <a:outerShdw blurRad="38100" dist="38100" dir="2700000" algn="tl">
                    <a:srgbClr val="C0C0C0"/>
                  </a:outerShdw>
                </a:effectLst>
                <a:latin typeface="宋体" pitchFamily="2" charset="-122"/>
              </a:rPr>
              <a:t>技术上可以实现，但成本非常大，超出了用户的承受范围</a:t>
            </a:r>
            <a:r>
              <a:rPr lang="zh-CN" altLang="en-US" dirty="0" smtClean="0"/>
              <a:t>”</a:t>
            </a:r>
            <a:r>
              <a:rPr lang="zh-CN" altLang="en-US" baseline="0" dirty="0" smtClean="0"/>
              <a:t> 为什么不属于“经济可行性研究”？</a:t>
            </a:r>
            <a:endParaRPr lang="en-US" altLang="zh-CN" baseline="0" dirty="0" smtClean="0"/>
          </a:p>
          <a:p>
            <a:r>
              <a:rPr lang="en-US" altLang="zh-CN" baseline="0" dirty="0" smtClean="0"/>
              <a:t>	</a:t>
            </a:r>
            <a:r>
              <a:rPr lang="en-US" altLang="zh-CN" baseline="0" dirty="0" err="1" smtClean="0"/>
              <a:t>skhu</a:t>
            </a:r>
            <a:r>
              <a:rPr lang="zh-CN" altLang="en-US" baseline="0" dirty="0" smtClean="0"/>
              <a:t>的回答：</a:t>
            </a:r>
            <a:r>
              <a:rPr kumimoji="1" lang="zh-CN" altLang="en-US" sz="1200" b="0" i="0" kern="1200" dirty="0" smtClean="0">
                <a:solidFill>
                  <a:schemeClr val="tx1"/>
                </a:solidFill>
                <a:effectLst/>
                <a:latin typeface="Times New Roman" pitchFamily="18" charset="0"/>
                <a:ea typeface="宋体" pitchFamily="2" charset="-122"/>
                <a:cs typeface="+mn-cs"/>
              </a:rPr>
              <a:t>应归为：经济可行性。技术可行性除了受到技术自身约束之外，还与用户环境（例如野外科考）、时间要求、存储要求、网络要求、安全性要求等相关。这些约束属于技术可行性范畴。</a:t>
            </a:r>
          </a:p>
          <a:p>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10</a:t>
            </a:fld>
            <a:endParaRPr lang="en-US" altLang="zh-CN"/>
          </a:p>
        </p:txBody>
      </p:sp>
    </p:spTree>
    <p:extLst>
      <p:ext uri="{BB962C8B-B14F-4D97-AF65-F5344CB8AC3E}">
        <p14:creationId xmlns:p14="http://schemas.microsoft.com/office/powerpoint/2010/main" val="342713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677D7-4CC9-4598-85F4-36C2D3111FB5}" type="slidenum">
              <a:rPr lang="zh-CN" altLang="en-US"/>
              <a:pPr/>
              <a:t>11</a:t>
            </a:fld>
            <a:endParaRPr lang="en-US" altLang="zh-CN"/>
          </a:p>
        </p:txBody>
      </p:sp>
      <p:sp>
        <p:nvSpPr>
          <p:cNvPr id="812034" name="Rectangle 2"/>
          <p:cNvSpPr>
            <a:spLocks noGrp="1" noRot="1" noChangeAspect="1" noChangeArrowheads="1"/>
          </p:cNvSpPr>
          <p:nvPr>
            <p:ph type="sldImg"/>
          </p:nvPr>
        </p:nvSpPr>
        <p:spPr>
          <a:ln/>
        </p:spPr>
      </p:sp>
      <p:sp>
        <p:nvSpPr>
          <p:cNvPr id="812035" name="Rectangle 3"/>
          <p:cNvSpPr>
            <a:spLocks noGrp="1" noChangeArrowheads="1"/>
          </p:cNvSpPr>
          <p:nvPr>
            <p:ph type="body" idx="1"/>
          </p:nvPr>
        </p:nvSpPr>
        <p:spPr/>
        <p:txBody>
          <a:bodyPr/>
          <a:lstStyle/>
          <a:p>
            <a:r>
              <a:rPr lang="zh-CN" altLang="en-US" dirty="0" smtClean="0"/>
              <a:t>需求是一个迭代的过程</a:t>
            </a:r>
            <a:endParaRPr lang="en-US" altLang="zh-CN" dirty="0" smtClean="0"/>
          </a:p>
          <a:p>
            <a:r>
              <a:rPr lang="zh-CN" altLang="en-US" dirty="0" smtClean="0"/>
              <a:t>这个基线就是</a:t>
            </a:r>
            <a:r>
              <a:rPr lang="en-US" altLang="zh-CN" dirty="0" smtClean="0"/>
              <a:t>baseline</a:t>
            </a:r>
            <a:r>
              <a:rPr lang="zh-CN" altLang="en-US" dirty="0" smtClean="0"/>
              <a:t>，它实际上是一个标志，是一个时间节点，通过 基线，我们就完成了需求的验证、技术审查和管理复审。这个阶段之后，我们在需求阶段所做的工作（在此阶段就是文档）就被固化下来了。就相当于，它是一个准确的版本（</a:t>
            </a:r>
            <a:r>
              <a:rPr lang="en-US" altLang="zh-CN" dirty="0" smtClean="0"/>
              <a:t>1.0</a:t>
            </a:r>
            <a:r>
              <a:rPr lang="zh-CN" altLang="en-US" dirty="0" smtClean="0"/>
              <a:t>，</a:t>
            </a:r>
            <a:r>
              <a:rPr lang="en-US" altLang="zh-CN" dirty="0" smtClean="0"/>
              <a:t>2.0</a:t>
            </a:r>
            <a:r>
              <a:rPr lang="zh-CN" altLang="en-US" dirty="0" smtClean="0"/>
              <a:t>），这个版本就不再进行随意的修改。</a:t>
            </a:r>
            <a:endParaRPr lang="en-US" altLang="zh-CN" dirty="0" smtClean="0"/>
          </a:p>
          <a:p>
            <a:r>
              <a:rPr lang="zh-CN" altLang="en-US" dirty="0" smtClean="0"/>
              <a:t>基线的概念在书</a:t>
            </a:r>
            <a:r>
              <a:rPr lang="en-US" altLang="zh-CN" dirty="0" smtClean="0"/>
              <a:t>P310</a:t>
            </a:r>
          </a:p>
          <a:p>
            <a:r>
              <a:rPr lang="zh-CN" altLang="en-US" dirty="0" smtClean="0"/>
              <a:t>基线与软件配置密切相关。</a:t>
            </a:r>
            <a:r>
              <a:rPr lang="en-US" altLang="zh-CN" dirty="0" smtClean="0"/>
              <a:t>IEEE</a:t>
            </a:r>
            <a:r>
              <a:rPr lang="zh-CN" altLang="en-US" dirty="0" smtClean="0"/>
              <a:t>给出的定义：已经正式通过复审和批准的某归约产品，它因此可作为进一步开发的基础。它已经被固化下来了，不能再修改，并且只能通过正式的变化控制来修改它。就是说，我们通过基线的产品，这个产品要么是说明书，也可能是我们的代码，也可能是我们的测试用例，也可能是我们维护的一次过程。这些东西，当固化下来后，都可以认为是通过了基线。之后如果我们要变更，我们就要启动我们需求变更的过程。如果通过了这个基线了以后，如果我们还要对这个文档进行修改的话，那么这个时候启动的是我们需求变更的过程。</a:t>
            </a:r>
            <a:endParaRPr lang="en-US" altLang="zh-CN" dirty="0" smtClean="0"/>
          </a:p>
          <a:p>
            <a:r>
              <a:rPr lang="zh-CN" altLang="en-US" dirty="0" smtClean="0"/>
              <a:t>在基线之前的这个变化，叫作需求获取，你可以不断修改它，并且也可以不记录它，但只要停到需求获取的最终版本就可以了。</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en-US" altLang="zh-CN" dirty="0" smtClean="0"/>
              <a:t>//</a:t>
            </a:r>
            <a:r>
              <a:rPr lang="zh-CN" altLang="en-US" dirty="0" smtClean="0"/>
              <a:t>整体的逻辑？</a:t>
            </a:r>
            <a:endParaRPr lang="zh-CN" altLang="en-US" dirty="0"/>
          </a:p>
        </p:txBody>
      </p:sp>
    </p:spTree>
    <p:extLst>
      <p:ext uri="{BB962C8B-B14F-4D97-AF65-F5344CB8AC3E}">
        <p14:creationId xmlns:p14="http://schemas.microsoft.com/office/powerpoint/2010/main" val="235414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基线的这个概念是和软件工程项目的管理结合在一块儿的。</a:t>
            </a:r>
            <a:endParaRPr lang="en-US" altLang="zh-CN" dirty="0" smtClean="0"/>
          </a:p>
          <a:p>
            <a:r>
              <a:rPr lang="zh-CN" altLang="en-US" dirty="0" smtClean="0"/>
              <a:t>“</a:t>
            </a:r>
            <a:r>
              <a:rPr lang="zh-CN" altLang="en-US" sz="1200" b="1" dirty="0" smtClean="0">
                <a:solidFill>
                  <a:srgbClr val="C00000"/>
                </a:solidFill>
                <a:effectLst>
                  <a:outerShdw blurRad="38100" dist="38100" dir="2700000" algn="tl">
                    <a:srgbClr val="C0C0C0"/>
                  </a:outerShdw>
                </a:effectLst>
                <a:latin typeface="宋体" pitchFamily="2" charset="-122"/>
              </a:rPr>
              <a:t>需求确认困难</a:t>
            </a:r>
            <a:r>
              <a:rPr lang="zh-CN" altLang="en-US" dirty="0" smtClean="0"/>
              <a:t>”：因为我们需求最终得到的是一个说明书，是一个文字的东西。那么文字的东西，在理解上，就可能会产生歧义。因此我们就需要有一个“技术审查”和“管理复审”这样一个阶段。</a:t>
            </a:r>
            <a:endParaRPr lang="en-US" altLang="zh-CN" dirty="0" smtClean="0"/>
          </a:p>
          <a:p>
            <a:r>
              <a:rPr lang="zh-CN" altLang="en-US" dirty="0" smtClean="0"/>
              <a:t>那么对于我们需求来说，就存在一个需求评审的问题。需求评审要满足一些特性。比如“一致性”：我们所使用到的“领域词”要和我们所开发的这个系统的领域保持一致（</a:t>
            </a:r>
            <a:r>
              <a:rPr lang="en-US" altLang="zh-CN" dirty="0" smtClean="0"/>
              <a:t>e.g. </a:t>
            </a:r>
            <a:r>
              <a:rPr lang="zh-CN" altLang="en-US" dirty="0" smtClean="0"/>
              <a:t>数据字典中的数据结构，和需求规格说明书中的数据结构，要保持一致）。</a:t>
            </a:r>
            <a:endParaRPr lang="en-US" altLang="zh-CN" dirty="0" smtClean="0"/>
          </a:p>
          <a:p>
            <a:r>
              <a:rPr lang="zh-CN" altLang="en-US" dirty="0" smtClean="0"/>
              <a:t>讨论课要写需求说明：重要的质量指标之一：</a:t>
            </a:r>
            <a:r>
              <a:rPr lang="zh-CN" altLang="en-US" b="1" dirty="0" smtClean="0"/>
              <a:t>一致性</a:t>
            </a:r>
            <a:r>
              <a:rPr lang="zh-CN" altLang="en-US" dirty="0" smtClean="0"/>
              <a:t>；另外就是：</a:t>
            </a:r>
            <a:r>
              <a:rPr lang="zh-CN" altLang="en-US" b="1" dirty="0" smtClean="0"/>
              <a:t>完整性</a:t>
            </a:r>
            <a:r>
              <a:rPr lang="zh-CN" altLang="en-US" dirty="0" smtClean="0"/>
              <a:t>：是一种可封闭性（？）。我在需求中描述的概念，在数据字典中一定能找到；反过来，我在数据字典中定义的某个数据结构（或者某个数据概念），我一定会在需求描述中用到它。否则我不知道你在数据字典中定义的这个概念，在需求中有什么用，就不清楚。它前后应该是一个完整的。然后是</a:t>
            </a:r>
            <a:r>
              <a:rPr lang="zh-CN" altLang="en-US" b="1" dirty="0" smtClean="0"/>
              <a:t>正确性</a:t>
            </a:r>
            <a:r>
              <a:rPr lang="zh-CN" altLang="en-US" dirty="0" smtClean="0"/>
              <a:t>：它要正确反映用户的需求，然后它最后要通过系统集成，要通过系统验收，来验证这样一个正确性。</a:t>
            </a:r>
            <a:r>
              <a:rPr lang="zh-CN" altLang="en-US" b="1" dirty="0" smtClean="0"/>
              <a:t>可扩展性（修改）</a:t>
            </a:r>
            <a:r>
              <a:rPr lang="zh-CN" altLang="en-US" dirty="0" smtClean="0"/>
              <a:t>：表明我们这个需求有一定的灵活性，可扩展，可修改。因为变更是必然的，所以需求规格说明是可修改的。</a:t>
            </a:r>
            <a:endParaRPr lang="en-US" altLang="zh-CN" dirty="0" smtClean="0"/>
          </a:p>
          <a:p>
            <a:r>
              <a:rPr lang="en-US" altLang="zh-CN" dirty="0" smtClean="0"/>
              <a:t>note</a:t>
            </a:r>
            <a:r>
              <a:rPr lang="zh-CN" altLang="en-US" dirty="0" smtClean="0"/>
              <a:t>：</a:t>
            </a:r>
            <a:endParaRPr lang="en-US" altLang="zh-CN" dirty="0" smtClean="0"/>
          </a:p>
          <a:p>
            <a:r>
              <a:rPr lang="zh-CN" altLang="en-US" dirty="0" smtClean="0"/>
              <a:t>什么是“需求确认”？</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12</a:t>
            </a:fld>
            <a:endParaRPr lang="en-US" altLang="zh-CN"/>
          </a:p>
        </p:txBody>
      </p:sp>
    </p:spTree>
    <p:extLst>
      <p:ext uri="{BB962C8B-B14F-4D97-AF65-F5344CB8AC3E}">
        <p14:creationId xmlns:p14="http://schemas.microsoft.com/office/powerpoint/2010/main" val="338729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smtClean="0"/>
              <a:t>“</a:t>
            </a:r>
            <a:r>
              <a:rPr lang="zh-CN" altLang="en-US" sz="1200" b="1" dirty="0" smtClean="0">
                <a:effectLst>
                  <a:outerShdw blurRad="38100" dist="38100" dir="2700000" algn="tl">
                    <a:srgbClr val="C0C0C0"/>
                  </a:outerShdw>
                </a:effectLst>
                <a:latin typeface="Times New Roman" pitchFamily="18" charset="0"/>
              </a:rPr>
              <a:t>申请需求变更</a:t>
            </a:r>
            <a:r>
              <a:rPr lang="zh-CN" altLang="en-US" dirty="0" smtClean="0"/>
              <a:t>”实际上就是申请新的问题描述，新的问题描述就会有新的需求获取，新的需求分析，新的需求建模，最后还要进行需求评审。对于新的变更，最后得到的是一个规格说明，因而还要进行评审，进行变更确认。通过变更确认之后，就第二次得到了一个新的基线。因而我们同样要给这个变更赋予一个版本号，这个版本号就和变更有密切关系了。（举个例子）如果只是局部的变更，之后的版本号可能就只是</a:t>
            </a:r>
            <a:r>
              <a:rPr lang="en-US" altLang="zh-CN" dirty="0" smtClean="0"/>
              <a:t>10.1,10.2,...</a:t>
            </a:r>
            <a:r>
              <a:rPr lang="zh-CN" altLang="en-US" dirty="0" smtClean="0"/>
              <a:t>。如果是全局的变更，之后的版本号就会从</a:t>
            </a:r>
            <a:r>
              <a:rPr lang="en-US" altLang="zh-CN" dirty="0" smtClean="0"/>
              <a:t>10</a:t>
            </a:r>
            <a:r>
              <a:rPr lang="zh-CN" altLang="en-US" dirty="0" smtClean="0"/>
              <a:t>直接变到</a:t>
            </a:r>
            <a:r>
              <a:rPr lang="en-US" altLang="zh-CN" dirty="0" smtClean="0"/>
              <a:t>11</a:t>
            </a:r>
            <a:r>
              <a:rPr lang="zh-CN" altLang="en-US" dirty="0" smtClean="0"/>
              <a:t>。</a:t>
            </a:r>
            <a:endParaRPr lang="en-US" altLang="zh-CN" dirty="0" smtClean="0"/>
          </a:p>
          <a:p>
            <a:pPr algn="l"/>
            <a:endParaRPr lang="en-US" altLang="zh-CN" dirty="0" smtClean="0"/>
          </a:p>
          <a:p>
            <a:pPr algn="l"/>
            <a:r>
              <a:rPr lang="zh-CN" altLang="en-US" dirty="0" smtClean="0"/>
              <a:t>这个管理过程，应该是嵌入到</a:t>
            </a:r>
            <a:r>
              <a:rPr lang="en-US" altLang="zh-CN" dirty="0" smtClean="0"/>
              <a:t>P11</a:t>
            </a:r>
            <a:r>
              <a:rPr lang="zh-CN" altLang="en-US" dirty="0" smtClean="0"/>
              <a:t>的那个图之中的。实际上也是一个压缩的需求分析过程。</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13</a:t>
            </a:fld>
            <a:endParaRPr lang="en-US" altLang="zh-CN"/>
          </a:p>
        </p:txBody>
      </p:sp>
    </p:spTree>
    <p:extLst>
      <p:ext uri="{BB962C8B-B14F-4D97-AF65-F5344CB8AC3E}">
        <p14:creationId xmlns:p14="http://schemas.microsoft.com/office/powerpoint/2010/main" val="4153687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zh-CN" altLang="en-US" sz="1200" b="1" dirty="0" smtClean="0">
                <a:solidFill>
                  <a:schemeClr val="tx1"/>
                </a:solidFill>
                <a:effectLst>
                  <a:outerShdw blurRad="38100" dist="38100" dir="2700000" algn="tl">
                    <a:srgbClr val="C0C0C0"/>
                  </a:outerShdw>
                </a:effectLst>
                <a:latin typeface="宋体" pitchFamily="2" charset="-122"/>
              </a:rPr>
              <a:t>面向用例的场景分析</a:t>
            </a:r>
            <a:r>
              <a:rPr lang="zh-CN" altLang="en-US" dirty="0" smtClean="0"/>
              <a:t>”：</a:t>
            </a:r>
            <a:r>
              <a:rPr lang="zh-CN" altLang="en-US" sz="1200" b="0" dirty="0" smtClean="0">
                <a:solidFill>
                  <a:schemeClr val="tx1"/>
                </a:solidFill>
                <a:effectLst>
                  <a:outerShdw blurRad="38100" dist="38100" dir="2700000" algn="tl">
                    <a:srgbClr val="C0C0C0"/>
                  </a:outerShdw>
                </a:effectLst>
                <a:latin typeface="宋体" pitchFamily="2" charset="-122"/>
              </a:rPr>
              <a:t>最好到用户实际操作的现场看一下，看看用户的操作过程是什么样的，在这个操作过程当中，可能发现很多问题，他的哪些操作可以计算机化？哪些操作不能计算机化？现在已经计算机化的部分还能不能提升。这个方法特别是在面向对象分析当中，非常重要。</a:t>
            </a:r>
            <a:endParaRPr lang="zh-CN" altLang="en-US" b="0"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14</a:t>
            </a:fld>
            <a:endParaRPr lang="en-US" altLang="zh-CN"/>
          </a:p>
        </p:txBody>
      </p:sp>
    </p:spTree>
    <p:extLst>
      <p:ext uri="{BB962C8B-B14F-4D97-AF65-F5344CB8AC3E}">
        <p14:creationId xmlns:p14="http://schemas.microsoft.com/office/powerpoint/2010/main" val="363992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5AFF6-4A99-4CF2-BEF4-C69BB3B8C85E}" type="slidenum">
              <a:rPr lang="zh-CN" altLang="en-US"/>
              <a:pPr/>
              <a:t>15</a:t>
            </a:fld>
            <a:endParaRPr lang="en-US" altLang="zh-CN"/>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7128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成本可以写在需求规格说明书中</a:t>
            </a:r>
            <a:endParaRPr lang="en-US" altLang="zh-CN" dirty="0" smtClean="0"/>
          </a:p>
          <a:p>
            <a:r>
              <a:rPr lang="zh-CN" altLang="en-US" dirty="0" smtClean="0"/>
              <a:t>面向用户，做好前期调研</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18</a:t>
            </a:fld>
            <a:endParaRPr lang="en-US" altLang="zh-CN"/>
          </a:p>
        </p:txBody>
      </p:sp>
    </p:spTree>
    <p:extLst>
      <p:ext uri="{BB962C8B-B14F-4D97-AF65-F5344CB8AC3E}">
        <p14:creationId xmlns:p14="http://schemas.microsoft.com/office/powerpoint/2010/main" val="85246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A4AB0-D77C-42D8-8BDB-40099F3ACC71}" type="slidenum">
              <a:rPr lang="zh-CN" altLang="en-US"/>
              <a:pPr/>
              <a:t>21</a:t>
            </a:fld>
            <a:endParaRPr lang="en-US" altLang="zh-CN"/>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r>
              <a:rPr lang="zh-CN" altLang="en-US" dirty="0" smtClean="0"/>
              <a:t>主要用于需求不确定的项目。</a:t>
            </a:r>
            <a:endParaRPr lang="zh-CN" altLang="en-US" dirty="0"/>
          </a:p>
        </p:txBody>
      </p:sp>
    </p:spTree>
    <p:extLst>
      <p:ext uri="{BB962C8B-B14F-4D97-AF65-F5344CB8AC3E}">
        <p14:creationId xmlns:p14="http://schemas.microsoft.com/office/powerpoint/2010/main" val="2224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如何做需求获取？</a:t>
            </a:r>
            <a:endParaRPr lang="en-US" altLang="zh-CN" dirty="0" smtClean="0"/>
          </a:p>
          <a:p>
            <a:r>
              <a:rPr lang="zh-CN" altLang="en-US" dirty="0" smtClean="0"/>
              <a:t>分为</a:t>
            </a:r>
            <a:r>
              <a:rPr lang="en-US" altLang="zh-CN" dirty="0" smtClean="0"/>
              <a:t>4</a:t>
            </a:r>
            <a:r>
              <a:rPr lang="zh-CN" altLang="en-US" dirty="0" smtClean="0"/>
              <a:t>类需求获取的内容：</a:t>
            </a:r>
            <a:endParaRPr lang="en-US" altLang="zh-CN" dirty="0" smtClean="0"/>
          </a:p>
          <a:p>
            <a:pPr marL="228600" indent="-228600">
              <a:buAutoNum type="arabicPeriod"/>
            </a:pPr>
            <a:r>
              <a:rPr lang="zh-CN" altLang="en-US" dirty="0" smtClean="0"/>
              <a:t>功能需求</a:t>
            </a:r>
            <a:endParaRPr lang="en-US" altLang="zh-CN" dirty="0" smtClean="0"/>
          </a:p>
          <a:p>
            <a:pPr marL="685800" lvl="1" indent="-228600">
              <a:buAutoNum type="arabicPeriod"/>
            </a:pPr>
            <a:r>
              <a:rPr lang="zh-CN" altLang="en-US" dirty="0" smtClean="0"/>
              <a:t>“一般的图书馆管理功能“是什么</a:t>
            </a:r>
            <a:r>
              <a:rPr lang="en-US" altLang="zh-CN" dirty="0" smtClean="0"/>
              <a:t>?</a:t>
            </a:r>
          </a:p>
          <a:p>
            <a:pPr marL="685800" lvl="1" indent="-228600">
              <a:buAutoNum type="arabicPeriod"/>
            </a:pPr>
            <a:r>
              <a:rPr lang="zh-CN" altLang="en-US" dirty="0" smtClean="0"/>
              <a:t>如何从其他图书馆提供借阅功能？（这就是之前提到的“外部接口“，还要考虑这个的安全性）</a:t>
            </a:r>
            <a:endParaRPr lang="en-US" altLang="zh-CN" dirty="0" smtClean="0"/>
          </a:p>
          <a:p>
            <a:pPr marL="685800" lvl="1" indent="-228600">
              <a:buAutoNum type="arabicPeriod"/>
            </a:pPr>
            <a:r>
              <a:rPr lang="zh-CN" altLang="en-US" dirty="0" smtClean="0"/>
              <a:t>（除了明确提出的“学生和教工”）将来有没有其他的</a:t>
            </a:r>
            <a:r>
              <a:rPr lang="en-US" altLang="zh-CN" dirty="0" smtClean="0"/>
              <a:t>user</a:t>
            </a:r>
            <a:r>
              <a:rPr lang="zh-CN" altLang="en-US" dirty="0" smtClean="0"/>
              <a:t>？</a:t>
            </a:r>
            <a:r>
              <a:rPr lang="en-US" altLang="zh-CN" dirty="0" smtClean="0"/>
              <a:t>DBA</a:t>
            </a:r>
            <a:r>
              <a:rPr lang="zh-CN" altLang="en-US" dirty="0" smtClean="0"/>
              <a:t>、外聘人员</a:t>
            </a:r>
            <a:endParaRPr lang="en-US" altLang="zh-CN" dirty="0" smtClean="0"/>
          </a:p>
          <a:p>
            <a:pPr marL="685800" lvl="1" indent="-228600">
              <a:buAutoNum type="arabicPeriod"/>
            </a:pPr>
            <a:r>
              <a:rPr lang="zh-CN" altLang="en-US" dirty="0" smtClean="0"/>
              <a:t>数据（存储、格式、转换、传输）</a:t>
            </a:r>
            <a:endParaRPr lang="en-US" altLang="zh-CN" dirty="0" smtClean="0"/>
          </a:p>
          <a:p>
            <a:pPr marL="228600" indent="-228600">
              <a:buAutoNum type="arabicPeriod"/>
            </a:pPr>
            <a:r>
              <a:rPr lang="zh-CN" altLang="en-US" dirty="0" smtClean="0"/>
              <a:t>性能需求</a:t>
            </a:r>
            <a:endParaRPr lang="en-US" altLang="zh-CN" dirty="0" smtClean="0"/>
          </a:p>
          <a:p>
            <a:pPr marL="685800" lvl="1" indent="-228600">
              <a:buAutoNum type="arabicPeriod"/>
            </a:pPr>
            <a:r>
              <a:rPr lang="zh-CN" altLang="en-US" dirty="0" smtClean="0"/>
              <a:t>安全性（要保证知识产权，防火墙）</a:t>
            </a:r>
            <a:endParaRPr lang="en-US" altLang="zh-CN" dirty="0" smtClean="0"/>
          </a:p>
          <a:p>
            <a:pPr marL="685800" lvl="1" indent="-228600">
              <a:buAutoNum type="arabicPeriod"/>
            </a:pPr>
            <a:r>
              <a:rPr lang="zh-CN" altLang="en-US" dirty="0" smtClean="0"/>
              <a:t>检索效率</a:t>
            </a:r>
            <a:endParaRPr lang="en-US" altLang="zh-CN" dirty="0" smtClean="0"/>
          </a:p>
          <a:p>
            <a:pPr marL="685800" lvl="1" indent="-228600">
              <a:buAutoNum type="arabicPeriod"/>
            </a:pPr>
            <a:r>
              <a:rPr lang="zh-CN" altLang="en-US" dirty="0" smtClean="0"/>
              <a:t>可操作性（包括用户的登录，访问校内和校外的网络）</a:t>
            </a:r>
            <a:endParaRPr lang="en-US" altLang="zh-CN" dirty="0" smtClean="0"/>
          </a:p>
          <a:p>
            <a:pPr marL="228600" indent="-228600">
              <a:buAutoNum type="arabicPeriod"/>
            </a:pPr>
            <a:r>
              <a:rPr lang="zh-CN" altLang="en-US" dirty="0" smtClean="0"/>
              <a:t>领域需求</a:t>
            </a:r>
            <a:endParaRPr lang="en-US" altLang="zh-CN" dirty="0" smtClean="0"/>
          </a:p>
          <a:p>
            <a:pPr marL="685800" lvl="1" indent="-228600">
              <a:buAutoNum type="arabicPeriod"/>
            </a:pPr>
            <a:r>
              <a:rPr lang="zh-CN" altLang="en-US" dirty="0" smtClean="0"/>
              <a:t>中图分类（因为我们现在做的是图书馆，所以图书的入库、出库、分类，都要有一定的标准）</a:t>
            </a:r>
            <a:endParaRPr lang="en-US" altLang="zh-CN" dirty="0" smtClean="0"/>
          </a:p>
          <a:p>
            <a:pPr marL="685800" lvl="1" indent="-228600">
              <a:buAutoNum type="arabicPeriod"/>
            </a:pPr>
            <a:r>
              <a:rPr lang="zh-CN" altLang="en-US" dirty="0" smtClean="0"/>
              <a:t>需要数字图书水印</a:t>
            </a:r>
            <a:endParaRPr lang="en-US" altLang="zh-CN" dirty="0" smtClean="0"/>
          </a:p>
          <a:p>
            <a:pPr marL="685800" lvl="1" indent="-228600">
              <a:buAutoNum type="arabicPeriod"/>
            </a:pPr>
            <a:endParaRPr lang="en-US" altLang="zh-CN" dirty="0" smtClean="0"/>
          </a:p>
          <a:p>
            <a:pPr marL="685800" lvl="1" indent="-228600">
              <a:buAutoNum type="arabicPeriod"/>
            </a:pPr>
            <a:endParaRPr lang="en-US" altLang="zh-CN" dirty="0" smtClean="0"/>
          </a:p>
          <a:p>
            <a:pPr marL="228600" indent="-228600">
              <a:buAutoNum type="arabicPeriod" startAt="4"/>
            </a:pPr>
            <a:r>
              <a:rPr lang="zh-CN" altLang="en-US" dirty="0" smtClean="0"/>
              <a:t>其他需求</a:t>
            </a:r>
            <a:endParaRPr lang="en-US" altLang="zh-CN" dirty="0" smtClean="0"/>
          </a:p>
          <a:p>
            <a:pPr marL="457200" lvl="1" indent="0">
              <a:buNone/>
            </a:pPr>
            <a:r>
              <a:rPr lang="en-US" altLang="zh-CN" dirty="0" smtClean="0"/>
              <a:t>1.   </a:t>
            </a:r>
            <a:r>
              <a:rPr lang="zh-CN" altLang="en-US" dirty="0" smtClean="0"/>
              <a:t>学校图书馆提供网上的对外开放（网上对外服务）</a:t>
            </a:r>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22</a:t>
            </a:fld>
            <a:endParaRPr lang="en-US" altLang="zh-CN"/>
          </a:p>
        </p:txBody>
      </p:sp>
    </p:spTree>
    <p:extLst>
      <p:ext uri="{BB962C8B-B14F-4D97-AF65-F5344CB8AC3E}">
        <p14:creationId xmlns:p14="http://schemas.microsoft.com/office/powerpoint/2010/main" val="3897219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371CB-C34E-4AF4-AE8F-72912F4C6D55}" type="slidenum">
              <a:rPr lang="zh-CN" altLang="en-US"/>
              <a:pPr/>
              <a:t>23</a:t>
            </a:fld>
            <a:endParaRPr lang="en-US" altLang="zh-CN"/>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2491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a:t>
            </a:fld>
            <a:endParaRPr lang="en-US" altLang="zh-CN"/>
          </a:p>
        </p:txBody>
      </p:sp>
    </p:spTree>
    <p:extLst>
      <p:ext uri="{BB962C8B-B14F-4D97-AF65-F5344CB8AC3E}">
        <p14:creationId xmlns:p14="http://schemas.microsoft.com/office/powerpoint/2010/main" val="4109898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sz="1200" b="1" dirty="0" smtClean="0">
                <a:solidFill>
                  <a:schemeClr val="tx2"/>
                </a:solidFill>
                <a:effectLst>
                  <a:outerShdw blurRad="38100" dist="38100" dir="2700000" algn="tl">
                    <a:srgbClr val="C0C0C0"/>
                  </a:outerShdw>
                </a:effectLst>
              </a:rPr>
              <a:t>自顶向下</a:t>
            </a:r>
            <a:r>
              <a:rPr lang="en-US" altLang="zh-CN" dirty="0" smtClean="0"/>
              <a:t>”: </a:t>
            </a:r>
            <a:r>
              <a:rPr lang="zh-CN" altLang="en-US" dirty="0" smtClean="0"/>
              <a:t>这是一个分解的过程，每个大的系统分解成一个小的系统，每一个小的系统分解成若干问题，每一个问题若得到解决，我们就认为，我们的子系统得到了解决，子系统若都得到了解决，就可以认为，我们的大的系统得到了解决。这样提高了系统的可维护性。</a:t>
            </a:r>
            <a:endParaRPr lang="en-US" altLang="zh-CN" dirty="0" smtClean="0"/>
          </a:p>
          <a:p>
            <a:r>
              <a:rPr lang="zh-CN" altLang="en-US" dirty="0" smtClean="0"/>
              <a:t>“分解”与“抽象”相对应。</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24</a:t>
            </a:fld>
            <a:endParaRPr lang="en-US" altLang="zh-CN"/>
          </a:p>
        </p:txBody>
      </p:sp>
    </p:spTree>
    <p:extLst>
      <p:ext uri="{BB962C8B-B14F-4D97-AF65-F5344CB8AC3E}">
        <p14:creationId xmlns:p14="http://schemas.microsoft.com/office/powerpoint/2010/main" val="1631041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用这三种模型来支持整个需求的建模，它既包括静态的，也包括动态的</a:t>
            </a:r>
            <a:endParaRPr lang="en-US" altLang="zh-CN" dirty="0" smtClean="0"/>
          </a:p>
          <a:p>
            <a:endParaRPr lang="en-US" altLang="zh-CN" dirty="0" smtClean="0"/>
          </a:p>
          <a:p>
            <a:r>
              <a:rPr lang="zh-CN" altLang="en-US" dirty="0" smtClean="0"/>
              <a:t>这个建模，首先是自顶向下，逐步求精，体现我们结构化的过程</a:t>
            </a:r>
            <a:endParaRPr lang="en-US" altLang="zh-CN" dirty="0" smtClean="0"/>
          </a:p>
          <a:p>
            <a:r>
              <a:rPr lang="zh-CN" altLang="en-US" dirty="0" smtClean="0"/>
              <a:t>其次是要满足和适应用户需求的变更</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25</a:t>
            </a:fld>
            <a:endParaRPr lang="en-US" altLang="zh-CN"/>
          </a:p>
        </p:txBody>
      </p:sp>
    </p:spTree>
    <p:extLst>
      <p:ext uri="{BB962C8B-B14F-4D97-AF65-F5344CB8AC3E}">
        <p14:creationId xmlns:p14="http://schemas.microsoft.com/office/powerpoint/2010/main" val="347626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EFD1F-0DBF-44E6-9A57-F9ACDD1C8801}" type="slidenum">
              <a:rPr lang="zh-CN" altLang="en-US"/>
              <a:pPr/>
              <a:t>26</a:t>
            </a:fld>
            <a:endParaRPr lang="en-US" altLang="zh-CN"/>
          </a:p>
        </p:txBody>
      </p:sp>
      <p:sp>
        <p:nvSpPr>
          <p:cNvPr id="814082" name="Rectangle 2"/>
          <p:cNvSpPr>
            <a:spLocks noGrp="1" noRot="1" noChangeAspect="1" noChangeArrowheads="1"/>
          </p:cNvSpPr>
          <p:nvPr>
            <p:ph type="sldImg"/>
          </p:nvPr>
        </p:nvSpPr>
        <p:spPr>
          <a:ln/>
        </p:spPr>
      </p:sp>
      <p:sp>
        <p:nvSpPr>
          <p:cNvPr id="814083" name="Rectangle 3"/>
          <p:cNvSpPr>
            <a:spLocks noGrp="1" noChangeArrowheads="1"/>
          </p:cNvSpPr>
          <p:nvPr>
            <p:ph type="body" idx="1"/>
          </p:nvPr>
        </p:nvSpPr>
        <p:spPr/>
        <p:txBody>
          <a:bodyPr/>
          <a:lstStyle/>
          <a:p>
            <a:r>
              <a:rPr lang="zh-CN" altLang="en-US" dirty="0" smtClean="0"/>
              <a:t>结构化的分析是以数据为核心。</a:t>
            </a:r>
            <a:endParaRPr lang="en-US" altLang="zh-CN" dirty="0" smtClean="0"/>
          </a:p>
          <a:p>
            <a:r>
              <a:rPr lang="zh-CN" altLang="en-US" dirty="0" smtClean="0"/>
              <a:t>数据字典其实就是描述一下我们在需求当中所涉及到的数据。既可以通过形式化的说明，也可以通过词条的方式。</a:t>
            </a:r>
            <a:endParaRPr lang="en-US" altLang="zh-CN" dirty="0" smtClean="0"/>
          </a:p>
          <a:p>
            <a:r>
              <a:rPr lang="zh-CN" altLang="en-US" dirty="0" smtClean="0"/>
              <a:t>围绕这数据字典，我们有实体关系模型</a:t>
            </a:r>
            <a:r>
              <a:rPr lang="en-US" altLang="zh-CN" dirty="0" smtClean="0"/>
              <a:t>——</a:t>
            </a:r>
            <a:r>
              <a:rPr lang="zh-CN" altLang="en-US" dirty="0" smtClean="0"/>
              <a:t>描述的是数据；数据流图</a:t>
            </a:r>
            <a:r>
              <a:rPr lang="en-US" altLang="zh-CN" dirty="0" smtClean="0"/>
              <a:t>——</a:t>
            </a:r>
            <a:r>
              <a:rPr lang="zh-CN" altLang="en-US" dirty="0" smtClean="0"/>
              <a:t>描述的是数据；状态转换图</a:t>
            </a:r>
            <a:r>
              <a:rPr lang="en-US" altLang="zh-CN" dirty="0" smtClean="0"/>
              <a:t>——</a:t>
            </a:r>
            <a:r>
              <a:rPr lang="zh-CN" altLang="en-US" dirty="0" smtClean="0"/>
              <a:t>描述的是一个对象（基于面向对象的角度）（通过数据的变换，我们知道我们需要什么样的一种功能）（必定有事件的发生，导致状态的转换）</a:t>
            </a:r>
            <a:endParaRPr lang="en-US" altLang="zh-CN" dirty="0" smtClean="0"/>
          </a:p>
          <a:p>
            <a:endParaRPr lang="en-US" altLang="zh-CN" dirty="0" smtClean="0"/>
          </a:p>
          <a:p>
            <a:r>
              <a:rPr lang="en-US" altLang="zh-CN" dirty="0" smtClean="0"/>
              <a:t>\\</a:t>
            </a:r>
            <a:r>
              <a:rPr lang="zh-CN" altLang="en-US" dirty="0" smtClean="0"/>
              <a:t>不多说，自己看书</a:t>
            </a:r>
            <a:r>
              <a:rPr lang="en-US" altLang="zh-CN" dirty="0" smtClean="0"/>
              <a:t>P44-P45</a:t>
            </a:r>
            <a:r>
              <a:rPr lang="zh-CN" altLang="en-US" dirty="0" smtClean="0"/>
              <a:t>，数据库上讲得很多</a:t>
            </a:r>
            <a:endParaRPr lang="en-US" altLang="zh-CN" dirty="0" smtClean="0"/>
          </a:p>
          <a:p>
            <a:endParaRPr lang="en-US" altLang="zh-CN" dirty="0" smtClean="0"/>
          </a:p>
          <a:p>
            <a:r>
              <a:rPr lang="zh-CN" altLang="en-US" dirty="0" smtClean="0"/>
              <a:t>问题：</a:t>
            </a:r>
            <a:endParaRPr lang="en-US" altLang="zh-CN" dirty="0" smtClean="0"/>
          </a:p>
          <a:p>
            <a:r>
              <a:rPr lang="zh-CN" altLang="en-US" dirty="0" smtClean="0"/>
              <a:t>做班级、全校、全国高校、银行、电商，分别需要选择什么样的数据库？</a:t>
            </a:r>
            <a:endParaRPr lang="en-US" altLang="zh-CN" dirty="0" smtClean="0"/>
          </a:p>
          <a:p>
            <a:endParaRPr lang="en-US" altLang="zh-CN" dirty="0" smtClean="0"/>
          </a:p>
          <a:p>
            <a:r>
              <a:rPr lang="zh-CN" altLang="en-US" dirty="0" smtClean="0"/>
              <a:t>为了回答这个问题，我们需要关注的指标：</a:t>
            </a:r>
            <a:endParaRPr lang="en-US" altLang="zh-CN" dirty="0" smtClean="0"/>
          </a:p>
          <a:p>
            <a:pPr marL="228600" indent="-228600">
              <a:buAutoNum type="arabicPeriod"/>
            </a:pPr>
            <a:r>
              <a:rPr lang="zh-CN" altLang="en-US" dirty="0" smtClean="0"/>
              <a:t>成本</a:t>
            </a:r>
            <a:endParaRPr lang="en-US" altLang="zh-CN" dirty="0" smtClean="0"/>
          </a:p>
          <a:p>
            <a:pPr marL="228600" indent="-228600">
              <a:buAutoNum type="arabicPeriod"/>
            </a:pPr>
            <a:r>
              <a:rPr lang="zh-CN" altLang="en-US" dirty="0" smtClean="0"/>
              <a:t>用户功能</a:t>
            </a:r>
            <a:endParaRPr lang="en-US" altLang="zh-CN" dirty="0" smtClean="0"/>
          </a:p>
          <a:p>
            <a:pPr marL="228600" indent="-228600">
              <a:buAutoNum type="arabicPeriod"/>
            </a:pPr>
            <a:r>
              <a:rPr lang="zh-CN" altLang="en-US" dirty="0" smtClean="0"/>
              <a:t>并发（如果全校学生同时上网）</a:t>
            </a:r>
            <a:endParaRPr lang="en-US" altLang="zh-CN" dirty="0" smtClean="0"/>
          </a:p>
          <a:p>
            <a:pPr marL="228600" indent="-228600">
              <a:buAutoNum type="arabicPeriod"/>
            </a:pPr>
            <a:r>
              <a:rPr lang="zh-CN" altLang="en-US" dirty="0" smtClean="0"/>
              <a:t>安全</a:t>
            </a:r>
            <a:endParaRPr lang="en-US" altLang="zh-CN" dirty="0" smtClean="0"/>
          </a:p>
          <a:p>
            <a:pPr marL="228600" indent="-228600">
              <a:buAutoNum type="arabicPeriod"/>
            </a:pPr>
            <a:r>
              <a:rPr lang="zh-CN" altLang="en-US" dirty="0" smtClean="0"/>
              <a:t>数据容量</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0" indent="0">
              <a:buNone/>
            </a:pPr>
            <a:r>
              <a:rPr lang="zh-CN" altLang="en-US" dirty="0" smtClean="0"/>
              <a:t>在做需求的时候，需要考虑</a:t>
            </a:r>
            <a:r>
              <a:rPr lang="en-US" altLang="zh-CN" dirty="0" smtClean="0"/>
              <a:t>5W2H</a:t>
            </a:r>
            <a:r>
              <a:rPr lang="zh-CN" altLang="en-US" dirty="0" smtClean="0"/>
              <a:t>（书</a:t>
            </a:r>
            <a:r>
              <a:rPr lang="en-US" altLang="zh-CN" dirty="0" smtClean="0"/>
              <a:t>P41</a:t>
            </a:r>
            <a:r>
              <a:rPr lang="zh-CN" altLang="en-US" dirty="0" smtClean="0"/>
              <a:t>）</a:t>
            </a:r>
            <a:endParaRPr lang="zh-CN" altLang="en-US" dirty="0"/>
          </a:p>
        </p:txBody>
      </p:sp>
    </p:spTree>
    <p:extLst>
      <p:ext uri="{BB962C8B-B14F-4D97-AF65-F5344CB8AC3E}">
        <p14:creationId xmlns:p14="http://schemas.microsoft.com/office/powerpoint/2010/main" val="855436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数据建模分为三部分：</a:t>
            </a:r>
            <a:endParaRPr lang="en-US" altLang="zh-CN" dirty="0" smtClean="0"/>
          </a:p>
          <a:p>
            <a:r>
              <a:rPr lang="zh-CN" altLang="en-US" dirty="0" smtClean="0"/>
              <a:t>基本数据</a:t>
            </a:r>
            <a:endParaRPr lang="en-US" altLang="zh-CN" dirty="0" smtClean="0"/>
          </a:p>
          <a:p>
            <a:r>
              <a:rPr lang="zh-CN" altLang="en-US" dirty="0" smtClean="0"/>
              <a:t>复杂数据</a:t>
            </a:r>
            <a:endParaRPr lang="en-US" altLang="zh-CN" dirty="0" smtClean="0"/>
          </a:p>
          <a:p>
            <a:r>
              <a:rPr lang="zh-CN" altLang="en-US" dirty="0" smtClean="0"/>
              <a:t>数据变换</a:t>
            </a:r>
            <a:endParaRPr lang="en-US" altLang="zh-CN" dirty="0" smtClean="0"/>
          </a:p>
          <a:p>
            <a:endParaRPr lang="en-US" altLang="zh-CN" dirty="0" smtClean="0"/>
          </a:p>
          <a:p>
            <a:r>
              <a:rPr lang="zh-CN" altLang="en-US" dirty="0" smtClean="0"/>
              <a:t>先有基本数据和复杂数据，再才有数据的变换。</a:t>
            </a:r>
            <a:endParaRPr lang="en-US" altLang="zh-CN" dirty="0" smtClean="0"/>
          </a:p>
          <a:p>
            <a:r>
              <a:rPr lang="zh-CN" altLang="en-US" dirty="0" smtClean="0"/>
              <a:t>数据变换是共同建模的基础。</a:t>
            </a:r>
            <a:endParaRPr lang="en-US" altLang="zh-CN" dirty="0" smtClean="0"/>
          </a:p>
          <a:p>
            <a:r>
              <a:rPr lang="en-US" altLang="zh-CN" dirty="0" smtClean="0"/>
              <a:t>note</a:t>
            </a:r>
            <a:r>
              <a:rPr lang="zh-CN" altLang="en-US" dirty="0" smtClean="0"/>
              <a:t>：</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a:t>
            </a:r>
            <a:r>
              <a:rPr lang="zh-CN" altLang="en-US" sz="1200" b="1" dirty="0" smtClean="0">
                <a:effectLst>
                  <a:outerShdw blurRad="38100" dist="38100" dir="2700000" algn="tl">
                    <a:srgbClr val="C0C0C0"/>
                  </a:outerShdw>
                </a:effectLst>
              </a:rPr>
              <a:t>数据对象分别处于系统的哪些功能或流程中？</a:t>
            </a:r>
            <a:r>
              <a:rPr lang="zh-CN" altLang="en-US" dirty="0" smtClean="0"/>
              <a:t>”为什么叫作“数据变换”？</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27</a:t>
            </a:fld>
            <a:endParaRPr lang="en-US" altLang="zh-CN"/>
          </a:p>
        </p:txBody>
      </p:sp>
    </p:spTree>
    <p:extLst>
      <p:ext uri="{BB962C8B-B14F-4D97-AF65-F5344CB8AC3E}">
        <p14:creationId xmlns:p14="http://schemas.microsoft.com/office/powerpoint/2010/main" val="129540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不再细说，大家自己看</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28</a:t>
            </a:fld>
            <a:endParaRPr lang="en-US" altLang="zh-CN"/>
          </a:p>
        </p:txBody>
      </p:sp>
    </p:spTree>
    <p:extLst>
      <p:ext uri="{BB962C8B-B14F-4D97-AF65-F5344CB8AC3E}">
        <p14:creationId xmlns:p14="http://schemas.microsoft.com/office/powerpoint/2010/main" val="45835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功能建模主要有两个方向：一个是分解，一个是抽象</a:t>
            </a:r>
            <a:endParaRPr lang="en-US" altLang="zh-CN" dirty="0" smtClean="0"/>
          </a:p>
          <a:p>
            <a:endParaRPr lang="en-US" altLang="zh-CN" dirty="0" smtClean="0"/>
          </a:p>
          <a:p>
            <a:r>
              <a:rPr lang="zh-CN" altLang="en-US" dirty="0" smtClean="0"/>
              <a:t>功能建模</a:t>
            </a:r>
            <a:r>
              <a:rPr lang="zh-CN" altLang="en-US" b="1" dirty="0" smtClean="0"/>
              <a:t>最初</a:t>
            </a:r>
            <a:r>
              <a:rPr lang="zh-CN" altLang="en-US" dirty="0" smtClean="0"/>
              <a:t>其实就是一个抽象。我们根据一个物理的、具体的问题，将其抽象成一个高层的逻辑模型。</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29</a:t>
            </a:fld>
            <a:endParaRPr lang="en-US" altLang="zh-CN"/>
          </a:p>
        </p:txBody>
      </p:sp>
    </p:spTree>
    <p:extLst>
      <p:ext uri="{BB962C8B-B14F-4D97-AF65-F5344CB8AC3E}">
        <p14:creationId xmlns:p14="http://schemas.microsoft.com/office/powerpoint/2010/main" val="3032151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用例模型，基于用例的驱动</a:t>
            </a:r>
            <a:endParaRPr lang="en-US" altLang="zh-CN" dirty="0" smtClean="0"/>
          </a:p>
          <a:p>
            <a:r>
              <a:rPr lang="zh-CN" altLang="en-US" dirty="0" smtClean="0"/>
              <a:t>箭头表示数据流，上面显示的是数据的信息</a:t>
            </a:r>
            <a:endParaRPr lang="en-US" altLang="zh-CN" dirty="0" smtClean="0"/>
          </a:p>
          <a:p>
            <a:endParaRPr lang="en-US" altLang="zh-CN" dirty="0" smtClean="0"/>
          </a:p>
          <a:p>
            <a:r>
              <a:rPr lang="zh-CN" altLang="en-US" dirty="0" smtClean="0"/>
              <a:t>注意到这里有两步都是会计室的工作</a:t>
            </a:r>
            <a:endParaRPr lang="en-US" altLang="zh-CN" dirty="0" smtClean="0"/>
          </a:p>
          <a:p>
            <a:endParaRPr lang="en-US" altLang="zh-CN" dirty="0" smtClean="0"/>
          </a:p>
          <a:p>
            <a:r>
              <a:rPr lang="zh-CN" altLang="en-US" dirty="0" smtClean="0"/>
              <a:t>首先我们需要把这样一个过程，抽象成一个逻辑模型</a:t>
            </a:r>
            <a:endParaRPr lang="en-US" altLang="zh-CN" dirty="0" smtClean="0"/>
          </a:p>
          <a:p>
            <a:r>
              <a:rPr lang="zh-CN" altLang="en-US" dirty="0" smtClean="0"/>
              <a:t>这是一个实际操作，首先我们需要从中找到实际的数据和功能</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30</a:t>
            </a:fld>
            <a:endParaRPr lang="en-US" altLang="zh-CN"/>
          </a:p>
        </p:txBody>
      </p:sp>
    </p:spTree>
    <p:extLst>
      <p:ext uri="{BB962C8B-B14F-4D97-AF65-F5344CB8AC3E}">
        <p14:creationId xmlns:p14="http://schemas.microsoft.com/office/powerpoint/2010/main" val="3025397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数据流不变，把相应的人换成功能（人</a:t>
            </a:r>
            <a:r>
              <a:rPr lang="en-US" altLang="zh-CN" dirty="0" smtClean="0"/>
              <a:t>+</a:t>
            </a:r>
            <a:r>
              <a:rPr lang="zh-CN" altLang="en-US" dirty="0" smtClean="0"/>
              <a:t>操作就是功能）</a:t>
            </a:r>
            <a:endParaRPr lang="en-US" altLang="zh-CN" dirty="0" smtClean="0"/>
          </a:p>
          <a:p>
            <a:endParaRPr lang="en-US" altLang="zh-CN" dirty="0" smtClean="0"/>
          </a:p>
          <a:p>
            <a:endParaRPr lang="en-US" altLang="zh-CN" dirty="0" smtClean="0"/>
          </a:p>
          <a:p>
            <a:r>
              <a:rPr lang="zh-CN" altLang="en-US" dirty="0" smtClean="0"/>
              <a:t>转换成逻辑模型之后，功能要变成圆框</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31</a:t>
            </a:fld>
            <a:endParaRPr lang="en-US" altLang="zh-CN"/>
          </a:p>
        </p:txBody>
      </p:sp>
    </p:spTree>
    <p:extLst>
      <p:ext uri="{BB962C8B-B14F-4D97-AF65-F5344CB8AC3E}">
        <p14:creationId xmlns:p14="http://schemas.microsoft.com/office/powerpoint/2010/main" val="2515119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在主要流程的情况下，还可能会出现异常的情况，因此要考虑支流，</a:t>
            </a:r>
            <a:endParaRPr lang="en-US" altLang="zh-CN" dirty="0" smtClean="0"/>
          </a:p>
          <a:p>
            <a:r>
              <a:rPr lang="zh-CN" altLang="en-US" dirty="0" smtClean="0"/>
              <a:t>但这个支流没有必要在顶层图或是一层图中去刻画它（此时只考虑主流），但这个支流是很重要的，我们在后面的底层当中，就可以体现这个</a:t>
            </a:r>
            <a:endParaRPr lang="en-US" altLang="zh-CN" dirty="0" smtClean="0"/>
          </a:p>
          <a:p>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？为什么这里的“审查和有效性”与“开发票”要归于一个功能中？而不是“开发票”与“开领书单”归在一起？（毕竟后</a:t>
            </a:r>
            <a:r>
              <a:rPr lang="en-US" altLang="zh-CN" dirty="0" smtClean="0"/>
              <a:t>2</a:t>
            </a:r>
            <a:r>
              <a:rPr lang="zh-CN" altLang="en-US" dirty="0" smtClean="0"/>
              <a:t>者同属于会计室的任务）</a:t>
            </a:r>
            <a:endParaRPr lang="en-US" altLang="zh-CN" dirty="0" smtClean="0"/>
          </a:p>
          <a:p>
            <a:endParaRPr lang="en-US" altLang="zh-CN" dirty="0" smtClean="0"/>
          </a:p>
          <a:p>
            <a:r>
              <a:rPr lang="zh-CN" altLang="en-US" dirty="0" smtClean="0"/>
              <a:t>？这里的逻辑模型和之后的</a:t>
            </a:r>
            <a:r>
              <a:rPr lang="en-US" altLang="zh-CN" dirty="0" smtClean="0"/>
              <a:t>DFD</a:t>
            </a:r>
            <a:r>
              <a:rPr lang="zh-CN" altLang="en-US" smtClean="0"/>
              <a:t>图“自顶向下”的方法，有什么异同？</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32</a:t>
            </a:fld>
            <a:endParaRPr lang="en-US" altLang="zh-CN"/>
          </a:p>
        </p:txBody>
      </p:sp>
    </p:spTree>
    <p:extLst>
      <p:ext uri="{BB962C8B-B14F-4D97-AF65-F5344CB8AC3E}">
        <p14:creationId xmlns:p14="http://schemas.microsoft.com/office/powerpoint/2010/main" val="2097664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练习要求：</a:t>
            </a:r>
            <a:endParaRPr lang="en-US" altLang="zh-CN" dirty="0" smtClean="0"/>
          </a:p>
          <a:p>
            <a:pPr marL="228600" indent="-228600">
              <a:buAutoNum type="arabicPeriod"/>
            </a:pPr>
            <a:r>
              <a:rPr lang="zh-CN" altLang="en-US" dirty="0" smtClean="0"/>
              <a:t>要有对象</a:t>
            </a:r>
            <a:endParaRPr lang="en-US" altLang="zh-CN" dirty="0" smtClean="0"/>
          </a:p>
          <a:p>
            <a:pPr marL="228600" indent="-228600">
              <a:buAutoNum type="arabicPeriod"/>
            </a:pPr>
            <a:r>
              <a:rPr lang="zh-CN" altLang="en-US" dirty="0" smtClean="0"/>
              <a:t>要有数据流</a:t>
            </a:r>
            <a:endParaRPr lang="en-US" altLang="zh-CN" dirty="0" smtClean="0"/>
          </a:p>
          <a:p>
            <a:pPr marL="228600" indent="-228600">
              <a:buAutoNum type="arabicPeriod"/>
            </a:pPr>
            <a:r>
              <a:rPr lang="zh-CN" altLang="en-US" dirty="0" smtClean="0"/>
              <a:t>要有操作</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33</a:t>
            </a:fld>
            <a:endParaRPr lang="en-US" altLang="zh-CN"/>
          </a:p>
        </p:txBody>
      </p:sp>
    </p:spTree>
    <p:extLst>
      <p:ext uri="{BB962C8B-B14F-4D97-AF65-F5344CB8AC3E}">
        <p14:creationId xmlns:p14="http://schemas.microsoft.com/office/powerpoint/2010/main" val="369891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需求的冲突消解：用户在描述需求的时候，如果有矛盾，我们该如何去消解它；如果有不一致，我们如何去协调这些不一致。这在需求的自动获取中很重要</a:t>
            </a:r>
            <a:endParaRPr lang="en-US" altLang="zh-CN" dirty="0" smtClean="0"/>
          </a:p>
          <a:p>
            <a:endParaRPr lang="en-US" altLang="zh-CN" dirty="0" smtClean="0"/>
          </a:p>
          <a:p>
            <a:r>
              <a:rPr lang="en-US" altLang="zh-CN" dirty="0" smtClean="0"/>
              <a:t>Specification </a:t>
            </a:r>
            <a:r>
              <a:rPr lang="zh-CN" altLang="en-US" dirty="0" smtClean="0"/>
              <a:t>说明书（“归约”就是“说明书”）</a:t>
            </a:r>
            <a:endParaRPr lang="en-US" altLang="zh-CN" dirty="0" smtClean="0"/>
          </a:p>
          <a:p>
            <a:r>
              <a:rPr lang="zh-CN" altLang="en-US" dirty="0" smtClean="0"/>
              <a:t>规</a:t>
            </a:r>
            <a:r>
              <a:rPr lang="zh-CN" altLang="en-US" dirty="0" smtClean="0">
                <a:sym typeface="Wingdings" panose="05000000000000000000" pitchFamily="2" charset="2"/>
              </a:rPr>
              <a:t>： （做了一些</a:t>
            </a:r>
            <a:r>
              <a:rPr lang="zh-CN" altLang="en-US" dirty="0" smtClean="0"/>
              <a:t>）规定，针对对整个软件的环境、系统、（以及我们所描述的）功能、用户、操作等</a:t>
            </a:r>
            <a:endParaRPr lang="en-US" altLang="zh-CN" dirty="0" smtClean="0"/>
          </a:p>
          <a:p>
            <a:r>
              <a:rPr lang="zh-CN" altLang="en-US" dirty="0" smtClean="0"/>
              <a:t>约：指约束。这个约束是指什么？我们在开发的时候，相关系统的性能，用户所在的领域，变更（需求总是在一个动态变化的过程之中）</a:t>
            </a:r>
            <a:endParaRPr lang="en-US" altLang="zh-CN" dirty="0" smtClean="0"/>
          </a:p>
          <a:p>
            <a:endParaRPr lang="en-US" altLang="zh-CN" dirty="0" smtClean="0"/>
          </a:p>
          <a:p>
            <a:r>
              <a:rPr lang="zh-CN" altLang="en-US" dirty="0" smtClean="0"/>
              <a:t>在这里需求分析的部分，会包括到我们后面的设计，以及测试</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a:t>
            </a:fld>
            <a:endParaRPr lang="en-US" altLang="zh-CN"/>
          </a:p>
        </p:txBody>
      </p:sp>
    </p:spTree>
    <p:extLst>
      <p:ext uri="{BB962C8B-B14F-4D97-AF65-F5344CB8AC3E}">
        <p14:creationId xmlns:p14="http://schemas.microsoft.com/office/powerpoint/2010/main" val="1714891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F47C2-CA1B-4548-BA6D-EBC4F548E740}" type="slidenum">
              <a:rPr lang="zh-CN" altLang="en-US"/>
              <a:pPr/>
              <a:t>34</a:t>
            </a:fld>
            <a:endParaRPr lang="en-US" altLang="zh-CN"/>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a:t>
            </a:r>
            <a:r>
              <a:rPr lang="zh-CN" altLang="en-US" b="1" dirty="0" smtClean="0">
                <a:solidFill>
                  <a:srgbClr val="DF6337"/>
                </a:solidFill>
                <a:effectLst>
                  <a:outerShdw blurRad="38100" dist="38100" dir="2700000" algn="tl">
                    <a:srgbClr val="C0C0C0"/>
                  </a:outerShdw>
                </a:effectLst>
              </a:rPr>
              <a:t>面向数据流的功能建模</a:t>
            </a:r>
            <a:r>
              <a:rPr lang="zh-CN" altLang="en-US" dirty="0" smtClean="0"/>
              <a:t>”的核心就是“</a:t>
            </a:r>
            <a:r>
              <a:rPr lang="zh-CN" altLang="en-US" sz="1200" b="1" dirty="0" smtClean="0">
                <a:solidFill>
                  <a:srgbClr val="00FF00"/>
                </a:solidFill>
                <a:effectLst>
                  <a:outerShdw blurRad="38100" dist="38100" dir="2700000" algn="tl">
                    <a:srgbClr val="C0C0C0"/>
                  </a:outerShdw>
                </a:effectLst>
                <a:latin typeface="Tahoma" pitchFamily="34" charset="0"/>
              </a:rPr>
              <a:t>自顶向下、逐步求精</a:t>
            </a:r>
            <a:r>
              <a:rPr lang="zh-CN" altLang="en-US" dirty="0" smtClean="0"/>
              <a:t>”</a:t>
            </a:r>
            <a:endParaRPr lang="zh-CN" altLang="en-US" dirty="0"/>
          </a:p>
        </p:txBody>
      </p:sp>
    </p:spTree>
    <p:extLst>
      <p:ext uri="{BB962C8B-B14F-4D97-AF65-F5344CB8AC3E}">
        <p14:creationId xmlns:p14="http://schemas.microsoft.com/office/powerpoint/2010/main" val="9979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两种分解方式</a:t>
            </a:r>
            <a:endParaRPr lang="en-US" altLang="zh-CN" dirty="0" smtClean="0"/>
          </a:p>
          <a:p>
            <a:pPr marL="228600" indent="-228600">
              <a:buAutoNum type="arabicPeriod"/>
            </a:pPr>
            <a:r>
              <a:rPr lang="zh-CN" altLang="en-US" dirty="0" smtClean="0"/>
              <a:t>按层次分（横向分解）：如果要描述一个功能，就把它下面的所有功能都描述清楚。类似于宽度优先。（二者的区别）时时刻刻都知道系统的总貌是什么样的。</a:t>
            </a:r>
            <a:endParaRPr lang="en-US" altLang="zh-CN" dirty="0" smtClean="0"/>
          </a:p>
          <a:p>
            <a:pPr marL="228600" indent="-228600">
              <a:buAutoNum type="arabicPeriod"/>
            </a:pPr>
            <a:r>
              <a:rPr lang="zh-CN" altLang="en-US" dirty="0" smtClean="0"/>
              <a:t>纵向分解（类似于深度优先）</a:t>
            </a:r>
            <a:r>
              <a:rPr lang="zh-CN" altLang="en-US" dirty="0" smtClean="0">
                <a:sym typeface="Wingdings" panose="05000000000000000000" pitchFamily="2" charset="2"/>
              </a:rPr>
              <a:t>：（二者的区别</a:t>
            </a:r>
            <a:r>
              <a:rPr lang="zh-CN" altLang="en-US" dirty="0" smtClean="0"/>
              <a:t>）主要是考虑到系统中的核心部分，我们的核心功能是什么？这样我们可以采用增量模型</a:t>
            </a:r>
            <a:endParaRPr lang="en-US" altLang="zh-CN" dirty="0" smtClean="0"/>
          </a:p>
          <a:p>
            <a:r>
              <a:rPr lang="en-US" altLang="zh-CN" dirty="0" smtClean="0"/>
              <a:t>note</a:t>
            </a:r>
            <a:r>
              <a:rPr lang="zh-CN" altLang="en-US" dirty="0" smtClean="0"/>
              <a:t>：</a:t>
            </a:r>
            <a:endParaRPr lang="en-US" altLang="zh-CN" dirty="0" smtClean="0"/>
          </a:p>
          <a:p>
            <a:r>
              <a:rPr lang="zh-CN" altLang="en-US" dirty="0" smtClean="0"/>
              <a:t>这里的横向分解和纵向分解分别是指什么？</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35</a:t>
            </a:fld>
            <a:endParaRPr lang="en-US" altLang="zh-CN"/>
          </a:p>
        </p:txBody>
      </p:sp>
    </p:spTree>
    <p:extLst>
      <p:ext uri="{BB962C8B-B14F-4D97-AF65-F5344CB8AC3E}">
        <p14:creationId xmlns:p14="http://schemas.microsoft.com/office/powerpoint/2010/main" val="3148392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这是一个顶层的数据流图，我们只关心和系统交互的外部是什么。我们需要知道这个系统谁来用，外部系统交互问题。</a:t>
            </a:r>
            <a:r>
              <a:rPr lang="en-US" altLang="zh-CN" dirty="0" smtClean="0"/>
              <a:t>——</a:t>
            </a:r>
            <a:r>
              <a:rPr lang="zh-CN" altLang="en-US" dirty="0" smtClean="0"/>
              <a:t>体现外部交互信息</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36</a:t>
            </a:fld>
            <a:endParaRPr lang="en-US" altLang="zh-CN"/>
          </a:p>
        </p:txBody>
      </p:sp>
    </p:spTree>
    <p:extLst>
      <p:ext uri="{BB962C8B-B14F-4D97-AF65-F5344CB8AC3E}">
        <p14:creationId xmlns:p14="http://schemas.microsoft.com/office/powerpoint/2010/main" val="3198587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首先画出顶层</a:t>
            </a:r>
            <a:endParaRPr lang="en-US" altLang="zh-CN" dirty="0" smtClean="0"/>
          </a:p>
          <a:p>
            <a:r>
              <a:rPr lang="zh-CN" altLang="en-US" dirty="0" smtClean="0"/>
              <a:t>有</a:t>
            </a:r>
            <a:r>
              <a:rPr lang="en-US" altLang="zh-CN" dirty="0" smtClean="0"/>
              <a:t>3</a:t>
            </a:r>
            <a:r>
              <a:rPr lang="zh-CN" altLang="en-US" dirty="0" smtClean="0"/>
              <a:t>个重要的部分：</a:t>
            </a:r>
            <a:endParaRPr lang="en-US" altLang="zh-CN" dirty="0" smtClean="0"/>
          </a:p>
          <a:p>
            <a:pPr marL="228600" indent="-228600">
              <a:buAutoNum type="arabicPeriod"/>
            </a:pPr>
            <a:r>
              <a:rPr lang="zh-CN" altLang="en-US" dirty="0" smtClean="0"/>
              <a:t>数据流向</a:t>
            </a:r>
            <a:endParaRPr lang="en-US" altLang="zh-CN" dirty="0" smtClean="0"/>
          </a:p>
          <a:p>
            <a:pPr marL="228600" indent="-228600">
              <a:buAutoNum type="arabicPeriod"/>
            </a:pPr>
            <a:r>
              <a:rPr lang="zh-CN" altLang="en-US" dirty="0" smtClean="0"/>
              <a:t>箭头，且一定是有方向的，如果是双向的，就用双向的箭头（表示既输出，又输入）</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37</a:t>
            </a:fld>
            <a:endParaRPr lang="en-US" altLang="zh-CN"/>
          </a:p>
        </p:txBody>
      </p:sp>
    </p:spTree>
    <p:extLst>
      <p:ext uri="{BB962C8B-B14F-4D97-AF65-F5344CB8AC3E}">
        <p14:creationId xmlns:p14="http://schemas.microsoft.com/office/powerpoint/2010/main" val="3577457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38</a:t>
            </a:fld>
            <a:endParaRPr lang="en-US" altLang="zh-CN"/>
          </a:p>
        </p:txBody>
      </p:sp>
    </p:spTree>
    <p:extLst>
      <p:ext uri="{BB962C8B-B14F-4D97-AF65-F5344CB8AC3E}">
        <p14:creationId xmlns:p14="http://schemas.microsoft.com/office/powerpoint/2010/main" val="2619168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89B07-42F8-4ABB-83A1-190418EA8B27}" type="slidenum">
              <a:rPr lang="zh-CN" altLang="en-US"/>
              <a:pPr/>
              <a:t>39</a:t>
            </a:fld>
            <a:endParaRPr lang="en-US" altLang="zh-CN"/>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要注意使用标准的图形符号</a:t>
            </a:r>
          </a:p>
          <a:p>
            <a:endParaRPr lang="en-US" altLang="zh-CN" dirty="0" smtClean="0"/>
          </a:p>
          <a:p>
            <a:r>
              <a:rPr lang="zh-CN" altLang="en-US" dirty="0" smtClean="0"/>
              <a:t>加工转换一般是圆的，也可以编号，编号中的“</a:t>
            </a:r>
            <a:r>
              <a:rPr lang="en-US" altLang="zh-CN" dirty="0" smtClean="0"/>
              <a:t>1</a:t>
            </a:r>
            <a:r>
              <a:rPr lang="zh-CN" altLang="en-US" dirty="0" smtClean="0"/>
              <a:t>”“</a:t>
            </a:r>
            <a:r>
              <a:rPr lang="en-US" altLang="zh-CN" dirty="0" smtClean="0"/>
              <a:t>2</a:t>
            </a:r>
            <a:r>
              <a:rPr lang="zh-CN" altLang="en-US" dirty="0" smtClean="0"/>
              <a:t>”没有隐含操作上的先后顺序</a:t>
            </a:r>
            <a:endParaRPr lang="en-US" altLang="zh-CN" dirty="0" smtClean="0"/>
          </a:p>
          <a:p>
            <a:r>
              <a:rPr lang="zh-CN" altLang="en-US" dirty="0" smtClean="0"/>
              <a:t>如果数据流图中的数据源比较多，建议写上编号，否则容易混乱</a:t>
            </a:r>
            <a:endParaRPr lang="zh-CN" altLang="en-US" dirty="0"/>
          </a:p>
        </p:txBody>
      </p:sp>
    </p:spTree>
    <p:extLst>
      <p:ext uri="{BB962C8B-B14F-4D97-AF65-F5344CB8AC3E}">
        <p14:creationId xmlns:p14="http://schemas.microsoft.com/office/powerpoint/2010/main" val="3476770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06D9D-6E03-4B0F-B197-B69E30FCA204}" type="slidenum">
              <a:rPr lang="zh-CN" altLang="en-US"/>
              <a:pPr/>
              <a:t>41</a:t>
            </a:fld>
            <a:endParaRPr lang="en-US" altLang="zh-CN"/>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r>
              <a:rPr lang="zh-CN" altLang="en-US" dirty="0" smtClean="0"/>
              <a:t>分解的时候，要保持数据的平衡，在上一层中，输入是一个，输出也是一个。下一层也要保持这种一致。</a:t>
            </a:r>
            <a:endParaRPr lang="en-US" altLang="zh-CN" dirty="0" smtClean="0"/>
          </a:p>
          <a:p>
            <a:endParaRPr lang="en-US" altLang="zh-CN" dirty="0" smtClean="0"/>
          </a:p>
          <a:p>
            <a:r>
              <a:rPr lang="zh-CN" altLang="en-US" dirty="0" smtClean="0"/>
              <a:t>黑板模型：任何一个人对它修改了，其他人也就对它修改了。</a:t>
            </a:r>
            <a:endParaRPr lang="zh-CN" altLang="en-US" dirty="0"/>
          </a:p>
        </p:txBody>
      </p:sp>
    </p:spTree>
    <p:extLst>
      <p:ext uri="{BB962C8B-B14F-4D97-AF65-F5344CB8AC3E}">
        <p14:creationId xmlns:p14="http://schemas.microsoft.com/office/powerpoint/2010/main" val="314430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 </a:t>
            </a:r>
            <a:r>
              <a:rPr lang="zh-CN" altLang="en-US" dirty="0" smtClean="0"/>
              <a:t>和</a:t>
            </a:r>
            <a:r>
              <a:rPr lang="en-US" altLang="zh-CN" dirty="0" smtClean="0"/>
              <a:t>1.2 </a:t>
            </a:r>
            <a:r>
              <a:rPr lang="zh-CN" altLang="en-US" dirty="0" smtClean="0"/>
              <a:t>是从</a:t>
            </a:r>
            <a:r>
              <a:rPr lang="en-US" altLang="zh-CN" dirty="0" smtClean="0"/>
              <a:t>1</a:t>
            </a:r>
            <a:r>
              <a:rPr lang="en-US" altLang="zh-CN" baseline="0" dirty="0" smtClean="0"/>
              <a:t> </a:t>
            </a:r>
            <a:r>
              <a:rPr lang="zh-CN" altLang="en-US" baseline="0" dirty="0" smtClean="0"/>
              <a:t>这个部分出来的</a:t>
            </a:r>
            <a:endParaRPr lang="en-US" altLang="zh-CN" baseline="0" dirty="0" smtClean="0"/>
          </a:p>
          <a:p>
            <a:r>
              <a:rPr lang="zh-CN" altLang="en-US" baseline="0" dirty="0" smtClean="0"/>
              <a:t>还要保持平衡</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42</a:t>
            </a:fld>
            <a:endParaRPr lang="en-US" altLang="zh-CN"/>
          </a:p>
        </p:txBody>
      </p:sp>
    </p:spTree>
    <p:extLst>
      <p:ext uri="{BB962C8B-B14F-4D97-AF65-F5344CB8AC3E}">
        <p14:creationId xmlns:p14="http://schemas.microsoft.com/office/powerpoint/2010/main" val="1090314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数据流上的名称都是数据，一般是名词</a:t>
            </a:r>
            <a:endParaRPr lang="en-US" altLang="zh-CN" dirty="0" smtClean="0"/>
          </a:p>
          <a:p>
            <a:pPr marL="228600" indent="-228600">
              <a:buAutoNum type="arabicPeriod"/>
            </a:pPr>
            <a:r>
              <a:rPr lang="zh-CN" altLang="en-US" dirty="0" smtClean="0"/>
              <a:t>不要抽象，要具体，和你所在的应用领域对应起来</a:t>
            </a:r>
            <a:endParaRPr lang="en-US" altLang="zh-CN" dirty="0" smtClean="0"/>
          </a:p>
          <a:p>
            <a:pPr marL="228600" indent="-228600">
              <a:buAutoNum type="arabicPeriod"/>
            </a:pPr>
            <a:r>
              <a:rPr lang="zh-CN" altLang="en-US" dirty="0" smtClean="0"/>
              <a:t>不要写判定的逻辑，在数据流图中没有条件判断，判断的问题是“设计”的问题，而非“需求”的问题</a:t>
            </a:r>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44</a:t>
            </a:fld>
            <a:endParaRPr lang="en-US" altLang="zh-CN"/>
          </a:p>
        </p:txBody>
      </p:sp>
    </p:spTree>
    <p:extLst>
      <p:ext uri="{BB962C8B-B14F-4D97-AF65-F5344CB8AC3E}">
        <p14:creationId xmlns:p14="http://schemas.microsoft.com/office/powerpoint/2010/main" val="16008374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a:t>
            </a:r>
            <a:r>
              <a:rPr lang="zh-CN" altLang="en-US" b="1" dirty="0" smtClean="0">
                <a:solidFill>
                  <a:schemeClr val="hlink"/>
                </a:solidFill>
                <a:effectLst>
                  <a:outerShdw blurRad="38100" dist="38100" dir="2700000" algn="tl">
                    <a:srgbClr val="C0C0C0"/>
                  </a:outerShdw>
                </a:effectLst>
                <a:latin typeface="黑体" pitchFamily="49" charset="-122"/>
                <a:ea typeface="黑体" pitchFamily="49" charset="-122"/>
              </a:rPr>
              <a:t>发票＝学生信息＋教材信息</a:t>
            </a:r>
            <a:r>
              <a:rPr lang="zh-CN" altLang="en-US" dirty="0" smtClean="0"/>
              <a:t>”这一内容需要在数据字典中体现，此时父图与子图之间的数据也是平衡的</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47</a:t>
            </a:fld>
            <a:endParaRPr lang="en-US" altLang="zh-CN"/>
          </a:p>
        </p:txBody>
      </p:sp>
    </p:spTree>
    <p:extLst>
      <p:ext uri="{BB962C8B-B14F-4D97-AF65-F5344CB8AC3E}">
        <p14:creationId xmlns:p14="http://schemas.microsoft.com/office/powerpoint/2010/main" val="159482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完成未实施： （两种情况）</a:t>
            </a:r>
            <a:r>
              <a:rPr lang="en-US" altLang="zh-CN" dirty="0" smtClean="0"/>
              <a:t>1. </a:t>
            </a:r>
            <a:r>
              <a:rPr lang="zh-CN" altLang="en-US" dirty="0" smtClean="0"/>
              <a:t>最终失败了；</a:t>
            </a:r>
            <a:r>
              <a:rPr lang="en-US" altLang="zh-CN" dirty="0" smtClean="0"/>
              <a:t>2.</a:t>
            </a:r>
            <a:r>
              <a:rPr lang="en-US" altLang="zh-CN" baseline="0" dirty="0" smtClean="0"/>
              <a:t> </a:t>
            </a:r>
            <a:r>
              <a:rPr lang="zh-CN" altLang="en-US" baseline="0" dirty="0" smtClean="0"/>
              <a:t>内部消化了，没有形成一个广泛性应用的产品</a:t>
            </a:r>
            <a:endParaRPr lang="en-US" altLang="zh-CN" baseline="0" dirty="0" smtClean="0"/>
          </a:p>
          <a:p>
            <a:r>
              <a:rPr lang="zh-CN" altLang="en-US" dirty="0" smtClean="0"/>
              <a:t>由于很多原因都源自用户的参与，所以在敏捷过程中，就会主张用户的参与</a:t>
            </a:r>
            <a:endParaRPr lang="en-US" altLang="zh-CN" dirty="0" smtClean="0"/>
          </a:p>
          <a:p>
            <a:r>
              <a:rPr lang="zh-CN" altLang="en-US" dirty="0" smtClean="0"/>
              <a:t>因而，在前期的可行性分析的调研、需求的获取、甚至在设计方案的拿出、到后期的测试和验收，这个全过程，都主张用户的参与</a:t>
            </a:r>
            <a:endParaRPr lang="en-US" altLang="zh-CN" dirty="0" smtClean="0"/>
          </a:p>
          <a:p>
            <a:r>
              <a:rPr lang="zh-CN" altLang="en-US" dirty="0" smtClean="0"/>
              <a:t>但用户参与的过程中，带来的副作用就是变更。用户会逐渐明白自己的需求之中存在的不足，因为他了解了你的方案了，于是会产生新的需求。会带来更多的项目成本。</a:t>
            </a:r>
            <a:endParaRPr lang="en-US" altLang="zh-CN" dirty="0" smtClean="0"/>
          </a:p>
          <a:p>
            <a:endParaRPr lang="en-US" altLang="zh-CN" dirty="0" smtClean="0"/>
          </a:p>
          <a:p>
            <a:r>
              <a:rPr lang="zh-CN" altLang="en-US" dirty="0" smtClean="0"/>
              <a:t>系统的设计应该强调“灵活性”，但随之而来，会带来复杂性（也更易出错）</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a:t>
            </a:fld>
            <a:endParaRPr lang="en-US" altLang="zh-CN"/>
          </a:p>
        </p:txBody>
      </p:sp>
    </p:spTree>
    <p:extLst>
      <p:ext uri="{BB962C8B-B14F-4D97-AF65-F5344CB8AC3E}">
        <p14:creationId xmlns:p14="http://schemas.microsoft.com/office/powerpoint/2010/main" val="2855903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在分析的时候，首先我们要找到这个系统（因为我们是从顶层开始画的）“</a:t>
            </a:r>
            <a:r>
              <a:rPr lang="zh-CN" altLang="en-US" sz="1200" b="1" dirty="0" smtClean="0">
                <a:solidFill>
                  <a:schemeClr val="tx1"/>
                </a:solidFill>
                <a:effectLst>
                  <a:outerShdw blurRad="38100" dist="38100" dir="2700000" algn="tl">
                    <a:srgbClr val="C0C0C0"/>
                  </a:outerShdw>
                </a:effectLst>
                <a:latin typeface="宋体" panose="02010600030101010101" pitchFamily="2" charset="-122"/>
              </a:rPr>
              <a:t>机票销售系统</a:t>
            </a:r>
            <a:r>
              <a:rPr lang="zh-CN" altLang="en-US" dirty="0" smtClean="0"/>
              <a:t>”，并确定外部对象（谁来用？外部系统）。注意数据流的方向。</a:t>
            </a:r>
            <a:endParaRPr lang="en-US" altLang="zh-CN" dirty="0" smtClean="0"/>
          </a:p>
          <a:p>
            <a:r>
              <a:rPr lang="zh-CN" altLang="en-US" dirty="0" smtClean="0"/>
              <a:t>然后就可以细分，细分的时候，要确定几样东西，一个是数据加工（找需求描述中的动词），一个是数据文件、数据源</a:t>
            </a:r>
            <a:endParaRPr lang="en-US" altLang="zh-CN" dirty="0" smtClean="0"/>
          </a:p>
          <a:p>
            <a:r>
              <a:rPr lang="zh-CN" altLang="en-US" dirty="0" smtClean="0"/>
              <a:t>这些功能都是</a:t>
            </a:r>
            <a:r>
              <a:rPr lang="zh-CN" altLang="en-US" smtClean="0"/>
              <a:t>由对象捆绑在一块儿的</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48</a:t>
            </a:fld>
            <a:endParaRPr lang="en-US" altLang="zh-CN"/>
          </a:p>
        </p:txBody>
      </p:sp>
    </p:spTree>
    <p:extLst>
      <p:ext uri="{BB962C8B-B14F-4D97-AF65-F5344CB8AC3E}">
        <p14:creationId xmlns:p14="http://schemas.microsoft.com/office/powerpoint/2010/main" val="1313862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a:t>
            </a:r>
            <a:r>
              <a:rPr lang="en-US" altLang="zh-CN" dirty="0" smtClean="0"/>
              <a:t>DFD</a:t>
            </a:r>
            <a:r>
              <a:rPr lang="zh-CN" altLang="en-US" dirty="0" smtClean="0"/>
              <a:t>的分析，我们首先得得到顶层模型，它是一个自顶向下，逐步分层的过程。所以我们首先在需求当中找到系统的名称，这是一个“订货系统”，然后我们要看，这个系统的边界，就是说它的“交互”是什么样的？在这个系统当中，我们主要提到了两类人员（仓库管理员、采购员），我们还需要分析的是，这个订货系统的外部人员，和这个系统之间的数据流向（我们的</a:t>
            </a:r>
            <a:r>
              <a:rPr lang="en-US" altLang="zh-CN" dirty="0" smtClean="0"/>
              <a:t>DFD</a:t>
            </a:r>
            <a:r>
              <a:rPr lang="zh-CN" altLang="en-US" dirty="0" smtClean="0"/>
              <a:t>强调的就是数据流），这是我们基本的定义方法。</a:t>
            </a:r>
            <a:endParaRPr lang="en-US" altLang="zh-CN" dirty="0" smtClean="0"/>
          </a:p>
          <a:p>
            <a:endParaRPr lang="en-US" altLang="zh-CN" dirty="0" smtClean="0"/>
          </a:p>
          <a:p>
            <a:r>
              <a:rPr lang="zh-CN" altLang="en-US" dirty="0" smtClean="0"/>
              <a:t>然后我们大家在这个细分的过程当中，找到我们的数据（库文件、订货报表、订货的零件、事务），这样的一些，都是我们的数据流，我们在后续细分的过程当中，都应该把它们标记出来</a:t>
            </a:r>
            <a:endParaRPr lang="en-US" altLang="zh-CN" dirty="0" smtClean="0"/>
          </a:p>
          <a:p>
            <a:endParaRPr lang="en-US" altLang="zh-CN" dirty="0" smtClean="0"/>
          </a:p>
          <a:p>
            <a:r>
              <a:rPr lang="zh-CN" altLang="en-US" dirty="0" smtClean="0"/>
              <a:t>关于顶层图，它的作用就是：明确我们这个系统的外部数据源（它既可以是人，也可以是其他的系统，然后我们就要进行细分）</a:t>
            </a:r>
            <a:endParaRPr lang="en-US" altLang="zh-CN" dirty="0" smtClean="0"/>
          </a:p>
          <a:p>
            <a:r>
              <a:rPr lang="zh-CN" altLang="en-US" dirty="0" smtClean="0"/>
              <a:t>细分的时候，这个就要被分成两个部分，一个是“处理事务”：“出库”和“入库”；另外一部分就是产生订货报表，才能让采购员去采购</a:t>
            </a:r>
            <a:endParaRPr lang="en-US" altLang="zh-CN" dirty="0" smtClean="0"/>
          </a:p>
          <a:p>
            <a:r>
              <a:rPr lang="zh-CN" altLang="en-US" dirty="0" smtClean="0"/>
              <a:t>对于两个数据库，一个订货信息，另一个是库存清单</a:t>
            </a:r>
            <a:endParaRPr lang="en-US" altLang="zh-CN" dirty="0" smtClean="0"/>
          </a:p>
          <a:p>
            <a:endParaRPr lang="en-US" altLang="zh-CN" dirty="0" smtClean="0"/>
          </a:p>
          <a:p>
            <a:r>
              <a:rPr lang="zh-CN" altLang="en-US" dirty="0" smtClean="0"/>
              <a:t>在这当中，我们再去把它细分，第一部分，我们处理事务是这样的：接收、更新、然后再处理存货；第二部分：”产生报表”不变</a:t>
            </a:r>
            <a:endParaRPr lang="en-US" altLang="zh-CN" dirty="0" smtClean="0"/>
          </a:p>
          <a:p>
            <a:endParaRPr lang="en-US" altLang="zh-CN" dirty="0" smtClean="0"/>
          </a:p>
          <a:p>
            <a:r>
              <a:rPr lang="zh-CN" altLang="en-US" dirty="0" smtClean="0"/>
              <a:t>这是我们基本的数据流图的细分，过程就把不再多讲</a:t>
            </a:r>
            <a:endParaRPr lang="en-US" altLang="zh-CN" dirty="0" smtClean="0"/>
          </a:p>
          <a:p>
            <a:endParaRPr lang="en-US" altLang="zh-CN" dirty="0" smtClean="0"/>
          </a:p>
          <a:p>
            <a:r>
              <a:rPr lang="zh-CN" altLang="en-US" dirty="0" smtClean="0"/>
              <a:t>在这里我们要强调的是自动化边界，如果我们关于数据流图的细分，细分到这一层（推测应该是二层）就结束了，因为没有更多的信息能让我们再往下细分</a:t>
            </a:r>
            <a:endParaRPr lang="en-US" altLang="zh-CN" dirty="0" smtClean="0"/>
          </a:p>
          <a:p>
            <a:endParaRPr lang="en-US" altLang="zh-CN" dirty="0" smtClean="0"/>
          </a:p>
          <a:p>
            <a:r>
              <a:rPr lang="zh-CN" altLang="en-US" dirty="0" smtClean="0"/>
              <a:t>这时候，从一个系统分析员的角度来讲，我们可以给出一个自动化边界</a:t>
            </a:r>
            <a:endParaRPr lang="en-US" altLang="zh-CN" dirty="0" smtClean="0"/>
          </a:p>
          <a:p>
            <a:endParaRPr lang="en-US" altLang="zh-CN" dirty="0" smtClean="0"/>
          </a:p>
          <a:p>
            <a:r>
              <a:rPr lang="zh-CN" altLang="en-US" dirty="0" smtClean="0"/>
              <a:t>比如，根据前面刚才的一层图，我们增加了一个事务的数据文件，然后我们把“接受事务”与“更新库存清单”这一部分分开，我们画了一个虚线。这个虚线是我们人为添加的，作为系统分析员，自动添加的这样一个边界，它并不存在于我们需求描述当中。是我们从初步设计的角度，对数据流图来理解。我对用户事务的处理是这样的，我对仓库管理员来说，专门有一个事务文件（可能是数据库，也可能是文件）。这个事务文件接收事务。但大家可以看见，我”接收事务”和”更新库存清单”这两个事情之间，并没有像前面这样一样，通过事务而直接相连的。这个地方我们通过文件来进行转接。那么这样的设计方案（自动化边界）和刚才的数据流图之间的区别在哪里？在于，我们这块的数据流的转换是通过它（估计是“事务”文件）为中介。那么，我们就可以设定一定的时间，比如以一天为单位，或者以一周为单位，那么我去读这个事务文件。而对于接收事务的这部分信息，我可以实时的往里面存。那么我在这里面处理事务的时候，我就不一定实时了，我可以以一个时间期限间隔来进行处理，那么我们这样就可以把它作为一种批处理的方式。也就是说，在前面的这个数据流图当中，我们直观地理解，有事务，事务来了，不管是出库还是入库，我们都需要更新这个库存清单。现在有了这样一个转接了以后，我们接收事务的信息不再是直接去更新，而是把它放在这（估计是“事务”文件）。至于什么时候去更新库存清单，它是从文件中读取，来更新。这个时候，我们可以实时，可以做一个触发机制，我们可以做一个事件（在</a:t>
            </a:r>
            <a:r>
              <a:rPr lang="en-US" altLang="zh-CN" dirty="0" smtClean="0"/>
              <a:t>UML</a:t>
            </a:r>
            <a:r>
              <a:rPr lang="zh-CN" altLang="en-US" dirty="0" smtClean="0"/>
              <a:t>中），只要有一个新的事件发生，我们给它发送消息，让它进行更新。或者以一定的时间为间隔，进行批处理。</a:t>
            </a:r>
            <a:endParaRPr lang="en-US" altLang="zh-CN" dirty="0" smtClean="0"/>
          </a:p>
          <a:p>
            <a:r>
              <a:rPr lang="zh-CN" altLang="en-US" dirty="0" smtClean="0"/>
              <a:t>所以，我们有了这个自动化边界了之后，我们对于事务的处理就会有不同的方式。</a:t>
            </a:r>
            <a:endParaRPr lang="en-US" altLang="zh-CN" dirty="0" smtClean="0"/>
          </a:p>
          <a:p>
            <a:r>
              <a:rPr lang="zh-CN" altLang="en-US" dirty="0" smtClean="0"/>
              <a:t>我们还可以把自动化边界画在订货系统那里。这实际上和我们前面，这个方式（？）是一样的。</a:t>
            </a:r>
            <a:endParaRPr lang="en-US" altLang="zh-CN" dirty="0" smtClean="0"/>
          </a:p>
          <a:p>
            <a:r>
              <a:rPr lang="zh-CN" altLang="en-US" dirty="0" smtClean="0"/>
              <a:t>这样我们明确了入库，接受事务和去采购严格分成了两个完全独立的部分去处理。那么它们之间的衔接，是通过订货系统去完成的</a:t>
            </a:r>
            <a:endParaRPr lang="en-US" altLang="zh-CN" dirty="0" smtClean="0"/>
          </a:p>
          <a:p>
            <a:endParaRPr lang="en-US" altLang="zh-CN" dirty="0" smtClean="0"/>
          </a:p>
          <a:p>
            <a:r>
              <a:rPr lang="zh-CN" altLang="en-US" dirty="0" smtClean="0"/>
              <a:t>自动化边界体现了系统分析员对于需求的描述的这样一种理解方式。这种方式的确定，一方面还要再去和用户沟通，在做需求分析的时候去沟通，即我们以批处理的方式，是否符号用户的实际需求，如果用户确实需要实时的（就是说，如果我缺货，就要立刻去购物，不能等），那么这个时候，显然这种方式是不行的。</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49</a:t>
            </a:fld>
            <a:endParaRPr lang="en-US" altLang="zh-CN"/>
          </a:p>
        </p:txBody>
      </p:sp>
    </p:spTree>
    <p:extLst>
      <p:ext uri="{BB962C8B-B14F-4D97-AF65-F5344CB8AC3E}">
        <p14:creationId xmlns:p14="http://schemas.microsoft.com/office/powerpoint/2010/main" val="2464917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需求分析与建模：</a:t>
            </a:r>
            <a:endParaRPr lang="en-US" altLang="zh-CN" dirty="0" smtClean="0"/>
          </a:p>
          <a:p>
            <a:r>
              <a:rPr lang="en-US" altLang="zh-CN" dirty="0" smtClean="0"/>
              <a:t>	</a:t>
            </a:r>
            <a:r>
              <a:rPr lang="zh-CN" altLang="en-US" dirty="0" smtClean="0"/>
              <a:t>一个是问题的定义（我们需求作什么？）</a:t>
            </a:r>
            <a:endParaRPr lang="en-US" altLang="zh-CN" dirty="0" smtClean="0"/>
          </a:p>
          <a:p>
            <a:r>
              <a:rPr lang="en-US" altLang="zh-CN" dirty="0" smtClean="0"/>
              <a:t>	</a:t>
            </a:r>
            <a:r>
              <a:rPr lang="zh-CN" altLang="en-US" dirty="0" smtClean="0"/>
              <a:t>然后是需求获取的一些技术（我们实际获取需求的时候，需要什么样的形式去做）</a:t>
            </a:r>
            <a:endParaRPr lang="en-US" altLang="zh-CN" dirty="0" smtClean="0"/>
          </a:p>
          <a:p>
            <a:r>
              <a:rPr lang="en-US" altLang="zh-CN" dirty="0" smtClean="0"/>
              <a:t>	</a:t>
            </a:r>
            <a:r>
              <a:rPr lang="zh-CN" altLang="en-US" dirty="0" smtClean="0"/>
              <a:t>然后我们拿到半形式化的，或完全是自然语言的需求描述，或是形式化的需求描述</a:t>
            </a:r>
            <a:endParaRPr lang="en-US" altLang="zh-CN" dirty="0" smtClean="0"/>
          </a:p>
          <a:p>
            <a:r>
              <a:rPr lang="en-US" altLang="zh-CN" dirty="0" smtClean="0"/>
              <a:t>	</a:t>
            </a:r>
            <a:r>
              <a:rPr lang="zh-CN" altLang="en-US" dirty="0" smtClean="0"/>
              <a:t>之后我们要进行这三类建模，在结构化分析中，我们要做到这三个部分的建模过程</a:t>
            </a:r>
            <a:endParaRPr lang="en-US" altLang="zh-CN" dirty="0" smtClean="0"/>
          </a:p>
          <a:p>
            <a:r>
              <a:rPr lang="en-US" altLang="zh-CN" dirty="0" smtClean="0"/>
              <a:t>	</a:t>
            </a:r>
          </a:p>
          <a:p>
            <a:r>
              <a:rPr lang="en-US" altLang="zh-CN" dirty="0" smtClean="0"/>
              <a:t>	</a:t>
            </a:r>
            <a:r>
              <a:rPr lang="zh-CN" altLang="en-US" dirty="0" smtClean="0"/>
              <a:t>在实际的应用项目背景当中，根据所在的领域，可能还有具体的需要描述的关于需求的这样一种方式，还有其他，比如说我们要讲到的数据字典</a:t>
            </a:r>
            <a:endParaRPr lang="en-US" altLang="zh-CN" dirty="0" smtClean="0"/>
          </a:p>
          <a:p>
            <a:endParaRPr lang="en-US" altLang="zh-CN" dirty="0" smtClean="0"/>
          </a:p>
          <a:p>
            <a:r>
              <a:rPr lang="en-US" altLang="zh-CN" dirty="0" smtClean="0"/>
              <a:t>	</a:t>
            </a:r>
            <a:r>
              <a:rPr lang="zh-CN" altLang="en-US" dirty="0" smtClean="0"/>
              <a:t>因为</a:t>
            </a:r>
            <a:r>
              <a:rPr lang="en-US" altLang="zh-CN" dirty="0" smtClean="0"/>
              <a:t>ER</a:t>
            </a:r>
            <a:r>
              <a:rPr lang="zh-CN" altLang="en-US" dirty="0" smtClean="0"/>
              <a:t>建模在数据库中学过，所以就在这门课中不再提及了</a:t>
            </a:r>
            <a:endParaRPr lang="en-US" altLang="zh-CN" dirty="0" smtClean="0"/>
          </a:p>
          <a:p>
            <a:endParaRPr lang="en-US" altLang="zh-CN" dirty="0" smtClean="0"/>
          </a:p>
          <a:p>
            <a:r>
              <a:rPr lang="en-US" altLang="zh-CN" dirty="0" smtClean="0"/>
              <a:t>	DFD</a:t>
            </a:r>
            <a:r>
              <a:rPr lang="zh-CN" altLang="en-US" dirty="0" smtClean="0"/>
              <a:t>的重要性，一方面是它的功能建模，我们在讲结构图的时候，是通过</a:t>
            </a:r>
            <a:r>
              <a:rPr lang="en-US" altLang="zh-CN" dirty="0" smtClean="0"/>
              <a:t>DFD</a:t>
            </a:r>
            <a:r>
              <a:rPr lang="zh-CN" altLang="en-US" dirty="0" smtClean="0"/>
              <a:t>来进行转化的，它是我们结构化设计的基础，也意味着，我们瀑布模型中所讲到的，我们开展后一阶段的工作，是在前一阶段的基础之上开展的</a:t>
            </a:r>
            <a:endParaRPr lang="en-US" altLang="zh-CN" dirty="0" smtClean="0"/>
          </a:p>
          <a:p>
            <a:endParaRPr lang="en-US" altLang="zh-CN" dirty="0" smtClean="0"/>
          </a:p>
          <a:p>
            <a:endParaRPr lang="en-US" altLang="zh-CN" dirty="0" smtClean="0"/>
          </a:p>
          <a:p>
            <a:r>
              <a:rPr lang="zh-CN" altLang="en-US" dirty="0" smtClean="0"/>
              <a:t>关于数据流图（回顾上次课）：</a:t>
            </a:r>
            <a:endParaRPr lang="en-US" altLang="zh-CN" dirty="0" smtClean="0"/>
          </a:p>
          <a:p>
            <a:r>
              <a:rPr lang="en-US" altLang="zh-CN" dirty="0" smtClean="0"/>
              <a:t>	1. </a:t>
            </a:r>
            <a:r>
              <a:rPr lang="zh-CN" altLang="en-US" dirty="0" smtClean="0"/>
              <a:t>物理模型：一般情况下，它可能是一次具体的场景，或者是用户的一次操作过程，以这个为基础，我们来描述我们数据流的转换。我们得先有我们的物理模型，才能抽象成我们的逻辑模型。</a:t>
            </a:r>
            <a:endParaRPr lang="en-US" altLang="zh-CN" dirty="0" smtClean="0"/>
          </a:p>
          <a:p>
            <a:endParaRPr lang="en-US" altLang="zh-CN" dirty="0" smtClean="0"/>
          </a:p>
          <a:p>
            <a:endParaRPr lang="en-US" altLang="zh-CN" dirty="0" smtClean="0"/>
          </a:p>
          <a:p>
            <a:r>
              <a:rPr lang="zh-CN" altLang="en-US" dirty="0" smtClean="0"/>
              <a:t>自动化边界会影响到我们后续的整体系统的结构</a:t>
            </a:r>
            <a:endParaRPr lang="en-US" altLang="zh-CN" dirty="0" smtClean="0"/>
          </a:p>
          <a:p>
            <a:r>
              <a:rPr lang="en-US" altLang="zh-CN" dirty="0" smtClean="0"/>
              <a:t>-----------</a:t>
            </a:r>
          </a:p>
          <a:p>
            <a:r>
              <a:rPr lang="zh-CN" altLang="en-US" dirty="0" smtClean="0"/>
              <a:t>什么是数据流？信息本身就是数据流，还有我们的控制信号，它也是一种数据。这里的扩充是为了将我们一般的数据和控制信号分隔开，因为一般的信息可能还需要存储，但控制信号实际上就是一个触发，我们一般不会对它不会进行深入的分析</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50</a:t>
            </a:fld>
            <a:endParaRPr lang="en-US" altLang="zh-CN"/>
          </a:p>
        </p:txBody>
      </p:sp>
    </p:spTree>
    <p:extLst>
      <p:ext uri="{BB962C8B-B14F-4D97-AF65-F5344CB8AC3E}">
        <p14:creationId xmlns:p14="http://schemas.microsoft.com/office/powerpoint/2010/main" val="350485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17DAB-FFC9-4DCA-AC1C-7FA3419D72D5}" type="slidenum">
              <a:rPr lang="zh-CN" altLang="en-US"/>
              <a:pPr/>
              <a:t>52</a:t>
            </a:fld>
            <a:endParaRPr lang="en-US" altLang="zh-CN"/>
          </a:p>
        </p:txBody>
      </p:sp>
      <p:sp>
        <p:nvSpPr>
          <p:cNvPr id="830466" name="Rectangle 2"/>
          <p:cNvSpPr>
            <a:spLocks noGrp="1" noRot="1" noChangeAspect="1" noChangeArrowheads="1"/>
          </p:cNvSpPr>
          <p:nvPr>
            <p:ph type="sldImg"/>
          </p:nvPr>
        </p:nvSpPr>
        <p:spPr>
          <a:ln/>
        </p:spPr>
      </p:sp>
      <p:sp>
        <p:nvSpPr>
          <p:cNvPr id="830467" name="Rectangle 3"/>
          <p:cNvSpPr>
            <a:spLocks noGrp="1" noChangeArrowheads="1"/>
          </p:cNvSpPr>
          <p:nvPr>
            <p:ph type="body" idx="1"/>
          </p:nvPr>
        </p:nvSpPr>
        <p:spPr/>
        <p:txBody>
          <a:bodyPr/>
          <a:lstStyle/>
          <a:p>
            <a:r>
              <a:rPr lang="zh-CN" altLang="en-US" dirty="0" smtClean="0"/>
              <a:t>行为建模：描述数据（或是说主要数据）在我们系统当中的变换情况。在某一点上触发事件的改变。（结构化的核心是数据）</a:t>
            </a:r>
            <a:endParaRPr lang="en-US" altLang="zh-CN" dirty="0" smtClean="0"/>
          </a:p>
          <a:p>
            <a:r>
              <a:rPr lang="zh-CN" altLang="en-US" dirty="0" smtClean="0"/>
              <a:t>书</a:t>
            </a:r>
            <a:r>
              <a:rPr lang="en-US" altLang="zh-CN" dirty="0" smtClean="0"/>
              <a:t>P50</a:t>
            </a:r>
            <a:r>
              <a:rPr lang="zh-CN" altLang="en-US" dirty="0" smtClean="0"/>
              <a:t>中状态图的标准符号，我们大家要知道，特别是初态（实心圆）和终态（实心圆外加一个圆）。</a:t>
            </a:r>
            <a:endParaRPr lang="en-US" altLang="zh-CN" dirty="0" smtClean="0"/>
          </a:p>
          <a:p>
            <a:endParaRPr lang="zh-CN" altLang="en-US" dirty="0"/>
          </a:p>
        </p:txBody>
      </p:sp>
    </p:spTree>
    <p:extLst>
      <p:ext uri="{BB962C8B-B14F-4D97-AF65-F5344CB8AC3E}">
        <p14:creationId xmlns:p14="http://schemas.microsoft.com/office/powerpoint/2010/main" val="11569314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3701C-3555-4E52-B097-2904ED4D0007}" type="slidenum">
              <a:rPr lang="zh-CN" altLang="en-US"/>
              <a:pPr/>
              <a:t>53</a:t>
            </a:fld>
            <a:endParaRPr lang="en-US" altLang="zh-CN"/>
          </a:p>
        </p:txBody>
      </p:sp>
      <p:sp>
        <p:nvSpPr>
          <p:cNvPr id="828418" name="Rectangle 2"/>
          <p:cNvSpPr>
            <a:spLocks noGrp="1" noRot="1" noChangeAspect="1" noChangeArrowheads="1"/>
          </p:cNvSpPr>
          <p:nvPr>
            <p:ph type="sldImg"/>
          </p:nvPr>
        </p:nvSpPr>
        <p:spPr>
          <a:ln/>
        </p:spPr>
      </p:sp>
      <p:sp>
        <p:nvSpPr>
          <p:cNvPr id="828419" name="Rectangle 3"/>
          <p:cNvSpPr>
            <a:spLocks noGrp="1" noChangeArrowheads="1"/>
          </p:cNvSpPr>
          <p:nvPr>
            <p:ph type="body" idx="1"/>
          </p:nvPr>
        </p:nvSpPr>
        <p:spPr/>
        <p:txBody>
          <a:bodyPr/>
          <a:lstStyle/>
          <a:p>
            <a:r>
              <a:rPr lang="zh-CN" altLang="en-US" dirty="0" smtClean="0"/>
              <a:t>完整的状态描述有</a:t>
            </a:r>
            <a:r>
              <a:rPr lang="en-US" altLang="zh-CN" dirty="0" smtClean="0"/>
              <a:t>3</a:t>
            </a:r>
            <a:r>
              <a:rPr lang="zh-CN" altLang="en-US" dirty="0" smtClean="0"/>
              <a:t>个部分：状态名称、与当前状态有关的状态变量、活动（当前状态下，这个数据的活动是什么样的，它的行为是什么）</a:t>
            </a:r>
            <a:endParaRPr lang="en-US" altLang="zh-CN" dirty="0" smtClean="0"/>
          </a:p>
          <a:p>
            <a:r>
              <a:rPr lang="en-US" altLang="zh-CN" dirty="0" smtClean="0"/>
              <a:t>		</a:t>
            </a:r>
            <a:r>
              <a:rPr lang="zh-CN" altLang="en-US" dirty="0" smtClean="0"/>
              <a:t>但有的时候，我们没有状态变量去描述这个状态，那么我们也不去描述这个状态的活动，所以可以只有一个状态名称，我们在初步划需求的时候，我们只关心它有什么样的状态，我们的数据处于什么样的状态</a:t>
            </a:r>
            <a:endParaRPr lang="en-US" altLang="zh-CN" dirty="0" smtClean="0"/>
          </a:p>
          <a:p>
            <a:endParaRPr lang="en-US" altLang="zh-CN" dirty="0" smtClean="0"/>
          </a:p>
          <a:p>
            <a:r>
              <a:rPr lang="en-US" altLang="zh-CN" dirty="0" smtClean="0"/>
              <a:t>P51</a:t>
            </a:r>
            <a:r>
              <a:rPr lang="zh-CN" altLang="en-US" dirty="0" smtClean="0"/>
              <a:t>的笔记，也是部分的讲解内容</a:t>
            </a:r>
            <a:endParaRPr lang="en-US" altLang="zh-CN" dirty="0" smtClean="0"/>
          </a:p>
          <a:p>
            <a:endParaRPr lang="en-US" altLang="zh-CN" dirty="0" smtClean="0"/>
          </a:p>
          <a:p>
            <a:endParaRPr lang="en-US" altLang="zh-CN" dirty="0" smtClean="0"/>
          </a:p>
          <a:p>
            <a:pPr marL="228600" indent="-228600">
              <a:buAutoNum type="arabicPeriod"/>
            </a:pPr>
            <a:r>
              <a:rPr lang="zh-CN" altLang="en-US" dirty="0" smtClean="0"/>
              <a:t>我们首先要确定数据</a:t>
            </a:r>
            <a:endParaRPr lang="en-US" altLang="zh-CN" dirty="0" smtClean="0"/>
          </a:p>
          <a:p>
            <a:pPr marL="228600" indent="-228600">
              <a:buAutoNum type="arabicPeriod"/>
            </a:pPr>
            <a:r>
              <a:rPr lang="zh-CN" altLang="en-US" dirty="0" smtClean="0"/>
              <a:t>在一次事件的转换过程中，会出现哪些状态</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0" indent="0">
              <a:buNone/>
            </a:pPr>
            <a:r>
              <a:rPr lang="zh-CN" altLang="en-US" dirty="0" smtClean="0"/>
              <a:t>状态图实际上是一个有穷自动机。我们可以通过文法的形式自动用程序去检验我们画的这个状态图是否完善，或者说，我们推导出的这个自动机是否能验证这个系统的状态是一个完备的</a:t>
            </a:r>
            <a:endParaRPr lang="zh-CN" altLang="en-US" dirty="0"/>
          </a:p>
        </p:txBody>
      </p:sp>
    </p:spTree>
    <p:extLst>
      <p:ext uri="{BB962C8B-B14F-4D97-AF65-F5344CB8AC3E}">
        <p14:creationId xmlns:p14="http://schemas.microsoft.com/office/powerpoint/2010/main" val="1584641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54</a:t>
            </a:fld>
            <a:endParaRPr lang="en-US" altLang="zh-CN"/>
          </a:p>
        </p:txBody>
      </p:sp>
    </p:spTree>
    <p:extLst>
      <p:ext uri="{BB962C8B-B14F-4D97-AF65-F5344CB8AC3E}">
        <p14:creationId xmlns:p14="http://schemas.microsoft.com/office/powerpoint/2010/main" val="4294909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我们通过这个游戏的一次操作，画一个状态图：</a:t>
            </a:r>
            <a:endParaRPr lang="en-US" altLang="zh-CN" dirty="0" smtClean="0"/>
          </a:p>
          <a:p>
            <a:pPr marL="228600" indent="-228600">
              <a:buAutoNum type="arabicPeriod"/>
            </a:pPr>
            <a:r>
              <a:rPr lang="zh-CN" altLang="en-US" dirty="0" smtClean="0"/>
              <a:t>确定我们的对象。我们画的是什么东西的状态？（最基本也是最重要的）</a:t>
            </a:r>
            <a:endParaRPr lang="en-US" altLang="zh-CN" dirty="0" smtClean="0"/>
          </a:p>
          <a:p>
            <a:pPr marL="228600" indent="-228600">
              <a:buAutoNum type="arabicPeriod"/>
            </a:pPr>
            <a:r>
              <a:rPr lang="zh-CN" altLang="en-US" dirty="0" smtClean="0"/>
              <a:t>状态。哪些状态，我们如何找到数据，围绕着数据看，它能有哪些状态</a:t>
            </a:r>
            <a:endParaRPr lang="en-US" altLang="zh-CN" dirty="0" smtClean="0"/>
          </a:p>
          <a:p>
            <a:pPr marL="228600" indent="-228600">
              <a:buAutoNum type="arabicPeriod"/>
            </a:pPr>
            <a:r>
              <a:rPr lang="zh-CN" altLang="en-US" dirty="0" smtClean="0"/>
              <a:t>找出状态间的关系（状态的转换必然会通过事件，我们通过它，在描述需求的时候，来找到我们忽略的事件）。这个状态间的关系就是我们的事件（在我们的行为建模当中，就是我们动作（行为），也有可能是一个条件。两者之一）</a:t>
            </a:r>
            <a:endParaRPr lang="en-US" altLang="zh-CN" dirty="0" smtClean="0"/>
          </a:p>
          <a:p>
            <a:pPr marL="228600" indent="-228600">
              <a:buAutoNum type="arabicPeriod"/>
            </a:pPr>
            <a:endParaRPr lang="en-US" altLang="zh-CN" dirty="0" smtClean="0"/>
          </a:p>
          <a:p>
            <a:pPr marL="228600" indent="-228600">
              <a:buAutoNum type="arabicPeriod"/>
            </a:pPr>
            <a:endParaRPr lang="en-US" altLang="zh-CN" dirty="0" smtClean="0"/>
          </a:p>
          <a:p>
            <a:pPr marL="0" indent="0">
              <a:buNone/>
            </a:pPr>
            <a:r>
              <a:rPr lang="zh-CN" altLang="en-US" dirty="0" smtClean="0"/>
              <a:t>首先我们要定义这个起始状态</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56</a:t>
            </a:fld>
            <a:endParaRPr lang="en-US" altLang="zh-CN"/>
          </a:p>
        </p:txBody>
      </p:sp>
    </p:spTree>
    <p:extLst>
      <p:ext uri="{BB962C8B-B14F-4D97-AF65-F5344CB8AC3E}">
        <p14:creationId xmlns:p14="http://schemas.microsoft.com/office/powerpoint/2010/main" val="3545598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28767-2488-4CC7-95AD-60BF544CD07D}" type="slidenum">
              <a:rPr lang="zh-CN" altLang="en-US"/>
              <a:pPr/>
              <a:t>57</a:t>
            </a:fld>
            <a:endParaRPr lang="en-US" altLang="zh-CN"/>
          </a:p>
        </p:txBody>
      </p:sp>
      <p:sp>
        <p:nvSpPr>
          <p:cNvPr id="764930" name="Rectangle 2"/>
          <p:cNvSpPr>
            <a:spLocks noGrp="1" noRot="1" noChangeAspect="1" noChangeArrowheads="1"/>
          </p:cNvSpPr>
          <p:nvPr>
            <p:ph type="sldImg"/>
          </p:nvPr>
        </p:nvSpPr>
        <p:spPr>
          <a:ln/>
        </p:spPr>
      </p:sp>
      <p:sp>
        <p:nvSpPr>
          <p:cNvPr id="764931" name="Rectangle 3"/>
          <p:cNvSpPr>
            <a:spLocks noGrp="1" noChangeArrowheads="1"/>
          </p:cNvSpPr>
          <p:nvPr>
            <p:ph type="body" idx="1"/>
          </p:nvPr>
        </p:nvSpPr>
        <p:spPr/>
        <p:txBody>
          <a:bodyPr/>
          <a:lstStyle/>
          <a:p>
            <a:r>
              <a:rPr lang="zh-CN" altLang="en-US" dirty="0" smtClean="0"/>
              <a:t>这里主要介绍词条描述和定义式，书上介绍的</a:t>
            </a:r>
            <a:r>
              <a:rPr lang="en-US" altLang="zh-CN" dirty="0" err="1" smtClean="0"/>
              <a:t>Warnior</a:t>
            </a:r>
            <a:r>
              <a:rPr lang="zh-CN" altLang="en-US" dirty="0" smtClean="0"/>
              <a:t>形式（虽然不通用，但设计较为巧妙），用得很少</a:t>
            </a:r>
            <a:endParaRPr lang="zh-CN" altLang="en-US" dirty="0"/>
          </a:p>
        </p:txBody>
      </p:sp>
    </p:spTree>
    <p:extLst>
      <p:ext uri="{BB962C8B-B14F-4D97-AF65-F5344CB8AC3E}">
        <p14:creationId xmlns:p14="http://schemas.microsoft.com/office/powerpoint/2010/main" val="1615895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词条描述是一种半结构化的描述形式（因而用户可以很好地参与进来），这种形式就像字典一样，便于我们查阅，帮助我们去理解。</a:t>
            </a:r>
            <a:endParaRPr lang="en-US" altLang="zh-CN" dirty="0" smtClean="0"/>
          </a:p>
          <a:p>
            <a:endParaRPr lang="en-US" altLang="zh-CN" dirty="0" smtClean="0"/>
          </a:p>
          <a:p>
            <a:r>
              <a:rPr lang="zh-CN" altLang="en-US" dirty="0" smtClean="0"/>
              <a:t>数据流、数据流上的名称，名词当中的词数，以及我们文件、数据库的结构，这些都是我们在数据字典当中要描述的</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58</a:t>
            </a:fld>
            <a:endParaRPr lang="en-US" altLang="zh-CN"/>
          </a:p>
        </p:txBody>
      </p:sp>
    </p:spTree>
    <p:extLst>
      <p:ext uri="{BB962C8B-B14F-4D97-AF65-F5344CB8AC3E}">
        <p14:creationId xmlns:p14="http://schemas.microsoft.com/office/powerpoint/2010/main" val="36673250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比如，我们讲一个数据流的词、短语，它是什么意思，要有一个说明；这个当中的几个比较重要的属性，数据流的来源、去向、数据流的组成（这个当中，数据流的组成是什么样的一个形式），然后有一个流通量：在这个当中，它的信息量是多少，流量是多少？（对于自然语言理解来说，这个流量是可以忽略的，因为模块之间的信息转换，这个量是比较少的）（如果是视屏处理，信息量就很大，要标注出来，</a:t>
            </a:r>
            <a:r>
              <a:rPr lang="en-US" altLang="zh-CN" dirty="0" smtClean="0"/>
              <a:t>1s</a:t>
            </a:r>
            <a:r>
              <a:rPr lang="zh-CN" altLang="en-US" dirty="0" smtClean="0"/>
              <a:t>是几</a:t>
            </a:r>
            <a:r>
              <a:rPr lang="en-US" altLang="zh-CN" dirty="0" smtClean="0"/>
              <a:t>M</a:t>
            </a:r>
            <a:r>
              <a:rPr lang="zh-CN" altLang="en-US" dirty="0" smtClean="0"/>
              <a:t>，甚至几十</a:t>
            </a:r>
            <a:r>
              <a:rPr lang="en-US" altLang="zh-CN" dirty="0" smtClean="0"/>
              <a:t>M</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59</a:t>
            </a:fld>
            <a:endParaRPr lang="en-US" altLang="zh-CN"/>
          </a:p>
        </p:txBody>
      </p:sp>
    </p:spTree>
    <p:extLst>
      <p:ext uri="{BB962C8B-B14F-4D97-AF65-F5344CB8AC3E}">
        <p14:creationId xmlns:p14="http://schemas.microsoft.com/office/powerpoint/2010/main" val="388768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a:t>
            </a:r>
            <a:r>
              <a:rPr lang="zh-CN" altLang="en-US" sz="1200" b="1" dirty="0" smtClean="0">
                <a:solidFill>
                  <a:srgbClr val="DF6337"/>
                </a:solidFill>
                <a:effectLst>
                  <a:outerShdw blurRad="38100" dist="38100" dir="2700000" algn="tl">
                    <a:srgbClr val="C0C0C0"/>
                  </a:outerShdw>
                </a:effectLst>
                <a:latin typeface="宋体" pitchFamily="2" charset="-122"/>
              </a:rPr>
              <a:t>什么是软件需求？</a:t>
            </a:r>
            <a:r>
              <a:rPr lang="zh-CN" altLang="en-US" dirty="0" smtClean="0"/>
              <a:t>”：也就是说，软件需求该如何去捕获它</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第一次和用户谈的时候，他不可能完全告诉你他需要什么样的功能，哪些数据库，只能像这张</a:t>
            </a:r>
            <a:r>
              <a:rPr lang="en-US" altLang="zh-CN" dirty="0" err="1" smtClean="0"/>
              <a:t>ppt</a:t>
            </a:r>
            <a:r>
              <a:rPr lang="zh-CN" altLang="en-US" dirty="0" smtClean="0"/>
              <a:t>上所叙述的一样，只有几句话（初步的需求里面往往不会出现一个很复杂的关系）。这时候就需要你和用户之间进行交流，引导用户，将其的需求讲出来</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那么如何来分析这个初步的需求？</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err="1" smtClean="0"/>
              <a:t>skhu</a:t>
            </a:r>
            <a:r>
              <a:rPr lang="zh-CN" altLang="en-US" dirty="0" smtClean="0"/>
              <a:t>的分析思路：</a:t>
            </a:r>
            <a:endParaRPr lang="en-US" altLang="zh-CN" dirty="0" smtClean="0"/>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zh-CN" altLang="en-US" dirty="0" smtClean="0"/>
              <a:t>首先这里面有</a:t>
            </a:r>
            <a:r>
              <a:rPr lang="en-US" altLang="zh-CN" dirty="0" smtClean="0"/>
              <a:t>3</a:t>
            </a:r>
            <a:r>
              <a:rPr lang="zh-CN" altLang="en-US" dirty="0" smtClean="0"/>
              <a:t>个“便于”，这是这样的一种操作：可以使用户感到方便（便于，对不同的用户，他的方便程度是什么样的）</a:t>
            </a:r>
            <a:endParaRPr lang="en-US" altLang="zh-CN" dirty="0" smtClean="0"/>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zh-CN" altLang="en-US" dirty="0" smtClean="0"/>
              <a:t>“管理人员发各类通知”：如何确保各类通知一定能收到？于是就可以生成各种方案：短信、微信、电子邮件等</a:t>
            </a:r>
            <a:r>
              <a:rPr lang="en-US" altLang="zh-CN" dirty="0" smtClean="0"/>
              <a:t>——</a:t>
            </a:r>
            <a:r>
              <a:rPr lang="zh-CN" altLang="en-US" dirty="0" smtClean="0"/>
              <a:t>我们做需求分析的时候，一开始不能直接去考虑如何才能实现某一个功能，而是从使得用户便利的角度去进行考虑（发各类通知之后，如何确保用户在技术层面能保证他一定能收到）</a:t>
            </a:r>
            <a:endParaRPr lang="en-US" altLang="zh-CN" dirty="0" smtClean="0"/>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zh-CN" altLang="en-US" dirty="0" smtClean="0"/>
              <a:t>对于现在这样一个教学系统，现有的市场，有没有成熟的产品？能否进行借鉴？再结合本需求中的特殊要求</a:t>
            </a:r>
            <a:r>
              <a:rPr lang="en-US" altLang="zh-CN" dirty="0" smtClean="0"/>
              <a:t>——</a:t>
            </a:r>
            <a:r>
              <a:rPr lang="zh-CN" altLang="en-US" dirty="0" smtClean="0"/>
              <a:t>所以我们在做需求的时候，一定要做到对同类产品进行调研（如果市场中已经有了，那么一定要知道这个产品的优点在什么地方，有什么不足之处需要我们改进？另外还要增加我们的用户的特殊需求）（同类系统的资料）</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5</a:t>
            </a:fld>
            <a:endParaRPr lang="en-US" altLang="zh-CN"/>
          </a:p>
        </p:txBody>
      </p:sp>
    </p:spTree>
    <p:extLst>
      <p:ext uri="{BB962C8B-B14F-4D97-AF65-F5344CB8AC3E}">
        <p14:creationId xmlns:p14="http://schemas.microsoft.com/office/powerpoint/2010/main" val="30850716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19F26-921D-4FCE-AB8B-3CB31737B450}" type="slidenum">
              <a:rPr lang="zh-CN" altLang="en-US"/>
              <a:pPr/>
              <a:t>60</a:t>
            </a:fld>
            <a:endParaRPr lang="en-US" altLang="zh-CN"/>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r>
              <a:rPr lang="zh-CN" altLang="en-US" dirty="0" smtClean="0"/>
              <a:t>第二部分是我们的元素</a:t>
            </a:r>
            <a:endParaRPr lang="en-US" altLang="zh-CN" dirty="0" smtClean="0"/>
          </a:p>
          <a:p>
            <a:r>
              <a:rPr lang="zh-CN" altLang="en-US" dirty="0" smtClean="0"/>
              <a:t>什么叫“词”</a:t>
            </a:r>
            <a:endParaRPr lang="zh-CN" altLang="en-US" dirty="0"/>
          </a:p>
        </p:txBody>
      </p:sp>
    </p:spTree>
    <p:extLst>
      <p:ext uri="{BB962C8B-B14F-4D97-AF65-F5344CB8AC3E}">
        <p14:creationId xmlns:p14="http://schemas.microsoft.com/office/powerpoint/2010/main" val="191125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加工逻辑</a:t>
            </a:r>
            <a:endParaRPr lang="en-US" altLang="zh-CN" dirty="0" smtClean="0"/>
          </a:p>
          <a:p>
            <a:r>
              <a:rPr lang="zh-CN" altLang="en-US" dirty="0" smtClean="0"/>
              <a:t>这都围绕着这一个节点的描述</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61</a:t>
            </a:fld>
            <a:endParaRPr lang="en-US" altLang="zh-CN"/>
          </a:p>
        </p:txBody>
      </p:sp>
    </p:spTree>
    <p:extLst>
      <p:ext uri="{BB962C8B-B14F-4D97-AF65-F5344CB8AC3E}">
        <p14:creationId xmlns:p14="http://schemas.microsoft.com/office/powerpoint/2010/main" val="2950113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E8324-A649-409A-AB3B-100D47090C9A}" type="slidenum">
              <a:rPr lang="zh-CN" altLang="en-US"/>
              <a:pPr/>
              <a:t>62</a:t>
            </a:fld>
            <a:endParaRPr lang="en-US" altLang="zh-CN"/>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r>
              <a:rPr lang="zh-CN" altLang="en-US" dirty="0" smtClean="0"/>
              <a:t>可以从这里看到，这个数据库得到的流是什么样的形式，这个数据库存储的文件是什么样的</a:t>
            </a:r>
            <a:endParaRPr lang="zh-CN" altLang="en-US" dirty="0"/>
          </a:p>
        </p:txBody>
      </p:sp>
    </p:spTree>
    <p:extLst>
      <p:ext uri="{BB962C8B-B14F-4D97-AF65-F5344CB8AC3E}">
        <p14:creationId xmlns:p14="http://schemas.microsoft.com/office/powerpoint/2010/main" val="3714447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9F4F4-3BF8-483B-806B-34C59C700863}" type="slidenum">
              <a:rPr lang="zh-CN" altLang="en-US"/>
              <a:pPr/>
              <a:t>63</a:t>
            </a:fld>
            <a:endParaRPr lang="en-US" altLang="zh-CN"/>
          </a:p>
        </p:txBody>
      </p:sp>
      <p:sp>
        <p:nvSpPr>
          <p:cNvPr id="766978" name="Rectangle 2"/>
          <p:cNvSpPr>
            <a:spLocks noGrp="1" noRot="1" noChangeAspect="1" noChangeArrowheads="1"/>
          </p:cNvSpPr>
          <p:nvPr>
            <p:ph type="sldImg"/>
          </p:nvPr>
        </p:nvSpPr>
        <p:spPr>
          <a:ln/>
        </p:spPr>
      </p:sp>
      <p:sp>
        <p:nvSpPr>
          <p:cNvPr id="76697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648319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57F3E-AE22-4F0F-B585-6ADC09A851C0}" type="slidenum">
              <a:rPr lang="zh-CN" altLang="en-US"/>
              <a:pPr/>
              <a:t>64</a:t>
            </a:fld>
            <a:endParaRPr lang="en-US" altLang="zh-CN"/>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r>
              <a:rPr lang="en-US" altLang="zh-CN" dirty="0" smtClean="0"/>
              <a:t>P53</a:t>
            </a:r>
            <a:r>
              <a:rPr lang="zh-CN" altLang="en-US" dirty="0" smtClean="0"/>
              <a:t>的</a:t>
            </a:r>
            <a:r>
              <a:rPr lang="en-US" altLang="zh-CN" dirty="0" err="1" smtClean="0"/>
              <a:t>Warnier</a:t>
            </a:r>
            <a:r>
              <a:rPr lang="zh-CN" altLang="en-US" dirty="0" smtClean="0"/>
              <a:t>图，巧妙地利用控制结构来描述数据结构，所以在定义数据结构的时候，就可以去考虑如何去进行实现</a:t>
            </a:r>
            <a:endParaRPr lang="en-US" altLang="zh-CN" dirty="0" smtClean="0"/>
          </a:p>
          <a:p>
            <a:r>
              <a:rPr lang="en-US" altLang="zh-CN" dirty="0" smtClean="0"/>
              <a:t>P53</a:t>
            </a:r>
            <a:r>
              <a:rPr lang="zh-CN" altLang="en-US" dirty="0" smtClean="0"/>
              <a:t>的加工逻辑（也不再说），</a:t>
            </a:r>
            <a:r>
              <a:rPr lang="en-US" altLang="zh-CN" dirty="0" smtClean="0"/>
              <a:t>P54</a:t>
            </a:r>
            <a:r>
              <a:rPr lang="zh-CN" altLang="en-US" dirty="0" smtClean="0"/>
              <a:t>的</a:t>
            </a:r>
            <a:r>
              <a:rPr lang="en-US" altLang="zh-CN" dirty="0" smtClean="0"/>
              <a:t>PDL</a:t>
            </a:r>
            <a:r>
              <a:rPr lang="zh-CN" altLang="en-US" dirty="0" smtClean="0"/>
              <a:t>类似于数据结构书中的加工逻辑，但这个加工逻辑写得略微详细了。描述应当与具体的语言无关</a:t>
            </a:r>
            <a:endParaRPr lang="zh-CN" altLang="en-US" dirty="0"/>
          </a:p>
        </p:txBody>
      </p:sp>
    </p:spTree>
    <p:extLst>
      <p:ext uri="{BB962C8B-B14F-4D97-AF65-F5344CB8AC3E}">
        <p14:creationId xmlns:p14="http://schemas.microsoft.com/office/powerpoint/2010/main" val="6562769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问题定义，需求获取，建模，写数据字典，技术审查和管理复审</a:t>
            </a:r>
            <a:endParaRPr lang="en-US" altLang="zh-CN" dirty="0" smtClean="0"/>
          </a:p>
          <a:p>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chemeClr val="folHlink"/>
                </a:solidFill>
                <a:effectLst>
                  <a:outerShdw blurRad="38100" dist="38100" dir="2700000" algn="tl">
                    <a:srgbClr val="C0C0C0"/>
                  </a:outerShdw>
                </a:effectLst>
                <a:latin typeface="隶书" pitchFamily="49" charset="-122"/>
                <a:ea typeface="隶书" pitchFamily="49" charset="-122"/>
              </a:rPr>
              <a:t>需求评审</a:t>
            </a:r>
            <a:r>
              <a:rPr lang="zh-CN" altLang="en-US" sz="1200" b="0" dirty="0" smtClean="0">
                <a:solidFill>
                  <a:schemeClr val="tx1"/>
                </a:solidFill>
                <a:effectLst/>
                <a:latin typeface="Times New Roman" pitchFamily="18" charset="0"/>
                <a:ea typeface="宋体" pitchFamily="2" charset="-122"/>
              </a:rPr>
              <a:t>中要编写这几样：需求规格说明和数据规格说明，除此之外，还要形成一个初步的用户手册</a:t>
            </a:r>
            <a:r>
              <a:rPr lang="en-US" altLang="zh-CN" sz="1200" b="0" dirty="0" smtClean="0">
                <a:solidFill>
                  <a:schemeClr val="tx1"/>
                </a:solidFill>
                <a:effectLst/>
                <a:latin typeface="Times New Roman" pitchFamily="18" charset="0"/>
                <a:ea typeface="宋体" pitchFamily="2" charset="-122"/>
              </a:rPr>
              <a:t>(</a:t>
            </a:r>
            <a:r>
              <a:rPr lang="zh-CN" altLang="en-US" sz="1200" b="0" dirty="0" smtClean="0">
                <a:solidFill>
                  <a:schemeClr val="tx1"/>
                </a:solidFill>
                <a:effectLst/>
                <a:latin typeface="Times New Roman" pitchFamily="18" charset="0"/>
                <a:ea typeface="宋体" pitchFamily="2" charset="-122"/>
              </a:rPr>
              <a:t>用户手册并不需要在有代码之后才会出现</a:t>
            </a:r>
            <a:r>
              <a:rPr lang="en-US" altLang="zh-CN" sz="1200" b="0" dirty="0" smtClean="0">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tx1"/>
                </a:solidFill>
                <a:effectLst/>
                <a:latin typeface="Times New Roman" pitchFamily="18" charset="0"/>
                <a:ea typeface="宋体" pitchFamily="2" charset="-122"/>
              </a:rPr>
              <a:t>“评审”就是为了评审我们的这些文档，其目的是为了确认我们的基线，其中的每一项，包括我们数据字典，和各种各样的图，这些就是我们的软件配置项。只要我们确定的每一项内容，不管它是小还是大，不管它的粒度如何，它都是一个通过了基线的评定，是一个软件配置项。如果我们要对软件配置项进行修改，原则上我们要启用需求变更，来完成对于软件配置项的变化。由于它是通过了基线，通过了评审的一个内容，它就被纳入了需求管理的这样一个范畴。</a:t>
            </a:r>
            <a:endParaRPr lang="en-US" altLang="zh-CN" sz="1200" b="0" dirty="0" smtClean="0">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smtClean="0">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书上</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P59</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的</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SRS</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第三部分就是需求的核心。这个框架是一个标准（规范，指导我们如何去写这个需求），而不是强制性的一个要求，所以大家在写文档的时候，包括我给大家的文档的模板当中，并非所做项目的每一点都要写进入。有我们的内容可填的，与我们的项目有关的项，我们把它写进入，没有的就忽略。也可以补充。</a:t>
            </a: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总结软件需求阶段比较重要的一些内容：</a:t>
            </a: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我们在讲评审的时候，就是</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SRS</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，如果它是一种非形式化的（就是以文字描述的这样一个需求）描述，那么我们要尽量使用的是领域的术语。不要按照我们的理解去把它写出来。</a:t>
            </a: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半形式化的需求规格说明：像</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DFD</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STD</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ER</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建模，应该和我们现在的网络的结构结合起来。后端是以</a:t>
            </a:r>
            <a:r>
              <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rPr>
              <a:t>XML</a:t>
            </a: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的形式去描述</a:t>
            </a:r>
            <a:endParaRPr lang="en-US" altLang="zh-CN" sz="1200" b="0" dirty="0" smtClean="0">
              <a:solidFill>
                <a:schemeClr val="folHlink"/>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solidFill>
                  <a:schemeClr val="folHlink"/>
                </a:solidFill>
                <a:effectLst>
                  <a:outerShdw blurRad="38100" dist="38100" dir="2700000" algn="tl">
                    <a:srgbClr val="C0C0C0"/>
                  </a:outerShdw>
                </a:effectLst>
                <a:latin typeface="隶书" pitchFamily="49" charset="-122"/>
                <a:ea typeface="隶书" pitchFamily="49" charset="-122"/>
              </a:rPr>
              <a:t>然后就是形式化的，对于形式化的来说，我们应该有一套符号体系（可用自动机、范式等标准的，也可以用自己的体系）</a:t>
            </a:r>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65</a:t>
            </a:fld>
            <a:endParaRPr lang="en-US" altLang="zh-CN"/>
          </a:p>
        </p:txBody>
      </p:sp>
    </p:spTree>
    <p:extLst>
      <p:ext uri="{BB962C8B-B14F-4D97-AF65-F5344CB8AC3E}">
        <p14:creationId xmlns:p14="http://schemas.microsoft.com/office/powerpoint/2010/main" val="212759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功能需求是：发出</a:t>
            </a:r>
            <a:endParaRPr lang="en-US" altLang="zh-CN" dirty="0" smtClean="0"/>
          </a:p>
          <a:p>
            <a:r>
              <a:rPr lang="zh-CN" altLang="en-US" dirty="0" smtClean="0"/>
              <a:t>（性能需求是：对方一定能收到）上一页的发通知，能不能确保对方一定能收到，这实际上是一个性能要求</a:t>
            </a:r>
            <a:endParaRPr lang="en-US" altLang="zh-CN" dirty="0" smtClean="0"/>
          </a:p>
          <a:p>
            <a:r>
              <a:rPr lang="zh-CN" altLang="en-US" dirty="0" smtClean="0"/>
              <a:t>领域需求：这个系统在教学管理上，有什么要求</a:t>
            </a:r>
            <a:endParaRPr lang="en-US" altLang="zh-CN" dirty="0" smtClean="0"/>
          </a:p>
          <a:p>
            <a:r>
              <a:rPr lang="zh-CN" altLang="en-US" dirty="0" smtClean="0"/>
              <a:t>其他需求：政策、法律层面的需求</a:t>
            </a:r>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6</a:t>
            </a:fld>
            <a:endParaRPr lang="en-US" altLang="zh-CN"/>
          </a:p>
        </p:txBody>
      </p:sp>
    </p:spTree>
    <p:extLst>
      <p:ext uri="{BB962C8B-B14F-4D97-AF65-F5344CB8AC3E}">
        <p14:creationId xmlns:p14="http://schemas.microsoft.com/office/powerpoint/2010/main" val="64699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在获取需求的时候，就是这四大类，最基本的。</a:t>
            </a:r>
            <a:endParaRPr lang="en-US" altLang="zh-CN" dirty="0" smtClean="0"/>
          </a:p>
          <a:p>
            <a:r>
              <a:rPr lang="zh-CN" altLang="en-US" dirty="0" smtClean="0"/>
              <a:t>没有数据，一个系统就是一个空架子，它产生的价值是由数据来的</a:t>
            </a:r>
            <a:endParaRPr lang="en-US" altLang="zh-CN" dirty="0" smtClean="0"/>
          </a:p>
          <a:p>
            <a:r>
              <a:rPr lang="zh-CN" altLang="en-US" dirty="0" smtClean="0"/>
              <a:t>在其中，一个就是</a:t>
            </a:r>
            <a:r>
              <a:rPr lang="en-US" altLang="zh-CN" dirty="0" smtClean="0"/>
              <a:t>	</a:t>
            </a:r>
            <a:r>
              <a:rPr lang="zh-CN" altLang="en-US" dirty="0" smtClean="0"/>
              <a:t>数据的收集</a:t>
            </a:r>
            <a:r>
              <a:rPr lang="en-US" altLang="zh-CN" dirty="0" smtClean="0"/>
              <a:t>	</a:t>
            </a:r>
            <a:r>
              <a:rPr lang="zh-CN" altLang="en-US" dirty="0" smtClean="0"/>
              <a:t>：我这个数据从哪来？</a:t>
            </a:r>
            <a:endParaRPr lang="en-US" altLang="zh-CN" dirty="0" smtClean="0"/>
          </a:p>
          <a:p>
            <a:r>
              <a:rPr lang="en-US" altLang="zh-CN" dirty="0" smtClean="0"/>
              <a:t>		</a:t>
            </a:r>
            <a:r>
              <a:rPr lang="zh-CN" altLang="en-US" dirty="0" smtClean="0"/>
              <a:t>存储</a:t>
            </a:r>
            <a:r>
              <a:rPr lang="en-US" altLang="zh-CN" dirty="0" smtClean="0"/>
              <a:t>	</a:t>
            </a:r>
            <a:r>
              <a:rPr lang="zh-CN" altLang="en-US" dirty="0" smtClean="0"/>
              <a:t>：</a:t>
            </a:r>
            <a:r>
              <a:rPr lang="en-US" altLang="zh-CN" dirty="0" smtClean="0"/>
              <a:t>~</a:t>
            </a:r>
          </a:p>
          <a:p>
            <a:r>
              <a:rPr lang="en-US" altLang="zh-CN" dirty="0" smtClean="0"/>
              <a:t>		</a:t>
            </a:r>
            <a:r>
              <a:rPr lang="zh-CN" altLang="en-US" dirty="0" smtClean="0"/>
              <a:t>操作</a:t>
            </a:r>
            <a:r>
              <a:rPr lang="en-US" altLang="zh-CN" dirty="0" smtClean="0"/>
              <a:t>	</a:t>
            </a:r>
            <a:r>
              <a:rPr lang="zh-CN" altLang="en-US" dirty="0" smtClean="0"/>
              <a:t>：</a:t>
            </a:r>
            <a:r>
              <a:rPr lang="en-US" altLang="zh-CN" dirty="0" smtClean="0"/>
              <a:t>~</a:t>
            </a:r>
          </a:p>
          <a:p>
            <a:r>
              <a:rPr lang="zh-CN" altLang="en-US" dirty="0" smtClean="0"/>
              <a:t>我们都需要考虑到</a:t>
            </a:r>
            <a:endParaRPr lang="en-US" altLang="zh-CN" dirty="0" smtClean="0"/>
          </a:p>
          <a:p>
            <a:endParaRPr lang="en-US" altLang="zh-CN" dirty="0" smtClean="0"/>
          </a:p>
          <a:p>
            <a:r>
              <a:rPr lang="zh-CN" altLang="en-US" dirty="0" smtClean="0"/>
              <a:t>在功能需求中：我们应该采用什么样的接口，在做这个系统的时候，我这个系统是否需要与其他的外部系统进行交互。比如说通讯、数据转换，还包括外部用户的操作等，这些都属于外部接口。当然有外部接口，就会涉及到安全性问题</a:t>
            </a:r>
            <a:endParaRPr lang="en-US" altLang="zh-CN" dirty="0" smtClean="0"/>
          </a:p>
          <a:p>
            <a:endParaRPr lang="en-US" altLang="zh-CN" dirty="0" smtClean="0"/>
          </a:p>
          <a:p>
            <a:r>
              <a:rPr lang="zh-CN" altLang="en-US" dirty="0" smtClean="0"/>
              <a:t>对于领域需求：主要涉及这个领域之中的一些约束。这个领域需求，和性能是相连接在一块儿的。</a:t>
            </a:r>
            <a:endParaRPr lang="en-US" altLang="zh-CN" dirty="0" smtClean="0"/>
          </a:p>
          <a:p>
            <a:r>
              <a:rPr lang="en-US" altLang="zh-CN" dirty="0" smtClean="0"/>
              <a:t>	</a:t>
            </a:r>
            <a:r>
              <a:rPr lang="zh-CN" altLang="en-US" dirty="0" smtClean="0"/>
              <a:t>另外一类是实时性。</a:t>
            </a:r>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没有数据，这个系统自然运行不起来，因而数据是核心</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7</a:t>
            </a:fld>
            <a:endParaRPr lang="en-US" altLang="zh-CN"/>
          </a:p>
        </p:txBody>
      </p:sp>
    </p:spTree>
    <p:extLst>
      <p:ext uri="{BB962C8B-B14F-4D97-AF65-F5344CB8AC3E}">
        <p14:creationId xmlns:p14="http://schemas.microsoft.com/office/powerpoint/2010/main" val="271046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这是一个标准的软件工程工作组的分配</a:t>
            </a:r>
            <a:endParaRPr lang="en-US" altLang="zh-CN" dirty="0" smtClean="0"/>
          </a:p>
          <a:p>
            <a:endParaRPr lang="en-US" altLang="zh-CN" dirty="0" smtClean="0"/>
          </a:p>
          <a:p>
            <a:r>
              <a:rPr lang="zh-CN" altLang="en-US" dirty="0" smtClean="0"/>
              <a:t>分析员实际上是一个中介。他与用户打交道，把用户的需求写下来，同时建模，建模完成之后，得到一个需求规格说明，把它给开发小组，开发小组在这个需求的基础之上，将它完成</a:t>
            </a:r>
            <a:endParaRPr lang="en-US" altLang="zh-CN" dirty="0" smtClean="0"/>
          </a:p>
          <a:p>
            <a:r>
              <a:rPr lang="zh-CN" altLang="en-US" dirty="0" smtClean="0"/>
              <a:t>管理人员：规划开会的时间，布局等</a:t>
            </a:r>
            <a:endParaRPr lang="en-US" altLang="zh-CN" dirty="0" smtClean="0"/>
          </a:p>
          <a:p>
            <a:r>
              <a:rPr lang="zh-CN" altLang="en-US" dirty="0" smtClean="0"/>
              <a:t>软件开发人员：根据规格说明，功能建模，数据建模和行为建模，来做设计方案，并</a:t>
            </a:r>
            <a:r>
              <a:rPr lang="zh-CN" altLang="en-US" dirty="0" smtClean="0"/>
              <a:t>实现</a:t>
            </a:r>
            <a:endParaRPr lang="en-US" altLang="zh-CN" dirty="0" smtClean="0"/>
          </a:p>
          <a:p>
            <a:endParaRPr lang="en-US" altLang="zh-CN" dirty="0" smtClean="0"/>
          </a:p>
          <a:p>
            <a:endParaRPr lang="en-US" altLang="zh-CN" dirty="0" smtClean="0"/>
          </a:p>
          <a:p>
            <a:r>
              <a:rPr lang="en-US" altLang="zh-CN" dirty="0" smtClean="0"/>
              <a:t>note</a:t>
            </a:r>
            <a:r>
              <a:rPr lang="zh-CN" altLang="en-US" dirty="0" smtClean="0"/>
              <a:t>：</a:t>
            </a:r>
            <a:endParaRPr lang="en-US" altLang="zh-CN" dirty="0" smtClean="0"/>
          </a:p>
          <a:p>
            <a:r>
              <a:rPr lang="zh-CN" altLang="en-US" dirty="0" smtClean="0"/>
              <a:t>老师的讲解中最后一句话，是在说，功能建模、数据建模和行为建模这三者共同都完成后，才能服务于之后的软件设计</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8</a:t>
            </a:fld>
            <a:endParaRPr lang="en-US" altLang="zh-CN"/>
          </a:p>
        </p:txBody>
      </p:sp>
    </p:spTree>
    <p:extLst>
      <p:ext uri="{BB962C8B-B14F-4D97-AF65-F5344CB8AC3E}">
        <p14:creationId xmlns:p14="http://schemas.microsoft.com/office/powerpoint/2010/main" val="281585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对于功能性需求建模，目前有一套相对比较成熟的手段，且有计算机的辅助管理。</a:t>
            </a:r>
            <a:endParaRPr lang="en-US" altLang="zh-CN" dirty="0" smtClean="0"/>
          </a:p>
          <a:p>
            <a:r>
              <a:rPr lang="zh-CN" altLang="en-US" dirty="0" smtClean="0"/>
              <a:t>在需求描述中，围绕着实体名词展开的动词，我们可以把它做成功能。比如：“</a:t>
            </a:r>
            <a:r>
              <a:rPr lang="zh-CN" altLang="en-US" b="1" dirty="0" smtClean="0">
                <a:solidFill>
                  <a:schemeClr val="tx1"/>
                </a:solidFill>
                <a:effectLst>
                  <a:outerShdw blurRad="38100" dist="38100" dir="2700000" algn="tl">
                    <a:srgbClr val="C0C0C0"/>
                  </a:outerShdw>
                </a:effectLst>
                <a:latin typeface="Times New Roman" pitchFamily="18" charset="0"/>
              </a:rPr>
              <a:t>管理人员发各类通知</a:t>
            </a:r>
            <a:r>
              <a:rPr lang="zh-CN" altLang="en-US" dirty="0" smtClean="0"/>
              <a:t>”，这里的“发送”就是一个动词，这里有一个动宾结构。于是我们就可以得到这个系统中的一个功能：发送。对象是通知；</a:t>
            </a:r>
            <a:endParaRPr lang="en-US" altLang="zh-CN" dirty="0" smtClean="0"/>
          </a:p>
          <a:p>
            <a:r>
              <a:rPr lang="zh-CN" altLang="en-US" dirty="0" smtClean="0"/>
              <a:t>除了一些比较显然的性能需求（时间、空间、环境等）外，一些特殊领域的性能需求，难以通过一些预置的手段进行获取。（用以解释非功能性需求建模技术的缺乏）</a:t>
            </a:r>
            <a:endParaRPr lang="en-US" altLang="zh-CN" dirty="0" smtClean="0"/>
          </a:p>
          <a:p>
            <a:endParaRPr lang="en-US" altLang="zh-CN" dirty="0" smtClean="0"/>
          </a:p>
          <a:p>
            <a:r>
              <a:rPr lang="zh-CN" altLang="en-US" dirty="0" smtClean="0"/>
              <a:t>需求分析回答的是：这个系统要做什么</a:t>
            </a:r>
            <a:endParaRPr lang="en-US" altLang="zh-CN" dirty="0" smtClean="0"/>
          </a:p>
          <a:p>
            <a:r>
              <a:rPr lang="zh-CN" altLang="en-US" dirty="0" smtClean="0"/>
              <a:t>（在需求分析之前）可行性分析：这个系统是否值得去做（下一页）</a:t>
            </a:r>
            <a:endParaRPr lang="zh-CN" altLang="en-US" dirty="0"/>
          </a:p>
        </p:txBody>
      </p:sp>
      <p:sp>
        <p:nvSpPr>
          <p:cNvPr id="4" name="灯片编号占位符 3"/>
          <p:cNvSpPr>
            <a:spLocks noGrp="1"/>
          </p:cNvSpPr>
          <p:nvPr>
            <p:ph type="sldNum" sz="quarter" idx="10"/>
          </p:nvPr>
        </p:nvSpPr>
        <p:spPr/>
        <p:txBody>
          <a:bodyPr/>
          <a:lstStyle/>
          <a:p>
            <a:fld id="{82D99749-889C-4227-A684-41F27AA11EC2}" type="slidenum">
              <a:rPr lang="zh-CN" altLang="en-US" smtClean="0"/>
              <a:pPr/>
              <a:t>9</a:t>
            </a:fld>
            <a:endParaRPr lang="en-US" altLang="zh-CN"/>
          </a:p>
        </p:txBody>
      </p:sp>
    </p:spTree>
    <p:extLst>
      <p:ext uri="{BB962C8B-B14F-4D97-AF65-F5344CB8AC3E}">
        <p14:creationId xmlns:p14="http://schemas.microsoft.com/office/powerpoint/2010/main" val="380162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36290"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1036291"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effectLst/>
              </a:defRPr>
            </a:lvl1pPr>
          </a:lstStyle>
          <a:p>
            <a:r>
              <a:rPr lang="zh-CN" altLang="en-US"/>
              <a:t>2000年1月25日</a:t>
            </a:r>
            <a:endParaRPr lang="en-US" altLang="zh-CN"/>
          </a:p>
        </p:txBody>
      </p:sp>
      <p:sp>
        <p:nvSpPr>
          <p:cNvPr id="1036292"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103629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1036294"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1036295"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zh-CN" altLang="en-US" sz="1400" b="1">
                <a:solidFill>
                  <a:schemeClr val="tx1"/>
                </a:solidFill>
                <a:effectLst/>
                <a:latin typeface="Times New Roman" pitchFamily="18" charset="0"/>
              </a:rPr>
              <a:t>           第  </a:t>
            </a:r>
            <a:fld id="{A88E571F-AFB1-4BE5-8ABF-ED8AEACDF25F}" type="slidenum">
              <a:rPr lang="zh-CN" altLang="en-US" sz="1400" b="1">
                <a:solidFill>
                  <a:schemeClr val="tx1"/>
                </a:solidFill>
                <a:effectLst/>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en-US" altLang="zh-CN" sz="1400" b="1">
                <a:solidFill>
                  <a:schemeClr val="tx1"/>
                </a:solidFill>
                <a:effectLst/>
                <a:latin typeface="Times New Roman" pitchFamily="18" charset="0"/>
              </a:rPr>
              <a:t>  </a:t>
            </a:r>
            <a:r>
              <a:rPr lang="zh-CN" altLang="en-US" sz="1400" b="1">
                <a:solidFill>
                  <a:schemeClr val="tx1"/>
                </a:solidFill>
                <a:effectLst/>
                <a:latin typeface="Times New Roman" pitchFamily="18" charset="0"/>
              </a:rPr>
              <a:t>页</a:t>
            </a:r>
          </a:p>
        </p:txBody>
      </p:sp>
      <p:grpSp>
        <p:nvGrpSpPr>
          <p:cNvPr id="1036296" name="Group 8"/>
          <p:cNvGrpSpPr>
            <a:grpSpLocks/>
          </p:cNvGrpSpPr>
          <p:nvPr userDrawn="1"/>
        </p:nvGrpSpPr>
        <p:grpSpPr bwMode="auto">
          <a:xfrm>
            <a:off x="6934200" y="5181600"/>
            <a:ext cx="2033588" cy="1219200"/>
            <a:chOff x="4368" y="3264"/>
            <a:chExt cx="1281" cy="768"/>
          </a:xfrm>
        </p:grpSpPr>
        <p:sp>
          <p:nvSpPr>
            <p:cNvPr id="1036297" name="AutoShape 9"/>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sp>
          <p:nvSpPr>
            <p:cNvPr id="1036298" name="AutoShape 10"/>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sp>
          <p:nvSpPr>
            <p:cNvPr id="1036299" name="AutoShape 11"/>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sp>
          <p:nvSpPr>
            <p:cNvPr id="1036300" name="AutoShape 12"/>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sp>
          <p:nvSpPr>
            <p:cNvPr id="1036301" name="AutoShape 13"/>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sp>
          <p:nvSpPr>
            <p:cNvPr id="1036302" name="AutoShape 14"/>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a:lnSpc>
                  <a:spcPct val="100000"/>
                </a:lnSpc>
                <a:spcBef>
                  <a:spcPct val="50000"/>
                </a:spcBef>
              </a:pPr>
              <a:endParaRPr lang="zh-CN" altLang="en-US" sz="2400">
                <a:solidFill>
                  <a:schemeClr val="tx1"/>
                </a:solidFill>
                <a:effectLst/>
                <a:latin typeface="Times New Roman" pitchFamily="18" charset="0"/>
              </a:endParaRPr>
            </a:p>
          </p:txBody>
        </p:sp>
      </p:gr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8425" y="0"/>
            <a:ext cx="1798638" cy="3446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50925" y="0"/>
            <a:ext cx="5245100" cy="3446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26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en-US" sz="2200" b="1">
              <a:effectLst/>
              <a:latin typeface="宋体" pitchFamily="2" charset="-122"/>
            </a:endParaRPr>
          </a:p>
        </p:txBody>
      </p:sp>
      <p:sp>
        <p:nvSpPr>
          <p:cNvPr id="1035267"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55D74860-91C2-40B8-BB61-20D0BED47628}" type="slidenum">
              <a:rPr kumimoji="0" lang="zh-CN" altLang="en-US" sz="800">
                <a:solidFill>
                  <a:srgbClr val="969696"/>
                </a:solidFill>
                <a:effectLst/>
                <a:latin typeface="Arial Narrow" pitchFamily="34" charset="0"/>
              </a:rPr>
              <a:pPr algn="r" eaLnBrk="0" hangingPunct="0">
                <a:lnSpc>
                  <a:spcPct val="100000"/>
                </a:lnSpc>
              </a:pPr>
              <a:t>‹#›</a:t>
            </a:fld>
            <a:endParaRPr kumimoji="0" lang="en-US" altLang="zh-CN" sz="800">
              <a:solidFill>
                <a:srgbClr val="969696"/>
              </a:solidFill>
              <a:effectLst/>
              <a:latin typeface="Arial Narrow" pitchFamily="34" charset="0"/>
            </a:endParaRPr>
          </a:p>
        </p:txBody>
      </p:sp>
      <p:sp>
        <p:nvSpPr>
          <p:cNvPr id="103526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1035269" name="Rectangle 5"/>
          <p:cNvSpPr>
            <a:spLocks noGrp="1" noChangeArrowheads="1"/>
          </p:cNvSpPr>
          <p:nvPr>
            <p:ph type="title"/>
          </p:nvPr>
        </p:nvSpPr>
        <p:spPr bwMode="auto">
          <a:xfrm>
            <a:off x="1050925" y="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1035270"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en-US" smtClean="0"/>
          </a:p>
        </p:txBody>
      </p:sp>
      <p:sp>
        <p:nvSpPr>
          <p:cNvPr id="103527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103527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1035274"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zh-CN" altLang="en-US" sz="1400" b="1">
                <a:solidFill>
                  <a:srgbClr val="FFFF99"/>
                </a:solidFill>
                <a:effectLst/>
                <a:latin typeface="Times New Roman" pitchFamily="18" charset="0"/>
              </a:rPr>
              <a:t>           第  </a:t>
            </a:r>
            <a:fld id="{EAF3A5DB-90A1-40F1-99FF-16AC0E3E7E15}" type="slidenum">
              <a:rPr lang="zh-CN" altLang="en-US" sz="1400" b="1">
                <a:solidFill>
                  <a:srgbClr val="FFFF99"/>
                </a:solidFill>
                <a:effectLst/>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en-US" altLang="zh-CN" sz="1400" b="1">
                <a:solidFill>
                  <a:srgbClr val="FFFF99"/>
                </a:solidFill>
                <a:effectLst/>
                <a:latin typeface="Times New Roman" pitchFamily="18" charset="0"/>
              </a:rPr>
              <a:t>  </a:t>
            </a:r>
            <a:r>
              <a:rPr lang="zh-CN" altLang="en-US" sz="1400" b="1">
                <a:solidFill>
                  <a:srgbClr val="FFFF99"/>
                </a:solidFill>
                <a:effectLst/>
                <a:latin typeface="Times New Roman" pitchFamily="18" charset="0"/>
              </a:rPr>
              <a:t>页</a:t>
            </a:r>
          </a:p>
        </p:txBody>
      </p:sp>
      <p:sp>
        <p:nvSpPr>
          <p:cNvPr id="1035275"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a:solidFill>
                  <a:srgbClr val="FFFF00"/>
                </a:solidFill>
                <a:effectLst/>
                <a:latin typeface="隶书" pitchFamily="49" charset="-122"/>
                <a:ea typeface="隶书" pitchFamily="49" charset="-122"/>
              </a:rPr>
              <a:t>第</a:t>
            </a:r>
            <a:r>
              <a:rPr kumimoji="0" lang="en-US" altLang="zh-CN" sz="2000">
                <a:solidFill>
                  <a:srgbClr val="FFFF00"/>
                </a:solidFill>
                <a:effectLst/>
                <a:latin typeface="隶书" pitchFamily="49" charset="-122"/>
                <a:ea typeface="隶书" pitchFamily="49" charset="-122"/>
              </a:rPr>
              <a:t>2</a:t>
            </a:r>
            <a:r>
              <a:rPr kumimoji="0" lang="zh-CN" altLang="en-US" sz="2000">
                <a:solidFill>
                  <a:srgbClr val="FFFF00"/>
                </a:solidFill>
                <a:effectLst/>
                <a:latin typeface="隶书" pitchFamily="49" charset="-122"/>
                <a:ea typeface="隶书" pitchFamily="49" charset="-122"/>
              </a:rPr>
              <a:t>章  软件需求工程</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0" y="241300"/>
            <a:ext cx="9144000" cy="823913"/>
          </a:xfrm>
          <a:prstGeom prst="rect">
            <a:avLst/>
          </a:prstGeom>
          <a:noFill/>
          <a:ln w="38100">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第</a:t>
            </a:r>
            <a:r>
              <a:rPr lang="en-US" altLang="zh-CN" sz="4800" b="1">
                <a:solidFill>
                  <a:schemeClr val="folHlink"/>
                </a:solidFill>
                <a:effectLst>
                  <a:outerShdw blurRad="38100" dist="38100" dir="2700000" algn="tl">
                    <a:srgbClr val="C0C0C0"/>
                  </a:outerShdw>
                </a:effectLst>
                <a:latin typeface="隶书" pitchFamily="49" charset="-122"/>
                <a:ea typeface="隶书" pitchFamily="49" charset="-122"/>
              </a:rPr>
              <a:t>2</a:t>
            </a: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章  软件需求工程</a:t>
            </a:r>
            <a:r>
              <a:rPr lang="en-US" altLang="zh-CN" sz="4800" b="1">
                <a:solidFill>
                  <a:srgbClr val="A25100"/>
                </a:solidFill>
                <a:effectLst>
                  <a:outerShdw blurRad="38100" dist="38100" dir="2700000" algn="tl">
                    <a:srgbClr val="C0C0C0"/>
                  </a:outerShdw>
                </a:effectLst>
                <a:latin typeface="隶书" pitchFamily="49" charset="-122"/>
                <a:ea typeface="隶书" pitchFamily="49" charset="-122"/>
              </a:rPr>
              <a:t>  </a:t>
            </a:r>
            <a:endParaRPr lang="zh-CN" altLang="en-US" sz="4800" b="1">
              <a:solidFill>
                <a:schemeClr val="tx1"/>
              </a:solidFill>
              <a:effectLst>
                <a:outerShdw blurRad="38100" dist="38100" dir="2700000" algn="tl">
                  <a:srgbClr val="C0C0C0"/>
                </a:outerShdw>
              </a:effectLst>
              <a:latin typeface="隶书" pitchFamily="49" charset="-122"/>
              <a:ea typeface="隶书" pitchFamily="49" charset="-122"/>
            </a:endParaRPr>
          </a:p>
        </p:txBody>
      </p:sp>
      <p:sp>
        <p:nvSpPr>
          <p:cNvPr id="1028" name="Rectangle 4"/>
          <p:cNvSpPr>
            <a:spLocks noChangeArrowheads="1"/>
          </p:cNvSpPr>
          <p:nvPr/>
        </p:nvSpPr>
        <p:spPr bwMode="auto">
          <a:xfrm>
            <a:off x="481013" y="1203325"/>
            <a:ext cx="8382000" cy="4829175"/>
          </a:xfrm>
          <a:prstGeom prst="rect">
            <a:avLst/>
          </a:prstGeom>
          <a:noFill/>
          <a:ln w="9525">
            <a:noFill/>
            <a:miter lim="800000"/>
            <a:headEnd/>
            <a:tailEnd/>
          </a:ln>
          <a:effectLst/>
        </p:spPr>
        <p:txBody>
          <a:bodyPr/>
          <a:lstStyle/>
          <a:p>
            <a:pPr marL="1143000" indent="-285750" algn="ctr">
              <a:lnSpc>
                <a:spcPct val="100000"/>
              </a:lnSpc>
              <a:spcBef>
                <a:spcPct val="60000"/>
              </a:spcBef>
              <a:spcAft>
                <a:spcPct val="55000"/>
              </a:spcAft>
              <a:buClr>
                <a:schemeClr val="tx1"/>
              </a:buClr>
            </a:pPr>
            <a:endParaRPr lang="zh-CN" altLang="en-US" sz="3600" b="1" dirty="0">
              <a:solidFill>
                <a:srgbClr val="FFFF00"/>
              </a:solidFill>
              <a:effectLst>
                <a:outerShdw blurRad="38100" dist="38100" dir="2700000" algn="tl">
                  <a:srgbClr val="C0C0C0"/>
                </a:outerShdw>
              </a:effectLst>
              <a:latin typeface="宋体" pitchFamily="2" charset="-122"/>
            </a:endParaRPr>
          </a:p>
          <a:p>
            <a:pPr marL="1143000" indent="-285750" algn="l">
              <a:lnSpc>
                <a:spcPct val="100000"/>
              </a:lnSpc>
              <a:spcBef>
                <a:spcPct val="35000"/>
              </a:spcBef>
              <a:buClr>
                <a:schemeClr val="tx1"/>
              </a:buClr>
            </a:pPr>
            <a:r>
              <a:rPr lang="zh-CN" altLang="en-US" sz="3600" b="1" dirty="0">
                <a:solidFill>
                  <a:schemeClr val="tx1"/>
                </a:solidFill>
                <a:effectLst>
                  <a:outerShdw blurRad="38100" dist="38100" dir="2700000" algn="tl">
                    <a:srgbClr val="C0C0C0"/>
                  </a:outerShdw>
                </a:effectLst>
                <a:latin typeface="宋体" pitchFamily="2" charset="-122"/>
              </a:rPr>
              <a:t> </a:t>
            </a:r>
            <a:r>
              <a:rPr lang="zh-CN" altLang="en-US" sz="3600" b="1" dirty="0">
                <a:solidFill>
                  <a:schemeClr val="tx1"/>
                </a:solidFill>
                <a:effectLst>
                  <a:outerShdw blurRad="38100" dist="38100" dir="2700000" algn="tl">
                    <a:srgbClr val="C0C0C0"/>
                  </a:outerShdw>
                </a:effectLst>
                <a:latin typeface="Times New Roman" pitchFamily="18" charset="0"/>
              </a:rPr>
              <a:t>2.1</a:t>
            </a:r>
            <a:r>
              <a:rPr lang="zh-CN" altLang="en-US" sz="3600" b="1" dirty="0">
                <a:solidFill>
                  <a:schemeClr val="tx1"/>
                </a:solidFill>
                <a:effectLst>
                  <a:outerShdw blurRad="38100" dist="38100" dir="2700000" algn="tl">
                    <a:srgbClr val="C0C0C0"/>
                  </a:outerShdw>
                </a:effectLst>
                <a:latin typeface="宋体" pitchFamily="2" charset="-122"/>
              </a:rPr>
              <a:t>	  软件需求的基本概念</a:t>
            </a:r>
          </a:p>
          <a:p>
            <a:pPr marL="1143000" indent="-285750" algn="l">
              <a:lnSpc>
                <a:spcPct val="100000"/>
              </a:lnSpc>
              <a:spcBef>
                <a:spcPct val="35000"/>
              </a:spcBef>
              <a:buClr>
                <a:schemeClr val="tx1"/>
              </a:buClr>
            </a:pPr>
            <a:r>
              <a:rPr lang="zh-CN" altLang="en-US" sz="3600" b="1" dirty="0">
                <a:solidFill>
                  <a:schemeClr val="tx1"/>
                </a:solidFill>
                <a:effectLst>
                  <a:outerShdw blurRad="38100" dist="38100" dir="2700000" algn="tl">
                    <a:srgbClr val="C0C0C0"/>
                  </a:outerShdw>
                </a:effectLst>
                <a:latin typeface="宋体" pitchFamily="2" charset="-122"/>
              </a:rPr>
              <a:t> </a:t>
            </a:r>
            <a:r>
              <a:rPr lang="zh-CN" altLang="en-US" sz="3600" b="1" dirty="0">
                <a:solidFill>
                  <a:schemeClr val="tx1"/>
                </a:solidFill>
                <a:effectLst>
                  <a:outerShdw blurRad="38100" dist="38100" dir="2700000" algn="tl">
                    <a:srgbClr val="C0C0C0"/>
                  </a:outerShdw>
                </a:effectLst>
                <a:latin typeface="Times New Roman" pitchFamily="18" charset="0"/>
              </a:rPr>
              <a:t>2.2</a:t>
            </a:r>
            <a:r>
              <a:rPr lang="zh-CN" altLang="en-US" sz="3600" b="1" dirty="0">
                <a:solidFill>
                  <a:schemeClr val="tx1"/>
                </a:solidFill>
                <a:effectLst>
                  <a:outerShdw blurRad="38100" dist="38100" dir="2700000" algn="tl">
                    <a:srgbClr val="C0C0C0"/>
                  </a:outerShdw>
                </a:effectLst>
                <a:latin typeface="宋体" pitchFamily="2" charset="-122"/>
              </a:rPr>
              <a:t>	  需求工程的过程</a:t>
            </a:r>
          </a:p>
          <a:p>
            <a:pPr marL="1143000" indent="-285750" algn="l">
              <a:lnSpc>
                <a:spcPct val="100000"/>
              </a:lnSpc>
              <a:spcBef>
                <a:spcPct val="35000"/>
              </a:spcBef>
              <a:buClr>
                <a:schemeClr val="tx1"/>
              </a:buClr>
            </a:pPr>
            <a:r>
              <a:rPr lang="zh-CN" altLang="en-US" sz="3600" b="1" dirty="0">
                <a:solidFill>
                  <a:schemeClr val="tx1"/>
                </a:solidFill>
                <a:effectLst>
                  <a:outerShdw blurRad="38100" dist="38100" dir="2700000" algn="tl">
                    <a:srgbClr val="C0C0C0"/>
                  </a:outerShdw>
                </a:effectLst>
                <a:latin typeface="宋体" pitchFamily="2" charset="-122"/>
              </a:rPr>
              <a:t> </a:t>
            </a:r>
            <a:r>
              <a:rPr lang="zh-CN" altLang="en-US" sz="3600" b="1" dirty="0">
                <a:solidFill>
                  <a:schemeClr val="tx1"/>
                </a:solidFill>
                <a:effectLst>
                  <a:outerShdw blurRad="38100" dist="38100" dir="2700000" algn="tl">
                    <a:srgbClr val="C0C0C0"/>
                  </a:outerShdw>
                </a:effectLst>
                <a:latin typeface="Times New Roman" pitchFamily="18" charset="0"/>
              </a:rPr>
              <a:t>2.3</a:t>
            </a:r>
            <a:r>
              <a:rPr lang="zh-CN" altLang="en-US" sz="3600" b="1" dirty="0">
                <a:solidFill>
                  <a:schemeClr val="tx1"/>
                </a:solidFill>
                <a:effectLst>
                  <a:outerShdw blurRad="38100" dist="38100" dir="2700000" algn="tl">
                    <a:srgbClr val="C0C0C0"/>
                  </a:outerShdw>
                </a:effectLst>
                <a:latin typeface="宋体" pitchFamily="2" charset="-122"/>
              </a:rPr>
              <a:t>	  需求获取技术</a:t>
            </a:r>
          </a:p>
          <a:p>
            <a:pPr marL="1143000" indent="-285750" algn="l">
              <a:lnSpc>
                <a:spcPct val="100000"/>
              </a:lnSpc>
              <a:spcBef>
                <a:spcPct val="35000"/>
              </a:spcBef>
              <a:buClr>
                <a:schemeClr val="tx1"/>
              </a:buClr>
            </a:pPr>
            <a:r>
              <a:rPr lang="zh-CN" altLang="en-US" sz="3600" b="1" dirty="0">
                <a:solidFill>
                  <a:schemeClr val="tx1"/>
                </a:solidFill>
                <a:effectLst>
                  <a:outerShdw blurRad="38100" dist="38100" dir="2700000" algn="tl">
                    <a:srgbClr val="C0C0C0"/>
                  </a:outerShdw>
                </a:effectLst>
                <a:latin typeface="宋体" pitchFamily="2" charset="-122"/>
              </a:rPr>
              <a:t> </a:t>
            </a:r>
            <a:r>
              <a:rPr lang="zh-CN" altLang="en-US" sz="3600" b="1" dirty="0">
                <a:solidFill>
                  <a:schemeClr val="tx1"/>
                </a:solidFill>
                <a:effectLst>
                  <a:outerShdw blurRad="38100" dist="38100" dir="2700000" algn="tl">
                    <a:srgbClr val="C0C0C0"/>
                  </a:outerShdw>
                </a:effectLst>
                <a:latin typeface="Times New Roman" pitchFamily="18" charset="0"/>
              </a:rPr>
              <a:t>2.4</a:t>
            </a:r>
            <a:r>
              <a:rPr lang="zh-CN" altLang="en-US" sz="3600" b="1" dirty="0">
                <a:solidFill>
                  <a:schemeClr val="tx1"/>
                </a:solidFill>
                <a:effectLst>
                  <a:outerShdw blurRad="38100" dist="38100" dir="2700000" algn="tl">
                    <a:srgbClr val="C0C0C0"/>
                  </a:outerShdw>
                </a:effectLst>
                <a:latin typeface="宋体" pitchFamily="2" charset="-122"/>
              </a:rPr>
              <a:t>	  结构化需求分析与建模</a:t>
            </a:r>
          </a:p>
          <a:p>
            <a:pPr marL="1143000" indent="-285750" algn="l">
              <a:lnSpc>
                <a:spcPct val="100000"/>
              </a:lnSpc>
              <a:spcBef>
                <a:spcPct val="35000"/>
              </a:spcBef>
              <a:buClr>
                <a:schemeClr val="tx1"/>
              </a:buClr>
            </a:pPr>
            <a:r>
              <a:rPr lang="zh-CN" altLang="en-US" sz="3600" b="1" dirty="0">
                <a:solidFill>
                  <a:schemeClr val="tx1"/>
                </a:solidFill>
                <a:effectLst>
                  <a:outerShdw blurRad="38100" dist="38100" dir="2700000" algn="tl">
                    <a:srgbClr val="C0C0C0"/>
                  </a:outerShdw>
                </a:effectLst>
                <a:latin typeface="宋体" pitchFamily="2" charset="-122"/>
              </a:rPr>
              <a:t> </a:t>
            </a:r>
            <a:r>
              <a:rPr lang="en-US" altLang="zh-CN" sz="3600" b="1" dirty="0">
                <a:solidFill>
                  <a:schemeClr val="tx1"/>
                </a:solidFill>
                <a:effectLst>
                  <a:outerShdw blurRad="38100" dist="38100" dir="2700000" algn="tl">
                    <a:srgbClr val="C0C0C0"/>
                  </a:outerShdw>
                </a:effectLst>
                <a:latin typeface="Times New Roman" pitchFamily="18" charset="0"/>
              </a:rPr>
              <a:t>2.5</a:t>
            </a:r>
            <a:r>
              <a:rPr lang="en-US" altLang="zh-CN" sz="3600" b="1" dirty="0">
                <a:solidFill>
                  <a:schemeClr val="tx1"/>
                </a:solidFill>
                <a:effectLst>
                  <a:outerShdw blurRad="38100" dist="38100" dir="2700000" algn="tl">
                    <a:srgbClr val="C0C0C0"/>
                  </a:outerShdw>
                </a:effectLst>
                <a:latin typeface="宋体" pitchFamily="2" charset="-122"/>
              </a:rPr>
              <a:t>   </a:t>
            </a:r>
            <a:r>
              <a:rPr lang="zh-CN" altLang="en-US" sz="3600" b="1" dirty="0">
                <a:solidFill>
                  <a:schemeClr val="tx1"/>
                </a:solidFill>
                <a:effectLst>
                  <a:outerShdw blurRad="38100" dist="38100" dir="2700000" algn="tl">
                    <a:srgbClr val="C0C0C0"/>
                  </a:outerShdw>
                </a:effectLst>
                <a:latin typeface="宋体" pitchFamily="2" charset="-122"/>
              </a:rPr>
              <a:t>需求评审</a:t>
            </a:r>
            <a:endParaRPr lang="zh-CN" altLang="en-US" sz="3600" b="1"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9" name="Text Box 3"/>
          <p:cNvSpPr txBox="1">
            <a:spLocks noChangeArrowheads="1"/>
          </p:cNvSpPr>
          <p:nvPr/>
        </p:nvSpPr>
        <p:spPr bwMode="auto">
          <a:xfrm>
            <a:off x="172749" y="1481415"/>
            <a:ext cx="8829737" cy="5078313"/>
          </a:xfrm>
          <a:prstGeom prst="rect">
            <a:avLst/>
          </a:prstGeom>
          <a:noFill/>
          <a:ln w="9525">
            <a:noFill/>
            <a:miter lim="800000"/>
            <a:headEnd/>
            <a:tailEnd/>
          </a:ln>
          <a:effectLst/>
        </p:spPr>
        <p:txBody>
          <a:bodyPr wrap="square">
            <a:spAutoFit/>
          </a:bodyPr>
          <a:lstStyle/>
          <a:p>
            <a:pPr marL="457200" indent="-457200">
              <a:lnSpc>
                <a:spcPct val="150000"/>
              </a:lnSpc>
              <a:buFont typeface="Wingdings" pitchFamily="2" charset="2"/>
              <a:buChar char="Ø"/>
            </a:pPr>
            <a:r>
              <a:rPr lang="zh-CN" altLang="en-US" sz="2400" b="1" dirty="0" smtClean="0">
                <a:solidFill>
                  <a:schemeClr val="tx1"/>
                </a:solidFill>
                <a:effectLst>
                  <a:outerShdw blurRad="38100" dist="38100" dir="2700000" algn="tl">
                    <a:srgbClr val="C0C0C0"/>
                  </a:outerShdw>
                </a:effectLst>
                <a:latin typeface="宋体" pitchFamily="2" charset="-122"/>
              </a:rPr>
              <a:t>可行性研究</a:t>
            </a:r>
            <a:r>
              <a:rPr lang="en-US" altLang="zh-CN" sz="2400" b="1" dirty="0" smtClean="0">
                <a:solidFill>
                  <a:schemeClr val="tx1"/>
                </a:solidFill>
                <a:effectLst>
                  <a:outerShdw blurRad="38100" dist="38100" dir="2700000" algn="tl">
                    <a:srgbClr val="C0C0C0"/>
                  </a:outerShdw>
                </a:effectLst>
                <a:latin typeface="宋体" pitchFamily="2" charset="-122"/>
              </a:rPr>
              <a:t>/*</a:t>
            </a:r>
            <a:r>
              <a:rPr lang="zh-CN" altLang="en-US" sz="1600" b="1" dirty="0" smtClean="0">
                <a:solidFill>
                  <a:schemeClr val="tx1"/>
                </a:solidFill>
                <a:effectLst>
                  <a:outerShdw blurRad="38100" dist="38100" dir="2700000" algn="tl">
                    <a:srgbClr val="C0C0C0"/>
                  </a:outerShdw>
                </a:effectLst>
                <a:latin typeface="宋体" pitchFamily="2" charset="-122"/>
              </a:rPr>
              <a:t>这个系统是否值得做</a:t>
            </a:r>
            <a:r>
              <a:rPr lang="en-US" altLang="zh-CN" sz="2400" b="1" dirty="0" smtClean="0">
                <a:solidFill>
                  <a:schemeClr val="tx1"/>
                </a:solidFill>
                <a:effectLst>
                  <a:outerShdw blurRad="38100" dist="38100" dir="2700000" algn="tl">
                    <a:srgbClr val="C0C0C0"/>
                  </a:outerShdw>
                </a:effectLst>
                <a:latin typeface="宋体" pitchFamily="2" charset="-122"/>
              </a:rPr>
              <a:t>*/</a:t>
            </a:r>
            <a:endParaRPr lang="zh-CN" altLang="en-US" sz="2400" b="1" dirty="0">
              <a:solidFill>
                <a:schemeClr val="tx1"/>
              </a:solidFill>
              <a:effectLst>
                <a:outerShdw blurRad="38100" dist="38100" dir="2700000" algn="tl">
                  <a:srgbClr val="C0C0C0"/>
                </a:outerShdw>
              </a:effectLst>
              <a:latin typeface="宋体" pitchFamily="2" charset="-122"/>
            </a:endParaRPr>
          </a:p>
          <a:p>
            <a:pPr marL="457200" indent="-9525">
              <a:lnSpc>
                <a:spcPct val="150000"/>
              </a:lnSpc>
              <a:buFontTx/>
              <a:buChar char="•"/>
            </a:pPr>
            <a:r>
              <a:rPr lang="zh-CN" altLang="en-US" sz="2400" b="1" dirty="0" smtClean="0">
                <a:solidFill>
                  <a:schemeClr val="tx1"/>
                </a:solidFill>
                <a:effectLst>
                  <a:outerShdw blurRad="38100" dist="38100" dir="2700000" algn="tl">
                    <a:srgbClr val="C0C0C0"/>
                  </a:outerShdw>
                </a:effectLst>
                <a:latin typeface="宋体" pitchFamily="2" charset="-122"/>
              </a:rPr>
              <a:t> 技术可行性</a:t>
            </a:r>
            <a:r>
              <a:rPr lang="zh-CN" altLang="en-US" sz="2400" b="1" dirty="0">
                <a:solidFill>
                  <a:schemeClr val="tx1"/>
                </a:solidFill>
                <a:effectLst>
                  <a:outerShdw blurRad="38100" dist="38100" dir="2700000" algn="tl">
                    <a:srgbClr val="C0C0C0"/>
                  </a:outerShdw>
                </a:effectLst>
                <a:latin typeface="宋体" pitchFamily="2" charset="-122"/>
              </a:rPr>
              <a:t>研究：当前技术是否</a:t>
            </a:r>
            <a:r>
              <a:rPr lang="zh-CN" altLang="en-US" sz="2400" b="1" dirty="0" smtClean="0">
                <a:solidFill>
                  <a:schemeClr val="tx1"/>
                </a:solidFill>
                <a:effectLst>
                  <a:outerShdw blurRad="38100" dist="38100" dir="2700000" algn="tl">
                    <a:srgbClr val="C0C0C0"/>
                  </a:outerShdw>
                </a:effectLst>
                <a:latin typeface="宋体" pitchFamily="2" charset="-122"/>
              </a:rPr>
              <a:t>可行？</a:t>
            </a:r>
            <a:r>
              <a:rPr lang="en-US" altLang="zh-CN" sz="2400" b="1" dirty="0" smtClean="0">
                <a:solidFill>
                  <a:schemeClr val="tx1"/>
                </a:solidFill>
                <a:effectLst>
                  <a:outerShdw blurRad="38100" dist="38100" dir="2700000" algn="tl">
                    <a:srgbClr val="C0C0C0"/>
                  </a:outerShdw>
                </a:effectLst>
                <a:latin typeface="宋体" pitchFamily="2" charset="-122"/>
              </a:rPr>
              <a:t>/*</a:t>
            </a:r>
            <a:r>
              <a:rPr lang="en-US" altLang="zh-CN" sz="1100" b="1" dirty="0">
                <a:solidFill>
                  <a:schemeClr val="tx1"/>
                </a:solidFill>
                <a:effectLst>
                  <a:outerShdw blurRad="38100" dist="38100" dir="2700000" algn="tl">
                    <a:srgbClr val="C0C0C0"/>
                  </a:outerShdw>
                </a:effectLst>
                <a:latin typeface="宋体" pitchFamily="2" charset="-122"/>
              </a:rPr>
              <a:t> </a:t>
            </a:r>
            <a:r>
              <a:rPr lang="zh-CN" altLang="en-US" sz="1100" b="1" dirty="0" smtClean="0">
                <a:solidFill>
                  <a:schemeClr val="tx1"/>
                </a:solidFill>
                <a:effectLst>
                  <a:outerShdw blurRad="38100" dist="38100" dir="2700000" algn="tl">
                    <a:srgbClr val="C0C0C0"/>
                  </a:outerShdw>
                </a:effectLst>
                <a:latin typeface="宋体" pitchFamily="2" charset="-122"/>
              </a:rPr>
              <a:t>技术</a:t>
            </a:r>
            <a:r>
              <a:rPr lang="zh-CN" altLang="en-US" sz="1100" b="1" dirty="0" smtClean="0">
                <a:solidFill>
                  <a:schemeClr val="tx1"/>
                </a:solidFill>
                <a:effectLst>
                  <a:outerShdw blurRad="38100" dist="38100" dir="2700000" algn="tl">
                    <a:srgbClr val="C0C0C0"/>
                  </a:outerShdw>
                </a:effectLst>
                <a:latin typeface="宋体" pitchFamily="2" charset="-122"/>
              </a:rPr>
              <a:t>达不到</a:t>
            </a:r>
            <a:r>
              <a:rPr lang="zh-CN" altLang="en-US" sz="1100" b="1" dirty="0">
                <a:solidFill>
                  <a:schemeClr val="tx1"/>
                </a:solidFill>
                <a:effectLst>
                  <a:outerShdw blurRad="38100" dist="38100" dir="2700000" algn="tl">
                    <a:srgbClr val="C0C0C0"/>
                  </a:outerShdw>
                </a:effectLst>
                <a:latin typeface="宋体" pitchFamily="2" charset="-122"/>
              </a:rPr>
              <a:t>要求</a:t>
            </a:r>
            <a:r>
              <a:rPr lang="zh-CN" altLang="en-US" sz="1100" b="1" dirty="0" smtClean="0">
                <a:solidFill>
                  <a:schemeClr val="tx1"/>
                </a:solidFill>
                <a:effectLst>
                  <a:outerShdw blurRad="38100" dist="38100" dir="2700000" algn="tl">
                    <a:srgbClr val="C0C0C0"/>
                  </a:outerShdw>
                </a:effectLst>
                <a:latin typeface="宋体" pitchFamily="2" charset="-122"/>
              </a:rPr>
              <a:t>；</a:t>
            </a:r>
            <a:r>
              <a:rPr lang="en-US" altLang="zh-CN" sz="2400" b="1" dirty="0" smtClean="0">
                <a:solidFill>
                  <a:schemeClr val="tx1"/>
                </a:solidFill>
                <a:effectLst>
                  <a:outerShdw blurRad="38100" dist="38100" dir="2700000" algn="tl">
                    <a:srgbClr val="C0C0C0"/>
                  </a:outerShdw>
                </a:effectLst>
                <a:latin typeface="宋体" pitchFamily="2" charset="-122"/>
              </a:rPr>
              <a:t>*/</a:t>
            </a:r>
            <a:endParaRPr lang="en-US" altLang="zh-CN" sz="2400" b="1" dirty="0" smtClean="0">
              <a:solidFill>
                <a:schemeClr val="tx1"/>
              </a:solidFill>
              <a:effectLst>
                <a:outerShdw blurRad="38100" dist="38100" dir="2700000" algn="tl">
                  <a:srgbClr val="C0C0C0"/>
                </a:outerShdw>
              </a:effectLst>
              <a:latin typeface="宋体" pitchFamily="2" charset="-122"/>
            </a:endParaRPr>
          </a:p>
          <a:p>
            <a:pPr marL="457200" indent="-9525">
              <a:lnSpc>
                <a:spcPct val="150000"/>
              </a:lnSpc>
              <a:buFontTx/>
              <a:buChar char="•"/>
            </a:pPr>
            <a:r>
              <a:rPr lang="en-US" altLang="zh-CN" sz="2400" b="1" dirty="0" smtClean="0">
                <a:solidFill>
                  <a:schemeClr val="tx1"/>
                </a:solidFill>
                <a:effectLst>
                  <a:outerShdw blurRad="38100" dist="38100" dir="2700000" algn="tl">
                    <a:srgbClr val="C0C0C0"/>
                  </a:outerShdw>
                </a:effectLst>
                <a:latin typeface="宋体" pitchFamily="2" charset="-122"/>
              </a:rPr>
              <a:t> </a:t>
            </a:r>
            <a:r>
              <a:rPr lang="zh-CN" altLang="en-US" sz="2400" b="1" dirty="0" smtClean="0">
                <a:solidFill>
                  <a:schemeClr val="tx1"/>
                </a:solidFill>
                <a:effectLst>
                  <a:outerShdw blurRad="38100" dist="38100" dir="2700000" algn="tl">
                    <a:srgbClr val="C0C0C0"/>
                  </a:outerShdw>
                </a:effectLst>
                <a:latin typeface="宋体" pitchFamily="2" charset="-122"/>
              </a:rPr>
              <a:t>经济可行性</a:t>
            </a:r>
            <a:r>
              <a:rPr lang="zh-CN" altLang="en-US" sz="2400" b="1" dirty="0">
                <a:solidFill>
                  <a:schemeClr val="tx1"/>
                </a:solidFill>
                <a:effectLst>
                  <a:outerShdw blurRad="38100" dist="38100" dir="2700000" algn="tl">
                    <a:srgbClr val="C0C0C0"/>
                  </a:outerShdw>
                </a:effectLst>
                <a:latin typeface="宋体" pitchFamily="2" charset="-122"/>
              </a:rPr>
              <a:t>研究：系统产生的效益是否超过</a:t>
            </a:r>
            <a:r>
              <a:rPr lang="zh-CN" altLang="en-US" sz="2400" b="1" dirty="0" smtClean="0">
                <a:solidFill>
                  <a:schemeClr val="tx1"/>
                </a:solidFill>
                <a:effectLst>
                  <a:outerShdw blurRad="38100" dist="38100" dir="2700000" algn="tl">
                    <a:srgbClr val="C0C0C0"/>
                  </a:outerShdw>
                </a:effectLst>
                <a:latin typeface="宋体" pitchFamily="2" charset="-122"/>
              </a:rPr>
              <a:t>成本</a:t>
            </a:r>
            <a:r>
              <a:rPr lang="zh-CN" altLang="en-US" sz="2400" b="1" dirty="0">
                <a:solidFill>
                  <a:schemeClr val="tx1"/>
                </a:solidFill>
                <a:effectLst>
                  <a:outerShdw blurRad="38100" dist="38100" dir="2700000" algn="tl">
                    <a:srgbClr val="C0C0C0"/>
                  </a:outerShdw>
                </a:effectLst>
                <a:latin typeface="宋体" pitchFamily="2" charset="-122"/>
              </a:rPr>
              <a:t>？</a:t>
            </a:r>
            <a:endParaRPr lang="en-US" altLang="zh-CN" sz="2400" b="1" dirty="0" smtClean="0">
              <a:solidFill>
                <a:schemeClr val="tx1"/>
              </a:solidFill>
              <a:effectLst>
                <a:outerShdw blurRad="38100" dist="38100" dir="2700000" algn="tl">
                  <a:srgbClr val="C0C0C0"/>
                </a:outerShdw>
              </a:effectLst>
              <a:latin typeface="宋体" pitchFamily="2" charset="-122"/>
            </a:endParaRPr>
          </a:p>
          <a:p>
            <a:pPr marL="457200" indent="-9525">
              <a:lnSpc>
                <a:spcPct val="150000"/>
              </a:lnSpc>
              <a:buFontTx/>
              <a:buChar char="•"/>
            </a:pPr>
            <a:r>
              <a:rPr lang="zh-CN" altLang="en-US" sz="2400" b="1" dirty="0" smtClean="0">
                <a:solidFill>
                  <a:schemeClr val="tx1"/>
                </a:solidFill>
                <a:effectLst>
                  <a:outerShdw blurRad="38100" dist="38100" dir="2700000" algn="tl">
                    <a:srgbClr val="C0C0C0"/>
                  </a:outerShdw>
                </a:effectLst>
                <a:latin typeface="宋体" pitchFamily="2" charset="-122"/>
              </a:rPr>
              <a:t> 操作</a:t>
            </a:r>
            <a:r>
              <a:rPr lang="zh-CN" altLang="en-US" sz="2400" b="1" dirty="0">
                <a:solidFill>
                  <a:schemeClr val="tx1"/>
                </a:solidFill>
                <a:effectLst>
                  <a:outerShdw blurRad="38100" dist="38100" dir="2700000" algn="tl">
                    <a:srgbClr val="C0C0C0"/>
                  </a:outerShdw>
                </a:effectLst>
                <a:latin typeface="宋体" pitchFamily="2" charset="-122"/>
              </a:rPr>
              <a:t>可行性研究：系统在用户中是可操作的</a:t>
            </a:r>
            <a:r>
              <a:rPr lang="zh-CN" altLang="en-US" sz="2400" b="1" dirty="0" smtClean="0">
                <a:solidFill>
                  <a:schemeClr val="tx1"/>
                </a:solidFill>
                <a:effectLst>
                  <a:outerShdw blurRad="38100" dist="38100" dir="2700000" algn="tl">
                    <a:srgbClr val="C0C0C0"/>
                  </a:outerShdw>
                </a:effectLst>
                <a:latin typeface="宋体" pitchFamily="2" charset="-122"/>
              </a:rPr>
              <a:t>吗？</a:t>
            </a:r>
            <a:r>
              <a:rPr lang="en-US" altLang="zh-CN" sz="2400" b="1" dirty="0" smtClean="0">
                <a:solidFill>
                  <a:schemeClr val="tx1"/>
                </a:solidFill>
                <a:effectLst>
                  <a:outerShdw blurRad="38100" dist="38100" dir="2700000" algn="tl">
                    <a:srgbClr val="C0C0C0"/>
                  </a:outerShdw>
                </a:effectLst>
                <a:latin typeface="宋体" pitchFamily="2" charset="-122"/>
              </a:rPr>
              <a:t>/*</a:t>
            </a:r>
            <a:r>
              <a:rPr lang="zh-CN" altLang="en-US" sz="1200" b="1" dirty="0" smtClean="0">
                <a:solidFill>
                  <a:schemeClr val="tx1"/>
                </a:solidFill>
                <a:effectLst>
                  <a:outerShdw blurRad="38100" dist="38100" dir="2700000" algn="tl">
                    <a:srgbClr val="C0C0C0"/>
                  </a:outerShdw>
                </a:effectLst>
                <a:latin typeface="宋体" pitchFamily="2" charset="-122"/>
              </a:rPr>
              <a:t>系统是否符合用户的操作习惯</a:t>
            </a:r>
            <a:r>
              <a:rPr lang="en-US" altLang="zh-CN" sz="2400" b="1" dirty="0" smtClean="0">
                <a:solidFill>
                  <a:schemeClr val="tx1"/>
                </a:solidFill>
                <a:effectLst>
                  <a:outerShdw blurRad="38100" dist="38100" dir="2700000" algn="tl">
                    <a:srgbClr val="C0C0C0"/>
                  </a:outerShdw>
                </a:effectLst>
                <a:latin typeface="宋体" pitchFamily="2" charset="-122"/>
              </a:rPr>
              <a:t>*/</a:t>
            </a:r>
          </a:p>
          <a:p>
            <a:pPr marL="457200" indent="-9525">
              <a:lnSpc>
                <a:spcPct val="150000"/>
              </a:lnSpc>
              <a:buFontTx/>
              <a:buChar char="•"/>
            </a:pPr>
            <a:r>
              <a:rPr lang="en-US" altLang="zh-CN" sz="2400" b="1" dirty="0" smtClean="0">
                <a:solidFill>
                  <a:schemeClr val="tx1"/>
                </a:solidFill>
                <a:effectLst>
                  <a:outerShdw blurRad="38100" dist="38100" dir="2700000" algn="tl">
                    <a:srgbClr val="C0C0C0"/>
                  </a:outerShdw>
                </a:effectLst>
                <a:latin typeface="宋体" pitchFamily="2" charset="-122"/>
              </a:rPr>
              <a:t> </a:t>
            </a:r>
            <a:r>
              <a:rPr lang="zh-CN" altLang="en-US" sz="2400" b="1" dirty="0" smtClean="0">
                <a:solidFill>
                  <a:schemeClr val="tx1"/>
                </a:solidFill>
                <a:effectLst>
                  <a:outerShdw blurRad="38100" dist="38100" dir="2700000" algn="tl">
                    <a:srgbClr val="C0C0C0"/>
                  </a:outerShdw>
                </a:effectLst>
              </a:rPr>
              <a:t>法律</a:t>
            </a:r>
            <a:r>
              <a:rPr lang="zh-CN" altLang="en-US" sz="2400" b="1" dirty="0">
                <a:solidFill>
                  <a:schemeClr val="tx1"/>
                </a:solidFill>
                <a:effectLst>
                  <a:outerShdw blurRad="38100" dist="38100" dir="2700000" algn="tl">
                    <a:srgbClr val="C0C0C0"/>
                  </a:outerShdw>
                </a:effectLst>
              </a:rPr>
              <a:t>可行性研究：技术、经济、操作可行性符合法律</a:t>
            </a:r>
            <a:r>
              <a:rPr lang="zh-CN" altLang="en-US" sz="2400" b="1" dirty="0" smtClean="0">
                <a:solidFill>
                  <a:schemeClr val="tx1"/>
                </a:solidFill>
                <a:effectLst>
                  <a:outerShdw blurRad="38100" dist="38100" dir="2700000" algn="tl">
                    <a:srgbClr val="C0C0C0"/>
                  </a:outerShdw>
                </a:effectLst>
              </a:rPr>
              <a:t>规范。</a:t>
            </a:r>
            <a:endParaRPr lang="zh-CN" altLang="en-US" sz="2400" b="1" dirty="0">
              <a:solidFill>
                <a:schemeClr val="tx1"/>
              </a:solidFill>
              <a:effectLst>
                <a:outerShdw blurRad="38100" dist="38100" dir="2700000" algn="tl">
                  <a:srgbClr val="C0C0C0"/>
                </a:outerShdw>
              </a:effectLst>
            </a:endParaRPr>
          </a:p>
          <a:p>
            <a:pPr marL="457200" indent="-457200">
              <a:lnSpc>
                <a:spcPct val="150000"/>
              </a:lnSpc>
              <a:buFont typeface="Wingdings" pitchFamily="2" charset="2"/>
              <a:buChar char="Ø"/>
            </a:pPr>
            <a:r>
              <a:rPr lang="zh-CN" altLang="en-US" sz="2400" b="1" dirty="0">
                <a:solidFill>
                  <a:schemeClr val="tx1"/>
                </a:solidFill>
                <a:effectLst>
                  <a:outerShdw blurRad="38100" dist="38100" dir="2700000" algn="tl">
                    <a:srgbClr val="C0C0C0"/>
                  </a:outerShdw>
                </a:effectLst>
              </a:rPr>
              <a:t>需求</a:t>
            </a:r>
            <a:r>
              <a:rPr lang="zh-CN" altLang="en-US" sz="2400" b="1" dirty="0" smtClean="0">
                <a:solidFill>
                  <a:schemeClr val="tx1"/>
                </a:solidFill>
                <a:effectLst>
                  <a:outerShdw blurRad="38100" dist="38100" dir="2700000" algn="tl">
                    <a:srgbClr val="C0C0C0"/>
                  </a:outerShdw>
                </a:effectLst>
              </a:rPr>
              <a:t>获取：访谈、问卷调查、场景分析、原型法</a:t>
            </a:r>
            <a:endParaRPr lang="zh-CN" altLang="en-US" sz="2400" b="1" dirty="0">
              <a:solidFill>
                <a:schemeClr val="tx1"/>
              </a:solidFill>
              <a:effectLst>
                <a:outerShdw blurRad="38100" dist="38100" dir="2700000" algn="tl">
                  <a:srgbClr val="C0C0C0"/>
                </a:outerShdw>
              </a:effectLst>
            </a:endParaRPr>
          </a:p>
          <a:p>
            <a:pPr marL="457200" indent="-457200">
              <a:lnSpc>
                <a:spcPct val="150000"/>
              </a:lnSpc>
              <a:buFont typeface="Wingdings" pitchFamily="2" charset="2"/>
              <a:buChar char="Ø"/>
            </a:pPr>
            <a:r>
              <a:rPr lang="zh-CN" altLang="en-US" sz="2400" b="1" dirty="0">
                <a:solidFill>
                  <a:schemeClr val="tx1"/>
                </a:solidFill>
                <a:effectLst>
                  <a:outerShdw blurRad="38100" dist="38100" dir="2700000" algn="tl">
                    <a:srgbClr val="C0C0C0"/>
                  </a:outerShdw>
                </a:effectLst>
              </a:rPr>
              <a:t>需求分析与</a:t>
            </a:r>
            <a:r>
              <a:rPr lang="zh-CN" altLang="en-US" sz="2400" b="1" dirty="0" smtClean="0">
                <a:solidFill>
                  <a:schemeClr val="tx1"/>
                </a:solidFill>
                <a:effectLst>
                  <a:outerShdw blurRad="38100" dist="38100" dir="2700000" algn="tl">
                    <a:srgbClr val="C0C0C0"/>
                  </a:outerShdw>
                </a:effectLst>
              </a:rPr>
              <a:t>建模：数据及数据流、接口、逻辑</a:t>
            </a:r>
            <a:endParaRPr lang="zh-CN" altLang="en-US" sz="2400" b="1" dirty="0">
              <a:solidFill>
                <a:schemeClr val="tx1"/>
              </a:solidFill>
              <a:effectLst>
                <a:outerShdw blurRad="38100" dist="38100" dir="2700000" algn="tl">
                  <a:srgbClr val="C0C0C0"/>
                </a:outerShdw>
              </a:effectLst>
            </a:endParaRPr>
          </a:p>
          <a:p>
            <a:pPr marL="457200" indent="-457200">
              <a:lnSpc>
                <a:spcPct val="150000"/>
              </a:lnSpc>
              <a:buFont typeface="Wingdings" pitchFamily="2" charset="2"/>
              <a:buChar char="Ø"/>
            </a:pPr>
            <a:r>
              <a:rPr lang="zh-CN" altLang="en-US" sz="2400" b="1" dirty="0">
                <a:solidFill>
                  <a:schemeClr val="tx1"/>
                </a:solidFill>
                <a:effectLst>
                  <a:outerShdw blurRad="38100" dist="38100" dir="2700000" algn="tl">
                    <a:srgbClr val="C0C0C0"/>
                  </a:outerShdw>
                </a:effectLst>
              </a:rPr>
              <a:t>需求</a:t>
            </a:r>
            <a:r>
              <a:rPr lang="zh-CN" altLang="en-US" sz="2400" b="1" dirty="0" smtClean="0">
                <a:solidFill>
                  <a:schemeClr val="tx1"/>
                </a:solidFill>
                <a:effectLst>
                  <a:outerShdw blurRad="38100" dist="38100" dir="2700000" algn="tl">
                    <a:srgbClr val="C0C0C0"/>
                  </a:outerShdw>
                </a:effectLst>
              </a:rPr>
              <a:t>评审：需求规约、数据规约</a:t>
            </a:r>
            <a:endParaRPr lang="zh-CN" altLang="en-US" sz="2400" b="1" dirty="0">
              <a:solidFill>
                <a:schemeClr val="tx1"/>
              </a:solidFill>
              <a:effectLst>
                <a:outerShdw blurRad="38100" dist="38100" dir="2700000" algn="tl">
                  <a:srgbClr val="C0C0C0"/>
                </a:outerShdw>
              </a:effectLst>
            </a:endParaRPr>
          </a:p>
        </p:txBody>
      </p:sp>
      <p:sp>
        <p:nvSpPr>
          <p:cNvPr id="992264" name="Rectangle 8"/>
          <p:cNvSpPr>
            <a:spLocks noChangeArrowheads="1"/>
          </p:cNvSpPr>
          <p:nvPr/>
        </p:nvSpPr>
        <p:spPr bwMode="auto">
          <a:xfrm>
            <a:off x="238125" y="1058863"/>
            <a:ext cx="5429250" cy="641350"/>
          </a:xfrm>
          <a:prstGeom prst="rect">
            <a:avLst/>
          </a:prstGeom>
          <a:noFill/>
          <a:ln w="9525">
            <a:noFill/>
            <a:miter lim="800000"/>
            <a:headEnd/>
            <a:tailEnd/>
          </a:ln>
          <a:effectLst/>
        </p:spPr>
        <p:txBody>
          <a:bodyPr anchor="ctr">
            <a:spAutoFit/>
          </a:bodyPr>
          <a:lstStyle/>
          <a:p>
            <a:pPr algn="l">
              <a:lnSpc>
                <a:spcPct val="100000"/>
              </a:lnSpc>
            </a:pPr>
            <a:r>
              <a:rPr lang="zh-CN" altLang="en-US" sz="3600" b="1" dirty="0">
                <a:solidFill>
                  <a:srgbClr val="DF6337"/>
                </a:solidFill>
                <a:effectLst>
                  <a:outerShdw blurRad="38100" dist="38100" dir="2700000" algn="tl">
                    <a:srgbClr val="C0C0C0"/>
                  </a:outerShdw>
                </a:effectLst>
                <a:latin typeface="Arial Black" pitchFamily="34" charset="0"/>
                <a:ea typeface="隶书" pitchFamily="49" charset="-122"/>
              </a:rPr>
              <a:t>需求工程过程中的活动</a:t>
            </a:r>
          </a:p>
        </p:txBody>
      </p:sp>
      <p:sp>
        <p:nvSpPr>
          <p:cNvPr id="992265" name="Text Box 9"/>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21" name="Rectangle 1037"/>
          <p:cNvSpPr>
            <a:spLocks noChangeArrowheads="1"/>
          </p:cNvSpPr>
          <p:nvPr/>
        </p:nvSpPr>
        <p:spPr bwMode="auto">
          <a:xfrm>
            <a:off x="266700" y="1244600"/>
            <a:ext cx="5884863" cy="641350"/>
          </a:xfrm>
          <a:prstGeom prst="rect">
            <a:avLst/>
          </a:prstGeom>
          <a:noFill/>
          <a:ln w="9525">
            <a:noFill/>
            <a:miter lim="800000"/>
            <a:headEnd/>
            <a:tailEnd/>
          </a:ln>
          <a:effectLst/>
        </p:spPr>
        <p:txBody>
          <a:bodyPr anchor="ctr">
            <a:spAutoFit/>
          </a:bodyPr>
          <a:lstStyle/>
          <a:p>
            <a:pPr algn="l">
              <a:lnSpc>
                <a:spcPct val="100000"/>
              </a:lnSpc>
            </a:pPr>
            <a:r>
              <a:rPr lang="zh-CN" altLang="en-US" sz="3600" b="1">
                <a:solidFill>
                  <a:srgbClr val="DF6337"/>
                </a:solidFill>
                <a:effectLst>
                  <a:outerShdw blurRad="38100" dist="38100" dir="2700000" algn="tl">
                    <a:srgbClr val="C0C0C0"/>
                  </a:outerShdw>
                </a:effectLst>
                <a:latin typeface="Arial Black" pitchFamily="34" charset="0"/>
                <a:ea typeface="隶书" pitchFamily="49" charset="-122"/>
              </a:rPr>
              <a:t>需求工程过程的迭代模型</a:t>
            </a:r>
          </a:p>
        </p:txBody>
      </p:sp>
      <p:sp>
        <p:nvSpPr>
          <p:cNvPr id="811022" name="Text Box 1038"/>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811023" name="Group 1039"/>
          <p:cNvGrpSpPr>
            <a:grpSpLocks/>
          </p:cNvGrpSpPr>
          <p:nvPr/>
        </p:nvGrpSpPr>
        <p:grpSpPr bwMode="auto">
          <a:xfrm>
            <a:off x="723900" y="2649538"/>
            <a:ext cx="8051800" cy="2792412"/>
            <a:chOff x="2250" y="2346"/>
            <a:chExt cx="7810" cy="2918"/>
          </a:xfrm>
        </p:grpSpPr>
        <p:sp>
          <p:nvSpPr>
            <p:cNvPr id="811024" name="Text Box 1040"/>
            <p:cNvSpPr txBox="1">
              <a:spLocks noChangeArrowheads="1"/>
            </p:cNvSpPr>
            <p:nvPr/>
          </p:nvSpPr>
          <p:spPr bwMode="auto">
            <a:xfrm>
              <a:off x="2265" y="2805"/>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可行性分析</a:t>
              </a:r>
              <a:endParaRPr lang="zh-CN" altLang="en-US" sz="1600" b="1">
                <a:effectLst>
                  <a:outerShdw blurRad="38100" dist="38100" dir="2700000" algn="tl">
                    <a:srgbClr val="C0C0C0"/>
                  </a:outerShdw>
                </a:effectLst>
              </a:endParaRPr>
            </a:p>
          </p:txBody>
        </p:sp>
        <p:sp>
          <p:nvSpPr>
            <p:cNvPr id="811025" name="Text Box 1041"/>
            <p:cNvSpPr txBox="1">
              <a:spLocks noChangeArrowheads="1"/>
            </p:cNvSpPr>
            <p:nvPr/>
          </p:nvSpPr>
          <p:spPr bwMode="auto">
            <a:xfrm>
              <a:off x="3885" y="2805"/>
              <a:ext cx="144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dirty="0">
                  <a:effectLst>
                    <a:outerShdw blurRad="38100" dist="38100" dir="2700000" algn="tl">
                      <a:srgbClr val="C0C0C0"/>
                    </a:outerShdw>
                  </a:effectLst>
                  <a:latin typeface="Times New Roman" pitchFamily="18" charset="0"/>
                </a:rPr>
                <a:t>技术</a:t>
              </a:r>
              <a:r>
                <a:rPr lang="en-US" altLang="zh-CN" sz="1600" b="1" dirty="0">
                  <a:effectLst>
                    <a:outerShdw blurRad="38100" dist="38100" dir="2700000" algn="tl">
                      <a:srgbClr val="C0C0C0"/>
                    </a:outerShdw>
                  </a:effectLst>
                  <a:latin typeface="Times New Roman" pitchFamily="18" charset="0"/>
                </a:rPr>
                <a:t>/</a:t>
              </a:r>
              <a:r>
                <a:rPr lang="zh-CN" altLang="en-US" sz="1600" b="1" dirty="0">
                  <a:effectLst>
                    <a:outerShdw blurRad="38100" dist="38100" dir="2700000" algn="tl">
                      <a:srgbClr val="C0C0C0"/>
                    </a:outerShdw>
                  </a:effectLst>
                  <a:latin typeface="Times New Roman" pitchFamily="18" charset="0"/>
                </a:rPr>
                <a:t>成本分析</a:t>
              </a:r>
              <a:endParaRPr lang="zh-CN" altLang="en-US" sz="1600" b="1" dirty="0">
                <a:effectLst>
                  <a:outerShdw blurRad="38100" dist="38100" dir="2700000" algn="tl">
                    <a:srgbClr val="C0C0C0"/>
                  </a:outerShdw>
                </a:effectLst>
              </a:endParaRPr>
            </a:p>
          </p:txBody>
        </p:sp>
        <p:sp>
          <p:nvSpPr>
            <p:cNvPr id="811026" name="Text Box 1042"/>
            <p:cNvSpPr txBox="1">
              <a:spLocks noChangeArrowheads="1"/>
            </p:cNvSpPr>
            <p:nvPr/>
          </p:nvSpPr>
          <p:spPr bwMode="auto">
            <a:xfrm>
              <a:off x="3525" y="389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需求获取</a:t>
              </a:r>
              <a:endParaRPr lang="zh-CN" altLang="en-US" sz="1600" b="1">
                <a:effectLst>
                  <a:outerShdw blurRad="38100" dist="38100" dir="2700000" algn="tl">
                    <a:srgbClr val="C0C0C0"/>
                  </a:outerShdw>
                </a:effectLst>
              </a:endParaRPr>
            </a:p>
          </p:txBody>
        </p:sp>
        <p:sp>
          <p:nvSpPr>
            <p:cNvPr id="811027" name="Text Box 1043"/>
            <p:cNvSpPr txBox="1">
              <a:spLocks noChangeArrowheads="1"/>
            </p:cNvSpPr>
            <p:nvPr/>
          </p:nvSpPr>
          <p:spPr bwMode="auto">
            <a:xfrm>
              <a:off x="5145" y="389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需求分析</a:t>
              </a:r>
              <a:endParaRPr lang="zh-CN" altLang="en-US" sz="1600" b="1">
                <a:effectLst>
                  <a:outerShdw blurRad="38100" dist="38100" dir="2700000" algn="tl">
                    <a:srgbClr val="C0C0C0"/>
                  </a:outerShdw>
                </a:effectLst>
              </a:endParaRPr>
            </a:p>
          </p:txBody>
        </p:sp>
        <p:sp>
          <p:nvSpPr>
            <p:cNvPr id="811028" name="Text Box 1044"/>
            <p:cNvSpPr txBox="1">
              <a:spLocks noChangeArrowheads="1"/>
            </p:cNvSpPr>
            <p:nvPr/>
          </p:nvSpPr>
          <p:spPr bwMode="auto">
            <a:xfrm>
              <a:off x="6765" y="389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dirty="0">
                  <a:effectLst>
                    <a:outerShdw blurRad="38100" dist="38100" dir="2700000" algn="tl">
                      <a:srgbClr val="C0C0C0"/>
                    </a:outerShdw>
                  </a:effectLst>
                  <a:latin typeface="Times New Roman" pitchFamily="18" charset="0"/>
                </a:rPr>
                <a:t>需求验证</a:t>
              </a:r>
              <a:endParaRPr lang="zh-CN" altLang="en-US" sz="1600" b="1" dirty="0">
                <a:effectLst>
                  <a:outerShdw blurRad="38100" dist="38100" dir="2700000" algn="tl">
                    <a:srgbClr val="C0C0C0"/>
                  </a:outerShdw>
                </a:effectLst>
              </a:endParaRPr>
            </a:p>
          </p:txBody>
        </p:sp>
        <p:sp>
          <p:nvSpPr>
            <p:cNvPr id="811029" name="Text Box 1045"/>
            <p:cNvSpPr txBox="1">
              <a:spLocks noChangeArrowheads="1"/>
            </p:cNvSpPr>
            <p:nvPr/>
          </p:nvSpPr>
          <p:spPr bwMode="auto">
            <a:xfrm>
              <a:off x="8385" y="389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需求变更</a:t>
              </a:r>
              <a:endParaRPr lang="zh-CN" altLang="en-US" sz="1600" b="1">
                <a:effectLst>
                  <a:outerShdw blurRad="38100" dist="38100" dir="2700000" algn="tl">
                    <a:srgbClr val="C0C0C0"/>
                  </a:outerShdw>
                </a:effectLst>
              </a:endParaRPr>
            </a:p>
          </p:txBody>
        </p:sp>
        <p:sp>
          <p:nvSpPr>
            <p:cNvPr id="811030" name="Line 1046"/>
            <p:cNvSpPr>
              <a:spLocks noChangeShapeType="1"/>
            </p:cNvSpPr>
            <p:nvPr/>
          </p:nvSpPr>
          <p:spPr bwMode="auto">
            <a:xfrm>
              <a:off x="3525" y="3026"/>
              <a:ext cx="360" cy="0"/>
            </a:xfrm>
            <a:prstGeom prst="line">
              <a:avLst/>
            </a:prstGeom>
            <a:noFill/>
            <a:ln w="9525">
              <a:solidFill>
                <a:srgbClr val="000000"/>
              </a:solidFill>
              <a:round/>
              <a:headEnd/>
              <a:tailEnd type="triangle" w="med" len="med"/>
            </a:ln>
          </p:spPr>
          <p:txBody>
            <a:bodyPr/>
            <a:lstStyle/>
            <a:p>
              <a:endParaRPr lang="zh-CN" altLang="en-US" b="1"/>
            </a:p>
          </p:txBody>
        </p:sp>
        <p:sp>
          <p:nvSpPr>
            <p:cNvPr id="811031" name="Line 1047"/>
            <p:cNvSpPr>
              <a:spLocks noChangeShapeType="1"/>
            </p:cNvSpPr>
            <p:nvPr/>
          </p:nvSpPr>
          <p:spPr bwMode="auto">
            <a:xfrm>
              <a:off x="5325" y="3039"/>
              <a:ext cx="360" cy="0"/>
            </a:xfrm>
            <a:prstGeom prst="line">
              <a:avLst/>
            </a:prstGeom>
            <a:noFill/>
            <a:ln w="9525">
              <a:solidFill>
                <a:srgbClr val="000000"/>
              </a:solidFill>
              <a:round/>
              <a:headEnd/>
              <a:tailEnd/>
            </a:ln>
          </p:spPr>
          <p:txBody>
            <a:bodyPr/>
            <a:lstStyle/>
            <a:p>
              <a:endParaRPr lang="zh-CN" altLang="en-US" b="1"/>
            </a:p>
          </p:txBody>
        </p:sp>
        <p:sp>
          <p:nvSpPr>
            <p:cNvPr id="811032" name="Line 1048"/>
            <p:cNvSpPr>
              <a:spLocks noChangeShapeType="1"/>
            </p:cNvSpPr>
            <p:nvPr/>
          </p:nvSpPr>
          <p:spPr bwMode="auto">
            <a:xfrm>
              <a:off x="5685" y="3026"/>
              <a:ext cx="0" cy="624"/>
            </a:xfrm>
            <a:prstGeom prst="line">
              <a:avLst/>
            </a:prstGeom>
            <a:noFill/>
            <a:ln w="9525">
              <a:solidFill>
                <a:srgbClr val="000000"/>
              </a:solidFill>
              <a:round/>
              <a:headEnd/>
              <a:tailEnd/>
            </a:ln>
          </p:spPr>
          <p:txBody>
            <a:bodyPr/>
            <a:lstStyle/>
            <a:p>
              <a:endParaRPr lang="zh-CN" altLang="en-US" b="1"/>
            </a:p>
          </p:txBody>
        </p:sp>
        <p:sp>
          <p:nvSpPr>
            <p:cNvPr id="811033" name="Line 1049"/>
            <p:cNvSpPr>
              <a:spLocks noChangeShapeType="1"/>
            </p:cNvSpPr>
            <p:nvPr/>
          </p:nvSpPr>
          <p:spPr bwMode="auto">
            <a:xfrm>
              <a:off x="3165" y="3663"/>
              <a:ext cx="2520" cy="0"/>
            </a:xfrm>
            <a:prstGeom prst="line">
              <a:avLst/>
            </a:prstGeom>
            <a:noFill/>
            <a:ln w="9525">
              <a:solidFill>
                <a:srgbClr val="000000"/>
              </a:solidFill>
              <a:round/>
              <a:headEnd/>
              <a:tailEnd/>
            </a:ln>
          </p:spPr>
          <p:txBody>
            <a:bodyPr/>
            <a:lstStyle/>
            <a:p>
              <a:endParaRPr lang="zh-CN" altLang="en-US" b="1"/>
            </a:p>
          </p:txBody>
        </p:sp>
        <p:sp>
          <p:nvSpPr>
            <p:cNvPr id="811034" name="Line 1050"/>
            <p:cNvSpPr>
              <a:spLocks noChangeShapeType="1"/>
            </p:cNvSpPr>
            <p:nvPr/>
          </p:nvSpPr>
          <p:spPr bwMode="auto">
            <a:xfrm>
              <a:off x="3165" y="3663"/>
              <a:ext cx="0" cy="468"/>
            </a:xfrm>
            <a:prstGeom prst="line">
              <a:avLst/>
            </a:prstGeom>
            <a:noFill/>
            <a:ln w="9525">
              <a:solidFill>
                <a:srgbClr val="000000"/>
              </a:solidFill>
              <a:round/>
              <a:headEnd/>
              <a:tailEnd/>
            </a:ln>
          </p:spPr>
          <p:txBody>
            <a:bodyPr/>
            <a:lstStyle/>
            <a:p>
              <a:endParaRPr lang="zh-CN" altLang="en-US" b="1"/>
            </a:p>
          </p:txBody>
        </p:sp>
        <p:sp>
          <p:nvSpPr>
            <p:cNvPr id="811035" name="Line 1051"/>
            <p:cNvSpPr>
              <a:spLocks noChangeShapeType="1"/>
            </p:cNvSpPr>
            <p:nvPr/>
          </p:nvSpPr>
          <p:spPr bwMode="auto">
            <a:xfrm>
              <a:off x="3165" y="4131"/>
              <a:ext cx="360" cy="0"/>
            </a:xfrm>
            <a:prstGeom prst="line">
              <a:avLst/>
            </a:prstGeom>
            <a:noFill/>
            <a:ln w="9525">
              <a:solidFill>
                <a:srgbClr val="000000"/>
              </a:solidFill>
              <a:round/>
              <a:headEnd/>
              <a:tailEnd type="triangle" w="med" len="med"/>
            </a:ln>
          </p:spPr>
          <p:txBody>
            <a:bodyPr/>
            <a:lstStyle/>
            <a:p>
              <a:endParaRPr lang="zh-CN" altLang="en-US" b="1"/>
            </a:p>
          </p:txBody>
        </p:sp>
        <p:sp>
          <p:nvSpPr>
            <p:cNvPr id="811036" name="Line 1052"/>
            <p:cNvSpPr>
              <a:spLocks noChangeShapeType="1"/>
            </p:cNvSpPr>
            <p:nvPr/>
          </p:nvSpPr>
          <p:spPr bwMode="auto">
            <a:xfrm>
              <a:off x="4785" y="4131"/>
              <a:ext cx="360" cy="0"/>
            </a:xfrm>
            <a:prstGeom prst="line">
              <a:avLst/>
            </a:prstGeom>
            <a:noFill/>
            <a:ln w="9525">
              <a:solidFill>
                <a:srgbClr val="000000"/>
              </a:solidFill>
              <a:round/>
              <a:headEnd/>
              <a:tailEnd type="triangle" w="med" len="med"/>
            </a:ln>
          </p:spPr>
          <p:txBody>
            <a:bodyPr/>
            <a:lstStyle/>
            <a:p>
              <a:endParaRPr lang="zh-CN" altLang="en-US" b="1"/>
            </a:p>
          </p:txBody>
        </p:sp>
        <p:sp>
          <p:nvSpPr>
            <p:cNvPr id="811037" name="Line 1053"/>
            <p:cNvSpPr>
              <a:spLocks noChangeShapeType="1"/>
            </p:cNvSpPr>
            <p:nvPr/>
          </p:nvSpPr>
          <p:spPr bwMode="auto">
            <a:xfrm>
              <a:off x="6405" y="4131"/>
              <a:ext cx="360" cy="0"/>
            </a:xfrm>
            <a:prstGeom prst="line">
              <a:avLst/>
            </a:prstGeom>
            <a:noFill/>
            <a:ln w="9525">
              <a:solidFill>
                <a:srgbClr val="000000"/>
              </a:solidFill>
              <a:round/>
              <a:headEnd/>
              <a:tailEnd type="triangle" w="med" len="med"/>
            </a:ln>
          </p:spPr>
          <p:txBody>
            <a:bodyPr/>
            <a:lstStyle/>
            <a:p>
              <a:endParaRPr lang="zh-CN" altLang="en-US" b="1"/>
            </a:p>
          </p:txBody>
        </p:sp>
        <p:sp>
          <p:nvSpPr>
            <p:cNvPr id="811038" name="Line 1054"/>
            <p:cNvSpPr>
              <a:spLocks noChangeShapeType="1"/>
            </p:cNvSpPr>
            <p:nvPr/>
          </p:nvSpPr>
          <p:spPr bwMode="auto">
            <a:xfrm>
              <a:off x="8025" y="4144"/>
              <a:ext cx="360" cy="0"/>
            </a:xfrm>
            <a:prstGeom prst="line">
              <a:avLst/>
            </a:prstGeom>
            <a:noFill/>
            <a:ln w="9525">
              <a:solidFill>
                <a:srgbClr val="000000"/>
              </a:solidFill>
              <a:round/>
              <a:headEnd/>
              <a:tailEnd type="triangle" w="med" len="med"/>
            </a:ln>
          </p:spPr>
          <p:txBody>
            <a:bodyPr/>
            <a:lstStyle/>
            <a:p>
              <a:endParaRPr lang="zh-CN" altLang="en-US" b="1"/>
            </a:p>
          </p:txBody>
        </p:sp>
        <p:sp>
          <p:nvSpPr>
            <p:cNvPr id="811039" name="Line 1055"/>
            <p:cNvSpPr>
              <a:spLocks noChangeShapeType="1"/>
            </p:cNvSpPr>
            <p:nvPr/>
          </p:nvSpPr>
          <p:spPr bwMode="auto">
            <a:xfrm flipV="1">
              <a:off x="4527" y="2480"/>
              <a:ext cx="0" cy="312"/>
            </a:xfrm>
            <a:prstGeom prst="line">
              <a:avLst/>
            </a:prstGeom>
            <a:noFill/>
            <a:ln w="9525">
              <a:solidFill>
                <a:srgbClr val="000000"/>
              </a:solidFill>
              <a:round/>
              <a:headEnd/>
              <a:tailEnd/>
            </a:ln>
          </p:spPr>
          <p:txBody>
            <a:bodyPr/>
            <a:lstStyle/>
            <a:p>
              <a:endParaRPr lang="zh-CN" altLang="en-US" b="1"/>
            </a:p>
          </p:txBody>
        </p:sp>
        <p:sp>
          <p:nvSpPr>
            <p:cNvPr id="811040" name="Line 1056"/>
            <p:cNvSpPr>
              <a:spLocks noChangeShapeType="1"/>
            </p:cNvSpPr>
            <p:nvPr/>
          </p:nvSpPr>
          <p:spPr bwMode="auto">
            <a:xfrm>
              <a:off x="3089" y="2480"/>
              <a:ext cx="1440" cy="0"/>
            </a:xfrm>
            <a:prstGeom prst="line">
              <a:avLst/>
            </a:prstGeom>
            <a:noFill/>
            <a:ln w="9525">
              <a:solidFill>
                <a:srgbClr val="000000"/>
              </a:solidFill>
              <a:round/>
              <a:headEnd/>
              <a:tailEnd/>
            </a:ln>
          </p:spPr>
          <p:txBody>
            <a:bodyPr/>
            <a:lstStyle/>
            <a:p>
              <a:endParaRPr lang="zh-CN" altLang="en-US" b="1"/>
            </a:p>
          </p:txBody>
        </p:sp>
        <p:sp>
          <p:nvSpPr>
            <p:cNvPr id="811041" name="Line 1057"/>
            <p:cNvSpPr>
              <a:spLocks noChangeShapeType="1"/>
            </p:cNvSpPr>
            <p:nvPr/>
          </p:nvSpPr>
          <p:spPr bwMode="auto">
            <a:xfrm>
              <a:off x="3087" y="2493"/>
              <a:ext cx="0" cy="312"/>
            </a:xfrm>
            <a:prstGeom prst="line">
              <a:avLst/>
            </a:prstGeom>
            <a:noFill/>
            <a:ln w="9525">
              <a:solidFill>
                <a:srgbClr val="000000"/>
              </a:solidFill>
              <a:round/>
              <a:headEnd/>
              <a:tailEnd type="triangle" w="med" len="med"/>
            </a:ln>
          </p:spPr>
          <p:txBody>
            <a:bodyPr/>
            <a:lstStyle/>
            <a:p>
              <a:endParaRPr lang="zh-CN" altLang="en-US" b="1"/>
            </a:p>
          </p:txBody>
        </p:sp>
        <p:sp>
          <p:nvSpPr>
            <p:cNvPr id="811042" name="Line 1058"/>
            <p:cNvSpPr>
              <a:spLocks noChangeShapeType="1"/>
            </p:cNvSpPr>
            <p:nvPr/>
          </p:nvSpPr>
          <p:spPr bwMode="auto">
            <a:xfrm>
              <a:off x="8925" y="4365"/>
              <a:ext cx="0" cy="312"/>
            </a:xfrm>
            <a:prstGeom prst="line">
              <a:avLst/>
            </a:prstGeom>
            <a:noFill/>
            <a:ln w="9525">
              <a:solidFill>
                <a:srgbClr val="000000"/>
              </a:solidFill>
              <a:round/>
              <a:headEnd/>
              <a:tailEnd/>
            </a:ln>
          </p:spPr>
          <p:txBody>
            <a:bodyPr/>
            <a:lstStyle/>
            <a:p>
              <a:endParaRPr lang="zh-CN" altLang="en-US" b="1"/>
            </a:p>
          </p:txBody>
        </p:sp>
        <p:sp>
          <p:nvSpPr>
            <p:cNvPr id="811043" name="Line 1059"/>
            <p:cNvSpPr>
              <a:spLocks noChangeShapeType="1"/>
            </p:cNvSpPr>
            <p:nvPr/>
          </p:nvSpPr>
          <p:spPr bwMode="auto">
            <a:xfrm>
              <a:off x="4065" y="4677"/>
              <a:ext cx="4860" cy="0"/>
            </a:xfrm>
            <a:prstGeom prst="line">
              <a:avLst/>
            </a:prstGeom>
            <a:noFill/>
            <a:ln w="9525">
              <a:solidFill>
                <a:srgbClr val="000000"/>
              </a:solidFill>
              <a:round/>
              <a:headEnd/>
              <a:tailEnd/>
            </a:ln>
          </p:spPr>
          <p:txBody>
            <a:bodyPr/>
            <a:lstStyle/>
            <a:p>
              <a:endParaRPr lang="zh-CN" altLang="en-US" b="1"/>
            </a:p>
          </p:txBody>
        </p:sp>
        <p:sp>
          <p:nvSpPr>
            <p:cNvPr id="811044" name="Line 1060"/>
            <p:cNvSpPr>
              <a:spLocks noChangeShapeType="1"/>
            </p:cNvSpPr>
            <p:nvPr/>
          </p:nvSpPr>
          <p:spPr bwMode="auto">
            <a:xfrm flipV="1">
              <a:off x="4065" y="4365"/>
              <a:ext cx="0" cy="312"/>
            </a:xfrm>
            <a:prstGeom prst="line">
              <a:avLst/>
            </a:prstGeom>
            <a:noFill/>
            <a:ln w="9525">
              <a:solidFill>
                <a:srgbClr val="000000"/>
              </a:solidFill>
              <a:round/>
              <a:headEnd/>
              <a:tailEnd type="triangle" w="med" len="med"/>
            </a:ln>
          </p:spPr>
          <p:txBody>
            <a:bodyPr/>
            <a:lstStyle/>
            <a:p>
              <a:endParaRPr lang="zh-CN" altLang="en-US" b="1"/>
            </a:p>
          </p:txBody>
        </p:sp>
        <p:sp>
          <p:nvSpPr>
            <p:cNvPr id="811045" name="Line 1061"/>
            <p:cNvSpPr>
              <a:spLocks noChangeShapeType="1"/>
            </p:cNvSpPr>
            <p:nvPr/>
          </p:nvSpPr>
          <p:spPr bwMode="auto">
            <a:xfrm>
              <a:off x="8160" y="2532"/>
              <a:ext cx="0" cy="2340"/>
            </a:xfrm>
            <a:prstGeom prst="line">
              <a:avLst/>
            </a:prstGeom>
            <a:noFill/>
            <a:ln w="19050">
              <a:solidFill>
                <a:srgbClr val="000000"/>
              </a:solidFill>
              <a:prstDash val="dash"/>
              <a:round/>
              <a:headEnd/>
              <a:tailEnd/>
            </a:ln>
            <a:effectLst/>
          </p:spPr>
          <p:txBody>
            <a:bodyPr/>
            <a:lstStyle/>
            <a:p>
              <a:endParaRPr lang="zh-CN" altLang="en-US" b="1"/>
            </a:p>
          </p:txBody>
        </p:sp>
        <p:sp>
          <p:nvSpPr>
            <p:cNvPr id="811046" name="Text Box 1062"/>
            <p:cNvSpPr txBox="1">
              <a:spLocks noChangeArrowheads="1"/>
            </p:cNvSpPr>
            <p:nvPr/>
          </p:nvSpPr>
          <p:spPr bwMode="auto">
            <a:xfrm>
              <a:off x="8220" y="2346"/>
              <a:ext cx="360" cy="780"/>
            </a:xfrm>
            <a:prstGeom prst="rect">
              <a:avLst/>
            </a:prstGeom>
            <a:noFill/>
            <a:ln w="9525">
              <a:no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基线</a:t>
              </a:r>
              <a:endParaRPr lang="zh-CN" altLang="en-US" sz="1600" b="1">
                <a:effectLst>
                  <a:outerShdw blurRad="38100" dist="38100" dir="2700000" algn="tl">
                    <a:srgbClr val="C0C0C0"/>
                  </a:outerShdw>
                </a:effectLst>
              </a:endParaRPr>
            </a:p>
          </p:txBody>
        </p:sp>
        <p:sp>
          <p:nvSpPr>
            <p:cNvPr id="811047" name="AutoShape 1063"/>
            <p:cNvSpPr>
              <a:spLocks noChangeArrowheads="1"/>
            </p:cNvSpPr>
            <p:nvPr/>
          </p:nvSpPr>
          <p:spPr bwMode="auto">
            <a:xfrm>
              <a:off x="2250" y="4938"/>
              <a:ext cx="6660" cy="156"/>
            </a:xfrm>
            <a:prstGeom prst="rightArrow">
              <a:avLst>
                <a:gd name="adj1" fmla="val 43593"/>
                <a:gd name="adj2" fmla="val 456373"/>
              </a:avLst>
            </a:prstGeom>
            <a:solidFill>
              <a:srgbClr val="FFFFFF"/>
            </a:solidFill>
            <a:ln w="12700" algn="ctr">
              <a:solidFill>
                <a:srgbClr val="000000"/>
              </a:solidFill>
              <a:miter lim="800000"/>
              <a:headEnd/>
              <a:tailEnd/>
            </a:ln>
            <a:effectLst/>
          </p:spPr>
          <p:txBody>
            <a:bodyPr/>
            <a:lstStyle/>
            <a:p>
              <a:endParaRPr lang="zh-CN" altLang="en-US" b="1"/>
            </a:p>
          </p:txBody>
        </p:sp>
        <p:sp>
          <p:nvSpPr>
            <p:cNvPr id="811048" name="Text Box 1064"/>
            <p:cNvSpPr txBox="1">
              <a:spLocks noChangeArrowheads="1"/>
            </p:cNvSpPr>
            <p:nvPr/>
          </p:nvSpPr>
          <p:spPr bwMode="auto">
            <a:xfrm>
              <a:off x="8800" y="4796"/>
              <a:ext cx="1260" cy="468"/>
            </a:xfrm>
            <a:prstGeom prst="rect">
              <a:avLst/>
            </a:prstGeom>
            <a:noFill/>
            <a:ln w="9525">
              <a:no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需求管理</a:t>
              </a:r>
              <a:endParaRPr lang="zh-CN" altLang="en-US" sz="1600" b="1">
                <a:effectLst>
                  <a:outerShdw blurRad="38100" dist="38100" dir="2700000" algn="tl">
                    <a:srgbClr val="C0C0C0"/>
                  </a:outerShdw>
                </a:effectLst>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111" t="592" r="48255" b="-592"/>
          <a:stretch/>
        </p:blipFill>
        <p:spPr>
          <a:xfrm rot="5400000">
            <a:off x="8279452" y="-914252"/>
            <a:ext cx="3335357" cy="5147072"/>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54" name="Rectangle 14"/>
          <p:cNvSpPr>
            <a:spLocks noChangeArrowheads="1"/>
          </p:cNvSpPr>
          <p:nvPr/>
        </p:nvSpPr>
        <p:spPr bwMode="auto">
          <a:xfrm>
            <a:off x="266700" y="1266825"/>
            <a:ext cx="8694738" cy="1421928"/>
          </a:xfrm>
          <a:prstGeom prst="rect">
            <a:avLst/>
          </a:prstGeom>
          <a:noFill/>
          <a:ln w="9525">
            <a:noFill/>
            <a:miter lim="800000"/>
            <a:headEnd/>
            <a:tailEnd/>
          </a:ln>
          <a:effectLst/>
        </p:spPr>
        <p:txBody>
          <a:bodyPr anchor="ctr">
            <a:spAutoFit/>
          </a:bodyPr>
          <a:lstStyle/>
          <a:p>
            <a:pPr algn="l">
              <a:lnSpc>
                <a:spcPct val="120000"/>
              </a:lnSpc>
            </a:pPr>
            <a:r>
              <a:rPr lang="zh-CN" altLang="en-US" sz="2400" b="1" dirty="0">
                <a:solidFill>
                  <a:srgbClr val="DF6337"/>
                </a:solidFill>
                <a:effectLst>
                  <a:outerShdw blurRad="38100" dist="38100" dir="2700000" algn="tl">
                    <a:srgbClr val="C0C0C0"/>
                  </a:outerShdw>
                </a:effectLst>
                <a:latin typeface="宋体" pitchFamily="2" charset="-122"/>
              </a:rPr>
              <a:t>需求工程的管理</a:t>
            </a:r>
            <a:r>
              <a:rPr lang="en-US" altLang="zh-CN" sz="2400" b="1" dirty="0">
                <a:effectLst>
                  <a:outerShdw blurRad="38100" dist="38100" dir="2700000" algn="tl">
                    <a:srgbClr val="C0C0C0"/>
                  </a:outerShdw>
                </a:effectLst>
                <a:latin typeface="宋体" pitchFamily="2" charset="-122"/>
              </a:rPr>
              <a:t>——</a:t>
            </a:r>
            <a:r>
              <a:rPr lang="zh-CN" altLang="en-US" sz="2400" b="1" dirty="0">
                <a:effectLst>
                  <a:outerShdw blurRad="38100" dist="38100" dir="2700000" algn="tl">
                    <a:srgbClr val="C0C0C0"/>
                  </a:outerShdw>
                </a:effectLst>
                <a:latin typeface="宋体" pitchFamily="2" charset="-122"/>
              </a:rPr>
              <a:t>贯穿整个需求工程的全过程。在需求工程管理过程中存在两大难题：</a:t>
            </a:r>
            <a:r>
              <a:rPr lang="zh-CN" altLang="en-US" sz="2400" b="1" dirty="0">
                <a:solidFill>
                  <a:srgbClr val="C00000"/>
                </a:solidFill>
                <a:effectLst>
                  <a:outerShdw blurRad="38100" dist="38100" dir="2700000" algn="tl">
                    <a:srgbClr val="C0C0C0"/>
                  </a:outerShdw>
                </a:effectLst>
                <a:latin typeface="宋体" pitchFamily="2" charset="-122"/>
              </a:rPr>
              <a:t>一是需求确认困难</a:t>
            </a:r>
            <a:r>
              <a:rPr lang="zh-CN" altLang="en-US" sz="2400" b="1" dirty="0">
                <a:effectLst>
                  <a:outerShdw blurRad="38100" dist="38100" dir="2700000" algn="tl">
                    <a:srgbClr val="C0C0C0"/>
                  </a:outerShdw>
                </a:effectLst>
                <a:latin typeface="宋体" pitchFamily="2" charset="-122"/>
              </a:rPr>
              <a:t>；二是需求不断变更。 </a:t>
            </a:r>
            <a:endParaRPr lang="en-US" altLang="zh-CN" sz="2400" b="1" dirty="0">
              <a:effectLst>
                <a:outerShdw blurRad="38100" dist="38100" dir="2700000" algn="tl">
                  <a:srgbClr val="C0C0C0"/>
                </a:outerShdw>
              </a:effectLst>
              <a:latin typeface="宋体" pitchFamily="2" charset="-122"/>
            </a:endParaRPr>
          </a:p>
        </p:txBody>
      </p:sp>
      <p:sp>
        <p:nvSpPr>
          <p:cNvPr id="1008655" name="Text Box 15"/>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08684" name="Rectangle 44"/>
          <p:cNvSpPr>
            <a:spLocks noChangeArrowheads="1"/>
          </p:cNvSpPr>
          <p:nvPr/>
        </p:nvSpPr>
        <p:spPr bwMode="auto">
          <a:xfrm>
            <a:off x="142875" y="2750785"/>
            <a:ext cx="8877300" cy="3453253"/>
          </a:xfrm>
          <a:prstGeom prst="rect">
            <a:avLst/>
          </a:prstGeom>
          <a:noFill/>
          <a:ln w="9525">
            <a:noFill/>
            <a:miter lim="800000"/>
            <a:headEnd/>
            <a:tailEnd/>
          </a:ln>
          <a:effectLst/>
        </p:spPr>
        <p:txBody>
          <a:bodyPr anchor="ctr">
            <a:spAutoFit/>
          </a:bodyPr>
          <a:lstStyle/>
          <a:p>
            <a:pPr indent="276225" algn="l">
              <a:lnSpc>
                <a:spcPct val="130000"/>
              </a:lnSpc>
            </a:pPr>
            <a:r>
              <a:rPr lang="zh-CN" altLang="en-US" sz="2400" b="1" dirty="0" smtClean="0">
                <a:effectLst>
                  <a:outerShdw blurRad="38100" dist="38100" dir="2700000" algn="tl">
                    <a:srgbClr val="C0C0C0"/>
                  </a:outerShdw>
                </a:effectLst>
                <a:latin typeface="宋体" pitchFamily="2" charset="-122"/>
              </a:rPr>
              <a:t>⑴ </a:t>
            </a:r>
            <a:r>
              <a:rPr lang="zh-CN" altLang="en-US" sz="2400" b="1" dirty="0">
                <a:effectLst>
                  <a:outerShdw blurRad="38100" dist="38100" dir="2700000" algn="tl">
                    <a:srgbClr val="C0C0C0"/>
                  </a:outerShdw>
                </a:effectLst>
                <a:latin typeface="宋体" pitchFamily="2" charset="-122"/>
              </a:rPr>
              <a:t>软件需求规格说明书正确</a:t>
            </a:r>
            <a:r>
              <a:rPr lang="zh-CN" altLang="en-US" sz="2400" b="1" dirty="0" smtClean="0">
                <a:effectLst>
                  <a:outerShdw blurRad="38100" dist="38100" dir="2700000" algn="tl">
                    <a:srgbClr val="C0C0C0"/>
                  </a:outerShdw>
                </a:effectLst>
                <a:latin typeface="宋体" pitchFamily="2" charset="-122"/>
              </a:rPr>
              <a:t>描述了系统功能</a:t>
            </a:r>
            <a:r>
              <a:rPr lang="zh-CN" altLang="en-US" sz="2400" b="1" dirty="0">
                <a:effectLst>
                  <a:outerShdw blurRad="38100" dist="38100" dir="2700000" algn="tl">
                    <a:srgbClr val="C0C0C0"/>
                  </a:outerShdw>
                </a:effectLst>
                <a:latin typeface="宋体" pitchFamily="2" charset="-122"/>
              </a:rPr>
              <a:t>、性能等特征；</a:t>
            </a:r>
          </a:p>
          <a:p>
            <a:pPr indent="276225" algn="l">
              <a:lnSpc>
                <a:spcPct val="130000"/>
              </a:lnSpc>
            </a:pPr>
            <a:r>
              <a:rPr lang="zh-CN" altLang="en-US" sz="2400" b="1" dirty="0">
                <a:effectLst>
                  <a:outerShdw blurRad="38100" dist="38100" dir="2700000" algn="tl">
                    <a:srgbClr val="C0C0C0"/>
                  </a:outerShdw>
                </a:effectLst>
                <a:latin typeface="宋体" pitchFamily="2" charset="-122"/>
              </a:rPr>
              <a:t>⑵ 通过可行性分析论证、需求获取和需求分析过程，能</a:t>
            </a:r>
            <a:r>
              <a:rPr lang="zh-CN" altLang="en-US" sz="2400" b="1" dirty="0" smtClean="0">
                <a:effectLst>
                  <a:outerShdw blurRad="38100" dist="38100" dir="2700000" algn="tl">
                    <a:srgbClr val="C0C0C0"/>
                  </a:outerShdw>
                </a:effectLst>
                <a:latin typeface="宋体" pitchFamily="2" charset="-122"/>
              </a:rPr>
              <a:t>正确描述了用户需求</a:t>
            </a:r>
            <a:r>
              <a:rPr lang="zh-CN" altLang="en-US" sz="2400" b="1" dirty="0">
                <a:effectLst>
                  <a:outerShdw blurRad="38100" dist="38100" dir="2700000" algn="tl">
                    <a:srgbClr val="C0C0C0"/>
                  </a:outerShdw>
                </a:effectLst>
                <a:latin typeface="宋体" pitchFamily="2" charset="-122"/>
              </a:rPr>
              <a:t>；</a:t>
            </a:r>
          </a:p>
          <a:p>
            <a:pPr indent="276225" algn="l">
              <a:lnSpc>
                <a:spcPct val="130000"/>
              </a:lnSpc>
            </a:pPr>
            <a:r>
              <a:rPr lang="zh-CN" altLang="en-US" sz="2400" b="1" dirty="0">
                <a:effectLst>
                  <a:outerShdw blurRad="38100" dist="38100" dir="2700000" algn="tl">
                    <a:srgbClr val="C0C0C0"/>
                  </a:outerShdw>
                </a:effectLst>
                <a:latin typeface="宋体" pitchFamily="2" charset="-122"/>
              </a:rPr>
              <a:t>⑶ 需求</a:t>
            </a:r>
            <a:r>
              <a:rPr lang="zh-CN" altLang="en-US" sz="2400" b="1" dirty="0" smtClean="0">
                <a:effectLst>
                  <a:outerShdw blurRad="38100" dist="38100" dir="2700000" algn="tl">
                    <a:srgbClr val="C0C0C0"/>
                  </a:outerShdw>
                </a:effectLst>
                <a:latin typeface="宋体" pitchFamily="2" charset="-122"/>
              </a:rPr>
              <a:t>内容应满足</a:t>
            </a:r>
            <a:r>
              <a:rPr lang="zh-CN" altLang="en-US" sz="2400" b="1" dirty="0">
                <a:effectLst>
                  <a:outerShdw blurRad="38100" dist="38100" dir="2700000" algn="tl">
                    <a:srgbClr val="C0C0C0"/>
                  </a:outerShdw>
                </a:effectLst>
                <a:latin typeface="宋体" pitchFamily="2" charset="-122"/>
              </a:rPr>
              <a:t>一致性、完整性、正确性、可修改性和可验证性；</a:t>
            </a:r>
          </a:p>
          <a:p>
            <a:pPr indent="276225" algn="l">
              <a:lnSpc>
                <a:spcPct val="130000"/>
              </a:lnSpc>
            </a:pPr>
            <a:r>
              <a:rPr lang="zh-CN" altLang="en-US" sz="2400" b="1" dirty="0">
                <a:effectLst>
                  <a:outerShdw blurRad="38100" dist="38100" dir="2700000" algn="tl">
                    <a:srgbClr val="C0C0C0"/>
                  </a:outerShdw>
                </a:effectLst>
                <a:latin typeface="宋体" pitchFamily="2" charset="-122"/>
              </a:rPr>
              <a:t>⑷ </a:t>
            </a:r>
            <a:r>
              <a:rPr lang="zh-CN" altLang="en-US" sz="2400" b="1" dirty="0" smtClean="0">
                <a:effectLst>
                  <a:outerShdw blurRad="38100" dist="38100" dir="2700000" algn="tl">
                    <a:srgbClr val="C0C0C0"/>
                  </a:outerShdw>
                </a:effectLst>
                <a:latin typeface="宋体" pitchFamily="2" charset="-122"/>
              </a:rPr>
              <a:t>需求规格说明能为后续的系统设计</a:t>
            </a:r>
            <a:r>
              <a:rPr lang="zh-CN" altLang="en-US" sz="2400" b="1" dirty="0">
                <a:effectLst>
                  <a:outerShdw blurRad="38100" dist="38100" dir="2700000" algn="tl">
                    <a:srgbClr val="C0C0C0"/>
                  </a:outerShdw>
                </a:effectLst>
                <a:latin typeface="宋体" pitchFamily="2" charset="-122"/>
              </a:rPr>
              <a:t>、实现</a:t>
            </a:r>
            <a:r>
              <a:rPr lang="zh-CN" altLang="en-US" sz="2400" b="1" dirty="0" smtClean="0">
                <a:effectLst>
                  <a:outerShdw blurRad="38100" dist="38100" dir="2700000" algn="tl">
                    <a:srgbClr val="C0C0C0"/>
                  </a:outerShdw>
                </a:effectLst>
                <a:latin typeface="宋体" pitchFamily="2" charset="-122"/>
              </a:rPr>
              <a:t>、测试、验收提供</a:t>
            </a:r>
            <a:r>
              <a:rPr lang="zh-CN" altLang="en-US" sz="2400" b="1" dirty="0">
                <a:effectLst>
                  <a:outerShdw blurRad="38100" dist="38100" dir="2700000" algn="tl">
                    <a:srgbClr val="C0C0C0"/>
                  </a:outerShdw>
                </a:effectLst>
                <a:latin typeface="宋体" pitchFamily="2" charset="-122"/>
              </a:rPr>
              <a:t>充分的准备。 </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4" name="Rectangle 4"/>
          <p:cNvSpPr>
            <a:spLocks noChangeArrowheads="1"/>
          </p:cNvSpPr>
          <p:nvPr/>
        </p:nvSpPr>
        <p:spPr bwMode="auto">
          <a:xfrm>
            <a:off x="158750" y="1336675"/>
            <a:ext cx="8694738" cy="1532727"/>
          </a:xfrm>
          <a:prstGeom prst="rect">
            <a:avLst/>
          </a:prstGeom>
          <a:noFill/>
          <a:ln w="9525">
            <a:noFill/>
            <a:miter lim="800000"/>
            <a:headEnd/>
            <a:tailEnd/>
          </a:ln>
          <a:effectLst/>
        </p:spPr>
        <p:txBody>
          <a:bodyPr anchor="ctr">
            <a:spAutoFit/>
          </a:bodyPr>
          <a:lstStyle/>
          <a:p>
            <a:pPr algn="l">
              <a:lnSpc>
                <a:spcPct val="130000"/>
              </a:lnSpc>
            </a:pPr>
            <a:r>
              <a:rPr lang="zh-CN" altLang="en-US" sz="2400" b="1" dirty="0">
                <a:solidFill>
                  <a:schemeClr val="bg2"/>
                </a:solidFill>
                <a:effectLst>
                  <a:outerShdw blurRad="38100" dist="38100" dir="2700000" algn="tl">
                    <a:srgbClr val="C0C0C0"/>
                  </a:outerShdw>
                </a:effectLst>
                <a:latin typeface="宋体" pitchFamily="2" charset="-122"/>
              </a:rPr>
              <a:t>需求工程的管理</a:t>
            </a:r>
            <a:r>
              <a:rPr lang="en-US" altLang="zh-CN" sz="2400" b="1" dirty="0">
                <a:effectLst/>
                <a:latin typeface="宋体" pitchFamily="2" charset="-122"/>
              </a:rPr>
              <a:t>——</a:t>
            </a:r>
            <a:r>
              <a:rPr lang="zh-CN" altLang="en-US" sz="2400" b="1" dirty="0">
                <a:effectLst/>
                <a:latin typeface="宋体" pitchFamily="2" charset="-122"/>
              </a:rPr>
              <a:t>贯穿整个需求工程的全过程。在需求工程管理过程中存在两大难题：一是需求确认困难；</a:t>
            </a:r>
            <a:r>
              <a:rPr lang="zh-CN" altLang="en-US" sz="2400" b="1" dirty="0">
                <a:solidFill>
                  <a:srgbClr val="C00000"/>
                </a:solidFill>
                <a:effectLst/>
                <a:latin typeface="宋体" pitchFamily="2" charset="-122"/>
              </a:rPr>
              <a:t>二是需求不断变更</a:t>
            </a:r>
            <a:r>
              <a:rPr lang="zh-CN" altLang="en-US" sz="2400" b="1" dirty="0">
                <a:effectLst/>
                <a:latin typeface="宋体" pitchFamily="2" charset="-122"/>
              </a:rPr>
              <a:t>。</a:t>
            </a:r>
            <a:r>
              <a:rPr lang="zh-CN" altLang="en-US" sz="2400" dirty="0">
                <a:effectLst/>
                <a:latin typeface="宋体" pitchFamily="2" charset="-122"/>
              </a:rPr>
              <a:t> </a:t>
            </a:r>
            <a:endParaRPr lang="en-US" altLang="zh-CN" sz="2400" dirty="0">
              <a:effectLst/>
              <a:latin typeface="宋体" pitchFamily="2" charset="-122"/>
            </a:endParaRPr>
          </a:p>
        </p:txBody>
      </p:sp>
      <p:sp>
        <p:nvSpPr>
          <p:cNvPr id="1075205" name="Text Box 5"/>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1075206" name="Group 6"/>
          <p:cNvGrpSpPr>
            <a:grpSpLocks/>
          </p:cNvGrpSpPr>
          <p:nvPr/>
        </p:nvGrpSpPr>
        <p:grpSpPr bwMode="auto">
          <a:xfrm>
            <a:off x="571500" y="4862513"/>
            <a:ext cx="8129588" cy="1236662"/>
            <a:chOff x="1650" y="13965"/>
            <a:chExt cx="8310" cy="925"/>
          </a:xfrm>
        </p:grpSpPr>
        <p:sp>
          <p:nvSpPr>
            <p:cNvPr id="1075207" name="Text Box 7"/>
            <p:cNvSpPr txBox="1">
              <a:spLocks noChangeArrowheads="1"/>
            </p:cNvSpPr>
            <p:nvPr/>
          </p:nvSpPr>
          <p:spPr bwMode="auto">
            <a:xfrm>
              <a:off x="2793" y="1427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800" b="1" dirty="0">
                  <a:effectLst>
                    <a:outerShdw blurRad="38100" dist="38100" dir="2700000" algn="tl">
                      <a:srgbClr val="C0C0C0"/>
                    </a:outerShdw>
                  </a:effectLst>
                  <a:latin typeface="Times New Roman" pitchFamily="18" charset="0"/>
                </a:rPr>
                <a:t>变更描述</a:t>
              </a:r>
              <a:endParaRPr lang="zh-CN" altLang="en-US" sz="1800" b="1" dirty="0">
                <a:effectLst>
                  <a:outerShdw blurRad="38100" dist="38100" dir="2700000" algn="tl">
                    <a:srgbClr val="C0C0C0"/>
                  </a:outerShdw>
                </a:effectLst>
              </a:endParaRPr>
            </a:p>
          </p:txBody>
        </p:sp>
        <p:sp>
          <p:nvSpPr>
            <p:cNvPr id="1075208" name="Text Box 8"/>
            <p:cNvSpPr txBox="1">
              <a:spLocks noChangeArrowheads="1"/>
            </p:cNvSpPr>
            <p:nvPr/>
          </p:nvSpPr>
          <p:spPr bwMode="auto">
            <a:xfrm>
              <a:off x="4413" y="1427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800" b="1">
                  <a:effectLst>
                    <a:outerShdw blurRad="38100" dist="38100" dir="2700000" algn="tl">
                      <a:srgbClr val="C0C0C0"/>
                    </a:outerShdw>
                  </a:effectLst>
                  <a:latin typeface="Times New Roman" pitchFamily="18" charset="0"/>
                </a:rPr>
                <a:t>变更分析</a:t>
              </a:r>
              <a:endParaRPr lang="zh-CN" altLang="en-US" sz="1800" b="1">
                <a:effectLst>
                  <a:outerShdw blurRad="38100" dist="38100" dir="2700000" algn="tl">
                    <a:srgbClr val="C0C0C0"/>
                  </a:outerShdw>
                </a:effectLst>
              </a:endParaRPr>
            </a:p>
          </p:txBody>
        </p:sp>
        <p:sp>
          <p:nvSpPr>
            <p:cNvPr id="1075209" name="Text Box 9"/>
            <p:cNvSpPr txBox="1">
              <a:spLocks noChangeArrowheads="1"/>
            </p:cNvSpPr>
            <p:nvPr/>
          </p:nvSpPr>
          <p:spPr bwMode="auto">
            <a:xfrm>
              <a:off x="6033" y="1427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800" b="1">
                  <a:effectLst>
                    <a:outerShdw blurRad="38100" dist="38100" dir="2700000" algn="tl">
                      <a:srgbClr val="C0C0C0"/>
                    </a:outerShdw>
                  </a:effectLst>
                  <a:latin typeface="Times New Roman" pitchFamily="18" charset="0"/>
                </a:rPr>
                <a:t>变更修改</a:t>
              </a:r>
              <a:endParaRPr lang="zh-CN" altLang="en-US" sz="1800" b="1">
                <a:effectLst>
                  <a:outerShdw blurRad="38100" dist="38100" dir="2700000" algn="tl">
                    <a:srgbClr val="C0C0C0"/>
                  </a:outerShdw>
                </a:effectLst>
              </a:endParaRPr>
            </a:p>
          </p:txBody>
        </p:sp>
        <p:sp>
          <p:nvSpPr>
            <p:cNvPr id="1075210" name="Line 10"/>
            <p:cNvSpPr>
              <a:spLocks noChangeShapeType="1"/>
            </p:cNvSpPr>
            <p:nvPr/>
          </p:nvSpPr>
          <p:spPr bwMode="auto">
            <a:xfrm flipV="1">
              <a:off x="1893" y="14511"/>
              <a:ext cx="900" cy="0"/>
            </a:xfrm>
            <a:prstGeom prst="line">
              <a:avLst/>
            </a:prstGeom>
            <a:noFill/>
            <a:ln w="9525">
              <a:solidFill>
                <a:srgbClr val="000000"/>
              </a:solidFill>
              <a:round/>
              <a:headEnd/>
              <a:tailEnd type="triangle" w="med" len="med"/>
            </a:ln>
          </p:spPr>
          <p:txBody>
            <a:bodyPr/>
            <a:lstStyle/>
            <a:p>
              <a:endParaRPr lang="zh-CN" altLang="en-US"/>
            </a:p>
          </p:txBody>
        </p:sp>
        <p:sp>
          <p:nvSpPr>
            <p:cNvPr id="1075211" name="Line 11"/>
            <p:cNvSpPr>
              <a:spLocks noChangeShapeType="1"/>
            </p:cNvSpPr>
            <p:nvPr/>
          </p:nvSpPr>
          <p:spPr bwMode="auto">
            <a:xfrm>
              <a:off x="4053" y="14511"/>
              <a:ext cx="360" cy="0"/>
            </a:xfrm>
            <a:prstGeom prst="line">
              <a:avLst/>
            </a:prstGeom>
            <a:noFill/>
            <a:ln w="9525">
              <a:solidFill>
                <a:srgbClr val="000000"/>
              </a:solidFill>
              <a:round/>
              <a:headEnd/>
              <a:tailEnd type="triangle" w="med" len="med"/>
            </a:ln>
          </p:spPr>
          <p:txBody>
            <a:bodyPr/>
            <a:lstStyle/>
            <a:p>
              <a:endParaRPr lang="zh-CN" altLang="en-US"/>
            </a:p>
          </p:txBody>
        </p:sp>
        <p:sp>
          <p:nvSpPr>
            <p:cNvPr id="1075212" name="Line 12"/>
            <p:cNvSpPr>
              <a:spLocks noChangeShapeType="1"/>
            </p:cNvSpPr>
            <p:nvPr/>
          </p:nvSpPr>
          <p:spPr bwMode="auto">
            <a:xfrm>
              <a:off x="5673" y="14524"/>
              <a:ext cx="360" cy="0"/>
            </a:xfrm>
            <a:prstGeom prst="line">
              <a:avLst/>
            </a:prstGeom>
            <a:noFill/>
            <a:ln w="9525">
              <a:solidFill>
                <a:srgbClr val="000000"/>
              </a:solidFill>
              <a:round/>
              <a:headEnd/>
              <a:tailEnd type="triangle" w="med" len="med"/>
            </a:ln>
          </p:spPr>
          <p:txBody>
            <a:bodyPr/>
            <a:lstStyle/>
            <a:p>
              <a:endParaRPr lang="zh-CN" altLang="en-US"/>
            </a:p>
          </p:txBody>
        </p:sp>
        <p:sp>
          <p:nvSpPr>
            <p:cNvPr id="1075213" name="Line 13"/>
            <p:cNvSpPr>
              <a:spLocks noChangeShapeType="1"/>
            </p:cNvSpPr>
            <p:nvPr/>
          </p:nvSpPr>
          <p:spPr bwMode="auto">
            <a:xfrm flipV="1">
              <a:off x="8910" y="14509"/>
              <a:ext cx="900" cy="0"/>
            </a:xfrm>
            <a:prstGeom prst="line">
              <a:avLst/>
            </a:prstGeom>
            <a:noFill/>
            <a:ln w="9525">
              <a:solidFill>
                <a:srgbClr val="000000"/>
              </a:solidFill>
              <a:round/>
              <a:headEnd/>
              <a:tailEnd type="triangle" w="med" len="med"/>
            </a:ln>
          </p:spPr>
          <p:txBody>
            <a:bodyPr/>
            <a:lstStyle/>
            <a:p>
              <a:endParaRPr lang="zh-CN" altLang="en-US"/>
            </a:p>
          </p:txBody>
        </p:sp>
        <p:sp>
          <p:nvSpPr>
            <p:cNvPr id="1075214" name="Text Box 14"/>
            <p:cNvSpPr txBox="1">
              <a:spLocks noChangeArrowheads="1"/>
            </p:cNvSpPr>
            <p:nvPr/>
          </p:nvSpPr>
          <p:spPr bwMode="auto">
            <a:xfrm>
              <a:off x="1650" y="14134"/>
              <a:ext cx="1260" cy="754"/>
            </a:xfrm>
            <a:prstGeom prst="rect">
              <a:avLst/>
            </a:prstGeom>
            <a:noFill/>
            <a:ln w="9525">
              <a:noFill/>
              <a:miter lim="800000"/>
              <a:headEnd/>
              <a:tailEnd/>
            </a:ln>
          </p:spPr>
          <p:txBody>
            <a:bodyPr lIns="18000" rIns="18000"/>
            <a:lstStyle/>
            <a:p>
              <a:pPr algn="ctr"/>
              <a:r>
                <a:rPr lang="zh-CN" altLang="en-US" sz="1600" b="1" dirty="0">
                  <a:effectLst>
                    <a:outerShdw blurRad="38100" dist="38100" dir="2700000" algn="tl">
                      <a:srgbClr val="C0C0C0"/>
                    </a:outerShdw>
                  </a:effectLst>
                  <a:latin typeface="Times New Roman" pitchFamily="18" charset="0"/>
                </a:rPr>
                <a:t>申请</a:t>
              </a:r>
            </a:p>
            <a:p>
              <a:pPr algn="ctr"/>
              <a:r>
                <a:rPr lang="zh-CN" altLang="en-US" sz="1600" b="1" dirty="0">
                  <a:effectLst>
                    <a:outerShdw blurRad="38100" dist="38100" dir="2700000" algn="tl">
                      <a:srgbClr val="C0C0C0"/>
                    </a:outerShdw>
                  </a:effectLst>
                  <a:latin typeface="Times New Roman" pitchFamily="18" charset="0"/>
                </a:rPr>
                <a:t>需求变更</a:t>
              </a:r>
              <a:endParaRPr lang="zh-CN" altLang="en-US" sz="1600" b="1" dirty="0">
                <a:effectLst>
                  <a:outerShdw blurRad="38100" dist="38100" dir="2700000" algn="tl">
                    <a:srgbClr val="C0C0C0"/>
                  </a:outerShdw>
                </a:effectLst>
              </a:endParaRPr>
            </a:p>
          </p:txBody>
        </p:sp>
        <p:sp>
          <p:nvSpPr>
            <p:cNvPr id="1075215" name="Text Box 15"/>
            <p:cNvSpPr txBox="1">
              <a:spLocks noChangeArrowheads="1"/>
            </p:cNvSpPr>
            <p:nvPr/>
          </p:nvSpPr>
          <p:spPr bwMode="auto">
            <a:xfrm>
              <a:off x="8700" y="14136"/>
              <a:ext cx="1260" cy="754"/>
            </a:xfrm>
            <a:prstGeom prst="rect">
              <a:avLst/>
            </a:prstGeom>
            <a:noFill/>
            <a:ln w="9525">
              <a:noFill/>
              <a:miter lim="800000"/>
              <a:headEnd/>
              <a:tailEnd/>
            </a:ln>
          </p:spPr>
          <p:txBody>
            <a:bodyPr lIns="18000" rIns="18000"/>
            <a:lstStyle/>
            <a:p>
              <a:pPr algn="ctr"/>
              <a:r>
                <a:rPr lang="zh-CN" altLang="en-US" sz="1600" b="1">
                  <a:effectLst>
                    <a:outerShdw blurRad="38100" dist="38100" dir="2700000" algn="tl">
                      <a:srgbClr val="C0C0C0"/>
                    </a:outerShdw>
                  </a:effectLst>
                  <a:latin typeface="Times New Roman" pitchFamily="18" charset="0"/>
                </a:rPr>
                <a:t>确认后的</a:t>
              </a:r>
            </a:p>
            <a:p>
              <a:pPr algn="ctr"/>
              <a:r>
                <a:rPr lang="zh-CN" altLang="en-US" sz="1600" b="1">
                  <a:effectLst>
                    <a:outerShdw blurRad="38100" dist="38100" dir="2700000" algn="tl">
                      <a:srgbClr val="C0C0C0"/>
                    </a:outerShdw>
                  </a:effectLst>
                  <a:latin typeface="Times New Roman" pitchFamily="18" charset="0"/>
                </a:rPr>
                <a:t>需求</a:t>
              </a:r>
              <a:endParaRPr lang="zh-CN" altLang="en-US" sz="1600" b="1">
                <a:effectLst>
                  <a:outerShdw blurRad="38100" dist="38100" dir="2700000" algn="tl">
                    <a:srgbClr val="C0C0C0"/>
                  </a:outerShdw>
                </a:effectLst>
              </a:endParaRPr>
            </a:p>
          </p:txBody>
        </p:sp>
        <p:sp>
          <p:nvSpPr>
            <p:cNvPr id="1075216" name="Line 16"/>
            <p:cNvSpPr>
              <a:spLocks noChangeShapeType="1"/>
            </p:cNvSpPr>
            <p:nvPr/>
          </p:nvSpPr>
          <p:spPr bwMode="auto">
            <a:xfrm flipV="1">
              <a:off x="5031" y="13965"/>
              <a:ext cx="0" cy="312"/>
            </a:xfrm>
            <a:prstGeom prst="line">
              <a:avLst/>
            </a:prstGeom>
            <a:noFill/>
            <a:ln w="9525">
              <a:solidFill>
                <a:srgbClr val="000000"/>
              </a:solidFill>
              <a:round/>
              <a:headEnd/>
              <a:tailEnd/>
            </a:ln>
          </p:spPr>
          <p:txBody>
            <a:bodyPr/>
            <a:lstStyle/>
            <a:p>
              <a:endParaRPr lang="zh-CN" altLang="en-US"/>
            </a:p>
          </p:txBody>
        </p:sp>
        <p:sp>
          <p:nvSpPr>
            <p:cNvPr id="1075217" name="Line 17"/>
            <p:cNvSpPr>
              <a:spLocks noChangeShapeType="1"/>
            </p:cNvSpPr>
            <p:nvPr/>
          </p:nvSpPr>
          <p:spPr bwMode="auto">
            <a:xfrm>
              <a:off x="3411" y="13965"/>
              <a:ext cx="1620" cy="0"/>
            </a:xfrm>
            <a:prstGeom prst="line">
              <a:avLst/>
            </a:prstGeom>
            <a:noFill/>
            <a:ln w="9525">
              <a:solidFill>
                <a:srgbClr val="000000"/>
              </a:solidFill>
              <a:round/>
              <a:headEnd/>
              <a:tailEnd/>
            </a:ln>
          </p:spPr>
          <p:txBody>
            <a:bodyPr/>
            <a:lstStyle/>
            <a:p>
              <a:endParaRPr lang="zh-CN" altLang="en-US"/>
            </a:p>
          </p:txBody>
        </p:sp>
        <p:sp>
          <p:nvSpPr>
            <p:cNvPr id="1075218" name="Line 18"/>
            <p:cNvSpPr>
              <a:spLocks noChangeShapeType="1"/>
            </p:cNvSpPr>
            <p:nvPr/>
          </p:nvSpPr>
          <p:spPr bwMode="auto">
            <a:xfrm>
              <a:off x="3398" y="13965"/>
              <a:ext cx="0" cy="312"/>
            </a:xfrm>
            <a:prstGeom prst="line">
              <a:avLst/>
            </a:prstGeom>
            <a:noFill/>
            <a:ln w="9525">
              <a:solidFill>
                <a:srgbClr val="000000"/>
              </a:solidFill>
              <a:round/>
              <a:headEnd/>
              <a:tailEnd type="triangle" w="med" len="med"/>
            </a:ln>
          </p:spPr>
          <p:txBody>
            <a:bodyPr/>
            <a:lstStyle/>
            <a:p>
              <a:endParaRPr lang="zh-CN" altLang="en-US"/>
            </a:p>
          </p:txBody>
        </p:sp>
        <p:sp>
          <p:nvSpPr>
            <p:cNvPr id="1075219" name="Line 19"/>
            <p:cNvSpPr>
              <a:spLocks noChangeShapeType="1"/>
            </p:cNvSpPr>
            <p:nvPr/>
          </p:nvSpPr>
          <p:spPr bwMode="auto">
            <a:xfrm>
              <a:off x="7290" y="14514"/>
              <a:ext cx="360" cy="0"/>
            </a:xfrm>
            <a:prstGeom prst="line">
              <a:avLst/>
            </a:prstGeom>
            <a:noFill/>
            <a:ln w="9525">
              <a:solidFill>
                <a:srgbClr val="000000"/>
              </a:solidFill>
              <a:round/>
              <a:headEnd/>
              <a:tailEnd type="triangle" w="med" len="med"/>
            </a:ln>
          </p:spPr>
          <p:txBody>
            <a:bodyPr/>
            <a:lstStyle/>
            <a:p>
              <a:endParaRPr lang="zh-CN" altLang="en-US"/>
            </a:p>
          </p:txBody>
        </p:sp>
        <p:sp>
          <p:nvSpPr>
            <p:cNvPr id="1075220" name="Text Box 20"/>
            <p:cNvSpPr txBox="1">
              <a:spLocks noChangeArrowheads="1"/>
            </p:cNvSpPr>
            <p:nvPr/>
          </p:nvSpPr>
          <p:spPr bwMode="auto">
            <a:xfrm>
              <a:off x="7650" y="14277"/>
              <a:ext cx="1260" cy="468"/>
            </a:xfrm>
            <a:prstGeom prst="rect">
              <a:avLst/>
            </a:prstGeom>
            <a:solidFill>
              <a:srgbClr val="FFFFFF"/>
            </a:solidFill>
            <a:ln w="9525">
              <a:solidFill>
                <a:srgbClr val="000000"/>
              </a:solidFill>
              <a:miter lim="800000"/>
              <a:headEnd/>
              <a:tailEnd/>
            </a:ln>
          </p:spPr>
          <p:txBody>
            <a:bodyPr lIns="18000" rIns="18000"/>
            <a:lstStyle/>
            <a:p>
              <a:pPr algn="ctr"/>
              <a:r>
                <a:rPr lang="zh-CN" altLang="en-US" sz="1800" b="1">
                  <a:effectLst>
                    <a:outerShdw blurRad="38100" dist="38100" dir="2700000" algn="tl">
                      <a:srgbClr val="C0C0C0"/>
                    </a:outerShdw>
                  </a:effectLst>
                  <a:latin typeface="Times New Roman" pitchFamily="18" charset="0"/>
                </a:rPr>
                <a:t>变更确认</a:t>
              </a:r>
              <a:endParaRPr lang="zh-CN" altLang="en-US" sz="1800" b="1">
                <a:effectLst>
                  <a:outerShdw blurRad="38100" dist="38100" dir="2700000" algn="tl">
                    <a:srgbClr val="C0C0C0"/>
                  </a:outerShdw>
                </a:effectLst>
              </a:endParaRPr>
            </a:p>
          </p:txBody>
        </p:sp>
      </p:grpSp>
      <p:sp>
        <p:nvSpPr>
          <p:cNvPr id="1075221" name="Text Box 21"/>
          <p:cNvSpPr txBox="1">
            <a:spLocks noChangeArrowheads="1"/>
          </p:cNvSpPr>
          <p:nvPr/>
        </p:nvSpPr>
        <p:spPr bwMode="auto">
          <a:xfrm>
            <a:off x="431048" y="3295650"/>
            <a:ext cx="3480440" cy="535531"/>
          </a:xfrm>
          <a:prstGeom prst="rect">
            <a:avLst/>
          </a:prstGeom>
          <a:noFill/>
          <a:ln w="9525">
            <a:noFill/>
            <a:miter lim="800000"/>
            <a:headEnd/>
            <a:tailEnd/>
          </a:ln>
          <a:effectLst/>
        </p:spPr>
        <p:txBody>
          <a:bodyPr wrap="none">
            <a:spAutoFit/>
          </a:bodyPr>
          <a:lstStyle/>
          <a:p>
            <a:r>
              <a:rPr lang="zh-CN" altLang="en-US" sz="3200" b="1" dirty="0">
                <a:solidFill>
                  <a:schemeClr val="tx1"/>
                </a:solidFill>
                <a:effectLst>
                  <a:outerShdw blurRad="38100" dist="38100" dir="2700000" algn="tl">
                    <a:srgbClr val="C0C0C0"/>
                  </a:outerShdw>
                </a:effectLst>
                <a:ea typeface="隶书" pitchFamily="49" charset="-122"/>
              </a:rPr>
              <a:t>需求变更管理过程</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71" name="Text Box 7"/>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09672" name="Text Box 8"/>
          <p:cNvSpPr txBox="1">
            <a:spLocks noChangeArrowheads="1"/>
          </p:cNvSpPr>
          <p:nvPr/>
        </p:nvSpPr>
        <p:spPr bwMode="auto">
          <a:xfrm>
            <a:off x="1391920" y="3498850"/>
            <a:ext cx="7490460" cy="2862322"/>
          </a:xfrm>
          <a:prstGeom prst="rect">
            <a:avLst/>
          </a:prstGeom>
          <a:noFill/>
          <a:ln w="9525">
            <a:noFill/>
            <a:miter lim="800000"/>
            <a:headEnd/>
            <a:tailEnd/>
          </a:ln>
          <a:effectLst/>
        </p:spPr>
        <p:txBody>
          <a:bodyPr wrap="square">
            <a:spAutoFit/>
          </a:bodyPr>
          <a:lstStyle/>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个别会谈和小组会议</a:t>
            </a: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问卷调查</a:t>
            </a: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面向用例的场景</a:t>
            </a:r>
            <a:r>
              <a:rPr lang="zh-CN" altLang="en-US" sz="2400" b="1" dirty="0" smtClean="0">
                <a:solidFill>
                  <a:schemeClr val="tx1"/>
                </a:solidFill>
                <a:effectLst>
                  <a:outerShdw blurRad="38100" dist="38100" dir="2700000" algn="tl">
                    <a:srgbClr val="C0C0C0"/>
                  </a:outerShdw>
                </a:effectLst>
                <a:latin typeface="宋体" pitchFamily="2" charset="-122"/>
              </a:rPr>
              <a:t>分析</a:t>
            </a:r>
            <a:r>
              <a:rPr lang="en-US" altLang="zh-CN" sz="2400" b="1" dirty="0" smtClean="0">
                <a:solidFill>
                  <a:schemeClr val="tx1"/>
                </a:solidFill>
                <a:effectLst>
                  <a:outerShdw blurRad="38100" dist="38100" dir="2700000" algn="tl">
                    <a:srgbClr val="C0C0C0"/>
                  </a:outerShdw>
                </a:effectLst>
                <a:latin typeface="宋体" pitchFamily="2" charset="-122"/>
              </a:rPr>
              <a:t>/*</a:t>
            </a:r>
            <a:r>
              <a:rPr lang="zh-CN" altLang="en-US" sz="1600" b="1" dirty="0" smtClean="0">
                <a:solidFill>
                  <a:schemeClr val="tx1"/>
                </a:solidFill>
                <a:effectLst>
                  <a:outerShdw blurRad="38100" dist="38100" dir="2700000" algn="tl">
                    <a:srgbClr val="C0C0C0"/>
                  </a:outerShdw>
                </a:effectLst>
                <a:latin typeface="宋体" pitchFamily="2" charset="-122"/>
              </a:rPr>
              <a:t>最好到用户实际操作的现场看一下</a:t>
            </a:r>
            <a:r>
              <a:rPr lang="en-US" altLang="zh-CN" sz="2400" b="1" dirty="0" smtClean="0">
                <a:solidFill>
                  <a:schemeClr val="tx1"/>
                </a:solidFill>
                <a:effectLst>
                  <a:outerShdw blurRad="38100" dist="38100" dir="2700000" algn="tl">
                    <a:srgbClr val="C0C0C0"/>
                  </a:outerShdw>
                </a:effectLst>
                <a:latin typeface="宋体" pitchFamily="2" charset="-122"/>
              </a:rPr>
              <a:t>*/</a:t>
            </a:r>
            <a:endParaRPr lang="zh-CN" altLang="en-US" sz="2400" b="1" dirty="0">
              <a:solidFill>
                <a:schemeClr val="tx1"/>
              </a:solidFill>
              <a:effectLst>
                <a:outerShdw blurRad="38100" dist="38100" dir="2700000" algn="tl">
                  <a:srgbClr val="C0C0C0"/>
                </a:outerShdw>
              </a:effectLst>
              <a:latin typeface="宋体" pitchFamily="2" charset="-122"/>
            </a:endParaRP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快速原型法</a:t>
            </a:r>
          </a:p>
        </p:txBody>
      </p:sp>
      <p:sp>
        <p:nvSpPr>
          <p:cNvPr id="1009673" name="Rectangle 9"/>
          <p:cNvSpPr>
            <a:spLocks noChangeArrowheads="1"/>
          </p:cNvSpPr>
          <p:nvPr/>
        </p:nvSpPr>
        <p:spPr bwMode="auto">
          <a:xfrm>
            <a:off x="242888" y="1339850"/>
            <a:ext cx="8685212" cy="1625600"/>
          </a:xfrm>
          <a:prstGeom prst="rect">
            <a:avLst/>
          </a:prstGeom>
          <a:noFill/>
          <a:ln w="9525">
            <a:noFill/>
            <a:miter lim="800000"/>
            <a:headEnd/>
            <a:tailEnd/>
          </a:ln>
          <a:effectLst/>
        </p:spPr>
        <p:txBody>
          <a:bodyPr anchor="ctr">
            <a:spAutoFit/>
          </a:bodyPr>
          <a:lstStyle/>
          <a:p>
            <a:pPr algn="l" eaLnBrk="0" hangingPunct="0">
              <a:lnSpc>
                <a:spcPct val="140000"/>
              </a:lnSpc>
            </a:pPr>
            <a:r>
              <a:rPr lang="zh-CN" altLang="en-US" sz="2400" b="1">
                <a:effectLst>
                  <a:outerShdw blurRad="38100" dist="38100" dir="2700000" algn="tl">
                    <a:srgbClr val="C0C0C0"/>
                  </a:outerShdw>
                </a:effectLst>
              </a:rPr>
              <a:t>需求获取是需求分析的前提，没有完整、正确的获取用户需求，就不能保证软件产品质量。因此，软件人员与用户交流需要好的方法，以便能达成共识。 </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Text Box 2"/>
          <p:cNvSpPr txBox="1">
            <a:spLocks noChangeArrowheads="1"/>
          </p:cNvSpPr>
          <p:nvPr/>
        </p:nvSpPr>
        <p:spPr bwMode="auto">
          <a:xfrm>
            <a:off x="85725" y="1649413"/>
            <a:ext cx="8934450" cy="3454400"/>
          </a:xfrm>
          <a:prstGeom prst="rect">
            <a:avLst/>
          </a:prstGeom>
          <a:noFill/>
          <a:ln w="9525">
            <a:noFill/>
            <a:miter lim="800000"/>
            <a:headEnd/>
            <a:tailEnd/>
          </a:ln>
          <a:effectLst/>
        </p:spPr>
        <p:txBody>
          <a:bodyPr>
            <a:spAutoFit/>
          </a:bodyPr>
          <a:lstStyle/>
          <a:p>
            <a:pPr algn="l">
              <a:lnSpc>
                <a:spcPct val="120000"/>
              </a:lnSpc>
              <a:spcBef>
                <a:spcPct val="60000"/>
              </a:spcBef>
              <a:buClr>
                <a:srgbClr val="DF6337"/>
              </a:buClr>
              <a:buSzPct val="135000"/>
              <a:buFont typeface="Wingdings" pitchFamily="2" charset="2"/>
              <a:buChar char="§"/>
            </a:pPr>
            <a:r>
              <a:rPr kumimoji="0" lang="zh-CN" altLang="en-US" sz="3200" b="1" dirty="0">
                <a:solidFill>
                  <a:srgbClr val="DF6337"/>
                </a:solidFill>
                <a:effectLst>
                  <a:outerShdw blurRad="38100" dist="38100" dir="2700000" algn="tl">
                    <a:srgbClr val="C0C0C0"/>
                  </a:outerShdw>
                </a:effectLst>
                <a:latin typeface="Times New Roman" pitchFamily="18" charset="0"/>
              </a:rPr>
              <a:t> </a:t>
            </a:r>
            <a:r>
              <a:rPr kumimoji="0" lang="zh-CN" altLang="en-US" sz="3200" b="1" dirty="0" smtClean="0">
                <a:solidFill>
                  <a:srgbClr val="DF6337"/>
                </a:solidFill>
                <a:effectLst>
                  <a:outerShdw blurRad="38100" dist="38100" dir="2700000" algn="tl">
                    <a:srgbClr val="C0C0C0"/>
                  </a:outerShdw>
                </a:effectLst>
                <a:latin typeface="Times New Roman" pitchFamily="18" charset="0"/>
              </a:rPr>
              <a:t>方法一：个别</a:t>
            </a:r>
            <a:r>
              <a:rPr kumimoji="0" lang="zh-CN" altLang="en-US" sz="3200" b="1" dirty="0">
                <a:solidFill>
                  <a:srgbClr val="DF6337"/>
                </a:solidFill>
                <a:effectLst>
                  <a:outerShdw blurRad="38100" dist="38100" dir="2700000" algn="tl">
                    <a:srgbClr val="C0C0C0"/>
                  </a:outerShdw>
                </a:effectLst>
                <a:latin typeface="Times New Roman" pitchFamily="18" charset="0"/>
              </a:rPr>
              <a:t>会谈，小组会议</a:t>
            </a:r>
          </a:p>
          <a:p>
            <a:pPr algn="l">
              <a:lnSpc>
                <a:spcPct val="85000"/>
              </a:lnSpc>
              <a:spcBef>
                <a:spcPct val="45000"/>
              </a:spcBef>
              <a:buClr>
                <a:schemeClr val="tx1"/>
              </a:buClr>
            </a:pPr>
            <a:r>
              <a:rPr kumimoji="0" lang="zh-CN" altLang="en-US" sz="2400" b="1" dirty="0">
                <a:solidFill>
                  <a:schemeClr val="tx1"/>
                </a:solidFill>
                <a:effectLst/>
                <a:latin typeface="Times New Roman" pitchFamily="18" charset="0"/>
              </a:rPr>
              <a:t>      </a:t>
            </a:r>
            <a:r>
              <a:rPr kumimoji="0" lang="zh-CN" altLang="en-US" b="1" dirty="0">
                <a:solidFill>
                  <a:schemeClr val="tx1"/>
                </a:solidFill>
                <a:effectLst/>
                <a:latin typeface="Times New Roman" pitchFamily="18" charset="0"/>
              </a:rPr>
              <a:t>1 .   了解系统需求:</a:t>
            </a:r>
          </a:p>
          <a:p>
            <a:pPr algn="l">
              <a:lnSpc>
                <a:spcPct val="85000"/>
              </a:lnSpc>
              <a:spcBef>
                <a:spcPct val="45000"/>
              </a:spcBef>
              <a:buClr>
                <a:schemeClr val="tx1"/>
              </a:buClr>
            </a:pPr>
            <a:r>
              <a:rPr kumimoji="0" lang="zh-CN" altLang="en-US" b="1" dirty="0">
                <a:solidFill>
                  <a:schemeClr val="tx1"/>
                </a:solidFill>
                <a:effectLst/>
                <a:latin typeface="Times New Roman" pitchFamily="18" charset="0"/>
              </a:rPr>
              <a:t>               </a:t>
            </a:r>
            <a:r>
              <a:rPr kumimoji="0" lang="zh-CN" altLang="en-US" b="1" dirty="0">
                <a:solidFill>
                  <a:srgbClr val="DF6337"/>
                </a:solidFill>
                <a:effectLst/>
                <a:latin typeface="Times New Roman" pitchFamily="18" charset="0"/>
              </a:rPr>
              <a:t>交流 — 通过访谈、会议等反复沟通 ；</a:t>
            </a:r>
          </a:p>
          <a:p>
            <a:pPr algn="l">
              <a:lnSpc>
                <a:spcPct val="85000"/>
              </a:lnSpc>
              <a:spcBef>
                <a:spcPct val="45000"/>
              </a:spcBef>
              <a:buClr>
                <a:schemeClr val="tx1"/>
              </a:buClr>
            </a:pPr>
            <a:r>
              <a:rPr kumimoji="0" lang="zh-CN" altLang="en-US" b="1" dirty="0">
                <a:solidFill>
                  <a:schemeClr val="tx1"/>
                </a:solidFill>
                <a:effectLst/>
                <a:latin typeface="Times New Roman" pitchFamily="18" charset="0"/>
              </a:rPr>
              <a:t>     2.    市场调查：类似用户需求的产品调查；</a:t>
            </a:r>
          </a:p>
          <a:p>
            <a:pPr algn="l">
              <a:lnSpc>
                <a:spcPct val="85000"/>
              </a:lnSpc>
              <a:spcBef>
                <a:spcPct val="45000"/>
              </a:spcBef>
              <a:buClr>
                <a:schemeClr val="tx1"/>
              </a:buClr>
            </a:pPr>
            <a:r>
              <a:rPr kumimoji="0" lang="zh-CN" altLang="en-US" b="1" dirty="0">
                <a:solidFill>
                  <a:schemeClr val="tx1"/>
                </a:solidFill>
                <a:effectLst/>
                <a:latin typeface="Times New Roman" pitchFamily="18" charset="0"/>
              </a:rPr>
              <a:t>     3.    访问用户和用户领域专家；</a:t>
            </a:r>
          </a:p>
          <a:p>
            <a:pPr algn="l">
              <a:lnSpc>
                <a:spcPct val="85000"/>
              </a:lnSpc>
              <a:spcBef>
                <a:spcPct val="45000"/>
              </a:spcBef>
              <a:buClr>
                <a:schemeClr val="tx1"/>
              </a:buClr>
            </a:pPr>
            <a:r>
              <a:rPr kumimoji="0" lang="zh-CN" altLang="en-US" b="1" dirty="0">
                <a:solidFill>
                  <a:schemeClr val="tx1"/>
                </a:solidFill>
                <a:effectLst/>
                <a:latin typeface="Times New Roman" pitchFamily="18" charset="0"/>
              </a:rPr>
              <a:t>     4.    考察现场，观察、提炼用户工作流程。</a:t>
            </a:r>
            <a:endParaRPr lang="zh-CN" altLang="en-US" sz="3200" b="1" dirty="0">
              <a:solidFill>
                <a:srgbClr val="FFFF00"/>
              </a:solidFill>
              <a:effectLst/>
              <a:latin typeface="Times New Roman" pitchFamily="18" charset="0"/>
            </a:endParaRPr>
          </a:p>
        </p:txBody>
      </p:sp>
      <p:sp>
        <p:nvSpPr>
          <p:cNvPr id="1084421" name="Text Box 5"/>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Text Box 2"/>
          <p:cNvSpPr txBox="1">
            <a:spLocks noChangeArrowheads="1"/>
          </p:cNvSpPr>
          <p:nvPr/>
        </p:nvSpPr>
        <p:spPr bwMode="auto">
          <a:xfrm>
            <a:off x="88900" y="1281483"/>
            <a:ext cx="8956675" cy="4339650"/>
          </a:xfrm>
          <a:prstGeom prst="rect">
            <a:avLst/>
          </a:prstGeom>
          <a:noFill/>
          <a:ln w="9525">
            <a:noFill/>
            <a:miter lim="800000"/>
            <a:headEnd/>
            <a:tailEnd/>
          </a:ln>
          <a:effectLst/>
        </p:spPr>
        <p:txBody>
          <a:bodyPr>
            <a:spAutoFit/>
          </a:bodyPr>
          <a:lstStyle/>
          <a:p>
            <a:pPr algn="l">
              <a:lnSpc>
                <a:spcPct val="120000"/>
              </a:lnSpc>
              <a:spcBef>
                <a:spcPct val="60000"/>
              </a:spcBef>
              <a:buClr>
                <a:srgbClr val="DF6337"/>
              </a:buClr>
              <a:buSzPct val="135000"/>
              <a:buFont typeface="Wingdings" pitchFamily="2" charset="2"/>
              <a:buChar char="§"/>
            </a:pPr>
            <a:r>
              <a:rPr kumimoji="0" lang="zh-CN" altLang="en-US" b="1" dirty="0" smtClean="0">
                <a:solidFill>
                  <a:srgbClr val="DF6337"/>
                </a:solidFill>
                <a:effectLst>
                  <a:outerShdw blurRad="38100" dist="38100" dir="2700000" algn="tl">
                    <a:srgbClr val="C0C0C0"/>
                  </a:outerShdw>
                </a:effectLst>
                <a:latin typeface="Times New Roman" pitchFamily="18" charset="0"/>
              </a:rPr>
              <a:t>方法一：</a:t>
            </a:r>
            <a:r>
              <a:rPr kumimoji="0" lang="zh-CN" altLang="en-US" b="1" dirty="0" smtClean="0">
                <a:solidFill>
                  <a:srgbClr val="DF6337"/>
                </a:solidFill>
                <a:effectLst>
                  <a:outerShdw blurRad="38100" dist="38100" dir="2700000" algn="tl">
                    <a:srgbClr val="C0C0C0"/>
                  </a:outerShdw>
                </a:effectLst>
              </a:rPr>
              <a:t>个别</a:t>
            </a:r>
            <a:r>
              <a:rPr kumimoji="0" lang="zh-CN" altLang="en-US" b="1" dirty="0">
                <a:solidFill>
                  <a:srgbClr val="DF6337"/>
                </a:solidFill>
                <a:effectLst>
                  <a:outerShdw blurRad="38100" dist="38100" dir="2700000" algn="tl">
                    <a:srgbClr val="C0C0C0"/>
                  </a:outerShdw>
                </a:effectLst>
              </a:rPr>
              <a:t>会谈，小组</a:t>
            </a:r>
            <a:r>
              <a:rPr kumimoji="0" lang="zh-CN" altLang="en-US" b="1" dirty="0" smtClean="0">
                <a:solidFill>
                  <a:srgbClr val="DF6337"/>
                </a:solidFill>
                <a:effectLst>
                  <a:outerShdw blurRad="38100" dist="38100" dir="2700000" algn="tl">
                    <a:srgbClr val="C0C0C0"/>
                  </a:outerShdw>
                </a:effectLst>
              </a:rPr>
              <a:t>会议</a:t>
            </a:r>
            <a:endParaRPr kumimoji="0" lang="en-US" altLang="zh-CN" b="1" dirty="0" smtClean="0">
              <a:solidFill>
                <a:srgbClr val="DF6337"/>
              </a:solidFill>
              <a:effectLst>
                <a:outerShdw blurRad="38100" dist="38100" dir="2700000" algn="tl">
                  <a:srgbClr val="C0C0C0"/>
                </a:outerShdw>
              </a:effectLst>
            </a:endParaRPr>
          </a:p>
          <a:p>
            <a:pPr algn="l">
              <a:lnSpc>
                <a:spcPct val="120000"/>
              </a:lnSpc>
              <a:spcBef>
                <a:spcPct val="60000"/>
              </a:spcBef>
              <a:buClr>
                <a:srgbClr val="DF6337"/>
              </a:buClr>
              <a:buSzPct val="135000"/>
              <a:buFont typeface="Wingdings" pitchFamily="2" charset="2"/>
              <a:buChar char="§"/>
            </a:pPr>
            <a:endParaRPr kumimoji="0" lang="zh-CN" altLang="en-US" b="1" dirty="0">
              <a:solidFill>
                <a:srgbClr val="DF6337"/>
              </a:solidFill>
              <a:effectLst>
                <a:outerShdw blurRad="38100" dist="38100" dir="2700000" algn="tl">
                  <a:srgbClr val="C0C0C0"/>
                </a:outerShdw>
              </a:effectLst>
            </a:endParaRPr>
          </a:p>
          <a:p>
            <a:pPr algn="l">
              <a:lnSpc>
                <a:spcPct val="115000"/>
              </a:lnSpc>
              <a:spcBef>
                <a:spcPct val="45000"/>
              </a:spcBef>
              <a:buClr>
                <a:schemeClr val="tx1"/>
              </a:buClr>
            </a:pPr>
            <a:r>
              <a:rPr kumimoji="0" lang="zh-CN" altLang="en-US" sz="2400" b="1" dirty="0" smtClean="0">
                <a:solidFill>
                  <a:schemeClr val="tx1"/>
                </a:solidFill>
                <a:effectLst/>
                <a:latin typeface="Times New Roman" pitchFamily="18" charset="0"/>
              </a:rPr>
              <a:t>      </a:t>
            </a:r>
            <a:r>
              <a:rPr kumimoji="0" lang="zh-CN" altLang="en-US" sz="2400" b="1" dirty="0">
                <a:solidFill>
                  <a:schemeClr val="tx1"/>
                </a:solidFill>
                <a:effectLst/>
                <a:latin typeface="Times New Roman" pitchFamily="18" charset="0"/>
              </a:rPr>
              <a:t>1 .   了解系统需求：计算机和儿童的自由对话、进行图灵测试</a:t>
            </a:r>
          </a:p>
          <a:p>
            <a:pPr algn="l">
              <a:lnSpc>
                <a:spcPct val="115000"/>
              </a:lnSpc>
              <a:spcBef>
                <a:spcPct val="45000"/>
              </a:spcBef>
              <a:buClr>
                <a:schemeClr val="tx1"/>
              </a:buClr>
            </a:pPr>
            <a:r>
              <a:rPr kumimoji="0" lang="zh-CN" altLang="en-US" sz="2400" b="1" dirty="0">
                <a:solidFill>
                  <a:schemeClr val="tx1"/>
                </a:solidFill>
                <a:effectLst/>
                <a:latin typeface="Times New Roman" pitchFamily="18" charset="0"/>
              </a:rPr>
              <a:t>             和判断孩子的智力年龄；</a:t>
            </a:r>
            <a:endParaRPr kumimoji="0" lang="zh-CN" altLang="en-US" sz="2400" b="1" dirty="0">
              <a:solidFill>
                <a:srgbClr val="FFB48F"/>
              </a:solidFill>
              <a:effectLst/>
              <a:latin typeface="Times New Roman" pitchFamily="18" charset="0"/>
            </a:endParaRPr>
          </a:p>
          <a:p>
            <a:pPr algn="l">
              <a:lnSpc>
                <a:spcPct val="115000"/>
              </a:lnSpc>
              <a:spcBef>
                <a:spcPct val="45000"/>
              </a:spcBef>
              <a:buClr>
                <a:schemeClr val="tx1"/>
              </a:buClr>
            </a:pPr>
            <a:r>
              <a:rPr kumimoji="0" lang="zh-CN" altLang="en-US" sz="2400" b="1" dirty="0">
                <a:solidFill>
                  <a:schemeClr val="tx1"/>
                </a:solidFill>
                <a:effectLst/>
                <a:latin typeface="Times New Roman" pitchFamily="18" charset="0"/>
              </a:rPr>
              <a:t>     2.    市场调查：目前仅有测试儿童</a:t>
            </a:r>
            <a:r>
              <a:rPr kumimoji="0" lang="en-US" altLang="zh-CN" sz="2400" b="1" dirty="0">
                <a:solidFill>
                  <a:schemeClr val="tx1"/>
                </a:solidFill>
                <a:effectLst/>
                <a:latin typeface="Times New Roman" pitchFamily="18" charset="0"/>
              </a:rPr>
              <a:t>IQ</a:t>
            </a:r>
            <a:r>
              <a:rPr kumimoji="0" lang="zh-CN" altLang="en-US" sz="2400" b="1" dirty="0">
                <a:solidFill>
                  <a:schemeClr val="tx1"/>
                </a:solidFill>
                <a:effectLst/>
                <a:latin typeface="Times New Roman" pitchFamily="18" charset="0"/>
              </a:rPr>
              <a:t>的系统；</a:t>
            </a:r>
          </a:p>
          <a:p>
            <a:pPr algn="l">
              <a:lnSpc>
                <a:spcPct val="115000"/>
              </a:lnSpc>
              <a:spcBef>
                <a:spcPct val="45000"/>
              </a:spcBef>
              <a:buClr>
                <a:schemeClr val="tx1"/>
              </a:buClr>
            </a:pPr>
            <a:r>
              <a:rPr kumimoji="0" lang="zh-CN" altLang="en-US" sz="2400" b="1" dirty="0">
                <a:solidFill>
                  <a:schemeClr val="tx1"/>
                </a:solidFill>
                <a:effectLst/>
                <a:latin typeface="Times New Roman" pitchFamily="18" charset="0"/>
              </a:rPr>
              <a:t>     3.    访问用户和用户领域专家：教师、儿童、</a:t>
            </a:r>
          </a:p>
          <a:p>
            <a:pPr algn="l">
              <a:lnSpc>
                <a:spcPct val="115000"/>
              </a:lnSpc>
              <a:spcBef>
                <a:spcPct val="45000"/>
              </a:spcBef>
              <a:buClr>
                <a:schemeClr val="tx1"/>
              </a:buClr>
            </a:pPr>
            <a:r>
              <a:rPr kumimoji="0" lang="zh-CN" altLang="en-US" sz="2400" b="1" dirty="0">
                <a:solidFill>
                  <a:schemeClr val="tx1"/>
                </a:solidFill>
                <a:effectLst/>
                <a:latin typeface="Times New Roman" pitchFamily="18" charset="0"/>
              </a:rPr>
              <a:t>            北师大心理学的专家。</a:t>
            </a:r>
          </a:p>
        </p:txBody>
      </p:sp>
      <p:sp>
        <p:nvSpPr>
          <p:cNvPr id="1087491" name="Rectangle 3"/>
          <p:cNvSpPr>
            <a:spLocks noChangeArrowheads="1"/>
          </p:cNvSpPr>
          <p:nvPr/>
        </p:nvSpPr>
        <p:spPr bwMode="auto">
          <a:xfrm>
            <a:off x="4217988" y="1973069"/>
            <a:ext cx="4827587" cy="519112"/>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kumimoji="0" lang="zh-CN" altLang="en-US" b="1" dirty="0">
                <a:solidFill>
                  <a:srgbClr val="99FF33"/>
                </a:solidFill>
                <a:effectLst>
                  <a:outerShdw blurRad="38100" dist="38100" dir="2700000" algn="tl">
                    <a:srgbClr val="C0C0C0"/>
                  </a:outerShdw>
                </a:effectLst>
                <a:latin typeface="Times New Roman" pitchFamily="18" charset="0"/>
              </a:rPr>
              <a:t>实例：儿童自然语言对话系统</a:t>
            </a:r>
          </a:p>
        </p:txBody>
      </p:sp>
      <p:sp>
        <p:nvSpPr>
          <p:cNvPr id="1087493" name="Text Box 5"/>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3111" t="592" r="48255" b="-592"/>
          <a:stretch/>
        </p:blipFill>
        <p:spPr>
          <a:xfrm rot="5400000">
            <a:off x="7414881" y="2202939"/>
            <a:ext cx="3458237" cy="5336698"/>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xfrm>
            <a:off x="236537" y="1311275"/>
            <a:ext cx="8566803" cy="552450"/>
          </a:xfrm>
          <a:noFill/>
          <a:ln/>
        </p:spPr>
        <p:txBody>
          <a:bodyPr lIns="92075" tIns="46038" rIns="92075" bIns="46038" anchor="ctr"/>
          <a:lstStyle/>
          <a:p>
            <a:pPr algn="l">
              <a:buFont typeface="Wingdings" pitchFamily="2" charset="2"/>
              <a:buChar char="§"/>
            </a:pPr>
            <a:r>
              <a:rPr lang="zh-CN" altLang="en-US" sz="2800" dirty="0" smtClean="0">
                <a:solidFill>
                  <a:srgbClr val="DF6337"/>
                </a:solidFill>
                <a:latin typeface="宋体" pitchFamily="2" charset="-122"/>
                <a:ea typeface="宋体" pitchFamily="2" charset="-122"/>
              </a:rPr>
              <a:t> 方法二：问卷调查</a:t>
            </a:r>
            <a:endParaRPr lang="zh-CN" altLang="en-US" sz="2800" dirty="0">
              <a:solidFill>
                <a:srgbClr val="DF6337"/>
              </a:solidFill>
              <a:latin typeface="宋体" pitchFamily="2" charset="-122"/>
              <a:ea typeface="宋体" pitchFamily="2" charset="-122"/>
            </a:endParaRPr>
          </a:p>
        </p:txBody>
      </p:sp>
      <p:graphicFrame>
        <p:nvGraphicFramePr>
          <p:cNvPr id="1088561" name="Group 49"/>
          <p:cNvGraphicFramePr>
            <a:graphicFrameLocks noGrp="1"/>
          </p:cNvGraphicFramePr>
          <p:nvPr>
            <p:extLst>
              <p:ext uri="{D42A27DB-BD31-4B8C-83A1-F6EECF244321}">
                <p14:modId xmlns:p14="http://schemas.microsoft.com/office/powerpoint/2010/main" val="4281898510"/>
              </p:ext>
            </p:extLst>
          </p:nvPr>
        </p:nvGraphicFramePr>
        <p:xfrm>
          <a:off x="236538" y="2254250"/>
          <a:ext cx="8763000" cy="3737656"/>
        </p:xfrm>
        <a:graphic>
          <a:graphicData uri="http://schemas.openxmlformats.org/drawingml/2006/table">
            <a:tbl>
              <a:tblPr/>
              <a:tblGrid>
                <a:gridCol w="1057275">
                  <a:extLst>
                    <a:ext uri="{9D8B030D-6E8A-4147-A177-3AD203B41FA5}">
                      <a16:colId xmlns:a16="http://schemas.microsoft.com/office/drawing/2014/main" val="20000"/>
                    </a:ext>
                  </a:extLst>
                </a:gridCol>
                <a:gridCol w="7705725">
                  <a:extLst>
                    <a:ext uri="{9D8B030D-6E8A-4147-A177-3AD203B41FA5}">
                      <a16:colId xmlns:a16="http://schemas.microsoft.com/office/drawing/2014/main" val="20001"/>
                    </a:ext>
                  </a:extLst>
                </a:gridCol>
              </a:tblGrid>
              <a:tr h="4667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编号</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提出问题</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65138">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1</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孩子们对什么感兴趣？</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1"/>
                  </a:ext>
                </a:extLst>
              </a:tr>
              <a:tr h="4667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2</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和孩子们怎么交流？</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2"/>
                  </a:ext>
                </a:extLst>
              </a:tr>
              <a:tr h="4667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3</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您每日都怎么上课？</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3"/>
                  </a:ext>
                </a:extLst>
              </a:tr>
              <a:tr h="4667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4</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怎么抓住孩子们的注意力？</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4"/>
                  </a:ext>
                </a:extLst>
              </a:tr>
              <a:tr h="442912">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5</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孩子的父母、家庭环境对孩子的兴趣有影响吗？</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5"/>
                  </a:ext>
                </a:extLst>
              </a:tr>
              <a:tr h="424543">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6</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您总结出孩子说话的特点是什么？</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r h="538163">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a:t>
                      </a:r>
                    </a:p>
                  </a:txBody>
                  <a:tcPr horzOverflow="overflow">
                    <a:lnL w="28575"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a:t>
                      </a:r>
                    </a:p>
                  </a:txBody>
                  <a:tcPr horzOverflow="overflow">
                    <a:lnL w="1270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7"/>
                  </a:ext>
                </a:extLst>
              </a:tr>
            </a:tbl>
          </a:graphicData>
        </a:graphic>
      </p:graphicFrame>
      <p:sp>
        <p:nvSpPr>
          <p:cNvPr id="1088543" name="Text Box 31"/>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5" name="矩形 4"/>
          <p:cNvSpPr/>
          <p:nvPr/>
        </p:nvSpPr>
        <p:spPr>
          <a:xfrm>
            <a:off x="3997514" y="1551340"/>
            <a:ext cx="5000812" cy="480131"/>
          </a:xfrm>
          <a:prstGeom prst="rect">
            <a:avLst/>
          </a:prstGeom>
        </p:spPr>
        <p:txBody>
          <a:bodyPr wrap="square">
            <a:spAutoFit/>
          </a:bodyPr>
          <a:lstStyle/>
          <a:p>
            <a:r>
              <a:rPr lang="en-US" altLang="zh-CN" b="1" dirty="0" smtClean="0">
                <a:solidFill>
                  <a:srgbClr val="00B050"/>
                </a:solidFill>
                <a:effectLst/>
                <a:latin typeface="宋体" pitchFamily="2" charset="-122"/>
              </a:rPr>
              <a:t>“</a:t>
            </a:r>
            <a:r>
              <a:rPr lang="zh-CN" altLang="en-US" b="1" dirty="0" smtClean="0">
                <a:solidFill>
                  <a:srgbClr val="00B050"/>
                </a:solidFill>
                <a:effectLst/>
                <a:latin typeface="宋体" pitchFamily="2" charset="-122"/>
              </a:rPr>
              <a:t>盘古系统”儿童对话调查表</a:t>
            </a:r>
            <a:endParaRPr lang="zh-CN" altLang="en-US" b="1" dirty="0">
              <a:solidFill>
                <a:srgbClr val="00B050"/>
              </a:solidFill>
              <a:effectLst/>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180974" y="1301750"/>
            <a:ext cx="8810625" cy="552450"/>
          </a:xfrm>
          <a:noFill/>
          <a:ln/>
        </p:spPr>
        <p:txBody>
          <a:bodyPr lIns="92075" tIns="46038" rIns="92075" bIns="46038" anchor="ctr"/>
          <a:lstStyle/>
          <a:p>
            <a:pPr algn="l">
              <a:buFont typeface="Wingdings" pitchFamily="2" charset="2"/>
              <a:buChar char="§"/>
            </a:pPr>
            <a:r>
              <a:rPr lang="zh-CN" altLang="en-US" sz="2800" dirty="0">
                <a:solidFill>
                  <a:srgbClr val="DF6337"/>
                </a:solidFill>
                <a:latin typeface="宋体" pitchFamily="2" charset="-122"/>
                <a:ea typeface="宋体" pitchFamily="2" charset="-122"/>
              </a:rPr>
              <a:t> </a:t>
            </a:r>
            <a:r>
              <a:rPr lang="zh-CN" altLang="en-US" sz="2800" dirty="0" smtClean="0">
                <a:solidFill>
                  <a:srgbClr val="DF6337"/>
                </a:solidFill>
                <a:latin typeface="宋体" pitchFamily="2" charset="-122"/>
                <a:ea typeface="宋体" pitchFamily="2" charset="-122"/>
              </a:rPr>
              <a:t>方法二：问卷调查</a:t>
            </a:r>
            <a:r>
              <a:rPr lang="en-US" altLang="zh-CN" sz="2800" dirty="0">
                <a:solidFill>
                  <a:srgbClr val="DF6337"/>
                </a:solidFill>
                <a:latin typeface="宋体" pitchFamily="2" charset="-122"/>
                <a:ea typeface="宋体" pitchFamily="2" charset="-122"/>
              </a:rPr>
              <a:t>——</a:t>
            </a:r>
            <a:r>
              <a:rPr lang="zh-CN" altLang="en-US" sz="2800" dirty="0">
                <a:solidFill>
                  <a:srgbClr val="DF6337"/>
                </a:solidFill>
                <a:latin typeface="宋体" pitchFamily="2" charset="-122"/>
                <a:ea typeface="宋体" pitchFamily="2" charset="-122"/>
              </a:rPr>
              <a:t>教学管理系统调查表</a:t>
            </a:r>
          </a:p>
        </p:txBody>
      </p:sp>
      <p:graphicFrame>
        <p:nvGraphicFramePr>
          <p:cNvPr id="1090656" name="Group 96"/>
          <p:cNvGraphicFramePr>
            <a:graphicFrameLocks noGrp="1"/>
          </p:cNvGraphicFramePr>
          <p:nvPr/>
        </p:nvGraphicFramePr>
        <p:xfrm>
          <a:off x="209550" y="2193925"/>
          <a:ext cx="8782050" cy="3878263"/>
        </p:xfrm>
        <a:graphic>
          <a:graphicData uri="http://schemas.openxmlformats.org/drawingml/2006/table">
            <a:tbl>
              <a:tblPr/>
              <a:tblGrid>
                <a:gridCol w="947738">
                  <a:extLst>
                    <a:ext uri="{9D8B030D-6E8A-4147-A177-3AD203B41FA5}">
                      <a16:colId xmlns:a16="http://schemas.microsoft.com/office/drawing/2014/main" val="20000"/>
                    </a:ext>
                  </a:extLst>
                </a:gridCol>
                <a:gridCol w="7834312">
                  <a:extLst>
                    <a:ext uri="{9D8B030D-6E8A-4147-A177-3AD203B41FA5}">
                      <a16:colId xmlns:a16="http://schemas.microsoft.com/office/drawing/2014/main" val="20001"/>
                    </a:ext>
                  </a:extLst>
                </a:gridCol>
              </a:tblGrid>
              <a:tr h="412750">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编号</a:t>
                      </a:r>
                    </a:p>
                  </a:txBody>
                  <a:tcPr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28575"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提出问题</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28575"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286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1</a:t>
                      </a:r>
                    </a:p>
                  </a:txBody>
                  <a:tcPr marL="90000" marR="90000" marT="46800" marB="46800" anchor="ctr" anchorCtr="1"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对计算机学院的本科教学，为什么要使用计算机来进行管理？</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1"/>
                  </a:ext>
                </a:extLst>
              </a:tr>
              <a:tr h="43497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2</a:t>
                      </a:r>
                    </a:p>
                  </a:txBody>
                  <a:tcPr marL="90000" marR="90000" marT="46800" marB="46800" anchor="ctr" anchorCtr="1"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目前院里采用计算机管理工作情况如何？</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2"/>
                  </a:ext>
                </a:extLst>
              </a:tr>
              <a:tr h="723900">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3</a:t>
                      </a:r>
                    </a:p>
                  </a:txBody>
                  <a:tcPr marL="90000" marR="90000" marT="46800" marB="46800" anchor="ctr" anchorCtr="1"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我们能否用几天的时间和本科管理的老师在一起实习，了解老师的工作流程？（同时帮助找问题</a:t>
                      </a: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3"/>
                  </a:ext>
                </a:extLst>
              </a:tr>
              <a:tr h="725488">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4</a:t>
                      </a:r>
                    </a:p>
                  </a:txBody>
                  <a:tcPr marL="90000" marR="90000" marT="46800" marB="46800" anchor="ctr" anchorCtr="1"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哪些问题是目前传统手工方法无法解决的？（可以在3中得到较圆满的理解和回答）</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2700"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4"/>
                  </a:ext>
                </a:extLst>
              </a:tr>
              <a:tr h="720725">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5</a:t>
                      </a:r>
                    </a:p>
                  </a:txBody>
                  <a:tcPr marL="0" marR="0" marT="0" marB="0" anchor="ctr" anchorCtr="1"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9050" cap="flat" cmpd="sng" algn="ctr">
                      <a:solidFill>
                        <a:srgbClr val="66FF66"/>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找出确实需要改进的、可以由手工业务转向计算机系统流程的工作？（这之后采用功能定义、功能划分等等后续的分析）</a:t>
                      </a:r>
                    </a:p>
                  </a:txBody>
                  <a:tcPr marL="0" marR="0" marT="0" marB="0"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2700" cap="flat" cmpd="sng" algn="ctr">
                      <a:solidFill>
                        <a:srgbClr val="00FF00"/>
                      </a:solidFill>
                      <a:prstDash val="solid"/>
                      <a:round/>
                      <a:headEnd type="none" w="sm" len="sm"/>
                      <a:tailEnd type="none" w="sm" len="sm"/>
                    </a:lnT>
                    <a:lnB w="19050" cap="flat" cmpd="sng" algn="ctr">
                      <a:solidFill>
                        <a:srgbClr val="66FF66"/>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431800">
                <a:tc>
                  <a:txBody>
                    <a:bodyPr/>
                    <a:lstStyle/>
                    <a:p>
                      <a:pPr marL="0" marR="0" lvl="0" indent="0" algn="ctr"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宋体" pitchFamily="2" charset="-122"/>
                          <a:ea typeface="宋体" pitchFamily="2" charset="-122"/>
                        </a:rPr>
                        <a:t>……</a:t>
                      </a:r>
                    </a:p>
                  </a:txBody>
                  <a:tcPr horzOverflow="overflow">
                    <a:lnL w="28575" cap="flat" cmpd="sng" algn="ctr">
                      <a:solidFill>
                        <a:srgbClr val="00FF00"/>
                      </a:solidFill>
                      <a:prstDash val="solid"/>
                      <a:round/>
                      <a:headEnd type="none" w="sm" len="sm"/>
                      <a:tailEnd type="none" w="sm" len="sm"/>
                    </a:lnL>
                    <a:lnR w="12700" cap="flat" cmpd="sng" algn="ctr">
                      <a:solidFill>
                        <a:srgbClr val="00FF00"/>
                      </a:solidFill>
                      <a:prstDash val="solid"/>
                      <a:round/>
                      <a:headEnd type="none" w="sm" len="sm"/>
                      <a:tailEnd type="none" w="sm" len="sm"/>
                    </a:lnR>
                    <a:lnT w="19050" cap="flat" cmpd="sng" algn="ctr">
                      <a:solidFill>
                        <a:srgbClr val="66FF66"/>
                      </a:solidFill>
                      <a:prstDash val="solid"/>
                      <a:miter lim="800000"/>
                      <a:headEnd type="none" w="med" len="med"/>
                      <a:tailEnd type="none" w="med" len="med"/>
                    </a:lnT>
                    <a:lnB w="28575" cap="flat" cmpd="sng" algn="ctr">
                      <a:solidFill>
                        <a:srgbClr val="00FF00"/>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en-US" altLang="zh-CN" sz="2000" b="0" i="0" u="none" strike="noStrike" cap="none" normalizeH="0" baseline="0" dirty="0" smtClean="0">
                          <a:ln>
                            <a:noFill/>
                          </a:ln>
                          <a:solidFill>
                            <a:srgbClr val="000000"/>
                          </a:solidFill>
                          <a:effectLst>
                            <a:outerShdw blurRad="38100" dist="38100" dir="2700000" algn="tl">
                              <a:srgbClr val="FFFFFF"/>
                            </a:outerShdw>
                          </a:effectLst>
                          <a:latin typeface="宋体" pitchFamily="2" charset="-122"/>
                          <a:ea typeface="宋体" pitchFamily="2" charset="-122"/>
                        </a:rPr>
                        <a:t>………………………………………………………………</a:t>
                      </a:r>
                    </a:p>
                  </a:txBody>
                  <a:tcPr horzOverflow="overflow">
                    <a:lnL w="12700" cap="flat" cmpd="sng" algn="ctr">
                      <a:solidFill>
                        <a:srgbClr val="00FF00"/>
                      </a:solidFill>
                      <a:prstDash val="solid"/>
                      <a:round/>
                      <a:headEnd type="none" w="sm" len="sm"/>
                      <a:tailEnd type="none" w="sm" len="sm"/>
                    </a:lnL>
                    <a:lnR w="28575" cap="flat" cmpd="sng" algn="ctr">
                      <a:solidFill>
                        <a:srgbClr val="00FF00"/>
                      </a:solidFill>
                      <a:prstDash val="solid"/>
                      <a:round/>
                      <a:headEnd type="none" w="sm" len="sm"/>
                      <a:tailEnd type="none" w="sm" len="sm"/>
                    </a:lnR>
                    <a:lnT w="19050" cap="flat" cmpd="sng" algn="ctr">
                      <a:solidFill>
                        <a:srgbClr val="66FF66"/>
                      </a:solidFill>
                      <a:prstDash val="solid"/>
                      <a:miter lim="800000"/>
                      <a:headEnd type="none" w="med" len="med"/>
                      <a:tailEnd type="none" w="med" len="med"/>
                    </a:lnT>
                    <a:lnB w="28575" cap="flat" cmpd="sng" algn="ctr">
                      <a:solidFill>
                        <a:srgbClr val="00FF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6"/>
                  </a:ext>
                </a:extLst>
              </a:tr>
            </a:tbl>
          </a:graphicData>
        </a:graphic>
      </p:graphicFrame>
      <p:sp>
        <p:nvSpPr>
          <p:cNvPr id="1090657" name="Text Box 97"/>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656"/>
                                        </p:tgtEl>
                                        <p:attrNameLst>
                                          <p:attrName>style.visibility</p:attrName>
                                        </p:attrNameLst>
                                      </p:cBhvr>
                                      <p:to>
                                        <p:strVal val="visible"/>
                                      </p:to>
                                    </p:set>
                                    <p:animEffect transition="in" filter="blinds(horizontal)">
                                      <p:cBhvr>
                                        <p:cTn id="7" dur="1000"/>
                                        <p:tgtEl>
                                          <p:spTgt spid="1090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40" name="Rectangle 4"/>
          <p:cNvSpPr>
            <a:spLocks noChangeArrowheads="1"/>
          </p:cNvSpPr>
          <p:nvPr/>
        </p:nvSpPr>
        <p:spPr bwMode="auto">
          <a:xfrm>
            <a:off x="323849" y="1568450"/>
            <a:ext cx="5019115" cy="695575"/>
          </a:xfrm>
          <a:prstGeom prst="rect">
            <a:avLst/>
          </a:prstGeom>
          <a:noFill/>
          <a:ln w="9525">
            <a:noFill/>
            <a:miter lim="800000"/>
            <a:headEnd/>
            <a:tailEnd/>
          </a:ln>
          <a:effectLst/>
        </p:spPr>
        <p:txBody>
          <a:bodyPr wrap="square">
            <a:spAutoFit/>
          </a:bodyPr>
          <a:lstStyle/>
          <a:p>
            <a:pPr>
              <a:lnSpc>
                <a:spcPct val="140000"/>
              </a:lnSpc>
              <a:buClr>
                <a:srgbClr val="DF6337"/>
              </a:buClr>
              <a:buFont typeface="Wingdings" pitchFamily="2" charset="2"/>
              <a:buChar char="§"/>
            </a:pPr>
            <a:r>
              <a:rPr kumimoji="0" lang="zh-CN" altLang="en-US" b="1" dirty="0">
                <a:solidFill>
                  <a:srgbClr val="DF6337"/>
                </a:solidFill>
                <a:effectLst/>
              </a:rPr>
              <a:t> </a:t>
            </a:r>
            <a:r>
              <a:rPr kumimoji="0" lang="zh-CN" altLang="en-US" b="1" dirty="0" smtClean="0">
                <a:solidFill>
                  <a:srgbClr val="DF6337"/>
                </a:solidFill>
                <a:effectLst/>
              </a:rPr>
              <a:t>方法三：场景分析</a:t>
            </a:r>
            <a:r>
              <a:rPr kumimoji="0" lang="zh-CN" altLang="en-US" b="1" dirty="0" smtClean="0">
                <a:solidFill>
                  <a:schemeClr val="tx1"/>
                </a:solidFill>
                <a:effectLst/>
              </a:rPr>
              <a:t>    </a:t>
            </a:r>
            <a:endParaRPr kumimoji="0" lang="zh-CN" altLang="en-US" b="1" dirty="0">
              <a:solidFill>
                <a:schemeClr val="tx1"/>
              </a:solidFill>
              <a:effectLst/>
            </a:endParaRPr>
          </a:p>
        </p:txBody>
      </p:sp>
      <p:sp>
        <p:nvSpPr>
          <p:cNvPr id="1089541" name="Rectangle 5"/>
          <p:cNvSpPr>
            <a:spLocks noChangeArrowheads="1"/>
          </p:cNvSpPr>
          <p:nvPr/>
        </p:nvSpPr>
        <p:spPr bwMode="auto">
          <a:xfrm>
            <a:off x="981075" y="2605088"/>
            <a:ext cx="7296150" cy="2314575"/>
          </a:xfrm>
          <a:prstGeom prst="rect">
            <a:avLst/>
          </a:prstGeom>
          <a:noFill/>
          <a:ln w="9525">
            <a:noFill/>
            <a:miter lim="800000"/>
            <a:headEnd/>
            <a:tailEnd/>
          </a:ln>
          <a:effectLst/>
        </p:spPr>
        <p:txBody>
          <a:bodyPr>
            <a:spAutoFit/>
          </a:bodyPr>
          <a:lstStyle/>
          <a:p>
            <a:pPr>
              <a:lnSpc>
                <a:spcPct val="130000"/>
              </a:lnSpc>
            </a:pPr>
            <a:r>
              <a:rPr kumimoji="0" lang="zh-CN" altLang="en-US" b="1" dirty="0">
                <a:solidFill>
                  <a:schemeClr val="tx1"/>
                </a:solidFill>
                <a:effectLst/>
              </a:rPr>
              <a:t>考察现场，观察、提炼用户工作流程：</a:t>
            </a:r>
          </a:p>
          <a:p>
            <a:pPr>
              <a:lnSpc>
                <a:spcPct val="130000"/>
              </a:lnSpc>
            </a:pPr>
            <a:r>
              <a:rPr kumimoji="0" lang="zh-CN" altLang="en-US" b="1" dirty="0">
                <a:solidFill>
                  <a:schemeClr val="tx1"/>
                </a:solidFill>
                <a:effectLst/>
              </a:rPr>
              <a:t>       现场：学校、幼儿园</a:t>
            </a:r>
          </a:p>
          <a:p>
            <a:pPr>
              <a:lnSpc>
                <a:spcPct val="130000"/>
              </a:lnSpc>
            </a:pPr>
            <a:r>
              <a:rPr kumimoji="0" lang="zh-CN" altLang="en-US" b="1" dirty="0">
                <a:solidFill>
                  <a:schemeClr val="tx1"/>
                </a:solidFill>
                <a:effectLst/>
              </a:rPr>
              <a:t>       观察：上课、对话</a:t>
            </a:r>
          </a:p>
          <a:p>
            <a:pPr>
              <a:lnSpc>
                <a:spcPct val="130000"/>
              </a:lnSpc>
            </a:pPr>
            <a:r>
              <a:rPr kumimoji="0" lang="zh-CN" altLang="en-US" b="1" dirty="0">
                <a:solidFill>
                  <a:schemeClr val="tx1"/>
                </a:solidFill>
                <a:effectLst/>
              </a:rPr>
              <a:t>       用户工作流程：儿童说话过程及其特点</a:t>
            </a:r>
          </a:p>
        </p:txBody>
      </p:sp>
      <p:sp>
        <p:nvSpPr>
          <p:cNvPr id="1089542" name="Text Box 6"/>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2499" name="Text Box 3"/>
          <p:cNvSpPr txBox="1">
            <a:spLocks noChangeArrowheads="1"/>
          </p:cNvSpPr>
          <p:nvPr/>
        </p:nvSpPr>
        <p:spPr bwMode="auto">
          <a:xfrm>
            <a:off x="250825" y="1412875"/>
            <a:ext cx="8659813" cy="4765675"/>
          </a:xfrm>
          <a:prstGeom prst="rect">
            <a:avLst/>
          </a:prstGeom>
          <a:noFill/>
          <a:ln w="28575">
            <a:noFill/>
            <a:miter lim="800000"/>
            <a:headEnd/>
            <a:tailEnd type="none" w="sm" len="med"/>
          </a:ln>
          <a:effectLst/>
        </p:spPr>
        <p:txBody>
          <a:bodyPr>
            <a:spAutoFit/>
          </a:bodyPr>
          <a:lstStyle/>
          <a:p>
            <a:pPr algn="l" eaLnBrk="0" hangingPunct="0">
              <a:lnSpc>
                <a:spcPct val="140000"/>
              </a:lnSpc>
              <a:spcBef>
                <a:spcPct val="20000"/>
              </a:spcBef>
            </a:pP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        软件需求作为软件生命周期的第一个阶段，其重要性越来越突出，到20世纪80年代中期到</a:t>
            </a:r>
            <a:r>
              <a:rPr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90</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年代，逐步形成了软件工程的子领域——</a:t>
            </a:r>
            <a:r>
              <a:rPr lang="zh-CN" altLang="en-US" sz="2400" b="1" dirty="0">
                <a:solidFill>
                  <a:schemeClr val="tx2"/>
                </a:solidFill>
                <a:effectLst>
                  <a:outerShdw blurRad="38100" dist="38100" dir="2700000" algn="tl">
                    <a:srgbClr val="C0C0C0"/>
                  </a:outerShdw>
                </a:effectLst>
                <a:latin typeface="Times New Roman" pitchFamily="18" charset="0"/>
                <a:ea typeface="楷体_GB2312" pitchFamily="49" charset="-122"/>
              </a:rPr>
              <a:t>需求工程。</a:t>
            </a:r>
          </a:p>
          <a:p>
            <a:pPr algn="l" eaLnBrk="0" hangingPunct="0">
              <a:lnSpc>
                <a:spcPct val="140000"/>
              </a:lnSpc>
              <a:spcBef>
                <a:spcPct val="20000"/>
              </a:spcBef>
            </a:pP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        90年代后，需求工程成为软件界研究的重点之一。从1993年起，每两年举办一次需求工程国际研讨会（</a:t>
            </a:r>
            <a:r>
              <a:rPr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ISRE），1994</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年起，每两年举办一次需求工程国际会议（</a:t>
            </a:r>
            <a:r>
              <a:rPr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ICRE）。</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一些关于需求工程的工作小组相继成立，使需求工程的研究得到了迅速进展。</a:t>
            </a:r>
            <a:r>
              <a:rPr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1996</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a:t>
            </a:r>
            <a:r>
              <a:rPr lang="en-US" altLang="zh-CN" sz="2400" b="1" dirty="0">
                <a:effectLst>
                  <a:outerShdw blurRad="38100" dist="38100" dir="2700000" algn="tl">
                    <a:srgbClr val="C0C0C0"/>
                  </a:outerShdw>
                </a:effectLst>
              </a:rPr>
              <a:t>Springer-</a:t>
            </a:r>
            <a:r>
              <a:rPr lang="en-US" altLang="zh-CN" sz="2400" b="1" dirty="0" err="1">
                <a:effectLst>
                  <a:outerShdw blurRad="38100" dist="38100" dir="2700000" algn="tl">
                    <a:srgbClr val="C0C0C0"/>
                  </a:outerShdw>
                </a:effectLst>
              </a:rPr>
              <a:t>Verlag</a:t>
            </a:r>
            <a:r>
              <a:rPr lang="zh-CN" altLang="en-US" sz="2400" b="1" dirty="0">
                <a:effectLst>
                  <a:outerShdw blurRad="38100" dist="38100" dir="2700000" algn="tl">
                    <a:srgbClr val="C0C0C0"/>
                  </a:outerShdw>
                </a:effectLst>
              </a:rPr>
              <a:t>发行新的期刊</a:t>
            </a:r>
            <a:r>
              <a:rPr lang="en-US" altLang="zh-CN" sz="2400" b="1" dirty="0">
                <a:effectLst>
                  <a:outerShdw blurRad="38100" dist="38100" dir="2700000" algn="tl">
                    <a:srgbClr val="C0C0C0"/>
                  </a:outerShdw>
                </a:effectLst>
              </a:rPr>
              <a:t>《Requirements Engineering》</a:t>
            </a:r>
            <a:r>
              <a:rPr lang="zh-CN" altLang="en-US" sz="2400" b="1" dirty="0">
                <a:effectLst>
                  <a:outerShdw blurRad="38100" dist="38100" dir="2700000" algn="tl">
                    <a:srgbClr val="C0C0C0"/>
                  </a:outerShdw>
                </a:effectLst>
              </a:rPr>
              <a:t>。</a:t>
            </a:r>
          </a:p>
        </p:txBody>
      </p:sp>
      <p:sp>
        <p:nvSpPr>
          <p:cNvPr id="1002500" name="Text Box 4"/>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6" name="Text Box 4"/>
          <p:cNvSpPr txBox="1">
            <a:spLocks noChangeArrowheads="1"/>
          </p:cNvSpPr>
          <p:nvPr/>
        </p:nvSpPr>
        <p:spPr bwMode="auto">
          <a:xfrm>
            <a:off x="271463" y="1662113"/>
            <a:ext cx="8553450" cy="1231900"/>
          </a:xfrm>
          <a:prstGeom prst="rect">
            <a:avLst/>
          </a:prstGeom>
          <a:noFill/>
          <a:ln w="9525">
            <a:noFill/>
            <a:miter lim="800000"/>
            <a:headEnd/>
            <a:tailEnd/>
          </a:ln>
          <a:effectLst/>
        </p:spPr>
        <p:txBody>
          <a:bodyPr>
            <a:spAutoFit/>
          </a:bodyPr>
          <a:lstStyle/>
          <a:p>
            <a:pPr algn="l">
              <a:lnSpc>
                <a:spcPct val="120000"/>
              </a:lnSpc>
              <a:spcBef>
                <a:spcPct val="60000"/>
              </a:spcBef>
              <a:buClr>
                <a:srgbClr val="66FFFF"/>
              </a:buClr>
              <a:buSzPct val="135000"/>
              <a:buFont typeface="Wingdings" pitchFamily="2" charset="2"/>
              <a:buChar char="§"/>
            </a:pPr>
            <a:r>
              <a:rPr kumimoji="0" lang="zh-CN" altLang="en-US" b="1" dirty="0">
                <a:solidFill>
                  <a:schemeClr val="bg2"/>
                </a:solidFill>
                <a:effectLst/>
                <a:latin typeface="Times New Roman" pitchFamily="18" charset="0"/>
              </a:rPr>
              <a:t>  </a:t>
            </a:r>
            <a:r>
              <a:rPr kumimoji="0" lang="zh-CN" altLang="en-US" sz="3200" b="1" dirty="0">
                <a:solidFill>
                  <a:schemeClr val="bg2"/>
                </a:solidFill>
                <a:effectLst/>
                <a:latin typeface="Times New Roman" pitchFamily="18" charset="0"/>
              </a:rPr>
              <a:t>获取技术、方法</a:t>
            </a:r>
            <a:endParaRPr kumimoji="0" lang="en-US" altLang="zh-CN" sz="3200" b="1" dirty="0">
              <a:solidFill>
                <a:schemeClr val="bg2"/>
              </a:solidFill>
              <a:effectLst/>
              <a:latin typeface="Times New Roman" pitchFamily="18" charset="0"/>
            </a:endParaRPr>
          </a:p>
          <a:p>
            <a:pPr algn="l">
              <a:lnSpc>
                <a:spcPct val="85000"/>
              </a:lnSpc>
              <a:spcBef>
                <a:spcPct val="45000"/>
              </a:spcBef>
              <a:buClr>
                <a:schemeClr val="tx1"/>
              </a:buClr>
            </a:pPr>
            <a:r>
              <a:rPr kumimoji="0" lang="zh-CN" altLang="en-US" sz="2400" b="1" dirty="0">
                <a:solidFill>
                  <a:schemeClr val="tx1"/>
                </a:solidFill>
                <a:effectLst/>
                <a:latin typeface="Times New Roman" pitchFamily="18" charset="0"/>
              </a:rPr>
              <a:t>      </a:t>
            </a:r>
            <a:r>
              <a:rPr kumimoji="0" lang="zh-CN" altLang="en-US" b="1" dirty="0">
                <a:solidFill>
                  <a:schemeClr val="tx1"/>
                </a:solidFill>
                <a:effectLst/>
                <a:latin typeface="Times New Roman" pitchFamily="18" charset="0"/>
              </a:rPr>
              <a:t>    </a:t>
            </a:r>
            <a:r>
              <a:rPr kumimoji="0" lang="zh-CN" altLang="en-US" b="1" dirty="0" smtClean="0">
                <a:solidFill>
                  <a:schemeClr val="tx1"/>
                </a:solidFill>
                <a:effectLst/>
                <a:latin typeface="Times New Roman" pitchFamily="18" charset="0"/>
              </a:rPr>
              <a:t>总结了儿童</a:t>
            </a:r>
            <a:r>
              <a:rPr kumimoji="0" lang="zh-CN" altLang="en-US" b="1" dirty="0">
                <a:solidFill>
                  <a:schemeClr val="tx1"/>
                </a:solidFill>
                <a:effectLst/>
                <a:latin typeface="Times New Roman" pitchFamily="18" charset="0"/>
              </a:rPr>
              <a:t>说话过程及其</a:t>
            </a:r>
            <a:r>
              <a:rPr kumimoji="0" lang="zh-CN" altLang="en-US" b="1" dirty="0" smtClean="0">
                <a:solidFill>
                  <a:schemeClr val="tx1"/>
                </a:solidFill>
                <a:effectLst/>
                <a:latin typeface="Times New Roman" pitchFamily="18" charset="0"/>
              </a:rPr>
              <a:t>特点：</a:t>
            </a:r>
            <a:endParaRPr lang="zh-CN" altLang="en-US" sz="3200" b="1" dirty="0">
              <a:solidFill>
                <a:srgbClr val="FFFF00"/>
              </a:solidFill>
              <a:effectLst/>
              <a:latin typeface="Times New Roman" pitchFamily="18" charset="0"/>
            </a:endParaRPr>
          </a:p>
        </p:txBody>
      </p:sp>
      <p:sp>
        <p:nvSpPr>
          <p:cNvPr id="1129477" name="Rectangle 5"/>
          <p:cNvSpPr>
            <a:spLocks noChangeArrowheads="1"/>
          </p:cNvSpPr>
          <p:nvPr/>
        </p:nvSpPr>
        <p:spPr bwMode="auto">
          <a:xfrm>
            <a:off x="4140200" y="1335088"/>
            <a:ext cx="4827588" cy="519112"/>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kumimoji="0" lang="zh-CN" altLang="en-US" b="1">
                <a:solidFill>
                  <a:schemeClr val="hlink"/>
                </a:solidFill>
                <a:effectLst>
                  <a:outerShdw blurRad="38100" dist="38100" dir="2700000" algn="tl">
                    <a:srgbClr val="C0C0C0"/>
                  </a:outerShdw>
                </a:effectLst>
                <a:latin typeface="Times New Roman" pitchFamily="18" charset="0"/>
              </a:rPr>
              <a:t>实例：儿童自然语言对话系统</a:t>
            </a:r>
          </a:p>
        </p:txBody>
      </p:sp>
      <p:sp>
        <p:nvSpPr>
          <p:cNvPr id="1129478" name="Rectangle 6"/>
          <p:cNvSpPr>
            <a:spLocks noChangeArrowheads="1"/>
          </p:cNvSpPr>
          <p:nvPr/>
        </p:nvSpPr>
        <p:spPr bwMode="auto">
          <a:xfrm>
            <a:off x="450850" y="3314700"/>
            <a:ext cx="8451850" cy="2976563"/>
          </a:xfrm>
          <a:prstGeom prst="rect">
            <a:avLst/>
          </a:prstGeom>
          <a:noFill/>
          <a:ln w="9525">
            <a:noFill/>
            <a:miter lim="800000"/>
            <a:headEnd/>
            <a:tailEnd/>
          </a:ln>
          <a:effectLst/>
        </p:spPr>
        <p:txBody>
          <a:bodyPr>
            <a:spAutoFit/>
          </a:bodyPr>
          <a:lstStyle/>
          <a:p>
            <a:pPr algn="l" eaLnBrk="0" hangingPunct="0">
              <a:lnSpc>
                <a:spcPct val="160000"/>
              </a:lnSpc>
              <a:spcBef>
                <a:spcPct val="50000"/>
              </a:spcBef>
              <a:buClr>
                <a:srgbClr val="CC99FF"/>
              </a:buClr>
              <a:buFont typeface="Monotype Sorts" pitchFamily="2" charset="2"/>
              <a:buChar char="["/>
            </a:pPr>
            <a:r>
              <a:rPr lang="zh-CN" altLang="en-US" sz="2400" b="1">
                <a:solidFill>
                  <a:schemeClr val="tx1"/>
                </a:solidFill>
                <a:effectLst>
                  <a:outerShdw blurRad="38100" dist="38100" dir="2700000" algn="tl">
                    <a:srgbClr val="C0C0C0"/>
                  </a:outerShdw>
                </a:effectLst>
                <a:latin typeface="宋体" pitchFamily="2" charset="-122"/>
              </a:rPr>
              <a:t> 自主语言少，被动语言多；</a:t>
            </a:r>
            <a:r>
              <a:rPr lang="zh-CN" altLang="en-US" sz="2400" b="1">
                <a:solidFill>
                  <a:schemeClr val="tx1"/>
                </a:solidFill>
                <a:effectLst>
                  <a:outerShdw blurRad="38100" dist="38100" dir="2700000" algn="tl">
                    <a:srgbClr val="C0C0C0"/>
                  </a:outerShdw>
                </a:effectLst>
                <a:latin typeface="Times New Roman" pitchFamily="18" charset="0"/>
              </a:rPr>
              <a:t> </a:t>
            </a:r>
          </a:p>
          <a:p>
            <a:pPr algn="l" eaLnBrk="0" hangingPunct="0">
              <a:lnSpc>
                <a:spcPct val="160000"/>
              </a:lnSpc>
              <a:spcBef>
                <a:spcPct val="50000"/>
              </a:spcBef>
              <a:buClr>
                <a:srgbClr val="CC99FF"/>
              </a:buClr>
              <a:buFont typeface="Monotype Sorts" pitchFamily="2" charset="2"/>
              <a:buChar char="["/>
            </a:pPr>
            <a:r>
              <a:rPr lang="zh-CN" altLang="en-US" sz="2400" b="1">
                <a:solidFill>
                  <a:schemeClr val="tx1"/>
                </a:solidFill>
                <a:effectLst>
                  <a:outerShdw blurRad="38100" dist="38100" dir="2700000" algn="tl">
                    <a:srgbClr val="C0C0C0"/>
                  </a:outerShdw>
                </a:effectLst>
                <a:latin typeface="宋体" pitchFamily="2" charset="-122"/>
              </a:rPr>
              <a:t> 不能把自己的观点和别人的观点分开；</a:t>
            </a:r>
            <a:r>
              <a:rPr lang="zh-CN" altLang="en-US" sz="2400" b="1">
                <a:solidFill>
                  <a:schemeClr val="tx1"/>
                </a:solidFill>
                <a:effectLst>
                  <a:outerShdw blurRad="38100" dist="38100" dir="2700000" algn="tl">
                    <a:srgbClr val="C0C0C0"/>
                  </a:outerShdw>
                </a:effectLst>
                <a:latin typeface="Times New Roman" pitchFamily="18" charset="0"/>
              </a:rPr>
              <a:t> </a:t>
            </a:r>
          </a:p>
          <a:p>
            <a:pPr algn="l" eaLnBrk="0" hangingPunct="0">
              <a:lnSpc>
                <a:spcPct val="160000"/>
              </a:lnSpc>
              <a:spcBef>
                <a:spcPct val="50000"/>
              </a:spcBef>
              <a:buClr>
                <a:srgbClr val="CC99FF"/>
              </a:buClr>
              <a:buFont typeface="Monotype Sorts" pitchFamily="2" charset="2"/>
              <a:buChar char="["/>
            </a:pPr>
            <a:r>
              <a:rPr lang="zh-CN" altLang="en-US" sz="2400" b="1">
                <a:solidFill>
                  <a:schemeClr val="tx1"/>
                </a:solidFill>
                <a:effectLst>
                  <a:outerShdw blurRad="38100" dist="38100" dir="2700000" algn="tl">
                    <a:srgbClr val="C0C0C0"/>
                  </a:outerShdw>
                </a:effectLst>
                <a:latin typeface="宋体" pitchFamily="2" charset="-122"/>
              </a:rPr>
              <a:t> </a:t>
            </a:r>
            <a:r>
              <a:rPr lang="zh-CN" altLang="en-US" sz="2400" b="1">
                <a:solidFill>
                  <a:schemeClr val="tx1"/>
                </a:solidFill>
                <a:effectLst>
                  <a:outerShdw blurRad="38100" dist="38100" dir="2700000" algn="tl">
                    <a:srgbClr val="C0C0C0"/>
                  </a:outerShdw>
                </a:effectLst>
                <a:latin typeface="Times New Roman"/>
              </a:rPr>
              <a:t>“</a:t>
            </a:r>
            <a:r>
              <a:rPr lang="zh-CN" altLang="en-US" sz="2400" b="1">
                <a:solidFill>
                  <a:schemeClr val="tx1"/>
                </a:solidFill>
                <a:effectLst>
                  <a:outerShdw blurRad="38100" dist="38100" dir="2700000" algn="tl">
                    <a:srgbClr val="C0C0C0"/>
                  </a:outerShdw>
                </a:effectLst>
                <a:latin typeface="宋体" pitchFamily="2" charset="-122"/>
              </a:rPr>
              <a:t>问题语言</a:t>
            </a:r>
            <a:r>
              <a:rPr lang="zh-CN" altLang="en-US" sz="2400" b="1">
                <a:solidFill>
                  <a:schemeClr val="tx1"/>
                </a:solidFill>
                <a:effectLst>
                  <a:outerShdw blurRad="38100" dist="38100" dir="2700000" algn="tl">
                    <a:srgbClr val="C0C0C0"/>
                  </a:outerShdw>
                </a:effectLst>
                <a:latin typeface="Times New Roman"/>
              </a:rPr>
              <a:t>”</a:t>
            </a:r>
            <a:r>
              <a:rPr lang="zh-CN" altLang="en-US" sz="2400" b="1">
                <a:solidFill>
                  <a:schemeClr val="tx1"/>
                </a:solidFill>
                <a:effectLst>
                  <a:outerShdw blurRad="38100" dist="38100" dir="2700000" algn="tl">
                    <a:srgbClr val="C0C0C0"/>
                  </a:outerShdw>
                </a:effectLst>
                <a:latin typeface="Times New Roman" pitchFamily="18" charset="0"/>
              </a:rPr>
              <a:t> ；</a:t>
            </a:r>
          </a:p>
          <a:p>
            <a:pPr algn="l" eaLnBrk="0" hangingPunct="0">
              <a:lnSpc>
                <a:spcPct val="160000"/>
              </a:lnSpc>
              <a:spcBef>
                <a:spcPct val="50000"/>
              </a:spcBef>
              <a:buClr>
                <a:srgbClr val="CC99FF"/>
              </a:buClr>
              <a:buFont typeface="Monotype Sorts" pitchFamily="2" charset="2"/>
              <a:buChar char="["/>
            </a:pPr>
            <a:r>
              <a:rPr lang="zh-CN" altLang="en-US" sz="2400" b="1">
                <a:solidFill>
                  <a:schemeClr val="tx1"/>
                </a:solidFill>
                <a:effectLst>
                  <a:outerShdw blurRad="38100" dist="38100" dir="2700000" algn="tl">
                    <a:srgbClr val="C0C0C0"/>
                  </a:outerShdw>
                </a:effectLst>
                <a:latin typeface="宋体" pitchFamily="2" charset="-122"/>
              </a:rPr>
              <a:t> 对于事物的认识大部分依赖于自己凭经验而得到的理解</a:t>
            </a:r>
            <a:r>
              <a:rPr lang="zh-CN" altLang="en-US" sz="2400" b="1">
                <a:solidFill>
                  <a:schemeClr val="tx1"/>
                </a:solidFill>
                <a:effectLst>
                  <a:outerShdw blurRad="38100" dist="38100" dir="2700000" algn="tl">
                    <a:srgbClr val="C0C0C0"/>
                  </a:outerShdw>
                </a:effectLst>
                <a:latin typeface="Times New Roman" pitchFamily="18" charset="0"/>
              </a:rPr>
              <a:t> ；</a:t>
            </a:r>
          </a:p>
        </p:txBody>
      </p:sp>
      <p:sp>
        <p:nvSpPr>
          <p:cNvPr id="1129479" name="Text Box 7"/>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ChangeArrowheads="1"/>
          </p:cNvSpPr>
          <p:nvPr/>
        </p:nvSpPr>
        <p:spPr bwMode="auto">
          <a:xfrm>
            <a:off x="47624" y="1262063"/>
            <a:ext cx="6810375" cy="766762"/>
          </a:xfrm>
          <a:prstGeom prst="rect">
            <a:avLst/>
          </a:prstGeom>
          <a:noFill/>
          <a:ln w="9525">
            <a:noFill/>
            <a:miter lim="800000"/>
            <a:headEnd/>
            <a:tailEnd/>
          </a:ln>
          <a:effectLst/>
        </p:spPr>
        <p:txBody>
          <a:bodyPr/>
          <a:lstStyle/>
          <a:p>
            <a:pPr marL="342900" indent="-57150" algn="l">
              <a:lnSpc>
                <a:spcPct val="140000"/>
              </a:lnSpc>
              <a:spcBef>
                <a:spcPct val="20000"/>
              </a:spcBef>
              <a:buClr>
                <a:srgbClr val="DF6337"/>
              </a:buClr>
              <a:buSzPct val="125000"/>
              <a:buFont typeface="Wingdings" pitchFamily="2" charset="2"/>
              <a:buChar char="§"/>
            </a:pPr>
            <a:r>
              <a:rPr lang="zh-CN" altLang="en-US" b="1" dirty="0">
                <a:solidFill>
                  <a:srgbClr val="DF6337"/>
                </a:solidFill>
                <a:effectLst>
                  <a:outerShdw blurRad="38100" dist="38100" dir="2700000" algn="tl">
                    <a:srgbClr val="C0C0C0"/>
                  </a:outerShdw>
                </a:effectLst>
              </a:rPr>
              <a:t>  </a:t>
            </a:r>
            <a:r>
              <a:rPr lang="zh-CN" altLang="en-US" b="1" dirty="0" smtClean="0">
                <a:solidFill>
                  <a:srgbClr val="DF6337"/>
                </a:solidFill>
                <a:effectLst>
                  <a:outerShdw blurRad="38100" dist="38100" dir="2700000" algn="tl">
                    <a:srgbClr val="C0C0C0"/>
                  </a:outerShdw>
                </a:effectLst>
              </a:rPr>
              <a:t>方法四：快速</a:t>
            </a:r>
            <a:r>
              <a:rPr lang="zh-CN" altLang="en-US" b="1" dirty="0">
                <a:solidFill>
                  <a:srgbClr val="DF6337"/>
                </a:solidFill>
                <a:effectLst>
                  <a:outerShdw blurRad="38100" dist="38100" dir="2700000" algn="tl">
                    <a:srgbClr val="C0C0C0"/>
                  </a:outerShdw>
                </a:effectLst>
              </a:rPr>
              <a:t>原型技术</a:t>
            </a:r>
            <a:r>
              <a:rPr lang="en-US" altLang="zh-CN" b="1" dirty="0">
                <a:solidFill>
                  <a:srgbClr val="DF6337"/>
                </a:solidFill>
                <a:effectLst>
                  <a:outerShdw blurRad="38100" dist="38100" dir="2700000" algn="tl">
                    <a:srgbClr val="C0C0C0"/>
                  </a:outerShdw>
                </a:effectLst>
              </a:rPr>
              <a:t>——</a:t>
            </a:r>
            <a:r>
              <a:rPr lang="zh-CN" altLang="en-US" b="1" dirty="0">
                <a:solidFill>
                  <a:srgbClr val="DF6337"/>
                </a:solidFill>
                <a:effectLst>
                  <a:outerShdw blurRad="38100" dist="38100" dir="2700000" algn="tl">
                    <a:srgbClr val="C0C0C0"/>
                  </a:outerShdw>
                </a:effectLst>
              </a:rPr>
              <a:t>开发模型</a:t>
            </a:r>
          </a:p>
        </p:txBody>
      </p:sp>
      <p:sp>
        <p:nvSpPr>
          <p:cNvPr id="1093635" name="Text Box 3"/>
          <p:cNvSpPr txBox="1">
            <a:spLocks noChangeArrowheads="1"/>
          </p:cNvSpPr>
          <p:nvPr/>
        </p:nvSpPr>
        <p:spPr bwMode="auto">
          <a:xfrm>
            <a:off x="304800" y="4362450"/>
            <a:ext cx="8572500" cy="2058988"/>
          </a:xfrm>
          <a:prstGeom prst="rect">
            <a:avLst/>
          </a:prstGeom>
          <a:noFill/>
          <a:ln w="9525">
            <a:noFill/>
            <a:miter lim="800000"/>
            <a:headEnd/>
            <a:tailEnd/>
          </a:ln>
          <a:effectLst/>
        </p:spPr>
        <p:txBody>
          <a:bodyPr>
            <a:spAutoFit/>
          </a:bodyPr>
          <a:lstStyle/>
          <a:p>
            <a:pPr algn="l">
              <a:lnSpc>
                <a:spcPct val="140000"/>
              </a:lnSpc>
              <a:spcBef>
                <a:spcPct val="20000"/>
              </a:spcBef>
              <a:buClr>
                <a:schemeClr val="bg2"/>
              </a:buClr>
              <a:buSzPct val="125000"/>
              <a:buFont typeface="Wingdings" pitchFamily="2" charset="2"/>
              <a:buChar char="§"/>
            </a:pPr>
            <a:r>
              <a:rPr lang="zh-CN" altLang="en-US" b="1">
                <a:solidFill>
                  <a:srgbClr val="DF6337"/>
                </a:solidFill>
                <a:effectLst>
                  <a:outerShdw blurRad="38100" dist="38100" dir="2700000" algn="tl">
                    <a:srgbClr val="C0C0C0"/>
                  </a:outerShdw>
                </a:effectLst>
              </a:rPr>
              <a:t>  原型技术类型 ： </a:t>
            </a:r>
          </a:p>
          <a:p>
            <a:pPr algn="l">
              <a:lnSpc>
                <a:spcPct val="140000"/>
              </a:lnSpc>
              <a:spcBef>
                <a:spcPct val="20000"/>
              </a:spcBef>
              <a:buClr>
                <a:srgbClr val="FFFF00"/>
              </a:buClr>
              <a:buSzPct val="70000"/>
              <a:buFont typeface="Wingdings" pitchFamily="2" charset="2"/>
              <a:buNone/>
            </a:pPr>
            <a:r>
              <a:rPr lang="zh-CN" altLang="en-US" b="1">
                <a:solidFill>
                  <a:schemeClr val="tx1"/>
                </a:solidFill>
                <a:effectLst>
                  <a:outerShdw blurRad="38100" dist="38100" dir="2700000" algn="tl">
                    <a:srgbClr val="C0C0C0"/>
                  </a:outerShdw>
                </a:effectLst>
              </a:rPr>
              <a:t>    1.  探索型：用户自己对需求不明确；</a:t>
            </a:r>
            <a:endParaRPr lang="en-US" altLang="zh-CN" b="1">
              <a:solidFill>
                <a:schemeClr val="tx1"/>
              </a:solidFill>
              <a:effectLst>
                <a:outerShdw blurRad="38100" dist="38100" dir="2700000" algn="tl">
                  <a:srgbClr val="C0C0C0"/>
                </a:outerShdw>
              </a:effectLst>
            </a:endParaRPr>
          </a:p>
          <a:p>
            <a:pPr algn="l">
              <a:lnSpc>
                <a:spcPct val="140000"/>
              </a:lnSpc>
              <a:spcBef>
                <a:spcPct val="20000"/>
              </a:spcBef>
              <a:buClr>
                <a:srgbClr val="FFFF00"/>
              </a:buClr>
              <a:buSzPct val="70000"/>
              <a:buFont typeface="Wingdings" pitchFamily="2" charset="2"/>
              <a:buNone/>
            </a:pPr>
            <a:r>
              <a:rPr lang="zh-CN" altLang="en-US" b="1">
                <a:solidFill>
                  <a:schemeClr val="tx1"/>
                </a:solidFill>
                <a:effectLst>
                  <a:outerShdw blurRad="38100" dist="38100" dir="2700000" algn="tl">
                    <a:srgbClr val="C0C0C0"/>
                  </a:outerShdw>
                </a:effectLst>
              </a:rPr>
              <a:t>    2.  进化型：逐步修改原型以期达到用户要求。</a:t>
            </a:r>
            <a:endParaRPr lang="zh-CN" altLang="en-US" b="1">
              <a:solidFill>
                <a:schemeClr val="tx1"/>
              </a:solidFill>
              <a:effectLst>
                <a:outerShdw blurRad="38100" dist="38100" dir="2700000" algn="tl">
                  <a:srgbClr val="C0C0C0"/>
                </a:outerShdw>
              </a:effectLst>
              <a:latin typeface="Times New Roman" pitchFamily="18" charset="0"/>
            </a:endParaRPr>
          </a:p>
        </p:txBody>
      </p:sp>
      <p:grpSp>
        <p:nvGrpSpPr>
          <p:cNvPr id="1093649" name="Group 17"/>
          <p:cNvGrpSpPr>
            <a:grpSpLocks/>
          </p:cNvGrpSpPr>
          <p:nvPr/>
        </p:nvGrpSpPr>
        <p:grpSpPr bwMode="auto">
          <a:xfrm>
            <a:off x="4648200" y="1905001"/>
            <a:ext cx="4229100" cy="3038475"/>
            <a:chOff x="2598" y="897"/>
            <a:chExt cx="2664" cy="1914"/>
          </a:xfrm>
        </p:grpSpPr>
        <p:sp>
          <p:nvSpPr>
            <p:cNvPr id="1093636" name="Text Box 4"/>
            <p:cNvSpPr txBox="1">
              <a:spLocks noChangeArrowheads="1"/>
            </p:cNvSpPr>
            <p:nvPr/>
          </p:nvSpPr>
          <p:spPr bwMode="auto">
            <a:xfrm>
              <a:off x="2880" y="897"/>
              <a:ext cx="1764" cy="380"/>
            </a:xfrm>
            <a:prstGeom prst="rect">
              <a:avLst/>
            </a:prstGeom>
            <a:noFill/>
            <a:ln w="9525">
              <a:noFill/>
              <a:miter lim="800000"/>
              <a:headEnd/>
              <a:tailEnd/>
            </a:ln>
            <a:effectLst/>
          </p:spPr>
          <p:txBody>
            <a:bodyPr>
              <a:spAutoFit/>
            </a:bodyPr>
            <a:lstStyle/>
            <a:p>
              <a:pPr algn="l">
                <a:lnSpc>
                  <a:spcPct val="140000"/>
                </a:lnSpc>
                <a:spcBef>
                  <a:spcPct val="20000"/>
                </a:spcBef>
                <a:buClr>
                  <a:srgbClr val="FFFF00"/>
                </a:buClr>
                <a:buSzPct val="70000"/>
                <a:buFont typeface="Wingdings" pitchFamily="2" charset="2"/>
                <a:buNone/>
              </a:pPr>
              <a:r>
                <a:rPr lang="zh-CN" altLang="en-US" sz="2400" b="1">
                  <a:solidFill>
                    <a:srgbClr val="FFFF00"/>
                  </a:solidFill>
                  <a:effectLst/>
                </a:rPr>
                <a:t>       </a:t>
              </a:r>
              <a:r>
                <a:rPr lang="zh-CN" altLang="en-US" sz="2400" b="1">
                  <a:solidFill>
                    <a:srgbClr val="FF66FF"/>
                  </a:solidFill>
                  <a:effectLst/>
                </a:rPr>
                <a:t>获得基本需求</a:t>
              </a:r>
              <a:endParaRPr lang="zh-CN" altLang="en-US" sz="2400" b="1">
                <a:solidFill>
                  <a:srgbClr val="FF66FF"/>
                </a:solidFill>
                <a:effectLst/>
                <a:latin typeface="Times New Roman" pitchFamily="18" charset="0"/>
              </a:endParaRPr>
            </a:p>
          </p:txBody>
        </p:sp>
        <p:sp>
          <p:nvSpPr>
            <p:cNvPr id="1093637" name="Line 5"/>
            <p:cNvSpPr>
              <a:spLocks noChangeShapeType="1"/>
            </p:cNvSpPr>
            <p:nvPr/>
          </p:nvSpPr>
          <p:spPr bwMode="auto">
            <a:xfrm>
              <a:off x="3888" y="1372"/>
              <a:ext cx="0" cy="255"/>
            </a:xfrm>
            <a:prstGeom prst="line">
              <a:avLst/>
            </a:prstGeom>
            <a:noFill/>
            <a:ln w="38100">
              <a:solidFill>
                <a:schemeClr val="tx1"/>
              </a:solidFill>
              <a:round/>
              <a:headEnd/>
              <a:tailEnd type="triangle" w="med" len="med"/>
            </a:ln>
            <a:effectLst/>
          </p:spPr>
          <p:txBody>
            <a:bodyPr/>
            <a:lstStyle/>
            <a:p>
              <a:endParaRPr lang="zh-CN" altLang="en-US"/>
            </a:p>
          </p:txBody>
        </p:sp>
        <p:sp>
          <p:nvSpPr>
            <p:cNvPr id="1093638" name="Rectangle 6"/>
            <p:cNvSpPr>
              <a:spLocks noChangeArrowheads="1"/>
            </p:cNvSpPr>
            <p:nvPr/>
          </p:nvSpPr>
          <p:spPr bwMode="auto">
            <a:xfrm>
              <a:off x="2712" y="1539"/>
              <a:ext cx="2550" cy="380"/>
            </a:xfrm>
            <a:prstGeom prst="rect">
              <a:avLst/>
            </a:prstGeom>
            <a:noFill/>
            <a:ln w="9525">
              <a:noFill/>
              <a:miter lim="800000"/>
              <a:headEnd/>
              <a:tailEnd/>
            </a:ln>
            <a:effectLst/>
          </p:spPr>
          <p:txBody>
            <a:bodyPr>
              <a:spAutoFit/>
            </a:bodyPr>
            <a:lstStyle/>
            <a:p>
              <a:pPr algn="ctr">
                <a:lnSpc>
                  <a:spcPct val="140000"/>
                </a:lnSpc>
                <a:spcBef>
                  <a:spcPct val="50000"/>
                </a:spcBef>
                <a:buClr>
                  <a:srgbClr val="FFFF00"/>
                </a:buClr>
                <a:buSzPct val="70000"/>
                <a:buFont typeface="Wingdings" pitchFamily="2" charset="2"/>
                <a:buNone/>
              </a:pPr>
              <a:r>
                <a:rPr lang="zh-CN" altLang="en-US" sz="2400" b="1">
                  <a:solidFill>
                    <a:srgbClr val="FF66FF"/>
                  </a:solidFill>
                  <a:effectLst/>
                </a:rPr>
                <a:t>快速构造一个小型系统</a:t>
              </a:r>
            </a:p>
          </p:txBody>
        </p:sp>
        <p:sp>
          <p:nvSpPr>
            <p:cNvPr id="1093639" name="Line 7"/>
            <p:cNvSpPr>
              <a:spLocks noChangeShapeType="1"/>
            </p:cNvSpPr>
            <p:nvPr/>
          </p:nvSpPr>
          <p:spPr bwMode="auto">
            <a:xfrm>
              <a:off x="3888" y="1974"/>
              <a:ext cx="0" cy="255"/>
            </a:xfrm>
            <a:prstGeom prst="line">
              <a:avLst/>
            </a:prstGeom>
            <a:noFill/>
            <a:ln w="38100">
              <a:solidFill>
                <a:schemeClr val="tx1"/>
              </a:solidFill>
              <a:round/>
              <a:headEnd/>
              <a:tailEnd type="triangle" w="med" len="med"/>
            </a:ln>
            <a:effectLst/>
          </p:spPr>
          <p:txBody>
            <a:bodyPr/>
            <a:lstStyle/>
            <a:p>
              <a:endParaRPr lang="zh-CN" altLang="en-US"/>
            </a:p>
          </p:txBody>
        </p:sp>
        <p:sp>
          <p:nvSpPr>
            <p:cNvPr id="1093640" name="Text Box 8"/>
            <p:cNvSpPr txBox="1">
              <a:spLocks noChangeArrowheads="1"/>
            </p:cNvSpPr>
            <p:nvPr/>
          </p:nvSpPr>
          <p:spPr bwMode="auto">
            <a:xfrm>
              <a:off x="3180" y="2253"/>
              <a:ext cx="1488" cy="288"/>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zh-CN" altLang="en-US" sz="2400" b="1">
                  <a:solidFill>
                    <a:srgbClr val="FF66FF"/>
                  </a:solidFill>
                  <a:effectLst/>
                  <a:latin typeface="Times New Roman" pitchFamily="18" charset="0"/>
                </a:rPr>
                <a:t>用户评估</a:t>
              </a:r>
            </a:p>
          </p:txBody>
        </p:sp>
        <p:sp>
          <p:nvSpPr>
            <p:cNvPr id="1093641" name="Line 9"/>
            <p:cNvSpPr>
              <a:spLocks noChangeShapeType="1"/>
            </p:cNvSpPr>
            <p:nvPr/>
          </p:nvSpPr>
          <p:spPr bwMode="auto">
            <a:xfrm>
              <a:off x="3888" y="2580"/>
              <a:ext cx="0" cy="231"/>
            </a:xfrm>
            <a:prstGeom prst="line">
              <a:avLst/>
            </a:prstGeom>
            <a:noFill/>
            <a:ln w="38100">
              <a:solidFill>
                <a:schemeClr val="tx1"/>
              </a:solidFill>
              <a:round/>
              <a:headEnd/>
              <a:tailEnd/>
            </a:ln>
            <a:effectLst/>
          </p:spPr>
          <p:txBody>
            <a:bodyPr/>
            <a:lstStyle/>
            <a:p>
              <a:endParaRPr lang="zh-CN" altLang="en-US"/>
            </a:p>
          </p:txBody>
        </p:sp>
        <p:sp>
          <p:nvSpPr>
            <p:cNvPr id="1093642" name="Line 10"/>
            <p:cNvSpPr>
              <a:spLocks noChangeShapeType="1"/>
            </p:cNvSpPr>
            <p:nvPr/>
          </p:nvSpPr>
          <p:spPr bwMode="auto">
            <a:xfrm flipH="1">
              <a:off x="2904" y="2811"/>
              <a:ext cx="984" cy="0"/>
            </a:xfrm>
            <a:prstGeom prst="line">
              <a:avLst/>
            </a:prstGeom>
            <a:noFill/>
            <a:ln w="38100">
              <a:solidFill>
                <a:schemeClr val="tx1"/>
              </a:solidFill>
              <a:round/>
              <a:headEnd/>
              <a:tailEnd/>
            </a:ln>
            <a:effectLst/>
          </p:spPr>
          <p:txBody>
            <a:bodyPr/>
            <a:lstStyle/>
            <a:p>
              <a:endParaRPr lang="zh-CN" altLang="en-US"/>
            </a:p>
          </p:txBody>
        </p:sp>
        <p:sp>
          <p:nvSpPr>
            <p:cNvPr id="1093643" name="Line 11"/>
            <p:cNvSpPr>
              <a:spLocks noChangeShapeType="1"/>
            </p:cNvSpPr>
            <p:nvPr/>
          </p:nvSpPr>
          <p:spPr bwMode="auto">
            <a:xfrm flipV="1">
              <a:off x="2904" y="1539"/>
              <a:ext cx="0" cy="1272"/>
            </a:xfrm>
            <a:prstGeom prst="line">
              <a:avLst/>
            </a:prstGeom>
            <a:noFill/>
            <a:ln w="38100">
              <a:solidFill>
                <a:schemeClr val="tx1"/>
              </a:solidFill>
              <a:round/>
              <a:headEnd/>
              <a:tailEnd/>
            </a:ln>
            <a:effectLst/>
          </p:spPr>
          <p:txBody>
            <a:bodyPr/>
            <a:lstStyle/>
            <a:p>
              <a:endParaRPr lang="zh-CN" altLang="en-US"/>
            </a:p>
          </p:txBody>
        </p:sp>
        <p:sp>
          <p:nvSpPr>
            <p:cNvPr id="1093644" name="Line 12"/>
            <p:cNvSpPr>
              <a:spLocks noChangeShapeType="1"/>
            </p:cNvSpPr>
            <p:nvPr/>
          </p:nvSpPr>
          <p:spPr bwMode="auto">
            <a:xfrm>
              <a:off x="2904" y="1539"/>
              <a:ext cx="660" cy="0"/>
            </a:xfrm>
            <a:prstGeom prst="line">
              <a:avLst/>
            </a:prstGeom>
            <a:noFill/>
            <a:ln w="38100">
              <a:solidFill>
                <a:schemeClr val="tx1"/>
              </a:solidFill>
              <a:round/>
              <a:headEnd/>
              <a:tailEnd type="triangle" w="med" len="med"/>
            </a:ln>
            <a:effectLst/>
          </p:spPr>
          <p:txBody>
            <a:bodyPr/>
            <a:lstStyle/>
            <a:p>
              <a:endParaRPr lang="zh-CN" altLang="en-US"/>
            </a:p>
          </p:txBody>
        </p:sp>
        <p:sp>
          <p:nvSpPr>
            <p:cNvPr id="1093645" name="Text Box 13"/>
            <p:cNvSpPr txBox="1">
              <a:spLocks noChangeArrowheads="1"/>
            </p:cNvSpPr>
            <p:nvPr/>
          </p:nvSpPr>
          <p:spPr bwMode="auto">
            <a:xfrm>
              <a:off x="2598" y="1803"/>
              <a:ext cx="346" cy="777"/>
            </a:xfrm>
            <a:prstGeom prst="rect">
              <a:avLst/>
            </a:prstGeom>
            <a:noFill/>
            <a:ln w="9525">
              <a:noFill/>
              <a:miter lim="800000"/>
              <a:headEnd/>
              <a:tailEnd/>
            </a:ln>
            <a:effectLst/>
          </p:spPr>
          <p:txBody>
            <a:bodyPr vert="eaVert">
              <a:spAutoFit/>
            </a:bodyPr>
            <a:lstStyle/>
            <a:p>
              <a:pPr algn="ctr" eaLnBrk="0" hangingPunct="0">
                <a:lnSpc>
                  <a:spcPct val="100000"/>
                </a:lnSpc>
                <a:spcBef>
                  <a:spcPct val="50000"/>
                </a:spcBef>
                <a:buClr>
                  <a:srgbClr val="CC99FF"/>
                </a:buClr>
                <a:buFont typeface="Monotype Sorts" pitchFamily="2" charset="2"/>
                <a:buNone/>
              </a:pPr>
              <a:r>
                <a:rPr lang="zh-CN" altLang="en-US" sz="2400" b="1">
                  <a:solidFill>
                    <a:srgbClr val="FF66FF"/>
                  </a:solidFill>
                  <a:effectLst/>
                  <a:latin typeface="Times New Roman" pitchFamily="18" charset="0"/>
                </a:rPr>
                <a:t>反馈</a:t>
              </a:r>
            </a:p>
          </p:txBody>
        </p:sp>
      </p:grpSp>
      <p:sp>
        <p:nvSpPr>
          <p:cNvPr id="1093647" name="Text Box 15"/>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93635"/>
                                        </p:tgtEl>
                                        <p:attrNameLst>
                                          <p:attrName>style.visibility</p:attrName>
                                        </p:attrNameLst>
                                      </p:cBhvr>
                                      <p:to>
                                        <p:strVal val="visible"/>
                                      </p:to>
                                    </p:set>
                                    <p:animEffect transition="in" filter="dissolve">
                                      <p:cBhvr>
                                        <p:cTn id="7" dur="500"/>
                                        <p:tgtEl>
                                          <p:spTgt spid="109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500" name="Text Box 4"/>
          <p:cNvSpPr txBox="1">
            <a:spLocks noChangeArrowheads="1"/>
          </p:cNvSpPr>
          <p:nvPr/>
        </p:nvSpPr>
        <p:spPr bwMode="auto">
          <a:xfrm>
            <a:off x="179388" y="1355725"/>
            <a:ext cx="7459662" cy="647700"/>
          </a:xfrm>
          <a:prstGeom prst="rect">
            <a:avLst/>
          </a:prstGeom>
          <a:noFill/>
          <a:ln w="28575">
            <a:noFill/>
            <a:miter lim="800000"/>
            <a:headEnd/>
            <a:tailEnd type="none" w="sm" len="med"/>
          </a:ln>
          <a:effectLst/>
        </p:spPr>
        <p:txBody>
          <a:bodyPr>
            <a:spAutoFit/>
          </a:bodyPr>
          <a:lstStyle/>
          <a:p>
            <a:pPr algn="l" eaLnBrk="0" hangingPunct="0">
              <a:lnSpc>
                <a:spcPct val="130000"/>
              </a:lnSpc>
              <a:spcBef>
                <a:spcPct val="20000"/>
              </a:spcBef>
            </a:pPr>
            <a:r>
              <a:rPr lang="zh-CN" altLang="en-US" b="1" dirty="0">
                <a:solidFill>
                  <a:schemeClr val="bg2"/>
                </a:solidFill>
                <a:effectLst>
                  <a:outerShdw blurRad="38100" dist="38100" dir="2700000" algn="tl">
                    <a:srgbClr val="C0C0C0"/>
                  </a:outerShdw>
                </a:effectLst>
                <a:latin typeface="Times New Roman" pitchFamily="18" charset="0"/>
                <a:ea typeface="楷体_GB2312" pitchFamily="49" charset="-122"/>
              </a:rPr>
              <a:t>课堂练习：需求获取（需求描述）</a:t>
            </a:r>
          </a:p>
        </p:txBody>
      </p:sp>
      <p:sp>
        <p:nvSpPr>
          <p:cNvPr id="1130501" name="Text Box 5"/>
          <p:cNvSpPr txBox="1">
            <a:spLocks noChangeArrowheads="1"/>
          </p:cNvSpPr>
          <p:nvPr/>
        </p:nvSpPr>
        <p:spPr bwMode="auto">
          <a:xfrm>
            <a:off x="347663" y="2170113"/>
            <a:ext cx="8491537" cy="1643527"/>
          </a:xfrm>
          <a:prstGeom prst="rect">
            <a:avLst/>
          </a:prstGeom>
          <a:noFill/>
          <a:ln w="28575">
            <a:noFill/>
            <a:miter lim="800000"/>
            <a:headEnd/>
            <a:tailEnd type="none" w="sm" len="med"/>
          </a:ln>
          <a:effectLst/>
        </p:spPr>
        <p:txBody>
          <a:bodyPr>
            <a:spAutoFit/>
          </a:bodyPr>
          <a:lstStyle/>
          <a:p>
            <a:pPr algn="l" eaLnBrk="0" hangingPunct="0">
              <a:lnSpc>
                <a:spcPct val="140000"/>
              </a:lnSpc>
              <a:spcBef>
                <a:spcPct val="20000"/>
              </a:spcBef>
            </a:pP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例：有一个大学图书馆管理系统，该系统除了一般的图书馆管理功能</a:t>
            </a:r>
            <a:r>
              <a:rPr lang="zh-CN" altLang="en-US" sz="2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外</a:t>
            </a:r>
            <a:r>
              <a:rPr lang="en-US" altLang="zh-CN" sz="2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sz="1800" b="1" dirty="0" smtClean="0">
                <a:solidFill>
                  <a:schemeClr val="tx1"/>
                </a:solidFill>
                <a:effectLst>
                  <a:outerShdw blurRad="38100" dist="38100" dir="2700000" algn="tl">
                    <a:srgbClr val="C0C0C0"/>
                  </a:outerShdw>
                </a:effectLst>
                <a:latin typeface="Times New Roman" pitchFamily="18" charset="0"/>
                <a:ea typeface="楷体_GB2312" pitchFamily="49" charset="-122"/>
              </a:rPr>
              <a:t>包含了要实现一般的图书馆管理功能</a:t>
            </a:r>
            <a:r>
              <a:rPr lang="en-US" altLang="zh-CN" sz="2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还能够为学生和教工从其他图书馆提供借阅图书、查询文献、资料下载等服务。</a:t>
            </a:r>
          </a:p>
        </p:txBody>
      </p:sp>
      <p:sp>
        <p:nvSpPr>
          <p:cNvPr id="1130502" name="Text Box 6"/>
          <p:cNvSpPr txBox="1">
            <a:spLocks noChangeArrowheads="1"/>
          </p:cNvSpPr>
          <p:nvPr/>
        </p:nvSpPr>
        <p:spPr bwMode="auto">
          <a:xfrm>
            <a:off x="2463800" y="234950"/>
            <a:ext cx="39624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需求获取技术</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0503" name="Text Box 7"/>
          <p:cNvSpPr txBox="1">
            <a:spLocks noChangeArrowheads="1"/>
          </p:cNvSpPr>
          <p:nvPr/>
        </p:nvSpPr>
        <p:spPr bwMode="auto">
          <a:xfrm>
            <a:off x="1809750" y="4005263"/>
            <a:ext cx="5134739" cy="2012859"/>
          </a:xfrm>
          <a:prstGeom prst="rect">
            <a:avLst/>
          </a:prstGeom>
          <a:noFill/>
          <a:ln w="9525">
            <a:noFill/>
            <a:miter lim="800000"/>
            <a:headEnd/>
            <a:tailEnd/>
          </a:ln>
          <a:effectLst/>
        </p:spPr>
        <p:txBody>
          <a:bodyPr wrap="none">
            <a:spAutoFit/>
          </a:bodyPr>
          <a:lstStyle/>
          <a:p>
            <a:pPr marL="457200" indent="-457200">
              <a:lnSpc>
                <a:spcPct val="130000"/>
              </a:lnSpc>
            </a:pPr>
            <a:r>
              <a:rPr lang="zh-CN" altLang="en-US" sz="2400" b="1" dirty="0">
                <a:effectLst>
                  <a:outerShdw blurRad="38100" dist="38100" dir="2700000" algn="tl">
                    <a:srgbClr val="C0C0C0"/>
                  </a:outerShdw>
                </a:effectLst>
                <a:ea typeface="楷体_GB2312" pitchFamily="49" charset="-122"/>
              </a:rPr>
              <a:t>系统应该具备以下</a:t>
            </a:r>
            <a:r>
              <a:rPr lang="zh-CN" altLang="en-US" sz="2400" b="1" dirty="0">
                <a:solidFill>
                  <a:schemeClr val="tx2"/>
                </a:solidFill>
                <a:effectLst>
                  <a:outerShdw blurRad="38100" dist="38100" dir="2700000" algn="tl">
                    <a:srgbClr val="C0C0C0"/>
                  </a:outerShdw>
                </a:effectLst>
                <a:ea typeface="楷体_GB2312" pitchFamily="49" charset="-122"/>
              </a:rPr>
              <a:t>一般图书馆功能</a:t>
            </a:r>
            <a:r>
              <a:rPr lang="zh-CN" altLang="en-US" sz="2400" b="1" dirty="0">
                <a:effectLst>
                  <a:outerShdw blurRad="38100" dist="38100" dir="2700000" algn="tl">
                    <a:srgbClr val="C0C0C0"/>
                  </a:outerShdw>
                </a:effectLst>
                <a:ea typeface="楷体_GB2312" pitchFamily="49" charset="-122"/>
              </a:rPr>
              <a:t>：</a:t>
            </a:r>
          </a:p>
          <a:p>
            <a:pPr marL="914400" lvl="1" indent="-457200">
              <a:lnSpc>
                <a:spcPct val="130000"/>
              </a:lnSpc>
              <a:buFontTx/>
              <a:buAutoNum type="arabicPeriod"/>
            </a:pPr>
            <a:r>
              <a:rPr lang="zh-CN" altLang="en-US" sz="2400" b="1" dirty="0" smtClean="0">
                <a:effectLst>
                  <a:outerShdw blurRad="38100" dist="38100" dir="2700000" algn="tl">
                    <a:srgbClr val="C0C0C0"/>
                  </a:outerShdw>
                </a:effectLst>
                <a:ea typeface="楷体_GB2312" pitchFamily="49" charset="-122"/>
              </a:rPr>
              <a:t>基本</a:t>
            </a:r>
            <a:r>
              <a:rPr lang="zh-CN" altLang="en-US" sz="2400" b="1" dirty="0">
                <a:effectLst>
                  <a:outerShdw blurRad="38100" dist="38100" dir="2700000" algn="tl">
                    <a:srgbClr val="C0C0C0"/>
                  </a:outerShdw>
                </a:effectLst>
                <a:ea typeface="楷体_GB2312" pitchFamily="49" charset="-122"/>
              </a:rPr>
              <a:t>业务功能；</a:t>
            </a:r>
          </a:p>
          <a:p>
            <a:pPr marL="914400" lvl="1" indent="-457200">
              <a:lnSpc>
                <a:spcPct val="130000"/>
              </a:lnSpc>
              <a:buFontTx/>
              <a:buAutoNum type="arabicPeriod"/>
            </a:pPr>
            <a:r>
              <a:rPr lang="zh-CN" altLang="en-US" sz="2400" b="1" dirty="0">
                <a:effectLst>
                  <a:outerShdw blurRad="38100" dist="38100" dir="2700000" algn="tl">
                    <a:srgbClr val="C0C0C0"/>
                  </a:outerShdw>
                </a:effectLst>
                <a:ea typeface="楷体_GB2312" pitchFamily="49" charset="-122"/>
              </a:rPr>
              <a:t>数据库管理功能；</a:t>
            </a:r>
          </a:p>
          <a:p>
            <a:pPr marL="914400" lvl="1" indent="-457200">
              <a:lnSpc>
                <a:spcPct val="130000"/>
              </a:lnSpc>
              <a:buFontTx/>
              <a:buAutoNum type="arabicPeriod"/>
            </a:pPr>
            <a:r>
              <a:rPr lang="zh-CN" altLang="en-US" sz="2400" b="1" dirty="0">
                <a:effectLst>
                  <a:outerShdw blurRad="38100" dist="38100" dir="2700000" algn="tl">
                    <a:srgbClr val="C0C0C0"/>
                  </a:outerShdw>
                </a:effectLst>
                <a:ea typeface="楷体_GB2312" pitchFamily="49" charset="-122"/>
              </a:rPr>
              <a:t>信息查询</a:t>
            </a:r>
            <a:r>
              <a:rPr lang="zh-CN" altLang="en-US" sz="2400" b="1" dirty="0" smtClean="0">
                <a:effectLst>
                  <a:outerShdw blurRad="38100" dist="38100" dir="2700000" algn="tl">
                    <a:srgbClr val="C0C0C0"/>
                  </a:outerShdw>
                </a:effectLst>
                <a:ea typeface="楷体_GB2312" pitchFamily="49" charset="-122"/>
              </a:rPr>
              <a:t>功能。</a:t>
            </a:r>
            <a:endParaRPr lang="zh-CN" altLang="en-US" sz="2400" b="1" dirty="0">
              <a:effectLst>
                <a:outerShdw blurRad="38100" dist="38100" dir="2700000" algn="tl">
                  <a:srgbClr val="C0C0C0"/>
                </a:outerShdw>
              </a:effectLst>
              <a:ea typeface="楷体_GB2312"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0503"/>
                                        </p:tgtEl>
                                        <p:attrNameLst>
                                          <p:attrName>style.visibility</p:attrName>
                                        </p:attrNameLst>
                                      </p:cBhvr>
                                      <p:to>
                                        <p:strVal val="visible"/>
                                      </p:to>
                                    </p:set>
                                    <p:animEffect transition="in" filter="blinds(horizontal)">
                                      <p:cBhvr>
                                        <p:cTn id="7" dur="500"/>
                                        <p:tgtEl>
                                          <p:spTgt spid="113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9" name="Text Box 3"/>
          <p:cNvSpPr txBox="1">
            <a:spLocks noChangeArrowheads="1"/>
          </p:cNvSpPr>
          <p:nvPr/>
        </p:nvSpPr>
        <p:spPr bwMode="auto">
          <a:xfrm>
            <a:off x="68263" y="3341688"/>
            <a:ext cx="9028112" cy="2992437"/>
          </a:xfrm>
          <a:prstGeom prst="rect">
            <a:avLst/>
          </a:prstGeom>
          <a:noFill/>
          <a:ln w="28575">
            <a:noFill/>
            <a:miter lim="800000"/>
            <a:headEnd/>
            <a:tailEnd type="none" w="sm" len="med"/>
          </a:ln>
          <a:effectLst/>
        </p:spPr>
        <p:txBody>
          <a:bodyPr>
            <a:spAutoFit/>
          </a:bodyPr>
          <a:lstStyle/>
          <a:p>
            <a:pPr marL="536575" indent="-536575" algn="l" eaLnBrk="0" hangingPunct="0">
              <a:lnSpc>
                <a:spcPct val="115000"/>
              </a:lnSpc>
              <a:spcBef>
                <a:spcPct val="35000"/>
              </a:spcBef>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  需求分析和建模包含三个层次的工作。</a:t>
            </a:r>
          </a:p>
          <a:p>
            <a:pPr marL="536575" indent="-536575" algn="l" eaLnBrk="0" hangingPunct="0">
              <a:lnSpc>
                <a:spcPct val="115000"/>
              </a:lnSpc>
              <a:spcBef>
                <a:spcPct val="35000"/>
              </a:spcBef>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1、需求分析：以访谈、问答等形式，用自然语言描述用户的需求；</a:t>
            </a:r>
          </a:p>
          <a:p>
            <a:pPr marL="536575" indent="-536575" algn="l" eaLnBrk="0" hangingPunct="0">
              <a:lnSpc>
                <a:spcPct val="115000"/>
              </a:lnSpc>
              <a:spcBef>
                <a:spcPct val="35000"/>
              </a:spcBef>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chemeClr val="bg2"/>
                </a:solidFill>
                <a:effectLst>
                  <a:outerShdw blurRad="38100" dist="38100" dir="2700000" algn="tl">
                    <a:srgbClr val="C0C0C0"/>
                  </a:outerShdw>
                </a:effectLst>
                <a:latin typeface="楷体_GB2312" pitchFamily="49" charset="-122"/>
                <a:ea typeface="楷体_GB2312" pitchFamily="49" charset="-122"/>
              </a:rPr>
              <a:t>需求建模：选择适当模型一致地描述需求；</a:t>
            </a:r>
          </a:p>
          <a:p>
            <a:pPr marL="536575" indent="-536575" algn="l" eaLnBrk="0" hangingPunct="0">
              <a:lnSpc>
                <a:spcPct val="115000"/>
              </a:lnSpc>
              <a:spcBef>
                <a:spcPct val="35000"/>
              </a:spcBef>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3、需求规格说明</a:t>
            </a:r>
            <a:r>
              <a:rPr lang="en-US" altLang="zh-CN" b="1"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文档</a:t>
            </a:r>
            <a:r>
              <a:rPr lang="en-US" altLang="zh-CN" b="1"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：有效记录建模的过程和内容。</a:t>
            </a:r>
          </a:p>
        </p:txBody>
      </p:sp>
      <p:sp>
        <p:nvSpPr>
          <p:cNvPr id="1099780" name="Text Box 4"/>
          <p:cNvSpPr txBox="1">
            <a:spLocks noChangeArrowheads="1"/>
          </p:cNvSpPr>
          <p:nvPr/>
        </p:nvSpPr>
        <p:spPr bwMode="auto">
          <a:xfrm>
            <a:off x="-12700" y="1281113"/>
            <a:ext cx="9085263" cy="1692275"/>
          </a:xfrm>
          <a:prstGeom prst="rect">
            <a:avLst/>
          </a:prstGeom>
          <a:noFill/>
          <a:ln w="28575">
            <a:noFill/>
            <a:miter lim="800000"/>
            <a:headEnd/>
            <a:tailEnd type="none" w="sm" len="med"/>
          </a:ln>
          <a:effectLst/>
        </p:spPr>
        <p:txBody>
          <a:bodyPr>
            <a:spAutoFit/>
          </a:bodyPr>
          <a:lstStyle/>
          <a:p>
            <a:pPr algn="l" eaLnBrk="0" hangingPunct="0">
              <a:lnSpc>
                <a:spcPct val="125000"/>
              </a:lnSpc>
              <a:spcBef>
                <a:spcPct val="40000"/>
              </a:spcBef>
            </a:pPr>
            <a:r>
              <a:rPr lang="zh-CN" altLang="en-US" b="1">
                <a:solidFill>
                  <a:schemeClr val="tx1"/>
                </a:solidFill>
                <a:effectLst>
                  <a:outerShdw blurRad="38100" dist="38100" dir="2700000" algn="tl">
                    <a:srgbClr val="C0C0C0"/>
                  </a:outerShdw>
                </a:effectLst>
                <a:latin typeface="Times New Roman" pitchFamily="18" charset="0"/>
                <a:ea typeface="楷体_GB2312" pitchFamily="49" charset="-122"/>
              </a:rPr>
              <a:t>        对收集到的需求进行提炼、分析和认真审查，确保所有参加人员取得一致共识，并找出错误、遗漏和不足，建立完整的分析模型。 </a:t>
            </a:r>
          </a:p>
        </p:txBody>
      </p:sp>
      <p:sp>
        <p:nvSpPr>
          <p:cNvPr id="1099782" name="Text Box 6"/>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3"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10694" name="Rectangle 6"/>
          <p:cNvSpPr>
            <a:spLocks noChangeArrowheads="1"/>
          </p:cNvSpPr>
          <p:nvPr/>
        </p:nvSpPr>
        <p:spPr bwMode="auto">
          <a:xfrm>
            <a:off x="561975" y="210324"/>
            <a:ext cx="8188325" cy="6832640"/>
          </a:xfrm>
          <a:prstGeom prst="rect">
            <a:avLst/>
          </a:prstGeom>
          <a:noFill/>
          <a:ln w="9525">
            <a:noFill/>
            <a:miter lim="800000"/>
            <a:headEnd/>
            <a:tailEnd/>
          </a:ln>
          <a:effectLst/>
        </p:spPr>
        <p:txBody>
          <a:bodyPr anchor="ctr">
            <a:spAutoFit/>
          </a:bodyPr>
          <a:lstStyle/>
          <a:p>
            <a:pPr algn="l" eaLnBrk="0" hangingPunct="0">
              <a:lnSpc>
                <a:spcPct val="150000"/>
              </a:lnSpc>
            </a:pPr>
            <a:r>
              <a:rPr lang="zh-CN" altLang="en-US" b="1" dirty="0" smtClean="0">
                <a:solidFill>
                  <a:srgbClr val="DF6337"/>
                </a:solidFill>
                <a:effectLst>
                  <a:outerShdw blurRad="38100" dist="38100" dir="2700000" algn="tl">
                    <a:srgbClr val="C0C0C0"/>
                  </a:outerShdw>
                </a:effectLst>
              </a:rPr>
              <a:t>结构化的需求分析与建模</a:t>
            </a:r>
            <a:endParaRPr lang="en-US" altLang="zh-CN" b="1" dirty="0">
              <a:solidFill>
                <a:srgbClr val="DF6337"/>
              </a:solidFill>
              <a:effectLst>
                <a:outerShdw blurRad="38100" dist="38100" dir="2700000" algn="tl">
                  <a:srgbClr val="C0C0C0"/>
                </a:outerShdw>
              </a:effectLst>
            </a:endParaRPr>
          </a:p>
          <a:p>
            <a:pPr algn="l" eaLnBrk="0" hangingPunct="0">
              <a:lnSpc>
                <a:spcPct val="150000"/>
              </a:lnSpc>
            </a:pPr>
            <a:r>
              <a:rPr lang="zh-CN" altLang="en-US" sz="2400" b="1" dirty="0">
                <a:effectLst>
                  <a:outerShdw blurRad="38100" dist="38100" dir="2700000" algn="tl">
                    <a:srgbClr val="C0C0C0"/>
                  </a:outerShdw>
                </a:effectLst>
              </a:rPr>
              <a:t>       </a:t>
            </a:r>
          </a:p>
          <a:p>
            <a:pPr algn="l" eaLnBrk="0" hangingPunct="0">
              <a:lnSpc>
                <a:spcPct val="150000"/>
              </a:lnSpc>
            </a:pPr>
            <a:r>
              <a:rPr lang="zh-CN" altLang="en-US" sz="2400" b="1" dirty="0">
                <a:effectLst>
                  <a:outerShdw blurRad="38100" dist="38100" dir="2700000" algn="tl">
                    <a:srgbClr val="C0C0C0"/>
                  </a:outerShdw>
                </a:effectLst>
              </a:rPr>
              <a:t>         最初由</a:t>
            </a:r>
            <a:r>
              <a:rPr lang="en-US" altLang="zh-CN" sz="2400" b="1" dirty="0">
                <a:effectLst>
                  <a:outerShdw blurRad="38100" dist="38100" dir="2700000" algn="tl">
                    <a:srgbClr val="C0C0C0"/>
                  </a:outerShdw>
                </a:effectLst>
              </a:rPr>
              <a:t>Douglas Ross</a:t>
            </a:r>
            <a:r>
              <a:rPr lang="zh-CN" altLang="en-US" sz="2400" b="1" dirty="0">
                <a:effectLst>
                  <a:outerShdw blurRad="38100" dist="38100" dir="2700000" algn="tl">
                    <a:srgbClr val="C0C0C0"/>
                  </a:outerShdw>
                </a:effectLst>
              </a:rPr>
              <a:t>提出，由</a:t>
            </a:r>
            <a:r>
              <a:rPr lang="en-US" altLang="zh-CN" sz="2400" b="1" dirty="0" err="1">
                <a:effectLst>
                  <a:outerShdw blurRad="38100" dist="38100" dir="2700000" algn="tl">
                    <a:srgbClr val="C0C0C0"/>
                  </a:outerShdw>
                </a:effectLst>
              </a:rPr>
              <a:t>DeMarco</a:t>
            </a:r>
            <a:r>
              <a:rPr lang="zh-CN" altLang="en-US" sz="2400" b="1" dirty="0">
                <a:effectLst>
                  <a:outerShdw blurRad="38100" dist="38100" dir="2700000" algn="tl">
                    <a:srgbClr val="C0C0C0"/>
                  </a:outerShdw>
                </a:effectLst>
              </a:rPr>
              <a:t>推广，由</a:t>
            </a:r>
            <a:r>
              <a:rPr lang="en-US" altLang="zh-CN" sz="2400" b="1" dirty="0">
                <a:effectLst>
                  <a:outerShdw blurRad="38100" dist="38100" dir="2700000" algn="tl">
                    <a:srgbClr val="C0C0C0"/>
                  </a:outerShdw>
                </a:effectLst>
              </a:rPr>
              <a:t>Ward</a:t>
            </a:r>
            <a:r>
              <a:rPr lang="zh-CN" altLang="en-US" sz="2400" b="1" dirty="0">
                <a:effectLst>
                  <a:outerShdw blurRad="38100" dist="38100" dir="2700000" algn="tl">
                    <a:srgbClr val="C0C0C0"/>
                  </a:outerShdw>
                </a:effectLst>
              </a:rPr>
              <a:t>和</a:t>
            </a:r>
            <a:r>
              <a:rPr lang="en-US" altLang="zh-CN" sz="2400" b="1" dirty="0">
                <a:effectLst>
                  <a:outerShdw blurRad="38100" dist="38100" dir="2700000" algn="tl">
                    <a:srgbClr val="C0C0C0"/>
                  </a:outerShdw>
                </a:effectLst>
              </a:rPr>
              <a:t>Mellor</a:t>
            </a:r>
            <a:r>
              <a:rPr lang="zh-CN" altLang="en-US" sz="2400" b="1" dirty="0">
                <a:effectLst>
                  <a:outerShdw blurRad="38100" dist="38100" dir="2700000" algn="tl">
                    <a:srgbClr val="C0C0C0"/>
                  </a:outerShdw>
                </a:effectLst>
              </a:rPr>
              <a:t>以及后来的</a:t>
            </a:r>
            <a:r>
              <a:rPr lang="en-US" altLang="zh-CN" sz="2400" b="1" dirty="0" err="1">
                <a:effectLst>
                  <a:outerShdw blurRad="38100" dist="38100" dir="2700000" algn="tl">
                    <a:srgbClr val="C0C0C0"/>
                  </a:outerShdw>
                </a:effectLst>
              </a:rPr>
              <a:t>Hatley</a:t>
            </a:r>
            <a:r>
              <a:rPr lang="zh-CN" altLang="en-US" sz="2400" b="1" dirty="0">
                <a:effectLst>
                  <a:outerShdw blurRad="38100" dist="38100" dir="2700000" algn="tl">
                    <a:srgbClr val="C0C0C0"/>
                  </a:outerShdw>
                </a:effectLst>
              </a:rPr>
              <a:t>和</a:t>
            </a:r>
            <a:r>
              <a:rPr lang="en-US" altLang="zh-CN" sz="2400" b="1" dirty="0" err="1">
                <a:effectLst>
                  <a:outerShdw blurRad="38100" dist="38100" dir="2700000" algn="tl">
                    <a:srgbClr val="C0C0C0"/>
                  </a:outerShdw>
                </a:effectLst>
              </a:rPr>
              <a:t>Pirbhai</a:t>
            </a:r>
            <a:r>
              <a:rPr lang="zh-CN" altLang="en-US" sz="2400" b="1" dirty="0" smtClean="0">
                <a:effectLst>
                  <a:outerShdw blurRad="38100" dist="38100" dir="2700000" algn="tl">
                    <a:srgbClr val="C0C0C0"/>
                  </a:outerShdw>
                </a:effectLst>
              </a:rPr>
              <a:t>扩充</a:t>
            </a:r>
            <a:r>
              <a:rPr lang="en-US" altLang="zh-CN" sz="2400"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扩充了</a:t>
            </a:r>
            <a:r>
              <a:rPr lang="en-US" altLang="zh-CN" sz="1400" b="1" dirty="0" smtClean="0">
                <a:effectLst>
                  <a:outerShdw blurRad="38100" dist="38100" dir="2700000" algn="tl">
                    <a:srgbClr val="C0C0C0"/>
                  </a:outerShdw>
                </a:effectLst>
              </a:rPr>
              <a:t>DFD</a:t>
            </a:r>
            <a:r>
              <a:rPr lang="zh-CN" altLang="en-US" sz="1400" b="1" dirty="0" smtClean="0">
                <a:effectLst>
                  <a:outerShdw blurRad="38100" dist="38100" dir="2700000" algn="tl">
                    <a:srgbClr val="C0C0C0"/>
                  </a:outerShdw>
                </a:effectLst>
              </a:rPr>
              <a:t>的符号，目的是使</a:t>
            </a:r>
            <a:r>
              <a:rPr lang="en-US" altLang="zh-CN" sz="1400" b="1" dirty="0" smtClean="0">
                <a:effectLst>
                  <a:outerShdw blurRad="38100" dist="38100" dir="2700000" algn="tl">
                    <a:srgbClr val="C0C0C0"/>
                  </a:outerShdw>
                </a:effectLst>
              </a:rPr>
              <a:t>DFD</a:t>
            </a:r>
            <a:r>
              <a:rPr lang="zh-CN" altLang="en-US" sz="1400" b="1" dirty="0" smtClean="0">
                <a:effectLst>
                  <a:outerShdw blurRad="38100" dist="38100" dir="2700000" algn="tl">
                    <a:srgbClr val="C0C0C0"/>
                  </a:outerShdw>
                </a:effectLst>
              </a:rPr>
              <a:t>的适用领域更广</a:t>
            </a:r>
            <a:r>
              <a:rPr lang="en-US" altLang="zh-CN" sz="2400" b="1" dirty="0" smtClean="0">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zh-CN" altLang="en-US" sz="2400" b="1" dirty="0">
                <a:effectLst>
                  <a:outerShdw blurRad="38100" dist="38100" dir="2700000" algn="tl">
                    <a:srgbClr val="C0C0C0"/>
                  </a:outerShdw>
                </a:effectLst>
              </a:rPr>
              <a:t>逐渐形成结构化分析方法的框架，它是最具代表性的分析建模方法。结构化分析和建模的主要目的是为了</a:t>
            </a:r>
            <a:r>
              <a:rPr lang="zh-CN" altLang="en-US" sz="2400" b="1" dirty="0">
                <a:solidFill>
                  <a:schemeClr val="tx2"/>
                </a:solidFill>
                <a:effectLst>
                  <a:outerShdw blurRad="38100" dist="38100" dir="2700000" algn="tl">
                    <a:srgbClr val="C0C0C0"/>
                  </a:outerShdw>
                </a:effectLst>
              </a:rPr>
              <a:t>减少分析时的</a:t>
            </a:r>
            <a:r>
              <a:rPr lang="zh-CN" altLang="en-US" sz="2400" b="1" dirty="0" smtClean="0">
                <a:solidFill>
                  <a:schemeClr val="tx2"/>
                </a:solidFill>
                <a:effectLst>
                  <a:outerShdw blurRad="38100" dist="38100" dir="2700000" algn="tl">
                    <a:srgbClr val="C0C0C0"/>
                  </a:outerShdw>
                </a:effectLst>
              </a:rPr>
              <a:t>错误</a:t>
            </a:r>
            <a:r>
              <a:rPr lang="en-US" altLang="zh-CN" sz="2400" b="1" dirty="0" smtClean="0">
                <a:solidFill>
                  <a:schemeClr val="tx2"/>
                </a:solidFill>
                <a:effectLst>
                  <a:outerShdw blurRad="38100" dist="38100" dir="2700000" algn="tl">
                    <a:srgbClr val="C0C0C0"/>
                  </a:outerShdw>
                </a:effectLst>
              </a:rPr>
              <a:t>/*</a:t>
            </a:r>
            <a:r>
              <a:rPr lang="zh-CN" altLang="en-US" sz="1200" b="1" dirty="0" smtClean="0">
                <a:solidFill>
                  <a:schemeClr val="tx2"/>
                </a:solidFill>
                <a:effectLst>
                  <a:outerShdw blurRad="38100" dist="38100" dir="2700000" algn="tl">
                    <a:srgbClr val="C0C0C0"/>
                  </a:outerShdw>
                </a:effectLst>
              </a:rPr>
              <a:t>前面的需求分析是以文字的形式呈现的，而文字具有二义性，且会有冗余，那么我们可以通过这种建模的方式，更精炼地来描述这样一种在功能、数据、行为上的这样一种建模</a:t>
            </a:r>
            <a:r>
              <a:rPr lang="en-US" altLang="zh-CN" sz="2400" b="1" dirty="0" smtClean="0">
                <a:solidFill>
                  <a:schemeClr val="tx2"/>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zh-CN" altLang="en-US" sz="2400" b="1" dirty="0">
                <a:effectLst>
                  <a:outerShdw blurRad="38100" dist="38100" dir="2700000" algn="tl">
                    <a:srgbClr val="C0C0C0"/>
                  </a:outerShdw>
                </a:effectLst>
              </a:rPr>
              <a:t>通过</a:t>
            </a:r>
            <a:r>
              <a:rPr lang="zh-CN" altLang="en-US" sz="2400" b="1" dirty="0" smtClean="0">
                <a:solidFill>
                  <a:schemeClr val="tx2"/>
                </a:solidFill>
                <a:effectLst>
                  <a:outerShdw blurRad="38100" dist="38100" dir="2700000" algn="tl">
                    <a:srgbClr val="C0C0C0"/>
                  </a:outerShdw>
                </a:effectLst>
              </a:rPr>
              <a:t>自顶向下</a:t>
            </a:r>
            <a:r>
              <a:rPr lang="en-US" altLang="zh-CN" sz="2400" b="1" dirty="0" smtClean="0">
                <a:solidFill>
                  <a:schemeClr val="tx2"/>
                </a:solidFill>
                <a:effectLst>
                  <a:outerShdw blurRad="38100" dist="38100" dir="2700000" algn="tl">
                    <a:srgbClr val="C0C0C0"/>
                  </a:outerShdw>
                </a:effectLst>
              </a:rPr>
              <a:t>/*</a:t>
            </a:r>
            <a:r>
              <a:rPr lang="zh-CN" altLang="en-US" sz="1200" b="1" dirty="0" smtClean="0">
                <a:solidFill>
                  <a:schemeClr val="tx2"/>
                </a:solidFill>
                <a:effectLst>
                  <a:outerShdw blurRad="38100" dist="38100" dir="2700000" algn="tl">
                    <a:srgbClr val="C0C0C0"/>
                  </a:outerShdw>
                </a:effectLst>
              </a:rPr>
              <a:t>体现结构化的思想，所以是分级的，也就是把需求逐渐细化。那么细化到什么程度？直到在往下细化，就涉及到我们如何去实现它（说明我们就不需要再进行细化了，也即需求就做完了）</a:t>
            </a:r>
            <a:r>
              <a:rPr lang="en-US" altLang="zh-CN" sz="2400" b="1" dirty="0" smtClean="0">
                <a:solidFill>
                  <a:schemeClr val="tx2"/>
                </a:solidFill>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建立</a:t>
            </a:r>
            <a:r>
              <a:rPr lang="zh-CN" altLang="en-US" sz="2400" b="1" dirty="0">
                <a:effectLst>
                  <a:outerShdw blurRad="38100" dist="38100" dir="2700000" algn="tl">
                    <a:srgbClr val="C0C0C0"/>
                  </a:outerShdw>
                </a:effectLst>
              </a:rPr>
              <a:t>系统逻辑模型，降低系统设计时的</a:t>
            </a:r>
            <a:r>
              <a:rPr lang="zh-CN" altLang="en-US" sz="2400" b="1" dirty="0">
                <a:solidFill>
                  <a:schemeClr val="tx2"/>
                </a:solidFill>
                <a:effectLst>
                  <a:outerShdw blurRad="38100" dist="38100" dir="2700000" algn="tl">
                    <a:srgbClr val="C0C0C0"/>
                  </a:outerShdw>
                </a:effectLst>
              </a:rPr>
              <a:t>复杂性</a:t>
            </a:r>
            <a:r>
              <a:rPr lang="zh-CN" altLang="en-US" sz="2400" b="1" dirty="0">
                <a:effectLst>
                  <a:outerShdw blurRad="38100" dist="38100" dir="2700000" algn="tl">
                    <a:srgbClr val="C0C0C0"/>
                  </a:outerShdw>
                </a:effectLst>
              </a:rPr>
              <a:t>，提高系统的</a:t>
            </a:r>
            <a:r>
              <a:rPr lang="zh-CN" altLang="en-US" sz="2400" b="1" dirty="0">
                <a:solidFill>
                  <a:schemeClr val="tx2"/>
                </a:solidFill>
                <a:effectLst>
                  <a:outerShdw blurRad="38100" dist="38100" dir="2700000" algn="tl">
                    <a:srgbClr val="C0C0C0"/>
                  </a:outerShdw>
                </a:effectLst>
              </a:rPr>
              <a:t>可维护性。 </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4"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1525" name="Text Box 5"/>
          <p:cNvSpPr txBox="1">
            <a:spLocks noChangeArrowheads="1"/>
          </p:cNvSpPr>
          <p:nvPr/>
        </p:nvSpPr>
        <p:spPr bwMode="auto">
          <a:xfrm>
            <a:off x="1485900" y="1773238"/>
            <a:ext cx="6577013" cy="3444875"/>
          </a:xfrm>
          <a:prstGeom prst="rect">
            <a:avLst/>
          </a:prstGeom>
          <a:noFill/>
          <a:ln w="28575">
            <a:noFill/>
            <a:miter lim="800000"/>
            <a:headEnd/>
            <a:tailEnd type="none" w="sm" len="med"/>
          </a:ln>
          <a:effectLst/>
        </p:spPr>
        <p:txBody>
          <a:bodyPr>
            <a:spAutoFit/>
          </a:bodyPr>
          <a:lstStyle/>
          <a:p>
            <a:pPr algn="l" eaLnBrk="0" hangingPunct="0">
              <a:lnSpc>
                <a:spcPct val="125000"/>
              </a:lnSpc>
              <a:spcBef>
                <a:spcPct val="40000"/>
              </a:spcBef>
            </a:pP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结构化需求建模过程包括</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a:t>
            </a:r>
          </a:p>
          <a:p>
            <a:pPr algn="l" eaLnBrk="0" hangingPunct="0">
              <a:lnSpc>
                <a:spcPct val="125000"/>
              </a:lnSpc>
              <a:spcBef>
                <a:spcPct val="40000"/>
              </a:spcBef>
            </a:pPr>
            <a:endPar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endParaRPr>
          </a:p>
          <a:p>
            <a:pPr marL="457200" indent="-457200" algn="l" eaLnBrk="0" hangingPunct="0">
              <a:lnSpc>
                <a:spcPct val="125000"/>
              </a:lnSpc>
              <a:spcBef>
                <a:spcPct val="40000"/>
              </a:spcBef>
              <a:buFont typeface="Wingdings" panose="05000000000000000000" pitchFamily="2" charset="2"/>
              <a:buChar char="l"/>
            </a:pP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 基于</a:t>
            </a:r>
            <a:r>
              <a:rPr lang="en-US" altLang="zh-CN" b="1" dirty="0">
                <a:solidFill>
                  <a:schemeClr val="tx1"/>
                </a:solidFill>
                <a:effectLst>
                  <a:outerShdw blurRad="38100" dist="38100" dir="2700000" algn="tl">
                    <a:srgbClr val="C0C0C0"/>
                  </a:outerShdw>
                </a:effectLst>
                <a:latin typeface="Times New Roman" pitchFamily="18" charset="0"/>
                <a:ea typeface="楷体_GB2312" pitchFamily="49" charset="-122"/>
              </a:rPr>
              <a:t>ER</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模型的数据建模；</a:t>
            </a:r>
          </a:p>
          <a:p>
            <a:pPr marL="457200" indent="-457200" algn="l" eaLnBrk="0" hangingPunct="0">
              <a:lnSpc>
                <a:spcPct val="125000"/>
              </a:lnSpc>
              <a:spcBef>
                <a:spcPct val="40000"/>
              </a:spcBef>
              <a:buFont typeface="Wingdings" panose="05000000000000000000" pitchFamily="2" charset="2"/>
              <a:buChar char="l"/>
            </a:pP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 基于</a:t>
            </a:r>
            <a:r>
              <a:rPr lang="en-US" altLang="zh-CN" b="1" dirty="0">
                <a:solidFill>
                  <a:schemeClr val="tx1"/>
                </a:solidFill>
                <a:effectLst>
                  <a:outerShdw blurRad="38100" dist="38100" dir="2700000" algn="tl">
                    <a:srgbClr val="C0C0C0"/>
                  </a:outerShdw>
                </a:effectLst>
                <a:latin typeface="Times New Roman" pitchFamily="18" charset="0"/>
                <a:ea typeface="楷体_GB2312" pitchFamily="49" charset="-122"/>
              </a:rPr>
              <a:t>DFD</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图的功能建模；</a:t>
            </a:r>
          </a:p>
          <a:p>
            <a:pPr marL="457200" indent="-457200" algn="l" eaLnBrk="0" hangingPunct="0">
              <a:lnSpc>
                <a:spcPct val="125000"/>
              </a:lnSpc>
              <a:spcBef>
                <a:spcPct val="40000"/>
              </a:spcBef>
              <a:buFont typeface="Wingdings" panose="05000000000000000000" pitchFamily="2" charset="2"/>
              <a:buChar char="l"/>
            </a:pP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 基于</a:t>
            </a:r>
            <a:r>
              <a:rPr lang="en-US" altLang="zh-CN" b="1" dirty="0">
                <a:solidFill>
                  <a:schemeClr val="tx1"/>
                </a:solidFill>
                <a:effectLst>
                  <a:outerShdw blurRad="38100" dist="38100" dir="2700000" algn="tl">
                    <a:srgbClr val="C0C0C0"/>
                  </a:outerShdw>
                </a:effectLst>
                <a:latin typeface="Times New Roman" pitchFamily="18" charset="0"/>
                <a:ea typeface="楷体_GB2312" pitchFamily="49" charset="-122"/>
              </a:rPr>
              <a:t>STD</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图的行为建模 。</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029" name="Text Box 2157"/>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978031" name="Rectangle 2159"/>
          <p:cNvSpPr>
            <a:spLocks noChangeArrowheads="1"/>
          </p:cNvSpPr>
          <p:nvPr/>
        </p:nvSpPr>
        <p:spPr bwMode="auto">
          <a:xfrm>
            <a:off x="142875" y="1919288"/>
            <a:ext cx="8848725" cy="1844675"/>
          </a:xfrm>
          <a:prstGeom prst="rect">
            <a:avLst/>
          </a:prstGeom>
          <a:noFill/>
          <a:ln w="9525">
            <a:noFill/>
            <a:miter lim="800000"/>
            <a:headEnd/>
            <a:tailEnd/>
          </a:ln>
          <a:effectLst/>
        </p:spPr>
        <p:txBody>
          <a:bodyPr anchor="ctr">
            <a:spAutoFit/>
          </a:bodyPr>
          <a:lstStyle/>
          <a:p>
            <a:pPr algn="l" eaLnBrk="0" hangingPunct="0">
              <a:lnSpc>
                <a:spcPct val="120000"/>
              </a:lnSpc>
            </a:pPr>
            <a:r>
              <a:rPr lang="zh-CN" altLang="en-US" sz="2400" b="1" dirty="0">
                <a:effectLst>
                  <a:outerShdw blurRad="38100" dist="38100" dir="2700000" algn="tl">
                    <a:srgbClr val="C0C0C0"/>
                  </a:outerShdw>
                </a:effectLst>
              </a:rPr>
              <a:t>         结构化分析的核心是</a:t>
            </a:r>
            <a:r>
              <a:rPr lang="zh-CN" altLang="en-US" sz="2400" b="1" dirty="0" smtClean="0">
                <a:effectLst>
                  <a:outerShdw blurRad="38100" dist="38100" dir="2700000" algn="tl">
                    <a:srgbClr val="C0C0C0"/>
                  </a:outerShdw>
                </a:effectLst>
              </a:rPr>
              <a:t>数据。</a:t>
            </a:r>
            <a:r>
              <a:rPr lang="zh-CN" altLang="en-US" sz="2400" b="1" dirty="0">
                <a:solidFill>
                  <a:schemeClr val="tx2"/>
                </a:solidFill>
                <a:effectLst>
                  <a:outerShdw blurRad="38100" dist="38100" dir="2700000" algn="tl">
                    <a:srgbClr val="C0C0C0"/>
                  </a:outerShdw>
                </a:effectLst>
              </a:rPr>
              <a:t>数据包括在分析、设计和实现中涉及的概念、术语、属性等所有内容，并把这些内容定义在数据字典中。</a:t>
            </a:r>
            <a:r>
              <a:rPr lang="zh-CN" altLang="en-US" sz="2400" b="1" dirty="0">
                <a:effectLst>
                  <a:outerShdw blurRad="38100" dist="38100" dir="2700000" algn="tl">
                    <a:srgbClr val="C0C0C0"/>
                  </a:outerShdw>
                </a:effectLst>
              </a:rPr>
              <a:t>围绕数据字典，完成功能模型、数据模型和行为模型的结构化建模过程。 </a:t>
            </a:r>
          </a:p>
        </p:txBody>
      </p:sp>
      <p:grpSp>
        <p:nvGrpSpPr>
          <p:cNvPr id="978032" name="Group 2160"/>
          <p:cNvGrpSpPr>
            <a:grpSpLocks/>
          </p:cNvGrpSpPr>
          <p:nvPr/>
        </p:nvGrpSpPr>
        <p:grpSpPr bwMode="auto">
          <a:xfrm>
            <a:off x="2668588" y="3730625"/>
            <a:ext cx="4202112" cy="2771775"/>
            <a:chOff x="3652" y="11515"/>
            <a:chExt cx="4318" cy="2789"/>
          </a:xfrm>
        </p:grpSpPr>
        <p:sp>
          <p:nvSpPr>
            <p:cNvPr id="978033" name="Oval 2161"/>
            <p:cNvSpPr>
              <a:spLocks noChangeArrowheads="1"/>
            </p:cNvSpPr>
            <p:nvPr/>
          </p:nvSpPr>
          <p:spPr bwMode="auto">
            <a:xfrm>
              <a:off x="5270" y="12343"/>
              <a:ext cx="1077" cy="1077"/>
            </a:xfrm>
            <a:prstGeom prst="ellipse">
              <a:avLst/>
            </a:prstGeom>
            <a:solidFill>
              <a:srgbClr val="FFFFFF"/>
            </a:solidFill>
            <a:ln w="9525">
              <a:solidFill>
                <a:srgbClr val="000000"/>
              </a:solidFill>
              <a:round/>
              <a:headEnd/>
              <a:tailEnd/>
            </a:ln>
          </p:spPr>
          <p:txBody>
            <a:bodyPr/>
            <a:lstStyle/>
            <a:p>
              <a:pPr algn="ctr"/>
              <a:r>
                <a:rPr lang="zh-CN" altLang="en-US" sz="1600" b="1">
                  <a:effectLst>
                    <a:outerShdw blurRad="38100" dist="38100" dir="2700000" algn="tl">
                      <a:srgbClr val="C0C0C0"/>
                    </a:outerShdw>
                  </a:effectLst>
                  <a:latin typeface="Times New Roman" pitchFamily="18" charset="0"/>
                </a:rPr>
                <a:t>数据</a:t>
              </a:r>
            </a:p>
            <a:p>
              <a:pPr algn="ctr"/>
              <a:r>
                <a:rPr lang="zh-CN" altLang="en-US" sz="1600" b="1">
                  <a:effectLst>
                    <a:outerShdw blurRad="38100" dist="38100" dir="2700000" algn="tl">
                      <a:srgbClr val="C0C0C0"/>
                    </a:outerShdw>
                  </a:effectLst>
                  <a:latin typeface="Times New Roman" pitchFamily="18" charset="0"/>
                </a:rPr>
                <a:t>字典</a:t>
              </a:r>
              <a:endParaRPr lang="zh-CN" altLang="en-US" sz="1600" b="1">
                <a:effectLst>
                  <a:outerShdw blurRad="38100" dist="38100" dir="2700000" algn="tl">
                    <a:srgbClr val="C0C0C0"/>
                  </a:outerShdw>
                </a:effectLst>
              </a:endParaRPr>
            </a:p>
          </p:txBody>
        </p:sp>
        <p:sp>
          <p:nvSpPr>
            <p:cNvPr id="978034" name="Oval 2162"/>
            <p:cNvSpPr>
              <a:spLocks noChangeArrowheads="1"/>
            </p:cNvSpPr>
            <p:nvPr/>
          </p:nvSpPr>
          <p:spPr bwMode="auto">
            <a:xfrm>
              <a:off x="4242" y="11938"/>
              <a:ext cx="3047" cy="1885"/>
            </a:xfrm>
            <a:prstGeom prst="ellipse">
              <a:avLst/>
            </a:prstGeom>
            <a:noFill/>
            <a:ln w="9525">
              <a:solidFill>
                <a:srgbClr val="000000"/>
              </a:solidFill>
              <a:round/>
              <a:headEnd/>
              <a:tailEnd/>
            </a:ln>
          </p:spPr>
          <p:txBody>
            <a:bodyPr/>
            <a:lstStyle/>
            <a:p>
              <a:endParaRPr lang="zh-CN" altLang="en-US"/>
            </a:p>
          </p:txBody>
        </p:sp>
        <p:sp>
          <p:nvSpPr>
            <p:cNvPr id="978035" name="Oval 2163"/>
            <p:cNvSpPr>
              <a:spLocks noChangeArrowheads="1"/>
            </p:cNvSpPr>
            <p:nvPr/>
          </p:nvSpPr>
          <p:spPr bwMode="auto">
            <a:xfrm>
              <a:off x="3710" y="11515"/>
              <a:ext cx="4208" cy="2789"/>
            </a:xfrm>
            <a:prstGeom prst="ellipse">
              <a:avLst/>
            </a:prstGeom>
            <a:noFill/>
            <a:ln w="9525">
              <a:solidFill>
                <a:srgbClr val="000000"/>
              </a:solidFill>
              <a:round/>
              <a:headEnd/>
              <a:tailEnd/>
            </a:ln>
          </p:spPr>
          <p:txBody>
            <a:bodyPr/>
            <a:lstStyle/>
            <a:p>
              <a:endParaRPr lang="zh-CN" altLang="en-US"/>
            </a:p>
          </p:txBody>
        </p:sp>
        <p:sp>
          <p:nvSpPr>
            <p:cNvPr id="978036" name="Line 2164"/>
            <p:cNvSpPr>
              <a:spLocks noChangeShapeType="1"/>
            </p:cNvSpPr>
            <p:nvPr/>
          </p:nvSpPr>
          <p:spPr bwMode="auto">
            <a:xfrm>
              <a:off x="5810" y="11548"/>
              <a:ext cx="0" cy="780"/>
            </a:xfrm>
            <a:prstGeom prst="line">
              <a:avLst/>
            </a:prstGeom>
            <a:noFill/>
            <a:ln w="9525">
              <a:solidFill>
                <a:srgbClr val="000000"/>
              </a:solidFill>
              <a:round/>
              <a:headEnd/>
              <a:tailEnd/>
            </a:ln>
          </p:spPr>
          <p:txBody>
            <a:bodyPr/>
            <a:lstStyle/>
            <a:p>
              <a:endParaRPr lang="zh-CN" altLang="en-US"/>
            </a:p>
          </p:txBody>
        </p:sp>
        <p:sp>
          <p:nvSpPr>
            <p:cNvPr id="978037" name="Line 2165"/>
            <p:cNvSpPr>
              <a:spLocks noChangeShapeType="1"/>
            </p:cNvSpPr>
            <p:nvPr/>
          </p:nvSpPr>
          <p:spPr bwMode="auto">
            <a:xfrm flipH="1">
              <a:off x="3945" y="13030"/>
              <a:ext cx="1336" cy="559"/>
            </a:xfrm>
            <a:prstGeom prst="line">
              <a:avLst/>
            </a:prstGeom>
            <a:noFill/>
            <a:ln w="9525">
              <a:solidFill>
                <a:srgbClr val="000000"/>
              </a:solidFill>
              <a:round/>
              <a:headEnd/>
              <a:tailEnd/>
            </a:ln>
          </p:spPr>
          <p:txBody>
            <a:bodyPr/>
            <a:lstStyle/>
            <a:p>
              <a:endParaRPr lang="zh-CN" altLang="en-US"/>
            </a:p>
          </p:txBody>
        </p:sp>
        <p:sp>
          <p:nvSpPr>
            <p:cNvPr id="978038" name="Line 2166"/>
            <p:cNvSpPr>
              <a:spLocks noChangeShapeType="1"/>
            </p:cNvSpPr>
            <p:nvPr/>
          </p:nvSpPr>
          <p:spPr bwMode="auto">
            <a:xfrm>
              <a:off x="6324" y="13017"/>
              <a:ext cx="1417" cy="468"/>
            </a:xfrm>
            <a:prstGeom prst="line">
              <a:avLst/>
            </a:prstGeom>
            <a:noFill/>
            <a:ln w="9525">
              <a:solidFill>
                <a:srgbClr val="000000"/>
              </a:solidFill>
              <a:round/>
              <a:headEnd/>
              <a:tailEnd/>
            </a:ln>
          </p:spPr>
          <p:txBody>
            <a:bodyPr/>
            <a:lstStyle/>
            <a:p>
              <a:endParaRPr lang="zh-CN" altLang="en-US"/>
            </a:p>
          </p:txBody>
        </p:sp>
        <p:sp>
          <p:nvSpPr>
            <p:cNvPr id="978039" name="Text Box 2167"/>
            <p:cNvSpPr txBox="1">
              <a:spLocks noChangeArrowheads="1"/>
            </p:cNvSpPr>
            <p:nvPr/>
          </p:nvSpPr>
          <p:spPr bwMode="auto">
            <a:xfrm>
              <a:off x="4251" y="12432"/>
              <a:ext cx="1145" cy="780"/>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实体关系模型</a:t>
              </a:r>
              <a:endParaRPr lang="zh-CN" altLang="en-US" sz="1600" b="1">
                <a:effectLst>
                  <a:outerShdw blurRad="38100" dist="38100" dir="2700000" algn="tl">
                    <a:srgbClr val="C0C0C0"/>
                  </a:outerShdw>
                </a:effectLst>
              </a:endParaRPr>
            </a:p>
          </p:txBody>
        </p:sp>
        <p:sp>
          <p:nvSpPr>
            <p:cNvPr id="978040" name="Text Box 2168"/>
            <p:cNvSpPr txBox="1">
              <a:spLocks noChangeArrowheads="1"/>
            </p:cNvSpPr>
            <p:nvPr/>
          </p:nvSpPr>
          <p:spPr bwMode="auto">
            <a:xfrm>
              <a:off x="6261" y="12263"/>
              <a:ext cx="900" cy="780"/>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数据</a:t>
              </a:r>
            </a:p>
            <a:p>
              <a:pPr algn="ctr"/>
              <a:r>
                <a:rPr lang="zh-CN" altLang="en-US" sz="1600" b="1">
                  <a:effectLst>
                    <a:outerShdw blurRad="38100" dist="38100" dir="2700000" algn="tl">
                      <a:srgbClr val="C0C0C0"/>
                    </a:outerShdw>
                  </a:effectLst>
                  <a:latin typeface="Times New Roman" pitchFamily="18" charset="0"/>
                </a:rPr>
                <a:t>流图</a:t>
              </a:r>
              <a:endParaRPr lang="zh-CN" altLang="en-US" sz="1600" b="1">
                <a:effectLst>
                  <a:outerShdw blurRad="38100" dist="38100" dir="2700000" algn="tl">
                    <a:srgbClr val="C0C0C0"/>
                  </a:outerShdw>
                </a:effectLst>
              </a:endParaRPr>
            </a:p>
          </p:txBody>
        </p:sp>
        <p:sp>
          <p:nvSpPr>
            <p:cNvPr id="978041" name="Text Box 2169"/>
            <p:cNvSpPr txBox="1">
              <a:spLocks noChangeArrowheads="1"/>
            </p:cNvSpPr>
            <p:nvPr/>
          </p:nvSpPr>
          <p:spPr bwMode="auto">
            <a:xfrm>
              <a:off x="5116" y="13368"/>
              <a:ext cx="1440" cy="468"/>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状态转换图</a:t>
              </a:r>
              <a:endParaRPr lang="zh-CN" altLang="en-US" sz="1600" b="1">
                <a:effectLst>
                  <a:outerShdw blurRad="38100" dist="38100" dir="2700000" algn="tl">
                    <a:srgbClr val="C0C0C0"/>
                  </a:outerShdw>
                </a:effectLst>
              </a:endParaRPr>
            </a:p>
          </p:txBody>
        </p:sp>
        <p:sp>
          <p:nvSpPr>
            <p:cNvPr id="978042" name="Text Box 2170"/>
            <p:cNvSpPr txBox="1">
              <a:spLocks noChangeArrowheads="1"/>
            </p:cNvSpPr>
            <p:nvPr/>
          </p:nvSpPr>
          <p:spPr bwMode="auto">
            <a:xfrm>
              <a:off x="5064" y="13797"/>
              <a:ext cx="1620" cy="468"/>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控制规格说明</a:t>
              </a:r>
              <a:endParaRPr lang="zh-CN" altLang="en-US" sz="1600" b="1">
                <a:effectLst>
                  <a:outerShdw blurRad="38100" dist="38100" dir="2700000" algn="tl">
                    <a:srgbClr val="C0C0C0"/>
                  </a:outerShdw>
                </a:effectLst>
              </a:endParaRPr>
            </a:p>
          </p:txBody>
        </p:sp>
        <p:sp>
          <p:nvSpPr>
            <p:cNvPr id="978043" name="Text Box 2171"/>
            <p:cNvSpPr txBox="1">
              <a:spLocks noChangeArrowheads="1"/>
            </p:cNvSpPr>
            <p:nvPr/>
          </p:nvSpPr>
          <p:spPr bwMode="auto">
            <a:xfrm>
              <a:off x="6710" y="11717"/>
              <a:ext cx="1260" cy="780"/>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加工规格</a:t>
              </a:r>
            </a:p>
            <a:p>
              <a:pPr algn="ctr"/>
              <a:r>
                <a:rPr lang="zh-CN" altLang="en-US" sz="1600" b="1">
                  <a:effectLst>
                    <a:outerShdw blurRad="38100" dist="38100" dir="2700000" algn="tl">
                      <a:srgbClr val="C0C0C0"/>
                    </a:outerShdw>
                  </a:effectLst>
                  <a:latin typeface="Times New Roman" pitchFamily="18" charset="0"/>
                </a:rPr>
                <a:t>说明</a:t>
              </a:r>
              <a:endParaRPr lang="zh-CN" altLang="en-US" sz="1600" b="1">
                <a:effectLst>
                  <a:outerShdw blurRad="38100" dist="38100" dir="2700000" algn="tl">
                    <a:srgbClr val="C0C0C0"/>
                  </a:outerShdw>
                </a:effectLst>
              </a:endParaRPr>
            </a:p>
          </p:txBody>
        </p:sp>
        <p:sp>
          <p:nvSpPr>
            <p:cNvPr id="978044" name="Text Box 2172"/>
            <p:cNvSpPr txBox="1">
              <a:spLocks noChangeArrowheads="1"/>
            </p:cNvSpPr>
            <p:nvPr/>
          </p:nvSpPr>
          <p:spPr bwMode="auto">
            <a:xfrm>
              <a:off x="3652" y="11691"/>
              <a:ext cx="1260" cy="780"/>
            </a:xfrm>
            <a:prstGeom prst="rect">
              <a:avLst/>
            </a:prstGeom>
            <a:noFill/>
            <a:ln w="9525">
              <a:noFill/>
              <a:miter lim="800000"/>
              <a:headEnd/>
              <a:tailEnd/>
            </a:ln>
          </p:spPr>
          <p:txBody>
            <a:bodyPr/>
            <a:lstStyle/>
            <a:p>
              <a:pPr algn="ctr"/>
              <a:r>
                <a:rPr lang="zh-CN" altLang="en-US" sz="1600" b="1">
                  <a:effectLst>
                    <a:outerShdw blurRad="38100" dist="38100" dir="2700000" algn="tl">
                      <a:srgbClr val="C0C0C0"/>
                    </a:outerShdw>
                  </a:effectLst>
                  <a:latin typeface="Times New Roman" pitchFamily="18" charset="0"/>
                </a:rPr>
                <a:t>数据对象</a:t>
              </a:r>
            </a:p>
            <a:p>
              <a:pPr algn="ctr"/>
              <a:r>
                <a:rPr lang="zh-CN" altLang="en-US" sz="1600" b="1">
                  <a:effectLst>
                    <a:outerShdw blurRad="38100" dist="38100" dir="2700000" algn="tl">
                      <a:srgbClr val="C0C0C0"/>
                    </a:outerShdw>
                  </a:effectLst>
                  <a:latin typeface="Times New Roman" pitchFamily="18" charset="0"/>
                </a:rPr>
                <a:t>说明</a:t>
              </a:r>
              <a:endParaRPr lang="zh-CN" altLang="en-US" sz="1600" b="1">
                <a:effectLst>
                  <a:outerShdw blurRad="38100" dist="38100" dir="2700000" algn="tl">
                    <a:srgbClr val="C0C0C0"/>
                  </a:outerShdw>
                </a:effectLst>
              </a:endParaRPr>
            </a:p>
          </p:txBody>
        </p:sp>
      </p:grpSp>
      <p:sp>
        <p:nvSpPr>
          <p:cNvPr id="18" name="Rectangle 2128"/>
          <p:cNvSpPr>
            <a:spLocks noChangeArrowheads="1"/>
          </p:cNvSpPr>
          <p:nvPr/>
        </p:nvSpPr>
        <p:spPr bwMode="auto">
          <a:xfrm>
            <a:off x="268288" y="1298575"/>
            <a:ext cx="4303712" cy="480131"/>
          </a:xfrm>
          <a:prstGeom prst="rect">
            <a:avLst/>
          </a:prstGeom>
          <a:noFill/>
          <a:ln w="9525">
            <a:noFill/>
            <a:miter lim="800000"/>
            <a:headEnd/>
            <a:tailEnd/>
          </a:ln>
          <a:effectLst/>
        </p:spPr>
        <p:txBody>
          <a:bodyPr wrap="square">
            <a:spAutoFit/>
          </a:bodyPr>
          <a:lstStyle/>
          <a:p>
            <a:r>
              <a:rPr lang="en-US" altLang="zh-CN" b="1" dirty="0" smtClean="0">
                <a:solidFill>
                  <a:srgbClr val="DF6337"/>
                </a:solidFill>
                <a:effectLst>
                  <a:outerShdw blurRad="38100" dist="38100" dir="2700000" algn="tl">
                    <a:srgbClr val="C0C0C0"/>
                  </a:outerShdw>
                </a:effectLst>
              </a:rPr>
              <a:t>1.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数据的数据建模</a:t>
            </a: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255" name="Text Box 2127"/>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946256" name="Rectangle 2128"/>
          <p:cNvSpPr>
            <a:spLocks noChangeArrowheads="1"/>
          </p:cNvSpPr>
          <p:nvPr/>
        </p:nvSpPr>
        <p:spPr bwMode="auto">
          <a:xfrm>
            <a:off x="268288" y="1298575"/>
            <a:ext cx="3829895"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1.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数据的数据建模</a:t>
            </a:r>
          </a:p>
        </p:txBody>
      </p:sp>
      <p:sp>
        <p:nvSpPr>
          <p:cNvPr id="946257" name="Rectangle 2129"/>
          <p:cNvSpPr>
            <a:spLocks noChangeArrowheads="1"/>
          </p:cNvSpPr>
          <p:nvPr/>
        </p:nvSpPr>
        <p:spPr bwMode="auto">
          <a:xfrm>
            <a:off x="484188" y="1749781"/>
            <a:ext cx="8431212" cy="4745915"/>
          </a:xfrm>
          <a:prstGeom prst="rect">
            <a:avLst/>
          </a:prstGeom>
          <a:noFill/>
          <a:ln w="9525">
            <a:noFill/>
            <a:miter lim="800000"/>
            <a:headEnd/>
            <a:tailEnd/>
          </a:ln>
          <a:effectLst/>
        </p:spPr>
        <p:txBody>
          <a:bodyPr anchor="ctr">
            <a:spAutoFit/>
          </a:bodyPr>
          <a:lstStyle/>
          <a:p>
            <a:pPr algn="l">
              <a:lnSpc>
                <a:spcPct val="140000"/>
              </a:lnSpc>
              <a:tabLst>
                <a:tab pos="542925" algn="l"/>
              </a:tabLst>
            </a:pPr>
            <a:r>
              <a:rPr lang="zh-CN" altLang="en-US" sz="2400" b="1" dirty="0">
                <a:effectLst>
                  <a:outerShdw blurRad="38100" dist="38100" dir="2700000" algn="tl">
                    <a:srgbClr val="C0C0C0"/>
                  </a:outerShdw>
                </a:effectLst>
              </a:rPr>
              <a:t>数据建模需要回答以下几个问题：</a:t>
            </a: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系统中有哪些数据对象？</a:t>
            </a: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数据对象具有哪些属性？</a:t>
            </a: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数据对象间有什么关系</a:t>
            </a:r>
            <a:r>
              <a:rPr lang="zh-CN" altLang="en-US"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数据对象分别处于系统的哪些功能或流程中？</a:t>
            </a: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在面向对象建模中，从数据对象里能抽象出更高层次的对象吗？或者数据对象能组合吗？</a:t>
            </a:r>
          </a:p>
          <a:p>
            <a:pPr algn="l">
              <a:lnSpc>
                <a:spcPct val="140000"/>
              </a:lnSpc>
              <a:buFont typeface="Wingdings" pitchFamily="2" charset="2"/>
              <a:buChar char="Ø"/>
              <a:tabLst>
                <a:tab pos="542925" algn="l"/>
              </a:tabLst>
            </a:pPr>
            <a:r>
              <a:rPr lang="zh-CN" altLang="en-US" sz="2400" b="1" dirty="0">
                <a:effectLst>
                  <a:outerShdw blurRad="38100" dist="38100" dir="2700000" algn="tl">
                    <a:srgbClr val="C0C0C0"/>
                  </a:outerShdw>
                </a:effectLst>
              </a:rPr>
              <a:t> 在面向对象建模中，从数据对象里能细化出更具体的数据吗？或者数据对象能分解吗？</a:t>
            </a:r>
          </a:p>
        </p:txBody>
      </p:sp>
      <p:sp>
        <p:nvSpPr>
          <p:cNvPr id="2" name="右大括号 1"/>
          <p:cNvSpPr/>
          <p:nvPr/>
        </p:nvSpPr>
        <p:spPr bwMode="auto">
          <a:xfrm>
            <a:off x="4463144" y="3015343"/>
            <a:ext cx="370114" cy="729343"/>
          </a:xfrm>
          <a:prstGeom prst="rightBrac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8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sp>
        <p:nvSpPr>
          <p:cNvPr id="3" name="文本框 2"/>
          <p:cNvSpPr txBox="1"/>
          <p:nvPr/>
        </p:nvSpPr>
        <p:spPr>
          <a:xfrm>
            <a:off x="5005614" y="3123676"/>
            <a:ext cx="1620957" cy="490904"/>
          </a:xfrm>
          <a:prstGeom prst="rect">
            <a:avLst/>
          </a:prstGeom>
          <a:noFill/>
        </p:spPr>
        <p:txBody>
          <a:bodyPr wrap="none" rtlCol="0">
            <a:spAutoFit/>
          </a:bodyPr>
          <a:lstStyle/>
          <a:p>
            <a:r>
              <a:rPr lang="zh-CN" altLang="en-US" b="1" dirty="0" smtClean="0">
                <a:latin typeface="华文行楷" panose="02010800040101010101" pitchFamily="2" charset="-122"/>
                <a:ea typeface="华文行楷" panose="02010800040101010101" pitchFamily="2" charset="-122"/>
              </a:rPr>
              <a:t>基本数据</a:t>
            </a:r>
            <a:endParaRPr lang="zh-CN" altLang="en-US" b="1" dirty="0">
              <a:latin typeface="华文行楷" panose="02010800040101010101" pitchFamily="2" charset="-122"/>
              <a:ea typeface="华文行楷" panose="02010800040101010101" pitchFamily="2" charset="-122"/>
            </a:endParaRPr>
          </a:p>
        </p:txBody>
      </p:sp>
      <p:sp>
        <p:nvSpPr>
          <p:cNvPr id="7" name="右大括号 6"/>
          <p:cNvSpPr/>
          <p:nvPr/>
        </p:nvSpPr>
        <p:spPr bwMode="auto">
          <a:xfrm>
            <a:off x="5005614" y="4988476"/>
            <a:ext cx="370114" cy="1281696"/>
          </a:xfrm>
          <a:prstGeom prst="rightBrace">
            <a:avLst>
              <a:gd name="adj1" fmla="val 8333"/>
              <a:gd name="adj2" fmla="val 20274"/>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8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sp>
        <p:nvSpPr>
          <p:cNvPr id="8" name="文本框 7"/>
          <p:cNvSpPr txBox="1"/>
          <p:nvPr/>
        </p:nvSpPr>
        <p:spPr>
          <a:xfrm>
            <a:off x="5466842" y="4988476"/>
            <a:ext cx="1620957" cy="490904"/>
          </a:xfrm>
          <a:prstGeom prst="rect">
            <a:avLst/>
          </a:prstGeom>
          <a:noFill/>
        </p:spPr>
        <p:txBody>
          <a:bodyPr wrap="none" rtlCol="0">
            <a:spAutoFit/>
          </a:bodyPr>
          <a:lstStyle/>
          <a:p>
            <a:r>
              <a:rPr lang="zh-CN" altLang="en-US" b="1" dirty="0" smtClean="0">
                <a:latin typeface="华文行楷" panose="02010800040101010101" pitchFamily="2" charset="-122"/>
                <a:ea typeface="华文行楷" panose="02010800040101010101" pitchFamily="2" charset="-122"/>
              </a:rPr>
              <a:t>复杂数据</a:t>
            </a:r>
            <a:endParaRPr lang="zh-CN" altLang="en-US" b="1" dirty="0">
              <a:latin typeface="华文行楷" panose="02010800040101010101" pitchFamily="2" charset="-122"/>
              <a:ea typeface="华文行楷" panose="02010800040101010101" pitchFamily="2" charset="-122"/>
            </a:endParaRPr>
          </a:p>
        </p:txBody>
      </p:sp>
      <p:sp>
        <p:nvSpPr>
          <p:cNvPr id="9" name="右大括号 8"/>
          <p:cNvSpPr/>
          <p:nvPr/>
        </p:nvSpPr>
        <p:spPr bwMode="auto">
          <a:xfrm>
            <a:off x="7062001" y="3982465"/>
            <a:ext cx="209658" cy="293915"/>
          </a:xfrm>
          <a:prstGeom prst="rightBrace">
            <a:avLst>
              <a:gd name="adj1" fmla="val 8333"/>
              <a:gd name="adj2" fmla="val 50000"/>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endParaRPr kumimoji="1" lang="zh-CN" altLang="en-US" sz="28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sp>
        <p:nvSpPr>
          <p:cNvPr id="10" name="文本框 9"/>
          <p:cNvSpPr txBox="1"/>
          <p:nvPr/>
        </p:nvSpPr>
        <p:spPr>
          <a:xfrm>
            <a:off x="7301487" y="3926330"/>
            <a:ext cx="1620957" cy="490904"/>
          </a:xfrm>
          <a:prstGeom prst="rect">
            <a:avLst/>
          </a:prstGeom>
          <a:noFill/>
        </p:spPr>
        <p:txBody>
          <a:bodyPr wrap="none" rtlCol="0">
            <a:spAutoFit/>
          </a:bodyPr>
          <a:lstStyle/>
          <a:p>
            <a:r>
              <a:rPr lang="zh-CN" altLang="en-US" b="1" dirty="0" smtClean="0">
                <a:latin typeface="华文行楷" panose="02010800040101010101" pitchFamily="2" charset="-122"/>
                <a:ea typeface="华文行楷" panose="02010800040101010101" pitchFamily="2" charset="-122"/>
              </a:rPr>
              <a:t>数据</a:t>
            </a:r>
            <a:r>
              <a:rPr lang="zh-CN" altLang="en-US" b="1" dirty="0">
                <a:latin typeface="华文行楷" panose="02010800040101010101" pitchFamily="2" charset="-122"/>
                <a:ea typeface="华文行楷" panose="02010800040101010101" pitchFamily="2" charset="-122"/>
              </a:rPr>
              <a:t>变换</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p:bldP spid="9"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8"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76229" name="Rectangle 5"/>
          <p:cNvSpPr>
            <a:spLocks noChangeArrowheads="1"/>
          </p:cNvSpPr>
          <p:nvPr/>
        </p:nvSpPr>
        <p:spPr bwMode="auto">
          <a:xfrm>
            <a:off x="268288" y="1298575"/>
            <a:ext cx="3829895"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1.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数据的数据建模</a:t>
            </a:r>
          </a:p>
        </p:txBody>
      </p:sp>
      <p:sp>
        <p:nvSpPr>
          <p:cNvPr id="1076230" name="Text Box 6"/>
          <p:cNvSpPr txBox="1">
            <a:spLocks noChangeArrowheads="1"/>
          </p:cNvSpPr>
          <p:nvPr/>
        </p:nvSpPr>
        <p:spPr bwMode="auto">
          <a:xfrm>
            <a:off x="2565400" y="2917825"/>
            <a:ext cx="2878138" cy="1844675"/>
          </a:xfrm>
          <a:prstGeom prst="rect">
            <a:avLst/>
          </a:prstGeom>
          <a:noFill/>
          <a:ln w="9525">
            <a:noFill/>
            <a:miter lim="800000"/>
            <a:headEnd/>
            <a:tailEnd/>
          </a:ln>
          <a:effectLst/>
        </p:spPr>
        <p:txBody>
          <a:bodyPr wrap="none">
            <a:spAutoFit/>
          </a:bodyPr>
          <a:lstStyle/>
          <a:p>
            <a:pPr>
              <a:lnSpc>
                <a:spcPct val="160000"/>
              </a:lnSpc>
              <a:buFont typeface="Wingdings" pitchFamily="2" charset="2"/>
              <a:buChar char="Ø"/>
            </a:pPr>
            <a:r>
              <a:rPr lang="zh-CN" altLang="en-US" sz="2400" b="1">
                <a:effectLst>
                  <a:outerShdw blurRad="38100" dist="38100" dir="2700000" algn="tl">
                    <a:srgbClr val="C0C0C0"/>
                  </a:outerShdw>
                </a:effectLst>
              </a:rPr>
              <a:t>数据对象（实体）</a:t>
            </a:r>
          </a:p>
          <a:p>
            <a:pPr>
              <a:lnSpc>
                <a:spcPct val="160000"/>
              </a:lnSpc>
              <a:buFont typeface="Wingdings" pitchFamily="2" charset="2"/>
              <a:buChar char="Ø"/>
            </a:pPr>
            <a:r>
              <a:rPr lang="zh-CN" altLang="en-US" sz="2400" b="1">
                <a:effectLst>
                  <a:outerShdw blurRad="38100" dist="38100" dir="2700000" algn="tl">
                    <a:srgbClr val="C0C0C0"/>
                  </a:outerShdw>
                </a:effectLst>
              </a:rPr>
              <a:t>属性</a:t>
            </a:r>
          </a:p>
          <a:p>
            <a:pPr>
              <a:lnSpc>
                <a:spcPct val="160000"/>
              </a:lnSpc>
              <a:buFont typeface="Wingdings" pitchFamily="2" charset="2"/>
              <a:buChar char="Ø"/>
            </a:pPr>
            <a:r>
              <a:rPr lang="zh-CN" altLang="en-US" sz="2400" b="1">
                <a:effectLst>
                  <a:outerShdw blurRad="38100" dist="38100" dir="2700000" algn="tl">
                    <a:srgbClr val="C0C0C0"/>
                  </a:outerShdw>
                </a:effectLst>
              </a:rPr>
              <a:t>关系和基数</a:t>
            </a: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Text Box 2"/>
          <p:cNvSpPr txBox="1">
            <a:spLocks noChangeArrowheads="1"/>
          </p:cNvSpPr>
          <p:nvPr/>
        </p:nvSpPr>
        <p:spPr bwMode="auto">
          <a:xfrm>
            <a:off x="330200" y="1909763"/>
            <a:ext cx="8286750" cy="4895699"/>
          </a:xfrm>
          <a:prstGeom prst="rect">
            <a:avLst/>
          </a:prstGeom>
          <a:noFill/>
          <a:ln w="28575">
            <a:noFill/>
            <a:miter lim="800000"/>
            <a:headEnd/>
            <a:tailEnd type="none" w="sm" len="med"/>
          </a:ln>
          <a:effectLst/>
        </p:spPr>
        <p:txBody>
          <a:bodyPr>
            <a:spAutoFit/>
          </a:bodyPr>
          <a:lstStyle/>
          <a:p>
            <a:pPr indent="449263" algn="l" eaLnBrk="0" hangingPunct="0">
              <a:lnSpc>
                <a:spcPct val="115000"/>
              </a:lnSpc>
              <a:spcBef>
                <a:spcPct val="30000"/>
              </a:spcBef>
            </a:pP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为了降低软件的复杂度，便于对问题的分析和理解，常采用以下技术：</a:t>
            </a:r>
          </a:p>
          <a:p>
            <a:pPr indent="449263" algn="l" eaLnBrk="0" hangingPunct="0">
              <a:lnSpc>
                <a:spcPct val="115000"/>
              </a:lnSpc>
              <a:spcBef>
                <a:spcPct val="30000"/>
              </a:spcBef>
            </a:pPr>
            <a:r>
              <a:rPr lang="zh-CN" altLang="en-US" b="1" dirty="0">
                <a:solidFill>
                  <a:schemeClr val="tx2"/>
                </a:solidFill>
                <a:effectLst>
                  <a:outerShdw blurRad="38100" dist="38100" dir="2700000" algn="tl">
                    <a:srgbClr val="C0C0C0"/>
                  </a:outerShdw>
                </a:effectLst>
                <a:latin typeface="Times New Roman" pitchFamily="18" charset="0"/>
                <a:ea typeface="楷体_GB2312" pitchFamily="49" charset="-122"/>
              </a:rPr>
              <a:t>1. 分解</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将大问题分解为小问题，通常是自顶而下，不断细化的过程。</a:t>
            </a:r>
          </a:p>
          <a:p>
            <a:pPr indent="449263" algn="l" eaLnBrk="0" hangingPunct="0">
              <a:lnSpc>
                <a:spcPct val="115000"/>
              </a:lnSpc>
              <a:spcBef>
                <a:spcPct val="30000"/>
              </a:spcBef>
            </a:pPr>
            <a:r>
              <a:rPr lang="zh-CN" altLang="en-US" b="1" dirty="0">
                <a:solidFill>
                  <a:schemeClr val="tx2"/>
                </a:solidFill>
                <a:effectLst>
                  <a:outerShdw blurRad="38100" dist="38100" dir="2700000" algn="tl">
                    <a:srgbClr val="C0C0C0"/>
                  </a:outerShdw>
                </a:effectLst>
                <a:latin typeface="Times New Roman" pitchFamily="18" charset="0"/>
                <a:ea typeface="楷体_GB2312" pitchFamily="49" charset="-122"/>
              </a:rPr>
              <a:t>2. 抽象</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抓住问题的本质特性，从不同抽象层次进行分析，提出解决问题的方案。</a:t>
            </a:r>
          </a:p>
          <a:p>
            <a:pPr indent="449263" algn="l" eaLnBrk="0" hangingPunct="0">
              <a:lnSpc>
                <a:spcPct val="115000"/>
              </a:lnSpc>
              <a:spcBef>
                <a:spcPct val="30000"/>
              </a:spcBef>
            </a:pPr>
            <a:r>
              <a:rPr lang="zh-CN" altLang="en-US" b="1" dirty="0">
                <a:solidFill>
                  <a:schemeClr val="tx2"/>
                </a:solidFill>
                <a:effectLst>
                  <a:outerShdw blurRad="38100" dist="38100" dir="2700000" algn="tl">
                    <a:srgbClr val="C0C0C0"/>
                  </a:outerShdw>
                </a:effectLst>
                <a:latin typeface="Times New Roman" pitchFamily="18" charset="0"/>
                <a:ea typeface="楷体_GB2312" pitchFamily="49" charset="-122"/>
              </a:rPr>
              <a:t>3. 多视点</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en-US" altLang="zh-CN"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sz="1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用户视角，逻辑视角，用例视角</a:t>
            </a:r>
            <a:r>
              <a:rPr lang="en-US" altLang="zh-CN"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注意</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从各类开发人员和不同用户的角度考虑问题，才能</a:t>
            </a:r>
            <a:r>
              <a:rPr lang="zh-CN" altLang="en-US" b="1" dirty="0" smtClean="0">
                <a:solidFill>
                  <a:schemeClr val="tx1"/>
                </a:solidFill>
                <a:effectLst>
                  <a:outerShdw blurRad="38100" dist="38100" dir="2700000" algn="tl">
                    <a:srgbClr val="C0C0C0"/>
                  </a:outerShdw>
                </a:effectLst>
                <a:latin typeface="Times New Roman" pitchFamily="18" charset="0"/>
                <a:ea typeface="楷体_GB2312" pitchFamily="49" charset="-122"/>
              </a:rPr>
              <a:t>获得对</a:t>
            </a:r>
            <a:r>
              <a:rPr lang="zh-CN" altLang="en-US" b="1" dirty="0">
                <a:solidFill>
                  <a:schemeClr val="tx1"/>
                </a:solidFill>
                <a:effectLst>
                  <a:outerShdw blurRad="38100" dist="38100" dir="2700000" algn="tl">
                    <a:srgbClr val="C0C0C0"/>
                  </a:outerShdw>
                </a:effectLst>
                <a:latin typeface="Times New Roman" pitchFamily="18" charset="0"/>
                <a:ea typeface="楷体_GB2312" pitchFamily="49" charset="-122"/>
              </a:rPr>
              <a:t>系统的全面完整的需求。</a:t>
            </a:r>
          </a:p>
        </p:txBody>
      </p:sp>
      <p:sp>
        <p:nvSpPr>
          <p:cNvPr id="1101829"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1830" name="Rectangle 6"/>
          <p:cNvSpPr>
            <a:spLocks noChangeArrowheads="1"/>
          </p:cNvSpPr>
          <p:nvPr/>
        </p:nvSpPr>
        <p:spPr bwMode="auto">
          <a:xfrm>
            <a:off x="225425" y="1293813"/>
            <a:ext cx="7072770"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r>
              <a:rPr lang="en-US" altLang="zh-CN" b="1" dirty="0">
                <a:solidFill>
                  <a:srgbClr val="DF6337"/>
                </a:solidFill>
                <a:effectLst>
                  <a:outerShdw blurRad="38100" dist="38100" dir="2700000" algn="tl">
                    <a:srgbClr val="C0C0C0"/>
                  </a:outerShdw>
                </a:effectLst>
                <a:latin typeface="Times New Roman"/>
              </a:rPr>
              <a:t>——</a:t>
            </a:r>
            <a:r>
              <a:rPr lang="zh-CN" altLang="en-US" b="1" dirty="0">
                <a:solidFill>
                  <a:srgbClr val="DF6337"/>
                </a:solidFill>
                <a:effectLst>
                  <a:outerShdw blurRad="38100" dist="38100" dir="2700000" algn="tl">
                    <a:srgbClr val="C0C0C0"/>
                  </a:outerShdw>
                </a:effectLst>
              </a:rPr>
              <a:t>常用分析技术</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0" name="Text Box 4"/>
          <p:cNvSpPr txBox="1">
            <a:spLocks noChangeArrowheads="1"/>
          </p:cNvSpPr>
          <p:nvPr/>
        </p:nvSpPr>
        <p:spPr bwMode="auto">
          <a:xfrm>
            <a:off x="250825" y="1412875"/>
            <a:ext cx="8623300" cy="3342453"/>
          </a:xfrm>
          <a:prstGeom prst="rect">
            <a:avLst/>
          </a:prstGeom>
          <a:noFill/>
          <a:ln w="28575">
            <a:noFill/>
            <a:miter lim="800000"/>
            <a:headEnd/>
            <a:tailEnd type="none" w="sm" len="med"/>
          </a:ln>
          <a:effectLst/>
        </p:spPr>
        <p:txBody>
          <a:bodyPr wrap="square">
            <a:spAutoFit/>
          </a:bodyPr>
          <a:lstStyle/>
          <a:p>
            <a:pPr algn="l" eaLnBrk="0" hangingPunct="0">
              <a:lnSpc>
                <a:spcPct val="140000"/>
              </a:lnSpc>
              <a:spcBef>
                <a:spcPct val="20000"/>
              </a:spcBef>
            </a:pP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2000</a:t>
            </a:r>
            <a:r>
              <a:rPr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年以来，“万方数据”统计的、国家自然科学基金申请项目中，关于软件工程在“需求工程”领域的主要关键词包括：</a:t>
            </a:r>
          </a:p>
          <a:p>
            <a:pPr algn="l" eaLnBrk="0" hangingPunct="0">
              <a:lnSpc>
                <a:spcPct val="140000"/>
              </a:lnSpc>
              <a:spcBef>
                <a:spcPct val="20000"/>
              </a:spcBef>
            </a:pPr>
            <a:r>
              <a:rPr lang="zh-CN" altLang="en-US" sz="2400" b="1" dirty="0">
                <a:effectLst>
                  <a:outerShdw blurRad="38100" dist="38100" dir="2700000" algn="tl">
                    <a:srgbClr val="C0C0C0"/>
                  </a:outerShdw>
                </a:effectLst>
              </a:rPr>
              <a:t>      </a:t>
            </a:r>
            <a:r>
              <a:rPr lang="zh-CN" altLang="en-US" sz="2400" b="1" dirty="0">
                <a:solidFill>
                  <a:schemeClr val="tx2"/>
                </a:solidFill>
                <a:effectLst>
                  <a:outerShdw blurRad="38100" dist="38100" dir="2700000" algn="tl">
                    <a:srgbClr val="C0C0C0"/>
                  </a:outerShdw>
                </a:effectLst>
              </a:rPr>
              <a:t>需求规约、软件测试、软件体系结构、自适应软件、测试用例、模型检测、形式化方法</a:t>
            </a:r>
            <a:r>
              <a:rPr lang="zh-CN" altLang="en-US" sz="2400" b="1" dirty="0" smtClean="0">
                <a:solidFill>
                  <a:schemeClr val="tx2"/>
                </a:solidFill>
                <a:effectLst>
                  <a:outerShdw blurRad="38100" dist="38100" dir="2700000" algn="tl">
                    <a:srgbClr val="C0C0C0"/>
                  </a:outerShdw>
                </a:effectLst>
              </a:rPr>
              <a:t>。</a:t>
            </a:r>
            <a:endParaRPr lang="zh-CN" altLang="en-US" sz="2400" b="1" dirty="0">
              <a:solidFill>
                <a:schemeClr val="tx2"/>
              </a:solidFill>
              <a:effectLst>
                <a:outerShdw blurRad="38100" dist="38100" dir="2700000" algn="tl">
                  <a:srgbClr val="C0C0C0"/>
                </a:outerShdw>
              </a:effectLst>
            </a:endParaRPr>
          </a:p>
          <a:p>
            <a:pPr algn="l" eaLnBrk="0" hangingPunct="0">
              <a:lnSpc>
                <a:spcPct val="140000"/>
              </a:lnSpc>
              <a:spcBef>
                <a:spcPct val="20000"/>
              </a:spcBef>
            </a:pPr>
            <a:r>
              <a:rPr lang="zh-CN" altLang="en-US" sz="2400" b="1" dirty="0">
                <a:effectLst>
                  <a:outerShdw blurRad="38100" dist="38100" dir="2700000" algn="tl">
                    <a:srgbClr val="C0C0C0"/>
                  </a:outerShdw>
                </a:effectLst>
              </a:rPr>
              <a:t>        这些关键词覆盖了软件工程生命周期的各过程：</a:t>
            </a:r>
          </a:p>
        </p:txBody>
      </p:sp>
      <p:sp>
        <p:nvSpPr>
          <p:cNvPr id="1140741" name="Text Box 5"/>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40742" name="Text Box 6"/>
          <p:cNvSpPr txBox="1">
            <a:spLocks noChangeArrowheads="1"/>
          </p:cNvSpPr>
          <p:nvPr/>
        </p:nvSpPr>
        <p:spPr bwMode="auto">
          <a:xfrm>
            <a:off x="1026381" y="4755328"/>
            <a:ext cx="5859296" cy="1643527"/>
          </a:xfrm>
          <a:prstGeom prst="rect">
            <a:avLst/>
          </a:prstGeom>
          <a:noFill/>
          <a:ln w="9525">
            <a:noFill/>
            <a:miter lim="800000"/>
            <a:headEnd/>
            <a:tailEnd/>
          </a:ln>
          <a:effectLst/>
        </p:spPr>
        <p:txBody>
          <a:bodyPr wrap="none">
            <a:spAutoFit/>
          </a:bodyPr>
          <a:lstStyle/>
          <a:p>
            <a:pPr>
              <a:lnSpc>
                <a:spcPct val="140000"/>
              </a:lnSpc>
              <a:buClr>
                <a:srgbClr val="DF6337"/>
              </a:buClr>
              <a:buFont typeface="Wingdings" pitchFamily="2" charset="2"/>
              <a:buChar char="Ø"/>
            </a:pPr>
            <a:r>
              <a:rPr lang="zh-CN" altLang="en-US" sz="2400" b="1" dirty="0">
                <a:effectLst>
                  <a:outerShdw blurRad="38100" dist="38100" dir="2700000" algn="tl">
                    <a:srgbClr val="C0C0C0"/>
                  </a:outerShdw>
                </a:effectLst>
              </a:rPr>
              <a:t> </a:t>
            </a:r>
            <a:r>
              <a:rPr lang="zh-CN" altLang="en-US" sz="2400" b="1" dirty="0" smtClean="0">
                <a:effectLst>
                  <a:outerShdw blurRad="38100" dist="38100" dir="2700000" algn="tl">
                    <a:srgbClr val="C0C0C0"/>
                  </a:outerShdw>
                </a:effectLst>
              </a:rPr>
              <a:t> 需求分析</a:t>
            </a:r>
            <a:r>
              <a:rPr lang="zh-CN" altLang="en-US" sz="2400" b="1" dirty="0">
                <a:effectLst>
                  <a:outerShdw blurRad="38100" dist="38100" dir="2700000" algn="tl">
                    <a:srgbClr val="C0C0C0"/>
                  </a:outerShdw>
                </a:effectLst>
              </a:rPr>
              <a:t>：需求规约、形式化方法</a:t>
            </a:r>
          </a:p>
          <a:p>
            <a:pPr>
              <a:lnSpc>
                <a:spcPct val="140000"/>
              </a:lnSpc>
              <a:buClr>
                <a:srgbClr val="DF6337"/>
              </a:buClr>
              <a:buFont typeface="Wingdings" pitchFamily="2" charset="2"/>
              <a:buChar char="Ø"/>
            </a:pPr>
            <a:r>
              <a:rPr lang="zh-CN" altLang="en-US" sz="2400" b="1" dirty="0">
                <a:effectLst>
                  <a:outerShdw blurRad="38100" dist="38100" dir="2700000" algn="tl">
                    <a:srgbClr val="C0C0C0"/>
                  </a:outerShdw>
                </a:effectLst>
              </a:rPr>
              <a:t> </a:t>
            </a:r>
            <a:r>
              <a:rPr lang="zh-CN" altLang="en-US" sz="2400" b="1" dirty="0" smtClean="0">
                <a:effectLst>
                  <a:outerShdw blurRad="38100" dist="38100" dir="2700000" algn="tl">
                    <a:srgbClr val="C0C0C0"/>
                  </a:outerShdw>
                </a:effectLst>
              </a:rPr>
              <a:t> 设计</a:t>
            </a:r>
            <a:r>
              <a:rPr lang="zh-CN" altLang="en-US" sz="2400" b="1" dirty="0">
                <a:effectLst>
                  <a:outerShdw blurRad="38100" dist="38100" dir="2700000" algn="tl">
                    <a:srgbClr val="C0C0C0"/>
                  </a:outerShdw>
                </a:effectLst>
              </a:rPr>
              <a:t>过程：软件体系结构、自适应软件</a:t>
            </a:r>
          </a:p>
          <a:p>
            <a:pPr>
              <a:lnSpc>
                <a:spcPct val="140000"/>
              </a:lnSpc>
              <a:buClr>
                <a:srgbClr val="DF6337"/>
              </a:buClr>
              <a:buFont typeface="Wingdings" pitchFamily="2" charset="2"/>
              <a:buChar char="Ø"/>
            </a:pPr>
            <a:r>
              <a:rPr lang="zh-CN" altLang="en-US" sz="2400" b="1" dirty="0">
                <a:effectLst>
                  <a:outerShdw blurRad="38100" dist="38100" dir="2700000" algn="tl">
                    <a:srgbClr val="C0C0C0"/>
                  </a:outerShdw>
                </a:effectLst>
              </a:rPr>
              <a:t> </a:t>
            </a:r>
            <a:r>
              <a:rPr lang="zh-CN" altLang="en-US" sz="2400" b="1" dirty="0" smtClean="0">
                <a:effectLst>
                  <a:outerShdw blurRad="38100" dist="38100" dir="2700000" algn="tl">
                    <a:srgbClr val="C0C0C0"/>
                  </a:outerShdw>
                </a:effectLst>
              </a:rPr>
              <a:t> 测试</a:t>
            </a:r>
            <a:r>
              <a:rPr lang="zh-CN" altLang="en-US" sz="2400" b="1" dirty="0">
                <a:effectLst>
                  <a:outerShdw blurRad="38100" dist="38100" dir="2700000" algn="tl">
                    <a:srgbClr val="C0C0C0"/>
                  </a:outerShdw>
                </a:effectLst>
              </a:rPr>
              <a:t>过程：测试用例、模型检测</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ChangeArrowheads="1"/>
          </p:cNvSpPr>
          <p:nvPr/>
        </p:nvSpPr>
        <p:spPr bwMode="auto">
          <a:xfrm>
            <a:off x="8278245" y="4433833"/>
            <a:ext cx="596900" cy="995257"/>
          </a:xfrm>
          <a:prstGeom prst="rect">
            <a:avLst/>
          </a:prstGeom>
          <a:solidFill>
            <a:srgbClr val="67F42E"/>
          </a:solidFill>
          <a:ln w="12700">
            <a:solidFill>
              <a:schemeClr val="tx1"/>
            </a:solidFill>
            <a:miter lim="800000"/>
            <a:headEnd/>
            <a:tailEnd/>
          </a:ln>
          <a:effectLst/>
        </p:spPr>
        <p:txBody>
          <a:bodyPr wrap="none" lIns="92075" tIns="46038" rIns="92075" bIns="46038" anchor="ctr"/>
          <a:lstStyle/>
          <a:p>
            <a:pPr algn="ctr" eaLnBrk="0" hangingPunct="0">
              <a:lnSpc>
                <a:spcPct val="100000"/>
              </a:lnSpc>
            </a:pPr>
            <a:r>
              <a:rPr lang="zh-CN" altLang="en-US" sz="2400" b="1">
                <a:solidFill>
                  <a:srgbClr val="061301"/>
                </a:solidFill>
                <a:effectLst/>
                <a:latin typeface="黑体" pitchFamily="49" charset="-122"/>
                <a:ea typeface="黑体" pitchFamily="49" charset="-122"/>
              </a:rPr>
              <a:t>学</a:t>
            </a:r>
          </a:p>
          <a:p>
            <a:pPr algn="ctr" eaLnBrk="0" hangingPunct="0">
              <a:lnSpc>
                <a:spcPct val="100000"/>
              </a:lnSpc>
            </a:pPr>
            <a:r>
              <a:rPr lang="zh-CN" altLang="en-US" sz="2400" b="1">
                <a:solidFill>
                  <a:srgbClr val="061301"/>
                </a:solidFill>
                <a:effectLst/>
                <a:latin typeface="黑体" pitchFamily="49" charset="-122"/>
                <a:ea typeface="黑体" pitchFamily="49" charset="-122"/>
              </a:rPr>
              <a:t>生</a:t>
            </a:r>
          </a:p>
        </p:txBody>
      </p:sp>
      <p:sp>
        <p:nvSpPr>
          <p:cNvPr id="1102851" name="Rectangle 3"/>
          <p:cNvSpPr>
            <a:spLocks noChangeArrowheads="1"/>
          </p:cNvSpPr>
          <p:nvPr/>
        </p:nvSpPr>
        <p:spPr bwMode="auto">
          <a:xfrm>
            <a:off x="285750" y="1919288"/>
            <a:ext cx="8450263" cy="976312"/>
          </a:xfrm>
          <a:prstGeom prst="rect">
            <a:avLst/>
          </a:prstGeom>
          <a:noFill/>
          <a:ln w="9525">
            <a:noFill/>
            <a:miter lim="800000"/>
            <a:headEnd/>
            <a:tailEnd/>
          </a:ln>
          <a:effectLst/>
        </p:spPr>
        <p:txBody>
          <a:bodyPr lIns="92075" tIns="46038" rIns="92075" bIns="46038"/>
          <a:lstStyle/>
          <a:p>
            <a:pPr marL="342900" indent="-342900" algn="l">
              <a:lnSpc>
                <a:spcPct val="110000"/>
              </a:lnSpc>
              <a:spcBef>
                <a:spcPct val="20000"/>
              </a:spcBef>
              <a:buSzPct val="85000"/>
            </a:pPr>
            <a:r>
              <a:rPr lang="zh-CN" altLang="en-US" sz="2400" b="1" dirty="0">
                <a:solidFill>
                  <a:schemeClr val="tx1"/>
                </a:solidFill>
                <a:effectLst>
                  <a:outerShdw blurRad="38100" dist="38100" dir="2700000" algn="tl">
                    <a:srgbClr val="C0C0C0"/>
                  </a:outerShdw>
                </a:effectLst>
              </a:rPr>
              <a:t>(1) </a:t>
            </a:r>
            <a:r>
              <a:rPr lang="zh-CN" altLang="en-US" sz="2400" b="1" dirty="0" smtClean="0">
                <a:solidFill>
                  <a:schemeClr val="tx1"/>
                </a:solidFill>
                <a:effectLst>
                  <a:outerShdw blurRad="38100" dist="38100" dir="2700000" algn="tl">
                    <a:srgbClr val="C0C0C0"/>
                  </a:outerShdw>
                </a:effectLst>
                <a:latin typeface="宋体" pitchFamily="2" charset="-122"/>
              </a:rPr>
              <a:t>通过对用户实际操作的现场调查</a:t>
            </a:r>
            <a:r>
              <a:rPr lang="zh-CN" altLang="en-US" sz="2400" b="1" dirty="0">
                <a:solidFill>
                  <a:schemeClr val="tx1"/>
                </a:solidFill>
                <a:effectLst>
                  <a:outerShdw blurRad="38100" dist="38100" dir="2700000" algn="tl">
                    <a:srgbClr val="C0C0C0"/>
                  </a:outerShdw>
                </a:effectLst>
                <a:latin typeface="宋体" pitchFamily="2" charset="-122"/>
              </a:rPr>
              <a:t>，</a:t>
            </a:r>
            <a:r>
              <a:rPr lang="zh-CN" altLang="en-US" sz="2400" b="1" dirty="0" smtClean="0">
                <a:solidFill>
                  <a:schemeClr val="tx1"/>
                </a:solidFill>
                <a:effectLst>
                  <a:outerShdw blurRad="38100" dist="38100" dir="2700000" algn="tl">
                    <a:srgbClr val="C0C0C0"/>
                  </a:outerShdw>
                </a:effectLst>
                <a:latin typeface="宋体" pitchFamily="2" charset="-122"/>
              </a:rPr>
              <a:t>得到用户所在应用领域</a:t>
            </a:r>
            <a:r>
              <a:rPr lang="zh-CN" altLang="en-US" sz="2400" b="1" dirty="0">
                <a:solidFill>
                  <a:schemeClr val="tx1"/>
                </a:solidFill>
                <a:effectLst>
                  <a:outerShdw blurRad="38100" dist="38100" dir="2700000" algn="tl">
                    <a:srgbClr val="C0C0C0"/>
                  </a:outerShdw>
                </a:effectLst>
                <a:latin typeface="宋体" pitchFamily="2" charset="-122"/>
              </a:rPr>
              <a:t>实际</a:t>
            </a:r>
            <a:r>
              <a:rPr lang="zh-CN" altLang="en-US" sz="2400" b="1" dirty="0" smtClean="0">
                <a:solidFill>
                  <a:schemeClr val="tx1"/>
                </a:solidFill>
                <a:effectLst>
                  <a:outerShdw blurRad="38100" dist="38100" dir="2700000" algn="tl">
                    <a:srgbClr val="C0C0C0"/>
                  </a:outerShdw>
                </a:effectLst>
                <a:latin typeface="宋体" pitchFamily="2" charset="-122"/>
              </a:rPr>
              <a:t>的操作流程（物理模型）。</a:t>
            </a:r>
            <a:endParaRPr lang="zh-CN" altLang="en-US" sz="2400" b="1" dirty="0">
              <a:solidFill>
                <a:schemeClr val="tx2"/>
              </a:solidFill>
              <a:effectLst>
                <a:outerShdw blurRad="38100" dist="38100" dir="2700000" algn="tl">
                  <a:srgbClr val="C0C0C0"/>
                </a:outerShdw>
              </a:effectLst>
            </a:endParaRPr>
          </a:p>
        </p:txBody>
      </p:sp>
      <p:sp>
        <p:nvSpPr>
          <p:cNvPr id="1102852" name="Oval 4"/>
          <p:cNvSpPr>
            <a:spLocks noChangeArrowheads="1"/>
          </p:cNvSpPr>
          <p:nvPr/>
        </p:nvSpPr>
        <p:spPr bwMode="auto">
          <a:xfrm>
            <a:off x="1099570" y="4218728"/>
            <a:ext cx="1295400" cy="1295400"/>
          </a:xfrm>
          <a:prstGeom prst="ellipse">
            <a:avLst/>
          </a:prstGeom>
          <a:solidFill>
            <a:srgbClr val="67F42E"/>
          </a:solidFill>
          <a:ln w="12700">
            <a:solidFill>
              <a:schemeClr val="tx1"/>
            </a:solidFill>
            <a:round/>
            <a:headEnd/>
            <a:tailEnd/>
          </a:ln>
          <a:effectLst/>
        </p:spPr>
        <p:txBody>
          <a:bodyPr wrap="none" anchor="ctr"/>
          <a:lstStyle/>
          <a:p>
            <a:pPr algn="ctr" eaLnBrk="0" hangingPunct="0">
              <a:lnSpc>
                <a:spcPct val="100000"/>
              </a:lnSpc>
            </a:pPr>
            <a:r>
              <a:rPr lang="zh-CN" altLang="en-US" sz="2400" b="1" dirty="0" smtClean="0">
                <a:solidFill>
                  <a:srgbClr val="061301"/>
                </a:solidFill>
                <a:effectLst/>
                <a:latin typeface="宋体" pitchFamily="2" charset="-122"/>
              </a:rPr>
              <a:t>教务处</a:t>
            </a:r>
            <a:endParaRPr lang="zh-CN" altLang="en-US" sz="2400" b="1" dirty="0">
              <a:solidFill>
                <a:srgbClr val="061301"/>
              </a:solidFill>
              <a:effectLst/>
              <a:latin typeface="宋体" pitchFamily="2" charset="-122"/>
            </a:endParaRPr>
          </a:p>
          <a:p>
            <a:pPr algn="ctr" eaLnBrk="0" hangingPunct="0">
              <a:lnSpc>
                <a:spcPct val="100000"/>
              </a:lnSpc>
            </a:pPr>
            <a:r>
              <a:rPr lang="zh-CN" altLang="en-US" sz="2400" b="1" dirty="0">
                <a:solidFill>
                  <a:srgbClr val="061301"/>
                </a:solidFill>
                <a:effectLst/>
                <a:latin typeface="黑体" pitchFamily="49" charset="-122"/>
                <a:ea typeface="黑体" pitchFamily="49" charset="-122"/>
              </a:rPr>
              <a:t>107刘</a:t>
            </a:r>
            <a:endParaRPr lang="zh-CN" altLang="en-US" b="1" dirty="0">
              <a:solidFill>
                <a:srgbClr val="061301"/>
              </a:solidFill>
              <a:effectLst/>
              <a:latin typeface="宋体" pitchFamily="2" charset="-122"/>
            </a:endParaRPr>
          </a:p>
        </p:txBody>
      </p:sp>
      <p:sp>
        <p:nvSpPr>
          <p:cNvPr id="1102853" name="Oval 5"/>
          <p:cNvSpPr>
            <a:spLocks noChangeArrowheads="1"/>
          </p:cNvSpPr>
          <p:nvPr/>
        </p:nvSpPr>
        <p:spPr bwMode="auto">
          <a:xfrm>
            <a:off x="3004570" y="4218728"/>
            <a:ext cx="1295400" cy="1371600"/>
          </a:xfrm>
          <a:prstGeom prst="ellipse">
            <a:avLst/>
          </a:prstGeom>
          <a:solidFill>
            <a:srgbClr val="67F42E"/>
          </a:solidFill>
          <a:ln w="12700">
            <a:solidFill>
              <a:schemeClr val="tx1"/>
            </a:solidFill>
            <a:round/>
            <a:headEnd/>
            <a:tailEnd/>
          </a:ln>
          <a:effectLst/>
        </p:spPr>
        <p:txBody>
          <a:bodyPr wrap="none" anchor="ctr"/>
          <a:lstStyle/>
          <a:p>
            <a:pPr algn="ctr" eaLnBrk="0" hangingPunct="0">
              <a:lnSpc>
                <a:spcPct val="100000"/>
              </a:lnSpc>
            </a:pPr>
            <a:r>
              <a:rPr lang="zh-CN" altLang="en-US" sz="2400" b="1" dirty="0" smtClean="0">
                <a:solidFill>
                  <a:srgbClr val="061301"/>
                </a:solidFill>
                <a:effectLst/>
                <a:latin typeface="黑体" pitchFamily="49" charset="-122"/>
                <a:ea typeface="黑体" pitchFamily="49" charset="-122"/>
              </a:rPr>
              <a:t>会计室</a:t>
            </a:r>
            <a:endParaRPr lang="en-US" altLang="zh-CN" sz="2400" b="1" dirty="0" smtClean="0">
              <a:solidFill>
                <a:srgbClr val="061301"/>
              </a:solidFill>
              <a:effectLst/>
              <a:latin typeface="黑体" pitchFamily="49" charset="-122"/>
              <a:ea typeface="黑体" pitchFamily="49" charset="-122"/>
            </a:endParaRPr>
          </a:p>
          <a:p>
            <a:pPr algn="ctr" eaLnBrk="0" hangingPunct="0">
              <a:lnSpc>
                <a:spcPct val="100000"/>
              </a:lnSpc>
            </a:pPr>
            <a:r>
              <a:rPr lang="zh-CN" altLang="en-US" sz="2400" b="1" dirty="0" smtClean="0">
                <a:solidFill>
                  <a:srgbClr val="061301"/>
                </a:solidFill>
                <a:effectLst/>
                <a:latin typeface="黑体" pitchFamily="49" charset="-122"/>
                <a:ea typeface="黑体" pitchFamily="49" charset="-122"/>
              </a:rPr>
              <a:t>206</a:t>
            </a:r>
            <a:r>
              <a:rPr lang="zh-CN" altLang="en-US" sz="2400" b="1" dirty="0">
                <a:solidFill>
                  <a:srgbClr val="061301"/>
                </a:solidFill>
                <a:effectLst/>
                <a:latin typeface="黑体" pitchFamily="49" charset="-122"/>
                <a:ea typeface="黑体" pitchFamily="49" charset="-122"/>
              </a:rPr>
              <a:t>王</a:t>
            </a:r>
          </a:p>
        </p:txBody>
      </p:sp>
      <p:sp>
        <p:nvSpPr>
          <p:cNvPr id="1102854" name="Oval 6"/>
          <p:cNvSpPr>
            <a:spLocks noChangeArrowheads="1"/>
          </p:cNvSpPr>
          <p:nvPr/>
        </p:nvSpPr>
        <p:spPr bwMode="auto">
          <a:xfrm>
            <a:off x="4757170" y="4294928"/>
            <a:ext cx="1365250" cy="1371600"/>
          </a:xfrm>
          <a:prstGeom prst="ellipse">
            <a:avLst/>
          </a:prstGeom>
          <a:solidFill>
            <a:srgbClr val="67F42E"/>
          </a:solidFill>
          <a:ln w="12700">
            <a:solidFill>
              <a:schemeClr val="tx1"/>
            </a:solidFill>
            <a:round/>
            <a:headEnd/>
            <a:tailEnd/>
          </a:ln>
          <a:effectLst/>
        </p:spPr>
        <p:txBody>
          <a:bodyPr wrap="none" anchor="ctr"/>
          <a:lstStyle/>
          <a:p>
            <a:pPr algn="ctr" eaLnBrk="0" hangingPunct="0">
              <a:lnSpc>
                <a:spcPct val="100000"/>
              </a:lnSpc>
            </a:pPr>
            <a:r>
              <a:rPr lang="zh-CN" altLang="en-US" sz="2400" b="1" dirty="0" smtClean="0">
                <a:solidFill>
                  <a:srgbClr val="061301"/>
                </a:solidFill>
                <a:effectLst/>
                <a:latin typeface="黑体" pitchFamily="49" charset="-122"/>
                <a:ea typeface="黑体" pitchFamily="49" charset="-122"/>
              </a:rPr>
              <a:t>会计室</a:t>
            </a:r>
            <a:endParaRPr lang="en-US" altLang="zh-CN" sz="2400" b="1" dirty="0" smtClean="0">
              <a:solidFill>
                <a:srgbClr val="061301"/>
              </a:solidFill>
              <a:effectLst/>
              <a:latin typeface="黑体" pitchFamily="49" charset="-122"/>
              <a:ea typeface="黑体" pitchFamily="49" charset="-122"/>
            </a:endParaRPr>
          </a:p>
          <a:p>
            <a:pPr algn="ctr" eaLnBrk="0" hangingPunct="0">
              <a:lnSpc>
                <a:spcPct val="100000"/>
              </a:lnSpc>
            </a:pPr>
            <a:r>
              <a:rPr lang="zh-CN" altLang="en-US" sz="2400" b="1" dirty="0" smtClean="0">
                <a:solidFill>
                  <a:srgbClr val="061301"/>
                </a:solidFill>
                <a:effectLst/>
                <a:latin typeface="黑体" pitchFamily="49" charset="-122"/>
                <a:ea typeface="黑体" pitchFamily="49" charset="-122"/>
              </a:rPr>
              <a:t>206</a:t>
            </a:r>
            <a:r>
              <a:rPr lang="zh-CN" altLang="en-US" sz="2400" b="1" dirty="0">
                <a:solidFill>
                  <a:srgbClr val="061301"/>
                </a:solidFill>
                <a:effectLst/>
                <a:latin typeface="黑体" pitchFamily="49" charset="-122"/>
                <a:ea typeface="黑体" pitchFamily="49" charset="-122"/>
              </a:rPr>
              <a:t>李</a:t>
            </a:r>
          </a:p>
        </p:txBody>
      </p:sp>
      <p:sp>
        <p:nvSpPr>
          <p:cNvPr id="1102855" name="Oval 7"/>
          <p:cNvSpPr>
            <a:spLocks noChangeArrowheads="1"/>
          </p:cNvSpPr>
          <p:nvPr/>
        </p:nvSpPr>
        <p:spPr bwMode="auto">
          <a:xfrm>
            <a:off x="6509770" y="4293341"/>
            <a:ext cx="1371600" cy="1373187"/>
          </a:xfrm>
          <a:prstGeom prst="ellipse">
            <a:avLst/>
          </a:prstGeom>
          <a:solidFill>
            <a:srgbClr val="67F42E"/>
          </a:solidFill>
          <a:ln w="12700">
            <a:solidFill>
              <a:schemeClr val="tx1"/>
            </a:solidFill>
            <a:round/>
            <a:headEnd/>
            <a:tailEnd/>
          </a:ln>
          <a:effectLst/>
        </p:spPr>
        <p:txBody>
          <a:bodyPr wrap="none" anchor="ctr"/>
          <a:lstStyle/>
          <a:p>
            <a:pPr algn="ctr" eaLnBrk="0" hangingPunct="0">
              <a:lnSpc>
                <a:spcPct val="100000"/>
              </a:lnSpc>
            </a:pPr>
            <a:r>
              <a:rPr lang="zh-CN" altLang="en-US" sz="2400" b="1" dirty="0" smtClean="0">
                <a:solidFill>
                  <a:srgbClr val="061301"/>
                </a:solidFill>
                <a:effectLst/>
                <a:latin typeface="宋体" pitchFamily="2" charset="-122"/>
              </a:rPr>
              <a:t>教材科</a:t>
            </a:r>
            <a:endParaRPr lang="zh-CN" altLang="en-US" sz="2400" b="1" dirty="0">
              <a:solidFill>
                <a:srgbClr val="061301"/>
              </a:solidFill>
              <a:effectLst/>
              <a:latin typeface="宋体" pitchFamily="2" charset="-122"/>
            </a:endParaRPr>
          </a:p>
          <a:p>
            <a:pPr algn="ctr" eaLnBrk="0" hangingPunct="0">
              <a:lnSpc>
                <a:spcPct val="100000"/>
              </a:lnSpc>
            </a:pPr>
            <a:r>
              <a:rPr lang="zh-CN" altLang="en-US" sz="2400" b="1" dirty="0">
                <a:solidFill>
                  <a:srgbClr val="061301"/>
                </a:solidFill>
                <a:effectLst/>
                <a:latin typeface="黑体" pitchFamily="49" charset="-122"/>
                <a:ea typeface="黑体" pitchFamily="49" charset="-122"/>
              </a:rPr>
              <a:t>303赵</a:t>
            </a:r>
            <a:endParaRPr lang="zh-CN" altLang="en-US" sz="2400" b="1" dirty="0">
              <a:solidFill>
                <a:schemeClr val="tx1"/>
              </a:solidFill>
              <a:effectLst/>
              <a:latin typeface="黑体" pitchFamily="49" charset="-122"/>
              <a:ea typeface="黑体" pitchFamily="49" charset="-122"/>
            </a:endParaRPr>
          </a:p>
        </p:txBody>
      </p:sp>
      <p:sp>
        <p:nvSpPr>
          <p:cNvPr id="1102856" name="Rectangle 8"/>
          <p:cNvSpPr>
            <a:spLocks noChangeArrowheads="1"/>
          </p:cNvSpPr>
          <p:nvPr/>
        </p:nvSpPr>
        <p:spPr bwMode="auto">
          <a:xfrm>
            <a:off x="142875" y="4412508"/>
            <a:ext cx="505505" cy="831639"/>
          </a:xfrm>
          <a:prstGeom prst="rect">
            <a:avLst/>
          </a:prstGeom>
          <a:solidFill>
            <a:srgbClr val="67F42E"/>
          </a:solidFill>
          <a:ln w="9525">
            <a:solidFill>
              <a:schemeClr val="tx1"/>
            </a:solidFill>
            <a:miter lim="800000"/>
            <a:headEnd/>
            <a:tailEnd/>
          </a:ln>
          <a:effectLst/>
        </p:spPr>
        <p:txBody>
          <a:bodyPr wrap="square" lIns="92075" tIns="46038" rIns="92075" bIns="46038">
            <a:spAutoFit/>
          </a:bodyPr>
          <a:lstStyle/>
          <a:p>
            <a:pPr algn="l" eaLnBrk="0" hangingPunct="0">
              <a:lnSpc>
                <a:spcPct val="100000"/>
              </a:lnSpc>
            </a:pPr>
            <a:r>
              <a:rPr lang="zh-CN" altLang="en-US" sz="2400" b="1" dirty="0">
                <a:solidFill>
                  <a:srgbClr val="061301"/>
                </a:solidFill>
                <a:effectLst/>
                <a:latin typeface="黑体" pitchFamily="49" charset="-122"/>
                <a:ea typeface="黑体" pitchFamily="49" charset="-122"/>
              </a:rPr>
              <a:t>学</a:t>
            </a:r>
          </a:p>
          <a:p>
            <a:pPr algn="l" eaLnBrk="0" hangingPunct="0">
              <a:lnSpc>
                <a:spcPct val="100000"/>
              </a:lnSpc>
            </a:pPr>
            <a:r>
              <a:rPr lang="zh-CN" altLang="en-US" sz="2400" b="1" dirty="0">
                <a:solidFill>
                  <a:srgbClr val="061301"/>
                </a:solidFill>
                <a:effectLst/>
                <a:latin typeface="黑体" pitchFamily="49" charset="-122"/>
                <a:ea typeface="黑体" pitchFamily="49" charset="-122"/>
              </a:rPr>
              <a:t>生</a:t>
            </a:r>
          </a:p>
        </p:txBody>
      </p:sp>
      <p:sp>
        <p:nvSpPr>
          <p:cNvPr id="1102857" name="Rectangle 9"/>
          <p:cNvSpPr>
            <a:spLocks noChangeArrowheads="1"/>
          </p:cNvSpPr>
          <p:nvPr/>
        </p:nvSpPr>
        <p:spPr bwMode="auto">
          <a:xfrm>
            <a:off x="648380" y="3209117"/>
            <a:ext cx="539750" cy="1570303"/>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购</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书</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申</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请</a:t>
            </a:r>
          </a:p>
        </p:txBody>
      </p:sp>
      <p:sp>
        <p:nvSpPr>
          <p:cNvPr id="1102858" name="Rectangle 10"/>
          <p:cNvSpPr>
            <a:spLocks noChangeArrowheads="1"/>
          </p:cNvSpPr>
          <p:nvPr/>
        </p:nvSpPr>
        <p:spPr bwMode="auto">
          <a:xfrm>
            <a:off x="2423205" y="3645641"/>
            <a:ext cx="609600" cy="1200971"/>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购书</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单</a:t>
            </a:r>
          </a:p>
        </p:txBody>
      </p:sp>
      <p:sp>
        <p:nvSpPr>
          <p:cNvPr id="1102859" name="Rectangle 11"/>
          <p:cNvSpPr>
            <a:spLocks noChangeArrowheads="1"/>
          </p:cNvSpPr>
          <p:nvPr/>
        </p:nvSpPr>
        <p:spPr bwMode="auto">
          <a:xfrm>
            <a:off x="4294612" y="3802908"/>
            <a:ext cx="495328" cy="831639"/>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发</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票</a:t>
            </a:r>
          </a:p>
        </p:txBody>
      </p:sp>
      <p:sp>
        <p:nvSpPr>
          <p:cNvPr id="1102860" name="Rectangle 12"/>
          <p:cNvSpPr>
            <a:spLocks noChangeArrowheads="1"/>
          </p:cNvSpPr>
          <p:nvPr/>
        </p:nvSpPr>
        <p:spPr bwMode="auto">
          <a:xfrm>
            <a:off x="6068445" y="3664690"/>
            <a:ext cx="533400" cy="1200971"/>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领</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书单</a:t>
            </a:r>
          </a:p>
        </p:txBody>
      </p:sp>
      <p:sp>
        <p:nvSpPr>
          <p:cNvPr id="1102861" name="Rectangle 13"/>
          <p:cNvSpPr>
            <a:spLocks noChangeArrowheads="1"/>
          </p:cNvSpPr>
          <p:nvPr/>
        </p:nvSpPr>
        <p:spPr bwMode="auto">
          <a:xfrm>
            <a:off x="7782917" y="3987573"/>
            <a:ext cx="495328" cy="46230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书</a:t>
            </a:r>
          </a:p>
        </p:txBody>
      </p:sp>
      <p:sp>
        <p:nvSpPr>
          <p:cNvPr id="1102862" name="Line 14"/>
          <p:cNvSpPr>
            <a:spLocks noChangeShapeType="1"/>
          </p:cNvSpPr>
          <p:nvPr/>
        </p:nvSpPr>
        <p:spPr bwMode="auto">
          <a:xfrm>
            <a:off x="642370" y="4828328"/>
            <a:ext cx="457200" cy="0"/>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2863" name="Line 15"/>
          <p:cNvSpPr>
            <a:spLocks noChangeShapeType="1"/>
          </p:cNvSpPr>
          <p:nvPr/>
        </p:nvSpPr>
        <p:spPr bwMode="auto">
          <a:xfrm>
            <a:off x="2404495" y="4886244"/>
            <a:ext cx="600075" cy="0"/>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2864" name="Line 16"/>
          <p:cNvSpPr>
            <a:spLocks noChangeShapeType="1"/>
          </p:cNvSpPr>
          <p:nvPr/>
        </p:nvSpPr>
        <p:spPr bwMode="auto">
          <a:xfrm>
            <a:off x="4299970" y="4904528"/>
            <a:ext cx="457200" cy="7938"/>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2865" name="Line 17"/>
          <p:cNvSpPr>
            <a:spLocks noChangeShapeType="1"/>
          </p:cNvSpPr>
          <p:nvPr/>
        </p:nvSpPr>
        <p:spPr bwMode="auto">
          <a:xfrm>
            <a:off x="6144304" y="4971996"/>
            <a:ext cx="374991" cy="0"/>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2866" name="Line 18"/>
          <p:cNvSpPr>
            <a:spLocks noChangeShapeType="1"/>
          </p:cNvSpPr>
          <p:nvPr/>
        </p:nvSpPr>
        <p:spPr bwMode="auto">
          <a:xfrm>
            <a:off x="7881370" y="4955641"/>
            <a:ext cx="387350" cy="7938"/>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2867" name="Rectangle 19"/>
          <p:cNvSpPr>
            <a:spLocks noChangeArrowheads="1"/>
          </p:cNvSpPr>
          <p:nvPr/>
        </p:nvSpPr>
        <p:spPr bwMode="auto">
          <a:xfrm>
            <a:off x="5314950" y="1227138"/>
            <a:ext cx="3744615" cy="46230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spcBef>
                <a:spcPct val="20000"/>
              </a:spcBef>
            </a:pPr>
            <a:r>
              <a:rPr lang="zh-CN" altLang="en-US" sz="2400" b="1" dirty="0">
                <a:solidFill>
                  <a:srgbClr val="00B050"/>
                </a:solidFill>
                <a:effectLst>
                  <a:outerShdw blurRad="38100" dist="38100" dir="2700000" algn="tl">
                    <a:srgbClr val="C0C0C0"/>
                  </a:outerShdw>
                </a:effectLst>
                <a:latin typeface="宋体" pitchFamily="2" charset="-122"/>
              </a:rPr>
              <a:t> 学生购买教材的具体模型</a:t>
            </a:r>
          </a:p>
        </p:txBody>
      </p:sp>
      <p:sp>
        <p:nvSpPr>
          <p:cNvPr id="1102869" name="Text Box 21"/>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2870" name="Rectangle 22"/>
          <p:cNvSpPr>
            <a:spLocks noChangeArrowheads="1"/>
          </p:cNvSpPr>
          <p:nvPr/>
        </p:nvSpPr>
        <p:spPr bwMode="auto">
          <a:xfrm>
            <a:off x="142875" y="1298575"/>
            <a:ext cx="4190571"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2856"/>
                                        </p:tgtEl>
                                        <p:attrNameLst>
                                          <p:attrName>style.visibility</p:attrName>
                                        </p:attrNameLst>
                                      </p:cBhvr>
                                      <p:to>
                                        <p:strVal val="visible"/>
                                      </p:to>
                                    </p:set>
                                  </p:childTnLst>
                                </p:cTn>
                              </p:par>
                            </p:childTnLst>
                          </p:cTn>
                        </p:par>
                        <p:par>
                          <p:cTn id="7" fill="hold">
                            <p:stCondLst>
                              <p:cond delay="500"/>
                            </p:stCondLst>
                            <p:childTnLst>
                              <p:par>
                                <p:cTn id="8" presetID="17" presetClass="entr" presetSubtype="8" fill="hold" grpId="0" nodeType="afterEffect">
                                  <p:stCondLst>
                                    <p:cond delay="0"/>
                                  </p:stCondLst>
                                  <p:childTnLst>
                                    <p:set>
                                      <p:cBhvr>
                                        <p:cTn id="9" dur="1" fill="hold">
                                          <p:stCondLst>
                                            <p:cond delay="0"/>
                                          </p:stCondLst>
                                        </p:cTn>
                                        <p:tgtEl>
                                          <p:spTgt spid="1102862"/>
                                        </p:tgtEl>
                                        <p:attrNameLst>
                                          <p:attrName>style.visibility</p:attrName>
                                        </p:attrNameLst>
                                      </p:cBhvr>
                                      <p:to>
                                        <p:strVal val="visible"/>
                                      </p:to>
                                    </p:set>
                                    <p:anim calcmode="lin" valueType="num">
                                      <p:cBhvr>
                                        <p:cTn id="10" dur="500" fill="hold"/>
                                        <p:tgtEl>
                                          <p:spTgt spid="1102862"/>
                                        </p:tgtEl>
                                        <p:attrNameLst>
                                          <p:attrName>ppt_x</p:attrName>
                                        </p:attrNameLst>
                                      </p:cBhvr>
                                      <p:tavLst>
                                        <p:tav tm="0">
                                          <p:val>
                                            <p:strVal val="#ppt_x-#ppt_w/2"/>
                                          </p:val>
                                        </p:tav>
                                        <p:tav tm="100000">
                                          <p:val>
                                            <p:strVal val="#ppt_x"/>
                                          </p:val>
                                        </p:tav>
                                      </p:tavLst>
                                    </p:anim>
                                    <p:anim calcmode="lin" valueType="num">
                                      <p:cBhvr>
                                        <p:cTn id="11" dur="500" fill="hold"/>
                                        <p:tgtEl>
                                          <p:spTgt spid="1102862"/>
                                        </p:tgtEl>
                                        <p:attrNameLst>
                                          <p:attrName>ppt_y</p:attrName>
                                        </p:attrNameLst>
                                      </p:cBhvr>
                                      <p:tavLst>
                                        <p:tav tm="0">
                                          <p:val>
                                            <p:strVal val="#ppt_y"/>
                                          </p:val>
                                        </p:tav>
                                        <p:tav tm="100000">
                                          <p:val>
                                            <p:strVal val="#ppt_y"/>
                                          </p:val>
                                        </p:tav>
                                      </p:tavLst>
                                    </p:anim>
                                    <p:anim calcmode="lin" valueType="num">
                                      <p:cBhvr>
                                        <p:cTn id="12" dur="500" fill="hold"/>
                                        <p:tgtEl>
                                          <p:spTgt spid="1102862"/>
                                        </p:tgtEl>
                                        <p:attrNameLst>
                                          <p:attrName>ppt_w</p:attrName>
                                        </p:attrNameLst>
                                      </p:cBhvr>
                                      <p:tavLst>
                                        <p:tav tm="0">
                                          <p:val>
                                            <p:fltVal val="0"/>
                                          </p:val>
                                        </p:tav>
                                        <p:tav tm="100000">
                                          <p:val>
                                            <p:strVal val="#ppt_w"/>
                                          </p:val>
                                        </p:tav>
                                      </p:tavLst>
                                    </p:anim>
                                    <p:anim calcmode="lin" valueType="num">
                                      <p:cBhvr>
                                        <p:cTn id="13" dur="500" fill="hold"/>
                                        <p:tgtEl>
                                          <p:spTgt spid="1102862"/>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102852"/>
                                        </p:tgtEl>
                                        <p:attrNameLst>
                                          <p:attrName>style.visibility</p:attrName>
                                        </p:attrNameLst>
                                      </p:cBhvr>
                                      <p:to>
                                        <p:strVal val="visible"/>
                                      </p:to>
                                    </p:set>
                                    <p:animEffect transition="in" filter="dissolve">
                                      <p:cBhvr>
                                        <p:cTn id="17" dur="500"/>
                                        <p:tgtEl>
                                          <p:spTgt spid="1102852"/>
                                        </p:tgtEl>
                                      </p:cBhvr>
                                    </p:animEffect>
                                  </p:childTnLst>
                                </p:cTn>
                              </p:par>
                            </p:childTnLst>
                          </p:cTn>
                        </p:par>
                        <p:par>
                          <p:cTn id="18" fill="hold">
                            <p:stCondLst>
                              <p:cond delay="1500"/>
                            </p:stCondLst>
                            <p:childTnLst>
                              <p:par>
                                <p:cTn id="19" presetID="17" presetClass="entr" presetSubtype="8" fill="hold" grpId="0" nodeType="afterEffect">
                                  <p:stCondLst>
                                    <p:cond delay="0"/>
                                  </p:stCondLst>
                                  <p:childTnLst>
                                    <p:set>
                                      <p:cBhvr>
                                        <p:cTn id="20" dur="1" fill="hold">
                                          <p:stCondLst>
                                            <p:cond delay="0"/>
                                          </p:stCondLst>
                                        </p:cTn>
                                        <p:tgtEl>
                                          <p:spTgt spid="1102863"/>
                                        </p:tgtEl>
                                        <p:attrNameLst>
                                          <p:attrName>style.visibility</p:attrName>
                                        </p:attrNameLst>
                                      </p:cBhvr>
                                      <p:to>
                                        <p:strVal val="visible"/>
                                      </p:to>
                                    </p:set>
                                    <p:anim calcmode="lin" valueType="num">
                                      <p:cBhvr>
                                        <p:cTn id="21" dur="500" fill="hold"/>
                                        <p:tgtEl>
                                          <p:spTgt spid="1102863"/>
                                        </p:tgtEl>
                                        <p:attrNameLst>
                                          <p:attrName>ppt_x</p:attrName>
                                        </p:attrNameLst>
                                      </p:cBhvr>
                                      <p:tavLst>
                                        <p:tav tm="0">
                                          <p:val>
                                            <p:strVal val="#ppt_x-#ppt_w/2"/>
                                          </p:val>
                                        </p:tav>
                                        <p:tav tm="100000">
                                          <p:val>
                                            <p:strVal val="#ppt_x"/>
                                          </p:val>
                                        </p:tav>
                                      </p:tavLst>
                                    </p:anim>
                                    <p:anim calcmode="lin" valueType="num">
                                      <p:cBhvr>
                                        <p:cTn id="22" dur="500" fill="hold"/>
                                        <p:tgtEl>
                                          <p:spTgt spid="1102863"/>
                                        </p:tgtEl>
                                        <p:attrNameLst>
                                          <p:attrName>ppt_y</p:attrName>
                                        </p:attrNameLst>
                                      </p:cBhvr>
                                      <p:tavLst>
                                        <p:tav tm="0">
                                          <p:val>
                                            <p:strVal val="#ppt_y"/>
                                          </p:val>
                                        </p:tav>
                                        <p:tav tm="100000">
                                          <p:val>
                                            <p:strVal val="#ppt_y"/>
                                          </p:val>
                                        </p:tav>
                                      </p:tavLst>
                                    </p:anim>
                                    <p:anim calcmode="lin" valueType="num">
                                      <p:cBhvr>
                                        <p:cTn id="23" dur="500" fill="hold"/>
                                        <p:tgtEl>
                                          <p:spTgt spid="1102863"/>
                                        </p:tgtEl>
                                        <p:attrNameLst>
                                          <p:attrName>ppt_w</p:attrName>
                                        </p:attrNameLst>
                                      </p:cBhvr>
                                      <p:tavLst>
                                        <p:tav tm="0">
                                          <p:val>
                                            <p:fltVal val="0"/>
                                          </p:val>
                                        </p:tav>
                                        <p:tav tm="100000">
                                          <p:val>
                                            <p:strVal val="#ppt_w"/>
                                          </p:val>
                                        </p:tav>
                                      </p:tavLst>
                                    </p:anim>
                                    <p:anim calcmode="lin" valueType="num">
                                      <p:cBhvr>
                                        <p:cTn id="24" dur="500" fill="hold"/>
                                        <p:tgtEl>
                                          <p:spTgt spid="1102863"/>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1102853"/>
                                        </p:tgtEl>
                                        <p:attrNameLst>
                                          <p:attrName>style.visibility</p:attrName>
                                        </p:attrNameLst>
                                      </p:cBhvr>
                                      <p:to>
                                        <p:strVal val="visible"/>
                                      </p:to>
                                    </p:set>
                                  </p:childTnLst>
                                </p:cTn>
                              </p:par>
                            </p:childTnLst>
                          </p:cTn>
                        </p:par>
                        <p:par>
                          <p:cTn id="28" fill="hold">
                            <p:stCondLst>
                              <p:cond delay="2500"/>
                            </p:stCondLst>
                            <p:childTnLst>
                              <p:par>
                                <p:cTn id="29" presetID="17" presetClass="entr" presetSubtype="8" fill="hold" grpId="0" nodeType="afterEffect">
                                  <p:stCondLst>
                                    <p:cond delay="0"/>
                                  </p:stCondLst>
                                  <p:childTnLst>
                                    <p:set>
                                      <p:cBhvr>
                                        <p:cTn id="30" dur="1" fill="hold">
                                          <p:stCondLst>
                                            <p:cond delay="0"/>
                                          </p:stCondLst>
                                        </p:cTn>
                                        <p:tgtEl>
                                          <p:spTgt spid="1102864"/>
                                        </p:tgtEl>
                                        <p:attrNameLst>
                                          <p:attrName>style.visibility</p:attrName>
                                        </p:attrNameLst>
                                      </p:cBhvr>
                                      <p:to>
                                        <p:strVal val="visible"/>
                                      </p:to>
                                    </p:set>
                                    <p:anim calcmode="lin" valueType="num">
                                      <p:cBhvr>
                                        <p:cTn id="31" dur="500" fill="hold"/>
                                        <p:tgtEl>
                                          <p:spTgt spid="1102864"/>
                                        </p:tgtEl>
                                        <p:attrNameLst>
                                          <p:attrName>ppt_x</p:attrName>
                                        </p:attrNameLst>
                                      </p:cBhvr>
                                      <p:tavLst>
                                        <p:tav tm="0">
                                          <p:val>
                                            <p:strVal val="#ppt_x-#ppt_w/2"/>
                                          </p:val>
                                        </p:tav>
                                        <p:tav tm="100000">
                                          <p:val>
                                            <p:strVal val="#ppt_x"/>
                                          </p:val>
                                        </p:tav>
                                      </p:tavLst>
                                    </p:anim>
                                    <p:anim calcmode="lin" valueType="num">
                                      <p:cBhvr>
                                        <p:cTn id="32" dur="500" fill="hold"/>
                                        <p:tgtEl>
                                          <p:spTgt spid="1102864"/>
                                        </p:tgtEl>
                                        <p:attrNameLst>
                                          <p:attrName>ppt_y</p:attrName>
                                        </p:attrNameLst>
                                      </p:cBhvr>
                                      <p:tavLst>
                                        <p:tav tm="0">
                                          <p:val>
                                            <p:strVal val="#ppt_y"/>
                                          </p:val>
                                        </p:tav>
                                        <p:tav tm="100000">
                                          <p:val>
                                            <p:strVal val="#ppt_y"/>
                                          </p:val>
                                        </p:tav>
                                      </p:tavLst>
                                    </p:anim>
                                    <p:anim calcmode="lin" valueType="num">
                                      <p:cBhvr>
                                        <p:cTn id="33" dur="500" fill="hold"/>
                                        <p:tgtEl>
                                          <p:spTgt spid="1102864"/>
                                        </p:tgtEl>
                                        <p:attrNameLst>
                                          <p:attrName>ppt_w</p:attrName>
                                        </p:attrNameLst>
                                      </p:cBhvr>
                                      <p:tavLst>
                                        <p:tav tm="0">
                                          <p:val>
                                            <p:fltVal val="0"/>
                                          </p:val>
                                        </p:tav>
                                        <p:tav tm="100000">
                                          <p:val>
                                            <p:strVal val="#ppt_w"/>
                                          </p:val>
                                        </p:tav>
                                      </p:tavLst>
                                    </p:anim>
                                    <p:anim calcmode="lin" valueType="num">
                                      <p:cBhvr>
                                        <p:cTn id="34" dur="500" fill="hold"/>
                                        <p:tgtEl>
                                          <p:spTgt spid="1102864"/>
                                        </p:tgtEl>
                                        <p:attrNameLst>
                                          <p:attrName>ppt_h</p:attrName>
                                        </p:attrNameLst>
                                      </p:cBhvr>
                                      <p:tavLst>
                                        <p:tav tm="0">
                                          <p:val>
                                            <p:strVal val="#ppt_h"/>
                                          </p:val>
                                        </p:tav>
                                        <p:tav tm="100000">
                                          <p:val>
                                            <p:strVal val="#ppt_h"/>
                                          </p:val>
                                        </p:tav>
                                      </p:tavLst>
                                    </p:anim>
                                  </p:childTnLst>
                                </p:cTn>
                              </p:par>
                            </p:childTnLst>
                          </p:cTn>
                        </p:par>
                        <p:par>
                          <p:cTn id="35" fill="hold">
                            <p:stCondLst>
                              <p:cond delay="3000"/>
                            </p:stCondLst>
                            <p:childTnLst>
                              <p:par>
                                <p:cTn id="36" presetID="9" presetClass="entr" presetSubtype="0" fill="hold" grpId="0" nodeType="afterEffect">
                                  <p:stCondLst>
                                    <p:cond delay="0"/>
                                  </p:stCondLst>
                                  <p:childTnLst>
                                    <p:set>
                                      <p:cBhvr>
                                        <p:cTn id="37" dur="1" fill="hold">
                                          <p:stCondLst>
                                            <p:cond delay="0"/>
                                          </p:stCondLst>
                                        </p:cTn>
                                        <p:tgtEl>
                                          <p:spTgt spid="1102854"/>
                                        </p:tgtEl>
                                        <p:attrNameLst>
                                          <p:attrName>style.visibility</p:attrName>
                                        </p:attrNameLst>
                                      </p:cBhvr>
                                      <p:to>
                                        <p:strVal val="visible"/>
                                      </p:to>
                                    </p:set>
                                    <p:animEffect transition="in" filter="dissolve">
                                      <p:cBhvr>
                                        <p:cTn id="38" dur="500"/>
                                        <p:tgtEl>
                                          <p:spTgt spid="1102854"/>
                                        </p:tgtEl>
                                      </p:cBhvr>
                                    </p:animEffect>
                                  </p:childTnLst>
                                </p:cTn>
                              </p:par>
                            </p:childTnLst>
                          </p:cTn>
                        </p:par>
                        <p:par>
                          <p:cTn id="39" fill="hold">
                            <p:stCondLst>
                              <p:cond delay="3500"/>
                            </p:stCondLst>
                            <p:childTnLst>
                              <p:par>
                                <p:cTn id="40" presetID="17" presetClass="entr" presetSubtype="8" fill="hold" grpId="0" nodeType="afterEffect">
                                  <p:stCondLst>
                                    <p:cond delay="0"/>
                                  </p:stCondLst>
                                  <p:childTnLst>
                                    <p:set>
                                      <p:cBhvr>
                                        <p:cTn id="41" dur="1" fill="hold">
                                          <p:stCondLst>
                                            <p:cond delay="0"/>
                                          </p:stCondLst>
                                        </p:cTn>
                                        <p:tgtEl>
                                          <p:spTgt spid="1102865"/>
                                        </p:tgtEl>
                                        <p:attrNameLst>
                                          <p:attrName>style.visibility</p:attrName>
                                        </p:attrNameLst>
                                      </p:cBhvr>
                                      <p:to>
                                        <p:strVal val="visible"/>
                                      </p:to>
                                    </p:set>
                                    <p:anim calcmode="lin" valueType="num">
                                      <p:cBhvr>
                                        <p:cTn id="42" dur="500" fill="hold"/>
                                        <p:tgtEl>
                                          <p:spTgt spid="1102865"/>
                                        </p:tgtEl>
                                        <p:attrNameLst>
                                          <p:attrName>ppt_x</p:attrName>
                                        </p:attrNameLst>
                                      </p:cBhvr>
                                      <p:tavLst>
                                        <p:tav tm="0">
                                          <p:val>
                                            <p:strVal val="#ppt_x-#ppt_w/2"/>
                                          </p:val>
                                        </p:tav>
                                        <p:tav tm="100000">
                                          <p:val>
                                            <p:strVal val="#ppt_x"/>
                                          </p:val>
                                        </p:tav>
                                      </p:tavLst>
                                    </p:anim>
                                    <p:anim calcmode="lin" valueType="num">
                                      <p:cBhvr>
                                        <p:cTn id="43" dur="500" fill="hold"/>
                                        <p:tgtEl>
                                          <p:spTgt spid="1102865"/>
                                        </p:tgtEl>
                                        <p:attrNameLst>
                                          <p:attrName>ppt_y</p:attrName>
                                        </p:attrNameLst>
                                      </p:cBhvr>
                                      <p:tavLst>
                                        <p:tav tm="0">
                                          <p:val>
                                            <p:strVal val="#ppt_y"/>
                                          </p:val>
                                        </p:tav>
                                        <p:tav tm="100000">
                                          <p:val>
                                            <p:strVal val="#ppt_y"/>
                                          </p:val>
                                        </p:tav>
                                      </p:tavLst>
                                    </p:anim>
                                    <p:anim calcmode="lin" valueType="num">
                                      <p:cBhvr>
                                        <p:cTn id="44" dur="500" fill="hold"/>
                                        <p:tgtEl>
                                          <p:spTgt spid="1102865"/>
                                        </p:tgtEl>
                                        <p:attrNameLst>
                                          <p:attrName>ppt_w</p:attrName>
                                        </p:attrNameLst>
                                      </p:cBhvr>
                                      <p:tavLst>
                                        <p:tav tm="0">
                                          <p:val>
                                            <p:fltVal val="0"/>
                                          </p:val>
                                        </p:tav>
                                        <p:tav tm="100000">
                                          <p:val>
                                            <p:strVal val="#ppt_w"/>
                                          </p:val>
                                        </p:tav>
                                      </p:tavLst>
                                    </p:anim>
                                    <p:anim calcmode="lin" valueType="num">
                                      <p:cBhvr>
                                        <p:cTn id="45" dur="500" fill="hold"/>
                                        <p:tgtEl>
                                          <p:spTgt spid="1102865"/>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9" presetClass="entr" presetSubtype="0" fill="hold" grpId="0" nodeType="afterEffect">
                                  <p:stCondLst>
                                    <p:cond delay="0"/>
                                  </p:stCondLst>
                                  <p:childTnLst>
                                    <p:set>
                                      <p:cBhvr>
                                        <p:cTn id="48" dur="1" fill="hold">
                                          <p:stCondLst>
                                            <p:cond delay="0"/>
                                          </p:stCondLst>
                                        </p:cTn>
                                        <p:tgtEl>
                                          <p:spTgt spid="1102855"/>
                                        </p:tgtEl>
                                        <p:attrNameLst>
                                          <p:attrName>style.visibility</p:attrName>
                                        </p:attrNameLst>
                                      </p:cBhvr>
                                      <p:to>
                                        <p:strVal val="visible"/>
                                      </p:to>
                                    </p:set>
                                    <p:animEffect transition="in" filter="dissolve">
                                      <p:cBhvr>
                                        <p:cTn id="49" dur="500"/>
                                        <p:tgtEl>
                                          <p:spTgt spid="1102855"/>
                                        </p:tgtEl>
                                      </p:cBhvr>
                                    </p:animEffect>
                                  </p:childTnLst>
                                </p:cTn>
                              </p:par>
                            </p:childTnLst>
                          </p:cTn>
                        </p:par>
                        <p:par>
                          <p:cTn id="50" fill="hold">
                            <p:stCondLst>
                              <p:cond delay="4500"/>
                            </p:stCondLst>
                            <p:childTnLst>
                              <p:par>
                                <p:cTn id="51" presetID="17" presetClass="entr" presetSubtype="8" fill="hold" grpId="0" nodeType="afterEffect">
                                  <p:stCondLst>
                                    <p:cond delay="0"/>
                                  </p:stCondLst>
                                  <p:childTnLst>
                                    <p:set>
                                      <p:cBhvr>
                                        <p:cTn id="52" dur="1" fill="hold">
                                          <p:stCondLst>
                                            <p:cond delay="0"/>
                                          </p:stCondLst>
                                        </p:cTn>
                                        <p:tgtEl>
                                          <p:spTgt spid="1102866"/>
                                        </p:tgtEl>
                                        <p:attrNameLst>
                                          <p:attrName>style.visibility</p:attrName>
                                        </p:attrNameLst>
                                      </p:cBhvr>
                                      <p:to>
                                        <p:strVal val="visible"/>
                                      </p:to>
                                    </p:set>
                                    <p:anim calcmode="lin" valueType="num">
                                      <p:cBhvr>
                                        <p:cTn id="53" dur="500" fill="hold"/>
                                        <p:tgtEl>
                                          <p:spTgt spid="1102866"/>
                                        </p:tgtEl>
                                        <p:attrNameLst>
                                          <p:attrName>ppt_x</p:attrName>
                                        </p:attrNameLst>
                                      </p:cBhvr>
                                      <p:tavLst>
                                        <p:tav tm="0">
                                          <p:val>
                                            <p:strVal val="#ppt_x-#ppt_w/2"/>
                                          </p:val>
                                        </p:tav>
                                        <p:tav tm="100000">
                                          <p:val>
                                            <p:strVal val="#ppt_x"/>
                                          </p:val>
                                        </p:tav>
                                      </p:tavLst>
                                    </p:anim>
                                    <p:anim calcmode="lin" valueType="num">
                                      <p:cBhvr>
                                        <p:cTn id="54" dur="500" fill="hold"/>
                                        <p:tgtEl>
                                          <p:spTgt spid="1102866"/>
                                        </p:tgtEl>
                                        <p:attrNameLst>
                                          <p:attrName>ppt_y</p:attrName>
                                        </p:attrNameLst>
                                      </p:cBhvr>
                                      <p:tavLst>
                                        <p:tav tm="0">
                                          <p:val>
                                            <p:strVal val="#ppt_y"/>
                                          </p:val>
                                        </p:tav>
                                        <p:tav tm="100000">
                                          <p:val>
                                            <p:strVal val="#ppt_y"/>
                                          </p:val>
                                        </p:tav>
                                      </p:tavLst>
                                    </p:anim>
                                    <p:anim calcmode="lin" valueType="num">
                                      <p:cBhvr>
                                        <p:cTn id="55" dur="500" fill="hold"/>
                                        <p:tgtEl>
                                          <p:spTgt spid="1102866"/>
                                        </p:tgtEl>
                                        <p:attrNameLst>
                                          <p:attrName>ppt_w</p:attrName>
                                        </p:attrNameLst>
                                      </p:cBhvr>
                                      <p:tavLst>
                                        <p:tav tm="0">
                                          <p:val>
                                            <p:fltVal val="0"/>
                                          </p:val>
                                        </p:tav>
                                        <p:tav tm="100000">
                                          <p:val>
                                            <p:strVal val="#ppt_w"/>
                                          </p:val>
                                        </p:tav>
                                      </p:tavLst>
                                    </p:anim>
                                    <p:anim calcmode="lin" valueType="num">
                                      <p:cBhvr>
                                        <p:cTn id="56" dur="500" fill="hold"/>
                                        <p:tgtEl>
                                          <p:spTgt spid="1102866"/>
                                        </p:tgtEl>
                                        <p:attrNameLst>
                                          <p:attrName>ppt_h</p:attrName>
                                        </p:attrNameLst>
                                      </p:cBhvr>
                                      <p:tavLst>
                                        <p:tav tm="0">
                                          <p:val>
                                            <p:strVal val="#ppt_h"/>
                                          </p:val>
                                        </p:tav>
                                        <p:tav tm="100000">
                                          <p:val>
                                            <p:strVal val="#ppt_h"/>
                                          </p:val>
                                        </p:tav>
                                      </p:tavLst>
                                    </p:anim>
                                  </p:childTnLst>
                                </p:cTn>
                              </p:par>
                            </p:childTnLst>
                          </p:cTn>
                        </p:par>
                        <p:par>
                          <p:cTn id="57" fill="hold">
                            <p:stCondLst>
                              <p:cond delay="5000"/>
                            </p:stCondLst>
                            <p:childTnLst>
                              <p:par>
                                <p:cTn id="58" presetID="1" presetClass="entr" presetSubtype="0" fill="hold" grpId="0" nodeType="afterEffect">
                                  <p:stCondLst>
                                    <p:cond delay="0"/>
                                  </p:stCondLst>
                                  <p:childTnLst>
                                    <p:set>
                                      <p:cBhvr>
                                        <p:cTn id="59" dur="1" fill="hold">
                                          <p:stCondLst>
                                            <p:cond delay="499"/>
                                          </p:stCondLst>
                                        </p:cTn>
                                        <p:tgtEl>
                                          <p:spTgt spid="1102850"/>
                                        </p:tgtEl>
                                        <p:attrNameLst>
                                          <p:attrName>style.visibility</p:attrName>
                                        </p:attrNameLst>
                                      </p:cBhvr>
                                      <p:to>
                                        <p:strVal val="visible"/>
                                      </p:to>
                                    </p:set>
                                  </p:childTnLst>
                                </p:cTn>
                              </p:par>
                            </p:childTnLst>
                          </p:cTn>
                        </p:par>
                        <p:par>
                          <p:cTn id="60" fill="hold">
                            <p:stCondLst>
                              <p:cond delay="5500"/>
                            </p:stCondLst>
                            <p:childTnLst>
                              <p:par>
                                <p:cTn id="61" presetID="1" presetClass="entr" presetSubtype="0" fill="hold" grpId="0" nodeType="afterEffect">
                                  <p:stCondLst>
                                    <p:cond delay="0"/>
                                  </p:stCondLst>
                                  <p:childTnLst>
                                    <p:set>
                                      <p:cBhvr>
                                        <p:cTn id="62" dur="1" fill="hold">
                                          <p:stCondLst>
                                            <p:cond delay="499"/>
                                          </p:stCondLst>
                                        </p:cTn>
                                        <p:tgtEl>
                                          <p:spTgt spid="1102857"/>
                                        </p:tgtEl>
                                        <p:attrNameLst>
                                          <p:attrName>style.visibility</p:attrName>
                                        </p:attrNameLst>
                                      </p:cBhvr>
                                      <p:to>
                                        <p:strVal val="visible"/>
                                      </p:to>
                                    </p:set>
                                  </p:childTnLst>
                                </p:cTn>
                              </p:par>
                            </p:childTnLst>
                          </p:cTn>
                        </p:par>
                        <p:par>
                          <p:cTn id="63" fill="hold">
                            <p:stCondLst>
                              <p:cond delay="6000"/>
                            </p:stCondLst>
                            <p:childTnLst>
                              <p:par>
                                <p:cTn id="64" presetID="1" presetClass="entr" presetSubtype="0" fill="hold" grpId="0" nodeType="afterEffect">
                                  <p:stCondLst>
                                    <p:cond delay="0"/>
                                  </p:stCondLst>
                                  <p:childTnLst>
                                    <p:set>
                                      <p:cBhvr>
                                        <p:cTn id="65" dur="1" fill="hold">
                                          <p:stCondLst>
                                            <p:cond delay="499"/>
                                          </p:stCondLst>
                                        </p:cTn>
                                        <p:tgtEl>
                                          <p:spTgt spid="1102858"/>
                                        </p:tgtEl>
                                        <p:attrNameLst>
                                          <p:attrName>style.visibility</p:attrName>
                                        </p:attrNameLst>
                                      </p:cBhvr>
                                      <p:to>
                                        <p:strVal val="visible"/>
                                      </p:to>
                                    </p:set>
                                  </p:childTnLst>
                                </p:cTn>
                              </p:par>
                            </p:childTnLst>
                          </p:cTn>
                        </p:par>
                        <p:par>
                          <p:cTn id="66" fill="hold">
                            <p:stCondLst>
                              <p:cond delay="6500"/>
                            </p:stCondLst>
                            <p:childTnLst>
                              <p:par>
                                <p:cTn id="67" presetID="1" presetClass="entr" presetSubtype="0" fill="hold" grpId="0" nodeType="afterEffect">
                                  <p:stCondLst>
                                    <p:cond delay="0"/>
                                  </p:stCondLst>
                                  <p:childTnLst>
                                    <p:set>
                                      <p:cBhvr>
                                        <p:cTn id="68" dur="1" fill="hold">
                                          <p:stCondLst>
                                            <p:cond delay="499"/>
                                          </p:stCondLst>
                                        </p:cTn>
                                        <p:tgtEl>
                                          <p:spTgt spid="1102859"/>
                                        </p:tgtEl>
                                        <p:attrNameLst>
                                          <p:attrName>style.visibility</p:attrName>
                                        </p:attrNameLst>
                                      </p:cBhvr>
                                      <p:to>
                                        <p:strVal val="visible"/>
                                      </p:to>
                                    </p:set>
                                  </p:childTnLst>
                                </p:cTn>
                              </p:par>
                            </p:childTnLst>
                          </p:cTn>
                        </p:par>
                        <p:par>
                          <p:cTn id="69" fill="hold">
                            <p:stCondLst>
                              <p:cond delay="7000"/>
                            </p:stCondLst>
                            <p:childTnLst>
                              <p:par>
                                <p:cTn id="70" presetID="1" presetClass="entr" presetSubtype="0" fill="hold" grpId="0" nodeType="afterEffect">
                                  <p:stCondLst>
                                    <p:cond delay="0"/>
                                  </p:stCondLst>
                                  <p:childTnLst>
                                    <p:set>
                                      <p:cBhvr>
                                        <p:cTn id="71" dur="1" fill="hold">
                                          <p:stCondLst>
                                            <p:cond delay="499"/>
                                          </p:stCondLst>
                                        </p:cTn>
                                        <p:tgtEl>
                                          <p:spTgt spid="1102860"/>
                                        </p:tgtEl>
                                        <p:attrNameLst>
                                          <p:attrName>style.visibility</p:attrName>
                                        </p:attrNameLst>
                                      </p:cBhvr>
                                      <p:to>
                                        <p:strVal val="visible"/>
                                      </p:to>
                                    </p:set>
                                  </p:childTnLst>
                                </p:cTn>
                              </p:par>
                            </p:childTnLst>
                          </p:cTn>
                        </p:par>
                        <p:par>
                          <p:cTn id="72" fill="hold">
                            <p:stCondLst>
                              <p:cond delay="7500"/>
                            </p:stCondLst>
                            <p:childTnLst>
                              <p:par>
                                <p:cTn id="73" presetID="1" presetClass="entr" presetSubtype="0" fill="hold" grpId="0" nodeType="afterEffect">
                                  <p:stCondLst>
                                    <p:cond delay="0"/>
                                  </p:stCondLst>
                                  <p:childTnLst>
                                    <p:set>
                                      <p:cBhvr>
                                        <p:cTn id="74" dur="1" fill="hold">
                                          <p:stCondLst>
                                            <p:cond delay="499"/>
                                          </p:stCondLst>
                                        </p:cTn>
                                        <p:tgtEl>
                                          <p:spTgt spid="11028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1" nodeType="clickEffect">
                                  <p:stCondLst>
                                    <p:cond delay="0"/>
                                  </p:stCondLst>
                                  <p:childTnLst>
                                    <p:set>
                                      <p:cBhvr>
                                        <p:cTn id="78" dur="1" fill="hold">
                                          <p:stCondLst>
                                            <p:cond delay="0"/>
                                          </p:stCondLst>
                                        </p:cTn>
                                        <p:tgtEl>
                                          <p:spTgt spid="1102857"/>
                                        </p:tgtEl>
                                        <p:attrNameLst>
                                          <p:attrName>style.visibility</p:attrName>
                                        </p:attrNameLst>
                                      </p:cBhvr>
                                      <p:to>
                                        <p:strVal val="visible"/>
                                      </p:to>
                                    </p:set>
                                    <p:animEffect transition="in" filter="randombar(horizontal)">
                                      <p:cBhvr>
                                        <p:cTn id="79" dur="500"/>
                                        <p:tgtEl>
                                          <p:spTgt spid="1102857"/>
                                        </p:tgtEl>
                                      </p:cBhvr>
                                    </p:animEffect>
                                  </p:childTnLst>
                                </p:cTn>
                              </p:par>
                              <p:par>
                                <p:cTn id="80" presetID="14" presetClass="entr" presetSubtype="10" fill="hold" grpId="1" nodeType="withEffect">
                                  <p:stCondLst>
                                    <p:cond delay="0"/>
                                  </p:stCondLst>
                                  <p:childTnLst>
                                    <p:set>
                                      <p:cBhvr>
                                        <p:cTn id="81" dur="1" fill="hold">
                                          <p:stCondLst>
                                            <p:cond delay="0"/>
                                          </p:stCondLst>
                                        </p:cTn>
                                        <p:tgtEl>
                                          <p:spTgt spid="1102858"/>
                                        </p:tgtEl>
                                        <p:attrNameLst>
                                          <p:attrName>style.visibility</p:attrName>
                                        </p:attrNameLst>
                                      </p:cBhvr>
                                      <p:to>
                                        <p:strVal val="visible"/>
                                      </p:to>
                                    </p:set>
                                    <p:animEffect transition="in" filter="randombar(horizontal)">
                                      <p:cBhvr>
                                        <p:cTn id="82" dur="500"/>
                                        <p:tgtEl>
                                          <p:spTgt spid="1102858"/>
                                        </p:tgtEl>
                                      </p:cBhvr>
                                    </p:animEffect>
                                  </p:childTnLst>
                                </p:cTn>
                              </p:par>
                              <p:par>
                                <p:cTn id="83" presetID="14" presetClass="entr" presetSubtype="10" fill="hold" grpId="1" nodeType="withEffect">
                                  <p:stCondLst>
                                    <p:cond delay="0"/>
                                  </p:stCondLst>
                                  <p:childTnLst>
                                    <p:set>
                                      <p:cBhvr>
                                        <p:cTn id="84" dur="1" fill="hold">
                                          <p:stCondLst>
                                            <p:cond delay="0"/>
                                          </p:stCondLst>
                                        </p:cTn>
                                        <p:tgtEl>
                                          <p:spTgt spid="1102859"/>
                                        </p:tgtEl>
                                        <p:attrNameLst>
                                          <p:attrName>style.visibility</p:attrName>
                                        </p:attrNameLst>
                                      </p:cBhvr>
                                      <p:to>
                                        <p:strVal val="visible"/>
                                      </p:to>
                                    </p:set>
                                    <p:animEffect transition="in" filter="randombar(horizontal)">
                                      <p:cBhvr>
                                        <p:cTn id="85" dur="500"/>
                                        <p:tgtEl>
                                          <p:spTgt spid="1102859"/>
                                        </p:tgtEl>
                                      </p:cBhvr>
                                    </p:animEffect>
                                  </p:childTnLst>
                                </p:cTn>
                              </p:par>
                              <p:par>
                                <p:cTn id="86" presetID="14" presetClass="entr" presetSubtype="10" fill="hold" grpId="1" nodeType="withEffect">
                                  <p:stCondLst>
                                    <p:cond delay="0"/>
                                  </p:stCondLst>
                                  <p:childTnLst>
                                    <p:set>
                                      <p:cBhvr>
                                        <p:cTn id="87" dur="1" fill="hold">
                                          <p:stCondLst>
                                            <p:cond delay="0"/>
                                          </p:stCondLst>
                                        </p:cTn>
                                        <p:tgtEl>
                                          <p:spTgt spid="1102860"/>
                                        </p:tgtEl>
                                        <p:attrNameLst>
                                          <p:attrName>style.visibility</p:attrName>
                                        </p:attrNameLst>
                                      </p:cBhvr>
                                      <p:to>
                                        <p:strVal val="visible"/>
                                      </p:to>
                                    </p:set>
                                    <p:animEffect transition="in" filter="randombar(horizontal)">
                                      <p:cBhvr>
                                        <p:cTn id="88" dur="500"/>
                                        <p:tgtEl>
                                          <p:spTgt spid="1102860"/>
                                        </p:tgtEl>
                                      </p:cBhvr>
                                    </p:animEffect>
                                  </p:childTnLst>
                                </p:cTn>
                              </p:par>
                              <p:par>
                                <p:cTn id="89" presetID="14" presetClass="entr" presetSubtype="10" fill="hold" grpId="1" nodeType="withEffect">
                                  <p:stCondLst>
                                    <p:cond delay="0"/>
                                  </p:stCondLst>
                                  <p:childTnLst>
                                    <p:set>
                                      <p:cBhvr>
                                        <p:cTn id="90" dur="1" fill="hold">
                                          <p:stCondLst>
                                            <p:cond delay="0"/>
                                          </p:stCondLst>
                                        </p:cTn>
                                        <p:tgtEl>
                                          <p:spTgt spid="1102861"/>
                                        </p:tgtEl>
                                        <p:attrNameLst>
                                          <p:attrName>style.visibility</p:attrName>
                                        </p:attrNameLst>
                                      </p:cBhvr>
                                      <p:to>
                                        <p:strVal val="visible"/>
                                      </p:to>
                                    </p:set>
                                    <p:animEffect transition="in" filter="randombar(horizontal)">
                                      <p:cBhvr>
                                        <p:cTn id="91" dur="500"/>
                                        <p:tgtEl>
                                          <p:spTgt spid="110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0" grpId="0" animBg="1" autoUpdateAnimBg="0"/>
      <p:bldP spid="1102852" grpId="0" animBg="1" autoUpdateAnimBg="0"/>
      <p:bldP spid="1102853" grpId="0" animBg="1" autoUpdateAnimBg="0"/>
      <p:bldP spid="1102854" grpId="0" animBg="1" autoUpdateAnimBg="0"/>
      <p:bldP spid="1102855" grpId="0" animBg="1" autoUpdateAnimBg="0"/>
      <p:bldP spid="1102856" grpId="0" animBg="1" autoUpdateAnimBg="0"/>
      <p:bldP spid="1102857" grpId="0" autoUpdateAnimBg="0"/>
      <p:bldP spid="1102857" grpId="1"/>
      <p:bldP spid="1102858" grpId="0" autoUpdateAnimBg="0"/>
      <p:bldP spid="1102858" grpId="1"/>
      <p:bldP spid="1102859" grpId="0" autoUpdateAnimBg="0"/>
      <p:bldP spid="1102859" grpId="1"/>
      <p:bldP spid="1102860" grpId="0" autoUpdateAnimBg="0"/>
      <p:bldP spid="1102860" grpId="1"/>
      <p:bldP spid="1102861" grpId="0" autoUpdateAnimBg="0"/>
      <p:bldP spid="1102861" grpId="1"/>
      <p:bldP spid="1102862" grpId="0" animBg="1"/>
      <p:bldP spid="1102863" grpId="0" animBg="1"/>
      <p:bldP spid="1102864" grpId="0" animBg="1"/>
      <p:bldP spid="1102865" grpId="0" animBg="1"/>
      <p:bldP spid="11028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ChangeArrowheads="1"/>
          </p:cNvSpPr>
          <p:nvPr/>
        </p:nvSpPr>
        <p:spPr bwMode="auto">
          <a:xfrm>
            <a:off x="101600" y="1966913"/>
            <a:ext cx="8921750" cy="500062"/>
          </a:xfrm>
          <a:prstGeom prst="rect">
            <a:avLst/>
          </a:prstGeom>
          <a:noFill/>
          <a:ln w="9525">
            <a:noFill/>
            <a:miter lim="800000"/>
            <a:headEnd/>
            <a:tailEnd/>
          </a:ln>
          <a:effectLst/>
        </p:spPr>
        <p:txBody>
          <a:bodyPr lIns="92075" tIns="46038" rIns="92075" bIns="46038"/>
          <a:lstStyle/>
          <a:p>
            <a:pPr marL="342900" indent="-342900" algn="l">
              <a:lnSpc>
                <a:spcPct val="100000"/>
              </a:lnSpc>
              <a:spcBef>
                <a:spcPct val="20000"/>
              </a:spcBef>
              <a:buSzPct val="85000"/>
            </a:pPr>
            <a:r>
              <a:rPr lang="zh-CN" altLang="en-US" sz="2400" b="1" dirty="0">
                <a:solidFill>
                  <a:schemeClr val="tx1"/>
                </a:solidFill>
                <a:effectLst>
                  <a:outerShdw blurRad="38100" dist="38100" dir="2700000" algn="tl">
                    <a:srgbClr val="C0C0C0"/>
                  </a:outerShdw>
                </a:effectLst>
                <a:latin typeface="宋体" pitchFamily="2" charset="-122"/>
              </a:rPr>
              <a:t>(2)去掉具体模型中的非本质因素，</a:t>
            </a:r>
            <a:r>
              <a:rPr lang="zh-CN" altLang="en-US" sz="2400" b="1" dirty="0">
                <a:solidFill>
                  <a:srgbClr val="FC0128"/>
                </a:solidFill>
                <a:effectLst>
                  <a:outerShdw blurRad="38100" dist="38100" dir="2700000" algn="tl">
                    <a:srgbClr val="C0C0C0"/>
                  </a:outerShdw>
                </a:effectLst>
                <a:latin typeface="宋体" pitchFamily="2" charset="-122"/>
              </a:rPr>
              <a:t>抽象</a:t>
            </a:r>
            <a:r>
              <a:rPr lang="zh-CN" altLang="en-US" sz="2400" b="1" dirty="0">
                <a:solidFill>
                  <a:schemeClr val="tx1"/>
                </a:solidFill>
                <a:effectLst>
                  <a:outerShdw blurRad="38100" dist="38100" dir="2700000" algn="tl">
                    <a:srgbClr val="C0C0C0"/>
                  </a:outerShdw>
                </a:effectLst>
                <a:latin typeface="宋体" pitchFamily="2" charset="-122"/>
              </a:rPr>
              <a:t>出当前系统的逻辑模型。</a:t>
            </a:r>
            <a:endParaRPr lang="zh-CN" altLang="en-US" sz="2400" b="1" dirty="0">
              <a:solidFill>
                <a:schemeClr val="tx2"/>
              </a:solidFill>
              <a:effectLst>
                <a:outerShdw blurRad="38100" dist="38100" dir="2700000" algn="tl">
                  <a:srgbClr val="C0C0C0"/>
                </a:outerShdw>
              </a:effectLst>
              <a:latin typeface="宋体" pitchFamily="2" charset="-122"/>
            </a:endParaRPr>
          </a:p>
        </p:txBody>
      </p:sp>
      <p:sp>
        <p:nvSpPr>
          <p:cNvPr id="1103899" name="Rectangle 27"/>
          <p:cNvSpPr>
            <a:spLocks noChangeArrowheads="1"/>
          </p:cNvSpPr>
          <p:nvPr/>
        </p:nvSpPr>
        <p:spPr bwMode="auto">
          <a:xfrm>
            <a:off x="5314950" y="1227138"/>
            <a:ext cx="3708400" cy="457200"/>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spcBef>
                <a:spcPct val="20000"/>
              </a:spcBef>
            </a:pPr>
            <a:r>
              <a:rPr lang="zh-CN" altLang="en-US" sz="2400" b="1">
                <a:solidFill>
                  <a:srgbClr val="99FF33"/>
                </a:solidFill>
                <a:effectLst>
                  <a:outerShdw blurRad="38100" dist="38100" dir="2700000" algn="tl">
                    <a:srgbClr val="C0C0C0"/>
                  </a:outerShdw>
                </a:effectLst>
                <a:latin typeface="宋体" pitchFamily="2" charset="-122"/>
              </a:rPr>
              <a:t> 学生购买教材的具体模型</a:t>
            </a:r>
          </a:p>
        </p:txBody>
      </p:sp>
      <p:sp>
        <p:nvSpPr>
          <p:cNvPr id="1103900" name="Text Box 28"/>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3901" name="Rectangle 29"/>
          <p:cNvSpPr>
            <a:spLocks noChangeArrowheads="1"/>
          </p:cNvSpPr>
          <p:nvPr/>
        </p:nvSpPr>
        <p:spPr bwMode="auto">
          <a:xfrm>
            <a:off x="142875" y="1298575"/>
            <a:ext cx="4190571"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p>
        </p:txBody>
      </p:sp>
      <p:grpSp>
        <p:nvGrpSpPr>
          <p:cNvPr id="2" name="组合 1"/>
          <p:cNvGrpSpPr/>
          <p:nvPr/>
        </p:nvGrpSpPr>
        <p:grpSpPr>
          <a:xfrm>
            <a:off x="66334" y="2997201"/>
            <a:ext cx="8992281" cy="2774950"/>
            <a:chOff x="77106" y="3014663"/>
            <a:chExt cx="8992281" cy="2774950"/>
          </a:xfrm>
        </p:grpSpPr>
        <p:grpSp>
          <p:nvGrpSpPr>
            <p:cNvPr id="1103902" name="Group 30"/>
            <p:cNvGrpSpPr>
              <a:grpSpLocks/>
            </p:cNvGrpSpPr>
            <p:nvPr/>
          </p:nvGrpSpPr>
          <p:grpSpPr bwMode="auto">
            <a:xfrm>
              <a:off x="687387" y="3014663"/>
              <a:ext cx="8382000" cy="2774950"/>
              <a:chOff x="458" y="1899"/>
              <a:chExt cx="5280" cy="1748"/>
            </a:xfrm>
          </p:grpSpPr>
          <p:sp>
            <p:nvSpPr>
              <p:cNvPr id="1103877" name="Rectangle 5"/>
              <p:cNvSpPr>
                <a:spLocks noChangeArrowheads="1"/>
              </p:cNvSpPr>
              <p:nvPr/>
            </p:nvSpPr>
            <p:spPr bwMode="auto">
              <a:xfrm>
                <a:off x="5362" y="2647"/>
                <a:ext cx="376" cy="10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nchor="ctr"/>
              <a:lstStyle/>
              <a:p>
                <a:pPr algn="ctr" eaLnBrk="0" hangingPunct="0">
                  <a:lnSpc>
                    <a:spcPct val="100000"/>
                  </a:lnSpc>
                </a:pPr>
                <a:r>
                  <a:rPr lang="zh-CN" altLang="en-US" sz="2400" b="1" dirty="0">
                    <a:effectLst>
                      <a:outerShdw blurRad="38100" dist="38100" dir="2700000" algn="tl">
                        <a:srgbClr val="FFFFFF"/>
                      </a:outerShdw>
                    </a:effectLst>
                    <a:latin typeface="黑体" pitchFamily="49" charset="-122"/>
                    <a:ea typeface="黑体" pitchFamily="49" charset="-122"/>
                  </a:rPr>
                  <a:t>学</a:t>
                </a:r>
              </a:p>
              <a:p>
                <a:pPr algn="ctr" eaLnBrk="0" hangingPunct="0">
                  <a:lnSpc>
                    <a:spcPct val="100000"/>
                  </a:lnSpc>
                </a:pPr>
                <a:r>
                  <a:rPr lang="zh-CN" altLang="en-US" sz="2400" b="1" dirty="0">
                    <a:effectLst>
                      <a:outerShdw blurRad="38100" dist="38100" dir="2700000" algn="tl">
                        <a:srgbClr val="FFFFFF"/>
                      </a:outerShdw>
                    </a:effectLst>
                    <a:latin typeface="黑体" pitchFamily="49" charset="-122"/>
                    <a:ea typeface="黑体" pitchFamily="49" charset="-122"/>
                  </a:rPr>
                  <a:t>生</a:t>
                </a:r>
              </a:p>
            </p:txBody>
          </p:sp>
          <p:sp>
            <p:nvSpPr>
              <p:cNvPr id="1103878" name="Oval 6"/>
              <p:cNvSpPr>
                <a:spLocks noChangeArrowheads="1"/>
              </p:cNvSpPr>
              <p:nvPr/>
            </p:nvSpPr>
            <p:spPr bwMode="auto">
              <a:xfrm>
                <a:off x="794" y="2715"/>
                <a:ext cx="860" cy="865"/>
              </a:xfrm>
              <a:prstGeom prst="ellipse">
                <a:avLst/>
              </a:prstGeom>
              <a:solidFill>
                <a:schemeClr val="accent1"/>
              </a:solidFill>
              <a:ln w="12700">
                <a:solidFill>
                  <a:schemeClr val="tx1"/>
                </a:solidFill>
                <a:round/>
                <a:headEnd/>
                <a:tailEnd/>
              </a:ln>
              <a:effectLst>
                <a:outerShdw dist="35921" dir="2700000" algn="ctr" rotWithShape="0">
                  <a:schemeClr val="tx1"/>
                </a:outerShdw>
              </a:effectLst>
            </p:spPr>
            <p:txBody>
              <a:bodyPr wrap="none" anchor="ctr"/>
              <a:lstStyle/>
              <a:p>
                <a:endParaRPr lang="zh-CN" altLang="en-US" sz="2400"/>
              </a:p>
            </p:txBody>
          </p:sp>
          <p:sp>
            <p:nvSpPr>
              <p:cNvPr id="1103879" name="Oval 7"/>
              <p:cNvSpPr>
                <a:spLocks noChangeArrowheads="1"/>
              </p:cNvSpPr>
              <p:nvPr/>
            </p:nvSpPr>
            <p:spPr bwMode="auto">
              <a:xfrm>
                <a:off x="1994" y="2715"/>
                <a:ext cx="816" cy="864"/>
              </a:xfrm>
              <a:prstGeom prst="ellipse">
                <a:avLst/>
              </a:prstGeom>
              <a:solidFill>
                <a:schemeClr val="accent1"/>
              </a:solidFill>
              <a:ln w="12700">
                <a:solidFill>
                  <a:schemeClr val="tx1"/>
                </a:solidFill>
                <a:round/>
                <a:headEnd/>
                <a:tailEnd/>
              </a:ln>
              <a:effectLst>
                <a:outerShdw dist="35921" dir="2700000" algn="ctr" rotWithShape="0">
                  <a:schemeClr val="tx1"/>
                </a:outerShdw>
              </a:effectLst>
            </p:spPr>
            <p:txBody>
              <a:bodyPr wrap="none" anchor="ctr"/>
              <a:lstStyle/>
              <a:p>
                <a:endParaRPr lang="zh-CN" altLang="en-US" sz="2400"/>
              </a:p>
            </p:txBody>
          </p:sp>
          <p:sp>
            <p:nvSpPr>
              <p:cNvPr id="1103880" name="Oval 8"/>
              <p:cNvSpPr>
                <a:spLocks noChangeArrowheads="1"/>
              </p:cNvSpPr>
              <p:nvPr/>
            </p:nvSpPr>
            <p:spPr bwMode="auto">
              <a:xfrm>
                <a:off x="3050" y="2715"/>
                <a:ext cx="860" cy="864"/>
              </a:xfrm>
              <a:prstGeom prst="ellipse">
                <a:avLst/>
              </a:prstGeom>
              <a:solidFill>
                <a:schemeClr val="accent1"/>
              </a:solidFill>
              <a:ln w="12700">
                <a:solidFill>
                  <a:schemeClr val="tx1"/>
                </a:solidFill>
                <a:round/>
                <a:headEnd/>
                <a:tailEnd/>
              </a:ln>
              <a:effectLst>
                <a:outerShdw dist="35921" dir="2700000" algn="ctr" rotWithShape="0">
                  <a:schemeClr val="tx1"/>
                </a:outerShdw>
              </a:effectLst>
            </p:spPr>
            <p:txBody>
              <a:bodyPr wrap="none" anchor="ctr"/>
              <a:lstStyle/>
              <a:p>
                <a:endParaRPr lang="zh-CN" altLang="en-US" sz="2400"/>
              </a:p>
            </p:txBody>
          </p:sp>
          <p:sp>
            <p:nvSpPr>
              <p:cNvPr id="1103881" name="Oval 9"/>
              <p:cNvSpPr>
                <a:spLocks noChangeArrowheads="1"/>
              </p:cNvSpPr>
              <p:nvPr/>
            </p:nvSpPr>
            <p:spPr bwMode="auto">
              <a:xfrm>
                <a:off x="4202" y="2762"/>
                <a:ext cx="864" cy="865"/>
              </a:xfrm>
              <a:prstGeom prst="ellipse">
                <a:avLst/>
              </a:prstGeom>
              <a:solidFill>
                <a:schemeClr val="accent1"/>
              </a:solidFill>
              <a:ln w="12700">
                <a:solidFill>
                  <a:schemeClr val="tx1"/>
                </a:solidFill>
                <a:round/>
                <a:headEnd/>
                <a:tailEnd/>
              </a:ln>
              <a:effectLst>
                <a:outerShdw dist="35921" dir="2700000" algn="ctr" rotWithShape="0">
                  <a:schemeClr val="tx1"/>
                </a:outerShdw>
              </a:effectLst>
            </p:spPr>
            <p:txBody>
              <a:bodyPr wrap="none" anchor="ctr"/>
              <a:lstStyle/>
              <a:p>
                <a:endParaRPr lang="zh-CN" altLang="en-US" sz="2400"/>
              </a:p>
            </p:txBody>
          </p:sp>
          <p:sp>
            <p:nvSpPr>
              <p:cNvPr id="1103883" name="Rectangle 11"/>
              <p:cNvSpPr>
                <a:spLocks noChangeArrowheads="1"/>
              </p:cNvSpPr>
              <p:nvPr/>
            </p:nvSpPr>
            <p:spPr bwMode="auto">
              <a:xfrm>
                <a:off x="458" y="1899"/>
                <a:ext cx="340" cy="989"/>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购</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书</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申</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请</a:t>
                </a:r>
              </a:p>
            </p:txBody>
          </p:sp>
          <p:sp>
            <p:nvSpPr>
              <p:cNvPr id="1103884" name="Rectangle 12"/>
              <p:cNvSpPr>
                <a:spLocks noChangeArrowheads="1"/>
              </p:cNvSpPr>
              <p:nvPr/>
            </p:nvSpPr>
            <p:spPr bwMode="auto">
              <a:xfrm>
                <a:off x="1654" y="2140"/>
                <a:ext cx="384" cy="757"/>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书购</a:t>
                </a:r>
              </a:p>
              <a:p>
                <a:pPr algn="l" eaLnBrk="0" hangingPunct="0">
                  <a:lnSpc>
                    <a:spcPct val="100000"/>
                  </a:lnSpc>
                </a:pPr>
                <a:r>
                  <a:rPr lang="zh-CN" altLang="en-US" sz="2400" b="1" dirty="0">
                    <a:solidFill>
                      <a:schemeClr val="tx1"/>
                    </a:solidFill>
                    <a:effectLst>
                      <a:outerShdw blurRad="38100" dist="38100" dir="2700000" algn="tl">
                        <a:srgbClr val="C0C0C0"/>
                      </a:outerShdw>
                    </a:effectLst>
                    <a:latin typeface="宋体" pitchFamily="2" charset="-122"/>
                  </a:rPr>
                  <a:t>单</a:t>
                </a:r>
              </a:p>
            </p:txBody>
          </p:sp>
          <p:sp>
            <p:nvSpPr>
              <p:cNvPr id="1103885" name="Rectangle 13"/>
              <p:cNvSpPr>
                <a:spLocks noChangeArrowheads="1"/>
              </p:cNvSpPr>
              <p:nvPr/>
            </p:nvSpPr>
            <p:spPr bwMode="auto">
              <a:xfrm>
                <a:off x="2762" y="2354"/>
                <a:ext cx="312" cy="524"/>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发</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票</a:t>
                </a:r>
              </a:p>
            </p:txBody>
          </p:sp>
          <p:sp>
            <p:nvSpPr>
              <p:cNvPr id="1103886" name="Rectangle 14"/>
              <p:cNvSpPr>
                <a:spLocks noChangeArrowheads="1"/>
              </p:cNvSpPr>
              <p:nvPr/>
            </p:nvSpPr>
            <p:spPr bwMode="auto">
              <a:xfrm>
                <a:off x="3914" y="2182"/>
                <a:ext cx="312" cy="75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领</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书</a:t>
                </a:r>
              </a:p>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单</a:t>
                </a:r>
              </a:p>
            </p:txBody>
          </p:sp>
          <p:sp>
            <p:nvSpPr>
              <p:cNvPr id="1103887" name="Rectangle 15"/>
              <p:cNvSpPr>
                <a:spLocks noChangeArrowheads="1"/>
              </p:cNvSpPr>
              <p:nvPr/>
            </p:nvSpPr>
            <p:spPr bwMode="auto">
              <a:xfrm>
                <a:off x="4970" y="2619"/>
                <a:ext cx="312" cy="291"/>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sz="2400" b="1">
                    <a:solidFill>
                      <a:schemeClr val="tx1"/>
                    </a:solidFill>
                    <a:effectLst>
                      <a:outerShdw blurRad="38100" dist="38100" dir="2700000" algn="tl">
                        <a:srgbClr val="C0C0C0"/>
                      </a:outerShdw>
                    </a:effectLst>
                    <a:latin typeface="宋体" pitchFamily="2" charset="-122"/>
                  </a:rPr>
                  <a:t>书</a:t>
                </a:r>
              </a:p>
            </p:txBody>
          </p:sp>
          <p:sp>
            <p:nvSpPr>
              <p:cNvPr id="1103888" name="Rectangle 16"/>
              <p:cNvSpPr>
                <a:spLocks noChangeArrowheads="1"/>
              </p:cNvSpPr>
              <p:nvPr/>
            </p:nvSpPr>
            <p:spPr bwMode="auto">
              <a:xfrm>
                <a:off x="1120" y="2268"/>
                <a:ext cx="308" cy="288"/>
              </a:xfrm>
              <a:prstGeom prst="rect">
                <a:avLst/>
              </a:prstGeom>
              <a:noFill/>
              <a:ln w="9525">
                <a:noFill/>
                <a:miter lim="800000"/>
                <a:headEnd/>
                <a:tailEnd/>
              </a:ln>
              <a:effectLst/>
            </p:spPr>
            <p:txBody>
              <a:bodyPr wrap="none" anchor="ctr"/>
              <a:lstStyle/>
              <a:p>
                <a:endParaRPr lang="zh-CN" altLang="en-US" sz="2400"/>
              </a:p>
            </p:txBody>
          </p:sp>
          <p:sp>
            <p:nvSpPr>
              <p:cNvPr id="1103889" name="Line 17"/>
              <p:cNvSpPr>
                <a:spLocks noChangeShapeType="1"/>
              </p:cNvSpPr>
              <p:nvPr/>
            </p:nvSpPr>
            <p:spPr bwMode="auto">
              <a:xfrm>
                <a:off x="458" y="3163"/>
                <a:ext cx="336" cy="5"/>
              </a:xfrm>
              <a:prstGeom prst="line">
                <a:avLst/>
              </a:prstGeom>
              <a:noFill/>
              <a:ln w="25400">
                <a:solidFill>
                  <a:srgbClr val="FC0128"/>
                </a:solidFill>
                <a:round/>
                <a:headEnd type="none" w="sm" len="sm"/>
                <a:tailEnd type="stealth" w="med" len="lg"/>
              </a:ln>
              <a:effectLst/>
            </p:spPr>
            <p:txBody>
              <a:bodyPr wrap="none" anchor="ctr"/>
              <a:lstStyle/>
              <a:p>
                <a:endParaRPr lang="zh-CN" altLang="en-US" sz="2400"/>
              </a:p>
            </p:txBody>
          </p:sp>
          <p:sp>
            <p:nvSpPr>
              <p:cNvPr id="1103890" name="Line 18"/>
              <p:cNvSpPr>
                <a:spLocks noChangeShapeType="1"/>
              </p:cNvSpPr>
              <p:nvPr/>
            </p:nvSpPr>
            <p:spPr bwMode="auto">
              <a:xfrm>
                <a:off x="1658" y="3175"/>
                <a:ext cx="332" cy="5"/>
              </a:xfrm>
              <a:prstGeom prst="line">
                <a:avLst/>
              </a:prstGeom>
              <a:noFill/>
              <a:ln w="25400">
                <a:solidFill>
                  <a:srgbClr val="FC0128"/>
                </a:solidFill>
                <a:round/>
                <a:headEnd type="none" w="sm" len="sm"/>
                <a:tailEnd type="stealth" w="med" len="lg"/>
              </a:ln>
              <a:effectLst/>
            </p:spPr>
            <p:txBody>
              <a:bodyPr wrap="none" anchor="ctr"/>
              <a:lstStyle/>
              <a:p>
                <a:endParaRPr lang="zh-CN" altLang="en-US" sz="2400"/>
              </a:p>
            </p:txBody>
          </p:sp>
          <p:sp>
            <p:nvSpPr>
              <p:cNvPr id="1103891" name="Line 19"/>
              <p:cNvSpPr>
                <a:spLocks noChangeShapeType="1"/>
              </p:cNvSpPr>
              <p:nvPr/>
            </p:nvSpPr>
            <p:spPr bwMode="auto">
              <a:xfrm>
                <a:off x="2810" y="3147"/>
                <a:ext cx="246" cy="5"/>
              </a:xfrm>
              <a:prstGeom prst="line">
                <a:avLst/>
              </a:prstGeom>
              <a:noFill/>
              <a:ln w="25400">
                <a:solidFill>
                  <a:srgbClr val="FC0128"/>
                </a:solidFill>
                <a:round/>
                <a:headEnd type="none" w="sm" len="sm"/>
                <a:tailEnd type="stealth" w="med" len="lg"/>
              </a:ln>
              <a:effectLst/>
            </p:spPr>
            <p:txBody>
              <a:bodyPr wrap="none" anchor="ctr"/>
              <a:lstStyle/>
              <a:p>
                <a:endParaRPr lang="zh-CN" altLang="en-US" sz="2400"/>
              </a:p>
            </p:txBody>
          </p:sp>
          <p:sp>
            <p:nvSpPr>
              <p:cNvPr id="1103892" name="Line 20"/>
              <p:cNvSpPr>
                <a:spLocks noChangeShapeType="1"/>
              </p:cNvSpPr>
              <p:nvPr/>
            </p:nvSpPr>
            <p:spPr bwMode="auto">
              <a:xfrm>
                <a:off x="3917" y="3182"/>
                <a:ext cx="288" cy="5"/>
              </a:xfrm>
              <a:prstGeom prst="line">
                <a:avLst/>
              </a:prstGeom>
              <a:noFill/>
              <a:ln w="25400">
                <a:solidFill>
                  <a:srgbClr val="FC0128"/>
                </a:solidFill>
                <a:round/>
                <a:headEnd type="none" w="sm" len="sm"/>
                <a:tailEnd type="stealth" w="med" len="lg"/>
              </a:ln>
              <a:effectLst/>
            </p:spPr>
            <p:txBody>
              <a:bodyPr wrap="none" anchor="ctr"/>
              <a:lstStyle/>
              <a:p>
                <a:endParaRPr lang="zh-CN" altLang="en-US" sz="2400"/>
              </a:p>
            </p:txBody>
          </p:sp>
          <p:sp>
            <p:nvSpPr>
              <p:cNvPr id="1103893" name="Line 21"/>
              <p:cNvSpPr>
                <a:spLocks noChangeShapeType="1"/>
              </p:cNvSpPr>
              <p:nvPr/>
            </p:nvSpPr>
            <p:spPr bwMode="auto">
              <a:xfrm>
                <a:off x="5066" y="3195"/>
                <a:ext cx="292" cy="0"/>
              </a:xfrm>
              <a:prstGeom prst="line">
                <a:avLst/>
              </a:prstGeom>
              <a:noFill/>
              <a:ln w="25400">
                <a:solidFill>
                  <a:srgbClr val="FC0128"/>
                </a:solidFill>
                <a:round/>
                <a:headEnd type="none" w="sm" len="sm"/>
                <a:tailEnd type="stealth" w="med" len="lg"/>
              </a:ln>
              <a:effectLst/>
            </p:spPr>
            <p:txBody>
              <a:bodyPr wrap="none" anchor="ctr"/>
              <a:lstStyle/>
              <a:p>
                <a:endParaRPr lang="zh-CN" altLang="en-US" sz="2400"/>
              </a:p>
            </p:txBody>
          </p:sp>
          <p:sp>
            <p:nvSpPr>
              <p:cNvPr id="1103894" name="Rectangle 22"/>
              <p:cNvSpPr>
                <a:spLocks noChangeArrowheads="1"/>
              </p:cNvSpPr>
              <p:nvPr/>
            </p:nvSpPr>
            <p:spPr bwMode="auto">
              <a:xfrm>
                <a:off x="840" y="2791"/>
                <a:ext cx="702" cy="524"/>
              </a:xfrm>
              <a:prstGeom prst="rect">
                <a:avLst/>
              </a:prstGeom>
              <a:noFill/>
              <a:ln w="9525">
                <a:noFill/>
                <a:miter lim="800000"/>
                <a:headEnd/>
                <a:tailEnd/>
              </a:ln>
              <a:effectLst/>
            </p:spPr>
            <p:txBody>
              <a:bodyPr wrap="none" lIns="92075" tIns="46038" rIns="92075" bIns="46038">
                <a:spAutoFit/>
              </a:bodyPr>
              <a:lstStyle/>
              <a:p>
                <a:pPr algn="ctr" eaLnBrk="0" hangingPunct="0">
                  <a:lnSpc>
                    <a:spcPct val="100000"/>
                  </a:lnSpc>
                </a:pPr>
                <a:r>
                  <a:rPr lang="zh-CN" altLang="en-US" sz="2400" b="1">
                    <a:effectLst>
                      <a:outerShdw blurRad="38100" dist="38100" dir="2700000" algn="tl">
                        <a:srgbClr val="C0C0C0"/>
                      </a:outerShdw>
                    </a:effectLst>
                    <a:latin typeface="宋体" pitchFamily="2" charset="-122"/>
                  </a:rPr>
                  <a:t>审查</a:t>
                </a:r>
              </a:p>
              <a:p>
                <a:pPr algn="ctr" eaLnBrk="0" hangingPunct="0">
                  <a:lnSpc>
                    <a:spcPct val="100000"/>
                  </a:lnSpc>
                </a:pPr>
                <a:r>
                  <a:rPr lang="zh-CN" altLang="en-US" sz="2400" b="1">
                    <a:effectLst>
                      <a:outerShdw blurRad="38100" dist="38100" dir="2700000" algn="tl">
                        <a:srgbClr val="C0C0C0"/>
                      </a:outerShdw>
                    </a:effectLst>
                    <a:latin typeface="宋体" pitchFamily="2" charset="-122"/>
                  </a:rPr>
                  <a:t>有效性</a:t>
                </a:r>
                <a:endParaRPr lang="zh-CN" altLang="en-US" sz="2400" b="1">
                  <a:effectLst>
                    <a:outerShdw blurRad="38100" dist="38100" dir="2700000" algn="tl">
                      <a:srgbClr val="C0C0C0"/>
                    </a:outerShdw>
                  </a:effectLst>
                  <a:latin typeface="黑体" pitchFamily="49" charset="-122"/>
                  <a:ea typeface="黑体" pitchFamily="49" charset="-122"/>
                </a:endParaRPr>
              </a:p>
            </p:txBody>
          </p:sp>
          <p:sp>
            <p:nvSpPr>
              <p:cNvPr id="1103895" name="Rectangle 23"/>
              <p:cNvSpPr>
                <a:spLocks noChangeArrowheads="1"/>
              </p:cNvSpPr>
              <p:nvPr/>
            </p:nvSpPr>
            <p:spPr bwMode="auto">
              <a:xfrm>
                <a:off x="2062" y="2955"/>
                <a:ext cx="702" cy="291"/>
              </a:xfrm>
              <a:prstGeom prst="rect">
                <a:avLst/>
              </a:prstGeom>
              <a:noFill/>
              <a:ln w="9525">
                <a:noFill/>
                <a:miter lim="800000"/>
                <a:headEnd/>
                <a:tailEnd/>
              </a:ln>
              <a:effectLst/>
            </p:spPr>
            <p:txBody>
              <a:bodyPr wrap="none" lIns="92075" tIns="46038" rIns="92075" bIns="46038">
                <a:spAutoFit/>
              </a:bodyPr>
              <a:lstStyle/>
              <a:p>
                <a:pPr algn="ctr" eaLnBrk="0" hangingPunct="0">
                  <a:lnSpc>
                    <a:spcPct val="100000"/>
                  </a:lnSpc>
                </a:pPr>
                <a:r>
                  <a:rPr lang="zh-CN" altLang="en-US" sz="2400" b="1" dirty="0">
                    <a:effectLst>
                      <a:outerShdw blurRad="38100" dist="38100" dir="2700000" algn="tl">
                        <a:srgbClr val="C0C0C0"/>
                      </a:outerShdw>
                    </a:effectLst>
                    <a:latin typeface="宋体" pitchFamily="2" charset="-122"/>
                  </a:rPr>
                  <a:t>开发票</a:t>
                </a:r>
                <a:endParaRPr lang="zh-CN" altLang="en-US" sz="2400" b="1" dirty="0">
                  <a:effectLst>
                    <a:outerShdw blurRad="38100" dist="38100" dir="2700000" algn="tl">
                      <a:srgbClr val="C0C0C0"/>
                    </a:outerShdw>
                  </a:effectLst>
                  <a:latin typeface="黑体" pitchFamily="49" charset="-122"/>
                  <a:ea typeface="黑体" pitchFamily="49" charset="-122"/>
                </a:endParaRPr>
              </a:p>
            </p:txBody>
          </p:sp>
          <p:sp>
            <p:nvSpPr>
              <p:cNvPr id="1103896" name="Rectangle 24"/>
              <p:cNvSpPr>
                <a:spLocks noChangeArrowheads="1"/>
              </p:cNvSpPr>
              <p:nvPr/>
            </p:nvSpPr>
            <p:spPr bwMode="auto">
              <a:xfrm>
                <a:off x="3225" y="2811"/>
                <a:ext cx="507" cy="524"/>
              </a:xfrm>
              <a:prstGeom prst="rect">
                <a:avLst/>
              </a:prstGeom>
              <a:noFill/>
              <a:ln w="9525">
                <a:noFill/>
                <a:miter lim="800000"/>
                <a:headEnd/>
                <a:tailEnd/>
              </a:ln>
              <a:effectLst/>
            </p:spPr>
            <p:txBody>
              <a:bodyPr wrap="none" lIns="92075" tIns="46038" rIns="92075" bIns="46038">
                <a:spAutoFit/>
              </a:bodyPr>
              <a:lstStyle/>
              <a:p>
                <a:pPr algn="ctr" eaLnBrk="0" hangingPunct="0">
                  <a:lnSpc>
                    <a:spcPct val="100000"/>
                  </a:lnSpc>
                </a:pPr>
                <a:r>
                  <a:rPr lang="zh-CN" altLang="en-US" sz="2400" b="1" dirty="0">
                    <a:effectLst>
                      <a:outerShdw blurRad="38100" dist="38100" dir="2700000" algn="tl">
                        <a:srgbClr val="C0C0C0"/>
                      </a:outerShdw>
                    </a:effectLst>
                    <a:latin typeface="宋体" pitchFamily="2" charset="-122"/>
                  </a:rPr>
                  <a:t>开领</a:t>
                </a:r>
              </a:p>
              <a:p>
                <a:pPr algn="ctr" eaLnBrk="0" hangingPunct="0">
                  <a:lnSpc>
                    <a:spcPct val="100000"/>
                  </a:lnSpc>
                </a:pPr>
                <a:r>
                  <a:rPr lang="zh-CN" altLang="en-US" sz="2400" b="1" dirty="0">
                    <a:effectLst>
                      <a:outerShdw blurRad="38100" dist="38100" dir="2700000" algn="tl">
                        <a:srgbClr val="C0C0C0"/>
                      </a:outerShdw>
                    </a:effectLst>
                    <a:latin typeface="宋体" pitchFamily="2" charset="-122"/>
                  </a:rPr>
                  <a:t>书单</a:t>
                </a:r>
                <a:endParaRPr lang="zh-CN" altLang="en-US" sz="2400" b="1" dirty="0">
                  <a:effectLst>
                    <a:outerShdw blurRad="38100" dist="38100" dir="2700000" algn="tl">
                      <a:srgbClr val="C0C0C0"/>
                    </a:outerShdw>
                  </a:effectLst>
                  <a:latin typeface="黑体" pitchFamily="49" charset="-122"/>
                  <a:ea typeface="黑体" pitchFamily="49" charset="-122"/>
                </a:endParaRPr>
              </a:p>
            </p:txBody>
          </p:sp>
          <p:sp>
            <p:nvSpPr>
              <p:cNvPr id="1103897" name="Rectangle 25"/>
              <p:cNvSpPr>
                <a:spLocks noChangeArrowheads="1"/>
              </p:cNvSpPr>
              <p:nvPr/>
            </p:nvSpPr>
            <p:spPr bwMode="auto">
              <a:xfrm>
                <a:off x="4377" y="3003"/>
                <a:ext cx="507" cy="291"/>
              </a:xfrm>
              <a:prstGeom prst="rect">
                <a:avLst/>
              </a:prstGeom>
              <a:noFill/>
              <a:ln w="9525">
                <a:noFill/>
                <a:miter lim="800000"/>
                <a:headEnd/>
                <a:tailEnd/>
              </a:ln>
              <a:effectLst/>
            </p:spPr>
            <p:txBody>
              <a:bodyPr wrap="none" lIns="92075" tIns="46038" rIns="92075" bIns="46038">
                <a:spAutoFit/>
              </a:bodyPr>
              <a:lstStyle/>
              <a:p>
                <a:pPr algn="ctr" eaLnBrk="0" hangingPunct="0">
                  <a:lnSpc>
                    <a:spcPct val="100000"/>
                  </a:lnSpc>
                </a:pPr>
                <a:r>
                  <a:rPr lang="zh-CN" altLang="en-US" sz="2400" b="1" dirty="0">
                    <a:effectLst>
                      <a:outerShdw blurRad="38100" dist="38100" dir="2700000" algn="tl">
                        <a:srgbClr val="C0C0C0"/>
                      </a:outerShdw>
                    </a:effectLst>
                    <a:latin typeface="宋体" pitchFamily="2" charset="-122"/>
                  </a:rPr>
                  <a:t>发书</a:t>
                </a:r>
                <a:endParaRPr lang="zh-CN" altLang="en-US" sz="2400" b="1" dirty="0">
                  <a:effectLst>
                    <a:outerShdw blurRad="38100" dist="38100" dir="2700000" algn="tl">
                      <a:srgbClr val="C0C0C0"/>
                    </a:outerShdw>
                  </a:effectLst>
                  <a:latin typeface="黑体" pitchFamily="49" charset="-122"/>
                  <a:ea typeface="黑体" pitchFamily="49" charset="-122"/>
                </a:endParaRPr>
              </a:p>
            </p:txBody>
          </p:sp>
        </p:grpSp>
        <p:sp>
          <p:nvSpPr>
            <p:cNvPr id="29" name="Rectangle 5"/>
            <p:cNvSpPr>
              <a:spLocks noChangeArrowheads="1"/>
            </p:cNvSpPr>
            <p:nvPr/>
          </p:nvSpPr>
          <p:spPr bwMode="auto">
            <a:xfrm>
              <a:off x="77106" y="4202113"/>
              <a:ext cx="596900" cy="15875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wrap="none" lIns="92075" tIns="46038" rIns="92075" bIns="46038" anchor="ctr"/>
            <a:lstStyle/>
            <a:p>
              <a:pPr algn="ctr" eaLnBrk="0" hangingPunct="0">
                <a:lnSpc>
                  <a:spcPct val="100000"/>
                </a:lnSpc>
              </a:pPr>
              <a:r>
                <a:rPr lang="zh-CN" altLang="en-US" sz="2400" b="1" dirty="0">
                  <a:effectLst>
                    <a:outerShdw blurRad="38100" dist="38100" dir="2700000" algn="tl">
                      <a:srgbClr val="FFFFFF"/>
                    </a:outerShdw>
                  </a:effectLst>
                  <a:latin typeface="黑体" pitchFamily="49" charset="-122"/>
                  <a:ea typeface="黑体" pitchFamily="49" charset="-122"/>
                </a:rPr>
                <a:t>学</a:t>
              </a:r>
            </a:p>
            <a:p>
              <a:pPr algn="ctr" eaLnBrk="0" hangingPunct="0">
                <a:lnSpc>
                  <a:spcPct val="100000"/>
                </a:lnSpc>
              </a:pPr>
              <a:r>
                <a:rPr lang="zh-CN" altLang="en-US" sz="2400" b="1" dirty="0">
                  <a:effectLst>
                    <a:outerShdw blurRad="38100" dist="38100" dir="2700000" algn="tl">
                      <a:srgbClr val="FFFFFF"/>
                    </a:outerShdw>
                  </a:effectLst>
                  <a:latin typeface="黑体" pitchFamily="49" charset="-122"/>
                  <a:ea typeface="黑体" pitchFamily="49" charset="-122"/>
                </a:rPr>
                <a:t>生</a:t>
              </a:r>
            </a:p>
          </p:txBody>
        </p:sp>
      </p:gr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9" name="Rectangle 3"/>
          <p:cNvSpPr>
            <a:spLocks noChangeArrowheads="1"/>
          </p:cNvSpPr>
          <p:nvPr/>
        </p:nvSpPr>
        <p:spPr bwMode="auto">
          <a:xfrm>
            <a:off x="47625" y="1881188"/>
            <a:ext cx="9048750" cy="442912"/>
          </a:xfrm>
          <a:prstGeom prst="rect">
            <a:avLst/>
          </a:prstGeom>
          <a:noFill/>
          <a:ln w="9525">
            <a:noFill/>
            <a:miter lim="800000"/>
            <a:headEnd/>
            <a:tailEnd/>
          </a:ln>
          <a:effectLst/>
        </p:spPr>
        <p:txBody>
          <a:bodyPr lIns="92075" tIns="46038" rIns="92075" bIns="46038"/>
          <a:lstStyle/>
          <a:p>
            <a:pPr marL="342900" indent="-342900" algn="l">
              <a:spcBef>
                <a:spcPct val="20000"/>
              </a:spcBef>
              <a:buSzPct val="85000"/>
            </a:pPr>
            <a:r>
              <a:rPr lang="zh-CN" altLang="en-US" sz="2400" b="1">
                <a:solidFill>
                  <a:schemeClr val="tx1"/>
                </a:solidFill>
                <a:effectLst>
                  <a:outerShdw blurRad="38100" dist="38100" dir="2700000" algn="tl">
                    <a:srgbClr val="C0C0C0"/>
                  </a:outerShdw>
                </a:effectLst>
                <a:latin typeface="宋体" pitchFamily="2" charset="-122"/>
              </a:rPr>
              <a:t>(3)分析当前系统与目标系统的差别，建立目标系统的逻辑模型。</a:t>
            </a:r>
            <a:endParaRPr lang="en-US" altLang="zh-CN" sz="2400" b="1">
              <a:solidFill>
                <a:schemeClr val="tx2"/>
              </a:solidFill>
              <a:effectLst>
                <a:outerShdw blurRad="38100" dist="38100" dir="2700000" algn="tl">
                  <a:srgbClr val="C0C0C0"/>
                </a:outerShdw>
              </a:effectLst>
              <a:latin typeface="宋体" pitchFamily="2" charset="-122"/>
            </a:endParaRPr>
          </a:p>
        </p:txBody>
      </p:sp>
      <p:grpSp>
        <p:nvGrpSpPr>
          <p:cNvPr id="1104919" name="Group 23"/>
          <p:cNvGrpSpPr>
            <a:grpSpLocks/>
          </p:cNvGrpSpPr>
          <p:nvPr/>
        </p:nvGrpSpPr>
        <p:grpSpPr bwMode="auto">
          <a:xfrm>
            <a:off x="82550" y="2449513"/>
            <a:ext cx="8896350" cy="2501900"/>
            <a:chOff x="52" y="1543"/>
            <a:chExt cx="5604" cy="1576"/>
          </a:xfrm>
        </p:grpSpPr>
        <p:sp>
          <p:nvSpPr>
            <p:cNvPr id="1104900" name="Rectangle 4"/>
            <p:cNvSpPr>
              <a:spLocks noChangeArrowheads="1"/>
            </p:cNvSpPr>
            <p:nvPr/>
          </p:nvSpPr>
          <p:spPr bwMode="auto">
            <a:xfrm>
              <a:off x="52" y="1979"/>
              <a:ext cx="472" cy="1048"/>
            </a:xfrm>
            <a:prstGeom prst="rect">
              <a:avLst/>
            </a:prstGeom>
            <a:solidFill>
              <a:schemeClr val="accent1"/>
            </a:solidFill>
            <a:ln w="12700">
              <a:solidFill>
                <a:schemeClr val="tx1"/>
              </a:solidFill>
              <a:miter lim="800000"/>
              <a:headEnd/>
              <a:tailEnd/>
            </a:ln>
            <a:effectLst/>
          </p:spPr>
          <p:txBody>
            <a:bodyPr wrap="none" anchor="ctr"/>
            <a:lstStyle/>
            <a:p>
              <a:pPr algn="ctr" eaLnBrk="0" hangingPunct="0">
                <a:lnSpc>
                  <a:spcPct val="100000"/>
                </a:lnSpc>
              </a:pPr>
              <a:r>
                <a:rPr lang="zh-CN" altLang="en-US" b="1">
                  <a:solidFill>
                    <a:srgbClr val="061301"/>
                  </a:solidFill>
                  <a:effectLst>
                    <a:outerShdw blurRad="38100" dist="38100" dir="2700000" algn="tl">
                      <a:srgbClr val="000000"/>
                    </a:outerShdw>
                  </a:effectLst>
                  <a:latin typeface="黑体" pitchFamily="49" charset="-122"/>
                  <a:ea typeface="黑体" pitchFamily="49" charset="-122"/>
                </a:rPr>
                <a:t>学</a:t>
              </a:r>
            </a:p>
            <a:p>
              <a:pPr algn="ctr" eaLnBrk="0" hangingPunct="0">
                <a:lnSpc>
                  <a:spcPct val="100000"/>
                </a:lnSpc>
              </a:pPr>
              <a:r>
                <a:rPr lang="zh-CN" altLang="en-US" b="1">
                  <a:solidFill>
                    <a:srgbClr val="061301"/>
                  </a:solidFill>
                  <a:effectLst>
                    <a:outerShdw blurRad="38100" dist="38100" dir="2700000" algn="tl">
                      <a:srgbClr val="000000"/>
                    </a:outerShdw>
                  </a:effectLst>
                  <a:latin typeface="黑体" pitchFamily="49" charset="-122"/>
                  <a:ea typeface="黑体" pitchFamily="49" charset="-122"/>
                </a:rPr>
                <a:t>生</a:t>
              </a:r>
            </a:p>
          </p:txBody>
        </p:sp>
        <p:sp>
          <p:nvSpPr>
            <p:cNvPr id="1104901" name="Rectangle 5"/>
            <p:cNvSpPr>
              <a:spLocks noChangeArrowheads="1"/>
            </p:cNvSpPr>
            <p:nvPr/>
          </p:nvSpPr>
          <p:spPr bwMode="auto">
            <a:xfrm>
              <a:off x="5136" y="2023"/>
              <a:ext cx="520" cy="1096"/>
            </a:xfrm>
            <a:prstGeom prst="rect">
              <a:avLst/>
            </a:prstGeom>
            <a:solidFill>
              <a:schemeClr val="accent1"/>
            </a:solidFill>
            <a:ln w="12700">
              <a:solidFill>
                <a:schemeClr val="tx1"/>
              </a:solidFill>
              <a:miter lim="800000"/>
              <a:headEnd/>
              <a:tailEnd/>
            </a:ln>
            <a:effectLst/>
          </p:spPr>
          <p:txBody>
            <a:bodyPr wrap="none" lIns="92075" tIns="46038" rIns="92075" bIns="46038" anchor="ctr"/>
            <a:lstStyle/>
            <a:p>
              <a:pPr algn="ctr" eaLnBrk="0" hangingPunct="0">
                <a:lnSpc>
                  <a:spcPct val="100000"/>
                </a:lnSpc>
              </a:pPr>
              <a:r>
                <a:rPr lang="zh-CN" altLang="en-US" b="1">
                  <a:solidFill>
                    <a:srgbClr val="061301"/>
                  </a:solidFill>
                  <a:effectLst>
                    <a:outerShdw blurRad="38100" dist="38100" dir="2700000" algn="tl">
                      <a:srgbClr val="000000"/>
                    </a:outerShdw>
                  </a:effectLst>
                  <a:latin typeface="黑体" pitchFamily="49" charset="-122"/>
                  <a:ea typeface="黑体" pitchFamily="49" charset="-122"/>
                </a:rPr>
                <a:t>学</a:t>
              </a:r>
            </a:p>
            <a:p>
              <a:pPr algn="ctr" eaLnBrk="0" hangingPunct="0">
                <a:lnSpc>
                  <a:spcPct val="100000"/>
                </a:lnSpc>
              </a:pPr>
              <a:r>
                <a:rPr lang="zh-CN" altLang="en-US" b="1">
                  <a:solidFill>
                    <a:srgbClr val="061301"/>
                  </a:solidFill>
                  <a:effectLst>
                    <a:outerShdw blurRad="38100" dist="38100" dir="2700000" algn="tl">
                      <a:srgbClr val="000000"/>
                    </a:outerShdw>
                  </a:effectLst>
                  <a:latin typeface="黑体" pitchFamily="49" charset="-122"/>
                  <a:ea typeface="黑体" pitchFamily="49" charset="-122"/>
                </a:rPr>
                <a:t>生</a:t>
              </a:r>
            </a:p>
          </p:txBody>
        </p:sp>
        <p:sp>
          <p:nvSpPr>
            <p:cNvPr id="1104902" name="Oval 6"/>
            <p:cNvSpPr>
              <a:spLocks noChangeArrowheads="1"/>
            </p:cNvSpPr>
            <p:nvPr/>
          </p:nvSpPr>
          <p:spPr bwMode="auto">
            <a:xfrm>
              <a:off x="1396" y="2027"/>
              <a:ext cx="1000" cy="952"/>
            </a:xfrm>
            <a:prstGeom prst="ellipse">
              <a:avLst/>
            </a:prstGeom>
            <a:solidFill>
              <a:schemeClr val="accent1"/>
            </a:solidFill>
            <a:ln w="12700">
              <a:solidFill>
                <a:schemeClr val="tx1"/>
              </a:solidFill>
              <a:round/>
              <a:headEnd/>
              <a:tailEnd/>
            </a:ln>
            <a:effectLst/>
          </p:spPr>
          <p:txBody>
            <a:bodyPr wrap="none" anchor="ctr"/>
            <a:lstStyle/>
            <a:p>
              <a:pPr algn="ctr" eaLnBrk="0" hangingPunct="0">
                <a:lnSpc>
                  <a:spcPct val="100000"/>
                </a:lnSpc>
              </a:pPr>
              <a:r>
                <a:rPr lang="zh-CN" altLang="en-US" b="1">
                  <a:solidFill>
                    <a:srgbClr val="061301"/>
                  </a:solidFill>
                  <a:effectLst>
                    <a:outerShdw blurRad="38100" dist="38100" dir="2700000" algn="tl">
                      <a:srgbClr val="000000"/>
                    </a:outerShdw>
                  </a:effectLst>
                  <a:latin typeface="宋体" pitchFamily="2" charset="-122"/>
                </a:rPr>
                <a:t>审查并</a:t>
              </a:r>
            </a:p>
            <a:p>
              <a:pPr algn="ctr" eaLnBrk="0" hangingPunct="0">
                <a:lnSpc>
                  <a:spcPct val="100000"/>
                </a:lnSpc>
              </a:pPr>
              <a:r>
                <a:rPr lang="zh-CN" altLang="en-US" b="1">
                  <a:solidFill>
                    <a:srgbClr val="061301"/>
                  </a:solidFill>
                  <a:effectLst>
                    <a:outerShdw blurRad="38100" dist="38100" dir="2700000" algn="tl">
                      <a:srgbClr val="000000"/>
                    </a:outerShdw>
                  </a:effectLst>
                  <a:latin typeface="宋体" pitchFamily="2" charset="-122"/>
                </a:rPr>
                <a:t>开发票</a:t>
              </a:r>
            </a:p>
          </p:txBody>
        </p:sp>
        <p:sp>
          <p:nvSpPr>
            <p:cNvPr id="1104903" name="Oval 7"/>
            <p:cNvSpPr>
              <a:spLocks noChangeArrowheads="1"/>
            </p:cNvSpPr>
            <p:nvPr/>
          </p:nvSpPr>
          <p:spPr bwMode="auto">
            <a:xfrm>
              <a:off x="3268" y="2027"/>
              <a:ext cx="1048" cy="952"/>
            </a:xfrm>
            <a:prstGeom prst="ellipse">
              <a:avLst/>
            </a:prstGeom>
            <a:solidFill>
              <a:schemeClr val="accent1"/>
            </a:solidFill>
            <a:ln w="12700">
              <a:solidFill>
                <a:schemeClr val="tx1"/>
              </a:solidFill>
              <a:round/>
              <a:headEnd/>
              <a:tailEnd/>
            </a:ln>
            <a:effectLst/>
          </p:spPr>
          <p:txBody>
            <a:bodyPr wrap="none" anchor="ctr"/>
            <a:lstStyle/>
            <a:p>
              <a:pPr algn="ctr" eaLnBrk="0" hangingPunct="0">
                <a:lnSpc>
                  <a:spcPct val="100000"/>
                </a:lnSpc>
              </a:pPr>
              <a:r>
                <a:rPr lang="zh-CN" altLang="en-US" b="1">
                  <a:solidFill>
                    <a:srgbClr val="061301"/>
                  </a:solidFill>
                  <a:effectLst>
                    <a:outerShdw blurRad="38100" dist="38100" dir="2700000" algn="tl">
                      <a:srgbClr val="000000"/>
                    </a:outerShdw>
                  </a:effectLst>
                  <a:latin typeface="宋体" pitchFamily="2" charset="-122"/>
                </a:rPr>
                <a:t>开领</a:t>
              </a:r>
            </a:p>
            <a:p>
              <a:pPr algn="ctr" eaLnBrk="0" hangingPunct="0">
                <a:lnSpc>
                  <a:spcPct val="100000"/>
                </a:lnSpc>
              </a:pPr>
              <a:r>
                <a:rPr lang="zh-CN" altLang="en-US" b="1">
                  <a:solidFill>
                    <a:srgbClr val="061301"/>
                  </a:solidFill>
                  <a:effectLst>
                    <a:outerShdw blurRad="38100" dist="38100" dir="2700000" algn="tl">
                      <a:srgbClr val="000000"/>
                    </a:outerShdw>
                  </a:effectLst>
                  <a:latin typeface="黑体" pitchFamily="49" charset="-122"/>
                  <a:ea typeface="黑体" pitchFamily="49" charset="-122"/>
                </a:rPr>
                <a:t>书单</a:t>
              </a:r>
              <a:endParaRPr lang="zh-CN" altLang="en-US" b="1">
                <a:solidFill>
                  <a:schemeClr val="tx1"/>
                </a:solidFill>
                <a:effectLst>
                  <a:outerShdw blurRad="38100" dist="38100" dir="2700000" algn="tl">
                    <a:srgbClr val="FFFFFF"/>
                  </a:outerShdw>
                </a:effectLst>
                <a:latin typeface="黑体" pitchFamily="49" charset="-122"/>
                <a:ea typeface="黑体" pitchFamily="49" charset="-122"/>
              </a:endParaRPr>
            </a:p>
          </p:txBody>
        </p:sp>
        <p:sp>
          <p:nvSpPr>
            <p:cNvPr id="1104904" name="Rectangle 8"/>
            <p:cNvSpPr>
              <a:spLocks noChangeArrowheads="1"/>
            </p:cNvSpPr>
            <p:nvPr/>
          </p:nvSpPr>
          <p:spPr bwMode="auto">
            <a:xfrm>
              <a:off x="518" y="2022"/>
              <a:ext cx="791" cy="32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b="1" dirty="0">
                  <a:solidFill>
                    <a:schemeClr val="tx1"/>
                  </a:solidFill>
                  <a:effectLst>
                    <a:outerShdw blurRad="38100" dist="38100" dir="2700000" algn="tl">
                      <a:srgbClr val="C0C0C0"/>
                    </a:outerShdw>
                  </a:effectLst>
                  <a:latin typeface="宋体" pitchFamily="2" charset="-122"/>
                </a:rPr>
                <a:t>购书单</a:t>
              </a:r>
            </a:p>
          </p:txBody>
        </p:sp>
        <p:sp>
          <p:nvSpPr>
            <p:cNvPr id="1104905" name="Rectangle 9"/>
            <p:cNvSpPr>
              <a:spLocks noChangeArrowheads="1"/>
            </p:cNvSpPr>
            <p:nvPr/>
          </p:nvSpPr>
          <p:spPr bwMode="auto">
            <a:xfrm>
              <a:off x="2496" y="2071"/>
              <a:ext cx="826" cy="327"/>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1"/>
                  </a:solidFill>
                  <a:effectLst>
                    <a:outerShdw blurRad="38100" dist="38100" dir="2700000" algn="tl">
                      <a:srgbClr val="C0C0C0"/>
                    </a:outerShdw>
                  </a:effectLst>
                  <a:latin typeface="宋体" pitchFamily="2" charset="-122"/>
                </a:rPr>
                <a:t>发票</a:t>
              </a:r>
            </a:p>
          </p:txBody>
        </p:sp>
        <p:sp>
          <p:nvSpPr>
            <p:cNvPr id="1104906" name="Rectangle 10"/>
            <p:cNvSpPr>
              <a:spLocks noChangeArrowheads="1"/>
            </p:cNvSpPr>
            <p:nvPr/>
          </p:nvSpPr>
          <p:spPr bwMode="auto">
            <a:xfrm>
              <a:off x="4272" y="2023"/>
              <a:ext cx="1066" cy="327"/>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1"/>
                  </a:solidFill>
                  <a:effectLst>
                    <a:outerShdw blurRad="38100" dist="38100" dir="2700000" algn="tl">
                      <a:srgbClr val="C0C0C0"/>
                    </a:outerShdw>
                  </a:effectLst>
                  <a:latin typeface="宋体" pitchFamily="2" charset="-122"/>
                </a:rPr>
                <a:t>领书单</a:t>
              </a:r>
            </a:p>
          </p:txBody>
        </p:sp>
        <p:sp>
          <p:nvSpPr>
            <p:cNvPr id="1104907" name="Line 11"/>
            <p:cNvSpPr>
              <a:spLocks noChangeShapeType="1"/>
            </p:cNvSpPr>
            <p:nvPr/>
          </p:nvSpPr>
          <p:spPr bwMode="auto">
            <a:xfrm>
              <a:off x="528" y="2503"/>
              <a:ext cx="864" cy="0"/>
            </a:xfrm>
            <a:prstGeom prst="line">
              <a:avLst/>
            </a:prstGeom>
            <a:noFill/>
            <a:ln w="57150">
              <a:solidFill>
                <a:srgbClr val="FC0128"/>
              </a:solidFill>
              <a:round/>
              <a:headEnd type="none" w="sm" len="sm"/>
              <a:tailEnd type="stealth" w="med" len="lg"/>
            </a:ln>
            <a:effectLst/>
          </p:spPr>
          <p:txBody>
            <a:bodyPr wrap="none" anchor="ctr"/>
            <a:lstStyle/>
            <a:p>
              <a:endParaRPr lang="zh-CN" altLang="en-US"/>
            </a:p>
          </p:txBody>
        </p:sp>
        <p:sp>
          <p:nvSpPr>
            <p:cNvPr id="1104908" name="Line 12"/>
            <p:cNvSpPr>
              <a:spLocks noChangeShapeType="1"/>
            </p:cNvSpPr>
            <p:nvPr/>
          </p:nvSpPr>
          <p:spPr bwMode="auto">
            <a:xfrm>
              <a:off x="2400" y="2503"/>
              <a:ext cx="864" cy="0"/>
            </a:xfrm>
            <a:prstGeom prst="line">
              <a:avLst/>
            </a:prstGeom>
            <a:noFill/>
            <a:ln w="57150">
              <a:solidFill>
                <a:srgbClr val="FC0128"/>
              </a:solidFill>
              <a:round/>
              <a:headEnd type="none" w="sm" len="sm"/>
              <a:tailEnd type="stealth" w="med" len="lg"/>
            </a:ln>
            <a:effectLst/>
          </p:spPr>
          <p:txBody>
            <a:bodyPr wrap="none" anchor="ctr"/>
            <a:lstStyle/>
            <a:p>
              <a:endParaRPr lang="zh-CN" altLang="en-US"/>
            </a:p>
          </p:txBody>
        </p:sp>
        <p:sp>
          <p:nvSpPr>
            <p:cNvPr id="1104909" name="Line 13"/>
            <p:cNvSpPr>
              <a:spLocks noChangeShapeType="1"/>
            </p:cNvSpPr>
            <p:nvPr/>
          </p:nvSpPr>
          <p:spPr bwMode="auto">
            <a:xfrm>
              <a:off x="4368" y="2503"/>
              <a:ext cx="768" cy="0"/>
            </a:xfrm>
            <a:prstGeom prst="line">
              <a:avLst/>
            </a:prstGeom>
            <a:noFill/>
            <a:ln w="57150">
              <a:solidFill>
                <a:srgbClr val="FC0128"/>
              </a:solidFill>
              <a:round/>
              <a:headEnd type="none" w="sm" len="sm"/>
              <a:tailEnd type="stealth" w="med" len="lg"/>
            </a:ln>
            <a:effectLst/>
          </p:spPr>
          <p:txBody>
            <a:bodyPr wrap="none" anchor="ctr"/>
            <a:lstStyle/>
            <a:p>
              <a:endParaRPr lang="zh-CN" altLang="en-US"/>
            </a:p>
          </p:txBody>
        </p:sp>
        <p:sp>
          <p:nvSpPr>
            <p:cNvPr id="1104910" name="Line 14"/>
            <p:cNvSpPr>
              <a:spLocks noChangeShapeType="1"/>
            </p:cNvSpPr>
            <p:nvPr/>
          </p:nvSpPr>
          <p:spPr bwMode="auto">
            <a:xfrm flipV="1">
              <a:off x="2160" y="1783"/>
              <a:ext cx="720" cy="288"/>
            </a:xfrm>
            <a:prstGeom prst="line">
              <a:avLst/>
            </a:prstGeom>
            <a:noFill/>
            <a:ln w="25400">
              <a:solidFill>
                <a:srgbClr val="FC0128"/>
              </a:solidFill>
              <a:round/>
              <a:headEnd type="none" w="sm" len="sm"/>
              <a:tailEnd type="stealth" w="med" len="lg"/>
            </a:ln>
            <a:effectLst/>
          </p:spPr>
          <p:txBody>
            <a:bodyPr wrap="none" anchor="ctr"/>
            <a:lstStyle/>
            <a:p>
              <a:endParaRPr lang="zh-CN" altLang="en-US"/>
            </a:p>
          </p:txBody>
        </p:sp>
        <p:sp>
          <p:nvSpPr>
            <p:cNvPr id="1104911" name="Rectangle 15"/>
            <p:cNvSpPr>
              <a:spLocks noChangeArrowheads="1"/>
            </p:cNvSpPr>
            <p:nvPr/>
          </p:nvSpPr>
          <p:spPr bwMode="auto">
            <a:xfrm>
              <a:off x="1536" y="1543"/>
              <a:ext cx="1402" cy="327"/>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1"/>
                  </a:solidFill>
                  <a:effectLst>
                    <a:outerShdw blurRad="38100" dist="38100" dir="2700000" algn="tl">
                      <a:srgbClr val="C0C0C0"/>
                    </a:outerShdw>
                  </a:effectLst>
                  <a:latin typeface="宋体" pitchFamily="2" charset="-122"/>
                </a:rPr>
                <a:t>无效书单</a:t>
              </a:r>
            </a:p>
          </p:txBody>
        </p:sp>
      </p:grpSp>
      <p:sp>
        <p:nvSpPr>
          <p:cNvPr id="1104912" name="Text Box 16"/>
          <p:cNvSpPr txBox="1">
            <a:spLocks noChangeArrowheads="1"/>
          </p:cNvSpPr>
          <p:nvPr/>
        </p:nvSpPr>
        <p:spPr bwMode="auto">
          <a:xfrm>
            <a:off x="95250" y="5100638"/>
            <a:ext cx="8883650" cy="1352550"/>
          </a:xfrm>
          <a:prstGeom prst="rect">
            <a:avLst/>
          </a:prstGeom>
          <a:noFill/>
          <a:ln w="12700">
            <a:noFill/>
            <a:miter lim="800000"/>
            <a:headEnd type="none" w="sm" len="sm"/>
            <a:tailEnd type="none" w="sm" len="sm"/>
          </a:ln>
          <a:effectLst/>
        </p:spPr>
        <p:txBody>
          <a:bodyPr>
            <a:spAutoFit/>
          </a:bodyPr>
          <a:lstStyle/>
          <a:p>
            <a:pPr algn="l" eaLnBrk="0" hangingPunct="0">
              <a:lnSpc>
                <a:spcPct val="100000"/>
              </a:lnSpc>
              <a:spcBef>
                <a:spcPct val="20000"/>
              </a:spcBef>
              <a:buClr>
                <a:schemeClr val="tx1"/>
              </a:buClr>
              <a:buSzPct val="75000"/>
              <a:buFont typeface="Monotype Sorts" pitchFamily="2" charset="2"/>
              <a:buNone/>
            </a:pPr>
            <a:r>
              <a:rPr lang="zh-CN" altLang="en-US" sz="2400" b="1" dirty="0">
                <a:solidFill>
                  <a:schemeClr val="tx1"/>
                </a:solidFill>
                <a:effectLst>
                  <a:outerShdw blurRad="38100" dist="38100" dir="2700000" algn="tl">
                    <a:srgbClr val="C0C0C0"/>
                  </a:outerShdw>
                </a:effectLst>
                <a:latin typeface="宋体" pitchFamily="2" charset="-122"/>
              </a:rPr>
              <a:t>(4) 对目标系统进行完善和补充，写出完整需求说明。</a:t>
            </a:r>
            <a:endParaRPr lang="en-US" altLang="zh-CN" sz="2400" b="1" dirty="0">
              <a:solidFill>
                <a:schemeClr val="tx1"/>
              </a:solidFill>
              <a:effectLst>
                <a:outerShdw blurRad="38100" dist="38100" dir="2700000" algn="tl">
                  <a:srgbClr val="C0C0C0"/>
                </a:outerShdw>
              </a:effectLst>
              <a:latin typeface="宋体" pitchFamily="2" charset="-122"/>
            </a:endParaRPr>
          </a:p>
          <a:p>
            <a:pPr algn="l" eaLnBrk="0" hangingPunct="0">
              <a:lnSpc>
                <a:spcPct val="100000"/>
              </a:lnSpc>
              <a:spcBef>
                <a:spcPct val="45000"/>
              </a:spcBef>
              <a:buClr>
                <a:schemeClr val="tx1"/>
              </a:buClr>
              <a:buSzPct val="75000"/>
              <a:buFont typeface="Monotype Sorts" pitchFamily="2" charset="2"/>
              <a:buNone/>
            </a:pPr>
            <a:r>
              <a:rPr lang="zh-CN" altLang="en-US" sz="2400" b="1" dirty="0">
                <a:solidFill>
                  <a:schemeClr val="tx1"/>
                </a:solidFill>
                <a:effectLst>
                  <a:outerShdw blurRad="38100" dist="38100" dir="2700000" algn="tl">
                    <a:srgbClr val="C0C0C0"/>
                  </a:outerShdw>
                </a:effectLst>
                <a:latin typeface="宋体" pitchFamily="2" charset="-122"/>
              </a:rPr>
              <a:t>(5) 对需求说明进行复审，直到确认文档齐全，并且符合用户的全部需求为止。</a:t>
            </a:r>
          </a:p>
        </p:txBody>
      </p:sp>
      <p:sp>
        <p:nvSpPr>
          <p:cNvPr id="1104915" name="Rectangle 19"/>
          <p:cNvSpPr>
            <a:spLocks noChangeArrowheads="1"/>
          </p:cNvSpPr>
          <p:nvPr/>
        </p:nvSpPr>
        <p:spPr bwMode="auto">
          <a:xfrm>
            <a:off x="5314950" y="1227138"/>
            <a:ext cx="3708400" cy="457200"/>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spcBef>
                <a:spcPct val="20000"/>
              </a:spcBef>
            </a:pPr>
            <a:r>
              <a:rPr lang="zh-CN" altLang="en-US" sz="2400" b="1">
                <a:solidFill>
                  <a:schemeClr val="hlink"/>
                </a:solidFill>
                <a:effectLst>
                  <a:outerShdw blurRad="38100" dist="38100" dir="2700000" algn="tl">
                    <a:srgbClr val="C0C0C0"/>
                  </a:outerShdw>
                </a:effectLst>
                <a:latin typeface="宋体" pitchFamily="2" charset="-122"/>
              </a:rPr>
              <a:t> 学生购买教材的抽象模型</a:t>
            </a:r>
          </a:p>
        </p:txBody>
      </p:sp>
      <p:sp>
        <p:nvSpPr>
          <p:cNvPr id="1104916" name="Text Box 20"/>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4917" name="Rectangle 21"/>
          <p:cNvSpPr>
            <a:spLocks noChangeArrowheads="1"/>
          </p:cNvSpPr>
          <p:nvPr/>
        </p:nvSpPr>
        <p:spPr bwMode="auto">
          <a:xfrm>
            <a:off x="142875" y="1298575"/>
            <a:ext cx="4190571"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4912"/>
                                        </p:tgtEl>
                                        <p:attrNameLst>
                                          <p:attrName>style.visibility</p:attrName>
                                        </p:attrNameLst>
                                      </p:cBhvr>
                                      <p:to>
                                        <p:strVal val="visible"/>
                                      </p:to>
                                    </p:set>
                                    <p:animEffect transition="in" filter="dissolve">
                                      <p:cBhvr>
                                        <p:cTn id="7" dur="500"/>
                                        <p:tgtEl>
                                          <p:spTgt spid="1104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91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707" name="Rectangle 19"/>
          <p:cNvSpPr>
            <a:spLocks noChangeArrowheads="1"/>
          </p:cNvSpPr>
          <p:nvPr/>
        </p:nvSpPr>
        <p:spPr bwMode="auto">
          <a:xfrm>
            <a:off x="457200" y="2859746"/>
            <a:ext cx="8385175" cy="1385637"/>
          </a:xfrm>
          <a:prstGeom prst="rect">
            <a:avLst/>
          </a:prstGeom>
          <a:noFill/>
          <a:ln w="9525">
            <a:noFill/>
            <a:miter lim="800000"/>
            <a:headEnd/>
            <a:tailEnd/>
          </a:ln>
          <a:effectLst/>
        </p:spPr>
        <p:txBody>
          <a:bodyPr lIns="92075" tIns="46038" rIns="92075" bIns="46038">
            <a:spAutoFit/>
          </a:bodyPr>
          <a:lstStyle/>
          <a:p>
            <a:pPr algn="l" eaLnBrk="0" hangingPunct="0">
              <a:lnSpc>
                <a:spcPct val="150000"/>
              </a:lnSpc>
              <a:spcBef>
                <a:spcPct val="20000"/>
              </a:spcBef>
            </a:pPr>
            <a:r>
              <a:rPr lang="zh-CN" altLang="en-US" b="1" dirty="0" smtClean="0">
                <a:solidFill>
                  <a:schemeClr val="tx1"/>
                </a:solidFill>
                <a:effectLst>
                  <a:outerShdw blurRad="38100" dist="38100" dir="2700000" algn="tl">
                    <a:srgbClr val="C0C0C0"/>
                  </a:outerShdw>
                </a:effectLst>
                <a:latin typeface="宋体" pitchFamily="2" charset="-122"/>
              </a:rPr>
              <a:t>    同学们以自己去</a:t>
            </a:r>
            <a:r>
              <a:rPr lang="zh-CN" altLang="en-US" b="1" dirty="0">
                <a:solidFill>
                  <a:schemeClr val="tx1"/>
                </a:solidFill>
                <a:effectLst>
                  <a:outerShdw blurRad="38100" dist="38100" dir="2700000" algn="tl">
                    <a:srgbClr val="C0C0C0"/>
                  </a:outerShdw>
                </a:effectLst>
                <a:latin typeface="宋体" pitchFamily="2" charset="-122"/>
              </a:rPr>
              <a:t>校医院</a:t>
            </a:r>
            <a:r>
              <a:rPr lang="zh-CN" altLang="en-US" b="1" dirty="0" smtClean="0">
                <a:solidFill>
                  <a:schemeClr val="tx1"/>
                </a:solidFill>
                <a:effectLst>
                  <a:outerShdw blurRad="38100" dist="38100" dir="2700000" algn="tl">
                    <a:srgbClr val="C0C0C0"/>
                  </a:outerShdw>
                </a:effectLst>
                <a:latin typeface="宋体" pitchFamily="2" charset="-122"/>
              </a:rPr>
              <a:t>看病的过程</a:t>
            </a:r>
            <a:r>
              <a:rPr lang="zh-CN" altLang="en-US" b="1" dirty="0">
                <a:solidFill>
                  <a:schemeClr val="tx1"/>
                </a:solidFill>
                <a:effectLst>
                  <a:outerShdw blurRad="38100" dist="38100" dir="2700000" algn="tl">
                    <a:srgbClr val="C0C0C0"/>
                  </a:outerShdw>
                </a:effectLst>
                <a:latin typeface="宋体" pitchFamily="2" charset="-122"/>
              </a:rPr>
              <a:t>为例，画出该过程的</a:t>
            </a:r>
            <a:r>
              <a:rPr lang="zh-CN" altLang="en-US" b="1" dirty="0" smtClean="0">
                <a:solidFill>
                  <a:schemeClr val="tx1"/>
                </a:solidFill>
                <a:effectLst>
                  <a:outerShdw blurRad="38100" dist="38100" dir="2700000" algn="tl">
                    <a:srgbClr val="C0C0C0"/>
                  </a:outerShdw>
                </a:effectLst>
                <a:latin typeface="宋体" pitchFamily="2" charset="-122"/>
              </a:rPr>
              <a:t>物理模型，并抽象出对应的逻辑模型</a:t>
            </a:r>
            <a:r>
              <a:rPr lang="zh-CN" altLang="en-US" b="1" dirty="0">
                <a:solidFill>
                  <a:schemeClr val="tx1"/>
                </a:solidFill>
                <a:effectLst>
                  <a:outerShdw blurRad="38100" dist="38100" dir="2700000" algn="tl">
                    <a:srgbClr val="C0C0C0"/>
                  </a:outerShdw>
                </a:effectLst>
                <a:latin typeface="宋体" pitchFamily="2" charset="-122"/>
              </a:rPr>
              <a:t>。</a:t>
            </a:r>
            <a:endParaRPr lang="en-US" altLang="zh-CN" b="1" dirty="0">
              <a:solidFill>
                <a:schemeClr val="tx1"/>
              </a:solidFill>
              <a:effectLst>
                <a:outerShdw blurRad="38100" dist="38100" dir="2700000" algn="tl">
                  <a:srgbClr val="C0C0C0"/>
                </a:outerShdw>
              </a:effectLst>
              <a:latin typeface="宋体" pitchFamily="2" charset="-122"/>
            </a:endParaRPr>
          </a:p>
        </p:txBody>
      </p:sp>
      <p:sp>
        <p:nvSpPr>
          <p:cNvPr id="1138708" name="Text Box 20"/>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8709" name="Rectangle 21"/>
          <p:cNvSpPr>
            <a:spLocks noChangeArrowheads="1"/>
          </p:cNvSpPr>
          <p:nvPr/>
        </p:nvSpPr>
        <p:spPr bwMode="auto">
          <a:xfrm>
            <a:off x="142874" y="1298575"/>
            <a:ext cx="7559187" cy="480131"/>
          </a:xfrm>
          <a:prstGeom prst="rect">
            <a:avLst/>
          </a:prstGeom>
          <a:noFill/>
          <a:ln w="9525">
            <a:noFill/>
            <a:miter lim="800000"/>
            <a:headEnd/>
            <a:tailEnd/>
          </a:ln>
          <a:effectLst/>
        </p:spPr>
        <p:txBody>
          <a:bodyPr wrap="squar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a:t>
            </a:r>
            <a:r>
              <a:rPr lang="zh-CN" altLang="en-US" b="1" dirty="0" smtClean="0">
                <a:solidFill>
                  <a:srgbClr val="DF6337"/>
                </a:solidFill>
                <a:effectLst>
                  <a:outerShdw blurRad="38100" dist="38100" dir="2700000" algn="tl">
                    <a:srgbClr val="C0C0C0"/>
                  </a:outerShdw>
                </a:effectLst>
              </a:rPr>
              <a:t>建模 </a:t>
            </a:r>
            <a:r>
              <a:rPr lang="en-US" altLang="zh-CN" b="1" dirty="0" smtClean="0">
                <a:solidFill>
                  <a:srgbClr val="DF6337"/>
                </a:solidFill>
                <a:effectLst>
                  <a:outerShdw blurRad="38100" dist="38100" dir="2700000" algn="tl">
                    <a:srgbClr val="C0C0C0"/>
                  </a:outerShdw>
                </a:effectLst>
              </a:rPr>
              <a:t>—— </a:t>
            </a:r>
            <a:r>
              <a:rPr lang="zh-CN" altLang="en-US" b="1" dirty="0" smtClean="0">
                <a:solidFill>
                  <a:srgbClr val="DF6337"/>
                </a:solidFill>
                <a:effectLst>
                  <a:outerShdw blurRad="38100" dist="38100" dir="2700000" algn="tl">
                    <a:srgbClr val="C0C0C0"/>
                  </a:outerShdw>
                </a:effectLst>
              </a:rPr>
              <a:t>课堂练习</a:t>
            </a:r>
            <a:endParaRPr lang="zh-CN" altLang="en-US" b="1" dirty="0">
              <a:solidFill>
                <a:srgbClr val="DF6337"/>
              </a:solidFill>
              <a:effectLst>
                <a:outerShdw blurRad="38100" dist="38100" dir="2700000" algn="tl">
                  <a:srgbClr val="C0C0C0"/>
                </a:outerShdw>
              </a:effectLs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957" y="0"/>
            <a:ext cx="9137654" cy="68580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3" name="Text Box 3"/>
          <p:cNvSpPr txBox="1">
            <a:spLocks noChangeArrowheads="1"/>
          </p:cNvSpPr>
          <p:nvPr/>
        </p:nvSpPr>
        <p:spPr bwMode="auto">
          <a:xfrm>
            <a:off x="168275" y="2514600"/>
            <a:ext cx="5456238" cy="457200"/>
          </a:xfrm>
          <a:prstGeom prst="rect">
            <a:avLst/>
          </a:prstGeom>
          <a:noFill/>
          <a:ln w="9525">
            <a:noFill/>
            <a:miter lim="800000"/>
            <a:headEnd/>
            <a:tailEnd/>
          </a:ln>
          <a:effectLst/>
        </p:spPr>
        <p:txBody>
          <a:bodyPr>
            <a:spAutoFit/>
          </a:bodyPr>
          <a:lstStyle/>
          <a:p>
            <a:pPr algn="l" eaLnBrk="0" hangingPunct="0">
              <a:lnSpc>
                <a:spcPct val="100000"/>
              </a:lnSpc>
              <a:spcBef>
                <a:spcPct val="50000"/>
              </a:spcBef>
            </a:pPr>
            <a:r>
              <a:rPr lang="zh-CN" altLang="en-US" sz="2400" b="1" dirty="0">
                <a:solidFill>
                  <a:srgbClr val="FF66FF"/>
                </a:solidFill>
                <a:effectLst>
                  <a:outerShdw blurRad="38100" dist="38100" dir="2700000" algn="tl">
                    <a:srgbClr val="C0C0C0"/>
                  </a:outerShdw>
                </a:effectLst>
                <a:latin typeface="Tahoma" pitchFamily="34" charset="0"/>
              </a:rPr>
              <a:t>     适用性  ：</a:t>
            </a:r>
            <a:r>
              <a:rPr lang="zh-CN" altLang="en-US" sz="2400" b="1" dirty="0">
                <a:solidFill>
                  <a:schemeClr val="tx1"/>
                </a:solidFill>
                <a:effectLst>
                  <a:outerShdw blurRad="38100" dist="38100" dir="2700000" algn="tl">
                    <a:srgbClr val="C0C0C0"/>
                  </a:outerShdw>
                </a:effectLst>
                <a:latin typeface="Tahoma" pitchFamily="34" charset="0"/>
              </a:rPr>
              <a:t> 大多数的软件系统</a:t>
            </a:r>
          </a:p>
        </p:txBody>
      </p:sp>
      <p:sp>
        <p:nvSpPr>
          <p:cNvPr id="1105924" name="Text Box 4"/>
          <p:cNvSpPr txBox="1">
            <a:spLocks noChangeArrowheads="1"/>
          </p:cNvSpPr>
          <p:nvPr/>
        </p:nvSpPr>
        <p:spPr bwMode="auto">
          <a:xfrm>
            <a:off x="104775" y="3449638"/>
            <a:ext cx="8924925" cy="1200329"/>
          </a:xfrm>
          <a:prstGeom prst="rect">
            <a:avLst/>
          </a:prstGeom>
          <a:noFill/>
          <a:ln w="9525">
            <a:noFill/>
            <a:miter lim="800000"/>
            <a:headEnd/>
            <a:tailEnd/>
          </a:ln>
          <a:effectLst/>
        </p:spPr>
        <p:txBody>
          <a:bodyPr>
            <a:spAutoFit/>
          </a:bodyPr>
          <a:lstStyle/>
          <a:p>
            <a:pPr algn="l" eaLnBrk="0" hangingPunct="0">
              <a:lnSpc>
                <a:spcPct val="150000"/>
              </a:lnSpc>
              <a:spcBef>
                <a:spcPct val="50000"/>
              </a:spcBef>
            </a:pPr>
            <a:r>
              <a:rPr lang="zh-CN" altLang="en-US" sz="2400" b="1" dirty="0">
                <a:solidFill>
                  <a:srgbClr val="FF66FF"/>
                </a:solidFill>
                <a:effectLst>
                  <a:outerShdw blurRad="38100" dist="38100" dir="2700000" algn="tl">
                    <a:srgbClr val="C0C0C0"/>
                  </a:outerShdw>
                </a:effectLst>
                <a:latin typeface="Tahoma" pitchFamily="34" charset="0"/>
              </a:rPr>
              <a:t>     核心方法 ：</a:t>
            </a:r>
            <a:r>
              <a:rPr lang="zh-CN" altLang="en-US" sz="2400" b="1" dirty="0">
                <a:solidFill>
                  <a:schemeClr val="tx1"/>
                </a:solidFill>
                <a:effectLst>
                  <a:outerShdw blurRad="38100" dist="38100" dir="2700000" algn="tl">
                    <a:srgbClr val="C0C0C0"/>
                  </a:outerShdw>
                </a:effectLst>
                <a:latin typeface="Tahoma" pitchFamily="34" charset="0"/>
              </a:rPr>
              <a:t> 按照软件内部数据传递、处理、变换关系，用</a:t>
            </a:r>
            <a:r>
              <a:rPr lang="zh-CN" altLang="en-US" sz="2400" b="1" dirty="0">
                <a:solidFill>
                  <a:srgbClr val="00FF00"/>
                </a:solidFill>
                <a:effectLst>
                  <a:outerShdw blurRad="38100" dist="38100" dir="2700000" algn="tl">
                    <a:srgbClr val="C0C0C0"/>
                  </a:outerShdw>
                </a:effectLst>
                <a:latin typeface="Tahoma" pitchFamily="34" charset="0"/>
              </a:rPr>
              <a:t>自顶向下、逐步求精</a:t>
            </a:r>
            <a:r>
              <a:rPr lang="zh-CN" altLang="en-US" sz="2400" b="1" dirty="0">
                <a:solidFill>
                  <a:schemeClr val="tx1"/>
                </a:solidFill>
                <a:effectLst>
                  <a:outerShdw blurRad="38100" dist="38100" dir="2700000" algn="tl">
                    <a:srgbClr val="C0C0C0"/>
                  </a:outerShdw>
                </a:effectLst>
                <a:latin typeface="Tahoma" pitchFamily="34" charset="0"/>
              </a:rPr>
              <a:t>的方法找到满足功能要求的全部可实现软件。</a:t>
            </a:r>
            <a:endParaRPr lang="zh-CN" altLang="en-US" sz="2400" b="1" dirty="0">
              <a:solidFill>
                <a:schemeClr val="tx1"/>
              </a:solidFill>
              <a:effectLst>
                <a:outerShdw blurRad="38100" dist="38100" dir="2700000" algn="tl">
                  <a:srgbClr val="C0C0C0"/>
                </a:outerShdw>
              </a:effectLst>
              <a:latin typeface="Times New Roman" pitchFamily="18" charset="0"/>
            </a:endParaRPr>
          </a:p>
        </p:txBody>
      </p:sp>
      <p:sp>
        <p:nvSpPr>
          <p:cNvPr id="1105927" name="Text Box 7"/>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5928" name="Rectangle 8"/>
          <p:cNvSpPr>
            <a:spLocks noChangeArrowheads="1"/>
          </p:cNvSpPr>
          <p:nvPr/>
        </p:nvSpPr>
        <p:spPr bwMode="auto">
          <a:xfrm>
            <a:off x="142875" y="1298575"/>
            <a:ext cx="4190571"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8006" name="Group 38"/>
          <p:cNvGrpSpPr>
            <a:grpSpLocks/>
          </p:cNvGrpSpPr>
          <p:nvPr/>
        </p:nvGrpSpPr>
        <p:grpSpPr bwMode="auto">
          <a:xfrm>
            <a:off x="387350" y="2536790"/>
            <a:ext cx="3206750" cy="2638425"/>
            <a:chOff x="244" y="2270"/>
            <a:chExt cx="2020" cy="1662"/>
          </a:xfrm>
        </p:grpSpPr>
        <p:sp>
          <p:nvSpPr>
            <p:cNvPr id="1107971" name="Oval 3"/>
            <p:cNvSpPr>
              <a:spLocks noChangeArrowheads="1"/>
            </p:cNvSpPr>
            <p:nvPr/>
          </p:nvSpPr>
          <p:spPr bwMode="auto">
            <a:xfrm>
              <a:off x="1088" y="2270"/>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72" name="Line 4"/>
            <p:cNvSpPr>
              <a:spLocks noChangeShapeType="1"/>
            </p:cNvSpPr>
            <p:nvPr/>
          </p:nvSpPr>
          <p:spPr bwMode="auto">
            <a:xfrm flipH="1">
              <a:off x="465" y="2547"/>
              <a:ext cx="805" cy="528"/>
            </a:xfrm>
            <a:prstGeom prst="line">
              <a:avLst/>
            </a:prstGeom>
            <a:noFill/>
            <a:ln w="19050">
              <a:solidFill>
                <a:schemeClr val="tx1"/>
              </a:solidFill>
              <a:miter lim="800000"/>
              <a:headEnd/>
              <a:tailEnd/>
            </a:ln>
            <a:effectLst/>
          </p:spPr>
          <p:txBody>
            <a:bodyPr wrap="none"/>
            <a:lstStyle/>
            <a:p>
              <a:endParaRPr lang="zh-CN" altLang="en-US"/>
            </a:p>
          </p:txBody>
        </p:sp>
        <p:sp>
          <p:nvSpPr>
            <p:cNvPr id="1107973" name="Oval 5"/>
            <p:cNvSpPr>
              <a:spLocks noChangeArrowheads="1"/>
            </p:cNvSpPr>
            <p:nvPr/>
          </p:nvSpPr>
          <p:spPr bwMode="auto">
            <a:xfrm>
              <a:off x="1846" y="3075"/>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74" name="Oval 6"/>
            <p:cNvSpPr>
              <a:spLocks noChangeArrowheads="1"/>
            </p:cNvSpPr>
            <p:nvPr/>
          </p:nvSpPr>
          <p:spPr bwMode="auto">
            <a:xfrm>
              <a:off x="1297" y="3075"/>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75" name="Oval 7"/>
            <p:cNvSpPr>
              <a:spLocks noChangeArrowheads="1"/>
            </p:cNvSpPr>
            <p:nvPr/>
          </p:nvSpPr>
          <p:spPr bwMode="auto">
            <a:xfrm>
              <a:off x="766" y="3075"/>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76" name="Oval 8"/>
            <p:cNvSpPr>
              <a:spLocks noChangeArrowheads="1"/>
            </p:cNvSpPr>
            <p:nvPr/>
          </p:nvSpPr>
          <p:spPr bwMode="auto">
            <a:xfrm>
              <a:off x="244" y="3075"/>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77" name="Line 9"/>
            <p:cNvSpPr>
              <a:spLocks noChangeShapeType="1"/>
            </p:cNvSpPr>
            <p:nvPr/>
          </p:nvSpPr>
          <p:spPr bwMode="auto">
            <a:xfrm flipH="1">
              <a:off x="962" y="2547"/>
              <a:ext cx="308" cy="528"/>
            </a:xfrm>
            <a:prstGeom prst="line">
              <a:avLst/>
            </a:prstGeom>
            <a:noFill/>
            <a:ln w="19050">
              <a:solidFill>
                <a:schemeClr val="tx1"/>
              </a:solidFill>
              <a:miter lim="800000"/>
              <a:headEnd/>
              <a:tailEnd/>
            </a:ln>
            <a:effectLst/>
          </p:spPr>
          <p:txBody>
            <a:bodyPr wrap="none"/>
            <a:lstStyle/>
            <a:p>
              <a:endParaRPr lang="zh-CN" altLang="en-US"/>
            </a:p>
          </p:txBody>
        </p:sp>
        <p:sp>
          <p:nvSpPr>
            <p:cNvPr id="1107978" name="Line 10"/>
            <p:cNvSpPr>
              <a:spLocks noChangeShapeType="1"/>
            </p:cNvSpPr>
            <p:nvPr/>
          </p:nvSpPr>
          <p:spPr bwMode="auto">
            <a:xfrm>
              <a:off x="1270" y="2547"/>
              <a:ext cx="236" cy="528"/>
            </a:xfrm>
            <a:prstGeom prst="line">
              <a:avLst/>
            </a:prstGeom>
            <a:noFill/>
            <a:ln w="19050">
              <a:solidFill>
                <a:schemeClr val="tx1"/>
              </a:solidFill>
              <a:miter lim="800000"/>
              <a:headEnd/>
              <a:tailEnd/>
            </a:ln>
            <a:effectLst/>
          </p:spPr>
          <p:txBody>
            <a:bodyPr wrap="none"/>
            <a:lstStyle/>
            <a:p>
              <a:endParaRPr lang="zh-CN" altLang="en-US"/>
            </a:p>
          </p:txBody>
        </p:sp>
        <p:sp>
          <p:nvSpPr>
            <p:cNvPr id="1107979" name="Line 11"/>
            <p:cNvSpPr>
              <a:spLocks noChangeShapeType="1"/>
            </p:cNvSpPr>
            <p:nvPr/>
          </p:nvSpPr>
          <p:spPr bwMode="auto">
            <a:xfrm>
              <a:off x="1270" y="2547"/>
              <a:ext cx="789" cy="528"/>
            </a:xfrm>
            <a:prstGeom prst="line">
              <a:avLst/>
            </a:prstGeom>
            <a:noFill/>
            <a:ln w="19050">
              <a:solidFill>
                <a:schemeClr val="tx1"/>
              </a:solidFill>
              <a:miter lim="800000"/>
              <a:headEnd/>
              <a:tailEnd/>
            </a:ln>
            <a:effectLst/>
          </p:spPr>
          <p:txBody>
            <a:bodyPr wrap="none"/>
            <a:lstStyle/>
            <a:p>
              <a:endParaRPr lang="zh-CN" altLang="en-US"/>
            </a:p>
          </p:txBody>
        </p:sp>
        <p:sp>
          <p:nvSpPr>
            <p:cNvPr id="1107997" name="AutoShape 29"/>
            <p:cNvSpPr>
              <a:spLocks noChangeArrowheads="1"/>
            </p:cNvSpPr>
            <p:nvPr/>
          </p:nvSpPr>
          <p:spPr bwMode="auto">
            <a:xfrm>
              <a:off x="591" y="3461"/>
              <a:ext cx="1594" cy="20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1107998" name="Text Box 30"/>
            <p:cNvSpPr txBox="1">
              <a:spLocks noChangeArrowheads="1"/>
            </p:cNvSpPr>
            <p:nvPr/>
          </p:nvSpPr>
          <p:spPr bwMode="auto">
            <a:xfrm>
              <a:off x="662" y="3605"/>
              <a:ext cx="1016" cy="327"/>
            </a:xfrm>
            <a:prstGeom prst="rect">
              <a:avLst/>
            </a:prstGeom>
            <a:noFill/>
            <a:ln w="9525">
              <a:noFill/>
              <a:miter lim="800000"/>
              <a:headEnd/>
              <a:tailEnd/>
            </a:ln>
            <a:effectLst/>
          </p:spPr>
          <p:txBody>
            <a:bodyPr wrap="none">
              <a:spAutoFit/>
            </a:bodyPr>
            <a:lstStyle/>
            <a:p>
              <a:pPr algn="l">
                <a:lnSpc>
                  <a:spcPct val="100000"/>
                </a:lnSpc>
              </a:pPr>
              <a:r>
                <a:rPr lang="zh-CN" altLang="en-US" b="1" dirty="0">
                  <a:solidFill>
                    <a:schemeClr val="tx2"/>
                  </a:solidFill>
                  <a:effectLst>
                    <a:outerShdw blurRad="38100" dist="38100" dir="2700000" algn="tl">
                      <a:srgbClr val="C0C0C0"/>
                    </a:outerShdw>
                  </a:effectLst>
                  <a:latin typeface="Times New Roman" pitchFamily="18" charset="0"/>
                </a:rPr>
                <a:t>横向分解</a:t>
              </a:r>
            </a:p>
          </p:txBody>
        </p:sp>
      </p:grpSp>
      <p:grpSp>
        <p:nvGrpSpPr>
          <p:cNvPr id="1108007" name="Group 39"/>
          <p:cNvGrpSpPr>
            <a:grpSpLocks/>
          </p:cNvGrpSpPr>
          <p:nvPr/>
        </p:nvGrpSpPr>
        <p:grpSpPr bwMode="auto">
          <a:xfrm>
            <a:off x="4684462" y="1331420"/>
            <a:ext cx="4321175" cy="5183678"/>
            <a:chOff x="2829" y="739"/>
            <a:chExt cx="2722" cy="3361"/>
          </a:xfrm>
        </p:grpSpPr>
        <p:sp>
          <p:nvSpPr>
            <p:cNvPr id="1107980" name="Oval 12"/>
            <p:cNvSpPr>
              <a:spLocks noChangeArrowheads="1"/>
            </p:cNvSpPr>
            <p:nvPr/>
          </p:nvSpPr>
          <p:spPr bwMode="auto">
            <a:xfrm>
              <a:off x="4337" y="739"/>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81" name="Line 13"/>
            <p:cNvSpPr>
              <a:spLocks noChangeShapeType="1"/>
            </p:cNvSpPr>
            <p:nvPr/>
          </p:nvSpPr>
          <p:spPr bwMode="auto">
            <a:xfrm flipH="1">
              <a:off x="3714" y="1016"/>
              <a:ext cx="805" cy="528"/>
            </a:xfrm>
            <a:prstGeom prst="line">
              <a:avLst/>
            </a:prstGeom>
            <a:noFill/>
            <a:ln w="19050">
              <a:solidFill>
                <a:schemeClr val="tx1"/>
              </a:solidFill>
              <a:miter lim="800000"/>
              <a:headEnd/>
              <a:tailEnd/>
            </a:ln>
            <a:effectLst/>
          </p:spPr>
          <p:txBody>
            <a:bodyPr wrap="none"/>
            <a:lstStyle/>
            <a:p>
              <a:endParaRPr lang="zh-CN" altLang="en-US"/>
            </a:p>
          </p:txBody>
        </p:sp>
        <p:sp>
          <p:nvSpPr>
            <p:cNvPr id="1107982" name="Oval 14"/>
            <p:cNvSpPr>
              <a:spLocks noChangeArrowheads="1"/>
            </p:cNvSpPr>
            <p:nvPr/>
          </p:nvSpPr>
          <p:spPr bwMode="auto">
            <a:xfrm>
              <a:off x="5095" y="1544"/>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83" name="Oval 15"/>
            <p:cNvSpPr>
              <a:spLocks noChangeArrowheads="1"/>
            </p:cNvSpPr>
            <p:nvPr/>
          </p:nvSpPr>
          <p:spPr bwMode="auto">
            <a:xfrm>
              <a:off x="4546" y="1544"/>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84" name="Oval 16"/>
            <p:cNvSpPr>
              <a:spLocks noChangeArrowheads="1"/>
            </p:cNvSpPr>
            <p:nvPr/>
          </p:nvSpPr>
          <p:spPr bwMode="auto">
            <a:xfrm>
              <a:off x="4015" y="1544"/>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85" name="Oval 17"/>
            <p:cNvSpPr>
              <a:spLocks noChangeArrowheads="1"/>
            </p:cNvSpPr>
            <p:nvPr/>
          </p:nvSpPr>
          <p:spPr bwMode="auto">
            <a:xfrm>
              <a:off x="3493" y="1544"/>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86" name="Line 18"/>
            <p:cNvSpPr>
              <a:spLocks noChangeShapeType="1"/>
            </p:cNvSpPr>
            <p:nvPr/>
          </p:nvSpPr>
          <p:spPr bwMode="auto">
            <a:xfrm flipH="1">
              <a:off x="4211" y="1016"/>
              <a:ext cx="308" cy="528"/>
            </a:xfrm>
            <a:prstGeom prst="line">
              <a:avLst/>
            </a:prstGeom>
            <a:noFill/>
            <a:ln w="19050">
              <a:solidFill>
                <a:schemeClr val="tx1"/>
              </a:solidFill>
              <a:miter lim="800000"/>
              <a:headEnd/>
              <a:tailEnd/>
            </a:ln>
            <a:effectLst/>
          </p:spPr>
          <p:txBody>
            <a:bodyPr wrap="none"/>
            <a:lstStyle/>
            <a:p>
              <a:endParaRPr lang="zh-CN" altLang="en-US"/>
            </a:p>
          </p:txBody>
        </p:sp>
        <p:sp>
          <p:nvSpPr>
            <p:cNvPr id="1107987" name="Line 19"/>
            <p:cNvSpPr>
              <a:spLocks noChangeShapeType="1"/>
            </p:cNvSpPr>
            <p:nvPr/>
          </p:nvSpPr>
          <p:spPr bwMode="auto">
            <a:xfrm>
              <a:off x="4519" y="1016"/>
              <a:ext cx="236" cy="528"/>
            </a:xfrm>
            <a:prstGeom prst="line">
              <a:avLst/>
            </a:prstGeom>
            <a:noFill/>
            <a:ln w="19050">
              <a:solidFill>
                <a:schemeClr val="tx1"/>
              </a:solidFill>
              <a:miter lim="800000"/>
              <a:headEnd/>
              <a:tailEnd/>
            </a:ln>
            <a:effectLst/>
          </p:spPr>
          <p:txBody>
            <a:bodyPr wrap="none"/>
            <a:lstStyle/>
            <a:p>
              <a:endParaRPr lang="zh-CN" altLang="en-US"/>
            </a:p>
          </p:txBody>
        </p:sp>
        <p:sp>
          <p:nvSpPr>
            <p:cNvPr id="1107988" name="Line 20"/>
            <p:cNvSpPr>
              <a:spLocks noChangeShapeType="1"/>
            </p:cNvSpPr>
            <p:nvPr/>
          </p:nvSpPr>
          <p:spPr bwMode="auto">
            <a:xfrm>
              <a:off x="4519" y="1016"/>
              <a:ext cx="789" cy="528"/>
            </a:xfrm>
            <a:prstGeom prst="line">
              <a:avLst/>
            </a:prstGeom>
            <a:noFill/>
            <a:ln w="19050">
              <a:solidFill>
                <a:schemeClr val="tx1"/>
              </a:solidFill>
              <a:miter lim="800000"/>
              <a:headEnd/>
              <a:tailEnd/>
            </a:ln>
            <a:effectLst/>
          </p:spPr>
          <p:txBody>
            <a:bodyPr wrap="none"/>
            <a:lstStyle/>
            <a:p>
              <a:endParaRPr lang="zh-CN" altLang="en-US"/>
            </a:p>
          </p:txBody>
        </p:sp>
        <p:sp>
          <p:nvSpPr>
            <p:cNvPr id="1107989" name="Line 21"/>
            <p:cNvSpPr>
              <a:spLocks noChangeShapeType="1"/>
            </p:cNvSpPr>
            <p:nvPr/>
          </p:nvSpPr>
          <p:spPr bwMode="auto">
            <a:xfrm flipH="1">
              <a:off x="4337" y="1821"/>
              <a:ext cx="436" cy="623"/>
            </a:xfrm>
            <a:prstGeom prst="line">
              <a:avLst/>
            </a:prstGeom>
            <a:noFill/>
            <a:ln w="19050">
              <a:solidFill>
                <a:schemeClr val="tx1"/>
              </a:solidFill>
              <a:miter lim="800000"/>
              <a:headEnd/>
              <a:tailEnd/>
            </a:ln>
            <a:effectLst/>
          </p:spPr>
          <p:txBody>
            <a:bodyPr wrap="none"/>
            <a:lstStyle/>
            <a:p>
              <a:endParaRPr lang="zh-CN" altLang="en-US"/>
            </a:p>
          </p:txBody>
        </p:sp>
        <p:sp>
          <p:nvSpPr>
            <p:cNvPr id="1107990" name="Oval 22"/>
            <p:cNvSpPr>
              <a:spLocks noChangeArrowheads="1"/>
            </p:cNvSpPr>
            <p:nvPr/>
          </p:nvSpPr>
          <p:spPr bwMode="auto">
            <a:xfrm>
              <a:off x="5133" y="2493"/>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91" name="Oval 23"/>
            <p:cNvSpPr>
              <a:spLocks noChangeArrowheads="1"/>
            </p:cNvSpPr>
            <p:nvPr/>
          </p:nvSpPr>
          <p:spPr bwMode="auto">
            <a:xfrm>
              <a:off x="4369" y="3249"/>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92" name="Oval 24"/>
            <p:cNvSpPr>
              <a:spLocks noChangeArrowheads="1"/>
            </p:cNvSpPr>
            <p:nvPr/>
          </p:nvSpPr>
          <p:spPr bwMode="auto">
            <a:xfrm>
              <a:off x="3838" y="3249"/>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93" name="Oval 25"/>
            <p:cNvSpPr>
              <a:spLocks noChangeArrowheads="1"/>
            </p:cNvSpPr>
            <p:nvPr/>
          </p:nvSpPr>
          <p:spPr bwMode="auto">
            <a:xfrm>
              <a:off x="4130" y="2444"/>
              <a:ext cx="418" cy="277"/>
            </a:xfrm>
            <a:prstGeom prst="ellipse">
              <a:avLst/>
            </a:prstGeom>
            <a:noFill/>
            <a:ln w="19050">
              <a:solidFill>
                <a:schemeClr val="tx1"/>
              </a:solidFill>
              <a:miter lim="800000"/>
              <a:headEnd/>
              <a:tailEnd/>
            </a:ln>
            <a:effectLst/>
          </p:spPr>
          <p:txBody>
            <a:bodyPr wrap="none" anchor="ctr"/>
            <a:lstStyle/>
            <a:p>
              <a:endParaRPr lang="zh-CN" altLang="en-US"/>
            </a:p>
          </p:txBody>
        </p:sp>
        <p:sp>
          <p:nvSpPr>
            <p:cNvPr id="1107994" name="Line 26"/>
            <p:cNvSpPr>
              <a:spLocks noChangeShapeType="1"/>
            </p:cNvSpPr>
            <p:nvPr/>
          </p:nvSpPr>
          <p:spPr bwMode="auto">
            <a:xfrm flipH="1">
              <a:off x="4034" y="2721"/>
              <a:ext cx="308" cy="528"/>
            </a:xfrm>
            <a:prstGeom prst="line">
              <a:avLst/>
            </a:prstGeom>
            <a:noFill/>
            <a:ln w="19050">
              <a:solidFill>
                <a:schemeClr val="tx1"/>
              </a:solidFill>
              <a:miter lim="800000"/>
              <a:headEnd/>
              <a:tailEnd/>
            </a:ln>
            <a:effectLst/>
          </p:spPr>
          <p:txBody>
            <a:bodyPr wrap="none"/>
            <a:lstStyle/>
            <a:p>
              <a:endParaRPr lang="zh-CN" altLang="en-US"/>
            </a:p>
          </p:txBody>
        </p:sp>
        <p:sp>
          <p:nvSpPr>
            <p:cNvPr id="1107995" name="Line 27"/>
            <p:cNvSpPr>
              <a:spLocks noChangeShapeType="1"/>
            </p:cNvSpPr>
            <p:nvPr/>
          </p:nvSpPr>
          <p:spPr bwMode="auto">
            <a:xfrm>
              <a:off x="4342" y="2721"/>
              <a:ext cx="236" cy="528"/>
            </a:xfrm>
            <a:prstGeom prst="line">
              <a:avLst/>
            </a:prstGeom>
            <a:noFill/>
            <a:ln w="19050">
              <a:solidFill>
                <a:schemeClr val="tx1"/>
              </a:solidFill>
              <a:miter lim="800000"/>
              <a:headEnd/>
              <a:tailEnd/>
            </a:ln>
            <a:effectLst/>
          </p:spPr>
          <p:txBody>
            <a:bodyPr wrap="none"/>
            <a:lstStyle/>
            <a:p>
              <a:endParaRPr lang="zh-CN" altLang="en-US"/>
            </a:p>
          </p:txBody>
        </p:sp>
        <p:sp>
          <p:nvSpPr>
            <p:cNvPr id="1107996" name="Line 28"/>
            <p:cNvSpPr>
              <a:spLocks noChangeShapeType="1"/>
            </p:cNvSpPr>
            <p:nvPr/>
          </p:nvSpPr>
          <p:spPr bwMode="auto">
            <a:xfrm>
              <a:off x="4773" y="1821"/>
              <a:ext cx="535" cy="672"/>
            </a:xfrm>
            <a:prstGeom prst="line">
              <a:avLst/>
            </a:prstGeom>
            <a:noFill/>
            <a:ln w="19050">
              <a:solidFill>
                <a:schemeClr val="tx1"/>
              </a:solidFill>
              <a:miter lim="800000"/>
              <a:headEnd/>
              <a:tailEnd/>
            </a:ln>
            <a:effectLst/>
          </p:spPr>
          <p:txBody>
            <a:bodyPr wrap="none"/>
            <a:lstStyle/>
            <a:p>
              <a:endParaRPr lang="zh-CN" altLang="en-US"/>
            </a:p>
          </p:txBody>
        </p:sp>
        <p:sp>
          <p:nvSpPr>
            <p:cNvPr id="1107999" name="AutoShape 31"/>
            <p:cNvSpPr>
              <a:spLocks noChangeArrowheads="1"/>
            </p:cNvSpPr>
            <p:nvPr/>
          </p:nvSpPr>
          <p:spPr bwMode="auto">
            <a:xfrm rot="5400000">
              <a:off x="2488" y="2729"/>
              <a:ext cx="1594" cy="20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1108000" name="Text Box 32"/>
            <p:cNvSpPr txBox="1">
              <a:spLocks noChangeArrowheads="1"/>
            </p:cNvSpPr>
            <p:nvPr/>
          </p:nvSpPr>
          <p:spPr bwMode="auto">
            <a:xfrm>
              <a:off x="2829" y="2152"/>
              <a:ext cx="385" cy="942"/>
            </a:xfrm>
            <a:prstGeom prst="rect">
              <a:avLst/>
            </a:prstGeom>
            <a:noFill/>
            <a:ln w="9525">
              <a:noFill/>
              <a:miter lim="800000"/>
              <a:headEnd/>
              <a:tailEnd/>
            </a:ln>
            <a:effectLst/>
          </p:spPr>
          <p:txBody>
            <a:bodyPr vert="eaVert" wrap="none">
              <a:spAutoFit/>
            </a:bodyPr>
            <a:lstStyle/>
            <a:p>
              <a:pPr algn="l">
                <a:lnSpc>
                  <a:spcPct val="100000"/>
                </a:lnSpc>
              </a:pPr>
              <a:r>
                <a:rPr lang="zh-CN" altLang="en-US" b="1">
                  <a:solidFill>
                    <a:schemeClr val="tx2"/>
                  </a:solidFill>
                  <a:effectLst>
                    <a:outerShdw blurRad="38100" dist="38100" dir="2700000" algn="tl">
                      <a:srgbClr val="C0C0C0"/>
                    </a:outerShdw>
                  </a:effectLst>
                  <a:latin typeface="Times New Roman" pitchFamily="18" charset="0"/>
                </a:rPr>
                <a:t>纵向分解</a:t>
              </a:r>
            </a:p>
          </p:txBody>
        </p:sp>
        <p:sp>
          <p:nvSpPr>
            <p:cNvPr id="1108002" name="Text Box 34"/>
            <p:cNvSpPr txBox="1">
              <a:spLocks noChangeArrowheads="1"/>
            </p:cNvSpPr>
            <p:nvPr/>
          </p:nvSpPr>
          <p:spPr bwMode="auto">
            <a:xfrm>
              <a:off x="3838" y="3773"/>
              <a:ext cx="1640" cy="327"/>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tx1"/>
                  </a:solidFill>
                  <a:effectLst>
                    <a:outerShdw blurRad="38100" dist="38100" dir="2700000" algn="tl">
                      <a:srgbClr val="C0C0C0"/>
                    </a:outerShdw>
                  </a:effectLst>
                  <a:latin typeface="Times New Roman" pitchFamily="18" charset="0"/>
                </a:rPr>
                <a:t>关键问题 / 技术</a:t>
              </a:r>
            </a:p>
          </p:txBody>
        </p:sp>
      </p:grpSp>
      <p:sp>
        <p:nvSpPr>
          <p:cNvPr id="1108003" name="Text Box 3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08005" name="Rectangle 37"/>
          <p:cNvSpPr>
            <a:spLocks noChangeArrowheads="1"/>
          </p:cNvSpPr>
          <p:nvPr/>
        </p:nvSpPr>
        <p:spPr bwMode="auto">
          <a:xfrm>
            <a:off x="142875" y="1298575"/>
            <a:ext cx="6550191"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a:t>
            </a:r>
            <a:r>
              <a:rPr lang="zh-CN" altLang="en-US" b="1" dirty="0" smtClean="0">
                <a:solidFill>
                  <a:srgbClr val="DF6337"/>
                </a:solidFill>
                <a:effectLst>
                  <a:outerShdw blurRad="38100" dist="38100" dir="2700000" algn="tl">
                    <a:srgbClr val="C0C0C0"/>
                  </a:outerShdw>
                </a:effectLst>
              </a:rPr>
              <a:t>建模 </a:t>
            </a:r>
            <a:r>
              <a:rPr lang="en-US" altLang="zh-CN" b="1" dirty="0" smtClean="0">
                <a:solidFill>
                  <a:srgbClr val="DF6337"/>
                </a:solidFill>
                <a:effectLst>
                  <a:outerShdw blurRad="38100" dist="38100" dir="2700000" algn="tl">
                    <a:srgbClr val="C0C0C0"/>
                  </a:outerShdw>
                </a:effectLst>
              </a:rPr>
              <a:t>—— </a:t>
            </a:r>
            <a:r>
              <a:rPr lang="zh-CN" altLang="en-US" b="1" dirty="0" smtClean="0">
                <a:solidFill>
                  <a:srgbClr val="DF6337"/>
                </a:solidFill>
                <a:effectLst>
                  <a:outerShdw blurRad="38100" dist="38100" dir="2700000" algn="tl">
                    <a:srgbClr val="C0C0C0"/>
                  </a:outerShdw>
                </a:effectLst>
              </a:rPr>
              <a:t>分解方式</a:t>
            </a:r>
            <a:endParaRPr lang="zh-CN" altLang="en-US" b="1" dirty="0">
              <a:solidFill>
                <a:srgbClr val="DF6337"/>
              </a:solidFill>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90" name="Text Box 1030"/>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937991" name="Rectangle 1031"/>
          <p:cNvSpPr>
            <a:spLocks noChangeArrowheads="1"/>
          </p:cNvSpPr>
          <p:nvPr/>
        </p:nvSpPr>
        <p:spPr bwMode="auto">
          <a:xfrm>
            <a:off x="142875" y="1298575"/>
            <a:ext cx="7811754"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a:t>
            </a:r>
            <a:r>
              <a:rPr lang="zh-CN" altLang="en-US" b="1" dirty="0" smtClean="0">
                <a:solidFill>
                  <a:srgbClr val="DF6337"/>
                </a:solidFill>
                <a:effectLst>
                  <a:outerShdw blurRad="38100" dist="38100" dir="2700000" algn="tl">
                    <a:srgbClr val="C0C0C0"/>
                  </a:outerShdw>
                </a:effectLst>
              </a:rPr>
              <a:t>建模</a:t>
            </a:r>
            <a:r>
              <a:rPr lang="en-US" altLang="zh-CN" b="1" dirty="0" smtClean="0">
                <a:solidFill>
                  <a:srgbClr val="DF6337"/>
                </a:solidFill>
                <a:effectLst>
                  <a:outerShdw blurRad="38100" dist="38100" dir="2700000" algn="tl">
                    <a:srgbClr val="C0C0C0"/>
                  </a:outerShdw>
                </a:effectLst>
              </a:rPr>
              <a:t>——</a:t>
            </a:r>
            <a:r>
              <a:rPr lang="zh-CN" altLang="en-US" b="1" dirty="0" smtClean="0">
                <a:solidFill>
                  <a:srgbClr val="DF6337"/>
                </a:solidFill>
                <a:effectLst>
                  <a:outerShdw blurRad="38100" dist="38100" dir="2700000" algn="tl">
                    <a:srgbClr val="C0C0C0"/>
                  </a:outerShdw>
                </a:effectLst>
              </a:rPr>
              <a:t>数据流图（</a:t>
            </a:r>
            <a:r>
              <a:rPr lang="en-US" altLang="zh-CN" b="1" dirty="0" smtClean="0">
                <a:solidFill>
                  <a:srgbClr val="DF6337"/>
                </a:solidFill>
                <a:effectLst>
                  <a:outerShdw blurRad="38100" dist="38100" dir="2700000" algn="tl">
                    <a:srgbClr val="C0C0C0"/>
                  </a:outerShdw>
                </a:effectLst>
              </a:rPr>
              <a:t>DFD</a:t>
            </a:r>
            <a:r>
              <a:rPr lang="zh-CN" altLang="en-US" b="1" smtClean="0">
                <a:solidFill>
                  <a:srgbClr val="DF6337"/>
                </a:solidFill>
                <a:effectLst>
                  <a:outerShdw blurRad="38100" dist="38100" dir="2700000" algn="tl">
                    <a:srgbClr val="C0C0C0"/>
                  </a:outerShdw>
                </a:effectLst>
              </a:rPr>
              <a:t>）</a:t>
            </a:r>
            <a:endParaRPr lang="zh-CN" altLang="en-US" b="1" dirty="0">
              <a:solidFill>
                <a:srgbClr val="DF6337"/>
              </a:solidFill>
              <a:effectLst>
                <a:outerShdw blurRad="38100" dist="38100" dir="2700000" algn="tl">
                  <a:srgbClr val="C0C0C0"/>
                </a:outerShdw>
              </a:effectLst>
            </a:endParaRPr>
          </a:p>
        </p:txBody>
      </p:sp>
      <p:sp>
        <p:nvSpPr>
          <p:cNvPr id="937992" name="Rectangle 1032"/>
          <p:cNvSpPr>
            <a:spLocks noChangeArrowheads="1"/>
          </p:cNvSpPr>
          <p:nvPr/>
        </p:nvSpPr>
        <p:spPr bwMode="auto">
          <a:xfrm>
            <a:off x="142875" y="1747838"/>
            <a:ext cx="8823325" cy="2012859"/>
          </a:xfrm>
          <a:prstGeom prst="rect">
            <a:avLst/>
          </a:prstGeom>
          <a:noFill/>
          <a:ln w="9525">
            <a:noFill/>
            <a:miter lim="800000"/>
            <a:headEnd/>
            <a:tailEnd/>
          </a:ln>
          <a:effectLst/>
        </p:spPr>
        <p:txBody>
          <a:bodyPr anchor="ctr">
            <a:spAutoFit/>
          </a:bodyPr>
          <a:lstStyle/>
          <a:p>
            <a:pPr algn="l" eaLnBrk="0" hangingPunct="0">
              <a:lnSpc>
                <a:spcPct val="130000"/>
              </a:lnSpc>
            </a:pPr>
            <a:r>
              <a:rPr lang="zh-CN" altLang="en-US" sz="2400" b="1" dirty="0">
                <a:effectLst>
                  <a:outerShdw blurRad="38100" dist="38100" dir="2700000" algn="tl">
                    <a:srgbClr val="C0C0C0"/>
                  </a:outerShdw>
                </a:effectLst>
              </a:rPr>
              <a:t>         数据流图（</a:t>
            </a:r>
            <a:r>
              <a:rPr lang="en-US" altLang="zh-CN" sz="2400" b="1" dirty="0">
                <a:effectLst>
                  <a:outerShdw blurRad="38100" dist="38100" dir="2700000" algn="tl">
                    <a:srgbClr val="C0C0C0"/>
                  </a:outerShdw>
                </a:effectLst>
              </a:rPr>
              <a:t>Data Flowing Diagram</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）是结构化建模中最流行的功能建模</a:t>
            </a:r>
            <a:r>
              <a:rPr lang="zh-CN" altLang="en-US" sz="2400" b="1" dirty="0" smtClean="0">
                <a:effectLst>
                  <a:outerShdw blurRad="38100" dist="38100" dir="2700000" algn="tl">
                    <a:srgbClr val="C0C0C0"/>
                  </a:outerShdw>
                </a:effectLst>
              </a:rPr>
              <a:t>工具</a:t>
            </a:r>
            <a:r>
              <a:rPr lang="en-US" altLang="zh-CN" sz="2400"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通过它的数据变换，找到它的行为</a:t>
            </a:r>
            <a:r>
              <a:rPr lang="en-US" altLang="zh-CN" sz="2400" b="1" dirty="0" smtClean="0">
                <a:effectLst>
                  <a:outerShdw blurRad="38100" dist="38100" dir="2700000" algn="tl">
                    <a:srgbClr val="C0C0C0"/>
                  </a:outerShdw>
                </a:effectLst>
              </a:rPr>
              <a:t>*/</a:t>
            </a:r>
            <a:r>
              <a:rPr lang="zh-CN" altLang="en-US" sz="2400" b="1" dirty="0" smtClean="0">
                <a:effectLst>
                  <a:outerShdw blurRad="38100" dist="38100" dir="2700000" algn="tl">
                    <a:srgbClr val="C0C0C0"/>
                  </a:outerShdw>
                </a:effectLst>
              </a:rPr>
              <a:t>。</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描述从数据输入、数据转换到数据输出的全过程。能对</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图分层，分层的</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更进一步</a:t>
            </a:r>
            <a:r>
              <a:rPr lang="zh-CN" altLang="en-US" sz="2400" b="1" dirty="0" smtClean="0">
                <a:effectLst>
                  <a:outerShdw blurRad="38100" dist="38100" dir="2700000" algn="tl">
                    <a:srgbClr val="C0C0C0"/>
                  </a:outerShdw>
                </a:effectLst>
              </a:rPr>
              <a:t>刻画对系统功能的分解</a:t>
            </a:r>
            <a:r>
              <a:rPr lang="zh-CN" altLang="en-US" sz="2400" b="1" dirty="0">
                <a:effectLst>
                  <a:outerShdw blurRad="38100" dist="38100" dir="2700000" algn="tl">
                    <a:srgbClr val="C0C0C0"/>
                  </a:outerShdw>
                </a:effectLst>
              </a:rPr>
              <a:t>。 </a:t>
            </a:r>
          </a:p>
        </p:txBody>
      </p:sp>
      <p:grpSp>
        <p:nvGrpSpPr>
          <p:cNvPr id="938035" name="Group 1075"/>
          <p:cNvGrpSpPr>
            <a:grpSpLocks/>
          </p:cNvGrpSpPr>
          <p:nvPr/>
        </p:nvGrpSpPr>
        <p:grpSpPr bwMode="auto">
          <a:xfrm>
            <a:off x="628650" y="4064593"/>
            <a:ext cx="7874000" cy="1919152"/>
            <a:chOff x="2640" y="6132"/>
            <a:chExt cx="6819" cy="1548"/>
          </a:xfrm>
        </p:grpSpPr>
        <p:sp>
          <p:nvSpPr>
            <p:cNvPr id="938036" name="Rectangle 1076"/>
            <p:cNvSpPr>
              <a:spLocks noChangeArrowheads="1"/>
            </p:cNvSpPr>
            <p:nvPr/>
          </p:nvSpPr>
          <p:spPr bwMode="auto">
            <a:xfrm>
              <a:off x="2692" y="6143"/>
              <a:ext cx="1320" cy="432"/>
            </a:xfrm>
            <a:prstGeom prst="rect">
              <a:avLst/>
            </a:prstGeom>
            <a:solidFill>
              <a:srgbClr val="FFFFFF"/>
            </a:solidFill>
            <a:ln w="9525">
              <a:solidFill>
                <a:srgbClr val="000000"/>
              </a:solidFill>
              <a:miter lim="800000"/>
              <a:headEnd/>
              <a:tailEnd/>
            </a:ln>
            <a:effectLst/>
          </p:spPr>
          <p:txBody>
            <a:bodyPr anchor="ctr" anchorCtr="0"/>
            <a:lstStyle/>
            <a:p>
              <a:pPr algn="ctr"/>
              <a:r>
                <a:rPr lang="zh-CN" altLang="en-US" sz="2000" b="1" dirty="0">
                  <a:latin typeface="华文楷体" panose="02010600040101010101" pitchFamily="2" charset="-122"/>
                  <a:ea typeface="华文楷体" panose="02010600040101010101" pitchFamily="2" charset="-122"/>
                </a:rPr>
                <a:t>外部系统</a:t>
              </a:r>
            </a:p>
          </p:txBody>
        </p:sp>
        <p:sp>
          <p:nvSpPr>
            <p:cNvPr id="938037" name="Rectangle 1077"/>
            <p:cNvSpPr>
              <a:spLocks noChangeArrowheads="1"/>
            </p:cNvSpPr>
            <p:nvPr/>
          </p:nvSpPr>
          <p:spPr bwMode="auto">
            <a:xfrm>
              <a:off x="2640" y="7236"/>
              <a:ext cx="1320" cy="444"/>
            </a:xfrm>
            <a:prstGeom prst="rect">
              <a:avLst/>
            </a:prstGeom>
            <a:solidFill>
              <a:srgbClr val="FFFFFF"/>
            </a:solidFill>
            <a:ln w="9525">
              <a:solidFill>
                <a:srgbClr val="000000"/>
              </a:solidFill>
              <a:miter lim="800000"/>
              <a:headEnd/>
              <a:tailEnd/>
            </a:ln>
            <a:effectLst/>
          </p:spPr>
          <p:txBody>
            <a:bodyPr anchor="ctr" anchorCtr="0"/>
            <a:lstStyle/>
            <a:p>
              <a:pPr algn="ctr"/>
              <a:r>
                <a:rPr lang="zh-CN" altLang="en-US" sz="2000" b="1">
                  <a:latin typeface="华文楷体" panose="02010600040101010101" pitchFamily="2" charset="-122"/>
                  <a:ea typeface="华文楷体" panose="02010600040101010101" pitchFamily="2" charset="-122"/>
                </a:rPr>
                <a:t>用户</a:t>
              </a:r>
            </a:p>
          </p:txBody>
        </p:sp>
        <p:sp>
          <p:nvSpPr>
            <p:cNvPr id="938038" name="Oval 1078"/>
            <p:cNvSpPr>
              <a:spLocks noChangeArrowheads="1"/>
            </p:cNvSpPr>
            <p:nvPr/>
          </p:nvSpPr>
          <p:spPr bwMode="auto">
            <a:xfrm>
              <a:off x="5580" y="6360"/>
              <a:ext cx="1020" cy="960"/>
            </a:xfrm>
            <a:prstGeom prst="ellipse">
              <a:avLst/>
            </a:prstGeom>
            <a:solidFill>
              <a:srgbClr val="FFFFFF"/>
            </a:solidFill>
            <a:ln w="9525">
              <a:solidFill>
                <a:srgbClr val="000000"/>
              </a:solidFill>
              <a:round/>
              <a:headEnd/>
              <a:tailEnd/>
            </a:ln>
            <a:effectLst/>
          </p:spPr>
          <p:txBody>
            <a:bodyPr/>
            <a:lstStyle/>
            <a:p>
              <a:pPr algn="ctr"/>
              <a:r>
                <a:rPr lang="zh-CN" altLang="en-US" sz="2000" b="1">
                  <a:latin typeface="华文楷体" panose="02010600040101010101" pitchFamily="2" charset="-122"/>
                  <a:ea typeface="华文楷体" panose="02010600040101010101" pitchFamily="2" charset="-122"/>
                </a:rPr>
                <a:t>目标</a:t>
              </a:r>
            </a:p>
            <a:p>
              <a:pPr algn="ctr"/>
              <a:r>
                <a:rPr lang="zh-CN" altLang="en-US" sz="2000" b="1">
                  <a:latin typeface="华文楷体" panose="02010600040101010101" pitchFamily="2" charset="-122"/>
                  <a:ea typeface="华文楷体" panose="02010600040101010101" pitchFamily="2" charset="-122"/>
                </a:rPr>
                <a:t>系统</a:t>
              </a:r>
            </a:p>
          </p:txBody>
        </p:sp>
        <p:sp>
          <p:nvSpPr>
            <p:cNvPr id="938039" name="Text Box 1079"/>
            <p:cNvSpPr txBox="1">
              <a:spLocks noChangeArrowheads="1"/>
            </p:cNvSpPr>
            <p:nvPr/>
          </p:nvSpPr>
          <p:spPr bwMode="auto">
            <a:xfrm>
              <a:off x="4530" y="7282"/>
              <a:ext cx="1200" cy="349"/>
            </a:xfrm>
            <a:prstGeom prst="rect">
              <a:avLst/>
            </a:prstGeom>
            <a:solidFill>
              <a:srgbClr val="FFFFFF"/>
            </a:solidFill>
            <a:ln w="9525">
              <a:solidFill>
                <a:srgbClr val="FFFFFF"/>
              </a:solidFill>
              <a:miter lim="800000"/>
              <a:headEnd/>
              <a:tailEnd/>
            </a:ln>
          </p:spPr>
          <p:txBody>
            <a:bodyPr/>
            <a:lstStyle/>
            <a:p>
              <a:r>
                <a:rPr lang="zh-CN" altLang="en-US" sz="2000" b="1" dirty="0">
                  <a:latin typeface="华文楷体" panose="02010600040101010101" pitchFamily="2" charset="-122"/>
                  <a:ea typeface="华文楷体" panose="02010600040101010101" pitchFamily="2" charset="-122"/>
                </a:rPr>
                <a:t>输入数据</a:t>
              </a:r>
            </a:p>
          </p:txBody>
        </p:sp>
        <p:sp>
          <p:nvSpPr>
            <p:cNvPr id="938040" name="Text Box 1080"/>
            <p:cNvSpPr txBox="1">
              <a:spLocks noChangeArrowheads="1"/>
            </p:cNvSpPr>
            <p:nvPr/>
          </p:nvSpPr>
          <p:spPr bwMode="auto">
            <a:xfrm>
              <a:off x="4530" y="6224"/>
              <a:ext cx="1200" cy="316"/>
            </a:xfrm>
            <a:prstGeom prst="rect">
              <a:avLst/>
            </a:prstGeom>
            <a:solidFill>
              <a:srgbClr val="FFFFFF"/>
            </a:solidFill>
            <a:ln w="9525">
              <a:solidFill>
                <a:srgbClr val="FFFFFF"/>
              </a:solidFill>
              <a:miter lim="800000"/>
              <a:headEnd/>
              <a:tailEnd/>
            </a:ln>
          </p:spPr>
          <p:txBody>
            <a:bodyPr/>
            <a:lstStyle/>
            <a:p>
              <a:r>
                <a:rPr lang="zh-CN" altLang="en-US" sz="2000" b="1" dirty="0">
                  <a:latin typeface="华文楷体" panose="02010600040101010101" pitchFamily="2" charset="-122"/>
                  <a:ea typeface="华文楷体" panose="02010600040101010101" pitchFamily="2" charset="-122"/>
                </a:rPr>
                <a:t>输入数据</a:t>
              </a:r>
            </a:p>
          </p:txBody>
        </p:sp>
        <p:sp>
          <p:nvSpPr>
            <p:cNvPr id="938041" name="Line 1081"/>
            <p:cNvSpPr>
              <a:spLocks noChangeShapeType="1"/>
            </p:cNvSpPr>
            <p:nvPr/>
          </p:nvSpPr>
          <p:spPr bwMode="auto">
            <a:xfrm>
              <a:off x="4020" y="6360"/>
              <a:ext cx="1560" cy="360"/>
            </a:xfrm>
            <a:prstGeom prst="line">
              <a:avLst/>
            </a:prstGeom>
            <a:noFill/>
            <a:ln w="9525">
              <a:solidFill>
                <a:srgbClr val="000000"/>
              </a:solidFill>
              <a:round/>
              <a:headEnd/>
              <a:tailEnd type="triangle" w="med" len="med"/>
            </a:ln>
          </p:spPr>
          <p:txBody>
            <a:bodyPr/>
            <a:lstStyle/>
            <a:p>
              <a:endParaRPr lang="zh-CN" altLang="en-US" sz="2000" b="1">
                <a:latin typeface="华文楷体" panose="02010600040101010101" pitchFamily="2" charset="-122"/>
                <a:ea typeface="华文楷体" panose="02010600040101010101" pitchFamily="2" charset="-122"/>
              </a:endParaRPr>
            </a:p>
          </p:txBody>
        </p:sp>
        <p:sp>
          <p:nvSpPr>
            <p:cNvPr id="938042" name="Line 1082"/>
            <p:cNvSpPr>
              <a:spLocks noChangeShapeType="1"/>
            </p:cNvSpPr>
            <p:nvPr/>
          </p:nvSpPr>
          <p:spPr bwMode="auto">
            <a:xfrm flipV="1">
              <a:off x="4020" y="7080"/>
              <a:ext cx="1560" cy="360"/>
            </a:xfrm>
            <a:prstGeom prst="line">
              <a:avLst/>
            </a:prstGeom>
            <a:noFill/>
            <a:ln w="9525">
              <a:solidFill>
                <a:srgbClr val="000000"/>
              </a:solidFill>
              <a:round/>
              <a:headEnd/>
              <a:tailEnd type="triangle" w="med" len="med"/>
            </a:ln>
          </p:spPr>
          <p:txBody>
            <a:bodyPr/>
            <a:lstStyle/>
            <a:p>
              <a:endParaRPr lang="zh-CN" altLang="en-US" sz="2000" b="1">
                <a:latin typeface="华文楷体" panose="02010600040101010101" pitchFamily="2" charset="-122"/>
                <a:ea typeface="华文楷体" panose="02010600040101010101" pitchFamily="2" charset="-122"/>
              </a:endParaRPr>
            </a:p>
          </p:txBody>
        </p:sp>
        <p:sp>
          <p:nvSpPr>
            <p:cNvPr id="938043" name="Text Box 1083"/>
            <p:cNvSpPr txBox="1">
              <a:spLocks noChangeArrowheads="1"/>
            </p:cNvSpPr>
            <p:nvPr/>
          </p:nvSpPr>
          <p:spPr bwMode="auto">
            <a:xfrm>
              <a:off x="6690" y="6243"/>
              <a:ext cx="1200" cy="480"/>
            </a:xfrm>
            <a:prstGeom prst="rect">
              <a:avLst/>
            </a:prstGeom>
            <a:solidFill>
              <a:srgbClr val="FFFFFF"/>
            </a:solidFill>
            <a:ln w="9525">
              <a:solidFill>
                <a:srgbClr val="FFFFFF"/>
              </a:solidFill>
              <a:miter lim="800000"/>
              <a:headEnd/>
              <a:tailEnd/>
            </a:ln>
          </p:spPr>
          <p:txBody>
            <a:bodyPr/>
            <a:lstStyle/>
            <a:p>
              <a:r>
                <a:rPr lang="zh-CN" altLang="en-US" sz="2000" b="1" dirty="0">
                  <a:latin typeface="华文楷体" panose="02010600040101010101" pitchFamily="2" charset="-122"/>
                  <a:ea typeface="华文楷体" panose="02010600040101010101" pitchFamily="2" charset="-122"/>
                </a:rPr>
                <a:t>输出数据</a:t>
              </a:r>
            </a:p>
          </p:txBody>
        </p:sp>
        <p:sp>
          <p:nvSpPr>
            <p:cNvPr id="938044" name="Line 1084"/>
            <p:cNvSpPr>
              <a:spLocks noChangeShapeType="1"/>
            </p:cNvSpPr>
            <p:nvPr/>
          </p:nvSpPr>
          <p:spPr bwMode="auto">
            <a:xfrm flipV="1">
              <a:off x="6600" y="6360"/>
              <a:ext cx="1500" cy="360"/>
            </a:xfrm>
            <a:prstGeom prst="line">
              <a:avLst/>
            </a:prstGeom>
            <a:noFill/>
            <a:ln w="9525">
              <a:solidFill>
                <a:srgbClr val="000000"/>
              </a:solidFill>
              <a:round/>
              <a:headEnd/>
              <a:tailEnd type="triangle" w="med" len="med"/>
            </a:ln>
          </p:spPr>
          <p:txBody>
            <a:bodyPr/>
            <a:lstStyle/>
            <a:p>
              <a:endParaRPr lang="zh-CN" altLang="en-US" sz="2000" b="1">
                <a:latin typeface="华文楷体" panose="02010600040101010101" pitchFamily="2" charset="-122"/>
                <a:ea typeface="华文楷体" panose="02010600040101010101" pitchFamily="2" charset="-122"/>
              </a:endParaRPr>
            </a:p>
          </p:txBody>
        </p:sp>
        <p:sp>
          <p:nvSpPr>
            <p:cNvPr id="938045" name="Text Box 1085"/>
            <p:cNvSpPr txBox="1">
              <a:spLocks noChangeArrowheads="1"/>
            </p:cNvSpPr>
            <p:nvPr/>
          </p:nvSpPr>
          <p:spPr bwMode="auto">
            <a:xfrm>
              <a:off x="6600" y="7291"/>
              <a:ext cx="1200" cy="311"/>
            </a:xfrm>
            <a:prstGeom prst="rect">
              <a:avLst/>
            </a:prstGeom>
            <a:solidFill>
              <a:srgbClr val="FFFFFF"/>
            </a:solidFill>
            <a:ln w="9525">
              <a:solidFill>
                <a:srgbClr val="FFFFFF"/>
              </a:solidFill>
              <a:miter lim="800000"/>
              <a:headEnd/>
              <a:tailEnd/>
            </a:ln>
          </p:spPr>
          <p:txBody>
            <a:bodyPr/>
            <a:lstStyle/>
            <a:p>
              <a:r>
                <a:rPr lang="zh-CN" altLang="en-US" sz="2000" b="1" dirty="0">
                  <a:latin typeface="华文楷体" panose="02010600040101010101" pitchFamily="2" charset="-122"/>
                  <a:ea typeface="华文楷体" panose="02010600040101010101" pitchFamily="2" charset="-122"/>
                </a:rPr>
                <a:t>输出数据</a:t>
              </a:r>
            </a:p>
          </p:txBody>
        </p:sp>
        <p:sp>
          <p:nvSpPr>
            <p:cNvPr id="938046" name="Line 1086"/>
            <p:cNvSpPr>
              <a:spLocks noChangeShapeType="1"/>
            </p:cNvSpPr>
            <p:nvPr/>
          </p:nvSpPr>
          <p:spPr bwMode="auto">
            <a:xfrm>
              <a:off x="6600" y="7080"/>
              <a:ext cx="1500" cy="360"/>
            </a:xfrm>
            <a:prstGeom prst="line">
              <a:avLst/>
            </a:prstGeom>
            <a:noFill/>
            <a:ln w="9525">
              <a:solidFill>
                <a:srgbClr val="000000"/>
              </a:solidFill>
              <a:round/>
              <a:headEnd/>
              <a:tailEnd type="triangle" w="med" len="med"/>
            </a:ln>
          </p:spPr>
          <p:txBody>
            <a:bodyPr/>
            <a:lstStyle/>
            <a:p>
              <a:endParaRPr lang="zh-CN" altLang="en-US" sz="2000" b="1">
                <a:latin typeface="华文楷体" panose="02010600040101010101" pitchFamily="2" charset="-122"/>
                <a:ea typeface="华文楷体" panose="02010600040101010101" pitchFamily="2" charset="-122"/>
              </a:endParaRPr>
            </a:p>
          </p:txBody>
        </p:sp>
        <p:sp>
          <p:nvSpPr>
            <p:cNvPr id="938047" name="Rectangle 1087"/>
            <p:cNvSpPr>
              <a:spLocks noChangeArrowheads="1"/>
            </p:cNvSpPr>
            <p:nvPr/>
          </p:nvSpPr>
          <p:spPr bwMode="auto">
            <a:xfrm>
              <a:off x="8113" y="6132"/>
              <a:ext cx="1320" cy="432"/>
            </a:xfrm>
            <a:prstGeom prst="rect">
              <a:avLst/>
            </a:prstGeom>
            <a:solidFill>
              <a:srgbClr val="FFFFFF"/>
            </a:solidFill>
            <a:ln w="9525">
              <a:solidFill>
                <a:srgbClr val="000000"/>
              </a:solidFill>
              <a:miter lim="800000"/>
              <a:headEnd/>
              <a:tailEnd/>
            </a:ln>
            <a:effectLst/>
          </p:spPr>
          <p:txBody>
            <a:bodyPr anchor="ctr" anchorCtr="0"/>
            <a:lstStyle/>
            <a:p>
              <a:pPr algn="ctr"/>
              <a:r>
                <a:rPr lang="zh-CN" altLang="en-US" sz="2000" b="1">
                  <a:latin typeface="华文楷体" panose="02010600040101010101" pitchFamily="2" charset="-122"/>
                  <a:ea typeface="华文楷体" panose="02010600040101010101" pitchFamily="2" charset="-122"/>
                </a:rPr>
                <a:t>外部系统</a:t>
              </a:r>
            </a:p>
          </p:txBody>
        </p:sp>
        <p:sp>
          <p:nvSpPr>
            <p:cNvPr id="938048" name="Rectangle 1088"/>
            <p:cNvSpPr>
              <a:spLocks noChangeArrowheads="1"/>
            </p:cNvSpPr>
            <p:nvPr/>
          </p:nvSpPr>
          <p:spPr bwMode="auto">
            <a:xfrm>
              <a:off x="8139" y="7225"/>
              <a:ext cx="1320" cy="444"/>
            </a:xfrm>
            <a:prstGeom prst="rect">
              <a:avLst/>
            </a:prstGeom>
            <a:solidFill>
              <a:srgbClr val="FFFFFF"/>
            </a:solidFill>
            <a:ln w="9525">
              <a:solidFill>
                <a:srgbClr val="000000"/>
              </a:solidFill>
              <a:miter lim="800000"/>
              <a:headEnd/>
              <a:tailEnd/>
            </a:ln>
            <a:effectLst/>
          </p:spPr>
          <p:txBody>
            <a:bodyPr anchor="ctr" anchorCtr="0"/>
            <a:lstStyle/>
            <a:p>
              <a:pPr algn="ctr"/>
              <a:r>
                <a:rPr lang="zh-CN" altLang="en-US" sz="2000" b="1">
                  <a:latin typeface="华文楷体" panose="02010600040101010101" pitchFamily="2" charset="-122"/>
                  <a:ea typeface="华文楷体" panose="02010600040101010101" pitchFamily="2" charset="-122"/>
                </a:rPr>
                <a:t>用户</a:t>
              </a:r>
            </a:p>
          </p:txBody>
        </p:sp>
      </p:gr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2" name="Text Box 1066"/>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942123" name="Rectangle 1067"/>
          <p:cNvSpPr>
            <a:spLocks noChangeArrowheads="1"/>
          </p:cNvSpPr>
          <p:nvPr/>
        </p:nvSpPr>
        <p:spPr bwMode="auto">
          <a:xfrm>
            <a:off x="142875" y="1317625"/>
            <a:ext cx="8000908"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a:t>
            </a:r>
            <a:r>
              <a:rPr lang="zh-CN" altLang="en-US" b="1" dirty="0" smtClean="0">
                <a:solidFill>
                  <a:srgbClr val="DF6337"/>
                </a:solidFill>
                <a:effectLst>
                  <a:outerShdw blurRad="38100" dist="38100" dir="2700000" algn="tl">
                    <a:srgbClr val="C0C0C0"/>
                  </a:outerShdw>
                </a:effectLst>
              </a:rPr>
              <a:t>建模 </a:t>
            </a:r>
            <a:r>
              <a:rPr lang="en-US" altLang="zh-CN" b="1" dirty="0" smtClean="0">
                <a:solidFill>
                  <a:srgbClr val="DF6337"/>
                </a:solidFill>
                <a:effectLst>
                  <a:outerShdw blurRad="38100" dist="38100" dir="2700000" algn="tl">
                    <a:srgbClr val="C0C0C0"/>
                  </a:outerShdw>
                </a:effectLst>
                <a:latin typeface="Times New Roman"/>
              </a:rPr>
              <a:t>—— </a:t>
            </a:r>
            <a:r>
              <a:rPr lang="en-US" altLang="zh-CN" b="1" dirty="0" smtClean="0">
                <a:solidFill>
                  <a:srgbClr val="DF6337"/>
                </a:solidFill>
                <a:effectLst>
                  <a:outerShdw blurRad="38100" dist="38100" dir="2700000" algn="tl">
                    <a:srgbClr val="C0C0C0"/>
                  </a:outerShdw>
                </a:effectLst>
              </a:rPr>
              <a:t>DFD</a:t>
            </a:r>
            <a:r>
              <a:rPr lang="zh-CN" altLang="en-US" b="1" dirty="0">
                <a:solidFill>
                  <a:srgbClr val="DF6337"/>
                </a:solidFill>
                <a:effectLst>
                  <a:outerShdw blurRad="38100" dist="38100" dir="2700000" algn="tl">
                    <a:srgbClr val="C0C0C0"/>
                  </a:outerShdw>
                </a:effectLst>
              </a:rPr>
              <a:t>图的分解过程</a:t>
            </a:r>
          </a:p>
        </p:txBody>
      </p:sp>
      <p:sp>
        <p:nvSpPr>
          <p:cNvPr id="942124" name="Text Box 1068"/>
          <p:cNvSpPr txBox="1">
            <a:spLocks noChangeArrowheads="1"/>
          </p:cNvSpPr>
          <p:nvPr/>
        </p:nvSpPr>
        <p:spPr bwMode="auto">
          <a:xfrm>
            <a:off x="469900" y="4133850"/>
            <a:ext cx="8483600" cy="2100263"/>
          </a:xfrm>
          <a:prstGeom prst="rect">
            <a:avLst/>
          </a:prstGeom>
          <a:noFill/>
          <a:ln w="9525">
            <a:noFill/>
            <a:miter lim="800000"/>
            <a:headEnd/>
            <a:tailEnd/>
          </a:ln>
          <a:effectLst/>
        </p:spPr>
        <p:txBody>
          <a:bodyPr>
            <a:spAutoFit/>
          </a:bodyPr>
          <a:lstStyle/>
          <a:p>
            <a:pPr eaLnBrk="0">
              <a:lnSpc>
                <a:spcPct val="100000"/>
              </a:lnSpc>
              <a:spcBef>
                <a:spcPct val="50000"/>
              </a:spcBef>
              <a:buFont typeface="Wingdings" pitchFamily="2" charset="2"/>
              <a:buChar char="Ø"/>
            </a:pPr>
            <a:r>
              <a:rPr lang="zh-CN" altLang="en-US" sz="2400" b="1" dirty="0">
                <a:effectLst>
                  <a:outerShdw blurRad="38100" dist="38100" dir="2700000" algn="tl">
                    <a:srgbClr val="C0C0C0"/>
                  </a:outerShdw>
                </a:effectLst>
              </a:rPr>
              <a:t>确定系统的外部信息源、数据源或与外部系统的接口。 </a:t>
            </a:r>
          </a:p>
          <a:p>
            <a:pPr eaLnBrk="0">
              <a:lnSpc>
                <a:spcPct val="100000"/>
              </a:lnSpc>
              <a:spcBef>
                <a:spcPct val="50000"/>
              </a:spcBef>
              <a:buFont typeface="Wingdings" pitchFamily="2" charset="2"/>
              <a:buChar char="Ø"/>
            </a:pPr>
            <a:r>
              <a:rPr lang="zh-CN" altLang="en-US" sz="2400" b="1" dirty="0">
                <a:effectLst>
                  <a:outerShdw blurRad="38100" dist="38100" dir="2700000" algn="tl">
                    <a:srgbClr val="C0C0C0"/>
                  </a:outerShdw>
                </a:effectLst>
              </a:rPr>
              <a:t>画出顶层（</a:t>
            </a:r>
            <a:r>
              <a:rPr lang="en-US" altLang="zh-CN" sz="2400" b="1" dirty="0">
                <a:effectLst>
                  <a:outerShdw blurRad="38100" dist="38100" dir="2700000" algn="tl">
                    <a:srgbClr val="C0C0C0"/>
                  </a:outerShdw>
                </a:effectLst>
              </a:rPr>
              <a:t>0</a:t>
            </a:r>
            <a:r>
              <a:rPr lang="zh-CN" altLang="en-US" sz="2400" b="1" dirty="0">
                <a:effectLst>
                  <a:outerShdw blurRad="38100" dist="38100" dir="2700000" algn="tl">
                    <a:srgbClr val="C0C0C0"/>
                  </a:outerShdw>
                </a:effectLst>
              </a:rPr>
              <a:t>层）</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图。 </a:t>
            </a:r>
          </a:p>
          <a:p>
            <a:pPr eaLnBrk="0">
              <a:lnSpc>
                <a:spcPct val="100000"/>
              </a:lnSpc>
              <a:spcBef>
                <a:spcPct val="50000"/>
              </a:spcBef>
              <a:buFont typeface="Wingdings" pitchFamily="2" charset="2"/>
              <a:buChar char="Ø"/>
            </a:pPr>
            <a:r>
              <a:rPr lang="zh-CN" altLang="en-US" sz="2400" b="1" dirty="0">
                <a:effectLst>
                  <a:outerShdw blurRad="38100" dist="38100" dir="2700000" algn="tl">
                    <a:srgbClr val="C0C0C0"/>
                  </a:outerShdw>
                </a:effectLst>
              </a:rPr>
              <a:t> 第一次精化：划分系统的子系统。 </a:t>
            </a:r>
          </a:p>
          <a:p>
            <a:pPr eaLnBrk="0">
              <a:lnSpc>
                <a:spcPct val="100000"/>
              </a:lnSpc>
              <a:spcBef>
                <a:spcPct val="50000"/>
              </a:spcBef>
              <a:buFont typeface="Wingdings" pitchFamily="2" charset="2"/>
              <a:buChar char="Ø"/>
            </a:pPr>
            <a:r>
              <a:rPr lang="zh-CN" altLang="en-US" sz="2400" b="1" dirty="0">
                <a:effectLst>
                  <a:outerShdw blurRad="38100" dist="38100" dir="2700000" algn="tl">
                    <a:srgbClr val="C0C0C0"/>
                  </a:outerShdw>
                </a:effectLst>
              </a:rPr>
              <a:t>逐层求精：对各子系统进一步精化。 </a:t>
            </a:r>
          </a:p>
        </p:txBody>
      </p:sp>
      <p:sp>
        <p:nvSpPr>
          <p:cNvPr id="942125" name="Rectangle 1069"/>
          <p:cNvSpPr>
            <a:spLocks noChangeArrowheads="1"/>
          </p:cNvSpPr>
          <p:nvPr/>
        </p:nvSpPr>
        <p:spPr bwMode="auto">
          <a:xfrm>
            <a:off x="123825" y="1941979"/>
            <a:ext cx="8829675" cy="1938992"/>
          </a:xfrm>
          <a:prstGeom prst="rect">
            <a:avLst/>
          </a:prstGeom>
          <a:noFill/>
          <a:ln w="9525">
            <a:noFill/>
            <a:miter lim="800000"/>
            <a:headEnd/>
            <a:tailEnd/>
          </a:ln>
          <a:effectLst/>
        </p:spPr>
        <p:txBody>
          <a:bodyPr anchor="ctr">
            <a:spAutoFit/>
          </a:bodyPr>
          <a:lstStyle/>
          <a:p>
            <a:pPr algn="l" eaLnBrk="0" hangingPunct="0">
              <a:lnSpc>
                <a:spcPct val="120000"/>
              </a:lnSpc>
            </a:pPr>
            <a:r>
              <a:rPr lang="en-US" altLang="zh-CN" sz="2400" b="1" dirty="0">
                <a:effectLst>
                  <a:outerShdw blurRad="38100" dist="38100" dir="2700000" algn="tl">
                    <a:srgbClr val="C0C0C0"/>
                  </a:outerShdw>
                </a:effectLst>
                <a:latin typeface="宋体" pitchFamily="2" charset="-122"/>
              </a:rPr>
              <a:t>    </a:t>
            </a:r>
            <a:r>
              <a:rPr lang="en-US" altLang="zh-CN"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DFD</a:t>
            </a:r>
            <a:r>
              <a:rPr lang="zh-CN" altLang="en-US" sz="2400" b="1" dirty="0">
                <a:effectLst>
                  <a:outerShdw blurRad="38100" dist="38100" dir="2700000" algn="tl">
                    <a:srgbClr val="C0C0C0"/>
                  </a:outerShdw>
                </a:effectLst>
                <a:latin typeface="宋体" pitchFamily="2" charset="-122"/>
              </a:rPr>
              <a:t>图可以用来表示任何抽象级别的系统功能，随着系统功能和信息的逐渐增加，</a:t>
            </a:r>
            <a:r>
              <a:rPr lang="en-US" altLang="zh-CN"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DFD</a:t>
            </a:r>
            <a:r>
              <a:rPr lang="zh-CN" altLang="en-US" sz="2400" b="1" dirty="0">
                <a:effectLst>
                  <a:outerShdw blurRad="38100" dist="38100" dir="2700000" algn="tl">
                    <a:srgbClr val="C0C0C0"/>
                  </a:outerShdw>
                </a:effectLst>
                <a:latin typeface="宋体" pitchFamily="2" charset="-122"/>
              </a:rPr>
              <a:t>图通过分解来逐层细化用户需求。 </a:t>
            </a:r>
          </a:p>
          <a:p>
            <a:pPr algn="l" eaLnBrk="0" hangingPunct="0">
              <a:lnSpc>
                <a:spcPct val="260000"/>
              </a:lnSpc>
            </a:pPr>
            <a:r>
              <a:rPr lang="zh-CN" altLang="en-US" sz="2400" b="1" dirty="0">
                <a:effectLst>
                  <a:outerShdw blurRad="38100" dist="38100" dir="2700000" algn="tl">
                    <a:srgbClr val="C0C0C0"/>
                  </a:outerShdw>
                </a:effectLst>
                <a:latin typeface="宋体" pitchFamily="2" charset="-122"/>
              </a:rPr>
              <a:t>分解步骤如下：</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5" name="Text Box 3"/>
          <p:cNvSpPr txBox="1">
            <a:spLocks noChangeArrowheads="1"/>
          </p:cNvSpPr>
          <p:nvPr/>
        </p:nvSpPr>
        <p:spPr bwMode="auto">
          <a:xfrm>
            <a:off x="173038" y="1208088"/>
            <a:ext cx="4002087" cy="1004887"/>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2400" b="1" dirty="0">
                <a:solidFill>
                  <a:srgbClr val="DF6337"/>
                </a:solidFill>
                <a:effectLst>
                  <a:outerShdw blurRad="38100" dist="38100" dir="2700000" algn="tl">
                    <a:srgbClr val="C0C0C0"/>
                  </a:outerShdw>
                </a:effectLst>
                <a:latin typeface="Tahoma" pitchFamily="34" charset="0"/>
              </a:rPr>
              <a:t>例：儿童自然语言对话系统</a:t>
            </a:r>
          </a:p>
          <a:p>
            <a:pPr algn="l" eaLnBrk="0" hangingPunct="0">
              <a:lnSpc>
                <a:spcPct val="100000"/>
              </a:lnSpc>
              <a:spcBef>
                <a:spcPct val="50000"/>
              </a:spcBef>
              <a:buClr>
                <a:srgbClr val="CC99FF"/>
              </a:buClr>
              <a:buFont typeface="Monotype Sorts" pitchFamily="2" charset="2"/>
              <a:buNone/>
            </a:pPr>
            <a:r>
              <a:rPr lang="zh-CN" altLang="en-US" sz="2400" b="1" dirty="0">
                <a:solidFill>
                  <a:srgbClr val="DF6337"/>
                </a:solidFill>
                <a:effectLst>
                  <a:outerShdw blurRad="38100" dist="38100" dir="2700000" algn="tl">
                    <a:srgbClr val="C0C0C0"/>
                  </a:outerShdw>
                </a:effectLst>
                <a:latin typeface="Tahoma" pitchFamily="34" charset="0"/>
              </a:rPr>
              <a:t>     （</a:t>
            </a:r>
            <a:r>
              <a:rPr lang="en-US" altLang="zh-CN" sz="2400" b="1" dirty="0">
                <a:solidFill>
                  <a:srgbClr val="DF6337"/>
                </a:solidFill>
                <a:effectLst>
                  <a:outerShdw blurRad="38100" dist="38100" dir="2700000" algn="tl">
                    <a:srgbClr val="C0C0C0"/>
                  </a:outerShdw>
                </a:effectLst>
                <a:latin typeface="Tahoma" pitchFamily="34" charset="0"/>
              </a:rPr>
              <a:t>DFD</a:t>
            </a:r>
            <a:r>
              <a:rPr lang="zh-CN" altLang="en-US" sz="2400" b="1" dirty="0">
                <a:solidFill>
                  <a:srgbClr val="DF6337"/>
                </a:solidFill>
                <a:effectLst>
                  <a:outerShdw blurRad="38100" dist="38100" dir="2700000" algn="tl">
                    <a:srgbClr val="C0C0C0"/>
                  </a:outerShdw>
                </a:effectLst>
                <a:latin typeface="Tahoma" pitchFamily="34" charset="0"/>
              </a:rPr>
              <a:t>顶层图）</a:t>
            </a:r>
          </a:p>
        </p:txBody>
      </p:sp>
      <p:sp>
        <p:nvSpPr>
          <p:cNvPr id="1109007" name="Rectangle 15"/>
          <p:cNvSpPr>
            <a:spLocks noChangeArrowheads="1"/>
          </p:cNvSpPr>
          <p:nvPr/>
        </p:nvSpPr>
        <p:spPr bwMode="auto">
          <a:xfrm>
            <a:off x="4443412" y="1524058"/>
            <a:ext cx="4700588" cy="1865126"/>
          </a:xfrm>
          <a:prstGeom prst="rect">
            <a:avLst/>
          </a:prstGeom>
          <a:noFill/>
          <a:ln w="12700">
            <a:noFill/>
            <a:miter lim="800000"/>
            <a:headEnd type="none" w="sm" len="sm"/>
            <a:tailEnd type="none" w="sm" len="sm"/>
          </a:ln>
          <a:effectLst/>
        </p:spPr>
        <p:txBody>
          <a:bodyPr wrap="square" rIns="0">
            <a:spAutoFit/>
          </a:bodyPr>
          <a:lstStyle/>
          <a:p>
            <a:pPr algn="l" eaLnBrk="0" hangingPunct="0">
              <a:lnSpc>
                <a:spcPct val="120000"/>
              </a:lnSpc>
              <a:buClr>
                <a:schemeClr val="tx1"/>
              </a:buClr>
              <a:buSzPct val="75000"/>
              <a:buFont typeface="Monotype Sorts" pitchFamily="2" charset="2"/>
              <a:buNone/>
            </a:pPr>
            <a:r>
              <a:rPr lang="zh-CN" altLang="en-US" sz="2400" b="1" i="1" dirty="0">
                <a:solidFill>
                  <a:schemeClr val="tx2"/>
                </a:solidFill>
                <a:effectLst>
                  <a:outerShdw blurRad="38100" dist="38100" dir="2700000" algn="tl">
                    <a:srgbClr val="C0C0C0"/>
                  </a:outerShdw>
                </a:effectLst>
                <a:latin typeface="宋体" pitchFamily="2" charset="-122"/>
              </a:rPr>
              <a:t>三个重要属性:</a:t>
            </a:r>
          </a:p>
          <a:p>
            <a:pPr algn="l" eaLnBrk="0" hangingPunct="0">
              <a:lnSpc>
                <a:spcPct val="120000"/>
              </a:lnSpc>
              <a:buClr>
                <a:schemeClr val="accent1"/>
              </a:buClr>
              <a:buSzPct val="85000"/>
              <a:buFont typeface="Monotype Sorts" pitchFamily="2" charset="2"/>
              <a:buChar char="F"/>
            </a:pPr>
            <a:r>
              <a:rPr lang="zh-CN" altLang="en-US" sz="2400" b="1" dirty="0" smtClean="0">
                <a:solidFill>
                  <a:schemeClr val="tx1"/>
                </a:solidFill>
                <a:effectLst>
                  <a:outerShdw blurRad="38100" dist="38100" dir="2700000" algn="tl">
                    <a:srgbClr val="C0C0C0"/>
                  </a:outerShdw>
                </a:effectLst>
                <a:latin typeface="宋体" pitchFamily="2" charset="-122"/>
              </a:rPr>
              <a:t> 流向</a:t>
            </a:r>
            <a:r>
              <a:rPr lang="zh-CN" altLang="en-US" sz="2400" b="1" dirty="0">
                <a:solidFill>
                  <a:schemeClr val="tx1"/>
                </a:solidFill>
                <a:effectLst>
                  <a:outerShdw blurRad="38100" dist="38100" dir="2700000" algn="tl">
                    <a:srgbClr val="C0C0C0"/>
                  </a:outerShdw>
                </a:effectLst>
                <a:latin typeface="宋体" pitchFamily="2" charset="-122"/>
              </a:rPr>
              <a:t>(从加工出发或流向加工)</a:t>
            </a:r>
          </a:p>
          <a:p>
            <a:pPr algn="l" eaLnBrk="0" hangingPunct="0">
              <a:lnSpc>
                <a:spcPct val="120000"/>
              </a:lnSpc>
              <a:buClr>
                <a:schemeClr val="accent1"/>
              </a:buClr>
              <a:buSzPct val="75000"/>
              <a:buFont typeface="Monotype Sorts" pitchFamily="2" charset="2"/>
              <a:buChar char="F"/>
            </a:pPr>
            <a:r>
              <a:rPr lang="zh-CN" altLang="en-US" sz="2400" b="1" dirty="0" smtClean="0">
                <a:solidFill>
                  <a:schemeClr val="tx1"/>
                </a:solidFill>
                <a:effectLst>
                  <a:outerShdw blurRad="38100" dist="38100" dir="2700000" algn="tl">
                    <a:srgbClr val="C0C0C0"/>
                  </a:outerShdw>
                </a:effectLst>
                <a:latin typeface="宋体" pitchFamily="2" charset="-122"/>
              </a:rPr>
              <a:t> 数据</a:t>
            </a:r>
            <a:r>
              <a:rPr lang="zh-CN" altLang="en-US" sz="2400" b="1" dirty="0">
                <a:solidFill>
                  <a:schemeClr val="tx1"/>
                </a:solidFill>
                <a:effectLst>
                  <a:outerShdw blurRad="38100" dist="38100" dir="2700000" algn="tl">
                    <a:srgbClr val="C0C0C0"/>
                  </a:outerShdw>
                </a:effectLst>
                <a:latin typeface="宋体" pitchFamily="2" charset="-122"/>
              </a:rPr>
              <a:t>组成</a:t>
            </a:r>
          </a:p>
          <a:p>
            <a:pPr algn="l" eaLnBrk="0" hangingPunct="0">
              <a:lnSpc>
                <a:spcPct val="120000"/>
              </a:lnSpc>
              <a:buClr>
                <a:schemeClr val="accent1"/>
              </a:buClr>
              <a:buSzPct val="75000"/>
              <a:buFont typeface="Monotype Sorts" pitchFamily="2" charset="2"/>
              <a:buChar char="F"/>
            </a:pPr>
            <a:r>
              <a:rPr lang="zh-CN" altLang="en-US" sz="2400" b="1" dirty="0" smtClean="0">
                <a:solidFill>
                  <a:schemeClr val="tx1"/>
                </a:solidFill>
                <a:effectLst>
                  <a:outerShdw blurRad="38100" dist="38100" dir="2700000" algn="tl">
                    <a:srgbClr val="C0C0C0"/>
                  </a:outerShdw>
                </a:effectLst>
                <a:latin typeface="宋体" pitchFamily="2" charset="-122"/>
              </a:rPr>
              <a:t> 数据流</a:t>
            </a:r>
            <a:r>
              <a:rPr lang="zh-CN" altLang="en-US" sz="2400" b="1" dirty="0">
                <a:solidFill>
                  <a:schemeClr val="tx1"/>
                </a:solidFill>
                <a:effectLst>
                  <a:outerShdw blurRad="38100" dist="38100" dir="2700000" algn="tl">
                    <a:srgbClr val="C0C0C0"/>
                  </a:outerShdw>
                </a:effectLst>
                <a:latin typeface="宋体" pitchFamily="2" charset="-122"/>
              </a:rPr>
              <a:t>名字</a:t>
            </a:r>
          </a:p>
        </p:txBody>
      </p:sp>
      <p:sp>
        <p:nvSpPr>
          <p:cNvPr id="1109008" name="Rectangle 16"/>
          <p:cNvSpPr>
            <a:spLocks noChangeArrowheads="1"/>
          </p:cNvSpPr>
          <p:nvPr/>
        </p:nvSpPr>
        <p:spPr bwMode="auto">
          <a:xfrm>
            <a:off x="284162" y="5730479"/>
            <a:ext cx="8591551" cy="597694"/>
          </a:xfrm>
          <a:prstGeom prst="rect">
            <a:avLst/>
          </a:prstGeom>
          <a:noFill/>
          <a:ln w="9525">
            <a:noFill/>
            <a:miter lim="800000"/>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r>
              <a:rPr lang="zh-CN" altLang="en-US" sz="2000" b="1" dirty="0" smtClean="0">
                <a:solidFill>
                  <a:srgbClr val="0070C0"/>
                </a:solidFill>
                <a:effectLst>
                  <a:outerShdw blurRad="38100" dist="38100" dir="2700000" algn="tl">
                    <a:srgbClr val="C0C0C0"/>
                  </a:outerShdw>
                </a:effectLst>
                <a:latin typeface="Times New Roman" pitchFamily="18" charset="0"/>
              </a:rPr>
              <a:t>顶层</a:t>
            </a:r>
            <a:r>
              <a:rPr lang="zh-CN" altLang="en-US" sz="2000" b="1" dirty="0">
                <a:solidFill>
                  <a:srgbClr val="0070C0"/>
                </a:solidFill>
                <a:effectLst>
                  <a:outerShdw blurRad="38100" dist="38100" dir="2700000" algn="tl">
                    <a:srgbClr val="C0C0C0"/>
                  </a:outerShdw>
                </a:effectLst>
                <a:latin typeface="Times New Roman" pitchFamily="18" charset="0"/>
              </a:rPr>
              <a:t>图</a:t>
            </a:r>
            <a:r>
              <a:rPr lang="zh-CN" altLang="en-US" sz="2000" b="1" dirty="0" smtClean="0">
                <a:solidFill>
                  <a:srgbClr val="0070C0"/>
                </a:solidFill>
                <a:effectLst>
                  <a:outerShdw blurRad="38100" dist="38100" dir="2700000" algn="tl">
                    <a:srgbClr val="C0C0C0"/>
                  </a:outerShdw>
                </a:effectLst>
                <a:latin typeface="Times New Roman" pitchFamily="18" charset="0"/>
              </a:rPr>
              <a:t>的</a:t>
            </a:r>
            <a:r>
              <a:rPr lang="zh-CN" altLang="en-US" sz="2000" b="1" dirty="0">
                <a:solidFill>
                  <a:srgbClr val="0070C0"/>
                </a:solidFill>
                <a:effectLst>
                  <a:outerShdw blurRad="38100" dist="38100" dir="2700000" algn="tl">
                    <a:srgbClr val="C0C0C0"/>
                  </a:outerShdw>
                </a:effectLst>
                <a:latin typeface="Times New Roman" pitchFamily="18" charset="0"/>
              </a:rPr>
              <a:t>作用</a:t>
            </a:r>
            <a:r>
              <a:rPr lang="zh-CN" altLang="en-US" sz="2000" b="1" dirty="0" smtClean="0">
                <a:solidFill>
                  <a:schemeClr val="tx1"/>
                </a:solidFill>
                <a:effectLst>
                  <a:outerShdw blurRad="38100" dist="38100" dir="2700000" algn="tl">
                    <a:srgbClr val="C0C0C0"/>
                  </a:outerShdw>
                </a:effectLst>
                <a:latin typeface="Times New Roman" pitchFamily="18" charset="0"/>
              </a:rPr>
              <a:t>：</a:t>
            </a:r>
            <a:r>
              <a:rPr lang="zh-CN" altLang="en-US" sz="2000" b="1" dirty="0">
                <a:solidFill>
                  <a:schemeClr val="tx1"/>
                </a:solidFill>
                <a:effectLst>
                  <a:outerShdw blurRad="38100" dist="38100" dir="2700000" algn="tl">
                    <a:srgbClr val="C0C0C0"/>
                  </a:outerShdw>
                </a:effectLst>
                <a:latin typeface="Times New Roman" pitchFamily="18" charset="0"/>
              </a:rPr>
              <a:t>关注输入/输出数据，一般的数据文件</a:t>
            </a:r>
            <a:r>
              <a:rPr lang="zh-CN" altLang="en-US" sz="2000" b="1" dirty="0" smtClean="0">
                <a:solidFill>
                  <a:schemeClr val="tx1"/>
                </a:solidFill>
                <a:effectLst>
                  <a:outerShdw blurRad="38100" dist="38100" dir="2700000" algn="tl">
                    <a:srgbClr val="C0C0C0"/>
                  </a:outerShdw>
                </a:effectLst>
                <a:latin typeface="Times New Roman" pitchFamily="18" charset="0"/>
              </a:rPr>
              <a:t>不出现</a:t>
            </a:r>
            <a:r>
              <a:rPr lang="zh-CN" altLang="en-US" sz="2000" b="1" dirty="0">
                <a:solidFill>
                  <a:schemeClr val="tx1"/>
                </a:solidFill>
                <a:effectLst>
                  <a:outerShdw blurRad="38100" dist="38100" dir="2700000" algn="tl">
                    <a:srgbClr val="C0C0C0"/>
                  </a:outerShdw>
                </a:effectLst>
                <a:latin typeface="Times New Roman" pitchFamily="18" charset="0"/>
              </a:rPr>
              <a:t>在顶层</a:t>
            </a:r>
            <a:r>
              <a:rPr lang="en-US" altLang="zh-CN" sz="2000" b="1" dirty="0">
                <a:solidFill>
                  <a:schemeClr val="tx1"/>
                </a:solidFill>
                <a:effectLst>
                  <a:outerShdw blurRad="38100" dist="38100" dir="2700000" algn="tl">
                    <a:srgbClr val="C0C0C0"/>
                  </a:outerShdw>
                </a:effectLst>
                <a:latin typeface="Times New Roman" pitchFamily="18" charset="0"/>
              </a:rPr>
              <a:t>DFD</a:t>
            </a:r>
            <a:r>
              <a:rPr lang="zh-CN" altLang="en-US" sz="2000" b="1" dirty="0">
                <a:solidFill>
                  <a:schemeClr val="tx1"/>
                </a:solidFill>
                <a:effectLst>
                  <a:outerShdw blurRad="38100" dist="38100" dir="2700000" algn="tl">
                    <a:srgbClr val="C0C0C0"/>
                  </a:outerShdw>
                </a:effectLst>
                <a:latin typeface="Times New Roman" pitchFamily="18" charset="0"/>
              </a:rPr>
              <a:t>中。</a:t>
            </a:r>
          </a:p>
        </p:txBody>
      </p:sp>
      <p:sp>
        <p:nvSpPr>
          <p:cNvPr id="1109009" name="Text Box 17"/>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1109015" name="Group 23"/>
          <p:cNvGrpSpPr>
            <a:grpSpLocks/>
          </p:cNvGrpSpPr>
          <p:nvPr/>
        </p:nvGrpSpPr>
        <p:grpSpPr bwMode="auto">
          <a:xfrm>
            <a:off x="652463" y="3698706"/>
            <a:ext cx="7854950" cy="1701800"/>
            <a:chOff x="185" y="2055"/>
            <a:chExt cx="4948" cy="1072"/>
          </a:xfrm>
        </p:grpSpPr>
        <p:sp>
          <p:nvSpPr>
            <p:cNvPr id="1108996" name="Oval 4"/>
            <p:cNvSpPr>
              <a:spLocks noChangeArrowheads="1"/>
            </p:cNvSpPr>
            <p:nvPr/>
          </p:nvSpPr>
          <p:spPr bwMode="auto">
            <a:xfrm>
              <a:off x="2132" y="2055"/>
              <a:ext cx="1054" cy="1072"/>
            </a:xfrm>
            <a:prstGeom prst="ellipse">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自然语言</a:t>
              </a:r>
            </a:p>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理解系统</a:t>
              </a:r>
              <a:endParaRPr lang="en-US" altLang="zh-CN" b="1">
                <a:solidFill>
                  <a:schemeClr val="bg2"/>
                </a:solidFill>
                <a:effectLst>
                  <a:outerShdw blurRad="38100" dist="38100" dir="2700000" algn="tl">
                    <a:srgbClr val="000000"/>
                  </a:outerShdw>
                </a:effectLst>
                <a:latin typeface="Times New Roman" pitchFamily="18" charset="0"/>
              </a:endParaRPr>
            </a:p>
          </p:txBody>
        </p:sp>
        <p:sp>
          <p:nvSpPr>
            <p:cNvPr id="1108997" name="Rectangle 5"/>
            <p:cNvSpPr>
              <a:spLocks noChangeArrowheads="1"/>
            </p:cNvSpPr>
            <p:nvPr/>
          </p:nvSpPr>
          <p:spPr bwMode="auto">
            <a:xfrm>
              <a:off x="185" y="2442"/>
              <a:ext cx="987" cy="316"/>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儿   童</a:t>
              </a:r>
            </a:p>
          </p:txBody>
        </p:sp>
        <p:sp>
          <p:nvSpPr>
            <p:cNvPr id="1108998" name="Line 6"/>
            <p:cNvSpPr>
              <a:spLocks noChangeShapeType="1"/>
            </p:cNvSpPr>
            <p:nvPr/>
          </p:nvSpPr>
          <p:spPr bwMode="auto">
            <a:xfrm>
              <a:off x="1172" y="2591"/>
              <a:ext cx="960" cy="0"/>
            </a:xfrm>
            <a:prstGeom prst="line">
              <a:avLst/>
            </a:prstGeom>
            <a:noFill/>
            <a:ln w="28575">
              <a:solidFill>
                <a:schemeClr val="tx1"/>
              </a:solidFill>
              <a:round/>
              <a:headEnd/>
              <a:tailEnd type="triangle" w="med" len="med"/>
            </a:ln>
            <a:effectLst/>
          </p:spPr>
          <p:txBody>
            <a:bodyPr/>
            <a:lstStyle/>
            <a:p>
              <a:endParaRPr lang="zh-CN" altLang="en-US"/>
            </a:p>
          </p:txBody>
        </p:sp>
        <p:sp>
          <p:nvSpPr>
            <p:cNvPr id="1108999" name="Text Box 7"/>
            <p:cNvSpPr txBox="1">
              <a:spLocks noChangeArrowheads="1"/>
            </p:cNvSpPr>
            <p:nvPr/>
          </p:nvSpPr>
          <p:spPr bwMode="auto">
            <a:xfrm>
              <a:off x="1228" y="2338"/>
              <a:ext cx="914" cy="2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ahoma" pitchFamily="34" charset="0"/>
                </a:rPr>
                <a:t>自然语言</a:t>
              </a:r>
            </a:p>
          </p:txBody>
        </p:sp>
        <p:sp>
          <p:nvSpPr>
            <p:cNvPr id="1109012" name="Rectangle 20"/>
            <p:cNvSpPr>
              <a:spLocks noChangeArrowheads="1"/>
            </p:cNvSpPr>
            <p:nvPr/>
          </p:nvSpPr>
          <p:spPr bwMode="auto">
            <a:xfrm>
              <a:off x="4146" y="2414"/>
              <a:ext cx="987" cy="316"/>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儿   童</a:t>
              </a:r>
            </a:p>
          </p:txBody>
        </p:sp>
        <p:sp>
          <p:nvSpPr>
            <p:cNvPr id="1109013" name="Text Box 21"/>
            <p:cNvSpPr txBox="1">
              <a:spLocks noChangeArrowheads="1"/>
            </p:cNvSpPr>
            <p:nvPr/>
          </p:nvSpPr>
          <p:spPr bwMode="auto">
            <a:xfrm>
              <a:off x="3232" y="2314"/>
              <a:ext cx="914" cy="2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ahoma" pitchFamily="34" charset="0"/>
                </a:rPr>
                <a:t>自然语言</a:t>
              </a:r>
            </a:p>
          </p:txBody>
        </p:sp>
        <p:sp>
          <p:nvSpPr>
            <p:cNvPr id="1109014" name="Line 22"/>
            <p:cNvSpPr>
              <a:spLocks noChangeShapeType="1"/>
            </p:cNvSpPr>
            <p:nvPr/>
          </p:nvSpPr>
          <p:spPr bwMode="auto">
            <a:xfrm>
              <a:off x="3186" y="2572"/>
              <a:ext cx="960" cy="0"/>
            </a:xfrm>
            <a:prstGeom prst="line">
              <a:avLst/>
            </a:prstGeom>
            <a:noFill/>
            <a:ln w="28575">
              <a:solidFill>
                <a:schemeClr val="tx1"/>
              </a:solidFill>
              <a:round/>
              <a:headEnd/>
              <a:tailEnd type="triangle" w="med" len="med"/>
            </a:ln>
            <a:effectLst/>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44450" y="4549775"/>
            <a:ext cx="950913" cy="396875"/>
          </a:xfrm>
          <a:prstGeom prst="rect">
            <a:avLst/>
          </a:prstGeom>
          <a:noFill/>
          <a:ln w="12700">
            <a:noFill/>
            <a:miter lim="800000"/>
            <a:headEnd type="none" w="sm" len="sm"/>
            <a:tailEnd type="none" w="sm" len="sm"/>
          </a:ln>
          <a:effectLst/>
        </p:spPr>
        <p:txBody>
          <a:bodyPr wrap="none">
            <a:spAutoFit/>
          </a:bodyPr>
          <a:lstStyle/>
          <a:p>
            <a:pPr algn="l" eaLnBrk="0" hangingPunct="0">
              <a:lnSpc>
                <a:spcPct val="100000"/>
              </a:lnSpc>
            </a:pPr>
            <a:r>
              <a:rPr lang="zh-CN" altLang="en-US" sz="2000" b="1">
                <a:solidFill>
                  <a:schemeClr val="tx1"/>
                </a:solidFill>
                <a:effectLst>
                  <a:outerShdw blurRad="38100" dist="38100" dir="2700000" algn="tl">
                    <a:srgbClr val="C0C0C0"/>
                  </a:outerShdw>
                </a:effectLst>
                <a:latin typeface="宋体" pitchFamily="2" charset="-122"/>
              </a:rPr>
              <a:t>文件名</a:t>
            </a:r>
          </a:p>
        </p:txBody>
      </p:sp>
      <p:sp>
        <p:nvSpPr>
          <p:cNvPr id="1110019" name="Line 3"/>
          <p:cNvSpPr>
            <a:spLocks noChangeShapeType="1"/>
          </p:cNvSpPr>
          <p:nvPr/>
        </p:nvSpPr>
        <p:spPr bwMode="auto">
          <a:xfrm>
            <a:off x="604838" y="3881438"/>
            <a:ext cx="1662112" cy="0"/>
          </a:xfrm>
          <a:prstGeom prst="line">
            <a:avLst/>
          </a:prstGeom>
          <a:noFill/>
          <a:ln w="38100">
            <a:solidFill>
              <a:schemeClr val="tx1"/>
            </a:solidFill>
            <a:miter lim="800000"/>
            <a:headEnd/>
            <a:tailEnd type="triangle" w="med" len="med"/>
          </a:ln>
          <a:effectLst/>
        </p:spPr>
        <p:txBody>
          <a:bodyPr wrap="none" anchor="ctr"/>
          <a:lstStyle/>
          <a:p>
            <a:endParaRPr lang="zh-CN" altLang="en-US"/>
          </a:p>
        </p:txBody>
      </p:sp>
      <p:sp>
        <p:nvSpPr>
          <p:cNvPr id="1110020" name="Line 4"/>
          <p:cNvSpPr>
            <a:spLocks noChangeShapeType="1"/>
          </p:cNvSpPr>
          <p:nvPr/>
        </p:nvSpPr>
        <p:spPr bwMode="auto">
          <a:xfrm>
            <a:off x="103188" y="4514850"/>
            <a:ext cx="866775" cy="0"/>
          </a:xfrm>
          <a:prstGeom prst="line">
            <a:avLst/>
          </a:prstGeom>
          <a:noFill/>
          <a:ln w="28575">
            <a:solidFill>
              <a:schemeClr val="tx1"/>
            </a:solidFill>
            <a:miter lim="800000"/>
            <a:headEnd/>
            <a:tailEnd/>
          </a:ln>
          <a:effectLst/>
        </p:spPr>
        <p:txBody>
          <a:bodyPr wrap="none" anchor="ctr"/>
          <a:lstStyle/>
          <a:p>
            <a:endParaRPr lang="zh-CN" altLang="en-US"/>
          </a:p>
        </p:txBody>
      </p:sp>
      <p:sp>
        <p:nvSpPr>
          <p:cNvPr id="1110021" name="Line 5"/>
          <p:cNvSpPr>
            <a:spLocks noChangeShapeType="1"/>
          </p:cNvSpPr>
          <p:nvPr/>
        </p:nvSpPr>
        <p:spPr bwMode="auto">
          <a:xfrm>
            <a:off x="103188" y="4972050"/>
            <a:ext cx="866775" cy="0"/>
          </a:xfrm>
          <a:prstGeom prst="line">
            <a:avLst/>
          </a:prstGeom>
          <a:noFill/>
          <a:ln w="28575">
            <a:solidFill>
              <a:schemeClr val="tx1"/>
            </a:solidFill>
            <a:miter lim="800000"/>
            <a:headEnd/>
            <a:tailEnd/>
          </a:ln>
          <a:effectLst/>
        </p:spPr>
        <p:txBody>
          <a:bodyPr wrap="none" anchor="ctr"/>
          <a:lstStyle/>
          <a:p>
            <a:endParaRPr lang="zh-CN" altLang="en-US"/>
          </a:p>
        </p:txBody>
      </p:sp>
      <p:sp>
        <p:nvSpPr>
          <p:cNvPr id="1110022" name="Rectangle 6"/>
          <p:cNvSpPr>
            <a:spLocks noChangeArrowheads="1"/>
          </p:cNvSpPr>
          <p:nvPr/>
        </p:nvSpPr>
        <p:spPr bwMode="auto">
          <a:xfrm>
            <a:off x="1843088" y="5729288"/>
            <a:ext cx="863600" cy="417512"/>
          </a:xfrm>
          <a:prstGeom prst="rect">
            <a:avLst/>
          </a:prstGeom>
          <a:solidFill>
            <a:srgbClr val="FFCCCC"/>
          </a:solidFill>
          <a:ln w="12700">
            <a:solidFill>
              <a:schemeClr val="bg2"/>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110024" name="Oval 8"/>
          <p:cNvSpPr>
            <a:spLocks noChangeArrowheads="1"/>
          </p:cNvSpPr>
          <p:nvPr/>
        </p:nvSpPr>
        <p:spPr bwMode="auto">
          <a:xfrm>
            <a:off x="95250" y="2279650"/>
            <a:ext cx="876300" cy="927100"/>
          </a:xfrm>
          <a:prstGeom prst="ellipse">
            <a:avLst/>
          </a:prstGeom>
          <a:solidFill>
            <a:srgbClr val="FFCCCC"/>
          </a:solidFill>
          <a:ln w="19050">
            <a:solidFill>
              <a:schemeClr val="tx1"/>
            </a:solidFill>
            <a:miter lim="800000"/>
            <a:headEnd/>
            <a:tailEnd/>
          </a:ln>
          <a:effectLst/>
        </p:spPr>
        <p:txBody>
          <a:bodyPr wrap="none" anchor="ctr"/>
          <a:lstStyle/>
          <a:p>
            <a:endParaRPr lang="zh-CN" altLang="en-US"/>
          </a:p>
        </p:txBody>
      </p:sp>
      <p:sp>
        <p:nvSpPr>
          <p:cNvPr id="1110025" name="AutoShape 9"/>
          <p:cNvSpPr>
            <a:spLocks noChangeArrowheads="1"/>
          </p:cNvSpPr>
          <p:nvPr/>
        </p:nvSpPr>
        <p:spPr bwMode="auto">
          <a:xfrm>
            <a:off x="1817688" y="2193925"/>
            <a:ext cx="866775" cy="1101725"/>
          </a:xfrm>
          <a:prstGeom prst="roundRect">
            <a:avLst>
              <a:gd name="adj" fmla="val 16667"/>
            </a:avLst>
          </a:prstGeom>
          <a:solidFill>
            <a:srgbClr val="FFCCCC"/>
          </a:solidFill>
          <a:ln w="19050">
            <a:solidFill>
              <a:schemeClr val="tx1"/>
            </a:solidFill>
            <a:miter lim="800000"/>
            <a:headEnd/>
            <a:tailEnd/>
          </a:ln>
          <a:effectLst/>
        </p:spPr>
        <p:txBody>
          <a:bodyPr wrap="none" anchor="ctr"/>
          <a:lstStyle/>
          <a:p>
            <a:endParaRPr lang="zh-CN" altLang="en-US"/>
          </a:p>
        </p:txBody>
      </p:sp>
      <p:sp>
        <p:nvSpPr>
          <p:cNvPr id="1110026" name="Line 10"/>
          <p:cNvSpPr>
            <a:spLocks noChangeShapeType="1"/>
          </p:cNvSpPr>
          <p:nvPr/>
        </p:nvSpPr>
        <p:spPr bwMode="auto">
          <a:xfrm>
            <a:off x="107950" y="2606675"/>
            <a:ext cx="876300" cy="0"/>
          </a:xfrm>
          <a:prstGeom prst="line">
            <a:avLst/>
          </a:prstGeom>
          <a:noFill/>
          <a:ln w="28575">
            <a:solidFill>
              <a:schemeClr val="tx1"/>
            </a:solidFill>
            <a:miter lim="800000"/>
            <a:headEnd/>
            <a:tailEnd/>
          </a:ln>
          <a:effectLst/>
        </p:spPr>
        <p:txBody>
          <a:bodyPr wrap="none"/>
          <a:lstStyle/>
          <a:p>
            <a:endParaRPr lang="zh-CN" altLang="en-US"/>
          </a:p>
        </p:txBody>
      </p:sp>
      <p:sp>
        <p:nvSpPr>
          <p:cNvPr id="1110027" name="Line 11"/>
          <p:cNvSpPr>
            <a:spLocks noChangeShapeType="1"/>
          </p:cNvSpPr>
          <p:nvPr/>
        </p:nvSpPr>
        <p:spPr bwMode="auto">
          <a:xfrm>
            <a:off x="1817688" y="2619375"/>
            <a:ext cx="866775" cy="0"/>
          </a:xfrm>
          <a:prstGeom prst="line">
            <a:avLst/>
          </a:prstGeom>
          <a:noFill/>
          <a:ln w="28575">
            <a:solidFill>
              <a:schemeClr val="tx1"/>
            </a:solidFill>
            <a:miter lim="800000"/>
            <a:headEnd/>
            <a:tailEnd/>
          </a:ln>
          <a:effectLst/>
        </p:spPr>
        <p:txBody>
          <a:bodyPr wrap="none"/>
          <a:lstStyle/>
          <a:p>
            <a:endParaRPr lang="zh-CN" altLang="en-US"/>
          </a:p>
        </p:txBody>
      </p:sp>
      <p:sp>
        <p:nvSpPr>
          <p:cNvPr id="1110028" name="Text Box 12"/>
          <p:cNvSpPr txBox="1">
            <a:spLocks noChangeArrowheads="1"/>
          </p:cNvSpPr>
          <p:nvPr/>
        </p:nvSpPr>
        <p:spPr bwMode="auto">
          <a:xfrm>
            <a:off x="365125" y="2203450"/>
            <a:ext cx="336550"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chemeClr val="hlink"/>
                </a:solidFill>
                <a:effectLst>
                  <a:outerShdw blurRad="38100" dist="38100" dir="2700000" algn="tl">
                    <a:srgbClr val="C0C0C0"/>
                  </a:outerShdw>
                </a:effectLst>
                <a:latin typeface="Times New Roman" pitchFamily="18" charset="0"/>
              </a:rPr>
              <a:t>2</a:t>
            </a:r>
          </a:p>
        </p:txBody>
      </p:sp>
      <p:sp>
        <p:nvSpPr>
          <p:cNvPr id="1110029" name="Text Box 13"/>
          <p:cNvSpPr txBox="1">
            <a:spLocks noChangeArrowheads="1"/>
          </p:cNvSpPr>
          <p:nvPr/>
        </p:nvSpPr>
        <p:spPr bwMode="auto">
          <a:xfrm>
            <a:off x="2070100" y="2155825"/>
            <a:ext cx="336550"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chemeClr val="hlink"/>
                </a:solidFill>
                <a:effectLst>
                  <a:outerShdw blurRad="38100" dist="38100" dir="2700000" algn="tl">
                    <a:srgbClr val="C0C0C0"/>
                  </a:outerShdw>
                </a:effectLst>
                <a:latin typeface="Times New Roman" pitchFamily="18" charset="0"/>
              </a:rPr>
              <a:t>2</a:t>
            </a:r>
          </a:p>
        </p:txBody>
      </p:sp>
      <p:sp>
        <p:nvSpPr>
          <p:cNvPr id="1110030" name="Text Box 14"/>
          <p:cNvSpPr txBox="1">
            <a:spLocks noChangeArrowheads="1"/>
          </p:cNvSpPr>
          <p:nvPr/>
        </p:nvSpPr>
        <p:spPr bwMode="auto">
          <a:xfrm>
            <a:off x="1125538" y="2416175"/>
            <a:ext cx="490537"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chemeClr val="tx1"/>
                </a:solidFill>
                <a:effectLst>
                  <a:outerShdw blurRad="38100" dist="38100" dir="2700000" algn="tl">
                    <a:srgbClr val="C0C0C0"/>
                  </a:outerShdw>
                </a:effectLst>
                <a:latin typeface="Times New Roman" pitchFamily="18" charset="0"/>
              </a:rPr>
              <a:t>或</a:t>
            </a:r>
          </a:p>
        </p:txBody>
      </p:sp>
      <p:sp>
        <p:nvSpPr>
          <p:cNvPr id="1110031" name="Text Box 15"/>
          <p:cNvSpPr txBox="1">
            <a:spLocks noChangeArrowheads="1"/>
          </p:cNvSpPr>
          <p:nvPr/>
        </p:nvSpPr>
        <p:spPr bwMode="auto">
          <a:xfrm>
            <a:off x="95250" y="1320800"/>
            <a:ext cx="4167188"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rgbClr val="DF6337"/>
                </a:solidFill>
                <a:effectLst>
                  <a:outerShdw blurRad="38100" dist="38100" dir="2700000" algn="tl">
                    <a:srgbClr val="C0C0C0"/>
                  </a:outerShdw>
                </a:effectLst>
                <a:latin typeface="Times New Roman" pitchFamily="18" charset="0"/>
              </a:rPr>
              <a:t>数据流图的四个基本组成部分</a:t>
            </a:r>
          </a:p>
        </p:txBody>
      </p:sp>
      <p:sp>
        <p:nvSpPr>
          <p:cNvPr id="1110032" name="Rectangle 16"/>
          <p:cNvSpPr>
            <a:spLocks noChangeArrowheads="1"/>
          </p:cNvSpPr>
          <p:nvPr/>
        </p:nvSpPr>
        <p:spPr bwMode="auto">
          <a:xfrm>
            <a:off x="3409950" y="2143125"/>
            <a:ext cx="5734050" cy="1114425"/>
          </a:xfrm>
          <a:prstGeom prst="rect">
            <a:avLst/>
          </a:prstGeom>
          <a:noFill/>
          <a:ln w="9525">
            <a:noFill/>
            <a:miter lim="800000"/>
            <a:headEnd/>
            <a:tailEnd/>
          </a:ln>
          <a:effectLst/>
        </p:spPr>
        <p:txBody>
          <a:bodyPr>
            <a:spAutoFit/>
          </a:bodyPr>
          <a:lstStyle/>
          <a:p>
            <a:pPr algn="l">
              <a:lnSpc>
                <a:spcPct val="140000"/>
              </a:lnSpc>
              <a:spcBef>
                <a:spcPct val="50000"/>
              </a:spcBef>
              <a:buClr>
                <a:srgbClr val="FFFF00"/>
              </a:buClr>
              <a:buSzPct val="70000"/>
              <a:buFont typeface="Wingdings" pitchFamily="2" charset="2"/>
              <a:buNone/>
            </a:pPr>
            <a:r>
              <a:rPr lang="zh-CN" altLang="en-US" sz="2400" b="1">
                <a:solidFill>
                  <a:schemeClr val="tx2"/>
                </a:solidFill>
                <a:effectLst>
                  <a:outerShdw blurRad="38100" dist="38100" dir="2700000" algn="tl">
                    <a:srgbClr val="C0C0C0"/>
                  </a:outerShdw>
                </a:effectLst>
              </a:rPr>
              <a:t>数据加工(转换)</a:t>
            </a:r>
            <a:r>
              <a:rPr lang="zh-CN" altLang="en-US" sz="2400" b="1">
                <a:solidFill>
                  <a:schemeClr val="tx1"/>
                </a:solidFill>
                <a:effectLst>
                  <a:outerShdw blurRad="38100" dist="38100" dir="2700000" algn="tl">
                    <a:srgbClr val="C0C0C0"/>
                  </a:outerShdw>
                </a:effectLst>
              </a:rPr>
              <a:t> ： 输入数据经加工变换产生输出数据。</a:t>
            </a:r>
          </a:p>
        </p:txBody>
      </p:sp>
      <p:sp>
        <p:nvSpPr>
          <p:cNvPr id="1110033" name="Rectangle 17"/>
          <p:cNvSpPr>
            <a:spLocks noChangeArrowheads="1"/>
          </p:cNvSpPr>
          <p:nvPr/>
        </p:nvSpPr>
        <p:spPr bwMode="auto">
          <a:xfrm>
            <a:off x="3286125" y="3582988"/>
            <a:ext cx="5524500" cy="457200"/>
          </a:xfrm>
          <a:prstGeom prst="rect">
            <a:avLst/>
          </a:prstGeom>
          <a:noFill/>
          <a:ln w="9525">
            <a:noFill/>
            <a:miter lim="800000"/>
            <a:headEnd/>
            <a:tailEnd/>
          </a:ln>
          <a:effectLst/>
        </p:spPr>
        <p:txBody>
          <a:bodyPr>
            <a:spAutoFit/>
          </a:bodyPr>
          <a:lstStyle/>
          <a:p>
            <a:pPr algn="l">
              <a:lnSpc>
                <a:spcPct val="100000"/>
              </a:lnSpc>
            </a:pPr>
            <a:r>
              <a:rPr lang="zh-CN" altLang="en-US" sz="2400" b="1">
                <a:solidFill>
                  <a:schemeClr val="tx2"/>
                </a:solidFill>
                <a:effectLst>
                  <a:outerShdw blurRad="38100" dist="38100" dir="2700000" algn="tl">
                    <a:srgbClr val="C0C0C0"/>
                  </a:outerShdw>
                </a:effectLst>
              </a:rPr>
              <a:t>数据流 </a:t>
            </a:r>
            <a:r>
              <a:rPr lang="zh-CN" altLang="en-US" sz="2400" b="1">
                <a:solidFill>
                  <a:schemeClr val="tx1"/>
                </a:solidFill>
                <a:effectLst>
                  <a:outerShdw blurRad="38100" dist="38100" dir="2700000" algn="tl">
                    <a:srgbClr val="C0C0C0"/>
                  </a:outerShdw>
                </a:effectLst>
              </a:rPr>
              <a:t>：沿箭头方向传送数据的通道。</a:t>
            </a:r>
          </a:p>
        </p:txBody>
      </p:sp>
      <p:sp>
        <p:nvSpPr>
          <p:cNvPr id="1110034" name="Text Box 18"/>
          <p:cNvSpPr txBox="1">
            <a:spLocks noChangeArrowheads="1"/>
          </p:cNvSpPr>
          <p:nvPr/>
        </p:nvSpPr>
        <p:spPr bwMode="auto">
          <a:xfrm>
            <a:off x="960438" y="4514850"/>
            <a:ext cx="490537"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chemeClr val="tx1"/>
                </a:solidFill>
                <a:effectLst>
                  <a:outerShdw blurRad="38100" dist="38100" dir="2700000" algn="tl">
                    <a:srgbClr val="C0C0C0"/>
                  </a:outerShdw>
                </a:effectLst>
                <a:latin typeface="Times New Roman" pitchFamily="18" charset="0"/>
              </a:rPr>
              <a:t>或</a:t>
            </a:r>
          </a:p>
        </p:txBody>
      </p:sp>
      <p:sp>
        <p:nvSpPr>
          <p:cNvPr id="1110035" name="Line 19"/>
          <p:cNvSpPr>
            <a:spLocks noChangeShapeType="1"/>
          </p:cNvSpPr>
          <p:nvPr/>
        </p:nvSpPr>
        <p:spPr bwMode="auto">
          <a:xfrm>
            <a:off x="1589088" y="4511675"/>
            <a:ext cx="1582737" cy="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0036" name="Line 20"/>
          <p:cNvSpPr>
            <a:spLocks noChangeShapeType="1"/>
          </p:cNvSpPr>
          <p:nvPr/>
        </p:nvSpPr>
        <p:spPr bwMode="auto">
          <a:xfrm>
            <a:off x="1589088" y="4997450"/>
            <a:ext cx="1582737" cy="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0037" name="Line 21"/>
          <p:cNvSpPr>
            <a:spLocks noChangeShapeType="1"/>
          </p:cNvSpPr>
          <p:nvPr/>
        </p:nvSpPr>
        <p:spPr bwMode="auto">
          <a:xfrm>
            <a:off x="1589088" y="4511675"/>
            <a:ext cx="0" cy="485775"/>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0038" name="Line 22"/>
          <p:cNvSpPr>
            <a:spLocks noChangeShapeType="1"/>
          </p:cNvSpPr>
          <p:nvPr/>
        </p:nvSpPr>
        <p:spPr bwMode="auto">
          <a:xfrm flipH="1">
            <a:off x="2236788" y="4540250"/>
            <a:ext cx="0" cy="45720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0039" name="Text Box 23"/>
          <p:cNvSpPr txBox="1">
            <a:spLocks noChangeArrowheads="1"/>
          </p:cNvSpPr>
          <p:nvPr/>
        </p:nvSpPr>
        <p:spPr bwMode="auto">
          <a:xfrm>
            <a:off x="2220913" y="4551363"/>
            <a:ext cx="950912" cy="396875"/>
          </a:xfrm>
          <a:prstGeom prst="rect">
            <a:avLst/>
          </a:prstGeom>
          <a:noFill/>
          <a:ln w="12700">
            <a:noFill/>
            <a:miter lim="800000"/>
            <a:headEnd type="none" w="sm" len="sm"/>
            <a:tailEnd type="none" w="sm" len="sm"/>
          </a:ln>
          <a:effectLst/>
        </p:spPr>
        <p:txBody>
          <a:bodyPr wrap="none">
            <a:spAutoFit/>
          </a:bodyPr>
          <a:lstStyle/>
          <a:p>
            <a:pPr algn="l" eaLnBrk="0" hangingPunct="0">
              <a:lnSpc>
                <a:spcPct val="100000"/>
              </a:lnSpc>
            </a:pPr>
            <a:r>
              <a:rPr lang="zh-CN" altLang="en-US" sz="2000" b="1">
                <a:solidFill>
                  <a:schemeClr val="tx1"/>
                </a:solidFill>
                <a:effectLst>
                  <a:outerShdw blurRad="38100" dist="38100" dir="2700000" algn="tl">
                    <a:srgbClr val="C0C0C0"/>
                  </a:outerShdw>
                </a:effectLst>
                <a:latin typeface="宋体" pitchFamily="2" charset="-122"/>
              </a:rPr>
              <a:t>文件名</a:t>
            </a:r>
          </a:p>
        </p:txBody>
      </p:sp>
      <p:sp>
        <p:nvSpPr>
          <p:cNvPr id="1110040" name="Rectangle 24"/>
          <p:cNvSpPr>
            <a:spLocks noChangeArrowheads="1"/>
          </p:cNvSpPr>
          <p:nvPr/>
        </p:nvSpPr>
        <p:spPr bwMode="auto">
          <a:xfrm>
            <a:off x="3352800" y="4471988"/>
            <a:ext cx="5457825" cy="603250"/>
          </a:xfrm>
          <a:prstGeom prst="rect">
            <a:avLst/>
          </a:prstGeom>
          <a:noFill/>
          <a:ln w="9525">
            <a:noFill/>
            <a:miter lim="800000"/>
            <a:headEnd/>
            <a:tailEnd/>
          </a:ln>
          <a:effectLst/>
        </p:spPr>
        <p:txBody>
          <a:bodyPr wrap="none">
            <a:spAutoFit/>
          </a:bodyPr>
          <a:lstStyle/>
          <a:p>
            <a:pPr algn="l">
              <a:lnSpc>
                <a:spcPct val="140000"/>
              </a:lnSpc>
              <a:spcBef>
                <a:spcPct val="75000"/>
              </a:spcBef>
              <a:buClr>
                <a:srgbClr val="FFFF00"/>
              </a:buClr>
              <a:buSzPct val="70000"/>
              <a:buFont typeface="Wingdings" pitchFamily="2" charset="2"/>
              <a:buNone/>
            </a:pPr>
            <a:r>
              <a:rPr lang="zh-CN" altLang="en-US" sz="2400" b="1">
                <a:solidFill>
                  <a:schemeClr val="tx2"/>
                </a:solidFill>
                <a:effectLst>
                  <a:outerShdw blurRad="38100" dist="38100" dir="2700000" algn="tl">
                    <a:srgbClr val="C0C0C0"/>
                  </a:outerShdw>
                </a:effectLst>
              </a:rPr>
              <a:t>数据存储：</a:t>
            </a:r>
            <a:r>
              <a:rPr lang="zh-CN" altLang="en-US" sz="2400" b="1">
                <a:solidFill>
                  <a:schemeClr val="tx1"/>
                </a:solidFill>
                <a:effectLst>
                  <a:outerShdw blurRad="38100" dist="38100" dir="2700000" algn="tl">
                    <a:srgbClr val="C0C0C0"/>
                  </a:outerShdw>
                </a:effectLst>
              </a:rPr>
              <a:t>存储文件/数据库 (数据源)。</a:t>
            </a:r>
          </a:p>
        </p:txBody>
      </p:sp>
      <p:sp>
        <p:nvSpPr>
          <p:cNvPr id="1110041" name="Rectangle 25"/>
          <p:cNvSpPr>
            <a:spLocks noChangeArrowheads="1"/>
          </p:cNvSpPr>
          <p:nvPr/>
        </p:nvSpPr>
        <p:spPr bwMode="auto">
          <a:xfrm>
            <a:off x="3338513" y="5457825"/>
            <a:ext cx="5805487" cy="933450"/>
          </a:xfrm>
          <a:prstGeom prst="rect">
            <a:avLst/>
          </a:prstGeom>
          <a:noFill/>
          <a:ln w="9525">
            <a:noFill/>
            <a:miter lim="800000"/>
            <a:headEnd/>
            <a:tailEnd/>
          </a:ln>
          <a:effectLst/>
        </p:spPr>
        <p:txBody>
          <a:bodyPr>
            <a:spAutoFit/>
          </a:bodyPr>
          <a:lstStyle/>
          <a:p>
            <a:pPr algn="l">
              <a:lnSpc>
                <a:spcPct val="115000"/>
              </a:lnSpc>
              <a:spcBef>
                <a:spcPct val="50000"/>
              </a:spcBef>
              <a:buClr>
                <a:srgbClr val="FFFF00"/>
              </a:buClr>
              <a:buSzPct val="70000"/>
              <a:buFont typeface="Wingdings" pitchFamily="2" charset="2"/>
              <a:buNone/>
            </a:pPr>
            <a:r>
              <a:rPr lang="zh-CN" altLang="en-US" sz="2400" b="1">
                <a:solidFill>
                  <a:schemeClr val="tx2"/>
                </a:solidFill>
                <a:effectLst>
                  <a:outerShdw blurRad="38100" dist="38100" dir="2700000" algn="tl">
                    <a:srgbClr val="C0C0C0"/>
                  </a:outerShdw>
                </a:effectLst>
              </a:rPr>
              <a:t>外部实体（源）</a:t>
            </a:r>
            <a:r>
              <a:rPr lang="zh-CN" altLang="en-US" sz="2400" b="1">
                <a:solidFill>
                  <a:schemeClr val="tx1"/>
                </a:solidFill>
                <a:effectLst>
                  <a:outerShdw blurRad="38100" dist="38100" dir="2700000" algn="tl">
                    <a:srgbClr val="C0C0C0"/>
                  </a:outerShdw>
                </a:effectLst>
              </a:rPr>
              <a:t>：表示系统和环境的接口, 属系统之外的实体 。</a:t>
            </a:r>
          </a:p>
        </p:txBody>
      </p:sp>
      <p:sp>
        <p:nvSpPr>
          <p:cNvPr id="1110042" name="Rectangle 26"/>
          <p:cNvSpPr>
            <a:spLocks noChangeArrowheads="1"/>
          </p:cNvSpPr>
          <p:nvPr/>
        </p:nvSpPr>
        <p:spPr bwMode="auto">
          <a:xfrm>
            <a:off x="141288" y="5729288"/>
            <a:ext cx="984250" cy="417512"/>
          </a:xfrm>
          <a:prstGeom prst="rect">
            <a:avLst/>
          </a:prstGeom>
          <a:noFill/>
          <a:ln w="19050">
            <a:solidFill>
              <a:schemeClr val="tx1"/>
            </a:solidFill>
            <a:miter lim="800000"/>
            <a:headEnd/>
            <a:tailEnd/>
          </a:ln>
          <a:effectLst/>
        </p:spPr>
        <p:txBody>
          <a:bodyPr wrap="none" anchor="ctr"/>
          <a:lstStyle/>
          <a:p>
            <a:endParaRPr lang="zh-CN" altLang="en-US"/>
          </a:p>
        </p:txBody>
      </p:sp>
      <p:sp>
        <p:nvSpPr>
          <p:cNvPr id="1110043" name="Text Box 27"/>
          <p:cNvSpPr txBox="1">
            <a:spLocks noChangeArrowheads="1"/>
          </p:cNvSpPr>
          <p:nvPr/>
        </p:nvSpPr>
        <p:spPr bwMode="auto">
          <a:xfrm>
            <a:off x="1225550" y="5689600"/>
            <a:ext cx="490538" cy="457200"/>
          </a:xfrm>
          <a:prstGeom prst="rect">
            <a:avLst/>
          </a:prstGeom>
          <a:noFill/>
          <a:ln w="9525">
            <a:noFill/>
            <a:miter lim="800000"/>
            <a:headEnd/>
            <a:tailEnd/>
          </a:ln>
          <a:effectLst/>
        </p:spPr>
        <p:txBody>
          <a:bodyPr wrap="none">
            <a:spAutoFit/>
          </a:bodyPr>
          <a:lstStyle/>
          <a:p>
            <a:pPr algn="l">
              <a:lnSpc>
                <a:spcPct val="100000"/>
              </a:lnSpc>
            </a:pPr>
            <a:r>
              <a:rPr lang="zh-CN" altLang="en-US" sz="2400" b="1">
                <a:solidFill>
                  <a:schemeClr val="tx1"/>
                </a:solidFill>
                <a:effectLst>
                  <a:outerShdw blurRad="38100" dist="38100" dir="2700000" algn="tl">
                    <a:srgbClr val="C0C0C0"/>
                  </a:outerShdw>
                </a:effectLst>
                <a:latin typeface="Times New Roman" pitchFamily="18" charset="0"/>
              </a:rPr>
              <a:t>或</a:t>
            </a:r>
          </a:p>
        </p:txBody>
      </p:sp>
      <p:sp>
        <p:nvSpPr>
          <p:cNvPr id="1110044" name="Text Box 28"/>
          <p:cNvSpPr txBox="1">
            <a:spLocks noChangeArrowheads="1"/>
          </p:cNvSpPr>
          <p:nvPr/>
        </p:nvSpPr>
        <p:spPr bwMode="auto">
          <a:xfrm>
            <a:off x="1570038" y="4549775"/>
            <a:ext cx="811212" cy="396875"/>
          </a:xfrm>
          <a:prstGeom prst="rect">
            <a:avLst/>
          </a:prstGeom>
          <a:noFill/>
          <a:ln w="12700">
            <a:noFill/>
            <a:miter lim="800000"/>
            <a:headEnd type="none" w="sm" len="sm"/>
            <a:tailEnd type="none" w="sm" len="sm"/>
          </a:ln>
          <a:effectLst/>
        </p:spPr>
        <p:txBody>
          <a:bodyPr>
            <a:spAutoFit/>
          </a:bodyPr>
          <a:lstStyle/>
          <a:p>
            <a:pPr algn="l" eaLnBrk="0" hangingPunct="0">
              <a:lnSpc>
                <a:spcPct val="100000"/>
              </a:lnSpc>
            </a:pPr>
            <a:r>
              <a:rPr lang="zh-CN" altLang="en-US" sz="2000" b="1">
                <a:solidFill>
                  <a:schemeClr val="tx1"/>
                </a:solidFill>
                <a:effectLst>
                  <a:outerShdw blurRad="38100" dist="38100" dir="2700000" algn="tl">
                    <a:srgbClr val="C0C0C0"/>
                  </a:outerShdw>
                </a:effectLst>
                <a:latin typeface="宋体" pitchFamily="2" charset="-122"/>
              </a:rPr>
              <a:t>编号</a:t>
            </a:r>
          </a:p>
        </p:txBody>
      </p:sp>
      <p:sp>
        <p:nvSpPr>
          <p:cNvPr id="1110045" name="Text Box 29"/>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8" name="Rectangle 4"/>
          <p:cNvSpPr>
            <a:spLocks noChangeArrowheads="1"/>
          </p:cNvSpPr>
          <p:nvPr/>
        </p:nvSpPr>
        <p:spPr bwMode="auto">
          <a:xfrm>
            <a:off x="130175" y="1200150"/>
            <a:ext cx="3041650" cy="519113"/>
          </a:xfrm>
          <a:prstGeom prst="rect">
            <a:avLst/>
          </a:prstGeom>
          <a:noFill/>
          <a:ln w="9525">
            <a:noFill/>
            <a:miter lim="800000"/>
            <a:headEnd/>
            <a:tailEnd/>
          </a:ln>
          <a:effectLst/>
        </p:spPr>
        <p:txBody>
          <a:bodyPr wrap="none">
            <a:spAutoFit/>
          </a:bodyPr>
          <a:lstStyle/>
          <a:p>
            <a:pPr algn="l">
              <a:lnSpc>
                <a:spcPct val="100000"/>
              </a:lnSpc>
            </a:pPr>
            <a:r>
              <a:rPr lang="zh-CN" altLang="en-US" b="1">
                <a:solidFill>
                  <a:srgbClr val="DF6337"/>
                </a:solidFill>
                <a:effectLst>
                  <a:outerShdw blurRad="38100" dist="38100" dir="2700000" algn="tl">
                    <a:srgbClr val="C0C0C0"/>
                  </a:outerShdw>
                </a:effectLst>
                <a:latin typeface="宋体" pitchFamily="2" charset="-122"/>
              </a:rPr>
              <a:t>软件需求的重要性</a:t>
            </a:r>
          </a:p>
        </p:txBody>
      </p:sp>
      <p:sp>
        <p:nvSpPr>
          <p:cNvPr id="1081349" name="Text Box 5"/>
          <p:cNvSpPr txBox="1">
            <a:spLocks noChangeArrowheads="1"/>
          </p:cNvSpPr>
          <p:nvPr/>
        </p:nvSpPr>
        <p:spPr bwMode="auto">
          <a:xfrm>
            <a:off x="92075" y="1920875"/>
            <a:ext cx="9023350" cy="1265238"/>
          </a:xfrm>
          <a:prstGeom prst="rect">
            <a:avLst/>
          </a:prstGeom>
          <a:noFill/>
          <a:ln w="28575">
            <a:noFill/>
            <a:miter lim="800000"/>
            <a:headEnd/>
            <a:tailEnd type="none" w="sm" len="med"/>
          </a:ln>
          <a:effectLst/>
        </p:spPr>
        <p:txBody>
          <a:bodyPr>
            <a:spAutoFit/>
          </a:bodyPr>
          <a:lstStyle/>
          <a:p>
            <a:pPr algn="l" eaLnBrk="0" hangingPunct="0">
              <a:lnSpc>
                <a:spcPct val="100000"/>
              </a:lnSpc>
              <a:spcBef>
                <a:spcPct val="50000"/>
              </a:spcBef>
              <a:buFontTx/>
              <a:buChar char="•"/>
            </a:pPr>
            <a:r>
              <a:rPr lang="zh-CN" altLang="en-US" sz="2200" b="1">
                <a:solidFill>
                  <a:schemeClr val="tx1"/>
                </a:solidFill>
                <a:effectLst/>
                <a:latin typeface="宋体" pitchFamily="2" charset="-122"/>
              </a:rPr>
              <a:t> 软件需求无疑是当前软件工程中的关键问题，</a:t>
            </a:r>
            <a:r>
              <a:rPr lang="zh-CN" altLang="en-US" sz="2200" b="1">
                <a:solidFill>
                  <a:schemeClr val="tx2"/>
                </a:solidFill>
                <a:effectLst>
                  <a:outerShdw blurRad="38100" dist="38100" dir="2700000" algn="tl">
                    <a:srgbClr val="C0C0C0"/>
                  </a:outerShdw>
                </a:effectLst>
                <a:latin typeface="宋体" pitchFamily="2" charset="-122"/>
              </a:rPr>
              <a:t>没有需求就没有软件</a:t>
            </a:r>
            <a:r>
              <a:rPr lang="zh-CN" altLang="en-US" sz="2200" b="1">
                <a:solidFill>
                  <a:schemeClr val="tx2"/>
                </a:solidFill>
                <a:effectLst/>
                <a:latin typeface="宋体" pitchFamily="2" charset="-122"/>
              </a:rPr>
              <a:t>。</a:t>
            </a:r>
          </a:p>
          <a:p>
            <a:pPr algn="l" eaLnBrk="0" hangingPunct="0">
              <a:lnSpc>
                <a:spcPct val="100000"/>
              </a:lnSpc>
              <a:spcBef>
                <a:spcPct val="50000"/>
              </a:spcBef>
              <a:buFontTx/>
              <a:buChar char="•"/>
            </a:pPr>
            <a:r>
              <a:rPr lang="zh-CN" altLang="en-US" sz="2200" b="1">
                <a:solidFill>
                  <a:schemeClr val="tx1"/>
                </a:solidFill>
                <a:effectLst/>
              </a:rPr>
              <a:t> 美国从上世纪九十年代开始，对全国范围内超过8000个软件项目进行跟踪调查。</a:t>
            </a:r>
          </a:p>
        </p:txBody>
      </p:sp>
      <p:graphicFrame>
        <p:nvGraphicFramePr>
          <p:cNvPr id="1081351" name="Object 7"/>
          <p:cNvGraphicFramePr>
            <a:graphicFrameLocks noChangeAspect="1"/>
          </p:cNvGraphicFramePr>
          <p:nvPr/>
        </p:nvGraphicFramePr>
        <p:xfrm>
          <a:off x="261938" y="3708400"/>
          <a:ext cx="4032250" cy="2714625"/>
        </p:xfrm>
        <a:graphic>
          <a:graphicData uri="http://schemas.openxmlformats.org/presentationml/2006/ole">
            <mc:AlternateContent xmlns:mc="http://schemas.openxmlformats.org/markup-compatibility/2006">
              <mc:Choice xmlns:v="urn:schemas-microsoft-com:vml" Requires="v">
                <p:oleObj spid="_x0000_s1081800" name="Chart" r:id="rId4" imgW="6086427" imgH="3419346" progId="MSGraph.Chart.8">
                  <p:embed followColorScheme="full"/>
                </p:oleObj>
              </mc:Choice>
              <mc:Fallback>
                <p:oleObj name="Chart" r:id="rId4" imgW="6086427" imgH="3419346" progId="MSGraph.Chart.8">
                  <p:embed followColorScheme="full"/>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8" y="3708400"/>
                        <a:ext cx="4032250"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1352" name="Text Box 8"/>
          <p:cNvSpPr txBox="1">
            <a:spLocks noChangeArrowheads="1"/>
          </p:cNvSpPr>
          <p:nvPr/>
        </p:nvSpPr>
        <p:spPr bwMode="auto">
          <a:xfrm>
            <a:off x="4611688" y="3719513"/>
            <a:ext cx="4313237" cy="2465387"/>
          </a:xfrm>
          <a:prstGeom prst="rect">
            <a:avLst/>
          </a:prstGeom>
          <a:noFill/>
          <a:ln w="28575">
            <a:noFill/>
            <a:miter lim="800000"/>
            <a:headEnd/>
            <a:tailEnd type="none" w="sm" len="med"/>
          </a:ln>
          <a:effectLst/>
        </p:spPr>
        <p:txBody>
          <a:bodyPr>
            <a:spAutoFit/>
          </a:bodyPr>
          <a:lstStyle/>
          <a:p>
            <a:pPr algn="l" eaLnBrk="0" hangingPunct="0">
              <a:lnSpc>
                <a:spcPct val="130000"/>
              </a:lnSpc>
              <a:spcBef>
                <a:spcPct val="50000"/>
              </a:spcBef>
            </a:pPr>
            <a:r>
              <a:rPr lang="zh-CN" altLang="en-US" sz="2400" b="1" dirty="0">
                <a:solidFill>
                  <a:schemeClr val="tx1"/>
                </a:solidFill>
                <a:effectLst/>
                <a:latin typeface="Times New Roman" pitchFamily="18" charset="0"/>
              </a:rPr>
              <a:t>         分析失败的原因发现，与需求过程相关的原因占了45%，而其中</a:t>
            </a:r>
            <a:r>
              <a:rPr lang="zh-CN" altLang="en-US" sz="2400" b="1" dirty="0">
                <a:solidFill>
                  <a:schemeClr val="tx2"/>
                </a:solidFill>
                <a:effectLst>
                  <a:outerShdw blurRad="38100" dist="38100" dir="2700000" algn="tl">
                    <a:srgbClr val="C0C0C0"/>
                  </a:outerShdw>
                </a:effectLst>
                <a:latin typeface="Times New Roman" pitchFamily="18" charset="0"/>
              </a:rPr>
              <a:t>缺乏最终用户的参与以及不完整的需求又是两大首要原因，</a:t>
            </a:r>
            <a:r>
              <a:rPr lang="zh-CN" altLang="en-US" sz="2400" b="1" dirty="0">
                <a:solidFill>
                  <a:schemeClr val="tx1"/>
                </a:solidFill>
                <a:effectLst/>
                <a:latin typeface="Times New Roman" pitchFamily="18" charset="0"/>
              </a:rPr>
              <a:t>各占13%和12%。 </a:t>
            </a:r>
          </a:p>
        </p:txBody>
      </p:sp>
      <p:sp>
        <p:nvSpPr>
          <p:cNvPr id="1081353" name="Text Box 9"/>
          <p:cNvSpPr txBox="1">
            <a:spLocks noChangeArrowheads="1"/>
          </p:cNvSpPr>
          <p:nvPr/>
        </p:nvSpPr>
        <p:spPr bwMode="auto">
          <a:xfrm>
            <a:off x="796925" y="4492625"/>
            <a:ext cx="885825" cy="409575"/>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pPr>
            <a:r>
              <a:rPr lang="zh-CN" altLang="en-US" sz="1600" b="1">
                <a:solidFill>
                  <a:schemeClr val="tx1"/>
                </a:solidFill>
                <a:effectLst/>
                <a:latin typeface="Times New Roman" pitchFamily="18" charset="0"/>
              </a:rPr>
              <a:t>未完成</a:t>
            </a:r>
          </a:p>
        </p:txBody>
      </p:sp>
      <p:sp>
        <p:nvSpPr>
          <p:cNvPr id="1081354" name="Text Box 10"/>
          <p:cNvSpPr txBox="1">
            <a:spLocks noChangeArrowheads="1"/>
          </p:cNvSpPr>
          <p:nvPr/>
        </p:nvSpPr>
        <p:spPr bwMode="auto">
          <a:xfrm>
            <a:off x="1273175" y="4910138"/>
            <a:ext cx="1233488" cy="323850"/>
          </a:xfrm>
          <a:prstGeom prst="rect">
            <a:avLst/>
          </a:prstGeom>
          <a:noFill/>
          <a:ln w="28575">
            <a:noFill/>
            <a:miter lim="800000"/>
            <a:headEnd/>
            <a:tailEnd type="none" w="sm" len="med"/>
          </a:ln>
          <a:effectLst/>
        </p:spPr>
        <p:txBody>
          <a:bodyPr>
            <a:spAutoFit/>
          </a:bodyPr>
          <a:lstStyle/>
          <a:p>
            <a:pPr algn="ctr" eaLnBrk="0" hangingPunct="0">
              <a:lnSpc>
                <a:spcPct val="95000"/>
              </a:lnSpc>
              <a:spcBef>
                <a:spcPct val="25000"/>
              </a:spcBef>
            </a:pPr>
            <a:r>
              <a:rPr lang="zh-CN" altLang="en-US" sz="1600" b="1">
                <a:solidFill>
                  <a:schemeClr val="bg2"/>
                </a:solidFill>
                <a:effectLst/>
                <a:latin typeface="Times New Roman" pitchFamily="18" charset="0"/>
              </a:rPr>
              <a:t>完成未实施</a:t>
            </a:r>
          </a:p>
        </p:txBody>
      </p:sp>
      <p:sp>
        <p:nvSpPr>
          <p:cNvPr id="1081355" name="Text Box 11"/>
          <p:cNvSpPr txBox="1">
            <a:spLocks noChangeArrowheads="1"/>
          </p:cNvSpPr>
          <p:nvPr/>
        </p:nvSpPr>
        <p:spPr bwMode="auto">
          <a:xfrm>
            <a:off x="2074863" y="4405313"/>
            <a:ext cx="812800" cy="488950"/>
          </a:xfrm>
          <a:prstGeom prst="rect">
            <a:avLst/>
          </a:prstGeom>
          <a:noFill/>
          <a:ln w="28575">
            <a:noFill/>
            <a:miter lim="800000"/>
            <a:headEnd/>
            <a:tailEnd type="none" w="sm" len="med"/>
          </a:ln>
          <a:effectLst/>
        </p:spPr>
        <p:txBody>
          <a:bodyPr>
            <a:spAutoFit/>
          </a:bodyPr>
          <a:lstStyle/>
          <a:p>
            <a:pPr algn="l" eaLnBrk="0" hangingPunct="0">
              <a:lnSpc>
                <a:spcPct val="130000"/>
              </a:lnSpc>
              <a:spcBef>
                <a:spcPct val="50000"/>
              </a:spcBef>
            </a:pPr>
            <a:r>
              <a:rPr lang="zh-CN" altLang="en-US" sz="2000" b="1">
                <a:solidFill>
                  <a:schemeClr val="hlink"/>
                </a:solidFill>
                <a:effectLst>
                  <a:outerShdw blurRad="38100" dist="38100" dir="2700000" algn="tl">
                    <a:srgbClr val="C0C0C0"/>
                  </a:outerShdw>
                </a:effectLst>
                <a:latin typeface="Times New Roman" pitchFamily="18" charset="0"/>
                <a:ea typeface="楷体_GB2312" pitchFamily="49" charset="-122"/>
              </a:rPr>
              <a:t>完成</a:t>
            </a:r>
          </a:p>
        </p:txBody>
      </p:sp>
      <p:sp>
        <p:nvSpPr>
          <p:cNvPr id="1081356" name="Text Box 12"/>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79" name="Rectangle 15"/>
          <p:cNvSpPr>
            <a:spLocks noChangeArrowheads="1"/>
          </p:cNvSpPr>
          <p:nvPr/>
        </p:nvSpPr>
        <p:spPr bwMode="auto">
          <a:xfrm>
            <a:off x="5324475" y="1260475"/>
            <a:ext cx="3721100" cy="1311275"/>
          </a:xfrm>
          <a:prstGeom prst="rect">
            <a:avLst/>
          </a:prstGeom>
          <a:noFill/>
          <a:ln w="12700">
            <a:noFill/>
            <a:miter lim="800000"/>
            <a:headEnd type="none" w="sm" len="sm"/>
            <a:tailEnd type="none" w="sm" len="sm"/>
          </a:ln>
          <a:effectLst/>
        </p:spPr>
        <p:txBody>
          <a:bodyPr rIns="0">
            <a:spAutoFit/>
          </a:bodyPr>
          <a:lstStyle/>
          <a:p>
            <a:pPr algn="l" eaLnBrk="0" hangingPunct="0">
              <a:lnSpc>
                <a:spcPct val="100000"/>
              </a:lnSpc>
              <a:buClr>
                <a:schemeClr val="tx1"/>
              </a:buClr>
              <a:buSzPct val="75000"/>
              <a:buFont typeface="Monotype Sorts" pitchFamily="2" charset="2"/>
              <a:buNone/>
            </a:pPr>
            <a:r>
              <a:rPr lang="zh-CN" altLang="en-US" sz="2000" b="1" i="1">
                <a:solidFill>
                  <a:schemeClr val="tx2"/>
                </a:solidFill>
                <a:effectLst>
                  <a:outerShdw blurRad="38100" dist="38100" dir="2700000" algn="tl">
                    <a:srgbClr val="C0C0C0"/>
                  </a:outerShdw>
                </a:effectLst>
                <a:latin typeface="宋体" pitchFamily="2" charset="-122"/>
              </a:rPr>
              <a:t>三个重要属性:</a:t>
            </a:r>
          </a:p>
          <a:p>
            <a:pPr algn="l" eaLnBrk="0" hangingPunct="0">
              <a:lnSpc>
                <a:spcPct val="100000"/>
              </a:lnSpc>
              <a:buClr>
                <a:schemeClr val="accent1"/>
              </a:buClr>
              <a:buSzPct val="85000"/>
              <a:buFont typeface="Monotype Sorts" pitchFamily="2" charset="2"/>
              <a:buChar char="F"/>
            </a:pPr>
            <a:r>
              <a:rPr lang="zh-CN" altLang="en-US" sz="2000" b="1">
                <a:solidFill>
                  <a:schemeClr val="tx2"/>
                </a:solidFill>
                <a:effectLst>
                  <a:outerShdw blurRad="38100" dist="38100" dir="2700000" algn="tl">
                    <a:srgbClr val="C0C0C0"/>
                  </a:outerShdw>
                </a:effectLst>
                <a:latin typeface="宋体" pitchFamily="2" charset="-122"/>
              </a:rPr>
              <a:t>流向(从加工出发或流向加工)</a:t>
            </a:r>
          </a:p>
          <a:p>
            <a:pPr algn="l" eaLnBrk="0" hangingPunct="0">
              <a:lnSpc>
                <a:spcPct val="100000"/>
              </a:lnSpc>
              <a:buClr>
                <a:schemeClr val="accent1"/>
              </a:buClr>
              <a:buSzPct val="75000"/>
              <a:buFont typeface="Monotype Sorts" pitchFamily="2" charset="2"/>
              <a:buChar char="F"/>
            </a:pPr>
            <a:r>
              <a:rPr lang="zh-CN" altLang="en-US" sz="2000" b="1">
                <a:solidFill>
                  <a:schemeClr val="tx2"/>
                </a:solidFill>
                <a:effectLst>
                  <a:outerShdw blurRad="38100" dist="38100" dir="2700000" algn="tl">
                    <a:srgbClr val="C0C0C0"/>
                  </a:outerShdw>
                </a:effectLst>
                <a:latin typeface="宋体" pitchFamily="2" charset="-122"/>
              </a:rPr>
              <a:t>数据组成</a:t>
            </a:r>
          </a:p>
          <a:p>
            <a:pPr algn="l" eaLnBrk="0" hangingPunct="0">
              <a:lnSpc>
                <a:spcPct val="100000"/>
              </a:lnSpc>
              <a:buClr>
                <a:schemeClr val="accent1"/>
              </a:buClr>
              <a:buSzPct val="75000"/>
              <a:buFont typeface="Monotype Sorts" pitchFamily="2" charset="2"/>
              <a:buChar char="F"/>
            </a:pPr>
            <a:r>
              <a:rPr lang="zh-CN" altLang="en-US" sz="2000" b="1">
                <a:solidFill>
                  <a:schemeClr val="tx2"/>
                </a:solidFill>
                <a:effectLst>
                  <a:outerShdw blurRad="38100" dist="38100" dir="2700000" algn="tl">
                    <a:srgbClr val="C0C0C0"/>
                  </a:outerShdw>
                </a:effectLst>
                <a:latin typeface="宋体" pitchFamily="2" charset="-122"/>
              </a:rPr>
              <a:t>数据流名字</a:t>
            </a:r>
          </a:p>
        </p:txBody>
      </p:sp>
      <p:sp>
        <p:nvSpPr>
          <p:cNvPr id="1112080" name="Text Box 16"/>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12081" name="Text Box 17"/>
          <p:cNvSpPr txBox="1">
            <a:spLocks noChangeArrowheads="1"/>
          </p:cNvSpPr>
          <p:nvPr/>
        </p:nvSpPr>
        <p:spPr bwMode="auto">
          <a:xfrm>
            <a:off x="173038" y="1208088"/>
            <a:ext cx="4002087" cy="1004887"/>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2400" b="1">
                <a:solidFill>
                  <a:srgbClr val="DF6337"/>
                </a:solidFill>
                <a:effectLst>
                  <a:outerShdw blurRad="38100" dist="38100" dir="2700000" algn="tl">
                    <a:srgbClr val="C0C0C0"/>
                  </a:outerShdw>
                </a:effectLst>
                <a:latin typeface="Tahoma" pitchFamily="34" charset="0"/>
              </a:rPr>
              <a:t>例：儿童自然语言对话系统</a:t>
            </a:r>
          </a:p>
          <a:p>
            <a:pPr algn="l" eaLnBrk="0" hangingPunct="0">
              <a:lnSpc>
                <a:spcPct val="100000"/>
              </a:lnSpc>
              <a:spcBef>
                <a:spcPct val="50000"/>
              </a:spcBef>
              <a:buClr>
                <a:srgbClr val="CC99FF"/>
              </a:buClr>
              <a:buFont typeface="Monotype Sorts" pitchFamily="2" charset="2"/>
              <a:buNone/>
            </a:pPr>
            <a:r>
              <a:rPr lang="zh-CN" altLang="en-US" sz="2400" b="1">
                <a:solidFill>
                  <a:srgbClr val="DF6337"/>
                </a:solidFill>
                <a:effectLst>
                  <a:outerShdw blurRad="38100" dist="38100" dir="2700000" algn="tl">
                    <a:srgbClr val="C0C0C0"/>
                  </a:outerShdw>
                </a:effectLst>
                <a:latin typeface="Tahoma" pitchFamily="34" charset="0"/>
              </a:rPr>
              <a:t>     （</a:t>
            </a:r>
            <a:r>
              <a:rPr lang="en-US" altLang="zh-CN" sz="2400" b="1">
                <a:solidFill>
                  <a:srgbClr val="DF6337"/>
                </a:solidFill>
                <a:effectLst>
                  <a:outerShdw blurRad="38100" dist="38100" dir="2700000" algn="tl">
                    <a:srgbClr val="C0C0C0"/>
                  </a:outerShdw>
                </a:effectLst>
                <a:latin typeface="Tahoma" pitchFamily="34" charset="0"/>
              </a:rPr>
              <a:t>DFD</a:t>
            </a:r>
            <a:r>
              <a:rPr lang="zh-CN" altLang="en-US" sz="2400" b="1">
                <a:solidFill>
                  <a:srgbClr val="DF6337"/>
                </a:solidFill>
                <a:effectLst>
                  <a:outerShdw blurRad="38100" dist="38100" dir="2700000" algn="tl">
                    <a:srgbClr val="C0C0C0"/>
                  </a:outerShdw>
                </a:effectLst>
                <a:latin typeface="Tahoma" pitchFamily="34" charset="0"/>
              </a:rPr>
              <a:t>顶层图）</a:t>
            </a:r>
          </a:p>
        </p:txBody>
      </p:sp>
      <p:grpSp>
        <p:nvGrpSpPr>
          <p:cNvPr id="1112082" name="Group 18"/>
          <p:cNvGrpSpPr>
            <a:grpSpLocks/>
          </p:cNvGrpSpPr>
          <p:nvPr/>
        </p:nvGrpSpPr>
        <p:grpSpPr bwMode="auto">
          <a:xfrm>
            <a:off x="623888" y="3492500"/>
            <a:ext cx="7854950" cy="1701800"/>
            <a:chOff x="185" y="2055"/>
            <a:chExt cx="4948" cy="1072"/>
          </a:xfrm>
        </p:grpSpPr>
        <p:sp>
          <p:nvSpPr>
            <p:cNvPr id="1112083" name="Oval 19"/>
            <p:cNvSpPr>
              <a:spLocks noChangeArrowheads="1"/>
            </p:cNvSpPr>
            <p:nvPr/>
          </p:nvSpPr>
          <p:spPr bwMode="auto">
            <a:xfrm>
              <a:off x="2132" y="2055"/>
              <a:ext cx="1054" cy="1072"/>
            </a:xfrm>
            <a:prstGeom prst="ellipse">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自然语言</a:t>
              </a:r>
            </a:p>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理解系统</a:t>
              </a:r>
              <a:endParaRPr lang="en-US" altLang="zh-CN" b="1">
                <a:solidFill>
                  <a:schemeClr val="bg2"/>
                </a:solidFill>
                <a:effectLst>
                  <a:outerShdw blurRad="38100" dist="38100" dir="2700000" algn="tl">
                    <a:srgbClr val="000000"/>
                  </a:outerShdw>
                </a:effectLst>
                <a:latin typeface="Times New Roman" pitchFamily="18" charset="0"/>
              </a:endParaRPr>
            </a:p>
          </p:txBody>
        </p:sp>
        <p:sp>
          <p:nvSpPr>
            <p:cNvPr id="1112084" name="Rectangle 20"/>
            <p:cNvSpPr>
              <a:spLocks noChangeArrowheads="1"/>
            </p:cNvSpPr>
            <p:nvPr/>
          </p:nvSpPr>
          <p:spPr bwMode="auto">
            <a:xfrm>
              <a:off x="185" y="2442"/>
              <a:ext cx="987" cy="316"/>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a:solidFill>
                    <a:schemeClr val="bg2"/>
                  </a:solidFill>
                  <a:effectLst>
                    <a:outerShdw blurRad="38100" dist="38100" dir="2700000" algn="tl">
                      <a:srgbClr val="000000"/>
                    </a:outerShdw>
                  </a:effectLst>
                  <a:latin typeface="Times New Roman" pitchFamily="18" charset="0"/>
                </a:rPr>
                <a:t>儿   童</a:t>
              </a:r>
            </a:p>
          </p:txBody>
        </p:sp>
        <p:sp>
          <p:nvSpPr>
            <p:cNvPr id="1112085" name="Line 21"/>
            <p:cNvSpPr>
              <a:spLocks noChangeShapeType="1"/>
            </p:cNvSpPr>
            <p:nvPr/>
          </p:nvSpPr>
          <p:spPr bwMode="auto">
            <a:xfrm>
              <a:off x="1172" y="2591"/>
              <a:ext cx="960" cy="0"/>
            </a:xfrm>
            <a:prstGeom prst="line">
              <a:avLst/>
            </a:prstGeom>
            <a:noFill/>
            <a:ln w="28575">
              <a:solidFill>
                <a:schemeClr val="tx1"/>
              </a:solidFill>
              <a:round/>
              <a:headEnd/>
              <a:tailEnd type="triangle" w="med" len="med"/>
            </a:ln>
            <a:effectLst/>
          </p:spPr>
          <p:txBody>
            <a:bodyPr/>
            <a:lstStyle/>
            <a:p>
              <a:endParaRPr lang="zh-CN" altLang="en-US"/>
            </a:p>
          </p:txBody>
        </p:sp>
        <p:sp>
          <p:nvSpPr>
            <p:cNvPr id="1112086" name="Text Box 22"/>
            <p:cNvSpPr txBox="1">
              <a:spLocks noChangeArrowheads="1"/>
            </p:cNvSpPr>
            <p:nvPr/>
          </p:nvSpPr>
          <p:spPr bwMode="auto">
            <a:xfrm>
              <a:off x="1228" y="2338"/>
              <a:ext cx="914" cy="2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ahoma" pitchFamily="34" charset="0"/>
                </a:rPr>
                <a:t>自然语言</a:t>
              </a:r>
            </a:p>
          </p:txBody>
        </p:sp>
        <p:sp>
          <p:nvSpPr>
            <p:cNvPr id="1112087" name="Rectangle 23"/>
            <p:cNvSpPr>
              <a:spLocks noChangeArrowheads="1"/>
            </p:cNvSpPr>
            <p:nvPr/>
          </p:nvSpPr>
          <p:spPr bwMode="auto">
            <a:xfrm>
              <a:off x="4146" y="2414"/>
              <a:ext cx="987" cy="316"/>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b="1" dirty="0">
                  <a:solidFill>
                    <a:schemeClr val="bg2"/>
                  </a:solidFill>
                  <a:effectLst>
                    <a:outerShdw blurRad="38100" dist="38100" dir="2700000" algn="tl">
                      <a:srgbClr val="000000"/>
                    </a:outerShdw>
                  </a:effectLst>
                  <a:latin typeface="Times New Roman" pitchFamily="18" charset="0"/>
                </a:rPr>
                <a:t>儿   童</a:t>
              </a:r>
            </a:p>
          </p:txBody>
        </p:sp>
        <p:sp>
          <p:nvSpPr>
            <p:cNvPr id="1112088" name="Text Box 24"/>
            <p:cNvSpPr txBox="1">
              <a:spLocks noChangeArrowheads="1"/>
            </p:cNvSpPr>
            <p:nvPr/>
          </p:nvSpPr>
          <p:spPr bwMode="auto">
            <a:xfrm>
              <a:off x="3232" y="2314"/>
              <a:ext cx="914" cy="2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outerShdw blurRad="38100" dist="38100" dir="2700000" algn="tl">
                      <a:srgbClr val="C0C0C0"/>
                    </a:outerShdw>
                  </a:effectLst>
                  <a:latin typeface="Tahoma" pitchFamily="34" charset="0"/>
                </a:rPr>
                <a:t>自然语言</a:t>
              </a:r>
            </a:p>
          </p:txBody>
        </p:sp>
        <p:sp>
          <p:nvSpPr>
            <p:cNvPr id="1112089" name="Line 25"/>
            <p:cNvSpPr>
              <a:spLocks noChangeShapeType="1"/>
            </p:cNvSpPr>
            <p:nvPr/>
          </p:nvSpPr>
          <p:spPr bwMode="auto">
            <a:xfrm>
              <a:off x="3186" y="2572"/>
              <a:ext cx="960" cy="0"/>
            </a:xfrm>
            <a:prstGeom prst="line">
              <a:avLst/>
            </a:prstGeom>
            <a:noFill/>
            <a:ln w="28575">
              <a:solidFill>
                <a:schemeClr val="tx1"/>
              </a:solidFill>
              <a:round/>
              <a:headEnd/>
              <a:tailEnd type="triangle" w="med" len="med"/>
            </a:ln>
            <a:effectLst/>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136" name="Text Box 48"/>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13091" name="Rectangle 3"/>
          <p:cNvSpPr>
            <a:spLocks noChangeArrowheads="1"/>
          </p:cNvSpPr>
          <p:nvPr/>
        </p:nvSpPr>
        <p:spPr bwMode="auto">
          <a:xfrm>
            <a:off x="627063" y="2471738"/>
            <a:ext cx="1255712" cy="501650"/>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sz="2400" b="1">
                <a:solidFill>
                  <a:schemeClr val="bg2"/>
                </a:solidFill>
                <a:effectLst>
                  <a:outerShdw blurRad="38100" dist="38100" dir="2700000" algn="tl">
                    <a:srgbClr val="000000"/>
                  </a:outerShdw>
                </a:effectLst>
                <a:latin typeface="Times New Roman" pitchFamily="18" charset="0"/>
              </a:rPr>
              <a:t>儿   童</a:t>
            </a:r>
          </a:p>
        </p:txBody>
      </p:sp>
      <p:sp>
        <p:nvSpPr>
          <p:cNvPr id="1113092" name="Line 4"/>
          <p:cNvSpPr>
            <a:spLocks noChangeShapeType="1"/>
          </p:cNvSpPr>
          <p:nvPr/>
        </p:nvSpPr>
        <p:spPr bwMode="auto">
          <a:xfrm>
            <a:off x="1265238" y="4173538"/>
            <a:ext cx="617537" cy="0"/>
          </a:xfrm>
          <a:prstGeom prst="line">
            <a:avLst/>
          </a:prstGeom>
          <a:noFill/>
          <a:ln w="28575">
            <a:solidFill>
              <a:schemeClr val="tx1"/>
            </a:solidFill>
            <a:round/>
            <a:headEnd/>
            <a:tailEnd type="triangle" w="med" len="med"/>
          </a:ln>
          <a:effectLst/>
        </p:spPr>
        <p:txBody>
          <a:bodyPr/>
          <a:lstStyle/>
          <a:p>
            <a:endParaRPr lang="zh-CN" altLang="en-US"/>
          </a:p>
        </p:txBody>
      </p:sp>
      <p:sp>
        <p:nvSpPr>
          <p:cNvPr id="1113093" name="Text Box 5"/>
          <p:cNvSpPr txBox="1">
            <a:spLocks noChangeArrowheads="1"/>
          </p:cNvSpPr>
          <p:nvPr/>
        </p:nvSpPr>
        <p:spPr bwMode="auto">
          <a:xfrm>
            <a:off x="3706813" y="2232025"/>
            <a:ext cx="1531937" cy="42703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200" b="1">
                <a:solidFill>
                  <a:schemeClr val="tx1"/>
                </a:solidFill>
                <a:effectLst/>
                <a:latin typeface="Tahoma" pitchFamily="34" charset="0"/>
              </a:rPr>
              <a:t>自然语言</a:t>
            </a:r>
          </a:p>
        </p:txBody>
      </p:sp>
      <p:sp>
        <p:nvSpPr>
          <p:cNvPr id="1113094" name="Text Box 6"/>
          <p:cNvSpPr txBox="1">
            <a:spLocks noChangeArrowheads="1"/>
          </p:cNvSpPr>
          <p:nvPr/>
        </p:nvSpPr>
        <p:spPr bwMode="auto">
          <a:xfrm>
            <a:off x="3035300" y="3771900"/>
            <a:ext cx="1095375" cy="42703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200" b="1">
                <a:solidFill>
                  <a:schemeClr val="tx1"/>
                </a:solidFill>
                <a:effectLst/>
                <a:latin typeface="Tahoma" pitchFamily="34" charset="0"/>
              </a:rPr>
              <a:t>三元组</a:t>
            </a:r>
          </a:p>
        </p:txBody>
      </p:sp>
      <p:sp>
        <p:nvSpPr>
          <p:cNvPr id="1113095" name="Line 7"/>
          <p:cNvSpPr>
            <a:spLocks noChangeShapeType="1"/>
          </p:cNvSpPr>
          <p:nvPr/>
        </p:nvSpPr>
        <p:spPr bwMode="auto">
          <a:xfrm>
            <a:off x="2933700" y="4173538"/>
            <a:ext cx="1289050" cy="0"/>
          </a:xfrm>
          <a:prstGeom prst="line">
            <a:avLst/>
          </a:prstGeom>
          <a:noFill/>
          <a:ln w="28575">
            <a:solidFill>
              <a:schemeClr val="tx1"/>
            </a:solidFill>
            <a:round/>
            <a:headEnd/>
            <a:tailEnd type="triangle" w="med" len="med"/>
          </a:ln>
          <a:effectLst/>
        </p:spPr>
        <p:txBody>
          <a:bodyPr/>
          <a:lstStyle/>
          <a:p>
            <a:endParaRPr lang="zh-CN" altLang="en-US"/>
          </a:p>
        </p:txBody>
      </p:sp>
      <p:sp>
        <p:nvSpPr>
          <p:cNvPr id="1113096" name="Line 8"/>
          <p:cNvSpPr>
            <a:spLocks noChangeShapeType="1"/>
          </p:cNvSpPr>
          <p:nvPr/>
        </p:nvSpPr>
        <p:spPr bwMode="auto">
          <a:xfrm>
            <a:off x="1265238" y="2973388"/>
            <a:ext cx="0" cy="1200150"/>
          </a:xfrm>
          <a:prstGeom prst="line">
            <a:avLst/>
          </a:prstGeom>
          <a:noFill/>
          <a:ln w="28575">
            <a:solidFill>
              <a:schemeClr val="tx1"/>
            </a:solidFill>
            <a:round/>
            <a:headEnd/>
            <a:tailEnd/>
          </a:ln>
          <a:effectLst/>
        </p:spPr>
        <p:txBody>
          <a:bodyPr/>
          <a:lstStyle/>
          <a:p>
            <a:endParaRPr lang="zh-CN" altLang="en-US"/>
          </a:p>
        </p:txBody>
      </p:sp>
      <p:sp>
        <p:nvSpPr>
          <p:cNvPr id="1113097" name="Text Box 9"/>
          <p:cNvSpPr txBox="1">
            <a:spLocks noChangeArrowheads="1"/>
          </p:cNvSpPr>
          <p:nvPr/>
        </p:nvSpPr>
        <p:spPr bwMode="auto">
          <a:xfrm>
            <a:off x="1863725" y="5467350"/>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dirty="0">
                <a:solidFill>
                  <a:schemeClr val="tx1"/>
                </a:solidFill>
                <a:effectLst/>
                <a:latin typeface="Times New Roman" pitchFamily="18" charset="0"/>
              </a:rPr>
              <a:t>三元组库</a:t>
            </a:r>
          </a:p>
        </p:txBody>
      </p:sp>
      <p:sp>
        <p:nvSpPr>
          <p:cNvPr id="1113098" name="Line 10"/>
          <p:cNvSpPr>
            <a:spLocks noChangeShapeType="1"/>
          </p:cNvSpPr>
          <p:nvPr/>
        </p:nvSpPr>
        <p:spPr bwMode="auto">
          <a:xfrm>
            <a:off x="1901825" y="5881688"/>
            <a:ext cx="1209675" cy="0"/>
          </a:xfrm>
          <a:prstGeom prst="line">
            <a:avLst/>
          </a:prstGeom>
          <a:noFill/>
          <a:ln w="19050">
            <a:solidFill>
              <a:srgbClr val="FFCCCC"/>
            </a:solidFill>
            <a:round/>
            <a:headEnd/>
            <a:tailEnd/>
          </a:ln>
          <a:effectLst/>
        </p:spPr>
        <p:txBody>
          <a:bodyPr/>
          <a:lstStyle/>
          <a:p>
            <a:endParaRPr lang="zh-CN" altLang="en-US"/>
          </a:p>
        </p:txBody>
      </p:sp>
      <p:sp>
        <p:nvSpPr>
          <p:cNvPr id="1113099" name="Line 11"/>
          <p:cNvSpPr>
            <a:spLocks noChangeShapeType="1"/>
          </p:cNvSpPr>
          <p:nvPr/>
        </p:nvSpPr>
        <p:spPr bwMode="auto">
          <a:xfrm>
            <a:off x="1911350" y="5511800"/>
            <a:ext cx="1209675" cy="0"/>
          </a:xfrm>
          <a:prstGeom prst="line">
            <a:avLst/>
          </a:prstGeom>
          <a:noFill/>
          <a:ln w="19050">
            <a:solidFill>
              <a:srgbClr val="FFCCCC"/>
            </a:solidFill>
            <a:round/>
            <a:headEnd/>
            <a:tailEnd/>
          </a:ln>
          <a:effectLst/>
        </p:spPr>
        <p:txBody>
          <a:bodyPr/>
          <a:lstStyle/>
          <a:p>
            <a:endParaRPr lang="zh-CN" altLang="en-US"/>
          </a:p>
        </p:txBody>
      </p:sp>
      <p:sp>
        <p:nvSpPr>
          <p:cNvPr id="1113100" name="Text Box 12"/>
          <p:cNvSpPr txBox="1">
            <a:spLocks noChangeArrowheads="1"/>
          </p:cNvSpPr>
          <p:nvPr/>
        </p:nvSpPr>
        <p:spPr bwMode="auto">
          <a:xfrm>
            <a:off x="6489700" y="5499100"/>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三元组库</a:t>
            </a:r>
          </a:p>
        </p:txBody>
      </p:sp>
      <p:sp>
        <p:nvSpPr>
          <p:cNvPr id="1113101" name="Line 13"/>
          <p:cNvSpPr>
            <a:spLocks noChangeShapeType="1"/>
          </p:cNvSpPr>
          <p:nvPr/>
        </p:nvSpPr>
        <p:spPr bwMode="auto">
          <a:xfrm>
            <a:off x="6502400" y="5900738"/>
            <a:ext cx="1209675" cy="0"/>
          </a:xfrm>
          <a:prstGeom prst="line">
            <a:avLst/>
          </a:prstGeom>
          <a:noFill/>
          <a:ln w="19050">
            <a:solidFill>
              <a:srgbClr val="DF6337"/>
            </a:solidFill>
            <a:round/>
            <a:headEnd/>
            <a:tailEnd/>
          </a:ln>
          <a:effectLst/>
        </p:spPr>
        <p:txBody>
          <a:bodyPr/>
          <a:lstStyle/>
          <a:p>
            <a:endParaRPr lang="zh-CN" altLang="en-US"/>
          </a:p>
        </p:txBody>
      </p:sp>
      <p:sp>
        <p:nvSpPr>
          <p:cNvPr id="1113102" name="Line 14"/>
          <p:cNvSpPr>
            <a:spLocks noChangeShapeType="1"/>
          </p:cNvSpPr>
          <p:nvPr/>
        </p:nvSpPr>
        <p:spPr bwMode="auto">
          <a:xfrm>
            <a:off x="6511925" y="5530850"/>
            <a:ext cx="1209675" cy="0"/>
          </a:xfrm>
          <a:prstGeom prst="line">
            <a:avLst/>
          </a:prstGeom>
          <a:noFill/>
          <a:ln w="19050">
            <a:solidFill>
              <a:srgbClr val="DF6337"/>
            </a:solidFill>
            <a:round/>
            <a:headEnd/>
            <a:tailEnd/>
          </a:ln>
          <a:effectLst/>
        </p:spPr>
        <p:txBody>
          <a:bodyPr/>
          <a:lstStyle/>
          <a:p>
            <a:endParaRPr lang="zh-CN" altLang="en-US"/>
          </a:p>
        </p:txBody>
      </p:sp>
      <p:sp>
        <p:nvSpPr>
          <p:cNvPr id="1113103" name="Line 15"/>
          <p:cNvSpPr>
            <a:spLocks noChangeShapeType="1"/>
          </p:cNvSpPr>
          <p:nvPr/>
        </p:nvSpPr>
        <p:spPr bwMode="auto">
          <a:xfrm flipV="1">
            <a:off x="2481263" y="4811713"/>
            <a:ext cx="0" cy="700087"/>
          </a:xfrm>
          <a:prstGeom prst="line">
            <a:avLst/>
          </a:prstGeom>
          <a:noFill/>
          <a:ln w="19050">
            <a:solidFill>
              <a:schemeClr val="tx1"/>
            </a:solidFill>
            <a:round/>
            <a:headEnd type="triangle" w="med" len="med"/>
            <a:tailEnd type="triangle" w="med" len="med"/>
          </a:ln>
          <a:effectLst/>
        </p:spPr>
        <p:txBody>
          <a:bodyPr/>
          <a:lstStyle/>
          <a:p>
            <a:endParaRPr lang="zh-CN" altLang="en-US"/>
          </a:p>
        </p:txBody>
      </p:sp>
      <p:sp>
        <p:nvSpPr>
          <p:cNvPr id="1113104" name="Line 16"/>
          <p:cNvSpPr>
            <a:spLocks noChangeShapeType="1"/>
          </p:cNvSpPr>
          <p:nvPr/>
        </p:nvSpPr>
        <p:spPr bwMode="auto">
          <a:xfrm flipV="1">
            <a:off x="7092950" y="4776788"/>
            <a:ext cx="0" cy="700087"/>
          </a:xfrm>
          <a:prstGeom prst="line">
            <a:avLst/>
          </a:prstGeom>
          <a:noFill/>
          <a:ln w="19050">
            <a:solidFill>
              <a:schemeClr val="tx1"/>
            </a:solidFill>
            <a:round/>
            <a:headEnd/>
            <a:tailEnd type="triangle" w="med" len="med"/>
          </a:ln>
          <a:effectLst/>
        </p:spPr>
        <p:txBody>
          <a:bodyPr/>
          <a:lstStyle/>
          <a:p>
            <a:endParaRPr lang="zh-CN" altLang="en-US"/>
          </a:p>
        </p:txBody>
      </p:sp>
      <p:sp>
        <p:nvSpPr>
          <p:cNvPr id="1113105" name="Text Box 17"/>
          <p:cNvSpPr txBox="1">
            <a:spLocks noChangeArrowheads="1"/>
          </p:cNvSpPr>
          <p:nvPr/>
        </p:nvSpPr>
        <p:spPr bwMode="auto">
          <a:xfrm>
            <a:off x="82551" y="4976813"/>
            <a:ext cx="2436812" cy="707886"/>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b="1" dirty="0">
                <a:solidFill>
                  <a:schemeClr val="tx1"/>
                </a:solidFill>
                <a:effectLst/>
                <a:latin typeface="Tahoma" pitchFamily="34" charset="0"/>
              </a:rPr>
              <a:t>语法、</a:t>
            </a:r>
            <a:r>
              <a:rPr lang="zh-CN" altLang="en-US" sz="2000" b="1" dirty="0" smtClean="0">
                <a:solidFill>
                  <a:schemeClr val="tx1"/>
                </a:solidFill>
                <a:effectLst/>
                <a:latin typeface="Tahoma" pitchFamily="34" charset="0"/>
              </a:rPr>
              <a:t>语义信息</a:t>
            </a:r>
            <a:r>
              <a:rPr lang="en-US" altLang="zh-CN" sz="2000" b="1" dirty="0" smtClean="0">
                <a:solidFill>
                  <a:schemeClr val="tx1"/>
                </a:solidFill>
                <a:effectLst/>
                <a:latin typeface="Tahoma" pitchFamily="34" charset="0"/>
              </a:rPr>
              <a:t>/*</a:t>
            </a:r>
            <a:r>
              <a:rPr lang="zh-CN" altLang="en-US" sz="1200" b="1" dirty="0" smtClean="0">
                <a:solidFill>
                  <a:schemeClr val="tx1"/>
                </a:solidFill>
                <a:effectLst/>
                <a:latin typeface="Tahoma" pitchFamily="34" charset="0"/>
              </a:rPr>
              <a:t>既读又写</a:t>
            </a:r>
            <a:r>
              <a:rPr lang="en-US" altLang="zh-CN" sz="2000" b="1" dirty="0" smtClean="0">
                <a:solidFill>
                  <a:schemeClr val="tx1"/>
                </a:solidFill>
                <a:effectLst/>
                <a:latin typeface="Tahoma" pitchFamily="34" charset="0"/>
              </a:rPr>
              <a:t>*/</a:t>
            </a:r>
            <a:endParaRPr lang="zh-CN" altLang="en-US" sz="2000" b="1" dirty="0">
              <a:solidFill>
                <a:schemeClr val="tx1"/>
              </a:solidFill>
              <a:effectLst/>
              <a:latin typeface="Tahoma" pitchFamily="34" charset="0"/>
            </a:endParaRPr>
          </a:p>
        </p:txBody>
      </p:sp>
      <p:sp>
        <p:nvSpPr>
          <p:cNvPr id="1113106" name="AutoShape 18"/>
          <p:cNvSpPr>
            <a:spLocks noChangeArrowheads="1"/>
          </p:cNvSpPr>
          <p:nvPr/>
        </p:nvSpPr>
        <p:spPr bwMode="auto">
          <a:xfrm>
            <a:off x="1887538" y="3421063"/>
            <a:ext cx="1063625" cy="1360487"/>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2000" b="1">
              <a:solidFill>
                <a:schemeClr val="tx1"/>
              </a:solidFill>
              <a:effectLst>
                <a:outerShdw blurRad="38100" dist="38100" dir="2700000" algn="tl">
                  <a:srgbClr val="FFFFFF"/>
                </a:outerShdw>
              </a:effectLst>
              <a:latin typeface="Times New Roman" pitchFamily="18" charset="0"/>
            </a:endParaRPr>
          </a:p>
        </p:txBody>
      </p:sp>
      <p:sp>
        <p:nvSpPr>
          <p:cNvPr id="1113107" name="Line 19"/>
          <p:cNvSpPr>
            <a:spLocks noChangeShapeType="1"/>
          </p:cNvSpPr>
          <p:nvPr/>
        </p:nvSpPr>
        <p:spPr bwMode="auto">
          <a:xfrm>
            <a:off x="1887538" y="3754438"/>
            <a:ext cx="1063625" cy="0"/>
          </a:xfrm>
          <a:prstGeom prst="line">
            <a:avLst/>
          </a:prstGeom>
          <a:noFill/>
          <a:ln w="9525">
            <a:solidFill>
              <a:schemeClr val="bg2"/>
            </a:solidFill>
            <a:round/>
            <a:headEnd/>
            <a:tailEnd/>
          </a:ln>
          <a:effectLst/>
        </p:spPr>
        <p:txBody>
          <a:bodyPr/>
          <a:lstStyle/>
          <a:p>
            <a:endParaRPr lang="zh-CN" altLang="en-US"/>
          </a:p>
        </p:txBody>
      </p:sp>
      <p:sp>
        <p:nvSpPr>
          <p:cNvPr id="1113108" name="Text Box 20"/>
          <p:cNvSpPr txBox="1">
            <a:spLocks noChangeArrowheads="1"/>
          </p:cNvSpPr>
          <p:nvPr/>
        </p:nvSpPr>
        <p:spPr bwMode="auto">
          <a:xfrm>
            <a:off x="2244725" y="3395663"/>
            <a:ext cx="3111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a:t>
            </a:r>
          </a:p>
        </p:txBody>
      </p:sp>
      <p:sp>
        <p:nvSpPr>
          <p:cNvPr id="1113109" name="Text Box 21"/>
          <p:cNvSpPr txBox="1">
            <a:spLocks noChangeArrowheads="1"/>
          </p:cNvSpPr>
          <p:nvPr/>
        </p:nvSpPr>
        <p:spPr bwMode="auto">
          <a:xfrm>
            <a:off x="1928813" y="3903663"/>
            <a:ext cx="971550" cy="701675"/>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outerShdw blurRad="38100" dist="38100" dir="2700000" algn="tl">
                    <a:srgbClr val="C0C0C0"/>
                  </a:outerShdw>
                </a:effectLst>
                <a:latin typeface="Times New Roman" pitchFamily="18" charset="0"/>
              </a:rPr>
              <a:t>自然语言分析</a:t>
            </a:r>
          </a:p>
        </p:txBody>
      </p:sp>
      <p:sp>
        <p:nvSpPr>
          <p:cNvPr id="1113110" name="AutoShape 22"/>
          <p:cNvSpPr>
            <a:spLocks noChangeArrowheads="1"/>
          </p:cNvSpPr>
          <p:nvPr/>
        </p:nvSpPr>
        <p:spPr bwMode="auto">
          <a:xfrm>
            <a:off x="6553200" y="3451225"/>
            <a:ext cx="1063625" cy="136048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2000" b="1">
              <a:solidFill>
                <a:schemeClr val="tx1"/>
              </a:solidFill>
              <a:effectLst/>
              <a:latin typeface="Times New Roman" pitchFamily="18" charset="0"/>
            </a:endParaRPr>
          </a:p>
        </p:txBody>
      </p:sp>
      <p:sp>
        <p:nvSpPr>
          <p:cNvPr id="1113111" name="Line 23"/>
          <p:cNvSpPr>
            <a:spLocks noChangeShapeType="1"/>
          </p:cNvSpPr>
          <p:nvPr/>
        </p:nvSpPr>
        <p:spPr bwMode="auto">
          <a:xfrm>
            <a:off x="6553200" y="3784600"/>
            <a:ext cx="1063625" cy="0"/>
          </a:xfrm>
          <a:prstGeom prst="line">
            <a:avLst/>
          </a:prstGeom>
          <a:noFill/>
          <a:ln w="9525">
            <a:solidFill>
              <a:schemeClr val="bg2"/>
            </a:solidFill>
            <a:round/>
            <a:headEnd/>
            <a:tailEnd/>
          </a:ln>
          <a:effectLst/>
        </p:spPr>
        <p:txBody>
          <a:bodyPr/>
          <a:lstStyle/>
          <a:p>
            <a:endParaRPr lang="zh-CN" altLang="en-US"/>
          </a:p>
        </p:txBody>
      </p:sp>
      <p:sp>
        <p:nvSpPr>
          <p:cNvPr id="1113112" name="Text Box 24"/>
          <p:cNvSpPr txBox="1">
            <a:spLocks noChangeArrowheads="1"/>
          </p:cNvSpPr>
          <p:nvPr/>
        </p:nvSpPr>
        <p:spPr bwMode="auto">
          <a:xfrm>
            <a:off x="6910388" y="3425825"/>
            <a:ext cx="3111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3</a:t>
            </a:r>
          </a:p>
        </p:txBody>
      </p:sp>
      <p:sp>
        <p:nvSpPr>
          <p:cNvPr id="1113113" name="Text Box 25"/>
          <p:cNvSpPr txBox="1">
            <a:spLocks noChangeArrowheads="1"/>
          </p:cNvSpPr>
          <p:nvPr/>
        </p:nvSpPr>
        <p:spPr bwMode="auto">
          <a:xfrm>
            <a:off x="6594475" y="3933825"/>
            <a:ext cx="971550" cy="701675"/>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outerShdw blurRad="38100" dist="38100" dir="2700000" algn="tl">
                    <a:srgbClr val="C0C0C0"/>
                  </a:outerShdw>
                </a:effectLst>
                <a:latin typeface="Times New Roman" pitchFamily="18" charset="0"/>
              </a:rPr>
              <a:t>自然语言生成</a:t>
            </a:r>
          </a:p>
        </p:txBody>
      </p:sp>
      <p:sp>
        <p:nvSpPr>
          <p:cNvPr id="1113114" name="Text Box 26"/>
          <p:cNvSpPr txBox="1">
            <a:spLocks noChangeArrowheads="1"/>
          </p:cNvSpPr>
          <p:nvPr/>
        </p:nvSpPr>
        <p:spPr bwMode="auto">
          <a:xfrm>
            <a:off x="742950" y="3106738"/>
            <a:ext cx="336550" cy="143192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200" b="1">
                <a:solidFill>
                  <a:schemeClr val="tx1"/>
                </a:solidFill>
                <a:effectLst/>
                <a:latin typeface="Tahoma" pitchFamily="34" charset="0"/>
              </a:rPr>
              <a:t>自然语言</a:t>
            </a:r>
          </a:p>
        </p:txBody>
      </p:sp>
      <p:sp>
        <p:nvSpPr>
          <p:cNvPr id="1113115" name="AutoShape 27"/>
          <p:cNvSpPr>
            <a:spLocks noChangeArrowheads="1"/>
          </p:cNvSpPr>
          <p:nvPr/>
        </p:nvSpPr>
        <p:spPr bwMode="auto">
          <a:xfrm>
            <a:off x="4222750" y="3395663"/>
            <a:ext cx="1063625" cy="1360487"/>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2000" b="1">
              <a:solidFill>
                <a:schemeClr val="tx1"/>
              </a:solidFill>
              <a:effectLst/>
              <a:latin typeface="Times New Roman" pitchFamily="18" charset="0"/>
            </a:endParaRPr>
          </a:p>
        </p:txBody>
      </p:sp>
      <p:sp>
        <p:nvSpPr>
          <p:cNvPr id="1113117" name="Text Box 29"/>
          <p:cNvSpPr txBox="1">
            <a:spLocks noChangeArrowheads="1"/>
          </p:cNvSpPr>
          <p:nvPr/>
        </p:nvSpPr>
        <p:spPr bwMode="auto">
          <a:xfrm>
            <a:off x="4579938" y="3370263"/>
            <a:ext cx="3111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a:t>
            </a:r>
          </a:p>
        </p:txBody>
      </p:sp>
      <p:sp>
        <p:nvSpPr>
          <p:cNvPr id="1113118" name="Text Box 30"/>
          <p:cNvSpPr txBox="1">
            <a:spLocks noChangeArrowheads="1"/>
          </p:cNvSpPr>
          <p:nvPr/>
        </p:nvSpPr>
        <p:spPr bwMode="auto">
          <a:xfrm>
            <a:off x="4264025" y="3878263"/>
            <a:ext cx="971550" cy="762000"/>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outerShdw blurRad="38100" dist="38100" dir="2700000" algn="tl">
                    <a:srgbClr val="C0C0C0"/>
                  </a:outerShdw>
                </a:effectLst>
                <a:latin typeface="Times New Roman" pitchFamily="18" charset="0"/>
              </a:rPr>
              <a:t>黑板</a:t>
            </a:r>
          </a:p>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outerShdw blurRad="38100" dist="38100" dir="2700000" algn="tl">
                    <a:srgbClr val="C0C0C0"/>
                  </a:outerShdw>
                </a:effectLst>
                <a:latin typeface="Times New Roman" pitchFamily="18" charset="0"/>
              </a:rPr>
              <a:t>模型</a:t>
            </a:r>
          </a:p>
        </p:txBody>
      </p:sp>
      <p:sp>
        <p:nvSpPr>
          <p:cNvPr id="1113119" name="Text Box 31"/>
          <p:cNvSpPr txBox="1">
            <a:spLocks noChangeArrowheads="1"/>
          </p:cNvSpPr>
          <p:nvPr/>
        </p:nvSpPr>
        <p:spPr bwMode="auto">
          <a:xfrm>
            <a:off x="5387975" y="3759200"/>
            <a:ext cx="1095375" cy="42703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200" b="1">
                <a:solidFill>
                  <a:schemeClr val="tx1"/>
                </a:solidFill>
                <a:effectLst/>
                <a:latin typeface="Tahoma" pitchFamily="34" charset="0"/>
              </a:rPr>
              <a:t>三元组</a:t>
            </a:r>
          </a:p>
        </p:txBody>
      </p:sp>
      <p:sp>
        <p:nvSpPr>
          <p:cNvPr id="1113120" name="Line 32"/>
          <p:cNvSpPr>
            <a:spLocks noChangeShapeType="1"/>
          </p:cNvSpPr>
          <p:nvPr/>
        </p:nvSpPr>
        <p:spPr bwMode="auto">
          <a:xfrm>
            <a:off x="5286375" y="4160838"/>
            <a:ext cx="1289050" cy="0"/>
          </a:xfrm>
          <a:prstGeom prst="line">
            <a:avLst/>
          </a:prstGeom>
          <a:noFill/>
          <a:ln w="28575">
            <a:solidFill>
              <a:schemeClr val="tx1"/>
            </a:solidFill>
            <a:round/>
            <a:headEnd/>
            <a:tailEnd type="triangle" w="med" len="med"/>
          </a:ln>
          <a:effectLst/>
        </p:spPr>
        <p:txBody>
          <a:bodyPr/>
          <a:lstStyle/>
          <a:p>
            <a:endParaRPr lang="zh-CN" altLang="en-US"/>
          </a:p>
        </p:txBody>
      </p:sp>
      <p:sp>
        <p:nvSpPr>
          <p:cNvPr id="1113121" name="Text Box 33"/>
          <p:cNvSpPr txBox="1">
            <a:spLocks noChangeArrowheads="1"/>
          </p:cNvSpPr>
          <p:nvPr/>
        </p:nvSpPr>
        <p:spPr bwMode="auto">
          <a:xfrm>
            <a:off x="6311900" y="5021263"/>
            <a:ext cx="230187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latin typeface="Tahoma" pitchFamily="34" charset="0"/>
              </a:rPr>
              <a:t>语法、语义信息</a:t>
            </a:r>
          </a:p>
        </p:txBody>
      </p:sp>
      <p:sp>
        <p:nvSpPr>
          <p:cNvPr id="1113122" name="Text Box 34"/>
          <p:cNvSpPr txBox="1">
            <a:spLocks noChangeArrowheads="1"/>
          </p:cNvSpPr>
          <p:nvPr/>
        </p:nvSpPr>
        <p:spPr bwMode="auto">
          <a:xfrm>
            <a:off x="4222750" y="5464175"/>
            <a:ext cx="950913"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策略库</a:t>
            </a:r>
          </a:p>
        </p:txBody>
      </p:sp>
      <p:sp>
        <p:nvSpPr>
          <p:cNvPr id="1113123" name="Line 35"/>
          <p:cNvSpPr>
            <a:spLocks noChangeShapeType="1"/>
          </p:cNvSpPr>
          <p:nvPr/>
        </p:nvSpPr>
        <p:spPr bwMode="auto">
          <a:xfrm>
            <a:off x="4133850" y="5878513"/>
            <a:ext cx="1209675" cy="0"/>
          </a:xfrm>
          <a:prstGeom prst="line">
            <a:avLst/>
          </a:prstGeom>
          <a:noFill/>
          <a:ln w="19050">
            <a:solidFill>
              <a:srgbClr val="FFCCCC"/>
            </a:solidFill>
            <a:round/>
            <a:headEnd/>
            <a:tailEnd/>
          </a:ln>
          <a:effectLst/>
        </p:spPr>
        <p:txBody>
          <a:bodyPr/>
          <a:lstStyle/>
          <a:p>
            <a:endParaRPr lang="zh-CN" altLang="en-US"/>
          </a:p>
        </p:txBody>
      </p:sp>
      <p:sp>
        <p:nvSpPr>
          <p:cNvPr id="1113124" name="Line 36"/>
          <p:cNvSpPr>
            <a:spLocks noChangeShapeType="1"/>
          </p:cNvSpPr>
          <p:nvPr/>
        </p:nvSpPr>
        <p:spPr bwMode="auto">
          <a:xfrm>
            <a:off x="4143375" y="5508625"/>
            <a:ext cx="1209675" cy="0"/>
          </a:xfrm>
          <a:prstGeom prst="line">
            <a:avLst/>
          </a:prstGeom>
          <a:noFill/>
          <a:ln w="19050">
            <a:solidFill>
              <a:srgbClr val="DF6337"/>
            </a:solidFill>
            <a:round/>
            <a:headEnd/>
            <a:tailEnd/>
          </a:ln>
          <a:effectLst/>
        </p:spPr>
        <p:txBody>
          <a:bodyPr/>
          <a:lstStyle/>
          <a:p>
            <a:endParaRPr lang="zh-CN" altLang="en-US"/>
          </a:p>
        </p:txBody>
      </p:sp>
      <p:sp>
        <p:nvSpPr>
          <p:cNvPr id="1113125" name="Line 37"/>
          <p:cNvSpPr>
            <a:spLocks noChangeShapeType="1"/>
          </p:cNvSpPr>
          <p:nvPr/>
        </p:nvSpPr>
        <p:spPr bwMode="auto">
          <a:xfrm flipV="1">
            <a:off x="4724400" y="4754563"/>
            <a:ext cx="0" cy="700087"/>
          </a:xfrm>
          <a:prstGeom prst="line">
            <a:avLst/>
          </a:prstGeom>
          <a:noFill/>
          <a:ln w="19050">
            <a:solidFill>
              <a:schemeClr val="tx1"/>
            </a:solidFill>
            <a:round/>
            <a:headEnd/>
            <a:tailEnd type="triangle" w="med" len="med"/>
          </a:ln>
          <a:effectLst/>
        </p:spPr>
        <p:txBody>
          <a:bodyPr/>
          <a:lstStyle/>
          <a:p>
            <a:endParaRPr lang="zh-CN" altLang="en-US"/>
          </a:p>
        </p:txBody>
      </p:sp>
      <p:sp>
        <p:nvSpPr>
          <p:cNvPr id="1113126" name="Text Box 38"/>
          <p:cNvSpPr txBox="1">
            <a:spLocks noChangeArrowheads="1"/>
          </p:cNvSpPr>
          <p:nvPr/>
        </p:nvSpPr>
        <p:spPr bwMode="auto">
          <a:xfrm>
            <a:off x="4737100" y="4954588"/>
            <a:ext cx="1260475" cy="3968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latin typeface="Tahoma" pitchFamily="34" charset="0"/>
              </a:rPr>
              <a:t>策略信息</a:t>
            </a:r>
          </a:p>
        </p:txBody>
      </p:sp>
      <p:sp>
        <p:nvSpPr>
          <p:cNvPr id="1113128" name="Line 40"/>
          <p:cNvSpPr>
            <a:spLocks noChangeShapeType="1"/>
          </p:cNvSpPr>
          <p:nvPr/>
        </p:nvSpPr>
        <p:spPr bwMode="auto">
          <a:xfrm flipV="1">
            <a:off x="7092950" y="2693988"/>
            <a:ext cx="0" cy="731837"/>
          </a:xfrm>
          <a:prstGeom prst="line">
            <a:avLst/>
          </a:prstGeom>
          <a:noFill/>
          <a:ln w="28575">
            <a:solidFill>
              <a:schemeClr val="tx1"/>
            </a:solidFill>
            <a:miter lim="800000"/>
            <a:headEnd/>
            <a:tailEnd/>
          </a:ln>
          <a:effectLst/>
        </p:spPr>
        <p:txBody>
          <a:bodyPr wrap="none"/>
          <a:lstStyle/>
          <a:p>
            <a:endParaRPr lang="zh-CN" altLang="en-US"/>
          </a:p>
        </p:txBody>
      </p:sp>
      <p:sp>
        <p:nvSpPr>
          <p:cNvPr id="1113129" name="Line 41"/>
          <p:cNvSpPr>
            <a:spLocks noChangeShapeType="1"/>
          </p:cNvSpPr>
          <p:nvPr/>
        </p:nvSpPr>
        <p:spPr bwMode="auto">
          <a:xfrm flipH="1">
            <a:off x="1863725" y="2693988"/>
            <a:ext cx="52292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113130" name="Text Box 42"/>
          <p:cNvSpPr txBox="1">
            <a:spLocks noChangeArrowheads="1"/>
          </p:cNvSpPr>
          <p:nvPr/>
        </p:nvSpPr>
        <p:spPr bwMode="auto">
          <a:xfrm>
            <a:off x="7513638" y="2473325"/>
            <a:ext cx="1409700" cy="45720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400" b="1">
                <a:solidFill>
                  <a:schemeClr val="tx1"/>
                </a:solidFill>
                <a:effectLst/>
                <a:latin typeface="Times New Roman" pitchFamily="18" charset="0"/>
              </a:rPr>
              <a:t>历史文件</a:t>
            </a:r>
          </a:p>
        </p:txBody>
      </p:sp>
      <p:sp>
        <p:nvSpPr>
          <p:cNvPr id="1113131" name="Line 43"/>
          <p:cNvSpPr>
            <a:spLocks noChangeShapeType="1"/>
          </p:cNvSpPr>
          <p:nvPr/>
        </p:nvSpPr>
        <p:spPr bwMode="auto">
          <a:xfrm>
            <a:off x="7534275" y="2938463"/>
            <a:ext cx="1355725" cy="0"/>
          </a:xfrm>
          <a:prstGeom prst="line">
            <a:avLst/>
          </a:prstGeom>
          <a:noFill/>
          <a:ln w="19050">
            <a:solidFill>
              <a:srgbClr val="DF6337"/>
            </a:solidFill>
            <a:round/>
            <a:headEnd/>
            <a:tailEnd/>
          </a:ln>
          <a:effectLst/>
        </p:spPr>
        <p:txBody>
          <a:bodyPr/>
          <a:lstStyle/>
          <a:p>
            <a:endParaRPr lang="zh-CN" altLang="en-US"/>
          </a:p>
        </p:txBody>
      </p:sp>
      <p:sp>
        <p:nvSpPr>
          <p:cNvPr id="1113132" name="Line 44"/>
          <p:cNvSpPr>
            <a:spLocks noChangeShapeType="1"/>
          </p:cNvSpPr>
          <p:nvPr/>
        </p:nvSpPr>
        <p:spPr bwMode="auto">
          <a:xfrm>
            <a:off x="7542213" y="2508250"/>
            <a:ext cx="1355725" cy="0"/>
          </a:xfrm>
          <a:prstGeom prst="line">
            <a:avLst/>
          </a:prstGeom>
          <a:noFill/>
          <a:ln w="19050">
            <a:solidFill>
              <a:srgbClr val="DF6337"/>
            </a:solidFill>
            <a:round/>
            <a:headEnd/>
            <a:tailEnd/>
          </a:ln>
          <a:effectLst/>
        </p:spPr>
        <p:txBody>
          <a:bodyPr/>
          <a:lstStyle/>
          <a:p>
            <a:endParaRPr lang="zh-CN" altLang="en-US"/>
          </a:p>
        </p:txBody>
      </p:sp>
      <p:sp>
        <p:nvSpPr>
          <p:cNvPr id="1113133" name="Line 45"/>
          <p:cNvSpPr>
            <a:spLocks noChangeShapeType="1"/>
          </p:cNvSpPr>
          <p:nvPr/>
        </p:nvSpPr>
        <p:spPr bwMode="auto">
          <a:xfrm>
            <a:off x="7616825" y="4122738"/>
            <a:ext cx="325438" cy="0"/>
          </a:xfrm>
          <a:prstGeom prst="line">
            <a:avLst/>
          </a:prstGeom>
          <a:noFill/>
          <a:ln w="28575">
            <a:solidFill>
              <a:schemeClr val="tx1"/>
            </a:solidFill>
            <a:miter lim="800000"/>
            <a:headEnd/>
            <a:tailEnd/>
          </a:ln>
          <a:effectLst/>
        </p:spPr>
        <p:txBody>
          <a:bodyPr wrap="none"/>
          <a:lstStyle/>
          <a:p>
            <a:endParaRPr lang="zh-CN" altLang="en-US"/>
          </a:p>
        </p:txBody>
      </p:sp>
      <p:sp>
        <p:nvSpPr>
          <p:cNvPr id="1113134" name="Line 46"/>
          <p:cNvSpPr>
            <a:spLocks noChangeShapeType="1"/>
          </p:cNvSpPr>
          <p:nvPr/>
        </p:nvSpPr>
        <p:spPr bwMode="auto">
          <a:xfrm flipV="1">
            <a:off x="7942263" y="2935288"/>
            <a:ext cx="0" cy="118745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113135" name="Text Box 47"/>
          <p:cNvSpPr txBox="1">
            <a:spLocks noChangeArrowheads="1"/>
          </p:cNvSpPr>
          <p:nvPr/>
        </p:nvSpPr>
        <p:spPr bwMode="auto">
          <a:xfrm>
            <a:off x="7931150" y="3108325"/>
            <a:ext cx="419100" cy="10699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自然语言</a:t>
            </a:r>
          </a:p>
        </p:txBody>
      </p:sp>
      <p:sp>
        <p:nvSpPr>
          <p:cNvPr id="1113137" name="Line 49"/>
          <p:cNvSpPr>
            <a:spLocks noChangeShapeType="1"/>
          </p:cNvSpPr>
          <p:nvPr/>
        </p:nvSpPr>
        <p:spPr bwMode="auto">
          <a:xfrm>
            <a:off x="1887538" y="3754438"/>
            <a:ext cx="1063625" cy="0"/>
          </a:xfrm>
          <a:prstGeom prst="line">
            <a:avLst/>
          </a:prstGeom>
          <a:noFill/>
          <a:ln w="9525">
            <a:solidFill>
              <a:schemeClr val="bg2"/>
            </a:solidFill>
            <a:round/>
            <a:headEnd/>
            <a:tailEnd/>
          </a:ln>
          <a:effectLst/>
        </p:spPr>
        <p:txBody>
          <a:bodyPr/>
          <a:lstStyle/>
          <a:p>
            <a:endParaRPr lang="zh-CN" altLang="en-US"/>
          </a:p>
        </p:txBody>
      </p:sp>
      <p:sp>
        <p:nvSpPr>
          <p:cNvPr id="1113139" name="Line 51"/>
          <p:cNvSpPr>
            <a:spLocks noChangeShapeType="1"/>
          </p:cNvSpPr>
          <p:nvPr/>
        </p:nvSpPr>
        <p:spPr bwMode="auto">
          <a:xfrm>
            <a:off x="6553200" y="3784600"/>
            <a:ext cx="1063625" cy="0"/>
          </a:xfrm>
          <a:prstGeom prst="line">
            <a:avLst/>
          </a:prstGeom>
          <a:noFill/>
          <a:ln w="12700">
            <a:solidFill>
              <a:schemeClr val="tx1"/>
            </a:solidFill>
            <a:round/>
            <a:headEnd/>
            <a:tailEnd/>
          </a:ln>
          <a:effectLst/>
        </p:spPr>
        <p:txBody>
          <a:bodyPr/>
          <a:lstStyle/>
          <a:p>
            <a:endParaRPr lang="zh-CN" altLang="en-US"/>
          </a:p>
        </p:txBody>
      </p:sp>
      <p:sp>
        <p:nvSpPr>
          <p:cNvPr id="1113140" name="Line 52"/>
          <p:cNvSpPr>
            <a:spLocks noChangeShapeType="1"/>
          </p:cNvSpPr>
          <p:nvPr/>
        </p:nvSpPr>
        <p:spPr bwMode="auto">
          <a:xfrm>
            <a:off x="1887538" y="3754438"/>
            <a:ext cx="1063625" cy="0"/>
          </a:xfrm>
          <a:prstGeom prst="line">
            <a:avLst/>
          </a:prstGeom>
          <a:noFill/>
          <a:ln w="12700">
            <a:solidFill>
              <a:schemeClr val="tx1"/>
            </a:solidFill>
            <a:round/>
            <a:headEnd/>
            <a:tailEnd/>
          </a:ln>
          <a:effectLst/>
        </p:spPr>
        <p:txBody>
          <a:bodyPr/>
          <a:lstStyle/>
          <a:p>
            <a:endParaRPr lang="zh-CN" altLang="en-US"/>
          </a:p>
        </p:txBody>
      </p:sp>
      <p:sp>
        <p:nvSpPr>
          <p:cNvPr id="1113141" name="Line 53"/>
          <p:cNvSpPr>
            <a:spLocks noChangeShapeType="1"/>
          </p:cNvSpPr>
          <p:nvPr/>
        </p:nvSpPr>
        <p:spPr bwMode="auto">
          <a:xfrm>
            <a:off x="4222750" y="3795713"/>
            <a:ext cx="1063625" cy="0"/>
          </a:xfrm>
          <a:prstGeom prst="line">
            <a:avLst/>
          </a:prstGeom>
          <a:noFill/>
          <a:ln w="12700">
            <a:solidFill>
              <a:schemeClr val="tx1"/>
            </a:solidFill>
            <a:round/>
            <a:headEnd/>
            <a:tailEnd/>
          </a:ln>
          <a:effectLst/>
        </p:spPr>
        <p:txBody>
          <a:bodyPr/>
          <a:lstStyle/>
          <a:p>
            <a:endParaRPr lang="zh-CN" altLang="en-US"/>
          </a:p>
        </p:txBody>
      </p:sp>
      <p:sp>
        <p:nvSpPr>
          <p:cNvPr id="1113142" name="Line 54"/>
          <p:cNvSpPr>
            <a:spLocks noChangeShapeType="1"/>
          </p:cNvSpPr>
          <p:nvPr/>
        </p:nvSpPr>
        <p:spPr bwMode="auto">
          <a:xfrm>
            <a:off x="1901825" y="5881688"/>
            <a:ext cx="1209675" cy="0"/>
          </a:xfrm>
          <a:prstGeom prst="line">
            <a:avLst/>
          </a:prstGeom>
          <a:noFill/>
          <a:ln w="19050">
            <a:solidFill>
              <a:srgbClr val="FFCCCC"/>
            </a:solidFill>
            <a:round/>
            <a:headEnd/>
            <a:tailEnd/>
          </a:ln>
          <a:effectLst/>
        </p:spPr>
        <p:txBody>
          <a:bodyPr/>
          <a:lstStyle/>
          <a:p>
            <a:endParaRPr lang="zh-CN" altLang="en-US"/>
          </a:p>
        </p:txBody>
      </p:sp>
      <p:sp>
        <p:nvSpPr>
          <p:cNvPr id="1113143" name="Line 55"/>
          <p:cNvSpPr>
            <a:spLocks noChangeShapeType="1"/>
          </p:cNvSpPr>
          <p:nvPr/>
        </p:nvSpPr>
        <p:spPr bwMode="auto">
          <a:xfrm>
            <a:off x="1911350" y="5511800"/>
            <a:ext cx="1209675" cy="0"/>
          </a:xfrm>
          <a:prstGeom prst="line">
            <a:avLst/>
          </a:prstGeom>
          <a:noFill/>
          <a:ln w="19050">
            <a:solidFill>
              <a:srgbClr val="FFCCCC"/>
            </a:solidFill>
            <a:round/>
            <a:headEnd/>
            <a:tailEnd/>
          </a:ln>
          <a:effectLst/>
        </p:spPr>
        <p:txBody>
          <a:bodyPr/>
          <a:lstStyle/>
          <a:p>
            <a:endParaRPr lang="zh-CN" altLang="en-US"/>
          </a:p>
        </p:txBody>
      </p:sp>
      <p:sp>
        <p:nvSpPr>
          <p:cNvPr id="1113144" name="Line 56"/>
          <p:cNvSpPr>
            <a:spLocks noChangeShapeType="1"/>
          </p:cNvSpPr>
          <p:nvPr/>
        </p:nvSpPr>
        <p:spPr bwMode="auto">
          <a:xfrm>
            <a:off x="4133850" y="5878513"/>
            <a:ext cx="1209675" cy="0"/>
          </a:xfrm>
          <a:prstGeom prst="line">
            <a:avLst/>
          </a:prstGeom>
          <a:noFill/>
          <a:ln w="19050">
            <a:solidFill>
              <a:srgbClr val="FFCCCC"/>
            </a:solidFill>
            <a:round/>
            <a:headEnd/>
            <a:tailEnd/>
          </a:ln>
          <a:effectLst/>
        </p:spPr>
        <p:txBody>
          <a:bodyPr/>
          <a:lstStyle/>
          <a:p>
            <a:endParaRPr lang="zh-CN" altLang="en-US"/>
          </a:p>
        </p:txBody>
      </p:sp>
      <p:sp>
        <p:nvSpPr>
          <p:cNvPr id="1113145" name="Line 57"/>
          <p:cNvSpPr>
            <a:spLocks noChangeShapeType="1"/>
          </p:cNvSpPr>
          <p:nvPr/>
        </p:nvSpPr>
        <p:spPr bwMode="auto">
          <a:xfrm>
            <a:off x="1901825" y="5881688"/>
            <a:ext cx="1209675" cy="0"/>
          </a:xfrm>
          <a:prstGeom prst="line">
            <a:avLst/>
          </a:prstGeom>
          <a:noFill/>
          <a:ln w="19050">
            <a:solidFill>
              <a:srgbClr val="FFCCCC"/>
            </a:solidFill>
            <a:round/>
            <a:headEnd/>
            <a:tailEnd/>
          </a:ln>
          <a:effectLst/>
        </p:spPr>
        <p:txBody>
          <a:bodyPr/>
          <a:lstStyle/>
          <a:p>
            <a:endParaRPr lang="zh-CN" altLang="en-US"/>
          </a:p>
        </p:txBody>
      </p:sp>
      <p:sp>
        <p:nvSpPr>
          <p:cNvPr id="1113146" name="Line 58"/>
          <p:cNvSpPr>
            <a:spLocks noChangeShapeType="1"/>
          </p:cNvSpPr>
          <p:nvPr/>
        </p:nvSpPr>
        <p:spPr bwMode="auto">
          <a:xfrm>
            <a:off x="1911350" y="5511800"/>
            <a:ext cx="1209675" cy="0"/>
          </a:xfrm>
          <a:prstGeom prst="line">
            <a:avLst/>
          </a:prstGeom>
          <a:noFill/>
          <a:ln w="19050">
            <a:solidFill>
              <a:srgbClr val="FFCCCC"/>
            </a:solidFill>
            <a:round/>
            <a:headEnd/>
            <a:tailEnd/>
          </a:ln>
          <a:effectLst/>
        </p:spPr>
        <p:txBody>
          <a:bodyPr/>
          <a:lstStyle/>
          <a:p>
            <a:endParaRPr lang="zh-CN" altLang="en-US"/>
          </a:p>
        </p:txBody>
      </p:sp>
      <p:sp>
        <p:nvSpPr>
          <p:cNvPr id="1113147" name="Text Box 59"/>
          <p:cNvSpPr txBox="1">
            <a:spLocks noChangeArrowheads="1"/>
          </p:cNvSpPr>
          <p:nvPr/>
        </p:nvSpPr>
        <p:spPr bwMode="auto">
          <a:xfrm>
            <a:off x="4222750" y="5464175"/>
            <a:ext cx="950913" cy="396875"/>
          </a:xfrm>
          <a:prstGeom prst="rect">
            <a:avLst/>
          </a:prstGeom>
          <a:noFill/>
          <a:ln w="12700">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策略库</a:t>
            </a:r>
          </a:p>
        </p:txBody>
      </p:sp>
      <p:sp>
        <p:nvSpPr>
          <p:cNvPr id="1113148" name="Line 60"/>
          <p:cNvSpPr>
            <a:spLocks noChangeShapeType="1"/>
          </p:cNvSpPr>
          <p:nvPr/>
        </p:nvSpPr>
        <p:spPr bwMode="auto">
          <a:xfrm>
            <a:off x="4133850" y="5878513"/>
            <a:ext cx="1209675" cy="0"/>
          </a:xfrm>
          <a:prstGeom prst="line">
            <a:avLst/>
          </a:prstGeom>
          <a:noFill/>
          <a:ln w="19050">
            <a:solidFill>
              <a:srgbClr val="DF6337"/>
            </a:solidFill>
            <a:round/>
            <a:headEnd/>
            <a:tailEnd/>
          </a:ln>
          <a:effectLst/>
        </p:spPr>
        <p:txBody>
          <a:bodyPr/>
          <a:lstStyle/>
          <a:p>
            <a:endParaRPr lang="zh-CN" altLang="en-US"/>
          </a:p>
        </p:txBody>
      </p:sp>
      <p:sp>
        <p:nvSpPr>
          <p:cNvPr id="1113149" name="Line 61"/>
          <p:cNvSpPr>
            <a:spLocks noChangeShapeType="1"/>
          </p:cNvSpPr>
          <p:nvPr/>
        </p:nvSpPr>
        <p:spPr bwMode="auto">
          <a:xfrm>
            <a:off x="1901825" y="5881688"/>
            <a:ext cx="1209675" cy="0"/>
          </a:xfrm>
          <a:prstGeom prst="line">
            <a:avLst/>
          </a:prstGeom>
          <a:noFill/>
          <a:ln w="19050">
            <a:solidFill>
              <a:srgbClr val="DF6337"/>
            </a:solidFill>
            <a:round/>
            <a:headEnd/>
            <a:tailEnd/>
          </a:ln>
          <a:effectLst/>
        </p:spPr>
        <p:txBody>
          <a:bodyPr/>
          <a:lstStyle/>
          <a:p>
            <a:endParaRPr lang="zh-CN" altLang="en-US"/>
          </a:p>
        </p:txBody>
      </p:sp>
      <p:sp>
        <p:nvSpPr>
          <p:cNvPr id="1113150" name="Line 62"/>
          <p:cNvSpPr>
            <a:spLocks noChangeShapeType="1"/>
          </p:cNvSpPr>
          <p:nvPr/>
        </p:nvSpPr>
        <p:spPr bwMode="auto">
          <a:xfrm>
            <a:off x="1911350" y="5511800"/>
            <a:ext cx="1209675" cy="0"/>
          </a:xfrm>
          <a:prstGeom prst="line">
            <a:avLst/>
          </a:prstGeom>
          <a:noFill/>
          <a:ln w="19050">
            <a:solidFill>
              <a:srgbClr val="DF6337"/>
            </a:solidFill>
            <a:round/>
            <a:headEnd/>
            <a:tailEnd/>
          </a:ln>
          <a:effectLst/>
        </p:spPr>
        <p:txBody>
          <a:bodyPr/>
          <a:lstStyle/>
          <a:p>
            <a:endParaRPr lang="zh-CN" altLang="en-US"/>
          </a:p>
        </p:txBody>
      </p:sp>
      <p:sp>
        <p:nvSpPr>
          <p:cNvPr id="1113151" name="Text Box 63"/>
          <p:cNvSpPr txBox="1">
            <a:spLocks noChangeArrowheads="1"/>
          </p:cNvSpPr>
          <p:nvPr/>
        </p:nvSpPr>
        <p:spPr bwMode="auto">
          <a:xfrm>
            <a:off x="134938" y="1227138"/>
            <a:ext cx="7539037" cy="457200"/>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2400" b="1">
                <a:solidFill>
                  <a:srgbClr val="DF6337"/>
                </a:solidFill>
                <a:effectLst>
                  <a:outerShdw blurRad="38100" dist="38100" dir="2700000" algn="tl">
                    <a:srgbClr val="C0C0C0"/>
                  </a:outerShdw>
                </a:effectLst>
                <a:latin typeface="Tahoma" pitchFamily="34" charset="0"/>
              </a:rPr>
              <a:t>例：儿童自然语言对话系统</a:t>
            </a:r>
            <a:r>
              <a:rPr lang="en-US" altLang="zh-CN" sz="2400" b="1">
                <a:solidFill>
                  <a:srgbClr val="DF6337"/>
                </a:solidFill>
                <a:effectLst>
                  <a:outerShdw blurRad="38100" dist="38100" dir="2700000" algn="tl">
                    <a:srgbClr val="C0C0C0"/>
                  </a:outerShdw>
                </a:effectLst>
                <a:latin typeface="Tahoma" pitchFamily="34" charset="0"/>
              </a:rPr>
              <a:t>——DFD</a:t>
            </a:r>
            <a:r>
              <a:rPr lang="zh-CN" altLang="en-US" sz="2400" b="1">
                <a:solidFill>
                  <a:srgbClr val="DF6337"/>
                </a:solidFill>
                <a:effectLst>
                  <a:outerShdw blurRad="38100" dist="38100" dir="2700000" algn="tl">
                    <a:srgbClr val="C0C0C0"/>
                  </a:outerShdw>
                </a:effectLst>
                <a:latin typeface="Tahoma" pitchFamily="34" charset="0"/>
              </a:rPr>
              <a:t>一层图</a:t>
            </a:r>
          </a:p>
        </p:txBody>
      </p:sp>
      <p:grpSp>
        <p:nvGrpSpPr>
          <p:cNvPr id="66" name="组合 65"/>
          <p:cNvGrpSpPr/>
          <p:nvPr/>
        </p:nvGrpSpPr>
        <p:grpSpPr>
          <a:xfrm>
            <a:off x="2365426" y="6091192"/>
            <a:ext cx="1765249" cy="398463"/>
            <a:chOff x="2534631" y="6088016"/>
            <a:chExt cx="1765249" cy="398463"/>
          </a:xfrm>
        </p:grpSpPr>
        <p:sp>
          <p:nvSpPr>
            <p:cNvPr id="60" name="矩形 59"/>
            <p:cNvSpPr/>
            <p:nvPr/>
          </p:nvSpPr>
          <p:spPr bwMode="auto">
            <a:xfrm>
              <a:off x="2534631" y="6088016"/>
              <a:ext cx="500670" cy="374556"/>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rPr>
                <a:t>F1</a:t>
              </a:r>
              <a:endParaRPr kumimoji="1" lang="zh-CN" altLang="en-US"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cxnSp>
          <p:nvCxnSpPr>
            <p:cNvPr id="62" name="直接连接符 61"/>
            <p:cNvCxnSpPr/>
            <p:nvPr/>
          </p:nvCxnSpPr>
          <p:spPr bwMode="auto">
            <a:xfrm>
              <a:off x="2969093" y="6088016"/>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64" name="Text Box 9"/>
            <p:cNvSpPr txBox="1">
              <a:spLocks noChangeArrowheads="1"/>
            </p:cNvSpPr>
            <p:nvPr/>
          </p:nvSpPr>
          <p:spPr bwMode="auto">
            <a:xfrm>
              <a:off x="3035301" y="6089604"/>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dirty="0">
                  <a:solidFill>
                    <a:schemeClr val="tx1"/>
                  </a:solidFill>
                  <a:effectLst/>
                  <a:latin typeface="Times New Roman" pitchFamily="18" charset="0"/>
                </a:rPr>
                <a:t>三元组库</a:t>
              </a:r>
            </a:p>
          </p:txBody>
        </p:sp>
        <p:cxnSp>
          <p:nvCxnSpPr>
            <p:cNvPr id="65" name="直接连接符 64"/>
            <p:cNvCxnSpPr/>
            <p:nvPr/>
          </p:nvCxnSpPr>
          <p:spPr bwMode="auto">
            <a:xfrm>
              <a:off x="2987018" y="6464541"/>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72" name="组合 71"/>
          <p:cNvGrpSpPr/>
          <p:nvPr/>
        </p:nvGrpSpPr>
        <p:grpSpPr>
          <a:xfrm>
            <a:off x="7221538" y="6089604"/>
            <a:ext cx="1765249" cy="398463"/>
            <a:chOff x="2534631" y="6088016"/>
            <a:chExt cx="1765249" cy="398463"/>
          </a:xfrm>
        </p:grpSpPr>
        <p:sp>
          <p:nvSpPr>
            <p:cNvPr id="73" name="矩形 72"/>
            <p:cNvSpPr/>
            <p:nvPr/>
          </p:nvSpPr>
          <p:spPr bwMode="auto">
            <a:xfrm>
              <a:off x="2534631" y="6088016"/>
              <a:ext cx="500670" cy="374556"/>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rPr>
                <a:t>F1</a:t>
              </a:r>
              <a:endParaRPr kumimoji="1" lang="zh-CN" altLang="en-US"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cxnSp>
          <p:nvCxnSpPr>
            <p:cNvPr id="74" name="直接连接符 73"/>
            <p:cNvCxnSpPr/>
            <p:nvPr/>
          </p:nvCxnSpPr>
          <p:spPr bwMode="auto">
            <a:xfrm>
              <a:off x="2969093" y="6088016"/>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75" name="Text Box 9"/>
            <p:cNvSpPr txBox="1">
              <a:spLocks noChangeArrowheads="1"/>
            </p:cNvSpPr>
            <p:nvPr/>
          </p:nvSpPr>
          <p:spPr bwMode="auto">
            <a:xfrm>
              <a:off x="3035301" y="6089604"/>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dirty="0">
                  <a:solidFill>
                    <a:schemeClr val="tx1"/>
                  </a:solidFill>
                  <a:effectLst/>
                  <a:latin typeface="Times New Roman" pitchFamily="18" charset="0"/>
                </a:rPr>
                <a:t>三元组库</a:t>
              </a:r>
            </a:p>
          </p:txBody>
        </p:sp>
        <p:cxnSp>
          <p:nvCxnSpPr>
            <p:cNvPr id="76" name="直接连接符 75"/>
            <p:cNvCxnSpPr/>
            <p:nvPr/>
          </p:nvCxnSpPr>
          <p:spPr bwMode="auto">
            <a:xfrm>
              <a:off x="2987018" y="6464541"/>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79" name="组合 78"/>
          <p:cNvGrpSpPr/>
          <p:nvPr/>
        </p:nvGrpSpPr>
        <p:grpSpPr>
          <a:xfrm>
            <a:off x="4868001" y="6060874"/>
            <a:ext cx="1477512" cy="401698"/>
            <a:chOff x="4868001" y="6060874"/>
            <a:chExt cx="1477512" cy="401698"/>
          </a:xfrm>
        </p:grpSpPr>
        <p:sp>
          <p:nvSpPr>
            <p:cNvPr id="68" name="矩形 67"/>
            <p:cNvSpPr/>
            <p:nvPr/>
          </p:nvSpPr>
          <p:spPr bwMode="auto">
            <a:xfrm>
              <a:off x="4868001" y="6060874"/>
              <a:ext cx="500670" cy="374556"/>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rPr>
                <a:t>F2</a:t>
              </a:r>
              <a:endParaRPr kumimoji="1" lang="zh-CN" altLang="en-US"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cxnSp>
          <p:nvCxnSpPr>
            <p:cNvPr id="69" name="直接连接符 68"/>
            <p:cNvCxnSpPr/>
            <p:nvPr/>
          </p:nvCxnSpPr>
          <p:spPr bwMode="auto">
            <a:xfrm>
              <a:off x="5302463" y="6060874"/>
              <a:ext cx="1025125"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70" name="Text Box 9"/>
            <p:cNvSpPr txBox="1">
              <a:spLocks noChangeArrowheads="1"/>
            </p:cNvSpPr>
            <p:nvPr/>
          </p:nvSpPr>
          <p:spPr bwMode="auto">
            <a:xfrm>
              <a:off x="5368671" y="6062462"/>
              <a:ext cx="958917" cy="40011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dirty="0" smtClean="0">
                  <a:solidFill>
                    <a:schemeClr val="tx1"/>
                  </a:solidFill>
                  <a:effectLst/>
                  <a:latin typeface="Times New Roman" pitchFamily="18" charset="0"/>
                </a:rPr>
                <a:t>策略库</a:t>
              </a:r>
              <a:endParaRPr lang="zh-CN" altLang="en-US" sz="2000" b="1" dirty="0">
                <a:solidFill>
                  <a:schemeClr val="tx1"/>
                </a:solidFill>
                <a:effectLst/>
                <a:latin typeface="Times New Roman" pitchFamily="18" charset="0"/>
              </a:endParaRPr>
            </a:p>
          </p:txBody>
        </p:sp>
        <p:cxnSp>
          <p:nvCxnSpPr>
            <p:cNvPr id="78" name="直接连接符 77"/>
            <p:cNvCxnSpPr/>
            <p:nvPr/>
          </p:nvCxnSpPr>
          <p:spPr bwMode="auto">
            <a:xfrm>
              <a:off x="5320388" y="6437399"/>
              <a:ext cx="1025125"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81" name="直接连接符 80"/>
          <p:cNvCxnSpPr/>
          <p:nvPr/>
        </p:nvCxnSpPr>
        <p:spPr bwMode="auto">
          <a:xfrm rot="5400000">
            <a:off x="1865079" y="6087456"/>
            <a:ext cx="411536" cy="1588"/>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83" name="直接箭头连接符 82"/>
          <p:cNvCxnSpPr>
            <a:endCxn id="60" idx="1"/>
          </p:cNvCxnSpPr>
          <p:nvPr/>
        </p:nvCxnSpPr>
        <p:spPr bwMode="auto">
          <a:xfrm flipV="1">
            <a:off x="2070053" y="6278470"/>
            <a:ext cx="295373" cy="15548"/>
          </a:xfrm>
          <a:prstGeom prst="straightConnector1">
            <a:avLst/>
          </a:prstGeom>
          <a:solidFill>
            <a:schemeClr val="accent1"/>
          </a:solidFill>
          <a:ln w="12700" cap="flat" cmpd="sng" algn="ctr">
            <a:solidFill>
              <a:schemeClr val="tx1"/>
            </a:solidFill>
            <a:prstDash val="solid"/>
            <a:miter lim="800000"/>
            <a:headEnd type="none" w="med" len="med"/>
            <a:tailEnd type="triangle" w="lg" len="lg"/>
          </a:ln>
          <a:effectLst/>
        </p:spPr>
      </p:cxnSp>
      <p:cxnSp>
        <p:nvCxnSpPr>
          <p:cNvPr id="84" name="直接连接符 83"/>
          <p:cNvCxnSpPr/>
          <p:nvPr/>
        </p:nvCxnSpPr>
        <p:spPr bwMode="auto">
          <a:xfrm rot="5400000">
            <a:off x="4367654" y="6071908"/>
            <a:ext cx="411536" cy="1588"/>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85" name="直接箭头连接符 84"/>
          <p:cNvCxnSpPr/>
          <p:nvPr/>
        </p:nvCxnSpPr>
        <p:spPr bwMode="auto">
          <a:xfrm flipV="1">
            <a:off x="4572628" y="6262922"/>
            <a:ext cx="295373" cy="15548"/>
          </a:xfrm>
          <a:prstGeom prst="straightConnector1">
            <a:avLst/>
          </a:prstGeom>
          <a:solidFill>
            <a:schemeClr val="accent1"/>
          </a:solidFill>
          <a:ln w="12700" cap="flat" cmpd="sng" algn="ctr">
            <a:solidFill>
              <a:schemeClr val="tx1"/>
            </a:solidFill>
            <a:prstDash val="solid"/>
            <a:miter lim="800000"/>
            <a:headEnd type="none" w="med" len="med"/>
            <a:tailEnd type="triangle" w="lg" len="lg"/>
          </a:ln>
          <a:effectLst/>
        </p:spPr>
      </p:cxnSp>
      <p:cxnSp>
        <p:nvCxnSpPr>
          <p:cNvPr id="86" name="直接连接符 85"/>
          <p:cNvCxnSpPr/>
          <p:nvPr/>
        </p:nvCxnSpPr>
        <p:spPr bwMode="auto">
          <a:xfrm rot="5400000">
            <a:off x="6721191" y="6105712"/>
            <a:ext cx="411536" cy="1588"/>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87" name="直接箭头连接符 86"/>
          <p:cNvCxnSpPr/>
          <p:nvPr/>
        </p:nvCxnSpPr>
        <p:spPr bwMode="auto">
          <a:xfrm flipV="1">
            <a:off x="6926165" y="6296726"/>
            <a:ext cx="295373" cy="15548"/>
          </a:xfrm>
          <a:prstGeom prst="straightConnector1">
            <a:avLst/>
          </a:prstGeom>
          <a:solidFill>
            <a:schemeClr val="accent1"/>
          </a:solidFill>
          <a:ln w="12700" cap="flat" cmpd="sng" algn="ctr">
            <a:solidFill>
              <a:schemeClr val="tx1"/>
            </a:solidFill>
            <a:prstDash val="solid"/>
            <a:miter lim="800000"/>
            <a:headEnd type="none" w="med" len="med"/>
            <a:tailEnd type="triangle" w="lg" len="lg"/>
          </a:ln>
          <a:effectLst/>
        </p:spPr>
      </p:cxnSp>
      <p:grpSp>
        <p:nvGrpSpPr>
          <p:cNvPr id="82" name="组合 81"/>
          <p:cNvGrpSpPr/>
          <p:nvPr/>
        </p:nvGrpSpPr>
        <p:grpSpPr>
          <a:xfrm>
            <a:off x="6991983" y="1594031"/>
            <a:ext cx="1765249" cy="398463"/>
            <a:chOff x="2534631" y="6088016"/>
            <a:chExt cx="1765249" cy="398463"/>
          </a:xfrm>
        </p:grpSpPr>
        <p:sp>
          <p:nvSpPr>
            <p:cNvPr id="88" name="矩形 87"/>
            <p:cNvSpPr/>
            <p:nvPr/>
          </p:nvSpPr>
          <p:spPr bwMode="auto">
            <a:xfrm>
              <a:off x="2534631" y="6088016"/>
              <a:ext cx="500670" cy="374556"/>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rPr>
                <a:t>F3</a:t>
              </a:r>
              <a:endParaRPr kumimoji="1" lang="zh-CN" altLang="en-US" sz="20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cxnSp>
          <p:nvCxnSpPr>
            <p:cNvPr id="89" name="直接连接符 88"/>
            <p:cNvCxnSpPr/>
            <p:nvPr/>
          </p:nvCxnSpPr>
          <p:spPr bwMode="auto">
            <a:xfrm>
              <a:off x="2969093" y="6088016"/>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90" name="Text Box 9"/>
            <p:cNvSpPr txBox="1">
              <a:spLocks noChangeArrowheads="1"/>
            </p:cNvSpPr>
            <p:nvPr/>
          </p:nvSpPr>
          <p:spPr bwMode="auto">
            <a:xfrm>
              <a:off x="3035301" y="6089604"/>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dirty="0">
                  <a:solidFill>
                    <a:schemeClr val="tx1"/>
                  </a:solidFill>
                  <a:effectLst/>
                  <a:latin typeface="Times New Roman" pitchFamily="18" charset="0"/>
                </a:rPr>
                <a:t>三元组库</a:t>
              </a:r>
            </a:p>
          </p:txBody>
        </p:sp>
        <p:cxnSp>
          <p:nvCxnSpPr>
            <p:cNvPr id="91" name="直接连接符 90"/>
            <p:cNvCxnSpPr/>
            <p:nvPr/>
          </p:nvCxnSpPr>
          <p:spPr bwMode="auto">
            <a:xfrm>
              <a:off x="2987018" y="6464541"/>
              <a:ext cx="1312862"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cxnSp>
        <p:nvCxnSpPr>
          <p:cNvPr id="3" name="直接箭头连接符 2"/>
          <p:cNvCxnSpPr>
            <a:endCxn id="90" idx="2"/>
          </p:cNvCxnSpPr>
          <p:nvPr/>
        </p:nvCxnSpPr>
        <p:spPr bwMode="auto">
          <a:xfrm flipH="1" flipV="1">
            <a:off x="8095903" y="1992494"/>
            <a:ext cx="216528" cy="48083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3098"/>
                                        </p:tgtEl>
                                        <p:attrNameLst>
                                          <p:attrName>style.visibility</p:attrName>
                                        </p:attrNameLst>
                                      </p:cBhvr>
                                      <p:to>
                                        <p:strVal val="visible"/>
                                      </p:to>
                                    </p:set>
                                    <p:animEffect transition="in" filter="blinds(horizontal)">
                                      <p:cBhvr>
                                        <p:cTn id="7" dur="1000"/>
                                        <p:tgtEl>
                                          <p:spTgt spid="11130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3123"/>
                                        </p:tgtEl>
                                        <p:attrNameLst>
                                          <p:attrName>style.visibility</p:attrName>
                                        </p:attrNameLst>
                                      </p:cBhvr>
                                      <p:to>
                                        <p:strVal val="visible"/>
                                      </p:to>
                                    </p:set>
                                    <p:animEffect transition="in" filter="blinds(horizontal)">
                                      <p:cBhvr>
                                        <p:cTn id="10" dur="1000"/>
                                        <p:tgtEl>
                                          <p:spTgt spid="11131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3142"/>
                                        </p:tgtEl>
                                        <p:attrNameLst>
                                          <p:attrName>style.visibility</p:attrName>
                                        </p:attrNameLst>
                                      </p:cBhvr>
                                      <p:to>
                                        <p:strVal val="visible"/>
                                      </p:to>
                                    </p:set>
                                    <p:animEffect transition="in" filter="blinds(horizontal)">
                                      <p:cBhvr>
                                        <p:cTn id="13" dur="1000"/>
                                        <p:tgtEl>
                                          <p:spTgt spid="111314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13144"/>
                                        </p:tgtEl>
                                        <p:attrNameLst>
                                          <p:attrName>style.visibility</p:attrName>
                                        </p:attrNameLst>
                                      </p:cBhvr>
                                      <p:to>
                                        <p:strVal val="visible"/>
                                      </p:to>
                                    </p:set>
                                    <p:animEffect transition="in" filter="blinds(horizontal)">
                                      <p:cBhvr>
                                        <p:cTn id="16" dur="1000"/>
                                        <p:tgtEl>
                                          <p:spTgt spid="11131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3145"/>
                                        </p:tgtEl>
                                        <p:attrNameLst>
                                          <p:attrName>style.visibility</p:attrName>
                                        </p:attrNameLst>
                                      </p:cBhvr>
                                      <p:to>
                                        <p:strVal val="visible"/>
                                      </p:to>
                                    </p:set>
                                    <p:animEffect transition="in" filter="blinds(horizontal)">
                                      <p:cBhvr>
                                        <p:cTn id="19" dur="1000"/>
                                        <p:tgtEl>
                                          <p:spTgt spid="1113145"/>
                                        </p:tgtEl>
                                      </p:cBhvr>
                                    </p:animEffect>
                                  </p:childTnLst>
                                </p:cTn>
                              </p:par>
                              <p:par>
                                <p:cTn id="20" presetID="3" presetClass="entr" presetSubtype="1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blinds(horizontal)">
                                      <p:cBhvr>
                                        <p:cTn id="22" dur="1000"/>
                                        <p:tgtEl>
                                          <p:spTgt spid="66"/>
                                        </p:tgtEl>
                                      </p:cBhvr>
                                    </p:animEffect>
                                  </p:childTnLst>
                                </p:cTn>
                              </p:par>
                              <p:par>
                                <p:cTn id="23" presetID="3" presetClass="entr" presetSubtype="1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linds(horizontal)">
                                      <p:cBhvr>
                                        <p:cTn id="25" dur="1000"/>
                                        <p:tgtEl>
                                          <p:spTgt spid="72"/>
                                        </p:tgtEl>
                                      </p:cBhvr>
                                    </p:animEffect>
                                  </p:childTnLst>
                                </p:cTn>
                              </p:par>
                              <p:par>
                                <p:cTn id="26" presetID="3" presetClass="entr" presetSubtype="10"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1000"/>
                                        <p:tgtEl>
                                          <p:spTgt spid="79"/>
                                        </p:tgtEl>
                                      </p:cBhvr>
                                    </p:animEffect>
                                  </p:childTnLst>
                                </p:cTn>
                              </p:par>
                              <p:par>
                                <p:cTn id="29" presetID="3" presetClass="entr" presetSubtype="1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blinds(horizontal)">
                                      <p:cBhvr>
                                        <p:cTn id="31" dur="1000"/>
                                        <p:tgtEl>
                                          <p:spTgt spid="81"/>
                                        </p:tgtEl>
                                      </p:cBhvr>
                                    </p:animEffect>
                                  </p:childTnLst>
                                </p:cTn>
                              </p:par>
                              <p:par>
                                <p:cTn id="32" presetID="3" presetClass="entr" presetSubtype="10"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blinds(horizontal)">
                                      <p:cBhvr>
                                        <p:cTn id="34" dur="1000"/>
                                        <p:tgtEl>
                                          <p:spTgt spid="83"/>
                                        </p:tgtEl>
                                      </p:cBhvr>
                                    </p:animEffect>
                                  </p:childTnLst>
                                </p:cTn>
                              </p:par>
                              <p:par>
                                <p:cTn id="35" presetID="3" presetClass="entr" presetSubtype="1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blinds(horizontal)">
                                      <p:cBhvr>
                                        <p:cTn id="37" dur="1000"/>
                                        <p:tgtEl>
                                          <p:spTgt spid="84"/>
                                        </p:tgtEl>
                                      </p:cBhvr>
                                    </p:animEffect>
                                  </p:childTnLst>
                                </p:cTn>
                              </p:par>
                              <p:par>
                                <p:cTn id="38" presetID="3" presetClass="entr" presetSubtype="1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blinds(horizontal)">
                                      <p:cBhvr>
                                        <p:cTn id="40" dur="1000"/>
                                        <p:tgtEl>
                                          <p:spTgt spid="85"/>
                                        </p:tgtEl>
                                      </p:cBhvr>
                                    </p:animEffect>
                                  </p:childTnLst>
                                </p:cTn>
                              </p:par>
                              <p:par>
                                <p:cTn id="41" presetID="3" presetClass="entr" presetSubtype="1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blinds(horizontal)">
                                      <p:cBhvr>
                                        <p:cTn id="43" dur="1000"/>
                                        <p:tgtEl>
                                          <p:spTgt spid="86"/>
                                        </p:tgtEl>
                                      </p:cBhvr>
                                    </p:animEffect>
                                  </p:childTnLst>
                                </p:cTn>
                              </p:par>
                              <p:par>
                                <p:cTn id="44" presetID="3" presetClass="entr" presetSubtype="10" fill="hold"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blinds(horizontal)">
                                      <p:cBhvr>
                                        <p:cTn id="46" dur="1000"/>
                                        <p:tgtEl>
                                          <p:spTgt spid="87"/>
                                        </p:tgtEl>
                                      </p:cBhvr>
                                    </p:animEffect>
                                  </p:childTnLst>
                                </p:cTn>
                              </p:par>
                              <p:par>
                                <p:cTn id="47" presetID="3" presetClass="entr" presetSubtype="1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blinds(horizontal)">
                                      <p:cBhvr>
                                        <p:cTn id="49" dur="1000"/>
                                        <p:tgtEl>
                                          <p:spTgt spid="82"/>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3098" grpId="0" animBg="1"/>
      <p:bldP spid="1113123" grpId="0" animBg="1"/>
      <p:bldP spid="1113142" grpId="0" animBg="1"/>
      <p:bldP spid="1113144" grpId="0" animBg="1"/>
      <p:bldP spid="11131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210" name="Text Box 7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15212" name="Text Box 76"/>
          <p:cNvSpPr txBox="1">
            <a:spLocks noChangeArrowheads="1"/>
          </p:cNvSpPr>
          <p:nvPr/>
        </p:nvSpPr>
        <p:spPr bwMode="auto">
          <a:xfrm>
            <a:off x="4968875" y="1168400"/>
            <a:ext cx="4125913" cy="336550"/>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1600" b="1">
                <a:solidFill>
                  <a:srgbClr val="DF6337"/>
                </a:solidFill>
                <a:effectLst>
                  <a:outerShdw blurRad="38100" dist="38100" dir="2700000" algn="tl">
                    <a:srgbClr val="C0C0C0"/>
                  </a:outerShdw>
                </a:effectLst>
                <a:latin typeface="Tahoma" pitchFamily="34" charset="0"/>
              </a:rPr>
              <a:t>例：儿童自然语言对话系统</a:t>
            </a:r>
            <a:r>
              <a:rPr lang="en-US" altLang="zh-CN" sz="1600" b="1">
                <a:solidFill>
                  <a:srgbClr val="DF6337"/>
                </a:solidFill>
                <a:effectLst>
                  <a:outerShdw blurRad="38100" dist="38100" dir="2700000" algn="tl">
                    <a:srgbClr val="C0C0C0"/>
                  </a:outerShdw>
                </a:effectLst>
                <a:latin typeface="Tahoma" pitchFamily="34" charset="0"/>
              </a:rPr>
              <a:t>——DFD</a:t>
            </a:r>
            <a:r>
              <a:rPr lang="zh-CN" altLang="en-US" sz="1600" b="1">
                <a:solidFill>
                  <a:srgbClr val="DF6337"/>
                </a:solidFill>
                <a:effectLst>
                  <a:outerShdw blurRad="38100" dist="38100" dir="2700000" algn="tl">
                    <a:srgbClr val="C0C0C0"/>
                  </a:outerShdw>
                </a:effectLst>
                <a:latin typeface="Tahoma" pitchFamily="34" charset="0"/>
              </a:rPr>
              <a:t>二层图</a:t>
            </a:r>
          </a:p>
        </p:txBody>
      </p:sp>
      <p:grpSp>
        <p:nvGrpSpPr>
          <p:cNvPr id="1115215" name="Group 79"/>
          <p:cNvGrpSpPr>
            <a:grpSpLocks/>
          </p:cNvGrpSpPr>
          <p:nvPr/>
        </p:nvGrpSpPr>
        <p:grpSpPr bwMode="auto">
          <a:xfrm>
            <a:off x="100013" y="1471613"/>
            <a:ext cx="8391525" cy="5067300"/>
            <a:chOff x="63" y="927"/>
            <a:chExt cx="5286" cy="3192"/>
          </a:xfrm>
        </p:grpSpPr>
        <p:sp>
          <p:nvSpPr>
            <p:cNvPr id="1115139" name="Rectangle 3"/>
            <p:cNvSpPr>
              <a:spLocks noChangeArrowheads="1"/>
            </p:cNvSpPr>
            <p:nvPr/>
          </p:nvSpPr>
          <p:spPr bwMode="auto">
            <a:xfrm>
              <a:off x="87" y="1002"/>
              <a:ext cx="475" cy="316"/>
            </a:xfrm>
            <a:prstGeom prst="rect">
              <a:avLst/>
            </a:prstGeom>
            <a:solidFill>
              <a:srgbClr val="FFCCCC"/>
            </a:solidFill>
            <a:ln w="9525">
              <a:solidFill>
                <a:schemeClr val="tx1"/>
              </a:solidFill>
              <a:miter lim="800000"/>
              <a:headEnd/>
              <a:tailEnd/>
            </a:ln>
            <a:effectLst/>
          </p:spPr>
          <p:txBody>
            <a:bodyPr wrap="none" anchor="ct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outerShdw blurRad="38100" dist="38100" dir="2700000" algn="tl">
                      <a:srgbClr val="000000"/>
                    </a:outerShdw>
                  </a:effectLst>
                  <a:latin typeface="Times New Roman" pitchFamily="18" charset="0"/>
                </a:rPr>
                <a:t>儿童</a:t>
              </a:r>
            </a:p>
          </p:txBody>
        </p:sp>
        <p:sp>
          <p:nvSpPr>
            <p:cNvPr id="1115140" name="Line 4"/>
            <p:cNvSpPr>
              <a:spLocks noChangeShapeType="1"/>
            </p:cNvSpPr>
            <p:nvPr/>
          </p:nvSpPr>
          <p:spPr bwMode="auto">
            <a:xfrm>
              <a:off x="319" y="1890"/>
              <a:ext cx="333" cy="0"/>
            </a:xfrm>
            <a:prstGeom prst="line">
              <a:avLst/>
            </a:prstGeom>
            <a:noFill/>
            <a:ln w="28575">
              <a:solidFill>
                <a:schemeClr val="tx1"/>
              </a:solidFill>
              <a:round/>
              <a:headEnd/>
              <a:tailEnd type="triangle" w="med" len="med"/>
            </a:ln>
            <a:effectLst/>
          </p:spPr>
          <p:txBody>
            <a:bodyPr/>
            <a:lstStyle/>
            <a:p>
              <a:endParaRPr lang="zh-CN" altLang="en-US"/>
            </a:p>
          </p:txBody>
        </p:sp>
        <p:sp>
          <p:nvSpPr>
            <p:cNvPr id="1115141" name="Text Box 5"/>
            <p:cNvSpPr txBox="1">
              <a:spLocks noChangeArrowheads="1"/>
            </p:cNvSpPr>
            <p:nvPr/>
          </p:nvSpPr>
          <p:spPr bwMode="auto">
            <a:xfrm>
              <a:off x="63" y="1301"/>
              <a:ext cx="182" cy="674"/>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自然语言</a:t>
              </a:r>
            </a:p>
          </p:txBody>
        </p:sp>
        <p:sp>
          <p:nvSpPr>
            <p:cNvPr id="1115142" name="Line 6"/>
            <p:cNvSpPr>
              <a:spLocks noChangeShapeType="1"/>
            </p:cNvSpPr>
            <p:nvPr/>
          </p:nvSpPr>
          <p:spPr bwMode="auto">
            <a:xfrm>
              <a:off x="324" y="1323"/>
              <a:ext cx="0" cy="570"/>
            </a:xfrm>
            <a:prstGeom prst="line">
              <a:avLst/>
            </a:prstGeom>
            <a:noFill/>
            <a:ln w="28575">
              <a:solidFill>
                <a:schemeClr val="tx1"/>
              </a:solidFill>
              <a:round/>
              <a:headEnd/>
              <a:tailEnd/>
            </a:ln>
            <a:effectLst/>
          </p:spPr>
          <p:txBody>
            <a:bodyPr/>
            <a:lstStyle/>
            <a:p>
              <a:endParaRPr lang="zh-CN" altLang="en-US"/>
            </a:p>
          </p:txBody>
        </p:sp>
        <p:sp>
          <p:nvSpPr>
            <p:cNvPr id="1115143" name="Line 7"/>
            <p:cNvSpPr>
              <a:spLocks noChangeShapeType="1"/>
            </p:cNvSpPr>
            <p:nvPr/>
          </p:nvSpPr>
          <p:spPr bwMode="auto">
            <a:xfrm>
              <a:off x="1031" y="3058"/>
              <a:ext cx="762" cy="0"/>
            </a:xfrm>
            <a:prstGeom prst="line">
              <a:avLst/>
            </a:prstGeom>
            <a:noFill/>
            <a:ln w="19050">
              <a:solidFill>
                <a:srgbClr val="DF6337"/>
              </a:solidFill>
              <a:round/>
              <a:headEnd/>
              <a:tailEnd/>
            </a:ln>
            <a:effectLst/>
          </p:spPr>
          <p:txBody>
            <a:bodyPr/>
            <a:lstStyle/>
            <a:p>
              <a:endParaRPr lang="zh-CN" altLang="en-US"/>
            </a:p>
          </p:txBody>
        </p:sp>
        <p:sp>
          <p:nvSpPr>
            <p:cNvPr id="1115144" name="Line 8"/>
            <p:cNvSpPr>
              <a:spLocks noChangeShapeType="1"/>
            </p:cNvSpPr>
            <p:nvPr/>
          </p:nvSpPr>
          <p:spPr bwMode="auto">
            <a:xfrm>
              <a:off x="1037" y="2825"/>
              <a:ext cx="762" cy="0"/>
            </a:xfrm>
            <a:prstGeom prst="line">
              <a:avLst/>
            </a:prstGeom>
            <a:noFill/>
            <a:ln w="19050">
              <a:solidFill>
                <a:srgbClr val="DF6337"/>
              </a:solidFill>
              <a:round/>
              <a:headEnd/>
              <a:tailEnd/>
            </a:ln>
            <a:effectLst/>
          </p:spPr>
          <p:txBody>
            <a:bodyPr/>
            <a:lstStyle/>
            <a:p>
              <a:endParaRPr lang="zh-CN" altLang="en-US"/>
            </a:p>
          </p:txBody>
        </p:sp>
        <p:sp>
          <p:nvSpPr>
            <p:cNvPr id="1115145" name="Text Box 9"/>
            <p:cNvSpPr txBox="1">
              <a:spLocks noChangeArrowheads="1"/>
            </p:cNvSpPr>
            <p:nvPr/>
          </p:nvSpPr>
          <p:spPr bwMode="auto">
            <a:xfrm>
              <a:off x="4526" y="2048"/>
              <a:ext cx="551" cy="231"/>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tx1"/>
                  </a:solidFill>
                  <a:effectLst/>
                  <a:latin typeface="Times New Roman" pitchFamily="18" charset="0"/>
                </a:rPr>
                <a:t>策略库</a:t>
              </a:r>
            </a:p>
          </p:txBody>
        </p:sp>
        <p:sp>
          <p:nvSpPr>
            <p:cNvPr id="1115146" name="Line 10"/>
            <p:cNvSpPr>
              <a:spLocks noChangeShapeType="1"/>
            </p:cNvSpPr>
            <p:nvPr/>
          </p:nvSpPr>
          <p:spPr bwMode="auto">
            <a:xfrm>
              <a:off x="4438" y="2293"/>
              <a:ext cx="762" cy="0"/>
            </a:xfrm>
            <a:prstGeom prst="line">
              <a:avLst/>
            </a:prstGeom>
            <a:noFill/>
            <a:ln w="19050">
              <a:solidFill>
                <a:srgbClr val="DF6337"/>
              </a:solidFill>
              <a:round/>
              <a:headEnd/>
              <a:tailEnd/>
            </a:ln>
            <a:effectLst/>
          </p:spPr>
          <p:txBody>
            <a:bodyPr/>
            <a:lstStyle/>
            <a:p>
              <a:endParaRPr lang="zh-CN" altLang="en-US"/>
            </a:p>
          </p:txBody>
        </p:sp>
        <p:sp>
          <p:nvSpPr>
            <p:cNvPr id="1115147" name="Line 11"/>
            <p:cNvSpPr>
              <a:spLocks noChangeShapeType="1"/>
            </p:cNvSpPr>
            <p:nvPr/>
          </p:nvSpPr>
          <p:spPr bwMode="auto">
            <a:xfrm>
              <a:off x="4444" y="2060"/>
              <a:ext cx="762" cy="0"/>
            </a:xfrm>
            <a:prstGeom prst="line">
              <a:avLst/>
            </a:prstGeom>
            <a:noFill/>
            <a:ln w="19050">
              <a:solidFill>
                <a:srgbClr val="DF6337"/>
              </a:solidFill>
              <a:round/>
              <a:headEnd/>
              <a:tailEnd/>
            </a:ln>
            <a:effectLst/>
          </p:spPr>
          <p:txBody>
            <a:bodyPr/>
            <a:lstStyle/>
            <a:p>
              <a:endParaRPr lang="zh-CN" altLang="en-US"/>
            </a:p>
          </p:txBody>
        </p:sp>
        <p:sp>
          <p:nvSpPr>
            <p:cNvPr id="1115148" name="Line 12"/>
            <p:cNvSpPr>
              <a:spLocks noChangeShapeType="1"/>
            </p:cNvSpPr>
            <p:nvPr/>
          </p:nvSpPr>
          <p:spPr bwMode="auto">
            <a:xfrm flipV="1">
              <a:off x="1260" y="2384"/>
              <a:ext cx="0" cy="441"/>
            </a:xfrm>
            <a:prstGeom prst="line">
              <a:avLst/>
            </a:prstGeom>
            <a:noFill/>
            <a:ln w="19050">
              <a:solidFill>
                <a:schemeClr val="tx1"/>
              </a:solidFill>
              <a:round/>
              <a:headEnd/>
              <a:tailEnd/>
            </a:ln>
            <a:effectLst/>
          </p:spPr>
          <p:txBody>
            <a:bodyPr/>
            <a:lstStyle/>
            <a:p>
              <a:endParaRPr lang="zh-CN" altLang="en-US"/>
            </a:p>
          </p:txBody>
        </p:sp>
        <p:sp>
          <p:nvSpPr>
            <p:cNvPr id="1115149" name="Text Box 13"/>
            <p:cNvSpPr txBox="1">
              <a:spLocks noChangeArrowheads="1"/>
            </p:cNvSpPr>
            <p:nvPr/>
          </p:nvSpPr>
          <p:spPr bwMode="auto">
            <a:xfrm>
              <a:off x="562" y="2453"/>
              <a:ext cx="636"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15150" name="Text Box 14"/>
            <p:cNvSpPr txBox="1">
              <a:spLocks noChangeArrowheads="1"/>
            </p:cNvSpPr>
            <p:nvPr/>
          </p:nvSpPr>
          <p:spPr bwMode="auto">
            <a:xfrm>
              <a:off x="3921" y="1675"/>
              <a:ext cx="794"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策略信息</a:t>
              </a:r>
            </a:p>
          </p:txBody>
        </p:sp>
        <p:sp>
          <p:nvSpPr>
            <p:cNvPr id="1115151" name="AutoShape 15"/>
            <p:cNvSpPr>
              <a:spLocks noChangeArrowheads="1"/>
            </p:cNvSpPr>
            <p:nvPr/>
          </p:nvSpPr>
          <p:spPr bwMode="auto">
            <a:xfrm>
              <a:off x="3069" y="2889"/>
              <a:ext cx="481" cy="70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5152" name="Line 16"/>
            <p:cNvSpPr>
              <a:spLocks noChangeShapeType="1"/>
            </p:cNvSpPr>
            <p:nvPr/>
          </p:nvSpPr>
          <p:spPr bwMode="auto">
            <a:xfrm>
              <a:off x="3069" y="3099"/>
              <a:ext cx="481" cy="0"/>
            </a:xfrm>
            <a:prstGeom prst="line">
              <a:avLst/>
            </a:prstGeom>
            <a:noFill/>
            <a:ln w="12700">
              <a:solidFill>
                <a:schemeClr val="tx1"/>
              </a:solidFill>
              <a:round/>
              <a:headEnd/>
              <a:tailEnd/>
            </a:ln>
            <a:effectLst/>
          </p:spPr>
          <p:txBody>
            <a:bodyPr/>
            <a:lstStyle/>
            <a:p>
              <a:endParaRPr lang="zh-CN" altLang="en-US"/>
            </a:p>
          </p:txBody>
        </p:sp>
        <p:sp>
          <p:nvSpPr>
            <p:cNvPr id="1115153" name="Text Box 17"/>
            <p:cNvSpPr txBox="1">
              <a:spLocks noChangeArrowheads="1"/>
            </p:cNvSpPr>
            <p:nvPr/>
          </p:nvSpPr>
          <p:spPr bwMode="auto">
            <a:xfrm>
              <a:off x="3138" y="2873"/>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3.</a:t>
              </a:r>
              <a:r>
                <a:rPr lang="en-US" altLang="zh-CN" sz="2000" b="1">
                  <a:solidFill>
                    <a:schemeClr val="bg2"/>
                  </a:solidFill>
                  <a:effectLst/>
                  <a:latin typeface="Times New Roman" pitchFamily="18" charset="0"/>
                </a:rPr>
                <a:t>1</a:t>
              </a:r>
            </a:p>
          </p:txBody>
        </p:sp>
        <p:sp>
          <p:nvSpPr>
            <p:cNvPr id="1115154" name="Text Box 18"/>
            <p:cNvSpPr txBox="1">
              <a:spLocks noChangeArrowheads="1"/>
            </p:cNvSpPr>
            <p:nvPr/>
          </p:nvSpPr>
          <p:spPr bwMode="auto">
            <a:xfrm>
              <a:off x="2991" y="3145"/>
              <a:ext cx="612" cy="404"/>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儿童语言修饰</a:t>
              </a:r>
            </a:p>
          </p:txBody>
        </p:sp>
        <p:sp>
          <p:nvSpPr>
            <p:cNvPr id="1115155" name="AutoShape 19"/>
            <p:cNvSpPr>
              <a:spLocks noChangeArrowheads="1"/>
            </p:cNvSpPr>
            <p:nvPr/>
          </p:nvSpPr>
          <p:spPr bwMode="auto">
            <a:xfrm>
              <a:off x="650" y="1467"/>
              <a:ext cx="481" cy="70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5156" name="Line 20"/>
            <p:cNvSpPr>
              <a:spLocks noChangeShapeType="1"/>
            </p:cNvSpPr>
            <p:nvPr/>
          </p:nvSpPr>
          <p:spPr bwMode="auto">
            <a:xfrm>
              <a:off x="650" y="1677"/>
              <a:ext cx="481" cy="0"/>
            </a:xfrm>
            <a:prstGeom prst="line">
              <a:avLst/>
            </a:prstGeom>
            <a:noFill/>
            <a:ln w="12700">
              <a:solidFill>
                <a:schemeClr val="tx1"/>
              </a:solidFill>
              <a:round/>
              <a:headEnd/>
              <a:tailEnd/>
            </a:ln>
            <a:effectLst/>
          </p:spPr>
          <p:txBody>
            <a:bodyPr/>
            <a:lstStyle/>
            <a:p>
              <a:endParaRPr lang="zh-CN" altLang="en-US"/>
            </a:p>
          </p:txBody>
        </p:sp>
        <p:sp>
          <p:nvSpPr>
            <p:cNvPr id="1115157" name="Text Box 21"/>
            <p:cNvSpPr txBox="1">
              <a:spLocks noChangeArrowheads="1"/>
            </p:cNvSpPr>
            <p:nvPr/>
          </p:nvSpPr>
          <p:spPr bwMode="auto">
            <a:xfrm>
              <a:off x="719" y="1451"/>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1.1</a:t>
              </a:r>
            </a:p>
          </p:txBody>
        </p:sp>
        <p:sp>
          <p:nvSpPr>
            <p:cNvPr id="1115158" name="Text Box 22"/>
            <p:cNvSpPr txBox="1">
              <a:spLocks noChangeArrowheads="1"/>
            </p:cNvSpPr>
            <p:nvPr/>
          </p:nvSpPr>
          <p:spPr bwMode="auto">
            <a:xfrm>
              <a:off x="588" y="1803"/>
              <a:ext cx="612" cy="231"/>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预处理</a:t>
              </a:r>
            </a:p>
          </p:txBody>
        </p:sp>
        <p:sp>
          <p:nvSpPr>
            <p:cNvPr id="1115159" name="Text Box 23"/>
            <p:cNvSpPr txBox="1">
              <a:spLocks noChangeArrowheads="1"/>
            </p:cNvSpPr>
            <p:nvPr/>
          </p:nvSpPr>
          <p:spPr bwMode="auto">
            <a:xfrm>
              <a:off x="2678" y="927"/>
              <a:ext cx="715"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自然语言</a:t>
              </a:r>
            </a:p>
          </p:txBody>
        </p:sp>
        <p:sp>
          <p:nvSpPr>
            <p:cNvPr id="1115160" name="Text Box 24"/>
            <p:cNvSpPr txBox="1">
              <a:spLocks noChangeArrowheads="1"/>
            </p:cNvSpPr>
            <p:nvPr/>
          </p:nvSpPr>
          <p:spPr bwMode="auto">
            <a:xfrm>
              <a:off x="1020" y="2792"/>
              <a:ext cx="760" cy="250"/>
            </a:xfrm>
            <a:prstGeom prst="rect">
              <a:avLst/>
            </a:prstGeom>
            <a:noFill/>
            <a:ln w="19050">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三元组库</a:t>
              </a:r>
            </a:p>
          </p:txBody>
        </p:sp>
        <p:sp>
          <p:nvSpPr>
            <p:cNvPr id="1115161" name="Line 25"/>
            <p:cNvSpPr>
              <a:spLocks noChangeShapeType="1"/>
            </p:cNvSpPr>
            <p:nvPr/>
          </p:nvSpPr>
          <p:spPr bwMode="auto">
            <a:xfrm>
              <a:off x="1129" y="1885"/>
              <a:ext cx="661" cy="0"/>
            </a:xfrm>
            <a:prstGeom prst="line">
              <a:avLst/>
            </a:prstGeom>
            <a:noFill/>
            <a:ln w="28575">
              <a:solidFill>
                <a:schemeClr val="tx1"/>
              </a:solidFill>
              <a:round/>
              <a:headEnd/>
              <a:tailEnd type="triangle" w="med" len="med"/>
            </a:ln>
            <a:effectLst/>
          </p:spPr>
          <p:txBody>
            <a:bodyPr/>
            <a:lstStyle/>
            <a:p>
              <a:endParaRPr lang="zh-CN" altLang="en-US"/>
            </a:p>
          </p:txBody>
        </p:sp>
        <p:sp>
          <p:nvSpPr>
            <p:cNvPr id="1115162" name="AutoShape 26"/>
            <p:cNvSpPr>
              <a:spLocks noChangeArrowheads="1"/>
            </p:cNvSpPr>
            <p:nvPr/>
          </p:nvSpPr>
          <p:spPr bwMode="auto">
            <a:xfrm>
              <a:off x="1780" y="1462"/>
              <a:ext cx="481" cy="70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5163" name="Line 27"/>
            <p:cNvSpPr>
              <a:spLocks noChangeShapeType="1"/>
            </p:cNvSpPr>
            <p:nvPr/>
          </p:nvSpPr>
          <p:spPr bwMode="auto">
            <a:xfrm>
              <a:off x="1780" y="1672"/>
              <a:ext cx="482" cy="0"/>
            </a:xfrm>
            <a:prstGeom prst="line">
              <a:avLst/>
            </a:prstGeom>
            <a:noFill/>
            <a:ln w="12700">
              <a:solidFill>
                <a:schemeClr val="tx1"/>
              </a:solidFill>
              <a:round/>
              <a:headEnd/>
              <a:tailEnd/>
            </a:ln>
            <a:effectLst/>
          </p:spPr>
          <p:txBody>
            <a:bodyPr/>
            <a:lstStyle/>
            <a:p>
              <a:endParaRPr lang="zh-CN" altLang="en-US"/>
            </a:p>
          </p:txBody>
        </p:sp>
        <p:sp>
          <p:nvSpPr>
            <p:cNvPr id="1115164" name="Text Box 28"/>
            <p:cNvSpPr txBox="1">
              <a:spLocks noChangeArrowheads="1"/>
            </p:cNvSpPr>
            <p:nvPr/>
          </p:nvSpPr>
          <p:spPr bwMode="auto">
            <a:xfrm>
              <a:off x="1849" y="1446"/>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1.2</a:t>
              </a:r>
            </a:p>
          </p:txBody>
        </p:sp>
        <p:sp>
          <p:nvSpPr>
            <p:cNvPr id="1115165" name="Text Box 29"/>
            <p:cNvSpPr txBox="1">
              <a:spLocks noChangeArrowheads="1"/>
            </p:cNvSpPr>
            <p:nvPr/>
          </p:nvSpPr>
          <p:spPr bwMode="auto">
            <a:xfrm>
              <a:off x="1718" y="1694"/>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成组</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处理</a:t>
              </a:r>
            </a:p>
          </p:txBody>
        </p:sp>
        <p:sp>
          <p:nvSpPr>
            <p:cNvPr id="1115166" name="Text Box 30"/>
            <p:cNvSpPr txBox="1">
              <a:spLocks noChangeArrowheads="1"/>
            </p:cNvSpPr>
            <p:nvPr/>
          </p:nvSpPr>
          <p:spPr bwMode="auto">
            <a:xfrm>
              <a:off x="1106" y="1659"/>
              <a:ext cx="636"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dirty="0">
                  <a:solidFill>
                    <a:schemeClr val="tx1"/>
                  </a:solidFill>
                  <a:effectLst/>
                  <a:latin typeface="Tahoma" pitchFamily="34" charset="0"/>
                </a:rPr>
                <a:t>词、短语</a:t>
              </a:r>
            </a:p>
          </p:txBody>
        </p:sp>
        <p:sp>
          <p:nvSpPr>
            <p:cNvPr id="1115167" name="Line 31"/>
            <p:cNvSpPr>
              <a:spLocks noChangeShapeType="1"/>
            </p:cNvSpPr>
            <p:nvPr/>
          </p:nvSpPr>
          <p:spPr bwMode="auto">
            <a:xfrm flipV="1">
              <a:off x="866" y="2162"/>
              <a:ext cx="0" cy="234"/>
            </a:xfrm>
            <a:prstGeom prst="line">
              <a:avLst/>
            </a:prstGeom>
            <a:noFill/>
            <a:ln w="28575">
              <a:solidFill>
                <a:schemeClr val="tx1"/>
              </a:solidFill>
              <a:round/>
              <a:headEnd/>
              <a:tailEnd type="triangle" w="med" len="med"/>
            </a:ln>
            <a:effectLst/>
          </p:spPr>
          <p:txBody>
            <a:bodyPr/>
            <a:lstStyle/>
            <a:p>
              <a:endParaRPr lang="zh-CN" altLang="en-US"/>
            </a:p>
          </p:txBody>
        </p:sp>
        <p:sp>
          <p:nvSpPr>
            <p:cNvPr id="1115168" name="Line 32"/>
            <p:cNvSpPr>
              <a:spLocks noChangeShapeType="1"/>
            </p:cNvSpPr>
            <p:nvPr/>
          </p:nvSpPr>
          <p:spPr bwMode="auto">
            <a:xfrm flipV="1">
              <a:off x="2011" y="2162"/>
              <a:ext cx="0" cy="234"/>
            </a:xfrm>
            <a:prstGeom prst="line">
              <a:avLst/>
            </a:prstGeom>
            <a:noFill/>
            <a:ln w="28575">
              <a:solidFill>
                <a:schemeClr val="tx1"/>
              </a:solidFill>
              <a:round/>
              <a:headEnd/>
              <a:tailEnd type="triangle" w="med" len="med"/>
            </a:ln>
            <a:effectLst/>
          </p:spPr>
          <p:txBody>
            <a:bodyPr/>
            <a:lstStyle/>
            <a:p>
              <a:endParaRPr lang="zh-CN" altLang="en-US"/>
            </a:p>
          </p:txBody>
        </p:sp>
        <p:sp>
          <p:nvSpPr>
            <p:cNvPr id="1115169" name="Line 33"/>
            <p:cNvSpPr>
              <a:spLocks noChangeShapeType="1"/>
            </p:cNvSpPr>
            <p:nvPr/>
          </p:nvSpPr>
          <p:spPr bwMode="auto">
            <a:xfrm>
              <a:off x="866" y="2384"/>
              <a:ext cx="394" cy="0"/>
            </a:xfrm>
            <a:prstGeom prst="line">
              <a:avLst/>
            </a:prstGeom>
            <a:noFill/>
            <a:ln w="28575">
              <a:solidFill>
                <a:schemeClr val="tx1"/>
              </a:solidFill>
              <a:round/>
              <a:headEnd/>
              <a:tailEnd/>
            </a:ln>
            <a:effectLst/>
          </p:spPr>
          <p:txBody>
            <a:bodyPr/>
            <a:lstStyle/>
            <a:p>
              <a:endParaRPr lang="zh-CN" altLang="en-US"/>
            </a:p>
          </p:txBody>
        </p:sp>
        <p:sp>
          <p:nvSpPr>
            <p:cNvPr id="1115170" name="Line 34"/>
            <p:cNvSpPr>
              <a:spLocks noChangeShapeType="1"/>
            </p:cNvSpPr>
            <p:nvPr/>
          </p:nvSpPr>
          <p:spPr bwMode="auto">
            <a:xfrm flipV="1">
              <a:off x="1617" y="2396"/>
              <a:ext cx="0" cy="441"/>
            </a:xfrm>
            <a:prstGeom prst="line">
              <a:avLst/>
            </a:prstGeom>
            <a:noFill/>
            <a:ln w="19050">
              <a:solidFill>
                <a:schemeClr val="tx1"/>
              </a:solidFill>
              <a:round/>
              <a:headEnd/>
              <a:tailEnd/>
            </a:ln>
            <a:effectLst/>
          </p:spPr>
          <p:txBody>
            <a:bodyPr/>
            <a:lstStyle/>
            <a:p>
              <a:endParaRPr lang="zh-CN" altLang="en-US"/>
            </a:p>
          </p:txBody>
        </p:sp>
        <p:sp>
          <p:nvSpPr>
            <p:cNvPr id="1115171" name="Line 35"/>
            <p:cNvSpPr>
              <a:spLocks noChangeShapeType="1"/>
            </p:cNvSpPr>
            <p:nvPr/>
          </p:nvSpPr>
          <p:spPr bwMode="auto">
            <a:xfrm>
              <a:off x="1615" y="2398"/>
              <a:ext cx="394" cy="0"/>
            </a:xfrm>
            <a:prstGeom prst="line">
              <a:avLst/>
            </a:prstGeom>
            <a:noFill/>
            <a:ln w="28575">
              <a:solidFill>
                <a:schemeClr val="tx1"/>
              </a:solidFill>
              <a:round/>
              <a:headEnd/>
              <a:tailEnd/>
            </a:ln>
            <a:effectLst/>
          </p:spPr>
          <p:txBody>
            <a:bodyPr/>
            <a:lstStyle/>
            <a:p>
              <a:endParaRPr lang="zh-CN" altLang="en-US"/>
            </a:p>
          </p:txBody>
        </p:sp>
        <p:sp>
          <p:nvSpPr>
            <p:cNvPr id="1115172" name="Text Box 36"/>
            <p:cNvSpPr txBox="1">
              <a:spLocks noChangeArrowheads="1"/>
            </p:cNvSpPr>
            <p:nvPr/>
          </p:nvSpPr>
          <p:spPr bwMode="auto">
            <a:xfrm>
              <a:off x="1625" y="2453"/>
              <a:ext cx="636"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15173" name="AutoShape 37"/>
            <p:cNvSpPr>
              <a:spLocks noChangeArrowheads="1"/>
            </p:cNvSpPr>
            <p:nvPr/>
          </p:nvSpPr>
          <p:spPr bwMode="auto">
            <a:xfrm>
              <a:off x="3106" y="1455"/>
              <a:ext cx="481" cy="70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5174" name="Line 38"/>
            <p:cNvSpPr>
              <a:spLocks noChangeShapeType="1"/>
            </p:cNvSpPr>
            <p:nvPr/>
          </p:nvSpPr>
          <p:spPr bwMode="auto">
            <a:xfrm>
              <a:off x="3106" y="1665"/>
              <a:ext cx="481" cy="0"/>
            </a:xfrm>
            <a:prstGeom prst="line">
              <a:avLst/>
            </a:prstGeom>
            <a:noFill/>
            <a:ln w="12700">
              <a:solidFill>
                <a:schemeClr val="tx1"/>
              </a:solidFill>
              <a:round/>
              <a:headEnd/>
              <a:tailEnd/>
            </a:ln>
            <a:effectLst/>
          </p:spPr>
          <p:txBody>
            <a:bodyPr/>
            <a:lstStyle/>
            <a:p>
              <a:endParaRPr lang="zh-CN" altLang="en-US"/>
            </a:p>
          </p:txBody>
        </p:sp>
        <p:sp>
          <p:nvSpPr>
            <p:cNvPr id="1115175" name="Text Box 39"/>
            <p:cNvSpPr txBox="1">
              <a:spLocks noChangeArrowheads="1"/>
            </p:cNvSpPr>
            <p:nvPr/>
          </p:nvSpPr>
          <p:spPr bwMode="auto">
            <a:xfrm>
              <a:off x="3235" y="1439"/>
              <a:ext cx="19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a:t>
              </a:r>
            </a:p>
          </p:txBody>
        </p:sp>
        <p:sp>
          <p:nvSpPr>
            <p:cNvPr id="1115176" name="Text Box 40"/>
            <p:cNvSpPr txBox="1">
              <a:spLocks noChangeArrowheads="1"/>
            </p:cNvSpPr>
            <p:nvPr/>
          </p:nvSpPr>
          <p:spPr bwMode="auto">
            <a:xfrm>
              <a:off x="3028" y="1711"/>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黑板</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模型</a:t>
              </a:r>
            </a:p>
          </p:txBody>
        </p:sp>
        <p:sp>
          <p:nvSpPr>
            <p:cNvPr id="1115177" name="Text Box 41"/>
            <p:cNvSpPr txBox="1">
              <a:spLocks noChangeArrowheads="1"/>
            </p:cNvSpPr>
            <p:nvPr/>
          </p:nvSpPr>
          <p:spPr bwMode="auto">
            <a:xfrm>
              <a:off x="3513" y="3091"/>
              <a:ext cx="568"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5182" name="AutoShape 46"/>
            <p:cNvSpPr>
              <a:spLocks noChangeArrowheads="1"/>
            </p:cNvSpPr>
            <p:nvPr/>
          </p:nvSpPr>
          <p:spPr bwMode="auto">
            <a:xfrm>
              <a:off x="4082" y="2875"/>
              <a:ext cx="481" cy="708"/>
            </a:xfrm>
            <a:prstGeom prst="roundRect">
              <a:avLst>
                <a:gd name="adj" fmla="val 16667"/>
              </a:avLst>
            </a:prstGeom>
            <a:solidFill>
              <a:srgbClr val="FFCCCC"/>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5183" name="Line 47"/>
            <p:cNvSpPr>
              <a:spLocks noChangeShapeType="1"/>
            </p:cNvSpPr>
            <p:nvPr/>
          </p:nvSpPr>
          <p:spPr bwMode="auto">
            <a:xfrm>
              <a:off x="4082" y="3085"/>
              <a:ext cx="481" cy="0"/>
            </a:xfrm>
            <a:prstGeom prst="line">
              <a:avLst/>
            </a:prstGeom>
            <a:noFill/>
            <a:ln w="12700">
              <a:solidFill>
                <a:schemeClr val="tx1"/>
              </a:solidFill>
              <a:round/>
              <a:headEnd/>
              <a:tailEnd/>
            </a:ln>
            <a:effectLst/>
          </p:spPr>
          <p:txBody>
            <a:bodyPr/>
            <a:lstStyle/>
            <a:p>
              <a:endParaRPr lang="zh-CN" altLang="en-US"/>
            </a:p>
          </p:txBody>
        </p:sp>
        <p:sp>
          <p:nvSpPr>
            <p:cNvPr id="1115184" name="Text Box 48"/>
            <p:cNvSpPr txBox="1">
              <a:spLocks noChangeArrowheads="1"/>
            </p:cNvSpPr>
            <p:nvPr/>
          </p:nvSpPr>
          <p:spPr bwMode="auto">
            <a:xfrm>
              <a:off x="4151" y="2859"/>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3.</a:t>
              </a:r>
              <a:r>
                <a:rPr lang="en-US" altLang="zh-CN" sz="2000" b="1">
                  <a:solidFill>
                    <a:schemeClr val="bg2"/>
                  </a:solidFill>
                  <a:effectLst/>
                  <a:latin typeface="Times New Roman" pitchFamily="18" charset="0"/>
                </a:rPr>
                <a:t>2</a:t>
              </a:r>
            </a:p>
          </p:txBody>
        </p:sp>
        <p:sp>
          <p:nvSpPr>
            <p:cNvPr id="1115185" name="Text Box 49"/>
            <p:cNvSpPr txBox="1">
              <a:spLocks noChangeArrowheads="1"/>
            </p:cNvSpPr>
            <p:nvPr/>
          </p:nvSpPr>
          <p:spPr bwMode="auto">
            <a:xfrm>
              <a:off x="4004" y="3131"/>
              <a:ext cx="612" cy="404"/>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自然语言生成</a:t>
              </a:r>
            </a:p>
          </p:txBody>
        </p:sp>
        <p:sp>
          <p:nvSpPr>
            <p:cNvPr id="1115186" name="Line 50"/>
            <p:cNvSpPr>
              <a:spLocks noChangeShapeType="1"/>
            </p:cNvSpPr>
            <p:nvPr/>
          </p:nvSpPr>
          <p:spPr bwMode="auto">
            <a:xfrm>
              <a:off x="3552" y="3280"/>
              <a:ext cx="518" cy="5"/>
            </a:xfrm>
            <a:prstGeom prst="line">
              <a:avLst/>
            </a:prstGeom>
            <a:noFill/>
            <a:ln w="28575">
              <a:solidFill>
                <a:schemeClr val="tx1"/>
              </a:solidFill>
              <a:round/>
              <a:headEnd/>
              <a:tailEnd type="triangle" w="med" len="med"/>
            </a:ln>
            <a:effectLst/>
          </p:spPr>
          <p:txBody>
            <a:bodyPr/>
            <a:lstStyle/>
            <a:p>
              <a:endParaRPr lang="zh-CN" altLang="en-US"/>
            </a:p>
          </p:txBody>
        </p:sp>
        <p:sp>
          <p:nvSpPr>
            <p:cNvPr id="1115187" name="Line 51"/>
            <p:cNvSpPr>
              <a:spLocks noChangeShapeType="1"/>
            </p:cNvSpPr>
            <p:nvPr/>
          </p:nvSpPr>
          <p:spPr bwMode="auto">
            <a:xfrm>
              <a:off x="4568" y="3277"/>
              <a:ext cx="760" cy="5"/>
            </a:xfrm>
            <a:prstGeom prst="line">
              <a:avLst/>
            </a:prstGeom>
            <a:noFill/>
            <a:ln w="28575">
              <a:solidFill>
                <a:schemeClr val="tx1"/>
              </a:solidFill>
              <a:round/>
              <a:headEnd/>
              <a:tailEnd/>
            </a:ln>
            <a:effectLst/>
          </p:spPr>
          <p:txBody>
            <a:bodyPr/>
            <a:lstStyle/>
            <a:p>
              <a:endParaRPr lang="zh-CN" altLang="en-US"/>
            </a:p>
          </p:txBody>
        </p:sp>
        <p:sp>
          <p:nvSpPr>
            <p:cNvPr id="1115189" name="Line 53"/>
            <p:cNvSpPr>
              <a:spLocks noChangeShapeType="1"/>
            </p:cNvSpPr>
            <p:nvPr/>
          </p:nvSpPr>
          <p:spPr bwMode="auto">
            <a:xfrm>
              <a:off x="2264" y="1877"/>
              <a:ext cx="823" cy="2"/>
            </a:xfrm>
            <a:prstGeom prst="line">
              <a:avLst/>
            </a:prstGeom>
            <a:noFill/>
            <a:ln w="28575">
              <a:solidFill>
                <a:schemeClr val="tx1"/>
              </a:solidFill>
              <a:round/>
              <a:headEnd/>
              <a:tailEnd type="triangle" w="med" len="med"/>
            </a:ln>
            <a:effectLst/>
          </p:spPr>
          <p:txBody>
            <a:bodyPr/>
            <a:lstStyle/>
            <a:p>
              <a:endParaRPr lang="zh-CN" altLang="en-US"/>
            </a:p>
          </p:txBody>
        </p:sp>
        <p:sp>
          <p:nvSpPr>
            <p:cNvPr id="1115190" name="Text Box 54"/>
            <p:cNvSpPr txBox="1">
              <a:spLocks noChangeArrowheads="1"/>
            </p:cNvSpPr>
            <p:nvPr/>
          </p:nvSpPr>
          <p:spPr bwMode="auto">
            <a:xfrm>
              <a:off x="2413" y="1680"/>
              <a:ext cx="568"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5191" name="Line 55"/>
            <p:cNvSpPr>
              <a:spLocks noChangeShapeType="1"/>
            </p:cNvSpPr>
            <p:nvPr/>
          </p:nvSpPr>
          <p:spPr bwMode="auto">
            <a:xfrm>
              <a:off x="3574" y="1871"/>
              <a:ext cx="1244" cy="0"/>
            </a:xfrm>
            <a:prstGeom prst="line">
              <a:avLst/>
            </a:prstGeom>
            <a:noFill/>
            <a:ln w="28575">
              <a:solidFill>
                <a:schemeClr val="tx1"/>
              </a:solidFill>
              <a:round/>
              <a:headEnd type="triangle" w="med" len="med"/>
              <a:tailEnd/>
            </a:ln>
            <a:effectLst/>
          </p:spPr>
          <p:txBody>
            <a:bodyPr/>
            <a:lstStyle/>
            <a:p>
              <a:endParaRPr lang="zh-CN" altLang="en-US"/>
            </a:p>
          </p:txBody>
        </p:sp>
        <p:sp>
          <p:nvSpPr>
            <p:cNvPr id="1115192" name="Line 56"/>
            <p:cNvSpPr>
              <a:spLocks noChangeShapeType="1"/>
            </p:cNvSpPr>
            <p:nvPr/>
          </p:nvSpPr>
          <p:spPr bwMode="auto">
            <a:xfrm>
              <a:off x="4818" y="1871"/>
              <a:ext cx="0" cy="189"/>
            </a:xfrm>
            <a:prstGeom prst="line">
              <a:avLst/>
            </a:prstGeom>
            <a:noFill/>
            <a:ln w="28575">
              <a:solidFill>
                <a:schemeClr val="tx1"/>
              </a:solidFill>
              <a:round/>
              <a:headEnd/>
              <a:tailEnd/>
            </a:ln>
            <a:effectLst/>
          </p:spPr>
          <p:txBody>
            <a:bodyPr/>
            <a:lstStyle/>
            <a:p>
              <a:endParaRPr lang="zh-CN" altLang="en-US"/>
            </a:p>
          </p:txBody>
        </p:sp>
        <p:sp>
          <p:nvSpPr>
            <p:cNvPr id="1115193" name="Line 57"/>
            <p:cNvSpPr>
              <a:spLocks noChangeShapeType="1"/>
            </p:cNvSpPr>
            <p:nvPr/>
          </p:nvSpPr>
          <p:spPr bwMode="auto">
            <a:xfrm>
              <a:off x="3335" y="2162"/>
              <a:ext cx="0" cy="716"/>
            </a:xfrm>
            <a:prstGeom prst="line">
              <a:avLst/>
            </a:prstGeom>
            <a:noFill/>
            <a:ln w="28575">
              <a:solidFill>
                <a:schemeClr val="tx1"/>
              </a:solidFill>
              <a:round/>
              <a:headEnd/>
              <a:tailEnd type="triangle" w="med" len="med"/>
            </a:ln>
            <a:effectLst/>
          </p:spPr>
          <p:txBody>
            <a:bodyPr/>
            <a:lstStyle/>
            <a:p>
              <a:endParaRPr lang="zh-CN" altLang="en-US"/>
            </a:p>
          </p:txBody>
        </p:sp>
        <p:sp>
          <p:nvSpPr>
            <p:cNvPr id="1115194" name="Text Box 58"/>
            <p:cNvSpPr txBox="1">
              <a:spLocks noChangeArrowheads="1"/>
            </p:cNvSpPr>
            <p:nvPr/>
          </p:nvSpPr>
          <p:spPr bwMode="auto">
            <a:xfrm>
              <a:off x="3066" y="2232"/>
              <a:ext cx="205" cy="52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5196" name="Text Box 60"/>
            <p:cNvSpPr txBox="1">
              <a:spLocks noChangeArrowheads="1"/>
            </p:cNvSpPr>
            <p:nvPr/>
          </p:nvSpPr>
          <p:spPr bwMode="auto">
            <a:xfrm>
              <a:off x="3969" y="3859"/>
              <a:ext cx="760"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历史文件</a:t>
              </a:r>
            </a:p>
          </p:txBody>
        </p:sp>
        <p:sp>
          <p:nvSpPr>
            <p:cNvPr id="1115197" name="Line 61"/>
            <p:cNvSpPr>
              <a:spLocks noChangeShapeType="1"/>
            </p:cNvSpPr>
            <p:nvPr/>
          </p:nvSpPr>
          <p:spPr bwMode="auto">
            <a:xfrm>
              <a:off x="3918" y="4119"/>
              <a:ext cx="854" cy="0"/>
            </a:xfrm>
            <a:prstGeom prst="line">
              <a:avLst/>
            </a:prstGeom>
            <a:noFill/>
            <a:ln w="19050">
              <a:solidFill>
                <a:srgbClr val="DF6337"/>
              </a:solidFill>
              <a:round/>
              <a:headEnd/>
              <a:tailEnd/>
            </a:ln>
            <a:effectLst/>
          </p:spPr>
          <p:txBody>
            <a:bodyPr/>
            <a:lstStyle/>
            <a:p>
              <a:endParaRPr lang="zh-CN" altLang="en-US"/>
            </a:p>
          </p:txBody>
        </p:sp>
        <p:sp>
          <p:nvSpPr>
            <p:cNvPr id="1115198" name="Line 62"/>
            <p:cNvSpPr>
              <a:spLocks noChangeShapeType="1"/>
            </p:cNvSpPr>
            <p:nvPr/>
          </p:nvSpPr>
          <p:spPr bwMode="auto">
            <a:xfrm>
              <a:off x="3923" y="3848"/>
              <a:ext cx="854" cy="0"/>
            </a:xfrm>
            <a:prstGeom prst="line">
              <a:avLst/>
            </a:prstGeom>
            <a:noFill/>
            <a:ln w="19050">
              <a:solidFill>
                <a:srgbClr val="DF6337"/>
              </a:solidFill>
              <a:round/>
              <a:headEnd/>
              <a:tailEnd/>
            </a:ln>
            <a:effectLst/>
          </p:spPr>
          <p:txBody>
            <a:bodyPr/>
            <a:lstStyle/>
            <a:p>
              <a:endParaRPr lang="zh-CN" altLang="en-US"/>
            </a:p>
          </p:txBody>
        </p:sp>
        <p:sp>
          <p:nvSpPr>
            <p:cNvPr id="1115199" name="Line 63"/>
            <p:cNvSpPr>
              <a:spLocks noChangeShapeType="1"/>
            </p:cNvSpPr>
            <p:nvPr/>
          </p:nvSpPr>
          <p:spPr bwMode="auto">
            <a:xfrm flipV="1">
              <a:off x="5328" y="1146"/>
              <a:ext cx="0" cy="2139"/>
            </a:xfrm>
            <a:prstGeom prst="line">
              <a:avLst/>
            </a:prstGeom>
            <a:noFill/>
            <a:ln w="28575">
              <a:solidFill>
                <a:schemeClr val="tx1"/>
              </a:solidFill>
              <a:miter lim="800000"/>
              <a:headEnd/>
              <a:tailEnd/>
            </a:ln>
            <a:effectLst/>
          </p:spPr>
          <p:txBody>
            <a:bodyPr wrap="none"/>
            <a:lstStyle/>
            <a:p>
              <a:endParaRPr lang="zh-CN" altLang="en-US"/>
            </a:p>
          </p:txBody>
        </p:sp>
        <p:sp>
          <p:nvSpPr>
            <p:cNvPr id="1115200" name="Line 64"/>
            <p:cNvSpPr>
              <a:spLocks noChangeShapeType="1"/>
            </p:cNvSpPr>
            <p:nvPr/>
          </p:nvSpPr>
          <p:spPr bwMode="auto">
            <a:xfrm flipH="1">
              <a:off x="562" y="1146"/>
              <a:ext cx="4766"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115202" name="Line 66"/>
            <p:cNvSpPr>
              <a:spLocks noChangeShapeType="1"/>
            </p:cNvSpPr>
            <p:nvPr/>
          </p:nvSpPr>
          <p:spPr bwMode="auto">
            <a:xfrm>
              <a:off x="4314" y="3583"/>
              <a:ext cx="0" cy="265"/>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115203" name="Text Box 67"/>
            <p:cNvSpPr txBox="1">
              <a:spLocks noChangeArrowheads="1"/>
            </p:cNvSpPr>
            <p:nvPr/>
          </p:nvSpPr>
          <p:spPr bwMode="auto">
            <a:xfrm>
              <a:off x="1338" y="3734"/>
              <a:ext cx="760"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三元组库</a:t>
              </a:r>
            </a:p>
          </p:txBody>
        </p:sp>
        <p:sp>
          <p:nvSpPr>
            <p:cNvPr id="1115204" name="Text Box 68"/>
            <p:cNvSpPr txBox="1">
              <a:spLocks noChangeArrowheads="1"/>
            </p:cNvSpPr>
            <p:nvPr/>
          </p:nvSpPr>
          <p:spPr bwMode="auto">
            <a:xfrm>
              <a:off x="1476" y="3303"/>
              <a:ext cx="1066" cy="2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a:solidFill>
                    <a:schemeClr val="tx1"/>
                  </a:solidFill>
                  <a:effectLst/>
                  <a:latin typeface="Tahoma" pitchFamily="34" charset="0"/>
                </a:rPr>
                <a:t>语法、语义</a:t>
              </a:r>
            </a:p>
          </p:txBody>
        </p:sp>
        <p:sp>
          <p:nvSpPr>
            <p:cNvPr id="1115205" name="Line 69"/>
            <p:cNvSpPr>
              <a:spLocks noChangeShapeType="1"/>
            </p:cNvSpPr>
            <p:nvPr/>
          </p:nvSpPr>
          <p:spPr bwMode="auto">
            <a:xfrm>
              <a:off x="1338" y="3990"/>
              <a:ext cx="762" cy="0"/>
            </a:xfrm>
            <a:prstGeom prst="line">
              <a:avLst/>
            </a:prstGeom>
            <a:noFill/>
            <a:ln w="19050">
              <a:solidFill>
                <a:srgbClr val="DF6337"/>
              </a:solidFill>
              <a:round/>
              <a:headEnd/>
              <a:tailEnd/>
            </a:ln>
            <a:effectLst/>
          </p:spPr>
          <p:txBody>
            <a:bodyPr/>
            <a:lstStyle/>
            <a:p>
              <a:endParaRPr lang="zh-CN" altLang="en-US"/>
            </a:p>
          </p:txBody>
        </p:sp>
        <p:sp>
          <p:nvSpPr>
            <p:cNvPr id="1115206" name="Line 70"/>
            <p:cNvSpPr>
              <a:spLocks noChangeShapeType="1"/>
            </p:cNvSpPr>
            <p:nvPr/>
          </p:nvSpPr>
          <p:spPr bwMode="auto">
            <a:xfrm>
              <a:off x="1344" y="3757"/>
              <a:ext cx="762" cy="0"/>
            </a:xfrm>
            <a:prstGeom prst="line">
              <a:avLst/>
            </a:prstGeom>
            <a:noFill/>
            <a:ln w="19050">
              <a:solidFill>
                <a:srgbClr val="DF6337"/>
              </a:solidFill>
              <a:round/>
              <a:headEnd/>
              <a:tailEnd/>
            </a:ln>
            <a:effectLst/>
          </p:spPr>
          <p:txBody>
            <a:bodyPr/>
            <a:lstStyle/>
            <a:p>
              <a:endParaRPr lang="zh-CN" altLang="en-US"/>
            </a:p>
          </p:txBody>
        </p:sp>
        <p:sp>
          <p:nvSpPr>
            <p:cNvPr id="1115207" name="Line 71"/>
            <p:cNvSpPr>
              <a:spLocks noChangeShapeType="1"/>
            </p:cNvSpPr>
            <p:nvPr/>
          </p:nvSpPr>
          <p:spPr bwMode="auto">
            <a:xfrm flipV="1">
              <a:off x="1780" y="3312"/>
              <a:ext cx="1251" cy="411"/>
            </a:xfrm>
            <a:prstGeom prst="line">
              <a:avLst/>
            </a:prstGeom>
            <a:noFill/>
            <a:ln w="19050">
              <a:solidFill>
                <a:schemeClr val="tx1"/>
              </a:solidFill>
              <a:miter lim="800000"/>
              <a:headEnd/>
              <a:tailEnd type="triangle" w="med" len="med"/>
            </a:ln>
            <a:effectLst/>
          </p:spPr>
          <p:txBody>
            <a:bodyPr wrap="none"/>
            <a:lstStyle/>
            <a:p>
              <a:endParaRPr lang="zh-CN" altLang="en-US"/>
            </a:p>
          </p:txBody>
        </p:sp>
        <p:sp>
          <p:nvSpPr>
            <p:cNvPr id="1115213" name="Text Box 77"/>
            <p:cNvSpPr txBox="1">
              <a:spLocks noChangeArrowheads="1"/>
            </p:cNvSpPr>
            <p:nvPr/>
          </p:nvSpPr>
          <p:spPr bwMode="auto">
            <a:xfrm>
              <a:off x="4348" y="3609"/>
              <a:ext cx="715"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自然语言</a:t>
              </a:r>
            </a:p>
          </p:txBody>
        </p:sp>
        <p:sp>
          <p:nvSpPr>
            <p:cNvPr id="1115214" name="Text Box 78"/>
            <p:cNvSpPr txBox="1">
              <a:spLocks noChangeArrowheads="1"/>
            </p:cNvSpPr>
            <p:nvPr/>
          </p:nvSpPr>
          <p:spPr bwMode="auto">
            <a:xfrm>
              <a:off x="4634" y="3053"/>
              <a:ext cx="715"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自然语言</a:t>
              </a:r>
            </a:p>
          </p:txBody>
        </p:sp>
      </p:gr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237" name="Group 77"/>
          <p:cNvGrpSpPr>
            <a:grpSpLocks/>
          </p:cNvGrpSpPr>
          <p:nvPr/>
        </p:nvGrpSpPr>
        <p:grpSpPr bwMode="auto">
          <a:xfrm>
            <a:off x="776288" y="1401763"/>
            <a:ext cx="8250237" cy="5062537"/>
            <a:chOff x="489" y="763"/>
            <a:chExt cx="5197" cy="3189"/>
          </a:xfrm>
        </p:grpSpPr>
        <p:sp>
          <p:nvSpPr>
            <p:cNvPr id="1116163" name="Text Box 3"/>
            <p:cNvSpPr txBox="1">
              <a:spLocks noChangeArrowheads="1"/>
            </p:cNvSpPr>
            <p:nvPr/>
          </p:nvSpPr>
          <p:spPr bwMode="auto">
            <a:xfrm>
              <a:off x="4384" y="883"/>
              <a:ext cx="629" cy="231"/>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en-US" altLang="zh-CN" sz="1800" b="1">
                  <a:solidFill>
                    <a:schemeClr val="tx1"/>
                  </a:solidFill>
                  <a:effectLst/>
                  <a:latin typeface="Times New Roman" pitchFamily="18" charset="0"/>
                </a:rPr>
                <a:t>Agent</a:t>
              </a:r>
              <a:r>
                <a:rPr lang="zh-CN" altLang="en-US" sz="1800" b="1">
                  <a:solidFill>
                    <a:schemeClr val="tx1"/>
                  </a:solidFill>
                  <a:effectLst/>
                  <a:latin typeface="Times New Roman" pitchFamily="18" charset="0"/>
                </a:rPr>
                <a:t>库</a:t>
              </a:r>
            </a:p>
          </p:txBody>
        </p:sp>
        <p:sp>
          <p:nvSpPr>
            <p:cNvPr id="1116164" name="Line 4"/>
            <p:cNvSpPr>
              <a:spLocks noChangeShapeType="1"/>
            </p:cNvSpPr>
            <p:nvPr/>
          </p:nvSpPr>
          <p:spPr bwMode="auto">
            <a:xfrm>
              <a:off x="4335" y="1118"/>
              <a:ext cx="762" cy="0"/>
            </a:xfrm>
            <a:prstGeom prst="line">
              <a:avLst/>
            </a:prstGeom>
            <a:noFill/>
            <a:ln w="19050">
              <a:solidFill>
                <a:srgbClr val="DF6337"/>
              </a:solidFill>
              <a:round/>
              <a:headEnd/>
              <a:tailEnd/>
            </a:ln>
            <a:effectLst/>
          </p:spPr>
          <p:txBody>
            <a:bodyPr/>
            <a:lstStyle/>
            <a:p>
              <a:endParaRPr lang="zh-CN" altLang="en-US"/>
            </a:p>
          </p:txBody>
        </p:sp>
        <p:sp>
          <p:nvSpPr>
            <p:cNvPr id="1116165" name="Line 5"/>
            <p:cNvSpPr>
              <a:spLocks noChangeShapeType="1"/>
            </p:cNvSpPr>
            <p:nvPr/>
          </p:nvSpPr>
          <p:spPr bwMode="auto">
            <a:xfrm>
              <a:off x="4341" y="885"/>
              <a:ext cx="762" cy="0"/>
            </a:xfrm>
            <a:prstGeom prst="line">
              <a:avLst/>
            </a:prstGeom>
            <a:noFill/>
            <a:ln w="19050">
              <a:solidFill>
                <a:srgbClr val="DF6337"/>
              </a:solidFill>
              <a:round/>
              <a:headEnd/>
              <a:tailEnd/>
            </a:ln>
            <a:effectLst/>
          </p:spPr>
          <p:txBody>
            <a:bodyPr/>
            <a:lstStyle/>
            <a:p>
              <a:endParaRPr lang="zh-CN" altLang="en-US"/>
            </a:p>
          </p:txBody>
        </p:sp>
        <p:sp>
          <p:nvSpPr>
            <p:cNvPr id="1116166" name="Text Box 6"/>
            <p:cNvSpPr txBox="1">
              <a:spLocks noChangeArrowheads="1"/>
            </p:cNvSpPr>
            <p:nvPr/>
          </p:nvSpPr>
          <p:spPr bwMode="auto">
            <a:xfrm>
              <a:off x="3123" y="1185"/>
              <a:ext cx="696"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策略信息</a:t>
              </a:r>
            </a:p>
          </p:txBody>
        </p:sp>
        <p:sp>
          <p:nvSpPr>
            <p:cNvPr id="1116167" name="AutoShape 7"/>
            <p:cNvSpPr>
              <a:spLocks noChangeArrowheads="1"/>
            </p:cNvSpPr>
            <p:nvPr/>
          </p:nvSpPr>
          <p:spPr bwMode="auto">
            <a:xfrm>
              <a:off x="1038" y="2031"/>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168" name="Line 8"/>
            <p:cNvSpPr>
              <a:spLocks noChangeShapeType="1"/>
            </p:cNvSpPr>
            <p:nvPr/>
          </p:nvSpPr>
          <p:spPr bwMode="auto">
            <a:xfrm>
              <a:off x="1038" y="2241"/>
              <a:ext cx="481" cy="0"/>
            </a:xfrm>
            <a:prstGeom prst="line">
              <a:avLst/>
            </a:prstGeom>
            <a:noFill/>
            <a:ln w="12700">
              <a:solidFill>
                <a:schemeClr val="tx1"/>
              </a:solidFill>
              <a:round/>
              <a:headEnd/>
              <a:tailEnd/>
            </a:ln>
            <a:effectLst/>
          </p:spPr>
          <p:txBody>
            <a:bodyPr/>
            <a:lstStyle/>
            <a:p>
              <a:endParaRPr lang="zh-CN" altLang="en-US"/>
            </a:p>
          </p:txBody>
        </p:sp>
        <p:sp>
          <p:nvSpPr>
            <p:cNvPr id="1116169" name="Text Box 9"/>
            <p:cNvSpPr txBox="1">
              <a:spLocks noChangeArrowheads="1"/>
            </p:cNvSpPr>
            <p:nvPr/>
          </p:nvSpPr>
          <p:spPr bwMode="auto">
            <a:xfrm>
              <a:off x="1107" y="2015"/>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2.1</a:t>
              </a:r>
            </a:p>
          </p:txBody>
        </p:sp>
        <p:sp>
          <p:nvSpPr>
            <p:cNvPr id="1116170" name="Line 10"/>
            <p:cNvSpPr>
              <a:spLocks noChangeShapeType="1"/>
            </p:cNvSpPr>
            <p:nvPr/>
          </p:nvSpPr>
          <p:spPr bwMode="auto">
            <a:xfrm flipV="1">
              <a:off x="1519" y="1185"/>
              <a:ext cx="274" cy="1230"/>
            </a:xfrm>
            <a:prstGeom prst="line">
              <a:avLst/>
            </a:prstGeom>
            <a:noFill/>
            <a:ln w="28575">
              <a:solidFill>
                <a:schemeClr val="tx1"/>
              </a:solidFill>
              <a:round/>
              <a:headEnd type="triangle" w="med" len="med"/>
              <a:tailEnd type="triangle" w="med" len="med"/>
            </a:ln>
            <a:effectLst/>
          </p:spPr>
          <p:txBody>
            <a:bodyPr/>
            <a:lstStyle/>
            <a:p>
              <a:endParaRPr lang="zh-CN" altLang="en-US"/>
            </a:p>
          </p:txBody>
        </p:sp>
        <p:sp>
          <p:nvSpPr>
            <p:cNvPr id="1116171" name="Text Box 11"/>
            <p:cNvSpPr txBox="1">
              <a:spLocks noChangeArrowheads="1"/>
            </p:cNvSpPr>
            <p:nvPr/>
          </p:nvSpPr>
          <p:spPr bwMode="auto">
            <a:xfrm>
              <a:off x="1665" y="1701"/>
              <a:ext cx="505"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6172" name="AutoShape 12"/>
            <p:cNvSpPr>
              <a:spLocks noChangeArrowheads="1"/>
            </p:cNvSpPr>
            <p:nvPr/>
          </p:nvSpPr>
          <p:spPr bwMode="auto">
            <a:xfrm>
              <a:off x="1814" y="779"/>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173" name="Line 13"/>
            <p:cNvSpPr>
              <a:spLocks noChangeShapeType="1"/>
            </p:cNvSpPr>
            <p:nvPr/>
          </p:nvSpPr>
          <p:spPr bwMode="auto">
            <a:xfrm>
              <a:off x="1814" y="989"/>
              <a:ext cx="481" cy="0"/>
            </a:xfrm>
            <a:prstGeom prst="line">
              <a:avLst/>
            </a:prstGeom>
            <a:noFill/>
            <a:ln w="12700">
              <a:solidFill>
                <a:schemeClr val="tx1"/>
              </a:solidFill>
              <a:round/>
              <a:headEnd/>
              <a:tailEnd/>
            </a:ln>
            <a:effectLst/>
          </p:spPr>
          <p:txBody>
            <a:bodyPr/>
            <a:lstStyle/>
            <a:p>
              <a:endParaRPr lang="zh-CN" altLang="en-US"/>
            </a:p>
          </p:txBody>
        </p:sp>
        <p:sp>
          <p:nvSpPr>
            <p:cNvPr id="1116174" name="Text Box 14"/>
            <p:cNvSpPr txBox="1">
              <a:spLocks noChangeArrowheads="1"/>
            </p:cNvSpPr>
            <p:nvPr/>
          </p:nvSpPr>
          <p:spPr bwMode="auto">
            <a:xfrm>
              <a:off x="1883" y="763"/>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2.2</a:t>
              </a:r>
            </a:p>
          </p:txBody>
        </p:sp>
        <p:sp>
          <p:nvSpPr>
            <p:cNvPr id="1116175" name="Text Box 15"/>
            <p:cNvSpPr txBox="1">
              <a:spLocks noChangeArrowheads="1"/>
            </p:cNvSpPr>
            <p:nvPr/>
          </p:nvSpPr>
          <p:spPr bwMode="auto">
            <a:xfrm>
              <a:off x="1752" y="1019"/>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常识</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分析</a:t>
              </a:r>
            </a:p>
          </p:txBody>
        </p:sp>
        <p:sp>
          <p:nvSpPr>
            <p:cNvPr id="1116176" name="Text Box 16"/>
            <p:cNvSpPr txBox="1">
              <a:spLocks noChangeArrowheads="1"/>
            </p:cNvSpPr>
            <p:nvPr/>
          </p:nvSpPr>
          <p:spPr bwMode="auto">
            <a:xfrm>
              <a:off x="3205" y="1668"/>
              <a:ext cx="551" cy="231"/>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tx1"/>
                  </a:solidFill>
                  <a:effectLst/>
                  <a:latin typeface="Times New Roman" pitchFamily="18" charset="0"/>
                </a:rPr>
                <a:t>策略库</a:t>
              </a:r>
            </a:p>
          </p:txBody>
        </p:sp>
        <p:sp>
          <p:nvSpPr>
            <p:cNvPr id="1116177" name="Line 17"/>
            <p:cNvSpPr>
              <a:spLocks noChangeShapeType="1"/>
            </p:cNvSpPr>
            <p:nvPr/>
          </p:nvSpPr>
          <p:spPr bwMode="auto">
            <a:xfrm>
              <a:off x="3117" y="1913"/>
              <a:ext cx="762" cy="0"/>
            </a:xfrm>
            <a:prstGeom prst="line">
              <a:avLst/>
            </a:prstGeom>
            <a:noFill/>
            <a:ln w="28575">
              <a:solidFill>
                <a:schemeClr val="bg2"/>
              </a:solidFill>
              <a:round/>
              <a:headEnd/>
              <a:tailEnd/>
            </a:ln>
            <a:effectLst/>
          </p:spPr>
          <p:txBody>
            <a:bodyPr/>
            <a:lstStyle/>
            <a:p>
              <a:endParaRPr lang="zh-CN" altLang="en-US"/>
            </a:p>
          </p:txBody>
        </p:sp>
        <p:sp>
          <p:nvSpPr>
            <p:cNvPr id="1116178" name="Line 18"/>
            <p:cNvSpPr>
              <a:spLocks noChangeShapeType="1"/>
            </p:cNvSpPr>
            <p:nvPr/>
          </p:nvSpPr>
          <p:spPr bwMode="auto">
            <a:xfrm>
              <a:off x="3123" y="1680"/>
              <a:ext cx="762" cy="0"/>
            </a:xfrm>
            <a:prstGeom prst="line">
              <a:avLst/>
            </a:prstGeom>
            <a:noFill/>
            <a:ln w="28575">
              <a:solidFill>
                <a:schemeClr val="bg2"/>
              </a:solidFill>
              <a:round/>
              <a:headEnd/>
              <a:tailEnd/>
            </a:ln>
            <a:effectLst/>
          </p:spPr>
          <p:txBody>
            <a:bodyPr/>
            <a:lstStyle/>
            <a:p>
              <a:endParaRPr lang="zh-CN" altLang="en-US"/>
            </a:p>
          </p:txBody>
        </p:sp>
        <p:sp>
          <p:nvSpPr>
            <p:cNvPr id="1116179" name="Text Box 19"/>
            <p:cNvSpPr txBox="1">
              <a:spLocks noChangeArrowheads="1"/>
            </p:cNvSpPr>
            <p:nvPr/>
          </p:nvSpPr>
          <p:spPr bwMode="auto">
            <a:xfrm>
              <a:off x="1250" y="1525"/>
              <a:ext cx="377"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常识</a:t>
              </a:r>
            </a:p>
          </p:txBody>
        </p:sp>
        <p:sp>
          <p:nvSpPr>
            <p:cNvPr id="1116180" name="Line 20"/>
            <p:cNvSpPr>
              <a:spLocks noChangeShapeType="1"/>
            </p:cNvSpPr>
            <p:nvPr/>
          </p:nvSpPr>
          <p:spPr bwMode="auto">
            <a:xfrm>
              <a:off x="3497" y="1419"/>
              <a:ext cx="0" cy="253"/>
            </a:xfrm>
            <a:prstGeom prst="line">
              <a:avLst/>
            </a:prstGeom>
            <a:noFill/>
            <a:ln w="28575">
              <a:solidFill>
                <a:schemeClr val="tx1"/>
              </a:solidFill>
              <a:round/>
              <a:headEnd/>
              <a:tailEnd/>
            </a:ln>
            <a:effectLst/>
          </p:spPr>
          <p:txBody>
            <a:bodyPr/>
            <a:lstStyle/>
            <a:p>
              <a:endParaRPr lang="zh-CN" altLang="en-US"/>
            </a:p>
          </p:txBody>
        </p:sp>
        <p:sp>
          <p:nvSpPr>
            <p:cNvPr id="1116181" name="Text Box 21"/>
            <p:cNvSpPr txBox="1">
              <a:spLocks noChangeArrowheads="1"/>
            </p:cNvSpPr>
            <p:nvPr/>
          </p:nvSpPr>
          <p:spPr bwMode="auto">
            <a:xfrm>
              <a:off x="4082" y="3007"/>
              <a:ext cx="253" cy="52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6182" name="Line 22"/>
            <p:cNvSpPr>
              <a:spLocks noChangeShapeType="1"/>
            </p:cNvSpPr>
            <p:nvPr/>
          </p:nvSpPr>
          <p:spPr bwMode="auto">
            <a:xfrm>
              <a:off x="512" y="2405"/>
              <a:ext cx="526" cy="0"/>
            </a:xfrm>
            <a:prstGeom prst="line">
              <a:avLst/>
            </a:prstGeom>
            <a:noFill/>
            <a:ln w="28575">
              <a:solidFill>
                <a:schemeClr val="tx1"/>
              </a:solidFill>
              <a:round/>
              <a:headEnd/>
              <a:tailEnd type="triangle" w="med" len="med"/>
            </a:ln>
            <a:effectLst/>
          </p:spPr>
          <p:txBody>
            <a:bodyPr/>
            <a:lstStyle/>
            <a:p>
              <a:endParaRPr lang="zh-CN" altLang="en-US"/>
            </a:p>
          </p:txBody>
        </p:sp>
        <p:sp>
          <p:nvSpPr>
            <p:cNvPr id="1116183" name="Text Box 23"/>
            <p:cNvSpPr txBox="1">
              <a:spLocks noChangeArrowheads="1"/>
            </p:cNvSpPr>
            <p:nvPr/>
          </p:nvSpPr>
          <p:spPr bwMode="auto">
            <a:xfrm>
              <a:off x="489" y="2203"/>
              <a:ext cx="511"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6184" name="Text Box 24"/>
            <p:cNvSpPr txBox="1">
              <a:spLocks noChangeArrowheads="1"/>
            </p:cNvSpPr>
            <p:nvPr/>
          </p:nvSpPr>
          <p:spPr bwMode="auto">
            <a:xfrm>
              <a:off x="1056" y="2266"/>
              <a:ext cx="447"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领域</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黑板</a:t>
              </a:r>
            </a:p>
          </p:txBody>
        </p:sp>
        <p:sp>
          <p:nvSpPr>
            <p:cNvPr id="1116185" name="AutoShape 25"/>
            <p:cNvSpPr>
              <a:spLocks noChangeArrowheads="1"/>
            </p:cNvSpPr>
            <p:nvPr/>
          </p:nvSpPr>
          <p:spPr bwMode="auto">
            <a:xfrm>
              <a:off x="2431" y="1201"/>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186" name="Line 26"/>
            <p:cNvSpPr>
              <a:spLocks noChangeShapeType="1"/>
            </p:cNvSpPr>
            <p:nvPr/>
          </p:nvSpPr>
          <p:spPr bwMode="auto">
            <a:xfrm>
              <a:off x="2431" y="1411"/>
              <a:ext cx="481" cy="0"/>
            </a:xfrm>
            <a:prstGeom prst="line">
              <a:avLst/>
            </a:prstGeom>
            <a:noFill/>
            <a:ln w="12700">
              <a:solidFill>
                <a:schemeClr val="tx1"/>
              </a:solidFill>
              <a:round/>
              <a:headEnd/>
              <a:tailEnd/>
            </a:ln>
            <a:effectLst/>
          </p:spPr>
          <p:txBody>
            <a:bodyPr/>
            <a:lstStyle/>
            <a:p>
              <a:endParaRPr lang="zh-CN" altLang="en-US"/>
            </a:p>
          </p:txBody>
        </p:sp>
        <p:sp>
          <p:nvSpPr>
            <p:cNvPr id="1116187" name="Text Box 27"/>
            <p:cNvSpPr txBox="1">
              <a:spLocks noChangeArrowheads="1"/>
            </p:cNvSpPr>
            <p:nvPr/>
          </p:nvSpPr>
          <p:spPr bwMode="auto">
            <a:xfrm>
              <a:off x="2500" y="1185"/>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2.3</a:t>
              </a:r>
            </a:p>
          </p:txBody>
        </p:sp>
        <p:sp>
          <p:nvSpPr>
            <p:cNvPr id="1116188" name="Text Box 28"/>
            <p:cNvSpPr txBox="1">
              <a:spLocks noChangeArrowheads="1"/>
            </p:cNvSpPr>
            <p:nvPr/>
          </p:nvSpPr>
          <p:spPr bwMode="auto">
            <a:xfrm>
              <a:off x="2364" y="1423"/>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参数</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分析</a:t>
              </a:r>
            </a:p>
          </p:txBody>
        </p:sp>
        <p:sp>
          <p:nvSpPr>
            <p:cNvPr id="1116189" name="AutoShape 29"/>
            <p:cNvSpPr>
              <a:spLocks noChangeArrowheads="1"/>
            </p:cNvSpPr>
            <p:nvPr/>
          </p:nvSpPr>
          <p:spPr bwMode="auto">
            <a:xfrm>
              <a:off x="2432" y="2044"/>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190" name="Line 30"/>
            <p:cNvSpPr>
              <a:spLocks noChangeShapeType="1"/>
            </p:cNvSpPr>
            <p:nvPr/>
          </p:nvSpPr>
          <p:spPr bwMode="auto">
            <a:xfrm>
              <a:off x="2432" y="2254"/>
              <a:ext cx="481" cy="0"/>
            </a:xfrm>
            <a:prstGeom prst="line">
              <a:avLst/>
            </a:prstGeom>
            <a:noFill/>
            <a:ln w="12700">
              <a:solidFill>
                <a:schemeClr val="tx1"/>
              </a:solidFill>
              <a:round/>
              <a:headEnd/>
              <a:tailEnd/>
            </a:ln>
            <a:effectLst/>
          </p:spPr>
          <p:txBody>
            <a:bodyPr/>
            <a:lstStyle/>
            <a:p>
              <a:endParaRPr lang="zh-CN" altLang="en-US"/>
            </a:p>
          </p:txBody>
        </p:sp>
        <p:sp>
          <p:nvSpPr>
            <p:cNvPr id="1116191" name="Text Box 31"/>
            <p:cNvSpPr txBox="1">
              <a:spLocks noChangeArrowheads="1"/>
            </p:cNvSpPr>
            <p:nvPr/>
          </p:nvSpPr>
          <p:spPr bwMode="auto">
            <a:xfrm>
              <a:off x="2501" y="2028"/>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2.4</a:t>
              </a:r>
            </a:p>
          </p:txBody>
        </p:sp>
        <p:sp>
          <p:nvSpPr>
            <p:cNvPr id="1116192" name="Text Box 32"/>
            <p:cNvSpPr txBox="1">
              <a:spLocks noChangeArrowheads="1"/>
            </p:cNvSpPr>
            <p:nvPr/>
          </p:nvSpPr>
          <p:spPr bwMode="auto">
            <a:xfrm>
              <a:off x="2354" y="2300"/>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对话</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分析</a:t>
              </a:r>
            </a:p>
          </p:txBody>
        </p:sp>
        <p:sp>
          <p:nvSpPr>
            <p:cNvPr id="1116197" name="AutoShape 37"/>
            <p:cNvSpPr>
              <a:spLocks noChangeArrowheads="1"/>
            </p:cNvSpPr>
            <p:nvPr/>
          </p:nvSpPr>
          <p:spPr bwMode="auto">
            <a:xfrm>
              <a:off x="2067" y="3057"/>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198" name="Line 38"/>
            <p:cNvSpPr>
              <a:spLocks noChangeShapeType="1"/>
            </p:cNvSpPr>
            <p:nvPr/>
          </p:nvSpPr>
          <p:spPr bwMode="auto">
            <a:xfrm>
              <a:off x="2067" y="3267"/>
              <a:ext cx="481" cy="0"/>
            </a:xfrm>
            <a:prstGeom prst="line">
              <a:avLst/>
            </a:prstGeom>
            <a:noFill/>
            <a:ln w="12700">
              <a:solidFill>
                <a:schemeClr val="tx1"/>
              </a:solidFill>
              <a:round/>
              <a:headEnd/>
              <a:tailEnd/>
            </a:ln>
            <a:effectLst/>
          </p:spPr>
          <p:txBody>
            <a:bodyPr/>
            <a:lstStyle/>
            <a:p>
              <a:endParaRPr lang="zh-CN" altLang="en-US"/>
            </a:p>
          </p:txBody>
        </p:sp>
        <p:sp>
          <p:nvSpPr>
            <p:cNvPr id="1116199" name="Text Box 39"/>
            <p:cNvSpPr txBox="1">
              <a:spLocks noChangeArrowheads="1"/>
            </p:cNvSpPr>
            <p:nvPr/>
          </p:nvSpPr>
          <p:spPr bwMode="auto">
            <a:xfrm>
              <a:off x="2136" y="3041"/>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a:t>
              </a:r>
              <a:r>
                <a:rPr lang="en-US" altLang="zh-CN" sz="2000" b="1">
                  <a:solidFill>
                    <a:schemeClr val="bg2"/>
                  </a:solidFill>
                  <a:effectLst/>
                  <a:latin typeface="Times New Roman" pitchFamily="18" charset="0"/>
                </a:rPr>
                <a:t>5</a:t>
              </a:r>
            </a:p>
          </p:txBody>
        </p:sp>
        <p:sp>
          <p:nvSpPr>
            <p:cNvPr id="1116200" name="Text Box 40"/>
            <p:cNvSpPr txBox="1">
              <a:spLocks noChangeArrowheads="1"/>
            </p:cNvSpPr>
            <p:nvPr/>
          </p:nvSpPr>
          <p:spPr bwMode="auto">
            <a:xfrm>
              <a:off x="1989" y="3313"/>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情绪</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分析</a:t>
              </a:r>
            </a:p>
          </p:txBody>
        </p:sp>
        <p:sp>
          <p:nvSpPr>
            <p:cNvPr id="1116201" name="Line 41"/>
            <p:cNvSpPr>
              <a:spLocks noChangeShapeType="1"/>
            </p:cNvSpPr>
            <p:nvPr/>
          </p:nvSpPr>
          <p:spPr bwMode="auto">
            <a:xfrm flipV="1">
              <a:off x="1519" y="1561"/>
              <a:ext cx="912" cy="844"/>
            </a:xfrm>
            <a:prstGeom prst="line">
              <a:avLst/>
            </a:prstGeom>
            <a:noFill/>
            <a:ln w="28575">
              <a:solidFill>
                <a:schemeClr val="tx1"/>
              </a:solidFill>
              <a:round/>
              <a:headEnd type="triangle" w="med" len="med"/>
              <a:tailEnd type="triangle" w="med" len="med"/>
            </a:ln>
            <a:effectLst/>
          </p:spPr>
          <p:txBody>
            <a:bodyPr/>
            <a:lstStyle/>
            <a:p>
              <a:endParaRPr lang="zh-CN" altLang="en-US"/>
            </a:p>
          </p:txBody>
        </p:sp>
        <p:sp>
          <p:nvSpPr>
            <p:cNvPr id="1116202" name="Line 42"/>
            <p:cNvSpPr>
              <a:spLocks noChangeShapeType="1"/>
            </p:cNvSpPr>
            <p:nvPr/>
          </p:nvSpPr>
          <p:spPr bwMode="auto">
            <a:xfrm flipV="1">
              <a:off x="1519" y="2405"/>
              <a:ext cx="912" cy="0"/>
            </a:xfrm>
            <a:prstGeom prst="line">
              <a:avLst/>
            </a:prstGeom>
            <a:noFill/>
            <a:ln w="28575">
              <a:solidFill>
                <a:schemeClr val="tx1"/>
              </a:solidFill>
              <a:round/>
              <a:headEnd type="triangle" w="med" len="med"/>
              <a:tailEnd type="triangle" w="med" len="med"/>
            </a:ln>
            <a:effectLst/>
          </p:spPr>
          <p:txBody>
            <a:bodyPr/>
            <a:lstStyle/>
            <a:p>
              <a:endParaRPr lang="zh-CN" altLang="en-US"/>
            </a:p>
          </p:txBody>
        </p:sp>
        <p:sp>
          <p:nvSpPr>
            <p:cNvPr id="1116204" name="Line 44"/>
            <p:cNvSpPr>
              <a:spLocks noChangeShapeType="1"/>
            </p:cNvSpPr>
            <p:nvPr/>
          </p:nvSpPr>
          <p:spPr bwMode="auto">
            <a:xfrm>
              <a:off x="1519" y="2405"/>
              <a:ext cx="617" cy="652"/>
            </a:xfrm>
            <a:prstGeom prst="line">
              <a:avLst/>
            </a:prstGeom>
            <a:noFill/>
            <a:ln w="28575">
              <a:solidFill>
                <a:schemeClr val="tx1"/>
              </a:solidFill>
              <a:round/>
              <a:headEnd type="triangle" w="med" len="med"/>
              <a:tailEnd type="triangle" w="med" len="med"/>
            </a:ln>
            <a:effectLst/>
          </p:spPr>
          <p:txBody>
            <a:bodyPr/>
            <a:lstStyle/>
            <a:p>
              <a:endParaRPr lang="zh-CN" altLang="en-US"/>
            </a:p>
          </p:txBody>
        </p:sp>
        <p:sp>
          <p:nvSpPr>
            <p:cNvPr id="1116205" name="Text Box 45"/>
            <p:cNvSpPr txBox="1">
              <a:spLocks noChangeArrowheads="1"/>
            </p:cNvSpPr>
            <p:nvPr/>
          </p:nvSpPr>
          <p:spPr bwMode="auto">
            <a:xfrm>
              <a:off x="1918" y="2219"/>
              <a:ext cx="377" cy="366"/>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对话类型</a:t>
              </a:r>
            </a:p>
          </p:txBody>
        </p:sp>
        <p:sp>
          <p:nvSpPr>
            <p:cNvPr id="1116207" name="Text Box 47"/>
            <p:cNvSpPr txBox="1">
              <a:spLocks noChangeArrowheads="1"/>
            </p:cNvSpPr>
            <p:nvPr/>
          </p:nvSpPr>
          <p:spPr bwMode="auto">
            <a:xfrm>
              <a:off x="1563" y="2752"/>
              <a:ext cx="377" cy="366"/>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情绪特征</a:t>
              </a:r>
            </a:p>
          </p:txBody>
        </p:sp>
        <p:sp>
          <p:nvSpPr>
            <p:cNvPr id="1116208" name="Line 48"/>
            <p:cNvSpPr>
              <a:spLocks noChangeShapeType="1"/>
            </p:cNvSpPr>
            <p:nvPr/>
          </p:nvSpPr>
          <p:spPr bwMode="auto">
            <a:xfrm flipH="1">
              <a:off x="2912" y="1423"/>
              <a:ext cx="585" cy="0"/>
            </a:xfrm>
            <a:prstGeom prst="line">
              <a:avLst/>
            </a:prstGeom>
            <a:noFill/>
            <a:ln w="28575">
              <a:solidFill>
                <a:schemeClr val="tx1"/>
              </a:solidFill>
              <a:round/>
              <a:headEnd/>
              <a:tailEnd type="triangle" w="med" len="med"/>
            </a:ln>
            <a:effectLst/>
          </p:spPr>
          <p:txBody>
            <a:bodyPr/>
            <a:lstStyle/>
            <a:p>
              <a:endParaRPr lang="zh-CN" altLang="en-US"/>
            </a:p>
          </p:txBody>
        </p:sp>
        <p:sp>
          <p:nvSpPr>
            <p:cNvPr id="1116209" name="Text Box 49"/>
            <p:cNvSpPr txBox="1">
              <a:spLocks noChangeArrowheads="1"/>
            </p:cNvSpPr>
            <p:nvPr/>
          </p:nvSpPr>
          <p:spPr bwMode="auto">
            <a:xfrm>
              <a:off x="3073" y="777"/>
              <a:ext cx="389"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常识</a:t>
              </a:r>
            </a:p>
          </p:txBody>
        </p:sp>
        <p:sp>
          <p:nvSpPr>
            <p:cNvPr id="1116210" name="Line 50"/>
            <p:cNvSpPr>
              <a:spLocks noChangeShapeType="1"/>
            </p:cNvSpPr>
            <p:nvPr/>
          </p:nvSpPr>
          <p:spPr bwMode="auto">
            <a:xfrm>
              <a:off x="1250" y="2739"/>
              <a:ext cx="0" cy="1213"/>
            </a:xfrm>
            <a:prstGeom prst="line">
              <a:avLst/>
            </a:prstGeom>
            <a:noFill/>
            <a:ln w="28575">
              <a:solidFill>
                <a:schemeClr val="tx1"/>
              </a:solidFill>
              <a:round/>
              <a:headEnd/>
              <a:tailEnd/>
            </a:ln>
            <a:effectLst/>
          </p:spPr>
          <p:txBody>
            <a:bodyPr/>
            <a:lstStyle/>
            <a:p>
              <a:endParaRPr lang="zh-CN" altLang="en-US"/>
            </a:p>
          </p:txBody>
        </p:sp>
        <p:sp>
          <p:nvSpPr>
            <p:cNvPr id="1116211" name="Line 51"/>
            <p:cNvSpPr>
              <a:spLocks noChangeShapeType="1"/>
            </p:cNvSpPr>
            <p:nvPr/>
          </p:nvSpPr>
          <p:spPr bwMode="auto">
            <a:xfrm>
              <a:off x="1250" y="3952"/>
              <a:ext cx="3079" cy="0"/>
            </a:xfrm>
            <a:prstGeom prst="line">
              <a:avLst/>
            </a:prstGeom>
            <a:noFill/>
            <a:ln w="28575">
              <a:solidFill>
                <a:schemeClr val="tx1"/>
              </a:solidFill>
              <a:round/>
              <a:headEnd/>
              <a:tailEnd/>
            </a:ln>
            <a:effectLst/>
          </p:spPr>
          <p:txBody>
            <a:bodyPr/>
            <a:lstStyle/>
            <a:p>
              <a:endParaRPr lang="zh-CN" altLang="en-US"/>
            </a:p>
          </p:txBody>
        </p:sp>
        <p:sp>
          <p:nvSpPr>
            <p:cNvPr id="1116212" name="Line 52"/>
            <p:cNvSpPr>
              <a:spLocks noChangeShapeType="1"/>
            </p:cNvSpPr>
            <p:nvPr/>
          </p:nvSpPr>
          <p:spPr bwMode="auto">
            <a:xfrm flipV="1">
              <a:off x="4321" y="2300"/>
              <a:ext cx="0" cy="1652"/>
            </a:xfrm>
            <a:prstGeom prst="line">
              <a:avLst/>
            </a:prstGeom>
            <a:noFill/>
            <a:ln w="28575">
              <a:solidFill>
                <a:schemeClr val="tx1"/>
              </a:solidFill>
              <a:round/>
              <a:headEnd/>
              <a:tailEnd/>
            </a:ln>
            <a:effectLst/>
          </p:spPr>
          <p:txBody>
            <a:bodyPr/>
            <a:lstStyle/>
            <a:p>
              <a:endParaRPr lang="zh-CN" altLang="en-US"/>
            </a:p>
          </p:txBody>
        </p:sp>
        <p:sp>
          <p:nvSpPr>
            <p:cNvPr id="1116213" name="Line 53"/>
            <p:cNvSpPr>
              <a:spLocks noChangeShapeType="1"/>
            </p:cNvSpPr>
            <p:nvPr/>
          </p:nvSpPr>
          <p:spPr bwMode="auto">
            <a:xfrm>
              <a:off x="4321" y="2300"/>
              <a:ext cx="158" cy="0"/>
            </a:xfrm>
            <a:prstGeom prst="line">
              <a:avLst/>
            </a:prstGeom>
            <a:noFill/>
            <a:ln w="28575">
              <a:solidFill>
                <a:schemeClr val="tx1"/>
              </a:solidFill>
              <a:round/>
              <a:headEnd/>
              <a:tailEnd type="triangle" w="med" len="med"/>
            </a:ln>
            <a:effectLst/>
          </p:spPr>
          <p:txBody>
            <a:bodyPr/>
            <a:lstStyle/>
            <a:p>
              <a:endParaRPr lang="zh-CN" altLang="en-US"/>
            </a:p>
          </p:txBody>
        </p:sp>
        <p:sp>
          <p:nvSpPr>
            <p:cNvPr id="1116214" name="AutoShape 54"/>
            <p:cNvSpPr>
              <a:spLocks noChangeArrowheads="1"/>
            </p:cNvSpPr>
            <p:nvPr/>
          </p:nvSpPr>
          <p:spPr bwMode="auto">
            <a:xfrm>
              <a:off x="4493" y="1929"/>
              <a:ext cx="481" cy="708"/>
            </a:xfrm>
            <a:prstGeom prst="roundRect">
              <a:avLst>
                <a:gd name="adj" fmla="val 16667"/>
              </a:avLst>
            </a:prstGeom>
            <a:solidFill>
              <a:srgbClr val="FFCCCC"/>
            </a:solidFill>
            <a:ln w="19050">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16215" name="Line 55"/>
            <p:cNvSpPr>
              <a:spLocks noChangeShapeType="1"/>
            </p:cNvSpPr>
            <p:nvPr/>
          </p:nvSpPr>
          <p:spPr bwMode="auto">
            <a:xfrm>
              <a:off x="4493" y="2139"/>
              <a:ext cx="481" cy="0"/>
            </a:xfrm>
            <a:prstGeom prst="line">
              <a:avLst/>
            </a:prstGeom>
            <a:noFill/>
            <a:ln w="12700">
              <a:solidFill>
                <a:schemeClr val="tx1"/>
              </a:solidFill>
              <a:round/>
              <a:headEnd/>
              <a:tailEnd/>
            </a:ln>
            <a:effectLst/>
          </p:spPr>
          <p:txBody>
            <a:bodyPr/>
            <a:lstStyle/>
            <a:p>
              <a:endParaRPr lang="zh-CN" altLang="en-US"/>
            </a:p>
          </p:txBody>
        </p:sp>
        <p:sp>
          <p:nvSpPr>
            <p:cNvPr id="1116216" name="Text Box 56"/>
            <p:cNvSpPr txBox="1">
              <a:spLocks noChangeArrowheads="1"/>
            </p:cNvSpPr>
            <p:nvPr/>
          </p:nvSpPr>
          <p:spPr bwMode="auto">
            <a:xfrm>
              <a:off x="4562" y="1913"/>
              <a:ext cx="316" cy="250"/>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2.</a:t>
              </a:r>
              <a:r>
                <a:rPr lang="en-US" altLang="zh-CN" sz="2000" b="1">
                  <a:solidFill>
                    <a:schemeClr val="bg2"/>
                  </a:solidFill>
                  <a:effectLst/>
                  <a:latin typeface="Times New Roman" pitchFamily="18" charset="0"/>
                </a:rPr>
                <a:t>6</a:t>
              </a:r>
            </a:p>
          </p:txBody>
        </p:sp>
        <p:sp>
          <p:nvSpPr>
            <p:cNvPr id="1116217" name="Text Box 57"/>
            <p:cNvSpPr txBox="1">
              <a:spLocks noChangeArrowheads="1"/>
            </p:cNvSpPr>
            <p:nvPr/>
          </p:nvSpPr>
          <p:spPr bwMode="auto">
            <a:xfrm>
              <a:off x="4431" y="2169"/>
              <a:ext cx="612" cy="439"/>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目标</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outerShdw blurRad="38100" dist="38100" dir="2700000" algn="tl">
                      <a:srgbClr val="C0C0C0"/>
                    </a:outerShdw>
                  </a:effectLst>
                  <a:latin typeface="Times New Roman" pitchFamily="18" charset="0"/>
                </a:rPr>
                <a:t>评估</a:t>
              </a:r>
            </a:p>
          </p:txBody>
        </p:sp>
        <p:sp>
          <p:nvSpPr>
            <p:cNvPr id="1116218" name="Line 58"/>
            <p:cNvSpPr>
              <a:spLocks noChangeShapeType="1"/>
            </p:cNvSpPr>
            <p:nvPr/>
          </p:nvSpPr>
          <p:spPr bwMode="auto">
            <a:xfrm>
              <a:off x="4974" y="2300"/>
              <a:ext cx="712" cy="0"/>
            </a:xfrm>
            <a:prstGeom prst="line">
              <a:avLst/>
            </a:prstGeom>
            <a:noFill/>
            <a:ln w="28575">
              <a:solidFill>
                <a:schemeClr val="tx1"/>
              </a:solidFill>
              <a:round/>
              <a:headEnd/>
              <a:tailEnd type="triangle" w="med" len="med"/>
            </a:ln>
            <a:effectLst/>
          </p:spPr>
          <p:txBody>
            <a:bodyPr/>
            <a:lstStyle/>
            <a:p>
              <a:endParaRPr lang="zh-CN" altLang="en-US"/>
            </a:p>
          </p:txBody>
        </p:sp>
        <p:sp>
          <p:nvSpPr>
            <p:cNvPr id="1116219" name="Text Box 59"/>
            <p:cNvSpPr txBox="1">
              <a:spLocks noChangeArrowheads="1"/>
            </p:cNvSpPr>
            <p:nvPr/>
          </p:nvSpPr>
          <p:spPr bwMode="auto">
            <a:xfrm>
              <a:off x="5043" y="2088"/>
              <a:ext cx="505"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三元组</a:t>
              </a:r>
            </a:p>
          </p:txBody>
        </p:sp>
        <p:sp>
          <p:nvSpPr>
            <p:cNvPr id="1116220" name="Line 60"/>
            <p:cNvSpPr>
              <a:spLocks noChangeShapeType="1"/>
            </p:cNvSpPr>
            <p:nvPr/>
          </p:nvSpPr>
          <p:spPr bwMode="auto">
            <a:xfrm flipH="1">
              <a:off x="2295" y="989"/>
              <a:ext cx="2026" cy="0"/>
            </a:xfrm>
            <a:prstGeom prst="line">
              <a:avLst/>
            </a:prstGeom>
            <a:noFill/>
            <a:ln w="28575">
              <a:solidFill>
                <a:schemeClr val="tx1"/>
              </a:solidFill>
              <a:round/>
              <a:headEnd/>
              <a:tailEnd type="triangle" w="med" len="med"/>
            </a:ln>
            <a:effectLst/>
          </p:spPr>
          <p:txBody>
            <a:bodyPr/>
            <a:lstStyle/>
            <a:p>
              <a:endParaRPr lang="zh-CN" altLang="en-US"/>
            </a:p>
          </p:txBody>
        </p:sp>
        <p:sp>
          <p:nvSpPr>
            <p:cNvPr id="1116221" name="Line 61"/>
            <p:cNvSpPr>
              <a:spLocks noChangeShapeType="1"/>
            </p:cNvSpPr>
            <p:nvPr/>
          </p:nvSpPr>
          <p:spPr bwMode="auto">
            <a:xfrm flipV="1">
              <a:off x="2913" y="1929"/>
              <a:ext cx="411" cy="478"/>
            </a:xfrm>
            <a:prstGeom prst="line">
              <a:avLst/>
            </a:prstGeom>
            <a:noFill/>
            <a:ln w="28575">
              <a:solidFill>
                <a:schemeClr val="tx1"/>
              </a:solidFill>
              <a:round/>
              <a:headEnd type="triangle" w="med" len="med"/>
              <a:tailEnd/>
            </a:ln>
            <a:effectLst/>
          </p:spPr>
          <p:txBody>
            <a:bodyPr/>
            <a:lstStyle/>
            <a:p>
              <a:endParaRPr lang="zh-CN" altLang="en-US"/>
            </a:p>
          </p:txBody>
        </p:sp>
        <p:sp>
          <p:nvSpPr>
            <p:cNvPr id="1116227" name="Line 67"/>
            <p:cNvSpPr>
              <a:spLocks noChangeShapeType="1"/>
            </p:cNvSpPr>
            <p:nvPr/>
          </p:nvSpPr>
          <p:spPr bwMode="auto">
            <a:xfrm>
              <a:off x="2559" y="3387"/>
              <a:ext cx="1106" cy="0"/>
            </a:xfrm>
            <a:prstGeom prst="line">
              <a:avLst/>
            </a:prstGeom>
            <a:noFill/>
            <a:ln w="28575">
              <a:solidFill>
                <a:schemeClr val="tx1"/>
              </a:solidFill>
              <a:round/>
              <a:headEnd type="triangle" w="med" len="med"/>
              <a:tailEnd/>
            </a:ln>
            <a:effectLst/>
          </p:spPr>
          <p:txBody>
            <a:bodyPr/>
            <a:lstStyle/>
            <a:p>
              <a:endParaRPr lang="zh-CN" altLang="en-US"/>
            </a:p>
          </p:txBody>
        </p:sp>
        <p:sp>
          <p:nvSpPr>
            <p:cNvPr id="1116228" name="Line 68"/>
            <p:cNvSpPr>
              <a:spLocks noChangeShapeType="1"/>
            </p:cNvSpPr>
            <p:nvPr/>
          </p:nvSpPr>
          <p:spPr bwMode="auto">
            <a:xfrm flipV="1">
              <a:off x="3665" y="1909"/>
              <a:ext cx="0" cy="1478"/>
            </a:xfrm>
            <a:prstGeom prst="line">
              <a:avLst/>
            </a:prstGeom>
            <a:noFill/>
            <a:ln w="28575">
              <a:solidFill>
                <a:schemeClr val="tx1"/>
              </a:solidFill>
              <a:round/>
              <a:headEnd/>
              <a:tailEnd/>
            </a:ln>
            <a:effectLst/>
          </p:spPr>
          <p:txBody>
            <a:bodyPr/>
            <a:lstStyle/>
            <a:p>
              <a:endParaRPr lang="zh-CN" altLang="en-US"/>
            </a:p>
          </p:txBody>
        </p:sp>
        <p:sp>
          <p:nvSpPr>
            <p:cNvPr id="1116229" name="Text Box 69"/>
            <p:cNvSpPr txBox="1">
              <a:spLocks noChangeArrowheads="1"/>
            </p:cNvSpPr>
            <p:nvPr/>
          </p:nvSpPr>
          <p:spPr bwMode="auto">
            <a:xfrm>
              <a:off x="3054" y="2088"/>
              <a:ext cx="437" cy="44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策略</a:t>
              </a:r>
            </a:p>
            <a:p>
              <a:pPr algn="l">
                <a:lnSpc>
                  <a:spcPct val="100000"/>
                </a:lnSpc>
                <a:spcBef>
                  <a:spcPct val="50000"/>
                </a:spcBef>
              </a:pPr>
              <a:r>
                <a:rPr lang="zh-CN" altLang="en-US" sz="1600" b="1">
                  <a:solidFill>
                    <a:schemeClr val="tx1"/>
                  </a:solidFill>
                  <a:effectLst/>
                  <a:latin typeface="Tahoma" pitchFamily="34" charset="0"/>
                </a:rPr>
                <a:t>信息</a:t>
              </a:r>
            </a:p>
          </p:txBody>
        </p:sp>
        <p:sp>
          <p:nvSpPr>
            <p:cNvPr id="1116231" name="Text Box 71"/>
            <p:cNvSpPr txBox="1">
              <a:spLocks noChangeArrowheads="1"/>
            </p:cNvSpPr>
            <p:nvPr/>
          </p:nvSpPr>
          <p:spPr bwMode="auto">
            <a:xfrm>
              <a:off x="2817" y="3175"/>
              <a:ext cx="696" cy="2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策略信息</a:t>
              </a:r>
            </a:p>
          </p:txBody>
        </p:sp>
      </p:grpSp>
      <p:sp>
        <p:nvSpPr>
          <p:cNvPr id="1116233" name="Text Box 73"/>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16235" name="Text Box 75"/>
          <p:cNvSpPr txBox="1">
            <a:spLocks noChangeArrowheads="1"/>
          </p:cNvSpPr>
          <p:nvPr/>
        </p:nvSpPr>
        <p:spPr bwMode="auto">
          <a:xfrm>
            <a:off x="87313" y="1211263"/>
            <a:ext cx="458787" cy="4859337"/>
          </a:xfrm>
          <a:prstGeom prst="rect">
            <a:avLst/>
          </a:prstGeom>
          <a:noFill/>
          <a:ln w="9525">
            <a:noFill/>
            <a:miter lim="800000"/>
            <a:headEnd/>
            <a:tailEnd/>
          </a:ln>
          <a:effectLst/>
        </p:spPr>
        <p:txBody>
          <a:bodyPr vert="eaVert">
            <a:spAutoFit/>
          </a:bodyPr>
          <a:lstStyle/>
          <a:p>
            <a:pPr algn="l" eaLnBrk="0" hangingPunct="0">
              <a:lnSpc>
                <a:spcPct val="100000"/>
              </a:lnSpc>
              <a:spcBef>
                <a:spcPct val="50000"/>
              </a:spcBef>
              <a:buClr>
                <a:srgbClr val="CC99FF"/>
              </a:buClr>
              <a:buFont typeface="Monotype Sorts" pitchFamily="2" charset="2"/>
              <a:buNone/>
            </a:pPr>
            <a:r>
              <a:rPr lang="zh-CN" altLang="en-US" sz="1800" b="1">
                <a:solidFill>
                  <a:srgbClr val="DF6337"/>
                </a:solidFill>
                <a:effectLst>
                  <a:outerShdw blurRad="38100" dist="38100" dir="2700000" algn="tl">
                    <a:srgbClr val="C0C0C0"/>
                  </a:outerShdw>
                </a:effectLst>
                <a:latin typeface="Tahoma" pitchFamily="34" charset="0"/>
              </a:rPr>
              <a:t>例：儿童自然语言对话系统</a:t>
            </a:r>
            <a:r>
              <a:rPr lang="en-US" altLang="zh-CN" sz="1800" b="1">
                <a:solidFill>
                  <a:srgbClr val="DF6337"/>
                </a:solidFill>
                <a:effectLst>
                  <a:outerShdw blurRad="38100" dist="38100" dir="2700000" algn="tl">
                    <a:srgbClr val="C0C0C0"/>
                  </a:outerShdw>
                </a:effectLst>
                <a:latin typeface="Tahoma" pitchFamily="34" charset="0"/>
              </a:rPr>
              <a:t>——DFD</a:t>
            </a:r>
            <a:r>
              <a:rPr lang="zh-CN" altLang="en-US" sz="1800" b="1">
                <a:solidFill>
                  <a:srgbClr val="DF6337"/>
                </a:solidFill>
                <a:effectLst>
                  <a:outerShdw blurRad="38100" dist="38100" dir="2700000" algn="tl">
                    <a:srgbClr val="C0C0C0"/>
                  </a:outerShdw>
                </a:effectLst>
                <a:latin typeface="Tahoma" pitchFamily="34" charset="0"/>
              </a:rPr>
              <a:t>二层图</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2"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77253" name="Rectangle 5"/>
          <p:cNvSpPr>
            <a:spLocks noChangeArrowheads="1"/>
          </p:cNvSpPr>
          <p:nvPr/>
        </p:nvSpPr>
        <p:spPr bwMode="auto">
          <a:xfrm>
            <a:off x="142875" y="1317625"/>
            <a:ext cx="6729727"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r>
              <a:rPr lang="en-US" altLang="zh-CN" b="1" dirty="0">
                <a:solidFill>
                  <a:srgbClr val="DF6337"/>
                </a:solidFill>
                <a:effectLst>
                  <a:outerShdw blurRad="38100" dist="38100" dir="2700000" algn="tl">
                    <a:srgbClr val="C0C0C0"/>
                  </a:outerShdw>
                </a:effectLst>
                <a:latin typeface="Times New Roman"/>
              </a:rPr>
              <a:t>——</a:t>
            </a:r>
            <a:r>
              <a:rPr lang="en-US" altLang="zh-CN" b="1" dirty="0">
                <a:solidFill>
                  <a:srgbClr val="DF6337"/>
                </a:solidFill>
                <a:effectLst>
                  <a:outerShdw blurRad="38100" dist="38100" dir="2700000" algn="tl">
                    <a:srgbClr val="C0C0C0"/>
                  </a:outerShdw>
                </a:effectLst>
              </a:rPr>
              <a:t>DFD</a:t>
            </a:r>
            <a:r>
              <a:rPr lang="zh-CN" altLang="en-US" b="1" dirty="0">
                <a:solidFill>
                  <a:srgbClr val="DF6337"/>
                </a:solidFill>
                <a:effectLst>
                  <a:outerShdw blurRad="38100" dist="38100" dir="2700000" algn="tl">
                    <a:srgbClr val="C0C0C0"/>
                  </a:outerShdw>
                </a:effectLst>
              </a:rPr>
              <a:t>图命名</a:t>
            </a:r>
          </a:p>
        </p:txBody>
      </p:sp>
      <p:sp>
        <p:nvSpPr>
          <p:cNvPr id="1077254" name="Text Box 6"/>
          <p:cNvSpPr txBox="1">
            <a:spLocks noChangeArrowheads="1"/>
          </p:cNvSpPr>
          <p:nvPr/>
        </p:nvSpPr>
        <p:spPr bwMode="auto">
          <a:xfrm>
            <a:off x="74613" y="1958975"/>
            <a:ext cx="9031287" cy="4450449"/>
          </a:xfrm>
          <a:prstGeom prst="rect">
            <a:avLst/>
          </a:prstGeom>
          <a:noFill/>
          <a:ln w="9525">
            <a:noFill/>
            <a:miter lim="800000"/>
            <a:headEnd/>
            <a:tailEnd/>
          </a:ln>
          <a:effectLst/>
        </p:spPr>
        <p:txBody>
          <a:bodyPr>
            <a:spAutoFit/>
          </a:bodyPr>
          <a:lstStyle/>
          <a:p>
            <a:pPr>
              <a:lnSpc>
                <a:spcPct val="120000"/>
              </a:lnSpc>
            </a:pPr>
            <a:r>
              <a:rPr lang="zh-CN" altLang="en-US" sz="2400" b="1" dirty="0">
                <a:effectLst>
                  <a:outerShdw blurRad="38100" dist="38100" dir="2700000" algn="tl">
                    <a:srgbClr val="C0C0C0"/>
                  </a:outerShdw>
                </a:effectLst>
              </a:rPr>
              <a:t>        对</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图中各部分元素的命名切忌用空洞的名词，这样不仅会给系统设计带来歧义，而且难以确定数据的结构和组织方式。命名时应遵循以下原则：</a:t>
            </a:r>
          </a:p>
          <a:p>
            <a:pPr>
              <a:lnSpc>
                <a:spcPct val="110000"/>
              </a:lnSpc>
            </a:pPr>
            <a:endParaRPr lang="en-US" altLang="zh-CN" sz="2400" b="1" dirty="0" smtClean="0">
              <a:effectLst>
                <a:outerShdw blurRad="38100" dist="38100" dir="2700000" algn="tl">
                  <a:srgbClr val="C0C0C0"/>
                </a:outerShdw>
              </a:effectLst>
            </a:endParaRPr>
          </a:p>
          <a:p>
            <a:pPr>
              <a:lnSpc>
                <a:spcPct val="110000"/>
              </a:lnSpc>
            </a:pPr>
            <a:endParaRPr lang="zh-CN" altLang="en-US" sz="2400" b="1" dirty="0">
              <a:effectLst>
                <a:outerShdw blurRad="38100" dist="38100" dir="2700000" algn="tl">
                  <a:srgbClr val="C0C0C0"/>
                </a:outerShdw>
              </a:effectLst>
            </a:endParaRPr>
          </a:p>
          <a:p>
            <a:pPr lvl="1">
              <a:lnSpc>
                <a:spcPct val="120000"/>
              </a:lnSpc>
              <a:buFont typeface="Wingdings" pitchFamily="2" charset="2"/>
              <a:buChar char="Ø"/>
            </a:pPr>
            <a:r>
              <a:rPr lang="zh-CN" altLang="en-US" sz="2400" b="1" dirty="0">
                <a:effectLst>
                  <a:outerShdw blurRad="38100" dist="38100" dir="2700000" algn="tl">
                    <a:srgbClr val="C0C0C0"/>
                  </a:outerShdw>
                </a:effectLst>
              </a:rPr>
              <a:t>用名词或名词短语，避免使用空洞、无意义的词汇；</a:t>
            </a:r>
          </a:p>
          <a:p>
            <a:pPr lvl="1">
              <a:lnSpc>
                <a:spcPct val="120000"/>
              </a:lnSpc>
              <a:buFont typeface="Wingdings" pitchFamily="2" charset="2"/>
              <a:buChar char="Ø"/>
            </a:pPr>
            <a:r>
              <a:rPr lang="zh-CN" altLang="en-US" sz="2400" b="1" dirty="0">
                <a:effectLst>
                  <a:outerShdw blurRad="38100" dist="38100" dir="2700000" algn="tl">
                    <a:srgbClr val="C0C0C0"/>
                  </a:outerShdw>
                </a:effectLst>
              </a:rPr>
              <a:t>尽量使用需求描述中的已有词和领域术语；</a:t>
            </a:r>
          </a:p>
          <a:p>
            <a:pPr lvl="1">
              <a:lnSpc>
                <a:spcPct val="120000"/>
              </a:lnSpc>
              <a:buFont typeface="Wingdings" pitchFamily="2" charset="2"/>
              <a:buChar char="Ø"/>
            </a:pPr>
            <a:r>
              <a:rPr lang="zh-CN" altLang="en-US" sz="2400" b="1" dirty="0">
                <a:effectLst>
                  <a:outerShdw blurRad="38100" dist="38100" dir="2700000" algn="tl">
                    <a:srgbClr val="C0C0C0"/>
                  </a:outerShdw>
                </a:effectLst>
              </a:rPr>
              <a:t>命名出现困难时，考虑是否是数据流划分是否正确，并重获需求；</a:t>
            </a:r>
          </a:p>
          <a:p>
            <a:pPr lvl="1">
              <a:lnSpc>
                <a:spcPct val="120000"/>
              </a:lnSpc>
              <a:buFont typeface="Wingdings" pitchFamily="2" charset="2"/>
              <a:buChar char="Ø"/>
            </a:pPr>
            <a:r>
              <a:rPr lang="zh-CN" altLang="en-US" sz="2400" b="1" dirty="0">
                <a:effectLst>
                  <a:outerShdw blurRad="38100" dist="38100" dir="2700000" algn="tl">
                    <a:srgbClr val="C0C0C0"/>
                  </a:outerShdw>
                </a:effectLst>
              </a:rPr>
              <a:t>顶层</a:t>
            </a:r>
            <a:r>
              <a:rPr lang="en-US" altLang="zh-CN" sz="2400" b="1" dirty="0">
                <a:effectLst>
                  <a:outerShdw blurRad="38100" dist="38100" dir="2700000" algn="tl">
                    <a:srgbClr val="C0C0C0"/>
                  </a:outerShdw>
                </a:effectLst>
              </a:rPr>
              <a:t>DFD</a:t>
            </a:r>
            <a:r>
              <a:rPr lang="zh-CN" altLang="en-US" sz="2400" b="1" dirty="0">
                <a:effectLst>
                  <a:outerShdw blurRad="38100" dist="38100" dir="2700000" algn="tl">
                    <a:srgbClr val="C0C0C0"/>
                  </a:outerShdw>
                </a:effectLst>
              </a:rPr>
              <a:t>图中的加工名就是软件项目的</a:t>
            </a:r>
            <a:r>
              <a:rPr lang="zh-CN" altLang="en-US" sz="2400" b="1" dirty="0" smtClean="0">
                <a:effectLst>
                  <a:outerShdw blurRad="38100" dist="38100" dir="2700000" algn="tl">
                    <a:srgbClr val="C0C0C0"/>
                  </a:outerShdw>
                </a:effectLst>
              </a:rPr>
              <a:t>名字。 </a:t>
            </a:r>
            <a:endParaRPr lang="zh-CN" altLang="en-US" sz="2400" b="1" dirty="0">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6"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78277" name="Rectangle 5"/>
          <p:cNvSpPr>
            <a:spLocks noChangeArrowheads="1"/>
          </p:cNvSpPr>
          <p:nvPr/>
        </p:nvSpPr>
        <p:spPr bwMode="auto">
          <a:xfrm>
            <a:off x="142875" y="1317625"/>
            <a:ext cx="8172430" cy="480131"/>
          </a:xfrm>
          <a:prstGeom prst="rect">
            <a:avLst/>
          </a:prstGeom>
          <a:noFill/>
          <a:ln w="9525">
            <a:noFill/>
            <a:miter lim="800000"/>
            <a:headEnd/>
            <a:tailEnd/>
          </a:ln>
          <a:effectLst/>
        </p:spPr>
        <p:txBody>
          <a:bodyPr wrap="none">
            <a:spAutoFit/>
          </a:bodyPr>
          <a:lstStyle/>
          <a:p>
            <a:r>
              <a:rPr lang="en-US" altLang="zh-CN" b="1" dirty="0" smtClean="0">
                <a:solidFill>
                  <a:srgbClr val="DF6337"/>
                </a:solidFill>
                <a:effectLst>
                  <a:outerShdw blurRad="38100" dist="38100" dir="2700000" algn="tl">
                    <a:srgbClr val="C0C0C0"/>
                  </a:outerShdw>
                </a:effectLst>
              </a:rPr>
              <a:t>2. </a:t>
            </a:r>
            <a:r>
              <a:rPr lang="zh-CN" altLang="en-US" b="1" dirty="0" smtClean="0">
                <a:solidFill>
                  <a:srgbClr val="DF6337"/>
                </a:solidFill>
                <a:effectLst>
                  <a:outerShdw blurRad="38100" dist="38100" dir="2700000" algn="tl">
                    <a:srgbClr val="C0C0C0"/>
                  </a:outerShdw>
                </a:effectLst>
              </a:rPr>
              <a:t>面向</a:t>
            </a:r>
            <a:r>
              <a:rPr lang="zh-CN" altLang="en-US" b="1" dirty="0">
                <a:solidFill>
                  <a:srgbClr val="DF6337"/>
                </a:solidFill>
                <a:effectLst>
                  <a:outerShdw blurRad="38100" dist="38100" dir="2700000" algn="tl">
                    <a:srgbClr val="C0C0C0"/>
                  </a:outerShdw>
                </a:effectLst>
              </a:rPr>
              <a:t>数据流的功能建模</a:t>
            </a:r>
            <a:r>
              <a:rPr lang="en-US" altLang="zh-CN" b="1" dirty="0">
                <a:solidFill>
                  <a:srgbClr val="DF6337"/>
                </a:solidFill>
                <a:effectLst>
                  <a:outerShdw blurRad="38100" dist="38100" dir="2700000" algn="tl">
                    <a:srgbClr val="C0C0C0"/>
                  </a:outerShdw>
                </a:effectLst>
                <a:latin typeface="Times New Roman"/>
              </a:rPr>
              <a:t>——</a:t>
            </a:r>
            <a:r>
              <a:rPr lang="en-US" altLang="zh-CN" b="1" dirty="0">
                <a:solidFill>
                  <a:srgbClr val="DF6337"/>
                </a:solidFill>
                <a:effectLst>
                  <a:outerShdw blurRad="38100" dist="38100" dir="2700000" algn="tl">
                    <a:srgbClr val="C0C0C0"/>
                  </a:outerShdw>
                </a:effectLst>
              </a:rPr>
              <a:t>DFD</a:t>
            </a:r>
            <a:r>
              <a:rPr lang="zh-CN" altLang="en-US" b="1" dirty="0">
                <a:solidFill>
                  <a:srgbClr val="DF6337"/>
                </a:solidFill>
                <a:effectLst>
                  <a:outerShdw blurRad="38100" dist="38100" dir="2700000" algn="tl">
                    <a:srgbClr val="C0C0C0"/>
                  </a:outerShdw>
                </a:effectLst>
              </a:rPr>
              <a:t>图分层注意事项</a:t>
            </a:r>
          </a:p>
        </p:txBody>
      </p:sp>
      <p:sp>
        <p:nvSpPr>
          <p:cNvPr id="1078278" name="Text Box 6"/>
          <p:cNvSpPr txBox="1">
            <a:spLocks noChangeArrowheads="1"/>
          </p:cNvSpPr>
          <p:nvPr/>
        </p:nvSpPr>
        <p:spPr bwMode="auto">
          <a:xfrm>
            <a:off x="2030413" y="3246438"/>
            <a:ext cx="4532312" cy="1844675"/>
          </a:xfrm>
          <a:prstGeom prst="rect">
            <a:avLst/>
          </a:prstGeom>
          <a:noFill/>
          <a:ln w="9525">
            <a:noFill/>
            <a:miter lim="800000"/>
            <a:headEnd/>
            <a:tailEnd/>
          </a:ln>
          <a:effectLst/>
        </p:spPr>
        <p:txBody>
          <a:bodyPr>
            <a:spAutoFit/>
          </a:bodyPr>
          <a:lstStyle/>
          <a:p>
            <a:pPr lvl="1">
              <a:lnSpc>
                <a:spcPct val="160000"/>
              </a:lnSpc>
              <a:buFont typeface="Wingdings" pitchFamily="2" charset="2"/>
              <a:buChar char="Ø"/>
            </a:pPr>
            <a:r>
              <a:rPr lang="zh-CN" altLang="en-US" sz="2400" b="1">
                <a:effectLst>
                  <a:outerShdw blurRad="38100" dist="38100" dir="2700000" algn="tl">
                    <a:srgbClr val="C0C0C0"/>
                  </a:outerShdw>
                </a:effectLst>
              </a:rPr>
              <a:t>父图和子图的平衡关系</a:t>
            </a:r>
          </a:p>
          <a:p>
            <a:pPr lvl="1">
              <a:lnSpc>
                <a:spcPct val="160000"/>
              </a:lnSpc>
              <a:buFont typeface="Wingdings" pitchFamily="2" charset="2"/>
              <a:buChar char="Ø"/>
            </a:pPr>
            <a:r>
              <a:rPr lang="en-US" altLang="zh-CN" sz="2400" b="1">
                <a:effectLst>
                  <a:outerShdw blurRad="38100" dist="38100" dir="2700000" algn="tl">
                    <a:srgbClr val="C0C0C0"/>
                  </a:outerShdw>
                </a:effectLst>
              </a:rPr>
              <a:t>DFD</a:t>
            </a:r>
            <a:r>
              <a:rPr lang="zh-CN" altLang="en-US" sz="2400" b="1">
                <a:effectLst>
                  <a:outerShdw blurRad="38100" dist="38100" dir="2700000" algn="tl">
                    <a:srgbClr val="C0C0C0"/>
                  </a:outerShdw>
                </a:effectLst>
              </a:rPr>
              <a:t>图的编号</a:t>
            </a:r>
          </a:p>
          <a:p>
            <a:pPr lvl="1">
              <a:lnSpc>
                <a:spcPct val="160000"/>
              </a:lnSpc>
              <a:buFont typeface="Wingdings" pitchFamily="2" charset="2"/>
              <a:buChar char="Ø"/>
            </a:pPr>
            <a:r>
              <a:rPr lang="zh-CN" altLang="en-US" sz="2400" b="1">
                <a:effectLst>
                  <a:outerShdw blurRad="38100" dist="38100" dir="2700000" algn="tl">
                    <a:srgbClr val="C0C0C0"/>
                  </a:outerShdw>
                </a:effectLst>
              </a:rPr>
              <a:t>平衡规则 </a:t>
            </a:r>
          </a:p>
        </p:txBody>
      </p:sp>
      <p:sp>
        <p:nvSpPr>
          <p:cNvPr id="1078279" name="Text Box 7"/>
          <p:cNvSpPr txBox="1">
            <a:spLocks noChangeArrowheads="1"/>
          </p:cNvSpPr>
          <p:nvPr/>
        </p:nvSpPr>
        <p:spPr bwMode="auto">
          <a:xfrm>
            <a:off x="403225" y="2378075"/>
            <a:ext cx="6019800" cy="420688"/>
          </a:xfrm>
          <a:prstGeom prst="rect">
            <a:avLst/>
          </a:prstGeom>
          <a:noFill/>
          <a:ln w="9525">
            <a:noFill/>
            <a:miter lim="800000"/>
            <a:headEnd/>
            <a:tailEnd/>
          </a:ln>
          <a:effectLst/>
        </p:spPr>
        <p:txBody>
          <a:bodyPr wrap="none">
            <a:spAutoFit/>
          </a:bodyPr>
          <a:lstStyle/>
          <a:p>
            <a:r>
              <a:rPr lang="zh-CN" altLang="en-US" sz="2400" b="1">
                <a:effectLst>
                  <a:outerShdw blurRad="38100" dist="38100" dir="2700000" algn="tl">
                    <a:srgbClr val="C0C0C0"/>
                  </a:outerShdw>
                </a:effectLst>
              </a:rPr>
              <a:t>在逐层细化</a:t>
            </a:r>
            <a:r>
              <a:rPr lang="en-US" altLang="zh-CN" sz="2400" b="1">
                <a:effectLst>
                  <a:outerShdw blurRad="38100" dist="38100" dir="2700000" algn="tl">
                    <a:srgbClr val="C0C0C0"/>
                  </a:outerShdw>
                </a:effectLst>
              </a:rPr>
              <a:t>DFD</a:t>
            </a:r>
            <a:r>
              <a:rPr lang="zh-CN" altLang="en-US" sz="2400" b="1">
                <a:effectLst>
                  <a:outerShdw blurRad="38100" dist="38100" dir="2700000" algn="tl">
                    <a:srgbClr val="C0C0C0"/>
                  </a:outerShdw>
                </a:effectLst>
              </a:rPr>
              <a:t>图时，还要注意以下几点：</a:t>
            </a:r>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Text Box 2"/>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1069065" name="Group 9"/>
          <p:cNvGrpSpPr>
            <a:grpSpLocks/>
          </p:cNvGrpSpPr>
          <p:nvPr/>
        </p:nvGrpSpPr>
        <p:grpSpPr bwMode="auto">
          <a:xfrm>
            <a:off x="225425" y="1293813"/>
            <a:ext cx="8842375" cy="5175250"/>
            <a:chOff x="142" y="815"/>
            <a:chExt cx="5570" cy="3260"/>
          </a:xfrm>
        </p:grpSpPr>
        <p:sp>
          <p:nvSpPr>
            <p:cNvPr id="924740" name="Text Box 68"/>
            <p:cNvSpPr txBox="1">
              <a:spLocks noChangeArrowheads="1"/>
            </p:cNvSpPr>
            <p:nvPr/>
          </p:nvSpPr>
          <p:spPr bwMode="auto">
            <a:xfrm>
              <a:off x="4789" y="2133"/>
              <a:ext cx="923" cy="250"/>
            </a:xfrm>
            <a:prstGeom prst="rect">
              <a:avLst/>
            </a:prstGeom>
            <a:noFill/>
            <a:ln w="9525">
              <a:noFill/>
              <a:miter lim="800000"/>
              <a:headEnd/>
              <a:tailEnd/>
            </a:ln>
            <a:effectLst/>
          </p:spPr>
          <p:txBody>
            <a:bodyPr wrap="none">
              <a:spAutoFit/>
            </a:bodyPr>
            <a:lstStyle/>
            <a:p>
              <a:pPr algn="l">
                <a:lnSpc>
                  <a:spcPct val="100000"/>
                </a:lnSpc>
              </a:pPr>
              <a:r>
                <a:rPr lang="en-US" altLang="zh-CN" sz="2000" b="1" dirty="0">
                  <a:solidFill>
                    <a:schemeClr val="tx2"/>
                  </a:solidFill>
                  <a:effectLst>
                    <a:outerShdw blurRad="38100" dist="38100" dir="2700000" algn="tl">
                      <a:srgbClr val="C0C0C0"/>
                    </a:outerShdw>
                  </a:effectLst>
                  <a:latin typeface="宋体" pitchFamily="2" charset="-122"/>
                </a:rPr>
                <a:t>DFD/</a:t>
              </a:r>
              <a:r>
                <a:rPr lang="zh-CN" altLang="en-US" sz="2000" b="1" dirty="0">
                  <a:solidFill>
                    <a:schemeClr val="tx2"/>
                  </a:solidFill>
                  <a:effectLst>
                    <a:outerShdw blurRad="38100" dist="38100" dir="2700000" algn="tl">
                      <a:srgbClr val="C0C0C0"/>
                    </a:outerShdw>
                  </a:effectLst>
                  <a:latin typeface="宋体" pitchFamily="2" charset="-122"/>
                </a:rPr>
                <a:t>一层图</a:t>
              </a:r>
            </a:p>
          </p:txBody>
        </p:sp>
        <p:sp>
          <p:nvSpPr>
            <p:cNvPr id="924679" name="AutoShape 7"/>
            <p:cNvSpPr>
              <a:spLocks noChangeArrowheads="1"/>
            </p:cNvSpPr>
            <p:nvPr/>
          </p:nvSpPr>
          <p:spPr bwMode="auto">
            <a:xfrm>
              <a:off x="1964" y="815"/>
              <a:ext cx="1468" cy="379"/>
            </a:xfrm>
            <a:prstGeom prst="parallelogram">
              <a:avLst>
                <a:gd name="adj" fmla="val 9683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4681" name="Oval 9"/>
            <p:cNvSpPr>
              <a:spLocks noChangeArrowheads="1"/>
            </p:cNvSpPr>
            <p:nvPr/>
          </p:nvSpPr>
          <p:spPr bwMode="auto">
            <a:xfrm>
              <a:off x="2327" y="855"/>
              <a:ext cx="686" cy="276"/>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3600">
                  <a:effectLst/>
                  <a:latin typeface="Times New Roman" pitchFamily="18" charset="0"/>
                </a:rPr>
                <a:t>s</a:t>
              </a:r>
            </a:p>
          </p:txBody>
        </p:sp>
        <p:sp>
          <p:nvSpPr>
            <p:cNvPr id="924682" name="AutoShape 10"/>
            <p:cNvSpPr>
              <a:spLocks noChangeArrowheads="1"/>
            </p:cNvSpPr>
            <p:nvPr/>
          </p:nvSpPr>
          <p:spPr bwMode="auto">
            <a:xfrm>
              <a:off x="885" y="1772"/>
              <a:ext cx="3890" cy="702"/>
            </a:xfrm>
            <a:prstGeom prst="parallelogram">
              <a:avLst>
                <a:gd name="adj" fmla="val 1385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4683" name="AutoShape 11"/>
            <p:cNvSpPr>
              <a:spLocks noChangeArrowheads="1"/>
            </p:cNvSpPr>
            <p:nvPr/>
          </p:nvSpPr>
          <p:spPr bwMode="auto">
            <a:xfrm>
              <a:off x="246" y="3092"/>
              <a:ext cx="1830" cy="954"/>
            </a:xfrm>
            <a:prstGeom prst="parallelogram">
              <a:avLst>
                <a:gd name="adj" fmla="val 7136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4684" name="AutoShape 12"/>
            <p:cNvSpPr>
              <a:spLocks noChangeArrowheads="1"/>
            </p:cNvSpPr>
            <p:nvPr/>
          </p:nvSpPr>
          <p:spPr bwMode="auto">
            <a:xfrm>
              <a:off x="1491" y="3108"/>
              <a:ext cx="2651" cy="954"/>
            </a:xfrm>
            <a:prstGeom prst="parallelogram">
              <a:avLst>
                <a:gd name="adj" fmla="val 69471"/>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4686" name="Oval 14"/>
            <p:cNvSpPr>
              <a:spLocks noChangeArrowheads="1"/>
            </p:cNvSpPr>
            <p:nvPr/>
          </p:nvSpPr>
          <p:spPr bwMode="auto">
            <a:xfrm>
              <a:off x="2096" y="3503"/>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2.1</a:t>
              </a:r>
            </a:p>
          </p:txBody>
        </p:sp>
        <p:sp>
          <p:nvSpPr>
            <p:cNvPr id="924687" name="Oval 15"/>
            <p:cNvSpPr>
              <a:spLocks noChangeArrowheads="1"/>
            </p:cNvSpPr>
            <p:nvPr/>
          </p:nvSpPr>
          <p:spPr bwMode="auto">
            <a:xfrm>
              <a:off x="2100" y="3156"/>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2.2</a:t>
              </a:r>
            </a:p>
          </p:txBody>
        </p:sp>
        <p:sp>
          <p:nvSpPr>
            <p:cNvPr id="924688" name="Oval 16"/>
            <p:cNvSpPr>
              <a:spLocks noChangeArrowheads="1"/>
            </p:cNvSpPr>
            <p:nvPr/>
          </p:nvSpPr>
          <p:spPr bwMode="auto">
            <a:xfrm>
              <a:off x="2702" y="3243"/>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2.3</a:t>
              </a:r>
            </a:p>
          </p:txBody>
        </p:sp>
        <p:sp>
          <p:nvSpPr>
            <p:cNvPr id="924689" name="Oval 17"/>
            <p:cNvSpPr>
              <a:spLocks noChangeArrowheads="1"/>
            </p:cNvSpPr>
            <p:nvPr/>
          </p:nvSpPr>
          <p:spPr bwMode="auto">
            <a:xfrm>
              <a:off x="2446" y="3834"/>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2.4</a:t>
              </a:r>
            </a:p>
          </p:txBody>
        </p:sp>
        <p:sp>
          <p:nvSpPr>
            <p:cNvPr id="924690" name="Oval 18"/>
            <p:cNvSpPr>
              <a:spLocks noChangeArrowheads="1"/>
            </p:cNvSpPr>
            <p:nvPr/>
          </p:nvSpPr>
          <p:spPr bwMode="auto">
            <a:xfrm>
              <a:off x="1848" y="3834"/>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2.5</a:t>
              </a:r>
            </a:p>
          </p:txBody>
        </p:sp>
        <p:sp>
          <p:nvSpPr>
            <p:cNvPr id="924692" name="Oval 20"/>
            <p:cNvSpPr>
              <a:spLocks noChangeArrowheads="1"/>
            </p:cNvSpPr>
            <p:nvPr/>
          </p:nvSpPr>
          <p:spPr bwMode="auto">
            <a:xfrm>
              <a:off x="3115" y="3518"/>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2.6</a:t>
              </a:r>
            </a:p>
          </p:txBody>
        </p:sp>
        <p:sp>
          <p:nvSpPr>
            <p:cNvPr id="924693" name="Line 21"/>
            <p:cNvSpPr>
              <a:spLocks noChangeShapeType="1"/>
            </p:cNvSpPr>
            <p:nvPr/>
          </p:nvSpPr>
          <p:spPr bwMode="auto">
            <a:xfrm flipV="1">
              <a:off x="2303" y="3331"/>
              <a:ext cx="0" cy="172"/>
            </a:xfrm>
            <a:prstGeom prst="line">
              <a:avLst/>
            </a:prstGeom>
            <a:noFill/>
            <a:ln w="19050">
              <a:solidFill>
                <a:schemeClr val="bg1"/>
              </a:solidFill>
              <a:miter lim="800000"/>
              <a:headEnd type="triangle" w="med" len="med"/>
              <a:tailEnd type="triangle" w="med" len="med"/>
            </a:ln>
            <a:effectLst/>
          </p:spPr>
          <p:txBody>
            <a:bodyPr wrap="none"/>
            <a:lstStyle/>
            <a:p>
              <a:endParaRPr lang="zh-CN" altLang="en-US"/>
            </a:p>
          </p:txBody>
        </p:sp>
        <p:sp>
          <p:nvSpPr>
            <p:cNvPr id="924694" name="Line 22"/>
            <p:cNvSpPr>
              <a:spLocks noChangeShapeType="1"/>
            </p:cNvSpPr>
            <p:nvPr/>
          </p:nvSpPr>
          <p:spPr bwMode="auto">
            <a:xfrm flipV="1">
              <a:off x="2501" y="3418"/>
              <a:ext cx="354" cy="156"/>
            </a:xfrm>
            <a:prstGeom prst="line">
              <a:avLst/>
            </a:prstGeom>
            <a:noFill/>
            <a:ln w="19050">
              <a:solidFill>
                <a:schemeClr val="bg1"/>
              </a:solidFill>
              <a:miter lim="800000"/>
              <a:headEnd type="triangle" w="med" len="med"/>
              <a:tailEnd type="triangle" w="med" len="med"/>
            </a:ln>
            <a:effectLst/>
          </p:spPr>
          <p:txBody>
            <a:bodyPr wrap="none"/>
            <a:lstStyle/>
            <a:p>
              <a:endParaRPr lang="zh-CN" altLang="en-US"/>
            </a:p>
          </p:txBody>
        </p:sp>
        <p:sp>
          <p:nvSpPr>
            <p:cNvPr id="924697" name="Line 25"/>
            <p:cNvSpPr>
              <a:spLocks noChangeShapeType="1"/>
            </p:cNvSpPr>
            <p:nvPr/>
          </p:nvSpPr>
          <p:spPr bwMode="auto">
            <a:xfrm flipH="1">
              <a:off x="2072" y="3654"/>
              <a:ext cx="116" cy="180"/>
            </a:xfrm>
            <a:prstGeom prst="line">
              <a:avLst/>
            </a:prstGeom>
            <a:noFill/>
            <a:ln w="19050">
              <a:solidFill>
                <a:schemeClr val="bg1"/>
              </a:solidFill>
              <a:miter lim="800000"/>
              <a:headEnd type="triangle" w="med" len="med"/>
              <a:tailEnd type="triangle" w="med" len="med"/>
            </a:ln>
            <a:effectLst/>
          </p:spPr>
          <p:txBody>
            <a:bodyPr wrap="none"/>
            <a:lstStyle/>
            <a:p>
              <a:endParaRPr lang="zh-CN" altLang="en-US"/>
            </a:p>
          </p:txBody>
        </p:sp>
        <p:sp>
          <p:nvSpPr>
            <p:cNvPr id="924698" name="Line 26"/>
            <p:cNvSpPr>
              <a:spLocks noChangeShapeType="1"/>
            </p:cNvSpPr>
            <p:nvPr/>
          </p:nvSpPr>
          <p:spPr bwMode="auto">
            <a:xfrm>
              <a:off x="2327" y="3678"/>
              <a:ext cx="256" cy="156"/>
            </a:xfrm>
            <a:prstGeom prst="line">
              <a:avLst/>
            </a:prstGeom>
            <a:noFill/>
            <a:ln w="19050">
              <a:solidFill>
                <a:schemeClr val="bg1"/>
              </a:solidFill>
              <a:miter lim="800000"/>
              <a:headEnd type="triangle" w="med" len="med"/>
              <a:tailEnd type="triangle" w="med" len="med"/>
            </a:ln>
            <a:effectLst/>
          </p:spPr>
          <p:txBody>
            <a:bodyPr wrap="none"/>
            <a:lstStyle/>
            <a:p>
              <a:endParaRPr lang="zh-CN" altLang="en-US"/>
            </a:p>
          </p:txBody>
        </p:sp>
        <p:sp>
          <p:nvSpPr>
            <p:cNvPr id="924699" name="Line 27"/>
            <p:cNvSpPr>
              <a:spLocks noChangeShapeType="1"/>
            </p:cNvSpPr>
            <p:nvPr/>
          </p:nvSpPr>
          <p:spPr bwMode="auto">
            <a:xfrm>
              <a:off x="2501" y="3606"/>
              <a:ext cx="606"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01" name="Line 29"/>
            <p:cNvSpPr>
              <a:spLocks noChangeShapeType="1"/>
            </p:cNvSpPr>
            <p:nvPr/>
          </p:nvSpPr>
          <p:spPr bwMode="auto">
            <a:xfrm>
              <a:off x="3520" y="3630"/>
              <a:ext cx="229"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02" name="AutoShape 30"/>
            <p:cNvSpPr>
              <a:spLocks noChangeArrowheads="1"/>
            </p:cNvSpPr>
            <p:nvPr/>
          </p:nvSpPr>
          <p:spPr bwMode="auto">
            <a:xfrm>
              <a:off x="3556" y="3121"/>
              <a:ext cx="1830" cy="954"/>
            </a:xfrm>
            <a:prstGeom prst="parallelogram">
              <a:avLst>
                <a:gd name="adj" fmla="val 7136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24703" name="Oval 31"/>
            <p:cNvSpPr>
              <a:spLocks noChangeArrowheads="1"/>
            </p:cNvSpPr>
            <p:nvPr/>
          </p:nvSpPr>
          <p:spPr bwMode="auto">
            <a:xfrm>
              <a:off x="1760" y="1829"/>
              <a:ext cx="686" cy="276"/>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a:effectLst/>
                  <a:latin typeface="Times New Roman" pitchFamily="18" charset="0"/>
                </a:rPr>
                <a:t>1</a:t>
              </a:r>
            </a:p>
          </p:txBody>
        </p:sp>
        <p:sp>
          <p:nvSpPr>
            <p:cNvPr id="924704" name="Oval 32"/>
            <p:cNvSpPr>
              <a:spLocks noChangeArrowheads="1"/>
            </p:cNvSpPr>
            <p:nvPr/>
          </p:nvSpPr>
          <p:spPr bwMode="auto">
            <a:xfrm>
              <a:off x="2583" y="2105"/>
              <a:ext cx="686" cy="276"/>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a:effectLst/>
                  <a:latin typeface="Times New Roman" pitchFamily="18" charset="0"/>
                </a:rPr>
                <a:t>2</a:t>
              </a:r>
            </a:p>
          </p:txBody>
        </p:sp>
        <p:sp>
          <p:nvSpPr>
            <p:cNvPr id="924705" name="Oval 33"/>
            <p:cNvSpPr>
              <a:spLocks noChangeArrowheads="1"/>
            </p:cNvSpPr>
            <p:nvPr/>
          </p:nvSpPr>
          <p:spPr bwMode="auto">
            <a:xfrm>
              <a:off x="3680" y="1829"/>
              <a:ext cx="686" cy="276"/>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a:effectLst/>
                  <a:latin typeface="Times New Roman" pitchFamily="18" charset="0"/>
                </a:rPr>
                <a:t>3</a:t>
              </a:r>
            </a:p>
          </p:txBody>
        </p:sp>
        <p:sp>
          <p:nvSpPr>
            <p:cNvPr id="924706" name="Oval 34"/>
            <p:cNvSpPr>
              <a:spLocks noChangeArrowheads="1"/>
            </p:cNvSpPr>
            <p:nvPr/>
          </p:nvSpPr>
          <p:spPr bwMode="auto">
            <a:xfrm>
              <a:off x="1212" y="3121"/>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1.1</a:t>
              </a:r>
            </a:p>
          </p:txBody>
        </p:sp>
        <p:sp>
          <p:nvSpPr>
            <p:cNvPr id="924707" name="Oval 35"/>
            <p:cNvSpPr>
              <a:spLocks noChangeArrowheads="1"/>
            </p:cNvSpPr>
            <p:nvPr/>
          </p:nvSpPr>
          <p:spPr bwMode="auto">
            <a:xfrm>
              <a:off x="710" y="3671"/>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1.2</a:t>
              </a:r>
            </a:p>
          </p:txBody>
        </p:sp>
        <p:sp>
          <p:nvSpPr>
            <p:cNvPr id="924709" name="Line 37"/>
            <p:cNvSpPr>
              <a:spLocks noChangeShapeType="1"/>
            </p:cNvSpPr>
            <p:nvPr/>
          </p:nvSpPr>
          <p:spPr bwMode="auto">
            <a:xfrm>
              <a:off x="1115" y="3758"/>
              <a:ext cx="269"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1" name="Line 39"/>
            <p:cNvSpPr>
              <a:spLocks noChangeShapeType="1"/>
            </p:cNvSpPr>
            <p:nvPr/>
          </p:nvSpPr>
          <p:spPr bwMode="auto">
            <a:xfrm>
              <a:off x="1860" y="3582"/>
              <a:ext cx="227"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2" name="Line 40"/>
            <p:cNvSpPr>
              <a:spLocks noChangeShapeType="1"/>
            </p:cNvSpPr>
            <p:nvPr/>
          </p:nvSpPr>
          <p:spPr bwMode="auto">
            <a:xfrm>
              <a:off x="935" y="3204"/>
              <a:ext cx="269"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3" name="Line 41"/>
            <p:cNvSpPr>
              <a:spLocks noChangeShapeType="1"/>
            </p:cNvSpPr>
            <p:nvPr/>
          </p:nvSpPr>
          <p:spPr bwMode="auto">
            <a:xfrm flipH="1">
              <a:off x="885" y="3296"/>
              <a:ext cx="499" cy="382"/>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4" name="Oval 42"/>
            <p:cNvSpPr>
              <a:spLocks noChangeArrowheads="1"/>
            </p:cNvSpPr>
            <p:nvPr/>
          </p:nvSpPr>
          <p:spPr bwMode="auto">
            <a:xfrm>
              <a:off x="4572" y="3156"/>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3.1</a:t>
              </a:r>
            </a:p>
          </p:txBody>
        </p:sp>
        <p:sp>
          <p:nvSpPr>
            <p:cNvPr id="924715" name="Oval 43"/>
            <p:cNvSpPr>
              <a:spLocks noChangeArrowheads="1"/>
            </p:cNvSpPr>
            <p:nvPr/>
          </p:nvSpPr>
          <p:spPr bwMode="auto">
            <a:xfrm>
              <a:off x="4230" y="3514"/>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3.2</a:t>
              </a:r>
            </a:p>
          </p:txBody>
        </p:sp>
        <p:sp>
          <p:nvSpPr>
            <p:cNvPr id="924716" name="Line 44"/>
            <p:cNvSpPr>
              <a:spLocks noChangeShapeType="1"/>
            </p:cNvSpPr>
            <p:nvPr/>
          </p:nvSpPr>
          <p:spPr bwMode="auto">
            <a:xfrm>
              <a:off x="4279" y="3935"/>
              <a:ext cx="269"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7" name="Line 45"/>
            <p:cNvSpPr>
              <a:spLocks noChangeShapeType="1"/>
            </p:cNvSpPr>
            <p:nvPr/>
          </p:nvSpPr>
          <p:spPr bwMode="auto">
            <a:xfrm>
              <a:off x="4295" y="3239"/>
              <a:ext cx="269" cy="0"/>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8" name="Line 46"/>
            <p:cNvSpPr>
              <a:spLocks noChangeShapeType="1"/>
            </p:cNvSpPr>
            <p:nvPr/>
          </p:nvSpPr>
          <p:spPr bwMode="auto">
            <a:xfrm flipH="1">
              <a:off x="4515" y="3331"/>
              <a:ext cx="229" cy="187"/>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19" name="Line 47"/>
            <p:cNvSpPr>
              <a:spLocks noChangeShapeType="1"/>
            </p:cNvSpPr>
            <p:nvPr/>
          </p:nvSpPr>
          <p:spPr bwMode="auto">
            <a:xfrm flipH="1">
              <a:off x="4142" y="3685"/>
              <a:ext cx="153" cy="161"/>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924720" name="Oval 48"/>
            <p:cNvSpPr>
              <a:spLocks noChangeArrowheads="1"/>
            </p:cNvSpPr>
            <p:nvPr/>
          </p:nvSpPr>
          <p:spPr bwMode="auto">
            <a:xfrm>
              <a:off x="3874" y="3846"/>
              <a:ext cx="405" cy="175"/>
            </a:xfrm>
            <a:prstGeom prst="ellipse">
              <a:avLst/>
            </a:prstGeom>
            <a:solidFill>
              <a:schemeClr val="accent1"/>
            </a:solidFill>
            <a:ln w="19050">
              <a:solidFill>
                <a:srgbClr val="FF0000"/>
              </a:solidFill>
              <a:miter lim="800000"/>
              <a:headEnd/>
              <a:tailEnd/>
            </a:ln>
            <a:effectLst/>
          </p:spPr>
          <p:txBody>
            <a:bodyPr wrap="none" anchor="ctr"/>
            <a:lstStyle/>
            <a:p>
              <a:pPr algn="ctr">
                <a:lnSpc>
                  <a:spcPct val="100000"/>
                </a:lnSpc>
              </a:pPr>
              <a:r>
                <a:rPr lang="en-US" altLang="zh-CN" sz="1600" b="1">
                  <a:effectLst/>
                  <a:latin typeface="Times New Roman" pitchFamily="18" charset="0"/>
                </a:rPr>
                <a:t>3.3</a:t>
              </a:r>
            </a:p>
          </p:txBody>
        </p:sp>
        <p:sp>
          <p:nvSpPr>
            <p:cNvPr id="924721" name="Line 49"/>
            <p:cNvSpPr>
              <a:spLocks noChangeShapeType="1"/>
            </p:cNvSpPr>
            <p:nvPr/>
          </p:nvSpPr>
          <p:spPr bwMode="auto">
            <a:xfrm flipH="1">
              <a:off x="1860" y="1190"/>
              <a:ext cx="288" cy="582"/>
            </a:xfrm>
            <a:prstGeom prst="line">
              <a:avLst/>
            </a:prstGeom>
            <a:noFill/>
            <a:ln w="19050">
              <a:solidFill>
                <a:schemeClr val="tx1"/>
              </a:solidFill>
              <a:miter lim="800000"/>
              <a:headEnd/>
              <a:tailEnd/>
            </a:ln>
            <a:effectLst/>
          </p:spPr>
          <p:txBody>
            <a:bodyPr wrap="none"/>
            <a:lstStyle/>
            <a:p>
              <a:endParaRPr lang="zh-CN" altLang="en-US"/>
            </a:p>
          </p:txBody>
        </p:sp>
        <p:sp>
          <p:nvSpPr>
            <p:cNvPr id="924722" name="Line 50"/>
            <p:cNvSpPr>
              <a:spLocks noChangeShapeType="1"/>
            </p:cNvSpPr>
            <p:nvPr/>
          </p:nvSpPr>
          <p:spPr bwMode="auto">
            <a:xfrm flipH="1">
              <a:off x="885" y="1211"/>
              <a:ext cx="1079" cy="1263"/>
            </a:xfrm>
            <a:prstGeom prst="line">
              <a:avLst/>
            </a:prstGeom>
            <a:noFill/>
            <a:ln w="19050">
              <a:solidFill>
                <a:schemeClr val="tx1"/>
              </a:solidFill>
              <a:miter lim="800000"/>
              <a:headEnd/>
              <a:tailEnd/>
            </a:ln>
            <a:effectLst/>
          </p:spPr>
          <p:txBody>
            <a:bodyPr wrap="none"/>
            <a:lstStyle/>
            <a:p>
              <a:endParaRPr lang="zh-CN" altLang="en-US"/>
            </a:p>
          </p:txBody>
        </p:sp>
        <p:sp>
          <p:nvSpPr>
            <p:cNvPr id="924723" name="Line 51"/>
            <p:cNvSpPr>
              <a:spLocks noChangeShapeType="1"/>
            </p:cNvSpPr>
            <p:nvPr/>
          </p:nvSpPr>
          <p:spPr bwMode="auto">
            <a:xfrm rot="21360000">
              <a:off x="3119" y="1190"/>
              <a:ext cx="650" cy="1304"/>
            </a:xfrm>
            <a:prstGeom prst="line">
              <a:avLst/>
            </a:prstGeom>
            <a:noFill/>
            <a:ln w="19050">
              <a:solidFill>
                <a:schemeClr val="tx1"/>
              </a:solidFill>
              <a:miter lim="800000"/>
              <a:headEnd/>
              <a:tailEnd/>
            </a:ln>
            <a:effectLst/>
          </p:spPr>
          <p:txBody>
            <a:bodyPr wrap="none"/>
            <a:lstStyle/>
            <a:p>
              <a:endParaRPr lang="zh-CN" altLang="en-US"/>
            </a:p>
          </p:txBody>
        </p:sp>
        <p:sp>
          <p:nvSpPr>
            <p:cNvPr id="924724" name="Line 52"/>
            <p:cNvSpPr>
              <a:spLocks noChangeShapeType="1"/>
            </p:cNvSpPr>
            <p:nvPr/>
          </p:nvSpPr>
          <p:spPr bwMode="auto">
            <a:xfrm>
              <a:off x="3432" y="829"/>
              <a:ext cx="1327" cy="943"/>
            </a:xfrm>
            <a:prstGeom prst="line">
              <a:avLst/>
            </a:prstGeom>
            <a:noFill/>
            <a:ln w="19050">
              <a:solidFill>
                <a:schemeClr val="tx1"/>
              </a:solidFill>
              <a:miter lim="800000"/>
              <a:headEnd/>
              <a:tailEnd/>
            </a:ln>
            <a:effectLst/>
          </p:spPr>
          <p:txBody>
            <a:bodyPr wrap="none"/>
            <a:lstStyle/>
            <a:p>
              <a:endParaRPr lang="zh-CN" altLang="en-US"/>
            </a:p>
          </p:txBody>
        </p:sp>
        <p:sp>
          <p:nvSpPr>
            <p:cNvPr id="924725" name="Line 53"/>
            <p:cNvSpPr>
              <a:spLocks noChangeShapeType="1"/>
            </p:cNvSpPr>
            <p:nvPr/>
          </p:nvSpPr>
          <p:spPr bwMode="auto">
            <a:xfrm flipH="1">
              <a:off x="935" y="2022"/>
              <a:ext cx="825" cy="1086"/>
            </a:xfrm>
            <a:prstGeom prst="line">
              <a:avLst/>
            </a:prstGeom>
            <a:noFill/>
            <a:ln w="19050">
              <a:solidFill>
                <a:schemeClr val="tx1"/>
              </a:solidFill>
              <a:miter lim="800000"/>
              <a:headEnd/>
              <a:tailEnd/>
            </a:ln>
            <a:effectLst/>
          </p:spPr>
          <p:txBody>
            <a:bodyPr wrap="none"/>
            <a:lstStyle/>
            <a:p>
              <a:endParaRPr lang="zh-CN" altLang="en-US"/>
            </a:p>
          </p:txBody>
        </p:sp>
        <p:sp>
          <p:nvSpPr>
            <p:cNvPr id="924726" name="Line 54"/>
            <p:cNvSpPr>
              <a:spLocks noChangeShapeType="1"/>
            </p:cNvSpPr>
            <p:nvPr/>
          </p:nvSpPr>
          <p:spPr bwMode="auto">
            <a:xfrm flipH="1">
              <a:off x="246" y="2105"/>
              <a:ext cx="1614" cy="1941"/>
            </a:xfrm>
            <a:prstGeom prst="line">
              <a:avLst/>
            </a:prstGeom>
            <a:noFill/>
            <a:ln w="19050">
              <a:solidFill>
                <a:schemeClr val="tx1"/>
              </a:solidFill>
              <a:miter lim="800000"/>
              <a:headEnd/>
              <a:tailEnd/>
            </a:ln>
            <a:effectLst/>
          </p:spPr>
          <p:txBody>
            <a:bodyPr wrap="none"/>
            <a:lstStyle/>
            <a:p>
              <a:endParaRPr lang="zh-CN" altLang="en-US"/>
            </a:p>
          </p:txBody>
        </p:sp>
        <p:sp>
          <p:nvSpPr>
            <p:cNvPr id="924727" name="Line 55"/>
            <p:cNvSpPr>
              <a:spLocks noChangeShapeType="1"/>
            </p:cNvSpPr>
            <p:nvPr/>
          </p:nvSpPr>
          <p:spPr bwMode="auto">
            <a:xfrm flipH="1">
              <a:off x="1384" y="2105"/>
              <a:ext cx="703" cy="1941"/>
            </a:xfrm>
            <a:prstGeom prst="line">
              <a:avLst/>
            </a:prstGeom>
            <a:noFill/>
            <a:ln w="19050">
              <a:solidFill>
                <a:schemeClr val="tx1"/>
              </a:solidFill>
              <a:miter lim="800000"/>
              <a:headEnd/>
              <a:tailEnd/>
            </a:ln>
            <a:effectLst/>
          </p:spPr>
          <p:txBody>
            <a:bodyPr wrap="none"/>
            <a:lstStyle/>
            <a:p>
              <a:endParaRPr lang="zh-CN" altLang="en-US"/>
            </a:p>
          </p:txBody>
        </p:sp>
        <p:sp>
          <p:nvSpPr>
            <p:cNvPr id="924728" name="Line 56"/>
            <p:cNvSpPr>
              <a:spLocks noChangeShapeType="1"/>
            </p:cNvSpPr>
            <p:nvPr/>
          </p:nvSpPr>
          <p:spPr bwMode="auto">
            <a:xfrm flipH="1">
              <a:off x="2072" y="2105"/>
              <a:ext cx="231" cy="987"/>
            </a:xfrm>
            <a:prstGeom prst="line">
              <a:avLst/>
            </a:prstGeom>
            <a:noFill/>
            <a:ln w="19050">
              <a:solidFill>
                <a:schemeClr val="tx1"/>
              </a:solidFill>
              <a:miter lim="800000"/>
              <a:headEnd/>
              <a:tailEnd/>
            </a:ln>
            <a:effectLst/>
          </p:spPr>
          <p:txBody>
            <a:bodyPr wrap="none"/>
            <a:lstStyle/>
            <a:p>
              <a:endParaRPr lang="zh-CN" altLang="en-US"/>
            </a:p>
          </p:txBody>
        </p:sp>
        <p:sp>
          <p:nvSpPr>
            <p:cNvPr id="924729" name="Line 57"/>
            <p:cNvSpPr>
              <a:spLocks noChangeShapeType="1"/>
            </p:cNvSpPr>
            <p:nvPr/>
          </p:nvSpPr>
          <p:spPr bwMode="auto">
            <a:xfrm flipH="1">
              <a:off x="2178" y="2258"/>
              <a:ext cx="405" cy="834"/>
            </a:xfrm>
            <a:prstGeom prst="line">
              <a:avLst/>
            </a:prstGeom>
            <a:noFill/>
            <a:ln w="19050">
              <a:solidFill>
                <a:schemeClr val="tx1"/>
              </a:solidFill>
              <a:miter lim="800000"/>
              <a:headEnd/>
              <a:tailEnd/>
            </a:ln>
            <a:effectLst/>
          </p:spPr>
          <p:txBody>
            <a:bodyPr wrap="none"/>
            <a:lstStyle/>
            <a:p>
              <a:endParaRPr lang="zh-CN" altLang="en-US"/>
            </a:p>
          </p:txBody>
        </p:sp>
        <p:sp>
          <p:nvSpPr>
            <p:cNvPr id="924730" name="Line 58"/>
            <p:cNvSpPr>
              <a:spLocks noChangeShapeType="1"/>
            </p:cNvSpPr>
            <p:nvPr/>
          </p:nvSpPr>
          <p:spPr bwMode="auto">
            <a:xfrm flipH="1">
              <a:off x="1499" y="2381"/>
              <a:ext cx="1219" cy="1694"/>
            </a:xfrm>
            <a:prstGeom prst="line">
              <a:avLst/>
            </a:prstGeom>
            <a:noFill/>
            <a:ln w="19050">
              <a:solidFill>
                <a:schemeClr val="tx1"/>
              </a:solidFill>
              <a:miter lim="800000"/>
              <a:headEnd/>
              <a:tailEnd/>
            </a:ln>
            <a:effectLst/>
          </p:spPr>
          <p:txBody>
            <a:bodyPr wrap="none"/>
            <a:lstStyle/>
            <a:p>
              <a:endParaRPr lang="zh-CN" altLang="en-US"/>
            </a:p>
          </p:txBody>
        </p:sp>
        <p:sp>
          <p:nvSpPr>
            <p:cNvPr id="924732" name="Line 60"/>
            <p:cNvSpPr>
              <a:spLocks noChangeShapeType="1"/>
            </p:cNvSpPr>
            <p:nvPr/>
          </p:nvSpPr>
          <p:spPr bwMode="auto">
            <a:xfrm>
              <a:off x="3269" y="2258"/>
              <a:ext cx="873" cy="850"/>
            </a:xfrm>
            <a:prstGeom prst="line">
              <a:avLst/>
            </a:prstGeom>
            <a:noFill/>
            <a:ln w="19050">
              <a:solidFill>
                <a:schemeClr val="tx1"/>
              </a:solidFill>
              <a:miter lim="800000"/>
              <a:headEnd/>
              <a:tailEnd/>
            </a:ln>
            <a:effectLst/>
          </p:spPr>
          <p:txBody>
            <a:bodyPr wrap="none"/>
            <a:lstStyle/>
            <a:p>
              <a:endParaRPr lang="zh-CN" altLang="en-US"/>
            </a:p>
          </p:txBody>
        </p:sp>
        <p:sp>
          <p:nvSpPr>
            <p:cNvPr id="924733" name="Line 61"/>
            <p:cNvSpPr>
              <a:spLocks noChangeShapeType="1"/>
            </p:cNvSpPr>
            <p:nvPr/>
          </p:nvSpPr>
          <p:spPr bwMode="auto">
            <a:xfrm>
              <a:off x="3123" y="2381"/>
              <a:ext cx="357" cy="1694"/>
            </a:xfrm>
            <a:prstGeom prst="line">
              <a:avLst/>
            </a:prstGeom>
            <a:noFill/>
            <a:ln w="19050">
              <a:solidFill>
                <a:schemeClr val="tx1"/>
              </a:solidFill>
              <a:miter lim="800000"/>
              <a:headEnd/>
              <a:tailEnd/>
            </a:ln>
            <a:effectLst/>
          </p:spPr>
          <p:txBody>
            <a:bodyPr wrap="none"/>
            <a:lstStyle/>
            <a:p>
              <a:endParaRPr lang="zh-CN" altLang="en-US"/>
            </a:p>
          </p:txBody>
        </p:sp>
        <p:sp>
          <p:nvSpPr>
            <p:cNvPr id="924734" name="Line 62"/>
            <p:cNvSpPr>
              <a:spLocks noChangeShapeType="1"/>
            </p:cNvSpPr>
            <p:nvPr/>
          </p:nvSpPr>
          <p:spPr bwMode="auto">
            <a:xfrm>
              <a:off x="4366" y="1942"/>
              <a:ext cx="1020" cy="1179"/>
            </a:xfrm>
            <a:prstGeom prst="line">
              <a:avLst/>
            </a:prstGeom>
            <a:noFill/>
            <a:ln w="19050">
              <a:solidFill>
                <a:schemeClr val="tx1"/>
              </a:solidFill>
              <a:miter lim="800000"/>
              <a:headEnd/>
              <a:tailEnd/>
            </a:ln>
            <a:effectLst/>
          </p:spPr>
          <p:txBody>
            <a:bodyPr wrap="none"/>
            <a:lstStyle/>
            <a:p>
              <a:endParaRPr lang="zh-CN" altLang="en-US"/>
            </a:p>
          </p:txBody>
        </p:sp>
        <p:sp>
          <p:nvSpPr>
            <p:cNvPr id="924736" name="Line 64"/>
            <p:cNvSpPr>
              <a:spLocks noChangeShapeType="1"/>
            </p:cNvSpPr>
            <p:nvPr/>
          </p:nvSpPr>
          <p:spPr bwMode="auto">
            <a:xfrm>
              <a:off x="4287" y="2049"/>
              <a:ext cx="409" cy="2026"/>
            </a:xfrm>
            <a:prstGeom prst="line">
              <a:avLst/>
            </a:prstGeom>
            <a:noFill/>
            <a:ln w="19050">
              <a:solidFill>
                <a:schemeClr val="tx1"/>
              </a:solidFill>
              <a:miter lim="800000"/>
              <a:headEnd/>
              <a:tailEnd/>
            </a:ln>
            <a:effectLst/>
          </p:spPr>
          <p:txBody>
            <a:bodyPr wrap="none"/>
            <a:lstStyle/>
            <a:p>
              <a:endParaRPr lang="zh-CN" altLang="en-US"/>
            </a:p>
          </p:txBody>
        </p:sp>
        <p:sp>
          <p:nvSpPr>
            <p:cNvPr id="924737" name="Line 65"/>
            <p:cNvSpPr>
              <a:spLocks noChangeShapeType="1"/>
            </p:cNvSpPr>
            <p:nvPr/>
          </p:nvSpPr>
          <p:spPr bwMode="auto">
            <a:xfrm flipH="1">
              <a:off x="3556" y="2105"/>
              <a:ext cx="318" cy="1970"/>
            </a:xfrm>
            <a:prstGeom prst="line">
              <a:avLst/>
            </a:prstGeom>
            <a:noFill/>
            <a:ln w="19050">
              <a:solidFill>
                <a:schemeClr val="tx1"/>
              </a:solidFill>
              <a:miter lim="800000"/>
              <a:headEnd/>
              <a:tailEnd/>
            </a:ln>
            <a:effectLst/>
          </p:spPr>
          <p:txBody>
            <a:bodyPr wrap="none"/>
            <a:lstStyle/>
            <a:p>
              <a:endParaRPr lang="zh-CN" altLang="en-US"/>
            </a:p>
          </p:txBody>
        </p:sp>
        <p:sp>
          <p:nvSpPr>
            <p:cNvPr id="924738" name="Line 66"/>
            <p:cNvSpPr>
              <a:spLocks noChangeShapeType="1"/>
            </p:cNvSpPr>
            <p:nvPr/>
          </p:nvSpPr>
          <p:spPr bwMode="auto">
            <a:xfrm>
              <a:off x="3984" y="2105"/>
              <a:ext cx="246" cy="1016"/>
            </a:xfrm>
            <a:prstGeom prst="line">
              <a:avLst/>
            </a:prstGeom>
            <a:noFill/>
            <a:ln w="19050">
              <a:solidFill>
                <a:schemeClr val="tx1"/>
              </a:solidFill>
              <a:miter lim="800000"/>
              <a:headEnd/>
              <a:tailEnd/>
            </a:ln>
            <a:effectLst/>
          </p:spPr>
          <p:txBody>
            <a:bodyPr wrap="none"/>
            <a:lstStyle/>
            <a:p>
              <a:endParaRPr lang="zh-CN" altLang="en-US"/>
            </a:p>
          </p:txBody>
        </p:sp>
        <p:sp>
          <p:nvSpPr>
            <p:cNvPr id="924739" name="Text Box 67"/>
            <p:cNvSpPr txBox="1">
              <a:spLocks noChangeArrowheads="1"/>
            </p:cNvSpPr>
            <p:nvPr/>
          </p:nvSpPr>
          <p:spPr bwMode="auto">
            <a:xfrm>
              <a:off x="4744" y="1169"/>
              <a:ext cx="923" cy="250"/>
            </a:xfrm>
            <a:prstGeom prst="rect">
              <a:avLst/>
            </a:prstGeom>
            <a:noFill/>
            <a:ln w="9525">
              <a:noFill/>
              <a:miter lim="800000"/>
              <a:headEnd/>
              <a:tailEnd/>
            </a:ln>
            <a:effectLst/>
          </p:spPr>
          <p:txBody>
            <a:bodyPr wrap="none">
              <a:spAutoFit/>
            </a:bodyPr>
            <a:lstStyle/>
            <a:p>
              <a:pPr algn="l">
                <a:lnSpc>
                  <a:spcPct val="100000"/>
                </a:lnSpc>
              </a:pPr>
              <a:r>
                <a:rPr lang="en-US" altLang="zh-CN" sz="2000" b="1" dirty="0">
                  <a:solidFill>
                    <a:schemeClr val="tx2"/>
                  </a:solidFill>
                  <a:effectLst>
                    <a:outerShdw blurRad="38100" dist="38100" dir="2700000" algn="tl">
                      <a:srgbClr val="C0C0C0"/>
                    </a:outerShdw>
                  </a:effectLst>
                  <a:latin typeface="宋体" pitchFamily="2" charset="-122"/>
                </a:rPr>
                <a:t>DFD/</a:t>
              </a:r>
              <a:r>
                <a:rPr lang="zh-CN" altLang="en-US" sz="2000" b="1" dirty="0">
                  <a:solidFill>
                    <a:schemeClr val="tx2"/>
                  </a:solidFill>
                  <a:effectLst>
                    <a:outerShdw blurRad="38100" dist="38100" dir="2700000" algn="tl">
                      <a:srgbClr val="C0C0C0"/>
                    </a:outerShdw>
                  </a:effectLst>
                  <a:latin typeface="宋体" pitchFamily="2" charset="-122"/>
                </a:rPr>
                <a:t>顶层图</a:t>
              </a:r>
            </a:p>
          </p:txBody>
        </p:sp>
        <p:sp>
          <p:nvSpPr>
            <p:cNvPr id="924742" name="Rectangle 70"/>
            <p:cNvSpPr>
              <a:spLocks noChangeArrowheads="1"/>
            </p:cNvSpPr>
            <p:nvPr/>
          </p:nvSpPr>
          <p:spPr bwMode="auto">
            <a:xfrm>
              <a:off x="142" y="2817"/>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输入</a:t>
              </a:r>
            </a:p>
          </p:txBody>
        </p:sp>
        <p:sp>
          <p:nvSpPr>
            <p:cNvPr id="924743" name="Rectangle 71"/>
            <p:cNvSpPr>
              <a:spLocks noChangeArrowheads="1"/>
            </p:cNvSpPr>
            <p:nvPr/>
          </p:nvSpPr>
          <p:spPr bwMode="auto">
            <a:xfrm>
              <a:off x="142" y="1793"/>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输入</a:t>
              </a:r>
            </a:p>
          </p:txBody>
        </p:sp>
        <p:sp>
          <p:nvSpPr>
            <p:cNvPr id="924744" name="Rectangle 72"/>
            <p:cNvSpPr>
              <a:spLocks noChangeArrowheads="1"/>
            </p:cNvSpPr>
            <p:nvPr/>
          </p:nvSpPr>
          <p:spPr bwMode="auto">
            <a:xfrm>
              <a:off x="153" y="834"/>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输入</a:t>
              </a:r>
            </a:p>
          </p:txBody>
        </p:sp>
        <p:sp>
          <p:nvSpPr>
            <p:cNvPr id="924745" name="Rectangle 73"/>
            <p:cNvSpPr>
              <a:spLocks noChangeArrowheads="1"/>
            </p:cNvSpPr>
            <p:nvPr/>
          </p:nvSpPr>
          <p:spPr bwMode="auto">
            <a:xfrm>
              <a:off x="5307" y="2625"/>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输出</a:t>
              </a:r>
              <a:endParaRPr lang="en-US" altLang="zh-CN" sz="2400" b="1">
                <a:effectLst>
                  <a:outerShdw blurRad="38100" dist="38100" dir="2700000" algn="tl">
                    <a:srgbClr val="FFFFFF"/>
                  </a:outerShdw>
                </a:effectLst>
                <a:latin typeface="Times New Roman" pitchFamily="18" charset="0"/>
              </a:endParaRPr>
            </a:p>
          </p:txBody>
        </p:sp>
        <p:sp>
          <p:nvSpPr>
            <p:cNvPr id="924746" name="Rectangle 74"/>
            <p:cNvSpPr>
              <a:spLocks noChangeArrowheads="1"/>
            </p:cNvSpPr>
            <p:nvPr/>
          </p:nvSpPr>
          <p:spPr bwMode="auto">
            <a:xfrm>
              <a:off x="5303" y="1761"/>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输出</a:t>
              </a:r>
              <a:endParaRPr lang="en-US" altLang="zh-CN" sz="2400" b="1">
                <a:effectLst>
                  <a:outerShdw blurRad="38100" dist="38100" dir="2700000" algn="tl">
                    <a:srgbClr val="FFFFFF"/>
                  </a:outerShdw>
                </a:effectLst>
                <a:latin typeface="Times New Roman" pitchFamily="18" charset="0"/>
              </a:endParaRPr>
            </a:p>
          </p:txBody>
        </p:sp>
        <p:sp>
          <p:nvSpPr>
            <p:cNvPr id="924747" name="Rectangle 75"/>
            <p:cNvSpPr>
              <a:spLocks noChangeArrowheads="1"/>
            </p:cNvSpPr>
            <p:nvPr/>
          </p:nvSpPr>
          <p:spPr bwMode="auto">
            <a:xfrm>
              <a:off x="5307" y="824"/>
              <a:ext cx="405" cy="339"/>
            </a:xfrm>
            <a:prstGeom prst="rect">
              <a:avLst/>
            </a:prstGeom>
            <a:solidFill>
              <a:schemeClr val="accent1"/>
            </a:solidFill>
            <a:ln w="9525">
              <a:solidFill>
                <a:schemeClr val="tx1"/>
              </a:solidFill>
              <a:miter lim="800000"/>
              <a:headEnd/>
              <a:tailEnd/>
            </a:ln>
            <a:effectLst/>
          </p:spPr>
          <p:txBody>
            <a:bodyPr wrap="none" anchor="ctr"/>
            <a:lstStyle/>
            <a:p>
              <a:pPr algn="ctr">
                <a:lnSpc>
                  <a:spcPct val="100000"/>
                </a:lnSpc>
              </a:pPr>
              <a:r>
                <a:rPr lang="zh-CN" altLang="en-US" sz="2400" b="1">
                  <a:effectLst>
                    <a:outerShdw blurRad="38100" dist="38100" dir="2700000" algn="tl">
                      <a:srgbClr val="FFFFFF"/>
                    </a:outerShdw>
                  </a:effectLst>
                  <a:latin typeface="Times New Roman" pitchFamily="18" charset="0"/>
                </a:rPr>
                <a:t>输出</a:t>
              </a:r>
              <a:endParaRPr lang="en-US" altLang="zh-CN" sz="2400" b="1">
                <a:effectLst>
                  <a:outerShdw blurRad="38100" dist="38100" dir="2700000" algn="tl">
                    <a:srgbClr val="FFFFFF"/>
                  </a:outerShdw>
                </a:effectLst>
                <a:latin typeface="Times New Roman" pitchFamily="18" charset="0"/>
              </a:endParaRPr>
            </a:p>
          </p:txBody>
        </p:sp>
        <p:sp>
          <p:nvSpPr>
            <p:cNvPr id="924748" name="Line 76"/>
            <p:cNvSpPr>
              <a:spLocks noChangeShapeType="1"/>
            </p:cNvSpPr>
            <p:nvPr/>
          </p:nvSpPr>
          <p:spPr bwMode="auto">
            <a:xfrm>
              <a:off x="558" y="1005"/>
              <a:ext cx="1542" cy="0"/>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924749" name="Line 77"/>
            <p:cNvSpPr>
              <a:spLocks noChangeShapeType="1"/>
            </p:cNvSpPr>
            <p:nvPr/>
          </p:nvSpPr>
          <p:spPr bwMode="auto">
            <a:xfrm>
              <a:off x="3269" y="996"/>
              <a:ext cx="2034" cy="0"/>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924751" name="Line 79"/>
            <p:cNvSpPr>
              <a:spLocks noChangeShapeType="1"/>
            </p:cNvSpPr>
            <p:nvPr/>
          </p:nvSpPr>
          <p:spPr bwMode="auto">
            <a:xfrm>
              <a:off x="555" y="1956"/>
              <a:ext cx="1205" cy="0"/>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924752" name="Line 80"/>
            <p:cNvSpPr>
              <a:spLocks noChangeShapeType="1"/>
            </p:cNvSpPr>
            <p:nvPr/>
          </p:nvSpPr>
          <p:spPr bwMode="auto">
            <a:xfrm>
              <a:off x="4372" y="1947"/>
              <a:ext cx="941" cy="0"/>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924753" name="Line 81"/>
            <p:cNvSpPr>
              <a:spLocks noChangeShapeType="1"/>
            </p:cNvSpPr>
            <p:nvPr/>
          </p:nvSpPr>
          <p:spPr bwMode="auto">
            <a:xfrm>
              <a:off x="334" y="3164"/>
              <a:ext cx="0" cy="362"/>
            </a:xfrm>
            <a:prstGeom prst="line">
              <a:avLst/>
            </a:prstGeom>
            <a:noFill/>
            <a:ln w="19050">
              <a:solidFill>
                <a:schemeClr val="tx2"/>
              </a:solidFill>
              <a:miter lim="800000"/>
              <a:headEnd/>
              <a:tailEnd/>
            </a:ln>
            <a:effectLst/>
          </p:spPr>
          <p:txBody>
            <a:bodyPr wrap="none"/>
            <a:lstStyle/>
            <a:p>
              <a:endParaRPr lang="zh-CN" altLang="en-US"/>
            </a:p>
          </p:txBody>
        </p:sp>
        <p:sp>
          <p:nvSpPr>
            <p:cNvPr id="924754" name="Line 82"/>
            <p:cNvSpPr>
              <a:spLocks noChangeShapeType="1"/>
            </p:cNvSpPr>
            <p:nvPr/>
          </p:nvSpPr>
          <p:spPr bwMode="auto">
            <a:xfrm>
              <a:off x="334" y="3526"/>
              <a:ext cx="272" cy="0"/>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924757" name="Line 85"/>
            <p:cNvSpPr>
              <a:spLocks noChangeShapeType="1"/>
            </p:cNvSpPr>
            <p:nvPr/>
          </p:nvSpPr>
          <p:spPr bwMode="auto">
            <a:xfrm>
              <a:off x="5025" y="3630"/>
              <a:ext cx="505" cy="0"/>
            </a:xfrm>
            <a:prstGeom prst="line">
              <a:avLst/>
            </a:prstGeom>
            <a:noFill/>
            <a:ln w="19050">
              <a:solidFill>
                <a:schemeClr val="tx2"/>
              </a:solidFill>
              <a:miter lim="800000"/>
              <a:headEnd/>
              <a:tailEnd/>
            </a:ln>
            <a:effectLst/>
          </p:spPr>
          <p:txBody>
            <a:bodyPr wrap="none"/>
            <a:lstStyle/>
            <a:p>
              <a:endParaRPr lang="zh-CN" altLang="en-US"/>
            </a:p>
          </p:txBody>
        </p:sp>
        <p:sp>
          <p:nvSpPr>
            <p:cNvPr id="924758" name="Line 86"/>
            <p:cNvSpPr>
              <a:spLocks noChangeShapeType="1"/>
            </p:cNvSpPr>
            <p:nvPr/>
          </p:nvSpPr>
          <p:spPr bwMode="auto">
            <a:xfrm flipV="1">
              <a:off x="5530" y="2964"/>
              <a:ext cx="0" cy="666"/>
            </a:xfrm>
            <a:prstGeom prst="line">
              <a:avLst/>
            </a:prstGeom>
            <a:noFill/>
            <a:ln w="19050">
              <a:solidFill>
                <a:schemeClr val="tx2"/>
              </a:solidFill>
              <a:miter lim="800000"/>
              <a:headEnd/>
              <a:tailEnd type="triangle" w="med" len="med"/>
            </a:ln>
            <a:effectLst/>
          </p:spPr>
          <p:txBody>
            <a:bodyPr wrap="none"/>
            <a:lstStyle/>
            <a:p>
              <a:endParaRPr lang="zh-CN" altLang="en-US"/>
            </a:p>
          </p:txBody>
        </p:sp>
        <p:sp>
          <p:nvSpPr>
            <p:cNvPr id="1069060" name="Line 4"/>
            <p:cNvSpPr>
              <a:spLocks noChangeShapeType="1"/>
            </p:cNvSpPr>
            <p:nvPr/>
          </p:nvSpPr>
          <p:spPr bwMode="auto">
            <a:xfrm>
              <a:off x="2421" y="2035"/>
              <a:ext cx="269" cy="88"/>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1069061" name="Line 5"/>
            <p:cNvSpPr>
              <a:spLocks noChangeShapeType="1"/>
            </p:cNvSpPr>
            <p:nvPr/>
          </p:nvSpPr>
          <p:spPr bwMode="auto">
            <a:xfrm flipV="1">
              <a:off x="3251" y="2022"/>
              <a:ext cx="429" cy="166"/>
            </a:xfrm>
            <a:prstGeom prst="line">
              <a:avLst/>
            </a:prstGeom>
            <a:noFill/>
            <a:ln w="19050">
              <a:solidFill>
                <a:schemeClr val="bg1"/>
              </a:solidFill>
              <a:miter lim="800000"/>
              <a:headEnd/>
              <a:tailEnd type="triangle" w="med" len="med"/>
            </a:ln>
            <a:effectLst/>
          </p:spPr>
          <p:txBody>
            <a:bodyPr wrap="none"/>
            <a:lstStyle/>
            <a:p>
              <a:endParaRPr lang="zh-CN" altLang="en-US"/>
            </a:p>
          </p:txBody>
        </p:sp>
        <p:sp>
          <p:nvSpPr>
            <p:cNvPr id="1069064" name="Line 8"/>
            <p:cNvSpPr>
              <a:spLocks noChangeShapeType="1"/>
            </p:cNvSpPr>
            <p:nvPr/>
          </p:nvSpPr>
          <p:spPr bwMode="auto">
            <a:xfrm flipH="1">
              <a:off x="2039" y="829"/>
              <a:ext cx="288" cy="582"/>
            </a:xfrm>
            <a:prstGeom prst="line">
              <a:avLst/>
            </a:prstGeom>
            <a:noFill/>
            <a:ln w="19050">
              <a:solidFill>
                <a:schemeClr val="tx1"/>
              </a:solidFill>
              <a:prstDash val="dash"/>
              <a:miter lim="800000"/>
              <a:headEnd/>
              <a:tailEnd/>
            </a:ln>
            <a:effectLst/>
          </p:spPr>
          <p:txBody>
            <a:bodyPr wrap="none"/>
            <a:lstStyle/>
            <a:p>
              <a:endParaRPr lang="zh-CN" altLang="en-US"/>
            </a:p>
          </p:txBody>
        </p:sp>
      </p:grpSp>
      <p:sp>
        <p:nvSpPr>
          <p:cNvPr id="73" name="Text Box 68"/>
          <p:cNvSpPr txBox="1">
            <a:spLocks noChangeArrowheads="1"/>
          </p:cNvSpPr>
          <p:nvPr/>
        </p:nvSpPr>
        <p:spPr bwMode="auto">
          <a:xfrm>
            <a:off x="7678737" y="6165851"/>
            <a:ext cx="1478290" cy="400110"/>
          </a:xfrm>
          <a:prstGeom prst="rect">
            <a:avLst/>
          </a:prstGeom>
          <a:noFill/>
          <a:ln w="9525">
            <a:noFill/>
            <a:miter lim="800000"/>
            <a:headEnd/>
            <a:tailEnd/>
          </a:ln>
          <a:effectLst/>
        </p:spPr>
        <p:txBody>
          <a:bodyPr wrap="none">
            <a:spAutoFit/>
          </a:bodyPr>
          <a:lstStyle/>
          <a:p>
            <a:pPr algn="l">
              <a:lnSpc>
                <a:spcPct val="100000"/>
              </a:lnSpc>
            </a:pPr>
            <a:r>
              <a:rPr lang="en-US" altLang="zh-CN" sz="2000" b="1" dirty="0">
                <a:solidFill>
                  <a:schemeClr val="tx2"/>
                </a:solidFill>
                <a:effectLst>
                  <a:outerShdw blurRad="38100" dist="38100" dir="2700000" algn="tl">
                    <a:srgbClr val="C0C0C0"/>
                  </a:outerShdw>
                </a:effectLst>
                <a:latin typeface="宋体" pitchFamily="2" charset="-122"/>
              </a:rPr>
              <a:t>DFD</a:t>
            </a:r>
            <a:r>
              <a:rPr lang="en-US" altLang="zh-CN" sz="2000" b="1" dirty="0" smtClean="0">
                <a:solidFill>
                  <a:schemeClr val="tx2"/>
                </a:solidFill>
                <a:effectLst>
                  <a:outerShdw blurRad="38100" dist="38100" dir="2700000" algn="tl">
                    <a:srgbClr val="C0C0C0"/>
                  </a:outerShdw>
                </a:effectLst>
                <a:latin typeface="宋体" pitchFamily="2" charset="-122"/>
              </a:rPr>
              <a:t>/</a:t>
            </a:r>
            <a:r>
              <a:rPr lang="zh-CN" altLang="en-US" sz="2000" b="1" dirty="0" smtClean="0">
                <a:solidFill>
                  <a:schemeClr val="tx2"/>
                </a:solidFill>
                <a:effectLst>
                  <a:outerShdw blurRad="38100" dist="38100" dir="2700000" algn="tl">
                    <a:srgbClr val="C0C0C0"/>
                  </a:outerShdw>
                </a:effectLst>
                <a:latin typeface="宋体" pitchFamily="2" charset="-122"/>
              </a:rPr>
              <a:t>二层</a:t>
            </a:r>
            <a:r>
              <a:rPr lang="zh-CN" altLang="en-US" sz="2000" b="1" dirty="0">
                <a:solidFill>
                  <a:schemeClr val="tx2"/>
                </a:solidFill>
                <a:effectLst>
                  <a:outerShdw blurRad="38100" dist="38100" dir="2700000" algn="tl">
                    <a:srgbClr val="C0C0C0"/>
                  </a:outerShdw>
                </a:effectLst>
                <a:latin typeface="宋体" pitchFamily="2" charset="-122"/>
              </a:rPr>
              <a:t>图</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1" name="Rectangle 3"/>
          <p:cNvSpPr>
            <a:spLocks noGrp="1" noChangeArrowheads="1"/>
          </p:cNvSpPr>
          <p:nvPr>
            <p:ph type="title"/>
          </p:nvPr>
        </p:nvSpPr>
        <p:spPr>
          <a:xfrm>
            <a:off x="100013" y="1247775"/>
            <a:ext cx="3786187" cy="346075"/>
          </a:xfrm>
          <a:noFill/>
          <a:ln/>
        </p:spPr>
        <p:txBody>
          <a:bodyPr lIns="92075" tIns="46038" rIns="92075" bIns="46038" anchor="ctr"/>
          <a:lstStyle/>
          <a:p>
            <a:pPr algn="l"/>
            <a:r>
              <a:rPr lang="zh-CN" altLang="en-US" sz="2800" b="0">
                <a:solidFill>
                  <a:schemeClr val="tx1"/>
                </a:solidFill>
              </a:rPr>
              <a:t>父图与子图平衡的特例</a:t>
            </a:r>
          </a:p>
        </p:txBody>
      </p:sp>
      <p:sp>
        <p:nvSpPr>
          <p:cNvPr id="1118212" name="Rectangle 4"/>
          <p:cNvSpPr>
            <a:spLocks noChangeArrowheads="1"/>
          </p:cNvSpPr>
          <p:nvPr/>
        </p:nvSpPr>
        <p:spPr bwMode="auto">
          <a:xfrm>
            <a:off x="8289925" y="2173288"/>
            <a:ext cx="541338" cy="137318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领</a:t>
            </a:r>
          </a:p>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书</a:t>
            </a:r>
          </a:p>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单</a:t>
            </a:r>
          </a:p>
        </p:txBody>
      </p:sp>
      <p:sp>
        <p:nvSpPr>
          <p:cNvPr id="1118213" name="Rectangle 5"/>
          <p:cNvSpPr>
            <a:spLocks noChangeArrowheads="1"/>
          </p:cNvSpPr>
          <p:nvPr/>
        </p:nvSpPr>
        <p:spPr bwMode="auto">
          <a:xfrm>
            <a:off x="1130300" y="2579688"/>
            <a:ext cx="990600" cy="6413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3600" b="1">
                <a:solidFill>
                  <a:schemeClr val="tx2"/>
                </a:solidFill>
                <a:effectLst>
                  <a:outerShdw blurRad="38100" dist="38100" dir="2700000" algn="tl">
                    <a:srgbClr val="C0C0C0"/>
                  </a:outerShdw>
                </a:effectLst>
                <a:latin typeface="黑体" pitchFamily="49" charset="-122"/>
                <a:ea typeface="黑体" pitchFamily="49" charset="-122"/>
              </a:rPr>
              <a:t>1.3</a:t>
            </a:r>
          </a:p>
        </p:txBody>
      </p:sp>
      <p:sp>
        <p:nvSpPr>
          <p:cNvPr id="1118214" name="AutoShape 6"/>
          <p:cNvSpPr>
            <a:spLocks noChangeArrowheads="1"/>
          </p:cNvSpPr>
          <p:nvPr/>
        </p:nvSpPr>
        <p:spPr bwMode="auto">
          <a:xfrm>
            <a:off x="1003300" y="2705100"/>
            <a:ext cx="1270000" cy="1574800"/>
          </a:xfrm>
          <a:prstGeom prst="roundRect">
            <a:avLst>
              <a:gd name="adj" fmla="val 12495"/>
            </a:avLst>
          </a:prstGeom>
          <a:noFill/>
          <a:ln w="25400">
            <a:solidFill>
              <a:schemeClr val="tx1"/>
            </a:solidFill>
            <a:round/>
            <a:headEnd/>
            <a:tailEnd/>
          </a:ln>
          <a:effectLst/>
        </p:spPr>
        <p:txBody>
          <a:bodyPr wrap="none" anchor="ctr"/>
          <a:lstStyle/>
          <a:p>
            <a:endParaRPr lang="zh-CN" altLang="en-US"/>
          </a:p>
        </p:txBody>
      </p:sp>
      <p:sp>
        <p:nvSpPr>
          <p:cNvPr id="1118215" name="Line 7"/>
          <p:cNvSpPr>
            <a:spLocks noChangeShapeType="1"/>
          </p:cNvSpPr>
          <p:nvPr/>
        </p:nvSpPr>
        <p:spPr bwMode="auto">
          <a:xfrm>
            <a:off x="990600" y="3149600"/>
            <a:ext cx="129540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118216" name="Line 8"/>
          <p:cNvSpPr>
            <a:spLocks noChangeShapeType="1"/>
          </p:cNvSpPr>
          <p:nvPr/>
        </p:nvSpPr>
        <p:spPr bwMode="auto">
          <a:xfrm>
            <a:off x="152400" y="3606800"/>
            <a:ext cx="8382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17" name="Line 9"/>
          <p:cNvSpPr>
            <a:spLocks noChangeShapeType="1"/>
          </p:cNvSpPr>
          <p:nvPr/>
        </p:nvSpPr>
        <p:spPr bwMode="auto">
          <a:xfrm>
            <a:off x="2286000" y="3606800"/>
            <a:ext cx="8382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18" name="Rectangle 10"/>
          <p:cNvSpPr>
            <a:spLocks noChangeArrowheads="1"/>
          </p:cNvSpPr>
          <p:nvPr/>
        </p:nvSpPr>
        <p:spPr bwMode="auto">
          <a:xfrm>
            <a:off x="-15875" y="3073400"/>
            <a:ext cx="1082675" cy="519113"/>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发票</a:t>
            </a:r>
          </a:p>
        </p:txBody>
      </p:sp>
      <p:sp>
        <p:nvSpPr>
          <p:cNvPr id="1118219" name="Rectangle 11"/>
          <p:cNvSpPr>
            <a:spLocks noChangeArrowheads="1"/>
          </p:cNvSpPr>
          <p:nvPr/>
        </p:nvSpPr>
        <p:spPr bwMode="auto">
          <a:xfrm>
            <a:off x="6781800" y="2630488"/>
            <a:ext cx="1371600" cy="6413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3600" b="1">
                <a:solidFill>
                  <a:schemeClr val="tx2"/>
                </a:solidFill>
                <a:effectLst>
                  <a:outerShdw blurRad="38100" dist="38100" dir="2700000" algn="tl">
                    <a:srgbClr val="C0C0C0"/>
                  </a:outerShdw>
                </a:effectLst>
                <a:latin typeface="黑体" pitchFamily="49" charset="-122"/>
                <a:ea typeface="黑体" pitchFamily="49" charset="-122"/>
              </a:rPr>
              <a:t>1.3.3</a:t>
            </a:r>
          </a:p>
        </p:txBody>
      </p:sp>
      <p:sp>
        <p:nvSpPr>
          <p:cNvPr id="1118220" name="AutoShape 12"/>
          <p:cNvSpPr>
            <a:spLocks noChangeArrowheads="1"/>
          </p:cNvSpPr>
          <p:nvPr/>
        </p:nvSpPr>
        <p:spPr bwMode="auto">
          <a:xfrm>
            <a:off x="6870700" y="2705100"/>
            <a:ext cx="1270000" cy="1574800"/>
          </a:xfrm>
          <a:prstGeom prst="roundRect">
            <a:avLst>
              <a:gd name="adj" fmla="val 12495"/>
            </a:avLst>
          </a:prstGeom>
          <a:noFill/>
          <a:ln w="25400">
            <a:solidFill>
              <a:schemeClr val="tx1"/>
            </a:solidFill>
            <a:round/>
            <a:headEnd/>
            <a:tailEnd/>
          </a:ln>
          <a:effectLst/>
        </p:spPr>
        <p:txBody>
          <a:bodyPr wrap="none" anchor="ctr"/>
          <a:lstStyle/>
          <a:p>
            <a:endParaRPr lang="zh-CN" altLang="en-US"/>
          </a:p>
        </p:txBody>
      </p:sp>
      <p:sp>
        <p:nvSpPr>
          <p:cNvPr id="1118221" name="Line 13"/>
          <p:cNvSpPr>
            <a:spLocks noChangeShapeType="1"/>
          </p:cNvSpPr>
          <p:nvPr/>
        </p:nvSpPr>
        <p:spPr bwMode="auto">
          <a:xfrm>
            <a:off x="6858000" y="3251200"/>
            <a:ext cx="129540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118222" name="Line 14"/>
          <p:cNvSpPr>
            <a:spLocks noChangeShapeType="1"/>
          </p:cNvSpPr>
          <p:nvPr/>
        </p:nvSpPr>
        <p:spPr bwMode="auto">
          <a:xfrm>
            <a:off x="8153400" y="3606800"/>
            <a:ext cx="8382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23" name="Rectangle 15"/>
          <p:cNvSpPr>
            <a:spLocks noChangeArrowheads="1"/>
          </p:cNvSpPr>
          <p:nvPr/>
        </p:nvSpPr>
        <p:spPr bwMode="auto">
          <a:xfrm>
            <a:off x="4660900" y="3925888"/>
            <a:ext cx="1447800" cy="6413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3600" b="1">
                <a:solidFill>
                  <a:schemeClr val="tx2"/>
                </a:solidFill>
                <a:effectLst>
                  <a:outerShdw blurRad="38100" dist="38100" dir="2700000" algn="tl">
                    <a:srgbClr val="C0C0C0"/>
                  </a:outerShdw>
                </a:effectLst>
                <a:latin typeface="黑体" pitchFamily="49" charset="-122"/>
                <a:ea typeface="黑体" pitchFamily="49" charset="-122"/>
              </a:rPr>
              <a:t>1.3.2</a:t>
            </a:r>
          </a:p>
        </p:txBody>
      </p:sp>
      <p:sp>
        <p:nvSpPr>
          <p:cNvPr id="1118224" name="AutoShape 16"/>
          <p:cNvSpPr>
            <a:spLocks noChangeArrowheads="1"/>
          </p:cNvSpPr>
          <p:nvPr/>
        </p:nvSpPr>
        <p:spPr bwMode="auto">
          <a:xfrm>
            <a:off x="4737100" y="4000500"/>
            <a:ext cx="1270000" cy="1574800"/>
          </a:xfrm>
          <a:prstGeom prst="roundRect">
            <a:avLst>
              <a:gd name="adj" fmla="val 12495"/>
            </a:avLst>
          </a:prstGeom>
          <a:noFill/>
          <a:ln w="25400">
            <a:solidFill>
              <a:schemeClr val="tx1"/>
            </a:solidFill>
            <a:round/>
            <a:headEnd/>
            <a:tailEnd/>
          </a:ln>
          <a:effectLst/>
        </p:spPr>
        <p:txBody>
          <a:bodyPr wrap="none" anchor="ctr"/>
          <a:lstStyle/>
          <a:p>
            <a:endParaRPr lang="zh-CN" altLang="en-US"/>
          </a:p>
        </p:txBody>
      </p:sp>
      <p:sp>
        <p:nvSpPr>
          <p:cNvPr id="1118225" name="Line 17"/>
          <p:cNvSpPr>
            <a:spLocks noChangeShapeType="1"/>
          </p:cNvSpPr>
          <p:nvPr/>
        </p:nvSpPr>
        <p:spPr bwMode="auto">
          <a:xfrm>
            <a:off x="4724400" y="4521200"/>
            <a:ext cx="129540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118226" name="Line 18"/>
          <p:cNvSpPr>
            <a:spLocks noChangeShapeType="1"/>
          </p:cNvSpPr>
          <p:nvPr/>
        </p:nvSpPr>
        <p:spPr bwMode="auto">
          <a:xfrm>
            <a:off x="3886200" y="4902200"/>
            <a:ext cx="8382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27" name="Line 19"/>
          <p:cNvSpPr>
            <a:spLocks noChangeShapeType="1"/>
          </p:cNvSpPr>
          <p:nvPr/>
        </p:nvSpPr>
        <p:spPr bwMode="auto">
          <a:xfrm>
            <a:off x="6019800" y="4902200"/>
            <a:ext cx="304800" cy="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8228" name="Rectangle 20"/>
          <p:cNvSpPr>
            <a:spLocks noChangeArrowheads="1"/>
          </p:cNvSpPr>
          <p:nvPr/>
        </p:nvSpPr>
        <p:spPr bwMode="auto">
          <a:xfrm>
            <a:off x="3794125" y="4292600"/>
            <a:ext cx="1082675" cy="9461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教材</a:t>
            </a:r>
          </a:p>
          <a:p>
            <a:pPr algn="l" eaLnBrk="0" hangingPunct="0">
              <a:lnSpc>
                <a:spcPct val="100000"/>
              </a:lnSpc>
            </a:pPr>
            <a:endParaRPr lang="zh-CN" altLang="en-US" b="1">
              <a:solidFill>
                <a:schemeClr val="tx2"/>
              </a:solidFill>
              <a:effectLst>
                <a:outerShdw blurRad="38100" dist="38100" dir="2700000" algn="tl">
                  <a:srgbClr val="C0C0C0"/>
                </a:outerShdw>
              </a:effectLst>
              <a:latin typeface="黑体" pitchFamily="49" charset="-122"/>
              <a:ea typeface="黑体" pitchFamily="49" charset="-122"/>
            </a:endParaRPr>
          </a:p>
        </p:txBody>
      </p:sp>
      <p:sp>
        <p:nvSpPr>
          <p:cNvPr id="1118229" name="Rectangle 21"/>
          <p:cNvSpPr>
            <a:spLocks noChangeArrowheads="1"/>
          </p:cNvSpPr>
          <p:nvPr/>
        </p:nvSpPr>
        <p:spPr bwMode="auto">
          <a:xfrm>
            <a:off x="4711700" y="1549400"/>
            <a:ext cx="1447800" cy="6413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sz="3600" b="1">
                <a:solidFill>
                  <a:schemeClr val="tx2"/>
                </a:solidFill>
                <a:effectLst>
                  <a:outerShdw blurRad="38100" dist="38100" dir="2700000" algn="tl">
                    <a:srgbClr val="C0C0C0"/>
                  </a:outerShdw>
                </a:effectLst>
                <a:latin typeface="黑体" pitchFamily="49" charset="-122"/>
                <a:ea typeface="黑体" pitchFamily="49" charset="-122"/>
              </a:rPr>
              <a:t>1.3.1</a:t>
            </a:r>
          </a:p>
        </p:txBody>
      </p:sp>
      <p:sp>
        <p:nvSpPr>
          <p:cNvPr id="1118230" name="AutoShape 22"/>
          <p:cNvSpPr>
            <a:spLocks noChangeArrowheads="1"/>
          </p:cNvSpPr>
          <p:nvPr/>
        </p:nvSpPr>
        <p:spPr bwMode="auto">
          <a:xfrm>
            <a:off x="4724400" y="1549400"/>
            <a:ext cx="1270000" cy="1574800"/>
          </a:xfrm>
          <a:prstGeom prst="roundRect">
            <a:avLst>
              <a:gd name="adj" fmla="val 12495"/>
            </a:avLst>
          </a:prstGeom>
          <a:noFill/>
          <a:ln w="25400">
            <a:solidFill>
              <a:schemeClr val="tx1"/>
            </a:solidFill>
            <a:round/>
            <a:headEnd/>
            <a:tailEnd/>
          </a:ln>
          <a:effectLst/>
        </p:spPr>
        <p:txBody>
          <a:bodyPr wrap="none" anchor="ctr"/>
          <a:lstStyle/>
          <a:p>
            <a:endParaRPr lang="zh-CN" altLang="en-US"/>
          </a:p>
        </p:txBody>
      </p:sp>
      <p:sp>
        <p:nvSpPr>
          <p:cNvPr id="1118231" name="Line 23"/>
          <p:cNvSpPr>
            <a:spLocks noChangeShapeType="1"/>
          </p:cNvSpPr>
          <p:nvPr/>
        </p:nvSpPr>
        <p:spPr bwMode="auto">
          <a:xfrm>
            <a:off x="4724400" y="2159000"/>
            <a:ext cx="129540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118232" name="Line 24"/>
          <p:cNvSpPr>
            <a:spLocks noChangeShapeType="1"/>
          </p:cNvSpPr>
          <p:nvPr/>
        </p:nvSpPr>
        <p:spPr bwMode="auto">
          <a:xfrm>
            <a:off x="3860800" y="2349500"/>
            <a:ext cx="8382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33" name="Line 25"/>
          <p:cNvSpPr>
            <a:spLocks noChangeShapeType="1"/>
          </p:cNvSpPr>
          <p:nvPr/>
        </p:nvSpPr>
        <p:spPr bwMode="auto">
          <a:xfrm>
            <a:off x="6324600" y="3225800"/>
            <a:ext cx="5334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34" name="Rectangle 26"/>
          <p:cNvSpPr>
            <a:spLocks noChangeArrowheads="1"/>
          </p:cNvSpPr>
          <p:nvPr/>
        </p:nvSpPr>
        <p:spPr bwMode="auto">
          <a:xfrm>
            <a:off x="3768725" y="1739900"/>
            <a:ext cx="1082675" cy="946150"/>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学生</a:t>
            </a:r>
          </a:p>
          <a:p>
            <a:pPr algn="l" eaLnBrk="0" hangingPunct="0">
              <a:lnSpc>
                <a:spcPct val="100000"/>
              </a:lnSpc>
            </a:pPr>
            <a:endParaRPr lang="zh-CN" altLang="en-US" b="1">
              <a:solidFill>
                <a:schemeClr val="tx2"/>
              </a:solidFill>
              <a:effectLst>
                <a:outerShdw blurRad="38100" dist="38100" dir="2700000" algn="tl">
                  <a:srgbClr val="C0C0C0"/>
                </a:outerShdw>
              </a:effectLst>
              <a:latin typeface="黑体" pitchFamily="49" charset="-122"/>
              <a:ea typeface="黑体" pitchFamily="49" charset="-122"/>
            </a:endParaRPr>
          </a:p>
        </p:txBody>
      </p:sp>
      <p:sp>
        <p:nvSpPr>
          <p:cNvPr id="1118235" name="Line 27"/>
          <p:cNvSpPr>
            <a:spLocks noChangeShapeType="1"/>
          </p:cNvSpPr>
          <p:nvPr/>
        </p:nvSpPr>
        <p:spPr bwMode="auto">
          <a:xfrm>
            <a:off x="6324600" y="3759200"/>
            <a:ext cx="533400" cy="0"/>
          </a:xfrm>
          <a:prstGeom prst="line">
            <a:avLst/>
          </a:prstGeom>
          <a:noFill/>
          <a:ln w="25400">
            <a:solidFill>
              <a:schemeClr val="tx1"/>
            </a:solidFill>
            <a:round/>
            <a:headEnd type="none" w="sm" len="sm"/>
            <a:tailEnd type="stealth" w="med" len="lg"/>
          </a:ln>
          <a:effectLst/>
        </p:spPr>
        <p:txBody>
          <a:bodyPr wrap="none" anchor="ctr"/>
          <a:lstStyle/>
          <a:p>
            <a:endParaRPr lang="zh-CN" altLang="en-US"/>
          </a:p>
        </p:txBody>
      </p:sp>
      <p:sp>
        <p:nvSpPr>
          <p:cNvPr id="1118236" name="Line 28"/>
          <p:cNvSpPr>
            <a:spLocks noChangeShapeType="1"/>
          </p:cNvSpPr>
          <p:nvPr/>
        </p:nvSpPr>
        <p:spPr bwMode="auto">
          <a:xfrm>
            <a:off x="6019800" y="2082800"/>
            <a:ext cx="304800" cy="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8237" name="Line 29"/>
          <p:cNvSpPr>
            <a:spLocks noChangeShapeType="1"/>
          </p:cNvSpPr>
          <p:nvPr/>
        </p:nvSpPr>
        <p:spPr bwMode="auto">
          <a:xfrm>
            <a:off x="6324600" y="2082800"/>
            <a:ext cx="0" cy="114300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8238" name="Line 30"/>
          <p:cNvSpPr>
            <a:spLocks noChangeShapeType="1"/>
          </p:cNvSpPr>
          <p:nvPr/>
        </p:nvSpPr>
        <p:spPr bwMode="auto">
          <a:xfrm>
            <a:off x="6324600" y="3759200"/>
            <a:ext cx="0" cy="1143000"/>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1118239" name="Rectangle 31"/>
          <p:cNvSpPr>
            <a:spLocks noChangeArrowheads="1"/>
          </p:cNvSpPr>
          <p:nvPr/>
        </p:nvSpPr>
        <p:spPr bwMode="auto">
          <a:xfrm>
            <a:off x="2422525" y="2173288"/>
            <a:ext cx="541338" cy="1373187"/>
          </a:xfrm>
          <a:prstGeom prst="rect">
            <a:avLst/>
          </a:prstGeom>
          <a:noFill/>
          <a:ln w="9525">
            <a:noFill/>
            <a:miter lim="800000"/>
            <a:headEnd/>
            <a:tailEnd/>
          </a:ln>
          <a:effectLst/>
        </p:spPr>
        <p:txBody>
          <a:bodyPr wrap="none" lIns="92075" tIns="46038" rIns="92075" bIns="46038">
            <a:spAutoFit/>
          </a:bodyPr>
          <a:lstStyle/>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领</a:t>
            </a:r>
          </a:p>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书</a:t>
            </a:r>
          </a:p>
          <a:p>
            <a:pPr algn="l" eaLnBrk="0" hangingPunct="0">
              <a:lnSpc>
                <a:spcPct val="100000"/>
              </a:lnSpc>
            </a:pPr>
            <a:r>
              <a:rPr lang="zh-CN" altLang="en-US" b="1">
                <a:solidFill>
                  <a:schemeClr val="tx2"/>
                </a:solidFill>
                <a:effectLst>
                  <a:outerShdw blurRad="38100" dist="38100" dir="2700000" algn="tl">
                    <a:srgbClr val="C0C0C0"/>
                  </a:outerShdw>
                </a:effectLst>
                <a:latin typeface="黑体" pitchFamily="49" charset="-122"/>
                <a:ea typeface="黑体" pitchFamily="49" charset="-122"/>
              </a:rPr>
              <a:t>单</a:t>
            </a:r>
          </a:p>
        </p:txBody>
      </p:sp>
      <p:sp>
        <p:nvSpPr>
          <p:cNvPr id="1118240" name="Rectangle 32"/>
          <p:cNvSpPr>
            <a:spLocks noChangeArrowheads="1"/>
          </p:cNvSpPr>
          <p:nvPr/>
        </p:nvSpPr>
        <p:spPr bwMode="auto">
          <a:xfrm>
            <a:off x="990600" y="5664200"/>
            <a:ext cx="1463675" cy="519113"/>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1"/>
                </a:solidFill>
                <a:effectLst>
                  <a:outerShdw blurRad="38100" dist="38100" dir="2700000" algn="tl">
                    <a:srgbClr val="C0C0C0"/>
                  </a:outerShdw>
                </a:effectLst>
                <a:latin typeface="黑体" pitchFamily="49" charset="-122"/>
                <a:ea typeface="黑体" pitchFamily="49" charset="-122"/>
              </a:rPr>
              <a:t>父图</a:t>
            </a:r>
          </a:p>
        </p:txBody>
      </p:sp>
      <p:sp>
        <p:nvSpPr>
          <p:cNvPr id="1118241" name="Rectangle 33"/>
          <p:cNvSpPr>
            <a:spLocks noChangeArrowheads="1"/>
          </p:cNvSpPr>
          <p:nvPr/>
        </p:nvSpPr>
        <p:spPr bwMode="auto">
          <a:xfrm>
            <a:off x="7718425" y="5056188"/>
            <a:ext cx="1143000" cy="519112"/>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a:solidFill>
                  <a:schemeClr val="tx1"/>
                </a:solidFill>
                <a:effectLst>
                  <a:outerShdw blurRad="38100" dist="38100" dir="2700000" algn="tl">
                    <a:srgbClr val="C0C0C0"/>
                  </a:outerShdw>
                </a:effectLst>
                <a:latin typeface="黑体" pitchFamily="49" charset="-122"/>
                <a:ea typeface="黑体" pitchFamily="49" charset="-122"/>
              </a:rPr>
              <a:t>子图</a:t>
            </a:r>
          </a:p>
        </p:txBody>
      </p:sp>
      <p:sp>
        <p:nvSpPr>
          <p:cNvPr id="1118242" name="Rectangle 34"/>
          <p:cNvSpPr>
            <a:spLocks noChangeArrowheads="1"/>
          </p:cNvSpPr>
          <p:nvPr/>
        </p:nvSpPr>
        <p:spPr bwMode="auto">
          <a:xfrm>
            <a:off x="3997325" y="5984875"/>
            <a:ext cx="4718050" cy="519113"/>
          </a:xfrm>
          <a:prstGeom prst="rect">
            <a:avLst/>
          </a:prstGeom>
          <a:noFill/>
          <a:ln w="9525">
            <a:noFill/>
            <a:miter lim="800000"/>
            <a:headEnd/>
            <a:tailEnd/>
          </a:ln>
          <a:effectLst/>
        </p:spPr>
        <p:txBody>
          <a:bodyPr lIns="92075" tIns="46038" rIns="92075" bIns="46038">
            <a:spAutoFit/>
          </a:bodyPr>
          <a:lstStyle/>
          <a:p>
            <a:pPr algn="l" eaLnBrk="0" hangingPunct="0">
              <a:lnSpc>
                <a:spcPct val="100000"/>
              </a:lnSpc>
            </a:pPr>
            <a:r>
              <a:rPr lang="zh-CN" altLang="en-US" b="1" dirty="0">
                <a:solidFill>
                  <a:schemeClr val="hlink"/>
                </a:solidFill>
                <a:effectLst>
                  <a:outerShdw blurRad="38100" dist="38100" dir="2700000" algn="tl">
                    <a:srgbClr val="C0C0C0"/>
                  </a:outerShdw>
                </a:effectLst>
                <a:latin typeface="黑体" pitchFamily="49" charset="-122"/>
                <a:ea typeface="黑体" pitchFamily="49" charset="-122"/>
              </a:rPr>
              <a:t>发票＝学生信息＋教材信息</a:t>
            </a:r>
          </a:p>
        </p:txBody>
      </p:sp>
      <p:sp>
        <p:nvSpPr>
          <p:cNvPr id="1118243" name="Line 35"/>
          <p:cNvSpPr>
            <a:spLocks noChangeShapeType="1"/>
          </p:cNvSpPr>
          <p:nvPr/>
        </p:nvSpPr>
        <p:spPr bwMode="auto">
          <a:xfrm>
            <a:off x="3505200" y="1420813"/>
            <a:ext cx="0" cy="5297487"/>
          </a:xfrm>
          <a:prstGeom prst="line">
            <a:avLst/>
          </a:prstGeom>
          <a:noFill/>
          <a:ln w="28575">
            <a:solidFill>
              <a:schemeClr val="tx1"/>
            </a:solidFill>
            <a:prstDash val="lgDash"/>
            <a:round/>
            <a:headEnd type="none" w="sm" len="sm"/>
            <a:tailEnd type="none" w="sm" len="sm"/>
          </a:ln>
          <a:effectLst/>
        </p:spPr>
        <p:txBody>
          <a:bodyPr wrap="none" anchor="ctr"/>
          <a:lstStyle/>
          <a:p>
            <a:endParaRPr lang="zh-CN" altLang="en-US"/>
          </a:p>
        </p:txBody>
      </p:sp>
      <p:sp>
        <p:nvSpPr>
          <p:cNvPr id="1118244" name="Text Box 36"/>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ChangeArrowheads="1"/>
          </p:cNvSpPr>
          <p:nvPr/>
        </p:nvSpPr>
        <p:spPr bwMode="auto">
          <a:xfrm>
            <a:off x="1901954" y="1197732"/>
            <a:ext cx="7188314" cy="781752"/>
          </a:xfrm>
          <a:prstGeom prst="rect">
            <a:avLst/>
          </a:prstGeom>
          <a:noFill/>
          <a:ln w="9525">
            <a:noFill/>
            <a:miter lim="800000"/>
            <a:headEnd/>
            <a:tailEnd/>
          </a:ln>
          <a:effectLst/>
        </p:spPr>
        <p:txBody>
          <a:bodyPr wrap="square">
            <a:spAutoFit/>
          </a:bodyPr>
          <a:lstStyle/>
          <a:p>
            <a:pPr algn="l" eaLnBrk="0" hangingPunct="0">
              <a:lnSpc>
                <a:spcPct val="140000"/>
              </a:lnSpc>
            </a:pPr>
            <a:r>
              <a:rPr lang="zh-CN" altLang="en-US" sz="3200" dirty="0" smtClean="0">
                <a:solidFill>
                  <a:schemeClr val="tx1"/>
                </a:solidFill>
                <a:latin typeface="隶书" pitchFamily="49" charset="-122"/>
                <a:ea typeface="隶书" pitchFamily="49" charset="-122"/>
              </a:rPr>
              <a:t>机票</a:t>
            </a:r>
            <a:r>
              <a:rPr lang="zh-CN" altLang="en-US" sz="3200" dirty="0">
                <a:solidFill>
                  <a:schemeClr val="tx1"/>
                </a:solidFill>
                <a:latin typeface="隶书" pitchFamily="49" charset="-122"/>
                <a:ea typeface="隶书" pitchFamily="49" charset="-122"/>
              </a:rPr>
              <a:t>销售</a:t>
            </a:r>
            <a:r>
              <a:rPr lang="zh-CN" altLang="en-US" sz="3200" dirty="0" smtClean="0">
                <a:solidFill>
                  <a:schemeClr val="tx1"/>
                </a:solidFill>
                <a:latin typeface="隶书" pitchFamily="49" charset="-122"/>
                <a:ea typeface="隶书" pitchFamily="49" charset="-122"/>
              </a:rPr>
              <a:t>系统的需求分析</a:t>
            </a:r>
            <a:r>
              <a:rPr lang="en-US" altLang="zh-CN" sz="3200" dirty="0" smtClean="0">
                <a:solidFill>
                  <a:schemeClr val="tx1"/>
                </a:solidFill>
                <a:latin typeface="隶书" pitchFamily="49" charset="-122"/>
                <a:ea typeface="隶书" pitchFamily="49" charset="-122"/>
              </a:rPr>
              <a:t>——</a:t>
            </a:r>
            <a:r>
              <a:rPr lang="zh-CN" altLang="en-US" sz="3200" dirty="0" smtClean="0">
                <a:solidFill>
                  <a:schemeClr val="tx1"/>
                </a:solidFill>
                <a:latin typeface="隶书" pitchFamily="49" charset="-122"/>
                <a:ea typeface="隶书" pitchFamily="49" charset="-122"/>
              </a:rPr>
              <a:t>功能建模 </a:t>
            </a:r>
            <a:endParaRPr lang="zh-CN" altLang="en-US" sz="3200" dirty="0">
              <a:solidFill>
                <a:schemeClr val="tx1"/>
              </a:solidFill>
              <a:latin typeface="隶书" pitchFamily="49" charset="-122"/>
              <a:ea typeface="隶书" pitchFamily="49" charset="-122"/>
            </a:endParaRPr>
          </a:p>
        </p:txBody>
      </p:sp>
      <p:sp>
        <p:nvSpPr>
          <p:cNvPr id="1119236" name="Rectangle 4"/>
          <p:cNvSpPr>
            <a:spLocks noChangeArrowheads="1"/>
          </p:cNvSpPr>
          <p:nvPr/>
        </p:nvSpPr>
        <p:spPr bwMode="auto">
          <a:xfrm>
            <a:off x="87921" y="1257050"/>
            <a:ext cx="1901954" cy="704850"/>
          </a:xfrm>
          <a:prstGeom prst="rect">
            <a:avLst/>
          </a:prstGeom>
          <a:noFill/>
          <a:ln w="9525">
            <a:noFill/>
            <a:miter lim="800000"/>
            <a:headEnd/>
            <a:tailEnd/>
          </a:ln>
          <a:effectLst/>
        </p:spPr>
        <p:txBody>
          <a:bodyPr lIns="92075" tIns="46038" rIns="92075" bIns="46038" anchor="ctr"/>
          <a:lstStyle/>
          <a:p>
            <a:pPr algn="l">
              <a:lnSpc>
                <a:spcPct val="100000"/>
              </a:lnSpc>
            </a:pPr>
            <a:r>
              <a:rPr lang="zh-CN" altLang="en-US" b="1" dirty="0">
                <a:solidFill>
                  <a:srgbClr val="DF6337"/>
                </a:solidFill>
                <a:effectLst>
                  <a:outerShdw blurRad="38100" dist="38100" dir="2700000" algn="tl">
                    <a:srgbClr val="C0C0C0"/>
                  </a:outerShdw>
                </a:effectLst>
                <a:latin typeface="Arial Black" pitchFamily="34" charset="0"/>
              </a:rPr>
              <a:t>课堂练习：</a:t>
            </a:r>
          </a:p>
        </p:txBody>
      </p:sp>
      <p:sp>
        <p:nvSpPr>
          <p:cNvPr id="1119237"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6" name="Rectangle 8"/>
          <p:cNvSpPr>
            <a:spLocks noChangeArrowheads="1"/>
          </p:cNvSpPr>
          <p:nvPr/>
        </p:nvSpPr>
        <p:spPr bwMode="auto">
          <a:xfrm>
            <a:off x="190500" y="2556886"/>
            <a:ext cx="8723313"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40000"/>
              </a:lnSpc>
            </a:pPr>
            <a:r>
              <a:rPr lang="en-US" altLang="zh-CN" sz="2400" b="1" dirty="0">
                <a:solidFill>
                  <a:schemeClr val="tx1"/>
                </a:solidFill>
                <a:effectLst>
                  <a:outerShdw blurRad="38100" dist="38100" dir="2700000" algn="tl">
                    <a:srgbClr val="C0C0C0"/>
                  </a:outerShdw>
                </a:effectLst>
                <a:latin typeface="宋体" panose="02010600030101010101" pitchFamily="2" charset="-122"/>
              </a:rPr>
              <a:t>    </a:t>
            </a:r>
            <a:r>
              <a:rPr lang="zh-CN" altLang="en-US" sz="2400" b="1" dirty="0">
                <a:solidFill>
                  <a:schemeClr val="tx1"/>
                </a:solidFill>
                <a:effectLst>
                  <a:outerShdw blurRad="38100" dist="38100" dir="2700000" algn="tl">
                    <a:srgbClr val="C0C0C0"/>
                  </a:outerShdw>
                </a:effectLst>
                <a:latin typeface="宋体" panose="02010600030101010101" pitchFamily="2" charset="-122"/>
              </a:rPr>
              <a:t>在一个简化的机票销售系统中，售票员根据旅客提供的航班号，首先查询机票并负责录入、修改旅客的基本信息（姓名、身份证号、航班号、票价、到达港）到票务文件中，并打印机票给旅客；保险公司人员负责录入或修改保险信息（保险金额、起始日期、终止日期）到保单文件，打印保单给旅客；销售部经理根据航班信息可随时查询每一航班的售票信息（航班号，售票数量、营业额）；同时还能计算日营业额。 </a:t>
            </a:r>
          </a:p>
        </p:txBody>
      </p:sp>
      <p:sp>
        <p:nvSpPr>
          <p:cNvPr id="2" name="文本框 1"/>
          <p:cNvSpPr txBox="1"/>
          <p:nvPr/>
        </p:nvSpPr>
        <p:spPr>
          <a:xfrm>
            <a:off x="316349" y="2094264"/>
            <a:ext cx="2339102" cy="424732"/>
          </a:xfrm>
          <a:prstGeom prst="rect">
            <a:avLst/>
          </a:prstGeom>
          <a:noFill/>
        </p:spPr>
        <p:txBody>
          <a:bodyPr wrap="none" rtlCol="0">
            <a:spAutoFit/>
          </a:bodyPr>
          <a:lstStyle/>
          <a:p>
            <a:pPr algn="l"/>
            <a:r>
              <a:rPr lang="zh-CN" altLang="en-US" sz="2400" b="1" dirty="0" smtClean="0">
                <a:solidFill>
                  <a:srgbClr val="7030A0"/>
                </a:solidFill>
              </a:rPr>
              <a:t>初步的需求描述</a:t>
            </a:r>
            <a:endParaRPr lang="zh-CN" altLang="en-US" sz="2400" b="1" dirty="0">
              <a:solidFill>
                <a:srgbClr val="7030A0"/>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0913" y="141585"/>
            <a:ext cx="4897661" cy="3675797"/>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414" y="129925"/>
            <a:ext cx="4881876" cy="3663950"/>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8376" y="3837110"/>
            <a:ext cx="4887000" cy="3667795"/>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9722" r="8928" b="30688"/>
          <a:stretch/>
        </p:blipFill>
        <p:spPr>
          <a:xfrm>
            <a:off x="481263" y="0"/>
            <a:ext cx="5290678" cy="3380874"/>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l="9335" r="12427" b="33727"/>
          <a:stretch/>
        </p:blipFill>
        <p:spPr>
          <a:xfrm>
            <a:off x="-4836696" y="0"/>
            <a:ext cx="5317959" cy="3380874"/>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19189" t="13860" r="2994" b="8596"/>
          <a:stretch/>
        </p:blipFill>
        <p:spPr>
          <a:xfrm>
            <a:off x="5766342" y="0"/>
            <a:ext cx="7110663" cy="5317959"/>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11456" r="5725" b="32632"/>
          <a:stretch/>
        </p:blipFill>
        <p:spPr>
          <a:xfrm>
            <a:off x="-4836696" y="3380874"/>
            <a:ext cx="5489617" cy="3351371"/>
          </a:xfrm>
          <a:prstGeom prst="rect">
            <a:avLst/>
          </a:prstGeom>
        </p:spPr>
      </p:pic>
      <p:pic>
        <p:nvPicPr>
          <p:cNvPr id="11" name="图片 10"/>
          <p:cNvPicPr>
            <a:picLocks noChangeAspect="1"/>
          </p:cNvPicPr>
          <p:nvPr/>
        </p:nvPicPr>
        <p:blipFill rotWithShape="1">
          <a:blip r:embed="rId7">
            <a:extLst>
              <a:ext uri="{28A0092B-C50C-407E-A947-70E740481C1C}">
                <a14:useLocalDpi xmlns:a14="http://schemas.microsoft.com/office/drawing/2010/main" val="0"/>
              </a:ext>
            </a:extLst>
          </a:blip>
          <a:srcRect l="20901" t="3750" r="21296" b="43184"/>
          <a:stretch/>
        </p:blipFill>
        <p:spPr>
          <a:xfrm>
            <a:off x="652921" y="3380874"/>
            <a:ext cx="4941763" cy="3404937"/>
          </a:xfrm>
          <a:prstGeom prst="rect">
            <a:avLst/>
          </a:prstGeom>
        </p:spPr>
      </p:pic>
    </p:spTree>
    <p:extLst>
      <p:ext uri="{BB962C8B-B14F-4D97-AF65-F5344CB8AC3E}">
        <p14:creationId xmlns:p14="http://schemas.microsoft.com/office/powerpoint/2010/main" val="114850621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ChangeArrowheads="1"/>
          </p:cNvSpPr>
          <p:nvPr/>
        </p:nvSpPr>
        <p:spPr bwMode="auto">
          <a:xfrm>
            <a:off x="217488" y="1435100"/>
            <a:ext cx="3448050" cy="579438"/>
          </a:xfrm>
          <a:prstGeom prst="rect">
            <a:avLst/>
          </a:prstGeom>
          <a:noFill/>
          <a:ln w="9525">
            <a:noFill/>
            <a:miter lim="800000"/>
            <a:headEnd/>
            <a:tailEnd/>
          </a:ln>
          <a:effectLst/>
        </p:spPr>
        <p:txBody>
          <a:bodyPr wrap="none">
            <a:spAutoFit/>
          </a:bodyPr>
          <a:lstStyle/>
          <a:p>
            <a:pPr algn="l">
              <a:lnSpc>
                <a:spcPct val="100000"/>
              </a:lnSpc>
            </a:pPr>
            <a:r>
              <a:rPr lang="zh-CN" altLang="en-US" sz="3200" b="1" dirty="0">
                <a:solidFill>
                  <a:srgbClr val="DF6337"/>
                </a:solidFill>
                <a:effectLst>
                  <a:outerShdw blurRad="38100" dist="38100" dir="2700000" algn="tl">
                    <a:srgbClr val="C0C0C0"/>
                  </a:outerShdw>
                </a:effectLst>
                <a:latin typeface="宋体" pitchFamily="2" charset="-122"/>
              </a:rPr>
              <a:t>什么是软件需求？</a:t>
            </a:r>
          </a:p>
        </p:txBody>
      </p:sp>
      <p:sp>
        <p:nvSpPr>
          <p:cNvPr id="1082372" name="Rectangle 4"/>
          <p:cNvSpPr>
            <a:spLocks noChangeArrowheads="1"/>
          </p:cNvSpPr>
          <p:nvPr/>
        </p:nvSpPr>
        <p:spPr bwMode="auto">
          <a:xfrm>
            <a:off x="511175" y="2419350"/>
            <a:ext cx="4470400" cy="519113"/>
          </a:xfrm>
          <a:prstGeom prst="rect">
            <a:avLst/>
          </a:prstGeom>
          <a:noFill/>
          <a:ln w="9525">
            <a:noFill/>
            <a:miter lim="800000"/>
            <a:headEnd/>
            <a:tailEnd/>
          </a:ln>
          <a:effectLst/>
        </p:spPr>
        <p:txBody>
          <a:bodyPr wrap="none">
            <a:spAutoFit/>
          </a:bodyPr>
          <a:lstStyle/>
          <a:p>
            <a:pPr algn="l">
              <a:lnSpc>
                <a:spcPct val="100000"/>
              </a:lnSpc>
            </a:pPr>
            <a:r>
              <a:rPr lang="zh-CN" altLang="en-US" b="1">
                <a:solidFill>
                  <a:schemeClr val="hlink"/>
                </a:solidFill>
                <a:effectLst>
                  <a:outerShdw blurRad="38100" dist="38100" dir="2700000" algn="tl">
                    <a:srgbClr val="C0C0C0"/>
                  </a:outerShdw>
                </a:effectLst>
                <a:latin typeface="宋体" pitchFamily="2" charset="-122"/>
                <a:sym typeface="Marlett" pitchFamily="2" charset="2"/>
              </a:rPr>
              <a:t>教学管理系统的问题描述：</a:t>
            </a:r>
          </a:p>
        </p:txBody>
      </p:sp>
      <p:sp>
        <p:nvSpPr>
          <p:cNvPr id="1082373" name="Text Box 5"/>
          <p:cNvSpPr txBox="1">
            <a:spLocks noChangeArrowheads="1"/>
          </p:cNvSpPr>
          <p:nvPr/>
        </p:nvSpPr>
        <p:spPr bwMode="auto">
          <a:xfrm>
            <a:off x="239713" y="3270250"/>
            <a:ext cx="8604250" cy="2268538"/>
          </a:xfrm>
          <a:prstGeom prst="rect">
            <a:avLst/>
          </a:prstGeom>
          <a:noFill/>
          <a:ln w="9525">
            <a:noFill/>
            <a:miter lim="800000"/>
            <a:headEnd/>
            <a:tailEnd/>
          </a:ln>
          <a:effectLst/>
        </p:spPr>
        <p:txBody>
          <a:bodyPr>
            <a:spAutoFit/>
          </a:bodyPr>
          <a:lstStyle/>
          <a:p>
            <a:pPr algn="l">
              <a:lnSpc>
                <a:spcPct val="170000"/>
              </a:lnSpc>
            </a:pPr>
            <a:r>
              <a:rPr lang="zh-CN" altLang="en-US" b="1" dirty="0">
                <a:solidFill>
                  <a:schemeClr val="tx1"/>
                </a:solidFill>
                <a:effectLst>
                  <a:outerShdw blurRad="38100" dist="38100" dir="2700000" algn="tl">
                    <a:srgbClr val="C0C0C0"/>
                  </a:outerShdw>
                </a:effectLst>
                <a:latin typeface="Times New Roman" pitchFamily="18" charset="0"/>
              </a:rPr>
              <a:t>        开发一个教学管理系统，便于教师上网登成绩、查学生，便于管理人员发各类通知，便于学生注册、登记、查成绩等。</a:t>
            </a:r>
          </a:p>
        </p:txBody>
      </p:sp>
      <p:sp>
        <p:nvSpPr>
          <p:cNvPr id="1082374" name="Text Box 6"/>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2" name="矩形 1"/>
          <p:cNvSpPr/>
          <p:nvPr/>
        </p:nvSpPr>
        <p:spPr>
          <a:xfrm>
            <a:off x="4882471" y="3504573"/>
            <a:ext cx="906017" cy="480131"/>
          </a:xfrm>
          <a:prstGeom prst="rect">
            <a:avLst/>
          </a:prstGeom>
        </p:spPr>
        <p:txBody>
          <a:bodyPr wrap="none">
            <a:spAutoFit/>
          </a:bodyPr>
          <a:lstStyle/>
          <a:p>
            <a:r>
              <a:rPr lang="zh-CN" altLang="en-US" b="1" dirty="0">
                <a:solidFill>
                  <a:schemeClr val="tx1"/>
                </a:solidFill>
                <a:effectLst>
                  <a:outerShdw blurRad="38100" dist="38100" dir="2700000" algn="tl">
                    <a:srgbClr val="C0C0C0"/>
                  </a:outerShdw>
                </a:effectLst>
                <a:latin typeface="Times New Roman" pitchFamily="18" charset="0"/>
              </a:rPr>
              <a:t>便于</a:t>
            </a:r>
            <a:endParaRPr lang="zh-CN" altLang="en-US" dirty="0"/>
          </a:p>
        </p:txBody>
      </p:sp>
      <p:sp>
        <p:nvSpPr>
          <p:cNvPr id="7" name="矩形 6"/>
          <p:cNvSpPr/>
          <p:nvPr/>
        </p:nvSpPr>
        <p:spPr>
          <a:xfrm>
            <a:off x="1670234" y="4225925"/>
            <a:ext cx="906017" cy="480131"/>
          </a:xfrm>
          <a:prstGeom prst="rect">
            <a:avLst/>
          </a:prstGeom>
        </p:spPr>
        <p:txBody>
          <a:bodyPr wrap="none">
            <a:spAutoFit/>
          </a:bodyPr>
          <a:lstStyle/>
          <a:p>
            <a:r>
              <a:rPr lang="zh-CN" altLang="en-US" b="1" dirty="0">
                <a:solidFill>
                  <a:schemeClr val="tx1"/>
                </a:solidFill>
                <a:effectLst>
                  <a:outerShdw blurRad="38100" dist="38100" dir="2700000" algn="tl">
                    <a:srgbClr val="C0C0C0"/>
                  </a:outerShdw>
                </a:effectLst>
                <a:latin typeface="Times New Roman" pitchFamily="18" charset="0"/>
              </a:rPr>
              <a:t>便于</a:t>
            </a:r>
            <a:endParaRPr lang="zh-CN" altLang="en-US" dirty="0"/>
          </a:p>
        </p:txBody>
      </p:sp>
      <p:sp>
        <p:nvSpPr>
          <p:cNvPr id="8" name="矩形 7"/>
          <p:cNvSpPr/>
          <p:nvPr/>
        </p:nvSpPr>
        <p:spPr>
          <a:xfrm>
            <a:off x="5949766" y="4225924"/>
            <a:ext cx="906017" cy="480131"/>
          </a:xfrm>
          <a:prstGeom prst="rect">
            <a:avLst/>
          </a:prstGeom>
        </p:spPr>
        <p:txBody>
          <a:bodyPr wrap="none">
            <a:spAutoFit/>
          </a:bodyPr>
          <a:lstStyle/>
          <a:p>
            <a:r>
              <a:rPr lang="zh-CN" altLang="en-US" b="1" dirty="0">
                <a:solidFill>
                  <a:schemeClr val="tx1"/>
                </a:solidFill>
                <a:effectLst>
                  <a:outerShdw blurRad="38100" dist="38100" dir="2700000" algn="tl">
                    <a:srgbClr val="C0C0C0"/>
                  </a:outerShdw>
                </a:effectLst>
                <a:latin typeface="Times New Roman" pitchFamily="18" charset="0"/>
              </a:rPr>
              <a:t>便于</a:t>
            </a:r>
            <a:endParaRPr lang="zh-CN" altLang="en-US" dirty="0"/>
          </a:p>
        </p:txBody>
      </p:sp>
      <p:sp>
        <p:nvSpPr>
          <p:cNvPr id="3" name="矩形 2"/>
          <p:cNvSpPr/>
          <p:nvPr/>
        </p:nvSpPr>
        <p:spPr>
          <a:xfrm>
            <a:off x="3809321" y="4232275"/>
            <a:ext cx="1988045" cy="480131"/>
          </a:xfrm>
          <a:prstGeom prst="rect">
            <a:avLst/>
          </a:prstGeom>
        </p:spPr>
        <p:txBody>
          <a:bodyPr wrap="none">
            <a:spAutoFit/>
          </a:bodyPr>
          <a:lstStyle/>
          <a:p>
            <a:r>
              <a:rPr lang="zh-CN" altLang="en-US" b="1" dirty="0">
                <a:solidFill>
                  <a:schemeClr val="tx1"/>
                </a:solidFill>
                <a:effectLst>
                  <a:outerShdw blurRad="38100" dist="38100" dir="2700000" algn="tl">
                    <a:srgbClr val="C0C0C0"/>
                  </a:outerShdw>
                </a:effectLst>
                <a:latin typeface="Times New Roman" pitchFamily="18" charset="0"/>
              </a:rPr>
              <a:t>发各类通知</a:t>
            </a:r>
            <a:endParaRPr lang="zh-CN" altLang="en-US" dirty="0"/>
          </a:p>
        </p:txBody>
      </p:sp>
      <p:sp>
        <p:nvSpPr>
          <p:cNvPr id="4" name="矩形 3"/>
          <p:cNvSpPr/>
          <p:nvPr/>
        </p:nvSpPr>
        <p:spPr>
          <a:xfrm>
            <a:off x="2376974" y="3502319"/>
            <a:ext cx="2348720" cy="480131"/>
          </a:xfrm>
          <a:prstGeom prst="rect">
            <a:avLst/>
          </a:prstGeom>
        </p:spPr>
        <p:txBody>
          <a:bodyPr wrap="none">
            <a:spAutoFit/>
          </a:bodyPr>
          <a:lstStyle/>
          <a:p>
            <a:r>
              <a:rPr lang="zh-CN" altLang="en-US" b="1" dirty="0">
                <a:solidFill>
                  <a:schemeClr val="tx1"/>
                </a:solidFill>
                <a:effectLst>
                  <a:outerShdw blurRad="38100" dist="38100" dir="2700000" algn="tl">
                    <a:srgbClr val="C0C0C0"/>
                  </a:outerShdw>
                </a:effectLst>
                <a:latin typeface="Times New Roman" pitchFamily="18" charset="0"/>
              </a:rPr>
              <a:t>教学管理系统</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7"/>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8"/>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gtEl>
                                        <p:attrNameLst>
                                          <p:attrName>style.color</p:attrName>
                                        </p:attrNameLst>
                                      </p:cBhvr>
                                      <p:to>
                                        <a:srgbClr val="7030A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4"/>
                                        </p:tgtEl>
                                        <p:attrNameLst>
                                          <p:attrName>style.color</p:attrName>
                                        </p:attrNameLst>
                                      </p:cBhvr>
                                      <p:to>
                                        <a:srgbClr val="EA723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ChangeArrowheads="1"/>
          </p:cNvSpPr>
          <p:nvPr/>
        </p:nvSpPr>
        <p:spPr bwMode="auto">
          <a:xfrm>
            <a:off x="88900" y="1247775"/>
            <a:ext cx="8489950" cy="458788"/>
          </a:xfrm>
          <a:prstGeom prst="rect">
            <a:avLst/>
          </a:prstGeom>
          <a:noFill/>
          <a:ln w="9525">
            <a:noFill/>
            <a:miter lim="800000"/>
            <a:headEnd/>
            <a:tailEnd/>
          </a:ln>
          <a:effectLst/>
        </p:spPr>
        <p:txBody>
          <a:bodyPr lIns="92075" tIns="46038" rIns="92075" bIns="46038" anchor="ctr"/>
          <a:lstStyle/>
          <a:p>
            <a:pPr algn="l">
              <a:lnSpc>
                <a:spcPct val="100000"/>
              </a:lnSpc>
            </a:pPr>
            <a:r>
              <a:rPr lang="zh-CN" altLang="en-US" b="1">
                <a:solidFill>
                  <a:srgbClr val="DF6337"/>
                </a:solidFill>
                <a:effectLst>
                  <a:outerShdw blurRad="38100" dist="38100" dir="2700000" algn="tl">
                    <a:srgbClr val="C0C0C0"/>
                  </a:outerShdw>
                </a:effectLst>
                <a:latin typeface="Arial Black" pitchFamily="34" charset="0"/>
              </a:rPr>
              <a:t>数据流图的扩展</a:t>
            </a:r>
            <a:r>
              <a:rPr lang="en-US" altLang="zh-CN" b="1">
                <a:solidFill>
                  <a:srgbClr val="DF6337"/>
                </a:solidFill>
                <a:effectLst>
                  <a:outerShdw blurRad="38100" dist="38100" dir="2700000" algn="tl">
                    <a:srgbClr val="C0C0C0"/>
                  </a:outerShdw>
                </a:effectLst>
                <a:latin typeface="Times New Roman"/>
              </a:rPr>
              <a:t>——</a:t>
            </a:r>
            <a:r>
              <a:rPr lang="zh-CN" altLang="en-US" b="1">
                <a:solidFill>
                  <a:srgbClr val="DF6337"/>
                </a:solidFill>
                <a:effectLst>
                  <a:outerShdw blurRad="38100" dist="38100" dir="2700000" algn="tl">
                    <a:srgbClr val="C0C0C0"/>
                  </a:outerShdw>
                </a:effectLst>
                <a:latin typeface="Arial Black" pitchFamily="34" charset="0"/>
              </a:rPr>
              <a:t>实时系统的数据流图</a:t>
            </a:r>
          </a:p>
        </p:txBody>
      </p:sp>
      <p:sp>
        <p:nvSpPr>
          <p:cNvPr id="1133573"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3574" name="Text Box 6"/>
          <p:cNvSpPr txBox="1">
            <a:spLocks noChangeArrowheads="1"/>
          </p:cNvSpPr>
          <p:nvPr/>
        </p:nvSpPr>
        <p:spPr bwMode="auto">
          <a:xfrm>
            <a:off x="315913" y="1803400"/>
            <a:ext cx="8575675" cy="3194721"/>
          </a:xfrm>
          <a:prstGeom prst="rect">
            <a:avLst/>
          </a:prstGeom>
          <a:noFill/>
          <a:ln w="9525">
            <a:noFill/>
            <a:miter lim="800000"/>
            <a:headEnd/>
            <a:tailEnd/>
          </a:ln>
          <a:effectLst/>
        </p:spPr>
        <p:txBody>
          <a:bodyPr>
            <a:spAutoFit/>
          </a:bodyPr>
          <a:lstStyle/>
          <a:p>
            <a:pPr>
              <a:lnSpc>
                <a:spcPct val="120000"/>
              </a:lnSpc>
            </a:pPr>
            <a:r>
              <a:rPr lang="en-US" altLang="zh-CN" sz="2400" b="1" dirty="0">
                <a:effectLst>
                  <a:outerShdw blurRad="38100" dist="38100" dir="2700000" algn="tl">
                    <a:srgbClr val="C0C0C0"/>
                  </a:outerShdw>
                </a:effectLst>
              </a:rPr>
              <a:t>        Ward</a:t>
            </a:r>
            <a:r>
              <a:rPr lang="zh-CN" altLang="en-US" sz="2400" b="1" dirty="0">
                <a:effectLst>
                  <a:outerShdw blurRad="38100" dist="38100" dir="2700000" algn="tl">
                    <a:srgbClr val="C0C0C0"/>
                  </a:outerShdw>
                </a:effectLst>
              </a:rPr>
              <a:t>和</a:t>
            </a:r>
            <a:r>
              <a:rPr lang="en-US" altLang="zh-CN" sz="2400" b="1" dirty="0">
                <a:effectLst>
                  <a:outerShdw blurRad="38100" dist="38100" dir="2700000" algn="tl">
                    <a:srgbClr val="C0C0C0"/>
                  </a:outerShdw>
                </a:effectLst>
              </a:rPr>
              <a:t>Mellor</a:t>
            </a:r>
            <a:r>
              <a:rPr lang="zh-CN" altLang="en-US" sz="2400" b="1" dirty="0">
                <a:effectLst>
                  <a:outerShdw blurRad="38100" dist="38100" dir="2700000" algn="tl">
                    <a:srgbClr val="C0C0C0"/>
                  </a:outerShdw>
                </a:effectLst>
              </a:rPr>
              <a:t>对实时系统的数据流图进行相应的扩展，引入了控制流及连续的数据流等符合。该扩展可适应实时系统提出的要求</a:t>
            </a:r>
            <a:r>
              <a:rPr lang="zh-CN" altLang="en-US" sz="2400" b="1" dirty="0" smtClean="0">
                <a:effectLst>
                  <a:outerShdw blurRad="38100" dist="38100" dir="2700000" algn="tl">
                    <a:srgbClr val="C0C0C0"/>
                  </a:outerShdw>
                </a:effectLst>
              </a:rPr>
              <a:t>：</a:t>
            </a:r>
            <a:r>
              <a:rPr lang="en-US" altLang="zh-CN" sz="2400"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这个扩展实际上是对控制信号的描述</a:t>
            </a:r>
            <a:r>
              <a:rPr lang="en-US" altLang="zh-CN" sz="2400" b="1" dirty="0" smtClean="0">
                <a:effectLst>
                  <a:outerShdw blurRad="38100" dist="38100" dir="2700000" algn="tl">
                    <a:srgbClr val="C0C0C0"/>
                  </a:outerShdw>
                </a:effectLst>
              </a:rPr>
              <a:t>*/</a:t>
            </a:r>
            <a:endParaRPr lang="zh-CN" altLang="en-US" sz="2400" b="1" dirty="0">
              <a:effectLst>
                <a:outerShdw blurRad="38100" dist="38100" dir="2700000" algn="tl">
                  <a:srgbClr val="C0C0C0"/>
                </a:outerShdw>
              </a:effectLst>
            </a:endParaRPr>
          </a:p>
          <a:p>
            <a:pPr>
              <a:lnSpc>
                <a:spcPct val="120000"/>
              </a:lnSpc>
              <a:buFontTx/>
              <a:buChar char="•"/>
            </a:pPr>
            <a:r>
              <a:rPr lang="zh-CN" altLang="en-US" sz="2400" b="1" dirty="0">
                <a:effectLst>
                  <a:outerShdw blurRad="38100" dist="38100" dir="2700000" algn="tl">
                    <a:srgbClr val="C0C0C0"/>
                  </a:outerShdw>
                </a:effectLst>
              </a:rPr>
              <a:t> 在时间连续的基础上接受或产生数据流；</a:t>
            </a:r>
          </a:p>
          <a:p>
            <a:pPr>
              <a:lnSpc>
                <a:spcPct val="120000"/>
              </a:lnSpc>
              <a:buFontTx/>
              <a:buChar char="•"/>
            </a:pPr>
            <a:r>
              <a:rPr lang="zh-CN" altLang="en-US" sz="2400" b="1" dirty="0">
                <a:effectLst>
                  <a:outerShdw blurRad="38100" dist="38100" dir="2700000" algn="tl">
                    <a:srgbClr val="C0C0C0"/>
                  </a:outerShdw>
                </a:effectLst>
              </a:rPr>
              <a:t> 贯穿系统的控制信息和相关的控制信息；</a:t>
            </a:r>
          </a:p>
          <a:p>
            <a:pPr>
              <a:lnSpc>
                <a:spcPct val="120000"/>
              </a:lnSpc>
              <a:buFontTx/>
              <a:buChar char="•"/>
            </a:pPr>
            <a:r>
              <a:rPr lang="zh-CN" altLang="en-US" sz="2400" b="1" dirty="0">
                <a:effectLst>
                  <a:outerShdw blurRad="38100" dist="38100" dir="2700000" algn="tl">
                    <a:srgbClr val="C0C0C0"/>
                  </a:outerShdw>
                </a:effectLst>
              </a:rPr>
              <a:t> 多任务的情况下可能会遇到同一个加工的多个实例；</a:t>
            </a:r>
          </a:p>
          <a:p>
            <a:pPr>
              <a:lnSpc>
                <a:spcPct val="120000"/>
              </a:lnSpc>
              <a:buFontTx/>
              <a:buChar char="•"/>
            </a:pPr>
            <a:r>
              <a:rPr lang="zh-CN" altLang="en-US" sz="2400" b="1" dirty="0">
                <a:effectLst>
                  <a:outerShdw blurRad="38100" dist="38100" dir="2700000" algn="tl">
                    <a:srgbClr val="C0C0C0"/>
                  </a:outerShdw>
                </a:effectLst>
              </a:rPr>
              <a:t> 系统状态以及导致系统状态迁移的机制。</a:t>
            </a:r>
          </a:p>
        </p:txBody>
      </p:sp>
      <p:sp>
        <p:nvSpPr>
          <p:cNvPr id="1133575" name="Line 7"/>
          <p:cNvSpPr>
            <a:spLocks noChangeShapeType="1"/>
          </p:cNvSpPr>
          <p:nvPr/>
        </p:nvSpPr>
        <p:spPr bwMode="auto">
          <a:xfrm>
            <a:off x="339725" y="5578475"/>
            <a:ext cx="1208088" cy="0"/>
          </a:xfrm>
          <a:prstGeom prst="line">
            <a:avLst/>
          </a:prstGeom>
          <a:noFill/>
          <a:ln w="9525">
            <a:solidFill>
              <a:schemeClr val="tx1"/>
            </a:solidFill>
            <a:prstDash val="dash"/>
            <a:miter lim="800000"/>
            <a:headEnd/>
            <a:tailEnd type="triangle" w="med" len="med"/>
          </a:ln>
          <a:effectLst/>
        </p:spPr>
        <p:txBody>
          <a:bodyPr/>
          <a:lstStyle/>
          <a:p>
            <a:endParaRPr lang="zh-CN" altLang="en-US"/>
          </a:p>
        </p:txBody>
      </p:sp>
      <p:grpSp>
        <p:nvGrpSpPr>
          <p:cNvPr id="1133579" name="Group 11"/>
          <p:cNvGrpSpPr>
            <a:grpSpLocks/>
          </p:cNvGrpSpPr>
          <p:nvPr/>
        </p:nvGrpSpPr>
        <p:grpSpPr bwMode="auto">
          <a:xfrm>
            <a:off x="4529138" y="5419725"/>
            <a:ext cx="1166812" cy="338138"/>
            <a:chOff x="3158" y="3394"/>
            <a:chExt cx="735" cy="213"/>
          </a:xfrm>
        </p:grpSpPr>
        <p:sp>
          <p:nvSpPr>
            <p:cNvPr id="1133577" name="Line 9"/>
            <p:cNvSpPr>
              <a:spLocks noChangeShapeType="1"/>
            </p:cNvSpPr>
            <p:nvPr/>
          </p:nvSpPr>
          <p:spPr bwMode="auto">
            <a:xfrm>
              <a:off x="3158" y="3394"/>
              <a:ext cx="725" cy="0"/>
            </a:xfrm>
            <a:prstGeom prst="line">
              <a:avLst/>
            </a:prstGeom>
            <a:noFill/>
            <a:ln w="9525">
              <a:solidFill>
                <a:schemeClr val="tx1"/>
              </a:solidFill>
              <a:prstDash val="dash"/>
              <a:miter lim="800000"/>
              <a:headEnd/>
              <a:tailEnd/>
            </a:ln>
            <a:effectLst/>
          </p:spPr>
          <p:txBody>
            <a:bodyPr/>
            <a:lstStyle/>
            <a:p>
              <a:endParaRPr lang="zh-CN" altLang="en-US"/>
            </a:p>
          </p:txBody>
        </p:sp>
        <p:sp>
          <p:nvSpPr>
            <p:cNvPr id="1133578" name="Line 10"/>
            <p:cNvSpPr>
              <a:spLocks noChangeShapeType="1"/>
            </p:cNvSpPr>
            <p:nvPr/>
          </p:nvSpPr>
          <p:spPr bwMode="auto">
            <a:xfrm>
              <a:off x="3168" y="3607"/>
              <a:ext cx="725" cy="0"/>
            </a:xfrm>
            <a:prstGeom prst="line">
              <a:avLst/>
            </a:prstGeom>
            <a:noFill/>
            <a:ln w="9525">
              <a:solidFill>
                <a:schemeClr val="tx1"/>
              </a:solidFill>
              <a:prstDash val="dash"/>
              <a:miter lim="800000"/>
              <a:headEnd/>
              <a:tailEnd/>
            </a:ln>
            <a:effectLst/>
          </p:spPr>
          <p:txBody>
            <a:bodyPr/>
            <a:lstStyle/>
            <a:p>
              <a:endParaRPr lang="zh-CN" altLang="en-US"/>
            </a:p>
          </p:txBody>
        </p:sp>
      </p:grpSp>
      <p:sp>
        <p:nvSpPr>
          <p:cNvPr id="1133580" name="Oval 12"/>
          <p:cNvSpPr>
            <a:spLocks noChangeArrowheads="1"/>
          </p:cNvSpPr>
          <p:nvPr/>
        </p:nvSpPr>
        <p:spPr bwMode="auto">
          <a:xfrm>
            <a:off x="6459538" y="5253038"/>
            <a:ext cx="628650" cy="571500"/>
          </a:xfrm>
          <a:prstGeom prst="ellipse">
            <a:avLst/>
          </a:prstGeom>
          <a:noFill/>
          <a:ln w="9525">
            <a:solidFill>
              <a:schemeClr val="tx1"/>
            </a:solidFill>
            <a:prstDash val="dash"/>
            <a:miter lim="800000"/>
            <a:headEnd/>
            <a:tailEnd/>
          </a:ln>
          <a:effectLst/>
        </p:spPr>
        <p:txBody>
          <a:bodyPr wrap="none" anchor="ctr"/>
          <a:lstStyle/>
          <a:p>
            <a:endParaRPr lang="zh-CN" altLang="en-US"/>
          </a:p>
        </p:txBody>
      </p:sp>
      <p:grpSp>
        <p:nvGrpSpPr>
          <p:cNvPr id="1133583" name="Group 15"/>
          <p:cNvGrpSpPr>
            <a:grpSpLocks/>
          </p:cNvGrpSpPr>
          <p:nvPr/>
        </p:nvGrpSpPr>
        <p:grpSpPr bwMode="auto">
          <a:xfrm>
            <a:off x="7950200" y="5197475"/>
            <a:ext cx="668338" cy="604838"/>
            <a:chOff x="5043" y="3149"/>
            <a:chExt cx="421" cy="381"/>
          </a:xfrm>
        </p:grpSpPr>
        <p:sp>
          <p:nvSpPr>
            <p:cNvPr id="1133581" name="Oval 13"/>
            <p:cNvSpPr>
              <a:spLocks noChangeArrowheads="1"/>
            </p:cNvSpPr>
            <p:nvPr/>
          </p:nvSpPr>
          <p:spPr bwMode="auto">
            <a:xfrm>
              <a:off x="5068" y="3170"/>
              <a:ext cx="396" cy="360"/>
            </a:xfrm>
            <a:prstGeom prst="ellipse">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133582" name="Oval 14"/>
            <p:cNvSpPr>
              <a:spLocks noChangeArrowheads="1"/>
            </p:cNvSpPr>
            <p:nvPr/>
          </p:nvSpPr>
          <p:spPr bwMode="auto">
            <a:xfrm>
              <a:off x="5043" y="3149"/>
              <a:ext cx="396" cy="360"/>
            </a:xfrm>
            <a:prstGeom prst="ellipse">
              <a:avLst/>
            </a:prstGeom>
            <a:solidFill>
              <a:schemeClr val="bg1"/>
            </a:solidFill>
            <a:ln w="9525">
              <a:solidFill>
                <a:schemeClr val="tx1"/>
              </a:solidFill>
              <a:miter lim="800000"/>
              <a:headEnd/>
              <a:tailEnd/>
            </a:ln>
            <a:effectLst/>
          </p:spPr>
          <p:txBody>
            <a:bodyPr wrap="none" anchor="ctr"/>
            <a:lstStyle/>
            <a:p>
              <a:endParaRPr lang="zh-CN" altLang="en-US"/>
            </a:p>
          </p:txBody>
        </p:sp>
      </p:grpSp>
      <p:grpSp>
        <p:nvGrpSpPr>
          <p:cNvPr id="1133591" name="Group 23"/>
          <p:cNvGrpSpPr>
            <a:grpSpLocks/>
          </p:cNvGrpSpPr>
          <p:nvPr/>
        </p:nvGrpSpPr>
        <p:grpSpPr bwMode="auto">
          <a:xfrm>
            <a:off x="2316163" y="5578475"/>
            <a:ext cx="1208087" cy="1588"/>
            <a:chOff x="1459" y="3514"/>
            <a:chExt cx="761" cy="1"/>
          </a:xfrm>
        </p:grpSpPr>
        <p:sp>
          <p:nvSpPr>
            <p:cNvPr id="1133576" name="Line 8"/>
            <p:cNvSpPr>
              <a:spLocks noChangeShapeType="1"/>
            </p:cNvSpPr>
            <p:nvPr/>
          </p:nvSpPr>
          <p:spPr bwMode="auto">
            <a:xfrm>
              <a:off x="1459" y="3514"/>
              <a:ext cx="761" cy="0"/>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3584" name="Line 16"/>
            <p:cNvSpPr>
              <a:spLocks noChangeShapeType="1"/>
            </p:cNvSpPr>
            <p:nvPr/>
          </p:nvSpPr>
          <p:spPr bwMode="auto">
            <a:xfrm>
              <a:off x="2098" y="3515"/>
              <a:ext cx="72" cy="0"/>
            </a:xfrm>
            <a:prstGeom prst="line">
              <a:avLst/>
            </a:prstGeom>
            <a:noFill/>
            <a:ln w="9525">
              <a:solidFill>
                <a:schemeClr val="tx1"/>
              </a:solidFill>
              <a:miter lim="800000"/>
              <a:headEnd/>
              <a:tailEnd type="triangle" w="med" len="med"/>
            </a:ln>
            <a:effectLst/>
          </p:spPr>
          <p:txBody>
            <a:bodyPr/>
            <a:lstStyle/>
            <a:p>
              <a:endParaRPr lang="zh-CN" altLang="en-US"/>
            </a:p>
          </p:txBody>
        </p:sp>
      </p:grpSp>
      <p:sp>
        <p:nvSpPr>
          <p:cNvPr id="1133586" name="Text Box 18"/>
          <p:cNvSpPr txBox="1">
            <a:spLocks noChangeArrowheads="1"/>
          </p:cNvSpPr>
          <p:nvPr/>
        </p:nvSpPr>
        <p:spPr bwMode="auto">
          <a:xfrm>
            <a:off x="366713" y="5910263"/>
            <a:ext cx="950912" cy="641350"/>
          </a:xfrm>
          <a:prstGeom prst="rect">
            <a:avLst/>
          </a:prstGeom>
          <a:noFill/>
          <a:ln w="9525">
            <a:noFill/>
            <a:miter lim="800000"/>
            <a:headEnd/>
            <a:tailEnd/>
          </a:ln>
          <a:effectLst/>
        </p:spPr>
        <p:txBody>
          <a:bodyPr wrap="none">
            <a:spAutoFit/>
          </a:bodyPr>
          <a:lstStyle/>
          <a:p>
            <a:r>
              <a:rPr lang="zh-CN" altLang="en-US" sz="2000" b="1">
                <a:effectLst>
                  <a:outerShdw blurRad="38100" dist="38100" dir="2700000" algn="tl">
                    <a:srgbClr val="C0C0C0"/>
                  </a:outerShdw>
                </a:effectLst>
              </a:rPr>
              <a:t>控制项</a:t>
            </a:r>
          </a:p>
          <a:p>
            <a:r>
              <a:rPr lang="zh-CN" altLang="en-US" sz="2000" b="1">
                <a:effectLst>
                  <a:outerShdw blurRad="38100" dist="38100" dir="2700000" algn="tl">
                    <a:srgbClr val="C0C0C0"/>
                  </a:outerShdw>
                </a:effectLst>
              </a:rPr>
              <a:t>或事件</a:t>
            </a:r>
          </a:p>
        </p:txBody>
      </p:sp>
      <p:sp>
        <p:nvSpPr>
          <p:cNvPr id="1133587" name="Text Box 19"/>
          <p:cNvSpPr txBox="1">
            <a:spLocks noChangeArrowheads="1"/>
          </p:cNvSpPr>
          <p:nvPr/>
        </p:nvSpPr>
        <p:spPr bwMode="auto">
          <a:xfrm>
            <a:off x="1467219" y="5915025"/>
            <a:ext cx="2845651" cy="369332"/>
          </a:xfrm>
          <a:prstGeom prst="rect">
            <a:avLst/>
          </a:prstGeom>
          <a:noFill/>
          <a:ln w="9525">
            <a:noFill/>
            <a:miter lim="800000"/>
            <a:headEnd/>
            <a:tailEnd/>
          </a:ln>
          <a:effectLst/>
        </p:spPr>
        <p:txBody>
          <a:bodyPr wrap="none">
            <a:spAutoFit/>
          </a:bodyPr>
          <a:lstStyle/>
          <a:p>
            <a:r>
              <a:rPr lang="zh-CN" altLang="en-US" sz="2000" b="1" dirty="0">
                <a:effectLst>
                  <a:outerShdw blurRad="38100" dist="38100" dir="2700000" algn="tl">
                    <a:srgbClr val="C0C0C0"/>
                  </a:outerShdw>
                </a:effectLst>
              </a:rPr>
              <a:t>连续</a:t>
            </a:r>
            <a:r>
              <a:rPr lang="zh-CN" altLang="en-US" sz="2000" b="1" dirty="0" smtClean="0">
                <a:effectLst>
                  <a:outerShdw blurRad="38100" dist="38100" dir="2700000" algn="tl">
                    <a:srgbClr val="C0C0C0"/>
                  </a:outerShdw>
                </a:effectLst>
              </a:rPr>
              <a:t>数据流</a:t>
            </a:r>
            <a:r>
              <a:rPr lang="en-US" altLang="zh-CN" sz="2000" b="1" dirty="0" smtClean="0">
                <a:effectLst>
                  <a:outerShdw blurRad="38100" dist="38100" dir="2700000" algn="tl">
                    <a:srgbClr val="C0C0C0"/>
                  </a:outerShdw>
                </a:effectLst>
              </a:rPr>
              <a:t>/</a:t>
            </a:r>
            <a:r>
              <a:rPr lang="en-US" altLang="zh-CN" sz="1050" b="1" dirty="0" smtClean="0">
                <a:effectLst>
                  <a:outerShdw blurRad="38100" dist="38100" dir="2700000" algn="tl">
                    <a:srgbClr val="C0C0C0"/>
                  </a:outerShdw>
                </a:effectLst>
              </a:rPr>
              <a:t>*</a:t>
            </a:r>
            <a:r>
              <a:rPr lang="zh-CN" altLang="en-US" sz="1050" b="1" dirty="0" smtClean="0">
                <a:effectLst>
                  <a:outerShdw blurRad="38100" dist="38100" dir="2700000" algn="tl">
                    <a:srgbClr val="C0C0C0"/>
                  </a:outerShdw>
                </a:effectLst>
              </a:rPr>
              <a:t>说明数据量比较大</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p:txBody>
      </p:sp>
      <p:sp>
        <p:nvSpPr>
          <p:cNvPr id="1133588" name="Text Box 20"/>
          <p:cNvSpPr txBox="1">
            <a:spLocks noChangeArrowheads="1"/>
          </p:cNvSpPr>
          <p:nvPr/>
        </p:nvSpPr>
        <p:spPr bwMode="auto">
          <a:xfrm>
            <a:off x="4521200" y="6097588"/>
            <a:ext cx="1206500" cy="366712"/>
          </a:xfrm>
          <a:prstGeom prst="rect">
            <a:avLst/>
          </a:prstGeom>
          <a:noFill/>
          <a:ln w="9525">
            <a:noFill/>
            <a:miter lim="800000"/>
            <a:headEnd/>
            <a:tailEnd/>
          </a:ln>
          <a:effectLst/>
        </p:spPr>
        <p:txBody>
          <a:bodyPr wrap="none">
            <a:spAutoFit/>
          </a:bodyPr>
          <a:lstStyle/>
          <a:p>
            <a:r>
              <a:rPr lang="zh-CN" altLang="en-US" sz="2000" b="1">
                <a:effectLst>
                  <a:outerShdw blurRad="38100" dist="38100" dir="2700000" algn="tl">
                    <a:srgbClr val="C0C0C0"/>
                  </a:outerShdw>
                </a:effectLst>
              </a:rPr>
              <a:t>控制存储</a:t>
            </a:r>
          </a:p>
        </p:txBody>
      </p:sp>
      <p:sp>
        <p:nvSpPr>
          <p:cNvPr id="1133589" name="Text Box 21"/>
          <p:cNvSpPr txBox="1">
            <a:spLocks noChangeArrowheads="1"/>
          </p:cNvSpPr>
          <p:nvPr/>
        </p:nvSpPr>
        <p:spPr bwMode="auto">
          <a:xfrm>
            <a:off x="6198037" y="6209246"/>
            <a:ext cx="2358338" cy="646331"/>
          </a:xfrm>
          <a:prstGeom prst="rect">
            <a:avLst/>
          </a:prstGeom>
          <a:noFill/>
          <a:ln w="9525">
            <a:noFill/>
            <a:miter lim="800000"/>
            <a:headEnd/>
            <a:tailEnd/>
          </a:ln>
          <a:effectLst/>
        </p:spPr>
        <p:txBody>
          <a:bodyPr wrap="none">
            <a:spAutoFit/>
          </a:bodyPr>
          <a:lstStyle/>
          <a:p>
            <a:r>
              <a:rPr lang="zh-CN" altLang="en-US" sz="2000" b="1" dirty="0">
                <a:effectLst>
                  <a:outerShdw blurRad="38100" dist="38100" dir="2700000" algn="tl">
                    <a:srgbClr val="C0C0C0"/>
                  </a:outerShdw>
                </a:effectLst>
              </a:rPr>
              <a:t>控制</a:t>
            </a:r>
            <a:r>
              <a:rPr lang="zh-CN" altLang="en-US" sz="2000" b="1" dirty="0" smtClean="0">
                <a:effectLst>
                  <a:outerShdw blurRad="38100" dist="38100" dir="2700000" algn="tl">
                    <a:srgbClr val="C0C0C0"/>
                  </a:outerShdw>
                </a:effectLst>
              </a:rPr>
              <a:t>加工</a:t>
            </a:r>
            <a:endParaRPr lang="en-US" altLang="zh-CN" sz="2000" b="1" dirty="0" smtClean="0">
              <a:effectLst>
                <a:outerShdw blurRad="38100" dist="38100" dir="2700000" algn="tl">
                  <a:srgbClr val="C0C0C0"/>
                </a:outerShdw>
              </a:effectLst>
            </a:endParaRPr>
          </a:p>
          <a:p>
            <a:r>
              <a:rPr lang="en-US" altLang="zh-CN" sz="2000" b="1" dirty="0" smtClean="0">
                <a:effectLst>
                  <a:outerShdw blurRad="38100" dist="38100" dir="2700000" algn="tl">
                    <a:srgbClr val="C0C0C0"/>
                  </a:outerShdw>
                </a:effectLst>
              </a:rPr>
              <a:t>/*</a:t>
            </a:r>
            <a:r>
              <a:rPr lang="zh-CN" altLang="en-US" sz="1100" b="1" dirty="0" smtClean="0">
                <a:effectLst>
                  <a:outerShdw blurRad="38100" dist="38100" dir="2700000" algn="tl">
                    <a:srgbClr val="C0C0C0"/>
                  </a:outerShdw>
                </a:effectLst>
              </a:rPr>
              <a:t>专门针对控制信号来进行处理</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p:txBody>
      </p:sp>
      <p:sp>
        <p:nvSpPr>
          <p:cNvPr id="1133590" name="Text Box 22"/>
          <p:cNvSpPr txBox="1">
            <a:spLocks noChangeArrowheads="1"/>
          </p:cNvSpPr>
          <p:nvPr/>
        </p:nvSpPr>
        <p:spPr bwMode="auto">
          <a:xfrm>
            <a:off x="7778750" y="5951538"/>
            <a:ext cx="8298141" cy="646331"/>
          </a:xfrm>
          <a:prstGeom prst="rect">
            <a:avLst/>
          </a:prstGeom>
          <a:noFill/>
          <a:ln w="9525">
            <a:noFill/>
            <a:miter lim="800000"/>
            <a:headEnd/>
            <a:tailEnd/>
          </a:ln>
          <a:effectLst/>
        </p:spPr>
        <p:txBody>
          <a:bodyPr wrap="square">
            <a:spAutoFit/>
          </a:bodyPr>
          <a:lstStyle/>
          <a:p>
            <a:pPr algn="l"/>
            <a:r>
              <a:rPr lang="zh-CN" altLang="en-US" sz="2000" b="1" dirty="0">
                <a:effectLst>
                  <a:outerShdw blurRad="38100" dist="38100" dir="2700000" algn="tl">
                    <a:srgbClr val="C0C0C0"/>
                  </a:outerShdw>
                </a:effectLst>
              </a:rPr>
              <a:t>一个加工</a:t>
            </a:r>
          </a:p>
          <a:p>
            <a:pPr algn="l"/>
            <a:r>
              <a:rPr lang="zh-CN" altLang="en-US" sz="2000" b="1" dirty="0">
                <a:effectLst>
                  <a:outerShdw blurRad="38100" dist="38100" dir="2700000" algn="tl">
                    <a:srgbClr val="C0C0C0"/>
                  </a:outerShdw>
                </a:effectLst>
              </a:rPr>
              <a:t>的多个</a:t>
            </a:r>
            <a:r>
              <a:rPr lang="zh-CN" altLang="en-US" sz="2000" b="1" dirty="0" smtClean="0">
                <a:effectLst>
                  <a:outerShdw blurRad="38100" dist="38100" dir="2700000" algn="tl">
                    <a:srgbClr val="C0C0C0"/>
                  </a:outerShdw>
                </a:effectLst>
              </a:rPr>
              <a:t>实例</a:t>
            </a:r>
            <a:r>
              <a:rPr lang="en-US" altLang="zh-CN" sz="2000" b="1" dirty="0" smtClean="0">
                <a:effectLst>
                  <a:outerShdw blurRad="38100" dist="38100" dir="2700000" algn="tl">
                    <a:srgbClr val="C0C0C0"/>
                  </a:outerShdw>
                </a:effectLst>
              </a:rPr>
              <a:t>/*</a:t>
            </a:r>
            <a:r>
              <a:rPr lang="zh-CN" altLang="en-US" sz="1100" b="1" dirty="0" smtClean="0">
                <a:effectLst>
                  <a:outerShdw blurRad="38100" dist="38100" dir="2700000" algn="tl">
                    <a:srgbClr val="C0C0C0"/>
                  </a:outerShdw>
                </a:effectLst>
              </a:rPr>
              <a:t>在一个加工点上，可能会同时产生多个事件的并行运算，或者是同一个对象的多个实例，一种并发</a:t>
            </a:r>
            <a:r>
              <a:rPr lang="en-US" altLang="zh-CN" sz="2000" b="1" dirty="0" smtClean="0">
                <a:effectLst>
                  <a:outerShdw blurRad="38100" dist="38100" dir="2700000" algn="tl">
                    <a:srgbClr val="C0C0C0"/>
                  </a:outerShdw>
                </a:effectLst>
              </a:rPr>
              <a:t>*/</a:t>
            </a:r>
            <a:endParaRPr lang="zh-CN" altLang="en-US" sz="2000" b="1" dirty="0">
              <a:effectLst>
                <a:outerShdw blurRad="38100" dist="38100" dir="2700000" algn="tl">
                  <a:srgbClr val="C0C0C0"/>
                </a:outerShdw>
              </a:effectLst>
            </a:endParaRPr>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6" name="Rectangle 4"/>
          <p:cNvSpPr>
            <a:spLocks noChangeArrowheads="1"/>
          </p:cNvSpPr>
          <p:nvPr/>
        </p:nvSpPr>
        <p:spPr bwMode="auto">
          <a:xfrm>
            <a:off x="88900" y="1247775"/>
            <a:ext cx="7605713" cy="458788"/>
          </a:xfrm>
          <a:prstGeom prst="rect">
            <a:avLst/>
          </a:prstGeom>
          <a:noFill/>
          <a:ln w="9525">
            <a:noFill/>
            <a:miter lim="800000"/>
            <a:headEnd/>
            <a:tailEnd/>
          </a:ln>
          <a:effectLst/>
        </p:spPr>
        <p:txBody>
          <a:bodyPr lIns="92075" tIns="46038" rIns="92075" bIns="46038" anchor="ctr"/>
          <a:lstStyle/>
          <a:p>
            <a:pPr algn="l">
              <a:lnSpc>
                <a:spcPct val="100000"/>
              </a:lnSpc>
            </a:pPr>
            <a:r>
              <a:rPr lang="zh-CN" altLang="en-US" b="1">
                <a:solidFill>
                  <a:srgbClr val="DF6337"/>
                </a:solidFill>
                <a:effectLst>
                  <a:outerShdw blurRad="38100" dist="38100" dir="2700000" algn="tl">
                    <a:srgbClr val="C0C0C0"/>
                  </a:outerShdw>
                </a:effectLst>
                <a:latin typeface="Arial Black" pitchFamily="34" charset="0"/>
              </a:rPr>
              <a:t>实时系统的数据流图</a:t>
            </a:r>
            <a:r>
              <a:rPr lang="en-US" altLang="zh-CN" b="1">
                <a:solidFill>
                  <a:srgbClr val="DF6337"/>
                </a:solidFill>
                <a:effectLst>
                  <a:outerShdw blurRad="38100" dist="38100" dir="2700000" algn="tl">
                    <a:srgbClr val="C0C0C0"/>
                  </a:outerShdw>
                </a:effectLst>
                <a:latin typeface="Times New Roman"/>
              </a:rPr>
              <a:t>——</a:t>
            </a:r>
            <a:r>
              <a:rPr lang="zh-CN" altLang="en-US" b="1">
                <a:solidFill>
                  <a:srgbClr val="DF6337"/>
                </a:solidFill>
                <a:effectLst>
                  <a:outerShdw blurRad="38100" dist="38100" dir="2700000" algn="tl">
                    <a:srgbClr val="C0C0C0"/>
                  </a:outerShdw>
                </a:effectLst>
                <a:latin typeface="Arial Black" pitchFamily="34" charset="0"/>
              </a:rPr>
              <a:t>教室监控子系统</a:t>
            </a:r>
          </a:p>
        </p:txBody>
      </p:sp>
      <p:sp>
        <p:nvSpPr>
          <p:cNvPr id="1134597"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1134670" name="Group 78"/>
          <p:cNvGrpSpPr>
            <a:grpSpLocks/>
          </p:cNvGrpSpPr>
          <p:nvPr/>
        </p:nvGrpSpPr>
        <p:grpSpPr bwMode="auto">
          <a:xfrm>
            <a:off x="449263" y="2293938"/>
            <a:ext cx="8275637" cy="3935412"/>
            <a:chOff x="327" y="1352"/>
            <a:chExt cx="5213" cy="2479"/>
          </a:xfrm>
        </p:grpSpPr>
        <p:sp>
          <p:nvSpPr>
            <p:cNvPr id="1134598" name="Line 6"/>
            <p:cNvSpPr>
              <a:spLocks noChangeShapeType="1"/>
            </p:cNvSpPr>
            <p:nvPr/>
          </p:nvSpPr>
          <p:spPr bwMode="auto">
            <a:xfrm flipV="1">
              <a:off x="2140" y="1565"/>
              <a:ext cx="1038" cy="485"/>
            </a:xfrm>
            <a:prstGeom prst="line">
              <a:avLst/>
            </a:prstGeom>
            <a:noFill/>
            <a:ln w="9525">
              <a:solidFill>
                <a:schemeClr val="tx1"/>
              </a:solidFill>
              <a:prstDash val="dash"/>
              <a:miter lim="800000"/>
              <a:headEnd/>
              <a:tailEnd type="triangle" w="med" len="med"/>
            </a:ln>
            <a:effectLst/>
          </p:spPr>
          <p:txBody>
            <a:bodyPr/>
            <a:lstStyle/>
            <a:p>
              <a:endParaRPr lang="zh-CN" altLang="en-US"/>
            </a:p>
          </p:txBody>
        </p:sp>
        <p:sp>
          <p:nvSpPr>
            <p:cNvPr id="1134602" name="Oval 10"/>
            <p:cNvSpPr>
              <a:spLocks noChangeArrowheads="1"/>
            </p:cNvSpPr>
            <p:nvPr/>
          </p:nvSpPr>
          <p:spPr bwMode="auto">
            <a:xfrm>
              <a:off x="1542" y="1952"/>
              <a:ext cx="598" cy="570"/>
            </a:xfrm>
            <a:prstGeom prst="ellipse">
              <a:avLst/>
            </a:prstGeom>
            <a:noFill/>
            <a:ln w="9525">
              <a:solidFill>
                <a:schemeClr val="tx1"/>
              </a:solidFill>
              <a:prstDash val="dash"/>
              <a:miter lim="800000"/>
              <a:headEnd/>
              <a:tailEnd/>
            </a:ln>
            <a:effectLst/>
          </p:spPr>
          <p:txBody>
            <a:bodyPr wrap="none" anchor="ctr"/>
            <a:lstStyle/>
            <a:p>
              <a:pPr algn="ctr"/>
              <a:r>
                <a:rPr lang="zh-CN" altLang="en-US" sz="1600" b="1">
                  <a:effectLst>
                    <a:outerShdw blurRad="38100" dist="38100" dir="2700000" algn="tl">
                      <a:srgbClr val="C0C0C0"/>
                    </a:outerShdw>
                  </a:effectLst>
                </a:rPr>
                <a:t>监控</a:t>
              </a:r>
            </a:p>
            <a:p>
              <a:pPr algn="ctr"/>
              <a:r>
                <a:rPr lang="zh-CN" altLang="en-US" sz="1600" b="1">
                  <a:effectLst>
                    <a:outerShdw blurRad="38100" dist="38100" dir="2700000" algn="tl">
                      <a:srgbClr val="C0C0C0"/>
                    </a:outerShdw>
                  </a:effectLst>
                </a:rPr>
                <a:t>与操作</a:t>
              </a:r>
            </a:p>
          </p:txBody>
        </p:sp>
        <p:sp>
          <p:nvSpPr>
            <p:cNvPr id="1134605" name="Oval 13"/>
            <p:cNvSpPr>
              <a:spLocks noChangeArrowheads="1"/>
            </p:cNvSpPr>
            <p:nvPr/>
          </p:nvSpPr>
          <p:spPr bwMode="auto">
            <a:xfrm>
              <a:off x="3126" y="2619"/>
              <a:ext cx="614" cy="539"/>
            </a:xfrm>
            <a:prstGeom prst="ellipse">
              <a:avLst/>
            </a:prstGeom>
            <a:solidFill>
              <a:schemeClr val="bg1"/>
            </a:solidFill>
            <a:ln w="9525">
              <a:solidFill>
                <a:schemeClr val="tx1"/>
              </a:solidFill>
              <a:miter lim="800000"/>
              <a:headEnd/>
              <a:tailEnd/>
            </a:ln>
            <a:effectLst/>
          </p:spPr>
          <p:txBody>
            <a:bodyPr wrap="none" anchor="ctr"/>
            <a:lstStyle/>
            <a:p>
              <a:pPr algn="ctr"/>
              <a:r>
                <a:rPr lang="zh-CN" altLang="en-US" sz="1600" b="1">
                  <a:effectLst>
                    <a:outerShdw blurRad="38100" dist="38100" dir="2700000" algn="tl">
                      <a:srgbClr val="C0C0C0"/>
                    </a:outerShdw>
                  </a:effectLst>
                </a:rPr>
                <a:t>显示状态</a:t>
              </a:r>
            </a:p>
          </p:txBody>
        </p:sp>
        <p:grpSp>
          <p:nvGrpSpPr>
            <p:cNvPr id="1134665" name="Group 73"/>
            <p:cNvGrpSpPr>
              <a:grpSpLocks/>
            </p:cNvGrpSpPr>
            <p:nvPr/>
          </p:nvGrpSpPr>
          <p:grpSpPr bwMode="auto">
            <a:xfrm>
              <a:off x="327" y="1352"/>
              <a:ext cx="1031" cy="213"/>
              <a:chOff x="459" y="3036"/>
              <a:chExt cx="1031" cy="213"/>
            </a:xfrm>
          </p:grpSpPr>
          <p:grpSp>
            <p:nvGrpSpPr>
              <p:cNvPr id="1134625" name="Group 33"/>
              <p:cNvGrpSpPr>
                <a:grpSpLocks/>
              </p:cNvGrpSpPr>
              <p:nvPr/>
            </p:nvGrpSpPr>
            <p:grpSpPr bwMode="auto">
              <a:xfrm>
                <a:off x="459" y="3036"/>
                <a:ext cx="1031" cy="213"/>
                <a:chOff x="3817" y="3550"/>
                <a:chExt cx="925" cy="213"/>
              </a:xfrm>
            </p:grpSpPr>
            <p:sp>
              <p:nvSpPr>
                <p:cNvPr id="1134615" name="Line 23"/>
                <p:cNvSpPr>
                  <a:spLocks noChangeShapeType="1"/>
                </p:cNvSpPr>
                <p:nvPr/>
              </p:nvSpPr>
              <p:spPr bwMode="auto">
                <a:xfrm>
                  <a:off x="3817" y="3550"/>
                  <a:ext cx="922" cy="0"/>
                </a:xfrm>
                <a:prstGeom prst="line">
                  <a:avLst/>
                </a:prstGeom>
                <a:noFill/>
                <a:ln w="9525">
                  <a:solidFill>
                    <a:schemeClr val="tx1"/>
                  </a:solidFill>
                  <a:miter lim="800000"/>
                  <a:headEnd/>
                  <a:tailEnd/>
                </a:ln>
                <a:effectLst/>
              </p:spPr>
              <p:txBody>
                <a:bodyPr/>
                <a:lstStyle/>
                <a:p>
                  <a:endParaRPr lang="zh-CN" altLang="en-US"/>
                </a:p>
              </p:txBody>
            </p:sp>
            <p:sp>
              <p:nvSpPr>
                <p:cNvPr id="1134616" name="Line 24"/>
                <p:cNvSpPr>
                  <a:spLocks noChangeShapeType="1"/>
                </p:cNvSpPr>
                <p:nvPr/>
              </p:nvSpPr>
              <p:spPr bwMode="auto">
                <a:xfrm>
                  <a:off x="3820" y="3763"/>
                  <a:ext cx="922" cy="0"/>
                </a:xfrm>
                <a:prstGeom prst="line">
                  <a:avLst/>
                </a:prstGeom>
                <a:noFill/>
                <a:ln w="9525">
                  <a:solidFill>
                    <a:schemeClr val="tx1"/>
                  </a:solidFill>
                  <a:miter lim="800000"/>
                  <a:headEnd/>
                  <a:tailEnd/>
                </a:ln>
                <a:effectLst/>
              </p:spPr>
              <p:txBody>
                <a:bodyPr/>
                <a:lstStyle/>
                <a:p>
                  <a:endParaRPr lang="zh-CN" altLang="en-US"/>
                </a:p>
              </p:txBody>
            </p:sp>
          </p:grpSp>
          <p:sp>
            <p:nvSpPr>
              <p:cNvPr id="1134617" name="Text Box 25"/>
              <p:cNvSpPr txBox="1">
                <a:spLocks noChangeArrowheads="1"/>
              </p:cNvSpPr>
              <p:nvPr/>
            </p:nvSpPr>
            <p:spPr bwMode="auto">
              <a:xfrm>
                <a:off x="531" y="3048"/>
                <a:ext cx="890"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配置信息文件</a:t>
                </a:r>
              </a:p>
            </p:txBody>
          </p:sp>
        </p:grpSp>
        <p:grpSp>
          <p:nvGrpSpPr>
            <p:cNvPr id="1134666" name="Group 74"/>
            <p:cNvGrpSpPr>
              <a:grpSpLocks/>
            </p:cNvGrpSpPr>
            <p:nvPr/>
          </p:nvGrpSpPr>
          <p:grpSpPr bwMode="auto">
            <a:xfrm>
              <a:off x="2127" y="3502"/>
              <a:ext cx="1051" cy="213"/>
              <a:chOff x="3316" y="3782"/>
              <a:chExt cx="1051" cy="213"/>
            </a:xfrm>
          </p:grpSpPr>
          <p:grpSp>
            <p:nvGrpSpPr>
              <p:cNvPr id="1134628" name="Group 36"/>
              <p:cNvGrpSpPr>
                <a:grpSpLocks/>
              </p:cNvGrpSpPr>
              <p:nvPr/>
            </p:nvGrpSpPr>
            <p:grpSpPr bwMode="auto">
              <a:xfrm>
                <a:off x="3324" y="3782"/>
                <a:ext cx="1043" cy="213"/>
                <a:chOff x="3817" y="3550"/>
                <a:chExt cx="925" cy="213"/>
              </a:xfrm>
            </p:grpSpPr>
            <p:sp>
              <p:nvSpPr>
                <p:cNvPr id="1134629" name="Line 37"/>
                <p:cNvSpPr>
                  <a:spLocks noChangeShapeType="1"/>
                </p:cNvSpPr>
                <p:nvPr/>
              </p:nvSpPr>
              <p:spPr bwMode="auto">
                <a:xfrm>
                  <a:off x="3817" y="3550"/>
                  <a:ext cx="922" cy="0"/>
                </a:xfrm>
                <a:prstGeom prst="line">
                  <a:avLst/>
                </a:prstGeom>
                <a:noFill/>
                <a:ln w="9525">
                  <a:solidFill>
                    <a:schemeClr val="tx1"/>
                  </a:solidFill>
                  <a:miter lim="800000"/>
                  <a:headEnd/>
                  <a:tailEnd/>
                </a:ln>
                <a:effectLst/>
              </p:spPr>
              <p:txBody>
                <a:bodyPr/>
                <a:lstStyle/>
                <a:p>
                  <a:endParaRPr lang="zh-CN" altLang="en-US"/>
                </a:p>
              </p:txBody>
            </p:sp>
            <p:sp>
              <p:nvSpPr>
                <p:cNvPr id="1134630" name="Line 38"/>
                <p:cNvSpPr>
                  <a:spLocks noChangeShapeType="1"/>
                </p:cNvSpPr>
                <p:nvPr/>
              </p:nvSpPr>
              <p:spPr bwMode="auto">
                <a:xfrm>
                  <a:off x="3820" y="3763"/>
                  <a:ext cx="922" cy="0"/>
                </a:xfrm>
                <a:prstGeom prst="line">
                  <a:avLst/>
                </a:prstGeom>
                <a:noFill/>
                <a:ln w="9525">
                  <a:solidFill>
                    <a:schemeClr val="tx1"/>
                  </a:solidFill>
                  <a:miter lim="800000"/>
                  <a:headEnd/>
                  <a:tailEnd/>
                </a:ln>
                <a:effectLst/>
              </p:spPr>
              <p:txBody>
                <a:bodyPr/>
                <a:lstStyle/>
                <a:p>
                  <a:endParaRPr lang="zh-CN" altLang="en-US"/>
                </a:p>
              </p:txBody>
            </p:sp>
          </p:grpSp>
          <p:sp>
            <p:nvSpPr>
              <p:cNvPr id="1134631" name="Text Box 39"/>
              <p:cNvSpPr txBox="1">
                <a:spLocks noChangeArrowheads="1"/>
              </p:cNvSpPr>
              <p:nvPr/>
            </p:nvSpPr>
            <p:spPr bwMode="auto">
              <a:xfrm>
                <a:off x="3316" y="3798"/>
                <a:ext cx="1019"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传感器记录文件</a:t>
                </a:r>
              </a:p>
            </p:txBody>
          </p:sp>
        </p:grpSp>
        <p:grpSp>
          <p:nvGrpSpPr>
            <p:cNvPr id="1134638" name="Group 46"/>
            <p:cNvGrpSpPr>
              <a:grpSpLocks/>
            </p:cNvGrpSpPr>
            <p:nvPr/>
          </p:nvGrpSpPr>
          <p:grpSpPr bwMode="auto">
            <a:xfrm flipV="1">
              <a:off x="1327" y="2958"/>
              <a:ext cx="1724" cy="102"/>
              <a:chOff x="464" y="2005"/>
              <a:chExt cx="257" cy="365"/>
            </a:xfrm>
          </p:grpSpPr>
          <p:sp>
            <p:nvSpPr>
              <p:cNvPr id="1134607" name="Line 15"/>
              <p:cNvSpPr>
                <a:spLocks noChangeShapeType="1"/>
              </p:cNvSpPr>
              <p:nvPr/>
            </p:nvSpPr>
            <p:spPr bwMode="auto">
              <a:xfrm>
                <a:off x="477" y="2033"/>
                <a:ext cx="244" cy="337"/>
              </a:xfrm>
              <a:prstGeom prst="line">
                <a:avLst/>
              </a:prstGeom>
              <a:noFill/>
              <a:ln w="9525">
                <a:solidFill>
                  <a:schemeClr val="tx1"/>
                </a:solidFill>
                <a:miter lim="800000"/>
                <a:headEnd/>
                <a:tailEnd type="triangle" w="lg" len="lg"/>
              </a:ln>
              <a:effectLst/>
            </p:spPr>
            <p:txBody>
              <a:bodyPr/>
              <a:lstStyle/>
              <a:p>
                <a:endParaRPr lang="zh-CN" altLang="en-US"/>
              </a:p>
            </p:txBody>
          </p:sp>
          <p:sp>
            <p:nvSpPr>
              <p:cNvPr id="1134637" name="Line 45"/>
              <p:cNvSpPr>
                <a:spLocks noChangeShapeType="1"/>
              </p:cNvSpPr>
              <p:nvPr/>
            </p:nvSpPr>
            <p:spPr bwMode="auto">
              <a:xfrm>
                <a:off x="464" y="2005"/>
                <a:ext cx="244" cy="336"/>
              </a:xfrm>
              <a:prstGeom prst="line">
                <a:avLst/>
              </a:prstGeom>
              <a:noFill/>
              <a:ln w="9525">
                <a:solidFill>
                  <a:schemeClr val="tx1"/>
                </a:solidFill>
                <a:miter lim="800000"/>
                <a:headEnd/>
                <a:tailEnd type="triangle" w="lg" len="lg"/>
              </a:ln>
              <a:effectLst/>
            </p:spPr>
            <p:txBody>
              <a:bodyPr/>
              <a:lstStyle/>
              <a:p>
                <a:endParaRPr lang="zh-CN" altLang="en-US"/>
              </a:p>
            </p:txBody>
          </p:sp>
        </p:grpSp>
        <p:sp>
          <p:nvSpPr>
            <p:cNvPr id="1134639" name="Rectangle 47"/>
            <p:cNvSpPr>
              <a:spLocks noChangeArrowheads="1"/>
            </p:cNvSpPr>
            <p:nvPr/>
          </p:nvSpPr>
          <p:spPr bwMode="auto">
            <a:xfrm>
              <a:off x="726" y="2972"/>
              <a:ext cx="519" cy="211"/>
            </a:xfrm>
            <a:prstGeom prst="rect">
              <a:avLst/>
            </a:prstGeom>
            <a:noFill/>
            <a:ln w="9525">
              <a:solidFill>
                <a:schemeClr val="tx1"/>
              </a:solidFill>
              <a:miter lim="800000"/>
              <a:headEnd/>
              <a:tailEnd/>
            </a:ln>
            <a:effectLst/>
          </p:spPr>
          <p:txBody>
            <a:bodyPr wrap="none" anchor="ctr"/>
            <a:lstStyle/>
            <a:p>
              <a:pPr algn="ctr"/>
              <a:r>
                <a:rPr lang="zh-CN" altLang="en-US" sz="1600" b="1">
                  <a:effectLst>
                    <a:outerShdw blurRad="38100" dist="38100" dir="2700000" algn="tl">
                      <a:srgbClr val="C0C0C0"/>
                    </a:outerShdw>
                  </a:effectLst>
                </a:rPr>
                <a:t>摄像头</a:t>
              </a:r>
            </a:p>
          </p:txBody>
        </p:sp>
        <p:sp>
          <p:nvSpPr>
            <p:cNvPr id="1134640" name="Line 48"/>
            <p:cNvSpPr>
              <a:spLocks noChangeShapeType="1"/>
            </p:cNvSpPr>
            <p:nvPr/>
          </p:nvSpPr>
          <p:spPr bwMode="auto">
            <a:xfrm>
              <a:off x="894" y="1565"/>
              <a:ext cx="696" cy="485"/>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4641" name="Line 49"/>
            <p:cNvSpPr>
              <a:spLocks noChangeShapeType="1"/>
            </p:cNvSpPr>
            <p:nvPr/>
          </p:nvSpPr>
          <p:spPr bwMode="auto">
            <a:xfrm>
              <a:off x="2140" y="2366"/>
              <a:ext cx="979" cy="450"/>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4642" name="Oval 50"/>
            <p:cNvSpPr>
              <a:spLocks noChangeArrowheads="1"/>
            </p:cNvSpPr>
            <p:nvPr/>
          </p:nvSpPr>
          <p:spPr bwMode="auto">
            <a:xfrm>
              <a:off x="5085" y="2378"/>
              <a:ext cx="455" cy="437"/>
            </a:xfrm>
            <a:prstGeom prst="ellipse">
              <a:avLst/>
            </a:prstGeom>
            <a:noFill/>
            <a:ln w="9525">
              <a:solidFill>
                <a:schemeClr val="tx1"/>
              </a:solidFill>
              <a:prstDash val="dash"/>
              <a:miter lim="800000"/>
              <a:headEnd/>
              <a:tailEnd/>
            </a:ln>
            <a:effectLst/>
          </p:spPr>
          <p:txBody>
            <a:bodyPr wrap="none" anchor="ctr"/>
            <a:lstStyle/>
            <a:p>
              <a:pPr algn="ctr"/>
              <a:r>
                <a:rPr lang="zh-CN" altLang="en-US" sz="1600" b="1">
                  <a:effectLst>
                    <a:outerShdw blurRad="38100" dist="38100" dir="2700000" algn="tl">
                      <a:srgbClr val="C0C0C0"/>
                    </a:outerShdw>
                  </a:effectLst>
                </a:rPr>
                <a:t>响铃</a:t>
              </a:r>
            </a:p>
          </p:txBody>
        </p:sp>
        <p:sp>
          <p:nvSpPr>
            <p:cNvPr id="1134643" name="Oval 51"/>
            <p:cNvSpPr>
              <a:spLocks noChangeArrowheads="1"/>
            </p:cNvSpPr>
            <p:nvPr/>
          </p:nvSpPr>
          <p:spPr bwMode="auto">
            <a:xfrm>
              <a:off x="4648" y="3394"/>
              <a:ext cx="455" cy="437"/>
            </a:xfrm>
            <a:prstGeom prst="ellipse">
              <a:avLst/>
            </a:prstGeom>
            <a:noFill/>
            <a:ln w="9525">
              <a:solidFill>
                <a:schemeClr val="tx1"/>
              </a:solidFill>
              <a:prstDash val="dash"/>
              <a:miter lim="800000"/>
              <a:headEnd/>
              <a:tailEnd/>
            </a:ln>
            <a:effectLst/>
          </p:spPr>
          <p:txBody>
            <a:bodyPr wrap="none" anchor="ctr"/>
            <a:lstStyle/>
            <a:p>
              <a:pPr algn="ctr"/>
              <a:r>
                <a:rPr lang="zh-CN" altLang="en-US" sz="1600" b="1">
                  <a:effectLst>
                    <a:outerShdw blurRad="38100" dist="38100" dir="2700000" algn="tl">
                      <a:srgbClr val="C0C0C0"/>
                    </a:outerShdw>
                  </a:effectLst>
                </a:rPr>
                <a:t>拨打</a:t>
              </a:r>
            </a:p>
            <a:p>
              <a:pPr algn="ctr"/>
              <a:r>
                <a:rPr lang="zh-CN" altLang="en-US" sz="1600" b="1">
                  <a:effectLst>
                    <a:outerShdw blurRad="38100" dist="38100" dir="2700000" algn="tl">
                      <a:srgbClr val="C0C0C0"/>
                    </a:outerShdw>
                  </a:effectLst>
                </a:rPr>
                <a:t>电话</a:t>
              </a:r>
            </a:p>
          </p:txBody>
        </p:sp>
        <p:sp>
          <p:nvSpPr>
            <p:cNvPr id="1134644" name="Line 52"/>
            <p:cNvSpPr>
              <a:spLocks noChangeShapeType="1"/>
            </p:cNvSpPr>
            <p:nvPr/>
          </p:nvSpPr>
          <p:spPr bwMode="auto">
            <a:xfrm flipV="1">
              <a:off x="3781" y="2601"/>
              <a:ext cx="1294" cy="289"/>
            </a:xfrm>
            <a:prstGeom prst="line">
              <a:avLst/>
            </a:prstGeom>
            <a:noFill/>
            <a:ln w="9525">
              <a:solidFill>
                <a:schemeClr val="tx1"/>
              </a:solidFill>
              <a:prstDash val="dash"/>
              <a:miter lim="800000"/>
              <a:headEnd/>
              <a:tailEnd type="triangle" w="med" len="med"/>
            </a:ln>
            <a:effectLst/>
          </p:spPr>
          <p:txBody>
            <a:bodyPr/>
            <a:lstStyle/>
            <a:p>
              <a:endParaRPr lang="zh-CN" altLang="en-US"/>
            </a:p>
          </p:txBody>
        </p:sp>
        <p:sp>
          <p:nvSpPr>
            <p:cNvPr id="1134645" name="Line 53"/>
            <p:cNvSpPr>
              <a:spLocks noChangeShapeType="1"/>
            </p:cNvSpPr>
            <p:nvPr/>
          </p:nvSpPr>
          <p:spPr bwMode="auto">
            <a:xfrm>
              <a:off x="3781" y="2954"/>
              <a:ext cx="867" cy="548"/>
            </a:xfrm>
            <a:prstGeom prst="line">
              <a:avLst/>
            </a:prstGeom>
            <a:noFill/>
            <a:ln w="9525">
              <a:solidFill>
                <a:schemeClr val="tx1"/>
              </a:solidFill>
              <a:prstDash val="dash"/>
              <a:miter lim="800000"/>
              <a:headEnd/>
              <a:tailEnd type="triangle" w="med" len="med"/>
            </a:ln>
            <a:effectLst/>
          </p:spPr>
          <p:txBody>
            <a:bodyPr/>
            <a:lstStyle/>
            <a:p>
              <a:endParaRPr lang="zh-CN" altLang="en-US"/>
            </a:p>
          </p:txBody>
        </p:sp>
        <p:sp>
          <p:nvSpPr>
            <p:cNvPr id="1134646" name="Line 54"/>
            <p:cNvSpPr>
              <a:spLocks noChangeShapeType="1"/>
            </p:cNvSpPr>
            <p:nvPr/>
          </p:nvSpPr>
          <p:spPr bwMode="auto">
            <a:xfrm>
              <a:off x="3454" y="1565"/>
              <a:ext cx="0" cy="1054"/>
            </a:xfrm>
            <a:prstGeom prst="line">
              <a:avLst/>
            </a:prstGeom>
            <a:noFill/>
            <a:ln w="9525">
              <a:solidFill>
                <a:schemeClr val="tx1"/>
              </a:solidFill>
              <a:prstDash val="dash"/>
              <a:miter lim="800000"/>
              <a:headEnd/>
              <a:tailEnd type="triangle" w="med" len="med"/>
            </a:ln>
            <a:effectLst/>
          </p:spPr>
          <p:txBody>
            <a:bodyPr/>
            <a:lstStyle/>
            <a:p>
              <a:endParaRPr lang="zh-CN" altLang="en-US"/>
            </a:p>
          </p:txBody>
        </p:sp>
        <p:sp>
          <p:nvSpPr>
            <p:cNvPr id="1134648" name="Text Box 56"/>
            <p:cNvSpPr txBox="1">
              <a:spLocks noChangeArrowheads="1"/>
            </p:cNvSpPr>
            <p:nvPr/>
          </p:nvSpPr>
          <p:spPr bwMode="auto">
            <a:xfrm>
              <a:off x="1895" y="2832"/>
              <a:ext cx="374" cy="197"/>
            </a:xfrm>
            <a:prstGeom prst="rect">
              <a:avLst/>
            </a:prstGeom>
            <a:noFill/>
            <a:ln w="9525">
              <a:noFill/>
              <a:miter lim="800000"/>
              <a:headEnd/>
              <a:tailEnd/>
            </a:ln>
            <a:effectLst/>
          </p:spPr>
          <p:txBody>
            <a:bodyPr wrap="none">
              <a:spAutoFit/>
            </a:bodyPr>
            <a:lstStyle/>
            <a:p>
              <a:r>
                <a:rPr lang="zh-CN" altLang="en-US" sz="1600" b="1" dirty="0">
                  <a:effectLst>
                    <a:outerShdw blurRad="38100" dist="38100" dir="2700000" algn="tl">
                      <a:srgbClr val="C0C0C0"/>
                    </a:outerShdw>
                  </a:effectLst>
                </a:rPr>
                <a:t>视频</a:t>
              </a:r>
            </a:p>
          </p:txBody>
        </p:sp>
        <p:sp>
          <p:nvSpPr>
            <p:cNvPr id="1134649" name="Text Box 57"/>
            <p:cNvSpPr txBox="1">
              <a:spLocks noChangeArrowheads="1"/>
            </p:cNvSpPr>
            <p:nvPr/>
          </p:nvSpPr>
          <p:spPr bwMode="auto">
            <a:xfrm>
              <a:off x="657" y="1755"/>
              <a:ext cx="632"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配置信息</a:t>
              </a:r>
            </a:p>
          </p:txBody>
        </p:sp>
        <p:sp>
          <p:nvSpPr>
            <p:cNvPr id="1134650" name="Text Box 58"/>
            <p:cNvSpPr txBox="1">
              <a:spLocks noChangeArrowheads="1"/>
            </p:cNvSpPr>
            <p:nvPr/>
          </p:nvSpPr>
          <p:spPr bwMode="auto">
            <a:xfrm>
              <a:off x="2258" y="1685"/>
              <a:ext cx="740" cy="336"/>
            </a:xfrm>
            <a:prstGeom prst="rect">
              <a:avLst/>
            </a:prstGeom>
            <a:noFill/>
            <a:ln w="9525">
              <a:noFill/>
              <a:miter lim="800000"/>
              <a:headEnd/>
              <a:tailEnd/>
            </a:ln>
            <a:effectLst/>
          </p:spPr>
          <p:txBody>
            <a:bodyPr wrap="none">
              <a:spAutoFit/>
            </a:bodyPr>
            <a:lstStyle/>
            <a:p>
              <a:pPr algn="ctr"/>
              <a:r>
                <a:rPr lang="zh-CN" altLang="en-US" sz="1600" b="1">
                  <a:effectLst>
                    <a:outerShdw blurRad="38100" dist="38100" dir="2700000" algn="tl">
                      <a:srgbClr val="C0C0C0"/>
                    </a:outerShdw>
                  </a:effectLst>
                </a:rPr>
                <a:t>启动 </a:t>
              </a:r>
              <a:r>
                <a:rPr lang="en-US" altLang="zh-CN" sz="1600" b="1">
                  <a:effectLst>
                    <a:outerShdw blurRad="38100" dist="38100" dir="2700000" algn="tl">
                      <a:srgbClr val="C0C0C0"/>
                    </a:outerShdw>
                  </a:effectLst>
                </a:rPr>
                <a:t>/ </a:t>
              </a:r>
              <a:r>
                <a:rPr lang="zh-CN" altLang="en-US" sz="1600" b="1">
                  <a:effectLst>
                    <a:outerShdw blurRad="38100" dist="38100" dir="2700000" algn="tl">
                      <a:srgbClr val="C0C0C0"/>
                    </a:outerShdw>
                  </a:effectLst>
                </a:rPr>
                <a:t>停止</a:t>
              </a:r>
            </a:p>
            <a:p>
              <a:pPr algn="ctr"/>
              <a:r>
                <a:rPr lang="zh-CN" altLang="en-US" sz="1600" b="1">
                  <a:effectLst>
                    <a:outerShdw blurRad="38100" dist="38100" dir="2700000" algn="tl">
                      <a:srgbClr val="C0C0C0"/>
                    </a:outerShdw>
                  </a:effectLst>
                </a:rPr>
                <a:t>信号</a:t>
              </a:r>
            </a:p>
          </p:txBody>
        </p:sp>
        <p:sp>
          <p:nvSpPr>
            <p:cNvPr id="1134652" name="Text Box 60"/>
            <p:cNvSpPr txBox="1">
              <a:spLocks noChangeArrowheads="1"/>
            </p:cNvSpPr>
            <p:nvPr/>
          </p:nvSpPr>
          <p:spPr bwMode="auto">
            <a:xfrm>
              <a:off x="3417" y="1947"/>
              <a:ext cx="374"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位串</a:t>
              </a:r>
            </a:p>
          </p:txBody>
        </p:sp>
        <p:sp>
          <p:nvSpPr>
            <p:cNvPr id="1134653" name="Text Box 61"/>
            <p:cNvSpPr txBox="1">
              <a:spLocks noChangeArrowheads="1"/>
            </p:cNvSpPr>
            <p:nvPr/>
          </p:nvSpPr>
          <p:spPr bwMode="auto">
            <a:xfrm>
              <a:off x="4222" y="2488"/>
              <a:ext cx="503"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存储满</a:t>
              </a:r>
            </a:p>
          </p:txBody>
        </p:sp>
        <p:sp>
          <p:nvSpPr>
            <p:cNvPr id="1134654" name="Text Box 62"/>
            <p:cNvSpPr txBox="1">
              <a:spLocks noChangeArrowheads="1"/>
            </p:cNvSpPr>
            <p:nvPr/>
          </p:nvSpPr>
          <p:spPr bwMode="auto">
            <a:xfrm>
              <a:off x="3791" y="3295"/>
              <a:ext cx="632" cy="197"/>
            </a:xfrm>
            <a:prstGeom prst="rect">
              <a:avLst/>
            </a:prstGeom>
            <a:noFill/>
            <a:ln w="9525">
              <a:noFill/>
              <a:miter lim="800000"/>
              <a:headEnd/>
              <a:tailEnd/>
            </a:ln>
            <a:effectLst/>
          </p:spPr>
          <p:txBody>
            <a:bodyPr wrap="none">
              <a:spAutoFit/>
            </a:bodyPr>
            <a:lstStyle/>
            <a:p>
              <a:r>
                <a:rPr lang="zh-CN" altLang="en-US" sz="1600" b="1">
                  <a:effectLst>
                    <a:outerShdw blurRad="38100" dist="38100" dir="2700000" algn="tl">
                      <a:srgbClr val="C0C0C0"/>
                    </a:outerShdw>
                  </a:effectLst>
                </a:rPr>
                <a:t>报警信号</a:t>
              </a:r>
            </a:p>
          </p:txBody>
        </p:sp>
        <p:sp>
          <p:nvSpPr>
            <p:cNvPr id="1134655" name="Text Box 63"/>
            <p:cNvSpPr txBox="1">
              <a:spLocks noChangeArrowheads="1"/>
            </p:cNvSpPr>
            <p:nvPr/>
          </p:nvSpPr>
          <p:spPr bwMode="auto">
            <a:xfrm>
              <a:off x="2258" y="2445"/>
              <a:ext cx="632" cy="197"/>
            </a:xfrm>
            <a:prstGeom prst="rect">
              <a:avLst/>
            </a:prstGeom>
            <a:noFill/>
            <a:ln w="9525">
              <a:noFill/>
              <a:miter lim="800000"/>
              <a:headEnd/>
              <a:tailEnd/>
            </a:ln>
            <a:effectLst/>
          </p:spPr>
          <p:txBody>
            <a:bodyPr wrap="none">
              <a:spAutoFit/>
            </a:bodyPr>
            <a:lstStyle/>
            <a:p>
              <a:pPr algn="ctr"/>
              <a:r>
                <a:rPr lang="zh-CN" altLang="en-US" sz="1600" b="1">
                  <a:effectLst>
                    <a:outerShdw blurRad="38100" dist="38100" dir="2700000" algn="tl">
                      <a:srgbClr val="C0C0C0"/>
                    </a:outerShdw>
                  </a:effectLst>
                </a:rPr>
                <a:t>操作信息</a:t>
              </a:r>
            </a:p>
          </p:txBody>
        </p:sp>
        <p:sp>
          <p:nvSpPr>
            <p:cNvPr id="1134656" name="Line 64"/>
            <p:cNvSpPr>
              <a:spLocks noChangeShapeType="1"/>
            </p:cNvSpPr>
            <p:nvPr/>
          </p:nvSpPr>
          <p:spPr bwMode="auto">
            <a:xfrm flipV="1">
              <a:off x="2741" y="3064"/>
              <a:ext cx="442" cy="438"/>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4657" name="Text Box 65"/>
            <p:cNvSpPr txBox="1">
              <a:spLocks noChangeArrowheads="1"/>
            </p:cNvSpPr>
            <p:nvPr/>
          </p:nvSpPr>
          <p:spPr bwMode="auto">
            <a:xfrm>
              <a:off x="2554" y="3058"/>
              <a:ext cx="374" cy="336"/>
            </a:xfrm>
            <a:prstGeom prst="rect">
              <a:avLst/>
            </a:prstGeom>
            <a:noFill/>
            <a:ln w="9525">
              <a:noFill/>
              <a:miter lim="800000"/>
              <a:headEnd/>
              <a:tailEnd/>
            </a:ln>
            <a:effectLst/>
          </p:spPr>
          <p:txBody>
            <a:bodyPr wrap="none">
              <a:spAutoFit/>
            </a:bodyPr>
            <a:lstStyle/>
            <a:p>
              <a:pPr algn="ctr"/>
              <a:r>
                <a:rPr lang="zh-CN" altLang="en-US" sz="1600" b="1">
                  <a:effectLst>
                    <a:outerShdw blurRad="38100" dist="38100" dir="2700000" algn="tl">
                      <a:srgbClr val="C0C0C0"/>
                    </a:outerShdw>
                  </a:effectLst>
                </a:rPr>
                <a:t>报警</a:t>
              </a:r>
            </a:p>
            <a:p>
              <a:pPr algn="ctr"/>
              <a:r>
                <a:rPr lang="zh-CN" altLang="en-US" sz="1600" b="1">
                  <a:effectLst>
                    <a:outerShdw blurRad="38100" dist="38100" dir="2700000" algn="tl">
                      <a:srgbClr val="C0C0C0"/>
                    </a:outerShdw>
                  </a:effectLst>
                </a:rPr>
                <a:t>信息</a:t>
              </a:r>
            </a:p>
          </p:txBody>
        </p:sp>
        <p:sp>
          <p:nvSpPr>
            <p:cNvPr id="1134662" name="Rectangle 70"/>
            <p:cNvSpPr>
              <a:spLocks noChangeArrowheads="1"/>
            </p:cNvSpPr>
            <p:nvPr/>
          </p:nvSpPr>
          <p:spPr bwMode="auto">
            <a:xfrm>
              <a:off x="3221" y="1354"/>
              <a:ext cx="519" cy="211"/>
            </a:xfrm>
            <a:prstGeom prst="rect">
              <a:avLst/>
            </a:prstGeom>
            <a:noFill/>
            <a:ln w="9525">
              <a:solidFill>
                <a:schemeClr val="tx1"/>
              </a:solidFill>
              <a:miter lim="800000"/>
              <a:headEnd/>
              <a:tailEnd/>
            </a:ln>
            <a:effectLst/>
          </p:spPr>
          <p:txBody>
            <a:bodyPr wrap="none" anchor="ctr"/>
            <a:lstStyle/>
            <a:p>
              <a:pPr algn="ctr"/>
              <a:r>
                <a:rPr lang="zh-CN" altLang="en-US" sz="1600" b="1">
                  <a:effectLst>
                    <a:outerShdw blurRad="38100" dist="38100" dir="2700000" algn="tl">
                      <a:srgbClr val="C0C0C0"/>
                    </a:outerShdw>
                  </a:effectLst>
                </a:rPr>
                <a:t>传感器</a:t>
              </a:r>
            </a:p>
          </p:txBody>
        </p:sp>
        <p:sp>
          <p:nvSpPr>
            <p:cNvPr id="1134668" name="Line 76"/>
            <p:cNvSpPr>
              <a:spLocks noChangeShapeType="1"/>
            </p:cNvSpPr>
            <p:nvPr/>
          </p:nvSpPr>
          <p:spPr bwMode="auto">
            <a:xfrm flipV="1">
              <a:off x="960" y="2422"/>
              <a:ext cx="654" cy="525"/>
            </a:xfrm>
            <a:prstGeom prst="line">
              <a:avLst/>
            </a:prstGeom>
            <a:noFill/>
            <a:ln w="9525">
              <a:solidFill>
                <a:schemeClr val="tx1"/>
              </a:solidFill>
              <a:prstDash val="dash"/>
              <a:miter lim="800000"/>
              <a:headEnd type="triangle" w="med" len="med"/>
              <a:tailEnd/>
            </a:ln>
            <a:effectLst/>
          </p:spPr>
          <p:txBody>
            <a:bodyPr/>
            <a:lstStyle/>
            <a:p>
              <a:endParaRPr lang="zh-CN" altLang="en-US"/>
            </a:p>
          </p:txBody>
        </p:sp>
        <p:sp>
          <p:nvSpPr>
            <p:cNvPr id="1134669" name="Text Box 77"/>
            <p:cNvSpPr txBox="1">
              <a:spLocks noChangeArrowheads="1"/>
            </p:cNvSpPr>
            <p:nvPr/>
          </p:nvSpPr>
          <p:spPr bwMode="auto">
            <a:xfrm>
              <a:off x="738" y="2434"/>
              <a:ext cx="740" cy="336"/>
            </a:xfrm>
            <a:prstGeom prst="rect">
              <a:avLst/>
            </a:prstGeom>
            <a:noFill/>
            <a:ln w="9525">
              <a:noFill/>
              <a:miter lim="800000"/>
              <a:headEnd/>
              <a:tailEnd/>
            </a:ln>
            <a:effectLst/>
          </p:spPr>
          <p:txBody>
            <a:bodyPr wrap="none">
              <a:spAutoFit/>
            </a:bodyPr>
            <a:lstStyle/>
            <a:p>
              <a:pPr algn="ctr"/>
              <a:r>
                <a:rPr lang="zh-CN" altLang="en-US" sz="1600" b="1">
                  <a:effectLst>
                    <a:outerShdw blurRad="38100" dist="38100" dir="2700000" algn="tl">
                      <a:srgbClr val="C0C0C0"/>
                    </a:outerShdw>
                  </a:effectLst>
                </a:rPr>
                <a:t>启动 </a:t>
              </a:r>
              <a:r>
                <a:rPr lang="en-US" altLang="zh-CN" sz="1600" b="1">
                  <a:effectLst>
                    <a:outerShdw blurRad="38100" dist="38100" dir="2700000" algn="tl">
                      <a:srgbClr val="C0C0C0"/>
                    </a:outerShdw>
                  </a:effectLst>
                </a:rPr>
                <a:t>/ </a:t>
              </a:r>
              <a:r>
                <a:rPr lang="zh-CN" altLang="en-US" sz="1600" b="1">
                  <a:effectLst>
                    <a:outerShdw blurRad="38100" dist="38100" dir="2700000" algn="tl">
                      <a:srgbClr val="C0C0C0"/>
                    </a:outerShdw>
                  </a:effectLst>
                </a:rPr>
                <a:t>停止</a:t>
              </a:r>
            </a:p>
            <a:p>
              <a:pPr algn="ctr"/>
              <a:r>
                <a:rPr lang="zh-CN" altLang="en-US" sz="1600" b="1">
                  <a:effectLst>
                    <a:outerShdw blurRad="38100" dist="38100" dir="2700000" algn="tl">
                      <a:srgbClr val="C0C0C0"/>
                    </a:outerShdw>
                  </a:effectLst>
                </a:rPr>
                <a:t>信号</a:t>
              </a:r>
            </a:p>
          </p:txBody>
        </p:sp>
      </p:gr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6" name="Text Box 16"/>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829457" name="Rectangle 17"/>
          <p:cNvSpPr>
            <a:spLocks noChangeArrowheads="1"/>
          </p:cNvSpPr>
          <p:nvPr/>
        </p:nvSpPr>
        <p:spPr bwMode="auto">
          <a:xfrm>
            <a:off x="142875" y="1298575"/>
            <a:ext cx="4551246" cy="480131"/>
          </a:xfrm>
          <a:prstGeom prst="rect">
            <a:avLst/>
          </a:prstGeom>
          <a:noFill/>
          <a:ln w="9525">
            <a:noFill/>
            <a:miter lim="800000"/>
            <a:headEnd/>
            <a:tailEnd/>
          </a:ln>
          <a:effectLst/>
        </p:spPr>
        <p:txBody>
          <a:bodyPr wrap="none">
            <a:spAutoFit/>
          </a:bodyPr>
          <a:lstStyle/>
          <a:p>
            <a:r>
              <a:rPr lang="en-US" altLang="zh-CN" b="1" dirty="0" smtClean="0">
                <a:solidFill>
                  <a:schemeClr val="bg2"/>
                </a:solidFill>
                <a:effectLst>
                  <a:outerShdw blurRad="38100" dist="38100" dir="2700000" algn="tl">
                    <a:srgbClr val="C0C0C0"/>
                  </a:outerShdw>
                </a:effectLst>
              </a:rPr>
              <a:t>3. </a:t>
            </a:r>
            <a:r>
              <a:rPr lang="zh-CN" altLang="en-US" b="1" dirty="0" smtClean="0">
                <a:solidFill>
                  <a:schemeClr val="bg2"/>
                </a:solidFill>
                <a:effectLst>
                  <a:outerShdw blurRad="38100" dist="38100" dir="2700000" algn="tl">
                    <a:srgbClr val="C0C0C0"/>
                  </a:outerShdw>
                </a:effectLst>
              </a:rPr>
              <a:t>面向</a:t>
            </a:r>
            <a:r>
              <a:rPr lang="zh-CN" altLang="en-US" b="1" dirty="0">
                <a:solidFill>
                  <a:schemeClr val="bg2"/>
                </a:solidFill>
                <a:effectLst>
                  <a:outerShdw blurRad="38100" dist="38100" dir="2700000" algn="tl">
                    <a:srgbClr val="C0C0C0"/>
                  </a:outerShdw>
                </a:effectLst>
              </a:rPr>
              <a:t>状态转换的行为建模</a:t>
            </a:r>
          </a:p>
        </p:txBody>
      </p:sp>
      <p:sp>
        <p:nvSpPr>
          <p:cNvPr id="829458" name="Text Box 18"/>
          <p:cNvSpPr txBox="1">
            <a:spLocks noChangeArrowheads="1"/>
          </p:cNvSpPr>
          <p:nvPr/>
        </p:nvSpPr>
        <p:spPr bwMode="auto">
          <a:xfrm>
            <a:off x="320675" y="2678113"/>
            <a:ext cx="8542338" cy="2428875"/>
          </a:xfrm>
          <a:prstGeom prst="rect">
            <a:avLst/>
          </a:prstGeom>
          <a:noFill/>
          <a:ln w="9525">
            <a:noFill/>
            <a:miter lim="800000"/>
            <a:headEnd/>
            <a:tailEnd/>
          </a:ln>
          <a:effectLst/>
        </p:spPr>
        <p:txBody>
          <a:bodyPr>
            <a:spAutoFit/>
          </a:bodyPr>
          <a:lstStyle/>
          <a:p>
            <a:pPr>
              <a:lnSpc>
                <a:spcPct val="160000"/>
              </a:lnSpc>
            </a:pPr>
            <a:r>
              <a:rPr lang="zh-CN" altLang="en-US" sz="2400" b="1">
                <a:effectLst>
                  <a:outerShdw blurRad="38100" dist="38100" dir="2700000" algn="tl">
                    <a:srgbClr val="C0C0C0"/>
                  </a:outerShdw>
                </a:effectLst>
              </a:rPr>
              <a:t>        状态转换图（</a:t>
            </a:r>
            <a:r>
              <a:rPr lang="en-US" altLang="zh-CN" sz="2400" b="1">
                <a:effectLst>
                  <a:outerShdw blurRad="38100" dist="38100" dir="2700000" algn="tl">
                    <a:srgbClr val="C0C0C0"/>
                  </a:outerShdw>
                </a:effectLst>
              </a:rPr>
              <a:t>Status Transition Diagram</a:t>
            </a:r>
            <a:r>
              <a:rPr lang="zh-CN" altLang="en-US" sz="2400" b="1">
                <a:effectLst>
                  <a:outerShdw blurRad="38100" dist="38100" dir="2700000" algn="tl">
                    <a:srgbClr val="C0C0C0"/>
                  </a:outerShdw>
                </a:effectLst>
              </a:rPr>
              <a:t>，</a:t>
            </a:r>
            <a:r>
              <a:rPr lang="en-US" altLang="zh-CN" sz="2400" b="1">
                <a:effectLst>
                  <a:outerShdw blurRad="38100" dist="38100" dir="2700000" algn="tl">
                    <a:srgbClr val="C0C0C0"/>
                  </a:outerShdw>
                </a:effectLst>
              </a:rPr>
              <a:t>STD</a:t>
            </a:r>
            <a:r>
              <a:rPr lang="zh-CN" altLang="en-US" sz="2400" b="1">
                <a:effectLst>
                  <a:outerShdw blurRad="38100" dist="38100" dir="2700000" algn="tl">
                    <a:srgbClr val="C0C0C0"/>
                  </a:outerShdw>
                </a:effectLst>
              </a:rPr>
              <a:t>）通过描述系统状态及引起状态转换的事件来表示系统行为。</a:t>
            </a:r>
            <a:r>
              <a:rPr lang="en-US" altLang="zh-CN" sz="2400" b="1">
                <a:effectLst>
                  <a:outerShdw blurRad="38100" dist="38100" dir="2700000" algn="tl">
                    <a:srgbClr val="C0C0C0"/>
                  </a:outerShdw>
                </a:effectLst>
              </a:rPr>
              <a:t>STD</a:t>
            </a:r>
            <a:r>
              <a:rPr lang="zh-CN" altLang="en-US" sz="2400" b="1">
                <a:effectLst>
                  <a:outerShdw blurRad="38100" dist="38100" dir="2700000" algn="tl">
                    <a:srgbClr val="C0C0C0"/>
                  </a:outerShdw>
                </a:effectLst>
              </a:rPr>
              <a:t>图同时也反映了事件执行的行为。</a:t>
            </a:r>
            <a:r>
              <a:rPr lang="en-US" altLang="zh-CN" sz="2400" b="1">
                <a:effectLst>
                  <a:outerShdw blurRad="38100" dist="38100" dir="2700000" algn="tl">
                    <a:srgbClr val="C0C0C0"/>
                  </a:outerShdw>
                </a:effectLst>
              </a:rPr>
              <a:t>STD</a:t>
            </a:r>
            <a:r>
              <a:rPr lang="zh-CN" altLang="en-US" sz="2400" b="1">
                <a:effectLst>
                  <a:outerShdw blurRad="38100" dist="38100" dir="2700000" algn="tl">
                    <a:srgbClr val="C0C0C0"/>
                  </a:outerShdw>
                </a:effectLst>
              </a:rPr>
              <a:t>图主要由状态、转换和事件的图形符号构成。 </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Text Box 2"/>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74181" name="Rectangle 5"/>
          <p:cNvSpPr>
            <a:spLocks noChangeArrowheads="1"/>
          </p:cNvSpPr>
          <p:nvPr/>
        </p:nvSpPr>
        <p:spPr bwMode="auto">
          <a:xfrm>
            <a:off x="104775" y="1905000"/>
            <a:ext cx="8910638" cy="1844675"/>
          </a:xfrm>
          <a:prstGeom prst="rect">
            <a:avLst/>
          </a:prstGeom>
          <a:noFill/>
          <a:ln w="9525">
            <a:noFill/>
            <a:miter lim="800000"/>
            <a:headEnd/>
            <a:tailEnd/>
          </a:ln>
          <a:effectLst/>
        </p:spPr>
        <p:txBody>
          <a:bodyPr anchor="ctr">
            <a:spAutoFit/>
          </a:bodyPr>
          <a:lstStyle/>
          <a:p>
            <a:pPr algn="l" eaLnBrk="0" hangingPunct="0">
              <a:lnSpc>
                <a:spcPct val="120000"/>
              </a:lnSpc>
            </a:pPr>
            <a:r>
              <a:rPr lang="zh-CN" altLang="en-US" sz="2400" b="1">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状态</a:t>
            </a:r>
            <a:r>
              <a:rPr lang="zh-CN" altLang="en-US" sz="2400" b="1">
                <a:effectLst>
                  <a:outerShdw blurRad="38100" dist="38100" dir="2700000" algn="tl">
                    <a:srgbClr val="C0C0C0"/>
                  </a:outerShdw>
                </a:effectLst>
              </a:rPr>
              <a:t>是可观察到的行为，是同一数据对象在系统的不同运行时刻所具有的行为属性值，是事件触发后一系列动作的结果。</a:t>
            </a:r>
          </a:p>
          <a:p>
            <a:pPr algn="l" eaLnBrk="0" hangingPunct="0">
              <a:lnSpc>
                <a:spcPct val="120000"/>
              </a:lnSpc>
            </a:pPr>
            <a:r>
              <a:rPr lang="zh-CN" altLang="en-US" sz="2400" b="1">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事件</a:t>
            </a:r>
            <a:r>
              <a:rPr lang="zh-CN" altLang="en-US" sz="2400" b="1">
                <a:effectLst>
                  <a:outerShdw blurRad="38100" dist="38100" dir="2700000" algn="tl">
                    <a:srgbClr val="C0C0C0"/>
                  </a:outerShdw>
                </a:effectLst>
              </a:rPr>
              <a:t>是指在某一时刻发生的事情，是触发状态转换的条件或一系列动作。在中间状态的符号中，活动即是事件 。 </a:t>
            </a:r>
          </a:p>
        </p:txBody>
      </p:sp>
      <p:grpSp>
        <p:nvGrpSpPr>
          <p:cNvPr id="1074195" name="Group 19"/>
          <p:cNvGrpSpPr>
            <a:grpSpLocks/>
          </p:cNvGrpSpPr>
          <p:nvPr/>
        </p:nvGrpSpPr>
        <p:grpSpPr bwMode="auto">
          <a:xfrm>
            <a:off x="1485900" y="4129088"/>
            <a:ext cx="5778500" cy="2500312"/>
            <a:chOff x="936" y="2103"/>
            <a:chExt cx="3640" cy="1575"/>
          </a:xfrm>
        </p:grpSpPr>
        <p:sp>
          <p:nvSpPr>
            <p:cNvPr id="1074183" name="Oval 7"/>
            <p:cNvSpPr>
              <a:spLocks noChangeArrowheads="1"/>
            </p:cNvSpPr>
            <p:nvPr/>
          </p:nvSpPr>
          <p:spPr bwMode="auto">
            <a:xfrm>
              <a:off x="1162" y="2666"/>
              <a:ext cx="178" cy="112"/>
            </a:xfrm>
            <a:prstGeom prst="ellipse">
              <a:avLst/>
            </a:prstGeom>
            <a:solidFill>
              <a:srgbClr val="000000"/>
            </a:solidFill>
            <a:ln w="9525" algn="ctr">
              <a:solidFill>
                <a:srgbClr val="000000"/>
              </a:solidFill>
              <a:round/>
              <a:headEnd/>
              <a:tailEnd/>
            </a:ln>
            <a:effectLst/>
          </p:spPr>
          <p:txBody>
            <a:bodyPr/>
            <a:lstStyle/>
            <a:p>
              <a:endParaRPr lang="zh-CN" altLang="en-US"/>
            </a:p>
          </p:txBody>
        </p:sp>
        <p:grpSp>
          <p:nvGrpSpPr>
            <p:cNvPr id="1074184" name="Group 8"/>
            <p:cNvGrpSpPr>
              <a:grpSpLocks/>
            </p:cNvGrpSpPr>
            <p:nvPr/>
          </p:nvGrpSpPr>
          <p:grpSpPr bwMode="auto">
            <a:xfrm>
              <a:off x="3864" y="2563"/>
              <a:ext cx="510" cy="328"/>
              <a:chOff x="5970" y="11127"/>
              <a:chExt cx="454" cy="454"/>
            </a:xfrm>
          </p:grpSpPr>
          <p:sp>
            <p:nvSpPr>
              <p:cNvPr id="1074185" name="Oval 9"/>
              <p:cNvSpPr>
                <a:spLocks noChangeArrowheads="1"/>
              </p:cNvSpPr>
              <p:nvPr/>
            </p:nvSpPr>
            <p:spPr bwMode="auto">
              <a:xfrm>
                <a:off x="6120" y="11268"/>
                <a:ext cx="159" cy="156"/>
              </a:xfrm>
              <a:prstGeom prst="ellipse">
                <a:avLst/>
              </a:prstGeom>
              <a:solidFill>
                <a:srgbClr val="000000"/>
              </a:solidFill>
              <a:ln w="9525" algn="ctr">
                <a:solidFill>
                  <a:srgbClr val="000000"/>
                </a:solidFill>
                <a:round/>
                <a:headEnd/>
                <a:tailEnd/>
              </a:ln>
              <a:effectLst/>
            </p:spPr>
            <p:txBody>
              <a:bodyPr/>
              <a:lstStyle/>
              <a:p>
                <a:endParaRPr lang="zh-CN" altLang="en-US"/>
              </a:p>
            </p:txBody>
          </p:sp>
          <p:sp>
            <p:nvSpPr>
              <p:cNvPr id="1074186" name="Oval 10"/>
              <p:cNvSpPr>
                <a:spLocks noChangeArrowheads="1"/>
              </p:cNvSpPr>
              <p:nvPr/>
            </p:nvSpPr>
            <p:spPr bwMode="auto">
              <a:xfrm>
                <a:off x="5970" y="11127"/>
                <a:ext cx="454" cy="454"/>
              </a:xfrm>
              <a:prstGeom prst="ellipse">
                <a:avLst/>
              </a:prstGeom>
              <a:noFill/>
              <a:ln w="9525" algn="ctr">
                <a:solidFill>
                  <a:srgbClr val="000000"/>
                </a:solidFill>
                <a:round/>
                <a:headEnd/>
                <a:tailEnd/>
              </a:ln>
              <a:effectLst/>
            </p:spPr>
            <p:txBody>
              <a:bodyPr/>
              <a:lstStyle/>
              <a:p>
                <a:endParaRPr lang="zh-CN" altLang="en-US"/>
              </a:p>
            </p:txBody>
          </p:sp>
        </p:grpSp>
        <p:grpSp>
          <p:nvGrpSpPr>
            <p:cNvPr id="1074187" name="Group 11"/>
            <p:cNvGrpSpPr>
              <a:grpSpLocks/>
            </p:cNvGrpSpPr>
            <p:nvPr/>
          </p:nvGrpSpPr>
          <p:grpSpPr bwMode="auto">
            <a:xfrm>
              <a:off x="1947" y="2103"/>
              <a:ext cx="1416" cy="1125"/>
              <a:chOff x="3780" y="10956"/>
              <a:chExt cx="1260" cy="1560"/>
            </a:xfrm>
          </p:grpSpPr>
          <p:sp>
            <p:nvSpPr>
              <p:cNvPr id="1074188" name="AutoShape 12"/>
              <p:cNvSpPr>
                <a:spLocks noChangeArrowheads="1"/>
              </p:cNvSpPr>
              <p:nvPr/>
            </p:nvSpPr>
            <p:spPr bwMode="auto">
              <a:xfrm>
                <a:off x="3780" y="10956"/>
                <a:ext cx="1260" cy="1560"/>
              </a:xfrm>
              <a:prstGeom prst="flowChartAlternateProcess">
                <a:avLst/>
              </a:prstGeom>
              <a:solidFill>
                <a:srgbClr val="FFFFFF"/>
              </a:solidFill>
              <a:ln w="9525" algn="ctr">
                <a:solidFill>
                  <a:srgbClr val="000000"/>
                </a:solidFill>
                <a:miter lim="800000"/>
                <a:headEnd/>
                <a:tailEnd/>
              </a:ln>
              <a:effectLst/>
            </p:spPr>
            <p:txBody>
              <a:bodyPr/>
              <a:lstStyle/>
              <a:p>
                <a:pPr algn="ctr"/>
                <a:r>
                  <a:rPr lang="zh-CN" altLang="en-US" sz="1600" b="1">
                    <a:effectLst>
                      <a:outerShdw blurRad="38100" dist="38100" dir="2700000" algn="tl">
                        <a:srgbClr val="C0C0C0"/>
                      </a:outerShdw>
                    </a:effectLst>
                    <a:latin typeface="Times New Roman" pitchFamily="18" charset="0"/>
                  </a:rPr>
                  <a:t>名字</a:t>
                </a:r>
              </a:p>
              <a:p>
                <a:pPr algn="ctr"/>
                <a:endParaRPr lang="zh-CN" altLang="en-US" sz="1600" b="1">
                  <a:effectLst>
                    <a:outerShdw blurRad="38100" dist="38100" dir="2700000" algn="tl">
                      <a:srgbClr val="C0C0C0"/>
                    </a:outerShdw>
                  </a:effectLst>
                  <a:latin typeface="Times New Roman" pitchFamily="18" charset="0"/>
                </a:endParaRPr>
              </a:p>
              <a:p>
                <a:pPr algn="ctr"/>
                <a:endParaRPr lang="zh-CN" altLang="en-US" sz="1600" b="1">
                  <a:effectLst>
                    <a:outerShdw blurRad="38100" dist="38100" dir="2700000" algn="tl">
                      <a:srgbClr val="C0C0C0"/>
                    </a:outerShdw>
                  </a:effectLst>
                  <a:latin typeface="Times New Roman" pitchFamily="18" charset="0"/>
                </a:endParaRPr>
              </a:p>
              <a:p>
                <a:pPr algn="ctr"/>
                <a:r>
                  <a:rPr lang="zh-CN" altLang="en-US" sz="1600" b="1">
                    <a:effectLst>
                      <a:outerShdw blurRad="38100" dist="38100" dir="2700000" algn="tl">
                        <a:srgbClr val="C0C0C0"/>
                      </a:outerShdw>
                    </a:effectLst>
                    <a:latin typeface="Times New Roman" pitchFamily="18" charset="0"/>
                  </a:rPr>
                  <a:t>状态变量</a:t>
                </a:r>
              </a:p>
              <a:p>
                <a:pPr algn="ctr"/>
                <a:endParaRPr lang="zh-CN" altLang="en-US" sz="1600" b="1">
                  <a:effectLst>
                    <a:outerShdw blurRad="38100" dist="38100" dir="2700000" algn="tl">
                      <a:srgbClr val="C0C0C0"/>
                    </a:outerShdw>
                  </a:effectLst>
                  <a:latin typeface="Times New Roman" pitchFamily="18" charset="0"/>
                </a:endParaRPr>
              </a:p>
              <a:p>
                <a:pPr algn="ctr"/>
                <a:endParaRPr lang="zh-CN" altLang="en-US" sz="1600" b="1">
                  <a:effectLst>
                    <a:outerShdw blurRad="38100" dist="38100" dir="2700000" algn="tl">
                      <a:srgbClr val="C0C0C0"/>
                    </a:outerShdw>
                  </a:effectLst>
                  <a:latin typeface="Times New Roman" pitchFamily="18" charset="0"/>
                </a:endParaRPr>
              </a:p>
              <a:p>
                <a:pPr algn="ctr"/>
                <a:r>
                  <a:rPr lang="zh-CN" altLang="en-US" sz="1600" b="1">
                    <a:effectLst>
                      <a:outerShdw blurRad="38100" dist="38100" dir="2700000" algn="tl">
                        <a:srgbClr val="C0C0C0"/>
                      </a:outerShdw>
                    </a:effectLst>
                    <a:latin typeface="Times New Roman" pitchFamily="18" charset="0"/>
                  </a:rPr>
                  <a:t>活动</a:t>
                </a:r>
                <a:endParaRPr lang="zh-CN" altLang="en-US" sz="1600" b="1">
                  <a:effectLst>
                    <a:outerShdw blurRad="38100" dist="38100" dir="2700000" algn="tl">
                      <a:srgbClr val="C0C0C0"/>
                    </a:outerShdw>
                  </a:effectLst>
                </a:endParaRPr>
              </a:p>
            </p:txBody>
          </p:sp>
          <p:sp>
            <p:nvSpPr>
              <p:cNvPr id="1074189" name="Line 13"/>
              <p:cNvSpPr>
                <a:spLocks noChangeShapeType="1"/>
              </p:cNvSpPr>
              <p:nvPr/>
            </p:nvSpPr>
            <p:spPr bwMode="auto">
              <a:xfrm>
                <a:off x="3780" y="11544"/>
                <a:ext cx="1260" cy="0"/>
              </a:xfrm>
              <a:prstGeom prst="line">
                <a:avLst/>
              </a:prstGeom>
              <a:noFill/>
              <a:ln w="9525">
                <a:solidFill>
                  <a:srgbClr val="000000"/>
                </a:solidFill>
                <a:round/>
                <a:headEnd/>
                <a:tailEnd/>
              </a:ln>
              <a:effectLst/>
            </p:spPr>
            <p:txBody>
              <a:bodyPr/>
              <a:lstStyle/>
              <a:p>
                <a:endParaRPr lang="zh-CN" altLang="en-US"/>
              </a:p>
            </p:txBody>
          </p:sp>
          <p:sp>
            <p:nvSpPr>
              <p:cNvPr id="1074190" name="Line 14"/>
              <p:cNvSpPr>
                <a:spLocks noChangeShapeType="1"/>
              </p:cNvSpPr>
              <p:nvPr/>
            </p:nvSpPr>
            <p:spPr bwMode="auto">
              <a:xfrm>
                <a:off x="3780" y="12003"/>
                <a:ext cx="1260" cy="0"/>
              </a:xfrm>
              <a:prstGeom prst="line">
                <a:avLst/>
              </a:prstGeom>
              <a:noFill/>
              <a:ln w="9525">
                <a:solidFill>
                  <a:srgbClr val="000000"/>
                </a:solidFill>
                <a:round/>
                <a:headEnd/>
                <a:tailEnd/>
              </a:ln>
              <a:effectLst/>
            </p:spPr>
            <p:txBody>
              <a:bodyPr/>
              <a:lstStyle/>
              <a:p>
                <a:endParaRPr lang="zh-CN" altLang="en-US"/>
              </a:p>
            </p:txBody>
          </p:sp>
        </p:grpSp>
        <p:sp>
          <p:nvSpPr>
            <p:cNvPr id="1074191" name="Text Box 15"/>
            <p:cNvSpPr txBox="1">
              <a:spLocks noChangeArrowheads="1"/>
            </p:cNvSpPr>
            <p:nvPr/>
          </p:nvSpPr>
          <p:spPr bwMode="auto">
            <a:xfrm>
              <a:off x="936" y="3341"/>
              <a:ext cx="809" cy="337"/>
            </a:xfrm>
            <a:prstGeom prst="rect">
              <a:avLst/>
            </a:prstGeom>
            <a:noFill/>
            <a:ln w="9525" algn="ctr">
              <a:noFill/>
              <a:miter lim="800000"/>
              <a:headEnd/>
              <a:tailEnd/>
            </a:ln>
            <a:effectLst/>
          </p:spPr>
          <p:txBody>
            <a:bodyPr/>
            <a:lstStyle/>
            <a:p>
              <a:r>
                <a:rPr lang="zh-CN" altLang="en-US" sz="1600" b="1">
                  <a:effectLst>
                    <a:outerShdw blurRad="38100" dist="38100" dir="2700000" algn="tl">
                      <a:srgbClr val="C0C0C0"/>
                    </a:outerShdw>
                  </a:effectLst>
                  <a:latin typeface="Times New Roman" pitchFamily="18" charset="0"/>
                </a:rPr>
                <a:t>初态</a:t>
              </a:r>
              <a:endParaRPr lang="zh-CN" altLang="en-US" sz="1600" b="1">
                <a:effectLst>
                  <a:outerShdw blurRad="38100" dist="38100" dir="2700000" algn="tl">
                    <a:srgbClr val="C0C0C0"/>
                  </a:outerShdw>
                </a:effectLst>
              </a:endParaRPr>
            </a:p>
          </p:txBody>
        </p:sp>
        <p:sp>
          <p:nvSpPr>
            <p:cNvPr id="1074192" name="Text Box 16"/>
            <p:cNvSpPr txBox="1">
              <a:spLocks noChangeArrowheads="1"/>
            </p:cNvSpPr>
            <p:nvPr/>
          </p:nvSpPr>
          <p:spPr bwMode="auto">
            <a:xfrm>
              <a:off x="1947" y="3341"/>
              <a:ext cx="1416" cy="337"/>
            </a:xfrm>
            <a:prstGeom prst="rect">
              <a:avLst/>
            </a:prstGeom>
            <a:noFill/>
            <a:ln w="9525" algn="ctr">
              <a:noFill/>
              <a:miter lim="800000"/>
              <a:headEnd/>
              <a:tailEnd/>
            </a:ln>
            <a:effectLst/>
          </p:spPr>
          <p:txBody>
            <a:bodyPr/>
            <a:lstStyle/>
            <a:p>
              <a:r>
                <a:rPr lang="zh-CN" altLang="en-US" sz="1600" b="1">
                  <a:effectLst>
                    <a:outerShdw blurRad="38100" dist="38100" dir="2700000" algn="tl">
                      <a:srgbClr val="C0C0C0"/>
                    </a:outerShdw>
                  </a:effectLst>
                  <a:latin typeface="Times New Roman" pitchFamily="18" charset="0"/>
                </a:rPr>
                <a:t>中间状态</a:t>
              </a:r>
              <a:endParaRPr lang="zh-CN" altLang="en-US" sz="1600" b="1">
                <a:effectLst>
                  <a:outerShdw blurRad="38100" dist="38100" dir="2700000" algn="tl">
                    <a:srgbClr val="C0C0C0"/>
                  </a:outerShdw>
                </a:effectLst>
              </a:endParaRPr>
            </a:p>
          </p:txBody>
        </p:sp>
        <p:sp>
          <p:nvSpPr>
            <p:cNvPr id="1074193" name="Text Box 17"/>
            <p:cNvSpPr txBox="1">
              <a:spLocks noChangeArrowheads="1"/>
            </p:cNvSpPr>
            <p:nvPr/>
          </p:nvSpPr>
          <p:spPr bwMode="auto">
            <a:xfrm>
              <a:off x="3767" y="3341"/>
              <a:ext cx="809" cy="337"/>
            </a:xfrm>
            <a:prstGeom prst="rect">
              <a:avLst/>
            </a:prstGeom>
            <a:noFill/>
            <a:ln w="9525" algn="ctr">
              <a:noFill/>
              <a:miter lim="800000"/>
              <a:headEnd/>
              <a:tailEnd/>
            </a:ln>
            <a:effectLst/>
          </p:spPr>
          <p:txBody>
            <a:bodyPr/>
            <a:lstStyle/>
            <a:p>
              <a:r>
                <a:rPr lang="zh-CN" altLang="en-US" sz="1600" b="1">
                  <a:effectLst>
                    <a:outerShdw blurRad="38100" dist="38100" dir="2700000" algn="tl">
                      <a:srgbClr val="C0C0C0"/>
                    </a:outerShdw>
                  </a:effectLst>
                  <a:latin typeface="Times New Roman" pitchFamily="18" charset="0"/>
                </a:rPr>
                <a:t>终态</a:t>
              </a:r>
              <a:endParaRPr lang="zh-CN" altLang="en-US" sz="1600" b="1">
                <a:effectLst>
                  <a:outerShdw blurRad="38100" dist="38100" dir="2700000" algn="tl">
                    <a:srgbClr val="C0C0C0"/>
                  </a:outerShdw>
                </a:effectLst>
              </a:endParaRPr>
            </a:p>
          </p:txBody>
        </p:sp>
      </p:grpSp>
      <p:sp>
        <p:nvSpPr>
          <p:cNvPr id="17" name="Rectangle 17"/>
          <p:cNvSpPr>
            <a:spLocks noChangeArrowheads="1"/>
          </p:cNvSpPr>
          <p:nvPr/>
        </p:nvSpPr>
        <p:spPr bwMode="auto">
          <a:xfrm>
            <a:off x="142875" y="1298575"/>
            <a:ext cx="4551246" cy="480131"/>
          </a:xfrm>
          <a:prstGeom prst="rect">
            <a:avLst/>
          </a:prstGeom>
          <a:noFill/>
          <a:ln w="9525">
            <a:noFill/>
            <a:miter lim="800000"/>
            <a:headEnd/>
            <a:tailEnd/>
          </a:ln>
          <a:effectLst/>
        </p:spPr>
        <p:txBody>
          <a:bodyPr wrap="none">
            <a:spAutoFit/>
          </a:bodyPr>
          <a:lstStyle/>
          <a:p>
            <a:r>
              <a:rPr lang="en-US" altLang="zh-CN" b="1" dirty="0" smtClean="0">
                <a:solidFill>
                  <a:schemeClr val="bg2"/>
                </a:solidFill>
                <a:effectLst>
                  <a:outerShdw blurRad="38100" dist="38100" dir="2700000" algn="tl">
                    <a:srgbClr val="C0C0C0"/>
                  </a:outerShdw>
                </a:effectLst>
              </a:rPr>
              <a:t>3. </a:t>
            </a:r>
            <a:r>
              <a:rPr lang="zh-CN" altLang="en-US" b="1" dirty="0" smtClean="0">
                <a:solidFill>
                  <a:schemeClr val="bg2"/>
                </a:solidFill>
                <a:effectLst>
                  <a:outerShdw blurRad="38100" dist="38100" dir="2700000" algn="tl">
                    <a:srgbClr val="C0C0C0"/>
                  </a:outerShdw>
                </a:effectLst>
              </a:rPr>
              <a:t>面向</a:t>
            </a:r>
            <a:r>
              <a:rPr lang="zh-CN" altLang="en-US" b="1" dirty="0">
                <a:solidFill>
                  <a:schemeClr val="bg2"/>
                </a:solidFill>
                <a:effectLst>
                  <a:outerShdw blurRad="38100" dist="38100" dir="2700000" algn="tl">
                    <a:srgbClr val="C0C0C0"/>
                  </a:outerShdw>
                </a:effectLst>
              </a:rPr>
              <a:t>状态转换的行为建模</a:t>
            </a:r>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Text Box 2"/>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62929" name="Rectangle 17"/>
          <p:cNvSpPr>
            <a:spLocks noChangeArrowheads="1"/>
          </p:cNvSpPr>
          <p:nvPr/>
        </p:nvSpPr>
        <p:spPr bwMode="auto">
          <a:xfrm>
            <a:off x="363538" y="2305050"/>
            <a:ext cx="8424862" cy="3674852"/>
          </a:xfrm>
          <a:prstGeom prst="rect">
            <a:avLst/>
          </a:prstGeom>
          <a:noFill/>
          <a:ln w="9525">
            <a:noFill/>
            <a:miter lim="800000"/>
            <a:headEnd/>
            <a:tailEnd/>
          </a:ln>
          <a:effectLst/>
        </p:spPr>
        <p:txBody>
          <a:bodyPr anchor="ctr">
            <a:spAutoFit/>
          </a:bodyPr>
          <a:lstStyle/>
          <a:p>
            <a:pPr algn="l" eaLnBrk="0" hangingPunct="0">
              <a:lnSpc>
                <a:spcPct val="110000"/>
              </a:lnSpc>
            </a:pPr>
            <a:r>
              <a:rPr lang="zh-CN" altLang="en-US" sz="2400" b="1" dirty="0">
                <a:solidFill>
                  <a:srgbClr val="FF0000"/>
                </a:solidFill>
                <a:effectLst>
                  <a:outerShdw blurRad="38100" dist="38100" dir="2700000" algn="tl">
                    <a:srgbClr val="C0C0C0"/>
                  </a:outerShdw>
                </a:effectLst>
              </a:rPr>
              <a:t>状态转换</a:t>
            </a:r>
          </a:p>
          <a:p>
            <a:pPr algn="l" eaLnBrk="0" hangingPunct="0">
              <a:lnSpc>
                <a:spcPct val="110000"/>
              </a:lnSpc>
            </a:pPr>
            <a:endParaRPr lang="zh-CN" altLang="en-US" sz="2400" b="1" dirty="0">
              <a:effectLst>
                <a:outerShdw blurRad="38100" dist="38100" dir="2700000" algn="tl">
                  <a:srgbClr val="C0C0C0"/>
                </a:outerShdw>
              </a:effectLst>
            </a:endParaRPr>
          </a:p>
          <a:p>
            <a:pPr algn="l" eaLnBrk="0" hangingPunct="0">
              <a:lnSpc>
                <a:spcPct val="150000"/>
              </a:lnSpc>
            </a:pPr>
            <a:r>
              <a:rPr lang="zh-CN" altLang="en-US" sz="2400" b="1" dirty="0">
                <a:effectLst>
                  <a:outerShdw blurRad="38100" dist="38100" dir="2700000" algn="tl">
                    <a:srgbClr val="C0C0C0"/>
                  </a:outerShdw>
                </a:effectLst>
              </a:rPr>
              <a:t>        由一个状态转换到另一个状态的关联就是</a:t>
            </a:r>
            <a:r>
              <a:rPr lang="zh-CN" altLang="en-US" sz="2400" b="1" dirty="0">
                <a:solidFill>
                  <a:schemeClr val="tx2"/>
                </a:solidFill>
                <a:effectLst>
                  <a:outerShdw blurRad="38100" dist="38100" dir="2700000" algn="tl">
                    <a:srgbClr val="C0C0C0"/>
                  </a:outerShdw>
                </a:effectLst>
              </a:rPr>
              <a:t>状态转换</a:t>
            </a:r>
            <a:r>
              <a:rPr lang="zh-CN" altLang="en-US" sz="2400" b="1" dirty="0">
                <a:effectLst>
                  <a:outerShdw blurRad="38100" dist="38100" dir="2700000" algn="tl">
                    <a:srgbClr val="C0C0C0"/>
                  </a:outerShdw>
                </a:effectLst>
              </a:rPr>
              <a:t>，它表明状态变换是有序变换过程，用有向箭头表示。状态变换是由</a:t>
            </a:r>
            <a:r>
              <a:rPr lang="zh-CN" altLang="en-US" sz="2400" b="1" dirty="0">
                <a:solidFill>
                  <a:srgbClr val="C00000"/>
                </a:solidFill>
                <a:effectLst>
                  <a:outerShdw blurRad="38100" dist="38100" dir="2700000" algn="tl">
                    <a:srgbClr val="C0C0C0"/>
                  </a:outerShdw>
                </a:effectLst>
              </a:rPr>
              <a:t>事件</a:t>
            </a:r>
            <a:r>
              <a:rPr lang="zh-CN" altLang="en-US" sz="2400" b="1" dirty="0">
                <a:effectLst>
                  <a:outerShdw blurRad="38100" dist="38100" dir="2700000" algn="tl">
                    <a:srgbClr val="C0C0C0"/>
                  </a:outerShdw>
                </a:effectLst>
              </a:rPr>
              <a:t>或</a:t>
            </a:r>
            <a:r>
              <a:rPr lang="zh-CN" altLang="en-US" sz="2400" b="1" dirty="0">
                <a:solidFill>
                  <a:srgbClr val="C00000"/>
                </a:solidFill>
                <a:effectLst>
                  <a:outerShdw blurRad="38100" dist="38100" dir="2700000" algn="tl">
                    <a:srgbClr val="C0C0C0"/>
                  </a:outerShdw>
                </a:effectLst>
              </a:rPr>
              <a:t>条件</a:t>
            </a:r>
            <a:r>
              <a:rPr lang="zh-CN" altLang="en-US" sz="2400" b="1" dirty="0">
                <a:effectLst>
                  <a:outerShdw blurRad="38100" dist="38100" dir="2700000" algn="tl">
                    <a:srgbClr val="C0C0C0"/>
                  </a:outerShdw>
                </a:effectLst>
              </a:rPr>
              <a:t>触发的，因而箭头上应说明事件名称或触发条件。如果状态间转换没有事件触发，则前一状态结束信息就是转换到下一状态的触发条件。 </a:t>
            </a:r>
          </a:p>
        </p:txBody>
      </p:sp>
      <p:sp>
        <p:nvSpPr>
          <p:cNvPr id="5" name="Rectangle 17"/>
          <p:cNvSpPr>
            <a:spLocks noChangeArrowheads="1"/>
          </p:cNvSpPr>
          <p:nvPr/>
        </p:nvSpPr>
        <p:spPr bwMode="auto">
          <a:xfrm>
            <a:off x="142875" y="1298575"/>
            <a:ext cx="4551246" cy="480131"/>
          </a:xfrm>
          <a:prstGeom prst="rect">
            <a:avLst/>
          </a:prstGeom>
          <a:noFill/>
          <a:ln w="9525">
            <a:noFill/>
            <a:miter lim="800000"/>
            <a:headEnd/>
            <a:tailEnd/>
          </a:ln>
          <a:effectLst/>
        </p:spPr>
        <p:txBody>
          <a:bodyPr wrap="none">
            <a:spAutoFit/>
          </a:bodyPr>
          <a:lstStyle/>
          <a:p>
            <a:r>
              <a:rPr lang="en-US" altLang="zh-CN" b="1" dirty="0" smtClean="0">
                <a:solidFill>
                  <a:schemeClr val="bg2"/>
                </a:solidFill>
                <a:effectLst>
                  <a:outerShdw blurRad="38100" dist="38100" dir="2700000" algn="tl">
                    <a:srgbClr val="C0C0C0"/>
                  </a:outerShdw>
                </a:effectLst>
              </a:rPr>
              <a:t>3. </a:t>
            </a:r>
            <a:r>
              <a:rPr lang="zh-CN" altLang="en-US" b="1" dirty="0" smtClean="0">
                <a:solidFill>
                  <a:schemeClr val="bg2"/>
                </a:solidFill>
                <a:effectLst>
                  <a:outerShdw blurRad="38100" dist="38100" dir="2700000" algn="tl">
                    <a:srgbClr val="C0C0C0"/>
                  </a:outerShdw>
                </a:effectLst>
              </a:rPr>
              <a:t>面向</a:t>
            </a:r>
            <a:r>
              <a:rPr lang="zh-CN" altLang="en-US" b="1" dirty="0">
                <a:solidFill>
                  <a:schemeClr val="bg2"/>
                </a:solidFill>
                <a:effectLst>
                  <a:outerShdw blurRad="38100" dist="38100" dir="2700000" algn="tl">
                    <a:srgbClr val="C0C0C0"/>
                  </a:outerShdw>
                </a:effectLst>
              </a:rPr>
              <a:t>状态转换的行为建模</a:t>
            </a:r>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4"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6645" name="Rectangle 5"/>
          <p:cNvSpPr>
            <a:spLocks noChangeArrowheads="1"/>
          </p:cNvSpPr>
          <p:nvPr/>
        </p:nvSpPr>
        <p:spPr bwMode="auto">
          <a:xfrm>
            <a:off x="174625" y="1298575"/>
            <a:ext cx="3041650" cy="476250"/>
          </a:xfrm>
          <a:prstGeom prst="rect">
            <a:avLst/>
          </a:prstGeom>
          <a:noFill/>
          <a:ln w="9525">
            <a:noFill/>
            <a:miter lim="800000"/>
            <a:headEnd/>
            <a:tailEnd/>
          </a:ln>
          <a:effectLst/>
        </p:spPr>
        <p:txBody>
          <a:bodyPr wrap="none">
            <a:spAutoFit/>
          </a:bodyPr>
          <a:lstStyle/>
          <a:p>
            <a:r>
              <a:rPr lang="zh-CN" altLang="en-US" b="1">
                <a:effectLst>
                  <a:outerShdw blurRad="38100" dist="38100" dir="2700000" algn="tl">
                    <a:srgbClr val="C0C0C0"/>
                  </a:outerShdw>
                </a:effectLst>
              </a:rPr>
              <a:t>进程三状态转换图</a:t>
            </a:r>
          </a:p>
        </p:txBody>
      </p:sp>
      <p:grpSp>
        <p:nvGrpSpPr>
          <p:cNvPr id="1136673" name="Group 33"/>
          <p:cNvGrpSpPr>
            <a:grpSpLocks/>
          </p:cNvGrpSpPr>
          <p:nvPr/>
        </p:nvGrpSpPr>
        <p:grpSpPr bwMode="auto">
          <a:xfrm>
            <a:off x="333375" y="2660650"/>
            <a:ext cx="7702550" cy="2152650"/>
            <a:chOff x="210" y="1462"/>
            <a:chExt cx="4852" cy="1356"/>
          </a:xfrm>
        </p:grpSpPr>
        <p:sp>
          <p:nvSpPr>
            <p:cNvPr id="1136647" name="AutoShape 7"/>
            <p:cNvSpPr>
              <a:spLocks noChangeArrowheads="1"/>
            </p:cNvSpPr>
            <p:nvPr/>
          </p:nvSpPr>
          <p:spPr bwMode="auto">
            <a:xfrm>
              <a:off x="707" y="2216"/>
              <a:ext cx="497" cy="228"/>
            </a:xfrm>
            <a:prstGeom prst="roundRect">
              <a:avLst>
                <a:gd name="adj" fmla="val 16667"/>
              </a:avLst>
            </a:prstGeom>
            <a:noFill/>
            <a:ln w="9525">
              <a:solidFill>
                <a:schemeClr val="tx1"/>
              </a:solidFill>
              <a:miter lim="800000"/>
              <a:headEnd/>
              <a:tailEnd/>
            </a:ln>
            <a:effectLst/>
          </p:spPr>
          <p:txBody>
            <a:bodyPr wrap="none" anchor="ctr"/>
            <a:lstStyle/>
            <a:p>
              <a:pPr algn="ctr"/>
              <a:r>
                <a:rPr lang="zh-CN" altLang="en-US" sz="2000">
                  <a:effectLst>
                    <a:outerShdw blurRad="38100" dist="38100" dir="2700000" algn="tl">
                      <a:srgbClr val="C0C0C0"/>
                    </a:outerShdw>
                  </a:effectLst>
                </a:rPr>
                <a:t>创建</a:t>
              </a:r>
            </a:p>
          </p:txBody>
        </p:sp>
        <p:sp>
          <p:nvSpPr>
            <p:cNvPr id="1136649" name="AutoShape 9"/>
            <p:cNvSpPr>
              <a:spLocks noChangeArrowheads="1"/>
            </p:cNvSpPr>
            <p:nvPr/>
          </p:nvSpPr>
          <p:spPr bwMode="auto">
            <a:xfrm>
              <a:off x="1777" y="1605"/>
              <a:ext cx="497" cy="228"/>
            </a:xfrm>
            <a:prstGeom prst="roundRect">
              <a:avLst>
                <a:gd name="adj" fmla="val 16667"/>
              </a:avLst>
            </a:prstGeom>
            <a:noFill/>
            <a:ln w="9525">
              <a:solidFill>
                <a:schemeClr val="tx1"/>
              </a:solidFill>
              <a:miter lim="800000"/>
              <a:headEnd/>
              <a:tailEnd/>
            </a:ln>
            <a:effectLst/>
          </p:spPr>
          <p:txBody>
            <a:bodyPr wrap="none" anchor="ctr"/>
            <a:lstStyle/>
            <a:p>
              <a:pPr algn="ctr"/>
              <a:r>
                <a:rPr lang="zh-CN" altLang="en-US" sz="2000">
                  <a:effectLst>
                    <a:outerShdw blurRad="38100" dist="38100" dir="2700000" algn="tl">
                      <a:srgbClr val="C0C0C0"/>
                    </a:outerShdw>
                  </a:effectLst>
                </a:rPr>
                <a:t>就绪</a:t>
              </a:r>
            </a:p>
          </p:txBody>
        </p:sp>
        <p:sp>
          <p:nvSpPr>
            <p:cNvPr id="1136650" name="AutoShape 10"/>
            <p:cNvSpPr>
              <a:spLocks noChangeArrowheads="1"/>
            </p:cNvSpPr>
            <p:nvPr/>
          </p:nvSpPr>
          <p:spPr bwMode="auto">
            <a:xfrm>
              <a:off x="2494" y="2444"/>
              <a:ext cx="497" cy="228"/>
            </a:xfrm>
            <a:prstGeom prst="roundRect">
              <a:avLst>
                <a:gd name="adj" fmla="val 16667"/>
              </a:avLst>
            </a:prstGeom>
            <a:noFill/>
            <a:ln w="9525">
              <a:solidFill>
                <a:schemeClr val="tx1"/>
              </a:solidFill>
              <a:miter lim="800000"/>
              <a:headEnd/>
              <a:tailEnd/>
            </a:ln>
            <a:effectLst/>
          </p:spPr>
          <p:txBody>
            <a:bodyPr wrap="none" anchor="ctr"/>
            <a:lstStyle/>
            <a:p>
              <a:pPr algn="ctr"/>
              <a:r>
                <a:rPr lang="zh-CN" altLang="en-US" sz="2000">
                  <a:effectLst>
                    <a:outerShdw blurRad="38100" dist="38100" dir="2700000" algn="tl">
                      <a:srgbClr val="C0C0C0"/>
                    </a:outerShdw>
                  </a:effectLst>
                </a:rPr>
                <a:t>阻塞</a:t>
              </a:r>
            </a:p>
          </p:txBody>
        </p:sp>
        <p:sp>
          <p:nvSpPr>
            <p:cNvPr id="1136651" name="AutoShape 11"/>
            <p:cNvSpPr>
              <a:spLocks noChangeArrowheads="1"/>
            </p:cNvSpPr>
            <p:nvPr/>
          </p:nvSpPr>
          <p:spPr bwMode="auto">
            <a:xfrm>
              <a:off x="3275" y="1605"/>
              <a:ext cx="497" cy="228"/>
            </a:xfrm>
            <a:prstGeom prst="roundRect">
              <a:avLst>
                <a:gd name="adj" fmla="val 16667"/>
              </a:avLst>
            </a:prstGeom>
            <a:noFill/>
            <a:ln w="9525">
              <a:solidFill>
                <a:schemeClr val="tx1"/>
              </a:solidFill>
              <a:miter lim="800000"/>
              <a:headEnd/>
              <a:tailEnd/>
            </a:ln>
            <a:effectLst/>
          </p:spPr>
          <p:txBody>
            <a:bodyPr wrap="none" anchor="ctr"/>
            <a:lstStyle/>
            <a:p>
              <a:pPr algn="ctr"/>
              <a:r>
                <a:rPr lang="zh-CN" altLang="en-US" sz="2000">
                  <a:effectLst>
                    <a:outerShdw blurRad="38100" dist="38100" dir="2700000" algn="tl">
                      <a:srgbClr val="C0C0C0"/>
                    </a:outerShdw>
                  </a:effectLst>
                </a:rPr>
                <a:t>运行</a:t>
              </a:r>
            </a:p>
          </p:txBody>
        </p:sp>
        <p:sp>
          <p:nvSpPr>
            <p:cNvPr id="1136652" name="AutoShape 12"/>
            <p:cNvSpPr>
              <a:spLocks noChangeArrowheads="1"/>
            </p:cNvSpPr>
            <p:nvPr/>
          </p:nvSpPr>
          <p:spPr bwMode="auto">
            <a:xfrm>
              <a:off x="4565" y="2102"/>
              <a:ext cx="497" cy="228"/>
            </a:xfrm>
            <a:prstGeom prst="roundRect">
              <a:avLst>
                <a:gd name="adj" fmla="val 16667"/>
              </a:avLst>
            </a:prstGeom>
            <a:noFill/>
            <a:ln w="9525">
              <a:solidFill>
                <a:schemeClr val="tx1"/>
              </a:solidFill>
              <a:miter lim="800000"/>
              <a:headEnd/>
              <a:tailEnd/>
            </a:ln>
            <a:effectLst/>
          </p:spPr>
          <p:txBody>
            <a:bodyPr wrap="none" anchor="ctr"/>
            <a:lstStyle/>
            <a:p>
              <a:pPr algn="ctr"/>
              <a:r>
                <a:rPr lang="zh-CN" altLang="en-US" sz="2000">
                  <a:effectLst>
                    <a:outerShdw blurRad="38100" dist="38100" dir="2700000" algn="tl">
                      <a:srgbClr val="C0C0C0"/>
                    </a:outerShdw>
                  </a:effectLst>
                </a:rPr>
                <a:t>退出</a:t>
              </a:r>
            </a:p>
          </p:txBody>
        </p:sp>
        <p:grpSp>
          <p:nvGrpSpPr>
            <p:cNvPr id="1136655" name="Group 15"/>
            <p:cNvGrpSpPr>
              <a:grpSpLocks/>
            </p:cNvGrpSpPr>
            <p:nvPr/>
          </p:nvGrpSpPr>
          <p:grpSpPr bwMode="auto">
            <a:xfrm>
              <a:off x="4695" y="2662"/>
              <a:ext cx="201" cy="156"/>
              <a:chOff x="1805" y="3207"/>
              <a:chExt cx="276" cy="323"/>
            </a:xfrm>
          </p:grpSpPr>
          <p:sp>
            <p:nvSpPr>
              <p:cNvPr id="1136653" name="Oval 13"/>
              <p:cNvSpPr>
                <a:spLocks noChangeArrowheads="1"/>
              </p:cNvSpPr>
              <p:nvPr/>
            </p:nvSpPr>
            <p:spPr bwMode="auto">
              <a:xfrm>
                <a:off x="1805" y="3207"/>
                <a:ext cx="276" cy="323"/>
              </a:xfrm>
              <a:prstGeom prst="ellipse">
                <a:avLst/>
              </a:prstGeom>
              <a:noFill/>
              <a:ln w="9525">
                <a:solidFill>
                  <a:schemeClr val="tx1"/>
                </a:solidFill>
                <a:miter lim="800000"/>
                <a:headEnd/>
                <a:tailEnd/>
              </a:ln>
              <a:effectLst/>
            </p:spPr>
            <p:txBody>
              <a:bodyPr wrap="none" anchor="ctr"/>
              <a:lstStyle/>
              <a:p>
                <a:endParaRPr lang="zh-CN" altLang="en-US"/>
              </a:p>
            </p:txBody>
          </p:sp>
          <p:sp>
            <p:nvSpPr>
              <p:cNvPr id="1136654" name="Oval 14"/>
              <p:cNvSpPr>
                <a:spLocks noChangeArrowheads="1"/>
              </p:cNvSpPr>
              <p:nvPr/>
            </p:nvSpPr>
            <p:spPr bwMode="auto">
              <a:xfrm>
                <a:off x="1881" y="3297"/>
                <a:ext cx="125" cy="147"/>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1136656" name="Oval 16"/>
            <p:cNvSpPr>
              <a:spLocks noChangeArrowheads="1"/>
            </p:cNvSpPr>
            <p:nvPr/>
          </p:nvSpPr>
          <p:spPr bwMode="auto">
            <a:xfrm>
              <a:off x="210" y="2294"/>
              <a:ext cx="72" cy="72"/>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136657" name="Line 17"/>
            <p:cNvSpPr>
              <a:spLocks noChangeShapeType="1"/>
            </p:cNvSpPr>
            <p:nvPr/>
          </p:nvSpPr>
          <p:spPr bwMode="auto">
            <a:xfrm>
              <a:off x="282" y="2330"/>
              <a:ext cx="425" cy="0"/>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58" name="Line 18"/>
            <p:cNvSpPr>
              <a:spLocks noChangeShapeType="1"/>
            </p:cNvSpPr>
            <p:nvPr/>
          </p:nvSpPr>
          <p:spPr bwMode="auto">
            <a:xfrm flipV="1">
              <a:off x="1204" y="1766"/>
              <a:ext cx="573" cy="450"/>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0" name="Line 20"/>
            <p:cNvSpPr>
              <a:spLocks noChangeShapeType="1"/>
            </p:cNvSpPr>
            <p:nvPr/>
          </p:nvSpPr>
          <p:spPr bwMode="auto">
            <a:xfrm>
              <a:off x="2274" y="1674"/>
              <a:ext cx="1001" cy="0"/>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1" name="Line 21"/>
            <p:cNvSpPr>
              <a:spLocks noChangeShapeType="1"/>
            </p:cNvSpPr>
            <p:nvPr/>
          </p:nvSpPr>
          <p:spPr bwMode="auto">
            <a:xfrm>
              <a:off x="2280" y="1745"/>
              <a:ext cx="1001" cy="0"/>
            </a:xfrm>
            <a:prstGeom prst="line">
              <a:avLst/>
            </a:prstGeom>
            <a:noFill/>
            <a:ln w="9525">
              <a:solidFill>
                <a:schemeClr val="tx1"/>
              </a:solidFill>
              <a:miter lim="800000"/>
              <a:headEnd type="triangle" w="med" len="med"/>
              <a:tailEnd/>
            </a:ln>
            <a:effectLst/>
          </p:spPr>
          <p:txBody>
            <a:bodyPr/>
            <a:lstStyle/>
            <a:p>
              <a:endParaRPr lang="zh-CN" altLang="en-US"/>
            </a:p>
          </p:txBody>
        </p:sp>
        <p:sp>
          <p:nvSpPr>
            <p:cNvPr id="1136662" name="Line 22"/>
            <p:cNvSpPr>
              <a:spLocks noChangeShapeType="1"/>
            </p:cNvSpPr>
            <p:nvPr/>
          </p:nvSpPr>
          <p:spPr bwMode="auto">
            <a:xfrm flipH="1">
              <a:off x="2991" y="1833"/>
              <a:ext cx="557" cy="611"/>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3" name="Line 23"/>
            <p:cNvSpPr>
              <a:spLocks noChangeShapeType="1"/>
            </p:cNvSpPr>
            <p:nvPr/>
          </p:nvSpPr>
          <p:spPr bwMode="auto">
            <a:xfrm flipH="1" flipV="1">
              <a:off x="2026" y="1833"/>
              <a:ext cx="468" cy="611"/>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4" name="Line 24"/>
            <p:cNvSpPr>
              <a:spLocks noChangeShapeType="1"/>
            </p:cNvSpPr>
            <p:nvPr/>
          </p:nvSpPr>
          <p:spPr bwMode="auto">
            <a:xfrm>
              <a:off x="3772" y="1745"/>
              <a:ext cx="1023" cy="357"/>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6" name="Line 26"/>
            <p:cNvSpPr>
              <a:spLocks noChangeShapeType="1"/>
            </p:cNvSpPr>
            <p:nvPr/>
          </p:nvSpPr>
          <p:spPr bwMode="auto">
            <a:xfrm>
              <a:off x="4795" y="2356"/>
              <a:ext cx="0" cy="306"/>
            </a:xfrm>
            <a:prstGeom prst="line">
              <a:avLst/>
            </a:prstGeom>
            <a:noFill/>
            <a:ln w="9525">
              <a:solidFill>
                <a:schemeClr val="tx1"/>
              </a:solidFill>
              <a:miter lim="800000"/>
              <a:headEnd/>
              <a:tailEnd type="triangle" w="med" len="med"/>
            </a:ln>
            <a:effectLst/>
          </p:spPr>
          <p:txBody>
            <a:bodyPr/>
            <a:lstStyle/>
            <a:p>
              <a:endParaRPr lang="zh-CN" altLang="en-US"/>
            </a:p>
          </p:txBody>
        </p:sp>
        <p:sp>
          <p:nvSpPr>
            <p:cNvPr id="1136667" name="Text Box 27"/>
            <p:cNvSpPr txBox="1">
              <a:spLocks noChangeArrowheads="1"/>
            </p:cNvSpPr>
            <p:nvPr/>
          </p:nvSpPr>
          <p:spPr bwMode="auto">
            <a:xfrm>
              <a:off x="2464" y="1462"/>
              <a:ext cx="692" cy="214"/>
            </a:xfrm>
            <a:prstGeom prst="rect">
              <a:avLst/>
            </a:prstGeom>
            <a:noFill/>
            <a:ln w="9525">
              <a:noFill/>
              <a:miter lim="800000"/>
              <a:headEnd/>
              <a:tailEnd/>
            </a:ln>
            <a:effectLst/>
          </p:spPr>
          <p:txBody>
            <a:bodyPr wrap="none">
              <a:spAutoFit/>
            </a:bodyPr>
            <a:lstStyle/>
            <a:p>
              <a:r>
                <a:rPr lang="zh-CN" altLang="en-US" sz="1800">
                  <a:effectLst>
                    <a:outerShdw blurRad="38100" dist="38100" dir="2700000" algn="tl">
                      <a:srgbClr val="C0C0C0"/>
                    </a:outerShdw>
                  </a:effectLst>
                </a:rPr>
                <a:t>进程调度</a:t>
              </a:r>
            </a:p>
          </p:txBody>
        </p:sp>
        <p:sp>
          <p:nvSpPr>
            <p:cNvPr id="1136668" name="Text Box 28"/>
            <p:cNvSpPr txBox="1">
              <a:spLocks noChangeArrowheads="1"/>
            </p:cNvSpPr>
            <p:nvPr/>
          </p:nvSpPr>
          <p:spPr bwMode="auto">
            <a:xfrm>
              <a:off x="2335" y="1744"/>
              <a:ext cx="896" cy="197"/>
            </a:xfrm>
            <a:prstGeom prst="rect">
              <a:avLst/>
            </a:prstGeom>
            <a:noFill/>
            <a:ln w="9525">
              <a:noFill/>
              <a:miter lim="800000"/>
              <a:headEnd/>
              <a:tailEnd/>
            </a:ln>
            <a:effectLst/>
          </p:spPr>
          <p:txBody>
            <a:bodyPr wrap="none">
              <a:spAutoFit/>
            </a:bodyPr>
            <a:lstStyle/>
            <a:p>
              <a:r>
                <a:rPr lang="en-US" altLang="zh-CN" sz="1600">
                  <a:effectLst>
                    <a:outerShdw blurRad="38100" dist="38100" dir="2700000" algn="tl">
                      <a:srgbClr val="C0C0C0"/>
                    </a:outerShdw>
                  </a:effectLst>
                </a:rPr>
                <a:t>time=time-out</a:t>
              </a:r>
            </a:p>
          </p:txBody>
        </p:sp>
        <p:sp>
          <p:nvSpPr>
            <p:cNvPr id="1136669" name="Text Box 29"/>
            <p:cNvSpPr txBox="1">
              <a:spLocks noChangeArrowheads="1"/>
            </p:cNvSpPr>
            <p:nvPr/>
          </p:nvSpPr>
          <p:spPr bwMode="auto">
            <a:xfrm>
              <a:off x="3156" y="2080"/>
              <a:ext cx="692" cy="214"/>
            </a:xfrm>
            <a:prstGeom prst="rect">
              <a:avLst/>
            </a:prstGeom>
            <a:noFill/>
            <a:ln w="9525">
              <a:noFill/>
              <a:miter lim="800000"/>
              <a:headEnd/>
              <a:tailEnd/>
            </a:ln>
            <a:effectLst/>
          </p:spPr>
          <p:txBody>
            <a:bodyPr wrap="none">
              <a:spAutoFit/>
            </a:bodyPr>
            <a:lstStyle/>
            <a:p>
              <a:r>
                <a:rPr lang="zh-CN" altLang="en-US" sz="1800">
                  <a:effectLst>
                    <a:outerShdw blurRad="38100" dist="38100" dir="2700000" algn="tl">
                      <a:srgbClr val="C0C0C0"/>
                    </a:outerShdw>
                  </a:effectLst>
                </a:rPr>
                <a:t>事件请求</a:t>
              </a:r>
            </a:p>
          </p:txBody>
        </p:sp>
        <p:sp>
          <p:nvSpPr>
            <p:cNvPr id="1136670" name="Text Box 30"/>
            <p:cNvSpPr txBox="1">
              <a:spLocks noChangeArrowheads="1"/>
            </p:cNvSpPr>
            <p:nvPr/>
          </p:nvSpPr>
          <p:spPr bwMode="auto">
            <a:xfrm>
              <a:off x="1632" y="2092"/>
              <a:ext cx="692" cy="214"/>
            </a:xfrm>
            <a:prstGeom prst="rect">
              <a:avLst/>
            </a:prstGeom>
            <a:noFill/>
            <a:ln w="9525">
              <a:noFill/>
              <a:miter lim="800000"/>
              <a:headEnd/>
              <a:tailEnd/>
            </a:ln>
            <a:effectLst/>
          </p:spPr>
          <p:txBody>
            <a:bodyPr wrap="none">
              <a:spAutoFit/>
            </a:bodyPr>
            <a:lstStyle/>
            <a:p>
              <a:r>
                <a:rPr lang="zh-CN" altLang="en-US" sz="1800">
                  <a:effectLst>
                    <a:outerShdw blurRad="38100" dist="38100" dir="2700000" algn="tl">
                      <a:srgbClr val="C0C0C0"/>
                    </a:outerShdw>
                  </a:effectLst>
                </a:rPr>
                <a:t>事件完毕</a:t>
              </a:r>
            </a:p>
          </p:txBody>
        </p:sp>
        <p:sp>
          <p:nvSpPr>
            <p:cNvPr id="1136671" name="Text Box 31"/>
            <p:cNvSpPr txBox="1">
              <a:spLocks noChangeArrowheads="1"/>
            </p:cNvSpPr>
            <p:nvPr/>
          </p:nvSpPr>
          <p:spPr bwMode="auto">
            <a:xfrm>
              <a:off x="1112" y="1833"/>
              <a:ext cx="404" cy="214"/>
            </a:xfrm>
            <a:prstGeom prst="rect">
              <a:avLst/>
            </a:prstGeom>
            <a:noFill/>
            <a:ln w="9525">
              <a:noFill/>
              <a:miter lim="800000"/>
              <a:headEnd/>
              <a:tailEnd/>
            </a:ln>
            <a:effectLst/>
          </p:spPr>
          <p:txBody>
            <a:bodyPr wrap="none">
              <a:spAutoFit/>
            </a:bodyPr>
            <a:lstStyle/>
            <a:p>
              <a:r>
                <a:rPr lang="zh-CN" altLang="en-US" sz="1800">
                  <a:effectLst>
                    <a:outerShdw blurRad="38100" dist="38100" dir="2700000" algn="tl">
                      <a:srgbClr val="C0C0C0"/>
                    </a:outerShdw>
                  </a:effectLst>
                </a:rPr>
                <a:t>提交</a:t>
              </a:r>
            </a:p>
          </p:txBody>
        </p:sp>
        <p:sp>
          <p:nvSpPr>
            <p:cNvPr id="1136672" name="Text Box 32"/>
            <p:cNvSpPr txBox="1">
              <a:spLocks noChangeArrowheads="1"/>
            </p:cNvSpPr>
            <p:nvPr/>
          </p:nvSpPr>
          <p:spPr bwMode="auto">
            <a:xfrm>
              <a:off x="4181" y="1707"/>
              <a:ext cx="404" cy="214"/>
            </a:xfrm>
            <a:prstGeom prst="rect">
              <a:avLst/>
            </a:prstGeom>
            <a:noFill/>
            <a:ln w="9525">
              <a:noFill/>
              <a:miter lim="800000"/>
              <a:headEnd/>
              <a:tailEnd/>
            </a:ln>
            <a:effectLst/>
          </p:spPr>
          <p:txBody>
            <a:bodyPr wrap="none">
              <a:spAutoFit/>
            </a:bodyPr>
            <a:lstStyle/>
            <a:p>
              <a:r>
                <a:rPr lang="zh-CN" altLang="en-US" sz="1800">
                  <a:effectLst>
                    <a:outerShdw blurRad="38100" dist="38100" dir="2700000" algn="tl">
                      <a:srgbClr val="C0C0C0"/>
                    </a:outerShdw>
                  </a:effectLst>
                </a:rPr>
                <a:t>释放</a:t>
              </a:r>
            </a:p>
          </p:txBody>
        </p:sp>
      </p:gr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8"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37669" name="Rectangle 5"/>
          <p:cNvSpPr>
            <a:spLocks noChangeArrowheads="1"/>
          </p:cNvSpPr>
          <p:nvPr/>
        </p:nvSpPr>
        <p:spPr bwMode="auto">
          <a:xfrm>
            <a:off x="198438" y="1504950"/>
            <a:ext cx="3756025"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俄罗斯方块状态转换图</a:t>
            </a:r>
          </a:p>
        </p:txBody>
      </p:sp>
      <p:sp>
        <p:nvSpPr>
          <p:cNvPr id="1137670" name="Text Box 6"/>
          <p:cNvSpPr txBox="1">
            <a:spLocks noChangeArrowheads="1"/>
          </p:cNvSpPr>
          <p:nvPr/>
        </p:nvSpPr>
        <p:spPr bwMode="auto">
          <a:xfrm>
            <a:off x="604838" y="2433638"/>
            <a:ext cx="4359275" cy="2647950"/>
          </a:xfrm>
          <a:prstGeom prst="rect">
            <a:avLst/>
          </a:prstGeom>
          <a:noFill/>
          <a:ln w="9525">
            <a:noFill/>
            <a:miter lim="800000"/>
            <a:headEnd/>
            <a:tailEnd/>
          </a:ln>
          <a:effectLst/>
        </p:spPr>
        <p:txBody>
          <a:bodyPr>
            <a:spAutoFit/>
          </a:bodyPr>
          <a:lstStyle/>
          <a:p>
            <a:pPr>
              <a:lnSpc>
                <a:spcPct val="140000"/>
              </a:lnSpc>
            </a:pPr>
            <a:r>
              <a:rPr lang="zh-CN" altLang="en-US" sz="2400">
                <a:effectLst>
                  <a:outerShdw blurRad="38100" dist="38100" dir="2700000" algn="tl">
                    <a:srgbClr val="C0C0C0"/>
                  </a:outerShdw>
                </a:effectLst>
                <a:latin typeface="宋体" pitchFamily="2" charset="-122"/>
              </a:rPr>
              <a:t>    针对俄罗斯方块一个回合过程，给出其对应的状态转换图。一个回合是指从出现某个方块图形到该图形落到底部的过程。</a:t>
            </a:r>
          </a:p>
        </p:txBody>
      </p:sp>
      <p:pic>
        <p:nvPicPr>
          <p:cNvPr id="1137671" name="Picture 7"/>
          <p:cNvPicPr>
            <a:picLocks noChangeAspect="1" noChangeArrowheads="1"/>
          </p:cNvPicPr>
          <p:nvPr/>
        </p:nvPicPr>
        <p:blipFill>
          <a:blip r:embed="rId3" cstate="print"/>
          <a:srcRect/>
          <a:stretch>
            <a:fillRect/>
          </a:stretch>
        </p:blipFill>
        <p:spPr bwMode="auto">
          <a:xfrm>
            <a:off x="5843588" y="1504950"/>
            <a:ext cx="2916237" cy="4762500"/>
          </a:xfrm>
          <a:prstGeom prst="rect">
            <a:avLst/>
          </a:prstGeom>
          <a:noFill/>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26720" t="19033" r="39221" b="23387"/>
          <a:stretch/>
        </p:blipFill>
        <p:spPr>
          <a:xfrm rot="5400000">
            <a:off x="5670431" y="620381"/>
            <a:ext cx="3262550" cy="4139515"/>
          </a:xfrm>
          <a:prstGeom prst="rect">
            <a:avLst/>
          </a:prstGeom>
        </p:spPr>
      </p:pic>
      <p:grpSp>
        <p:nvGrpSpPr>
          <p:cNvPr id="5" name="组合 4"/>
          <p:cNvGrpSpPr/>
          <p:nvPr/>
        </p:nvGrpSpPr>
        <p:grpSpPr>
          <a:xfrm>
            <a:off x="-9742060" y="1161535"/>
            <a:ext cx="9742060" cy="4128220"/>
            <a:chOff x="-2624590" y="2061198"/>
            <a:chExt cx="10445711" cy="4688092"/>
          </a:xfrm>
        </p:grpSpPr>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t="13416" r="20045" b="19391"/>
            <a:stretch/>
          </p:blipFill>
          <p:spPr>
            <a:xfrm>
              <a:off x="515110" y="2061198"/>
              <a:ext cx="7306011" cy="4608094"/>
            </a:xfrm>
            <a:prstGeom prst="rect">
              <a:avLst/>
            </a:prstGeom>
          </p:spPr>
        </p:pic>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t="25965" r="52919" b="18245"/>
            <a:stretch/>
          </p:blipFill>
          <p:spPr>
            <a:xfrm>
              <a:off x="-2624590" y="2261286"/>
              <a:ext cx="5145368" cy="4488004"/>
            </a:xfrm>
            <a:prstGeom prst="rect">
              <a:avLst/>
            </a:prstGeom>
          </p:spPr>
        </p:pic>
      </p:gr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43" name="Rectangle 39"/>
          <p:cNvSpPr>
            <a:spLocks noChangeArrowheads="1"/>
          </p:cNvSpPr>
          <p:nvPr/>
        </p:nvSpPr>
        <p:spPr bwMode="auto">
          <a:xfrm>
            <a:off x="47625" y="1239838"/>
            <a:ext cx="6980704" cy="671512"/>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a:solidFill>
                  <a:schemeClr val="bg2"/>
                </a:solidFill>
                <a:effectLst>
                  <a:outerShdw blurRad="38100" dist="38100" dir="2700000" algn="tl">
                    <a:srgbClr val="C0C0C0"/>
                  </a:outerShdw>
                </a:effectLst>
                <a:latin typeface="Times New Roman" pitchFamily="18" charset="0"/>
              </a:rPr>
              <a:t>DD  </a:t>
            </a:r>
            <a:r>
              <a:rPr lang="en-US" altLang="zh-CN" sz="2400" b="1" dirty="0">
                <a:solidFill>
                  <a:schemeClr val="bg2"/>
                </a:solidFill>
                <a:effectLst>
                  <a:outerShdw blurRad="38100" dist="38100" dir="2700000" algn="tl">
                    <a:srgbClr val="C0C0C0"/>
                  </a:outerShdw>
                </a:effectLst>
                <a:latin typeface="Times New Roman" pitchFamily="18" charset="0"/>
              </a:rPr>
              <a:t>（Data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endParaRPr lang="zh-CN" altLang="en-US" sz="2400" b="1" dirty="0">
              <a:solidFill>
                <a:schemeClr val="bg2"/>
              </a:solidFill>
              <a:effectLst>
                <a:outerShdw blurRad="38100" dist="38100" dir="2700000" algn="tl">
                  <a:srgbClr val="C0C0C0"/>
                </a:outerShdw>
              </a:effectLst>
              <a:latin typeface="Times New Roman" pitchFamily="18" charset="0"/>
            </a:endParaRPr>
          </a:p>
        </p:txBody>
      </p:sp>
      <p:sp>
        <p:nvSpPr>
          <p:cNvPr id="1061890" name="Text Box 2"/>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61893" name="Text Box 5"/>
          <p:cNvSpPr txBox="1">
            <a:spLocks noChangeArrowheads="1"/>
          </p:cNvSpPr>
          <p:nvPr/>
        </p:nvSpPr>
        <p:spPr bwMode="auto">
          <a:xfrm>
            <a:off x="3355496" y="4915622"/>
            <a:ext cx="1752403" cy="1126462"/>
          </a:xfrm>
          <a:prstGeom prst="rect">
            <a:avLst/>
          </a:prstGeom>
          <a:noFill/>
          <a:ln w="9525">
            <a:noFill/>
            <a:miter lim="800000"/>
            <a:headEnd/>
            <a:tailEnd/>
          </a:ln>
          <a:effectLst/>
        </p:spPr>
        <p:txBody>
          <a:bodyPr wrap="none">
            <a:spAutoFit/>
          </a:bodyPr>
          <a:lstStyle/>
          <a:p>
            <a:pPr>
              <a:lnSpc>
                <a:spcPct val="140000"/>
              </a:lnSpc>
              <a:buFont typeface="Wingdings" pitchFamily="2" charset="2"/>
              <a:buChar char="Ø"/>
            </a:pPr>
            <a:r>
              <a:rPr lang="zh-CN" altLang="en-US" sz="2400" b="1" dirty="0">
                <a:effectLst>
                  <a:outerShdw blurRad="38100" dist="38100" dir="2700000" algn="tl">
                    <a:srgbClr val="C0C0C0"/>
                  </a:outerShdw>
                </a:effectLst>
              </a:rPr>
              <a:t> 词条描述</a:t>
            </a:r>
          </a:p>
          <a:p>
            <a:pPr>
              <a:lnSpc>
                <a:spcPct val="140000"/>
              </a:lnSpc>
              <a:buFont typeface="Wingdings" pitchFamily="2" charset="2"/>
              <a:buChar char="Ø"/>
            </a:pPr>
            <a:r>
              <a:rPr lang="zh-CN" altLang="en-US" sz="2400" b="1" dirty="0">
                <a:effectLst>
                  <a:outerShdw blurRad="38100" dist="38100" dir="2700000" algn="tl">
                    <a:srgbClr val="C0C0C0"/>
                  </a:outerShdw>
                </a:effectLst>
              </a:rPr>
              <a:t> 定义</a:t>
            </a:r>
            <a:r>
              <a:rPr lang="zh-CN" altLang="en-US" sz="2400" b="1" dirty="0" smtClean="0">
                <a:effectLst>
                  <a:outerShdw blurRad="38100" dist="38100" dir="2700000" algn="tl">
                    <a:srgbClr val="C0C0C0"/>
                  </a:outerShdw>
                </a:effectLst>
              </a:rPr>
              <a:t>式</a:t>
            </a:r>
            <a:endParaRPr lang="zh-CN" altLang="en-US" sz="2400" b="1" dirty="0">
              <a:effectLst>
                <a:outerShdw blurRad="38100" dist="38100" dir="2700000" algn="tl">
                  <a:srgbClr val="C0C0C0"/>
                </a:outerShdw>
              </a:effectLst>
            </a:endParaRPr>
          </a:p>
        </p:txBody>
      </p:sp>
      <p:sp>
        <p:nvSpPr>
          <p:cNvPr id="1061894" name="Rectangle 6"/>
          <p:cNvSpPr>
            <a:spLocks noChangeArrowheads="1"/>
          </p:cNvSpPr>
          <p:nvPr/>
        </p:nvSpPr>
        <p:spPr bwMode="auto">
          <a:xfrm>
            <a:off x="338138" y="2089150"/>
            <a:ext cx="8399462" cy="2465388"/>
          </a:xfrm>
          <a:prstGeom prst="rect">
            <a:avLst/>
          </a:prstGeom>
          <a:noFill/>
          <a:ln w="9525">
            <a:noFill/>
            <a:miter lim="800000"/>
            <a:headEnd/>
            <a:tailEnd/>
          </a:ln>
          <a:effectLst/>
        </p:spPr>
        <p:txBody>
          <a:bodyPr anchor="ctr">
            <a:spAutoFit/>
          </a:bodyPr>
          <a:lstStyle/>
          <a:p>
            <a:pPr algn="l" eaLnBrk="0" hangingPunct="0">
              <a:lnSpc>
                <a:spcPct val="130000"/>
              </a:lnSpc>
            </a:pPr>
            <a:r>
              <a:rPr lang="zh-CN" altLang="en-US" sz="2400" b="1" dirty="0">
                <a:effectLst>
                  <a:outerShdw blurRad="38100" dist="38100" dir="2700000" algn="tl">
                    <a:srgbClr val="C0C0C0"/>
                  </a:outerShdw>
                </a:effectLst>
              </a:rPr>
              <a:t>        数据字典以结构化方式定义了在数据建模、功能建模和行为建模过程中涉及到的所有数据信息、控制信息。它是当前系统的软件词典，提供用户和软件人员的概念解释，也提供在系统开发过程中各种有关数据和控制的描述信息，使得系统所有的相关人员对信息有共同的、一致的理解。 </a:t>
            </a:r>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ChangeArrowheads="1"/>
          </p:cNvSpPr>
          <p:nvPr/>
        </p:nvSpPr>
        <p:spPr bwMode="auto">
          <a:xfrm>
            <a:off x="133350" y="2328863"/>
            <a:ext cx="8896350" cy="2830512"/>
          </a:xfrm>
          <a:prstGeom prst="rect">
            <a:avLst/>
          </a:prstGeom>
          <a:noFill/>
          <a:ln w="9525">
            <a:noFill/>
            <a:miter lim="800000"/>
            <a:headEnd/>
            <a:tailEnd/>
          </a:ln>
          <a:effectLst/>
        </p:spPr>
        <p:txBody>
          <a:bodyPr anchor="ctr">
            <a:spAutoFit/>
          </a:bodyPr>
          <a:lstStyle/>
          <a:p>
            <a:pPr algn="l" eaLnBrk="0" hangingPunct="0">
              <a:lnSpc>
                <a:spcPct val="150000"/>
              </a:lnSpc>
            </a:pPr>
            <a:r>
              <a:rPr lang="zh-CN" altLang="en-US" sz="2400" b="1" dirty="0">
                <a:solidFill>
                  <a:schemeClr val="tx1"/>
                </a:solidFill>
                <a:effectLst/>
                <a:latin typeface="宋体" pitchFamily="2" charset="-122"/>
              </a:rPr>
              <a:t>    数据字典提供人们查阅对不了解的条目的解释，也提供了在软件分析和设计的过程中给人提供关于数据的描述信息。</a:t>
            </a:r>
          </a:p>
          <a:p>
            <a:pPr algn="l" eaLnBrk="0" hangingPunct="0">
              <a:lnSpc>
                <a:spcPct val="150000"/>
              </a:lnSpc>
            </a:pPr>
            <a:r>
              <a:rPr lang="zh-CN" altLang="en-US" sz="2400" b="1" dirty="0">
                <a:solidFill>
                  <a:schemeClr val="tx1"/>
                </a:solidFill>
                <a:effectLst/>
                <a:latin typeface="宋体" pitchFamily="2" charset="-122"/>
              </a:rPr>
              <a:t>    </a:t>
            </a:r>
            <a:r>
              <a:rPr lang="zh-CN" altLang="en-US" sz="2400" b="1" dirty="0">
                <a:effectLst>
                  <a:outerShdw blurRad="38100" dist="38100" dir="2700000" algn="tl">
                    <a:srgbClr val="C0C0C0"/>
                  </a:outerShdw>
                </a:effectLst>
                <a:latin typeface="宋体" pitchFamily="2" charset="-122"/>
              </a:rPr>
              <a:t>词条描述详细说明了数据和控制信息在系统内的传播途径。它分为数据流词条、数据元素词条、加工词条和存储文件词条等内容的定义。 </a:t>
            </a:r>
          </a:p>
        </p:txBody>
      </p:sp>
      <p:sp>
        <p:nvSpPr>
          <p:cNvPr id="1060867" name="Rectangle 3"/>
          <p:cNvSpPr>
            <a:spLocks noChangeArrowheads="1"/>
          </p:cNvSpPr>
          <p:nvPr/>
        </p:nvSpPr>
        <p:spPr bwMode="auto">
          <a:xfrm>
            <a:off x="47625" y="1239838"/>
            <a:ext cx="7089775" cy="671512"/>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a:solidFill>
                  <a:schemeClr val="bg2"/>
                </a:solidFill>
                <a:effectLst>
                  <a:outerShdw blurRad="38100" dist="38100" dir="2700000" algn="tl">
                    <a:srgbClr val="C0C0C0"/>
                  </a:outerShdw>
                </a:effectLst>
                <a:latin typeface="Times New Roman" pitchFamily="18" charset="0"/>
              </a:rPr>
              <a:t>DD  </a:t>
            </a:r>
            <a:r>
              <a:rPr lang="en-US" altLang="zh-CN" sz="2400" b="1" dirty="0">
                <a:solidFill>
                  <a:schemeClr val="bg2"/>
                </a:solidFill>
                <a:effectLst>
                  <a:outerShdw blurRad="38100" dist="38100" dir="2700000" algn="tl">
                    <a:srgbClr val="C0C0C0"/>
                  </a:outerShdw>
                </a:effectLst>
                <a:latin typeface="Times New Roman" pitchFamily="18" charset="0"/>
              </a:rPr>
              <a:t>（Data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r>
              <a:rPr lang="zh-CN" altLang="en-US" sz="2400" b="1" dirty="0">
                <a:solidFill>
                  <a:schemeClr val="bg2"/>
                </a:solidFill>
                <a:effectLst>
                  <a:outerShdw blurRad="38100" dist="38100" dir="2700000" algn="tl">
                    <a:srgbClr val="C0C0C0"/>
                  </a:outerShdw>
                </a:effectLst>
                <a:latin typeface="Times New Roman" pitchFamily="18" charset="0"/>
              </a:rPr>
              <a:t>词条描述</a:t>
            </a:r>
          </a:p>
        </p:txBody>
      </p:sp>
      <p:sp>
        <p:nvSpPr>
          <p:cNvPr id="1060868"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4995" r="34128" b="10963"/>
          <a:stretch/>
        </p:blipFill>
        <p:spPr>
          <a:xfrm rot="5400000">
            <a:off x="-8085610" y="-1071115"/>
            <a:ext cx="6906899" cy="9071814"/>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Text Box 2"/>
          <p:cNvSpPr txBox="1">
            <a:spLocks noChangeArrowheads="1"/>
          </p:cNvSpPr>
          <p:nvPr/>
        </p:nvSpPr>
        <p:spPr bwMode="auto">
          <a:xfrm>
            <a:off x="3714750" y="1466850"/>
            <a:ext cx="5410200" cy="396875"/>
          </a:xfrm>
          <a:prstGeom prst="rect">
            <a:avLst/>
          </a:prstGeom>
          <a:noFill/>
          <a:ln w="9525">
            <a:noFill/>
            <a:miter lim="800000"/>
            <a:headEnd/>
            <a:tailEnd/>
          </a:ln>
          <a:effectLst/>
        </p:spPr>
        <p:txBody>
          <a:bodyPr>
            <a:spAutoFit/>
          </a:bodyPr>
          <a:lstStyle/>
          <a:p>
            <a:pPr algn="l">
              <a:lnSpc>
                <a:spcPct val="100000"/>
              </a:lnSpc>
              <a:spcBef>
                <a:spcPct val="50000"/>
              </a:spcBef>
            </a:pPr>
            <a:endParaRPr lang="zh-CN" altLang="en-US" sz="2000">
              <a:solidFill>
                <a:schemeClr val="tx1"/>
              </a:solidFill>
              <a:effectLst/>
              <a:latin typeface="Tahoma" pitchFamily="34" charset="0"/>
            </a:endParaRPr>
          </a:p>
        </p:txBody>
      </p:sp>
      <p:sp>
        <p:nvSpPr>
          <p:cNvPr id="1120260" name="Line 4"/>
          <p:cNvSpPr>
            <a:spLocks noChangeShapeType="1"/>
          </p:cNvSpPr>
          <p:nvPr/>
        </p:nvSpPr>
        <p:spPr bwMode="auto">
          <a:xfrm>
            <a:off x="463550" y="4279900"/>
            <a:ext cx="723900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0261" name="Line 5"/>
          <p:cNvSpPr>
            <a:spLocks noChangeShapeType="1"/>
          </p:cNvSpPr>
          <p:nvPr/>
        </p:nvSpPr>
        <p:spPr bwMode="auto">
          <a:xfrm>
            <a:off x="444500" y="6508750"/>
            <a:ext cx="723900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0262" name="Text Box 6"/>
          <p:cNvSpPr txBox="1">
            <a:spLocks noChangeArrowheads="1"/>
          </p:cNvSpPr>
          <p:nvPr/>
        </p:nvSpPr>
        <p:spPr bwMode="auto">
          <a:xfrm>
            <a:off x="123825" y="3600450"/>
            <a:ext cx="7853363" cy="2892425"/>
          </a:xfrm>
          <a:prstGeom prst="rect">
            <a:avLst/>
          </a:prstGeom>
          <a:noFill/>
          <a:ln w="9525">
            <a:noFill/>
            <a:miter lim="800000"/>
            <a:headEnd/>
            <a:tailEnd/>
          </a:ln>
          <a:effectLst/>
        </p:spPr>
        <p:txBody>
          <a:bodyPr>
            <a:spAutoFit/>
          </a:bodyPr>
          <a:lstStyle/>
          <a:p>
            <a:pPr algn="l">
              <a:lnSpc>
                <a:spcPct val="140000"/>
              </a:lnSpc>
              <a:spcBef>
                <a:spcPct val="20000"/>
              </a:spcBef>
              <a:buClr>
                <a:srgbClr val="FFFF00"/>
              </a:buClr>
              <a:buSzPct val="70000"/>
              <a:buFont typeface="Wingdings" pitchFamily="2" charset="2"/>
              <a:buNone/>
            </a:pPr>
            <a:r>
              <a:rPr lang="zh-CN" altLang="en-US" sz="2000" b="1">
                <a:solidFill>
                  <a:srgbClr val="66FFFF"/>
                </a:solidFill>
                <a:effectLst>
                  <a:outerShdw blurRad="38100" dist="38100" dir="2700000" algn="tl">
                    <a:srgbClr val="C0C0C0"/>
                  </a:outerShdw>
                </a:effectLst>
                <a:latin typeface="Times New Roman" pitchFamily="18" charset="0"/>
              </a:rPr>
              <a:t>  </a:t>
            </a:r>
            <a:r>
              <a:rPr lang="zh-CN" altLang="en-US" sz="2000" b="1">
                <a:solidFill>
                  <a:srgbClr val="DF6337"/>
                </a:solidFill>
                <a:effectLst>
                  <a:outerShdw blurRad="38100" dist="38100" dir="2700000" algn="tl">
                    <a:srgbClr val="C0C0C0"/>
                  </a:outerShdw>
                </a:effectLst>
                <a:latin typeface="Times New Roman" pitchFamily="18" charset="0"/>
              </a:rPr>
              <a:t>1 )  数据流词条描述</a:t>
            </a:r>
            <a:r>
              <a:rPr lang="zh-CN" altLang="en-US" sz="2000" b="1">
                <a:solidFill>
                  <a:schemeClr val="tx1"/>
                </a:solidFill>
                <a:effectLst>
                  <a:outerShdw blurRad="38100" dist="38100" dir="2700000" algn="tl">
                    <a:srgbClr val="C0C0C0"/>
                  </a:outerShdw>
                </a:effectLst>
              </a:rPr>
              <a:t> </a:t>
            </a:r>
          </a:p>
          <a:p>
            <a:pPr algn="l">
              <a:lnSpc>
                <a:spcPct val="50000"/>
              </a:lnSpc>
              <a:spcBef>
                <a:spcPct val="20000"/>
              </a:spcBef>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p>
          <a:p>
            <a:pPr algn="l">
              <a:lnSpc>
                <a:spcPct val="75000"/>
              </a:lnSpc>
              <a:spcBef>
                <a:spcPct val="35000"/>
              </a:spcBef>
              <a:spcAft>
                <a:spcPct val="10000"/>
              </a:spcAft>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数据流名：</a:t>
            </a:r>
            <a:r>
              <a:rPr lang="zh-CN" altLang="en-US" sz="2000" b="1">
                <a:solidFill>
                  <a:schemeClr val="tx1"/>
                </a:solidFill>
                <a:effectLst>
                  <a:outerShdw blurRad="38100" dist="38100" dir="2700000" algn="tl">
                    <a:srgbClr val="C0C0C0"/>
                  </a:outerShdw>
                </a:effectLst>
              </a:rPr>
              <a:t>词、短语</a:t>
            </a:r>
          </a:p>
          <a:p>
            <a:pPr algn="l">
              <a:lnSpc>
                <a:spcPct val="75000"/>
              </a:lnSpc>
              <a:spcBef>
                <a:spcPct val="35000"/>
              </a:spcBef>
              <a:spcAft>
                <a:spcPct val="10000"/>
              </a:spcAft>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说明：</a:t>
            </a:r>
            <a:r>
              <a:rPr lang="zh-CN" altLang="en-US" sz="2000" b="1">
                <a:solidFill>
                  <a:schemeClr val="tx1"/>
                </a:solidFill>
                <a:effectLst>
                  <a:outerShdw blurRad="38100" dist="38100" dir="2700000" algn="tl">
                    <a:srgbClr val="C0C0C0"/>
                  </a:outerShdw>
                </a:effectLst>
              </a:rPr>
              <a:t>该信息是去掉自然语言中语气词、标点符号后的分词</a:t>
            </a:r>
          </a:p>
          <a:p>
            <a:pPr algn="l">
              <a:lnSpc>
                <a:spcPct val="75000"/>
              </a:lnSpc>
              <a:spcBef>
                <a:spcPct val="35000"/>
              </a:spcBef>
              <a:spcAft>
                <a:spcPct val="10000"/>
              </a:spcAft>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数据流来源：</a:t>
            </a:r>
            <a:r>
              <a:rPr lang="zh-CN" altLang="en-US" sz="2000" b="1">
                <a:solidFill>
                  <a:schemeClr val="tx1"/>
                </a:solidFill>
                <a:effectLst>
                  <a:outerShdw blurRad="38100" dist="38100" dir="2700000" algn="tl">
                    <a:srgbClr val="C0C0C0"/>
                  </a:outerShdw>
                </a:effectLst>
              </a:rPr>
              <a:t>来自“自然语言的预处理”部分</a:t>
            </a:r>
          </a:p>
          <a:p>
            <a:pPr algn="l">
              <a:lnSpc>
                <a:spcPct val="75000"/>
              </a:lnSpc>
              <a:spcBef>
                <a:spcPct val="35000"/>
              </a:spcBef>
              <a:spcAft>
                <a:spcPct val="10000"/>
              </a:spcAft>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数据流去向</a:t>
            </a:r>
            <a:r>
              <a:rPr lang="zh-CN" altLang="en-US" sz="2000" b="1">
                <a:solidFill>
                  <a:schemeClr val="tx1"/>
                </a:solidFill>
                <a:effectLst>
                  <a:outerShdw blurRad="38100" dist="38100" dir="2700000" algn="tl">
                    <a:srgbClr val="C0C0C0"/>
                  </a:outerShdw>
                </a:effectLst>
              </a:rPr>
              <a:t> ： 该数据传递给“三元组成组处理”处理部分</a:t>
            </a:r>
          </a:p>
          <a:p>
            <a:pPr algn="l">
              <a:lnSpc>
                <a:spcPct val="75000"/>
              </a:lnSpc>
              <a:spcBef>
                <a:spcPct val="35000"/>
              </a:spcBef>
              <a:spcAft>
                <a:spcPct val="10000"/>
              </a:spcAft>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数据流组成：</a:t>
            </a:r>
            <a:r>
              <a:rPr lang="zh-CN" altLang="en-US" sz="2000" b="1">
                <a:solidFill>
                  <a:schemeClr val="tx1"/>
                </a:solidFill>
                <a:effectLst>
                  <a:outerShdw blurRad="38100" dist="38100" dir="2700000" algn="tl">
                    <a:srgbClr val="C0C0C0"/>
                  </a:outerShdw>
                </a:effectLst>
              </a:rPr>
              <a:t> [单字</a:t>
            </a:r>
            <a:r>
              <a:rPr lang="en-US" altLang="zh-CN" sz="2000" b="1">
                <a:solidFill>
                  <a:schemeClr val="tx1"/>
                </a:solidFill>
                <a:effectLst>
                  <a:outerShdw blurRad="38100" dist="38100" dir="2700000" algn="tl">
                    <a:srgbClr val="C0C0C0"/>
                  </a:outerShdw>
                </a:effectLst>
              </a:rPr>
              <a:t>|</a:t>
            </a:r>
            <a:r>
              <a:rPr lang="zh-CN" altLang="en-US" sz="2000" b="1">
                <a:solidFill>
                  <a:schemeClr val="tx1"/>
                </a:solidFill>
                <a:effectLst>
                  <a:outerShdw blurRad="38100" dist="38100" dir="2700000" algn="tl">
                    <a:srgbClr val="C0C0C0"/>
                  </a:outerShdw>
                </a:effectLst>
              </a:rPr>
              <a:t>词组</a:t>
            </a:r>
            <a:r>
              <a:rPr lang="en-US" altLang="zh-CN" sz="2000" b="1">
                <a:solidFill>
                  <a:schemeClr val="tx1"/>
                </a:solidFill>
                <a:effectLst>
                  <a:outerShdw blurRad="38100" dist="38100" dir="2700000" algn="tl">
                    <a:srgbClr val="C0C0C0"/>
                  </a:outerShdw>
                </a:effectLst>
              </a:rPr>
              <a:t>]＋</a:t>
            </a:r>
            <a:r>
              <a:rPr lang="zh-CN" altLang="en-US" sz="2000" b="1">
                <a:solidFill>
                  <a:schemeClr val="tx1"/>
                </a:solidFill>
                <a:effectLst>
                  <a:outerShdw blurRad="38100" dist="38100" dir="2700000" algn="tl">
                    <a:srgbClr val="C0C0C0"/>
                  </a:outerShdw>
                </a:effectLst>
              </a:rPr>
              <a:t>分隔符</a:t>
            </a:r>
            <a:endParaRPr lang="en-US" altLang="zh-CN" sz="2000" b="1">
              <a:solidFill>
                <a:schemeClr val="tx1"/>
              </a:solidFill>
              <a:effectLst>
                <a:outerShdw blurRad="38100" dist="38100" dir="2700000" algn="tl">
                  <a:srgbClr val="C0C0C0"/>
                </a:outerShdw>
              </a:effectLst>
            </a:endParaRPr>
          </a:p>
          <a:p>
            <a:pPr algn="l">
              <a:lnSpc>
                <a:spcPct val="75000"/>
              </a:lnSpc>
              <a:spcBef>
                <a:spcPct val="35000"/>
              </a:spcBef>
              <a:buClr>
                <a:srgbClr val="FFFF00"/>
              </a:buClr>
              <a:buSzPct val="70000"/>
              <a:buFont typeface="Wingdings" pitchFamily="2" charset="2"/>
              <a:buNone/>
            </a:pPr>
            <a:r>
              <a:rPr lang="zh-CN" altLang="en-US" sz="2000" b="1">
                <a:solidFill>
                  <a:schemeClr val="tx1"/>
                </a:solidFill>
                <a:effectLst>
                  <a:outerShdw blurRad="38100" dist="38100" dir="2700000" algn="tl">
                    <a:srgbClr val="C0C0C0"/>
                  </a:outerShdw>
                </a:effectLst>
              </a:rPr>
              <a:t>         </a:t>
            </a:r>
            <a:r>
              <a:rPr lang="zh-CN" altLang="en-US" sz="2000" b="1">
                <a:solidFill>
                  <a:srgbClr val="FF66FF"/>
                </a:solidFill>
                <a:effectLst>
                  <a:outerShdw blurRad="38100" dist="38100" dir="2700000" algn="tl">
                    <a:srgbClr val="C0C0C0"/>
                  </a:outerShdw>
                </a:effectLst>
              </a:rPr>
              <a:t>每个数据量流通量：</a:t>
            </a:r>
            <a:endParaRPr lang="zh-CN" altLang="en-US" sz="2000" b="1">
              <a:solidFill>
                <a:schemeClr val="tx1"/>
              </a:solidFill>
              <a:effectLst>
                <a:outerShdw blurRad="38100" dist="38100" dir="2700000" algn="tl">
                  <a:srgbClr val="C0C0C0"/>
                </a:outerShdw>
              </a:effectLst>
              <a:latin typeface="Times New Roman" pitchFamily="18" charset="0"/>
            </a:endParaRPr>
          </a:p>
        </p:txBody>
      </p:sp>
      <p:sp>
        <p:nvSpPr>
          <p:cNvPr id="1120263" name="Line 7"/>
          <p:cNvSpPr>
            <a:spLocks noChangeShapeType="1"/>
          </p:cNvSpPr>
          <p:nvPr/>
        </p:nvSpPr>
        <p:spPr bwMode="auto">
          <a:xfrm>
            <a:off x="6862763" y="4065588"/>
            <a:ext cx="1209675" cy="0"/>
          </a:xfrm>
          <a:prstGeom prst="line">
            <a:avLst/>
          </a:prstGeom>
          <a:noFill/>
          <a:ln w="19050">
            <a:solidFill>
              <a:schemeClr val="tx1"/>
            </a:solidFill>
            <a:round/>
            <a:headEnd/>
            <a:tailEnd/>
          </a:ln>
          <a:effectLst/>
        </p:spPr>
        <p:txBody>
          <a:bodyPr/>
          <a:lstStyle/>
          <a:p>
            <a:endParaRPr lang="zh-CN" altLang="en-US"/>
          </a:p>
        </p:txBody>
      </p:sp>
      <p:sp>
        <p:nvSpPr>
          <p:cNvPr id="1120264" name="Line 8"/>
          <p:cNvSpPr>
            <a:spLocks noChangeShapeType="1"/>
          </p:cNvSpPr>
          <p:nvPr/>
        </p:nvSpPr>
        <p:spPr bwMode="auto">
          <a:xfrm>
            <a:off x="6872288" y="3695700"/>
            <a:ext cx="1209675" cy="0"/>
          </a:xfrm>
          <a:prstGeom prst="line">
            <a:avLst/>
          </a:prstGeom>
          <a:noFill/>
          <a:ln w="19050">
            <a:solidFill>
              <a:schemeClr val="tx1"/>
            </a:solidFill>
            <a:round/>
            <a:headEnd/>
            <a:tailEnd/>
          </a:ln>
          <a:effectLst/>
        </p:spPr>
        <p:txBody>
          <a:bodyPr/>
          <a:lstStyle/>
          <a:p>
            <a:endParaRPr lang="zh-CN" altLang="en-US"/>
          </a:p>
        </p:txBody>
      </p:sp>
      <p:sp>
        <p:nvSpPr>
          <p:cNvPr id="1120265" name="Line 9"/>
          <p:cNvSpPr>
            <a:spLocks noChangeShapeType="1"/>
          </p:cNvSpPr>
          <p:nvPr/>
        </p:nvSpPr>
        <p:spPr bwMode="auto">
          <a:xfrm flipV="1">
            <a:off x="7226300" y="299561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0266" name="Text Box 10"/>
          <p:cNvSpPr txBox="1">
            <a:spLocks noChangeArrowheads="1"/>
          </p:cNvSpPr>
          <p:nvPr/>
        </p:nvSpPr>
        <p:spPr bwMode="auto">
          <a:xfrm>
            <a:off x="6118225"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0267" name="AutoShape 11"/>
          <p:cNvSpPr>
            <a:spLocks noChangeArrowheads="1"/>
          </p:cNvSpPr>
          <p:nvPr/>
        </p:nvSpPr>
        <p:spPr bwMode="auto">
          <a:xfrm>
            <a:off x="6257925" y="1539875"/>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0268" name="Line 12"/>
          <p:cNvSpPr>
            <a:spLocks noChangeShapeType="1"/>
          </p:cNvSpPr>
          <p:nvPr/>
        </p:nvSpPr>
        <p:spPr bwMode="auto">
          <a:xfrm>
            <a:off x="6257925" y="1873250"/>
            <a:ext cx="763588" cy="0"/>
          </a:xfrm>
          <a:prstGeom prst="line">
            <a:avLst/>
          </a:prstGeom>
          <a:noFill/>
          <a:ln w="12700">
            <a:solidFill>
              <a:schemeClr val="tx1"/>
            </a:solidFill>
            <a:round/>
            <a:headEnd/>
            <a:tailEnd/>
          </a:ln>
          <a:effectLst/>
        </p:spPr>
        <p:txBody>
          <a:bodyPr/>
          <a:lstStyle/>
          <a:p>
            <a:endParaRPr lang="zh-CN" altLang="en-US"/>
          </a:p>
        </p:txBody>
      </p:sp>
      <p:sp>
        <p:nvSpPr>
          <p:cNvPr id="1120269" name="Text Box 13"/>
          <p:cNvSpPr txBox="1">
            <a:spLocks noChangeArrowheads="1"/>
          </p:cNvSpPr>
          <p:nvPr/>
        </p:nvSpPr>
        <p:spPr bwMode="auto">
          <a:xfrm>
            <a:off x="6367463" y="1514475"/>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1.1</a:t>
            </a:r>
          </a:p>
        </p:txBody>
      </p:sp>
      <p:sp>
        <p:nvSpPr>
          <p:cNvPr id="1120270" name="Text Box 14"/>
          <p:cNvSpPr txBox="1">
            <a:spLocks noChangeArrowheads="1"/>
          </p:cNvSpPr>
          <p:nvPr/>
        </p:nvSpPr>
        <p:spPr bwMode="auto">
          <a:xfrm>
            <a:off x="6159500" y="2073275"/>
            <a:ext cx="971550" cy="366713"/>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预处理</a:t>
            </a:r>
          </a:p>
        </p:txBody>
      </p:sp>
      <p:sp>
        <p:nvSpPr>
          <p:cNvPr id="1120271" name="Text Box 15"/>
          <p:cNvSpPr txBox="1">
            <a:spLocks noChangeArrowheads="1"/>
          </p:cNvSpPr>
          <p:nvPr/>
        </p:nvSpPr>
        <p:spPr bwMode="auto">
          <a:xfrm>
            <a:off x="6845300" y="3681413"/>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三元组库</a:t>
            </a:r>
          </a:p>
        </p:txBody>
      </p:sp>
      <p:sp>
        <p:nvSpPr>
          <p:cNvPr id="1120272" name="Line 16"/>
          <p:cNvSpPr>
            <a:spLocks noChangeShapeType="1"/>
          </p:cNvSpPr>
          <p:nvPr/>
        </p:nvSpPr>
        <p:spPr bwMode="auto">
          <a:xfrm>
            <a:off x="7018338" y="2203450"/>
            <a:ext cx="1049337" cy="0"/>
          </a:xfrm>
          <a:prstGeom prst="line">
            <a:avLst/>
          </a:prstGeom>
          <a:noFill/>
          <a:ln w="28575">
            <a:solidFill>
              <a:schemeClr val="tx1"/>
            </a:solidFill>
            <a:round/>
            <a:headEnd/>
            <a:tailEnd type="triangle" w="med" len="med"/>
          </a:ln>
          <a:effectLst/>
        </p:spPr>
        <p:txBody>
          <a:bodyPr/>
          <a:lstStyle/>
          <a:p>
            <a:endParaRPr lang="zh-CN" altLang="en-US"/>
          </a:p>
        </p:txBody>
      </p:sp>
      <p:sp>
        <p:nvSpPr>
          <p:cNvPr id="1120273" name="AutoShape 17"/>
          <p:cNvSpPr>
            <a:spLocks noChangeArrowheads="1"/>
          </p:cNvSpPr>
          <p:nvPr/>
        </p:nvSpPr>
        <p:spPr bwMode="auto">
          <a:xfrm>
            <a:off x="8051800" y="1531938"/>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0274" name="Line 18"/>
          <p:cNvSpPr>
            <a:spLocks noChangeShapeType="1"/>
          </p:cNvSpPr>
          <p:nvPr/>
        </p:nvSpPr>
        <p:spPr bwMode="auto">
          <a:xfrm>
            <a:off x="8051800" y="1865313"/>
            <a:ext cx="765175" cy="0"/>
          </a:xfrm>
          <a:prstGeom prst="line">
            <a:avLst/>
          </a:prstGeom>
          <a:noFill/>
          <a:ln w="12700">
            <a:solidFill>
              <a:schemeClr val="tx1"/>
            </a:solidFill>
            <a:round/>
            <a:headEnd/>
            <a:tailEnd/>
          </a:ln>
          <a:effectLst/>
        </p:spPr>
        <p:txBody>
          <a:bodyPr/>
          <a:lstStyle/>
          <a:p>
            <a:endParaRPr lang="zh-CN" altLang="en-US"/>
          </a:p>
        </p:txBody>
      </p:sp>
      <p:sp>
        <p:nvSpPr>
          <p:cNvPr id="1120275" name="Text Box 19"/>
          <p:cNvSpPr txBox="1">
            <a:spLocks noChangeArrowheads="1"/>
          </p:cNvSpPr>
          <p:nvPr/>
        </p:nvSpPr>
        <p:spPr bwMode="auto">
          <a:xfrm>
            <a:off x="8161338" y="1506538"/>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1.2</a:t>
            </a:r>
          </a:p>
        </p:txBody>
      </p:sp>
      <p:sp>
        <p:nvSpPr>
          <p:cNvPr id="1120276" name="Text Box 20"/>
          <p:cNvSpPr txBox="1">
            <a:spLocks noChangeArrowheads="1"/>
          </p:cNvSpPr>
          <p:nvPr/>
        </p:nvSpPr>
        <p:spPr bwMode="auto">
          <a:xfrm>
            <a:off x="7953375" y="1874838"/>
            <a:ext cx="971550" cy="696912"/>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成组</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处理</a:t>
            </a:r>
          </a:p>
        </p:txBody>
      </p:sp>
      <p:sp>
        <p:nvSpPr>
          <p:cNvPr id="1120277" name="Text Box 21"/>
          <p:cNvSpPr txBox="1">
            <a:spLocks noChangeArrowheads="1"/>
          </p:cNvSpPr>
          <p:nvPr/>
        </p:nvSpPr>
        <p:spPr bwMode="auto">
          <a:xfrm>
            <a:off x="6981825" y="1844675"/>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0278" name="Line 22"/>
          <p:cNvSpPr>
            <a:spLocks noChangeShapeType="1"/>
          </p:cNvSpPr>
          <p:nvPr/>
        </p:nvSpPr>
        <p:spPr bwMode="auto">
          <a:xfrm flipV="1">
            <a:off x="6600825"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0279" name="Line 23"/>
          <p:cNvSpPr>
            <a:spLocks noChangeShapeType="1"/>
          </p:cNvSpPr>
          <p:nvPr/>
        </p:nvSpPr>
        <p:spPr bwMode="auto">
          <a:xfrm flipV="1">
            <a:off x="8418513"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0280" name="Line 24"/>
          <p:cNvSpPr>
            <a:spLocks noChangeShapeType="1"/>
          </p:cNvSpPr>
          <p:nvPr/>
        </p:nvSpPr>
        <p:spPr bwMode="auto">
          <a:xfrm>
            <a:off x="6600825" y="2995613"/>
            <a:ext cx="625475" cy="0"/>
          </a:xfrm>
          <a:prstGeom prst="line">
            <a:avLst/>
          </a:prstGeom>
          <a:noFill/>
          <a:ln w="28575">
            <a:solidFill>
              <a:schemeClr val="tx1"/>
            </a:solidFill>
            <a:round/>
            <a:headEnd/>
            <a:tailEnd/>
          </a:ln>
          <a:effectLst/>
        </p:spPr>
        <p:txBody>
          <a:bodyPr/>
          <a:lstStyle/>
          <a:p>
            <a:endParaRPr lang="zh-CN" altLang="en-US"/>
          </a:p>
        </p:txBody>
      </p:sp>
      <p:sp>
        <p:nvSpPr>
          <p:cNvPr id="1120281" name="Line 25"/>
          <p:cNvSpPr>
            <a:spLocks noChangeShapeType="1"/>
          </p:cNvSpPr>
          <p:nvPr/>
        </p:nvSpPr>
        <p:spPr bwMode="auto">
          <a:xfrm flipV="1">
            <a:off x="7793038" y="301466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0282" name="Line 26"/>
          <p:cNvSpPr>
            <a:spLocks noChangeShapeType="1"/>
          </p:cNvSpPr>
          <p:nvPr/>
        </p:nvSpPr>
        <p:spPr bwMode="auto">
          <a:xfrm>
            <a:off x="7789863" y="3017838"/>
            <a:ext cx="625475" cy="0"/>
          </a:xfrm>
          <a:prstGeom prst="line">
            <a:avLst/>
          </a:prstGeom>
          <a:noFill/>
          <a:ln w="28575">
            <a:solidFill>
              <a:schemeClr val="tx1"/>
            </a:solidFill>
            <a:round/>
            <a:headEnd/>
            <a:tailEnd/>
          </a:ln>
          <a:effectLst/>
        </p:spPr>
        <p:txBody>
          <a:bodyPr/>
          <a:lstStyle/>
          <a:p>
            <a:endParaRPr lang="zh-CN" altLang="en-US"/>
          </a:p>
        </p:txBody>
      </p:sp>
      <p:sp>
        <p:nvSpPr>
          <p:cNvPr id="1120283" name="Text Box 27"/>
          <p:cNvSpPr txBox="1">
            <a:spLocks noChangeArrowheads="1"/>
          </p:cNvSpPr>
          <p:nvPr/>
        </p:nvSpPr>
        <p:spPr bwMode="auto">
          <a:xfrm>
            <a:off x="7805738"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0285" name="Rectangle 29"/>
          <p:cNvSpPr>
            <a:spLocks noChangeArrowheads="1"/>
          </p:cNvSpPr>
          <p:nvPr/>
        </p:nvSpPr>
        <p:spPr bwMode="auto">
          <a:xfrm>
            <a:off x="66675" y="1163638"/>
            <a:ext cx="5356972" cy="1125537"/>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err="1">
                <a:solidFill>
                  <a:schemeClr val="bg2"/>
                </a:solidFill>
                <a:effectLst>
                  <a:outerShdw blurRad="38100" dist="38100" dir="2700000" algn="tl">
                    <a:srgbClr val="C0C0C0"/>
                  </a:outerShdw>
                </a:effectLst>
                <a:latin typeface="Times New Roman" pitchFamily="18" charset="0"/>
              </a:rPr>
              <a:t>DD</a:t>
            </a:r>
            <a:r>
              <a:rPr lang="en-US" altLang="zh-CN" sz="2400" b="1" dirty="0" err="1">
                <a:solidFill>
                  <a:schemeClr val="bg2"/>
                </a:solidFill>
                <a:effectLst>
                  <a:outerShdw blurRad="38100" dist="38100" dir="2700000" algn="tl">
                    <a:srgbClr val="C0C0C0"/>
                  </a:outerShdw>
                </a:effectLst>
                <a:latin typeface="Times New Roman" pitchFamily="18" charset="0"/>
              </a:rPr>
              <a:t>（Data</a:t>
            </a:r>
            <a:r>
              <a:rPr lang="en-US" altLang="zh-CN" sz="2400" b="1" dirty="0">
                <a:solidFill>
                  <a:schemeClr val="bg2"/>
                </a:solidFill>
                <a:effectLst>
                  <a:outerShdw blurRad="38100" dist="38100" dir="2700000" algn="tl">
                    <a:srgbClr val="C0C0C0"/>
                  </a:outerShdw>
                </a:effectLst>
                <a:latin typeface="Times New Roman" pitchFamily="18" charset="0"/>
              </a:rPr>
              <a:t>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p>
          <a:p>
            <a:pPr indent="190500" algn="l" eaLnBrk="0" hangingPunct="0">
              <a:lnSpc>
                <a:spcPct val="140000"/>
              </a:lnSpc>
              <a:buClr>
                <a:srgbClr val="66FFFF"/>
              </a:buClr>
              <a:buSzPct val="120000"/>
              <a:buFont typeface="Wingdings" pitchFamily="2" charset="2"/>
              <a:buNone/>
            </a:pPr>
            <a:r>
              <a:rPr lang="en-US" altLang="zh-CN" sz="2400" b="1" dirty="0">
                <a:solidFill>
                  <a:schemeClr val="bg2"/>
                </a:solidFill>
                <a:effectLst>
                  <a:outerShdw blurRad="38100" dist="38100" dir="2700000" algn="tl">
                    <a:srgbClr val="C0C0C0"/>
                  </a:outerShdw>
                </a:effectLst>
                <a:latin typeface="Times New Roman" pitchFamily="18" charset="0"/>
              </a:rPr>
              <a:t>         —— </a:t>
            </a:r>
            <a:r>
              <a:rPr lang="zh-CN" altLang="en-US" sz="2400" b="1" dirty="0">
                <a:solidFill>
                  <a:schemeClr val="bg2"/>
                </a:solidFill>
                <a:effectLst>
                  <a:outerShdw blurRad="38100" dist="38100" dir="2700000" algn="tl">
                    <a:srgbClr val="C0C0C0"/>
                  </a:outerShdw>
                </a:effectLst>
                <a:latin typeface="Times New Roman" pitchFamily="18" charset="0"/>
              </a:rPr>
              <a:t>数据流词条描述</a:t>
            </a:r>
          </a:p>
        </p:txBody>
      </p:sp>
      <p:sp>
        <p:nvSpPr>
          <p:cNvPr id="1120286" name="Text Box 30"/>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3" name="Text Box 3"/>
          <p:cNvSpPr txBox="1">
            <a:spLocks noChangeArrowheads="1"/>
          </p:cNvSpPr>
          <p:nvPr/>
        </p:nvSpPr>
        <p:spPr bwMode="auto">
          <a:xfrm>
            <a:off x="777875" y="2346325"/>
            <a:ext cx="7594600" cy="3560763"/>
          </a:xfrm>
          <a:prstGeom prst="rect">
            <a:avLst/>
          </a:prstGeom>
          <a:noFill/>
          <a:ln w="9525">
            <a:noFill/>
            <a:miter lim="800000"/>
            <a:headEnd/>
            <a:tailEnd/>
          </a:ln>
          <a:effectLst/>
        </p:spPr>
        <p:txBody>
          <a:bodyPr>
            <a:spAutoFit/>
          </a:bodyPr>
          <a:lstStyle/>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确定系统将要实现的各项要求：</a:t>
            </a:r>
          </a:p>
          <a:p>
            <a:pPr eaLnBrk="0">
              <a:lnSpc>
                <a:spcPct val="150000"/>
              </a:lnSpc>
              <a:spcBef>
                <a:spcPct val="50000"/>
              </a:spcBef>
              <a:buFont typeface="Wingdings" pitchFamily="2" charset="2"/>
              <a:buNone/>
            </a:pPr>
            <a:r>
              <a:rPr lang="zh-CN" altLang="en-US" sz="2400" b="1" dirty="0">
                <a:solidFill>
                  <a:schemeClr val="tx1"/>
                </a:solidFill>
                <a:effectLst>
                  <a:outerShdw blurRad="38100" dist="38100" dir="2700000" algn="tl">
                    <a:srgbClr val="C0C0C0"/>
                  </a:outerShdw>
                </a:effectLst>
                <a:latin typeface="宋体" pitchFamily="2" charset="-122"/>
              </a:rPr>
              <a:t>   功能需求、性能需求、领域需求以及其他需求。</a:t>
            </a: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数据分析：数据的转换、存储、操作等。</a:t>
            </a: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定义</a:t>
            </a:r>
            <a:r>
              <a:rPr lang="zh-CN" altLang="en-US" sz="2400" b="1" dirty="0" smtClean="0">
                <a:solidFill>
                  <a:schemeClr val="tx1"/>
                </a:solidFill>
                <a:effectLst>
                  <a:outerShdw blurRad="38100" dist="38100" dir="2700000" algn="tl">
                    <a:srgbClr val="C0C0C0"/>
                  </a:outerShdw>
                </a:effectLst>
                <a:latin typeface="宋体" pitchFamily="2" charset="-122"/>
              </a:rPr>
              <a:t>逻辑模型：数据建模、功能建模、行为建模</a:t>
            </a:r>
            <a:endParaRPr lang="zh-CN" altLang="en-US" sz="2400" b="1" dirty="0">
              <a:solidFill>
                <a:schemeClr val="tx1"/>
              </a:solidFill>
              <a:effectLst>
                <a:outerShdw blurRad="38100" dist="38100" dir="2700000" algn="tl">
                  <a:srgbClr val="C0C0C0"/>
                </a:outerShdw>
              </a:effectLst>
              <a:latin typeface="宋体" pitchFamily="2" charset="-122"/>
            </a:endParaRPr>
          </a:p>
          <a:p>
            <a:pPr eaLnBrk="0">
              <a:lnSpc>
                <a:spcPct val="150000"/>
              </a:lnSpc>
              <a:spcBef>
                <a:spcPct val="50000"/>
              </a:spcBef>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适应需求变更</a:t>
            </a:r>
            <a:endParaRPr lang="en-US" altLang="zh-CN" sz="2400" b="1" dirty="0">
              <a:solidFill>
                <a:schemeClr val="tx1"/>
              </a:solidFill>
              <a:effectLst>
                <a:outerShdw blurRad="38100" dist="38100" dir="2700000" algn="tl">
                  <a:srgbClr val="C0C0C0"/>
                </a:outerShdw>
              </a:effectLst>
              <a:latin typeface="宋体" pitchFamily="2" charset="-122"/>
            </a:endParaRPr>
          </a:p>
        </p:txBody>
      </p:sp>
      <p:sp>
        <p:nvSpPr>
          <p:cNvPr id="1003524" name="Text Box 4"/>
          <p:cNvSpPr txBox="1">
            <a:spLocks noChangeArrowheads="1"/>
          </p:cNvSpPr>
          <p:nvPr/>
        </p:nvSpPr>
        <p:spPr bwMode="auto">
          <a:xfrm>
            <a:off x="241300" y="1303338"/>
            <a:ext cx="3224213" cy="604837"/>
          </a:xfrm>
          <a:prstGeom prst="rect">
            <a:avLst/>
          </a:prstGeom>
          <a:noFill/>
          <a:ln w="9525">
            <a:noFill/>
            <a:miter lim="800000"/>
            <a:headEnd/>
            <a:tailEnd/>
          </a:ln>
          <a:effectLst/>
        </p:spPr>
        <p:txBody>
          <a:bodyPr>
            <a:spAutoFit/>
          </a:bodyPr>
          <a:lstStyle/>
          <a:p>
            <a:pPr>
              <a:lnSpc>
                <a:spcPct val="120000"/>
              </a:lnSpc>
              <a:spcBef>
                <a:spcPct val="20000"/>
              </a:spcBef>
            </a:pPr>
            <a:r>
              <a:rPr lang="zh-CN" altLang="en-US" b="1">
                <a:solidFill>
                  <a:srgbClr val="DF6337"/>
                </a:solidFill>
                <a:effectLst>
                  <a:outerShdw blurRad="38100" dist="38100" dir="2700000" algn="tl">
                    <a:srgbClr val="C0C0C0"/>
                  </a:outerShdw>
                </a:effectLst>
                <a:latin typeface="宋体" pitchFamily="2" charset="-122"/>
              </a:rPr>
              <a:t>需求分析的任务</a:t>
            </a:r>
          </a:p>
        </p:txBody>
      </p:sp>
      <p:sp>
        <p:nvSpPr>
          <p:cNvPr id="1003526" name="Text Box 6"/>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3" name="Rectangle 3"/>
          <p:cNvSpPr>
            <a:spLocks noChangeArrowheads="1"/>
          </p:cNvSpPr>
          <p:nvPr/>
        </p:nvSpPr>
        <p:spPr bwMode="auto">
          <a:xfrm>
            <a:off x="381000" y="228600"/>
            <a:ext cx="8763000" cy="6400800"/>
          </a:xfrm>
          <a:prstGeom prst="rect">
            <a:avLst/>
          </a:prstGeom>
          <a:noFill/>
          <a:ln w="9525">
            <a:noFill/>
            <a:miter lim="800000"/>
            <a:headEnd/>
            <a:tailEnd/>
          </a:ln>
          <a:effectLst/>
        </p:spPr>
        <p:txBody>
          <a:bodyPr/>
          <a:lstStyle/>
          <a:p>
            <a:pPr marL="342900" indent="-342900" algn="l">
              <a:lnSpc>
                <a:spcPct val="100000"/>
              </a:lnSpc>
              <a:spcBef>
                <a:spcPct val="20000"/>
              </a:spcBef>
              <a:buClr>
                <a:srgbClr val="FFFF00"/>
              </a:buClr>
              <a:buSzPct val="70000"/>
              <a:buFont typeface="Wingdings" pitchFamily="2" charset="2"/>
              <a:buNone/>
            </a:pPr>
            <a:endParaRPr lang="zh-CN" altLang="en-US" b="1">
              <a:solidFill>
                <a:schemeClr val="tx1"/>
              </a:solidFill>
              <a:effectLst/>
            </a:endParaRPr>
          </a:p>
          <a:p>
            <a:pPr marL="342900" indent="-342900" algn="l">
              <a:lnSpc>
                <a:spcPct val="100000"/>
              </a:lnSpc>
              <a:spcBef>
                <a:spcPct val="20000"/>
              </a:spcBef>
              <a:buClr>
                <a:srgbClr val="FFFF00"/>
              </a:buClr>
              <a:buSzPct val="70000"/>
              <a:buFont typeface="Wingdings" pitchFamily="2" charset="2"/>
              <a:buNone/>
            </a:pPr>
            <a:endParaRPr lang="zh-CN" altLang="en-US" b="1">
              <a:solidFill>
                <a:schemeClr val="tx1"/>
              </a:solidFill>
              <a:effectLst/>
            </a:endParaRPr>
          </a:p>
          <a:p>
            <a:pPr marL="342900" indent="-342900" algn="l">
              <a:lnSpc>
                <a:spcPct val="100000"/>
              </a:lnSpc>
              <a:spcBef>
                <a:spcPct val="20000"/>
              </a:spcBef>
              <a:buClr>
                <a:srgbClr val="FFFF00"/>
              </a:buClr>
              <a:buSzPct val="70000"/>
              <a:buFont typeface="Wingdings" pitchFamily="2" charset="2"/>
              <a:buNone/>
            </a:pPr>
            <a:endParaRPr lang="zh-CN" altLang="en-US" b="1">
              <a:solidFill>
                <a:schemeClr val="tx1"/>
              </a:solidFill>
              <a:effectLst/>
            </a:endParaRPr>
          </a:p>
        </p:txBody>
      </p:sp>
      <p:sp>
        <p:nvSpPr>
          <p:cNvPr id="1121284" name="Rectangle 4"/>
          <p:cNvSpPr>
            <a:spLocks noChangeArrowheads="1"/>
          </p:cNvSpPr>
          <p:nvPr/>
        </p:nvSpPr>
        <p:spPr bwMode="auto">
          <a:xfrm>
            <a:off x="76200" y="3900488"/>
            <a:ext cx="8896350" cy="2398712"/>
          </a:xfrm>
          <a:prstGeom prst="rect">
            <a:avLst/>
          </a:prstGeom>
          <a:noFill/>
          <a:ln w="9525">
            <a:noFill/>
            <a:miter lim="800000"/>
            <a:headEnd/>
            <a:tailEnd/>
          </a:ln>
          <a:effectLst/>
        </p:spPr>
        <p:txBody>
          <a:bodyPr/>
          <a:lstStyle/>
          <a:p>
            <a:pPr indent="190500" algn="l" eaLnBrk="0" hangingPunct="0">
              <a:lnSpc>
                <a:spcPct val="140000"/>
              </a:lnSpc>
              <a:spcAft>
                <a:spcPct val="35000"/>
              </a:spcAft>
            </a:pPr>
            <a:r>
              <a:rPr lang="zh-CN" altLang="en-US" sz="2000" b="1" dirty="0">
                <a:solidFill>
                  <a:srgbClr val="DF6337"/>
                </a:solidFill>
                <a:effectLst>
                  <a:outerShdw blurRad="38100" dist="38100" dir="2700000" algn="tl">
                    <a:srgbClr val="C0C0C0"/>
                  </a:outerShdw>
                </a:effectLst>
                <a:latin typeface="Times New Roman" pitchFamily="18" charset="0"/>
              </a:rPr>
              <a:t>2 )  数据元素词条描述 </a:t>
            </a:r>
          </a:p>
          <a:p>
            <a:pPr indent="190500" algn="l" eaLnBrk="0" hangingPunct="0"/>
            <a:r>
              <a:rPr lang="zh-CN" altLang="en-US" sz="2000" b="1" dirty="0">
                <a:solidFill>
                  <a:srgbClr val="FF66FF"/>
                </a:solidFill>
                <a:effectLst>
                  <a:outerShdw blurRad="38100" dist="38100" dir="2700000" algn="tl">
                    <a:srgbClr val="C0C0C0"/>
                  </a:outerShdw>
                </a:effectLst>
                <a:latin typeface="Times New Roman" pitchFamily="18" charset="0"/>
              </a:rPr>
              <a:t>   数据元素名：</a:t>
            </a:r>
            <a:r>
              <a:rPr lang="zh-CN" altLang="en-US" sz="2000" b="1" dirty="0">
                <a:solidFill>
                  <a:schemeClr val="tx1"/>
                </a:solidFill>
                <a:effectLst>
                  <a:outerShdw blurRad="38100" dist="38100" dir="2700000" algn="tl">
                    <a:srgbClr val="C0C0C0"/>
                  </a:outerShdw>
                </a:effectLst>
                <a:latin typeface="Times New Roman" pitchFamily="18" charset="0"/>
              </a:rPr>
              <a:t>词</a:t>
            </a:r>
            <a:endParaRPr lang="en-US" altLang="zh-CN" sz="2000" b="1" dirty="0">
              <a:solidFill>
                <a:schemeClr val="tx1"/>
              </a:solidFill>
              <a:effectLst>
                <a:outerShdw blurRad="38100" dist="38100" dir="2700000" algn="tl">
                  <a:srgbClr val="C0C0C0"/>
                </a:outerShdw>
              </a:effectLst>
              <a:latin typeface="Times New Roman" pitchFamily="18" charset="0"/>
            </a:endParaRPr>
          </a:p>
          <a:p>
            <a:pPr indent="190500" algn="l" eaLnBrk="0" hangingPunct="0"/>
            <a:r>
              <a:rPr lang="zh-CN" altLang="en-US" sz="2000" b="1" dirty="0">
                <a:solidFill>
                  <a:srgbClr val="FF66FF"/>
                </a:solidFill>
                <a:effectLst>
                  <a:outerShdw blurRad="38100" dist="38100" dir="2700000" algn="tl">
                    <a:srgbClr val="C0C0C0"/>
                  </a:outerShdw>
                </a:effectLst>
                <a:latin typeface="Times New Roman" pitchFamily="18" charset="0"/>
              </a:rPr>
              <a:t>   类型</a:t>
            </a:r>
            <a:r>
              <a:rPr lang="zh-CN" altLang="en-US" sz="2000" b="1" dirty="0">
                <a:solidFill>
                  <a:schemeClr val="tx1"/>
                </a:solidFill>
                <a:effectLst>
                  <a:outerShdw blurRad="38100" dist="38100" dir="2700000" algn="tl">
                    <a:srgbClr val="C0C0C0"/>
                  </a:outerShdw>
                </a:effectLst>
                <a:latin typeface="Times New Roman" pitchFamily="18" charset="0"/>
              </a:rPr>
              <a:t>：文字（</a:t>
            </a:r>
            <a:r>
              <a:rPr lang="en-US" altLang="zh-CN" sz="2000" b="1" dirty="0">
                <a:solidFill>
                  <a:schemeClr val="tx1"/>
                </a:solidFill>
                <a:effectLst>
                  <a:outerShdw blurRad="38100" dist="38100" dir="2700000" algn="tl">
                    <a:srgbClr val="C0C0C0"/>
                  </a:outerShdw>
                </a:effectLst>
                <a:latin typeface="Times New Roman" pitchFamily="18" charset="0"/>
              </a:rPr>
              <a:t>char* </a:t>
            </a:r>
            <a:r>
              <a:rPr lang="zh-CN" altLang="en-US" sz="2000" b="1" dirty="0">
                <a:solidFill>
                  <a:schemeClr val="tx1"/>
                </a:solidFill>
                <a:effectLst>
                  <a:outerShdw blurRad="38100" dist="38100" dir="2700000" algn="tl">
                    <a:srgbClr val="C0C0C0"/>
                  </a:outerShdw>
                </a:effectLst>
                <a:latin typeface="Times New Roman" pitchFamily="18" charset="0"/>
              </a:rPr>
              <a:t>类型</a:t>
            </a:r>
            <a:r>
              <a:rPr lang="zh-CN" altLang="en-US" sz="2000" b="1" dirty="0" smtClean="0">
                <a:solidFill>
                  <a:schemeClr val="tx1"/>
                </a:solidFill>
                <a:effectLst>
                  <a:outerShdw blurRad="38100" dist="38100" dir="2700000" algn="tl">
                    <a:srgbClr val="C0C0C0"/>
                  </a:outerShdw>
                </a:effectLst>
                <a:latin typeface="Times New Roman" pitchFamily="18" charset="0"/>
              </a:rPr>
              <a:t>）</a:t>
            </a:r>
            <a:r>
              <a:rPr lang="en-US" altLang="zh-CN" sz="2000" b="1" dirty="0" smtClean="0">
                <a:solidFill>
                  <a:schemeClr val="tx1"/>
                </a:solidFill>
                <a:effectLst>
                  <a:outerShdw blurRad="38100" dist="38100" dir="2700000" algn="tl">
                    <a:srgbClr val="C0C0C0"/>
                  </a:outerShdw>
                </a:effectLst>
                <a:latin typeface="Times New Roman" pitchFamily="18" charset="0"/>
              </a:rPr>
              <a:t>/*</a:t>
            </a:r>
            <a:r>
              <a:rPr lang="zh-CN" altLang="en-US" sz="1400" b="1" dirty="0" smtClean="0">
                <a:solidFill>
                  <a:schemeClr val="tx1"/>
                </a:solidFill>
                <a:effectLst>
                  <a:outerShdw blurRad="38100" dist="38100" dir="2700000" algn="tl">
                    <a:srgbClr val="C0C0C0"/>
                  </a:outerShdw>
                </a:effectLst>
                <a:latin typeface="Times New Roman" pitchFamily="18" charset="0"/>
              </a:rPr>
              <a:t>这里面的“文字”就够，</a:t>
            </a:r>
            <a:r>
              <a:rPr lang="en-US" altLang="zh-CN" sz="1400" b="1" dirty="0" smtClean="0">
                <a:solidFill>
                  <a:schemeClr val="tx1"/>
                </a:solidFill>
                <a:effectLst>
                  <a:outerShdw blurRad="38100" dist="38100" dir="2700000" algn="tl">
                    <a:srgbClr val="C0C0C0"/>
                  </a:outerShdw>
                </a:effectLst>
                <a:latin typeface="Times New Roman" pitchFamily="18" charset="0"/>
              </a:rPr>
              <a:t>char</a:t>
            </a:r>
            <a:r>
              <a:rPr lang="zh-CN" altLang="en-US" sz="1400" b="1" dirty="0" smtClean="0">
                <a:solidFill>
                  <a:schemeClr val="tx1"/>
                </a:solidFill>
                <a:effectLst>
                  <a:outerShdw blurRad="38100" dist="38100" dir="2700000" algn="tl">
                    <a:srgbClr val="C0C0C0"/>
                  </a:outerShdw>
                </a:effectLst>
                <a:latin typeface="Times New Roman" pitchFamily="18" charset="0"/>
              </a:rPr>
              <a:t>*有些多余，它算是实现的细节了</a:t>
            </a:r>
            <a:r>
              <a:rPr lang="en-US" altLang="zh-CN" sz="2000" b="1" dirty="0" smtClean="0">
                <a:solidFill>
                  <a:schemeClr val="tx1"/>
                </a:solidFill>
                <a:effectLst>
                  <a:outerShdw blurRad="38100" dist="38100" dir="2700000" algn="tl">
                    <a:srgbClr val="C0C0C0"/>
                  </a:outerShdw>
                </a:effectLst>
                <a:latin typeface="Times New Roman" pitchFamily="18" charset="0"/>
              </a:rPr>
              <a:t>*/</a:t>
            </a:r>
            <a:endParaRPr lang="zh-CN" altLang="en-US" sz="2000" b="1" dirty="0">
              <a:solidFill>
                <a:schemeClr val="tx1"/>
              </a:solidFill>
              <a:effectLst>
                <a:outerShdw blurRad="38100" dist="38100" dir="2700000" algn="tl">
                  <a:srgbClr val="C0C0C0"/>
                </a:outerShdw>
              </a:effectLst>
              <a:latin typeface="Times New Roman" pitchFamily="18" charset="0"/>
            </a:endParaRPr>
          </a:p>
          <a:p>
            <a:pPr indent="190500" algn="l" eaLnBrk="0" hangingPunct="0"/>
            <a:r>
              <a:rPr lang="zh-CN" altLang="en-US" sz="2000" b="1" dirty="0">
                <a:solidFill>
                  <a:srgbClr val="FF66FF"/>
                </a:solidFill>
                <a:effectLst>
                  <a:outerShdw blurRad="38100" dist="38100" dir="2700000" algn="tl">
                    <a:srgbClr val="C0C0C0"/>
                  </a:outerShdw>
                </a:effectLst>
                <a:latin typeface="Times New Roman" pitchFamily="18" charset="0"/>
              </a:rPr>
              <a:t>   长度：</a:t>
            </a:r>
            <a:r>
              <a:rPr lang="zh-CN" altLang="en-US" sz="2000" b="1" dirty="0">
                <a:solidFill>
                  <a:schemeClr val="tx1"/>
                </a:solidFill>
                <a:effectLst>
                  <a:outerShdw blurRad="38100" dist="38100" dir="2700000" algn="tl">
                    <a:srgbClr val="C0C0C0"/>
                  </a:outerShdw>
                </a:effectLst>
                <a:latin typeface="Times New Roman" pitchFamily="18" charset="0"/>
              </a:rPr>
              <a:t>任意长度</a:t>
            </a:r>
          </a:p>
          <a:p>
            <a:pPr indent="190500" algn="l" eaLnBrk="0" hangingPunct="0"/>
            <a:r>
              <a:rPr lang="zh-CN" altLang="en-US" sz="2000" b="1" dirty="0">
                <a:solidFill>
                  <a:srgbClr val="FF66FF"/>
                </a:solidFill>
                <a:effectLst>
                  <a:outerShdw blurRad="38100" dist="38100" dir="2700000" algn="tl">
                    <a:srgbClr val="C0C0C0"/>
                  </a:outerShdw>
                </a:effectLst>
                <a:latin typeface="Times New Roman" pitchFamily="18" charset="0"/>
              </a:rPr>
              <a:t>   取值范围：</a:t>
            </a:r>
            <a:r>
              <a:rPr lang="zh-CN" altLang="en-US" sz="2000" b="1" dirty="0">
                <a:solidFill>
                  <a:schemeClr val="tx1"/>
                </a:solidFill>
                <a:effectLst>
                  <a:outerShdw blurRad="38100" dist="38100" dir="2700000" algn="tl">
                    <a:srgbClr val="C0C0C0"/>
                  </a:outerShdw>
                </a:effectLst>
                <a:latin typeface="Times New Roman" pitchFamily="18" charset="0"/>
              </a:rPr>
              <a:t>1{名词|代词|动词|副词|形容词|数量词|介词|连词|助词|语气词</a:t>
            </a:r>
          </a:p>
          <a:p>
            <a:pPr indent="190500" algn="l" eaLnBrk="0" hangingPunct="0"/>
            <a:r>
              <a:rPr lang="zh-CN" altLang="en-US" sz="2000" b="1" dirty="0">
                <a:solidFill>
                  <a:schemeClr val="tx1"/>
                </a:solidFill>
                <a:effectLst>
                  <a:outerShdw blurRad="38100" dist="38100" dir="2700000" algn="tl">
                    <a:srgbClr val="C0C0C0"/>
                  </a:outerShdw>
                </a:effectLst>
                <a:latin typeface="Times New Roman" pitchFamily="18" charset="0"/>
              </a:rPr>
              <a:t>                        |标点}</a:t>
            </a:r>
            <a:r>
              <a:rPr lang="en-US" altLang="zh-CN" sz="2000" b="1" dirty="0">
                <a:solidFill>
                  <a:schemeClr val="tx1"/>
                </a:solidFill>
                <a:effectLst>
                  <a:outerShdw blurRad="38100" dist="38100" dir="2700000" algn="tl">
                    <a:srgbClr val="C0C0C0"/>
                  </a:outerShdw>
                </a:effectLst>
                <a:latin typeface="Times New Roman" pitchFamily="18" charset="0"/>
              </a:rPr>
              <a:t>n</a:t>
            </a:r>
          </a:p>
          <a:p>
            <a:pPr indent="190500" algn="l" eaLnBrk="0" hangingPunct="0"/>
            <a:r>
              <a:rPr lang="zh-CN" altLang="en-US" sz="2000" b="1" dirty="0">
                <a:solidFill>
                  <a:schemeClr val="tx1"/>
                </a:solidFill>
                <a:effectLst>
                  <a:outerShdw blurRad="38100" dist="38100" dir="2700000" algn="tl">
                    <a:srgbClr val="C0C0C0"/>
                  </a:outerShdw>
                </a:effectLst>
                <a:latin typeface="Times New Roman" pitchFamily="18" charset="0"/>
              </a:rPr>
              <a:t>   </a:t>
            </a:r>
            <a:r>
              <a:rPr lang="zh-CN" altLang="en-US" sz="2000" b="1" dirty="0">
                <a:solidFill>
                  <a:srgbClr val="FF66FF"/>
                </a:solidFill>
                <a:effectLst>
                  <a:outerShdw blurRad="38100" dist="38100" dir="2700000" algn="tl">
                    <a:srgbClr val="C0C0C0"/>
                  </a:outerShdw>
                </a:effectLst>
                <a:latin typeface="Times New Roman" pitchFamily="18" charset="0"/>
              </a:rPr>
              <a:t>相关的数据元素：</a:t>
            </a:r>
            <a:r>
              <a:rPr lang="zh-CN" altLang="en-US" sz="2000" b="1" dirty="0">
                <a:solidFill>
                  <a:schemeClr val="tx1"/>
                </a:solidFill>
                <a:effectLst>
                  <a:outerShdw blurRad="38100" dist="38100" dir="2700000" algn="tl">
                    <a:srgbClr val="C0C0C0"/>
                  </a:outerShdw>
                </a:effectLst>
                <a:latin typeface="Times New Roman" pitchFamily="18" charset="0"/>
              </a:rPr>
              <a:t>小词性</a:t>
            </a:r>
          </a:p>
          <a:p>
            <a:pPr indent="190500" algn="l" eaLnBrk="0" hangingPunct="0"/>
            <a:r>
              <a:rPr lang="zh-CN" altLang="en-US" sz="2000" b="1" dirty="0">
                <a:solidFill>
                  <a:srgbClr val="FF66FF"/>
                </a:solidFill>
                <a:effectLst>
                  <a:outerShdw blurRad="38100" dist="38100" dir="2700000" algn="tl">
                    <a:srgbClr val="C0C0C0"/>
                  </a:outerShdw>
                </a:effectLst>
                <a:latin typeface="Times New Roman" pitchFamily="18" charset="0"/>
              </a:rPr>
              <a:t>   相关数据元素的数据结构：</a:t>
            </a:r>
            <a:r>
              <a:rPr lang="zh-CN" altLang="en-US" sz="2000" b="1" dirty="0">
                <a:solidFill>
                  <a:schemeClr val="tx1"/>
                </a:solidFill>
                <a:effectLst>
                  <a:outerShdw blurRad="38100" dist="38100" dir="2700000" algn="tl">
                    <a:srgbClr val="C0C0C0"/>
                  </a:outerShdw>
                </a:effectLst>
                <a:latin typeface="Times New Roman" pitchFamily="18" charset="0"/>
              </a:rPr>
              <a:t>字符型（不能为空）</a:t>
            </a:r>
          </a:p>
        </p:txBody>
      </p:sp>
      <p:sp>
        <p:nvSpPr>
          <p:cNvPr id="1121285" name="Line 5"/>
          <p:cNvSpPr>
            <a:spLocks noChangeShapeType="1"/>
          </p:cNvSpPr>
          <p:nvPr/>
        </p:nvSpPr>
        <p:spPr bwMode="auto">
          <a:xfrm>
            <a:off x="381000" y="4386263"/>
            <a:ext cx="859155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1286" name="Line 6"/>
          <p:cNvSpPr>
            <a:spLocks noChangeShapeType="1"/>
          </p:cNvSpPr>
          <p:nvPr/>
        </p:nvSpPr>
        <p:spPr bwMode="auto">
          <a:xfrm>
            <a:off x="381000" y="6462713"/>
            <a:ext cx="859155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1310" name="Text Box 30"/>
          <p:cNvSpPr txBox="1">
            <a:spLocks noChangeArrowheads="1"/>
          </p:cNvSpPr>
          <p:nvPr/>
        </p:nvSpPr>
        <p:spPr bwMode="auto">
          <a:xfrm>
            <a:off x="3714750" y="1466850"/>
            <a:ext cx="5410200" cy="396875"/>
          </a:xfrm>
          <a:prstGeom prst="rect">
            <a:avLst/>
          </a:prstGeom>
          <a:noFill/>
          <a:ln w="9525">
            <a:noFill/>
            <a:miter lim="800000"/>
            <a:headEnd/>
            <a:tailEnd/>
          </a:ln>
          <a:effectLst/>
        </p:spPr>
        <p:txBody>
          <a:bodyPr>
            <a:spAutoFit/>
          </a:bodyPr>
          <a:lstStyle/>
          <a:p>
            <a:pPr algn="l">
              <a:lnSpc>
                <a:spcPct val="100000"/>
              </a:lnSpc>
              <a:spcBef>
                <a:spcPct val="50000"/>
              </a:spcBef>
            </a:pPr>
            <a:endParaRPr lang="zh-CN" altLang="en-US" sz="2000">
              <a:solidFill>
                <a:schemeClr val="tx1"/>
              </a:solidFill>
              <a:effectLst/>
              <a:latin typeface="Tahoma" pitchFamily="34" charset="0"/>
            </a:endParaRPr>
          </a:p>
        </p:txBody>
      </p:sp>
      <p:sp>
        <p:nvSpPr>
          <p:cNvPr id="1121311" name="Line 31"/>
          <p:cNvSpPr>
            <a:spLocks noChangeShapeType="1"/>
          </p:cNvSpPr>
          <p:nvPr/>
        </p:nvSpPr>
        <p:spPr bwMode="auto">
          <a:xfrm>
            <a:off x="6881813" y="4065588"/>
            <a:ext cx="1209675" cy="0"/>
          </a:xfrm>
          <a:prstGeom prst="line">
            <a:avLst/>
          </a:prstGeom>
          <a:noFill/>
          <a:ln w="19050">
            <a:solidFill>
              <a:schemeClr val="tx1"/>
            </a:solidFill>
            <a:round/>
            <a:headEnd/>
            <a:tailEnd/>
          </a:ln>
          <a:effectLst/>
        </p:spPr>
        <p:txBody>
          <a:bodyPr/>
          <a:lstStyle/>
          <a:p>
            <a:endParaRPr lang="zh-CN" altLang="en-US"/>
          </a:p>
        </p:txBody>
      </p:sp>
      <p:sp>
        <p:nvSpPr>
          <p:cNvPr id="1121312" name="Line 32"/>
          <p:cNvSpPr>
            <a:spLocks noChangeShapeType="1"/>
          </p:cNvSpPr>
          <p:nvPr/>
        </p:nvSpPr>
        <p:spPr bwMode="auto">
          <a:xfrm>
            <a:off x="6872288" y="3695700"/>
            <a:ext cx="1209675" cy="0"/>
          </a:xfrm>
          <a:prstGeom prst="line">
            <a:avLst/>
          </a:prstGeom>
          <a:noFill/>
          <a:ln w="19050">
            <a:solidFill>
              <a:schemeClr val="tx1"/>
            </a:solidFill>
            <a:round/>
            <a:headEnd/>
            <a:tailEnd/>
          </a:ln>
          <a:effectLst/>
        </p:spPr>
        <p:txBody>
          <a:bodyPr/>
          <a:lstStyle/>
          <a:p>
            <a:endParaRPr lang="zh-CN" altLang="en-US"/>
          </a:p>
        </p:txBody>
      </p:sp>
      <p:sp>
        <p:nvSpPr>
          <p:cNvPr id="1121313" name="Line 33"/>
          <p:cNvSpPr>
            <a:spLocks noChangeShapeType="1"/>
          </p:cNvSpPr>
          <p:nvPr/>
        </p:nvSpPr>
        <p:spPr bwMode="auto">
          <a:xfrm flipV="1">
            <a:off x="7226300" y="299561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1314" name="Text Box 34"/>
          <p:cNvSpPr txBox="1">
            <a:spLocks noChangeArrowheads="1"/>
          </p:cNvSpPr>
          <p:nvPr/>
        </p:nvSpPr>
        <p:spPr bwMode="auto">
          <a:xfrm>
            <a:off x="6118225"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1315" name="AutoShape 35"/>
          <p:cNvSpPr>
            <a:spLocks noChangeArrowheads="1"/>
          </p:cNvSpPr>
          <p:nvPr/>
        </p:nvSpPr>
        <p:spPr bwMode="auto">
          <a:xfrm>
            <a:off x="6257925" y="1539875"/>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1316" name="Line 36"/>
          <p:cNvSpPr>
            <a:spLocks noChangeShapeType="1"/>
          </p:cNvSpPr>
          <p:nvPr/>
        </p:nvSpPr>
        <p:spPr bwMode="auto">
          <a:xfrm>
            <a:off x="6257925" y="1873250"/>
            <a:ext cx="763588" cy="0"/>
          </a:xfrm>
          <a:prstGeom prst="line">
            <a:avLst/>
          </a:prstGeom>
          <a:noFill/>
          <a:ln w="12700">
            <a:solidFill>
              <a:schemeClr val="tx1"/>
            </a:solidFill>
            <a:round/>
            <a:headEnd/>
            <a:tailEnd/>
          </a:ln>
          <a:effectLst/>
        </p:spPr>
        <p:txBody>
          <a:bodyPr/>
          <a:lstStyle/>
          <a:p>
            <a:endParaRPr lang="zh-CN" altLang="en-US"/>
          </a:p>
        </p:txBody>
      </p:sp>
      <p:sp>
        <p:nvSpPr>
          <p:cNvPr id="1121317" name="Text Box 37"/>
          <p:cNvSpPr txBox="1">
            <a:spLocks noChangeArrowheads="1"/>
          </p:cNvSpPr>
          <p:nvPr/>
        </p:nvSpPr>
        <p:spPr bwMode="auto">
          <a:xfrm>
            <a:off x="6367463" y="1514475"/>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1.1</a:t>
            </a:r>
          </a:p>
        </p:txBody>
      </p:sp>
      <p:sp>
        <p:nvSpPr>
          <p:cNvPr id="1121318" name="Text Box 38"/>
          <p:cNvSpPr txBox="1">
            <a:spLocks noChangeArrowheads="1"/>
          </p:cNvSpPr>
          <p:nvPr/>
        </p:nvSpPr>
        <p:spPr bwMode="auto">
          <a:xfrm>
            <a:off x="6159500" y="2073275"/>
            <a:ext cx="971550" cy="366713"/>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预处理</a:t>
            </a:r>
          </a:p>
        </p:txBody>
      </p:sp>
      <p:sp>
        <p:nvSpPr>
          <p:cNvPr id="1121319" name="Text Box 39"/>
          <p:cNvSpPr txBox="1">
            <a:spLocks noChangeArrowheads="1"/>
          </p:cNvSpPr>
          <p:nvPr/>
        </p:nvSpPr>
        <p:spPr bwMode="auto">
          <a:xfrm>
            <a:off x="6845300" y="3681413"/>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latin typeface="Times New Roman" pitchFamily="18" charset="0"/>
              </a:rPr>
              <a:t>三元组库</a:t>
            </a:r>
          </a:p>
        </p:txBody>
      </p:sp>
      <p:sp>
        <p:nvSpPr>
          <p:cNvPr id="1121320" name="Line 40"/>
          <p:cNvSpPr>
            <a:spLocks noChangeShapeType="1"/>
          </p:cNvSpPr>
          <p:nvPr/>
        </p:nvSpPr>
        <p:spPr bwMode="auto">
          <a:xfrm>
            <a:off x="7018338" y="2203450"/>
            <a:ext cx="1049337" cy="0"/>
          </a:xfrm>
          <a:prstGeom prst="line">
            <a:avLst/>
          </a:prstGeom>
          <a:noFill/>
          <a:ln w="28575">
            <a:solidFill>
              <a:schemeClr val="tx1"/>
            </a:solidFill>
            <a:round/>
            <a:headEnd/>
            <a:tailEnd type="triangle" w="med" len="med"/>
          </a:ln>
          <a:effectLst/>
        </p:spPr>
        <p:txBody>
          <a:bodyPr/>
          <a:lstStyle/>
          <a:p>
            <a:endParaRPr lang="zh-CN" altLang="en-US"/>
          </a:p>
        </p:txBody>
      </p:sp>
      <p:sp>
        <p:nvSpPr>
          <p:cNvPr id="1121321" name="AutoShape 41"/>
          <p:cNvSpPr>
            <a:spLocks noChangeArrowheads="1"/>
          </p:cNvSpPr>
          <p:nvPr/>
        </p:nvSpPr>
        <p:spPr bwMode="auto">
          <a:xfrm>
            <a:off x="8051800" y="1531938"/>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1322" name="Line 42"/>
          <p:cNvSpPr>
            <a:spLocks noChangeShapeType="1"/>
          </p:cNvSpPr>
          <p:nvPr/>
        </p:nvSpPr>
        <p:spPr bwMode="auto">
          <a:xfrm>
            <a:off x="8051800" y="1865313"/>
            <a:ext cx="765175" cy="0"/>
          </a:xfrm>
          <a:prstGeom prst="line">
            <a:avLst/>
          </a:prstGeom>
          <a:noFill/>
          <a:ln w="12700">
            <a:solidFill>
              <a:schemeClr val="tx1"/>
            </a:solidFill>
            <a:round/>
            <a:headEnd/>
            <a:tailEnd/>
          </a:ln>
          <a:effectLst/>
        </p:spPr>
        <p:txBody>
          <a:bodyPr/>
          <a:lstStyle/>
          <a:p>
            <a:endParaRPr lang="zh-CN" altLang="en-US"/>
          </a:p>
        </p:txBody>
      </p:sp>
      <p:sp>
        <p:nvSpPr>
          <p:cNvPr id="1121323" name="Text Box 43"/>
          <p:cNvSpPr txBox="1">
            <a:spLocks noChangeArrowheads="1"/>
          </p:cNvSpPr>
          <p:nvPr/>
        </p:nvSpPr>
        <p:spPr bwMode="auto">
          <a:xfrm>
            <a:off x="8161338" y="1506538"/>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1.2</a:t>
            </a:r>
          </a:p>
        </p:txBody>
      </p:sp>
      <p:sp>
        <p:nvSpPr>
          <p:cNvPr id="1121324" name="Text Box 44"/>
          <p:cNvSpPr txBox="1">
            <a:spLocks noChangeArrowheads="1"/>
          </p:cNvSpPr>
          <p:nvPr/>
        </p:nvSpPr>
        <p:spPr bwMode="auto">
          <a:xfrm>
            <a:off x="7953375" y="1874838"/>
            <a:ext cx="971550" cy="696912"/>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成组</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处理</a:t>
            </a:r>
          </a:p>
        </p:txBody>
      </p:sp>
      <p:sp>
        <p:nvSpPr>
          <p:cNvPr id="1121325" name="Text Box 45"/>
          <p:cNvSpPr txBox="1">
            <a:spLocks noChangeArrowheads="1"/>
          </p:cNvSpPr>
          <p:nvPr/>
        </p:nvSpPr>
        <p:spPr bwMode="auto">
          <a:xfrm>
            <a:off x="6981825" y="1844675"/>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1326" name="Line 46"/>
          <p:cNvSpPr>
            <a:spLocks noChangeShapeType="1"/>
          </p:cNvSpPr>
          <p:nvPr/>
        </p:nvSpPr>
        <p:spPr bwMode="auto">
          <a:xfrm flipV="1">
            <a:off x="6600825"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1327" name="Line 47"/>
          <p:cNvSpPr>
            <a:spLocks noChangeShapeType="1"/>
          </p:cNvSpPr>
          <p:nvPr/>
        </p:nvSpPr>
        <p:spPr bwMode="auto">
          <a:xfrm flipV="1">
            <a:off x="8418513"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1328" name="Line 48"/>
          <p:cNvSpPr>
            <a:spLocks noChangeShapeType="1"/>
          </p:cNvSpPr>
          <p:nvPr/>
        </p:nvSpPr>
        <p:spPr bwMode="auto">
          <a:xfrm>
            <a:off x="6600825" y="2995613"/>
            <a:ext cx="625475" cy="0"/>
          </a:xfrm>
          <a:prstGeom prst="line">
            <a:avLst/>
          </a:prstGeom>
          <a:noFill/>
          <a:ln w="28575">
            <a:solidFill>
              <a:schemeClr val="tx1"/>
            </a:solidFill>
            <a:round/>
            <a:headEnd/>
            <a:tailEnd/>
          </a:ln>
          <a:effectLst/>
        </p:spPr>
        <p:txBody>
          <a:bodyPr/>
          <a:lstStyle/>
          <a:p>
            <a:endParaRPr lang="zh-CN" altLang="en-US"/>
          </a:p>
        </p:txBody>
      </p:sp>
      <p:sp>
        <p:nvSpPr>
          <p:cNvPr id="1121329" name="Line 49"/>
          <p:cNvSpPr>
            <a:spLocks noChangeShapeType="1"/>
          </p:cNvSpPr>
          <p:nvPr/>
        </p:nvSpPr>
        <p:spPr bwMode="auto">
          <a:xfrm flipV="1">
            <a:off x="7793038" y="301466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1330" name="Line 50"/>
          <p:cNvSpPr>
            <a:spLocks noChangeShapeType="1"/>
          </p:cNvSpPr>
          <p:nvPr/>
        </p:nvSpPr>
        <p:spPr bwMode="auto">
          <a:xfrm>
            <a:off x="7789863" y="3017838"/>
            <a:ext cx="625475" cy="0"/>
          </a:xfrm>
          <a:prstGeom prst="line">
            <a:avLst/>
          </a:prstGeom>
          <a:noFill/>
          <a:ln w="28575">
            <a:solidFill>
              <a:schemeClr val="tx1"/>
            </a:solidFill>
            <a:round/>
            <a:headEnd/>
            <a:tailEnd/>
          </a:ln>
          <a:effectLst/>
        </p:spPr>
        <p:txBody>
          <a:bodyPr/>
          <a:lstStyle/>
          <a:p>
            <a:endParaRPr lang="zh-CN" altLang="en-US"/>
          </a:p>
        </p:txBody>
      </p:sp>
      <p:sp>
        <p:nvSpPr>
          <p:cNvPr id="1121331" name="Text Box 51"/>
          <p:cNvSpPr txBox="1">
            <a:spLocks noChangeArrowheads="1"/>
          </p:cNvSpPr>
          <p:nvPr/>
        </p:nvSpPr>
        <p:spPr bwMode="auto">
          <a:xfrm>
            <a:off x="7805738"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1333" name="Text Box 53"/>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30" name="Rectangle 29"/>
          <p:cNvSpPr>
            <a:spLocks noChangeArrowheads="1"/>
          </p:cNvSpPr>
          <p:nvPr/>
        </p:nvSpPr>
        <p:spPr bwMode="auto">
          <a:xfrm>
            <a:off x="66675" y="1163638"/>
            <a:ext cx="5356972" cy="1125537"/>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err="1">
                <a:solidFill>
                  <a:schemeClr val="bg2"/>
                </a:solidFill>
                <a:effectLst>
                  <a:outerShdw blurRad="38100" dist="38100" dir="2700000" algn="tl">
                    <a:srgbClr val="C0C0C0"/>
                  </a:outerShdw>
                </a:effectLst>
                <a:latin typeface="Times New Roman" pitchFamily="18" charset="0"/>
              </a:rPr>
              <a:t>DD</a:t>
            </a:r>
            <a:r>
              <a:rPr lang="en-US" altLang="zh-CN" sz="2400" b="1" dirty="0" err="1">
                <a:solidFill>
                  <a:schemeClr val="bg2"/>
                </a:solidFill>
                <a:effectLst>
                  <a:outerShdw blurRad="38100" dist="38100" dir="2700000" algn="tl">
                    <a:srgbClr val="C0C0C0"/>
                  </a:outerShdw>
                </a:effectLst>
                <a:latin typeface="Times New Roman" pitchFamily="18" charset="0"/>
              </a:rPr>
              <a:t>（Data</a:t>
            </a:r>
            <a:r>
              <a:rPr lang="en-US" altLang="zh-CN" sz="2400" b="1" dirty="0">
                <a:solidFill>
                  <a:schemeClr val="bg2"/>
                </a:solidFill>
                <a:effectLst>
                  <a:outerShdw blurRad="38100" dist="38100" dir="2700000" algn="tl">
                    <a:srgbClr val="C0C0C0"/>
                  </a:outerShdw>
                </a:effectLst>
                <a:latin typeface="Times New Roman" pitchFamily="18" charset="0"/>
              </a:rPr>
              <a:t>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p>
          <a:p>
            <a:pPr indent="190500" algn="l" eaLnBrk="0" hangingPunct="0">
              <a:lnSpc>
                <a:spcPct val="140000"/>
              </a:lnSpc>
              <a:buClr>
                <a:srgbClr val="66FFFF"/>
              </a:buClr>
              <a:buSzPct val="120000"/>
              <a:buFont typeface="Wingdings" pitchFamily="2" charset="2"/>
              <a:buNone/>
            </a:pPr>
            <a:r>
              <a:rPr lang="en-US" altLang="zh-CN" sz="2400" b="1" dirty="0">
                <a:solidFill>
                  <a:schemeClr val="bg2"/>
                </a:solidFill>
                <a:effectLst>
                  <a:outerShdw blurRad="38100" dist="38100" dir="2700000" algn="tl">
                    <a:srgbClr val="C0C0C0"/>
                  </a:outerShdw>
                </a:effectLst>
                <a:latin typeface="Times New Roman" pitchFamily="18" charset="0"/>
              </a:rPr>
              <a:t>         —— </a:t>
            </a:r>
            <a:r>
              <a:rPr lang="zh-CN" altLang="en-US" sz="2400" b="1" dirty="0">
                <a:solidFill>
                  <a:schemeClr val="bg2"/>
                </a:solidFill>
                <a:effectLst>
                  <a:outerShdw blurRad="38100" dist="38100" dir="2700000" algn="tl">
                    <a:srgbClr val="C0C0C0"/>
                  </a:outerShdw>
                </a:effectLst>
                <a:latin typeface="Times New Roman" pitchFamily="18" charset="0"/>
              </a:rPr>
              <a:t>数据流词条描述</a:t>
            </a:r>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Text Box 2"/>
          <p:cNvSpPr txBox="1">
            <a:spLocks noChangeArrowheads="1"/>
          </p:cNvSpPr>
          <p:nvPr/>
        </p:nvSpPr>
        <p:spPr bwMode="auto">
          <a:xfrm>
            <a:off x="95250" y="3978275"/>
            <a:ext cx="9029700" cy="2389188"/>
          </a:xfrm>
          <a:prstGeom prst="rect">
            <a:avLst/>
          </a:prstGeom>
          <a:noFill/>
          <a:ln w="9525">
            <a:noFill/>
            <a:miter lim="800000"/>
            <a:headEnd/>
            <a:tailEnd/>
          </a:ln>
          <a:effectLst/>
        </p:spPr>
        <p:txBody>
          <a:bodyPr>
            <a:spAutoFit/>
          </a:bodyPr>
          <a:lstStyle/>
          <a:p>
            <a:pPr algn="l">
              <a:lnSpc>
                <a:spcPct val="70000"/>
              </a:lnSpc>
              <a:spcBef>
                <a:spcPct val="20000"/>
              </a:spcBef>
              <a:spcAft>
                <a:spcPct val="45000"/>
              </a:spcAft>
              <a:buClr>
                <a:srgbClr val="FFFF00"/>
              </a:buClr>
              <a:buSzPct val="70000"/>
              <a:buFont typeface="Wingdings" pitchFamily="2" charset="2"/>
              <a:buNone/>
            </a:pPr>
            <a:r>
              <a:rPr lang="zh-CN" altLang="en-US" sz="1800" b="1">
                <a:solidFill>
                  <a:srgbClr val="DF6337"/>
                </a:solidFill>
                <a:effectLst>
                  <a:outerShdw blurRad="38100" dist="38100" dir="2700000" algn="tl">
                    <a:srgbClr val="C0C0C0"/>
                  </a:outerShdw>
                </a:effectLst>
              </a:rPr>
              <a:t>3 )   加工词条描述</a:t>
            </a:r>
            <a:r>
              <a:rPr lang="zh-CN" altLang="en-US" sz="1800" b="1">
                <a:solidFill>
                  <a:schemeClr val="tx1"/>
                </a:solidFill>
                <a:effectLst>
                  <a:outerShdw blurRad="38100" dist="38100" dir="2700000" algn="tl">
                    <a:srgbClr val="C0C0C0"/>
                  </a:outerShdw>
                </a:effectLst>
              </a:rPr>
              <a:t> </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加工名：</a:t>
            </a:r>
            <a:r>
              <a:rPr lang="zh-CN" altLang="en-US" sz="1800" b="1">
                <a:solidFill>
                  <a:schemeClr val="tx1"/>
                </a:solidFill>
                <a:effectLst>
                  <a:outerShdw blurRad="38100" dist="38100" dir="2700000" algn="tl">
                    <a:srgbClr val="C0C0C0"/>
                  </a:outerShdw>
                </a:effectLst>
              </a:rPr>
              <a:t>成组处理</a:t>
            </a:r>
            <a:endParaRPr lang="en-US" altLang="zh-CN" sz="1800" b="1">
              <a:solidFill>
                <a:schemeClr val="tx1"/>
              </a:solidFill>
              <a:effectLst>
                <a:outerShdw blurRad="38100" dist="38100" dir="2700000" algn="tl">
                  <a:srgbClr val="C0C0C0"/>
                </a:outerShdw>
              </a:effectLst>
            </a:endParaRP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加工编号： </a:t>
            </a:r>
            <a:r>
              <a:rPr lang="zh-CN" altLang="en-US" sz="1800" b="1">
                <a:solidFill>
                  <a:schemeClr val="tx1"/>
                </a:solidFill>
                <a:effectLst>
                  <a:outerShdw blurRad="38100" dist="38100" dir="2700000" algn="tl">
                    <a:srgbClr val="C0C0C0"/>
                  </a:outerShdw>
                </a:effectLst>
              </a:rPr>
              <a:t>1.2</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简要描述：</a:t>
            </a:r>
            <a:r>
              <a:rPr lang="zh-CN" altLang="en-US" sz="1800" b="1">
                <a:solidFill>
                  <a:schemeClr val="tx1"/>
                </a:solidFill>
                <a:effectLst>
                  <a:outerShdw blurRad="38100" dist="38100" dir="2700000" algn="tl">
                    <a:srgbClr val="C0C0C0"/>
                  </a:outerShdw>
                </a:effectLst>
              </a:rPr>
              <a:t>把“预处理”部分得到的单个词、短语按照三元组语法，组织成为</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该自然语言句所对应的三元组。</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输入数据流 ：</a:t>
            </a:r>
            <a:r>
              <a:rPr lang="zh-CN" altLang="en-US" sz="1800" b="1">
                <a:solidFill>
                  <a:schemeClr val="tx1"/>
                </a:solidFill>
                <a:effectLst>
                  <a:outerShdw blurRad="38100" dist="38100" dir="2700000" algn="tl">
                    <a:srgbClr val="C0C0C0"/>
                  </a:outerShdw>
                </a:effectLst>
              </a:rPr>
              <a:t>词、短语  </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输出数据流： </a:t>
            </a:r>
            <a:r>
              <a:rPr lang="zh-CN" altLang="en-US" sz="1800" b="1">
                <a:solidFill>
                  <a:schemeClr val="tx1"/>
                </a:solidFill>
                <a:effectLst>
                  <a:outerShdw blurRad="38100" dist="38100" dir="2700000" algn="tl">
                    <a:srgbClr val="C0C0C0"/>
                  </a:outerShdw>
                </a:effectLst>
              </a:rPr>
              <a:t>三元组</a:t>
            </a:r>
            <a:r>
              <a:rPr lang="zh-CN" altLang="en-US" sz="1800" b="1">
                <a:solidFill>
                  <a:srgbClr val="FF66FF"/>
                </a:solidFill>
                <a:effectLst>
                  <a:outerShdw blurRad="38100" dist="38100" dir="2700000" algn="tl">
                    <a:srgbClr val="C0C0C0"/>
                  </a:outerShdw>
                </a:effectLst>
              </a:rPr>
              <a:t> </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a:t>
            </a:r>
            <a:r>
              <a:rPr lang="zh-CN" altLang="en-US" sz="1800" b="1">
                <a:solidFill>
                  <a:srgbClr val="FF66FF"/>
                </a:solidFill>
                <a:effectLst>
                  <a:outerShdw blurRad="38100" dist="38100" dir="2700000" algn="tl">
                    <a:srgbClr val="C0C0C0"/>
                  </a:outerShdw>
                </a:effectLst>
              </a:rPr>
              <a:t>加工逻辑 ：</a:t>
            </a:r>
            <a:r>
              <a:rPr lang="zh-CN" altLang="en-US" sz="1800" b="1">
                <a:solidFill>
                  <a:schemeClr val="tx1"/>
                </a:solidFill>
                <a:effectLst>
                  <a:outerShdw blurRad="38100" dist="38100" dir="2700000" algn="tl">
                    <a:srgbClr val="C0C0C0"/>
                  </a:outerShdw>
                </a:effectLst>
              </a:rPr>
              <a:t>按照</a:t>
            </a:r>
            <a:r>
              <a:rPr lang="en-US" altLang="zh-CN" sz="1800" b="1">
                <a:solidFill>
                  <a:schemeClr val="tx1"/>
                </a:solidFill>
                <a:effectLst>
                  <a:outerShdw blurRad="38100" dist="38100" dir="2700000" algn="tl">
                    <a:srgbClr val="C0C0C0"/>
                  </a:outerShdw>
                </a:effectLst>
              </a:rPr>
              <a:t>TripleTransfer</a:t>
            </a:r>
            <a:r>
              <a:rPr lang="zh-CN" altLang="en-US" sz="1800" b="1">
                <a:solidFill>
                  <a:schemeClr val="tx1"/>
                </a:solidFill>
                <a:effectLst>
                  <a:outerShdw blurRad="38100" dist="38100" dir="2700000" algn="tl">
                    <a:srgbClr val="C0C0C0"/>
                  </a:outerShdw>
                </a:effectLst>
              </a:rPr>
              <a:t>数据库中的三元组模型，把输入的词、短语</a:t>
            </a:r>
          </a:p>
          <a:p>
            <a:pPr algn="l">
              <a:lnSpc>
                <a:spcPct val="70000"/>
              </a:lnSpc>
              <a:spcBef>
                <a:spcPct val="20000"/>
              </a:spcBef>
              <a:buClr>
                <a:srgbClr val="FFFF00"/>
              </a:buClr>
              <a:buSzPct val="70000"/>
              <a:buFont typeface="Wingdings" pitchFamily="2" charset="2"/>
              <a:buNone/>
            </a:pPr>
            <a:r>
              <a:rPr lang="zh-CN" altLang="en-US" sz="1800" b="1">
                <a:solidFill>
                  <a:schemeClr val="tx1"/>
                </a:solidFill>
                <a:effectLst>
                  <a:outerShdw blurRad="38100" dist="38100" dir="2700000" algn="tl">
                    <a:srgbClr val="C0C0C0"/>
                  </a:outerShdw>
                </a:effectLst>
              </a:rPr>
              <a:t>                        按照不同的词性和类型，转换到相应</a:t>
            </a:r>
            <a:r>
              <a:rPr lang="en-US" altLang="zh-CN" sz="1800" b="1">
                <a:solidFill>
                  <a:schemeClr val="tx1"/>
                </a:solidFill>
                <a:effectLst>
                  <a:outerShdw blurRad="38100" dist="38100" dir="2700000" algn="tl">
                    <a:srgbClr val="C0C0C0"/>
                  </a:outerShdw>
                </a:effectLst>
              </a:rPr>
              <a:t>Triple</a:t>
            </a:r>
            <a:r>
              <a:rPr lang="zh-CN" altLang="en-US" sz="1800" b="1">
                <a:solidFill>
                  <a:schemeClr val="tx1"/>
                </a:solidFill>
                <a:effectLst>
                  <a:outerShdw blurRad="38100" dist="38100" dir="2700000" algn="tl">
                    <a:srgbClr val="C0C0C0"/>
                  </a:outerShdw>
                </a:effectLst>
              </a:rPr>
              <a:t>中的位置。</a:t>
            </a:r>
          </a:p>
        </p:txBody>
      </p:sp>
      <p:sp>
        <p:nvSpPr>
          <p:cNvPr id="1123331" name="Line 3"/>
          <p:cNvSpPr>
            <a:spLocks noChangeShapeType="1"/>
          </p:cNvSpPr>
          <p:nvPr/>
        </p:nvSpPr>
        <p:spPr bwMode="auto">
          <a:xfrm>
            <a:off x="388938" y="4276725"/>
            <a:ext cx="8583612"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3358" name="Line 30"/>
          <p:cNvSpPr>
            <a:spLocks noChangeShapeType="1"/>
          </p:cNvSpPr>
          <p:nvPr/>
        </p:nvSpPr>
        <p:spPr bwMode="auto">
          <a:xfrm>
            <a:off x="6862763" y="4056063"/>
            <a:ext cx="1209675" cy="0"/>
          </a:xfrm>
          <a:prstGeom prst="line">
            <a:avLst/>
          </a:prstGeom>
          <a:noFill/>
          <a:ln w="19050">
            <a:solidFill>
              <a:schemeClr val="tx1"/>
            </a:solidFill>
            <a:round/>
            <a:headEnd/>
            <a:tailEnd/>
          </a:ln>
          <a:effectLst/>
        </p:spPr>
        <p:txBody>
          <a:bodyPr/>
          <a:lstStyle/>
          <a:p>
            <a:endParaRPr lang="zh-CN" altLang="en-US"/>
          </a:p>
        </p:txBody>
      </p:sp>
      <p:sp>
        <p:nvSpPr>
          <p:cNvPr id="1123359" name="Line 31"/>
          <p:cNvSpPr>
            <a:spLocks noChangeShapeType="1"/>
          </p:cNvSpPr>
          <p:nvPr/>
        </p:nvSpPr>
        <p:spPr bwMode="auto">
          <a:xfrm>
            <a:off x="6872288" y="3695700"/>
            <a:ext cx="1209675" cy="0"/>
          </a:xfrm>
          <a:prstGeom prst="line">
            <a:avLst/>
          </a:prstGeom>
          <a:noFill/>
          <a:ln w="19050">
            <a:solidFill>
              <a:schemeClr val="tx1"/>
            </a:solidFill>
            <a:round/>
            <a:headEnd/>
            <a:tailEnd/>
          </a:ln>
          <a:effectLst/>
        </p:spPr>
        <p:txBody>
          <a:bodyPr/>
          <a:lstStyle/>
          <a:p>
            <a:endParaRPr lang="zh-CN" altLang="en-US"/>
          </a:p>
        </p:txBody>
      </p:sp>
      <p:sp>
        <p:nvSpPr>
          <p:cNvPr id="1123360" name="Line 32"/>
          <p:cNvSpPr>
            <a:spLocks noChangeShapeType="1"/>
          </p:cNvSpPr>
          <p:nvPr/>
        </p:nvSpPr>
        <p:spPr bwMode="auto">
          <a:xfrm flipV="1">
            <a:off x="7226300" y="299561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3361" name="Text Box 33"/>
          <p:cNvSpPr txBox="1">
            <a:spLocks noChangeArrowheads="1"/>
          </p:cNvSpPr>
          <p:nvPr/>
        </p:nvSpPr>
        <p:spPr bwMode="auto">
          <a:xfrm>
            <a:off x="6118225"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3362" name="AutoShape 34"/>
          <p:cNvSpPr>
            <a:spLocks noChangeArrowheads="1"/>
          </p:cNvSpPr>
          <p:nvPr/>
        </p:nvSpPr>
        <p:spPr bwMode="auto">
          <a:xfrm>
            <a:off x="6257925" y="1539875"/>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3363" name="Line 35"/>
          <p:cNvSpPr>
            <a:spLocks noChangeShapeType="1"/>
          </p:cNvSpPr>
          <p:nvPr/>
        </p:nvSpPr>
        <p:spPr bwMode="auto">
          <a:xfrm>
            <a:off x="6257925" y="1873250"/>
            <a:ext cx="763588" cy="0"/>
          </a:xfrm>
          <a:prstGeom prst="line">
            <a:avLst/>
          </a:prstGeom>
          <a:noFill/>
          <a:ln w="12700">
            <a:solidFill>
              <a:schemeClr val="tx1"/>
            </a:solidFill>
            <a:round/>
            <a:headEnd/>
            <a:tailEnd/>
          </a:ln>
          <a:effectLst/>
        </p:spPr>
        <p:txBody>
          <a:bodyPr/>
          <a:lstStyle/>
          <a:p>
            <a:endParaRPr lang="zh-CN" altLang="en-US"/>
          </a:p>
        </p:txBody>
      </p:sp>
      <p:sp>
        <p:nvSpPr>
          <p:cNvPr id="1123364" name="Text Box 36"/>
          <p:cNvSpPr txBox="1">
            <a:spLocks noChangeArrowheads="1"/>
          </p:cNvSpPr>
          <p:nvPr/>
        </p:nvSpPr>
        <p:spPr bwMode="auto">
          <a:xfrm>
            <a:off x="6367463" y="1514475"/>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1.1</a:t>
            </a:r>
          </a:p>
        </p:txBody>
      </p:sp>
      <p:sp>
        <p:nvSpPr>
          <p:cNvPr id="1123365" name="Text Box 37"/>
          <p:cNvSpPr txBox="1">
            <a:spLocks noChangeArrowheads="1"/>
          </p:cNvSpPr>
          <p:nvPr/>
        </p:nvSpPr>
        <p:spPr bwMode="auto">
          <a:xfrm>
            <a:off x="6159500" y="2073275"/>
            <a:ext cx="971550" cy="366713"/>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预处理</a:t>
            </a:r>
          </a:p>
        </p:txBody>
      </p:sp>
      <p:sp>
        <p:nvSpPr>
          <p:cNvPr id="1123366" name="Text Box 38"/>
          <p:cNvSpPr txBox="1">
            <a:spLocks noChangeArrowheads="1"/>
          </p:cNvSpPr>
          <p:nvPr/>
        </p:nvSpPr>
        <p:spPr bwMode="auto">
          <a:xfrm>
            <a:off x="6845300" y="3681413"/>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outerShdw blurRad="38100" dist="38100" dir="2700000" algn="tl">
                    <a:srgbClr val="C0C0C0"/>
                  </a:outerShdw>
                </a:effectLst>
                <a:latin typeface="Times New Roman" pitchFamily="18" charset="0"/>
              </a:rPr>
              <a:t>三元组库</a:t>
            </a:r>
          </a:p>
        </p:txBody>
      </p:sp>
      <p:sp>
        <p:nvSpPr>
          <p:cNvPr id="1123367" name="Line 39"/>
          <p:cNvSpPr>
            <a:spLocks noChangeShapeType="1"/>
          </p:cNvSpPr>
          <p:nvPr/>
        </p:nvSpPr>
        <p:spPr bwMode="auto">
          <a:xfrm>
            <a:off x="7018338" y="2203450"/>
            <a:ext cx="1049337" cy="0"/>
          </a:xfrm>
          <a:prstGeom prst="line">
            <a:avLst/>
          </a:prstGeom>
          <a:noFill/>
          <a:ln w="28575">
            <a:solidFill>
              <a:schemeClr val="tx1"/>
            </a:solidFill>
            <a:round/>
            <a:headEnd/>
            <a:tailEnd type="triangle" w="med" len="med"/>
          </a:ln>
          <a:effectLst/>
        </p:spPr>
        <p:txBody>
          <a:bodyPr/>
          <a:lstStyle/>
          <a:p>
            <a:endParaRPr lang="zh-CN" altLang="en-US"/>
          </a:p>
        </p:txBody>
      </p:sp>
      <p:sp>
        <p:nvSpPr>
          <p:cNvPr id="1123368" name="AutoShape 40"/>
          <p:cNvSpPr>
            <a:spLocks noChangeArrowheads="1"/>
          </p:cNvSpPr>
          <p:nvPr/>
        </p:nvSpPr>
        <p:spPr bwMode="auto">
          <a:xfrm>
            <a:off x="8051800" y="1531938"/>
            <a:ext cx="763588" cy="1123950"/>
          </a:xfrm>
          <a:prstGeom prst="roundRect">
            <a:avLst>
              <a:gd name="adj" fmla="val 16667"/>
            </a:avLst>
          </a:prstGeom>
          <a:solidFill>
            <a:srgbClr val="FFCC99"/>
          </a:solidFill>
          <a:ln w="9525">
            <a:solidFill>
              <a:schemeClr val="tx1"/>
            </a:solidFill>
            <a:round/>
            <a:headEnd/>
            <a:tailEnd/>
          </a:ln>
          <a:effectLst/>
        </p:spPr>
        <p:txBody>
          <a:bodyPr wrap="none" anchor="ctr"/>
          <a:lstStyle/>
          <a:p>
            <a:pPr algn="l" eaLnBrk="0" hangingPunct="0">
              <a:lnSpc>
                <a:spcPct val="100000"/>
              </a:lnSpc>
              <a:spcBef>
                <a:spcPct val="20000"/>
              </a:spcBef>
              <a:buClr>
                <a:srgbClr val="CC99FF"/>
              </a:buClr>
              <a:buFont typeface="Monotype Sorts" pitchFamily="2" charset="2"/>
              <a:buNone/>
            </a:pPr>
            <a:endParaRPr lang="zh-CN" altLang="en-US" sz="1800" b="1">
              <a:solidFill>
                <a:schemeClr val="tx1"/>
              </a:solidFill>
              <a:effectLst/>
              <a:latin typeface="Times New Roman" pitchFamily="18" charset="0"/>
            </a:endParaRPr>
          </a:p>
        </p:txBody>
      </p:sp>
      <p:sp>
        <p:nvSpPr>
          <p:cNvPr id="1123369" name="Line 41"/>
          <p:cNvSpPr>
            <a:spLocks noChangeShapeType="1"/>
          </p:cNvSpPr>
          <p:nvPr/>
        </p:nvSpPr>
        <p:spPr bwMode="auto">
          <a:xfrm>
            <a:off x="8051800" y="1865313"/>
            <a:ext cx="765175" cy="0"/>
          </a:xfrm>
          <a:prstGeom prst="line">
            <a:avLst/>
          </a:prstGeom>
          <a:noFill/>
          <a:ln w="12700">
            <a:solidFill>
              <a:schemeClr val="tx1"/>
            </a:solidFill>
            <a:round/>
            <a:headEnd/>
            <a:tailEnd/>
          </a:ln>
          <a:effectLst/>
        </p:spPr>
        <p:txBody>
          <a:bodyPr/>
          <a:lstStyle/>
          <a:p>
            <a:endParaRPr lang="zh-CN" altLang="en-US"/>
          </a:p>
        </p:txBody>
      </p:sp>
      <p:sp>
        <p:nvSpPr>
          <p:cNvPr id="1123370" name="Text Box 42"/>
          <p:cNvSpPr txBox="1">
            <a:spLocks noChangeArrowheads="1"/>
          </p:cNvSpPr>
          <p:nvPr/>
        </p:nvSpPr>
        <p:spPr bwMode="auto">
          <a:xfrm>
            <a:off x="8161338" y="1506538"/>
            <a:ext cx="50165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bg2"/>
                </a:solidFill>
                <a:effectLst/>
                <a:latin typeface="Times New Roman" pitchFamily="18" charset="0"/>
              </a:rPr>
              <a:t>1.2</a:t>
            </a:r>
          </a:p>
        </p:txBody>
      </p:sp>
      <p:sp>
        <p:nvSpPr>
          <p:cNvPr id="1123371" name="Text Box 43"/>
          <p:cNvSpPr txBox="1">
            <a:spLocks noChangeArrowheads="1"/>
          </p:cNvSpPr>
          <p:nvPr/>
        </p:nvSpPr>
        <p:spPr bwMode="auto">
          <a:xfrm>
            <a:off x="7953375" y="1874838"/>
            <a:ext cx="971550" cy="696912"/>
          </a:xfrm>
          <a:prstGeom prst="rect">
            <a:avLst/>
          </a:prstGeom>
          <a:noFill/>
          <a:ln w="9525">
            <a:noFill/>
            <a:miter lim="800000"/>
            <a:headEnd/>
            <a:tailEnd/>
          </a:ln>
          <a:effectLst/>
        </p:spPr>
        <p:txBody>
          <a:bodyPr>
            <a:spAutoFit/>
          </a:bodyPr>
          <a:lstStyle/>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成组</a:t>
            </a:r>
          </a:p>
          <a:p>
            <a:pPr algn="ctr" eaLnBrk="0" hangingPunct="0">
              <a:lnSpc>
                <a:spcPct val="100000"/>
              </a:lnSpc>
              <a:spcBef>
                <a:spcPct val="20000"/>
              </a:spcBef>
              <a:buClr>
                <a:srgbClr val="CC99FF"/>
              </a:buClr>
              <a:buFont typeface="Monotype Sorts" pitchFamily="2" charset="2"/>
              <a:buNone/>
            </a:pPr>
            <a:r>
              <a:rPr lang="zh-CN" altLang="en-US" sz="1800" b="1">
                <a:solidFill>
                  <a:schemeClr val="bg2"/>
                </a:solidFill>
                <a:effectLst/>
                <a:latin typeface="Times New Roman" pitchFamily="18" charset="0"/>
              </a:rPr>
              <a:t>处理</a:t>
            </a:r>
          </a:p>
        </p:txBody>
      </p:sp>
      <p:sp>
        <p:nvSpPr>
          <p:cNvPr id="1123372" name="Text Box 44"/>
          <p:cNvSpPr txBox="1">
            <a:spLocks noChangeArrowheads="1"/>
          </p:cNvSpPr>
          <p:nvPr/>
        </p:nvSpPr>
        <p:spPr bwMode="auto">
          <a:xfrm>
            <a:off x="6981825" y="1844675"/>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3373" name="Line 45"/>
          <p:cNvSpPr>
            <a:spLocks noChangeShapeType="1"/>
          </p:cNvSpPr>
          <p:nvPr/>
        </p:nvSpPr>
        <p:spPr bwMode="auto">
          <a:xfrm flipV="1">
            <a:off x="6600825"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3374" name="Line 46"/>
          <p:cNvSpPr>
            <a:spLocks noChangeShapeType="1"/>
          </p:cNvSpPr>
          <p:nvPr/>
        </p:nvSpPr>
        <p:spPr bwMode="auto">
          <a:xfrm flipV="1">
            <a:off x="8418513" y="2643188"/>
            <a:ext cx="0" cy="371475"/>
          </a:xfrm>
          <a:prstGeom prst="line">
            <a:avLst/>
          </a:prstGeom>
          <a:noFill/>
          <a:ln w="28575">
            <a:solidFill>
              <a:schemeClr val="tx1"/>
            </a:solidFill>
            <a:round/>
            <a:headEnd/>
            <a:tailEnd type="triangle" w="med" len="med"/>
          </a:ln>
          <a:effectLst/>
        </p:spPr>
        <p:txBody>
          <a:bodyPr/>
          <a:lstStyle/>
          <a:p>
            <a:endParaRPr lang="zh-CN" altLang="en-US"/>
          </a:p>
        </p:txBody>
      </p:sp>
      <p:sp>
        <p:nvSpPr>
          <p:cNvPr id="1123375" name="Line 47"/>
          <p:cNvSpPr>
            <a:spLocks noChangeShapeType="1"/>
          </p:cNvSpPr>
          <p:nvPr/>
        </p:nvSpPr>
        <p:spPr bwMode="auto">
          <a:xfrm>
            <a:off x="6600825" y="2995613"/>
            <a:ext cx="625475" cy="0"/>
          </a:xfrm>
          <a:prstGeom prst="line">
            <a:avLst/>
          </a:prstGeom>
          <a:noFill/>
          <a:ln w="28575">
            <a:solidFill>
              <a:schemeClr val="tx1"/>
            </a:solidFill>
            <a:round/>
            <a:headEnd/>
            <a:tailEnd/>
          </a:ln>
          <a:effectLst/>
        </p:spPr>
        <p:txBody>
          <a:bodyPr/>
          <a:lstStyle/>
          <a:p>
            <a:endParaRPr lang="zh-CN" altLang="en-US"/>
          </a:p>
        </p:txBody>
      </p:sp>
      <p:sp>
        <p:nvSpPr>
          <p:cNvPr id="1123376" name="Line 48"/>
          <p:cNvSpPr>
            <a:spLocks noChangeShapeType="1"/>
          </p:cNvSpPr>
          <p:nvPr/>
        </p:nvSpPr>
        <p:spPr bwMode="auto">
          <a:xfrm flipV="1">
            <a:off x="7793038" y="3014663"/>
            <a:ext cx="0" cy="700087"/>
          </a:xfrm>
          <a:prstGeom prst="line">
            <a:avLst/>
          </a:prstGeom>
          <a:noFill/>
          <a:ln w="19050">
            <a:solidFill>
              <a:schemeClr val="tx1"/>
            </a:solidFill>
            <a:round/>
            <a:headEnd type="triangle" w="med" len="med"/>
            <a:tailEnd/>
          </a:ln>
          <a:effectLst/>
        </p:spPr>
        <p:txBody>
          <a:bodyPr/>
          <a:lstStyle/>
          <a:p>
            <a:endParaRPr lang="zh-CN" altLang="en-US"/>
          </a:p>
        </p:txBody>
      </p:sp>
      <p:sp>
        <p:nvSpPr>
          <p:cNvPr id="1123377" name="Line 49"/>
          <p:cNvSpPr>
            <a:spLocks noChangeShapeType="1"/>
          </p:cNvSpPr>
          <p:nvPr/>
        </p:nvSpPr>
        <p:spPr bwMode="auto">
          <a:xfrm>
            <a:off x="7789863" y="3017838"/>
            <a:ext cx="625475" cy="0"/>
          </a:xfrm>
          <a:prstGeom prst="line">
            <a:avLst/>
          </a:prstGeom>
          <a:noFill/>
          <a:ln w="28575">
            <a:solidFill>
              <a:schemeClr val="tx1"/>
            </a:solidFill>
            <a:round/>
            <a:headEnd/>
            <a:tailEnd/>
          </a:ln>
          <a:effectLst/>
        </p:spPr>
        <p:txBody>
          <a:bodyPr/>
          <a:lstStyle/>
          <a:p>
            <a:endParaRPr lang="zh-CN" altLang="en-US"/>
          </a:p>
        </p:txBody>
      </p:sp>
      <p:sp>
        <p:nvSpPr>
          <p:cNvPr id="1123378" name="Text Box 50"/>
          <p:cNvSpPr txBox="1">
            <a:spLocks noChangeArrowheads="1"/>
          </p:cNvSpPr>
          <p:nvPr/>
        </p:nvSpPr>
        <p:spPr bwMode="auto">
          <a:xfrm>
            <a:off x="7805738" y="3105150"/>
            <a:ext cx="1009650" cy="33655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600" b="1">
                <a:solidFill>
                  <a:schemeClr val="tx1"/>
                </a:solidFill>
                <a:effectLst/>
                <a:latin typeface="Tahoma" pitchFamily="34" charset="0"/>
              </a:rPr>
              <a:t>词、短语</a:t>
            </a:r>
          </a:p>
        </p:txBody>
      </p:sp>
      <p:sp>
        <p:nvSpPr>
          <p:cNvPr id="1123380" name="Text Box 52"/>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23383" name="Line 55"/>
          <p:cNvSpPr>
            <a:spLocks noChangeShapeType="1"/>
          </p:cNvSpPr>
          <p:nvPr/>
        </p:nvSpPr>
        <p:spPr bwMode="auto">
          <a:xfrm>
            <a:off x="376238" y="6464300"/>
            <a:ext cx="8548687"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3384" name="Line 56"/>
          <p:cNvSpPr>
            <a:spLocks noChangeShapeType="1"/>
          </p:cNvSpPr>
          <p:nvPr/>
        </p:nvSpPr>
        <p:spPr bwMode="auto">
          <a:xfrm>
            <a:off x="6862763" y="4056063"/>
            <a:ext cx="1209675" cy="0"/>
          </a:xfrm>
          <a:prstGeom prst="line">
            <a:avLst/>
          </a:prstGeom>
          <a:noFill/>
          <a:ln w="19050">
            <a:solidFill>
              <a:schemeClr val="tx1"/>
            </a:solidFill>
            <a:round/>
            <a:headEnd/>
            <a:tailEnd/>
          </a:ln>
          <a:effectLst/>
        </p:spPr>
        <p:txBody>
          <a:bodyPr/>
          <a:lstStyle/>
          <a:p>
            <a:endParaRPr lang="zh-CN" altLang="en-US"/>
          </a:p>
        </p:txBody>
      </p:sp>
      <p:sp>
        <p:nvSpPr>
          <p:cNvPr id="1123385" name="Text Box 57"/>
          <p:cNvSpPr txBox="1">
            <a:spLocks noChangeArrowheads="1"/>
          </p:cNvSpPr>
          <p:nvPr/>
        </p:nvSpPr>
        <p:spPr bwMode="auto">
          <a:xfrm>
            <a:off x="6845300" y="3681413"/>
            <a:ext cx="1206500" cy="396875"/>
          </a:xfrm>
          <a:prstGeom prst="rect">
            <a:avLst/>
          </a:prstGeom>
          <a:noFill/>
          <a:ln w="9525">
            <a:noFill/>
            <a:miter lim="800000"/>
            <a:headEnd/>
            <a:tailEnd/>
          </a:ln>
          <a:effectLst/>
        </p:spPr>
        <p:txBody>
          <a:bodyPr wrap="none">
            <a:spAutoFit/>
          </a:bodyPr>
          <a:lstStyle/>
          <a:p>
            <a:pPr algn="ctr" eaLnBrk="0" hangingPunct="0">
              <a:lnSpc>
                <a:spcPct val="100000"/>
              </a:lnSpc>
              <a:spcBef>
                <a:spcPct val="20000"/>
              </a:spcBef>
              <a:buClr>
                <a:srgbClr val="CC99FF"/>
              </a:buClr>
              <a:buFont typeface="Monotype Sorts" pitchFamily="2" charset="2"/>
              <a:buNone/>
            </a:pPr>
            <a:r>
              <a:rPr lang="zh-CN" altLang="en-US" sz="2000" b="1">
                <a:solidFill>
                  <a:schemeClr val="tx1"/>
                </a:solidFill>
                <a:effectLst>
                  <a:outerShdw blurRad="38100" dist="38100" dir="2700000" algn="tl">
                    <a:srgbClr val="C0C0C0"/>
                  </a:outerShdw>
                </a:effectLst>
                <a:latin typeface="Times New Roman" pitchFamily="18" charset="0"/>
              </a:rPr>
              <a:t>三元组库</a:t>
            </a:r>
          </a:p>
        </p:txBody>
      </p:sp>
      <p:sp>
        <p:nvSpPr>
          <p:cNvPr id="30" name="Rectangle 29"/>
          <p:cNvSpPr>
            <a:spLocks noChangeArrowheads="1"/>
          </p:cNvSpPr>
          <p:nvPr/>
        </p:nvSpPr>
        <p:spPr bwMode="auto">
          <a:xfrm>
            <a:off x="66675" y="1163638"/>
            <a:ext cx="5356972" cy="1125537"/>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err="1">
                <a:solidFill>
                  <a:schemeClr val="bg2"/>
                </a:solidFill>
                <a:effectLst>
                  <a:outerShdw blurRad="38100" dist="38100" dir="2700000" algn="tl">
                    <a:srgbClr val="C0C0C0"/>
                  </a:outerShdw>
                </a:effectLst>
                <a:latin typeface="Times New Roman" pitchFamily="18" charset="0"/>
              </a:rPr>
              <a:t>DD</a:t>
            </a:r>
            <a:r>
              <a:rPr lang="en-US" altLang="zh-CN" sz="2400" b="1" dirty="0" err="1">
                <a:solidFill>
                  <a:schemeClr val="bg2"/>
                </a:solidFill>
                <a:effectLst>
                  <a:outerShdw blurRad="38100" dist="38100" dir="2700000" algn="tl">
                    <a:srgbClr val="C0C0C0"/>
                  </a:outerShdw>
                </a:effectLst>
                <a:latin typeface="Times New Roman" pitchFamily="18" charset="0"/>
              </a:rPr>
              <a:t>（Data</a:t>
            </a:r>
            <a:r>
              <a:rPr lang="en-US" altLang="zh-CN" sz="2400" b="1" dirty="0">
                <a:solidFill>
                  <a:schemeClr val="bg2"/>
                </a:solidFill>
                <a:effectLst>
                  <a:outerShdw blurRad="38100" dist="38100" dir="2700000" algn="tl">
                    <a:srgbClr val="C0C0C0"/>
                  </a:outerShdw>
                </a:effectLst>
                <a:latin typeface="Times New Roman" pitchFamily="18" charset="0"/>
              </a:rPr>
              <a:t>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p>
          <a:p>
            <a:pPr indent="190500" algn="l" eaLnBrk="0" hangingPunct="0">
              <a:lnSpc>
                <a:spcPct val="140000"/>
              </a:lnSpc>
              <a:buClr>
                <a:srgbClr val="66FFFF"/>
              </a:buClr>
              <a:buSzPct val="120000"/>
              <a:buFont typeface="Wingdings" pitchFamily="2" charset="2"/>
              <a:buNone/>
            </a:pPr>
            <a:r>
              <a:rPr lang="en-US" altLang="zh-CN" sz="2400" b="1" dirty="0">
                <a:solidFill>
                  <a:schemeClr val="bg2"/>
                </a:solidFill>
                <a:effectLst>
                  <a:outerShdw blurRad="38100" dist="38100" dir="2700000" algn="tl">
                    <a:srgbClr val="C0C0C0"/>
                  </a:outerShdw>
                </a:effectLst>
                <a:latin typeface="Times New Roman" pitchFamily="18" charset="0"/>
              </a:rPr>
              <a:t>         —— </a:t>
            </a:r>
            <a:r>
              <a:rPr lang="zh-CN" altLang="en-US" sz="2400" b="1" dirty="0">
                <a:solidFill>
                  <a:schemeClr val="bg2"/>
                </a:solidFill>
                <a:effectLst>
                  <a:outerShdw blurRad="38100" dist="38100" dir="2700000" algn="tl">
                    <a:srgbClr val="C0C0C0"/>
                  </a:outerShdw>
                </a:effectLst>
                <a:latin typeface="Times New Roman" pitchFamily="18" charset="0"/>
              </a:rPr>
              <a:t>数据流词条描述</a:t>
            </a:r>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ChangeArrowheads="1"/>
          </p:cNvSpPr>
          <p:nvPr/>
        </p:nvSpPr>
        <p:spPr bwMode="auto">
          <a:xfrm>
            <a:off x="263525" y="2016125"/>
            <a:ext cx="8280400" cy="4271963"/>
          </a:xfrm>
          <a:prstGeom prst="rect">
            <a:avLst/>
          </a:prstGeom>
          <a:noFill/>
          <a:ln w="9525">
            <a:noFill/>
            <a:miter lim="800000"/>
            <a:headEnd/>
            <a:tailEnd/>
          </a:ln>
          <a:effectLst/>
        </p:spPr>
        <p:txBody>
          <a:bodyPr/>
          <a:lstStyle/>
          <a:p>
            <a:pPr indent="190500" algn="l" eaLnBrk="0" hangingPunct="0">
              <a:lnSpc>
                <a:spcPct val="140000"/>
              </a:lnSpc>
            </a:pPr>
            <a:r>
              <a:rPr lang="zh-CN" altLang="en-US" sz="2000" b="1">
                <a:solidFill>
                  <a:srgbClr val="DF6337"/>
                </a:solidFill>
                <a:effectLst>
                  <a:outerShdw blurRad="38100" dist="38100" dir="2700000" algn="tl">
                    <a:srgbClr val="C0C0C0"/>
                  </a:outerShdw>
                </a:effectLst>
                <a:latin typeface="Times New Roman" pitchFamily="18" charset="0"/>
              </a:rPr>
              <a:t> 4 )  存储文件词条描述 </a:t>
            </a:r>
          </a:p>
          <a:p>
            <a:pPr indent="190500" algn="l" eaLnBrk="0" hangingPunct="0">
              <a:lnSpc>
                <a:spcPct val="75000"/>
              </a:lnSpc>
            </a:pPr>
            <a:endParaRPr lang="zh-CN" altLang="en-US" sz="2000" b="1">
              <a:solidFill>
                <a:srgbClr val="DF6337"/>
              </a:solidFill>
              <a:effectLst>
                <a:outerShdw blurRad="38100" dist="38100" dir="2700000" algn="tl">
                  <a:srgbClr val="C0C0C0"/>
                </a:outerShdw>
              </a:effectLst>
              <a:latin typeface="Times New Roman" pitchFamily="18" charset="0"/>
            </a:endParaRPr>
          </a:p>
          <a:p>
            <a:pPr indent="190500" algn="l" eaLnBrk="0" hangingPunct="0">
              <a:lnSpc>
                <a:spcPct val="75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存储文件名：</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库</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简述：</a:t>
            </a:r>
            <a:r>
              <a:rPr lang="zh-CN" altLang="en-US" sz="2000" b="1">
                <a:solidFill>
                  <a:schemeClr val="tx1"/>
                </a:solidFill>
                <a:effectLst>
                  <a:outerShdw blurRad="38100" dist="38100" dir="2700000" algn="tl">
                    <a:srgbClr val="C0C0C0"/>
                  </a:outerShdw>
                </a:effectLst>
                <a:latin typeface="Times New Roman" pitchFamily="18" charset="0"/>
              </a:rPr>
              <a:t>存放在自然语言处理中所需要的常识数据 。</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输入数据流 ：</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名称</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输出数据流：</a:t>
            </a:r>
            <a:r>
              <a:rPr lang="zh-CN" altLang="en-US" sz="2000" b="1">
                <a:solidFill>
                  <a:schemeClr val="tx1"/>
                </a:solidFill>
                <a:effectLst>
                  <a:outerShdw blurRad="38100" dist="38100" dir="2700000" algn="tl">
                    <a:srgbClr val="C0C0C0"/>
                  </a:outerShdw>
                </a:effectLst>
                <a:latin typeface="Times New Roman" pitchFamily="18" charset="0"/>
              </a:rPr>
              <a:t> 可以得到</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的父节点、</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子节点、</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能力、</a:t>
            </a:r>
          </a:p>
          <a:p>
            <a:pPr indent="190500" algn="l" eaLnBrk="0" hangingPunct="0">
              <a:lnSpc>
                <a:spcPct val="120000"/>
              </a:lnSpc>
            </a:pPr>
            <a:r>
              <a:rPr lang="en-US" altLang="zh-CN" sz="2000" b="1">
                <a:solidFill>
                  <a:schemeClr val="tx1"/>
                </a:solidFill>
                <a:effectLst>
                  <a:outerShdw blurRad="38100" dist="38100" dir="2700000" algn="tl">
                    <a:srgbClr val="C0C0C0"/>
                  </a:outerShdw>
                </a:effectLst>
                <a:latin typeface="Times New Roman" pitchFamily="18" charset="0"/>
              </a:rPr>
              <a:t>                          Agent</a:t>
            </a:r>
            <a:r>
              <a:rPr lang="zh-CN" altLang="en-US" sz="2000" b="1">
                <a:solidFill>
                  <a:schemeClr val="tx1"/>
                </a:solidFill>
                <a:effectLst>
                  <a:outerShdw blurRad="38100" dist="38100" dir="2700000" algn="tl">
                    <a:srgbClr val="C0C0C0"/>
                  </a:outerShdw>
                </a:effectLst>
                <a:latin typeface="Times New Roman" pitchFamily="18" charset="0"/>
              </a:rPr>
              <a:t>信念、</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策略、</a:t>
            </a:r>
            <a:r>
              <a:rPr lang="en-US" altLang="zh-CN" sz="2000" b="1">
                <a:solidFill>
                  <a:schemeClr val="tx1"/>
                </a:solidFill>
                <a:effectLst>
                  <a:outerShdw blurRad="38100" dist="38100" dir="2700000" algn="tl">
                    <a:srgbClr val="C0C0C0"/>
                  </a:outerShdw>
                </a:effectLst>
                <a:latin typeface="Times New Roman" pitchFamily="18" charset="0"/>
              </a:rPr>
              <a:t>Agent OntoNet（</a:t>
            </a:r>
            <a:r>
              <a:rPr lang="zh-CN" altLang="en-US" sz="2000" b="1">
                <a:solidFill>
                  <a:schemeClr val="tx1"/>
                </a:solidFill>
                <a:effectLst>
                  <a:outerShdw blurRad="38100" dist="38100" dir="2700000" algn="tl">
                    <a:srgbClr val="C0C0C0"/>
                  </a:outerShdw>
                </a:effectLst>
                <a:latin typeface="Times New Roman" pitchFamily="18" charset="0"/>
              </a:rPr>
              <a:t>推理表）</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存储文件组成：</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名称、</a:t>
            </a:r>
            <a:r>
              <a:rPr lang="en-US" altLang="zh-CN" sz="2000" b="1">
                <a:solidFill>
                  <a:schemeClr val="tx1"/>
                </a:solidFill>
                <a:effectLst>
                  <a:outerShdw blurRad="38100" dist="38100" dir="2700000" algn="tl">
                    <a:srgbClr val="C0C0C0"/>
                  </a:outerShdw>
                </a:effectLst>
                <a:latin typeface="Times New Roman" pitchFamily="18" charset="0"/>
              </a:rPr>
              <a:t>Father、Son、Capability、Believe、</a:t>
            </a:r>
          </a:p>
          <a:p>
            <a:pPr indent="190500" algn="l" eaLnBrk="0" hangingPunct="0">
              <a:lnSpc>
                <a:spcPct val="120000"/>
              </a:lnSpc>
            </a:pPr>
            <a:r>
              <a:rPr lang="en-US" altLang="zh-CN" sz="2000" b="1">
                <a:solidFill>
                  <a:schemeClr val="tx1"/>
                </a:solidFill>
                <a:effectLst>
                  <a:outerShdw blurRad="38100" dist="38100" dir="2700000" algn="tl">
                    <a:srgbClr val="C0C0C0"/>
                  </a:outerShdw>
                </a:effectLst>
                <a:latin typeface="Times New Roman" pitchFamily="18" charset="0"/>
              </a:rPr>
              <a:t>                            Strategy、OntoNet</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存储方式：</a:t>
            </a:r>
            <a:r>
              <a:rPr lang="zh-CN" altLang="en-US" sz="2000" b="1">
                <a:solidFill>
                  <a:schemeClr val="tx1"/>
                </a:solidFill>
                <a:effectLst>
                  <a:outerShdw blurRad="38100" dist="38100" dir="2700000" algn="tl">
                    <a:srgbClr val="C0C0C0"/>
                  </a:outerShdw>
                </a:effectLst>
                <a:latin typeface="Times New Roman" pitchFamily="18" charset="0"/>
              </a:rPr>
              <a:t>顺序存储</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主码：</a:t>
            </a:r>
            <a:r>
              <a:rPr lang="zh-CN" altLang="en-US" sz="2000" b="1">
                <a:solidFill>
                  <a:schemeClr val="tx1"/>
                </a:solidFill>
                <a:effectLst>
                  <a:outerShdw blurRad="38100" dist="38100" dir="2700000" algn="tl">
                    <a:srgbClr val="C0C0C0"/>
                  </a:outerShdw>
                </a:effectLst>
                <a:latin typeface="Times New Roman" pitchFamily="18" charset="0"/>
              </a:rPr>
              <a:t>      </a:t>
            </a:r>
            <a:r>
              <a:rPr lang="en-US" altLang="zh-CN" sz="2000" b="1">
                <a:solidFill>
                  <a:schemeClr val="tx1"/>
                </a:solidFill>
                <a:effectLst>
                  <a:outerShdw blurRad="38100" dist="38100" dir="2700000" algn="tl">
                    <a:srgbClr val="C0C0C0"/>
                  </a:outerShdw>
                </a:effectLst>
                <a:latin typeface="Times New Roman" pitchFamily="18" charset="0"/>
              </a:rPr>
              <a:t>Agent</a:t>
            </a:r>
            <a:r>
              <a:rPr lang="zh-CN" altLang="en-US" sz="2000" b="1">
                <a:solidFill>
                  <a:schemeClr val="tx1"/>
                </a:solidFill>
                <a:effectLst>
                  <a:outerShdw blurRad="38100" dist="38100" dir="2700000" algn="tl">
                    <a:srgbClr val="C0C0C0"/>
                  </a:outerShdw>
                </a:effectLst>
                <a:latin typeface="Times New Roman" pitchFamily="18" charset="0"/>
              </a:rPr>
              <a:t>名称  </a:t>
            </a:r>
          </a:p>
          <a:p>
            <a:pPr indent="190500" algn="l" eaLnBrk="0" hangingPunct="0">
              <a:lnSpc>
                <a:spcPct val="120000"/>
              </a:lnSpc>
            </a:pPr>
            <a:r>
              <a:rPr lang="zh-CN" altLang="en-US" sz="2000" b="1">
                <a:solidFill>
                  <a:schemeClr val="tx1"/>
                </a:solidFill>
                <a:effectLst>
                  <a:outerShdw blurRad="38100" dist="38100" dir="2700000" algn="tl">
                    <a:srgbClr val="C0C0C0"/>
                  </a:outerShdw>
                </a:effectLst>
                <a:latin typeface="Times New Roman" pitchFamily="18" charset="0"/>
              </a:rPr>
              <a:t>   </a:t>
            </a:r>
            <a:r>
              <a:rPr lang="zh-CN" altLang="en-US" sz="2000" b="1">
                <a:solidFill>
                  <a:srgbClr val="FF66FF"/>
                </a:solidFill>
                <a:effectLst>
                  <a:outerShdw blurRad="38100" dist="38100" dir="2700000" algn="tl">
                    <a:srgbClr val="C0C0C0"/>
                  </a:outerShdw>
                </a:effectLst>
                <a:latin typeface="Times New Roman" pitchFamily="18" charset="0"/>
              </a:rPr>
              <a:t>存储频率：</a:t>
            </a:r>
            <a:r>
              <a:rPr lang="zh-CN" altLang="en-US" sz="2000" b="1">
                <a:solidFill>
                  <a:schemeClr val="tx1"/>
                </a:solidFill>
                <a:effectLst>
                  <a:outerShdw blurRad="38100" dist="38100" dir="2700000" algn="tl">
                    <a:srgbClr val="C0C0C0"/>
                  </a:outerShdw>
                </a:effectLst>
                <a:latin typeface="Times New Roman" pitchFamily="18" charset="0"/>
              </a:rPr>
              <a:t>低</a:t>
            </a:r>
          </a:p>
        </p:txBody>
      </p:sp>
      <p:sp>
        <p:nvSpPr>
          <p:cNvPr id="1124355" name="Line 3"/>
          <p:cNvSpPr>
            <a:spLocks noChangeShapeType="1"/>
          </p:cNvSpPr>
          <p:nvPr/>
        </p:nvSpPr>
        <p:spPr bwMode="auto">
          <a:xfrm>
            <a:off x="635000" y="2559050"/>
            <a:ext cx="723900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4356" name="Line 4"/>
          <p:cNvSpPr>
            <a:spLocks noChangeShapeType="1"/>
          </p:cNvSpPr>
          <p:nvPr/>
        </p:nvSpPr>
        <p:spPr bwMode="auto">
          <a:xfrm>
            <a:off x="635000" y="6351588"/>
            <a:ext cx="7239000" cy="0"/>
          </a:xfrm>
          <a:prstGeom prst="line">
            <a:avLst/>
          </a:prstGeom>
          <a:noFill/>
          <a:ln w="38100">
            <a:solidFill>
              <a:schemeClr val="tx1"/>
            </a:solidFill>
            <a:miter lim="800000"/>
            <a:headEnd/>
            <a:tailEnd/>
          </a:ln>
          <a:effectLst/>
        </p:spPr>
        <p:txBody>
          <a:bodyPr wrap="none" anchor="ctr"/>
          <a:lstStyle/>
          <a:p>
            <a:endParaRPr lang="zh-CN" altLang="en-US"/>
          </a:p>
        </p:txBody>
      </p:sp>
      <p:sp>
        <p:nvSpPr>
          <p:cNvPr id="1124359" name="Text Box 7"/>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7" name="Rectangle 29"/>
          <p:cNvSpPr>
            <a:spLocks noChangeArrowheads="1"/>
          </p:cNvSpPr>
          <p:nvPr/>
        </p:nvSpPr>
        <p:spPr bwMode="auto">
          <a:xfrm>
            <a:off x="66674" y="1163638"/>
            <a:ext cx="8826313" cy="1125537"/>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err="1">
                <a:solidFill>
                  <a:schemeClr val="bg2"/>
                </a:solidFill>
                <a:effectLst>
                  <a:outerShdw blurRad="38100" dist="38100" dir="2700000" algn="tl">
                    <a:srgbClr val="C0C0C0"/>
                  </a:outerShdw>
                </a:effectLst>
                <a:latin typeface="Times New Roman" pitchFamily="18" charset="0"/>
              </a:rPr>
              <a:t>DD</a:t>
            </a:r>
            <a:r>
              <a:rPr lang="en-US" altLang="zh-CN" sz="2400" b="1" dirty="0" err="1">
                <a:solidFill>
                  <a:schemeClr val="bg2"/>
                </a:solidFill>
                <a:effectLst>
                  <a:outerShdw blurRad="38100" dist="38100" dir="2700000" algn="tl">
                    <a:srgbClr val="C0C0C0"/>
                  </a:outerShdw>
                </a:effectLst>
                <a:latin typeface="Times New Roman" pitchFamily="18" charset="0"/>
              </a:rPr>
              <a:t>（Data</a:t>
            </a:r>
            <a:r>
              <a:rPr lang="en-US" altLang="zh-CN" sz="2400" b="1" dirty="0">
                <a:solidFill>
                  <a:schemeClr val="bg2"/>
                </a:solidFill>
                <a:effectLst>
                  <a:outerShdw blurRad="38100" dist="38100" dir="2700000" algn="tl">
                    <a:srgbClr val="C0C0C0"/>
                  </a:outerShdw>
                </a:effectLst>
                <a:latin typeface="Times New Roman" pitchFamily="18" charset="0"/>
              </a:rPr>
              <a:t>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smtClean="0">
                <a:solidFill>
                  <a:schemeClr val="bg2"/>
                </a:solidFill>
                <a:effectLst>
                  <a:outerShdw blurRad="38100" dist="38100" dir="2700000" algn="tl">
                    <a:srgbClr val="C0C0C0"/>
                  </a:outerShdw>
                </a:effectLst>
                <a:latin typeface="Times New Roman" pitchFamily="18" charset="0"/>
              </a:rPr>
              <a:t>）—— </a:t>
            </a:r>
            <a:r>
              <a:rPr lang="zh-CN" altLang="en-US" sz="2400" b="1" dirty="0" smtClean="0">
                <a:solidFill>
                  <a:schemeClr val="bg2"/>
                </a:solidFill>
                <a:effectLst>
                  <a:outerShdw blurRad="38100" dist="38100" dir="2700000" algn="tl">
                    <a:srgbClr val="C0C0C0"/>
                  </a:outerShdw>
                </a:effectLst>
                <a:latin typeface="Times New Roman" pitchFamily="18" charset="0"/>
              </a:rPr>
              <a:t>文件词条</a:t>
            </a:r>
            <a:r>
              <a:rPr lang="zh-CN" altLang="en-US" sz="2400" b="1" dirty="0">
                <a:solidFill>
                  <a:schemeClr val="bg2"/>
                </a:solidFill>
                <a:effectLst>
                  <a:outerShdw blurRad="38100" dist="38100" dir="2700000" algn="tl">
                    <a:srgbClr val="C0C0C0"/>
                  </a:outerShdw>
                </a:effectLst>
                <a:latin typeface="Times New Roman" pitchFamily="18" charset="0"/>
              </a:rPr>
              <a:t>描述</a:t>
            </a:r>
          </a:p>
        </p:txBody>
      </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3" name="Rectangle 3"/>
          <p:cNvSpPr>
            <a:spLocks noChangeArrowheads="1"/>
          </p:cNvSpPr>
          <p:nvPr/>
        </p:nvSpPr>
        <p:spPr bwMode="auto">
          <a:xfrm>
            <a:off x="47625" y="1239838"/>
            <a:ext cx="8880475" cy="671512"/>
          </a:xfrm>
          <a:prstGeom prst="rect">
            <a:avLst/>
          </a:prstGeom>
          <a:noFill/>
          <a:ln w="9525">
            <a:noFill/>
            <a:miter lim="800000"/>
            <a:headEnd/>
            <a:tailEnd/>
          </a:ln>
          <a:effectLst/>
        </p:spPr>
        <p:txBody>
          <a:bodyPr/>
          <a:lstStyle/>
          <a:p>
            <a:pPr indent="190500" algn="l" eaLnBrk="0" hangingPunct="0">
              <a:lnSpc>
                <a:spcPct val="140000"/>
              </a:lnSpc>
              <a:buClr>
                <a:srgbClr val="66FFFF"/>
              </a:buClr>
              <a:buSzPct val="120000"/>
              <a:buFont typeface="Wingdings" pitchFamily="2" charset="2"/>
              <a:buNone/>
            </a:pPr>
            <a:r>
              <a:rPr lang="en-US" altLang="zh-CN" sz="2400" b="1" dirty="0" smtClean="0">
                <a:solidFill>
                  <a:schemeClr val="bg2"/>
                </a:solidFill>
                <a:effectLst>
                  <a:outerShdw blurRad="38100" dist="38100" dir="2700000" algn="tl">
                    <a:srgbClr val="C0C0C0"/>
                  </a:outerShdw>
                </a:effectLst>
                <a:latin typeface="Times New Roman" pitchFamily="18" charset="0"/>
              </a:rPr>
              <a:t>4. </a:t>
            </a:r>
            <a:r>
              <a:rPr lang="zh-CN" altLang="en-US" sz="2400" b="1" dirty="0" smtClean="0">
                <a:solidFill>
                  <a:schemeClr val="bg2"/>
                </a:solidFill>
                <a:effectLst>
                  <a:outerShdw blurRad="38100" dist="38100" dir="2700000" algn="tl">
                    <a:srgbClr val="C0C0C0"/>
                  </a:outerShdw>
                </a:effectLst>
                <a:latin typeface="Times New Roman" pitchFamily="18" charset="0"/>
              </a:rPr>
              <a:t>数据字典</a:t>
            </a:r>
            <a:r>
              <a:rPr lang="en-US" altLang="en-US" sz="2400" b="1" dirty="0">
                <a:solidFill>
                  <a:schemeClr val="bg2"/>
                </a:solidFill>
                <a:effectLst>
                  <a:outerShdw blurRad="38100" dist="38100" dir="2700000" algn="tl">
                    <a:srgbClr val="C0C0C0"/>
                  </a:outerShdw>
                </a:effectLst>
                <a:latin typeface="Times New Roman" pitchFamily="18" charset="0"/>
              </a:rPr>
              <a:t>DD  </a:t>
            </a:r>
            <a:r>
              <a:rPr lang="en-US" altLang="zh-CN" sz="2400" b="1" dirty="0">
                <a:solidFill>
                  <a:schemeClr val="bg2"/>
                </a:solidFill>
                <a:effectLst>
                  <a:outerShdw blurRad="38100" dist="38100" dir="2700000" algn="tl">
                    <a:srgbClr val="C0C0C0"/>
                  </a:outerShdw>
                </a:effectLst>
                <a:latin typeface="Times New Roman" pitchFamily="18" charset="0"/>
              </a:rPr>
              <a:t>（Data D</a:t>
            </a:r>
            <a:r>
              <a:rPr lang="en-US" altLang="en-US" sz="2400" b="1" dirty="0">
                <a:solidFill>
                  <a:schemeClr val="bg2"/>
                </a:solidFill>
                <a:effectLst>
                  <a:outerShdw blurRad="38100" dist="38100" dir="2700000" algn="tl">
                    <a:srgbClr val="C0C0C0"/>
                  </a:outerShdw>
                </a:effectLst>
                <a:latin typeface="Times New Roman" pitchFamily="18" charset="0"/>
              </a:rPr>
              <a:t>ictionary</a:t>
            </a:r>
            <a:r>
              <a:rPr lang="en-US" altLang="zh-CN" sz="2400" b="1" dirty="0">
                <a:solidFill>
                  <a:schemeClr val="bg2"/>
                </a:solidFill>
                <a:effectLst>
                  <a:outerShdw blurRad="38100" dist="38100" dir="2700000" algn="tl">
                    <a:srgbClr val="C0C0C0"/>
                  </a:outerShdw>
                </a:effectLst>
                <a:latin typeface="Times New Roman" pitchFamily="18" charset="0"/>
              </a:rPr>
              <a:t>）——</a:t>
            </a:r>
            <a:r>
              <a:rPr lang="zh-CN" altLang="en-US" sz="2400" b="1" dirty="0">
                <a:solidFill>
                  <a:schemeClr val="bg2"/>
                </a:solidFill>
                <a:effectLst>
                  <a:outerShdw blurRad="38100" dist="38100" dir="2700000" algn="tl">
                    <a:srgbClr val="C0C0C0"/>
                  </a:outerShdw>
                </a:effectLst>
                <a:latin typeface="Times New Roman" pitchFamily="18" charset="0"/>
              </a:rPr>
              <a:t>定义式（</a:t>
            </a:r>
            <a:r>
              <a:rPr lang="en-US" altLang="zh-CN" sz="2400" b="1" dirty="0">
                <a:solidFill>
                  <a:schemeClr val="bg2"/>
                </a:solidFill>
                <a:effectLst>
                  <a:outerShdw blurRad="38100" dist="38100" dir="2700000" algn="tl">
                    <a:srgbClr val="C0C0C0"/>
                  </a:outerShdw>
                </a:effectLst>
                <a:latin typeface="Times New Roman" pitchFamily="18" charset="0"/>
              </a:rPr>
              <a:t>BF</a:t>
            </a:r>
            <a:r>
              <a:rPr lang="zh-CN" altLang="en-US" sz="2400" b="1" dirty="0">
                <a:solidFill>
                  <a:schemeClr val="bg2"/>
                </a:solidFill>
                <a:effectLst>
                  <a:outerShdw blurRad="38100" dist="38100" dir="2700000" algn="tl">
                    <a:srgbClr val="C0C0C0"/>
                  </a:outerShdw>
                </a:effectLst>
                <a:latin typeface="Times New Roman" pitchFamily="18" charset="0"/>
              </a:rPr>
              <a:t>范式）</a:t>
            </a:r>
          </a:p>
        </p:txBody>
      </p:sp>
      <p:sp>
        <p:nvSpPr>
          <p:cNvPr id="1059844"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059890" name="Rectangle 50"/>
          <p:cNvSpPr>
            <a:spLocks noChangeArrowheads="1"/>
          </p:cNvSpPr>
          <p:nvPr/>
        </p:nvSpPr>
        <p:spPr bwMode="auto">
          <a:xfrm>
            <a:off x="3078163" y="2951163"/>
            <a:ext cx="5608637" cy="2235200"/>
          </a:xfrm>
          <a:prstGeom prst="rect">
            <a:avLst/>
          </a:prstGeom>
          <a:noFill/>
          <a:ln w="9525">
            <a:noFill/>
            <a:miter lim="800000"/>
            <a:headEnd/>
            <a:tailEnd/>
          </a:ln>
          <a:effectLst/>
        </p:spPr>
        <p:txBody>
          <a:bodyPr>
            <a:spAutoFit/>
          </a:bodyPr>
          <a:lstStyle/>
          <a:p>
            <a:pPr indent="288925" algn="l" eaLnBrk="0" fontAlgn="ctr" hangingPunct="0">
              <a:lnSpc>
                <a:spcPct val="130000"/>
              </a:lnSpc>
            </a:pP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例如，</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b</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，表示</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由</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和</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b</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组成。                            </a:t>
            </a:r>
          </a:p>
          <a:p>
            <a:pPr indent="288925" algn="l" eaLnBrk="0" fontAlgn="ctr" hangingPunct="0">
              <a:lnSpc>
                <a:spcPct val="130000"/>
              </a:lnSpc>
            </a:pP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例如，</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 b]</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x=[a|b]</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，表示</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由</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或由</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b</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组成。</a:t>
            </a:r>
          </a:p>
          <a:p>
            <a:pPr indent="288925" algn="l" eaLnBrk="0" fontAlgn="ctr" hangingPunct="0">
              <a:lnSpc>
                <a:spcPct val="130000"/>
              </a:lnSpc>
            </a:pPr>
            <a:endPar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endParaRPr>
          </a:p>
          <a:p>
            <a:pPr indent="288925" algn="l" eaLnBrk="0" fontAlgn="ctr" hangingPunct="0">
              <a:lnSpc>
                <a:spcPct val="130000"/>
              </a:lnSpc>
            </a:pP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例如，</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，表示</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由</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0</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个或多个</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组成。</a:t>
            </a:r>
          </a:p>
          <a:p>
            <a:pPr indent="288925" algn="l" eaLnBrk="0" fontAlgn="ctr" hangingPunct="0">
              <a:lnSpc>
                <a:spcPct val="130000"/>
              </a:lnSpc>
            </a:pP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例如，</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x=3{a}8</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，表示</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x</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中至少出现</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3</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次</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a, </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至多</a:t>
            </a:r>
          </a:p>
          <a:p>
            <a:pPr indent="288925" algn="l" eaLnBrk="0" fontAlgn="ctr" hangingPunct="0">
              <a:lnSpc>
                <a:spcPct val="130000"/>
              </a:lnSpc>
            </a:pP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出现</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8</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次</a:t>
            </a:r>
            <a:r>
              <a:rPr lang="en-US" altLang="zh-CN" sz="1800" b="1">
                <a:solidFill>
                  <a:schemeClr val="tx1"/>
                </a:solidFill>
                <a:effectLst>
                  <a:outerShdw blurRad="38100" dist="38100" dir="2700000" algn="tl">
                    <a:srgbClr val="C0C0C0"/>
                  </a:outerShdw>
                </a:effectLst>
                <a:latin typeface="Times New Roman" pitchFamily="18" charset="0"/>
                <a:cs typeface="Times New Roman" pitchFamily="18" charset="0"/>
              </a:rPr>
              <a:t>a</a:t>
            </a:r>
            <a:r>
              <a:rPr lang="zh-CN" altLang="en-US" sz="1800" b="1">
                <a:solidFill>
                  <a:schemeClr val="tx1"/>
                </a:solidFill>
                <a:effectLst>
                  <a:outerShdw blurRad="38100" dist="38100" dir="2700000" algn="tl">
                    <a:srgbClr val="C0C0C0"/>
                  </a:outerShdw>
                </a:effectLst>
                <a:latin typeface="Times New Roman" pitchFamily="18" charset="0"/>
                <a:cs typeface="Times New Roman" pitchFamily="18" charset="0"/>
              </a:rPr>
              <a:t>，也可表示为</a:t>
            </a:r>
            <a:endParaRPr lang="zh-CN" altLang="en-US" sz="1800" b="1">
              <a:solidFill>
                <a:schemeClr val="tx1"/>
              </a:solidFill>
              <a:effectLst>
                <a:outerShdw blurRad="38100" dist="38100" dir="2700000" algn="tl">
                  <a:srgbClr val="C0C0C0"/>
                </a:outerShdw>
              </a:effectLst>
              <a:latin typeface="Times New Roman" pitchFamily="18" charset="0"/>
            </a:endParaRPr>
          </a:p>
        </p:txBody>
      </p:sp>
      <p:graphicFrame>
        <p:nvGraphicFramePr>
          <p:cNvPr id="1059884" name="Object 44"/>
          <p:cNvGraphicFramePr>
            <a:graphicFrameLocks noChangeAspect="1"/>
          </p:cNvGraphicFramePr>
          <p:nvPr/>
        </p:nvGraphicFramePr>
        <p:xfrm>
          <a:off x="5721350" y="4706938"/>
          <a:ext cx="793750" cy="492125"/>
        </p:xfrm>
        <a:graphic>
          <a:graphicData uri="http://schemas.openxmlformats.org/presentationml/2006/ole">
            <mc:AlternateContent xmlns:mc="http://schemas.openxmlformats.org/markup-compatibility/2006">
              <mc:Choice xmlns:v="urn:schemas-microsoft-com:vml" Requires="v">
                <p:oleObj spid="_x0000_s1060333" name="公式" r:id="rId4" imgW="355292" imgH="215713" progId="Equation.3">
                  <p:embed/>
                </p:oleObj>
              </mc:Choice>
              <mc:Fallback>
                <p:oleObj name="公式" r:id="rId4" imgW="355292" imgH="215713"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350" y="4706938"/>
                        <a:ext cx="79375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9923" name="Group 83"/>
          <p:cNvGraphicFramePr>
            <a:graphicFrameLocks noGrp="1"/>
          </p:cNvGraphicFramePr>
          <p:nvPr/>
        </p:nvGraphicFramePr>
        <p:xfrm>
          <a:off x="247650" y="2032000"/>
          <a:ext cx="8401050" cy="4407408"/>
        </p:xfrm>
        <a:graphic>
          <a:graphicData uri="http://schemas.openxmlformats.org/drawingml/2006/table">
            <a:tbl>
              <a:tblPr/>
              <a:tblGrid>
                <a:gridCol w="1257300">
                  <a:extLst>
                    <a:ext uri="{9D8B030D-6E8A-4147-A177-3AD203B41FA5}">
                      <a16:colId xmlns:a16="http://schemas.microsoft.com/office/drawing/2014/main" val="20000"/>
                    </a:ext>
                  </a:extLst>
                </a:gridCol>
                <a:gridCol w="1911350">
                  <a:extLst>
                    <a:ext uri="{9D8B030D-6E8A-4147-A177-3AD203B41FA5}">
                      <a16:colId xmlns:a16="http://schemas.microsoft.com/office/drawing/2014/main" val="20001"/>
                    </a:ext>
                  </a:extLst>
                </a:gridCol>
                <a:gridCol w="5232400">
                  <a:extLst>
                    <a:ext uri="{9D8B030D-6E8A-4147-A177-3AD203B41FA5}">
                      <a16:colId xmlns:a16="http://schemas.microsoft.com/office/drawing/2014/main" val="20002"/>
                    </a:ext>
                  </a:extLst>
                </a:gridCol>
              </a:tblGrid>
              <a:tr h="465138">
                <a:tc>
                  <a:txBody>
                    <a:bodyPr/>
                    <a:lstStyle/>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符 号</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含  义 </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解                       释</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0963">
                <a:tc>
                  <a:txBody>
                    <a:bodyPr/>
                    <a:lstStyle/>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 ...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m{...}n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endPar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被定义为</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与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或</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或</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重复</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重复</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可选 </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基本数据元素</a:t>
                      </a:r>
                    </a:p>
                    <a:p>
                      <a:pPr marL="0" marR="0" lvl="0" indent="288925"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连结符  </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例如，</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x=(a)</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，表示</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可在</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中出现</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也可不出现。</a:t>
                      </a:r>
                    </a:p>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例如，</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x=“a”</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，表示</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为取值为</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的数据元素。</a:t>
                      </a:r>
                    </a:p>
                    <a:p>
                      <a:pPr marL="0" marR="0" lvl="0" indent="0" algn="l" defTabSz="914400" rtl="0" eaLnBrk="0" fontAlgn="ctr" latinLnBrk="0" hangingPunct="0">
                        <a:lnSpc>
                          <a:spcPct val="14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例如，</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x=1..9</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，表示</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x</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可取</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到</a:t>
                      </a:r>
                      <a:r>
                        <a:rPr kumimoji="1"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9</a:t>
                      </a:r>
                      <a:r>
                        <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之中的任一值。 </a:t>
                      </a:r>
                      <a:endParaRPr kumimoji="1"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Text Box 2"/>
          <p:cNvSpPr txBox="1">
            <a:spLocks noChangeArrowheads="1"/>
          </p:cNvSpPr>
          <p:nvPr/>
        </p:nvSpPr>
        <p:spPr bwMode="auto">
          <a:xfrm>
            <a:off x="3714750" y="1466850"/>
            <a:ext cx="5410200" cy="396875"/>
          </a:xfrm>
          <a:prstGeom prst="rect">
            <a:avLst/>
          </a:prstGeom>
          <a:noFill/>
          <a:ln w="9525">
            <a:noFill/>
            <a:miter lim="800000"/>
            <a:headEnd/>
            <a:tailEnd/>
          </a:ln>
          <a:effectLst/>
        </p:spPr>
        <p:txBody>
          <a:bodyPr>
            <a:spAutoFit/>
          </a:bodyPr>
          <a:lstStyle/>
          <a:p>
            <a:pPr algn="l">
              <a:lnSpc>
                <a:spcPct val="100000"/>
              </a:lnSpc>
              <a:spcBef>
                <a:spcPct val="50000"/>
              </a:spcBef>
            </a:pPr>
            <a:endParaRPr lang="zh-CN" altLang="en-US" sz="2000">
              <a:solidFill>
                <a:schemeClr val="tx1"/>
              </a:solidFill>
              <a:effectLst/>
              <a:latin typeface="Tahoma" pitchFamily="34" charset="0"/>
            </a:endParaRPr>
          </a:p>
        </p:txBody>
      </p:sp>
      <p:sp>
        <p:nvSpPr>
          <p:cNvPr id="1126403" name="Text Box 3"/>
          <p:cNvSpPr txBox="1">
            <a:spLocks noChangeArrowheads="1"/>
          </p:cNvSpPr>
          <p:nvPr/>
        </p:nvSpPr>
        <p:spPr bwMode="auto">
          <a:xfrm>
            <a:off x="1590675" y="781050"/>
            <a:ext cx="7553325" cy="6080125"/>
          </a:xfrm>
          <a:prstGeom prst="rect">
            <a:avLst/>
          </a:prstGeom>
          <a:noFill/>
          <a:ln w="9525">
            <a:noFill/>
            <a:miter lim="800000"/>
            <a:headEnd/>
            <a:tailEnd/>
          </a:ln>
          <a:effectLst/>
        </p:spPr>
        <p:txBody>
          <a:bodyPr>
            <a:spAutoFit/>
          </a:bodyPr>
          <a:lstStyle/>
          <a:p>
            <a:pPr algn="l">
              <a:lnSpc>
                <a:spcPct val="140000"/>
              </a:lnSpc>
              <a:spcBef>
                <a:spcPct val="60000"/>
              </a:spcBef>
              <a:buClr>
                <a:srgbClr val="66FFFF"/>
              </a:buClr>
              <a:buSzPct val="115000"/>
              <a:buFont typeface="Wingdings" pitchFamily="2" charset="2"/>
              <a:buNone/>
            </a:pPr>
            <a:r>
              <a:rPr lang="zh-CN" altLang="en-US" sz="2400" b="1">
                <a:solidFill>
                  <a:schemeClr val="tx1"/>
                </a:solidFill>
                <a:effectLst/>
                <a:latin typeface="Tahoma" pitchFamily="34" charset="0"/>
              </a:rPr>
              <a:t>     </a:t>
            </a:r>
            <a:r>
              <a:rPr lang="zh-CN" altLang="en-US" sz="2000" b="1">
                <a:solidFill>
                  <a:schemeClr val="tx1"/>
                </a:solidFill>
                <a:effectLst/>
                <a:latin typeface="Tahoma" pitchFamily="34" charset="0"/>
              </a:rPr>
              <a:t>存折 = 户名+所号+帐户+开户日+（印密）+1{存取行}50</a:t>
            </a:r>
          </a:p>
          <a:p>
            <a:pPr algn="l">
              <a:lnSpc>
                <a:spcPct val="60000"/>
              </a:lnSpc>
              <a:spcBef>
                <a:spcPct val="60000"/>
              </a:spcBef>
              <a:buClr>
                <a:schemeClr val="tx1"/>
              </a:buClr>
            </a:pPr>
            <a:r>
              <a:rPr lang="zh-CN" altLang="en-US" sz="2000" b="1">
                <a:solidFill>
                  <a:schemeClr val="tx1"/>
                </a:solidFill>
                <a:effectLst/>
                <a:latin typeface="Tahoma" pitchFamily="34" charset="0"/>
              </a:rPr>
              <a:t>      户名 = </a:t>
            </a:r>
            <a:r>
              <a:rPr lang="zh-CN" altLang="en-US" sz="2000" b="1">
                <a:solidFill>
                  <a:schemeClr val="tx1"/>
                </a:solidFill>
                <a:effectLst/>
                <a:latin typeface="Times New Roman" pitchFamily="18" charset="0"/>
              </a:rPr>
              <a:t>2 {字母} 24</a:t>
            </a:r>
          </a:p>
          <a:p>
            <a:pPr algn="l">
              <a:lnSpc>
                <a:spcPct val="60000"/>
              </a:lnSpc>
              <a:spcBef>
                <a:spcPct val="60000"/>
              </a:spcBef>
              <a:buClr>
                <a:schemeClr val="tx1"/>
              </a:buClr>
            </a:pPr>
            <a:r>
              <a:rPr lang="zh-CN" altLang="en-US" sz="2000" b="1">
                <a:solidFill>
                  <a:schemeClr val="tx1"/>
                </a:solidFill>
                <a:effectLst/>
                <a:latin typeface="Times New Roman" pitchFamily="18" charset="0"/>
              </a:rPr>
              <a:t>       所号 = 001 .. 999</a:t>
            </a:r>
          </a:p>
          <a:p>
            <a:pPr algn="l">
              <a:lnSpc>
                <a:spcPct val="60000"/>
              </a:lnSpc>
              <a:spcBef>
                <a:spcPct val="60000"/>
              </a:spcBef>
              <a:buClr>
                <a:schemeClr val="tx1"/>
              </a:buClr>
            </a:pPr>
            <a:r>
              <a:rPr lang="zh-CN" altLang="en-US" sz="2000" b="1">
                <a:solidFill>
                  <a:schemeClr val="tx1"/>
                </a:solidFill>
                <a:effectLst/>
                <a:latin typeface="Times New Roman" pitchFamily="18" charset="0"/>
              </a:rPr>
              <a:t>        帐号 = 00000001 .. 99999999</a:t>
            </a:r>
          </a:p>
          <a:p>
            <a:pPr algn="l">
              <a:lnSpc>
                <a:spcPct val="60000"/>
              </a:lnSpc>
              <a:spcBef>
                <a:spcPct val="60000"/>
              </a:spcBef>
              <a:buClr>
                <a:schemeClr val="tx1"/>
              </a:buClr>
            </a:pPr>
            <a:r>
              <a:rPr lang="zh-CN" altLang="en-US" sz="2000" b="1">
                <a:solidFill>
                  <a:schemeClr val="tx1"/>
                </a:solidFill>
                <a:effectLst/>
                <a:latin typeface="Times New Roman" pitchFamily="18" charset="0"/>
              </a:rPr>
              <a:t>        开户日 = 年 + 月 + 日</a:t>
            </a:r>
          </a:p>
          <a:p>
            <a:pPr algn="l">
              <a:lnSpc>
                <a:spcPct val="60000"/>
              </a:lnSpc>
              <a:spcBef>
                <a:spcPct val="60000"/>
              </a:spcBef>
              <a:buClr>
                <a:schemeClr val="tx1"/>
              </a:buClr>
            </a:pPr>
            <a:r>
              <a:rPr lang="zh-CN" altLang="en-US" sz="2000" b="1">
                <a:solidFill>
                  <a:schemeClr val="tx1"/>
                </a:solidFill>
                <a:effectLst/>
                <a:latin typeface="Times New Roman" pitchFamily="18" charset="0"/>
              </a:rPr>
              <a:t>        印密 = 0</a:t>
            </a:r>
            <a:r>
              <a:rPr lang="en-US" altLang="zh-CN" sz="2000" b="1">
                <a:solidFill>
                  <a:schemeClr val="tx1"/>
                </a:solidFill>
                <a:effectLst/>
                <a:latin typeface="Times New Roman" pitchFamily="18" charset="0"/>
              </a:rPr>
              <a:t>00000 |  000001 .. 999999</a:t>
            </a:r>
          </a:p>
          <a:p>
            <a:pPr algn="l">
              <a:lnSpc>
                <a:spcPct val="60000"/>
              </a:lnSpc>
              <a:spcBef>
                <a:spcPct val="60000"/>
              </a:spcBef>
              <a:buClr>
                <a:schemeClr val="tx1"/>
              </a:buClr>
            </a:pPr>
            <a:r>
              <a:rPr lang="zh-CN" altLang="en-US" sz="2000" b="1">
                <a:solidFill>
                  <a:schemeClr val="tx1"/>
                </a:solidFill>
                <a:effectLst/>
                <a:latin typeface="Tahoma" pitchFamily="34" charset="0"/>
              </a:rPr>
              <a:t>      存取行 = 日期 +（摘要）+ 支出 + 存入 + 余额</a:t>
            </a:r>
          </a:p>
          <a:p>
            <a:pPr algn="l">
              <a:lnSpc>
                <a:spcPct val="60000"/>
              </a:lnSpc>
              <a:spcBef>
                <a:spcPct val="60000"/>
              </a:spcBef>
              <a:buClr>
                <a:schemeClr val="tx1"/>
              </a:buClr>
            </a:pPr>
            <a:r>
              <a:rPr lang="zh-CN" altLang="en-US" sz="2000" b="1">
                <a:solidFill>
                  <a:schemeClr val="tx1"/>
                </a:solidFill>
                <a:effectLst/>
                <a:latin typeface="Tahoma" pitchFamily="34" charset="0"/>
              </a:rPr>
              <a:t>      日期 = 年 + 月 + 日</a:t>
            </a:r>
          </a:p>
          <a:p>
            <a:pPr algn="l">
              <a:lnSpc>
                <a:spcPct val="60000"/>
              </a:lnSpc>
              <a:spcBef>
                <a:spcPct val="60000"/>
              </a:spcBef>
              <a:buClr>
                <a:schemeClr val="tx1"/>
              </a:buClr>
            </a:pPr>
            <a:r>
              <a:rPr lang="zh-CN" altLang="en-US" sz="2000" b="1">
                <a:solidFill>
                  <a:schemeClr val="tx1"/>
                </a:solidFill>
                <a:effectLst/>
                <a:latin typeface="Tahoma" pitchFamily="34" charset="0"/>
              </a:rPr>
              <a:t>      年 = </a:t>
            </a:r>
            <a:r>
              <a:rPr lang="zh-CN" altLang="en-US" sz="2000" b="1">
                <a:solidFill>
                  <a:schemeClr val="tx1"/>
                </a:solidFill>
                <a:effectLst/>
                <a:latin typeface="Times New Roman" pitchFamily="18" charset="0"/>
              </a:rPr>
              <a:t>00 .. 99”</a:t>
            </a:r>
          </a:p>
          <a:p>
            <a:pPr algn="l">
              <a:lnSpc>
                <a:spcPct val="60000"/>
              </a:lnSpc>
              <a:spcBef>
                <a:spcPct val="60000"/>
              </a:spcBef>
              <a:buClr>
                <a:schemeClr val="tx1"/>
              </a:buClr>
            </a:pPr>
            <a:r>
              <a:rPr lang="zh-CN" altLang="en-US" sz="2000" b="1">
                <a:solidFill>
                  <a:schemeClr val="tx1"/>
                </a:solidFill>
                <a:effectLst/>
                <a:latin typeface="Times New Roman" pitchFamily="18" charset="0"/>
              </a:rPr>
              <a:t>       月 = 01 .. 12</a:t>
            </a:r>
          </a:p>
          <a:p>
            <a:pPr algn="l">
              <a:lnSpc>
                <a:spcPct val="60000"/>
              </a:lnSpc>
              <a:spcBef>
                <a:spcPct val="60000"/>
              </a:spcBef>
              <a:buClr>
                <a:schemeClr val="tx1"/>
              </a:buClr>
            </a:pPr>
            <a:r>
              <a:rPr lang="zh-CN" altLang="en-US" sz="2000" b="1">
                <a:solidFill>
                  <a:schemeClr val="tx1"/>
                </a:solidFill>
                <a:effectLst/>
                <a:latin typeface="Times New Roman" pitchFamily="18" charset="0"/>
              </a:rPr>
              <a:t>       日 = 01 .. 31</a:t>
            </a:r>
          </a:p>
          <a:p>
            <a:pPr algn="l">
              <a:lnSpc>
                <a:spcPct val="60000"/>
              </a:lnSpc>
              <a:spcBef>
                <a:spcPct val="60000"/>
              </a:spcBef>
              <a:buClr>
                <a:schemeClr val="tx1"/>
              </a:buClr>
            </a:pPr>
            <a:r>
              <a:rPr lang="zh-CN" altLang="en-US" sz="2000" b="1">
                <a:solidFill>
                  <a:schemeClr val="tx1"/>
                </a:solidFill>
                <a:effectLst/>
                <a:latin typeface="Times New Roman" pitchFamily="18" charset="0"/>
              </a:rPr>
              <a:t>       摘要 = 1 {字母} 4</a:t>
            </a:r>
          </a:p>
          <a:p>
            <a:pPr algn="l">
              <a:lnSpc>
                <a:spcPct val="60000"/>
              </a:lnSpc>
              <a:spcBef>
                <a:spcPct val="60000"/>
              </a:spcBef>
              <a:buClr>
                <a:schemeClr val="tx1"/>
              </a:buClr>
            </a:pPr>
            <a:r>
              <a:rPr lang="zh-CN" altLang="en-US" sz="2000" b="1">
                <a:solidFill>
                  <a:schemeClr val="tx1"/>
                </a:solidFill>
                <a:effectLst/>
                <a:latin typeface="Times New Roman" pitchFamily="18" charset="0"/>
              </a:rPr>
              <a:t>       支出 = 金额</a:t>
            </a:r>
          </a:p>
          <a:p>
            <a:pPr algn="l">
              <a:lnSpc>
                <a:spcPct val="60000"/>
              </a:lnSpc>
              <a:spcBef>
                <a:spcPct val="60000"/>
              </a:spcBef>
              <a:buClr>
                <a:schemeClr val="tx1"/>
              </a:buClr>
            </a:pPr>
            <a:r>
              <a:rPr lang="zh-CN" altLang="en-US" sz="2000" b="1">
                <a:solidFill>
                  <a:schemeClr val="tx1"/>
                </a:solidFill>
                <a:effectLst/>
                <a:latin typeface="Times New Roman" pitchFamily="18" charset="0"/>
              </a:rPr>
              <a:t>       存入 </a:t>
            </a:r>
            <a:r>
              <a:rPr lang="en-US" altLang="zh-CN" sz="2000" b="1">
                <a:solidFill>
                  <a:schemeClr val="tx1"/>
                </a:solidFill>
                <a:effectLst/>
                <a:latin typeface="Times New Roman" pitchFamily="18" charset="0"/>
              </a:rPr>
              <a:t>= </a:t>
            </a:r>
            <a:r>
              <a:rPr lang="zh-CN" altLang="en-US" sz="2000" b="1">
                <a:solidFill>
                  <a:schemeClr val="tx1"/>
                </a:solidFill>
                <a:effectLst/>
                <a:latin typeface="Times New Roman" pitchFamily="18" charset="0"/>
              </a:rPr>
              <a:t>金额</a:t>
            </a:r>
          </a:p>
          <a:p>
            <a:pPr algn="l">
              <a:lnSpc>
                <a:spcPct val="60000"/>
              </a:lnSpc>
              <a:spcBef>
                <a:spcPct val="60000"/>
              </a:spcBef>
              <a:buClr>
                <a:schemeClr val="tx1"/>
              </a:buClr>
            </a:pPr>
            <a:r>
              <a:rPr lang="zh-CN" altLang="en-US" sz="2000" b="1">
                <a:solidFill>
                  <a:schemeClr val="tx1"/>
                </a:solidFill>
                <a:effectLst/>
                <a:latin typeface="Times New Roman" pitchFamily="18" charset="0"/>
              </a:rPr>
              <a:t>       余额 </a:t>
            </a:r>
            <a:r>
              <a:rPr lang="en-US" altLang="zh-CN" sz="2000" b="1">
                <a:solidFill>
                  <a:schemeClr val="tx1"/>
                </a:solidFill>
                <a:effectLst/>
                <a:latin typeface="Times New Roman" pitchFamily="18" charset="0"/>
              </a:rPr>
              <a:t>= </a:t>
            </a:r>
            <a:r>
              <a:rPr lang="zh-CN" altLang="en-US" sz="2000" b="1">
                <a:solidFill>
                  <a:schemeClr val="tx1"/>
                </a:solidFill>
                <a:effectLst/>
                <a:latin typeface="Times New Roman" pitchFamily="18" charset="0"/>
              </a:rPr>
              <a:t>金额</a:t>
            </a:r>
          </a:p>
          <a:p>
            <a:pPr algn="l">
              <a:lnSpc>
                <a:spcPct val="60000"/>
              </a:lnSpc>
              <a:spcBef>
                <a:spcPct val="60000"/>
              </a:spcBef>
              <a:buClr>
                <a:schemeClr val="tx1"/>
              </a:buClr>
            </a:pPr>
            <a:r>
              <a:rPr lang="zh-CN" altLang="en-US" sz="2000" b="1">
                <a:solidFill>
                  <a:schemeClr val="tx1"/>
                </a:solidFill>
                <a:effectLst/>
                <a:latin typeface="Times New Roman" pitchFamily="18" charset="0"/>
              </a:rPr>
              <a:t>       金额 = 0000000.01 .. 9999999.99</a:t>
            </a:r>
          </a:p>
        </p:txBody>
      </p:sp>
      <p:sp>
        <p:nvSpPr>
          <p:cNvPr id="1126405" name="Text Box 5"/>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结构化需求分析与建模</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1126406" name="Rectangle 6"/>
          <p:cNvSpPr>
            <a:spLocks noChangeArrowheads="1"/>
          </p:cNvSpPr>
          <p:nvPr/>
        </p:nvSpPr>
        <p:spPr bwMode="auto">
          <a:xfrm>
            <a:off x="196850" y="1200150"/>
            <a:ext cx="1060450" cy="5324475"/>
          </a:xfrm>
          <a:prstGeom prst="rect">
            <a:avLst/>
          </a:prstGeom>
          <a:noFill/>
          <a:ln w="9525">
            <a:noFill/>
            <a:miter lim="800000"/>
            <a:headEnd/>
            <a:tailEnd/>
          </a:ln>
          <a:effectLst/>
        </p:spPr>
        <p:txBody>
          <a:bodyPr vert="eaVert">
            <a:spAutoFit/>
          </a:bodyPr>
          <a:lstStyle/>
          <a:p>
            <a:pPr>
              <a:lnSpc>
                <a:spcPct val="120000"/>
              </a:lnSpc>
            </a:pPr>
            <a:r>
              <a:rPr lang="zh-CN" altLang="en-US" sz="2400" b="1">
                <a:solidFill>
                  <a:srgbClr val="DF6337"/>
                </a:solidFill>
                <a:effectLst>
                  <a:outerShdw blurRad="38100" dist="38100" dir="2700000" algn="tl">
                    <a:srgbClr val="C0C0C0"/>
                  </a:outerShdw>
                </a:effectLst>
                <a:latin typeface="宋体" pitchFamily="2" charset="-122"/>
              </a:rPr>
              <a:t>取款</a:t>
            </a:r>
            <a:r>
              <a:rPr lang="en-US" altLang="en-US" sz="2400" b="1">
                <a:solidFill>
                  <a:srgbClr val="DF6337"/>
                </a:solidFill>
                <a:effectLst>
                  <a:outerShdw blurRad="38100" dist="38100" dir="2700000" algn="tl">
                    <a:srgbClr val="C0C0C0"/>
                  </a:outerShdw>
                </a:effectLst>
                <a:latin typeface="宋体" pitchFamily="2" charset="-122"/>
              </a:rPr>
              <a:t>DFD</a:t>
            </a:r>
            <a:r>
              <a:rPr lang="zh-CN" altLang="en-US" sz="2400" b="1">
                <a:solidFill>
                  <a:srgbClr val="DF6337"/>
                </a:solidFill>
                <a:effectLst>
                  <a:outerShdw blurRad="38100" dist="38100" dir="2700000" algn="tl">
                    <a:srgbClr val="C0C0C0"/>
                  </a:outerShdw>
                </a:effectLst>
                <a:latin typeface="宋体" pitchFamily="2" charset="-122"/>
              </a:rPr>
              <a:t>中，存储文件“存折”的</a:t>
            </a:r>
            <a:r>
              <a:rPr lang="en-US" altLang="en-US" sz="2400" b="1">
                <a:solidFill>
                  <a:srgbClr val="DF6337"/>
                </a:solidFill>
                <a:effectLst>
                  <a:outerShdw blurRad="38100" dist="38100" dir="2700000" algn="tl">
                    <a:srgbClr val="C0C0C0"/>
                  </a:outerShdw>
                </a:effectLst>
                <a:latin typeface="宋体" pitchFamily="2" charset="-122"/>
              </a:rPr>
              <a:t>DD</a:t>
            </a:r>
            <a:r>
              <a:rPr lang="zh-CN" altLang="en-US" sz="2400" b="1">
                <a:solidFill>
                  <a:srgbClr val="DF6337"/>
                </a:solidFill>
                <a:effectLst>
                  <a:outerShdw blurRad="38100" dist="38100" dir="2700000" algn="tl">
                    <a:srgbClr val="C0C0C0"/>
                  </a:outerShdw>
                </a:effectLst>
                <a:latin typeface="宋体" pitchFamily="2" charset="-122"/>
              </a:rPr>
              <a:t>定义 （层次描述）</a:t>
            </a:r>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4" name="Text Box 4"/>
          <p:cNvSpPr txBox="1">
            <a:spLocks noChangeArrowheads="1"/>
          </p:cNvSpPr>
          <p:nvPr/>
        </p:nvSpPr>
        <p:spPr bwMode="auto">
          <a:xfrm>
            <a:off x="1485900" y="234950"/>
            <a:ext cx="6438900" cy="823913"/>
          </a:xfrm>
          <a:prstGeom prst="rect">
            <a:avLst/>
          </a:prstGeom>
          <a:noFill/>
          <a:ln w="38100">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zh-CN" altLang="en-US" sz="4800" b="1" dirty="0">
                <a:solidFill>
                  <a:schemeClr val="folHlink"/>
                </a:solidFill>
                <a:effectLst>
                  <a:outerShdw blurRad="38100" dist="38100" dir="2700000" algn="tl">
                    <a:srgbClr val="C0C0C0"/>
                  </a:outerShdw>
                </a:effectLst>
                <a:latin typeface="隶书" pitchFamily="49" charset="-122"/>
                <a:ea typeface="隶书" pitchFamily="49" charset="-122"/>
              </a:rPr>
              <a:t>需求评审</a:t>
            </a:r>
          </a:p>
        </p:txBody>
      </p:sp>
      <p:sp>
        <p:nvSpPr>
          <p:cNvPr id="1080325" name="Rectangle 5"/>
          <p:cNvSpPr>
            <a:spLocks noChangeArrowheads="1"/>
          </p:cNvSpPr>
          <p:nvPr/>
        </p:nvSpPr>
        <p:spPr bwMode="auto">
          <a:xfrm>
            <a:off x="164873" y="1537155"/>
            <a:ext cx="8896803" cy="3416320"/>
          </a:xfrm>
          <a:prstGeom prst="rect">
            <a:avLst/>
          </a:prstGeom>
          <a:noFill/>
          <a:ln w="9525">
            <a:noFill/>
            <a:miter lim="800000"/>
            <a:headEnd/>
            <a:tailEnd/>
          </a:ln>
          <a:effectLst/>
        </p:spPr>
        <p:txBody>
          <a:bodyPr wrap="square" anchor="ctr">
            <a:spAutoFit/>
          </a:bodyPr>
          <a:lstStyle/>
          <a:p>
            <a:pPr algn="l" eaLnBrk="0" hangingPunct="0">
              <a:lnSpc>
                <a:spcPct val="150000"/>
              </a:lnSpc>
            </a:pPr>
            <a:r>
              <a:rPr lang="zh-CN" altLang="en-US" sz="2400" b="1" dirty="0">
                <a:effectLst>
                  <a:outerShdw blurRad="38100" dist="38100" dir="2700000" algn="tl">
                    <a:srgbClr val="C0C0C0"/>
                  </a:outerShdw>
                </a:effectLst>
              </a:rPr>
              <a:t>        在需求工程完成之前，必须编写软件</a:t>
            </a:r>
            <a:r>
              <a:rPr lang="zh-CN" altLang="en-US" sz="2400" b="1" dirty="0">
                <a:solidFill>
                  <a:schemeClr val="tx2"/>
                </a:solidFill>
                <a:effectLst>
                  <a:outerShdw blurRad="38100" dist="38100" dir="2700000" algn="tl">
                    <a:srgbClr val="C0C0C0"/>
                  </a:outerShdw>
                </a:effectLst>
              </a:rPr>
              <a:t>需求规格说明</a:t>
            </a:r>
            <a:r>
              <a:rPr lang="zh-CN" altLang="en-US" sz="2400" b="1" dirty="0">
                <a:effectLst>
                  <a:outerShdw blurRad="38100" dist="38100" dir="2700000" algn="tl">
                    <a:srgbClr val="C0C0C0"/>
                  </a:outerShdw>
                </a:effectLst>
              </a:rPr>
              <a:t>和</a:t>
            </a:r>
            <a:r>
              <a:rPr lang="zh-CN" altLang="en-US" sz="2400" b="1" dirty="0">
                <a:solidFill>
                  <a:schemeClr val="tx2"/>
                </a:solidFill>
                <a:effectLst>
                  <a:outerShdw blurRad="38100" dist="38100" dir="2700000" algn="tl">
                    <a:srgbClr val="C0C0C0"/>
                  </a:outerShdw>
                </a:effectLst>
              </a:rPr>
              <a:t>数据规格说明</a:t>
            </a:r>
            <a:r>
              <a:rPr lang="zh-CN" altLang="en-US" sz="2400" b="1" dirty="0">
                <a:effectLst>
                  <a:outerShdw blurRad="38100" dist="38100" dir="2700000" algn="tl">
                    <a:srgbClr val="C0C0C0"/>
                  </a:outerShdw>
                </a:effectLst>
              </a:rPr>
              <a:t>，形成初步的</a:t>
            </a:r>
            <a:r>
              <a:rPr lang="zh-CN" altLang="en-US" sz="2400" b="1" dirty="0">
                <a:solidFill>
                  <a:schemeClr val="tx2"/>
                </a:solidFill>
                <a:effectLst>
                  <a:outerShdw blurRad="38100" dist="38100" dir="2700000" algn="tl">
                    <a:srgbClr val="C0C0C0"/>
                  </a:outerShdw>
                </a:effectLst>
              </a:rPr>
              <a:t>用户手册</a:t>
            </a:r>
            <a:r>
              <a:rPr lang="zh-CN" altLang="en-US" sz="2400" b="1" dirty="0">
                <a:effectLst>
                  <a:outerShdw blurRad="38100" dist="38100" dir="2700000" algn="tl">
                    <a:srgbClr val="C0C0C0"/>
                  </a:outerShdw>
                </a:effectLst>
              </a:rPr>
              <a:t>，并按照评审标准对软件需求过程和规格说明进行</a:t>
            </a:r>
            <a:r>
              <a:rPr lang="zh-CN" altLang="en-US" sz="2400" b="1" dirty="0">
                <a:solidFill>
                  <a:srgbClr val="0070C0"/>
                </a:solidFill>
                <a:effectLst>
                  <a:outerShdw blurRad="38100" dist="38100" dir="2700000" algn="tl">
                    <a:srgbClr val="C0C0C0"/>
                  </a:outerShdw>
                </a:effectLst>
              </a:rPr>
              <a:t>评审</a:t>
            </a:r>
            <a:r>
              <a:rPr lang="zh-CN" altLang="en-US" sz="2400" b="1" dirty="0">
                <a:effectLst>
                  <a:outerShdw blurRad="38100" dist="38100" dir="2700000" algn="tl">
                    <a:srgbClr val="C0C0C0"/>
                  </a:outerShdw>
                </a:effectLst>
              </a:rPr>
              <a:t>，目的是发现并消除其中存在的遗漏、错误和不足，使得规格说明符合标注及规范的要求。通过了评审的软件需求规格说明和数据规格说明将成为</a:t>
            </a:r>
            <a:r>
              <a:rPr lang="zh-CN" altLang="en-US" sz="2400" b="1" dirty="0">
                <a:solidFill>
                  <a:srgbClr val="0070C0"/>
                </a:solidFill>
                <a:effectLst>
                  <a:outerShdw blurRad="38100" dist="38100" dir="2700000" algn="tl">
                    <a:srgbClr val="C0C0C0"/>
                  </a:outerShdw>
                </a:effectLst>
              </a:rPr>
              <a:t>基线配置项</a:t>
            </a:r>
            <a:r>
              <a:rPr lang="zh-CN" altLang="en-US" sz="2400" b="1" dirty="0">
                <a:effectLst>
                  <a:outerShdw blurRad="38100" dist="38100" dir="2700000" algn="tl">
                    <a:srgbClr val="C0C0C0"/>
                  </a:outerShdw>
                </a:effectLst>
              </a:rPr>
              <a:t>，并纳入</a:t>
            </a:r>
            <a:r>
              <a:rPr lang="zh-CN" altLang="en-US" sz="2400" b="1" dirty="0">
                <a:solidFill>
                  <a:srgbClr val="00B050"/>
                </a:solidFill>
                <a:effectLst>
                  <a:outerShdw blurRad="38100" dist="38100" dir="2700000" algn="tl">
                    <a:srgbClr val="C0C0C0"/>
                  </a:outerShdw>
                </a:effectLst>
              </a:rPr>
              <a:t>需求管理</a:t>
            </a:r>
            <a:r>
              <a:rPr lang="zh-CN" altLang="en-US" sz="2400" b="1" dirty="0">
                <a:effectLst>
                  <a:outerShdw blurRad="38100" dist="38100" dir="2700000" algn="tl">
                    <a:srgbClr val="C0C0C0"/>
                  </a:outerShdw>
                </a:effectLst>
              </a:rPr>
              <a:t>过程。 </a:t>
            </a:r>
          </a:p>
        </p:txBody>
      </p:sp>
      <p:sp>
        <p:nvSpPr>
          <p:cNvPr id="1080326" name="Rectangle 6"/>
          <p:cNvSpPr>
            <a:spLocks noChangeArrowheads="1"/>
          </p:cNvSpPr>
          <p:nvPr/>
        </p:nvSpPr>
        <p:spPr bwMode="auto">
          <a:xfrm>
            <a:off x="1301750" y="5281613"/>
            <a:ext cx="6623050" cy="1114425"/>
          </a:xfrm>
          <a:prstGeom prst="rect">
            <a:avLst/>
          </a:prstGeom>
          <a:noFill/>
          <a:ln w="9525">
            <a:noFill/>
            <a:miter lim="800000"/>
            <a:headEnd/>
            <a:tailEnd/>
          </a:ln>
          <a:effectLst/>
        </p:spPr>
        <p:txBody>
          <a:bodyPr wrap="none" anchor="ctr">
            <a:spAutoFit/>
          </a:bodyPr>
          <a:lstStyle/>
          <a:p>
            <a:pPr algn="l" eaLnBrk="0" hangingPunct="0">
              <a:lnSpc>
                <a:spcPct val="140000"/>
              </a:lnSpc>
              <a:buFont typeface="Wingdings" pitchFamily="2" charset="2"/>
              <a:buChar char="l"/>
            </a:pPr>
            <a:r>
              <a:rPr lang="zh-CN" altLang="en-US" sz="2400" b="1">
                <a:effectLst>
                  <a:outerShdw blurRad="38100" dist="38100" dir="2700000" algn="tl">
                    <a:srgbClr val="C0C0C0"/>
                  </a:outerShdw>
                </a:effectLst>
              </a:rPr>
              <a:t> 软件需求规格说明和软件数据需求说明等文档</a:t>
            </a:r>
          </a:p>
          <a:p>
            <a:pPr algn="l" eaLnBrk="0" hangingPunct="0">
              <a:lnSpc>
                <a:spcPct val="140000"/>
              </a:lnSpc>
              <a:buFont typeface="Wingdings" pitchFamily="2" charset="2"/>
              <a:buChar char="l"/>
            </a:pPr>
            <a:r>
              <a:rPr lang="zh-CN" altLang="en-US" sz="2400" b="1">
                <a:effectLst>
                  <a:outerShdw blurRad="38100" dist="38100" dir="2700000" algn="tl">
                    <a:srgbClr val="C0C0C0"/>
                  </a:outerShdw>
                </a:effectLst>
              </a:rPr>
              <a:t> 软件需求评审标准</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ChangeArrowheads="1"/>
          </p:cNvSpPr>
          <p:nvPr/>
        </p:nvSpPr>
        <p:spPr bwMode="auto">
          <a:xfrm>
            <a:off x="369888" y="1379538"/>
            <a:ext cx="2713037" cy="519112"/>
          </a:xfrm>
          <a:prstGeom prst="rect">
            <a:avLst/>
          </a:prstGeom>
          <a:noFill/>
          <a:ln w="9525">
            <a:noFill/>
            <a:miter lim="800000"/>
            <a:headEnd/>
            <a:tailEnd/>
          </a:ln>
          <a:effectLst/>
        </p:spPr>
        <p:txBody>
          <a:bodyPr anchor="ctr">
            <a:spAutoFit/>
          </a:bodyPr>
          <a:lstStyle/>
          <a:p>
            <a:pPr algn="l">
              <a:lnSpc>
                <a:spcPct val="100000"/>
              </a:lnSpc>
            </a:pPr>
            <a:r>
              <a:rPr lang="zh-CN" altLang="en-US" b="1">
                <a:solidFill>
                  <a:srgbClr val="DF6337"/>
                </a:solidFill>
                <a:effectLst>
                  <a:outerShdw blurRad="38100" dist="38100" dir="2700000" algn="tl">
                    <a:srgbClr val="C0C0C0"/>
                  </a:outerShdw>
                </a:effectLst>
                <a:latin typeface="Arial Black" pitchFamily="34" charset="0"/>
              </a:rPr>
              <a:t>软件需求的内容</a:t>
            </a:r>
          </a:p>
        </p:txBody>
      </p:sp>
      <p:sp>
        <p:nvSpPr>
          <p:cNvPr id="1004571" name="Text Box 27"/>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软件需求的基本概念</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grpSp>
        <p:nvGrpSpPr>
          <p:cNvPr id="4" name="组合 3"/>
          <p:cNvGrpSpPr/>
          <p:nvPr/>
        </p:nvGrpSpPr>
        <p:grpSpPr>
          <a:xfrm>
            <a:off x="273375" y="2024719"/>
            <a:ext cx="8457387" cy="4321598"/>
            <a:chOff x="273375" y="2024719"/>
            <a:chExt cx="8457387" cy="4321598"/>
          </a:xfrm>
        </p:grpSpPr>
        <p:grpSp>
          <p:nvGrpSpPr>
            <p:cNvPr id="47" name="组合 46"/>
            <p:cNvGrpSpPr/>
            <p:nvPr/>
          </p:nvGrpSpPr>
          <p:grpSpPr>
            <a:xfrm>
              <a:off x="273375" y="2024719"/>
              <a:ext cx="8457387" cy="4305865"/>
              <a:chOff x="273375" y="2024719"/>
              <a:chExt cx="8457387" cy="4305865"/>
            </a:xfrm>
          </p:grpSpPr>
          <p:cxnSp>
            <p:nvCxnSpPr>
              <p:cNvPr id="1004574" name="_s1004574"/>
              <p:cNvCxnSpPr>
                <a:cxnSpLocks noChangeShapeType="1"/>
                <a:stCxn id="33" idx="0"/>
                <a:endCxn id="22" idx="2"/>
              </p:cNvCxnSpPr>
              <p:nvPr/>
            </p:nvCxnSpPr>
            <p:spPr bwMode="auto">
              <a:xfrm rot="5400000" flipH="1">
                <a:off x="3591780" y="4006383"/>
                <a:ext cx="606506" cy="584483"/>
              </a:xfrm>
              <a:prstGeom prst="bentConnector3">
                <a:avLst>
                  <a:gd name="adj1" fmla="val 28847"/>
                </a:avLst>
              </a:prstGeom>
              <a:noFill/>
              <a:ln w="12700">
                <a:solidFill>
                  <a:srgbClr val="000000"/>
                </a:solidFill>
                <a:miter lim="800000"/>
                <a:headEnd/>
                <a:tailEnd/>
              </a:ln>
            </p:spPr>
          </p:cxnSp>
          <p:cxnSp>
            <p:nvCxnSpPr>
              <p:cNvPr id="1004575" name="_s1004575"/>
              <p:cNvCxnSpPr>
                <a:cxnSpLocks noChangeShapeType="1"/>
                <a:stCxn id="32" idx="0"/>
                <a:endCxn id="22" idx="2"/>
              </p:cNvCxnSpPr>
              <p:nvPr/>
            </p:nvCxnSpPr>
            <p:spPr bwMode="auto">
              <a:xfrm rot="5400000" flipH="1">
                <a:off x="3893186" y="3704977"/>
                <a:ext cx="606506" cy="1187294"/>
              </a:xfrm>
              <a:prstGeom prst="bentConnector3">
                <a:avLst>
                  <a:gd name="adj1" fmla="val 28847"/>
                </a:avLst>
              </a:prstGeom>
              <a:noFill/>
              <a:ln w="12700">
                <a:solidFill>
                  <a:srgbClr val="000000"/>
                </a:solidFill>
                <a:miter lim="800000"/>
                <a:headEnd/>
                <a:tailEnd/>
              </a:ln>
            </p:spPr>
          </p:cxnSp>
          <p:cxnSp>
            <p:nvCxnSpPr>
              <p:cNvPr id="1004576" name="_s1004576"/>
              <p:cNvCxnSpPr>
                <a:cxnSpLocks noChangeShapeType="1"/>
                <a:stCxn id="31" idx="0"/>
                <a:endCxn id="26" idx="2"/>
              </p:cNvCxnSpPr>
              <p:nvPr/>
            </p:nvCxnSpPr>
            <p:spPr bwMode="auto">
              <a:xfrm rot="5400000" flipH="1">
                <a:off x="7286073" y="3682631"/>
                <a:ext cx="608468" cy="1229043"/>
              </a:xfrm>
              <a:prstGeom prst="bentConnector3">
                <a:avLst>
                  <a:gd name="adj1" fmla="val 28755"/>
                </a:avLst>
              </a:prstGeom>
              <a:noFill/>
              <a:ln w="12700">
                <a:solidFill>
                  <a:srgbClr val="000000"/>
                </a:solidFill>
                <a:miter lim="800000"/>
                <a:headEnd/>
                <a:tailEnd/>
              </a:ln>
            </p:spPr>
          </p:cxnSp>
          <p:cxnSp>
            <p:nvCxnSpPr>
              <p:cNvPr id="1004577" name="_s1004577"/>
              <p:cNvCxnSpPr>
                <a:cxnSpLocks noChangeShapeType="1"/>
                <a:stCxn id="30" idx="0"/>
                <a:endCxn id="26" idx="2"/>
              </p:cNvCxnSpPr>
              <p:nvPr/>
            </p:nvCxnSpPr>
            <p:spPr bwMode="auto">
              <a:xfrm rot="16200000">
                <a:off x="6671043" y="4296643"/>
                <a:ext cx="608468" cy="1018"/>
              </a:xfrm>
              <a:prstGeom prst="bentConnector3">
                <a:avLst>
                  <a:gd name="adj1" fmla="val 28755"/>
                </a:avLst>
              </a:prstGeom>
              <a:noFill/>
              <a:ln w="12700">
                <a:solidFill>
                  <a:srgbClr val="000000"/>
                </a:solidFill>
                <a:miter lim="800000"/>
                <a:headEnd/>
                <a:tailEnd/>
              </a:ln>
            </p:spPr>
          </p:cxnSp>
          <p:cxnSp>
            <p:nvCxnSpPr>
              <p:cNvPr id="1004578" name="_s1004578"/>
              <p:cNvCxnSpPr>
                <a:cxnSpLocks noChangeShapeType="1"/>
                <a:stCxn id="29" idx="0"/>
                <a:endCxn id="26" idx="2"/>
              </p:cNvCxnSpPr>
              <p:nvPr/>
            </p:nvCxnSpPr>
            <p:spPr bwMode="auto">
              <a:xfrm rot="16200000">
                <a:off x="6056012" y="3682612"/>
                <a:ext cx="608468" cy="1230061"/>
              </a:xfrm>
              <a:prstGeom prst="bentConnector3">
                <a:avLst>
                  <a:gd name="adj1" fmla="val 28755"/>
                </a:avLst>
              </a:prstGeom>
              <a:noFill/>
              <a:ln w="12700">
                <a:solidFill>
                  <a:srgbClr val="000000"/>
                </a:solidFill>
                <a:miter lim="800000"/>
                <a:headEnd/>
                <a:tailEnd/>
              </a:ln>
            </p:spPr>
          </p:cxnSp>
          <p:cxnSp>
            <p:nvCxnSpPr>
              <p:cNvPr id="1004579" name="_s1004579"/>
              <p:cNvCxnSpPr>
                <a:cxnSpLocks noChangeShapeType="1"/>
                <a:stCxn id="28" idx="0"/>
                <a:endCxn id="22" idx="2"/>
              </p:cNvCxnSpPr>
              <p:nvPr/>
            </p:nvCxnSpPr>
            <p:spPr bwMode="auto">
              <a:xfrm rot="16200000">
                <a:off x="3297503" y="4296587"/>
                <a:ext cx="606506" cy="4073"/>
              </a:xfrm>
              <a:prstGeom prst="bentConnector3">
                <a:avLst>
                  <a:gd name="adj1" fmla="val 28847"/>
                </a:avLst>
              </a:prstGeom>
              <a:noFill/>
              <a:ln w="12700">
                <a:solidFill>
                  <a:srgbClr val="000000"/>
                </a:solidFill>
                <a:miter lim="800000"/>
                <a:headEnd/>
                <a:tailEnd/>
              </a:ln>
            </p:spPr>
          </p:cxnSp>
          <p:cxnSp>
            <p:nvCxnSpPr>
              <p:cNvPr id="1004580" name="_s1004580"/>
              <p:cNvCxnSpPr>
                <a:cxnSpLocks noChangeShapeType="1"/>
                <a:stCxn id="27" idx="0"/>
                <a:endCxn id="22" idx="2"/>
              </p:cNvCxnSpPr>
              <p:nvPr/>
            </p:nvCxnSpPr>
            <p:spPr bwMode="auto">
              <a:xfrm rot="16200000">
                <a:off x="2996097" y="3995182"/>
                <a:ext cx="606506" cy="606884"/>
              </a:xfrm>
              <a:prstGeom prst="bentConnector3">
                <a:avLst>
                  <a:gd name="adj1" fmla="val 28847"/>
                </a:avLst>
              </a:prstGeom>
              <a:noFill/>
              <a:ln w="12700">
                <a:solidFill>
                  <a:srgbClr val="000000"/>
                </a:solidFill>
                <a:miter lim="800000"/>
                <a:headEnd/>
                <a:tailEnd/>
              </a:ln>
            </p:spPr>
          </p:cxnSp>
          <p:cxnSp>
            <p:nvCxnSpPr>
              <p:cNvPr id="1004581" name="_s1004581"/>
              <p:cNvCxnSpPr>
                <a:cxnSpLocks noChangeShapeType="1"/>
                <a:stCxn id="26" idx="0"/>
                <a:endCxn id="20" idx="2"/>
              </p:cNvCxnSpPr>
              <p:nvPr/>
            </p:nvCxnSpPr>
            <p:spPr bwMode="auto">
              <a:xfrm rot="5400000" flipH="1">
                <a:off x="5364792" y="1626245"/>
                <a:ext cx="455370" cy="2766619"/>
              </a:xfrm>
              <a:prstGeom prst="bentConnector3">
                <a:avLst>
                  <a:gd name="adj1" fmla="val 38463"/>
                </a:avLst>
              </a:prstGeom>
              <a:noFill/>
              <a:ln w="12700">
                <a:solidFill>
                  <a:srgbClr val="000000"/>
                </a:solidFill>
                <a:miter lim="800000"/>
                <a:headEnd/>
                <a:tailEnd/>
              </a:ln>
            </p:spPr>
          </p:cxnSp>
          <p:cxnSp>
            <p:nvCxnSpPr>
              <p:cNvPr id="1004582" name="_s1004582"/>
              <p:cNvCxnSpPr>
                <a:cxnSpLocks noChangeShapeType="1"/>
                <a:stCxn id="25" idx="0"/>
              </p:cNvCxnSpPr>
              <p:nvPr/>
            </p:nvCxnSpPr>
            <p:spPr bwMode="auto">
              <a:xfrm rot="16200000" flipV="1">
                <a:off x="1558309" y="4051183"/>
                <a:ext cx="645339" cy="438464"/>
              </a:xfrm>
              <a:prstGeom prst="bentConnector3">
                <a:avLst>
                  <a:gd name="adj1" fmla="val 26839"/>
                </a:avLst>
              </a:prstGeom>
              <a:noFill/>
              <a:ln w="12700">
                <a:solidFill>
                  <a:srgbClr val="000000"/>
                </a:solidFill>
                <a:miter lim="800000"/>
                <a:headEnd/>
                <a:tailEnd/>
              </a:ln>
            </p:spPr>
          </p:cxnSp>
          <p:cxnSp>
            <p:nvCxnSpPr>
              <p:cNvPr id="1004583" name="_s1004583"/>
              <p:cNvCxnSpPr>
                <a:cxnSpLocks noChangeShapeType="1"/>
                <a:stCxn id="24" idx="0"/>
              </p:cNvCxnSpPr>
              <p:nvPr/>
            </p:nvCxnSpPr>
            <p:spPr bwMode="auto">
              <a:xfrm rot="5400000" flipH="1" flipV="1">
                <a:off x="666582" y="4072699"/>
                <a:ext cx="645335" cy="377846"/>
              </a:xfrm>
              <a:prstGeom prst="bentConnector3">
                <a:avLst>
                  <a:gd name="adj1" fmla="val 25476"/>
                </a:avLst>
              </a:prstGeom>
              <a:noFill/>
              <a:ln w="12700">
                <a:solidFill>
                  <a:srgbClr val="000000"/>
                </a:solidFill>
                <a:miter lim="800000"/>
                <a:headEnd/>
                <a:tailEnd/>
              </a:ln>
            </p:spPr>
          </p:cxnSp>
          <p:cxnSp>
            <p:nvCxnSpPr>
              <p:cNvPr id="1004584" name="_s1004584"/>
              <p:cNvCxnSpPr>
                <a:cxnSpLocks noChangeShapeType="1"/>
              </p:cNvCxnSpPr>
              <p:nvPr/>
            </p:nvCxnSpPr>
            <p:spPr bwMode="auto">
              <a:xfrm rot="5400000" flipH="1">
                <a:off x="4604150" y="2398645"/>
                <a:ext cx="455370" cy="1246353"/>
              </a:xfrm>
              <a:prstGeom prst="bentConnector3">
                <a:avLst>
                  <a:gd name="adj1" fmla="val 41463"/>
                </a:avLst>
              </a:prstGeom>
              <a:noFill/>
              <a:ln w="12700">
                <a:solidFill>
                  <a:srgbClr val="000000"/>
                </a:solidFill>
                <a:miter lim="800000"/>
                <a:headEnd/>
                <a:tailEnd/>
              </a:ln>
            </p:spPr>
          </p:cxnSp>
          <p:cxnSp>
            <p:nvCxnSpPr>
              <p:cNvPr id="1004585" name="_s1004585"/>
              <p:cNvCxnSpPr>
                <a:cxnSpLocks noChangeShapeType="1"/>
                <a:stCxn id="22" idx="0"/>
                <a:endCxn id="20" idx="2"/>
              </p:cNvCxnSpPr>
              <p:nvPr/>
            </p:nvCxnSpPr>
            <p:spPr bwMode="auto">
              <a:xfrm rot="16200000">
                <a:off x="3678549" y="2706621"/>
                <a:ext cx="455370" cy="605866"/>
              </a:xfrm>
              <a:prstGeom prst="bentConnector3">
                <a:avLst>
                  <a:gd name="adj1" fmla="val 38463"/>
                </a:avLst>
              </a:prstGeom>
              <a:noFill/>
              <a:ln w="12700">
                <a:solidFill>
                  <a:srgbClr val="000000"/>
                </a:solidFill>
                <a:miter lim="800000"/>
                <a:headEnd/>
                <a:tailEnd/>
              </a:ln>
            </p:spPr>
          </p:cxnSp>
          <p:cxnSp>
            <p:nvCxnSpPr>
              <p:cNvPr id="1004586" name="_s1004586"/>
              <p:cNvCxnSpPr>
                <a:cxnSpLocks noChangeShapeType="1"/>
                <a:stCxn id="21" idx="0"/>
                <a:endCxn id="20" idx="2"/>
              </p:cNvCxnSpPr>
              <p:nvPr/>
            </p:nvCxnSpPr>
            <p:spPr bwMode="auto">
              <a:xfrm rot="16200000">
                <a:off x="2598173" y="1626245"/>
                <a:ext cx="455370" cy="2766619"/>
              </a:xfrm>
              <a:prstGeom prst="bentConnector3">
                <a:avLst>
                  <a:gd name="adj1" fmla="val 38463"/>
                </a:avLst>
              </a:prstGeom>
              <a:noFill/>
              <a:ln w="12700">
                <a:solidFill>
                  <a:srgbClr val="000000"/>
                </a:solidFill>
                <a:miter lim="800000"/>
                <a:headEnd/>
                <a:tailEnd/>
              </a:ln>
            </p:spPr>
          </p:cxnSp>
          <p:sp>
            <p:nvSpPr>
              <p:cNvPr id="20" name="_s1004587"/>
              <p:cNvSpPr>
                <a:spLocks noChangeArrowheads="1"/>
              </p:cNvSpPr>
              <p:nvPr/>
            </p:nvSpPr>
            <p:spPr bwMode="auto">
              <a:xfrm>
                <a:off x="3681198" y="2024719"/>
                <a:ext cx="1053902" cy="757641"/>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软件</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1" name="_s1004588"/>
              <p:cNvSpPr>
                <a:spLocks noChangeArrowheads="1"/>
              </p:cNvSpPr>
              <p:nvPr/>
            </p:nvSpPr>
            <p:spPr bwMode="auto">
              <a:xfrm>
                <a:off x="914579" y="3237730"/>
                <a:ext cx="1053902" cy="700720"/>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功能</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2" name="_s1004589"/>
              <p:cNvSpPr>
                <a:spLocks noChangeArrowheads="1"/>
              </p:cNvSpPr>
              <p:nvPr/>
            </p:nvSpPr>
            <p:spPr bwMode="auto">
              <a:xfrm>
                <a:off x="3075332" y="3237730"/>
                <a:ext cx="1053902" cy="757641"/>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性能</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3" name="_s1004590"/>
              <p:cNvSpPr>
                <a:spLocks noChangeArrowheads="1"/>
              </p:cNvSpPr>
              <p:nvPr/>
            </p:nvSpPr>
            <p:spPr bwMode="auto">
              <a:xfrm>
                <a:off x="4927551" y="3237730"/>
                <a:ext cx="1053902" cy="757641"/>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领域</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4" name="_s1004591"/>
              <p:cNvSpPr>
                <a:spLocks noChangeArrowheads="1"/>
              </p:cNvSpPr>
              <p:nvPr/>
            </p:nvSpPr>
            <p:spPr bwMode="auto">
              <a:xfrm>
                <a:off x="273375" y="4584289"/>
                <a:ext cx="1053902" cy="759604"/>
              </a:xfrm>
              <a:prstGeom prst="roundRect">
                <a:avLst>
                  <a:gd name="adj" fmla="val 16667"/>
                </a:avLst>
              </a:prstGeom>
              <a:noFill/>
              <a:ln w="9525">
                <a:solidFill>
                  <a:srgbClr val="000000"/>
                </a:solidFill>
                <a:round/>
                <a:headEnd/>
                <a:tailEnd/>
              </a:ln>
            </p:spPr>
            <p:txBody>
              <a:bodyPr vert="horz" wrap="square" lIns="0" tIns="23040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数据</a:t>
                </a:r>
                <a:r>
                  <a:rPr kumimoji="0" lang="zh-CN" altLang="en-US" sz="1800" b="1" i="0" u="none" strike="noStrike" cap="none" normalizeH="0" baseline="3000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5" name="_s1004592"/>
              <p:cNvSpPr>
                <a:spLocks noChangeArrowheads="1"/>
              </p:cNvSpPr>
              <p:nvPr/>
            </p:nvSpPr>
            <p:spPr bwMode="auto">
              <a:xfrm>
                <a:off x="1573768" y="4593084"/>
                <a:ext cx="1052883"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用户</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操作</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6" name="_s1004593"/>
              <p:cNvSpPr>
                <a:spLocks noChangeArrowheads="1"/>
              </p:cNvSpPr>
              <p:nvPr/>
            </p:nvSpPr>
            <p:spPr bwMode="auto">
              <a:xfrm>
                <a:off x="6447817" y="3237730"/>
                <a:ext cx="1053902" cy="755678"/>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其它</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7" name="_s1004594"/>
              <p:cNvSpPr>
                <a:spLocks noChangeArrowheads="1"/>
              </p:cNvSpPr>
              <p:nvPr/>
            </p:nvSpPr>
            <p:spPr bwMode="auto">
              <a:xfrm>
                <a:off x="2758653" y="4601877"/>
                <a:ext cx="473492"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时</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间</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8" name="_s1004595"/>
              <p:cNvSpPr>
                <a:spLocks noChangeArrowheads="1"/>
              </p:cNvSpPr>
              <p:nvPr/>
            </p:nvSpPr>
            <p:spPr bwMode="auto">
              <a:xfrm>
                <a:off x="3415432" y="4601877"/>
                <a:ext cx="366574"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空</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间</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29" name="_s1004596"/>
              <p:cNvSpPr>
                <a:spLocks noChangeArrowheads="1"/>
              </p:cNvSpPr>
              <p:nvPr/>
            </p:nvSpPr>
            <p:spPr bwMode="auto">
              <a:xfrm>
                <a:off x="5217756" y="4601877"/>
                <a:ext cx="1053902"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法律</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30" name="_s1004597"/>
              <p:cNvSpPr>
                <a:spLocks noChangeArrowheads="1"/>
              </p:cNvSpPr>
              <p:nvPr/>
            </p:nvSpPr>
            <p:spPr bwMode="auto">
              <a:xfrm>
                <a:off x="6447817" y="4601877"/>
                <a:ext cx="1052883"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道德</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31" name="_s1004598"/>
              <p:cNvSpPr>
                <a:spLocks noChangeArrowheads="1"/>
              </p:cNvSpPr>
              <p:nvPr/>
            </p:nvSpPr>
            <p:spPr bwMode="auto">
              <a:xfrm>
                <a:off x="7676860" y="4601877"/>
                <a:ext cx="1053902"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预期</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需求</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32" name="_s1004599"/>
              <p:cNvSpPr>
                <a:spLocks noChangeArrowheads="1"/>
              </p:cNvSpPr>
              <p:nvPr/>
            </p:nvSpPr>
            <p:spPr bwMode="auto">
              <a:xfrm>
                <a:off x="4515155" y="4601877"/>
                <a:ext cx="549862"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安</a:t>
                </a: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rPr>
                  <a:t>全性</a:t>
                </a:r>
                <a:endParaRPr kumimoji="0" lang="zh-CN" altLang="en-US"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sp>
            <p:nvSpPr>
              <p:cNvPr id="33" name="_s1004600"/>
              <p:cNvSpPr>
                <a:spLocks noChangeArrowheads="1"/>
              </p:cNvSpPr>
              <p:nvPr/>
            </p:nvSpPr>
            <p:spPr bwMode="auto">
              <a:xfrm>
                <a:off x="3965293" y="4601877"/>
                <a:ext cx="443962"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outerShdw blurRad="38100" dist="38100" dir="2700000" algn="tl">
                        <a:srgbClr val="C0C0C0"/>
                      </a:outerShdw>
                    </a:effectLst>
                    <a:latin typeface="Arial"/>
                    <a:ea typeface="宋体" pitchFamily="2" charset="-122"/>
                    <a:cs typeface="宋体" pitchFamily="2" charset="-122"/>
                  </a:rPr>
                  <a:t>…</a:t>
                </a:r>
                <a:endParaRPr kumimoji="0" lang="en-US" altLang="zh-CN" sz="1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outerShdw blurRad="38100" dist="38100" dir="2700000" algn="tl">
                        <a:srgbClr val="C0C0C0"/>
                      </a:outerShdw>
                    </a:effectLst>
                    <a:latin typeface="Arial"/>
                    <a:ea typeface="宋体" pitchFamily="2" charset="-122"/>
                    <a:cs typeface="宋体" pitchFamily="2" charset="-122"/>
                  </a:rPr>
                  <a:t>…</a:t>
                </a:r>
                <a:endParaRPr kumimoji="0" lang="en-US" altLang="zh-CN" sz="1800" b="1"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cxnSp>
            <p:nvCxnSpPr>
              <p:cNvPr id="45" name="直接连接符 44"/>
              <p:cNvCxnSpPr>
                <a:stCxn id="21" idx="2"/>
              </p:cNvCxnSpPr>
              <p:nvPr/>
            </p:nvCxnSpPr>
            <p:spPr bwMode="auto">
              <a:xfrm rot="5400000">
                <a:off x="619402" y="4752194"/>
                <a:ext cx="1635873" cy="838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46" name="_s1004592"/>
              <p:cNvSpPr>
                <a:spLocks noChangeArrowheads="1"/>
              </p:cNvSpPr>
              <p:nvPr/>
            </p:nvSpPr>
            <p:spPr bwMode="auto">
              <a:xfrm>
                <a:off x="908483" y="5571961"/>
                <a:ext cx="1052883"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dirty="0" smtClean="0">
                    <a:effectLst>
                      <a:outerShdw blurRad="38100" dist="38100" dir="2700000" algn="tl">
                        <a:srgbClr val="C0C0C0"/>
                      </a:outerShdw>
                    </a:effectLst>
                    <a:latin typeface="Times New Roman" pitchFamily="18" charset="0"/>
                    <a:cs typeface="宋体" pitchFamily="2" charset="-122"/>
                  </a:rPr>
                  <a:t>外部</a:t>
                </a:r>
                <a:endParaRPr kumimoji="0" lang="en-US" altLang="zh-CN" sz="1800" b="1" dirty="0" smtClean="0">
                  <a:effectLst>
                    <a:outerShdw blurRad="38100" dist="38100" dir="2700000" algn="tl">
                      <a:srgbClr val="C0C0C0"/>
                    </a:outerShdw>
                  </a:effectLst>
                  <a:latin typeface="Times New Roman" pitchFamily="18" charset="0"/>
                  <a:cs typeface="宋体" pitchFamily="2"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dirty="0" smtClean="0">
                    <a:effectLst>
                      <a:outerShdw blurRad="38100" dist="38100" dir="2700000" algn="tl">
                        <a:srgbClr val="C0C0C0"/>
                      </a:outerShdw>
                    </a:effectLst>
                    <a:latin typeface="Times New Roman" pitchFamily="18" charset="0"/>
                    <a:cs typeface="宋体" pitchFamily="2" charset="-122"/>
                  </a:rPr>
                  <a:t>接口</a:t>
                </a:r>
                <a:endParaRPr kumimoji="0" lang="zh-CN" altLang="en-US" sz="1800" b="1" i="0" u="none" strike="noStrike" cap="none" normalizeH="0" baseline="0" dirty="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grpSp>
        <p:cxnSp>
          <p:nvCxnSpPr>
            <p:cNvPr id="3" name="直接连接符 2"/>
            <p:cNvCxnSpPr/>
            <p:nvPr/>
          </p:nvCxnSpPr>
          <p:spPr bwMode="auto">
            <a:xfrm>
              <a:off x="5136041" y="3992917"/>
              <a:ext cx="0" cy="1581406"/>
            </a:xfrm>
            <a:prstGeom prst="line">
              <a:avLst/>
            </a:prstGeom>
            <a:solidFill>
              <a:schemeClr val="accent1"/>
            </a:solidFill>
            <a:ln w="19050" cap="flat" cmpd="sng" algn="ctr">
              <a:solidFill>
                <a:schemeClr val="tx1"/>
              </a:solidFill>
              <a:prstDash val="solid"/>
              <a:miter lim="800000"/>
              <a:headEnd type="none" w="med" len="med"/>
              <a:tailEnd type="none" w="med" len="med"/>
            </a:ln>
            <a:effectLst/>
          </p:spPr>
        </p:cxnSp>
        <p:sp>
          <p:nvSpPr>
            <p:cNvPr id="36" name="_s1004592"/>
            <p:cNvSpPr>
              <a:spLocks noChangeArrowheads="1"/>
            </p:cNvSpPr>
            <p:nvPr/>
          </p:nvSpPr>
          <p:spPr bwMode="auto">
            <a:xfrm>
              <a:off x="4609599" y="5587694"/>
              <a:ext cx="1052883" cy="758623"/>
            </a:xfrm>
            <a:prstGeom prst="roundRect">
              <a:avLst>
                <a:gd name="adj" fmla="val 16667"/>
              </a:avLst>
            </a:prstGeom>
            <a:no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rPr>
                <a:t>设计</a:t>
              </a:r>
              <a:endParaRPr kumimoji="0" lang="en-US" altLang="zh-CN" sz="1800" b="1" i="0" u="none" strike="noStrike" cap="none" normalizeH="0" baseline="0" dirty="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0" lang="zh-CN" altLang="en-US" sz="1800" b="1" dirty="0">
                  <a:effectLst>
                    <a:outerShdw blurRad="38100" dist="38100" dir="2700000" algn="tl">
                      <a:srgbClr val="C0C0C0"/>
                    </a:outerShdw>
                  </a:effectLst>
                  <a:cs typeface="宋体" pitchFamily="2" charset="-122"/>
                </a:rPr>
                <a:t>约束</a:t>
              </a:r>
              <a:endParaRPr kumimoji="0" lang="zh-CN" altLang="en-US" sz="1800" b="1" i="0" u="none" strike="noStrike" cap="none" normalizeH="0" baseline="0" dirty="0" smtClean="0">
                <a:ln>
                  <a:noFill/>
                </a:ln>
                <a:solidFill>
                  <a:srgbClr val="000000"/>
                </a:solidFill>
                <a:effectLst>
                  <a:outerShdw blurRad="38100" dist="38100" dir="2700000" algn="tl">
                    <a:srgbClr val="C0C0C0"/>
                  </a:outerShdw>
                </a:effectLst>
                <a:latin typeface="Arial" pitchFamily="34" charset="0"/>
                <a:ea typeface="宋体" pitchFamily="2" charset="-122"/>
                <a:cs typeface="宋体" pitchFamily="2" charset="-122"/>
              </a:endParaRPr>
            </a:p>
          </p:txBody>
        </p:sp>
      </p:gr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0827" name="Group 1035"/>
          <p:cNvGrpSpPr>
            <a:grpSpLocks/>
          </p:cNvGrpSpPr>
          <p:nvPr/>
        </p:nvGrpSpPr>
        <p:grpSpPr bwMode="auto">
          <a:xfrm>
            <a:off x="1403350" y="2232025"/>
            <a:ext cx="5486400" cy="3781425"/>
            <a:chOff x="1184" y="1614"/>
            <a:chExt cx="3456" cy="2382"/>
          </a:xfrm>
        </p:grpSpPr>
        <p:pic>
          <p:nvPicPr>
            <p:cNvPr id="930821" name="Picture 1029"/>
            <p:cNvPicPr>
              <a:picLocks noChangeAspect="1" noChangeArrowheads="1"/>
            </p:cNvPicPr>
            <p:nvPr/>
          </p:nvPicPr>
          <p:blipFill>
            <a:blip r:embed="rId3" cstate="print"/>
            <a:srcRect/>
            <a:stretch>
              <a:fillRect/>
            </a:stretch>
          </p:blipFill>
          <p:spPr bwMode="auto">
            <a:xfrm>
              <a:off x="1184" y="1614"/>
              <a:ext cx="3456" cy="2382"/>
            </a:xfrm>
            <a:prstGeom prst="rect">
              <a:avLst/>
            </a:prstGeom>
            <a:noFill/>
            <a:ln w="9525">
              <a:noFill/>
              <a:miter lim="800000"/>
              <a:headEnd/>
              <a:tailEnd/>
            </a:ln>
          </p:spPr>
        </p:pic>
        <p:sp>
          <p:nvSpPr>
            <p:cNvPr id="930825" name="Line 1033"/>
            <p:cNvSpPr>
              <a:spLocks noChangeShapeType="1"/>
            </p:cNvSpPr>
            <p:nvPr/>
          </p:nvSpPr>
          <p:spPr bwMode="auto">
            <a:xfrm>
              <a:off x="2175" y="3570"/>
              <a:ext cx="910" cy="0"/>
            </a:xfrm>
            <a:prstGeom prst="line">
              <a:avLst/>
            </a:prstGeom>
            <a:noFill/>
            <a:ln w="9525">
              <a:solidFill>
                <a:srgbClr val="808080"/>
              </a:solidFill>
              <a:miter lim="800000"/>
              <a:headEnd/>
              <a:tailEnd type="triangle" w="med" len="med"/>
            </a:ln>
            <a:effectLst/>
          </p:spPr>
          <p:txBody>
            <a:bodyPr wrap="none"/>
            <a:lstStyle/>
            <a:p>
              <a:endParaRPr lang="zh-CN" altLang="en-US"/>
            </a:p>
          </p:txBody>
        </p:sp>
        <p:sp>
          <p:nvSpPr>
            <p:cNvPr id="930826" name="Line 1034"/>
            <p:cNvSpPr>
              <a:spLocks noChangeShapeType="1"/>
            </p:cNvSpPr>
            <p:nvPr/>
          </p:nvSpPr>
          <p:spPr bwMode="auto">
            <a:xfrm flipH="1">
              <a:off x="2766" y="2387"/>
              <a:ext cx="8" cy="114"/>
            </a:xfrm>
            <a:prstGeom prst="line">
              <a:avLst/>
            </a:prstGeom>
            <a:noFill/>
            <a:ln w="9525">
              <a:solidFill>
                <a:srgbClr val="808080"/>
              </a:solidFill>
              <a:miter lim="800000"/>
              <a:headEnd/>
              <a:tailEnd/>
            </a:ln>
            <a:effectLst/>
          </p:spPr>
          <p:txBody>
            <a:bodyPr wrap="none"/>
            <a:lstStyle/>
            <a:p>
              <a:endParaRPr lang="zh-CN" altLang="en-US"/>
            </a:p>
          </p:txBody>
        </p:sp>
      </p:grpSp>
      <p:sp>
        <p:nvSpPr>
          <p:cNvPr id="930828" name="Text Box 1036"/>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
        <p:nvSpPr>
          <p:cNvPr id="930829" name="Rectangle 1037"/>
          <p:cNvSpPr>
            <a:spLocks noChangeArrowheads="1"/>
          </p:cNvSpPr>
          <p:nvPr/>
        </p:nvSpPr>
        <p:spPr bwMode="auto">
          <a:xfrm>
            <a:off x="369888" y="1379538"/>
            <a:ext cx="7262812" cy="523220"/>
          </a:xfrm>
          <a:prstGeom prst="rect">
            <a:avLst/>
          </a:prstGeom>
          <a:noFill/>
          <a:ln w="9525">
            <a:noFill/>
            <a:miter lim="800000"/>
            <a:headEnd/>
            <a:tailEnd/>
          </a:ln>
          <a:effectLst/>
        </p:spPr>
        <p:txBody>
          <a:bodyPr wrap="square" anchor="ctr">
            <a:spAutoFit/>
          </a:bodyPr>
          <a:lstStyle/>
          <a:p>
            <a:pPr algn="l">
              <a:lnSpc>
                <a:spcPct val="100000"/>
              </a:lnSpc>
            </a:pPr>
            <a:r>
              <a:rPr lang="zh-CN" altLang="en-US" b="1" dirty="0" smtClean="0">
                <a:solidFill>
                  <a:srgbClr val="DF6337"/>
                </a:solidFill>
                <a:effectLst>
                  <a:outerShdw blurRad="38100" dist="38100" dir="2700000" algn="tl">
                    <a:srgbClr val="C0C0C0"/>
                  </a:outerShdw>
                </a:effectLst>
                <a:latin typeface="Arial Black" pitchFamily="34" charset="0"/>
              </a:rPr>
              <a:t>完整的软件需求中</a:t>
            </a:r>
            <a:r>
              <a:rPr lang="zh-CN" altLang="en-US" b="1" dirty="0">
                <a:solidFill>
                  <a:srgbClr val="DF6337"/>
                </a:solidFill>
                <a:effectLst>
                  <a:outerShdw blurRad="38100" dist="38100" dir="2700000" algn="tl">
                    <a:srgbClr val="C0C0C0"/>
                  </a:outerShdw>
                </a:effectLst>
                <a:latin typeface="Arial Black" pitchFamily="34" charset="0"/>
              </a:rPr>
              <a:t>的参与人员</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5" name="Rectangle 3"/>
          <p:cNvSpPr>
            <a:spLocks noGrp="1" noChangeArrowheads="1"/>
          </p:cNvSpPr>
          <p:nvPr>
            <p:ph type="title"/>
          </p:nvPr>
        </p:nvSpPr>
        <p:spPr>
          <a:xfrm>
            <a:off x="127000" y="1030288"/>
            <a:ext cx="3492500" cy="641350"/>
          </a:xfrm>
          <a:noFill/>
          <a:ln/>
        </p:spPr>
        <p:txBody>
          <a:bodyPr anchor="ctr"/>
          <a:lstStyle/>
          <a:p>
            <a:pPr algn="l"/>
            <a:r>
              <a:rPr lang="zh-CN" altLang="en-US" sz="3600">
                <a:solidFill>
                  <a:srgbClr val="DF6337"/>
                </a:solidFill>
              </a:rPr>
              <a:t>软件需求的困难</a:t>
            </a:r>
          </a:p>
        </p:txBody>
      </p:sp>
      <p:sp>
        <p:nvSpPr>
          <p:cNvPr id="1083396" name="Text Box 4"/>
          <p:cNvSpPr txBox="1">
            <a:spLocks noChangeArrowheads="1"/>
          </p:cNvSpPr>
          <p:nvPr/>
        </p:nvSpPr>
        <p:spPr bwMode="auto">
          <a:xfrm>
            <a:off x="346075" y="1747838"/>
            <a:ext cx="8426450" cy="4545012"/>
          </a:xfrm>
          <a:prstGeom prst="rect">
            <a:avLst/>
          </a:prstGeom>
          <a:noFill/>
          <a:ln w="28575">
            <a:noFill/>
            <a:miter lim="800000"/>
            <a:headEnd/>
            <a:tailEnd type="none" w="sm" len="med"/>
          </a:ln>
          <a:effectLst/>
        </p:spPr>
        <p:txBody>
          <a:bodyPr>
            <a:spAutoFit/>
          </a:bodyPr>
          <a:lstStyle/>
          <a:p>
            <a:pPr marL="457200" indent="-457200" algn="l" eaLnBrk="0" hangingPunct="0">
              <a:lnSpc>
                <a:spcPct val="110000"/>
              </a:lnSpc>
              <a:spcBef>
                <a:spcPct val="25000"/>
              </a:spcBef>
              <a:buFont typeface="Wingdings" pitchFamily="2" charset="2"/>
              <a:buNone/>
            </a:pPr>
            <a:r>
              <a:rPr lang="zh-CN" altLang="en-US" sz="2400" b="1" dirty="0">
                <a:solidFill>
                  <a:schemeClr val="tx1"/>
                </a:solidFill>
                <a:effectLst/>
                <a:latin typeface="Times New Roman" pitchFamily="18" charset="0"/>
                <a:ea typeface="楷体_GB2312" pitchFamily="49" charset="-122"/>
              </a:rPr>
              <a:t>软件需求是软件工程中最复杂的过程之一：</a:t>
            </a:r>
          </a:p>
          <a:p>
            <a:pPr marL="457200" indent="-457200" algn="l" eaLnBrk="0" hangingPunct="0">
              <a:lnSpc>
                <a:spcPct val="110000"/>
              </a:lnSpc>
              <a:spcBef>
                <a:spcPct val="25000"/>
              </a:spcBef>
              <a:buFont typeface="Wingdings" pitchFamily="2" charset="2"/>
              <a:buChar char="l"/>
            </a:pPr>
            <a:r>
              <a:rPr lang="zh-CN" altLang="en-US" sz="2400" b="1" dirty="0">
                <a:solidFill>
                  <a:schemeClr val="tx2"/>
                </a:solidFill>
                <a:effectLst/>
                <a:latin typeface="Times New Roman" pitchFamily="18" charset="0"/>
                <a:ea typeface="楷体_GB2312" pitchFamily="49" charset="-122"/>
              </a:rPr>
              <a:t>应用领域的广泛性</a:t>
            </a:r>
            <a:r>
              <a:rPr lang="zh-CN" altLang="en-US" sz="2400" b="1" dirty="0">
                <a:solidFill>
                  <a:schemeClr val="tx1"/>
                </a:solidFill>
                <a:effectLst/>
                <a:latin typeface="Times New Roman" pitchFamily="18" charset="0"/>
                <a:ea typeface="楷体_GB2312" pitchFamily="49" charset="-122"/>
              </a:rPr>
              <a:t>，它的实施无疑与各个应用行业的特征密切相关。</a:t>
            </a:r>
          </a:p>
          <a:p>
            <a:pPr marL="457200" indent="-457200" algn="l" eaLnBrk="0" hangingPunct="0">
              <a:lnSpc>
                <a:spcPct val="110000"/>
              </a:lnSpc>
              <a:spcBef>
                <a:spcPct val="25000"/>
              </a:spcBef>
              <a:buFont typeface="Wingdings" pitchFamily="2" charset="2"/>
              <a:buChar char="l"/>
            </a:pPr>
            <a:r>
              <a:rPr lang="zh-CN" altLang="en-US" sz="2400" b="1" dirty="0">
                <a:solidFill>
                  <a:schemeClr val="tx2"/>
                </a:solidFill>
                <a:effectLst/>
                <a:latin typeface="Times New Roman" pitchFamily="18" charset="0"/>
                <a:ea typeface="楷体_GB2312" pitchFamily="49" charset="-122"/>
              </a:rPr>
              <a:t>非功能性需求建模技术的缺乏，</a:t>
            </a:r>
            <a:r>
              <a:rPr lang="zh-CN" altLang="en-US" sz="2400" b="1" dirty="0">
                <a:solidFill>
                  <a:schemeClr val="tx1"/>
                </a:solidFill>
                <a:effectLst/>
                <a:latin typeface="Times New Roman" pitchFamily="18" charset="0"/>
                <a:ea typeface="楷体_GB2312" pitchFamily="49" charset="-122"/>
              </a:rPr>
              <a:t>及其与功能性需求有着错综复杂的联系，大大增加了需求工程的复杂性</a:t>
            </a:r>
            <a:r>
              <a:rPr lang="zh-CN" altLang="en-US" sz="2400" b="1" dirty="0" smtClean="0">
                <a:solidFill>
                  <a:schemeClr val="tx1"/>
                </a:solidFill>
                <a:effectLst/>
                <a:latin typeface="Times New Roman" pitchFamily="18" charset="0"/>
                <a:ea typeface="楷体_GB2312" pitchFamily="49" charset="-122"/>
              </a:rPr>
              <a:t>。</a:t>
            </a:r>
            <a:r>
              <a:rPr lang="en-US" altLang="zh-CN" sz="2400" b="1" dirty="0" smtClean="0">
                <a:solidFill>
                  <a:schemeClr val="tx1"/>
                </a:solidFill>
                <a:effectLst/>
                <a:latin typeface="Times New Roman" pitchFamily="18" charset="0"/>
                <a:ea typeface="楷体_GB2312" pitchFamily="49" charset="-122"/>
              </a:rPr>
              <a:t>//</a:t>
            </a:r>
            <a:r>
              <a:rPr lang="zh-CN" altLang="en-US" sz="2400" b="1" dirty="0" smtClean="0">
                <a:solidFill>
                  <a:schemeClr val="tx1"/>
                </a:solidFill>
                <a:effectLst/>
                <a:latin typeface="Times New Roman" pitchFamily="18" charset="0"/>
                <a:ea typeface="楷体_GB2312" pitchFamily="49" charset="-122"/>
              </a:rPr>
              <a:t>？</a:t>
            </a:r>
            <a:endParaRPr lang="zh-CN" altLang="en-US" sz="2400" b="1" dirty="0">
              <a:solidFill>
                <a:schemeClr val="tx1"/>
              </a:solidFill>
              <a:effectLst/>
              <a:latin typeface="Times New Roman" pitchFamily="18" charset="0"/>
              <a:ea typeface="楷体_GB2312" pitchFamily="49" charset="-122"/>
            </a:endParaRPr>
          </a:p>
          <a:p>
            <a:pPr marL="457200" indent="-457200" algn="l" eaLnBrk="0" hangingPunct="0">
              <a:lnSpc>
                <a:spcPct val="110000"/>
              </a:lnSpc>
              <a:spcBef>
                <a:spcPct val="25000"/>
              </a:spcBef>
              <a:buFont typeface="Wingdings" pitchFamily="2" charset="2"/>
              <a:buChar char="l"/>
            </a:pPr>
            <a:r>
              <a:rPr lang="zh-CN" altLang="en-US" sz="2400" b="1" dirty="0">
                <a:solidFill>
                  <a:schemeClr val="tx2"/>
                </a:solidFill>
                <a:effectLst/>
                <a:latin typeface="Times New Roman" pitchFamily="18" charset="0"/>
                <a:ea typeface="楷体_GB2312" pitchFamily="49" charset="-122"/>
              </a:rPr>
              <a:t>沟通上的困难，</a:t>
            </a:r>
            <a:r>
              <a:rPr lang="zh-CN" altLang="en-US" sz="2400" b="1" dirty="0">
                <a:solidFill>
                  <a:schemeClr val="tx1"/>
                </a:solidFill>
                <a:effectLst/>
                <a:latin typeface="Times New Roman" pitchFamily="18" charset="0"/>
                <a:ea typeface="楷体_GB2312" pitchFamily="49" charset="-122"/>
              </a:rPr>
              <a:t>由于系统分析员、需求分析员等各方面人员有不同的着眼点和不同的知识背景，给需求工程的实施增加了人为的难度。</a:t>
            </a:r>
          </a:p>
          <a:p>
            <a:pPr marL="457200" indent="-457200" algn="l" eaLnBrk="0" hangingPunct="0">
              <a:lnSpc>
                <a:spcPct val="110000"/>
              </a:lnSpc>
              <a:spcBef>
                <a:spcPct val="25000"/>
              </a:spcBef>
              <a:buFont typeface="Wingdings" pitchFamily="2" charset="2"/>
              <a:buChar char="l"/>
            </a:pPr>
            <a:r>
              <a:rPr lang="zh-CN" altLang="en-US" sz="2400" b="1" dirty="0">
                <a:solidFill>
                  <a:schemeClr val="tx2"/>
                </a:solidFill>
                <a:effectLst/>
                <a:latin typeface="Times New Roman" pitchFamily="18" charset="0"/>
                <a:ea typeface="楷体_GB2312" pitchFamily="49" charset="-122"/>
              </a:rPr>
              <a:t>需求的不断变更，</a:t>
            </a:r>
            <a:r>
              <a:rPr lang="zh-CN" altLang="en-US" sz="2400" b="1" dirty="0">
                <a:solidFill>
                  <a:schemeClr val="tx1"/>
                </a:solidFill>
                <a:effectLst/>
                <a:latin typeface="Times New Roman" pitchFamily="18" charset="0"/>
                <a:ea typeface="楷体_GB2312" pitchFamily="49" charset="-122"/>
              </a:rPr>
              <a:t>用</a:t>
            </a:r>
            <a:r>
              <a:rPr lang="zh-CN" altLang="en-US" sz="2400" b="1" dirty="0">
                <a:solidFill>
                  <a:schemeClr val="tx1"/>
                </a:solidFill>
                <a:effectLst/>
                <a:latin typeface="楷体_GB2312" pitchFamily="49" charset="-122"/>
                <a:ea typeface="楷体_GB2312" pitchFamily="49" charset="-122"/>
              </a:rPr>
              <a:t>户的需要总是不断（连续）增长的 ，需求的变更和进化是必然的。</a:t>
            </a:r>
            <a:r>
              <a:rPr lang="zh-CN" altLang="en-US" dirty="0">
                <a:effectLst>
                  <a:outerShdw blurRad="38100" dist="38100" dir="2700000" algn="tl">
                    <a:srgbClr val="C0C0C0"/>
                  </a:outerShdw>
                </a:effectLst>
              </a:rPr>
              <a:t> </a:t>
            </a:r>
          </a:p>
        </p:txBody>
      </p:sp>
      <p:sp>
        <p:nvSpPr>
          <p:cNvPr id="1083397" name="Text Box 5"/>
          <p:cNvSpPr txBox="1">
            <a:spLocks noChangeArrowheads="1"/>
          </p:cNvSpPr>
          <p:nvPr/>
        </p:nvSpPr>
        <p:spPr bwMode="auto">
          <a:xfrm>
            <a:off x="1854200" y="234950"/>
            <a:ext cx="5778500" cy="823913"/>
          </a:xfrm>
          <a:prstGeom prst="rect">
            <a:avLst/>
          </a:prstGeom>
          <a:noFill/>
          <a:ln w="38100">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4800" b="1">
                <a:solidFill>
                  <a:schemeClr val="folHlink"/>
                </a:solidFill>
                <a:effectLst>
                  <a:outerShdw blurRad="38100" dist="38100" dir="2700000" algn="tl">
                    <a:srgbClr val="C0C0C0"/>
                  </a:outerShdw>
                </a:effectLst>
                <a:latin typeface="隶书" pitchFamily="49" charset="-122"/>
                <a:ea typeface="隶书" pitchFamily="49" charset="-122"/>
              </a:rPr>
              <a:t>需求工程的过程</a:t>
            </a:r>
            <a:endParaRPr lang="en-US" altLang="zh-CN" sz="4800" b="1">
              <a:solidFill>
                <a:schemeClr val="folHlink"/>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83396">
                                            <p:txEl>
                                              <p:pRg st="0" end="0"/>
                                            </p:txEl>
                                          </p:spTgt>
                                        </p:tgtEl>
                                        <p:attrNameLst>
                                          <p:attrName>style.visibility</p:attrName>
                                        </p:attrNameLst>
                                      </p:cBhvr>
                                      <p:to>
                                        <p:strVal val="visible"/>
                                      </p:to>
                                    </p:set>
                                    <p:animEffect transition="in" filter="wipe(up)">
                                      <p:cBhvr>
                                        <p:cTn id="7" dur="500"/>
                                        <p:tgtEl>
                                          <p:spTgt spid="108339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83396">
                                            <p:txEl>
                                              <p:pRg st="1" end="1"/>
                                            </p:txEl>
                                          </p:spTgt>
                                        </p:tgtEl>
                                        <p:attrNameLst>
                                          <p:attrName>style.visibility</p:attrName>
                                        </p:attrNameLst>
                                      </p:cBhvr>
                                      <p:to>
                                        <p:strVal val="visible"/>
                                      </p:to>
                                    </p:set>
                                    <p:animEffect transition="in" filter="wipe(up)">
                                      <p:cBhvr>
                                        <p:cTn id="11" dur="500"/>
                                        <p:tgtEl>
                                          <p:spTgt spid="108339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83396">
                                            <p:txEl>
                                              <p:pRg st="2" end="2"/>
                                            </p:txEl>
                                          </p:spTgt>
                                        </p:tgtEl>
                                        <p:attrNameLst>
                                          <p:attrName>style.visibility</p:attrName>
                                        </p:attrNameLst>
                                      </p:cBhvr>
                                      <p:to>
                                        <p:strVal val="visible"/>
                                      </p:to>
                                    </p:set>
                                    <p:animEffect transition="in" filter="wipe(up)">
                                      <p:cBhvr>
                                        <p:cTn id="15" dur="500"/>
                                        <p:tgtEl>
                                          <p:spTgt spid="1083396">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83396">
                                            <p:txEl>
                                              <p:pRg st="3" end="3"/>
                                            </p:txEl>
                                          </p:spTgt>
                                        </p:tgtEl>
                                        <p:attrNameLst>
                                          <p:attrName>style.visibility</p:attrName>
                                        </p:attrNameLst>
                                      </p:cBhvr>
                                      <p:to>
                                        <p:strVal val="visible"/>
                                      </p:to>
                                    </p:set>
                                    <p:animEffect transition="in" filter="wipe(up)">
                                      <p:cBhvr>
                                        <p:cTn id="19" dur="500"/>
                                        <p:tgtEl>
                                          <p:spTgt spid="1083396">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83396">
                                            <p:txEl>
                                              <p:pRg st="4" end="4"/>
                                            </p:txEl>
                                          </p:spTgt>
                                        </p:tgtEl>
                                        <p:attrNameLst>
                                          <p:attrName>style.visibility</p:attrName>
                                        </p:attrNameLst>
                                      </p:cBhvr>
                                      <p:to>
                                        <p:strVal val="visible"/>
                                      </p:to>
                                    </p:set>
                                    <p:animEffect transition="in" filter="wipe(up)">
                                      <p:cBhvr>
                                        <p:cTn id="23" dur="500"/>
                                        <p:tgtEl>
                                          <p:spTgt spid="10833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build="p" autoUpdateAnimBg="0" advAuto="0"/>
    </p:bld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第2章 软件需求工程（胡思康）">
  <a:themeElements>
    <a:clrScheme name="第2章 软件需求工程（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2章 软件需求工程（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en-US" sz="28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en-US" sz="28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lnDef>
  </a:objectDefaults>
  <a:extraClrSchemeLst>
    <a:extraClrScheme>
      <a:clrScheme name="第2章 软件需求工程（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23807</TotalTime>
  <Words>10269</Words>
  <Application>Microsoft Office PowerPoint</Application>
  <PresentationFormat>全屏显示(4:3)</PresentationFormat>
  <Paragraphs>1120</Paragraphs>
  <Slides>65</Slides>
  <Notes>55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3" baseType="lpstr">
      <vt:lpstr>Monotype Sorts</vt:lpstr>
      <vt:lpstr>黑体</vt:lpstr>
      <vt:lpstr>华文行楷</vt:lpstr>
      <vt:lpstr>华文楷体</vt:lpstr>
      <vt:lpstr>楷体_GB2312</vt:lpstr>
      <vt:lpstr>隶书</vt:lpstr>
      <vt:lpstr>宋体</vt:lpstr>
      <vt:lpstr>Arial</vt:lpstr>
      <vt:lpstr>Arial Black</vt:lpstr>
      <vt:lpstr>Arial Narrow</vt:lpstr>
      <vt:lpstr>Marlett</vt:lpstr>
      <vt:lpstr>Tahoma</vt:lpstr>
      <vt:lpstr>Times New Roman</vt:lpstr>
      <vt:lpstr>Wingdings</vt:lpstr>
      <vt:lpstr>Wingdings 3</vt:lpstr>
      <vt:lpstr>第2章 软件需求工程（胡思康）</vt:lpstr>
      <vt:lpstr>Chart</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软件需求的困难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方法二：问卷调查</vt:lpstr>
      <vt:lpstr> 方法二：问卷调查——教学管理系统调查表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父图与子图平衡的特例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计算机科学工程系901教研室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软件需求分析</dc:title>
  <dc:creator>Hu Sikang</dc:creator>
  <cp:lastModifiedBy>聂 宇翔</cp:lastModifiedBy>
  <cp:revision>2497</cp:revision>
  <cp:lastPrinted>1995-12-08T18:33:06Z</cp:lastPrinted>
  <dcterms:created xsi:type="dcterms:W3CDTF">2000-02-03T08:31:38Z</dcterms:created>
  <dcterms:modified xsi:type="dcterms:W3CDTF">2018-11-27T15:49:04Z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ies>
</file>