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7"/>
  </p:notesMasterIdLst>
  <p:handoutMasterIdLst>
    <p:handoutMasterId r:id="rId78"/>
  </p:handoutMasterIdLst>
  <p:sldIdLst>
    <p:sldId id="583" r:id="rId2"/>
    <p:sldId id="639" r:id="rId3"/>
    <p:sldId id="564" r:id="rId4"/>
    <p:sldId id="629" r:id="rId5"/>
    <p:sldId id="627" r:id="rId6"/>
    <p:sldId id="567" r:id="rId7"/>
    <p:sldId id="641" r:id="rId8"/>
    <p:sldId id="568" r:id="rId9"/>
    <p:sldId id="571" r:id="rId10"/>
    <p:sldId id="702" r:id="rId11"/>
    <p:sldId id="574" r:id="rId12"/>
    <p:sldId id="701" r:id="rId13"/>
    <p:sldId id="688" r:id="rId14"/>
    <p:sldId id="694" r:id="rId15"/>
    <p:sldId id="695" r:id="rId16"/>
    <p:sldId id="696" r:id="rId17"/>
    <p:sldId id="698" r:id="rId18"/>
    <p:sldId id="699" r:id="rId19"/>
    <p:sldId id="697" r:id="rId20"/>
    <p:sldId id="700" r:id="rId21"/>
    <p:sldId id="635" r:id="rId22"/>
    <p:sldId id="703" r:id="rId23"/>
    <p:sldId id="704" r:id="rId24"/>
    <p:sldId id="705" r:id="rId25"/>
    <p:sldId id="706" r:id="rId26"/>
    <p:sldId id="707" r:id="rId27"/>
    <p:sldId id="643" r:id="rId28"/>
    <p:sldId id="632" r:id="rId29"/>
    <p:sldId id="644" r:id="rId30"/>
    <p:sldId id="591" r:id="rId31"/>
    <p:sldId id="592" r:id="rId32"/>
    <p:sldId id="708" r:id="rId33"/>
    <p:sldId id="594" r:id="rId34"/>
    <p:sldId id="604" r:id="rId35"/>
    <p:sldId id="605" r:id="rId36"/>
    <p:sldId id="646" r:id="rId37"/>
    <p:sldId id="647" r:id="rId38"/>
    <p:sldId id="648" r:id="rId39"/>
    <p:sldId id="653" r:id="rId40"/>
    <p:sldId id="649" r:id="rId41"/>
    <p:sldId id="650" r:id="rId42"/>
    <p:sldId id="651" r:id="rId43"/>
    <p:sldId id="645" r:id="rId44"/>
    <p:sldId id="596" r:id="rId45"/>
    <p:sldId id="655" r:id="rId46"/>
    <p:sldId id="656" r:id="rId47"/>
    <p:sldId id="657" r:id="rId48"/>
    <p:sldId id="658" r:id="rId49"/>
    <p:sldId id="659" r:id="rId50"/>
    <p:sldId id="660" r:id="rId51"/>
    <p:sldId id="687" r:id="rId52"/>
    <p:sldId id="654" r:id="rId53"/>
    <p:sldId id="617" r:id="rId54"/>
    <p:sldId id="662" r:id="rId55"/>
    <p:sldId id="663" r:id="rId56"/>
    <p:sldId id="664" r:id="rId57"/>
    <p:sldId id="665" r:id="rId58"/>
    <p:sldId id="666" r:id="rId59"/>
    <p:sldId id="668" r:id="rId60"/>
    <p:sldId id="669" r:id="rId61"/>
    <p:sldId id="690" r:id="rId62"/>
    <p:sldId id="692" r:id="rId63"/>
    <p:sldId id="693" r:id="rId64"/>
    <p:sldId id="667" r:id="rId65"/>
    <p:sldId id="623" r:id="rId66"/>
    <p:sldId id="670" r:id="rId67"/>
    <p:sldId id="673" r:id="rId68"/>
    <p:sldId id="672" r:id="rId69"/>
    <p:sldId id="674" r:id="rId70"/>
    <p:sldId id="633" r:id="rId71"/>
    <p:sldId id="684" r:id="rId72"/>
    <p:sldId id="685" r:id="rId73"/>
    <p:sldId id="636" r:id="rId74"/>
    <p:sldId id="637" r:id="rId75"/>
    <p:sldId id="503" r:id="rId76"/>
  </p:sldIdLst>
  <p:sldSz cx="9144000" cy="6858000" type="screen4x3"/>
  <p:notesSz cx="6858000" cy="9775825"/>
  <p:kinsoku lang="zh-CN" invalStChars="!),.:;?]}、。—ˇ¨〃々—～‖…’”〕〉》」』〗】∶！＂＇），．：；？］｀｜｝·" invalEndChars="([{‘“〔〈《「『〖【（［｛．·"/>
  <p:defaultTextStyle>
    <a:defPPr>
      <a:defRPr lang="zh-CN"/>
    </a:defPPr>
    <a:lvl1pPr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effectLst>
          <a:outerShdw blurRad="38100" dist="38100" dir="2700000" algn="tl">
            <a:srgbClr val="000000">
              <a:alpha val="43137"/>
            </a:srgbClr>
          </a:outerShdw>
        </a:effectLst>
        <a:latin typeface="Arial" charset="0"/>
        <a:ea typeface="宋体" pitchFamily="2" charset="-122"/>
        <a:cs typeface="+mn-cs"/>
      </a:defRPr>
    </a:lvl1pPr>
    <a:lvl2pPr marL="457200"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effectLst>
          <a:outerShdw blurRad="38100" dist="38100" dir="2700000" algn="tl">
            <a:srgbClr val="000000">
              <a:alpha val="43137"/>
            </a:srgbClr>
          </a:outerShdw>
        </a:effectLst>
        <a:latin typeface="Arial" charset="0"/>
        <a:ea typeface="宋体" pitchFamily="2" charset="-122"/>
        <a:cs typeface="+mn-cs"/>
      </a:defRPr>
    </a:lvl2pPr>
    <a:lvl3pPr marL="914400"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effectLst>
          <a:outerShdw blurRad="38100" dist="38100" dir="2700000" algn="tl">
            <a:srgbClr val="000000">
              <a:alpha val="43137"/>
            </a:srgbClr>
          </a:outerShdw>
        </a:effectLst>
        <a:latin typeface="Arial" charset="0"/>
        <a:ea typeface="宋体" pitchFamily="2" charset="-122"/>
        <a:cs typeface="+mn-cs"/>
      </a:defRPr>
    </a:lvl3pPr>
    <a:lvl4pPr marL="1371600"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effectLst>
          <a:outerShdw blurRad="38100" dist="38100" dir="2700000" algn="tl">
            <a:srgbClr val="000000">
              <a:alpha val="43137"/>
            </a:srgbClr>
          </a:outerShdw>
        </a:effectLst>
        <a:latin typeface="Arial" charset="0"/>
        <a:ea typeface="宋体" pitchFamily="2" charset="-122"/>
        <a:cs typeface="+mn-cs"/>
      </a:defRPr>
    </a:lvl4pPr>
    <a:lvl5pPr marL="1828800"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effectLst>
          <a:outerShdw blurRad="38100" dist="38100" dir="2700000" algn="tl">
            <a:srgbClr val="000000">
              <a:alpha val="43137"/>
            </a:srgbClr>
          </a:outerShdw>
        </a:effectLst>
        <a:latin typeface="Arial" charset="0"/>
        <a:ea typeface="宋体" pitchFamily="2" charset="-122"/>
        <a:cs typeface="+mn-cs"/>
      </a:defRPr>
    </a:lvl5pPr>
    <a:lvl6pPr marL="2286000" algn="l" defTabSz="914400" rtl="0" eaLnBrk="1" latinLnBrk="0" hangingPunct="1">
      <a:defRPr sz="1400" kern="1200">
        <a:solidFill>
          <a:srgbClr val="000000"/>
        </a:solidFill>
        <a:effectLst>
          <a:outerShdw blurRad="38100" dist="38100" dir="2700000" algn="tl">
            <a:srgbClr val="000000">
              <a:alpha val="43137"/>
            </a:srgbClr>
          </a:outerShdw>
        </a:effectLst>
        <a:latin typeface="Arial" charset="0"/>
        <a:ea typeface="宋体" pitchFamily="2" charset="-122"/>
        <a:cs typeface="+mn-cs"/>
      </a:defRPr>
    </a:lvl6pPr>
    <a:lvl7pPr marL="2743200" algn="l" defTabSz="914400" rtl="0" eaLnBrk="1" latinLnBrk="0" hangingPunct="1">
      <a:defRPr sz="1400" kern="1200">
        <a:solidFill>
          <a:srgbClr val="000000"/>
        </a:solidFill>
        <a:effectLst>
          <a:outerShdw blurRad="38100" dist="38100" dir="2700000" algn="tl">
            <a:srgbClr val="000000">
              <a:alpha val="43137"/>
            </a:srgbClr>
          </a:outerShdw>
        </a:effectLst>
        <a:latin typeface="Arial" charset="0"/>
        <a:ea typeface="宋体" pitchFamily="2" charset="-122"/>
        <a:cs typeface="+mn-cs"/>
      </a:defRPr>
    </a:lvl7pPr>
    <a:lvl8pPr marL="3200400" algn="l" defTabSz="914400" rtl="0" eaLnBrk="1" latinLnBrk="0" hangingPunct="1">
      <a:defRPr sz="1400" kern="1200">
        <a:solidFill>
          <a:srgbClr val="000000"/>
        </a:solidFill>
        <a:effectLst>
          <a:outerShdw blurRad="38100" dist="38100" dir="2700000" algn="tl">
            <a:srgbClr val="000000">
              <a:alpha val="43137"/>
            </a:srgbClr>
          </a:outerShdw>
        </a:effectLst>
        <a:latin typeface="Arial" charset="0"/>
        <a:ea typeface="宋体" pitchFamily="2" charset="-122"/>
        <a:cs typeface="+mn-cs"/>
      </a:defRPr>
    </a:lvl8pPr>
    <a:lvl9pPr marL="3657600" algn="l" defTabSz="914400" rtl="0" eaLnBrk="1" latinLnBrk="0" hangingPunct="1">
      <a:defRPr sz="1400" kern="1200">
        <a:solidFill>
          <a:srgbClr val="000000"/>
        </a:solidFill>
        <a:effectLst>
          <a:outerShdw blurRad="38100" dist="38100" dir="2700000" algn="tl">
            <a:srgbClr val="000000">
              <a:alpha val="43137"/>
            </a:srgbClr>
          </a:outerShdw>
        </a:effectLst>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79">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9933"/>
    <a:srgbClr val="FFFEEF"/>
    <a:srgbClr val="FFFFFF"/>
    <a:srgbClr val="FFCC99"/>
    <a:srgbClr val="FFFFCC"/>
    <a:srgbClr val="CCFFFF"/>
    <a:srgbClr val="FFFF00"/>
    <a:srgbClr val="0000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75" autoAdjust="0"/>
    <p:restoredTop sz="56420" autoAdjust="0"/>
  </p:normalViewPr>
  <p:slideViewPr>
    <p:cSldViewPr>
      <p:cViewPr varScale="1">
        <p:scale>
          <a:sx n="49" d="100"/>
          <a:sy n="49" d="100"/>
        </p:scale>
        <p:origin x="1094" y="29"/>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846"/>
    </p:cViewPr>
  </p:sorterViewPr>
  <p:notesViewPr>
    <p:cSldViewPr>
      <p:cViewPr varScale="1">
        <p:scale>
          <a:sx n="75" d="100"/>
          <a:sy n="75" d="100"/>
        </p:scale>
        <p:origin x="-1170" y="-84"/>
      </p:cViewPr>
      <p:guideLst>
        <p:guide orient="horz" pos="3079"/>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_rels/viewProps.xml.rels><?xml version="1.0" encoding="UTF-8" standalone="yes"?>
<Relationships xmlns="http://schemas.openxmlformats.org/package/2006/relationships"><Relationship Id="rId3" Type="http://schemas.openxmlformats.org/officeDocument/2006/relationships/slide" Target="slides/slide67.xml"/><Relationship Id="rId2" Type="http://schemas.openxmlformats.org/officeDocument/2006/relationships/slide" Target="slides/slide3.xml"/><Relationship Id="rId1" Type="http://schemas.openxmlformats.org/officeDocument/2006/relationships/slide" Target="slides/slide1.xml"/><Relationship Id="rId5" Type="http://schemas.openxmlformats.org/officeDocument/2006/relationships/slide" Target="slides/slide72.xml"/><Relationship Id="rId4" Type="http://schemas.openxmlformats.org/officeDocument/2006/relationships/slide" Target="slides/slide6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54790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idx="2"/>
          </p:nvPr>
        </p:nvSpPr>
        <p:spPr bwMode="auto">
          <a:xfrm>
            <a:off x="987425" y="735013"/>
            <a:ext cx="4883150" cy="3662362"/>
          </a:xfrm>
          <a:prstGeom prst="rect">
            <a:avLst/>
          </a:prstGeom>
          <a:noFill/>
          <a:ln w="12700">
            <a:solidFill>
              <a:schemeClr val="tx1"/>
            </a:solidFill>
            <a:miter lim="800000"/>
            <a:headEnd/>
            <a:tailEnd/>
          </a:ln>
        </p:spPr>
      </p:sp>
      <p:sp>
        <p:nvSpPr>
          <p:cNvPr id="2051" name="Rectangle 3"/>
          <p:cNvSpPr>
            <a:spLocks noGrp="1" noChangeArrowheads="1"/>
          </p:cNvSpPr>
          <p:nvPr>
            <p:ph type="body" sz="quarter" idx="3"/>
          </p:nvPr>
        </p:nvSpPr>
        <p:spPr bwMode="auto">
          <a:xfrm>
            <a:off x="914400" y="4643438"/>
            <a:ext cx="5029200" cy="4398962"/>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noProof="0" smtClean="0"/>
              <a:t>Click to edit Master notes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Tree>
    <p:extLst>
      <p:ext uri="{BB962C8B-B14F-4D97-AF65-F5344CB8AC3E}">
        <p14:creationId xmlns:p14="http://schemas.microsoft.com/office/powerpoint/2010/main" val="27727987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r>
              <a:rPr lang="zh-CN" altLang="en-US" sz="1200" b="1" dirty="0" smtClean="0">
                <a:effectLst>
                  <a:outerShdw blurRad="38100" dist="38100" dir="2700000" algn="tl">
                    <a:srgbClr val="C0C0C0"/>
                  </a:outerShdw>
                </a:effectLst>
                <a:latin typeface="宋体" pitchFamily="2" charset="-122"/>
              </a:rPr>
              <a:t>软件设计概述</a:t>
            </a:r>
            <a:r>
              <a:rPr lang="zh-CN" altLang="en-US" dirty="0" smtClean="0"/>
              <a:t>”也适用于</a:t>
            </a:r>
            <a:r>
              <a:rPr lang="en-US" altLang="zh-CN" dirty="0" smtClean="0"/>
              <a:t>OOA</a:t>
            </a:r>
            <a:r>
              <a:rPr lang="zh-CN" altLang="en-US" dirty="0" smtClean="0"/>
              <a:t>（面向对象分析）</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a:t>
            </a:r>
            <a:r>
              <a:rPr lang="zh-CN" altLang="en-US" sz="1200" b="1" dirty="0" smtClean="0">
                <a:effectLst>
                  <a:outerShdw blurRad="38100" dist="38100" dir="2700000" algn="tl">
                    <a:srgbClr val="C0C0C0"/>
                  </a:outerShdw>
                </a:effectLst>
                <a:latin typeface="宋体" pitchFamily="2" charset="-122"/>
              </a:rPr>
              <a:t>模块化设计</a:t>
            </a:r>
            <a:r>
              <a:rPr lang="zh-CN" altLang="en-US" dirty="0" smtClean="0"/>
              <a:t>”，面向对象也是模块化的。模块化的思想：自顶向下，逐步求精</a:t>
            </a:r>
            <a:endParaRPr lang="zh-CN" altLang="en-US" dirty="0"/>
          </a:p>
        </p:txBody>
      </p:sp>
    </p:spTree>
    <p:extLst>
      <p:ext uri="{BB962C8B-B14F-4D97-AF65-F5344CB8AC3E}">
        <p14:creationId xmlns:p14="http://schemas.microsoft.com/office/powerpoint/2010/main" val="4091885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无论是</a:t>
            </a:r>
            <a:r>
              <a:rPr lang="en-US" altLang="zh-CN" dirty="0" smtClean="0"/>
              <a:t>C/S</a:t>
            </a:r>
            <a:r>
              <a:rPr lang="zh-CN" altLang="en-US" dirty="0" smtClean="0"/>
              <a:t>还是</a:t>
            </a:r>
            <a:r>
              <a:rPr lang="en-US" altLang="zh-CN" dirty="0" smtClean="0"/>
              <a:t>B/S</a:t>
            </a:r>
            <a:r>
              <a:rPr lang="zh-CN" altLang="en-US" dirty="0" smtClean="0"/>
              <a:t>结构，其目的都是把程序中不相干的部分剥离出来，独立成比较大的一个</a:t>
            </a:r>
            <a:r>
              <a:rPr lang="en-US" altLang="zh-CN" dirty="0" smtClean="0"/>
              <a:t>group</a:t>
            </a:r>
            <a:r>
              <a:rPr lang="zh-CN" altLang="en-US" dirty="0" smtClean="0"/>
              <a:t>，使得我希望要完成的工作，它属于哪一个</a:t>
            </a:r>
            <a:r>
              <a:rPr lang="en-US" altLang="zh-CN" dirty="0" smtClean="0"/>
              <a:t>group</a:t>
            </a:r>
            <a:r>
              <a:rPr lang="zh-CN" altLang="en-US" dirty="0" smtClean="0"/>
              <a:t>，就在哪一个组当中完成相应的操作</a:t>
            </a:r>
            <a:endParaRPr lang="en-US" altLang="zh-CN" dirty="0" smtClean="0"/>
          </a:p>
          <a:p>
            <a:endParaRPr lang="en-US" altLang="zh-CN" dirty="0" smtClean="0"/>
          </a:p>
          <a:p>
            <a:r>
              <a:rPr lang="zh-CN" altLang="en-US" dirty="0" smtClean="0"/>
              <a:t>用户界面（人机交互部分）一定是在客户端，当我们把信息填好，将要发出去的时候，这个时候要引用的就是我们的逻辑功能。这部分逻辑功能最初的时候，是放在我们的客户端的（因为早期服务器能力弱，且运算能力昂贵）。所以以前，因为我们服务器的硬件的能力有限，所以我们的很多服务都是放在我们的客户端的。那么什么东西放在了服务器端？数据</a:t>
            </a:r>
            <a:endParaRPr lang="en-US" altLang="zh-CN" dirty="0" smtClean="0"/>
          </a:p>
          <a:p>
            <a:r>
              <a:rPr lang="zh-CN" altLang="en-US" dirty="0" smtClean="0"/>
              <a:t>随着现在硬件成本降低，客户端只需要装一个浏览器（仅仅承担着展示人机交互的这一部分），其他的功能都被放在了服务器端。</a:t>
            </a:r>
            <a:endParaRPr lang="zh-CN" altLang="en-US" dirty="0"/>
          </a:p>
        </p:txBody>
      </p:sp>
    </p:spTree>
    <p:extLst>
      <p:ext uri="{BB962C8B-B14F-4D97-AF65-F5344CB8AC3E}">
        <p14:creationId xmlns:p14="http://schemas.microsoft.com/office/powerpoint/2010/main" val="3851680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所以我们现在的逻辑运算分成了这两个部分：一部分放在客户端（比如说，验证输出的用户名是否符合规范，就直接在用户端完成），一部分放在服务器端（验证用户名和密码是否符合）。</a:t>
            </a:r>
            <a:endParaRPr lang="zh-CN" altLang="en-US" dirty="0"/>
          </a:p>
        </p:txBody>
      </p:sp>
    </p:spTree>
    <p:extLst>
      <p:ext uri="{BB962C8B-B14F-4D97-AF65-F5344CB8AC3E}">
        <p14:creationId xmlns:p14="http://schemas.microsoft.com/office/powerpoint/2010/main" val="1006410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B/S</a:t>
            </a:r>
            <a:r>
              <a:rPr lang="zh-CN" altLang="en-US" dirty="0" smtClean="0"/>
              <a:t>的方式：‘’我们通过浏览器发送一个</a:t>
            </a:r>
            <a:r>
              <a:rPr lang="en-US" altLang="zh-CN" dirty="0" smtClean="0"/>
              <a:t>http</a:t>
            </a:r>
            <a:r>
              <a:rPr lang="zh-CN" altLang="en-US" dirty="0" smtClean="0"/>
              <a:t>的请求，通常我们服务器端会返回一个</a:t>
            </a:r>
            <a:r>
              <a:rPr lang="en-US" altLang="zh-CN" dirty="0" smtClean="0"/>
              <a:t>html</a:t>
            </a:r>
            <a:r>
              <a:rPr lang="zh-CN" altLang="en-US" dirty="0" smtClean="0"/>
              <a:t>的页面（是一个动态的东西）（通过</a:t>
            </a:r>
            <a:r>
              <a:rPr lang="en-US" altLang="zh-CN" dirty="0" smtClean="0"/>
              <a:t>http</a:t>
            </a:r>
            <a:r>
              <a:rPr lang="zh-CN" altLang="en-US" dirty="0" smtClean="0"/>
              <a:t>后跟的加密字符串，发给服务器端，服务器端解密之后，所看到的就是一个个的字符串）</a:t>
            </a:r>
            <a:endParaRPr lang="en-US" altLang="zh-CN" dirty="0" smtClean="0"/>
          </a:p>
          <a:p>
            <a:r>
              <a:rPr lang="en-US" altLang="zh-CN" dirty="0" smtClean="0"/>
              <a:t>C/S</a:t>
            </a:r>
            <a:r>
              <a:rPr lang="zh-CN" altLang="en-US" dirty="0" smtClean="0"/>
              <a:t>的方式：比如我们要下载</a:t>
            </a:r>
            <a:r>
              <a:rPr lang="en-US" altLang="zh-CN" dirty="0" smtClean="0"/>
              <a:t>QQ</a:t>
            </a:r>
            <a:r>
              <a:rPr lang="zh-CN" altLang="en-US" dirty="0" smtClean="0"/>
              <a:t>等应用，我们是通过</a:t>
            </a:r>
            <a:r>
              <a:rPr lang="en-US" altLang="zh-CN" dirty="0" smtClean="0"/>
              <a:t>socket</a:t>
            </a:r>
            <a:r>
              <a:rPr lang="zh-CN" altLang="en-US" dirty="0" smtClean="0"/>
              <a:t>方式，和服务器端进行连接的（通过</a:t>
            </a:r>
            <a:r>
              <a:rPr lang="en-US" altLang="zh-CN" dirty="0" smtClean="0"/>
              <a:t>socket</a:t>
            </a:r>
            <a:r>
              <a:rPr lang="zh-CN" altLang="en-US" dirty="0" smtClean="0"/>
              <a:t>是要通过端口去监听的，我要告诉我将把数据发送到哪个服务器的哪个端口，那个服务器的那个端口就专门监听我这个服务器进来的数据）</a:t>
            </a:r>
            <a:endParaRPr lang="en-US" altLang="zh-CN" dirty="0" smtClean="0"/>
          </a:p>
          <a:p>
            <a:endParaRPr lang="en-US" altLang="zh-CN" dirty="0" smtClean="0"/>
          </a:p>
          <a:p>
            <a:endParaRPr lang="en-US" altLang="zh-CN" dirty="0" smtClean="0"/>
          </a:p>
          <a:p>
            <a:r>
              <a:rPr lang="en-US" altLang="zh-CN" dirty="0" smtClean="0"/>
              <a:t>B/S</a:t>
            </a:r>
            <a:r>
              <a:rPr lang="zh-CN" altLang="en-US" dirty="0" smtClean="0"/>
              <a:t>：发送的是加密的字符串，服务器端解密之后，所看到的就是一个个的字符串。这种方式只要你不要把网址敲错，就会极大避免黑客的入侵和病毒</a:t>
            </a:r>
            <a:endParaRPr lang="en-US" altLang="zh-CN" dirty="0" smtClean="0"/>
          </a:p>
          <a:p>
            <a:r>
              <a:rPr lang="en-US" altLang="zh-CN" dirty="0" smtClean="0"/>
              <a:t>C/S</a:t>
            </a:r>
            <a:r>
              <a:rPr lang="zh-CN" altLang="en-US" dirty="0" smtClean="0"/>
              <a:t>：通过</a:t>
            </a:r>
            <a:r>
              <a:rPr lang="en-US" altLang="zh-CN" dirty="0" smtClean="0"/>
              <a:t>socket</a:t>
            </a:r>
            <a:r>
              <a:rPr lang="zh-CN" altLang="en-US" dirty="0" smtClean="0"/>
              <a:t>是要通过端口去监听的，我要告诉我将把数据发送到哪个服务器的哪个端口，那个服务器的那个端口就专门监听指定我这个端口进来的数据。这种方式容易中病毒。如果安转的东西被病毒侵入了，但这个病毒不用去修改你的</a:t>
            </a:r>
            <a:r>
              <a:rPr lang="en-US" altLang="zh-CN" dirty="0" smtClean="0"/>
              <a:t>app</a:t>
            </a:r>
            <a:r>
              <a:rPr lang="zh-CN" altLang="en-US" dirty="0" smtClean="0"/>
              <a:t>，</a:t>
            </a:r>
            <a:r>
              <a:rPr lang="en-US" altLang="zh-CN" dirty="0" smtClean="0"/>
              <a:t>app</a:t>
            </a:r>
            <a:r>
              <a:rPr lang="zh-CN" altLang="en-US" dirty="0" smtClean="0"/>
              <a:t>还可以正常使用。它只需要在你下载的这个应用当中增加一个</a:t>
            </a:r>
            <a:r>
              <a:rPr lang="en-US" altLang="zh-CN" dirty="0" smtClean="0"/>
              <a:t>socket</a:t>
            </a:r>
            <a:r>
              <a:rPr lang="zh-CN" altLang="en-US" dirty="0" smtClean="0"/>
              <a:t>的网址和端口就行（一行代码就够）。这样的改动很小。这样一来，</a:t>
            </a:r>
            <a:r>
              <a:rPr lang="en-US" altLang="zh-CN" dirty="0" smtClean="0"/>
              <a:t>app</a:t>
            </a:r>
            <a:r>
              <a:rPr lang="zh-CN" altLang="en-US" dirty="0" smtClean="0"/>
              <a:t>除了把个人的信息发送给正确的网站之外，还会把这些信息发送给</a:t>
            </a:r>
            <a:r>
              <a:rPr lang="en-US" altLang="zh-CN" dirty="0" smtClean="0"/>
              <a:t>socket</a:t>
            </a:r>
            <a:r>
              <a:rPr lang="zh-CN" altLang="en-US" dirty="0" smtClean="0"/>
              <a:t>监听的那个网站。</a:t>
            </a:r>
            <a:endParaRPr lang="en-US" altLang="zh-CN" dirty="0" smtClean="0"/>
          </a:p>
          <a:p>
            <a:endParaRPr lang="en-US" altLang="zh-CN" dirty="0" smtClean="0"/>
          </a:p>
          <a:p>
            <a:r>
              <a:rPr lang="zh-CN" altLang="en-US" dirty="0" smtClean="0"/>
              <a:t>所以从安全性的角度来说，前者要比后者安全得多。</a:t>
            </a:r>
            <a:endParaRPr lang="zh-CN" altLang="en-US" dirty="0"/>
          </a:p>
        </p:txBody>
      </p:sp>
    </p:spTree>
    <p:extLst>
      <p:ext uri="{BB962C8B-B14F-4D97-AF65-F5344CB8AC3E}">
        <p14:creationId xmlns:p14="http://schemas.microsoft.com/office/powerpoint/2010/main" val="2729206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网络实际上就是一个层次模式（网络的</a:t>
            </a:r>
            <a:r>
              <a:rPr lang="en-US" altLang="zh-CN" dirty="0" smtClean="0"/>
              <a:t>7</a:t>
            </a:r>
            <a:r>
              <a:rPr lang="zh-CN" altLang="en-US" dirty="0" smtClean="0"/>
              <a:t>层模型）。那么为什么要分层次？这个层次实际上，我们人来看，从逻辑上分成了几个层次，在实际上，是没有层次这个概念的。所谓层次，就是数据结构的不断封装，网络的</a:t>
            </a:r>
            <a:r>
              <a:rPr lang="en-US" altLang="zh-CN" dirty="0" smtClean="0"/>
              <a:t>7</a:t>
            </a:r>
            <a:r>
              <a:rPr lang="zh-CN" altLang="en-US" dirty="0" smtClean="0"/>
              <a:t>层结构，其实也是，每过一层，就在我这一层的数据包上，加上我这一层的数据结构。最后在物理层的时候，我就把我的网卡，我的物理地址（</a:t>
            </a:r>
            <a:r>
              <a:rPr lang="en-US" altLang="zh-CN" dirty="0" smtClean="0"/>
              <a:t>MAC</a:t>
            </a:r>
            <a:r>
              <a:rPr lang="zh-CN" altLang="en-US" dirty="0" smtClean="0"/>
              <a:t>地址），封装在这个数据包当中，然后直接申请下一个路径。然后路径一层层解包，解包到链路层，链路层里有我的</a:t>
            </a:r>
            <a:r>
              <a:rPr lang="en-US" altLang="zh-CN" dirty="0" err="1" smtClean="0"/>
              <a:t>ip</a:t>
            </a:r>
            <a:r>
              <a:rPr lang="zh-CN" altLang="en-US" dirty="0" smtClean="0"/>
              <a:t>，读出来之后，根据路由的路由表申请下一个路由器，就这样一层层的传。你到了哪一层，你就解哪一层的数据包。把里面的数据拿出来看。所以从数据结构的角度来看，一个数据，不停的往里面增加负载的数据结构</a:t>
            </a:r>
            <a:r>
              <a:rPr lang="en-US" altLang="zh-CN" dirty="0" smtClean="0"/>
              <a:t>. </a:t>
            </a:r>
            <a:r>
              <a:rPr lang="zh-CN" altLang="en-US" dirty="0" smtClean="0"/>
              <a:t>每一层数据结构就认为是我们网络访问的每一层</a:t>
            </a:r>
            <a:r>
              <a:rPr lang="en-US" altLang="zh-CN" dirty="0" smtClean="0"/>
              <a:t>.</a:t>
            </a:r>
          </a:p>
          <a:p>
            <a:r>
              <a:rPr lang="zh-CN" altLang="en-US" dirty="0" smtClean="0"/>
              <a:t>所以这个层次的概念</a:t>
            </a:r>
            <a:r>
              <a:rPr lang="en-US" altLang="zh-CN" dirty="0" smtClean="0"/>
              <a:t>,</a:t>
            </a:r>
            <a:r>
              <a:rPr lang="zh-CN" altLang="en-US" dirty="0" smtClean="0"/>
              <a:t>它是逻辑的</a:t>
            </a:r>
            <a:r>
              <a:rPr lang="en-US" altLang="zh-CN" dirty="0" smtClean="0"/>
              <a:t>,</a:t>
            </a:r>
            <a:r>
              <a:rPr lang="zh-CN" altLang="en-US" dirty="0" smtClean="0"/>
              <a:t>不是物理的</a:t>
            </a:r>
            <a:r>
              <a:rPr lang="en-US" altLang="zh-CN" dirty="0" smtClean="0"/>
              <a:t>.</a:t>
            </a:r>
            <a:endParaRPr lang="zh-CN" altLang="en-US" dirty="0"/>
          </a:p>
        </p:txBody>
      </p:sp>
    </p:spTree>
    <p:extLst>
      <p:ext uri="{BB962C8B-B14F-4D97-AF65-F5344CB8AC3E}">
        <p14:creationId xmlns:p14="http://schemas.microsoft.com/office/powerpoint/2010/main" val="2364405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对于访问量大的页面</a:t>
            </a:r>
            <a:r>
              <a:rPr lang="en-US" altLang="zh-CN" dirty="0" smtClean="0"/>
              <a:t>,</a:t>
            </a:r>
            <a:r>
              <a:rPr lang="zh-CN" altLang="en-US" dirty="0" smtClean="0"/>
              <a:t>采用缓存的方式</a:t>
            </a:r>
            <a:r>
              <a:rPr lang="en-US" altLang="zh-CN" dirty="0" smtClean="0"/>
              <a:t>.</a:t>
            </a:r>
            <a:endParaRPr lang="zh-CN" altLang="en-US" dirty="0"/>
          </a:p>
        </p:txBody>
      </p:sp>
    </p:spTree>
    <p:extLst>
      <p:ext uri="{BB962C8B-B14F-4D97-AF65-F5344CB8AC3E}">
        <p14:creationId xmlns:p14="http://schemas.microsoft.com/office/powerpoint/2010/main" val="719191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数据库分库</a:t>
            </a:r>
            <a:r>
              <a:rPr lang="en-US" altLang="zh-CN" dirty="0" smtClean="0"/>
              <a:t>:</a:t>
            </a:r>
            <a:r>
              <a:rPr lang="zh-CN" altLang="en-US" dirty="0" smtClean="0"/>
              <a:t>把读的数据库</a:t>
            </a:r>
            <a:r>
              <a:rPr lang="en-US" altLang="zh-CN" dirty="0" smtClean="0"/>
              <a:t>,</a:t>
            </a:r>
            <a:r>
              <a:rPr lang="zh-CN" altLang="en-US" baseline="0" dirty="0" smtClean="0"/>
              <a:t> 和写的数据库 分开</a:t>
            </a:r>
            <a:endParaRPr lang="zh-CN" altLang="en-US" dirty="0"/>
          </a:p>
        </p:txBody>
      </p:sp>
    </p:spTree>
    <p:extLst>
      <p:ext uri="{BB962C8B-B14F-4D97-AF65-F5344CB8AC3E}">
        <p14:creationId xmlns:p14="http://schemas.microsoft.com/office/powerpoint/2010/main" val="3978328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如左图</a:t>
            </a:r>
            <a:r>
              <a:rPr lang="en-US" altLang="zh-CN" dirty="0" smtClean="0"/>
              <a:t>,</a:t>
            </a:r>
            <a:r>
              <a:rPr lang="zh-CN" altLang="en-US" dirty="0" smtClean="0"/>
              <a:t>客户端向服务器端发送一个请求</a:t>
            </a:r>
            <a:r>
              <a:rPr lang="en-US" altLang="zh-CN" dirty="0" smtClean="0"/>
              <a:t>1, </a:t>
            </a:r>
            <a:r>
              <a:rPr lang="zh-CN" altLang="en-US" dirty="0" smtClean="0"/>
              <a:t>服务器端的前端先是一个控制器</a:t>
            </a:r>
            <a:r>
              <a:rPr lang="en-US" altLang="zh-CN" dirty="0" smtClean="0"/>
              <a:t>, </a:t>
            </a:r>
            <a:r>
              <a:rPr lang="zh-CN" altLang="en-US" dirty="0" smtClean="0"/>
              <a:t>这个控制器来决定你这个请求应该发送到哪一部分</a:t>
            </a:r>
            <a:r>
              <a:rPr lang="en-US" altLang="zh-CN" dirty="0" smtClean="0"/>
              <a:t>(</a:t>
            </a:r>
            <a:r>
              <a:rPr lang="zh-CN" altLang="en-US" dirty="0" smtClean="0"/>
              <a:t>它是走</a:t>
            </a:r>
            <a:r>
              <a:rPr lang="en-US" altLang="zh-CN" dirty="0" smtClean="0"/>
              <a:t>2? </a:t>
            </a:r>
            <a:r>
              <a:rPr lang="zh-CN" altLang="en-US" dirty="0" smtClean="0"/>
              <a:t>还是走</a:t>
            </a:r>
            <a:r>
              <a:rPr lang="en-US" altLang="zh-CN" dirty="0" smtClean="0"/>
              <a:t>5</a:t>
            </a:r>
            <a:r>
              <a:rPr lang="zh-CN" altLang="en-US" baseline="0" dirty="0" smtClean="0"/>
              <a:t>？</a:t>
            </a:r>
            <a:r>
              <a:rPr lang="en-US" altLang="zh-CN" dirty="0" smtClean="0"/>
              <a:t>)</a:t>
            </a:r>
            <a:r>
              <a:rPr lang="zh-CN" altLang="en-US" dirty="0" smtClean="0"/>
              <a:t>。如果你纯粹就是一个视图，纯粹就是一个静态的页面的访问（比如说，我们看新闻，我们点一个超链接，就能打开，这纯粹就是一个视图的展开，没有什么动态的，都是静态的东西，都已经存好了，就像这里发送给</a:t>
            </a:r>
            <a:r>
              <a:rPr lang="en-US" altLang="zh-CN" dirty="0" smtClean="0"/>
              <a:t>5</a:t>
            </a:r>
            <a:r>
              <a:rPr lang="zh-CN" altLang="en-US" dirty="0" smtClean="0"/>
              <a:t>）；如果我是要登录邮箱，那么很显然，控制器要走</a:t>
            </a:r>
            <a:r>
              <a:rPr lang="en-US" altLang="zh-CN" dirty="0" smtClean="0"/>
              <a:t>2</a:t>
            </a:r>
            <a:r>
              <a:rPr lang="zh-CN" altLang="en-US" dirty="0" smtClean="0"/>
              <a:t>这条线路，然后通过模型（所谓“模型”，就是我们的逻辑功能，各类逻辑功能，然后到后端数据库</a:t>
            </a:r>
            <a:r>
              <a:rPr lang="en-US" altLang="zh-CN" dirty="0" smtClean="0"/>
              <a:t>3</a:t>
            </a:r>
            <a:r>
              <a:rPr lang="zh-CN" altLang="en-US" dirty="0" smtClean="0"/>
              <a:t>，去验证我们的用户名、密码。如果正确，就把邮箱和我们的邮件取出来，给模型</a:t>
            </a:r>
            <a:r>
              <a:rPr lang="en-US" altLang="zh-CN" dirty="0" smtClean="0"/>
              <a:t>4</a:t>
            </a:r>
            <a:r>
              <a:rPr lang="zh-CN" altLang="en-US" dirty="0" smtClean="0"/>
              <a:t>）</a:t>
            </a:r>
            <a:endParaRPr lang="zh-CN" altLang="en-US" dirty="0"/>
          </a:p>
        </p:txBody>
      </p:sp>
    </p:spTree>
    <p:extLst>
      <p:ext uri="{BB962C8B-B14F-4D97-AF65-F5344CB8AC3E}">
        <p14:creationId xmlns:p14="http://schemas.microsoft.com/office/powerpoint/2010/main" val="3295436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作业题讲解：如左图</a:t>
            </a:r>
            <a:r>
              <a:rPr lang="en-US" altLang="zh-CN" dirty="0" smtClean="0"/>
              <a:t>,</a:t>
            </a:r>
            <a:r>
              <a:rPr lang="en-US" altLang="zh-CN" baseline="0" dirty="0" smtClean="0"/>
              <a:t> </a:t>
            </a:r>
          </a:p>
          <a:p>
            <a:r>
              <a:rPr lang="en-US" altLang="zh-CN" baseline="0" dirty="0" smtClean="0"/>
              <a:t>       </a:t>
            </a:r>
            <a:r>
              <a:rPr lang="zh-CN" altLang="en-US" baseline="0" dirty="0" smtClean="0"/>
              <a:t>顶层图：什么人要来使用这个系统，这个系统还要和外部的什么系统进行交互</a:t>
            </a:r>
            <a:endParaRPr lang="en-US" altLang="zh-CN" baseline="0" dirty="0" smtClean="0"/>
          </a:p>
          <a:p>
            <a:r>
              <a:rPr lang="en-US" altLang="zh-CN" baseline="0" dirty="0" smtClean="0"/>
              <a:t>       </a:t>
            </a:r>
            <a:r>
              <a:rPr lang="zh-CN" altLang="en-US" baseline="0" dirty="0" smtClean="0"/>
              <a:t>一层图：我们的系统应该由哪几部分构成，它的数据流在我们的系统中是怎样转换的</a:t>
            </a:r>
            <a:endParaRPr lang="en-US" altLang="zh-CN" baseline="0" dirty="0" smtClean="0"/>
          </a:p>
          <a:p>
            <a:endParaRPr lang="en-US" altLang="zh-CN" baseline="0" dirty="0" smtClean="0"/>
          </a:p>
          <a:p>
            <a:r>
              <a:rPr lang="en-US" altLang="zh-CN" baseline="0" dirty="0" smtClean="0"/>
              <a:t>DFD</a:t>
            </a:r>
            <a:r>
              <a:rPr lang="zh-CN" altLang="en-US" baseline="0" dirty="0" smtClean="0"/>
              <a:t>图包括这</a:t>
            </a:r>
            <a:r>
              <a:rPr lang="en-US" altLang="zh-CN" baseline="0" dirty="0" smtClean="0"/>
              <a:t>4</a:t>
            </a:r>
            <a:r>
              <a:rPr lang="zh-CN" altLang="en-US" baseline="0" dirty="0" smtClean="0"/>
              <a:t>个部分，我们在分析的时候，要围绕着它来做：</a:t>
            </a:r>
            <a:endParaRPr lang="en-US" altLang="zh-CN" baseline="0" dirty="0" smtClean="0"/>
          </a:p>
          <a:p>
            <a:pPr marL="228600" indent="-228600">
              <a:buAutoNum type="arabicPeriod"/>
            </a:pPr>
            <a:r>
              <a:rPr lang="zh-CN" altLang="en-US" baseline="0" dirty="0" smtClean="0"/>
              <a:t>数据：存折、提款单、储户信息、取款单</a:t>
            </a:r>
            <a:endParaRPr lang="en-US" altLang="zh-CN" baseline="0" dirty="0" smtClean="0"/>
          </a:p>
          <a:p>
            <a:pPr marL="228600" indent="-228600">
              <a:buAutoNum type="arabicPeriod"/>
            </a:pPr>
            <a:r>
              <a:rPr lang="zh-CN" altLang="en-US" baseline="0" dirty="0" smtClean="0"/>
              <a:t>外部（交互）：储户、出纳</a:t>
            </a:r>
            <a:endParaRPr lang="en-US" altLang="zh-CN" baseline="0" dirty="0" smtClean="0"/>
          </a:p>
          <a:p>
            <a:pPr marL="228600" indent="-228600">
              <a:buAutoNum type="arabicPeriod"/>
            </a:pPr>
            <a:r>
              <a:rPr lang="zh-CN" altLang="en-US" baseline="0" dirty="0" smtClean="0"/>
              <a:t>文件（</a:t>
            </a:r>
            <a:r>
              <a:rPr lang="en-US" altLang="zh-CN" baseline="0" dirty="0" smtClean="0"/>
              <a:t>DB</a:t>
            </a:r>
            <a:r>
              <a:rPr lang="zh-CN" altLang="en-US" baseline="0" dirty="0" smtClean="0"/>
              <a:t>）：账户</a:t>
            </a:r>
            <a:endParaRPr lang="en-US" altLang="zh-CN" baseline="0" dirty="0" smtClean="0"/>
          </a:p>
          <a:p>
            <a:pPr marL="228600" indent="-228600">
              <a:buAutoNum type="arabicPeriod"/>
            </a:pPr>
            <a:r>
              <a:rPr lang="zh-CN" altLang="en-US" baseline="0" dirty="0" smtClean="0"/>
              <a:t>变换过程：填写、检验、反馈</a:t>
            </a:r>
            <a:endParaRPr lang="en-US" altLang="zh-CN" baseline="0" dirty="0" smtClean="0"/>
          </a:p>
          <a:p>
            <a:pPr marL="228600" indent="-228600">
              <a:buAutoNum type="arabicPeriod"/>
            </a:pPr>
            <a:endParaRPr lang="en-US" altLang="zh-CN" baseline="0" dirty="0" smtClean="0"/>
          </a:p>
          <a:p>
            <a:pPr marL="0" indent="0">
              <a:buNone/>
            </a:pPr>
            <a:r>
              <a:rPr lang="zh-CN" altLang="en-US" baseline="0" dirty="0" smtClean="0"/>
              <a:t>我们从画顶层图开始，先找外部交互的部分。这个系统谁来用？</a:t>
            </a:r>
            <a:r>
              <a:rPr lang="en-US" altLang="zh-CN" baseline="0" dirty="0" smtClean="0"/>
              <a:t>——</a:t>
            </a:r>
            <a:r>
              <a:rPr lang="zh-CN" altLang="en-US" baseline="0" dirty="0" smtClean="0"/>
              <a:t>储户（储户用存折取款，首先怎么样，其次怎么样）。所以在我们这个外部当中，首先应该有储户。“出纳向储户付款”，所以我们还应该有一个角色是“出纳”。</a:t>
            </a:r>
            <a:endParaRPr lang="en-US" altLang="zh-CN" baseline="0" dirty="0" smtClean="0"/>
          </a:p>
          <a:p>
            <a:pPr marL="0" indent="0">
              <a:buNone/>
            </a:pPr>
            <a:r>
              <a:rPr lang="zh-CN" altLang="en-US" baseline="0" dirty="0" smtClean="0"/>
              <a:t>然后我们来看数据。这里的数据部分提到了很多，比如说：“储户用存折来取款”。“填写”的是“提款单”，所以我们这个变换过程是“填写”。假设我们的填写是纯手工填写，不需要计算机来 实现填写部分，那么我们最后再把它去掉。但现在我们先把它找出来，作为变换的一部分。那么这个变换是不是需要我们的系统来实现，还是说，它就是手工实现的，这个我们在后续的需求当中，再去讨论它。</a:t>
            </a:r>
            <a:endParaRPr lang="en-US" altLang="zh-CN" baseline="0" dirty="0" smtClean="0"/>
          </a:p>
          <a:p>
            <a:pPr marL="0" indent="0">
              <a:buNone/>
            </a:pPr>
            <a:endParaRPr lang="en-US" altLang="zh-CN" baseline="0" dirty="0" smtClean="0"/>
          </a:p>
          <a:p>
            <a:pPr marL="0" indent="0">
              <a:buNone/>
            </a:pPr>
            <a:r>
              <a:rPr lang="zh-CN" altLang="en-US" baseline="0" dirty="0" smtClean="0"/>
              <a:t>填完这</a:t>
            </a:r>
            <a:r>
              <a:rPr lang="en-US" altLang="zh-CN" baseline="0" dirty="0" smtClean="0"/>
              <a:t>4</a:t>
            </a:r>
            <a:r>
              <a:rPr lang="zh-CN" altLang="en-US" baseline="0" dirty="0" smtClean="0"/>
              <a:t>个部分后，我们要画我们的顶层图。在这个需求描述当中，它没有告诉我们，这个系统的名称。但我们根据这个语义，了解到，这就是一个存取款的系统。</a:t>
            </a:r>
            <a:endParaRPr lang="en-US" altLang="zh-CN" baseline="0" dirty="0" smtClean="0"/>
          </a:p>
          <a:p>
            <a:pPr marL="0" indent="0">
              <a:buNone/>
            </a:pPr>
            <a:r>
              <a:rPr lang="zh-CN" altLang="en-US" baseline="0" dirty="0" smtClean="0"/>
              <a:t>我们知道有两个外部源：储户和出纳</a:t>
            </a:r>
            <a:endParaRPr lang="en-US" altLang="zh-CN" baseline="0" dirty="0" smtClean="0"/>
          </a:p>
          <a:p>
            <a:pPr marL="0" indent="0">
              <a:buNone/>
            </a:pPr>
            <a:r>
              <a:rPr lang="zh-CN" altLang="en-US" dirty="0" smtClean="0"/>
              <a:t>储户要用“存折”取款，然后要填写“提款单”。所以它首先要有一个存折，有一个提款单。但至于这两个东西，系统怎么用，那是系统的事情。</a:t>
            </a:r>
            <a:endParaRPr lang="en-US" altLang="zh-CN" dirty="0" smtClean="0"/>
          </a:p>
          <a:p>
            <a:pPr marL="0" indent="0">
              <a:buNone/>
            </a:pPr>
            <a:r>
              <a:rPr lang="zh-CN" altLang="en-US" dirty="0" smtClean="0"/>
              <a:t>还有一个是出纳。“发出付款通知给出纳”，所以这里应该有一个“付款通知”。之后，“出纳向储户付款”，所以我们这个“付款”，是出纳给储户付款（通过现金）。所以我们知道，这个付款的动作，和我们的系统，是没有关系的。</a:t>
            </a:r>
            <a:endParaRPr lang="en-US" altLang="zh-CN" dirty="0" smtClean="0"/>
          </a:p>
          <a:p>
            <a:pPr marL="0" indent="0">
              <a:buNone/>
            </a:pPr>
            <a:r>
              <a:rPr lang="zh-CN" altLang="en-US" dirty="0" smtClean="0"/>
              <a:t>“如有问题，将检验问题反馈给储户”。给的是什么？给的是“检验问题”。</a:t>
            </a:r>
            <a:endParaRPr lang="en-US" altLang="zh-CN" dirty="0" smtClean="0"/>
          </a:p>
          <a:p>
            <a:pPr marL="0" indent="0">
              <a:buNone/>
            </a:pPr>
            <a:r>
              <a:rPr lang="zh-CN" altLang="en-US" dirty="0" smtClean="0"/>
              <a:t>储户对系统来说，提供存折和取款单，他得到的是，有“检验问题”就给他。至于什么时候有检验问题，什么时候没有检验问题，那个是实现过程中的，我们在需求中不关注它。这才是需求，我们需要知道它在“做什么”，至于它如何做，如何给，那是设计方面的问题。剩下我们就要去分解它了。那么怎么分解呢？我们的过程中有：填写、检验、反馈，还有其他的。这些动作，都是这个时期要去做的。那么这些变化之间，填写是在填写什么？检验是在检验什么？反馈是在反馈什么？那么就有信息流，信息就在这里找。</a:t>
            </a:r>
            <a:endParaRPr lang="en-US" altLang="zh-CN" dirty="0" smtClean="0"/>
          </a:p>
          <a:p>
            <a:pPr marL="0" indent="0">
              <a:buNone/>
            </a:pPr>
            <a:r>
              <a:rPr lang="zh-CN" altLang="en-US" dirty="0" smtClean="0"/>
              <a:t>在这个过程中，我们要注意写文件，有些数据是要读库的，有些数据是要写库的，我们注意数据流的方向，就可以了。</a:t>
            </a:r>
            <a:endParaRPr lang="en-US" altLang="zh-CN" dirty="0" smtClean="0"/>
          </a:p>
          <a:p>
            <a:pPr marL="0" indent="0">
              <a:buNone/>
            </a:pPr>
            <a:endParaRPr lang="en-US" altLang="zh-CN" dirty="0" smtClean="0"/>
          </a:p>
          <a:p>
            <a:pPr marL="0" indent="0">
              <a:buNone/>
            </a:pPr>
            <a:r>
              <a:rPr lang="zh-CN" altLang="en-US" dirty="0" smtClean="0"/>
              <a:t>再往下，我就不再画了，主要是给大家讲一下，这个分析的过程。</a:t>
            </a:r>
            <a:endParaRPr lang="en-US" altLang="zh-CN" dirty="0" smtClean="0"/>
          </a:p>
          <a:p>
            <a:pPr marL="0" indent="0">
              <a:buNone/>
            </a:pPr>
            <a:endParaRPr lang="en-US" altLang="zh-CN" dirty="0" smtClean="0"/>
          </a:p>
          <a:p>
            <a:pPr marL="0" indent="0">
              <a:buNone/>
            </a:pPr>
            <a:r>
              <a:rPr lang="zh-CN" altLang="en-US" dirty="0" smtClean="0"/>
              <a:t>下周一讨论课：</a:t>
            </a:r>
            <a:endParaRPr lang="en-US" altLang="zh-CN" dirty="0" smtClean="0"/>
          </a:p>
          <a:p>
            <a:pPr marL="0" indent="0">
              <a:buNone/>
            </a:pPr>
            <a:r>
              <a:rPr lang="en-US" altLang="zh-CN" dirty="0" smtClean="0"/>
              <a:t>       </a:t>
            </a:r>
            <a:r>
              <a:rPr lang="zh-CN" altLang="en-US" dirty="0" smtClean="0"/>
              <a:t>将如何进行建模：功能建模、数据建模、行为建模。</a:t>
            </a:r>
            <a:endParaRPr lang="en-US" altLang="zh-CN" dirty="0" smtClean="0"/>
          </a:p>
        </p:txBody>
      </p:sp>
    </p:spTree>
    <p:extLst>
      <p:ext uri="{BB962C8B-B14F-4D97-AF65-F5344CB8AC3E}">
        <p14:creationId xmlns:p14="http://schemas.microsoft.com/office/powerpoint/2010/main" val="1918951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最右侧的图：</a:t>
            </a:r>
            <a:endParaRPr lang="en-US" altLang="zh-CN" dirty="0" smtClean="0"/>
          </a:p>
          <a:p>
            <a:r>
              <a:rPr lang="en-US" altLang="zh-CN" dirty="0" err="1" smtClean="0"/>
              <a:t>GetDlgItemText</a:t>
            </a:r>
            <a:r>
              <a:rPr lang="zh-CN" altLang="en-US" dirty="0" smtClean="0"/>
              <a:t>是得到</a:t>
            </a:r>
            <a:r>
              <a:rPr lang="en-US" altLang="zh-CN" dirty="0" smtClean="0"/>
              <a:t>Item</a:t>
            </a:r>
            <a:r>
              <a:rPr lang="zh-CN" altLang="en-US" dirty="0" smtClean="0"/>
              <a:t>上面的文字。</a:t>
            </a:r>
            <a:r>
              <a:rPr lang="en-US" altLang="zh-CN" dirty="0" err="1" smtClean="0"/>
              <a:t>atoi</a:t>
            </a:r>
            <a:r>
              <a:rPr lang="zh-CN" altLang="en-US" dirty="0" smtClean="0"/>
              <a:t>把字符串转变为对应的整数。</a:t>
            </a:r>
            <a:endParaRPr lang="en-US" altLang="zh-CN" dirty="0" smtClean="0"/>
          </a:p>
          <a:p>
            <a:r>
              <a:rPr lang="en-US" altLang="zh-CN" dirty="0" err="1" smtClean="0"/>
              <a:t>SetDlgItemText</a:t>
            </a:r>
            <a:r>
              <a:rPr lang="zh-CN" altLang="en-US" dirty="0" smtClean="0"/>
              <a:t>是设置某一个</a:t>
            </a:r>
            <a:r>
              <a:rPr lang="en-US" altLang="zh-CN" dirty="0" smtClean="0"/>
              <a:t>item</a:t>
            </a:r>
            <a:r>
              <a:rPr lang="zh-CN" altLang="en-US" dirty="0" smtClean="0"/>
              <a:t>的文字</a:t>
            </a:r>
            <a:endParaRPr lang="en-US" altLang="zh-CN" dirty="0" smtClean="0"/>
          </a:p>
          <a:p>
            <a:endParaRPr lang="en-US" altLang="zh-CN" dirty="0" smtClean="0"/>
          </a:p>
          <a:p>
            <a:r>
              <a:rPr lang="zh-CN" altLang="en-US" dirty="0" smtClean="0"/>
              <a:t>这样的程序，是我们最早的程序设计。就是说，什么东西都写在里面。把得到数据，进行计算，以及显示，这三个部分写到了一起（将界面、算法、最后的实现，全部捆绑在一块了）。于是在这个程序当中，我要修改任何一点儿内容，都要去修改这个代码。</a:t>
            </a:r>
            <a:endParaRPr lang="en-US" altLang="zh-CN" dirty="0" smtClean="0"/>
          </a:p>
          <a:p>
            <a:r>
              <a:rPr lang="zh-CN" altLang="en-US" dirty="0" smtClean="0"/>
              <a:t>而我们模块化设计，首先要做的，就是把它的功能独立出来。这是最基本的想法。于是我们对于计算，就专门写一个类：</a:t>
            </a:r>
            <a:r>
              <a:rPr lang="en-US" altLang="zh-CN" dirty="0" err="1" smtClean="0"/>
              <a:t>CCalculate</a:t>
            </a:r>
            <a:r>
              <a:rPr lang="zh-CN" altLang="en-US" dirty="0" smtClean="0"/>
              <a:t>，这个类是用来做各种运算的。</a:t>
            </a:r>
            <a:endParaRPr lang="en-US" altLang="zh-CN" dirty="0" smtClean="0"/>
          </a:p>
          <a:p>
            <a:r>
              <a:rPr lang="zh-CN" altLang="en-US" dirty="0" smtClean="0"/>
              <a:t>那么我现在要实现两个数相加，我把它的实现过程写在代码后面。（中间这张图）第二种方法（看注释），实际上是实现了</a:t>
            </a:r>
            <a:r>
              <a:rPr lang="en-US" altLang="zh-CN" dirty="0" smtClean="0"/>
              <a:t>V</a:t>
            </a:r>
            <a:r>
              <a:rPr lang="zh-CN" altLang="en-US" dirty="0" smtClean="0"/>
              <a:t>（</a:t>
            </a:r>
            <a:r>
              <a:rPr lang="en-US" altLang="zh-CN" dirty="0" smtClean="0"/>
              <a:t>View</a:t>
            </a:r>
            <a:r>
              <a:rPr lang="zh-CN" altLang="en-US" dirty="0" smtClean="0"/>
              <a:t>）和</a:t>
            </a:r>
            <a:r>
              <a:rPr lang="en-US" altLang="zh-CN" dirty="0" smtClean="0"/>
              <a:t>M(Model)</a:t>
            </a:r>
            <a:r>
              <a:rPr lang="zh-CN" altLang="en-US" dirty="0" smtClean="0"/>
              <a:t>之间的分离，我们把它叫做“解耦”。</a:t>
            </a:r>
            <a:endParaRPr lang="en-US" altLang="zh-CN" dirty="0" smtClean="0"/>
          </a:p>
          <a:p>
            <a:r>
              <a:rPr lang="zh-CN" altLang="en-US" dirty="0" smtClean="0"/>
              <a:t>模块化的基本思想是，使我们的变动，尽可能局限在比较小的范围内。而且容易查错。</a:t>
            </a:r>
            <a:endParaRPr lang="en-US" altLang="zh-CN" dirty="0" smtClean="0"/>
          </a:p>
          <a:p>
            <a:r>
              <a:rPr lang="zh-CN" altLang="en-US" dirty="0" smtClean="0"/>
              <a:t>在“等号”这个按钮上，它实际上实现的就是，接收数据。但我接收进来的是一个数，还是一个字符串，我这个“等号”并不负责去验证这些。我的任务就是接收数据，至于接收来了之后要做什么，并不是我的事情。我的</a:t>
            </a:r>
            <a:r>
              <a:rPr lang="en-US" altLang="zh-CN" dirty="0" smtClean="0"/>
              <a:t>View</a:t>
            </a:r>
            <a:r>
              <a:rPr lang="zh-CN" altLang="en-US" dirty="0" smtClean="0"/>
              <a:t>就是负责交互。所以，在这里，我们就需要我们的</a:t>
            </a:r>
            <a:r>
              <a:rPr lang="en-US" altLang="zh-CN" dirty="0" smtClean="0"/>
              <a:t>Controller</a:t>
            </a:r>
            <a:r>
              <a:rPr lang="zh-CN" altLang="en-US" dirty="0" smtClean="0"/>
              <a:t>。</a:t>
            </a:r>
            <a:r>
              <a:rPr lang="en-US" altLang="zh-CN" dirty="0" smtClean="0"/>
              <a:t>Controller</a:t>
            </a:r>
            <a:r>
              <a:rPr lang="zh-CN" altLang="en-US" dirty="0" smtClean="0"/>
              <a:t>可以彻底将我们的</a:t>
            </a:r>
            <a:r>
              <a:rPr lang="en-US" altLang="zh-CN" dirty="0" smtClean="0"/>
              <a:t>View</a:t>
            </a:r>
            <a:r>
              <a:rPr lang="zh-CN" altLang="en-US" dirty="0" smtClean="0"/>
              <a:t>和</a:t>
            </a:r>
            <a:r>
              <a:rPr lang="en-US" altLang="zh-CN" dirty="0" smtClean="0"/>
              <a:t>Model</a:t>
            </a:r>
            <a:r>
              <a:rPr lang="zh-CN" altLang="en-US" dirty="0" smtClean="0"/>
              <a:t>分开（</a:t>
            </a:r>
            <a:r>
              <a:rPr lang="en-US" altLang="zh-CN" dirty="0" smtClean="0"/>
              <a:t>MVC</a:t>
            </a:r>
            <a:r>
              <a:rPr lang="zh-CN" altLang="en-US" dirty="0" smtClean="0"/>
              <a:t>）。</a:t>
            </a:r>
            <a:endParaRPr lang="en-US" altLang="zh-CN" dirty="0" smtClean="0"/>
          </a:p>
        </p:txBody>
      </p:sp>
    </p:spTree>
    <p:extLst>
      <p:ext uri="{BB962C8B-B14F-4D97-AF65-F5344CB8AC3E}">
        <p14:creationId xmlns:p14="http://schemas.microsoft.com/office/powerpoint/2010/main" val="1485090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这里我设计了一个下拉框，我用下拉框选择运算的方式，然后就可以按照指定的方式进行两个数的运算。所以这个时候，我们在实现时，就不用再进行类型的转换，因为我们在实现的过程当中，我们实际上把各种方式用整数来进行了代替，。比如，我选择“</a:t>
            </a:r>
            <a:r>
              <a:rPr lang="en-US" altLang="zh-CN" dirty="0" smtClean="0"/>
              <a:t>+</a:t>
            </a:r>
            <a:r>
              <a:rPr lang="zh-CN" altLang="en-US" dirty="0" smtClean="0"/>
              <a:t>”，它代表</a:t>
            </a:r>
            <a:r>
              <a:rPr lang="en-US" altLang="zh-CN" dirty="0" smtClean="0"/>
              <a:t>0</a:t>
            </a:r>
            <a:r>
              <a:rPr lang="zh-CN" altLang="en-US" dirty="0" smtClean="0"/>
              <a:t>，“</a:t>
            </a:r>
            <a:r>
              <a:rPr lang="en-US" altLang="zh-CN" dirty="0" smtClean="0"/>
              <a:t>-</a:t>
            </a:r>
            <a:r>
              <a:rPr lang="zh-CN" altLang="en-US" dirty="0" smtClean="0"/>
              <a:t>”，它代表</a:t>
            </a:r>
            <a:r>
              <a:rPr lang="en-US" altLang="zh-CN" dirty="0" smtClean="0"/>
              <a:t>1.</a:t>
            </a:r>
            <a:r>
              <a:rPr lang="zh-CN" altLang="en-US" dirty="0" smtClean="0"/>
              <a:t>所以界面只要知道这些字符就行，并做以相应的呈现，至于这个界面具体接受的数据是什么含义，界面不知道，它只要负责实现就可以了。</a:t>
            </a:r>
            <a:endParaRPr lang="en-US" altLang="zh-CN" dirty="0" smtClean="0"/>
          </a:p>
          <a:p>
            <a:r>
              <a:rPr lang="zh-CN" altLang="en-US" dirty="0" smtClean="0"/>
              <a:t>然后我们来实现我们的控制类（</a:t>
            </a:r>
            <a:r>
              <a:rPr lang="en-US" altLang="zh-CN" dirty="0" err="1" smtClean="0"/>
              <a:t>CController</a:t>
            </a:r>
            <a:r>
              <a:rPr lang="zh-CN" altLang="en-US" dirty="0" smtClean="0"/>
              <a:t>）。我首先要设置我的参数（</a:t>
            </a:r>
            <a:r>
              <a:rPr lang="en-US" altLang="zh-CN" dirty="0" smtClean="0"/>
              <a:t>Set</a:t>
            </a:r>
            <a:r>
              <a:rPr lang="zh-CN" altLang="en-US" dirty="0" smtClean="0"/>
              <a:t>），然后我有一个</a:t>
            </a:r>
            <a:r>
              <a:rPr lang="en-US" altLang="zh-CN" dirty="0" smtClean="0"/>
              <a:t>Run</a:t>
            </a:r>
            <a:r>
              <a:rPr lang="zh-CN" altLang="en-US" dirty="0" smtClean="0"/>
              <a:t>。</a:t>
            </a:r>
            <a:endParaRPr lang="en-US" altLang="zh-CN" dirty="0" smtClean="0"/>
          </a:p>
          <a:p>
            <a:r>
              <a:rPr lang="zh-CN" altLang="en-US" dirty="0" smtClean="0"/>
              <a:t>然后我的想法是这样的：首先，我有一个</a:t>
            </a:r>
            <a:r>
              <a:rPr lang="en-US" altLang="zh-CN" dirty="0" smtClean="0"/>
              <a:t>View</a:t>
            </a:r>
            <a:r>
              <a:rPr lang="zh-CN" altLang="en-US" dirty="0" smtClean="0"/>
              <a:t>接收数据，然后我的这个控制类根据</a:t>
            </a:r>
            <a:r>
              <a:rPr lang="en-US" altLang="zh-CN" dirty="0" smtClean="0"/>
              <a:t>View</a:t>
            </a:r>
            <a:r>
              <a:rPr lang="zh-CN" altLang="en-US" dirty="0" smtClean="0"/>
              <a:t>给的参数来决定我如何去</a:t>
            </a:r>
            <a:r>
              <a:rPr lang="en-US" altLang="zh-CN" dirty="0" smtClean="0"/>
              <a:t>Run</a:t>
            </a:r>
            <a:r>
              <a:rPr lang="zh-CN" altLang="en-US" dirty="0" smtClean="0"/>
              <a:t>，这个</a:t>
            </a:r>
            <a:r>
              <a:rPr lang="en-US" altLang="zh-CN" dirty="0" smtClean="0"/>
              <a:t>Run</a:t>
            </a:r>
            <a:r>
              <a:rPr lang="zh-CN" altLang="en-US" dirty="0" smtClean="0"/>
              <a:t>中来决定到底</a:t>
            </a:r>
            <a:r>
              <a:rPr lang="en-US" altLang="zh-CN" dirty="0" smtClean="0"/>
              <a:t>Run</a:t>
            </a:r>
            <a:r>
              <a:rPr lang="zh-CN" altLang="en-US" dirty="0" smtClean="0"/>
              <a:t>的是加法、减法、乘法还是除法。</a:t>
            </a:r>
            <a:endParaRPr lang="en-US" altLang="zh-CN" dirty="0" smtClean="0"/>
          </a:p>
          <a:p>
            <a:endParaRPr lang="en-US" altLang="zh-CN" dirty="0" smtClean="0"/>
          </a:p>
          <a:p>
            <a:r>
              <a:rPr lang="zh-CN" altLang="en-US" dirty="0" smtClean="0"/>
              <a:t>前端接收数据，后端显示数据，这样，我们的</a:t>
            </a:r>
            <a:r>
              <a:rPr lang="en-US" altLang="zh-CN" dirty="0" smtClean="0"/>
              <a:t>View</a:t>
            </a:r>
            <a:r>
              <a:rPr lang="zh-CN" altLang="en-US" dirty="0" smtClean="0"/>
              <a:t>和</a:t>
            </a:r>
            <a:r>
              <a:rPr lang="en-US" altLang="zh-CN" dirty="0" smtClean="0"/>
              <a:t>Model</a:t>
            </a:r>
            <a:r>
              <a:rPr lang="zh-CN" altLang="en-US" dirty="0" smtClean="0"/>
              <a:t>就彻底分开了。所以我们后端的升级，用户需求的变更，都在后端去完成，和我们的前端没有任何关系（除非接口变了）。</a:t>
            </a:r>
            <a:endParaRPr lang="en-US" altLang="zh-CN" dirty="0" smtClean="0"/>
          </a:p>
          <a:p>
            <a:r>
              <a:rPr lang="zh-CN" altLang="en-US" dirty="0" smtClean="0"/>
              <a:t>在</a:t>
            </a:r>
            <a:r>
              <a:rPr lang="en-US" altLang="zh-CN" dirty="0" smtClean="0"/>
              <a:t>controller</a:t>
            </a:r>
            <a:r>
              <a:rPr lang="zh-CN" altLang="en-US" dirty="0" smtClean="0"/>
              <a:t>中，它通过</a:t>
            </a:r>
            <a:r>
              <a:rPr lang="en-US" altLang="zh-CN" dirty="0" smtClean="0"/>
              <a:t>Run</a:t>
            </a:r>
            <a:r>
              <a:rPr lang="zh-CN" altLang="en-US" dirty="0" smtClean="0"/>
              <a:t>来进行分发。这个</a:t>
            </a:r>
            <a:r>
              <a:rPr lang="en-US" altLang="zh-CN" dirty="0" smtClean="0"/>
              <a:t>index</a:t>
            </a:r>
            <a:r>
              <a:rPr lang="zh-CN" altLang="en-US" dirty="0" smtClean="0"/>
              <a:t>实际上就是一个标志变量，来确定具体实现一些什么样的功能。</a:t>
            </a:r>
            <a:endParaRPr lang="en-US" altLang="zh-CN" dirty="0" smtClean="0"/>
          </a:p>
          <a:p>
            <a:endParaRPr lang="en-US" altLang="zh-CN" dirty="0" smtClean="0"/>
          </a:p>
          <a:p>
            <a:r>
              <a:rPr lang="zh-CN" altLang="en-US" dirty="0" smtClean="0"/>
              <a:t>当然，如果我们后端的逻辑很复杂，我们的</a:t>
            </a:r>
            <a:r>
              <a:rPr lang="en-US" altLang="zh-CN" dirty="0" smtClean="0"/>
              <a:t>controller</a:t>
            </a:r>
            <a:r>
              <a:rPr lang="zh-CN" altLang="en-US" dirty="0" smtClean="0"/>
              <a:t>可能不止一个。我们可以以多个类来共同完成。如果它是一个很复杂的系统，它进来的参数，比如说，是访问数据库的，要有一个数据库的</a:t>
            </a:r>
            <a:r>
              <a:rPr lang="en-US" altLang="zh-CN" dirty="0" smtClean="0"/>
              <a:t>Controller</a:t>
            </a:r>
            <a:r>
              <a:rPr lang="zh-CN" altLang="en-US" dirty="0" smtClean="0"/>
              <a:t>。如果它是做运算的，不访问任何文件，我们就设计一个纯粹的</a:t>
            </a:r>
            <a:r>
              <a:rPr lang="en-US" altLang="zh-CN" dirty="0" smtClean="0"/>
              <a:t>Model</a:t>
            </a:r>
            <a:r>
              <a:rPr lang="zh-CN" altLang="en-US" dirty="0" smtClean="0"/>
              <a:t>层。</a:t>
            </a:r>
            <a:endParaRPr lang="en-US" altLang="zh-CN" dirty="0" smtClean="0"/>
          </a:p>
          <a:p>
            <a:endParaRPr lang="en-US" altLang="zh-CN" dirty="0" smtClean="0"/>
          </a:p>
          <a:p>
            <a:r>
              <a:rPr lang="zh-CN" altLang="en-US" smtClean="0"/>
              <a:t>这样的解耦，会带来程序的复杂，但与此同时，也会带来后续维护、扩展的灵活性。</a:t>
            </a:r>
            <a:endParaRPr lang="en-US" altLang="zh-CN" smtClean="0"/>
          </a:p>
          <a:p>
            <a:endParaRPr lang="en-US" altLang="zh-CN" dirty="0" smtClean="0"/>
          </a:p>
          <a:p>
            <a:r>
              <a:rPr lang="en-US" altLang="zh-CN" dirty="0" smtClean="0"/>
              <a:t>Web Server</a:t>
            </a:r>
            <a:r>
              <a:rPr lang="zh-CN" altLang="en-US" dirty="0" smtClean="0"/>
              <a:t>中也是这样，首先是用户发送一个</a:t>
            </a:r>
            <a:r>
              <a:rPr lang="en-US" altLang="zh-CN" dirty="0" smtClean="0"/>
              <a:t>http</a:t>
            </a:r>
            <a:r>
              <a:rPr lang="zh-CN" altLang="en-US" dirty="0" smtClean="0"/>
              <a:t>字符串，</a:t>
            </a:r>
            <a:r>
              <a:rPr lang="en-US" altLang="zh-CN" dirty="0" smtClean="0"/>
              <a:t>Server</a:t>
            </a:r>
            <a:r>
              <a:rPr lang="zh-CN" altLang="en-US" dirty="0" smtClean="0"/>
              <a:t>得到后，对它进行解析，遂得到用户的数据，并通过控制器进行分发，确定是由哪个网页，或是哪个部分，来响应当前的请求。</a:t>
            </a:r>
            <a:endParaRPr lang="en-US" altLang="zh-CN" dirty="0" smtClean="0"/>
          </a:p>
          <a:p>
            <a:r>
              <a:rPr lang="zh-CN" altLang="en-US" dirty="0" smtClean="0"/>
              <a:t>根据你所提交的参数的不同，应该调用不同的功能。</a:t>
            </a:r>
            <a:endParaRPr lang="en-US" altLang="zh-CN" dirty="0" smtClean="0"/>
          </a:p>
          <a:p>
            <a:endParaRPr lang="en-US" altLang="zh-CN" dirty="0" smtClean="0"/>
          </a:p>
        </p:txBody>
      </p:sp>
    </p:spTree>
    <p:extLst>
      <p:ext uri="{BB962C8B-B14F-4D97-AF65-F5344CB8AC3E}">
        <p14:creationId xmlns:p14="http://schemas.microsoft.com/office/powerpoint/2010/main" val="4288422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需求阶段，我们回答的是：做什么？</a:t>
            </a:r>
            <a:endParaRPr lang="en-US" altLang="zh-CN" dirty="0" smtClean="0"/>
          </a:p>
          <a:p>
            <a:r>
              <a:rPr lang="zh-CN" altLang="en-US" dirty="0" smtClean="0"/>
              <a:t>而设计阶段，我们要回答：如何做？怎么去做？</a:t>
            </a:r>
            <a:endParaRPr lang="en-US" altLang="zh-CN" dirty="0" smtClean="0"/>
          </a:p>
          <a:p>
            <a:r>
              <a:rPr lang="zh-CN" altLang="en-US" dirty="0" smtClean="0"/>
              <a:t>我们设计的目标，就是：高内聚、低耦合</a:t>
            </a:r>
            <a:endParaRPr lang="en-US" altLang="zh-CN" dirty="0" smtClean="0"/>
          </a:p>
          <a:p>
            <a:r>
              <a:rPr lang="zh-CN" altLang="en-US" dirty="0" smtClean="0"/>
              <a:t>早期的程序揉在一起，所以程序的修改和扩展非常困难（由于把所有的东西都写在一块儿，它们彼此之间的关系是很紧密的，我们修改一个简单的变量，可能会影响整个这个程序）</a:t>
            </a:r>
            <a:endParaRPr lang="en-US" altLang="zh-CN" dirty="0" smtClean="0"/>
          </a:p>
          <a:p>
            <a:r>
              <a:rPr lang="zh-CN" altLang="en-US" dirty="0" smtClean="0"/>
              <a:t>模块化： </a:t>
            </a:r>
            <a:r>
              <a:rPr lang="en-US" altLang="zh-CN" dirty="0" smtClean="0"/>
              <a:t>	</a:t>
            </a:r>
            <a:r>
              <a:rPr lang="zh-CN" altLang="en-US" dirty="0" smtClean="0"/>
              <a:t>我们把需要用到这个变量的代码写成一个函数，将来如果要修改这个变量，这个变量造成的错误只可能在这个函数的内部，这个函数之外，不会有影响。</a:t>
            </a:r>
            <a:endParaRPr lang="en-US" altLang="zh-CN" dirty="0" smtClean="0"/>
          </a:p>
          <a:p>
            <a:r>
              <a:rPr lang="en-US" altLang="zh-CN" dirty="0" smtClean="0"/>
              <a:t>	</a:t>
            </a:r>
            <a:r>
              <a:rPr lang="zh-CN" altLang="en-US" dirty="0" smtClean="0"/>
              <a:t>把可变的东西局部在一个很小的范围之内。这样我对这个变化做任何的修改，它的影响都是有限的。</a:t>
            </a:r>
            <a:endParaRPr lang="en-US" altLang="zh-CN" dirty="0" smtClean="0"/>
          </a:p>
          <a:p>
            <a:endParaRPr lang="en-US" altLang="zh-CN" dirty="0" smtClean="0"/>
          </a:p>
          <a:p>
            <a:r>
              <a:rPr lang="zh-CN" altLang="en-US" dirty="0" smtClean="0"/>
              <a:t>模块和模块之间要尽量松散，这是我们追求的目标。</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a:t>
            </a:r>
            <a:r>
              <a:rPr kumimoji="1" lang="zh-CN" altLang="en-US" sz="1200" b="1" dirty="0" smtClean="0">
                <a:solidFill>
                  <a:schemeClr val="tx1"/>
                </a:solidFill>
                <a:effectLst/>
                <a:latin typeface="宋体" pitchFamily="2" charset="-122"/>
              </a:rPr>
              <a:t>可靠性</a:t>
            </a:r>
            <a:r>
              <a:rPr lang="zh-CN" altLang="en-US" dirty="0" smtClean="0"/>
              <a:t>”：我们程序能够正确运行的时间长度。平均无故障运行时间（程序两次运行之间的时间段，即它正常运行的时间）</a:t>
            </a:r>
            <a:endParaRPr lang="en-US" altLang="zh-CN" dirty="0" smtClean="0"/>
          </a:p>
          <a:p>
            <a:pPr algn="l" eaLnBrk="1" hangingPunct="1">
              <a:lnSpc>
                <a:spcPct val="88000"/>
              </a:lnSpc>
              <a:spcAft>
                <a:spcPct val="0"/>
              </a:spcAft>
              <a:buClrTx/>
              <a:buSzTx/>
              <a:buFontTx/>
              <a:buNone/>
              <a:defRPr/>
            </a:pPr>
            <a:r>
              <a:rPr lang="zh-CN" altLang="en-US" dirty="0" smtClean="0"/>
              <a:t>“</a:t>
            </a:r>
            <a:r>
              <a:rPr kumimoji="1" lang="zh-CN" altLang="en-US" sz="1200" b="1" dirty="0" smtClean="0">
                <a:solidFill>
                  <a:schemeClr val="tx1"/>
                </a:solidFill>
                <a:effectLst/>
                <a:latin typeface="宋体" pitchFamily="2" charset="-122"/>
              </a:rPr>
              <a:t>可维护性</a:t>
            </a:r>
            <a:r>
              <a:rPr lang="zh-CN" altLang="en-US" dirty="0" smtClean="0"/>
              <a:t>”：它的纠错性，它出现错误的问题。“可修改性”：我修改它的容易程度；”可移植性”：从一个平台移到另一个平台。</a:t>
            </a:r>
            <a:endParaRPr lang="en-US" altLang="zh-CN" dirty="0" smtClean="0"/>
          </a:p>
          <a:p>
            <a:pPr marL="0" marR="0" lvl="0" indent="0" algn="l" defTabSz="914400" rtl="0" eaLnBrk="1" fontAlgn="base" latinLnBrk="0" hangingPunct="1">
              <a:lnSpc>
                <a:spcPct val="88000"/>
              </a:lnSpc>
              <a:spcBef>
                <a:spcPct val="30000"/>
              </a:spcBef>
              <a:spcAft>
                <a:spcPct val="0"/>
              </a:spcAft>
              <a:buClrTx/>
              <a:buSzTx/>
              <a:buFontTx/>
              <a:buNone/>
              <a:tabLst/>
              <a:defRPr/>
            </a:pPr>
            <a:r>
              <a:rPr lang="zh-CN" altLang="en-US" dirty="0" smtClean="0"/>
              <a:t>“</a:t>
            </a:r>
            <a:r>
              <a:rPr kumimoji="1" lang="zh-CN" altLang="en-US" sz="1200" b="1" dirty="0" smtClean="0">
                <a:solidFill>
                  <a:schemeClr val="tx1"/>
                </a:solidFill>
                <a:effectLst/>
                <a:latin typeface="宋体" pitchFamily="2" charset="-122"/>
              </a:rPr>
              <a:t>高效率</a:t>
            </a:r>
            <a:r>
              <a:rPr lang="zh-CN" altLang="en-US" dirty="0" smtClean="0"/>
              <a:t>”：（高效率和其他</a:t>
            </a:r>
            <a:r>
              <a:rPr lang="en-US" altLang="zh-CN" dirty="0" smtClean="0"/>
              <a:t>3</a:t>
            </a:r>
            <a:r>
              <a:rPr lang="zh-CN" altLang="en-US" dirty="0" smtClean="0"/>
              <a:t>个是相悖的，因而设计的时候，不能达到各方面的最优）系统能够充分利用整个环境。</a:t>
            </a:r>
            <a:endParaRPr lang="en-US" altLang="zh-CN" dirty="0" smtClean="0"/>
          </a:p>
          <a:p>
            <a:pPr algn="l" eaLnBrk="1" hangingPunct="1">
              <a:lnSpc>
                <a:spcPct val="88000"/>
              </a:lnSpc>
              <a:spcAft>
                <a:spcPct val="0"/>
              </a:spcAft>
              <a:buClrTx/>
              <a:buSzTx/>
              <a:buFontTx/>
              <a:buNone/>
              <a:defRPr/>
            </a:pPr>
            <a:r>
              <a:rPr lang="zh-CN" altLang="en-US" dirty="0" smtClean="0"/>
              <a:t>“</a:t>
            </a:r>
            <a:r>
              <a:rPr kumimoji="1" lang="zh-CN" altLang="en-US" sz="1200" b="1" dirty="0" smtClean="0">
                <a:solidFill>
                  <a:schemeClr val="tx1"/>
                </a:solidFill>
                <a:effectLst/>
                <a:latin typeface="宋体" pitchFamily="2" charset="-122"/>
              </a:rPr>
              <a:t>高可理解性</a:t>
            </a:r>
            <a:r>
              <a:rPr lang="zh-CN" altLang="en-US" dirty="0" smtClean="0"/>
              <a:t>”（排在第一位）：我所有的设计方案，只有建立在你能理解的前提下，它才能符合你的要求。命名、注释、书写规范、配套文档。</a:t>
            </a:r>
            <a:endParaRPr lang="zh-CN" altLang="en-US" dirty="0"/>
          </a:p>
        </p:txBody>
      </p:sp>
    </p:spTree>
    <p:extLst>
      <p:ext uri="{BB962C8B-B14F-4D97-AF65-F5344CB8AC3E}">
        <p14:creationId xmlns:p14="http://schemas.microsoft.com/office/powerpoint/2010/main" val="3433220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上面的各种控件都是</a:t>
            </a:r>
            <a:r>
              <a:rPr lang="en-US" altLang="zh-CN" dirty="0" smtClean="0"/>
              <a:t>item</a:t>
            </a:r>
            <a:r>
              <a:rPr lang="zh-CN" altLang="en-US" dirty="0" smtClean="0"/>
              <a:t>，包括这个窗口</a:t>
            </a:r>
            <a:endParaRPr lang="en-US" altLang="zh-CN" dirty="0" smtClean="0"/>
          </a:p>
          <a:p>
            <a:endParaRPr lang="en-US" altLang="zh-CN" dirty="0" smtClean="0"/>
          </a:p>
          <a:p>
            <a:endParaRPr lang="en-US" altLang="zh-CN" dirty="0" smtClean="0"/>
          </a:p>
        </p:txBody>
      </p:sp>
    </p:spTree>
    <p:extLst>
      <p:ext uri="{BB962C8B-B14F-4D97-AF65-F5344CB8AC3E}">
        <p14:creationId xmlns:p14="http://schemas.microsoft.com/office/powerpoint/2010/main" val="2866753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Tree>
    <p:extLst>
      <p:ext uri="{BB962C8B-B14F-4D97-AF65-F5344CB8AC3E}">
        <p14:creationId xmlns:p14="http://schemas.microsoft.com/office/powerpoint/2010/main" val="28046910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“模块”使得我们那些功能相关的语句和数据结构密切地放在一起，即定义一个函数（或一个大的包）来实现一个单一的功能</a:t>
            </a:r>
            <a:endParaRPr lang="en-US" altLang="zh-CN" dirty="0" smtClean="0"/>
          </a:p>
          <a:p>
            <a:endParaRPr lang="en-US" altLang="zh-CN" dirty="0" smtClean="0"/>
          </a:p>
          <a:p>
            <a:r>
              <a:rPr lang="zh-CN" altLang="en-US" dirty="0" smtClean="0"/>
              <a:t>其实我们给每一个语句都可以定义一个函数（模块），但很显然，这样的定义没有任何意义。从软工的角度来说，我们的模块的数目，和模块的大小，都与我们最后的成本相关。</a:t>
            </a:r>
            <a:endParaRPr lang="en-US" altLang="zh-CN" dirty="0" smtClean="0"/>
          </a:p>
          <a:p>
            <a:r>
              <a:rPr lang="zh-CN" altLang="en-US" dirty="0" smtClean="0"/>
              <a:t>本来按理来说，模块的规模越小，就越容易理解。但实际上，随之产生的是，模块数量的急剧增加。而这些模块之间是有关系的，因而，会导致模块间接口的复杂程度急剧增加。</a:t>
            </a:r>
            <a:endParaRPr lang="zh-CN" altLang="en-US" dirty="0"/>
          </a:p>
        </p:txBody>
      </p:sp>
    </p:spTree>
    <p:extLst>
      <p:ext uri="{BB962C8B-B14F-4D97-AF65-F5344CB8AC3E}">
        <p14:creationId xmlns:p14="http://schemas.microsoft.com/office/powerpoint/2010/main" val="19625413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当模块的数目增多时，模块的接口成本也会急剧增加。因而模块的数量要适当。这就要我们维护模块的</a:t>
            </a:r>
            <a:r>
              <a:rPr lang="zh-CN" altLang="en-US" b="1" dirty="0" smtClean="0"/>
              <a:t>宽度与深度</a:t>
            </a:r>
            <a:r>
              <a:rPr lang="zh-CN" altLang="en-US" dirty="0" smtClean="0"/>
              <a:t>。宽度和深度要适当，否则，会对我们之后的测试和维护带来很大的影响。</a:t>
            </a:r>
            <a:endParaRPr lang="zh-CN" altLang="en-US" dirty="0"/>
          </a:p>
        </p:txBody>
      </p:sp>
    </p:spTree>
    <p:extLst>
      <p:ext uri="{BB962C8B-B14F-4D97-AF65-F5344CB8AC3E}">
        <p14:creationId xmlns:p14="http://schemas.microsoft.com/office/powerpoint/2010/main" val="1680387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模块化的方法：抽象和分解。</a:t>
            </a:r>
            <a:endParaRPr lang="en-US" altLang="zh-CN" dirty="0" smtClean="0"/>
          </a:p>
          <a:p>
            <a:r>
              <a:rPr lang="zh-CN" altLang="en-US" dirty="0" smtClean="0"/>
              <a:t>抽象：</a:t>
            </a:r>
            <a:endParaRPr lang="en-US" altLang="zh-CN" dirty="0" smtClean="0"/>
          </a:p>
          <a:p>
            <a:r>
              <a:rPr lang="en-US" altLang="zh-CN" dirty="0" smtClean="0"/>
              <a:t>	</a:t>
            </a:r>
            <a:r>
              <a:rPr lang="zh-CN" altLang="en-US" dirty="0" smtClean="0"/>
              <a:t>画</a:t>
            </a:r>
            <a:r>
              <a:rPr lang="en-US" altLang="zh-CN" dirty="0" smtClean="0"/>
              <a:t>DFD</a:t>
            </a:r>
            <a:r>
              <a:rPr lang="zh-CN" altLang="en-US" dirty="0" smtClean="0"/>
              <a:t>图的时候，就是一个从物理模型到实际模型的抽象。</a:t>
            </a:r>
            <a:endParaRPr lang="en-US" altLang="zh-CN" dirty="0" smtClean="0"/>
          </a:p>
          <a:p>
            <a:r>
              <a:rPr lang="en-US" altLang="zh-CN" dirty="0" smtClean="0"/>
              <a:t>	</a:t>
            </a:r>
            <a:r>
              <a:rPr lang="zh-CN" altLang="en-US" dirty="0" smtClean="0"/>
              <a:t>三类：</a:t>
            </a:r>
            <a:endParaRPr lang="en-US" altLang="zh-CN" dirty="0" smtClean="0"/>
          </a:p>
          <a:p>
            <a:r>
              <a:rPr lang="en-US" altLang="zh-CN" dirty="0" smtClean="0"/>
              <a:t>		</a:t>
            </a:r>
            <a:r>
              <a:rPr lang="zh-CN" altLang="en-US" dirty="0" smtClean="0"/>
              <a:t>实体抽象：比如我们建</a:t>
            </a:r>
            <a:r>
              <a:rPr lang="en-US" altLang="zh-CN" dirty="0" smtClean="0"/>
              <a:t>ER</a:t>
            </a:r>
            <a:r>
              <a:rPr lang="zh-CN" altLang="en-US" dirty="0" smtClean="0"/>
              <a:t>模型，在客户</a:t>
            </a:r>
            <a:r>
              <a:rPr lang="en-US" altLang="zh-CN" dirty="0" smtClean="0"/>
              <a:t>A</a:t>
            </a:r>
            <a:r>
              <a:rPr lang="zh-CN" altLang="en-US" dirty="0" smtClean="0"/>
              <a:t>当中，找我们的类</a:t>
            </a:r>
            <a:r>
              <a:rPr lang="en-US" altLang="zh-CN" dirty="0" smtClean="0"/>
              <a:t>-</a:t>
            </a:r>
            <a:r>
              <a:rPr lang="zh-CN" altLang="en-US" dirty="0" smtClean="0"/>
              <a:t>对象图，这就是我们的抽象；在</a:t>
            </a:r>
            <a:r>
              <a:rPr lang="en-US" altLang="zh-CN" dirty="0" smtClean="0"/>
              <a:t>OOA</a:t>
            </a:r>
            <a:r>
              <a:rPr lang="zh-CN" altLang="en-US" dirty="0" smtClean="0"/>
              <a:t>中就更多了，在</a:t>
            </a:r>
            <a:r>
              <a:rPr lang="en-US" altLang="zh-CN" dirty="0" smtClean="0"/>
              <a:t>OOA</a:t>
            </a:r>
            <a:r>
              <a:rPr lang="zh-CN" altLang="en-US" dirty="0" smtClean="0"/>
              <a:t>中，有泛化关系、依赖关系、实现关系、关联关系等，这些都会引导我们抽象。为了实现我们的数据的交互，我们会实现我们的接口类。</a:t>
            </a:r>
            <a:endParaRPr lang="en-US" altLang="zh-CN" dirty="0" smtClean="0"/>
          </a:p>
          <a:p>
            <a:r>
              <a:rPr lang="en-US" altLang="zh-CN" dirty="0" smtClean="0"/>
              <a:t>		</a:t>
            </a:r>
            <a:r>
              <a:rPr lang="zh-CN" altLang="en-US" dirty="0" smtClean="0"/>
              <a:t>接口抽象：对象之间、模块之间如何传递参数。</a:t>
            </a:r>
            <a:endParaRPr lang="en-US" altLang="zh-CN" dirty="0" smtClean="0"/>
          </a:p>
          <a:p>
            <a:r>
              <a:rPr lang="en-US" altLang="zh-CN" dirty="0" smtClean="0"/>
              <a:t>		</a:t>
            </a:r>
            <a:r>
              <a:rPr lang="zh-CN" altLang="en-US" dirty="0" smtClean="0"/>
              <a:t>设计模式：第</a:t>
            </a:r>
            <a:r>
              <a:rPr lang="en-US" altLang="zh-CN" dirty="0" smtClean="0"/>
              <a:t>9</a:t>
            </a:r>
            <a:r>
              <a:rPr lang="zh-CN" altLang="en-US" dirty="0" smtClean="0"/>
              <a:t>章会介绍。它不是一个具体的，而是一种思想，可以利用的。</a:t>
            </a:r>
            <a:endParaRPr lang="en-US" altLang="zh-CN" dirty="0" smtClean="0"/>
          </a:p>
          <a:p>
            <a:endParaRPr lang="en-US" altLang="zh-CN" dirty="0" smtClean="0"/>
          </a:p>
          <a:p>
            <a:r>
              <a:rPr lang="zh-CN" altLang="en-US" dirty="0" smtClean="0"/>
              <a:t>软件复用有两个层次：</a:t>
            </a:r>
            <a:r>
              <a:rPr lang="zh-CN" altLang="en-US" baseline="0" dirty="0" smtClean="0"/>
              <a:t>代码的复用；设计模式的复用</a:t>
            </a:r>
            <a:endParaRPr lang="zh-CN" altLang="en-US" dirty="0"/>
          </a:p>
        </p:txBody>
      </p:sp>
    </p:spTree>
    <p:extLst>
      <p:ext uri="{BB962C8B-B14F-4D97-AF65-F5344CB8AC3E}">
        <p14:creationId xmlns:p14="http://schemas.microsoft.com/office/powerpoint/2010/main" val="13222617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信息隐藏：实际上就是把数据结构和算法结合在一起。函数是一个模块，类也是一个模块。</a:t>
            </a:r>
            <a:endParaRPr lang="zh-CN" altLang="en-US" dirty="0"/>
          </a:p>
        </p:txBody>
      </p:sp>
    </p:spTree>
    <p:extLst>
      <p:ext uri="{BB962C8B-B14F-4D97-AF65-F5344CB8AC3E}">
        <p14:creationId xmlns:p14="http://schemas.microsoft.com/office/powerpoint/2010/main" val="14989557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信息隐藏：实际上就是把数据结构和算法结合在一起。函数是一个模块，类也是一个模块。</a:t>
            </a:r>
            <a:endParaRPr lang="zh-CN" altLang="en-US" dirty="0"/>
          </a:p>
        </p:txBody>
      </p:sp>
    </p:spTree>
    <p:extLst>
      <p:ext uri="{BB962C8B-B14F-4D97-AF65-F5344CB8AC3E}">
        <p14:creationId xmlns:p14="http://schemas.microsoft.com/office/powerpoint/2010/main" val="34068441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如果一个模块，它与其他模块之间的关系只发生在接口上，那么这个模块的独立性就是最强的</a:t>
            </a:r>
            <a:endParaRPr lang="en-US" altLang="zh-CN" dirty="0" smtClean="0"/>
          </a:p>
          <a:p>
            <a:endParaRPr lang="en-US" altLang="zh-CN" dirty="0" smtClean="0"/>
          </a:p>
          <a:p>
            <a:r>
              <a:rPr lang="zh-CN" altLang="en-US" dirty="0" smtClean="0"/>
              <a:t>模块的独立性是一个重要的评价指标</a:t>
            </a:r>
            <a:endParaRPr lang="zh-CN" altLang="en-US" dirty="0"/>
          </a:p>
        </p:txBody>
      </p:sp>
    </p:spTree>
    <p:extLst>
      <p:ext uri="{BB962C8B-B14F-4D97-AF65-F5344CB8AC3E}">
        <p14:creationId xmlns:p14="http://schemas.microsoft.com/office/powerpoint/2010/main" val="19965800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大家简单了解一下</a:t>
            </a:r>
            <a:endParaRPr lang="zh-CN" altLang="en-US" dirty="0"/>
          </a:p>
        </p:txBody>
      </p:sp>
    </p:spTree>
    <p:extLst>
      <p:ext uri="{BB962C8B-B14F-4D97-AF65-F5344CB8AC3E}">
        <p14:creationId xmlns:p14="http://schemas.microsoft.com/office/powerpoint/2010/main" val="11629119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对于各种内聚，概念上了解就可以了</a:t>
            </a:r>
            <a:endParaRPr lang="zh-CN" altLang="en-US" dirty="0"/>
          </a:p>
        </p:txBody>
      </p:sp>
    </p:spTree>
    <p:extLst>
      <p:ext uri="{BB962C8B-B14F-4D97-AF65-F5344CB8AC3E}">
        <p14:creationId xmlns:p14="http://schemas.microsoft.com/office/powerpoint/2010/main" val="206171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整个图围绕着数据字典分成了三个部分。</a:t>
            </a:r>
            <a:endParaRPr lang="en-US" altLang="zh-CN" dirty="0" smtClean="0"/>
          </a:p>
          <a:p>
            <a:endParaRPr lang="en-US" altLang="zh-CN" dirty="0" smtClean="0"/>
          </a:p>
          <a:p>
            <a:r>
              <a:rPr lang="en-US" altLang="zh-CN" dirty="0" smtClean="0"/>
              <a:t>DFD</a:t>
            </a:r>
            <a:r>
              <a:rPr lang="zh-CN" altLang="en-US" dirty="0" smtClean="0"/>
              <a:t>要通过数据字典进行描述。</a:t>
            </a:r>
            <a:endParaRPr lang="en-US" altLang="zh-CN" dirty="0" smtClean="0"/>
          </a:p>
          <a:p>
            <a:r>
              <a:rPr lang="zh-CN" altLang="en-US" dirty="0" smtClean="0"/>
              <a:t>状态转换图中的状态，和当中遇到的数据，都要在数据字典中进行描述。</a:t>
            </a:r>
            <a:endParaRPr lang="en-US" altLang="zh-CN" dirty="0" smtClean="0"/>
          </a:p>
          <a:p>
            <a:r>
              <a:rPr lang="en-US" altLang="zh-CN" dirty="0" smtClean="0"/>
              <a:t>	</a:t>
            </a:r>
            <a:r>
              <a:rPr lang="zh-CN" altLang="en-US" dirty="0" smtClean="0"/>
              <a:t>为什么状态转换图当中有“控制规格说明”，因为状态转换图当中有控制信号，也有可能是事件，这些事件在很多情况下是一种控制信号，比如说，我们按左转，它不需要什么特殊的数据，就可以平移。它很多时候是和我们的控制规格相关的。</a:t>
            </a:r>
            <a:endParaRPr lang="en-US" altLang="zh-CN" dirty="0" smtClean="0"/>
          </a:p>
          <a:p>
            <a:endParaRPr lang="en-US" altLang="zh-CN" dirty="0" smtClean="0"/>
          </a:p>
          <a:p>
            <a:r>
              <a:rPr lang="en-US" altLang="zh-CN" dirty="0" smtClean="0"/>
              <a:t>ER</a:t>
            </a:r>
            <a:r>
              <a:rPr lang="zh-CN" altLang="en-US" dirty="0" smtClean="0"/>
              <a:t>图不用说了，就是我们的数据对象。</a:t>
            </a:r>
            <a:endParaRPr lang="en-US" altLang="zh-CN" dirty="0" smtClean="0"/>
          </a:p>
          <a:p>
            <a:endParaRPr lang="en-US" altLang="zh-CN" dirty="0" smtClean="0"/>
          </a:p>
          <a:p>
            <a:r>
              <a:rPr lang="zh-CN" altLang="en-US" dirty="0" smtClean="0"/>
              <a:t>数据流图，因为它有加工，那个圆圈就是加工，所以它与我们的加工规格说明是在一块儿。</a:t>
            </a:r>
            <a:endParaRPr lang="en-US" altLang="zh-CN" dirty="0" smtClean="0"/>
          </a:p>
          <a:p>
            <a:endParaRPr lang="en-US" altLang="zh-CN" dirty="0" smtClean="0"/>
          </a:p>
          <a:p>
            <a:r>
              <a:rPr lang="zh-CN" altLang="en-US" dirty="0" smtClean="0"/>
              <a:t>画的这些虚线，是说明我们在设计阶段有</a:t>
            </a:r>
            <a:r>
              <a:rPr lang="en-US" altLang="zh-CN" dirty="0" smtClean="0"/>
              <a:t>4</a:t>
            </a:r>
            <a:r>
              <a:rPr lang="zh-CN" altLang="en-US" dirty="0" smtClean="0"/>
              <a:t>方面的内容，过程设计、界面设计、体系结构设计和数据设计。这</a:t>
            </a:r>
            <a:r>
              <a:rPr lang="en-US" altLang="zh-CN" dirty="0" smtClean="0"/>
              <a:t>4</a:t>
            </a:r>
            <a:r>
              <a:rPr lang="zh-CN" altLang="en-US" dirty="0" smtClean="0"/>
              <a:t>部分设计的内容的参考从哪里来？在我们的需求文档当中，都能找到我们对应的部分。因而，我们的设计都建立在需求的基础之上。</a:t>
            </a:r>
            <a:endParaRPr lang="en-US" altLang="zh-CN" dirty="0" smtClean="0"/>
          </a:p>
          <a:p>
            <a:r>
              <a:rPr lang="zh-CN" altLang="en-US" dirty="0" smtClean="0"/>
              <a:t>比如说“界面”：我们什么地方需要界面，需要什么样的界面，这个当中，我们需要得到什么样的数据，我需要显示什么样的数据，这个是我们的界面设计当中需要考虑到的重要方面。另外一方面是美工（怎样布局，放什么样的动画等等）。输入输出的解决，是界面最核心的部分（我们得到什么样的数据，然后显示什么样的数据）。</a:t>
            </a:r>
            <a:endParaRPr lang="en-US" altLang="zh-CN" dirty="0" smtClean="0"/>
          </a:p>
          <a:p>
            <a:endParaRPr lang="en-US" altLang="zh-CN" dirty="0" smtClean="0"/>
          </a:p>
          <a:p>
            <a:r>
              <a:rPr lang="zh-CN" altLang="en-US" dirty="0" smtClean="0"/>
              <a:t>这</a:t>
            </a:r>
            <a:r>
              <a:rPr lang="en-US" altLang="zh-CN" dirty="0" smtClean="0"/>
              <a:t>4</a:t>
            </a:r>
            <a:r>
              <a:rPr lang="zh-CN" altLang="en-US" dirty="0" smtClean="0"/>
              <a:t>个部分是我们在设计阶段所要完成的</a:t>
            </a:r>
            <a:r>
              <a:rPr lang="en-US" altLang="zh-CN" dirty="0" smtClean="0"/>
              <a:t>4</a:t>
            </a:r>
            <a:r>
              <a:rPr lang="zh-CN" altLang="en-US" dirty="0" smtClean="0"/>
              <a:t>个最重要的部分。</a:t>
            </a:r>
            <a:endParaRPr lang="en-US" altLang="zh-CN" dirty="0" smtClean="0"/>
          </a:p>
        </p:txBody>
      </p:sp>
    </p:spTree>
    <p:extLst>
      <p:ext uri="{BB962C8B-B14F-4D97-AF65-F5344CB8AC3E}">
        <p14:creationId xmlns:p14="http://schemas.microsoft.com/office/powerpoint/2010/main" val="39470208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耦合度越低，独立性越小</a:t>
            </a:r>
            <a:endParaRPr lang="zh-CN" altLang="en-US" dirty="0"/>
          </a:p>
        </p:txBody>
      </p:sp>
    </p:spTree>
    <p:extLst>
      <p:ext uri="{BB962C8B-B14F-4D97-AF65-F5344CB8AC3E}">
        <p14:creationId xmlns:p14="http://schemas.microsoft.com/office/powerpoint/2010/main" val="32187728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P-&gt;Q-&gt;R-&gt;T</a:t>
            </a:r>
            <a:r>
              <a:rPr lang="zh-CN" altLang="en-US" dirty="0" smtClean="0"/>
              <a:t>之间是基本的数据类型，它们的耦合是数据的耦合。</a:t>
            </a:r>
            <a:endParaRPr lang="en-US" altLang="zh-CN" dirty="0" smtClean="0"/>
          </a:p>
          <a:p>
            <a:r>
              <a:rPr lang="en-US" altLang="zh-CN" dirty="0" smtClean="0"/>
              <a:t>P-&gt;S,</a:t>
            </a:r>
            <a:r>
              <a:rPr lang="en-US" altLang="zh-CN" baseline="0" dirty="0" smtClean="0"/>
              <a:t> Q-&gt;S</a:t>
            </a:r>
            <a:r>
              <a:rPr lang="zh-CN" altLang="en-US" baseline="0" dirty="0" smtClean="0"/>
              <a:t>之间传递的是复杂的数据结构，所以它们之间是一种特征耦合。</a:t>
            </a:r>
            <a:endParaRPr lang="en-US" altLang="zh-CN" baseline="0" dirty="0" smtClean="0"/>
          </a:p>
          <a:p>
            <a:r>
              <a:rPr lang="en-US" altLang="zh-CN" baseline="0" dirty="0" smtClean="0"/>
              <a:t>T</a:t>
            </a:r>
            <a:r>
              <a:rPr lang="zh-CN" altLang="en-US" baseline="0" dirty="0" smtClean="0"/>
              <a:t>和</a:t>
            </a:r>
            <a:r>
              <a:rPr lang="en-US" altLang="zh-CN" baseline="0" dirty="0" smtClean="0"/>
              <a:t>U</a:t>
            </a:r>
            <a:r>
              <a:rPr lang="zh-CN" altLang="en-US" baseline="0" dirty="0" smtClean="0"/>
              <a:t>共同访问一个文件，所以二者是公共耦合。</a:t>
            </a:r>
            <a:endParaRPr lang="en-US" altLang="zh-CN" baseline="0" dirty="0" smtClean="0"/>
          </a:p>
          <a:p>
            <a:endParaRPr lang="en-US" altLang="zh-CN" baseline="0" dirty="0" smtClean="0"/>
          </a:p>
          <a:p>
            <a:r>
              <a:rPr lang="zh-CN" altLang="en-US" baseline="0" dirty="0" smtClean="0"/>
              <a:t>利用“内聚”和“耦合”来评价一个方案的好和坏</a:t>
            </a:r>
            <a:endParaRPr lang="zh-CN" altLang="en-US" dirty="0"/>
          </a:p>
        </p:txBody>
      </p:sp>
    </p:spTree>
    <p:extLst>
      <p:ext uri="{BB962C8B-B14F-4D97-AF65-F5344CB8AC3E}">
        <p14:creationId xmlns:p14="http://schemas.microsoft.com/office/powerpoint/2010/main" val="30447006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271176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一些经验规则</a:t>
            </a:r>
            <a:endParaRPr lang="zh-CN" altLang="en-US" dirty="0"/>
          </a:p>
        </p:txBody>
      </p:sp>
    </p:spTree>
    <p:extLst>
      <p:ext uri="{BB962C8B-B14F-4D97-AF65-F5344CB8AC3E}">
        <p14:creationId xmlns:p14="http://schemas.microsoft.com/office/powerpoint/2010/main" val="1424739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合并之后，层次变深了，但模块</a:t>
            </a:r>
            <a:r>
              <a:rPr lang="en-US" altLang="zh-CN" dirty="0" smtClean="0"/>
              <a:t>A</a:t>
            </a:r>
            <a:r>
              <a:rPr lang="zh-CN" altLang="en-US" dirty="0" smtClean="0"/>
              <a:t>的复杂度降低了。</a:t>
            </a:r>
            <a:endParaRPr lang="zh-CN" altLang="en-US" dirty="0"/>
          </a:p>
        </p:txBody>
      </p:sp>
    </p:spTree>
    <p:extLst>
      <p:ext uri="{BB962C8B-B14F-4D97-AF65-F5344CB8AC3E}">
        <p14:creationId xmlns:p14="http://schemas.microsoft.com/office/powerpoint/2010/main" val="7166005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这四个概念需要掌握（深度、宽度、扇出、扇入）</a:t>
            </a:r>
            <a:endParaRPr lang="zh-CN" altLang="en-US" b="1" dirty="0"/>
          </a:p>
        </p:txBody>
      </p:sp>
    </p:spTree>
    <p:extLst>
      <p:ext uri="{BB962C8B-B14F-4D97-AF65-F5344CB8AC3E}">
        <p14:creationId xmlns:p14="http://schemas.microsoft.com/office/powerpoint/2010/main" val="20625346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zh-CN" altLang="en-US" dirty="0" smtClean="0"/>
              <a:t>针对整个树（系统）：</a:t>
            </a:r>
            <a:endParaRPr lang="en-US" altLang="zh-CN" dirty="0" smtClean="0"/>
          </a:p>
          <a:p>
            <a:r>
              <a:rPr lang="zh-CN" altLang="en-US" dirty="0" smtClean="0"/>
              <a:t>深度：从根到叶的层次。深度太深，有些模块间的调用关系需要改变。</a:t>
            </a:r>
            <a:endParaRPr lang="en-US" altLang="zh-CN" dirty="0" smtClean="0"/>
          </a:p>
          <a:p>
            <a:r>
              <a:rPr lang="zh-CN" altLang="en-US" dirty="0" smtClean="0"/>
              <a:t>宽度：每一层当中，叶子节点的总的数量；宽度过大，需要分解模块。</a:t>
            </a:r>
            <a:endParaRPr lang="en-US" altLang="zh-CN" dirty="0" smtClean="0"/>
          </a:p>
          <a:p>
            <a:endParaRPr lang="en-US" altLang="zh-CN" dirty="0" smtClean="0"/>
          </a:p>
          <a:p>
            <a:r>
              <a:rPr lang="zh-CN" altLang="en-US" dirty="0" smtClean="0"/>
              <a:t>针对某一个模块：</a:t>
            </a:r>
            <a:endParaRPr lang="en-US" altLang="zh-CN" dirty="0" smtClean="0"/>
          </a:p>
          <a:p>
            <a:r>
              <a:rPr lang="zh-CN" altLang="en-US" dirty="0" smtClean="0"/>
              <a:t>扇出：这个模块可以直接控制的模块。扇出度越大，其能调用的模块数量越多，处理越复杂，所以有比较拆分。</a:t>
            </a:r>
            <a:endParaRPr lang="en-US" altLang="zh-CN" dirty="0" smtClean="0"/>
          </a:p>
          <a:p>
            <a:r>
              <a:rPr lang="zh-CN" altLang="en-US" dirty="0" smtClean="0"/>
              <a:t>扇入：这个模块被别的模块可以直接调用的数量。扇入度（正好相反）越大，被利用的次数更多，则更好。提高性能的时候，要把扇入度高的放在一块儿。比如尽量少打开文件，写文件的时候，先把要写的数据在内存中存起来，再统一写。</a:t>
            </a:r>
            <a:endParaRPr lang="en-US" altLang="zh-CN" dirty="0" smtClean="0"/>
          </a:p>
          <a:p>
            <a:endParaRPr lang="en-US" altLang="zh-CN" dirty="0" smtClean="0"/>
          </a:p>
          <a:p>
            <a:r>
              <a:rPr lang="zh-CN" altLang="en-US" dirty="0" smtClean="0"/>
              <a:t>在树中，兄弟结点之间不能传递数据，只能通过父节点来传数据。</a:t>
            </a:r>
            <a:endParaRPr lang="en-US" altLang="zh-CN" dirty="0" smtClean="0"/>
          </a:p>
          <a:p>
            <a:endParaRPr lang="zh-CN" altLang="en-US" dirty="0"/>
          </a:p>
        </p:txBody>
      </p:sp>
    </p:spTree>
    <p:extLst>
      <p:ext uri="{BB962C8B-B14F-4D97-AF65-F5344CB8AC3E}">
        <p14:creationId xmlns:p14="http://schemas.microsoft.com/office/powerpoint/2010/main" val="39890346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结构的划分：</a:t>
            </a:r>
            <a:endParaRPr lang="en-US" altLang="zh-CN" dirty="0" smtClean="0"/>
          </a:p>
          <a:p>
            <a:r>
              <a:rPr lang="en-US" altLang="zh-CN" dirty="0" smtClean="0"/>
              <a:t>	</a:t>
            </a:r>
            <a:r>
              <a:rPr lang="zh-CN" altLang="en-US" dirty="0" smtClean="0"/>
              <a:t>水平：一层层的推进。能够逐层知道系统的全貌。</a:t>
            </a:r>
            <a:endParaRPr lang="en-US" altLang="zh-CN" dirty="0" smtClean="0"/>
          </a:p>
          <a:p>
            <a:r>
              <a:rPr lang="en-US" altLang="zh-CN" dirty="0" smtClean="0"/>
              <a:t>	</a:t>
            </a:r>
            <a:r>
              <a:rPr lang="zh-CN" altLang="en-US" dirty="0" smtClean="0"/>
              <a:t>垂直：首先可以看到系统的核心部分，再由核心功能逐步扩展开。</a:t>
            </a:r>
            <a:endParaRPr lang="en-US" altLang="zh-CN" dirty="0" smtClean="0"/>
          </a:p>
          <a:p>
            <a:endParaRPr lang="en-US" altLang="zh-CN" dirty="0" smtClean="0"/>
          </a:p>
          <a:p>
            <a:endParaRPr lang="en-US" altLang="zh-CN" dirty="0" smtClean="0"/>
          </a:p>
          <a:p>
            <a:r>
              <a:rPr lang="zh-CN" altLang="en-US" dirty="0" smtClean="0"/>
              <a:t>在测试的时候，一定是一个个模块进行测试，然后得到一堆的零件，之后我们把它组装起来。关于组装的方式，可以深度优先，也可以横向组装。无论是哪种组装，最后都要按照软件结构图（源自</a:t>
            </a:r>
            <a:r>
              <a:rPr lang="en-US" altLang="zh-CN" dirty="0" smtClean="0"/>
              <a:t>DFD</a:t>
            </a:r>
            <a:r>
              <a:rPr lang="zh-CN" altLang="en-US" dirty="0" smtClean="0"/>
              <a:t>图）来，正好说明了我们的瀑布模型的每一阶段都是在前一阶段的基础上展开的。</a:t>
            </a:r>
            <a:endParaRPr lang="en-US" altLang="zh-CN" dirty="0" smtClean="0"/>
          </a:p>
          <a:p>
            <a:endParaRPr lang="zh-CN" altLang="en-US" dirty="0"/>
          </a:p>
        </p:txBody>
      </p:sp>
    </p:spTree>
    <p:extLst>
      <p:ext uri="{BB962C8B-B14F-4D97-AF65-F5344CB8AC3E}">
        <p14:creationId xmlns:p14="http://schemas.microsoft.com/office/powerpoint/2010/main" val="37284430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或者可以把“判决”放到“判决的效果”的上一层。但对于此图，右侧的方案更好一些。</a:t>
            </a:r>
            <a:endParaRPr lang="en-US" altLang="zh-CN" dirty="0" smtClean="0"/>
          </a:p>
          <a:p>
            <a:endParaRPr lang="en-US" altLang="zh-CN" dirty="0" smtClean="0"/>
          </a:p>
          <a:p>
            <a:r>
              <a:rPr lang="zh-CN" altLang="en-US" dirty="0" smtClean="0"/>
              <a:t>这样增加了软件的可理解性。这一切建立在软件可理解性的基础上。</a:t>
            </a:r>
            <a:endParaRPr lang="zh-CN" altLang="en-US" dirty="0"/>
          </a:p>
        </p:txBody>
      </p:sp>
    </p:spTree>
    <p:extLst>
      <p:ext uri="{BB962C8B-B14F-4D97-AF65-F5344CB8AC3E}">
        <p14:creationId xmlns:p14="http://schemas.microsoft.com/office/powerpoint/2010/main" val="38617835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接口复杂度的评价，首先要从接口可理解性的角度去评价。在可理解的前提下，参数越少，越简单，就越好。当然，首先增加我们接口的可读性。</a:t>
            </a:r>
            <a:endParaRPr lang="zh-CN" altLang="en-US" dirty="0"/>
          </a:p>
        </p:txBody>
      </p:sp>
    </p:spTree>
    <p:extLst>
      <p:ext uri="{BB962C8B-B14F-4D97-AF65-F5344CB8AC3E}">
        <p14:creationId xmlns:p14="http://schemas.microsoft.com/office/powerpoint/2010/main" val="1321934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这个图是在说明我们设计阶段在我们的瀑布模型中所处的位置。</a:t>
            </a:r>
            <a:endParaRPr lang="en-US" altLang="zh-CN" dirty="0" smtClean="0"/>
          </a:p>
          <a:p>
            <a:r>
              <a:rPr lang="zh-CN" altLang="en-US" dirty="0" smtClean="0"/>
              <a:t>在瀑布模型当中，前面是需求，后面就是实现了。所以我们这个“设计”阶段起到一个承上启下的作用（从一个抽象的部分，转变为运行的可实现的部分，这样的一个过渡）。这就是把一个无结构化的、半结构化的，在我们的详细设计阶段尽量展示成一个结构化的。这是一个离实现只差一步的设计方案。</a:t>
            </a:r>
            <a:endParaRPr lang="en-US" altLang="zh-CN" dirty="0" smtClean="0"/>
          </a:p>
          <a:p>
            <a:r>
              <a:rPr lang="zh-CN" altLang="en-US" dirty="0" smtClean="0"/>
              <a:t>接下来程序的任务就是作一个翻译，把程序的任务翻译成</a:t>
            </a:r>
            <a:r>
              <a:rPr lang="en-US" altLang="zh-CN" dirty="0" smtClean="0"/>
              <a:t>C</a:t>
            </a:r>
            <a:r>
              <a:rPr lang="zh-CN" altLang="en-US" dirty="0" smtClean="0"/>
              <a:t>语言。（编码）</a:t>
            </a:r>
            <a:endParaRPr lang="zh-CN" altLang="en-US" dirty="0"/>
          </a:p>
        </p:txBody>
      </p:sp>
    </p:spTree>
    <p:extLst>
      <p:ext uri="{BB962C8B-B14F-4D97-AF65-F5344CB8AC3E}">
        <p14:creationId xmlns:p14="http://schemas.microsoft.com/office/powerpoint/2010/main" val="10105532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一般来说，只要函数的参数是确定的，其运行的结果就是确定的，这是一种可预测的工作模块。但加上控制耦合之后，就不一样了。因为会有一个参数是用来控制结果。</a:t>
            </a:r>
            <a:endParaRPr lang="en-US" altLang="zh-CN" dirty="0" smtClean="0"/>
          </a:p>
          <a:p>
            <a:r>
              <a:rPr lang="zh-CN" altLang="en-US" dirty="0" smtClean="0"/>
              <a:t>所以这两个“控制耦合”“通信内聚”要尽量避免，才能便于测试。</a:t>
            </a:r>
            <a:endParaRPr lang="en-US" altLang="zh-CN" dirty="0" smtClean="0"/>
          </a:p>
          <a:p>
            <a:endParaRPr lang="en-US" altLang="zh-CN" dirty="0" smtClean="0"/>
          </a:p>
          <a:p>
            <a:r>
              <a:rPr lang="zh-CN" altLang="en-US" dirty="0" smtClean="0"/>
              <a:t>软件工程的文档等都是为后续服务（更改、移植、维护）的。</a:t>
            </a:r>
            <a:endParaRPr lang="zh-CN" altLang="en-US" dirty="0"/>
          </a:p>
        </p:txBody>
      </p:sp>
    </p:spTree>
    <p:extLst>
      <p:ext uri="{BB962C8B-B14F-4D97-AF65-F5344CB8AC3E}">
        <p14:creationId xmlns:p14="http://schemas.microsoft.com/office/powerpoint/2010/main" val="16118031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879464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以上是数据库的两大类操作</a:t>
            </a:r>
            <a:endParaRPr lang="en-US" altLang="zh-CN" dirty="0" smtClean="0"/>
          </a:p>
          <a:p>
            <a:r>
              <a:rPr kumimoji="1" lang="zh-CN" altLang="en-US" sz="1200" b="1" dirty="0" smtClean="0">
                <a:effectLst>
                  <a:outerShdw blurRad="38100" dist="38100" dir="2700000" algn="tl">
                    <a:srgbClr val="C0C0C0"/>
                  </a:outerShdw>
                </a:effectLst>
              </a:rPr>
              <a:t>事务处理型：</a:t>
            </a:r>
            <a:r>
              <a:rPr kumimoji="1" lang="zh-CN" altLang="en-US" sz="1200" b="0" dirty="0" smtClean="0">
                <a:effectLst>
                  <a:outerShdw blurRad="38100" dist="38100" dir="2700000" algn="tl">
                    <a:srgbClr val="C0C0C0"/>
                  </a:outerShdw>
                </a:effectLst>
              </a:rPr>
              <a:t>就是关系数据库中的运算</a:t>
            </a:r>
            <a:endParaRPr kumimoji="1" lang="en-US" altLang="zh-CN" sz="1200" b="0" dirty="0" smtClean="0">
              <a:effectLst>
                <a:outerShdw blurRad="38100" dist="38100" dir="2700000" algn="tl">
                  <a:srgbClr val="C0C0C0"/>
                </a:outerShdw>
              </a:effectLst>
            </a:endParaRPr>
          </a:p>
          <a:p>
            <a:r>
              <a:rPr kumimoji="1" lang="zh-CN" altLang="en-US" sz="1200" b="1" dirty="0" smtClean="0">
                <a:effectLst>
                  <a:outerShdw blurRad="38100" dist="38100" dir="2700000" algn="tl">
                    <a:srgbClr val="C0C0C0"/>
                  </a:outerShdw>
                </a:effectLst>
              </a:rPr>
              <a:t>分析型：</a:t>
            </a:r>
            <a:r>
              <a:rPr kumimoji="1" lang="zh-CN" altLang="en-US" sz="1200" b="0" dirty="0" smtClean="0">
                <a:effectLst>
                  <a:outerShdw blurRad="38100" dist="38100" dir="2700000" algn="tl">
                    <a:srgbClr val="C0C0C0"/>
                  </a:outerShdw>
                </a:effectLst>
              </a:rPr>
              <a:t>这类数据库不是做关系运算的，而是做统计分析的，此时对于数据库的要求就可以放松。目的是对数据的统计。允许有一定的容错。</a:t>
            </a:r>
            <a:endParaRPr kumimoji="1" lang="en-US" altLang="zh-CN" sz="1200" b="0" dirty="0" smtClean="0">
              <a:effectLst>
                <a:outerShdw blurRad="38100" dist="38100" dir="2700000" algn="tl">
                  <a:srgbClr val="C0C0C0"/>
                </a:outerShdw>
              </a:effectLst>
            </a:endParaRPr>
          </a:p>
          <a:p>
            <a:endParaRPr kumimoji="1" lang="en-US" altLang="zh-CN" sz="1200" b="0" dirty="0" smtClean="0">
              <a:effectLst>
                <a:outerShdw blurRad="38100" dist="38100" dir="2700000" algn="tl">
                  <a:srgbClr val="C0C0C0"/>
                </a:outerShdw>
              </a:effectLst>
            </a:endParaRPr>
          </a:p>
          <a:p>
            <a:r>
              <a:rPr kumimoji="1" lang="zh-CN" altLang="en-US" sz="1200" b="0" dirty="0" smtClean="0">
                <a:effectLst>
                  <a:outerShdw blurRad="38100" dist="38100" dir="2700000" algn="tl">
                    <a:srgbClr val="C0C0C0"/>
                  </a:outerShdw>
                </a:effectLst>
              </a:rPr>
              <a:t>所以设计数据库时，要注意这种数据库的应用方向。</a:t>
            </a:r>
            <a:endParaRPr lang="zh-CN" altLang="en-US" b="0" dirty="0"/>
          </a:p>
        </p:txBody>
      </p:sp>
    </p:spTree>
    <p:extLst>
      <p:ext uri="{BB962C8B-B14F-4D97-AF65-F5344CB8AC3E}">
        <p14:creationId xmlns:p14="http://schemas.microsoft.com/office/powerpoint/2010/main" val="17369524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05731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我们只是简单讲一下</a:t>
            </a:r>
            <a:endParaRPr lang="zh-CN" altLang="en-US" dirty="0"/>
          </a:p>
        </p:txBody>
      </p:sp>
    </p:spTree>
    <p:extLst>
      <p:ext uri="{BB962C8B-B14F-4D97-AF65-F5344CB8AC3E}">
        <p14:creationId xmlns:p14="http://schemas.microsoft.com/office/powerpoint/2010/main" val="11428199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界面的基本功能：接收数据和显示数据。</a:t>
            </a:r>
            <a:endParaRPr lang="en-US" altLang="zh-CN" dirty="0" smtClean="0"/>
          </a:p>
          <a:p>
            <a:r>
              <a:rPr lang="zh-CN" altLang="en-US" dirty="0" smtClean="0"/>
              <a:t>界面的设计要以用户为中心，而非以设计者为中心。</a:t>
            </a:r>
            <a:endParaRPr lang="zh-CN" altLang="en-US" dirty="0"/>
          </a:p>
        </p:txBody>
      </p:sp>
    </p:spTree>
    <p:extLst>
      <p:ext uri="{BB962C8B-B14F-4D97-AF65-F5344CB8AC3E}">
        <p14:creationId xmlns:p14="http://schemas.microsoft.com/office/powerpoint/2010/main" val="1561253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从这里开始，没讲</a:t>
            </a:r>
            <a:endParaRPr lang="zh-CN" altLang="en-US" dirty="0"/>
          </a:p>
        </p:txBody>
      </p:sp>
    </p:spTree>
    <p:extLst>
      <p:ext uri="{BB962C8B-B14F-4D97-AF65-F5344CB8AC3E}">
        <p14:creationId xmlns:p14="http://schemas.microsoft.com/office/powerpoint/2010/main" val="38894619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从这里开始，前面的让大家看，没讲</a:t>
            </a:r>
            <a:endParaRPr lang="en-US" altLang="zh-CN" dirty="0" smtClean="0"/>
          </a:p>
          <a:p>
            <a:r>
              <a:rPr lang="en-US" altLang="zh-CN" dirty="0" smtClean="0"/>
              <a:t>//Week13-2nd-SE-skhu-3rdPart</a:t>
            </a:r>
            <a:r>
              <a:rPr lang="zh-CN" altLang="en-US" dirty="0" smtClean="0"/>
              <a:t>结束</a:t>
            </a:r>
            <a:endParaRPr lang="en-US" altLang="zh-CN" dirty="0" smtClean="0"/>
          </a:p>
          <a:p>
            <a:r>
              <a:rPr lang="en-US" altLang="zh-CN" dirty="0" smtClean="0"/>
              <a:t>//</a:t>
            </a:r>
            <a:r>
              <a:rPr lang="zh-CN" altLang="en-US" dirty="0" smtClean="0"/>
              <a:t>之后的讨论课似乎没讲，然后就到第</a:t>
            </a:r>
            <a:r>
              <a:rPr lang="en-US" altLang="zh-CN" dirty="0" smtClean="0"/>
              <a:t>4</a:t>
            </a:r>
            <a:r>
              <a:rPr lang="zh-CN" altLang="en-US" smtClean="0"/>
              <a:t>章了</a:t>
            </a:r>
            <a:endParaRPr lang="zh-CN" altLang="en-US" dirty="0"/>
          </a:p>
        </p:txBody>
      </p:sp>
    </p:spTree>
    <p:extLst>
      <p:ext uri="{BB962C8B-B14F-4D97-AF65-F5344CB8AC3E}">
        <p14:creationId xmlns:p14="http://schemas.microsoft.com/office/powerpoint/2010/main" val="3000749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从软件工程的角度来说，我们的设计阶段，总体上还可以分成两个子阶段：</a:t>
            </a:r>
            <a:endParaRPr lang="en-US" altLang="zh-CN" dirty="0" smtClean="0"/>
          </a:p>
          <a:p>
            <a:r>
              <a:rPr lang="zh-CN" altLang="en-US" dirty="0" smtClean="0"/>
              <a:t>概要设计：包括体系结构设计、界面设计、数据设计</a:t>
            </a:r>
            <a:endParaRPr lang="en-US" altLang="zh-CN" dirty="0" smtClean="0"/>
          </a:p>
          <a:p>
            <a:r>
              <a:rPr lang="zh-CN" altLang="en-US" dirty="0" smtClean="0"/>
              <a:t>详细设计：具体讲到的是算法，我们的核心算法，和我们的数据结构</a:t>
            </a:r>
            <a:endParaRPr lang="zh-CN" altLang="en-US" dirty="0"/>
          </a:p>
        </p:txBody>
      </p:sp>
    </p:spTree>
    <p:extLst>
      <p:ext uri="{BB962C8B-B14F-4D97-AF65-F5344CB8AC3E}">
        <p14:creationId xmlns:p14="http://schemas.microsoft.com/office/powerpoint/2010/main" val="1485929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note:</a:t>
            </a:r>
          </a:p>
          <a:p>
            <a:r>
              <a:rPr lang="en-US" altLang="zh-CN" dirty="0" smtClean="0"/>
              <a:t>“</a:t>
            </a:r>
            <a:r>
              <a:rPr kumimoji="1" lang="zh-CN" altLang="en-US" sz="1200" b="1" dirty="0" smtClean="0">
                <a:effectLst/>
              </a:rPr>
              <a:t>体系结构设计是软件设计的早期活动</a:t>
            </a:r>
            <a:r>
              <a:rPr lang="en-US" altLang="zh-CN" dirty="0" smtClean="0"/>
              <a:t>”</a:t>
            </a:r>
            <a:endParaRPr lang="zh-CN" altLang="en-US" dirty="0"/>
          </a:p>
        </p:txBody>
      </p:sp>
    </p:spTree>
    <p:extLst>
      <p:ext uri="{BB962C8B-B14F-4D97-AF65-F5344CB8AC3E}">
        <p14:creationId xmlns:p14="http://schemas.microsoft.com/office/powerpoint/2010/main" val="2099218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我们的分布式存储，早期就是数据仓库是更早的软件体系结构，先应用，然后沉积了一段时间，然后现在又有了它新的用武之地。</a:t>
            </a:r>
            <a:endParaRPr lang="en-US" altLang="zh-CN" dirty="0" smtClean="0"/>
          </a:p>
          <a:p>
            <a:r>
              <a:rPr lang="zh-CN" altLang="en-US" dirty="0" smtClean="0"/>
              <a:t>最早的数据仓库形式没有层次，</a:t>
            </a:r>
            <a:r>
              <a:rPr lang="en-US" altLang="zh-CN" dirty="0" smtClean="0"/>
              <a:t>C/S</a:t>
            </a:r>
            <a:r>
              <a:rPr lang="zh-CN" altLang="en-US" dirty="0" smtClean="0"/>
              <a:t>方式有层次，而且是多层的模式</a:t>
            </a:r>
            <a:endParaRPr lang="en-US" altLang="zh-CN" dirty="0" smtClean="0"/>
          </a:p>
          <a:p>
            <a:r>
              <a:rPr lang="zh-CN" altLang="en-US" dirty="0" smtClean="0"/>
              <a:t>最后是控制模型：是一个树状的层次模型</a:t>
            </a:r>
            <a:endParaRPr lang="zh-CN" altLang="en-US" dirty="0"/>
          </a:p>
        </p:txBody>
      </p:sp>
    </p:spTree>
    <p:extLst>
      <p:ext uri="{BB962C8B-B14F-4D97-AF65-F5344CB8AC3E}">
        <p14:creationId xmlns:p14="http://schemas.microsoft.com/office/powerpoint/2010/main" val="3278717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Data Warehouse</a:t>
            </a:r>
          </a:p>
          <a:p>
            <a:r>
              <a:rPr lang="zh-CN" altLang="en-US" dirty="0" smtClean="0"/>
              <a:t>顾名思义，“仓库”就是什么都可以装，像杂货库一样，就是对各种各样的物品，而不仅仅是某一类物品。所以数据仓库是存放数据的，但并不只是存放一种数据，无论是关系数据库，还是层次数据库，接口，都把它们放在这里面，这层接口对外向客户端提供数据的访问，我们后端就是一种集中的对数据管理的方式。</a:t>
            </a:r>
            <a:endParaRPr lang="en-US" altLang="zh-CN" dirty="0" smtClean="0"/>
          </a:p>
          <a:p>
            <a:endParaRPr lang="en-US" altLang="zh-CN" dirty="0" smtClean="0"/>
          </a:p>
          <a:p>
            <a:r>
              <a:rPr lang="zh-CN" altLang="en-US" dirty="0" smtClean="0"/>
              <a:t>因为它的管理方式简单，所以它是我们多层数据访问的最早、最常用的形式。我们只要把一些数据集集中存放，远端可以通过网络集中访问。访问时通过接口，这个接口把用户和数据仓库的数据结构分隔开，，所以用户在访问的时候，并不用知道这个数据仓库中的数据结构是什么样的一种形式。用户只要将相应的所要的数据告知，然后仓库这里返回相应的结果就行。</a:t>
            </a:r>
            <a:endParaRPr lang="en-US" altLang="zh-CN" dirty="0" smtClean="0"/>
          </a:p>
          <a:p>
            <a:r>
              <a:rPr lang="zh-CN" altLang="en-US" dirty="0" smtClean="0"/>
              <a:t>它管理容易，</a:t>
            </a:r>
            <a:r>
              <a:rPr lang="en-US" altLang="zh-CN" dirty="0" smtClean="0"/>
              <a:t>1. </a:t>
            </a:r>
            <a:r>
              <a:rPr lang="zh-CN" altLang="en-US" dirty="0" smtClean="0"/>
              <a:t>它不需要内部数据之间的转换，只要在接口的地方，访问不同的数据集就行了。</a:t>
            </a:r>
            <a:r>
              <a:rPr lang="en-US" altLang="zh-CN" dirty="0" smtClean="0"/>
              <a:t>2. </a:t>
            </a:r>
            <a:r>
              <a:rPr lang="zh-CN" altLang="en-US" dirty="0" smtClean="0"/>
              <a:t>数据的更新等操作只需要在后端完成，不影响前端提供的服务。</a:t>
            </a:r>
            <a:endParaRPr lang="en-US" altLang="zh-CN" dirty="0" smtClean="0"/>
          </a:p>
          <a:p>
            <a:r>
              <a:rPr lang="zh-CN" altLang="en-US" dirty="0" smtClean="0"/>
              <a:t>弊端：所有与数据相关的服务提供在接口，这个服务的压力非常大。响应不一定会及时。</a:t>
            </a:r>
            <a:endParaRPr lang="en-US" altLang="zh-CN" dirty="0" smtClean="0"/>
          </a:p>
          <a:p>
            <a:endParaRPr lang="en-US" altLang="zh-CN" dirty="0" smtClean="0"/>
          </a:p>
        </p:txBody>
      </p:sp>
    </p:spTree>
    <p:extLst>
      <p:ext uri="{BB962C8B-B14F-4D97-AF65-F5344CB8AC3E}">
        <p14:creationId xmlns:p14="http://schemas.microsoft.com/office/powerpoint/2010/main" val="3229492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数据仓库沉积了一段时间后，现在采取的是一种数据集群的形式：</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我们有很多的客户端，在下面它采用了两类方式：</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我们有很多相关的数据库，数据库之间，一种方式叫作“</a:t>
            </a:r>
            <a:r>
              <a:rPr lang="en-US" altLang="zh-CN" dirty="0" smtClean="0"/>
              <a:t>share-disk</a:t>
            </a:r>
            <a:r>
              <a:rPr lang="zh-CN" altLang="en-US" dirty="0" smtClean="0"/>
              <a:t>”，就是说，我们在访问的时候，前端可以同样的采取统一的一个接口，</a:t>
            </a:r>
            <a:r>
              <a:rPr lang="zh-CN" altLang="en-US" baseline="0" dirty="0" smtClean="0"/>
              <a:t>由负载均衡去判断，压力比较小的时候访问</a:t>
            </a:r>
            <a:r>
              <a:rPr lang="en-US" altLang="zh-CN" baseline="0" dirty="0" smtClean="0"/>
              <a:t>A</a:t>
            </a:r>
            <a:r>
              <a:rPr lang="zh-CN" altLang="en-US" baseline="0" dirty="0" smtClean="0"/>
              <a:t>，压力比较大的时候访问</a:t>
            </a:r>
            <a:r>
              <a:rPr lang="en-US" altLang="zh-CN" baseline="0" dirty="0" smtClean="0"/>
              <a:t>B</a:t>
            </a:r>
            <a:r>
              <a:rPr lang="zh-CN" altLang="en-US" baseline="0" dirty="0" smtClean="0"/>
              <a:t>。</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当客户来访问的时候，我们的前端可以来控制是访问数据集群</a:t>
            </a:r>
            <a:r>
              <a:rPr lang="en-US" altLang="zh-CN" dirty="0" smtClean="0"/>
              <a:t>A</a:t>
            </a:r>
            <a:r>
              <a:rPr lang="zh-CN" altLang="en-US" dirty="0" smtClean="0"/>
              <a:t>还是</a:t>
            </a:r>
            <a:r>
              <a:rPr lang="en-US" altLang="zh-CN" dirty="0" smtClean="0"/>
              <a:t>B</a:t>
            </a:r>
            <a:r>
              <a:rPr lang="zh-CN" altLang="en-US" dirty="0" smtClean="0"/>
              <a:t>，用以保证前端的负载均衡，增加了同时访问的人数，降低了后端的访问压力。</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问题：</a:t>
            </a:r>
            <a:r>
              <a:rPr lang="en-US" altLang="zh-CN" dirty="0" smtClean="0"/>
              <a:t>1. </a:t>
            </a:r>
            <a:r>
              <a:rPr lang="zh-CN" altLang="en-US" dirty="0" smtClean="0"/>
              <a:t>如何访问这两个集群的一致性；</a:t>
            </a:r>
            <a:r>
              <a:rPr lang="en-US" altLang="zh-CN" dirty="0" smtClean="0"/>
              <a:t>2.</a:t>
            </a:r>
            <a:r>
              <a:rPr lang="en-US" altLang="zh-CN" baseline="0" dirty="0" smtClean="0"/>
              <a:t> </a:t>
            </a:r>
            <a:r>
              <a:rPr lang="zh-CN" altLang="en-US" baseline="0" dirty="0" smtClean="0"/>
              <a:t>如果这两个集群的访问压力相差很大该怎么办？</a:t>
            </a:r>
            <a:endParaRPr lang="en-US" altLang="zh-CN"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aseline="0" dirty="0" smtClean="0"/>
              <a:t>还有一种方式，叫“</a:t>
            </a:r>
            <a:r>
              <a:rPr lang="en-US" altLang="zh-CN" baseline="0" dirty="0" smtClean="0"/>
              <a:t>share-nothing</a:t>
            </a:r>
            <a:r>
              <a:rPr lang="zh-CN" altLang="en-US" baseline="0" dirty="0" smtClean="0"/>
              <a:t>”：这种方式时还是提供统一的接口，但两个集群被严格分开（比如西部地区就访问</a:t>
            </a:r>
            <a:r>
              <a:rPr lang="en-US" altLang="zh-CN" baseline="0" dirty="0" smtClean="0"/>
              <a:t>A</a:t>
            </a:r>
            <a:r>
              <a:rPr lang="zh-CN" altLang="en-US" baseline="0" dirty="0" smtClean="0"/>
              <a:t>，东部地区就访问</a:t>
            </a:r>
            <a:r>
              <a:rPr lang="en-US" altLang="zh-CN" baseline="0" dirty="0" smtClean="0"/>
              <a:t>B</a:t>
            </a:r>
            <a:r>
              <a:rPr lang="zh-CN" altLang="en-US" baseline="0" dirty="0" smtClean="0"/>
              <a:t>），这样做控制比较简单，同时也减轻了访问的压力，也不一定非要实时</a:t>
            </a:r>
            <a:endParaRPr lang="en-US" altLang="zh-CN"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aseline="0" dirty="0" smtClean="0"/>
              <a:t>网络就是用于共享的。</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a:p>
            <a:endParaRPr lang="zh-CN" altLang="en-US" dirty="0"/>
          </a:p>
        </p:txBody>
      </p:sp>
    </p:spTree>
    <p:extLst>
      <p:ext uri="{BB962C8B-B14F-4D97-AF65-F5344CB8AC3E}">
        <p14:creationId xmlns:p14="http://schemas.microsoft.com/office/powerpoint/2010/main" val="892157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ltGray">
          <a:xfrm>
            <a:off x="0" y="6642100"/>
            <a:ext cx="9144000" cy="230188"/>
          </a:xfrm>
          <a:prstGeom prst="rect">
            <a:avLst/>
          </a:prstGeom>
          <a:solidFill>
            <a:srgbClr val="A31221"/>
          </a:solidFill>
          <a:ln w="12699">
            <a:noFill/>
            <a:miter lim="800000"/>
            <a:headEnd/>
            <a:tailEnd/>
          </a:ln>
          <a:effectLst/>
        </p:spPr>
        <p:txBody>
          <a:bodyPr wrap="none" anchor="ctr"/>
          <a:lstStyle/>
          <a:p>
            <a:pPr>
              <a:defRPr/>
            </a:pPr>
            <a:endParaRPr lang="zh-CN" altLang="en-US"/>
          </a:p>
        </p:txBody>
      </p:sp>
      <p:sp>
        <p:nvSpPr>
          <p:cNvPr id="5" name="Line 6"/>
          <p:cNvSpPr>
            <a:spLocks noChangeShapeType="1"/>
          </p:cNvSpPr>
          <p:nvPr/>
        </p:nvSpPr>
        <p:spPr bwMode="auto">
          <a:xfrm>
            <a:off x="0" y="6400800"/>
            <a:ext cx="9144000" cy="0"/>
          </a:xfrm>
          <a:prstGeom prst="line">
            <a:avLst/>
          </a:prstGeom>
          <a:noFill/>
          <a:ln w="76200">
            <a:pattFill prst="pct90">
              <a:fgClr>
                <a:srgbClr val="55528E"/>
              </a:fgClr>
              <a:bgClr>
                <a:srgbClr val="FFFF93"/>
              </a:bgClr>
            </a:pattFill>
            <a:round/>
            <a:headEnd type="none" w="sm" len="sm"/>
            <a:tailEnd type="none" w="sm" len="sm"/>
          </a:ln>
          <a:effectLst/>
        </p:spPr>
        <p:txBody>
          <a:bodyPr/>
          <a:lstStyle/>
          <a:p>
            <a:pPr>
              <a:defRPr/>
            </a:pPr>
            <a:endParaRPr lang="zh-CN" altLang="en-US"/>
          </a:p>
        </p:txBody>
      </p:sp>
      <p:sp>
        <p:nvSpPr>
          <p:cNvPr id="6" name="Text Box 7"/>
          <p:cNvSpPr txBox="1">
            <a:spLocks noChangeArrowheads="1"/>
          </p:cNvSpPr>
          <p:nvPr/>
        </p:nvSpPr>
        <p:spPr bwMode="auto">
          <a:xfrm>
            <a:off x="6572250" y="6553200"/>
            <a:ext cx="2571750" cy="304800"/>
          </a:xfrm>
          <a:prstGeom prst="rect">
            <a:avLst/>
          </a:prstGeom>
          <a:noFill/>
          <a:ln w="9525">
            <a:noFill/>
            <a:miter lim="800000"/>
            <a:headEnd/>
            <a:tailEnd/>
          </a:ln>
          <a:effectLst/>
        </p:spPr>
        <p:txBody>
          <a:bodyPr>
            <a:spAutoFit/>
          </a:bodyPr>
          <a:lstStyle/>
          <a:p>
            <a:pPr algn="ctr">
              <a:lnSpc>
                <a:spcPct val="100000"/>
              </a:lnSpc>
              <a:spcBef>
                <a:spcPct val="50000"/>
              </a:spcBef>
              <a:spcAft>
                <a:spcPct val="0"/>
              </a:spcAft>
              <a:buClr>
                <a:srgbClr val="CC99FF"/>
              </a:buClr>
              <a:buSzTx/>
              <a:buFont typeface="Monotype Sorts" pitchFamily="2" charset="2"/>
              <a:buNone/>
              <a:defRPr/>
            </a:pPr>
            <a:r>
              <a:rPr kumimoji="1" lang="en-US" altLang="zh-CN" b="1">
                <a:solidFill>
                  <a:schemeClr val="tx1"/>
                </a:solidFill>
                <a:effectLst/>
                <a:latin typeface="Times New Roman" pitchFamily="18" charset="0"/>
              </a:rPr>
              <a:t>           </a:t>
            </a:r>
            <a:r>
              <a:rPr kumimoji="1" lang="zh-CN" altLang="en-US" b="1">
                <a:solidFill>
                  <a:schemeClr val="tx1"/>
                </a:solidFill>
                <a:effectLst/>
                <a:latin typeface="Times New Roman" pitchFamily="18" charset="0"/>
              </a:rPr>
              <a:t>第  </a:t>
            </a:r>
            <a:fld id="{75BC5CF2-0DA0-470B-9CDD-86534AE4F7F1}" type="slidenum">
              <a:rPr kumimoji="1" lang="zh-CN" altLang="en-US" b="1">
                <a:solidFill>
                  <a:schemeClr val="tx1"/>
                </a:solidFill>
                <a:effectLst/>
                <a:latin typeface="Times New Roman" pitchFamily="18" charset="0"/>
              </a:rPr>
              <a:pPr algn="ctr">
                <a:lnSpc>
                  <a:spcPct val="100000"/>
                </a:lnSpc>
                <a:spcBef>
                  <a:spcPct val="50000"/>
                </a:spcBef>
                <a:spcAft>
                  <a:spcPct val="0"/>
                </a:spcAft>
                <a:buClr>
                  <a:srgbClr val="CC99FF"/>
                </a:buClr>
                <a:buSzTx/>
                <a:buFont typeface="Monotype Sorts" pitchFamily="2" charset="2"/>
                <a:buNone/>
                <a:defRPr/>
              </a:pPr>
              <a:t>‹#›</a:t>
            </a:fld>
            <a:r>
              <a:rPr kumimoji="1" lang="zh-CN" altLang="en-US" b="1">
                <a:solidFill>
                  <a:schemeClr val="tx1"/>
                </a:solidFill>
                <a:effectLst/>
                <a:latin typeface="Times New Roman" pitchFamily="18" charset="0"/>
              </a:rPr>
              <a:t>  页</a:t>
            </a:r>
          </a:p>
        </p:txBody>
      </p:sp>
      <p:sp>
        <p:nvSpPr>
          <p:cNvPr id="7" name="Line 8"/>
          <p:cNvSpPr>
            <a:spLocks noChangeShapeType="1"/>
          </p:cNvSpPr>
          <p:nvPr userDrawn="1"/>
        </p:nvSpPr>
        <p:spPr bwMode="auto">
          <a:xfrm>
            <a:off x="0" y="6324600"/>
            <a:ext cx="9144000" cy="0"/>
          </a:xfrm>
          <a:prstGeom prst="line">
            <a:avLst/>
          </a:prstGeom>
          <a:noFill/>
          <a:ln w="76200">
            <a:pattFill prst="pct90">
              <a:fgClr>
                <a:srgbClr val="55528E"/>
              </a:fgClr>
              <a:bgClr>
                <a:srgbClr val="FFFF93"/>
              </a:bgClr>
            </a:pattFill>
            <a:round/>
            <a:headEnd type="none" w="sm" len="sm"/>
            <a:tailEnd type="none" w="sm" len="sm"/>
          </a:ln>
          <a:effectLst/>
        </p:spPr>
        <p:txBody>
          <a:bodyPr/>
          <a:lstStyle/>
          <a:p>
            <a:pPr>
              <a:defRPr/>
            </a:pPr>
            <a:endParaRPr lang="zh-CN" altLang="en-US"/>
          </a:p>
        </p:txBody>
      </p:sp>
      <p:sp>
        <p:nvSpPr>
          <p:cNvPr id="8" name="Text Box 9"/>
          <p:cNvSpPr txBox="1">
            <a:spLocks noChangeArrowheads="1"/>
          </p:cNvSpPr>
          <p:nvPr userDrawn="1"/>
        </p:nvSpPr>
        <p:spPr bwMode="auto">
          <a:xfrm>
            <a:off x="2743200" y="6400800"/>
            <a:ext cx="3124200" cy="396875"/>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spcAft>
                <a:spcPct val="0"/>
              </a:spcAft>
              <a:buClrTx/>
              <a:buSzTx/>
              <a:buFontTx/>
              <a:buNone/>
              <a:defRPr/>
            </a:pPr>
            <a:r>
              <a:rPr kumimoji="1" lang="zh-CN" altLang="en-US" sz="2000" b="1">
                <a:solidFill>
                  <a:srgbClr val="061301"/>
                </a:solidFill>
                <a:effectLst/>
                <a:latin typeface="Times New Roman" pitchFamily="18" charset="0"/>
                <a:ea typeface="华文新魏" pitchFamily="2" charset="-122"/>
              </a:rPr>
              <a:t>北京理工大学计算机系</a:t>
            </a:r>
          </a:p>
        </p:txBody>
      </p:sp>
      <p:sp>
        <p:nvSpPr>
          <p:cNvPr id="478212" name="Rectangle 4"/>
          <p:cNvSpPr>
            <a:spLocks noGrp="1" noChangeArrowheads="1"/>
          </p:cNvSpPr>
          <p:nvPr>
            <p:ph type="ctrTitle" sz="quarter"/>
          </p:nvPr>
        </p:nvSpPr>
        <p:spPr>
          <a:xfrm>
            <a:off x="914400" y="1447800"/>
            <a:ext cx="7772400" cy="1470025"/>
          </a:xfrm>
        </p:spPr>
        <p:txBody>
          <a:bodyPr/>
          <a:lstStyle>
            <a:lvl1pPr algn="r">
              <a:lnSpc>
                <a:spcPct val="95000"/>
              </a:lnSpc>
              <a:defRPr sz="3600"/>
            </a:lvl1pPr>
          </a:lstStyle>
          <a:p>
            <a:r>
              <a:rPr lang="zh-CN" altLang="en-US"/>
              <a:t>单击此处编辑母版标题样式</a:t>
            </a:r>
          </a:p>
        </p:txBody>
      </p:sp>
      <p:sp>
        <p:nvSpPr>
          <p:cNvPr id="478213" name="Rectangle 5"/>
          <p:cNvSpPr>
            <a:spLocks noGrp="1" noChangeArrowheads="1"/>
          </p:cNvSpPr>
          <p:nvPr>
            <p:ph type="subTitle" sz="quarter" idx="1"/>
          </p:nvPr>
        </p:nvSpPr>
        <p:spPr>
          <a:xfrm>
            <a:off x="2286000" y="3068638"/>
            <a:ext cx="6400800" cy="1752600"/>
          </a:xfrm>
        </p:spPr>
        <p:txBody>
          <a:bodyPr/>
          <a:lstStyle>
            <a:lvl1pPr marL="0" indent="0" algn="r" defTabSz="914400">
              <a:lnSpc>
                <a:spcPct val="100000"/>
              </a:lnSpc>
              <a:tabLst/>
              <a:defRPr b="0">
                <a:solidFill>
                  <a:srgbClr val="A31221"/>
                </a:solidFill>
                <a:latin typeface="Arial Narrow" pitchFamily="34" charset="0"/>
              </a:defRPr>
            </a:lvl1pPr>
          </a:lstStyle>
          <a:p>
            <a:r>
              <a:rPr lang="zh-CN" altLang="en-US"/>
              <a:t>单击此处编辑母版副标题样式</a:t>
            </a:r>
          </a:p>
        </p:txBody>
      </p:sp>
      <p:sp>
        <p:nvSpPr>
          <p:cNvPr id="9" name="Rectangle 3"/>
          <p:cNvSpPr>
            <a:spLocks noGrp="1" noChangeArrowheads="1"/>
          </p:cNvSpPr>
          <p:nvPr>
            <p:ph type="dt" sz="quarter" idx="10"/>
          </p:nvPr>
        </p:nvSpPr>
        <p:spPr bwMode="white">
          <a:xfrm>
            <a:off x="6762750" y="5638800"/>
            <a:ext cx="2163763" cy="482600"/>
          </a:xfrm>
          <a:prstGeom prst="rect">
            <a:avLst/>
          </a:prstGeom>
          <a:ln>
            <a:miter lim="800000"/>
            <a:headEnd/>
            <a:tailEnd/>
          </a:ln>
        </p:spPr>
        <p:txBody>
          <a:bodyPr vert="horz" wrap="square" lIns="91388" tIns="45693" rIns="91388" bIns="45693" numCol="1" anchor="t" anchorCtr="0" compatLnSpc="1">
            <a:prstTxWarp prst="textNoShape">
              <a:avLst/>
            </a:prstTxWarp>
          </a:bodyPr>
          <a:lstStyle>
            <a:lvl1pPr algn="r">
              <a:lnSpc>
                <a:spcPct val="100000"/>
              </a:lnSpc>
              <a:spcBef>
                <a:spcPct val="50000"/>
              </a:spcBef>
              <a:spcAft>
                <a:spcPct val="0"/>
              </a:spcAft>
              <a:buClr>
                <a:srgbClr val="B2B2B2"/>
              </a:buClr>
              <a:buFont typeface="Wingdings" pitchFamily="2" charset="2"/>
              <a:buNone/>
              <a:defRPr sz="800" smtClean="0">
                <a:solidFill>
                  <a:schemeClr val="bg1"/>
                </a:solidFill>
                <a:effectLst/>
              </a:defRPr>
            </a:lvl1pPr>
          </a:lstStyle>
          <a:p>
            <a:pPr>
              <a:defRPr/>
            </a:pPr>
            <a:endParaRPr lang="en-US" altLang="zh-CN"/>
          </a:p>
        </p:txBody>
      </p:sp>
    </p:spTree>
  </p:cSld>
  <p:clrMapOvr>
    <a:masterClrMapping/>
  </p:clrMapOvr>
  <p:transition>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26200" y="-69850"/>
            <a:ext cx="1798638" cy="35290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28700" y="-69850"/>
            <a:ext cx="5245100" cy="35290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77938" y="1354138"/>
            <a:ext cx="3228975" cy="2105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354138"/>
            <a:ext cx="3230562" cy="2105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7186" name="Rectangle 2"/>
          <p:cNvSpPr>
            <a:spLocks noChangeArrowheads="1"/>
          </p:cNvSpPr>
          <p:nvPr/>
        </p:nvSpPr>
        <p:spPr bwMode="auto">
          <a:xfrm>
            <a:off x="128588" y="1319213"/>
            <a:ext cx="8829675" cy="5194300"/>
          </a:xfrm>
          <a:prstGeom prst="rect">
            <a:avLst/>
          </a:prstGeom>
          <a:noFill/>
          <a:ln w="12700">
            <a:noFill/>
            <a:prstDash val="dash"/>
            <a:miter lim="800000"/>
            <a:headEnd/>
            <a:tailEnd/>
          </a:ln>
          <a:effectLst/>
        </p:spPr>
        <p:txBody>
          <a:bodyPr lIns="92023" tIns="46014" rIns="92023" bIns="46014"/>
          <a:lstStyle/>
          <a:p>
            <a:pPr marL="284163" indent="-284163" defTabSz="346075">
              <a:buClr>
                <a:srgbClr val="A31221"/>
              </a:buClr>
              <a:buFont typeface="Wingdings 3" pitchFamily="18" charset="2"/>
              <a:buNone/>
              <a:tabLst>
                <a:tab pos="1260475" algn="l"/>
              </a:tabLst>
              <a:defRPr/>
            </a:pPr>
            <a:endParaRPr lang="zh-CN" altLang="zh-CN" sz="2200" b="1">
              <a:effectLst/>
              <a:latin typeface="宋体" pitchFamily="2" charset="-122"/>
            </a:endParaRPr>
          </a:p>
        </p:txBody>
      </p:sp>
      <p:sp>
        <p:nvSpPr>
          <p:cNvPr id="477187" name="Rectangle 3"/>
          <p:cNvSpPr>
            <a:spLocks noChangeArrowheads="1"/>
          </p:cNvSpPr>
          <p:nvPr/>
        </p:nvSpPr>
        <p:spPr bwMode="auto">
          <a:xfrm>
            <a:off x="8247063" y="6672263"/>
            <a:ext cx="715962" cy="285750"/>
          </a:xfrm>
          <a:prstGeom prst="rect">
            <a:avLst/>
          </a:prstGeom>
          <a:noFill/>
          <a:ln w="9525">
            <a:noFill/>
            <a:miter lim="800000"/>
            <a:headEnd/>
            <a:tailEnd/>
          </a:ln>
          <a:effectLst/>
        </p:spPr>
        <p:txBody>
          <a:bodyPr lIns="0" tIns="0" rIns="0" bIns="0"/>
          <a:lstStyle/>
          <a:p>
            <a:pPr algn="r">
              <a:lnSpc>
                <a:spcPct val="100000"/>
              </a:lnSpc>
              <a:spcAft>
                <a:spcPct val="0"/>
              </a:spcAft>
              <a:buClrTx/>
              <a:buSzTx/>
              <a:buFontTx/>
              <a:buNone/>
              <a:defRPr/>
            </a:pPr>
            <a:fld id="{6EAAB5D4-F3A0-4996-85BB-0B289212E0B4}" type="slidenum">
              <a:rPr lang="en-US" altLang="zh-CN" sz="800">
                <a:solidFill>
                  <a:srgbClr val="969696"/>
                </a:solidFill>
                <a:effectLst/>
                <a:latin typeface="Arial Narrow" pitchFamily="34" charset="0"/>
              </a:rPr>
              <a:pPr algn="r">
                <a:lnSpc>
                  <a:spcPct val="100000"/>
                </a:lnSpc>
                <a:spcAft>
                  <a:spcPct val="0"/>
                </a:spcAft>
                <a:buClrTx/>
                <a:buSzTx/>
                <a:buFontTx/>
                <a:buNone/>
                <a:defRPr/>
              </a:pPr>
              <a:t>‹#›</a:t>
            </a:fld>
            <a:endParaRPr lang="en-US" altLang="zh-CN" sz="800">
              <a:solidFill>
                <a:srgbClr val="969696"/>
              </a:solidFill>
              <a:effectLst/>
              <a:latin typeface="Arial Narrow" pitchFamily="34" charset="0"/>
            </a:endParaRPr>
          </a:p>
        </p:txBody>
      </p:sp>
      <p:sp>
        <p:nvSpPr>
          <p:cNvPr id="477188" name="Line 4"/>
          <p:cNvSpPr>
            <a:spLocks noChangeShapeType="1"/>
          </p:cNvSpPr>
          <p:nvPr/>
        </p:nvSpPr>
        <p:spPr bwMode="ltGray">
          <a:xfrm>
            <a:off x="0" y="1103313"/>
            <a:ext cx="9144000" cy="0"/>
          </a:xfrm>
          <a:prstGeom prst="line">
            <a:avLst/>
          </a:prstGeom>
          <a:noFill/>
          <a:ln w="9525">
            <a:solidFill>
              <a:srgbClr val="A31221"/>
            </a:solidFill>
            <a:round/>
            <a:headEnd/>
            <a:tailEnd/>
          </a:ln>
          <a:effectLst/>
        </p:spPr>
        <p:txBody>
          <a:bodyPr wrap="none" anchor="ctr"/>
          <a:lstStyle/>
          <a:p>
            <a:pPr>
              <a:defRPr/>
            </a:pPr>
            <a:endParaRPr lang="zh-CN" altLang="en-US"/>
          </a:p>
        </p:txBody>
      </p:sp>
      <p:sp>
        <p:nvSpPr>
          <p:cNvPr id="1029" name="Rectangle 5"/>
          <p:cNvSpPr>
            <a:spLocks noGrp="1" noChangeArrowheads="1"/>
          </p:cNvSpPr>
          <p:nvPr>
            <p:ph type="title"/>
          </p:nvPr>
        </p:nvSpPr>
        <p:spPr bwMode="auto">
          <a:xfrm>
            <a:off x="1028700" y="-69850"/>
            <a:ext cx="7196138" cy="105727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zh-CN" altLang="en-US" smtClean="0"/>
              <a:t>单击此处编辑母版标题样式</a:t>
            </a:r>
          </a:p>
        </p:txBody>
      </p:sp>
      <p:sp>
        <p:nvSpPr>
          <p:cNvPr id="1030" name="Rectangle 6"/>
          <p:cNvSpPr>
            <a:spLocks noGrp="1" noChangeArrowheads="1"/>
          </p:cNvSpPr>
          <p:nvPr>
            <p:ph type="body" idx="1"/>
          </p:nvPr>
        </p:nvSpPr>
        <p:spPr bwMode="auto">
          <a:xfrm>
            <a:off x="1277938" y="1354138"/>
            <a:ext cx="6611937" cy="21050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zh-CN" altLang="zh-CN" smtClean="0"/>
          </a:p>
        </p:txBody>
      </p:sp>
      <p:sp>
        <p:nvSpPr>
          <p:cNvPr id="477192" name="Line 8"/>
          <p:cNvSpPr>
            <a:spLocks noChangeShapeType="1"/>
          </p:cNvSpPr>
          <p:nvPr/>
        </p:nvSpPr>
        <p:spPr bwMode="ltGray">
          <a:xfrm>
            <a:off x="-12700" y="1155700"/>
            <a:ext cx="9144000" cy="0"/>
          </a:xfrm>
          <a:prstGeom prst="line">
            <a:avLst/>
          </a:prstGeom>
          <a:noFill/>
          <a:ln w="38100">
            <a:solidFill>
              <a:srgbClr val="A31221"/>
            </a:solidFill>
            <a:round/>
            <a:headEnd/>
            <a:tailEnd/>
          </a:ln>
          <a:effectLst/>
        </p:spPr>
        <p:txBody>
          <a:bodyPr wrap="none" anchor="ctr"/>
          <a:lstStyle/>
          <a:p>
            <a:pPr>
              <a:defRPr/>
            </a:pPr>
            <a:endParaRPr lang="zh-CN" altLang="en-US"/>
          </a:p>
        </p:txBody>
      </p:sp>
      <p:sp>
        <p:nvSpPr>
          <p:cNvPr id="477193" name="Rectangle 9"/>
          <p:cNvSpPr>
            <a:spLocks noChangeArrowheads="1"/>
          </p:cNvSpPr>
          <p:nvPr/>
        </p:nvSpPr>
        <p:spPr bwMode="auto">
          <a:xfrm>
            <a:off x="0" y="6592888"/>
            <a:ext cx="9144000" cy="249237"/>
          </a:xfrm>
          <a:prstGeom prst="rect">
            <a:avLst/>
          </a:prstGeom>
          <a:solidFill>
            <a:schemeClr val="tx2"/>
          </a:solidFill>
          <a:ln w="9525" algn="ctr">
            <a:solidFill>
              <a:srgbClr val="CC3300"/>
            </a:solidFill>
            <a:miter lim="800000"/>
            <a:headEnd/>
            <a:tailEnd/>
          </a:ln>
          <a:effectLst/>
        </p:spPr>
        <p:txBody>
          <a:bodyPr wrap="none" lIns="0" tIns="0" rIns="0" bIns="0" anchor="ctr"/>
          <a:lstStyle/>
          <a:p>
            <a:pPr>
              <a:defRPr/>
            </a:pPr>
            <a:endParaRPr lang="zh-CN" altLang="en-US"/>
          </a:p>
        </p:txBody>
      </p:sp>
      <p:sp>
        <p:nvSpPr>
          <p:cNvPr id="477194" name="Text Box 10"/>
          <p:cNvSpPr txBox="1">
            <a:spLocks noChangeArrowheads="1"/>
          </p:cNvSpPr>
          <p:nvPr/>
        </p:nvSpPr>
        <p:spPr bwMode="auto">
          <a:xfrm>
            <a:off x="7710488" y="6557963"/>
            <a:ext cx="1431925" cy="300037"/>
          </a:xfrm>
          <a:prstGeom prst="rect">
            <a:avLst/>
          </a:prstGeom>
          <a:noFill/>
          <a:ln w="9525">
            <a:noFill/>
            <a:miter lim="800000"/>
            <a:headEnd/>
            <a:tailEnd/>
          </a:ln>
          <a:effectLst/>
        </p:spPr>
        <p:txBody>
          <a:bodyPr lIns="90187" tIns="45094" rIns="90187" bIns="45094">
            <a:spAutoFit/>
          </a:bodyPr>
          <a:lstStyle/>
          <a:p>
            <a:pPr algn="ctr" defTabSz="901700">
              <a:lnSpc>
                <a:spcPct val="100000"/>
              </a:lnSpc>
              <a:spcBef>
                <a:spcPct val="50000"/>
              </a:spcBef>
              <a:spcAft>
                <a:spcPct val="0"/>
              </a:spcAft>
              <a:buClr>
                <a:srgbClr val="CC99FF"/>
              </a:buClr>
              <a:buSzTx/>
              <a:buFont typeface="Monotype Sorts" pitchFamily="2" charset="2"/>
              <a:buNone/>
              <a:defRPr/>
            </a:pPr>
            <a:r>
              <a:rPr kumimoji="1" lang="en-US" altLang="zh-CN" b="1">
                <a:solidFill>
                  <a:srgbClr val="FFFF99"/>
                </a:solidFill>
                <a:effectLst/>
                <a:latin typeface="Times New Roman" pitchFamily="18" charset="0"/>
              </a:rPr>
              <a:t>           </a:t>
            </a:r>
            <a:r>
              <a:rPr kumimoji="1" lang="zh-CN" altLang="en-US" b="1">
                <a:solidFill>
                  <a:srgbClr val="FFFF99"/>
                </a:solidFill>
                <a:effectLst/>
                <a:latin typeface="Times New Roman" pitchFamily="18" charset="0"/>
              </a:rPr>
              <a:t>第  </a:t>
            </a:r>
            <a:fld id="{25CB4BAD-8D47-4A52-8E41-0E357F1CFDEF}" type="slidenum">
              <a:rPr kumimoji="1" lang="zh-CN" altLang="en-US" b="1">
                <a:solidFill>
                  <a:srgbClr val="FFFF99"/>
                </a:solidFill>
                <a:effectLst/>
                <a:latin typeface="Times New Roman" pitchFamily="18" charset="0"/>
              </a:rPr>
              <a:pPr algn="ctr" defTabSz="901700">
                <a:lnSpc>
                  <a:spcPct val="100000"/>
                </a:lnSpc>
                <a:spcBef>
                  <a:spcPct val="50000"/>
                </a:spcBef>
                <a:spcAft>
                  <a:spcPct val="0"/>
                </a:spcAft>
                <a:buClr>
                  <a:srgbClr val="CC99FF"/>
                </a:buClr>
                <a:buSzTx/>
                <a:buFont typeface="Monotype Sorts" pitchFamily="2" charset="2"/>
                <a:buNone/>
                <a:defRPr/>
              </a:pPr>
              <a:t>‹#›</a:t>
            </a:fld>
            <a:r>
              <a:rPr kumimoji="1" lang="zh-CN" altLang="en-US" b="1">
                <a:solidFill>
                  <a:srgbClr val="FFFF99"/>
                </a:solidFill>
                <a:effectLst/>
                <a:latin typeface="Times New Roman" pitchFamily="18" charset="0"/>
              </a:rPr>
              <a:t>  页</a:t>
            </a:r>
          </a:p>
        </p:txBody>
      </p:sp>
      <p:sp>
        <p:nvSpPr>
          <p:cNvPr id="477195" name="Rectangle 11"/>
          <p:cNvSpPr>
            <a:spLocks noChangeArrowheads="1"/>
          </p:cNvSpPr>
          <p:nvPr/>
        </p:nvSpPr>
        <p:spPr bwMode="auto">
          <a:xfrm>
            <a:off x="50800" y="6616700"/>
            <a:ext cx="3759200" cy="241300"/>
          </a:xfrm>
          <a:prstGeom prst="rect">
            <a:avLst/>
          </a:prstGeom>
          <a:noFill/>
          <a:ln w="9525">
            <a:noFill/>
            <a:miter lim="800000"/>
            <a:headEnd/>
            <a:tailEnd/>
          </a:ln>
          <a:effectLst/>
        </p:spPr>
        <p:txBody>
          <a:bodyPr lIns="0" tIns="0" rIns="0" bIns="0" anchor="b"/>
          <a:lstStyle/>
          <a:p>
            <a:pPr>
              <a:lnSpc>
                <a:spcPct val="85000"/>
              </a:lnSpc>
              <a:spcAft>
                <a:spcPct val="0"/>
              </a:spcAft>
              <a:buClrTx/>
              <a:buSzTx/>
              <a:buFontTx/>
              <a:buNone/>
              <a:defRPr/>
            </a:pPr>
            <a:r>
              <a:rPr lang="zh-CN" altLang="en-US" sz="2000">
                <a:solidFill>
                  <a:srgbClr val="FFFF00"/>
                </a:solidFill>
                <a:effectLst/>
                <a:latin typeface="隶书" pitchFamily="49" charset="-122"/>
                <a:ea typeface="隶书" pitchFamily="49" charset="-122"/>
              </a:rPr>
              <a:t>第</a:t>
            </a:r>
            <a:r>
              <a:rPr lang="en-US" altLang="zh-CN" sz="2000">
                <a:solidFill>
                  <a:srgbClr val="FFFF00"/>
                </a:solidFill>
                <a:effectLst/>
                <a:latin typeface="隶书" pitchFamily="49" charset="-122"/>
                <a:ea typeface="隶书" pitchFamily="49" charset="-122"/>
              </a:rPr>
              <a:t>3</a:t>
            </a:r>
            <a:r>
              <a:rPr lang="zh-CN" altLang="en-US" sz="2000">
                <a:solidFill>
                  <a:srgbClr val="FFFF00"/>
                </a:solidFill>
                <a:effectLst/>
                <a:latin typeface="隶书" pitchFamily="49" charset="-122"/>
                <a:ea typeface="隶书" pitchFamily="49" charset="-122"/>
              </a:rPr>
              <a:t>章  软件设计</a:t>
            </a:r>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randomBar dir="vert"/>
  </p:transition>
  <p:timing>
    <p:tnLst>
      <p:par>
        <p:cTn id="1" dur="indefinite" restart="never" nodeType="tmRoot"/>
      </p:par>
    </p:tnLst>
  </p:timing>
  <p:txStyles>
    <p:titleStyle>
      <a:lvl1pPr algn="ctr" rtl="0" eaLnBrk="0" fontAlgn="base" hangingPunct="0">
        <a:lnSpc>
          <a:spcPct val="85000"/>
        </a:lnSpc>
        <a:spcBef>
          <a:spcPct val="0"/>
        </a:spcBef>
        <a:spcAft>
          <a:spcPct val="0"/>
        </a:spcAft>
        <a:defRPr sz="3200" b="1">
          <a:solidFill>
            <a:srgbClr val="000099"/>
          </a:solidFill>
          <a:latin typeface="+mj-lt"/>
          <a:ea typeface="+mj-ea"/>
          <a:cs typeface="+mj-cs"/>
        </a:defRPr>
      </a:lvl1pPr>
      <a:lvl2pPr algn="ctr" rtl="0" eaLnBrk="0" fontAlgn="base" hangingPunct="0">
        <a:lnSpc>
          <a:spcPct val="85000"/>
        </a:lnSpc>
        <a:spcBef>
          <a:spcPct val="0"/>
        </a:spcBef>
        <a:spcAft>
          <a:spcPct val="0"/>
        </a:spcAft>
        <a:defRPr sz="3200" b="1">
          <a:solidFill>
            <a:srgbClr val="000099"/>
          </a:solidFill>
          <a:latin typeface="Arial" charset="0"/>
        </a:defRPr>
      </a:lvl2pPr>
      <a:lvl3pPr algn="ctr" rtl="0" eaLnBrk="0" fontAlgn="base" hangingPunct="0">
        <a:lnSpc>
          <a:spcPct val="85000"/>
        </a:lnSpc>
        <a:spcBef>
          <a:spcPct val="0"/>
        </a:spcBef>
        <a:spcAft>
          <a:spcPct val="0"/>
        </a:spcAft>
        <a:defRPr sz="3200" b="1">
          <a:solidFill>
            <a:srgbClr val="000099"/>
          </a:solidFill>
          <a:latin typeface="Arial" charset="0"/>
        </a:defRPr>
      </a:lvl3pPr>
      <a:lvl4pPr algn="ctr" rtl="0" eaLnBrk="0" fontAlgn="base" hangingPunct="0">
        <a:lnSpc>
          <a:spcPct val="85000"/>
        </a:lnSpc>
        <a:spcBef>
          <a:spcPct val="0"/>
        </a:spcBef>
        <a:spcAft>
          <a:spcPct val="0"/>
        </a:spcAft>
        <a:defRPr sz="3200" b="1">
          <a:solidFill>
            <a:srgbClr val="000099"/>
          </a:solidFill>
          <a:latin typeface="Arial" charset="0"/>
        </a:defRPr>
      </a:lvl4pPr>
      <a:lvl5pPr algn="ctr" rtl="0" eaLnBrk="0" fontAlgn="base" hangingPunct="0">
        <a:lnSpc>
          <a:spcPct val="85000"/>
        </a:lnSpc>
        <a:spcBef>
          <a:spcPct val="0"/>
        </a:spcBef>
        <a:spcAft>
          <a:spcPct val="0"/>
        </a:spcAft>
        <a:defRPr sz="3200" b="1">
          <a:solidFill>
            <a:srgbClr val="000099"/>
          </a:solidFill>
          <a:latin typeface="Arial" charset="0"/>
        </a:defRPr>
      </a:lvl5pPr>
      <a:lvl6pPr marL="457200" algn="ctr" rtl="0" eaLnBrk="0" fontAlgn="base" hangingPunct="0">
        <a:lnSpc>
          <a:spcPct val="85000"/>
        </a:lnSpc>
        <a:spcBef>
          <a:spcPct val="0"/>
        </a:spcBef>
        <a:spcAft>
          <a:spcPct val="0"/>
        </a:spcAft>
        <a:defRPr sz="3200" b="1">
          <a:solidFill>
            <a:srgbClr val="000099"/>
          </a:solidFill>
          <a:latin typeface="Arial" charset="0"/>
        </a:defRPr>
      </a:lvl6pPr>
      <a:lvl7pPr marL="914400" algn="ctr" rtl="0" eaLnBrk="0" fontAlgn="base" hangingPunct="0">
        <a:lnSpc>
          <a:spcPct val="85000"/>
        </a:lnSpc>
        <a:spcBef>
          <a:spcPct val="0"/>
        </a:spcBef>
        <a:spcAft>
          <a:spcPct val="0"/>
        </a:spcAft>
        <a:defRPr sz="3200" b="1">
          <a:solidFill>
            <a:srgbClr val="000099"/>
          </a:solidFill>
          <a:latin typeface="Arial" charset="0"/>
        </a:defRPr>
      </a:lvl7pPr>
      <a:lvl8pPr marL="1371600" algn="ctr" rtl="0" eaLnBrk="0" fontAlgn="base" hangingPunct="0">
        <a:lnSpc>
          <a:spcPct val="85000"/>
        </a:lnSpc>
        <a:spcBef>
          <a:spcPct val="0"/>
        </a:spcBef>
        <a:spcAft>
          <a:spcPct val="0"/>
        </a:spcAft>
        <a:defRPr sz="3200" b="1">
          <a:solidFill>
            <a:srgbClr val="000099"/>
          </a:solidFill>
          <a:latin typeface="Arial" charset="0"/>
        </a:defRPr>
      </a:lvl8pPr>
      <a:lvl9pPr marL="1828800" algn="ctr" rtl="0" eaLnBrk="0" fontAlgn="base" hangingPunct="0">
        <a:lnSpc>
          <a:spcPct val="85000"/>
        </a:lnSpc>
        <a:spcBef>
          <a:spcPct val="0"/>
        </a:spcBef>
        <a:spcAft>
          <a:spcPct val="0"/>
        </a:spcAft>
        <a:defRPr sz="3200" b="1">
          <a:solidFill>
            <a:srgbClr val="000099"/>
          </a:solidFill>
          <a:latin typeface="Arial" charset="0"/>
        </a:defRPr>
      </a:lvl9pPr>
    </p:titleStyle>
    <p:bodyStyle>
      <a:lvl1pPr marL="284163" indent="-284163" algn="l" defTabSz="346075" rtl="0" eaLnBrk="0" fontAlgn="base" hangingPunct="0">
        <a:lnSpc>
          <a:spcPct val="90000"/>
        </a:lnSpc>
        <a:spcBef>
          <a:spcPct val="0"/>
        </a:spcBef>
        <a:spcAft>
          <a:spcPct val="50000"/>
        </a:spcAft>
        <a:buClr>
          <a:srgbClr val="A31221"/>
        </a:buClr>
        <a:buSzPct val="75000"/>
        <a:buFont typeface="Wingdings 3" pitchFamily="18" charset="2"/>
        <a:buChar char="•"/>
        <a:tabLst>
          <a:tab pos="1260475" algn="l"/>
        </a:tabLst>
        <a:defRPr sz="2200" b="1">
          <a:solidFill>
            <a:srgbClr val="000000"/>
          </a:solidFill>
          <a:latin typeface="+mn-lt"/>
          <a:ea typeface="+mn-ea"/>
          <a:cs typeface="+mn-cs"/>
        </a:defRPr>
      </a:lvl1pPr>
      <a:lvl2pPr marL="622300" indent="-223838"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2pPr>
      <a:lvl3pPr marL="915988" indent="-179388"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3pPr>
      <a:lvl4pPr marL="1200150"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4pPr>
      <a:lvl5pPr marL="14843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5pPr>
      <a:lvl6pPr marL="19415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6pPr>
      <a:lvl7pPr marL="23987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7pPr>
      <a:lvl8pPr marL="28559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8pPr>
      <a:lvl9pPr marL="33131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www.baidu.com/"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jpg"/></Relationships>
</file>

<file path=ppt/slides/_rels/slide2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2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2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2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ChangeArrowheads="1"/>
          </p:cNvSpPr>
          <p:nvPr/>
        </p:nvSpPr>
        <p:spPr bwMode="auto">
          <a:xfrm>
            <a:off x="838200" y="457200"/>
            <a:ext cx="7696200" cy="609600"/>
          </a:xfrm>
          <a:prstGeom prst="rect">
            <a:avLst/>
          </a:prstGeom>
          <a:noFill/>
          <a:ln w="9525">
            <a:noFill/>
            <a:miter lim="800000"/>
            <a:headEnd/>
            <a:tailEnd/>
          </a:ln>
          <a:effectLst/>
        </p:spPr>
        <p:txBody>
          <a:bodyPr lIns="0" tIns="0" rIns="0" bIns="0" anchor="b"/>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第</a:t>
            </a:r>
            <a:r>
              <a:rPr lang="en-US" altLang="zh-CN" sz="4800" b="1">
                <a:solidFill>
                  <a:srgbClr val="FF0000"/>
                </a:solidFill>
                <a:effectLst>
                  <a:outerShdw blurRad="38100" dist="38100" dir="2700000" algn="tl">
                    <a:srgbClr val="C0C0C0"/>
                  </a:outerShdw>
                </a:effectLst>
                <a:latin typeface="隶书" pitchFamily="49" charset="-122"/>
                <a:ea typeface="隶书" pitchFamily="49" charset="-122"/>
              </a:rPr>
              <a:t>3</a:t>
            </a: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章 软件设计</a:t>
            </a:r>
          </a:p>
        </p:txBody>
      </p:sp>
      <p:sp>
        <p:nvSpPr>
          <p:cNvPr id="565252" name="Rectangle 4"/>
          <p:cNvSpPr>
            <a:spLocks noChangeArrowheads="1"/>
          </p:cNvSpPr>
          <p:nvPr/>
        </p:nvSpPr>
        <p:spPr bwMode="auto">
          <a:xfrm>
            <a:off x="1619250" y="1557338"/>
            <a:ext cx="5095890" cy="4751387"/>
          </a:xfrm>
          <a:prstGeom prst="rect">
            <a:avLst/>
          </a:prstGeom>
          <a:noFill/>
          <a:ln w="9525">
            <a:noFill/>
            <a:miter lim="800000"/>
            <a:headEnd/>
            <a:tailEnd/>
          </a:ln>
          <a:effectLst/>
        </p:spPr>
        <p:txBody>
          <a:bodyPr lIns="0" tIns="0" rIns="0" bIns="0"/>
          <a:lstStyle/>
          <a:p>
            <a:pPr marL="284163" indent="-284163" defTabSz="346075">
              <a:lnSpc>
                <a:spcPct val="100000"/>
              </a:lnSpc>
              <a:buClr>
                <a:srgbClr val="A31221"/>
              </a:buClr>
              <a:buFont typeface="Wingdings" pitchFamily="2" charset="2"/>
              <a:buChar char="v"/>
              <a:tabLst>
                <a:tab pos="1260475" algn="l"/>
              </a:tabLst>
              <a:defRPr/>
            </a:pPr>
            <a:r>
              <a:rPr lang="en-US" altLang="zh-CN" sz="3600" b="1" dirty="0">
                <a:effectLst>
                  <a:outerShdw blurRad="38100" dist="38100" dir="2700000" algn="tl">
                    <a:srgbClr val="C0C0C0"/>
                  </a:outerShdw>
                </a:effectLst>
                <a:latin typeface="宋体" pitchFamily="2" charset="-122"/>
              </a:rPr>
              <a:t> </a:t>
            </a:r>
            <a:r>
              <a:rPr lang="zh-CN" altLang="en-US" sz="3600" b="1" dirty="0">
                <a:effectLst>
                  <a:outerShdw blurRad="38100" dist="38100" dir="2700000" algn="tl">
                    <a:srgbClr val="C0C0C0"/>
                  </a:outerShdw>
                </a:effectLst>
                <a:latin typeface="宋体" pitchFamily="2" charset="-122"/>
              </a:rPr>
              <a:t>软件设计概述</a:t>
            </a:r>
          </a:p>
          <a:p>
            <a:pPr marL="284163" indent="-284163" defTabSz="346075">
              <a:lnSpc>
                <a:spcPct val="100000"/>
              </a:lnSpc>
              <a:buClr>
                <a:srgbClr val="A31221"/>
              </a:buClr>
              <a:buFont typeface="Wingdings" pitchFamily="2" charset="2"/>
              <a:buChar char="v"/>
              <a:tabLst>
                <a:tab pos="1260475" algn="l"/>
              </a:tabLst>
              <a:defRPr/>
            </a:pPr>
            <a:r>
              <a:rPr lang="zh-CN" altLang="en-US" sz="3600" b="1" dirty="0">
                <a:effectLst>
                  <a:outerShdw blurRad="38100" dist="38100" dir="2700000" algn="tl">
                    <a:srgbClr val="C0C0C0"/>
                  </a:outerShdw>
                </a:effectLst>
                <a:latin typeface="宋体" pitchFamily="2" charset="-122"/>
              </a:rPr>
              <a:t> 软件体系结构设计</a:t>
            </a:r>
          </a:p>
          <a:p>
            <a:pPr marL="284163" indent="-284163" defTabSz="346075">
              <a:lnSpc>
                <a:spcPct val="100000"/>
              </a:lnSpc>
              <a:buClr>
                <a:srgbClr val="A31221"/>
              </a:buClr>
              <a:buFont typeface="Wingdings" pitchFamily="2" charset="2"/>
              <a:buChar char="v"/>
              <a:tabLst>
                <a:tab pos="1260475" algn="l"/>
              </a:tabLst>
              <a:defRPr/>
            </a:pPr>
            <a:r>
              <a:rPr lang="zh-CN" altLang="en-US" sz="3600" b="1" dirty="0">
                <a:effectLst>
                  <a:outerShdw blurRad="38100" dist="38100" dir="2700000" algn="tl">
                    <a:srgbClr val="C0C0C0"/>
                  </a:outerShdw>
                </a:effectLst>
                <a:latin typeface="宋体" pitchFamily="2" charset="-122"/>
              </a:rPr>
              <a:t> 模块化设计</a:t>
            </a:r>
          </a:p>
          <a:p>
            <a:pPr marL="284163" indent="-284163" defTabSz="346075">
              <a:lnSpc>
                <a:spcPct val="100000"/>
              </a:lnSpc>
              <a:buClr>
                <a:srgbClr val="A31221"/>
              </a:buClr>
              <a:buFont typeface="Wingdings" pitchFamily="2" charset="2"/>
              <a:buChar char="v"/>
              <a:tabLst>
                <a:tab pos="1260475" algn="l"/>
              </a:tabLst>
              <a:defRPr/>
            </a:pPr>
            <a:r>
              <a:rPr lang="zh-CN" altLang="en-US" sz="3600" b="1" dirty="0">
                <a:effectLst>
                  <a:outerShdw blurRad="38100" dist="38100" dir="2700000" algn="tl">
                    <a:srgbClr val="C0C0C0"/>
                  </a:outerShdw>
                </a:effectLst>
                <a:latin typeface="宋体" pitchFamily="2" charset="-122"/>
              </a:rPr>
              <a:t> 数据库设计</a:t>
            </a:r>
          </a:p>
          <a:p>
            <a:pPr marL="284163" indent="-284163" defTabSz="346075">
              <a:lnSpc>
                <a:spcPct val="100000"/>
              </a:lnSpc>
              <a:buClr>
                <a:srgbClr val="A31221"/>
              </a:buClr>
              <a:buFont typeface="Wingdings" pitchFamily="2" charset="2"/>
              <a:buChar char="v"/>
              <a:tabLst>
                <a:tab pos="1260475" algn="l"/>
              </a:tabLst>
              <a:defRPr/>
            </a:pPr>
            <a:r>
              <a:rPr lang="zh-CN" altLang="en-US" sz="3600" b="1" dirty="0">
                <a:effectLst>
                  <a:outerShdw blurRad="38100" dist="38100" dir="2700000" algn="tl">
                    <a:srgbClr val="C0C0C0"/>
                  </a:outerShdw>
                </a:effectLst>
                <a:latin typeface="宋体" pitchFamily="2" charset="-122"/>
              </a:rPr>
              <a:t> 界面设计</a:t>
            </a:r>
          </a:p>
          <a:p>
            <a:pPr marL="284163" indent="-284163" defTabSz="346075">
              <a:lnSpc>
                <a:spcPct val="100000"/>
              </a:lnSpc>
              <a:buClr>
                <a:srgbClr val="A31221"/>
              </a:buClr>
              <a:buFont typeface="Wingdings" pitchFamily="2" charset="2"/>
              <a:buChar char="v"/>
              <a:tabLst>
                <a:tab pos="1260475" algn="l"/>
              </a:tabLst>
              <a:defRPr/>
            </a:pPr>
            <a:r>
              <a:rPr lang="zh-CN" altLang="en-US" sz="3600" b="1" dirty="0">
                <a:effectLst>
                  <a:outerShdw blurRad="38100" dist="38100" dir="2700000" algn="tl">
                    <a:srgbClr val="C0C0C0"/>
                  </a:outerShdw>
                </a:effectLst>
                <a:latin typeface="宋体" pitchFamily="2" charset="-122"/>
              </a:rPr>
              <a:t> 软件设计评审</a:t>
            </a:r>
          </a:p>
        </p:txBody>
      </p:sp>
    </p:spTree>
  </p:cSld>
  <p:clrMapOvr>
    <a:masterClrMapping/>
  </p:clrMapOvr>
  <p:transition>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28600" y="1295400"/>
            <a:ext cx="8802688" cy="457200"/>
          </a:xfrm>
          <a:prstGeom prst="rect">
            <a:avLst/>
          </a:prstGeom>
          <a:noFill/>
          <a:ln w="9525">
            <a:noFill/>
            <a:miter lim="800000"/>
            <a:headEnd/>
            <a:tailEnd/>
          </a:ln>
        </p:spPr>
        <p:txBody>
          <a:bodyPr>
            <a:spAutoFit/>
          </a:bodyPr>
          <a:lstStyle/>
          <a:p>
            <a:pPr eaLnBrk="1" hangingPunct="1">
              <a:lnSpc>
                <a:spcPct val="100000"/>
              </a:lnSpc>
              <a:spcBef>
                <a:spcPct val="10000"/>
              </a:spcBef>
              <a:spcAft>
                <a:spcPct val="0"/>
              </a:spcAft>
              <a:buClrTx/>
              <a:buSzTx/>
              <a:buFontTx/>
              <a:buNone/>
            </a:pPr>
            <a:r>
              <a:rPr kumimoji="1" lang="zh-CN" altLang="en-US" sz="2400" b="1">
                <a:solidFill>
                  <a:schemeClr val="tx1"/>
                </a:solidFill>
                <a:effectLst/>
                <a:latin typeface="Times New Roman" pitchFamily="18" charset="0"/>
                <a:ea typeface="楷体_GB2312" pitchFamily="49" charset="-122"/>
              </a:rPr>
              <a:t>客户端</a:t>
            </a:r>
            <a:r>
              <a:rPr kumimoji="1" lang="en-US" altLang="zh-CN" sz="2400" b="1">
                <a:solidFill>
                  <a:schemeClr val="tx1"/>
                </a:solidFill>
                <a:effectLst/>
                <a:latin typeface="Times New Roman" pitchFamily="18" charset="0"/>
                <a:ea typeface="楷体_GB2312" pitchFamily="49" charset="-122"/>
              </a:rPr>
              <a:t>/</a:t>
            </a:r>
            <a:r>
              <a:rPr kumimoji="1" lang="zh-CN" altLang="en-US" sz="2400" b="1">
                <a:solidFill>
                  <a:schemeClr val="tx1"/>
                </a:solidFill>
                <a:effectLst/>
                <a:latin typeface="Times New Roman" pitchFamily="18" charset="0"/>
                <a:ea typeface="楷体_GB2312" pitchFamily="49" charset="-122"/>
              </a:rPr>
              <a:t>服务器模式（</a:t>
            </a:r>
            <a:r>
              <a:rPr kumimoji="1" lang="en-US" altLang="zh-CN" sz="2400" b="1">
                <a:solidFill>
                  <a:schemeClr val="tx1"/>
                </a:solidFill>
                <a:effectLst/>
                <a:latin typeface="Times New Roman" pitchFamily="18" charset="0"/>
                <a:ea typeface="楷体_GB2312" pitchFamily="49" charset="-122"/>
              </a:rPr>
              <a:t>C/S</a:t>
            </a:r>
            <a:r>
              <a:rPr kumimoji="1" lang="zh-CN" altLang="en-US" sz="2400" b="1">
                <a:solidFill>
                  <a:schemeClr val="tx1"/>
                </a:solidFill>
                <a:effectLst/>
                <a:latin typeface="Times New Roman" pitchFamily="18" charset="0"/>
                <a:ea typeface="楷体_GB2312" pitchFamily="49" charset="-122"/>
              </a:rPr>
              <a:t>）的分布式结构</a:t>
            </a:r>
          </a:p>
        </p:txBody>
      </p:sp>
      <p:sp>
        <p:nvSpPr>
          <p:cNvPr id="14339" name="Text Box 3"/>
          <p:cNvSpPr txBox="1">
            <a:spLocks noChangeArrowheads="1"/>
          </p:cNvSpPr>
          <p:nvPr/>
        </p:nvSpPr>
        <p:spPr bwMode="auto">
          <a:xfrm>
            <a:off x="396875" y="1989138"/>
            <a:ext cx="8567738" cy="1644650"/>
          </a:xfrm>
          <a:prstGeom prst="rect">
            <a:avLst/>
          </a:prstGeom>
          <a:noFill/>
          <a:ln w="9525">
            <a:noFill/>
            <a:miter lim="800000"/>
            <a:headEnd/>
            <a:tailEnd/>
          </a:ln>
        </p:spPr>
        <p:txBody>
          <a:bodyPr>
            <a:spAutoFit/>
          </a:bodyPr>
          <a:lstStyle/>
          <a:p>
            <a:pPr eaLnBrk="1" hangingPunct="1">
              <a:lnSpc>
                <a:spcPct val="120000"/>
              </a:lnSpc>
              <a:spcBef>
                <a:spcPct val="15000"/>
              </a:spcBef>
              <a:spcAft>
                <a:spcPct val="0"/>
              </a:spcAft>
              <a:buClrTx/>
              <a:buSzTx/>
              <a:buFontTx/>
              <a:buNone/>
            </a:pPr>
            <a:r>
              <a:rPr kumimoji="1" lang="en-US" altLang="zh-CN" sz="2000" b="1">
                <a:solidFill>
                  <a:schemeClr val="tx1"/>
                </a:solidFill>
                <a:effectLst/>
                <a:latin typeface="Times New Roman" pitchFamily="18" charset="0"/>
                <a:ea typeface="楷体_GB2312" pitchFamily="49" charset="-122"/>
              </a:rPr>
              <a:t>C/S</a:t>
            </a:r>
            <a:r>
              <a:rPr kumimoji="1" lang="zh-CN" altLang="en-US" sz="2000" b="1">
                <a:solidFill>
                  <a:schemeClr val="tx1"/>
                </a:solidFill>
                <a:effectLst/>
                <a:latin typeface="Times New Roman" pitchFamily="18" charset="0"/>
                <a:ea typeface="楷体_GB2312" pitchFamily="49" charset="-122"/>
              </a:rPr>
              <a:t>结构是一种分布式模型，采用发请求、得结果的模式：</a:t>
            </a:r>
          </a:p>
          <a:p>
            <a:pPr eaLnBrk="1" hangingPunct="1">
              <a:lnSpc>
                <a:spcPct val="120000"/>
              </a:lnSpc>
              <a:spcBef>
                <a:spcPct val="15000"/>
              </a:spcBef>
              <a:spcAft>
                <a:spcPct val="0"/>
              </a:spcAft>
              <a:buClrTx/>
              <a:buSzTx/>
              <a:buFontTx/>
              <a:buNone/>
            </a:pPr>
            <a:r>
              <a:rPr kumimoji="1" lang="zh-CN" altLang="en-US" sz="2000" b="1">
                <a:solidFill>
                  <a:schemeClr val="tx1"/>
                </a:solidFill>
                <a:effectLst/>
                <a:latin typeface="Times New Roman" pitchFamily="18" charset="0"/>
                <a:ea typeface="幼圆" pitchFamily="49" charset="-122"/>
              </a:rPr>
              <a:t>客户机    </a:t>
            </a:r>
            <a:r>
              <a:rPr kumimoji="1" lang="zh-CN" altLang="en-US" sz="2000" b="1">
                <a:solidFill>
                  <a:schemeClr val="tx1"/>
                </a:solidFill>
                <a:effectLst/>
                <a:latin typeface="Times New Roman" pitchFamily="18" charset="0"/>
                <a:ea typeface="楷体_GB2312" pitchFamily="49" charset="-122"/>
              </a:rPr>
              <a:t>向服务器发出请求</a:t>
            </a:r>
            <a:r>
              <a:rPr kumimoji="1" lang="en-US" altLang="zh-CN" sz="2000" b="1">
                <a:solidFill>
                  <a:schemeClr val="tx1"/>
                </a:solidFill>
                <a:effectLst/>
                <a:latin typeface="Times New Roman" pitchFamily="18" charset="0"/>
                <a:ea typeface="楷体_GB2312" pitchFamily="49" charset="-122"/>
              </a:rPr>
              <a:t>(</a:t>
            </a:r>
            <a:r>
              <a:rPr kumimoji="1" lang="zh-CN" altLang="en-US" sz="2000" b="1">
                <a:solidFill>
                  <a:schemeClr val="tx1"/>
                </a:solidFill>
                <a:effectLst/>
                <a:latin typeface="Times New Roman" pitchFamily="18" charset="0"/>
                <a:ea typeface="楷体_GB2312" pitchFamily="49" charset="-122"/>
              </a:rPr>
              <a:t>数据请求、网页请求、文件传输请求等等</a:t>
            </a:r>
            <a:r>
              <a:rPr kumimoji="1" lang="en-US" altLang="zh-CN" sz="2000" b="1">
                <a:solidFill>
                  <a:schemeClr val="tx1"/>
                </a:solidFill>
                <a:effectLst/>
                <a:latin typeface="Times New Roman" pitchFamily="18" charset="0"/>
                <a:ea typeface="楷体_GB2312" pitchFamily="49" charset="-122"/>
              </a:rPr>
              <a:t>)</a:t>
            </a:r>
            <a:r>
              <a:rPr kumimoji="1" lang="zh-CN" altLang="en-US" sz="2000" b="1">
                <a:solidFill>
                  <a:schemeClr val="tx1"/>
                </a:solidFill>
                <a:effectLst/>
                <a:latin typeface="Times New Roman" pitchFamily="18" charset="0"/>
                <a:ea typeface="楷体_GB2312" pitchFamily="49" charset="-122"/>
              </a:rPr>
              <a:t>，</a:t>
            </a:r>
          </a:p>
          <a:p>
            <a:pPr eaLnBrk="1" hangingPunct="1">
              <a:lnSpc>
                <a:spcPct val="120000"/>
              </a:lnSpc>
              <a:spcBef>
                <a:spcPct val="15000"/>
              </a:spcBef>
              <a:spcAft>
                <a:spcPct val="0"/>
              </a:spcAft>
              <a:buClrTx/>
              <a:buSzTx/>
              <a:buFontTx/>
              <a:buNone/>
            </a:pPr>
            <a:r>
              <a:rPr kumimoji="1" lang="zh-CN" altLang="en-US" sz="2000" b="1">
                <a:solidFill>
                  <a:schemeClr val="tx1"/>
                </a:solidFill>
                <a:effectLst/>
                <a:latin typeface="Times New Roman" pitchFamily="18" charset="0"/>
                <a:ea typeface="幼圆" pitchFamily="49" charset="-122"/>
              </a:rPr>
              <a:t>服务器   </a:t>
            </a:r>
            <a:r>
              <a:rPr kumimoji="1" lang="zh-CN" altLang="en-US" sz="2000" b="1">
                <a:solidFill>
                  <a:schemeClr val="tx1"/>
                </a:solidFill>
                <a:effectLst/>
                <a:latin typeface="Times New Roman" pitchFamily="18" charset="0"/>
                <a:ea typeface="楷体_GB2312" pitchFamily="49" charset="-122"/>
              </a:rPr>
              <a:t>响应请求，进行相应的操作，将结果回传给客户机，客户机再将格式化后的结果呈现给用户。</a:t>
            </a:r>
          </a:p>
        </p:txBody>
      </p:sp>
      <p:pic>
        <p:nvPicPr>
          <p:cNvPr id="14340" name="Picture 4" descr="变色小球"/>
          <p:cNvPicPr>
            <a:picLocks noChangeAspect="1" noChangeArrowheads="1" noCrop="1"/>
          </p:cNvPicPr>
          <p:nvPr/>
        </p:nvPicPr>
        <p:blipFill>
          <a:blip r:embed="rId3" cstate="print"/>
          <a:srcRect/>
          <a:stretch>
            <a:fillRect/>
          </a:stretch>
        </p:blipFill>
        <p:spPr bwMode="auto">
          <a:xfrm>
            <a:off x="280988" y="2598738"/>
            <a:ext cx="133350" cy="133350"/>
          </a:xfrm>
          <a:prstGeom prst="rect">
            <a:avLst/>
          </a:prstGeom>
          <a:noFill/>
          <a:ln w="9525">
            <a:noFill/>
            <a:miter lim="800000"/>
            <a:headEnd/>
            <a:tailEnd/>
          </a:ln>
        </p:spPr>
      </p:pic>
      <p:pic>
        <p:nvPicPr>
          <p:cNvPr id="14341" name="Picture 5" descr="变色小球"/>
          <p:cNvPicPr>
            <a:picLocks noChangeAspect="1" noChangeArrowheads="1" noCrop="1"/>
          </p:cNvPicPr>
          <p:nvPr/>
        </p:nvPicPr>
        <p:blipFill>
          <a:blip r:embed="rId3" cstate="print"/>
          <a:srcRect/>
          <a:stretch>
            <a:fillRect/>
          </a:stretch>
        </p:blipFill>
        <p:spPr bwMode="auto">
          <a:xfrm>
            <a:off x="296863" y="2979738"/>
            <a:ext cx="133350" cy="133350"/>
          </a:xfrm>
          <a:prstGeom prst="rect">
            <a:avLst/>
          </a:prstGeom>
          <a:noFill/>
          <a:ln w="9525">
            <a:noFill/>
            <a:miter lim="800000"/>
            <a:headEnd/>
            <a:tailEnd/>
          </a:ln>
        </p:spPr>
      </p:pic>
      <p:sp>
        <p:nvSpPr>
          <p:cNvPr id="14342" name="Text Box 9"/>
          <p:cNvSpPr txBox="1">
            <a:spLocks noChangeArrowheads="1"/>
          </p:cNvSpPr>
          <p:nvPr/>
        </p:nvSpPr>
        <p:spPr bwMode="auto">
          <a:xfrm>
            <a:off x="304800" y="4005263"/>
            <a:ext cx="8551863" cy="396875"/>
          </a:xfrm>
          <a:prstGeom prst="rect">
            <a:avLst/>
          </a:prstGeom>
          <a:noFill/>
          <a:ln w="9525">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en-US" altLang="zh-CN" sz="2000" b="1">
                <a:solidFill>
                  <a:schemeClr val="tx1"/>
                </a:solidFill>
                <a:effectLst/>
                <a:latin typeface="Times New Roman" pitchFamily="18" charset="0"/>
                <a:ea typeface="楷体_GB2312" pitchFamily="49" charset="-122"/>
              </a:rPr>
              <a:t>C/S</a:t>
            </a:r>
            <a:r>
              <a:rPr kumimoji="1" lang="zh-CN" altLang="en-US" sz="2000" b="1">
                <a:solidFill>
                  <a:schemeClr val="tx1"/>
                </a:solidFill>
                <a:effectLst/>
                <a:latin typeface="Times New Roman" pitchFamily="18" charset="0"/>
                <a:ea typeface="楷体_GB2312" pitchFamily="49" charset="-122"/>
              </a:rPr>
              <a:t>结构的应用都由三个相对独立的逻辑部分组成：</a:t>
            </a:r>
          </a:p>
        </p:txBody>
      </p:sp>
      <p:sp>
        <p:nvSpPr>
          <p:cNvPr id="513035" name="Text Box 11"/>
          <p:cNvSpPr txBox="1">
            <a:spLocks noChangeArrowheads="1"/>
          </p:cNvSpPr>
          <p:nvPr/>
        </p:nvSpPr>
        <p:spPr bwMode="auto">
          <a:xfrm>
            <a:off x="2989263" y="4587875"/>
            <a:ext cx="2192337" cy="430213"/>
          </a:xfrm>
          <a:prstGeom prst="rect">
            <a:avLst/>
          </a:prstGeom>
          <a:solidFill>
            <a:srgbClr val="FFFF99"/>
          </a:solidFill>
          <a:ln w="9525">
            <a:solidFill>
              <a:schemeClr val="tx1"/>
            </a:solidFill>
            <a:miter lim="800000"/>
            <a:headEnd/>
            <a:tailEnd/>
          </a:ln>
          <a:effectLst>
            <a:outerShdw dist="35921" dir="2700000" algn="ctr" rotWithShape="0">
              <a:srgbClr val="808080"/>
            </a:outerShdw>
          </a:effectLst>
        </p:spPr>
        <p:txBody>
          <a:bodyPr/>
          <a:lstStyle/>
          <a:p>
            <a:pPr algn="ctr" eaLnBrk="1" hangingPunct="1">
              <a:lnSpc>
                <a:spcPct val="100000"/>
              </a:lnSpc>
              <a:spcAft>
                <a:spcPct val="0"/>
              </a:spcAft>
              <a:buClrTx/>
              <a:buSzTx/>
              <a:buFontTx/>
              <a:buNone/>
              <a:defRPr/>
            </a:pPr>
            <a:r>
              <a:rPr kumimoji="1" lang="zh-CN" altLang="en-US" sz="2000" b="1">
                <a:solidFill>
                  <a:schemeClr val="tx1"/>
                </a:solidFill>
                <a:effectLst/>
                <a:latin typeface="Times New Roman" pitchFamily="18" charset="0"/>
              </a:rPr>
              <a:t>用户界面</a:t>
            </a:r>
            <a:endParaRPr kumimoji="1" lang="zh-CN" altLang="en-US" sz="2000" b="1">
              <a:solidFill>
                <a:schemeClr val="tx1"/>
              </a:solidFill>
              <a:effectLst/>
              <a:latin typeface="Times New Roman" pitchFamily="18" charset="0"/>
              <a:ea typeface="楷体_GB2312" pitchFamily="49" charset="-122"/>
            </a:endParaRPr>
          </a:p>
        </p:txBody>
      </p:sp>
      <p:sp>
        <p:nvSpPr>
          <p:cNvPr id="513036" name="Text Box 12"/>
          <p:cNvSpPr txBox="1">
            <a:spLocks noChangeArrowheads="1"/>
          </p:cNvSpPr>
          <p:nvPr/>
        </p:nvSpPr>
        <p:spPr bwMode="auto">
          <a:xfrm>
            <a:off x="2989263" y="5305425"/>
            <a:ext cx="2192337" cy="430213"/>
          </a:xfrm>
          <a:prstGeom prst="rect">
            <a:avLst/>
          </a:prstGeom>
          <a:solidFill>
            <a:srgbClr val="FFFF99"/>
          </a:solidFill>
          <a:ln w="9525">
            <a:solidFill>
              <a:schemeClr val="tx1"/>
            </a:solidFill>
            <a:miter lim="800000"/>
            <a:headEnd/>
            <a:tailEnd/>
          </a:ln>
          <a:effectLst>
            <a:outerShdw dist="35921" dir="2700000" algn="ctr" rotWithShape="0">
              <a:srgbClr val="808080"/>
            </a:outerShdw>
          </a:effectLst>
        </p:spPr>
        <p:txBody>
          <a:bodyPr/>
          <a:lstStyle/>
          <a:p>
            <a:pPr algn="ctr" eaLnBrk="1" hangingPunct="1">
              <a:lnSpc>
                <a:spcPct val="100000"/>
              </a:lnSpc>
              <a:spcAft>
                <a:spcPct val="0"/>
              </a:spcAft>
              <a:buClrTx/>
              <a:buSzTx/>
              <a:buFontTx/>
              <a:buNone/>
              <a:defRPr/>
            </a:pPr>
            <a:r>
              <a:rPr kumimoji="1" lang="zh-CN" altLang="en-US" sz="2000" b="1">
                <a:solidFill>
                  <a:schemeClr val="tx1"/>
                </a:solidFill>
                <a:effectLst/>
                <a:latin typeface="Times New Roman" pitchFamily="18" charset="0"/>
              </a:rPr>
              <a:t>应用逻辑</a:t>
            </a:r>
            <a:endParaRPr kumimoji="1" lang="zh-CN" altLang="en-US" sz="2000" b="1">
              <a:solidFill>
                <a:schemeClr val="tx1"/>
              </a:solidFill>
              <a:effectLst/>
              <a:latin typeface="Times New Roman" pitchFamily="18" charset="0"/>
              <a:ea typeface="楷体_GB2312" pitchFamily="49" charset="-122"/>
            </a:endParaRPr>
          </a:p>
        </p:txBody>
      </p:sp>
      <p:sp>
        <p:nvSpPr>
          <p:cNvPr id="513037" name="Text Box 13"/>
          <p:cNvSpPr txBox="1">
            <a:spLocks noChangeArrowheads="1"/>
          </p:cNvSpPr>
          <p:nvPr/>
        </p:nvSpPr>
        <p:spPr bwMode="auto">
          <a:xfrm>
            <a:off x="2989263" y="6022975"/>
            <a:ext cx="2192337" cy="428625"/>
          </a:xfrm>
          <a:prstGeom prst="rect">
            <a:avLst/>
          </a:prstGeom>
          <a:solidFill>
            <a:srgbClr val="FFFF99"/>
          </a:solidFill>
          <a:ln w="9525">
            <a:solidFill>
              <a:schemeClr val="tx1"/>
            </a:solidFill>
            <a:miter lim="800000"/>
            <a:headEnd/>
            <a:tailEnd/>
          </a:ln>
          <a:effectLst>
            <a:outerShdw dist="35921" dir="2700000" algn="ctr" rotWithShape="0">
              <a:srgbClr val="808080"/>
            </a:outerShdw>
          </a:effectLst>
        </p:spPr>
        <p:txBody>
          <a:bodyPr/>
          <a:lstStyle/>
          <a:p>
            <a:pPr algn="ctr" eaLnBrk="1" hangingPunct="1">
              <a:lnSpc>
                <a:spcPct val="100000"/>
              </a:lnSpc>
              <a:spcAft>
                <a:spcPct val="0"/>
              </a:spcAft>
              <a:buClrTx/>
              <a:buSzTx/>
              <a:buFontTx/>
              <a:buNone/>
              <a:defRPr/>
            </a:pPr>
            <a:r>
              <a:rPr kumimoji="1" lang="zh-CN" altLang="en-US" sz="2000" b="1">
                <a:solidFill>
                  <a:schemeClr val="tx1"/>
                </a:solidFill>
                <a:effectLst/>
                <a:latin typeface="Times New Roman" pitchFamily="18" charset="0"/>
              </a:rPr>
              <a:t>数据访问</a:t>
            </a:r>
            <a:endParaRPr kumimoji="1" lang="zh-CN" altLang="en-US" sz="2000" b="1">
              <a:solidFill>
                <a:schemeClr val="tx1"/>
              </a:solidFill>
              <a:effectLst/>
              <a:latin typeface="Times New Roman" pitchFamily="18" charset="0"/>
              <a:ea typeface="楷体_GB2312" pitchFamily="49" charset="-122"/>
            </a:endParaRPr>
          </a:p>
        </p:txBody>
      </p:sp>
      <p:sp>
        <p:nvSpPr>
          <p:cNvPr id="14346" name="Text Box 14"/>
          <p:cNvSpPr txBox="1">
            <a:spLocks noChangeArrowheads="1"/>
          </p:cNvSpPr>
          <p:nvPr/>
        </p:nvSpPr>
        <p:spPr bwMode="auto">
          <a:xfrm>
            <a:off x="5732463" y="6022975"/>
            <a:ext cx="2790825" cy="430213"/>
          </a:xfrm>
          <a:prstGeom prst="rect">
            <a:avLst/>
          </a:prstGeom>
          <a:noFill/>
          <a:ln w="9525">
            <a:noFill/>
            <a:miter lim="800000"/>
            <a:headEnd/>
            <a:tailEnd/>
          </a:ln>
        </p:spPr>
        <p:txBody>
          <a:bodyPr/>
          <a:lstStyle/>
          <a:p>
            <a:pPr algn="ctr" eaLnBrk="1" hangingPunct="1">
              <a:lnSpc>
                <a:spcPct val="100000"/>
              </a:lnSpc>
              <a:spcAft>
                <a:spcPct val="0"/>
              </a:spcAft>
              <a:buClrTx/>
              <a:buSzTx/>
              <a:buFontTx/>
              <a:buNone/>
            </a:pPr>
            <a:r>
              <a:rPr kumimoji="1" lang="zh-CN" altLang="en-US" sz="1800" b="1">
                <a:solidFill>
                  <a:schemeClr val="tx1"/>
                </a:solidFill>
                <a:effectLst/>
                <a:latin typeface="Times New Roman" pitchFamily="18" charset="0"/>
              </a:rPr>
              <a:t>三种逻辑之间的关系</a:t>
            </a:r>
            <a:endParaRPr kumimoji="1" lang="zh-CN" altLang="en-US" sz="1800" b="1">
              <a:solidFill>
                <a:schemeClr val="tx1"/>
              </a:solidFill>
              <a:effectLst/>
              <a:latin typeface="Times New Roman" pitchFamily="18" charset="0"/>
              <a:ea typeface="楷体_GB2312" pitchFamily="49" charset="-122"/>
            </a:endParaRPr>
          </a:p>
        </p:txBody>
      </p:sp>
      <p:sp>
        <p:nvSpPr>
          <p:cNvPr id="513039" name="Line 15"/>
          <p:cNvSpPr>
            <a:spLocks noChangeShapeType="1"/>
          </p:cNvSpPr>
          <p:nvPr/>
        </p:nvSpPr>
        <p:spPr bwMode="auto">
          <a:xfrm>
            <a:off x="4117975" y="5018088"/>
            <a:ext cx="1588" cy="287337"/>
          </a:xfrm>
          <a:prstGeom prst="line">
            <a:avLst/>
          </a:prstGeom>
          <a:noFill/>
          <a:ln w="28575">
            <a:solidFill>
              <a:schemeClr val="tx1"/>
            </a:solidFill>
            <a:round/>
            <a:headEnd type="triangle" w="med" len="med"/>
            <a:tailEnd type="triangle" w="med" len="med"/>
          </a:ln>
        </p:spPr>
        <p:txBody>
          <a:bodyPr/>
          <a:lstStyle/>
          <a:p>
            <a:pPr>
              <a:defRPr/>
            </a:pPr>
            <a:endParaRPr lang="zh-CN" altLang="en-US"/>
          </a:p>
        </p:txBody>
      </p:sp>
      <p:sp>
        <p:nvSpPr>
          <p:cNvPr id="513040" name="Line 16"/>
          <p:cNvSpPr>
            <a:spLocks noChangeShapeType="1"/>
          </p:cNvSpPr>
          <p:nvPr/>
        </p:nvSpPr>
        <p:spPr bwMode="auto">
          <a:xfrm>
            <a:off x="4119563" y="5735638"/>
            <a:ext cx="1587" cy="287337"/>
          </a:xfrm>
          <a:prstGeom prst="line">
            <a:avLst/>
          </a:prstGeom>
          <a:noFill/>
          <a:ln w="28575">
            <a:solidFill>
              <a:schemeClr val="tx1"/>
            </a:solidFill>
            <a:round/>
            <a:headEnd type="triangle" w="med" len="med"/>
            <a:tailEnd type="triangle" w="med" len="med"/>
          </a:ln>
        </p:spPr>
        <p:txBody>
          <a:bodyPr/>
          <a:lstStyle/>
          <a:p>
            <a:pPr>
              <a:defRPr/>
            </a:pPr>
            <a:endParaRPr lang="zh-CN" altLang="en-US"/>
          </a:p>
        </p:txBody>
      </p:sp>
      <p:sp>
        <p:nvSpPr>
          <p:cNvPr id="513041" name="Rectangle 17"/>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spTree>
    <p:extLst>
      <p:ext uri="{BB962C8B-B14F-4D97-AF65-F5344CB8AC3E}">
        <p14:creationId xmlns:p14="http://schemas.microsoft.com/office/powerpoint/2010/main" val="1649724390"/>
      </p:ext>
    </p:extLst>
  </p:cSld>
  <p:clrMapOvr>
    <a:masterClrMapping/>
  </p:clrMapOvr>
  <p:transition>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52400" y="1203325"/>
            <a:ext cx="8461375" cy="957250"/>
          </a:xfrm>
          <a:prstGeom prst="rect">
            <a:avLst/>
          </a:prstGeom>
          <a:noFill/>
          <a:ln w="9525">
            <a:noFill/>
            <a:miter lim="800000"/>
            <a:headEnd/>
            <a:tailEnd/>
          </a:ln>
        </p:spPr>
        <p:txBody>
          <a:bodyPr>
            <a:spAutoFit/>
          </a:bodyPr>
          <a:lstStyle/>
          <a:p>
            <a:pPr eaLnBrk="1" hangingPunct="1">
              <a:lnSpc>
                <a:spcPct val="150000"/>
              </a:lnSpc>
              <a:spcBef>
                <a:spcPct val="50000"/>
              </a:spcBef>
              <a:spcAft>
                <a:spcPct val="0"/>
              </a:spcAft>
              <a:buClrTx/>
              <a:buSzTx/>
              <a:buFontTx/>
              <a:buNone/>
            </a:pPr>
            <a:r>
              <a:rPr kumimoji="1" lang="en-US" altLang="zh-CN" sz="2000" b="1" dirty="0">
                <a:solidFill>
                  <a:schemeClr val="tx1"/>
                </a:solidFill>
                <a:effectLst/>
                <a:latin typeface="Times New Roman" pitchFamily="18" charset="0"/>
                <a:ea typeface="楷体_GB2312" pitchFamily="49" charset="-122"/>
              </a:rPr>
              <a:t>       </a:t>
            </a:r>
            <a:r>
              <a:rPr kumimoji="1" lang="zh-CN" altLang="en-US" sz="2000" b="1" dirty="0">
                <a:solidFill>
                  <a:schemeClr val="tx1"/>
                </a:solidFill>
                <a:effectLst/>
                <a:latin typeface="Times New Roman" pitchFamily="18" charset="0"/>
                <a:ea typeface="楷体_GB2312" pitchFamily="49" charset="-122"/>
              </a:rPr>
              <a:t>完整的应用包含三个相对独立的逻辑部分，而两层的</a:t>
            </a:r>
            <a:r>
              <a:rPr kumimoji="1" lang="en-US" altLang="zh-CN" sz="2000" b="1" dirty="0">
                <a:solidFill>
                  <a:schemeClr val="tx1"/>
                </a:solidFill>
                <a:effectLst/>
                <a:latin typeface="Times New Roman" pitchFamily="18" charset="0"/>
                <a:ea typeface="楷体_GB2312" pitchFamily="49" charset="-122"/>
              </a:rPr>
              <a:t>C/S</a:t>
            </a:r>
            <a:r>
              <a:rPr kumimoji="1" lang="zh-CN" altLang="en-US" sz="2000" b="1" dirty="0">
                <a:solidFill>
                  <a:schemeClr val="tx1"/>
                </a:solidFill>
                <a:effectLst/>
                <a:latin typeface="Times New Roman" pitchFamily="18" charset="0"/>
                <a:ea typeface="楷体_GB2312" pitchFamily="49" charset="-122"/>
              </a:rPr>
              <a:t>结构只有两个端应用。应用逻辑应该映射到哪一端上呢？  三种情况：</a:t>
            </a:r>
          </a:p>
        </p:txBody>
      </p:sp>
      <p:sp>
        <p:nvSpPr>
          <p:cNvPr id="15375" name="Text Box 16"/>
          <p:cNvSpPr txBox="1">
            <a:spLocks noChangeArrowheads="1"/>
          </p:cNvSpPr>
          <p:nvPr/>
        </p:nvSpPr>
        <p:spPr bwMode="auto">
          <a:xfrm>
            <a:off x="3000364" y="5929330"/>
            <a:ext cx="2971800" cy="436562"/>
          </a:xfrm>
          <a:prstGeom prst="rect">
            <a:avLst/>
          </a:prstGeom>
          <a:noFill/>
          <a:ln w="9525">
            <a:noFill/>
            <a:miter lim="800000"/>
            <a:headEnd/>
            <a:tailEnd/>
          </a:ln>
        </p:spPr>
        <p:txBody>
          <a:bodyPr/>
          <a:lstStyle/>
          <a:p>
            <a:pPr algn="ctr" eaLnBrk="1" hangingPunct="1">
              <a:lnSpc>
                <a:spcPct val="100000"/>
              </a:lnSpc>
              <a:spcAft>
                <a:spcPct val="0"/>
              </a:spcAft>
              <a:buClrTx/>
              <a:buSzTx/>
              <a:buFontTx/>
              <a:buNone/>
            </a:pPr>
            <a:r>
              <a:rPr kumimoji="1" lang="zh-CN" altLang="en-US" sz="1800" b="1" dirty="0">
                <a:solidFill>
                  <a:schemeClr val="tx1"/>
                </a:solidFill>
                <a:effectLst/>
                <a:latin typeface="Times New Roman" pitchFamily="18" charset="0"/>
              </a:rPr>
              <a:t>应用逻辑层的映射情况</a:t>
            </a:r>
            <a:endParaRPr kumimoji="1" lang="zh-CN" altLang="en-US" sz="1800" b="1" dirty="0">
              <a:solidFill>
                <a:schemeClr val="tx1"/>
              </a:solidFill>
              <a:effectLst/>
              <a:latin typeface="Times New Roman" pitchFamily="18" charset="0"/>
              <a:ea typeface="楷体_GB2312" pitchFamily="49" charset="-122"/>
            </a:endParaRPr>
          </a:p>
        </p:txBody>
      </p:sp>
      <p:grpSp>
        <p:nvGrpSpPr>
          <p:cNvPr id="22" name="组合 21"/>
          <p:cNvGrpSpPr/>
          <p:nvPr/>
        </p:nvGrpSpPr>
        <p:grpSpPr>
          <a:xfrm>
            <a:off x="785786" y="2500306"/>
            <a:ext cx="7110413" cy="3063875"/>
            <a:chOff x="865196" y="2285992"/>
            <a:chExt cx="7110413" cy="3063875"/>
          </a:xfrm>
        </p:grpSpPr>
        <p:sp>
          <p:nvSpPr>
            <p:cNvPr id="15363" name="Text Box 4"/>
            <p:cNvSpPr txBox="1">
              <a:spLocks noChangeArrowheads="1"/>
            </p:cNvSpPr>
            <p:nvPr/>
          </p:nvSpPr>
          <p:spPr bwMode="auto">
            <a:xfrm>
              <a:off x="1404946" y="3746492"/>
              <a:ext cx="6570663" cy="436563"/>
            </a:xfrm>
            <a:prstGeom prst="rect">
              <a:avLst/>
            </a:prstGeom>
            <a:noFill/>
            <a:ln w="9525">
              <a:solidFill>
                <a:schemeClr val="tx1"/>
              </a:solidFill>
              <a:miter lim="800000"/>
              <a:headEnd/>
              <a:tailEnd/>
            </a:ln>
          </p:spPr>
          <p:txBody>
            <a:bodyP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网    络</a:t>
              </a:r>
            </a:p>
          </p:txBody>
        </p:sp>
        <p:sp>
          <p:nvSpPr>
            <p:cNvPr id="15364" name="Text Box 5"/>
            <p:cNvSpPr txBox="1">
              <a:spLocks noChangeArrowheads="1"/>
            </p:cNvSpPr>
            <p:nvPr/>
          </p:nvSpPr>
          <p:spPr bwMode="auto">
            <a:xfrm>
              <a:off x="4065596" y="2725730"/>
              <a:ext cx="1431925" cy="438150"/>
            </a:xfrm>
            <a:prstGeom prst="rect">
              <a:avLst/>
            </a:prstGeom>
            <a:solidFill>
              <a:srgbClr val="FFFF99"/>
            </a:solidFill>
            <a:ln w="9525">
              <a:solidFill>
                <a:schemeClr val="tx1"/>
              </a:solidFill>
              <a:miter lim="800000"/>
              <a:headEnd/>
              <a:tailEnd/>
            </a:ln>
          </p:spPr>
          <p:txBody>
            <a:bodyP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用户界面</a:t>
              </a:r>
            </a:p>
            <a:p>
              <a:pPr eaLnBrk="1" hangingPunct="1">
                <a:lnSpc>
                  <a:spcPct val="100000"/>
                </a:lnSpc>
                <a:spcAft>
                  <a:spcPct val="0"/>
                </a:spcAft>
                <a:buClrTx/>
                <a:buSzTx/>
                <a:buFontTx/>
                <a:buNone/>
              </a:pPr>
              <a:endParaRPr kumimoji="1" lang="en-US" altLang="zh-CN" sz="2000" b="1">
                <a:solidFill>
                  <a:schemeClr val="tx1"/>
                </a:solidFill>
                <a:effectLst/>
                <a:latin typeface="Times New Roman" pitchFamily="18" charset="0"/>
                <a:ea typeface="楷体_GB2312" pitchFamily="49" charset="-122"/>
              </a:endParaRPr>
            </a:p>
          </p:txBody>
        </p:sp>
        <p:sp>
          <p:nvSpPr>
            <p:cNvPr id="15365" name="Text Box 6"/>
            <p:cNvSpPr txBox="1">
              <a:spLocks noChangeArrowheads="1"/>
            </p:cNvSpPr>
            <p:nvPr/>
          </p:nvSpPr>
          <p:spPr bwMode="auto">
            <a:xfrm>
              <a:off x="4075121" y="3108317"/>
              <a:ext cx="1422400" cy="549275"/>
            </a:xfrm>
            <a:prstGeom prst="rect">
              <a:avLst/>
            </a:prstGeom>
            <a:solidFill>
              <a:srgbClr val="FFFF99"/>
            </a:solidFill>
            <a:ln w="9525">
              <a:solidFill>
                <a:schemeClr val="tx1"/>
              </a:solidFill>
              <a:miter lim="800000"/>
              <a:headEnd/>
              <a:tailEnd/>
            </a:ln>
          </p:spPr>
          <p:txBody>
            <a:bodyPr/>
            <a:lstStyle/>
            <a:p>
              <a:pPr algn="ctr" eaLnBrk="1" hangingPunct="1">
                <a:lnSpc>
                  <a:spcPct val="85000"/>
                </a:lnSpc>
                <a:spcAft>
                  <a:spcPct val="0"/>
                </a:spcAft>
                <a:buClrTx/>
                <a:buSzTx/>
                <a:buFontTx/>
                <a:buNone/>
              </a:pPr>
              <a:r>
                <a:rPr kumimoji="1" lang="zh-CN" altLang="en-US" sz="2000" b="1">
                  <a:solidFill>
                    <a:schemeClr val="tx1"/>
                  </a:solidFill>
                  <a:effectLst/>
                  <a:latin typeface="Times New Roman" pitchFamily="18" charset="0"/>
                </a:rPr>
                <a:t>客户端逻辑应用</a:t>
              </a:r>
              <a:endParaRPr kumimoji="1" lang="zh-CN" altLang="en-US" sz="2000" b="1">
                <a:solidFill>
                  <a:schemeClr val="tx1"/>
                </a:solidFill>
                <a:effectLst/>
                <a:latin typeface="Times New Roman" pitchFamily="18" charset="0"/>
                <a:ea typeface="楷体_GB2312" pitchFamily="49" charset="-122"/>
              </a:endParaRPr>
            </a:p>
          </p:txBody>
        </p:sp>
        <p:sp>
          <p:nvSpPr>
            <p:cNvPr id="15366" name="Text Box 7"/>
            <p:cNvSpPr txBox="1">
              <a:spLocks noChangeArrowheads="1"/>
            </p:cNvSpPr>
            <p:nvPr/>
          </p:nvSpPr>
          <p:spPr bwMode="auto">
            <a:xfrm>
              <a:off x="4065596" y="4330692"/>
              <a:ext cx="1385888" cy="503238"/>
            </a:xfrm>
            <a:prstGeom prst="rect">
              <a:avLst/>
            </a:prstGeom>
            <a:solidFill>
              <a:srgbClr val="EAEAEA"/>
            </a:solidFill>
            <a:ln w="9525">
              <a:solidFill>
                <a:schemeClr val="tx1"/>
              </a:solidFill>
              <a:miter lim="800000"/>
              <a:headEnd/>
              <a:tailEnd/>
            </a:ln>
          </p:spPr>
          <p:txBody>
            <a:bodyPr/>
            <a:lstStyle/>
            <a:p>
              <a:pPr algn="ctr" eaLnBrk="1" hangingPunct="1">
                <a:lnSpc>
                  <a:spcPct val="85000"/>
                </a:lnSpc>
                <a:spcAft>
                  <a:spcPct val="0"/>
                </a:spcAft>
                <a:buClrTx/>
                <a:buSzTx/>
                <a:buFontTx/>
                <a:buNone/>
              </a:pPr>
              <a:r>
                <a:rPr kumimoji="1" lang="zh-CN" altLang="en-US" sz="1800" b="1" dirty="0">
                  <a:solidFill>
                    <a:schemeClr val="tx1"/>
                  </a:solidFill>
                  <a:effectLst/>
                  <a:latin typeface="Times New Roman" pitchFamily="18" charset="0"/>
                </a:rPr>
                <a:t>服务端逻辑应用</a:t>
              </a:r>
            </a:p>
            <a:p>
              <a:pPr eaLnBrk="1" hangingPunct="1">
                <a:lnSpc>
                  <a:spcPct val="100000"/>
                </a:lnSpc>
                <a:spcAft>
                  <a:spcPct val="0"/>
                </a:spcAft>
                <a:buClrTx/>
                <a:buSzTx/>
                <a:buFontTx/>
                <a:buNone/>
              </a:pPr>
              <a:endParaRPr kumimoji="1" lang="en-US" altLang="zh-CN" sz="2000" b="1" dirty="0">
                <a:solidFill>
                  <a:schemeClr val="tx1"/>
                </a:solidFill>
                <a:effectLst/>
                <a:latin typeface="Times New Roman" pitchFamily="18" charset="0"/>
                <a:ea typeface="楷体_GB2312" pitchFamily="49" charset="-122"/>
              </a:endParaRPr>
            </a:p>
          </p:txBody>
        </p:sp>
        <p:sp>
          <p:nvSpPr>
            <p:cNvPr id="15367" name="Text Box 8"/>
            <p:cNvSpPr txBox="1">
              <a:spLocks noChangeArrowheads="1"/>
            </p:cNvSpPr>
            <p:nvPr/>
          </p:nvSpPr>
          <p:spPr bwMode="auto">
            <a:xfrm>
              <a:off x="865196" y="2717792"/>
              <a:ext cx="1093788" cy="438150"/>
            </a:xfrm>
            <a:prstGeom prst="rect">
              <a:avLst/>
            </a:prstGeom>
            <a:noFill/>
            <a:ln w="9525">
              <a:solidFill>
                <a:schemeClr val="tx1"/>
              </a:solidFill>
              <a:prstDash val="dash"/>
              <a:miter lim="800000"/>
              <a:headEnd/>
              <a:tailEnd/>
            </a:ln>
          </p:spPr>
          <p:txBody>
            <a:bodyP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客户端</a:t>
              </a:r>
            </a:p>
            <a:p>
              <a:pPr eaLnBrk="1" hangingPunct="1">
                <a:lnSpc>
                  <a:spcPct val="100000"/>
                </a:lnSpc>
                <a:spcAft>
                  <a:spcPct val="0"/>
                </a:spcAft>
                <a:buClrTx/>
                <a:buSzTx/>
                <a:buFontTx/>
                <a:buNone/>
              </a:pPr>
              <a:endParaRPr kumimoji="1" lang="en-US" altLang="zh-CN" sz="2000" b="1">
                <a:solidFill>
                  <a:schemeClr val="tx1"/>
                </a:solidFill>
                <a:effectLst/>
                <a:latin typeface="Times New Roman" pitchFamily="18" charset="0"/>
                <a:ea typeface="楷体_GB2312" pitchFamily="49" charset="-122"/>
              </a:endParaRPr>
            </a:p>
          </p:txBody>
        </p:sp>
        <p:sp>
          <p:nvSpPr>
            <p:cNvPr id="15368" name="Text Box 9"/>
            <p:cNvSpPr txBox="1">
              <a:spLocks noChangeArrowheads="1"/>
            </p:cNvSpPr>
            <p:nvPr/>
          </p:nvSpPr>
          <p:spPr bwMode="auto">
            <a:xfrm>
              <a:off x="2187584" y="2725730"/>
              <a:ext cx="1408112" cy="438150"/>
            </a:xfrm>
            <a:prstGeom prst="rect">
              <a:avLst/>
            </a:prstGeom>
            <a:solidFill>
              <a:srgbClr val="FFFF99"/>
            </a:solidFill>
            <a:ln w="9525">
              <a:solidFill>
                <a:schemeClr val="tx1"/>
              </a:solidFill>
              <a:miter lim="800000"/>
              <a:headEnd/>
              <a:tailEnd/>
            </a:ln>
          </p:spPr>
          <p:txBody>
            <a:bodyP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用户界面</a:t>
              </a:r>
            </a:p>
            <a:p>
              <a:pPr eaLnBrk="1" hangingPunct="1">
                <a:lnSpc>
                  <a:spcPct val="100000"/>
                </a:lnSpc>
                <a:spcAft>
                  <a:spcPct val="0"/>
                </a:spcAft>
                <a:buClrTx/>
                <a:buSzTx/>
                <a:buFontTx/>
                <a:buNone/>
              </a:pPr>
              <a:endParaRPr kumimoji="1" lang="en-US" altLang="zh-CN" sz="2000" b="1">
                <a:solidFill>
                  <a:schemeClr val="tx1"/>
                </a:solidFill>
                <a:effectLst/>
                <a:latin typeface="Times New Roman" pitchFamily="18" charset="0"/>
                <a:ea typeface="楷体_GB2312" pitchFamily="49" charset="-122"/>
              </a:endParaRPr>
            </a:p>
          </p:txBody>
        </p:sp>
        <p:sp>
          <p:nvSpPr>
            <p:cNvPr id="15369" name="Text Box 10"/>
            <p:cNvSpPr txBox="1">
              <a:spLocks noChangeArrowheads="1"/>
            </p:cNvSpPr>
            <p:nvPr/>
          </p:nvSpPr>
          <p:spPr bwMode="auto">
            <a:xfrm>
              <a:off x="2187584" y="3163880"/>
              <a:ext cx="1408112" cy="436562"/>
            </a:xfrm>
            <a:prstGeom prst="rect">
              <a:avLst/>
            </a:prstGeom>
            <a:solidFill>
              <a:srgbClr val="FFFF99"/>
            </a:solidFill>
            <a:ln w="9525">
              <a:solidFill>
                <a:schemeClr val="tx1"/>
              </a:solidFill>
              <a:miter lim="800000"/>
              <a:headEnd/>
              <a:tailEnd/>
            </a:ln>
          </p:spPr>
          <p:txBody>
            <a:bodyP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逻辑应用</a:t>
              </a:r>
              <a:endParaRPr kumimoji="1" lang="zh-CN" altLang="en-US" sz="2000" b="1">
                <a:solidFill>
                  <a:schemeClr val="tx1"/>
                </a:solidFill>
                <a:effectLst/>
                <a:latin typeface="Times New Roman" pitchFamily="18" charset="0"/>
                <a:ea typeface="楷体_GB2312" pitchFamily="49" charset="-122"/>
              </a:endParaRPr>
            </a:p>
          </p:txBody>
        </p:sp>
        <p:sp>
          <p:nvSpPr>
            <p:cNvPr id="15370" name="Text Box 11"/>
            <p:cNvSpPr txBox="1">
              <a:spLocks noChangeArrowheads="1"/>
            </p:cNvSpPr>
            <p:nvPr/>
          </p:nvSpPr>
          <p:spPr bwMode="auto">
            <a:xfrm>
              <a:off x="2187584" y="4327517"/>
              <a:ext cx="1408112" cy="438150"/>
            </a:xfrm>
            <a:prstGeom prst="rect">
              <a:avLst/>
            </a:prstGeom>
            <a:solidFill>
              <a:srgbClr val="EAEAEA"/>
            </a:solidFill>
            <a:ln w="9525">
              <a:solidFill>
                <a:schemeClr val="tx1"/>
              </a:solidFill>
              <a:miter lim="800000"/>
              <a:headEnd/>
              <a:tailEnd/>
            </a:ln>
          </p:spPr>
          <p:txBody>
            <a:bodyP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数据访问</a:t>
              </a:r>
              <a:endParaRPr kumimoji="1" lang="zh-CN" altLang="en-US" sz="2000" b="1">
                <a:solidFill>
                  <a:schemeClr val="tx1"/>
                </a:solidFill>
                <a:effectLst/>
                <a:latin typeface="Times New Roman" pitchFamily="18" charset="0"/>
                <a:ea typeface="楷体_GB2312" pitchFamily="49" charset="-122"/>
              </a:endParaRPr>
            </a:p>
          </p:txBody>
        </p:sp>
        <p:sp>
          <p:nvSpPr>
            <p:cNvPr id="15371" name="Text Box 12"/>
            <p:cNvSpPr txBox="1">
              <a:spLocks noChangeArrowheads="1"/>
            </p:cNvSpPr>
            <p:nvPr/>
          </p:nvSpPr>
          <p:spPr bwMode="auto">
            <a:xfrm>
              <a:off x="5940434" y="2722555"/>
              <a:ext cx="1408112" cy="438150"/>
            </a:xfrm>
            <a:prstGeom prst="rect">
              <a:avLst/>
            </a:prstGeom>
            <a:solidFill>
              <a:srgbClr val="FFFF99"/>
            </a:solidFill>
            <a:ln w="9525">
              <a:solidFill>
                <a:schemeClr val="tx1"/>
              </a:solidFill>
              <a:miter lim="800000"/>
              <a:headEnd/>
              <a:tailEnd/>
            </a:ln>
          </p:spPr>
          <p:txBody>
            <a:bodyP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用户界面</a:t>
              </a:r>
              <a:endParaRPr kumimoji="1" lang="zh-CN" altLang="en-US" sz="2000" b="1">
                <a:solidFill>
                  <a:schemeClr val="tx1"/>
                </a:solidFill>
                <a:effectLst/>
                <a:latin typeface="Times New Roman" pitchFamily="18" charset="0"/>
                <a:ea typeface="楷体_GB2312" pitchFamily="49" charset="-122"/>
              </a:endParaRPr>
            </a:p>
          </p:txBody>
        </p:sp>
        <p:sp>
          <p:nvSpPr>
            <p:cNvPr id="15372" name="Text Box 13"/>
            <p:cNvSpPr txBox="1">
              <a:spLocks noChangeArrowheads="1"/>
            </p:cNvSpPr>
            <p:nvPr/>
          </p:nvSpPr>
          <p:spPr bwMode="auto">
            <a:xfrm>
              <a:off x="5940434" y="4327517"/>
              <a:ext cx="1408112" cy="436563"/>
            </a:xfrm>
            <a:prstGeom prst="rect">
              <a:avLst/>
            </a:prstGeom>
            <a:solidFill>
              <a:srgbClr val="EAEAEA"/>
            </a:solidFill>
            <a:ln w="9525">
              <a:solidFill>
                <a:schemeClr val="tx1"/>
              </a:solidFill>
              <a:miter lim="800000"/>
              <a:headEnd/>
              <a:tailEnd/>
            </a:ln>
          </p:spPr>
          <p:txBody>
            <a:bodyP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逻辑应用</a:t>
              </a:r>
            </a:p>
            <a:p>
              <a:pPr eaLnBrk="1" hangingPunct="1">
                <a:lnSpc>
                  <a:spcPct val="100000"/>
                </a:lnSpc>
                <a:spcAft>
                  <a:spcPct val="0"/>
                </a:spcAft>
                <a:buClrTx/>
                <a:buSzTx/>
                <a:buFontTx/>
                <a:buNone/>
              </a:pPr>
              <a:endParaRPr kumimoji="1" lang="en-US" altLang="zh-CN" sz="2000" b="1">
                <a:solidFill>
                  <a:schemeClr val="tx1"/>
                </a:solidFill>
                <a:effectLst/>
                <a:latin typeface="Times New Roman" pitchFamily="18" charset="0"/>
                <a:ea typeface="楷体_GB2312" pitchFamily="49" charset="-122"/>
              </a:endParaRPr>
            </a:p>
          </p:txBody>
        </p:sp>
        <p:sp>
          <p:nvSpPr>
            <p:cNvPr id="15373" name="Text Box 14"/>
            <p:cNvSpPr txBox="1">
              <a:spLocks noChangeArrowheads="1"/>
            </p:cNvSpPr>
            <p:nvPr/>
          </p:nvSpPr>
          <p:spPr bwMode="auto">
            <a:xfrm>
              <a:off x="5940434" y="4764080"/>
              <a:ext cx="1408112" cy="438150"/>
            </a:xfrm>
            <a:prstGeom prst="rect">
              <a:avLst/>
            </a:prstGeom>
            <a:solidFill>
              <a:srgbClr val="EAEAEA"/>
            </a:solidFill>
            <a:ln w="9525">
              <a:solidFill>
                <a:schemeClr val="tx1"/>
              </a:solidFill>
              <a:miter lim="800000"/>
              <a:headEnd/>
              <a:tailEnd/>
            </a:ln>
          </p:spPr>
          <p:txBody>
            <a:bodyP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数据访问</a:t>
              </a:r>
              <a:endParaRPr kumimoji="1" lang="zh-CN" altLang="en-US" sz="2000" b="1">
                <a:solidFill>
                  <a:schemeClr val="tx1"/>
                </a:solidFill>
                <a:effectLst/>
                <a:latin typeface="Times New Roman" pitchFamily="18" charset="0"/>
                <a:ea typeface="楷体_GB2312" pitchFamily="49" charset="-122"/>
              </a:endParaRPr>
            </a:p>
          </p:txBody>
        </p:sp>
        <p:sp>
          <p:nvSpPr>
            <p:cNvPr id="15374" name="Text Box 15"/>
            <p:cNvSpPr txBox="1">
              <a:spLocks noChangeArrowheads="1"/>
            </p:cNvSpPr>
            <p:nvPr/>
          </p:nvSpPr>
          <p:spPr bwMode="auto">
            <a:xfrm>
              <a:off x="865196" y="4475155"/>
              <a:ext cx="1093788" cy="438150"/>
            </a:xfrm>
            <a:prstGeom prst="rect">
              <a:avLst/>
            </a:prstGeom>
            <a:noFill/>
            <a:ln w="9525">
              <a:solidFill>
                <a:schemeClr val="tx1"/>
              </a:solidFill>
              <a:prstDash val="dash"/>
              <a:miter lim="800000"/>
              <a:headEnd/>
              <a:tailEnd/>
            </a:ln>
          </p:spPr>
          <p:txBody>
            <a:bodyP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服务器</a:t>
              </a:r>
            </a:p>
          </p:txBody>
        </p:sp>
        <p:sp>
          <p:nvSpPr>
            <p:cNvPr id="15376" name="Text Box 17"/>
            <p:cNvSpPr txBox="1">
              <a:spLocks noChangeArrowheads="1"/>
            </p:cNvSpPr>
            <p:nvPr/>
          </p:nvSpPr>
          <p:spPr bwMode="auto">
            <a:xfrm>
              <a:off x="4065596" y="4849805"/>
              <a:ext cx="1406525" cy="438150"/>
            </a:xfrm>
            <a:prstGeom prst="rect">
              <a:avLst/>
            </a:prstGeom>
            <a:solidFill>
              <a:srgbClr val="EAEAEA"/>
            </a:solidFill>
            <a:ln w="9525">
              <a:solidFill>
                <a:schemeClr val="tx1"/>
              </a:solidFill>
              <a:miter lim="800000"/>
              <a:headEnd/>
              <a:tailEnd/>
            </a:ln>
          </p:spPr>
          <p:txBody>
            <a:bodyP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数据访问</a:t>
              </a:r>
              <a:endParaRPr kumimoji="1" lang="zh-CN" altLang="en-US" sz="2000" b="1">
                <a:solidFill>
                  <a:schemeClr val="tx1"/>
                </a:solidFill>
                <a:effectLst/>
                <a:latin typeface="Times New Roman" pitchFamily="18" charset="0"/>
                <a:ea typeface="楷体_GB2312" pitchFamily="49" charset="-122"/>
              </a:endParaRPr>
            </a:p>
          </p:txBody>
        </p:sp>
        <p:sp>
          <p:nvSpPr>
            <p:cNvPr id="15377" name="Text Box 18"/>
            <p:cNvSpPr txBox="1">
              <a:spLocks noChangeArrowheads="1"/>
            </p:cNvSpPr>
            <p:nvPr/>
          </p:nvSpPr>
          <p:spPr bwMode="auto">
            <a:xfrm>
              <a:off x="5786446" y="2285992"/>
              <a:ext cx="1719263" cy="3062288"/>
            </a:xfrm>
            <a:prstGeom prst="rect">
              <a:avLst/>
            </a:prstGeom>
            <a:noFill/>
            <a:ln w="9525">
              <a:solidFill>
                <a:schemeClr val="tx1"/>
              </a:solidFill>
              <a:prstDash val="dash"/>
              <a:miter lim="800000"/>
              <a:headEnd/>
              <a:tailEnd/>
            </a:ln>
          </p:spPr>
          <p:txBody>
            <a:bodyPr/>
            <a:lstStyle/>
            <a:p>
              <a:pPr algn="ctr" eaLnBrk="1" hangingPunct="1">
                <a:lnSpc>
                  <a:spcPct val="100000"/>
                </a:lnSpc>
                <a:spcAft>
                  <a:spcPct val="0"/>
                </a:spcAft>
                <a:buClrTx/>
                <a:buSzTx/>
                <a:buFontTx/>
                <a:buNone/>
              </a:pPr>
              <a:r>
                <a:rPr kumimoji="1" lang="en-US" altLang="zh-CN" sz="2000" b="1">
                  <a:solidFill>
                    <a:schemeClr val="tx1"/>
                  </a:solidFill>
                  <a:effectLst/>
                  <a:latin typeface="Times New Roman" pitchFamily="18" charset="0"/>
                </a:rPr>
                <a:t>C/S</a:t>
              </a:r>
              <a:r>
                <a:rPr kumimoji="1" lang="zh-CN" altLang="en-US" sz="2000" b="1">
                  <a:solidFill>
                    <a:schemeClr val="tx1"/>
                  </a:solidFill>
                  <a:effectLst/>
                  <a:latin typeface="Times New Roman" pitchFamily="18" charset="0"/>
                </a:rPr>
                <a:t>应用</a:t>
              </a:r>
              <a:r>
                <a:rPr kumimoji="1" lang="en-US" altLang="zh-CN" sz="2000" b="1">
                  <a:solidFill>
                    <a:schemeClr val="tx1"/>
                  </a:solidFill>
                  <a:effectLst/>
                  <a:latin typeface="Times New Roman" pitchFamily="18" charset="0"/>
                </a:rPr>
                <a:t>3</a:t>
              </a:r>
              <a:endParaRPr kumimoji="1" lang="en-US" altLang="zh-CN" sz="2000" b="1">
                <a:solidFill>
                  <a:schemeClr val="tx1"/>
                </a:solidFill>
                <a:effectLst/>
                <a:latin typeface="Times New Roman" pitchFamily="18" charset="0"/>
                <a:ea typeface="楷体_GB2312" pitchFamily="49" charset="-122"/>
              </a:endParaRPr>
            </a:p>
          </p:txBody>
        </p:sp>
        <p:sp>
          <p:nvSpPr>
            <p:cNvPr id="15378" name="Text Box 19"/>
            <p:cNvSpPr txBox="1">
              <a:spLocks noChangeArrowheads="1"/>
            </p:cNvSpPr>
            <p:nvPr/>
          </p:nvSpPr>
          <p:spPr bwMode="auto">
            <a:xfrm>
              <a:off x="2030421" y="2289167"/>
              <a:ext cx="1720850" cy="3060700"/>
            </a:xfrm>
            <a:prstGeom prst="rect">
              <a:avLst/>
            </a:prstGeom>
            <a:noFill/>
            <a:ln w="9525">
              <a:solidFill>
                <a:schemeClr val="tx1"/>
              </a:solidFill>
              <a:prstDash val="dash"/>
              <a:miter lim="800000"/>
              <a:headEnd/>
              <a:tailEnd/>
            </a:ln>
          </p:spPr>
          <p:txBody>
            <a:bodyPr/>
            <a:lstStyle/>
            <a:p>
              <a:pPr algn="ctr" eaLnBrk="1" hangingPunct="1">
                <a:lnSpc>
                  <a:spcPct val="100000"/>
                </a:lnSpc>
                <a:spcAft>
                  <a:spcPct val="0"/>
                </a:spcAft>
                <a:buClrTx/>
                <a:buSzTx/>
                <a:buFontTx/>
                <a:buNone/>
              </a:pPr>
              <a:r>
                <a:rPr kumimoji="1" lang="en-US" altLang="zh-CN" sz="2000" b="1">
                  <a:solidFill>
                    <a:schemeClr val="tx1"/>
                  </a:solidFill>
                  <a:effectLst/>
                  <a:latin typeface="Times New Roman" pitchFamily="18" charset="0"/>
                </a:rPr>
                <a:t>C/S</a:t>
              </a:r>
              <a:r>
                <a:rPr kumimoji="1" lang="zh-CN" altLang="en-US" sz="2000" b="1">
                  <a:solidFill>
                    <a:schemeClr val="tx1"/>
                  </a:solidFill>
                  <a:effectLst/>
                  <a:latin typeface="Times New Roman" pitchFamily="18" charset="0"/>
                </a:rPr>
                <a:t>应用</a:t>
              </a:r>
              <a:r>
                <a:rPr kumimoji="1" lang="en-US" altLang="zh-CN" sz="2000" b="1">
                  <a:solidFill>
                    <a:schemeClr val="tx1"/>
                  </a:solidFill>
                  <a:effectLst/>
                  <a:latin typeface="Times New Roman" pitchFamily="18" charset="0"/>
                </a:rPr>
                <a:t>1</a:t>
              </a:r>
              <a:endParaRPr kumimoji="1" lang="en-US" altLang="zh-CN" sz="2000" b="1">
                <a:solidFill>
                  <a:schemeClr val="tx1"/>
                </a:solidFill>
                <a:effectLst/>
                <a:latin typeface="Times New Roman" pitchFamily="18" charset="0"/>
                <a:ea typeface="楷体_GB2312" pitchFamily="49" charset="-122"/>
              </a:endParaRPr>
            </a:p>
          </p:txBody>
        </p:sp>
        <p:sp>
          <p:nvSpPr>
            <p:cNvPr id="15379" name="Text Box 20"/>
            <p:cNvSpPr txBox="1">
              <a:spLocks noChangeArrowheads="1"/>
            </p:cNvSpPr>
            <p:nvPr/>
          </p:nvSpPr>
          <p:spPr bwMode="auto">
            <a:xfrm>
              <a:off x="3908434" y="2289167"/>
              <a:ext cx="1720850" cy="3060700"/>
            </a:xfrm>
            <a:prstGeom prst="rect">
              <a:avLst/>
            </a:prstGeom>
            <a:noFill/>
            <a:ln w="9525">
              <a:solidFill>
                <a:schemeClr val="tx1"/>
              </a:solidFill>
              <a:prstDash val="dash"/>
              <a:miter lim="800000"/>
              <a:headEnd/>
              <a:tailEnd/>
            </a:ln>
          </p:spPr>
          <p:txBody>
            <a:bodyPr/>
            <a:lstStyle/>
            <a:p>
              <a:pPr algn="ctr" eaLnBrk="1" hangingPunct="1">
                <a:lnSpc>
                  <a:spcPct val="100000"/>
                </a:lnSpc>
                <a:spcAft>
                  <a:spcPct val="0"/>
                </a:spcAft>
                <a:buClrTx/>
                <a:buSzTx/>
                <a:buFontTx/>
                <a:buNone/>
              </a:pPr>
              <a:r>
                <a:rPr kumimoji="1" lang="en-US" altLang="zh-CN" sz="2000" b="1">
                  <a:solidFill>
                    <a:schemeClr val="tx1"/>
                  </a:solidFill>
                  <a:effectLst/>
                  <a:latin typeface="Times New Roman" pitchFamily="18" charset="0"/>
                </a:rPr>
                <a:t>C/S</a:t>
              </a:r>
              <a:r>
                <a:rPr kumimoji="1" lang="zh-CN" altLang="en-US" sz="2000" b="1">
                  <a:solidFill>
                    <a:schemeClr val="tx1"/>
                  </a:solidFill>
                  <a:effectLst/>
                  <a:latin typeface="Times New Roman" pitchFamily="18" charset="0"/>
                </a:rPr>
                <a:t>应用</a:t>
              </a:r>
              <a:r>
                <a:rPr kumimoji="1" lang="en-US" altLang="zh-CN" sz="2000" b="1">
                  <a:solidFill>
                    <a:schemeClr val="tx1"/>
                  </a:solidFill>
                  <a:effectLst/>
                  <a:latin typeface="Times New Roman" pitchFamily="18" charset="0"/>
                </a:rPr>
                <a:t>2</a:t>
              </a:r>
              <a:endParaRPr kumimoji="1" lang="en-US" altLang="zh-CN" sz="2000" b="1">
                <a:solidFill>
                  <a:schemeClr val="tx1"/>
                </a:solidFill>
                <a:effectLst/>
                <a:latin typeface="Times New Roman" pitchFamily="18" charset="0"/>
                <a:ea typeface="楷体_GB2312" pitchFamily="49" charset="-122"/>
              </a:endParaRPr>
            </a:p>
          </p:txBody>
        </p:sp>
      </p:grpSp>
      <p:sp>
        <p:nvSpPr>
          <p:cNvPr id="516121" name="Rectangle 2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spTree>
  </p:cSld>
  <p:clrMapOvr>
    <a:masterClrMapping/>
  </p:clrMapOvr>
  <p:transition>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14422"/>
            <a:ext cx="5715040" cy="461665"/>
          </a:xfrm>
          <a:prstGeom prst="rect">
            <a:avLst/>
          </a:prstGeom>
          <a:noFill/>
          <a:ln w="9525">
            <a:noFill/>
            <a:miter lim="800000"/>
            <a:headEnd/>
            <a:tailEnd/>
          </a:ln>
        </p:spPr>
        <p:txBody>
          <a:bodyPr wrap="square">
            <a:spAutoFit/>
          </a:bodyPr>
          <a:lstStyle/>
          <a:p>
            <a:pPr eaLnBrk="1" hangingPunct="1">
              <a:lnSpc>
                <a:spcPct val="100000"/>
              </a:lnSpc>
              <a:spcBef>
                <a:spcPct val="50000"/>
              </a:spcBef>
              <a:spcAft>
                <a:spcPct val="0"/>
              </a:spcAft>
              <a:buClrTx/>
              <a:buSzTx/>
              <a:buFontTx/>
              <a:buNone/>
            </a:pPr>
            <a:r>
              <a:rPr kumimoji="1" lang="en-US" altLang="zh-CN" sz="2400" b="1" dirty="0" smtClean="0">
                <a:solidFill>
                  <a:schemeClr val="tx1"/>
                </a:solidFill>
                <a:latin typeface="+mn-ea"/>
                <a:ea typeface="+mn-ea"/>
              </a:rPr>
              <a:t>C/S </a:t>
            </a:r>
            <a:r>
              <a:rPr kumimoji="1" lang="zh-CN" altLang="en-US" sz="2400" b="1" dirty="0" smtClean="0">
                <a:solidFill>
                  <a:schemeClr val="tx1"/>
                </a:solidFill>
                <a:latin typeface="+mn-ea"/>
                <a:ea typeface="+mn-ea"/>
              </a:rPr>
              <a:t>与 </a:t>
            </a:r>
            <a:r>
              <a:rPr kumimoji="1" lang="en-US" altLang="zh-CN" sz="2400" b="1" dirty="0" smtClean="0">
                <a:solidFill>
                  <a:schemeClr val="tx1"/>
                </a:solidFill>
                <a:latin typeface="+mn-ea"/>
                <a:ea typeface="+mn-ea"/>
              </a:rPr>
              <a:t>B/S </a:t>
            </a:r>
            <a:r>
              <a:rPr kumimoji="1" lang="zh-CN" altLang="en-US" sz="2400" b="1" dirty="0" smtClean="0">
                <a:solidFill>
                  <a:schemeClr val="tx1"/>
                </a:solidFill>
                <a:latin typeface="+mn-ea"/>
                <a:ea typeface="+mn-ea"/>
              </a:rPr>
              <a:t>“请求</a:t>
            </a:r>
            <a:r>
              <a:rPr kumimoji="1" lang="en-US" altLang="zh-CN" sz="2400" b="1" dirty="0" smtClean="0">
                <a:solidFill>
                  <a:schemeClr val="tx1"/>
                </a:solidFill>
                <a:latin typeface="+mn-ea"/>
                <a:ea typeface="+mn-ea"/>
              </a:rPr>
              <a:t>/</a:t>
            </a:r>
            <a:r>
              <a:rPr kumimoji="1" lang="zh-CN" altLang="en-US" sz="2400" b="1" dirty="0" smtClean="0">
                <a:solidFill>
                  <a:schemeClr val="tx1"/>
                </a:solidFill>
                <a:latin typeface="+mn-ea"/>
                <a:ea typeface="+mn-ea"/>
              </a:rPr>
              <a:t>应答”方式的区别</a:t>
            </a:r>
            <a:endParaRPr kumimoji="1" lang="zh-CN" altLang="en-US" sz="2400" b="1" dirty="0">
              <a:solidFill>
                <a:schemeClr val="tx1"/>
              </a:solidFill>
              <a:latin typeface="+mn-ea"/>
              <a:ea typeface="+mn-ea"/>
            </a:endParaRPr>
          </a:p>
        </p:txBody>
      </p:sp>
      <p:sp>
        <p:nvSpPr>
          <p:cNvPr id="3" name="Rectangle 2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grpSp>
        <p:nvGrpSpPr>
          <p:cNvPr id="15" name="组合 14"/>
          <p:cNvGrpSpPr/>
          <p:nvPr/>
        </p:nvGrpSpPr>
        <p:grpSpPr>
          <a:xfrm>
            <a:off x="285720" y="2143116"/>
            <a:ext cx="4286280" cy="4286280"/>
            <a:chOff x="142844" y="2143116"/>
            <a:chExt cx="4286280" cy="4286280"/>
          </a:xfrm>
        </p:grpSpPr>
        <p:sp>
          <p:nvSpPr>
            <p:cNvPr id="4" name="矩形 3"/>
            <p:cNvSpPr/>
            <p:nvPr/>
          </p:nvSpPr>
          <p:spPr bwMode="auto">
            <a:xfrm>
              <a:off x="142844" y="5214950"/>
              <a:ext cx="4114829" cy="1214446"/>
            </a:xfrm>
            <a:prstGeom prst="rect">
              <a:avLst/>
            </a:prstGeom>
            <a:no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R="0" defTabSz="350838" rtl="0" eaLnBrk="0" fontAlgn="base" latinLnBrk="0" hangingPunct="0">
                <a:lnSpc>
                  <a:spcPct val="90000"/>
                </a:lnSpc>
                <a:spcBef>
                  <a:spcPct val="0"/>
                </a:spcBef>
                <a:spcAft>
                  <a:spcPct val="50000"/>
                </a:spcAft>
                <a:buClr>
                  <a:srgbClr val="838487"/>
                </a:buClr>
                <a:buSzPct val="75000"/>
                <a:buNone/>
                <a:tabLst>
                  <a:tab pos="1277938" algn="l"/>
                </a:tabLst>
              </a:pPr>
              <a:r>
                <a:rPr kumimoji="0" lang="zh-CN" altLang="en-US" sz="16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rPr>
                <a:t>  浏览器（</a:t>
              </a:r>
              <a:r>
                <a:rPr kumimoji="0" lang="en-US" altLang="zh-CN" sz="1600" b="1" i="0" u="none" strike="noStrike" cap="none" normalizeH="0" baseline="0" dirty="0" err="1" smtClean="0">
                  <a:ln>
                    <a:noFill/>
                  </a:ln>
                  <a:solidFill>
                    <a:srgbClr val="000000"/>
                  </a:solidFill>
                  <a:effectLst>
                    <a:outerShdw blurRad="38100" dist="38100" dir="2700000" algn="tl">
                      <a:srgbClr val="000000">
                        <a:alpha val="43137"/>
                      </a:srgbClr>
                    </a:outerShdw>
                  </a:effectLst>
                  <a:latin typeface="Arial" charset="0"/>
                  <a:ea typeface="宋体" pitchFamily="2" charset="-122"/>
                </a:rPr>
                <a:t>Chorme</a:t>
              </a:r>
              <a:r>
                <a:rPr kumimoji="0" lang="zh-CN" altLang="en-US" sz="16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rPr>
                <a:t>、</a:t>
              </a:r>
              <a:r>
                <a:rPr kumimoji="0" lang="en-US" altLang="zh-CN" sz="16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rPr>
                <a:t>IE</a:t>
              </a:r>
              <a:r>
                <a:rPr kumimoji="0" lang="zh-CN" altLang="en-US" sz="16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rPr>
                <a:t>）</a:t>
              </a:r>
              <a:r>
                <a:rPr lang="zh-CN" altLang="en-US" sz="1600" b="1" dirty="0" smtClean="0"/>
                <a:t>：</a:t>
              </a:r>
              <a:endParaRPr lang="en-US" altLang="zh-CN" sz="1600" b="1" dirty="0" smtClean="0"/>
            </a:p>
            <a:p>
              <a:pPr marR="0" defTabSz="350838" rtl="0" eaLnBrk="0" fontAlgn="base" latinLnBrk="0" hangingPunct="0">
                <a:lnSpc>
                  <a:spcPct val="90000"/>
                </a:lnSpc>
                <a:spcBef>
                  <a:spcPct val="0"/>
                </a:spcBef>
                <a:spcAft>
                  <a:spcPct val="50000"/>
                </a:spcAft>
                <a:buClr>
                  <a:srgbClr val="838487"/>
                </a:buClr>
                <a:buSzPct val="75000"/>
                <a:buNone/>
                <a:tabLst>
                  <a:tab pos="1277938" algn="l"/>
                </a:tabLst>
              </a:pPr>
              <a:r>
                <a:rPr kumimoji="0" lang="en-US" altLang="zh-CN" sz="16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rPr>
                <a:t>  </a:t>
              </a:r>
              <a:r>
                <a:rPr kumimoji="0" lang="zh-CN" altLang="en-US" sz="16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rPr>
                <a:t>发送</a:t>
              </a:r>
              <a:r>
                <a:rPr kumimoji="0" lang="en-US" altLang="zh-CN" sz="16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rPr>
                <a:t>http</a:t>
              </a:r>
              <a:r>
                <a:rPr kumimoji="0" lang="zh-CN" altLang="en-US" sz="16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rPr>
                <a:t>请求：</a:t>
              </a:r>
              <a:r>
                <a:rPr kumimoji="0" lang="en-US" altLang="zh-CN" sz="16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hlinkClick r:id="rId3"/>
                </a:rPr>
                <a:t>http://</a:t>
              </a:r>
              <a:r>
                <a:rPr lang="en-US" altLang="zh-CN" sz="1600" b="1" baseline="0" dirty="0" smtClean="0">
                  <a:hlinkClick r:id="rId3"/>
                </a:rPr>
                <a:t>www.baidu.com</a:t>
              </a:r>
              <a:endParaRPr lang="en-US" altLang="zh-CN" sz="1600" b="1" baseline="0" dirty="0" smtClean="0"/>
            </a:p>
            <a:p>
              <a:pPr marR="0" defTabSz="350838" rtl="0" eaLnBrk="0" fontAlgn="base" latinLnBrk="0" hangingPunct="0">
                <a:lnSpc>
                  <a:spcPct val="90000"/>
                </a:lnSpc>
                <a:spcBef>
                  <a:spcPct val="0"/>
                </a:spcBef>
                <a:spcAft>
                  <a:spcPct val="50000"/>
                </a:spcAft>
                <a:buClr>
                  <a:srgbClr val="838487"/>
                </a:buClr>
                <a:buSzPct val="75000"/>
                <a:buNone/>
                <a:tabLst>
                  <a:tab pos="1277938" algn="l"/>
                </a:tabLst>
              </a:pPr>
              <a:r>
                <a:rPr kumimoji="0" lang="en-US" altLang="zh-CN" sz="1600" b="1" i="0" u="none" strike="noStrike" cap="none" normalizeH="0" dirty="0" smtClean="0">
                  <a:ln>
                    <a:noFill/>
                  </a:ln>
                  <a:solidFill>
                    <a:srgbClr val="000000"/>
                  </a:solidFill>
                  <a:effectLst>
                    <a:outerShdw blurRad="38100" dist="38100" dir="2700000" algn="tl">
                      <a:srgbClr val="000000">
                        <a:alpha val="43137"/>
                      </a:srgbClr>
                    </a:outerShdw>
                  </a:effectLst>
                  <a:latin typeface="Arial" charset="0"/>
                  <a:ea typeface="宋体" pitchFamily="2" charset="-122"/>
                </a:rPr>
                <a:t>  </a:t>
              </a:r>
              <a:r>
                <a:rPr lang="zh-CN" altLang="en-US" sz="1600" b="1" dirty="0" smtClean="0"/>
                <a:t>接收返回结果，并由浏览器负责解释。</a:t>
              </a:r>
              <a:endParaRPr kumimoji="0" lang="en-US" altLang="zh-CN" sz="16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endParaRPr>
            </a:p>
          </p:txBody>
        </p:sp>
        <p:sp>
          <p:nvSpPr>
            <p:cNvPr id="5" name="矩形 4"/>
            <p:cNvSpPr/>
            <p:nvPr/>
          </p:nvSpPr>
          <p:spPr bwMode="auto">
            <a:xfrm>
              <a:off x="428596" y="2143116"/>
              <a:ext cx="3429024" cy="928694"/>
            </a:xfrm>
            <a:prstGeom prst="rect">
              <a:avLst/>
            </a:prstGeom>
            <a:no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R="0" defTabSz="350838" rtl="0" eaLnBrk="0" fontAlgn="base" latinLnBrk="0" hangingPunct="0">
                <a:lnSpc>
                  <a:spcPct val="90000"/>
                </a:lnSpc>
                <a:spcBef>
                  <a:spcPct val="0"/>
                </a:spcBef>
                <a:spcAft>
                  <a:spcPct val="50000"/>
                </a:spcAft>
                <a:buClr>
                  <a:srgbClr val="838487"/>
                </a:buClr>
                <a:buSzPct val="75000"/>
                <a:buNone/>
                <a:tabLst>
                  <a:tab pos="1277938" algn="l"/>
                </a:tabLst>
              </a:pPr>
              <a:r>
                <a:rPr kumimoji="0" lang="en-US" altLang="zh-CN" sz="1600" b="0"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rPr>
                <a:t>  Server</a:t>
              </a:r>
              <a:r>
                <a:rPr kumimoji="0" lang="zh-CN" altLang="en-US" sz="1600" b="0"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rPr>
                <a:t>端</a:t>
              </a:r>
              <a:r>
                <a:rPr lang="zh-CN" altLang="en-US" sz="1600" dirty="0" smtClean="0"/>
                <a:t>：</a:t>
              </a:r>
              <a:endParaRPr lang="en-US" altLang="zh-CN" sz="1600" dirty="0" smtClean="0"/>
            </a:p>
            <a:p>
              <a:pPr marR="0" defTabSz="350838" rtl="0" eaLnBrk="0" fontAlgn="base" latinLnBrk="0" hangingPunct="0">
                <a:lnSpc>
                  <a:spcPct val="90000"/>
                </a:lnSpc>
                <a:spcBef>
                  <a:spcPct val="0"/>
                </a:spcBef>
                <a:spcAft>
                  <a:spcPct val="50000"/>
                </a:spcAft>
                <a:buClr>
                  <a:srgbClr val="838487"/>
                </a:buClr>
                <a:buSzPct val="75000"/>
                <a:buNone/>
                <a:tabLst>
                  <a:tab pos="1277938" algn="l"/>
                </a:tabLst>
              </a:pPr>
              <a:r>
                <a:rPr kumimoji="0" lang="en-US" altLang="zh-CN" sz="1600" b="0"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rPr>
                <a:t>  </a:t>
              </a:r>
              <a:r>
                <a:rPr kumimoji="0" lang="zh-CN" altLang="en-US" sz="1600" b="0"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rPr>
                <a:t>通常是 </a:t>
              </a:r>
              <a:r>
                <a:rPr kumimoji="0" lang="en-US" altLang="zh-CN" sz="1600" b="0"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rPr>
                <a:t>index.html </a:t>
              </a:r>
              <a:r>
                <a:rPr kumimoji="0" lang="zh-CN" altLang="en-US" sz="1600" b="0"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rPr>
                <a:t>或</a:t>
              </a:r>
              <a:r>
                <a:rPr lang="en-US" altLang="zh-CN" sz="1600" dirty="0" smtClean="0"/>
                <a:t>  index.jsp </a:t>
              </a:r>
              <a:r>
                <a:rPr lang="zh-CN" altLang="en-US" sz="1600" dirty="0" smtClean="0"/>
                <a:t>等。</a:t>
              </a:r>
              <a:endParaRPr kumimoji="0" lang="en-US" altLang="zh-CN" sz="1600" b="0"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endParaRPr>
            </a:p>
          </p:txBody>
        </p:sp>
        <p:cxnSp>
          <p:nvCxnSpPr>
            <p:cNvPr id="7" name="直接箭头连接符 6"/>
            <p:cNvCxnSpPr/>
            <p:nvPr/>
          </p:nvCxnSpPr>
          <p:spPr bwMode="auto">
            <a:xfrm rot="5400000" flipH="1" flipV="1">
              <a:off x="613547" y="4145367"/>
              <a:ext cx="2071702" cy="1588"/>
            </a:xfrm>
            <a:prstGeom prst="straightConnector1">
              <a:avLst/>
            </a:prstGeom>
            <a:noFill/>
            <a:ln w="19050" cap="flat" cmpd="sng" algn="ctr">
              <a:solidFill>
                <a:schemeClr val="tx1"/>
              </a:solidFill>
              <a:prstDash val="solid"/>
              <a:round/>
              <a:headEnd type="none" w="sm" len="sm"/>
              <a:tailEnd type="triangle"/>
            </a:ln>
            <a:effectLst/>
          </p:spPr>
        </p:cxnSp>
        <p:cxnSp>
          <p:nvCxnSpPr>
            <p:cNvPr id="10" name="直接箭头连接符 9"/>
            <p:cNvCxnSpPr/>
            <p:nvPr/>
          </p:nvCxnSpPr>
          <p:spPr bwMode="auto">
            <a:xfrm rot="5400000">
              <a:off x="1463653" y="4159055"/>
              <a:ext cx="2071702" cy="1588"/>
            </a:xfrm>
            <a:prstGeom prst="straightConnector1">
              <a:avLst/>
            </a:prstGeom>
            <a:noFill/>
            <a:ln w="19050" cap="flat" cmpd="sng" algn="ctr">
              <a:solidFill>
                <a:schemeClr val="tx1"/>
              </a:solidFill>
              <a:prstDash val="solid"/>
              <a:round/>
              <a:headEnd type="none" w="sm" len="sm"/>
              <a:tailEnd type="triangle"/>
            </a:ln>
            <a:effectLst/>
          </p:spPr>
        </p:cxnSp>
        <p:sp>
          <p:nvSpPr>
            <p:cNvPr id="13" name="TextBox 12"/>
            <p:cNvSpPr txBox="1"/>
            <p:nvPr/>
          </p:nvSpPr>
          <p:spPr>
            <a:xfrm>
              <a:off x="571472" y="4071942"/>
              <a:ext cx="1031051" cy="341632"/>
            </a:xfrm>
            <a:prstGeom prst="rect">
              <a:avLst/>
            </a:prstGeom>
            <a:noFill/>
          </p:spPr>
          <p:txBody>
            <a:bodyPr wrap="none" rtlCol="0">
              <a:spAutoFit/>
            </a:bodyPr>
            <a:lstStyle/>
            <a:p>
              <a:pPr>
                <a:buNone/>
              </a:pPr>
              <a:r>
                <a:rPr lang="en-US" altLang="zh-CN" sz="1800" dirty="0" smtClean="0"/>
                <a:t>http</a:t>
              </a:r>
              <a:r>
                <a:rPr lang="zh-CN" altLang="en-US" sz="1800" dirty="0" smtClean="0"/>
                <a:t>请求</a:t>
              </a:r>
              <a:endParaRPr lang="zh-CN" altLang="en-US" sz="1800" dirty="0"/>
            </a:p>
          </p:txBody>
        </p:sp>
        <p:sp>
          <p:nvSpPr>
            <p:cNvPr id="14" name="TextBox 13"/>
            <p:cNvSpPr txBox="1"/>
            <p:nvPr/>
          </p:nvSpPr>
          <p:spPr>
            <a:xfrm>
              <a:off x="2615807" y="4071942"/>
              <a:ext cx="1813317" cy="341632"/>
            </a:xfrm>
            <a:prstGeom prst="rect">
              <a:avLst/>
            </a:prstGeom>
            <a:noFill/>
          </p:spPr>
          <p:txBody>
            <a:bodyPr wrap="none" rtlCol="0">
              <a:spAutoFit/>
            </a:bodyPr>
            <a:lstStyle/>
            <a:p>
              <a:pPr>
                <a:buNone/>
              </a:pPr>
              <a:r>
                <a:rPr lang="en-US" altLang="zh-CN" sz="1800" dirty="0" smtClean="0"/>
                <a:t>Html</a:t>
              </a:r>
              <a:r>
                <a:rPr lang="zh-CN" altLang="en-US" sz="1800" dirty="0" smtClean="0"/>
                <a:t>格式的页面</a:t>
              </a:r>
              <a:endParaRPr lang="zh-CN" altLang="en-US" sz="1800" dirty="0"/>
            </a:p>
          </p:txBody>
        </p:sp>
      </p:grpSp>
      <p:grpSp>
        <p:nvGrpSpPr>
          <p:cNvPr id="16" name="组合 15"/>
          <p:cNvGrpSpPr/>
          <p:nvPr/>
        </p:nvGrpSpPr>
        <p:grpSpPr>
          <a:xfrm>
            <a:off x="5417573" y="2143116"/>
            <a:ext cx="3226393" cy="4000528"/>
            <a:chOff x="357158" y="2143116"/>
            <a:chExt cx="3226393" cy="4000528"/>
          </a:xfrm>
        </p:grpSpPr>
        <p:sp>
          <p:nvSpPr>
            <p:cNvPr id="17" name="矩形 16"/>
            <p:cNvSpPr/>
            <p:nvPr/>
          </p:nvSpPr>
          <p:spPr bwMode="auto">
            <a:xfrm>
              <a:off x="714348" y="5214950"/>
              <a:ext cx="2786082" cy="928694"/>
            </a:xfrm>
            <a:prstGeom prst="rect">
              <a:avLst/>
            </a:prstGeom>
            <a:no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R="0" defTabSz="350838" rtl="0" eaLnBrk="0" fontAlgn="base" latinLnBrk="0" hangingPunct="0">
                <a:lnSpc>
                  <a:spcPct val="90000"/>
                </a:lnSpc>
                <a:spcBef>
                  <a:spcPct val="0"/>
                </a:spcBef>
                <a:spcAft>
                  <a:spcPct val="50000"/>
                </a:spcAft>
                <a:buClr>
                  <a:srgbClr val="838487"/>
                </a:buClr>
                <a:buSzPct val="75000"/>
                <a:buNone/>
                <a:tabLst>
                  <a:tab pos="1277938" algn="l"/>
                </a:tabLst>
              </a:pPr>
              <a:r>
                <a:rPr kumimoji="0" lang="zh-CN" altLang="en-US" sz="16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rPr>
                <a:t>  客户端应用程序接收</a:t>
              </a:r>
              <a:r>
                <a:rPr lang="zh-CN" altLang="en-US" sz="1600" b="1" dirty="0" smtClean="0"/>
                <a:t>：</a:t>
              </a:r>
              <a:endParaRPr lang="en-US" altLang="zh-CN" sz="1600" b="1" dirty="0" smtClean="0"/>
            </a:p>
            <a:p>
              <a:pPr marR="0" defTabSz="350838" rtl="0" eaLnBrk="0" fontAlgn="base" latinLnBrk="0" hangingPunct="0">
                <a:lnSpc>
                  <a:spcPct val="90000"/>
                </a:lnSpc>
                <a:spcBef>
                  <a:spcPct val="0"/>
                </a:spcBef>
                <a:spcAft>
                  <a:spcPct val="50000"/>
                </a:spcAft>
                <a:buClr>
                  <a:srgbClr val="838487"/>
                </a:buClr>
                <a:buSzPct val="75000"/>
                <a:buNone/>
                <a:tabLst>
                  <a:tab pos="1277938" algn="l"/>
                </a:tabLst>
              </a:pPr>
              <a:r>
                <a:rPr kumimoji="0" lang="en-US" altLang="zh-CN" sz="16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rPr>
                <a:t>      QQ</a:t>
              </a:r>
              <a:r>
                <a:rPr kumimoji="0" lang="zh-CN" altLang="en-US" sz="16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rPr>
                <a:t>、优酷、百度音乐等</a:t>
              </a:r>
              <a:endParaRPr kumimoji="0" lang="en-US" altLang="zh-CN" sz="16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endParaRPr>
            </a:p>
          </p:txBody>
        </p:sp>
        <p:sp>
          <p:nvSpPr>
            <p:cNvPr id="18" name="矩形 17"/>
            <p:cNvSpPr/>
            <p:nvPr/>
          </p:nvSpPr>
          <p:spPr bwMode="auto">
            <a:xfrm>
              <a:off x="714348" y="2143116"/>
              <a:ext cx="2714644" cy="928694"/>
            </a:xfrm>
            <a:prstGeom prst="rect">
              <a:avLst/>
            </a:prstGeom>
            <a:no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R="0" defTabSz="350838" rtl="0" eaLnBrk="0" fontAlgn="base" latinLnBrk="0" hangingPunct="0">
                <a:lnSpc>
                  <a:spcPct val="90000"/>
                </a:lnSpc>
                <a:spcBef>
                  <a:spcPct val="0"/>
                </a:spcBef>
                <a:spcAft>
                  <a:spcPct val="50000"/>
                </a:spcAft>
                <a:buClr>
                  <a:srgbClr val="838487"/>
                </a:buClr>
                <a:buSzPct val="75000"/>
                <a:buNone/>
                <a:tabLst>
                  <a:tab pos="1277938" algn="l"/>
                </a:tabLst>
              </a:pPr>
              <a:r>
                <a:rPr kumimoji="0" lang="en-US" altLang="zh-CN" sz="16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rPr>
                <a:t>  Server</a:t>
              </a:r>
              <a:r>
                <a:rPr kumimoji="0" lang="zh-CN" altLang="en-US" sz="16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rPr>
                <a:t>端</a:t>
              </a:r>
              <a:r>
                <a:rPr lang="zh-CN" altLang="en-US" sz="1600" b="1" dirty="0" smtClean="0"/>
                <a:t>： </a:t>
              </a:r>
              <a:r>
                <a:rPr kumimoji="0" lang="en-US" altLang="zh-CN" sz="16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rPr>
                <a:t>  </a:t>
              </a:r>
              <a:r>
                <a:rPr kumimoji="0" lang="zh-CN" altLang="en-US" sz="16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rPr>
                <a:t>服务器端代码</a:t>
              </a:r>
              <a:endParaRPr kumimoji="0" lang="en-US" altLang="zh-CN" sz="1600"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a typeface="宋体" pitchFamily="2" charset="-122"/>
              </a:endParaRPr>
            </a:p>
          </p:txBody>
        </p:sp>
        <p:cxnSp>
          <p:nvCxnSpPr>
            <p:cNvPr id="19" name="直接箭头连接符 18"/>
            <p:cNvCxnSpPr/>
            <p:nvPr/>
          </p:nvCxnSpPr>
          <p:spPr bwMode="auto">
            <a:xfrm rot="5400000" flipH="1" flipV="1">
              <a:off x="613547" y="4145367"/>
              <a:ext cx="2071702" cy="1588"/>
            </a:xfrm>
            <a:prstGeom prst="straightConnector1">
              <a:avLst/>
            </a:prstGeom>
            <a:noFill/>
            <a:ln w="19050" cap="flat" cmpd="sng" algn="ctr">
              <a:solidFill>
                <a:schemeClr val="tx1"/>
              </a:solidFill>
              <a:prstDash val="solid"/>
              <a:round/>
              <a:headEnd type="none" w="sm" len="sm"/>
              <a:tailEnd type="triangle"/>
            </a:ln>
            <a:effectLst/>
          </p:spPr>
        </p:cxnSp>
        <p:cxnSp>
          <p:nvCxnSpPr>
            <p:cNvPr id="20" name="直接箭头连接符 19"/>
            <p:cNvCxnSpPr/>
            <p:nvPr/>
          </p:nvCxnSpPr>
          <p:spPr bwMode="auto">
            <a:xfrm rot="5400000">
              <a:off x="1463653" y="4159055"/>
              <a:ext cx="2071702" cy="1588"/>
            </a:xfrm>
            <a:prstGeom prst="straightConnector1">
              <a:avLst/>
            </a:prstGeom>
            <a:noFill/>
            <a:ln w="19050" cap="flat" cmpd="sng" algn="ctr">
              <a:solidFill>
                <a:schemeClr val="tx1"/>
              </a:solidFill>
              <a:prstDash val="solid"/>
              <a:round/>
              <a:headEnd type="none" w="sm" len="sm"/>
              <a:tailEnd type="triangle"/>
            </a:ln>
            <a:effectLst/>
          </p:spPr>
        </p:cxnSp>
        <p:sp>
          <p:nvSpPr>
            <p:cNvPr id="21" name="TextBox 20"/>
            <p:cNvSpPr txBox="1"/>
            <p:nvPr/>
          </p:nvSpPr>
          <p:spPr>
            <a:xfrm>
              <a:off x="357158" y="3929066"/>
              <a:ext cx="1255472" cy="658642"/>
            </a:xfrm>
            <a:prstGeom prst="rect">
              <a:avLst/>
            </a:prstGeom>
            <a:noFill/>
          </p:spPr>
          <p:txBody>
            <a:bodyPr wrap="none" rtlCol="0">
              <a:spAutoFit/>
            </a:bodyPr>
            <a:lstStyle/>
            <a:p>
              <a:pPr>
                <a:buNone/>
              </a:pPr>
              <a:r>
                <a:rPr lang="en-US" altLang="zh-CN" sz="1600" dirty="0" smtClean="0"/>
                <a:t>TCP/IP</a:t>
              </a:r>
              <a:r>
                <a:rPr lang="zh-CN" altLang="en-US" sz="1600" dirty="0" smtClean="0"/>
                <a:t>协议</a:t>
              </a:r>
              <a:endParaRPr lang="en-US" altLang="zh-CN" sz="1600" dirty="0" smtClean="0"/>
            </a:p>
            <a:p>
              <a:pPr>
                <a:buNone/>
              </a:pPr>
              <a:r>
                <a:rPr lang="zh-CN" altLang="en-US" sz="1600" dirty="0" smtClean="0"/>
                <a:t>（</a:t>
              </a:r>
              <a:r>
                <a:rPr lang="en-US" altLang="zh-CN" sz="1600" dirty="0" smtClean="0"/>
                <a:t>Socket</a:t>
              </a:r>
              <a:r>
                <a:rPr lang="zh-CN" altLang="en-US" sz="1600" dirty="0" smtClean="0"/>
                <a:t>）</a:t>
              </a:r>
              <a:endParaRPr lang="zh-CN" altLang="en-US" sz="1600" dirty="0"/>
            </a:p>
          </p:txBody>
        </p:sp>
        <p:sp>
          <p:nvSpPr>
            <p:cNvPr id="22" name="TextBox 21"/>
            <p:cNvSpPr txBox="1"/>
            <p:nvPr/>
          </p:nvSpPr>
          <p:spPr>
            <a:xfrm>
              <a:off x="2571736" y="4000504"/>
              <a:ext cx="1011815" cy="313932"/>
            </a:xfrm>
            <a:prstGeom prst="rect">
              <a:avLst/>
            </a:prstGeom>
            <a:noFill/>
          </p:spPr>
          <p:txBody>
            <a:bodyPr wrap="none" rtlCol="0">
              <a:spAutoFit/>
            </a:bodyPr>
            <a:lstStyle/>
            <a:p>
              <a:pPr>
                <a:buNone/>
              </a:pPr>
              <a:r>
                <a:rPr lang="zh-CN" altLang="en-US" sz="1600" b="1" dirty="0" smtClean="0"/>
                <a:t>运行结果</a:t>
              </a:r>
              <a:endParaRPr lang="zh-CN" altLang="en-US" sz="1600" b="1" dirty="0"/>
            </a:p>
          </p:txBody>
        </p:sp>
      </p:grpSp>
      <p:cxnSp>
        <p:nvCxnSpPr>
          <p:cNvPr id="24" name="直接连接符 23"/>
          <p:cNvCxnSpPr/>
          <p:nvPr/>
        </p:nvCxnSpPr>
        <p:spPr bwMode="auto">
          <a:xfrm rot="5400000">
            <a:off x="2643968" y="4142586"/>
            <a:ext cx="4714908" cy="1588"/>
          </a:xfrm>
          <a:prstGeom prst="line">
            <a:avLst/>
          </a:prstGeom>
          <a:noFill/>
          <a:ln w="38100" cap="flat" cmpd="sng" algn="ctr">
            <a:solidFill>
              <a:srgbClr val="7030A0"/>
            </a:solidFill>
            <a:prstDash val="dash"/>
            <a:round/>
            <a:headEnd type="none" w="sm" len="sm"/>
            <a:tailEnd type="none" w="sm" len="sm"/>
          </a:ln>
          <a:effectLst/>
        </p:spPr>
      </p:cxnSp>
    </p:spTree>
  </p:cSld>
  <p:clrMapOvr>
    <a:masterClrMapping/>
  </p:clrMapOvr>
  <p:transition>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60" name="Text Box 4"/>
          <p:cNvSpPr txBox="1">
            <a:spLocks noChangeArrowheads="1"/>
          </p:cNvSpPr>
          <p:nvPr/>
        </p:nvSpPr>
        <p:spPr bwMode="auto">
          <a:xfrm>
            <a:off x="35496" y="1268760"/>
            <a:ext cx="8640514" cy="430887"/>
          </a:xfrm>
          <a:prstGeom prst="rect">
            <a:avLst/>
          </a:prstGeom>
          <a:noFill/>
          <a:ln w="9525">
            <a:noFill/>
            <a:miter lim="800000"/>
            <a:headEnd/>
            <a:tailEnd/>
          </a:ln>
          <a:effectLst/>
        </p:spPr>
        <p:txBody>
          <a:bodyPr wrap="square">
            <a:spAutoFit/>
          </a:bodyPr>
          <a:lstStyle/>
          <a:p>
            <a:pPr eaLnBrk="1" hangingPunct="1">
              <a:lnSpc>
                <a:spcPct val="100000"/>
              </a:lnSpc>
              <a:spcBef>
                <a:spcPct val="35000"/>
              </a:spcBef>
              <a:spcAft>
                <a:spcPct val="0"/>
              </a:spcAft>
              <a:buClrTx/>
              <a:buSzTx/>
              <a:buFontTx/>
              <a:buNone/>
              <a:defRPr/>
            </a:pPr>
            <a:r>
              <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rPr>
              <a:t>层次</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模型：一个网站架构的演化模型（</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1</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服务器与数据库分离</a:t>
            </a:r>
            <a:endPar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endParaRPr>
          </a:p>
        </p:txBody>
      </p:sp>
      <p:sp>
        <p:nvSpPr>
          <p:cNvPr id="685090" name="Text Box 34"/>
          <p:cNvSpPr txBox="1">
            <a:spLocks noChangeArrowheads="1"/>
          </p:cNvSpPr>
          <p:nvPr/>
        </p:nvSpPr>
        <p:spPr bwMode="auto">
          <a:xfrm>
            <a:off x="179512" y="1916832"/>
            <a:ext cx="4536504" cy="4235006"/>
          </a:xfrm>
          <a:prstGeom prst="rect">
            <a:avLst/>
          </a:prstGeom>
          <a:noFill/>
          <a:ln w="9525">
            <a:noFill/>
            <a:miter lim="800000"/>
            <a:headEnd/>
            <a:tailEnd/>
          </a:ln>
          <a:effectLst/>
        </p:spPr>
        <p:txBody>
          <a:bodyPr wrap="square">
            <a:spAutoFit/>
          </a:bodyPr>
          <a:lstStyle/>
          <a:p>
            <a:pPr eaLnBrk="1" hangingPunct="1">
              <a:lnSpc>
                <a:spcPct val="120000"/>
              </a:lnSpc>
              <a:spcBef>
                <a:spcPts val="0"/>
              </a:spcBef>
              <a:spcAft>
                <a:spcPts val="1200"/>
              </a:spcAft>
              <a:buClr>
                <a:srgbClr val="FF0000"/>
              </a:buClr>
              <a:buSzTx/>
              <a:buFont typeface="Wingdings" pitchFamily="2" charset="2"/>
              <a:buChar char="Ø"/>
              <a:defRPr/>
            </a:pPr>
            <a:r>
              <a:rPr kumimoji="1" lang="zh-CN" altLang="en-US" sz="1800" b="1" dirty="0" smtClean="0">
                <a:effectLst/>
              </a:rPr>
              <a:t> 网站的初步建立，并随着网站的运营和访问量的不断提升，发现系统的压力越来越大，响应速度越来越慢。特别是数据库和系统应用的相互影响。应用出问题了，数据库也很容易出现问题；而数据库出问题的时候，应用也容易出问题。</a:t>
            </a:r>
          </a:p>
          <a:p>
            <a:pPr eaLnBrk="1" hangingPunct="1">
              <a:lnSpc>
                <a:spcPct val="120000"/>
              </a:lnSpc>
              <a:spcBef>
                <a:spcPts val="0"/>
              </a:spcBef>
              <a:spcAft>
                <a:spcPts val="1200"/>
              </a:spcAft>
              <a:buClr>
                <a:srgbClr val="FF0000"/>
              </a:buClr>
              <a:buSzTx/>
              <a:buFont typeface="Wingdings" pitchFamily="2" charset="2"/>
              <a:buChar char="Ø"/>
              <a:defRPr/>
            </a:pPr>
            <a:r>
              <a:rPr kumimoji="1" lang="zh-CN" altLang="en-US" sz="1800" b="1" dirty="0" smtClean="0">
                <a:effectLst/>
              </a:rPr>
              <a:t> 第一步演变阶段：将系统应用和数据库从物理上分离，变成了两台机器。虽然这一改变没有技术含量，但系统却又恢复到之前的响应速度，并且支撑了更高的访问量，且不会因为数据库和应用造成互相影响。</a:t>
            </a:r>
            <a:endParaRPr kumimoji="1" lang="zh-CN" altLang="en-US" sz="1800" b="1" dirty="0">
              <a:effectLst/>
            </a:endParaRPr>
          </a:p>
        </p:txBody>
      </p:sp>
      <p:sp>
        <p:nvSpPr>
          <p:cNvPr id="685091" name="Rectangle 3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pic>
        <p:nvPicPr>
          <p:cNvPr id="53250" name="Picture 2" descr="一个普通网站发展成大型网站的架构演变历程-马海祥博客"/>
          <p:cNvPicPr>
            <a:picLocks noChangeAspect="1" noChangeArrowheads="1"/>
          </p:cNvPicPr>
          <p:nvPr/>
        </p:nvPicPr>
        <p:blipFill>
          <a:blip r:embed="rId3" cstate="print"/>
          <a:srcRect/>
          <a:stretch>
            <a:fillRect/>
          </a:stretch>
        </p:blipFill>
        <p:spPr bwMode="auto">
          <a:xfrm>
            <a:off x="5436096" y="2564904"/>
            <a:ext cx="2880320" cy="1872208"/>
          </a:xfrm>
          <a:prstGeom prst="rect">
            <a:avLst/>
          </a:prstGeom>
          <a:noFill/>
        </p:spPr>
      </p:pic>
    </p:spTree>
  </p:cSld>
  <p:clrMapOvr>
    <a:masterClrMapping/>
  </p:clrMapOvr>
  <p:transition>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5496" y="1268760"/>
            <a:ext cx="8640514" cy="430887"/>
          </a:xfrm>
          <a:prstGeom prst="rect">
            <a:avLst/>
          </a:prstGeom>
          <a:noFill/>
          <a:ln w="9525">
            <a:noFill/>
            <a:miter lim="800000"/>
            <a:headEnd/>
            <a:tailEnd/>
          </a:ln>
          <a:effectLst/>
        </p:spPr>
        <p:txBody>
          <a:bodyPr wrap="square">
            <a:spAutoFit/>
          </a:bodyPr>
          <a:lstStyle/>
          <a:p>
            <a:pPr eaLnBrk="1" hangingPunct="1">
              <a:lnSpc>
                <a:spcPct val="100000"/>
              </a:lnSpc>
              <a:spcBef>
                <a:spcPct val="35000"/>
              </a:spcBef>
              <a:spcAft>
                <a:spcPct val="0"/>
              </a:spcAft>
              <a:buClrTx/>
              <a:buSzTx/>
              <a:buFontTx/>
              <a:buNone/>
              <a:defRPr/>
            </a:pPr>
            <a:r>
              <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rPr>
              <a:t>层次</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模型：一个网站架构的演化模型（</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2</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增加页面缓存</a:t>
            </a:r>
            <a:endPar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endParaRPr>
          </a:p>
        </p:txBody>
      </p:sp>
      <p:sp>
        <p:nvSpPr>
          <p:cNvPr id="5" name="Rectangle 3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pic>
        <p:nvPicPr>
          <p:cNvPr id="86018" name="Picture 2" descr="一个普通网站发展成大型网站的架构演变历程-马海祥博客"/>
          <p:cNvPicPr>
            <a:picLocks noChangeAspect="1" noChangeArrowheads="1"/>
          </p:cNvPicPr>
          <p:nvPr/>
        </p:nvPicPr>
        <p:blipFill>
          <a:blip r:embed="rId3" cstate="print"/>
          <a:srcRect/>
          <a:stretch>
            <a:fillRect/>
          </a:stretch>
        </p:blipFill>
        <p:spPr bwMode="auto">
          <a:xfrm>
            <a:off x="5220072" y="2204864"/>
            <a:ext cx="3240360" cy="2808312"/>
          </a:xfrm>
          <a:prstGeom prst="rect">
            <a:avLst/>
          </a:prstGeom>
          <a:noFill/>
        </p:spPr>
      </p:pic>
      <p:sp>
        <p:nvSpPr>
          <p:cNvPr id="7" name="Text Box 34"/>
          <p:cNvSpPr txBox="1">
            <a:spLocks noChangeArrowheads="1"/>
          </p:cNvSpPr>
          <p:nvPr/>
        </p:nvSpPr>
        <p:spPr bwMode="auto">
          <a:xfrm>
            <a:off x="179512" y="1916832"/>
            <a:ext cx="4536504" cy="3570208"/>
          </a:xfrm>
          <a:prstGeom prst="rect">
            <a:avLst/>
          </a:prstGeom>
          <a:noFill/>
          <a:ln w="9525">
            <a:noFill/>
            <a:miter lim="800000"/>
            <a:headEnd/>
            <a:tailEnd/>
          </a:ln>
          <a:effectLst/>
        </p:spPr>
        <p:txBody>
          <a:bodyPr wrap="square">
            <a:spAutoFit/>
          </a:bodyPr>
          <a:lstStyle/>
          <a:p>
            <a:pPr eaLnBrk="1" hangingPunct="1">
              <a:lnSpc>
                <a:spcPct val="120000"/>
              </a:lnSpc>
              <a:spcBef>
                <a:spcPts val="0"/>
              </a:spcBef>
              <a:spcAft>
                <a:spcPts val="1200"/>
              </a:spcAft>
              <a:buClr>
                <a:srgbClr val="FF0000"/>
              </a:buClr>
              <a:buSzTx/>
              <a:buFont typeface="Wingdings" pitchFamily="2" charset="2"/>
              <a:buChar char="Ø"/>
              <a:defRPr/>
            </a:pPr>
            <a:r>
              <a:rPr kumimoji="1" lang="zh-CN" altLang="en-US" sz="1800" b="1" dirty="0" smtClean="0">
                <a:effectLst/>
              </a:rPr>
              <a:t> 随着访问量的再次增加，导致响应速度又变慢了。这次的原因是访问数据库的操作太多，导致数据连接竞争激烈。但由于数据库的连接数有限，否则数据库服务器压力会很大，因而考虑采用缓存机制来减少数据库连接资源的竞争和对数据库连接的压力。</a:t>
            </a:r>
          </a:p>
          <a:p>
            <a:pPr eaLnBrk="1" hangingPunct="1">
              <a:lnSpc>
                <a:spcPct val="120000"/>
              </a:lnSpc>
              <a:spcBef>
                <a:spcPts val="0"/>
              </a:spcBef>
              <a:spcAft>
                <a:spcPts val="1200"/>
              </a:spcAft>
              <a:buClr>
                <a:srgbClr val="FF0000"/>
              </a:buClr>
              <a:buSzTx/>
              <a:buFont typeface="Wingdings" pitchFamily="2" charset="2"/>
              <a:buChar char="Ø"/>
              <a:defRPr/>
            </a:pPr>
            <a:r>
              <a:rPr kumimoji="1" lang="zh-CN" altLang="en-US" sz="1800" b="1" dirty="0" smtClean="0">
                <a:effectLst/>
              </a:rPr>
              <a:t> 考虑将系统的静态页面（例如</a:t>
            </a:r>
            <a:r>
              <a:rPr kumimoji="1" lang="en-US" altLang="zh-CN" sz="1800" b="1" dirty="0" smtClean="0">
                <a:effectLst/>
              </a:rPr>
              <a:t>HTML</a:t>
            </a:r>
            <a:r>
              <a:rPr kumimoji="1" lang="zh-CN" altLang="en-US" sz="1800" b="1" dirty="0" smtClean="0">
                <a:effectLst/>
              </a:rPr>
              <a:t>、</a:t>
            </a:r>
            <a:r>
              <a:rPr kumimoji="1" lang="en-US" altLang="zh-CN" sz="1800" b="1" dirty="0" smtClean="0">
                <a:effectLst/>
              </a:rPr>
              <a:t>CSS</a:t>
            </a:r>
            <a:r>
              <a:rPr kumimoji="1" lang="zh-CN" altLang="en-US" sz="1800" b="1" dirty="0" smtClean="0">
                <a:effectLst/>
              </a:rPr>
              <a:t>、</a:t>
            </a:r>
            <a:r>
              <a:rPr kumimoji="1" lang="en-US" altLang="zh-CN" sz="1800" b="1" dirty="0" smtClean="0">
                <a:effectLst/>
              </a:rPr>
              <a:t>JPG</a:t>
            </a:r>
            <a:r>
              <a:rPr kumimoji="1" lang="zh-CN" altLang="en-US" sz="1800" b="1" dirty="0" smtClean="0">
                <a:effectLst/>
              </a:rPr>
              <a:t>等信息）进行缓存（例如</a:t>
            </a:r>
            <a:r>
              <a:rPr kumimoji="1" lang="en-US" altLang="zh-CN" sz="1800" b="1" dirty="0" smtClean="0">
                <a:effectLst/>
              </a:rPr>
              <a:t>squid</a:t>
            </a:r>
            <a:r>
              <a:rPr kumimoji="1" lang="zh-CN" altLang="en-US" sz="1800" b="1" dirty="0" smtClean="0">
                <a:effectLst/>
              </a:rPr>
              <a:t>或将页面静态化等方案）。</a:t>
            </a:r>
          </a:p>
        </p:txBody>
      </p:sp>
      <p:sp>
        <p:nvSpPr>
          <p:cNvPr id="8" name="矩形 7"/>
          <p:cNvSpPr/>
          <p:nvPr/>
        </p:nvSpPr>
        <p:spPr>
          <a:xfrm>
            <a:off x="251520" y="5733256"/>
            <a:ext cx="8424936" cy="646331"/>
          </a:xfrm>
          <a:prstGeom prst="rect">
            <a:avLst/>
          </a:prstGeom>
        </p:spPr>
        <p:txBody>
          <a:bodyPr wrap="square">
            <a:spAutoFit/>
          </a:bodyPr>
          <a:lstStyle/>
          <a:p>
            <a:pPr>
              <a:buNone/>
            </a:pPr>
            <a:r>
              <a:rPr lang="zh-CN" altLang="en-US" sz="2000" b="1" dirty="0" smtClean="0">
                <a:solidFill>
                  <a:schemeClr val="bg2"/>
                </a:solidFill>
                <a:effectLst/>
              </a:rPr>
              <a:t>相关的知识体系：前端页面缓存技术，</a:t>
            </a:r>
            <a:r>
              <a:rPr lang="en-US" altLang="zh-CN" sz="2000" b="1" dirty="0" smtClean="0">
                <a:solidFill>
                  <a:schemeClr val="bg2"/>
                </a:solidFill>
                <a:effectLst/>
              </a:rPr>
              <a:t>squid</a:t>
            </a:r>
            <a:r>
              <a:rPr lang="zh-CN" altLang="en-US" sz="2000" b="1" dirty="0" smtClean="0">
                <a:solidFill>
                  <a:schemeClr val="bg2"/>
                </a:solidFill>
                <a:effectLst/>
              </a:rPr>
              <a:t>的实现方式，缓存的失效算法等。</a:t>
            </a:r>
            <a:endParaRPr lang="zh-CN" altLang="en-US" sz="2000" b="1" dirty="0">
              <a:solidFill>
                <a:schemeClr val="bg2"/>
              </a:solidFill>
              <a:effectLst/>
            </a:endParaRPr>
          </a:p>
        </p:txBody>
      </p:sp>
    </p:spTree>
  </p:cSld>
  <p:clrMapOvr>
    <a:masterClrMapping/>
  </p:clrMapOvr>
  <p:transition>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5496" y="1268760"/>
            <a:ext cx="8640514" cy="430887"/>
          </a:xfrm>
          <a:prstGeom prst="rect">
            <a:avLst/>
          </a:prstGeom>
          <a:noFill/>
          <a:ln w="9525">
            <a:noFill/>
            <a:miter lim="800000"/>
            <a:headEnd/>
            <a:tailEnd/>
          </a:ln>
          <a:effectLst/>
        </p:spPr>
        <p:txBody>
          <a:bodyPr wrap="square">
            <a:spAutoFit/>
          </a:bodyPr>
          <a:lstStyle/>
          <a:p>
            <a:pPr eaLnBrk="1" hangingPunct="1">
              <a:lnSpc>
                <a:spcPct val="100000"/>
              </a:lnSpc>
              <a:spcBef>
                <a:spcPct val="35000"/>
              </a:spcBef>
              <a:spcAft>
                <a:spcPct val="0"/>
              </a:spcAft>
              <a:buClrTx/>
              <a:buSzTx/>
              <a:buFontTx/>
              <a:buNone/>
              <a:defRPr/>
            </a:pPr>
            <a:r>
              <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rPr>
              <a:t>层次</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模型：一个网站架构的演化模型（</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3</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增加页面片段缓存</a:t>
            </a:r>
            <a:endPar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endParaRPr>
          </a:p>
        </p:txBody>
      </p:sp>
      <p:sp>
        <p:nvSpPr>
          <p:cNvPr id="5" name="Rectangle 3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sp>
        <p:nvSpPr>
          <p:cNvPr id="7" name="Text Box 34"/>
          <p:cNvSpPr txBox="1">
            <a:spLocks noChangeArrowheads="1"/>
          </p:cNvSpPr>
          <p:nvPr/>
        </p:nvSpPr>
        <p:spPr bwMode="auto">
          <a:xfrm>
            <a:off x="179512" y="1988840"/>
            <a:ext cx="4464496" cy="1421928"/>
          </a:xfrm>
          <a:prstGeom prst="rect">
            <a:avLst/>
          </a:prstGeom>
          <a:noFill/>
          <a:ln w="9525">
            <a:noFill/>
            <a:miter lim="800000"/>
            <a:headEnd/>
            <a:tailEnd/>
          </a:ln>
          <a:effectLst/>
        </p:spPr>
        <p:txBody>
          <a:bodyPr wrap="square">
            <a:spAutoFit/>
          </a:bodyPr>
          <a:lstStyle/>
          <a:p>
            <a:pPr eaLnBrk="1" hangingPunct="1">
              <a:lnSpc>
                <a:spcPct val="120000"/>
              </a:lnSpc>
              <a:spcBef>
                <a:spcPts val="0"/>
              </a:spcBef>
              <a:spcAft>
                <a:spcPts val="1200"/>
              </a:spcAft>
              <a:buClr>
                <a:srgbClr val="FF0000"/>
              </a:buClr>
              <a:buSzTx/>
              <a:buFont typeface="Wingdings" pitchFamily="2" charset="2"/>
              <a:buChar char="Ø"/>
              <a:defRPr/>
            </a:pPr>
            <a:r>
              <a:rPr kumimoji="1" lang="zh-CN" altLang="en-US" sz="1800" b="1" dirty="0" smtClean="0">
                <a:effectLst/>
              </a:rPr>
              <a:t> 随着访问量的增加，系统又开始变慢了。从静态缓存中得到了启发，将动态页面里相对静态的部分也缓存起来（例如采用类似</a:t>
            </a:r>
            <a:r>
              <a:rPr kumimoji="1" lang="en-US" altLang="zh-CN" sz="1800" b="1" dirty="0" smtClean="0">
                <a:effectLst/>
              </a:rPr>
              <a:t>ESI</a:t>
            </a:r>
            <a:r>
              <a:rPr kumimoji="1" lang="zh-CN" altLang="en-US" sz="1800" b="1" dirty="0" smtClean="0">
                <a:effectLst/>
              </a:rPr>
              <a:t>等技术）的片段缓存策略。</a:t>
            </a:r>
          </a:p>
        </p:txBody>
      </p:sp>
      <p:sp>
        <p:nvSpPr>
          <p:cNvPr id="8" name="矩形 7"/>
          <p:cNvSpPr/>
          <p:nvPr/>
        </p:nvSpPr>
        <p:spPr>
          <a:xfrm>
            <a:off x="251520" y="5867980"/>
            <a:ext cx="8424936" cy="369332"/>
          </a:xfrm>
          <a:prstGeom prst="rect">
            <a:avLst/>
          </a:prstGeom>
        </p:spPr>
        <p:txBody>
          <a:bodyPr wrap="square">
            <a:spAutoFit/>
          </a:bodyPr>
          <a:lstStyle/>
          <a:p>
            <a:pPr>
              <a:buNone/>
            </a:pPr>
            <a:r>
              <a:rPr lang="zh-CN" altLang="en-US" sz="2000" b="1" dirty="0" smtClean="0">
                <a:solidFill>
                  <a:schemeClr val="bg2"/>
                </a:solidFill>
                <a:effectLst/>
              </a:rPr>
              <a:t>相关的知识体系：页面片段缓存技术，掌握</a:t>
            </a:r>
            <a:r>
              <a:rPr lang="en-US" altLang="zh-CN" sz="2000" b="1" dirty="0" smtClean="0">
                <a:solidFill>
                  <a:schemeClr val="bg2"/>
                </a:solidFill>
                <a:effectLst/>
              </a:rPr>
              <a:t>ESI</a:t>
            </a:r>
            <a:r>
              <a:rPr lang="zh-CN" altLang="en-US" sz="2000" b="1" dirty="0" smtClean="0">
                <a:solidFill>
                  <a:schemeClr val="bg2"/>
                </a:solidFill>
                <a:effectLst/>
              </a:rPr>
              <a:t>的实现方式等。</a:t>
            </a:r>
            <a:endParaRPr lang="zh-CN" altLang="en-US" sz="2000" b="1" dirty="0">
              <a:solidFill>
                <a:schemeClr val="bg2"/>
              </a:solidFill>
              <a:effectLst/>
            </a:endParaRPr>
          </a:p>
        </p:txBody>
      </p:sp>
      <p:pic>
        <p:nvPicPr>
          <p:cNvPr id="84994" name="Picture 2" descr="一个普通网站发展成大型网站的架构演变历程-马海祥博客"/>
          <p:cNvPicPr>
            <a:picLocks noChangeAspect="1" noChangeArrowheads="1"/>
          </p:cNvPicPr>
          <p:nvPr/>
        </p:nvPicPr>
        <p:blipFill>
          <a:blip r:embed="rId2" cstate="print"/>
          <a:srcRect/>
          <a:stretch>
            <a:fillRect/>
          </a:stretch>
        </p:blipFill>
        <p:spPr bwMode="auto">
          <a:xfrm>
            <a:off x="5004048" y="1988840"/>
            <a:ext cx="3744416" cy="3384376"/>
          </a:xfrm>
          <a:prstGeom prst="rect">
            <a:avLst/>
          </a:prstGeom>
          <a:noFill/>
        </p:spPr>
      </p:pic>
    </p:spTree>
  </p:cSld>
  <p:clrMapOvr>
    <a:masterClrMapping/>
  </p:clrMapOvr>
  <p:transition>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sp>
        <p:nvSpPr>
          <p:cNvPr id="6" name="Text Box 4"/>
          <p:cNvSpPr txBox="1">
            <a:spLocks noChangeArrowheads="1"/>
          </p:cNvSpPr>
          <p:nvPr/>
        </p:nvSpPr>
        <p:spPr bwMode="auto">
          <a:xfrm>
            <a:off x="35496" y="1268760"/>
            <a:ext cx="8640514" cy="430887"/>
          </a:xfrm>
          <a:prstGeom prst="rect">
            <a:avLst/>
          </a:prstGeom>
          <a:noFill/>
          <a:ln w="9525">
            <a:noFill/>
            <a:miter lim="800000"/>
            <a:headEnd/>
            <a:tailEnd/>
          </a:ln>
          <a:effectLst/>
        </p:spPr>
        <p:txBody>
          <a:bodyPr wrap="square">
            <a:spAutoFit/>
          </a:bodyPr>
          <a:lstStyle/>
          <a:p>
            <a:pPr eaLnBrk="1" hangingPunct="1">
              <a:lnSpc>
                <a:spcPct val="100000"/>
              </a:lnSpc>
              <a:spcBef>
                <a:spcPct val="35000"/>
              </a:spcBef>
              <a:spcAft>
                <a:spcPct val="0"/>
              </a:spcAft>
              <a:buClrTx/>
              <a:buSzTx/>
              <a:buFontTx/>
              <a:buNone/>
              <a:defRPr/>
            </a:pPr>
            <a:r>
              <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rPr>
              <a:t>层次</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模型：一个网站架构的演化模型（</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4</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数据缓存</a:t>
            </a:r>
            <a:endPar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endParaRPr>
          </a:p>
        </p:txBody>
      </p:sp>
      <p:sp>
        <p:nvSpPr>
          <p:cNvPr id="8" name="Text Box 34"/>
          <p:cNvSpPr txBox="1">
            <a:spLocks noChangeArrowheads="1"/>
          </p:cNvSpPr>
          <p:nvPr/>
        </p:nvSpPr>
        <p:spPr bwMode="auto">
          <a:xfrm>
            <a:off x="179512" y="1916832"/>
            <a:ext cx="4536504" cy="2240613"/>
          </a:xfrm>
          <a:prstGeom prst="rect">
            <a:avLst/>
          </a:prstGeom>
          <a:noFill/>
          <a:ln w="9525">
            <a:noFill/>
            <a:miter lim="800000"/>
            <a:headEnd/>
            <a:tailEnd/>
          </a:ln>
          <a:effectLst/>
        </p:spPr>
        <p:txBody>
          <a:bodyPr wrap="square">
            <a:spAutoFit/>
          </a:bodyPr>
          <a:lstStyle/>
          <a:p>
            <a:pPr eaLnBrk="1" hangingPunct="1">
              <a:lnSpc>
                <a:spcPct val="120000"/>
              </a:lnSpc>
              <a:spcBef>
                <a:spcPts val="0"/>
              </a:spcBef>
              <a:spcAft>
                <a:spcPts val="1200"/>
              </a:spcAft>
              <a:buClr>
                <a:srgbClr val="FF0000"/>
              </a:buClr>
              <a:buSzTx/>
              <a:buFont typeface="Wingdings" pitchFamily="2" charset="2"/>
              <a:buChar char="Ø"/>
              <a:defRPr/>
            </a:pPr>
            <a:r>
              <a:rPr kumimoji="1" lang="zh-CN" altLang="en-US" sz="1800" b="1" dirty="0" smtClean="0">
                <a:effectLst/>
              </a:rPr>
              <a:t> 随着访问量的增加，系统又开始变慢。这次是由于系统中存在一些重复获取数据信息的地方，如获取用户信息等。</a:t>
            </a:r>
          </a:p>
          <a:p>
            <a:pPr eaLnBrk="1" hangingPunct="1">
              <a:lnSpc>
                <a:spcPct val="120000"/>
              </a:lnSpc>
              <a:spcBef>
                <a:spcPts val="0"/>
              </a:spcBef>
              <a:spcAft>
                <a:spcPts val="1200"/>
              </a:spcAft>
              <a:buClr>
                <a:srgbClr val="FF0000"/>
              </a:buClr>
              <a:buSzTx/>
              <a:buFont typeface="Wingdings" pitchFamily="2" charset="2"/>
              <a:buChar char="Ø"/>
              <a:defRPr/>
            </a:pPr>
            <a:r>
              <a:rPr kumimoji="1" lang="zh-CN" altLang="en-US" sz="1800" b="1" dirty="0" smtClean="0">
                <a:effectLst/>
              </a:rPr>
              <a:t> 考虑将数据信息也进行缓存。将数据缓存到本地内存，改变完毕后，系统的响应速度恢复，数据库的压力也再度降低。</a:t>
            </a:r>
          </a:p>
        </p:txBody>
      </p:sp>
      <p:sp>
        <p:nvSpPr>
          <p:cNvPr id="9" name="矩形 8"/>
          <p:cNvSpPr/>
          <p:nvPr/>
        </p:nvSpPr>
        <p:spPr>
          <a:xfrm>
            <a:off x="251520" y="5733256"/>
            <a:ext cx="8424936" cy="646331"/>
          </a:xfrm>
          <a:prstGeom prst="rect">
            <a:avLst/>
          </a:prstGeom>
        </p:spPr>
        <p:txBody>
          <a:bodyPr wrap="square">
            <a:spAutoFit/>
          </a:bodyPr>
          <a:lstStyle/>
          <a:p>
            <a:pPr>
              <a:buNone/>
            </a:pPr>
            <a:r>
              <a:rPr lang="zh-CN" altLang="en-US" sz="2000" b="1" dirty="0" smtClean="0">
                <a:solidFill>
                  <a:schemeClr val="bg2"/>
                </a:solidFill>
                <a:effectLst/>
              </a:rPr>
              <a:t>相关的知识体系：缓存技术（如</a:t>
            </a:r>
            <a:r>
              <a:rPr lang="en-US" altLang="zh-CN" sz="2000" b="1" dirty="0" smtClean="0">
                <a:solidFill>
                  <a:schemeClr val="bg2"/>
                </a:solidFill>
                <a:effectLst/>
              </a:rPr>
              <a:t>Map</a:t>
            </a:r>
            <a:r>
              <a:rPr lang="zh-CN" altLang="en-US" sz="2000" b="1" dirty="0" smtClean="0">
                <a:solidFill>
                  <a:schemeClr val="bg2"/>
                </a:solidFill>
                <a:effectLst/>
              </a:rPr>
              <a:t>数据结构）、缓存算法、所选用的框架本身的实现机制等。</a:t>
            </a:r>
            <a:endParaRPr lang="zh-CN" altLang="en-US" sz="2000" b="1" dirty="0">
              <a:solidFill>
                <a:schemeClr val="bg2"/>
              </a:solidFill>
              <a:effectLst/>
            </a:endParaRPr>
          </a:p>
        </p:txBody>
      </p:sp>
      <p:pic>
        <p:nvPicPr>
          <p:cNvPr id="83970" name="Picture 2" descr="一个普通网站发展成大型网站的架构演变历程-马海祥博客"/>
          <p:cNvPicPr>
            <a:picLocks noChangeAspect="1" noChangeArrowheads="1"/>
          </p:cNvPicPr>
          <p:nvPr/>
        </p:nvPicPr>
        <p:blipFill>
          <a:blip r:embed="rId2" cstate="print"/>
          <a:srcRect/>
          <a:stretch>
            <a:fillRect/>
          </a:stretch>
        </p:blipFill>
        <p:spPr bwMode="auto">
          <a:xfrm>
            <a:off x="4932040" y="1988840"/>
            <a:ext cx="3888432" cy="3528392"/>
          </a:xfrm>
          <a:prstGeom prst="rect">
            <a:avLst/>
          </a:prstGeom>
          <a:noFill/>
        </p:spPr>
      </p:pic>
    </p:spTree>
  </p:cSld>
  <p:clrMapOvr>
    <a:masterClrMapping/>
  </p:clrMapOvr>
  <p:transition>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5496" y="1268760"/>
            <a:ext cx="8640514" cy="430887"/>
          </a:xfrm>
          <a:prstGeom prst="rect">
            <a:avLst/>
          </a:prstGeom>
          <a:noFill/>
          <a:ln w="9525">
            <a:noFill/>
            <a:miter lim="800000"/>
            <a:headEnd/>
            <a:tailEnd/>
          </a:ln>
          <a:effectLst/>
        </p:spPr>
        <p:txBody>
          <a:bodyPr wrap="square">
            <a:spAutoFit/>
          </a:bodyPr>
          <a:lstStyle/>
          <a:p>
            <a:pPr eaLnBrk="1" hangingPunct="1">
              <a:lnSpc>
                <a:spcPct val="100000"/>
              </a:lnSpc>
              <a:spcBef>
                <a:spcPct val="35000"/>
              </a:spcBef>
              <a:spcAft>
                <a:spcPct val="0"/>
              </a:spcAft>
              <a:buClrTx/>
              <a:buSzTx/>
              <a:buFontTx/>
              <a:buNone/>
              <a:defRPr/>
            </a:pPr>
            <a:r>
              <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rPr>
              <a:t>层次</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模型：一个网站架构的演化模型（</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5</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增加</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Web</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服务器</a:t>
            </a:r>
            <a:endPar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endParaRPr>
          </a:p>
        </p:txBody>
      </p:sp>
      <p:sp>
        <p:nvSpPr>
          <p:cNvPr id="5" name="Rectangle 3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sp>
        <p:nvSpPr>
          <p:cNvPr id="6" name="Text Box 34"/>
          <p:cNvSpPr txBox="1">
            <a:spLocks noChangeArrowheads="1"/>
          </p:cNvSpPr>
          <p:nvPr/>
        </p:nvSpPr>
        <p:spPr bwMode="auto">
          <a:xfrm>
            <a:off x="179512" y="1916832"/>
            <a:ext cx="4536504" cy="2573012"/>
          </a:xfrm>
          <a:prstGeom prst="rect">
            <a:avLst/>
          </a:prstGeom>
          <a:noFill/>
          <a:ln w="9525">
            <a:noFill/>
            <a:miter lim="800000"/>
            <a:headEnd/>
            <a:tailEnd/>
          </a:ln>
          <a:effectLst/>
        </p:spPr>
        <p:txBody>
          <a:bodyPr wrap="square">
            <a:spAutoFit/>
          </a:bodyPr>
          <a:lstStyle/>
          <a:p>
            <a:pPr eaLnBrk="1" hangingPunct="1">
              <a:lnSpc>
                <a:spcPct val="120000"/>
              </a:lnSpc>
              <a:spcBef>
                <a:spcPts val="0"/>
              </a:spcBef>
              <a:spcAft>
                <a:spcPts val="1200"/>
              </a:spcAft>
              <a:buClr>
                <a:srgbClr val="FF0000"/>
              </a:buClr>
              <a:buSzTx/>
              <a:buFont typeface="Wingdings" pitchFamily="2" charset="2"/>
              <a:buChar char="Ø"/>
              <a:defRPr/>
            </a:pPr>
            <a:r>
              <a:rPr kumimoji="1" lang="zh-CN" altLang="en-US" sz="1800" b="1" dirty="0" smtClean="0">
                <a:effectLst/>
              </a:rPr>
              <a:t>  随着访问量的增加，系统又开始变慢。考虑直接增加</a:t>
            </a:r>
            <a:r>
              <a:rPr kumimoji="1" lang="en-US" altLang="zh-CN" sz="1800" b="1" dirty="0" smtClean="0">
                <a:effectLst/>
              </a:rPr>
              <a:t>Web</a:t>
            </a:r>
            <a:r>
              <a:rPr kumimoji="1" lang="zh-CN" altLang="en-US" sz="1800" b="1" dirty="0" smtClean="0">
                <a:effectLst/>
              </a:rPr>
              <a:t>服务器，这也是为了避免单台</a:t>
            </a:r>
            <a:r>
              <a:rPr kumimoji="1" lang="en-US" altLang="zh-CN" sz="1800" b="1" dirty="0" smtClean="0">
                <a:effectLst/>
              </a:rPr>
              <a:t>Web</a:t>
            </a:r>
            <a:r>
              <a:rPr kumimoji="1" lang="zh-CN" altLang="en-US" sz="1800" b="1" dirty="0" smtClean="0">
                <a:effectLst/>
              </a:rPr>
              <a:t>服务器故障时无法相应的问题。</a:t>
            </a:r>
          </a:p>
          <a:p>
            <a:pPr eaLnBrk="1" hangingPunct="1">
              <a:lnSpc>
                <a:spcPct val="120000"/>
              </a:lnSpc>
              <a:spcBef>
                <a:spcPts val="0"/>
              </a:spcBef>
              <a:spcAft>
                <a:spcPts val="1200"/>
              </a:spcAft>
              <a:buClr>
                <a:srgbClr val="FF0000"/>
              </a:buClr>
              <a:buSzTx/>
              <a:buFont typeface="Wingdings" pitchFamily="2" charset="2"/>
              <a:buChar char="Ø"/>
              <a:defRPr/>
            </a:pPr>
            <a:r>
              <a:rPr kumimoji="1" lang="en-US" altLang="zh-CN" sz="1800" b="1" dirty="0" smtClean="0">
                <a:effectLst/>
              </a:rPr>
              <a:t>  </a:t>
            </a:r>
            <a:r>
              <a:rPr kumimoji="1" lang="zh-CN" altLang="en-US" sz="1800" b="1" dirty="0" smtClean="0">
                <a:effectLst/>
              </a:rPr>
              <a:t>但增加一台</a:t>
            </a:r>
            <a:r>
              <a:rPr kumimoji="1" lang="en-US" altLang="zh-CN" sz="1800" b="1" dirty="0" smtClean="0">
                <a:effectLst/>
              </a:rPr>
              <a:t>Web</a:t>
            </a:r>
            <a:r>
              <a:rPr kumimoji="1" lang="zh-CN" altLang="en-US" sz="1800" b="1" dirty="0" smtClean="0">
                <a:effectLst/>
              </a:rPr>
              <a:t>服务器的同时，会遇见一些典型问：如何让访问分配到这两台机器上</a:t>
            </a:r>
            <a:r>
              <a:rPr kumimoji="1" lang="en-US" altLang="zh-CN" sz="1800" b="1" dirty="0" smtClean="0">
                <a:effectLst/>
              </a:rPr>
              <a:t>(</a:t>
            </a:r>
            <a:r>
              <a:rPr kumimoji="1" lang="zh-CN" altLang="en-US" sz="1800" b="1" dirty="0" smtClean="0">
                <a:effectLst/>
              </a:rPr>
              <a:t>负载均衡方案</a:t>
            </a:r>
            <a:r>
              <a:rPr kumimoji="1" lang="en-US" altLang="zh-CN" sz="1800" b="1" dirty="0" smtClean="0">
                <a:effectLst/>
              </a:rPr>
              <a:t>)</a:t>
            </a:r>
            <a:r>
              <a:rPr kumimoji="1" lang="zh-CN" altLang="en-US" sz="1800" b="1" dirty="0" smtClean="0">
                <a:effectLst/>
              </a:rPr>
              <a:t>、如何保持状态信息的同步，如何保持数据缓存信息的同步。</a:t>
            </a:r>
          </a:p>
        </p:txBody>
      </p:sp>
      <p:sp>
        <p:nvSpPr>
          <p:cNvPr id="7" name="矩形 6"/>
          <p:cNvSpPr/>
          <p:nvPr/>
        </p:nvSpPr>
        <p:spPr>
          <a:xfrm>
            <a:off x="251520" y="5445224"/>
            <a:ext cx="8424936" cy="1015663"/>
          </a:xfrm>
          <a:prstGeom prst="rect">
            <a:avLst/>
          </a:prstGeom>
        </p:spPr>
        <p:txBody>
          <a:bodyPr wrap="square">
            <a:spAutoFit/>
          </a:bodyPr>
          <a:lstStyle/>
          <a:p>
            <a:pPr>
              <a:lnSpc>
                <a:spcPct val="100000"/>
              </a:lnSpc>
              <a:buNone/>
            </a:pPr>
            <a:r>
              <a:rPr lang="zh-CN" altLang="en-US" sz="2000" b="1" dirty="0" smtClean="0">
                <a:solidFill>
                  <a:schemeClr val="bg2"/>
                </a:solidFill>
                <a:effectLst/>
              </a:rPr>
              <a:t>相关的知识体系：负载均衡技术（如硬件负载均衡、软件负载均衡、负载算法等）、主备技术、状态信息或缓存同步技术（如</a:t>
            </a:r>
            <a:r>
              <a:rPr lang="en-US" altLang="zh-CN" sz="2000" b="1" dirty="0" smtClean="0">
                <a:solidFill>
                  <a:schemeClr val="bg2"/>
                </a:solidFill>
                <a:effectLst/>
              </a:rPr>
              <a:t>Cookie</a:t>
            </a:r>
            <a:r>
              <a:rPr lang="zh-CN" altLang="en-US" sz="2000" b="1" dirty="0" smtClean="0">
                <a:solidFill>
                  <a:schemeClr val="bg2"/>
                </a:solidFill>
                <a:effectLst/>
              </a:rPr>
              <a:t>、状态信息广播等）、共享文件技术、存储等。</a:t>
            </a:r>
            <a:endParaRPr lang="zh-CN" altLang="en-US" sz="2000" b="1" dirty="0">
              <a:solidFill>
                <a:schemeClr val="bg2"/>
              </a:solidFill>
              <a:effectLst/>
            </a:endParaRPr>
          </a:p>
        </p:txBody>
      </p:sp>
      <p:pic>
        <p:nvPicPr>
          <p:cNvPr id="81922" name="Picture 2" descr="一个普通网站发展成大型网站的架构演变历程-马海祥博客"/>
          <p:cNvPicPr>
            <a:picLocks noChangeAspect="1" noChangeArrowheads="1"/>
          </p:cNvPicPr>
          <p:nvPr/>
        </p:nvPicPr>
        <p:blipFill>
          <a:blip r:embed="rId2" cstate="print"/>
          <a:srcRect/>
          <a:stretch>
            <a:fillRect/>
          </a:stretch>
        </p:blipFill>
        <p:spPr bwMode="auto">
          <a:xfrm>
            <a:off x="4860032" y="1988840"/>
            <a:ext cx="3888432" cy="3312368"/>
          </a:xfrm>
          <a:prstGeom prst="rect">
            <a:avLst/>
          </a:prstGeom>
          <a:noFill/>
        </p:spPr>
      </p:pic>
    </p:spTree>
  </p:cSld>
  <p:clrMapOvr>
    <a:masterClrMapping/>
  </p:clrMapOvr>
  <p:transition>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5496" y="1268760"/>
            <a:ext cx="8640514" cy="430887"/>
          </a:xfrm>
          <a:prstGeom prst="rect">
            <a:avLst/>
          </a:prstGeom>
          <a:noFill/>
          <a:ln w="9525">
            <a:noFill/>
            <a:miter lim="800000"/>
            <a:headEnd/>
            <a:tailEnd/>
          </a:ln>
          <a:effectLst/>
        </p:spPr>
        <p:txBody>
          <a:bodyPr wrap="square">
            <a:spAutoFit/>
          </a:bodyPr>
          <a:lstStyle/>
          <a:p>
            <a:pPr eaLnBrk="1" hangingPunct="1">
              <a:lnSpc>
                <a:spcPct val="100000"/>
              </a:lnSpc>
              <a:spcBef>
                <a:spcPct val="35000"/>
              </a:spcBef>
              <a:spcAft>
                <a:spcPct val="0"/>
              </a:spcAft>
              <a:buClrTx/>
              <a:buSzTx/>
              <a:buFontTx/>
              <a:buNone/>
              <a:defRPr/>
            </a:pPr>
            <a:r>
              <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rPr>
              <a:t>层次</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模型：一个网站架构的演化模型（</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6</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数据库分库</a:t>
            </a:r>
            <a:endPar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endParaRPr>
          </a:p>
        </p:txBody>
      </p:sp>
      <p:sp>
        <p:nvSpPr>
          <p:cNvPr id="5" name="Rectangle 3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sp>
        <p:nvSpPr>
          <p:cNvPr id="6" name="Text Box 34"/>
          <p:cNvSpPr txBox="1">
            <a:spLocks noChangeArrowheads="1"/>
          </p:cNvSpPr>
          <p:nvPr/>
        </p:nvSpPr>
        <p:spPr bwMode="auto">
          <a:xfrm>
            <a:off x="179512" y="1916832"/>
            <a:ext cx="4536504" cy="2726900"/>
          </a:xfrm>
          <a:prstGeom prst="rect">
            <a:avLst/>
          </a:prstGeom>
          <a:noFill/>
          <a:ln w="9525">
            <a:noFill/>
            <a:miter lim="800000"/>
            <a:headEnd/>
            <a:tailEnd/>
          </a:ln>
          <a:effectLst/>
        </p:spPr>
        <p:txBody>
          <a:bodyPr wrap="square">
            <a:spAutoFit/>
          </a:bodyPr>
          <a:lstStyle/>
          <a:p>
            <a:pPr eaLnBrk="1" hangingPunct="1">
              <a:lnSpc>
                <a:spcPct val="120000"/>
              </a:lnSpc>
              <a:spcBef>
                <a:spcPts val="0"/>
              </a:spcBef>
              <a:spcAft>
                <a:spcPts val="1200"/>
              </a:spcAft>
              <a:buClr>
                <a:srgbClr val="FF0000"/>
              </a:buClr>
              <a:buSzTx/>
              <a:buFont typeface="Wingdings" pitchFamily="2" charset="2"/>
              <a:buChar char="Ø"/>
              <a:defRPr/>
            </a:pPr>
            <a:r>
              <a:rPr kumimoji="1" lang="zh-CN" altLang="en-US" sz="1800" b="1" dirty="0" smtClean="0">
                <a:effectLst/>
              </a:rPr>
              <a:t>  随着访问量的增加，系统又开始变慢。发现数据库写入、更新操作的数据库连接的资源竞争非常激烈，导致了系统变慢，</a:t>
            </a:r>
          </a:p>
          <a:p>
            <a:pPr eaLnBrk="1" hangingPunct="1">
              <a:lnSpc>
                <a:spcPct val="120000"/>
              </a:lnSpc>
              <a:spcBef>
                <a:spcPts val="0"/>
              </a:spcBef>
              <a:spcAft>
                <a:spcPts val="1200"/>
              </a:spcAft>
              <a:buClr>
                <a:srgbClr val="FF0000"/>
              </a:buClr>
              <a:buSzTx/>
              <a:buFont typeface="Wingdings" pitchFamily="2" charset="2"/>
              <a:buChar char="Ø"/>
              <a:defRPr/>
            </a:pPr>
            <a:r>
              <a:rPr kumimoji="1" lang="zh-CN" altLang="en-US" sz="1800" b="1" dirty="0" smtClean="0">
                <a:effectLst/>
              </a:rPr>
              <a:t> 考虑可选的方案有数据库集群或分库策略。集群需要数据库很好的支持，因此考虑采用分库这一较为广泛的策略。</a:t>
            </a:r>
            <a:endParaRPr kumimoji="1" lang="en-US" altLang="zh-CN" sz="1800" b="1" dirty="0" smtClean="0">
              <a:effectLst/>
            </a:endParaRPr>
          </a:p>
          <a:p>
            <a:pPr eaLnBrk="1" hangingPunct="1">
              <a:lnSpc>
                <a:spcPct val="120000"/>
              </a:lnSpc>
              <a:spcBef>
                <a:spcPts val="0"/>
              </a:spcBef>
              <a:spcAft>
                <a:spcPts val="1200"/>
              </a:spcAft>
              <a:buClr>
                <a:srgbClr val="FF0000"/>
              </a:buClr>
              <a:buSzTx/>
              <a:buFont typeface="Wingdings" pitchFamily="2" charset="2"/>
              <a:buChar char="Ø"/>
              <a:defRPr/>
            </a:pPr>
            <a:r>
              <a:rPr kumimoji="1" lang="en-US" altLang="zh-CN" sz="1800" b="1" dirty="0" smtClean="0">
                <a:effectLst/>
              </a:rPr>
              <a:t> </a:t>
            </a:r>
            <a:r>
              <a:rPr kumimoji="1" lang="zh-CN" altLang="en-US" sz="1800" b="1" dirty="0" smtClean="0">
                <a:effectLst/>
              </a:rPr>
              <a:t>分库要对原有程序进行修改。</a:t>
            </a:r>
          </a:p>
        </p:txBody>
      </p:sp>
      <p:sp>
        <p:nvSpPr>
          <p:cNvPr id="7" name="矩形 6"/>
          <p:cNvSpPr/>
          <p:nvPr/>
        </p:nvSpPr>
        <p:spPr>
          <a:xfrm>
            <a:off x="179512" y="5445224"/>
            <a:ext cx="8712968" cy="707886"/>
          </a:xfrm>
          <a:prstGeom prst="rect">
            <a:avLst/>
          </a:prstGeom>
        </p:spPr>
        <p:txBody>
          <a:bodyPr wrap="square">
            <a:spAutoFit/>
          </a:bodyPr>
          <a:lstStyle/>
          <a:p>
            <a:pPr>
              <a:lnSpc>
                <a:spcPct val="100000"/>
              </a:lnSpc>
              <a:buNone/>
            </a:pPr>
            <a:r>
              <a:rPr lang="zh-CN" altLang="en-US" sz="2000" b="1" dirty="0" smtClean="0">
                <a:solidFill>
                  <a:schemeClr val="bg2"/>
                </a:solidFill>
                <a:effectLst/>
              </a:rPr>
              <a:t>相关的知识体系：需要从业务上做合理划分，以实现分库；同时随着数据量的增大和分库的进行，在数据库的设计、调优以及维护上需要做得更好。</a:t>
            </a:r>
            <a:endParaRPr lang="zh-CN" altLang="en-US" sz="2000" b="1" dirty="0">
              <a:solidFill>
                <a:schemeClr val="bg2"/>
              </a:solidFill>
              <a:effectLst/>
            </a:endParaRPr>
          </a:p>
        </p:txBody>
      </p:sp>
      <p:pic>
        <p:nvPicPr>
          <p:cNvPr id="80898" name="Picture 2" descr="一个普通网站发展成大型网站的架构演变历程-马海祥博客"/>
          <p:cNvPicPr>
            <a:picLocks noChangeAspect="1" noChangeArrowheads="1"/>
          </p:cNvPicPr>
          <p:nvPr/>
        </p:nvPicPr>
        <p:blipFill>
          <a:blip r:embed="rId3" cstate="print"/>
          <a:srcRect/>
          <a:stretch>
            <a:fillRect/>
          </a:stretch>
        </p:blipFill>
        <p:spPr bwMode="auto">
          <a:xfrm>
            <a:off x="4860032" y="1988840"/>
            <a:ext cx="3888431" cy="3240360"/>
          </a:xfrm>
          <a:prstGeom prst="rect">
            <a:avLst/>
          </a:prstGeom>
          <a:noFill/>
        </p:spPr>
      </p:pic>
    </p:spTree>
  </p:cSld>
  <p:clrMapOvr>
    <a:masterClrMapping/>
  </p:clrMapOvr>
  <p:transition>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742" y="1269921"/>
            <a:ext cx="9108504" cy="430887"/>
          </a:xfrm>
          <a:prstGeom prst="rect">
            <a:avLst/>
          </a:prstGeom>
          <a:noFill/>
          <a:ln w="9525">
            <a:noFill/>
            <a:miter lim="800000"/>
            <a:headEnd/>
            <a:tailEnd/>
          </a:ln>
          <a:effectLst/>
        </p:spPr>
        <p:txBody>
          <a:bodyPr wrap="square">
            <a:spAutoFit/>
          </a:bodyPr>
          <a:lstStyle/>
          <a:p>
            <a:pPr eaLnBrk="1" hangingPunct="1">
              <a:lnSpc>
                <a:spcPct val="100000"/>
              </a:lnSpc>
              <a:spcBef>
                <a:spcPct val="35000"/>
              </a:spcBef>
              <a:spcAft>
                <a:spcPct val="0"/>
              </a:spcAft>
              <a:buClrTx/>
              <a:buSzTx/>
              <a:buFontTx/>
              <a:buNone/>
              <a:defRPr/>
            </a:pPr>
            <a:r>
              <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rPr>
              <a:t>层次</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模型：一个网站架构的演化模型（</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7</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分表、</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DAL</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和分布式缓存</a:t>
            </a:r>
            <a:endPar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endParaRPr>
          </a:p>
        </p:txBody>
      </p:sp>
      <p:sp>
        <p:nvSpPr>
          <p:cNvPr id="5" name="Rectangle 3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sp>
        <p:nvSpPr>
          <p:cNvPr id="6" name="Text Box 34"/>
          <p:cNvSpPr txBox="1">
            <a:spLocks noChangeArrowheads="1"/>
          </p:cNvSpPr>
          <p:nvPr/>
        </p:nvSpPr>
        <p:spPr bwMode="auto">
          <a:xfrm>
            <a:off x="179512" y="1916832"/>
            <a:ext cx="4536504" cy="2905411"/>
          </a:xfrm>
          <a:prstGeom prst="rect">
            <a:avLst/>
          </a:prstGeom>
          <a:noFill/>
          <a:ln w="9525">
            <a:noFill/>
            <a:miter lim="800000"/>
            <a:headEnd/>
            <a:tailEnd/>
          </a:ln>
          <a:effectLst/>
        </p:spPr>
        <p:txBody>
          <a:bodyPr wrap="square">
            <a:spAutoFit/>
          </a:bodyPr>
          <a:lstStyle/>
          <a:p>
            <a:pPr eaLnBrk="1" hangingPunct="1">
              <a:lnSpc>
                <a:spcPct val="120000"/>
              </a:lnSpc>
              <a:spcBef>
                <a:spcPts val="0"/>
              </a:spcBef>
              <a:spcAft>
                <a:spcPts val="1200"/>
              </a:spcAft>
              <a:buClr>
                <a:srgbClr val="FF0000"/>
              </a:buClr>
              <a:buSzTx/>
              <a:buFont typeface="Wingdings" pitchFamily="2" charset="2"/>
              <a:buChar char="Ø"/>
              <a:defRPr/>
            </a:pPr>
            <a:r>
              <a:rPr kumimoji="1" lang="zh-CN" altLang="en-US" sz="1800" b="1" dirty="0" smtClean="0">
                <a:effectLst/>
              </a:rPr>
              <a:t>  随着访问量的增加，系统又开始变慢。发现是由于分库后查询仍会有些慢，于是按照分库的思想开始做分表的工作，当然，这不可避免的会需要对程序进行一些修改。</a:t>
            </a:r>
          </a:p>
          <a:p>
            <a:pPr eaLnBrk="1" hangingPunct="1">
              <a:lnSpc>
                <a:spcPct val="120000"/>
              </a:lnSpc>
              <a:spcBef>
                <a:spcPts val="0"/>
              </a:spcBef>
              <a:spcAft>
                <a:spcPts val="1200"/>
              </a:spcAft>
              <a:buClr>
                <a:srgbClr val="FF0000"/>
              </a:buClr>
              <a:buSzTx/>
              <a:buFont typeface="Wingdings" pitchFamily="2" charset="2"/>
              <a:buChar char="Ø"/>
              <a:defRPr/>
            </a:pPr>
            <a:r>
              <a:rPr kumimoji="1" lang="zh-CN" altLang="en-US" sz="1800" b="1" dirty="0" smtClean="0">
                <a:effectLst/>
              </a:rPr>
              <a:t> 在这个阶段可 能会发现之前的缓存同步方案出现问题，因为数据量太大，导致现在不太可能将缓存存在本地，然后同步的方式，而是需要采用分布式缓存方案。</a:t>
            </a:r>
          </a:p>
        </p:txBody>
      </p:sp>
      <p:sp>
        <p:nvSpPr>
          <p:cNvPr id="7" name="矩形 6"/>
          <p:cNvSpPr/>
          <p:nvPr/>
        </p:nvSpPr>
        <p:spPr>
          <a:xfrm>
            <a:off x="142844" y="5445224"/>
            <a:ext cx="8680478" cy="1015663"/>
          </a:xfrm>
          <a:prstGeom prst="rect">
            <a:avLst/>
          </a:prstGeom>
        </p:spPr>
        <p:txBody>
          <a:bodyPr wrap="square">
            <a:spAutoFit/>
          </a:bodyPr>
          <a:lstStyle/>
          <a:p>
            <a:pPr>
              <a:lnSpc>
                <a:spcPct val="100000"/>
              </a:lnSpc>
              <a:buNone/>
            </a:pPr>
            <a:r>
              <a:rPr lang="zh-CN" altLang="en-US" sz="2000" b="1" dirty="0" smtClean="0">
                <a:solidFill>
                  <a:schemeClr val="bg2"/>
                </a:solidFill>
                <a:effectLst/>
              </a:rPr>
              <a:t>相关的知识体系：分表是在业务上进行划分，技术上主要涉及到动态</a:t>
            </a:r>
            <a:r>
              <a:rPr lang="en-US" altLang="zh-CN" sz="2000" b="1" dirty="0" smtClean="0">
                <a:solidFill>
                  <a:schemeClr val="bg2"/>
                </a:solidFill>
                <a:effectLst/>
              </a:rPr>
              <a:t>hash</a:t>
            </a:r>
            <a:r>
              <a:rPr lang="zh-CN" altLang="en-US" sz="2000" b="1" dirty="0" smtClean="0">
                <a:solidFill>
                  <a:schemeClr val="bg2"/>
                </a:solidFill>
                <a:effectLst/>
              </a:rPr>
              <a:t>算法等；</a:t>
            </a:r>
            <a:r>
              <a:rPr lang="en-US" altLang="zh-CN" sz="2000" b="1" dirty="0" smtClean="0">
                <a:solidFill>
                  <a:schemeClr val="bg2"/>
                </a:solidFill>
                <a:effectLst/>
              </a:rPr>
              <a:t>DAL</a:t>
            </a:r>
            <a:r>
              <a:rPr lang="zh-CN" altLang="en-US" sz="2000" b="1" dirty="0" smtClean="0">
                <a:solidFill>
                  <a:schemeClr val="bg2"/>
                </a:solidFill>
                <a:effectLst/>
              </a:rPr>
              <a:t>涉及到比较多的复杂技术，例如数据库连接的管理（超时、异常）、数据库操作的控制（超时、异常）、分库分表规则的封装等。</a:t>
            </a:r>
            <a:endParaRPr lang="zh-CN" altLang="en-US" sz="2000" b="1" dirty="0">
              <a:solidFill>
                <a:schemeClr val="bg2"/>
              </a:solidFill>
              <a:effectLst/>
            </a:endParaRPr>
          </a:p>
        </p:txBody>
      </p:sp>
      <p:pic>
        <p:nvPicPr>
          <p:cNvPr id="82946" name="Picture 2" descr="一个普通网站发展成大型网站的架构演变历程-马海祥博客"/>
          <p:cNvPicPr>
            <a:picLocks noChangeAspect="1" noChangeArrowheads="1"/>
          </p:cNvPicPr>
          <p:nvPr/>
        </p:nvPicPr>
        <p:blipFill>
          <a:blip r:embed="rId2" cstate="print"/>
          <a:srcRect/>
          <a:stretch>
            <a:fillRect/>
          </a:stretch>
        </p:blipFill>
        <p:spPr bwMode="auto">
          <a:xfrm>
            <a:off x="4932040" y="1844824"/>
            <a:ext cx="3888432" cy="3600399"/>
          </a:xfrm>
          <a:prstGeom prst="rect">
            <a:avLst/>
          </a:prstGeom>
          <a:noFill/>
        </p:spPr>
      </p:pic>
    </p:spTree>
  </p:cSld>
  <p:clrMapOvr>
    <a:masterClrMapping/>
  </p:clrMapOvr>
  <p:transition>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Text Box 2"/>
          <p:cNvSpPr txBox="1">
            <a:spLocks noChangeArrowheads="1"/>
          </p:cNvSpPr>
          <p:nvPr/>
        </p:nvSpPr>
        <p:spPr bwMode="auto">
          <a:xfrm>
            <a:off x="490538" y="2057400"/>
            <a:ext cx="7921625" cy="535531"/>
          </a:xfrm>
          <a:prstGeom prst="rect">
            <a:avLst/>
          </a:prstGeom>
          <a:noFill/>
          <a:ln w="9525">
            <a:noFill/>
            <a:miter lim="800000"/>
            <a:headEnd/>
            <a:tailEnd/>
          </a:ln>
          <a:effectLst/>
        </p:spPr>
        <p:txBody>
          <a:bodyPr>
            <a:spAutoFit/>
          </a:bodyPr>
          <a:lstStyle/>
          <a:p>
            <a:pPr eaLnBrk="1" hangingPunct="1">
              <a:lnSpc>
                <a:spcPct val="120000"/>
              </a:lnSpc>
              <a:spcBef>
                <a:spcPct val="50000"/>
              </a:spcBef>
              <a:spcAft>
                <a:spcPct val="0"/>
              </a:spcAft>
              <a:buClrTx/>
              <a:buSzTx/>
              <a:buFontTx/>
              <a:buNone/>
              <a:defRPr/>
            </a:pPr>
            <a:r>
              <a:rPr kumimoji="1" lang="zh-CN" altLang="en-US" sz="2400" b="1" dirty="0">
                <a:solidFill>
                  <a:schemeClr val="tx1"/>
                </a:solidFill>
                <a:effectLst/>
                <a:latin typeface="Times New Roman" pitchFamily="18" charset="0"/>
                <a:ea typeface="楷体_GB2312" pitchFamily="49" charset="-122"/>
              </a:rPr>
              <a:t>软件</a:t>
            </a:r>
            <a:r>
              <a:rPr kumimoji="1" lang="zh-CN" altLang="en-US" sz="2400" b="1" dirty="0">
                <a:solidFill>
                  <a:schemeClr val="tx1"/>
                </a:solidFill>
                <a:effectLst>
                  <a:outerShdw blurRad="38100" dist="38100" dir="2700000" algn="tl">
                    <a:srgbClr val="C0C0C0"/>
                  </a:outerShdw>
                </a:effectLst>
                <a:latin typeface="Times New Roman" pitchFamily="18" charset="0"/>
                <a:ea typeface="楷体_GB2312" pitchFamily="49" charset="-122"/>
              </a:rPr>
              <a:t>设计的目标</a:t>
            </a:r>
            <a:r>
              <a:rPr kumimoji="1" lang="zh-CN" altLang="en-US" sz="2400" b="1" dirty="0">
                <a:solidFill>
                  <a:schemeClr val="tx1"/>
                </a:solidFill>
                <a:effectLst/>
                <a:latin typeface="Times New Roman" pitchFamily="18" charset="0"/>
                <a:ea typeface="楷体_GB2312" pitchFamily="49" charset="-122"/>
              </a:rPr>
              <a:t>是构造一个</a:t>
            </a:r>
            <a:r>
              <a:rPr kumimoji="1" lang="zh-CN" altLang="en-US" sz="2400" b="1" dirty="0">
                <a:solidFill>
                  <a:srgbClr val="C00000"/>
                </a:solidFill>
                <a:effectLst/>
                <a:latin typeface="Times New Roman" pitchFamily="18" charset="0"/>
                <a:ea typeface="楷体_GB2312" pitchFamily="49" charset="-122"/>
              </a:rPr>
              <a:t>高内</a:t>
            </a:r>
            <a:r>
              <a:rPr kumimoji="1" lang="zh-CN" altLang="en-US" sz="2400" b="1" dirty="0" smtClean="0">
                <a:solidFill>
                  <a:srgbClr val="C00000"/>
                </a:solidFill>
                <a:effectLst/>
                <a:latin typeface="Times New Roman" pitchFamily="18" charset="0"/>
                <a:ea typeface="楷体_GB2312" pitchFamily="49" charset="-122"/>
              </a:rPr>
              <a:t>聚</a:t>
            </a:r>
            <a:r>
              <a:rPr kumimoji="1" lang="zh-CN" altLang="en-US" sz="2400" b="1" dirty="0" smtClean="0">
                <a:solidFill>
                  <a:schemeClr val="tx1"/>
                </a:solidFill>
                <a:effectLst/>
                <a:latin typeface="Times New Roman" pitchFamily="18" charset="0"/>
                <a:ea typeface="楷体_GB2312" pitchFamily="49" charset="-122"/>
              </a:rPr>
              <a:t>、</a:t>
            </a:r>
            <a:r>
              <a:rPr kumimoji="1" lang="zh-CN" altLang="en-US" sz="2400" b="1" dirty="0" smtClean="0">
                <a:solidFill>
                  <a:srgbClr val="C00000"/>
                </a:solidFill>
                <a:effectLst/>
                <a:latin typeface="Times New Roman" pitchFamily="18" charset="0"/>
                <a:ea typeface="楷体_GB2312" pitchFamily="49" charset="-122"/>
              </a:rPr>
              <a:t>低</a:t>
            </a:r>
            <a:r>
              <a:rPr kumimoji="1" lang="zh-CN" altLang="en-US" sz="2400" b="1" dirty="0">
                <a:solidFill>
                  <a:srgbClr val="C00000"/>
                </a:solidFill>
                <a:effectLst/>
                <a:latin typeface="Times New Roman" pitchFamily="18" charset="0"/>
                <a:ea typeface="楷体_GB2312" pitchFamily="49" charset="-122"/>
              </a:rPr>
              <a:t>耦合</a:t>
            </a:r>
            <a:r>
              <a:rPr kumimoji="1" lang="zh-CN" altLang="en-US" sz="2400" b="1" dirty="0">
                <a:solidFill>
                  <a:schemeClr val="tx1"/>
                </a:solidFill>
                <a:effectLst/>
                <a:latin typeface="Times New Roman" pitchFamily="18" charset="0"/>
                <a:ea typeface="楷体_GB2312" pitchFamily="49" charset="-122"/>
              </a:rPr>
              <a:t>的软件模型。</a:t>
            </a:r>
          </a:p>
        </p:txBody>
      </p:sp>
      <p:grpSp>
        <p:nvGrpSpPr>
          <p:cNvPr id="4099" name="Group 3"/>
          <p:cNvGrpSpPr>
            <a:grpSpLocks/>
          </p:cNvGrpSpPr>
          <p:nvPr/>
        </p:nvGrpSpPr>
        <p:grpSpPr bwMode="auto">
          <a:xfrm>
            <a:off x="1115616" y="2996952"/>
            <a:ext cx="7097896" cy="3104020"/>
            <a:chOff x="2803" y="400"/>
            <a:chExt cx="4970" cy="2162"/>
          </a:xfrm>
        </p:grpSpPr>
        <p:grpSp>
          <p:nvGrpSpPr>
            <p:cNvPr id="4102" name="Group 4"/>
            <p:cNvGrpSpPr>
              <a:grpSpLocks/>
            </p:cNvGrpSpPr>
            <p:nvPr/>
          </p:nvGrpSpPr>
          <p:grpSpPr bwMode="auto">
            <a:xfrm>
              <a:off x="2803" y="400"/>
              <a:ext cx="4970" cy="1624"/>
              <a:chOff x="2798" y="611"/>
              <a:chExt cx="4971" cy="1624"/>
            </a:xfrm>
          </p:grpSpPr>
          <p:sp>
            <p:nvSpPr>
              <p:cNvPr id="629765" name="AutoShape 5"/>
              <p:cNvSpPr>
                <a:spLocks noChangeArrowheads="1"/>
              </p:cNvSpPr>
              <p:nvPr/>
            </p:nvSpPr>
            <p:spPr bwMode="auto">
              <a:xfrm>
                <a:off x="4889" y="1462"/>
                <a:ext cx="794" cy="772"/>
              </a:xfrm>
              <a:prstGeom prst="can">
                <a:avLst>
                  <a:gd name="adj" fmla="val 25000"/>
                </a:avLst>
              </a:prstGeom>
              <a:solidFill>
                <a:srgbClr val="FFFF99"/>
              </a:solidFill>
              <a:ln w="6350">
                <a:solidFill>
                  <a:srgbClr val="000000"/>
                </a:solidFill>
                <a:round/>
                <a:headEnd/>
                <a:tailEnd/>
              </a:ln>
              <a:effectLst>
                <a:outerShdw dist="35921" dir="2700000" algn="ctr" rotWithShape="0">
                  <a:srgbClr val="808080">
                    <a:alpha val="50000"/>
                  </a:srgbClr>
                </a:outerShdw>
              </a:effectLst>
            </p:spPr>
            <p:txBody>
              <a:bodyPr anchor="ctr"/>
              <a:lstStyle/>
              <a:p>
                <a:pPr algn="ctr" eaLnBrk="1" hangingPunct="1">
                  <a:lnSpc>
                    <a:spcPct val="96000"/>
                  </a:lnSpc>
                  <a:spcAft>
                    <a:spcPct val="0"/>
                  </a:spcAft>
                  <a:buClrTx/>
                  <a:buSzTx/>
                  <a:buFontTx/>
                  <a:buNone/>
                  <a:defRPr/>
                </a:pPr>
                <a:endParaRPr kumimoji="1" lang="en-US" altLang="zh-CN" sz="2000" b="1">
                  <a:solidFill>
                    <a:schemeClr val="tx1"/>
                  </a:solidFill>
                  <a:effectLst/>
                  <a:latin typeface="Times New Roman" pitchFamily="18" charset="0"/>
                </a:endParaRPr>
              </a:p>
              <a:p>
                <a:pPr algn="ctr" eaLnBrk="1" hangingPunct="1">
                  <a:lnSpc>
                    <a:spcPct val="96000"/>
                  </a:lnSpc>
                  <a:spcAft>
                    <a:spcPct val="0"/>
                  </a:spcAft>
                  <a:buClrTx/>
                  <a:buSzTx/>
                  <a:buFontTx/>
                  <a:buNone/>
                  <a:defRPr/>
                </a:pPr>
                <a:r>
                  <a:rPr kumimoji="1" lang="zh-CN" altLang="en-US" sz="2000" b="1">
                    <a:solidFill>
                      <a:schemeClr val="tx1"/>
                    </a:solidFill>
                    <a:effectLst/>
                    <a:latin typeface="Times New Roman" pitchFamily="18" charset="0"/>
                  </a:rPr>
                  <a:t>软件</a:t>
                </a:r>
              </a:p>
              <a:p>
                <a:pPr algn="ctr" eaLnBrk="1" hangingPunct="1">
                  <a:lnSpc>
                    <a:spcPct val="96000"/>
                  </a:lnSpc>
                  <a:spcAft>
                    <a:spcPct val="0"/>
                  </a:spcAft>
                  <a:buClrTx/>
                  <a:buSzTx/>
                  <a:buFontTx/>
                  <a:buNone/>
                  <a:defRPr/>
                </a:pPr>
                <a:r>
                  <a:rPr kumimoji="1" lang="zh-CN" altLang="en-US" sz="2000" b="1">
                    <a:solidFill>
                      <a:schemeClr val="tx1"/>
                    </a:solidFill>
                    <a:effectLst>
                      <a:outerShdw blurRad="38100" dist="38100" dir="2700000" algn="tl">
                        <a:srgbClr val="FFFFFF"/>
                      </a:outerShdw>
                    </a:effectLst>
                    <a:latin typeface="Times New Roman" pitchFamily="18" charset="0"/>
                  </a:rPr>
                  <a:t>设计</a:t>
                </a:r>
              </a:p>
              <a:p>
                <a:pPr algn="ctr" eaLnBrk="1" hangingPunct="1">
                  <a:lnSpc>
                    <a:spcPct val="100000"/>
                  </a:lnSpc>
                  <a:spcAft>
                    <a:spcPct val="0"/>
                  </a:spcAft>
                  <a:buClrTx/>
                  <a:buSzTx/>
                  <a:buFontTx/>
                  <a:buNone/>
                  <a:defRPr/>
                </a:pPr>
                <a:endParaRPr kumimoji="1" lang="en-US" altLang="zh-CN" sz="2000" b="1">
                  <a:solidFill>
                    <a:schemeClr val="tx1"/>
                  </a:solidFill>
                  <a:effectLst/>
                  <a:latin typeface="Times New Roman" pitchFamily="18" charset="0"/>
                  <a:ea typeface="楷体_GB2312" pitchFamily="49" charset="-122"/>
                </a:endParaRPr>
              </a:p>
            </p:txBody>
          </p:sp>
          <p:sp>
            <p:nvSpPr>
              <p:cNvPr id="629766" name="Oval 6"/>
              <p:cNvSpPr>
                <a:spLocks noChangeArrowheads="1"/>
              </p:cNvSpPr>
              <p:nvPr/>
            </p:nvSpPr>
            <p:spPr bwMode="auto">
              <a:xfrm>
                <a:off x="3161" y="611"/>
                <a:ext cx="1299" cy="615"/>
              </a:xfrm>
              <a:prstGeom prst="ellipse">
                <a:avLst/>
              </a:prstGeom>
              <a:solidFill>
                <a:srgbClr val="FFFF99"/>
              </a:solidFill>
              <a:ln w="9525">
                <a:solidFill>
                  <a:srgbClr val="000000"/>
                </a:solidFill>
                <a:round/>
                <a:headEnd/>
                <a:tailEnd/>
              </a:ln>
              <a:effectLst>
                <a:outerShdw dist="35921" dir="2700000" algn="ctr" rotWithShape="0">
                  <a:srgbClr val="FF6600">
                    <a:alpha val="50000"/>
                  </a:srgbClr>
                </a:outerShdw>
              </a:effectLst>
            </p:spPr>
            <p:txBody>
              <a:bodyPr anchor="ctr"/>
              <a:lstStyle/>
              <a:p>
                <a:pPr algn="ctr" eaLnBrk="1" hangingPunct="1">
                  <a:lnSpc>
                    <a:spcPct val="100000"/>
                  </a:lnSpc>
                  <a:spcBef>
                    <a:spcPts val="300"/>
                  </a:spcBef>
                  <a:spcAft>
                    <a:spcPct val="0"/>
                  </a:spcAft>
                  <a:buClrTx/>
                  <a:buSzTx/>
                  <a:buFontTx/>
                  <a:buNone/>
                  <a:defRPr/>
                </a:pPr>
                <a:r>
                  <a:rPr kumimoji="1" lang="zh-CN" altLang="en-US" sz="2000" b="1" dirty="0">
                    <a:solidFill>
                      <a:schemeClr val="tx1"/>
                    </a:solidFill>
                    <a:effectLst/>
                    <a:latin typeface="宋体" pitchFamily="2" charset="-122"/>
                  </a:rPr>
                  <a:t>高可靠性</a:t>
                </a:r>
                <a:endParaRPr kumimoji="1" lang="zh-CN" altLang="en-US" sz="2000" b="1" dirty="0">
                  <a:solidFill>
                    <a:schemeClr val="tx1"/>
                  </a:solidFill>
                  <a:effectLst/>
                  <a:latin typeface="Times New Roman" pitchFamily="18" charset="0"/>
                  <a:ea typeface="楷体_GB2312" pitchFamily="49" charset="-122"/>
                </a:endParaRPr>
              </a:p>
            </p:txBody>
          </p:sp>
          <p:sp>
            <p:nvSpPr>
              <p:cNvPr id="629767" name="Oval 7"/>
              <p:cNvSpPr>
                <a:spLocks noChangeArrowheads="1"/>
              </p:cNvSpPr>
              <p:nvPr/>
            </p:nvSpPr>
            <p:spPr bwMode="auto">
              <a:xfrm>
                <a:off x="6096" y="662"/>
                <a:ext cx="1352" cy="614"/>
              </a:xfrm>
              <a:prstGeom prst="ellipse">
                <a:avLst/>
              </a:prstGeom>
              <a:solidFill>
                <a:srgbClr val="FFFF99"/>
              </a:solidFill>
              <a:ln w="9525">
                <a:solidFill>
                  <a:srgbClr val="000000"/>
                </a:solidFill>
                <a:round/>
                <a:headEnd/>
                <a:tailEnd/>
              </a:ln>
              <a:effectLst>
                <a:outerShdw dist="35921" dir="2700000" algn="ctr" rotWithShape="0">
                  <a:srgbClr val="FF6600">
                    <a:alpha val="50000"/>
                  </a:srgbClr>
                </a:outerShdw>
              </a:effectLst>
            </p:spPr>
            <p:txBody>
              <a:bodyPr anchor="ctr"/>
              <a:lstStyle/>
              <a:p>
                <a:pPr algn="ctr" eaLnBrk="1" hangingPunct="1">
                  <a:lnSpc>
                    <a:spcPct val="88000"/>
                  </a:lnSpc>
                  <a:spcAft>
                    <a:spcPct val="0"/>
                  </a:spcAft>
                  <a:buClrTx/>
                  <a:buSzTx/>
                  <a:buFontTx/>
                  <a:buNone/>
                  <a:defRPr/>
                </a:pPr>
                <a:r>
                  <a:rPr kumimoji="1" lang="zh-CN" altLang="en-US" sz="2000" b="1" dirty="0">
                    <a:solidFill>
                      <a:schemeClr val="tx1"/>
                    </a:solidFill>
                    <a:effectLst/>
                    <a:latin typeface="宋体" pitchFamily="2" charset="-122"/>
                  </a:rPr>
                  <a:t>高可维</a:t>
                </a:r>
              </a:p>
              <a:p>
                <a:pPr algn="ctr" eaLnBrk="1" hangingPunct="1">
                  <a:lnSpc>
                    <a:spcPct val="88000"/>
                  </a:lnSpc>
                  <a:spcAft>
                    <a:spcPct val="0"/>
                  </a:spcAft>
                  <a:buClrTx/>
                  <a:buSzTx/>
                  <a:buFontTx/>
                  <a:buNone/>
                  <a:defRPr/>
                </a:pPr>
                <a:r>
                  <a:rPr kumimoji="1" lang="zh-CN" altLang="en-US" sz="2000" b="1" dirty="0">
                    <a:solidFill>
                      <a:schemeClr val="tx1"/>
                    </a:solidFill>
                    <a:effectLst/>
                    <a:latin typeface="宋体" pitchFamily="2" charset="-122"/>
                  </a:rPr>
                  <a:t>护性</a:t>
                </a:r>
                <a:endParaRPr kumimoji="1" lang="zh-CN" altLang="en-US" sz="2000" b="1" dirty="0">
                  <a:solidFill>
                    <a:schemeClr val="tx1"/>
                  </a:solidFill>
                  <a:effectLst/>
                  <a:latin typeface="Times New Roman" pitchFamily="18" charset="0"/>
                  <a:ea typeface="楷体_GB2312" pitchFamily="49" charset="-122"/>
                </a:endParaRPr>
              </a:p>
            </p:txBody>
          </p:sp>
          <p:sp>
            <p:nvSpPr>
              <p:cNvPr id="629768" name="Oval 8"/>
              <p:cNvSpPr>
                <a:spLocks noChangeArrowheads="1"/>
              </p:cNvSpPr>
              <p:nvPr/>
            </p:nvSpPr>
            <p:spPr bwMode="auto">
              <a:xfrm>
                <a:off x="6583" y="1605"/>
                <a:ext cx="1186" cy="630"/>
              </a:xfrm>
              <a:prstGeom prst="ellipse">
                <a:avLst/>
              </a:prstGeom>
              <a:solidFill>
                <a:srgbClr val="FFFF99"/>
              </a:solidFill>
              <a:ln w="9525">
                <a:solidFill>
                  <a:srgbClr val="000000"/>
                </a:solidFill>
                <a:round/>
                <a:headEnd/>
                <a:tailEnd/>
              </a:ln>
              <a:effectLst>
                <a:outerShdw dist="35921" dir="2700000" algn="ctr" rotWithShape="0">
                  <a:srgbClr val="FF6600">
                    <a:alpha val="50000"/>
                  </a:srgbClr>
                </a:outerShdw>
              </a:effectLst>
            </p:spPr>
            <p:txBody>
              <a:bodyPr anchor="ctr"/>
              <a:lstStyle/>
              <a:p>
                <a:pPr algn="ctr" eaLnBrk="1" hangingPunct="1">
                  <a:lnSpc>
                    <a:spcPct val="88000"/>
                  </a:lnSpc>
                  <a:spcAft>
                    <a:spcPct val="0"/>
                  </a:spcAft>
                  <a:buClrTx/>
                  <a:buSzTx/>
                  <a:buFontTx/>
                  <a:buNone/>
                  <a:defRPr/>
                </a:pPr>
                <a:r>
                  <a:rPr kumimoji="1" lang="zh-CN" altLang="en-US" sz="2000" b="1" dirty="0">
                    <a:solidFill>
                      <a:schemeClr val="tx1"/>
                    </a:solidFill>
                    <a:effectLst/>
                    <a:latin typeface="宋体" pitchFamily="2" charset="-122"/>
                  </a:rPr>
                  <a:t>高可理</a:t>
                </a:r>
              </a:p>
              <a:p>
                <a:pPr algn="ctr" eaLnBrk="1" hangingPunct="1">
                  <a:lnSpc>
                    <a:spcPct val="88000"/>
                  </a:lnSpc>
                  <a:spcAft>
                    <a:spcPct val="0"/>
                  </a:spcAft>
                  <a:buClrTx/>
                  <a:buSzTx/>
                  <a:buFontTx/>
                  <a:buNone/>
                  <a:defRPr/>
                </a:pPr>
                <a:r>
                  <a:rPr kumimoji="1" lang="zh-CN" altLang="en-US" sz="2000" b="1" dirty="0">
                    <a:solidFill>
                      <a:schemeClr val="tx1"/>
                    </a:solidFill>
                    <a:effectLst/>
                    <a:latin typeface="宋体" pitchFamily="2" charset="-122"/>
                  </a:rPr>
                  <a:t>解性</a:t>
                </a:r>
                <a:endParaRPr kumimoji="1" lang="zh-CN" altLang="en-US" sz="2000" b="1" dirty="0">
                  <a:solidFill>
                    <a:schemeClr val="tx1"/>
                  </a:solidFill>
                  <a:effectLst/>
                  <a:latin typeface="Times New Roman" pitchFamily="18" charset="0"/>
                  <a:ea typeface="楷体_GB2312" pitchFamily="49" charset="-122"/>
                </a:endParaRPr>
              </a:p>
            </p:txBody>
          </p:sp>
          <p:sp>
            <p:nvSpPr>
              <p:cNvPr id="629769" name="Oval 9"/>
              <p:cNvSpPr>
                <a:spLocks noChangeArrowheads="1"/>
              </p:cNvSpPr>
              <p:nvPr/>
            </p:nvSpPr>
            <p:spPr bwMode="auto">
              <a:xfrm>
                <a:off x="2798" y="1605"/>
                <a:ext cx="1195" cy="628"/>
              </a:xfrm>
              <a:prstGeom prst="ellipse">
                <a:avLst/>
              </a:prstGeom>
              <a:solidFill>
                <a:srgbClr val="FFFF99"/>
              </a:solidFill>
              <a:ln w="9525">
                <a:solidFill>
                  <a:srgbClr val="000000"/>
                </a:solidFill>
                <a:round/>
                <a:headEnd/>
                <a:tailEnd/>
              </a:ln>
              <a:effectLst>
                <a:outerShdw dist="35921" dir="2700000" algn="ctr" rotWithShape="0">
                  <a:srgbClr val="FF6600">
                    <a:alpha val="50000"/>
                  </a:srgbClr>
                </a:outerShdw>
              </a:effectLst>
            </p:spPr>
            <p:txBody>
              <a:bodyPr anchor="ctr"/>
              <a:lstStyle/>
              <a:p>
                <a:pPr algn="ctr" eaLnBrk="1" hangingPunct="1">
                  <a:lnSpc>
                    <a:spcPct val="100000"/>
                  </a:lnSpc>
                  <a:spcBef>
                    <a:spcPts val="300"/>
                  </a:spcBef>
                  <a:spcAft>
                    <a:spcPct val="0"/>
                  </a:spcAft>
                  <a:buClrTx/>
                  <a:buSzTx/>
                  <a:buFontTx/>
                  <a:buNone/>
                  <a:defRPr/>
                </a:pPr>
                <a:r>
                  <a:rPr kumimoji="1" lang="zh-CN" altLang="en-US" sz="2000" b="1" dirty="0">
                    <a:solidFill>
                      <a:schemeClr val="tx1"/>
                    </a:solidFill>
                    <a:effectLst/>
                    <a:latin typeface="宋体" pitchFamily="2" charset="-122"/>
                  </a:rPr>
                  <a:t>高效率</a:t>
                </a:r>
                <a:endParaRPr kumimoji="1" lang="zh-CN" altLang="en-US" sz="2000" b="1" dirty="0">
                  <a:solidFill>
                    <a:schemeClr val="tx1"/>
                  </a:solidFill>
                  <a:effectLst/>
                  <a:latin typeface="Times New Roman" pitchFamily="18" charset="0"/>
                  <a:ea typeface="楷体_GB2312" pitchFamily="49" charset="-122"/>
                </a:endParaRPr>
              </a:p>
            </p:txBody>
          </p:sp>
          <p:sp>
            <p:nvSpPr>
              <p:cNvPr id="629770" name="AutoShape 10"/>
              <p:cNvSpPr>
                <a:spLocks noChangeArrowheads="1"/>
              </p:cNvSpPr>
              <p:nvPr/>
            </p:nvSpPr>
            <p:spPr bwMode="auto">
              <a:xfrm rot="2222235">
                <a:off x="4416" y="1212"/>
                <a:ext cx="519" cy="291"/>
              </a:xfrm>
              <a:prstGeom prst="rightArrow">
                <a:avLst>
                  <a:gd name="adj1" fmla="val 50000"/>
                  <a:gd name="adj2" fmla="val 44828"/>
                </a:avLst>
              </a:prstGeom>
              <a:gradFill rotWithShape="0">
                <a:gsLst>
                  <a:gs pos="0">
                    <a:srgbClr val="FFFFFF">
                      <a:gamma/>
                      <a:shade val="40000"/>
                      <a:invGamma/>
                    </a:srgbClr>
                  </a:gs>
                  <a:gs pos="100000">
                    <a:srgbClr val="FFFFFF"/>
                  </a:gs>
                </a:gsLst>
                <a:lin ang="18900000" scaled="1"/>
              </a:gradFill>
              <a:ln w="9525">
                <a:solidFill>
                  <a:srgbClr val="000000"/>
                </a:solidFill>
                <a:miter lim="800000"/>
                <a:headEnd/>
                <a:tailEnd/>
              </a:ln>
              <a:effectLst/>
            </p:spPr>
            <p:txBody>
              <a:bodyPr anchor="ctr"/>
              <a:lstStyle/>
              <a:p>
                <a:pPr>
                  <a:defRPr/>
                </a:pPr>
                <a:endParaRPr lang="zh-CN" altLang="en-US"/>
              </a:p>
            </p:txBody>
          </p:sp>
          <p:sp>
            <p:nvSpPr>
              <p:cNvPr id="629771" name="AutoShape 11"/>
              <p:cNvSpPr>
                <a:spLocks noChangeArrowheads="1"/>
              </p:cNvSpPr>
              <p:nvPr/>
            </p:nvSpPr>
            <p:spPr bwMode="auto">
              <a:xfrm rot="-3828">
                <a:off x="4093" y="1755"/>
                <a:ext cx="734" cy="335"/>
              </a:xfrm>
              <a:prstGeom prst="rightArrow">
                <a:avLst>
                  <a:gd name="adj1" fmla="val 50000"/>
                  <a:gd name="adj2" fmla="val 54776"/>
                </a:avLst>
              </a:prstGeom>
              <a:gradFill rotWithShape="0">
                <a:gsLst>
                  <a:gs pos="0">
                    <a:srgbClr val="FFFFFF"/>
                  </a:gs>
                  <a:gs pos="100000">
                    <a:srgbClr val="FFFFFF">
                      <a:gamma/>
                      <a:shade val="16471"/>
                      <a:invGamma/>
                    </a:srgbClr>
                  </a:gs>
                </a:gsLst>
                <a:lin ang="5400000" scaled="1"/>
              </a:gradFill>
              <a:ln w="9525">
                <a:solidFill>
                  <a:srgbClr val="000000"/>
                </a:solidFill>
                <a:miter lim="800000"/>
                <a:headEnd/>
                <a:tailEnd/>
              </a:ln>
              <a:effectLst/>
            </p:spPr>
            <p:txBody>
              <a:bodyPr anchor="ctr"/>
              <a:lstStyle/>
              <a:p>
                <a:pPr>
                  <a:defRPr/>
                </a:pPr>
                <a:endParaRPr lang="zh-CN" altLang="en-US"/>
              </a:p>
            </p:txBody>
          </p:sp>
          <p:sp>
            <p:nvSpPr>
              <p:cNvPr id="629772" name="AutoShape 12"/>
              <p:cNvSpPr>
                <a:spLocks noChangeArrowheads="1"/>
              </p:cNvSpPr>
              <p:nvPr/>
            </p:nvSpPr>
            <p:spPr bwMode="auto">
              <a:xfrm rot="-10799359">
                <a:off x="5745" y="1767"/>
                <a:ext cx="769" cy="306"/>
              </a:xfrm>
              <a:prstGeom prst="rightArrow">
                <a:avLst>
                  <a:gd name="adj1" fmla="val 50000"/>
                  <a:gd name="adj2" fmla="val 62704"/>
                </a:avLst>
              </a:prstGeom>
              <a:gradFill rotWithShape="0">
                <a:gsLst>
                  <a:gs pos="0">
                    <a:srgbClr val="FFFFFF"/>
                  </a:gs>
                  <a:gs pos="100000">
                    <a:srgbClr val="FFFFFF">
                      <a:gamma/>
                      <a:shade val="46275"/>
                      <a:invGamma/>
                    </a:srgbClr>
                  </a:gs>
                </a:gsLst>
                <a:lin ang="5400000" scaled="1"/>
              </a:gradFill>
              <a:ln w="9525">
                <a:solidFill>
                  <a:srgbClr val="000000"/>
                </a:solidFill>
                <a:miter lim="800000"/>
                <a:headEnd/>
                <a:tailEnd/>
              </a:ln>
              <a:effectLst/>
            </p:spPr>
            <p:txBody>
              <a:bodyPr anchor="ctr"/>
              <a:lstStyle/>
              <a:p>
                <a:pPr>
                  <a:defRPr/>
                </a:pPr>
                <a:endParaRPr lang="zh-CN" altLang="en-US"/>
              </a:p>
            </p:txBody>
          </p:sp>
          <p:sp>
            <p:nvSpPr>
              <p:cNvPr id="629773" name="AutoShape 13"/>
              <p:cNvSpPr>
                <a:spLocks noChangeArrowheads="1"/>
              </p:cNvSpPr>
              <p:nvPr/>
            </p:nvSpPr>
            <p:spPr bwMode="auto">
              <a:xfrm rot="8571741">
                <a:off x="5574" y="1214"/>
                <a:ext cx="489" cy="291"/>
              </a:xfrm>
              <a:prstGeom prst="rightArrow">
                <a:avLst>
                  <a:gd name="adj1" fmla="val 50000"/>
                  <a:gd name="adj2" fmla="val 42155"/>
                </a:avLst>
              </a:prstGeom>
              <a:gradFill rotWithShape="0">
                <a:gsLst>
                  <a:gs pos="0">
                    <a:srgbClr val="FFFFFF"/>
                  </a:gs>
                  <a:gs pos="100000">
                    <a:srgbClr val="FFFFFF">
                      <a:gamma/>
                      <a:shade val="46275"/>
                      <a:invGamma/>
                    </a:srgbClr>
                  </a:gs>
                </a:gsLst>
                <a:lin ang="2700000" scaled="1"/>
              </a:gradFill>
              <a:ln w="9525">
                <a:solidFill>
                  <a:srgbClr val="000000"/>
                </a:solidFill>
                <a:miter lim="800000"/>
                <a:headEnd/>
                <a:tailEnd/>
              </a:ln>
              <a:effectLst/>
            </p:spPr>
            <p:txBody>
              <a:bodyPr anchor="ctr"/>
              <a:lstStyle/>
              <a:p>
                <a:pPr>
                  <a:defRPr/>
                </a:pPr>
                <a:endParaRPr lang="zh-CN" altLang="en-US"/>
              </a:p>
            </p:txBody>
          </p:sp>
        </p:grpSp>
        <p:sp>
          <p:nvSpPr>
            <p:cNvPr id="629774" name="Text Box 14"/>
            <p:cNvSpPr txBox="1">
              <a:spLocks noChangeArrowheads="1"/>
            </p:cNvSpPr>
            <p:nvPr/>
          </p:nvSpPr>
          <p:spPr bwMode="auto">
            <a:xfrm>
              <a:off x="3998" y="2143"/>
              <a:ext cx="2589" cy="419"/>
            </a:xfrm>
            <a:prstGeom prst="rect">
              <a:avLst/>
            </a:prstGeom>
            <a:noFill/>
            <a:ln w="9525">
              <a:noFill/>
              <a:miter lim="800000"/>
              <a:headEnd/>
              <a:tailEnd/>
            </a:ln>
            <a:effectLst/>
          </p:spPr>
          <p:txBody>
            <a:bodyPr/>
            <a:lstStyle/>
            <a:p>
              <a:pPr algn="ctr" eaLnBrk="1" hangingPunct="1">
                <a:lnSpc>
                  <a:spcPct val="100000"/>
                </a:lnSpc>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Times New Roman" pitchFamily="18" charset="0"/>
                </a:rPr>
                <a:t>软件设计的目标</a:t>
              </a:r>
              <a:endParaRPr kumimoji="1" lang="zh-CN" altLang="en-US" sz="2000" b="1">
                <a:solidFill>
                  <a:schemeClr val="tx1"/>
                </a:solidFill>
                <a:effectLst>
                  <a:outerShdw blurRad="38100" dist="38100" dir="2700000" algn="tl">
                    <a:srgbClr val="C0C0C0"/>
                  </a:outerShdw>
                </a:effectLst>
                <a:latin typeface="Times New Roman" pitchFamily="18" charset="0"/>
                <a:ea typeface="楷体_GB2312" pitchFamily="49" charset="-122"/>
              </a:endParaRPr>
            </a:p>
          </p:txBody>
        </p:sp>
      </p:grpSp>
      <p:sp>
        <p:nvSpPr>
          <p:cNvPr id="629775" name="Rectangle 15"/>
          <p:cNvSpPr>
            <a:spLocks noChangeArrowheads="1"/>
          </p:cNvSpPr>
          <p:nvPr/>
        </p:nvSpPr>
        <p:spPr bwMode="auto">
          <a:xfrm>
            <a:off x="2895600" y="609600"/>
            <a:ext cx="3962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软件设计概述</a:t>
            </a:r>
          </a:p>
        </p:txBody>
      </p:sp>
      <p:sp>
        <p:nvSpPr>
          <p:cNvPr id="629776" name="Text Box 16"/>
          <p:cNvSpPr txBox="1">
            <a:spLocks noChangeArrowheads="1"/>
          </p:cNvSpPr>
          <p:nvPr/>
        </p:nvSpPr>
        <p:spPr bwMode="auto">
          <a:xfrm>
            <a:off x="539750" y="1341438"/>
            <a:ext cx="8458200" cy="530225"/>
          </a:xfrm>
          <a:prstGeom prst="rect">
            <a:avLst/>
          </a:prstGeom>
          <a:noFill/>
          <a:ln w="9525">
            <a:noFill/>
            <a:miter lim="800000"/>
            <a:headEnd/>
            <a:tailEnd/>
          </a:ln>
          <a:effectLst/>
        </p:spPr>
        <p:txBody>
          <a:bodyPr>
            <a:spAutoFit/>
          </a:bodyPr>
          <a:lstStyle/>
          <a:p>
            <a:pPr eaLnBrk="1" hangingPunct="1">
              <a:lnSpc>
                <a:spcPct val="120000"/>
              </a:lnSpc>
              <a:spcBef>
                <a:spcPct val="50000"/>
              </a:spcBef>
              <a:spcAft>
                <a:spcPct val="0"/>
              </a:spcAft>
              <a:buClrTx/>
              <a:buSzTx/>
              <a:buFontTx/>
              <a:buNone/>
              <a:defRPr/>
            </a:pPr>
            <a:r>
              <a:rPr kumimoji="1" lang="zh-CN" altLang="en-US" sz="2400" b="1">
                <a:solidFill>
                  <a:schemeClr val="tx1"/>
                </a:solidFill>
                <a:effectLst/>
                <a:latin typeface="Times New Roman" pitchFamily="18" charset="0"/>
                <a:ea typeface="楷体_GB2312" pitchFamily="49" charset="-122"/>
              </a:rPr>
              <a:t>软件</a:t>
            </a:r>
            <a:r>
              <a:rPr kumimoji="1" lang="zh-CN" altLang="en-US" sz="2400" b="1">
                <a:solidFill>
                  <a:schemeClr val="tx1"/>
                </a:solidFill>
                <a:effectLst>
                  <a:outerShdw blurRad="38100" dist="38100" dir="2700000" algn="tl">
                    <a:srgbClr val="C0C0C0"/>
                  </a:outerShdw>
                </a:effectLst>
                <a:latin typeface="Times New Roman" pitchFamily="18" charset="0"/>
                <a:ea typeface="楷体_GB2312" pitchFamily="49" charset="-122"/>
              </a:rPr>
              <a:t>设计阶段回答：系统“如何做” 这一问题</a:t>
            </a:r>
            <a:r>
              <a:rPr kumimoji="1" lang="zh-CN" altLang="en-US" sz="2400" b="1">
                <a:solidFill>
                  <a:schemeClr val="tx1"/>
                </a:solidFill>
                <a:effectLst/>
                <a:latin typeface="Times New Roman" pitchFamily="18" charset="0"/>
                <a:ea typeface="楷体_GB2312" pitchFamily="49" charset="-122"/>
              </a:rPr>
              <a:t>。</a:t>
            </a:r>
          </a:p>
        </p:txBody>
      </p:sp>
    </p:spTree>
  </p:cSld>
  <p:clrMapOvr>
    <a:masterClrMapping/>
  </p:clrMapOvr>
  <p:transition>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742" y="1269921"/>
            <a:ext cx="9108504" cy="430887"/>
          </a:xfrm>
          <a:prstGeom prst="rect">
            <a:avLst/>
          </a:prstGeom>
          <a:noFill/>
          <a:ln w="9525">
            <a:noFill/>
            <a:miter lim="800000"/>
            <a:headEnd/>
            <a:tailEnd/>
          </a:ln>
          <a:effectLst/>
        </p:spPr>
        <p:txBody>
          <a:bodyPr wrap="square">
            <a:spAutoFit/>
          </a:bodyPr>
          <a:lstStyle/>
          <a:p>
            <a:pPr eaLnBrk="1" hangingPunct="1">
              <a:lnSpc>
                <a:spcPct val="100000"/>
              </a:lnSpc>
              <a:spcBef>
                <a:spcPct val="35000"/>
              </a:spcBef>
              <a:spcAft>
                <a:spcPct val="0"/>
              </a:spcAft>
              <a:buClrTx/>
              <a:buSzTx/>
              <a:buFontTx/>
              <a:buNone/>
              <a:defRPr/>
            </a:pPr>
            <a:r>
              <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rPr>
              <a:t>层次</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模型：一个网站架构的演化模型（</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8</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增加更多的服务器</a:t>
            </a:r>
            <a:endPar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endParaRPr>
          </a:p>
        </p:txBody>
      </p:sp>
      <p:sp>
        <p:nvSpPr>
          <p:cNvPr id="5" name="Rectangle 3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sp>
        <p:nvSpPr>
          <p:cNvPr id="6" name="Text Box 34"/>
          <p:cNvSpPr txBox="1">
            <a:spLocks noChangeArrowheads="1"/>
          </p:cNvSpPr>
          <p:nvPr/>
        </p:nvSpPr>
        <p:spPr bwMode="auto">
          <a:xfrm>
            <a:off x="179512" y="1916832"/>
            <a:ext cx="4248472" cy="2086725"/>
          </a:xfrm>
          <a:prstGeom prst="rect">
            <a:avLst/>
          </a:prstGeom>
          <a:noFill/>
          <a:ln w="9525">
            <a:noFill/>
            <a:miter lim="800000"/>
            <a:headEnd/>
            <a:tailEnd/>
          </a:ln>
          <a:effectLst/>
        </p:spPr>
        <p:txBody>
          <a:bodyPr wrap="square">
            <a:spAutoFit/>
          </a:bodyPr>
          <a:lstStyle/>
          <a:p>
            <a:pPr eaLnBrk="1" hangingPunct="1">
              <a:lnSpc>
                <a:spcPct val="120000"/>
              </a:lnSpc>
              <a:spcBef>
                <a:spcPts val="0"/>
              </a:spcBef>
              <a:spcAft>
                <a:spcPts val="1200"/>
              </a:spcAft>
              <a:buClr>
                <a:srgbClr val="FF0000"/>
              </a:buClr>
              <a:buSzTx/>
              <a:buFont typeface="Wingdings" pitchFamily="2" charset="2"/>
              <a:buChar char="Ø"/>
              <a:defRPr/>
            </a:pPr>
            <a:r>
              <a:rPr kumimoji="1" lang="zh-CN" altLang="en-US" sz="1800" b="1" dirty="0" smtClean="0">
                <a:effectLst/>
              </a:rPr>
              <a:t>  随着访问量的增加，系统又开始变慢。这时首先查看数据库，压力一切正常，之后查看</a:t>
            </a:r>
            <a:r>
              <a:rPr kumimoji="1" lang="en-US" altLang="zh-CN" sz="1800" b="1" dirty="0" smtClean="0">
                <a:effectLst/>
              </a:rPr>
              <a:t>Web</a:t>
            </a:r>
            <a:r>
              <a:rPr kumimoji="1" lang="zh-CN" altLang="en-US" sz="1800" b="1" dirty="0" smtClean="0">
                <a:effectLst/>
              </a:rPr>
              <a:t>服务器，发现</a:t>
            </a:r>
            <a:r>
              <a:rPr kumimoji="1" lang="en-US" altLang="zh-CN" sz="1800" b="1" dirty="0" smtClean="0">
                <a:effectLst/>
              </a:rPr>
              <a:t>apache</a:t>
            </a:r>
            <a:r>
              <a:rPr kumimoji="1" lang="zh-CN" altLang="en-US" sz="1800" b="1" dirty="0" smtClean="0">
                <a:effectLst/>
              </a:rPr>
              <a:t>阻塞了很多的请求，而应用服务器对每个请求也是比较快的，看来是由于请求数太高而导致排队等待，响应速度变慢。</a:t>
            </a:r>
          </a:p>
        </p:txBody>
      </p:sp>
      <p:sp>
        <p:nvSpPr>
          <p:cNvPr id="7" name="矩形 6"/>
          <p:cNvSpPr/>
          <p:nvPr/>
        </p:nvSpPr>
        <p:spPr>
          <a:xfrm>
            <a:off x="251520" y="5649846"/>
            <a:ext cx="8712968" cy="731482"/>
          </a:xfrm>
          <a:prstGeom prst="rect">
            <a:avLst/>
          </a:prstGeom>
        </p:spPr>
        <p:txBody>
          <a:bodyPr wrap="square">
            <a:spAutoFit/>
          </a:bodyPr>
          <a:lstStyle/>
          <a:p>
            <a:pPr>
              <a:lnSpc>
                <a:spcPts val="2600"/>
              </a:lnSpc>
              <a:buNone/>
            </a:pPr>
            <a:r>
              <a:rPr lang="zh-CN" altLang="en-US" sz="2000" b="1" dirty="0" smtClean="0">
                <a:solidFill>
                  <a:schemeClr val="bg2"/>
                </a:solidFill>
                <a:effectLst/>
              </a:rPr>
              <a:t>相关的知识体系：随着机器数的不断增长、数据量的不断增长和对系统可用性的要求越来越高，则需要根据网站的需求来定制不同性质的产品。</a:t>
            </a:r>
            <a:endParaRPr lang="zh-CN" altLang="en-US" sz="2000" b="1" dirty="0">
              <a:solidFill>
                <a:schemeClr val="bg2"/>
              </a:solidFill>
              <a:effectLst/>
            </a:endParaRPr>
          </a:p>
        </p:txBody>
      </p:sp>
      <p:pic>
        <p:nvPicPr>
          <p:cNvPr id="87043" name="Picture 3"/>
          <p:cNvPicPr>
            <a:picLocks noChangeAspect="1" noChangeArrowheads="1"/>
          </p:cNvPicPr>
          <p:nvPr/>
        </p:nvPicPr>
        <p:blipFill>
          <a:blip r:embed="rId2" cstate="print"/>
          <a:srcRect/>
          <a:stretch>
            <a:fillRect/>
          </a:stretch>
        </p:blipFill>
        <p:spPr bwMode="auto">
          <a:xfrm>
            <a:off x="4427984" y="1916832"/>
            <a:ext cx="4510658" cy="3600400"/>
          </a:xfrm>
          <a:prstGeom prst="rect">
            <a:avLst/>
          </a:prstGeom>
          <a:noFill/>
          <a:ln w="9525">
            <a:noFill/>
            <a:miter lim="800000"/>
            <a:headEnd/>
            <a:tailEnd/>
          </a:ln>
        </p:spPr>
      </p:pic>
    </p:spTree>
  </p:cSld>
  <p:clrMapOvr>
    <a:masterClrMapping/>
  </p:clrMapOvr>
  <p:transition>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7" name="Text Box 5"/>
          <p:cNvSpPr txBox="1">
            <a:spLocks noChangeArrowheads="1"/>
          </p:cNvSpPr>
          <p:nvPr/>
        </p:nvSpPr>
        <p:spPr bwMode="auto">
          <a:xfrm>
            <a:off x="250825" y="1268413"/>
            <a:ext cx="8713788" cy="1373187"/>
          </a:xfrm>
          <a:prstGeom prst="rect">
            <a:avLst/>
          </a:prstGeom>
          <a:noFill/>
          <a:ln w="12700">
            <a:noFill/>
            <a:miter lim="800000"/>
            <a:headEnd/>
            <a:tailEnd/>
          </a:ln>
          <a:effectLst/>
        </p:spPr>
        <p:txBody>
          <a:bodyPr lIns="0" rIns="0">
            <a:spAutoFit/>
          </a:bodyPr>
          <a:lstStyle/>
          <a:p>
            <a:pPr>
              <a:lnSpc>
                <a:spcPct val="140000"/>
              </a:lnSpc>
              <a:spcBef>
                <a:spcPct val="3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     </a:t>
            </a:r>
            <a:r>
              <a:rPr kumimoji="1" lang="en-US" altLang="zh-CN" sz="2000" b="1">
                <a:solidFill>
                  <a:schemeClr val="tx1"/>
                </a:solidFill>
                <a:effectLst>
                  <a:outerShdw blurRad="38100" dist="38100" dir="2700000" algn="tl">
                    <a:srgbClr val="C0C0C0"/>
                  </a:outerShdw>
                </a:effectLst>
                <a:latin typeface="Times New Roman" pitchFamily="18" charset="0"/>
              </a:rPr>
              <a:t>MVC</a:t>
            </a:r>
            <a:r>
              <a:rPr kumimoji="1" lang="zh-CN" altLang="en-US" sz="2000" b="1">
                <a:solidFill>
                  <a:schemeClr val="tx1"/>
                </a:solidFill>
                <a:effectLst>
                  <a:outerShdw blurRad="38100" dist="38100" dir="2700000" algn="tl">
                    <a:srgbClr val="C0C0C0"/>
                  </a:outerShdw>
                </a:effectLst>
                <a:latin typeface="宋体" pitchFamily="2" charset="-122"/>
              </a:rPr>
              <a:t>模型</a:t>
            </a:r>
            <a:r>
              <a:rPr kumimoji="1" lang="zh-CN" altLang="en-US" sz="2000" b="1">
                <a:effectLst>
                  <a:outerShdw blurRad="38100" dist="38100" dir="2700000" algn="tl">
                    <a:srgbClr val="C0C0C0"/>
                  </a:outerShdw>
                </a:effectLst>
              </a:rPr>
              <a:t>是“</a:t>
            </a:r>
            <a:r>
              <a:rPr kumimoji="1" lang="en-US" altLang="zh-CN" sz="2000" b="1">
                <a:effectLst>
                  <a:outerShdw blurRad="38100" dist="38100" dir="2700000" algn="tl">
                    <a:srgbClr val="C0C0C0"/>
                  </a:outerShdw>
                </a:effectLst>
                <a:latin typeface="Times New Roman" pitchFamily="18" charset="0"/>
              </a:rPr>
              <a:t>Model-View-Controller</a:t>
            </a:r>
            <a:r>
              <a:rPr kumimoji="1" lang="en-US" altLang="zh-CN" sz="2000" b="1">
                <a:effectLst>
                  <a:outerShdw blurRad="38100" dist="38100" dir="2700000" algn="tl">
                    <a:srgbClr val="C0C0C0"/>
                  </a:outerShdw>
                </a:effectLst>
              </a:rPr>
              <a:t>”</a:t>
            </a:r>
            <a:r>
              <a:rPr kumimoji="1" lang="zh-CN" altLang="en-US" sz="2000" b="1">
                <a:effectLst>
                  <a:outerShdw blurRad="38100" dist="38100" dir="2700000" algn="tl">
                    <a:srgbClr val="C0C0C0"/>
                  </a:outerShdw>
                </a:effectLst>
              </a:rPr>
              <a:t>的缩写，意思是“模型－视图－控制器”。它是一种软件设计模式，作用是把软件系统划分到模型、视图和控制器等三个框架中去，使得软件逻辑部件可以有效划分，程序设计变得容易。</a:t>
            </a:r>
            <a:r>
              <a:rPr kumimoji="1" lang="zh-CN" altLang="en-US" sz="2000">
                <a:effectLst>
                  <a:outerShdw blurRad="38100" dist="38100" dir="2700000" algn="tl">
                    <a:srgbClr val="C0C0C0"/>
                  </a:outerShdw>
                </a:effectLst>
              </a:rPr>
              <a:t> </a:t>
            </a:r>
          </a:p>
        </p:txBody>
      </p:sp>
      <p:sp>
        <p:nvSpPr>
          <p:cNvPr id="622598" name="Text Box 6"/>
          <p:cNvSpPr txBox="1">
            <a:spLocks noChangeArrowheads="1"/>
          </p:cNvSpPr>
          <p:nvPr/>
        </p:nvSpPr>
        <p:spPr bwMode="auto">
          <a:xfrm>
            <a:off x="34925" y="3068638"/>
            <a:ext cx="8964613" cy="3324225"/>
          </a:xfrm>
          <a:prstGeom prst="rect">
            <a:avLst/>
          </a:prstGeom>
          <a:noFill/>
          <a:ln w="9525">
            <a:noFill/>
            <a:miter lim="800000"/>
            <a:headEnd/>
            <a:tailEnd/>
          </a:ln>
          <a:effectLst/>
        </p:spPr>
        <p:txBody>
          <a:bodyPr>
            <a:spAutoFit/>
          </a:bodyPr>
          <a:lstStyle/>
          <a:p>
            <a:pPr eaLnBrk="1" hangingPunct="1">
              <a:lnSpc>
                <a:spcPct val="140000"/>
              </a:lnSpc>
              <a:spcAft>
                <a:spcPct val="0"/>
              </a:spcAft>
              <a:buClrTx/>
              <a:buSzTx/>
              <a:buFont typeface="Wingdings" pitchFamily="2" charset="2"/>
              <a:buNone/>
              <a:defRPr/>
            </a:pPr>
            <a:r>
              <a:rPr kumimoji="1" lang="en-US" altLang="zh-CN" sz="2000" b="1">
                <a:effectLst>
                  <a:outerShdw blurRad="38100" dist="38100" dir="2700000" algn="tl">
                    <a:srgbClr val="C0C0C0"/>
                  </a:outerShdw>
                </a:effectLst>
                <a:latin typeface="Times New Roman" pitchFamily="18" charset="0"/>
              </a:rPr>
              <a:t>MVC</a:t>
            </a:r>
            <a:r>
              <a:rPr kumimoji="1" lang="zh-CN" altLang="en-US" sz="2000" b="1">
                <a:effectLst>
                  <a:outerShdw blurRad="38100" dist="38100" dir="2700000" algn="tl">
                    <a:srgbClr val="C0C0C0"/>
                  </a:outerShdw>
                </a:effectLst>
              </a:rPr>
              <a:t>得到了广泛应用，其优势主要在于：</a:t>
            </a:r>
          </a:p>
          <a:p>
            <a:pPr eaLnBrk="1" hangingPunct="1">
              <a:lnSpc>
                <a:spcPct val="220000"/>
              </a:lnSpc>
              <a:spcAft>
                <a:spcPct val="0"/>
              </a:spcAft>
              <a:buClrTx/>
              <a:buSzTx/>
              <a:buFont typeface="Wingdings" pitchFamily="2" charset="2"/>
              <a:buChar char="Ø"/>
              <a:defRPr/>
            </a:pPr>
            <a:r>
              <a:rPr kumimoji="1" lang="zh-CN" altLang="en-US" sz="2000" b="1">
                <a:effectLst>
                  <a:outerShdw blurRad="38100" dist="38100" dir="2700000" algn="tl">
                    <a:srgbClr val="C0C0C0"/>
                  </a:outerShdw>
                </a:effectLst>
              </a:rPr>
              <a:t> 一个模型对应多个不同的视图；</a:t>
            </a:r>
          </a:p>
          <a:p>
            <a:pPr eaLnBrk="1" hangingPunct="1">
              <a:lnSpc>
                <a:spcPct val="140000"/>
              </a:lnSpc>
              <a:spcAft>
                <a:spcPct val="0"/>
              </a:spcAft>
              <a:buClrTx/>
              <a:buSzTx/>
              <a:buFont typeface="Wingdings" pitchFamily="2" charset="2"/>
              <a:buChar char="Ø"/>
              <a:defRPr/>
            </a:pPr>
            <a:r>
              <a:rPr kumimoji="1" lang="zh-CN" altLang="en-US" sz="2000" b="1">
                <a:effectLst>
                  <a:outerShdw blurRad="38100" dist="38100" dir="2700000" algn="tl">
                    <a:srgbClr val="C0C0C0"/>
                  </a:outerShdw>
                </a:effectLst>
              </a:rPr>
              <a:t> 模型的自包含性；</a:t>
            </a:r>
          </a:p>
          <a:p>
            <a:pPr eaLnBrk="1" hangingPunct="1">
              <a:lnSpc>
                <a:spcPct val="140000"/>
              </a:lnSpc>
              <a:spcAft>
                <a:spcPct val="0"/>
              </a:spcAft>
              <a:buClrTx/>
              <a:buSzTx/>
              <a:buFont typeface="Wingdings" pitchFamily="2" charset="2"/>
              <a:buChar char="Ø"/>
              <a:defRPr/>
            </a:pPr>
            <a:r>
              <a:rPr kumimoji="1" lang="zh-CN" altLang="en-US" sz="2000" b="1">
                <a:effectLst>
                  <a:outerShdw blurRad="38100" dist="38100" dir="2700000" algn="tl">
                    <a:srgbClr val="C0C0C0"/>
                  </a:outerShdw>
                </a:effectLst>
              </a:rPr>
              <a:t> 控制层把一个模型和多个不同视图组合在一起，能够完成多种类型的请求；</a:t>
            </a:r>
          </a:p>
          <a:p>
            <a:pPr eaLnBrk="1" hangingPunct="1">
              <a:lnSpc>
                <a:spcPct val="140000"/>
              </a:lnSpc>
              <a:spcAft>
                <a:spcPct val="0"/>
              </a:spcAft>
              <a:buClrTx/>
              <a:buSzTx/>
              <a:buFont typeface="Wingdings" pitchFamily="2" charset="2"/>
              <a:buChar char="Ø"/>
              <a:defRPr/>
            </a:pPr>
            <a:r>
              <a:rPr kumimoji="1" lang="zh-CN" altLang="en-US" sz="2000" b="1">
                <a:effectLst>
                  <a:outerShdw blurRad="38100" dist="38100" dir="2700000" algn="tl">
                    <a:srgbClr val="C0C0C0"/>
                  </a:outerShdw>
                </a:effectLst>
              </a:rPr>
              <a:t> </a:t>
            </a:r>
            <a:r>
              <a:rPr kumimoji="1" lang="en-US" altLang="zh-CN" sz="2000" b="1">
                <a:effectLst>
                  <a:outerShdw blurRad="38100" dist="38100" dir="2700000" algn="tl">
                    <a:srgbClr val="C0C0C0"/>
                  </a:outerShdw>
                </a:effectLst>
              </a:rPr>
              <a:t>MVC</a:t>
            </a:r>
            <a:r>
              <a:rPr kumimoji="1" lang="zh-CN" altLang="en-US" sz="2000" b="1">
                <a:effectLst>
                  <a:outerShdw blurRad="38100" dist="38100" dir="2700000" algn="tl">
                    <a:srgbClr val="C0C0C0"/>
                  </a:outerShdw>
                </a:effectLst>
              </a:rPr>
              <a:t>分层模式，使得只修改其中某层，就能满足用户新的需求，使系统达到不同的效果；</a:t>
            </a:r>
          </a:p>
          <a:p>
            <a:pPr eaLnBrk="1" hangingPunct="1">
              <a:lnSpc>
                <a:spcPct val="140000"/>
              </a:lnSpc>
              <a:spcAft>
                <a:spcPct val="0"/>
              </a:spcAft>
              <a:buClrTx/>
              <a:buSzTx/>
              <a:buFont typeface="Wingdings" pitchFamily="2" charset="2"/>
              <a:buChar char="Ø"/>
              <a:defRPr/>
            </a:pPr>
            <a:r>
              <a:rPr kumimoji="1" lang="zh-CN" altLang="en-US" sz="2000" b="1">
                <a:effectLst>
                  <a:outerShdw blurRad="38100" dist="38100" dir="2700000" algn="tl">
                    <a:srgbClr val="C0C0C0"/>
                  </a:outerShdw>
                </a:effectLst>
              </a:rPr>
              <a:t> </a:t>
            </a:r>
            <a:r>
              <a:rPr kumimoji="1" lang="en-US" altLang="zh-CN" sz="2000" b="1">
                <a:effectLst>
                  <a:outerShdw blurRad="38100" dist="38100" dir="2700000" algn="tl">
                    <a:srgbClr val="C0C0C0"/>
                  </a:outerShdw>
                </a:effectLst>
              </a:rPr>
              <a:t>MVC</a:t>
            </a:r>
            <a:r>
              <a:rPr kumimoji="1" lang="zh-CN" altLang="en-US" sz="2000" b="1">
                <a:effectLst>
                  <a:outerShdw blurRad="38100" dist="38100" dir="2700000" algn="tl">
                    <a:srgbClr val="C0C0C0"/>
                  </a:outerShdw>
                </a:effectLst>
              </a:rPr>
              <a:t>利于软件工程的工程化管理。</a:t>
            </a:r>
          </a:p>
        </p:txBody>
      </p:sp>
      <p:sp>
        <p:nvSpPr>
          <p:cNvPr id="622599" name="Rectangle 7"/>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27600" t="1701" r="9401" b="3800"/>
          <a:stretch/>
        </p:blipFill>
        <p:spPr>
          <a:xfrm rot="5400000">
            <a:off x="-7181184" y="-587568"/>
            <a:ext cx="4720768" cy="9441536"/>
          </a:xfrm>
          <a:prstGeom prst="rect">
            <a:avLst/>
          </a:prstGeom>
        </p:spPr>
      </p:pic>
    </p:spTree>
  </p:cSld>
  <p:clrMapOvr>
    <a:masterClrMapping/>
  </p:clrMapOvr>
  <p:transition>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7" name="Text Box 5"/>
          <p:cNvSpPr txBox="1">
            <a:spLocks noChangeArrowheads="1"/>
          </p:cNvSpPr>
          <p:nvPr/>
        </p:nvSpPr>
        <p:spPr bwMode="auto">
          <a:xfrm>
            <a:off x="250825" y="1268413"/>
            <a:ext cx="8713788" cy="1373187"/>
          </a:xfrm>
          <a:prstGeom prst="rect">
            <a:avLst/>
          </a:prstGeom>
          <a:noFill/>
          <a:ln w="12700">
            <a:noFill/>
            <a:miter lim="800000"/>
            <a:headEnd/>
            <a:tailEnd/>
          </a:ln>
          <a:effectLst/>
        </p:spPr>
        <p:txBody>
          <a:bodyPr lIns="0" rIns="0">
            <a:spAutoFit/>
          </a:bodyPr>
          <a:lstStyle/>
          <a:p>
            <a:pPr>
              <a:lnSpc>
                <a:spcPct val="140000"/>
              </a:lnSpc>
              <a:spcBef>
                <a:spcPct val="3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     </a:t>
            </a:r>
            <a:r>
              <a:rPr kumimoji="1" lang="en-US" altLang="zh-CN" sz="2000" b="1">
                <a:solidFill>
                  <a:schemeClr val="tx1"/>
                </a:solidFill>
                <a:effectLst>
                  <a:outerShdw blurRad="38100" dist="38100" dir="2700000" algn="tl">
                    <a:srgbClr val="C0C0C0"/>
                  </a:outerShdw>
                </a:effectLst>
                <a:latin typeface="Times New Roman" pitchFamily="18" charset="0"/>
              </a:rPr>
              <a:t>MVC</a:t>
            </a:r>
            <a:r>
              <a:rPr kumimoji="1" lang="zh-CN" altLang="en-US" sz="2000" b="1">
                <a:solidFill>
                  <a:schemeClr val="tx1"/>
                </a:solidFill>
                <a:effectLst>
                  <a:outerShdw blurRad="38100" dist="38100" dir="2700000" algn="tl">
                    <a:srgbClr val="C0C0C0"/>
                  </a:outerShdw>
                </a:effectLst>
                <a:latin typeface="宋体" pitchFamily="2" charset="-122"/>
              </a:rPr>
              <a:t>模型</a:t>
            </a:r>
            <a:r>
              <a:rPr kumimoji="1" lang="zh-CN" altLang="en-US" sz="2000" b="1">
                <a:effectLst>
                  <a:outerShdw blurRad="38100" dist="38100" dir="2700000" algn="tl">
                    <a:srgbClr val="C0C0C0"/>
                  </a:outerShdw>
                </a:effectLst>
              </a:rPr>
              <a:t>是“</a:t>
            </a:r>
            <a:r>
              <a:rPr kumimoji="1" lang="en-US" altLang="zh-CN" sz="2000" b="1">
                <a:effectLst>
                  <a:outerShdw blurRad="38100" dist="38100" dir="2700000" algn="tl">
                    <a:srgbClr val="C0C0C0"/>
                  </a:outerShdw>
                </a:effectLst>
                <a:latin typeface="Times New Roman" pitchFamily="18" charset="0"/>
              </a:rPr>
              <a:t>Model-View-Controller</a:t>
            </a:r>
            <a:r>
              <a:rPr kumimoji="1" lang="en-US" altLang="zh-CN" sz="2000" b="1">
                <a:effectLst>
                  <a:outerShdw blurRad="38100" dist="38100" dir="2700000" algn="tl">
                    <a:srgbClr val="C0C0C0"/>
                  </a:outerShdw>
                </a:effectLst>
              </a:rPr>
              <a:t>”</a:t>
            </a:r>
            <a:r>
              <a:rPr kumimoji="1" lang="zh-CN" altLang="en-US" sz="2000" b="1">
                <a:effectLst>
                  <a:outerShdw blurRad="38100" dist="38100" dir="2700000" algn="tl">
                    <a:srgbClr val="C0C0C0"/>
                  </a:outerShdw>
                </a:effectLst>
              </a:rPr>
              <a:t>的缩写，意思是“模型－视图－控制器”。它是一种软件设计模式，作用是把软件系统划分到模型、视图和控制器等三个框架中去，使得软件逻辑部件可以有效划分，程序设计变得容易。</a:t>
            </a:r>
            <a:r>
              <a:rPr kumimoji="1" lang="zh-CN" altLang="en-US" sz="2000">
                <a:effectLst>
                  <a:outerShdw blurRad="38100" dist="38100" dir="2700000" algn="tl">
                    <a:srgbClr val="C0C0C0"/>
                  </a:outerShdw>
                </a:effectLst>
              </a:rPr>
              <a:t> </a:t>
            </a:r>
          </a:p>
        </p:txBody>
      </p:sp>
      <p:sp>
        <p:nvSpPr>
          <p:cNvPr id="622598" name="Text Box 6"/>
          <p:cNvSpPr txBox="1">
            <a:spLocks noChangeArrowheads="1"/>
          </p:cNvSpPr>
          <p:nvPr/>
        </p:nvSpPr>
        <p:spPr bwMode="auto">
          <a:xfrm>
            <a:off x="34925" y="3068638"/>
            <a:ext cx="8964613" cy="3324225"/>
          </a:xfrm>
          <a:prstGeom prst="rect">
            <a:avLst/>
          </a:prstGeom>
          <a:noFill/>
          <a:ln w="9525">
            <a:noFill/>
            <a:miter lim="800000"/>
            <a:headEnd/>
            <a:tailEnd/>
          </a:ln>
          <a:effectLst/>
        </p:spPr>
        <p:txBody>
          <a:bodyPr>
            <a:spAutoFit/>
          </a:bodyPr>
          <a:lstStyle/>
          <a:p>
            <a:pPr eaLnBrk="1" hangingPunct="1">
              <a:lnSpc>
                <a:spcPct val="140000"/>
              </a:lnSpc>
              <a:spcAft>
                <a:spcPct val="0"/>
              </a:spcAft>
              <a:buClrTx/>
              <a:buSzTx/>
              <a:buFont typeface="Wingdings" pitchFamily="2" charset="2"/>
              <a:buNone/>
              <a:defRPr/>
            </a:pPr>
            <a:r>
              <a:rPr kumimoji="1" lang="en-US" altLang="zh-CN" sz="2000" b="1">
                <a:effectLst>
                  <a:outerShdw blurRad="38100" dist="38100" dir="2700000" algn="tl">
                    <a:srgbClr val="C0C0C0"/>
                  </a:outerShdw>
                </a:effectLst>
                <a:latin typeface="Times New Roman" pitchFamily="18" charset="0"/>
              </a:rPr>
              <a:t>MVC</a:t>
            </a:r>
            <a:r>
              <a:rPr kumimoji="1" lang="zh-CN" altLang="en-US" sz="2000" b="1">
                <a:effectLst>
                  <a:outerShdw blurRad="38100" dist="38100" dir="2700000" algn="tl">
                    <a:srgbClr val="C0C0C0"/>
                  </a:outerShdw>
                </a:effectLst>
              </a:rPr>
              <a:t>得到了广泛应用，其优势主要在于：</a:t>
            </a:r>
          </a:p>
          <a:p>
            <a:pPr eaLnBrk="1" hangingPunct="1">
              <a:lnSpc>
                <a:spcPct val="220000"/>
              </a:lnSpc>
              <a:spcAft>
                <a:spcPct val="0"/>
              </a:spcAft>
              <a:buClrTx/>
              <a:buSzTx/>
              <a:buFont typeface="Wingdings" pitchFamily="2" charset="2"/>
              <a:buChar char="Ø"/>
              <a:defRPr/>
            </a:pPr>
            <a:r>
              <a:rPr kumimoji="1" lang="zh-CN" altLang="en-US" sz="2000" b="1">
                <a:effectLst>
                  <a:outerShdw blurRad="38100" dist="38100" dir="2700000" algn="tl">
                    <a:srgbClr val="C0C0C0"/>
                  </a:outerShdw>
                </a:effectLst>
              </a:rPr>
              <a:t> 一个模型对应多个不同的视图；</a:t>
            </a:r>
          </a:p>
          <a:p>
            <a:pPr eaLnBrk="1" hangingPunct="1">
              <a:lnSpc>
                <a:spcPct val="140000"/>
              </a:lnSpc>
              <a:spcAft>
                <a:spcPct val="0"/>
              </a:spcAft>
              <a:buClrTx/>
              <a:buSzTx/>
              <a:buFont typeface="Wingdings" pitchFamily="2" charset="2"/>
              <a:buChar char="Ø"/>
              <a:defRPr/>
            </a:pPr>
            <a:r>
              <a:rPr kumimoji="1" lang="zh-CN" altLang="en-US" sz="2000" b="1">
                <a:effectLst>
                  <a:outerShdw blurRad="38100" dist="38100" dir="2700000" algn="tl">
                    <a:srgbClr val="C0C0C0"/>
                  </a:outerShdw>
                </a:effectLst>
              </a:rPr>
              <a:t> 模型的自包含性；</a:t>
            </a:r>
          </a:p>
          <a:p>
            <a:pPr eaLnBrk="1" hangingPunct="1">
              <a:lnSpc>
                <a:spcPct val="140000"/>
              </a:lnSpc>
              <a:spcAft>
                <a:spcPct val="0"/>
              </a:spcAft>
              <a:buClrTx/>
              <a:buSzTx/>
              <a:buFont typeface="Wingdings" pitchFamily="2" charset="2"/>
              <a:buChar char="Ø"/>
              <a:defRPr/>
            </a:pPr>
            <a:r>
              <a:rPr kumimoji="1" lang="zh-CN" altLang="en-US" sz="2000" b="1">
                <a:effectLst>
                  <a:outerShdw blurRad="38100" dist="38100" dir="2700000" algn="tl">
                    <a:srgbClr val="C0C0C0"/>
                  </a:outerShdw>
                </a:effectLst>
              </a:rPr>
              <a:t> 控制层把一个模型和多个不同视图组合在一起，能够完成多种类型的请求；</a:t>
            </a:r>
          </a:p>
          <a:p>
            <a:pPr eaLnBrk="1" hangingPunct="1">
              <a:lnSpc>
                <a:spcPct val="140000"/>
              </a:lnSpc>
              <a:spcAft>
                <a:spcPct val="0"/>
              </a:spcAft>
              <a:buClrTx/>
              <a:buSzTx/>
              <a:buFont typeface="Wingdings" pitchFamily="2" charset="2"/>
              <a:buChar char="Ø"/>
              <a:defRPr/>
            </a:pPr>
            <a:r>
              <a:rPr kumimoji="1" lang="zh-CN" altLang="en-US" sz="2000" b="1">
                <a:effectLst>
                  <a:outerShdw blurRad="38100" dist="38100" dir="2700000" algn="tl">
                    <a:srgbClr val="C0C0C0"/>
                  </a:outerShdw>
                </a:effectLst>
              </a:rPr>
              <a:t> </a:t>
            </a:r>
            <a:r>
              <a:rPr kumimoji="1" lang="en-US" altLang="zh-CN" sz="2000" b="1">
                <a:effectLst>
                  <a:outerShdw blurRad="38100" dist="38100" dir="2700000" algn="tl">
                    <a:srgbClr val="C0C0C0"/>
                  </a:outerShdw>
                </a:effectLst>
              </a:rPr>
              <a:t>MVC</a:t>
            </a:r>
            <a:r>
              <a:rPr kumimoji="1" lang="zh-CN" altLang="en-US" sz="2000" b="1">
                <a:effectLst>
                  <a:outerShdw blurRad="38100" dist="38100" dir="2700000" algn="tl">
                    <a:srgbClr val="C0C0C0"/>
                  </a:outerShdw>
                </a:effectLst>
              </a:rPr>
              <a:t>分层模式，使得只修改其中某层，就能满足用户新的需求，使系统达到不同的效果；</a:t>
            </a:r>
          </a:p>
          <a:p>
            <a:pPr eaLnBrk="1" hangingPunct="1">
              <a:lnSpc>
                <a:spcPct val="140000"/>
              </a:lnSpc>
              <a:spcAft>
                <a:spcPct val="0"/>
              </a:spcAft>
              <a:buClrTx/>
              <a:buSzTx/>
              <a:buFont typeface="Wingdings" pitchFamily="2" charset="2"/>
              <a:buChar char="Ø"/>
              <a:defRPr/>
            </a:pPr>
            <a:r>
              <a:rPr kumimoji="1" lang="zh-CN" altLang="en-US" sz="2000" b="1">
                <a:effectLst>
                  <a:outerShdw blurRad="38100" dist="38100" dir="2700000" algn="tl">
                    <a:srgbClr val="C0C0C0"/>
                  </a:outerShdw>
                </a:effectLst>
              </a:rPr>
              <a:t> </a:t>
            </a:r>
            <a:r>
              <a:rPr kumimoji="1" lang="en-US" altLang="zh-CN" sz="2000" b="1">
                <a:effectLst>
                  <a:outerShdw blurRad="38100" dist="38100" dir="2700000" algn="tl">
                    <a:srgbClr val="C0C0C0"/>
                  </a:outerShdw>
                </a:effectLst>
              </a:rPr>
              <a:t>MVC</a:t>
            </a:r>
            <a:r>
              <a:rPr kumimoji="1" lang="zh-CN" altLang="en-US" sz="2000" b="1">
                <a:effectLst>
                  <a:outerShdw blurRad="38100" dist="38100" dir="2700000" algn="tl">
                    <a:srgbClr val="C0C0C0"/>
                  </a:outerShdw>
                </a:effectLst>
              </a:rPr>
              <a:t>利于软件工程的工程化管理。</a:t>
            </a:r>
          </a:p>
        </p:txBody>
      </p:sp>
      <p:sp>
        <p:nvSpPr>
          <p:cNvPr id="622599" name="Rectangle 7"/>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16602" r="4911"/>
          <a:stretch/>
        </p:blipFill>
        <p:spPr>
          <a:xfrm>
            <a:off x="-9325544" y="241640"/>
            <a:ext cx="9253536" cy="6631869"/>
          </a:xfrm>
          <a:prstGeom prst="rect">
            <a:avLst/>
          </a:prstGeom>
        </p:spPr>
      </p:pic>
    </p:spTree>
    <p:extLst>
      <p:ext uri="{BB962C8B-B14F-4D97-AF65-F5344CB8AC3E}">
        <p14:creationId xmlns:p14="http://schemas.microsoft.com/office/powerpoint/2010/main" val="2899628590"/>
      </p:ext>
    </p:extLst>
  </p:cSld>
  <p:clrMapOvr>
    <a:masterClrMapping/>
  </p:clrMapOvr>
  <p:transition>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3903" t="13250" r="27842" b="35300"/>
          <a:stretch/>
        </p:blipFill>
        <p:spPr>
          <a:xfrm>
            <a:off x="5579986" y="326727"/>
            <a:ext cx="7776991" cy="6223026"/>
          </a:xfrm>
          <a:prstGeom prst="rect">
            <a:avLst/>
          </a:prstGeom>
        </p:spPr>
      </p:pic>
      <p:pic>
        <p:nvPicPr>
          <p:cNvPr id="2" name="图片 1"/>
          <p:cNvPicPr>
            <a:picLocks noChangeAspect="1"/>
          </p:cNvPicPr>
          <p:nvPr/>
        </p:nvPicPr>
        <p:blipFill rotWithShape="1">
          <a:blip r:embed="rId4" cstate="print">
            <a:extLst>
              <a:ext uri="{28A0092B-C50C-407E-A947-70E740481C1C}">
                <a14:useLocalDpi xmlns:a14="http://schemas.microsoft.com/office/drawing/2010/main" val="0"/>
              </a:ext>
            </a:extLst>
          </a:blip>
          <a:srcRect l="4850" r="37019" b="20513"/>
          <a:stretch/>
        </p:blipFill>
        <p:spPr>
          <a:xfrm rot="5400000">
            <a:off x="-1030997" y="118789"/>
            <a:ext cx="6525346" cy="6696620"/>
          </a:xfrm>
          <a:prstGeom prst="rect">
            <a:avLst/>
          </a:prstGeom>
        </p:spPr>
      </p:pic>
      <p:pic>
        <p:nvPicPr>
          <p:cNvPr id="5" name="图片 4"/>
          <p:cNvPicPr>
            <a:picLocks noChangeAspect="1"/>
          </p:cNvPicPr>
          <p:nvPr/>
        </p:nvPicPr>
        <p:blipFill rotWithShape="1">
          <a:blip r:embed="rId5" cstate="print">
            <a:extLst>
              <a:ext uri="{28A0092B-C50C-407E-A947-70E740481C1C}">
                <a14:useLocalDpi xmlns:a14="http://schemas.microsoft.com/office/drawing/2010/main" val="0"/>
              </a:ext>
            </a:extLst>
          </a:blip>
          <a:srcRect l="12887" t="46240" r="50651" b="1027"/>
          <a:stretch/>
        </p:blipFill>
        <p:spPr>
          <a:xfrm rot="5400000">
            <a:off x="-8146530" y="-171896"/>
            <a:ext cx="6210922" cy="7848870"/>
          </a:xfrm>
          <a:prstGeom prst="rect">
            <a:avLst/>
          </a:prstGeom>
        </p:spPr>
      </p:pic>
    </p:spTree>
    <p:extLst>
      <p:ext uri="{BB962C8B-B14F-4D97-AF65-F5344CB8AC3E}">
        <p14:creationId xmlns:p14="http://schemas.microsoft.com/office/powerpoint/2010/main" val="3474084417"/>
      </p:ext>
    </p:extLst>
  </p:cSld>
  <p:clrMapOvr>
    <a:masterClrMapping/>
  </p:clrMapOvr>
  <p:transition>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7" name="Text Box 5"/>
          <p:cNvSpPr txBox="1">
            <a:spLocks noChangeArrowheads="1"/>
          </p:cNvSpPr>
          <p:nvPr/>
        </p:nvSpPr>
        <p:spPr bwMode="auto">
          <a:xfrm>
            <a:off x="250825" y="1268413"/>
            <a:ext cx="8713788" cy="1373187"/>
          </a:xfrm>
          <a:prstGeom prst="rect">
            <a:avLst/>
          </a:prstGeom>
          <a:noFill/>
          <a:ln w="12700">
            <a:noFill/>
            <a:miter lim="800000"/>
            <a:headEnd/>
            <a:tailEnd/>
          </a:ln>
          <a:effectLst/>
        </p:spPr>
        <p:txBody>
          <a:bodyPr lIns="0" rIns="0">
            <a:spAutoFit/>
          </a:bodyPr>
          <a:lstStyle/>
          <a:p>
            <a:pPr>
              <a:lnSpc>
                <a:spcPct val="140000"/>
              </a:lnSpc>
              <a:spcBef>
                <a:spcPct val="3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     </a:t>
            </a:r>
            <a:r>
              <a:rPr kumimoji="1" lang="en-US" altLang="zh-CN" sz="2000" b="1">
                <a:solidFill>
                  <a:schemeClr val="tx1"/>
                </a:solidFill>
                <a:effectLst>
                  <a:outerShdw blurRad="38100" dist="38100" dir="2700000" algn="tl">
                    <a:srgbClr val="C0C0C0"/>
                  </a:outerShdw>
                </a:effectLst>
                <a:latin typeface="Times New Roman" pitchFamily="18" charset="0"/>
              </a:rPr>
              <a:t>MVC</a:t>
            </a:r>
            <a:r>
              <a:rPr kumimoji="1" lang="zh-CN" altLang="en-US" sz="2000" b="1">
                <a:solidFill>
                  <a:schemeClr val="tx1"/>
                </a:solidFill>
                <a:effectLst>
                  <a:outerShdw blurRad="38100" dist="38100" dir="2700000" algn="tl">
                    <a:srgbClr val="C0C0C0"/>
                  </a:outerShdw>
                </a:effectLst>
                <a:latin typeface="宋体" pitchFamily="2" charset="-122"/>
              </a:rPr>
              <a:t>模型</a:t>
            </a:r>
            <a:r>
              <a:rPr kumimoji="1" lang="zh-CN" altLang="en-US" sz="2000" b="1">
                <a:effectLst>
                  <a:outerShdw blurRad="38100" dist="38100" dir="2700000" algn="tl">
                    <a:srgbClr val="C0C0C0"/>
                  </a:outerShdw>
                </a:effectLst>
              </a:rPr>
              <a:t>是“</a:t>
            </a:r>
            <a:r>
              <a:rPr kumimoji="1" lang="en-US" altLang="zh-CN" sz="2000" b="1">
                <a:effectLst>
                  <a:outerShdw blurRad="38100" dist="38100" dir="2700000" algn="tl">
                    <a:srgbClr val="C0C0C0"/>
                  </a:outerShdw>
                </a:effectLst>
                <a:latin typeface="Times New Roman" pitchFamily="18" charset="0"/>
              </a:rPr>
              <a:t>Model-View-Controller</a:t>
            </a:r>
            <a:r>
              <a:rPr kumimoji="1" lang="en-US" altLang="zh-CN" sz="2000" b="1">
                <a:effectLst>
                  <a:outerShdw blurRad="38100" dist="38100" dir="2700000" algn="tl">
                    <a:srgbClr val="C0C0C0"/>
                  </a:outerShdw>
                </a:effectLst>
              </a:rPr>
              <a:t>”</a:t>
            </a:r>
            <a:r>
              <a:rPr kumimoji="1" lang="zh-CN" altLang="en-US" sz="2000" b="1">
                <a:effectLst>
                  <a:outerShdw blurRad="38100" dist="38100" dir="2700000" algn="tl">
                    <a:srgbClr val="C0C0C0"/>
                  </a:outerShdw>
                </a:effectLst>
              </a:rPr>
              <a:t>的缩写，意思是“模型－视图－控制器”。它是一种软件设计模式，作用是把软件系统划分到模型、视图和控制器等三个框架中去，使得软件逻辑部件可以有效划分，程序设计变得容易。</a:t>
            </a:r>
            <a:r>
              <a:rPr kumimoji="1" lang="zh-CN" altLang="en-US" sz="2000">
                <a:effectLst>
                  <a:outerShdw blurRad="38100" dist="38100" dir="2700000" algn="tl">
                    <a:srgbClr val="C0C0C0"/>
                  </a:outerShdw>
                </a:effectLst>
              </a:rPr>
              <a:t> </a:t>
            </a:r>
          </a:p>
        </p:txBody>
      </p:sp>
      <p:sp>
        <p:nvSpPr>
          <p:cNvPr id="622599" name="Rectangle 7"/>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3150" t="7551" r="25851" b="-915"/>
          <a:stretch/>
        </p:blipFill>
        <p:spPr>
          <a:xfrm rot="5400000">
            <a:off x="-2754220" y="-440388"/>
            <a:ext cx="8171720" cy="8064897"/>
          </a:xfrm>
          <a:prstGeom prst="rect">
            <a:avLst/>
          </a:prstGeom>
        </p:spPr>
      </p:pic>
      <p:pic>
        <p:nvPicPr>
          <p:cNvPr id="7" name="图片 6"/>
          <p:cNvPicPr>
            <a:picLocks noChangeAspect="1"/>
          </p:cNvPicPr>
          <p:nvPr/>
        </p:nvPicPr>
        <p:blipFill rotWithShape="1">
          <a:blip r:embed="rId4" cstate="print">
            <a:extLst>
              <a:ext uri="{28A0092B-C50C-407E-A947-70E740481C1C}">
                <a14:useLocalDpi xmlns:a14="http://schemas.microsoft.com/office/drawing/2010/main" val="0"/>
              </a:ext>
            </a:extLst>
          </a:blip>
          <a:srcRect l="9051" t="45803" r="48950"/>
          <a:stretch/>
        </p:blipFill>
        <p:spPr>
          <a:xfrm rot="5400000">
            <a:off x="5250901" y="113187"/>
            <a:ext cx="7184123" cy="6957749"/>
          </a:xfrm>
          <a:prstGeom prst="rect">
            <a:avLst/>
          </a:prstGeom>
        </p:spPr>
      </p:pic>
    </p:spTree>
    <p:extLst>
      <p:ext uri="{BB962C8B-B14F-4D97-AF65-F5344CB8AC3E}">
        <p14:creationId xmlns:p14="http://schemas.microsoft.com/office/powerpoint/2010/main" val="3561923188"/>
      </p:ext>
    </p:extLst>
  </p:cSld>
  <p:clrMapOvr>
    <a:masterClrMapping/>
  </p:clrMapOvr>
  <p:transition>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7" name="Text Box 5"/>
          <p:cNvSpPr txBox="1">
            <a:spLocks noChangeArrowheads="1"/>
          </p:cNvSpPr>
          <p:nvPr/>
        </p:nvSpPr>
        <p:spPr bwMode="auto">
          <a:xfrm>
            <a:off x="250825" y="1268413"/>
            <a:ext cx="8713788" cy="1373187"/>
          </a:xfrm>
          <a:prstGeom prst="rect">
            <a:avLst/>
          </a:prstGeom>
          <a:noFill/>
          <a:ln w="12700">
            <a:noFill/>
            <a:miter lim="800000"/>
            <a:headEnd/>
            <a:tailEnd/>
          </a:ln>
          <a:effectLst/>
        </p:spPr>
        <p:txBody>
          <a:bodyPr lIns="0" rIns="0">
            <a:spAutoFit/>
          </a:bodyPr>
          <a:lstStyle/>
          <a:p>
            <a:pPr>
              <a:lnSpc>
                <a:spcPct val="140000"/>
              </a:lnSpc>
              <a:spcBef>
                <a:spcPct val="3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     </a:t>
            </a:r>
            <a:r>
              <a:rPr kumimoji="1" lang="en-US" altLang="zh-CN" sz="2000" b="1">
                <a:solidFill>
                  <a:schemeClr val="tx1"/>
                </a:solidFill>
                <a:effectLst>
                  <a:outerShdw blurRad="38100" dist="38100" dir="2700000" algn="tl">
                    <a:srgbClr val="C0C0C0"/>
                  </a:outerShdw>
                </a:effectLst>
                <a:latin typeface="Times New Roman" pitchFamily="18" charset="0"/>
              </a:rPr>
              <a:t>MVC</a:t>
            </a:r>
            <a:r>
              <a:rPr kumimoji="1" lang="zh-CN" altLang="en-US" sz="2000" b="1">
                <a:solidFill>
                  <a:schemeClr val="tx1"/>
                </a:solidFill>
                <a:effectLst>
                  <a:outerShdw blurRad="38100" dist="38100" dir="2700000" algn="tl">
                    <a:srgbClr val="C0C0C0"/>
                  </a:outerShdw>
                </a:effectLst>
                <a:latin typeface="宋体" pitchFamily="2" charset="-122"/>
              </a:rPr>
              <a:t>模型</a:t>
            </a:r>
            <a:r>
              <a:rPr kumimoji="1" lang="zh-CN" altLang="en-US" sz="2000" b="1">
                <a:effectLst>
                  <a:outerShdw blurRad="38100" dist="38100" dir="2700000" algn="tl">
                    <a:srgbClr val="C0C0C0"/>
                  </a:outerShdw>
                </a:effectLst>
              </a:rPr>
              <a:t>是“</a:t>
            </a:r>
            <a:r>
              <a:rPr kumimoji="1" lang="en-US" altLang="zh-CN" sz="2000" b="1">
                <a:effectLst>
                  <a:outerShdw blurRad="38100" dist="38100" dir="2700000" algn="tl">
                    <a:srgbClr val="C0C0C0"/>
                  </a:outerShdw>
                </a:effectLst>
                <a:latin typeface="Times New Roman" pitchFamily="18" charset="0"/>
              </a:rPr>
              <a:t>Model-View-Controller</a:t>
            </a:r>
            <a:r>
              <a:rPr kumimoji="1" lang="en-US" altLang="zh-CN" sz="2000" b="1">
                <a:effectLst>
                  <a:outerShdw blurRad="38100" dist="38100" dir="2700000" algn="tl">
                    <a:srgbClr val="C0C0C0"/>
                  </a:outerShdw>
                </a:effectLst>
              </a:rPr>
              <a:t>”</a:t>
            </a:r>
            <a:r>
              <a:rPr kumimoji="1" lang="zh-CN" altLang="en-US" sz="2000" b="1">
                <a:effectLst>
                  <a:outerShdw blurRad="38100" dist="38100" dir="2700000" algn="tl">
                    <a:srgbClr val="C0C0C0"/>
                  </a:outerShdw>
                </a:effectLst>
              </a:rPr>
              <a:t>的缩写，意思是“模型－视图－控制器”。它是一种软件设计模式，作用是把软件系统划分到模型、视图和控制器等三个框架中去，使得软件逻辑部件可以有效划分，程序设计变得容易。</a:t>
            </a:r>
            <a:r>
              <a:rPr kumimoji="1" lang="zh-CN" altLang="en-US" sz="2000">
                <a:effectLst>
                  <a:outerShdw blurRad="38100" dist="38100" dir="2700000" algn="tl">
                    <a:srgbClr val="C0C0C0"/>
                  </a:outerShdw>
                </a:effectLst>
              </a:rPr>
              <a:t> </a:t>
            </a:r>
          </a:p>
        </p:txBody>
      </p:sp>
      <p:sp>
        <p:nvSpPr>
          <p:cNvPr id="622599" name="Rectangle 7"/>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18124" t="18900" r="29078" b="33062"/>
          <a:stretch/>
        </p:blipFill>
        <p:spPr>
          <a:xfrm>
            <a:off x="-5438479" y="382289"/>
            <a:ext cx="9793088" cy="6687362"/>
          </a:xfrm>
          <a:prstGeom prst="rect">
            <a:avLst/>
          </a:prstGeom>
        </p:spPr>
      </p:pic>
      <p:pic>
        <p:nvPicPr>
          <p:cNvPr id="3" name="图片 2"/>
          <p:cNvPicPr>
            <a:picLocks noChangeAspect="1"/>
          </p:cNvPicPr>
          <p:nvPr/>
        </p:nvPicPr>
        <p:blipFill rotWithShape="1">
          <a:blip r:embed="rId4" cstate="print">
            <a:extLst>
              <a:ext uri="{28A0092B-C50C-407E-A947-70E740481C1C}">
                <a14:useLocalDpi xmlns:a14="http://schemas.microsoft.com/office/drawing/2010/main" val="0"/>
              </a:ext>
            </a:extLst>
          </a:blip>
          <a:srcRect l="6951" t="8029" r="52099"/>
          <a:stretch/>
        </p:blipFill>
        <p:spPr>
          <a:xfrm rot="5400000">
            <a:off x="6471440" y="-1508387"/>
            <a:ext cx="6210563" cy="10468714"/>
          </a:xfrm>
          <a:prstGeom prst="rect">
            <a:avLst/>
          </a:prstGeom>
        </p:spPr>
      </p:pic>
    </p:spTree>
    <p:extLst>
      <p:ext uri="{BB962C8B-B14F-4D97-AF65-F5344CB8AC3E}">
        <p14:creationId xmlns:p14="http://schemas.microsoft.com/office/powerpoint/2010/main" val="800218849"/>
      </p:ext>
    </p:extLst>
  </p:cSld>
  <p:clrMapOvr>
    <a:masterClrMapping/>
  </p:clrMapOvr>
  <p:transition>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11550" t="5941" r="47500" b="14316"/>
          <a:stretch/>
        </p:blipFill>
        <p:spPr>
          <a:xfrm rot="5400000">
            <a:off x="-1620970" y="-854066"/>
            <a:ext cx="6601998" cy="9649074"/>
          </a:xfrm>
          <a:prstGeom prst="rect">
            <a:avLst/>
          </a:prstGeom>
        </p:spPr>
      </p:pic>
      <p:pic>
        <p:nvPicPr>
          <p:cNvPr id="5" name="图片 4"/>
          <p:cNvPicPr>
            <a:picLocks noChangeAspect="1"/>
          </p:cNvPicPr>
          <p:nvPr/>
        </p:nvPicPr>
        <p:blipFill rotWithShape="1">
          <a:blip r:embed="rId4" cstate="print">
            <a:extLst>
              <a:ext uri="{28A0092B-C50C-407E-A947-70E740481C1C}">
                <a14:useLocalDpi xmlns:a14="http://schemas.microsoft.com/office/drawing/2010/main" val="0"/>
              </a:ext>
            </a:extLst>
          </a:blip>
          <a:srcRect l="9450" t="21656" r="30701" b="12591"/>
          <a:stretch/>
        </p:blipFill>
        <p:spPr>
          <a:xfrm rot="5400000">
            <a:off x="5819118" y="21643"/>
            <a:ext cx="7946925" cy="6552728"/>
          </a:xfrm>
          <a:prstGeom prst="rect">
            <a:avLst/>
          </a:prstGeom>
        </p:spPr>
      </p:pic>
    </p:spTree>
    <p:extLst>
      <p:ext uri="{BB962C8B-B14F-4D97-AF65-F5344CB8AC3E}">
        <p14:creationId xmlns:p14="http://schemas.microsoft.com/office/powerpoint/2010/main" val="1841098790"/>
      </p:ext>
    </p:extLst>
  </p:cSld>
  <p:clrMapOvr>
    <a:masterClrMapping/>
  </p:clrMapOvr>
  <p:transition>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Text Box 2"/>
          <p:cNvSpPr txBox="1">
            <a:spLocks noChangeArrowheads="1"/>
          </p:cNvSpPr>
          <p:nvPr/>
        </p:nvSpPr>
        <p:spPr bwMode="auto">
          <a:xfrm>
            <a:off x="107950" y="1268413"/>
            <a:ext cx="7151688" cy="457200"/>
          </a:xfrm>
          <a:prstGeom prst="rect">
            <a:avLst/>
          </a:prstGeom>
          <a:noFill/>
          <a:ln w="9525">
            <a:noFill/>
            <a:miter lim="800000"/>
            <a:headEnd/>
            <a:tailEnd/>
          </a:ln>
          <a:effectLst/>
        </p:spPr>
        <p:txBody>
          <a:bodyPr>
            <a:spAutoFit/>
          </a:bodyPr>
          <a:lstStyle/>
          <a:p>
            <a:pPr eaLnBrk="1" hangingPunct="1">
              <a:lnSpc>
                <a:spcPct val="100000"/>
              </a:lnSpc>
              <a:spcBef>
                <a:spcPct val="15000"/>
              </a:spcBef>
              <a:spcAft>
                <a:spcPct val="0"/>
              </a:spcAft>
              <a:buClrTx/>
              <a:buSzTx/>
              <a:buFontTx/>
              <a:buNone/>
              <a:defRPr/>
            </a:pPr>
            <a:r>
              <a:rPr kumimoji="1" lang="zh-CN" altLang="en-US" sz="2400" b="1">
                <a:solidFill>
                  <a:schemeClr val="bg2"/>
                </a:solidFill>
                <a:effectLst>
                  <a:outerShdw blurRad="38100" dist="38100" dir="2700000" algn="tl">
                    <a:srgbClr val="C0C0C0"/>
                  </a:outerShdw>
                </a:effectLst>
                <a:latin typeface="楷体_GB2312" pitchFamily="49" charset="-122"/>
              </a:rPr>
              <a:t>控制摸型</a:t>
            </a:r>
            <a:r>
              <a:rPr kumimoji="1" lang="en-US" altLang="zh-CN" sz="2400" b="1">
                <a:solidFill>
                  <a:schemeClr val="bg2"/>
                </a:solidFill>
                <a:effectLst>
                  <a:outerShdw blurRad="38100" dist="38100" dir="2700000" algn="tl">
                    <a:srgbClr val="C0C0C0"/>
                  </a:outerShdw>
                </a:effectLst>
                <a:latin typeface="宋体"/>
              </a:rPr>
              <a:t>——</a:t>
            </a:r>
            <a:r>
              <a:rPr kumimoji="1" lang="zh-CN" altLang="en-US" sz="2400" b="1">
                <a:solidFill>
                  <a:schemeClr val="bg2"/>
                </a:solidFill>
                <a:effectLst>
                  <a:outerShdw blurRad="38100" dist="38100" dir="2700000" algn="tl">
                    <a:srgbClr val="C0C0C0"/>
                  </a:outerShdw>
                </a:effectLst>
                <a:latin typeface="楷体_GB2312" pitchFamily="49" charset="-122"/>
              </a:rPr>
              <a:t>通常用于</a:t>
            </a:r>
            <a:r>
              <a:rPr kumimoji="1" lang="zh-CN" altLang="en-US" sz="2400" b="1">
                <a:solidFill>
                  <a:schemeClr val="bg2"/>
                </a:solidFill>
                <a:effectLst>
                  <a:outerShdw blurRad="38100" dist="38100" dir="2700000" algn="tl">
                    <a:srgbClr val="C0C0C0"/>
                  </a:outerShdw>
                </a:effectLst>
                <a:latin typeface="Times New Roman" pitchFamily="18" charset="0"/>
              </a:rPr>
              <a:t>考虑子系统之间的控制流。</a:t>
            </a:r>
          </a:p>
        </p:txBody>
      </p:sp>
      <p:sp>
        <p:nvSpPr>
          <p:cNvPr id="18435" name="Text Box 3"/>
          <p:cNvSpPr txBox="1">
            <a:spLocks noChangeArrowheads="1"/>
          </p:cNvSpPr>
          <p:nvPr/>
        </p:nvSpPr>
        <p:spPr bwMode="auto">
          <a:xfrm>
            <a:off x="250825" y="1916113"/>
            <a:ext cx="4049713" cy="457200"/>
          </a:xfrm>
          <a:prstGeom prst="rect">
            <a:avLst/>
          </a:prstGeom>
          <a:noFill/>
          <a:ln w="9525">
            <a:noFill/>
            <a:miter lim="800000"/>
            <a:headEnd/>
            <a:tailEnd/>
          </a:ln>
        </p:spPr>
        <p:txBody>
          <a:bodyPr>
            <a:spAutoFit/>
          </a:bodyPr>
          <a:lstStyle/>
          <a:p>
            <a:pPr eaLnBrk="1" hangingPunct="1">
              <a:lnSpc>
                <a:spcPct val="100000"/>
              </a:lnSpc>
              <a:spcBef>
                <a:spcPct val="20000"/>
              </a:spcBef>
              <a:spcAft>
                <a:spcPct val="0"/>
              </a:spcAft>
              <a:buClrTx/>
              <a:buSzTx/>
              <a:buFontTx/>
              <a:buNone/>
            </a:pPr>
            <a:r>
              <a:rPr kumimoji="1" lang="en-US" altLang="zh-CN" sz="2400" b="1">
                <a:solidFill>
                  <a:schemeClr val="tx1"/>
                </a:solidFill>
                <a:effectLst/>
                <a:latin typeface="Times New Roman" pitchFamily="18" charset="0"/>
                <a:ea typeface="楷体_GB2312" pitchFamily="49" charset="-122"/>
              </a:rPr>
              <a:t>1. </a:t>
            </a:r>
            <a:r>
              <a:rPr kumimoji="1" lang="zh-CN" altLang="en-US" sz="2400" b="1">
                <a:solidFill>
                  <a:schemeClr val="tx1"/>
                </a:solidFill>
                <a:effectLst/>
                <a:latin typeface="Times New Roman" pitchFamily="18" charset="0"/>
                <a:ea typeface="楷体_GB2312" pitchFamily="49" charset="-122"/>
              </a:rPr>
              <a:t>集中式控制</a:t>
            </a:r>
          </a:p>
        </p:txBody>
      </p:sp>
      <p:grpSp>
        <p:nvGrpSpPr>
          <p:cNvPr id="18436" name="Group 4"/>
          <p:cNvGrpSpPr>
            <a:grpSpLocks/>
          </p:cNvGrpSpPr>
          <p:nvPr/>
        </p:nvGrpSpPr>
        <p:grpSpPr bwMode="auto">
          <a:xfrm>
            <a:off x="206375" y="2911475"/>
            <a:ext cx="4049713" cy="2422525"/>
            <a:chOff x="130" y="1834"/>
            <a:chExt cx="2551" cy="1526"/>
          </a:xfrm>
        </p:grpSpPr>
        <p:sp>
          <p:nvSpPr>
            <p:cNvPr id="18456" name="Text Box 5"/>
            <p:cNvSpPr txBox="1">
              <a:spLocks noChangeArrowheads="1"/>
            </p:cNvSpPr>
            <p:nvPr/>
          </p:nvSpPr>
          <p:spPr bwMode="auto">
            <a:xfrm>
              <a:off x="1122" y="1834"/>
              <a:ext cx="538" cy="218"/>
            </a:xfrm>
            <a:prstGeom prst="rect">
              <a:avLst/>
            </a:prstGeom>
            <a:solidFill>
              <a:srgbClr val="FFFF66"/>
            </a:solidFill>
            <a:ln w="9525">
              <a:solidFill>
                <a:schemeClr val="tx1"/>
              </a:solidFill>
              <a:miter lim="800000"/>
              <a:headEnd/>
              <a:tailEnd/>
            </a:ln>
          </p:spPr>
          <p:txBody>
            <a:bodyPr>
              <a:spAutoFit/>
            </a:bodyPr>
            <a:lstStyle/>
            <a:p>
              <a:pPr algn="ctr" eaLnBrk="1" hangingPunct="1">
                <a:lnSpc>
                  <a:spcPct val="100000"/>
                </a:lnSpc>
                <a:spcBef>
                  <a:spcPct val="50000"/>
                </a:spcBef>
                <a:spcAft>
                  <a:spcPct val="0"/>
                </a:spcAft>
                <a:buClrTx/>
                <a:buSzTx/>
                <a:buFontTx/>
                <a:buNone/>
              </a:pPr>
              <a:r>
                <a:rPr kumimoji="1" lang="zh-CN" altLang="en-US" sz="1600" b="1">
                  <a:solidFill>
                    <a:schemeClr val="tx1"/>
                  </a:solidFill>
                  <a:effectLst/>
                  <a:latin typeface="Times New Roman" pitchFamily="18" charset="0"/>
                </a:rPr>
                <a:t>主程序</a:t>
              </a:r>
            </a:p>
          </p:txBody>
        </p:sp>
        <p:sp>
          <p:nvSpPr>
            <p:cNvPr id="18457" name="Text Box 6"/>
            <p:cNvSpPr txBox="1">
              <a:spLocks noChangeArrowheads="1"/>
            </p:cNvSpPr>
            <p:nvPr/>
          </p:nvSpPr>
          <p:spPr bwMode="auto">
            <a:xfrm>
              <a:off x="375" y="2260"/>
              <a:ext cx="538" cy="218"/>
            </a:xfrm>
            <a:prstGeom prst="rect">
              <a:avLst/>
            </a:prstGeom>
            <a:solidFill>
              <a:srgbClr val="FFFF66"/>
            </a:solidFill>
            <a:ln w="9525">
              <a:solidFill>
                <a:schemeClr val="tx1"/>
              </a:solidFill>
              <a:miter lim="800000"/>
              <a:headEnd/>
              <a:tailEnd/>
            </a:ln>
          </p:spPr>
          <p:txBody>
            <a:bodyPr>
              <a:spAutoFit/>
            </a:bodyPr>
            <a:lstStyle/>
            <a:p>
              <a:pPr algn="ctr" eaLnBrk="1" hangingPunct="1">
                <a:lnSpc>
                  <a:spcPct val="100000"/>
                </a:lnSpc>
                <a:spcBef>
                  <a:spcPct val="50000"/>
                </a:spcBef>
                <a:spcAft>
                  <a:spcPct val="0"/>
                </a:spcAft>
                <a:buClrTx/>
                <a:buSzTx/>
                <a:buFontTx/>
                <a:buNone/>
              </a:pPr>
              <a:r>
                <a:rPr kumimoji="1" lang="zh-CN" altLang="en-US" sz="1600" b="1">
                  <a:solidFill>
                    <a:schemeClr val="tx1"/>
                  </a:solidFill>
                  <a:effectLst/>
                  <a:latin typeface="Times New Roman" pitchFamily="18" charset="0"/>
                </a:rPr>
                <a:t>程序</a:t>
              </a:r>
              <a:r>
                <a:rPr kumimoji="1" lang="en-US" altLang="zh-CN" sz="1600" b="1">
                  <a:solidFill>
                    <a:schemeClr val="tx1"/>
                  </a:solidFill>
                  <a:effectLst/>
                  <a:latin typeface="Times New Roman" pitchFamily="18" charset="0"/>
                </a:rPr>
                <a:t>1</a:t>
              </a:r>
            </a:p>
          </p:txBody>
        </p:sp>
        <p:sp>
          <p:nvSpPr>
            <p:cNvPr id="18458" name="Text Box 7"/>
            <p:cNvSpPr txBox="1">
              <a:spLocks noChangeArrowheads="1"/>
            </p:cNvSpPr>
            <p:nvPr/>
          </p:nvSpPr>
          <p:spPr bwMode="auto">
            <a:xfrm>
              <a:off x="1122" y="2260"/>
              <a:ext cx="538" cy="218"/>
            </a:xfrm>
            <a:prstGeom prst="rect">
              <a:avLst/>
            </a:prstGeom>
            <a:solidFill>
              <a:srgbClr val="FFFF66"/>
            </a:solidFill>
            <a:ln w="9525">
              <a:solidFill>
                <a:schemeClr val="tx1"/>
              </a:solidFill>
              <a:miter lim="800000"/>
              <a:headEnd/>
              <a:tailEnd/>
            </a:ln>
          </p:spPr>
          <p:txBody>
            <a:bodyPr>
              <a:spAutoFit/>
            </a:bodyPr>
            <a:lstStyle/>
            <a:p>
              <a:pPr algn="ctr" eaLnBrk="1" hangingPunct="1">
                <a:lnSpc>
                  <a:spcPct val="100000"/>
                </a:lnSpc>
                <a:spcBef>
                  <a:spcPct val="50000"/>
                </a:spcBef>
                <a:spcAft>
                  <a:spcPct val="0"/>
                </a:spcAft>
                <a:buClrTx/>
                <a:buSzTx/>
                <a:buFontTx/>
                <a:buNone/>
              </a:pPr>
              <a:r>
                <a:rPr kumimoji="1" lang="zh-CN" altLang="en-US" sz="1600" b="1">
                  <a:solidFill>
                    <a:schemeClr val="tx1"/>
                  </a:solidFill>
                  <a:effectLst/>
                  <a:latin typeface="Times New Roman" pitchFamily="18" charset="0"/>
                </a:rPr>
                <a:t>程序</a:t>
              </a:r>
              <a:r>
                <a:rPr kumimoji="1" lang="en-US" altLang="zh-CN" sz="1600" b="1">
                  <a:solidFill>
                    <a:schemeClr val="tx1"/>
                  </a:solidFill>
                  <a:effectLst/>
                  <a:latin typeface="Times New Roman" pitchFamily="18" charset="0"/>
                </a:rPr>
                <a:t>2</a:t>
              </a:r>
            </a:p>
          </p:txBody>
        </p:sp>
        <p:sp>
          <p:nvSpPr>
            <p:cNvPr id="18459" name="Text Box 8"/>
            <p:cNvSpPr txBox="1">
              <a:spLocks noChangeArrowheads="1"/>
            </p:cNvSpPr>
            <p:nvPr/>
          </p:nvSpPr>
          <p:spPr bwMode="auto">
            <a:xfrm>
              <a:off x="1859" y="2260"/>
              <a:ext cx="538" cy="218"/>
            </a:xfrm>
            <a:prstGeom prst="rect">
              <a:avLst/>
            </a:prstGeom>
            <a:solidFill>
              <a:srgbClr val="FFFF66"/>
            </a:solidFill>
            <a:ln w="9525">
              <a:solidFill>
                <a:schemeClr val="tx1"/>
              </a:solidFill>
              <a:miter lim="800000"/>
              <a:headEnd/>
              <a:tailEnd/>
            </a:ln>
          </p:spPr>
          <p:txBody>
            <a:bodyPr>
              <a:spAutoFit/>
            </a:bodyPr>
            <a:lstStyle/>
            <a:p>
              <a:pPr algn="ctr" eaLnBrk="1" hangingPunct="1">
                <a:lnSpc>
                  <a:spcPct val="100000"/>
                </a:lnSpc>
                <a:spcBef>
                  <a:spcPct val="50000"/>
                </a:spcBef>
                <a:spcAft>
                  <a:spcPct val="0"/>
                </a:spcAft>
                <a:buClrTx/>
                <a:buSzTx/>
                <a:buFontTx/>
                <a:buNone/>
              </a:pPr>
              <a:r>
                <a:rPr kumimoji="1" lang="zh-CN" altLang="en-US" sz="1600" b="1">
                  <a:solidFill>
                    <a:schemeClr val="tx1"/>
                  </a:solidFill>
                  <a:effectLst/>
                  <a:latin typeface="Times New Roman" pitchFamily="18" charset="0"/>
                </a:rPr>
                <a:t>程序</a:t>
              </a:r>
              <a:r>
                <a:rPr kumimoji="1" lang="en-US" altLang="zh-CN" sz="1600" b="1">
                  <a:solidFill>
                    <a:schemeClr val="tx1"/>
                  </a:solidFill>
                  <a:effectLst/>
                  <a:latin typeface="Times New Roman" pitchFamily="18" charset="0"/>
                </a:rPr>
                <a:t>3</a:t>
              </a:r>
            </a:p>
          </p:txBody>
        </p:sp>
        <p:sp>
          <p:nvSpPr>
            <p:cNvPr id="18460" name="Text Box 9"/>
            <p:cNvSpPr txBox="1">
              <a:spLocks noChangeArrowheads="1"/>
            </p:cNvSpPr>
            <p:nvPr/>
          </p:nvSpPr>
          <p:spPr bwMode="auto">
            <a:xfrm>
              <a:off x="130" y="2741"/>
              <a:ext cx="538" cy="218"/>
            </a:xfrm>
            <a:prstGeom prst="rect">
              <a:avLst/>
            </a:prstGeom>
            <a:solidFill>
              <a:srgbClr val="FFFF66"/>
            </a:solidFill>
            <a:ln w="9525">
              <a:solidFill>
                <a:schemeClr val="tx1"/>
              </a:solidFill>
              <a:miter lim="800000"/>
              <a:headEnd/>
              <a:tailEnd/>
            </a:ln>
          </p:spPr>
          <p:txBody>
            <a:bodyPr>
              <a:spAutoFit/>
            </a:bodyPr>
            <a:lstStyle/>
            <a:p>
              <a:pPr algn="ctr" eaLnBrk="1" hangingPunct="1">
                <a:lnSpc>
                  <a:spcPct val="100000"/>
                </a:lnSpc>
                <a:spcBef>
                  <a:spcPct val="50000"/>
                </a:spcBef>
                <a:spcAft>
                  <a:spcPct val="0"/>
                </a:spcAft>
                <a:buClrTx/>
                <a:buSzTx/>
                <a:buFontTx/>
                <a:buNone/>
              </a:pPr>
              <a:r>
                <a:rPr kumimoji="1" lang="zh-CN" altLang="en-US" sz="1600" b="1">
                  <a:solidFill>
                    <a:schemeClr val="tx1"/>
                  </a:solidFill>
                  <a:effectLst/>
                  <a:latin typeface="Times New Roman" pitchFamily="18" charset="0"/>
                </a:rPr>
                <a:t>程序</a:t>
              </a:r>
              <a:r>
                <a:rPr kumimoji="1" lang="en-US" altLang="zh-CN" sz="1600" b="1">
                  <a:solidFill>
                    <a:schemeClr val="tx1"/>
                  </a:solidFill>
                  <a:effectLst/>
                  <a:latin typeface="Times New Roman" pitchFamily="18" charset="0"/>
                </a:rPr>
                <a:t>11</a:t>
              </a:r>
            </a:p>
          </p:txBody>
        </p:sp>
        <p:sp>
          <p:nvSpPr>
            <p:cNvPr id="18461" name="Text Box 10"/>
            <p:cNvSpPr txBox="1">
              <a:spLocks noChangeArrowheads="1"/>
            </p:cNvSpPr>
            <p:nvPr/>
          </p:nvSpPr>
          <p:spPr bwMode="auto">
            <a:xfrm>
              <a:off x="782" y="2741"/>
              <a:ext cx="538" cy="218"/>
            </a:xfrm>
            <a:prstGeom prst="rect">
              <a:avLst/>
            </a:prstGeom>
            <a:solidFill>
              <a:srgbClr val="FFFF66"/>
            </a:solidFill>
            <a:ln w="9525">
              <a:solidFill>
                <a:schemeClr val="tx1"/>
              </a:solidFill>
              <a:miter lim="800000"/>
              <a:headEnd/>
              <a:tailEnd/>
            </a:ln>
          </p:spPr>
          <p:txBody>
            <a:bodyPr>
              <a:spAutoFit/>
            </a:bodyPr>
            <a:lstStyle/>
            <a:p>
              <a:pPr algn="ctr" eaLnBrk="1" hangingPunct="1">
                <a:lnSpc>
                  <a:spcPct val="100000"/>
                </a:lnSpc>
                <a:spcBef>
                  <a:spcPct val="50000"/>
                </a:spcBef>
                <a:spcAft>
                  <a:spcPct val="0"/>
                </a:spcAft>
                <a:buClrTx/>
                <a:buSzTx/>
                <a:buFontTx/>
                <a:buNone/>
              </a:pPr>
              <a:r>
                <a:rPr kumimoji="1" lang="zh-CN" altLang="en-US" sz="1600" b="1">
                  <a:solidFill>
                    <a:schemeClr val="tx1"/>
                  </a:solidFill>
                  <a:effectLst/>
                  <a:latin typeface="Times New Roman" pitchFamily="18" charset="0"/>
                </a:rPr>
                <a:t>程序</a:t>
              </a:r>
              <a:r>
                <a:rPr kumimoji="1" lang="en-US" altLang="zh-CN" sz="1600" b="1">
                  <a:solidFill>
                    <a:schemeClr val="tx1"/>
                  </a:solidFill>
                  <a:effectLst/>
                  <a:latin typeface="Times New Roman" pitchFamily="18" charset="0"/>
                </a:rPr>
                <a:t>12</a:t>
              </a:r>
            </a:p>
          </p:txBody>
        </p:sp>
        <p:sp>
          <p:nvSpPr>
            <p:cNvPr id="18462" name="Text Box 11"/>
            <p:cNvSpPr txBox="1">
              <a:spLocks noChangeArrowheads="1"/>
            </p:cNvSpPr>
            <p:nvPr/>
          </p:nvSpPr>
          <p:spPr bwMode="auto">
            <a:xfrm>
              <a:off x="1519" y="2741"/>
              <a:ext cx="538" cy="218"/>
            </a:xfrm>
            <a:prstGeom prst="rect">
              <a:avLst/>
            </a:prstGeom>
            <a:solidFill>
              <a:srgbClr val="FFFF66"/>
            </a:solidFill>
            <a:ln w="9525">
              <a:solidFill>
                <a:schemeClr val="tx1"/>
              </a:solidFill>
              <a:miter lim="800000"/>
              <a:headEnd/>
              <a:tailEnd/>
            </a:ln>
          </p:spPr>
          <p:txBody>
            <a:bodyPr>
              <a:spAutoFit/>
            </a:bodyPr>
            <a:lstStyle/>
            <a:p>
              <a:pPr algn="ctr" eaLnBrk="1" hangingPunct="1">
                <a:lnSpc>
                  <a:spcPct val="100000"/>
                </a:lnSpc>
                <a:spcBef>
                  <a:spcPct val="50000"/>
                </a:spcBef>
                <a:spcAft>
                  <a:spcPct val="0"/>
                </a:spcAft>
                <a:buClrTx/>
                <a:buSzTx/>
                <a:buFontTx/>
                <a:buNone/>
              </a:pPr>
              <a:r>
                <a:rPr kumimoji="1" lang="zh-CN" altLang="en-US" sz="1600" b="1">
                  <a:solidFill>
                    <a:schemeClr val="tx1"/>
                  </a:solidFill>
                  <a:effectLst/>
                  <a:latin typeface="Times New Roman" pitchFamily="18" charset="0"/>
                </a:rPr>
                <a:t>程序</a:t>
              </a:r>
              <a:r>
                <a:rPr kumimoji="1" lang="en-US" altLang="zh-CN" sz="1600" b="1">
                  <a:solidFill>
                    <a:schemeClr val="tx1"/>
                  </a:solidFill>
                  <a:effectLst/>
                  <a:latin typeface="Times New Roman" pitchFamily="18" charset="0"/>
                </a:rPr>
                <a:t>31</a:t>
              </a:r>
            </a:p>
          </p:txBody>
        </p:sp>
        <p:sp>
          <p:nvSpPr>
            <p:cNvPr id="18463" name="Text Box 12"/>
            <p:cNvSpPr txBox="1">
              <a:spLocks noChangeArrowheads="1"/>
            </p:cNvSpPr>
            <p:nvPr/>
          </p:nvSpPr>
          <p:spPr bwMode="auto">
            <a:xfrm>
              <a:off x="2143" y="2741"/>
              <a:ext cx="538" cy="218"/>
            </a:xfrm>
            <a:prstGeom prst="rect">
              <a:avLst/>
            </a:prstGeom>
            <a:solidFill>
              <a:srgbClr val="FFFF66"/>
            </a:solidFill>
            <a:ln w="9525">
              <a:solidFill>
                <a:schemeClr val="tx1"/>
              </a:solidFill>
              <a:miter lim="800000"/>
              <a:headEnd/>
              <a:tailEnd/>
            </a:ln>
          </p:spPr>
          <p:txBody>
            <a:bodyPr>
              <a:spAutoFit/>
            </a:bodyPr>
            <a:lstStyle/>
            <a:p>
              <a:pPr algn="ctr" eaLnBrk="1" hangingPunct="1">
                <a:lnSpc>
                  <a:spcPct val="100000"/>
                </a:lnSpc>
                <a:spcBef>
                  <a:spcPct val="50000"/>
                </a:spcBef>
                <a:spcAft>
                  <a:spcPct val="0"/>
                </a:spcAft>
                <a:buClrTx/>
                <a:buSzTx/>
                <a:buFontTx/>
                <a:buNone/>
              </a:pPr>
              <a:r>
                <a:rPr kumimoji="1" lang="zh-CN" altLang="en-US" sz="1600" b="1">
                  <a:solidFill>
                    <a:schemeClr val="tx1"/>
                  </a:solidFill>
                  <a:effectLst/>
                  <a:latin typeface="Times New Roman" pitchFamily="18" charset="0"/>
                </a:rPr>
                <a:t>程序</a:t>
              </a:r>
              <a:r>
                <a:rPr kumimoji="1" lang="en-US" altLang="zh-CN" sz="1600" b="1">
                  <a:solidFill>
                    <a:schemeClr val="tx1"/>
                  </a:solidFill>
                  <a:effectLst/>
                  <a:latin typeface="Times New Roman" pitchFamily="18" charset="0"/>
                </a:rPr>
                <a:t>32</a:t>
              </a:r>
            </a:p>
          </p:txBody>
        </p:sp>
        <p:sp>
          <p:nvSpPr>
            <p:cNvPr id="633869" name="Line 13"/>
            <p:cNvSpPr>
              <a:spLocks noChangeShapeType="1"/>
            </p:cNvSpPr>
            <p:nvPr/>
          </p:nvSpPr>
          <p:spPr bwMode="auto">
            <a:xfrm>
              <a:off x="1377" y="2053"/>
              <a:ext cx="0" cy="198"/>
            </a:xfrm>
            <a:prstGeom prst="line">
              <a:avLst/>
            </a:prstGeom>
            <a:noFill/>
            <a:ln w="19050">
              <a:solidFill>
                <a:schemeClr val="tx1"/>
              </a:solidFill>
              <a:round/>
              <a:headEnd/>
              <a:tailEnd type="triangle" w="med" len="med"/>
            </a:ln>
            <a:effectLst/>
          </p:spPr>
          <p:txBody>
            <a:bodyPr/>
            <a:lstStyle/>
            <a:p>
              <a:pPr>
                <a:defRPr/>
              </a:pPr>
              <a:endParaRPr lang="zh-CN" altLang="en-US"/>
            </a:p>
          </p:txBody>
        </p:sp>
        <p:sp>
          <p:nvSpPr>
            <p:cNvPr id="633870" name="Line 14"/>
            <p:cNvSpPr>
              <a:spLocks noChangeShapeType="1"/>
            </p:cNvSpPr>
            <p:nvPr/>
          </p:nvSpPr>
          <p:spPr bwMode="auto">
            <a:xfrm flipH="1">
              <a:off x="640" y="2024"/>
              <a:ext cx="471" cy="236"/>
            </a:xfrm>
            <a:prstGeom prst="line">
              <a:avLst/>
            </a:prstGeom>
            <a:noFill/>
            <a:ln w="12700">
              <a:solidFill>
                <a:schemeClr val="tx1"/>
              </a:solidFill>
              <a:round/>
              <a:headEnd/>
              <a:tailEnd type="triangle" w="med" len="med"/>
            </a:ln>
            <a:effectLst/>
          </p:spPr>
          <p:txBody>
            <a:bodyPr/>
            <a:lstStyle/>
            <a:p>
              <a:pPr>
                <a:defRPr/>
              </a:pPr>
              <a:endParaRPr lang="zh-CN" altLang="en-US"/>
            </a:p>
          </p:txBody>
        </p:sp>
        <p:sp>
          <p:nvSpPr>
            <p:cNvPr id="633871" name="Line 15"/>
            <p:cNvSpPr>
              <a:spLocks noChangeShapeType="1"/>
            </p:cNvSpPr>
            <p:nvPr/>
          </p:nvSpPr>
          <p:spPr bwMode="auto">
            <a:xfrm>
              <a:off x="1655" y="2024"/>
              <a:ext cx="488" cy="236"/>
            </a:xfrm>
            <a:prstGeom prst="line">
              <a:avLst/>
            </a:prstGeom>
            <a:noFill/>
            <a:ln w="12700">
              <a:solidFill>
                <a:schemeClr val="tx1"/>
              </a:solidFill>
              <a:round/>
              <a:headEnd/>
              <a:tailEnd type="triangle" w="med" len="med"/>
            </a:ln>
            <a:effectLst/>
          </p:spPr>
          <p:txBody>
            <a:bodyPr/>
            <a:lstStyle/>
            <a:p>
              <a:pPr>
                <a:defRPr/>
              </a:pPr>
              <a:endParaRPr lang="zh-CN" altLang="en-US"/>
            </a:p>
          </p:txBody>
        </p:sp>
        <p:sp>
          <p:nvSpPr>
            <p:cNvPr id="633872" name="Line 16"/>
            <p:cNvSpPr>
              <a:spLocks noChangeShapeType="1"/>
            </p:cNvSpPr>
            <p:nvPr/>
          </p:nvSpPr>
          <p:spPr bwMode="auto">
            <a:xfrm flipH="1">
              <a:off x="1157" y="2478"/>
              <a:ext cx="181" cy="272"/>
            </a:xfrm>
            <a:prstGeom prst="line">
              <a:avLst/>
            </a:prstGeom>
            <a:noFill/>
            <a:ln w="12700">
              <a:solidFill>
                <a:schemeClr val="tx1"/>
              </a:solidFill>
              <a:round/>
              <a:headEnd/>
              <a:tailEnd type="triangle" w="med" len="med"/>
            </a:ln>
            <a:effectLst/>
          </p:spPr>
          <p:txBody>
            <a:bodyPr/>
            <a:lstStyle/>
            <a:p>
              <a:pPr>
                <a:defRPr/>
              </a:pPr>
              <a:endParaRPr lang="zh-CN" altLang="en-US"/>
            </a:p>
          </p:txBody>
        </p:sp>
        <p:sp>
          <p:nvSpPr>
            <p:cNvPr id="633873" name="Line 17"/>
            <p:cNvSpPr>
              <a:spLocks noChangeShapeType="1"/>
            </p:cNvSpPr>
            <p:nvPr/>
          </p:nvSpPr>
          <p:spPr bwMode="auto">
            <a:xfrm>
              <a:off x="1463" y="2486"/>
              <a:ext cx="238" cy="264"/>
            </a:xfrm>
            <a:prstGeom prst="line">
              <a:avLst/>
            </a:prstGeom>
            <a:noFill/>
            <a:ln w="12700">
              <a:solidFill>
                <a:schemeClr val="tx1"/>
              </a:solidFill>
              <a:round/>
              <a:headEnd/>
              <a:tailEnd type="triangle" w="med" len="med"/>
            </a:ln>
            <a:effectLst/>
          </p:spPr>
          <p:txBody>
            <a:bodyPr/>
            <a:lstStyle/>
            <a:p>
              <a:pPr>
                <a:defRPr/>
              </a:pPr>
              <a:endParaRPr lang="zh-CN" altLang="en-US"/>
            </a:p>
          </p:txBody>
        </p:sp>
        <p:sp>
          <p:nvSpPr>
            <p:cNvPr id="633874" name="Line 18"/>
            <p:cNvSpPr>
              <a:spLocks noChangeShapeType="1"/>
            </p:cNvSpPr>
            <p:nvPr/>
          </p:nvSpPr>
          <p:spPr bwMode="auto">
            <a:xfrm flipH="1">
              <a:off x="385" y="2458"/>
              <a:ext cx="170" cy="283"/>
            </a:xfrm>
            <a:prstGeom prst="line">
              <a:avLst/>
            </a:prstGeom>
            <a:noFill/>
            <a:ln w="12700">
              <a:solidFill>
                <a:schemeClr val="tx1"/>
              </a:solidFill>
              <a:round/>
              <a:headEnd/>
              <a:tailEnd type="triangle" w="med" len="med"/>
            </a:ln>
            <a:effectLst/>
          </p:spPr>
          <p:txBody>
            <a:bodyPr/>
            <a:lstStyle/>
            <a:p>
              <a:pPr>
                <a:defRPr/>
              </a:pPr>
              <a:endParaRPr lang="zh-CN" altLang="en-US"/>
            </a:p>
          </p:txBody>
        </p:sp>
        <p:sp>
          <p:nvSpPr>
            <p:cNvPr id="633875" name="Line 19"/>
            <p:cNvSpPr>
              <a:spLocks noChangeShapeType="1"/>
            </p:cNvSpPr>
            <p:nvPr/>
          </p:nvSpPr>
          <p:spPr bwMode="auto">
            <a:xfrm>
              <a:off x="754" y="2486"/>
              <a:ext cx="198" cy="255"/>
            </a:xfrm>
            <a:prstGeom prst="line">
              <a:avLst/>
            </a:prstGeom>
            <a:noFill/>
            <a:ln w="12700">
              <a:solidFill>
                <a:schemeClr val="tx1"/>
              </a:solidFill>
              <a:round/>
              <a:headEnd/>
              <a:tailEnd type="triangle" w="med" len="med"/>
            </a:ln>
            <a:effectLst/>
          </p:spPr>
          <p:txBody>
            <a:bodyPr/>
            <a:lstStyle/>
            <a:p>
              <a:pPr>
                <a:defRPr/>
              </a:pPr>
              <a:endParaRPr lang="zh-CN" altLang="en-US"/>
            </a:p>
          </p:txBody>
        </p:sp>
        <p:sp>
          <p:nvSpPr>
            <p:cNvPr id="633876" name="Line 20"/>
            <p:cNvSpPr>
              <a:spLocks noChangeShapeType="1"/>
            </p:cNvSpPr>
            <p:nvPr/>
          </p:nvSpPr>
          <p:spPr bwMode="auto">
            <a:xfrm flipH="1">
              <a:off x="1831" y="2486"/>
              <a:ext cx="255" cy="255"/>
            </a:xfrm>
            <a:prstGeom prst="line">
              <a:avLst/>
            </a:prstGeom>
            <a:noFill/>
            <a:ln w="12700">
              <a:solidFill>
                <a:schemeClr val="tx1"/>
              </a:solidFill>
              <a:round/>
              <a:headEnd/>
              <a:tailEnd type="triangle" w="med" len="med"/>
            </a:ln>
            <a:effectLst/>
          </p:spPr>
          <p:txBody>
            <a:bodyPr/>
            <a:lstStyle/>
            <a:p>
              <a:pPr>
                <a:defRPr/>
              </a:pPr>
              <a:endParaRPr lang="zh-CN" altLang="en-US"/>
            </a:p>
          </p:txBody>
        </p:sp>
        <p:sp>
          <p:nvSpPr>
            <p:cNvPr id="633877" name="Line 21"/>
            <p:cNvSpPr>
              <a:spLocks noChangeShapeType="1"/>
            </p:cNvSpPr>
            <p:nvPr/>
          </p:nvSpPr>
          <p:spPr bwMode="auto">
            <a:xfrm>
              <a:off x="2171" y="2486"/>
              <a:ext cx="284" cy="255"/>
            </a:xfrm>
            <a:prstGeom prst="line">
              <a:avLst/>
            </a:prstGeom>
            <a:noFill/>
            <a:ln w="12700">
              <a:solidFill>
                <a:schemeClr val="tx1"/>
              </a:solidFill>
              <a:round/>
              <a:headEnd/>
              <a:tailEnd type="triangle" w="med" len="med"/>
            </a:ln>
            <a:effectLst/>
          </p:spPr>
          <p:txBody>
            <a:bodyPr/>
            <a:lstStyle/>
            <a:p>
              <a:pPr>
                <a:defRPr/>
              </a:pPr>
              <a:endParaRPr lang="zh-CN" altLang="en-US"/>
            </a:p>
          </p:txBody>
        </p:sp>
        <p:sp>
          <p:nvSpPr>
            <p:cNvPr id="18473" name="Text Box 22"/>
            <p:cNvSpPr txBox="1">
              <a:spLocks noChangeArrowheads="1"/>
            </p:cNvSpPr>
            <p:nvPr/>
          </p:nvSpPr>
          <p:spPr bwMode="auto">
            <a:xfrm>
              <a:off x="329" y="3110"/>
              <a:ext cx="2069" cy="250"/>
            </a:xfrm>
            <a:prstGeom prst="rect">
              <a:avLst/>
            </a:prstGeom>
            <a:noFill/>
            <a:ln w="9525">
              <a:noFill/>
              <a:miter lim="800000"/>
              <a:headEnd/>
              <a:tailEnd/>
            </a:ln>
          </p:spPr>
          <p:txBody>
            <a:bodyPr>
              <a:spAutoFit/>
            </a:bodyPr>
            <a:lstStyle/>
            <a:p>
              <a:pPr algn="ctr" eaLnBrk="1" hangingPunct="1">
                <a:lnSpc>
                  <a:spcPct val="100000"/>
                </a:lnSpc>
                <a:spcBef>
                  <a:spcPct val="50000"/>
                </a:spcBef>
                <a:spcAft>
                  <a:spcPct val="0"/>
                </a:spcAft>
                <a:buClrTx/>
                <a:buSzTx/>
                <a:buFontTx/>
                <a:buNone/>
              </a:pPr>
              <a:r>
                <a:rPr kumimoji="1" lang="zh-CN" altLang="en-US" sz="2000">
                  <a:solidFill>
                    <a:schemeClr val="tx1"/>
                  </a:solidFill>
                  <a:effectLst/>
                  <a:latin typeface="Times New Roman" pitchFamily="18" charset="0"/>
                </a:rPr>
                <a:t>控制的调用</a:t>
              </a:r>
              <a:r>
                <a:rPr kumimoji="1" lang="en-US" altLang="zh-CN" sz="2000">
                  <a:solidFill>
                    <a:schemeClr val="tx1"/>
                  </a:solidFill>
                  <a:effectLst/>
                  <a:latin typeface="宋体" pitchFamily="2" charset="-122"/>
                </a:rPr>
                <a:t>—</a:t>
              </a:r>
              <a:r>
                <a:rPr kumimoji="1" lang="zh-CN" altLang="en-US" sz="2000">
                  <a:solidFill>
                    <a:schemeClr val="tx1"/>
                  </a:solidFill>
                  <a:effectLst/>
                  <a:latin typeface="Times New Roman" pitchFamily="18" charset="0"/>
                </a:rPr>
                <a:t>返回模型</a:t>
              </a:r>
            </a:p>
          </p:txBody>
        </p:sp>
      </p:grpSp>
      <p:sp>
        <p:nvSpPr>
          <p:cNvPr id="18437" name="Text Box 23"/>
          <p:cNvSpPr txBox="1">
            <a:spLocks noChangeArrowheads="1"/>
          </p:cNvSpPr>
          <p:nvPr/>
        </p:nvSpPr>
        <p:spPr bwMode="auto">
          <a:xfrm>
            <a:off x="304800" y="5638800"/>
            <a:ext cx="6705600" cy="457200"/>
          </a:xfrm>
          <a:prstGeom prst="rect">
            <a:avLst/>
          </a:prstGeom>
          <a:noFill/>
          <a:ln w="9525">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en-US" altLang="zh-CN" sz="2400" b="1">
                <a:solidFill>
                  <a:schemeClr val="tx1"/>
                </a:solidFill>
                <a:effectLst/>
                <a:latin typeface="Times New Roman" pitchFamily="18" charset="0"/>
                <a:ea typeface="楷体_GB2312" pitchFamily="49" charset="-122"/>
              </a:rPr>
              <a:t>2.</a:t>
            </a:r>
            <a:r>
              <a:rPr kumimoji="1" lang="zh-CN" altLang="en-US" sz="2400" b="1">
                <a:solidFill>
                  <a:schemeClr val="tx1"/>
                </a:solidFill>
                <a:effectLst/>
                <a:latin typeface="Times New Roman" pitchFamily="18" charset="0"/>
                <a:ea typeface="楷体_GB2312" pitchFamily="49" charset="-122"/>
              </a:rPr>
              <a:t>事件驱动系统 </a:t>
            </a:r>
            <a:r>
              <a:rPr kumimoji="1" lang="en-US" altLang="zh-CN" sz="2400" b="1">
                <a:solidFill>
                  <a:schemeClr val="tx1"/>
                </a:solidFill>
                <a:effectLst/>
                <a:latin typeface="Times New Roman" pitchFamily="18" charset="0"/>
                <a:ea typeface="楷体_GB2312" pitchFamily="49" charset="-122"/>
              </a:rPr>
              <a:t>—</a:t>
            </a:r>
            <a:r>
              <a:rPr kumimoji="1" lang="zh-CN" altLang="en-US" sz="2400" b="1">
                <a:solidFill>
                  <a:schemeClr val="tx1"/>
                </a:solidFill>
                <a:effectLst/>
                <a:latin typeface="Times New Roman" pitchFamily="18" charset="0"/>
                <a:ea typeface="楷体_GB2312" pitchFamily="49" charset="-122"/>
              </a:rPr>
              <a:t>由外部产生的事件来驱动系统</a:t>
            </a:r>
          </a:p>
        </p:txBody>
      </p:sp>
      <p:sp>
        <p:nvSpPr>
          <p:cNvPr id="18438" name="Text Box 24"/>
          <p:cNvSpPr txBox="1">
            <a:spLocks noChangeArrowheads="1"/>
          </p:cNvSpPr>
          <p:nvPr/>
        </p:nvSpPr>
        <p:spPr bwMode="auto">
          <a:xfrm>
            <a:off x="514350" y="6096000"/>
            <a:ext cx="5734050" cy="457200"/>
          </a:xfrm>
          <a:prstGeom prst="rect">
            <a:avLst/>
          </a:prstGeom>
          <a:noFill/>
          <a:ln w="9525">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zh-CN" altLang="en-US" sz="2400" b="1">
                <a:solidFill>
                  <a:schemeClr val="tx1"/>
                </a:solidFill>
                <a:effectLst/>
                <a:latin typeface="Times New Roman" pitchFamily="18" charset="0"/>
                <a:ea typeface="楷体_GB2312" pitchFamily="49" charset="-122"/>
              </a:rPr>
              <a:t>分为：     广播模型          中断驱动的模型</a:t>
            </a:r>
          </a:p>
        </p:txBody>
      </p:sp>
      <p:pic>
        <p:nvPicPr>
          <p:cNvPr id="18439" name="Picture 25" descr="变色小球"/>
          <p:cNvPicPr>
            <a:picLocks noChangeAspect="1" noChangeArrowheads="1" noCrop="1"/>
          </p:cNvPicPr>
          <p:nvPr/>
        </p:nvPicPr>
        <p:blipFill>
          <a:blip r:embed="rId2" cstate="print"/>
          <a:srcRect/>
          <a:stretch>
            <a:fillRect/>
          </a:stretch>
        </p:blipFill>
        <p:spPr bwMode="auto">
          <a:xfrm>
            <a:off x="1666875" y="6248400"/>
            <a:ext cx="133350" cy="133350"/>
          </a:xfrm>
          <a:prstGeom prst="rect">
            <a:avLst/>
          </a:prstGeom>
          <a:noFill/>
          <a:ln w="9525">
            <a:noFill/>
            <a:miter lim="800000"/>
            <a:headEnd/>
            <a:tailEnd/>
          </a:ln>
        </p:spPr>
      </p:pic>
      <p:pic>
        <p:nvPicPr>
          <p:cNvPr id="18440" name="Picture 26" descr="变色小球"/>
          <p:cNvPicPr>
            <a:picLocks noChangeAspect="1" noChangeArrowheads="1" noCrop="1"/>
          </p:cNvPicPr>
          <p:nvPr/>
        </p:nvPicPr>
        <p:blipFill>
          <a:blip r:embed="rId2" cstate="print"/>
          <a:srcRect/>
          <a:stretch>
            <a:fillRect/>
          </a:stretch>
        </p:blipFill>
        <p:spPr bwMode="auto">
          <a:xfrm>
            <a:off x="3714750" y="6248400"/>
            <a:ext cx="133350" cy="133350"/>
          </a:xfrm>
          <a:prstGeom prst="rect">
            <a:avLst/>
          </a:prstGeom>
          <a:noFill/>
          <a:ln w="9525">
            <a:noFill/>
            <a:miter lim="800000"/>
            <a:headEnd/>
            <a:tailEnd/>
          </a:ln>
        </p:spPr>
      </p:pic>
      <p:grpSp>
        <p:nvGrpSpPr>
          <p:cNvPr id="18441" name="Group 27"/>
          <p:cNvGrpSpPr>
            <a:grpSpLocks/>
          </p:cNvGrpSpPr>
          <p:nvPr/>
        </p:nvGrpSpPr>
        <p:grpSpPr bwMode="auto">
          <a:xfrm>
            <a:off x="4638675" y="2327275"/>
            <a:ext cx="3983038" cy="2990850"/>
            <a:chOff x="2922" y="1168"/>
            <a:chExt cx="2509" cy="1884"/>
          </a:xfrm>
        </p:grpSpPr>
        <p:grpSp>
          <p:nvGrpSpPr>
            <p:cNvPr id="18443" name="Group 28"/>
            <p:cNvGrpSpPr>
              <a:grpSpLocks/>
            </p:cNvGrpSpPr>
            <p:nvPr/>
          </p:nvGrpSpPr>
          <p:grpSpPr bwMode="auto">
            <a:xfrm>
              <a:off x="2922" y="1168"/>
              <a:ext cx="2481" cy="1446"/>
              <a:chOff x="2922" y="1168"/>
              <a:chExt cx="2481" cy="1446"/>
            </a:xfrm>
          </p:grpSpPr>
          <p:sp>
            <p:nvSpPr>
              <p:cNvPr id="18445" name="AutoShape 29"/>
              <p:cNvSpPr>
                <a:spLocks noChangeArrowheads="1"/>
              </p:cNvSpPr>
              <p:nvPr/>
            </p:nvSpPr>
            <p:spPr bwMode="auto">
              <a:xfrm>
                <a:off x="3702" y="1735"/>
                <a:ext cx="766" cy="312"/>
              </a:xfrm>
              <a:prstGeom prst="flowChartAlternateProcess">
                <a:avLst/>
              </a:prstGeom>
              <a:solidFill>
                <a:srgbClr val="FFFF66"/>
              </a:solid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zh-CN" altLang="en-US" sz="1800" b="1">
                    <a:solidFill>
                      <a:schemeClr val="tx1"/>
                    </a:solidFill>
                    <a:effectLst/>
                    <a:latin typeface="Times New Roman" pitchFamily="18" charset="0"/>
                    <a:ea typeface="楷体_GB2312" pitchFamily="49" charset="-122"/>
                  </a:rPr>
                  <a:t>系统控制器</a:t>
                </a:r>
              </a:p>
            </p:txBody>
          </p:sp>
          <p:sp>
            <p:nvSpPr>
              <p:cNvPr id="18446" name="AutoShape 30"/>
              <p:cNvSpPr>
                <a:spLocks noChangeArrowheads="1"/>
              </p:cNvSpPr>
              <p:nvPr/>
            </p:nvSpPr>
            <p:spPr bwMode="auto">
              <a:xfrm>
                <a:off x="2922" y="2302"/>
                <a:ext cx="680" cy="312"/>
              </a:xfrm>
              <a:prstGeom prst="flowChartAlternateProcess">
                <a:avLst/>
              </a:prstGeom>
              <a:solidFill>
                <a:srgbClr val="FFFF66"/>
              </a:solid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zh-CN" altLang="en-US" sz="1800" b="1">
                    <a:solidFill>
                      <a:schemeClr val="tx1"/>
                    </a:solidFill>
                    <a:effectLst/>
                    <a:latin typeface="Times New Roman" pitchFamily="18" charset="0"/>
                    <a:ea typeface="楷体_GB2312" pitchFamily="49" charset="-122"/>
                  </a:rPr>
                  <a:t>计算进程</a:t>
                </a:r>
              </a:p>
            </p:txBody>
          </p:sp>
          <p:sp>
            <p:nvSpPr>
              <p:cNvPr id="18447" name="AutoShape 31"/>
              <p:cNvSpPr>
                <a:spLocks noChangeArrowheads="1"/>
              </p:cNvSpPr>
              <p:nvPr/>
            </p:nvSpPr>
            <p:spPr bwMode="auto">
              <a:xfrm>
                <a:off x="3787" y="2302"/>
                <a:ext cx="680" cy="312"/>
              </a:xfrm>
              <a:prstGeom prst="flowChartAlternateProcess">
                <a:avLst/>
              </a:prstGeom>
              <a:solidFill>
                <a:srgbClr val="FFFF66"/>
              </a:solid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zh-CN" altLang="en-US" sz="1800" b="1">
                    <a:solidFill>
                      <a:schemeClr val="tx1"/>
                    </a:solidFill>
                    <a:effectLst/>
                    <a:latin typeface="Times New Roman" pitchFamily="18" charset="0"/>
                    <a:ea typeface="楷体_GB2312" pitchFamily="49" charset="-122"/>
                  </a:rPr>
                  <a:t>用户界面</a:t>
                </a:r>
              </a:p>
            </p:txBody>
          </p:sp>
          <p:sp>
            <p:nvSpPr>
              <p:cNvPr id="18448" name="AutoShape 32"/>
              <p:cNvSpPr>
                <a:spLocks noChangeArrowheads="1"/>
              </p:cNvSpPr>
              <p:nvPr/>
            </p:nvSpPr>
            <p:spPr bwMode="auto">
              <a:xfrm>
                <a:off x="4666" y="2302"/>
                <a:ext cx="737" cy="312"/>
              </a:xfrm>
              <a:prstGeom prst="flowChartAlternateProcess">
                <a:avLst/>
              </a:prstGeom>
              <a:solidFill>
                <a:srgbClr val="FFFF66"/>
              </a:solid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zh-CN" altLang="en-US" sz="1800" b="1">
                    <a:solidFill>
                      <a:schemeClr val="tx1"/>
                    </a:solidFill>
                    <a:effectLst/>
                    <a:latin typeface="Times New Roman" pitchFamily="18" charset="0"/>
                    <a:ea typeface="楷体_GB2312" pitchFamily="49" charset="-122"/>
                  </a:rPr>
                  <a:t>故障处理器</a:t>
                </a:r>
              </a:p>
            </p:txBody>
          </p:sp>
          <p:sp>
            <p:nvSpPr>
              <p:cNvPr id="18449" name="AutoShape 33"/>
              <p:cNvSpPr>
                <a:spLocks noChangeArrowheads="1"/>
              </p:cNvSpPr>
              <p:nvPr/>
            </p:nvSpPr>
            <p:spPr bwMode="auto">
              <a:xfrm>
                <a:off x="2965" y="1168"/>
                <a:ext cx="851" cy="312"/>
              </a:xfrm>
              <a:prstGeom prst="flowChartAlternateProcess">
                <a:avLst/>
              </a:prstGeom>
              <a:solidFill>
                <a:srgbClr val="FFFF66"/>
              </a:solid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zh-CN" altLang="en-US" sz="1800" b="1">
                    <a:solidFill>
                      <a:schemeClr val="tx1"/>
                    </a:solidFill>
                    <a:effectLst/>
                    <a:latin typeface="Times New Roman" pitchFamily="18" charset="0"/>
                    <a:ea typeface="楷体_GB2312" pitchFamily="49" charset="-122"/>
                  </a:rPr>
                  <a:t>传感器进程</a:t>
                </a:r>
              </a:p>
            </p:txBody>
          </p:sp>
          <p:sp>
            <p:nvSpPr>
              <p:cNvPr id="18450" name="AutoShape 34"/>
              <p:cNvSpPr>
                <a:spLocks noChangeArrowheads="1"/>
              </p:cNvSpPr>
              <p:nvPr/>
            </p:nvSpPr>
            <p:spPr bwMode="auto">
              <a:xfrm>
                <a:off x="4354" y="1168"/>
                <a:ext cx="936" cy="312"/>
              </a:xfrm>
              <a:prstGeom prst="flowChartAlternateProcess">
                <a:avLst/>
              </a:prstGeom>
              <a:solidFill>
                <a:srgbClr val="FFFF66"/>
              </a:solid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zh-CN" altLang="en-US" sz="1800" b="1">
                    <a:solidFill>
                      <a:schemeClr val="tx1"/>
                    </a:solidFill>
                    <a:effectLst/>
                    <a:latin typeface="Times New Roman" pitchFamily="18" charset="0"/>
                    <a:ea typeface="楷体_GB2312" pitchFamily="49" charset="-122"/>
                  </a:rPr>
                  <a:t>传动装置进程</a:t>
                </a:r>
              </a:p>
            </p:txBody>
          </p:sp>
          <p:sp>
            <p:nvSpPr>
              <p:cNvPr id="633891" name="Line 35"/>
              <p:cNvSpPr>
                <a:spLocks noChangeShapeType="1"/>
              </p:cNvSpPr>
              <p:nvPr/>
            </p:nvSpPr>
            <p:spPr bwMode="auto">
              <a:xfrm>
                <a:off x="3419" y="1480"/>
                <a:ext cx="453" cy="255"/>
              </a:xfrm>
              <a:prstGeom prst="line">
                <a:avLst/>
              </a:prstGeom>
              <a:noFill/>
              <a:ln w="28575">
                <a:solidFill>
                  <a:schemeClr val="tx1"/>
                </a:solidFill>
                <a:round/>
                <a:headEnd type="triangle" w="med" len="med"/>
                <a:tailEnd type="triangle" w="med" len="med"/>
              </a:ln>
              <a:effectLst/>
            </p:spPr>
            <p:txBody>
              <a:bodyPr/>
              <a:lstStyle/>
              <a:p>
                <a:pPr>
                  <a:defRPr/>
                </a:pPr>
                <a:endParaRPr lang="zh-CN" altLang="en-US"/>
              </a:p>
            </p:txBody>
          </p:sp>
          <p:sp>
            <p:nvSpPr>
              <p:cNvPr id="633892" name="Line 36"/>
              <p:cNvSpPr>
                <a:spLocks noChangeShapeType="1"/>
              </p:cNvSpPr>
              <p:nvPr/>
            </p:nvSpPr>
            <p:spPr bwMode="auto">
              <a:xfrm flipH="1">
                <a:off x="4297" y="1508"/>
                <a:ext cx="426" cy="198"/>
              </a:xfrm>
              <a:prstGeom prst="line">
                <a:avLst/>
              </a:prstGeom>
              <a:noFill/>
              <a:ln w="28575">
                <a:solidFill>
                  <a:schemeClr val="tx1"/>
                </a:solidFill>
                <a:round/>
                <a:headEnd type="triangle" w="med" len="med"/>
                <a:tailEnd type="triangle" w="med" len="med"/>
              </a:ln>
              <a:effectLst/>
            </p:spPr>
            <p:txBody>
              <a:bodyPr/>
              <a:lstStyle/>
              <a:p>
                <a:pPr>
                  <a:defRPr/>
                </a:pPr>
                <a:endParaRPr lang="zh-CN" altLang="en-US"/>
              </a:p>
            </p:txBody>
          </p:sp>
          <p:sp>
            <p:nvSpPr>
              <p:cNvPr id="633893" name="Line 37"/>
              <p:cNvSpPr>
                <a:spLocks noChangeShapeType="1"/>
              </p:cNvSpPr>
              <p:nvPr/>
            </p:nvSpPr>
            <p:spPr bwMode="auto">
              <a:xfrm flipH="1">
                <a:off x="3334" y="2047"/>
                <a:ext cx="567" cy="255"/>
              </a:xfrm>
              <a:prstGeom prst="line">
                <a:avLst/>
              </a:prstGeom>
              <a:noFill/>
              <a:ln w="28575">
                <a:solidFill>
                  <a:schemeClr val="tx1"/>
                </a:solidFill>
                <a:round/>
                <a:headEnd type="triangle" w="med" len="med"/>
                <a:tailEnd type="triangle" w="med" len="med"/>
              </a:ln>
              <a:effectLst/>
            </p:spPr>
            <p:txBody>
              <a:bodyPr/>
              <a:lstStyle/>
              <a:p>
                <a:pPr>
                  <a:defRPr/>
                </a:pPr>
                <a:endParaRPr lang="zh-CN" altLang="en-US"/>
              </a:p>
            </p:txBody>
          </p:sp>
          <p:sp>
            <p:nvSpPr>
              <p:cNvPr id="633894" name="Line 38"/>
              <p:cNvSpPr>
                <a:spLocks noChangeShapeType="1"/>
              </p:cNvSpPr>
              <p:nvPr/>
            </p:nvSpPr>
            <p:spPr bwMode="auto">
              <a:xfrm>
                <a:off x="4099" y="2047"/>
                <a:ext cx="0" cy="255"/>
              </a:xfrm>
              <a:prstGeom prst="line">
                <a:avLst/>
              </a:prstGeom>
              <a:noFill/>
              <a:ln w="28575">
                <a:solidFill>
                  <a:schemeClr val="tx1"/>
                </a:solidFill>
                <a:round/>
                <a:headEnd type="triangle" w="med" len="med"/>
                <a:tailEnd type="triangle" w="med" len="med"/>
              </a:ln>
              <a:effectLst/>
            </p:spPr>
            <p:txBody>
              <a:bodyPr/>
              <a:lstStyle/>
              <a:p>
                <a:pPr>
                  <a:defRPr/>
                </a:pPr>
                <a:endParaRPr lang="zh-CN" altLang="en-US"/>
              </a:p>
            </p:txBody>
          </p:sp>
          <p:sp>
            <p:nvSpPr>
              <p:cNvPr id="633895" name="Line 39"/>
              <p:cNvSpPr>
                <a:spLocks noChangeShapeType="1"/>
              </p:cNvSpPr>
              <p:nvPr/>
            </p:nvSpPr>
            <p:spPr bwMode="auto">
              <a:xfrm>
                <a:off x="4326" y="2047"/>
                <a:ext cx="737" cy="255"/>
              </a:xfrm>
              <a:prstGeom prst="line">
                <a:avLst/>
              </a:prstGeom>
              <a:noFill/>
              <a:ln w="28575">
                <a:solidFill>
                  <a:schemeClr val="tx1"/>
                </a:solidFill>
                <a:round/>
                <a:headEnd type="triangle" w="med" len="med"/>
                <a:tailEnd type="triangle" w="med" len="med"/>
              </a:ln>
              <a:effectLst/>
            </p:spPr>
            <p:txBody>
              <a:bodyPr/>
              <a:lstStyle/>
              <a:p>
                <a:pPr>
                  <a:defRPr/>
                </a:pPr>
                <a:endParaRPr lang="zh-CN" altLang="en-US"/>
              </a:p>
            </p:txBody>
          </p:sp>
        </p:grpSp>
        <p:sp>
          <p:nvSpPr>
            <p:cNvPr id="18444" name="Text Box 40"/>
            <p:cNvSpPr txBox="1">
              <a:spLocks noChangeArrowheads="1"/>
            </p:cNvSpPr>
            <p:nvPr/>
          </p:nvSpPr>
          <p:spPr bwMode="auto">
            <a:xfrm>
              <a:off x="2937" y="2802"/>
              <a:ext cx="2494" cy="250"/>
            </a:xfrm>
            <a:prstGeom prst="rect">
              <a:avLst/>
            </a:prstGeom>
            <a:noFill/>
            <a:ln w="9525">
              <a:noFill/>
              <a:miter lim="800000"/>
              <a:headEnd/>
              <a:tailEnd/>
            </a:ln>
          </p:spPr>
          <p:txBody>
            <a:bodyPr>
              <a:spAutoFit/>
            </a:bodyPr>
            <a:lstStyle/>
            <a:p>
              <a:pPr algn="ctr" eaLnBrk="1" hangingPunct="1">
                <a:lnSpc>
                  <a:spcPct val="100000"/>
                </a:lnSpc>
                <a:spcBef>
                  <a:spcPct val="50000"/>
                </a:spcBef>
                <a:spcAft>
                  <a:spcPct val="0"/>
                </a:spcAft>
                <a:buClrTx/>
                <a:buSzTx/>
                <a:buFontTx/>
                <a:buNone/>
              </a:pPr>
              <a:r>
                <a:rPr kumimoji="1" lang="zh-CN" altLang="en-US" sz="2000">
                  <a:solidFill>
                    <a:schemeClr val="tx1"/>
                  </a:solidFill>
                  <a:effectLst/>
                  <a:latin typeface="Times New Roman" pitchFamily="18" charset="0"/>
                </a:rPr>
                <a:t>实时系统的集中式模型</a:t>
              </a:r>
            </a:p>
          </p:txBody>
        </p:sp>
      </p:grpSp>
      <p:sp>
        <p:nvSpPr>
          <p:cNvPr id="633897" name="Rectangle 41"/>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spTree>
  </p:cSld>
  <p:clrMapOvr>
    <a:masterClrMapping/>
  </p:clrMapOvr>
  <p:transition>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4" name="Text Box 4"/>
          <p:cNvSpPr txBox="1">
            <a:spLocks noChangeArrowheads="1"/>
          </p:cNvSpPr>
          <p:nvPr/>
        </p:nvSpPr>
        <p:spPr bwMode="auto">
          <a:xfrm>
            <a:off x="395288" y="1412875"/>
            <a:ext cx="8299450" cy="1735138"/>
          </a:xfrm>
          <a:prstGeom prst="rect">
            <a:avLst/>
          </a:prstGeom>
          <a:noFill/>
          <a:ln w="9525">
            <a:noFill/>
            <a:miter lim="800000"/>
            <a:headEnd/>
            <a:tailEnd/>
          </a:ln>
          <a:effectLst/>
        </p:spPr>
        <p:txBody>
          <a:bodyPr>
            <a:spAutoFit/>
          </a:bodyPr>
          <a:lstStyle/>
          <a:p>
            <a:pPr eaLnBrk="1" hangingPunct="1">
              <a:lnSpc>
                <a:spcPct val="150000"/>
              </a:lnSpc>
              <a:spcBef>
                <a:spcPct val="35000"/>
              </a:spcBef>
              <a:spcAft>
                <a:spcPct val="0"/>
              </a:spcAft>
              <a:buClrTx/>
              <a:buSzTx/>
              <a:buFontTx/>
              <a:buNone/>
              <a:defRPr/>
            </a:pPr>
            <a:r>
              <a:rPr kumimoji="1" lang="en-US" altLang="zh-CN" sz="2400" b="1">
                <a:effectLst>
                  <a:outerShdw blurRad="38100" dist="38100" dir="2700000" algn="tl">
                    <a:srgbClr val="C0C0C0"/>
                  </a:outerShdw>
                </a:effectLst>
              </a:rPr>
              <a:t>        </a:t>
            </a:r>
            <a:r>
              <a:rPr kumimoji="1" lang="zh-CN" altLang="en-US" sz="2400" b="1">
                <a:effectLst>
                  <a:outerShdw blurRad="38100" dist="38100" dir="2700000" algn="tl">
                    <a:srgbClr val="C0C0C0"/>
                  </a:outerShdw>
                </a:effectLst>
              </a:rPr>
              <a:t>模块是程序语句的集合，它拥有独立的命名，明确的输入、输出和范围。程序设计中的函数、过程、类、库等都可作为模块。模块用矩形框表示，并用模块名称来命名。 </a:t>
            </a:r>
          </a:p>
        </p:txBody>
      </p:sp>
      <p:sp>
        <p:nvSpPr>
          <p:cNvPr id="619525" name="Rectangle 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
        <p:nvSpPr>
          <p:cNvPr id="619526" name="Text Box 6"/>
          <p:cNvSpPr txBox="1">
            <a:spLocks noChangeArrowheads="1"/>
          </p:cNvSpPr>
          <p:nvPr/>
        </p:nvSpPr>
        <p:spPr bwMode="auto">
          <a:xfrm>
            <a:off x="1042988" y="3500438"/>
            <a:ext cx="2447925" cy="639762"/>
          </a:xfrm>
          <a:prstGeom prst="rect">
            <a:avLst/>
          </a:prstGeom>
          <a:noFill/>
          <a:ln w="9525">
            <a:noFill/>
            <a:miter lim="800000"/>
            <a:headEnd/>
            <a:tailEnd/>
          </a:ln>
          <a:effectLst/>
        </p:spPr>
        <p:txBody>
          <a:bodyPr>
            <a:spAutoFit/>
          </a:bodyPr>
          <a:lstStyle/>
          <a:p>
            <a:pPr eaLnBrk="1" hangingPunct="1">
              <a:lnSpc>
                <a:spcPct val="150000"/>
              </a:lnSpc>
              <a:spcBef>
                <a:spcPct val="35000"/>
              </a:spcBef>
              <a:spcAft>
                <a:spcPct val="0"/>
              </a:spcAft>
              <a:buClrTx/>
              <a:buSzTx/>
              <a:buFontTx/>
              <a:buNone/>
              <a:defRPr/>
            </a:pPr>
            <a:r>
              <a:rPr kumimoji="1" lang="zh-CN" altLang="en-US" sz="2400" b="1">
                <a:solidFill>
                  <a:schemeClr val="bg2"/>
                </a:solidFill>
                <a:effectLst>
                  <a:outerShdw blurRad="38100" dist="38100" dir="2700000" algn="tl">
                    <a:srgbClr val="C0C0C0"/>
                  </a:outerShdw>
                </a:effectLst>
              </a:rPr>
              <a:t>模块设计准则： </a:t>
            </a:r>
          </a:p>
        </p:txBody>
      </p:sp>
      <p:sp>
        <p:nvSpPr>
          <p:cNvPr id="619527" name="Text Box 7"/>
          <p:cNvSpPr txBox="1">
            <a:spLocks noChangeArrowheads="1"/>
          </p:cNvSpPr>
          <p:nvPr/>
        </p:nvSpPr>
        <p:spPr bwMode="auto">
          <a:xfrm>
            <a:off x="2700338" y="4437063"/>
            <a:ext cx="3273425" cy="1862137"/>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tabLst>
                <a:tab pos="1277938" algn="l"/>
              </a:tabLst>
              <a:defRPr/>
            </a:pPr>
            <a:r>
              <a:rPr lang="zh-CN" altLang="en-US" sz="2400" b="1">
                <a:effectLst>
                  <a:outerShdw blurRad="38100" dist="38100" dir="2700000" algn="tl">
                    <a:srgbClr val="C0C0C0"/>
                  </a:outerShdw>
                </a:effectLst>
              </a:rPr>
              <a:t>软件模块化与分解</a:t>
            </a:r>
          </a:p>
          <a:p>
            <a:pPr marL="822325" indent="-419100" defTabSz="350838">
              <a:tabLst>
                <a:tab pos="1277938" algn="l"/>
              </a:tabLst>
              <a:defRPr/>
            </a:pPr>
            <a:r>
              <a:rPr lang="zh-CN" altLang="en-US" sz="2400" b="1">
                <a:effectLst>
                  <a:outerShdw blurRad="38100" dist="38100" dir="2700000" algn="tl">
                    <a:srgbClr val="C0C0C0"/>
                  </a:outerShdw>
                </a:effectLst>
              </a:rPr>
              <a:t>信息隐藏</a:t>
            </a:r>
          </a:p>
          <a:p>
            <a:pPr marL="822325" indent="-419100" defTabSz="350838">
              <a:tabLst>
                <a:tab pos="1277938" algn="l"/>
              </a:tabLst>
              <a:defRPr/>
            </a:pPr>
            <a:r>
              <a:rPr lang="zh-CN" altLang="en-US" sz="2400" b="1">
                <a:effectLst>
                  <a:outerShdw blurRad="38100" dist="38100" dir="2700000" algn="tl">
                    <a:srgbClr val="C0C0C0"/>
                  </a:outerShdw>
                </a:effectLst>
              </a:rPr>
              <a:t>模块独立性</a:t>
            </a:r>
          </a:p>
          <a:p>
            <a:pPr marL="822325" indent="-419100" defTabSz="350838">
              <a:tabLst>
                <a:tab pos="1277938" algn="l"/>
              </a:tabLst>
              <a:defRPr/>
            </a:pPr>
            <a:r>
              <a:rPr lang="zh-CN" altLang="en-US" sz="2400" b="1">
                <a:effectLst>
                  <a:outerShdw blurRad="38100" dist="38100" dir="2700000" algn="tl">
                    <a:srgbClr val="C0C0C0"/>
                  </a:outerShdw>
                </a:effectLst>
              </a:rPr>
              <a:t>启发式规则</a:t>
            </a:r>
          </a:p>
        </p:txBody>
      </p:sp>
    </p:spTree>
  </p:cSld>
  <p:clrMapOvr>
    <a:masterClrMapping/>
  </p:clrMapOvr>
  <p:transition>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descr="90%"/>
          <p:cNvSpPr>
            <a:spLocks noChangeArrowheads="1"/>
          </p:cNvSpPr>
          <p:nvPr/>
        </p:nvSpPr>
        <p:spPr bwMode="auto">
          <a:xfrm>
            <a:off x="3619500" y="2895600"/>
            <a:ext cx="1143000" cy="3200400"/>
          </a:xfrm>
          <a:prstGeom prst="rect">
            <a:avLst/>
          </a:prstGeom>
          <a:pattFill prst="pct90">
            <a:fgClr>
              <a:schemeClr val="hlink"/>
            </a:fgClr>
            <a:bgClr>
              <a:srgbClr val="C0C0C0"/>
            </a:bgClr>
          </a:pattFill>
          <a:ln w="19050">
            <a:solidFill>
              <a:schemeClr val="tx1"/>
            </a:solidFill>
            <a:prstDash val="sysDot"/>
            <a:miter lim="800000"/>
            <a:headEnd/>
            <a:tailEnd/>
          </a:ln>
          <a:effectLst/>
        </p:spPr>
        <p:txBody>
          <a:bodyPr wrap="none" anchor="ctr"/>
          <a:lstStyle/>
          <a:p>
            <a:pPr>
              <a:defRPr/>
            </a:pPr>
            <a:endParaRPr lang="zh-CN" altLang="en-US"/>
          </a:p>
        </p:txBody>
      </p:sp>
      <p:sp>
        <p:nvSpPr>
          <p:cNvPr id="634883" name="Line 3"/>
          <p:cNvSpPr>
            <a:spLocks noChangeShapeType="1"/>
          </p:cNvSpPr>
          <p:nvPr/>
        </p:nvSpPr>
        <p:spPr bwMode="auto">
          <a:xfrm>
            <a:off x="1504950" y="6096000"/>
            <a:ext cx="5257800" cy="0"/>
          </a:xfrm>
          <a:prstGeom prst="line">
            <a:avLst/>
          </a:prstGeom>
          <a:noFill/>
          <a:ln w="38100">
            <a:solidFill>
              <a:schemeClr val="tx1"/>
            </a:solidFill>
            <a:miter lim="800000"/>
            <a:headEnd/>
            <a:tailEnd type="triangle" w="med" len="med"/>
          </a:ln>
          <a:effectLst/>
        </p:spPr>
        <p:txBody>
          <a:bodyPr wrap="none" anchor="ctr"/>
          <a:lstStyle/>
          <a:p>
            <a:pPr>
              <a:defRPr/>
            </a:pPr>
            <a:endParaRPr lang="zh-CN" altLang="en-US"/>
          </a:p>
        </p:txBody>
      </p:sp>
      <p:sp>
        <p:nvSpPr>
          <p:cNvPr id="634884" name="Line 4"/>
          <p:cNvSpPr>
            <a:spLocks noChangeShapeType="1"/>
          </p:cNvSpPr>
          <p:nvPr/>
        </p:nvSpPr>
        <p:spPr bwMode="auto">
          <a:xfrm flipV="1">
            <a:off x="1504950" y="2286000"/>
            <a:ext cx="0" cy="3810000"/>
          </a:xfrm>
          <a:prstGeom prst="line">
            <a:avLst/>
          </a:prstGeom>
          <a:noFill/>
          <a:ln w="38100">
            <a:solidFill>
              <a:schemeClr val="tx1"/>
            </a:solidFill>
            <a:miter lim="800000"/>
            <a:headEnd/>
            <a:tailEnd type="triangle" w="med" len="med"/>
          </a:ln>
          <a:effectLst/>
        </p:spPr>
        <p:txBody>
          <a:bodyPr wrap="none" anchor="ctr"/>
          <a:lstStyle/>
          <a:p>
            <a:pPr>
              <a:defRPr/>
            </a:pPr>
            <a:endParaRPr lang="zh-CN" altLang="en-US"/>
          </a:p>
        </p:txBody>
      </p:sp>
      <p:sp>
        <p:nvSpPr>
          <p:cNvPr id="634885" name="Arc 5"/>
          <p:cNvSpPr>
            <a:spLocks/>
          </p:cNvSpPr>
          <p:nvPr/>
        </p:nvSpPr>
        <p:spPr bwMode="auto">
          <a:xfrm flipV="1">
            <a:off x="1885950" y="3048000"/>
            <a:ext cx="4038600" cy="2667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FF00"/>
            </a:solidFill>
            <a:miter lim="800000"/>
            <a:headEnd/>
            <a:tailEnd/>
          </a:ln>
          <a:effectLst/>
        </p:spPr>
        <p:txBody>
          <a:bodyPr wrap="none" anchor="ctr"/>
          <a:lstStyle/>
          <a:p>
            <a:pPr>
              <a:defRPr/>
            </a:pPr>
            <a:endParaRPr lang="zh-CN" altLang="en-US"/>
          </a:p>
        </p:txBody>
      </p:sp>
      <p:sp>
        <p:nvSpPr>
          <p:cNvPr id="634886" name="Arc 6"/>
          <p:cNvSpPr>
            <a:spLocks/>
          </p:cNvSpPr>
          <p:nvPr/>
        </p:nvSpPr>
        <p:spPr bwMode="auto">
          <a:xfrm flipH="1" flipV="1">
            <a:off x="2419350" y="3048000"/>
            <a:ext cx="3886200" cy="2590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66FFFF"/>
            </a:solidFill>
            <a:miter lim="800000"/>
            <a:headEnd/>
            <a:tailEnd/>
          </a:ln>
          <a:effectLst/>
        </p:spPr>
        <p:txBody>
          <a:bodyPr wrap="none" anchor="ctr"/>
          <a:lstStyle/>
          <a:p>
            <a:pPr>
              <a:defRPr/>
            </a:pPr>
            <a:endParaRPr lang="zh-CN" altLang="en-US"/>
          </a:p>
        </p:txBody>
      </p:sp>
      <p:sp>
        <p:nvSpPr>
          <p:cNvPr id="634887" name="Arc 7"/>
          <p:cNvSpPr>
            <a:spLocks/>
          </p:cNvSpPr>
          <p:nvPr/>
        </p:nvSpPr>
        <p:spPr bwMode="auto">
          <a:xfrm flipH="1" flipV="1">
            <a:off x="2724150" y="2743200"/>
            <a:ext cx="1371600" cy="1752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accent1"/>
            </a:solidFill>
            <a:prstDash val="sysDot"/>
            <a:miter lim="800000"/>
            <a:headEnd/>
            <a:tailEnd/>
          </a:ln>
          <a:effectLst/>
        </p:spPr>
        <p:txBody>
          <a:bodyPr wrap="none" anchor="ctr"/>
          <a:lstStyle/>
          <a:p>
            <a:pPr>
              <a:defRPr/>
            </a:pPr>
            <a:endParaRPr lang="zh-CN" altLang="en-US"/>
          </a:p>
        </p:txBody>
      </p:sp>
      <p:sp>
        <p:nvSpPr>
          <p:cNvPr id="634888" name="Arc 8"/>
          <p:cNvSpPr>
            <a:spLocks/>
          </p:cNvSpPr>
          <p:nvPr/>
        </p:nvSpPr>
        <p:spPr bwMode="auto">
          <a:xfrm flipV="1">
            <a:off x="4229100" y="2533650"/>
            <a:ext cx="1371600" cy="19812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accent1"/>
            </a:solidFill>
            <a:prstDash val="sysDot"/>
            <a:miter lim="800000"/>
            <a:headEnd/>
            <a:tailEnd/>
          </a:ln>
          <a:effectLst/>
        </p:spPr>
        <p:txBody>
          <a:bodyPr wrap="none" anchor="ctr"/>
          <a:lstStyle/>
          <a:p>
            <a:pPr>
              <a:defRPr/>
            </a:pPr>
            <a:endParaRPr lang="zh-CN" altLang="en-US"/>
          </a:p>
        </p:txBody>
      </p:sp>
      <p:sp>
        <p:nvSpPr>
          <p:cNvPr id="21513" name="Text Box 9"/>
          <p:cNvSpPr txBox="1">
            <a:spLocks noChangeArrowheads="1"/>
          </p:cNvSpPr>
          <p:nvPr/>
        </p:nvSpPr>
        <p:spPr bwMode="auto">
          <a:xfrm>
            <a:off x="590550" y="2209800"/>
            <a:ext cx="838200" cy="457200"/>
          </a:xfrm>
          <a:prstGeom prst="rect">
            <a:avLst/>
          </a:prstGeom>
          <a:noFill/>
          <a:ln w="9525">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zh-CN" altLang="en-US" sz="2400" b="1">
                <a:solidFill>
                  <a:schemeClr val="tx1"/>
                </a:solidFill>
                <a:effectLst/>
                <a:latin typeface="Tahoma" pitchFamily="34" charset="0"/>
              </a:rPr>
              <a:t>成本</a:t>
            </a:r>
            <a:endParaRPr kumimoji="1" lang="zh-CN" altLang="en-US" sz="2400">
              <a:solidFill>
                <a:schemeClr val="tx1"/>
              </a:solidFill>
              <a:effectLst/>
              <a:latin typeface="Tahoma" pitchFamily="34" charset="0"/>
            </a:endParaRPr>
          </a:p>
        </p:txBody>
      </p:sp>
      <p:sp>
        <p:nvSpPr>
          <p:cNvPr id="21514" name="Text Box 10"/>
          <p:cNvSpPr txBox="1">
            <a:spLocks noChangeArrowheads="1"/>
          </p:cNvSpPr>
          <p:nvPr/>
        </p:nvSpPr>
        <p:spPr bwMode="auto">
          <a:xfrm>
            <a:off x="6762750" y="5867400"/>
            <a:ext cx="1924050" cy="457200"/>
          </a:xfrm>
          <a:prstGeom prst="rect">
            <a:avLst/>
          </a:prstGeom>
          <a:noFill/>
          <a:ln w="9525">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zh-CN" altLang="en-US" sz="2400" b="1">
                <a:solidFill>
                  <a:schemeClr val="tx1"/>
                </a:solidFill>
                <a:effectLst/>
                <a:latin typeface="Tahoma" pitchFamily="34" charset="0"/>
              </a:rPr>
              <a:t>模块数</a:t>
            </a:r>
            <a:r>
              <a:rPr kumimoji="1" lang="en-US" altLang="zh-CN" sz="2400" b="1">
                <a:solidFill>
                  <a:schemeClr val="tx1"/>
                </a:solidFill>
                <a:effectLst/>
                <a:latin typeface="Tahoma" pitchFamily="34" charset="0"/>
              </a:rPr>
              <a:t>/</a:t>
            </a:r>
            <a:r>
              <a:rPr kumimoji="1" lang="zh-CN" altLang="en-US" sz="2400" b="1">
                <a:solidFill>
                  <a:schemeClr val="tx1"/>
                </a:solidFill>
                <a:effectLst/>
                <a:latin typeface="Tahoma" pitchFamily="34" charset="0"/>
              </a:rPr>
              <a:t>大小</a:t>
            </a:r>
            <a:endParaRPr kumimoji="1" lang="zh-CN" altLang="en-US" sz="2400">
              <a:solidFill>
                <a:schemeClr val="tx1"/>
              </a:solidFill>
              <a:effectLst/>
              <a:latin typeface="Tahoma" pitchFamily="34" charset="0"/>
            </a:endParaRPr>
          </a:p>
        </p:txBody>
      </p:sp>
      <p:sp>
        <p:nvSpPr>
          <p:cNvPr id="21515" name="Text Box 11"/>
          <p:cNvSpPr txBox="1">
            <a:spLocks noChangeArrowheads="1"/>
          </p:cNvSpPr>
          <p:nvPr/>
        </p:nvSpPr>
        <p:spPr bwMode="auto">
          <a:xfrm>
            <a:off x="6381750" y="5394325"/>
            <a:ext cx="2057400" cy="457200"/>
          </a:xfrm>
          <a:prstGeom prst="rect">
            <a:avLst/>
          </a:prstGeom>
          <a:noFill/>
          <a:ln w="9525">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zh-CN" altLang="en-US" sz="2400" b="1">
                <a:solidFill>
                  <a:schemeClr val="tx1"/>
                </a:solidFill>
                <a:effectLst/>
                <a:latin typeface="Tahoma" pitchFamily="34" charset="0"/>
              </a:rPr>
              <a:t>每个模块成本</a:t>
            </a:r>
            <a:endParaRPr kumimoji="1" lang="zh-CN" altLang="en-US" sz="2000">
              <a:solidFill>
                <a:schemeClr val="tx1"/>
              </a:solidFill>
              <a:effectLst/>
              <a:latin typeface="Tahoma" pitchFamily="34" charset="0"/>
            </a:endParaRPr>
          </a:p>
        </p:txBody>
      </p:sp>
      <p:sp>
        <p:nvSpPr>
          <p:cNvPr id="21516" name="Text Box 12"/>
          <p:cNvSpPr txBox="1">
            <a:spLocks noChangeArrowheads="1"/>
          </p:cNvSpPr>
          <p:nvPr/>
        </p:nvSpPr>
        <p:spPr bwMode="auto">
          <a:xfrm>
            <a:off x="6000750" y="2819400"/>
            <a:ext cx="1752600" cy="457200"/>
          </a:xfrm>
          <a:prstGeom prst="rect">
            <a:avLst/>
          </a:prstGeom>
          <a:noFill/>
          <a:ln w="9525">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zh-CN" altLang="en-US" sz="2400" b="1">
                <a:solidFill>
                  <a:schemeClr val="tx1"/>
                </a:solidFill>
                <a:effectLst/>
                <a:latin typeface="Tahoma" pitchFamily="34" charset="0"/>
              </a:rPr>
              <a:t>接口成本</a:t>
            </a:r>
            <a:endParaRPr kumimoji="1" lang="zh-CN" altLang="en-US" sz="2400">
              <a:solidFill>
                <a:schemeClr val="tx1"/>
              </a:solidFill>
              <a:effectLst/>
              <a:latin typeface="Tahoma" pitchFamily="34" charset="0"/>
            </a:endParaRPr>
          </a:p>
        </p:txBody>
      </p:sp>
      <p:sp>
        <p:nvSpPr>
          <p:cNvPr id="21517" name="Text Box 13"/>
          <p:cNvSpPr txBox="1">
            <a:spLocks noChangeArrowheads="1"/>
          </p:cNvSpPr>
          <p:nvPr/>
        </p:nvSpPr>
        <p:spPr bwMode="auto">
          <a:xfrm>
            <a:off x="3905250" y="2419350"/>
            <a:ext cx="609600" cy="519113"/>
          </a:xfrm>
          <a:prstGeom prst="rect">
            <a:avLst/>
          </a:prstGeom>
          <a:noFill/>
          <a:ln w="9525">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zh-CN" altLang="zh-CN" sz="2800">
                <a:solidFill>
                  <a:schemeClr val="tx1"/>
                </a:solidFill>
                <a:effectLst/>
                <a:latin typeface="Tahoma" pitchFamily="34" charset="0"/>
              </a:rPr>
              <a:t>M</a:t>
            </a:r>
            <a:endParaRPr kumimoji="1" lang="en-US" altLang="zh-CN" sz="2800">
              <a:solidFill>
                <a:schemeClr val="tx1"/>
              </a:solidFill>
              <a:effectLst/>
              <a:latin typeface="Tahoma" pitchFamily="34" charset="0"/>
            </a:endParaRPr>
          </a:p>
        </p:txBody>
      </p:sp>
      <p:sp>
        <p:nvSpPr>
          <p:cNvPr id="21518" name="Text Box 14"/>
          <p:cNvSpPr txBox="1">
            <a:spLocks noChangeArrowheads="1"/>
          </p:cNvSpPr>
          <p:nvPr/>
        </p:nvSpPr>
        <p:spPr bwMode="auto">
          <a:xfrm>
            <a:off x="3257550" y="2057400"/>
            <a:ext cx="1752600" cy="457200"/>
          </a:xfrm>
          <a:prstGeom prst="rect">
            <a:avLst/>
          </a:prstGeom>
          <a:noFill/>
          <a:ln w="9525">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zh-CN" altLang="en-US" sz="2400" b="1">
                <a:solidFill>
                  <a:schemeClr val="tx1"/>
                </a:solidFill>
                <a:effectLst/>
                <a:latin typeface="Tahoma" pitchFamily="34" charset="0"/>
              </a:rPr>
              <a:t>最小成本区</a:t>
            </a:r>
            <a:endParaRPr kumimoji="1" lang="zh-CN" altLang="en-US" sz="2400">
              <a:solidFill>
                <a:schemeClr val="tx1"/>
              </a:solidFill>
              <a:effectLst/>
              <a:latin typeface="Tahoma" pitchFamily="34" charset="0"/>
            </a:endParaRPr>
          </a:p>
        </p:txBody>
      </p:sp>
      <p:sp>
        <p:nvSpPr>
          <p:cNvPr id="21519" name="Text Box 15"/>
          <p:cNvSpPr txBox="1">
            <a:spLocks noChangeArrowheads="1"/>
          </p:cNvSpPr>
          <p:nvPr/>
        </p:nvSpPr>
        <p:spPr bwMode="auto">
          <a:xfrm>
            <a:off x="5695950" y="2209800"/>
            <a:ext cx="1905000" cy="457200"/>
          </a:xfrm>
          <a:prstGeom prst="rect">
            <a:avLst/>
          </a:prstGeom>
          <a:noFill/>
          <a:ln w="9525">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zh-CN" altLang="en-US" sz="2400" b="1">
                <a:solidFill>
                  <a:schemeClr val="tx1"/>
                </a:solidFill>
                <a:effectLst/>
                <a:latin typeface="Tahoma" pitchFamily="34" charset="0"/>
              </a:rPr>
              <a:t>软件总成本</a:t>
            </a:r>
          </a:p>
        </p:txBody>
      </p:sp>
      <p:sp>
        <p:nvSpPr>
          <p:cNvPr id="21520" name="Text Box 16"/>
          <p:cNvSpPr txBox="1">
            <a:spLocks noChangeArrowheads="1"/>
          </p:cNvSpPr>
          <p:nvPr/>
        </p:nvSpPr>
        <p:spPr bwMode="auto">
          <a:xfrm>
            <a:off x="3571868" y="1214422"/>
            <a:ext cx="5072098" cy="461665"/>
          </a:xfrm>
          <a:prstGeom prst="rect">
            <a:avLst/>
          </a:prstGeom>
          <a:noFill/>
          <a:ln w="9525">
            <a:noFill/>
            <a:miter lim="800000"/>
            <a:headEnd/>
            <a:tailEnd/>
          </a:ln>
        </p:spPr>
        <p:txBody>
          <a:bodyPr wrap="square">
            <a:spAutoFit/>
          </a:bodyPr>
          <a:lstStyle/>
          <a:p>
            <a:pPr>
              <a:lnSpc>
                <a:spcPct val="100000"/>
              </a:lnSpc>
              <a:spcBef>
                <a:spcPct val="50000"/>
              </a:spcBef>
              <a:spcAft>
                <a:spcPct val="0"/>
              </a:spcAft>
              <a:buClr>
                <a:srgbClr val="66FFFF"/>
              </a:buClr>
              <a:buSzPct val="130000"/>
              <a:buFont typeface="Wingdings" pitchFamily="2" charset="2"/>
              <a:buNone/>
            </a:pPr>
            <a:r>
              <a:rPr kumimoji="1" lang="zh-CN" altLang="en-US" sz="2400" b="1" dirty="0">
                <a:solidFill>
                  <a:schemeClr val="tx1"/>
                </a:solidFill>
                <a:effectLst/>
                <a:latin typeface="Times New Roman" pitchFamily="18" charset="0"/>
              </a:rPr>
              <a:t>模块数目、大小与软件成本关系</a:t>
            </a:r>
          </a:p>
        </p:txBody>
      </p:sp>
      <p:sp>
        <p:nvSpPr>
          <p:cNvPr id="634897" name="Rectangle 17"/>
          <p:cNvSpPr>
            <a:spLocks noChangeArrowheads="1"/>
          </p:cNvSpPr>
          <p:nvPr/>
        </p:nvSpPr>
        <p:spPr bwMode="auto">
          <a:xfrm>
            <a:off x="2971800" y="533400"/>
            <a:ext cx="3544888"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
        <p:nvSpPr>
          <p:cNvPr id="18" name="Rectangle 8"/>
          <p:cNvSpPr>
            <a:spLocks noGrp="1" noChangeArrowheads="1"/>
          </p:cNvSpPr>
          <p:nvPr>
            <p:ph type="title"/>
          </p:nvPr>
        </p:nvSpPr>
        <p:spPr>
          <a:xfrm>
            <a:off x="152400" y="1219200"/>
            <a:ext cx="3340100" cy="450850"/>
          </a:xfrm>
        </p:spPr>
        <p:txBody>
          <a:bodyPr lIns="90488" tIns="44450" rIns="90488" bIns="44450" anchor="ctr"/>
          <a:lstStyle/>
          <a:p>
            <a:pPr algn="l">
              <a:defRPr/>
            </a:pPr>
            <a:r>
              <a:rPr lang="en-US" altLang="zh-CN" sz="2400" dirty="0" smtClean="0">
                <a:solidFill>
                  <a:schemeClr val="tx1"/>
                </a:solidFill>
                <a:effectLst>
                  <a:outerShdw blurRad="38100" dist="38100" dir="2700000" algn="tl">
                    <a:srgbClr val="C0C0C0"/>
                  </a:outerShdw>
                </a:effectLst>
                <a:latin typeface="宋体" pitchFamily="2" charset="-122"/>
                <a:ea typeface="宋体" pitchFamily="2" charset="-122"/>
              </a:rPr>
              <a:t>1. </a:t>
            </a:r>
            <a:r>
              <a:rPr lang="zh-CN" altLang="en-US" sz="2400" dirty="0" smtClean="0">
                <a:solidFill>
                  <a:schemeClr val="tx1"/>
                </a:solidFill>
                <a:effectLst>
                  <a:outerShdw blurRad="38100" dist="38100" dir="2700000" algn="tl">
                    <a:srgbClr val="C0C0C0"/>
                  </a:outerShdw>
                </a:effectLst>
                <a:latin typeface="宋体" pitchFamily="2" charset="-122"/>
                <a:ea typeface="宋体" pitchFamily="2" charset="-122"/>
              </a:rPr>
              <a:t>软件模块化与分解</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634882"/>
                                        </p:tgtEl>
                                        <p:attrNameLst>
                                          <p:attrName>style.visibility</p:attrName>
                                        </p:attrNameLst>
                                      </p:cBhvr>
                                      <p:to>
                                        <p:strVal val="visible"/>
                                      </p:to>
                                    </p:set>
                                    <p:animEffect transition="in" filter="checkerboard(across)">
                                      <p:cBhvr>
                                        <p:cTn id="7" dur="500"/>
                                        <p:tgtEl>
                                          <p:spTgt spid="634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Text Box 2"/>
          <p:cNvSpPr txBox="1">
            <a:spLocks noChangeArrowheads="1"/>
          </p:cNvSpPr>
          <p:nvPr/>
        </p:nvSpPr>
        <p:spPr bwMode="auto">
          <a:xfrm>
            <a:off x="112713" y="1252538"/>
            <a:ext cx="8802687" cy="1079500"/>
          </a:xfrm>
          <a:prstGeom prst="rect">
            <a:avLst/>
          </a:prstGeom>
          <a:noFill/>
          <a:ln w="9525">
            <a:noFill/>
            <a:miter lim="800000"/>
            <a:headEnd/>
            <a:tailEnd/>
          </a:ln>
          <a:effectLst/>
        </p:spPr>
        <p:txBody>
          <a:bodyPr>
            <a:spAutoFit/>
          </a:bodyPr>
          <a:lstStyle/>
          <a:p>
            <a:pPr marL="381000" lvl="2">
              <a:lnSpc>
                <a:spcPct val="135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楷体_GB2312" pitchFamily="49" charset="-122"/>
                <a:ea typeface="楷体_GB2312" pitchFamily="49" charset="-122"/>
              </a:rPr>
              <a:t>    </a:t>
            </a:r>
            <a:r>
              <a:rPr kumimoji="1" lang="zh-CN" altLang="en-US" sz="2400" b="1">
                <a:solidFill>
                  <a:schemeClr val="tx1"/>
                </a:solidFill>
                <a:effectLst>
                  <a:outerShdw blurRad="38100" dist="38100" dir="2700000" algn="tl">
                    <a:srgbClr val="C0C0C0"/>
                  </a:outerShdw>
                </a:effectLst>
                <a:latin typeface="楷体_GB2312" pitchFamily="49" charset="-122"/>
                <a:ea typeface="楷体_GB2312" pitchFamily="49" charset="-122"/>
              </a:rPr>
              <a:t>软件设计是软件开发的关键步骤，直接影响软件质量</a:t>
            </a:r>
            <a:r>
              <a:rPr kumimoji="1" lang="zh-CN" altLang="en-US" sz="2400" b="1">
                <a:solidFill>
                  <a:schemeClr val="tx1"/>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楷体_GB2312" pitchFamily="49" charset="-122"/>
                <a:ea typeface="楷体_GB2312" pitchFamily="49" charset="-122"/>
              </a:rPr>
              <a:t>软件设计阶段要解决“如何做”的问题。</a:t>
            </a:r>
          </a:p>
        </p:txBody>
      </p:sp>
      <p:sp>
        <p:nvSpPr>
          <p:cNvPr id="505869" name="Rectangle 13"/>
          <p:cNvSpPr>
            <a:spLocks noChangeArrowheads="1"/>
          </p:cNvSpPr>
          <p:nvPr/>
        </p:nvSpPr>
        <p:spPr bwMode="auto">
          <a:xfrm>
            <a:off x="2895600" y="609600"/>
            <a:ext cx="3962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软件设计概述</a:t>
            </a:r>
          </a:p>
        </p:txBody>
      </p:sp>
      <p:grpSp>
        <p:nvGrpSpPr>
          <p:cNvPr id="5124" name="Group 147"/>
          <p:cNvGrpSpPr>
            <a:grpSpLocks/>
          </p:cNvGrpSpPr>
          <p:nvPr/>
        </p:nvGrpSpPr>
        <p:grpSpPr bwMode="auto">
          <a:xfrm>
            <a:off x="179388" y="2565400"/>
            <a:ext cx="8297862" cy="3736975"/>
            <a:chOff x="113" y="1616"/>
            <a:chExt cx="5227" cy="2354"/>
          </a:xfrm>
        </p:grpSpPr>
        <p:sp>
          <p:nvSpPr>
            <p:cNvPr id="505955" name="Oval 99"/>
            <p:cNvSpPr>
              <a:spLocks noChangeArrowheads="1"/>
            </p:cNvSpPr>
            <p:nvPr/>
          </p:nvSpPr>
          <p:spPr bwMode="auto">
            <a:xfrm>
              <a:off x="963" y="2160"/>
              <a:ext cx="594" cy="578"/>
            </a:xfrm>
            <a:prstGeom prst="ellipse">
              <a:avLst/>
            </a:prstGeom>
            <a:solidFill>
              <a:srgbClr val="FFFFFF"/>
            </a:solidFill>
            <a:ln w="9525">
              <a:solidFill>
                <a:srgbClr val="000000"/>
              </a:solidFill>
              <a:round/>
              <a:headEnd/>
              <a:tailEnd/>
            </a:ln>
          </p:spPr>
          <p:txBody>
            <a:bodyPr tIns="0"/>
            <a:lstStyle/>
            <a:p>
              <a:pPr marL="822325" indent="-419100" defTabSz="350838">
                <a:buFont typeface="Wingdings" pitchFamily="2" charset="2"/>
                <a:buNone/>
                <a:tabLst>
                  <a:tab pos="1277938" algn="l"/>
                </a:tabLst>
                <a:defRPr/>
              </a:pPr>
              <a:endParaRPr lang="zh-CN" altLang="zh-CN">
                <a:effectLst>
                  <a:outerShdw blurRad="38100" dist="38100" dir="2700000" algn="tl">
                    <a:srgbClr val="C0C0C0"/>
                  </a:outerShdw>
                </a:effectLst>
              </a:endParaRPr>
            </a:p>
          </p:txBody>
        </p:sp>
        <p:sp>
          <p:nvSpPr>
            <p:cNvPr id="505956" name="Oval 100"/>
            <p:cNvSpPr>
              <a:spLocks noChangeArrowheads="1"/>
            </p:cNvSpPr>
            <p:nvPr/>
          </p:nvSpPr>
          <p:spPr bwMode="auto">
            <a:xfrm>
              <a:off x="527" y="1929"/>
              <a:ext cx="1435" cy="1056"/>
            </a:xfrm>
            <a:prstGeom prst="ellipse">
              <a:avLst/>
            </a:prstGeom>
            <a:noFill/>
            <a:ln w="9525">
              <a:solidFill>
                <a:srgbClr val="000000"/>
              </a:solidFill>
              <a:round/>
              <a:headEnd/>
              <a:tailEnd/>
            </a:ln>
          </p:spPr>
          <p:txBody>
            <a:bodyPr/>
            <a:lstStyle/>
            <a:p>
              <a:pPr>
                <a:defRPr/>
              </a:pPr>
              <a:endParaRPr lang="zh-CN" altLang="en-US"/>
            </a:p>
          </p:txBody>
        </p:sp>
        <p:sp>
          <p:nvSpPr>
            <p:cNvPr id="505957" name="Oval 101"/>
            <p:cNvSpPr>
              <a:spLocks noChangeArrowheads="1"/>
            </p:cNvSpPr>
            <p:nvPr/>
          </p:nvSpPr>
          <p:spPr bwMode="auto">
            <a:xfrm>
              <a:off x="276" y="1692"/>
              <a:ext cx="1982" cy="1563"/>
            </a:xfrm>
            <a:prstGeom prst="ellipse">
              <a:avLst/>
            </a:prstGeom>
            <a:noFill/>
            <a:ln w="9525">
              <a:solidFill>
                <a:srgbClr val="000000"/>
              </a:solidFill>
              <a:round/>
              <a:headEnd/>
              <a:tailEnd/>
            </a:ln>
          </p:spPr>
          <p:txBody>
            <a:bodyPr/>
            <a:lstStyle/>
            <a:p>
              <a:pPr>
                <a:defRPr/>
              </a:pPr>
              <a:endParaRPr lang="zh-CN" altLang="en-US"/>
            </a:p>
          </p:txBody>
        </p:sp>
        <p:sp>
          <p:nvSpPr>
            <p:cNvPr id="505958" name="Line 102"/>
            <p:cNvSpPr>
              <a:spLocks noChangeShapeType="1"/>
            </p:cNvSpPr>
            <p:nvPr/>
          </p:nvSpPr>
          <p:spPr bwMode="auto">
            <a:xfrm>
              <a:off x="1265" y="1711"/>
              <a:ext cx="0" cy="437"/>
            </a:xfrm>
            <a:prstGeom prst="line">
              <a:avLst/>
            </a:prstGeom>
            <a:noFill/>
            <a:ln w="9525">
              <a:solidFill>
                <a:srgbClr val="000000"/>
              </a:solidFill>
              <a:round/>
              <a:headEnd/>
              <a:tailEnd/>
            </a:ln>
          </p:spPr>
          <p:txBody>
            <a:bodyPr/>
            <a:lstStyle/>
            <a:p>
              <a:pPr>
                <a:defRPr/>
              </a:pPr>
              <a:endParaRPr lang="zh-CN" altLang="en-US"/>
            </a:p>
          </p:txBody>
        </p:sp>
        <p:sp>
          <p:nvSpPr>
            <p:cNvPr id="505959" name="Line 103"/>
            <p:cNvSpPr>
              <a:spLocks noChangeShapeType="1"/>
            </p:cNvSpPr>
            <p:nvPr/>
          </p:nvSpPr>
          <p:spPr bwMode="auto">
            <a:xfrm flipH="1">
              <a:off x="396" y="2561"/>
              <a:ext cx="605" cy="303"/>
            </a:xfrm>
            <a:prstGeom prst="line">
              <a:avLst/>
            </a:prstGeom>
            <a:noFill/>
            <a:ln w="9525">
              <a:solidFill>
                <a:srgbClr val="000000"/>
              </a:solidFill>
              <a:round/>
              <a:headEnd/>
              <a:tailEnd/>
            </a:ln>
          </p:spPr>
          <p:txBody>
            <a:bodyPr/>
            <a:lstStyle/>
            <a:p>
              <a:pPr>
                <a:defRPr/>
              </a:pPr>
              <a:endParaRPr lang="zh-CN" altLang="en-US"/>
            </a:p>
          </p:txBody>
        </p:sp>
        <p:sp>
          <p:nvSpPr>
            <p:cNvPr id="505960" name="Line 104"/>
            <p:cNvSpPr>
              <a:spLocks noChangeShapeType="1"/>
            </p:cNvSpPr>
            <p:nvPr/>
          </p:nvSpPr>
          <p:spPr bwMode="auto">
            <a:xfrm>
              <a:off x="1553" y="2523"/>
              <a:ext cx="640" cy="262"/>
            </a:xfrm>
            <a:prstGeom prst="line">
              <a:avLst/>
            </a:prstGeom>
            <a:noFill/>
            <a:ln w="9525">
              <a:solidFill>
                <a:srgbClr val="000000"/>
              </a:solidFill>
              <a:round/>
              <a:headEnd/>
              <a:tailEnd/>
            </a:ln>
          </p:spPr>
          <p:txBody>
            <a:bodyPr/>
            <a:lstStyle/>
            <a:p>
              <a:pPr>
                <a:defRPr/>
              </a:pPr>
              <a:endParaRPr lang="zh-CN" altLang="en-US"/>
            </a:p>
          </p:txBody>
        </p:sp>
        <p:sp>
          <p:nvSpPr>
            <p:cNvPr id="505961" name="Text Box 105"/>
            <p:cNvSpPr txBox="1">
              <a:spLocks noChangeArrowheads="1"/>
            </p:cNvSpPr>
            <p:nvPr/>
          </p:nvSpPr>
          <p:spPr bwMode="auto">
            <a:xfrm>
              <a:off x="113" y="2069"/>
              <a:ext cx="1043" cy="181"/>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实体关系模型</a:t>
              </a:r>
              <a:endParaRPr lang="zh-CN" altLang="en-US" b="1">
                <a:effectLst>
                  <a:outerShdw blurRad="38100" dist="38100" dir="2700000" algn="tl">
                    <a:srgbClr val="C0C0C0"/>
                  </a:outerShdw>
                </a:effectLst>
              </a:endParaRPr>
            </a:p>
          </p:txBody>
        </p:sp>
        <p:sp>
          <p:nvSpPr>
            <p:cNvPr id="505962" name="Text Box 106"/>
            <p:cNvSpPr txBox="1">
              <a:spLocks noChangeArrowheads="1"/>
            </p:cNvSpPr>
            <p:nvPr/>
          </p:nvSpPr>
          <p:spPr bwMode="auto">
            <a:xfrm>
              <a:off x="1247" y="1979"/>
              <a:ext cx="662" cy="518"/>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数据</a:t>
              </a:r>
            </a:p>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流图</a:t>
              </a:r>
              <a:endParaRPr lang="zh-CN" altLang="en-US" b="1">
                <a:effectLst>
                  <a:outerShdw blurRad="38100" dist="38100" dir="2700000" algn="tl">
                    <a:srgbClr val="C0C0C0"/>
                  </a:outerShdw>
                </a:effectLst>
              </a:endParaRPr>
            </a:p>
          </p:txBody>
        </p:sp>
        <p:sp>
          <p:nvSpPr>
            <p:cNvPr id="505963" name="Text Box 107"/>
            <p:cNvSpPr txBox="1">
              <a:spLocks noChangeArrowheads="1"/>
            </p:cNvSpPr>
            <p:nvPr/>
          </p:nvSpPr>
          <p:spPr bwMode="auto">
            <a:xfrm>
              <a:off x="521" y="2750"/>
              <a:ext cx="1164" cy="262"/>
            </a:xfrm>
            <a:prstGeom prst="rect">
              <a:avLst/>
            </a:prstGeom>
            <a:noFill/>
            <a:ln w="9525">
              <a:noFill/>
              <a:miter lim="800000"/>
              <a:headEnd/>
              <a:tailEnd/>
            </a:ln>
          </p:spPr>
          <p:txBody>
            <a:bodyPr/>
            <a:lstStyle/>
            <a:p>
              <a:pPr marL="822325" indent="-419100" algn="ctr"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状态转换图</a:t>
              </a:r>
              <a:endParaRPr lang="zh-CN" altLang="en-US" b="1">
                <a:effectLst>
                  <a:outerShdw blurRad="38100" dist="38100" dir="2700000" algn="tl">
                    <a:srgbClr val="C0C0C0"/>
                  </a:outerShdw>
                </a:effectLst>
              </a:endParaRPr>
            </a:p>
          </p:txBody>
        </p:sp>
        <p:sp>
          <p:nvSpPr>
            <p:cNvPr id="505964" name="Text Box 108"/>
            <p:cNvSpPr txBox="1">
              <a:spLocks noChangeArrowheads="1"/>
            </p:cNvSpPr>
            <p:nvPr/>
          </p:nvSpPr>
          <p:spPr bwMode="auto">
            <a:xfrm>
              <a:off x="703" y="3022"/>
              <a:ext cx="1392" cy="182"/>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控制规格说明</a:t>
              </a:r>
              <a:endParaRPr lang="zh-CN" altLang="en-US" b="1">
                <a:effectLst>
                  <a:outerShdw blurRad="38100" dist="38100" dir="2700000" algn="tl">
                    <a:srgbClr val="C0C0C0"/>
                  </a:outerShdw>
                </a:effectLst>
              </a:endParaRPr>
            </a:p>
          </p:txBody>
        </p:sp>
        <p:sp>
          <p:nvSpPr>
            <p:cNvPr id="505965" name="Text Box 109"/>
            <p:cNvSpPr txBox="1">
              <a:spLocks noChangeArrowheads="1"/>
            </p:cNvSpPr>
            <p:nvPr/>
          </p:nvSpPr>
          <p:spPr bwMode="auto">
            <a:xfrm>
              <a:off x="1247" y="1706"/>
              <a:ext cx="1043" cy="207"/>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加工规格说明</a:t>
              </a:r>
              <a:endParaRPr lang="zh-CN" altLang="en-US" b="1">
                <a:effectLst>
                  <a:outerShdw blurRad="38100" dist="38100" dir="2700000" algn="tl">
                    <a:srgbClr val="C0C0C0"/>
                  </a:outerShdw>
                </a:effectLst>
              </a:endParaRPr>
            </a:p>
          </p:txBody>
        </p:sp>
        <p:sp>
          <p:nvSpPr>
            <p:cNvPr id="505966" name="Text Box 110"/>
            <p:cNvSpPr txBox="1">
              <a:spLocks noChangeArrowheads="1"/>
            </p:cNvSpPr>
            <p:nvPr/>
          </p:nvSpPr>
          <p:spPr bwMode="auto">
            <a:xfrm>
              <a:off x="139" y="1763"/>
              <a:ext cx="1153" cy="218"/>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数据对象说明</a:t>
              </a:r>
              <a:endParaRPr lang="zh-CN" altLang="en-US" b="1">
                <a:effectLst>
                  <a:outerShdw blurRad="38100" dist="38100" dir="2700000" algn="tl">
                    <a:srgbClr val="C0C0C0"/>
                  </a:outerShdw>
                </a:effectLst>
              </a:endParaRPr>
            </a:p>
          </p:txBody>
        </p:sp>
        <p:sp>
          <p:nvSpPr>
            <p:cNvPr id="505967" name="AutoShape 111"/>
            <p:cNvSpPr>
              <a:spLocks noChangeArrowheads="1"/>
            </p:cNvSpPr>
            <p:nvPr/>
          </p:nvSpPr>
          <p:spPr bwMode="auto">
            <a:xfrm rot="10800000">
              <a:off x="2563" y="2979"/>
              <a:ext cx="2639" cy="230"/>
            </a:xfrm>
            <a:custGeom>
              <a:avLst/>
              <a:gdLst>
                <a:gd name="G0" fmla="+- 2211 0 0"/>
                <a:gd name="G1" fmla="+- 21600 0 2211"/>
                <a:gd name="G2" fmla="*/ 2211 1 2"/>
                <a:gd name="G3" fmla="+- 21600 0 G2"/>
                <a:gd name="G4" fmla="+/ 2211 21600 2"/>
                <a:gd name="G5" fmla="+/ G1 0 2"/>
                <a:gd name="G6" fmla="*/ 21600 21600 2211"/>
                <a:gd name="G7" fmla="*/ G6 1 2"/>
                <a:gd name="G8" fmla="+- 21600 0 G7"/>
                <a:gd name="G9" fmla="*/ 21600 1 2"/>
                <a:gd name="G10" fmla="+- 2211 0 G9"/>
                <a:gd name="G11" fmla="?: G10 G8 0"/>
                <a:gd name="G12" fmla="?: G10 G7 21600"/>
                <a:gd name="T0" fmla="*/ 20494 w 21600"/>
                <a:gd name="T1" fmla="*/ 10800 h 21600"/>
                <a:gd name="T2" fmla="*/ 10800 w 21600"/>
                <a:gd name="T3" fmla="*/ 21600 h 21600"/>
                <a:gd name="T4" fmla="*/ 1106 w 21600"/>
                <a:gd name="T5" fmla="*/ 10800 h 21600"/>
                <a:gd name="T6" fmla="*/ 10800 w 21600"/>
                <a:gd name="T7" fmla="*/ 0 h 21600"/>
                <a:gd name="T8" fmla="*/ 2906 w 21600"/>
                <a:gd name="T9" fmla="*/ 2906 h 21600"/>
                <a:gd name="T10" fmla="*/ 18694 w 21600"/>
                <a:gd name="T11" fmla="*/ 18694 h 21600"/>
              </a:gdLst>
              <a:ahLst/>
              <a:cxnLst>
                <a:cxn ang="0">
                  <a:pos x="T0" y="T1"/>
                </a:cxn>
                <a:cxn ang="0">
                  <a:pos x="T2" y="T3"/>
                </a:cxn>
                <a:cxn ang="0">
                  <a:pos x="T4" y="T5"/>
                </a:cxn>
                <a:cxn ang="0">
                  <a:pos x="T6" y="T7"/>
                </a:cxn>
              </a:cxnLst>
              <a:rect l="T8" t="T9" r="T10" b="T11"/>
              <a:pathLst>
                <a:path w="21600" h="21600">
                  <a:moveTo>
                    <a:pt x="0" y="0"/>
                  </a:moveTo>
                  <a:lnTo>
                    <a:pt x="2211" y="21600"/>
                  </a:lnTo>
                  <a:lnTo>
                    <a:pt x="19389" y="21600"/>
                  </a:lnTo>
                  <a:lnTo>
                    <a:pt x="21600" y="0"/>
                  </a:lnTo>
                  <a:close/>
                </a:path>
              </a:pathLst>
            </a:custGeom>
            <a:noFill/>
            <a:ln w="9525">
              <a:solidFill>
                <a:srgbClr val="000000"/>
              </a:solidFill>
              <a:miter lim="800000"/>
              <a:headEnd/>
              <a:tailEnd/>
            </a:ln>
            <a:effectLst/>
          </p:spPr>
          <p:txBody>
            <a:bodyPr rot="10800000" lIns="90000" tIns="46800" rIns="90000" bIns="46800" anchor="ctr">
              <a:spAutoFit/>
            </a:bodyPr>
            <a:lstStyle/>
            <a:p>
              <a:pPr marL="822325" indent="-419100" algn="ctr" defTabSz="350838">
                <a:buFont typeface="Wingdings" pitchFamily="2" charset="2"/>
                <a:buNone/>
                <a:tabLst>
                  <a:tab pos="1277938" algn="l"/>
                </a:tabLst>
                <a:defRPr/>
              </a:pPr>
              <a:endParaRPr lang="zh-CN" altLang="zh-CN">
                <a:effectLst>
                  <a:outerShdw blurRad="38100" dist="38100" dir="2700000" algn="tl">
                    <a:srgbClr val="C0C0C0"/>
                  </a:outerShdw>
                </a:effectLst>
              </a:endParaRPr>
            </a:p>
          </p:txBody>
        </p:sp>
        <p:sp>
          <p:nvSpPr>
            <p:cNvPr id="505968" name="AutoShape 112"/>
            <p:cNvSpPr>
              <a:spLocks noChangeArrowheads="1"/>
            </p:cNvSpPr>
            <p:nvPr/>
          </p:nvSpPr>
          <p:spPr bwMode="auto">
            <a:xfrm rot="10800000">
              <a:off x="2867" y="2476"/>
              <a:ext cx="2035" cy="342"/>
            </a:xfrm>
            <a:custGeom>
              <a:avLst/>
              <a:gdLst>
                <a:gd name="G0" fmla="+- 2966 0 0"/>
                <a:gd name="G1" fmla="+- 21600 0 2966"/>
                <a:gd name="G2" fmla="*/ 2966 1 2"/>
                <a:gd name="G3" fmla="+- 21600 0 G2"/>
                <a:gd name="G4" fmla="+/ 2966 21600 2"/>
                <a:gd name="G5" fmla="+/ G1 0 2"/>
                <a:gd name="G6" fmla="*/ 21600 21600 2966"/>
                <a:gd name="G7" fmla="*/ G6 1 2"/>
                <a:gd name="G8" fmla="+- 21600 0 G7"/>
                <a:gd name="G9" fmla="*/ 21600 1 2"/>
                <a:gd name="G10" fmla="+- 2966 0 G9"/>
                <a:gd name="G11" fmla="?: G10 G8 0"/>
                <a:gd name="G12" fmla="?: G10 G7 21600"/>
                <a:gd name="T0" fmla="*/ 20117 w 21600"/>
                <a:gd name="T1" fmla="*/ 10800 h 21600"/>
                <a:gd name="T2" fmla="*/ 10800 w 21600"/>
                <a:gd name="T3" fmla="*/ 21600 h 21600"/>
                <a:gd name="T4" fmla="*/ 1483 w 21600"/>
                <a:gd name="T5" fmla="*/ 10800 h 21600"/>
                <a:gd name="T6" fmla="*/ 10800 w 21600"/>
                <a:gd name="T7" fmla="*/ 0 h 21600"/>
                <a:gd name="T8" fmla="*/ 3283 w 21600"/>
                <a:gd name="T9" fmla="*/ 3283 h 21600"/>
                <a:gd name="T10" fmla="*/ 18317 w 21600"/>
                <a:gd name="T11" fmla="*/ 18317 h 21600"/>
              </a:gdLst>
              <a:ahLst/>
              <a:cxnLst>
                <a:cxn ang="0">
                  <a:pos x="T0" y="T1"/>
                </a:cxn>
                <a:cxn ang="0">
                  <a:pos x="T2" y="T3"/>
                </a:cxn>
                <a:cxn ang="0">
                  <a:pos x="T4" y="T5"/>
                </a:cxn>
                <a:cxn ang="0">
                  <a:pos x="T6" y="T7"/>
                </a:cxn>
              </a:cxnLst>
              <a:rect l="T8" t="T9" r="T10" b="T11"/>
              <a:pathLst>
                <a:path w="21600" h="21600">
                  <a:moveTo>
                    <a:pt x="0" y="0"/>
                  </a:moveTo>
                  <a:lnTo>
                    <a:pt x="2966" y="21600"/>
                  </a:lnTo>
                  <a:lnTo>
                    <a:pt x="18634" y="21600"/>
                  </a:lnTo>
                  <a:lnTo>
                    <a:pt x="21600" y="0"/>
                  </a:lnTo>
                  <a:close/>
                </a:path>
              </a:pathLst>
            </a:custGeom>
            <a:noFill/>
            <a:ln w="9525">
              <a:solidFill>
                <a:srgbClr val="000000"/>
              </a:solidFill>
              <a:miter lim="800000"/>
              <a:headEnd/>
              <a:tailEnd/>
            </a:ln>
            <a:effectLst/>
          </p:spPr>
          <p:txBody>
            <a:bodyPr rot="10800000" lIns="90000" tIns="46800" rIns="90000" bIns="46800" anchor="ctr"/>
            <a:lstStyle/>
            <a:p>
              <a:pPr marL="822325" indent="-419100" algn="ctr" defTabSz="350838">
                <a:buFont typeface="Wingdings" pitchFamily="2" charset="2"/>
                <a:buNone/>
                <a:tabLst>
                  <a:tab pos="1277938" algn="l"/>
                </a:tabLst>
                <a:defRPr/>
              </a:pPr>
              <a:endParaRPr lang="zh-CN" altLang="zh-CN">
                <a:effectLst>
                  <a:outerShdw blurRad="38100" dist="38100" dir="2700000" algn="tl">
                    <a:srgbClr val="C0C0C0"/>
                  </a:outerShdw>
                </a:effectLst>
              </a:endParaRPr>
            </a:p>
          </p:txBody>
        </p:sp>
        <p:sp>
          <p:nvSpPr>
            <p:cNvPr id="505969" name="AutoShape 113"/>
            <p:cNvSpPr>
              <a:spLocks noChangeArrowheads="1"/>
            </p:cNvSpPr>
            <p:nvPr/>
          </p:nvSpPr>
          <p:spPr bwMode="auto">
            <a:xfrm rot="10800000">
              <a:off x="3169" y="2056"/>
              <a:ext cx="1431" cy="365"/>
            </a:xfrm>
            <a:custGeom>
              <a:avLst/>
              <a:gdLst>
                <a:gd name="G0" fmla="+- 4007 0 0"/>
                <a:gd name="G1" fmla="+- 21600 0 4007"/>
                <a:gd name="G2" fmla="*/ 4007 1 2"/>
                <a:gd name="G3" fmla="+- 21600 0 G2"/>
                <a:gd name="G4" fmla="+/ 4007 21600 2"/>
                <a:gd name="G5" fmla="+/ G1 0 2"/>
                <a:gd name="G6" fmla="*/ 21600 21600 4007"/>
                <a:gd name="G7" fmla="*/ G6 1 2"/>
                <a:gd name="G8" fmla="+- 21600 0 G7"/>
                <a:gd name="G9" fmla="*/ 21600 1 2"/>
                <a:gd name="G10" fmla="+- 4007 0 G9"/>
                <a:gd name="G11" fmla="?: G10 G8 0"/>
                <a:gd name="G12" fmla="?: G10 G7 21600"/>
                <a:gd name="T0" fmla="*/ 19596 w 21600"/>
                <a:gd name="T1" fmla="*/ 10800 h 21600"/>
                <a:gd name="T2" fmla="*/ 10800 w 21600"/>
                <a:gd name="T3" fmla="*/ 21600 h 21600"/>
                <a:gd name="T4" fmla="*/ 2004 w 21600"/>
                <a:gd name="T5" fmla="*/ 10800 h 21600"/>
                <a:gd name="T6" fmla="*/ 10800 w 21600"/>
                <a:gd name="T7" fmla="*/ 0 h 21600"/>
                <a:gd name="T8" fmla="*/ 3804 w 21600"/>
                <a:gd name="T9" fmla="*/ 3804 h 21600"/>
                <a:gd name="T10" fmla="*/ 17796 w 21600"/>
                <a:gd name="T11" fmla="*/ 17796 h 21600"/>
              </a:gdLst>
              <a:ahLst/>
              <a:cxnLst>
                <a:cxn ang="0">
                  <a:pos x="T0" y="T1"/>
                </a:cxn>
                <a:cxn ang="0">
                  <a:pos x="T2" y="T3"/>
                </a:cxn>
                <a:cxn ang="0">
                  <a:pos x="T4" y="T5"/>
                </a:cxn>
                <a:cxn ang="0">
                  <a:pos x="T6" y="T7"/>
                </a:cxn>
              </a:cxnLst>
              <a:rect l="T8" t="T9" r="T10" b="T11"/>
              <a:pathLst>
                <a:path w="21600" h="21600">
                  <a:moveTo>
                    <a:pt x="0" y="0"/>
                  </a:moveTo>
                  <a:lnTo>
                    <a:pt x="4007" y="21600"/>
                  </a:lnTo>
                  <a:lnTo>
                    <a:pt x="17593" y="21600"/>
                  </a:lnTo>
                  <a:lnTo>
                    <a:pt x="21600" y="0"/>
                  </a:lnTo>
                  <a:close/>
                </a:path>
              </a:pathLst>
            </a:custGeom>
            <a:noFill/>
            <a:ln w="9525">
              <a:solidFill>
                <a:srgbClr val="000000"/>
              </a:solidFill>
              <a:miter lim="800000"/>
              <a:headEnd/>
              <a:tailEnd/>
            </a:ln>
            <a:effectLst/>
          </p:spPr>
          <p:txBody>
            <a:bodyPr rot="10800000" lIns="90000" tIns="46800" rIns="90000" bIns="46800" anchor="ctr"/>
            <a:lstStyle/>
            <a:p>
              <a:pPr marL="822325" indent="-419100" algn="ctr" defTabSz="350838" fontAlgn="ctr">
                <a:buFont typeface="Wingdings" pitchFamily="2" charset="2"/>
                <a:buNone/>
                <a:tabLst>
                  <a:tab pos="1277938" algn="l"/>
                </a:tabLst>
                <a:defRPr/>
              </a:pPr>
              <a:endParaRPr lang="zh-CN" altLang="zh-CN">
                <a:effectLst>
                  <a:outerShdw blurRad="38100" dist="38100" dir="2700000" algn="tl">
                    <a:srgbClr val="C0C0C0"/>
                  </a:outerShdw>
                </a:effectLst>
              </a:endParaRPr>
            </a:p>
          </p:txBody>
        </p:sp>
        <p:grpSp>
          <p:nvGrpSpPr>
            <p:cNvPr id="5140" name="Group 114"/>
            <p:cNvGrpSpPr>
              <a:grpSpLocks/>
            </p:cNvGrpSpPr>
            <p:nvPr/>
          </p:nvGrpSpPr>
          <p:grpSpPr bwMode="auto">
            <a:xfrm>
              <a:off x="3499" y="1616"/>
              <a:ext cx="866" cy="389"/>
              <a:chOff x="7350" y="10686"/>
              <a:chExt cx="1380" cy="582"/>
            </a:xfrm>
          </p:grpSpPr>
          <p:sp>
            <p:nvSpPr>
              <p:cNvPr id="505971" name="AutoShape 115"/>
              <p:cNvSpPr>
                <a:spLocks noChangeArrowheads="1"/>
              </p:cNvSpPr>
              <p:nvPr/>
            </p:nvSpPr>
            <p:spPr bwMode="auto">
              <a:xfrm rot="10800000">
                <a:off x="7350" y="10686"/>
                <a:ext cx="1366" cy="582"/>
              </a:xfrm>
              <a:custGeom>
                <a:avLst/>
                <a:gdLst>
                  <a:gd name="G0" fmla="+- 5220 0 0"/>
                  <a:gd name="G1" fmla="+- 21600 0 5220"/>
                  <a:gd name="G2" fmla="*/ 5220 1 2"/>
                  <a:gd name="G3" fmla="+- 21600 0 G2"/>
                  <a:gd name="G4" fmla="+/ 5220 21600 2"/>
                  <a:gd name="G5" fmla="+/ G1 0 2"/>
                  <a:gd name="G6" fmla="*/ 21600 21600 5220"/>
                  <a:gd name="G7" fmla="*/ G6 1 2"/>
                  <a:gd name="G8" fmla="+- 21600 0 G7"/>
                  <a:gd name="G9" fmla="*/ 21600 1 2"/>
                  <a:gd name="G10" fmla="+- 5220 0 G9"/>
                  <a:gd name="G11" fmla="?: G10 G8 0"/>
                  <a:gd name="G12" fmla="?: G10 G7 21600"/>
                  <a:gd name="T0" fmla="*/ 18990 w 21600"/>
                  <a:gd name="T1" fmla="*/ 10800 h 21600"/>
                  <a:gd name="T2" fmla="*/ 10800 w 21600"/>
                  <a:gd name="T3" fmla="*/ 21600 h 21600"/>
                  <a:gd name="T4" fmla="*/ 2610 w 21600"/>
                  <a:gd name="T5" fmla="*/ 10800 h 21600"/>
                  <a:gd name="T6" fmla="*/ 10800 w 21600"/>
                  <a:gd name="T7" fmla="*/ 0 h 21600"/>
                  <a:gd name="T8" fmla="*/ 4410 w 21600"/>
                  <a:gd name="T9" fmla="*/ 4410 h 21600"/>
                  <a:gd name="T10" fmla="*/ 17190 w 21600"/>
                  <a:gd name="T11" fmla="*/ 17190 h 21600"/>
                </a:gdLst>
                <a:ahLst/>
                <a:cxnLst>
                  <a:cxn ang="0">
                    <a:pos x="T0" y="T1"/>
                  </a:cxn>
                  <a:cxn ang="0">
                    <a:pos x="T2" y="T3"/>
                  </a:cxn>
                  <a:cxn ang="0">
                    <a:pos x="T4" y="T5"/>
                  </a:cxn>
                  <a:cxn ang="0">
                    <a:pos x="T6" y="T7"/>
                  </a:cxn>
                </a:cxnLst>
                <a:rect l="T8" t="T9" r="T10" b="T11"/>
                <a:pathLst>
                  <a:path w="21600" h="21600">
                    <a:moveTo>
                      <a:pt x="0" y="0"/>
                    </a:moveTo>
                    <a:lnTo>
                      <a:pt x="5220" y="21600"/>
                    </a:lnTo>
                    <a:lnTo>
                      <a:pt x="16380" y="21600"/>
                    </a:lnTo>
                    <a:lnTo>
                      <a:pt x="21600" y="0"/>
                    </a:lnTo>
                    <a:close/>
                  </a:path>
                </a:pathLst>
              </a:custGeom>
              <a:noFill/>
              <a:ln w="9525">
                <a:solidFill>
                  <a:srgbClr val="000000"/>
                </a:solidFill>
                <a:miter lim="800000"/>
                <a:headEnd/>
                <a:tailEnd/>
              </a:ln>
              <a:effectLst/>
            </p:spPr>
            <p:txBody>
              <a:bodyPr rot="10800000" lIns="0" tIns="46800" rIns="0" bIns="46800" anchor="ctr"/>
              <a:lstStyle/>
              <a:p>
                <a:pPr marL="822325" indent="-419100" algn="ctr" defTabSz="350838">
                  <a:tabLst>
                    <a:tab pos="1277938" algn="l"/>
                  </a:tabLst>
                  <a:defRPr/>
                </a:pPr>
                <a:endParaRPr lang="zh-CN" altLang="zh-CN" b="1">
                  <a:effectLst>
                    <a:outerShdw blurRad="38100" dist="38100" dir="2700000" algn="tl">
                      <a:srgbClr val="C0C0C0"/>
                    </a:outerShdw>
                  </a:effectLst>
                </a:endParaRPr>
              </a:p>
            </p:txBody>
          </p:sp>
          <p:sp>
            <p:nvSpPr>
              <p:cNvPr id="505972" name="Text Box 116"/>
              <p:cNvSpPr txBox="1">
                <a:spLocks noChangeArrowheads="1"/>
              </p:cNvSpPr>
              <p:nvPr/>
            </p:nvSpPr>
            <p:spPr bwMode="auto">
              <a:xfrm>
                <a:off x="7470" y="10770"/>
                <a:ext cx="1260" cy="468"/>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defRPr/>
                </a:pPr>
                <a:endParaRPr lang="zh-CN" altLang="zh-CN" b="1">
                  <a:effectLst>
                    <a:outerShdw blurRad="38100" dist="38100" dir="2700000" algn="tl">
                      <a:srgbClr val="C0C0C0"/>
                    </a:outerShdw>
                  </a:effectLst>
                </a:endParaRPr>
              </a:p>
            </p:txBody>
          </p:sp>
        </p:grpSp>
        <p:sp>
          <p:nvSpPr>
            <p:cNvPr id="505973" name="Line 117"/>
            <p:cNvSpPr>
              <a:spLocks noChangeShapeType="1"/>
            </p:cNvSpPr>
            <p:nvPr/>
          </p:nvSpPr>
          <p:spPr bwMode="auto">
            <a:xfrm flipV="1">
              <a:off x="2113" y="1796"/>
              <a:ext cx="1470" cy="417"/>
            </a:xfrm>
            <a:prstGeom prst="line">
              <a:avLst/>
            </a:prstGeom>
            <a:noFill/>
            <a:ln w="9525">
              <a:solidFill>
                <a:srgbClr val="000000"/>
              </a:solidFill>
              <a:prstDash val="dash"/>
              <a:round/>
              <a:headEnd/>
              <a:tailEnd type="triangle" w="med" len="med"/>
            </a:ln>
          </p:spPr>
          <p:txBody>
            <a:bodyPr/>
            <a:lstStyle/>
            <a:p>
              <a:pPr>
                <a:defRPr/>
              </a:pPr>
              <a:endParaRPr lang="zh-CN" altLang="en-US"/>
            </a:p>
          </p:txBody>
        </p:sp>
        <p:sp>
          <p:nvSpPr>
            <p:cNvPr id="505974" name="Oval 118"/>
            <p:cNvSpPr>
              <a:spLocks noChangeArrowheads="1"/>
            </p:cNvSpPr>
            <p:nvPr/>
          </p:nvSpPr>
          <p:spPr bwMode="auto">
            <a:xfrm>
              <a:off x="2052" y="2172"/>
              <a:ext cx="90" cy="95"/>
            </a:xfrm>
            <a:prstGeom prst="ellipse">
              <a:avLst/>
            </a:prstGeom>
            <a:solidFill>
              <a:srgbClr val="000000"/>
            </a:solidFill>
            <a:ln w="9525">
              <a:solidFill>
                <a:srgbClr val="000000"/>
              </a:solidFill>
              <a:round/>
              <a:headEnd/>
              <a:tailEnd/>
            </a:ln>
          </p:spPr>
          <p:txBody>
            <a:bodyPr/>
            <a:lstStyle/>
            <a:p>
              <a:pPr>
                <a:defRPr/>
              </a:pPr>
              <a:endParaRPr lang="zh-CN" altLang="en-US"/>
            </a:p>
          </p:txBody>
        </p:sp>
        <p:sp>
          <p:nvSpPr>
            <p:cNvPr id="505975" name="Line 119"/>
            <p:cNvSpPr>
              <a:spLocks noChangeShapeType="1"/>
            </p:cNvSpPr>
            <p:nvPr/>
          </p:nvSpPr>
          <p:spPr bwMode="auto">
            <a:xfrm flipV="1">
              <a:off x="1887" y="2317"/>
              <a:ext cx="1357" cy="104"/>
            </a:xfrm>
            <a:prstGeom prst="line">
              <a:avLst/>
            </a:prstGeom>
            <a:noFill/>
            <a:ln w="9525">
              <a:solidFill>
                <a:srgbClr val="000000"/>
              </a:solidFill>
              <a:prstDash val="dash"/>
              <a:round/>
              <a:headEnd/>
              <a:tailEnd type="triangle" w="med" len="med"/>
            </a:ln>
          </p:spPr>
          <p:txBody>
            <a:bodyPr/>
            <a:lstStyle/>
            <a:p>
              <a:pPr>
                <a:defRPr/>
              </a:pPr>
              <a:endParaRPr lang="zh-CN" altLang="en-US"/>
            </a:p>
          </p:txBody>
        </p:sp>
        <p:sp>
          <p:nvSpPr>
            <p:cNvPr id="505976" name="Line 120"/>
            <p:cNvSpPr>
              <a:spLocks noChangeShapeType="1"/>
            </p:cNvSpPr>
            <p:nvPr/>
          </p:nvSpPr>
          <p:spPr bwMode="auto">
            <a:xfrm>
              <a:off x="1774" y="2526"/>
              <a:ext cx="1243" cy="104"/>
            </a:xfrm>
            <a:prstGeom prst="line">
              <a:avLst/>
            </a:prstGeom>
            <a:noFill/>
            <a:ln w="9525">
              <a:solidFill>
                <a:srgbClr val="000000"/>
              </a:solidFill>
              <a:prstDash val="dash"/>
              <a:round/>
              <a:headEnd/>
              <a:tailEnd type="triangle" w="med" len="med"/>
            </a:ln>
          </p:spPr>
          <p:txBody>
            <a:bodyPr/>
            <a:lstStyle/>
            <a:p>
              <a:pPr>
                <a:defRPr/>
              </a:pPr>
              <a:endParaRPr lang="zh-CN" altLang="en-US"/>
            </a:p>
          </p:txBody>
        </p:sp>
        <p:sp>
          <p:nvSpPr>
            <p:cNvPr id="505977" name="Oval 121"/>
            <p:cNvSpPr>
              <a:spLocks noChangeArrowheads="1"/>
            </p:cNvSpPr>
            <p:nvPr/>
          </p:nvSpPr>
          <p:spPr bwMode="auto">
            <a:xfrm>
              <a:off x="1831" y="2363"/>
              <a:ext cx="89" cy="94"/>
            </a:xfrm>
            <a:prstGeom prst="ellipse">
              <a:avLst/>
            </a:prstGeom>
            <a:solidFill>
              <a:srgbClr val="000000"/>
            </a:solidFill>
            <a:ln w="9525">
              <a:solidFill>
                <a:srgbClr val="000000"/>
              </a:solidFill>
              <a:round/>
              <a:headEnd/>
              <a:tailEnd/>
            </a:ln>
          </p:spPr>
          <p:txBody>
            <a:bodyPr/>
            <a:lstStyle/>
            <a:p>
              <a:pPr>
                <a:defRPr/>
              </a:pPr>
              <a:endParaRPr lang="zh-CN" altLang="en-US"/>
            </a:p>
          </p:txBody>
        </p:sp>
        <p:sp>
          <p:nvSpPr>
            <p:cNvPr id="505978" name="Oval 122"/>
            <p:cNvSpPr>
              <a:spLocks noChangeArrowheads="1"/>
            </p:cNvSpPr>
            <p:nvPr/>
          </p:nvSpPr>
          <p:spPr bwMode="auto">
            <a:xfrm>
              <a:off x="1718" y="2471"/>
              <a:ext cx="89" cy="95"/>
            </a:xfrm>
            <a:prstGeom prst="ellipse">
              <a:avLst/>
            </a:prstGeom>
            <a:solidFill>
              <a:srgbClr val="000000"/>
            </a:solidFill>
            <a:ln w="9525">
              <a:solidFill>
                <a:srgbClr val="000000"/>
              </a:solidFill>
              <a:round/>
              <a:headEnd/>
              <a:tailEnd/>
            </a:ln>
          </p:spPr>
          <p:txBody>
            <a:bodyPr/>
            <a:lstStyle/>
            <a:p>
              <a:pPr>
                <a:defRPr/>
              </a:pPr>
              <a:endParaRPr lang="zh-CN" altLang="en-US"/>
            </a:p>
          </p:txBody>
        </p:sp>
        <p:sp>
          <p:nvSpPr>
            <p:cNvPr id="505979" name="Oval 123"/>
            <p:cNvSpPr>
              <a:spLocks noChangeArrowheads="1"/>
            </p:cNvSpPr>
            <p:nvPr/>
          </p:nvSpPr>
          <p:spPr bwMode="auto">
            <a:xfrm>
              <a:off x="1384" y="2575"/>
              <a:ext cx="89" cy="95"/>
            </a:xfrm>
            <a:prstGeom prst="ellipse">
              <a:avLst/>
            </a:prstGeom>
            <a:solidFill>
              <a:srgbClr val="000000"/>
            </a:solidFill>
            <a:ln w="9525">
              <a:solidFill>
                <a:srgbClr val="000000"/>
              </a:solidFill>
              <a:round/>
              <a:headEnd/>
              <a:tailEnd/>
            </a:ln>
          </p:spPr>
          <p:txBody>
            <a:bodyPr/>
            <a:lstStyle/>
            <a:p>
              <a:pPr>
                <a:defRPr/>
              </a:pPr>
              <a:endParaRPr lang="zh-CN" altLang="en-US"/>
            </a:p>
          </p:txBody>
        </p:sp>
        <p:sp>
          <p:nvSpPr>
            <p:cNvPr id="505980" name="Line 124"/>
            <p:cNvSpPr>
              <a:spLocks noChangeShapeType="1"/>
            </p:cNvSpPr>
            <p:nvPr/>
          </p:nvSpPr>
          <p:spPr bwMode="auto">
            <a:xfrm>
              <a:off x="1417" y="2614"/>
              <a:ext cx="1243" cy="416"/>
            </a:xfrm>
            <a:prstGeom prst="line">
              <a:avLst/>
            </a:prstGeom>
            <a:noFill/>
            <a:ln w="9525">
              <a:solidFill>
                <a:srgbClr val="000000"/>
              </a:solidFill>
              <a:prstDash val="dash"/>
              <a:round/>
              <a:headEnd/>
              <a:tailEnd type="triangle" w="med" len="med"/>
            </a:ln>
          </p:spPr>
          <p:txBody>
            <a:bodyPr/>
            <a:lstStyle/>
            <a:p>
              <a:pPr>
                <a:defRPr/>
              </a:pPr>
              <a:endParaRPr lang="zh-CN" altLang="en-US"/>
            </a:p>
          </p:txBody>
        </p:sp>
        <p:sp>
          <p:nvSpPr>
            <p:cNvPr id="505981" name="Oval 125"/>
            <p:cNvSpPr>
              <a:spLocks noChangeArrowheads="1"/>
            </p:cNvSpPr>
            <p:nvPr/>
          </p:nvSpPr>
          <p:spPr bwMode="auto">
            <a:xfrm>
              <a:off x="418" y="2630"/>
              <a:ext cx="89" cy="95"/>
            </a:xfrm>
            <a:prstGeom prst="ellipse">
              <a:avLst/>
            </a:prstGeom>
            <a:solidFill>
              <a:srgbClr val="000000"/>
            </a:solidFill>
            <a:ln w="9525">
              <a:solidFill>
                <a:srgbClr val="000000"/>
              </a:solidFill>
              <a:round/>
              <a:headEnd/>
              <a:tailEnd/>
            </a:ln>
          </p:spPr>
          <p:txBody>
            <a:bodyPr/>
            <a:lstStyle/>
            <a:p>
              <a:pPr>
                <a:defRPr/>
              </a:pPr>
              <a:endParaRPr lang="zh-CN" altLang="en-US"/>
            </a:p>
          </p:txBody>
        </p:sp>
        <p:sp>
          <p:nvSpPr>
            <p:cNvPr id="505982" name="Oval 126"/>
            <p:cNvSpPr>
              <a:spLocks noChangeArrowheads="1"/>
            </p:cNvSpPr>
            <p:nvPr/>
          </p:nvSpPr>
          <p:spPr bwMode="auto">
            <a:xfrm>
              <a:off x="663" y="2902"/>
              <a:ext cx="89" cy="95"/>
            </a:xfrm>
            <a:prstGeom prst="ellipse">
              <a:avLst/>
            </a:prstGeom>
            <a:solidFill>
              <a:srgbClr val="000000"/>
            </a:solidFill>
            <a:ln w="9525">
              <a:solidFill>
                <a:srgbClr val="000000"/>
              </a:solidFill>
              <a:round/>
              <a:headEnd/>
              <a:tailEnd/>
            </a:ln>
          </p:spPr>
          <p:txBody>
            <a:bodyPr/>
            <a:lstStyle/>
            <a:p>
              <a:pPr>
                <a:defRPr/>
              </a:pPr>
              <a:endParaRPr lang="zh-CN" altLang="en-US"/>
            </a:p>
          </p:txBody>
        </p:sp>
        <p:sp>
          <p:nvSpPr>
            <p:cNvPr id="505983" name="Line 127"/>
            <p:cNvSpPr>
              <a:spLocks noChangeShapeType="1"/>
            </p:cNvSpPr>
            <p:nvPr/>
          </p:nvSpPr>
          <p:spPr bwMode="auto">
            <a:xfrm>
              <a:off x="701" y="2982"/>
              <a:ext cx="0" cy="521"/>
            </a:xfrm>
            <a:prstGeom prst="line">
              <a:avLst/>
            </a:prstGeom>
            <a:noFill/>
            <a:ln w="9525">
              <a:solidFill>
                <a:srgbClr val="000000"/>
              </a:solidFill>
              <a:prstDash val="dash"/>
              <a:round/>
              <a:headEnd/>
              <a:tailEnd type="triangle" w="med" len="med"/>
            </a:ln>
          </p:spPr>
          <p:txBody>
            <a:bodyPr/>
            <a:lstStyle/>
            <a:p>
              <a:pPr>
                <a:defRPr/>
              </a:pPr>
              <a:endParaRPr lang="zh-CN" altLang="en-US"/>
            </a:p>
          </p:txBody>
        </p:sp>
        <p:sp>
          <p:nvSpPr>
            <p:cNvPr id="505984" name="Line 128"/>
            <p:cNvSpPr>
              <a:spLocks noChangeShapeType="1"/>
            </p:cNvSpPr>
            <p:nvPr/>
          </p:nvSpPr>
          <p:spPr bwMode="auto">
            <a:xfrm>
              <a:off x="463" y="3513"/>
              <a:ext cx="4877" cy="0"/>
            </a:xfrm>
            <a:prstGeom prst="line">
              <a:avLst/>
            </a:prstGeom>
            <a:noFill/>
            <a:ln w="9525">
              <a:solidFill>
                <a:srgbClr val="000000"/>
              </a:solidFill>
              <a:prstDash val="dash"/>
              <a:round/>
              <a:headEnd/>
              <a:tailEnd type="triangle" w="med" len="med"/>
            </a:ln>
          </p:spPr>
          <p:txBody>
            <a:bodyPr/>
            <a:lstStyle/>
            <a:p>
              <a:pPr>
                <a:defRPr/>
              </a:pPr>
              <a:endParaRPr lang="zh-CN" altLang="en-US"/>
            </a:p>
          </p:txBody>
        </p:sp>
        <p:sp>
          <p:nvSpPr>
            <p:cNvPr id="505985" name="Line 129"/>
            <p:cNvSpPr>
              <a:spLocks noChangeShapeType="1"/>
            </p:cNvSpPr>
            <p:nvPr/>
          </p:nvSpPr>
          <p:spPr bwMode="auto">
            <a:xfrm>
              <a:off x="456" y="2674"/>
              <a:ext cx="0" cy="833"/>
            </a:xfrm>
            <a:prstGeom prst="line">
              <a:avLst/>
            </a:prstGeom>
            <a:noFill/>
            <a:ln w="9525">
              <a:solidFill>
                <a:srgbClr val="000000"/>
              </a:solidFill>
              <a:prstDash val="dash"/>
              <a:round/>
              <a:headEnd/>
              <a:tailEnd type="triangle" w="med" len="med"/>
            </a:ln>
          </p:spPr>
          <p:txBody>
            <a:bodyPr/>
            <a:lstStyle/>
            <a:p>
              <a:pPr>
                <a:defRPr/>
              </a:pPr>
              <a:endParaRPr lang="zh-CN" altLang="en-US"/>
            </a:p>
          </p:txBody>
        </p:sp>
        <p:sp>
          <p:nvSpPr>
            <p:cNvPr id="505986" name="Line 130"/>
            <p:cNvSpPr>
              <a:spLocks noChangeShapeType="1"/>
            </p:cNvSpPr>
            <p:nvPr/>
          </p:nvSpPr>
          <p:spPr bwMode="auto">
            <a:xfrm flipV="1">
              <a:off x="5334" y="1742"/>
              <a:ext cx="0" cy="1771"/>
            </a:xfrm>
            <a:prstGeom prst="line">
              <a:avLst/>
            </a:prstGeom>
            <a:noFill/>
            <a:ln w="9525">
              <a:solidFill>
                <a:srgbClr val="000000"/>
              </a:solidFill>
              <a:prstDash val="dash"/>
              <a:round/>
              <a:headEnd/>
              <a:tailEnd/>
            </a:ln>
          </p:spPr>
          <p:txBody>
            <a:bodyPr/>
            <a:lstStyle/>
            <a:p>
              <a:pPr>
                <a:defRPr/>
              </a:pPr>
              <a:endParaRPr lang="zh-CN" altLang="en-US"/>
            </a:p>
          </p:txBody>
        </p:sp>
        <p:sp>
          <p:nvSpPr>
            <p:cNvPr id="505987" name="Line 131"/>
            <p:cNvSpPr>
              <a:spLocks noChangeShapeType="1"/>
            </p:cNvSpPr>
            <p:nvPr/>
          </p:nvSpPr>
          <p:spPr bwMode="auto">
            <a:xfrm flipH="1">
              <a:off x="4195" y="1746"/>
              <a:ext cx="1139" cy="0"/>
            </a:xfrm>
            <a:prstGeom prst="line">
              <a:avLst/>
            </a:prstGeom>
            <a:noFill/>
            <a:ln w="9525">
              <a:solidFill>
                <a:srgbClr val="000000"/>
              </a:solidFill>
              <a:prstDash val="dash"/>
              <a:round/>
              <a:headEnd/>
              <a:tailEnd type="triangle" w="med" len="med"/>
            </a:ln>
          </p:spPr>
          <p:txBody>
            <a:bodyPr/>
            <a:lstStyle/>
            <a:p>
              <a:pPr>
                <a:defRPr/>
              </a:pPr>
              <a:endParaRPr lang="zh-CN" altLang="en-US"/>
            </a:p>
          </p:txBody>
        </p:sp>
        <p:sp>
          <p:nvSpPr>
            <p:cNvPr id="505988" name="Line 132"/>
            <p:cNvSpPr>
              <a:spLocks noChangeShapeType="1"/>
            </p:cNvSpPr>
            <p:nvPr/>
          </p:nvSpPr>
          <p:spPr bwMode="auto">
            <a:xfrm flipH="1">
              <a:off x="4449" y="2213"/>
              <a:ext cx="890" cy="0"/>
            </a:xfrm>
            <a:prstGeom prst="line">
              <a:avLst/>
            </a:prstGeom>
            <a:noFill/>
            <a:ln w="9525">
              <a:solidFill>
                <a:srgbClr val="000000"/>
              </a:solidFill>
              <a:prstDash val="dash"/>
              <a:round/>
              <a:headEnd/>
              <a:tailEnd type="triangle" w="med" len="med"/>
            </a:ln>
          </p:spPr>
          <p:txBody>
            <a:bodyPr/>
            <a:lstStyle/>
            <a:p>
              <a:pPr>
                <a:defRPr/>
              </a:pPr>
              <a:endParaRPr lang="zh-CN" altLang="en-US"/>
            </a:p>
          </p:txBody>
        </p:sp>
        <p:sp>
          <p:nvSpPr>
            <p:cNvPr id="505989" name="Line 133"/>
            <p:cNvSpPr>
              <a:spLocks noChangeShapeType="1"/>
            </p:cNvSpPr>
            <p:nvPr/>
          </p:nvSpPr>
          <p:spPr bwMode="auto">
            <a:xfrm>
              <a:off x="657" y="2614"/>
              <a:ext cx="1959" cy="561"/>
            </a:xfrm>
            <a:prstGeom prst="line">
              <a:avLst/>
            </a:prstGeom>
            <a:noFill/>
            <a:ln w="9525">
              <a:solidFill>
                <a:srgbClr val="000000"/>
              </a:solidFill>
              <a:prstDash val="dash"/>
              <a:round/>
              <a:headEnd/>
              <a:tailEnd type="triangle" w="med" len="med"/>
            </a:ln>
            <a:effectLst/>
          </p:spPr>
          <p:txBody>
            <a:bodyPr/>
            <a:lstStyle/>
            <a:p>
              <a:pPr>
                <a:defRPr/>
              </a:pPr>
              <a:endParaRPr lang="zh-CN" altLang="en-US"/>
            </a:p>
          </p:txBody>
        </p:sp>
        <p:sp>
          <p:nvSpPr>
            <p:cNvPr id="505990" name="Oval 134"/>
            <p:cNvSpPr>
              <a:spLocks noChangeArrowheads="1"/>
            </p:cNvSpPr>
            <p:nvPr/>
          </p:nvSpPr>
          <p:spPr bwMode="auto">
            <a:xfrm>
              <a:off x="616" y="2572"/>
              <a:ext cx="89" cy="94"/>
            </a:xfrm>
            <a:prstGeom prst="ellipse">
              <a:avLst/>
            </a:prstGeom>
            <a:solidFill>
              <a:srgbClr val="000000"/>
            </a:solidFill>
            <a:ln w="9525">
              <a:solidFill>
                <a:srgbClr val="000000"/>
              </a:solidFill>
              <a:round/>
              <a:headEnd/>
              <a:tailEnd/>
            </a:ln>
          </p:spPr>
          <p:txBody>
            <a:bodyPr/>
            <a:lstStyle/>
            <a:p>
              <a:pPr>
                <a:defRPr/>
              </a:pPr>
              <a:endParaRPr lang="zh-CN" altLang="en-US"/>
            </a:p>
          </p:txBody>
        </p:sp>
        <p:sp>
          <p:nvSpPr>
            <p:cNvPr id="505991" name="Text Box 135"/>
            <p:cNvSpPr txBox="1">
              <a:spLocks noChangeArrowheads="1"/>
            </p:cNvSpPr>
            <p:nvPr/>
          </p:nvSpPr>
          <p:spPr bwMode="auto">
            <a:xfrm>
              <a:off x="3614" y="3657"/>
              <a:ext cx="932" cy="313"/>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系统设计</a:t>
              </a:r>
              <a:endParaRPr lang="zh-CN" altLang="en-US" b="1">
                <a:effectLst>
                  <a:outerShdw blurRad="38100" dist="38100" dir="2700000" algn="tl">
                    <a:srgbClr val="C0C0C0"/>
                  </a:outerShdw>
                </a:effectLst>
              </a:endParaRPr>
            </a:p>
          </p:txBody>
        </p:sp>
        <p:sp>
          <p:nvSpPr>
            <p:cNvPr id="505992" name="Text Box 136"/>
            <p:cNvSpPr txBox="1">
              <a:spLocks noChangeArrowheads="1"/>
            </p:cNvSpPr>
            <p:nvPr/>
          </p:nvSpPr>
          <p:spPr bwMode="auto">
            <a:xfrm>
              <a:off x="918" y="3657"/>
              <a:ext cx="907" cy="313"/>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系统需求</a:t>
              </a:r>
              <a:endParaRPr lang="zh-CN" altLang="en-US" b="1">
                <a:effectLst>
                  <a:outerShdw blurRad="38100" dist="38100" dir="2700000" algn="tl">
                    <a:srgbClr val="C0C0C0"/>
                  </a:outerShdw>
                </a:effectLst>
              </a:endParaRPr>
            </a:p>
          </p:txBody>
        </p:sp>
        <p:sp>
          <p:nvSpPr>
            <p:cNvPr id="505993" name="AutoShape 137"/>
            <p:cNvSpPr>
              <a:spLocks noChangeArrowheads="1"/>
            </p:cNvSpPr>
            <p:nvPr/>
          </p:nvSpPr>
          <p:spPr bwMode="auto">
            <a:xfrm>
              <a:off x="2226" y="3726"/>
              <a:ext cx="791" cy="104"/>
            </a:xfrm>
            <a:prstGeom prst="rightArrow">
              <a:avLst>
                <a:gd name="adj1" fmla="val 50000"/>
                <a:gd name="adj2" fmla="val 190144"/>
              </a:avLst>
            </a:prstGeom>
            <a:solidFill>
              <a:srgbClr val="FFFFFF"/>
            </a:solidFill>
            <a:ln w="9525" algn="ctr">
              <a:solidFill>
                <a:srgbClr val="000000"/>
              </a:solidFill>
              <a:miter lim="800000"/>
              <a:headEnd/>
              <a:tailEnd/>
            </a:ln>
            <a:effectLst/>
          </p:spPr>
          <p:txBody>
            <a:bodyPr/>
            <a:lstStyle/>
            <a:p>
              <a:pPr>
                <a:defRPr/>
              </a:pPr>
              <a:endParaRPr lang="zh-CN" altLang="en-US"/>
            </a:p>
          </p:txBody>
        </p:sp>
        <p:sp>
          <p:nvSpPr>
            <p:cNvPr id="505994" name="Oval 138"/>
            <p:cNvSpPr>
              <a:spLocks noChangeArrowheads="1"/>
            </p:cNvSpPr>
            <p:nvPr/>
          </p:nvSpPr>
          <p:spPr bwMode="auto">
            <a:xfrm>
              <a:off x="1616" y="2760"/>
              <a:ext cx="89" cy="95"/>
            </a:xfrm>
            <a:prstGeom prst="ellipse">
              <a:avLst/>
            </a:prstGeom>
            <a:solidFill>
              <a:srgbClr val="000000"/>
            </a:solidFill>
            <a:ln w="9525">
              <a:solidFill>
                <a:srgbClr val="000000"/>
              </a:solidFill>
              <a:round/>
              <a:headEnd/>
              <a:tailEnd/>
            </a:ln>
          </p:spPr>
          <p:txBody>
            <a:bodyPr/>
            <a:lstStyle/>
            <a:p>
              <a:pPr>
                <a:defRPr/>
              </a:pPr>
              <a:endParaRPr lang="zh-CN" altLang="en-US"/>
            </a:p>
          </p:txBody>
        </p:sp>
        <p:sp>
          <p:nvSpPr>
            <p:cNvPr id="505995" name="Line 139"/>
            <p:cNvSpPr>
              <a:spLocks noChangeShapeType="1"/>
            </p:cNvSpPr>
            <p:nvPr/>
          </p:nvSpPr>
          <p:spPr bwMode="auto">
            <a:xfrm flipV="1">
              <a:off x="1689" y="1890"/>
              <a:ext cx="1809" cy="938"/>
            </a:xfrm>
            <a:prstGeom prst="line">
              <a:avLst/>
            </a:prstGeom>
            <a:noFill/>
            <a:ln w="9525">
              <a:solidFill>
                <a:schemeClr val="tx1"/>
              </a:solidFill>
              <a:prstDash val="dash"/>
              <a:round/>
              <a:headEnd/>
              <a:tailEnd type="triangle" w="med" len="med"/>
            </a:ln>
            <a:effectLst/>
          </p:spPr>
          <p:txBody>
            <a:bodyPr/>
            <a:lstStyle/>
            <a:p>
              <a:pPr>
                <a:defRPr/>
              </a:pPr>
              <a:endParaRPr lang="zh-CN" altLang="en-US"/>
            </a:p>
          </p:txBody>
        </p:sp>
        <p:sp>
          <p:nvSpPr>
            <p:cNvPr id="505997" name="Text Box 141"/>
            <p:cNvSpPr txBox="1">
              <a:spLocks noChangeArrowheads="1"/>
            </p:cNvSpPr>
            <p:nvPr/>
          </p:nvSpPr>
          <p:spPr bwMode="auto">
            <a:xfrm>
              <a:off x="3458" y="2205"/>
              <a:ext cx="702" cy="121"/>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rPr>
                <a:t>界面设计</a:t>
              </a:r>
            </a:p>
          </p:txBody>
        </p:sp>
        <p:sp>
          <p:nvSpPr>
            <p:cNvPr id="505998" name="Text Box 142"/>
            <p:cNvSpPr txBox="1">
              <a:spLocks noChangeArrowheads="1"/>
            </p:cNvSpPr>
            <p:nvPr/>
          </p:nvSpPr>
          <p:spPr bwMode="auto">
            <a:xfrm>
              <a:off x="3276" y="2614"/>
              <a:ext cx="1134" cy="121"/>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rPr>
                <a:t>体系结构设计</a:t>
              </a:r>
            </a:p>
          </p:txBody>
        </p:sp>
        <p:sp>
          <p:nvSpPr>
            <p:cNvPr id="505999" name="Text Box 143"/>
            <p:cNvSpPr txBox="1">
              <a:spLocks noChangeArrowheads="1"/>
            </p:cNvSpPr>
            <p:nvPr/>
          </p:nvSpPr>
          <p:spPr bwMode="auto">
            <a:xfrm>
              <a:off x="3458" y="3022"/>
              <a:ext cx="702" cy="121"/>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rPr>
                <a:t>数据设计</a:t>
              </a:r>
            </a:p>
          </p:txBody>
        </p:sp>
        <p:sp>
          <p:nvSpPr>
            <p:cNvPr id="506000" name="Text Box 144"/>
            <p:cNvSpPr txBox="1">
              <a:spLocks noChangeArrowheads="1"/>
            </p:cNvSpPr>
            <p:nvPr/>
          </p:nvSpPr>
          <p:spPr bwMode="auto">
            <a:xfrm>
              <a:off x="781" y="2387"/>
              <a:ext cx="702" cy="121"/>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buFont typeface="Wingdings" pitchFamily="2" charset="2"/>
                <a:buNone/>
                <a:tabLst>
                  <a:tab pos="1277938" algn="l"/>
                </a:tabLst>
                <a:defRPr/>
              </a:pPr>
              <a:r>
                <a:rPr lang="zh-CN" altLang="en-US">
                  <a:effectLst>
                    <a:outerShdw blurRad="38100" dist="38100" dir="2700000" algn="tl">
                      <a:srgbClr val="C0C0C0"/>
                    </a:outerShdw>
                  </a:effectLst>
                </a:rPr>
                <a:t>数据字典</a:t>
              </a:r>
            </a:p>
          </p:txBody>
        </p:sp>
        <p:sp>
          <p:nvSpPr>
            <p:cNvPr id="506001" name="Text Box 145"/>
            <p:cNvSpPr txBox="1">
              <a:spLocks noChangeArrowheads="1"/>
            </p:cNvSpPr>
            <p:nvPr/>
          </p:nvSpPr>
          <p:spPr bwMode="auto">
            <a:xfrm>
              <a:off x="3412" y="1752"/>
              <a:ext cx="702" cy="121"/>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rPr>
                <a:t>过程设计</a:t>
              </a:r>
            </a:p>
          </p:txBody>
        </p:sp>
      </p:grpSp>
    </p:spTree>
  </p:cSld>
  <p:clrMapOvr>
    <a:masterClrMapping/>
  </p:clrMapOvr>
  <p:transition>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76" name="Rectangle 12"/>
          <p:cNvSpPr>
            <a:spLocks noGrp="1" noChangeArrowheads="1"/>
          </p:cNvSpPr>
          <p:nvPr>
            <p:ph type="title"/>
          </p:nvPr>
        </p:nvSpPr>
        <p:spPr>
          <a:xfrm>
            <a:off x="395288" y="1412875"/>
            <a:ext cx="8569325" cy="1439863"/>
          </a:xfrm>
        </p:spPr>
        <p:txBody>
          <a:bodyPr lIns="90488" tIns="44450" rIns="90488" bIns="44450" anchor="ctr"/>
          <a:lstStyle/>
          <a:p>
            <a:pPr algn="l">
              <a:lnSpc>
                <a:spcPct val="125000"/>
              </a:lnSpc>
              <a:defRPr/>
            </a:pPr>
            <a:r>
              <a:rPr lang="en-US" altLang="zh-CN" sz="2400" smtClean="0">
                <a:solidFill>
                  <a:schemeClr val="tx1"/>
                </a:solidFill>
                <a:effectLst>
                  <a:outerShdw blurRad="38100" dist="38100" dir="2700000" algn="tl">
                    <a:srgbClr val="C0C0C0"/>
                  </a:outerShdw>
                </a:effectLst>
                <a:latin typeface="宋体" pitchFamily="2" charset="-122"/>
                <a:ea typeface="宋体" pitchFamily="2" charset="-122"/>
              </a:rPr>
              <a:t>2. </a:t>
            </a:r>
            <a:r>
              <a:rPr lang="zh-CN" altLang="en-US" sz="2400" smtClean="0">
                <a:solidFill>
                  <a:schemeClr val="tx1"/>
                </a:solidFill>
                <a:effectLst>
                  <a:outerShdw blurRad="38100" dist="38100" dir="2700000" algn="tl">
                    <a:srgbClr val="C0C0C0"/>
                  </a:outerShdw>
                </a:effectLst>
                <a:latin typeface="宋体" pitchFamily="2" charset="-122"/>
                <a:ea typeface="宋体" pitchFamily="2" charset="-122"/>
              </a:rPr>
              <a:t>抽象</a:t>
            </a:r>
            <a:r>
              <a:rPr lang="en-US" altLang="zh-CN" sz="2400" smtClean="0">
                <a:solidFill>
                  <a:schemeClr val="tx1"/>
                </a:solidFill>
                <a:effectLst>
                  <a:outerShdw blurRad="38100" dist="38100" dir="2700000" algn="tl">
                    <a:srgbClr val="C0C0C0"/>
                  </a:outerShdw>
                </a:effectLst>
                <a:latin typeface="宋体" pitchFamily="2" charset="-122"/>
                <a:ea typeface="宋体" pitchFamily="2" charset="-122"/>
              </a:rPr>
              <a:t>——</a:t>
            </a:r>
            <a:r>
              <a:rPr lang="zh-CN" altLang="en-US" sz="2400" smtClean="0">
                <a:solidFill>
                  <a:schemeClr val="tx1"/>
                </a:solidFill>
                <a:effectLst>
                  <a:outerShdw blurRad="38100" dist="38100" dir="2700000" algn="tl">
                    <a:srgbClr val="C0C0C0"/>
                  </a:outerShdw>
                </a:effectLst>
                <a:latin typeface="宋体" pitchFamily="2" charset="-122"/>
                <a:ea typeface="宋体" pitchFamily="2" charset="-122"/>
              </a:rPr>
              <a:t>抽象是指对软件设计不同层次的理解，它与分解是解决问题的两个方面。分解是对问题细节的表述，抽象则忽略问题的细节，抓住问题的本质。</a:t>
            </a:r>
            <a:r>
              <a:rPr lang="zh-CN" altLang="en-US" sz="2400" smtClean="0">
                <a:solidFill>
                  <a:schemeClr val="tx1"/>
                </a:solidFill>
                <a:latin typeface="宋体" pitchFamily="2" charset="-122"/>
                <a:ea typeface="宋体" pitchFamily="2" charset="-122"/>
              </a:rPr>
              <a:t> </a:t>
            </a:r>
          </a:p>
        </p:txBody>
      </p:sp>
      <p:sp>
        <p:nvSpPr>
          <p:cNvPr id="574477" name="Rectangle 13"/>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
        <p:nvSpPr>
          <p:cNvPr id="574479" name="Text Box 15"/>
          <p:cNvSpPr txBox="1">
            <a:spLocks noChangeArrowheads="1"/>
          </p:cNvSpPr>
          <p:nvPr/>
        </p:nvSpPr>
        <p:spPr bwMode="auto">
          <a:xfrm>
            <a:off x="2916238" y="3644900"/>
            <a:ext cx="3311525" cy="1350963"/>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tabLst>
                <a:tab pos="1277938" algn="l"/>
              </a:tabLst>
              <a:defRPr/>
            </a:pPr>
            <a:r>
              <a:rPr lang="zh-CN" altLang="en-US" sz="2400" b="1">
                <a:effectLst>
                  <a:outerShdw blurRad="38100" dist="38100" dir="2700000" algn="tl">
                    <a:srgbClr val="C0C0C0"/>
                  </a:outerShdw>
                </a:effectLst>
              </a:rPr>
              <a:t>实体抽象</a:t>
            </a:r>
          </a:p>
          <a:p>
            <a:pPr marL="822325" indent="-419100" defTabSz="350838">
              <a:tabLst>
                <a:tab pos="1277938" algn="l"/>
              </a:tabLst>
              <a:defRPr/>
            </a:pPr>
            <a:r>
              <a:rPr lang="zh-CN" altLang="en-US" sz="2400" b="1">
                <a:effectLst>
                  <a:outerShdw blurRad="38100" dist="38100" dir="2700000" algn="tl">
                    <a:srgbClr val="C0C0C0"/>
                  </a:outerShdw>
                </a:effectLst>
              </a:rPr>
              <a:t>接口抽象</a:t>
            </a:r>
          </a:p>
          <a:p>
            <a:pPr marL="822325" indent="-419100" defTabSz="350838">
              <a:tabLst>
                <a:tab pos="1277938" algn="l"/>
              </a:tabLst>
              <a:defRPr/>
            </a:pPr>
            <a:r>
              <a:rPr lang="zh-CN" altLang="en-US" sz="2400" b="1">
                <a:effectLst>
                  <a:outerShdw blurRad="38100" dist="38100" dir="2700000" algn="tl">
                    <a:srgbClr val="C0C0C0"/>
                  </a:outerShdw>
                </a:effectLst>
              </a:rPr>
              <a:t>设计模式抽象</a:t>
            </a:r>
          </a:p>
        </p:txBody>
      </p:sp>
    </p:spTree>
  </p:cSld>
  <p:clrMapOvr>
    <a:masterClrMapping/>
  </p:clrMapOvr>
  <p:transition>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5" name="Rectangle 7"/>
          <p:cNvSpPr>
            <a:spLocks noGrp="1" noChangeArrowheads="1"/>
          </p:cNvSpPr>
          <p:nvPr>
            <p:ph type="title"/>
          </p:nvPr>
        </p:nvSpPr>
        <p:spPr>
          <a:xfrm>
            <a:off x="252413" y="1341438"/>
            <a:ext cx="8712200" cy="1655762"/>
          </a:xfrm>
        </p:spPr>
        <p:txBody>
          <a:bodyPr lIns="90488" tIns="44450" rIns="90488" bIns="44450" anchor="ctr"/>
          <a:lstStyle/>
          <a:p>
            <a:pPr algn="l">
              <a:lnSpc>
                <a:spcPct val="155000"/>
              </a:lnSpc>
              <a:defRPr/>
            </a:pPr>
            <a:r>
              <a:rPr lang="en-US" altLang="zh-CN" sz="2400" smtClean="0">
                <a:solidFill>
                  <a:schemeClr val="tx1"/>
                </a:solidFill>
                <a:effectLst>
                  <a:outerShdw blurRad="38100" dist="38100" dir="2700000" algn="tl">
                    <a:srgbClr val="C0C0C0"/>
                  </a:outerShdw>
                </a:effectLst>
                <a:latin typeface="宋体" pitchFamily="2" charset="-122"/>
                <a:ea typeface="宋体" pitchFamily="2" charset="-122"/>
              </a:rPr>
              <a:t>3. </a:t>
            </a:r>
            <a:r>
              <a:rPr lang="zh-CN" altLang="en-US" sz="2400" smtClean="0">
                <a:solidFill>
                  <a:schemeClr val="tx1"/>
                </a:solidFill>
                <a:effectLst>
                  <a:outerShdw blurRad="38100" dist="38100" dir="2700000" algn="tl">
                    <a:srgbClr val="C0C0C0"/>
                  </a:outerShdw>
                </a:effectLst>
                <a:latin typeface="宋体" pitchFamily="2" charset="-122"/>
                <a:ea typeface="宋体" pitchFamily="2" charset="-122"/>
              </a:rPr>
              <a:t>信息隐藏</a:t>
            </a:r>
            <a:r>
              <a:rPr lang="en-US" altLang="zh-CN" sz="2400" smtClean="0">
                <a:solidFill>
                  <a:schemeClr val="tx1"/>
                </a:solidFill>
                <a:effectLst>
                  <a:outerShdw blurRad="38100" dist="38100" dir="2700000" algn="tl">
                    <a:srgbClr val="C0C0C0"/>
                  </a:outerShdw>
                </a:effectLst>
                <a:latin typeface="宋体" pitchFamily="2" charset="-122"/>
                <a:ea typeface="宋体" pitchFamily="2" charset="-122"/>
              </a:rPr>
              <a:t>——</a:t>
            </a:r>
            <a:r>
              <a:rPr lang="zh-CN" altLang="en-US" sz="2400" smtClean="0">
                <a:solidFill>
                  <a:schemeClr val="tx1"/>
                </a:solidFill>
                <a:effectLst>
                  <a:outerShdw blurRad="38100" dist="38100" dir="2700000" algn="tl">
                    <a:srgbClr val="C0C0C0"/>
                  </a:outerShdw>
                </a:effectLst>
                <a:latin typeface="宋体" pitchFamily="2" charset="-122"/>
                <a:ea typeface="宋体" pitchFamily="2" charset="-122"/>
              </a:rPr>
              <a:t>信息隐藏是把数据结构与实现过程放在一起，使得相关内容彼此靠近，对外提供相对完整、独立的功能，对隐藏信息的访问只能通过接口进行操作。</a:t>
            </a:r>
            <a:r>
              <a:rPr lang="zh-CN" altLang="en-US" sz="2400" smtClean="0">
                <a:latin typeface="宋体" pitchFamily="2" charset="-122"/>
                <a:ea typeface="宋体" pitchFamily="2" charset="-122"/>
              </a:rPr>
              <a:t> </a:t>
            </a:r>
          </a:p>
        </p:txBody>
      </p:sp>
      <p:sp>
        <p:nvSpPr>
          <p:cNvPr id="575496" name="Rectangle 8"/>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
        <p:nvSpPr>
          <p:cNvPr id="575498" name="Rectangle 10"/>
          <p:cNvSpPr>
            <a:spLocks noChangeArrowheads="1"/>
          </p:cNvSpPr>
          <p:nvPr/>
        </p:nvSpPr>
        <p:spPr bwMode="auto">
          <a:xfrm>
            <a:off x="1258888" y="3357563"/>
            <a:ext cx="6224587" cy="3130550"/>
          </a:xfrm>
          <a:prstGeom prst="rect">
            <a:avLst/>
          </a:prstGeom>
          <a:noFill/>
          <a:ln w="28575">
            <a:solidFill>
              <a:srgbClr val="CCFF99"/>
            </a:solidFill>
            <a:miter lim="800000"/>
            <a:headEnd/>
            <a:tailEnd/>
          </a:ln>
          <a:effectLst/>
        </p:spPr>
        <p:txBody>
          <a:bodyPr lIns="90488" tIns="44450" rIns="90488" bIns="44450"/>
          <a:lstStyle/>
          <a:p>
            <a:pPr marL="342900" indent="-342900">
              <a:lnSpc>
                <a:spcPct val="100000"/>
              </a:lnSpc>
              <a:spcBef>
                <a:spcPct val="20000"/>
              </a:spcBef>
              <a:spcAft>
                <a:spcPct val="0"/>
              </a:spcAft>
              <a:buClr>
                <a:schemeClr val="tx1"/>
              </a:buClr>
              <a:buFont typeface="Monotype Sorts" pitchFamily="2" charset="2"/>
              <a:buNone/>
              <a:defRPr/>
            </a:pPr>
            <a:r>
              <a:rPr kumimoji="1" lang="zh-CN" altLang="en-US" sz="2400" b="1">
                <a:solidFill>
                  <a:schemeClr val="tx2"/>
                </a:solidFill>
                <a:effectLst>
                  <a:outerShdw blurRad="38100" dist="38100" dir="2700000" algn="tl">
                    <a:srgbClr val="C0C0C0"/>
                  </a:outerShdw>
                </a:effectLst>
                <a:latin typeface="宋体" pitchFamily="2" charset="-122"/>
              </a:rPr>
              <a:t>模块化</a:t>
            </a:r>
            <a:r>
              <a:rPr kumimoji="1" lang="en-US" altLang="zh-CN" sz="2400" b="1">
                <a:solidFill>
                  <a:schemeClr val="tx2"/>
                </a:solidFill>
                <a:effectLst>
                  <a:outerShdw blurRad="38100" dist="38100" dir="2700000" algn="tl">
                    <a:srgbClr val="C0C0C0"/>
                  </a:outerShdw>
                </a:effectLst>
                <a:latin typeface="宋体" pitchFamily="2" charset="-122"/>
              </a:rPr>
              <a:t>(Modularity)</a:t>
            </a:r>
            <a:r>
              <a:rPr kumimoji="1" lang="zh-CN" altLang="en-US" sz="2400" b="1">
                <a:solidFill>
                  <a:schemeClr val="tx2"/>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宋体" pitchFamily="2" charset="-122"/>
              </a:rPr>
              <a:t>好的软件设计的一个基本准则。</a:t>
            </a:r>
          </a:p>
          <a:p>
            <a:pPr marL="342900" indent="-342900">
              <a:lnSpc>
                <a:spcPct val="100000"/>
              </a:lnSpc>
              <a:spcBef>
                <a:spcPct val="20000"/>
              </a:spcBef>
              <a:spcAft>
                <a:spcPct val="0"/>
              </a:spcAft>
              <a:buClr>
                <a:schemeClr val="tx1"/>
              </a:buClr>
              <a:buFont typeface="Monotype Sorts" pitchFamily="2" charset="2"/>
              <a:buNone/>
              <a:defRPr/>
            </a:pPr>
            <a:r>
              <a:rPr kumimoji="1" lang="zh-CN" altLang="en-US" sz="2400" b="1">
                <a:solidFill>
                  <a:schemeClr val="tx1"/>
                </a:solidFill>
                <a:effectLst>
                  <a:outerShdw blurRad="38100" dist="38100" dir="2700000" algn="tl">
                    <a:srgbClr val="C0C0C0"/>
                  </a:outerShdw>
                </a:effectLst>
                <a:latin typeface="宋体" pitchFamily="2" charset="-122"/>
              </a:rPr>
              <a:t>  高层模块在整体上把握问题</a:t>
            </a:r>
            <a:r>
              <a:rPr kumimoji="1" lang="en-US" altLang="zh-CN" sz="2400" b="1">
                <a:solidFill>
                  <a:schemeClr val="tx1"/>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宋体" pitchFamily="2" charset="-122"/>
              </a:rPr>
              <a:t>隐藏细节</a:t>
            </a:r>
          </a:p>
          <a:p>
            <a:pPr marL="342900" indent="-342900">
              <a:lnSpc>
                <a:spcPct val="100000"/>
              </a:lnSpc>
              <a:spcBef>
                <a:spcPct val="20000"/>
              </a:spcBef>
              <a:spcAft>
                <a:spcPct val="0"/>
              </a:spcAft>
              <a:buClr>
                <a:schemeClr val="tx1"/>
              </a:buClr>
              <a:buFont typeface="Monotype Sorts" pitchFamily="2" charset="2"/>
              <a:buNone/>
              <a:defRPr/>
            </a:pPr>
            <a:endParaRPr kumimoji="1" lang="zh-CN" altLang="en-US" sz="2400" b="1">
              <a:solidFill>
                <a:schemeClr val="tx1"/>
              </a:solidFill>
              <a:effectLst>
                <a:outerShdw blurRad="38100" dist="38100" dir="2700000" algn="tl">
                  <a:srgbClr val="C0C0C0"/>
                </a:outerShdw>
              </a:effectLst>
              <a:latin typeface="宋体" pitchFamily="2" charset="-122"/>
            </a:endParaRPr>
          </a:p>
          <a:p>
            <a:pPr marL="342900" indent="-342900">
              <a:lnSpc>
                <a:spcPct val="100000"/>
              </a:lnSpc>
              <a:spcBef>
                <a:spcPct val="20000"/>
              </a:spcBef>
              <a:spcAft>
                <a:spcPct val="0"/>
              </a:spcAft>
              <a:buClr>
                <a:schemeClr val="tx1"/>
              </a:buClr>
              <a:buFont typeface="Monotype Sorts" pitchFamily="2" charset="2"/>
              <a:buNone/>
              <a:defRPr/>
            </a:pPr>
            <a:r>
              <a:rPr kumimoji="1" lang="zh-CN" altLang="en-US" sz="2400" b="1">
                <a:solidFill>
                  <a:schemeClr val="tx1"/>
                </a:solidFill>
                <a:effectLst>
                  <a:outerShdw blurRad="38100" dist="38100" dir="2700000" algn="tl">
                    <a:srgbClr val="C0C0C0"/>
                  </a:outerShdw>
                </a:effectLst>
                <a:latin typeface="宋体" pitchFamily="2" charset="-122"/>
              </a:rPr>
              <a:t>  复杂问题        较小问题</a:t>
            </a:r>
          </a:p>
          <a:p>
            <a:pPr marL="342900" indent="-342900">
              <a:lnSpc>
                <a:spcPct val="100000"/>
              </a:lnSpc>
              <a:spcBef>
                <a:spcPct val="20000"/>
              </a:spcBef>
              <a:spcAft>
                <a:spcPct val="0"/>
              </a:spcAft>
              <a:buClr>
                <a:schemeClr val="tx1"/>
              </a:buClr>
              <a:buFont typeface="Monotype Sorts" pitchFamily="2" charset="2"/>
              <a:buNone/>
              <a:defRPr/>
            </a:pPr>
            <a:r>
              <a:rPr kumimoji="1" lang="zh-CN" altLang="en-US" sz="2400" b="1">
                <a:solidFill>
                  <a:schemeClr val="tx1"/>
                </a:solidFill>
                <a:effectLst>
                  <a:outerShdw blurRad="38100" dist="38100" dir="2700000" algn="tl">
                    <a:srgbClr val="C0C0C0"/>
                  </a:outerShdw>
                </a:effectLst>
                <a:latin typeface="宋体" pitchFamily="2" charset="-122"/>
              </a:rPr>
              <a:t>           </a:t>
            </a:r>
            <a:endParaRPr kumimoji="1" lang="zh-CN" altLang="en-US" sz="2400" b="1">
              <a:solidFill>
                <a:srgbClr val="FC0128"/>
              </a:solidFill>
              <a:effectLst>
                <a:outerShdw blurRad="38100" dist="38100" dir="2700000" algn="tl">
                  <a:srgbClr val="C0C0C0"/>
                </a:outerShdw>
              </a:effectLst>
              <a:latin typeface="宋体" pitchFamily="2" charset="-122"/>
            </a:endParaRPr>
          </a:p>
          <a:p>
            <a:pPr marL="342900" indent="-342900">
              <a:lnSpc>
                <a:spcPct val="100000"/>
              </a:lnSpc>
              <a:spcBef>
                <a:spcPct val="20000"/>
              </a:spcBef>
              <a:spcAft>
                <a:spcPct val="0"/>
              </a:spcAft>
              <a:buClr>
                <a:schemeClr val="tx1"/>
              </a:buClr>
              <a:buFont typeface="Monotype Sorts" pitchFamily="2" charset="2"/>
              <a:buNone/>
              <a:defRPr/>
            </a:pPr>
            <a:r>
              <a:rPr kumimoji="1" lang="zh-CN" altLang="en-US" sz="2400" b="1">
                <a:solidFill>
                  <a:schemeClr val="tx1"/>
                </a:solidFill>
                <a:effectLst>
                  <a:outerShdw blurRad="38100" dist="38100" dir="2700000" algn="tl">
                    <a:srgbClr val="C0C0C0"/>
                  </a:outerShdw>
                </a:effectLst>
                <a:latin typeface="宋体" pitchFamily="2" charset="-122"/>
              </a:rPr>
              <a:t>  可减小解题所需的总的工作</a:t>
            </a:r>
          </a:p>
        </p:txBody>
      </p:sp>
      <p:sp>
        <p:nvSpPr>
          <p:cNvPr id="575499" name="AutoShape 11"/>
          <p:cNvSpPr>
            <a:spLocks noChangeArrowheads="1"/>
          </p:cNvSpPr>
          <p:nvPr/>
        </p:nvSpPr>
        <p:spPr bwMode="auto">
          <a:xfrm rot="16200000" flipH="1">
            <a:off x="4555332" y="4645819"/>
            <a:ext cx="520700" cy="407987"/>
          </a:xfrm>
          <a:prstGeom prst="rightArrow">
            <a:avLst>
              <a:gd name="adj1" fmla="val 50000"/>
              <a:gd name="adj2" fmla="val 63819"/>
            </a:avLst>
          </a:prstGeom>
          <a:solidFill>
            <a:srgbClr val="FF99FF"/>
          </a:solidFill>
          <a:ln w="12700">
            <a:noFill/>
            <a:miter lim="800000"/>
            <a:headEnd/>
            <a:tailEnd/>
          </a:ln>
          <a:effectLst/>
        </p:spPr>
        <p:txBody>
          <a:bodyPr wrap="none" anchor="ctr"/>
          <a:lstStyle/>
          <a:p>
            <a:pPr>
              <a:defRPr/>
            </a:pPr>
            <a:endParaRPr lang="zh-CN" altLang="en-US"/>
          </a:p>
        </p:txBody>
      </p:sp>
      <p:sp>
        <p:nvSpPr>
          <p:cNvPr id="575500" name="Rectangle 12"/>
          <p:cNvSpPr>
            <a:spLocks noChangeArrowheads="1"/>
          </p:cNvSpPr>
          <p:nvPr/>
        </p:nvSpPr>
        <p:spPr bwMode="auto">
          <a:xfrm>
            <a:off x="3240088" y="5414963"/>
            <a:ext cx="692150"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zh-CN" altLang="en-US" sz="2000" b="1">
                <a:solidFill>
                  <a:schemeClr val="tx2"/>
                </a:solidFill>
                <a:effectLst>
                  <a:outerShdw blurRad="38100" dist="38100" dir="2700000" algn="tl">
                    <a:srgbClr val="C0C0C0"/>
                  </a:outerShdw>
                </a:effectLst>
                <a:latin typeface="宋体" pitchFamily="2" charset="-122"/>
              </a:rPr>
              <a:t>分解</a:t>
            </a:r>
          </a:p>
        </p:txBody>
      </p:sp>
      <p:sp>
        <p:nvSpPr>
          <p:cNvPr id="575501" name="AutoShape 13"/>
          <p:cNvSpPr>
            <a:spLocks noChangeArrowheads="1"/>
          </p:cNvSpPr>
          <p:nvPr/>
        </p:nvSpPr>
        <p:spPr bwMode="auto">
          <a:xfrm>
            <a:off x="3011488" y="5110163"/>
            <a:ext cx="1092200" cy="320675"/>
          </a:xfrm>
          <a:prstGeom prst="rightArrow">
            <a:avLst>
              <a:gd name="adj1" fmla="val 50000"/>
              <a:gd name="adj2" fmla="val 170313"/>
            </a:avLst>
          </a:prstGeom>
          <a:solidFill>
            <a:srgbClr val="FF99FF"/>
          </a:solidFill>
          <a:ln w="12700">
            <a:noFill/>
            <a:miter lim="800000"/>
            <a:headEnd/>
            <a:tailEnd/>
          </a:ln>
          <a:effectLst/>
        </p:spPr>
        <p:txBody>
          <a:bodyPr wrap="none" anchor="ctr"/>
          <a:lstStyle/>
          <a:p>
            <a:pPr>
              <a:defRPr/>
            </a:pPr>
            <a:endParaRPr lang="zh-CN" altLang="en-US"/>
          </a:p>
        </p:txBody>
      </p:sp>
      <p:sp>
        <p:nvSpPr>
          <p:cNvPr id="575502" name="Text Box 14"/>
          <p:cNvSpPr txBox="1">
            <a:spLocks noChangeArrowheads="1"/>
          </p:cNvSpPr>
          <p:nvPr/>
        </p:nvSpPr>
        <p:spPr bwMode="auto">
          <a:xfrm>
            <a:off x="5130800" y="4589463"/>
            <a:ext cx="776288" cy="396875"/>
          </a:xfrm>
          <a:prstGeom prst="rect">
            <a:avLst/>
          </a:prstGeom>
          <a:noFill/>
          <a:ln w="12700">
            <a:noFill/>
            <a:miter lim="800000"/>
            <a:headEnd/>
            <a:tailEnd/>
          </a:ln>
          <a:effectLst/>
        </p:spPr>
        <p:txBody>
          <a:bodyPr>
            <a:spAutoFit/>
          </a:bodyPr>
          <a:lstStyle/>
          <a:p>
            <a:pPr>
              <a:lnSpc>
                <a:spcPct val="100000"/>
              </a:lnSpc>
              <a:spcBef>
                <a:spcPct val="50000"/>
              </a:spcBef>
              <a:spcAft>
                <a:spcPct val="0"/>
              </a:spcAft>
              <a:buClrTx/>
              <a:buSzTx/>
              <a:buFontTx/>
              <a:buNone/>
              <a:defRPr/>
            </a:pPr>
            <a:r>
              <a:rPr kumimoji="1" lang="zh-CN" altLang="en-US" sz="2000" b="1">
                <a:solidFill>
                  <a:schemeClr val="tx2"/>
                </a:solidFill>
                <a:effectLst>
                  <a:outerShdw blurRad="38100" dist="38100" dir="2700000" algn="tl">
                    <a:srgbClr val="C0C0C0"/>
                  </a:outerShdw>
                </a:effectLst>
                <a:latin typeface="宋体" pitchFamily="2" charset="-122"/>
              </a:rPr>
              <a:t>分解</a:t>
            </a:r>
          </a:p>
        </p:txBody>
      </p:sp>
    </p:spTree>
  </p:cSld>
  <p:clrMapOvr>
    <a:masterClrMapping/>
  </p:clrMapOvr>
  <p:transition>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5" name="Rectangle 7"/>
          <p:cNvSpPr>
            <a:spLocks noGrp="1" noChangeArrowheads="1"/>
          </p:cNvSpPr>
          <p:nvPr>
            <p:ph type="title"/>
          </p:nvPr>
        </p:nvSpPr>
        <p:spPr>
          <a:xfrm>
            <a:off x="252413" y="1341438"/>
            <a:ext cx="8712200" cy="1655762"/>
          </a:xfrm>
        </p:spPr>
        <p:txBody>
          <a:bodyPr lIns="90488" tIns="44450" rIns="90488" bIns="44450" anchor="ctr"/>
          <a:lstStyle/>
          <a:p>
            <a:pPr algn="l">
              <a:lnSpc>
                <a:spcPct val="155000"/>
              </a:lnSpc>
              <a:defRPr/>
            </a:pPr>
            <a:r>
              <a:rPr lang="en-US" altLang="zh-CN" sz="2400" smtClean="0">
                <a:solidFill>
                  <a:schemeClr val="tx1"/>
                </a:solidFill>
                <a:effectLst>
                  <a:outerShdw blurRad="38100" dist="38100" dir="2700000" algn="tl">
                    <a:srgbClr val="C0C0C0"/>
                  </a:outerShdw>
                </a:effectLst>
                <a:latin typeface="宋体" pitchFamily="2" charset="-122"/>
                <a:ea typeface="宋体" pitchFamily="2" charset="-122"/>
              </a:rPr>
              <a:t>3. </a:t>
            </a:r>
            <a:r>
              <a:rPr lang="zh-CN" altLang="en-US" sz="2400" smtClean="0">
                <a:solidFill>
                  <a:schemeClr val="tx1"/>
                </a:solidFill>
                <a:effectLst>
                  <a:outerShdw blurRad="38100" dist="38100" dir="2700000" algn="tl">
                    <a:srgbClr val="C0C0C0"/>
                  </a:outerShdw>
                </a:effectLst>
                <a:latin typeface="宋体" pitchFamily="2" charset="-122"/>
                <a:ea typeface="宋体" pitchFamily="2" charset="-122"/>
              </a:rPr>
              <a:t>信息隐藏</a:t>
            </a:r>
            <a:r>
              <a:rPr lang="en-US" altLang="zh-CN" sz="2400" smtClean="0">
                <a:solidFill>
                  <a:schemeClr val="tx1"/>
                </a:solidFill>
                <a:effectLst>
                  <a:outerShdw blurRad="38100" dist="38100" dir="2700000" algn="tl">
                    <a:srgbClr val="C0C0C0"/>
                  </a:outerShdw>
                </a:effectLst>
                <a:latin typeface="宋体" pitchFamily="2" charset="-122"/>
                <a:ea typeface="宋体" pitchFamily="2" charset="-122"/>
              </a:rPr>
              <a:t>——</a:t>
            </a:r>
            <a:r>
              <a:rPr lang="zh-CN" altLang="en-US" sz="2400" smtClean="0">
                <a:solidFill>
                  <a:schemeClr val="tx1"/>
                </a:solidFill>
                <a:effectLst>
                  <a:outerShdw blurRad="38100" dist="38100" dir="2700000" algn="tl">
                    <a:srgbClr val="C0C0C0"/>
                  </a:outerShdw>
                </a:effectLst>
                <a:latin typeface="宋体" pitchFamily="2" charset="-122"/>
                <a:ea typeface="宋体" pitchFamily="2" charset="-122"/>
              </a:rPr>
              <a:t>信息隐藏是把数据结构与实现过程放在一起，使得相关内容彼此靠近，对外提供相对完整、独立的功能，对隐藏信息的访问只能通过接口进行操作。</a:t>
            </a:r>
            <a:r>
              <a:rPr lang="zh-CN" altLang="en-US" sz="2400" smtClean="0">
                <a:latin typeface="宋体" pitchFamily="2" charset="-122"/>
                <a:ea typeface="宋体" pitchFamily="2" charset="-122"/>
              </a:rPr>
              <a:t> </a:t>
            </a:r>
          </a:p>
        </p:txBody>
      </p:sp>
      <p:sp>
        <p:nvSpPr>
          <p:cNvPr id="575496" name="Rectangle 8"/>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
        <p:nvSpPr>
          <p:cNvPr id="575498" name="Rectangle 10"/>
          <p:cNvSpPr>
            <a:spLocks noChangeArrowheads="1"/>
          </p:cNvSpPr>
          <p:nvPr/>
        </p:nvSpPr>
        <p:spPr bwMode="auto">
          <a:xfrm>
            <a:off x="1258888" y="3357563"/>
            <a:ext cx="6224587" cy="3130550"/>
          </a:xfrm>
          <a:prstGeom prst="rect">
            <a:avLst/>
          </a:prstGeom>
          <a:noFill/>
          <a:ln w="28575">
            <a:solidFill>
              <a:srgbClr val="CCFF99"/>
            </a:solidFill>
            <a:miter lim="800000"/>
            <a:headEnd/>
            <a:tailEnd/>
          </a:ln>
          <a:effectLst/>
        </p:spPr>
        <p:txBody>
          <a:bodyPr lIns="90488" tIns="44450" rIns="90488" bIns="44450"/>
          <a:lstStyle/>
          <a:p>
            <a:pPr marL="342900" indent="-342900">
              <a:lnSpc>
                <a:spcPct val="100000"/>
              </a:lnSpc>
              <a:spcBef>
                <a:spcPct val="20000"/>
              </a:spcBef>
              <a:spcAft>
                <a:spcPct val="0"/>
              </a:spcAft>
              <a:buClr>
                <a:schemeClr val="tx1"/>
              </a:buClr>
              <a:buFont typeface="Monotype Sorts" pitchFamily="2" charset="2"/>
              <a:buNone/>
              <a:defRPr/>
            </a:pPr>
            <a:r>
              <a:rPr kumimoji="1" lang="zh-CN" altLang="en-US" sz="2400" b="1">
                <a:solidFill>
                  <a:schemeClr val="tx2"/>
                </a:solidFill>
                <a:effectLst>
                  <a:outerShdw blurRad="38100" dist="38100" dir="2700000" algn="tl">
                    <a:srgbClr val="C0C0C0"/>
                  </a:outerShdw>
                </a:effectLst>
                <a:latin typeface="宋体" pitchFamily="2" charset="-122"/>
              </a:rPr>
              <a:t>模块化</a:t>
            </a:r>
            <a:r>
              <a:rPr kumimoji="1" lang="en-US" altLang="zh-CN" sz="2400" b="1">
                <a:solidFill>
                  <a:schemeClr val="tx2"/>
                </a:solidFill>
                <a:effectLst>
                  <a:outerShdw blurRad="38100" dist="38100" dir="2700000" algn="tl">
                    <a:srgbClr val="C0C0C0"/>
                  </a:outerShdw>
                </a:effectLst>
                <a:latin typeface="宋体" pitchFamily="2" charset="-122"/>
              </a:rPr>
              <a:t>(Modularity)</a:t>
            </a:r>
            <a:r>
              <a:rPr kumimoji="1" lang="zh-CN" altLang="en-US" sz="2400" b="1">
                <a:solidFill>
                  <a:schemeClr val="tx2"/>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宋体" pitchFamily="2" charset="-122"/>
              </a:rPr>
              <a:t>好的软件设计的一个基本准则。</a:t>
            </a:r>
          </a:p>
          <a:p>
            <a:pPr marL="342900" indent="-342900">
              <a:lnSpc>
                <a:spcPct val="100000"/>
              </a:lnSpc>
              <a:spcBef>
                <a:spcPct val="20000"/>
              </a:spcBef>
              <a:spcAft>
                <a:spcPct val="0"/>
              </a:spcAft>
              <a:buClr>
                <a:schemeClr val="tx1"/>
              </a:buClr>
              <a:buFont typeface="Monotype Sorts" pitchFamily="2" charset="2"/>
              <a:buNone/>
              <a:defRPr/>
            </a:pPr>
            <a:r>
              <a:rPr kumimoji="1" lang="zh-CN" altLang="en-US" sz="2400" b="1">
                <a:solidFill>
                  <a:schemeClr val="tx1"/>
                </a:solidFill>
                <a:effectLst>
                  <a:outerShdw blurRad="38100" dist="38100" dir="2700000" algn="tl">
                    <a:srgbClr val="C0C0C0"/>
                  </a:outerShdw>
                </a:effectLst>
                <a:latin typeface="宋体" pitchFamily="2" charset="-122"/>
              </a:rPr>
              <a:t>  高层模块在整体上把握问题</a:t>
            </a:r>
            <a:r>
              <a:rPr kumimoji="1" lang="en-US" altLang="zh-CN" sz="2400" b="1">
                <a:solidFill>
                  <a:schemeClr val="tx1"/>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宋体" pitchFamily="2" charset="-122"/>
              </a:rPr>
              <a:t>隐藏细节</a:t>
            </a:r>
          </a:p>
          <a:p>
            <a:pPr marL="342900" indent="-342900">
              <a:lnSpc>
                <a:spcPct val="100000"/>
              </a:lnSpc>
              <a:spcBef>
                <a:spcPct val="20000"/>
              </a:spcBef>
              <a:spcAft>
                <a:spcPct val="0"/>
              </a:spcAft>
              <a:buClr>
                <a:schemeClr val="tx1"/>
              </a:buClr>
              <a:buFont typeface="Monotype Sorts" pitchFamily="2" charset="2"/>
              <a:buNone/>
              <a:defRPr/>
            </a:pPr>
            <a:endParaRPr kumimoji="1" lang="zh-CN" altLang="en-US" sz="2400" b="1">
              <a:solidFill>
                <a:schemeClr val="tx1"/>
              </a:solidFill>
              <a:effectLst>
                <a:outerShdw blurRad="38100" dist="38100" dir="2700000" algn="tl">
                  <a:srgbClr val="C0C0C0"/>
                </a:outerShdw>
              </a:effectLst>
              <a:latin typeface="宋体" pitchFamily="2" charset="-122"/>
            </a:endParaRPr>
          </a:p>
          <a:p>
            <a:pPr marL="342900" indent="-342900">
              <a:lnSpc>
                <a:spcPct val="100000"/>
              </a:lnSpc>
              <a:spcBef>
                <a:spcPct val="20000"/>
              </a:spcBef>
              <a:spcAft>
                <a:spcPct val="0"/>
              </a:spcAft>
              <a:buClr>
                <a:schemeClr val="tx1"/>
              </a:buClr>
              <a:buFont typeface="Monotype Sorts" pitchFamily="2" charset="2"/>
              <a:buNone/>
              <a:defRPr/>
            </a:pPr>
            <a:r>
              <a:rPr kumimoji="1" lang="zh-CN" altLang="en-US" sz="2400" b="1">
                <a:solidFill>
                  <a:schemeClr val="tx1"/>
                </a:solidFill>
                <a:effectLst>
                  <a:outerShdw blurRad="38100" dist="38100" dir="2700000" algn="tl">
                    <a:srgbClr val="C0C0C0"/>
                  </a:outerShdw>
                </a:effectLst>
                <a:latin typeface="宋体" pitchFamily="2" charset="-122"/>
              </a:rPr>
              <a:t>  复杂问题        较小问题</a:t>
            </a:r>
          </a:p>
          <a:p>
            <a:pPr marL="342900" indent="-342900">
              <a:lnSpc>
                <a:spcPct val="100000"/>
              </a:lnSpc>
              <a:spcBef>
                <a:spcPct val="20000"/>
              </a:spcBef>
              <a:spcAft>
                <a:spcPct val="0"/>
              </a:spcAft>
              <a:buClr>
                <a:schemeClr val="tx1"/>
              </a:buClr>
              <a:buFont typeface="Monotype Sorts" pitchFamily="2" charset="2"/>
              <a:buNone/>
              <a:defRPr/>
            </a:pPr>
            <a:r>
              <a:rPr kumimoji="1" lang="zh-CN" altLang="en-US" sz="2400" b="1">
                <a:solidFill>
                  <a:schemeClr val="tx1"/>
                </a:solidFill>
                <a:effectLst>
                  <a:outerShdw blurRad="38100" dist="38100" dir="2700000" algn="tl">
                    <a:srgbClr val="C0C0C0"/>
                  </a:outerShdw>
                </a:effectLst>
                <a:latin typeface="宋体" pitchFamily="2" charset="-122"/>
              </a:rPr>
              <a:t>           </a:t>
            </a:r>
            <a:endParaRPr kumimoji="1" lang="zh-CN" altLang="en-US" sz="2400" b="1">
              <a:solidFill>
                <a:srgbClr val="FC0128"/>
              </a:solidFill>
              <a:effectLst>
                <a:outerShdw blurRad="38100" dist="38100" dir="2700000" algn="tl">
                  <a:srgbClr val="C0C0C0"/>
                </a:outerShdw>
              </a:effectLst>
              <a:latin typeface="宋体" pitchFamily="2" charset="-122"/>
            </a:endParaRPr>
          </a:p>
          <a:p>
            <a:pPr marL="342900" indent="-342900">
              <a:lnSpc>
                <a:spcPct val="100000"/>
              </a:lnSpc>
              <a:spcBef>
                <a:spcPct val="20000"/>
              </a:spcBef>
              <a:spcAft>
                <a:spcPct val="0"/>
              </a:spcAft>
              <a:buClr>
                <a:schemeClr val="tx1"/>
              </a:buClr>
              <a:buFont typeface="Monotype Sorts" pitchFamily="2" charset="2"/>
              <a:buNone/>
              <a:defRPr/>
            </a:pPr>
            <a:r>
              <a:rPr kumimoji="1" lang="zh-CN" altLang="en-US" sz="2400" b="1">
                <a:solidFill>
                  <a:schemeClr val="tx1"/>
                </a:solidFill>
                <a:effectLst>
                  <a:outerShdw blurRad="38100" dist="38100" dir="2700000" algn="tl">
                    <a:srgbClr val="C0C0C0"/>
                  </a:outerShdw>
                </a:effectLst>
                <a:latin typeface="宋体" pitchFamily="2" charset="-122"/>
              </a:rPr>
              <a:t>  可减小解题所需的总的工作</a:t>
            </a:r>
          </a:p>
        </p:txBody>
      </p:sp>
      <p:sp>
        <p:nvSpPr>
          <p:cNvPr id="575499" name="AutoShape 11"/>
          <p:cNvSpPr>
            <a:spLocks noChangeArrowheads="1"/>
          </p:cNvSpPr>
          <p:nvPr/>
        </p:nvSpPr>
        <p:spPr bwMode="auto">
          <a:xfrm rot="16200000" flipH="1">
            <a:off x="4555332" y="4645819"/>
            <a:ext cx="520700" cy="407987"/>
          </a:xfrm>
          <a:prstGeom prst="rightArrow">
            <a:avLst>
              <a:gd name="adj1" fmla="val 50000"/>
              <a:gd name="adj2" fmla="val 63819"/>
            </a:avLst>
          </a:prstGeom>
          <a:solidFill>
            <a:srgbClr val="FF99FF"/>
          </a:solidFill>
          <a:ln w="12700">
            <a:noFill/>
            <a:miter lim="800000"/>
            <a:headEnd/>
            <a:tailEnd/>
          </a:ln>
          <a:effectLst/>
        </p:spPr>
        <p:txBody>
          <a:bodyPr wrap="none" anchor="ctr"/>
          <a:lstStyle/>
          <a:p>
            <a:pPr>
              <a:defRPr/>
            </a:pPr>
            <a:endParaRPr lang="zh-CN" altLang="en-US"/>
          </a:p>
        </p:txBody>
      </p:sp>
      <p:sp>
        <p:nvSpPr>
          <p:cNvPr id="575500" name="Rectangle 12"/>
          <p:cNvSpPr>
            <a:spLocks noChangeArrowheads="1"/>
          </p:cNvSpPr>
          <p:nvPr/>
        </p:nvSpPr>
        <p:spPr bwMode="auto">
          <a:xfrm>
            <a:off x="3240088" y="5414963"/>
            <a:ext cx="692150"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zh-CN" altLang="en-US" sz="2000" b="1">
                <a:solidFill>
                  <a:schemeClr val="tx2"/>
                </a:solidFill>
                <a:effectLst>
                  <a:outerShdw blurRad="38100" dist="38100" dir="2700000" algn="tl">
                    <a:srgbClr val="C0C0C0"/>
                  </a:outerShdw>
                </a:effectLst>
                <a:latin typeface="宋体" pitchFamily="2" charset="-122"/>
              </a:rPr>
              <a:t>分解</a:t>
            </a:r>
          </a:p>
        </p:txBody>
      </p:sp>
      <p:sp>
        <p:nvSpPr>
          <p:cNvPr id="575501" name="AutoShape 13"/>
          <p:cNvSpPr>
            <a:spLocks noChangeArrowheads="1"/>
          </p:cNvSpPr>
          <p:nvPr/>
        </p:nvSpPr>
        <p:spPr bwMode="auto">
          <a:xfrm>
            <a:off x="3011488" y="5110163"/>
            <a:ext cx="1092200" cy="320675"/>
          </a:xfrm>
          <a:prstGeom prst="rightArrow">
            <a:avLst>
              <a:gd name="adj1" fmla="val 50000"/>
              <a:gd name="adj2" fmla="val 170313"/>
            </a:avLst>
          </a:prstGeom>
          <a:solidFill>
            <a:srgbClr val="FF99FF"/>
          </a:solidFill>
          <a:ln w="12700">
            <a:noFill/>
            <a:miter lim="800000"/>
            <a:headEnd/>
            <a:tailEnd/>
          </a:ln>
          <a:effectLst/>
        </p:spPr>
        <p:txBody>
          <a:bodyPr wrap="none" anchor="ctr"/>
          <a:lstStyle/>
          <a:p>
            <a:pPr>
              <a:defRPr/>
            </a:pPr>
            <a:endParaRPr lang="zh-CN" altLang="en-US"/>
          </a:p>
        </p:txBody>
      </p:sp>
      <p:sp>
        <p:nvSpPr>
          <p:cNvPr id="575502" name="Text Box 14"/>
          <p:cNvSpPr txBox="1">
            <a:spLocks noChangeArrowheads="1"/>
          </p:cNvSpPr>
          <p:nvPr/>
        </p:nvSpPr>
        <p:spPr bwMode="auto">
          <a:xfrm>
            <a:off x="5130800" y="4589463"/>
            <a:ext cx="776288" cy="396875"/>
          </a:xfrm>
          <a:prstGeom prst="rect">
            <a:avLst/>
          </a:prstGeom>
          <a:noFill/>
          <a:ln w="12700">
            <a:noFill/>
            <a:miter lim="800000"/>
            <a:headEnd/>
            <a:tailEnd/>
          </a:ln>
          <a:effectLst/>
        </p:spPr>
        <p:txBody>
          <a:bodyPr>
            <a:spAutoFit/>
          </a:bodyPr>
          <a:lstStyle/>
          <a:p>
            <a:pPr>
              <a:lnSpc>
                <a:spcPct val="100000"/>
              </a:lnSpc>
              <a:spcBef>
                <a:spcPct val="50000"/>
              </a:spcBef>
              <a:spcAft>
                <a:spcPct val="0"/>
              </a:spcAft>
              <a:buClrTx/>
              <a:buSzTx/>
              <a:buFontTx/>
              <a:buNone/>
              <a:defRPr/>
            </a:pPr>
            <a:r>
              <a:rPr kumimoji="1" lang="zh-CN" altLang="en-US" sz="2000" b="1">
                <a:solidFill>
                  <a:schemeClr val="tx2"/>
                </a:solidFill>
                <a:effectLst>
                  <a:outerShdw blurRad="38100" dist="38100" dir="2700000" algn="tl">
                    <a:srgbClr val="C0C0C0"/>
                  </a:outerShdw>
                </a:effectLst>
                <a:latin typeface="宋体" pitchFamily="2" charset="-122"/>
              </a:rPr>
              <a:t>分解</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48880" y="-2403648"/>
            <a:ext cx="9892902" cy="13190536"/>
          </a:xfrm>
          <a:prstGeom prst="rect">
            <a:avLst/>
          </a:prstGeom>
        </p:spPr>
      </p:pic>
    </p:spTree>
    <p:extLst>
      <p:ext uri="{BB962C8B-B14F-4D97-AF65-F5344CB8AC3E}">
        <p14:creationId xmlns:p14="http://schemas.microsoft.com/office/powerpoint/2010/main" val="4277280673"/>
      </p:ext>
    </p:extLst>
  </p:cSld>
  <p:clrMapOvr>
    <a:masterClrMapping/>
  </p:clrMapOvr>
  <p:transition>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9" name="Rectangle 3"/>
          <p:cNvSpPr>
            <a:spLocks noChangeArrowheads="1"/>
          </p:cNvSpPr>
          <p:nvPr/>
        </p:nvSpPr>
        <p:spPr bwMode="auto">
          <a:xfrm>
            <a:off x="107950" y="1341438"/>
            <a:ext cx="8856663" cy="4751387"/>
          </a:xfrm>
          <a:prstGeom prst="rect">
            <a:avLst/>
          </a:prstGeom>
          <a:noFill/>
          <a:ln w="12700">
            <a:noFill/>
            <a:miter lim="800000"/>
            <a:headEnd/>
            <a:tailEnd/>
          </a:ln>
          <a:effectLst/>
        </p:spPr>
        <p:txBody>
          <a:bodyPr lIns="90488" tIns="44450" rIns="90488" bIns="44450"/>
          <a:lstStyle/>
          <a:p>
            <a:pPr marL="342900" indent="-342900">
              <a:lnSpc>
                <a:spcPct val="170000"/>
              </a:lnSpc>
              <a:spcBef>
                <a:spcPct val="30000"/>
              </a:spcBef>
              <a:spcAft>
                <a:spcPct val="0"/>
              </a:spcAft>
              <a:buClr>
                <a:schemeClr val="tx1"/>
              </a:buClr>
              <a:buFont typeface="Monotype Sorts" pitchFamily="2" charset="2"/>
              <a:buNone/>
              <a:defRPr/>
            </a:pPr>
            <a:r>
              <a:rPr kumimoji="1" lang="en-US" altLang="zh-CN" sz="2400" b="1" dirty="0">
                <a:solidFill>
                  <a:schemeClr val="tx1"/>
                </a:solidFill>
                <a:effectLst>
                  <a:outerShdw blurRad="38100" dist="38100" dir="2700000" algn="tl">
                    <a:srgbClr val="C0C0C0"/>
                  </a:outerShdw>
                </a:effectLst>
                <a:latin typeface="宋体" pitchFamily="2" charset="-122"/>
              </a:rPr>
              <a:t>  4. </a:t>
            </a:r>
            <a:r>
              <a:rPr kumimoji="1" lang="zh-CN" altLang="en-US" sz="2400" b="1" dirty="0">
                <a:solidFill>
                  <a:schemeClr val="tx1"/>
                </a:solidFill>
                <a:effectLst>
                  <a:outerShdw blurRad="38100" dist="38100" dir="2700000" algn="tl">
                    <a:srgbClr val="C0C0C0"/>
                  </a:outerShdw>
                </a:effectLst>
                <a:latin typeface="宋体" pitchFamily="2" charset="-122"/>
              </a:rPr>
              <a:t>模块独立性是指软件系统中划分的模块完成一个相对独立的功能，而与其它模块的关联尽量只发生在接口上。因此，</a:t>
            </a:r>
            <a:r>
              <a:rPr kumimoji="1" lang="zh-CN" altLang="en-US" sz="2400" b="1" dirty="0">
                <a:solidFill>
                  <a:srgbClr val="FF0000"/>
                </a:solidFill>
                <a:effectLst>
                  <a:outerShdw blurRad="38100" dist="38100" dir="2700000" algn="tl">
                    <a:srgbClr val="C0C0C0"/>
                  </a:outerShdw>
                </a:effectLst>
                <a:latin typeface="宋体" pitchFamily="2" charset="-122"/>
              </a:rPr>
              <a:t>独立性是良好设计的关键，是衡量软件质量的重要指标之一。</a:t>
            </a:r>
            <a:r>
              <a:rPr kumimoji="1" lang="zh-CN" altLang="en-US" sz="2400" dirty="0">
                <a:solidFill>
                  <a:schemeClr val="tx1"/>
                </a:solidFill>
                <a:effectLst>
                  <a:outerShdw blurRad="38100" dist="38100" dir="2700000" algn="tl">
                    <a:srgbClr val="C0C0C0"/>
                  </a:outerShdw>
                </a:effectLst>
              </a:rPr>
              <a:t> </a:t>
            </a:r>
            <a:endParaRPr kumimoji="1" lang="zh-CN" altLang="en-US" sz="2400" b="1" dirty="0">
              <a:solidFill>
                <a:schemeClr val="tx1"/>
              </a:solidFill>
              <a:effectLst>
                <a:outerShdw blurRad="38100" dist="38100" dir="2700000" algn="tl">
                  <a:srgbClr val="C0C0C0"/>
                </a:outerShdw>
              </a:effectLst>
              <a:latin typeface="宋体" pitchFamily="2" charset="-122"/>
            </a:endParaRPr>
          </a:p>
          <a:p>
            <a:pPr marL="342900" indent="-342900">
              <a:lnSpc>
                <a:spcPct val="120000"/>
              </a:lnSpc>
              <a:spcBef>
                <a:spcPct val="30000"/>
              </a:spcBef>
              <a:spcAft>
                <a:spcPct val="0"/>
              </a:spcAft>
              <a:buClr>
                <a:schemeClr val="tx1"/>
              </a:buClr>
              <a:buFont typeface="Monotype Sorts" pitchFamily="2" charset="2"/>
              <a:buNone/>
              <a:defRPr/>
            </a:pPr>
            <a:endParaRPr kumimoji="1" lang="zh-CN" altLang="en-US" sz="2400" b="1" dirty="0">
              <a:solidFill>
                <a:schemeClr val="tx1"/>
              </a:solidFill>
              <a:effectLst>
                <a:outerShdw blurRad="38100" dist="38100" dir="2700000" algn="tl">
                  <a:srgbClr val="C0C0C0"/>
                </a:outerShdw>
              </a:effectLst>
              <a:latin typeface="黑体" pitchFamily="49" charset="-122"/>
              <a:ea typeface="黑体" pitchFamily="49" charset="-122"/>
            </a:endParaRPr>
          </a:p>
          <a:p>
            <a:pPr marL="342900" indent="-342900">
              <a:lnSpc>
                <a:spcPct val="120000"/>
              </a:lnSpc>
              <a:spcBef>
                <a:spcPct val="30000"/>
              </a:spcBef>
              <a:spcAft>
                <a:spcPct val="0"/>
              </a:spcAft>
              <a:buClr>
                <a:schemeClr val="tx1"/>
              </a:buClr>
              <a:buFont typeface="Monotype Sorts" pitchFamily="2" charset="2"/>
              <a:buNone/>
              <a:defRPr/>
            </a:pPr>
            <a:endParaRPr kumimoji="1" lang="zh-CN" altLang="en-US" sz="2400" b="1" dirty="0">
              <a:solidFill>
                <a:schemeClr val="tx1"/>
              </a:solidFill>
              <a:effectLst>
                <a:outerShdw blurRad="38100" dist="38100" dir="2700000" algn="tl">
                  <a:srgbClr val="C0C0C0"/>
                </a:outerShdw>
              </a:effectLst>
              <a:latin typeface="黑体" pitchFamily="49" charset="-122"/>
              <a:ea typeface="黑体" pitchFamily="49" charset="-122"/>
            </a:endParaRPr>
          </a:p>
          <a:p>
            <a:pPr marL="342900" indent="-342900">
              <a:lnSpc>
                <a:spcPct val="120000"/>
              </a:lnSpc>
              <a:spcBef>
                <a:spcPct val="30000"/>
              </a:spcBef>
              <a:spcAft>
                <a:spcPct val="0"/>
              </a:spcAft>
              <a:buClr>
                <a:schemeClr val="tx1"/>
              </a:buClr>
              <a:buFont typeface="Monotype Sorts" pitchFamily="2" charset="2"/>
              <a:buNone/>
              <a:defRPr/>
            </a:pPr>
            <a:r>
              <a:rPr kumimoji="1" lang="zh-CN" altLang="en-US" sz="2400" b="1" i="1" dirty="0">
                <a:solidFill>
                  <a:schemeClr val="tx1"/>
                </a:solidFill>
                <a:effectLst>
                  <a:outerShdw blurRad="38100" dist="38100" dir="2700000" algn="tl">
                    <a:srgbClr val="C0C0C0"/>
                  </a:outerShdw>
                </a:effectLst>
                <a:latin typeface="Times New Roman" pitchFamily="18" charset="0"/>
              </a:rPr>
              <a:t>     </a:t>
            </a:r>
            <a:r>
              <a:rPr kumimoji="1" lang="en-US" altLang="zh-CN" sz="2400" b="1" i="1" dirty="0">
                <a:solidFill>
                  <a:schemeClr val="tx1"/>
                </a:solidFill>
                <a:effectLst>
                  <a:outerShdw blurRad="38100" dist="38100" dir="2700000" algn="tl">
                    <a:srgbClr val="C0C0C0"/>
                  </a:outerShdw>
                </a:effectLst>
                <a:latin typeface="Times New Roman" pitchFamily="18" charset="0"/>
              </a:rPr>
              <a:t>SD</a:t>
            </a:r>
            <a:r>
              <a:rPr kumimoji="1" lang="zh-CN" altLang="en-US" sz="2400" b="1" i="1" dirty="0">
                <a:solidFill>
                  <a:schemeClr val="tx1"/>
                </a:solidFill>
                <a:effectLst>
                  <a:outerShdw blurRad="38100" dist="38100" dir="2700000" algn="tl">
                    <a:srgbClr val="C0C0C0"/>
                  </a:outerShdw>
                </a:effectLst>
                <a:latin typeface="黑体" pitchFamily="49" charset="-122"/>
                <a:ea typeface="黑体" pitchFamily="49" charset="-122"/>
              </a:rPr>
              <a:t>方法提出的定性的度量标准：</a:t>
            </a:r>
            <a:endParaRPr kumimoji="1" lang="zh-CN" altLang="en-US" sz="2400" b="1" dirty="0">
              <a:solidFill>
                <a:schemeClr val="tx1"/>
              </a:solidFill>
              <a:effectLst>
                <a:outerShdw blurRad="38100" dist="38100" dir="2700000" algn="tl">
                  <a:srgbClr val="C0C0C0"/>
                </a:outerShdw>
              </a:effectLst>
              <a:latin typeface="黑体" pitchFamily="49" charset="-122"/>
              <a:ea typeface="黑体" pitchFamily="49" charset="-122"/>
            </a:endParaRPr>
          </a:p>
          <a:p>
            <a:pPr marL="342900" indent="-342900">
              <a:lnSpc>
                <a:spcPct val="120000"/>
              </a:lnSpc>
              <a:spcBef>
                <a:spcPct val="30000"/>
              </a:spcBef>
              <a:spcAft>
                <a:spcPct val="0"/>
              </a:spcAft>
              <a:buClr>
                <a:srgbClr val="FC0128"/>
              </a:buClr>
              <a:buSzPct val="100000"/>
              <a:buFont typeface="Monotype Sorts" pitchFamily="2" charset="2"/>
              <a:buChar char="F"/>
              <a:defRPr/>
            </a:pPr>
            <a:r>
              <a:rPr kumimoji="1" lang="zh-CN" altLang="en-US" sz="2400" b="1" dirty="0">
                <a:solidFill>
                  <a:srgbClr val="FFFFFF"/>
                </a:solidFill>
                <a:effectLst>
                  <a:outerShdw blurRad="38100" dist="38100" dir="2700000" algn="tl">
                    <a:srgbClr val="C0C0C0"/>
                  </a:outerShdw>
                </a:effectLst>
                <a:latin typeface="黑体" pitchFamily="49" charset="-122"/>
                <a:ea typeface="黑体" pitchFamily="49" charset="-122"/>
              </a:rPr>
              <a:t> </a:t>
            </a:r>
            <a:r>
              <a:rPr kumimoji="1" lang="zh-CN" altLang="en-US" sz="2400" b="1" dirty="0">
                <a:solidFill>
                  <a:schemeClr val="tx1"/>
                </a:solidFill>
                <a:effectLst>
                  <a:outerShdw blurRad="38100" dist="38100" dir="2700000" algn="tl">
                    <a:srgbClr val="C0C0C0"/>
                  </a:outerShdw>
                </a:effectLst>
                <a:latin typeface="宋体" pitchFamily="2" charset="-122"/>
              </a:rPr>
              <a:t>模块之间的</a:t>
            </a:r>
            <a:r>
              <a:rPr kumimoji="1" lang="zh-CN" altLang="en-US" sz="2400" b="1" i="1" dirty="0">
                <a:solidFill>
                  <a:schemeClr val="hlink"/>
                </a:solidFill>
                <a:effectLst>
                  <a:outerShdw blurRad="38100" dist="38100" dir="2700000" algn="tl">
                    <a:srgbClr val="C0C0C0"/>
                  </a:outerShdw>
                </a:effectLst>
                <a:latin typeface="宋体" pitchFamily="2" charset="-122"/>
              </a:rPr>
              <a:t>耦合</a:t>
            </a:r>
            <a:r>
              <a:rPr kumimoji="1" lang="zh-CN" altLang="en-US" sz="2400" b="1" i="1" dirty="0" smtClean="0">
                <a:solidFill>
                  <a:schemeClr val="hlink"/>
                </a:solidFill>
                <a:effectLst>
                  <a:outerShdw blurRad="38100" dist="38100" dir="2700000" algn="tl">
                    <a:srgbClr val="C0C0C0"/>
                  </a:outerShdw>
                </a:effectLst>
                <a:latin typeface="宋体" pitchFamily="2" charset="-122"/>
              </a:rPr>
              <a:t>性</a:t>
            </a:r>
            <a:r>
              <a:rPr kumimoji="1" lang="en-US" altLang="zh-CN" sz="2400" b="1" i="1" dirty="0" smtClean="0">
                <a:solidFill>
                  <a:schemeClr val="hlink"/>
                </a:solidFill>
                <a:effectLst>
                  <a:outerShdw blurRad="38100" dist="38100" dir="2700000" algn="tl">
                    <a:srgbClr val="C0C0C0"/>
                  </a:outerShdw>
                </a:effectLst>
                <a:latin typeface="宋体" pitchFamily="2" charset="-122"/>
              </a:rPr>
              <a:t>/*</a:t>
            </a:r>
            <a:r>
              <a:rPr kumimoji="1" lang="zh-CN" altLang="en-US" sz="1600" b="1" i="1" dirty="0" smtClean="0">
                <a:solidFill>
                  <a:schemeClr val="hlink"/>
                </a:solidFill>
                <a:effectLst>
                  <a:outerShdw blurRad="38100" dist="38100" dir="2700000" algn="tl">
                    <a:srgbClr val="C0C0C0"/>
                  </a:outerShdw>
                </a:effectLst>
                <a:latin typeface="宋体" pitchFamily="2" charset="-122"/>
              </a:rPr>
              <a:t>模块与模块之间的关系</a:t>
            </a:r>
            <a:r>
              <a:rPr kumimoji="1" lang="en-US" altLang="zh-CN" sz="2400" b="1" i="1" dirty="0" smtClean="0">
                <a:solidFill>
                  <a:schemeClr val="hlink"/>
                </a:solidFill>
                <a:effectLst>
                  <a:outerShdw blurRad="38100" dist="38100" dir="2700000" algn="tl">
                    <a:srgbClr val="C0C0C0"/>
                  </a:outerShdw>
                </a:effectLst>
                <a:latin typeface="宋体" pitchFamily="2" charset="-122"/>
              </a:rPr>
              <a:t>*/</a:t>
            </a:r>
            <a:endParaRPr kumimoji="1" lang="zh-CN" altLang="en-US" sz="2400" b="1" dirty="0">
              <a:solidFill>
                <a:schemeClr val="hlink"/>
              </a:solidFill>
              <a:effectLst>
                <a:outerShdw blurRad="38100" dist="38100" dir="2700000" algn="tl">
                  <a:srgbClr val="C0C0C0"/>
                </a:outerShdw>
              </a:effectLst>
              <a:latin typeface="宋体" pitchFamily="2" charset="-122"/>
            </a:endParaRPr>
          </a:p>
          <a:p>
            <a:pPr marL="342900" indent="-342900">
              <a:lnSpc>
                <a:spcPct val="120000"/>
              </a:lnSpc>
              <a:spcBef>
                <a:spcPct val="30000"/>
              </a:spcBef>
              <a:spcAft>
                <a:spcPct val="0"/>
              </a:spcAft>
              <a:buClr>
                <a:srgbClr val="FC0128"/>
              </a:buClr>
              <a:buSzPct val="100000"/>
              <a:buFont typeface="Monotype Sorts" pitchFamily="2" charset="2"/>
              <a:buChar char="F"/>
              <a:defRPr/>
            </a:pPr>
            <a:r>
              <a:rPr kumimoji="1" lang="zh-CN" altLang="en-US" sz="2400" b="1" dirty="0">
                <a:solidFill>
                  <a:srgbClr val="FFFFFF"/>
                </a:solidFill>
                <a:effectLst>
                  <a:outerShdw blurRad="38100" dist="38100" dir="2700000" algn="tl">
                    <a:srgbClr val="C0C0C0"/>
                  </a:outerShdw>
                </a:effectLst>
                <a:latin typeface="宋体" pitchFamily="2" charset="-122"/>
              </a:rPr>
              <a:t> </a:t>
            </a:r>
            <a:r>
              <a:rPr kumimoji="1" lang="zh-CN" altLang="en-US" sz="2400" b="1" dirty="0">
                <a:solidFill>
                  <a:schemeClr val="tx1"/>
                </a:solidFill>
                <a:effectLst>
                  <a:outerShdw blurRad="38100" dist="38100" dir="2700000" algn="tl">
                    <a:srgbClr val="C0C0C0"/>
                  </a:outerShdw>
                </a:effectLst>
                <a:latin typeface="宋体" pitchFamily="2" charset="-122"/>
              </a:rPr>
              <a:t>模块自身的</a:t>
            </a:r>
            <a:r>
              <a:rPr kumimoji="1" lang="zh-CN" altLang="en-US" sz="2400" b="1" i="1" dirty="0" smtClean="0">
                <a:solidFill>
                  <a:schemeClr val="hlink"/>
                </a:solidFill>
                <a:effectLst>
                  <a:outerShdw blurRad="38100" dist="38100" dir="2700000" algn="tl">
                    <a:srgbClr val="C0C0C0"/>
                  </a:outerShdw>
                </a:effectLst>
                <a:latin typeface="宋体" pitchFamily="2" charset="-122"/>
              </a:rPr>
              <a:t>内聚性</a:t>
            </a:r>
            <a:r>
              <a:rPr kumimoji="1" lang="en-US" altLang="zh-CN" sz="2400" b="1" i="1" dirty="0" smtClean="0">
                <a:solidFill>
                  <a:schemeClr val="hlink"/>
                </a:solidFill>
                <a:effectLst>
                  <a:outerShdw blurRad="38100" dist="38100" dir="2700000" algn="tl">
                    <a:srgbClr val="C0C0C0"/>
                  </a:outerShdw>
                </a:effectLst>
                <a:latin typeface="宋体" pitchFamily="2" charset="-122"/>
              </a:rPr>
              <a:t>/*</a:t>
            </a:r>
            <a:r>
              <a:rPr kumimoji="1" lang="zh-CN" altLang="en-US" sz="1600" b="1" i="1" dirty="0" smtClean="0">
                <a:solidFill>
                  <a:schemeClr val="hlink"/>
                </a:solidFill>
                <a:effectLst>
                  <a:outerShdw blurRad="38100" dist="38100" dir="2700000" algn="tl">
                    <a:srgbClr val="C0C0C0"/>
                  </a:outerShdw>
                </a:effectLst>
                <a:latin typeface="宋体" pitchFamily="2" charset="-122"/>
              </a:rPr>
              <a:t>模块内部自己的紧密程度</a:t>
            </a:r>
            <a:r>
              <a:rPr kumimoji="1" lang="en-US" altLang="zh-CN" sz="2400" b="1" i="1" dirty="0" smtClean="0">
                <a:solidFill>
                  <a:schemeClr val="hlink"/>
                </a:solidFill>
                <a:effectLst>
                  <a:outerShdw blurRad="38100" dist="38100" dir="2700000" algn="tl">
                    <a:srgbClr val="C0C0C0"/>
                  </a:outerShdw>
                </a:effectLst>
                <a:latin typeface="宋体" pitchFamily="2" charset="-122"/>
              </a:rPr>
              <a:t>*/</a:t>
            </a:r>
            <a:endParaRPr kumimoji="1" lang="zh-CN" altLang="en-US" sz="2400" b="1" i="1" dirty="0">
              <a:solidFill>
                <a:schemeClr val="hlink"/>
              </a:solidFill>
              <a:effectLst>
                <a:outerShdw blurRad="38100" dist="38100" dir="2700000" algn="tl">
                  <a:srgbClr val="C0C0C0"/>
                </a:outerShdw>
              </a:effectLst>
              <a:latin typeface="宋体" pitchFamily="2" charset="-122"/>
            </a:endParaRPr>
          </a:p>
        </p:txBody>
      </p:sp>
      <p:sp>
        <p:nvSpPr>
          <p:cNvPr id="577543" name="Rectangle 7"/>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9" name="Rectangle 3"/>
          <p:cNvSpPr>
            <a:spLocks noChangeArrowheads="1"/>
          </p:cNvSpPr>
          <p:nvPr/>
        </p:nvSpPr>
        <p:spPr bwMode="auto">
          <a:xfrm>
            <a:off x="323850" y="1557338"/>
            <a:ext cx="5334000" cy="704850"/>
          </a:xfrm>
          <a:prstGeom prst="rect">
            <a:avLst/>
          </a:prstGeom>
          <a:noFill/>
          <a:ln w="12700">
            <a:noFill/>
            <a:miter lim="800000"/>
            <a:headEnd/>
            <a:tailEnd/>
          </a:ln>
          <a:effectLst/>
        </p:spPr>
        <p:txBody>
          <a:bodyPr lIns="90488" tIns="44450" rIns="90488" bIns="44450" anchor="ctr"/>
          <a:lstStyle/>
          <a:p>
            <a:pPr algn="ct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模块独立性的度量</a:t>
            </a:r>
            <a:r>
              <a:rPr kumimoji="1" lang="en-US" altLang="zh-CN" sz="2400" b="1">
                <a:solidFill>
                  <a:schemeClr val="tx1"/>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宋体" pitchFamily="2" charset="-122"/>
              </a:rPr>
              <a:t>内聚性</a:t>
            </a:r>
          </a:p>
        </p:txBody>
      </p:sp>
      <p:sp>
        <p:nvSpPr>
          <p:cNvPr id="587780" name="Rectangle 4"/>
          <p:cNvSpPr>
            <a:spLocks noChangeArrowheads="1"/>
          </p:cNvSpPr>
          <p:nvPr/>
        </p:nvSpPr>
        <p:spPr bwMode="auto">
          <a:xfrm>
            <a:off x="1008063" y="4664075"/>
            <a:ext cx="6876305" cy="455613"/>
          </a:xfrm>
          <a:prstGeom prst="rect">
            <a:avLst/>
          </a:prstGeom>
          <a:noFill/>
          <a:ln w="12700">
            <a:noFill/>
            <a:miter lim="800000"/>
            <a:headEnd/>
            <a:tailEnd/>
          </a:ln>
          <a:effectLst/>
        </p:spPr>
        <p:txBody>
          <a:bodyPr lIns="90488" tIns="44450" rIns="90488" bIns="44450"/>
          <a:lstStyle/>
          <a:p>
            <a:pPr marL="342900" indent="-342900" eaLnBrk="1" hangingPunct="1">
              <a:lnSpc>
                <a:spcPct val="80000"/>
              </a:lnSpc>
              <a:spcBef>
                <a:spcPct val="20000"/>
              </a:spcBef>
              <a:spcAft>
                <a:spcPct val="0"/>
              </a:spcAft>
              <a:buClr>
                <a:srgbClr val="FFFF00"/>
              </a:buClr>
              <a:buSzPct val="70000"/>
              <a:buFont typeface="Wingdings" pitchFamily="2" charset="2"/>
              <a:buNone/>
              <a:defRPr/>
            </a:pPr>
            <a:r>
              <a:rPr kumimoji="1" lang="zh-CN" altLang="en-US" sz="2400" b="1" dirty="0">
                <a:solidFill>
                  <a:schemeClr val="tx1"/>
                </a:solidFill>
                <a:effectLst>
                  <a:outerShdw blurRad="38100" dist="38100" dir="2700000" algn="tl">
                    <a:srgbClr val="C0C0C0"/>
                  </a:outerShdw>
                </a:effectLst>
                <a:latin typeface="宋体" pitchFamily="2" charset="-122"/>
              </a:rPr>
              <a:t>设计目标：高内</a:t>
            </a:r>
            <a:r>
              <a:rPr kumimoji="1" lang="zh-CN" altLang="en-US" sz="2400" b="1" dirty="0" smtClean="0">
                <a:solidFill>
                  <a:schemeClr val="tx1"/>
                </a:solidFill>
                <a:effectLst>
                  <a:outerShdw blurRad="38100" dist="38100" dir="2700000" algn="tl">
                    <a:srgbClr val="C0C0C0"/>
                  </a:outerShdw>
                </a:effectLst>
                <a:latin typeface="宋体" pitchFamily="2" charset="-122"/>
              </a:rPr>
              <a:t>聚</a:t>
            </a:r>
            <a:r>
              <a:rPr kumimoji="1" lang="en-US" altLang="zh-CN" sz="2400" b="1" dirty="0" smtClean="0">
                <a:solidFill>
                  <a:schemeClr val="tx1"/>
                </a:solidFill>
                <a:effectLst>
                  <a:outerShdw blurRad="38100" dist="38100" dir="2700000" algn="tl">
                    <a:srgbClr val="C0C0C0"/>
                  </a:outerShdw>
                </a:effectLst>
                <a:latin typeface="宋体" pitchFamily="2" charset="-122"/>
              </a:rPr>
              <a:t>/*</a:t>
            </a:r>
            <a:r>
              <a:rPr kumimoji="1" lang="zh-CN" altLang="en-US" sz="1800" b="1" dirty="0" smtClean="0">
                <a:solidFill>
                  <a:schemeClr val="tx1"/>
                </a:solidFill>
                <a:effectLst>
                  <a:outerShdw blurRad="38100" dist="38100" dir="2700000" algn="tl">
                    <a:srgbClr val="C0C0C0"/>
                  </a:outerShdw>
                </a:effectLst>
                <a:latin typeface="宋体" pitchFamily="2" charset="-122"/>
              </a:rPr>
              <a:t>一个模块内部是紧密相关的</a:t>
            </a:r>
            <a:r>
              <a:rPr kumimoji="1" lang="en-US" altLang="zh-CN" sz="2400" b="1" dirty="0" smtClean="0">
                <a:solidFill>
                  <a:schemeClr val="tx1"/>
                </a:solidFill>
                <a:effectLst>
                  <a:outerShdw blurRad="38100" dist="38100" dir="2700000" algn="tl">
                    <a:srgbClr val="C0C0C0"/>
                  </a:outerShdw>
                </a:effectLst>
                <a:latin typeface="宋体" pitchFamily="2" charset="-122"/>
              </a:rPr>
              <a:t>*/</a:t>
            </a:r>
            <a:endParaRPr kumimoji="1" lang="zh-CN" altLang="en-US" sz="2400" b="1" dirty="0">
              <a:solidFill>
                <a:schemeClr val="tx1"/>
              </a:solidFill>
              <a:effectLst>
                <a:outerShdw blurRad="38100" dist="38100" dir="2700000" algn="tl">
                  <a:srgbClr val="C0C0C0"/>
                </a:outerShdw>
              </a:effectLst>
              <a:latin typeface="宋体" pitchFamily="2" charset="-122"/>
            </a:endParaRPr>
          </a:p>
        </p:txBody>
      </p:sp>
      <p:sp>
        <p:nvSpPr>
          <p:cNvPr id="587781" name="Rectangle 5"/>
          <p:cNvSpPr>
            <a:spLocks noChangeArrowheads="1"/>
          </p:cNvSpPr>
          <p:nvPr/>
        </p:nvSpPr>
        <p:spPr bwMode="auto">
          <a:xfrm>
            <a:off x="984250" y="3224213"/>
            <a:ext cx="6772275" cy="457200"/>
          </a:xfrm>
          <a:prstGeom prst="rect">
            <a:avLst/>
          </a:prstGeom>
          <a:noFill/>
          <a:ln w="12700">
            <a:noFill/>
            <a:miter lim="800000"/>
            <a:headEnd/>
            <a:tailEnd/>
          </a:ln>
          <a:effectLst/>
        </p:spPr>
        <p:txBody>
          <a:bodyPr wrap="none">
            <a:spAutoFit/>
          </a:bodyPr>
          <a:lstStyle/>
          <a:p>
            <a:pPr>
              <a:lnSpc>
                <a:spcPct val="100000"/>
              </a:lnSpc>
              <a:spcBef>
                <a:spcPct val="20000"/>
              </a:spcBef>
              <a:spcAft>
                <a:spcPct val="0"/>
              </a:spcAft>
              <a:buClr>
                <a:schemeClr val="tx1"/>
              </a:buClr>
              <a:buFont typeface="Monotype Sorts" pitchFamily="2" charset="2"/>
              <a:buNone/>
              <a:defRPr/>
            </a:pPr>
            <a:r>
              <a:rPr kumimoji="1" lang="zh-CN" altLang="en-US" sz="2400" b="1">
                <a:solidFill>
                  <a:schemeClr val="tx1"/>
                </a:solidFill>
                <a:effectLst>
                  <a:outerShdw blurRad="38100" dist="38100" dir="2700000" algn="tl">
                    <a:srgbClr val="C0C0C0"/>
                  </a:outerShdw>
                </a:effectLst>
                <a:latin typeface="宋体" pitchFamily="2" charset="-122"/>
              </a:rPr>
              <a:t>内聚性</a:t>
            </a:r>
            <a:r>
              <a:rPr kumimoji="1" lang="en-US" altLang="zh-CN" sz="2400" b="1">
                <a:solidFill>
                  <a:schemeClr val="tx1"/>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宋体" pitchFamily="2" charset="-122"/>
              </a:rPr>
              <a:t>一个模块内部各成分之间相互关联的强度</a:t>
            </a:r>
          </a:p>
        </p:txBody>
      </p:sp>
      <p:sp>
        <p:nvSpPr>
          <p:cNvPr id="587784" name="Rectangle 8"/>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10" name="Text Box 10"/>
          <p:cNvSpPr txBox="1">
            <a:spLocks noChangeArrowheads="1"/>
          </p:cNvSpPr>
          <p:nvPr/>
        </p:nvSpPr>
        <p:spPr bwMode="auto">
          <a:xfrm>
            <a:off x="152400" y="1143000"/>
            <a:ext cx="2743200" cy="519113"/>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zh-CN" altLang="en-US" sz="2800" b="1">
                <a:solidFill>
                  <a:schemeClr val="hlink"/>
                </a:solidFill>
                <a:effectLst>
                  <a:outerShdw blurRad="38100" dist="38100" dir="2700000" algn="tl">
                    <a:srgbClr val="C0C0C0"/>
                  </a:outerShdw>
                </a:effectLst>
                <a:latin typeface="Tahoma" pitchFamily="34" charset="0"/>
              </a:rPr>
              <a:t>内聚类型与关系</a:t>
            </a:r>
          </a:p>
        </p:txBody>
      </p:sp>
      <p:sp>
        <p:nvSpPr>
          <p:cNvPr id="588818" name="Text Box 18"/>
          <p:cNvSpPr txBox="1">
            <a:spLocks noChangeArrowheads="1"/>
          </p:cNvSpPr>
          <p:nvPr/>
        </p:nvSpPr>
        <p:spPr bwMode="auto">
          <a:xfrm>
            <a:off x="3403600" y="5557838"/>
            <a:ext cx="2362200" cy="519112"/>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en-US" altLang="zh-CN" sz="2800" b="1">
                <a:solidFill>
                  <a:schemeClr val="tx1"/>
                </a:solidFill>
                <a:effectLst>
                  <a:outerShdw blurRad="38100" dist="38100" dir="2700000" algn="tl">
                    <a:srgbClr val="C0C0C0"/>
                  </a:outerShdw>
                </a:effectLst>
                <a:latin typeface="Tahoma" pitchFamily="34" charset="0"/>
              </a:rPr>
              <a:t> </a:t>
            </a:r>
            <a:r>
              <a:rPr kumimoji="1" lang="zh-CN" altLang="en-US" sz="2800" b="1">
                <a:solidFill>
                  <a:schemeClr val="tx1"/>
                </a:solidFill>
                <a:effectLst>
                  <a:outerShdw blurRad="38100" dist="38100" dir="2700000" algn="tl">
                    <a:srgbClr val="C0C0C0"/>
                  </a:outerShdw>
                </a:effectLst>
                <a:latin typeface="Tahoma" pitchFamily="34" charset="0"/>
              </a:rPr>
              <a:t>模块独立性</a:t>
            </a:r>
          </a:p>
        </p:txBody>
      </p:sp>
      <p:sp>
        <p:nvSpPr>
          <p:cNvPr id="588819" name="Line 19"/>
          <p:cNvSpPr>
            <a:spLocks noChangeShapeType="1"/>
          </p:cNvSpPr>
          <p:nvPr/>
        </p:nvSpPr>
        <p:spPr bwMode="auto">
          <a:xfrm>
            <a:off x="5651500" y="5848350"/>
            <a:ext cx="1447800" cy="0"/>
          </a:xfrm>
          <a:prstGeom prst="line">
            <a:avLst/>
          </a:prstGeom>
          <a:noFill/>
          <a:ln w="38100">
            <a:solidFill>
              <a:schemeClr val="tx1"/>
            </a:solidFill>
            <a:miter lim="800000"/>
            <a:headEnd/>
            <a:tailEnd/>
          </a:ln>
          <a:effectLst/>
        </p:spPr>
        <p:txBody>
          <a:bodyPr wrap="none" anchor="ctr"/>
          <a:lstStyle/>
          <a:p>
            <a:pPr>
              <a:defRPr/>
            </a:pPr>
            <a:endParaRPr lang="zh-CN" altLang="en-US"/>
          </a:p>
        </p:txBody>
      </p:sp>
      <p:sp>
        <p:nvSpPr>
          <p:cNvPr id="588820" name="Line 20"/>
          <p:cNvSpPr>
            <a:spLocks noChangeShapeType="1"/>
          </p:cNvSpPr>
          <p:nvPr/>
        </p:nvSpPr>
        <p:spPr bwMode="auto">
          <a:xfrm flipH="1">
            <a:off x="2108200" y="5848350"/>
            <a:ext cx="1219200" cy="0"/>
          </a:xfrm>
          <a:prstGeom prst="line">
            <a:avLst/>
          </a:prstGeom>
          <a:noFill/>
          <a:ln w="38100">
            <a:solidFill>
              <a:schemeClr val="tx1"/>
            </a:solidFill>
            <a:miter lim="800000"/>
            <a:headEnd/>
            <a:tailEnd type="triangle" w="med" len="med"/>
          </a:ln>
          <a:effectLst/>
        </p:spPr>
        <p:txBody>
          <a:bodyPr wrap="none" anchor="ctr"/>
          <a:lstStyle/>
          <a:p>
            <a:pPr>
              <a:defRPr/>
            </a:pPr>
            <a:endParaRPr lang="zh-CN" altLang="en-US"/>
          </a:p>
        </p:txBody>
      </p:sp>
      <p:sp>
        <p:nvSpPr>
          <p:cNvPr id="588821" name="Text Box 21"/>
          <p:cNvSpPr txBox="1">
            <a:spLocks noChangeArrowheads="1"/>
          </p:cNvSpPr>
          <p:nvPr/>
        </p:nvSpPr>
        <p:spPr bwMode="auto">
          <a:xfrm>
            <a:off x="7289800" y="5581650"/>
            <a:ext cx="609600" cy="457200"/>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弱</a:t>
            </a:r>
            <a:endParaRPr kumimoji="1" lang="zh-CN" altLang="en-US" sz="2800" b="1">
              <a:solidFill>
                <a:schemeClr val="tx1"/>
              </a:solidFill>
              <a:effectLst>
                <a:outerShdw blurRad="38100" dist="38100" dir="2700000" algn="tl">
                  <a:srgbClr val="C0C0C0"/>
                </a:outerShdw>
              </a:effectLst>
              <a:latin typeface="Tahoma" pitchFamily="34" charset="0"/>
            </a:endParaRPr>
          </a:p>
        </p:txBody>
      </p:sp>
      <p:sp>
        <p:nvSpPr>
          <p:cNvPr id="588822" name="Text Box 22"/>
          <p:cNvSpPr txBox="1">
            <a:spLocks noChangeArrowheads="1"/>
          </p:cNvSpPr>
          <p:nvPr/>
        </p:nvSpPr>
        <p:spPr bwMode="auto">
          <a:xfrm>
            <a:off x="1574800" y="5600700"/>
            <a:ext cx="609600" cy="457200"/>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强</a:t>
            </a:r>
            <a:endParaRPr kumimoji="1" lang="zh-CN" altLang="en-US" sz="2800" b="1">
              <a:solidFill>
                <a:schemeClr val="tx1"/>
              </a:solidFill>
              <a:effectLst>
                <a:outerShdw blurRad="38100" dist="38100" dir="2700000" algn="tl">
                  <a:srgbClr val="C0C0C0"/>
                </a:outerShdw>
              </a:effectLst>
              <a:latin typeface="Tahoma" pitchFamily="34" charset="0"/>
            </a:endParaRPr>
          </a:p>
        </p:txBody>
      </p:sp>
      <p:sp>
        <p:nvSpPr>
          <p:cNvPr id="588823" name="Text Box 23"/>
          <p:cNvSpPr txBox="1">
            <a:spLocks noChangeArrowheads="1"/>
          </p:cNvSpPr>
          <p:nvPr/>
        </p:nvSpPr>
        <p:spPr bwMode="auto">
          <a:xfrm>
            <a:off x="3098800" y="1724025"/>
            <a:ext cx="2362200" cy="519113"/>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en-US" altLang="zh-CN" sz="2800" b="1">
                <a:solidFill>
                  <a:schemeClr val="tx1"/>
                </a:solidFill>
                <a:effectLst>
                  <a:outerShdw blurRad="38100" dist="38100" dir="2700000" algn="tl">
                    <a:srgbClr val="C0C0C0"/>
                  </a:outerShdw>
                </a:effectLst>
                <a:latin typeface="Tahoma" pitchFamily="34" charset="0"/>
              </a:rPr>
              <a:t>     </a:t>
            </a:r>
            <a:r>
              <a:rPr kumimoji="1" lang="zh-CN" altLang="en-US" sz="2800" b="1">
                <a:solidFill>
                  <a:schemeClr val="tx1"/>
                </a:solidFill>
                <a:effectLst>
                  <a:outerShdw blurRad="38100" dist="38100" dir="2700000" algn="tl">
                    <a:srgbClr val="C0C0C0"/>
                  </a:outerShdw>
                </a:effectLst>
                <a:latin typeface="Tahoma" pitchFamily="34" charset="0"/>
              </a:rPr>
              <a:t>内聚性</a:t>
            </a:r>
          </a:p>
        </p:txBody>
      </p:sp>
      <p:sp>
        <p:nvSpPr>
          <p:cNvPr id="588824" name="Line 24"/>
          <p:cNvSpPr>
            <a:spLocks noChangeShapeType="1"/>
          </p:cNvSpPr>
          <p:nvPr/>
        </p:nvSpPr>
        <p:spPr bwMode="auto">
          <a:xfrm>
            <a:off x="5003800" y="2014538"/>
            <a:ext cx="1447800" cy="0"/>
          </a:xfrm>
          <a:prstGeom prst="line">
            <a:avLst/>
          </a:prstGeom>
          <a:noFill/>
          <a:ln w="38100">
            <a:solidFill>
              <a:schemeClr val="tx1"/>
            </a:solidFill>
            <a:miter lim="800000"/>
            <a:headEnd/>
            <a:tailEnd/>
          </a:ln>
          <a:effectLst/>
        </p:spPr>
        <p:txBody>
          <a:bodyPr wrap="none" anchor="ctr"/>
          <a:lstStyle/>
          <a:p>
            <a:pPr>
              <a:defRPr/>
            </a:pPr>
            <a:endParaRPr lang="zh-CN" altLang="en-US"/>
          </a:p>
        </p:txBody>
      </p:sp>
      <p:sp>
        <p:nvSpPr>
          <p:cNvPr id="588825" name="Line 25"/>
          <p:cNvSpPr>
            <a:spLocks noChangeShapeType="1"/>
          </p:cNvSpPr>
          <p:nvPr/>
        </p:nvSpPr>
        <p:spPr bwMode="auto">
          <a:xfrm flipH="1">
            <a:off x="2184400" y="2014538"/>
            <a:ext cx="1219200" cy="0"/>
          </a:xfrm>
          <a:prstGeom prst="line">
            <a:avLst/>
          </a:prstGeom>
          <a:noFill/>
          <a:ln w="38100">
            <a:solidFill>
              <a:schemeClr val="tx1"/>
            </a:solidFill>
            <a:miter lim="800000"/>
            <a:headEnd/>
            <a:tailEnd type="triangle" w="med" len="med"/>
          </a:ln>
          <a:effectLst/>
        </p:spPr>
        <p:txBody>
          <a:bodyPr wrap="none" anchor="ctr"/>
          <a:lstStyle/>
          <a:p>
            <a:pPr>
              <a:defRPr/>
            </a:pPr>
            <a:endParaRPr lang="zh-CN" altLang="en-US"/>
          </a:p>
        </p:txBody>
      </p:sp>
      <p:sp>
        <p:nvSpPr>
          <p:cNvPr id="588826" name="Text Box 26"/>
          <p:cNvSpPr txBox="1">
            <a:spLocks noChangeArrowheads="1"/>
          </p:cNvSpPr>
          <p:nvPr/>
        </p:nvSpPr>
        <p:spPr bwMode="auto">
          <a:xfrm>
            <a:off x="6642100" y="1747838"/>
            <a:ext cx="609600" cy="519112"/>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zh-CN" altLang="en-US" sz="2800" b="1">
                <a:solidFill>
                  <a:schemeClr val="tx1"/>
                </a:solidFill>
                <a:effectLst>
                  <a:outerShdw blurRad="38100" dist="38100" dir="2700000" algn="tl">
                    <a:srgbClr val="C0C0C0"/>
                  </a:outerShdw>
                </a:effectLst>
                <a:latin typeface="Tahoma" pitchFamily="34" charset="0"/>
              </a:rPr>
              <a:t>低</a:t>
            </a:r>
          </a:p>
        </p:txBody>
      </p:sp>
      <p:sp>
        <p:nvSpPr>
          <p:cNvPr id="588827" name="Text Box 27"/>
          <p:cNvSpPr txBox="1">
            <a:spLocks noChangeArrowheads="1"/>
          </p:cNvSpPr>
          <p:nvPr/>
        </p:nvSpPr>
        <p:spPr bwMode="auto">
          <a:xfrm>
            <a:off x="1651000" y="1766888"/>
            <a:ext cx="609600" cy="519112"/>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zh-CN" altLang="en-US" sz="2800" b="1">
                <a:solidFill>
                  <a:schemeClr val="tx1"/>
                </a:solidFill>
                <a:effectLst>
                  <a:outerShdw blurRad="38100" dist="38100" dir="2700000" algn="tl">
                    <a:srgbClr val="C0C0C0"/>
                  </a:outerShdw>
                </a:effectLst>
                <a:latin typeface="Tahoma" pitchFamily="34" charset="0"/>
              </a:rPr>
              <a:t>高</a:t>
            </a:r>
          </a:p>
        </p:txBody>
      </p:sp>
      <p:grpSp>
        <p:nvGrpSpPr>
          <p:cNvPr id="26637" name="Group 42"/>
          <p:cNvGrpSpPr>
            <a:grpSpLocks/>
          </p:cNvGrpSpPr>
          <p:nvPr/>
        </p:nvGrpSpPr>
        <p:grpSpPr bwMode="auto">
          <a:xfrm>
            <a:off x="611188" y="2708275"/>
            <a:ext cx="7777162" cy="1787525"/>
            <a:chOff x="385" y="1706"/>
            <a:chExt cx="4899" cy="1126"/>
          </a:xfrm>
        </p:grpSpPr>
        <p:sp>
          <p:nvSpPr>
            <p:cNvPr id="588803" name="Rectangle 3"/>
            <p:cNvSpPr>
              <a:spLocks noChangeArrowheads="1"/>
            </p:cNvSpPr>
            <p:nvPr/>
          </p:nvSpPr>
          <p:spPr bwMode="auto">
            <a:xfrm>
              <a:off x="385" y="1706"/>
              <a:ext cx="4899" cy="1104"/>
            </a:xfrm>
            <a:prstGeom prst="rect">
              <a:avLst/>
            </a:prstGeom>
            <a:solidFill>
              <a:schemeClr val="accent1"/>
            </a:solidFill>
            <a:ln w="38100">
              <a:solidFill>
                <a:schemeClr val="tx1"/>
              </a:solidFill>
              <a:miter lim="800000"/>
              <a:headEnd/>
              <a:tailEnd/>
            </a:ln>
            <a:effectLst/>
          </p:spPr>
          <p:txBody>
            <a:bodyPr wrap="none" anchor="ctr"/>
            <a:lstStyle/>
            <a:p>
              <a:pPr>
                <a:defRPr/>
              </a:pPr>
              <a:endParaRPr lang="zh-CN" altLang="en-US"/>
            </a:p>
          </p:txBody>
        </p:sp>
        <p:sp>
          <p:nvSpPr>
            <p:cNvPr id="588805" name="Line 5"/>
            <p:cNvSpPr>
              <a:spLocks noChangeShapeType="1"/>
            </p:cNvSpPr>
            <p:nvPr/>
          </p:nvSpPr>
          <p:spPr bwMode="auto">
            <a:xfrm>
              <a:off x="4553" y="1728"/>
              <a:ext cx="0" cy="1104"/>
            </a:xfrm>
            <a:prstGeom prst="line">
              <a:avLst/>
            </a:prstGeom>
            <a:noFill/>
            <a:ln w="28575">
              <a:solidFill>
                <a:schemeClr val="tx1"/>
              </a:solidFill>
              <a:miter lim="800000"/>
              <a:headEnd/>
              <a:tailEnd/>
            </a:ln>
            <a:effectLst/>
          </p:spPr>
          <p:txBody>
            <a:bodyPr wrap="none" anchor="ctr"/>
            <a:lstStyle/>
            <a:p>
              <a:pPr>
                <a:defRPr/>
              </a:pPr>
              <a:endParaRPr lang="zh-CN" altLang="en-US"/>
            </a:p>
          </p:txBody>
        </p:sp>
        <p:sp>
          <p:nvSpPr>
            <p:cNvPr id="588806" name="Line 6"/>
            <p:cNvSpPr>
              <a:spLocks noChangeShapeType="1"/>
            </p:cNvSpPr>
            <p:nvPr/>
          </p:nvSpPr>
          <p:spPr bwMode="auto">
            <a:xfrm>
              <a:off x="3785" y="1728"/>
              <a:ext cx="0" cy="1104"/>
            </a:xfrm>
            <a:prstGeom prst="line">
              <a:avLst/>
            </a:prstGeom>
            <a:noFill/>
            <a:ln w="28575">
              <a:solidFill>
                <a:schemeClr val="tx1"/>
              </a:solidFill>
              <a:miter lim="800000"/>
              <a:headEnd/>
              <a:tailEnd/>
            </a:ln>
            <a:effectLst/>
          </p:spPr>
          <p:txBody>
            <a:bodyPr wrap="none" anchor="ctr"/>
            <a:lstStyle/>
            <a:p>
              <a:pPr>
                <a:defRPr/>
              </a:pPr>
              <a:endParaRPr lang="zh-CN" altLang="en-US"/>
            </a:p>
          </p:txBody>
        </p:sp>
        <p:sp>
          <p:nvSpPr>
            <p:cNvPr id="588807" name="Line 7"/>
            <p:cNvSpPr>
              <a:spLocks noChangeShapeType="1"/>
            </p:cNvSpPr>
            <p:nvPr/>
          </p:nvSpPr>
          <p:spPr bwMode="auto">
            <a:xfrm>
              <a:off x="2291" y="1706"/>
              <a:ext cx="0" cy="1104"/>
            </a:xfrm>
            <a:prstGeom prst="line">
              <a:avLst/>
            </a:prstGeom>
            <a:noFill/>
            <a:ln w="28575">
              <a:solidFill>
                <a:schemeClr val="tx1"/>
              </a:solidFill>
              <a:miter lim="800000"/>
              <a:headEnd/>
              <a:tailEnd/>
            </a:ln>
            <a:effectLst/>
          </p:spPr>
          <p:txBody>
            <a:bodyPr wrap="none" anchor="ctr"/>
            <a:lstStyle/>
            <a:p>
              <a:pPr>
                <a:defRPr/>
              </a:pPr>
              <a:endParaRPr lang="zh-CN" altLang="en-US"/>
            </a:p>
          </p:txBody>
        </p:sp>
        <p:sp>
          <p:nvSpPr>
            <p:cNvPr id="588808" name="Line 8"/>
            <p:cNvSpPr>
              <a:spLocks noChangeShapeType="1"/>
            </p:cNvSpPr>
            <p:nvPr/>
          </p:nvSpPr>
          <p:spPr bwMode="auto">
            <a:xfrm>
              <a:off x="1610" y="1716"/>
              <a:ext cx="0" cy="1104"/>
            </a:xfrm>
            <a:prstGeom prst="line">
              <a:avLst/>
            </a:prstGeom>
            <a:noFill/>
            <a:ln w="28575">
              <a:solidFill>
                <a:schemeClr val="tx1"/>
              </a:solidFill>
              <a:miter lim="800000"/>
              <a:headEnd/>
              <a:tailEnd/>
            </a:ln>
            <a:effectLst/>
          </p:spPr>
          <p:txBody>
            <a:bodyPr wrap="none" anchor="ctr"/>
            <a:lstStyle/>
            <a:p>
              <a:pPr>
                <a:defRPr/>
              </a:pPr>
              <a:endParaRPr lang="zh-CN" altLang="en-US"/>
            </a:p>
          </p:txBody>
        </p:sp>
        <p:sp>
          <p:nvSpPr>
            <p:cNvPr id="588809" name="Line 9"/>
            <p:cNvSpPr>
              <a:spLocks noChangeShapeType="1"/>
            </p:cNvSpPr>
            <p:nvPr/>
          </p:nvSpPr>
          <p:spPr bwMode="auto">
            <a:xfrm>
              <a:off x="1014" y="1728"/>
              <a:ext cx="0" cy="1104"/>
            </a:xfrm>
            <a:prstGeom prst="line">
              <a:avLst/>
            </a:prstGeom>
            <a:noFill/>
            <a:ln w="28575">
              <a:solidFill>
                <a:schemeClr val="tx1"/>
              </a:solidFill>
              <a:miter lim="800000"/>
              <a:headEnd/>
              <a:tailEnd/>
            </a:ln>
            <a:effectLst/>
          </p:spPr>
          <p:txBody>
            <a:bodyPr wrap="none" anchor="ctr"/>
            <a:lstStyle/>
            <a:p>
              <a:pPr>
                <a:defRPr/>
              </a:pPr>
              <a:endParaRPr lang="zh-CN" altLang="en-US"/>
            </a:p>
          </p:txBody>
        </p:sp>
        <p:sp>
          <p:nvSpPr>
            <p:cNvPr id="588811" name="Text Box 11"/>
            <p:cNvSpPr txBox="1">
              <a:spLocks noChangeArrowheads="1"/>
            </p:cNvSpPr>
            <p:nvPr/>
          </p:nvSpPr>
          <p:spPr bwMode="auto">
            <a:xfrm>
              <a:off x="1127" y="1776"/>
              <a:ext cx="346" cy="1008"/>
            </a:xfrm>
            <a:prstGeom prst="rect">
              <a:avLst/>
            </a:prstGeom>
            <a:solidFill>
              <a:schemeClr val="accent1"/>
            </a:solidFill>
            <a:ln w="9525">
              <a:noFill/>
              <a:miter lim="800000"/>
              <a:headEnd/>
              <a:tailEnd/>
            </a:ln>
            <a:effectLst/>
          </p:spPr>
          <p:txBody>
            <a:bodyPr vert="eaVert">
              <a:spAutoFit/>
            </a:bodyPr>
            <a:lstStyle/>
            <a:p>
              <a:pPr eaLnBrk="1" hangingPunct="1">
                <a:lnSpc>
                  <a:spcPct val="100000"/>
                </a:lnSpc>
                <a:spcBef>
                  <a:spcPct val="50000"/>
                </a:spcBef>
                <a:spcAft>
                  <a:spcPct val="0"/>
                </a:spcAft>
                <a:buClrTx/>
                <a:buSzTx/>
                <a:buFontTx/>
                <a:buNone/>
                <a:defRPr/>
              </a:pPr>
              <a:r>
                <a:rPr kumimoji="1" lang="en-US" altLang="zh-CN" sz="2400" b="1">
                  <a:solidFill>
                    <a:schemeClr val="tx1"/>
                  </a:solidFill>
                  <a:effectLst>
                    <a:outerShdw blurRad="38100" dist="38100" dir="2700000" algn="tl">
                      <a:srgbClr val="FFFFFF"/>
                    </a:outerShdw>
                  </a:effectLst>
                  <a:latin typeface="宋体" pitchFamily="2" charset="-122"/>
                </a:rPr>
                <a:t> </a:t>
              </a:r>
              <a:r>
                <a:rPr kumimoji="1" lang="zh-CN" altLang="en-US" sz="2400" b="1">
                  <a:solidFill>
                    <a:schemeClr val="tx1"/>
                  </a:solidFill>
                  <a:effectLst>
                    <a:outerShdw blurRad="38100" dist="38100" dir="2700000" algn="tl">
                      <a:srgbClr val="FFFFFF"/>
                    </a:outerShdw>
                  </a:effectLst>
                  <a:latin typeface="宋体" pitchFamily="2" charset="-122"/>
                </a:rPr>
                <a:t>顺序内聚</a:t>
              </a:r>
            </a:p>
          </p:txBody>
        </p:sp>
        <p:sp>
          <p:nvSpPr>
            <p:cNvPr id="588812" name="Text Box 12"/>
            <p:cNvSpPr txBox="1">
              <a:spLocks noChangeArrowheads="1"/>
            </p:cNvSpPr>
            <p:nvPr/>
          </p:nvSpPr>
          <p:spPr bwMode="auto">
            <a:xfrm>
              <a:off x="1780" y="1872"/>
              <a:ext cx="346" cy="912"/>
            </a:xfrm>
            <a:prstGeom prst="rect">
              <a:avLst/>
            </a:prstGeom>
            <a:solidFill>
              <a:schemeClr val="accent1"/>
            </a:solidFill>
            <a:ln w="9525">
              <a:noFill/>
              <a:miter lim="800000"/>
              <a:headEnd/>
              <a:tailEnd/>
            </a:ln>
            <a:effectLst/>
          </p:spPr>
          <p:txBody>
            <a:bodyPr vert="eaVert">
              <a:spAutoFit/>
            </a:bodyPr>
            <a:lstStyle/>
            <a:p>
              <a:pP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通信内聚</a:t>
              </a:r>
            </a:p>
          </p:txBody>
        </p:sp>
        <p:sp>
          <p:nvSpPr>
            <p:cNvPr id="588814" name="Text Box 14"/>
            <p:cNvSpPr txBox="1">
              <a:spLocks noChangeArrowheads="1"/>
            </p:cNvSpPr>
            <p:nvPr/>
          </p:nvSpPr>
          <p:spPr bwMode="auto">
            <a:xfrm>
              <a:off x="3246" y="1872"/>
              <a:ext cx="346" cy="912"/>
            </a:xfrm>
            <a:prstGeom prst="rect">
              <a:avLst/>
            </a:prstGeom>
            <a:solidFill>
              <a:schemeClr val="accent1"/>
            </a:solidFill>
            <a:ln w="9525">
              <a:noFill/>
              <a:miter lim="800000"/>
              <a:headEnd/>
              <a:tailEnd/>
            </a:ln>
            <a:effectLst/>
          </p:spPr>
          <p:txBody>
            <a:bodyPr vert="eaVert">
              <a:spAutoFit/>
            </a:bodyPr>
            <a:lstStyle/>
            <a:p>
              <a:pP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时间内聚</a:t>
              </a:r>
            </a:p>
          </p:txBody>
        </p:sp>
        <p:sp>
          <p:nvSpPr>
            <p:cNvPr id="588815" name="Text Box 15"/>
            <p:cNvSpPr txBox="1">
              <a:spLocks noChangeArrowheads="1"/>
            </p:cNvSpPr>
            <p:nvPr/>
          </p:nvSpPr>
          <p:spPr bwMode="auto">
            <a:xfrm>
              <a:off x="3959" y="1872"/>
              <a:ext cx="346" cy="912"/>
            </a:xfrm>
            <a:prstGeom prst="rect">
              <a:avLst/>
            </a:prstGeom>
            <a:solidFill>
              <a:schemeClr val="accent1"/>
            </a:solidFill>
            <a:ln w="9525">
              <a:noFill/>
              <a:miter lim="800000"/>
              <a:headEnd/>
              <a:tailEnd/>
            </a:ln>
            <a:effectLst/>
          </p:spPr>
          <p:txBody>
            <a:bodyPr vert="eaVert">
              <a:spAutoFit/>
            </a:bodyPr>
            <a:lstStyle/>
            <a:p>
              <a:pP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逻辑内聚</a:t>
              </a:r>
            </a:p>
          </p:txBody>
        </p:sp>
        <p:sp>
          <p:nvSpPr>
            <p:cNvPr id="588816" name="Text Box 16"/>
            <p:cNvSpPr txBox="1">
              <a:spLocks noChangeArrowheads="1"/>
            </p:cNvSpPr>
            <p:nvPr/>
          </p:nvSpPr>
          <p:spPr bwMode="auto">
            <a:xfrm>
              <a:off x="4691" y="1872"/>
              <a:ext cx="346" cy="912"/>
            </a:xfrm>
            <a:prstGeom prst="rect">
              <a:avLst/>
            </a:prstGeom>
            <a:solidFill>
              <a:schemeClr val="accent1"/>
            </a:solidFill>
            <a:ln w="9525">
              <a:noFill/>
              <a:miter lim="800000"/>
              <a:headEnd/>
              <a:tailEnd/>
            </a:ln>
            <a:effectLst/>
          </p:spPr>
          <p:txBody>
            <a:bodyPr vert="eaVert">
              <a:spAutoFit/>
            </a:bodyPr>
            <a:lstStyle/>
            <a:p>
              <a:pP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偶然内聚</a:t>
              </a:r>
            </a:p>
          </p:txBody>
        </p:sp>
        <p:sp>
          <p:nvSpPr>
            <p:cNvPr id="588817" name="Text Box 17"/>
            <p:cNvSpPr txBox="1">
              <a:spLocks noChangeArrowheads="1"/>
            </p:cNvSpPr>
            <p:nvPr/>
          </p:nvSpPr>
          <p:spPr bwMode="auto">
            <a:xfrm>
              <a:off x="522" y="1868"/>
              <a:ext cx="346" cy="848"/>
            </a:xfrm>
            <a:prstGeom prst="rect">
              <a:avLst/>
            </a:prstGeom>
            <a:solidFill>
              <a:schemeClr val="accent1"/>
            </a:solidFill>
            <a:ln w="9525">
              <a:noFill/>
              <a:miter lim="800000"/>
              <a:headEnd/>
              <a:tailEnd/>
            </a:ln>
            <a:effectLst/>
          </p:spPr>
          <p:txBody>
            <a:bodyPr vert="eaVert">
              <a:spAutoFit/>
            </a:bodyPr>
            <a:lstStyle/>
            <a:p>
              <a:pP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功能内聚</a:t>
              </a:r>
            </a:p>
          </p:txBody>
        </p:sp>
        <p:sp>
          <p:nvSpPr>
            <p:cNvPr id="588837" name="Line 37"/>
            <p:cNvSpPr>
              <a:spLocks noChangeShapeType="1"/>
            </p:cNvSpPr>
            <p:nvPr/>
          </p:nvSpPr>
          <p:spPr bwMode="auto">
            <a:xfrm>
              <a:off x="3021" y="1706"/>
              <a:ext cx="0" cy="1104"/>
            </a:xfrm>
            <a:prstGeom prst="line">
              <a:avLst/>
            </a:prstGeom>
            <a:noFill/>
            <a:ln w="28575">
              <a:solidFill>
                <a:schemeClr val="tx1"/>
              </a:solidFill>
              <a:miter lim="800000"/>
              <a:headEnd/>
              <a:tailEnd/>
            </a:ln>
            <a:effectLst/>
          </p:spPr>
          <p:txBody>
            <a:bodyPr wrap="none" anchor="ctr"/>
            <a:lstStyle/>
            <a:p>
              <a:pPr>
                <a:defRPr/>
              </a:pPr>
              <a:endParaRPr lang="zh-CN" altLang="en-US"/>
            </a:p>
          </p:txBody>
        </p:sp>
        <p:sp>
          <p:nvSpPr>
            <p:cNvPr id="588838" name="Text Box 38"/>
            <p:cNvSpPr txBox="1">
              <a:spLocks noChangeArrowheads="1"/>
            </p:cNvSpPr>
            <p:nvPr/>
          </p:nvSpPr>
          <p:spPr bwMode="auto">
            <a:xfrm>
              <a:off x="2488" y="1866"/>
              <a:ext cx="346" cy="912"/>
            </a:xfrm>
            <a:prstGeom prst="rect">
              <a:avLst/>
            </a:prstGeom>
            <a:solidFill>
              <a:schemeClr val="accent1"/>
            </a:solidFill>
            <a:ln w="9525">
              <a:noFill/>
              <a:miter lim="800000"/>
              <a:headEnd/>
              <a:tailEnd/>
            </a:ln>
            <a:effectLst/>
          </p:spPr>
          <p:txBody>
            <a:bodyPr vert="eaVert">
              <a:spAutoFit/>
            </a:bodyPr>
            <a:lstStyle/>
            <a:p>
              <a:pP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过程内聚</a:t>
              </a:r>
            </a:p>
          </p:txBody>
        </p:sp>
      </p:grpSp>
      <p:sp>
        <p:nvSpPr>
          <p:cNvPr id="588845" name="Rectangle 4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ChangeArrowheads="1"/>
          </p:cNvSpPr>
          <p:nvPr/>
        </p:nvSpPr>
        <p:spPr bwMode="auto">
          <a:xfrm>
            <a:off x="304800" y="1295400"/>
            <a:ext cx="8458200" cy="1066800"/>
          </a:xfrm>
          <a:prstGeom prst="rect">
            <a:avLst/>
          </a:prstGeom>
          <a:noFill/>
          <a:ln w="12700">
            <a:noFill/>
            <a:miter lim="800000"/>
            <a:headEnd/>
            <a:tailEnd/>
          </a:ln>
          <a:effectLst/>
        </p:spPr>
        <p:txBody>
          <a:bodyPr lIns="92075" tIns="46038" rIns="92075" bIns="46038" anchor="ctr"/>
          <a:lstStyle/>
          <a:p>
            <a:pPr eaLnBrk="1" hangingPunct="1">
              <a:lnSpc>
                <a:spcPct val="110000"/>
              </a:lnSpc>
              <a:spcAft>
                <a:spcPct val="0"/>
              </a:spcAft>
              <a:buClrTx/>
              <a:buSzTx/>
              <a:buFontTx/>
              <a:buNone/>
              <a:defRPr/>
            </a:pPr>
            <a:r>
              <a:rPr kumimoji="1" lang="en-US" altLang="zh-CN" sz="2400" b="1" dirty="0">
                <a:solidFill>
                  <a:schemeClr val="tx2"/>
                </a:solidFill>
                <a:effectLst>
                  <a:outerShdw blurRad="38100" dist="38100" dir="2700000" algn="tl">
                    <a:srgbClr val="C0C0C0"/>
                  </a:outerShdw>
                </a:effectLst>
                <a:latin typeface="宋体" pitchFamily="2" charset="-122"/>
              </a:rPr>
              <a:t>(1) </a:t>
            </a:r>
            <a:r>
              <a:rPr kumimoji="1" lang="zh-CN" altLang="en-US" sz="2400" b="1" dirty="0">
                <a:solidFill>
                  <a:schemeClr val="tx2"/>
                </a:solidFill>
                <a:effectLst>
                  <a:outerShdw blurRad="38100" dist="38100" dir="2700000" algn="tl">
                    <a:srgbClr val="C0C0C0"/>
                  </a:outerShdw>
                </a:effectLst>
                <a:latin typeface="宋体" pitchFamily="2" charset="-122"/>
              </a:rPr>
              <a:t>偶然内聚：</a:t>
            </a:r>
            <a:r>
              <a:rPr kumimoji="1" lang="zh-CN" altLang="en-US" sz="2400" b="1" dirty="0">
                <a:solidFill>
                  <a:schemeClr val="tx1"/>
                </a:solidFill>
                <a:effectLst>
                  <a:outerShdw blurRad="38100" dist="38100" dir="2700000" algn="tl">
                    <a:srgbClr val="C0C0C0"/>
                  </a:outerShdw>
                </a:effectLst>
                <a:latin typeface="宋体" pitchFamily="2" charset="-122"/>
              </a:rPr>
              <a:t>模块内各部分间由于节约空间等偶然因素组合在一起</a:t>
            </a:r>
            <a:r>
              <a:rPr kumimoji="1" lang="zh-CN" altLang="en-US" sz="2400" b="1" dirty="0" smtClean="0">
                <a:solidFill>
                  <a:schemeClr val="tx1"/>
                </a:solidFill>
                <a:effectLst>
                  <a:outerShdw blurRad="38100" dist="38100" dir="2700000" algn="tl">
                    <a:srgbClr val="C0C0C0"/>
                  </a:outerShdw>
                </a:effectLst>
                <a:latin typeface="宋体" pitchFamily="2" charset="-122"/>
              </a:rPr>
              <a:t>。</a:t>
            </a:r>
            <a:r>
              <a:rPr kumimoji="1" lang="en-US" altLang="zh-CN" sz="2400" b="1" dirty="0" smtClean="0">
                <a:solidFill>
                  <a:schemeClr val="tx1"/>
                </a:solidFill>
                <a:effectLst>
                  <a:outerShdw blurRad="38100" dist="38100" dir="2700000" algn="tl">
                    <a:srgbClr val="C0C0C0"/>
                  </a:outerShdw>
                </a:effectLst>
                <a:latin typeface="宋体" pitchFamily="2" charset="-122"/>
              </a:rPr>
              <a:t>/*</a:t>
            </a:r>
            <a:r>
              <a:rPr kumimoji="1" lang="zh-CN" altLang="en-US" b="1" dirty="0" smtClean="0">
                <a:solidFill>
                  <a:schemeClr val="tx1"/>
                </a:solidFill>
                <a:effectLst>
                  <a:outerShdw blurRad="38100" dist="38100" dir="2700000" algn="tl">
                    <a:srgbClr val="C0C0C0"/>
                  </a:outerShdw>
                </a:effectLst>
                <a:latin typeface="宋体" pitchFamily="2" charset="-122"/>
              </a:rPr>
              <a:t>为了有效利用内存空间，把一部分代码放在一块，如嵌入式</a:t>
            </a:r>
            <a:r>
              <a:rPr kumimoji="1" lang="en-US" altLang="zh-CN" sz="2400" b="1" dirty="0" smtClean="0">
                <a:solidFill>
                  <a:schemeClr val="tx1"/>
                </a:solidFill>
                <a:effectLst>
                  <a:outerShdw blurRad="38100" dist="38100" dir="2700000" algn="tl">
                    <a:srgbClr val="C0C0C0"/>
                  </a:outerShdw>
                </a:effectLst>
                <a:latin typeface="宋体" pitchFamily="2" charset="-122"/>
              </a:rPr>
              <a:t>*/</a:t>
            </a:r>
            <a:endParaRPr kumimoji="1" lang="zh-CN" altLang="en-US" sz="2400" b="1" dirty="0">
              <a:solidFill>
                <a:schemeClr val="tx1"/>
              </a:solidFill>
              <a:effectLst>
                <a:outerShdw blurRad="38100" dist="38100" dir="2700000" algn="tl">
                  <a:srgbClr val="C0C0C0"/>
                </a:outerShdw>
              </a:effectLst>
              <a:latin typeface="宋体" pitchFamily="2" charset="-122"/>
            </a:endParaRPr>
          </a:p>
        </p:txBody>
      </p:sp>
      <p:sp>
        <p:nvSpPr>
          <p:cNvPr id="636931" name="Rectangle 3"/>
          <p:cNvSpPr>
            <a:spLocks noChangeArrowheads="1"/>
          </p:cNvSpPr>
          <p:nvPr/>
        </p:nvSpPr>
        <p:spPr bwMode="auto">
          <a:xfrm>
            <a:off x="457200" y="2667000"/>
            <a:ext cx="8369300" cy="603250"/>
          </a:xfrm>
          <a:prstGeom prst="rect">
            <a:avLst/>
          </a:prstGeom>
          <a:noFill/>
          <a:ln w="9525">
            <a:noFill/>
            <a:miter lim="800000"/>
            <a:headEnd/>
            <a:tailEnd/>
          </a:ln>
          <a:effectLst/>
        </p:spPr>
        <p:txBody>
          <a:bodyPr lIns="92075" tIns="46038" rIns="92075" bIns="46038">
            <a:spAutoFit/>
          </a:bodyPr>
          <a:lstStyle/>
          <a:p>
            <a:pPr>
              <a:lnSpc>
                <a:spcPct val="14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缺点：可理解性差， 可修改性差。这说明模块功能性不强。</a:t>
            </a:r>
          </a:p>
        </p:txBody>
      </p:sp>
      <p:sp>
        <p:nvSpPr>
          <p:cNvPr id="636932" name="Rectangle 4"/>
          <p:cNvSpPr>
            <a:spLocks noChangeArrowheads="1"/>
          </p:cNvSpPr>
          <p:nvPr/>
        </p:nvSpPr>
        <p:spPr bwMode="auto">
          <a:xfrm>
            <a:off x="304800" y="3575050"/>
            <a:ext cx="8534400" cy="2734270"/>
          </a:xfrm>
          <a:prstGeom prst="rect">
            <a:avLst/>
          </a:prstGeom>
          <a:noFill/>
          <a:ln w="12700">
            <a:noFill/>
            <a:miter lim="800000"/>
            <a:headEnd/>
            <a:tailEnd/>
          </a:ln>
          <a:effectLst/>
        </p:spPr>
        <p:txBody>
          <a:bodyPr lIns="92075" tIns="46038" rIns="92075" bIns="46038"/>
          <a:lstStyle/>
          <a:p>
            <a:pPr marL="342900" indent="-342900">
              <a:lnSpc>
                <a:spcPct val="160000"/>
              </a:lnSpc>
              <a:spcAft>
                <a:spcPct val="0"/>
              </a:spcAft>
              <a:buClrTx/>
              <a:buSzTx/>
              <a:buFontTx/>
              <a:buNone/>
              <a:defRPr/>
            </a:pPr>
            <a:r>
              <a:rPr kumimoji="1" lang="en-US" altLang="zh-CN" sz="2400" b="1" dirty="0">
                <a:solidFill>
                  <a:schemeClr val="tx2"/>
                </a:solidFill>
                <a:effectLst>
                  <a:outerShdw blurRad="38100" dist="38100" dir="2700000" algn="tl">
                    <a:srgbClr val="C0C0C0"/>
                  </a:outerShdw>
                </a:effectLst>
                <a:latin typeface="宋体" pitchFamily="2" charset="-122"/>
              </a:rPr>
              <a:t>(2) </a:t>
            </a:r>
            <a:r>
              <a:rPr kumimoji="1" lang="zh-CN" altLang="en-US" sz="2400" b="1" dirty="0">
                <a:solidFill>
                  <a:schemeClr val="tx2"/>
                </a:solidFill>
                <a:effectLst>
                  <a:outerShdw blurRad="38100" dist="38100" dir="2700000" algn="tl">
                    <a:srgbClr val="C0C0C0"/>
                  </a:outerShdw>
                </a:effectLst>
                <a:latin typeface="宋体" pitchFamily="2" charset="-122"/>
              </a:rPr>
              <a:t>逻辑内聚：</a:t>
            </a:r>
            <a:r>
              <a:rPr kumimoji="1" lang="zh-CN" altLang="en-US" sz="2400" b="1" dirty="0">
                <a:solidFill>
                  <a:schemeClr val="tx1"/>
                </a:solidFill>
                <a:effectLst>
                  <a:outerShdw blurRad="38100" dist="38100" dir="2700000" algn="tl">
                    <a:srgbClr val="C0C0C0"/>
                  </a:outerShdw>
                </a:effectLst>
                <a:latin typeface="宋体" pitchFamily="2" charset="-122"/>
              </a:rPr>
              <a:t>将几个逻辑上相似的功能放在一个模块中，调用时由调用模块所传递的参数确定执行的功能</a:t>
            </a:r>
            <a:r>
              <a:rPr kumimoji="1" lang="zh-CN" altLang="en-US" sz="2400" b="1" dirty="0" smtClean="0">
                <a:solidFill>
                  <a:schemeClr val="tx1"/>
                </a:solidFill>
                <a:effectLst>
                  <a:outerShdw blurRad="38100" dist="38100" dir="2700000" algn="tl">
                    <a:srgbClr val="C0C0C0"/>
                  </a:outerShdw>
                </a:effectLst>
                <a:latin typeface="宋体" pitchFamily="2" charset="-122"/>
              </a:rPr>
              <a:t>。</a:t>
            </a:r>
            <a:r>
              <a:rPr kumimoji="1" lang="en-US" altLang="zh-CN" sz="2400" b="1" dirty="0" smtClean="0">
                <a:solidFill>
                  <a:schemeClr val="tx1"/>
                </a:solidFill>
                <a:effectLst>
                  <a:outerShdw blurRad="38100" dist="38100" dir="2700000" algn="tl">
                    <a:srgbClr val="C0C0C0"/>
                  </a:outerShdw>
                </a:effectLst>
                <a:latin typeface="宋体" pitchFamily="2" charset="-122"/>
              </a:rPr>
              <a:t>/*</a:t>
            </a:r>
            <a:r>
              <a:rPr kumimoji="1" lang="zh-CN" altLang="en-US" b="1" dirty="0" smtClean="0">
                <a:solidFill>
                  <a:schemeClr val="tx1"/>
                </a:solidFill>
                <a:effectLst>
                  <a:outerShdw blurRad="38100" dist="38100" dir="2700000" algn="tl">
                    <a:srgbClr val="C0C0C0"/>
                  </a:outerShdw>
                </a:effectLst>
                <a:latin typeface="宋体" pitchFamily="2" charset="-122"/>
              </a:rPr>
              <a:t>一个模块内有多个功能，但这些功能间有相似性。通过参数来区别模块内的功能</a:t>
            </a:r>
            <a:r>
              <a:rPr kumimoji="1" lang="en-US" altLang="zh-CN" sz="2400" b="1" dirty="0" smtClean="0">
                <a:solidFill>
                  <a:schemeClr val="tx1"/>
                </a:solidFill>
                <a:effectLst>
                  <a:outerShdw blurRad="38100" dist="38100" dir="2700000" algn="tl">
                    <a:srgbClr val="C0C0C0"/>
                  </a:outerShdw>
                </a:effectLst>
                <a:latin typeface="宋体" pitchFamily="2" charset="-122"/>
              </a:rPr>
              <a:t>*//*</a:t>
            </a:r>
            <a:r>
              <a:rPr kumimoji="1" lang="zh-CN" altLang="en-US" b="1" dirty="0" smtClean="0">
                <a:solidFill>
                  <a:schemeClr val="tx1"/>
                </a:solidFill>
                <a:effectLst>
                  <a:outerShdw blurRad="38100" dist="38100" dir="2700000" algn="tl">
                    <a:srgbClr val="C0C0C0"/>
                  </a:outerShdw>
                </a:effectLst>
                <a:latin typeface="宋体" pitchFamily="2" charset="-122"/>
              </a:rPr>
              <a:t>好处：模块数量减少，模块间的交互变少了；坏处：模块变复杂。</a:t>
            </a:r>
            <a:r>
              <a:rPr kumimoji="1" lang="en-US" altLang="zh-CN" sz="2400" b="1" dirty="0" smtClean="0">
                <a:solidFill>
                  <a:schemeClr val="tx1"/>
                </a:solidFill>
                <a:effectLst>
                  <a:outerShdw blurRad="38100" dist="38100" dir="2700000" algn="tl">
                    <a:srgbClr val="C0C0C0"/>
                  </a:outerShdw>
                </a:effectLst>
                <a:latin typeface="宋体" pitchFamily="2" charset="-122"/>
              </a:rPr>
              <a:t>*/</a:t>
            </a:r>
            <a:endParaRPr kumimoji="1" lang="zh-CN" altLang="en-US" sz="2400" b="1" dirty="0">
              <a:solidFill>
                <a:schemeClr val="tx1"/>
              </a:solidFill>
              <a:effectLst>
                <a:outerShdw blurRad="38100" dist="38100" dir="2700000" algn="tl">
                  <a:srgbClr val="C0C0C0"/>
                </a:outerShdw>
              </a:effectLst>
              <a:latin typeface="宋体" pitchFamily="2" charset="-122"/>
            </a:endParaRPr>
          </a:p>
        </p:txBody>
      </p:sp>
      <p:sp>
        <p:nvSpPr>
          <p:cNvPr id="636935" name="Rectangle 7"/>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37954" name="Rectangle 2"/>
          <p:cNvSpPr>
            <a:spLocks noChangeArrowheads="1"/>
          </p:cNvSpPr>
          <p:nvPr/>
        </p:nvSpPr>
        <p:spPr bwMode="auto">
          <a:xfrm>
            <a:off x="101600" y="1965325"/>
            <a:ext cx="901700" cy="603250"/>
          </a:xfrm>
          <a:prstGeom prst="rect">
            <a:avLst/>
          </a:prstGeom>
          <a:ln w="12700">
            <a:solidFill>
              <a:schemeClr val="tx1"/>
            </a:solidFill>
            <a:miter lim="800000"/>
            <a:headEnd/>
            <a:tailEnd/>
          </a:ln>
          <a:effectLst/>
        </p:spPr>
        <p:txBody>
          <a:bodyPr wrap="none" anchor="ctr"/>
          <a:lstStyle/>
          <a:p>
            <a:pPr algn="ctr">
              <a:lnSpc>
                <a:spcPct val="100000"/>
              </a:lnSpc>
              <a:spcBef>
                <a:spcPct val="20000"/>
              </a:spcBef>
              <a:spcAft>
                <a:spcPct val="0"/>
              </a:spcAft>
              <a:buClr>
                <a:srgbClr val="CC99FF"/>
              </a:buClr>
              <a:buSzTx/>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Times New Roman" pitchFamily="18" charset="0"/>
              </a:rPr>
              <a:t>A</a:t>
            </a:r>
          </a:p>
        </p:txBody>
      </p:sp>
      <p:sp>
        <p:nvSpPr>
          <p:cNvPr id="637955" name="Line 3"/>
          <p:cNvSpPr>
            <a:spLocks noChangeShapeType="1"/>
          </p:cNvSpPr>
          <p:nvPr/>
        </p:nvSpPr>
        <p:spPr bwMode="auto">
          <a:xfrm>
            <a:off x="1924050" y="1577975"/>
            <a:ext cx="0" cy="38100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56" name="Line 4"/>
          <p:cNvSpPr>
            <a:spLocks noChangeShapeType="1"/>
          </p:cNvSpPr>
          <p:nvPr/>
        </p:nvSpPr>
        <p:spPr bwMode="auto">
          <a:xfrm flipH="1">
            <a:off x="704850" y="1577975"/>
            <a:ext cx="914400" cy="38100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57" name="Line 5"/>
          <p:cNvSpPr>
            <a:spLocks noChangeShapeType="1"/>
          </p:cNvSpPr>
          <p:nvPr/>
        </p:nvSpPr>
        <p:spPr bwMode="auto">
          <a:xfrm>
            <a:off x="2305050" y="1577975"/>
            <a:ext cx="762000" cy="38100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useBgFill="1">
        <p:nvSpPr>
          <p:cNvPr id="637958" name="Rectangle 6"/>
          <p:cNvSpPr>
            <a:spLocks noChangeArrowheads="1"/>
          </p:cNvSpPr>
          <p:nvPr/>
        </p:nvSpPr>
        <p:spPr bwMode="auto">
          <a:xfrm>
            <a:off x="1498600" y="1184275"/>
            <a:ext cx="901700" cy="374650"/>
          </a:xfrm>
          <a:prstGeom prst="rect">
            <a:avLst/>
          </a:prstGeom>
          <a:ln w="12700">
            <a:solidFill>
              <a:schemeClr val="tx1"/>
            </a:solidFill>
            <a:miter lim="800000"/>
            <a:headEnd/>
            <a:tailEnd/>
          </a:ln>
          <a:effectLst/>
        </p:spPr>
        <p:txBody>
          <a:bodyPr wrap="none" anchor="ctr"/>
          <a:lstStyle/>
          <a:p>
            <a:pPr algn="ctr">
              <a:defRPr/>
            </a:pPr>
            <a:endParaRPr lang="zh-CN" altLang="zh-CN">
              <a:effectLst>
                <a:outerShdw blurRad="38100" dist="38100" dir="2700000" algn="tl">
                  <a:srgbClr val="C0C0C0"/>
                </a:outerShdw>
              </a:effectLst>
            </a:endParaRPr>
          </a:p>
        </p:txBody>
      </p:sp>
      <p:sp useBgFill="1">
        <p:nvSpPr>
          <p:cNvPr id="637959" name="Rectangle 7"/>
          <p:cNvSpPr>
            <a:spLocks noChangeArrowheads="1"/>
          </p:cNvSpPr>
          <p:nvPr/>
        </p:nvSpPr>
        <p:spPr bwMode="auto">
          <a:xfrm>
            <a:off x="1473200" y="1965325"/>
            <a:ext cx="901700" cy="603250"/>
          </a:xfrm>
          <a:prstGeom prst="rect">
            <a:avLst/>
          </a:prstGeom>
          <a:ln w="12700">
            <a:solidFill>
              <a:schemeClr val="tx1"/>
            </a:solidFill>
            <a:miter lim="800000"/>
            <a:headEnd/>
            <a:tailEnd/>
          </a:ln>
          <a:effectLst/>
        </p:spPr>
        <p:txBody>
          <a:bodyPr wrap="none" anchor="ctr"/>
          <a:lstStyle/>
          <a:p>
            <a:pPr algn="ctr">
              <a:lnSpc>
                <a:spcPct val="100000"/>
              </a:lnSpc>
              <a:spcBef>
                <a:spcPct val="20000"/>
              </a:spcBef>
              <a:spcAft>
                <a:spcPct val="0"/>
              </a:spcAft>
              <a:buClr>
                <a:srgbClr val="CC99FF"/>
              </a:buClr>
              <a:buSzTx/>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Times New Roman" pitchFamily="18" charset="0"/>
              </a:rPr>
              <a:t>B</a:t>
            </a:r>
          </a:p>
        </p:txBody>
      </p:sp>
      <p:sp useBgFill="1">
        <p:nvSpPr>
          <p:cNvPr id="637960" name="Rectangle 8"/>
          <p:cNvSpPr>
            <a:spLocks noChangeArrowheads="1"/>
          </p:cNvSpPr>
          <p:nvPr/>
        </p:nvSpPr>
        <p:spPr bwMode="auto">
          <a:xfrm>
            <a:off x="2768600" y="1965325"/>
            <a:ext cx="901700" cy="603250"/>
          </a:xfrm>
          <a:prstGeom prst="rect">
            <a:avLst/>
          </a:prstGeom>
          <a:ln w="12700">
            <a:solidFill>
              <a:schemeClr val="tx1"/>
            </a:solidFill>
            <a:miter lim="800000"/>
            <a:headEnd/>
            <a:tailEnd/>
          </a:ln>
          <a:effectLst/>
        </p:spPr>
        <p:txBody>
          <a:bodyPr wrap="none" anchor="ctr"/>
          <a:lstStyle/>
          <a:p>
            <a:pPr algn="ctr">
              <a:lnSpc>
                <a:spcPct val="100000"/>
              </a:lnSpc>
              <a:spcBef>
                <a:spcPct val="20000"/>
              </a:spcBef>
              <a:spcAft>
                <a:spcPct val="0"/>
              </a:spcAft>
              <a:buClr>
                <a:srgbClr val="CC99FF"/>
              </a:buClr>
              <a:buSzTx/>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Times New Roman" pitchFamily="18" charset="0"/>
              </a:rPr>
              <a:t>C</a:t>
            </a:r>
          </a:p>
        </p:txBody>
      </p:sp>
      <p:sp useBgFill="1">
        <p:nvSpPr>
          <p:cNvPr id="637961" name="Rectangle 9"/>
          <p:cNvSpPr>
            <a:spLocks noChangeArrowheads="1"/>
          </p:cNvSpPr>
          <p:nvPr/>
        </p:nvSpPr>
        <p:spPr bwMode="auto">
          <a:xfrm>
            <a:off x="120650" y="2768600"/>
            <a:ext cx="863600" cy="508000"/>
          </a:xfrm>
          <a:prstGeom prst="rect">
            <a:avLst/>
          </a:prstGeom>
          <a:ln w="28575">
            <a:solidFill>
              <a:schemeClr val="tx2"/>
            </a:solidFill>
            <a:miter lim="800000"/>
            <a:headEnd/>
            <a:tailEnd/>
          </a:ln>
          <a:effectLst/>
        </p:spPr>
        <p:txBody>
          <a:bodyPr wrap="none" anchor="ctr"/>
          <a:lstStyle/>
          <a:p>
            <a:pPr algn="ctr">
              <a:lnSpc>
                <a:spcPct val="100000"/>
              </a:lnSpc>
              <a:spcBef>
                <a:spcPct val="20000"/>
              </a:spcBef>
              <a:spcAft>
                <a:spcPct val="0"/>
              </a:spcAft>
              <a:buClr>
                <a:srgbClr val="CC99FF"/>
              </a:buClr>
              <a:buSzTx/>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Times New Roman" pitchFamily="18" charset="0"/>
              </a:rPr>
              <a:t>E</a:t>
            </a:r>
          </a:p>
        </p:txBody>
      </p:sp>
      <p:sp useBgFill="1">
        <p:nvSpPr>
          <p:cNvPr id="637962" name="Rectangle 10"/>
          <p:cNvSpPr>
            <a:spLocks noChangeArrowheads="1"/>
          </p:cNvSpPr>
          <p:nvPr/>
        </p:nvSpPr>
        <p:spPr bwMode="auto">
          <a:xfrm>
            <a:off x="1492250" y="2768600"/>
            <a:ext cx="863600" cy="508000"/>
          </a:xfrm>
          <a:prstGeom prst="rect">
            <a:avLst/>
          </a:prstGeom>
          <a:ln w="28575">
            <a:solidFill>
              <a:schemeClr val="tx2"/>
            </a:solidFill>
            <a:miter lim="800000"/>
            <a:headEnd/>
            <a:tailEnd/>
          </a:ln>
          <a:effectLst/>
        </p:spPr>
        <p:txBody>
          <a:bodyPr wrap="none" anchor="ctr"/>
          <a:lstStyle/>
          <a:p>
            <a:pPr algn="ctr">
              <a:lnSpc>
                <a:spcPct val="100000"/>
              </a:lnSpc>
              <a:spcBef>
                <a:spcPct val="20000"/>
              </a:spcBef>
              <a:spcAft>
                <a:spcPct val="0"/>
              </a:spcAft>
              <a:buClr>
                <a:srgbClr val="CC99FF"/>
              </a:buClr>
              <a:buSzTx/>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Times New Roman" pitchFamily="18" charset="0"/>
              </a:rPr>
              <a:t>F</a:t>
            </a:r>
          </a:p>
        </p:txBody>
      </p:sp>
      <p:sp useBgFill="1">
        <p:nvSpPr>
          <p:cNvPr id="637963" name="Rectangle 11"/>
          <p:cNvSpPr>
            <a:spLocks noChangeArrowheads="1"/>
          </p:cNvSpPr>
          <p:nvPr/>
        </p:nvSpPr>
        <p:spPr bwMode="auto">
          <a:xfrm>
            <a:off x="2787650" y="2768600"/>
            <a:ext cx="863600" cy="508000"/>
          </a:xfrm>
          <a:prstGeom prst="rect">
            <a:avLst/>
          </a:prstGeom>
          <a:ln w="28575">
            <a:solidFill>
              <a:schemeClr val="tx2"/>
            </a:solidFill>
            <a:miter lim="800000"/>
            <a:headEnd/>
            <a:tailEnd/>
          </a:ln>
          <a:effectLst/>
        </p:spPr>
        <p:txBody>
          <a:bodyPr wrap="none" anchor="ctr"/>
          <a:lstStyle/>
          <a:p>
            <a:pPr algn="ctr">
              <a:lnSpc>
                <a:spcPct val="100000"/>
              </a:lnSpc>
              <a:spcBef>
                <a:spcPct val="20000"/>
              </a:spcBef>
              <a:spcAft>
                <a:spcPct val="0"/>
              </a:spcAft>
              <a:buClr>
                <a:srgbClr val="CC99FF"/>
              </a:buClr>
              <a:buSzTx/>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Times New Roman" pitchFamily="18" charset="0"/>
              </a:rPr>
              <a:t>G</a:t>
            </a:r>
          </a:p>
        </p:txBody>
      </p:sp>
      <p:sp useBgFill="1">
        <p:nvSpPr>
          <p:cNvPr id="637964" name="Rectangle 12"/>
          <p:cNvSpPr>
            <a:spLocks noChangeArrowheads="1"/>
          </p:cNvSpPr>
          <p:nvPr/>
        </p:nvSpPr>
        <p:spPr bwMode="auto">
          <a:xfrm>
            <a:off x="101600" y="4737100"/>
            <a:ext cx="901700" cy="533400"/>
          </a:xfrm>
          <a:prstGeom prst="rect">
            <a:avLst/>
          </a:prstGeom>
          <a:ln w="12700">
            <a:solidFill>
              <a:schemeClr val="tx1"/>
            </a:solidFill>
            <a:miter lim="800000"/>
            <a:headEnd/>
            <a:tailEnd/>
          </a:ln>
          <a:effectLst/>
        </p:spPr>
        <p:txBody>
          <a:bodyPr wrap="none" anchor="ctr"/>
          <a:lstStyle/>
          <a:p>
            <a:pPr algn="ctr">
              <a:lnSpc>
                <a:spcPct val="100000"/>
              </a:lnSpc>
              <a:spcBef>
                <a:spcPct val="20000"/>
              </a:spcBef>
              <a:spcAft>
                <a:spcPct val="0"/>
              </a:spcAft>
              <a:buClr>
                <a:srgbClr val="CC99FF"/>
              </a:buClr>
              <a:buSzTx/>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Times New Roman" pitchFamily="18" charset="0"/>
              </a:rPr>
              <a:t>A</a:t>
            </a:r>
          </a:p>
        </p:txBody>
      </p:sp>
      <p:sp useBgFill="1">
        <p:nvSpPr>
          <p:cNvPr id="637965" name="Rectangle 13"/>
          <p:cNvSpPr>
            <a:spLocks noChangeArrowheads="1"/>
          </p:cNvSpPr>
          <p:nvPr/>
        </p:nvSpPr>
        <p:spPr bwMode="auto">
          <a:xfrm>
            <a:off x="1473200" y="3822700"/>
            <a:ext cx="901700" cy="520700"/>
          </a:xfrm>
          <a:prstGeom prst="rect">
            <a:avLst/>
          </a:prstGeom>
          <a:ln w="12700">
            <a:solidFill>
              <a:schemeClr val="tx1"/>
            </a:solidFill>
            <a:miter lim="800000"/>
            <a:headEnd/>
            <a:tailEnd/>
          </a:ln>
          <a:effectLst/>
        </p:spPr>
        <p:txBody>
          <a:bodyPr wrap="none" anchor="ctr"/>
          <a:lstStyle/>
          <a:p>
            <a:pPr>
              <a:defRPr/>
            </a:pPr>
            <a:endParaRPr lang="zh-CN" altLang="en-US"/>
          </a:p>
        </p:txBody>
      </p:sp>
      <p:sp useBgFill="1">
        <p:nvSpPr>
          <p:cNvPr id="637966" name="Rectangle 14"/>
          <p:cNvSpPr>
            <a:spLocks noChangeArrowheads="1"/>
          </p:cNvSpPr>
          <p:nvPr/>
        </p:nvSpPr>
        <p:spPr bwMode="auto">
          <a:xfrm>
            <a:off x="1473200" y="4737100"/>
            <a:ext cx="901700" cy="533400"/>
          </a:xfrm>
          <a:prstGeom prst="rect">
            <a:avLst/>
          </a:prstGeom>
          <a:ln w="12700">
            <a:solidFill>
              <a:schemeClr val="tx1"/>
            </a:solidFill>
            <a:miter lim="800000"/>
            <a:headEnd/>
            <a:tailEnd/>
          </a:ln>
          <a:effectLst/>
        </p:spPr>
        <p:txBody>
          <a:bodyPr wrap="none" anchor="ctr"/>
          <a:lstStyle/>
          <a:p>
            <a:pPr algn="ctr">
              <a:lnSpc>
                <a:spcPct val="100000"/>
              </a:lnSpc>
              <a:spcBef>
                <a:spcPct val="20000"/>
              </a:spcBef>
              <a:spcAft>
                <a:spcPct val="0"/>
              </a:spcAft>
              <a:buClr>
                <a:srgbClr val="CC99FF"/>
              </a:buClr>
              <a:buSzTx/>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Times New Roman" pitchFamily="18" charset="0"/>
              </a:rPr>
              <a:t>B</a:t>
            </a:r>
          </a:p>
        </p:txBody>
      </p:sp>
      <p:sp useBgFill="1">
        <p:nvSpPr>
          <p:cNvPr id="637967" name="Rectangle 15"/>
          <p:cNvSpPr>
            <a:spLocks noChangeArrowheads="1"/>
          </p:cNvSpPr>
          <p:nvPr/>
        </p:nvSpPr>
        <p:spPr bwMode="auto">
          <a:xfrm>
            <a:off x="2768600" y="4737100"/>
            <a:ext cx="901700" cy="533400"/>
          </a:xfrm>
          <a:prstGeom prst="rect">
            <a:avLst/>
          </a:prstGeom>
          <a:ln w="12700">
            <a:solidFill>
              <a:schemeClr val="tx1"/>
            </a:solidFill>
            <a:miter lim="800000"/>
            <a:headEnd/>
            <a:tailEnd/>
          </a:ln>
          <a:effectLst/>
        </p:spPr>
        <p:txBody>
          <a:bodyPr wrap="none" anchor="ctr"/>
          <a:lstStyle/>
          <a:p>
            <a:pPr algn="ctr">
              <a:lnSpc>
                <a:spcPct val="100000"/>
              </a:lnSpc>
              <a:spcBef>
                <a:spcPct val="20000"/>
              </a:spcBef>
              <a:spcAft>
                <a:spcPct val="0"/>
              </a:spcAft>
              <a:buClr>
                <a:srgbClr val="CC99FF"/>
              </a:buClr>
              <a:buSzTx/>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Times New Roman" pitchFamily="18" charset="0"/>
              </a:rPr>
              <a:t>C</a:t>
            </a:r>
          </a:p>
        </p:txBody>
      </p:sp>
      <p:sp useBgFill="1">
        <p:nvSpPr>
          <p:cNvPr id="637968" name="Rectangle 16"/>
          <p:cNvSpPr>
            <a:spLocks noChangeArrowheads="1"/>
          </p:cNvSpPr>
          <p:nvPr/>
        </p:nvSpPr>
        <p:spPr bwMode="auto">
          <a:xfrm>
            <a:off x="1390650" y="5600700"/>
            <a:ext cx="1047750" cy="495300"/>
          </a:xfrm>
          <a:prstGeom prst="rect">
            <a:avLst/>
          </a:prstGeom>
          <a:ln w="28575">
            <a:solidFill>
              <a:schemeClr val="tx2"/>
            </a:solidFill>
            <a:miter lim="800000"/>
            <a:headEnd/>
            <a:tailEnd/>
          </a:ln>
          <a:effectLst/>
        </p:spPr>
        <p:txBody>
          <a:bodyPr wrap="none" anchor="ctr"/>
          <a:lstStyle/>
          <a:p>
            <a:pPr algn="ctr">
              <a:lnSpc>
                <a:spcPct val="100000"/>
              </a:lnSpc>
              <a:spcBef>
                <a:spcPct val="20000"/>
              </a:spcBef>
              <a:spcAft>
                <a:spcPct val="0"/>
              </a:spcAft>
              <a:buClr>
                <a:srgbClr val="CC99FF"/>
              </a:buClr>
              <a:buSzTx/>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Times New Roman" pitchFamily="18" charset="0"/>
              </a:rPr>
              <a:t>EFG</a:t>
            </a:r>
          </a:p>
        </p:txBody>
      </p:sp>
      <p:sp>
        <p:nvSpPr>
          <p:cNvPr id="637969" name="Line 17"/>
          <p:cNvSpPr>
            <a:spLocks noChangeShapeType="1"/>
          </p:cNvSpPr>
          <p:nvPr/>
        </p:nvSpPr>
        <p:spPr bwMode="auto">
          <a:xfrm>
            <a:off x="1924050" y="2568575"/>
            <a:ext cx="0" cy="174625"/>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70" name="Line 18"/>
          <p:cNvSpPr>
            <a:spLocks noChangeShapeType="1"/>
          </p:cNvSpPr>
          <p:nvPr/>
        </p:nvSpPr>
        <p:spPr bwMode="auto">
          <a:xfrm>
            <a:off x="3219450" y="2568575"/>
            <a:ext cx="0" cy="174625"/>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71" name="Line 19"/>
          <p:cNvSpPr>
            <a:spLocks noChangeShapeType="1"/>
          </p:cNvSpPr>
          <p:nvPr/>
        </p:nvSpPr>
        <p:spPr bwMode="auto">
          <a:xfrm>
            <a:off x="552450" y="2568575"/>
            <a:ext cx="0" cy="174625"/>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72" name="Line 20"/>
          <p:cNvSpPr>
            <a:spLocks noChangeShapeType="1"/>
          </p:cNvSpPr>
          <p:nvPr/>
        </p:nvSpPr>
        <p:spPr bwMode="auto">
          <a:xfrm>
            <a:off x="1924050" y="4349750"/>
            <a:ext cx="0" cy="38100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73" name="Line 21"/>
          <p:cNvSpPr>
            <a:spLocks noChangeShapeType="1"/>
          </p:cNvSpPr>
          <p:nvPr/>
        </p:nvSpPr>
        <p:spPr bwMode="auto">
          <a:xfrm flipH="1">
            <a:off x="704850" y="4349750"/>
            <a:ext cx="914400" cy="38100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74" name="Line 22"/>
          <p:cNvSpPr>
            <a:spLocks noChangeShapeType="1"/>
          </p:cNvSpPr>
          <p:nvPr/>
        </p:nvSpPr>
        <p:spPr bwMode="auto">
          <a:xfrm>
            <a:off x="2305050" y="4349750"/>
            <a:ext cx="762000" cy="38100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75" name="Line 23"/>
          <p:cNvSpPr>
            <a:spLocks noChangeShapeType="1"/>
          </p:cNvSpPr>
          <p:nvPr/>
        </p:nvSpPr>
        <p:spPr bwMode="auto">
          <a:xfrm flipV="1">
            <a:off x="1924050" y="5270500"/>
            <a:ext cx="0" cy="30480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76" name="Line 24"/>
          <p:cNvSpPr>
            <a:spLocks noChangeShapeType="1"/>
          </p:cNvSpPr>
          <p:nvPr/>
        </p:nvSpPr>
        <p:spPr bwMode="auto">
          <a:xfrm flipH="1" flipV="1">
            <a:off x="628650" y="5270500"/>
            <a:ext cx="762000" cy="30480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77" name="Line 25"/>
          <p:cNvSpPr>
            <a:spLocks noChangeShapeType="1"/>
          </p:cNvSpPr>
          <p:nvPr/>
        </p:nvSpPr>
        <p:spPr bwMode="auto">
          <a:xfrm flipV="1">
            <a:off x="2381250" y="5270500"/>
            <a:ext cx="685800" cy="30480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78" name="AutoShape 26"/>
          <p:cNvSpPr>
            <a:spLocks noChangeArrowheads="1"/>
          </p:cNvSpPr>
          <p:nvPr/>
        </p:nvSpPr>
        <p:spPr bwMode="auto">
          <a:xfrm>
            <a:off x="1771650" y="3352800"/>
            <a:ext cx="298450" cy="457200"/>
          </a:xfrm>
          <a:prstGeom prst="downArrow">
            <a:avLst>
              <a:gd name="adj1" fmla="val 50000"/>
              <a:gd name="adj2" fmla="val 76603"/>
            </a:avLst>
          </a:prstGeom>
          <a:solidFill>
            <a:schemeClr val="tx2"/>
          </a:solidFill>
          <a:ln w="12700">
            <a:solidFill>
              <a:schemeClr val="tx1"/>
            </a:solidFill>
            <a:miter lim="800000"/>
            <a:headEnd/>
            <a:tailEnd/>
          </a:ln>
          <a:effectLst/>
        </p:spPr>
        <p:txBody>
          <a:bodyPr vert="eaVert" wrap="none" anchor="ctr"/>
          <a:lstStyle/>
          <a:p>
            <a:pPr>
              <a:defRPr/>
            </a:pPr>
            <a:endParaRPr lang="zh-CN" altLang="en-US"/>
          </a:p>
        </p:txBody>
      </p:sp>
      <p:sp>
        <p:nvSpPr>
          <p:cNvPr id="637979" name="AutoShape 27"/>
          <p:cNvSpPr>
            <a:spLocks noChangeArrowheads="1"/>
          </p:cNvSpPr>
          <p:nvPr/>
        </p:nvSpPr>
        <p:spPr bwMode="auto">
          <a:xfrm rot="19860000">
            <a:off x="2798763" y="5024438"/>
            <a:ext cx="2776537" cy="369887"/>
          </a:xfrm>
          <a:prstGeom prst="rightArrow">
            <a:avLst>
              <a:gd name="adj1" fmla="val 50000"/>
              <a:gd name="adj2" fmla="val 375357"/>
            </a:avLst>
          </a:prstGeom>
          <a:solidFill>
            <a:srgbClr val="FC0128"/>
          </a:solidFill>
          <a:ln w="12700">
            <a:solidFill>
              <a:schemeClr val="tx1"/>
            </a:solidFill>
            <a:miter lim="800000"/>
            <a:headEnd/>
            <a:tailEnd/>
          </a:ln>
          <a:effectLst/>
        </p:spPr>
        <p:txBody>
          <a:bodyPr wrap="none" anchor="ctr"/>
          <a:lstStyle/>
          <a:p>
            <a:pPr>
              <a:defRPr/>
            </a:pPr>
            <a:endParaRPr lang="zh-CN" altLang="en-US"/>
          </a:p>
        </p:txBody>
      </p:sp>
      <p:sp>
        <p:nvSpPr>
          <p:cNvPr id="637980" name="Rectangle 28"/>
          <p:cNvSpPr>
            <a:spLocks noChangeArrowheads="1"/>
          </p:cNvSpPr>
          <p:nvPr/>
        </p:nvSpPr>
        <p:spPr bwMode="auto">
          <a:xfrm>
            <a:off x="3048000" y="3200400"/>
            <a:ext cx="1828800" cy="1006475"/>
          </a:xfrm>
          <a:prstGeom prst="rect">
            <a:avLst/>
          </a:prstGeom>
          <a:noFill/>
          <a:ln w="9525">
            <a:noFill/>
            <a:miter lim="800000"/>
            <a:headEnd/>
            <a:tailEnd/>
          </a:ln>
          <a:effectLst/>
        </p:spPr>
        <p:txBody>
          <a:bodyPr lIns="92075" tIns="46038" rIns="92075" bIns="46038">
            <a:spAutoFit/>
          </a:bodyPr>
          <a:lstStyle/>
          <a:p>
            <a:pPr>
              <a:lnSpc>
                <a:spcPct val="100000"/>
              </a:lnSpc>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E</a:t>
            </a:r>
            <a:r>
              <a:rPr kumimoji="1" lang="zh-CN" altLang="en-US" sz="2000" b="1">
                <a:solidFill>
                  <a:schemeClr val="tx1"/>
                </a:solidFill>
                <a:effectLst>
                  <a:outerShdw blurRad="38100" dist="38100" dir="2700000" algn="tl">
                    <a:srgbClr val="C0C0C0"/>
                  </a:outerShdw>
                </a:effectLst>
                <a:latin typeface="宋体" pitchFamily="2" charset="-122"/>
              </a:rPr>
              <a:t>、</a:t>
            </a:r>
            <a:r>
              <a:rPr kumimoji="1" lang="en-US" altLang="zh-CN" sz="2000" b="1">
                <a:solidFill>
                  <a:schemeClr val="tx1"/>
                </a:solidFill>
                <a:effectLst>
                  <a:outerShdw blurRad="38100" dist="38100" dir="2700000" algn="tl">
                    <a:srgbClr val="C0C0C0"/>
                  </a:outerShdw>
                </a:effectLst>
                <a:latin typeface="宋体" pitchFamily="2" charset="-122"/>
              </a:rPr>
              <a:t>F</a:t>
            </a:r>
            <a:r>
              <a:rPr kumimoji="1" lang="zh-CN" altLang="en-US" sz="2000" b="1">
                <a:solidFill>
                  <a:schemeClr val="tx1"/>
                </a:solidFill>
                <a:effectLst>
                  <a:outerShdw blurRad="38100" dist="38100" dir="2700000" algn="tl">
                    <a:srgbClr val="C0C0C0"/>
                  </a:outerShdw>
                </a:effectLst>
                <a:latin typeface="宋体" pitchFamily="2" charset="-122"/>
              </a:rPr>
              <a:t>、</a:t>
            </a:r>
            <a:r>
              <a:rPr kumimoji="1" lang="en-US" altLang="zh-CN" sz="2000" b="1">
                <a:solidFill>
                  <a:schemeClr val="tx1"/>
                </a:solidFill>
                <a:effectLst>
                  <a:outerShdw blurRad="38100" dist="38100" dir="2700000" algn="tl">
                    <a:srgbClr val="C0C0C0"/>
                  </a:outerShdw>
                </a:effectLst>
                <a:latin typeface="宋体" pitchFamily="2" charset="-122"/>
              </a:rPr>
              <a:t>G</a:t>
            </a:r>
            <a:r>
              <a:rPr kumimoji="1" lang="zh-CN" altLang="en-US" sz="2000" b="1">
                <a:solidFill>
                  <a:schemeClr val="tx1"/>
                </a:solidFill>
                <a:effectLst>
                  <a:outerShdw blurRad="38100" dist="38100" dir="2700000" algn="tl">
                    <a:srgbClr val="C0C0C0"/>
                  </a:outerShdw>
                </a:effectLst>
                <a:latin typeface="宋体" pitchFamily="2" charset="-122"/>
              </a:rPr>
              <a:t>逻辑功能相似，组成新模块</a:t>
            </a:r>
            <a:r>
              <a:rPr kumimoji="1" lang="en-US" altLang="zh-CN" sz="2000" b="1">
                <a:solidFill>
                  <a:schemeClr val="tx1"/>
                </a:solidFill>
                <a:effectLst>
                  <a:outerShdw blurRad="38100" dist="38100" dir="2700000" algn="tl">
                    <a:srgbClr val="C0C0C0"/>
                  </a:outerShdw>
                </a:effectLst>
                <a:latin typeface="宋体" pitchFamily="2" charset="-122"/>
              </a:rPr>
              <a:t>EFG</a:t>
            </a:r>
          </a:p>
        </p:txBody>
      </p:sp>
      <p:sp>
        <p:nvSpPr>
          <p:cNvPr id="637981" name="Text Box 29"/>
          <p:cNvSpPr txBox="1">
            <a:spLocks noChangeArrowheads="1"/>
          </p:cNvSpPr>
          <p:nvPr/>
        </p:nvSpPr>
        <p:spPr bwMode="auto">
          <a:xfrm>
            <a:off x="450850" y="6172200"/>
            <a:ext cx="6178550" cy="396875"/>
          </a:xfrm>
          <a:prstGeom prst="rect">
            <a:avLst/>
          </a:prstGeom>
          <a:noFill/>
          <a:ln w="12700">
            <a:noFill/>
            <a:miter lim="800000"/>
            <a:headEnd/>
            <a:tailEnd/>
          </a:ln>
          <a:effectLst/>
        </p:spPr>
        <p:txBody>
          <a:bodyPr>
            <a:spAutoFit/>
          </a:bodyPr>
          <a:lstStyle/>
          <a:p>
            <a:pPr>
              <a:lnSpc>
                <a:spcPct val="100000"/>
              </a:lnSpc>
              <a:spcAft>
                <a:spcPct val="0"/>
              </a:spcAft>
              <a:buClrTx/>
              <a:buSzTx/>
              <a:buFontTx/>
              <a:buNone/>
              <a:defRPr/>
            </a:pPr>
            <a:r>
              <a:rPr kumimoji="1" lang="zh-CN" altLang="en-US" sz="2000" b="1">
                <a:solidFill>
                  <a:schemeClr val="hlink"/>
                </a:solidFill>
                <a:effectLst>
                  <a:outerShdw blurRad="38100" dist="38100" dir="2700000" algn="tl">
                    <a:srgbClr val="C0C0C0"/>
                  </a:outerShdw>
                </a:effectLst>
                <a:latin typeface="宋体" pitchFamily="2" charset="-122"/>
              </a:rPr>
              <a:t>缺点</a:t>
            </a:r>
            <a:r>
              <a:rPr kumimoji="1" lang="zh-CN" altLang="en-US" sz="2000" b="1">
                <a:solidFill>
                  <a:schemeClr val="tx1"/>
                </a:solidFill>
                <a:effectLst>
                  <a:outerShdw blurRad="38100" dist="38100" dir="2700000" algn="tl">
                    <a:srgbClr val="C0C0C0"/>
                  </a:outerShdw>
                </a:effectLst>
                <a:latin typeface="宋体" pitchFamily="2" charset="-122"/>
              </a:rPr>
              <a:t>：增强了耦合程度</a:t>
            </a:r>
            <a:r>
              <a:rPr kumimoji="1" lang="en-US" altLang="zh-CN" sz="2000" b="1">
                <a:solidFill>
                  <a:schemeClr val="tx1"/>
                </a:solidFill>
                <a:effectLst>
                  <a:outerShdw blurRad="38100" dist="38100" dir="2700000" algn="tl">
                    <a:srgbClr val="C0C0C0"/>
                  </a:outerShdw>
                </a:effectLst>
                <a:latin typeface="宋体" pitchFamily="2" charset="-122"/>
              </a:rPr>
              <a:t>(</a:t>
            </a:r>
            <a:r>
              <a:rPr kumimoji="1" lang="zh-CN" altLang="en-US" sz="2000" b="1">
                <a:solidFill>
                  <a:schemeClr val="tx1"/>
                </a:solidFill>
                <a:effectLst>
                  <a:outerShdw blurRad="38100" dist="38100" dir="2700000" algn="tl">
                    <a:srgbClr val="C0C0C0"/>
                  </a:outerShdw>
                </a:effectLst>
                <a:latin typeface="宋体" pitchFamily="2" charset="-122"/>
              </a:rPr>
              <a:t>控制耦合</a:t>
            </a:r>
            <a:r>
              <a:rPr kumimoji="1" lang="en-US" altLang="zh-CN" sz="2000" b="1">
                <a:solidFill>
                  <a:schemeClr val="tx1"/>
                </a:solidFill>
                <a:effectLst>
                  <a:outerShdw blurRad="38100" dist="38100" dir="2700000" algn="tl">
                    <a:srgbClr val="C0C0C0"/>
                  </a:outerShdw>
                </a:effectLst>
                <a:latin typeface="宋体" pitchFamily="2" charset="-122"/>
              </a:rPr>
              <a:t>)</a:t>
            </a:r>
            <a:r>
              <a:rPr kumimoji="1" lang="zh-CN" altLang="en-US" sz="2000" b="1">
                <a:solidFill>
                  <a:schemeClr val="tx1"/>
                </a:solidFill>
                <a:effectLst>
                  <a:outerShdw blurRad="38100" dist="38100" dir="2700000" algn="tl">
                    <a:srgbClr val="C0C0C0"/>
                  </a:outerShdw>
                </a:effectLst>
                <a:latin typeface="宋体" pitchFamily="2" charset="-122"/>
              </a:rPr>
              <a:t>不易修改，效率低</a:t>
            </a:r>
          </a:p>
        </p:txBody>
      </p:sp>
      <p:grpSp>
        <p:nvGrpSpPr>
          <p:cNvPr id="2" name="Group 30"/>
          <p:cNvGrpSpPr>
            <a:grpSpLocks/>
          </p:cNvGrpSpPr>
          <p:nvPr/>
        </p:nvGrpSpPr>
        <p:grpSpPr bwMode="auto">
          <a:xfrm>
            <a:off x="5334000" y="1295400"/>
            <a:ext cx="3638550" cy="4724400"/>
            <a:chOff x="3360" y="816"/>
            <a:chExt cx="2292" cy="2976"/>
          </a:xfrm>
        </p:grpSpPr>
        <p:sp>
          <p:nvSpPr>
            <p:cNvPr id="637983" name="Rectangle 31"/>
            <p:cNvSpPr>
              <a:spLocks noChangeArrowheads="1"/>
            </p:cNvSpPr>
            <p:nvPr/>
          </p:nvSpPr>
          <p:spPr bwMode="auto">
            <a:xfrm>
              <a:off x="3360" y="816"/>
              <a:ext cx="2208" cy="252"/>
            </a:xfrm>
            <a:prstGeom prst="rect">
              <a:avLst/>
            </a:prstGeom>
            <a:noFill/>
            <a:ln w="12700">
              <a:noFill/>
              <a:miter lim="800000"/>
              <a:headEnd/>
              <a:tailEnd/>
            </a:ln>
            <a:effectLst/>
          </p:spPr>
          <p:txBody>
            <a:bodyPr lIns="92075" tIns="46038" rIns="92075" bIns="46038" anchor="ctr"/>
            <a:lstStyle/>
            <a:p>
              <a:pPr algn="ct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逻辑内聚模块</a:t>
              </a:r>
            </a:p>
          </p:txBody>
        </p:sp>
        <p:sp useBgFill="1">
          <p:nvSpPr>
            <p:cNvPr id="637984" name="Rectangle 32"/>
            <p:cNvSpPr>
              <a:spLocks noChangeArrowheads="1"/>
            </p:cNvSpPr>
            <p:nvPr/>
          </p:nvSpPr>
          <p:spPr bwMode="auto">
            <a:xfrm>
              <a:off x="3504" y="2164"/>
              <a:ext cx="568" cy="380"/>
            </a:xfrm>
            <a:prstGeom prst="rect">
              <a:avLst/>
            </a:prstGeom>
            <a:ln w="12700">
              <a:solidFill>
                <a:schemeClr val="tx1"/>
              </a:solidFill>
              <a:miter lim="800000"/>
              <a:headEnd/>
              <a:tailEnd/>
            </a:ln>
            <a:effectLst/>
          </p:spPr>
          <p:txBody>
            <a:bodyPr wrap="none" anchor="ctr"/>
            <a:lstStyle/>
            <a:p>
              <a:pPr algn="ctr">
                <a:lnSpc>
                  <a:spcPct val="100000"/>
                </a:lnSpc>
                <a:spcBef>
                  <a:spcPct val="20000"/>
                </a:spcBef>
                <a:spcAft>
                  <a:spcPct val="0"/>
                </a:spcAft>
                <a:buClr>
                  <a:srgbClr val="CC99FF"/>
                </a:buClr>
                <a:buSzTx/>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Times New Roman" pitchFamily="18" charset="0"/>
                </a:rPr>
                <a:t>A1</a:t>
              </a:r>
            </a:p>
          </p:txBody>
        </p:sp>
        <p:sp>
          <p:nvSpPr>
            <p:cNvPr id="637985" name="Line 33"/>
            <p:cNvSpPr>
              <a:spLocks noChangeShapeType="1"/>
            </p:cNvSpPr>
            <p:nvPr/>
          </p:nvSpPr>
          <p:spPr bwMode="auto">
            <a:xfrm>
              <a:off x="4460" y="1872"/>
              <a:ext cx="0" cy="288"/>
            </a:xfrm>
            <a:prstGeom prst="line">
              <a:avLst/>
            </a:prstGeom>
            <a:noFill/>
            <a:ln w="12700">
              <a:solidFill>
                <a:schemeClr val="tx1"/>
              </a:solidFill>
              <a:round/>
              <a:headEnd type="none" w="sm" len="sm"/>
              <a:tailEnd type="stealth" w="med" len="lg"/>
            </a:ln>
            <a:effectLst/>
          </p:spPr>
          <p:txBody>
            <a:bodyPr wrap="none" anchor="ctr"/>
            <a:lstStyle/>
            <a:p>
              <a:pPr>
                <a:defRPr/>
              </a:pPr>
              <a:endParaRPr lang="zh-CN" altLang="en-US"/>
            </a:p>
          </p:txBody>
        </p:sp>
        <p:sp>
          <p:nvSpPr>
            <p:cNvPr id="637986" name="Line 34"/>
            <p:cNvSpPr>
              <a:spLocks noChangeShapeType="1"/>
            </p:cNvSpPr>
            <p:nvPr/>
          </p:nvSpPr>
          <p:spPr bwMode="auto">
            <a:xfrm>
              <a:off x="3836" y="1728"/>
              <a:ext cx="0" cy="432"/>
            </a:xfrm>
            <a:prstGeom prst="line">
              <a:avLst/>
            </a:prstGeom>
            <a:noFill/>
            <a:ln w="12700">
              <a:solidFill>
                <a:schemeClr val="tx1"/>
              </a:solidFill>
              <a:round/>
              <a:headEnd type="none" w="sm" len="sm"/>
              <a:tailEnd type="stealth" w="med" len="lg"/>
            </a:ln>
            <a:effectLst/>
          </p:spPr>
          <p:txBody>
            <a:bodyPr wrap="none" anchor="ctr"/>
            <a:lstStyle/>
            <a:p>
              <a:pPr>
                <a:defRPr/>
              </a:pPr>
              <a:endParaRPr lang="zh-CN" altLang="en-US"/>
            </a:p>
          </p:txBody>
        </p:sp>
        <p:sp>
          <p:nvSpPr>
            <p:cNvPr id="637987" name="Line 35"/>
            <p:cNvSpPr>
              <a:spLocks noChangeShapeType="1"/>
            </p:cNvSpPr>
            <p:nvPr/>
          </p:nvSpPr>
          <p:spPr bwMode="auto">
            <a:xfrm>
              <a:off x="5132" y="1728"/>
              <a:ext cx="0" cy="432"/>
            </a:xfrm>
            <a:prstGeom prst="line">
              <a:avLst/>
            </a:prstGeom>
            <a:noFill/>
            <a:ln w="12700">
              <a:solidFill>
                <a:schemeClr val="tx1"/>
              </a:solidFill>
              <a:round/>
              <a:headEnd type="none" w="sm" len="sm"/>
              <a:tailEnd type="stealth" w="med" len="lg"/>
            </a:ln>
            <a:effectLst/>
          </p:spPr>
          <p:txBody>
            <a:bodyPr wrap="none" anchor="ctr"/>
            <a:lstStyle/>
            <a:p>
              <a:pPr>
                <a:defRPr/>
              </a:pPr>
              <a:endParaRPr lang="zh-CN" altLang="en-US"/>
            </a:p>
          </p:txBody>
        </p:sp>
        <p:sp useBgFill="1">
          <p:nvSpPr>
            <p:cNvPr id="637988" name="Rectangle 36"/>
            <p:cNvSpPr>
              <a:spLocks noChangeArrowheads="1"/>
            </p:cNvSpPr>
            <p:nvPr/>
          </p:nvSpPr>
          <p:spPr bwMode="auto">
            <a:xfrm>
              <a:off x="4224" y="2164"/>
              <a:ext cx="568" cy="380"/>
            </a:xfrm>
            <a:prstGeom prst="rect">
              <a:avLst/>
            </a:prstGeom>
            <a:ln w="12700">
              <a:solidFill>
                <a:schemeClr val="tx1"/>
              </a:solidFill>
              <a:miter lim="800000"/>
              <a:headEnd/>
              <a:tailEnd/>
            </a:ln>
            <a:effectLst/>
          </p:spPr>
          <p:txBody>
            <a:bodyPr wrap="none" anchor="ctr"/>
            <a:lstStyle/>
            <a:p>
              <a:pPr algn="ctr">
                <a:lnSpc>
                  <a:spcPct val="100000"/>
                </a:lnSpc>
                <a:spcBef>
                  <a:spcPct val="20000"/>
                </a:spcBef>
                <a:spcAft>
                  <a:spcPct val="0"/>
                </a:spcAft>
                <a:buClr>
                  <a:srgbClr val="CC99FF"/>
                </a:buClr>
                <a:buSzTx/>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Times New Roman" pitchFamily="18" charset="0"/>
                </a:rPr>
                <a:t>B1</a:t>
              </a:r>
            </a:p>
          </p:txBody>
        </p:sp>
        <p:sp useBgFill="1">
          <p:nvSpPr>
            <p:cNvPr id="637989" name="Rectangle 37"/>
            <p:cNvSpPr>
              <a:spLocks noChangeArrowheads="1"/>
            </p:cNvSpPr>
            <p:nvPr/>
          </p:nvSpPr>
          <p:spPr bwMode="auto">
            <a:xfrm>
              <a:off x="4944" y="2164"/>
              <a:ext cx="568" cy="380"/>
            </a:xfrm>
            <a:prstGeom prst="rect">
              <a:avLst/>
            </a:prstGeom>
            <a:ln w="12700">
              <a:solidFill>
                <a:schemeClr val="tx1"/>
              </a:solidFill>
              <a:miter lim="800000"/>
              <a:headEnd/>
              <a:tailEnd/>
            </a:ln>
            <a:effectLst/>
          </p:spPr>
          <p:txBody>
            <a:bodyPr wrap="none" anchor="ctr"/>
            <a:lstStyle/>
            <a:p>
              <a:pPr algn="ctr">
                <a:lnSpc>
                  <a:spcPct val="100000"/>
                </a:lnSpc>
                <a:spcBef>
                  <a:spcPct val="20000"/>
                </a:spcBef>
                <a:spcAft>
                  <a:spcPct val="0"/>
                </a:spcAft>
                <a:buClr>
                  <a:srgbClr val="CC99FF"/>
                </a:buClr>
                <a:buSzTx/>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Times New Roman" pitchFamily="18" charset="0"/>
                </a:rPr>
                <a:t>C1</a:t>
              </a:r>
            </a:p>
          </p:txBody>
        </p:sp>
        <p:sp>
          <p:nvSpPr>
            <p:cNvPr id="637990" name="Line 38"/>
            <p:cNvSpPr>
              <a:spLocks noChangeShapeType="1"/>
            </p:cNvSpPr>
            <p:nvPr/>
          </p:nvSpPr>
          <p:spPr bwMode="auto">
            <a:xfrm>
              <a:off x="4508" y="2544"/>
              <a:ext cx="0" cy="384"/>
            </a:xfrm>
            <a:prstGeom prst="line">
              <a:avLst/>
            </a:prstGeom>
            <a:noFill/>
            <a:ln w="12700">
              <a:solidFill>
                <a:schemeClr val="tx1"/>
              </a:solidFill>
              <a:round/>
              <a:headEnd type="none" w="sm" len="sm"/>
              <a:tailEnd type="stealth" w="med" len="lg"/>
            </a:ln>
            <a:effectLst/>
          </p:spPr>
          <p:txBody>
            <a:bodyPr wrap="none" anchor="ctr"/>
            <a:lstStyle/>
            <a:p>
              <a:pPr>
                <a:defRPr/>
              </a:pPr>
              <a:endParaRPr lang="zh-CN" altLang="en-US"/>
            </a:p>
          </p:txBody>
        </p:sp>
        <p:sp useBgFill="1">
          <p:nvSpPr>
            <p:cNvPr id="637991" name="AutoShape 39"/>
            <p:cNvSpPr>
              <a:spLocks noChangeArrowheads="1"/>
            </p:cNvSpPr>
            <p:nvPr/>
          </p:nvSpPr>
          <p:spPr bwMode="auto">
            <a:xfrm>
              <a:off x="4224" y="1588"/>
              <a:ext cx="472" cy="280"/>
            </a:xfrm>
            <a:prstGeom prst="diamond">
              <a:avLst/>
            </a:prstGeom>
            <a:ln w="12700">
              <a:solidFill>
                <a:schemeClr val="tx1"/>
              </a:solidFill>
              <a:miter lim="800000"/>
              <a:headEnd/>
              <a:tailEnd/>
            </a:ln>
            <a:effectLst/>
          </p:spPr>
          <p:txBody>
            <a:bodyPr wrap="none" anchor="ctr"/>
            <a:lstStyle/>
            <a:p>
              <a:pPr>
                <a:defRPr/>
              </a:pPr>
              <a:endParaRPr lang="zh-CN" altLang="en-US"/>
            </a:p>
          </p:txBody>
        </p:sp>
        <p:sp>
          <p:nvSpPr>
            <p:cNvPr id="637992" name="Line 40"/>
            <p:cNvSpPr>
              <a:spLocks noChangeShapeType="1"/>
            </p:cNvSpPr>
            <p:nvPr/>
          </p:nvSpPr>
          <p:spPr bwMode="auto">
            <a:xfrm flipH="1">
              <a:off x="4652" y="1728"/>
              <a:ext cx="48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93" name="Line 41"/>
            <p:cNvSpPr>
              <a:spLocks noChangeShapeType="1"/>
            </p:cNvSpPr>
            <p:nvPr/>
          </p:nvSpPr>
          <p:spPr bwMode="auto">
            <a:xfrm flipH="1">
              <a:off x="3836" y="1728"/>
              <a:ext cx="384"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94" name="Line 42"/>
            <p:cNvSpPr>
              <a:spLocks noChangeShapeType="1"/>
            </p:cNvSpPr>
            <p:nvPr/>
          </p:nvSpPr>
          <p:spPr bwMode="auto">
            <a:xfrm>
              <a:off x="4452" y="1248"/>
              <a:ext cx="0" cy="356"/>
            </a:xfrm>
            <a:prstGeom prst="line">
              <a:avLst/>
            </a:prstGeom>
            <a:noFill/>
            <a:ln w="12700">
              <a:solidFill>
                <a:schemeClr val="tx1"/>
              </a:solidFill>
              <a:round/>
              <a:headEnd type="none" w="sm" len="sm"/>
              <a:tailEnd type="stealth" w="med" len="lg"/>
            </a:ln>
            <a:effectLst/>
          </p:spPr>
          <p:txBody>
            <a:bodyPr wrap="none" anchor="ctr"/>
            <a:lstStyle/>
            <a:p>
              <a:pPr>
                <a:defRPr/>
              </a:pPr>
              <a:endParaRPr lang="zh-CN" altLang="en-US"/>
            </a:p>
          </p:txBody>
        </p:sp>
        <p:sp>
          <p:nvSpPr>
            <p:cNvPr id="637995" name="Line 43"/>
            <p:cNvSpPr>
              <a:spLocks noChangeShapeType="1"/>
            </p:cNvSpPr>
            <p:nvPr/>
          </p:nvSpPr>
          <p:spPr bwMode="auto">
            <a:xfrm flipH="1">
              <a:off x="3884" y="2784"/>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96" name="Line 44"/>
            <p:cNvSpPr>
              <a:spLocks noChangeShapeType="1"/>
            </p:cNvSpPr>
            <p:nvPr/>
          </p:nvSpPr>
          <p:spPr bwMode="auto">
            <a:xfrm>
              <a:off x="3884" y="2544"/>
              <a:ext cx="0" cy="24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97" name="Line 45"/>
            <p:cNvSpPr>
              <a:spLocks noChangeShapeType="1"/>
            </p:cNvSpPr>
            <p:nvPr/>
          </p:nvSpPr>
          <p:spPr bwMode="auto">
            <a:xfrm>
              <a:off x="5132" y="2544"/>
              <a:ext cx="0" cy="24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98" name="Rectangle 46"/>
            <p:cNvSpPr>
              <a:spLocks noChangeArrowheads="1"/>
            </p:cNvSpPr>
            <p:nvPr/>
          </p:nvSpPr>
          <p:spPr bwMode="auto">
            <a:xfrm>
              <a:off x="3778" y="3504"/>
              <a:ext cx="1588" cy="288"/>
            </a:xfrm>
            <a:prstGeom prst="rect">
              <a:avLst/>
            </a:prstGeom>
            <a:noFill/>
            <a:ln w="9525">
              <a:noFill/>
              <a:miter lim="800000"/>
              <a:headEnd/>
              <a:tailEnd/>
            </a:ln>
            <a:effectLst/>
          </p:spPr>
          <p:txBody>
            <a:bodyPr lIns="92075" tIns="46038" rIns="92075" bIns="46038">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EFG</a:t>
              </a:r>
              <a:r>
                <a:rPr kumimoji="1" lang="zh-CN" altLang="en-US" sz="2400" b="1">
                  <a:solidFill>
                    <a:schemeClr val="tx1"/>
                  </a:solidFill>
                  <a:effectLst>
                    <a:outerShdw blurRad="38100" dist="38100" dir="2700000" algn="tl">
                      <a:srgbClr val="C0C0C0"/>
                    </a:outerShdw>
                  </a:effectLst>
                  <a:latin typeface="宋体" pitchFamily="2" charset="-122"/>
                </a:rPr>
                <a:t>模块内部逻辑</a:t>
              </a:r>
            </a:p>
          </p:txBody>
        </p:sp>
        <p:sp>
          <p:nvSpPr>
            <p:cNvPr id="637999" name="Rectangle 47"/>
            <p:cNvSpPr>
              <a:spLocks noChangeArrowheads="1"/>
            </p:cNvSpPr>
            <p:nvPr/>
          </p:nvSpPr>
          <p:spPr bwMode="auto">
            <a:xfrm>
              <a:off x="3360" y="1104"/>
              <a:ext cx="2292" cy="2688"/>
            </a:xfrm>
            <a:prstGeom prst="rect">
              <a:avLst/>
            </a:prstGeom>
            <a:noFill/>
            <a:ln w="12700">
              <a:solidFill>
                <a:schemeClr val="tx2"/>
              </a:solidFill>
              <a:prstDash val="dash"/>
              <a:miter lim="800000"/>
              <a:headEnd/>
              <a:tailEnd/>
            </a:ln>
            <a:effectLst>
              <a:outerShdw dist="107763" dir="2700000" algn="ctr" rotWithShape="0">
                <a:schemeClr val="bg2"/>
              </a:outerShdw>
            </a:effectLst>
          </p:spPr>
          <p:txBody>
            <a:bodyPr wrap="none" anchor="ctr"/>
            <a:lstStyle/>
            <a:p>
              <a:pPr>
                <a:defRPr/>
              </a:pPr>
              <a:endParaRPr lang="zh-CN" altLang="en-US"/>
            </a:p>
          </p:txBody>
        </p:sp>
        <p:sp useBgFill="1">
          <p:nvSpPr>
            <p:cNvPr id="638000" name="Rectangle 48"/>
            <p:cNvSpPr>
              <a:spLocks noChangeArrowheads="1"/>
            </p:cNvSpPr>
            <p:nvPr/>
          </p:nvSpPr>
          <p:spPr bwMode="auto">
            <a:xfrm>
              <a:off x="3788" y="2928"/>
              <a:ext cx="1488" cy="384"/>
            </a:xfrm>
            <a:prstGeom prst="rect">
              <a:avLst/>
            </a:prstGeom>
            <a:ln w="25400">
              <a:solidFill>
                <a:schemeClr val="tx1"/>
              </a:solidFill>
              <a:miter lim="800000"/>
              <a:headEnd/>
              <a:tailEnd/>
            </a:ln>
            <a:effectLst/>
          </p:spPr>
          <p:txBody>
            <a:bodyPr wrap="none" anchor="ctr"/>
            <a:lstStyle/>
            <a:p>
              <a:pPr algn="ctr">
                <a:lnSpc>
                  <a:spcPct val="100000"/>
                </a:lnSpc>
                <a:spcBef>
                  <a:spcPct val="20000"/>
                </a:spcBef>
                <a:spcAft>
                  <a:spcPct val="0"/>
                </a:spcAft>
                <a:buClr>
                  <a:srgbClr val="CC99FF"/>
                </a:buClr>
                <a:buSzTx/>
                <a:buFont typeface="Monotype Sorts" pitchFamily="2" charset="2"/>
                <a:buNone/>
                <a:defRPr/>
              </a:pPr>
              <a:r>
                <a:rPr kumimoji="1" lang="zh-CN" altLang="en-US" sz="2400" b="1">
                  <a:solidFill>
                    <a:schemeClr val="tx1"/>
                  </a:solidFill>
                  <a:effectLst>
                    <a:outerShdw blurRad="38100" dist="38100" dir="2700000" algn="tl">
                      <a:srgbClr val="C0C0C0"/>
                    </a:outerShdw>
                  </a:effectLst>
                  <a:latin typeface="宋体" pitchFamily="2" charset="-122"/>
                </a:rPr>
                <a:t>共用代码段</a:t>
              </a:r>
            </a:p>
          </p:txBody>
        </p:sp>
      </p:grpSp>
      <p:sp>
        <p:nvSpPr>
          <p:cNvPr id="638003" name="Rectangle 51"/>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37979"/>
                                        </p:tgtEl>
                                        <p:attrNameLst>
                                          <p:attrName>style.visibility</p:attrName>
                                        </p:attrNameLst>
                                      </p:cBhvr>
                                      <p:to>
                                        <p:strVal val="visible"/>
                                      </p:to>
                                    </p:set>
                                    <p:animEffect transition="in" filter="randombar(horizontal)">
                                      <p:cBhvr>
                                        <p:cTn id="7" dur="500"/>
                                        <p:tgtEl>
                                          <p:spTgt spid="637979"/>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7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ChangeArrowheads="1"/>
          </p:cNvSpPr>
          <p:nvPr/>
        </p:nvSpPr>
        <p:spPr bwMode="auto">
          <a:xfrm>
            <a:off x="179388" y="1341438"/>
            <a:ext cx="8785225" cy="3086100"/>
          </a:xfrm>
          <a:prstGeom prst="rect">
            <a:avLst/>
          </a:prstGeom>
          <a:noFill/>
          <a:ln w="12700">
            <a:noFill/>
            <a:miter lim="800000"/>
            <a:headEnd/>
            <a:tailEnd/>
          </a:ln>
          <a:effectLst/>
        </p:spPr>
        <p:txBody>
          <a:bodyPr lIns="92075" tIns="46038" rIns="92075" bIns="46038"/>
          <a:lstStyle/>
          <a:p>
            <a:pPr marL="342900" indent="-342900" eaLnBrk="1" hangingPunct="1">
              <a:lnSpc>
                <a:spcPct val="110000"/>
              </a:lnSpc>
              <a:spcBef>
                <a:spcPct val="20000"/>
              </a:spcBef>
              <a:spcAft>
                <a:spcPct val="0"/>
              </a:spcAft>
              <a:buClr>
                <a:srgbClr val="FFFF00"/>
              </a:buClr>
              <a:buSzPct val="70000"/>
              <a:buFont typeface="Wingdings" pitchFamily="2" charset="2"/>
              <a:buNone/>
              <a:defRPr/>
            </a:pPr>
            <a:r>
              <a:rPr kumimoji="1" lang="en-US" altLang="zh-CN" sz="2400" b="1" dirty="0">
                <a:solidFill>
                  <a:schemeClr val="tx2"/>
                </a:solidFill>
                <a:effectLst>
                  <a:outerShdw blurRad="38100" dist="38100" dir="2700000" algn="tl">
                    <a:srgbClr val="C0C0C0"/>
                  </a:outerShdw>
                </a:effectLst>
                <a:latin typeface="宋体" pitchFamily="2" charset="-122"/>
              </a:rPr>
              <a:t>(3) </a:t>
            </a:r>
            <a:r>
              <a:rPr kumimoji="1" lang="zh-CN" altLang="en-US" sz="2400" b="1" dirty="0">
                <a:solidFill>
                  <a:schemeClr val="tx2"/>
                </a:solidFill>
                <a:effectLst>
                  <a:outerShdw blurRad="38100" dist="38100" dir="2700000" algn="tl">
                    <a:srgbClr val="C0C0C0"/>
                  </a:outerShdw>
                </a:effectLst>
                <a:latin typeface="宋体" pitchFamily="2" charset="-122"/>
              </a:rPr>
              <a:t>时间内聚：</a:t>
            </a:r>
            <a:r>
              <a:rPr kumimoji="1" lang="zh-CN" altLang="en-US" sz="2400" b="1" dirty="0">
                <a:solidFill>
                  <a:schemeClr val="tx1"/>
                </a:solidFill>
                <a:effectLst>
                  <a:outerShdw blurRad="38100" dist="38100" dir="2700000" algn="tl">
                    <a:srgbClr val="C0C0C0"/>
                  </a:outerShdw>
                </a:effectLst>
                <a:latin typeface="宋体" pitchFamily="2" charset="-122"/>
              </a:rPr>
              <a:t>将需要同时执行的成分放在一个模块中，因为模块中的各功能与时间有关</a:t>
            </a:r>
            <a:r>
              <a:rPr kumimoji="1" lang="zh-CN" altLang="en-US" sz="2400" b="1" dirty="0" smtClean="0">
                <a:solidFill>
                  <a:schemeClr val="tx1"/>
                </a:solidFill>
                <a:effectLst>
                  <a:outerShdw blurRad="38100" dist="38100" dir="2700000" algn="tl">
                    <a:srgbClr val="C0C0C0"/>
                  </a:outerShdw>
                </a:effectLst>
                <a:latin typeface="宋体" pitchFamily="2" charset="-122"/>
              </a:rPr>
              <a:t>。</a:t>
            </a:r>
            <a:r>
              <a:rPr kumimoji="1" lang="en-US" altLang="zh-CN" sz="2400" b="1" dirty="0" smtClean="0">
                <a:solidFill>
                  <a:schemeClr val="tx1"/>
                </a:solidFill>
                <a:effectLst>
                  <a:outerShdw blurRad="38100" dist="38100" dir="2700000" algn="tl">
                    <a:srgbClr val="C0C0C0"/>
                  </a:outerShdw>
                </a:effectLst>
                <a:latin typeface="宋体" pitchFamily="2" charset="-122"/>
              </a:rPr>
              <a:t>/*</a:t>
            </a:r>
            <a:r>
              <a:rPr kumimoji="1" lang="zh-CN" altLang="en-US" b="1" dirty="0" smtClean="0">
                <a:solidFill>
                  <a:schemeClr val="tx1"/>
                </a:solidFill>
                <a:effectLst>
                  <a:outerShdw blurRad="38100" dist="38100" dir="2700000" algn="tl">
                    <a:srgbClr val="C0C0C0"/>
                  </a:outerShdw>
                </a:effectLst>
                <a:latin typeface="宋体" pitchFamily="2" charset="-122"/>
              </a:rPr>
              <a:t>比如构造函数中的各种初始化，这些大部分都是无关的，但需要同时执行</a:t>
            </a:r>
            <a:r>
              <a:rPr kumimoji="1" lang="en-US" altLang="zh-CN" sz="2400" b="1" dirty="0" smtClean="0">
                <a:solidFill>
                  <a:schemeClr val="tx1"/>
                </a:solidFill>
                <a:effectLst>
                  <a:outerShdw blurRad="38100" dist="38100" dir="2700000" algn="tl">
                    <a:srgbClr val="C0C0C0"/>
                  </a:outerShdw>
                </a:effectLst>
                <a:latin typeface="宋体" pitchFamily="2" charset="-122"/>
              </a:rPr>
              <a:t>*/</a:t>
            </a:r>
            <a:endParaRPr kumimoji="1" lang="zh-CN" altLang="en-US" sz="2400" b="1" dirty="0">
              <a:solidFill>
                <a:schemeClr val="tx1"/>
              </a:solidFill>
              <a:effectLst>
                <a:outerShdw blurRad="38100" dist="38100" dir="2700000" algn="tl">
                  <a:srgbClr val="C0C0C0"/>
                </a:outerShdw>
              </a:effectLst>
              <a:latin typeface="宋体" pitchFamily="2" charset="-122"/>
            </a:endParaRPr>
          </a:p>
          <a:p>
            <a:pPr marL="342900" indent="-342900" eaLnBrk="1" hangingPunct="1">
              <a:lnSpc>
                <a:spcPct val="110000"/>
              </a:lnSpc>
              <a:spcBef>
                <a:spcPct val="20000"/>
              </a:spcBef>
              <a:spcAft>
                <a:spcPct val="0"/>
              </a:spcAft>
              <a:buClr>
                <a:srgbClr val="FFFF00"/>
              </a:buClr>
              <a:buSzPct val="70000"/>
              <a:buFont typeface="Wingdings" pitchFamily="2" charset="2"/>
              <a:buNone/>
              <a:defRPr/>
            </a:pPr>
            <a:endParaRPr kumimoji="1" lang="zh-CN" altLang="en-US" sz="2400" b="1" dirty="0">
              <a:solidFill>
                <a:schemeClr val="tx1"/>
              </a:solidFill>
              <a:effectLst>
                <a:outerShdw blurRad="38100" dist="38100" dir="2700000" algn="tl">
                  <a:srgbClr val="C0C0C0"/>
                </a:outerShdw>
              </a:effectLst>
              <a:latin typeface="宋体" pitchFamily="2" charset="-122"/>
            </a:endParaRPr>
          </a:p>
          <a:p>
            <a:pPr marL="342900" indent="-342900" eaLnBrk="1" hangingPunct="1">
              <a:lnSpc>
                <a:spcPct val="110000"/>
              </a:lnSpc>
              <a:spcBef>
                <a:spcPct val="20000"/>
              </a:spcBef>
              <a:spcAft>
                <a:spcPct val="0"/>
              </a:spcAft>
              <a:buClr>
                <a:srgbClr val="FFFF00"/>
              </a:buClr>
              <a:buSzPct val="70000"/>
              <a:buFont typeface="Wingdings" pitchFamily="2" charset="2"/>
              <a:buNone/>
              <a:defRPr/>
            </a:pPr>
            <a:r>
              <a:rPr kumimoji="1" lang="zh-CN" altLang="en-US" sz="2400" b="1" dirty="0">
                <a:solidFill>
                  <a:schemeClr val="tx1"/>
                </a:solidFill>
                <a:effectLst>
                  <a:outerShdw blurRad="38100" dist="38100" dir="2700000" algn="tl">
                    <a:srgbClr val="C0C0C0"/>
                  </a:outerShdw>
                </a:effectLst>
                <a:latin typeface="宋体" pitchFamily="2" charset="-122"/>
              </a:rPr>
              <a:t> 例如</a:t>
            </a:r>
            <a:r>
              <a:rPr kumimoji="1" lang="en-US" altLang="zh-CN" sz="2400" b="1" dirty="0">
                <a:solidFill>
                  <a:schemeClr val="tx1"/>
                </a:solidFill>
                <a:effectLst>
                  <a:outerShdw blurRad="38100" dist="38100" dir="2700000" algn="tl">
                    <a:srgbClr val="C0C0C0"/>
                  </a:outerShdw>
                </a:effectLst>
                <a:latin typeface="宋体" pitchFamily="2" charset="-122"/>
              </a:rPr>
              <a:t>:</a:t>
            </a:r>
            <a:r>
              <a:rPr kumimoji="1" lang="zh-CN" altLang="en-US" sz="2400" b="1" dirty="0">
                <a:solidFill>
                  <a:schemeClr val="tx1"/>
                </a:solidFill>
                <a:effectLst>
                  <a:outerShdw blurRad="38100" dist="38100" dir="2700000" algn="tl">
                    <a:srgbClr val="C0C0C0"/>
                  </a:outerShdw>
                </a:effectLst>
                <a:latin typeface="宋体" pitchFamily="2" charset="-122"/>
              </a:rPr>
              <a:t>初始化系统模块、</a:t>
            </a:r>
          </a:p>
          <a:p>
            <a:pPr marL="342900" indent="-342900" eaLnBrk="1" hangingPunct="1">
              <a:lnSpc>
                <a:spcPct val="110000"/>
              </a:lnSpc>
              <a:spcBef>
                <a:spcPct val="20000"/>
              </a:spcBef>
              <a:spcAft>
                <a:spcPct val="0"/>
              </a:spcAft>
              <a:buClr>
                <a:srgbClr val="FFFF00"/>
              </a:buClr>
              <a:buSzPct val="70000"/>
              <a:buFont typeface="Wingdings" pitchFamily="2" charset="2"/>
              <a:buNone/>
              <a:defRPr/>
            </a:pPr>
            <a:r>
              <a:rPr kumimoji="1" lang="zh-CN" altLang="en-US" sz="2400" b="1" dirty="0">
                <a:solidFill>
                  <a:schemeClr val="tx1"/>
                </a:solidFill>
                <a:effectLst>
                  <a:outerShdw blurRad="38100" dist="38100" dir="2700000" algn="tl">
                    <a:srgbClr val="C0C0C0"/>
                  </a:outerShdw>
                </a:effectLst>
                <a:latin typeface="宋体" pitchFamily="2" charset="-122"/>
              </a:rPr>
              <a:t>      系统结束模块、</a:t>
            </a:r>
          </a:p>
          <a:p>
            <a:pPr marL="342900" indent="-342900" eaLnBrk="1" hangingPunct="1">
              <a:lnSpc>
                <a:spcPct val="110000"/>
              </a:lnSpc>
              <a:spcBef>
                <a:spcPct val="20000"/>
              </a:spcBef>
              <a:spcAft>
                <a:spcPct val="0"/>
              </a:spcAft>
              <a:buClr>
                <a:srgbClr val="FFFF00"/>
              </a:buClr>
              <a:buSzPct val="70000"/>
              <a:buFont typeface="Wingdings" pitchFamily="2" charset="2"/>
              <a:buNone/>
              <a:defRPr/>
            </a:pPr>
            <a:r>
              <a:rPr kumimoji="1" lang="zh-CN" altLang="en-US" sz="2400" b="1" dirty="0">
                <a:solidFill>
                  <a:schemeClr val="tx1"/>
                </a:solidFill>
                <a:effectLst>
                  <a:outerShdw blurRad="38100" dist="38100" dir="2700000" algn="tl">
                    <a:srgbClr val="C0C0C0"/>
                  </a:outerShdw>
                </a:effectLst>
                <a:latin typeface="宋体" pitchFamily="2" charset="-122"/>
              </a:rPr>
              <a:t>      紧急故障处理模块等均是时间性聚合模块</a:t>
            </a:r>
            <a:r>
              <a:rPr kumimoji="1" lang="en-US" altLang="zh-CN" sz="2400" b="1" dirty="0">
                <a:solidFill>
                  <a:schemeClr val="tx1"/>
                </a:solidFill>
                <a:effectLst>
                  <a:outerShdw blurRad="38100" dist="38100" dir="2700000" algn="tl">
                    <a:srgbClr val="C0C0C0"/>
                  </a:outerShdw>
                </a:effectLst>
                <a:latin typeface="宋体" pitchFamily="2" charset="-122"/>
              </a:rPr>
              <a:t>.</a:t>
            </a:r>
          </a:p>
        </p:txBody>
      </p:sp>
      <p:sp>
        <p:nvSpPr>
          <p:cNvPr id="638984" name="Rectangle 8"/>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100" name="Rectangle 4"/>
          <p:cNvSpPr>
            <a:spLocks noChangeArrowheads="1"/>
          </p:cNvSpPr>
          <p:nvPr/>
        </p:nvSpPr>
        <p:spPr bwMode="auto">
          <a:xfrm>
            <a:off x="250825" y="2708275"/>
            <a:ext cx="8534400" cy="2667000"/>
          </a:xfrm>
          <a:prstGeom prst="rect">
            <a:avLst/>
          </a:prstGeom>
          <a:noFill/>
          <a:ln w="12700">
            <a:noFill/>
            <a:miter lim="800000"/>
            <a:headEnd/>
            <a:tailEnd/>
          </a:ln>
          <a:effectLst/>
        </p:spPr>
        <p:txBody>
          <a:bodyPr lIns="90488" tIns="44450" rIns="90488" bIns="44450"/>
          <a:lstStyle/>
          <a:p>
            <a:pPr marL="342900" indent="-342900" eaLnBrk="1" hangingPunct="1">
              <a:lnSpc>
                <a:spcPct val="170000"/>
              </a:lnSpc>
              <a:spcBef>
                <a:spcPct val="20000"/>
              </a:spcBef>
              <a:spcAft>
                <a:spcPct val="0"/>
              </a:spcAft>
              <a:buClr>
                <a:srgbClr val="FFFF00"/>
              </a:buClr>
              <a:buSzPct val="70000"/>
              <a:buFont typeface="Wingdings" pitchFamily="2" charset="2"/>
              <a:buNone/>
              <a:defRPr/>
            </a:pPr>
            <a:r>
              <a:rPr kumimoji="1" lang="en-US" altLang="zh-CN" sz="2400" b="1">
                <a:solidFill>
                  <a:schemeClr val="tx1"/>
                </a:solidFill>
                <a:effectLst>
                  <a:outerShdw blurRad="38100" dist="38100" dir="2700000" algn="tl">
                    <a:srgbClr val="C0C0C0"/>
                  </a:outerShdw>
                </a:effectLst>
                <a:latin typeface="宋体" pitchFamily="2" charset="-122"/>
              </a:rPr>
              <a:t>      </a:t>
            </a:r>
            <a:r>
              <a:rPr kumimoji="1" lang="zh-CN" altLang="en-US" sz="2400" b="1">
                <a:solidFill>
                  <a:schemeClr val="tx1"/>
                </a:solidFill>
                <a:effectLst>
                  <a:outerShdw blurRad="38100" dist="38100" dir="2700000" algn="tl">
                    <a:srgbClr val="C0C0C0"/>
                  </a:outerShdw>
                </a:effectLst>
                <a:latin typeface="宋体" pitchFamily="2" charset="-122"/>
              </a:rPr>
              <a:t>假设一文件操作包括四个步骤：打开文件、读文件、保存、关闭文件。如果这些操作是由两个子程序完成的，</a:t>
            </a:r>
            <a:r>
              <a:rPr kumimoji="1" lang="en-US" altLang="zh-CN" sz="2400" b="1">
                <a:solidFill>
                  <a:schemeClr val="tx1"/>
                </a:solidFill>
                <a:effectLst>
                  <a:outerShdw blurRad="38100" dist="38100" dir="2700000" algn="tl">
                    <a:srgbClr val="C0C0C0"/>
                  </a:outerShdw>
                </a:effectLst>
                <a:latin typeface="宋体" pitchFamily="2" charset="-122"/>
              </a:rPr>
              <a:t>Setp1</a:t>
            </a:r>
            <a:r>
              <a:rPr kumimoji="1" lang="zh-CN" altLang="en-US" sz="2400" b="1">
                <a:solidFill>
                  <a:schemeClr val="tx1"/>
                </a:solidFill>
                <a:effectLst>
                  <a:outerShdw blurRad="38100" dist="38100" dir="2700000" algn="tl">
                    <a:srgbClr val="C0C0C0"/>
                  </a:outerShdw>
                </a:effectLst>
                <a:latin typeface="宋体" pitchFamily="2" charset="-122"/>
              </a:rPr>
              <a:t>打开文件和读文件操作，</a:t>
            </a:r>
            <a:r>
              <a:rPr kumimoji="1" lang="en-US" altLang="zh-CN" sz="2400" b="1">
                <a:solidFill>
                  <a:schemeClr val="tx1"/>
                </a:solidFill>
                <a:effectLst>
                  <a:outerShdw blurRad="38100" dist="38100" dir="2700000" algn="tl">
                    <a:srgbClr val="C0C0C0"/>
                  </a:outerShdw>
                </a:effectLst>
                <a:latin typeface="宋体" pitchFamily="2" charset="-122"/>
              </a:rPr>
              <a:t>Step2()</a:t>
            </a:r>
            <a:r>
              <a:rPr kumimoji="1" lang="zh-CN" altLang="en-US" sz="2400" b="1">
                <a:solidFill>
                  <a:schemeClr val="tx1"/>
                </a:solidFill>
                <a:effectLst>
                  <a:outerShdw blurRad="38100" dist="38100" dir="2700000" algn="tl">
                    <a:srgbClr val="C0C0C0"/>
                  </a:outerShdw>
                </a:effectLst>
                <a:latin typeface="宋体" pitchFamily="2" charset="-122"/>
              </a:rPr>
              <a:t>进行保存和关闭文件操作。这两个子程序都具有顺序内聚性。</a:t>
            </a:r>
          </a:p>
        </p:txBody>
      </p:sp>
      <p:sp>
        <p:nvSpPr>
          <p:cNvPr id="644101" name="Rectangle 5"/>
          <p:cNvSpPr>
            <a:spLocks noChangeArrowheads="1"/>
          </p:cNvSpPr>
          <p:nvPr/>
        </p:nvSpPr>
        <p:spPr bwMode="auto">
          <a:xfrm>
            <a:off x="179388" y="1341438"/>
            <a:ext cx="8785225" cy="1008062"/>
          </a:xfrm>
          <a:prstGeom prst="rect">
            <a:avLst/>
          </a:prstGeom>
          <a:noFill/>
          <a:ln w="12700">
            <a:noFill/>
            <a:miter lim="800000"/>
            <a:headEnd/>
            <a:tailEnd/>
          </a:ln>
          <a:effectLst/>
        </p:spPr>
        <p:txBody>
          <a:bodyPr lIns="92075" tIns="46038" rIns="92075" bIns="46038"/>
          <a:lstStyle/>
          <a:p>
            <a:pPr marL="342900" indent="-342900" eaLnBrk="1" hangingPunct="1">
              <a:lnSpc>
                <a:spcPct val="110000"/>
              </a:lnSpc>
              <a:spcBef>
                <a:spcPct val="20000"/>
              </a:spcBef>
              <a:spcAft>
                <a:spcPct val="0"/>
              </a:spcAft>
              <a:buClr>
                <a:srgbClr val="FFFF00"/>
              </a:buClr>
              <a:buSzPct val="70000"/>
              <a:buFont typeface="Wingdings" pitchFamily="2" charset="2"/>
              <a:buNone/>
              <a:defRPr/>
            </a:pPr>
            <a:r>
              <a:rPr kumimoji="1" lang="en-US" altLang="zh-CN" sz="2400" b="1" dirty="0">
                <a:solidFill>
                  <a:schemeClr val="tx2"/>
                </a:solidFill>
                <a:effectLst>
                  <a:outerShdw blurRad="38100" dist="38100" dir="2700000" algn="tl">
                    <a:srgbClr val="C0C0C0"/>
                  </a:outerShdw>
                </a:effectLst>
                <a:latin typeface="宋体" pitchFamily="2" charset="-122"/>
              </a:rPr>
              <a:t>(4) </a:t>
            </a:r>
            <a:r>
              <a:rPr kumimoji="1" lang="zh-CN" altLang="en-US" sz="2400" b="1" dirty="0">
                <a:solidFill>
                  <a:schemeClr val="tx2"/>
                </a:solidFill>
                <a:effectLst>
                  <a:outerShdw blurRad="38100" dist="38100" dir="2700000" algn="tl">
                    <a:srgbClr val="C0C0C0"/>
                  </a:outerShdw>
                </a:effectLst>
                <a:latin typeface="宋体" pitchFamily="2" charset="-122"/>
              </a:rPr>
              <a:t>过程内聚：</a:t>
            </a:r>
            <a:r>
              <a:rPr kumimoji="1" lang="zh-CN" altLang="en-US" sz="2400" b="1" dirty="0">
                <a:solidFill>
                  <a:schemeClr val="tx1"/>
                </a:solidFill>
                <a:effectLst>
                  <a:outerShdw blurRad="38100" dist="38100" dir="2700000" algn="tl">
                    <a:srgbClr val="C0C0C0"/>
                  </a:outerShdw>
                </a:effectLst>
                <a:latin typeface="宋体" pitchFamily="2" charset="-122"/>
              </a:rPr>
              <a:t>模块内部必须按照过程描述，在同一模块内自上而下地组织各任务</a:t>
            </a:r>
            <a:r>
              <a:rPr kumimoji="1" lang="zh-CN" altLang="en-US" sz="2400" b="1" dirty="0" smtClean="0">
                <a:solidFill>
                  <a:schemeClr val="tx1"/>
                </a:solidFill>
                <a:effectLst>
                  <a:outerShdw blurRad="38100" dist="38100" dir="2700000" algn="tl">
                    <a:srgbClr val="C0C0C0"/>
                  </a:outerShdw>
                </a:effectLst>
                <a:latin typeface="宋体" pitchFamily="2" charset="-122"/>
              </a:rPr>
              <a:t>。</a:t>
            </a:r>
            <a:r>
              <a:rPr kumimoji="1" lang="en-US" altLang="zh-CN" sz="2400" b="1" dirty="0" smtClean="0">
                <a:solidFill>
                  <a:schemeClr val="tx1"/>
                </a:solidFill>
                <a:effectLst>
                  <a:outerShdw blurRad="38100" dist="38100" dir="2700000" algn="tl">
                    <a:srgbClr val="C0C0C0"/>
                  </a:outerShdw>
                </a:effectLst>
                <a:latin typeface="宋体" pitchFamily="2" charset="-122"/>
              </a:rPr>
              <a:t>/*</a:t>
            </a:r>
            <a:r>
              <a:rPr kumimoji="1" lang="zh-CN" altLang="en-US" sz="1600" b="1" dirty="0" smtClean="0">
                <a:solidFill>
                  <a:schemeClr val="tx1"/>
                </a:solidFill>
                <a:effectLst>
                  <a:outerShdw blurRad="38100" dist="38100" dir="2700000" algn="tl">
                    <a:srgbClr val="C0C0C0"/>
                  </a:outerShdw>
                </a:effectLst>
                <a:latin typeface="宋体" pitchFamily="2" charset="-122"/>
              </a:rPr>
              <a:t>程序内有先后关系</a:t>
            </a:r>
            <a:r>
              <a:rPr kumimoji="1" lang="en-US" altLang="zh-CN" sz="2400" b="1" dirty="0" smtClean="0">
                <a:solidFill>
                  <a:schemeClr val="tx1"/>
                </a:solidFill>
                <a:effectLst>
                  <a:outerShdw blurRad="38100" dist="38100" dir="2700000" algn="tl">
                    <a:srgbClr val="C0C0C0"/>
                  </a:outerShdw>
                </a:effectLst>
                <a:latin typeface="宋体" pitchFamily="2" charset="-122"/>
              </a:rPr>
              <a:t>*/</a:t>
            </a:r>
            <a:endParaRPr kumimoji="1" lang="zh-CN" altLang="en-US" sz="2400" b="1" dirty="0">
              <a:solidFill>
                <a:schemeClr val="tx1"/>
              </a:solidFill>
              <a:effectLst>
                <a:outerShdw blurRad="38100" dist="38100" dir="2700000" algn="tl">
                  <a:srgbClr val="C0C0C0"/>
                </a:outerShdw>
              </a:effectLst>
              <a:latin typeface="宋体" pitchFamily="2" charset="-122"/>
            </a:endParaRPr>
          </a:p>
        </p:txBody>
      </p:sp>
      <p:sp>
        <p:nvSpPr>
          <p:cNvPr id="644104" name="Rectangle 8"/>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4" name="Rectangle 4"/>
          <p:cNvSpPr>
            <a:spLocks noChangeArrowheads="1"/>
          </p:cNvSpPr>
          <p:nvPr/>
        </p:nvSpPr>
        <p:spPr bwMode="auto">
          <a:xfrm>
            <a:off x="2895600" y="609600"/>
            <a:ext cx="3962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软件设计概述</a:t>
            </a:r>
          </a:p>
        </p:txBody>
      </p:sp>
      <p:sp>
        <p:nvSpPr>
          <p:cNvPr id="614405" name="Rectangle 5"/>
          <p:cNvSpPr>
            <a:spLocks noChangeArrowheads="1"/>
          </p:cNvSpPr>
          <p:nvPr/>
        </p:nvSpPr>
        <p:spPr bwMode="auto">
          <a:xfrm>
            <a:off x="-36513" y="1412875"/>
            <a:ext cx="8893176" cy="863600"/>
          </a:xfrm>
          <a:prstGeom prst="rect">
            <a:avLst/>
          </a:prstGeom>
          <a:noFill/>
          <a:ln w="9525">
            <a:noFill/>
            <a:miter lim="800000"/>
            <a:headEnd/>
            <a:tailEnd/>
          </a:ln>
          <a:effectLst/>
        </p:spPr>
        <p:txBody>
          <a:bodyPr lIns="0" tIns="0" rIns="0" bIns="0"/>
          <a:lstStyle/>
          <a:p>
            <a:pPr marL="284163" indent="-284163" defTabSz="346075">
              <a:lnSpc>
                <a:spcPct val="100000"/>
              </a:lnSpc>
              <a:buClr>
                <a:srgbClr val="A31221"/>
              </a:buClr>
              <a:buFont typeface="Wingdings" pitchFamily="2" charset="2"/>
              <a:buNone/>
              <a:tabLst>
                <a:tab pos="1260475" algn="l"/>
              </a:tabLst>
              <a:defRPr/>
            </a:pPr>
            <a:r>
              <a:rPr lang="en-US" altLang="zh-CN" sz="2400">
                <a:effectLst>
                  <a:outerShdw blurRad="38100" dist="38100" dir="2700000" algn="tl">
                    <a:srgbClr val="C0C0C0"/>
                  </a:outerShdw>
                </a:effectLst>
              </a:rPr>
              <a:t>           </a:t>
            </a:r>
            <a:r>
              <a:rPr lang="zh-CN" altLang="en-US" sz="2400">
                <a:effectLst>
                  <a:outerShdw blurRad="38100" dist="38100" dir="2700000" algn="tl">
                    <a:srgbClr val="C0C0C0"/>
                  </a:outerShdw>
                </a:effectLst>
              </a:rPr>
              <a:t>开发阶段信息流描述了软件设计从软件需求到软件编码，起到承上启下的作用。 </a:t>
            </a:r>
          </a:p>
        </p:txBody>
      </p:sp>
      <p:grpSp>
        <p:nvGrpSpPr>
          <p:cNvPr id="6148" name="Group 72"/>
          <p:cNvGrpSpPr>
            <a:grpSpLocks/>
          </p:cNvGrpSpPr>
          <p:nvPr/>
        </p:nvGrpSpPr>
        <p:grpSpPr bwMode="auto">
          <a:xfrm>
            <a:off x="34925" y="2349500"/>
            <a:ext cx="9144000" cy="3990975"/>
            <a:chOff x="0" y="1525"/>
            <a:chExt cx="5760" cy="2514"/>
          </a:xfrm>
        </p:grpSpPr>
        <p:sp>
          <p:nvSpPr>
            <p:cNvPr id="614445" name="Oval 45"/>
            <p:cNvSpPr>
              <a:spLocks noChangeArrowheads="1"/>
            </p:cNvSpPr>
            <p:nvPr/>
          </p:nvSpPr>
          <p:spPr bwMode="auto">
            <a:xfrm>
              <a:off x="1004" y="2024"/>
              <a:ext cx="816" cy="672"/>
            </a:xfrm>
            <a:prstGeom prst="ellipse">
              <a:avLst/>
            </a:prstGeom>
            <a:gradFill rotWithShape="0">
              <a:gsLst>
                <a:gs pos="0">
                  <a:srgbClr val="FFFF00">
                    <a:gamma/>
                    <a:shade val="46275"/>
                    <a:invGamma/>
                  </a:srgbClr>
                </a:gs>
                <a:gs pos="50000">
                  <a:srgbClr val="FFFF00"/>
                </a:gs>
                <a:gs pos="100000">
                  <a:srgbClr val="FFFF00">
                    <a:gamma/>
                    <a:shade val="46275"/>
                    <a:invGamma/>
                  </a:srgbClr>
                </a:gs>
              </a:gsLst>
              <a:lin ang="5400000" scaled="1"/>
            </a:gradFill>
            <a:ln w="38100">
              <a:solidFill>
                <a:schemeClr val="tx1"/>
              </a:solidFill>
              <a:round/>
              <a:headEnd/>
              <a:tailEnd/>
            </a:ln>
            <a:effectLst/>
          </p:spPr>
          <p:txBody>
            <a:bodyPr wrap="none" anchor="ctr"/>
            <a:lstStyle/>
            <a:p>
              <a:pPr algn="ctr">
                <a:lnSpc>
                  <a:spcPct val="100000"/>
                </a:lnSpc>
                <a:spcAft>
                  <a:spcPct val="0"/>
                </a:spcAft>
                <a:buClrTx/>
                <a:buSzTx/>
                <a:buFontTx/>
                <a:buNone/>
                <a:defRPr/>
              </a:pPr>
              <a:r>
                <a:rPr kumimoji="1" lang="zh-CN" altLang="en-US" sz="2000" b="1">
                  <a:solidFill>
                    <a:srgbClr val="FF0000"/>
                  </a:solidFill>
                  <a:effectLst>
                    <a:outerShdw blurRad="38100" dist="38100" dir="2700000" algn="tl">
                      <a:srgbClr val="000000"/>
                    </a:outerShdw>
                  </a:effectLst>
                  <a:latin typeface="黑体" pitchFamily="49" charset="-122"/>
                </a:rPr>
                <a:t>设计</a:t>
              </a:r>
            </a:p>
          </p:txBody>
        </p:sp>
        <p:sp>
          <p:nvSpPr>
            <p:cNvPr id="614446" name="Oval 46"/>
            <p:cNvSpPr>
              <a:spLocks noChangeArrowheads="1"/>
            </p:cNvSpPr>
            <p:nvPr/>
          </p:nvSpPr>
          <p:spPr bwMode="auto">
            <a:xfrm>
              <a:off x="2586" y="2840"/>
              <a:ext cx="816" cy="672"/>
            </a:xfrm>
            <a:prstGeom prst="ellipse">
              <a:avLst/>
            </a:prstGeom>
            <a:gradFill rotWithShape="0">
              <a:gsLst>
                <a:gs pos="0">
                  <a:srgbClr val="FFFF00">
                    <a:gamma/>
                    <a:shade val="46275"/>
                    <a:invGamma/>
                  </a:srgbClr>
                </a:gs>
                <a:gs pos="50000">
                  <a:srgbClr val="FFFF00"/>
                </a:gs>
                <a:gs pos="100000">
                  <a:srgbClr val="FFFF00">
                    <a:gamma/>
                    <a:shade val="46275"/>
                    <a:invGamma/>
                  </a:srgbClr>
                </a:gs>
              </a:gsLst>
              <a:lin ang="5400000" scaled="1"/>
            </a:gradFill>
            <a:ln w="38100">
              <a:solidFill>
                <a:schemeClr val="tx1"/>
              </a:solidFill>
              <a:round/>
              <a:headEnd/>
              <a:tailEnd/>
            </a:ln>
            <a:effectLst/>
          </p:spPr>
          <p:txBody>
            <a:bodyPr wrap="none" anchor="ctr"/>
            <a:lstStyle/>
            <a:p>
              <a:pPr algn="ctr">
                <a:lnSpc>
                  <a:spcPct val="100000"/>
                </a:lnSpc>
                <a:spcAft>
                  <a:spcPct val="0"/>
                </a:spcAft>
                <a:buClrTx/>
                <a:buSzTx/>
                <a:buFontTx/>
                <a:buNone/>
                <a:defRPr/>
              </a:pPr>
              <a:r>
                <a:rPr kumimoji="1" lang="zh-CN" altLang="en-US" sz="2000" b="1">
                  <a:solidFill>
                    <a:srgbClr val="FF0000"/>
                  </a:solidFill>
                  <a:effectLst>
                    <a:outerShdw blurRad="38100" dist="38100" dir="2700000" algn="tl">
                      <a:srgbClr val="000000"/>
                    </a:outerShdw>
                  </a:effectLst>
                  <a:latin typeface="黑体" pitchFamily="49" charset="-122"/>
                </a:rPr>
                <a:t>编码</a:t>
              </a:r>
            </a:p>
          </p:txBody>
        </p:sp>
        <p:sp>
          <p:nvSpPr>
            <p:cNvPr id="614447" name="Oval 47"/>
            <p:cNvSpPr>
              <a:spLocks noChangeArrowheads="1"/>
            </p:cNvSpPr>
            <p:nvPr/>
          </p:nvSpPr>
          <p:spPr bwMode="auto">
            <a:xfrm>
              <a:off x="4105" y="3022"/>
              <a:ext cx="816" cy="672"/>
            </a:xfrm>
            <a:prstGeom prst="ellipse">
              <a:avLst/>
            </a:prstGeom>
            <a:gradFill rotWithShape="0">
              <a:gsLst>
                <a:gs pos="0">
                  <a:srgbClr val="FFFF00">
                    <a:gamma/>
                    <a:shade val="46275"/>
                    <a:invGamma/>
                  </a:srgbClr>
                </a:gs>
                <a:gs pos="50000">
                  <a:srgbClr val="FFFF00"/>
                </a:gs>
                <a:gs pos="100000">
                  <a:srgbClr val="FFFF00">
                    <a:gamma/>
                    <a:shade val="46275"/>
                    <a:invGamma/>
                  </a:srgbClr>
                </a:gs>
              </a:gsLst>
              <a:lin ang="5400000" scaled="1"/>
            </a:gradFill>
            <a:ln w="38100">
              <a:solidFill>
                <a:schemeClr val="tx1"/>
              </a:solidFill>
              <a:round/>
              <a:headEnd/>
              <a:tailEnd/>
            </a:ln>
            <a:effectLst/>
          </p:spPr>
          <p:txBody>
            <a:bodyPr wrap="none" anchor="ctr"/>
            <a:lstStyle/>
            <a:p>
              <a:pPr algn="ctr">
                <a:lnSpc>
                  <a:spcPct val="100000"/>
                </a:lnSpc>
                <a:spcAft>
                  <a:spcPct val="0"/>
                </a:spcAft>
                <a:buClrTx/>
                <a:buSzTx/>
                <a:buFontTx/>
                <a:buNone/>
                <a:defRPr/>
              </a:pPr>
              <a:r>
                <a:rPr kumimoji="1" lang="zh-CN" altLang="en-US" sz="2000" b="1">
                  <a:solidFill>
                    <a:srgbClr val="FF0000"/>
                  </a:solidFill>
                  <a:effectLst>
                    <a:outerShdw blurRad="38100" dist="38100" dir="2700000" algn="tl">
                      <a:srgbClr val="000000"/>
                    </a:outerShdw>
                  </a:effectLst>
                  <a:latin typeface="黑体" pitchFamily="49" charset="-122"/>
                </a:rPr>
                <a:t>测试</a:t>
              </a:r>
            </a:p>
          </p:txBody>
        </p:sp>
        <p:sp>
          <p:nvSpPr>
            <p:cNvPr id="614448" name="Text Box 48"/>
            <p:cNvSpPr txBox="1">
              <a:spLocks noChangeArrowheads="1"/>
            </p:cNvSpPr>
            <p:nvPr/>
          </p:nvSpPr>
          <p:spPr bwMode="auto">
            <a:xfrm>
              <a:off x="336" y="1525"/>
              <a:ext cx="1034" cy="250"/>
            </a:xfrm>
            <a:prstGeom prst="rect">
              <a:avLst/>
            </a:prstGeom>
            <a:noFill/>
            <a:ln w="38100">
              <a:noFill/>
              <a:miter lim="800000"/>
              <a:headEnd/>
              <a:tailEnd/>
            </a:ln>
            <a:effectLst/>
          </p:spPr>
          <p:txBody>
            <a:bodyPr>
              <a:spAutoFit/>
            </a:bodyPr>
            <a:lstStyle/>
            <a:p>
              <a:pPr>
                <a:lnSpc>
                  <a:spcPct val="100000"/>
                </a:lnSpc>
                <a:spcBef>
                  <a:spcPct val="50000"/>
                </a:spcBef>
                <a:spcAft>
                  <a:spcPct val="0"/>
                </a:spcAft>
                <a:buClrTx/>
                <a:buSzTx/>
                <a:buFontTx/>
                <a:buNone/>
                <a:defRPr/>
              </a:pPr>
              <a:r>
                <a:rPr kumimoji="1" lang="zh-CN" altLang="en-US" sz="2000" b="1" dirty="0" smtClean="0">
                  <a:solidFill>
                    <a:schemeClr val="tx1"/>
                  </a:solidFill>
                  <a:effectLst>
                    <a:outerShdw blurRad="38100" dist="38100" dir="2700000" algn="tl">
                      <a:srgbClr val="C0C0C0"/>
                    </a:outerShdw>
                  </a:effectLst>
                  <a:latin typeface="黑体" pitchFamily="49" charset="-122"/>
                </a:rPr>
                <a:t>功能需求</a:t>
              </a:r>
              <a:endParaRPr kumimoji="1" lang="zh-CN" altLang="en-US" sz="2000" b="1" dirty="0">
                <a:solidFill>
                  <a:schemeClr val="tx1"/>
                </a:solidFill>
                <a:effectLst>
                  <a:outerShdw blurRad="38100" dist="38100" dir="2700000" algn="tl">
                    <a:srgbClr val="C0C0C0"/>
                  </a:outerShdw>
                </a:effectLst>
                <a:latin typeface="黑体" pitchFamily="49" charset="-122"/>
              </a:endParaRPr>
            </a:p>
          </p:txBody>
        </p:sp>
        <p:sp>
          <p:nvSpPr>
            <p:cNvPr id="614449" name="Text Box 49"/>
            <p:cNvSpPr txBox="1">
              <a:spLocks noChangeArrowheads="1"/>
            </p:cNvSpPr>
            <p:nvPr/>
          </p:nvSpPr>
          <p:spPr bwMode="auto">
            <a:xfrm>
              <a:off x="23" y="1925"/>
              <a:ext cx="919" cy="252"/>
            </a:xfrm>
            <a:prstGeom prst="rect">
              <a:avLst/>
            </a:prstGeom>
            <a:noFill/>
            <a:ln w="12700">
              <a:noFill/>
              <a:miter lim="800000"/>
              <a:headEnd/>
              <a:tailEnd/>
            </a:ln>
            <a:effectLst/>
          </p:spPr>
          <p:txBody>
            <a:bodyPr wrap="square">
              <a:spAutoFit/>
            </a:bodyPr>
            <a:lstStyle/>
            <a:p>
              <a:pPr>
                <a:lnSpc>
                  <a:spcPct val="100000"/>
                </a:lnSpc>
                <a:spcBef>
                  <a:spcPct val="50000"/>
                </a:spcBef>
                <a:spcAft>
                  <a:spcPct val="0"/>
                </a:spcAft>
                <a:buClrTx/>
                <a:buSzTx/>
                <a:buFontTx/>
                <a:buNone/>
                <a:defRPr/>
              </a:pPr>
              <a:r>
                <a:rPr kumimoji="1" lang="zh-CN" altLang="en-US" sz="2000" b="1" dirty="0" smtClean="0">
                  <a:solidFill>
                    <a:schemeClr val="tx1"/>
                  </a:solidFill>
                  <a:effectLst>
                    <a:outerShdw blurRad="38100" dist="38100" dir="2700000" algn="tl">
                      <a:srgbClr val="C0C0C0"/>
                    </a:outerShdw>
                  </a:effectLst>
                  <a:latin typeface="黑体" pitchFamily="49" charset="-122"/>
                </a:rPr>
                <a:t>性能需求</a:t>
              </a:r>
              <a:endParaRPr kumimoji="1" lang="zh-CN" altLang="en-US" sz="2000" b="1" dirty="0">
                <a:solidFill>
                  <a:schemeClr val="tx1"/>
                </a:solidFill>
                <a:effectLst>
                  <a:outerShdw blurRad="38100" dist="38100" dir="2700000" algn="tl">
                    <a:srgbClr val="C0C0C0"/>
                  </a:outerShdw>
                </a:effectLst>
                <a:latin typeface="黑体" pitchFamily="49" charset="-122"/>
              </a:endParaRPr>
            </a:p>
          </p:txBody>
        </p:sp>
        <p:sp>
          <p:nvSpPr>
            <p:cNvPr id="614450" name="Text Box 50"/>
            <p:cNvSpPr txBox="1">
              <a:spLocks noChangeArrowheads="1"/>
            </p:cNvSpPr>
            <p:nvPr/>
          </p:nvSpPr>
          <p:spPr bwMode="auto">
            <a:xfrm>
              <a:off x="0" y="2637"/>
              <a:ext cx="1001" cy="250"/>
            </a:xfrm>
            <a:prstGeom prst="rect">
              <a:avLst/>
            </a:prstGeom>
            <a:noFill/>
            <a:ln w="12700">
              <a:noFill/>
              <a:miter lim="800000"/>
              <a:headEnd/>
              <a:tailEnd/>
            </a:ln>
            <a:effectLst/>
          </p:spPr>
          <p:txBody>
            <a:bodyPr>
              <a:spAutoFit/>
            </a:bodyPr>
            <a:lstStyle/>
            <a:p>
              <a:pPr>
                <a:lnSpc>
                  <a:spcPct val="100000"/>
                </a:lnSpc>
                <a:spcBef>
                  <a:spcPct val="50000"/>
                </a:spcBef>
                <a:spcAft>
                  <a:spcPct val="0"/>
                </a:spcAft>
                <a:buClrTx/>
                <a:buSzTx/>
                <a:buFontTx/>
                <a:buNone/>
                <a:defRPr/>
              </a:pPr>
              <a:r>
                <a:rPr kumimoji="1" lang="zh-CN" altLang="en-US" sz="2000" b="1" dirty="0" smtClean="0">
                  <a:solidFill>
                    <a:schemeClr val="tx1"/>
                  </a:solidFill>
                  <a:effectLst>
                    <a:outerShdw blurRad="38100" dist="38100" dir="2700000" algn="tl">
                      <a:srgbClr val="C0C0C0"/>
                    </a:outerShdw>
                  </a:effectLst>
                  <a:latin typeface="宋体" pitchFamily="2" charset="-122"/>
                </a:rPr>
                <a:t>领域需求</a:t>
              </a:r>
              <a:endParaRPr kumimoji="1" lang="zh-CN" altLang="en-US" sz="2000" b="1" dirty="0">
                <a:solidFill>
                  <a:schemeClr val="tx1"/>
                </a:solidFill>
                <a:effectLst>
                  <a:outerShdw blurRad="38100" dist="38100" dir="2700000" algn="tl">
                    <a:srgbClr val="C0C0C0"/>
                  </a:outerShdw>
                </a:effectLst>
                <a:latin typeface="宋体" pitchFamily="2" charset="-122"/>
              </a:endParaRPr>
            </a:p>
          </p:txBody>
        </p:sp>
        <p:sp>
          <p:nvSpPr>
            <p:cNvPr id="614451" name="Text Box 51"/>
            <p:cNvSpPr txBox="1">
              <a:spLocks noChangeArrowheads="1"/>
            </p:cNvSpPr>
            <p:nvPr/>
          </p:nvSpPr>
          <p:spPr bwMode="auto">
            <a:xfrm>
              <a:off x="533" y="3013"/>
              <a:ext cx="1034" cy="250"/>
            </a:xfrm>
            <a:prstGeom prst="rect">
              <a:avLst/>
            </a:prstGeom>
            <a:noFill/>
            <a:ln w="38100">
              <a:noFill/>
              <a:miter lim="800000"/>
              <a:headEnd/>
              <a:tailEnd/>
            </a:ln>
            <a:effectLst/>
          </p:spPr>
          <p:txBody>
            <a:bodyPr>
              <a:spAutoFit/>
            </a:bodyPr>
            <a:lstStyle/>
            <a:p>
              <a:pPr>
                <a:lnSpc>
                  <a:spcPct val="100000"/>
                </a:lnSpc>
                <a:spcBef>
                  <a:spcPct val="5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黑体" pitchFamily="49" charset="-122"/>
                </a:rPr>
                <a:t>其它需求</a:t>
              </a:r>
            </a:p>
          </p:txBody>
        </p:sp>
        <p:sp>
          <p:nvSpPr>
            <p:cNvPr id="614452" name="Text Box 52"/>
            <p:cNvSpPr txBox="1">
              <a:spLocks noChangeArrowheads="1"/>
            </p:cNvSpPr>
            <p:nvPr/>
          </p:nvSpPr>
          <p:spPr bwMode="auto">
            <a:xfrm>
              <a:off x="1961" y="1957"/>
              <a:ext cx="935" cy="250"/>
            </a:xfrm>
            <a:prstGeom prst="rect">
              <a:avLst/>
            </a:prstGeom>
            <a:noFill/>
            <a:ln w="38100">
              <a:noFill/>
              <a:miter lim="800000"/>
              <a:headEnd/>
              <a:tailEnd/>
            </a:ln>
            <a:effectLst/>
          </p:spPr>
          <p:txBody>
            <a:bodyPr>
              <a:spAutoFit/>
            </a:bodyPr>
            <a:lstStyle/>
            <a:p>
              <a:pPr>
                <a:lnSpc>
                  <a:spcPct val="100000"/>
                </a:lnSpc>
                <a:spcBef>
                  <a:spcPct val="5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黑体" pitchFamily="49" charset="-122"/>
                </a:rPr>
                <a:t>数据</a:t>
              </a:r>
              <a:r>
                <a:rPr kumimoji="1" lang="zh-CN" altLang="en-US" sz="2000" b="1">
                  <a:solidFill>
                    <a:schemeClr val="tx1"/>
                  </a:solidFill>
                  <a:effectLst>
                    <a:outerShdw blurRad="38100" dist="38100" dir="2700000" algn="tl">
                      <a:srgbClr val="C0C0C0"/>
                    </a:outerShdw>
                  </a:effectLst>
                  <a:latin typeface="宋体" pitchFamily="2" charset="-122"/>
                </a:rPr>
                <a:t>设计</a:t>
              </a:r>
            </a:p>
          </p:txBody>
        </p:sp>
        <p:sp>
          <p:nvSpPr>
            <p:cNvPr id="614453" name="Rectangle 53"/>
            <p:cNvSpPr>
              <a:spLocks noChangeArrowheads="1"/>
            </p:cNvSpPr>
            <p:nvPr/>
          </p:nvSpPr>
          <p:spPr bwMode="auto">
            <a:xfrm>
              <a:off x="1504" y="2882"/>
              <a:ext cx="1179" cy="250"/>
            </a:xfrm>
            <a:prstGeom prst="rect">
              <a:avLst/>
            </a:prstGeom>
            <a:noFill/>
            <a:ln w="38100">
              <a:noFill/>
              <a:miter lim="800000"/>
              <a:headEnd/>
              <a:tailEnd/>
            </a:ln>
            <a:effectLst/>
          </p:spPr>
          <p:txBody>
            <a:bodyPr>
              <a:spAutoFit/>
            </a:bodyPr>
            <a:lstStyle/>
            <a:p>
              <a:pPr>
                <a:lnSpc>
                  <a:spcPct val="100000"/>
                </a:lnSpc>
                <a:spcBef>
                  <a:spcPct val="5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黑体" pitchFamily="49" charset="-122"/>
                </a:rPr>
                <a:t>体系结构</a:t>
              </a:r>
              <a:r>
                <a:rPr kumimoji="1" lang="zh-CN" altLang="en-US" sz="2000" b="1">
                  <a:solidFill>
                    <a:schemeClr val="tx1"/>
                  </a:solidFill>
                  <a:effectLst>
                    <a:outerShdw blurRad="38100" dist="38100" dir="2700000" algn="tl">
                      <a:srgbClr val="C0C0C0"/>
                    </a:outerShdw>
                  </a:effectLst>
                  <a:latin typeface="宋体" pitchFamily="2" charset="-122"/>
                </a:rPr>
                <a:t>设计</a:t>
              </a:r>
            </a:p>
          </p:txBody>
        </p:sp>
        <p:sp>
          <p:nvSpPr>
            <p:cNvPr id="614454" name="Rectangle 54"/>
            <p:cNvSpPr>
              <a:spLocks noChangeArrowheads="1"/>
            </p:cNvSpPr>
            <p:nvPr/>
          </p:nvSpPr>
          <p:spPr bwMode="auto">
            <a:xfrm>
              <a:off x="1601" y="3270"/>
              <a:ext cx="896" cy="250"/>
            </a:xfrm>
            <a:prstGeom prst="rect">
              <a:avLst/>
            </a:prstGeom>
            <a:noFill/>
            <a:ln w="38100">
              <a:noFill/>
              <a:miter lim="800000"/>
              <a:headEnd/>
              <a:tailEnd/>
            </a:ln>
            <a:effectLst/>
          </p:spPr>
          <p:txBody>
            <a:bodyPr>
              <a:spAutoFit/>
            </a:bodyPr>
            <a:lstStyle/>
            <a:p>
              <a:pPr>
                <a:lnSpc>
                  <a:spcPct val="100000"/>
                </a:lnSpc>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黑体" pitchFamily="49" charset="-122"/>
                </a:rPr>
                <a:t>过程</a:t>
              </a:r>
              <a:r>
                <a:rPr kumimoji="1" lang="zh-CN" altLang="en-US" sz="2000" b="1">
                  <a:solidFill>
                    <a:schemeClr val="tx1"/>
                  </a:solidFill>
                  <a:effectLst>
                    <a:outerShdw blurRad="38100" dist="38100" dir="2700000" algn="tl">
                      <a:srgbClr val="C0C0C0"/>
                    </a:outerShdw>
                  </a:effectLst>
                  <a:latin typeface="宋体" pitchFamily="2" charset="-122"/>
                </a:rPr>
                <a:t>设计</a:t>
              </a:r>
            </a:p>
          </p:txBody>
        </p:sp>
        <p:sp>
          <p:nvSpPr>
            <p:cNvPr id="614455" name="Text Box 55"/>
            <p:cNvSpPr txBox="1">
              <a:spLocks noChangeArrowheads="1"/>
            </p:cNvSpPr>
            <p:nvPr/>
          </p:nvSpPr>
          <p:spPr bwMode="auto">
            <a:xfrm>
              <a:off x="3364" y="2965"/>
              <a:ext cx="935" cy="250"/>
            </a:xfrm>
            <a:prstGeom prst="rect">
              <a:avLst/>
            </a:prstGeom>
            <a:noFill/>
            <a:ln w="38100">
              <a:noFill/>
              <a:miter lim="800000"/>
              <a:headEnd/>
              <a:tailEnd/>
            </a:ln>
            <a:effectLst/>
          </p:spPr>
          <p:txBody>
            <a:bodyPr>
              <a:spAutoFit/>
            </a:bodyPr>
            <a:lstStyle/>
            <a:p>
              <a:pPr>
                <a:lnSpc>
                  <a:spcPct val="100000"/>
                </a:lnSpc>
                <a:spcBef>
                  <a:spcPct val="5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黑体" pitchFamily="49" charset="-122"/>
                  <a:ea typeface="黑体" pitchFamily="49" charset="-122"/>
                </a:rPr>
                <a:t>程序模块</a:t>
              </a:r>
            </a:p>
          </p:txBody>
        </p:sp>
        <p:sp>
          <p:nvSpPr>
            <p:cNvPr id="614456" name="Text Box 56"/>
            <p:cNvSpPr txBox="1">
              <a:spLocks noChangeArrowheads="1"/>
            </p:cNvSpPr>
            <p:nvPr/>
          </p:nvSpPr>
          <p:spPr bwMode="auto">
            <a:xfrm>
              <a:off x="4185" y="3789"/>
              <a:ext cx="1575" cy="250"/>
            </a:xfrm>
            <a:prstGeom prst="rect">
              <a:avLst/>
            </a:prstGeom>
            <a:noFill/>
            <a:ln w="38100">
              <a:noFill/>
              <a:miter lim="800000"/>
              <a:headEnd/>
              <a:tailEnd/>
            </a:ln>
            <a:effectLst/>
          </p:spPr>
          <p:txBody>
            <a:bodyPr>
              <a:spAutoFit/>
            </a:bodyPr>
            <a:lstStyle/>
            <a:p>
              <a:pPr>
                <a:lnSpc>
                  <a:spcPct val="100000"/>
                </a:lnSpc>
                <a:spcBef>
                  <a:spcPct val="5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宋体" pitchFamily="2" charset="-122"/>
                </a:rPr>
                <a:t>集成并确认软件</a:t>
              </a:r>
            </a:p>
          </p:txBody>
        </p:sp>
        <p:sp>
          <p:nvSpPr>
            <p:cNvPr id="614457" name="Line 57"/>
            <p:cNvSpPr>
              <a:spLocks noChangeShapeType="1"/>
            </p:cNvSpPr>
            <p:nvPr/>
          </p:nvSpPr>
          <p:spPr bwMode="auto">
            <a:xfrm>
              <a:off x="808" y="1834"/>
              <a:ext cx="394" cy="240"/>
            </a:xfrm>
            <a:prstGeom prst="line">
              <a:avLst/>
            </a:prstGeom>
            <a:noFill/>
            <a:ln w="38100">
              <a:solidFill>
                <a:schemeClr val="tx1"/>
              </a:solidFill>
              <a:round/>
              <a:headEnd/>
              <a:tailEnd type="triangle" w="med" len="med"/>
            </a:ln>
            <a:effectLst/>
          </p:spPr>
          <p:txBody>
            <a:bodyPr/>
            <a:lstStyle/>
            <a:p>
              <a:pPr>
                <a:defRPr/>
              </a:pPr>
              <a:endParaRPr lang="zh-CN" altLang="en-US"/>
            </a:p>
          </p:txBody>
        </p:sp>
        <p:sp>
          <p:nvSpPr>
            <p:cNvPr id="614458" name="Line 58"/>
            <p:cNvSpPr>
              <a:spLocks noChangeShapeType="1"/>
            </p:cNvSpPr>
            <p:nvPr/>
          </p:nvSpPr>
          <p:spPr bwMode="auto">
            <a:xfrm>
              <a:off x="632" y="2197"/>
              <a:ext cx="394" cy="96"/>
            </a:xfrm>
            <a:prstGeom prst="line">
              <a:avLst/>
            </a:prstGeom>
            <a:noFill/>
            <a:ln w="38100">
              <a:solidFill>
                <a:schemeClr val="tx1"/>
              </a:solidFill>
              <a:round/>
              <a:headEnd/>
              <a:tailEnd type="triangle" w="med" len="med"/>
            </a:ln>
            <a:effectLst/>
          </p:spPr>
          <p:txBody>
            <a:bodyPr/>
            <a:lstStyle/>
            <a:p>
              <a:pPr>
                <a:defRPr/>
              </a:pPr>
              <a:endParaRPr lang="zh-CN" altLang="en-US"/>
            </a:p>
          </p:txBody>
        </p:sp>
        <p:sp>
          <p:nvSpPr>
            <p:cNvPr id="614459" name="Line 59"/>
            <p:cNvSpPr>
              <a:spLocks noChangeShapeType="1"/>
            </p:cNvSpPr>
            <p:nvPr/>
          </p:nvSpPr>
          <p:spPr bwMode="auto">
            <a:xfrm flipV="1">
              <a:off x="829" y="2565"/>
              <a:ext cx="270" cy="136"/>
            </a:xfrm>
            <a:prstGeom prst="line">
              <a:avLst/>
            </a:prstGeom>
            <a:noFill/>
            <a:ln w="38100">
              <a:solidFill>
                <a:schemeClr val="tx1"/>
              </a:solidFill>
              <a:round/>
              <a:headEnd/>
              <a:tailEnd type="triangle" w="med" len="med"/>
            </a:ln>
            <a:effectLst/>
          </p:spPr>
          <p:txBody>
            <a:bodyPr/>
            <a:lstStyle/>
            <a:p>
              <a:pPr>
                <a:defRPr/>
              </a:pPr>
              <a:endParaRPr lang="zh-CN" altLang="en-US"/>
            </a:p>
          </p:txBody>
        </p:sp>
        <p:sp>
          <p:nvSpPr>
            <p:cNvPr id="614460" name="Line 60"/>
            <p:cNvSpPr>
              <a:spLocks noChangeShapeType="1"/>
            </p:cNvSpPr>
            <p:nvPr/>
          </p:nvSpPr>
          <p:spPr bwMode="auto">
            <a:xfrm flipV="1">
              <a:off x="1173" y="2677"/>
              <a:ext cx="148" cy="384"/>
            </a:xfrm>
            <a:prstGeom prst="line">
              <a:avLst/>
            </a:prstGeom>
            <a:noFill/>
            <a:ln w="38100">
              <a:solidFill>
                <a:schemeClr val="tx1"/>
              </a:solidFill>
              <a:round/>
              <a:headEnd/>
              <a:tailEnd type="triangle" w="med" len="med"/>
            </a:ln>
            <a:effectLst/>
          </p:spPr>
          <p:txBody>
            <a:bodyPr/>
            <a:lstStyle/>
            <a:p>
              <a:pPr>
                <a:defRPr/>
              </a:pPr>
              <a:endParaRPr lang="zh-CN" altLang="en-US"/>
            </a:p>
          </p:txBody>
        </p:sp>
        <p:sp>
          <p:nvSpPr>
            <p:cNvPr id="614461" name="Line 61"/>
            <p:cNvSpPr>
              <a:spLocks noChangeShapeType="1"/>
            </p:cNvSpPr>
            <p:nvPr/>
          </p:nvSpPr>
          <p:spPr bwMode="auto">
            <a:xfrm>
              <a:off x="1701" y="2614"/>
              <a:ext cx="952" cy="362"/>
            </a:xfrm>
            <a:prstGeom prst="line">
              <a:avLst/>
            </a:prstGeom>
            <a:noFill/>
            <a:ln w="38100">
              <a:solidFill>
                <a:schemeClr val="tx1"/>
              </a:solidFill>
              <a:round/>
              <a:headEnd/>
              <a:tailEnd type="triangle" w="med" len="med"/>
            </a:ln>
            <a:effectLst/>
          </p:spPr>
          <p:txBody>
            <a:bodyPr/>
            <a:lstStyle/>
            <a:p>
              <a:pPr>
                <a:defRPr/>
              </a:pPr>
              <a:endParaRPr lang="zh-CN" altLang="en-US"/>
            </a:p>
          </p:txBody>
        </p:sp>
        <p:sp>
          <p:nvSpPr>
            <p:cNvPr id="614462" name="Line 62"/>
            <p:cNvSpPr>
              <a:spLocks noChangeShapeType="1"/>
            </p:cNvSpPr>
            <p:nvPr/>
          </p:nvSpPr>
          <p:spPr bwMode="auto">
            <a:xfrm>
              <a:off x="1474" y="2704"/>
              <a:ext cx="0" cy="545"/>
            </a:xfrm>
            <a:prstGeom prst="line">
              <a:avLst/>
            </a:prstGeom>
            <a:noFill/>
            <a:ln w="38100">
              <a:solidFill>
                <a:schemeClr val="tx1"/>
              </a:solidFill>
              <a:round/>
              <a:headEnd/>
              <a:tailEnd/>
            </a:ln>
            <a:effectLst/>
          </p:spPr>
          <p:txBody>
            <a:bodyPr/>
            <a:lstStyle/>
            <a:p>
              <a:pPr>
                <a:defRPr/>
              </a:pPr>
              <a:endParaRPr lang="zh-CN" altLang="en-US"/>
            </a:p>
          </p:txBody>
        </p:sp>
        <p:sp>
          <p:nvSpPr>
            <p:cNvPr id="614463" name="Line 63"/>
            <p:cNvSpPr>
              <a:spLocks noChangeShapeType="1"/>
            </p:cNvSpPr>
            <p:nvPr/>
          </p:nvSpPr>
          <p:spPr bwMode="auto">
            <a:xfrm>
              <a:off x="1474" y="3249"/>
              <a:ext cx="1120" cy="5"/>
            </a:xfrm>
            <a:prstGeom prst="line">
              <a:avLst/>
            </a:prstGeom>
            <a:noFill/>
            <a:ln w="38100">
              <a:solidFill>
                <a:schemeClr val="tx1"/>
              </a:solidFill>
              <a:round/>
              <a:headEnd/>
              <a:tailEnd type="triangle" w="med" len="med"/>
            </a:ln>
            <a:effectLst/>
          </p:spPr>
          <p:txBody>
            <a:bodyPr/>
            <a:lstStyle/>
            <a:p>
              <a:pPr>
                <a:defRPr/>
              </a:pPr>
              <a:endParaRPr lang="zh-CN" altLang="en-US"/>
            </a:p>
          </p:txBody>
        </p:sp>
        <p:sp>
          <p:nvSpPr>
            <p:cNvPr id="614464" name="Line 64"/>
            <p:cNvSpPr>
              <a:spLocks noChangeShapeType="1"/>
            </p:cNvSpPr>
            <p:nvPr/>
          </p:nvSpPr>
          <p:spPr bwMode="auto">
            <a:xfrm>
              <a:off x="1863" y="2245"/>
              <a:ext cx="1132" cy="0"/>
            </a:xfrm>
            <a:prstGeom prst="line">
              <a:avLst/>
            </a:prstGeom>
            <a:noFill/>
            <a:ln w="38100">
              <a:solidFill>
                <a:schemeClr val="tx1"/>
              </a:solidFill>
              <a:round/>
              <a:headEnd/>
              <a:tailEnd/>
            </a:ln>
            <a:effectLst/>
          </p:spPr>
          <p:txBody>
            <a:bodyPr/>
            <a:lstStyle/>
            <a:p>
              <a:pPr>
                <a:defRPr/>
              </a:pPr>
              <a:endParaRPr lang="zh-CN" altLang="en-US"/>
            </a:p>
          </p:txBody>
        </p:sp>
        <p:sp>
          <p:nvSpPr>
            <p:cNvPr id="614465" name="Line 65"/>
            <p:cNvSpPr>
              <a:spLocks noChangeShapeType="1"/>
            </p:cNvSpPr>
            <p:nvPr/>
          </p:nvSpPr>
          <p:spPr bwMode="auto">
            <a:xfrm>
              <a:off x="2995" y="2245"/>
              <a:ext cx="0" cy="576"/>
            </a:xfrm>
            <a:prstGeom prst="line">
              <a:avLst/>
            </a:prstGeom>
            <a:noFill/>
            <a:ln w="38100">
              <a:solidFill>
                <a:schemeClr val="tx1"/>
              </a:solidFill>
              <a:round/>
              <a:headEnd/>
              <a:tailEnd type="triangle" w="med" len="med"/>
            </a:ln>
            <a:effectLst/>
          </p:spPr>
          <p:txBody>
            <a:bodyPr/>
            <a:lstStyle/>
            <a:p>
              <a:pPr>
                <a:defRPr/>
              </a:pPr>
              <a:endParaRPr lang="zh-CN" altLang="en-US"/>
            </a:p>
          </p:txBody>
        </p:sp>
        <p:sp>
          <p:nvSpPr>
            <p:cNvPr id="614466" name="Line 66"/>
            <p:cNvSpPr>
              <a:spLocks noChangeShapeType="1"/>
            </p:cNvSpPr>
            <p:nvPr/>
          </p:nvSpPr>
          <p:spPr bwMode="auto">
            <a:xfrm>
              <a:off x="3438" y="3253"/>
              <a:ext cx="738" cy="48"/>
            </a:xfrm>
            <a:prstGeom prst="line">
              <a:avLst/>
            </a:prstGeom>
            <a:noFill/>
            <a:ln w="38100">
              <a:solidFill>
                <a:schemeClr val="tx1"/>
              </a:solidFill>
              <a:round/>
              <a:headEnd/>
              <a:tailEnd type="triangle" w="med" len="med"/>
            </a:ln>
            <a:effectLst/>
          </p:spPr>
          <p:txBody>
            <a:bodyPr/>
            <a:lstStyle/>
            <a:p>
              <a:pPr>
                <a:defRPr/>
              </a:pPr>
              <a:endParaRPr lang="zh-CN" altLang="en-US"/>
            </a:p>
          </p:txBody>
        </p:sp>
        <p:sp>
          <p:nvSpPr>
            <p:cNvPr id="614467" name="Line 67"/>
            <p:cNvSpPr>
              <a:spLocks noChangeShapeType="1"/>
            </p:cNvSpPr>
            <p:nvPr/>
          </p:nvSpPr>
          <p:spPr bwMode="auto">
            <a:xfrm>
              <a:off x="4816" y="3541"/>
              <a:ext cx="887" cy="144"/>
            </a:xfrm>
            <a:prstGeom prst="line">
              <a:avLst/>
            </a:prstGeom>
            <a:noFill/>
            <a:ln w="38100">
              <a:solidFill>
                <a:schemeClr val="tx1"/>
              </a:solidFill>
              <a:round/>
              <a:headEnd/>
              <a:tailEnd type="triangle" w="med" len="med"/>
            </a:ln>
            <a:effectLst/>
          </p:spPr>
          <p:txBody>
            <a:bodyPr/>
            <a:lstStyle/>
            <a:p>
              <a:pPr>
                <a:defRPr/>
              </a:pPr>
              <a:endParaRPr lang="zh-CN" altLang="en-US"/>
            </a:p>
          </p:txBody>
        </p:sp>
        <p:sp>
          <p:nvSpPr>
            <p:cNvPr id="614468" name="Text Box 68"/>
            <p:cNvSpPr txBox="1">
              <a:spLocks noChangeArrowheads="1"/>
            </p:cNvSpPr>
            <p:nvPr/>
          </p:nvSpPr>
          <p:spPr bwMode="auto">
            <a:xfrm>
              <a:off x="1223" y="3733"/>
              <a:ext cx="2215" cy="250"/>
            </a:xfrm>
            <a:prstGeom prst="rect">
              <a:avLst/>
            </a:prstGeom>
            <a:noFill/>
            <a:ln w="12700">
              <a:noFill/>
              <a:miter lim="800000"/>
              <a:headEnd/>
              <a:tailEnd/>
            </a:ln>
            <a:effectLst/>
          </p:spPr>
          <p:txBody>
            <a:bodyPr>
              <a:spAutoFit/>
            </a:bodyPr>
            <a:lstStyle/>
            <a:p>
              <a:pPr>
                <a:lnSpc>
                  <a:spcPct val="100000"/>
                </a:lnSpc>
                <a:spcBef>
                  <a:spcPct val="5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黑体" pitchFamily="49" charset="-122"/>
                  <a:ea typeface="黑体" pitchFamily="49" charset="-122"/>
                </a:rPr>
                <a:t>开发阶段的信息流</a:t>
              </a:r>
            </a:p>
          </p:txBody>
        </p:sp>
        <p:sp>
          <p:nvSpPr>
            <p:cNvPr id="614470" name="Line 70"/>
            <p:cNvSpPr>
              <a:spLocks noChangeShapeType="1"/>
            </p:cNvSpPr>
            <p:nvPr/>
          </p:nvSpPr>
          <p:spPr bwMode="auto">
            <a:xfrm>
              <a:off x="1837" y="2432"/>
              <a:ext cx="952" cy="408"/>
            </a:xfrm>
            <a:prstGeom prst="line">
              <a:avLst/>
            </a:prstGeom>
            <a:noFill/>
            <a:ln w="38100">
              <a:solidFill>
                <a:schemeClr val="tx1"/>
              </a:solidFill>
              <a:round/>
              <a:headEnd/>
              <a:tailEnd type="triangle" w="med" len="med"/>
            </a:ln>
            <a:effectLst/>
          </p:spPr>
          <p:txBody>
            <a:bodyPr/>
            <a:lstStyle/>
            <a:p>
              <a:pPr>
                <a:defRPr/>
              </a:pPr>
              <a:endParaRPr lang="zh-CN" altLang="en-US"/>
            </a:p>
          </p:txBody>
        </p:sp>
        <p:sp>
          <p:nvSpPr>
            <p:cNvPr id="614471" name="Text Box 71"/>
            <p:cNvSpPr txBox="1">
              <a:spLocks noChangeArrowheads="1"/>
            </p:cNvSpPr>
            <p:nvPr/>
          </p:nvSpPr>
          <p:spPr bwMode="auto">
            <a:xfrm>
              <a:off x="2109" y="2341"/>
              <a:ext cx="935" cy="250"/>
            </a:xfrm>
            <a:prstGeom prst="rect">
              <a:avLst/>
            </a:prstGeom>
            <a:noFill/>
            <a:ln w="38100">
              <a:noFill/>
              <a:miter lim="800000"/>
              <a:headEnd/>
              <a:tailEnd/>
            </a:ln>
            <a:effectLst/>
          </p:spPr>
          <p:txBody>
            <a:bodyPr>
              <a:spAutoFit/>
            </a:bodyPr>
            <a:lstStyle/>
            <a:p>
              <a:pPr>
                <a:lnSpc>
                  <a:spcPct val="100000"/>
                </a:lnSpc>
                <a:spcBef>
                  <a:spcPct val="5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黑体" pitchFamily="49" charset="-122"/>
                </a:rPr>
                <a:t>界面</a:t>
              </a:r>
              <a:r>
                <a:rPr kumimoji="1" lang="zh-CN" altLang="en-US" sz="2000" b="1">
                  <a:solidFill>
                    <a:schemeClr val="tx1"/>
                  </a:solidFill>
                  <a:effectLst>
                    <a:outerShdw blurRad="38100" dist="38100" dir="2700000" algn="tl">
                      <a:srgbClr val="C0C0C0"/>
                    </a:outerShdw>
                  </a:effectLst>
                  <a:latin typeface="宋体" pitchFamily="2" charset="-122"/>
                </a:rPr>
                <a:t>设计</a:t>
              </a:r>
            </a:p>
          </p:txBody>
        </p:sp>
      </p:grpSp>
    </p:spTree>
  </p:cSld>
  <p:clrMapOvr>
    <a:masterClrMapping/>
  </p:clrMapOvr>
  <p:transition>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4714876" y="2928934"/>
            <a:ext cx="1785950" cy="3571900"/>
          </a:xfrm>
          <a:prstGeom prst="rect">
            <a:avLst/>
          </a:prstGeom>
          <a:noFill/>
          <a:ln w="28575">
            <a:solidFill>
              <a:srgbClr val="FF99FF"/>
            </a:solidFill>
            <a:miter lim="800000"/>
            <a:headEnd/>
            <a:tailEnd/>
          </a:ln>
        </p:spPr>
        <p:txBody>
          <a:bodyPr wrap="none" anchor="ctr"/>
          <a:lstStyle/>
          <a:p>
            <a:pPr algn="ctr">
              <a:lnSpc>
                <a:spcPct val="100000"/>
              </a:lnSpc>
              <a:spcBef>
                <a:spcPct val="20000"/>
              </a:spcBef>
              <a:spcAft>
                <a:spcPct val="0"/>
              </a:spcAft>
              <a:buClr>
                <a:srgbClr val="CC99FF"/>
              </a:buClr>
              <a:buSzTx/>
              <a:buFont typeface="Monotype Sorts" pitchFamily="2" charset="2"/>
              <a:buNone/>
            </a:pPr>
            <a:endParaRPr kumimoji="1" lang="zh-CN" altLang="zh-CN" sz="2000">
              <a:solidFill>
                <a:srgbClr val="FF99FF"/>
              </a:solidFill>
              <a:effectLst/>
              <a:latin typeface="Times New Roman" pitchFamily="18" charset="0"/>
            </a:endParaRPr>
          </a:p>
        </p:txBody>
      </p:sp>
      <p:sp useBgFill="1">
        <p:nvSpPr>
          <p:cNvPr id="640003" name="Oval 3"/>
          <p:cNvSpPr>
            <a:spLocks noChangeArrowheads="1"/>
          </p:cNvSpPr>
          <p:nvPr/>
        </p:nvSpPr>
        <p:spPr bwMode="auto">
          <a:xfrm>
            <a:off x="4935538" y="3130550"/>
            <a:ext cx="1457325" cy="1277938"/>
          </a:xfrm>
          <a:prstGeom prst="ellipse">
            <a:avLst/>
          </a:prstGeom>
          <a:ln w="12700">
            <a:solidFill>
              <a:schemeClr val="tx1"/>
            </a:solidFill>
            <a:round/>
            <a:headEnd/>
            <a:tailEnd/>
          </a:ln>
          <a:effectLst/>
        </p:spPr>
        <p:txBody>
          <a:bodyPr wrap="none" anchor="ctr"/>
          <a:lstStyle/>
          <a:p>
            <a:pPr>
              <a:defRPr/>
            </a:pPr>
            <a:endParaRPr lang="zh-CN" altLang="en-US"/>
          </a:p>
        </p:txBody>
      </p:sp>
      <p:sp useBgFill="1">
        <p:nvSpPr>
          <p:cNvPr id="640004" name="Oval 4"/>
          <p:cNvSpPr>
            <a:spLocks noChangeArrowheads="1"/>
          </p:cNvSpPr>
          <p:nvPr/>
        </p:nvSpPr>
        <p:spPr bwMode="auto">
          <a:xfrm>
            <a:off x="4935538" y="5035550"/>
            <a:ext cx="1379537" cy="1400175"/>
          </a:xfrm>
          <a:prstGeom prst="ellipse">
            <a:avLst/>
          </a:prstGeom>
          <a:ln w="12700">
            <a:solidFill>
              <a:schemeClr val="tx1"/>
            </a:solidFill>
            <a:round/>
            <a:headEnd/>
            <a:tailEnd/>
          </a:ln>
          <a:effectLst/>
        </p:spPr>
        <p:txBody>
          <a:bodyPr wrap="none" anchor="ctr"/>
          <a:lstStyle/>
          <a:p>
            <a:pPr>
              <a:defRPr/>
            </a:pPr>
            <a:endParaRPr lang="zh-CN" altLang="en-US"/>
          </a:p>
        </p:txBody>
      </p:sp>
      <p:sp>
        <p:nvSpPr>
          <p:cNvPr id="640005" name="Line 5"/>
          <p:cNvSpPr>
            <a:spLocks noChangeShapeType="1"/>
          </p:cNvSpPr>
          <p:nvPr/>
        </p:nvSpPr>
        <p:spPr bwMode="auto">
          <a:xfrm flipH="1">
            <a:off x="4243388" y="3733800"/>
            <a:ext cx="698500" cy="1588"/>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p>
        </p:txBody>
      </p:sp>
      <p:sp>
        <p:nvSpPr>
          <p:cNvPr id="640006" name="Line 6"/>
          <p:cNvSpPr>
            <a:spLocks noChangeShapeType="1"/>
          </p:cNvSpPr>
          <p:nvPr/>
        </p:nvSpPr>
        <p:spPr bwMode="auto">
          <a:xfrm flipH="1" flipV="1">
            <a:off x="4243388" y="5638800"/>
            <a:ext cx="698500" cy="1588"/>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p>
        </p:txBody>
      </p:sp>
      <p:sp>
        <p:nvSpPr>
          <p:cNvPr id="640007" name="Line 7"/>
          <p:cNvSpPr>
            <a:spLocks noChangeShapeType="1"/>
          </p:cNvSpPr>
          <p:nvPr/>
        </p:nvSpPr>
        <p:spPr bwMode="auto">
          <a:xfrm flipH="1">
            <a:off x="3176588" y="4572000"/>
            <a:ext cx="1046162" cy="1588"/>
          </a:xfrm>
          <a:prstGeom prst="line">
            <a:avLst/>
          </a:prstGeom>
          <a:noFill/>
          <a:ln w="12700">
            <a:solidFill>
              <a:schemeClr val="tx1"/>
            </a:solidFill>
            <a:round/>
            <a:headEnd type="triangle" w="med" len="med"/>
            <a:tailEnd type="none" w="sm" len="sm"/>
          </a:ln>
          <a:effectLst/>
        </p:spPr>
        <p:txBody>
          <a:bodyPr wrap="none" anchor="ctr"/>
          <a:lstStyle/>
          <a:p>
            <a:pPr>
              <a:defRPr/>
            </a:pPr>
            <a:endParaRPr lang="zh-CN" altLang="en-US"/>
          </a:p>
        </p:txBody>
      </p:sp>
      <p:sp>
        <p:nvSpPr>
          <p:cNvPr id="640008" name="Line 8"/>
          <p:cNvSpPr>
            <a:spLocks noChangeShapeType="1"/>
          </p:cNvSpPr>
          <p:nvPr/>
        </p:nvSpPr>
        <p:spPr bwMode="auto">
          <a:xfrm flipH="1">
            <a:off x="6376988" y="3735388"/>
            <a:ext cx="1524000" cy="0"/>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p>
        </p:txBody>
      </p:sp>
      <p:sp>
        <p:nvSpPr>
          <p:cNvPr id="640009" name="Rectangle 9"/>
          <p:cNvSpPr>
            <a:spLocks noChangeArrowheads="1"/>
          </p:cNvSpPr>
          <p:nvPr/>
        </p:nvSpPr>
        <p:spPr bwMode="auto">
          <a:xfrm>
            <a:off x="5141913" y="3355975"/>
            <a:ext cx="1235075" cy="822325"/>
          </a:xfrm>
          <a:prstGeom prst="rect">
            <a:avLst/>
          </a:prstGeom>
          <a:noFill/>
          <a:ln w="9525">
            <a:noFill/>
            <a:miter lim="800000"/>
            <a:headEnd/>
            <a:tailEnd/>
          </a:ln>
          <a:effectLst/>
        </p:spPr>
        <p:txBody>
          <a:bodyPr lIns="92075" tIns="46038" rIns="92075" bIns="46038">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产生工资报表</a:t>
            </a:r>
          </a:p>
        </p:txBody>
      </p:sp>
      <p:sp>
        <p:nvSpPr>
          <p:cNvPr id="640010" name="Rectangle 10"/>
          <p:cNvSpPr>
            <a:spLocks noChangeArrowheads="1"/>
          </p:cNvSpPr>
          <p:nvPr/>
        </p:nvSpPr>
        <p:spPr bwMode="auto">
          <a:xfrm>
            <a:off x="5106988" y="5346700"/>
            <a:ext cx="1295400" cy="822325"/>
          </a:xfrm>
          <a:prstGeom prst="rect">
            <a:avLst/>
          </a:prstGeom>
          <a:noFill/>
          <a:ln w="9525">
            <a:noFill/>
            <a:miter lim="800000"/>
            <a:headEnd/>
            <a:tailEnd/>
          </a:ln>
          <a:effectLst/>
        </p:spPr>
        <p:txBody>
          <a:bodyPr lIns="92075" tIns="46038" rIns="92075" bIns="46038">
            <a:spAutoFit/>
          </a:bodyPr>
          <a:lstStyle/>
          <a:p>
            <a:pP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计算平均工资</a:t>
            </a:r>
          </a:p>
        </p:txBody>
      </p:sp>
      <p:sp>
        <p:nvSpPr>
          <p:cNvPr id="640011" name="Rectangle 11"/>
          <p:cNvSpPr>
            <a:spLocks noChangeArrowheads="1"/>
          </p:cNvSpPr>
          <p:nvPr/>
        </p:nvSpPr>
        <p:spPr bwMode="auto">
          <a:xfrm>
            <a:off x="1691680" y="4156180"/>
            <a:ext cx="1524001" cy="831639"/>
          </a:xfrm>
          <a:prstGeom prst="rect">
            <a:avLst/>
          </a:prstGeom>
          <a:noFill/>
          <a:ln w="9525">
            <a:noFill/>
            <a:miter lim="800000"/>
            <a:headEnd/>
            <a:tailEnd/>
          </a:ln>
          <a:effectLst/>
        </p:spPr>
        <p:txBody>
          <a:bodyPr wrap="square" lIns="92075" tIns="46038" rIns="92075" bIns="46038">
            <a:spAutoFit/>
          </a:bodyPr>
          <a:lstStyle/>
          <a:p>
            <a:pPr algn="just">
              <a:lnSpc>
                <a:spcPct val="100000"/>
              </a:lnSpc>
              <a:spcAft>
                <a:spcPct val="0"/>
              </a:spcAft>
              <a:buClrTx/>
              <a:buSzTx/>
              <a:buFontTx/>
              <a:buNone/>
              <a:defRPr/>
            </a:pPr>
            <a:r>
              <a:rPr kumimoji="1" lang="zh-CN" altLang="en-US" sz="2400" b="1" dirty="0">
                <a:solidFill>
                  <a:schemeClr val="tx1"/>
                </a:solidFill>
                <a:effectLst>
                  <a:outerShdw blurRad="38100" dist="38100" dir="2700000" algn="tl">
                    <a:srgbClr val="C0C0C0"/>
                  </a:outerShdw>
                </a:effectLst>
                <a:latin typeface="宋体" pitchFamily="2" charset="-122"/>
              </a:rPr>
              <a:t>职工工资</a:t>
            </a:r>
            <a:r>
              <a:rPr kumimoji="1" lang="zh-CN" altLang="en-US" sz="2400" b="1" dirty="0" smtClean="0">
                <a:solidFill>
                  <a:schemeClr val="tx1"/>
                </a:solidFill>
                <a:effectLst>
                  <a:outerShdw blurRad="38100" dist="38100" dir="2700000" algn="tl">
                    <a:srgbClr val="C0C0C0"/>
                  </a:outerShdw>
                </a:effectLst>
                <a:latin typeface="宋体" pitchFamily="2" charset="-122"/>
              </a:rPr>
              <a:t>记录集</a:t>
            </a:r>
            <a:endParaRPr kumimoji="1" lang="zh-CN" altLang="en-US" sz="2400" b="1" dirty="0">
              <a:solidFill>
                <a:schemeClr val="tx1"/>
              </a:solidFill>
              <a:effectLst>
                <a:outerShdw blurRad="38100" dist="38100" dir="2700000" algn="tl">
                  <a:srgbClr val="C0C0C0"/>
                </a:outerShdw>
              </a:effectLst>
              <a:latin typeface="宋体" pitchFamily="2" charset="-122"/>
            </a:endParaRPr>
          </a:p>
        </p:txBody>
      </p:sp>
      <p:sp>
        <p:nvSpPr>
          <p:cNvPr id="640012" name="Rectangle 12"/>
          <p:cNvSpPr>
            <a:spLocks noChangeArrowheads="1"/>
          </p:cNvSpPr>
          <p:nvPr/>
        </p:nvSpPr>
        <p:spPr bwMode="auto">
          <a:xfrm>
            <a:off x="6429375" y="2862263"/>
            <a:ext cx="1155700" cy="822325"/>
          </a:xfrm>
          <a:prstGeom prst="rect">
            <a:avLst/>
          </a:prstGeom>
          <a:noFill/>
          <a:ln w="9525">
            <a:noFill/>
            <a:miter lim="800000"/>
            <a:headEnd/>
            <a:tailEnd/>
          </a:ln>
          <a:effectLst/>
        </p:spPr>
        <p:txBody>
          <a:bodyPr lIns="92075" tIns="46038" rIns="92075" bIns="46038">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职工工资报表</a:t>
            </a:r>
          </a:p>
        </p:txBody>
      </p:sp>
      <p:sp>
        <p:nvSpPr>
          <p:cNvPr id="640013" name="Rectangle 13"/>
          <p:cNvSpPr>
            <a:spLocks noChangeArrowheads="1"/>
          </p:cNvSpPr>
          <p:nvPr/>
        </p:nvSpPr>
        <p:spPr bwMode="auto">
          <a:xfrm>
            <a:off x="6454775" y="4818063"/>
            <a:ext cx="847725" cy="822325"/>
          </a:xfrm>
          <a:prstGeom prst="rect">
            <a:avLst/>
          </a:prstGeom>
          <a:noFill/>
          <a:ln w="12700">
            <a:noFill/>
            <a:miter lim="800000"/>
            <a:headEnd/>
            <a:tailEnd/>
          </a:ln>
          <a:effectLst/>
        </p:spPr>
        <p:txBody>
          <a:bodyPr>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平均工资</a:t>
            </a:r>
          </a:p>
        </p:txBody>
      </p:sp>
      <p:sp>
        <p:nvSpPr>
          <p:cNvPr id="640014" name="Line 14"/>
          <p:cNvSpPr>
            <a:spLocks noChangeShapeType="1"/>
          </p:cNvSpPr>
          <p:nvPr/>
        </p:nvSpPr>
        <p:spPr bwMode="auto">
          <a:xfrm flipH="1">
            <a:off x="6300788" y="5791200"/>
            <a:ext cx="1600200" cy="1588"/>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p>
        </p:txBody>
      </p:sp>
      <p:sp>
        <p:nvSpPr>
          <p:cNvPr id="640015" name="Rectangle 15"/>
          <p:cNvSpPr>
            <a:spLocks noChangeArrowheads="1"/>
          </p:cNvSpPr>
          <p:nvPr/>
        </p:nvSpPr>
        <p:spPr bwMode="auto">
          <a:xfrm>
            <a:off x="228600" y="2667000"/>
            <a:ext cx="3276600" cy="822325"/>
          </a:xfrm>
          <a:prstGeom prst="rect">
            <a:avLst/>
          </a:prstGeom>
          <a:noFill/>
          <a:ln w="12700">
            <a:noFill/>
            <a:miter lim="800000"/>
            <a:headEnd/>
            <a:tailEnd/>
          </a:ln>
          <a:effectLst/>
        </p:spPr>
        <p:txBody>
          <a:bodyPr>
            <a:spAutoFit/>
          </a:bodyPr>
          <a:lstStyle/>
          <a:p>
            <a:pPr>
              <a:lnSpc>
                <a:spcPct val="100000"/>
              </a:lnSpc>
              <a:spcAft>
                <a:spcPct val="0"/>
              </a:spcAft>
              <a:buClrTx/>
              <a:buSzTx/>
              <a:buFontTx/>
              <a:buNone/>
              <a:defRPr/>
            </a:pPr>
            <a:r>
              <a:rPr kumimoji="1" lang="zh-CN" altLang="en-US" sz="2400" b="1">
                <a:solidFill>
                  <a:schemeClr val="hlink"/>
                </a:solidFill>
                <a:effectLst>
                  <a:outerShdw blurRad="38100" dist="38100" dir="2700000" algn="tl">
                    <a:srgbClr val="C0C0C0"/>
                  </a:outerShdw>
                </a:effectLst>
                <a:latin typeface="宋体" pitchFamily="2" charset="-122"/>
              </a:rPr>
              <a:t>产生职工工资报表并计算平均工资模块</a:t>
            </a:r>
          </a:p>
        </p:txBody>
      </p:sp>
      <p:sp>
        <p:nvSpPr>
          <p:cNvPr id="640016" name="Line 16"/>
          <p:cNvSpPr>
            <a:spLocks noChangeShapeType="1"/>
          </p:cNvSpPr>
          <p:nvPr/>
        </p:nvSpPr>
        <p:spPr bwMode="auto">
          <a:xfrm flipH="1">
            <a:off x="4243388" y="3733800"/>
            <a:ext cx="1587" cy="1905000"/>
          </a:xfrm>
          <a:prstGeom prst="line">
            <a:avLst/>
          </a:prstGeom>
          <a:noFill/>
          <a:ln w="12700">
            <a:solidFill>
              <a:schemeClr val="tx1"/>
            </a:solidFill>
            <a:round/>
            <a:headEnd/>
            <a:tailEnd/>
          </a:ln>
          <a:effectLst/>
        </p:spPr>
        <p:txBody>
          <a:bodyPr wrap="none" anchor="ctr"/>
          <a:lstStyle/>
          <a:p>
            <a:pPr>
              <a:defRPr/>
            </a:pPr>
            <a:endParaRPr lang="zh-CN" altLang="en-US"/>
          </a:p>
        </p:txBody>
      </p:sp>
      <p:sp>
        <p:nvSpPr>
          <p:cNvPr id="640018" name="Rectangle 18"/>
          <p:cNvSpPr>
            <a:spLocks noChangeArrowheads="1"/>
          </p:cNvSpPr>
          <p:nvPr/>
        </p:nvSpPr>
        <p:spPr bwMode="auto">
          <a:xfrm>
            <a:off x="304800" y="1074739"/>
            <a:ext cx="8458200" cy="1439861"/>
          </a:xfrm>
          <a:prstGeom prst="rect">
            <a:avLst/>
          </a:prstGeom>
          <a:noFill/>
          <a:ln w="12700">
            <a:noFill/>
            <a:miter lim="800000"/>
            <a:headEnd/>
            <a:tailEnd/>
          </a:ln>
          <a:effectLst/>
        </p:spPr>
        <p:txBody>
          <a:bodyPr lIns="90488" tIns="44450" rIns="90488" bIns="44450"/>
          <a:lstStyle/>
          <a:p>
            <a:pPr marL="342900" indent="-342900">
              <a:lnSpc>
                <a:spcPct val="140000"/>
              </a:lnSpc>
              <a:spcBef>
                <a:spcPct val="20000"/>
              </a:spcBef>
              <a:spcAft>
                <a:spcPct val="0"/>
              </a:spcAft>
              <a:buClr>
                <a:schemeClr val="tx1"/>
              </a:buClr>
              <a:buFont typeface="Monotype Sorts" pitchFamily="2" charset="2"/>
              <a:buNone/>
              <a:defRPr/>
            </a:pPr>
            <a:r>
              <a:rPr kumimoji="1" lang="en-US" altLang="zh-CN" sz="2400" b="1" dirty="0">
                <a:solidFill>
                  <a:schemeClr val="tx2"/>
                </a:solidFill>
                <a:effectLst>
                  <a:outerShdw blurRad="38100" dist="38100" dir="2700000" algn="tl">
                    <a:srgbClr val="C0C0C0"/>
                  </a:outerShdw>
                </a:effectLst>
                <a:latin typeface="宋体" pitchFamily="2" charset="-122"/>
              </a:rPr>
              <a:t>(5) </a:t>
            </a:r>
            <a:r>
              <a:rPr kumimoji="1" lang="zh-CN" altLang="en-US" sz="2400" b="1" dirty="0">
                <a:solidFill>
                  <a:schemeClr val="tx2"/>
                </a:solidFill>
                <a:effectLst>
                  <a:outerShdw blurRad="38100" dist="38100" dir="2700000" algn="tl">
                    <a:srgbClr val="C0C0C0"/>
                  </a:outerShdw>
                </a:effectLst>
                <a:latin typeface="宋体" pitchFamily="2" charset="-122"/>
              </a:rPr>
              <a:t>通信内聚：</a:t>
            </a:r>
            <a:r>
              <a:rPr kumimoji="1" lang="zh-CN" altLang="en-US" sz="2400" b="1" dirty="0">
                <a:solidFill>
                  <a:schemeClr val="tx1"/>
                </a:solidFill>
                <a:effectLst>
                  <a:outerShdw blurRad="38100" dist="38100" dir="2700000" algn="tl">
                    <a:srgbClr val="C0C0C0"/>
                  </a:outerShdw>
                </a:effectLst>
                <a:latin typeface="宋体" pitchFamily="2" charset="-122"/>
              </a:rPr>
              <a:t>模块中的成分引用共同的输入数据，或者产生相同的输出数据，则称为是通信内聚模块</a:t>
            </a:r>
            <a:r>
              <a:rPr kumimoji="1" lang="zh-CN" altLang="en-US" sz="2400" b="1" dirty="0" smtClean="0">
                <a:solidFill>
                  <a:schemeClr val="tx1"/>
                </a:solidFill>
                <a:effectLst>
                  <a:outerShdw blurRad="38100" dist="38100" dir="2700000" algn="tl">
                    <a:srgbClr val="C0C0C0"/>
                  </a:outerShdw>
                </a:effectLst>
                <a:latin typeface="宋体" pitchFamily="2" charset="-122"/>
              </a:rPr>
              <a:t>。</a:t>
            </a:r>
            <a:r>
              <a:rPr kumimoji="1" lang="en-US" altLang="zh-CN" sz="2400" b="1" dirty="0" smtClean="0">
                <a:solidFill>
                  <a:schemeClr val="tx1"/>
                </a:solidFill>
                <a:effectLst>
                  <a:outerShdw blurRad="38100" dist="38100" dir="2700000" algn="tl">
                    <a:srgbClr val="C0C0C0"/>
                  </a:outerShdw>
                </a:effectLst>
                <a:latin typeface="宋体" pitchFamily="2" charset="-122"/>
              </a:rPr>
              <a:t>/*</a:t>
            </a:r>
            <a:r>
              <a:rPr kumimoji="1" lang="zh-CN" altLang="en-US" sz="1600" b="1" dirty="0">
                <a:solidFill>
                  <a:schemeClr val="tx1"/>
                </a:solidFill>
                <a:effectLst>
                  <a:outerShdw blurRad="38100" dist="38100" dir="2700000" algn="tl">
                    <a:srgbClr val="C0C0C0"/>
                  </a:outerShdw>
                </a:effectLst>
                <a:latin typeface="宋体" pitchFamily="2" charset="-122"/>
              </a:rPr>
              <a:t>一</a:t>
            </a:r>
            <a:r>
              <a:rPr kumimoji="1" lang="zh-CN" altLang="en-US" sz="1600" b="1" dirty="0" smtClean="0">
                <a:solidFill>
                  <a:schemeClr val="tx1"/>
                </a:solidFill>
                <a:effectLst>
                  <a:outerShdw blurRad="38100" dist="38100" dir="2700000" algn="tl">
                    <a:srgbClr val="C0C0C0"/>
                  </a:outerShdw>
                </a:effectLst>
                <a:latin typeface="宋体" pitchFamily="2" charset="-122"/>
              </a:rPr>
              <a:t>个模块内有多个模块，但共用相同的参数</a:t>
            </a:r>
            <a:r>
              <a:rPr kumimoji="1" lang="en-US" altLang="zh-CN" sz="2400" b="1" dirty="0" smtClean="0">
                <a:solidFill>
                  <a:schemeClr val="tx1"/>
                </a:solidFill>
                <a:effectLst>
                  <a:outerShdw blurRad="38100" dist="38100" dir="2700000" algn="tl">
                    <a:srgbClr val="C0C0C0"/>
                  </a:outerShdw>
                </a:effectLst>
                <a:latin typeface="宋体" pitchFamily="2" charset="-122"/>
              </a:rPr>
              <a:t>*/</a:t>
            </a:r>
            <a:endParaRPr kumimoji="1" lang="zh-CN" altLang="en-US" sz="2400" b="1" dirty="0">
              <a:solidFill>
                <a:schemeClr val="tx1"/>
              </a:solidFill>
              <a:effectLst>
                <a:outerShdw blurRad="38100" dist="38100" dir="2700000" algn="tl">
                  <a:srgbClr val="C0C0C0"/>
                </a:outerShdw>
              </a:effectLst>
              <a:latin typeface="宋体" pitchFamily="2" charset="-122"/>
            </a:endParaRPr>
          </a:p>
        </p:txBody>
      </p:sp>
      <p:sp>
        <p:nvSpPr>
          <p:cNvPr id="640020" name="Rectangle 20"/>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ChangeArrowheads="1"/>
          </p:cNvSpPr>
          <p:nvPr/>
        </p:nvSpPr>
        <p:spPr bwMode="auto">
          <a:xfrm>
            <a:off x="2362200" y="1219200"/>
            <a:ext cx="4572000" cy="762000"/>
          </a:xfrm>
          <a:prstGeom prst="rect">
            <a:avLst/>
          </a:prstGeom>
          <a:noFill/>
          <a:ln w="12700">
            <a:noFill/>
            <a:miter lim="800000"/>
            <a:headEnd/>
            <a:tailEnd/>
          </a:ln>
          <a:effectLst/>
        </p:spPr>
        <p:txBody>
          <a:bodyPr lIns="90488" tIns="44450" rIns="90488" bIns="44450" anchor="ctr"/>
          <a:lstStyle/>
          <a:p>
            <a:pPr algn="ctr" eaLnBrk="1" hangingPunct="1">
              <a:lnSpc>
                <a:spcPct val="100000"/>
              </a:lnSpc>
              <a:spcAft>
                <a:spcPct val="0"/>
              </a:spcAft>
              <a:buClrTx/>
              <a:buSzTx/>
              <a:buFontTx/>
              <a:buNone/>
              <a:defRPr/>
            </a:pPr>
            <a:r>
              <a:rPr kumimoji="1" lang="zh-CN" altLang="en-US" sz="3200" b="1">
                <a:solidFill>
                  <a:schemeClr val="tx2"/>
                </a:solidFill>
                <a:effectLst>
                  <a:outerShdw blurRad="38100" dist="38100" dir="2700000" algn="tl">
                    <a:srgbClr val="C0C0C0"/>
                  </a:outerShdw>
                </a:effectLst>
                <a:latin typeface="黑体" pitchFamily="49" charset="-122"/>
                <a:ea typeface="黑体" pitchFamily="49" charset="-122"/>
              </a:rPr>
              <a:t>通信内聚模块二例</a:t>
            </a:r>
          </a:p>
        </p:txBody>
      </p:sp>
      <p:sp>
        <p:nvSpPr>
          <p:cNvPr id="641027" name="Rectangle 3"/>
          <p:cNvSpPr>
            <a:spLocks noChangeArrowheads="1"/>
          </p:cNvSpPr>
          <p:nvPr/>
        </p:nvSpPr>
        <p:spPr bwMode="auto">
          <a:xfrm>
            <a:off x="1460500" y="2328862"/>
            <a:ext cx="1441450" cy="3743343"/>
          </a:xfrm>
          <a:prstGeom prst="rect">
            <a:avLst/>
          </a:prstGeom>
          <a:noFill/>
          <a:ln w="12700">
            <a:solidFill>
              <a:schemeClr val="tx1"/>
            </a:solidFill>
            <a:miter lim="800000"/>
            <a:headEnd/>
            <a:tailEnd/>
          </a:ln>
          <a:effectLst/>
        </p:spPr>
        <p:txBody>
          <a:bodyPr wrap="none" anchor="ctr"/>
          <a:lstStyle/>
          <a:p>
            <a:pPr>
              <a:defRPr/>
            </a:pPr>
            <a:endParaRPr lang="zh-CN" altLang="en-US"/>
          </a:p>
        </p:txBody>
      </p:sp>
      <p:sp useBgFill="1">
        <p:nvSpPr>
          <p:cNvPr id="641028" name="Oval 4"/>
          <p:cNvSpPr>
            <a:spLocks noChangeArrowheads="1"/>
          </p:cNvSpPr>
          <p:nvPr/>
        </p:nvSpPr>
        <p:spPr bwMode="auto">
          <a:xfrm>
            <a:off x="1612900" y="2557463"/>
            <a:ext cx="1209675" cy="1139825"/>
          </a:xfrm>
          <a:prstGeom prst="ellipse">
            <a:avLst/>
          </a:prstGeom>
          <a:ln w="12700">
            <a:solidFill>
              <a:schemeClr val="tx1"/>
            </a:solidFill>
            <a:round/>
            <a:headEnd/>
            <a:tailEnd/>
          </a:ln>
          <a:effectLst/>
        </p:spPr>
        <p:txBody>
          <a:bodyPr wrap="none" anchor="ctr"/>
          <a:lstStyle/>
          <a:p>
            <a:pPr>
              <a:defRPr/>
            </a:pPr>
            <a:endParaRPr lang="zh-CN" altLang="en-US"/>
          </a:p>
        </p:txBody>
      </p:sp>
      <p:sp useBgFill="1">
        <p:nvSpPr>
          <p:cNvPr id="641029" name="Oval 5"/>
          <p:cNvSpPr>
            <a:spLocks noChangeArrowheads="1"/>
          </p:cNvSpPr>
          <p:nvPr/>
        </p:nvSpPr>
        <p:spPr bwMode="auto">
          <a:xfrm>
            <a:off x="1612900" y="4767263"/>
            <a:ext cx="1209675" cy="1139825"/>
          </a:xfrm>
          <a:prstGeom prst="ellipse">
            <a:avLst/>
          </a:prstGeom>
          <a:ln w="12700">
            <a:solidFill>
              <a:schemeClr val="tx1"/>
            </a:solidFill>
            <a:round/>
            <a:headEnd/>
            <a:tailEnd/>
          </a:ln>
          <a:effectLst/>
        </p:spPr>
        <p:txBody>
          <a:bodyPr wrap="none" anchor="ctr"/>
          <a:lstStyle/>
          <a:p>
            <a:pPr>
              <a:defRPr/>
            </a:pPr>
            <a:endParaRPr lang="zh-CN" altLang="en-US"/>
          </a:p>
        </p:txBody>
      </p:sp>
      <p:sp>
        <p:nvSpPr>
          <p:cNvPr id="641030" name="Line 6"/>
          <p:cNvSpPr>
            <a:spLocks noChangeShapeType="1"/>
          </p:cNvSpPr>
          <p:nvPr/>
        </p:nvSpPr>
        <p:spPr bwMode="auto">
          <a:xfrm flipH="1">
            <a:off x="996950" y="3617913"/>
            <a:ext cx="474663" cy="617537"/>
          </a:xfrm>
          <a:prstGeom prst="line">
            <a:avLst/>
          </a:prstGeom>
          <a:noFill/>
          <a:ln w="12700">
            <a:solidFill>
              <a:schemeClr val="tx1"/>
            </a:solidFill>
            <a:round/>
            <a:headEnd type="triangle" w="med" len="med"/>
            <a:tailEnd/>
          </a:ln>
          <a:effectLst/>
        </p:spPr>
        <p:txBody>
          <a:bodyPr wrap="none" anchor="ctr"/>
          <a:lstStyle/>
          <a:p>
            <a:pPr>
              <a:defRPr/>
            </a:pPr>
            <a:endParaRPr lang="zh-CN" altLang="en-US"/>
          </a:p>
        </p:txBody>
      </p:sp>
      <p:sp>
        <p:nvSpPr>
          <p:cNvPr id="641031" name="Line 7"/>
          <p:cNvSpPr>
            <a:spLocks noChangeShapeType="1"/>
          </p:cNvSpPr>
          <p:nvPr/>
        </p:nvSpPr>
        <p:spPr bwMode="auto">
          <a:xfrm flipH="1" flipV="1">
            <a:off x="996950" y="4303713"/>
            <a:ext cx="474663" cy="635000"/>
          </a:xfrm>
          <a:prstGeom prst="line">
            <a:avLst/>
          </a:prstGeom>
          <a:noFill/>
          <a:ln w="12700">
            <a:solidFill>
              <a:schemeClr val="tx1"/>
            </a:solidFill>
            <a:round/>
            <a:headEnd type="triangle" w="med" len="med"/>
            <a:tailEnd/>
          </a:ln>
          <a:effectLst/>
        </p:spPr>
        <p:txBody>
          <a:bodyPr wrap="none" anchor="ctr"/>
          <a:lstStyle/>
          <a:p>
            <a:pPr>
              <a:defRPr/>
            </a:pPr>
            <a:endParaRPr lang="zh-CN" altLang="en-US"/>
          </a:p>
        </p:txBody>
      </p:sp>
      <p:sp>
        <p:nvSpPr>
          <p:cNvPr id="641032" name="Line 8"/>
          <p:cNvSpPr>
            <a:spLocks noChangeShapeType="1"/>
          </p:cNvSpPr>
          <p:nvPr/>
        </p:nvSpPr>
        <p:spPr bwMode="auto">
          <a:xfrm flipH="1">
            <a:off x="311150" y="4303713"/>
            <a:ext cx="763588" cy="1587"/>
          </a:xfrm>
          <a:prstGeom prst="line">
            <a:avLst/>
          </a:prstGeom>
          <a:noFill/>
          <a:ln w="12700">
            <a:solidFill>
              <a:schemeClr val="tx1"/>
            </a:solidFill>
            <a:round/>
            <a:headEnd type="triangle" w="med" len="med"/>
            <a:tailEnd/>
          </a:ln>
          <a:effectLst/>
        </p:spPr>
        <p:txBody>
          <a:bodyPr wrap="none" anchor="ctr"/>
          <a:lstStyle/>
          <a:p>
            <a:pPr>
              <a:defRPr/>
            </a:pPr>
            <a:endParaRPr lang="zh-CN" altLang="en-US"/>
          </a:p>
        </p:txBody>
      </p:sp>
      <p:sp>
        <p:nvSpPr>
          <p:cNvPr id="641033" name="Line 9"/>
          <p:cNvSpPr>
            <a:spLocks noChangeShapeType="1"/>
          </p:cNvSpPr>
          <p:nvPr/>
        </p:nvSpPr>
        <p:spPr bwMode="auto">
          <a:xfrm flipH="1">
            <a:off x="2857500" y="3136900"/>
            <a:ext cx="1574800" cy="0"/>
          </a:xfrm>
          <a:prstGeom prst="line">
            <a:avLst/>
          </a:prstGeom>
          <a:noFill/>
          <a:ln w="12700">
            <a:solidFill>
              <a:schemeClr val="tx1"/>
            </a:solidFill>
            <a:round/>
            <a:headEnd type="triangle" w="med" len="med"/>
            <a:tailEnd/>
          </a:ln>
          <a:effectLst/>
        </p:spPr>
        <p:txBody>
          <a:bodyPr wrap="none" anchor="ctr"/>
          <a:lstStyle/>
          <a:p>
            <a:pPr>
              <a:defRPr/>
            </a:pPr>
            <a:endParaRPr lang="zh-CN" altLang="en-US"/>
          </a:p>
        </p:txBody>
      </p:sp>
      <p:sp>
        <p:nvSpPr>
          <p:cNvPr id="641034" name="Arc 10"/>
          <p:cNvSpPr>
            <a:spLocks/>
          </p:cNvSpPr>
          <p:nvPr/>
        </p:nvSpPr>
        <p:spPr bwMode="auto">
          <a:xfrm>
            <a:off x="2816225" y="5146675"/>
            <a:ext cx="754063" cy="569913"/>
          </a:xfrm>
          <a:custGeom>
            <a:avLst/>
            <a:gdLst>
              <a:gd name="G0" fmla="+- 7432 0 0"/>
              <a:gd name="G1" fmla="+- 21600 0 0"/>
              <a:gd name="G2" fmla="+- 21600 0 0"/>
              <a:gd name="T0" fmla="*/ 0 w 23488"/>
              <a:gd name="T1" fmla="*/ 1319 h 21600"/>
              <a:gd name="T2" fmla="*/ 23488 w 23488"/>
              <a:gd name="T3" fmla="*/ 7151 h 21600"/>
              <a:gd name="T4" fmla="*/ 7432 w 23488"/>
              <a:gd name="T5" fmla="*/ 21600 h 21600"/>
            </a:gdLst>
            <a:ahLst/>
            <a:cxnLst>
              <a:cxn ang="0">
                <a:pos x="T0" y="T1"/>
              </a:cxn>
              <a:cxn ang="0">
                <a:pos x="T2" y="T3"/>
              </a:cxn>
              <a:cxn ang="0">
                <a:pos x="T4" y="T5"/>
              </a:cxn>
            </a:cxnLst>
            <a:rect l="0" t="0" r="r" b="b"/>
            <a:pathLst>
              <a:path w="23488" h="21600" fill="none" extrusionOk="0">
                <a:moveTo>
                  <a:pt x="-1" y="1318"/>
                </a:moveTo>
                <a:cubicBezTo>
                  <a:pt x="2380" y="446"/>
                  <a:pt x="4896" y="-1"/>
                  <a:pt x="7432" y="0"/>
                </a:cubicBezTo>
                <a:cubicBezTo>
                  <a:pt x="13555" y="0"/>
                  <a:pt x="19391" y="2599"/>
                  <a:pt x="23487" y="7151"/>
                </a:cubicBezTo>
              </a:path>
              <a:path w="23488" h="21600" stroke="0" extrusionOk="0">
                <a:moveTo>
                  <a:pt x="-1" y="1318"/>
                </a:moveTo>
                <a:cubicBezTo>
                  <a:pt x="2380" y="446"/>
                  <a:pt x="4896" y="-1"/>
                  <a:pt x="7432" y="0"/>
                </a:cubicBezTo>
                <a:cubicBezTo>
                  <a:pt x="13555" y="0"/>
                  <a:pt x="19391" y="2599"/>
                  <a:pt x="23487" y="7151"/>
                </a:cubicBezTo>
                <a:lnTo>
                  <a:pt x="7432" y="21600"/>
                </a:lnTo>
                <a:close/>
              </a:path>
            </a:pathLst>
          </a:custGeom>
          <a:noFill/>
          <a:ln w="12700" cap="rnd">
            <a:solidFill>
              <a:schemeClr val="tx1"/>
            </a:solidFill>
            <a:round/>
            <a:headEnd/>
            <a:tailEnd type="triangle" w="med" len="med"/>
          </a:ln>
          <a:effectLst/>
        </p:spPr>
        <p:txBody>
          <a:bodyPr wrap="none" anchor="ctr"/>
          <a:lstStyle/>
          <a:p>
            <a:pPr>
              <a:defRPr/>
            </a:pPr>
            <a:endParaRPr lang="zh-CN" altLang="en-US"/>
          </a:p>
        </p:txBody>
      </p:sp>
      <p:sp>
        <p:nvSpPr>
          <p:cNvPr id="641035" name="Line 11"/>
          <p:cNvSpPr>
            <a:spLocks noChangeShapeType="1"/>
          </p:cNvSpPr>
          <p:nvPr/>
        </p:nvSpPr>
        <p:spPr bwMode="auto">
          <a:xfrm>
            <a:off x="3394075" y="5511800"/>
            <a:ext cx="1035050" cy="1588"/>
          </a:xfrm>
          <a:prstGeom prst="line">
            <a:avLst/>
          </a:prstGeom>
          <a:noFill/>
          <a:ln w="12700">
            <a:solidFill>
              <a:schemeClr val="tx1"/>
            </a:solidFill>
            <a:round/>
            <a:headEnd/>
            <a:tailEnd/>
          </a:ln>
          <a:effectLst/>
        </p:spPr>
        <p:txBody>
          <a:bodyPr wrap="none" anchor="ctr"/>
          <a:lstStyle/>
          <a:p>
            <a:pPr>
              <a:defRPr/>
            </a:pPr>
            <a:endParaRPr lang="zh-CN" altLang="en-US"/>
          </a:p>
        </p:txBody>
      </p:sp>
      <p:sp>
        <p:nvSpPr>
          <p:cNvPr id="641036" name="Line 12"/>
          <p:cNvSpPr>
            <a:spLocks noChangeShapeType="1"/>
          </p:cNvSpPr>
          <p:nvPr/>
        </p:nvSpPr>
        <p:spPr bwMode="auto">
          <a:xfrm>
            <a:off x="3424238" y="6316663"/>
            <a:ext cx="976312" cy="1587"/>
          </a:xfrm>
          <a:prstGeom prst="line">
            <a:avLst/>
          </a:prstGeom>
          <a:noFill/>
          <a:ln w="12700">
            <a:solidFill>
              <a:schemeClr val="tx1"/>
            </a:solidFill>
            <a:round/>
            <a:headEnd/>
            <a:tailEnd/>
          </a:ln>
          <a:effectLst/>
        </p:spPr>
        <p:txBody>
          <a:bodyPr wrap="none" anchor="ctr"/>
          <a:lstStyle/>
          <a:p>
            <a:pPr>
              <a:defRPr/>
            </a:pPr>
            <a:endParaRPr lang="zh-CN" altLang="en-US"/>
          </a:p>
        </p:txBody>
      </p:sp>
      <p:sp>
        <p:nvSpPr>
          <p:cNvPr id="641037" name="Rectangle 13"/>
          <p:cNvSpPr>
            <a:spLocks noChangeArrowheads="1"/>
          </p:cNvSpPr>
          <p:nvPr/>
        </p:nvSpPr>
        <p:spPr bwMode="auto">
          <a:xfrm>
            <a:off x="5727700" y="2328862"/>
            <a:ext cx="1441450" cy="3243277"/>
          </a:xfrm>
          <a:prstGeom prst="rect">
            <a:avLst/>
          </a:prstGeom>
          <a:noFill/>
          <a:ln w="12700">
            <a:solidFill>
              <a:schemeClr val="tx1"/>
            </a:solidFill>
            <a:miter lim="800000"/>
            <a:headEnd/>
            <a:tailEnd/>
          </a:ln>
          <a:effectLst/>
        </p:spPr>
        <p:txBody>
          <a:bodyPr wrap="none" anchor="ctr"/>
          <a:lstStyle/>
          <a:p>
            <a:pPr>
              <a:defRPr/>
            </a:pPr>
            <a:endParaRPr lang="zh-CN" altLang="en-US"/>
          </a:p>
        </p:txBody>
      </p:sp>
      <p:sp useBgFill="1">
        <p:nvSpPr>
          <p:cNvPr id="641038" name="Oval 14"/>
          <p:cNvSpPr>
            <a:spLocks noChangeArrowheads="1"/>
          </p:cNvSpPr>
          <p:nvPr/>
        </p:nvSpPr>
        <p:spPr bwMode="auto">
          <a:xfrm>
            <a:off x="5880100" y="2557463"/>
            <a:ext cx="1209675" cy="1139825"/>
          </a:xfrm>
          <a:prstGeom prst="ellipse">
            <a:avLst/>
          </a:prstGeom>
          <a:ln w="12700">
            <a:solidFill>
              <a:schemeClr val="tx1"/>
            </a:solidFill>
            <a:round/>
            <a:headEnd/>
            <a:tailEnd/>
          </a:ln>
          <a:effectLst/>
        </p:spPr>
        <p:txBody>
          <a:bodyPr wrap="none" anchor="ctr"/>
          <a:lstStyle/>
          <a:p>
            <a:pPr>
              <a:defRPr/>
            </a:pPr>
            <a:endParaRPr lang="zh-CN" altLang="en-US"/>
          </a:p>
        </p:txBody>
      </p:sp>
      <p:sp useBgFill="1">
        <p:nvSpPr>
          <p:cNvPr id="641039" name="Oval 15"/>
          <p:cNvSpPr>
            <a:spLocks noChangeArrowheads="1"/>
          </p:cNvSpPr>
          <p:nvPr/>
        </p:nvSpPr>
        <p:spPr bwMode="auto">
          <a:xfrm>
            <a:off x="5873750" y="4151313"/>
            <a:ext cx="1209675" cy="1139825"/>
          </a:xfrm>
          <a:prstGeom prst="ellipse">
            <a:avLst/>
          </a:prstGeom>
          <a:ln w="12700">
            <a:solidFill>
              <a:schemeClr val="tx1"/>
            </a:solidFill>
            <a:round/>
            <a:headEnd/>
            <a:tailEnd/>
          </a:ln>
          <a:effectLst/>
        </p:spPr>
        <p:txBody>
          <a:bodyPr wrap="none" anchor="ctr"/>
          <a:lstStyle/>
          <a:p>
            <a:pPr>
              <a:defRPr/>
            </a:pPr>
            <a:endParaRPr lang="zh-CN" altLang="en-US"/>
          </a:p>
        </p:txBody>
      </p:sp>
      <p:sp>
        <p:nvSpPr>
          <p:cNvPr id="641040" name="Arc 16"/>
          <p:cNvSpPr>
            <a:spLocks/>
          </p:cNvSpPr>
          <p:nvPr/>
        </p:nvSpPr>
        <p:spPr bwMode="auto">
          <a:xfrm rot="10800000">
            <a:off x="6940550" y="4594225"/>
            <a:ext cx="920750" cy="569913"/>
          </a:xfrm>
          <a:custGeom>
            <a:avLst/>
            <a:gdLst>
              <a:gd name="G0" fmla="+- 21600 0 0"/>
              <a:gd name="G1" fmla="+- 21600 0 0"/>
              <a:gd name="G2" fmla="+- 21600 0 0"/>
              <a:gd name="T0" fmla="*/ 0 w 28735"/>
              <a:gd name="T1" fmla="*/ 21600 h 21600"/>
              <a:gd name="T2" fmla="*/ 28735 w 28735"/>
              <a:gd name="T3" fmla="*/ 1213 h 21600"/>
              <a:gd name="T4" fmla="*/ 21600 w 28735"/>
              <a:gd name="T5" fmla="*/ 21600 h 21600"/>
            </a:gdLst>
            <a:ahLst/>
            <a:cxnLst>
              <a:cxn ang="0">
                <a:pos x="T0" y="T1"/>
              </a:cxn>
              <a:cxn ang="0">
                <a:pos x="T2" y="T3"/>
              </a:cxn>
              <a:cxn ang="0">
                <a:pos x="T4" y="T5"/>
              </a:cxn>
            </a:cxnLst>
            <a:rect l="0" t="0" r="r" b="b"/>
            <a:pathLst>
              <a:path w="28735" h="21600" fill="none" extrusionOk="0">
                <a:moveTo>
                  <a:pt x="0" y="21600"/>
                </a:moveTo>
                <a:cubicBezTo>
                  <a:pt x="0" y="9670"/>
                  <a:pt x="9670" y="0"/>
                  <a:pt x="21600" y="0"/>
                </a:cubicBezTo>
                <a:cubicBezTo>
                  <a:pt x="24029" y="0"/>
                  <a:pt x="26441" y="409"/>
                  <a:pt x="28735" y="1212"/>
                </a:cubicBezTo>
              </a:path>
              <a:path w="28735" h="21600" stroke="0" extrusionOk="0">
                <a:moveTo>
                  <a:pt x="0" y="21600"/>
                </a:moveTo>
                <a:cubicBezTo>
                  <a:pt x="0" y="9670"/>
                  <a:pt x="9670" y="0"/>
                  <a:pt x="21600" y="0"/>
                </a:cubicBezTo>
                <a:cubicBezTo>
                  <a:pt x="24029" y="0"/>
                  <a:pt x="26441" y="409"/>
                  <a:pt x="28735" y="1212"/>
                </a:cubicBezTo>
                <a:lnTo>
                  <a:pt x="21600" y="21600"/>
                </a:lnTo>
                <a:close/>
              </a:path>
            </a:pathLst>
          </a:custGeom>
          <a:noFill/>
          <a:ln w="12700" cap="rnd">
            <a:solidFill>
              <a:schemeClr val="tx1"/>
            </a:solidFill>
            <a:round/>
            <a:headEnd type="triangle" w="med" len="med"/>
            <a:tailEnd/>
          </a:ln>
          <a:effectLst/>
        </p:spPr>
        <p:txBody>
          <a:bodyPr wrap="none" anchor="ctr"/>
          <a:lstStyle/>
          <a:p>
            <a:pPr>
              <a:defRPr/>
            </a:pPr>
            <a:endParaRPr lang="zh-CN" altLang="en-US"/>
          </a:p>
        </p:txBody>
      </p:sp>
      <p:sp>
        <p:nvSpPr>
          <p:cNvPr id="641041" name="Line 17"/>
          <p:cNvSpPr>
            <a:spLocks noChangeShapeType="1"/>
          </p:cNvSpPr>
          <p:nvPr/>
        </p:nvSpPr>
        <p:spPr bwMode="auto">
          <a:xfrm>
            <a:off x="7567613" y="3987800"/>
            <a:ext cx="803275" cy="1588"/>
          </a:xfrm>
          <a:prstGeom prst="line">
            <a:avLst/>
          </a:prstGeom>
          <a:noFill/>
          <a:ln w="12700">
            <a:solidFill>
              <a:schemeClr val="tx1"/>
            </a:solidFill>
            <a:round/>
            <a:headEnd/>
            <a:tailEnd/>
          </a:ln>
          <a:effectLst/>
        </p:spPr>
        <p:txBody>
          <a:bodyPr wrap="none" anchor="ctr"/>
          <a:lstStyle/>
          <a:p>
            <a:pPr>
              <a:defRPr/>
            </a:pPr>
            <a:endParaRPr lang="zh-CN" altLang="en-US"/>
          </a:p>
        </p:txBody>
      </p:sp>
      <p:sp>
        <p:nvSpPr>
          <p:cNvPr id="641042" name="Line 18"/>
          <p:cNvSpPr>
            <a:spLocks noChangeShapeType="1"/>
          </p:cNvSpPr>
          <p:nvPr/>
        </p:nvSpPr>
        <p:spPr bwMode="auto">
          <a:xfrm>
            <a:off x="7567613" y="4470400"/>
            <a:ext cx="803275" cy="1588"/>
          </a:xfrm>
          <a:prstGeom prst="line">
            <a:avLst/>
          </a:prstGeom>
          <a:noFill/>
          <a:ln w="12700">
            <a:solidFill>
              <a:schemeClr val="tx1"/>
            </a:solidFill>
            <a:round/>
            <a:headEnd/>
            <a:tailEnd/>
          </a:ln>
          <a:effectLst/>
        </p:spPr>
        <p:txBody>
          <a:bodyPr wrap="none" anchor="ctr"/>
          <a:lstStyle/>
          <a:p>
            <a:pPr>
              <a:defRPr/>
            </a:pPr>
            <a:endParaRPr lang="zh-CN" altLang="en-US"/>
          </a:p>
        </p:txBody>
      </p:sp>
      <p:sp>
        <p:nvSpPr>
          <p:cNvPr id="641043" name="Arc 19"/>
          <p:cNvSpPr>
            <a:spLocks/>
          </p:cNvSpPr>
          <p:nvPr/>
        </p:nvSpPr>
        <p:spPr bwMode="auto">
          <a:xfrm>
            <a:off x="7091363" y="3138488"/>
            <a:ext cx="846137" cy="823912"/>
          </a:xfrm>
          <a:custGeom>
            <a:avLst/>
            <a:gdLst>
              <a:gd name="G0" fmla="+- 4826 0 0"/>
              <a:gd name="G1" fmla="+- 21600 0 0"/>
              <a:gd name="G2" fmla="+- 21600 0 0"/>
              <a:gd name="T0" fmla="*/ 0 w 26425"/>
              <a:gd name="T1" fmla="*/ 546 h 21600"/>
              <a:gd name="T2" fmla="*/ 26425 w 26425"/>
              <a:gd name="T3" fmla="*/ 21442 h 21600"/>
              <a:gd name="T4" fmla="*/ 4826 w 26425"/>
              <a:gd name="T5" fmla="*/ 21600 h 21600"/>
            </a:gdLst>
            <a:ahLst/>
            <a:cxnLst>
              <a:cxn ang="0">
                <a:pos x="T0" y="T1"/>
              </a:cxn>
              <a:cxn ang="0">
                <a:pos x="T2" y="T3"/>
              </a:cxn>
              <a:cxn ang="0">
                <a:pos x="T4" y="T5"/>
              </a:cxn>
            </a:cxnLst>
            <a:rect l="0" t="0" r="r" b="b"/>
            <a:pathLst>
              <a:path w="26425" h="21600" fill="none" extrusionOk="0">
                <a:moveTo>
                  <a:pt x="0" y="546"/>
                </a:moveTo>
                <a:cubicBezTo>
                  <a:pt x="1583" y="183"/>
                  <a:pt x="3201" y="-1"/>
                  <a:pt x="4826" y="0"/>
                </a:cubicBezTo>
                <a:cubicBezTo>
                  <a:pt x="16693" y="0"/>
                  <a:pt x="26338" y="9574"/>
                  <a:pt x="26425" y="21441"/>
                </a:cubicBezTo>
              </a:path>
              <a:path w="26425" h="21600" stroke="0" extrusionOk="0">
                <a:moveTo>
                  <a:pt x="0" y="546"/>
                </a:moveTo>
                <a:cubicBezTo>
                  <a:pt x="1583" y="183"/>
                  <a:pt x="3201" y="-1"/>
                  <a:pt x="4826" y="0"/>
                </a:cubicBezTo>
                <a:cubicBezTo>
                  <a:pt x="16693" y="0"/>
                  <a:pt x="26338" y="9574"/>
                  <a:pt x="26425" y="21441"/>
                </a:cubicBezTo>
                <a:lnTo>
                  <a:pt x="4826" y="21600"/>
                </a:lnTo>
                <a:close/>
              </a:path>
            </a:pathLst>
          </a:custGeom>
          <a:noFill/>
          <a:ln w="12700" cap="rnd">
            <a:solidFill>
              <a:schemeClr val="tx1"/>
            </a:solidFill>
            <a:round/>
            <a:headEnd/>
            <a:tailEnd type="triangle" w="med" len="med"/>
          </a:ln>
          <a:effectLst/>
        </p:spPr>
        <p:txBody>
          <a:bodyPr wrap="none" anchor="ctr"/>
          <a:lstStyle/>
          <a:p>
            <a:pPr>
              <a:defRPr/>
            </a:pPr>
            <a:endParaRPr lang="zh-CN" altLang="en-US"/>
          </a:p>
        </p:txBody>
      </p:sp>
      <p:sp>
        <p:nvSpPr>
          <p:cNvPr id="641044" name="Rectangle 20"/>
          <p:cNvSpPr>
            <a:spLocks noChangeArrowheads="1"/>
          </p:cNvSpPr>
          <p:nvPr/>
        </p:nvSpPr>
        <p:spPr bwMode="auto">
          <a:xfrm>
            <a:off x="1668463" y="2719388"/>
            <a:ext cx="793750" cy="819150"/>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开领</a:t>
            </a:r>
          </a:p>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书单</a:t>
            </a:r>
          </a:p>
        </p:txBody>
      </p:sp>
      <p:sp>
        <p:nvSpPr>
          <p:cNvPr id="641045" name="Rectangle 21"/>
          <p:cNvSpPr>
            <a:spLocks noChangeArrowheads="1"/>
          </p:cNvSpPr>
          <p:nvPr/>
        </p:nvSpPr>
        <p:spPr bwMode="auto">
          <a:xfrm>
            <a:off x="1744663" y="4852988"/>
            <a:ext cx="793750" cy="819150"/>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登记</a:t>
            </a:r>
          </a:p>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售书</a:t>
            </a:r>
          </a:p>
        </p:txBody>
      </p:sp>
      <p:sp>
        <p:nvSpPr>
          <p:cNvPr id="641046" name="Rectangle 22"/>
          <p:cNvSpPr>
            <a:spLocks noChangeArrowheads="1"/>
          </p:cNvSpPr>
          <p:nvPr/>
        </p:nvSpPr>
        <p:spPr bwMode="auto">
          <a:xfrm>
            <a:off x="234950" y="3770313"/>
            <a:ext cx="1100138"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发票</a:t>
            </a:r>
          </a:p>
        </p:txBody>
      </p:sp>
      <p:sp>
        <p:nvSpPr>
          <p:cNvPr id="641047" name="Rectangle 23"/>
          <p:cNvSpPr>
            <a:spLocks noChangeArrowheads="1"/>
          </p:cNvSpPr>
          <p:nvPr/>
        </p:nvSpPr>
        <p:spPr bwMode="auto">
          <a:xfrm>
            <a:off x="2973388" y="2620963"/>
            <a:ext cx="1390650"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领书单</a:t>
            </a:r>
          </a:p>
        </p:txBody>
      </p:sp>
      <p:sp>
        <p:nvSpPr>
          <p:cNvPr id="641048" name="Rectangle 24"/>
          <p:cNvSpPr>
            <a:spLocks noChangeArrowheads="1"/>
          </p:cNvSpPr>
          <p:nvPr/>
        </p:nvSpPr>
        <p:spPr bwMode="auto">
          <a:xfrm>
            <a:off x="3313113" y="5497513"/>
            <a:ext cx="1390650" cy="819150"/>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售  书</a:t>
            </a:r>
          </a:p>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登记表</a:t>
            </a:r>
          </a:p>
        </p:txBody>
      </p:sp>
      <p:sp>
        <p:nvSpPr>
          <p:cNvPr id="641049" name="Rectangle 25"/>
          <p:cNvSpPr>
            <a:spLocks noChangeArrowheads="1"/>
          </p:cNvSpPr>
          <p:nvPr/>
        </p:nvSpPr>
        <p:spPr bwMode="auto">
          <a:xfrm>
            <a:off x="7550150" y="3998913"/>
            <a:ext cx="984250"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文件</a:t>
            </a:r>
          </a:p>
        </p:txBody>
      </p:sp>
      <p:sp>
        <p:nvSpPr>
          <p:cNvPr id="641050" name="Rectangle 26"/>
          <p:cNvSpPr>
            <a:spLocks noChangeArrowheads="1"/>
          </p:cNvSpPr>
          <p:nvPr/>
        </p:nvSpPr>
        <p:spPr bwMode="auto">
          <a:xfrm>
            <a:off x="5951538" y="2994025"/>
            <a:ext cx="1216025"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删除</a:t>
            </a:r>
          </a:p>
        </p:txBody>
      </p:sp>
      <p:sp>
        <p:nvSpPr>
          <p:cNvPr id="641051" name="Rectangle 27"/>
          <p:cNvSpPr>
            <a:spLocks noChangeArrowheads="1"/>
          </p:cNvSpPr>
          <p:nvPr/>
        </p:nvSpPr>
        <p:spPr bwMode="auto">
          <a:xfrm>
            <a:off x="6026150" y="4456113"/>
            <a:ext cx="836613"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修改</a:t>
            </a:r>
          </a:p>
        </p:txBody>
      </p:sp>
      <p:sp>
        <p:nvSpPr>
          <p:cNvPr id="641054" name="Rectangle 30"/>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ChangeArrowheads="1"/>
          </p:cNvSpPr>
          <p:nvPr/>
        </p:nvSpPr>
        <p:spPr bwMode="auto">
          <a:xfrm>
            <a:off x="209550" y="1312863"/>
            <a:ext cx="8610600" cy="460375"/>
          </a:xfrm>
          <a:prstGeom prst="rect">
            <a:avLst/>
          </a:prstGeom>
          <a:noFill/>
          <a:ln w="12700">
            <a:noFill/>
            <a:miter lim="800000"/>
            <a:headEnd/>
            <a:tailEnd/>
          </a:ln>
          <a:effectLst/>
        </p:spPr>
        <p:txBody>
          <a:bodyPr lIns="90488" tIns="44450" rIns="90488" bIns="44450"/>
          <a:lstStyle/>
          <a:p>
            <a:pPr marL="342900" indent="-342900" eaLnBrk="1" hangingPunct="1">
              <a:lnSpc>
                <a:spcPct val="100000"/>
              </a:lnSpc>
              <a:spcBef>
                <a:spcPct val="20000"/>
              </a:spcBef>
              <a:spcAft>
                <a:spcPct val="0"/>
              </a:spcAft>
              <a:buClr>
                <a:srgbClr val="FFFF00"/>
              </a:buClr>
              <a:buSzPct val="70000"/>
              <a:buFont typeface="Wingdings" pitchFamily="2" charset="2"/>
              <a:buNone/>
              <a:defRPr/>
            </a:pPr>
            <a:r>
              <a:rPr kumimoji="1" lang="en-US" altLang="zh-CN" sz="2400" b="1" dirty="0">
                <a:solidFill>
                  <a:schemeClr val="tx2"/>
                </a:solidFill>
                <a:effectLst>
                  <a:outerShdw blurRad="38100" dist="38100" dir="2700000" algn="tl">
                    <a:srgbClr val="C0C0C0"/>
                  </a:outerShdw>
                </a:effectLst>
                <a:latin typeface="宋体" pitchFamily="2" charset="-122"/>
              </a:rPr>
              <a:t>(6) </a:t>
            </a:r>
            <a:r>
              <a:rPr kumimoji="1" lang="zh-CN" altLang="en-US" sz="2400" b="1" dirty="0">
                <a:solidFill>
                  <a:schemeClr val="tx2"/>
                </a:solidFill>
                <a:effectLst>
                  <a:outerShdw blurRad="38100" dist="38100" dir="2700000" algn="tl">
                    <a:srgbClr val="C0C0C0"/>
                  </a:outerShdw>
                </a:effectLst>
                <a:latin typeface="宋体" pitchFamily="2" charset="-122"/>
              </a:rPr>
              <a:t>顺序内聚：</a:t>
            </a:r>
            <a:r>
              <a:rPr kumimoji="1" lang="zh-CN" altLang="en-US" sz="2400" b="1" dirty="0">
                <a:solidFill>
                  <a:schemeClr val="tx1"/>
                </a:solidFill>
                <a:effectLst>
                  <a:outerShdw blurRad="38100" dist="38100" dir="2700000" algn="tl">
                    <a:srgbClr val="C0C0C0"/>
                  </a:outerShdw>
                </a:effectLst>
                <a:latin typeface="宋体" pitchFamily="2" charset="-122"/>
              </a:rPr>
              <a:t>模块中某个成分的输出是另一成分的输入</a:t>
            </a:r>
            <a:r>
              <a:rPr kumimoji="1" lang="zh-CN" altLang="en-US" sz="2400" b="1" dirty="0" smtClean="0">
                <a:solidFill>
                  <a:schemeClr val="tx1"/>
                </a:solidFill>
                <a:effectLst>
                  <a:outerShdw blurRad="38100" dist="38100" dir="2700000" algn="tl">
                    <a:srgbClr val="C0C0C0"/>
                  </a:outerShdw>
                </a:effectLst>
                <a:latin typeface="宋体" pitchFamily="2" charset="-122"/>
              </a:rPr>
              <a:t>。</a:t>
            </a:r>
            <a:r>
              <a:rPr kumimoji="1" lang="en-US" altLang="zh-CN" sz="2400" b="1" dirty="0" smtClean="0">
                <a:solidFill>
                  <a:schemeClr val="tx1"/>
                </a:solidFill>
                <a:effectLst>
                  <a:outerShdw blurRad="38100" dist="38100" dir="2700000" algn="tl">
                    <a:srgbClr val="C0C0C0"/>
                  </a:outerShdw>
                </a:effectLst>
                <a:latin typeface="宋体" pitchFamily="2" charset="-122"/>
              </a:rPr>
              <a:t>/*</a:t>
            </a:r>
            <a:r>
              <a:rPr kumimoji="1" lang="zh-CN" altLang="en-US" sz="1600" b="1" dirty="0" smtClean="0">
                <a:solidFill>
                  <a:schemeClr val="tx1"/>
                </a:solidFill>
                <a:effectLst>
                  <a:outerShdw blurRad="38100" dist="38100" dir="2700000" algn="tl">
                    <a:srgbClr val="C0C0C0"/>
                  </a:outerShdw>
                </a:effectLst>
                <a:latin typeface="宋体" pitchFamily="2" charset="-122"/>
              </a:rPr>
              <a:t>但过程内聚只有模块内各个过程的先后关系，没有数据的传递</a:t>
            </a:r>
            <a:r>
              <a:rPr kumimoji="1" lang="en-US" altLang="zh-CN" sz="2400" b="1" dirty="0" smtClean="0">
                <a:solidFill>
                  <a:schemeClr val="tx1"/>
                </a:solidFill>
                <a:effectLst>
                  <a:outerShdw blurRad="38100" dist="38100" dir="2700000" algn="tl">
                    <a:srgbClr val="C0C0C0"/>
                  </a:outerShdw>
                </a:effectLst>
                <a:latin typeface="宋体" pitchFamily="2" charset="-122"/>
              </a:rPr>
              <a:t>*/</a:t>
            </a:r>
            <a:endParaRPr kumimoji="1" lang="zh-CN" altLang="en-US" sz="2400" b="1" dirty="0">
              <a:solidFill>
                <a:schemeClr val="tx1"/>
              </a:solidFill>
              <a:effectLst>
                <a:outerShdw blurRad="38100" dist="38100" dir="2700000" algn="tl">
                  <a:srgbClr val="C0C0C0"/>
                </a:outerShdw>
              </a:effectLst>
              <a:latin typeface="宋体" pitchFamily="2" charset="-122"/>
            </a:endParaRPr>
          </a:p>
        </p:txBody>
      </p:sp>
      <p:sp>
        <p:nvSpPr>
          <p:cNvPr id="642054" name="Rectangle 6"/>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
        <p:nvSpPr>
          <p:cNvPr id="642055" name="Rectangle 7"/>
          <p:cNvSpPr>
            <a:spLocks noChangeArrowheads="1"/>
          </p:cNvSpPr>
          <p:nvPr/>
        </p:nvSpPr>
        <p:spPr bwMode="auto">
          <a:xfrm>
            <a:off x="250825" y="2636838"/>
            <a:ext cx="8763000" cy="3352800"/>
          </a:xfrm>
          <a:prstGeom prst="rect">
            <a:avLst/>
          </a:prstGeom>
          <a:noFill/>
          <a:ln w="12700">
            <a:noFill/>
            <a:miter lim="800000"/>
            <a:headEnd/>
            <a:tailEnd/>
          </a:ln>
          <a:effectLst/>
        </p:spPr>
        <p:txBody>
          <a:bodyPr lIns="90488" tIns="44450" rIns="90488" bIns="44450"/>
          <a:lstStyle/>
          <a:p>
            <a:pPr marL="342900" indent="-342900">
              <a:lnSpc>
                <a:spcPct val="160000"/>
              </a:lnSpc>
              <a:spcBef>
                <a:spcPct val="20000"/>
              </a:spcBef>
              <a:spcAft>
                <a:spcPct val="0"/>
              </a:spcAft>
              <a:buClr>
                <a:schemeClr val="tx1"/>
              </a:buClr>
              <a:buFont typeface="Monotype Sorts" pitchFamily="2" charset="2"/>
              <a:buNone/>
              <a:defRPr/>
            </a:pPr>
            <a:r>
              <a:rPr kumimoji="1" lang="en-US" altLang="zh-CN" sz="2400" b="1">
                <a:solidFill>
                  <a:schemeClr val="tx2"/>
                </a:solidFill>
                <a:effectLst>
                  <a:outerShdw blurRad="38100" dist="38100" dir="2700000" algn="tl">
                    <a:srgbClr val="C0C0C0"/>
                  </a:outerShdw>
                </a:effectLst>
                <a:latin typeface="黑体" pitchFamily="49" charset="-122"/>
                <a:ea typeface="黑体" pitchFamily="49" charset="-122"/>
              </a:rPr>
              <a:t>(7) </a:t>
            </a:r>
            <a:r>
              <a:rPr kumimoji="1" lang="zh-CN" altLang="en-US" sz="2400" b="1">
                <a:solidFill>
                  <a:schemeClr val="tx2"/>
                </a:solidFill>
                <a:effectLst>
                  <a:outerShdw blurRad="38100" dist="38100" dir="2700000" algn="tl">
                    <a:srgbClr val="C0C0C0"/>
                  </a:outerShdw>
                </a:effectLst>
                <a:latin typeface="黑体" pitchFamily="49" charset="-122"/>
                <a:ea typeface="黑体" pitchFamily="49" charset="-122"/>
              </a:rPr>
              <a:t>功能内聚</a:t>
            </a:r>
          </a:p>
          <a:p>
            <a:pPr marL="342900" indent="-342900">
              <a:lnSpc>
                <a:spcPct val="160000"/>
              </a:lnSpc>
              <a:spcBef>
                <a:spcPct val="20000"/>
              </a:spcBef>
              <a:spcAft>
                <a:spcPct val="0"/>
              </a:spcAft>
              <a:buClr>
                <a:schemeClr val="tx1"/>
              </a:buClr>
              <a:buFont typeface="Monotype Sorts" pitchFamily="2" charset="2"/>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  模块仅包括为完成某个功能所必须的所有成分</a:t>
            </a:r>
            <a:r>
              <a:rPr kumimoji="1" lang="en-US" altLang="zh-CN" sz="2400" b="1">
                <a:solidFill>
                  <a:schemeClr val="tx1"/>
                </a:solidFill>
                <a:effectLst>
                  <a:outerShdw blurRad="38100" dist="38100" dir="2700000" algn="tl">
                    <a:srgbClr val="C0C0C0"/>
                  </a:outerShdw>
                </a:effectLst>
                <a:latin typeface="黑体" pitchFamily="49" charset="-122"/>
                <a:ea typeface="黑体" pitchFamily="49" charset="-122"/>
              </a:rPr>
              <a:t>( </a:t>
            </a: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模块所有成分共同完成一个功能，缺一不可 </a:t>
            </a:r>
            <a:r>
              <a:rPr kumimoji="1" lang="en-US" altLang="zh-CN" sz="2400" b="1">
                <a:solidFill>
                  <a:schemeClr val="tx1"/>
                </a:solidFill>
                <a:effectLst>
                  <a:outerShdw blurRad="38100" dist="38100" dir="2700000" algn="tl">
                    <a:srgbClr val="C0C0C0"/>
                  </a:outerShdw>
                </a:effectLst>
                <a:latin typeface="黑体" pitchFamily="49" charset="-122"/>
                <a:ea typeface="黑体" pitchFamily="49" charset="-122"/>
              </a:rPr>
              <a:t>)</a:t>
            </a: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a:t>
            </a:r>
          </a:p>
          <a:p>
            <a:pPr marL="342900" indent="-342900">
              <a:lnSpc>
                <a:spcPct val="160000"/>
              </a:lnSpc>
              <a:spcBef>
                <a:spcPct val="20000"/>
              </a:spcBef>
              <a:spcAft>
                <a:spcPct val="0"/>
              </a:spcAft>
              <a:buClr>
                <a:schemeClr val="tx1"/>
              </a:buClr>
              <a:buFont typeface="Monotype Sorts" pitchFamily="2" charset="2"/>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   </a:t>
            </a:r>
          </a:p>
          <a:p>
            <a:pPr marL="342900" indent="-342900">
              <a:lnSpc>
                <a:spcPct val="160000"/>
              </a:lnSpc>
              <a:spcBef>
                <a:spcPct val="20000"/>
              </a:spcBef>
              <a:spcAft>
                <a:spcPct val="0"/>
              </a:spcAft>
              <a:buClr>
                <a:schemeClr val="tx1"/>
              </a:buClr>
              <a:buFont typeface="Monotype Sorts" pitchFamily="2" charset="2"/>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  </a:t>
            </a:r>
            <a:r>
              <a:rPr kumimoji="1" lang="zh-CN" altLang="en-US" sz="2400" b="1">
                <a:solidFill>
                  <a:schemeClr val="tx2"/>
                </a:solidFill>
                <a:effectLst>
                  <a:outerShdw blurRad="38100" dist="38100" dir="2700000" algn="tl">
                    <a:srgbClr val="C0C0C0"/>
                  </a:outerShdw>
                </a:effectLst>
                <a:latin typeface="黑体" pitchFamily="49" charset="-122"/>
                <a:ea typeface="黑体" pitchFamily="49" charset="-122"/>
              </a:rPr>
              <a:t>内聚性最强</a:t>
            </a:r>
          </a:p>
        </p:txBody>
      </p:sp>
    </p:spTree>
  </p:cSld>
  <p:clrMapOvr>
    <a:masterClrMapping/>
  </p:clrMapOvr>
  <p:transition>
    <p:randomBar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ChangeArrowheads="1"/>
          </p:cNvSpPr>
          <p:nvPr/>
        </p:nvSpPr>
        <p:spPr bwMode="auto">
          <a:xfrm>
            <a:off x="467544" y="1905000"/>
            <a:ext cx="8496944" cy="4044280"/>
          </a:xfrm>
          <a:prstGeom prst="rect">
            <a:avLst/>
          </a:prstGeom>
          <a:noFill/>
          <a:ln w="12700">
            <a:noFill/>
            <a:miter lim="800000"/>
            <a:headEnd/>
            <a:tailEnd/>
          </a:ln>
          <a:effectLst/>
        </p:spPr>
        <p:txBody>
          <a:bodyPr lIns="90488" tIns="44450" rIns="90488" bIns="44450"/>
          <a:lstStyle/>
          <a:p>
            <a:pPr marL="342900" indent="-342900" eaLnBrk="1" hangingPunct="1">
              <a:lnSpc>
                <a:spcPct val="170000"/>
              </a:lnSpc>
              <a:spcAft>
                <a:spcPct val="0"/>
              </a:spcAft>
              <a:buClr>
                <a:srgbClr val="FC0128"/>
              </a:buClr>
              <a:buSzPct val="100000"/>
              <a:buFont typeface="Wingdings" pitchFamily="2" charset="2"/>
              <a:buNone/>
              <a:defRPr/>
            </a:pPr>
            <a:r>
              <a:rPr kumimoji="1" lang="zh-CN" altLang="en-US" sz="2400" b="1" dirty="0">
                <a:solidFill>
                  <a:schemeClr val="hlink"/>
                </a:solidFill>
                <a:effectLst>
                  <a:outerShdw blurRad="38100" dist="38100" dir="2700000" algn="tl">
                    <a:srgbClr val="C0C0C0"/>
                  </a:outerShdw>
                </a:effectLst>
                <a:latin typeface="黑体" pitchFamily="49" charset="-122"/>
              </a:rPr>
              <a:t>耦合强度依赖的因素</a:t>
            </a:r>
            <a:r>
              <a:rPr kumimoji="1" lang="zh-CN" altLang="en-US" sz="2400" b="1" dirty="0">
                <a:solidFill>
                  <a:schemeClr val="tx1"/>
                </a:solidFill>
                <a:effectLst>
                  <a:outerShdw blurRad="38100" dist="38100" dir="2700000" algn="tl">
                    <a:srgbClr val="C0C0C0"/>
                  </a:outerShdw>
                </a:effectLst>
                <a:latin typeface="黑体" pitchFamily="49" charset="-122"/>
              </a:rPr>
              <a:t>：</a:t>
            </a:r>
          </a:p>
          <a:p>
            <a:pPr marL="342900" indent="-342900" eaLnBrk="1" hangingPunct="1">
              <a:lnSpc>
                <a:spcPct val="170000"/>
              </a:lnSpc>
              <a:spcAft>
                <a:spcPct val="0"/>
              </a:spcAft>
              <a:buClr>
                <a:srgbClr val="FC0128"/>
              </a:buClr>
              <a:buSzPct val="100000"/>
              <a:buFont typeface="Wingdings" pitchFamily="2" charset="2"/>
              <a:buChar char="l"/>
              <a:defRPr/>
            </a:pPr>
            <a:r>
              <a:rPr kumimoji="1" lang="zh-CN" altLang="en-US" sz="2400" b="1" dirty="0">
                <a:solidFill>
                  <a:schemeClr val="tx1"/>
                </a:solidFill>
                <a:effectLst>
                  <a:outerShdw blurRad="38100" dist="38100" dir="2700000" algn="tl">
                    <a:srgbClr val="C0C0C0"/>
                  </a:outerShdw>
                </a:effectLst>
                <a:latin typeface="宋体" pitchFamily="2" charset="-122"/>
              </a:rPr>
              <a:t>一模块对另一模块的引用</a:t>
            </a:r>
            <a:r>
              <a:rPr kumimoji="1" lang="zh-CN" altLang="en-US" sz="2400" b="1" dirty="0" smtClean="0">
                <a:solidFill>
                  <a:schemeClr val="tx1"/>
                </a:solidFill>
                <a:effectLst>
                  <a:outerShdw blurRad="38100" dist="38100" dir="2700000" algn="tl">
                    <a:srgbClr val="C0C0C0"/>
                  </a:outerShdw>
                </a:effectLst>
                <a:latin typeface="宋体" pitchFamily="2" charset="-122"/>
              </a:rPr>
              <a:t>；</a:t>
            </a:r>
            <a:r>
              <a:rPr kumimoji="1" lang="en-US" altLang="zh-CN" sz="2400" b="1" dirty="0" smtClean="0">
                <a:solidFill>
                  <a:schemeClr val="tx1"/>
                </a:solidFill>
                <a:effectLst>
                  <a:outerShdw blurRad="38100" dist="38100" dir="2700000" algn="tl">
                    <a:srgbClr val="C0C0C0"/>
                  </a:outerShdw>
                </a:effectLst>
                <a:latin typeface="宋体" pitchFamily="2" charset="-122"/>
              </a:rPr>
              <a:t>/*</a:t>
            </a:r>
            <a:r>
              <a:rPr kumimoji="1" lang="zh-CN" altLang="en-US" sz="1600" b="1" dirty="0" smtClean="0">
                <a:solidFill>
                  <a:schemeClr val="tx1"/>
                </a:solidFill>
                <a:effectLst>
                  <a:outerShdw blurRad="38100" dist="38100" dir="2700000" algn="tl">
                    <a:srgbClr val="C0C0C0"/>
                  </a:outerShdw>
                </a:effectLst>
                <a:latin typeface="宋体" pitchFamily="2" charset="-122"/>
              </a:rPr>
              <a:t>面向对象中用友元函数，实现模块间的引用，但少用，模块间要低耦合</a:t>
            </a:r>
            <a:r>
              <a:rPr kumimoji="1" lang="en-US" altLang="zh-CN" sz="2400" b="1" dirty="0" smtClean="0">
                <a:solidFill>
                  <a:schemeClr val="tx1"/>
                </a:solidFill>
                <a:effectLst>
                  <a:outerShdw blurRad="38100" dist="38100" dir="2700000" algn="tl">
                    <a:srgbClr val="C0C0C0"/>
                  </a:outerShdw>
                </a:effectLst>
                <a:latin typeface="宋体" pitchFamily="2" charset="-122"/>
              </a:rPr>
              <a:t>*/</a:t>
            </a:r>
            <a:endParaRPr kumimoji="1" lang="zh-CN" altLang="en-US" sz="2400" b="1" dirty="0">
              <a:solidFill>
                <a:schemeClr val="tx1"/>
              </a:solidFill>
              <a:effectLst>
                <a:outerShdw blurRad="38100" dist="38100" dir="2700000" algn="tl">
                  <a:srgbClr val="C0C0C0"/>
                </a:outerShdw>
              </a:effectLst>
              <a:latin typeface="宋体" pitchFamily="2" charset="-122"/>
            </a:endParaRPr>
          </a:p>
          <a:p>
            <a:pPr marL="342900" indent="-342900" eaLnBrk="1" hangingPunct="1">
              <a:lnSpc>
                <a:spcPct val="170000"/>
              </a:lnSpc>
              <a:spcAft>
                <a:spcPct val="0"/>
              </a:spcAft>
              <a:buClr>
                <a:srgbClr val="FC0128"/>
              </a:buClr>
              <a:buSzPct val="100000"/>
              <a:buFont typeface="Wingdings" pitchFamily="2" charset="2"/>
              <a:buChar char="l"/>
              <a:defRPr/>
            </a:pPr>
            <a:r>
              <a:rPr kumimoji="1" lang="zh-CN" altLang="en-US" sz="2400" b="1" dirty="0">
                <a:solidFill>
                  <a:schemeClr val="tx1"/>
                </a:solidFill>
                <a:effectLst>
                  <a:outerShdw blurRad="38100" dist="38100" dir="2700000" algn="tl">
                    <a:srgbClr val="C0C0C0"/>
                  </a:outerShdw>
                </a:effectLst>
                <a:latin typeface="宋体" pitchFamily="2" charset="-122"/>
              </a:rPr>
              <a:t>一模块向另一模块传递的数据量</a:t>
            </a:r>
            <a:r>
              <a:rPr kumimoji="1" lang="zh-CN" altLang="en-US" sz="2400" b="1" dirty="0" smtClean="0">
                <a:solidFill>
                  <a:schemeClr val="tx1"/>
                </a:solidFill>
                <a:effectLst>
                  <a:outerShdw blurRad="38100" dist="38100" dir="2700000" algn="tl">
                    <a:srgbClr val="C0C0C0"/>
                  </a:outerShdw>
                </a:effectLst>
                <a:latin typeface="宋体" pitchFamily="2" charset="-122"/>
              </a:rPr>
              <a:t>；</a:t>
            </a:r>
            <a:r>
              <a:rPr kumimoji="1" lang="en-US" altLang="zh-CN" sz="2400" b="1" dirty="0" smtClean="0">
                <a:solidFill>
                  <a:schemeClr val="tx1"/>
                </a:solidFill>
                <a:effectLst>
                  <a:outerShdw blurRad="38100" dist="38100" dir="2700000" algn="tl">
                    <a:srgbClr val="C0C0C0"/>
                  </a:outerShdw>
                </a:effectLst>
                <a:latin typeface="宋体" pitchFamily="2" charset="-122"/>
              </a:rPr>
              <a:t>/*</a:t>
            </a:r>
            <a:r>
              <a:rPr kumimoji="1" lang="zh-CN" altLang="en-US" sz="1800" b="1" dirty="0" smtClean="0">
                <a:solidFill>
                  <a:schemeClr val="tx1"/>
                </a:solidFill>
                <a:effectLst>
                  <a:outerShdw blurRad="38100" dist="38100" dir="2700000" algn="tl">
                    <a:srgbClr val="C0C0C0"/>
                  </a:outerShdw>
                </a:effectLst>
                <a:latin typeface="宋体" pitchFamily="2" charset="-122"/>
              </a:rPr>
              <a:t>两个模块共享数据</a:t>
            </a:r>
            <a:r>
              <a:rPr kumimoji="1" lang="en-US" altLang="zh-CN" sz="2400" b="1" dirty="0" smtClean="0">
                <a:solidFill>
                  <a:schemeClr val="tx1"/>
                </a:solidFill>
                <a:effectLst>
                  <a:outerShdw blurRad="38100" dist="38100" dir="2700000" algn="tl">
                    <a:srgbClr val="C0C0C0"/>
                  </a:outerShdw>
                </a:effectLst>
                <a:latin typeface="宋体" pitchFamily="2" charset="-122"/>
              </a:rPr>
              <a:t>*/</a:t>
            </a:r>
            <a:endParaRPr kumimoji="1" lang="zh-CN" altLang="en-US" sz="2400" b="1" dirty="0">
              <a:solidFill>
                <a:schemeClr val="tx1"/>
              </a:solidFill>
              <a:effectLst>
                <a:outerShdw blurRad="38100" dist="38100" dir="2700000" algn="tl">
                  <a:srgbClr val="C0C0C0"/>
                </a:outerShdw>
              </a:effectLst>
              <a:latin typeface="宋体" pitchFamily="2" charset="-122"/>
            </a:endParaRPr>
          </a:p>
          <a:p>
            <a:pPr marL="342900" indent="-342900" eaLnBrk="1" hangingPunct="1">
              <a:lnSpc>
                <a:spcPct val="170000"/>
              </a:lnSpc>
              <a:spcAft>
                <a:spcPct val="0"/>
              </a:spcAft>
              <a:buClr>
                <a:srgbClr val="FC0128"/>
              </a:buClr>
              <a:buSzPct val="100000"/>
              <a:buFont typeface="Wingdings" pitchFamily="2" charset="2"/>
              <a:buChar char="l"/>
              <a:defRPr/>
            </a:pPr>
            <a:r>
              <a:rPr kumimoji="1" lang="zh-CN" altLang="en-US" sz="2400" b="1" dirty="0">
                <a:solidFill>
                  <a:schemeClr val="tx1"/>
                </a:solidFill>
                <a:effectLst>
                  <a:outerShdw blurRad="38100" dist="38100" dir="2700000" algn="tl">
                    <a:srgbClr val="C0C0C0"/>
                  </a:outerShdw>
                </a:effectLst>
                <a:latin typeface="宋体" pitchFamily="2" charset="-122"/>
              </a:rPr>
              <a:t>一模块施加到另一模块的控制的数量；</a:t>
            </a:r>
          </a:p>
          <a:p>
            <a:pPr marL="342900" indent="-342900" eaLnBrk="1" hangingPunct="1">
              <a:lnSpc>
                <a:spcPct val="170000"/>
              </a:lnSpc>
              <a:spcAft>
                <a:spcPct val="0"/>
              </a:spcAft>
              <a:buClr>
                <a:srgbClr val="FC0128"/>
              </a:buClr>
              <a:buSzPct val="100000"/>
              <a:buFont typeface="Wingdings" pitchFamily="2" charset="2"/>
              <a:buChar char="l"/>
              <a:defRPr/>
            </a:pPr>
            <a:r>
              <a:rPr kumimoji="1" lang="zh-CN" altLang="en-US" sz="2400" b="1" dirty="0">
                <a:solidFill>
                  <a:schemeClr val="tx1"/>
                </a:solidFill>
                <a:effectLst>
                  <a:outerShdw blurRad="38100" dist="38100" dir="2700000" algn="tl">
                    <a:srgbClr val="C0C0C0"/>
                  </a:outerShdw>
                </a:effectLst>
                <a:latin typeface="宋体" pitchFamily="2" charset="-122"/>
              </a:rPr>
              <a:t>模块间接口的复杂程度；</a:t>
            </a:r>
          </a:p>
        </p:txBody>
      </p:sp>
      <p:sp>
        <p:nvSpPr>
          <p:cNvPr id="635909" name="Rectangle 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7" name="Text Box 3"/>
          <p:cNvSpPr txBox="1">
            <a:spLocks noChangeArrowheads="1"/>
          </p:cNvSpPr>
          <p:nvPr/>
        </p:nvSpPr>
        <p:spPr bwMode="auto">
          <a:xfrm>
            <a:off x="228600" y="1219200"/>
            <a:ext cx="3335338" cy="519113"/>
          </a:xfrm>
          <a:prstGeom prst="rect">
            <a:avLst/>
          </a:prstGeom>
          <a:noFill/>
          <a:ln w="9525">
            <a:noFill/>
            <a:miter lim="800000"/>
            <a:headEnd/>
            <a:tailEnd/>
          </a:ln>
          <a:effectLst/>
        </p:spPr>
        <p:txBody>
          <a:bodyPr>
            <a:spAutoFit/>
          </a:bodyPr>
          <a:lstStyle/>
          <a:p>
            <a:pPr eaLnBrk="1" hangingPunct="1">
              <a:lnSpc>
                <a:spcPct val="100000"/>
              </a:lnSpc>
              <a:spcAft>
                <a:spcPct val="0"/>
              </a:spcAft>
              <a:buClrTx/>
              <a:buSzTx/>
              <a:buFontTx/>
              <a:buNone/>
              <a:defRPr/>
            </a:pPr>
            <a:r>
              <a:rPr kumimoji="1" lang="zh-CN" altLang="en-US" sz="2800" b="1">
                <a:solidFill>
                  <a:schemeClr val="hlink"/>
                </a:solidFill>
                <a:effectLst>
                  <a:outerShdw blurRad="38100" dist="38100" dir="2700000" algn="tl">
                    <a:srgbClr val="C0C0C0"/>
                  </a:outerShdw>
                </a:effectLst>
                <a:latin typeface="Tahoma" pitchFamily="34" charset="0"/>
              </a:rPr>
              <a:t>耦合类型与关系</a:t>
            </a:r>
          </a:p>
        </p:txBody>
      </p:sp>
      <p:sp>
        <p:nvSpPr>
          <p:cNvPr id="579588" name="Text Box 4"/>
          <p:cNvSpPr txBox="1">
            <a:spLocks noChangeArrowheads="1"/>
          </p:cNvSpPr>
          <p:nvPr/>
        </p:nvSpPr>
        <p:spPr bwMode="auto">
          <a:xfrm>
            <a:off x="3200400" y="1885950"/>
            <a:ext cx="2362200" cy="457200"/>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    </a:t>
            </a:r>
            <a:r>
              <a:rPr kumimoji="1" lang="zh-CN" altLang="en-US" sz="2400" b="1">
                <a:solidFill>
                  <a:schemeClr val="tx1"/>
                </a:solidFill>
                <a:effectLst>
                  <a:outerShdw blurRad="38100" dist="38100" dir="2700000" algn="tl">
                    <a:srgbClr val="C0C0C0"/>
                  </a:outerShdw>
                </a:effectLst>
                <a:latin typeface="宋体" pitchFamily="2" charset="-122"/>
              </a:rPr>
              <a:t>耦合度</a:t>
            </a:r>
          </a:p>
        </p:txBody>
      </p:sp>
      <p:sp>
        <p:nvSpPr>
          <p:cNvPr id="579589" name="Text Box 5"/>
          <p:cNvSpPr txBox="1">
            <a:spLocks noChangeArrowheads="1"/>
          </p:cNvSpPr>
          <p:nvPr/>
        </p:nvSpPr>
        <p:spPr bwMode="auto">
          <a:xfrm>
            <a:off x="3200400" y="5486400"/>
            <a:ext cx="2362200" cy="457200"/>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 </a:t>
            </a:r>
            <a:r>
              <a:rPr kumimoji="1" lang="zh-CN" altLang="en-US" sz="2400" b="1">
                <a:solidFill>
                  <a:schemeClr val="tx1"/>
                </a:solidFill>
                <a:effectLst>
                  <a:outerShdw blurRad="38100" dist="38100" dir="2700000" algn="tl">
                    <a:srgbClr val="C0C0C0"/>
                  </a:outerShdw>
                </a:effectLst>
                <a:latin typeface="宋体" pitchFamily="2" charset="-122"/>
              </a:rPr>
              <a:t>模块独立性</a:t>
            </a:r>
          </a:p>
        </p:txBody>
      </p:sp>
      <p:sp>
        <p:nvSpPr>
          <p:cNvPr id="579590" name="Line 6"/>
          <p:cNvSpPr>
            <a:spLocks noChangeShapeType="1"/>
          </p:cNvSpPr>
          <p:nvPr/>
        </p:nvSpPr>
        <p:spPr bwMode="auto">
          <a:xfrm>
            <a:off x="5448300" y="5776913"/>
            <a:ext cx="1447800" cy="0"/>
          </a:xfrm>
          <a:prstGeom prst="line">
            <a:avLst/>
          </a:prstGeom>
          <a:noFill/>
          <a:ln w="38100">
            <a:solidFill>
              <a:schemeClr val="tx1"/>
            </a:solidFill>
            <a:miter lim="800000"/>
            <a:headEnd type="triangle" w="med" len="med"/>
            <a:tailEnd/>
          </a:ln>
          <a:effectLst/>
        </p:spPr>
        <p:txBody>
          <a:bodyPr wrap="none" anchor="ctr"/>
          <a:lstStyle/>
          <a:p>
            <a:pPr>
              <a:defRPr/>
            </a:pPr>
            <a:endParaRPr lang="zh-CN" altLang="en-US"/>
          </a:p>
        </p:txBody>
      </p:sp>
      <p:sp>
        <p:nvSpPr>
          <p:cNvPr id="579591" name="Line 7"/>
          <p:cNvSpPr>
            <a:spLocks noChangeShapeType="1"/>
          </p:cNvSpPr>
          <p:nvPr/>
        </p:nvSpPr>
        <p:spPr bwMode="auto">
          <a:xfrm flipH="1">
            <a:off x="1905000" y="5776913"/>
            <a:ext cx="1219200" cy="0"/>
          </a:xfrm>
          <a:prstGeom prst="line">
            <a:avLst/>
          </a:prstGeom>
          <a:noFill/>
          <a:ln w="38100">
            <a:solidFill>
              <a:schemeClr val="tx1"/>
            </a:solidFill>
            <a:miter lim="800000"/>
            <a:headEnd/>
            <a:tailEnd type="triangle" w="med" len="med"/>
          </a:ln>
          <a:effectLst/>
        </p:spPr>
        <p:txBody>
          <a:bodyPr wrap="none" anchor="ctr"/>
          <a:lstStyle/>
          <a:p>
            <a:pPr>
              <a:defRPr/>
            </a:pPr>
            <a:endParaRPr lang="zh-CN" altLang="en-US"/>
          </a:p>
        </p:txBody>
      </p:sp>
      <p:sp>
        <p:nvSpPr>
          <p:cNvPr id="579592" name="Text Box 8"/>
          <p:cNvSpPr txBox="1">
            <a:spLocks noChangeArrowheads="1"/>
          </p:cNvSpPr>
          <p:nvPr/>
        </p:nvSpPr>
        <p:spPr bwMode="auto">
          <a:xfrm>
            <a:off x="7086600" y="5510213"/>
            <a:ext cx="609600" cy="457200"/>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弱</a:t>
            </a:r>
          </a:p>
        </p:txBody>
      </p:sp>
      <p:sp>
        <p:nvSpPr>
          <p:cNvPr id="579593" name="Text Box 9"/>
          <p:cNvSpPr txBox="1">
            <a:spLocks noChangeArrowheads="1"/>
          </p:cNvSpPr>
          <p:nvPr/>
        </p:nvSpPr>
        <p:spPr bwMode="auto">
          <a:xfrm>
            <a:off x="1371600" y="5529263"/>
            <a:ext cx="609600" cy="457200"/>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强</a:t>
            </a:r>
          </a:p>
        </p:txBody>
      </p:sp>
      <p:sp>
        <p:nvSpPr>
          <p:cNvPr id="579594" name="Line 10"/>
          <p:cNvSpPr>
            <a:spLocks noChangeShapeType="1"/>
          </p:cNvSpPr>
          <p:nvPr/>
        </p:nvSpPr>
        <p:spPr bwMode="auto">
          <a:xfrm>
            <a:off x="4953000" y="2190750"/>
            <a:ext cx="1524000" cy="0"/>
          </a:xfrm>
          <a:prstGeom prst="line">
            <a:avLst/>
          </a:prstGeom>
          <a:noFill/>
          <a:ln w="38100">
            <a:solidFill>
              <a:schemeClr val="tx1"/>
            </a:solidFill>
            <a:miter lim="800000"/>
            <a:headEnd/>
            <a:tailEnd type="triangle" w="med" len="med"/>
          </a:ln>
          <a:effectLst/>
        </p:spPr>
        <p:txBody>
          <a:bodyPr wrap="none" anchor="ctr"/>
          <a:lstStyle/>
          <a:p>
            <a:pPr>
              <a:defRPr/>
            </a:pPr>
            <a:endParaRPr lang="zh-CN" altLang="en-US"/>
          </a:p>
        </p:txBody>
      </p:sp>
      <p:sp>
        <p:nvSpPr>
          <p:cNvPr id="579595" name="Line 11"/>
          <p:cNvSpPr>
            <a:spLocks noChangeShapeType="1"/>
          </p:cNvSpPr>
          <p:nvPr/>
        </p:nvSpPr>
        <p:spPr bwMode="auto">
          <a:xfrm>
            <a:off x="2133600" y="2209800"/>
            <a:ext cx="1295400" cy="0"/>
          </a:xfrm>
          <a:prstGeom prst="line">
            <a:avLst/>
          </a:prstGeom>
          <a:noFill/>
          <a:ln w="38100">
            <a:solidFill>
              <a:schemeClr val="tx1"/>
            </a:solidFill>
            <a:miter lim="800000"/>
            <a:headEnd/>
            <a:tailEnd/>
          </a:ln>
          <a:effectLst/>
        </p:spPr>
        <p:txBody>
          <a:bodyPr wrap="none" anchor="ctr"/>
          <a:lstStyle/>
          <a:p>
            <a:pPr>
              <a:defRPr/>
            </a:pPr>
            <a:endParaRPr lang="zh-CN" altLang="en-US"/>
          </a:p>
        </p:txBody>
      </p:sp>
      <p:sp>
        <p:nvSpPr>
          <p:cNvPr id="579596" name="Text Box 12"/>
          <p:cNvSpPr txBox="1">
            <a:spLocks noChangeArrowheads="1"/>
          </p:cNvSpPr>
          <p:nvPr/>
        </p:nvSpPr>
        <p:spPr bwMode="auto">
          <a:xfrm>
            <a:off x="1524000" y="1962150"/>
            <a:ext cx="533400" cy="457200"/>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低</a:t>
            </a:r>
          </a:p>
        </p:txBody>
      </p:sp>
      <p:sp>
        <p:nvSpPr>
          <p:cNvPr id="579597" name="Text Box 13"/>
          <p:cNvSpPr txBox="1">
            <a:spLocks noChangeArrowheads="1"/>
          </p:cNvSpPr>
          <p:nvPr/>
        </p:nvSpPr>
        <p:spPr bwMode="auto">
          <a:xfrm>
            <a:off x="6553200" y="1962150"/>
            <a:ext cx="533400" cy="457200"/>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高</a:t>
            </a:r>
          </a:p>
        </p:txBody>
      </p:sp>
      <p:sp>
        <p:nvSpPr>
          <p:cNvPr id="579601" name="Rectangle 17"/>
          <p:cNvSpPr>
            <a:spLocks noChangeArrowheads="1"/>
          </p:cNvSpPr>
          <p:nvPr/>
        </p:nvSpPr>
        <p:spPr bwMode="auto">
          <a:xfrm>
            <a:off x="5775325" y="2698750"/>
            <a:ext cx="609600" cy="23622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公</a:t>
            </a:r>
          </a:p>
          <a:p>
            <a:pPr algn="ct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共</a:t>
            </a:r>
          </a:p>
          <a:p>
            <a:pPr algn="ct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耦</a:t>
            </a:r>
          </a:p>
          <a:p>
            <a:pPr algn="ct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合</a:t>
            </a:r>
          </a:p>
        </p:txBody>
      </p:sp>
      <p:sp>
        <p:nvSpPr>
          <p:cNvPr id="579602" name="Rectangle 18"/>
          <p:cNvSpPr>
            <a:spLocks noChangeArrowheads="1"/>
          </p:cNvSpPr>
          <p:nvPr/>
        </p:nvSpPr>
        <p:spPr bwMode="auto">
          <a:xfrm>
            <a:off x="7108825" y="2698750"/>
            <a:ext cx="609600" cy="23622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内</a:t>
            </a:r>
          </a:p>
          <a:p>
            <a:pPr algn="ct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容</a:t>
            </a:r>
          </a:p>
          <a:p>
            <a:pPr algn="ct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耦</a:t>
            </a:r>
          </a:p>
          <a:p>
            <a:pPr algn="ct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合</a:t>
            </a:r>
          </a:p>
        </p:txBody>
      </p:sp>
      <p:sp>
        <p:nvSpPr>
          <p:cNvPr id="579603" name="Rectangle 19"/>
          <p:cNvSpPr>
            <a:spLocks noChangeArrowheads="1"/>
          </p:cNvSpPr>
          <p:nvPr/>
        </p:nvSpPr>
        <p:spPr bwMode="auto">
          <a:xfrm>
            <a:off x="4479925" y="2698750"/>
            <a:ext cx="609600" cy="23622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控</a:t>
            </a:r>
          </a:p>
          <a:p>
            <a:pPr algn="ct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制</a:t>
            </a:r>
          </a:p>
          <a:p>
            <a:pPr algn="ct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耦</a:t>
            </a:r>
          </a:p>
          <a:p>
            <a:pPr algn="ct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合</a:t>
            </a:r>
          </a:p>
        </p:txBody>
      </p:sp>
      <p:sp>
        <p:nvSpPr>
          <p:cNvPr id="579604" name="Rectangle 20"/>
          <p:cNvSpPr>
            <a:spLocks noChangeArrowheads="1"/>
          </p:cNvSpPr>
          <p:nvPr/>
        </p:nvSpPr>
        <p:spPr bwMode="auto">
          <a:xfrm>
            <a:off x="1993900" y="2695575"/>
            <a:ext cx="609600" cy="2362200"/>
          </a:xfrm>
          <a:prstGeom prst="rect">
            <a:avLst/>
          </a:prstGeom>
          <a:solidFill>
            <a:schemeClr val="accent1"/>
          </a:solidFill>
          <a:ln w="9525">
            <a:solidFill>
              <a:schemeClr val="tx1"/>
            </a:solidFill>
            <a:miter lim="800000"/>
            <a:headEnd/>
            <a:tailEnd/>
          </a:ln>
          <a:effectLst/>
        </p:spPr>
        <p:txBody>
          <a:bodyPr wrap="none" anchor="ctr"/>
          <a:lstStyle/>
          <a:p>
            <a:pPr algn="ctr" eaLnBrk="1" fontAlgn="t"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数</a:t>
            </a:r>
          </a:p>
          <a:p>
            <a:pPr algn="ctr" eaLnBrk="1" fontAlgn="t"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据</a:t>
            </a:r>
          </a:p>
          <a:p>
            <a:pPr algn="ctr" eaLnBrk="1" fontAlgn="t"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耦</a:t>
            </a:r>
          </a:p>
          <a:p>
            <a:pPr algn="ctr" eaLnBrk="1" fontAlgn="t"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合</a:t>
            </a:r>
          </a:p>
        </p:txBody>
      </p:sp>
      <p:sp>
        <p:nvSpPr>
          <p:cNvPr id="579606" name="Rectangle 22"/>
          <p:cNvSpPr>
            <a:spLocks noChangeArrowheads="1"/>
          </p:cNvSpPr>
          <p:nvPr/>
        </p:nvSpPr>
        <p:spPr bwMode="auto">
          <a:xfrm>
            <a:off x="3260725" y="2698750"/>
            <a:ext cx="609600" cy="2362200"/>
          </a:xfrm>
          <a:prstGeom prst="rect">
            <a:avLst/>
          </a:prstGeom>
          <a:solidFill>
            <a:schemeClr val="accent1"/>
          </a:solidFill>
          <a:ln w="9525">
            <a:solidFill>
              <a:schemeClr val="tx1"/>
            </a:solidFill>
            <a:miter lim="800000"/>
            <a:headEnd/>
            <a:tailEnd/>
          </a:ln>
          <a:effectLst/>
        </p:spPr>
        <p:txBody>
          <a:bodyPr wrap="none" lIns="126000" anchor="ctr"/>
          <a:lstStyle/>
          <a:p>
            <a:pP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特</a:t>
            </a:r>
          </a:p>
          <a:p>
            <a:pP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征</a:t>
            </a:r>
          </a:p>
          <a:p>
            <a:pP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耦</a:t>
            </a:r>
          </a:p>
          <a:p>
            <a:pP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合</a:t>
            </a:r>
          </a:p>
        </p:txBody>
      </p:sp>
      <p:sp>
        <p:nvSpPr>
          <p:cNvPr id="579609" name="Rectangle 25"/>
          <p:cNvSpPr>
            <a:spLocks noChangeArrowheads="1"/>
          </p:cNvSpPr>
          <p:nvPr/>
        </p:nvSpPr>
        <p:spPr bwMode="auto">
          <a:xfrm>
            <a:off x="900113" y="2708275"/>
            <a:ext cx="609600" cy="2362200"/>
          </a:xfrm>
          <a:prstGeom prst="rect">
            <a:avLst/>
          </a:prstGeom>
          <a:solidFill>
            <a:schemeClr val="accent1"/>
          </a:solidFill>
          <a:ln w="9525">
            <a:solidFill>
              <a:schemeClr val="tx1"/>
            </a:solidFill>
            <a:miter lim="800000"/>
            <a:headEnd/>
            <a:tailEnd/>
          </a:ln>
          <a:effectLst/>
        </p:spPr>
        <p:txBody>
          <a:bodyPr wrap="none" anchor="ctr"/>
          <a:lstStyle/>
          <a:p>
            <a:pPr algn="ctr" eaLnBrk="1" fontAlgn="t"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非</a:t>
            </a:r>
          </a:p>
          <a:p>
            <a:pPr algn="ctr" eaLnBrk="1" fontAlgn="t"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直</a:t>
            </a:r>
          </a:p>
          <a:p>
            <a:pPr algn="ctr" eaLnBrk="1" fontAlgn="t"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接</a:t>
            </a:r>
          </a:p>
          <a:p>
            <a:pPr algn="ctr" eaLnBrk="1" fontAlgn="t"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耦</a:t>
            </a:r>
          </a:p>
          <a:p>
            <a:pPr algn="ctr" eaLnBrk="1" fontAlgn="t"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合</a:t>
            </a:r>
          </a:p>
        </p:txBody>
      </p:sp>
      <p:sp>
        <p:nvSpPr>
          <p:cNvPr id="579612" name="Rectangle 28"/>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ChangeArrowheads="1"/>
          </p:cNvSpPr>
          <p:nvPr/>
        </p:nvSpPr>
        <p:spPr bwMode="auto">
          <a:xfrm>
            <a:off x="230188" y="2308225"/>
            <a:ext cx="8675687" cy="1130300"/>
          </a:xfrm>
          <a:prstGeom prst="rect">
            <a:avLst/>
          </a:prstGeom>
          <a:noFill/>
          <a:ln w="12700">
            <a:noFill/>
            <a:miter lim="800000"/>
            <a:headEnd/>
            <a:tailEnd/>
          </a:ln>
          <a:effectLst/>
        </p:spPr>
        <p:txBody>
          <a:bodyPr lIns="92075" tIns="46038" rIns="92075" bIns="46038"/>
          <a:lstStyle/>
          <a:p>
            <a:pPr marL="342900" indent="-342900">
              <a:lnSpc>
                <a:spcPct val="130000"/>
              </a:lnSpc>
              <a:spcBef>
                <a:spcPct val="20000"/>
              </a:spcBef>
              <a:spcAft>
                <a:spcPct val="0"/>
              </a:spcAft>
              <a:buClr>
                <a:schemeClr val="tx1"/>
              </a:buClr>
              <a:buFont typeface="Monotype Sorts" pitchFamily="2" charset="2"/>
              <a:buNone/>
              <a:defRPr/>
            </a:pPr>
            <a:r>
              <a:rPr kumimoji="1" lang="en-US" altLang="zh-CN" sz="2400" b="1" dirty="0">
                <a:solidFill>
                  <a:schemeClr val="tx2"/>
                </a:solidFill>
                <a:effectLst>
                  <a:outerShdw blurRad="38100" dist="38100" dir="2700000" algn="tl">
                    <a:srgbClr val="C0C0C0"/>
                  </a:outerShdw>
                </a:effectLst>
                <a:latin typeface="宋体" pitchFamily="2" charset="-122"/>
              </a:rPr>
              <a:t>(2) </a:t>
            </a:r>
            <a:r>
              <a:rPr kumimoji="1" lang="zh-CN" altLang="en-US" sz="2400" b="1" dirty="0">
                <a:solidFill>
                  <a:schemeClr val="tx2"/>
                </a:solidFill>
                <a:effectLst>
                  <a:outerShdw blurRad="38100" dist="38100" dir="2700000" algn="tl">
                    <a:srgbClr val="C0C0C0"/>
                  </a:outerShdw>
                </a:effectLst>
                <a:latin typeface="宋体" pitchFamily="2" charset="-122"/>
              </a:rPr>
              <a:t>数据耦合：</a:t>
            </a:r>
            <a:r>
              <a:rPr kumimoji="1" lang="zh-CN" altLang="en-US" sz="2400" b="1" dirty="0">
                <a:solidFill>
                  <a:schemeClr val="tx1"/>
                </a:solidFill>
                <a:effectLst>
                  <a:outerShdw blurRad="38100" dist="38100" dir="2700000" algn="tl">
                    <a:srgbClr val="C0C0C0"/>
                  </a:outerShdw>
                </a:effectLst>
                <a:latin typeface="宋体" pitchFamily="2" charset="-122"/>
              </a:rPr>
              <a:t>一个模块传送给另一个模块的参数</a:t>
            </a:r>
            <a:r>
              <a:rPr kumimoji="1" lang="zh-CN" altLang="en-US" sz="2400" b="1" dirty="0" smtClean="0">
                <a:solidFill>
                  <a:schemeClr val="tx1"/>
                </a:solidFill>
                <a:effectLst>
                  <a:outerShdw blurRad="38100" dist="38100" dir="2700000" algn="tl">
                    <a:srgbClr val="C0C0C0"/>
                  </a:outerShdw>
                </a:effectLst>
                <a:latin typeface="宋体" pitchFamily="2" charset="-122"/>
              </a:rPr>
              <a:t>是</a:t>
            </a:r>
            <a:r>
              <a:rPr kumimoji="1" lang="en-US" altLang="zh-CN" sz="2400" b="1" dirty="0" smtClean="0">
                <a:solidFill>
                  <a:schemeClr val="tx1"/>
                </a:solidFill>
                <a:effectLst>
                  <a:outerShdw blurRad="38100" dist="38100" dir="2700000" algn="tl">
                    <a:srgbClr val="C0C0C0"/>
                  </a:outerShdw>
                </a:effectLst>
                <a:latin typeface="宋体" pitchFamily="2" charset="-122"/>
              </a:rPr>
              <a:t>/*</a:t>
            </a:r>
            <a:r>
              <a:rPr kumimoji="1" lang="zh-CN" altLang="en-US" sz="1600" b="1" dirty="0" smtClean="0">
                <a:solidFill>
                  <a:schemeClr val="tx1"/>
                </a:solidFill>
                <a:effectLst>
                  <a:outerShdw blurRad="38100" dist="38100" dir="2700000" algn="tl">
                    <a:srgbClr val="C0C0C0"/>
                  </a:outerShdw>
                </a:effectLst>
                <a:latin typeface="宋体" pitchFamily="2" charset="-122"/>
              </a:rPr>
              <a:t>一种简单的数据类型</a:t>
            </a:r>
            <a:r>
              <a:rPr kumimoji="1" lang="en-US" altLang="zh-CN" sz="2400" b="1" dirty="0" smtClean="0">
                <a:solidFill>
                  <a:schemeClr val="tx1"/>
                </a:solidFill>
                <a:effectLst>
                  <a:outerShdw blurRad="38100" dist="38100" dir="2700000" algn="tl">
                    <a:srgbClr val="C0C0C0"/>
                  </a:outerShdw>
                </a:effectLst>
                <a:latin typeface="宋体" pitchFamily="2" charset="-122"/>
              </a:rPr>
              <a:t>*/</a:t>
            </a:r>
            <a:r>
              <a:rPr kumimoji="1" lang="zh-CN" altLang="en-US" sz="2400" b="1" dirty="0" smtClean="0">
                <a:solidFill>
                  <a:schemeClr val="tx1"/>
                </a:solidFill>
                <a:effectLst>
                  <a:outerShdw blurRad="38100" dist="38100" dir="2700000" algn="tl">
                    <a:srgbClr val="C0C0C0"/>
                  </a:outerShdw>
                </a:effectLst>
                <a:latin typeface="宋体" pitchFamily="2" charset="-122"/>
              </a:rPr>
              <a:t>一</a:t>
            </a:r>
            <a:r>
              <a:rPr kumimoji="1" lang="zh-CN" altLang="en-US" sz="2400" b="1" dirty="0">
                <a:solidFill>
                  <a:schemeClr val="tx1"/>
                </a:solidFill>
                <a:effectLst>
                  <a:outerShdw blurRad="38100" dist="38100" dir="2700000" algn="tl">
                    <a:srgbClr val="C0C0C0"/>
                  </a:outerShdw>
                </a:effectLst>
                <a:latin typeface="宋体" pitchFamily="2" charset="-122"/>
              </a:rPr>
              <a:t>个单个的数据项或者单个数据项组成的数组</a:t>
            </a:r>
            <a:r>
              <a:rPr kumimoji="1" lang="zh-CN" altLang="en-US" sz="2400" b="1" dirty="0" smtClean="0">
                <a:solidFill>
                  <a:schemeClr val="tx1"/>
                </a:solidFill>
                <a:effectLst>
                  <a:outerShdw blurRad="38100" dist="38100" dir="2700000" algn="tl">
                    <a:srgbClr val="C0C0C0"/>
                  </a:outerShdw>
                </a:effectLst>
                <a:latin typeface="宋体" pitchFamily="2" charset="-122"/>
              </a:rPr>
              <a:t>。</a:t>
            </a:r>
            <a:r>
              <a:rPr kumimoji="1" lang="en-US" altLang="zh-CN" sz="2400" b="1" dirty="0" smtClean="0">
                <a:solidFill>
                  <a:schemeClr val="tx1"/>
                </a:solidFill>
                <a:effectLst>
                  <a:outerShdw blurRad="38100" dist="38100" dir="2700000" algn="tl">
                    <a:srgbClr val="C0C0C0"/>
                  </a:outerShdw>
                </a:effectLst>
                <a:latin typeface="宋体" pitchFamily="2" charset="-122"/>
              </a:rPr>
              <a:t>/*</a:t>
            </a:r>
            <a:r>
              <a:rPr kumimoji="1" lang="zh-CN" altLang="en-US" sz="1600" b="1" dirty="0" smtClean="0">
                <a:solidFill>
                  <a:schemeClr val="tx1"/>
                </a:solidFill>
                <a:effectLst>
                  <a:outerShdw blurRad="38100" dist="38100" dir="2700000" algn="tl">
                    <a:srgbClr val="C0C0C0"/>
                  </a:outerShdw>
                </a:effectLst>
                <a:latin typeface="宋体" pitchFamily="2" charset="-122"/>
              </a:rPr>
              <a:t>即，模块与模块间的关系仅发生接口上，而且接口上的数据类型是简单的数据类型</a:t>
            </a:r>
            <a:r>
              <a:rPr kumimoji="1" lang="en-US" altLang="zh-CN" sz="2400" b="1" dirty="0" smtClean="0">
                <a:solidFill>
                  <a:schemeClr val="tx1"/>
                </a:solidFill>
                <a:effectLst>
                  <a:outerShdw blurRad="38100" dist="38100" dir="2700000" algn="tl">
                    <a:srgbClr val="C0C0C0"/>
                  </a:outerShdw>
                </a:effectLst>
                <a:latin typeface="宋体" pitchFamily="2" charset="-122"/>
              </a:rPr>
              <a:t>*/</a:t>
            </a:r>
            <a:endParaRPr kumimoji="1" lang="zh-CN" altLang="en-US" sz="2400" b="1" dirty="0">
              <a:solidFill>
                <a:schemeClr val="tx1"/>
              </a:solidFill>
              <a:effectLst>
                <a:outerShdw blurRad="38100" dist="38100" dir="2700000" algn="tl">
                  <a:srgbClr val="C0C0C0"/>
                </a:outerShdw>
              </a:effectLst>
              <a:latin typeface="宋体" pitchFamily="2" charset="-122"/>
            </a:endParaRPr>
          </a:p>
        </p:txBody>
      </p:sp>
      <p:grpSp>
        <p:nvGrpSpPr>
          <p:cNvPr id="36867" name="Group 3"/>
          <p:cNvGrpSpPr>
            <a:grpSpLocks/>
          </p:cNvGrpSpPr>
          <p:nvPr/>
        </p:nvGrpSpPr>
        <p:grpSpPr bwMode="auto">
          <a:xfrm>
            <a:off x="2133600" y="4124325"/>
            <a:ext cx="4016375" cy="2184400"/>
            <a:chOff x="1344" y="1968"/>
            <a:chExt cx="2530" cy="1376"/>
          </a:xfrm>
        </p:grpSpPr>
        <p:sp useBgFill="1">
          <p:nvSpPr>
            <p:cNvPr id="646148" name="Rectangle 4"/>
            <p:cNvSpPr>
              <a:spLocks noChangeArrowheads="1"/>
            </p:cNvSpPr>
            <p:nvPr/>
          </p:nvSpPr>
          <p:spPr bwMode="auto">
            <a:xfrm>
              <a:off x="2024" y="1968"/>
              <a:ext cx="1192" cy="376"/>
            </a:xfrm>
            <a:prstGeom prst="rect">
              <a:avLst/>
            </a:prstGeom>
            <a:ln w="25400">
              <a:solidFill>
                <a:schemeClr val="tx1"/>
              </a:solidFill>
              <a:miter lim="800000"/>
              <a:headEnd/>
              <a:tailEnd/>
            </a:ln>
            <a:effectLst/>
          </p:spPr>
          <p:txBody>
            <a:bodyPr wrap="none" anchor="ctr"/>
            <a:lstStyle/>
            <a:p>
              <a:pPr>
                <a:defRPr/>
              </a:pPr>
              <a:endParaRPr lang="zh-CN" altLang="en-US"/>
            </a:p>
          </p:txBody>
        </p:sp>
        <p:sp>
          <p:nvSpPr>
            <p:cNvPr id="646149" name="Line 5"/>
            <p:cNvSpPr>
              <a:spLocks noChangeShapeType="1"/>
            </p:cNvSpPr>
            <p:nvPr/>
          </p:nvSpPr>
          <p:spPr bwMode="auto">
            <a:xfrm flipH="1">
              <a:off x="1968" y="2344"/>
              <a:ext cx="336" cy="661"/>
            </a:xfrm>
            <a:prstGeom prst="line">
              <a:avLst/>
            </a:prstGeom>
            <a:noFill/>
            <a:ln w="25400">
              <a:solidFill>
                <a:srgbClr val="00FF00"/>
              </a:solidFill>
              <a:round/>
              <a:headEnd type="none" w="sm" len="sm"/>
              <a:tailEnd type="stealth" w="med" len="lg"/>
            </a:ln>
            <a:effectLst/>
          </p:spPr>
          <p:txBody>
            <a:bodyPr wrap="none" anchor="ctr"/>
            <a:lstStyle/>
            <a:p>
              <a:pPr>
                <a:defRPr/>
              </a:pPr>
              <a:endParaRPr lang="zh-CN" altLang="en-US"/>
            </a:p>
          </p:txBody>
        </p:sp>
        <p:sp>
          <p:nvSpPr>
            <p:cNvPr id="646150" name="Line 6"/>
            <p:cNvSpPr>
              <a:spLocks noChangeShapeType="1"/>
            </p:cNvSpPr>
            <p:nvPr/>
          </p:nvSpPr>
          <p:spPr bwMode="auto">
            <a:xfrm>
              <a:off x="2880" y="2344"/>
              <a:ext cx="384" cy="576"/>
            </a:xfrm>
            <a:prstGeom prst="line">
              <a:avLst/>
            </a:prstGeom>
            <a:noFill/>
            <a:ln w="25400">
              <a:solidFill>
                <a:srgbClr val="00FF00"/>
              </a:solidFill>
              <a:round/>
              <a:headEnd type="none" w="sm" len="sm"/>
              <a:tailEnd type="stealth" w="med" len="lg"/>
            </a:ln>
            <a:effectLst/>
          </p:spPr>
          <p:txBody>
            <a:bodyPr wrap="none" anchor="ctr"/>
            <a:lstStyle/>
            <a:p>
              <a:pPr>
                <a:defRPr/>
              </a:pPr>
              <a:endParaRPr lang="zh-CN" altLang="en-US"/>
            </a:p>
          </p:txBody>
        </p:sp>
        <p:sp>
          <p:nvSpPr>
            <p:cNvPr id="36873" name="Rectangle 7"/>
            <p:cNvSpPr>
              <a:spLocks noChangeArrowheads="1"/>
            </p:cNvSpPr>
            <p:nvPr/>
          </p:nvSpPr>
          <p:spPr bwMode="auto">
            <a:xfrm>
              <a:off x="2102" y="2022"/>
              <a:ext cx="1076" cy="288"/>
            </a:xfrm>
            <a:prstGeom prst="rect">
              <a:avLst/>
            </a:prstGeom>
            <a:noFill/>
            <a:ln w="9525">
              <a:noFill/>
              <a:miter lim="800000"/>
              <a:headEnd/>
              <a:tailEnd/>
            </a:ln>
          </p:spPr>
          <p:txBody>
            <a:bodyPr wrap="none" lIns="92075" tIns="46038" rIns="92075" bIns="46038">
              <a:spAutoFit/>
            </a:bodyPr>
            <a:lstStyle/>
            <a:p>
              <a:pPr>
                <a:lnSpc>
                  <a:spcPct val="100000"/>
                </a:lnSpc>
                <a:spcAft>
                  <a:spcPct val="0"/>
                </a:spcAft>
                <a:buClrTx/>
                <a:buSzTx/>
                <a:buFontTx/>
                <a:buNone/>
              </a:pPr>
              <a:r>
                <a:rPr kumimoji="1" lang="zh-CN" altLang="en-US" sz="2400" b="1">
                  <a:solidFill>
                    <a:schemeClr val="tx1"/>
                  </a:solidFill>
                  <a:effectLst/>
                  <a:latin typeface="宋体" pitchFamily="2" charset="-122"/>
                </a:rPr>
                <a:t>计算水电费</a:t>
              </a:r>
            </a:p>
          </p:txBody>
        </p:sp>
        <p:sp useBgFill="1">
          <p:nvSpPr>
            <p:cNvPr id="646152" name="Rectangle 8"/>
            <p:cNvSpPr>
              <a:spLocks noChangeArrowheads="1"/>
            </p:cNvSpPr>
            <p:nvPr/>
          </p:nvSpPr>
          <p:spPr bwMode="auto">
            <a:xfrm>
              <a:off x="1344" y="2968"/>
              <a:ext cx="957" cy="376"/>
            </a:xfrm>
            <a:prstGeom prst="rect">
              <a:avLst/>
            </a:prstGeom>
            <a:ln w="25400">
              <a:solidFill>
                <a:schemeClr val="tx1"/>
              </a:solidFill>
              <a:miter lim="800000"/>
              <a:headEnd/>
              <a:tailEnd/>
            </a:ln>
            <a:effectLst/>
          </p:spPr>
          <p:txBody>
            <a:bodyPr wrap="none" anchor="ctr"/>
            <a:lstStyle/>
            <a:p>
              <a:pPr>
                <a:defRPr/>
              </a:pPr>
              <a:endParaRPr lang="zh-CN" altLang="en-US"/>
            </a:p>
          </p:txBody>
        </p:sp>
        <p:sp>
          <p:nvSpPr>
            <p:cNvPr id="36875" name="Rectangle 9"/>
            <p:cNvSpPr>
              <a:spLocks noChangeArrowheads="1"/>
            </p:cNvSpPr>
            <p:nvPr/>
          </p:nvSpPr>
          <p:spPr bwMode="auto">
            <a:xfrm>
              <a:off x="1344" y="3016"/>
              <a:ext cx="884" cy="288"/>
            </a:xfrm>
            <a:prstGeom prst="rect">
              <a:avLst/>
            </a:prstGeom>
            <a:noFill/>
            <a:ln w="9525">
              <a:noFill/>
              <a:miter lim="800000"/>
              <a:headEnd/>
              <a:tailEnd/>
            </a:ln>
          </p:spPr>
          <p:txBody>
            <a:bodyPr wrap="none" lIns="92075" tIns="46038" rIns="92075" bIns="46038">
              <a:spAutoFit/>
            </a:bodyPr>
            <a:lstStyle/>
            <a:p>
              <a:pPr>
                <a:lnSpc>
                  <a:spcPct val="100000"/>
                </a:lnSpc>
                <a:spcAft>
                  <a:spcPct val="0"/>
                </a:spcAft>
                <a:buClrTx/>
                <a:buSzTx/>
                <a:buFontTx/>
                <a:buNone/>
              </a:pPr>
              <a:r>
                <a:rPr kumimoji="1" lang="zh-CN" altLang="en-US" sz="2400" b="1">
                  <a:solidFill>
                    <a:schemeClr val="tx1"/>
                  </a:solidFill>
                  <a:effectLst/>
                  <a:latin typeface="宋体" pitchFamily="2" charset="-122"/>
                </a:rPr>
                <a:t>计算水费</a:t>
              </a:r>
            </a:p>
          </p:txBody>
        </p:sp>
        <p:sp useBgFill="1">
          <p:nvSpPr>
            <p:cNvPr id="646154" name="Rectangle 10"/>
            <p:cNvSpPr>
              <a:spLocks noChangeArrowheads="1"/>
            </p:cNvSpPr>
            <p:nvPr/>
          </p:nvSpPr>
          <p:spPr bwMode="auto">
            <a:xfrm>
              <a:off x="2850" y="2914"/>
              <a:ext cx="957" cy="376"/>
            </a:xfrm>
            <a:prstGeom prst="rect">
              <a:avLst/>
            </a:prstGeom>
            <a:ln w="25400">
              <a:solidFill>
                <a:schemeClr val="tx1"/>
              </a:solidFill>
              <a:miter lim="800000"/>
              <a:headEnd/>
              <a:tailEnd/>
            </a:ln>
            <a:effectLst/>
          </p:spPr>
          <p:txBody>
            <a:bodyPr wrap="none" anchor="ctr"/>
            <a:lstStyle/>
            <a:p>
              <a:pPr>
                <a:defRPr/>
              </a:pPr>
              <a:endParaRPr lang="zh-CN" altLang="en-US"/>
            </a:p>
          </p:txBody>
        </p:sp>
        <p:sp>
          <p:nvSpPr>
            <p:cNvPr id="36877" name="Rectangle 11"/>
            <p:cNvSpPr>
              <a:spLocks noChangeArrowheads="1"/>
            </p:cNvSpPr>
            <p:nvPr/>
          </p:nvSpPr>
          <p:spPr bwMode="auto">
            <a:xfrm>
              <a:off x="2928" y="2968"/>
              <a:ext cx="884" cy="288"/>
            </a:xfrm>
            <a:prstGeom prst="rect">
              <a:avLst/>
            </a:prstGeom>
            <a:noFill/>
            <a:ln w="9525">
              <a:noFill/>
              <a:miter lim="800000"/>
              <a:headEnd/>
              <a:tailEnd/>
            </a:ln>
          </p:spPr>
          <p:txBody>
            <a:bodyPr wrap="none" lIns="92075" tIns="46038" rIns="92075" bIns="46038">
              <a:spAutoFit/>
            </a:bodyPr>
            <a:lstStyle/>
            <a:p>
              <a:pPr>
                <a:lnSpc>
                  <a:spcPct val="100000"/>
                </a:lnSpc>
                <a:spcAft>
                  <a:spcPct val="0"/>
                </a:spcAft>
                <a:buClrTx/>
                <a:buSzTx/>
                <a:buFontTx/>
                <a:buNone/>
              </a:pPr>
              <a:r>
                <a:rPr kumimoji="1" lang="zh-CN" altLang="en-US" sz="2400" b="1">
                  <a:solidFill>
                    <a:schemeClr val="tx1"/>
                  </a:solidFill>
                  <a:effectLst/>
                  <a:latin typeface="宋体" pitchFamily="2" charset="-122"/>
                </a:rPr>
                <a:t>计算电费</a:t>
              </a:r>
            </a:p>
          </p:txBody>
        </p:sp>
        <p:sp>
          <p:nvSpPr>
            <p:cNvPr id="646156" name="Line 12"/>
            <p:cNvSpPr>
              <a:spLocks noChangeShapeType="1"/>
            </p:cNvSpPr>
            <p:nvPr/>
          </p:nvSpPr>
          <p:spPr bwMode="auto">
            <a:xfrm flipH="1">
              <a:off x="1872" y="2392"/>
              <a:ext cx="259" cy="440"/>
            </a:xfrm>
            <a:prstGeom prst="line">
              <a:avLst/>
            </a:prstGeom>
            <a:noFill/>
            <a:ln w="25400">
              <a:solidFill>
                <a:schemeClr val="tx1"/>
              </a:solidFill>
              <a:round/>
              <a:headEnd type="none" w="sm" len="sm"/>
              <a:tailEnd type="stealth" w="med" len="lg"/>
            </a:ln>
            <a:effectLst/>
          </p:spPr>
          <p:txBody>
            <a:bodyPr wrap="none" anchor="ctr"/>
            <a:lstStyle/>
            <a:p>
              <a:pPr>
                <a:defRPr/>
              </a:pPr>
              <a:endParaRPr lang="zh-CN" altLang="en-US"/>
            </a:p>
          </p:txBody>
        </p:sp>
        <p:sp>
          <p:nvSpPr>
            <p:cNvPr id="646157" name="Line 13"/>
            <p:cNvSpPr>
              <a:spLocks noChangeShapeType="1"/>
            </p:cNvSpPr>
            <p:nvPr/>
          </p:nvSpPr>
          <p:spPr bwMode="auto">
            <a:xfrm flipV="1">
              <a:off x="2208" y="2440"/>
              <a:ext cx="212" cy="385"/>
            </a:xfrm>
            <a:prstGeom prst="line">
              <a:avLst/>
            </a:prstGeom>
            <a:noFill/>
            <a:ln w="25400">
              <a:solidFill>
                <a:schemeClr val="tx1"/>
              </a:solidFill>
              <a:round/>
              <a:headEnd type="none" w="sm" len="sm"/>
              <a:tailEnd type="stealth" w="med" len="lg"/>
            </a:ln>
            <a:effectLst/>
          </p:spPr>
          <p:txBody>
            <a:bodyPr wrap="none" anchor="ctr"/>
            <a:lstStyle/>
            <a:p>
              <a:pPr>
                <a:defRPr/>
              </a:pPr>
              <a:endParaRPr lang="zh-CN" altLang="en-US"/>
            </a:p>
          </p:txBody>
        </p:sp>
        <p:sp>
          <p:nvSpPr>
            <p:cNvPr id="36880" name="Rectangle 14"/>
            <p:cNvSpPr>
              <a:spLocks noChangeArrowheads="1"/>
            </p:cNvSpPr>
            <p:nvPr/>
          </p:nvSpPr>
          <p:spPr bwMode="auto">
            <a:xfrm>
              <a:off x="1344" y="2392"/>
              <a:ext cx="706" cy="288"/>
            </a:xfrm>
            <a:prstGeom prst="rect">
              <a:avLst/>
            </a:prstGeom>
            <a:noFill/>
            <a:ln w="9525">
              <a:noFill/>
              <a:miter lim="800000"/>
              <a:headEnd/>
              <a:tailEnd/>
            </a:ln>
          </p:spPr>
          <p:txBody>
            <a:bodyPr lIns="92075" tIns="46038" rIns="92075" bIns="46038">
              <a:spAutoFit/>
            </a:bodyPr>
            <a:lstStyle/>
            <a:p>
              <a:pPr>
                <a:lnSpc>
                  <a:spcPct val="100000"/>
                </a:lnSpc>
                <a:spcAft>
                  <a:spcPct val="0"/>
                </a:spcAft>
                <a:buClrTx/>
                <a:buSzTx/>
                <a:buFontTx/>
                <a:buNone/>
              </a:pPr>
              <a:r>
                <a:rPr kumimoji="1" lang="zh-CN" altLang="en-US" sz="2400" b="1">
                  <a:solidFill>
                    <a:schemeClr val="tx1"/>
                  </a:solidFill>
                  <a:effectLst/>
                  <a:latin typeface="宋体" pitchFamily="2" charset="-122"/>
                </a:rPr>
                <a:t>用水量</a:t>
              </a:r>
            </a:p>
          </p:txBody>
        </p:sp>
        <p:sp>
          <p:nvSpPr>
            <p:cNvPr id="36881" name="Rectangle 15"/>
            <p:cNvSpPr>
              <a:spLocks noChangeArrowheads="1"/>
            </p:cNvSpPr>
            <p:nvPr/>
          </p:nvSpPr>
          <p:spPr bwMode="auto">
            <a:xfrm>
              <a:off x="3168" y="2392"/>
              <a:ext cx="706" cy="250"/>
            </a:xfrm>
            <a:prstGeom prst="rect">
              <a:avLst/>
            </a:prstGeom>
            <a:noFill/>
            <a:ln w="9525">
              <a:noFill/>
              <a:miter lim="800000"/>
              <a:headEnd/>
              <a:tailEnd/>
            </a:ln>
          </p:spPr>
          <p:txBody>
            <a:bodyPr lIns="92075" tIns="46038" rIns="92075" bIns="46038">
              <a:spAutoFit/>
            </a:bodyPr>
            <a:lstStyle/>
            <a:p>
              <a:pPr>
                <a:lnSpc>
                  <a:spcPct val="100000"/>
                </a:lnSpc>
                <a:spcAft>
                  <a:spcPct val="0"/>
                </a:spcAft>
                <a:buClrTx/>
                <a:buSzTx/>
                <a:buFontTx/>
                <a:buNone/>
              </a:pPr>
              <a:r>
                <a:rPr kumimoji="1" lang="zh-CN" altLang="en-US" sz="2000" b="1">
                  <a:solidFill>
                    <a:schemeClr val="tx1"/>
                  </a:solidFill>
                  <a:effectLst/>
                  <a:latin typeface="宋体" pitchFamily="2" charset="-122"/>
                </a:rPr>
                <a:t>用电量</a:t>
              </a:r>
            </a:p>
          </p:txBody>
        </p:sp>
        <p:sp>
          <p:nvSpPr>
            <p:cNvPr id="646160" name="Line 16"/>
            <p:cNvSpPr>
              <a:spLocks noChangeShapeType="1"/>
            </p:cNvSpPr>
            <p:nvPr/>
          </p:nvSpPr>
          <p:spPr bwMode="auto">
            <a:xfrm>
              <a:off x="3072" y="2488"/>
              <a:ext cx="192" cy="288"/>
            </a:xfrm>
            <a:prstGeom prst="line">
              <a:avLst/>
            </a:prstGeom>
            <a:noFill/>
            <a:ln w="25400">
              <a:solidFill>
                <a:schemeClr val="tx1"/>
              </a:solidFill>
              <a:round/>
              <a:headEnd type="none" w="sm" len="sm"/>
              <a:tailEnd type="stealth" w="med" len="lg"/>
            </a:ln>
            <a:effectLst/>
          </p:spPr>
          <p:txBody>
            <a:bodyPr wrap="none" anchor="ctr"/>
            <a:lstStyle/>
            <a:p>
              <a:pPr>
                <a:defRPr/>
              </a:pPr>
              <a:endParaRPr lang="zh-CN" altLang="en-US"/>
            </a:p>
          </p:txBody>
        </p:sp>
        <p:sp>
          <p:nvSpPr>
            <p:cNvPr id="646161" name="Line 17"/>
            <p:cNvSpPr>
              <a:spLocks noChangeShapeType="1"/>
            </p:cNvSpPr>
            <p:nvPr/>
          </p:nvSpPr>
          <p:spPr bwMode="auto">
            <a:xfrm flipH="1" flipV="1">
              <a:off x="2928" y="2488"/>
              <a:ext cx="144" cy="288"/>
            </a:xfrm>
            <a:prstGeom prst="line">
              <a:avLst/>
            </a:prstGeom>
            <a:noFill/>
            <a:ln w="25400">
              <a:solidFill>
                <a:schemeClr val="tx1"/>
              </a:solidFill>
              <a:round/>
              <a:headEnd type="none" w="sm" len="sm"/>
              <a:tailEnd type="stealth" w="med" len="lg"/>
            </a:ln>
            <a:effectLst/>
          </p:spPr>
          <p:txBody>
            <a:bodyPr wrap="none" anchor="ctr"/>
            <a:lstStyle/>
            <a:p>
              <a:pPr>
                <a:defRPr/>
              </a:pPr>
              <a:endParaRPr lang="zh-CN" altLang="en-US"/>
            </a:p>
          </p:txBody>
        </p:sp>
        <p:sp>
          <p:nvSpPr>
            <p:cNvPr id="36884" name="Rectangle 18"/>
            <p:cNvSpPr>
              <a:spLocks noChangeArrowheads="1"/>
            </p:cNvSpPr>
            <p:nvPr/>
          </p:nvSpPr>
          <p:spPr bwMode="auto">
            <a:xfrm>
              <a:off x="2400" y="2392"/>
              <a:ext cx="336" cy="518"/>
            </a:xfrm>
            <a:prstGeom prst="rect">
              <a:avLst/>
            </a:prstGeom>
            <a:noFill/>
            <a:ln w="9525">
              <a:noFill/>
              <a:miter lim="800000"/>
              <a:headEnd/>
              <a:tailEnd/>
            </a:ln>
          </p:spPr>
          <p:txBody>
            <a:bodyPr lIns="92075" tIns="46038" rIns="92075" bIns="46038">
              <a:spAutoFit/>
            </a:bodyPr>
            <a:lstStyle/>
            <a:p>
              <a:pPr>
                <a:lnSpc>
                  <a:spcPct val="100000"/>
                </a:lnSpc>
                <a:spcAft>
                  <a:spcPct val="0"/>
                </a:spcAft>
                <a:buClrTx/>
                <a:buSzTx/>
                <a:buFontTx/>
                <a:buNone/>
              </a:pPr>
              <a:r>
                <a:rPr kumimoji="1" lang="zh-CN" altLang="en-US" sz="2400" b="1">
                  <a:solidFill>
                    <a:schemeClr val="tx1"/>
                  </a:solidFill>
                  <a:effectLst/>
                  <a:latin typeface="宋体" pitchFamily="2" charset="-122"/>
                </a:rPr>
                <a:t>水费</a:t>
              </a:r>
            </a:p>
          </p:txBody>
        </p:sp>
        <p:sp>
          <p:nvSpPr>
            <p:cNvPr id="36885" name="Rectangle 19"/>
            <p:cNvSpPr>
              <a:spLocks noChangeArrowheads="1"/>
            </p:cNvSpPr>
            <p:nvPr/>
          </p:nvSpPr>
          <p:spPr bwMode="auto">
            <a:xfrm>
              <a:off x="2688" y="2488"/>
              <a:ext cx="336" cy="442"/>
            </a:xfrm>
            <a:prstGeom prst="rect">
              <a:avLst/>
            </a:prstGeom>
            <a:noFill/>
            <a:ln w="9525">
              <a:noFill/>
              <a:miter lim="800000"/>
              <a:headEnd/>
              <a:tailEnd/>
            </a:ln>
          </p:spPr>
          <p:txBody>
            <a:bodyPr lIns="92075" tIns="46038" rIns="92075" bIns="46038">
              <a:spAutoFit/>
            </a:bodyPr>
            <a:lstStyle/>
            <a:p>
              <a:pPr>
                <a:lnSpc>
                  <a:spcPct val="100000"/>
                </a:lnSpc>
                <a:spcAft>
                  <a:spcPct val="0"/>
                </a:spcAft>
                <a:buClrTx/>
                <a:buSzTx/>
                <a:buFontTx/>
                <a:buNone/>
              </a:pPr>
              <a:r>
                <a:rPr kumimoji="1" lang="zh-CN" altLang="en-US" sz="2000" b="1">
                  <a:solidFill>
                    <a:schemeClr val="tx1"/>
                  </a:solidFill>
                  <a:effectLst/>
                  <a:latin typeface="宋体" pitchFamily="2" charset="-122"/>
                </a:rPr>
                <a:t>电费</a:t>
              </a:r>
            </a:p>
          </p:txBody>
        </p:sp>
      </p:grpSp>
      <p:sp>
        <p:nvSpPr>
          <p:cNvPr id="646166" name="Rectangle 22"/>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
        <p:nvSpPr>
          <p:cNvPr id="646167" name="Rectangle 23"/>
          <p:cNvSpPr>
            <a:spLocks noChangeArrowheads="1"/>
          </p:cNvSpPr>
          <p:nvPr/>
        </p:nvSpPr>
        <p:spPr bwMode="auto">
          <a:xfrm>
            <a:off x="250825" y="1268413"/>
            <a:ext cx="8675688" cy="608012"/>
          </a:xfrm>
          <a:prstGeom prst="rect">
            <a:avLst/>
          </a:prstGeom>
          <a:noFill/>
          <a:ln w="12700">
            <a:noFill/>
            <a:miter lim="800000"/>
            <a:headEnd/>
            <a:tailEnd/>
          </a:ln>
          <a:effectLst/>
        </p:spPr>
        <p:txBody>
          <a:bodyPr lIns="92075" tIns="46038" rIns="92075" bIns="46038"/>
          <a:lstStyle/>
          <a:p>
            <a:pPr marL="342900" indent="-342900">
              <a:lnSpc>
                <a:spcPct val="130000"/>
              </a:lnSpc>
              <a:spcBef>
                <a:spcPct val="20000"/>
              </a:spcBef>
              <a:spcAft>
                <a:spcPct val="0"/>
              </a:spcAft>
              <a:buClr>
                <a:schemeClr val="tx1"/>
              </a:buClr>
              <a:buFont typeface="Monotype Sorts" pitchFamily="2" charset="2"/>
              <a:buNone/>
              <a:defRPr/>
            </a:pPr>
            <a:r>
              <a:rPr kumimoji="1" lang="en-US" altLang="zh-CN" sz="2400" b="1">
                <a:solidFill>
                  <a:schemeClr val="tx2"/>
                </a:solidFill>
                <a:effectLst>
                  <a:outerShdw blurRad="38100" dist="38100" dir="2700000" algn="tl">
                    <a:srgbClr val="C0C0C0"/>
                  </a:outerShdw>
                </a:effectLst>
                <a:latin typeface="宋体" pitchFamily="2" charset="-122"/>
              </a:rPr>
              <a:t>(1) </a:t>
            </a:r>
            <a:r>
              <a:rPr kumimoji="1" lang="zh-CN" altLang="en-US" sz="2400" b="1">
                <a:solidFill>
                  <a:schemeClr val="tx2"/>
                </a:solidFill>
                <a:effectLst>
                  <a:outerShdw blurRad="38100" dist="38100" dir="2700000" algn="tl">
                    <a:srgbClr val="C0C0C0"/>
                  </a:outerShdw>
                </a:effectLst>
                <a:latin typeface="宋体" pitchFamily="2" charset="-122"/>
              </a:rPr>
              <a:t>非直接耦合：</a:t>
            </a:r>
            <a:r>
              <a:rPr kumimoji="1" lang="zh-CN" altLang="en-US" sz="2400" b="1">
                <a:solidFill>
                  <a:schemeClr val="tx1"/>
                </a:solidFill>
                <a:effectLst>
                  <a:outerShdw blurRad="38100" dist="38100" dir="2700000" algn="tl">
                    <a:srgbClr val="C0C0C0"/>
                  </a:outerShdw>
                </a:effectLst>
                <a:latin typeface="宋体" pitchFamily="2" charset="-122"/>
              </a:rPr>
              <a:t>模块间没有直接的相互调用关系。</a:t>
            </a:r>
          </a:p>
        </p:txBody>
      </p:sp>
    </p:spTree>
  </p:cSld>
  <p:clrMapOvr>
    <a:masterClrMapping/>
  </p:clrMapOvr>
  <p:transition>
    <p:randomBa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ChangeArrowheads="1"/>
          </p:cNvSpPr>
          <p:nvPr/>
        </p:nvSpPr>
        <p:spPr bwMode="auto">
          <a:xfrm>
            <a:off x="152400" y="1409700"/>
            <a:ext cx="8839200" cy="1333500"/>
          </a:xfrm>
          <a:prstGeom prst="rect">
            <a:avLst/>
          </a:prstGeom>
          <a:noFill/>
          <a:ln w="12700">
            <a:noFill/>
            <a:miter lim="800000"/>
            <a:headEnd/>
            <a:tailEnd/>
          </a:ln>
          <a:effectLst/>
        </p:spPr>
        <p:txBody>
          <a:bodyPr lIns="92075" tIns="46038" rIns="92075" bIns="46038"/>
          <a:lstStyle/>
          <a:p>
            <a:pPr marL="342900" indent="-342900" eaLnBrk="1" hangingPunct="1">
              <a:lnSpc>
                <a:spcPct val="150000"/>
              </a:lnSpc>
              <a:spcBef>
                <a:spcPct val="20000"/>
              </a:spcBef>
              <a:spcAft>
                <a:spcPct val="0"/>
              </a:spcAft>
              <a:buClr>
                <a:srgbClr val="FFFF00"/>
              </a:buClr>
              <a:buSzPct val="70000"/>
              <a:buFont typeface="Wingdings" pitchFamily="2" charset="2"/>
              <a:buNone/>
              <a:defRPr/>
            </a:pPr>
            <a:r>
              <a:rPr kumimoji="1" lang="en-US" altLang="zh-CN" sz="2400" b="1">
                <a:solidFill>
                  <a:schemeClr val="tx2"/>
                </a:solidFill>
                <a:effectLst>
                  <a:outerShdw blurRad="38100" dist="38100" dir="2700000" algn="tl">
                    <a:srgbClr val="C0C0C0"/>
                  </a:outerShdw>
                </a:effectLst>
                <a:latin typeface="宋体" pitchFamily="2" charset="-122"/>
              </a:rPr>
              <a:t>(3) </a:t>
            </a:r>
            <a:r>
              <a:rPr kumimoji="1" lang="zh-CN" altLang="en-US" sz="2400" b="1">
                <a:solidFill>
                  <a:schemeClr val="tx2"/>
                </a:solidFill>
                <a:effectLst>
                  <a:outerShdw blurRad="38100" dist="38100" dir="2700000" algn="tl">
                    <a:srgbClr val="C0C0C0"/>
                  </a:outerShdw>
                </a:effectLst>
                <a:latin typeface="宋体" pitchFamily="2" charset="-122"/>
              </a:rPr>
              <a:t>特征耦合：</a:t>
            </a:r>
            <a:r>
              <a:rPr kumimoji="1" lang="zh-CN" altLang="en-US" sz="2400" b="1">
                <a:solidFill>
                  <a:schemeClr val="tx1"/>
                </a:solidFill>
                <a:effectLst>
                  <a:outerShdw blurRad="38100" dist="38100" dir="2700000" algn="tl">
                    <a:srgbClr val="C0C0C0"/>
                  </a:outerShdw>
                </a:effectLst>
                <a:latin typeface="宋体" pitchFamily="2" charset="-122"/>
              </a:rPr>
              <a:t>一个模块传送给另一个模块的参数是一个复合数据结构。</a:t>
            </a:r>
          </a:p>
        </p:txBody>
      </p:sp>
      <p:grpSp>
        <p:nvGrpSpPr>
          <p:cNvPr id="37891" name="Group 17"/>
          <p:cNvGrpSpPr>
            <a:grpSpLocks/>
          </p:cNvGrpSpPr>
          <p:nvPr/>
        </p:nvGrpSpPr>
        <p:grpSpPr bwMode="auto">
          <a:xfrm>
            <a:off x="2699792" y="2996952"/>
            <a:ext cx="3028948" cy="2408238"/>
            <a:chOff x="1701" y="1933"/>
            <a:chExt cx="1908" cy="1517"/>
          </a:xfrm>
        </p:grpSpPr>
        <p:sp useBgFill="1">
          <p:nvSpPr>
            <p:cNvPr id="647173" name="Rectangle 5"/>
            <p:cNvSpPr>
              <a:spLocks noChangeArrowheads="1"/>
            </p:cNvSpPr>
            <p:nvPr/>
          </p:nvSpPr>
          <p:spPr bwMode="auto">
            <a:xfrm>
              <a:off x="2563" y="1934"/>
              <a:ext cx="524" cy="255"/>
            </a:xfrm>
            <a:prstGeom prst="rect">
              <a:avLst/>
            </a:prstGeom>
            <a:ln w="12700">
              <a:solidFill>
                <a:schemeClr val="tx1"/>
              </a:solidFill>
              <a:miter lim="800000"/>
              <a:headEnd/>
              <a:tailEnd/>
            </a:ln>
            <a:effectLst/>
          </p:spPr>
          <p:txBody>
            <a:bodyPr wrap="none" anchor="ctr"/>
            <a:lstStyle/>
            <a:p>
              <a:pPr>
                <a:defRPr/>
              </a:pPr>
              <a:endParaRPr lang="zh-CN" altLang="en-US"/>
            </a:p>
          </p:txBody>
        </p:sp>
        <p:sp>
          <p:nvSpPr>
            <p:cNvPr id="647174" name="Rectangle 6"/>
            <p:cNvSpPr>
              <a:spLocks noChangeArrowheads="1"/>
            </p:cNvSpPr>
            <p:nvPr/>
          </p:nvSpPr>
          <p:spPr bwMode="auto">
            <a:xfrm>
              <a:off x="2743" y="1933"/>
              <a:ext cx="197" cy="250"/>
            </a:xfrm>
            <a:prstGeom prst="rect">
              <a:avLst/>
            </a:prstGeom>
            <a:noFill/>
            <a:ln w="9525">
              <a:noFill/>
              <a:miter lim="800000"/>
              <a:headEnd/>
              <a:tailEnd/>
            </a:ln>
            <a:effectLst/>
          </p:spPr>
          <p:txBody>
            <a:bodyPr wrap="none" lIns="92075" tIns="46038" rIns="92075" bIns="46038">
              <a:spAutoFit/>
            </a:bodyPr>
            <a:lstStyle/>
            <a:p>
              <a:pPr>
                <a:lnSpc>
                  <a:spcPct val="100000"/>
                </a:lnSpc>
                <a:spcAft>
                  <a:spcPct val="0"/>
                </a:spcAft>
                <a:buClrTx/>
                <a:buSzTx/>
                <a:buFontTx/>
                <a:buNone/>
                <a:defRPr/>
              </a:pPr>
              <a:r>
                <a:rPr kumimoji="1" lang="en-US" altLang="zh-CN" sz="2000" b="1" dirty="0">
                  <a:solidFill>
                    <a:schemeClr val="tx2"/>
                  </a:solidFill>
                  <a:effectLst>
                    <a:outerShdw blurRad="38100" dist="38100" dir="2700000" algn="tl">
                      <a:srgbClr val="C0C0C0"/>
                    </a:outerShdw>
                  </a:effectLst>
                  <a:latin typeface="黑体" pitchFamily="49" charset="-122"/>
                  <a:ea typeface="黑体" pitchFamily="49" charset="-122"/>
                </a:rPr>
                <a:t>A</a:t>
              </a:r>
            </a:p>
          </p:txBody>
        </p:sp>
        <p:sp useBgFill="1">
          <p:nvSpPr>
            <p:cNvPr id="647175" name="Rectangle 7"/>
            <p:cNvSpPr>
              <a:spLocks noChangeArrowheads="1"/>
            </p:cNvSpPr>
            <p:nvPr/>
          </p:nvSpPr>
          <p:spPr bwMode="auto">
            <a:xfrm>
              <a:off x="2264" y="2898"/>
              <a:ext cx="1154" cy="288"/>
            </a:xfrm>
            <a:prstGeom prst="rect">
              <a:avLst/>
            </a:prstGeom>
            <a:ln w="12700">
              <a:solidFill>
                <a:schemeClr val="tx1"/>
              </a:solidFill>
              <a:miter lim="800000"/>
              <a:headEnd/>
              <a:tailEnd/>
            </a:ln>
            <a:effectLst/>
          </p:spPr>
          <p:txBody>
            <a:bodyPr wrap="none" anchor="ctr"/>
            <a:lstStyle/>
            <a:p>
              <a:pPr algn="ctr">
                <a:buNone/>
                <a:defRPr/>
              </a:pPr>
              <a:r>
                <a:rPr lang="en-US" altLang="zh-CN" sz="2000" b="1" dirty="0" smtClean="0">
                  <a:solidFill>
                    <a:schemeClr val="tx2"/>
                  </a:solidFill>
                  <a:latin typeface="黑体" panose="02010609060101010101" pitchFamily="49" charset="-122"/>
                  <a:ea typeface="黑体" panose="02010609060101010101" pitchFamily="49" charset="-122"/>
                </a:rPr>
                <a:t>B</a:t>
              </a:r>
              <a:endParaRPr lang="zh-CN" altLang="en-US" sz="2000" b="1" dirty="0">
                <a:solidFill>
                  <a:schemeClr val="tx2"/>
                </a:solidFill>
                <a:latin typeface="黑体" panose="02010609060101010101" pitchFamily="49" charset="-122"/>
                <a:ea typeface="黑体" panose="02010609060101010101" pitchFamily="49" charset="-122"/>
              </a:endParaRPr>
            </a:p>
          </p:txBody>
        </p:sp>
        <p:sp>
          <p:nvSpPr>
            <p:cNvPr id="647176" name="Rectangle 8"/>
            <p:cNvSpPr>
              <a:spLocks noChangeArrowheads="1"/>
            </p:cNvSpPr>
            <p:nvPr/>
          </p:nvSpPr>
          <p:spPr bwMode="auto">
            <a:xfrm>
              <a:off x="2120" y="3200"/>
              <a:ext cx="1440" cy="250"/>
            </a:xfrm>
            <a:prstGeom prst="rect">
              <a:avLst/>
            </a:prstGeom>
            <a:noFill/>
            <a:ln w="9525">
              <a:noFill/>
              <a:miter lim="800000"/>
              <a:headEnd/>
              <a:tailEnd/>
            </a:ln>
            <a:effectLst/>
          </p:spPr>
          <p:txBody>
            <a:bodyPr lIns="92075" tIns="46038" rIns="92075" bIns="46038">
              <a:spAutoFit/>
            </a:bodyPr>
            <a:lstStyle/>
            <a:p>
              <a:pPr algn="ctr">
                <a:lnSpc>
                  <a:spcPct val="100000"/>
                </a:lnSpc>
                <a:spcAft>
                  <a:spcPct val="0"/>
                </a:spcAft>
                <a:buClrTx/>
                <a:buSzTx/>
                <a:buFontTx/>
                <a:buNone/>
                <a:defRPr/>
              </a:pPr>
              <a:r>
                <a:rPr kumimoji="1" lang="zh-CN" altLang="en-US" sz="2000" b="1" dirty="0">
                  <a:solidFill>
                    <a:schemeClr val="tx1"/>
                  </a:solidFill>
                  <a:effectLst>
                    <a:outerShdw blurRad="38100" dist="38100" dir="2700000" algn="tl">
                      <a:srgbClr val="C0C0C0"/>
                    </a:outerShdw>
                  </a:effectLst>
                  <a:latin typeface="黑体" pitchFamily="49" charset="-122"/>
                  <a:ea typeface="黑体" pitchFamily="49" charset="-122"/>
                </a:rPr>
                <a:t>计算平均分</a:t>
              </a:r>
            </a:p>
          </p:txBody>
        </p:sp>
        <p:sp>
          <p:nvSpPr>
            <p:cNvPr id="647177" name="Line 9"/>
            <p:cNvSpPr>
              <a:spLocks noChangeShapeType="1"/>
            </p:cNvSpPr>
            <p:nvPr/>
          </p:nvSpPr>
          <p:spPr bwMode="auto">
            <a:xfrm>
              <a:off x="2835" y="2189"/>
              <a:ext cx="0" cy="703"/>
            </a:xfrm>
            <a:prstGeom prst="line">
              <a:avLst/>
            </a:prstGeom>
            <a:noFill/>
            <a:ln w="19050">
              <a:solidFill>
                <a:schemeClr val="tx1"/>
              </a:solidFill>
              <a:round/>
              <a:headEnd type="none" w="sm" len="sm"/>
              <a:tailEnd type="stealth" w="med" len="lg"/>
            </a:ln>
            <a:effectLst/>
          </p:spPr>
          <p:txBody>
            <a:bodyPr wrap="none" anchor="ctr"/>
            <a:lstStyle/>
            <a:p>
              <a:pPr>
                <a:defRPr/>
              </a:pPr>
              <a:endParaRPr lang="zh-CN" altLang="en-US"/>
            </a:p>
          </p:txBody>
        </p:sp>
        <p:sp>
          <p:nvSpPr>
            <p:cNvPr id="647179" name="Rectangle 11"/>
            <p:cNvSpPr>
              <a:spLocks noChangeArrowheads="1"/>
            </p:cNvSpPr>
            <p:nvPr/>
          </p:nvSpPr>
          <p:spPr bwMode="auto">
            <a:xfrm>
              <a:off x="1701" y="2420"/>
              <a:ext cx="1044" cy="252"/>
            </a:xfrm>
            <a:prstGeom prst="rect">
              <a:avLst/>
            </a:prstGeom>
            <a:noFill/>
            <a:ln w="9525">
              <a:noFill/>
              <a:miter lim="800000"/>
              <a:headEnd/>
              <a:tailEnd/>
            </a:ln>
            <a:effectLst/>
          </p:spPr>
          <p:txBody>
            <a:bodyPr lIns="92075" tIns="46038" rIns="92075" bIns="46038">
              <a:spAutoFit/>
            </a:bodyPr>
            <a:lstStyle/>
            <a:p>
              <a:pPr>
                <a:lnSpc>
                  <a:spcPct val="100000"/>
                </a:lnSpc>
                <a:spcAft>
                  <a:spcPct val="0"/>
                </a:spcAft>
                <a:buClrTx/>
                <a:buSzTx/>
                <a:buFontTx/>
                <a:buNone/>
                <a:defRPr/>
              </a:pPr>
              <a:r>
                <a:rPr kumimoji="1" lang="zh-CN" altLang="en-US" sz="2000" b="1" dirty="0">
                  <a:solidFill>
                    <a:schemeClr val="tx1"/>
                  </a:solidFill>
                  <a:effectLst>
                    <a:outerShdw blurRad="38100" dist="38100" dir="2700000" algn="tl">
                      <a:srgbClr val="C0C0C0"/>
                    </a:outerShdw>
                  </a:effectLst>
                  <a:latin typeface="黑体" pitchFamily="49" charset="-122"/>
                  <a:ea typeface="黑体" pitchFamily="49" charset="-122"/>
                </a:rPr>
                <a:t>成绩</a:t>
              </a:r>
              <a:r>
                <a:rPr kumimoji="1" lang="zh-CN" altLang="en-US" sz="2000" b="1" dirty="0" smtClean="0">
                  <a:solidFill>
                    <a:schemeClr val="tx1"/>
                  </a:solidFill>
                  <a:effectLst>
                    <a:outerShdw blurRad="38100" dist="38100" dir="2700000" algn="tl">
                      <a:srgbClr val="C0C0C0"/>
                    </a:outerShdw>
                  </a:effectLst>
                  <a:latin typeface="黑体" pitchFamily="49" charset="-122"/>
                  <a:ea typeface="黑体" pitchFamily="49" charset="-122"/>
                </a:rPr>
                <a:t>记录集</a:t>
              </a:r>
              <a:endParaRPr kumimoji="1" lang="zh-CN" altLang="en-US" sz="2000" b="1" dirty="0">
                <a:solidFill>
                  <a:schemeClr val="tx1"/>
                </a:solidFill>
                <a:effectLst>
                  <a:outerShdw blurRad="38100" dist="38100" dir="2700000" algn="tl">
                    <a:srgbClr val="C0C0C0"/>
                  </a:outerShdw>
                </a:effectLst>
                <a:latin typeface="黑体" pitchFamily="49" charset="-122"/>
                <a:ea typeface="黑体" pitchFamily="49" charset="-122"/>
              </a:endParaRPr>
            </a:p>
          </p:txBody>
        </p:sp>
        <p:sp>
          <p:nvSpPr>
            <p:cNvPr id="647180" name="Line 12"/>
            <p:cNvSpPr>
              <a:spLocks noChangeShapeType="1"/>
            </p:cNvSpPr>
            <p:nvPr/>
          </p:nvSpPr>
          <p:spPr bwMode="auto">
            <a:xfrm>
              <a:off x="2655" y="2406"/>
              <a:ext cx="0" cy="280"/>
            </a:xfrm>
            <a:prstGeom prst="line">
              <a:avLst/>
            </a:prstGeom>
            <a:noFill/>
            <a:ln w="12700">
              <a:solidFill>
                <a:schemeClr val="tx1"/>
              </a:solidFill>
              <a:round/>
              <a:headEnd type="none" w="sm" len="sm"/>
              <a:tailEnd type="stealth" w="med" len="lg"/>
            </a:ln>
            <a:effectLst/>
          </p:spPr>
          <p:txBody>
            <a:bodyPr wrap="none" anchor="ctr"/>
            <a:lstStyle/>
            <a:p>
              <a:pPr>
                <a:defRPr/>
              </a:pPr>
              <a:endParaRPr lang="zh-CN" altLang="en-US"/>
            </a:p>
          </p:txBody>
        </p:sp>
        <p:sp>
          <p:nvSpPr>
            <p:cNvPr id="647181" name="Line 13"/>
            <p:cNvSpPr>
              <a:spLocks noChangeShapeType="1"/>
            </p:cNvSpPr>
            <p:nvPr/>
          </p:nvSpPr>
          <p:spPr bwMode="auto">
            <a:xfrm flipV="1">
              <a:off x="2943" y="2406"/>
              <a:ext cx="0" cy="280"/>
            </a:xfrm>
            <a:prstGeom prst="line">
              <a:avLst/>
            </a:prstGeom>
            <a:noFill/>
            <a:ln w="12700">
              <a:solidFill>
                <a:schemeClr val="tx1"/>
              </a:solidFill>
              <a:round/>
              <a:headEnd type="none" w="sm" len="sm"/>
              <a:tailEnd type="stealth" w="med" len="lg"/>
            </a:ln>
            <a:effectLst/>
          </p:spPr>
          <p:txBody>
            <a:bodyPr wrap="none" anchor="ctr"/>
            <a:lstStyle/>
            <a:p>
              <a:pPr>
                <a:defRPr/>
              </a:pPr>
              <a:endParaRPr lang="zh-CN" altLang="en-US"/>
            </a:p>
          </p:txBody>
        </p:sp>
        <p:sp>
          <p:nvSpPr>
            <p:cNvPr id="647182" name="Rectangle 14"/>
            <p:cNvSpPr>
              <a:spLocks noChangeArrowheads="1"/>
            </p:cNvSpPr>
            <p:nvPr/>
          </p:nvSpPr>
          <p:spPr bwMode="auto">
            <a:xfrm>
              <a:off x="2991" y="2454"/>
              <a:ext cx="618" cy="252"/>
            </a:xfrm>
            <a:prstGeom prst="rect">
              <a:avLst/>
            </a:prstGeom>
            <a:noFill/>
            <a:ln w="9525">
              <a:noFill/>
              <a:miter lim="800000"/>
              <a:headEnd/>
              <a:tailEnd/>
            </a:ln>
            <a:effectLst/>
          </p:spPr>
          <p:txBody>
            <a:bodyPr wrap="square" lIns="92075" tIns="46038" rIns="92075" bIns="46038">
              <a:spAutoFit/>
            </a:bodyPr>
            <a:lstStyle/>
            <a:p>
              <a:pPr>
                <a:lnSpc>
                  <a:spcPct val="100000"/>
                </a:lnSpc>
                <a:spcAft>
                  <a:spcPct val="0"/>
                </a:spcAft>
                <a:buClrTx/>
                <a:buSzTx/>
                <a:buFontTx/>
                <a:buNone/>
                <a:defRPr/>
              </a:pPr>
              <a:r>
                <a:rPr kumimoji="1" lang="zh-CN" altLang="en-US" sz="2000" b="1" dirty="0">
                  <a:solidFill>
                    <a:schemeClr val="tx1"/>
                  </a:solidFill>
                  <a:effectLst>
                    <a:outerShdw blurRad="38100" dist="38100" dir="2700000" algn="tl">
                      <a:srgbClr val="C0C0C0"/>
                    </a:outerShdw>
                  </a:effectLst>
                  <a:latin typeface="黑体" pitchFamily="49" charset="-122"/>
                  <a:ea typeface="黑体" pitchFamily="49" charset="-122"/>
                </a:rPr>
                <a:t>平均分</a:t>
              </a:r>
            </a:p>
          </p:txBody>
        </p:sp>
      </p:grpSp>
      <p:sp>
        <p:nvSpPr>
          <p:cNvPr id="647184" name="Rectangle 16"/>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ChangeArrowheads="1"/>
          </p:cNvSpPr>
          <p:nvPr/>
        </p:nvSpPr>
        <p:spPr bwMode="auto">
          <a:xfrm>
            <a:off x="192088" y="1314450"/>
            <a:ext cx="8723312" cy="1276350"/>
          </a:xfrm>
          <a:prstGeom prst="rect">
            <a:avLst/>
          </a:prstGeom>
          <a:noFill/>
          <a:ln w="12700">
            <a:noFill/>
            <a:miter lim="800000"/>
            <a:headEnd/>
            <a:tailEnd/>
          </a:ln>
          <a:effectLst/>
        </p:spPr>
        <p:txBody>
          <a:bodyPr lIns="92075" tIns="46038" rIns="92075" bIns="46038"/>
          <a:lstStyle/>
          <a:p>
            <a:pPr marL="342900" indent="-342900">
              <a:lnSpc>
                <a:spcPct val="150000"/>
              </a:lnSpc>
              <a:spcBef>
                <a:spcPct val="20000"/>
              </a:spcBef>
              <a:spcAft>
                <a:spcPct val="0"/>
              </a:spcAft>
              <a:buClr>
                <a:schemeClr val="tx1"/>
              </a:buClr>
              <a:buFont typeface="Monotype Sorts" pitchFamily="2" charset="2"/>
              <a:buNone/>
              <a:defRPr/>
            </a:pPr>
            <a:r>
              <a:rPr kumimoji="1" lang="en-US" altLang="zh-CN" sz="2400" b="1">
                <a:solidFill>
                  <a:schemeClr val="tx2"/>
                </a:solidFill>
                <a:effectLst>
                  <a:outerShdw blurRad="38100" dist="38100" dir="2700000" algn="tl">
                    <a:srgbClr val="C0C0C0"/>
                  </a:outerShdw>
                </a:effectLst>
                <a:latin typeface="宋体" pitchFamily="2" charset="-122"/>
              </a:rPr>
              <a:t>(4) </a:t>
            </a:r>
            <a:r>
              <a:rPr kumimoji="1" lang="zh-CN" altLang="en-US" sz="2400" b="1">
                <a:solidFill>
                  <a:schemeClr val="tx2"/>
                </a:solidFill>
                <a:effectLst>
                  <a:outerShdw blurRad="38100" dist="38100" dir="2700000" algn="tl">
                    <a:srgbClr val="C0C0C0"/>
                  </a:outerShdw>
                </a:effectLst>
                <a:latin typeface="宋体" pitchFamily="2" charset="-122"/>
              </a:rPr>
              <a:t>控制耦合：</a:t>
            </a:r>
            <a:r>
              <a:rPr kumimoji="1" lang="zh-CN" altLang="en-US" sz="2400" b="1">
                <a:solidFill>
                  <a:schemeClr val="tx1"/>
                </a:solidFill>
                <a:effectLst>
                  <a:outerShdw blurRad="38100" dist="38100" dir="2700000" algn="tl">
                    <a:srgbClr val="C0C0C0"/>
                  </a:outerShdw>
                </a:effectLst>
                <a:latin typeface="宋体" pitchFamily="2" charset="-122"/>
              </a:rPr>
              <a:t>一个模块传递给另一模块的信息，该信息是用于控制该模块内部逻辑的控制信号。</a:t>
            </a:r>
          </a:p>
        </p:txBody>
      </p:sp>
      <p:sp useBgFill="1">
        <p:nvSpPr>
          <p:cNvPr id="648196" name="Rectangle 4"/>
          <p:cNvSpPr>
            <a:spLocks noChangeArrowheads="1"/>
          </p:cNvSpPr>
          <p:nvPr/>
        </p:nvSpPr>
        <p:spPr bwMode="auto">
          <a:xfrm>
            <a:off x="3587749" y="3126455"/>
            <a:ext cx="831850" cy="404813"/>
          </a:xfrm>
          <a:prstGeom prst="rect">
            <a:avLst/>
          </a:prstGeom>
          <a:ln w="12700">
            <a:solidFill>
              <a:schemeClr val="tx1"/>
            </a:solidFill>
            <a:miter lim="800000"/>
            <a:headEnd/>
            <a:tailEnd/>
          </a:ln>
          <a:effectLst/>
        </p:spPr>
        <p:txBody>
          <a:bodyPr wrap="none" anchor="ctr"/>
          <a:lstStyle/>
          <a:p>
            <a:pPr algn="ctr">
              <a:buNone/>
              <a:defRPr/>
            </a:pPr>
            <a:r>
              <a:rPr lang="en-US" altLang="zh-CN" sz="2000" b="1" dirty="0" smtClean="0">
                <a:solidFill>
                  <a:schemeClr val="tx2"/>
                </a:solidFill>
                <a:latin typeface="黑体" panose="02010609060101010101" pitchFamily="49" charset="-122"/>
                <a:ea typeface="黑体" panose="02010609060101010101" pitchFamily="49" charset="-122"/>
              </a:rPr>
              <a:t>A</a:t>
            </a:r>
            <a:endParaRPr lang="zh-CN" altLang="en-US" sz="2000" b="1" dirty="0">
              <a:solidFill>
                <a:schemeClr val="tx2"/>
              </a:solidFill>
              <a:latin typeface="黑体" panose="02010609060101010101" pitchFamily="49" charset="-122"/>
              <a:ea typeface="黑体" panose="02010609060101010101" pitchFamily="49" charset="-122"/>
            </a:endParaRPr>
          </a:p>
        </p:txBody>
      </p:sp>
      <p:sp useBgFill="1">
        <p:nvSpPr>
          <p:cNvPr id="648198" name="Rectangle 6"/>
          <p:cNvSpPr>
            <a:spLocks noChangeArrowheads="1"/>
          </p:cNvSpPr>
          <p:nvPr/>
        </p:nvSpPr>
        <p:spPr bwMode="auto">
          <a:xfrm>
            <a:off x="3538602" y="4160838"/>
            <a:ext cx="927100" cy="457200"/>
          </a:xfrm>
          <a:prstGeom prst="rect">
            <a:avLst/>
          </a:prstGeom>
          <a:ln w="12700">
            <a:solidFill>
              <a:schemeClr val="tx1"/>
            </a:solidFill>
            <a:miter lim="800000"/>
            <a:headEnd/>
            <a:tailEnd/>
          </a:ln>
          <a:effectLst/>
        </p:spPr>
        <p:txBody>
          <a:bodyPr wrap="none" anchor="ctr"/>
          <a:lstStyle/>
          <a:p>
            <a:pPr algn="ctr">
              <a:buNone/>
              <a:defRPr/>
            </a:pPr>
            <a:r>
              <a:rPr lang="en-US" altLang="zh-CN" sz="2000" dirty="0" smtClean="0">
                <a:solidFill>
                  <a:schemeClr val="tx2"/>
                </a:solidFill>
                <a:latin typeface="黑体" panose="02010609060101010101" pitchFamily="49" charset="-122"/>
                <a:ea typeface="黑体" panose="02010609060101010101" pitchFamily="49" charset="-122"/>
              </a:rPr>
              <a:t>B</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648199" name="Rectangle 7"/>
          <p:cNvSpPr>
            <a:spLocks noChangeArrowheads="1"/>
          </p:cNvSpPr>
          <p:nvPr/>
        </p:nvSpPr>
        <p:spPr bwMode="auto">
          <a:xfrm>
            <a:off x="3059497" y="4842960"/>
            <a:ext cx="2304281" cy="708528"/>
          </a:xfrm>
          <a:prstGeom prst="rect">
            <a:avLst/>
          </a:prstGeom>
          <a:noFill/>
          <a:ln w="9525">
            <a:noFill/>
            <a:miter lim="800000"/>
            <a:headEnd/>
            <a:tailEnd/>
          </a:ln>
          <a:effectLst/>
        </p:spPr>
        <p:txBody>
          <a:bodyPr wrap="square" lIns="92075" tIns="46038" rIns="92075" bIns="46038">
            <a:spAutoFit/>
          </a:bodyPr>
          <a:lstStyle/>
          <a:p>
            <a:pPr>
              <a:lnSpc>
                <a:spcPct val="100000"/>
              </a:lnSpc>
              <a:spcAft>
                <a:spcPct val="0"/>
              </a:spcAft>
              <a:buClrTx/>
              <a:buSzTx/>
              <a:buFontTx/>
              <a:buNone/>
              <a:defRPr/>
            </a:pPr>
            <a:r>
              <a:rPr kumimoji="1" lang="zh-CN" altLang="en-US" sz="2000" b="1" dirty="0" smtClean="0">
                <a:solidFill>
                  <a:schemeClr val="tx1"/>
                </a:solidFill>
                <a:effectLst>
                  <a:outerShdw blurRad="38100" dist="38100" dir="2700000" algn="tl">
                    <a:srgbClr val="C0C0C0"/>
                  </a:outerShdw>
                </a:effectLst>
                <a:latin typeface="黑体" pitchFamily="49" charset="-122"/>
                <a:ea typeface="黑体" pitchFamily="49" charset="-122"/>
              </a:rPr>
              <a:t>根据控制信息，以</a:t>
            </a:r>
            <a:r>
              <a:rPr kumimoji="1" lang="zh-CN" altLang="en-US" sz="2000" b="1" dirty="0">
                <a:solidFill>
                  <a:schemeClr val="tx1"/>
                </a:solidFill>
                <a:effectLst>
                  <a:outerShdw blurRad="38100" dist="38100" dir="2700000" algn="tl">
                    <a:srgbClr val="C0C0C0"/>
                  </a:outerShdw>
                </a:effectLst>
                <a:latin typeface="黑体" pitchFamily="49" charset="-122"/>
                <a:ea typeface="黑体" pitchFamily="49" charset="-122"/>
              </a:rPr>
              <a:t>不同方式打开文件</a:t>
            </a:r>
          </a:p>
        </p:txBody>
      </p:sp>
      <p:sp>
        <p:nvSpPr>
          <p:cNvPr id="648200" name="Line 8"/>
          <p:cNvSpPr>
            <a:spLocks noChangeShapeType="1"/>
          </p:cNvSpPr>
          <p:nvPr/>
        </p:nvSpPr>
        <p:spPr bwMode="auto">
          <a:xfrm>
            <a:off x="4003675" y="3548063"/>
            <a:ext cx="0" cy="609600"/>
          </a:xfrm>
          <a:prstGeom prst="line">
            <a:avLst/>
          </a:prstGeom>
          <a:noFill/>
          <a:ln w="19050">
            <a:solidFill>
              <a:schemeClr val="tx1"/>
            </a:solidFill>
            <a:round/>
            <a:headEnd type="none" w="sm" len="sm"/>
            <a:tailEnd type="stealth" w="med" len="lg"/>
          </a:ln>
          <a:effectLst/>
        </p:spPr>
        <p:txBody>
          <a:bodyPr wrap="none" anchor="ctr"/>
          <a:lstStyle/>
          <a:p>
            <a:pPr>
              <a:defRPr/>
            </a:pPr>
            <a:endParaRPr lang="zh-CN" altLang="en-US"/>
          </a:p>
        </p:txBody>
      </p:sp>
      <p:sp>
        <p:nvSpPr>
          <p:cNvPr id="648203" name="Rectangle 11"/>
          <p:cNvSpPr>
            <a:spLocks noChangeArrowheads="1"/>
          </p:cNvSpPr>
          <p:nvPr/>
        </p:nvSpPr>
        <p:spPr bwMode="auto">
          <a:xfrm>
            <a:off x="4382840" y="3684588"/>
            <a:ext cx="1701328" cy="336550"/>
          </a:xfrm>
          <a:prstGeom prst="rect">
            <a:avLst/>
          </a:prstGeom>
          <a:noFill/>
          <a:ln w="9525">
            <a:noFill/>
            <a:miter lim="800000"/>
            <a:headEnd/>
            <a:tailEnd/>
          </a:ln>
          <a:effectLst/>
        </p:spPr>
        <p:txBody>
          <a:bodyPr wrap="square" lIns="92075" tIns="46038" rIns="92075" bIns="46038">
            <a:spAutoFit/>
          </a:bodyPr>
          <a:lstStyle/>
          <a:p>
            <a:pPr>
              <a:lnSpc>
                <a:spcPct val="100000"/>
              </a:lnSpc>
              <a:spcAft>
                <a:spcPct val="0"/>
              </a:spcAft>
              <a:buClrTx/>
              <a:buSzTx/>
              <a:buFontTx/>
              <a:buNone/>
              <a:defRPr/>
            </a:pPr>
            <a:r>
              <a:rPr kumimoji="1" lang="zh-CN" altLang="en-US" sz="1600" b="1" dirty="0">
                <a:solidFill>
                  <a:schemeClr val="tx1"/>
                </a:solidFill>
                <a:effectLst>
                  <a:outerShdw blurRad="38100" dist="38100" dir="2700000" algn="tl">
                    <a:srgbClr val="C0C0C0"/>
                  </a:outerShdw>
                </a:effectLst>
                <a:latin typeface="黑体" pitchFamily="49" charset="-122"/>
                <a:ea typeface="黑体" pitchFamily="49" charset="-122"/>
              </a:rPr>
              <a:t>文件名称，</a:t>
            </a:r>
            <a:r>
              <a:rPr kumimoji="1" lang="en-US" altLang="zh-CN" sz="1600" b="1" dirty="0">
                <a:solidFill>
                  <a:schemeClr val="tx1"/>
                </a:solidFill>
                <a:effectLst>
                  <a:outerShdw blurRad="38100" dist="38100" dir="2700000" algn="tl">
                    <a:srgbClr val="C0C0C0"/>
                  </a:outerShdw>
                </a:effectLst>
                <a:latin typeface="黑体" pitchFamily="49" charset="-122"/>
                <a:ea typeface="黑体" pitchFamily="49" charset="-122"/>
              </a:rPr>
              <a:t>R/W</a:t>
            </a:r>
          </a:p>
        </p:txBody>
      </p:sp>
      <p:sp>
        <p:nvSpPr>
          <p:cNvPr id="648206" name="Rectangle 14"/>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cxnSp>
        <p:nvCxnSpPr>
          <p:cNvPr id="3" name="直接箭头连接符 2"/>
          <p:cNvCxnSpPr/>
          <p:nvPr/>
        </p:nvCxnSpPr>
        <p:spPr bwMode="auto">
          <a:xfrm>
            <a:off x="4249678" y="3679314"/>
            <a:ext cx="0" cy="360040"/>
          </a:xfrm>
          <a:prstGeom prst="straightConnector1">
            <a:avLst/>
          </a:prstGeom>
          <a:noFill/>
          <a:ln w="12700" cap="flat" cmpd="sng" algn="ctr">
            <a:solidFill>
              <a:schemeClr val="tx1"/>
            </a:solidFill>
            <a:prstDash val="solid"/>
            <a:round/>
            <a:headEnd type="none" w="sm" len="sm"/>
            <a:tailEnd type="triangle"/>
          </a:ln>
          <a:effectLst/>
        </p:spPr>
      </p:cxnSp>
    </p:spTree>
  </p:cSld>
  <p:clrMapOvr>
    <a:masterClrMapping/>
  </p:clrMapOvr>
  <p:transition>
    <p:randomBar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ChangeArrowheads="1"/>
          </p:cNvSpPr>
          <p:nvPr/>
        </p:nvSpPr>
        <p:spPr bwMode="auto">
          <a:xfrm>
            <a:off x="76200" y="1219200"/>
            <a:ext cx="8994775" cy="3171825"/>
          </a:xfrm>
          <a:prstGeom prst="rect">
            <a:avLst/>
          </a:prstGeom>
          <a:noFill/>
          <a:ln w="12700">
            <a:noFill/>
            <a:miter lim="800000"/>
            <a:headEnd/>
            <a:tailEnd/>
          </a:ln>
          <a:effectLst/>
        </p:spPr>
        <p:txBody>
          <a:bodyPr lIns="92075" tIns="46038" rIns="92075" bIns="46038"/>
          <a:lstStyle/>
          <a:p>
            <a:pPr marL="342900" indent="-342900">
              <a:spcBef>
                <a:spcPct val="20000"/>
              </a:spcBef>
              <a:spcAft>
                <a:spcPct val="0"/>
              </a:spcAft>
              <a:buClr>
                <a:schemeClr val="tx1"/>
              </a:buClr>
              <a:buFont typeface="Monotype Sorts" pitchFamily="2" charset="2"/>
              <a:buNone/>
              <a:defRPr/>
            </a:pPr>
            <a:r>
              <a:rPr kumimoji="1" lang="en-US" altLang="zh-CN" sz="2400" b="1" dirty="0">
                <a:solidFill>
                  <a:schemeClr val="tx2"/>
                </a:solidFill>
                <a:effectLst>
                  <a:outerShdw blurRad="38100" dist="38100" dir="2700000" algn="tl">
                    <a:srgbClr val="C0C0C0"/>
                  </a:outerShdw>
                </a:effectLst>
                <a:latin typeface="宋体" pitchFamily="2" charset="-122"/>
              </a:rPr>
              <a:t>(5)</a:t>
            </a:r>
            <a:r>
              <a:rPr kumimoji="1" lang="zh-CN" altLang="en-US" sz="2400" b="1" dirty="0">
                <a:solidFill>
                  <a:schemeClr val="tx2"/>
                </a:solidFill>
                <a:effectLst>
                  <a:outerShdw blurRad="38100" dist="38100" dir="2700000" algn="tl">
                    <a:srgbClr val="C0C0C0"/>
                  </a:outerShdw>
                </a:effectLst>
                <a:latin typeface="宋体" pitchFamily="2" charset="-122"/>
              </a:rPr>
              <a:t>公共耦合：</a:t>
            </a:r>
            <a:r>
              <a:rPr kumimoji="1" lang="zh-CN" altLang="en-US" sz="2400" b="1" dirty="0">
                <a:solidFill>
                  <a:schemeClr val="tx1"/>
                </a:solidFill>
                <a:effectLst>
                  <a:outerShdw blurRad="38100" dist="38100" dir="2700000" algn="tl">
                    <a:srgbClr val="C0C0C0"/>
                  </a:outerShdw>
                </a:effectLst>
                <a:latin typeface="宋体" pitchFamily="2" charset="-122"/>
              </a:rPr>
              <a:t>是指一组模块访问一个公共的数据环境。</a:t>
            </a:r>
          </a:p>
          <a:p>
            <a:pPr marL="342900" indent="-342900">
              <a:spcBef>
                <a:spcPct val="50000"/>
              </a:spcBef>
              <a:spcAft>
                <a:spcPct val="0"/>
              </a:spcAft>
              <a:buClr>
                <a:schemeClr val="tx1"/>
              </a:buClr>
              <a:buFont typeface="Monotype Sorts" pitchFamily="2" charset="2"/>
              <a:buNone/>
              <a:defRPr/>
            </a:pPr>
            <a:r>
              <a:rPr kumimoji="1" lang="zh-CN" altLang="en-US" sz="2400" b="1" dirty="0">
                <a:solidFill>
                  <a:schemeClr val="tx1"/>
                </a:solidFill>
                <a:effectLst>
                  <a:outerShdw blurRad="38100" dist="38100" dir="2700000" algn="tl">
                    <a:srgbClr val="C0C0C0"/>
                  </a:outerShdw>
                </a:effectLst>
                <a:latin typeface="宋体" pitchFamily="2" charset="-122"/>
              </a:rPr>
              <a:t>公共数据环境包括：</a:t>
            </a:r>
          </a:p>
          <a:p>
            <a:pPr marL="342900" indent="-342900">
              <a:spcBef>
                <a:spcPct val="20000"/>
              </a:spcBef>
              <a:spcAft>
                <a:spcPct val="0"/>
              </a:spcAft>
              <a:buClr>
                <a:srgbClr val="FF99FF"/>
              </a:buClr>
              <a:buFont typeface="Monotype Sorts" pitchFamily="2" charset="2"/>
              <a:buChar char="F"/>
              <a:defRPr/>
            </a:pPr>
            <a:r>
              <a:rPr kumimoji="1" lang="zh-CN" altLang="en-US" sz="2400" b="1" dirty="0">
                <a:solidFill>
                  <a:schemeClr val="tx1"/>
                </a:solidFill>
                <a:effectLst>
                  <a:outerShdw blurRad="38100" dist="38100" dir="2700000" algn="tl">
                    <a:srgbClr val="C0C0C0"/>
                  </a:outerShdw>
                </a:effectLst>
                <a:latin typeface="宋体" pitchFamily="2" charset="-122"/>
              </a:rPr>
              <a:t> 全局数据结构</a:t>
            </a:r>
          </a:p>
          <a:p>
            <a:pPr marL="342900" indent="-342900">
              <a:spcBef>
                <a:spcPct val="20000"/>
              </a:spcBef>
              <a:spcAft>
                <a:spcPct val="0"/>
              </a:spcAft>
              <a:buClr>
                <a:srgbClr val="FF99FF"/>
              </a:buClr>
              <a:buFont typeface="Monotype Sorts" pitchFamily="2" charset="2"/>
              <a:buChar char="F"/>
              <a:defRPr/>
            </a:pPr>
            <a:r>
              <a:rPr kumimoji="1" lang="zh-CN" altLang="en-US" sz="2400" b="1" dirty="0">
                <a:solidFill>
                  <a:schemeClr val="tx1"/>
                </a:solidFill>
                <a:effectLst>
                  <a:outerShdw blurRad="38100" dist="38100" dir="2700000" algn="tl">
                    <a:srgbClr val="C0C0C0"/>
                  </a:outerShdw>
                </a:effectLst>
                <a:latin typeface="宋体" pitchFamily="2" charset="-122"/>
              </a:rPr>
              <a:t> 共享通讯区</a:t>
            </a:r>
          </a:p>
          <a:p>
            <a:pPr marL="342900" indent="-342900">
              <a:spcBef>
                <a:spcPct val="20000"/>
              </a:spcBef>
              <a:spcAft>
                <a:spcPct val="0"/>
              </a:spcAft>
              <a:buClr>
                <a:srgbClr val="FF99FF"/>
              </a:buClr>
              <a:buFont typeface="Monotype Sorts" pitchFamily="2" charset="2"/>
              <a:buChar char="F"/>
              <a:defRPr/>
            </a:pPr>
            <a:r>
              <a:rPr kumimoji="1" lang="zh-CN" altLang="en-US" sz="2400" b="1" dirty="0">
                <a:solidFill>
                  <a:schemeClr val="tx1"/>
                </a:solidFill>
                <a:effectLst>
                  <a:outerShdw blurRad="38100" dist="38100" dir="2700000" algn="tl">
                    <a:srgbClr val="C0C0C0"/>
                  </a:outerShdw>
                </a:effectLst>
                <a:latin typeface="宋体" pitchFamily="2" charset="-122"/>
              </a:rPr>
              <a:t> 内存公共覆盖区等</a:t>
            </a:r>
          </a:p>
        </p:txBody>
      </p:sp>
      <p:sp useBgFill="1">
        <p:nvSpPr>
          <p:cNvPr id="39939" name="Rectangle 3"/>
          <p:cNvSpPr>
            <a:spLocks noChangeArrowheads="1"/>
          </p:cNvSpPr>
          <p:nvPr/>
        </p:nvSpPr>
        <p:spPr bwMode="auto">
          <a:xfrm>
            <a:off x="4616450" y="2255520"/>
            <a:ext cx="741363" cy="330200"/>
          </a:xfrm>
          <a:prstGeom prst="rect">
            <a:avLst/>
          </a:prstGeom>
          <a:ln w="12700">
            <a:solidFill>
              <a:schemeClr val="tx1"/>
            </a:solidFill>
            <a:miter lim="800000"/>
            <a:headEnd/>
            <a:tailEnd/>
          </a:ln>
        </p:spPr>
        <p:txBody>
          <a:bodyPr wrap="none" anchor="ctr"/>
          <a:lstStyle/>
          <a:p>
            <a:pPr algn="ctr">
              <a:lnSpc>
                <a:spcPct val="100000"/>
              </a:lnSpc>
              <a:spcBef>
                <a:spcPct val="20000"/>
              </a:spcBef>
              <a:spcAft>
                <a:spcPct val="0"/>
              </a:spcAft>
              <a:buClr>
                <a:srgbClr val="CC99FF"/>
              </a:buClr>
              <a:buSzTx/>
              <a:buFont typeface="Monotype Sorts" pitchFamily="2" charset="2"/>
              <a:buNone/>
            </a:pPr>
            <a:r>
              <a:rPr kumimoji="1" lang="en-US" altLang="zh-CN" sz="2000">
                <a:solidFill>
                  <a:schemeClr val="tx1"/>
                </a:solidFill>
                <a:effectLst/>
                <a:latin typeface="Times New Roman" pitchFamily="18" charset="0"/>
              </a:rPr>
              <a:t>A</a:t>
            </a:r>
          </a:p>
        </p:txBody>
      </p:sp>
      <p:sp useBgFill="1">
        <p:nvSpPr>
          <p:cNvPr id="649220" name="Rectangle 4"/>
          <p:cNvSpPr>
            <a:spLocks noChangeArrowheads="1"/>
          </p:cNvSpPr>
          <p:nvPr/>
        </p:nvSpPr>
        <p:spPr bwMode="auto">
          <a:xfrm>
            <a:off x="4464050" y="2889250"/>
            <a:ext cx="2209800" cy="860425"/>
          </a:xfrm>
          <a:prstGeom prst="rect">
            <a:avLst/>
          </a:prstGeom>
          <a:ln w="12700">
            <a:solidFill>
              <a:schemeClr val="tx1"/>
            </a:solidFill>
            <a:miter lim="800000"/>
            <a:headEnd/>
            <a:tailEnd/>
          </a:ln>
          <a:effectLst/>
        </p:spPr>
        <p:txBody>
          <a:bodyPr wrap="none" anchor="ctr"/>
          <a:lstStyle/>
          <a:p>
            <a:pPr algn="ct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ｃｏｍｍｏｎ</a:t>
            </a:r>
          </a:p>
          <a:p>
            <a:pPr algn="ct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公共数据区</a:t>
            </a:r>
          </a:p>
        </p:txBody>
      </p:sp>
      <p:sp>
        <p:nvSpPr>
          <p:cNvPr id="649221" name="Line 5"/>
          <p:cNvSpPr>
            <a:spLocks noChangeShapeType="1"/>
          </p:cNvSpPr>
          <p:nvPr/>
        </p:nvSpPr>
        <p:spPr bwMode="auto">
          <a:xfrm>
            <a:off x="5003800" y="2630170"/>
            <a:ext cx="1588" cy="273050"/>
          </a:xfrm>
          <a:prstGeom prst="line">
            <a:avLst/>
          </a:prstGeom>
          <a:noFill/>
          <a:ln w="25400">
            <a:solidFill>
              <a:schemeClr val="tx1"/>
            </a:solidFill>
            <a:round/>
            <a:headEnd type="none" w="sm" len="sm"/>
            <a:tailEnd type="stealth" w="med" len="lg"/>
          </a:ln>
          <a:effectLst/>
        </p:spPr>
        <p:txBody>
          <a:bodyPr wrap="none" anchor="ctr"/>
          <a:lstStyle/>
          <a:p>
            <a:pPr>
              <a:defRPr/>
            </a:pPr>
            <a:endParaRPr lang="zh-CN" altLang="en-US"/>
          </a:p>
        </p:txBody>
      </p:sp>
      <p:sp>
        <p:nvSpPr>
          <p:cNvPr id="649222" name="Rectangle 6"/>
          <p:cNvSpPr>
            <a:spLocks noChangeArrowheads="1"/>
          </p:cNvSpPr>
          <p:nvPr/>
        </p:nvSpPr>
        <p:spPr bwMode="auto">
          <a:xfrm>
            <a:off x="4959350" y="3943350"/>
            <a:ext cx="1409700" cy="822325"/>
          </a:xfrm>
          <a:prstGeom prst="rect">
            <a:avLst/>
          </a:prstGeom>
          <a:noFill/>
          <a:ln w="9525">
            <a:noFill/>
            <a:miter lim="800000"/>
            <a:headEnd/>
            <a:tailEnd/>
          </a:ln>
          <a:effectLst/>
        </p:spPr>
        <p:txBody>
          <a:bodyPr wrap="none" lIns="92075" tIns="46038" rIns="92075" bIns="46038">
            <a:spAutoFit/>
          </a:bodyPr>
          <a:lstStyle/>
          <a:p>
            <a:pPr algn="ctr">
              <a:lnSpc>
                <a:spcPct val="100000"/>
              </a:lnSpc>
              <a:spcAft>
                <a:spcPct val="0"/>
              </a:spcAft>
              <a:buClrTx/>
              <a:buSzTx/>
              <a:buFontTx/>
              <a:buNone/>
              <a:defRPr/>
            </a:pPr>
            <a:r>
              <a:rPr kumimoji="1" lang="zh-CN" altLang="en-US" sz="2400" b="1">
                <a:solidFill>
                  <a:schemeClr val="hlink"/>
                </a:solidFill>
                <a:effectLst>
                  <a:outerShdw blurRad="38100" dist="38100" dir="2700000" algn="tl">
                    <a:srgbClr val="C0C0C0"/>
                  </a:outerShdw>
                </a:effectLst>
                <a:latin typeface="宋体" pitchFamily="2" charset="-122"/>
              </a:rPr>
              <a:t>松散的</a:t>
            </a:r>
          </a:p>
          <a:p>
            <a:pPr algn="ctr">
              <a:lnSpc>
                <a:spcPct val="100000"/>
              </a:lnSpc>
              <a:spcAft>
                <a:spcPct val="0"/>
              </a:spcAft>
              <a:buClrTx/>
              <a:buSzTx/>
              <a:buFontTx/>
              <a:buNone/>
              <a:defRPr/>
            </a:pPr>
            <a:r>
              <a:rPr kumimoji="1" lang="zh-CN" altLang="en-US" sz="2400" b="1">
                <a:solidFill>
                  <a:schemeClr val="hlink"/>
                </a:solidFill>
                <a:effectLst>
                  <a:outerShdw blurRad="38100" dist="38100" dir="2700000" algn="tl">
                    <a:srgbClr val="C0C0C0"/>
                  </a:outerShdw>
                </a:effectLst>
                <a:latin typeface="宋体" pitchFamily="2" charset="-122"/>
              </a:rPr>
              <a:t>公共耦合</a:t>
            </a:r>
          </a:p>
        </p:txBody>
      </p:sp>
      <p:sp useBgFill="1">
        <p:nvSpPr>
          <p:cNvPr id="39943" name="Rectangle 7"/>
          <p:cNvSpPr>
            <a:spLocks noChangeArrowheads="1"/>
          </p:cNvSpPr>
          <p:nvPr/>
        </p:nvSpPr>
        <p:spPr bwMode="auto">
          <a:xfrm>
            <a:off x="5673725" y="2258695"/>
            <a:ext cx="741363" cy="330200"/>
          </a:xfrm>
          <a:prstGeom prst="rect">
            <a:avLst/>
          </a:prstGeom>
          <a:ln w="12700">
            <a:solidFill>
              <a:schemeClr val="tx1"/>
            </a:solidFill>
            <a:miter lim="800000"/>
            <a:headEnd/>
            <a:tailEnd/>
          </a:ln>
        </p:spPr>
        <p:txBody>
          <a:bodyPr wrap="none" anchor="ctr"/>
          <a:lstStyle/>
          <a:p>
            <a:pPr algn="ctr">
              <a:lnSpc>
                <a:spcPct val="100000"/>
              </a:lnSpc>
              <a:spcBef>
                <a:spcPct val="20000"/>
              </a:spcBef>
              <a:spcAft>
                <a:spcPct val="0"/>
              </a:spcAft>
              <a:buClr>
                <a:srgbClr val="CC99FF"/>
              </a:buClr>
              <a:buSzTx/>
              <a:buFont typeface="Monotype Sorts" pitchFamily="2" charset="2"/>
              <a:buNone/>
            </a:pPr>
            <a:r>
              <a:rPr kumimoji="1" lang="en-US" altLang="zh-CN" sz="2000">
                <a:solidFill>
                  <a:schemeClr val="tx1"/>
                </a:solidFill>
                <a:effectLst/>
                <a:latin typeface="Times New Roman" pitchFamily="18" charset="0"/>
              </a:rPr>
              <a:t>B</a:t>
            </a:r>
          </a:p>
        </p:txBody>
      </p:sp>
      <p:sp>
        <p:nvSpPr>
          <p:cNvPr id="649224" name="Line 8"/>
          <p:cNvSpPr>
            <a:spLocks noChangeShapeType="1"/>
          </p:cNvSpPr>
          <p:nvPr/>
        </p:nvSpPr>
        <p:spPr bwMode="auto">
          <a:xfrm flipV="1">
            <a:off x="6061075" y="2607945"/>
            <a:ext cx="1588" cy="273050"/>
          </a:xfrm>
          <a:prstGeom prst="line">
            <a:avLst/>
          </a:prstGeom>
          <a:noFill/>
          <a:ln w="25400">
            <a:solidFill>
              <a:schemeClr val="tx1"/>
            </a:solidFill>
            <a:round/>
            <a:headEnd type="none" w="sm" len="sm"/>
            <a:tailEnd type="stealth" w="med" len="lg"/>
          </a:ln>
          <a:effectLst/>
        </p:spPr>
        <p:txBody>
          <a:bodyPr wrap="none" anchor="ctr"/>
          <a:lstStyle/>
          <a:p>
            <a:pPr>
              <a:defRPr/>
            </a:pPr>
            <a:endParaRPr lang="zh-CN" altLang="en-US"/>
          </a:p>
        </p:txBody>
      </p:sp>
      <p:sp useBgFill="1">
        <p:nvSpPr>
          <p:cNvPr id="649225" name="Rectangle 9"/>
          <p:cNvSpPr>
            <a:spLocks noChangeArrowheads="1"/>
          </p:cNvSpPr>
          <p:nvPr/>
        </p:nvSpPr>
        <p:spPr bwMode="auto">
          <a:xfrm>
            <a:off x="6864350" y="2844800"/>
            <a:ext cx="2051050" cy="908050"/>
          </a:xfrm>
          <a:prstGeom prst="rect">
            <a:avLst/>
          </a:prstGeom>
          <a:ln w="12700">
            <a:solidFill>
              <a:schemeClr val="tx1"/>
            </a:solidFill>
            <a:miter lim="800000"/>
            <a:headEnd/>
            <a:tailEnd/>
          </a:ln>
          <a:effectLst/>
        </p:spPr>
        <p:txBody>
          <a:bodyPr wrap="none" anchor="ctr"/>
          <a:lstStyle/>
          <a:p>
            <a:pPr algn="ct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ｃｏｍｍｏｎ</a:t>
            </a:r>
          </a:p>
          <a:p>
            <a:pPr algn="ct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公共数据区</a:t>
            </a:r>
          </a:p>
        </p:txBody>
      </p:sp>
      <p:sp>
        <p:nvSpPr>
          <p:cNvPr id="649226" name="Line 10"/>
          <p:cNvSpPr>
            <a:spLocks noChangeShapeType="1"/>
          </p:cNvSpPr>
          <p:nvPr/>
        </p:nvSpPr>
        <p:spPr bwMode="auto">
          <a:xfrm>
            <a:off x="7569200" y="2584450"/>
            <a:ext cx="1588" cy="273050"/>
          </a:xfrm>
          <a:prstGeom prst="line">
            <a:avLst/>
          </a:prstGeom>
          <a:noFill/>
          <a:ln w="25400">
            <a:solidFill>
              <a:schemeClr val="tx1"/>
            </a:solidFill>
            <a:round/>
            <a:headEnd type="none" w="sm" len="sm"/>
            <a:tailEnd type="stealth" w="med" len="lg"/>
          </a:ln>
          <a:effectLst/>
        </p:spPr>
        <p:txBody>
          <a:bodyPr wrap="none" anchor="ctr"/>
          <a:lstStyle/>
          <a:p>
            <a:pPr>
              <a:defRPr/>
            </a:pPr>
            <a:endParaRPr lang="zh-CN" altLang="en-US"/>
          </a:p>
        </p:txBody>
      </p:sp>
      <p:sp>
        <p:nvSpPr>
          <p:cNvPr id="649227" name="Rectangle 11"/>
          <p:cNvSpPr>
            <a:spLocks noChangeArrowheads="1"/>
          </p:cNvSpPr>
          <p:nvPr/>
        </p:nvSpPr>
        <p:spPr bwMode="auto">
          <a:xfrm>
            <a:off x="7169150" y="3943350"/>
            <a:ext cx="1409700" cy="822325"/>
          </a:xfrm>
          <a:prstGeom prst="rect">
            <a:avLst/>
          </a:prstGeom>
          <a:noFill/>
          <a:ln w="9525">
            <a:noFill/>
            <a:miter lim="800000"/>
            <a:headEnd/>
            <a:tailEnd/>
          </a:ln>
          <a:effectLst/>
        </p:spPr>
        <p:txBody>
          <a:bodyPr wrap="none" lIns="92075" tIns="46038" rIns="92075" bIns="46038">
            <a:spAutoFit/>
          </a:bodyPr>
          <a:lstStyle/>
          <a:p>
            <a:pPr algn="ctr">
              <a:lnSpc>
                <a:spcPct val="100000"/>
              </a:lnSpc>
              <a:spcAft>
                <a:spcPct val="0"/>
              </a:spcAft>
              <a:buClrTx/>
              <a:buSzTx/>
              <a:buFontTx/>
              <a:buNone/>
              <a:defRPr/>
            </a:pPr>
            <a:r>
              <a:rPr kumimoji="1" lang="zh-CN" altLang="en-US" sz="2400" b="1">
                <a:solidFill>
                  <a:schemeClr val="hlink"/>
                </a:solidFill>
                <a:effectLst>
                  <a:outerShdw blurRad="38100" dist="38100" dir="2700000" algn="tl">
                    <a:srgbClr val="C0C0C0"/>
                  </a:outerShdw>
                </a:effectLst>
                <a:latin typeface="宋体" pitchFamily="2" charset="-122"/>
              </a:rPr>
              <a:t>紧密的</a:t>
            </a:r>
          </a:p>
          <a:p>
            <a:pPr algn="ctr">
              <a:lnSpc>
                <a:spcPct val="100000"/>
              </a:lnSpc>
              <a:spcAft>
                <a:spcPct val="0"/>
              </a:spcAft>
              <a:buClrTx/>
              <a:buSzTx/>
              <a:buFontTx/>
              <a:buNone/>
              <a:defRPr/>
            </a:pPr>
            <a:r>
              <a:rPr kumimoji="1" lang="zh-CN" altLang="en-US" sz="2400" b="1">
                <a:solidFill>
                  <a:schemeClr val="hlink"/>
                </a:solidFill>
                <a:effectLst>
                  <a:outerShdw blurRad="38100" dist="38100" dir="2700000" algn="tl">
                    <a:srgbClr val="C0C0C0"/>
                  </a:outerShdw>
                </a:effectLst>
                <a:latin typeface="宋体" pitchFamily="2" charset="-122"/>
              </a:rPr>
              <a:t>公共耦合</a:t>
            </a:r>
          </a:p>
        </p:txBody>
      </p:sp>
      <p:sp>
        <p:nvSpPr>
          <p:cNvPr id="649228" name="Line 12"/>
          <p:cNvSpPr>
            <a:spLocks noChangeShapeType="1"/>
          </p:cNvSpPr>
          <p:nvPr/>
        </p:nvSpPr>
        <p:spPr bwMode="auto">
          <a:xfrm flipV="1">
            <a:off x="8178800" y="2584450"/>
            <a:ext cx="1588" cy="273050"/>
          </a:xfrm>
          <a:prstGeom prst="line">
            <a:avLst/>
          </a:prstGeom>
          <a:noFill/>
          <a:ln w="25400">
            <a:solidFill>
              <a:schemeClr val="tx1"/>
            </a:solidFill>
            <a:round/>
            <a:headEnd type="none" w="sm" len="sm"/>
            <a:tailEnd type="stealth" w="med" len="lg"/>
          </a:ln>
          <a:effectLst/>
        </p:spPr>
        <p:txBody>
          <a:bodyPr wrap="none" anchor="ctr"/>
          <a:lstStyle/>
          <a:p>
            <a:pPr>
              <a:defRPr/>
            </a:pPr>
            <a:endParaRPr lang="zh-CN" altLang="en-US"/>
          </a:p>
        </p:txBody>
      </p:sp>
      <p:sp>
        <p:nvSpPr>
          <p:cNvPr id="649229" name="Line 13"/>
          <p:cNvSpPr>
            <a:spLocks noChangeShapeType="1"/>
          </p:cNvSpPr>
          <p:nvPr/>
        </p:nvSpPr>
        <p:spPr bwMode="auto">
          <a:xfrm>
            <a:off x="8483600" y="2584450"/>
            <a:ext cx="1588" cy="273050"/>
          </a:xfrm>
          <a:prstGeom prst="line">
            <a:avLst/>
          </a:prstGeom>
          <a:noFill/>
          <a:ln w="25400">
            <a:solidFill>
              <a:schemeClr val="tx1"/>
            </a:solidFill>
            <a:round/>
            <a:headEnd type="none" w="sm" len="sm"/>
            <a:tailEnd type="stealth" w="med" len="lg"/>
          </a:ln>
          <a:effectLst/>
        </p:spPr>
        <p:txBody>
          <a:bodyPr wrap="none" anchor="ctr"/>
          <a:lstStyle/>
          <a:p>
            <a:pPr>
              <a:defRPr/>
            </a:pPr>
            <a:endParaRPr lang="zh-CN" altLang="en-US"/>
          </a:p>
        </p:txBody>
      </p:sp>
      <p:sp>
        <p:nvSpPr>
          <p:cNvPr id="649230" name="Line 14"/>
          <p:cNvSpPr>
            <a:spLocks noChangeShapeType="1"/>
          </p:cNvSpPr>
          <p:nvPr/>
        </p:nvSpPr>
        <p:spPr bwMode="auto">
          <a:xfrm flipV="1">
            <a:off x="7264400" y="2584450"/>
            <a:ext cx="1588" cy="273050"/>
          </a:xfrm>
          <a:prstGeom prst="line">
            <a:avLst/>
          </a:prstGeom>
          <a:noFill/>
          <a:ln w="25400">
            <a:solidFill>
              <a:schemeClr val="tx1"/>
            </a:solidFill>
            <a:round/>
            <a:headEnd type="none" w="sm" len="sm"/>
            <a:tailEnd type="stealth" w="med" len="lg"/>
          </a:ln>
          <a:effectLst/>
        </p:spPr>
        <p:txBody>
          <a:bodyPr wrap="none" anchor="ctr"/>
          <a:lstStyle/>
          <a:p>
            <a:pPr>
              <a:defRPr/>
            </a:pPr>
            <a:endParaRPr lang="zh-CN" altLang="en-US"/>
          </a:p>
        </p:txBody>
      </p:sp>
      <p:sp>
        <p:nvSpPr>
          <p:cNvPr id="649231" name="Rectangle 15"/>
          <p:cNvSpPr>
            <a:spLocks noChangeArrowheads="1"/>
          </p:cNvSpPr>
          <p:nvPr/>
        </p:nvSpPr>
        <p:spPr bwMode="auto">
          <a:xfrm>
            <a:off x="349250" y="4648200"/>
            <a:ext cx="8032750" cy="1828800"/>
          </a:xfrm>
          <a:prstGeom prst="rect">
            <a:avLst/>
          </a:prstGeom>
          <a:noFill/>
          <a:ln w="12700">
            <a:noFill/>
            <a:miter lim="800000"/>
            <a:headEnd/>
            <a:tailEnd/>
          </a:ln>
          <a:effectLst/>
        </p:spPr>
        <p:txBody>
          <a:bodyPr lIns="92075" tIns="46038" rIns="92075" bIns="46038"/>
          <a:lstStyle/>
          <a:p>
            <a:pPr marL="342900" indent="-342900">
              <a:lnSpc>
                <a:spcPct val="120000"/>
              </a:lnSpc>
              <a:spcAft>
                <a:spcPct val="0"/>
              </a:spcAft>
              <a:buClr>
                <a:schemeClr val="tx1"/>
              </a:buClr>
              <a:buFont typeface="Monotype Sorts" pitchFamily="2" charset="2"/>
              <a:buNone/>
              <a:defRPr/>
            </a:pPr>
            <a:r>
              <a:rPr kumimoji="1" lang="zh-CN" altLang="en-US" sz="2400" b="1">
                <a:solidFill>
                  <a:schemeClr val="tx2"/>
                </a:solidFill>
                <a:effectLst>
                  <a:outerShdw blurRad="38100" dist="38100" dir="2700000" algn="tl">
                    <a:srgbClr val="C0C0C0"/>
                  </a:outerShdw>
                </a:effectLst>
                <a:latin typeface="宋体" pitchFamily="2" charset="-122"/>
              </a:rPr>
              <a:t>公共耦合存在的问题：</a:t>
            </a:r>
          </a:p>
          <a:p>
            <a:pPr marL="342900" indent="-342900">
              <a:lnSpc>
                <a:spcPct val="120000"/>
              </a:lnSpc>
              <a:spcAft>
                <a:spcPct val="0"/>
              </a:spcAft>
              <a:buClr>
                <a:schemeClr val="tx1"/>
              </a:buClr>
              <a:buFont typeface="Monotype Sorts" pitchFamily="2" charset="2"/>
              <a:buNone/>
              <a:defRPr/>
            </a:pPr>
            <a:r>
              <a:rPr kumimoji="1" lang="en-US" altLang="zh-CN" sz="2400" b="1">
                <a:solidFill>
                  <a:schemeClr val="tx1"/>
                </a:solidFill>
                <a:effectLst>
                  <a:outerShdw blurRad="38100" dist="38100" dir="2700000" algn="tl">
                    <a:srgbClr val="C0C0C0"/>
                  </a:outerShdw>
                </a:effectLst>
                <a:latin typeface="宋体" pitchFamily="2" charset="-122"/>
              </a:rPr>
              <a:t>(1)</a:t>
            </a:r>
            <a:r>
              <a:rPr kumimoji="1" lang="zh-CN" altLang="en-US" sz="2400" b="1">
                <a:solidFill>
                  <a:schemeClr val="tx1"/>
                </a:solidFill>
                <a:effectLst>
                  <a:outerShdw blurRad="38100" dist="38100" dir="2700000" algn="tl">
                    <a:srgbClr val="C0C0C0"/>
                  </a:outerShdw>
                </a:effectLst>
                <a:latin typeface="宋体" pitchFamily="2" charset="-122"/>
              </a:rPr>
              <a:t>软件可理解性降低</a:t>
            </a:r>
            <a:r>
              <a:rPr kumimoji="1" lang="en-US" altLang="zh-CN" sz="2400" b="1">
                <a:solidFill>
                  <a:schemeClr val="tx1"/>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宋体" pitchFamily="2" charset="-122"/>
              </a:rPr>
              <a:t>模块间存在错综复杂的连系</a:t>
            </a:r>
            <a:r>
              <a:rPr kumimoji="1" lang="en-US" altLang="zh-CN" sz="2400" b="1">
                <a:solidFill>
                  <a:schemeClr val="tx1"/>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宋体" pitchFamily="2" charset="-122"/>
              </a:rPr>
              <a:t>；</a:t>
            </a:r>
          </a:p>
          <a:p>
            <a:pPr marL="342900" indent="-342900">
              <a:lnSpc>
                <a:spcPct val="120000"/>
              </a:lnSpc>
              <a:spcAft>
                <a:spcPct val="0"/>
              </a:spcAft>
              <a:buClr>
                <a:schemeClr val="tx1"/>
              </a:buClr>
              <a:buFont typeface="Monotype Sorts" pitchFamily="2" charset="2"/>
              <a:buNone/>
              <a:defRPr/>
            </a:pPr>
            <a:r>
              <a:rPr kumimoji="1" lang="en-US" altLang="zh-CN" sz="2400" b="1">
                <a:solidFill>
                  <a:schemeClr val="tx1"/>
                </a:solidFill>
                <a:effectLst>
                  <a:outerShdw blurRad="38100" dist="38100" dir="2700000" algn="tl">
                    <a:srgbClr val="C0C0C0"/>
                  </a:outerShdw>
                </a:effectLst>
                <a:latin typeface="宋体" pitchFamily="2" charset="-122"/>
              </a:rPr>
              <a:t>(2)</a:t>
            </a:r>
            <a:r>
              <a:rPr kumimoji="1" lang="zh-CN" altLang="en-US" sz="2400" b="1">
                <a:solidFill>
                  <a:schemeClr val="tx1"/>
                </a:solidFill>
                <a:effectLst>
                  <a:outerShdw blurRad="38100" dist="38100" dir="2700000" algn="tl">
                    <a:srgbClr val="C0C0C0"/>
                  </a:outerShdw>
                </a:effectLst>
                <a:latin typeface="宋体" pitchFamily="2" charset="-122"/>
              </a:rPr>
              <a:t>软件可维护性差</a:t>
            </a:r>
            <a:r>
              <a:rPr kumimoji="1" lang="en-US" altLang="zh-CN" sz="2400" b="1">
                <a:solidFill>
                  <a:schemeClr val="tx1"/>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宋体" pitchFamily="2" charset="-122"/>
              </a:rPr>
              <a:t>修改变量名或属性困难</a:t>
            </a:r>
            <a:r>
              <a:rPr kumimoji="1" lang="en-US" altLang="zh-CN" sz="2400" b="1">
                <a:solidFill>
                  <a:schemeClr val="tx1"/>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宋体" pitchFamily="2" charset="-122"/>
              </a:rPr>
              <a:t>；</a:t>
            </a:r>
          </a:p>
          <a:p>
            <a:pPr marL="342900" indent="-342900">
              <a:lnSpc>
                <a:spcPct val="120000"/>
              </a:lnSpc>
              <a:spcAft>
                <a:spcPct val="0"/>
              </a:spcAft>
              <a:buClr>
                <a:schemeClr val="tx1"/>
              </a:buClr>
              <a:buFont typeface="Monotype Sorts" pitchFamily="2" charset="2"/>
              <a:buNone/>
              <a:defRPr/>
            </a:pPr>
            <a:r>
              <a:rPr kumimoji="1" lang="en-US" altLang="zh-CN" sz="2400" b="1">
                <a:solidFill>
                  <a:schemeClr val="tx1"/>
                </a:solidFill>
                <a:effectLst>
                  <a:outerShdw blurRad="38100" dist="38100" dir="2700000" algn="tl">
                    <a:srgbClr val="C0C0C0"/>
                  </a:outerShdw>
                </a:effectLst>
                <a:latin typeface="宋体" pitchFamily="2" charset="-122"/>
              </a:rPr>
              <a:t>(3)</a:t>
            </a:r>
            <a:r>
              <a:rPr kumimoji="1" lang="zh-CN" altLang="en-US" sz="2400" b="1">
                <a:solidFill>
                  <a:schemeClr val="tx1"/>
                </a:solidFill>
                <a:effectLst>
                  <a:outerShdw blurRad="38100" dist="38100" dir="2700000" algn="tl">
                    <a:srgbClr val="C0C0C0"/>
                  </a:outerShdw>
                </a:effectLst>
                <a:latin typeface="宋体" pitchFamily="2" charset="-122"/>
              </a:rPr>
              <a:t>软件可靠性差</a:t>
            </a:r>
            <a:r>
              <a:rPr kumimoji="1" lang="en-US" altLang="zh-CN" sz="2400" b="1">
                <a:solidFill>
                  <a:schemeClr val="tx1"/>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宋体" pitchFamily="2" charset="-122"/>
              </a:rPr>
              <a:t>公共数据区及全程变量无保护措施</a:t>
            </a:r>
            <a:r>
              <a:rPr kumimoji="1" lang="en-US" altLang="zh-CN" sz="2400" b="1">
                <a:solidFill>
                  <a:schemeClr val="tx1"/>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宋体" pitchFamily="2" charset="-122"/>
              </a:rPr>
              <a:t>；</a:t>
            </a:r>
          </a:p>
        </p:txBody>
      </p:sp>
      <p:sp useBgFill="1">
        <p:nvSpPr>
          <p:cNvPr id="39952" name="Rectangle 16"/>
          <p:cNvSpPr>
            <a:spLocks noChangeArrowheads="1"/>
          </p:cNvSpPr>
          <p:nvPr/>
        </p:nvSpPr>
        <p:spPr bwMode="auto">
          <a:xfrm>
            <a:off x="7035800" y="2232025"/>
            <a:ext cx="741363" cy="330200"/>
          </a:xfrm>
          <a:prstGeom prst="rect">
            <a:avLst/>
          </a:prstGeom>
          <a:ln w="12700">
            <a:solidFill>
              <a:schemeClr val="tx1"/>
            </a:solidFill>
            <a:miter lim="800000"/>
            <a:headEnd/>
            <a:tailEnd/>
          </a:ln>
        </p:spPr>
        <p:txBody>
          <a:bodyPr wrap="none" anchor="ctr"/>
          <a:lstStyle/>
          <a:p>
            <a:pPr algn="ctr">
              <a:lnSpc>
                <a:spcPct val="100000"/>
              </a:lnSpc>
              <a:spcBef>
                <a:spcPct val="20000"/>
              </a:spcBef>
              <a:spcAft>
                <a:spcPct val="0"/>
              </a:spcAft>
              <a:buClr>
                <a:srgbClr val="CC99FF"/>
              </a:buClr>
              <a:buSzTx/>
              <a:buFont typeface="Monotype Sorts" pitchFamily="2" charset="2"/>
              <a:buNone/>
            </a:pPr>
            <a:r>
              <a:rPr kumimoji="1" lang="en-US" altLang="zh-CN" sz="2000">
                <a:solidFill>
                  <a:schemeClr val="tx1"/>
                </a:solidFill>
                <a:effectLst/>
                <a:latin typeface="Times New Roman" pitchFamily="18" charset="0"/>
              </a:rPr>
              <a:t>A</a:t>
            </a:r>
          </a:p>
        </p:txBody>
      </p:sp>
      <p:sp useBgFill="1">
        <p:nvSpPr>
          <p:cNvPr id="39953" name="Rectangle 17"/>
          <p:cNvSpPr>
            <a:spLocks noChangeArrowheads="1"/>
          </p:cNvSpPr>
          <p:nvPr/>
        </p:nvSpPr>
        <p:spPr bwMode="auto">
          <a:xfrm>
            <a:off x="8093075" y="2235200"/>
            <a:ext cx="741363" cy="330200"/>
          </a:xfrm>
          <a:prstGeom prst="rect">
            <a:avLst/>
          </a:prstGeom>
          <a:ln w="12700">
            <a:solidFill>
              <a:schemeClr val="tx1"/>
            </a:solidFill>
            <a:miter lim="800000"/>
            <a:headEnd/>
            <a:tailEnd/>
          </a:ln>
        </p:spPr>
        <p:txBody>
          <a:bodyPr wrap="none" anchor="ctr"/>
          <a:lstStyle/>
          <a:p>
            <a:pPr algn="ctr">
              <a:lnSpc>
                <a:spcPct val="100000"/>
              </a:lnSpc>
              <a:spcBef>
                <a:spcPct val="20000"/>
              </a:spcBef>
              <a:spcAft>
                <a:spcPct val="0"/>
              </a:spcAft>
              <a:buClr>
                <a:srgbClr val="CC99FF"/>
              </a:buClr>
              <a:buSzTx/>
              <a:buFont typeface="Monotype Sorts" pitchFamily="2" charset="2"/>
              <a:buNone/>
            </a:pPr>
            <a:r>
              <a:rPr kumimoji="1" lang="en-US" altLang="zh-CN" sz="2000">
                <a:solidFill>
                  <a:schemeClr val="tx1"/>
                </a:solidFill>
                <a:effectLst/>
                <a:latin typeface="Times New Roman" pitchFamily="18" charset="0"/>
              </a:rPr>
              <a:t>B</a:t>
            </a:r>
          </a:p>
        </p:txBody>
      </p:sp>
      <p:sp>
        <p:nvSpPr>
          <p:cNvPr id="649235" name="Rectangle 19"/>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ChangeArrowheads="1"/>
          </p:cNvSpPr>
          <p:nvPr/>
        </p:nvSpPr>
        <p:spPr bwMode="auto">
          <a:xfrm>
            <a:off x="1371600" y="2560638"/>
            <a:ext cx="6629400" cy="2895600"/>
          </a:xfrm>
          <a:prstGeom prst="rect">
            <a:avLst/>
          </a:prstGeom>
          <a:noFill/>
          <a:ln w="12700">
            <a:noFill/>
            <a:miter lim="800000"/>
            <a:headEnd/>
            <a:tailEnd/>
          </a:ln>
          <a:effectLst/>
        </p:spPr>
        <p:txBody>
          <a:bodyPr lIns="92075" tIns="46038" rIns="92075" bIns="46038"/>
          <a:lstStyle/>
          <a:p>
            <a:pPr marL="342900" indent="-342900" eaLnBrk="1" hangingPunct="1">
              <a:lnSpc>
                <a:spcPct val="160000"/>
              </a:lnSpc>
              <a:spcAft>
                <a:spcPct val="0"/>
              </a:spcAft>
              <a:buClr>
                <a:srgbClr val="FFFF00"/>
              </a:buClr>
              <a:buSzPct val="70000"/>
              <a:buFont typeface="Wingdings" pitchFamily="2" charset="2"/>
              <a:buNone/>
              <a:defRPr/>
            </a:pPr>
            <a:r>
              <a:rPr kumimoji="1" lang="zh-CN" altLang="en-US" sz="2400" b="1" dirty="0">
                <a:solidFill>
                  <a:schemeClr val="tx1"/>
                </a:solidFill>
                <a:effectLst>
                  <a:outerShdw blurRad="38100" dist="38100" dir="2700000" algn="tl">
                    <a:srgbClr val="C0C0C0"/>
                  </a:outerShdw>
                </a:effectLst>
                <a:latin typeface="宋体" pitchFamily="2" charset="-122"/>
              </a:rPr>
              <a:t>发生内容耦合的情形主要包括：</a:t>
            </a:r>
          </a:p>
          <a:p>
            <a:pPr marL="342900" indent="-342900" eaLnBrk="1" hangingPunct="1">
              <a:lnSpc>
                <a:spcPct val="160000"/>
              </a:lnSpc>
              <a:spcAft>
                <a:spcPct val="0"/>
              </a:spcAft>
              <a:buClr>
                <a:srgbClr val="FFFF00"/>
              </a:buClr>
              <a:buSzPct val="70000"/>
              <a:buFont typeface="Wingdings" pitchFamily="2" charset="2"/>
              <a:buNone/>
              <a:defRPr/>
            </a:pPr>
            <a:r>
              <a:rPr kumimoji="1" lang="en-US" altLang="zh-CN" sz="2400" b="1" dirty="0">
                <a:solidFill>
                  <a:schemeClr val="tx1"/>
                </a:solidFill>
                <a:effectLst>
                  <a:outerShdw blurRad="38100" dist="38100" dir="2700000" algn="tl">
                    <a:srgbClr val="C0C0C0"/>
                  </a:outerShdw>
                </a:effectLst>
                <a:latin typeface="宋体" pitchFamily="2" charset="-122"/>
              </a:rPr>
              <a:t>(1) </a:t>
            </a:r>
            <a:r>
              <a:rPr kumimoji="1" lang="zh-CN" altLang="en-US" sz="2400" b="1" dirty="0">
                <a:solidFill>
                  <a:schemeClr val="tx1"/>
                </a:solidFill>
                <a:effectLst>
                  <a:outerShdw blurRad="38100" dist="38100" dir="2700000" algn="tl">
                    <a:srgbClr val="C0C0C0"/>
                  </a:outerShdw>
                </a:effectLst>
                <a:latin typeface="宋体" pitchFamily="2" charset="-122"/>
              </a:rPr>
              <a:t>一模块直接访问另一模块的内部数据；</a:t>
            </a:r>
          </a:p>
          <a:p>
            <a:pPr marL="342900" indent="-342900" eaLnBrk="1" hangingPunct="1">
              <a:lnSpc>
                <a:spcPct val="160000"/>
              </a:lnSpc>
              <a:spcAft>
                <a:spcPct val="0"/>
              </a:spcAft>
              <a:buClr>
                <a:srgbClr val="FFFF00"/>
              </a:buClr>
              <a:buSzPct val="70000"/>
              <a:buFont typeface="Wingdings" pitchFamily="2" charset="2"/>
              <a:buNone/>
              <a:defRPr/>
            </a:pPr>
            <a:r>
              <a:rPr kumimoji="1" lang="en-US" altLang="zh-CN" sz="2400" b="1" dirty="0">
                <a:solidFill>
                  <a:schemeClr val="tx1"/>
                </a:solidFill>
                <a:effectLst>
                  <a:outerShdw blurRad="38100" dist="38100" dir="2700000" algn="tl">
                    <a:srgbClr val="C0C0C0"/>
                  </a:outerShdw>
                </a:effectLst>
                <a:latin typeface="宋体" pitchFamily="2" charset="-122"/>
              </a:rPr>
              <a:t>(2) </a:t>
            </a:r>
            <a:r>
              <a:rPr kumimoji="1" lang="zh-CN" altLang="en-US" sz="2400" b="1" dirty="0">
                <a:solidFill>
                  <a:schemeClr val="tx1"/>
                </a:solidFill>
                <a:effectLst>
                  <a:outerShdw blurRad="38100" dist="38100" dir="2700000" algn="tl">
                    <a:srgbClr val="C0C0C0"/>
                  </a:outerShdw>
                </a:effectLst>
                <a:latin typeface="宋体" pitchFamily="2" charset="-122"/>
              </a:rPr>
              <a:t>一模块不通过正常入口转到另一模块内；</a:t>
            </a:r>
          </a:p>
          <a:p>
            <a:pPr marL="342900" indent="-342900" eaLnBrk="1" hangingPunct="1">
              <a:lnSpc>
                <a:spcPct val="160000"/>
              </a:lnSpc>
              <a:spcAft>
                <a:spcPct val="0"/>
              </a:spcAft>
              <a:buClr>
                <a:srgbClr val="FFFF00"/>
              </a:buClr>
              <a:buSzPct val="70000"/>
              <a:buFont typeface="Wingdings" pitchFamily="2" charset="2"/>
              <a:buNone/>
              <a:defRPr/>
            </a:pPr>
            <a:r>
              <a:rPr kumimoji="1" lang="en-US" altLang="zh-CN" sz="2400" b="1" dirty="0">
                <a:solidFill>
                  <a:schemeClr val="tx1"/>
                </a:solidFill>
                <a:effectLst>
                  <a:outerShdw blurRad="38100" dist="38100" dir="2700000" algn="tl">
                    <a:srgbClr val="C0C0C0"/>
                  </a:outerShdw>
                </a:effectLst>
                <a:latin typeface="宋体" pitchFamily="2" charset="-122"/>
              </a:rPr>
              <a:t>(3) </a:t>
            </a:r>
            <a:r>
              <a:rPr kumimoji="1" lang="zh-CN" altLang="en-US" sz="2400" b="1" dirty="0">
                <a:solidFill>
                  <a:schemeClr val="tx1"/>
                </a:solidFill>
                <a:effectLst>
                  <a:outerShdw blurRad="38100" dist="38100" dir="2700000" algn="tl">
                    <a:srgbClr val="C0C0C0"/>
                  </a:outerShdw>
                </a:effectLst>
                <a:latin typeface="宋体" pitchFamily="2" charset="-122"/>
              </a:rPr>
              <a:t>两模块有一部分代码重叠；</a:t>
            </a:r>
          </a:p>
          <a:p>
            <a:pPr marL="342900" indent="-342900" eaLnBrk="1" hangingPunct="1">
              <a:lnSpc>
                <a:spcPct val="160000"/>
              </a:lnSpc>
              <a:spcAft>
                <a:spcPct val="0"/>
              </a:spcAft>
              <a:buClr>
                <a:srgbClr val="FFFF00"/>
              </a:buClr>
              <a:buSzPct val="70000"/>
              <a:buFont typeface="Wingdings" pitchFamily="2" charset="2"/>
              <a:buNone/>
              <a:defRPr/>
            </a:pPr>
            <a:r>
              <a:rPr kumimoji="1" lang="en-US" altLang="zh-CN" sz="2400" b="1" dirty="0">
                <a:solidFill>
                  <a:schemeClr val="tx1"/>
                </a:solidFill>
                <a:effectLst>
                  <a:outerShdw blurRad="38100" dist="38100" dir="2700000" algn="tl">
                    <a:srgbClr val="C0C0C0"/>
                  </a:outerShdw>
                </a:effectLst>
                <a:latin typeface="宋体" pitchFamily="2" charset="-122"/>
              </a:rPr>
              <a:t>(4) </a:t>
            </a:r>
            <a:r>
              <a:rPr kumimoji="1" lang="zh-CN" altLang="en-US" sz="2400" b="1" dirty="0">
                <a:solidFill>
                  <a:schemeClr val="tx1"/>
                </a:solidFill>
                <a:effectLst>
                  <a:outerShdw blurRad="38100" dist="38100" dir="2700000" algn="tl">
                    <a:srgbClr val="C0C0C0"/>
                  </a:outerShdw>
                </a:effectLst>
                <a:latin typeface="宋体" pitchFamily="2" charset="-122"/>
              </a:rPr>
              <a:t>一模块有多个入口。</a:t>
            </a:r>
          </a:p>
        </p:txBody>
      </p:sp>
      <p:sp>
        <p:nvSpPr>
          <p:cNvPr id="650243" name="Rectangle 3"/>
          <p:cNvSpPr>
            <a:spLocks noChangeArrowheads="1"/>
          </p:cNvSpPr>
          <p:nvPr/>
        </p:nvSpPr>
        <p:spPr bwMode="auto">
          <a:xfrm>
            <a:off x="228600" y="1295400"/>
            <a:ext cx="8458200" cy="903288"/>
          </a:xfrm>
          <a:prstGeom prst="rect">
            <a:avLst/>
          </a:prstGeom>
          <a:noFill/>
          <a:ln w="12700">
            <a:noFill/>
            <a:miter lim="800000"/>
            <a:headEnd/>
            <a:tailEnd/>
          </a:ln>
          <a:effectLst/>
        </p:spPr>
        <p:txBody>
          <a:bodyPr lIns="92075" tIns="46038" rIns="92075" bIns="46038"/>
          <a:lstStyle/>
          <a:p>
            <a:pPr marL="342900" indent="-342900">
              <a:lnSpc>
                <a:spcPct val="120000"/>
              </a:lnSpc>
              <a:spcAft>
                <a:spcPct val="0"/>
              </a:spcAft>
              <a:buClr>
                <a:schemeClr val="tx1"/>
              </a:buClr>
              <a:buFont typeface="Monotype Sorts" pitchFamily="2" charset="2"/>
              <a:buNone/>
              <a:defRPr/>
            </a:pPr>
            <a:r>
              <a:rPr kumimoji="1" lang="en-US" altLang="zh-CN" sz="2400" b="1" dirty="0">
                <a:solidFill>
                  <a:schemeClr val="tx2"/>
                </a:solidFill>
                <a:effectLst>
                  <a:outerShdw blurRad="38100" dist="38100" dir="2700000" algn="tl">
                    <a:srgbClr val="C0C0C0"/>
                  </a:outerShdw>
                </a:effectLst>
                <a:latin typeface="宋体" pitchFamily="2" charset="-122"/>
              </a:rPr>
              <a:t>(6) </a:t>
            </a:r>
            <a:r>
              <a:rPr kumimoji="1" lang="zh-CN" altLang="en-US" sz="2400" b="1" dirty="0">
                <a:solidFill>
                  <a:schemeClr val="tx2"/>
                </a:solidFill>
                <a:effectLst>
                  <a:outerShdw blurRad="38100" dist="38100" dir="2700000" algn="tl">
                    <a:srgbClr val="C0C0C0"/>
                  </a:outerShdw>
                </a:effectLst>
                <a:latin typeface="宋体" pitchFamily="2" charset="-122"/>
              </a:rPr>
              <a:t>内容耦合：</a:t>
            </a:r>
            <a:r>
              <a:rPr kumimoji="1" lang="zh-CN" altLang="en-US" sz="2400" b="1" dirty="0">
                <a:solidFill>
                  <a:schemeClr val="tx1"/>
                </a:solidFill>
                <a:effectLst>
                  <a:outerShdw blurRad="38100" dist="38100" dir="2700000" algn="tl">
                    <a:srgbClr val="C0C0C0"/>
                  </a:outerShdw>
                </a:effectLst>
                <a:latin typeface="宋体" pitchFamily="2" charset="-122"/>
              </a:rPr>
              <a:t>一模块直接访问另一模块的内部信息</a:t>
            </a:r>
            <a:r>
              <a:rPr kumimoji="1" lang="en-US" altLang="zh-CN" sz="2400" b="1" dirty="0">
                <a:solidFill>
                  <a:schemeClr val="tx1"/>
                </a:solidFill>
                <a:effectLst>
                  <a:outerShdw blurRad="38100" dist="38100" dir="2700000" algn="tl">
                    <a:srgbClr val="C0C0C0"/>
                  </a:outerShdw>
                </a:effectLst>
                <a:latin typeface="宋体" pitchFamily="2" charset="-122"/>
              </a:rPr>
              <a:t>(</a:t>
            </a:r>
            <a:r>
              <a:rPr kumimoji="1" lang="zh-CN" altLang="en-US" sz="2400" b="1" dirty="0">
                <a:solidFill>
                  <a:schemeClr val="tx1"/>
                </a:solidFill>
                <a:effectLst>
                  <a:outerShdw blurRad="38100" dist="38100" dir="2700000" algn="tl">
                    <a:srgbClr val="C0C0C0"/>
                  </a:outerShdw>
                </a:effectLst>
                <a:latin typeface="宋体" pitchFamily="2" charset="-122"/>
              </a:rPr>
              <a:t>程序代码或数据</a:t>
            </a:r>
            <a:r>
              <a:rPr kumimoji="1" lang="en-US" altLang="zh-CN" sz="2400" b="1" dirty="0">
                <a:solidFill>
                  <a:schemeClr val="tx1"/>
                </a:solidFill>
                <a:effectLst>
                  <a:outerShdw blurRad="38100" dist="38100" dir="2700000" algn="tl">
                    <a:srgbClr val="C0C0C0"/>
                  </a:outerShdw>
                </a:effectLst>
                <a:latin typeface="宋体" pitchFamily="2" charset="-122"/>
              </a:rPr>
              <a:t>)</a:t>
            </a:r>
            <a:r>
              <a:rPr kumimoji="1" lang="zh-CN" altLang="en-US" sz="2400" b="1" dirty="0" smtClean="0">
                <a:solidFill>
                  <a:schemeClr val="tx1"/>
                </a:solidFill>
                <a:effectLst>
                  <a:outerShdw blurRad="38100" dist="38100" dir="2700000" algn="tl">
                    <a:srgbClr val="C0C0C0"/>
                  </a:outerShdw>
                </a:effectLst>
                <a:latin typeface="宋体" pitchFamily="2" charset="-122"/>
              </a:rPr>
              <a:t>。</a:t>
            </a:r>
            <a:r>
              <a:rPr kumimoji="1" lang="en-US" altLang="zh-CN" sz="2400" b="1" dirty="0" smtClean="0">
                <a:solidFill>
                  <a:schemeClr val="tx1"/>
                </a:solidFill>
                <a:effectLst>
                  <a:outerShdw blurRad="38100" dist="38100" dir="2700000" algn="tl">
                    <a:srgbClr val="C0C0C0"/>
                  </a:outerShdw>
                </a:effectLst>
                <a:latin typeface="宋体" pitchFamily="2" charset="-122"/>
              </a:rPr>
              <a:t>/*</a:t>
            </a:r>
            <a:r>
              <a:rPr kumimoji="1" lang="en-US" altLang="zh-CN" sz="1600" b="1" dirty="0" err="1" smtClean="0">
                <a:solidFill>
                  <a:schemeClr val="tx1"/>
                </a:solidFill>
                <a:effectLst>
                  <a:outerShdw blurRad="38100" dist="38100" dir="2700000" algn="tl">
                    <a:srgbClr val="C0C0C0"/>
                  </a:outerShdw>
                </a:effectLst>
                <a:latin typeface="宋体" pitchFamily="2" charset="-122"/>
              </a:rPr>
              <a:t>goto</a:t>
            </a:r>
            <a:r>
              <a:rPr kumimoji="1" lang="zh-CN" altLang="en-US" sz="1600" b="1" dirty="0" smtClean="0">
                <a:solidFill>
                  <a:schemeClr val="tx1"/>
                </a:solidFill>
                <a:effectLst>
                  <a:outerShdw blurRad="38100" dist="38100" dir="2700000" algn="tl">
                    <a:srgbClr val="C0C0C0"/>
                  </a:outerShdw>
                </a:effectLst>
                <a:latin typeface="宋体" pitchFamily="2" charset="-122"/>
              </a:rPr>
              <a:t>只能在函数内部用，不能跳到函数外部</a:t>
            </a:r>
            <a:r>
              <a:rPr kumimoji="1" lang="en-US" altLang="zh-CN" sz="2400" b="1" dirty="0" smtClean="0">
                <a:solidFill>
                  <a:schemeClr val="tx1"/>
                </a:solidFill>
                <a:effectLst>
                  <a:outerShdw blurRad="38100" dist="38100" dir="2700000" algn="tl">
                    <a:srgbClr val="C0C0C0"/>
                  </a:outerShdw>
                </a:effectLst>
                <a:latin typeface="宋体" pitchFamily="2" charset="-122"/>
              </a:rPr>
              <a:t>*/</a:t>
            </a:r>
            <a:endParaRPr kumimoji="1" lang="zh-CN" altLang="en-US" sz="2400" b="1" dirty="0">
              <a:solidFill>
                <a:schemeClr val="tx1"/>
              </a:solidFill>
              <a:effectLst>
                <a:outerShdw blurRad="38100" dist="38100" dir="2700000" algn="tl">
                  <a:srgbClr val="C0C0C0"/>
                </a:outerShdw>
              </a:effectLst>
              <a:latin typeface="宋体" pitchFamily="2" charset="-122"/>
            </a:endParaRPr>
          </a:p>
        </p:txBody>
      </p:sp>
      <p:sp>
        <p:nvSpPr>
          <p:cNvPr id="650246" name="Rectangle 6"/>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6" name="Text Box 4"/>
          <p:cNvSpPr txBox="1">
            <a:spLocks noChangeArrowheads="1"/>
          </p:cNvSpPr>
          <p:nvPr/>
        </p:nvSpPr>
        <p:spPr bwMode="auto">
          <a:xfrm>
            <a:off x="112713" y="1252538"/>
            <a:ext cx="8802687" cy="1819275"/>
          </a:xfrm>
          <a:prstGeom prst="rect">
            <a:avLst/>
          </a:prstGeom>
          <a:noFill/>
          <a:ln w="9525">
            <a:noFill/>
            <a:miter lim="800000"/>
            <a:headEnd/>
            <a:tailEnd/>
          </a:ln>
          <a:effectLst/>
        </p:spPr>
        <p:txBody>
          <a:bodyPr>
            <a:spAutoFit/>
          </a:bodyPr>
          <a:lstStyle/>
          <a:p>
            <a:pPr marL="381000" lvl="2">
              <a:lnSpc>
                <a:spcPct val="105000"/>
              </a:lnSpc>
              <a:spcAft>
                <a:spcPct val="0"/>
              </a:spcAft>
              <a:buClrTx/>
              <a:buSzTx/>
              <a:buFontTx/>
              <a:buNone/>
              <a:defRPr/>
            </a:pPr>
            <a:r>
              <a:rPr kumimoji="1" lang="zh-CN" altLang="en-US" sz="2800" b="1">
                <a:solidFill>
                  <a:schemeClr val="tx1"/>
                </a:solidFill>
                <a:effectLst>
                  <a:outerShdw blurRad="38100" dist="38100" dir="2700000" algn="tl">
                    <a:srgbClr val="C0C0C0"/>
                  </a:outerShdw>
                </a:effectLst>
                <a:latin typeface="楷体_GB2312" pitchFamily="49" charset="-122"/>
                <a:ea typeface="楷体_GB2312" pitchFamily="49" charset="-122"/>
              </a:rPr>
              <a:t>软件设计的任务</a:t>
            </a:r>
            <a:endParaRPr kumimoji="1" lang="zh-CN" altLang="en-US" sz="2800" b="1">
              <a:solidFill>
                <a:schemeClr val="tx1"/>
              </a:solidFill>
              <a:effectLst>
                <a:outerShdw blurRad="38100" dist="38100" dir="2700000" algn="tl">
                  <a:srgbClr val="C0C0C0"/>
                </a:outerShdw>
              </a:effectLst>
              <a:latin typeface="宋体" pitchFamily="2" charset="-122"/>
            </a:endParaRPr>
          </a:p>
          <a:p>
            <a:pPr marL="190500" lvl="1" algn="just">
              <a:lnSpc>
                <a:spcPct val="105000"/>
              </a:lnSpc>
              <a:spcAft>
                <a:spcPct val="0"/>
              </a:spcAft>
              <a:buClrTx/>
              <a:buSzTx/>
              <a:buFontTx/>
              <a:buNone/>
              <a:defRPr/>
            </a:pPr>
            <a:r>
              <a:rPr kumimoji="1" lang="zh-CN" altLang="en-US" sz="2800">
                <a:solidFill>
                  <a:schemeClr val="tx1"/>
                </a:solidFill>
                <a:effectLst/>
                <a:latin typeface="宋体" pitchFamily="2" charset="-122"/>
              </a:rPr>
              <a:t>　</a:t>
            </a:r>
            <a:r>
              <a:rPr kumimoji="1" lang="zh-CN" altLang="en-US" sz="2800" b="1">
                <a:solidFill>
                  <a:schemeClr val="tx1"/>
                </a:solidFill>
                <a:effectLst/>
                <a:latin typeface="楷体_GB2312" pitchFamily="49" charset="-122"/>
                <a:ea typeface="楷体_GB2312" pitchFamily="49" charset="-122"/>
              </a:rPr>
              <a:t>  </a:t>
            </a:r>
          </a:p>
          <a:p>
            <a:pPr marL="190500" lvl="1" algn="just">
              <a:lnSpc>
                <a:spcPct val="105000"/>
              </a:lnSpc>
              <a:spcAft>
                <a:spcPct val="0"/>
              </a:spcAft>
              <a:buClrTx/>
              <a:buSzTx/>
              <a:buFontTx/>
              <a:buNone/>
              <a:defRPr/>
            </a:pPr>
            <a:r>
              <a:rPr kumimoji="1" lang="zh-CN" altLang="en-US" sz="2800" b="1">
                <a:solidFill>
                  <a:schemeClr val="tx1"/>
                </a:solidFill>
                <a:effectLst/>
                <a:latin typeface="楷体_GB2312" pitchFamily="49" charset="-122"/>
                <a:ea typeface="楷体_GB2312" pitchFamily="49" charset="-122"/>
              </a:rPr>
              <a:t>    </a:t>
            </a:r>
            <a:r>
              <a:rPr kumimoji="1" lang="zh-CN" altLang="en-US" sz="2400" b="1">
                <a:solidFill>
                  <a:schemeClr val="tx1"/>
                </a:solidFill>
                <a:effectLst>
                  <a:outerShdw blurRad="38100" dist="38100" dir="2700000" algn="tl">
                    <a:srgbClr val="C0C0C0"/>
                  </a:outerShdw>
                </a:effectLst>
                <a:latin typeface="仿宋_GB2312" pitchFamily="49" charset="-122"/>
                <a:ea typeface="楷体_GB2312" pitchFamily="49" charset="-122"/>
              </a:rPr>
              <a:t>设计任务</a:t>
            </a:r>
            <a:r>
              <a:rPr kumimoji="1" lang="zh-CN" altLang="en-US" sz="2400" b="1">
                <a:solidFill>
                  <a:schemeClr val="tx1"/>
                </a:solidFill>
                <a:effectLst>
                  <a:outerShdw blurRad="38100" dist="38100" dir="2700000" algn="tl">
                    <a:srgbClr val="C0C0C0"/>
                  </a:outerShdw>
                </a:effectLst>
                <a:latin typeface="楷体_GB2312" pitchFamily="49" charset="-122"/>
                <a:ea typeface="楷体_GB2312" pitchFamily="49" charset="-122"/>
              </a:rPr>
              <a:t>：</a:t>
            </a:r>
            <a:r>
              <a:rPr kumimoji="1" lang="zh-CN" altLang="en-US" sz="2400" b="1">
                <a:solidFill>
                  <a:schemeClr val="tx1"/>
                </a:solidFill>
                <a:effectLst/>
                <a:latin typeface="楷体_GB2312" pitchFamily="49" charset="-122"/>
                <a:ea typeface="楷体_GB2312" pitchFamily="49" charset="-122"/>
              </a:rPr>
              <a:t>将需求阶段获得的需求说明（模型）转换为计算机中可实现的系统。</a:t>
            </a:r>
          </a:p>
        </p:txBody>
      </p:sp>
      <p:sp>
        <p:nvSpPr>
          <p:cNvPr id="612363" name="Rectangle 11"/>
          <p:cNvSpPr>
            <a:spLocks noChangeArrowheads="1"/>
          </p:cNvSpPr>
          <p:nvPr/>
        </p:nvSpPr>
        <p:spPr bwMode="auto">
          <a:xfrm>
            <a:off x="2895600" y="609600"/>
            <a:ext cx="3962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软件设计概述</a:t>
            </a:r>
          </a:p>
        </p:txBody>
      </p:sp>
      <p:grpSp>
        <p:nvGrpSpPr>
          <p:cNvPr id="7172" name="Group 66"/>
          <p:cNvGrpSpPr>
            <a:grpSpLocks/>
          </p:cNvGrpSpPr>
          <p:nvPr/>
        </p:nvGrpSpPr>
        <p:grpSpPr bwMode="auto">
          <a:xfrm>
            <a:off x="539750" y="3284538"/>
            <a:ext cx="6819900" cy="2933700"/>
            <a:chOff x="340" y="2069"/>
            <a:chExt cx="4296" cy="1848"/>
          </a:xfrm>
        </p:grpSpPr>
        <p:sp>
          <p:nvSpPr>
            <p:cNvPr id="612403" name="AutoShape 51"/>
            <p:cNvSpPr>
              <a:spLocks noChangeArrowheads="1"/>
            </p:cNvSpPr>
            <p:nvPr/>
          </p:nvSpPr>
          <p:spPr bwMode="auto">
            <a:xfrm>
              <a:off x="1111" y="2205"/>
              <a:ext cx="3525" cy="1684"/>
            </a:xfrm>
            <a:prstGeom prst="cube">
              <a:avLst>
                <a:gd name="adj" fmla="val 31500"/>
              </a:avLst>
            </a:prstGeom>
            <a:solidFill>
              <a:srgbClr val="FFFFFF"/>
            </a:solidFill>
            <a:ln w="9525">
              <a:solidFill>
                <a:srgbClr val="000000"/>
              </a:solidFill>
              <a:miter lim="800000"/>
              <a:headEnd/>
              <a:tailEnd/>
            </a:ln>
            <a:effectLst/>
          </p:spPr>
          <p:txBody>
            <a:bodyPr/>
            <a:lstStyle/>
            <a:p>
              <a:pPr>
                <a:defRPr/>
              </a:pPr>
              <a:endParaRPr lang="zh-CN" altLang="en-US"/>
            </a:p>
          </p:txBody>
        </p:sp>
        <p:sp>
          <p:nvSpPr>
            <p:cNvPr id="612404" name="Line 52"/>
            <p:cNvSpPr>
              <a:spLocks noChangeShapeType="1"/>
            </p:cNvSpPr>
            <p:nvPr/>
          </p:nvSpPr>
          <p:spPr bwMode="auto">
            <a:xfrm flipH="1">
              <a:off x="2527" y="2212"/>
              <a:ext cx="511" cy="543"/>
            </a:xfrm>
            <a:prstGeom prst="line">
              <a:avLst/>
            </a:prstGeom>
            <a:noFill/>
            <a:ln w="9525">
              <a:solidFill>
                <a:srgbClr val="000000"/>
              </a:solidFill>
              <a:round/>
              <a:headEnd/>
              <a:tailEnd/>
            </a:ln>
            <a:effectLst/>
          </p:spPr>
          <p:txBody>
            <a:bodyPr/>
            <a:lstStyle/>
            <a:p>
              <a:pPr>
                <a:defRPr/>
              </a:pPr>
              <a:endParaRPr lang="zh-CN" altLang="en-US"/>
            </a:p>
          </p:txBody>
        </p:sp>
        <p:sp>
          <p:nvSpPr>
            <p:cNvPr id="612405" name="Line 53"/>
            <p:cNvSpPr>
              <a:spLocks noChangeShapeType="1"/>
            </p:cNvSpPr>
            <p:nvPr/>
          </p:nvSpPr>
          <p:spPr bwMode="auto">
            <a:xfrm>
              <a:off x="2527" y="2750"/>
              <a:ext cx="0" cy="1161"/>
            </a:xfrm>
            <a:prstGeom prst="line">
              <a:avLst/>
            </a:prstGeom>
            <a:noFill/>
            <a:ln w="9525">
              <a:solidFill>
                <a:srgbClr val="000000"/>
              </a:solidFill>
              <a:round/>
              <a:headEnd/>
              <a:tailEnd/>
            </a:ln>
            <a:effectLst/>
          </p:spPr>
          <p:txBody>
            <a:bodyPr/>
            <a:lstStyle/>
            <a:p>
              <a:pPr>
                <a:defRPr/>
              </a:pPr>
              <a:endParaRPr lang="zh-CN" altLang="en-US"/>
            </a:p>
          </p:txBody>
        </p:sp>
        <p:sp>
          <p:nvSpPr>
            <p:cNvPr id="612406" name="Line 54"/>
            <p:cNvSpPr>
              <a:spLocks noChangeShapeType="1"/>
            </p:cNvSpPr>
            <p:nvPr/>
          </p:nvSpPr>
          <p:spPr bwMode="auto">
            <a:xfrm>
              <a:off x="1080" y="3163"/>
              <a:ext cx="1436" cy="0"/>
            </a:xfrm>
            <a:prstGeom prst="line">
              <a:avLst/>
            </a:prstGeom>
            <a:noFill/>
            <a:ln w="9525">
              <a:solidFill>
                <a:srgbClr val="000000"/>
              </a:solidFill>
              <a:round/>
              <a:headEnd/>
              <a:tailEnd/>
            </a:ln>
            <a:effectLst/>
          </p:spPr>
          <p:txBody>
            <a:bodyPr/>
            <a:lstStyle/>
            <a:p>
              <a:pPr>
                <a:defRPr/>
              </a:pPr>
              <a:endParaRPr lang="zh-CN" altLang="en-US"/>
            </a:p>
          </p:txBody>
        </p:sp>
        <p:sp>
          <p:nvSpPr>
            <p:cNvPr id="612407" name="Line 55"/>
            <p:cNvSpPr>
              <a:spLocks noChangeShapeType="1"/>
            </p:cNvSpPr>
            <p:nvPr/>
          </p:nvSpPr>
          <p:spPr bwMode="auto">
            <a:xfrm>
              <a:off x="1080" y="3527"/>
              <a:ext cx="1436" cy="0"/>
            </a:xfrm>
            <a:prstGeom prst="line">
              <a:avLst/>
            </a:prstGeom>
            <a:noFill/>
            <a:ln w="9525">
              <a:solidFill>
                <a:srgbClr val="000000"/>
              </a:solidFill>
              <a:round/>
              <a:headEnd/>
              <a:tailEnd/>
            </a:ln>
            <a:effectLst/>
          </p:spPr>
          <p:txBody>
            <a:bodyPr/>
            <a:lstStyle/>
            <a:p>
              <a:pPr>
                <a:defRPr/>
              </a:pPr>
              <a:endParaRPr lang="zh-CN" altLang="en-US"/>
            </a:p>
          </p:txBody>
        </p:sp>
        <p:sp>
          <p:nvSpPr>
            <p:cNvPr id="612408" name="Text Box 56"/>
            <p:cNvSpPr txBox="1">
              <a:spLocks noChangeArrowheads="1"/>
            </p:cNvSpPr>
            <p:nvPr/>
          </p:nvSpPr>
          <p:spPr bwMode="auto">
            <a:xfrm>
              <a:off x="1232" y="2797"/>
              <a:ext cx="1175" cy="383"/>
            </a:xfrm>
            <a:prstGeom prst="rect">
              <a:avLst/>
            </a:prstGeom>
            <a:noFill/>
            <a:ln w="9525" algn="ctr">
              <a:noFill/>
              <a:miter lim="800000"/>
              <a:headEnd/>
              <a:tailEnd/>
            </a:ln>
            <a:effectLst/>
          </p:spPr>
          <p:txBody>
            <a:bodyPr/>
            <a:lstStyle/>
            <a:p>
              <a:pPr marL="822325" indent="-419100" algn="just" defTabSz="350838">
                <a:buFont typeface="Wingdings" pitchFamily="2" charset="2"/>
                <a:buNone/>
                <a:tabLst>
                  <a:tab pos="1277938" algn="l"/>
                </a:tabLst>
                <a:defRPr/>
              </a:pPr>
              <a:r>
                <a:rPr lang="zh-CN" altLang="en-US" sz="1600" b="1">
                  <a:effectLst>
                    <a:outerShdw blurRad="38100" dist="38100" dir="2700000" algn="tl">
                      <a:srgbClr val="C0C0C0"/>
                    </a:outerShdw>
                  </a:effectLst>
                  <a:latin typeface="Times New Roman" pitchFamily="18" charset="0"/>
                </a:rPr>
                <a:t>体系结构设计</a:t>
              </a:r>
              <a:endParaRPr lang="zh-CN" altLang="en-US" sz="1600" b="1">
                <a:effectLst>
                  <a:outerShdw blurRad="38100" dist="38100" dir="2700000" algn="tl">
                    <a:srgbClr val="C0C0C0"/>
                  </a:outerShdw>
                </a:effectLst>
              </a:endParaRPr>
            </a:p>
          </p:txBody>
        </p:sp>
        <p:sp>
          <p:nvSpPr>
            <p:cNvPr id="612409" name="Text Box 57"/>
            <p:cNvSpPr txBox="1">
              <a:spLocks noChangeArrowheads="1"/>
            </p:cNvSpPr>
            <p:nvPr/>
          </p:nvSpPr>
          <p:spPr bwMode="auto">
            <a:xfrm>
              <a:off x="1363" y="3193"/>
              <a:ext cx="903" cy="383"/>
            </a:xfrm>
            <a:prstGeom prst="rect">
              <a:avLst/>
            </a:prstGeom>
            <a:noFill/>
            <a:ln w="9525" algn="ctr">
              <a:noFill/>
              <a:miter lim="800000"/>
              <a:headEnd/>
              <a:tailEnd/>
            </a:ln>
            <a:effectLst/>
          </p:spPr>
          <p:txBody>
            <a:bodyPr/>
            <a:lstStyle/>
            <a:p>
              <a:pPr marL="822325" indent="-419100" algn="just" defTabSz="350838">
                <a:buFont typeface="Wingdings" pitchFamily="2" charset="2"/>
                <a:buNone/>
                <a:tabLst>
                  <a:tab pos="1277938" algn="l"/>
                </a:tabLst>
                <a:defRPr/>
              </a:pPr>
              <a:r>
                <a:rPr lang="zh-CN" altLang="en-US" sz="1600" b="1">
                  <a:effectLst>
                    <a:outerShdw blurRad="38100" dist="38100" dir="2700000" algn="tl">
                      <a:srgbClr val="C0C0C0"/>
                    </a:outerShdw>
                  </a:effectLst>
                  <a:latin typeface="Times New Roman" pitchFamily="18" charset="0"/>
                </a:rPr>
                <a:t>界面设计</a:t>
              </a:r>
              <a:endParaRPr lang="zh-CN" altLang="en-US" sz="1600" b="1">
                <a:effectLst>
                  <a:outerShdw blurRad="38100" dist="38100" dir="2700000" algn="tl">
                    <a:srgbClr val="C0C0C0"/>
                  </a:outerShdw>
                </a:effectLst>
              </a:endParaRPr>
            </a:p>
          </p:txBody>
        </p:sp>
        <p:sp>
          <p:nvSpPr>
            <p:cNvPr id="612410" name="Text Box 58"/>
            <p:cNvSpPr txBox="1">
              <a:spLocks noChangeArrowheads="1"/>
            </p:cNvSpPr>
            <p:nvPr/>
          </p:nvSpPr>
          <p:spPr bwMode="auto">
            <a:xfrm>
              <a:off x="1374" y="3534"/>
              <a:ext cx="914" cy="383"/>
            </a:xfrm>
            <a:prstGeom prst="rect">
              <a:avLst/>
            </a:prstGeom>
            <a:noFill/>
            <a:ln w="9525" algn="ctr">
              <a:noFill/>
              <a:miter lim="800000"/>
              <a:headEnd/>
              <a:tailEnd/>
            </a:ln>
            <a:effectLst/>
          </p:spPr>
          <p:txBody>
            <a:bodyPr/>
            <a:lstStyle/>
            <a:p>
              <a:pPr marL="822325" indent="-419100" algn="just" defTabSz="350838">
                <a:buFont typeface="Wingdings" pitchFamily="2" charset="2"/>
                <a:buNone/>
                <a:tabLst>
                  <a:tab pos="1277938" algn="l"/>
                </a:tabLst>
                <a:defRPr/>
              </a:pPr>
              <a:r>
                <a:rPr lang="zh-CN" altLang="en-US" sz="1600" b="1">
                  <a:effectLst>
                    <a:outerShdw blurRad="38100" dist="38100" dir="2700000" algn="tl">
                      <a:srgbClr val="C0C0C0"/>
                    </a:outerShdw>
                  </a:effectLst>
                  <a:latin typeface="Times New Roman" pitchFamily="18" charset="0"/>
                </a:rPr>
                <a:t>数据设计</a:t>
              </a:r>
              <a:endParaRPr lang="zh-CN" altLang="en-US" sz="1600" b="1">
                <a:effectLst>
                  <a:outerShdw blurRad="38100" dist="38100" dir="2700000" algn="tl">
                    <a:srgbClr val="C0C0C0"/>
                  </a:outerShdw>
                </a:effectLst>
              </a:endParaRPr>
            </a:p>
          </p:txBody>
        </p:sp>
        <p:sp>
          <p:nvSpPr>
            <p:cNvPr id="612411" name="Text Box 59"/>
            <p:cNvSpPr txBox="1">
              <a:spLocks noChangeArrowheads="1"/>
            </p:cNvSpPr>
            <p:nvPr/>
          </p:nvSpPr>
          <p:spPr bwMode="auto">
            <a:xfrm>
              <a:off x="2875" y="3157"/>
              <a:ext cx="914" cy="384"/>
            </a:xfrm>
            <a:prstGeom prst="rect">
              <a:avLst/>
            </a:prstGeom>
            <a:noFill/>
            <a:ln w="9525" algn="ctr">
              <a:noFill/>
              <a:miter lim="800000"/>
              <a:headEnd/>
              <a:tailEnd/>
            </a:ln>
            <a:effectLst/>
          </p:spPr>
          <p:txBody>
            <a:bodyPr/>
            <a:lstStyle/>
            <a:p>
              <a:pPr marL="822325" indent="-419100" algn="just" defTabSz="350838">
                <a:buFont typeface="Wingdings" pitchFamily="2" charset="2"/>
                <a:buNone/>
                <a:tabLst>
                  <a:tab pos="1277938" algn="l"/>
                </a:tabLst>
                <a:defRPr/>
              </a:pPr>
              <a:r>
                <a:rPr lang="zh-CN" altLang="en-US" sz="1600" b="1">
                  <a:effectLst>
                    <a:outerShdw blurRad="38100" dist="38100" dir="2700000" algn="tl">
                      <a:srgbClr val="C0C0C0"/>
                    </a:outerShdw>
                  </a:effectLst>
                  <a:latin typeface="Times New Roman" pitchFamily="18" charset="0"/>
                </a:rPr>
                <a:t>过程设计</a:t>
              </a:r>
              <a:endParaRPr lang="zh-CN" altLang="en-US" sz="1600" b="1">
                <a:effectLst>
                  <a:outerShdw blurRad="38100" dist="38100" dir="2700000" algn="tl">
                    <a:srgbClr val="C0C0C0"/>
                  </a:outerShdw>
                </a:effectLst>
              </a:endParaRPr>
            </a:p>
          </p:txBody>
        </p:sp>
        <p:sp>
          <p:nvSpPr>
            <p:cNvPr id="612412" name="Text Box 60"/>
            <p:cNvSpPr txBox="1">
              <a:spLocks noChangeArrowheads="1"/>
            </p:cNvSpPr>
            <p:nvPr/>
          </p:nvSpPr>
          <p:spPr bwMode="auto">
            <a:xfrm>
              <a:off x="1635" y="2318"/>
              <a:ext cx="914" cy="383"/>
            </a:xfrm>
            <a:prstGeom prst="rect">
              <a:avLst/>
            </a:prstGeom>
            <a:noFill/>
            <a:ln w="9525" algn="ctr">
              <a:noFill/>
              <a:miter lim="800000"/>
              <a:headEnd/>
              <a:tailEnd/>
            </a:ln>
            <a:effectLst/>
          </p:spPr>
          <p:txBody>
            <a:bodyPr/>
            <a:lstStyle/>
            <a:p>
              <a:pPr marL="822325" indent="-419100" algn="just" defTabSz="350838">
                <a:buFont typeface="Wingdings" pitchFamily="2" charset="2"/>
                <a:buNone/>
                <a:tabLst>
                  <a:tab pos="1277938" algn="l"/>
                </a:tabLst>
                <a:defRPr/>
              </a:pPr>
              <a:r>
                <a:rPr lang="zh-CN" altLang="en-US" sz="1600" b="1">
                  <a:effectLst>
                    <a:outerShdw blurRad="38100" dist="38100" dir="2700000" algn="tl">
                      <a:srgbClr val="C0C0C0"/>
                    </a:outerShdw>
                  </a:effectLst>
                  <a:latin typeface="Times New Roman" pitchFamily="18" charset="0"/>
                </a:rPr>
                <a:t>概要设计</a:t>
              </a:r>
              <a:endParaRPr lang="zh-CN" altLang="en-US" sz="1600" b="1">
                <a:effectLst>
                  <a:outerShdw blurRad="38100" dist="38100" dir="2700000" algn="tl">
                    <a:srgbClr val="C0C0C0"/>
                  </a:outerShdw>
                </a:effectLst>
              </a:endParaRPr>
            </a:p>
          </p:txBody>
        </p:sp>
        <p:sp>
          <p:nvSpPr>
            <p:cNvPr id="612413" name="Text Box 61"/>
            <p:cNvSpPr txBox="1">
              <a:spLocks noChangeArrowheads="1"/>
            </p:cNvSpPr>
            <p:nvPr/>
          </p:nvSpPr>
          <p:spPr bwMode="auto">
            <a:xfrm>
              <a:off x="2984" y="2343"/>
              <a:ext cx="914" cy="383"/>
            </a:xfrm>
            <a:prstGeom prst="rect">
              <a:avLst/>
            </a:prstGeom>
            <a:noFill/>
            <a:ln w="9525" algn="ctr">
              <a:noFill/>
              <a:miter lim="800000"/>
              <a:headEnd/>
              <a:tailEnd/>
            </a:ln>
            <a:effectLst/>
          </p:spPr>
          <p:txBody>
            <a:bodyPr/>
            <a:lstStyle/>
            <a:p>
              <a:pPr marL="822325" indent="-419100" algn="just" defTabSz="350838">
                <a:buFont typeface="Wingdings" pitchFamily="2" charset="2"/>
                <a:buNone/>
                <a:tabLst>
                  <a:tab pos="1277938" algn="l"/>
                </a:tabLst>
                <a:defRPr/>
              </a:pPr>
              <a:r>
                <a:rPr lang="zh-CN" altLang="en-US" sz="1600" b="1">
                  <a:effectLst>
                    <a:outerShdw blurRad="38100" dist="38100" dir="2700000" algn="tl">
                      <a:srgbClr val="C0C0C0"/>
                    </a:outerShdw>
                  </a:effectLst>
                  <a:latin typeface="Times New Roman" pitchFamily="18" charset="0"/>
                </a:rPr>
                <a:t>详细设计</a:t>
              </a:r>
              <a:endParaRPr lang="zh-CN" altLang="en-US" sz="1600" b="1">
                <a:effectLst>
                  <a:outerShdw blurRad="38100" dist="38100" dir="2700000" algn="tl">
                    <a:srgbClr val="C0C0C0"/>
                  </a:outerShdw>
                </a:effectLst>
              </a:endParaRPr>
            </a:p>
          </p:txBody>
        </p:sp>
        <p:sp>
          <p:nvSpPr>
            <p:cNvPr id="612414" name="AutoShape 62"/>
            <p:cNvSpPr>
              <a:spLocks/>
            </p:cNvSpPr>
            <p:nvPr/>
          </p:nvSpPr>
          <p:spPr bwMode="auto">
            <a:xfrm>
              <a:off x="884" y="2743"/>
              <a:ext cx="131" cy="1150"/>
            </a:xfrm>
            <a:prstGeom prst="leftBrace">
              <a:avLst>
                <a:gd name="adj1" fmla="val 73155"/>
                <a:gd name="adj2" fmla="val 50000"/>
              </a:avLst>
            </a:prstGeom>
            <a:noFill/>
            <a:ln w="9525">
              <a:solidFill>
                <a:srgbClr val="000000"/>
              </a:solidFill>
              <a:round/>
              <a:headEnd/>
              <a:tailEnd/>
            </a:ln>
            <a:effectLst/>
          </p:spPr>
          <p:txBody>
            <a:bodyPr/>
            <a:lstStyle/>
            <a:p>
              <a:pPr>
                <a:defRPr/>
              </a:pPr>
              <a:endParaRPr lang="zh-CN" altLang="en-US"/>
            </a:p>
          </p:txBody>
        </p:sp>
        <p:sp>
          <p:nvSpPr>
            <p:cNvPr id="612415" name="Text Box 63"/>
            <p:cNvSpPr txBox="1">
              <a:spLocks noChangeArrowheads="1"/>
            </p:cNvSpPr>
            <p:nvPr/>
          </p:nvSpPr>
          <p:spPr bwMode="auto">
            <a:xfrm>
              <a:off x="385" y="2795"/>
              <a:ext cx="522" cy="894"/>
            </a:xfrm>
            <a:prstGeom prst="rect">
              <a:avLst/>
            </a:prstGeom>
            <a:noFill/>
            <a:ln w="9525" algn="ctr">
              <a:noFill/>
              <a:miter lim="800000"/>
              <a:headEnd/>
              <a:tailEnd/>
            </a:ln>
            <a:effectLst/>
          </p:spPr>
          <p:txBody>
            <a:bodyPr vert="eaVert"/>
            <a:lstStyle/>
            <a:p>
              <a:pPr marL="822325" indent="-419100" defTabSz="350838">
                <a:buFont typeface="Wingdings" pitchFamily="2" charset="2"/>
                <a:buNone/>
                <a:tabLst>
                  <a:tab pos="1277938" algn="l"/>
                </a:tabLst>
                <a:defRPr/>
              </a:pPr>
              <a:r>
                <a:rPr lang="zh-CN" altLang="en-US" sz="1600" b="1">
                  <a:effectLst>
                    <a:outerShdw blurRad="38100" dist="38100" dir="2700000" algn="tl">
                      <a:srgbClr val="C0C0C0"/>
                    </a:outerShdw>
                  </a:effectLst>
                  <a:latin typeface="Times New Roman" pitchFamily="18" charset="0"/>
                </a:rPr>
                <a:t>设计内容</a:t>
              </a:r>
              <a:endParaRPr lang="zh-CN" altLang="en-US" sz="1600" b="1">
                <a:effectLst>
                  <a:outerShdw blurRad="38100" dist="38100" dir="2700000" algn="tl">
                    <a:srgbClr val="C0C0C0"/>
                  </a:outerShdw>
                </a:effectLst>
              </a:endParaRPr>
            </a:p>
          </p:txBody>
        </p:sp>
        <p:sp>
          <p:nvSpPr>
            <p:cNvPr id="612416" name="AutoShape 64"/>
            <p:cNvSpPr>
              <a:spLocks/>
            </p:cNvSpPr>
            <p:nvPr/>
          </p:nvSpPr>
          <p:spPr bwMode="auto">
            <a:xfrm rot="2562399">
              <a:off x="1179" y="2069"/>
              <a:ext cx="152" cy="672"/>
            </a:xfrm>
            <a:prstGeom prst="leftBrace">
              <a:avLst>
                <a:gd name="adj1" fmla="val 36842"/>
                <a:gd name="adj2" fmla="val 50000"/>
              </a:avLst>
            </a:prstGeom>
            <a:noFill/>
            <a:ln w="9525">
              <a:solidFill>
                <a:srgbClr val="000000"/>
              </a:solidFill>
              <a:round/>
              <a:headEnd/>
              <a:tailEnd/>
            </a:ln>
            <a:effectLst/>
          </p:spPr>
          <p:txBody>
            <a:bodyPr/>
            <a:lstStyle/>
            <a:p>
              <a:pPr>
                <a:defRPr/>
              </a:pPr>
              <a:endParaRPr lang="zh-CN" altLang="en-US"/>
            </a:p>
          </p:txBody>
        </p:sp>
        <p:sp>
          <p:nvSpPr>
            <p:cNvPr id="612417" name="Text Box 65"/>
            <p:cNvSpPr txBox="1">
              <a:spLocks noChangeArrowheads="1"/>
            </p:cNvSpPr>
            <p:nvPr/>
          </p:nvSpPr>
          <p:spPr bwMode="auto">
            <a:xfrm>
              <a:off x="340" y="2166"/>
              <a:ext cx="903" cy="383"/>
            </a:xfrm>
            <a:prstGeom prst="rect">
              <a:avLst/>
            </a:prstGeom>
            <a:noFill/>
            <a:ln w="9525" algn="ctr">
              <a:noFill/>
              <a:miter lim="800000"/>
              <a:headEnd/>
              <a:tailEnd/>
            </a:ln>
            <a:effectLst/>
          </p:spPr>
          <p:txBody>
            <a:bodyPr/>
            <a:lstStyle/>
            <a:p>
              <a:pPr marL="822325" indent="-419100" algn="just" defTabSz="350838">
                <a:buFont typeface="Wingdings" pitchFamily="2" charset="2"/>
                <a:buNone/>
                <a:tabLst>
                  <a:tab pos="1277938" algn="l"/>
                </a:tabLst>
                <a:defRPr/>
              </a:pPr>
              <a:r>
                <a:rPr lang="zh-CN" altLang="en-US" sz="1600" b="1">
                  <a:effectLst>
                    <a:outerShdw blurRad="38100" dist="38100" dir="2700000" algn="tl">
                      <a:srgbClr val="C0C0C0"/>
                    </a:outerShdw>
                  </a:effectLst>
                  <a:latin typeface="Times New Roman" pitchFamily="18" charset="0"/>
                </a:rPr>
                <a:t>设计阶段</a:t>
              </a:r>
              <a:endParaRPr lang="zh-CN" altLang="en-US" sz="1600" b="1">
                <a:effectLst>
                  <a:outerShdw blurRad="38100" dist="38100" dir="2700000" algn="tl">
                    <a:srgbClr val="C0C0C0"/>
                  </a:outerShdw>
                </a:effectLst>
              </a:endParaRPr>
            </a:p>
          </p:txBody>
        </p:sp>
      </p:grpSp>
    </p:spTree>
  </p:cSld>
  <p:clrMapOvr>
    <a:masterClrMapping/>
  </p:clrMapOvr>
  <p:transition>
    <p:randomBar dir="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ChangeArrowheads="1"/>
          </p:cNvSpPr>
          <p:nvPr/>
        </p:nvSpPr>
        <p:spPr bwMode="auto">
          <a:xfrm>
            <a:off x="533400" y="1190625"/>
            <a:ext cx="8077200" cy="1295400"/>
          </a:xfrm>
          <a:prstGeom prst="rect">
            <a:avLst/>
          </a:prstGeom>
          <a:noFill/>
          <a:ln w="12700">
            <a:noFill/>
            <a:miter lim="800000"/>
            <a:headEnd/>
            <a:tailEnd/>
          </a:ln>
          <a:effectLst/>
        </p:spPr>
        <p:txBody>
          <a:bodyPr lIns="92075" tIns="46038" rIns="92075" bIns="46038"/>
          <a:lstStyle/>
          <a:p>
            <a:pPr marL="342900" indent="-342900">
              <a:lnSpc>
                <a:spcPct val="180000"/>
              </a:lnSpc>
              <a:spcBef>
                <a:spcPct val="20000"/>
              </a:spcBef>
              <a:spcAft>
                <a:spcPct val="0"/>
              </a:spcAft>
              <a:buClr>
                <a:schemeClr val="tx1"/>
              </a:buClr>
              <a:buFont typeface="Monotype Sorts" pitchFamily="2" charset="2"/>
              <a:buNone/>
              <a:defRPr/>
            </a:pPr>
            <a:r>
              <a:rPr kumimoji="1" lang="zh-CN" altLang="en-US" sz="2400" b="1" dirty="0">
                <a:solidFill>
                  <a:schemeClr val="tx1"/>
                </a:solidFill>
                <a:effectLst>
                  <a:outerShdw blurRad="38100" dist="38100" dir="2700000" algn="tl">
                    <a:srgbClr val="C0C0C0"/>
                  </a:outerShdw>
                </a:effectLst>
                <a:latin typeface="黑体" pitchFamily="49" charset="-122"/>
              </a:rPr>
              <a:t>耦合是影响软件复杂程度和设计质量的重要因素。</a:t>
            </a:r>
          </a:p>
          <a:p>
            <a:pPr marL="342900" indent="-342900">
              <a:lnSpc>
                <a:spcPct val="180000"/>
              </a:lnSpc>
              <a:spcBef>
                <a:spcPct val="20000"/>
              </a:spcBef>
              <a:spcAft>
                <a:spcPct val="0"/>
              </a:spcAft>
              <a:buClr>
                <a:schemeClr val="tx1"/>
              </a:buClr>
              <a:buFont typeface="Monotype Sorts" pitchFamily="2" charset="2"/>
              <a:buNone/>
              <a:defRPr/>
            </a:pPr>
            <a:r>
              <a:rPr kumimoji="1" lang="zh-CN" altLang="en-US" sz="2400" b="1" dirty="0">
                <a:solidFill>
                  <a:schemeClr val="tx2"/>
                </a:solidFill>
                <a:effectLst>
                  <a:outerShdw blurRad="38100" dist="38100" dir="2700000" algn="tl">
                    <a:srgbClr val="C0C0C0"/>
                  </a:outerShdw>
                </a:effectLst>
                <a:latin typeface="华文新魏" pitchFamily="2" charset="-122"/>
              </a:rPr>
              <a:t>模块化设计</a:t>
            </a:r>
            <a:r>
              <a:rPr kumimoji="1" lang="zh-CN" altLang="en-US" sz="2400" b="1" dirty="0">
                <a:solidFill>
                  <a:schemeClr val="tx2"/>
                </a:solidFill>
                <a:effectLst>
                  <a:outerShdw blurRad="38100" dist="38100" dir="2700000" algn="tl">
                    <a:srgbClr val="C0C0C0"/>
                  </a:outerShdw>
                </a:effectLst>
                <a:latin typeface="黑体" pitchFamily="49" charset="-122"/>
              </a:rPr>
              <a:t>目标</a:t>
            </a:r>
            <a:r>
              <a:rPr kumimoji="1" lang="zh-CN" altLang="en-US" sz="2400" b="1" dirty="0">
                <a:solidFill>
                  <a:schemeClr val="tx1"/>
                </a:solidFill>
                <a:effectLst>
                  <a:outerShdw blurRad="38100" dist="38100" dir="2700000" algn="tl">
                    <a:srgbClr val="C0C0C0"/>
                  </a:outerShdw>
                </a:effectLst>
                <a:latin typeface="黑体" pitchFamily="49" charset="-122"/>
              </a:rPr>
              <a:t>：建立模块间耦合度尽可能松散的系统。</a:t>
            </a:r>
          </a:p>
        </p:txBody>
      </p:sp>
      <p:sp>
        <p:nvSpPr>
          <p:cNvPr id="651267" name="Rectangle 3"/>
          <p:cNvSpPr>
            <a:spLocks noChangeArrowheads="1"/>
          </p:cNvSpPr>
          <p:nvPr/>
        </p:nvSpPr>
        <p:spPr bwMode="auto">
          <a:xfrm>
            <a:off x="0" y="2564904"/>
            <a:ext cx="9396536" cy="3888432"/>
          </a:xfrm>
          <a:prstGeom prst="rect">
            <a:avLst/>
          </a:prstGeom>
          <a:noFill/>
          <a:ln w="12700">
            <a:noFill/>
            <a:miter lim="800000"/>
            <a:headEnd/>
            <a:tailEnd/>
          </a:ln>
          <a:effectLst/>
        </p:spPr>
        <p:txBody>
          <a:bodyPr lIns="92075" tIns="46038" rIns="92075" bIns="46038"/>
          <a:lstStyle/>
          <a:p>
            <a:pPr marL="342900" indent="-342900">
              <a:lnSpc>
                <a:spcPct val="130000"/>
              </a:lnSpc>
              <a:spcAft>
                <a:spcPct val="0"/>
              </a:spcAft>
              <a:buClr>
                <a:schemeClr val="tx1"/>
              </a:buClr>
              <a:buFont typeface="Monotype Sorts" pitchFamily="2" charset="2"/>
              <a:buNone/>
              <a:defRPr/>
            </a:pPr>
            <a:r>
              <a:rPr kumimoji="1" lang="zh-CN" altLang="en-US" sz="2400" b="1" i="1" dirty="0">
                <a:solidFill>
                  <a:schemeClr val="hlink"/>
                </a:solidFill>
                <a:effectLst>
                  <a:outerShdw blurRad="38100" dist="38100" dir="2700000" algn="tl">
                    <a:srgbClr val="C0C0C0"/>
                  </a:outerShdw>
                </a:effectLst>
                <a:latin typeface="宋体" pitchFamily="2" charset="-122"/>
              </a:rPr>
              <a:t>原则</a:t>
            </a:r>
            <a:r>
              <a:rPr kumimoji="1" lang="zh-CN" altLang="en-US" sz="2400" b="1" dirty="0">
                <a:solidFill>
                  <a:schemeClr val="hlink"/>
                </a:solidFill>
                <a:effectLst>
                  <a:outerShdw blurRad="38100" dist="38100" dir="2700000" algn="tl">
                    <a:srgbClr val="C0C0C0"/>
                  </a:outerShdw>
                </a:effectLst>
                <a:latin typeface="宋体" pitchFamily="2" charset="-122"/>
              </a:rPr>
              <a:t>：</a:t>
            </a:r>
          </a:p>
          <a:p>
            <a:pPr marL="342900" indent="-342900">
              <a:lnSpc>
                <a:spcPct val="130000"/>
              </a:lnSpc>
              <a:spcAft>
                <a:spcPct val="0"/>
              </a:spcAft>
              <a:buClr>
                <a:schemeClr val="tx1"/>
              </a:buClr>
              <a:buFont typeface="Monotype Sorts" pitchFamily="2" charset="2"/>
              <a:buNone/>
              <a:defRPr/>
            </a:pPr>
            <a:r>
              <a:rPr kumimoji="1" lang="zh-CN" altLang="en-US" sz="2400" b="1" dirty="0">
                <a:solidFill>
                  <a:schemeClr val="tx2"/>
                </a:solidFill>
                <a:effectLst>
                  <a:outerShdw blurRad="38100" dist="38100" dir="2700000" algn="tl">
                    <a:srgbClr val="C0C0C0"/>
                  </a:outerShdw>
                </a:effectLst>
                <a:latin typeface="宋体" pitchFamily="2" charset="-122"/>
              </a:rPr>
              <a:t>      尽量使用数据</a:t>
            </a:r>
            <a:r>
              <a:rPr kumimoji="1" lang="zh-CN" altLang="en-US" sz="2400" b="1" dirty="0" smtClean="0">
                <a:solidFill>
                  <a:schemeClr val="tx2"/>
                </a:solidFill>
                <a:effectLst>
                  <a:outerShdw blurRad="38100" dist="38100" dir="2700000" algn="tl">
                    <a:srgbClr val="C0C0C0"/>
                  </a:outerShdw>
                </a:effectLst>
                <a:latin typeface="宋体" pitchFamily="2" charset="-122"/>
              </a:rPr>
              <a:t>耦合</a:t>
            </a:r>
            <a:r>
              <a:rPr kumimoji="1" lang="en-US" altLang="zh-CN" sz="2400" b="1" dirty="0" smtClean="0">
                <a:solidFill>
                  <a:schemeClr val="tx2"/>
                </a:solidFill>
                <a:effectLst>
                  <a:outerShdw blurRad="38100" dist="38100" dir="2700000" algn="tl">
                    <a:srgbClr val="C0C0C0"/>
                  </a:outerShdw>
                </a:effectLst>
                <a:latin typeface="宋体" pitchFamily="2" charset="-122"/>
              </a:rPr>
              <a:t>/*</a:t>
            </a:r>
            <a:r>
              <a:rPr kumimoji="1" lang="zh-CN" altLang="en-US" sz="1600" b="1" dirty="0" smtClean="0">
                <a:solidFill>
                  <a:schemeClr val="tx2"/>
                </a:solidFill>
                <a:effectLst>
                  <a:outerShdw blurRad="38100" dist="38100" dir="2700000" algn="tl">
                    <a:srgbClr val="C0C0C0"/>
                  </a:outerShdw>
                </a:effectLst>
                <a:latin typeface="宋体" pitchFamily="2" charset="-122"/>
              </a:rPr>
              <a:t>模块之间的关系尽量只发生在接口上，且接口只传简单的数据结构</a:t>
            </a:r>
            <a:r>
              <a:rPr kumimoji="1" lang="en-US" altLang="zh-CN" sz="2400" b="1" dirty="0" smtClean="0">
                <a:solidFill>
                  <a:schemeClr val="tx2"/>
                </a:solidFill>
                <a:effectLst>
                  <a:outerShdw blurRad="38100" dist="38100" dir="2700000" algn="tl">
                    <a:srgbClr val="C0C0C0"/>
                  </a:outerShdw>
                </a:effectLst>
                <a:latin typeface="宋体" pitchFamily="2" charset="-122"/>
              </a:rPr>
              <a:t>*/</a:t>
            </a:r>
            <a:endParaRPr kumimoji="1" lang="zh-CN" altLang="en-US" sz="2400" b="1" dirty="0">
              <a:solidFill>
                <a:schemeClr val="tx2"/>
              </a:solidFill>
              <a:effectLst>
                <a:outerShdw blurRad="38100" dist="38100" dir="2700000" algn="tl">
                  <a:srgbClr val="C0C0C0"/>
                </a:outerShdw>
              </a:effectLst>
              <a:latin typeface="宋体" pitchFamily="2" charset="-122"/>
            </a:endParaRPr>
          </a:p>
          <a:p>
            <a:pPr marL="342900" indent="-342900">
              <a:lnSpc>
                <a:spcPct val="130000"/>
              </a:lnSpc>
              <a:spcAft>
                <a:spcPct val="0"/>
              </a:spcAft>
              <a:buClr>
                <a:schemeClr val="tx1"/>
              </a:buClr>
              <a:buFont typeface="Monotype Sorts" pitchFamily="2" charset="2"/>
              <a:buNone/>
              <a:defRPr/>
            </a:pPr>
            <a:r>
              <a:rPr kumimoji="1" lang="zh-CN" altLang="en-US" sz="2400" b="1" dirty="0">
                <a:solidFill>
                  <a:schemeClr val="tx2"/>
                </a:solidFill>
                <a:effectLst>
                  <a:outerShdw blurRad="38100" dist="38100" dir="2700000" algn="tl">
                    <a:srgbClr val="C0C0C0"/>
                  </a:outerShdw>
                </a:effectLst>
                <a:latin typeface="宋体" pitchFamily="2" charset="-122"/>
              </a:rPr>
              <a:t>　　　少用控制</a:t>
            </a:r>
            <a:r>
              <a:rPr kumimoji="1" lang="zh-CN" altLang="en-US" sz="2400" b="1" dirty="0" smtClean="0">
                <a:solidFill>
                  <a:schemeClr val="tx2"/>
                </a:solidFill>
                <a:effectLst>
                  <a:outerShdw blurRad="38100" dist="38100" dir="2700000" algn="tl">
                    <a:srgbClr val="C0C0C0"/>
                  </a:outerShdw>
                </a:effectLst>
                <a:latin typeface="宋体" pitchFamily="2" charset="-122"/>
              </a:rPr>
              <a:t>耦合</a:t>
            </a:r>
            <a:r>
              <a:rPr kumimoji="1" lang="en-US" altLang="zh-CN" sz="2400" b="1" dirty="0" smtClean="0">
                <a:solidFill>
                  <a:schemeClr val="tx2"/>
                </a:solidFill>
                <a:effectLst>
                  <a:outerShdw blurRad="38100" dist="38100" dir="2700000" algn="tl">
                    <a:srgbClr val="C0C0C0"/>
                  </a:outerShdw>
                </a:effectLst>
                <a:latin typeface="宋体" pitchFamily="2" charset="-122"/>
              </a:rPr>
              <a:t>/*</a:t>
            </a:r>
            <a:r>
              <a:rPr kumimoji="1" lang="zh-CN" altLang="en-US" sz="1600" b="1" dirty="0" smtClean="0">
                <a:solidFill>
                  <a:schemeClr val="tx2"/>
                </a:solidFill>
                <a:effectLst>
                  <a:outerShdw blurRad="38100" dist="38100" dir="2700000" algn="tl">
                    <a:srgbClr val="C0C0C0"/>
                  </a:outerShdw>
                </a:effectLst>
                <a:latin typeface="宋体" pitchFamily="2" charset="-122"/>
              </a:rPr>
              <a:t>说明你调用的模块当中有多种实现的功能。如果一个模块中的控制耦合比较多，一般情况下，我们会考虑拆分这个模块，把其中的控制信号拆分掉。</a:t>
            </a:r>
            <a:r>
              <a:rPr kumimoji="1" lang="en-US" altLang="zh-CN" sz="2400" b="1" dirty="0" smtClean="0">
                <a:solidFill>
                  <a:schemeClr val="tx2"/>
                </a:solidFill>
                <a:effectLst>
                  <a:outerShdw blurRad="38100" dist="38100" dir="2700000" algn="tl">
                    <a:srgbClr val="C0C0C0"/>
                  </a:outerShdw>
                </a:effectLst>
                <a:latin typeface="宋体" pitchFamily="2" charset="-122"/>
              </a:rPr>
              <a:t>*/</a:t>
            </a:r>
            <a:endParaRPr kumimoji="1" lang="zh-CN" altLang="en-US" sz="2400" b="1" dirty="0">
              <a:solidFill>
                <a:schemeClr val="tx2"/>
              </a:solidFill>
              <a:effectLst>
                <a:outerShdw blurRad="38100" dist="38100" dir="2700000" algn="tl">
                  <a:srgbClr val="C0C0C0"/>
                </a:outerShdw>
              </a:effectLst>
              <a:latin typeface="宋体" pitchFamily="2" charset="-122"/>
            </a:endParaRPr>
          </a:p>
          <a:p>
            <a:pPr marL="342900" indent="-342900">
              <a:lnSpc>
                <a:spcPct val="130000"/>
              </a:lnSpc>
              <a:spcAft>
                <a:spcPct val="0"/>
              </a:spcAft>
              <a:buClr>
                <a:schemeClr val="tx1"/>
              </a:buClr>
              <a:buFont typeface="Monotype Sorts" pitchFamily="2" charset="2"/>
              <a:buNone/>
              <a:defRPr/>
            </a:pPr>
            <a:r>
              <a:rPr kumimoji="1" lang="zh-CN" altLang="en-US" sz="2400" b="1" dirty="0">
                <a:solidFill>
                  <a:schemeClr val="tx2"/>
                </a:solidFill>
                <a:effectLst>
                  <a:outerShdw blurRad="38100" dist="38100" dir="2700000" algn="tl">
                    <a:srgbClr val="C0C0C0"/>
                  </a:outerShdw>
                </a:effectLst>
                <a:latin typeface="宋体" pitchFamily="2" charset="-122"/>
              </a:rPr>
              <a:t>　　　限制公共耦合的</a:t>
            </a:r>
            <a:r>
              <a:rPr kumimoji="1" lang="zh-CN" altLang="en-US" sz="2400" b="1" dirty="0" smtClean="0">
                <a:solidFill>
                  <a:schemeClr val="tx2"/>
                </a:solidFill>
                <a:effectLst>
                  <a:outerShdw blurRad="38100" dist="38100" dir="2700000" algn="tl">
                    <a:srgbClr val="C0C0C0"/>
                  </a:outerShdw>
                </a:effectLst>
                <a:latin typeface="宋体" pitchFamily="2" charset="-122"/>
              </a:rPr>
              <a:t>范围</a:t>
            </a:r>
            <a:r>
              <a:rPr kumimoji="1" lang="en-US" altLang="zh-CN" sz="2400" b="1" dirty="0" smtClean="0">
                <a:solidFill>
                  <a:schemeClr val="tx2"/>
                </a:solidFill>
                <a:effectLst>
                  <a:outerShdw blurRad="38100" dist="38100" dir="2700000" algn="tl">
                    <a:srgbClr val="C0C0C0"/>
                  </a:outerShdw>
                </a:effectLst>
                <a:latin typeface="宋体" pitchFamily="2" charset="-122"/>
              </a:rPr>
              <a:t>/*</a:t>
            </a:r>
            <a:r>
              <a:rPr kumimoji="1" lang="zh-CN" altLang="en-US" b="1" dirty="0" smtClean="0">
                <a:solidFill>
                  <a:schemeClr val="tx2"/>
                </a:solidFill>
                <a:effectLst>
                  <a:outerShdw blurRad="38100" dist="38100" dir="2700000" algn="tl">
                    <a:srgbClr val="C0C0C0"/>
                  </a:outerShdw>
                </a:effectLst>
                <a:latin typeface="宋体" pitchFamily="2" charset="-122"/>
              </a:rPr>
              <a:t>把访问公共部分的模块尽量放在一起，把不访问公共部分的模块放在另外一块儿。如果变更涉及的部分时公共部分，那么与公共部分相关的设计方案可能都会受到波及。</a:t>
            </a:r>
            <a:r>
              <a:rPr kumimoji="1" lang="en-US" altLang="zh-CN" sz="2400" b="1" dirty="0" smtClean="0">
                <a:solidFill>
                  <a:schemeClr val="tx2"/>
                </a:solidFill>
                <a:effectLst>
                  <a:outerShdw blurRad="38100" dist="38100" dir="2700000" algn="tl">
                    <a:srgbClr val="C0C0C0"/>
                  </a:outerShdw>
                </a:effectLst>
                <a:latin typeface="宋体" pitchFamily="2" charset="-122"/>
              </a:rPr>
              <a:t>*/</a:t>
            </a:r>
            <a:endParaRPr kumimoji="1" lang="zh-CN" altLang="en-US" sz="2400" b="1" dirty="0">
              <a:solidFill>
                <a:schemeClr val="tx2"/>
              </a:solidFill>
              <a:effectLst>
                <a:outerShdw blurRad="38100" dist="38100" dir="2700000" algn="tl">
                  <a:srgbClr val="C0C0C0"/>
                </a:outerShdw>
              </a:effectLst>
              <a:latin typeface="宋体" pitchFamily="2" charset="-122"/>
            </a:endParaRPr>
          </a:p>
          <a:p>
            <a:pPr marL="342900" indent="-342900">
              <a:lnSpc>
                <a:spcPct val="130000"/>
              </a:lnSpc>
              <a:spcAft>
                <a:spcPct val="0"/>
              </a:spcAft>
              <a:buClr>
                <a:schemeClr val="tx1"/>
              </a:buClr>
              <a:buFont typeface="Monotype Sorts" pitchFamily="2" charset="2"/>
              <a:buNone/>
              <a:defRPr/>
            </a:pPr>
            <a:r>
              <a:rPr kumimoji="1" lang="zh-CN" altLang="en-US" sz="2400" b="1" dirty="0">
                <a:solidFill>
                  <a:schemeClr val="tx2"/>
                </a:solidFill>
                <a:effectLst>
                  <a:outerShdw blurRad="38100" dist="38100" dir="2700000" algn="tl">
                    <a:srgbClr val="C0C0C0"/>
                  </a:outerShdw>
                </a:effectLst>
                <a:latin typeface="宋体" pitchFamily="2" charset="-122"/>
              </a:rPr>
              <a:t>　　　坚决避免使用内容</a:t>
            </a:r>
            <a:r>
              <a:rPr kumimoji="1" lang="zh-CN" altLang="en-US" sz="2400" b="1" dirty="0" smtClean="0">
                <a:solidFill>
                  <a:schemeClr val="tx2"/>
                </a:solidFill>
                <a:effectLst>
                  <a:outerShdw blurRad="38100" dist="38100" dir="2700000" algn="tl">
                    <a:srgbClr val="C0C0C0"/>
                  </a:outerShdw>
                </a:effectLst>
                <a:latin typeface="宋体" pitchFamily="2" charset="-122"/>
              </a:rPr>
              <a:t>耦合</a:t>
            </a:r>
            <a:r>
              <a:rPr kumimoji="1" lang="en-US" altLang="zh-CN" sz="2400" b="1" dirty="0" smtClean="0">
                <a:solidFill>
                  <a:schemeClr val="tx2"/>
                </a:solidFill>
                <a:effectLst>
                  <a:outerShdw blurRad="38100" dist="38100" dir="2700000" algn="tl">
                    <a:srgbClr val="C0C0C0"/>
                  </a:outerShdw>
                </a:effectLst>
                <a:latin typeface="宋体" pitchFamily="2" charset="-122"/>
              </a:rPr>
              <a:t>/*</a:t>
            </a:r>
            <a:r>
              <a:rPr kumimoji="1" lang="zh-CN" altLang="en-US" sz="1600" b="1" dirty="0" smtClean="0">
                <a:solidFill>
                  <a:schemeClr val="tx2"/>
                </a:solidFill>
                <a:effectLst>
                  <a:outerShdw blurRad="38100" dist="38100" dir="2700000" algn="tl">
                    <a:srgbClr val="C0C0C0"/>
                  </a:outerShdw>
                </a:effectLst>
                <a:latin typeface="宋体" pitchFamily="2" charset="-122"/>
              </a:rPr>
              <a:t>比如：限制使用友元函数</a:t>
            </a:r>
            <a:r>
              <a:rPr kumimoji="1" lang="en-US" altLang="zh-CN" sz="2400" b="1" dirty="0" smtClean="0">
                <a:solidFill>
                  <a:schemeClr val="tx2"/>
                </a:solidFill>
                <a:effectLst>
                  <a:outerShdw blurRad="38100" dist="38100" dir="2700000" algn="tl">
                    <a:srgbClr val="C0C0C0"/>
                  </a:outerShdw>
                </a:effectLst>
                <a:latin typeface="宋体" pitchFamily="2" charset="-122"/>
              </a:rPr>
              <a:t>*/</a:t>
            </a:r>
            <a:endParaRPr kumimoji="1" lang="zh-CN" altLang="en-US" sz="2400" b="1" dirty="0">
              <a:solidFill>
                <a:schemeClr val="tx2"/>
              </a:solidFill>
              <a:effectLst>
                <a:outerShdw blurRad="38100" dist="38100" dir="2700000" algn="tl">
                  <a:srgbClr val="C0C0C0"/>
                </a:outerShdw>
              </a:effectLst>
              <a:latin typeface="宋体" pitchFamily="2" charset="-122"/>
            </a:endParaRPr>
          </a:p>
        </p:txBody>
      </p:sp>
      <p:sp>
        <p:nvSpPr>
          <p:cNvPr id="651270" name="Rectangle 6"/>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6" name="Rectangle 4"/>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
        <p:nvSpPr>
          <p:cNvPr id="684039" name="Text Box 7"/>
          <p:cNvSpPr txBox="1">
            <a:spLocks noChangeArrowheads="1"/>
          </p:cNvSpPr>
          <p:nvPr/>
        </p:nvSpPr>
        <p:spPr bwMode="auto">
          <a:xfrm>
            <a:off x="323850" y="1412875"/>
            <a:ext cx="8569325" cy="384175"/>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defRPr/>
            </a:pPr>
            <a:r>
              <a:rPr lang="zh-CN" altLang="en-US" sz="2800" b="1">
                <a:solidFill>
                  <a:schemeClr val="bg2"/>
                </a:solidFill>
                <a:effectLst>
                  <a:outerShdw blurRad="38100" dist="38100" dir="2700000" algn="tl">
                    <a:srgbClr val="C0C0C0"/>
                  </a:outerShdw>
                </a:effectLst>
              </a:rPr>
              <a:t>课堂练习：给出各模块间的耦合关系</a:t>
            </a:r>
          </a:p>
        </p:txBody>
      </p:sp>
      <p:grpSp>
        <p:nvGrpSpPr>
          <p:cNvPr id="43012" name="Group 66"/>
          <p:cNvGrpSpPr>
            <a:grpSpLocks/>
          </p:cNvGrpSpPr>
          <p:nvPr/>
        </p:nvGrpSpPr>
        <p:grpSpPr bwMode="auto">
          <a:xfrm>
            <a:off x="250825" y="2205038"/>
            <a:ext cx="8012113" cy="3981450"/>
            <a:chOff x="295" y="1525"/>
            <a:chExt cx="5047" cy="2508"/>
          </a:xfrm>
        </p:grpSpPr>
        <p:grpSp>
          <p:nvGrpSpPr>
            <p:cNvPr id="43013" name="Group 21"/>
            <p:cNvGrpSpPr>
              <a:grpSpLocks/>
            </p:cNvGrpSpPr>
            <p:nvPr/>
          </p:nvGrpSpPr>
          <p:grpSpPr bwMode="auto">
            <a:xfrm>
              <a:off x="1867" y="1525"/>
              <a:ext cx="544" cy="274"/>
              <a:chOff x="748" y="1480"/>
              <a:chExt cx="544" cy="274"/>
            </a:xfrm>
          </p:grpSpPr>
          <p:sp>
            <p:nvSpPr>
              <p:cNvPr id="684050" name="Rectangle 18"/>
              <p:cNvSpPr>
                <a:spLocks noChangeArrowheads="1"/>
              </p:cNvSpPr>
              <p:nvPr/>
            </p:nvSpPr>
            <p:spPr bwMode="auto">
              <a:xfrm>
                <a:off x="839" y="1480"/>
                <a:ext cx="453" cy="272"/>
              </a:xfrm>
              <a:prstGeom prst="rect">
                <a:avLst/>
              </a:prstGeom>
              <a:noFill/>
              <a:ln w="19050">
                <a:solidFill>
                  <a:schemeClr val="tx1"/>
                </a:solidFill>
                <a:miter lim="800000"/>
                <a:headEnd type="none" w="sm" len="sm"/>
                <a:tailEnd type="none" w="sm" len="sm"/>
              </a:ln>
              <a:effectLst/>
            </p:spPr>
            <p:txBody>
              <a:bodyPr wrap="none" lIns="0" tIns="0" rIns="0" bIns="0" anchor="ctr"/>
              <a:lstStyle/>
              <a:p>
                <a:pPr>
                  <a:defRPr/>
                </a:pPr>
                <a:endParaRPr lang="zh-CN" altLang="en-US"/>
              </a:p>
            </p:txBody>
          </p:sp>
          <p:sp>
            <p:nvSpPr>
              <p:cNvPr id="684051" name="Text Box 19"/>
              <p:cNvSpPr txBox="1">
                <a:spLocks noChangeArrowheads="1"/>
              </p:cNvSpPr>
              <p:nvPr/>
            </p:nvSpPr>
            <p:spPr bwMode="auto">
              <a:xfrm>
                <a:off x="748" y="1512"/>
                <a:ext cx="453" cy="242"/>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defRPr/>
                </a:pPr>
                <a:r>
                  <a:rPr lang="en-US" altLang="zh-CN" sz="2800" b="1">
                    <a:effectLst>
                      <a:outerShdw blurRad="38100" dist="38100" dir="2700000" algn="tl">
                        <a:srgbClr val="C0C0C0"/>
                      </a:outerShdw>
                    </a:effectLst>
                  </a:rPr>
                  <a:t>P</a:t>
                </a:r>
              </a:p>
            </p:txBody>
          </p:sp>
        </p:grpSp>
        <p:grpSp>
          <p:nvGrpSpPr>
            <p:cNvPr id="43014" name="Group 22"/>
            <p:cNvGrpSpPr>
              <a:grpSpLocks/>
            </p:cNvGrpSpPr>
            <p:nvPr/>
          </p:nvGrpSpPr>
          <p:grpSpPr bwMode="auto">
            <a:xfrm>
              <a:off x="1504" y="2160"/>
              <a:ext cx="544" cy="274"/>
              <a:chOff x="748" y="1480"/>
              <a:chExt cx="544" cy="274"/>
            </a:xfrm>
          </p:grpSpPr>
          <p:sp>
            <p:nvSpPr>
              <p:cNvPr id="684055" name="Rectangle 23"/>
              <p:cNvSpPr>
                <a:spLocks noChangeArrowheads="1"/>
              </p:cNvSpPr>
              <p:nvPr/>
            </p:nvSpPr>
            <p:spPr bwMode="auto">
              <a:xfrm>
                <a:off x="839" y="1480"/>
                <a:ext cx="453" cy="272"/>
              </a:xfrm>
              <a:prstGeom prst="rect">
                <a:avLst/>
              </a:prstGeom>
              <a:noFill/>
              <a:ln w="19050">
                <a:solidFill>
                  <a:schemeClr val="tx1"/>
                </a:solidFill>
                <a:miter lim="800000"/>
                <a:headEnd type="none" w="sm" len="sm"/>
                <a:tailEnd type="none" w="sm" len="sm"/>
              </a:ln>
              <a:effectLst/>
            </p:spPr>
            <p:txBody>
              <a:bodyPr wrap="none" lIns="0" tIns="0" rIns="0" bIns="0" anchor="ctr"/>
              <a:lstStyle/>
              <a:p>
                <a:pPr>
                  <a:defRPr/>
                </a:pPr>
                <a:endParaRPr lang="zh-CN" altLang="en-US"/>
              </a:p>
            </p:txBody>
          </p:sp>
          <p:sp>
            <p:nvSpPr>
              <p:cNvPr id="684056" name="Text Box 24"/>
              <p:cNvSpPr txBox="1">
                <a:spLocks noChangeArrowheads="1"/>
              </p:cNvSpPr>
              <p:nvPr/>
            </p:nvSpPr>
            <p:spPr bwMode="auto">
              <a:xfrm>
                <a:off x="748" y="1512"/>
                <a:ext cx="453" cy="242"/>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defRPr/>
                </a:pPr>
                <a:r>
                  <a:rPr lang="en-US" altLang="zh-CN" sz="2800" b="1">
                    <a:effectLst>
                      <a:outerShdw blurRad="38100" dist="38100" dir="2700000" algn="tl">
                        <a:srgbClr val="C0C0C0"/>
                      </a:outerShdw>
                    </a:effectLst>
                  </a:rPr>
                  <a:t>Q</a:t>
                </a:r>
              </a:p>
            </p:txBody>
          </p:sp>
        </p:grpSp>
        <p:grpSp>
          <p:nvGrpSpPr>
            <p:cNvPr id="43015" name="Group 25"/>
            <p:cNvGrpSpPr>
              <a:grpSpLocks/>
            </p:cNvGrpSpPr>
            <p:nvPr/>
          </p:nvGrpSpPr>
          <p:grpSpPr bwMode="auto">
            <a:xfrm>
              <a:off x="2321" y="3456"/>
              <a:ext cx="544" cy="274"/>
              <a:chOff x="748" y="1480"/>
              <a:chExt cx="544" cy="274"/>
            </a:xfrm>
          </p:grpSpPr>
          <p:sp>
            <p:nvSpPr>
              <p:cNvPr id="684058" name="Rectangle 26"/>
              <p:cNvSpPr>
                <a:spLocks noChangeArrowheads="1"/>
              </p:cNvSpPr>
              <p:nvPr/>
            </p:nvSpPr>
            <p:spPr bwMode="auto">
              <a:xfrm>
                <a:off x="839" y="1480"/>
                <a:ext cx="453" cy="272"/>
              </a:xfrm>
              <a:prstGeom prst="rect">
                <a:avLst/>
              </a:prstGeom>
              <a:noFill/>
              <a:ln w="19050">
                <a:solidFill>
                  <a:schemeClr val="tx1"/>
                </a:solidFill>
                <a:miter lim="800000"/>
                <a:headEnd type="none" w="sm" len="sm"/>
                <a:tailEnd type="none" w="sm" len="sm"/>
              </a:ln>
              <a:effectLst/>
            </p:spPr>
            <p:txBody>
              <a:bodyPr wrap="none" lIns="0" tIns="0" rIns="0" bIns="0" anchor="ctr"/>
              <a:lstStyle/>
              <a:p>
                <a:pPr>
                  <a:defRPr/>
                </a:pPr>
                <a:endParaRPr lang="zh-CN" altLang="en-US"/>
              </a:p>
            </p:txBody>
          </p:sp>
          <p:sp>
            <p:nvSpPr>
              <p:cNvPr id="684059" name="Text Box 27"/>
              <p:cNvSpPr txBox="1">
                <a:spLocks noChangeArrowheads="1"/>
              </p:cNvSpPr>
              <p:nvPr/>
            </p:nvSpPr>
            <p:spPr bwMode="auto">
              <a:xfrm>
                <a:off x="748" y="1512"/>
                <a:ext cx="453" cy="242"/>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defRPr/>
                </a:pPr>
                <a:r>
                  <a:rPr lang="en-US" altLang="zh-CN" sz="2800" b="1">
                    <a:effectLst>
                      <a:outerShdw blurRad="38100" dist="38100" dir="2700000" algn="tl">
                        <a:srgbClr val="C0C0C0"/>
                      </a:outerShdw>
                    </a:effectLst>
                  </a:rPr>
                  <a:t>U</a:t>
                </a:r>
              </a:p>
            </p:txBody>
          </p:sp>
        </p:grpSp>
        <p:grpSp>
          <p:nvGrpSpPr>
            <p:cNvPr id="43016" name="Group 28"/>
            <p:cNvGrpSpPr>
              <a:grpSpLocks/>
            </p:cNvGrpSpPr>
            <p:nvPr/>
          </p:nvGrpSpPr>
          <p:grpSpPr bwMode="auto">
            <a:xfrm>
              <a:off x="824" y="2840"/>
              <a:ext cx="544" cy="274"/>
              <a:chOff x="748" y="1480"/>
              <a:chExt cx="544" cy="274"/>
            </a:xfrm>
          </p:grpSpPr>
          <p:sp>
            <p:nvSpPr>
              <p:cNvPr id="684061" name="Rectangle 29"/>
              <p:cNvSpPr>
                <a:spLocks noChangeArrowheads="1"/>
              </p:cNvSpPr>
              <p:nvPr/>
            </p:nvSpPr>
            <p:spPr bwMode="auto">
              <a:xfrm>
                <a:off x="839" y="1480"/>
                <a:ext cx="453" cy="272"/>
              </a:xfrm>
              <a:prstGeom prst="rect">
                <a:avLst/>
              </a:prstGeom>
              <a:noFill/>
              <a:ln w="19050">
                <a:solidFill>
                  <a:schemeClr val="tx1"/>
                </a:solidFill>
                <a:miter lim="800000"/>
                <a:headEnd type="none" w="sm" len="sm"/>
                <a:tailEnd type="none" w="sm" len="sm"/>
              </a:ln>
              <a:effectLst/>
            </p:spPr>
            <p:txBody>
              <a:bodyPr wrap="none" lIns="0" tIns="0" rIns="0" bIns="0" anchor="ctr"/>
              <a:lstStyle/>
              <a:p>
                <a:pPr>
                  <a:defRPr/>
                </a:pPr>
                <a:endParaRPr lang="zh-CN" altLang="en-US"/>
              </a:p>
            </p:txBody>
          </p:sp>
          <p:sp>
            <p:nvSpPr>
              <p:cNvPr id="684062" name="Text Box 30"/>
              <p:cNvSpPr txBox="1">
                <a:spLocks noChangeArrowheads="1"/>
              </p:cNvSpPr>
              <p:nvPr/>
            </p:nvSpPr>
            <p:spPr bwMode="auto">
              <a:xfrm>
                <a:off x="748" y="1512"/>
                <a:ext cx="453" cy="242"/>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defRPr/>
                </a:pPr>
                <a:r>
                  <a:rPr lang="en-US" altLang="zh-CN" sz="2800" b="1">
                    <a:effectLst>
                      <a:outerShdw blurRad="38100" dist="38100" dir="2700000" algn="tl">
                        <a:srgbClr val="C0C0C0"/>
                      </a:outerShdw>
                    </a:effectLst>
                  </a:rPr>
                  <a:t>R</a:t>
                </a:r>
              </a:p>
            </p:txBody>
          </p:sp>
        </p:grpSp>
        <p:grpSp>
          <p:nvGrpSpPr>
            <p:cNvPr id="43017" name="Group 31"/>
            <p:cNvGrpSpPr>
              <a:grpSpLocks/>
            </p:cNvGrpSpPr>
            <p:nvPr/>
          </p:nvGrpSpPr>
          <p:grpSpPr bwMode="auto">
            <a:xfrm>
              <a:off x="824" y="3475"/>
              <a:ext cx="544" cy="274"/>
              <a:chOff x="748" y="1480"/>
              <a:chExt cx="544" cy="274"/>
            </a:xfrm>
          </p:grpSpPr>
          <p:sp>
            <p:nvSpPr>
              <p:cNvPr id="684064" name="Rectangle 32"/>
              <p:cNvSpPr>
                <a:spLocks noChangeArrowheads="1"/>
              </p:cNvSpPr>
              <p:nvPr/>
            </p:nvSpPr>
            <p:spPr bwMode="auto">
              <a:xfrm>
                <a:off x="839" y="1480"/>
                <a:ext cx="453" cy="272"/>
              </a:xfrm>
              <a:prstGeom prst="rect">
                <a:avLst/>
              </a:prstGeom>
              <a:noFill/>
              <a:ln w="19050">
                <a:solidFill>
                  <a:schemeClr val="tx1"/>
                </a:solidFill>
                <a:miter lim="800000"/>
                <a:headEnd type="none" w="sm" len="sm"/>
                <a:tailEnd type="none" w="sm" len="sm"/>
              </a:ln>
              <a:effectLst/>
            </p:spPr>
            <p:txBody>
              <a:bodyPr wrap="none" lIns="0" tIns="0" rIns="0" bIns="0" anchor="ctr"/>
              <a:lstStyle/>
              <a:p>
                <a:pPr>
                  <a:defRPr/>
                </a:pPr>
                <a:endParaRPr lang="zh-CN" altLang="en-US"/>
              </a:p>
            </p:txBody>
          </p:sp>
          <p:sp>
            <p:nvSpPr>
              <p:cNvPr id="684065" name="Text Box 33"/>
              <p:cNvSpPr txBox="1">
                <a:spLocks noChangeArrowheads="1"/>
              </p:cNvSpPr>
              <p:nvPr/>
            </p:nvSpPr>
            <p:spPr bwMode="auto">
              <a:xfrm>
                <a:off x="748" y="1512"/>
                <a:ext cx="453" cy="242"/>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defRPr/>
                </a:pPr>
                <a:r>
                  <a:rPr lang="en-US" altLang="zh-CN" sz="2800" b="1">
                    <a:effectLst>
                      <a:outerShdw blurRad="38100" dist="38100" dir="2700000" algn="tl">
                        <a:srgbClr val="C0C0C0"/>
                      </a:outerShdw>
                    </a:effectLst>
                  </a:rPr>
                  <a:t>T</a:t>
                </a:r>
              </a:p>
            </p:txBody>
          </p:sp>
        </p:grpSp>
        <p:grpSp>
          <p:nvGrpSpPr>
            <p:cNvPr id="43018" name="Group 34"/>
            <p:cNvGrpSpPr>
              <a:grpSpLocks/>
            </p:cNvGrpSpPr>
            <p:nvPr/>
          </p:nvGrpSpPr>
          <p:grpSpPr bwMode="auto">
            <a:xfrm>
              <a:off x="2283" y="2800"/>
              <a:ext cx="544" cy="274"/>
              <a:chOff x="748" y="1480"/>
              <a:chExt cx="544" cy="274"/>
            </a:xfrm>
          </p:grpSpPr>
          <p:sp>
            <p:nvSpPr>
              <p:cNvPr id="684067" name="Rectangle 35"/>
              <p:cNvSpPr>
                <a:spLocks noChangeArrowheads="1"/>
              </p:cNvSpPr>
              <p:nvPr/>
            </p:nvSpPr>
            <p:spPr bwMode="auto">
              <a:xfrm>
                <a:off x="839" y="1480"/>
                <a:ext cx="453" cy="272"/>
              </a:xfrm>
              <a:prstGeom prst="rect">
                <a:avLst/>
              </a:prstGeom>
              <a:noFill/>
              <a:ln w="19050">
                <a:solidFill>
                  <a:schemeClr val="tx1"/>
                </a:solidFill>
                <a:miter lim="800000"/>
                <a:headEnd type="none" w="sm" len="sm"/>
                <a:tailEnd type="none" w="sm" len="sm"/>
              </a:ln>
              <a:effectLst/>
            </p:spPr>
            <p:txBody>
              <a:bodyPr wrap="none" lIns="0" tIns="0" rIns="0" bIns="0" anchor="ctr"/>
              <a:lstStyle/>
              <a:p>
                <a:pPr>
                  <a:defRPr/>
                </a:pPr>
                <a:endParaRPr lang="zh-CN" altLang="en-US"/>
              </a:p>
            </p:txBody>
          </p:sp>
          <p:sp>
            <p:nvSpPr>
              <p:cNvPr id="684068" name="Text Box 36"/>
              <p:cNvSpPr txBox="1">
                <a:spLocks noChangeArrowheads="1"/>
              </p:cNvSpPr>
              <p:nvPr/>
            </p:nvSpPr>
            <p:spPr bwMode="auto">
              <a:xfrm>
                <a:off x="748" y="1512"/>
                <a:ext cx="453" cy="242"/>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defRPr/>
                </a:pPr>
                <a:r>
                  <a:rPr lang="en-US" altLang="zh-CN" sz="2800" b="1">
                    <a:effectLst>
                      <a:outerShdw blurRad="38100" dist="38100" dir="2700000" algn="tl">
                        <a:srgbClr val="C0C0C0"/>
                      </a:outerShdw>
                    </a:effectLst>
                  </a:rPr>
                  <a:t>S</a:t>
                </a:r>
              </a:p>
            </p:txBody>
          </p:sp>
        </p:grpSp>
        <p:sp>
          <p:nvSpPr>
            <p:cNvPr id="684069" name="Line 37"/>
            <p:cNvSpPr>
              <a:spLocks noChangeShapeType="1"/>
            </p:cNvSpPr>
            <p:nvPr/>
          </p:nvSpPr>
          <p:spPr bwMode="auto">
            <a:xfrm flipH="1">
              <a:off x="1897" y="1792"/>
              <a:ext cx="362" cy="363"/>
            </a:xfrm>
            <a:prstGeom prst="line">
              <a:avLst/>
            </a:prstGeom>
            <a:noFill/>
            <a:ln w="9525">
              <a:solidFill>
                <a:schemeClr val="tx1"/>
              </a:solidFill>
              <a:round/>
              <a:headEnd type="none" w="sm" len="sm"/>
              <a:tailEnd type="triangle" w="lg" len="lg"/>
            </a:ln>
            <a:effectLst/>
          </p:spPr>
          <p:txBody>
            <a:bodyPr lIns="0" tIns="0" rIns="0" bIns="0"/>
            <a:lstStyle/>
            <a:p>
              <a:pPr>
                <a:defRPr/>
              </a:pPr>
              <a:endParaRPr lang="zh-CN" altLang="en-US"/>
            </a:p>
          </p:txBody>
        </p:sp>
        <p:sp>
          <p:nvSpPr>
            <p:cNvPr id="684070" name="Line 38"/>
            <p:cNvSpPr>
              <a:spLocks noChangeShapeType="1"/>
            </p:cNvSpPr>
            <p:nvPr/>
          </p:nvSpPr>
          <p:spPr bwMode="auto">
            <a:xfrm>
              <a:off x="2244" y="1792"/>
              <a:ext cx="409" cy="998"/>
            </a:xfrm>
            <a:prstGeom prst="line">
              <a:avLst/>
            </a:prstGeom>
            <a:noFill/>
            <a:ln w="9525">
              <a:solidFill>
                <a:schemeClr val="tx1"/>
              </a:solidFill>
              <a:round/>
              <a:headEnd type="none" w="sm" len="sm"/>
              <a:tailEnd type="triangle" w="lg" len="lg"/>
            </a:ln>
            <a:effectLst/>
          </p:spPr>
          <p:txBody>
            <a:bodyPr lIns="0" tIns="0" rIns="0" bIns="0"/>
            <a:lstStyle/>
            <a:p>
              <a:pPr>
                <a:defRPr/>
              </a:pPr>
              <a:endParaRPr lang="zh-CN" altLang="en-US"/>
            </a:p>
          </p:txBody>
        </p:sp>
        <p:sp>
          <p:nvSpPr>
            <p:cNvPr id="684071" name="Line 39"/>
            <p:cNvSpPr>
              <a:spLocks noChangeShapeType="1"/>
            </p:cNvSpPr>
            <p:nvPr/>
          </p:nvSpPr>
          <p:spPr bwMode="auto">
            <a:xfrm flipH="1">
              <a:off x="1201" y="2427"/>
              <a:ext cx="681" cy="408"/>
            </a:xfrm>
            <a:prstGeom prst="line">
              <a:avLst/>
            </a:prstGeom>
            <a:noFill/>
            <a:ln w="9525">
              <a:solidFill>
                <a:schemeClr val="tx1"/>
              </a:solidFill>
              <a:round/>
              <a:headEnd type="none" w="sm" len="sm"/>
              <a:tailEnd type="triangle" w="lg" len="lg"/>
            </a:ln>
            <a:effectLst/>
          </p:spPr>
          <p:txBody>
            <a:bodyPr lIns="0" tIns="0" rIns="0" bIns="0"/>
            <a:lstStyle/>
            <a:p>
              <a:pPr>
                <a:defRPr/>
              </a:pPr>
              <a:endParaRPr lang="zh-CN" altLang="en-US"/>
            </a:p>
          </p:txBody>
        </p:sp>
        <p:sp>
          <p:nvSpPr>
            <p:cNvPr id="684072" name="Line 40"/>
            <p:cNvSpPr>
              <a:spLocks noChangeShapeType="1"/>
            </p:cNvSpPr>
            <p:nvPr/>
          </p:nvSpPr>
          <p:spPr bwMode="auto">
            <a:xfrm>
              <a:off x="1957" y="2427"/>
              <a:ext cx="635" cy="363"/>
            </a:xfrm>
            <a:prstGeom prst="line">
              <a:avLst/>
            </a:prstGeom>
            <a:noFill/>
            <a:ln w="9525">
              <a:solidFill>
                <a:schemeClr val="tx1"/>
              </a:solidFill>
              <a:round/>
              <a:headEnd type="none" w="sm" len="sm"/>
              <a:tailEnd type="triangle" w="med" len="med"/>
            </a:ln>
            <a:effectLst/>
          </p:spPr>
          <p:txBody>
            <a:bodyPr lIns="0" tIns="0" rIns="0" bIns="0"/>
            <a:lstStyle/>
            <a:p>
              <a:pPr>
                <a:defRPr/>
              </a:pPr>
              <a:endParaRPr lang="zh-CN" altLang="en-US"/>
            </a:p>
          </p:txBody>
        </p:sp>
        <p:sp>
          <p:nvSpPr>
            <p:cNvPr id="684073" name="Line 41"/>
            <p:cNvSpPr>
              <a:spLocks noChangeShapeType="1"/>
            </p:cNvSpPr>
            <p:nvPr/>
          </p:nvSpPr>
          <p:spPr bwMode="auto">
            <a:xfrm>
              <a:off x="1156" y="3113"/>
              <a:ext cx="0" cy="363"/>
            </a:xfrm>
            <a:prstGeom prst="line">
              <a:avLst/>
            </a:prstGeom>
            <a:noFill/>
            <a:ln w="9525">
              <a:solidFill>
                <a:schemeClr val="tx1"/>
              </a:solidFill>
              <a:round/>
              <a:headEnd type="none" w="sm" len="sm"/>
              <a:tailEnd type="triangle" w="lg" len="lg"/>
            </a:ln>
            <a:effectLst/>
          </p:spPr>
          <p:txBody>
            <a:bodyPr lIns="0" tIns="0" rIns="0" bIns="0"/>
            <a:lstStyle/>
            <a:p>
              <a:pPr>
                <a:defRPr/>
              </a:pPr>
              <a:endParaRPr lang="zh-CN" altLang="en-US"/>
            </a:p>
          </p:txBody>
        </p:sp>
        <p:sp>
          <p:nvSpPr>
            <p:cNvPr id="684074" name="Line 42"/>
            <p:cNvSpPr>
              <a:spLocks noChangeShapeType="1"/>
            </p:cNvSpPr>
            <p:nvPr/>
          </p:nvSpPr>
          <p:spPr bwMode="auto">
            <a:xfrm>
              <a:off x="2623" y="3067"/>
              <a:ext cx="0" cy="363"/>
            </a:xfrm>
            <a:prstGeom prst="line">
              <a:avLst/>
            </a:prstGeom>
            <a:noFill/>
            <a:ln w="9525">
              <a:solidFill>
                <a:schemeClr val="tx1"/>
              </a:solidFill>
              <a:round/>
              <a:headEnd type="none" w="sm" len="sm"/>
              <a:tailEnd type="triangle" w="lg" len="lg"/>
            </a:ln>
            <a:effectLst/>
          </p:spPr>
          <p:txBody>
            <a:bodyPr lIns="0" tIns="0" rIns="0" bIns="0"/>
            <a:lstStyle/>
            <a:p>
              <a:pPr>
                <a:defRPr/>
              </a:pPr>
              <a:endParaRPr lang="zh-CN" altLang="en-US"/>
            </a:p>
          </p:txBody>
        </p:sp>
        <p:sp>
          <p:nvSpPr>
            <p:cNvPr id="684075" name="Text Box 43"/>
            <p:cNvSpPr txBox="1">
              <a:spLocks noChangeArrowheads="1"/>
            </p:cNvSpPr>
            <p:nvPr/>
          </p:nvSpPr>
          <p:spPr bwMode="auto">
            <a:xfrm>
              <a:off x="1179" y="1914"/>
              <a:ext cx="930" cy="139"/>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defRPr/>
              </a:pPr>
              <a:r>
                <a:rPr lang="zh-CN" altLang="en-US" sz="1600" b="1" dirty="0">
                  <a:effectLst>
                    <a:outerShdw blurRad="38100" dist="38100" dir="2700000" algn="tl">
                      <a:srgbClr val="C0C0C0"/>
                    </a:outerShdw>
                  </a:effectLst>
                </a:rPr>
                <a:t>飞机类型</a:t>
              </a:r>
            </a:p>
          </p:txBody>
        </p:sp>
        <p:sp>
          <p:nvSpPr>
            <p:cNvPr id="684076" name="Text Box 44"/>
            <p:cNvSpPr txBox="1">
              <a:spLocks noChangeArrowheads="1"/>
            </p:cNvSpPr>
            <p:nvPr/>
          </p:nvSpPr>
          <p:spPr bwMode="auto">
            <a:xfrm>
              <a:off x="2193" y="2197"/>
              <a:ext cx="1814" cy="139"/>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defRPr/>
              </a:pPr>
              <a:r>
                <a:rPr lang="zh-CN" altLang="en-US" sz="1600" b="1" dirty="0">
                  <a:effectLst>
                    <a:outerShdw blurRad="38100" dist="38100" dir="2700000" algn="tl">
                      <a:srgbClr val="C0C0C0"/>
                    </a:outerShdw>
                  </a:effectLst>
                </a:rPr>
                <a:t>飞机的零件清单</a:t>
              </a:r>
            </a:p>
          </p:txBody>
        </p:sp>
        <p:sp>
          <p:nvSpPr>
            <p:cNvPr id="684077" name="Text Box 45"/>
            <p:cNvSpPr txBox="1">
              <a:spLocks noChangeArrowheads="1"/>
            </p:cNvSpPr>
            <p:nvPr/>
          </p:nvSpPr>
          <p:spPr bwMode="auto">
            <a:xfrm>
              <a:off x="1733" y="2505"/>
              <a:ext cx="650" cy="496"/>
            </a:xfrm>
            <a:prstGeom prst="rect">
              <a:avLst/>
            </a:prstGeom>
            <a:noFill/>
            <a:ln w="9525">
              <a:noFill/>
              <a:miter lim="800000"/>
              <a:headEnd type="none" w="sm" len="sm"/>
              <a:tailEnd type="none" w="sm" len="sm"/>
            </a:ln>
            <a:effectLst/>
          </p:spPr>
          <p:txBody>
            <a:bodyPr wrap="square" lIns="0" tIns="0" rIns="0" bIns="0">
              <a:spAutoFit/>
            </a:bodyPr>
            <a:lstStyle/>
            <a:p>
              <a:pPr algn="ctr" defTabSz="350838">
                <a:buFont typeface="Wingdings" pitchFamily="2" charset="2"/>
                <a:buNone/>
                <a:tabLst>
                  <a:tab pos="1277938" algn="l"/>
                </a:tabLst>
                <a:defRPr/>
              </a:pPr>
              <a:r>
                <a:rPr lang="zh-CN" altLang="en-US" sz="1600" b="1" dirty="0">
                  <a:effectLst>
                    <a:outerShdw blurRad="38100" dist="38100" dir="2700000" algn="tl">
                      <a:srgbClr val="C0C0C0"/>
                    </a:outerShdw>
                  </a:effectLst>
                </a:rPr>
                <a:t>飞机</a:t>
              </a:r>
              <a:r>
                <a:rPr lang="zh-CN" altLang="en-US" sz="1600" b="1" dirty="0" smtClean="0">
                  <a:effectLst>
                    <a:outerShdw blurRad="38100" dist="38100" dir="2700000" algn="tl">
                      <a:srgbClr val="C0C0C0"/>
                    </a:outerShdw>
                  </a:effectLst>
                </a:rPr>
                <a:t>的</a:t>
              </a:r>
              <a:endParaRPr lang="en-US" altLang="zh-CN" sz="1600" b="1" dirty="0" smtClean="0">
                <a:effectLst>
                  <a:outerShdw blurRad="38100" dist="38100" dir="2700000" algn="tl">
                    <a:srgbClr val="C0C0C0"/>
                  </a:outerShdw>
                </a:effectLst>
              </a:endParaRPr>
            </a:p>
            <a:p>
              <a:pPr algn="ctr" defTabSz="350838">
                <a:buFont typeface="Wingdings" pitchFamily="2" charset="2"/>
                <a:buNone/>
                <a:tabLst>
                  <a:tab pos="1277938" algn="l"/>
                </a:tabLst>
                <a:defRPr/>
              </a:pPr>
              <a:r>
                <a:rPr lang="zh-CN" altLang="en-US" sz="1600" b="1" dirty="0" smtClean="0">
                  <a:effectLst>
                    <a:outerShdw blurRad="38100" dist="38100" dir="2700000" algn="tl">
                      <a:srgbClr val="C0C0C0"/>
                    </a:outerShdw>
                  </a:effectLst>
                </a:rPr>
                <a:t>零件清单</a:t>
              </a:r>
              <a:r>
                <a:rPr lang="en-US" altLang="zh-CN" sz="1600" b="1" dirty="0" smtClean="0">
                  <a:effectLst>
                    <a:outerShdw blurRad="38100" dist="38100" dir="2700000" algn="tl">
                      <a:srgbClr val="C0C0C0"/>
                    </a:outerShdw>
                  </a:effectLst>
                </a:rPr>
                <a:t>/*set*/</a:t>
              </a:r>
              <a:endParaRPr lang="zh-CN" altLang="en-US" sz="1600" b="1" dirty="0">
                <a:effectLst>
                  <a:outerShdw blurRad="38100" dist="38100" dir="2700000" algn="tl">
                    <a:srgbClr val="C0C0C0"/>
                  </a:outerShdw>
                </a:effectLst>
              </a:endParaRPr>
            </a:p>
          </p:txBody>
        </p:sp>
        <p:sp>
          <p:nvSpPr>
            <p:cNvPr id="684078" name="Text Box 46"/>
            <p:cNvSpPr txBox="1">
              <a:spLocks noChangeArrowheads="1"/>
            </p:cNvSpPr>
            <p:nvPr/>
          </p:nvSpPr>
          <p:spPr bwMode="auto">
            <a:xfrm>
              <a:off x="375" y="2522"/>
              <a:ext cx="1507" cy="140"/>
            </a:xfrm>
            <a:prstGeom prst="rect">
              <a:avLst/>
            </a:prstGeom>
            <a:noFill/>
            <a:ln w="9525">
              <a:noFill/>
              <a:miter lim="800000"/>
              <a:headEnd type="none" w="sm" len="sm"/>
              <a:tailEnd type="none" w="sm" len="sm"/>
            </a:ln>
            <a:effectLst/>
          </p:spPr>
          <p:txBody>
            <a:bodyPr wrap="square" lIns="0" tIns="0" rIns="0" bIns="0">
              <a:spAutoFit/>
            </a:bodyPr>
            <a:lstStyle/>
            <a:p>
              <a:pPr marL="822325" indent="-419100" defTabSz="350838">
                <a:buFont typeface="Wingdings" pitchFamily="2" charset="2"/>
                <a:buNone/>
                <a:tabLst>
                  <a:tab pos="1277938" algn="l"/>
                </a:tabLst>
                <a:defRPr/>
              </a:pPr>
              <a:r>
                <a:rPr lang="zh-CN" altLang="en-US" sz="1600" b="1" dirty="0">
                  <a:effectLst>
                    <a:outerShdw blurRad="38100" dist="38100" dir="2700000" algn="tl">
                      <a:srgbClr val="C0C0C0"/>
                    </a:outerShdw>
                  </a:effectLst>
                </a:rPr>
                <a:t>飞机</a:t>
              </a:r>
              <a:r>
                <a:rPr lang="zh-CN" altLang="en-US" sz="1600" b="1" dirty="0" smtClean="0">
                  <a:effectLst>
                    <a:outerShdw blurRad="38100" dist="38100" dir="2700000" algn="tl">
                      <a:srgbClr val="C0C0C0"/>
                    </a:outerShdw>
                  </a:effectLst>
                </a:rPr>
                <a:t>编号</a:t>
              </a:r>
              <a:r>
                <a:rPr lang="en-US" altLang="zh-CN" sz="1600" b="1" dirty="0" smtClean="0">
                  <a:effectLst>
                    <a:outerShdw blurRad="38100" dist="38100" dir="2700000" algn="tl">
                      <a:srgbClr val="C0C0C0"/>
                    </a:outerShdw>
                  </a:effectLst>
                </a:rPr>
                <a:t>/*</a:t>
              </a:r>
              <a:r>
                <a:rPr lang="zh-CN" altLang="en-US" sz="1100" b="1" dirty="0" smtClean="0">
                  <a:effectLst>
                    <a:outerShdw blurRad="38100" dist="38100" dir="2700000" algn="tl">
                      <a:srgbClr val="C0C0C0"/>
                    </a:outerShdw>
                  </a:effectLst>
                </a:rPr>
                <a:t>基本数据类型</a:t>
              </a:r>
              <a:r>
                <a:rPr lang="en-US" altLang="zh-CN" sz="1600" b="1" dirty="0" smtClean="0">
                  <a:effectLst>
                    <a:outerShdw blurRad="38100" dist="38100" dir="2700000" algn="tl">
                      <a:srgbClr val="C0C0C0"/>
                    </a:outerShdw>
                  </a:effectLst>
                </a:rPr>
                <a:t>*/</a:t>
              </a:r>
              <a:endParaRPr lang="zh-CN" altLang="en-US" sz="1600" b="1" dirty="0">
                <a:effectLst>
                  <a:outerShdw blurRad="38100" dist="38100" dir="2700000" algn="tl">
                    <a:srgbClr val="C0C0C0"/>
                  </a:outerShdw>
                </a:effectLst>
              </a:endParaRPr>
            </a:p>
          </p:txBody>
        </p:sp>
        <p:sp>
          <p:nvSpPr>
            <p:cNvPr id="684079" name="Text Box 47"/>
            <p:cNvSpPr txBox="1">
              <a:spLocks noChangeArrowheads="1"/>
            </p:cNvSpPr>
            <p:nvPr/>
          </p:nvSpPr>
          <p:spPr bwMode="auto">
            <a:xfrm>
              <a:off x="295" y="3245"/>
              <a:ext cx="1406" cy="139"/>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defRPr/>
              </a:pPr>
              <a:r>
                <a:rPr lang="zh-CN" altLang="en-US" sz="1600" b="1">
                  <a:effectLst>
                    <a:outerShdw blurRad="38100" dist="38100" dir="2700000" algn="tl">
                      <a:srgbClr val="C0C0C0"/>
                    </a:outerShdw>
                  </a:effectLst>
                </a:rPr>
                <a:t>零件编号</a:t>
              </a:r>
            </a:p>
          </p:txBody>
        </p:sp>
        <p:sp>
          <p:nvSpPr>
            <p:cNvPr id="684080" name="Text Box 48"/>
            <p:cNvSpPr txBox="1">
              <a:spLocks noChangeArrowheads="1"/>
            </p:cNvSpPr>
            <p:nvPr/>
          </p:nvSpPr>
          <p:spPr bwMode="auto">
            <a:xfrm>
              <a:off x="2381" y="3203"/>
              <a:ext cx="877" cy="140"/>
            </a:xfrm>
            <a:prstGeom prst="rect">
              <a:avLst/>
            </a:prstGeom>
            <a:noFill/>
            <a:ln w="9525">
              <a:noFill/>
              <a:miter lim="800000"/>
              <a:headEnd type="none" w="sm" len="sm"/>
              <a:tailEnd type="none" w="sm" len="sm"/>
            </a:ln>
            <a:effectLst/>
          </p:spPr>
          <p:txBody>
            <a:bodyPr wrap="square" lIns="0" tIns="0" rIns="0" bIns="0">
              <a:spAutoFit/>
            </a:bodyPr>
            <a:lstStyle/>
            <a:p>
              <a:pPr marL="822325" indent="-419100" defTabSz="350838">
                <a:buFont typeface="Wingdings" pitchFamily="2" charset="2"/>
                <a:buNone/>
                <a:tabLst>
                  <a:tab pos="1277938" algn="l"/>
                </a:tabLst>
                <a:defRPr/>
              </a:pPr>
              <a:r>
                <a:rPr lang="zh-CN" altLang="en-US" sz="1600" b="1" dirty="0">
                  <a:effectLst>
                    <a:outerShdw blurRad="38100" dist="38100" dir="2700000" algn="tl">
                      <a:srgbClr val="C0C0C0"/>
                    </a:outerShdw>
                  </a:effectLst>
                </a:rPr>
                <a:t>零件编号</a:t>
              </a:r>
            </a:p>
          </p:txBody>
        </p:sp>
        <p:grpSp>
          <p:nvGrpSpPr>
            <p:cNvPr id="43031" name="Group 59"/>
            <p:cNvGrpSpPr>
              <a:grpSpLocks/>
            </p:cNvGrpSpPr>
            <p:nvPr/>
          </p:nvGrpSpPr>
          <p:grpSpPr bwMode="auto">
            <a:xfrm>
              <a:off x="4059" y="2341"/>
              <a:ext cx="1283" cy="257"/>
              <a:chOff x="3838" y="1842"/>
              <a:chExt cx="1283" cy="257"/>
            </a:xfrm>
          </p:grpSpPr>
          <p:sp>
            <p:nvSpPr>
              <p:cNvPr id="684085" name="Line 53"/>
              <p:cNvSpPr>
                <a:spLocks noChangeShapeType="1"/>
              </p:cNvSpPr>
              <p:nvPr/>
            </p:nvSpPr>
            <p:spPr bwMode="auto">
              <a:xfrm>
                <a:off x="4014" y="1842"/>
                <a:ext cx="953" cy="0"/>
              </a:xfrm>
              <a:prstGeom prst="line">
                <a:avLst/>
              </a:prstGeom>
              <a:noFill/>
              <a:ln w="28575">
                <a:solidFill>
                  <a:schemeClr val="tx1"/>
                </a:solidFill>
                <a:round/>
                <a:headEnd type="none" w="sm" len="sm"/>
                <a:tailEnd type="none" w="sm" len="sm"/>
              </a:ln>
              <a:effectLst/>
            </p:spPr>
            <p:txBody>
              <a:bodyPr lIns="0" tIns="0" rIns="0" bIns="0"/>
              <a:lstStyle/>
              <a:p>
                <a:pPr>
                  <a:defRPr/>
                </a:pPr>
                <a:endParaRPr lang="zh-CN" altLang="en-US"/>
              </a:p>
            </p:txBody>
          </p:sp>
          <p:sp>
            <p:nvSpPr>
              <p:cNvPr id="684089" name="Text Box 57"/>
              <p:cNvSpPr txBox="1">
                <a:spLocks noChangeArrowheads="1"/>
              </p:cNvSpPr>
              <p:nvPr/>
            </p:nvSpPr>
            <p:spPr bwMode="auto">
              <a:xfrm>
                <a:off x="3838" y="1888"/>
                <a:ext cx="1283" cy="173"/>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defRPr/>
                </a:pPr>
                <a:r>
                  <a:rPr lang="zh-CN" altLang="en-US" sz="2000" b="1">
                    <a:solidFill>
                      <a:schemeClr val="bg2"/>
                    </a:solidFill>
                    <a:effectLst>
                      <a:outerShdw blurRad="38100" dist="38100" dir="2700000" algn="tl">
                        <a:srgbClr val="C0C0C0"/>
                      </a:outerShdw>
                    </a:effectLst>
                  </a:rPr>
                  <a:t>飞机零件库</a:t>
                </a:r>
              </a:p>
            </p:txBody>
          </p:sp>
          <p:sp>
            <p:nvSpPr>
              <p:cNvPr id="684090" name="Line 58"/>
              <p:cNvSpPr>
                <a:spLocks noChangeShapeType="1"/>
              </p:cNvSpPr>
              <p:nvPr/>
            </p:nvSpPr>
            <p:spPr bwMode="auto">
              <a:xfrm>
                <a:off x="4022" y="2099"/>
                <a:ext cx="953" cy="0"/>
              </a:xfrm>
              <a:prstGeom prst="line">
                <a:avLst/>
              </a:prstGeom>
              <a:noFill/>
              <a:ln w="28575">
                <a:solidFill>
                  <a:schemeClr val="tx1"/>
                </a:solidFill>
                <a:round/>
                <a:headEnd type="none" w="sm" len="sm"/>
                <a:tailEnd type="none" w="sm" len="sm"/>
              </a:ln>
              <a:effectLst/>
            </p:spPr>
            <p:txBody>
              <a:bodyPr lIns="0" tIns="0" rIns="0" bIns="0"/>
              <a:lstStyle/>
              <a:p>
                <a:pPr>
                  <a:defRPr/>
                </a:pPr>
                <a:endParaRPr lang="zh-CN" altLang="en-US"/>
              </a:p>
            </p:txBody>
          </p:sp>
        </p:grpSp>
        <p:sp>
          <p:nvSpPr>
            <p:cNvPr id="684092" name="Line 60"/>
            <p:cNvSpPr>
              <a:spLocks noChangeShapeType="1"/>
            </p:cNvSpPr>
            <p:nvPr/>
          </p:nvSpPr>
          <p:spPr bwMode="auto">
            <a:xfrm>
              <a:off x="2426" y="1616"/>
              <a:ext cx="2223" cy="680"/>
            </a:xfrm>
            <a:prstGeom prst="line">
              <a:avLst/>
            </a:prstGeom>
            <a:noFill/>
            <a:ln w="9525">
              <a:solidFill>
                <a:schemeClr val="tx1"/>
              </a:solidFill>
              <a:round/>
              <a:headEnd type="triangle" w="med" len="med"/>
              <a:tailEnd type="none" w="lg" len="lg"/>
            </a:ln>
            <a:effectLst/>
          </p:spPr>
          <p:txBody>
            <a:bodyPr lIns="0" tIns="0" rIns="0" bIns="0"/>
            <a:lstStyle/>
            <a:p>
              <a:pPr>
                <a:defRPr/>
              </a:pPr>
              <a:endParaRPr lang="zh-CN" altLang="en-US"/>
            </a:p>
          </p:txBody>
        </p:sp>
        <p:sp>
          <p:nvSpPr>
            <p:cNvPr id="684093" name="Line 61"/>
            <p:cNvSpPr>
              <a:spLocks noChangeShapeType="1"/>
            </p:cNvSpPr>
            <p:nvPr/>
          </p:nvSpPr>
          <p:spPr bwMode="auto">
            <a:xfrm flipV="1">
              <a:off x="2971" y="2659"/>
              <a:ext cx="1633" cy="907"/>
            </a:xfrm>
            <a:prstGeom prst="line">
              <a:avLst/>
            </a:prstGeom>
            <a:noFill/>
            <a:ln w="9525">
              <a:solidFill>
                <a:schemeClr val="tx1"/>
              </a:solidFill>
              <a:round/>
              <a:headEnd type="none" w="sm" len="sm"/>
              <a:tailEnd type="triangle" w="lg" len="lg"/>
            </a:ln>
            <a:effectLst/>
          </p:spPr>
          <p:txBody>
            <a:bodyPr lIns="0" tIns="0" rIns="0" bIns="0"/>
            <a:lstStyle/>
            <a:p>
              <a:pPr>
                <a:defRPr/>
              </a:pPr>
              <a:endParaRPr lang="zh-CN" altLang="en-US"/>
            </a:p>
          </p:txBody>
        </p:sp>
        <p:sp>
          <p:nvSpPr>
            <p:cNvPr id="684094" name="Line 62"/>
            <p:cNvSpPr>
              <a:spLocks noChangeShapeType="1"/>
            </p:cNvSpPr>
            <p:nvPr/>
          </p:nvSpPr>
          <p:spPr bwMode="auto">
            <a:xfrm>
              <a:off x="1156" y="3761"/>
              <a:ext cx="0" cy="272"/>
            </a:xfrm>
            <a:prstGeom prst="line">
              <a:avLst/>
            </a:prstGeom>
            <a:noFill/>
            <a:ln w="9525">
              <a:solidFill>
                <a:schemeClr val="tx1"/>
              </a:solidFill>
              <a:round/>
              <a:headEnd type="none" w="sm" len="sm"/>
              <a:tailEnd type="none" w="sm" len="sm"/>
            </a:ln>
            <a:effectLst/>
          </p:spPr>
          <p:txBody>
            <a:bodyPr lIns="0" tIns="0" rIns="0" bIns="0"/>
            <a:lstStyle/>
            <a:p>
              <a:pPr>
                <a:defRPr/>
              </a:pPr>
              <a:endParaRPr lang="zh-CN" altLang="en-US"/>
            </a:p>
          </p:txBody>
        </p:sp>
        <p:sp>
          <p:nvSpPr>
            <p:cNvPr id="684095" name="Line 63"/>
            <p:cNvSpPr>
              <a:spLocks noChangeShapeType="1"/>
            </p:cNvSpPr>
            <p:nvPr/>
          </p:nvSpPr>
          <p:spPr bwMode="auto">
            <a:xfrm>
              <a:off x="1156" y="4030"/>
              <a:ext cx="3720" cy="0"/>
            </a:xfrm>
            <a:prstGeom prst="line">
              <a:avLst/>
            </a:prstGeom>
            <a:noFill/>
            <a:ln w="9525">
              <a:solidFill>
                <a:schemeClr val="tx1"/>
              </a:solidFill>
              <a:round/>
              <a:headEnd type="none" w="sm" len="sm"/>
              <a:tailEnd type="none" w="sm" len="sm"/>
            </a:ln>
            <a:effectLst/>
          </p:spPr>
          <p:txBody>
            <a:bodyPr lIns="0" tIns="0" rIns="0" bIns="0"/>
            <a:lstStyle/>
            <a:p>
              <a:pPr>
                <a:defRPr/>
              </a:pPr>
              <a:endParaRPr lang="zh-CN" altLang="en-US"/>
            </a:p>
          </p:txBody>
        </p:sp>
        <p:sp>
          <p:nvSpPr>
            <p:cNvPr id="684096" name="Line 64"/>
            <p:cNvSpPr>
              <a:spLocks noChangeShapeType="1"/>
            </p:cNvSpPr>
            <p:nvPr/>
          </p:nvSpPr>
          <p:spPr bwMode="auto">
            <a:xfrm flipV="1">
              <a:off x="4876" y="2666"/>
              <a:ext cx="0" cy="1361"/>
            </a:xfrm>
            <a:prstGeom prst="line">
              <a:avLst/>
            </a:prstGeom>
            <a:noFill/>
            <a:ln w="9525">
              <a:solidFill>
                <a:schemeClr val="tx1"/>
              </a:solidFill>
              <a:round/>
              <a:headEnd type="none" w="sm" len="sm"/>
              <a:tailEnd type="triangle" w="lg" len="lg"/>
            </a:ln>
            <a:effectLst/>
          </p:spPr>
          <p:txBody>
            <a:bodyPr lIns="0" tIns="0" rIns="0" bIns="0"/>
            <a:lstStyle/>
            <a:p>
              <a:pPr>
                <a:defRPr/>
              </a:pPr>
              <a:endParaRPr lang="zh-CN" altLang="en-US"/>
            </a:p>
          </p:txBody>
        </p:sp>
      </p:grpSp>
      <p:sp>
        <p:nvSpPr>
          <p:cNvPr id="44" name="Text Box 43"/>
          <p:cNvSpPr txBox="1">
            <a:spLocks noChangeArrowheads="1"/>
          </p:cNvSpPr>
          <p:nvPr/>
        </p:nvSpPr>
        <p:spPr bwMode="auto">
          <a:xfrm>
            <a:off x="5602289" y="4858075"/>
            <a:ext cx="1476375" cy="221599"/>
          </a:xfrm>
          <a:prstGeom prst="rect">
            <a:avLst/>
          </a:prstGeom>
          <a:noFill/>
          <a:ln w="9525">
            <a:noFill/>
            <a:miter lim="800000"/>
            <a:headEnd type="none" w="sm" len="sm"/>
            <a:tailEnd type="none" w="sm" len="sm"/>
          </a:ln>
          <a:effectLst/>
        </p:spPr>
        <p:txBody>
          <a:bodyPr lIns="0" tIns="0" rIns="0" bIns="0">
            <a:spAutoFit/>
          </a:bodyPr>
          <a:lstStyle/>
          <a:p>
            <a:pPr defTabSz="350838">
              <a:buFont typeface="Wingdings" pitchFamily="2" charset="2"/>
              <a:buNone/>
              <a:tabLst>
                <a:tab pos="1277938" algn="l"/>
              </a:tabLst>
              <a:defRPr/>
            </a:pPr>
            <a:r>
              <a:rPr lang="zh-CN" altLang="en-US" sz="1600" b="1" dirty="0" smtClean="0">
                <a:effectLst>
                  <a:outerShdw blurRad="38100" dist="38100" dir="2700000" algn="tl">
                    <a:srgbClr val="C0C0C0"/>
                  </a:outerShdw>
                </a:effectLst>
              </a:rPr>
              <a:t>入库零件信息</a:t>
            </a:r>
            <a:endParaRPr lang="zh-CN" altLang="en-US" sz="1600" b="1" dirty="0">
              <a:effectLst>
                <a:outerShdw blurRad="38100" dist="38100" dir="2700000" algn="tl">
                  <a:srgbClr val="C0C0C0"/>
                </a:outerShdw>
              </a:effectLst>
            </a:endParaRPr>
          </a:p>
        </p:txBody>
      </p:sp>
      <p:sp>
        <p:nvSpPr>
          <p:cNvPr id="45" name="Text Box 43"/>
          <p:cNvSpPr txBox="1">
            <a:spLocks noChangeArrowheads="1"/>
          </p:cNvSpPr>
          <p:nvPr/>
        </p:nvSpPr>
        <p:spPr bwMode="auto">
          <a:xfrm>
            <a:off x="5056981" y="2574457"/>
            <a:ext cx="1476375" cy="221599"/>
          </a:xfrm>
          <a:prstGeom prst="rect">
            <a:avLst/>
          </a:prstGeom>
          <a:noFill/>
          <a:ln w="9525">
            <a:noFill/>
            <a:miter lim="800000"/>
            <a:headEnd type="none" w="sm" len="sm"/>
            <a:tailEnd type="none" w="sm" len="sm"/>
          </a:ln>
          <a:effectLst/>
        </p:spPr>
        <p:txBody>
          <a:bodyPr lIns="0" tIns="0" rIns="0" bIns="0">
            <a:spAutoFit/>
          </a:bodyPr>
          <a:lstStyle/>
          <a:p>
            <a:pPr defTabSz="350838">
              <a:buFont typeface="Wingdings" pitchFamily="2" charset="2"/>
              <a:buNone/>
              <a:tabLst>
                <a:tab pos="1277938" algn="l"/>
              </a:tabLst>
              <a:defRPr/>
            </a:pPr>
            <a:r>
              <a:rPr lang="zh-CN" altLang="en-US" sz="1600" b="1" dirty="0" smtClean="0">
                <a:effectLst>
                  <a:outerShdw blurRad="38100" dist="38100" dir="2700000" algn="tl">
                    <a:srgbClr val="C0C0C0"/>
                  </a:outerShdw>
                </a:effectLst>
              </a:rPr>
              <a:t>查询结果集</a:t>
            </a:r>
            <a:endParaRPr lang="zh-CN" altLang="en-US" sz="1600" b="1" dirty="0">
              <a:effectLst>
                <a:outerShdw blurRad="38100" dist="38100" dir="2700000" algn="tl">
                  <a:srgbClr val="C0C0C0"/>
                </a:outerShdw>
              </a:effectLst>
            </a:endParaRPr>
          </a:p>
        </p:txBody>
      </p:sp>
      <p:sp>
        <p:nvSpPr>
          <p:cNvPr id="46" name="Text Box 43"/>
          <p:cNvSpPr txBox="1">
            <a:spLocks noChangeArrowheads="1"/>
          </p:cNvSpPr>
          <p:nvPr/>
        </p:nvSpPr>
        <p:spPr bwMode="auto">
          <a:xfrm>
            <a:off x="5588670" y="5982351"/>
            <a:ext cx="1476375" cy="221599"/>
          </a:xfrm>
          <a:prstGeom prst="rect">
            <a:avLst/>
          </a:prstGeom>
          <a:noFill/>
          <a:ln w="9525">
            <a:noFill/>
            <a:miter lim="800000"/>
            <a:headEnd type="none" w="sm" len="sm"/>
            <a:tailEnd type="none" w="sm" len="sm"/>
          </a:ln>
          <a:effectLst/>
        </p:spPr>
        <p:txBody>
          <a:bodyPr lIns="0" tIns="0" rIns="0" bIns="0">
            <a:spAutoFit/>
          </a:bodyPr>
          <a:lstStyle/>
          <a:p>
            <a:pPr defTabSz="350838">
              <a:buFont typeface="Wingdings" pitchFamily="2" charset="2"/>
              <a:buNone/>
              <a:tabLst>
                <a:tab pos="1277938" algn="l"/>
              </a:tabLst>
              <a:defRPr/>
            </a:pPr>
            <a:r>
              <a:rPr lang="zh-CN" altLang="en-US" sz="1600" b="1" dirty="0" smtClean="0">
                <a:effectLst>
                  <a:outerShdw blurRad="38100" dist="38100" dir="2700000" algn="tl">
                    <a:srgbClr val="C0C0C0"/>
                  </a:outerShdw>
                </a:effectLst>
              </a:rPr>
              <a:t>入库零件信息</a:t>
            </a:r>
            <a:endParaRPr lang="zh-CN" altLang="en-US" sz="1600" b="1" dirty="0">
              <a:effectLst>
                <a:outerShdw blurRad="38100" dist="38100" dir="2700000" algn="tl">
                  <a:srgbClr val="C0C0C0"/>
                </a:outerShdw>
              </a:effectLst>
            </a:endParaRPr>
          </a:p>
        </p:txBody>
      </p:sp>
    </p:spTree>
  </p:cSld>
  <p:clrMapOvr>
    <a:masterClrMapping/>
  </p:clrMapOvr>
  <p:transition>
    <p:randomBar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ChangeArrowheads="1"/>
          </p:cNvSpPr>
          <p:nvPr/>
        </p:nvSpPr>
        <p:spPr bwMode="auto">
          <a:xfrm>
            <a:off x="381000" y="2057400"/>
            <a:ext cx="8439150" cy="1947863"/>
          </a:xfrm>
          <a:prstGeom prst="rect">
            <a:avLst/>
          </a:prstGeom>
          <a:noFill/>
          <a:ln w="12700">
            <a:noFill/>
            <a:miter lim="800000"/>
            <a:headEnd/>
            <a:tailEnd/>
          </a:ln>
          <a:effectLst/>
        </p:spPr>
        <p:txBody>
          <a:bodyPr lIns="90488" tIns="44450" rIns="90488" bIns="44450"/>
          <a:lstStyle/>
          <a:p>
            <a:pPr marL="342900" indent="-342900" eaLnBrk="1" hangingPunct="1">
              <a:lnSpc>
                <a:spcPct val="140000"/>
              </a:lnSpc>
              <a:spcBef>
                <a:spcPct val="20000"/>
              </a:spcBef>
              <a:spcAft>
                <a:spcPct val="0"/>
              </a:spcAft>
              <a:buClr>
                <a:srgbClr val="FFFF00"/>
              </a:buClr>
              <a:buSzPct val="70000"/>
              <a:buFont typeface="Wingdings" pitchFamily="2" charset="2"/>
              <a:buNone/>
              <a:defRPr/>
            </a:pPr>
            <a:r>
              <a:rPr kumimoji="1" lang="en-US" altLang="zh-CN" sz="2400" b="1" dirty="0">
                <a:solidFill>
                  <a:schemeClr val="tx1"/>
                </a:solidFill>
                <a:effectLst>
                  <a:outerShdw blurRad="38100" dist="38100" dir="2700000" algn="tl">
                    <a:srgbClr val="C0C0C0"/>
                  </a:outerShdw>
                </a:effectLst>
                <a:latin typeface="宋体" pitchFamily="2" charset="-122"/>
              </a:rPr>
              <a:t>      </a:t>
            </a:r>
            <a:r>
              <a:rPr kumimoji="1" lang="zh-CN" altLang="en-US" sz="2400" b="1" dirty="0">
                <a:solidFill>
                  <a:schemeClr val="tx1"/>
                </a:solidFill>
                <a:effectLst>
                  <a:outerShdw blurRad="38100" dist="38100" dir="2700000" algn="tl">
                    <a:srgbClr val="C0C0C0"/>
                  </a:outerShdw>
                </a:effectLst>
                <a:latin typeface="宋体" pitchFamily="2" charset="-122"/>
              </a:rPr>
              <a:t>内聚与耦合密切相关，同其它模块强耦合的模块意味者弱内聚，强内聚模块意味着与其它模块间松散耦合。</a:t>
            </a:r>
          </a:p>
          <a:p>
            <a:pPr marL="342900" indent="-342900" eaLnBrk="1" hangingPunct="1">
              <a:lnSpc>
                <a:spcPct val="170000"/>
              </a:lnSpc>
              <a:spcBef>
                <a:spcPct val="20000"/>
              </a:spcBef>
              <a:spcAft>
                <a:spcPct val="0"/>
              </a:spcAft>
              <a:buClr>
                <a:srgbClr val="FFFF00"/>
              </a:buClr>
              <a:buSzPct val="70000"/>
              <a:buFont typeface="Wingdings" pitchFamily="2" charset="2"/>
              <a:buNone/>
              <a:defRPr/>
            </a:pPr>
            <a:r>
              <a:rPr kumimoji="1" lang="zh-CN" altLang="en-US" sz="2400" b="1" dirty="0">
                <a:solidFill>
                  <a:schemeClr val="hlink"/>
                </a:solidFill>
                <a:effectLst>
                  <a:outerShdw blurRad="38100" dist="38100" dir="2700000" algn="tl">
                    <a:srgbClr val="C0C0C0"/>
                  </a:outerShdw>
                </a:effectLst>
                <a:latin typeface="宋体" pitchFamily="2" charset="-122"/>
              </a:rPr>
              <a:t>设计目标：力争强内聚、弱耦合</a:t>
            </a:r>
          </a:p>
        </p:txBody>
      </p:sp>
      <p:sp>
        <p:nvSpPr>
          <p:cNvPr id="645123" name="Rectangle 3"/>
          <p:cNvSpPr>
            <a:spLocks noChangeArrowheads="1"/>
          </p:cNvSpPr>
          <p:nvPr/>
        </p:nvSpPr>
        <p:spPr bwMode="auto">
          <a:xfrm>
            <a:off x="304800" y="3962400"/>
            <a:ext cx="8515350" cy="2235200"/>
          </a:xfrm>
          <a:prstGeom prst="rect">
            <a:avLst/>
          </a:prstGeom>
          <a:noFill/>
          <a:ln w="12700">
            <a:noFill/>
            <a:miter lim="800000"/>
            <a:headEnd/>
            <a:tailEnd/>
          </a:ln>
          <a:effectLst/>
        </p:spPr>
        <p:txBody>
          <a:bodyPr lIns="90488" tIns="44450" rIns="90488" bIns="44450"/>
          <a:lstStyle/>
          <a:p>
            <a:pPr marL="342900" indent="-342900">
              <a:lnSpc>
                <a:spcPct val="140000"/>
              </a:lnSpc>
              <a:spcBef>
                <a:spcPct val="20000"/>
              </a:spcBef>
              <a:spcAft>
                <a:spcPct val="0"/>
              </a:spcAft>
              <a:buClr>
                <a:schemeClr val="tx1"/>
              </a:buClr>
              <a:buFont typeface="Monotype Sorts" pitchFamily="2" charset="2"/>
              <a:buNone/>
              <a:defRPr/>
            </a:pPr>
            <a:r>
              <a:rPr kumimoji="1" lang="en-US" altLang="zh-CN" sz="2400" b="1" dirty="0">
                <a:solidFill>
                  <a:schemeClr val="tx1"/>
                </a:solidFill>
                <a:effectLst>
                  <a:outerShdw blurRad="38100" dist="38100" dir="2700000" algn="tl">
                    <a:srgbClr val="C0C0C0"/>
                  </a:outerShdw>
                </a:effectLst>
                <a:latin typeface="宋体" pitchFamily="2" charset="-122"/>
              </a:rPr>
              <a:t>      </a:t>
            </a:r>
            <a:r>
              <a:rPr kumimoji="1" lang="zh-CN" altLang="en-US" sz="2400" b="1" dirty="0">
                <a:solidFill>
                  <a:schemeClr val="tx1"/>
                </a:solidFill>
                <a:effectLst>
                  <a:outerShdw blurRad="38100" dist="38100" dir="2700000" algn="tl">
                    <a:srgbClr val="C0C0C0"/>
                  </a:outerShdw>
                </a:effectLst>
                <a:latin typeface="宋体" pitchFamily="2" charset="-122"/>
              </a:rPr>
              <a:t>内聚合耦合是密切相关的，模块内的高内聚往往意味着模块间的松耦合。内聚和耦合都是进行模块化设计的有力工具，但是</a:t>
            </a:r>
            <a:r>
              <a:rPr kumimoji="1" lang="zh-CN" altLang="en-US" sz="2400" b="1" dirty="0">
                <a:solidFill>
                  <a:srgbClr val="C00000"/>
                </a:solidFill>
                <a:effectLst>
                  <a:outerShdw blurRad="38100" dist="38100" dir="2700000" algn="tl">
                    <a:srgbClr val="C0C0C0"/>
                  </a:outerShdw>
                </a:effectLst>
                <a:latin typeface="宋体" pitchFamily="2" charset="-122"/>
              </a:rPr>
              <a:t>实践表明内聚更重要</a:t>
            </a:r>
            <a:r>
              <a:rPr kumimoji="1" lang="zh-CN" altLang="en-US" sz="2400" b="1" dirty="0">
                <a:solidFill>
                  <a:schemeClr val="tx1"/>
                </a:solidFill>
                <a:effectLst>
                  <a:outerShdw blurRad="38100" dist="38100" dir="2700000" algn="tl">
                    <a:srgbClr val="C0C0C0"/>
                  </a:outerShdw>
                </a:effectLst>
                <a:latin typeface="宋体" pitchFamily="2" charset="-122"/>
              </a:rPr>
              <a:t>，应该把更多注意力集中到提高模块的内聚程度上。</a:t>
            </a:r>
            <a:endParaRPr kumimoji="1" lang="zh-CN" altLang="en-US" sz="2400" b="1" dirty="0">
              <a:solidFill>
                <a:srgbClr val="FFFEEF"/>
              </a:solidFill>
              <a:effectLst>
                <a:outerShdw blurRad="38100" dist="38100" dir="2700000" algn="tl">
                  <a:srgbClr val="C0C0C0"/>
                </a:outerShdw>
              </a:effectLst>
              <a:latin typeface="宋体" pitchFamily="2" charset="-122"/>
            </a:endParaRPr>
          </a:p>
        </p:txBody>
      </p:sp>
      <p:sp>
        <p:nvSpPr>
          <p:cNvPr id="645124" name="Rectangle 4"/>
          <p:cNvSpPr>
            <a:spLocks noChangeArrowheads="1"/>
          </p:cNvSpPr>
          <p:nvPr/>
        </p:nvSpPr>
        <p:spPr bwMode="auto">
          <a:xfrm>
            <a:off x="152400" y="1347788"/>
            <a:ext cx="3041650" cy="519112"/>
          </a:xfrm>
          <a:prstGeom prst="rect">
            <a:avLst/>
          </a:prstGeom>
          <a:noFill/>
          <a:ln w="9525">
            <a:noFill/>
            <a:miter lim="800000"/>
            <a:headEnd/>
            <a:tailEnd/>
          </a:ln>
          <a:effectLst/>
        </p:spPr>
        <p:txBody>
          <a:bodyPr wrap="none">
            <a:spAutoFit/>
          </a:bodyPr>
          <a:lstStyle/>
          <a:p>
            <a:pPr>
              <a:lnSpc>
                <a:spcPct val="100000"/>
              </a:lnSpc>
              <a:spcBef>
                <a:spcPct val="20000"/>
              </a:spcBef>
              <a:spcAft>
                <a:spcPct val="0"/>
              </a:spcAft>
              <a:buClr>
                <a:srgbClr val="CC99FF"/>
              </a:buClr>
              <a:buSzTx/>
              <a:buFont typeface="Monotype Sorts" pitchFamily="2" charset="2"/>
              <a:buNone/>
              <a:defRPr/>
            </a:pPr>
            <a:r>
              <a:rPr kumimoji="1" lang="zh-CN" altLang="en-US" sz="2800" b="1">
                <a:solidFill>
                  <a:schemeClr val="tx2"/>
                </a:solidFill>
                <a:effectLst>
                  <a:outerShdw blurRad="38100" dist="38100" dir="2700000" algn="tl">
                    <a:srgbClr val="C0C0C0"/>
                  </a:outerShdw>
                </a:effectLst>
                <a:latin typeface="黑体" pitchFamily="49" charset="-122"/>
                <a:ea typeface="黑体" pitchFamily="49" charset="-122"/>
              </a:rPr>
              <a:t>内聚与耦合关系：</a:t>
            </a:r>
          </a:p>
        </p:txBody>
      </p:sp>
      <p:sp>
        <p:nvSpPr>
          <p:cNvPr id="645127" name="Rectangle 7"/>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1" name="Text Box 3"/>
          <p:cNvSpPr txBox="1">
            <a:spLocks noChangeArrowheads="1"/>
          </p:cNvSpPr>
          <p:nvPr/>
        </p:nvSpPr>
        <p:spPr bwMode="auto">
          <a:xfrm>
            <a:off x="395288" y="1268413"/>
            <a:ext cx="2447925" cy="519112"/>
          </a:xfrm>
          <a:prstGeom prst="rect">
            <a:avLst/>
          </a:prstGeom>
          <a:noFill/>
          <a:ln w="9525">
            <a:noFill/>
            <a:miter lim="800000"/>
            <a:headEnd/>
            <a:tailEnd/>
          </a:ln>
          <a:effectLst/>
        </p:spPr>
        <p:txBody>
          <a:bodyPr>
            <a:spAutoFit/>
          </a:bodyPr>
          <a:lstStyle/>
          <a:p>
            <a:pPr eaLnBrk="1" hangingPunct="1">
              <a:lnSpc>
                <a:spcPct val="100000"/>
              </a:lnSpc>
              <a:spcAft>
                <a:spcPct val="0"/>
              </a:spcAft>
              <a:buClrTx/>
              <a:buSzTx/>
              <a:buFontTx/>
              <a:buNone/>
              <a:defRPr/>
            </a:pPr>
            <a:r>
              <a:rPr kumimoji="1" lang="zh-CN" altLang="en-US" sz="2800" b="1">
                <a:solidFill>
                  <a:schemeClr val="hlink"/>
                </a:solidFill>
                <a:effectLst>
                  <a:outerShdw blurRad="38100" dist="38100" dir="2700000" algn="tl">
                    <a:srgbClr val="C0C0C0"/>
                  </a:outerShdw>
                </a:effectLst>
                <a:latin typeface="Times New Roman" pitchFamily="18" charset="0"/>
              </a:rPr>
              <a:t>启发式规则</a:t>
            </a:r>
          </a:p>
        </p:txBody>
      </p:sp>
      <p:sp>
        <p:nvSpPr>
          <p:cNvPr id="601094" name="Rectangle 6"/>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
        <p:nvSpPr>
          <p:cNvPr id="45060" name="Text Box 7"/>
          <p:cNvSpPr txBox="1">
            <a:spLocks noChangeArrowheads="1"/>
          </p:cNvSpPr>
          <p:nvPr/>
        </p:nvSpPr>
        <p:spPr bwMode="auto">
          <a:xfrm>
            <a:off x="395288" y="2133600"/>
            <a:ext cx="8496300" cy="3933825"/>
          </a:xfrm>
          <a:prstGeom prst="rect">
            <a:avLst/>
          </a:prstGeom>
          <a:noFill/>
          <a:ln w="9525">
            <a:noFill/>
            <a:miter lim="800000"/>
            <a:headEnd/>
            <a:tailEnd/>
          </a:ln>
        </p:spPr>
        <p:txBody>
          <a:bodyPr>
            <a:spAutoFit/>
          </a:bodyPr>
          <a:lstStyle/>
          <a:p>
            <a:pPr eaLnBrk="1" hangingPunct="1">
              <a:lnSpc>
                <a:spcPct val="180000"/>
              </a:lnSpc>
              <a:spcAft>
                <a:spcPct val="0"/>
              </a:spcAft>
              <a:buClrTx/>
              <a:buSzTx/>
              <a:buFontTx/>
              <a:buNone/>
            </a:pPr>
            <a:r>
              <a:rPr kumimoji="1" lang="en-US" altLang="zh-CN" sz="2800" b="1">
                <a:solidFill>
                  <a:schemeClr val="tx1"/>
                </a:solidFill>
                <a:effectLst/>
                <a:latin typeface="Times New Roman" pitchFamily="18" charset="0"/>
              </a:rPr>
              <a:t>        </a:t>
            </a:r>
            <a:r>
              <a:rPr kumimoji="1" lang="zh-CN" altLang="en-US" sz="2800" b="1">
                <a:solidFill>
                  <a:schemeClr val="tx1"/>
                </a:solidFill>
                <a:effectLst/>
                <a:latin typeface="Times New Roman" pitchFamily="18" charset="0"/>
              </a:rPr>
              <a:t>模块独立性确定原则除了设计高内聚、低耦合的模块结构之外，高质量的软件设计还需要进行优化。</a:t>
            </a:r>
          </a:p>
          <a:p>
            <a:pPr eaLnBrk="1" hangingPunct="1">
              <a:lnSpc>
                <a:spcPct val="180000"/>
              </a:lnSpc>
              <a:spcAft>
                <a:spcPct val="0"/>
              </a:spcAft>
              <a:buClrTx/>
              <a:buSzTx/>
              <a:buFontTx/>
              <a:buNone/>
            </a:pPr>
            <a:r>
              <a:rPr kumimoji="1" lang="zh-CN" altLang="en-US" sz="2800" b="1">
                <a:solidFill>
                  <a:schemeClr val="tx1"/>
                </a:solidFill>
                <a:effectLst/>
                <a:latin typeface="Times New Roman" pitchFamily="18" charset="0"/>
              </a:rPr>
              <a:t>        在多数场合下，启发式规则能给软件工程师有益的启示，帮助他们找到改进软件设计、提高软件质量途径。</a:t>
            </a:r>
          </a:p>
        </p:txBody>
      </p:sp>
    </p:spTree>
  </p:cSld>
  <p:clrMapOvr>
    <a:masterClrMapping/>
  </p:clrMapOvr>
  <p:transition>
    <p:randomBar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Text Box 2"/>
          <p:cNvSpPr txBox="1">
            <a:spLocks noChangeArrowheads="1"/>
          </p:cNvSpPr>
          <p:nvPr/>
        </p:nvSpPr>
        <p:spPr bwMode="auto">
          <a:xfrm>
            <a:off x="2819400" y="1371600"/>
            <a:ext cx="4546600" cy="457200"/>
          </a:xfrm>
          <a:prstGeom prst="rect">
            <a:avLst/>
          </a:prstGeom>
          <a:noFill/>
          <a:ln w="9525">
            <a:noFill/>
            <a:miter lim="800000"/>
            <a:headEnd/>
            <a:tailEnd/>
          </a:ln>
          <a:effectLst/>
        </p:spPr>
        <p:txBody>
          <a:bodyPr wrap="none">
            <a:spAutoFit/>
          </a:bodyPr>
          <a:lstStyle/>
          <a:p>
            <a:pPr eaLnBrk="1" hangingPunct="1">
              <a:lnSpc>
                <a:spcPct val="100000"/>
              </a:lnSpc>
              <a:spcAft>
                <a:spcPct val="0"/>
              </a:spcAft>
              <a:buClrTx/>
              <a:buSzTx/>
              <a:buFont typeface="Wingdings" pitchFamily="2" charset="2"/>
              <a:buChar char="l"/>
              <a:defRPr/>
            </a:pPr>
            <a:r>
              <a:rPr kumimoji="1" lang="en-US" altLang="zh-CN" sz="2400" b="1" dirty="0">
                <a:solidFill>
                  <a:schemeClr val="bg2"/>
                </a:solidFill>
                <a:effectLst>
                  <a:outerShdw blurRad="38100" dist="38100" dir="2700000" algn="tl">
                    <a:srgbClr val="C0C0C0"/>
                  </a:outerShdw>
                </a:effectLst>
                <a:latin typeface="Times New Roman" pitchFamily="18" charset="0"/>
              </a:rPr>
              <a:t>  </a:t>
            </a:r>
            <a:r>
              <a:rPr kumimoji="1" lang="zh-CN" altLang="en-US" sz="2400" b="1" dirty="0">
                <a:solidFill>
                  <a:schemeClr val="bg2"/>
                </a:solidFill>
                <a:effectLst>
                  <a:outerShdw blurRad="38100" dist="38100" dir="2700000" algn="tl">
                    <a:srgbClr val="C0C0C0"/>
                  </a:outerShdw>
                </a:effectLst>
                <a:latin typeface="Times New Roman" pitchFamily="18" charset="0"/>
              </a:rPr>
              <a:t>改进软件结构提高模块独立性</a:t>
            </a:r>
          </a:p>
        </p:txBody>
      </p:sp>
      <p:grpSp>
        <p:nvGrpSpPr>
          <p:cNvPr id="46083" name="Group 3"/>
          <p:cNvGrpSpPr>
            <a:grpSpLocks/>
          </p:cNvGrpSpPr>
          <p:nvPr/>
        </p:nvGrpSpPr>
        <p:grpSpPr bwMode="auto">
          <a:xfrm>
            <a:off x="673100" y="2273300"/>
            <a:ext cx="3048000" cy="2743200"/>
            <a:chOff x="432" y="1680"/>
            <a:chExt cx="1920" cy="1728"/>
          </a:xfrm>
        </p:grpSpPr>
        <p:sp>
          <p:nvSpPr>
            <p:cNvPr id="654340" name="Rectangle 4"/>
            <p:cNvSpPr>
              <a:spLocks noChangeArrowheads="1"/>
            </p:cNvSpPr>
            <p:nvPr/>
          </p:nvSpPr>
          <p:spPr bwMode="auto">
            <a:xfrm>
              <a:off x="1056" y="1680"/>
              <a:ext cx="576" cy="384"/>
            </a:xfrm>
            <a:prstGeom prst="rect">
              <a:avLst/>
            </a:prstGeom>
            <a:noFill/>
            <a:ln w="9525">
              <a:solidFill>
                <a:schemeClr val="tx1"/>
              </a:solidFill>
              <a:miter lim="800000"/>
              <a:headEnd/>
              <a:tailEnd/>
            </a:ln>
            <a:effectLst/>
          </p:spPr>
          <p:txBody>
            <a:bodyPr wrap="none" anchor="ctr"/>
            <a:lstStyle/>
            <a:p>
              <a:pPr>
                <a:defRPr/>
              </a:pPr>
              <a:endParaRPr lang="zh-CN" altLang="en-US"/>
            </a:p>
          </p:txBody>
        </p:sp>
        <p:sp>
          <p:nvSpPr>
            <p:cNvPr id="654341" name="Rectangle 5"/>
            <p:cNvSpPr>
              <a:spLocks noChangeArrowheads="1"/>
            </p:cNvSpPr>
            <p:nvPr/>
          </p:nvSpPr>
          <p:spPr bwMode="auto">
            <a:xfrm>
              <a:off x="432" y="2352"/>
              <a:ext cx="576" cy="384"/>
            </a:xfrm>
            <a:prstGeom prst="rect">
              <a:avLst/>
            </a:prstGeom>
            <a:noFill/>
            <a:ln w="9525">
              <a:solidFill>
                <a:schemeClr val="tx1"/>
              </a:solidFill>
              <a:miter lim="800000"/>
              <a:headEnd/>
              <a:tailEnd/>
            </a:ln>
            <a:effectLst/>
          </p:spPr>
          <p:txBody>
            <a:bodyPr wrap="none" anchor="ctr"/>
            <a:lstStyle/>
            <a:p>
              <a:pPr>
                <a:defRPr/>
              </a:pPr>
              <a:endParaRPr lang="zh-CN" altLang="en-US"/>
            </a:p>
          </p:txBody>
        </p:sp>
        <p:sp>
          <p:nvSpPr>
            <p:cNvPr id="654342" name="Rectangle 6"/>
            <p:cNvSpPr>
              <a:spLocks noChangeArrowheads="1"/>
            </p:cNvSpPr>
            <p:nvPr/>
          </p:nvSpPr>
          <p:spPr bwMode="auto">
            <a:xfrm>
              <a:off x="1776" y="2352"/>
              <a:ext cx="576" cy="384"/>
            </a:xfrm>
            <a:prstGeom prst="rect">
              <a:avLst/>
            </a:prstGeom>
            <a:noFill/>
            <a:ln w="9525">
              <a:solidFill>
                <a:schemeClr val="tx1"/>
              </a:solidFill>
              <a:miter lim="800000"/>
              <a:headEnd/>
              <a:tailEnd/>
            </a:ln>
            <a:effectLst/>
          </p:spPr>
          <p:txBody>
            <a:bodyPr wrap="none" anchor="ctr"/>
            <a:lstStyle/>
            <a:p>
              <a:pPr>
                <a:defRPr/>
              </a:pPr>
              <a:endParaRPr lang="zh-CN" altLang="en-US"/>
            </a:p>
          </p:txBody>
        </p:sp>
        <p:sp>
          <p:nvSpPr>
            <p:cNvPr id="654343" name="Rectangle 7"/>
            <p:cNvSpPr>
              <a:spLocks noChangeArrowheads="1"/>
            </p:cNvSpPr>
            <p:nvPr/>
          </p:nvSpPr>
          <p:spPr bwMode="auto">
            <a:xfrm>
              <a:off x="768" y="2544"/>
              <a:ext cx="240" cy="192"/>
            </a:xfrm>
            <a:prstGeom prst="rect">
              <a:avLst/>
            </a:prstGeom>
            <a:solidFill>
              <a:schemeClr val="accent1"/>
            </a:solidFill>
            <a:ln w="9525">
              <a:solidFill>
                <a:schemeClr val="tx1"/>
              </a:solidFill>
              <a:miter lim="800000"/>
              <a:headEnd/>
              <a:tailEnd/>
            </a:ln>
            <a:effectLst/>
          </p:spPr>
          <p:txBody>
            <a:bodyPr wrap="none" anchor="ctr"/>
            <a:lstStyle/>
            <a:p>
              <a:pPr>
                <a:defRPr/>
              </a:pPr>
              <a:endParaRPr lang="zh-CN" altLang="en-US"/>
            </a:p>
          </p:txBody>
        </p:sp>
        <p:sp>
          <p:nvSpPr>
            <p:cNvPr id="654344" name="Rectangle 8"/>
            <p:cNvSpPr>
              <a:spLocks noChangeArrowheads="1"/>
            </p:cNvSpPr>
            <p:nvPr/>
          </p:nvSpPr>
          <p:spPr bwMode="auto">
            <a:xfrm>
              <a:off x="1776" y="2544"/>
              <a:ext cx="240" cy="192"/>
            </a:xfrm>
            <a:prstGeom prst="rect">
              <a:avLst/>
            </a:prstGeom>
            <a:solidFill>
              <a:schemeClr val="accent1"/>
            </a:solidFill>
            <a:ln w="9525">
              <a:solidFill>
                <a:schemeClr val="tx1"/>
              </a:solidFill>
              <a:miter lim="800000"/>
              <a:headEnd/>
              <a:tailEnd/>
            </a:ln>
            <a:effectLst/>
          </p:spPr>
          <p:txBody>
            <a:bodyPr wrap="none" anchor="ctr"/>
            <a:lstStyle/>
            <a:p>
              <a:pPr>
                <a:defRPr/>
              </a:pPr>
              <a:endParaRPr lang="zh-CN" altLang="en-US"/>
            </a:p>
          </p:txBody>
        </p:sp>
        <p:sp>
          <p:nvSpPr>
            <p:cNvPr id="654345" name="Rectangle 9"/>
            <p:cNvSpPr>
              <a:spLocks noChangeArrowheads="1"/>
            </p:cNvSpPr>
            <p:nvPr/>
          </p:nvSpPr>
          <p:spPr bwMode="auto">
            <a:xfrm>
              <a:off x="1264" y="3216"/>
              <a:ext cx="240" cy="192"/>
            </a:xfrm>
            <a:prstGeom prst="rect">
              <a:avLst/>
            </a:prstGeom>
            <a:solidFill>
              <a:schemeClr val="accent1"/>
            </a:solidFill>
            <a:ln w="9525">
              <a:solidFill>
                <a:schemeClr val="tx1"/>
              </a:solidFill>
              <a:miter lim="800000"/>
              <a:headEnd/>
              <a:tailEnd/>
            </a:ln>
            <a:effectLst/>
          </p:spPr>
          <p:txBody>
            <a:bodyPr wrap="none" anchor="ctr"/>
            <a:lstStyle/>
            <a:p>
              <a:pPr>
                <a:defRPr/>
              </a:pPr>
              <a:endParaRPr lang="zh-CN" altLang="en-US"/>
            </a:p>
          </p:txBody>
        </p:sp>
        <p:sp>
          <p:nvSpPr>
            <p:cNvPr id="654346" name="Line 10"/>
            <p:cNvSpPr>
              <a:spLocks noChangeShapeType="1"/>
            </p:cNvSpPr>
            <p:nvPr/>
          </p:nvSpPr>
          <p:spPr bwMode="auto">
            <a:xfrm flipH="1">
              <a:off x="720" y="2064"/>
              <a:ext cx="624" cy="288"/>
            </a:xfrm>
            <a:prstGeom prst="line">
              <a:avLst/>
            </a:prstGeom>
            <a:noFill/>
            <a:ln w="9525">
              <a:solidFill>
                <a:schemeClr val="tx1"/>
              </a:solidFill>
              <a:round/>
              <a:headEnd/>
              <a:tailEnd/>
            </a:ln>
            <a:effectLst/>
          </p:spPr>
          <p:txBody>
            <a:bodyPr wrap="none"/>
            <a:lstStyle/>
            <a:p>
              <a:pPr>
                <a:defRPr/>
              </a:pPr>
              <a:endParaRPr lang="zh-CN" altLang="en-US"/>
            </a:p>
          </p:txBody>
        </p:sp>
        <p:sp>
          <p:nvSpPr>
            <p:cNvPr id="654347" name="Line 11"/>
            <p:cNvSpPr>
              <a:spLocks noChangeShapeType="1"/>
            </p:cNvSpPr>
            <p:nvPr/>
          </p:nvSpPr>
          <p:spPr bwMode="auto">
            <a:xfrm>
              <a:off x="1344" y="2064"/>
              <a:ext cx="720" cy="288"/>
            </a:xfrm>
            <a:prstGeom prst="line">
              <a:avLst/>
            </a:prstGeom>
            <a:noFill/>
            <a:ln w="9525">
              <a:solidFill>
                <a:schemeClr val="tx1"/>
              </a:solidFill>
              <a:round/>
              <a:headEnd/>
              <a:tailEnd/>
            </a:ln>
            <a:effectLst/>
          </p:spPr>
          <p:txBody>
            <a:bodyPr wrap="none"/>
            <a:lstStyle/>
            <a:p>
              <a:pPr>
                <a:defRPr/>
              </a:pPr>
              <a:endParaRPr lang="zh-CN" altLang="en-US"/>
            </a:p>
          </p:txBody>
        </p:sp>
        <p:sp>
          <p:nvSpPr>
            <p:cNvPr id="654348" name="Line 12"/>
            <p:cNvSpPr>
              <a:spLocks noChangeShapeType="1"/>
            </p:cNvSpPr>
            <p:nvPr/>
          </p:nvSpPr>
          <p:spPr bwMode="auto">
            <a:xfrm>
              <a:off x="912" y="2736"/>
              <a:ext cx="480" cy="480"/>
            </a:xfrm>
            <a:prstGeom prst="line">
              <a:avLst/>
            </a:prstGeom>
            <a:noFill/>
            <a:ln w="19050">
              <a:solidFill>
                <a:schemeClr val="tx1"/>
              </a:solidFill>
              <a:prstDash val="sysDot"/>
              <a:round/>
              <a:headEnd/>
              <a:tailEnd/>
            </a:ln>
            <a:effectLst/>
          </p:spPr>
          <p:txBody>
            <a:bodyPr wrap="none"/>
            <a:lstStyle/>
            <a:p>
              <a:pPr>
                <a:defRPr/>
              </a:pPr>
              <a:endParaRPr lang="zh-CN" altLang="en-US"/>
            </a:p>
          </p:txBody>
        </p:sp>
        <p:sp>
          <p:nvSpPr>
            <p:cNvPr id="654349" name="Line 13"/>
            <p:cNvSpPr>
              <a:spLocks noChangeShapeType="1"/>
            </p:cNvSpPr>
            <p:nvPr/>
          </p:nvSpPr>
          <p:spPr bwMode="auto">
            <a:xfrm flipH="1">
              <a:off x="1392" y="2736"/>
              <a:ext cx="480" cy="480"/>
            </a:xfrm>
            <a:prstGeom prst="line">
              <a:avLst/>
            </a:prstGeom>
            <a:noFill/>
            <a:ln w="19050">
              <a:solidFill>
                <a:schemeClr val="tx1"/>
              </a:solidFill>
              <a:prstDash val="sysDot"/>
              <a:round/>
              <a:headEnd/>
              <a:tailEnd/>
            </a:ln>
            <a:effectLst/>
          </p:spPr>
          <p:txBody>
            <a:bodyPr wrap="none"/>
            <a:lstStyle/>
            <a:p>
              <a:pPr>
                <a:defRPr/>
              </a:pPr>
              <a:endParaRPr lang="zh-CN" altLang="en-US"/>
            </a:p>
          </p:txBody>
        </p:sp>
      </p:grpSp>
      <p:sp>
        <p:nvSpPr>
          <p:cNvPr id="46084" name="Text Box 14"/>
          <p:cNvSpPr txBox="1">
            <a:spLocks noChangeArrowheads="1"/>
          </p:cNvSpPr>
          <p:nvPr/>
        </p:nvSpPr>
        <p:spPr bwMode="auto">
          <a:xfrm>
            <a:off x="1816100" y="5168900"/>
            <a:ext cx="796925" cy="457200"/>
          </a:xfrm>
          <a:prstGeom prst="rect">
            <a:avLst/>
          </a:prstGeom>
          <a:noFill/>
          <a:ln w="9525">
            <a:noFill/>
            <a:miter lim="800000"/>
            <a:headEnd/>
            <a:tailEnd/>
          </a:ln>
        </p:spPr>
        <p:txBody>
          <a:bodyPr wrap="none">
            <a:spAutoFit/>
          </a:bodyPr>
          <a:lstStyle/>
          <a:p>
            <a:pPr eaLnBrk="1" hangingPunct="1">
              <a:lnSpc>
                <a:spcPct val="100000"/>
              </a:lnSpc>
              <a:spcAft>
                <a:spcPct val="0"/>
              </a:spcAft>
              <a:buClrTx/>
              <a:buSzTx/>
              <a:buFontTx/>
              <a:buNone/>
            </a:pPr>
            <a:r>
              <a:rPr kumimoji="1" lang="zh-CN" altLang="en-US" sz="2400" b="1">
                <a:solidFill>
                  <a:schemeClr val="tx1"/>
                </a:solidFill>
                <a:effectLst/>
                <a:latin typeface="Times New Roman" pitchFamily="18" charset="0"/>
              </a:rPr>
              <a:t>提取</a:t>
            </a:r>
          </a:p>
        </p:txBody>
      </p:sp>
      <p:grpSp>
        <p:nvGrpSpPr>
          <p:cNvPr id="46085" name="Group 15"/>
          <p:cNvGrpSpPr>
            <a:grpSpLocks/>
          </p:cNvGrpSpPr>
          <p:nvPr/>
        </p:nvGrpSpPr>
        <p:grpSpPr bwMode="auto">
          <a:xfrm>
            <a:off x="4559300" y="2197100"/>
            <a:ext cx="4114800" cy="4432300"/>
            <a:chOff x="2880" y="1336"/>
            <a:chExt cx="2592" cy="2792"/>
          </a:xfrm>
        </p:grpSpPr>
        <p:sp>
          <p:nvSpPr>
            <p:cNvPr id="46088" name="Rectangle 16"/>
            <p:cNvSpPr>
              <a:spLocks noChangeArrowheads="1"/>
            </p:cNvSpPr>
            <p:nvPr/>
          </p:nvSpPr>
          <p:spPr bwMode="auto">
            <a:xfrm>
              <a:off x="4032" y="1336"/>
              <a:ext cx="336" cy="288"/>
            </a:xfrm>
            <a:prstGeom prst="rect">
              <a:avLst/>
            </a:prstGeom>
            <a:no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en-US" altLang="zh-CN" sz="2400" b="1">
                  <a:solidFill>
                    <a:schemeClr val="tx1"/>
                  </a:solidFill>
                  <a:effectLst/>
                  <a:latin typeface="Times New Roman" pitchFamily="18" charset="0"/>
                </a:rPr>
                <a:t>A</a:t>
              </a:r>
            </a:p>
          </p:txBody>
        </p:sp>
        <p:sp>
          <p:nvSpPr>
            <p:cNvPr id="46089" name="Rectangle 17"/>
            <p:cNvSpPr>
              <a:spLocks noChangeArrowheads="1"/>
            </p:cNvSpPr>
            <p:nvPr/>
          </p:nvSpPr>
          <p:spPr bwMode="auto">
            <a:xfrm>
              <a:off x="2880" y="2056"/>
              <a:ext cx="336" cy="288"/>
            </a:xfrm>
            <a:prstGeom prst="rect">
              <a:avLst/>
            </a:prstGeom>
            <a:noFill/>
            <a:ln w="9525">
              <a:solidFill>
                <a:schemeClr val="tx1"/>
              </a:solidFill>
              <a:miter lim="800000"/>
              <a:headEnd/>
              <a:tailEnd/>
            </a:ln>
          </p:spPr>
          <p:txBody>
            <a:bodyPr wrap="none" anchor="ctr"/>
            <a:lstStyle/>
            <a:p>
              <a:pPr algn="ctr" eaLnBrk="1" fontAlgn="t" hangingPunct="1">
                <a:lnSpc>
                  <a:spcPct val="100000"/>
                </a:lnSpc>
                <a:spcAft>
                  <a:spcPct val="0"/>
                </a:spcAft>
                <a:buClrTx/>
                <a:buSzTx/>
                <a:buFontTx/>
                <a:buNone/>
              </a:pPr>
              <a:r>
                <a:rPr kumimoji="1" lang="en-US" altLang="zh-CN" sz="2400" b="1">
                  <a:solidFill>
                    <a:schemeClr val="tx1"/>
                  </a:solidFill>
                  <a:effectLst/>
                  <a:latin typeface="Times New Roman" pitchFamily="18" charset="0"/>
                </a:rPr>
                <a:t>B</a:t>
              </a:r>
            </a:p>
          </p:txBody>
        </p:sp>
        <p:sp>
          <p:nvSpPr>
            <p:cNvPr id="46090" name="Rectangle 18"/>
            <p:cNvSpPr>
              <a:spLocks noChangeArrowheads="1"/>
            </p:cNvSpPr>
            <p:nvPr/>
          </p:nvSpPr>
          <p:spPr bwMode="auto">
            <a:xfrm>
              <a:off x="3456" y="2056"/>
              <a:ext cx="336" cy="288"/>
            </a:xfrm>
            <a:prstGeom prst="rect">
              <a:avLst/>
            </a:prstGeom>
            <a:noFill/>
            <a:ln w="9525">
              <a:solidFill>
                <a:schemeClr val="tx1"/>
              </a:solidFill>
              <a:miter lim="800000"/>
              <a:headEnd/>
              <a:tailEnd/>
            </a:ln>
          </p:spPr>
          <p:txBody>
            <a:bodyPr wrap="none" anchor="ctr"/>
            <a:lstStyle/>
            <a:p>
              <a:pPr algn="ctr" eaLnBrk="1" fontAlgn="t" hangingPunct="1">
                <a:lnSpc>
                  <a:spcPct val="100000"/>
                </a:lnSpc>
                <a:spcAft>
                  <a:spcPct val="0"/>
                </a:spcAft>
                <a:buClrTx/>
                <a:buSzTx/>
                <a:buFontTx/>
                <a:buNone/>
              </a:pPr>
              <a:r>
                <a:rPr kumimoji="1" lang="en-US" altLang="zh-CN" sz="2400" b="1">
                  <a:solidFill>
                    <a:schemeClr val="tx1"/>
                  </a:solidFill>
                  <a:effectLst/>
                  <a:latin typeface="Times New Roman" pitchFamily="18" charset="0"/>
                </a:rPr>
                <a:t>C</a:t>
              </a:r>
            </a:p>
          </p:txBody>
        </p:sp>
        <p:sp>
          <p:nvSpPr>
            <p:cNvPr id="46091" name="Rectangle 19"/>
            <p:cNvSpPr>
              <a:spLocks noChangeArrowheads="1"/>
            </p:cNvSpPr>
            <p:nvPr/>
          </p:nvSpPr>
          <p:spPr bwMode="auto">
            <a:xfrm>
              <a:off x="4032" y="2056"/>
              <a:ext cx="336" cy="288"/>
            </a:xfrm>
            <a:prstGeom prst="rect">
              <a:avLst/>
            </a:prstGeom>
            <a:noFill/>
            <a:ln w="9525">
              <a:solidFill>
                <a:schemeClr val="tx1"/>
              </a:solidFill>
              <a:miter lim="800000"/>
              <a:headEnd/>
              <a:tailEnd/>
            </a:ln>
          </p:spPr>
          <p:txBody>
            <a:bodyPr wrap="none" anchor="ctr"/>
            <a:lstStyle/>
            <a:p>
              <a:pPr algn="ctr" eaLnBrk="1" fontAlgn="t" hangingPunct="1">
                <a:lnSpc>
                  <a:spcPct val="100000"/>
                </a:lnSpc>
                <a:spcAft>
                  <a:spcPct val="0"/>
                </a:spcAft>
                <a:buClrTx/>
                <a:buSzTx/>
                <a:buFontTx/>
                <a:buNone/>
              </a:pPr>
              <a:r>
                <a:rPr kumimoji="1" lang="en-US" altLang="zh-CN" sz="2400" b="1">
                  <a:solidFill>
                    <a:schemeClr val="tx1"/>
                  </a:solidFill>
                  <a:effectLst/>
                  <a:latin typeface="Times New Roman" pitchFamily="18" charset="0"/>
                </a:rPr>
                <a:t>D</a:t>
              </a:r>
            </a:p>
          </p:txBody>
        </p:sp>
        <p:sp>
          <p:nvSpPr>
            <p:cNvPr id="46092" name="Rectangle 20"/>
            <p:cNvSpPr>
              <a:spLocks noChangeArrowheads="1"/>
            </p:cNvSpPr>
            <p:nvPr/>
          </p:nvSpPr>
          <p:spPr bwMode="auto">
            <a:xfrm>
              <a:off x="4608" y="2056"/>
              <a:ext cx="336" cy="288"/>
            </a:xfrm>
            <a:prstGeom prst="rect">
              <a:avLst/>
            </a:prstGeom>
            <a:noFill/>
            <a:ln w="9525">
              <a:solidFill>
                <a:schemeClr val="tx1"/>
              </a:solidFill>
              <a:miter lim="800000"/>
              <a:headEnd/>
              <a:tailEnd/>
            </a:ln>
          </p:spPr>
          <p:txBody>
            <a:bodyPr wrap="none" anchor="ctr"/>
            <a:lstStyle/>
            <a:p>
              <a:pPr algn="ctr" eaLnBrk="1" fontAlgn="t" hangingPunct="1">
                <a:lnSpc>
                  <a:spcPct val="100000"/>
                </a:lnSpc>
                <a:spcAft>
                  <a:spcPct val="0"/>
                </a:spcAft>
                <a:buClrTx/>
                <a:buSzTx/>
                <a:buFontTx/>
                <a:buNone/>
              </a:pPr>
              <a:r>
                <a:rPr kumimoji="1" lang="en-US" altLang="zh-CN" sz="2400" b="1">
                  <a:solidFill>
                    <a:schemeClr val="tx1"/>
                  </a:solidFill>
                  <a:effectLst/>
                  <a:latin typeface="Times New Roman" pitchFamily="18" charset="0"/>
                </a:rPr>
                <a:t>E</a:t>
              </a:r>
            </a:p>
          </p:txBody>
        </p:sp>
        <p:sp>
          <p:nvSpPr>
            <p:cNvPr id="46093" name="Rectangle 21"/>
            <p:cNvSpPr>
              <a:spLocks noChangeArrowheads="1"/>
            </p:cNvSpPr>
            <p:nvPr/>
          </p:nvSpPr>
          <p:spPr bwMode="auto">
            <a:xfrm>
              <a:off x="5136" y="2056"/>
              <a:ext cx="336" cy="288"/>
            </a:xfrm>
            <a:prstGeom prst="rect">
              <a:avLst/>
            </a:prstGeom>
            <a:noFill/>
            <a:ln w="9525">
              <a:solidFill>
                <a:schemeClr val="tx1"/>
              </a:solidFill>
              <a:miter lim="800000"/>
              <a:headEnd/>
              <a:tailEnd/>
            </a:ln>
          </p:spPr>
          <p:txBody>
            <a:bodyPr wrap="none" anchor="ctr"/>
            <a:lstStyle/>
            <a:p>
              <a:pPr algn="ctr" eaLnBrk="1" fontAlgn="t" hangingPunct="1">
                <a:lnSpc>
                  <a:spcPct val="100000"/>
                </a:lnSpc>
                <a:spcAft>
                  <a:spcPct val="0"/>
                </a:spcAft>
                <a:buClrTx/>
                <a:buSzTx/>
                <a:buFontTx/>
                <a:buNone/>
              </a:pPr>
              <a:r>
                <a:rPr kumimoji="1" lang="en-US" altLang="zh-CN" sz="2400" b="1">
                  <a:solidFill>
                    <a:schemeClr val="tx1"/>
                  </a:solidFill>
                  <a:effectLst/>
                  <a:latin typeface="Times New Roman" pitchFamily="18" charset="0"/>
                </a:rPr>
                <a:t>F</a:t>
              </a:r>
            </a:p>
          </p:txBody>
        </p:sp>
        <p:sp>
          <p:nvSpPr>
            <p:cNvPr id="654358" name="Line 22"/>
            <p:cNvSpPr>
              <a:spLocks noChangeShapeType="1"/>
            </p:cNvSpPr>
            <p:nvPr/>
          </p:nvSpPr>
          <p:spPr bwMode="auto">
            <a:xfrm flipH="1">
              <a:off x="3024" y="1624"/>
              <a:ext cx="1152" cy="432"/>
            </a:xfrm>
            <a:prstGeom prst="line">
              <a:avLst/>
            </a:prstGeom>
            <a:noFill/>
            <a:ln w="9525">
              <a:solidFill>
                <a:schemeClr val="tx1"/>
              </a:solidFill>
              <a:round/>
              <a:headEnd/>
              <a:tailEnd/>
            </a:ln>
            <a:effectLst/>
          </p:spPr>
          <p:txBody>
            <a:bodyPr wrap="none"/>
            <a:lstStyle/>
            <a:p>
              <a:pPr>
                <a:defRPr/>
              </a:pPr>
              <a:endParaRPr lang="zh-CN" altLang="en-US"/>
            </a:p>
          </p:txBody>
        </p:sp>
        <p:sp>
          <p:nvSpPr>
            <p:cNvPr id="654359" name="Line 23"/>
            <p:cNvSpPr>
              <a:spLocks noChangeShapeType="1"/>
            </p:cNvSpPr>
            <p:nvPr/>
          </p:nvSpPr>
          <p:spPr bwMode="auto">
            <a:xfrm flipH="1">
              <a:off x="3600" y="1624"/>
              <a:ext cx="576" cy="432"/>
            </a:xfrm>
            <a:prstGeom prst="line">
              <a:avLst/>
            </a:prstGeom>
            <a:noFill/>
            <a:ln w="9525">
              <a:solidFill>
                <a:schemeClr val="tx1"/>
              </a:solidFill>
              <a:round/>
              <a:headEnd/>
              <a:tailEnd/>
            </a:ln>
            <a:effectLst/>
          </p:spPr>
          <p:txBody>
            <a:bodyPr wrap="none"/>
            <a:lstStyle/>
            <a:p>
              <a:pPr>
                <a:defRPr/>
              </a:pPr>
              <a:endParaRPr lang="zh-CN" altLang="en-US"/>
            </a:p>
          </p:txBody>
        </p:sp>
        <p:sp>
          <p:nvSpPr>
            <p:cNvPr id="654360" name="Line 24"/>
            <p:cNvSpPr>
              <a:spLocks noChangeShapeType="1"/>
            </p:cNvSpPr>
            <p:nvPr/>
          </p:nvSpPr>
          <p:spPr bwMode="auto">
            <a:xfrm>
              <a:off x="4176" y="1624"/>
              <a:ext cx="0" cy="432"/>
            </a:xfrm>
            <a:prstGeom prst="line">
              <a:avLst/>
            </a:prstGeom>
            <a:noFill/>
            <a:ln w="9525">
              <a:solidFill>
                <a:schemeClr val="tx1"/>
              </a:solidFill>
              <a:round/>
              <a:headEnd/>
              <a:tailEnd/>
            </a:ln>
            <a:effectLst/>
          </p:spPr>
          <p:txBody>
            <a:bodyPr wrap="none"/>
            <a:lstStyle/>
            <a:p>
              <a:pPr>
                <a:defRPr/>
              </a:pPr>
              <a:endParaRPr lang="zh-CN" altLang="en-US"/>
            </a:p>
          </p:txBody>
        </p:sp>
        <p:sp>
          <p:nvSpPr>
            <p:cNvPr id="654361" name="Line 25"/>
            <p:cNvSpPr>
              <a:spLocks noChangeShapeType="1"/>
            </p:cNvSpPr>
            <p:nvPr/>
          </p:nvSpPr>
          <p:spPr bwMode="auto">
            <a:xfrm>
              <a:off x="4176" y="1624"/>
              <a:ext cx="576" cy="432"/>
            </a:xfrm>
            <a:prstGeom prst="line">
              <a:avLst/>
            </a:prstGeom>
            <a:noFill/>
            <a:ln w="9525">
              <a:solidFill>
                <a:schemeClr val="tx1"/>
              </a:solidFill>
              <a:round/>
              <a:headEnd/>
              <a:tailEnd/>
            </a:ln>
            <a:effectLst/>
          </p:spPr>
          <p:txBody>
            <a:bodyPr wrap="none"/>
            <a:lstStyle/>
            <a:p>
              <a:pPr>
                <a:defRPr/>
              </a:pPr>
              <a:endParaRPr lang="zh-CN" altLang="en-US"/>
            </a:p>
          </p:txBody>
        </p:sp>
        <p:sp>
          <p:nvSpPr>
            <p:cNvPr id="654362" name="Line 26"/>
            <p:cNvSpPr>
              <a:spLocks noChangeShapeType="1"/>
            </p:cNvSpPr>
            <p:nvPr/>
          </p:nvSpPr>
          <p:spPr bwMode="auto">
            <a:xfrm>
              <a:off x="4176" y="1624"/>
              <a:ext cx="1104" cy="432"/>
            </a:xfrm>
            <a:prstGeom prst="line">
              <a:avLst/>
            </a:prstGeom>
            <a:noFill/>
            <a:ln w="9525">
              <a:solidFill>
                <a:schemeClr val="tx1"/>
              </a:solidFill>
              <a:round/>
              <a:headEnd/>
              <a:tailEnd/>
            </a:ln>
            <a:effectLst/>
          </p:spPr>
          <p:txBody>
            <a:bodyPr wrap="none"/>
            <a:lstStyle/>
            <a:p>
              <a:pPr>
                <a:defRPr/>
              </a:pPr>
              <a:endParaRPr lang="zh-CN" altLang="en-US"/>
            </a:p>
          </p:txBody>
        </p:sp>
        <p:sp>
          <p:nvSpPr>
            <p:cNvPr id="654363" name="AutoShape 27"/>
            <p:cNvSpPr>
              <a:spLocks noChangeArrowheads="1"/>
            </p:cNvSpPr>
            <p:nvPr/>
          </p:nvSpPr>
          <p:spPr bwMode="auto">
            <a:xfrm>
              <a:off x="3024" y="2344"/>
              <a:ext cx="1440" cy="192"/>
            </a:xfrm>
            <a:prstGeom prst="curvedUpArrow">
              <a:avLst>
                <a:gd name="adj1" fmla="val 150000"/>
                <a:gd name="adj2" fmla="val 300000"/>
                <a:gd name="adj3" fmla="val 33333"/>
              </a:avLst>
            </a:prstGeom>
            <a:solidFill>
              <a:schemeClr val="accent1"/>
            </a:solidFill>
            <a:ln w="9525">
              <a:solidFill>
                <a:schemeClr val="tx1"/>
              </a:solidFill>
              <a:miter lim="800000"/>
              <a:headEnd/>
              <a:tailEnd/>
            </a:ln>
            <a:effectLst/>
          </p:spPr>
          <p:txBody>
            <a:bodyPr wrap="none" anchor="ctr"/>
            <a:lstStyle/>
            <a:p>
              <a:pPr>
                <a:defRPr/>
              </a:pPr>
              <a:endParaRPr lang="zh-CN" altLang="en-US"/>
            </a:p>
          </p:txBody>
        </p:sp>
        <p:sp>
          <p:nvSpPr>
            <p:cNvPr id="654364" name="AutoShape 28"/>
            <p:cNvSpPr>
              <a:spLocks noChangeArrowheads="1"/>
            </p:cNvSpPr>
            <p:nvPr/>
          </p:nvSpPr>
          <p:spPr bwMode="auto">
            <a:xfrm>
              <a:off x="4800" y="2344"/>
              <a:ext cx="624" cy="288"/>
            </a:xfrm>
            <a:prstGeom prst="curvedUpArrow">
              <a:avLst>
                <a:gd name="adj1" fmla="val 43333"/>
                <a:gd name="adj2" fmla="val 86667"/>
                <a:gd name="adj3" fmla="val 33333"/>
              </a:avLst>
            </a:prstGeom>
            <a:solidFill>
              <a:schemeClr val="accent1"/>
            </a:solidFill>
            <a:ln w="9525">
              <a:solidFill>
                <a:schemeClr val="tx1"/>
              </a:solidFill>
              <a:miter lim="800000"/>
              <a:headEnd/>
              <a:tailEnd/>
            </a:ln>
            <a:effectLst/>
          </p:spPr>
          <p:txBody>
            <a:bodyPr wrap="none" anchor="ctr"/>
            <a:lstStyle/>
            <a:p>
              <a:pPr>
                <a:defRPr/>
              </a:pPr>
              <a:endParaRPr lang="zh-CN" altLang="en-US"/>
            </a:p>
          </p:txBody>
        </p:sp>
        <p:sp>
          <p:nvSpPr>
            <p:cNvPr id="654365" name="AutoShape 29"/>
            <p:cNvSpPr>
              <a:spLocks noChangeArrowheads="1"/>
            </p:cNvSpPr>
            <p:nvPr/>
          </p:nvSpPr>
          <p:spPr bwMode="auto">
            <a:xfrm>
              <a:off x="3528" y="2344"/>
              <a:ext cx="240" cy="192"/>
            </a:xfrm>
            <a:prstGeom prst="up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pPr>
                <a:defRPr/>
              </a:pPr>
              <a:endParaRPr lang="zh-CN" altLang="en-US"/>
            </a:p>
          </p:txBody>
        </p:sp>
        <p:grpSp>
          <p:nvGrpSpPr>
            <p:cNvPr id="46102" name="Group 30"/>
            <p:cNvGrpSpPr>
              <a:grpSpLocks/>
            </p:cNvGrpSpPr>
            <p:nvPr/>
          </p:nvGrpSpPr>
          <p:grpSpPr bwMode="auto">
            <a:xfrm>
              <a:off x="3360" y="3112"/>
              <a:ext cx="1680" cy="1016"/>
              <a:chOff x="3336" y="2880"/>
              <a:chExt cx="1680" cy="1016"/>
            </a:xfrm>
          </p:grpSpPr>
          <p:sp>
            <p:nvSpPr>
              <p:cNvPr id="46105" name="Rectangle 31"/>
              <p:cNvSpPr>
                <a:spLocks noChangeArrowheads="1"/>
              </p:cNvSpPr>
              <p:nvPr/>
            </p:nvSpPr>
            <p:spPr bwMode="auto">
              <a:xfrm>
                <a:off x="4032" y="2880"/>
                <a:ext cx="336" cy="288"/>
              </a:xfrm>
              <a:prstGeom prst="rect">
                <a:avLst/>
              </a:prstGeom>
              <a:no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en-US" altLang="zh-CN" sz="2400" b="1">
                    <a:solidFill>
                      <a:schemeClr val="tx1"/>
                    </a:solidFill>
                    <a:effectLst/>
                    <a:latin typeface="Times New Roman" pitchFamily="18" charset="0"/>
                  </a:rPr>
                  <a:t>A</a:t>
                </a:r>
              </a:p>
            </p:txBody>
          </p:sp>
          <p:sp>
            <p:nvSpPr>
              <p:cNvPr id="46106" name="Rectangle 32"/>
              <p:cNvSpPr>
                <a:spLocks noChangeArrowheads="1"/>
              </p:cNvSpPr>
              <p:nvPr/>
            </p:nvSpPr>
            <p:spPr bwMode="auto">
              <a:xfrm>
                <a:off x="3336" y="3608"/>
                <a:ext cx="576" cy="288"/>
              </a:xfrm>
              <a:prstGeom prst="rect">
                <a:avLst/>
              </a:prstGeom>
              <a:no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en-US" altLang="zh-CN" sz="2400" b="1">
                    <a:solidFill>
                      <a:schemeClr val="tx1"/>
                    </a:solidFill>
                    <a:effectLst/>
                    <a:latin typeface="Times New Roman" pitchFamily="18" charset="0"/>
                  </a:rPr>
                  <a:t>BCD</a:t>
                </a:r>
              </a:p>
            </p:txBody>
          </p:sp>
          <p:sp>
            <p:nvSpPr>
              <p:cNvPr id="46107" name="Rectangle 33"/>
              <p:cNvSpPr>
                <a:spLocks noChangeArrowheads="1"/>
              </p:cNvSpPr>
              <p:nvPr/>
            </p:nvSpPr>
            <p:spPr bwMode="auto">
              <a:xfrm>
                <a:off x="4440" y="3608"/>
                <a:ext cx="576" cy="288"/>
              </a:xfrm>
              <a:prstGeom prst="rect">
                <a:avLst/>
              </a:prstGeom>
              <a:no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en-US" altLang="zh-CN" sz="2400" b="1">
                    <a:solidFill>
                      <a:schemeClr val="tx1"/>
                    </a:solidFill>
                    <a:effectLst/>
                    <a:latin typeface="Times New Roman" pitchFamily="18" charset="0"/>
                  </a:rPr>
                  <a:t>EF</a:t>
                </a:r>
              </a:p>
            </p:txBody>
          </p:sp>
          <p:sp>
            <p:nvSpPr>
              <p:cNvPr id="654370" name="Line 34"/>
              <p:cNvSpPr>
                <a:spLocks noChangeShapeType="1"/>
              </p:cNvSpPr>
              <p:nvPr/>
            </p:nvSpPr>
            <p:spPr bwMode="auto">
              <a:xfrm flipH="1">
                <a:off x="3624" y="3176"/>
                <a:ext cx="576" cy="432"/>
              </a:xfrm>
              <a:prstGeom prst="line">
                <a:avLst/>
              </a:prstGeom>
              <a:noFill/>
              <a:ln w="9525">
                <a:solidFill>
                  <a:schemeClr val="tx1"/>
                </a:solidFill>
                <a:round/>
                <a:headEnd/>
                <a:tailEnd/>
              </a:ln>
              <a:effectLst/>
            </p:spPr>
            <p:txBody>
              <a:bodyPr wrap="none"/>
              <a:lstStyle/>
              <a:p>
                <a:pPr>
                  <a:defRPr/>
                </a:pPr>
                <a:endParaRPr lang="zh-CN" altLang="en-US"/>
              </a:p>
            </p:txBody>
          </p:sp>
          <p:sp>
            <p:nvSpPr>
              <p:cNvPr id="654371" name="Line 35"/>
              <p:cNvSpPr>
                <a:spLocks noChangeShapeType="1"/>
              </p:cNvSpPr>
              <p:nvPr/>
            </p:nvSpPr>
            <p:spPr bwMode="auto">
              <a:xfrm>
                <a:off x="4200" y="3176"/>
                <a:ext cx="528" cy="432"/>
              </a:xfrm>
              <a:prstGeom prst="line">
                <a:avLst/>
              </a:prstGeom>
              <a:noFill/>
              <a:ln w="9525">
                <a:solidFill>
                  <a:schemeClr val="tx1"/>
                </a:solidFill>
                <a:round/>
                <a:headEnd/>
                <a:tailEnd/>
              </a:ln>
              <a:effectLst/>
            </p:spPr>
            <p:txBody>
              <a:bodyPr wrap="none"/>
              <a:lstStyle/>
              <a:p>
                <a:pPr>
                  <a:defRPr/>
                </a:pPr>
                <a:endParaRPr lang="zh-CN" altLang="en-US"/>
              </a:p>
            </p:txBody>
          </p:sp>
        </p:grpSp>
        <p:sp>
          <p:nvSpPr>
            <p:cNvPr id="654372" name="AutoShape 36"/>
            <p:cNvSpPr>
              <a:spLocks noChangeArrowheads="1"/>
            </p:cNvSpPr>
            <p:nvPr/>
          </p:nvSpPr>
          <p:spPr bwMode="auto">
            <a:xfrm>
              <a:off x="4032" y="2632"/>
              <a:ext cx="432" cy="384"/>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pPr>
                <a:defRPr/>
              </a:pPr>
              <a:endParaRPr lang="zh-CN" altLang="en-US"/>
            </a:p>
          </p:txBody>
        </p:sp>
        <p:sp>
          <p:nvSpPr>
            <p:cNvPr id="46104" name="Text Box 37"/>
            <p:cNvSpPr txBox="1">
              <a:spLocks noChangeArrowheads="1"/>
            </p:cNvSpPr>
            <p:nvPr/>
          </p:nvSpPr>
          <p:spPr bwMode="auto">
            <a:xfrm>
              <a:off x="4704" y="2824"/>
              <a:ext cx="502" cy="288"/>
            </a:xfrm>
            <a:prstGeom prst="rect">
              <a:avLst/>
            </a:prstGeom>
            <a:noFill/>
            <a:ln w="9525">
              <a:noFill/>
              <a:miter lim="800000"/>
              <a:headEnd/>
              <a:tailEnd/>
            </a:ln>
          </p:spPr>
          <p:txBody>
            <a:bodyPr wrap="none">
              <a:spAutoFit/>
            </a:bodyPr>
            <a:lstStyle/>
            <a:p>
              <a:pPr eaLnBrk="1" hangingPunct="1">
                <a:lnSpc>
                  <a:spcPct val="100000"/>
                </a:lnSpc>
                <a:spcAft>
                  <a:spcPct val="0"/>
                </a:spcAft>
                <a:buClrTx/>
                <a:buSzTx/>
                <a:buFontTx/>
                <a:buNone/>
              </a:pPr>
              <a:r>
                <a:rPr kumimoji="1" lang="zh-CN" altLang="en-US" sz="2400" b="1">
                  <a:solidFill>
                    <a:schemeClr val="tx1"/>
                  </a:solidFill>
                  <a:effectLst/>
                  <a:latin typeface="Times New Roman" pitchFamily="18" charset="0"/>
                </a:rPr>
                <a:t>合并</a:t>
              </a:r>
            </a:p>
          </p:txBody>
        </p:sp>
      </p:grpSp>
      <p:sp>
        <p:nvSpPr>
          <p:cNvPr id="654374" name="Text Box 38"/>
          <p:cNvSpPr txBox="1">
            <a:spLocks noChangeArrowheads="1"/>
          </p:cNvSpPr>
          <p:nvPr/>
        </p:nvSpPr>
        <p:spPr bwMode="auto">
          <a:xfrm>
            <a:off x="381000" y="1295400"/>
            <a:ext cx="3038475" cy="519113"/>
          </a:xfrm>
          <a:prstGeom prst="rect">
            <a:avLst/>
          </a:prstGeom>
          <a:noFill/>
          <a:ln w="9525">
            <a:noFill/>
            <a:miter lim="800000"/>
            <a:headEnd/>
            <a:tailEnd/>
          </a:ln>
          <a:effectLst/>
        </p:spPr>
        <p:txBody>
          <a:bodyPr>
            <a:spAutoFit/>
          </a:bodyPr>
          <a:lstStyle/>
          <a:p>
            <a:pPr eaLnBrk="1" hangingPunct="1">
              <a:lnSpc>
                <a:spcPct val="100000"/>
              </a:lnSpc>
              <a:spcAft>
                <a:spcPct val="0"/>
              </a:spcAft>
              <a:buClrTx/>
              <a:buSzTx/>
              <a:buFontTx/>
              <a:buNone/>
              <a:defRPr/>
            </a:pPr>
            <a:r>
              <a:rPr kumimoji="1" lang="zh-CN" altLang="en-US" sz="2800" b="1">
                <a:solidFill>
                  <a:schemeClr val="hlink"/>
                </a:solidFill>
                <a:effectLst>
                  <a:outerShdw blurRad="38100" dist="38100" dir="2700000" algn="tl">
                    <a:srgbClr val="C0C0C0"/>
                  </a:outerShdw>
                </a:effectLst>
                <a:latin typeface="Times New Roman" pitchFamily="18" charset="0"/>
              </a:rPr>
              <a:t>启发式规则</a:t>
            </a:r>
          </a:p>
        </p:txBody>
      </p:sp>
      <p:sp>
        <p:nvSpPr>
          <p:cNvPr id="654376" name="Rectangle 40"/>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ChangeArrowheads="1"/>
          </p:cNvSpPr>
          <p:nvPr/>
        </p:nvSpPr>
        <p:spPr bwMode="auto">
          <a:xfrm>
            <a:off x="990600" y="1828800"/>
            <a:ext cx="6534150" cy="1041400"/>
          </a:xfrm>
          <a:prstGeom prst="rect">
            <a:avLst/>
          </a:prstGeom>
          <a:noFill/>
          <a:ln w="9525">
            <a:noFill/>
            <a:miter lim="800000"/>
            <a:headEnd/>
            <a:tailEnd/>
          </a:ln>
          <a:effectLst/>
        </p:spPr>
        <p:txBody>
          <a:bodyPr>
            <a:spAutoFit/>
          </a:bodyPr>
          <a:lstStyle/>
          <a:p>
            <a:pPr eaLnBrk="1" hangingPunct="1">
              <a:lnSpc>
                <a:spcPct val="130000"/>
              </a:lnSpc>
              <a:spcAft>
                <a:spcPct val="0"/>
              </a:spcAft>
              <a:buClrTx/>
              <a:buSzTx/>
              <a:buFont typeface="Wingdings" pitchFamily="2" charset="2"/>
              <a:buChar char="l"/>
              <a:defRPr/>
            </a:pPr>
            <a:r>
              <a:rPr kumimoji="1" lang="en-US" altLang="zh-CN" sz="2400" b="1">
                <a:solidFill>
                  <a:schemeClr val="bg2"/>
                </a:solidFill>
                <a:effectLst>
                  <a:outerShdw blurRad="38100" dist="38100" dir="2700000" algn="tl">
                    <a:srgbClr val="C0C0C0"/>
                  </a:outerShdw>
                </a:effectLst>
                <a:latin typeface="Times New Roman" pitchFamily="18" charset="0"/>
              </a:rPr>
              <a:t> </a:t>
            </a:r>
            <a:r>
              <a:rPr kumimoji="1" lang="zh-CN" altLang="en-US" sz="2400" b="1">
                <a:solidFill>
                  <a:schemeClr val="bg2"/>
                </a:solidFill>
                <a:effectLst>
                  <a:outerShdw blurRad="38100" dist="38100" dir="2700000" algn="tl">
                    <a:srgbClr val="C0C0C0"/>
                  </a:outerShdw>
                </a:effectLst>
                <a:latin typeface="Times New Roman" pitchFamily="18" charset="0"/>
              </a:rPr>
              <a:t>模块规模应该适中</a:t>
            </a:r>
          </a:p>
          <a:p>
            <a:pPr eaLnBrk="1" hangingPunct="1">
              <a:lnSpc>
                <a:spcPct val="130000"/>
              </a:lnSpc>
              <a:spcAft>
                <a:spcPct val="0"/>
              </a:spcAft>
              <a:buClrTx/>
              <a:buSzTx/>
              <a:buFont typeface="Wingdings" pitchFamily="2" charset="2"/>
              <a:buChar char="l"/>
              <a:defRPr/>
            </a:pPr>
            <a:r>
              <a:rPr kumimoji="1" lang="zh-CN" altLang="en-US" sz="2400" b="1">
                <a:solidFill>
                  <a:schemeClr val="bg2"/>
                </a:solidFill>
                <a:effectLst>
                  <a:outerShdw blurRad="38100" dist="38100" dir="2700000" algn="tl">
                    <a:srgbClr val="C0C0C0"/>
                  </a:outerShdw>
                </a:effectLst>
                <a:latin typeface="Times New Roman" pitchFamily="18" charset="0"/>
              </a:rPr>
              <a:t> 系统结构深度、宽度、扇出和扇入都应适当</a:t>
            </a:r>
          </a:p>
        </p:txBody>
      </p:sp>
      <p:sp>
        <p:nvSpPr>
          <p:cNvPr id="655363" name="Text Box 3"/>
          <p:cNvSpPr txBox="1">
            <a:spLocks noChangeArrowheads="1"/>
          </p:cNvSpPr>
          <p:nvPr/>
        </p:nvSpPr>
        <p:spPr bwMode="auto">
          <a:xfrm>
            <a:off x="304800" y="2971800"/>
            <a:ext cx="8559800" cy="3524250"/>
          </a:xfrm>
          <a:prstGeom prst="rect">
            <a:avLst/>
          </a:prstGeom>
          <a:noFill/>
          <a:ln w="9525">
            <a:noFill/>
            <a:miter lim="800000"/>
            <a:headEnd/>
            <a:tailEnd/>
          </a:ln>
          <a:effectLst/>
        </p:spPr>
        <p:txBody>
          <a:bodyPr>
            <a:spAutoFit/>
          </a:bodyPr>
          <a:lstStyle/>
          <a:p>
            <a:pPr>
              <a:lnSpc>
                <a:spcPct val="110000"/>
              </a:lnSpc>
              <a:spcBef>
                <a:spcPct val="20000"/>
              </a:spcBef>
              <a:spcAft>
                <a:spcPct val="0"/>
              </a:spcAft>
              <a:buClr>
                <a:srgbClr val="CC99FF"/>
              </a:buClr>
              <a:buSzTx/>
              <a:buFont typeface="Monotype Sorts" pitchFamily="2" charset="2"/>
              <a:buNone/>
              <a:defRPr/>
            </a:pPr>
            <a:r>
              <a:rPr kumimoji="1" lang="zh-CN" altLang="en-US" sz="2400" b="1">
                <a:solidFill>
                  <a:schemeClr val="tx2"/>
                </a:solidFill>
                <a:effectLst>
                  <a:outerShdw blurRad="38100" dist="38100" dir="2700000" algn="tl">
                    <a:srgbClr val="C0C0C0"/>
                  </a:outerShdw>
                </a:effectLst>
                <a:latin typeface="宋体" pitchFamily="2" charset="-122"/>
              </a:rPr>
              <a:t>深度</a:t>
            </a:r>
            <a:r>
              <a:rPr kumimoji="1" lang="zh-CN" altLang="en-US" sz="2400" b="1">
                <a:solidFill>
                  <a:schemeClr val="tx1"/>
                </a:solidFill>
                <a:effectLst>
                  <a:outerShdw blurRad="38100" dist="38100" dir="2700000" algn="tl">
                    <a:srgbClr val="C0C0C0"/>
                  </a:outerShdw>
                </a:effectLst>
                <a:latin typeface="宋体" pitchFamily="2" charset="-122"/>
              </a:rPr>
              <a:t>：表示软件结构中控制的层数，它往往能粗略地标志一个系统的大小和复杂程度。</a:t>
            </a:r>
          </a:p>
          <a:p>
            <a:pPr>
              <a:lnSpc>
                <a:spcPct val="110000"/>
              </a:lnSpc>
              <a:spcBef>
                <a:spcPct val="20000"/>
              </a:spcBef>
              <a:spcAft>
                <a:spcPct val="0"/>
              </a:spcAft>
              <a:buClr>
                <a:srgbClr val="CC99FF"/>
              </a:buClr>
              <a:buSzTx/>
              <a:buFont typeface="Monotype Sorts" pitchFamily="2" charset="2"/>
              <a:buNone/>
              <a:defRPr/>
            </a:pPr>
            <a:r>
              <a:rPr kumimoji="1" lang="zh-CN" altLang="en-US" sz="2400" b="1">
                <a:solidFill>
                  <a:schemeClr val="tx2"/>
                </a:solidFill>
                <a:effectLst>
                  <a:outerShdw blurRad="38100" dist="38100" dir="2700000" algn="tl">
                    <a:srgbClr val="C0C0C0"/>
                  </a:outerShdw>
                </a:effectLst>
                <a:latin typeface="宋体" pitchFamily="2" charset="-122"/>
              </a:rPr>
              <a:t>宽度</a:t>
            </a:r>
            <a:r>
              <a:rPr kumimoji="1" lang="zh-CN" altLang="en-US" sz="2400" b="1">
                <a:solidFill>
                  <a:schemeClr val="tx1"/>
                </a:solidFill>
                <a:effectLst>
                  <a:outerShdw blurRad="38100" dist="38100" dir="2700000" algn="tl">
                    <a:srgbClr val="C0C0C0"/>
                  </a:outerShdw>
                </a:effectLst>
                <a:latin typeface="宋体" pitchFamily="2" charset="-122"/>
              </a:rPr>
              <a:t>：是软件结构内同一个层次上的模块总数的最大值。一般来说，宽度越大，系统越复杂。对宽度影响最大的因素是模块的扇出度。</a:t>
            </a:r>
          </a:p>
          <a:p>
            <a:pPr>
              <a:lnSpc>
                <a:spcPct val="110000"/>
              </a:lnSpc>
              <a:spcBef>
                <a:spcPct val="20000"/>
              </a:spcBef>
              <a:spcAft>
                <a:spcPct val="0"/>
              </a:spcAft>
              <a:buClr>
                <a:srgbClr val="CC99FF"/>
              </a:buClr>
              <a:buSzTx/>
              <a:buFont typeface="Monotype Sorts" pitchFamily="2" charset="2"/>
              <a:buNone/>
              <a:defRPr/>
            </a:pPr>
            <a:r>
              <a:rPr kumimoji="1" lang="zh-CN" altLang="en-US" sz="2400" b="1">
                <a:solidFill>
                  <a:schemeClr val="tx2"/>
                </a:solidFill>
                <a:effectLst>
                  <a:outerShdw blurRad="38100" dist="38100" dir="2700000" algn="tl">
                    <a:srgbClr val="C0C0C0"/>
                  </a:outerShdw>
                </a:effectLst>
                <a:latin typeface="宋体" pitchFamily="2" charset="-122"/>
              </a:rPr>
              <a:t>扇出</a:t>
            </a:r>
            <a:r>
              <a:rPr kumimoji="1" lang="zh-CN" altLang="en-US" sz="2400" b="1">
                <a:solidFill>
                  <a:schemeClr val="tx1"/>
                </a:solidFill>
                <a:effectLst>
                  <a:outerShdw blurRad="38100" dist="38100" dir="2700000" algn="tl">
                    <a:srgbClr val="C0C0C0"/>
                  </a:outerShdw>
                </a:effectLst>
                <a:latin typeface="宋体" pitchFamily="2" charset="-122"/>
              </a:rPr>
              <a:t>：是一个模块直接控制（调用）的模块数目。扇出过大、过小都不好，一般在</a:t>
            </a:r>
            <a:r>
              <a:rPr kumimoji="1" lang="en-US" altLang="zh-CN" sz="2400" b="1">
                <a:solidFill>
                  <a:schemeClr val="tx1"/>
                </a:solidFill>
                <a:effectLst>
                  <a:outerShdw blurRad="38100" dist="38100" dir="2700000" algn="tl">
                    <a:srgbClr val="C0C0C0"/>
                  </a:outerShdw>
                </a:effectLst>
                <a:latin typeface="宋体" pitchFamily="2" charset="-122"/>
              </a:rPr>
              <a:t>5</a:t>
            </a:r>
            <a:r>
              <a:rPr kumimoji="1" lang="zh-CN" altLang="en-US" sz="2400" b="1">
                <a:solidFill>
                  <a:schemeClr val="tx1"/>
                </a:solidFill>
                <a:effectLst>
                  <a:outerShdw blurRad="38100" dist="38100" dir="2700000" algn="tl">
                    <a:srgbClr val="C0C0C0"/>
                  </a:outerShdw>
                </a:effectLst>
                <a:latin typeface="宋体" pitchFamily="2" charset="-122"/>
              </a:rPr>
              <a:t>～</a:t>
            </a:r>
            <a:r>
              <a:rPr kumimoji="1" lang="en-US" altLang="zh-CN" sz="2400" b="1">
                <a:solidFill>
                  <a:schemeClr val="tx1"/>
                </a:solidFill>
                <a:effectLst>
                  <a:outerShdw blurRad="38100" dist="38100" dir="2700000" algn="tl">
                    <a:srgbClr val="C0C0C0"/>
                  </a:outerShdw>
                </a:effectLst>
                <a:latin typeface="宋体" pitchFamily="2" charset="-122"/>
              </a:rPr>
              <a:t>9</a:t>
            </a:r>
            <a:r>
              <a:rPr kumimoji="1" lang="zh-CN" altLang="en-US" sz="2400" b="1">
                <a:solidFill>
                  <a:schemeClr val="tx1"/>
                </a:solidFill>
                <a:effectLst>
                  <a:outerShdw blurRad="38100" dist="38100" dir="2700000" algn="tl">
                    <a:srgbClr val="C0C0C0"/>
                  </a:outerShdw>
                </a:effectLst>
                <a:latin typeface="宋体" pitchFamily="2" charset="-122"/>
              </a:rPr>
              <a:t>之间。</a:t>
            </a:r>
          </a:p>
          <a:p>
            <a:pPr>
              <a:lnSpc>
                <a:spcPct val="110000"/>
              </a:lnSpc>
              <a:spcBef>
                <a:spcPct val="20000"/>
              </a:spcBef>
              <a:spcAft>
                <a:spcPct val="0"/>
              </a:spcAft>
              <a:buClr>
                <a:srgbClr val="CC99FF"/>
              </a:buClr>
              <a:buSzTx/>
              <a:buFont typeface="Monotype Sorts" pitchFamily="2" charset="2"/>
              <a:buNone/>
              <a:defRPr/>
            </a:pPr>
            <a:r>
              <a:rPr kumimoji="1" lang="zh-CN" altLang="en-US" sz="2400" b="1">
                <a:solidFill>
                  <a:schemeClr val="tx2"/>
                </a:solidFill>
                <a:effectLst>
                  <a:outerShdw blurRad="38100" dist="38100" dir="2700000" algn="tl">
                    <a:srgbClr val="C0C0C0"/>
                  </a:outerShdw>
                </a:effectLst>
                <a:latin typeface="宋体" pitchFamily="2" charset="-122"/>
              </a:rPr>
              <a:t>扇入</a:t>
            </a:r>
            <a:r>
              <a:rPr kumimoji="1" lang="zh-CN" altLang="en-US" sz="2400" b="1">
                <a:solidFill>
                  <a:schemeClr val="tx1"/>
                </a:solidFill>
                <a:effectLst>
                  <a:outerShdw blurRad="38100" dist="38100" dir="2700000" algn="tl">
                    <a:srgbClr val="C0C0C0"/>
                  </a:outerShdw>
                </a:effectLst>
                <a:latin typeface="宋体" pitchFamily="2" charset="-122"/>
              </a:rPr>
              <a:t>：表明有多少个上级模块直接调用它。</a:t>
            </a:r>
          </a:p>
        </p:txBody>
      </p:sp>
      <p:sp>
        <p:nvSpPr>
          <p:cNvPr id="655364" name="Text Box 4"/>
          <p:cNvSpPr txBox="1">
            <a:spLocks noChangeArrowheads="1"/>
          </p:cNvSpPr>
          <p:nvPr/>
        </p:nvSpPr>
        <p:spPr bwMode="auto">
          <a:xfrm>
            <a:off x="381000" y="1295400"/>
            <a:ext cx="2967038" cy="519113"/>
          </a:xfrm>
          <a:prstGeom prst="rect">
            <a:avLst/>
          </a:prstGeom>
          <a:noFill/>
          <a:ln w="9525">
            <a:noFill/>
            <a:miter lim="800000"/>
            <a:headEnd/>
            <a:tailEnd/>
          </a:ln>
          <a:effectLst/>
        </p:spPr>
        <p:txBody>
          <a:bodyPr>
            <a:spAutoFit/>
          </a:bodyPr>
          <a:lstStyle/>
          <a:p>
            <a:pPr eaLnBrk="1" hangingPunct="1">
              <a:lnSpc>
                <a:spcPct val="100000"/>
              </a:lnSpc>
              <a:spcAft>
                <a:spcPct val="0"/>
              </a:spcAft>
              <a:buClrTx/>
              <a:buSzTx/>
              <a:buFontTx/>
              <a:buNone/>
              <a:defRPr/>
            </a:pPr>
            <a:r>
              <a:rPr kumimoji="1" lang="zh-CN" altLang="en-US" sz="2800" b="1">
                <a:solidFill>
                  <a:schemeClr val="hlink"/>
                </a:solidFill>
                <a:effectLst>
                  <a:outerShdw blurRad="38100" dist="38100" dir="2700000" algn="tl">
                    <a:srgbClr val="C0C0C0"/>
                  </a:outerShdw>
                </a:effectLst>
                <a:latin typeface="Times New Roman" pitchFamily="18" charset="0"/>
              </a:rPr>
              <a:t>启发式规则</a:t>
            </a:r>
          </a:p>
        </p:txBody>
      </p:sp>
      <p:sp>
        <p:nvSpPr>
          <p:cNvPr id="655366" name="Rectangle 6"/>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AutoShape 2"/>
          <p:cNvSpPr>
            <a:spLocks noChangeArrowheads="1"/>
          </p:cNvSpPr>
          <p:nvPr/>
        </p:nvSpPr>
        <p:spPr bwMode="auto">
          <a:xfrm>
            <a:off x="4140200" y="304800"/>
            <a:ext cx="2519363" cy="687388"/>
          </a:xfrm>
          <a:prstGeom prst="flowChartProcess">
            <a:avLst/>
          </a:prstGeom>
          <a:noFill/>
          <a:ln w="28575">
            <a:solidFill>
              <a:schemeClr val="tx1"/>
            </a:solidFill>
            <a:miter lim="800000"/>
            <a:headEnd/>
            <a:tailEnd/>
          </a:ln>
          <a:effectLst/>
        </p:spPr>
        <p:txBody>
          <a:bodyPr wrap="none" anchor="ctr"/>
          <a:lstStyle/>
          <a:p>
            <a:pPr algn="ctr" eaLnBrk="1"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财务帐务系统</a:t>
            </a:r>
            <a:endParaRPr kumimoji="1" lang="zh-CN" altLang="en-US" sz="2000" b="1">
              <a:solidFill>
                <a:schemeClr val="tx1"/>
              </a:solidFill>
              <a:effectLst>
                <a:outerShdw blurRad="38100" dist="38100" dir="2700000" algn="tl">
                  <a:srgbClr val="C0C0C0"/>
                </a:outerShdw>
              </a:effectLst>
              <a:latin typeface="Tahoma" pitchFamily="34" charset="0"/>
            </a:endParaRPr>
          </a:p>
        </p:txBody>
      </p:sp>
      <p:sp>
        <p:nvSpPr>
          <p:cNvPr id="656387" name="AutoShape 3"/>
          <p:cNvSpPr>
            <a:spLocks noChangeArrowheads="1"/>
          </p:cNvSpPr>
          <p:nvPr/>
        </p:nvSpPr>
        <p:spPr bwMode="auto">
          <a:xfrm>
            <a:off x="1908175" y="1844675"/>
            <a:ext cx="1727200" cy="687388"/>
          </a:xfrm>
          <a:prstGeom prst="flowChartProcess">
            <a:avLst/>
          </a:prstGeom>
          <a:noFill/>
          <a:ln w="28575">
            <a:solidFill>
              <a:schemeClr val="tx1"/>
            </a:solidFill>
            <a:miter lim="800000"/>
            <a:headEnd/>
            <a:tailEnd/>
          </a:ln>
          <a:effectLst/>
        </p:spPr>
        <p:txBody>
          <a:bodyPr wrap="none" anchor="ctr"/>
          <a:lstStyle/>
          <a:p>
            <a:pPr algn="ctr" eaLnBrk="1"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凭证处理</a:t>
            </a:r>
            <a:endParaRPr kumimoji="1" lang="zh-CN" altLang="en-US" sz="2000" b="1">
              <a:solidFill>
                <a:schemeClr val="tx1"/>
              </a:solidFill>
              <a:effectLst>
                <a:outerShdw blurRad="38100" dist="38100" dir="2700000" algn="tl">
                  <a:srgbClr val="C0C0C0"/>
                </a:outerShdw>
              </a:effectLst>
              <a:latin typeface="Tahoma" pitchFamily="34" charset="0"/>
            </a:endParaRPr>
          </a:p>
        </p:txBody>
      </p:sp>
      <p:sp>
        <p:nvSpPr>
          <p:cNvPr id="656388" name="AutoShape 4"/>
          <p:cNvSpPr>
            <a:spLocks noChangeArrowheads="1"/>
          </p:cNvSpPr>
          <p:nvPr/>
        </p:nvSpPr>
        <p:spPr bwMode="auto">
          <a:xfrm>
            <a:off x="939800" y="3733800"/>
            <a:ext cx="608013" cy="1446213"/>
          </a:xfrm>
          <a:prstGeom prst="flowChartProcess">
            <a:avLst/>
          </a:prstGeom>
          <a:noFill/>
          <a:ln w="28575">
            <a:solidFill>
              <a:schemeClr val="tx1"/>
            </a:solidFill>
            <a:miter lim="800000"/>
            <a:headEnd/>
            <a:tailEnd/>
          </a:ln>
          <a:effectLst/>
        </p:spPr>
        <p:txBody>
          <a:bodyPr wrap="none" anchor="ctr"/>
          <a:lstStyle/>
          <a:p>
            <a:pPr algn="ctr" eaLnBrk="1" fontAlgn="ctr"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录</a:t>
            </a:r>
          </a:p>
          <a:p>
            <a:pPr algn="ctr" eaLnBrk="1" fontAlgn="ctr"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入</a:t>
            </a:r>
            <a:endParaRPr kumimoji="1" lang="zh-CN" altLang="en-US" sz="2400" b="1" i="1">
              <a:solidFill>
                <a:schemeClr val="tx1"/>
              </a:solidFill>
              <a:effectLst>
                <a:outerShdw blurRad="38100" dist="38100" dir="2700000" algn="tl">
                  <a:srgbClr val="C0C0C0"/>
                </a:outerShdw>
              </a:effectLst>
              <a:latin typeface="Tahoma" pitchFamily="34" charset="0"/>
            </a:endParaRPr>
          </a:p>
        </p:txBody>
      </p:sp>
      <p:sp>
        <p:nvSpPr>
          <p:cNvPr id="656389" name="AutoShape 5"/>
          <p:cNvSpPr>
            <a:spLocks noChangeArrowheads="1"/>
          </p:cNvSpPr>
          <p:nvPr/>
        </p:nvSpPr>
        <p:spPr bwMode="auto">
          <a:xfrm>
            <a:off x="1778000" y="3733800"/>
            <a:ext cx="608013" cy="1446213"/>
          </a:xfrm>
          <a:prstGeom prst="flowChartProcess">
            <a:avLst/>
          </a:prstGeom>
          <a:noFill/>
          <a:ln w="28575">
            <a:solidFill>
              <a:schemeClr val="tx1"/>
            </a:solidFill>
            <a:miter lim="800000"/>
            <a:headEnd/>
            <a:tailEnd/>
          </a:ln>
          <a:effectLst/>
        </p:spPr>
        <p:txBody>
          <a:bodyPr wrap="none" anchor="ctr"/>
          <a:lstStyle/>
          <a:p>
            <a:pPr algn="ctr" eaLnBrk="1"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修</a:t>
            </a:r>
          </a:p>
          <a:p>
            <a:pPr algn="ctr" eaLnBrk="1"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改</a:t>
            </a:r>
          </a:p>
        </p:txBody>
      </p:sp>
      <p:sp>
        <p:nvSpPr>
          <p:cNvPr id="656390" name="AutoShape 6"/>
          <p:cNvSpPr>
            <a:spLocks noChangeArrowheads="1"/>
          </p:cNvSpPr>
          <p:nvPr/>
        </p:nvSpPr>
        <p:spPr bwMode="auto">
          <a:xfrm>
            <a:off x="2617788" y="3733800"/>
            <a:ext cx="608012" cy="1446213"/>
          </a:xfrm>
          <a:prstGeom prst="flowChartProcess">
            <a:avLst/>
          </a:prstGeom>
          <a:noFill/>
          <a:ln w="28575">
            <a:solidFill>
              <a:schemeClr val="tx1"/>
            </a:solidFill>
            <a:miter lim="800000"/>
            <a:headEnd/>
            <a:tailEnd/>
          </a:ln>
          <a:effectLst/>
        </p:spPr>
        <p:txBody>
          <a:bodyPr wrap="none" anchor="ctr"/>
          <a:lstStyle/>
          <a:p>
            <a:pPr algn="ctr" eaLnBrk="1"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审</a:t>
            </a:r>
          </a:p>
          <a:p>
            <a:pPr algn="ctr" eaLnBrk="1"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核</a:t>
            </a:r>
            <a:endParaRPr kumimoji="1" lang="zh-CN" altLang="en-US" sz="2400" b="1" i="1">
              <a:solidFill>
                <a:schemeClr val="tx1"/>
              </a:solidFill>
              <a:effectLst>
                <a:outerShdw blurRad="38100" dist="38100" dir="2700000" algn="tl">
                  <a:srgbClr val="C0C0C0"/>
                </a:outerShdw>
              </a:effectLst>
              <a:latin typeface="Tahoma" pitchFamily="34" charset="0"/>
            </a:endParaRPr>
          </a:p>
        </p:txBody>
      </p:sp>
      <p:sp>
        <p:nvSpPr>
          <p:cNvPr id="656391" name="AutoShape 7"/>
          <p:cNvSpPr>
            <a:spLocks noChangeArrowheads="1"/>
          </p:cNvSpPr>
          <p:nvPr/>
        </p:nvSpPr>
        <p:spPr bwMode="auto">
          <a:xfrm>
            <a:off x="3530600" y="3733800"/>
            <a:ext cx="608013" cy="1446213"/>
          </a:xfrm>
          <a:prstGeom prst="flowChartProcess">
            <a:avLst/>
          </a:prstGeom>
          <a:noFill/>
          <a:ln w="28575">
            <a:solidFill>
              <a:schemeClr val="tx1"/>
            </a:solidFill>
            <a:miter lim="800000"/>
            <a:headEnd/>
            <a:tailEnd/>
          </a:ln>
          <a:effectLst/>
        </p:spPr>
        <p:txBody>
          <a:bodyPr wrap="none" anchor="ctr"/>
          <a:lstStyle/>
          <a:p>
            <a:pPr algn="ctr" eaLnBrk="1"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汇</a:t>
            </a:r>
          </a:p>
          <a:p>
            <a:pPr algn="ctr" eaLnBrk="1"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总</a:t>
            </a:r>
          </a:p>
        </p:txBody>
      </p:sp>
      <p:sp>
        <p:nvSpPr>
          <p:cNvPr id="656392" name="AutoShape 8"/>
          <p:cNvSpPr>
            <a:spLocks noChangeArrowheads="1"/>
          </p:cNvSpPr>
          <p:nvPr/>
        </p:nvSpPr>
        <p:spPr bwMode="auto">
          <a:xfrm>
            <a:off x="4446588" y="1828800"/>
            <a:ext cx="1565275" cy="687388"/>
          </a:xfrm>
          <a:prstGeom prst="flowChartProcess">
            <a:avLst/>
          </a:prstGeom>
          <a:noFill/>
          <a:ln w="28575">
            <a:solidFill>
              <a:schemeClr val="tx1"/>
            </a:solidFill>
            <a:miter lim="800000"/>
            <a:headEnd/>
            <a:tailEnd/>
          </a:ln>
          <a:effectLst/>
        </p:spPr>
        <p:txBody>
          <a:bodyPr wrap="none" anchor="ctr"/>
          <a:lstStyle/>
          <a:p>
            <a:pPr algn="ctr" eaLnBrk="1"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记帐</a:t>
            </a:r>
            <a:endParaRPr kumimoji="1" lang="zh-CN" altLang="en-US" sz="2000" b="1">
              <a:solidFill>
                <a:schemeClr val="tx1"/>
              </a:solidFill>
              <a:effectLst>
                <a:outerShdw blurRad="38100" dist="38100" dir="2700000" algn="tl">
                  <a:srgbClr val="C0C0C0"/>
                </a:outerShdw>
              </a:effectLst>
              <a:latin typeface="Tahoma" pitchFamily="34" charset="0"/>
            </a:endParaRPr>
          </a:p>
        </p:txBody>
      </p:sp>
      <p:sp>
        <p:nvSpPr>
          <p:cNvPr id="656393" name="AutoShape 9"/>
          <p:cNvSpPr>
            <a:spLocks noChangeArrowheads="1"/>
          </p:cNvSpPr>
          <p:nvPr/>
        </p:nvSpPr>
        <p:spPr bwMode="auto">
          <a:xfrm>
            <a:off x="5511800" y="3733800"/>
            <a:ext cx="608013" cy="1446213"/>
          </a:xfrm>
          <a:prstGeom prst="flowChartProcess">
            <a:avLst/>
          </a:prstGeom>
          <a:noFill/>
          <a:ln w="28575">
            <a:solidFill>
              <a:schemeClr val="tx1"/>
            </a:solidFill>
            <a:miter lim="800000"/>
            <a:headEnd/>
            <a:tailEnd/>
          </a:ln>
          <a:effectLst/>
        </p:spPr>
        <p:txBody>
          <a:bodyPr wrap="none" anchor="ctr"/>
          <a:lstStyle/>
          <a:p>
            <a:pPr algn="ctr" eaLnBrk="1"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明</a:t>
            </a:r>
          </a:p>
          <a:p>
            <a:pPr algn="ctr" eaLnBrk="1"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细</a:t>
            </a:r>
          </a:p>
          <a:p>
            <a:pPr algn="ctr" eaLnBrk="1"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帐</a:t>
            </a:r>
            <a:endParaRPr kumimoji="1" lang="zh-CN" altLang="en-US" sz="2400" b="1" i="1">
              <a:solidFill>
                <a:schemeClr val="tx1"/>
              </a:solidFill>
              <a:effectLst>
                <a:outerShdw blurRad="38100" dist="38100" dir="2700000" algn="tl">
                  <a:srgbClr val="C0C0C0"/>
                </a:outerShdw>
              </a:effectLst>
              <a:latin typeface="Tahoma" pitchFamily="34" charset="0"/>
            </a:endParaRPr>
          </a:p>
        </p:txBody>
      </p:sp>
      <p:sp>
        <p:nvSpPr>
          <p:cNvPr id="656394" name="AutoShape 10"/>
          <p:cNvSpPr>
            <a:spLocks noChangeArrowheads="1"/>
          </p:cNvSpPr>
          <p:nvPr/>
        </p:nvSpPr>
        <p:spPr bwMode="auto">
          <a:xfrm>
            <a:off x="6883400" y="1905000"/>
            <a:ext cx="1720850" cy="687388"/>
          </a:xfrm>
          <a:prstGeom prst="flowChartProcess">
            <a:avLst/>
          </a:prstGeom>
          <a:noFill/>
          <a:ln w="28575">
            <a:solidFill>
              <a:schemeClr val="tx1"/>
            </a:solidFill>
            <a:miter lim="800000"/>
            <a:headEnd/>
            <a:tailEnd/>
          </a:ln>
          <a:effectLst/>
        </p:spPr>
        <p:txBody>
          <a:bodyPr wrap="none" anchor="ctr"/>
          <a:lstStyle/>
          <a:p>
            <a:pPr algn="ctr" eaLnBrk="1"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财务报表</a:t>
            </a:r>
            <a:endParaRPr kumimoji="1" lang="zh-CN" altLang="en-US" sz="2000" b="1">
              <a:solidFill>
                <a:schemeClr val="tx1"/>
              </a:solidFill>
              <a:effectLst>
                <a:outerShdw blurRad="38100" dist="38100" dir="2700000" algn="tl">
                  <a:srgbClr val="C0C0C0"/>
                </a:outerShdw>
              </a:effectLst>
              <a:latin typeface="Tahoma" pitchFamily="34" charset="0"/>
            </a:endParaRPr>
          </a:p>
        </p:txBody>
      </p:sp>
      <p:sp>
        <p:nvSpPr>
          <p:cNvPr id="656395" name="Text Box 11"/>
          <p:cNvSpPr txBox="1">
            <a:spLocks noChangeArrowheads="1"/>
          </p:cNvSpPr>
          <p:nvPr/>
        </p:nvSpPr>
        <p:spPr bwMode="auto">
          <a:xfrm>
            <a:off x="6807200" y="3735388"/>
            <a:ext cx="608013" cy="1446212"/>
          </a:xfrm>
          <a:prstGeom prst="rect">
            <a:avLst/>
          </a:prstGeom>
          <a:noFill/>
          <a:ln w="28575">
            <a:solidFill>
              <a:schemeClr val="tx1"/>
            </a:solidFill>
            <a:miter lim="800000"/>
            <a:headEnd/>
            <a:tailEnd/>
          </a:ln>
          <a:effectLst/>
        </p:spPr>
        <p:txBody>
          <a:bodyPr vert="eaVert"/>
          <a:lstStyle/>
          <a:p>
            <a:pPr algn="ct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损 益 表</a:t>
            </a:r>
          </a:p>
        </p:txBody>
      </p:sp>
      <p:sp>
        <p:nvSpPr>
          <p:cNvPr id="656396" name="Text Box 12"/>
          <p:cNvSpPr txBox="1">
            <a:spLocks noChangeArrowheads="1"/>
          </p:cNvSpPr>
          <p:nvPr/>
        </p:nvSpPr>
        <p:spPr bwMode="auto">
          <a:xfrm>
            <a:off x="8010525" y="3733800"/>
            <a:ext cx="608013" cy="1446213"/>
          </a:xfrm>
          <a:prstGeom prst="rect">
            <a:avLst/>
          </a:prstGeom>
          <a:noFill/>
          <a:ln w="28575">
            <a:solidFill>
              <a:schemeClr val="tx1"/>
            </a:solidFill>
            <a:miter lim="800000"/>
            <a:headEnd/>
            <a:tailEnd/>
          </a:ln>
          <a:effectLst/>
        </p:spPr>
        <p:txBody>
          <a:bodyPr vert="eaVert"/>
          <a:lstStyle/>
          <a:p>
            <a:pPr algn="ct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负 债 表</a:t>
            </a:r>
          </a:p>
        </p:txBody>
      </p:sp>
      <p:sp>
        <p:nvSpPr>
          <p:cNvPr id="656397" name="Text Box 13"/>
          <p:cNvSpPr txBox="1">
            <a:spLocks noChangeArrowheads="1"/>
          </p:cNvSpPr>
          <p:nvPr/>
        </p:nvSpPr>
        <p:spPr bwMode="auto">
          <a:xfrm>
            <a:off x="6659563" y="5867400"/>
            <a:ext cx="1776412" cy="485775"/>
          </a:xfrm>
          <a:prstGeom prst="rect">
            <a:avLst/>
          </a:prstGeom>
          <a:noFill/>
          <a:ln w="28575">
            <a:solidFill>
              <a:schemeClr val="tx1"/>
            </a:solidFill>
            <a:miter lim="800000"/>
            <a:headEnd/>
            <a:tailEnd/>
          </a:ln>
          <a:effectLst/>
        </p:spPr>
        <p:txBody>
          <a:bodyPr>
            <a:spAutoFit/>
          </a:bodyPr>
          <a:lstStyle/>
          <a:p>
            <a:pPr eaLnBrk="1"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综合报表</a:t>
            </a:r>
          </a:p>
        </p:txBody>
      </p:sp>
      <p:sp>
        <p:nvSpPr>
          <p:cNvPr id="656398" name="Text Box 14"/>
          <p:cNvSpPr txBox="1">
            <a:spLocks noChangeArrowheads="1"/>
          </p:cNvSpPr>
          <p:nvPr/>
        </p:nvSpPr>
        <p:spPr bwMode="auto">
          <a:xfrm>
            <a:off x="4364038" y="3733800"/>
            <a:ext cx="614362" cy="1447800"/>
          </a:xfrm>
          <a:prstGeom prst="rect">
            <a:avLst/>
          </a:prstGeom>
          <a:noFill/>
          <a:ln w="28575">
            <a:solidFill>
              <a:schemeClr val="tx1"/>
            </a:solidFill>
            <a:miter lim="800000"/>
            <a:headEnd/>
            <a:tailEnd/>
          </a:ln>
          <a:effectLst/>
        </p:spPr>
        <p:txBody>
          <a:bodyPr vert="eaVert">
            <a:spAutoFit/>
          </a:bodyPr>
          <a:lstStyle/>
          <a:p>
            <a:pPr algn="ctr" eaLnBrk="1" hangingPunct="1">
              <a:lnSpc>
                <a:spcPct val="11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总 帐</a:t>
            </a:r>
          </a:p>
        </p:txBody>
      </p:sp>
      <p:cxnSp>
        <p:nvCxnSpPr>
          <p:cNvPr id="48143" name="AutoShape 15"/>
          <p:cNvCxnSpPr>
            <a:cxnSpLocks noChangeShapeType="1"/>
            <a:stCxn id="656386" idx="2"/>
            <a:endCxn id="656387" idx="0"/>
          </p:cNvCxnSpPr>
          <p:nvPr/>
        </p:nvCxnSpPr>
        <p:spPr bwMode="auto">
          <a:xfrm flipH="1">
            <a:off x="2771775" y="1006475"/>
            <a:ext cx="2628900" cy="823913"/>
          </a:xfrm>
          <a:prstGeom prst="straightConnector1">
            <a:avLst/>
          </a:prstGeom>
          <a:noFill/>
          <a:ln w="28575">
            <a:solidFill>
              <a:schemeClr val="tx1"/>
            </a:solidFill>
            <a:miter lim="800000"/>
            <a:headEnd/>
            <a:tailEnd/>
          </a:ln>
        </p:spPr>
      </p:cxnSp>
      <p:cxnSp>
        <p:nvCxnSpPr>
          <p:cNvPr id="48144" name="AutoShape 16"/>
          <p:cNvCxnSpPr>
            <a:cxnSpLocks noChangeShapeType="1"/>
            <a:stCxn id="656386" idx="2"/>
            <a:endCxn id="656392" idx="0"/>
          </p:cNvCxnSpPr>
          <p:nvPr/>
        </p:nvCxnSpPr>
        <p:spPr bwMode="auto">
          <a:xfrm flipH="1">
            <a:off x="5229225" y="1006475"/>
            <a:ext cx="171450" cy="808038"/>
          </a:xfrm>
          <a:prstGeom prst="straightConnector1">
            <a:avLst/>
          </a:prstGeom>
          <a:noFill/>
          <a:ln w="28575">
            <a:solidFill>
              <a:schemeClr val="tx1"/>
            </a:solidFill>
            <a:miter lim="800000"/>
            <a:headEnd/>
            <a:tailEnd/>
          </a:ln>
        </p:spPr>
      </p:cxnSp>
      <p:cxnSp>
        <p:nvCxnSpPr>
          <p:cNvPr id="48145" name="AutoShape 17"/>
          <p:cNvCxnSpPr>
            <a:cxnSpLocks noChangeShapeType="1"/>
            <a:stCxn id="656386" idx="2"/>
            <a:endCxn id="656394" idx="0"/>
          </p:cNvCxnSpPr>
          <p:nvPr/>
        </p:nvCxnSpPr>
        <p:spPr bwMode="auto">
          <a:xfrm>
            <a:off x="5400675" y="1006475"/>
            <a:ext cx="2343150" cy="884238"/>
          </a:xfrm>
          <a:prstGeom prst="straightConnector1">
            <a:avLst/>
          </a:prstGeom>
          <a:noFill/>
          <a:ln w="28575">
            <a:solidFill>
              <a:schemeClr val="tx1"/>
            </a:solidFill>
            <a:miter lim="800000"/>
            <a:headEnd/>
            <a:tailEnd/>
          </a:ln>
        </p:spPr>
      </p:cxnSp>
      <p:cxnSp>
        <p:nvCxnSpPr>
          <p:cNvPr id="48146" name="AutoShape 18"/>
          <p:cNvCxnSpPr>
            <a:cxnSpLocks noChangeShapeType="1"/>
            <a:stCxn id="656387" idx="2"/>
            <a:endCxn id="656388" idx="0"/>
          </p:cNvCxnSpPr>
          <p:nvPr/>
        </p:nvCxnSpPr>
        <p:spPr bwMode="auto">
          <a:xfrm flipH="1">
            <a:off x="1244600" y="2546350"/>
            <a:ext cx="1527175" cy="1173163"/>
          </a:xfrm>
          <a:prstGeom prst="straightConnector1">
            <a:avLst/>
          </a:prstGeom>
          <a:noFill/>
          <a:ln w="28575">
            <a:solidFill>
              <a:schemeClr val="tx1"/>
            </a:solidFill>
            <a:miter lim="800000"/>
            <a:headEnd/>
            <a:tailEnd/>
          </a:ln>
        </p:spPr>
      </p:cxnSp>
      <p:cxnSp>
        <p:nvCxnSpPr>
          <p:cNvPr id="48147" name="AutoShape 19"/>
          <p:cNvCxnSpPr>
            <a:cxnSpLocks noChangeShapeType="1"/>
            <a:stCxn id="656387" idx="2"/>
            <a:endCxn id="656390" idx="0"/>
          </p:cNvCxnSpPr>
          <p:nvPr/>
        </p:nvCxnSpPr>
        <p:spPr bwMode="auto">
          <a:xfrm>
            <a:off x="2771775" y="2546350"/>
            <a:ext cx="150813" cy="1173163"/>
          </a:xfrm>
          <a:prstGeom prst="straightConnector1">
            <a:avLst/>
          </a:prstGeom>
          <a:noFill/>
          <a:ln w="28575">
            <a:solidFill>
              <a:schemeClr val="tx1"/>
            </a:solidFill>
            <a:miter lim="800000"/>
            <a:headEnd/>
            <a:tailEnd/>
          </a:ln>
        </p:spPr>
      </p:cxnSp>
      <p:cxnSp>
        <p:nvCxnSpPr>
          <p:cNvPr id="48148" name="AutoShape 20"/>
          <p:cNvCxnSpPr>
            <a:cxnSpLocks noChangeShapeType="1"/>
            <a:stCxn id="656387" idx="2"/>
            <a:endCxn id="656391" idx="0"/>
          </p:cNvCxnSpPr>
          <p:nvPr/>
        </p:nvCxnSpPr>
        <p:spPr bwMode="auto">
          <a:xfrm>
            <a:off x="2771775" y="2546350"/>
            <a:ext cx="1063625" cy="1173163"/>
          </a:xfrm>
          <a:prstGeom prst="straightConnector1">
            <a:avLst/>
          </a:prstGeom>
          <a:noFill/>
          <a:ln w="28575">
            <a:solidFill>
              <a:schemeClr val="tx1"/>
            </a:solidFill>
            <a:miter lim="800000"/>
            <a:headEnd/>
            <a:tailEnd/>
          </a:ln>
        </p:spPr>
      </p:cxnSp>
      <p:cxnSp>
        <p:nvCxnSpPr>
          <p:cNvPr id="48149" name="AutoShape 21"/>
          <p:cNvCxnSpPr>
            <a:cxnSpLocks noChangeShapeType="1"/>
            <a:stCxn id="656387" idx="2"/>
            <a:endCxn id="656389" idx="0"/>
          </p:cNvCxnSpPr>
          <p:nvPr/>
        </p:nvCxnSpPr>
        <p:spPr bwMode="auto">
          <a:xfrm flipH="1">
            <a:off x="2082800" y="2546350"/>
            <a:ext cx="688975" cy="1173163"/>
          </a:xfrm>
          <a:prstGeom prst="straightConnector1">
            <a:avLst/>
          </a:prstGeom>
          <a:noFill/>
          <a:ln w="28575">
            <a:solidFill>
              <a:schemeClr val="tx1"/>
            </a:solidFill>
            <a:miter lim="800000"/>
            <a:headEnd/>
            <a:tailEnd/>
          </a:ln>
        </p:spPr>
      </p:cxnSp>
      <p:cxnSp>
        <p:nvCxnSpPr>
          <p:cNvPr id="48150" name="AutoShape 22"/>
          <p:cNvCxnSpPr>
            <a:cxnSpLocks noChangeShapeType="1"/>
            <a:stCxn id="656392" idx="2"/>
            <a:endCxn id="656398" idx="0"/>
          </p:cNvCxnSpPr>
          <p:nvPr/>
        </p:nvCxnSpPr>
        <p:spPr bwMode="auto">
          <a:xfrm flipH="1">
            <a:off x="4672013" y="2530475"/>
            <a:ext cx="557212" cy="1189038"/>
          </a:xfrm>
          <a:prstGeom prst="straightConnector1">
            <a:avLst/>
          </a:prstGeom>
          <a:noFill/>
          <a:ln w="28575">
            <a:solidFill>
              <a:schemeClr val="tx1"/>
            </a:solidFill>
            <a:miter lim="800000"/>
            <a:headEnd/>
            <a:tailEnd/>
          </a:ln>
        </p:spPr>
      </p:cxnSp>
      <p:cxnSp>
        <p:nvCxnSpPr>
          <p:cNvPr id="48151" name="AutoShape 23"/>
          <p:cNvCxnSpPr>
            <a:cxnSpLocks noChangeShapeType="1"/>
            <a:stCxn id="656392" idx="2"/>
            <a:endCxn id="656393" idx="0"/>
          </p:cNvCxnSpPr>
          <p:nvPr/>
        </p:nvCxnSpPr>
        <p:spPr bwMode="auto">
          <a:xfrm>
            <a:off x="5229225" y="2530475"/>
            <a:ext cx="587375" cy="1189038"/>
          </a:xfrm>
          <a:prstGeom prst="straightConnector1">
            <a:avLst/>
          </a:prstGeom>
          <a:noFill/>
          <a:ln w="28575">
            <a:solidFill>
              <a:schemeClr val="tx1"/>
            </a:solidFill>
            <a:miter lim="800000"/>
            <a:headEnd/>
            <a:tailEnd/>
          </a:ln>
        </p:spPr>
      </p:cxnSp>
      <p:cxnSp>
        <p:nvCxnSpPr>
          <p:cNvPr id="48152" name="AutoShape 24"/>
          <p:cNvCxnSpPr>
            <a:cxnSpLocks noChangeShapeType="1"/>
            <a:stCxn id="656394" idx="2"/>
            <a:endCxn id="656395" idx="0"/>
          </p:cNvCxnSpPr>
          <p:nvPr/>
        </p:nvCxnSpPr>
        <p:spPr bwMode="auto">
          <a:xfrm flipH="1">
            <a:off x="7112000" y="2606675"/>
            <a:ext cx="631825" cy="1114425"/>
          </a:xfrm>
          <a:prstGeom prst="straightConnector1">
            <a:avLst/>
          </a:prstGeom>
          <a:noFill/>
          <a:ln w="28575">
            <a:solidFill>
              <a:schemeClr val="tx1"/>
            </a:solidFill>
            <a:miter lim="800000"/>
            <a:headEnd/>
            <a:tailEnd/>
          </a:ln>
        </p:spPr>
      </p:cxnSp>
      <p:cxnSp>
        <p:nvCxnSpPr>
          <p:cNvPr id="48153" name="AutoShape 25"/>
          <p:cNvCxnSpPr>
            <a:cxnSpLocks noChangeShapeType="1"/>
            <a:stCxn id="656394" idx="2"/>
            <a:endCxn id="656396" idx="0"/>
          </p:cNvCxnSpPr>
          <p:nvPr/>
        </p:nvCxnSpPr>
        <p:spPr bwMode="auto">
          <a:xfrm>
            <a:off x="7743825" y="2606675"/>
            <a:ext cx="571500" cy="1112838"/>
          </a:xfrm>
          <a:prstGeom prst="straightConnector1">
            <a:avLst/>
          </a:prstGeom>
          <a:noFill/>
          <a:ln w="28575">
            <a:solidFill>
              <a:schemeClr val="tx1"/>
            </a:solidFill>
            <a:miter lim="800000"/>
            <a:headEnd/>
            <a:tailEnd/>
          </a:ln>
        </p:spPr>
      </p:cxnSp>
      <p:cxnSp>
        <p:nvCxnSpPr>
          <p:cNvPr id="48154" name="AutoShape 26"/>
          <p:cNvCxnSpPr>
            <a:cxnSpLocks noChangeShapeType="1"/>
            <a:stCxn id="656395" idx="2"/>
            <a:endCxn id="656397" idx="0"/>
          </p:cNvCxnSpPr>
          <p:nvPr/>
        </p:nvCxnSpPr>
        <p:spPr bwMode="auto">
          <a:xfrm>
            <a:off x="7112000" y="5195888"/>
            <a:ext cx="436563" cy="657225"/>
          </a:xfrm>
          <a:prstGeom prst="straightConnector1">
            <a:avLst/>
          </a:prstGeom>
          <a:noFill/>
          <a:ln w="28575">
            <a:solidFill>
              <a:schemeClr val="tx1"/>
            </a:solidFill>
            <a:miter lim="800000"/>
            <a:headEnd/>
            <a:tailEnd/>
          </a:ln>
        </p:spPr>
      </p:cxnSp>
      <p:cxnSp>
        <p:nvCxnSpPr>
          <p:cNvPr id="48155" name="AutoShape 27"/>
          <p:cNvCxnSpPr>
            <a:cxnSpLocks noChangeShapeType="1"/>
            <a:stCxn id="656396" idx="2"/>
            <a:endCxn id="656397" idx="0"/>
          </p:cNvCxnSpPr>
          <p:nvPr/>
        </p:nvCxnSpPr>
        <p:spPr bwMode="auto">
          <a:xfrm flipH="1">
            <a:off x="7548563" y="5194300"/>
            <a:ext cx="766762" cy="658813"/>
          </a:xfrm>
          <a:prstGeom prst="straightConnector1">
            <a:avLst/>
          </a:prstGeom>
          <a:noFill/>
          <a:ln w="28575">
            <a:solidFill>
              <a:schemeClr val="tx1"/>
            </a:solidFill>
            <a:miter lim="800000"/>
            <a:headEnd/>
            <a:tailEnd/>
          </a:ln>
        </p:spPr>
      </p:cxnSp>
      <p:sp>
        <p:nvSpPr>
          <p:cNvPr id="656412" name="Line 28"/>
          <p:cNvSpPr>
            <a:spLocks noChangeShapeType="1"/>
          </p:cNvSpPr>
          <p:nvPr/>
        </p:nvSpPr>
        <p:spPr bwMode="auto">
          <a:xfrm>
            <a:off x="7493000" y="4495800"/>
            <a:ext cx="381000" cy="0"/>
          </a:xfrm>
          <a:prstGeom prst="line">
            <a:avLst/>
          </a:prstGeom>
          <a:noFill/>
          <a:ln w="28575" cap="rnd">
            <a:solidFill>
              <a:schemeClr val="tx1"/>
            </a:solidFill>
            <a:prstDash val="sysDot"/>
            <a:miter lim="800000"/>
            <a:headEnd/>
            <a:tailEnd/>
          </a:ln>
          <a:effectLst/>
        </p:spPr>
        <p:txBody>
          <a:bodyPr wrap="none" anchor="ctr"/>
          <a:lstStyle/>
          <a:p>
            <a:pPr>
              <a:defRPr/>
            </a:pPr>
            <a:endParaRPr lang="zh-CN" altLang="en-US"/>
          </a:p>
        </p:txBody>
      </p:sp>
      <p:sp>
        <p:nvSpPr>
          <p:cNvPr id="656413" name="Line 29"/>
          <p:cNvSpPr>
            <a:spLocks noChangeShapeType="1"/>
          </p:cNvSpPr>
          <p:nvPr/>
        </p:nvSpPr>
        <p:spPr bwMode="auto">
          <a:xfrm>
            <a:off x="406400" y="6343650"/>
            <a:ext cx="6553200" cy="0"/>
          </a:xfrm>
          <a:prstGeom prst="line">
            <a:avLst/>
          </a:prstGeom>
          <a:noFill/>
          <a:ln w="28575">
            <a:solidFill>
              <a:schemeClr val="tx1"/>
            </a:solidFill>
            <a:miter lim="800000"/>
            <a:headEnd/>
            <a:tailEnd/>
          </a:ln>
          <a:effectLst/>
        </p:spPr>
        <p:txBody>
          <a:bodyPr wrap="none" anchor="ctr"/>
          <a:lstStyle/>
          <a:p>
            <a:pPr>
              <a:defRPr/>
            </a:pPr>
            <a:endParaRPr lang="zh-CN" altLang="en-US"/>
          </a:p>
        </p:txBody>
      </p:sp>
      <p:sp>
        <p:nvSpPr>
          <p:cNvPr id="656414" name="Line 30"/>
          <p:cNvSpPr>
            <a:spLocks noChangeShapeType="1"/>
          </p:cNvSpPr>
          <p:nvPr/>
        </p:nvSpPr>
        <p:spPr bwMode="auto">
          <a:xfrm>
            <a:off x="406400" y="323850"/>
            <a:ext cx="3733800" cy="0"/>
          </a:xfrm>
          <a:prstGeom prst="line">
            <a:avLst/>
          </a:prstGeom>
          <a:noFill/>
          <a:ln w="28575">
            <a:solidFill>
              <a:schemeClr val="tx1"/>
            </a:solidFill>
            <a:miter lim="800000"/>
            <a:headEnd/>
            <a:tailEnd/>
          </a:ln>
          <a:effectLst/>
        </p:spPr>
        <p:txBody>
          <a:bodyPr wrap="none" anchor="ctr"/>
          <a:lstStyle/>
          <a:p>
            <a:pPr>
              <a:defRPr/>
            </a:pPr>
            <a:endParaRPr lang="zh-CN" altLang="en-US"/>
          </a:p>
        </p:txBody>
      </p:sp>
      <p:sp>
        <p:nvSpPr>
          <p:cNvPr id="656415" name="Line 31"/>
          <p:cNvSpPr>
            <a:spLocks noChangeShapeType="1"/>
          </p:cNvSpPr>
          <p:nvPr/>
        </p:nvSpPr>
        <p:spPr bwMode="auto">
          <a:xfrm flipV="1">
            <a:off x="635000" y="304800"/>
            <a:ext cx="0" cy="1447800"/>
          </a:xfrm>
          <a:prstGeom prst="line">
            <a:avLst/>
          </a:prstGeom>
          <a:noFill/>
          <a:ln w="28575">
            <a:solidFill>
              <a:schemeClr val="tx1"/>
            </a:solidFill>
            <a:miter lim="800000"/>
            <a:headEnd/>
            <a:tailEnd type="triangle" w="med" len="med"/>
          </a:ln>
          <a:effectLst/>
        </p:spPr>
        <p:txBody>
          <a:bodyPr wrap="none" anchor="ctr"/>
          <a:lstStyle/>
          <a:p>
            <a:pPr>
              <a:defRPr/>
            </a:pPr>
            <a:endParaRPr lang="zh-CN" altLang="en-US"/>
          </a:p>
        </p:txBody>
      </p:sp>
      <p:sp>
        <p:nvSpPr>
          <p:cNvPr id="656416" name="Line 32"/>
          <p:cNvSpPr>
            <a:spLocks noChangeShapeType="1"/>
          </p:cNvSpPr>
          <p:nvPr/>
        </p:nvSpPr>
        <p:spPr bwMode="auto">
          <a:xfrm>
            <a:off x="635000" y="2590800"/>
            <a:ext cx="0" cy="3733800"/>
          </a:xfrm>
          <a:prstGeom prst="line">
            <a:avLst/>
          </a:prstGeom>
          <a:noFill/>
          <a:ln w="28575">
            <a:solidFill>
              <a:schemeClr val="tx1"/>
            </a:solidFill>
            <a:miter lim="800000"/>
            <a:headEnd/>
            <a:tailEnd type="triangle" w="med" len="med"/>
          </a:ln>
          <a:effectLst/>
        </p:spPr>
        <p:txBody>
          <a:bodyPr wrap="none" anchor="ctr"/>
          <a:lstStyle/>
          <a:p>
            <a:pPr>
              <a:defRPr/>
            </a:pPr>
            <a:endParaRPr lang="zh-CN" altLang="en-US"/>
          </a:p>
        </p:txBody>
      </p:sp>
      <p:sp>
        <p:nvSpPr>
          <p:cNvPr id="656417" name="Text Box 33"/>
          <p:cNvSpPr txBox="1">
            <a:spLocks noChangeArrowheads="1"/>
          </p:cNvSpPr>
          <p:nvPr/>
        </p:nvSpPr>
        <p:spPr bwMode="auto">
          <a:xfrm>
            <a:off x="76200" y="1892300"/>
            <a:ext cx="1066800" cy="485775"/>
          </a:xfrm>
          <a:prstGeom prst="rect">
            <a:avLst/>
          </a:prstGeom>
          <a:noFill/>
          <a:ln w="28575">
            <a:solidFill>
              <a:schemeClr val="tx1"/>
            </a:solid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Tahoma" pitchFamily="34" charset="0"/>
              </a:rPr>
              <a:t> </a:t>
            </a:r>
            <a:r>
              <a:rPr kumimoji="1" lang="zh-CN" altLang="en-US" sz="2400" b="1">
                <a:solidFill>
                  <a:schemeClr val="tx1"/>
                </a:solidFill>
                <a:effectLst>
                  <a:outerShdw blurRad="38100" dist="38100" dir="2700000" algn="tl">
                    <a:srgbClr val="C0C0C0"/>
                  </a:outerShdw>
                </a:effectLst>
                <a:latin typeface="Tahoma" pitchFamily="34" charset="0"/>
              </a:rPr>
              <a:t>深度</a:t>
            </a:r>
          </a:p>
        </p:txBody>
      </p:sp>
      <p:sp>
        <p:nvSpPr>
          <p:cNvPr id="656418" name="Line 34"/>
          <p:cNvSpPr>
            <a:spLocks noChangeShapeType="1"/>
          </p:cNvSpPr>
          <p:nvPr/>
        </p:nvSpPr>
        <p:spPr bwMode="auto">
          <a:xfrm>
            <a:off x="939800" y="5105400"/>
            <a:ext cx="0" cy="762000"/>
          </a:xfrm>
          <a:prstGeom prst="line">
            <a:avLst/>
          </a:prstGeom>
          <a:noFill/>
          <a:ln w="28575">
            <a:solidFill>
              <a:schemeClr val="accent1"/>
            </a:solidFill>
            <a:miter lim="800000"/>
            <a:headEnd/>
            <a:tailEnd/>
          </a:ln>
          <a:effectLst/>
        </p:spPr>
        <p:txBody>
          <a:bodyPr wrap="none" anchor="ctr"/>
          <a:lstStyle/>
          <a:p>
            <a:pPr>
              <a:defRPr/>
            </a:pPr>
            <a:endParaRPr lang="zh-CN" altLang="en-US"/>
          </a:p>
        </p:txBody>
      </p:sp>
      <p:sp>
        <p:nvSpPr>
          <p:cNvPr id="656419" name="Line 35"/>
          <p:cNvSpPr>
            <a:spLocks noChangeShapeType="1"/>
          </p:cNvSpPr>
          <p:nvPr/>
        </p:nvSpPr>
        <p:spPr bwMode="auto">
          <a:xfrm>
            <a:off x="8597900" y="5181600"/>
            <a:ext cx="0" cy="762000"/>
          </a:xfrm>
          <a:prstGeom prst="line">
            <a:avLst/>
          </a:prstGeom>
          <a:noFill/>
          <a:ln w="28575">
            <a:solidFill>
              <a:schemeClr val="accent1"/>
            </a:solidFill>
            <a:miter lim="800000"/>
            <a:headEnd/>
            <a:tailEnd/>
          </a:ln>
          <a:effectLst/>
        </p:spPr>
        <p:txBody>
          <a:bodyPr wrap="none" anchor="ctr"/>
          <a:lstStyle/>
          <a:p>
            <a:pPr>
              <a:defRPr/>
            </a:pPr>
            <a:endParaRPr lang="zh-CN" altLang="en-US"/>
          </a:p>
        </p:txBody>
      </p:sp>
      <p:sp>
        <p:nvSpPr>
          <p:cNvPr id="656420" name="Line 36"/>
          <p:cNvSpPr>
            <a:spLocks noChangeShapeType="1"/>
          </p:cNvSpPr>
          <p:nvPr/>
        </p:nvSpPr>
        <p:spPr bwMode="auto">
          <a:xfrm flipH="1">
            <a:off x="939800" y="5715000"/>
            <a:ext cx="2438400" cy="0"/>
          </a:xfrm>
          <a:prstGeom prst="line">
            <a:avLst/>
          </a:prstGeom>
          <a:noFill/>
          <a:ln w="28575">
            <a:solidFill>
              <a:schemeClr val="accent1"/>
            </a:solidFill>
            <a:miter lim="800000"/>
            <a:headEnd/>
            <a:tailEnd type="triangle" w="med" len="med"/>
          </a:ln>
          <a:effectLst/>
        </p:spPr>
        <p:txBody>
          <a:bodyPr wrap="none" anchor="ctr"/>
          <a:lstStyle/>
          <a:p>
            <a:pPr>
              <a:defRPr/>
            </a:pPr>
            <a:endParaRPr lang="zh-CN" altLang="en-US"/>
          </a:p>
        </p:txBody>
      </p:sp>
      <p:sp>
        <p:nvSpPr>
          <p:cNvPr id="656421" name="Line 37"/>
          <p:cNvSpPr>
            <a:spLocks noChangeShapeType="1"/>
          </p:cNvSpPr>
          <p:nvPr/>
        </p:nvSpPr>
        <p:spPr bwMode="auto">
          <a:xfrm>
            <a:off x="4597400" y="5753100"/>
            <a:ext cx="2667000" cy="0"/>
          </a:xfrm>
          <a:prstGeom prst="line">
            <a:avLst/>
          </a:prstGeom>
          <a:noFill/>
          <a:ln w="28575">
            <a:solidFill>
              <a:schemeClr val="accent1"/>
            </a:solidFill>
            <a:miter lim="800000"/>
            <a:headEnd/>
            <a:tailEnd/>
          </a:ln>
          <a:effectLst/>
        </p:spPr>
        <p:txBody>
          <a:bodyPr wrap="none" anchor="ctr"/>
          <a:lstStyle/>
          <a:p>
            <a:pPr>
              <a:defRPr/>
            </a:pPr>
            <a:endParaRPr lang="zh-CN" altLang="en-US"/>
          </a:p>
        </p:txBody>
      </p:sp>
      <p:sp>
        <p:nvSpPr>
          <p:cNvPr id="656422" name="Line 38"/>
          <p:cNvSpPr>
            <a:spLocks noChangeShapeType="1"/>
          </p:cNvSpPr>
          <p:nvPr/>
        </p:nvSpPr>
        <p:spPr bwMode="auto">
          <a:xfrm>
            <a:off x="7264400" y="5753100"/>
            <a:ext cx="1295400" cy="0"/>
          </a:xfrm>
          <a:prstGeom prst="line">
            <a:avLst/>
          </a:prstGeom>
          <a:noFill/>
          <a:ln w="28575">
            <a:solidFill>
              <a:schemeClr val="accent1"/>
            </a:solidFill>
            <a:miter lim="800000"/>
            <a:headEnd/>
            <a:tailEnd type="triangle" w="med" len="med"/>
          </a:ln>
          <a:effectLst/>
        </p:spPr>
        <p:txBody>
          <a:bodyPr wrap="none" anchor="ctr"/>
          <a:lstStyle/>
          <a:p>
            <a:pPr>
              <a:defRPr/>
            </a:pPr>
            <a:endParaRPr lang="zh-CN" altLang="en-US"/>
          </a:p>
        </p:txBody>
      </p:sp>
      <p:sp>
        <p:nvSpPr>
          <p:cNvPr id="656423" name="Text Box 39"/>
          <p:cNvSpPr txBox="1">
            <a:spLocks noChangeArrowheads="1"/>
          </p:cNvSpPr>
          <p:nvPr/>
        </p:nvSpPr>
        <p:spPr bwMode="auto">
          <a:xfrm>
            <a:off x="3378200" y="5410200"/>
            <a:ext cx="1143000" cy="485775"/>
          </a:xfrm>
          <a:prstGeom prst="rect">
            <a:avLst/>
          </a:prstGeom>
          <a:noFill/>
          <a:ln w="28575">
            <a:solidFill>
              <a:schemeClr val="tx1"/>
            </a:solid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Tahoma" pitchFamily="34" charset="0"/>
              </a:rPr>
              <a:t>  </a:t>
            </a:r>
            <a:r>
              <a:rPr kumimoji="1" lang="zh-CN" altLang="en-US" sz="2400" b="1">
                <a:solidFill>
                  <a:schemeClr val="tx1"/>
                </a:solidFill>
                <a:effectLst>
                  <a:outerShdw blurRad="38100" dist="38100" dir="2700000" algn="tl">
                    <a:srgbClr val="C0C0C0"/>
                  </a:outerShdw>
                </a:effectLst>
                <a:latin typeface="Tahoma" pitchFamily="34" charset="0"/>
              </a:rPr>
              <a:t>宽度</a:t>
            </a:r>
          </a:p>
        </p:txBody>
      </p:sp>
      <p:sp>
        <p:nvSpPr>
          <p:cNvPr id="656424" name="Freeform 40"/>
          <p:cNvSpPr>
            <a:spLocks/>
          </p:cNvSpPr>
          <p:nvPr/>
        </p:nvSpPr>
        <p:spPr bwMode="auto">
          <a:xfrm>
            <a:off x="2200275" y="2543175"/>
            <a:ext cx="882650" cy="295275"/>
          </a:xfrm>
          <a:custGeom>
            <a:avLst/>
            <a:gdLst/>
            <a:ahLst/>
            <a:cxnLst>
              <a:cxn ang="0">
                <a:pos x="82" y="6"/>
              </a:cxn>
              <a:cxn ang="0">
                <a:pos x="10" y="42"/>
              </a:cxn>
              <a:cxn ang="0">
                <a:pos x="58" y="162"/>
              </a:cxn>
              <a:cxn ang="0">
                <a:pos x="226" y="186"/>
              </a:cxn>
              <a:cxn ang="0">
                <a:pos x="490" y="150"/>
              </a:cxn>
              <a:cxn ang="0">
                <a:pos x="514" y="114"/>
              </a:cxn>
              <a:cxn ang="0">
                <a:pos x="550" y="102"/>
              </a:cxn>
              <a:cxn ang="0">
                <a:pos x="538" y="42"/>
              </a:cxn>
              <a:cxn ang="0">
                <a:pos x="526" y="6"/>
              </a:cxn>
              <a:cxn ang="0">
                <a:pos x="502" y="6"/>
              </a:cxn>
            </a:cxnLst>
            <a:rect l="0" t="0" r="r" b="b"/>
            <a:pathLst>
              <a:path w="556" h="186">
                <a:moveTo>
                  <a:pt x="82" y="6"/>
                </a:moveTo>
                <a:cubicBezTo>
                  <a:pt x="70" y="10"/>
                  <a:pt x="13" y="25"/>
                  <a:pt x="10" y="42"/>
                </a:cubicBezTo>
                <a:cubicBezTo>
                  <a:pt x="0" y="91"/>
                  <a:pt x="6" y="148"/>
                  <a:pt x="58" y="162"/>
                </a:cubicBezTo>
                <a:cubicBezTo>
                  <a:pt x="113" y="177"/>
                  <a:pt x="170" y="177"/>
                  <a:pt x="226" y="186"/>
                </a:cubicBezTo>
                <a:cubicBezTo>
                  <a:pt x="325" y="178"/>
                  <a:pt x="395" y="164"/>
                  <a:pt x="490" y="150"/>
                </a:cubicBezTo>
                <a:cubicBezTo>
                  <a:pt x="498" y="138"/>
                  <a:pt x="503" y="123"/>
                  <a:pt x="514" y="114"/>
                </a:cubicBezTo>
                <a:cubicBezTo>
                  <a:pt x="524" y="106"/>
                  <a:pt x="546" y="114"/>
                  <a:pt x="550" y="102"/>
                </a:cubicBezTo>
                <a:cubicBezTo>
                  <a:pt x="556" y="83"/>
                  <a:pt x="543" y="62"/>
                  <a:pt x="538" y="42"/>
                </a:cubicBezTo>
                <a:cubicBezTo>
                  <a:pt x="535" y="30"/>
                  <a:pt x="535" y="15"/>
                  <a:pt x="526" y="6"/>
                </a:cubicBezTo>
                <a:cubicBezTo>
                  <a:pt x="520" y="0"/>
                  <a:pt x="510" y="6"/>
                  <a:pt x="502" y="6"/>
                </a:cubicBezTo>
              </a:path>
            </a:pathLst>
          </a:custGeom>
          <a:noFill/>
          <a:ln w="28575" cap="flat" cmpd="sng">
            <a:solidFill>
              <a:schemeClr val="accent1"/>
            </a:solidFill>
            <a:prstDash val="solid"/>
            <a:miter lim="800000"/>
            <a:headEnd/>
            <a:tailEnd/>
          </a:ln>
          <a:effectLst/>
        </p:spPr>
        <p:txBody>
          <a:bodyPr wrap="none" anchor="ctr"/>
          <a:lstStyle/>
          <a:p>
            <a:pPr>
              <a:defRPr/>
            </a:pPr>
            <a:endParaRPr lang="zh-CN" altLang="en-US"/>
          </a:p>
        </p:txBody>
      </p:sp>
      <p:sp>
        <p:nvSpPr>
          <p:cNvPr id="656425" name="Text Box 41"/>
          <p:cNvSpPr txBox="1">
            <a:spLocks noChangeArrowheads="1"/>
          </p:cNvSpPr>
          <p:nvPr/>
        </p:nvSpPr>
        <p:spPr bwMode="auto">
          <a:xfrm>
            <a:off x="1320800" y="2590800"/>
            <a:ext cx="838200" cy="425450"/>
          </a:xfrm>
          <a:prstGeom prst="rect">
            <a:avLst/>
          </a:prstGeom>
          <a:noFill/>
          <a:ln w="28575">
            <a:solidFill>
              <a:srgbClr val="FF99FF"/>
            </a:solid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zh-CN" altLang="en-US" sz="2000" b="1">
                <a:solidFill>
                  <a:schemeClr val="tx2"/>
                </a:solidFill>
                <a:effectLst>
                  <a:outerShdw blurRad="38100" dist="38100" dir="2700000" algn="tl">
                    <a:srgbClr val="C0C0C0"/>
                  </a:outerShdw>
                </a:effectLst>
                <a:latin typeface="Tahoma" pitchFamily="34" charset="0"/>
              </a:rPr>
              <a:t>扇出</a:t>
            </a:r>
          </a:p>
        </p:txBody>
      </p:sp>
      <p:sp>
        <p:nvSpPr>
          <p:cNvPr id="656426" name="Freeform 42"/>
          <p:cNvSpPr>
            <a:spLocks/>
          </p:cNvSpPr>
          <p:nvPr/>
        </p:nvSpPr>
        <p:spPr bwMode="auto">
          <a:xfrm>
            <a:off x="7378700" y="5476875"/>
            <a:ext cx="666750" cy="395288"/>
          </a:xfrm>
          <a:custGeom>
            <a:avLst/>
            <a:gdLst/>
            <a:ahLst/>
            <a:cxnLst>
              <a:cxn ang="0">
                <a:pos x="60" y="234"/>
              </a:cxn>
              <a:cxn ang="0">
                <a:pos x="24" y="222"/>
              </a:cxn>
              <a:cxn ang="0">
                <a:pos x="0" y="150"/>
              </a:cxn>
              <a:cxn ang="0">
                <a:pos x="12" y="90"/>
              </a:cxn>
              <a:cxn ang="0">
                <a:pos x="48" y="78"/>
              </a:cxn>
              <a:cxn ang="0">
                <a:pos x="132" y="54"/>
              </a:cxn>
              <a:cxn ang="0">
                <a:pos x="420" y="138"/>
              </a:cxn>
              <a:cxn ang="0">
                <a:pos x="384" y="210"/>
              </a:cxn>
              <a:cxn ang="0">
                <a:pos x="348" y="246"/>
              </a:cxn>
            </a:cxnLst>
            <a:rect l="0" t="0" r="r" b="b"/>
            <a:pathLst>
              <a:path w="420" h="249">
                <a:moveTo>
                  <a:pt x="60" y="234"/>
                </a:moveTo>
                <a:cubicBezTo>
                  <a:pt x="48" y="230"/>
                  <a:pt x="31" y="232"/>
                  <a:pt x="24" y="222"/>
                </a:cubicBezTo>
                <a:cubicBezTo>
                  <a:pt x="9" y="201"/>
                  <a:pt x="0" y="150"/>
                  <a:pt x="0" y="150"/>
                </a:cubicBezTo>
                <a:cubicBezTo>
                  <a:pt x="4" y="130"/>
                  <a:pt x="1" y="107"/>
                  <a:pt x="12" y="90"/>
                </a:cubicBezTo>
                <a:cubicBezTo>
                  <a:pt x="19" y="79"/>
                  <a:pt x="36" y="81"/>
                  <a:pt x="48" y="78"/>
                </a:cubicBezTo>
                <a:cubicBezTo>
                  <a:pt x="153" y="48"/>
                  <a:pt x="46" y="83"/>
                  <a:pt x="132" y="54"/>
                </a:cubicBezTo>
                <a:cubicBezTo>
                  <a:pt x="333" y="64"/>
                  <a:pt x="374" y="0"/>
                  <a:pt x="420" y="138"/>
                </a:cubicBezTo>
                <a:cubicBezTo>
                  <a:pt x="410" y="167"/>
                  <a:pt x="407" y="187"/>
                  <a:pt x="384" y="210"/>
                </a:cubicBezTo>
                <a:cubicBezTo>
                  <a:pt x="345" y="249"/>
                  <a:pt x="348" y="216"/>
                  <a:pt x="348" y="246"/>
                </a:cubicBezTo>
              </a:path>
            </a:pathLst>
          </a:custGeom>
          <a:noFill/>
          <a:ln w="28575" cap="flat" cmpd="sng">
            <a:solidFill>
              <a:schemeClr val="accent1"/>
            </a:solidFill>
            <a:prstDash val="solid"/>
            <a:miter lim="800000"/>
            <a:headEnd/>
            <a:tailEnd/>
          </a:ln>
          <a:effectLst/>
        </p:spPr>
        <p:txBody>
          <a:bodyPr wrap="none" anchor="ctr"/>
          <a:lstStyle/>
          <a:p>
            <a:pPr>
              <a:defRPr/>
            </a:pPr>
            <a:endParaRPr lang="zh-CN" altLang="en-US"/>
          </a:p>
        </p:txBody>
      </p:sp>
      <p:sp>
        <p:nvSpPr>
          <p:cNvPr id="656427" name="Text Box 43"/>
          <p:cNvSpPr txBox="1">
            <a:spLocks noChangeArrowheads="1"/>
          </p:cNvSpPr>
          <p:nvPr/>
        </p:nvSpPr>
        <p:spPr bwMode="auto">
          <a:xfrm>
            <a:off x="6654800" y="5334000"/>
            <a:ext cx="762000" cy="425450"/>
          </a:xfrm>
          <a:prstGeom prst="rect">
            <a:avLst/>
          </a:prstGeom>
          <a:noFill/>
          <a:ln w="28575">
            <a:solidFill>
              <a:srgbClr val="FF99FF"/>
            </a:solid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zh-CN" altLang="en-US" sz="2000" b="1">
                <a:solidFill>
                  <a:schemeClr val="tx2"/>
                </a:solidFill>
                <a:effectLst>
                  <a:outerShdw blurRad="38100" dist="38100" dir="2700000" algn="tl">
                    <a:srgbClr val="C0C0C0"/>
                  </a:outerShdw>
                </a:effectLst>
                <a:latin typeface="Tahoma" pitchFamily="34" charset="0"/>
              </a:rPr>
              <a:t>扇入</a:t>
            </a:r>
          </a:p>
        </p:txBody>
      </p:sp>
    </p:spTree>
  </p:cSld>
  <p:clrMapOvr>
    <a:masterClrMapping/>
  </p:clrMapOvr>
  <p:transition>
    <p:randomBar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Text Box 2"/>
          <p:cNvSpPr txBox="1">
            <a:spLocks noChangeArrowheads="1"/>
          </p:cNvSpPr>
          <p:nvPr/>
        </p:nvSpPr>
        <p:spPr bwMode="auto">
          <a:xfrm>
            <a:off x="4481513" y="1143000"/>
            <a:ext cx="4586287" cy="822325"/>
          </a:xfrm>
          <a:prstGeom prst="rect">
            <a:avLst/>
          </a:prstGeom>
          <a:noFill/>
          <a:ln w="9525">
            <a:noFill/>
            <a:miter lim="800000"/>
            <a:headEnd/>
            <a:tailEnd/>
          </a:ln>
          <a:effectLst/>
        </p:spPr>
        <p:txBody>
          <a:bodyPr lIns="90000" tIns="46800" rIns="90000" bIns="46800">
            <a:spAutoFit/>
          </a:bodyPr>
          <a:lstStyle/>
          <a:p>
            <a:pPr eaLnBrk="1" hangingPunct="1">
              <a:lnSpc>
                <a:spcPct val="100000"/>
              </a:lnSpc>
              <a:spcBef>
                <a:spcPct val="50000"/>
              </a:spcBef>
              <a:spcAft>
                <a:spcPct val="0"/>
              </a:spcAft>
              <a:buClrTx/>
              <a:buSzTx/>
              <a:buFontTx/>
              <a:buNone/>
              <a:defRPr/>
            </a:pPr>
            <a:r>
              <a:rPr kumimoji="1" lang="zh-CN" altLang="en-US" sz="2400" b="1">
                <a:solidFill>
                  <a:schemeClr val="tx2"/>
                </a:solidFill>
                <a:effectLst>
                  <a:outerShdw blurRad="38100" dist="38100" dir="2700000" algn="tl">
                    <a:srgbClr val="C0C0C0"/>
                  </a:outerShdw>
                </a:effectLst>
                <a:latin typeface="Tahoma" pitchFamily="34" charset="0"/>
              </a:rPr>
              <a:t>结构划分：通过输入、处理和输出判断控制结构是否合理。</a:t>
            </a:r>
          </a:p>
        </p:txBody>
      </p:sp>
      <p:sp>
        <p:nvSpPr>
          <p:cNvPr id="657411" name="Text Box 3"/>
          <p:cNvSpPr txBox="1">
            <a:spLocks noChangeArrowheads="1"/>
          </p:cNvSpPr>
          <p:nvPr/>
        </p:nvSpPr>
        <p:spPr bwMode="auto">
          <a:xfrm>
            <a:off x="2752725" y="342741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12" name="Text Box 4"/>
          <p:cNvSpPr txBox="1">
            <a:spLocks noChangeArrowheads="1"/>
          </p:cNvSpPr>
          <p:nvPr/>
        </p:nvSpPr>
        <p:spPr bwMode="auto">
          <a:xfrm>
            <a:off x="4352925" y="274161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13" name="Text Box 5"/>
          <p:cNvSpPr txBox="1">
            <a:spLocks noChangeArrowheads="1"/>
          </p:cNvSpPr>
          <p:nvPr/>
        </p:nvSpPr>
        <p:spPr bwMode="auto">
          <a:xfrm>
            <a:off x="6029325" y="343376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14" name="Text Box 6"/>
          <p:cNvSpPr txBox="1">
            <a:spLocks noChangeArrowheads="1"/>
          </p:cNvSpPr>
          <p:nvPr/>
        </p:nvSpPr>
        <p:spPr bwMode="auto">
          <a:xfrm>
            <a:off x="2447925" y="396081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15" name="Text Box 7"/>
          <p:cNvSpPr txBox="1">
            <a:spLocks noChangeArrowheads="1"/>
          </p:cNvSpPr>
          <p:nvPr/>
        </p:nvSpPr>
        <p:spPr bwMode="auto">
          <a:xfrm>
            <a:off x="3057525" y="396081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16" name="Text Box 8"/>
          <p:cNvSpPr txBox="1">
            <a:spLocks noChangeArrowheads="1"/>
          </p:cNvSpPr>
          <p:nvPr/>
        </p:nvSpPr>
        <p:spPr bwMode="auto">
          <a:xfrm>
            <a:off x="4352925" y="343376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17" name="Text Box 9"/>
          <p:cNvSpPr txBox="1">
            <a:spLocks noChangeArrowheads="1"/>
          </p:cNvSpPr>
          <p:nvPr/>
        </p:nvSpPr>
        <p:spPr bwMode="auto">
          <a:xfrm>
            <a:off x="5648325" y="396716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18" name="Text Box 10"/>
          <p:cNvSpPr txBox="1">
            <a:spLocks noChangeArrowheads="1"/>
          </p:cNvSpPr>
          <p:nvPr/>
        </p:nvSpPr>
        <p:spPr bwMode="auto">
          <a:xfrm>
            <a:off x="6257925" y="396716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19" name="Text Box 11"/>
          <p:cNvSpPr txBox="1">
            <a:spLocks noChangeArrowheads="1"/>
          </p:cNvSpPr>
          <p:nvPr/>
        </p:nvSpPr>
        <p:spPr bwMode="auto">
          <a:xfrm>
            <a:off x="2752725" y="449421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20" name="Text Box 12"/>
          <p:cNvSpPr txBox="1">
            <a:spLocks noChangeArrowheads="1"/>
          </p:cNvSpPr>
          <p:nvPr/>
        </p:nvSpPr>
        <p:spPr bwMode="auto">
          <a:xfrm>
            <a:off x="2066925" y="4460875"/>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21" name="Text Box 13"/>
          <p:cNvSpPr txBox="1">
            <a:spLocks noChangeArrowheads="1"/>
          </p:cNvSpPr>
          <p:nvPr/>
        </p:nvSpPr>
        <p:spPr bwMode="auto">
          <a:xfrm>
            <a:off x="4352925" y="388461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22" name="Text Box 14"/>
          <p:cNvSpPr txBox="1">
            <a:spLocks noChangeArrowheads="1"/>
          </p:cNvSpPr>
          <p:nvPr/>
        </p:nvSpPr>
        <p:spPr bwMode="auto">
          <a:xfrm>
            <a:off x="6181725" y="450056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23" name="Text Box 15"/>
          <p:cNvSpPr txBox="1">
            <a:spLocks noChangeArrowheads="1"/>
          </p:cNvSpPr>
          <p:nvPr/>
        </p:nvSpPr>
        <p:spPr bwMode="auto">
          <a:xfrm>
            <a:off x="6791325" y="450056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24" name="Text Box 16"/>
          <p:cNvSpPr txBox="1">
            <a:spLocks noChangeArrowheads="1"/>
          </p:cNvSpPr>
          <p:nvPr/>
        </p:nvSpPr>
        <p:spPr bwMode="auto">
          <a:xfrm>
            <a:off x="3743325" y="388461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25" name="Line 17"/>
          <p:cNvSpPr>
            <a:spLocks noChangeShapeType="1"/>
          </p:cNvSpPr>
          <p:nvPr/>
        </p:nvSpPr>
        <p:spPr bwMode="auto">
          <a:xfrm flipH="1">
            <a:off x="2600325" y="3656013"/>
            <a:ext cx="304800" cy="30480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26" name="Line 18"/>
          <p:cNvSpPr>
            <a:spLocks noChangeShapeType="1"/>
          </p:cNvSpPr>
          <p:nvPr/>
        </p:nvSpPr>
        <p:spPr bwMode="auto">
          <a:xfrm>
            <a:off x="3133725" y="3656013"/>
            <a:ext cx="152400" cy="30480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27" name="Line 19"/>
          <p:cNvSpPr>
            <a:spLocks noChangeShapeType="1"/>
          </p:cNvSpPr>
          <p:nvPr/>
        </p:nvSpPr>
        <p:spPr bwMode="auto">
          <a:xfrm>
            <a:off x="4581525" y="2970213"/>
            <a:ext cx="0" cy="45720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28" name="Line 20"/>
          <p:cNvSpPr>
            <a:spLocks noChangeShapeType="1"/>
          </p:cNvSpPr>
          <p:nvPr/>
        </p:nvSpPr>
        <p:spPr bwMode="auto">
          <a:xfrm flipH="1">
            <a:off x="5953125" y="3656013"/>
            <a:ext cx="228600" cy="30480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29" name="Line 21"/>
          <p:cNvSpPr>
            <a:spLocks noChangeShapeType="1"/>
          </p:cNvSpPr>
          <p:nvPr/>
        </p:nvSpPr>
        <p:spPr bwMode="auto">
          <a:xfrm>
            <a:off x="6334125" y="3656013"/>
            <a:ext cx="152400" cy="31115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30" name="Line 22"/>
          <p:cNvSpPr>
            <a:spLocks noChangeShapeType="1"/>
          </p:cNvSpPr>
          <p:nvPr/>
        </p:nvSpPr>
        <p:spPr bwMode="auto">
          <a:xfrm flipH="1">
            <a:off x="2295525" y="4189413"/>
            <a:ext cx="228600" cy="30480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31" name="Line 23"/>
          <p:cNvSpPr>
            <a:spLocks noChangeShapeType="1"/>
          </p:cNvSpPr>
          <p:nvPr/>
        </p:nvSpPr>
        <p:spPr bwMode="auto">
          <a:xfrm>
            <a:off x="2752725" y="4189413"/>
            <a:ext cx="152400" cy="30480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32" name="Line 24"/>
          <p:cNvSpPr>
            <a:spLocks noChangeShapeType="1"/>
          </p:cNvSpPr>
          <p:nvPr/>
        </p:nvSpPr>
        <p:spPr bwMode="auto">
          <a:xfrm flipH="1">
            <a:off x="5876925" y="4195763"/>
            <a:ext cx="533400" cy="29845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33" name="Line 25"/>
          <p:cNvSpPr>
            <a:spLocks noChangeShapeType="1"/>
          </p:cNvSpPr>
          <p:nvPr/>
        </p:nvSpPr>
        <p:spPr bwMode="auto">
          <a:xfrm flipH="1">
            <a:off x="6486525" y="4195763"/>
            <a:ext cx="0" cy="29845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34" name="Line 26"/>
          <p:cNvSpPr>
            <a:spLocks noChangeShapeType="1"/>
          </p:cNvSpPr>
          <p:nvPr/>
        </p:nvSpPr>
        <p:spPr bwMode="auto">
          <a:xfrm>
            <a:off x="6638925" y="4195763"/>
            <a:ext cx="457200" cy="29845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35" name="Text Box 27"/>
          <p:cNvSpPr txBox="1">
            <a:spLocks noChangeArrowheads="1"/>
          </p:cNvSpPr>
          <p:nvPr/>
        </p:nvSpPr>
        <p:spPr bwMode="auto">
          <a:xfrm>
            <a:off x="5572125" y="450056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36" name="Text Box 28"/>
          <p:cNvSpPr txBox="1">
            <a:spLocks noChangeArrowheads="1"/>
          </p:cNvSpPr>
          <p:nvPr/>
        </p:nvSpPr>
        <p:spPr bwMode="auto">
          <a:xfrm>
            <a:off x="4962525" y="388461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37" name="Line 29"/>
          <p:cNvSpPr>
            <a:spLocks noChangeShapeType="1"/>
          </p:cNvSpPr>
          <p:nvPr/>
        </p:nvSpPr>
        <p:spPr bwMode="auto">
          <a:xfrm>
            <a:off x="3667125" y="2741613"/>
            <a:ext cx="0" cy="2057400"/>
          </a:xfrm>
          <a:prstGeom prst="line">
            <a:avLst/>
          </a:prstGeom>
          <a:noFill/>
          <a:ln w="9525">
            <a:solidFill>
              <a:schemeClr val="tx1"/>
            </a:solidFill>
            <a:prstDash val="dash"/>
            <a:round/>
            <a:headEnd/>
            <a:tailEnd/>
          </a:ln>
          <a:effectLst/>
        </p:spPr>
        <p:txBody>
          <a:bodyPr lIns="90000" tIns="46800" rIns="90000" bIns="46800">
            <a:spAutoFit/>
          </a:bodyPr>
          <a:lstStyle/>
          <a:p>
            <a:pPr>
              <a:defRPr/>
            </a:pPr>
            <a:endParaRPr lang="zh-CN" altLang="en-US"/>
          </a:p>
        </p:txBody>
      </p:sp>
      <p:sp>
        <p:nvSpPr>
          <p:cNvPr id="657438" name="Line 30"/>
          <p:cNvSpPr>
            <a:spLocks noChangeShapeType="1"/>
          </p:cNvSpPr>
          <p:nvPr/>
        </p:nvSpPr>
        <p:spPr bwMode="auto">
          <a:xfrm>
            <a:off x="5495925" y="2741613"/>
            <a:ext cx="0" cy="2057400"/>
          </a:xfrm>
          <a:prstGeom prst="line">
            <a:avLst/>
          </a:prstGeom>
          <a:noFill/>
          <a:ln w="9525">
            <a:solidFill>
              <a:schemeClr val="tx1"/>
            </a:solidFill>
            <a:prstDash val="dash"/>
            <a:round/>
            <a:headEnd/>
            <a:tailEnd/>
          </a:ln>
          <a:effectLst/>
        </p:spPr>
        <p:txBody>
          <a:bodyPr lIns="90000" tIns="46800" rIns="90000" bIns="46800">
            <a:spAutoFit/>
          </a:bodyPr>
          <a:lstStyle/>
          <a:p>
            <a:pPr>
              <a:defRPr/>
            </a:pPr>
            <a:endParaRPr lang="zh-CN" altLang="en-US"/>
          </a:p>
        </p:txBody>
      </p:sp>
      <p:sp>
        <p:nvSpPr>
          <p:cNvPr id="657439" name="Line 31"/>
          <p:cNvSpPr>
            <a:spLocks noChangeShapeType="1"/>
          </p:cNvSpPr>
          <p:nvPr/>
        </p:nvSpPr>
        <p:spPr bwMode="auto">
          <a:xfrm flipH="1">
            <a:off x="3971925" y="3656013"/>
            <a:ext cx="533400" cy="22860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40" name="Line 32"/>
          <p:cNvSpPr>
            <a:spLocks noChangeShapeType="1"/>
          </p:cNvSpPr>
          <p:nvPr/>
        </p:nvSpPr>
        <p:spPr bwMode="auto">
          <a:xfrm>
            <a:off x="4657725" y="3656013"/>
            <a:ext cx="0" cy="22860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41" name="Line 33"/>
          <p:cNvSpPr>
            <a:spLocks noChangeShapeType="1"/>
          </p:cNvSpPr>
          <p:nvPr/>
        </p:nvSpPr>
        <p:spPr bwMode="auto">
          <a:xfrm>
            <a:off x="4733925" y="3656013"/>
            <a:ext cx="381000" cy="22860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42" name="Line 34"/>
          <p:cNvSpPr>
            <a:spLocks noChangeShapeType="1"/>
          </p:cNvSpPr>
          <p:nvPr/>
        </p:nvSpPr>
        <p:spPr bwMode="auto">
          <a:xfrm flipV="1">
            <a:off x="3057525" y="2970213"/>
            <a:ext cx="1447800" cy="45720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43" name="Line 35"/>
          <p:cNvSpPr>
            <a:spLocks noChangeShapeType="1"/>
          </p:cNvSpPr>
          <p:nvPr/>
        </p:nvSpPr>
        <p:spPr bwMode="auto">
          <a:xfrm>
            <a:off x="4733925" y="2970213"/>
            <a:ext cx="1524000" cy="45720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44" name="Line 36"/>
          <p:cNvSpPr>
            <a:spLocks noChangeShapeType="1"/>
          </p:cNvSpPr>
          <p:nvPr/>
        </p:nvSpPr>
        <p:spPr bwMode="auto">
          <a:xfrm>
            <a:off x="2447925" y="3122613"/>
            <a:ext cx="4267200" cy="0"/>
          </a:xfrm>
          <a:prstGeom prst="line">
            <a:avLst/>
          </a:prstGeom>
          <a:noFill/>
          <a:ln w="9525">
            <a:solidFill>
              <a:schemeClr val="tx1"/>
            </a:solidFill>
            <a:prstDash val="dash"/>
            <a:round/>
            <a:headEnd/>
            <a:tailEnd/>
          </a:ln>
          <a:effectLst/>
        </p:spPr>
        <p:txBody>
          <a:bodyPr lIns="90000" tIns="46800" rIns="90000" bIns="46800">
            <a:spAutoFit/>
          </a:bodyPr>
          <a:lstStyle/>
          <a:p>
            <a:pPr>
              <a:defRPr/>
            </a:pPr>
            <a:endParaRPr lang="zh-CN" altLang="en-US"/>
          </a:p>
        </p:txBody>
      </p:sp>
      <p:sp>
        <p:nvSpPr>
          <p:cNvPr id="657445" name="Line 37"/>
          <p:cNvSpPr>
            <a:spLocks noChangeShapeType="1"/>
          </p:cNvSpPr>
          <p:nvPr/>
        </p:nvSpPr>
        <p:spPr bwMode="auto">
          <a:xfrm>
            <a:off x="2524125" y="3808413"/>
            <a:ext cx="4267200" cy="0"/>
          </a:xfrm>
          <a:prstGeom prst="line">
            <a:avLst/>
          </a:prstGeom>
          <a:noFill/>
          <a:ln w="9525">
            <a:solidFill>
              <a:schemeClr val="tx1"/>
            </a:solidFill>
            <a:prstDash val="dash"/>
            <a:round/>
            <a:headEnd/>
            <a:tailEnd/>
          </a:ln>
          <a:effectLst/>
        </p:spPr>
        <p:txBody>
          <a:bodyPr lIns="90000" tIns="46800" rIns="90000" bIns="46800">
            <a:spAutoFit/>
          </a:bodyPr>
          <a:lstStyle/>
          <a:p>
            <a:pPr>
              <a:defRPr/>
            </a:pPr>
            <a:endParaRPr lang="zh-CN" altLang="en-US"/>
          </a:p>
        </p:txBody>
      </p:sp>
      <p:sp>
        <p:nvSpPr>
          <p:cNvPr id="657446" name="Text Box 38"/>
          <p:cNvSpPr txBox="1">
            <a:spLocks noChangeArrowheads="1"/>
          </p:cNvSpPr>
          <p:nvPr/>
        </p:nvSpPr>
        <p:spPr bwMode="auto">
          <a:xfrm>
            <a:off x="361950" y="4989513"/>
            <a:ext cx="3581400" cy="1463675"/>
          </a:xfrm>
          <a:prstGeom prst="rect">
            <a:avLst/>
          </a:prstGeom>
          <a:noFill/>
          <a:ln w="9525">
            <a:noFill/>
            <a:miter lim="800000"/>
            <a:headEnd/>
            <a:tailEnd/>
          </a:ln>
          <a:effectLst/>
        </p:spPr>
        <p:txBody>
          <a:bodyPr lIns="90000" tIns="46800" rIns="90000" bIns="46800">
            <a:spAutoFit/>
          </a:bodyPr>
          <a:lstStyle/>
          <a:p>
            <a:pPr eaLnBrk="1" hangingPunct="1">
              <a:lnSpc>
                <a:spcPct val="100000"/>
              </a:lnSpc>
              <a:spcBef>
                <a:spcPct val="5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Tahoma" pitchFamily="34" charset="0"/>
              </a:rPr>
              <a:t>水平划分：</a:t>
            </a:r>
          </a:p>
          <a:p>
            <a:pPr eaLnBrk="1" hangingPunct="1">
              <a:lnSpc>
                <a:spcPct val="100000"/>
              </a:lnSpc>
              <a:spcBef>
                <a:spcPct val="5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Tahoma" pitchFamily="34" charset="0"/>
              </a:rPr>
              <a:t>将系统功能分为独立的几部分</a:t>
            </a:r>
            <a:r>
              <a:rPr kumimoji="1" lang="en-US" altLang="zh-CN" sz="2000" b="1">
                <a:solidFill>
                  <a:schemeClr val="tx1"/>
                </a:solidFill>
                <a:effectLst>
                  <a:outerShdw blurRad="38100" dist="38100" dir="2700000" algn="tl">
                    <a:srgbClr val="C0C0C0"/>
                  </a:outerShdw>
                </a:effectLst>
                <a:latin typeface="宋体" pitchFamily="2" charset="-122"/>
              </a:rPr>
              <a:t>(</a:t>
            </a:r>
            <a:r>
              <a:rPr kumimoji="1" lang="zh-CN" altLang="en-US" sz="2000" b="1">
                <a:solidFill>
                  <a:schemeClr val="tx1"/>
                </a:solidFill>
                <a:effectLst>
                  <a:outerShdw blurRad="38100" dist="38100" dir="2700000" algn="tl">
                    <a:srgbClr val="C0C0C0"/>
                  </a:outerShdw>
                </a:effectLst>
                <a:latin typeface="宋体" pitchFamily="2" charset="-122"/>
              </a:rPr>
              <a:t>输入、处理、输出</a:t>
            </a:r>
            <a:r>
              <a:rPr kumimoji="1" lang="en-US" altLang="zh-CN" sz="2000" b="1">
                <a:solidFill>
                  <a:schemeClr val="tx1"/>
                </a:solidFill>
                <a:effectLst>
                  <a:outerShdw blurRad="38100" dist="38100" dir="2700000" algn="tl">
                    <a:srgbClr val="C0C0C0"/>
                  </a:outerShdw>
                </a:effectLst>
                <a:latin typeface="宋体" pitchFamily="2" charset="-122"/>
              </a:rPr>
              <a:t>)</a:t>
            </a:r>
            <a:r>
              <a:rPr kumimoji="1" lang="zh-CN" altLang="en-US" sz="2000" b="1">
                <a:solidFill>
                  <a:schemeClr val="tx1"/>
                </a:solidFill>
                <a:effectLst>
                  <a:outerShdw blurRad="38100" dist="38100" dir="2700000" algn="tl">
                    <a:srgbClr val="C0C0C0"/>
                  </a:outerShdw>
                </a:effectLst>
                <a:latin typeface="宋体" pitchFamily="2" charset="-122"/>
                <a:sym typeface="Wingdings" pitchFamily="2" charset="2"/>
              </a:rPr>
              <a:t>当系统维护时，问题清晰，互无干扰</a:t>
            </a:r>
            <a:r>
              <a:rPr kumimoji="1" lang="zh-CN" altLang="en-US" sz="2000" b="1">
                <a:solidFill>
                  <a:schemeClr val="tx1"/>
                </a:solidFill>
                <a:effectLst>
                  <a:outerShdw blurRad="38100" dist="38100" dir="2700000" algn="tl">
                    <a:srgbClr val="C0C0C0"/>
                  </a:outerShdw>
                </a:effectLst>
                <a:latin typeface="Tahoma" pitchFamily="34" charset="0"/>
                <a:sym typeface="Wingdings" pitchFamily="2" charset="2"/>
              </a:rPr>
              <a:t>。</a:t>
            </a:r>
            <a:endParaRPr kumimoji="1" lang="zh-CN" altLang="en-US" sz="2000" b="1">
              <a:solidFill>
                <a:schemeClr val="tx1"/>
              </a:solidFill>
              <a:effectLst>
                <a:outerShdw blurRad="38100" dist="38100" dir="2700000" algn="tl">
                  <a:srgbClr val="C0C0C0"/>
                </a:outerShdw>
              </a:effectLst>
              <a:latin typeface="Tahoma" pitchFamily="34" charset="0"/>
            </a:endParaRPr>
          </a:p>
        </p:txBody>
      </p:sp>
      <p:sp>
        <p:nvSpPr>
          <p:cNvPr id="657447" name="Text Box 39"/>
          <p:cNvSpPr txBox="1">
            <a:spLocks noChangeArrowheads="1"/>
          </p:cNvSpPr>
          <p:nvPr/>
        </p:nvSpPr>
        <p:spPr bwMode="auto">
          <a:xfrm>
            <a:off x="1752600" y="3351213"/>
            <a:ext cx="590550" cy="304800"/>
          </a:xfrm>
          <a:prstGeom prst="rect">
            <a:avLst/>
          </a:prstGeom>
          <a:noFill/>
          <a:ln w="9525">
            <a:noFill/>
            <a:miter lim="800000"/>
            <a:headEnd/>
            <a:tailEnd/>
          </a:ln>
          <a:effectLst/>
        </p:spPr>
        <p:txBody>
          <a:bodyPr lIns="0" tIns="0" rIns="0" bIns="0">
            <a:spAutoFit/>
          </a:bodyPr>
          <a:lstStyle/>
          <a:p>
            <a:pPr eaLnBrk="1" hangingPunct="1">
              <a:lnSpc>
                <a:spcPct val="100000"/>
              </a:lnSpc>
              <a:spcBef>
                <a:spcPct val="5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Tahoma" pitchFamily="34" charset="0"/>
              </a:rPr>
              <a:t>输入 </a:t>
            </a:r>
          </a:p>
        </p:txBody>
      </p:sp>
      <p:sp>
        <p:nvSpPr>
          <p:cNvPr id="657448" name="Text Box 40"/>
          <p:cNvSpPr txBox="1">
            <a:spLocks noChangeArrowheads="1"/>
          </p:cNvSpPr>
          <p:nvPr/>
        </p:nvSpPr>
        <p:spPr bwMode="auto">
          <a:xfrm>
            <a:off x="7072313" y="3341688"/>
            <a:ext cx="590550" cy="304800"/>
          </a:xfrm>
          <a:prstGeom prst="rect">
            <a:avLst/>
          </a:prstGeom>
          <a:noFill/>
          <a:ln w="9525">
            <a:noFill/>
            <a:miter lim="800000"/>
            <a:headEnd/>
            <a:tailEnd/>
          </a:ln>
          <a:effectLst/>
        </p:spPr>
        <p:txBody>
          <a:bodyPr lIns="0" tIns="0" rIns="0" bIns="0">
            <a:spAutoFit/>
          </a:bodyPr>
          <a:lstStyle/>
          <a:p>
            <a:pPr eaLnBrk="1" hangingPunct="1">
              <a:lnSpc>
                <a:spcPct val="100000"/>
              </a:lnSpc>
              <a:spcBef>
                <a:spcPct val="5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Tahoma" pitchFamily="34" charset="0"/>
              </a:rPr>
              <a:t>输出 </a:t>
            </a:r>
          </a:p>
        </p:txBody>
      </p:sp>
      <p:sp>
        <p:nvSpPr>
          <p:cNvPr id="657449" name="Text Box 41"/>
          <p:cNvSpPr txBox="1">
            <a:spLocks noChangeArrowheads="1"/>
          </p:cNvSpPr>
          <p:nvPr/>
        </p:nvSpPr>
        <p:spPr bwMode="auto">
          <a:xfrm>
            <a:off x="4357688" y="4460875"/>
            <a:ext cx="590550" cy="304800"/>
          </a:xfrm>
          <a:prstGeom prst="rect">
            <a:avLst/>
          </a:prstGeom>
          <a:noFill/>
          <a:ln w="9525">
            <a:noFill/>
            <a:miter lim="800000"/>
            <a:headEnd/>
            <a:tailEnd/>
          </a:ln>
          <a:effectLst/>
        </p:spPr>
        <p:txBody>
          <a:bodyPr lIns="0" tIns="0" rIns="0" bIns="0">
            <a:spAutoFit/>
          </a:bodyPr>
          <a:lstStyle/>
          <a:p>
            <a:pPr eaLnBrk="1" hangingPunct="1">
              <a:lnSpc>
                <a:spcPct val="100000"/>
              </a:lnSpc>
              <a:spcBef>
                <a:spcPct val="5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Tahoma" pitchFamily="34" charset="0"/>
              </a:rPr>
              <a:t>变换 </a:t>
            </a:r>
          </a:p>
        </p:txBody>
      </p:sp>
      <p:sp>
        <p:nvSpPr>
          <p:cNvPr id="657450" name="Text Box 42"/>
          <p:cNvSpPr txBox="1">
            <a:spLocks noChangeArrowheads="1"/>
          </p:cNvSpPr>
          <p:nvPr/>
        </p:nvSpPr>
        <p:spPr bwMode="auto">
          <a:xfrm>
            <a:off x="5067300" y="4989513"/>
            <a:ext cx="3897313" cy="1463675"/>
          </a:xfrm>
          <a:prstGeom prst="rect">
            <a:avLst/>
          </a:prstGeom>
          <a:noFill/>
          <a:ln w="9525">
            <a:noFill/>
            <a:miter lim="800000"/>
            <a:headEnd/>
            <a:tailEnd/>
          </a:ln>
          <a:effectLst/>
        </p:spPr>
        <p:txBody>
          <a:bodyPr lIns="90000" tIns="46800" rIns="90000" bIns="46800">
            <a:spAutoFit/>
          </a:bodyPr>
          <a:lstStyle/>
          <a:p>
            <a:pPr eaLnBrk="1" hangingPunct="1">
              <a:lnSpc>
                <a:spcPct val="100000"/>
              </a:lnSpc>
              <a:spcBef>
                <a:spcPct val="5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Tahoma" pitchFamily="34" charset="0"/>
              </a:rPr>
              <a:t>垂直划分：</a:t>
            </a:r>
          </a:p>
          <a:p>
            <a:pPr eaLnBrk="1" hangingPunct="1">
              <a:lnSpc>
                <a:spcPct val="100000"/>
              </a:lnSpc>
              <a:spcBef>
                <a:spcPct val="5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Tahoma" pitchFamily="34" charset="0"/>
                <a:sym typeface="Wingdings" pitchFamily="2" charset="2"/>
              </a:rPr>
              <a:t>上层为控制，中层为分别控制，下层为各独立的处理。当系统的维护时，引发的副作用小。</a:t>
            </a:r>
            <a:endParaRPr kumimoji="1" lang="zh-CN" altLang="en-US" sz="2000" b="1">
              <a:solidFill>
                <a:schemeClr val="tx1"/>
              </a:solidFill>
              <a:effectLst>
                <a:outerShdw blurRad="38100" dist="38100" dir="2700000" algn="tl">
                  <a:srgbClr val="C0C0C0"/>
                </a:outerShdw>
              </a:effectLst>
              <a:latin typeface="Tahoma" pitchFamily="34" charset="0"/>
            </a:endParaRPr>
          </a:p>
        </p:txBody>
      </p:sp>
      <p:sp>
        <p:nvSpPr>
          <p:cNvPr id="657451" name="Line 43"/>
          <p:cNvSpPr>
            <a:spLocks noChangeShapeType="1"/>
          </p:cNvSpPr>
          <p:nvPr/>
        </p:nvSpPr>
        <p:spPr bwMode="auto">
          <a:xfrm>
            <a:off x="1609725" y="2436813"/>
            <a:ext cx="5715000" cy="0"/>
          </a:xfrm>
          <a:prstGeom prst="line">
            <a:avLst/>
          </a:prstGeom>
          <a:noFill/>
          <a:ln w="9525">
            <a:solidFill>
              <a:schemeClr val="tx1"/>
            </a:solidFill>
            <a:round/>
            <a:headEnd/>
            <a:tailEnd type="triangle" w="med" len="med"/>
          </a:ln>
          <a:effectLst/>
        </p:spPr>
        <p:txBody>
          <a:bodyPr lIns="90000" tIns="46800" rIns="90000" bIns="46800">
            <a:spAutoFit/>
          </a:bodyPr>
          <a:lstStyle/>
          <a:p>
            <a:pPr>
              <a:defRPr/>
            </a:pPr>
            <a:endParaRPr lang="zh-CN" altLang="en-US"/>
          </a:p>
        </p:txBody>
      </p:sp>
      <p:sp>
        <p:nvSpPr>
          <p:cNvPr id="657452" name="Line 44"/>
          <p:cNvSpPr>
            <a:spLocks noChangeShapeType="1"/>
          </p:cNvSpPr>
          <p:nvPr/>
        </p:nvSpPr>
        <p:spPr bwMode="auto">
          <a:xfrm>
            <a:off x="1014413" y="2741613"/>
            <a:ext cx="0" cy="1981200"/>
          </a:xfrm>
          <a:prstGeom prst="line">
            <a:avLst/>
          </a:prstGeom>
          <a:noFill/>
          <a:ln w="9525">
            <a:solidFill>
              <a:schemeClr val="tx1"/>
            </a:solidFill>
            <a:round/>
            <a:headEnd/>
            <a:tailEnd type="triangle" w="med" len="med"/>
          </a:ln>
          <a:effectLst/>
        </p:spPr>
        <p:txBody>
          <a:bodyPr lIns="90000" tIns="46800" rIns="90000" bIns="46800">
            <a:spAutoFit/>
          </a:bodyPr>
          <a:lstStyle/>
          <a:p>
            <a:pPr>
              <a:defRPr/>
            </a:pPr>
            <a:endParaRPr lang="zh-CN" altLang="en-US"/>
          </a:p>
        </p:txBody>
      </p:sp>
      <p:sp>
        <p:nvSpPr>
          <p:cNvPr id="657453" name="Text Box 45"/>
          <p:cNvSpPr txBox="1">
            <a:spLocks noChangeArrowheads="1"/>
          </p:cNvSpPr>
          <p:nvPr/>
        </p:nvSpPr>
        <p:spPr bwMode="auto">
          <a:xfrm>
            <a:off x="457200" y="2970213"/>
            <a:ext cx="374650" cy="1460500"/>
          </a:xfrm>
          <a:prstGeom prst="rect">
            <a:avLst/>
          </a:prstGeom>
          <a:noFill/>
          <a:ln w="9525">
            <a:no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垂直划分</a:t>
            </a:r>
          </a:p>
        </p:txBody>
      </p:sp>
      <p:sp>
        <p:nvSpPr>
          <p:cNvPr id="657454" name="Text Box 46"/>
          <p:cNvSpPr txBox="1">
            <a:spLocks noChangeArrowheads="1"/>
          </p:cNvSpPr>
          <p:nvPr/>
        </p:nvSpPr>
        <p:spPr bwMode="auto">
          <a:xfrm>
            <a:off x="2281238" y="2057400"/>
            <a:ext cx="1524000" cy="365125"/>
          </a:xfrm>
          <a:prstGeom prst="rect">
            <a:avLst/>
          </a:prstGeom>
          <a:noFill/>
          <a:ln w="9525">
            <a:no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水平划分</a:t>
            </a:r>
          </a:p>
        </p:txBody>
      </p:sp>
      <p:sp>
        <p:nvSpPr>
          <p:cNvPr id="657455" name="Text Box 47"/>
          <p:cNvSpPr txBox="1">
            <a:spLocks noChangeArrowheads="1"/>
          </p:cNvSpPr>
          <p:nvPr/>
        </p:nvSpPr>
        <p:spPr bwMode="auto">
          <a:xfrm>
            <a:off x="381000" y="1295400"/>
            <a:ext cx="2319338" cy="519113"/>
          </a:xfrm>
          <a:prstGeom prst="rect">
            <a:avLst/>
          </a:prstGeom>
          <a:noFill/>
          <a:ln w="9525">
            <a:noFill/>
            <a:miter lim="800000"/>
            <a:headEnd/>
            <a:tailEnd/>
          </a:ln>
          <a:effectLst/>
        </p:spPr>
        <p:txBody>
          <a:bodyPr>
            <a:spAutoFit/>
          </a:bodyPr>
          <a:lstStyle/>
          <a:p>
            <a:pPr eaLnBrk="1" hangingPunct="1">
              <a:lnSpc>
                <a:spcPct val="100000"/>
              </a:lnSpc>
              <a:spcAft>
                <a:spcPct val="0"/>
              </a:spcAft>
              <a:buClrTx/>
              <a:buSzTx/>
              <a:buFontTx/>
              <a:buNone/>
              <a:defRPr/>
            </a:pPr>
            <a:r>
              <a:rPr kumimoji="1" lang="zh-CN" altLang="en-US" sz="2800" b="1">
                <a:solidFill>
                  <a:schemeClr val="hlink"/>
                </a:solidFill>
                <a:effectLst>
                  <a:outerShdw blurRad="38100" dist="38100" dir="2700000" algn="tl">
                    <a:srgbClr val="C0C0C0"/>
                  </a:outerShdw>
                </a:effectLst>
                <a:latin typeface="Times New Roman" pitchFamily="18" charset="0"/>
              </a:rPr>
              <a:t>启发式规则</a:t>
            </a:r>
          </a:p>
        </p:txBody>
      </p:sp>
      <p:sp>
        <p:nvSpPr>
          <p:cNvPr id="657457" name="Rectangle 49"/>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ChangeArrowheads="1"/>
          </p:cNvSpPr>
          <p:nvPr/>
        </p:nvSpPr>
        <p:spPr bwMode="auto">
          <a:xfrm>
            <a:off x="2667000" y="1295400"/>
            <a:ext cx="5334000" cy="457200"/>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 typeface="Wingdings" pitchFamily="2" charset="2"/>
              <a:buChar char="l"/>
              <a:defRPr/>
            </a:pPr>
            <a:r>
              <a:rPr kumimoji="1" lang="en-US" altLang="zh-CN" sz="2400" b="1">
                <a:solidFill>
                  <a:schemeClr val="bg2"/>
                </a:solidFill>
                <a:effectLst>
                  <a:outerShdw blurRad="38100" dist="38100" dir="2700000" algn="tl">
                    <a:srgbClr val="C0C0C0"/>
                  </a:outerShdw>
                </a:effectLst>
                <a:latin typeface="Times New Roman" pitchFamily="18" charset="0"/>
              </a:rPr>
              <a:t>  </a:t>
            </a:r>
            <a:r>
              <a:rPr kumimoji="1" lang="zh-CN" altLang="en-US" sz="2400" b="1">
                <a:solidFill>
                  <a:schemeClr val="bg2"/>
                </a:solidFill>
                <a:effectLst>
                  <a:outerShdw blurRad="38100" dist="38100" dir="2700000" algn="tl">
                    <a:srgbClr val="C0C0C0"/>
                  </a:outerShdw>
                </a:effectLst>
                <a:latin typeface="Times New Roman" pitchFamily="18" charset="0"/>
              </a:rPr>
              <a:t>模块的作用域应该在控制域之内</a:t>
            </a:r>
          </a:p>
        </p:txBody>
      </p:sp>
      <p:grpSp>
        <p:nvGrpSpPr>
          <p:cNvPr id="50179" name="Group 3"/>
          <p:cNvGrpSpPr>
            <a:grpSpLocks/>
          </p:cNvGrpSpPr>
          <p:nvPr/>
        </p:nvGrpSpPr>
        <p:grpSpPr bwMode="auto">
          <a:xfrm>
            <a:off x="85725" y="1981200"/>
            <a:ext cx="3838575" cy="4038600"/>
            <a:chOff x="54" y="1104"/>
            <a:chExt cx="2418" cy="2544"/>
          </a:xfrm>
        </p:grpSpPr>
        <p:sp>
          <p:nvSpPr>
            <p:cNvPr id="658436" name="Rectangle 4"/>
            <p:cNvSpPr>
              <a:spLocks noChangeArrowheads="1"/>
            </p:cNvSpPr>
            <p:nvPr/>
          </p:nvSpPr>
          <p:spPr bwMode="auto">
            <a:xfrm>
              <a:off x="1152" y="1104"/>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37" name="Rectangle 5"/>
            <p:cNvSpPr>
              <a:spLocks noChangeArrowheads="1"/>
            </p:cNvSpPr>
            <p:nvPr/>
          </p:nvSpPr>
          <p:spPr bwMode="auto">
            <a:xfrm>
              <a:off x="576" y="1824"/>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38" name="Rectangle 6"/>
            <p:cNvSpPr>
              <a:spLocks noChangeArrowheads="1"/>
            </p:cNvSpPr>
            <p:nvPr/>
          </p:nvSpPr>
          <p:spPr bwMode="auto">
            <a:xfrm>
              <a:off x="816" y="2592"/>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39" name="Rectangle 7"/>
            <p:cNvSpPr>
              <a:spLocks noChangeArrowheads="1"/>
            </p:cNvSpPr>
            <p:nvPr/>
          </p:nvSpPr>
          <p:spPr bwMode="auto">
            <a:xfrm>
              <a:off x="1128" y="1824"/>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40" name="Rectangle 8"/>
            <p:cNvSpPr>
              <a:spLocks noChangeArrowheads="1"/>
            </p:cNvSpPr>
            <p:nvPr/>
          </p:nvSpPr>
          <p:spPr bwMode="auto">
            <a:xfrm>
              <a:off x="1824" y="1824"/>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41" name="Rectangle 9"/>
            <p:cNvSpPr>
              <a:spLocks noChangeArrowheads="1"/>
            </p:cNvSpPr>
            <p:nvPr/>
          </p:nvSpPr>
          <p:spPr bwMode="auto">
            <a:xfrm>
              <a:off x="2064" y="3312"/>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42" name="Rectangle 10"/>
            <p:cNvSpPr>
              <a:spLocks noChangeArrowheads="1"/>
            </p:cNvSpPr>
            <p:nvPr/>
          </p:nvSpPr>
          <p:spPr bwMode="auto">
            <a:xfrm>
              <a:off x="960" y="3312"/>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43" name="Rectangle 11"/>
            <p:cNvSpPr>
              <a:spLocks noChangeArrowheads="1"/>
            </p:cNvSpPr>
            <p:nvPr/>
          </p:nvSpPr>
          <p:spPr bwMode="auto">
            <a:xfrm>
              <a:off x="1488" y="2592"/>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44" name="Rectangle 12"/>
            <p:cNvSpPr>
              <a:spLocks noChangeArrowheads="1"/>
            </p:cNvSpPr>
            <p:nvPr/>
          </p:nvSpPr>
          <p:spPr bwMode="auto">
            <a:xfrm>
              <a:off x="1488" y="3312"/>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45" name="Line 13"/>
            <p:cNvSpPr>
              <a:spLocks noChangeShapeType="1"/>
            </p:cNvSpPr>
            <p:nvPr/>
          </p:nvSpPr>
          <p:spPr bwMode="auto">
            <a:xfrm flipH="1">
              <a:off x="768" y="1440"/>
              <a:ext cx="528" cy="384"/>
            </a:xfrm>
            <a:prstGeom prst="line">
              <a:avLst/>
            </a:prstGeom>
            <a:noFill/>
            <a:ln w="19050">
              <a:solidFill>
                <a:schemeClr val="tx1"/>
              </a:solidFill>
              <a:round/>
              <a:headEnd/>
              <a:tailEnd/>
            </a:ln>
            <a:effectLst/>
          </p:spPr>
          <p:txBody>
            <a:bodyPr wrap="none"/>
            <a:lstStyle/>
            <a:p>
              <a:pPr>
                <a:defRPr/>
              </a:pPr>
              <a:endParaRPr lang="zh-CN" altLang="en-US"/>
            </a:p>
          </p:txBody>
        </p:sp>
        <p:sp>
          <p:nvSpPr>
            <p:cNvPr id="658446" name="Line 14"/>
            <p:cNvSpPr>
              <a:spLocks noChangeShapeType="1"/>
            </p:cNvSpPr>
            <p:nvPr/>
          </p:nvSpPr>
          <p:spPr bwMode="auto">
            <a:xfrm>
              <a:off x="1296" y="1440"/>
              <a:ext cx="0" cy="384"/>
            </a:xfrm>
            <a:prstGeom prst="line">
              <a:avLst/>
            </a:prstGeom>
            <a:noFill/>
            <a:ln w="19050">
              <a:solidFill>
                <a:schemeClr val="tx1"/>
              </a:solidFill>
              <a:round/>
              <a:headEnd/>
              <a:tailEnd/>
            </a:ln>
            <a:effectLst/>
          </p:spPr>
          <p:txBody>
            <a:bodyPr wrap="none"/>
            <a:lstStyle/>
            <a:p>
              <a:pPr>
                <a:defRPr/>
              </a:pPr>
              <a:endParaRPr lang="zh-CN" altLang="en-US"/>
            </a:p>
          </p:txBody>
        </p:sp>
        <p:sp>
          <p:nvSpPr>
            <p:cNvPr id="658447" name="Line 15"/>
            <p:cNvSpPr>
              <a:spLocks noChangeShapeType="1"/>
            </p:cNvSpPr>
            <p:nvPr/>
          </p:nvSpPr>
          <p:spPr bwMode="auto">
            <a:xfrm>
              <a:off x="1296" y="1440"/>
              <a:ext cx="720" cy="384"/>
            </a:xfrm>
            <a:prstGeom prst="line">
              <a:avLst/>
            </a:prstGeom>
            <a:noFill/>
            <a:ln w="19050">
              <a:solidFill>
                <a:schemeClr val="tx1"/>
              </a:solidFill>
              <a:round/>
              <a:headEnd/>
              <a:tailEnd/>
            </a:ln>
            <a:effectLst/>
          </p:spPr>
          <p:txBody>
            <a:bodyPr wrap="none"/>
            <a:lstStyle/>
            <a:p>
              <a:pPr>
                <a:defRPr/>
              </a:pPr>
              <a:endParaRPr lang="zh-CN" altLang="en-US"/>
            </a:p>
          </p:txBody>
        </p:sp>
        <p:sp>
          <p:nvSpPr>
            <p:cNvPr id="658448" name="Line 16"/>
            <p:cNvSpPr>
              <a:spLocks noChangeShapeType="1"/>
            </p:cNvSpPr>
            <p:nvPr/>
          </p:nvSpPr>
          <p:spPr bwMode="auto">
            <a:xfrm flipH="1">
              <a:off x="1008" y="2160"/>
              <a:ext cx="288" cy="432"/>
            </a:xfrm>
            <a:prstGeom prst="line">
              <a:avLst/>
            </a:prstGeom>
            <a:noFill/>
            <a:ln w="19050">
              <a:solidFill>
                <a:schemeClr val="tx1"/>
              </a:solidFill>
              <a:round/>
              <a:headEnd/>
              <a:tailEnd/>
            </a:ln>
            <a:effectLst/>
          </p:spPr>
          <p:txBody>
            <a:bodyPr wrap="none"/>
            <a:lstStyle/>
            <a:p>
              <a:pPr>
                <a:defRPr/>
              </a:pPr>
              <a:endParaRPr lang="zh-CN" altLang="en-US"/>
            </a:p>
          </p:txBody>
        </p:sp>
        <p:sp>
          <p:nvSpPr>
            <p:cNvPr id="658449" name="Line 17"/>
            <p:cNvSpPr>
              <a:spLocks noChangeShapeType="1"/>
            </p:cNvSpPr>
            <p:nvPr/>
          </p:nvSpPr>
          <p:spPr bwMode="auto">
            <a:xfrm>
              <a:off x="1296" y="2160"/>
              <a:ext cx="336" cy="432"/>
            </a:xfrm>
            <a:prstGeom prst="line">
              <a:avLst/>
            </a:prstGeom>
            <a:noFill/>
            <a:ln w="19050">
              <a:solidFill>
                <a:schemeClr val="tx1"/>
              </a:solidFill>
              <a:round/>
              <a:headEnd/>
              <a:tailEnd/>
            </a:ln>
            <a:effectLst/>
          </p:spPr>
          <p:txBody>
            <a:bodyPr wrap="none"/>
            <a:lstStyle/>
            <a:p>
              <a:pPr>
                <a:defRPr/>
              </a:pPr>
              <a:endParaRPr lang="zh-CN" altLang="en-US"/>
            </a:p>
          </p:txBody>
        </p:sp>
        <p:sp>
          <p:nvSpPr>
            <p:cNvPr id="658450" name="Line 18"/>
            <p:cNvSpPr>
              <a:spLocks noChangeShapeType="1"/>
            </p:cNvSpPr>
            <p:nvPr/>
          </p:nvSpPr>
          <p:spPr bwMode="auto">
            <a:xfrm flipH="1">
              <a:off x="1104" y="2928"/>
              <a:ext cx="528" cy="384"/>
            </a:xfrm>
            <a:prstGeom prst="line">
              <a:avLst/>
            </a:prstGeom>
            <a:noFill/>
            <a:ln w="19050">
              <a:solidFill>
                <a:schemeClr val="tx1"/>
              </a:solidFill>
              <a:round/>
              <a:headEnd/>
              <a:tailEnd/>
            </a:ln>
            <a:effectLst/>
          </p:spPr>
          <p:txBody>
            <a:bodyPr wrap="none"/>
            <a:lstStyle/>
            <a:p>
              <a:pPr>
                <a:defRPr/>
              </a:pPr>
              <a:endParaRPr lang="zh-CN" altLang="en-US"/>
            </a:p>
          </p:txBody>
        </p:sp>
        <p:sp>
          <p:nvSpPr>
            <p:cNvPr id="658451" name="Line 19"/>
            <p:cNvSpPr>
              <a:spLocks noChangeShapeType="1"/>
            </p:cNvSpPr>
            <p:nvPr/>
          </p:nvSpPr>
          <p:spPr bwMode="auto">
            <a:xfrm>
              <a:off x="1632" y="2928"/>
              <a:ext cx="0" cy="384"/>
            </a:xfrm>
            <a:prstGeom prst="line">
              <a:avLst/>
            </a:prstGeom>
            <a:noFill/>
            <a:ln w="19050">
              <a:solidFill>
                <a:schemeClr val="tx1"/>
              </a:solidFill>
              <a:round/>
              <a:headEnd/>
              <a:tailEnd/>
            </a:ln>
            <a:effectLst/>
          </p:spPr>
          <p:txBody>
            <a:bodyPr wrap="none"/>
            <a:lstStyle/>
            <a:p>
              <a:pPr>
                <a:defRPr/>
              </a:pPr>
              <a:endParaRPr lang="zh-CN" altLang="en-US"/>
            </a:p>
          </p:txBody>
        </p:sp>
        <p:sp>
          <p:nvSpPr>
            <p:cNvPr id="658452" name="Line 20"/>
            <p:cNvSpPr>
              <a:spLocks noChangeShapeType="1"/>
            </p:cNvSpPr>
            <p:nvPr/>
          </p:nvSpPr>
          <p:spPr bwMode="auto">
            <a:xfrm flipV="1">
              <a:off x="336" y="2016"/>
              <a:ext cx="384" cy="336"/>
            </a:xfrm>
            <a:prstGeom prst="line">
              <a:avLst/>
            </a:prstGeom>
            <a:noFill/>
            <a:ln w="19050">
              <a:solidFill>
                <a:schemeClr val="tx1"/>
              </a:solidFill>
              <a:round/>
              <a:headEnd/>
              <a:tailEnd type="triangle" w="med" len="med"/>
            </a:ln>
            <a:effectLst/>
          </p:spPr>
          <p:txBody>
            <a:bodyPr wrap="none"/>
            <a:lstStyle/>
            <a:p>
              <a:pPr>
                <a:defRPr/>
              </a:pPr>
              <a:endParaRPr lang="zh-CN" altLang="en-US"/>
            </a:p>
          </p:txBody>
        </p:sp>
        <p:sp>
          <p:nvSpPr>
            <p:cNvPr id="658453" name="Text Box 21"/>
            <p:cNvSpPr txBox="1">
              <a:spLocks noChangeArrowheads="1"/>
            </p:cNvSpPr>
            <p:nvPr/>
          </p:nvSpPr>
          <p:spPr bwMode="auto">
            <a:xfrm>
              <a:off x="54" y="2310"/>
              <a:ext cx="564" cy="416"/>
            </a:xfrm>
            <a:prstGeom prst="rect">
              <a:avLst/>
            </a:prstGeom>
            <a:noFill/>
            <a:ln w="19050">
              <a:solidFill>
                <a:schemeClr val="tx1"/>
              </a:solidFill>
              <a:miter lim="800000"/>
              <a:headEnd/>
              <a:tailEnd/>
            </a:ln>
            <a:effectLst/>
          </p:spPr>
          <p:txBody>
            <a:bodyPr wrap="none">
              <a:spAutoFit/>
            </a:bodyPr>
            <a:lstStyle/>
            <a:p>
              <a:pPr eaLnBrk="1" hangingPunct="1">
                <a:lnSpc>
                  <a:spcPct val="100000"/>
                </a:lnSpc>
                <a:spcAft>
                  <a:spcPct val="0"/>
                </a:spcAft>
                <a:buClrTx/>
                <a:buSzTx/>
                <a:buFontTx/>
                <a:buNone/>
                <a:defRPr/>
              </a:pPr>
              <a:r>
                <a:rPr kumimoji="1" lang="en-US" altLang="zh-CN" sz="1800" b="1">
                  <a:solidFill>
                    <a:schemeClr val="tx1"/>
                  </a:solidFill>
                  <a:effectLst>
                    <a:outerShdw blurRad="38100" dist="38100" dir="2700000" algn="tl">
                      <a:srgbClr val="C0C0C0"/>
                    </a:outerShdw>
                  </a:effectLst>
                  <a:latin typeface="宋体" pitchFamily="2" charset="-122"/>
                </a:rPr>
                <a:t>  </a:t>
              </a:r>
              <a:r>
                <a:rPr kumimoji="1" lang="zh-CN" altLang="en-US" sz="1800" b="1">
                  <a:solidFill>
                    <a:schemeClr val="tx1"/>
                  </a:solidFill>
                  <a:effectLst>
                    <a:outerShdw blurRad="38100" dist="38100" dir="2700000" algn="tl">
                      <a:srgbClr val="C0C0C0"/>
                    </a:outerShdw>
                  </a:effectLst>
                  <a:latin typeface="宋体" pitchFamily="2" charset="-122"/>
                </a:rPr>
                <a:t>判决</a:t>
              </a:r>
            </a:p>
            <a:p>
              <a:pPr eaLnBrk="1" hangingPunct="1">
                <a:lnSpc>
                  <a:spcPct val="100000"/>
                </a:lnSpc>
                <a:spcAft>
                  <a:spcPct val="0"/>
                </a:spcAft>
                <a:buClrTx/>
                <a:buSzTx/>
                <a:buFontTx/>
                <a:buNone/>
                <a:defRPr/>
              </a:pPr>
              <a:r>
                <a:rPr kumimoji="1" lang="zh-CN" altLang="en-US" sz="1800" b="1">
                  <a:solidFill>
                    <a:schemeClr val="tx1"/>
                  </a:solidFill>
                  <a:effectLst>
                    <a:outerShdw blurRad="38100" dist="38100" dir="2700000" algn="tl">
                      <a:srgbClr val="C0C0C0"/>
                    </a:outerShdw>
                  </a:effectLst>
                  <a:latin typeface="宋体" pitchFamily="2" charset="-122"/>
                </a:rPr>
                <a:t>的效果</a:t>
              </a:r>
            </a:p>
          </p:txBody>
        </p:sp>
        <p:sp>
          <p:nvSpPr>
            <p:cNvPr id="658454" name="Line 22"/>
            <p:cNvSpPr>
              <a:spLocks noChangeShapeType="1"/>
            </p:cNvSpPr>
            <p:nvPr/>
          </p:nvSpPr>
          <p:spPr bwMode="auto">
            <a:xfrm flipH="1">
              <a:off x="1680" y="2448"/>
              <a:ext cx="384" cy="336"/>
            </a:xfrm>
            <a:prstGeom prst="line">
              <a:avLst/>
            </a:prstGeom>
            <a:noFill/>
            <a:ln w="19050">
              <a:solidFill>
                <a:schemeClr val="tx1"/>
              </a:solidFill>
              <a:round/>
              <a:headEnd/>
              <a:tailEnd type="triangle" w="med" len="med"/>
            </a:ln>
            <a:effectLst/>
          </p:spPr>
          <p:txBody>
            <a:bodyPr wrap="none"/>
            <a:lstStyle/>
            <a:p>
              <a:pPr>
                <a:defRPr/>
              </a:pPr>
              <a:endParaRPr lang="zh-CN" altLang="en-US"/>
            </a:p>
          </p:txBody>
        </p:sp>
        <p:sp>
          <p:nvSpPr>
            <p:cNvPr id="658455" name="Text Box 23"/>
            <p:cNvSpPr txBox="1">
              <a:spLocks noChangeArrowheads="1"/>
            </p:cNvSpPr>
            <p:nvPr/>
          </p:nvSpPr>
          <p:spPr bwMode="auto">
            <a:xfrm>
              <a:off x="2054" y="2270"/>
              <a:ext cx="418" cy="243"/>
            </a:xfrm>
            <a:prstGeom prst="rect">
              <a:avLst/>
            </a:prstGeom>
            <a:noFill/>
            <a:ln w="19050">
              <a:solidFill>
                <a:schemeClr val="tx1"/>
              </a:solidFill>
              <a:miter lim="800000"/>
              <a:headEnd/>
              <a:tailEnd/>
            </a:ln>
            <a:effectLst/>
          </p:spPr>
          <p:txBody>
            <a:bodyPr wrap="none">
              <a:spAutoFit/>
            </a:bodyPr>
            <a:lstStyle/>
            <a:p>
              <a:pPr eaLnBrk="1" hangingPunct="1">
                <a:lnSpc>
                  <a:spcPct val="100000"/>
                </a:lnSpc>
                <a:spcAft>
                  <a:spcPct val="0"/>
                </a:spcAft>
                <a:buClrTx/>
                <a:buSzTx/>
                <a:buFontTx/>
                <a:buNone/>
                <a:defRPr/>
              </a:pPr>
              <a:r>
                <a:rPr kumimoji="1" lang="zh-CN" altLang="en-US" sz="1800" b="1">
                  <a:solidFill>
                    <a:schemeClr val="tx1"/>
                  </a:solidFill>
                  <a:effectLst>
                    <a:outerShdw blurRad="38100" dist="38100" dir="2700000" algn="tl">
                      <a:srgbClr val="C0C0C0"/>
                    </a:outerShdw>
                  </a:effectLst>
                  <a:latin typeface="宋体" pitchFamily="2" charset="-122"/>
                </a:rPr>
                <a:t>判决</a:t>
              </a:r>
            </a:p>
          </p:txBody>
        </p:sp>
        <p:sp>
          <p:nvSpPr>
            <p:cNvPr id="658456" name="Line 24"/>
            <p:cNvSpPr>
              <a:spLocks noChangeShapeType="1"/>
            </p:cNvSpPr>
            <p:nvPr/>
          </p:nvSpPr>
          <p:spPr bwMode="auto">
            <a:xfrm>
              <a:off x="1632" y="2928"/>
              <a:ext cx="576" cy="384"/>
            </a:xfrm>
            <a:prstGeom prst="line">
              <a:avLst/>
            </a:prstGeom>
            <a:noFill/>
            <a:ln w="19050">
              <a:solidFill>
                <a:schemeClr val="tx1"/>
              </a:solidFill>
              <a:round/>
              <a:headEnd/>
              <a:tailEnd/>
            </a:ln>
            <a:effectLst/>
          </p:spPr>
          <p:txBody>
            <a:bodyPr wrap="none"/>
            <a:lstStyle/>
            <a:p>
              <a:pPr>
                <a:defRPr/>
              </a:pPr>
              <a:endParaRPr lang="zh-CN" altLang="en-US"/>
            </a:p>
          </p:txBody>
        </p:sp>
      </p:grpSp>
      <p:grpSp>
        <p:nvGrpSpPr>
          <p:cNvPr id="50180" name="Group 25"/>
          <p:cNvGrpSpPr>
            <a:grpSpLocks/>
          </p:cNvGrpSpPr>
          <p:nvPr/>
        </p:nvGrpSpPr>
        <p:grpSpPr bwMode="auto">
          <a:xfrm>
            <a:off x="5029200" y="2057400"/>
            <a:ext cx="3200400" cy="4038600"/>
            <a:chOff x="3168" y="1152"/>
            <a:chExt cx="2016" cy="2544"/>
          </a:xfrm>
        </p:grpSpPr>
        <p:sp>
          <p:nvSpPr>
            <p:cNvPr id="658458" name="Rectangle 26"/>
            <p:cNvSpPr>
              <a:spLocks noChangeArrowheads="1"/>
            </p:cNvSpPr>
            <p:nvPr/>
          </p:nvSpPr>
          <p:spPr bwMode="auto">
            <a:xfrm>
              <a:off x="4080" y="1152"/>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59" name="Rectangle 27"/>
            <p:cNvSpPr>
              <a:spLocks noChangeArrowheads="1"/>
            </p:cNvSpPr>
            <p:nvPr/>
          </p:nvSpPr>
          <p:spPr bwMode="auto">
            <a:xfrm>
              <a:off x="3504" y="1872"/>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60" name="Rectangle 28"/>
            <p:cNvSpPr>
              <a:spLocks noChangeArrowheads="1"/>
            </p:cNvSpPr>
            <p:nvPr/>
          </p:nvSpPr>
          <p:spPr bwMode="auto">
            <a:xfrm>
              <a:off x="3168" y="2640"/>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61" name="Rectangle 29"/>
            <p:cNvSpPr>
              <a:spLocks noChangeArrowheads="1"/>
            </p:cNvSpPr>
            <p:nvPr/>
          </p:nvSpPr>
          <p:spPr bwMode="auto">
            <a:xfrm>
              <a:off x="4752" y="1872"/>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62" name="Rectangle 30"/>
            <p:cNvSpPr>
              <a:spLocks noChangeArrowheads="1"/>
            </p:cNvSpPr>
            <p:nvPr/>
          </p:nvSpPr>
          <p:spPr bwMode="auto">
            <a:xfrm>
              <a:off x="4272" y="3360"/>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63" name="Rectangle 31"/>
            <p:cNvSpPr>
              <a:spLocks noChangeArrowheads="1"/>
            </p:cNvSpPr>
            <p:nvPr/>
          </p:nvSpPr>
          <p:spPr bwMode="auto">
            <a:xfrm>
              <a:off x="3312" y="3360"/>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64" name="Rectangle 32"/>
            <p:cNvSpPr>
              <a:spLocks noChangeArrowheads="1"/>
            </p:cNvSpPr>
            <p:nvPr/>
          </p:nvSpPr>
          <p:spPr bwMode="auto">
            <a:xfrm>
              <a:off x="3840" y="2640"/>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65" name="Rectangle 33"/>
            <p:cNvSpPr>
              <a:spLocks noChangeArrowheads="1"/>
            </p:cNvSpPr>
            <p:nvPr/>
          </p:nvSpPr>
          <p:spPr bwMode="auto">
            <a:xfrm>
              <a:off x="3840" y="3360"/>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66" name="Line 34"/>
            <p:cNvSpPr>
              <a:spLocks noChangeShapeType="1"/>
            </p:cNvSpPr>
            <p:nvPr/>
          </p:nvSpPr>
          <p:spPr bwMode="auto">
            <a:xfrm flipH="1">
              <a:off x="3696" y="1488"/>
              <a:ext cx="528" cy="384"/>
            </a:xfrm>
            <a:prstGeom prst="line">
              <a:avLst/>
            </a:prstGeom>
            <a:noFill/>
            <a:ln w="19050">
              <a:solidFill>
                <a:schemeClr val="tx1"/>
              </a:solidFill>
              <a:round/>
              <a:headEnd/>
              <a:tailEnd/>
            </a:ln>
            <a:effectLst/>
          </p:spPr>
          <p:txBody>
            <a:bodyPr wrap="none"/>
            <a:lstStyle/>
            <a:p>
              <a:pPr>
                <a:defRPr/>
              </a:pPr>
              <a:endParaRPr lang="zh-CN" altLang="en-US"/>
            </a:p>
          </p:txBody>
        </p:sp>
        <p:sp>
          <p:nvSpPr>
            <p:cNvPr id="658467" name="Line 35"/>
            <p:cNvSpPr>
              <a:spLocks noChangeShapeType="1"/>
            </p:cNvSpPr>
            <p:nvPr/>
          </p:nvSpPr>
          <p:spPr bwMode="auto">
            <a:xfrm>
              <a:off x="4224" y="1488"/>
              <a:ext cx="720" cy="384"/>
            </a:xfrm>
            <a:prstGeom prst="line">
              <a:avLst/>
            </a:prstGeom>
            <a:noFill/>
            <a:ln w="19050">
              <a:solidFill>
                <a:schemeClr val="tx1"/>
              </a:solidFill>
              <a:round/>
              <a:headEnd/>
              <a:tailEnd/>
            </a:ln>
            <a:effectLst/>
          </p:spPr>
          <p:txBody>
            <a:bodyPr wrap="none"/>
            <a:lstStyle/>
            <a:p>
              <a:pPr>
                <a:defRPr/>
              </a:pPr>
              <a:endParaRPr lang="zh-CN" altLang="en-US"/>
            </a:p>
          </p:txBody>
        </p:sp>
        <p:sp>
          <p:nvSpPr>
            <p:cNvPr id="658468" name="Line 36"/>
            <p:cNvSpPr>
              <a:spLocks noChangeShapeType="1"/>
            </p:cNvSpPr>
            <p:nvPr/>
          </p:nvSpPr>
          <p:spPr bwMode="auto">
            <a:xfrm flipH="1">
              <a:off x="3360" y="2208"/>
              <a:ext cx="288" cy="432"/>
            </a:xfrm>
            <a:prstGeom prst="line">
              <a:avLst/>
            </a:prstGeom>
            <a:noFill/>
            <a:ln w="19050">
              <a:solidFill>
                <a:schemeClr val="tx1"/>
              </a:solidFill>
              <a:round/>
              <a:headEnd/>
              <a:tailEnd/>
            </a:ln>
            <a:effectLst/>
          </p:spPr>
          <p:txBody>
            <a:bodyPr wrap="none"/>
            <a:lstStyle/>
            <a:p>
              <a:pPr>
                <a:defRPr/>
              </a:pPr>
              <a:endParaRPr lang="zh-CN" altLang="en-US"/>
            </a:p>
          </p:txBody>
        </p:sp>
        <p:sp>
          <p:nvSpPr>
            <p:cNvPr id="658469" name="Line 37"/>
            <p:cNvSpPr>
              <a:spLocks noChangeShapeType="1"/>
            </p:cNvSpPr>
            <p:nvPr/>
          </p:nvSpPr>
          <p:spPr bwMode="auto">
            <a:xfrm>
              <a:off x="3648" y="2208"/>
              <a:ext cx="336" cy="432"/>
            </a:xfrm>
            <a:prstGeom prst="line">
              <a:avLst/>
            </a:prstGeom>
            <a:noFill/>
            <a:ln w="19050">
              <a:solidFill>
                <a:schemeClr val="tx1"/>
              </a:solidFill>
              <a:round/>
              <a:headEnd/>
              <a:tailEnd/>
            </a:ln>
            <a:effectLst/>
          </p:spPr>
          <p:txBody>
            <a:bodyPr wrap="none"/>
            <a:lstStyle/>
            <a:p>
              <a:pPr>
                <a:defRPr/>
              </a:pPr>
              <a:endParaRPr lang="zh-CN" altLang="en-US"/>
            </a:p>
          </p:txBody>
        </p:sp>
        <p:sp>
          <p:nvSpPr>
            <p:cNvPr id="658470" name="Line 38"/>
            <p:cNvSpPr>
              <a:spLocks noChangeShapeType="1"/>
            </p:cNvSpPr>
            <p:nvPr/>
          </p:nvSpPr>
          <p:spPr bwMode="auto">
            <a:xfrm flipH="1">
              <a:off x="3456" y="2976"/>
              <a:ext cx="528" cy="384"/>
            </a:xfrm>
            <a:prstGeom prst="line">
              <a:avLst/>
            </a:prstGeom>
            <a:noFill/>
            <a:ln w="19050">
              <a:solidFill>
                <a:schemeClr val="tx1"/>
              </a:solidFill>
              <a:round/>
              <a:headEnd/>
              <a:tailEnd/>
            </a:ln>
            <a:effectLst/>
          </p:spPr>
          <p:txBody>
            <a:bodyPr wrap="none"/>
            <a:lstStyle/>
            <a:p>
              <a:pPr>
                <a:defRPr/>
              </a:pPr>
              <a:endParaRPr lang="zh-CN" altLang="en-US"/>
            </a:p>
          </p:txBody>
        </p:sp>
        <p:sp>
          <p:nvSpPr>
            <p:cNvPr id="658471" name="Line 39"/>
            <p:cNvSpPr>
              <a:spLocks noChangeShapeType="1"/>
            </p:cNvSpPr>
            <p:nvPr/>
          </p:nvSpPr>
          <p:spPr bwMode="auto">
            <a:xfrm>
              <a:off x="3984" y="2976"/>
              <a:ext cx="0" cy="384"/>
            </a:xfrm>
            <a:prstGeom prst="line">
              <a:avLst/>
            </a:prstGeom>
            <a:noFill/>
            <a:ln w="19050">
              <a:solidFill>
                <a:schemeClr val="tx1"/>
              </a:solidFill>
              <a:round/>
              <a:headEnd/>
              <a:tailEnd/>
            </a:ln>
            <a:effectLst/>
          </p:spPr>
          <p:txBody>
            <a:bodyPr wrap="none"/>
            <a:lstStyle/>
            <a:p>
              <a:pPr>
                <a:defRPr/>
              </a:pPr>
              <a:endParaRPr lang="zh-CN" altLang="en-US"/>
            </a:p>
          </p:txBody>
        </p:sp>
        <p:sp>
          <p:nvSpPr>
            <p:cNvPr id="658472" name="Rectangle 40"/>
            <p:cNvSpPr>
              <a:spLocks noChangeArrowheads="1"/>
            </p:cNvSpPr>
            <p:nvPr/>
          </p:nvSpPr>
          <p:spPr bwMode="auto">
            <a:xfrm>
              <a:off x="4704" y="3360"/>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73" name="Line 41"/>
            <p:cNvSpPr>
              <a:spLocks noChangeShapeType="1"/>
            </p:cNvSpPr>
            <p:nvPr/>
          </p:nvSpPr>
          <p:spPr bwMode="auto">
            <a:xfrm>
              <a:off x="3984" y="2976"/>
              <a:ext cx="432" cy="384"/>
            </a:xfrm>
            <a:prstGeom prst="line">
              <a:avLst/>
            </a:prstGeom>
            <a:noFill/>
            <a:ln w="19050">
              <a:solidFill>
                <a:schemeClr val="tx1"/>
              </a:solidFill>
              <a:round/>
              <a:headEnd/>
              <a:tailEnd/>
            </a:ln>
            <a:effectLst/>
          </p:spPr>
          <p:txBody>
            <a:bodyPr wrap="none"/>
            <a:lstStyle/>
            <a:p>
              <a:pPr>
                <a:defRPr/>
              </a:pPr>
              <a:endParaRPr lang="zh-CN" altLang="en-US"/>
            </a:p>
          </p:txBody>
        </p:sp>
        <p:sp>
          <p:nvSpPr>
            <p:cNvPr id="658474" name="Line 42"/>
            <p:cNvSpPr>
              <a:spLocks noChangeShapeType="1"/>
            </p:cNvSpPr>
            <p:nvPr/>
          </p:nvSpPr>
          <p:spPr bwMode="auto">
            <a:xfrm>
              <a:off x="3984" y="2976"/>
              <a:ext cx="912" cy="384"/>
            </a:xfrm>
            <a:prstGeom prst="line">
              <a:avLst/>
            </a:prstGeom>
            <a:noFill/>
            <a:ln w="19050">
              <a:solidFill>
                <a:schemeClr val="tx1"/>
              </a:solidFill>
              <a:round/>
              <a:headEnd/>
              <a:tailEnd/>
            </a:ln>
            <a:effectLst/>
          </p:spPr>
          <p:txBody>
            <a:bodyPr wrap="none"/>
            <a:lstStyle/>
            <a:p>
              <a:pPr>
                <a:defRPr/>
              </a:pPr>
              <a:endParaRPr lang="zh-CN" altLang="en-US"/>
            </a:p>
          </p:txBody>
        </p:sp>
        <p:sp>
          <p:nvSpPr>
            <p:cNvPr id="658475" name="Line 43"/>
            <p:cNvSpPr>
              <a:spLocks noChangeShapeType="1"/>
            </p:cNvSpPr>
            <p:nvPr/>
          </p:nvSpPr>
          <p:spPr bwMode="auto">
            <a:xfrm flipH="1">
              <a:off x="4032" y="2496"/>
              <a:ext cx="384" cy="288"/>
            </a:xfrm>
            <a:prstGeom prst="line">
              <a:avLst/>
            </a:prstGeom>
            <a:noFill/>
            <a:ln w="19050">
              <a:solidFill>
                <a:schemeClr val="tx1"/>
              </a:solidFill>
              <a:round/>
              <a:headEnd/>
              <a:tailEnd type="triangle" w="med" len="med"/>
            </a:ln>
            <a:effectLst/>
          </p:spPr>
          <p:txBody>
            <a:bodyPr wrap="none"/>
            <a:lstStyle/>
            <a:p>
              <a:pPr>
                <a:defRPr/>
              </a:pPr>
              <a:endParaRPr lang="zh-CN" altLang="en-US"/>
            </a:p>
          </p:txBody>
        </p:sp>
        <p:sp>
          <p:nvSpPr>
            <p:cNvPr id="658476" name="Text Box 44"/>
            <p:cNvSpPr txBox="1">
              <a:spLocks noChangeArrowheads="1"/>
            </p:cNvSpPr>
            <p:nvPr/>
          </p:nvSpPr>
          <p:spPr bwMode="auto">
            <a:xfrm>
              <a:off x="4346" y="2304"/>
              <a:ext cx="418" cy="243"/>
            </a:xfrm>
            <a:prstGeom prst="rect">
              <a:avLst/>
            </a:prstGeom>
            <a:noFill/>
            <a:ln w="19050">
              <a:solidFill>
                <a:schemeClr val="tx1"/>
              </a:solidFill>
              <a:miter lim="800000"/>
              <a:headEnd/>
              <a:tailEnd/>
            </a:ln>
            <a:effectLst/>
          </p:spPr>
          <p:txBody>
            <a:bodyPr wrap="none">
              <a:spAutoFit/>
            </a:bodyPr>
            <a:lstStyle/>
            <a:p>
              <a:pPr eaLnBrk="1" hangingPunct="1">
                <a:lnSpc>
                  <a:spcPct val="100000"/>
                </a:lnSpc>
                <a:spcAft>
                  <a:spcPct val="0"/>
                </a:spcAft>
                <a:buClrTx/>
                <a:buSzTx/>
                <a:buFontTx/>
                <a:buNone/>
                <a:defRPr/>
              </a:pPr>
              <a:r>
                <a:rPr kumimoji="1" lang="zh-CN" altLang="en-US" sz="1800" b="1">
                  <a:solidFill>
                    <a:schemeClr val="tx1"/>
                  </a:solidFill>
                  <a:effectLst>
                    <a:outerShdw blurRad="38100" dist="38100" dir="2700000" algn="tl">
                      <a:srgbClr val="C0C0C0"/>
                    </a:outerShdw>
                  </a:effectLst>
                  <a:latin typeface="宋体" pitchFamily="2" charset="-122"/>
                </a:rPr>
                <a:t>判决</a:t>
              </a:r>
            </a:p>
          </p:txBody>
        </p:sp>
        <p:sp>
          <p:nvSpPr>
            <p:cNvPr id="658477" name="Line 45"/>
            <p:cNvSpPr>
              <a:spLocks noChangeShapeType="1"/>
            </p:cNvSpPr>
            <p:nvPr/>
          </p:nvSpPr>
          <p:spPr bwMode="auto">
            <a:xfrm flipH="1">
              <a:off x="4896" y="3216"/>
              <a:ext cx="288" cy="288"/>
            </a:xfrm>
            <a:prstGeom prst="line">
              <a:avLst/>
            </a:prstGeom>
            <a:noFill/>
            <a:ln w="19050">
              <a:solidFill>
                <a:schemeClr val="tx1"/>
              </a:solidFill>
              <a:round/>
              <a:headEnd/>
              <a:tailEnd type="triangle" w="med" len="med"/>
            </a:ln>
            <a:effectLst/>
          </p:spPr>
          <p:txBody>
            <a:bodyPr wrap="none"/>
            <a:lstStyle/>
            <a:p>
              <a:pPr>
                <a:defRPr/>
              </a:pPr>
              <a:endParaRPr lang="zh-CN" altLang="en-US"/>
            </a:p>
          </p:txBody>
        </p:sp>
      </p:grpSp>
      <p:sp>
        <p:nvSpPr>
          <p:cNvPr id="658478" name="Text Box 46"/>
          <p:cNvSpPr txBox="1">
            <a:spLocks noChangeArrowheads="1"/>
          </p:cNvSpPr>
          <p:nvPr/>
        </p:nvSpPr>
        <p:spPr bwMode="auto">
          <a:xfrm>
            <a:off x="8077200" y="4822825"/>
            <a:ext cx="895350" cy="660400"/>
          </a:xfrm>
          <a:prstGeom prst="rect">
            <a:avLst/>
          </a:prstGeom>
          <a:noFill/>
          <a:ln w="19050">
            <a:solidFill>
              <a:schemeClr val="tx1"/>
            </a:solidFill>
            <a:miter lim="800000"/>
            <a:headEnd/>
            <a:tailEnd/>
          </a:ln>
          <a:effectLst/>
        </p:spPr>
        <p:txBody>
          <a:bodyPr wrap="none">
            <a:spAutoFit/>
          </a:bodyPr>
          <a:lstStyle/>
          <a:p>
            <a:pPr eaLnBrk="1" hangingPunct="1">
              <a:lnSpc>
                <a:spcPct val="100000"/>
              </a:lnSpc>
              <a:spcAft>
                <a:spcPct val="0"/>
              </a:spcAft>
              <a:buClrTx/>
              <a:buSzTx/>
              <a:buFontTx/>
              <a:buNone/>
              <a:defRPr/>
            </a:pPr>
            <a:r>
              <a:rPr kumimoji="1" lang="en-US" altLang="zh-CN" sz="1800" b="1">
                <a:solidFill>
                  <a:schemeClr val="tx1"/>
                </a:solidFill>
                <a:effectLst>
                  <a:outerShdw blurRad="38100" dist="38100" dir="2700000" algn="tl">
                    <a:srgbClr val="C0C0C0"/>
                  </a:outerShdw>
                </a:effectLst>
                <a:latin typeface="宋体" pitchFamily="2" charset="-122"/>
              </a:rPr>
              <a:t>  </a:t>
            </a:r>
            <a:r>
              <a:rPr kumimoji="1" lang="zh-CN" altLang="en-US" sz="1800" b="1">
                <a:solidFill>
                  <a:schemeClr val="tx1"/>
                </a:solidFill>
                <a:effectLst>
                  <a:outerShdw blurRad="38100" dist="38100" dir="2700000" algn="tl">
                    <a:srgbClr val="C0C0C0"/>
                  </a:outerShdw>
                </a:effectLst>
                <a:latin typeface="宋体" pitchFamily="2" charset="-122"/>
              </a:rPr>
              <a:t>判决</a:t>
            </a:r>
          </a:p>
          <a:p>
            <a:pPr eaLnBrk="1" hangingPunct="1">
              <a:lnSpc>
                <a:spcPct val="100000"/>
              </a:lnSpc>
              <a:spcAft>
                <a:spcPct val="0"/>
              </a:spcAft>
              <a:buClrTx/>
              <a:buSzTx/>
              <a:buFontTx/>
              <a:buNone/>
              <a:defRPr/>
            </a:pPr>
            <a:r>
              <a:rPr kumimoji="1" lang="zh-CN" altLang="en-US" sz="1800" b="1">
                <a:solidFill>
                  <a:schemeClr val="tx1"/>
                </a:solidFill>
                <a:effectLst>
                  <a:outerShdw blurRad="38100" dist="38100" dir="2700000" algn="tl">
                    <a:srgbClr val="C0C0C0"/>
                  </a:outerShdw>
                </a:effectLst>
                <a:latin typeface="宋体" pitchFamily="2" charset="-122"/>
              </a:rPr>
              <a:t>的作用</a:t>
            </a:r>
          </a:p>
        </p:txBody>
      </p:sp>
      <p:sp>
        <p:nvSpPr>
          <p:cNvPr id="658479" name="AutoShape 47"/>
          <p:cNvSpPr>
            <a:spLocks noChangeArrowheads="1"/>
          </p:cNvSpPr>
          <p:nvPr/>
        </p:nvSpPr>
        <p:spPr bwMode="auto">
          <a:xfrm>
            <a:off x="4038600" y="3086100"/>
            <a:ext cx="990600" cy="990600"/>
          </a:xfrm>
          <a:prstGeom prst="rightArrow">
            <a:avLst>
              <a:gd name="adj1" fmla="val 50000"/>
              <a:gd name="adj2" fmla="val 25000"/>
            </a:avLst>
          </a:prstGeom>
          <a:noFill/>
          <a:ln w="19050">
            <a:solidFill>
              <a:schemeClr val="tx1"/>
            </a:solidFill>
            <a:miter lim="800000"/>
            <a:headEnd/>
            <a:tailEnd/>
          </a:ln>
          <a:effectLst/>
        </p:spPr>
        <p:txBody>
          <a:bodyPr wrap="none" anchor="ctr"/>
          <a:lstStyle/>
          <a:p>
            <a:pPr>
              <a:defRPr/>
            </a:pPr>
            <a:endParaRPr lang="zh-CN" altLang="en-US"/>
          </a:p>
        </p:txBody>
      </p:sp>
      <p:sp>
        <p:nvSpPr>
          <p:cNvPr id="658480" name="Text Box 48"/>
          <p:cNvSpPr txBox="1">
            <a:spLocks noChangeArrowheads="1"/>
          </p:cNvSpPr>
          <p:nvPr/>
        </p:nvSpPr>
        <p:spPr bwMode="auto">
          <a:xfrm>
            <a:off x="1117600" y="6134100"/>
            <a:ext cx="2328863" cy="457200"/>
          </a:xfrm>
          <a:prstGeom prst="rect">
            <a:avLst/>
          </a:prstGeom>
          <a:noFill/>
          <a:ln w="19050">
            <a:noFill/>
            <a:miter lim="800000"/>
            <a:headEnd/>
            <a:tailEnd/>
          </a:ln>
          <a:effectLst/>
        </p:spPr>
        <p:txBody>
          <a:bodyPr wrap="none">
            <a:spAutoFit/>
          </a:bodyPr>
          <a:lstStyle/>
          <a:p>
            <a:pP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违反准则的结构</a:t>
            </a:r>
          </a:p>
        </p:txBody>
      </p:sp>
      <p:sp>
        <p:nvSpPr>
          <p:cNvPr id="658481" name="Text Box 49"/>
          <p:cNvSpPr txBox="1">
            <a:spLocks noChangeArrowheads="1"/>
          </p:cNvSpPr>
          <p:nvPr/>
        </p:nvSpPr>
        <p:spPr bwMode="auto">
          <a:xfrm>
            <a:off x="4724400" y="6134100"/>
            <a:ext cx="4167188" cy="457200"/>
          </a:xfrm>
          <a:prstGeom prst="rect">
            <a:avLst/>
          </a:prstGeom>
          <a:noFill/>
          <a:ln w="19050">
            <a:noFill/>
            <a:miter lim="800000"/>
            <a:headEnd/>
            <a:tailEnd/>
          </a:ln>
          <a:effectLst/>
        </p:spPr>
        <p:txBody>
          <a:bodyPr wrap="none">
            <a:spAutoFit/>
          </a:bodyPr>
          <a:lstStyle/>
          <a:p>
            <a:pP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修改后的结构（以满足准则）</a:t>
            </a:r>
          </a:p>
        </p:txBody>
      </p:sp>
      <p:sp>
        <p:nvSpPr>
          <p:cNvPr id="658482" name="Text Box 50"/>
          <p:cNvSpPr txBox="1">
            <a:spLocks noChangeArrowheads="1"/>
          </p:cNvSpPr>
          <p:nvPr/>
        </p:nvSpPr>
        <p:spPr bwMode="auto">
          <a:xfrm>
            <a:off x="107950" y="1196975"/>
            <a:ext cx="2376488" cy="519113"/>
          </a:xfrm>
          <a:prstGeom prst="rect">
            <a:avLst/>
          </a:prstGeom>
          <a:noFill/>
          <a:ln w="9525">
            <a:noFill/>
            <a:miter lim="800000"/>
            <a:headEnd/>
            <a:tailEnd/>
          </a:ln>
          <a:effectLst/>
        </p:spPr>
        <p:txBody>
          <a:bodyPr>
            <a:spAutoFit/>
          </a:bodyPr>
          <a:lstStyle/>
          <a:p>
            <a:pPr eaLnBrk="1" hangingPunct="1">
              <a:lnSpc>
                <a:spcPct val="100000"/>
              </a:lnSpc>
              <a:spcAft>
                <a:spcPct val="0"/>
              </a:spcAft>
              <a:buClrTx/>
              <a:buSzTx/>
              <a:buFontTx/>
              <a:buNone/>
              <a:defRPr/>
            </a:pPr>
            <a:r>
              <a:rPr kumimoji="1" lang="zh-CN" altLang="en-US" sz="2800" b="1">
                <a:solidFill>
                  <a:schemeClr val="hlink"/>
                </a:solidFill>
                <a:effectLst>
                  <a:outerShdw blurRad="38100" dist="38100" dir="2700000" algn="tl">
                    <a:srgbClr val="C0C0C0"/>
                  </a:outerShdw>
                </a:effectLst>
                <a:latin typeface="Times New Roman" pitchFamily="18" charset="0"/>
              </a:rPr>
              <a:t>启发式规则</a:t>
            </a:r>
          </a:p>
        </p:txBody>
      </p:sp>
      <p:sp>
        <p:nvSpPr>
          <p:cNvPr id="658484" name="Rectangle 52"/>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ChangeArrowheads="1"/>
          </p:cNvSpPr>
          <p:nvPr/>
        </p:nvSpPr>
        <p:spPr bwMode="auto">
          <a:xfrm>
            <a:off x="3708400" y="1268413"/>
            <a:ext cx="4824413" cy="457200"/>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Char char="•"/>
              <a:defRPr/>
            </a:pPr>
            <a:r>
              <a:rPr kumimoji="1" lang="en-US" altLang="zh-CN" sz="2400" b="1">
                <a:solidFill>
                  <a:schemeClr val="bg2"/>
                </a:solidFill>
                <a:effectLst>
                  <a:outerShdw blurRad="38100" dist="38100" dir="2700000" algn="tl">
                    <a:srgbClr val="C0C0C0"/>
                  </a:outerShdw>
                </a:effectLst>
                <a:latin typeface="宋体" pitchFamily="2" charset="-122"/>
              </a:rPr>
              <a:t> </a:t>
            </a:r>
            <a:r>
              <a:rPr kumimoji="1" lang="zh-CN" altLang="en-US" sz="2400" b="1">
                <a:solidFill>
                  <a:schemeClr val="bg2"/>
                </a:solidFill>
                <a:effectLst>
                  <a:outerShdw blurRad="38100" dist="38100" dir="2700000" algn="tl">
                    <a:srgbClr val="C0C0C0"/>
                  </a:outerShdw>
                </a:effectLst>
                <a:latin typeface="宋体" pitchFamily="2" charset="-122"/>
              </a:rPr>
              <a:t>力争降低模块接口的复杂程度</a:t>
            </a:r>
          </a:p>
        </p:txBody>
      </p:sp>
      <p:sp>
        <p:nvSpPr>
          <p:cNvPr id="661507" name="Text Box 3"/>
          <p:cNvSpPr txBox="1">
            <a:spLocks noChangeArrowheads="1"/>
          </p:cNvSpPr>
          <p:nvPr/>
        </p:nvSpPr>
        <p:spPr bwMode="auto">
          <a:xfrm>
            <a:off x="1614488" y="3333750"/>
            <a:ext cx="4416425" cy="519113"/>
          </a:xfrm>
          <a:prstGeom prst="rect">
            <a:avLst/>
          </a:prstGeom>
          <a:noFill/>
          <a:ln w="9525">
            <a:noFill/>
            <a:miter lim="800000"/>
            <a:headEnd/>
            <a:tailEnd/>
          </a:ln>
          <a:effectLst/>
        </p:spPr>
        <p:txBody>
          <a:bodyPr wrap="none">
            <a:spAutoFit/>
          </a:bodyPr>
          <a:lstStyle/>
          <a:p>
            <a:pPr eaLnBrk="1" hangingPunct="1">
              <a:lnSpc>
                <a:spcPct val="100000"/>
              </a:lnSpc>
              <a:spcAft>
                <a:spcPct val="0"/>
              </a:spcAft>
              <a:buClrTx/>
              <a:buSzTx/>
              <a:buFontTx/>
              <a:buNone/>
              <a:defRPr/>
            </a:pPr>
            <a:r>
              <a:rPr kumimoji="1" lang="en-US" altLang="zh-CN" sz="2800" b="1">
                <a:solidFill>
                  <a:schemeClr val="tx1"/>
                </a:solidFill>
                <a:effectLst>
                  <a:outerShdw blurRad="38100" dist="38100" dir="2700000" algn="tl">
                    <a:srgbClr val="C0C0C0"/>
                  </a:outerShdw>
                </a:effectLst>
                <a:latin typeface="Times New Roman" pitchFamily="18" charset="0"/>
                <a:cs typeface="Times New Roman" pitchFamily="18" charset="0"/>
              </a:rPr>
              <a:t>QUAD-ROOT</a:t>
            </a:r>
            <a:r>
              <a:rPr kumimoji="1" lang="zh-CN" altLang="en-US" sz="2800" b="1">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en-US" altLang="zh-CN" sz="2800" b="1">
                <a:solidFill>
                  <a:schemeClr val="tx1"/>
                </a:solidFill>
                <a:effectLst>
                  <a:outerShdw blurRad="38100" dist="38100" dir="2700000" algn="tl">
                    <a:srgbClr val="C0C0C0"/>
                  </a:outerShdw>
                </a:effectLst>
                <a:latin typeface="Times New Roman" pitchFamily="18" charset="0"/>
                <a:cs typeface="Times New Roman" pitchFamily="18" charset="0"/>
              </a:rPr>
              <a:t>ABC, X</a:t>
            </a:r>
            <a:r>
              <a:rPr kumimoji="1" lang="zh-CN" altLang="en-US" sz="2800" b="1">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en-US" altLang="zh-CN" sz="2800" b="1">
                <a:solidFill>
                  <a:schemeClr val="tx1"/>
                </a:solidFill>
                <a:effectLst>
                  <a:outerShdw blurRad="38100" dist="38100" dir="2700000" algn="tl">
                    <a:srgbClr val="C0C0C0"/>
                  </a:outerShdw>
                </a:effectLst>
                <a:latin typeface="Times New Roman" pitchFamily="18" charset="0"/>
                <a:cs typeface="Times New Roman" pitchFamily="18" charset="0"/>
              </a:rPr>
              <a:t>;</a:t>
            </a:r>
          </a:p>
        </p:txBody>
      </p:sp>
      <p:sp>
        <p:nvSpPr>
          <p:cNvPr id="661508" name="Text Box 4"/>
          <p:cNvSpPr txBox="1">
            <a:spLocks noChangeArrowheads="1"/>
          </p:cNvSpPr>
          <p:nvPr/>
        </p:nvSpPr>
        <p:spPr bwMode="auto">
          <a:xfrm>
            <a:off x="979488" y="3917950"/>
            <a:ext cx="4227512" cy="519113"/>
          </a:xfrm>
          <a:prstGeom prst="rect">
            <a:avLst/>
          </a:prstGeom>
          <a:noFill/>
          <a:ln w="9525">
            <a:noFill/>
            <a:miter lim="800000"/>
            <a:headEnd/>
            <a:tailEnd/>
          </a:ln>
          <a:effectLst/>
        </p:spPr>
        <p:txBody>
          <a:bodyPr wrap="none">
            <a:spAutoFit/>
          </a:bodyPr>
          <a:lstStyle/>
          <a:p>
            <a:pPr eaLnBrk="1" hangingPunct="1">
              <a:lnSpc>
                <a:spcPct val="100000"/>
              </a:lnSpc>
              <a:spcAft>
                <a:spcPct val="0"/>
              </a:spcAft>
              <a:buClrTx/>
              <a:buSzTx/>
              <a:buFontTx/>
              <a:buNone/>
              <a:defRPr/>
            </a:pPr>
            <a:r>
              <a:rPr kumimoji="1" lang="zh-CN" altLang="en-US" sz="2800" b="1">
                <a:solidFill>
                  <a:schemeClr val="tx1"/>
                </a:solidFill>
                <a:effectLst>
                  <a:outerShdw blurRad="38100" dist="38100" dir="2700000" algn="tl">
                    <a:srgbClr val="C0C0C0"/>
                  </a:outerShdw>
                </a:effectLst>
                <a:latin typeface="Times New Roman" pitchFamily="18" charset="0"/>
                <a:cs typeface="Times New Roman" pitchFamily="18" charset="0"/>
              </a:rPr>
              <a:t>其中，</a:t>
            </a:r>
            <a:r>
              <a:rPr kumimoji="1" lang="en-US" altLang="zh-CN" sz="2800" b="1">
                <a:solidFill>
                  <a:schemeClr val="tx1"/>
                </a:solidFill>
                <a:effectLst>
                  <a:outerShdw blurRad="38100" dist="38100" dir="2700000" algn="tl">
                    <a:srgbClr val="C0C0C0"/>
                  </a:outerShdw>
                </a:effectLst>
                <a:latin typeface="Times New Roman" pitchFamily="18" charset="0"/>
                <a:cs typeface="Times New Roman" pitchFamily="18" charset="0"/>
              </a:rPr>
              <a:t>ABC </a:t>
            </a:r>
            <a:r>
              <a:rPr kumimoji="1" lang="zh-CN" altLang="en-US" sz="2800" b="1">
                <a:solidFill>
                  <a:schemeClr val="tx1"/>
                </a:solidFill>
                <a:effectLst>
                  <a:outerShdw blurRad="38100" dist="38100" dir="2700000" algn="tl">
                    <a:srgbClr val="C0C0C0"/>
                  </a:outerShdw>
                </a:effectLst>
                <a:latin typeface="Times New Roman" pitchFamily="18" charset="0"/>
                <a:cs typeface="Times New Roman" pitchFamily="18" charset="0"/>
              </a:rPr>
              <a:t>和 </a:t>
            </a:r>
            <a:r>
              <a:rPr kumimoji="1" lang="en-US" altLang="zh-CN" sz="2800" b="1">
                <a:solidFill>
                  <a:schemeClr val="tx1"/>
                </a:solidFill>
                <a:effectLst>
                  <a:outerShdw blurRad="38100" dist="38100" dir="2700000" algn="tl">
                    <a:srgbClr val="C0C0C0"/>
                  </a:outerShdw>
                </a:effectLst>
                <a:latin typeface="Times New Roman" pitchFamily="18" charset="0"/>
                <a:cs typeface="Times New Roman" pitchFamily="18" charset="0"/>
              </a:rPr>
              <a:t>X</a:t>
            </a:r>
            <a:r>
              <a:rPr kumimoji="1" lang="zh-CN" altLang="en-US" sz="2800" b="1">
                <a:solidFill>
                  <a:schemeClr val="tx1"/>
                </a:solidFill>
                <a:effectLst>
                  <a:outerShdw blurRad="38100" dist="38100" dir="2700000" algn="tl">
                    <a:srgbClr val="C0C0C0"/>
                  </a:outerShdw>
                </a:effectLst>
                <a:latin typeface="Times New Roman" pitchFamily="18" charset="0"/>
                <a:cs typeface="Times New Roman" pitchFamily="18" charset="0"/>
              </a:rPr>
              <a:t>是数组。</a:t>
            </a:r>
          </a:p>
        </p:txBody>
      </p:sp>
      <p:sp>
        <p:nvSpPr>
          <p:cNvPr id="661509" name="Text Box 5"/>
          <p:cNvSpPr txBox="1">
            <a:spLocks noChangeArrowheads="1"/>
          </p:cNvSpPr>
          <p:nvPr/>
        </p:nvSpPr>
        <p:spPr bwMode="auto">
          <a:xfrm>
            <a:off x="1574800" y="5637213"/>
            <a:ext cx="6664325" cy="519112"/>
          </a:xfrm>
          <a:prstGeom prst="rect">
            <a:avLst/>
          </a:prstGeom>
          <a:noFill/>
          <a:ln w="9525">
            <a:noFill/>
            <a:miter lim="800000"/>
            <a:headEnd/>
            <a:tailEnd/>
          </a:ln>
          <a:effectLst/>
        </p:spPr>
        <p:txBody>
          <a:bodyPr wrap="none">
            <a:spAutoFit/>
          </a:bodyPr>
          <a:lstStyle/>
          <a:p>
            <a:pPr eaLnBrk="1" hangingPunct="1">
              <a:lnSpc>
                <a:spcPct val="100000"/>
              </a:lnSpc>
              <a:spcAft>
                <a:spcPct val="0"/>
              </a:spcAft>
              <a:buClrTx/>
              <a:buSzTx/>
              <a:buFontTx/>
              <a:buNone/>
              <a:defRPr/>
            </a:pPr>
            <a:r>
              <a:rPr kumimoji="1" lang="en-US" altLang="zh-CN" sz="2800" b="1">
                <a:solidFill>
                  <a:schemeClr val="tx1"/>
                </a:solidFill>
                <a:effectLst>
                  <a:outerShdw blurRad="38100" dist="38100" dir="2700000" algn="tl">
                    <a:srgbClr val="C0C0C0"/>
                  </a:outerShdw>
                </a:effectLst>
                <a:latin typeface="Times New Roman" pitchFamily="18" charset="0"/>
                <a:cs typeface="Times New Roman" pitchFamily="18" charset="0"/>
              </a:rPr>
              <a:t>QUAD-ROOT(A, B, C, ROOT1, ROOT2);</a:t>
            </a:r>
          </a:p>
        </p:txBody>
      </p:sp>
      <p:sp>
        <p:nvSpPr>
          <p:cNvPr id="661510" name="Text Box 6"/>
          <p:cNvSpPr txBox="1">
            <a:spLocks noChangeArrowheads="1"/>
          </p:cNvSpPr>
          <p:nvPr/>
        </p:nvSpPr>
        <p:spPr bwMode="auto">
          <a:xfrm>
            <a:off x="912813" y="2092325"/>
            <a:ext cx="5391150" cy="519113"/>
          </a:xfrm>
          <a:prstGeom prst="rect">
            <a:avLst/>
          </a:prstGeom>
          <a:noFill/>
          <a:ln w="9525">
            <a:noFill/>
            <a:miter lim="800000"/>
            <a:headEnd/>
            <a:tailEnd/>
          </a:ln>
          <a:effectLst/>
        </p:spPr>
        <p:txBody>
          <a:bodyPr wrap="none">
            <a:spAutoFit/>
          </a:bodyPr>
          <a:lstStyle/>
          <a:p>
            <a:pPr eaLnBrk="1" hangingPunct="1">
              <a:lnSpc>
                <a:spcPct val="100000"/>
              </a:lnSpc>
              <a:spcAft>
                <a:spcPct val="0"/>
              </a:spcAft>
              <a:buClrTx/>
              <a:buSzTx/>
              <a:buFontTx/>
              <a:buNone/>
              <a:defRPr/>
            </a:pPr>
            <a:r>
              <a:rPr kumimoji="1" lang="zh-CN" altLang="en-US" sz="2800" b="1">
                <a:solidFill>
                  <a:schemeClr val="tx1"/>
                </a:solidFill>
                <a:effectLst>
                  <a:outerShdw blurRad="38100" dist="38100" dir="2700000" algn="tl">
                    <a:srgbClr val="C0C0C0"/>
                  </a:outerShdw>
                </a:effectLst>
                <a:latin typeface="Times New Roman" pitchFamily="18" charset="0"/>
                <a:cs typeface="Times New Roman" pitchFamily="18" charset="0"/>
              </a:rPr>
              <a:t>一元二次方程：</a:t>
            </a:r>
            <a:r>
              <a:rPr kumimoji="1" lang="en-US" altLang="zh-CN" sz="2800" b="1">
                <a:solidFill>
                  <a:schemeClr val="tx1"/>
                </a:solidFill>
                <a:effectLst>
                  <a:outerShdw blurRad="38100" dist="38100" dir="2700000" algn="tl">
                    <a:srgbClr val="C0C0C0"/>
                  </a:outerShdw>
                </a:effectLst>
                <a:latin typeface="Times New Roman" pitchFamily="18" charset="0"/>
                <a:cs typeface="Times New Roman" pitchFamily="18" charset="0"/>
              </a:rPr>
              <a:t>AX</a:t>
            </a:r>
            <a:r>
              <a:rPr kumimoji="1" lang="en-US" altLang="zh-CN" sz="2800" b="1" baseline="50000">
                <a:solidFill>
                  <a:schemeClr val="tx1"/>
                </a:solidFill>
                <a:effectLst>
                  <a:outerShdw blurRad="38100" dist="38100" dir="2700000" algn="tl">
                    <a:srgbClr val="C0C0C0"/>
                  </a:outerShdw>
                </a:effectLst>
                <a:latin typeface="Times New Roman" pitchFamily="18" charset="0"/>
                <a:cs typeface="Times New Roman" pitchFamily="18" charset="0"/>
              </a:rPr>
              <a:t>2</a:t>
            </a:r>
            <a:r>
              <a:rPr kumimoji="1" lang="en-US" altLang="zh-CN" sz="2800" b="1">
                <a:solidFill>
                  <a:schemeClr val="tx1"/>
                </a:solidFill>
                <a:effectLst>
                  <a:outerShdw blurRad="38100" dist="38100" dir="2700000" algn="tl">
                    <a:srgbClr val="C0C0C0"/>
                  </a:outerShdw>
                </a:effectLst>
                <a:latin typeface="Times New Roman" pitchFamily="18" charset="0"/>
                <a:cs typeface="Times New Roman" pitchFamily="18" charset="0"/>
              </a:rPr>
              <a:t> + BX + C = 0</a:t>
            </a:r>
          </a:p>
        </p:txBody>
      </p:sp>
      <p:sp>
        <p:nvSpPr>
          <p:cNvPr id="661511" name="Text Box 7"/>
          <p:cNvSpPr txBox="1">
            <a:spLocks noChangeArrowheads="1"/>
          </p:cNvSpPr>
          <p:nvPr/>
        </p:nvSpPr>
        <p:spPr bwMode="auto">
          <a:xfrm>
            <a:off x="915988" y="2735263"/>
            <a:ext cx="3079750" cy="519112"/>
          </a:xfrm>
          <a:prstGeom prst="rect">
            <a:avLst/>
          </a:prstGeom>
          <a:noFill/>
          <a:ln w="9525">
            <a:noFill/>
            <a:miter lim="800000"/>
            <a:headEnd/>
            <a:tailEnd/>
          </a:ln>
          <a:effectLst/>
        </p:spPr>
        <p:txBody>
          <a:bodyPr>
            <a:spAutoFit/>
          </a:bodyPr>
          <a:lstStyle/>
          <a:p>
            <a:pPr eaLnBrk="1" hangingPunct="1">
              <a:lnSpc>
                <a:spcPct val="100000"/>
              </a:lnSpc>
              <a:spcAft>
                <a:spcPct val="0"/>
              </a:spcAft>
              <a:buClrTx/>
              <a:buSzTx/>
              <a:buFontTx/>
              <a:buNone/>
              <a:defRPr/>
            </a:pPr>
            <a:r>
              <a:rPr kumimoji="1" lang="zh-CN" altLang="en-US" sz="2800" b="1">
                <a:solidFill>
                  <a:schemeClr val="tx1"/>
                </a:solidFill>
                <a:effectLst>
                  <a:outerShdw blurRad="38100" dist="38100" dir="2700000" algn="tl">
                    <a:srgbClr val="C0C0C0"/>
                  </a:outerShdw>
                </a:effectLst>
                <a:latin typeface="宋体" pitchFamily="2" charset="-122"/>
              </a:rPr>
              <a:t>定义接口如下：</a:t>
            </a:r>
          </a:p>
        </p:txBody>
      </p:sp>
      <p:sp>
        <p:nvSpPr>
          <p:cNvPr id="661512" name="Text Box 8"/>
          <p:cNvSpPr txBox="1">
            <a:spLocks noChangeArrowheads="1"/>
          </p:cNvSpPr>
          <p:nvPr/>
        </p:nvSpPr>
        <p:spPr bwMode="auto">
          <a:xfrm>
            <a:off x="935038" y="4797425"/>
            <a:ext cx="1612900" cy="519113"/>
          </a:xfrm>
          <a:prstGeom prst="rect">
            <a:avLst/>
          </a:prstGeom>
          <a:noFill/>
          <a:ln w="9525">
            <a:noFill/>
            <a:miter lim="800000"/>
            <a:headEnd/>
            <a:tailEnd/>
          </a:ln>
          <a:effectLst/>
        </p:spPr>
        <p:txBody>
          <a:bodyPr wrap="none">
            <a:spAutoFit/>
          </a:bodyPr>
          <a:lstStyle/>
          <a:p>
            <a:pPr eaLnBrk="1" hangingPunct="1">
              <a:lnSpc>
                <a:spcPct val="100000"/>
              </a:lnSpc>
              <a:spcAft>
                <a:spcPct val="0"/>
              </a:spcAft>
              <a:buClrTx/>
              <a:buSzTx/>
              <a:buFontTx/>
              <a:buNone/>
              <a:defRPr/>
            </a:pPr>
            <a:r>
              <a:rPr kumimoji="1" lang="zh-CN" altLang="en-US" sz="2800" b="1">
                <a:solidFill>
                  <a:schemeClr val="tx1"/>
                </a:solidFill>
                <a:effectLst>
                  <a:outerShdw blurRad="38100" dist="38100" dir="2700000" algn="tl">
                    <a:srgbClr val="C0C0C0"/>
                  </a:outerShdw>
                </a:effectLst>
                <a:latin typeface="宋体" pitchFamily="2" charset="-122"/>
              </a:rPr>
              <a:t>修改为：</a:t>
            </a:r>
          </a:p>
        </p:txBody>
      </p:sp>
      <p:sp>
        <p:nvSpPr>
          <p:cNvPr id="661513" name="Rectangle 9"/>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
        <p:nvSpPr>
          <p:cNvPr id="661514" name="Text Box 10"/>
          <p:cNvSpPr txBox="1">
            <a:spLocks noChangeArrowheads="1"/>
          </p:cNvSpPr>
          <p:nvPr/>
        </p:nvSpPr>
        <p:spPr bwMode="auto">
          <a:xfrm>
            <a:off x="107950" y="1196975"/>
            <a:ext cx="2519363" cy="519113"/>
          </a:xfrm>
          <a:prstGeom prst="rect">
            <a:avLst/>
          </a:prstGeom>
          <a:noFill/>
          <a:ln w="9525">
            <a:noFill/>
            <a:miter lim="800000"/>
            <a:headEnd/>
            <a:tailEnd/>
          </a:ln>
          <a:effectLst/>
        </p:spPr>
        <p:txBody>
          <a:bodyPr>
            <a:spAutoFit/>
          </a:bodyPr>
          <a:lstStyle/>
          <a:p>
            <a:pPr eaLnBrk="1" hangingPunct="1">
              <a:lnSpc>
                <a:spcPct val="100000"/>
              </a:lnSpc>
              <a:spcAft>
                <a:spcPct val="0"/>
              </a:spcAft>
              <a:buClrTx/>
              <a:buSzTx/>
              <a:buFontTx/>
              <a:buNone/>
              <a:defRPr/>
            </a:pPr>
            <a:r>
              <a:rPr kumimoji="1" lang="zh-CN" altLang="en-US" sz="2800" b="1">
                <a:solidFill>
                  <a:schemeClr val="hlink"/>
                </a:solidFill>
                <a:effectLst>
                  <a:outerShdw blurRad="38100" dist="38100" dir="2700000" algn="tl">
                    <a:srgbClr val="C0C0C0"/>
                  </a:outerShdw>
                </a:effectLst>
                <a:latin typeface="Times New Roman" pitchFamily="18" charset="0"/>
              </a:rPr>
              <a:t>启发式规则</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61512"/>
                                        </p:tgtEl>
                                        <p:attrNameLst>
                                          <p:attrName>style.visibility</p:attrName>
                                        </p:attrNameLst>
                                      </p:cBhvr>
                                      <p:to>
                                        <p:strVal val="visible"/>
                                      </p:to>
                                    </p:set>
                                    <p:animEffect transition="in" filter="randombar(horizontal)">
                                      <p:cBhvr>
                                        <p:cTn id="7" dur="500"/>
                                        <p:tgtEl>
                                          <p:spTgt spid="66151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61509"/>
                                        </p:tgtEl>
                                        <p:attrNameLst>
                                          <p:attrName>style.visibility</p:attrName>
                                        </p:attrNameLst>
                                      </p:cBhvr>
                                      <p:to>
                                        <p:strVal val="visible"/>
                                      </p:to>
                                    </p:set>
                                    <p:animEffect transition="in" filter="blinds(horizontal)">
                                      <p:cBhvr>
                                        <p:cTn id="11" dur="500"/>
                                        <p:tgtEl>
                                          <p:spTgt spid="661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09" grpId="0" autoUpdateAnimBg="0"/>
      <p:bldP spid="661512"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
          <p:cNvSpPr txBox="1">
            <a:spLocks noChangeArrowheads="1"/>
          </p:cNvSpPr>
          <p:nvPr/>
        </p:nvSpPr>
        <p:spPr bwMode="auto">
          <a:xfrm>
            <a:off x="250825" y="1268413"/>
            <a:ext cx="8461375" cy="1573212"/>
          </a:xfrm>
          <a:prstGeom prst="rect">
            <a:avLst/>
          </a:prstGeom>
          <a:noFill/>
          <a:ln w="9525">
            <a:noFill/>
            <a:miter lim="800000"/>
            <a:headEnd/>
            <a:tailEnd/>
          </a:ln>
        </p:spPr>
        <p:txBody>
          <a:bodyPr>
            <a:spAutoFit/>
          </a:bodyPr>
          <a:lstStyle/>
          <a:p>
            <a:pPr indent="725488" algn="just" eaLnBrk="1" hangingPunct="1">
              <a:lnSpc>
                <a:spcPct val="135000"/>
              </a:lnSpc>
              <a:spcAft>
                <a:spcPct val="0"/>
              </a:spcAft>
              <a:buClrTx/>
              <a:buSzTx/>
              <a:buFontTx/>
              <a:buNone/>
            </a:pPr>
            <a:r>
              <a:rPr kumimoji="1" lang="zh-CN" altLang="en-US" sz="2400" b="1">
                <a:solidFill>
                  <a:schemeClr val="tx1"/>
                </a:solidFill>
                <a:effectLst/>
                <a:latin typeface="Times New Roman" pitchFamily="18" charset="0"/>
                <a:ea typeface="楷体_GB2312" pitchFamily="49" charset="-122"/>
              </a:rPr>
              <a:t>软件体系结构确定了系统的组织结构和拓扑结构，显示了系统需求和构成系统的元素之间的对应关系，提供了一些设计决策的基本原理。 </a:t>
            </a:r>
          </a:p>
        </p:txBody>
      </p:sp>
      <p:sp>
        <p:nvSpPr>
          <p:cNvPr id="508932" name="Text Box 4"/>
          <p:cNvSpPr txBox="1">
            <a:spLocks noChangeArrowheads="1"/>
          </p:cNvSpPr>
          <p:nvPr/>
        </p:nvSpPr>
        <p:spPr bwMode="auto">
          <a:xfrm>
            <a:off x="179388" y="3184525"/>
            <a:ext cx="8820150" cy="3305520"/>
          </a:xfrm>
          <a:prstGeom prst="rect">
            <a:avLst/>
          </a:prstGeom>
          <a:noFill/>
          <a:ln w="9525">
            <a:noFill/>
            <a:miter lim="800000"/>
            <a:headEnd/>
            <a:tailEnd/>
          </a:ln>
          <a:effectLst/>
        </p:spPr>
        <p:txBody>
          <a:bodyPr>
            <a:spAutoFit/>
          </a:bodyPr>
          <a:lstStyle/>
          <a:p>
            <a:pPr>
              <a:lnSpc>
                <a:spcPct val="110000"/>
              </a:lnSpc>
              <a:buFont typeface="Wingdings" pitchFamily="2" charset="2"/>
              <a:buNone/>
              <a:defRPr/>
            </a:pPr>
            <a:r>
              <a:rPr kumimoji="1" lang="en-US" altLang="zh-CN" sz="2400" b="1" dirty="0">
                <a:effectLst/>
              </a:rPr>
              <a:t>   </a:t>
            </a:r>
            <a:r>
              <a:rPr kumimoji="1" lang="zh-CN" altLang="en-US" sz="2400" b="1" dirty="0">
                <a:effectLst/>
              </a:rPr>
              <a:t>体系结构设计是软件设计的早期活动，它的作用集中在两点：</a:t>
            </a:r>
          </a:p>
          <a:p>
            <a:pPr>
              <a:lnSpc>
                <a:spcPct val="110000"/>
              </a:lnSpc>
              <a:buFont typeface="Wingdings" pitchFamily="2" charset="2"/>
              <a:buChar char="Ø"/>
              <a:defRPr/>
            </a:pPr>
            <a:r>
              <a:rPr kumimoji="1" lang="zh-CN" altLang="en-US" sz="2400" b="1" dirty="0">
                <a:effectLst/>
              </a:rPr>
              <a:t>  提供软件设计师能预期的体系结构描述。</a:t>
            </a:r>
            <a:r>
              <a:rPr kumimoji="1" lang="zh-CN" altLang="en-US" sz="2400" b="1" dirty="0" smtClean="0">
                <a:effectLst/>
              </a:rPr>
              <a:t>例如提到浏览器</a:t>
            </a:r>
            <a:r>
              <a:rPr kumimoji="1" lang="en-US" altLang="zh-CN" sz="2400" b="1" dirty="0">
                <a:effectLst/>
              </a:rPr>
              <a:t>/</a:t>
            </a:r>
            <a:r>
              <a:rPr kumimoji="1" lang="zh-CN" altLang="en-US" sz="2400" b="1" dirty="0">
                <a:effectLst/>
              </a:rPr>
              <a:t>服务器（</a:t>
            </a:r>
            <a:r>
              <a:rPr kumimoji="1" lang="en-US" altLang="zh-CN" sz="2400" b="1" dirty="0">
                <a:effectLst/>
              </a:rPr>
              <a:t>B/S</a:t>
            </a:r>
            <a:r>
              <a:rPr kumimoji="1" lang="zh-CN" altLang="en-US" sz="2400" b="1" dirty="0">
                <a:effectLst/>
              </a:rPr>
              <a:t>）模式，多层架构、数据库存储、客户端、逻辑服务器</a:t>
            </a:r>
            <a:r>
              <a:rPr kumimoji="1" lang="zh-CN" altLang="en-US" sz="2400" b="1" dirty="0" smtClean="0">
                <a:effectLst/>
              </a:rPr>
              <a:t>等概念和模型，相关的一系列</a:t>
            </a:r>
            <a:r>
              <a:rPr kumimoji="1" lang="zh-CN" altLang="en-US" sz="2400" b="1" dirty="0">
                <a:effectLst/>
              </a:rPr>
              <a:t>描述就展现在设计师的脑海里。</a:t>
            </a:r>
          </a:p>
          <a:p>
            <a:pPr>
              <a:lnSpc>
                <a:spcPct val="110000"/>
              </a:lnSpc>
              <a:buFont typeface="Wingdings" pitchFamily="2" charset="2"/>
              <a:buChar char="Ø"/>
              <a:defRPr/>
            </a:pPr>
            <a:r>
              <a:rPr kumimoji="1" lang="zh-CN" altLang="en-US" sz="2400" b="1" dirty="0">
                <a:effectLst/>
              </a:rPr>
              <a:t>  数据结构、文件组织</a:t>
            </a:r>
            <a:r>
              <a:rPr kumimoji="1" lang="zh-CN" altLang="en-US" sz="2400" b="1" dirty="0" smtClean="0">
                <a:effectLst/>
              </a:rPr>
              <a:t>、</a:t>
            </a:r>
            <a:r>
              <a:rPr kumimoji="1" lang="zh-CN" altLang="en-US" sz="2400" b="1" dirty="0">
                <a:effectLst/>
              </a:rPr>
              <a:t>系统</a:t>
            </a:r>
            <a:r>
              <a:rPr kumimoji="1" lang="zh-CN" altLang="en-US" sz="2400" b="1" dirty="0" smtClean="0">
                <a:effectLst/>
              </a:rPr>
              <a:t>结构</a:t>
            </a:r>
            <a:r>
              <a:rPr kumimoji="1" lang="zh-CN" altLang="en-US" sz="2400" b="1" dirty="0">
                <a:effectLst/>
              </a:rPr>
              <a:t>体现了软件设计的早期抉择，这些抉择将极大地影响着后续的软件开发人员，影响着软件产品的最后成功。</a:t>
            </a:r>
            <a:r>
              <a:rPr kumimoji="1" lang="zh-CN" altLang="en-US" sz="2400" dirty="0">
                <a:effectLst>
                  <a:outerShdw blurRad="38100" dist="38100" dir="2700000" algn="tl">
                    <a:srgbClr val="C0C0C0"/>
                  </a:outerShdw>
                </a:effectLst>
              </a:rPr>
              <a:t> </a:t>
            </a:r>
          </a:p>
        </p:txBody>
      </p:sp>
      <p:sp>
        <p:nvSpPr>
          <p:cNvPr id="508934" name="Rectangle 6">
            <a:hlinkClick r:id="" action="ppaction://hlinkshowjump?jump=previousslide"/>
          </p:cNvPr>
          <p:cNvSpPr>
            <a:spLocks noChangeArrowheads="1"/>
          </p:cNvSpPr>
          <p:nvPr/>
        </p:nvSpPr>
        <p:spPr bwMode="auto">
          <a:xfrm>
            <a:off x="6464300" y="6243638"/>
            <a:ext cx="496888" cy="398462"/>
          </a:xfrm>
          <a:prstGeom prst="rect">
            <a:avLst/>
          </a:prstGeom>
          <a:noFill/>
          <a:ln w="9525">
            <a:noFill/>
            <a:miter lim="800000"/>
            <a:headEnd/>
            <a:tailEnd/>
          </a:ln>
          <a:effectLst/>
        </p:spPr>
        <p:txBody>
          <a:bodyPr wrap="none" anchor="ctr"/>
          <a:lstStyle/>
          <a:p>
            <a:pPr>
              <a:defRPr/>
            </a:pPr>
            <a:endParaRPr lang="zh-CN" altLang="en-US"/>
          </a:p>
        </p:txBody>
      </p:sp>
      <p:sp>
        <p:nvSpPr>
          <p:cNvPr id="508935" name="Rectangle 7">
            <a:hlinkClick r:id="" action="ppaction://hlinkshowjump?jump=nextslide"/>
          </p:cNvPr>
          <p:cNvSpPr>
            <a:spLocks noChangeArrowheads="1"/>
          </p:cNvSpPr>
          <p:nvPr/>
        </p:nvSpPr>
        <p:spPr bwMode="auto">
          <a:xfrm>
            <a:off x="7123113" y="6264275"/>
            <a:ext cx="496887" cy="377825"/>
          </a:xfrm>
          <a:prstGeom prst="rect">
            <a:avLst/>
          </a:prstGeom>
          <a:noFill/>
          <a:ln w="9525">
            <a:noFill/>
            <a:miter lim="800000"/>
            <a:headEnd/>
            <a:tailEnd/>
          </a:ln>
          <a:effectLst/>
        </p:spPr>
        <p:txBody>
          <a:bodyPr wrap="none" anchor="ctr"/>
          <a:lstStyle/>
          <a:p>
            <a:pPr>
              <a:defRPr/>
            </a:pPr>
            <a:endParaRPr lang="zh-CN" altLang="en-US"/>
          </a:p>
        </p:txBody>
      </p:sp>
      <p:sp>
        <p:nvSpPr>
          <p:cNvPr id="508936" name="Oval 8">
            <a:hlinkClick r:id="rId3" action="ppaction://hlinksldjump"/>
          </p:cNvPr>
          <p:cNvSpPr>
            <a:spLocks noChangeArrowheads="1"/>
          </p:cNvSpPr>
          <p:nvPr/>
        </p:nvSpPr>
        <p:spPr bwMode="auto">
          <a:xfrm>
            <a:off x="7812088" y="6248400"/>
            <a:ext cx="1054100" cy="393700"/>
          </a:xfrm>
          <a:prstGeom prst="ellipse">
            <a:avLst/>
          </a:prstGeom>
          <a:noFill/>
          <a:ln w="9525">
            <a:noFill/>
            <a:round/>
            <a:headEnd/>
            <a:tailEnd/>
          </a:ln>
          <a:effectLst/>
        </p:spPr>
        <p:txBody>
          <a:bodyPr wrap="none" anchor="ctr"/>
          <a:lstStyle/>
          <a:p>
            <a:pPr>
              <a:defRPr/>
            </a:pPr>
            <a:endParaRPr lang="zh-CN" altLang="en-US"/>
          </a:p>
        </p:txBody>
      </p:sp>
      <p:sp>
        <p:nvSpPr>
          <p:cNvPr id="508938" name="Rectangle 10"/>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spTree>
  </p:cSld>
  <p:clrMapOvr>
    <a:masterClrMapping/>
  </p:clrMapOvr>
  <p:transition>
    <p:randomBar dir="ver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2" name="Rectangle 4"/>
          <p:cNvSpPr>
            <a:spLocks noChangeArrowheads="1"/>
          </p:cNvSpPr>
          <p:nvPr/>
        </p:nvSpPr>
        <p:spPr bwMode="auto">
          <a:xfrm>
            <a:off x="2916238" y="1268413"/>
            <a:ext cx="4824412" cy="457200"/>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Char char="•"/>
              <a:defRPr/>
            </a:pPr>
            <a:r>
              <a:rPr kumimoji="1" lang="en-US" altLang="zh-CN" sz="2400" b="1">
                <a:solidFill>
                  <a:schemeClr val="bg2"/>
                </a:solidFill>
                <a:effectLst>
                  <a:outerShdw blurRad="38100" dist="38100" dir="2700000" algn="tl">
                    <a:srgbClr val="C0C0C0"/>
                  </a:outerShdw>
                </a:effectLst>
                <a:latin typeface="宋体" pitchFamily="2" charset="-122"/>
              </a:rPr>
              <a:t> </a:t>
            </a:r>
            <a:r>
              <a:rPr kumimoji="1" lang="zh-CN" altLang="en-US" sz="2400" b="1">
                <a:solidFill>
                  <a:schemeClr val="bg2"/>
                </a:solidFill>
                <a:effectLst>
                  <a:outerShdw blurRad="38100" dist="38100" dir="2700000" algn="tl">
                    <a:srgbClr val="C0C0C0"/>
                  </a:outerShdw>
                </a:effectLst>
                <a:latin typeface="宋体" pitchFamily="2" charset="-122"/>
              </a:rPr>
              <a:t>模块功能可以预测</a:t>
            </a:r>
          </a:p>
        </p:txBody>
      </p:sp>
      <p:sp>
        <p:nvSpPr>
          <p:cNvPr id="662533" name="Rectangle 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
        <p:nvSpPr>
          <p:cNvPr id="662534" name="Text Box 6"/>
          <p:cNvSpPr txBox="1">
            <a:spLocks noChangeArrowheads="1"/>
          </p:cNvSpPr>
          <p:nvPr/>
        </p:nvSpPr>
        <p:spPr bwMode="auto">
          <a:xfrm>
            <a:off x="107950" y="1196975"/>
            <a:ext cx="2303463" cy="519113"/>
          </a:xfrm>
          <a:prstGeom prst="rect">
            <a:avLst/>
          </a:prstGeom>
          <a:noFill/>
          <a:ln w="9525">
            <a:noFill/>
            <a:miter lim="800000"/>
            <a:headEnd/>
            <a:tailEnd/>
          </a:ln>
          <a:effectLst/>
        </p:spPr>
        <p:txBody>
          <a:bodyPr>
            <a:spAutoFit/>
          </a:bodyPr>
          <a:lstStyle/>
          <a:p>
            <a:pPr eaLnBrk="1" hangingPunct="1">
              <a:lnSpc>
                <a:spcPct val="100000"/>
              </a:lnSpc>
              <a:spcAft>
                <a:spcPct val="0"/>
              </a:spcAft>
              <a:buClrTx/>
              <a:buSzTx/>
              <a:buFontTx/>
              <a:buNone/>
              <a:defRPr/>
            </a:pPr>
            <a:r>
              <a:rPr kumimoji="1" lang="zh-CN" altLang="en-US" sz="2800" b="1">
                <a:solidFill>
                  <a:schemeClr val="hlink"/>
                </a:solidFill>
                <a:effectLst>
                  <a:outerShdw blurRad="38100" dist="38100" dir="2700000" algn="tl">
                    <a:srgbClr val="C0C0C0"/>
                  </a:outerShdw>
                </a:effectLst>
                <a:latin typeface="Times New Roman" pitchFamily="18" charset="0"/>
              </a:rPr>
              <a:t>启发式规则</a:t>
            </a:r>
          </a:p>
        </p:txBody>
      </p:sp>
      <p:sp>
        <p:nvSpPr>
          <p:cNvPr id="662535" name="Text Box 7"/>
          <p:cNvSpPr txBox="1">
            <a:spLocks noChangeArrowheads="1"/>
          </p:cNvSpPr>
          <p:nvPr/>
        </p:nvSpPr>
        <p:spPr bwMode="auto">
          <a:xfrm>
            <a:off x="539750" y="2276475"/>
            <a:ext cx="7777163" cy="3233835"/>
          </a:xfrm>
          <a:prstGeom prst="rect">
            <a:avLst/>
          </a:prstGeom>
          <a:noFill/>
          <a:ln w="9525">
            <a:noFill/>
            <a:miter lim="800000"/>
            <a:headEnd/>
            <a:tailEnd/>
          </a:ln>
          <a:effectLst/>
        </p:spPr>
        <p:txBody>
          <a:bodyPr lIns="90000" tIns="46800" rIns="90000" bIns="46800">
            <a:spAutoFit/>
          </a:bodyPr>
          <a:lstStyle/>
          <a:p>
            <a:pPr eaLnBrk="1" hangingPunct="1">
              <a:lnSpc>
                <a:spcPct val="170000"/>
              </a:lnSpc>
              <a:spcBef>
                <a:spcPct val="50000"/>
              </a:spcBef>
              <a:spcAft>
                <a:spcPct val="0"/>
              </a:spcAft>
              <a:buClrTx/>
              <a:buSzTx/>
              <a:buFontTx/>
              <a:buNone/>
              <a:defRPr/>
            </a:pPr>
            <a:r>
              <a:rPr kumimoji="1" lang="en-US" altLang="zh-CN" sz="2400" b="1" dirty="0">
                <a:solidFill>
                  <a:schemeClr val="tx1"/>
                </a:solidFill>
                <a:effectLst>
                  <a:outerShdw blurRad="38100" dist="38100" dir="2700000" algn="tl">
                    <a:srgbClr val="C0C0C0"/>
                  </a:outerShdw>
                </a:effectLst>
                <a:latin typeface="Tahoma" pitchFamily="34" charset="0"/>
              </a:rPr>
              <a:t>        </a:t>
            </a:r>
            <a:r>
              <a:rPr kumimoji="1" lang="zh-CN" altLang="en-US" sz="2400" b="1" dirty="0">
                <a:solidFill>
                  <a:schemeClr val="tx1"/>
                </a:solidFill>
                <a:effectLst>
                  <a:outerShdw blurRad="38100" dist="38100" dir="2700000" algn="tl">
                    <a:srgbClr val="C0C0C0"/>
                  </a:outerShdw>
                </a:effectLst>
                <a:latin typeface="Tahoma" pitchFamily="34" charset="0"/>
              </a:rPr>
              <a:t>模块功能可以预测，也就是说在任何环境下和情况下，只要输入模块的数据不变，模块的与其结果就不会改变。这就要求模块设计尽量避免</a:t>
            </a:r>
            <a:r>
              <a:rPr kumimoji="1" lang="zh-CN" altLang="en-US" sz="2400" b="1" dirty="0">
                <a:solidFill>
                  <a:schemeClr val="tx2"/>
                </a:solidFill>
                <a:effectLst>
                  <a:outerShdw blurRad="38100" dist="38100" dir="2700000" algn="tl">
                    <a:srgbClr val="C0C0C0"/>
                  </a:outerShdw>
                </a:effectLst>
                <a:latin typeface="Tahoma" pitchFamily="34" charset="0"/>
              </a:rPr>
              <a:t>控制耦合</a:t>
            </a:r>
            <a:r>
              <a:rPr kumimoji="1" lang="zh-CN" altLang="en-US" sz="2400" b="1" dirty="0">
                <a:solidFill>
                  <a:schemeClr val="tx1"/>
                </a:solidFill>
                <a:effectLst>
                  <a:outerShdw blurRad="38100" dist="38100" dir="2700000" algn="tl">
                    <a:srgbClr val="C0C0C0"/>
                  </a:outerShdw>
                </a:effectLst>
                <a:latin typeface="Tahoma" pitchFamily="34" charset="0"/>
              </a:rPr>
              <a:t>和</a:t>
            </a:r>
            <a:r>
              <a:rPr kumimoji="1" lang="zh-CN" altLang="en-US" sz="2400" b="1" dirty="0">
                <a:solidFill>
                  <a:schemeClr val="tx2"/>
                </a:solidFill>
                <a:effectLst>
                  <a:outerShdw blurRad="38100" dist="38100" dir="2700000" algn="tl">
                    <a:srgbClr val="C0C0C0"/>
                  </a:outerShdw>
                </a:effectLst>
                <a:latin typeface="Tahoma" pitchFamily="34" charset="0"/>
              </a:rPr>
              <a:t>通信内聚</a:t>
            </a:r>
            <a:r>
              <a:rPr kumimoji="1" lang="zh-CN" altLang="en-US" sz="2400" b="1" dirty="0">
                <a:solidFill>
                  <a:schemeClr val="tx1"/>
                </a:solidFill>
                <a:effectLst>
                  <a:outerShdw blurRad="38100" dist="38100" dir="2700000" algn="tl">
                    <a:srgbClr val="C0C0C0"/>
                  </a:outerShdw>
                </a:effectLst>
                <a:latin typeface="Tahoma" pitchFamily="34" charset="0"/>
              </a:rPr>
              <a:t>，这也是软件测试和维护的要求</a:t>
            </a:r>
            <a:r>
              <a:rPr kumimoji="1" lang="zh-CN" altLang="en-US" sz="2400" b="1" dirty="0" smtClean="0">
                <a:solidFill>
                  <a:schemeClr val="tx1"/>
                </a:solidFill>
                <a:effectLst>
                  <a:outerShdw blurRad="38100" dist="38100" dir="2700000" algn="tl">
                    <a:srgbClr val="C0C0C0"/>
                  </a:outerShdw>
                </a:effectLst>
                <a:latin typeface="Tahoma" pitchFamily="34" charset="0"/>
              </a:rPr>
              <a:t>。</a:t>
            </a:r>
            <a:r>
              <a:rPr kumimoji="1" lang="en-US" altLang="zh-CN" sz="2400" b="1" dirty="0" smtClean="0">
                <a:solidFill>
                  <a:schemeClr val="tx1"/>
                </a:solidFill>
                <a:effectLst>
                  <a:outerShdw blurRad="38100" dist="38100" dir="2700000" algn="tl">
                    <a:srgbClr val="C0C0C0"/>
                  </a:outerShdw>
                </a:effectLst>
                <a:latin typeface="Tahoma" pitchFamily="34" charset="0"/>
              </a:rPr>
              <a:t>/*</a:t>
            </a:r>
            <a:r>
              <a:rPr kumimoji="1" lang="zh-CN" altLang="en-US" sz="1200" b="1" dirty="0" smtClean="0">
                <a:solidFill>
                  <a:schemeClr val="tx1"/>
                </a:solidFill>
                <a:effectLst>
                  <a:outerShdw blurRad="38100" dist="38100" dir="2700000" algn="tl">
                    <a:srgbClr val="C0C0C0"/>
                  </a:outerShdw>
                </a:effectLst>
                <a:latin typeface="Tahoma" pitchFamily="34" charset="0"/>
              </a:rPr>
              <a:t>这两个红色词都是把参数的数据作为信号而并非仅仅是处理的数据。</a:t>
            </a:r>
            <a:r>
              <a:rPr kumimoji="1" lang="en-US" altLang="zh-CN" sz="2400" b="1" dirty="0" smtClean="0">
                <a:solidFill>
                  <a:schemeClr val="tx1"/>
                </a:solidFill>
                <a:effectLst>
                  <a:outerShdw blurRad="38100" dist="38100" dir="2700000" algn="tl">
                    <a:srgbClr val="C0C0C0"/>
                  </a:outerShdw>
                </a:effectLst>
                <a:latin typeface="Tahoma" pitchFamily="34" charset="0"/>
              </a:rPr>
              <a:t>*/</a:t>
            </a:r>
            <a:endParaRPr kumimoji="1" lang="zh-CN" altLang="en-US" sz="2400" b="1" dirty="0">
              <a:solidFill>
                <a:schemeClr val="tx1"/>
              </a:solidFill>
              <a:effectLst>
                <a:outerShdw blurRad="38100" dist="38100" dir="2700000" algn="tl">
                  <a:srgbClr val="C0C0C0"/>
                </a:outerShdw>
              </a:effectLst>
              <a:latin typeface="Tahoma" pitchFamily="34" charset="0"/>
            </a:endParaRPr>
          </a:p>
        </p:txBody>
      </p:sp>
    </p:spTree>
  </p:cSld>
  <p:clrMapOvr>
    <a:masterClrMapping/>
  </p:clrMapOvr>
  <p:transition>
    <p:randomBar dir="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9" name="Rectangle 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数据库设计</a:t>
            </a:r>
          </a:p>
        </p:txBody>
      </p:sp>
      <p:sp>
        <p:nvSpPr>
          <p:cNvPr id="687113" name="Text Box 9"/>
          <p:cNvSpPr txBox="1">
            <a:spLocks noChangeArrowheads="1"/>
          </p:cNvSpPr>
          <p:nvPr/>
        </p:nvSpPr>
        <p:spPr bwMode="auto">
          <a:xfrm>
            <a:off x="250825" y="2349500"/>
            <a:ext cx="8713788" cy="1516063"/>
          </a:xfrm>
          <a:prstGeom prst="rect">
            <a:avLst/>
          </a:prstGeom>
          <a:noFill/>
          <a:ln w="9525">
            <a:noFill/>
            <a:miter lim="800000"/>
            <a:headEnd/>
            <a:tailEnd/>
          </a:ln>
          <a:effectLst/>
        </p:spPr>
        <p:txBody>
          <a:bodyPr lIns="90000" tIns="46800" rIns="90000" bIns="46800">
            <a:spAutoFit/>
          </a:bodyPr>
          <a:lstStyle/>
          <a:p>
            <a:pPr eaLnBrk="1" hangingPunct="1">
              <a:lnSpc>
                <a:spcPct val="130000"/>
              </a:lnSpc>
              <a:spcBef>
                <a:spcPct val="50000"/>
              </a:spcBef>
              <a:spcAft>
                <a:spcPct val="0"/>
              </a:spcAft>
              <a:buClrTx/>
              <a:buSzTx/>
              <a:buFontTx/>
              <a:buNone/>
              <a:defRPr/>
            </a:pPr>
            <a:r>
              <a:rPr kumimoji="1" lang="en-US" altLang="zh-CN" sz="2400" b="1">
                <a:effectLst>
                  <a:outerShdw blurRad="38100" dist="38100" dir="2700000" algn="tl">
                    <a:srgbClr val="C0C0C0"/>
                  </a:outerShdw>
                </a:effectLst>
              </a:rPr>
              <a:t>        </a:t>
            </a:r>
            <a:r>
              <a:rPr kumimoji="1" lang="zh-CN" altLang="en-US" sz="2400" b="1">
                <a:effectLst>
                  <a:outerShdw blurRad="38100" dist="38100" dir="2700000" algn="tl">
                    <a:srgbClr val="C0C0C0"/>
                  </a:outerShdw>
                </a:effectLst>
              </a:rPr>
              <a:t>在进行数据库的总体设计时，基本遵循的是关系数据库的 “范式”的规范，它是重要的指导方针。但在实际的软件工程过程的应用中，需要根据具体应用背景进行灵活考虑。</a:t>
            </a:r>
          </a:p>
        </p:txBody>
      </p:sp>
    </p:spTree>
  </p:cSld>
  <p:clrMapOvr>
    <a:masterClrMapping/>
  </p:clrMapOvr>
  <p:transition>
    <p:randomBar dir="ver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6" name="Rectangle 4"/>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数据库设计</a:t>
            </a:r>
          </a:p>
        </p:txBody>
      </p:sp>
      <p:sp>
        <p:nvSpPr>
          <p:cNvPr id="689157" name="Text Box 5"/>
          <p:cNvSpPr txBox="1">
            <a:spLocks noChangeArrowheads="1"/>
          </p:cNvSpPr>
          <p:nvPr/>
        </p:nvSpPr>
        <p:spPr bwMode="auto">
          <a:xfrm>
            <a:off x="250825" y="2349500"/>
            <a:ext cx="8713788" cy="2959100"/>
          </a:xfrm>
          <a:prstGeom prst="rect">
            <a:avLst/>
          </a:prstGeom>
          <a:noFill/>
          <a:ln w="9525">
            <a:noFill/>
            <a:miter lim="800000"/>
            <a:headEnd/>
            <a:tailEnd/>
          </a:ln>
          <a:effectLst/>
        </p:spPr>
        <p:txBody>
          <a:bodyPr lIns="90000" tIns="46800" rIns="90000" bIns="46800">
            <a:spAutoFit/>
          </a:bodyPr>
          <a:lstStyle/>
          <a:p>
            <a:pPr eaLnBrk="1" hangingPunct="1">
              <a:lnSpc>
                <a:spcPct val="140000"/>
              </a:lnSpc>
              <a:spcBef>
                <a:spcPct val="50000"/>
              </a:spcBef>
              <a:spcAft>
                <a:spcPct val="0"/>
              </a:spcAft>
              <a:buClrTx/>
              <a:buSzTx/>
              <a:buFontTx/>
              <a:buNone/>
              <a:defRPr/>
            </a:pPr>
            <a:r>
              <a:rPr kumimoji="1" lang="en-US" altLang="zh-CN" sz="2000" b="1" dirty="0">
                <a:effectLst>
                  <a:outerShdw blurRad="38100" dist="38100" dir="2700000" algn="tl">
                    <a:srgbClr val="C0C0C0"/>
                  </a:outerShdw>
                </a:effectLst>
              </a:rPr>
              <a:t>    </a:t>
            </a:r>
            <a:r>
              <a:rPr kumimoji="1" lang="zh-CN" altLang="en-US" sz="2000" b="1" dirty="0">
                <a:effectLst>
                  <a:outerShdw blurRad="38100" dist="38100" dir="2700000" algn="tl">
                    <a:srgbClr val="C0C0C0"/>
                  </a:outerShdw>
                </a:effectLst>
              </a:rPr>
              <a:t>对数据库进行设计时，要考虑系统对数据库的应用类型。</a:t>
            </a:r>
          </a:p>
          <a:p>
            <a:pPr eaLnBrk="1" hangingPunct="1">
              <a:lnSpc>
                <a:spcPct val="140000"/>
              </a:lnSpc>
              <a:spcBef>
                <a:spcPct val="50000"/>
              </a:spcBef>
              <a:spcAft>
                <a:spcPct val="0"/>
              </a:spcAft>
              <a:buClrTx/>
              <a:buSzTx/>
              <a:buFont typeface="Wingdings" pitchFamily="2" charset="2"/>
              <a:buChar char="l"/>
              <a:defRPr/>
            </a:pPr>
            <a:r>
              <a:rPr kumimoji="1" lang="zh-CN" altLang="en-US" sz="2000" b="1" dirty="0">
                <a:effectLst>
                  <a:outerShdw blurRad="38100" dist="38100" dir="2700000" algn="tl">
                    <a:srgbClr val="C0C0C0"/>
                  </a:outerShdw>
                </a:effectLst>
              </a:rPr>
              <a:t>    事务处理型（</a:t>
            </a:r>
            <a:r>
              <a:rPr kumimoji="1" lang="en-US" altLang="zh-CN" sz="2000" b="1" dirty="0">
                <a:effectLst>
                  <a:outerShdw blurRad="38100" dist="38100" dir="2700000" algn="tl">
                    <a:srgbClr val="C0C0C0"/>
                  </a:outerShdw>
                </a:effectLst>
              </a:rPr>
              <a:t>Transactional</a:t>
            </a:r>
            <a:r>
              <a:rPr kumimoji="1" lang="zh-CN" altLang="en-US" sz="2000" b="1" dirty="0">
                <a:effectLst>
                  <a:outerShdw blurRad="38100" dist="38100" dir="2700000" algn="tl">
                    <a:srgbClr val="C0C0C0"/>
                  </a:outerShdw>
                </a:effectLst>
              </a:rPr>
              <a:t>）：用户关注数据的增、删、改、查的操作，称之为“</a:t>
            </a:r>
            <a:r>
              <a:rPr kumimoji="1" lang="en-US" altLang="zh-CN" sz="2000" b="1" dirty="0">
                <a:effectLst>
                  <a:outerShdw blurRad="38100" dist="38100" dir="2700000" algn="tl">
                    <a:srgbClr val="C0C0C0"/>
                  </a:outerShdw>
                </a:effectLst>
              </a:rPr>
              <a:t>OLTP”</a:t>
            </a:r>
            <a:r>
              <a:rPr kumimoji="1" lang="zh-CN" altLang="en-US" sz="2000" b="1" dirty="0">
                <a:effectLst>
                  <a:outerShdw blurRad="38100" dist="38100" dir="2700000" algn="tl">
                    <a:srgbClr val="C0C0C0"/>
                  </a:outerShdw>
                </a:effectLst>
              </a:rPr>
              <a:t>。</a:t>
            </a:r>
            <a:r>
              <a:rPr kumimoji="1" lang="en-US" altLang="zh-CN" sz="2000" b="1" dirty="0">
                <a:effectLst>
                  <a:outerShdw blurRad="38100" dist="38100" dir="2700000" algn="tl">
                    <a:srgbClr val="C0C0C0"/>
                  </a:outerShdw>
                </a:effectLst>
              </a:rPr>
              <a:t>OLTP</a:t>
            </a:r>
            <a:r>
              <a:rPr kumimoji="1" lang="zh-CN" altLang="en-US" sz="2000" b="1" dirty="0">
                <a:effectLst>
                  <a:outerShdw blurRad="38100" dist="38100" dir="2700000" algn="tl">
                    <a:srgbClr val="C0C0C0"/>
                  </a:outerShdw>
                </a:effectLst>
              </a:rPr>
              <a:t>对数据库定义要求满足不同等级的范式要求。</a:t>
            </a:r>
          </a:p>
          <a:p>
            <a:pPr eaLnBrk="1" hangingPunct="1">
              <a:lnSpc>
                <a:spcPct val="140000"/>
              </a:lnSpc>
              <a:spcBef>
                <a:spcPct val="50000"/>
              </a:spcBef>
              <a:spcAft>
                <a:spcPct val="0"/>
              </a:spcAft>
              <a:buClrTx/>
              <a:buSzTx/>
              <a:buFont typeface="Wingdings" pitchFamily="2" charset="2"/>
              <a:buChar char="l"/>
              <a:defRPr/>
            </a:pPr>
            <a:r>
              <a:rPr kumimoji="1" lang="zh-CN" altLang="en-US" sz="2000" b="1" dirty="0">
                <a:effectLst>
                  <a:outerShdw blurRad="38100" dist="38100" dir="2700000" algn="tl">
                    <a:srgbClr val="C0C0C0"/>
                  </a:outerShdw>
                </a:effectLst>
              </a:rPr>
              <a:t>    分析型（</a:t>
            </a:r>
            <a:r>
              <a:rPr kumimoji="1" lang="en-US" altLang="zh-CN" sz="2000" b="1" dirty="0">
                <a:effectLst>
                  <a:outerShdw blurRad="38100" dist="38100" dir="2700000" algn="tl">
                    <a:srgbClr val="C0C0C0"/>
                  </a:outerShdw>
                </a:effectLst>
              </a:rPr>
              <a:t>Analytical</a:t>
            </a:r>
            <a:r>
              <a:rPr kumimoji="1" lang="zh-CN" altLang="en-US" sz="2000" b="1" dirty="0">
                <a:effectLst>
                  <a:outerShdw blurRad="38100" dist="38100" dir="2700000" algn="tl">
                    <a:srgbClr val="C0C0C0"/>
                  </a:outerShdw>
                </a:effectLst>
              </a:rPr>
              <a:t>）：用户关注数据分析、报表、趋势预测等等功能，而对数据库的 “插入” 和 “更新”等 操作相对来说是较少。这种类型称之为 “</a:t>
            </a:r>
            <a:r>
              <a:rPr kumimoji="1" lang="en-US" altLang="zh-CN" sz="2000" b="1" dirty="0">
                <a:effectLst>
                  <a:outerShdw blurRad="38100" dist="38100" dir="2700000" algn="tl">
                    <a:srgbClr val="C0C0C0"/>
                  </a:outerShdw>
                </a:effectLst>
              </a:rPr>
              <a:t>OLAP” </a:t>
            </a:r>
            <a:r>
              <a:rPr kumimoji="1" lang="zh-CN" altLang="en-US" sz="2000" b="1" dirty="0">
                <a:effectLst>
                  <a:outerShdw blurRad="38100" dist="38100" dir="2700000" algn="tl">
                    <a:srgbClr val="C0C0C0"/>
                  </a:outerShdw>
                </a:effectLst>
              </a:rPr>
              <a:t>。</a:t>
            </a:r>
            <a:r>
              <a:rPr kumimoji="1" lang="en-US" altLang="zh-CN" sz="2000" b="1" dirty="0">
                <a:effectLst>
                  <a:outerShdw blurRad="38100" dist="38100" dir="2700000" algn="tl">
                    <a:srgbClr val="C0C0C0"/>
                  </a:outerShdw>
                </a:effectLst>
              </a:rPr>
              <a:t>OLAP</a:t>
            </a:r>
            <a:r>
              <a:rPr kumimoji="1" lang="zh-CN" altLang="en-US" sz="2000" b="1" dirty="0">
                <a:effectLst>
                  <a:outerShdw blurRad="38100" dist="38100" dir="2700000" algn="tl">
                    <a:srgbClr val="C0C0C0"/>
                  </a:outerShdw>
                </a:effectLst>
              </a:rPr>
              <a:t>对可以设计一个不规范化的数据库结构。</a:t>
            </a:r>
          </a:p>
        </p:txBody>
      </p:sp>
      <p:sp>
        <p:nvSpPr>
          <p:cNvPr id="689158" name="Text Box 6"/>
          <p:cNvSpPr txBox="1">
            <a:spLocks noChangeArrowheads="1"/>
          </p:cNvSpPr>
          <p:nvPr/>
        </p:nvSpPr>
        <p:spPr bwMode="auto">
          <a:xfrm>
            <a:off x="82550" y="1268413"/>
            <a:ext cx="8964613" cy="527050"/>
          </a:xfrm>
          <a:prstGeom prst="rect">
            <a:avLst/>
          </a:prstGeom>
          <a:noFill/>
          <a:ln w="9525">
            <a:noFill/>
            <a:miter lim="800000"/>
            <a:headEnd/>
            <a:tailEnd/>
          </a:ln>
          <a:effectLst/>
        </p:spPr>
        <p:txBody>
          <a:bodyPr lIns="90000" tIns="46800" rIns="90000" bIns="46800">
            <a:spAutoFit/>
          </a:bodyPr>
          <a:lstStyle/>
          <a:p>
            <a:pPr eaLnBrk="1" hangingPunct="1">
              <a:lnSpc>
                <a:spcPct val="130000"/>
              </a:lnSpc>
              <a:spcBef>
                <a:spcPct val="50000"/>
              </a:spcBef>
              <a:spcAft>
                <a:spcPct val="0"/>
              </a:spcAft>
              <a:buClrTx/>
              <a:buSzTx/>
              <a:buFontTx/>
              <a:buNone/>
              <a:defRPr/>
            </a:pPr>
            <a:r>
              <a:rPr kumimoji="1" lang="zh-CN" altLang="en-US" sz="2200" b="1">
                <a:solidFill>
                  <a:srgbClr val="000099"/>
                </a:solidFill>
                <a:effectLst>
                  <a:outerShdw blurRad="38100" dist="38100" dir="2700000" algn="tl">
                    <a:srgbClr val="C0C0C0"/>
                  </a:outerShdw>
                </a:effectLst>
              </a:rPr>
              <a:t>根据应用背景进行灵活考虑</a:t>
            </a:r>
            <a:r>
              <a:rPr kumimoji="1" lang="en-US" altLang="zh-CN" sz="2200" b="1">
                <a:solidFill>
                  <a:srgbClr val="000099"/>
                </a:solidFill>
                <a:effectLst>
                  <a:outerShdw blurRad="38100" dist="38100" dir="2700000" algn="tl">
                    <a:srgbClr val="C0C0C0"/>
                  </a:outerShdw>
                </a:effectLst>
              </a:rPr>
              <a:t>——</a:t>
            </a:r>
            <a:r>
              <a:rPr kumimoji="1" lang="zh-CN" altLang="en-US" sz="2200" b="1">
                <a:solidFill>
                  <a:srgbClr val="000099"/>
                </a:solidFill>
                <a:effectLst>
                  <a:outerShdw blurRad="38100" dist="38100" dir="2700000" algn="tl">
                    <a:srgbClr val="C0C0C0"/>
                  </a:outerShdw>
                </a:effectLst>
              </a:rPr>
              <a:t>区别对待不同系统对数据库的应用性质</a:t>
            </a:r>
          </a:p>
        </p:txBody>
      </p:sp>
    </p:spTree>
  </p:cSld>
  <p:clrMapOvr>
    <a:masterClrMapping/>
  </p:clrMapOvr>
  <p:transition>
    <p:randomBar dir="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80" name="Rectangle 4"/>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数据库设计</a:t>
            </a:r>
          </a:p>
        </p:txBody>
      </p:sp>
      <p:sp>
        <p:nvSpPr>
          <p:cNvPr id="690181" name="Text Box 5"/>
          <p:cNvSpPr txBox="1">
            <a:spLocks noChangeArrowheads="1"/>
          </p:cNvSpPr>
          <p:nvPr/>
        </p:nvSpPr>
        <p:spPr bwMode="auto">
          <a:xfrm>
            <a:off x="88900" y="1268413"/>
            <a:ext cx="8642350" cy="527050"/>
          </a:xfrm>
          <a:prstGeom prst="rect">
            <a:avLst/>
          </a:prstGeom>
          <a:noFill/>
          <a:ln w="9525">
            <a:noFill/>
            <a:miter lim="800000"/>
            <a:headEnd/>
            <a:tailEnd/>
          </a:ln>
          <a:effectLst/>
        </p:spPr>
        <p:txBody>
          <a:bodyPr lIns="90000" tIns="46800" rIns="90000" bIns="46800">
            <a:spAutoFit/>
          </a:bodyPr>
          <a:lstStyle/>
          <a:p>
            <a:pPr eaLnBrk="1" hangingPunct="1">
              <a:lnSpc>
                <a:spcPct val="130000"/>
              </a:lnSpc>
              <a:spcBef>
                <a:spcPct val="50000"/>
              </a:spcBef>
              <a:spcAft>
                <a:spcPct val="0"/>
              </a:spcAft>
              <a:buClrTx/>
              <a:buSzTx/>
              <a:buFontTx/>
              <a:buNone/>
              <a:defRPr/>
            </a:pPr>
            <a:r>
              <a:rPr kumimoji="1" lang="zh-CN" altLang="en-US" sz="2200" b="1">
                <a:solidFill>
                  <a:srgbClr val="000099"/>
                </a:solidFill>
                <a:effectLst>
                  <a:outerShdw blurRad="38100" dist="38100" dir="2700000" algn="tl">
                    <a:srgbClr val="C0C0C0"/>
                  </a:outerShdw>
                </a:effectLst>
              </a:rPr>
              <a:t>根据应用背景进行灵活考虑</a:t>
            </a:r>
            <a:r>
              <a:rPr kumimoji="1" lang="en-US" altLang="zh-CN" sz="2200" b="1">
                <a:solidFill>
                  <a:srgbClr val="000099"/>
                </a:solidFill>
                <a:effectLst>
                  <a:outerShdw blurRad="38100" dist="38100" dir="2700000" algn="tl">
                    <a:srgbClr val="C0C0C0"/>
                  </a:outerShdw>
                </a:effectLst>
              </a:rPr>
              <a:t>——</a:t>
            </a:r>
            <a:r>
              <a:rPr kumimoji="1" lang="zh-CN" altLang="en-US" sz="2200" b="1">
                <a:solidFill>
                  <a:srgbClr val="000099"/>
                </a:solidFill>
                <a:effectLst>
                  <a:outerShdw blurRad="38100" dist="38100" dir="2700000" algn="tl">
                    <a:srgbClr val="C0C0C0"/>
                  </a:outerShdw>
                </a:effectLst>
              </a:rPr>
              <a:t>数据库设计要适应需求的变更</a:t>
            </a:r>
          </a:p>
        </p:txBody>
      </p:sp>
      <p:sp>
        <p:nvSpPr>
          <p:cNvPr id="690182" name="Text Box 6"/>
          <p:cNvSpPr txBox="1">
            <a:spLocks noChangeArrowheads="1"/>
          </p:cNvSpPr>
          <p:nvPr/>
        </p:nvSpPr>
        <p:spPr bwMode="auto">
          <a:xfrm>
            <a:off x="539750" y="2205038"/>
            <a:ext cx="8280400" cy="1625600"/>
          </a:xfrm>
          <a:prstGeom prst="rect">
            <a:avLst/>
          </a:prstGeom>
          <a:noFill/>
          <a:ln w="9525">
            <a:noFill/>
            <a:miter lim="800000"/>
            <a:headEnd/>
            <a:tailEnd/>
          </a:ln>
          <a:effectLst/>
        </p:spPr>
        <p:txBody>
          <a:bodyPr lIns="90000" tIns="46800" rIns="90000" bIns="46800">
            <a:spAutoFit/>
          </a:bodyPr>
          <a:lstStyle/>
          <a:p>
            <a:pPr eaLnBrk="1" hangingPunct="1">
              <a:lnSpc>
                <a:spcPct val="140000"/>
              </a:lnSpc>
              <a:spcBef>
                <a:spcPct val="50000"/>
              </a:spcBef>
              <a:spcAft>
                <a:spcPct val="0"/>
              </a:spcAft>
              <a:buClrTx/>
              <a:buSzTx/>
              <a:buFontTx/>
              <a:buNone/>
              <a:defRPr/>
            </a:pPr>
            <a:r>
              <a:rPr kumimoji="1" lang="en-US" altLang="zh-CN" sz="2400" b="1">
                <a:effectLst>
                  <a:outerShdw blurRad="38100" dist="38100" dir="2700000" algn="tl">
                    <a:srgbClr val="C0C0C0"/>
                  </a:outerShdw>
                </a:effectLst>
              </a:rPr>
              <a:t>        </a:t>
            </a:r>
            <a:r>
              <a:rPr kumimoji="1" lang="zh-CN" altLang="en-US" sz="2400" b="1">
                <a:effectLst>
                  <a:outerShdw blurRad="38100" dist="38100" dir="2700000" algn="tl">
                    <a:srgbClr val="C0C0C0"/>
                  </a:outerShdw>
                </a:effectLst>
              </a:rPr>
              <a:t>数据库结构的变化，有时会给系统设计与实现带来灾难性的后果。因此，在概要设计阶段，设计良好的、适应需求变更的数据库结构，是一项重要而复杂的工作。</a:t>
            </a:r>
          </a:p>
        </p:txBody>
      </p:sp>
      <p:sp>
        <p:nvSpPr>
          <p:cNvPr id="690183" name="Rectangle 7"/>
          <p:cNvSpPr>
            <a:spLocks noChangeArrowheads="1"/>
          </p:cNvSpPr>
          <p:nvPr/>
        </p:nvSpPr>
        <p:spPr bwMode="auto">
          <a:xfrm>
            <a:off x="197643" y="3830638"/>
            <a:ext cx="8424863" cy="2585323"/>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lnSpc>
                <a:spcPct val="140000"/>
              </a:lnSpc>
              <a:tabLst>
                <a:tab pos="1277938" algn="l"/>
              </a:tabLst>
              <a:defRPr/>
            </a:pPr>
            <a:r>
              <a:rPr lang="en-US" altLang="zh-CN" sz="2400" b="1" dirty="0">
                <a:effectLst>
                  <a:outerShdw blurRad="38100" dist="38100" dir="2700000" algn="tl">
                    <a:srgbClr val="C0C0C0"/>
                  </a:outerShdw>
                </a:effectLst>
              </a:rPr>
              <a:t>1988</a:t>
            </a:r>
            <a:r>
              <a:rPr lang="zh-CN" altLang="en-US" sz="2400" b="1" dirty="0">
                <a:effectLst>
                  <a:outerShdw blurRad="38100" dist="38100" dir="2700000" algn="tl">
                    <a:srgbClr val="C0C0C0"/>
                  </a:outerShdw>
                </a:effectLst>
              </a:rPr>
              <a:t>年</a:t>
            </a:r>
            <a:r>
              <a:rPr lang="en-US" altLang="zh-CN" sz="2400" b="1" dirty="0">
                <a:effectLst>
                  <a:outerShdw blurRad="38100" dist="38100" dir="2700000" algn="tl">
                    <a:srgbClr val="C0C0C0"/>
                  </a:outerShdw>
                </a:effectLst>
              </a:rPr>
              <a:t>Bertrand Meyer</a:t>
            </a:r>
            <a:r>
              <a:rPr lang="zh-CN" altLang="en-US" sz="2400" b="1" dirty="0">
                <a:effectLst>
                  <a:outerShdw blurRad="38100" dist="38100" dir="2700000" algn="tl">
                    <a:srgbClr val="C0C0C0"/>
                  </a:outerShdw>
                </a:effectLst>
              </a:rPr>
              <a:t>在他的著作</a:t>
            </a:r>
            <a:r>
              <a:rPr lang="en-US" altLang="zh-CN" sz="2400" b="1" dirty="0">
                <a:effectLst>
                  <a:outerShdw blurRad="38100" dist="38100" dir="2700000" algn="tl">
                    <a:srgbClr val="C0C0C0"/>
                  </a:outerShdw>
                </a:effectLst>
              </a:rPr>
              <a:t>《Object Oriented Software Construction》</a:t>
            </a:r>
            <a:r>
              <a:rPr lang="zh-CN" altLang="en-US" sz="2400" b="1" dirty="0">
                <a:effectLst>
                  <a:outerShdw blurRad="38100" dist="38100" dir="2700000" algn="tl">
                    <a:srgbClr val="C0C0C0"/>
                  </a:outerShdw>
                </a:effectLst>
              </a:rPr>
              <a:t>中提出了</a:t>
            </a:r>
            <a:r>
              <a:rPr lang="zh-CN" altLang="en-US" sz="2400" b="1" dirty="0">
                <a:solidFill>
                  <a:schemeClr val="tx2"/>
                </a:solidFill>
                <a:effectLst>
                  <a:outerShdw blurRad="38100" dist="38100" dir="2700000" algn="tl">
                    <a:srgbClr val="C0C0C0"/>
                  </a:outerShdw>
                </a:effectLst>
              </a:rPr>
              <a:t>开闭原则</a:t>
            </a:r>
            <a:r>
              <a:rPr lang="zh-CN" altLang="en-US" sz="2400" b="1" dirty="0">
                <a:effectLst>
                  <a:outerShdw blurRad="38100" dist="38100" dir="2700000" algn="tl">
                    <a:srgbClr val="C0C0C0"/>
                  </a:outerShdw>
                </a:effectLst>
              </a:rPr>
              <a:t>，书中原文是：“</a:t>
            </a:r>
            <a:r>
              <a:rPr lang="en-US" altLang="zh-CN" sz="2400" b="1" dirty="0">
                <a:effectLst>
                  <a:outerShdw blurRad="38100" dist="38100" dir="2700000" algn="tl">
                    <a:srgbClr val="C0C0C0"/>
                  </a:outerShdw>
                </a:effectLst>
              </a:rPr>
              <a:t>Software entities should be open for extension, but closed for modification”</a:t>
            </a:r>
            <a:r>
              <a:rPr lang="zh-CN" altLang="en-US" sz="2400" b="1" dirty="0" smtClean="0">
                <a:effectLst>
                  <a:outerShdw blurRad="38100" dist="38100" dir="2700000" algn="tl">
                    <a:srgbClr val="C0C0C0"/>
                  </a:outerShdw>
                </a:effectLst>
              </a:rPr>
              <a:t>。</a:t>
            </a:r>
            <a:r>
              <a:rPr lang="en-US" altLang="zh-CN" sz="2400"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软件对于系统功能的扩展应该是开放的，但不能随机修改这个结构。</a:t>
            </a:r>
            <a:r>
              <a:rPr lang="en-US" altLang="zh-CN" sz="2400" b="1" dirty="0" smtClean="0">
                <a:effectLst>
                  <a:outerShdw blurRad="38100" dist="38100" dir="2700000" algn="tl">
                    <a:srgbClr val="C0C0C0"/>
                  </a:outerShdw>
                </a:effectLst>
              </a:rPr>
              <a:t>*/</a:t>
            </a:r>
            <a:endParaRPr lang="zh-CN" altLang="en-US" sz="2400" b="1" dirty="0">
              <a:effectLst>
                <a:outerShdw blurRad="38100" dist="38100" dir="2700000" algn="tl">
                  <a:srgbClr val="C0C0C0"/>
                </a:outerShdw>
              </a:effectLst>
            </a:endParaRPr>
          </a:p>
        </p:txBody>
      </p:sp>
    </p:spTree>
  </p:cSld>
  <p:clrMapOvr>
    <a:masterClrMapping/>
  </p:clrMapOvr>
  <p:transition>
    <p:randomBar dir="ver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Text Box 2"/>
          <p:cNvSpPr txBox="1">
            <a:spLocks noChangeArrowheads="1"/>
          </p:cNvSpPr>
          <p:nvPr/>
        </p:nvSpPr>
        <p:spPr bwMode="auto">
          <a:xfrm>
            <a:off x="179512" y="1556792"/>
            <a:ext cx="8604250" cy="5607689"/>
          </a:xfrm>
          <a:prstGeom prst="rect">
            <a:avLst/>
          </a:prstGeom>
          <a:noFill/>
          <a:ln w="12700">
            <a:noFill/>
            <a:miter lim="800000"/>
            <a:headEnd/>
            <a:tailEnd/>
          </a:ln>
          <a:effectLst/>
        </p:spPr>
        <p:txBody>
          <a:bodyPr lIns="0" rIns="0">
            <a:spAutoFit/>
          </a:bodyPr>
          <a:lstStyle/>
          <a:p>
            <a:pPr>
              <a:lnSpc>
                <a:spcPct val="100000"/>
              </a:lnSpc>
              <a:spcBef>
                <a:spcPct val="30000"/>
              </a:spcBef>
              <a:spcAft>
                <a:spcPct val="0"/>
              </a:spcAft>
              <a:buClrTx/>
              <a:buSzTx/>
              <a:buFont typeface="Wingdings" pitchFamily="2" charset="2"/>
              <a:buChar char="l"/>
              <a:defRPr/>
            </a:pPr>
            <a:r>
              <a:rPr kumimoji="1" lang="en-US" altLang="zh-CN" sz="2800" b="1" dirty="0">
                <a:solidFill>
                  <a:schemeClr val="tx1"/>
                </a:solidFill>
                <a:effectLst>
                  <a:outerShdw blurRad="38100" dist="38100" dir="2700000" algn="tl">
                    <a:srgbClr val="C0C0C0"/>
                  </a:outerShdw>
                </a:effectLst>
                <a:latin typeface="宋体" pitchFamily="2" charset="-122"/>
              </a:rPr>
              <a:t> </a:t>
            </a:r>
            <a:r>
              <a:rPr kumimoji="1" lang="zh-CN" altLang="en-US" sz="2800" b="1" dirty="0">
                <a:solidFill>
                  <a:schemeClr val="tx1"/>
                </a:solidFill>
                <a:effectLst>
                  <a:outerShdw blurRad="38100" dist="38100" dir="2700000" algn="tl">
                    <a:srgbClr val="C0C0C0"/>
                  </a:outerShdw>
                </a:effectLst>
                <a:latin typeface="宋体" pitchFamily="2" charset="-122"/>
              </a:rPr>
              <a:t>设计 应该展示系统的层次结构。</a:t>
            </a:r>
          </a:p>
          <a:p>
            <a:pPr>
              <a:lnSpc>
                <a:spcPct val="100000"/>
              </a:lnSpc>
              <a:spcBef>
                <a:spcPct val="30000"/>
              </a:spcBef>
              <a:spcAft>
                <a:spcPct val="0"/>
              </a:spcAft>
              <a:buClrTx/>
              <a:buSzTx/>
              <a:buFont typeface="Wingdings" pitchFamily="2" charset="2"/>
              <a:buChar char="l"/>
              <a:defRPr/>
            </a:pPr>
            <a:r>
              <a:rPr kumimoji="1" lang="zh-CN" altLang="en-US" sz="2800" b="1" dirty="0">
                <a:solidFill>
                  <a:schemeClr val="tx1"/>
                </a:solidFill>
                <a:effectLst>
                  <a:outerShdw blurRad="38100" dist="38100" dir="2700000" algn="tl">
                    <a:srgbClr val="C0C0C0"/>
                  </a:outerShdw>
                </a:effectLst>
                <a:latin typeface="宋体" pitchFamily="2" charset="-122"/>
              </a:rPr>
              <a:t> 设计 应该</a:t>
            </a:r>
            <a:r>
              <a:rPr kumimoji="1" lang="zh-CN" altLang="en-US" sz="2800" b="1" dirty="0">
                <a:solidFill>
                  <a:schemeClr val="tx1"/>
                </a:solidFill>
                <a:effectLst>
                  <a:outerShdw blurRad="38100" dist="38100" dir="2700000" algn="tl">
                    <a:srgbClr val="C0C0C0"/>
                  </a:outerShdw>
                </a:effectLst>
                <a:latin typeface="Tahoma" pitchFamily="34" charset="0"/>
              </a:rPr>
              <a:t>模块化与信息隐藏</a:t>
            </a:r>
            <a:r>
              <a:rPr kumimoji="1" lang="zh-CN" altLang="en-US" sz="2800" b="1" dirty="0" smtClean="0">
                <a:solidFill>
                  <a:schemeClr val="tx1"/>
                </a:solidFill>
                <a:effectLst>
                  <a:outerShdw blurRad="38100" dist="38100" dir="2700000" algn="tl">
                    <a:srgbClr val="C0C0C0"/>
                  </a:outerShdw>
                </a:effectLst>
                <a:latin typeface="Tahoma" pitchFamily="34" charset="0"/>
              </a:rPr>
              <a:t>。</a:t>
            </a:r>
            <a:r>
              <a:rPr kumimoji="1" lang="en-US" altLang="zh-CN" sz="2800" b="1" dirty="0" smtClean="0">
                <a:solidFill>
                  <a:schemeClr val="tx1"/>
                </a:solidFill>
                <a:effectLst>
                  <a:outerShdw blurRad="38100" dist="38100" dir="2700000" algn="tl">
                    <a:srgbClr val="C0C0C0"/>
                  </a:outerShdw>
                </a:effectLst>
                <a:latin typeface="Tahoma" pitchFamily="34" charset="0"/>
              </a:rPr>
              <a:t>/*</a:t>
            </a:r>
            <a:r>
              <a:rPr kumimoji="1" lang="zh-CN" altLang="en-US" sz="1800" b="1" dirty="0" smtClean="0">
                <a:solidFill>
                  <a:schemeClr val="tx1"/>
                </a:solidFill>
                <a:effectLst>
                  <a:outerShdw blurRad="38100" dist="38100" dir="2700000" algn="tl">
                    <a:srgbClr val="C0C0C0"/>
                  </a:outerShdw>
                </a:effectLst>
                <a:latin typeface="Tahoma" pitchFamily="34" charset="0"/>
              </a:rPr>
              <a:t>其中耦合和内聚是衡量指标</a:t>
            </a:r>
            <a:r>
              <a:rPr kumimoji="1" lang="en-US" altLang="zh-CN" sz="2800" b="1" dirty="0" smtClean="0">
                <a:solidFill>
                  <a:schemeClr val="tx1"/>
                </a:solidFill>
                <a:effectLst>
                  <a:outerShdw blurRad="38100" dist="38100" dir="2700000" algn="tl">
                    <a:srgbClr val="C0C0C0"/>
                  </a:outerShdw>
                </a:effectLst>
                <a:latin typeface="Tahoma" pitchFamily="34" charset="0"/>
              </a:rPr>
              <a:t>*/</a:t>
            </a:r>
            <a:endParaRPr kumimoji="1" lang="zh-CN" altLang="en-US" sz="2800" b="1" dirty="0">
              <a:solidFill>
                <a:schemeClr val="tx1"/>
              </a:solidFill>
              <a:effectLst>
                <a:outerShdw blurRad="38100" dist="38100" dir="2700000" algn="tl">
                  <a:srgbClr val="C0C0C0"/>
                </a:outerShdw>
              </a:effectLst>
              <a:latin typeface="Tahoma" pitchFamily="34" charset="0"/>
            </a:endParaRPr>
          </a:p>
          <a:p>
            <a:pPr>
              <a:lnSpc>
                <a:spcPct val="100000"/>
              </a:lnSpc>
              <a:spcBef>
                <a:spcPct val="30000"/>
              </a:spcBef>
              <a:spcAft>
                <a:spcPct val="0"/>
              </a:spcAft>
              <a:buClrTx/>
              <a:buSzTx/>
              <a:buFont typeface="Wingdings" pitchFamily="2" charset="2"/>
              <a:buChar char="l"/>
              <a:defRPr/>
            </a:pPr>
            <a:r>
              <a:rPr kumimoji="1" lang="zh-CN" altLang="en-US" sz="2800" b="1" dirty="0">
                <a:solidFill>
                  <a:schemeClr val="tx1"/>
                </a:solidFill>
                <a:effectLst>
                  <a:outerShdw blurRad="38100" dist="38100" dir="2700000" algn="tl">
                    <a:srgbClr val="C0C0C0"/>
                  </a:outerShdw>
                </a:effectLst>
                <a:latin typeface="宋体" pitchFamily="2" charset="-122"/>
              </a:rPr>
              <a:t> 设计 应该遵循分解</a:t>
            </a:r>
            <a:r>
              <a:rPr kumimoji="1" lang="zh-CN" altLang="en-US" sz="2800" b="1" dirty="0">
                <a:solidFill>
                  <a:schemeClr val="tx1"/>
                </a:solidFill>
                <a:effectLst>
                  <a:outerShdw blurRad="38100" dist="38100" dir="2700000" algn="tl">
                    <a:srgbClr val="C0C0C0"/>
                  </a:outerShdw>
                </a:effectLst>
                <a:latin typeface="Tahoma" pitchFamily="34" charset="0"/>
              </a:rPr>
              <a:t>与求精的原则</a:t>
            </a:r>
            <a:r>
              <a:rPr kumimoji="1" lang="zh-CN" altLang="en-US" sz="2800" b="1" dirty="0" smtClean="0">
                <a:solidFill>
                  <a:schemeClr val="tx1"/>
                </a:solidFill>
                <a:effectLst>
                  <a:outerShdw blurRad="38100" dist="38100" dir="2700000" algn="tl">
                    <a:srgbClr val="C0C0C0"/>
                  </a:outerShdw>
                </a:effectLst>
                <a:latin typeface="Tahoma" pitchFamily="34" charset="0"/>
              </a:rPr>
              <a:t>。</a:t>
            </a:r>
            <a:r>
              <a:rPr kumimoji="1" lang="en-US" altLang="zh-CN" sz="2800" b="1" dirty="0" smtClean="0">
                <a:solidFill>
                  <a:schemeClr val="tx1"/>
                </a:solidFill>
                <a:effectLst>
                  <a:outerShdw blurRad="38100" dist="38100" dir="2700000" algn="tl">
                    <a:srgbClr val="C0C0C0"/>
                  </a:outerShdw>
                </a:effectLst>
                <a:latin typeface="Tahoma" pitchFamily="34" charset="0"/>
              </a:rPr>
              <a:t>/*</a:t>
            </a:r>
            <a:r>
              <a:rPr kumimoji="1" lang="zh-CN" altLang="en-US" sz="1800" b="1" dirty="0" smtClean="0">
                <a:solidFill>
                  <a:schemeClr val="tx1"/>
                </a:solidFill>
                <a:effectLst>
                  <a:outerShdw blurRad="38100" dist="38100" dir="2700000" algn="tl">
                    <a:srgbClr val="C0C0C0"/>
                  </a:outerShdw>
                </a:effectLst>
                <a:latin typeface="Tahoma" pitchFamily="34" charset="0"/>
              </a:rPr>
              <a:t>模块数量和复杂度之间的平衡</a:t>
            </a:r>
            <a:r>
              <a:rPr kumimoji="1" lang="en-US" altLang="zh-CN" sz="2800" b="1" dirty="0" smtClean="0">
                <a:solidFill>
                  <a:schemeClr val="tx1"/>
                </a:solidFill>
                <a:effectLst>
                  <a:outerShdw blurRad="38100" dist="38100" dir="2700000" algn="tl">
                    <a:srgbClr val="C0C0C0"/>
                  </a:outerShdw>
                </a:effectLst>
                <a:latin typeface="Tahoma" pitchFamily="34" charset="0"/>
              </a:rPr>
              <a:t>*/</a:t>
            </a:r>
            <a:endParaRPr kumimoji="1" lang="zh-CN" altLang="en-US" sz="2800" b="1" dirty="0">
              <a:solidFill>
                <a:schemeClr val="tx1"/>
              </a:solidFill>
              <a:effectLst>
                <a:outerShdw blurRad="38100" dist="38100" dir="2700000" algn="tl">
                  <a:srgbClr val="C0C0C0"/>
                </a:outerShdw>
              </a:effectLst>
              <a:latin typeface="Tahoma" pitchFamily="34" charset="0"/>
            </a:endParaRPr>
          </a:p>
          <a:p>
            <a:pPr>
              <a:lnSpc>
                <a:spcPct val="100000"/>
              </a:lnSpc>
              <a:spcBef>
                <a:spcPct val="30000"/>
              </a:spcBef>
              <a:spcAft>
                <a:spcPct val="0"/>
              </a:spcAft>
              <a:buClrTx/>
              <a:buSzTx/>
              <a:buFont typeface="Wingdings" pitchFamily="2" charset="2"/>
              <a:buChar char="l"/>
              <a:defRPr/>
            </a:pPr>
            <a:r>
              <a:rPr kumimoji="1" lang="zh-CN" altLang="en-US" sz="2800" b="1" dirty="0">
                <a:solidFill>
                  <a:schemeClr val="tx1"/>
                </a:solidFill>
                <a:effectLst>
                  <a:outerShdw blurRad="38100" dist="38100" dir="2700000" algn="tl">
                    <a:srgbClr val="C0C0C0"/>
                  </a:outerShdw>
                </a:effectLst>
                <a:latin typeface="宋体" pitchFamily="2" charset="-122"/>
              </a:rPr>
              <a:t> 设计 应该包括</a:t>
            </a:r>
            <a:r>
              <a:rPr kumimoji="1" lang="zh-CN" altLang="en-US" sz="2800" b="1" dirty="0" smtClean="0">
                <a:solidFill>
                  <a:schemeClr val="tx1"/>
                </a:solidFill>
                <a:effectLst>
                  <a:outerShdw blurRad="38100" dist="38100" dir="2700000" algn="tl">
                    <a:srgbClr val="C0C0C0"/>
                  </a:outerShdw>
                </a:effectLst>
                <a:latin typeface="宋体" pitchFamily="2" charset="-122"/>
              </a:rPr>
              <a:t>数据</a:t>
            </a:r>
            <a:r>
              <a:rPr kumimoji="1" lang="en-US" altLang="zh-CN" sz="2800" b="1" dirty="0" smtClean="0">
                <a:solidFill>
                  <a:schemeClr val="tx1"/>
                </a:solidFill>
                <a:effectLst>
                  <a:outerShdw blurRad="38100" dist="38100" dir="2700000" algn="tl">
                    <a:srgbClr val="C0C0C0"/>
                  </a:outerShdw>
                </a:effectLst>
                <a:latin typeface="宋体" pitchFamily="2" charset="-122"/>
              </a:rPr>
              <a:t>/*</a:t>
            </a:r>
            <a:r>
              <a:rPr kumimoji="1" lang="zh-CN" altLang="en-US" sz="1600" b="1" dirty="0" smtClean="0">
                <a:solidFill>
                  <a:schemeClr val="tx1"/>
                </a:solidFill>
                <a:effectLst>
                  <a:outerShdw blurRad="38100" dist="38100" dir="2700000" algn="tl">
                    <a:srgbClr val="C0C0C0"/>
                  </a:outerShdw>
                </a:effectLst>
                <a:latin typeface="宋体" pitchFamily="2" charset="-122"/>
              </a:rPr>
              <a:t>数据库、文件、传递的数据结构</a:t>
            </a:r>
            <a:r>
              <a:rPr kumimoji="1" lang="en-US" altLang="zh-CN" sz="2800" b="1" dirty="0" smtClean="0">
                <a:solidFill>
                  <a:schemeClr val="tx1"/>
                </a:solidFill>
                <a:effectLst>
                  <a:outerShdw blurRad="38100" dist="38100" dir="2700000" algn="tl">
                    <a:srgbClr val="C0C0C0"/>
                  </a:outerShdw>
                </a:effectLst>
                <a:latin typeface="宋体" pitchFamily="2" charset="-122"/>
              </a:rPr>
              <a:t>*/</a:t>
            </a:r>
            <a:r>
              <a:rPr kumimoji="1" lang="zh-CN" altLang="en-US" sz="2800" b="1" dirty="0" smtClean="0">
                <a:solidFill>
                  <a:schemeClr val="tx1"/>
                </a:solidFill>
                <a:effectLst>
                  <a:outerShdw blurRad="38100" dist="38100" dir="2700000" algn="tl">
                    <a:srgbClr val="C0C0C0"/>
                  </a:outerShdw>
                </a:effectLst>
                <a:latin typeface="宋体" pitchFamily="2" charset="-122"/>
              </a:rPr>
              <a:t>、</a:t>
            </a:r>
            <a:r>
              <a:rPr kumimoji="1" lang="zh-CN" altLang="en-US" sz="2800" b="1" dirty="0">
                <a:solidFill>
                  <a:schemeClr val="tx1"/>
                </a:solidFill>
                <a:effectLst>
                  <a:outerShdw blurRad="38100" dist="38100" dir="2700000" algn="tl">
                    <a:srgbClr val="C0C0C0"/>
                  </a:outerShdw>
                </a:effectLst>
                <a:latin typeface="宋体" pitchFamily="2" charset="-122"/>
              </a:rPr>
              <a:t>体系结构、接口和</a:t>
            </a:r>
            <a:r>
              <a:rPr kumimoji="1" lang="zh-CN" altLang="en-US" sz="2800" b="1" dirty="0">
                <a:solidFill>
                  <a:schemeClr val="tx1"/>
                </a:solidFill>
                <a:effectLst>
                  <a:outerShdw blurRad="38100" dist="38100" dir="2700000" algn="tl">
                    <a:srgbClr val="C0C0C0"/>
                  </a:outerShdw>
                </a:effectLst>
                <a:latin typeface="Tahoma" pitchFamily="34" charset="0"/>
              </a:rPr>
              <a:t>模块的清楚</a:t>
            </a:r>
          </a:p>
          <a:p>
            <a:pPr>
              <a:lnSpc>
                <a:spcPct val="100000"/>
              </a:lnSpc>
              <a:spcBef>
                <a:spcPct val="30000"/>
              </a:spcBef>
              <a:spcAft>
                <a:spcPct val="0"/>
              </a:spcAft>
              <a:buClrTx/>
              <a:buSzTx/>
              <a:buFont typeface="Wingdings" pitchFamily="2" charset="2"/>
              <a:buNone/>
              <a:defRPr/>
            </a:pPr>
            <a:r>
              <a:rPr kumimoji="1" lang="zh-CN" altLang="en-US" sz="2800" b="1" dirty="0">
                <a:solidFill>
                  <a:schemeClr val="tx1"/>
                </a:solidFill>
                <a:effectLst>
                  <a:outerShdw blurRad="38100" dist="38100" dir="2700000" algn="tl">
                    <a:srgbClr val="C0C0C0"/>
                  </a:outerShdw>
                </a:effectLst>
                <a:latin typeface="Tahoma" pitchFamily="34" charset="0"/>
              </a:rPr>
              <a:t>             表示。</a:t>
            </a:r>
          </a:p>
          <a:p>
            <a:pPr>
              <a:lnSpc>
                <a:spcPct val="100000"/>
              </a:lnSpc>
              <a:spcBef>
                <a:spcPct val="30000"/>
              </a:spcBef>
              <a:spcAft>
                <a:spcPct val="0"/>
              </a:spcAft>
              <a:buClrTx/>
              <a:buSzTx/>
              <a:buFont typeface="Wingdings" pitchFamily="2" charset="2"/>
              <a:buChar char="l"/>
              <a:defRPr/>
            </a:pPr>
            <a:r>
              <a:rPr kumimoji="1" lang="zh-CN" altLang="en-US" sz="2800" b="1" dirty="0">
                <a:solidFill>
                  <a:schemeClr val="tx1"/>
                </a:solidFill>
                <a:effectLst>
                  <a:outerShdw blurRad="38100" dist="38100" dir="2700000" algn="tl">
                    <a:srgbClr val="C0C0C0"/>
                  </a:outerShdw>
                </a:effectLst>
                <a:latin typeface="宋体" pitchFamily="2" charset="-122"/>
              </a:rPr>
              <a:t> 设计</a:t>
            </a:r>
            <a:r>
              <a:rPr kumimoji="1" lang="zh-CN" altLang="en-US" sz="2800" b="1" dirty="0" smtClean="0">
                <a:solidFill>
                  <a:schemeClr val="tx1"/>
                </a:solidFill>
                <a:effectLst>
                  <a:outerShdw blurRad="38100" dist="38100" dir="2700000" algn="tl">
                    <a:srgbClr val="C0C0C0"/>
                  </a:outerShdw>
                </a:effectLst>
                <a:latin typeface="宋体" pitchFamily="2" charset="-122"/>
              </a:rPr>
              <a:t>过程</a:t>
            </a:r>
            <a:r>
              <a:rPr kumimoji="1" lang="en-US" altLang="zh-CN" sz="2800" b="1" dirty="0" smtClean="0">
                <a:solidFill>
                  <a:schemeClr val="tx1"/>
                </a:solidFill>
                <a:effectLst>
                  <a:outerShdw blurRad="38100" dist="38100" dir="2700000" algn="tl">
                    <a:srgbClr val="C0C0C0"/>
                  </a:outerShdw>
                </a:effectLst>
                <a:latin typeface="宋体" pitchFamily="2" charset="-122"/>
              </a:rPr>
              <a:t>/*</a:t>
            </a:r>
            <a:r>
              <a:rPr kumimoji="1" lang="zh-CN" altLang="en-US" sz="1800" b="1" dirty="0" smtClean="0">
                <a:solidFill>
                  <a:schemeClr val="tx1"/>
                </a:solidFill>
                <a:effectLst>
                  <a:outerShdw blurRad="38100" dist="38100" dir="2700000" algn="tl">
                    <a:srgbClr val="C0C0C0"/>
                  </a:outerShdw>
                </a:effectLst>
                <a:latin typeface="宋体" pitchFamily="2" charset="-122"/>
              </a:rPr>
              <a:t>详细设计的部分</a:t>
            </a:r>
            <a:r>
              <a:rPr kumimoji="1" lang="en-US" altLang="zh-CN" sz="2800" b="1" dirty="0" smtClean="0">
                <a:solidFill>
                  <a:schemeClr val="tx1"/>
                </a:solidFill>
                <a:effectLst>
                  <a:outerShdw blurRad="38100" dist="38100" dir="2700000" algn="tl">
                    <a:srgbClr val="C0C0C0"/>
                  </a:outerShdw>
                </a:effectLst>
                <a:latin typeface="宋体" pitchFamily="2" charset="-122"/>
              </a:rPr>
              <a:t>*/</a:t>
            </a:r>
            <a:r>
              <a:rPr kumimoji="1" lang="zh-CN" altLang="en-US" sz="2800" b="1" dirty="0" smtClean="0">
                <a:solidFill>
                  <a:schemeClr val="tx1"/>
                </a:solidFill>
                <a:effectLst>
                  <a:outerShdw blurRad="38100" dist="38100" dir="2700000" algn="tl">
                    <a:srgbClr val="C0C0C0"/>
                  </a:outerShdw>
                </a:effectLst>
                <a:latin typeface="宋体" pitchFamily="2" charset="-122"/>
              </a:rPr>
              <a:t>是</a:t>
            </a:r>
            <a:r>
              <a:rPr kumimoji="1" lang="zh-CN" altLang="en-US" sz="2800" b="1" dirty="0">
                <a:solidFill>
                  <a:schemeClr val="tx1"/>
                </a:solidFill>
                <a:effectLst>
                  <a:outerShdw blurRad="38100" dist="38100" dir="2700000" algn="tl">
                    <a:srgbClr val="C0C0C0"/>
                  </a:outerShdw>
                </a:effectLst>
                <a:latin typeface="宋体" pitchFamily="2" charset="-122"/>
              </a:rPr>
              <a:t>迭代过程，基于需求所获取的信息量。</a:t>
            </a:r>
          </a:p>
          <a:p>
            <a:pPr>
              <a:lnSpc>
                <a:spcPct val="100000"/>
              </a:lnSpc>
              <a:spcBef>
                <a:spcPct val="30000"/>
              </a:spcBef>
              <a:spcAft>
                <a:spcPct val="0"/>
              </a:spcAft>
              <a:buClrTx/>
              <a:buSzTx/>
              <a:buFont typeface="Wingdings" pitchFamily="2" charset="2"/>
              <a:buChar char="l"/>
              <a:defRPr/>
            </a:pPr>
            <a:r>
              <a:rPr kumimoji="1" lang="zh-CN" altLang="en-US" sz="2800" b="1" dirty="0">
                <a:solidFill>
                  <a:schemeClr val="tx1"/>
                </a:solidFill>
                <a:effectLst>
                  <a:outerShdw blurRad="38100" dist="38100" dir="2700000" algn="tl">
                    <a:srgbClr val="C0C0C0"/>
                  </a:outerShdw>
                </a:effectLst>
                <a:latin typeface="宋体" pitchFamily="2" charset="-122"/>
              </a:rPr>
              <a:t> 设计 应该有一致性和集成性。</a:t>
            </a:r>
          </a:p>
        </p:txBody>
      </p:sp>
      <p:sp>
        <p:nvSpPr>
          <p:cNvPr id="659460" name="Rectangle 4"/>
          <p:cNvSpPr>
            <a:spLocks noChangeArrowheads="1"/>
          </p:cNvSpPr>
          <p:nvPr/>
        </p:nvSpPr>
        <p:spPr bwMode="auto">
          <a:xfrm>
            <a:off x="2124075" y="549275"/>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
        <p:nvSpPr>
          <p:cNvPr id="659461" name="Text Box 5"/>
          <p:cNvSpPr txBox="1">
            <a:spLocks noChangeArrowheads="1"/>
          </p:cNvSpPr>
          <p:nvPr/>
        </p:nvSpPr>
        <p:spPr bwMode="auto">
          <a:xfrm>
            <a:off x="3932362" y="1039848"/>
            <a:ext cx="1098550" cy="641350"/>
          </a:xfrm>
          <a:prstGeom prst="rect">
            <a:avLst/>
          </a:prstGeom>
          <a:noFill/>
          <a:ln w="9525">
            <a:noFill/>
            <a:miter lim="800000"/>
            <a:headEnd/>
            <a:tailEnd/>
          </a:ln>
          <a:effectLst/>
        </p:spPr>
        <p:txBody>
          <a:bodyPr wrap="none">
            <a:spAutoFit/>
          </a:bodyPr>
          <a:lstStyle/>
          <a:p>
            <a:pPr eaLnBrk="1" hangingPunct="1">
              <a:lnSpc>
                <a:spcPct val="100000"/>
              </a:lnSpc>
              <a:spcAft>
                <a:spcPct val="0"/>
              </a:spcAft>
              <a:buClrTx/>
              <a:buSzTx/>
              <a:buFontTx/>
              <a:buNone/>
              <a:defRPr/>
            </a:pPr>
            <a:r>
              <a:rPr kumimoji="1" lang="zh-CN" altLang="en-US" sz="3600" b="1" dirty="0">
                <a:solidFill>
                  <a:schemeClr val="hlink"/>
                </a:solidFill>
                <a:effectLst>
                  <a:outerShdw blurRad="38100" dist="38100" dir="2700000" algn="tl">
                    <a:srgbClr val="C0C0C0"/>
                  </a:outerShdw>
                </a:effectLst>
                <a:latin typeface="Times New Roman" pitchFamily="18" charset="0"/>
                <a:ea typeface="楷体_GB2312" pitchFamily="49" charset="-122"/>
              </a:rPr>
              <a:t>小结</a:t>
            </a:r>
          </a:p>
        </p:txBody>
      </p:sp>
    </p:spTree>
  </p:cSld>
  <p:clrMapOvr>
    <a:masterClrMapping/>
  </p:clrMapOvr>
  <p:transition>
    <p:randomBar dir="ver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7" name="Rectangle 5"/>
          <p:cNvSpPr>
            <a:spLocks noChangeArrowheads="1"/>
          </p:cNvSpPr>
          <p:nvPr/>
        </p:nvSpPr>
        <p:spPr bwMode="auto">
          <a:xfrm>
            <a:off x="2124075" y="549275"/>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界面设计</a:t>
            </a:r>
          </a:p>
        </p:txBody>
      </p:sp>
      <p:sp>
        <p:nvSpPr>
          <p:cNvPr id="607241" name="Rectangle 9"/>
          <p:cNvSpPr>
            <a:spLocks noChangeArrowheads="1"/>
          </p:cNvSpPr>
          <p:nvPr/>
        </p:nvSpPr>
        <p:spPr bwMode="auto">
          <a:xfrm>
            <a:off x="71438" y="1630363"/>
            <a:ext cx="8964612" cy="4319587"/>
          </a:xfrm>
          <a:prstGeom prst="rect">
            <a:avLst/>
          </a:prstGeom>
          <a:noFill/>
          <a:ln w="9525">
            <a:noFill/>
            <a:miter lim="800000"/>
            <a:headEnd/>
            <a:tailEnd/>
          </a:ln>
          <a:effectLst/>
        </p:spPr>
        <p:txBody>
          <a:bodyPr lIns="0" tIns="0" rIns="0" bIns="0"/>
          <a:lstStyle/>
          <a:p>
            <a:pPr marL="284163" indent="-284163" defTabSz="346075">
              <a:lnSpc>
                <a:spcPct val="160000"/>
              </a:lnSpc>
              <a:buClr>
                <a:srgbClr val="A31221"/>
              </a:buClr>
              <a:buFont typeface="Wingdings 3" pitchFamily="18" charset="2"/>
              <a:buNone/>
              <a:tabLst>
                <a:tab pos="1260475" algn="l"/>
              </a:tabLst>
              <a:defRPr/>
            </a:pPr>
            <a:r>
              <a:rPr kumimoji="1" lang="en-US" altLang="zh-CN" sz="2400" b="1">
                <a:effectLst>
                  <a:outerShdw blurRad="38100" dist="38100" dir="2700000" algn="tl">
                    <a:srgbClr val="C0C0C0"/>
                  </a:outerShdw>
                </a:effectLst>
                <a:latin typeface="宋体" pitchFamily="2" charset="-122"/>
              </a:rPr>
              <a:t>    </a:t>
            </a:r>
            <a:r>
              <a:rPr kumimoji="1" lang="zh-CN" altLang="en-US" sz="2400" b="1">
                <a:effectLst>
                  <a:outerShdw blurRad="38100" dist="38100" dir="2700000" algn="tl">
                    <a:srgbClr val="C0C0C0"/>
                  </a:outerShdw>
                </a:effectLst>
                <a:latin typeface="宋体" pitchFamily="2" charset="-122"/>
              </a:rPr>
              <a:t>界面是用户和系统间进行接收数据、数据变换、展示数据的平台，它实现的是系统内部信息表示和用户数据显示之间的转换。</a:t>
            </a:r>
            <a:endParaRPr lang="zh-CN" altLang="en-US" sz="2400" b="1">
              <a:effectLst>
                <a:outerShdw blurRad="38100" dist="38100" dir="2700000" algn="tl">
                  <a:srgbClr val="C0C0C0"/>
                </a:outerShdw>
              </a:effectLst>
              <a:latin typeface="宋体" pitchFamily="2" charset="-122"/>
            </a:endParaRPr>
          </a:p>
          <a:p>
            <a:pPr marL="284163" indent="-284163" defTabSz="346075">
              <a:lnSpc>
                <a:spcPct val="160000"/>
              </a:lnSpc>
              <a:buClr>
                <a:srgbClr val="A31221"/>
              </a:buClr>
              <a:buFont typeface="Wingdings 3" pitchFamily="18" charset="2"/>
              <a:buNone/>
              <a:tabLst>
                <a:tab pos="1260475" algn="l"/>
              </a:tabLst>
              <a:defRPr/>
            </a:pPr>
            <a:r>
              <a:rPr lang="zh-CN" altLang="en-US" sz="2400" b="1">
                <a:effectLst>
                  <a:outerShdw blurRad="38100" dist="38100" dir="2700000" algn="tl">
                    <a:srgbClr val="C0C0C0"/>
                  </a:outerShdw>
                </a:effectLst>
                <a:latin typeface="宋体" pitchFamily="2" charset="-122"/>
              </a:rPr>
              <a:t>    按照以用户为中心的观点，软件设计的核心内容，不是软件本身的功能、性能。软件设计的核心应该是用户，应该是这个软件能够为用户提供什么样的功能和怎样提供这些功能。软件是否成功，不是由技术专家使用专业的标准来评判，而是由用户来评判，由用户是否认可、是否喜欢来评判。</a:t>
            </a:r>
          </a:p>
        </p:txBody>
      </p:sp>
    </p:spTree>
  </p:cSld>
  <p:clrMapOvr>
    <a:masterClrMapping/>
  </p:clrMapOvr>
  <p:transition>
    <p:randomBar dir="ver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62" name="Rectangle 10"/>
          <p:cNvSpPr>
            <a:spLocks noChangeArrowheads="1"/>
          </p:cNvSpPr>
          <p:nvPr/>
        </p:nvSpPr>
        <p:spPr bwMode="auto">
          <a:xfrm>
            <a:off x="0" y="2174875"/>
            <a:ext cx="9144000" cy="4136517"/>
          </a:xfrm>
          <a:prstGeom prst="rect">
            <a:avLst/>
          </a:prstGeom>
          <a:noFill/>
          <a:ln w="9525">
            <a:noFill/>
            <a:miter lim="800000"/>
            <a:headEnd type="none" w="sm" len="sm"/>
            <a:tailEnd type="none" w="sm" len="sm"/>
          </a:ln>
          <a:effectLst/>
        </p:spPr>
        <p:txBody>
          <a:bodyPr wrap="square" lIns="0" tIns="0" rIns="0" bIns="0">
            <a:spAutoFit/>
          </a:bodyPr>
          <a:lstStyle/>
          <a:p>
            <a:pPr indent="266700" algn="just" eaLnBrk="1" hangingPunct="1">
              <a:lnSpc>
                <a:spcPct val="140000"/>
              </a:lnSpc>
              <a:spcAft>
                <a:spcPct val="0"/>
              </a:spcAft>
              <a:buClrTx/>
              <a:buSzTx/>
              <a:buFontTx/>
              <a:buNone/>
              <a:defRPr/>
            </a:pPr>
            <a:r>
              <a:rPr kumimoji="1" lang="en-US" altLang="zh-CN" sz="2400" b="1" dirty="0">
                <a:solidFill>
                  <a:schemeClr val="tx1"/>
                </a:solidFill>
                <a:effectLst>
                  <a:outerShdw blurRad="38100" dist="38100" dir="2700000" algn="tl">
                    <a:srgbClr val="C0C0C0"/>
                  </a:outerShdw>
                </a:effectLst>
                <a:latin typeface="Times New Roman" pitchFamily="18" charset="0"/>
                <a:ea typeface="仿宋_GB2312" pitchFamily="49" charset="-122"/>
              </a:rPr>
              <a:t>    </a:t>
            </a:r>
            <a:r>
              <a:rPr kumimoji="1" lang="zh-CN" altLang="en-US" sz="2400" b="1" dirty="0">
                <a:solidFill>
                  <a:schemeClr val="tx1"/>
                </a:solidFill>
                <a:effectLst>
                  <a:outerShdw blurRad="38100" dist="38100" dir="2700000" algn="tl">
                    <a:srgbClr val="C0C0C0"/>
                  </a:outerShdw>
                </a:effectLst>
                <a:latin typeface="Times New Roman" pitchFamily="18" charset="0"/>
                <a:ea typeface="仿宋_GB2312" pitchFamily="49" charset="-122"/>
              </a:rPr>
              <a:t>在一次香港大厨比赛中，</a:t>
            </a:r>
            <a:r>
              <a:rPr kumimoji="1" lang="zh-CN" altLang="en-US" sz="2400" b="1" dirty="0">
                <a:solidFill>
                  <a:srgbClr val="FF0000"/>
                </a:solidFill>
                <a:effectLst>
                  <a:outerShdw blurRad="38100" dist="38100" dir="2700000" algn="tl">
                    <a:srgbClr val="C0C0C0"/>
                  </a:outerShdw>
                </a:effectLst>
                <a:latin typeface="Times New Roman" pitchFamily="18" charset="0"/>
                <a:ea typeface="仿宋_GB2312" pitchFamily="49" charset="-122"/>
              </a:rPr>
              <a:t>食神</a:t>
            </a:r>
            <a:r>
              <a:rPr kumimoji="1" lang="zh-CN" altLang="en-US" sz="2400" b="1" dirty="0">
                <a:solidFill>
                  <a:schemeClr val="tx1"/>
                </a:solidFill>
                <a:effectLst>
                  <a:outerShdw blurRad="38100" dist="38100" dir="2700000" algn="tl">
                    <a:srgbClr val="C0C0C0"/>
                  </a:outerShdw>
                </a:effectLst>
                <a:latin typeface="Times New Roman" pitchFamily="18" charset="0"/>
                <a:ea typeface="仿宋_GB2312" pitchFamily="49" charset="-122"/>
              </a:rPr>
              <a:t>周星星担任主考官。某个厨艺高超的</a:t>
            </a:r>
            <a:r>
              <a:rPr kumimoji="1" lang="zh-CN" altLang="en-US" sz="2400" b="1" dirty="0">
                <a:solidFill>
                  <a:srgbClr val="000099"/>
                </a:solidFill>
                <a:effectLst>
                  <a:outerShdw blurRad="38100" dist="38100" dir="2700000" algn="tl">
                    <a:srgbClr val="C0C0C0"/>
                  </a:outerShdw>
                </a:effectLst>
                <a:latin typeface="Times New Roman" pitchFamily="18" charset="0"/>
                <a:ea typeface="仿宋_GB2312" pitchFamily="49" charset="-122"/>
              </a:rPr>
              <a:t>大厨</a:t>
            </a:r>
            <a:r>
              <a:rPr kumimoji="1" lang="zh-CN" altLang="en-US" sz="2400" b="1" dirty="0">
                <a:solidFill>
                  <a:schemeClr val="tx1"/>
                </a:solidFill>
                <a:effectLst>
                  <a:outerShdw blurRad="38100" dist="38100" dir="2700000" algn="tl">
                    <a:srgbClr val="C0C0C0"/>
                  </a:outerShdw>
                </a:effectLst>
                <a:latin typeface="Times New Roman" pitchFamily="18" charset="0"/>
                <a:ea typeface="仿宋_GB2312" pitchFamily="49" charset="-122"/>
              </a:rPr>
              <a:t>正得意地向食神展示他的招牌菜。</a:t>
            </a:r>
            <a:endParaRPr kumimoji="1" lang="zh-CN" altLang="en-US" sz="2400" b="1" dirty="0">
              <a:solidFill>
                <a:schemeClr val="tx1"/>
              </a:solidFill>
              <a:effectLst>
                <a:outerShdw blurRad="38100" dist="38100" dir="2700000" algn="tl">
                  <a:srgbClr val="C0C0C0"/>
                </a:outerShdw>
              </a:effectLst>
              <a:latin typeface="宋体" pitchFamily="2" charset="-122"/>
            </a:endParaRPr>
          </a:p>
          <a:p>
            <a:pPr indent="266700" algn="just">
              <a:lnSpc>
                <a:spcPct val="140000"/>
              </a:lnSpc>
              <a:spcAft>
                <a:spcPct val="0"/>
              </a:spcAft>
              <a:buClrTx/>
              <a:buSzTx/>
              <a:buFontTx/>
              <a:buNone/>
              <a:defRPr/>
            </a:pPr>
            <a:r>
              <a:rPr kumimoji="1" lang="zh-CN" altLang="en-US" sz="2400" b="1" dirty="0">
                <a:solidFill>
                  <a:schemeClr val="tx1"/>
                </a:solidFill>
                <a:effectLst>
                  <a:outerShdw blurRad="38100" dist="38100" dir="2700000" algn="tl">
                    <a:srgbClr val="C0C0C0"/>
                  </a:outerShdw>
                </a:effectLst>
                <a:latin typeface="Times New Roman" pitchFamily="18" charset="0"/>
                <a:ea typeface="仿宋_GB2312" pitchFamily="49" charset="-122"/>
              </a:rPr>
              <a:t>    </a:t>
            </a:r>
            <a:r>
              <a:rPr kumimoji="1" lang="zh-CN" altLang="en-US" sz="2400" b="1" dirty="0">
                <a:solidFill>
                  <a:srgbClr val="FF0000"/>
                </a:solidFill>
                <a:effectLst>
                  <a:outerShdw blurRad="38100" dist="38100" dir="2700000" algn="tl">
                    <a:srgbClr val="C0C0C0"/>
                  </a:outerShdw>
                </a:effectLst>
                <a:latin typeface="Times New Roman" pitchFamily="18" charset="0"/>
                <a:ea typeface="仿宋_GB2312" pitchFamily="49" charset="-122"/>
              </a:rPr>
              <a:t>食神</a:t>
            </a:r>
            <a:r>
              <a:rPr kumimoji="1" lang="zh-CN" altLang="en-US" sz="2400" b="1" dirty="0">
                <a:solidFill>
                  <a:schemeClr val="tx1"/>
                </a:solidFill>
                <a:effectLst>
                  <a:outerShdw blurRad="38100" dist="38100" dir="2700000" algn="tl">
                    <a:srgbClr val="C0C0C0"/>
                  </a:outerShdw>
                </a:effectLst>
                <a:latin typeface="Times New Roman" pitchFamily="18" charset="0"/>
                <a:ea typeface="仿宋_GB2312" pitchFamily="49" charset="-122"/>
              </a:rPr>
              <a:t>看了看大厨的脸说：“出局、出局。”</a:t>
            </a:r>
            <a:r>
              <a:rPr kumimoji="1" lang="zh-CN" altLang="en-US" sz="2400" b="1" dirty="0">
                <a:solidFill>
                  <a:schemeClr val="tx1"/>
                </a:solidFill>
                <a:effectLst>
                  <a:outerShdw blurRad="38100" dist="38100" dir="2700000" algn="tl">
                    <a:srgbClr val="C0C0C0"/>
                  </a:outerShdw>
                </a:effectLst>
                <a:latin typeface="宋体" pitchFamily="2" charset="-122"/>
                <a:ea typeface="仿宋_GB2312" pitchFamily="49" charset="-122"/>
              </a:rPr>
              <a:t> </a:t>
            </a:r>
            <a:endParaRPr kumimoji="1" lang="zh-CN" altLang="en-US" sz="2400" b="1" dirty="0">
              <a:solidFill>
                <a:schemeClr val="tx1"/>
              </a:solidFill>
              <a:effectLst>
                <a:outerShdw blurRad="38100" dist="38100" dir="2700000" algn="tl">
                  <a:srgbClr val="C0C0C0"/>
                </a:outerShdw>
              </a:effectLst>
              <a:latin typeface="宋体" pitchFamily="2" charset="-122"/>
            </a:endParaRPr>
          </a:p>
          <a:p>
            <a:pPr indent="266700" algn="just">
              <a:lnSpc>
                <a:spcPct val="140000"/>
              </a:lnSpc>
              <a:spcAft>
                <a:spcPct val="0"/>
              </a:spcAft>
              <a:buClrTx/>
              <a:buSzTx/>
              <a:buFontTx/>
              <a:buNone/>
              <a:defRPr/>
            </a:pPr>
            <a:r>
              <a:rPr kumimoji="1" lang="zh-CN" altLang="en-US" sz="2400" b="1" dirty="0">
                <a:solidFill>
                  <a:schemeClr val="tx1"/>
                </a:solidFill>
                <a:effectLst>
                  <a:outerShdw blurRad="38100" dist="38100" dir="2700000" algn="tl">
                    <a:srgbClr val="C0C0C0"/>
                  </a:outerShdw>
                </a:effectLst>
                <a:latin typeface="Times New Roman" pitchFamily="18" charset="0"/>
                <a:ea typeface="仿宋_GB2312" pitchFamily="49" charset="-122"/>
              </a:rPr>
              <a:t>    </a:t>
            </a:r>
            <a:r>
              <a:rPr kumimoji="1" lang="zh-CN" altLang="en-US" sz="2400" b="1" dirty="0">
                <a:solidFill>
                  <a:srgbClr val="000099"/>
                </a:solidFill>
                <a:effectLst>
                  <a:outerShdw blurRad="38100" dist="38100" dir="2700000" algn="tl">
                    <a:srgbClr val="C0C0C0"/>
                  </a:outerShdw>
                </a:effectLst>
                <a:latin typeface="Times New Roman" pitchFamily="18" charset="0"/>
                <a:ea typeface="仿宋_GB2312" pitchFamily="49" charset="-122"/>
              </a:rPr>
              <a:t>大厨</a:t>
            </a:r>
            <a:r>
              <a:rPr kumimoji="1" lang="zh-CN" altLang="en-US" sz="2400" b="1" dirty="0">
                <a:solidFill>
                  <a:schemeClr val="tx1"/>
                </a:solidFill>
                <a:effectLst>
                  <a:outerShdw blurRad="38100" dist="38100" dir="2700000" algn="tl">
                    <a:srgbClr val="C0C0C0"/>
                  </a:outerShdw>
                </a:effectLst>
                <a:latin typeface="Times New Roman" pitchFamily="18" charset="0"/>
                <a:ea typeface="仿宋_GB2312" pitchFamily="49" charset="-122"/>
              </a:rPr>
              <a:t>十分惊诧：“你还没有看我的菜呐！”</a:t>
            </a:r>
            <a:endParaRPr kumimoji="1" lang="zh-CN" altLang="en-US" sz="2400" b="1" dirty="0">
              <a:solidFill>
                <a:schemeClr val="tx1"/>
              </a:solidFill>
              <a:effectLst>
                <a:outerShdw blurRad="38100" dist="38100" dir="2700000" algn="tl">
                  <a:srgbClr val="C0C0C0"/>
                </a:outerShdw>
              </a:effectLst>
              <a:latin typeface="宋体" pitchFamily="2" charset="-122"/>
            </a:endParaRPr>
          </a:p>
          <a:p>
            <a:pPr indent="266700" algn="just">
              <a:lnSpc>
                <a:spcPct val="140000"/>
              </a:lnSpc>
              <a:spcAft>
                <a:spcPct val="0"/>
              </a:spcAft>
              <a:buClrTx/>
              <a:buSzTx/>
              <a:buFontTx/>
              <a:buNone/>
              <a:defRPr/>
            </a:pPr>
            <a:r>
              <a:rPr kumimoji="1" lang="zh-CN" altLang="en-US" sz="2400" b="1" dirty="0">
                <a:solidFill>
                  <a:schemeClr val="tx1"/>
                </a:solidFill>
                <a:effectLst>
                  <a:outerShdw blurRad="38100" dist="38100" dir="2700000" algn="tl">
                    <a:srgbClr val="C0C0C0"/>
                  </a:outerShdw>
                </a:effectLst>
                <a:latin typeface="Times New Roman" pitchFamily="18" charset="0"/>
                <a:ea typeface="仿宋_GB2312" pitchFamily="49" charset="-122"/>
              </a:rPr>
              <a:t>    </a:t>
            </a:r>
            <a:r>
              <a:rPr kumimoji="1" lang="zh-CN" altLang="en-US" sz="2400" b="1" dirty="0">
                <a:solidFill>
                  <a:srgbClr val="FF0000"/>
                </a:solidFill>
                <a:effectLst>
                  <a:outerShdw blurRad="38100" dist="38100" dir="2700000" algn="tl">
                    <a:srgbClr val="C0C0C0"/>
                  </a:outerShdw>
                </a:effectLst>
                <a:latin typeface="Times New Roman" pitchFamily="18" charset="0"/>
                <a:ea typeface="仿宋_GB2312" pitchFamily="49" charset="-122"/>
              </a:rPr>
              <a:t>食神</a:t>
            </a:r>
            <a:r>
              <a:rPr kumimoji="1" lang="zh-CN" altLang="en-US" sz="2400" b="1" dirty="0">
                <a:solidFill>
                  <a:schemeClr val="tx1"/>
                </a:solidFill>
                <a:effectLst>
                  <a:outerShdw blurRad="38100" dist="38100" dir="2700000" algn="tl">
                    <a:srgbClr val="C0C0C0"/>
                  </a:outerShdw>
                </a:effectLst>
                <a:latin typeface="Times New Roman" pitchFamily="18" charset="0"/>
                <a:ea typeface="仿宋_GB2312" pitchFamily="49" charset="-122"/>
              </a:rPr>
              <a:t>说：“不用看了，因为你长得太丑了！”</a:t>
            </a:r>
            <a:endParaRPr kumimoji="1" lang="zh-CN" altLang="en-US" sz="2400" b="1" dirty="0">
              <a:solidFill>
                <a:schemeClr val="tx1"/>
              </a:solidFill>
              <a:effectLst>
                <a:outerShdw blurRad="38100" dist="38100" dir="2700000" algn="tl">
                  <a:srgbClr val="C0C0C0"/>
                </a:outerShdw>
              </a:effectLst>
              <a:latin typeface="宋体" pitchFamily="2" charset="-122"/>
            </a:endParaRPr>
          </a:p>
          <a:p>
            <a:pPr indent="266700" algn="just">
              <a:lnSpc>
                <a:spcPct val="140000"/>
              </a:lnSpc>
              <a:spcAft>
                <a:spcPct val="0"/>
              </a:spcAft>
              <a:buClrTx/>
              <a:buSzTx/>
              <a:buFontTx/>
              <a:buNone/>
              <a:defRPr/>
            </a:pPr>
            <a:r>
              <a:rPr kumimoji="1" lang="zh-CN" altLang="en-US" sz="2400" b="1" dirty="0">
                <a:solidFill>
                  <a:schemeClr val="tx1"/>
                </a:solidFill>
                <a:effectLst>
                  <a:outerShdw blurRad="38100" dist="38100" dir="2700000" algn="tl">
                    <a:srgbClr val="C0C0C0"/>
                  </a:outerShdw>
                </a:effectLst>
                <a:latin typeface="Times New Roman" pitchFamily="18" charset="0"/>
                <a:ea typeface="仿宋_GB2312" pitchFamily="49" charset="-122"/>
              </a:rPr>
              <a:t>    </a:t>
            </a:r>
            <a:r>
              <a:rPr kumimoji="1" lang="zh-CN" altLang="en-US" sz="2400" b="1" dirty="0">
                <a:solidFill>
                  <a:srgbClr val="000099"/>
                </a:solidFill>
                <a:effectLst>
                  <a:outerShdw blurRad="38100" dist="38100" dir="2700000" algn="tl">
                    <a:srgbClr val="C0C0C0"/>
                  </a:outerShdw>
                </a:effectLst>
                <a:latin typeface="Times New Roman" pitchFamily="18" charset="0"/>
                <a:ea typeface="仿宋_GB2312" pitchFamily="49" charset="-122"/>
              </a:rPr>
              <a:t>大厨</a:t>
            </a:r>
            <a:r>
              <a:rPr kumimoji="1" lang="zh-CN" altLang="en-US" sz="2400" b="1" dirty="0">
                <a:solidFill>
                  <a:schemeClr val="tx1"/>
                </a:solidFill>
                <a:effectLst>
                  <a:outerShdw blurRad="38100" dist="38100" dir="2700000" algn="tl">
                    <a:srgbClr val="C0C0C0"/>
                  </a:outerShdw>
                </a:effectLst>
                <a:latin typeface="Times New Roman" pitchFamily="18" charset="0"/>
                <a:ea typeface="仿宋_GB2312" pitchFamily="49" charset="-122"/>
              </a:rPr>
              <a:t>怒曰：“我长得丑难道也有错！”</a:t>
            </a:r>
            <a:endParaRPr kumimoji="1" lang="zh-CN" altLang="en-US" sz="2400" b="1" dirty="0">
              <a:solidFill>
                <a:schemeClr val="tx1"/>
              </a:solidFill>
              <a:effectLst>
                <a:outerShdw blurRad="38100" dist="38100" dir="2700000" algn="tl">
                  <a:srgbClr val="C0C0C0"/>
                </a:outerShdw>
              </a:effectLst>
              <a:latin typeface="宋体" pitchFamily="2" charset="-122"/>
            </a:endParaRPr>
          </a:p>
          <a:p>
            <a:pPr indent="266700">
              <a:lnSpc>
                <a:spcPct val="140000"/>
              </a:lnSpc>
              <a:spcAft>
                <a:spcPct val="0"/>
              </a:spcAft>
              <a:buClrTx/>
              <a:buSzTx/>
              <a:buFontTx/>
              <a:buNone/>
              <a:defRPr/>
            </a:pPr>
            <a:r>
              <a:rPr kumimoji="1" lang="zh-CN" altLang="en-US" sz="2400" b="1" dirty="0">
                <a:solidFill>
                  <a:schemeClr val="tx1"/>
                </a:solidFill>
                <a:effectLst>
                  <a:outerShdw blurRad="38100" dist="38100" dir="2700000" algn="tl">
                    <a:srgbClr val="C0C0C0"/>
                  </a:outerShdw>
                </a:effectLst>
                <a:latin typeface="Times New Roman" pitchFamily="18" charset="0"/>
                <a:ea typeface="仿宋_GB2312" pitchFamily="49" charset="-122"/>
              </a:rPr>
              <a:t>    </a:t>
            </a:r>
            <a:r>
              <a:rPr kumimoji="1" lang="zh-CN" altLang="en-US" sz="2400" b="1" dirty="0">
                <a:solidFill>
                  <a:srgbClr val="FF0000"/>
                </a:solidFill>
                <a:effectLst>
                  <a:outerShdw blurRad="38100" dist="38100" dir="2700000" algn="tl">
                    <a:srgbClr val="C0C0C0"/>
                  </a:outerShdw>
                </a:effectLst>
                <a:latin typeface="Times New Roman" pitchFamily="18" charset="0"/>
                <a:ea typeface="仿宋_GB2312" pitchFamily="49" charset="-122"/>
              </a:rPr>
              <a:t>食神</a:t>
            </a:r>
            <a:r>
              <a:rPr kumimoji="1" lang="zh-CN" altLang="en-US" sz="2400" b="1" dirty="0">
                <a:solidFill>
                  <a:schemeClr val="tx1"/>
                </a:solidFill>
                <a:effectLst>
                  <a:outerShdw blurRad="38100" dist="38100" dir="2700000" algn="tl">
                    <a:srgbClr val="C0C0C0"/>
                  </a:outerShdw>
                </a:effectLst>
                <a:latin typeface="Times New Roman" pitchFamily="18" charset="0"/>
                <a:ea typeface="仿宋_GB2312" pitchFamily="49" charset="-122"/>
              </a:rPr>
              <a:t>说：“当然！如果顾客知道做菜的人长得那么丑，吃下的菜都会吐出来的！我看你还是不要干这一行了，出局、出局。”</a:t>
            </a:r>
            <a:r>
              <a:rPr kumimoji="1" lang="zh-CN" altLang="en-US" sz="2400" b="1" dirty="0">
                <a:solidFill>
                  <a:schemeClr val="tx1"/>
                </a:solidFill>
                <a:effectLst>
                  <a:outerShdw blurRad="38100" dist="38100" dir="2700000" algn="tl">
                    <a:srgbClr val="C0C0C0"/>
                  </a:outerShdw>
                </a:effectLst>
              </a:rPr>
              <a:t> </a:t>
            </a:r>
            <a:endParaRPr kumimoji="1" lang="zh-CN" altLang="en-US" sz="2400" b="1" dirty="0">
              <a:solidFill>
                <a:schemeClr val="tx1"/>
              </a:solidFill>
              <a:effectLst>
                <a:outerShdw blurRad="38100" dist="38100" dir="2700000" algn="tl">
                  <a:srgbClr val="C0C0C0"/>
                </a:outerShdw>
              </a:effectLst>
              <a:latin typeface="Times New Roman" pitchFamily="18" charset="0"/>
            </a:endParaRPr>
          </a:p>
        </p:txBody>
      </p:sp>
      <p:sp>
        <p:nvSpPr>
          <p:cNvPr id="663563" name="Rectangle 11"/>
          <p:cNvSpPr>
            <a:spLocks noChangeArrowheads="1"/>
          </p:cNvSpPr>
          <p:nvPr/>
        </p:nvSpPr>
        <p:spPr bwMode="auto">
          <a:xfrm>
            <a:off x="323850" y="1412875"/>
            <a:ext cx="4800600" cy="427038"/>
          </a:xfrm>
          <a:prstGeom prst="rect">
            <a:avLst/>
          </a:prstGeom>
          <a:noFill/>
          <a:ln w="9525">
            <a:noFill/>
            <a:miter lim="800000"/>
            <a:headEnd type="none" w="sm" len="sm"/>
            <a:tailEnd type="none" w="sm" len="sm"/>
          </a:ln>
          <a:effectLst/>
        </p:spPr>
        <p:txBody>
          <a:bodyPr lIns="0" tIns="0" rIns="0" bIns="0">
            <a:spAutoFit/>
          </a:bodyPr>
          <a:lstStyle/>
          <a:p>
            <a:pPr eaLnBrk="1" hangingPunct="1">
              <a:lnSpc>
                <a:spcPct val="100000"/>
              </a:lnSpc>
              <a:spcAft>
                <a:spcPct val="0"/>
              </a:spcAft>
              <a:buClrTx/>
              <a:buSzTx/>
              <a:buFontTx/>
              <a:buNone/>
              <a:defRPr/>
            </a:pPr>
            <a:r>
              <a:rPr kumimoji="1" lang="zh-CN" altLang="en-US" sz="2800" b="1">
                <a:solidFill>
                  <a:schemeClr val="tx1"/>
                </a:solidFill>
                <a:effectLst>
                  <a:outerShdw blurRad="38100" dist="38100" dir="2700000" algn="tl">
                    <a:srgbClr val="C0C0C0"/>
                  </a:outerShdw>
                </a:effectLst>
                <a:latin typeface="宋体" pitchFamily="2" charset="-122"/>
              </a:rPr>
              <a:t>电影</a:t>
            </a:r>
            <a:r>
              <a:rPr kumimoji="1" lang="en-US" altLang="zh-CN" sz="2800" b="1">
                <a:solidFill>
                  <a:schemeClr val="tx1"/>
                </a:solidFill>
                <a:effectLst>
                  <a:outerShdw blurRad="38100" dist="38100" dir="2700000" algn="tl">
                    <a:srgbClr val="C0C0C0"/>
                  </a:outerShdw>
                </a:effectLst>
                <a:latin typeface="宋体" pitchFamily="2" charset="-122"/>
              </a:rPr>
              <a:t>《</a:t>
            </a:r>
            <a:r>
              <a:rPr kumimoji="1" lang="zh-CN" altLang="en-US" sz="2800" b="1">
                <a:solidFill>
                  <a:schemeClr val="tx1"/>
                </a:solidFill>
                <a:effectLst>
                  <a:outerShdw blurRad="38100" dist="38100" dir="2700000" algn="tl">
                    <a:srgbClr val="C0C0C0"/>
                  </a:outerShdw>
                </a:effectLst>
                <a:latin typeface="宋体" pitchFamily="2" charset="-122"/>
              </a:rPr>
              <a:t>食神</a:t>
            </a:r>
            <a:r>
              <a:rPr kumimoji="1" lang="en-US" altLang="zh-CN" sz="2800" b="1">
                <a:solidFill>
                  <a:schemeClr val="tx1"/>
                </a:solidFill>
                <a:effectLst>
                  <a:outerShdw blurRad="38100" dist="38100" dir="2700000" algn="tl">
                    <a:srgbClr val="C0C0C0"/>
                  </a:outerShdw>
                </a:effectLst>
                <a:latin typeface="宋体" pitchFamily="2" charset="-122"/>
              </a:rPr>
              <a:t>》</a:t>
            </a:r>
            <a:r>
              <a:rPr kumimoji="1" lang="zh-CN" altLang="en-US" sz="2800" b="1">
                <a:solidFill>
                  <a:schemeClr val="tx1"/>
                </a:solidFill>
                <a:effectLst>
                  <a:outerShdw blurRad="38100" dist="38100" dir="2700000" algn="tl">
                    <a:srgbClr val="C0C0C0"/>
                  </a:outerShdw>
                </a:effectLst>
                <a:latin typeface="宋体" pitchFamily="2" charset="-122"/>
              </a:rPr>
              <a:t>，主演：周星驰</a:t>
            </a:r>
            <a:r>
              <a:rPr kumimoji="1" lang="zh-CN" altLang="en-US" sz="2800" b="1">
                <a:solidFill>
                  <a:schemeClr val="tx1"/>
                </a:solidFill>
                <a:effectLst>
                  <a:outerShdw blurRad="38100" dist="38100" dir="2700000" algn="tl">
                    <a:srgbClr val="C0C0C0"/>
                  </a:outerShdw>
                </a:effectLst>
              </a:rPr>
              <a:t> </a:t>
            </a:r>
            <a:endParaRPr kumimoji="1" lang="zh-CN" altLang="en-US" sz="2800" b="1">
              <a:solidFill>
                <a:schemeClr val="tx1"/>
              </a:solidFill>
              <a:effectLst>
                <a:outerShdw blurRad="38100" dist="38100" dir="2700000" algn="tl">
                  <a:srgbClr val="C0C0C0"/>
                </a:outerShdw>
              </a:effectLst>
              <a:latin typeface="Times New Roman" pitchFamily="18" charset="0"/>
            </a:endParaRPr>
          </a:p>
        </p:txBody>
      </p:sp>
      <p:sp>
        <p:nvSpPr>
          <p:cNvPr id="663564" name="Rectangle 12"/>
          <p:cNvSpPr>
            <a:spLocks noChangeArrowheads="1"/>
          </p:cNvSpPr>
          <p:nvPr/>
        </p:nvSpPr>
        <p:spPr bwMode="auto">
          <a:xfrm>
            <a:off x="2124075" y="549275"/>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界面设计</a:t>
            </a:r>
          </a:p>
        </p:txBody>
      </p:sp>
    </p:spTree>
  </p:cSld>
  <p:clrMapOvr>
    <a:masterClrMapping/>
  </p:clrMapOvr>
  <p:transition>
    <p:randomBar dir="ver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body" idx="1"/>
          </p:nvPr>
        </p:nvSpPr>
        <p:spPr>
          <a:xfrm>
            <a:off x="519113" y="1447800"/>
            <a:ext cx="8229600" cy="4800600"/>
          </a:xfrm>
        </p:spPr>
        <p:txBody>
          <a:bodyPr/>
          <a:lstStyle/>
          <a:p>
            <a:pPr>
              <a:buFont typeface="Wingdings 3" pitchFamily="18" charset="2"/>
              <a:buNone/>
              <a:defRPr/>
            </a:pPr>
            <a:r>
              <a:rPr lang="zh-CN" altLang="en-US" sz="2500" dirty="0" smtClean="0">
                <a:solidFill>
                  <a:schemeClr val="bg2"/>
                </a:solidFill>
                <a:effectLst>
                  <a:outerShdw blurRad="38100" dist="38100" dir="2700000" algn="tl">
                    <a:srgbClr val="C0C0C0"/>
                  </a:outerShdw>
                </a:effectLst>
              </a:rPr>
              <a:t>界面设计的任务</a:t>
            </a:r>
            <a:r>
              <a:rPr lang="en-US" altLang="zh-CN" sz="2500" dirty="0" smtClean="0">
                <a:solidFill>
                  <a:schemeClr val="bg2"/>
                </a:solidFill>
                <a:effectLst>
                  <a:outerShdw blurRad="38100" dist="38100" dir="2700000" algn="tl">
                    <a:srgbClr val="C0C0C0"/>
                  </a:outerShdw>
                </a:effectLst>
                <a:latin typeface="Times New Roman"/>
              </a:rPr>
              <a:t>——</a:t>
            </a:r>
            <a:r>
              <a:rPr lang="zh-CN" altLang="en-US" sz="2500" dirty="0" smtClean="0">
                <a:solidFill>
                  <a:schemeClr val="bg2"/>
                </a:solidFill>
                <a:effectLst>
                  <a:outerShdw blurRad="38100" dist="38100" dir="2700000" algn="tl">
                    <a:srgbClr val="C0C0C0"/>
                  </a:outerShdw>
                </a:effectLst>
              </a:rPr>
              <a:t>用户特性分析</a:t>
            </a:r>
          </a:p>
          <a:p>
            <a:pPr>
              <a:lnSpc>
                <a:spcPct val="130000"/>
              </a:lnSpc>
              <a:buFont typeface="Wingdings 3" pitchFamily="18" charset="2"/>
              <a:buNone/>
              <a:defRPr/>
            </a:pPr>
            <a:r>
              <a:rPr lang="zh-CN" altLang="en-US" sz="2500" dirty="0" smtClean="0">
                <a:effectLst>
                  <a:outerShdw blurRad="38100" dist="38100" dir="2700000" algn="tl">
                    <a:srgbClr val="C0C0C0"/>
                  </a:outerShdw>
                </a:effectLst>
              </a:rPr>
              <a:t>      以</a:t>
            </a:r>
            <a:r>
              <a:rPr lang="zh-CN" altLang="en-US" sz="2500" dirty="0" smtClean="0">
                <a:solidFill>
                  <a:schemeClr val="tx2"/>
                </a:solidFill>
                <a:effectLst>
                  <a:outerShdw blurRad="38100" dist="38100" dir="2700000" algn="tl">
                    <a:srgbClr val="C0C0C0"/>
                  </a:outerShdw>
                </a:effectLst>
              </a:rPr>
              <a:t>用户为中心</a:t>
            </a:r>
            <a:r>
              <a:rPr lang="zh-CN" altLang="en-US" sz="2500" dirty="0" smtClean="0">
                <a:effectLst>
                  <a:outerShdw blurRad="38100" dist="38100" dir="2700000" algn="tl">
                    <a:srgbClr val="C0C0C0"/>
                  </a:outerShdw>
                </a:effectLst>
              </a:rPr>
              <a:t>，对于软件设计人员来说，必需树立这样几个基本观念：</a:t>
            </a:r>
          </a:p>
          <a:p>
            <a:pPr>
              <a:buFont typeface="Wingdings" pitchFamily="2" charset="2"/>
              <a:buChar char="v"/>
              <a:defRPr/>
            </a:pPr>
            <a:r>
              <a:rPr lang="zh-CN" altLang="en-US" sz="2500" dirty="0" smtClean="0">
                <a:effectLst>
                  <a:outerShdw blurRad="38100" dist="38100" dir="2700000" algn="tl">
                    <a:srgbClr val="C0C0C0"/>
                  </a:outerShdw>
                </a:effectLst>
              </a:rPr>
              <a:t> 用户是懒惰的</a:t>
            </a:r>
            <a:r>
              <a:rPr lang="en-US" altLang="zh-CN" sz="2500" dirty="0" smtClean="0">
                <a:effectLst>
                  <a:outerShdw blurRad="38100" dist="38100" dir="2700000" algn="tl">
                    <a:srgbClr val="C0C0C0"/>
                  </a:outerShdw>
                </a:effectLst>
              </a:rPr>
              <a:t>;</a:t>
            </a:r>
          </a:p>
          <a:p>
            <a:pPr>
              <a:buFont typeface="Wingdings" pitchFamily="2" charset="2"/>
              <a:buChar char="v"/>
              <a:defRPr/>
            </a:pPr>
            <a:r>
              <a:rPr lang="en-US" altLang="zh-CN" sz="2500" dirty="0" smtClean="0">
                <a:effectLst>
                  <a:outerShdw blurRad="38100" dist="38100" dir="2700000" algn="tl">
                    <a:srgbClr val="C0C0C0"/>
                  </a:outerShdw>
                </a:effectLst>
              </a:rPr>
              <a:t> </a:t>
            </a:r>
            <a:r>
              <a:rPr lang="zh-CN" altLang="en-US" sz="2500" dirty="0" smtClean="0">
                <a:effectLst>
                  <a:outerShdw blurRad="38100" dist="38100" dir="2700000" algn="tl">
                    <a:srgbClr val="C0C0C0"/>
                  </a:outerShdw>
                </a:effectLst>
              </a:rPr>
              <a:t>用户是笨的</a:t>
            </a:r>
            <a:r>
              <a:rPr lang="en-US" altLang="zh-CN" sz="2500" dirty="0" smtClean="0">
                <a:effectLst>
                  <a:outerShdw blurRad="38100" dist="38100" dir="2700000" algn="tl">
                    <a:srgbClr val="C0C0C0"/>
                  </a:outerShdw>
                </a:effectLst>
              </a:rPr>
              <a:t>;/*</a:t>
            </a:r>
            <a:r>
              <a:rPr lang="zh-CN" altLang="en-US" sz="1600" dirty="0" smtClean="0">
                <a:effectLst>
                  <a:outerShdw blurRad="38100" dist="38100" dir="2700000" algn="tl">
                    <a:srgbClr val="C0C0C0"/>
                  </a:outerShdw>
                </a:effectLst>
              </a:rPr>
              <a:t>系统用起来要简单</a:t>
            </a:r>
            <a:r>
              <a:rPr lang="en-US" altLang="zh-CN" sz="2500" dirty="0" smtClean="0">
                <a:effectLst>
                  <a:outerShdw blurRad="38100" dist="38100" dir="2700000" algn="tl">
                    <a:srgbClr val="C0C0C0"/>
                  </a:outerShdw>
                </a:effectLst>
              </a:rPr>
              <a:t>*/</a:t>
            </a:r>
          </a:p>
          <a:p>
            <a:pPr>
              <a:buFont typeface="Wingdings" pitchFamily="2" charset="2"/>
              <a:buChar char="v"/>
              <a:defRPr/>
            </a:pPr>
            <a:r>
              <a:rPr lang="en-US" altLang="zh-CN" sz="2500" dirty="0" smtClean="0">
                <a:effectLst>
                  <a:outerShdw blurRad="38100" dist="38100" dir="2700000" algn="tl">
                    <a:srgbClr val="C0C0C0"/>
                  </a:outerShdw>
                </a:effectLst>
              </a:rPr>
              <a:t> </a:t>
            </a:r>
            <a:r>
              <a:rPr lang="zh-CN" altLang="en-US" sz="2500" dirty="0" smtClean="0">
                <a:effectLst>
                  <a:outerShdw blurRad="38100" dist="38100" dir="2700000" algn="tl">
                    <a:srgbClr val="C0C0C0"/>
                  </a:outerShdw>
                </a:effectLst>
              </a:rPr>
              <a:t>用户是容易出错的</a:t>
            </a:r>
            <a:r>
              <a:rPr lang="en-US" altLang="zh-CN" sz="2500" dirty="0" smtClean="0">
                <a:effectLst>
                  <a:outerShdw blurRad="38100" dist="38100" dir="2700000" algn="tl">
                    <a:srgbClr val="C0C0C0"/>
                  </a:outerShdw>
                </a:effectLst>
              </a:rPr>
              <a:t>;</a:t>
            </a:r>
          </a:p>
          <a:p>
            <a:pPr>
              <a:buFont typeface="Wingdings" pitchFamily="2" charset="2"/>
              <a:buChar char="v"/>
              <a:defRPr/>
            </a:pPr>
            <a:r>
              <a:rPr lang="en-US" altLang="zh-CN" sz="2500" dirty="0" smtClean="0">
                <a:effectLst>
                  <a:outerShdw blurRad="38100" dist="38100" dir="2700000" algn="tl">
                    <a:srgbClr val="C0C0C0"/>
                  </a:outerShdw>
                </a:effectLst>
              </a:rPr>
              <a:t> </a:t>
            </a:r>
            <a:r>
              <a:rPr lang="zh-CN" altLang="en-US" sz="2500" dirty="0" smtClean="0">
                <a:effectLst>
                  <a:outerShdw blurRad="38100" dist="38100" dir="2700000" algn="tl">
                    <a:srgbClr val="C0C0C0"/>
                  </a:outerShdw>
                </a:effectLst>
              </a:rPr>
              <a:t>用户是健忘的</a:t>
            </a:r>
            <a:r>
              <a:rPr lang="en-US" altLang="zh-CN" sz="2500" dirty="0" smtClean="0">
                <a:effectLst>
                  <a:outerShdw blurRad="38100" dist="38100" dir="2700000" algn="tl">
                    <a:srgbClr val="C0C0C0"/>
                  </a:outerShdw>
                </a:effectLst>
              </a:rPr>
              <a:t>;</a:t>
            </a:r>
          </a:p>
          <a:p>
            <a:pPr>
              <a:buFont typeface="Wingdings" pitchFamily="2" charset="2"/>
              <a:buChar char="v"/>
              <a:defRPr/>
            </a:pPr>
            <a:r>
              <a:rPr lang="en-US" altLang="zh-CN" sz="2500" dirty="0" smtClean="0">
                <a:effectLst>
                  <a:outerShdw blurRad="38100" dist="38100" dir="2700000" algn="tl">
                    <a:srgbClr val="C0C0C0"/>
                  </a:outerShdw>
                </a:effectLst>
              </a:rPr>
              <a:t> </a:t>
            </a:r>
            <a:r>
              <a:rPr lang="zh-CN" altLang="en-US" sz="2500" dirty="0" smtClean="0">
                <a:effectLst>
                  <a:outerShdw blurRad="38100" dist="38100" dir="2700000" algn="tl">
                    <a:srgbClr val="C0C0C0"/>
                  </a:outerShdw>
                </a:effectLst>
              </a:rPr>
              <a:t>用户的注意力很容易涣散</a:t>
            </a:r>
            <a:r>
              <a:rPr lang="en-US" altLang="zh-CN" sz="2500" dirty="0" smtClean="0">
                <a:effectLst>
                  <a:outerShdw blurRad="38100" dist="38100" dir="2700000" algn="tl">
                    <a:srgbClr val="C0C0C0"/>
                  </a:outerShdw>
                </a:effectLst>
              </a:rPr>
              <a:t>;</a:t>
            </a:r>
          </a:p>
          <a:p>
            <a:pPr>
              <a:buFont typeface="Wingdings" pitchFamily="2" charset="2"/>
              <a:buChar char="v"/>
              <a:defRPr/>
            </a:pPr>
            <a:r>
              <a:rPr lang="en-US" altLang="zh-CN" sz="2500" dirty="0" smtClean="0">
                <a:effectLst>
                  <a:outerShdw blurRad="38100" dist="38100" dir="2700000" algn="tl">
                    <a:srgbClr val="C0C0C0"/>
                  </a:outerShdw>
                </a:effectLst>
              </a:rPr>
              <a:t> </a:t>
            </a:r>
            <a:r>
              <a:rPr lang="zh-CN" altLang="en-US" sz="2500" dirty="0" smtClean="0">
                <a:effectLst>
                  <a:outerShdw blurRad="38100" dist="38100" dir="2700000" algn="tl">
                    <a:srgbClr val="C0C0C0"/>
                  </a:outerShdw>
                </a:effectLst>
              </a:rPr>
              <a:t>用户的脾气不好。</a:t>
            </a:r>
          </a:p>
        </p:txBody>
      </p:sp>
      <p:sp>
        <p:nvSpPr>
          <p:cNvPr id="666631" name="Rectangle 7"/>
          <p:cNvSpPr>
            <a:spLocks noChangeArrowheads="1"/>
          </p:cNvSpPr>
          <p:nvPr/>
        </p:nvSpPr>
        <p:spPr bwMode="auto">
          <a:xfrm>
            <a:off x="2124075" y="549275"/>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界面设计</a:t>
            </a:r>
          </a:p>
        </p:txBody>
      </p:sp>
    </p:spTree>
  </p:cSld>
  <p:clrMapOvr>
    <a:masterClrMapping/>
  </p:clrMapOvr>
  <p:transition>
    <p:randomBar dir="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body" idx="1"/>
          </p:nvPr>
        </p:nvSpPr>
        <p:spPr>
          <a:xfrm>
            <a:off x="250825" y="1412875"/>
            <a:ext cx="8748713" cy="4953000"/>
          </a:xfrm>
        </p:spPr>
        <p:txBody>
          <a:bodyPr/>
          <a:lstStyle/>
          <a:p>
            <a:pPr>
              <a:lnSpc>
                <a:spcPct val="120000"/>
              </a:lnSpc>
              <a:buFont typeface="Wingdings 3" pitchFamily="18" charset="2"/>
              <a:buNone/>
              <a:defRPr/>
            </a:pPr>
            <a:r>
              <a:rPr lang="zh-CN" altLang="en-US" sz="2500" smtClean="0">
                <a:solidFill>
                  <a:schemeClr val="bg2"/>
                </a:solidFill>
                <a:effectLst>
                  <a:outerShdw blurRad="38100" dist="38100" dir="2700000" algn="tl">
                    <a:srgbClr val="C0C0C0"/>
                  </a:outerShdw>
                </a:effectLst>
              </a:rPr>
              <a:t>界面设计的任务</a:t>
            </a:r>
            <a:r>
              <a:rPr lang="en-US" altLang="zh-CN" sz="2500" smtClean="0">
                <a:solidFill>
                  <a:schemeClr val="bg2"/>
                </a:solidFill>
                <a:effectLst>
                  <a:outerShdw blurRad="38100" dist="38100" dir="2700000" algn="tl">
                    <a:srgbClr val="C0C0C0"/>
                  </a:outerShdw>
                </a:effectLst>
                <a:latin typeface="Times New Roman"/>
              </a:rPr>
              <a:t>——</a:t>
            </a:r>
            <a:r>
              <a:rPr lang="zh-CN" altLang="en-US" sz="2400" smtClean="0">
                <a:solidFill>
                  <a:schemeClr val="bg2"/>
                </a:solidFill>
                <a:effectLst>
                  <a:outerShdw blurRad="38100" dist="38100" dir="2700000" algn="tl">
                    <a:srgbClr val="C0C0C0"/>
                  </a:outerShdw>
                </a:effectLst>
              </a:rPr>
              <a:t>用户工作分析</a:t>
            </a:r>
          </a:p>
          <a:p>
            <a:pPr>
              <a:lnSpc>
                <a:spcPct val="120000"/>
              </a:lnSpc>
              <a:buFont typeface="Wingdings 3" pitchFamily="18" charset="2"/>
              <a:buNone/>
              <a:defRPr/>
            </a:pPr>
            <a:r>
              <a:rPr lang="zh-CN" altLang="en-US" sz="2400" smtClean="0">
                <a:effectLst>
                  <a:outerShdw blurRad="38100" dist="38100" dir="2700000" algn="tl">
                    <a:srgbClr val="C0C0C0"/>
                  </a:outerShdw>
                </a:effectLst>
              </a:rPr>
              <a:t>      用户提供自己的感官接收来自计算机的信息，然后通过自己的操作向计算机发出指令。计算机向用户发出信息的方式：</a:t>
            </a:r>
          </a:p>
          <a:p>
            <a:pPr>
              <a:lnSpc>
                <a:spcPct val="120000"/>
              </a:lnSpc>
              <a:buFont typeface="Wingdings" pitchFamily="2" charset="2"/>
              <a:buChar char="v"/>
              <a:defRPr/>
            </a:pPr>
            <a:r>
              <a:rPr lang="zh-CN" altLang="en-US" sz="2400" smtClean="0">
                <a:solidFill>
                  <a:srgbClr val="FC0128"/>
                </a:solidFill>
                <a:effectLst>
                  <a:outerShdw blurRad="38100" dist="38100" dir="2700000" algn="tl">
                    <a:srgbClr val="C0C0C0"/>
                  </a:outerShdw>
                </a:effectLst>
              </a:rPr>
              <a:t> 视觉信息</a:t>
            </a:r>
            <a:r>
              <a:rPr lang="zh-CN" altLang="en-US" sz="2400" smtClean="0">
                <a:effectLst>
                  <a:outerShdw blurRad="38100" dist="38100" dir="2700000" algn="tl">
                    <a:srgbClr val="C0C0C0"/>
                  </a:outerShdw>
                </a:effectLst>
              </a:rPr>
              <a:t>：包括图形、颜色、动画、图像等，人类在计算机屏幕上看到的绝大多数信息都是视觉信息。</a:t>
            </a:r>
          </a:p>
          <a:p>
            <a:pPr>
              <a:lnSpc>
                <a:spcPct val="120000"/>
              </a:lnSpc>
              <a:buFont typeface="Wingdings" pitchFamily="2" charset="2"/>
              <a:buChar char="v"/>
              <a:defRPr/>
            </a:pPr>
            <a:r>
              <a:rPr lang="zh-CN" altLang="en-US" sz="2400" smtClean="0">
                <a:solidFill>
                  <a:srgbClr val="FC0128"/>
                </a:solidFill>
                <a:effectLst>
                  <a:outerShdw blurRad="38100" dist="38100" dir="2700000" algn="tl">
                    <a:srgbClr val="C0C0C0"/>
                  </a:outerShdw>
                </a:effectLst>
              </a:rPr>
              <a:t> 听觉信息</a:t>
            </a:r>
            <a:r>
              <a:rPr lang="zh-CN" altLang="en-US" sz="2400" smtClean="0">
                <a:effectLst>
                  <a:outerShdw blurRad="38100" dist="38100" dir="2700000" algn="tl">
                    <a:srgbClr val="C0C0C0"/>
                  </a:outerShdw>
                </a:effectLst>
              </a:rPr>
              <a:t>：主要是声音，包括音乐、声响等，它的主要特点是没有方向性，即使用户没有关注软件，也能够感知到。</a:t>
            </a:r>
          </a:p>
          <a:p>
            <a:pPr>
              <a:lnSpc>
                <a:spcPct val="120000"/>
              </a:lnSpc>
              <a:buFont typeface="Wingdings" pitchFamily="2" charset="2"/>
              <a:buChar char="v"/>
              <a:defRPr/>
            </a:pPr>
            <a:r>
              <a:rPr lang="zh-CN" altLang="en-US" sz="2400" smtClean="0">
                <a:solidFill>
                  <a:srgbClr val="FC0128"/>
                </a:solidFill>
                <a:effectLst>
                  <a:outerShdw blurRad="38100" dist="38100" dir="2700000" algn="tl">
                    <a:srgbClr val="C0C0C0"/>
                  </a:outerShdw>
                </a:effectLst>
              </a:rPr>
              <a:t> 文字信息</a:t>
            </a:r>
            <a:r>
              <a:rPr lang="zh-CN" altLang="en-US" sz="2400" smtClean="0">
                <a:effectLst>
                  <a:outerShdw blurRad="38100" dist="38100" dir="2700000" algn="tl">
                    <a:srgbClr val="C0C0C0"/>
                  </a:outerShdw>
                </a:effectLst>
              </a:rPr>
              <a:t>：其实不是单独存在的，它可以存在与视觉信息里，就是屏幕上显示的文本。</a:t>
            </a:r>
          </a:p>
        </p:txBody>
      </p:sp>
      <p:sp>
        <p:nvSpPr>
          <p:cNvPr id="665605" name="Rectangle 5"/>
          <p:cNvSpPr>
            <a:spLocks noChangeArrowheads="1"/>
          </p:cNvSpPr>
          <p:nvPr/>
        </p:nvSpPr>
        <p:spPr bwMode="auto">
          <a:xfrm>
            <a:off x="2124075" y="549275"/>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界面设计</a:t>
            </a:r>
          </a:p>
        </p:txBody>
      </p:sp>
    </p:spTree>
  </p:cSld>
  <p:clrMapOvr>
    <a:masterClrMapping/>
  </p:clrMapOvr>
  <p:transition>
    <p:randomBar dir="ver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1" name="Text Box 3"/>
          <p:cNvSpPr txBox="1">
            <a:spLocks noChangeArrowheads="1"/>
          </p:cNvSpPr>
          <p:nvPr/>
        </p:nvSpPr>
        <p:spPr bwMode="auto">
          <a:xfrm>
            <a:off x="381000" y="1322388"/>
            <a:ext cx="8534400" cy="5447645"/>
          </a:xfrm>
          <a:prstGeom prst="rect">
            <a:avLst/>
          </a:prstGeom>
          <a:noFill/>
          <a:ln w="12700">
            <a:noFill/>
            <a:miter lim="800000"/>
            <a:headEnd/>
            <a:tailEnd/>
          </a:ln>
          <a:effectLst/>
        </p:spPr>
        <p:txBody>
          <a:bodyPr>
            <a:spAutoFit/>
          </a:bodyPr>
          <a:lstStyle/>
          <a:p>
            <a:pPr>
              <a:lnSpc>
                <a:spcPct val="150000"/>
              </a:lnSpc>
              <a:spcBef>
                <a:spcPct val="20000"/>
              </a:spcBef>
              <a:spcAft>
                <a:spcPct val="0"/>
              </a:spcAft>
              <a:buClr>
                <a:schemeClr val="tx2"/>
              </a:buClr>
              <a:buSzTx/>
              <a:buFont typeface="Wingdings" pitchFamily="2" charset="2"/>
              <a:buNone/>
              <a:defRPr/>
            </a:pPr>
            <a:r>
              <a:rPr lang="zh-CN" altLang="en-US" sz="2400" b="1" dirty="0">
                <a:solidFill>
                  <a:schemeClr val="bg2"/>
                </a:solidFill>
                <a:effectLst>
                  <a:outerShdw blurRad="38100" dist="38100" dir="2700000" algn="tl">
                    <a:srgbClr val="C0C0C0"/>
                  </a:outerShdw>
                </a:effectLst>
              </a:rPr>
              <a:t>界面设计的任务</a:t>
            </a:r>
            <a:r>
              <a:rPr lang="en-US" altLang="zh-CN" sz="2400" b="1" dirty="0">
                <a:solidFill>
                  <a:schemeClr val="bg2"/>
                </a:solidFill>
                <a:effectLst>
                  <a:outerShdw blurRad="38100" dist="38100" dir="2700000" algn="tl">
                    <a:srgbClr val="C0C0C0"/>
                  </a:outerShdw>
                </a:effectLst>
              </a:rPr>
              <a:t>——</a:t>
            </a:r>
            <a:r>
              <a:rPr kumimoji="1" lang="zh-CN" altLang="en-US" sz="2400" b="1" dirty="0">
                <a:solidFill>
                  <a:schemeClr val="bg2"/>
                </a:solidFill>
                <a:effectLst>
                  <a:outerShdw blurRad="38100" dist="38100" dir="2700000" algn="tl">
                    <a:srgbClr val="C0C0C0"/>
                  </a:outerShdw>
                </a:effectLst>
                <a:latin typeface="宋体" pitchFamily="2" charset="-122"/>
              </a:rPr>
              <a:t>界面任务与过程分析</a:t>
            </a:r>
          </a:p>
          <a:p>
            <a:pPr>
              <a:lnSpc>
                <a:spcPct val="150000"/>
              </a:lnSpc>
              <a:spcBef>
                <a:spcPct val="20000"/>
              </a:spcBef>
              <a:spcAft>
                <a:spcPct val="0"/>
              </a:spcAft>
              <a:buClr>
                <a:schemeClr val="tx2"/>
              </a:buClr>
              <a:buSzTx/>
              <a:buFont typeface="Wingdings" pitchFamily="2" charset="2"/>
              <a:buChar char="v"/>
              <a:defRPr/>
            </a:pPr>
            <a:r>
              <a:rPr kumimoji="1" lang="zh-CN" altLang="en-US" sz="2400" b="1" dirty="0">
                <a:solidFill>
                  <a:schemeClr val="tx1"/>
                </a:solidFill>
                <a:effectLst>
                  <a:outerShdw blurRad="38100" dist="38100" dir="2700000" algn="tl">
                    <a:srgbClr val="C0C0C0"/>
                  </a:outerShdw>
                </a:effectLst>
                <a:latin typeface="宋体" pitchFamily="2" charset="-122"/>
              </a:rPr>
              <a:t> 创建系统功能的外部模型；</a:t>
            </a:r>
          </a:p>
          <a:p>
            <a:pPr>
              <a:lnSpc>
                <a:spcPct val="150000"/>
              </a:lnSpc>
              <a:spcBef>
                <a:spcPct val="20000"/>
              </a:spcBef>
              <a:spcAft>
                <a:spcPct val="0"/>
              </a:spcAft>
              <a:buClr>
                <a:schemeClr val="tx2"/>
              </a:buClr>
              <a:buSzTx/>
              <a:buFont typeface="Wingdings" pitchFamily="2" charset="2"/>
              <a:buChar char="v"/>
              <a:defRPr/>
            </a:pPr>
            <a:r>
              <a:rPr kumimoji="1" lang="zh-CN" altLang="en-US" sz="2400" b="1" dirty="0">
                <a:solidFill>
                  <a:schemeClr val="tx1"/>
                </a:solidFill>
                <a:effectLst>
                  <a:outerShdw blurRad="38100" dist="38100" dir="2700000" algn="tl">
                    <a:srgbClr val="C0C0C0"/>
                  </a:outerShdw>
                </a:effectLst>
                <a:latin typeface="宋体" pitchFamily="2" charset="-122"/>
              </a:rPr>
              <a:t> </a:t>
            </a:r>
            <a:r>
              <a:rPr kumimoji="1" lang="zh-CN" altLang="en-US" sz="2400" b="1" dirty="0">
                <a:solidFill>
                  <a:schemeClr val="hlink"/>
                </a:solidFill>
                <a:effectLst>
                  <a:outerShdw blurRad="38100" dist="38100" dir="2700000" algn="tl">
                    <a:srgbClr val="C0C0C0"/>
                  </a:outerShdw>
                </a:effectLst>
                <a:latin typeface="宋体" pitchFamily="2" charset="-122"/>
              </a:rPr>
              <a:t>确定完成此系统，人和计算机应分别完成的任务、动作系列（用户和系统）、系统反应</a:t>
            </a:r>
            <a:r>
              <a:rPr kumimoji="1" lang="zh-CN" altLang="en-US" sz="2400" b="1" dirty="0" smtClean="0">
                <a:solidFill>
                  <a:schemeClr val="hlink"/>
                </a:solidFill>
                <a:effectLst>
                  <a:outerShdw blurRad="38100" dist="38100" dir="2700000" algn="tl">
                    <a:srgbClr val="C0C0C0"/>
                  </a:outerShdw>
                </a:effectLst>
                <a:latin typeface="宋体" pitchFamily="2" charset="-122"/>
              </a:rPr>
              <a:t>；</a:t>
            </a:r>
            <a:r>
              <a:rPr kumimoji="1" lang="en-US" altLang="zh-CN" sz="2400" b="1" dirty="0" smtClean="0">
                <a:solidFill>
                  <a:schemeClr val="hlink"/>
                </a:solidFill>
                <a:effectLst>
                  <a:outerShdw blurRad="38100" dist="38100" dir="2700000" algn="tl">
                    <a:srgbClr val="C0C0C0"/>
                  </a:outerShdw>
                </a:effectLst>
                <a:latin typeface="宋体" pitchFamily="2" charset="-122"/>
              </a:rPr>
              <a:t>/*</a:t>
            </a:r>
            <a:r>
              <a:rPr kumimoji="1" lang="zh-CN" altLang="en-US" b="1" dirty="0" smtClean="0">
                <a:solidFill>
                  <a:schemeClr val="hlink"/>
                </a:solidFill>
                <a:effectLst>
                  <a:outerShdw blurRad="38100" dist="38100" dir="2700000" algn="tl">
                    <a:srgbClr val="C0C0C0"/>
                  </a:outerShdw>
                </a:effectLst>
                <a:latin typeface="宋体" pitchFamily="2" charset="-122"/>
              </a:rPr>
              <a:t>尤其是在人机交互的界面上，性能要优于功能。</a:t>
            </a:r>
            <a:r>
              <a:rPr kumimoji="1" lang="en-US" altLang="zh-CN" sz="2400" b="1" dirty="0" smtClean="0">
                <a:solidFill>
                  <a:schemeClr val="hlink"/>
                </a:solidFill>
                <a:effectLst>
                  <a:outerShdw blurRad="38100" dist="38100" dir="2700000" algn="tl">
                    <a:srgbClr val="C0C0C0"/>
                  </a:outerShdw>
                </a:effectLst>
                <a:latin typeface="宋体" pitchFamily="2" charset="-122"/>
              </a:rPr>
              <a:t>*/</a:t>
            </a:r>
            <a:endParaRPr kumimoji="1" lang="zh-CN" altLang="en-US" sz="2400" b="1" dirty="0">
              <a:solidFill>
                <a:schemeClr val="hlink"/>
              </a:solidFill>
              <a:effectLst>
                <a:outerShdw blurRad="38100" dist="38100" dir="2700000" algn="tl">
                  <a:srgbClr val="C0C0C0"/>
                </a:outerShdw>
              </a:effectLst>
              <a:latin typeface="宋体" pitchFamily="2" charset="-122"/>
            </a:endParaRPr>
          </a:p>
          <a:p>
            <a:pPr>
              <a:lnSpc>
                <a:spcPct val="150000"/>
              </a:lnSpc>
              <a:spcBef>
                <a:spcPct val="20000"/>
              </a:spcBef>
              <a:spcAft>
                <a:spcPct val="0"/>
              </a:spcAft>
              <a:buClr>
                <a:schemeClr val="tx2"/>
              </a:buClr>
              <a:buSzTx/>
              <a:buFont typeface="Wingdings" pitchFamily="2" charset="2"/>
              <a:buChar char="v"/>
              <a:defRPr/>
            </a:pPr>
            <a:r>
              <a:rPr kumimoji="1" lang="zh-CN" altLang="en-US" sz="2400" b="1" dirty="0">
                <a:solidFill>
                  <a:schemeClr val="tx1"/>
                </a:solidFill>
                <a:effectLst>
                  <a:outerShdw blurRad="38100" dist="38100" dir="2700000" algn="tl">
                    <a:srgbClr val="C0C0C0"/>
                  </a:outerShdw>
                </a:effectLst>
                <a:latin typeface="宋体" pitchFamily="2" charset="-122"/>
              </a:rPr>
              <a:t> </a:t>
            </a:r>
            <a:r>
              <a:rPr kumimoji="1" lang="zh-CN" altLang="en-US" sz="2400" b="1" dirty="0">
                <a:solidFill>
                  <a:schemeClr val="hlink"/>
                </a:solidFill>
                <a:effectLst>
                  <a:outerShdw blurRad="38100" dist="38100" dir="2700000" algn="tl">
                    <a:srgbClr val="C0C0C0"/>
                  </a:outerShdw>
                </a:effectLst>
                <a:latin typeface="宋体" pitchFamily="2" charset="-122"/>
              </a:rPr>
              <a:t>考虑界面设计中的典型问题：系统响应时间、用户帮助、异常处理和命令。</a:t>
            </a:r>
          </a:p>
          <a:p>
            <a:pPr>
              <a:lnSpc>
                <a:spcPct val="150000"/>
              </a:lnSpc>
              <a:spcBef>
                <a:spcPct val="20000"/>
              </a:spcBef>
              <a:spcAft>
                <a:spcPct val="0"/>
              </a:spcAft>
              <a:buClr>
                <a:schemeClr val="tx2"/>
              </a:buClr>
              <a:buSzTx/>
              <a:buFont typeface="Wingdings" pitchFamily="2" charset="2"/>
              <a:buChar char="v"/>
              <a:defRPr/>
            </a:pPr>
            <a:r>
              <a:rPr kumimoji="1" lang="zh-CN" altLang="en-US" sz="2400" b="1" dirty="0">
                <a:solidFill>
                  <a:schemeClr val="tx1"/>
                </a:solidFill>
                <a:effectLst>
                  <a:outerShdw blurRad="38100" dist="38100" dir="2700000" algn="tl">
                    <a:srgbClr val="C0C0C0"/>
                  </a:outerShdw>
                </a:effectLst>
                <a:latin typeface="宋体" pitchFamily="2" charset="-122"/>
              </a:rPr>
              <a:t> 借助</a:t>
            </a:r>
            <a:r>
              <a:rPr kumimoji="1" lang="en-US" altLang="zh-CN" sz="2400" b="1" dirty="0">
                <a:solidFill>
                  <a:schemeClr val="tx1"/>
                </a:solidFill>
                <a:effectLst>
                  <a:outerShdw blurRad="38100" dist="38100" dir="2700000" algn="tl">
                    <a:srgbClr val="C0C0C0"/>
                  </a:outerShdw>
                </a:effectLst>
                <a:latin typeface="宋体" pitchFamily="2" charset="-122"/>
              </a:rPr>
              <a:t>CASE</a:t>
            </a:r>
            <a:r>
              <a:rPr kumimoji="1" lang="zh-CN" altLang="en-US" sz="2400" b="1" dirty="0">
                <a:solidFill>
                  <a:schemeClr val="tx1"/>
                </a:solidFill>
                <a:effectLst>
                  <a:outerShdw blurRad="38100" dist="38100" dir="2700000" algn="tl">
                    <a:srgbClr val="C0C0C0"/>
                  </a:outerShdw>
                </a:effectLst>
                <a:latin typeface="宋体" pitchFamily="2" charset="-122"/>
              </a:rPr>
              <a:t>工具构造界面模型；</a:t>
            </a:r>
          </a:p>
          <a:p>
            <a:pPr>
              <a:lnSpc>
                <a:spcPct val="150000"/>
              </a:lnSpc>
              <a:spcBef>
                <a:spcPct val="20000"/>
              </a:spcBef>
              <a:spcAft>
                <a:spcPct val="0"/>
              </a:spcAft>
              <a:buClr>
                <a:schemeClr val="tx2"/>
              </a:buClr>
              <a:buSzTx/>
              <a:buFont typeface="Wingdings" pitchFamily="2" charset="2"/>
              <a:buChar char="v"/>
              <a:defRPr/>
            </a:pPr>
            <a:r>
              <a:rPr kumimoji="1" lang="zh-CN" altLang="en-US" sz="2400" b="1" dirty="0">
                <a:solidFill>
                  <a:schemeClr val="tx1"/>
                </a:solidFill>
                <a:effectLst>
                  <a:outerShdw blurRad="38100" dist="38100" dir="2700000" algn="tl">
                    <a:srgbClr val="C0C0C0"/>
                  </a:outerShdw>
                </a:effectLst>
                <a:latin typeface="宋体" pitchFamily="2" charset="-122"/>
              </a:rPr>
              <a:t> 真正实现设计模型：与评估构成迭代过程评估界面质量；</a:t>
            </a:r>
          </a:p>
        </p:txBody>
      </p:sp>
      <p:sp>
        <p:nvSpPr>
          <p:cNvPr id="667655" name="Rectangle 7"/>
          <p:cNvSpPr>
            <a:spLocks noChangeArrowheads="1"/>
          </p:cNvSpPr>
          <p:nvPr/>
        </p:nvSpPr>
        <p:spPr bwMode="auto">
          <a:xfrm>
            <a:off x="2124075" y="549275"/>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界面设计</a:t>
            </a:r>
          </a:p>
        </p:txBody>
      </p:sp>
    </p:spTree>
  </p:cSld>
  <p:clrMapOvr>
    <a:masterClrMapping/>
  </p:clrMapOvr>
  <p:transition>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p:cNvSpPr txBox="1">
            <a:spLocks noChangeArrowheads="1"/>
          </p:cNvSpPr>
          <p:nvPr/>
        </p:nvSpPr>
        <p:spPr bwMode="auto">
          <a:xfrm>
            <a:off x="250825" y="1268413"/>
            <a:ext cx="8713788" cy="1573212"/>
          </a:xfrm>
          <a:prstGeom prst="rect">
            <a:avLst/>
          </a:prstGeom>
          <a:noFill/>
          <a:ln w="9525">
            <a:noFill/>
            <a:miter lim="800000"/>
            <a:headEnd/>
            <a:tailEnd/>
          </a:ln>
        </p:spPr>
        <p:txBody>
          <a:bodyPr>
            <a:spAutoFit/>
          </a:bodyPr>
          <a:lstStyle/>
          <a:p>
            <a:pPr indent="725488" algn="just" eaLnBrk="1" hangingPunct="1">
              <a:lnSpc>
                <a:spcPct val="135000"/>
              </a:lnSpc>
              <a:spcAft>
                <a:spcPct val="0"/>
              </a:spcAft>
              <a:buClrTx/>
              <a:buSzTx/>
              <a:buFontTx/>
              <a:buNone/>
            </a:pPr>
            <a:r>
              <a:rPr kumimoji="1" lang="zh-CN" altLang="en-US" sz="2400" b="1">
                <a:solidFill>
                  <a:schemeClr val="tx1"/>
                </a:solidFill>
                <a:effectLst/>
                <a:latin typeface="宋体" pitchFamily="2" charset="-122"/>
              </a:rPr>
              <a:t>软件体系结构</a:t>
            </a:r>
            <a:r>
              <a:rPr kumimoji="1" lang="zh-CN" altLang="en-US" sz="2400" b="1">
                <a:effectLst/>
                <a:latin typeface="宋体" pitchFamily="2" charset="-122"/>
              </a:rPr>
              <a:t>设计是软件设计的早期活动</a:t>
            </a:r>
            <a:r>
              <a:rPr kumimoji="1" lang="zh-CN" altLang="en-US" sz="2400" b="1">
                <a:solidFill>
                  <a:schemeClr val="tx1"/>
                </a:solidFill>
                <a:effectLst/>
                <a:latin typeface="宋体" pitchFamily="2" charset="-122"/>
              </a:rPr>
              <a:t>，下面简要介绍几类软件体系结构，他们提供了一套关于数据、行为、结构的指导性框架。 </a:t>
            </a:r>
          </a:p>
        </p:txBody>
      </p:sp>
      <p:sp>
        <p:nvSpPr>
          <p:cNvPr id="631813" name="Rectangle 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sp>
        <p:nvSpPr>
          <p:cNvPr id="631814" name="Text Box 6"/>
          <p:cNvSpPr txBox="1">
            <a:spLocks noChangeArrowheads="1"/>
          </p:cNvSpPr>
          <p:nvPr/>
        </p:nvSpPr>
        <p:spPr bwMode="auto">
          <a:xfrm>
            <a:off x="1908175" y="3478213"/>
            <a:ext cx="5195888" cy="2300287"/>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lnSpc>
                <a:spcPct val="120000"/>
              </a:lnSpc>
              <a:tabLst>
                <a:tab pos="1277938" algn="l"/>
              </a:tabLst>
              <a:defRPr/>
            </a:pPr>
            <a:r>
              <a:rPr lang="zh-CN" altLang="en-US" sz="2400" b="1">
                <a:effectLst>
                  <a:outerShdw blurRad="38100" dist="38100" dir="2700000" algn="tl">
                    <a:srgbClr val="C0C0C0"/>
                  </a:outerShdw>
                </a:effectLst>
              </a:rPr>
              <a:t>以数据为中心的数据仓库模型</a:t>
            </a:r>
          </a:p>
          <a:p>
            <a:pPr marL="822325" indent="-419100" defTabSz="350838">
              <a:lnSpc>
                <a:spcPct val="120000"/>
              </a:lnSpc>
              <a:tabLst>
                <a:tab pos="1277938" algn="l"/>
              </a:tabLst>
              <a:defRPr/>
            </a:pPr>
            <a:r>
              <a:rPr lang="zh-CN" altLang="en-US" sz="2400" b="1">
                <a:effectLst>
                  <a:outerShdw blurRad="38100" dist="38100" dir="2700000" algn="tl">
                    <a:srgbClr val="C0C0C0"/>
                  </a:outerShdw>
                </a:effectLst>
              </a:rPr>
              <a:t>客户端</a:t>
            </a:r>
            <a:r>
              <a:rPr lang="en-US" altLang="zh-CN" sz="2400" b="1">
                <a:effectLst>
                  <a:outerShdw blurRad="38100" dist="38100" dir="2700000" algn="tl">
                    <a:srgbClr val="C0C0C0"/>
                  </a:outerShdw>
                </a:effectLst>
              </a:rPr>
              <a:t>/</a:t>
            </a:r>
            <a:r>
              <a:rPr lang="zh-CN" altLang="en-US" sz="2400" b="1">
                <a:effectLst>
                  <a:outerShdw blurRad="38100" dist="38100" dir="2700000" algn="tl">
                    <a:srgbClr val="C0C0C0"/>
                  </a:outerShdw>
                </a:effectLst>
              </a:rPr>
              <a:t>服务器模式的分布式结构</a:t>
            </a:r>
          </a:p>
          <a:p>
            <a:pPr marL="822325" indent="-419100" defTabSz="350838">
              <a:lnSpc>
                <a:spcPct val="120000"/>
              </a:lnSpc>
              <a:tabLst>
                <a:tab pos="1277938" algn="l"/>
              </a:tabLst>
              <a:defRPr/>
            </a:pPr>
            <a:r>
              <a:rPr lang="zh-CN" altLang="en-US" sz="2400" b="1">
                <a:effectLst>
                  <a:outerShdw blurRad="38100" dist="38100" dir="2700000" algn="tl">
                    <a:srgbClr val="C0C0C0"/>
                  </a:outerShdw>
                </a:effectLst>
              </a:rPr>
              <a:t>层次模型</a:t>
            </a:r>
          </a:p>
          <a:p>
            <a:pPr marL="822325" indent="-419100" defTabSz="350838">
              <a:lnSpc>
                <a:spcPct val="120000"/>
              </a:lnSpc>
              <a:tabLst>
                <a:tab pos="1277938" algn="l"/>
              </a:tabLst>
              <a:defRPr/>
            </a:pPr>
            <a:r>
              <a:rPr lang="zh-CN" altLang="en-US" sz="2400" b="1">
                <a:effectLst>
                  <a:outerShdw blurRad="38100" dist="38100" dir="2700000" algn="tl">
                    <a:srgbClr val="C0C0C0"/>
                  </a:outerShdw>
                </a:effectLst>
              </a:rPr>
              <a:t>控制模型</a:t>
            </a:r>
          </a:p>
        </p:txBody>
      </p:sp>
    </p:spTree>
  </p:cSld>
  <p:clrMapOvr>
    <a:masterClrMapping/>
  </p:clrMapOvr>
  <p:transition>
    <p:randomBar dir="ver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8" name="Rectangle 4"/>
          <p:cNvSpPr>
            <a:spLocks noChangeArrowheads="1"/>
          </p:cNvSpPr>
          <p:nvPr/>
        </p:nvSpPr>
        <p:spPr bwMode="auto">
          <a:xfrm>
            <a:off x="2124075" y="549275"/>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界面设计</a:t>
            </a:r>
          </a:p>
        </p:txBody>
      </p:sp>
      <p:sp>
        <p:nvSpPr>
          <p:cNvPr id="620549" name="Text Box 5"/>
          <p:cNvSpPr txBox="1">
            <a:spLocks noChangeArrowheads="1"/>
          </p:cNvSpPr>
          <p:nvPr/>
        </p:nvSpPr>
        <p:spPr bwMode="auto">
          <a:xfrm>
            <a:off x="250825" y="1268413"/>
            <a:ext cx="8353425" cy="914400"/>
          </a:xfrm>
          <a:prstGeom prst="rect">
            <a:avLst/>
          </a:prstGeom>
          <a:noFill/>
          <a:ln w="12700">
            <a:noFill/>
            <a:miter lim="800000"/>
            <a:headEnd/>
            <a:tailEnd/>
          </a:ln>
          <a:effectLst/>
        </p:spPr>
        <p:txBody>
          <a:bodyPr lIns="0" rIns="0">
            <a:spAutoFit/>
          </a:bodyPr>
          <a:lstStyle/>
          <a:p>
            <a:pPr>
              <a:lnSpc>
                <a:spcPct val="100000"/>
              </a:lnSpc>
              <a:spcBef>
                <a:spcPct val="30000"/>
              </a:spcBef>
              <a:spcAft>
                <a:spcPct val="0"/>
              </a:spcAft>
              <a:buClrTx/>
              <a:buSzTx/>
              <a:buFontTx/>
              <a:buNone/>
              <a:defRPr/>
            </a:pPr>
            <a:r>
              <a:rPr kumimoji="1" lang="zh-CN" altLang="en-US" sz="2400" b="1">
                <a:solidFill>
                  <a:schemeClr val="bg2"/>
                </a:solidFill>
                <a:effectLst>
                  <a:outerShdw blurRad="38100" dist="38100" dir="2700000" algn="tl">
                    <a:srgbClr val="C0C0C0"/>
                  </a:outerShdw>
                </a:effectLst>
                <a:latin typeface="宋体" pitchFamily="2" charset="-122"/>
              </a:rPr>
              <a:t>界面设计原则</a:t>
            </a:r>
            <a:r>
              <a:rPr kumimoji="1" lang="en-US" altLang="zh-CN" sz="2400" b="1">
                <a:solidFill>
                  <a:schemeClr val="bg2"/>
                </a:solidFill>
                <a:effectLst>
                  <a:outerShdw blurRad="38100" dist="38100" dir="2700000" algn="tl">
                    <a:srgbClr val="C0C0C0"/>
                  </a:outerShdw>
                </a:effectLst>
                <a:latin typeface="Times New Roman"/>
              </a:rPr>
              <a:t>——</a:t>
            </a:r>
            <a:r>
              <a:rPr kumimoji="1" lang="zh-CN" altLang="en-US" sz="2400" b="1">
                <a:solidFill>
                  <a:schemeClr val="bg2"/>
                </a:solidFill>
                <a:effectLst>
                  <a:outerShdw blurRad="38100" dist="38100" dir="2700000" algn="tl">
                    <a:srgbClr val="C0C0C0"/>
                  </a:outerShdw>
                </a:effectLst>
                <a:latin typeface="宋体" pitchFamily="2" charset="-122"/>
              </a:rPr>
              <a:t>提供网页向导</a:t>
            </a:r>
          </a:p>
          <a:p>
            <a:pPr>
              <a:lnSpc>
                <a:spcPct val="125000"/>
              </a:lnSpc>
              <a:buClr>
                <a:srgbClr val="A31221"/>
              </a:buClr>
              <a:buFont typeface="Wingdings 3" pitchFamily="18" charset="2"/>
              <a:buNone/>
              <a:defRPr/>
            </a:pPr>
            <a:r>
              <a:rPr lang="zh-CN" altLang="en-US" sz="2400">
                <a:effectLst>
                  <a:outerShdw blurRad="38100" dist="38100" dir="2700000" algn="tl">
                    <a:srgbClr val="C0C0C0"/>
                  </a:outerShdw>
                </a:effectLst>
                <a:latin typeface="宋体" pitchFamily="2" charset="-122"/>
              </a:rPr>
              <a:t>    </a:t>
            </a:r>
            <a:r>
              <a:rPr lang="zh-CN" altLang="en-US" sz="2400" b="1">
                <a:solidFill>
                  <a:schemeClr val="hlink"/>
                </a:solidFill>
                <a:effectLst>
                  <a:outerShdw blurRad="38100" dist="38100" dir="2700000" algn="tl">
                    <a:srgbClr val="C0C0C0"/>
                  </a:outerShdw>
                </a:effectLst>
                <a:latin typeface="宋体" pitchFamily="2" charset="-122"/>
              </a:rPr>
              <a:t>导航方式</a:t>
            </a:r>
            <a:r>
              <a:rPr lang="en-US" altLang="zh-CN" sz="2400" b="1">
                <a:solidFill>
                  <a:schemeClr val="hlink"/>
                </a:solidFill>
                <a:effectLst>
                  <a:outerShdw blurRad="38100" dist="38100" dir="2700000" algn="tl">
                    <a:srgbClr val="C0C0C0"/>
                  </a:outerShdw>
                </a:effectLst>
                <a:latin typeface="宋体" pitchFamily="2" charset="-122"/>
              </a:rPr>
              <a:t>:</a:t>
            </a:r>
            <a:r>
              <a:rPr lang="zh-CN" altLang="en-US" sz="2400" b="1">
                <a:solidFill>
                  <a:schemeClr val="hlink"/>
                </a:solidFill>
                <a:effectLst>
                  <a:outerShdw blurRad="38100" dist="38100" dir="2700000" algn="tl">
                    <a:srgbClr val="C0C0C0"/>
                  </a:outerShdw>
                </a:effectLst>
                <a:latin typeface="宋体" pitchFamily="2" charset="-122"/>
              </a:rPr>
              <a:t>线性、层次、网络式、混合式</a:t>
            </a:r>
            <a:endParaRPr kumimoji="1" lang="zh-CN" altLang="en-US" sz="2400" b="1">
              <a:solidFill>
                <a:schemeClr val="tx1"/>
              </a:solidFill>
              <a:effectLst>
                <a:outerShdw blurRad="38100" dist="38100" dir="2700000" algn="tl">
                  <a:srgbClr val="C0C0C0"/>
                </a:outerShdw>
              </a:effectLst>
              <a:latin typeface="宋体" pitchFamily="2" charset="-122"/>
            </a:endParaRPr>
          </a:p>
        </p:txBody>
      </p:sp>
      <p:grpSp>
        <p:nvGrpSpPr>
          <p:cNvPr id="62468" name="Group 50"/>
          <p:cNvGrpSpPr>
            <a:grpSpLocks/>
          </p:cNvGrpSpPr>
          <p:nvPr/>
        </p:nvGrpSpPr>
        <p:grpSpPr bwMode="auto">
          <a:xfrm>
            <a:off x="323850" y="3200400"/>
            <a:ext cx="6534150" cy="3352800"/>
            <a:chOff x="204" y="2016"/>
            <a:chExt cx="4116" cy="2112"/>
          </a:xfrm>
        </p:grpSpPr>
        <p:sp>
          <p:nvSpPr>
            <p:cNvPr id="620560" name="Rectangle 16"/>
            <p:cNvSpPr>
              <a:spLocks noChangeArrowheads="1"/>
            </p:cNvSpPr>
            <p:nvPr/>
          </p:nvSpPr>
          <p:spPr bwMode="auto">
            <a:xfrm>
              <a:off x="1008" y="2832"/>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61" name="Line 17"/>
            <p:cNvSpPr>
              <a:spLocks noChangeShapeType="1"/>
            </p:cNvSpPr>
            <p:nvPr/>
          </p:nvSpPr>
          <p:spPr bwMode="auto">
            <a:xfrm>
              <a:off x="1824" y="2928"/>
              <a:ext cx="336" cy="0"/>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62" name="Rectangle 18"/>
            <p:cNvSpPr>
              <a:spLocks noChangeArrowheads="1"/>
            </p:cNvSpPr>
            <p:nvPr/>
          </p:nvSpPr>
          <p:spPr bwMode="auto">
            <a:xfrm>
              <a:off x="2160" y="2304"/>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63" name="Rectangle 19"/>
            <p:cNvSpPr>
              <a:spLocks noChangeArrowheads="1"/>
            </p:cNvSpPr>
            <p:nvPr/>
          </p:nvSpPr>
          <p:spPr bwMode="auto">
            <a:xfrm>
              <a:off x="2160" y="2832"/>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64" name="Rectangle 20"/>
            <p:cNvSpPr>
              <a:spLocks noChangeArrowheads="1"/>
            </p:cNvSpPr>
            <p:nvPr/>
          </p:nvSpPr>
          <p:spPr bwMode="auto">
            <a:xfrm>
              <a:off x="2160" y="3456"/>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65" name="Rectangle 21"/>
            <p:cNvSpPr>
              <a:spLocks noChangeArrowheads="1"/>
            </p:cNvSpPr>
            <p:nvPr/>
          </p:nvSpPr>
          <p:spPr bwMode="auto">
            <a:xfrm>
              <a:off x="3648" y="2112"/>
              <a:ext cx="672" cy="144"/>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66" name="Rectangle 22"/>
            <p:cNvSpPr>
              <a:spLocks noChangeArrowheads="1"/>
            </p:cNvSpPr>
            <p:nvPr/>
          </p:nvSpPr>
          <p:spPr bwMode="auto">
            <a:xfrm>
              <a:off x="3648" y="2304"/>
              <a:ext cx="672" cy="144"/>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67" name="Rectangle 23"/>
            <p:cNvSpPr>
              <a:spLocks noChangeArrowheads="1"/>
            </p:cNvSpPr>
            <p:nvPr/>
          </p:nvSpPr>
          <p:spPr bwMode="auto">
            <a:xfrm>
              <a:off x="3648" y="2496"/>
              <a:ext cx="672" cy="144"/>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68" name="Line 24"/>
            <p:cNvSpPr>
              <a:spLocks noChangeShapeType="1"/>
            </p:cNvSpPr>
            <p:nvPr/>
          </p:nvSpPr>
          <p:spPr bwMode="auto">
            <a:xfrm flipV="1">
              <a:off x="1824" y="2448"/>
              <a:ext cx="336" cy="432"/>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69" name="Line 25"/>
            <p:cNvSpPr>
              <a:spLocks noChangeShapeType="1"/>
            </p:cNvSpPr>
            <p:nvPr/>
          </p:nvSpPr>
          <p:spPr bwMode="auto">
            <a:xfrm>
              <a:off x="2976" y="2400"/>
              <a:ext cx="672" cy="0"/>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70" name="Line 26"/>
            <p:cNvSpPr>
              <a:spLocks noChangeShapeType="1"/>
            </p:cNvSpPr>
            <p:nvPr/>
          </p:nvSpPr>
          <p:spPr bwMode="auto">
            <a:xfrm flipV="1">
              <a:off x="2976" y="2208"/>
              <a:ext cx="672" cy="144"/>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71" name="Line 27"/>
            <p:cNvSpPr>
              <a:spLocks noChangeShapeType="1"/>
            </p:cNvSpPr>
            <p:nvPr/>
          </p:nvSpPr>
          <p:spPr bwMode="auto">
            <a:xfrm>
              <a:off x="2976" y="2448"/>
              <a:ext cx="672" cy="96"/>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72" name="Rectangle 28"/>
            <p:cNvSpPr>
              <a:spLocks noChangeArrowheads="1"/>
            </p:cNvSpPr>
            <p:nvPr/>
          </p:nvSpPr>
          <p:spPr bwMode="auto">
            <a:xfrm>
              <a:off x="3648" y="3360"/>
              <a:ext cx="672" cy="144"/>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73" name="Rectangle 29"/>
            <p:cNvSpPr>
              <a:spLocks noChangeArrowheads="1"/>
            </p:cNvSpPr>
            <p:nvPr/>
          </p:nvSpPr>
          <p:spPr bwMode="auto">
            <a:xfrm>
              <a:off x="3648" y="3552"/>
              <a:ext cx="672" cy="144"/>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74" name="Rectangle 30"/>
            <p:cNvSpPr>
              <a:spLocks noChangeArrowheads="1"/>
            </p:cNvSpPr>
            <p:nvPr/>
          </p:nvSpPr>
          <p:spPr bwMode="auto">
            <a:xfrm>
              <a:off x="3648" y="3744"/>
              <a:ext cx="672" cy="144"/>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75" name="Line 31"/>
            <p:cNvSpPr>
              <a:spLocks noChangeShapeType="1"/>
            </p:cNvSpPr>
            <p:nvPr/>
          </p:nvSpPr>
          <p:spPr bwMode="auto">
            <a:xfrm>
              <a:off x="2976" y="3648"/>
              <a:ext cx="672" cy="0"/>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76" name="Line 32"/>
            <p:cNvSpPr>
              <a:spLocks noChangeShapeType="1"/>
            </p:cNvSpPr>
            <p:nvPr/>
          </p:nvSpPr>
          <p:spPr bwMode="auto">
            <a:xfrm flipV="1">
              <a:off x="2976" y="3456"/>
              <a:ext cx="672" cy="144"/>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77" name="Line 33"/>
            <p:cNvSpPr>
              <a:spLocks noChangeShapeType="1"/>
            </p:cNvSpPr>
            <p:nvPr/>
          </p:nvSpPr>
          <p:spPr bwMode="auto">
            <a:xfrm>
              <a:off x="2976" y="3696"/>
              <a:ext cx="672" cy="96"/>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78" name="Rectangle 34"/>
            <p:cNvSpPr>
              <a:spLocks noChangeArrowheads="1"/>
            </p:cNvSpPr>
            <p:nvPr/>
          </p:nvSpPr>
          <p:spPr bwMode="auto">
            <a:xfrm>
              <a:off x="3648" y="2736"/>
              <a:ext cx="672" cy="144"/>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79" name="Rectangle 35"/>
            <p:cNvSpPr>
              <a:spLocks noChangeArrowheads="1"/>
            </p:cNvSpPr>
            <p:nvPr/>
          </p:nvSpPr>
          <p:spPr bwMode="auto">
            <a:xfrm>
              <a:off x="3648" y="2928"/>
              <a:ext cx="672" cy="144"/>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80" name="Rectangle 36"/>
            <p:cNvSpPr>
              <a:spLocks noChangeArrowheads="1"/>
            </p:cNvSpPr>
            <p:nvPr/>
          </p:nvSpPr>
          <p:spPr bwMode="auto">
            <a:xfrm>
              <a:off x="3648" y="3120"/>
              <a:ext cx="672" cy="144"/>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81" name="Line 37"/>
            <p:cNvSpPr>
              <a:spLocks noChangeShapeType="1"/>
            </p:cNvSpPr>
            <p:nvPr/>
          </p:nvSpPr>
          <p:spPr bwMode="auto">
            <a:xfrm>
              <a:off x="2976" y="3024"/>
              <a:ext cx="672" cy="0"/>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82" name="Line 38"/>
            <p:cNvSpPr>
              <a:spLocks noChangeShapeType="1"/>
            </p:cNvSpPr>
            <p:nvPr/>
          </p:nvSpPr>
          <p:spPr bwMode="auto">
            <a:xfrm flipV="1">
              <a:off x="2976" y="2832"/>
              <a:ext cx="672" cy="144"/>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83" name="Line 39"/>
            <p:cNvSpPr>
              <a:spLocks noChangeShapeType="1"/>
            </p:cNvSpPr>
            <p:nvPr/>
          </p:nvSpPr>
          <p:spPr bwMode="auto">
            <a:xfrm>
              <a:off x="2976" y="3072"/>
              <a:ext cx="672" cy="96"/>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84" name="Line 40"/>
            <p:cNvSpPr>
              <a:spLocks noChangeShapeType="1"/>
            </p:cNvSpPr>
            <p:nvPr/>
          </p:nvSpPr>
          <p:spPr bwMode="auto">
            <a:xfrm>
              <a:off x="1824" y="3072"/>
              <a:ext cx="336" cy="480"/>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85" name="Text Box 41"/>
            <p:cNvSpPr txBox="1">
              <a:spLocks noChangeArrowheads="1"/>
            </p:cNvSpPr>
            <p:nvPr/>
          </p:nvSpPr>
          <p:spPr bwMode="auto">
            <a:xfrm>
              <a:off x="204" y="2840"/>
              <a:ext cx="601" cy="288"/>
            </a:xfrm>
            <a:prstGeom prst="rect">
              <a:avLst/>
            </a:prstGeom>
            <a:noFill/>
            <a:ln w="12700">
              <a:noFill/>
              <a:miter lim="800000"/>
              <a:headEnd/>
              <a:tailEnd/>
            </a:ln>
            <a:effectLst/>
          </p:spPr>
          <p:txBody>
            <a:bodyPr>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层次</a:t>
              </a:r>
            </a:p>
          </p:txBody>
        </p:sp>
        <p:sp>
          <p:nvSpPr>
            <p:cNvPr id="620586" name="Line 42"/>
            <p:cNvSpPr>
              <a:spLocks noChangeShapeType="1"/>
            </p:cNvSpPr>
            <p:nvPr/>
          </p:nvSpPr>
          <p:spPr bwMode="auto">
            <a:xfrm flipV="1">
              <a:off x="2496" y="2016"/>
              <a:ext cx="0" cy="288"/>
            </a:xfrm>
            <a:prstGeom prst="line">
              <a:avLst/>
            </a:prstGeom>
            <a:noFill/>
            <a:ln w="12700">
              <a:solidFill>
                <a:schemeClr val="tx1"/>
              </a:solidFill>
              <a:prstDash val="sysDot"/>
              <a:round/>
              <a:headEnd/>
              <a:tailEnd/>
            </a:ln>
            <a:effectLst/>
          </p:spPr>
          <p:txBody>
            <a:bodyPr wrap="none" anchor="ctr"/>
            <a:lstStyle/>
            <a:p>
              <a:pPr>
                <a:defRPr/>
              </a:pPr>
              <a:endParaRPr lang="zh-CN" altLang="en-US"/>
            </a:p>
          </p:txBody>
        </p:sp>
        <p:sp>
          <p:nvSpPr>
            <p:cNvPr id="620587" name="Line 43"/>
            <p:cNvSpPr>
              <a:spLocks noChangeShapeType="1"/>
            </p:cNvSpPr>
            <p:nvPr/>
          </p:nvSpPr>
          <p:spPr bwMode="auto">
            <a:xfrm flipH="1">
              <a:off x="1296" y="2016"/>
              <a:ext cx="1200" cy="816"/>
            </a:xfrm>
            <a:prstGeom prst="line">
              <a:avLst/>
            </a:prstGeom>
            <a:noFill/>
            <a:ln w="12700">
              <a:solidFill>
                <a:schemeClr val="tx1"/>
              </a:solidFill>
              <a:prstDash val="sysDot"/>
              <a:round/>
              <a:headEnd/>
              <a:tailEnd type="triangle" w="med" len="med"/>
            </a:ln>
            <a:effectLst/>
          </p:spPr>
          <p:txBody>
            <a:bodyPr wrap="none" anchor="ctr"/>
            <a:lstStyle/>
            <a:p>
              <a:pPr>
                <a:defRPr/>
              </a:pPr>
              <a:endParaRPr lang="zh-CN" altLang="en-US"/>
            </a:p>
          </p:txBody>
        </p:sp>
        <p:sp>
          <p:nvSpPr>
            <p:cNvPr id="620588" name="Line 44"/>
            <p:cNvSpPr>
              <a:spLocks noChangeShapeType="1"/>
            </p:cNvSpPr>
            <p:nvPr/>
          </p:nvSpPr>
          <p:spPr bwMode="auto">
            <a:xfrm flipH="1">
              <a:off x="1824" y="3024"/>
              <a:ext cx="336" cy="0"/>
            </a:xfrm>
            <a:prstGeom prst="line">
              <a:avLst/>
            </a:prstGeom>
            <a:noFill/>
            <a:ln w="12700">
              <a:solidFill>
                <a:schemeClr val="tx1"/>
              </a:solidFill>
              <a:prstDash val="sysDot"/>
              <a:round/>
              <a:headEnd/>
              <a:tailEnd type="triangle" w="med" len="med"/>
            </a:ln>
            <a:effectLst/>
          </p:spPr>
          <p:txBody>
            <a:bodyPr wrap="none" anchor="ctr"/>
            <a:lstStyle/>
            <a:p>
              <a:pPr>
                <a:defRPr/>
              </a:pPr>
              <a:endParaRPr lang="zh-CN" altLang="en-US"/>
            </a:p>
          </p:txBody>
        </p:sp>
        <p:sp>
          <p:nvSpPr>
            <p:cNvPr id="620589" name="Line 45"/>
            <p:cNvSpPr>
              <a:spLocks noChangeShapeType="1"/>
            </p:cNvSpPr>
            <p:nvPr/>
          </p:nvSpPr>
          <p:spPr bwMode="auto">
            <a:xfrm>
              <a:off x="2544" y="3744"/>
              <a:ext cx="0" cy="384"/>
            </a:xfrm>
            <a:prstGeom prst="line">
              <a:avLst/>
            </a:prstGeom>
            <a:noFill/>
            <a:ln w="12700">
              <a:solidFill>
                <a:schemeClr val="tx1"/>
              </a:solidFill>
              <a:prstDash val="sysDot"/>
              <a:round/>
              <a:headEnd/>
              <a:tailEnd/>
            </a:ln>
            <a:effectLst/>
          </p:spPr>
          <p:txBody>
            <a:bodyPr wrap="none" anchor="ctr"/>
            <a:lstStyle/>
            <a:p>
              <a:pPr>
                <a:defRPr/>
              </a:pPr>
              <a:endParaRPr lang="zh-CN" altLang="en-US"/>
            </a:p>
          </p:txBody>
        </p:sp>
        <p:sp>
          <p:nvSpPr>
            <p:cNvPr id="620590" name="Line 46"/>
            <p:cNvSpPr>
              <a:spLocks noChangeShapeType="1"/>
            </p:cNvSpPr>
            <p:nvPr/>
          </p:nvSpPr>
          <p:spPr bwMode="auto">
            <a:xfrm flipH="1" flipV="1">
              <a:off x="1296" y="3120"/>
              <a:ext cx="1248" cy="1008"/>
            </a:xfrm>
            <a:prstGeom prst="line">
              <a:avLst/>
            </a:prstGeom>
            <a:noFill/>
            <a:ln w="12700">
              <a:solidFill>
                <a:schemeClr val="tx1"/>
              </a:solidFill>
              <a:prstDash val="sysDot"/>
              <a:round/>
              <a:headEnd/>
              <a:tailEnd type="triangle" w="med" len="med"/>
            </a:ln>
            <a:effectLst/>
          </p:spPr>
          <p:txBody>
            <a:bodyPr wrap="none" anchor="ctr"/>
            <a:lstStyle/>
            <a:p>
              <a:pPr>
                <a:defRPr/>
              </a:pPr>
              <a:endParaRPr lang="zh-CN" altLang="en-US"/>
            </a:p>
          </p:txBody>
        </p:sp>
      </p:grpSp>
      <p:grpSp>
        <p:nvGrpSpPr>
          <p:cNvPr id="62469" name="Group 49"/>
          <p:cNvGrpSpPr>
            <a:grpSpLocks/>
          </p:cNvGrpSpPr>
          <p:nvPr/>
        </p:nvGrpSpPr>
        <p:grpSpPr bwMode="auto">
          <a:xfrm>
            <a:off x="250825" y="2420938"/>
            <a:ext cx="8283575" cy="498475"/>
            <a:chOff x="158" y="1525"/>
            <a:chExt cx="5218" cy="314"/>
          </a:xfrm>
        </p:grpSpPr>
        <p:sp>
          <p:nvSpPr>
            <p:cNvPr id="620553" name="Rectangle 9"/>
            <p:cNvSpPr>
              <a:spLocks noChangeArrowheads="1"/>
            </p:cNvSpPr>
            <p:nvPr/>
          </p:nvSpPr>
          <p:spPr bwMode="auto">
            <a:xfrm>
              <a:off x="1008" y="1551"/>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54" name="Rectangle 10"/>
            <p:cNvSpPr>
              <a:spLocks noChangeArrowheads="1"/>
            </p:cNvSpPr>
            <p:nvPr/>
          </p:nvSpPr>
          <p:spPr bwMode="auto">
            <a:xfrm>
              <a:off x="2160" y="1551"/>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55" name="Rectangle 11"/>
            <p:cNvSpPr>
              <a:spLocks noChangeArrowheads="1"/>
            </p:cNvSpPr>
            <p:nvPr/>
          </p:nvSpPr>
          <p:spPr bwMode="auto">
            <a:xfrm>
              <a:off x="3312" y="1551"/>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56" name="Rectangle 12"/>
            <p:cNvSpPr>
              <a:spLocks noChangeArrowheads="1"/>
            </p:cNvSpPr>
            <p:nvPr/>
          </p:nvSpPr>
          <p:spPr bwMode="auto">
            <a:xfrm>
              <a:off x="4560" y="1551"/>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57" name="Line 13"/>
            <p:cNvSpPr>
              <a:spLocks noChangeShapeType="1"/>
            </p:cNvSpPr>
            <p:nvPr/>
          </p:nvSpPr>
          <p:spPr bwMode="auto">
            <a:xfrm>
              <a:off x="1824" y="1695"/>
              <a:ext cx="336" cy="0"/>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58" name="Line 14"/>
            <p:cNvSpPr>
              <a:spLocks noChangeShapeType="1"/>
            </p:cNvSpPr>
            <p:nvPr/>
          </p:nvSpPr>
          <p:spPr bwMode="auto">
            <a:xfrm>
              <a:off x="2976" y="1695"/>
              <a:ext cx="336" cy="0"/>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59" name="Line 15"/>
            <p:cNvSpPr>
              <a:spLocks noChangeShapeType="1"/>
            </p:cNvSpPr>
            <p:nvPr/>
          </p:nvSpPr>
          <p:spPr bwMode="auto">
            <a:xfrm>
              <a:off x="4128" y="1695"/>
              <a:ext cx="432" cy="0"/>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91" name="Rectangle 47"/>
            <p:cNvSpPr>
              <a:spLocks noChangeArrowheads="1"/>
            </p:cNvSpPr>
            <p:nvPr/>
          </p:nvSpPr>
          <p:spPr bwMode="auto">
            <a:xfrm>
              <a:off x="158" y="1525"/>
              <a:ext cx="502" cy="277"/>
            </a:xfrm>
            <a:prstGeom prst="rect">
              <a:avLst/>
            </a:prstGeom>
            <a:noFill/>
            <a:ln w="12700">
              <a:noFill/>
              <a:miter lim="800000"/>
              <a:headEnd/>
              <a:tailEnd/>
            </a:ln>
            <a:effectLst/>
          </p:spPr>
          <p:txBody>
            <a:bodyPr wrap="none">
              <a:spAutoFit/>
            </a:bodyPr>
            <a:lstStyle/>
            <a:p>
              <a:pPr>
                <a:lnSpc>
                  <a:spcPct val="95000"/>
                </a:lnSpc>
                <a:spcAft>
                  <a:spcPct val="0"/>
                </a:spcAft>
                <a:buClr>
                  <a:schemeClr val="tx1"/>
                </a:buClr>
                <a:buFont typeface="Monotype Sorts" pitchFamily="2" charset="2"/>
                <a:buNone/>
                <a:defRPr/>
              </a:pPr>
              <a:r>
                <a:rPr kumimoji="1" lang="zh-CN" altLang="en-US" sz="2400" b="1">
                  <a:solidFill>
                    <a:schemeClr val="tx1"/>
                  </a:solidFill>
                  <a:effectLst>
                    <a:outerShdw blurRad="38100" dist="38100" dir="2700000" algn="tl">
                      <a:srgbClr val="C0C0C0"/>
                    </a:outerShdw>
                  </a:effectLst>
                  <a:latin typeface="宋体" pitchFamily="2" charset="-122"/>
                </a:rPr>
                <a:t>线性</a:t>
              </a:r>
            </a:p>
          </p:txBody>
        </p:sp>
      </p:grpSp>
    </p:spTree>
  </p:cSld>
  <p:clrMapOvr>
    <a:masterClrMapping/>
  </p:clrMapOvr>
  <p:transition>
    <p:randomBar dir="ver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78" name="Rectangle 42"/>
          <p:cNvSpPr>
            <a:spLocks noChangeArrowheads="1"/>
          </p:cNvSpPr>
          <p:nvPr/>
        </p:nvSpPr>
        <p:spPr bwMode="auto">
          <a:xfrm>
            <a:off x="2124075" y="549275"/>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界面设计</a:t>
            </a:r>
          </a:p>
        </p:txBody>
      </p:sp>
      <p:grpSp>
        <p:nvGrpSpPr>
          <p:cNvPr id="63491" name="Group 88"/>
          <p:cNvGrpSpPr>
            <a:grpSpLocks/>
          </p:cNvGrpSpPr>
          <p:nvPr/>
        </p:nvGrpSpPr>
        <p:grpSpPr bwMode="auto">
          <a:xfrm>
            <a:off x="457200" y="1295400"/>
            <a:ext cx="7391400" cy="1905000"/>
            <a:chOff x="288" y="816"/>
            <a:chExt cx="4656" cy="1200"/>
          </a:xfrm>
        </p:grpSpPr>
        <p:sp>
          <p:nvSpPr>
            <p:cNvPr id="679979" name="Rectangle 43"/>
            <p:cNvSpPr>
              <a:spLocks noChangeArrowheads="1"/>
            </p:cNvSpPr>
            <p:nvPr/>
          </p:nvSpPr>
          <p:spPr bwMode="auto">
            <a:xfrm>
              <a:off x="288" y="864"/>
              <a:ext cx="720" cy="336"/>
            </a:xfrm>
            <a:prstGeom prst="rect">
              <a:avLst/>
            </a:prstGeom>
            <a:noFill/>
            <a:ln w="12700">
              <a:noFill/>
              <a:miter lim="800000"/>
              <a:headEnd/>
              <a:tailEnd/>
            </a:ln>
            <a:effectLst/>
          </p:spPr>
          <p:txBody>
            <a:bodyPr lIns="90488" tIns="44450" rIns="90488" bIns="44450"/>
            <a:lstStyle/>
            <a:p>
              <a:pPr marL="284163" indent="-284163" defTabSz="346075">
                <a:lnSpc>
                  <a:spcPct val="110000"/>
                </a:lnSpc>
                <a:buClr>
                  <a:srgbClr val="FC0128"/>
                </a:buClr>
                <a:buSzPct val="100000"/>
                <a:buFont typeface="Monotype Sorts" pitchFamily="2" charset="2"/>
                <a:buNone/>
                <a:tabLst>
                  <a:tab pos="1260475" algn="l"/>
                </a:tabLst>
                <a:defRPr/>
              </a:pPr>
              <a:r>
                <a:rPr lang="zh-CN" altLang="en-US" sz="2400" b="1">
                  <a:solidFill>
                    <a:schemeClr val="hlink"/>
                  </a:solidFill>
                  <a:effectLst>
                    <a:outerShdw blurRad="38100" dist="38100" dir="2700000" algn="tl">
                      <a:srgbClr val="C0C0C0"/>
                    </a:outerShdw>
                  </a:effectLst>
                  <a:latin typeface="宋体" pitchFamily="2" charset="-122"/>
                </a:rPr>
                <a:t>网络式</a:t>
              </a:r>
            </a:p>
          </p:txBody>
        </p:sp>
        <p:sp>
          <p:nvSpPr>
            <p:cNvPr id="679980" name="Rectangle 44"/>
            <p:cNvSpPr>
              <a:spLocks noChangeArrowheads="1"/>
            </p:cNvSpPr>
            <p:nvPr/>
          </p:nvSpPr>
          <p:spPr bwMode="auto">
            <a:xfrm>
              <a:off x="1776" y="816"/>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79981" name="Rectangle 45"/>
            <p:cNvSpPr>
              <a:spLocks noChangeArrowheads="1"/>
            </p:cNvSpPr>
            <p:nvPr/>
          </p:nvSpPr>
          <p:spPr bwMode="auto">
            <a:xfrm>
              <a:off x="3024" y="1296"/>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79982" name="Rectangle 46"/>
            <p:cNvSpPr>
              <a:spLocks noChangeArrowheads="1"/>
            </p:cNvSpPr>
            <p:nvPr/>
          </p:nvSpPr>
          <p:spPr bwMode="auto">
            <a:xfrm>
              <a:off x="4128" y="816"/>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79983" name="Rectangle 47"/>
            <p:cNvSpPr>
              <a:spLocks noChangeArrowheads="1"/>
            </p:cNvSpPr>
            <p:nvPr/>
          </p:nvSpPr>
          <p:spPr bwMode="auto">
            <a:xfrm>
              <a:off x="4128" y="1728"/>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79992" name="Rectangle 56"/>
            <p:cNvSpPr>
              <a:spLocks noChangeArrowheads="1"/>
            </p:cNvSpPr>
            <p:nvPr/>
          </p:nvSpPr>
          <p:spPr bwMode="auto">
            <a:xfrm>
              <a:off x="1776" y="1680"/>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79993" name="Line 57"/>
            <p:cNvSpPr>
              <a:spLocks noChangeShapeType="1"/>
            </p:cNvSpPr>
            <p:nvPr/>
          </p:nvSpPr>
          <p:spPr bwMode="auto">
            <a:xfrm>
              <a:off x="2112" y="1104"/>
              <a:ext cx="1" cy="576"/>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79994" name="Line 58"/>
            <p:cNvSpPr>
              <a:spLocks noChangeShapeType="1"/>
            </p:cNvSpPr>
            <p:nvPr/>
          </p:nvSpPr>
          <p:spPr bwMode="auto">
            <a:xfrm>
              <a:off x="4560" y="1104"/>
              <a:ext cx="1" cy="624"/>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79995" name="Line 59"/>
            <p:cNvSpPr>
              <a:spLocks noChangeShapeType="1"/>
            </p:cNvSpPr>
            <p:nvPr/>
          </p:nvSpPr>
          <p:spPr bwMode="auto">
            <a:xfrm>
              <a:off x="2592" y="960"/>
              <a:ext cx="1536"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79996" name="Line 60"/>
            <p:cNvSpPr>
              <a:spLocks noChangeShapeType="1"/>
            </p:cNvSpPr>
            <p:nvPr/>
          </p:nvSpPr>
          <p:spPr bwMode="auto">
            <a:xfrm>
              <a:off x="2592" y="1824"/>
              <a:ext cx="1536"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79997" name="Line 61"/>
            <p:cNvSpPr>
              <a:spLocks noChangeShapeType="1"/>
            </p:cNvSpPr>
            <p:nvPr/>
          </p:nvSpPr>
          <p:spPr bwMode="auto">
            <a:xfrm>
              <a:off x="2592" y="1104"/>
              <a:ext cx="432" cy="192"/>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79998" name="Line 62"/>
            <p:cNvSpPr>
              <a:spLocks noChangeShapeType="1"/>
            </p:cNvSpPr>
            <p:nvPr/>
          </p:nvSpPr>
          <p:spPr bwMode="auto">
            <a:xfrm flipV="1">
              <a:off x="2544" y="1536"/>
              <a:ext cx="480" cy="144"/>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79999" name="Line 63"/>
            <p:cNvSpPr>
              <a:spLocks noChangeShapeType="1"/>
            </p:cNvSpPr>
            <p:nvPr/>
          </p:nvSpPr>
          <p:spPr bwMode="auto">
            <a:xfrm flipV="1">
              <a:off x="3840" y="1104"/>
              <a:ext cx="288" cy="192"/>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80000" name="Line 64"/>
            <p:cNvSpPr>
              <a:spLocks noChangeShapeType="1"/>
            </p:cNvSpPr>
            <p:nvPr/>
          </p:nvSpPr>
          <p:spPr bwMode="auto">
            <a:xfrm>
              <a:off x="3840" y="1584"/>
              <a:ext cx="288" cy="144"/>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grpSp>
      <p:grpSp>
        <p:nvGrpSpPr>
          <p:cNvPr id="63492" name="Group 89"/>
          <p:cNvGrpSpPr>
            <a:grpSpLocks/>
          </p:cNvGrpSpPr>
          <p:nvPr/>
        </p:nvGrpSpPr>
        <p:grpSpPr bwMode="auto">
          <a:xfrm>
            <a:off x="533400" y="3644900"/>
            <a:ext cx="8231188" cy="2895600"/>
            <a:chOff x="336" y="2208"/>
            <a:chExt cx="5185" cy="1824"/>
          </a:xfrm>
        </p:grpSpPr>
        <p:sp>
          <p:nvSpPr>
            <p:cNvPr id="679984" name="Rectangle 48"/>
            <p:cNvSpPr>
              <a:spLocks noChangeArrowheads="1"/>
            </p:cNvSpPr>
            <p:nvPr/>
          </p:nvSpPr>
          <p:spPr bwMode="auto">
            <a:xfrm>
              <a:off x="1008" y="3023"/>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79985" name="Line 49"/>
            <p:cNvSpPr>
              <a:spLocks noChangeShapeType="1"/>
            </p:cNvSpPr>
            <p:nvPr/>
          </p:nvSpPr>
          <p:spPr bwMode="auto">
            <a:xfrm>
              <a:off x="1824" y="3167"/>
              <a:ext cx="336"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79986" name="Rectangle 50"/>
            <p:cNvSpPr>
              <a:spLocks noChangeArrowheads="1"/>
            </p:cNvSpPr>
            <p:nvPr/>
          </p:nvSpPr>
          <p:spPr bwMode="auto">
            <a:xfrm>
              <a:off x="2160" y="2495"/>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79987" name="Rectangle 51"/>
            <p:cNvSpPr>
              <a:spLocks noChangeArrowheads="1"/>
            </p:cNvSpPr>
            <p:nvPr/>
          </p:nvSpPr>
          <p:spPr bwMode="auto">
            <a:xfrm>
              <a:off x="2160" y="3023"/>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79988" name="Rectangle 52"/>
            <p:cNvSpPr>
              <a:spLocks noChangeArrowheads="1"/>
            </p:cNvSpPr>
            <p:nvPr/>
          </p:nvSpPr>
          <p:spPr bwMode="auto">
            <a:xfrm>
              <a:off x="2160" y="3551"/>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79989" name="Line 53"/>
            <p:cNvSpPr>
              <a:spLocks noChangeShapeType="1"/>
            </p:cNvSpPr>
            <p:nvPr/>
          </p:nvSpPr>
          <p:spPr bwMode="auto">
            <a:xfrm flipV="1">
              <a:off x="1824" y="2639"/>
              <a:ext cx="336" cy="432"/>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79990" name="Line 54"/>
            <p:cNvSpPr>
              <a:spLocks noChangeShapeType="1"/>
            </p:cNvSpPr>
            <p:nvPr/>
          </p:nvSpPr>
          <p:spPr bwMode="auto">
            <a:xfrm>
              <a:off x="1824" y="3263"/>
              <a:ext cx="336" cy="432"/>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79991" name="Text Box 55"/>
            <p:cNvSpPr txBox="1">
              <a:spLocks noChangeArrowheads="1"/>
            </p:cNvSpPr>
            <p:nvPr/>
          </p:nvSpPr>
          <p:spPr bwMode="auto">
            <a:xfrm>
              <a:off x="336" y="2208"/>
              <a:ext cx="720" cy="288"/>
            </a:xfrm>
            <a:prstGeom prst="rect">
              <a:avLst/>
            </a:prstGeom>
            <a:noFill/>
            <a:ln w="12700">
              <a:noFill/>
              <a:miter lim="800000"/>
              <a:headEnd/>
              <a:tailEnd/>
            </a:ln>
            <a:effectLst/>
          </p:spPr>
          <p:txBody>
            <a:bodyPr>
              <a:spAutoFit/>
            </a:bodyPr>
            <a:lstStyle/>
            <a:p>
              <a:pPr>
                <a:lnSpc>
                  <a:spcPct val="100000"/>
                </a:lnSpc>
                <a:spcAft>
                  <a:spcPct val="0"/>
                </a:spcAft>
                <a:buClrTx/>
                <a:buSzTx/>
                <a:buFontTx/>
                <a:buNone/>
                <a:defRPr/>
              </a:pPr>
              <a:r>
                <a:rPr kumimoji="1" lang="zh-CN" altLang="en-US" sz="2400" b="1">
                  <a:solidFill>
                    <a:schemeClr val="hlink"/>
                  </a:solidFill>
                  <a:effectLst>
                    <a:outerShdw blurRad="38100" dist="38100" dir="2700000" algn="tl">
                      <a:srgbClr val="C0C0C0"/>
                    </a:outerShdw>
                  </a:effectLst>
                  <a:latin typeface="宋体" pitchFamily="2" charset="-122"/>
                </a:rPr>
                <a:t>混合式</a:t>
              </a:r>
            </a:p>
          </p:txBody>
        </p:sp>
        <p:sp>
          <p:nvSpPr>
            <p:cNvPr id="680001" name="Rectangle 65"/>
            <p:cNvSpPr>
              <a:spLocks noChangeArrowheads="1"/>
            </p:cNvSpPr>
            <p:nvPr/>
          </p:nvSpPr>
          <p:spPr bwMode="auto">
            <a:xfrm>
              <a:off x="3360" y="2495"/>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80002" name="Rectangle 66"/>
            <p:cNvSpPr>
              <a:spLocks noChangeArrowheads="1"/>
            </p:cNvSpPr>
            <p:nvPr/>
          </p:nvSpPr>
          <p:spPr bwMode="auto">
            <a:xfrm>
              <a:off x="3360" y="3023"/>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80003" name="Rectangle 67"/>
            <p:cNvSpPr>
              <a:spLocks noChangeArrowheads="1"/>
            </p:cNvSpPr>
            <p:nvPr/>
          </p:nvSpPr>
          <p:spPr bwMode="auto">
            <a:xfrm>
              <a:off x="3360" y="3551"/>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80004" name="Rectangle 68"/>
            <p:cNvSpPr>
              <a:spLocks noChangeArrowheads="1"/>
            </p:cNvSpPr>
            <p:nvPr/>
          </p:nvSpPr>
          <p:spPr bwMode="auto">
            <a:xfrm>
              <a:off x="4560" y="2495"/>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80005" name="Rectangle 69"/>
            <p:cNvSpPr>
              <a:spLocks noChangeArrowheads="1"/>
            </p:cNvSpPr>
            <p:nvPr/>
          </p:nvSpPr>
          <p:spPr bwMode="auto">
            <a:xfrm>
              <a:off x="4560" y="3023"/>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80006" name="Rectangle 70"/>
            <p:cNvSpPr>
              <a:spLocks noChangeArrowheads="1"/>
            </p:cNvSpPr>
            <p:nvPr/>
          </p:nvSpPr>
          <p:spPr bwMode="auto">
            <a:xfrm>
              <a:off x="4560" y="3551"/>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80007" name="Line 71"/>
            <p:cNvSpPr>
              <a:spLocks noChangeShapeType="1"/>
            </p:cNvSpPr>
            <p:nvPr/>
          </p:nvSpPr>
          <p:spPr bwMode="auto">
            <a:xfrm>
              <a:off x="2976" y="2639"/>
              <a:ext cx="384"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80008" name="Line 72"/>
            <p:cNvSpPr>
              <a:spLocks noChangeShapeType="1"/>
            </p:cNvSpPr>
            <p:nvPr/>
          </p:nvSpPr>
          <p:spPr bwMode="auto">
            <a:xfrm>
              <a:off x="2976" y="3167"/>
              <a:ext cx="384"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80009" name="Line 73"/>
            <p:cNvSpPr>
              <a:spLocks noChangeShapeType="1"/>
            </p:cNvSpPr>
            <p:nvPr/>
          </p:nvSpPr>
          <p:spPr bwMode="auto">
            <a:xfrm>
              <a:off x="2976" y="3695"/>
              <a:ext cx="384"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80010" name="Line 74"/>
            <p:cNvSpPr>
              <a:spLocks noChangeShapeType="1"/>
            </p:cNvSpPr>
            <p:nvPr/>
          </p:nvSpPr>
          <p:spPr bwMode="auto">
            <a:xfrm>
              <a:off x="4176" y="2639"/>
              <a:ext cx="384"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80011" name="Line 75"/>
            <p:cNvSpPr>
              <a:spLocks noChangeShapeType="1"/>
            </p:cNvSpPr>
            <p:nvPr/>
          </p:nvSpPr>
          <p:spPr bwMode="auto">
            <a:xfrm>
              <a:off x="4176" y="3167"/>
              <a:ext cx="384"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80012" name="Line 76"/>
            <p:cNvSpPr>
              <a:spLocks noChangeShapeType="1"/>
            </p:cNvSpPr>
            <p:nvPr/>
          </p:nvSpPr>
          <p:spPr bwMode="auto">
            <a:xfrm>
              <a:off x="4176" y="3695"/>
              <a:ext cx="384"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80013" name="Line 77"/>
            <p:cNvSpPr>
              <a:spLocks noChangeShapeType="1"/>
            </p:cNvSpPr>
            <p:nvPr/>
          </p:nvSpPr>
          <p:spPr bwMode="auto">
            <a:xfrm>
              <a:off x="4896" y="2303"/>
              <a:ext cx="1" cy="192"/>
            </a:xfrm>
            <a:prstGeom prst="line">
              <a:avLst/>
            </a:prstGeom>
            <a:noFill/>
            <a:ln w="12700">
              <a:solidFill>
                <a:schemeClr val="tx1"/>
              </a:solidFill>
              <a:prstDash val="sysDot"/>
              <a:round/>
              <a:headEnd/>
              <a:tailEnd/>
            </a:ln>
            <a:effectLst/>
          </p:spPr>
          <p:txBody>
            <a:bodyPr wrap="none" anchor="ctr"/>
            <a:lstStyle/>
            <a:p>
              <a:pPr>
                <a:defRPr/>
              </a:pPr>
              <a:endParaRPr lang="zh-CN" altLang="en-US"/>
            </a:p>
          </p:txBody>
        </p:sp>
        <p:sp>
          <p:nvSpPr>
            <p:cNvPr id="680014" name="Line 78"/>
            <p:cNvSpPr>
              <a:spLocks noChangeShapeType="1"/>
            </p:cNvSpPr>
            <p:nvPr/>
          </p:nvSpPr>
          <p:spPr bwMode="auto">
            <a:xfrm>
              <a:off x="2304" y="2303"/>
              <a:ext cx="2592" cy="1"/>
            </a:xfrm>
            <a:prstGeom prst="line">
              <a:avLst/>
            </a:prstGeom>
            <a:noFill/>
            <a:ln w="12700">
              <a:solidFill>
                <a:schemeClr val="tx1"/>
              </a:solidFill>
              <a:prstDash val="sysDot"/>
              <a:round/>
              <a:headEnd/>
              <a:tailEnd/>
            </a:ln>
            <a:effectLst/>
          </p:spPr>
          <p:txBody>
            <a:bodyPr wrap="none" anchor="ctr"/>
            <a:lstStyle/>
            <a:p>
              <a:pPr>
                <a:defRPr/>
              </a:pPr>
              <a:endParaRPr lang="zh-CN" altLang="en-US"/>
            </a:p>
          </p:txBody>
        </p:sp>
        <p:sp>
          <p:nvSpPr>
            <p:cNvPr id="680015" name="Line 79"/>
            <p:cNvSpPr>
              <a:spLocks noChangeShapeType="1"/>
            </p:cNvSpPr>
            <p:nvPr/>
          </p:nvSpPr>
          <p:spPr bwMode="auto">
            <a:xfrm flipH="1">
              <a:off x="1344" y="2303"/>
              <a:ext cx="960" cy="720"/>
            </a:xfrm>
            <a:prstGeom prst="line">
              <a:avLst/>
            </a:prstGeom>
            <a:noFill/>
            <a:ln w="12700">
              <a:solidFill>
                <a:schemeClr val="tx1"/>
              </a:solidFill>
              <a:prstDash val="sysDot"/>
              <a:round/>
              <a:headEnd/>
              <a:tailEnd type="triangle" w="med" len="med"/>
            </a:ln>
            <a:effectLst/>
          </p:spPr>
          <p:txBody>
            <a:bodyPr wrap="none" anchor="ctr"/>
            <a:lstStyle/>
            <a:p>
              <a:pPr>
                <a:defRPr/>
              </a:pPr>
              <a:endParaRPr lang="zh-CN" altLang="en-US"/>
            </a:p>
          </p:txBody>
        </p:sp>
        <p:sp>
          <p:nvSpPr>
            <p:cNvPr id="680016" name="Line 80"/>
            <p:cNvSpPr>
              <a:spLocks noChangeShapeType="1"/>
            </p:cNvSpPr>
            <p:nvPr/>
          </p:nvSpPr>
          <p:spPr bwMode="auto">
            <a:xfrm>
              <a:off x="4848" y="3839"/>
              <a:ext cx="1" cy="192"/>
            </a:xfrm>
            <a:prstGeom prst="line">
              <a:avLst/>
            </a:prstGeom>
            <a:noFill/>
            <a:ln w="12700">
              <a:solidFill>
                <a:schemeClr val="tx1"/>
              </a:solidFill>
              <a:prstDash val="sysDot"/>
              <a:round/>
              <a:headEnd/>
              <a:tailEnd/>
            </a:ln>
            <a:effectLst/>
          </p:spPr>
          <p:txBody>
            <a:bodyPr wrap="none" anchor="ctr"/>
            <a:lstStyle/>
            <a:p>
              <a:pPr>
                <a:defRPr/>
              </a:pPr>
              <a:endParaRPr lang="zh-CN" altLang="en-US"/>
            </a:p>
          </p:txBody>
        </p:sp>
        <p:sp>
          <p:nvSpPr>
            <p:cNvPr id="680017" name="Line 81"/>
            <p:cNvSpPr>
              <a:spLocks noChangeShapeType="1"/>
            </p:cNvSpPr>
            <p:nvPr/>
          </p:nvSpPr>
          <p:spPr bwMode="auto">
            <a:xfrm>
              <a:off x="2160" y="4031"/>
              <a:ext cx="2688" cy="1"/>
            </a:xfrm>
            <a:prstGeom prst="line">
              <a:avLst/>
            </a:prstGeom>
            <a:noFill/>
            <a:ln w="12700">
              <a:solidFill>
                <a:schemeClr val="tx1"/>
              </a:solidFill>
              <a:prstDash val="sysDot"/>
              <a:round/>
              <a:headEnd/>
              <a:tailEnd/>
            </a:ln>
            <a:effectLst/>
          </p:spPr>
          <p:txBody>
            <a:bodyPr wrap="none" anchor="ctr"/>
            <a:lstStyle/>
            <a:p>
              <a:pPr>
                <a:defRPr/>
              </a:pPr>
              <a:endParaRPr lang="zh-CN" altLang="en-US"/>
            </a:p>
          </p:txBody>
        </p:sp>
        <p:sp>
          <p:nvSpPr>
            <p:cNvPr id="680018" name="Line 82"/>
            <p:cNvSpPr>
              <a:spLocks noChangeShapeType="1"/>
            </p:cNvSpPr>
            <p:nvPr/>
          </p:nvSpPr>
          <p:spPr bwMode="auto">
            <a:xfrm flipH="1" flipV="1">
              <a:off x="1344" y="3311"/>
              <a:ext cx="816" cy="720"/>
            </a:xfrm>
            <a:prstGeom prst="line">
              <a:avLst/>
            </a:prstGeom>
            <a:noFill/>
            <a:ln w="12700">
              <a:solidFill>
                <a:schemeClr val="tx1"/>
              </a:solidFill>
              <a:prstDash val="sysDot"/>
              <a:round/>
              <a:headEnd/>
              <a:tailEnd type="triangle" w="med" len="med"/>
            </a:ln>
            <a:effectLst/>
          </p:spPr>
          <p:txBody>
            <a:bodyPr wrap="none" anchor="ctr"/>
            <a:lstStyle/>
            <a:p>
              <a:pPr>
                <a:defRPr/>
              </a:pPr>
              <a:endParaRPr lang="zh-CN" altLang="en-US"/>
            </a:p>
          </p:txBody>
        </p:sp>
        <p:sp>
          <p:nvSpPr>
            <p:cNvPr id="680019" name="Line 83"/>
            <p:cNvSpPr>
              <a:spLocks noChangeShapeType="1"/>
            </p:cNvSpPr>
            <p:nvPr/>
          </p:nvSpPr>
          <p:spPr bwMode="auto">
            <a:xfrm>
              <a:off x="5376" y="3167"/>
              <a:ext cx="144" cy="1"/>
            </a:xfrm>
            <a:prstGeom prst="line">
              <a:avLst/>
            </a:prstGeom>
            <a:noFill/>
            <a:ln w="12700">
              <a:solidFill>
                <a:schemeClr val="tx1"/>
              </a:solidFill>
              <a:prstDash val="sysDot"/>
              <a:round/>
              <a:headEnd/>
              <a:tailEnd/>
            </a:ln>
            <a:effectLst/>
          </p:spPr>
          <p:txBody>
            <a:bodyPr wrap="none" anchor="ctr"/>
            <a:lstStyle/>
            <a:p>
              <a:pPr>
                <a:defRPr/>
              </a:pPr>
              <a:endParaRPr lang="zh-CN" altLang="en-US"/>
            </a:p>
          </p:txBody>
        </p:sp>
        <p:sp>
          <p:nvSpPr>
            <p:cNvPr id="680020" name="Line 84"/>
            <p:cNvSpPr>
              <a:spLocks noChangeShapeType="1"/>
            </p:cNvSpPr>
            <p:nvPr/>
          </p:nvSpPr>
          <p:spPr bwMode="auto">
            <a:xfrm>
              <a:off x="5520" y="3167"/>
              <a:ext cx="1" cy="240"/>
            </a:xfrm>
            <a:prstGeom prst="line">
              <a:avLst/>
            </a:prstGeom>
            <a:noFill/>
            <a:ln w="12700">
              <a:solidFill>
                <a:schemeClr val="tx1"/>
              </a:solidFill>
              <a:prstDash val="sysDot"/>
              <a:round/>
              <a:headEnd/>
              <a:tailEnd/>
            </a:ln>
            <a:effectLst/>
          </p:spPr>
          <p:txBody>
            <a:bodyPr wrap="none" anchor="ctr"/>
            <a:lstStyle/>
            <a:p>
              <a:pPr>
                <a:defRPr/>
              </a:pPr>
              <a:endParaRPr lang="zh-CN" altLang="en-US"/>
            </a:p>
          </p:txBody>
        </p:sp>
        <p:sp>
          <p:nvSpPr>
            <p:cNvPr id="680021" name="Line 85"/>
            <p:cNvSpPr>
              <a:spLocks noChangeShapeType="1"/>
            </p:cNvSpPr>
            <p:nvPr/>
          </p:nvSpPr>
          <p:spPr bwMode="auto">
            <a:xfrm>
              <a:off x="2160" y="3407"/>
              <a:ext cx="3360" cy="1"/>
            </a:xfrm>
            <a:prstGeom prst="line">
              <a:avLst/>
            </a:prstGeom>
            <a:noFill/>
            <a:ln w="12700">
              <a:solidFill>
                <a:schemeClr val="tx1"/>
              </a:solidFill>
              <a:prstDash val="sysDot"/>
              <a:round/>
              <a:headEnd/>
              <a:tailEnd/>
            </a:ln>
            <a:effectLst/>
          </p:spPr>
          <p:txBody>
            <a:bodyPr wrap="none" anchor="ctr"/>
            <a:lstStyle/>
            <a:p>
              <a:pPr>
                <a:defRPr/>
              </a:pPr>
              <a:endParaRPr lang="zh-CN" altLang="en-US"/>
            </a:p>
          </p:txBody>
        </p:sp>
        <p:sp>
          <p:nvSpPr>
            <p:cNvPr id="680022" name="Line 86"/>
            <p:cNvSpPr>
              <a:spLocks noChangeShapeType="1"/>
            </p:cNvSpPr>
            <p:nvPr/>
          </p:nvSpPr>
          <p:spPr bwMode="auto">
            <a:xfrm flipH="1" flipV="1">
              <a:off x="1824" y="3215"/>
              <a:ext cx="336" cy="192"/>
            </a:xfrm>
            <a:prstGeom prst="line">
              <a:avLst/>
            </a:prstGeom>
            <a:noFill/>
            <a:ln w="12700">
              <a:solidFill>
                <a:schemeClr val="tx1"/>
              </a:solidFill>
              <a:prstDash val="sysDot"/>
              <a:round/>
              <a:headEnd/>
              <a:tailEnd type="triangle" w="med" len="med"/>
            </a:ln>
            <a:effectLst/>
          </p:spPr>
          <p:txBody>
            <a:bodyPr wrap="none" anchor="ctr"/>
            <a:lstStyle/>
            <a:p>
              <a:pPr>
                <a:defRPr/>
              </a:pPr>
              <a:endParaRPr lang="zh-CN" altLang="en-US"/>
            </a:p>
          </p:txBody>
        </p:sp>
      </p:grpSp>
    </p:spTree>
  </p:cSld>
  <p:clrMapOvr>
    <a:masterClrMapping/>
  </p:clrMapOvr>
  <p:transition>
    <p:randomBar dir="ver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7" name="Rectangle 3"/>
          <p:cNvSpPr>
            <a:spLocks noChangeArrowheads="1"/>
          </p:cNvSpPr>
          <p:nvPr/>
        </p:nvSpPr>
        <p:spPr bwMode="auto">
          <a:xfrm>
            <a:off x="142844" y="1484313"/>
            <a:ext cx="8820150" cy="2952750"/>
          </a:xfrm>
          <a:prstGeom prst="rect">
            <a:avLst/>
          </a:prstGeom>
          <a:noFill/>
          <a:ln w="12700">
            <a:noFill/>
            <a:miter lim="800000"/>
            <a:headEnd/>
            <a:tailEnd/>
          </a:ln>
          <a:effectLst/>
        </p:spPr>
        <p:txBody>
          <a:bodyPr lIns="90488" tIns="44450" rIns="90488" bIns="44450"/>
          <a:lstStyle/>
          <a:p>
            <a:pPr marL="342900" indent="-342900">
              <a:lnSpc>
                <a:spcPct val="150000"/>
              </a:lnSpc>
              <a:spcBef>
                <a:spcPct val="20000"/>
              </a:spcBef>
              <a:spcAft>
                <a:spcPct val="0"/>
              </a:spcAft>
              <a:buClr>
                <a:schemeClr val="tx1"/>
              </a:buClr>
              <a:buFont typeface="Monotype Sorts" pitchFamily="2" charset="2"/>
              <a:buNone/>
              <a:defRPr/>
            </a:pPr>
            <a:r>
              <a:rPr kumimoji="1" lang="en-US" altLang="zh-CN" sz="2800" b="1" dirty="0">
                <a:solidFill>
                  <a:schemeClr val="bg2"/>
                </a:solidFill>
                <a:effectLst>
                  <a:outerShdw blurRad="38100" dist="38100" dir="2700000" algn="tl">
                    <a:srgbClr val="C0C0C0"/>
                  </a:outerShdw>
                </a:effectLst>
                <a:latin typeface="宋体" pitchFamily="2" charset="-122"/>
              </a:rPr>
              <a:t>Theo Mandel </a:t>
            </a:r>
            <a:r>
              <a:rPr kumimoji="1" lang="zh-CN" altLang="en-US" sz="2800" b="1" dirty="0">
                <a:solidFill>
                  <a:schemeClr val="bg2"/>
                </a:solidFill>
                <a:effectLst>
                  <a:outerShdw blurRad="38100" dist="38100" dir="2700000" algn="tl">
                    <a:srgbClr val="C0C0C0"/>
                  </a:outerShdw>
                </a:effectLst>
                <a:latin typeface="宋体" pitchFamily="2" charset="-122"/>
              </a:rPr>
              <a:t>提出著名的界面设计三条</a:t>
            </a:r>
            <a:r>
              <a:rPr kumimoji="1" lang="zh-CN" altLang="en-US" sz="2800" b="1" dirty="0">
                <a:solidFill>
                  <a:schemeClr val="bg2"/>
                </a:solidFill>
                <a:effectLst>
                  <a:outerShdw blurRad="38100" dist="38100" dir="2700000" algn="tl">
                    <a:srgbClr val="C0C0C0"/>
                  </a:outerShdw>
                </a:effectLst>
                <a:latin typeface="Arial"/>
              </a:rPr>
              <a:t>“</a:t>
            </a:r>
            <a:r>
              <a:rPr kumimoji="1" lang="zh-CN" altLang="en-US" sz="2800" b="1" dirty="0">
                <a:solidFill>
                  <a:schemeClr val="bg2"/>
                </a:solidFill>
                <a:effectLst>
                  <a:outerShdw blurRad="38100" dist="38100" dir="2700000" algn="tl">
                    <a:srgbClr val="C0C0C0"/>
                  </a:outerShdw>
                </a:effectLst>
                <a:latin typeface="宋体" pitchFamily="2" charset="-122"/>
              </a:rPr>
              <a:t>黄金规则</a:t>
            </a:r>
            <a:r>
              <a:rPr kumimoji="1" lang="zh-CN" altLang="en-US" sz="2800" b="1" dirty="0">
                <a:solidFill>
                  <a:schemeClr val="bg2"/>
                </a:solidFill>
                <a:effectLst>
                  <a:outerShdw blurRad="38100" dist="38100" dir="2700000" algn="tl">
                    <a:srgbClr val="C0C0C0"/>
                  </a:outerShdw>
                </a:effectLst>
                <a:latin typeface="Arial"/>
              </a:rPr>
              <a:t>”</a:t>
            </a:r>
            <a:r>
              <a:rPr kumimoji="1" lang="zh-CN" altLang="en-US" sz="2800" b="1" dirty="0">
                <a:solidFill>
                  <a:schemeClr val="bg2"/>
                </a:solidFill>
                <a:effectLst>
                  <a:outerShdw blurRad="38100" dist="38100" dir="2700000" algn="tl">
                    <a:srgbClr val="C0C0C0"/>
                  </a:outerShdw>
                </a:effectLst>
                <a:latin typeface="宋体" pitchFamily="2" charset="-122"/>
              </a:rPr>
              <a:t>：</a:t>
            </a:r>
          </a:p>
          <a:p>
            <a:pPr marL="342900" indent="-342900">
              <a:lnSpc>
                <a:spcPct val="150000"/>
              </a:lnSpc>
              <a:spcBef>
                <a:spcPct val="20000"/>
              </a:spcBef>
              <a:spcAft>
                <a:spcPct val="0"/>
              </a:spcAft>
              <a:buClr>
                <a:schemeClr val="tx1"/>
              </a:buClr>
              <a:buFont typeface="Monotype Sorts" pitchFamily="2" charset="2"/>
              <a:buChar char="n"/>
              <a:defRPr/>
            </a:pPr>
            <a:r>
              <a:rPr kumimoji="1" lang="zh-CN" altLang="en-US" sz="2800" b="1" dirty="0">
                <a:solidFill>
                  <a:schemeClr val="tx1"/>
                </a:solidFill>
                <a:effectLst>
                  <a:outerShdw blurRad="38100" dist="38100" dir="2700000" algn="tl">
                    <a:srgbClr val="C0C0C0"/>
                  </a:outerShdw>
                </a:effectLst>
                <a:latin typeface="宋体" pitchFamily="2" charset="-122"/>
              </a:rPr>
              <a:t>置用户于控制之下</a:t>
            </a:r>
            <a:r>
              <a:rPr kumimoji="1" lang="zh-CN" altLang="en-US" sz="2800" b="1" dirty="0" smtClean="0">
                <a:solidFill>
                  <a:schemeClr val="tx1"/>
                </a:solidFill>
                <a:effectLst>
                  <a:outerShdw blurRad="38100" dist="38100" dir="2700000" algn="tl">
                    <a:srgbClr val="C0C0C0"/>
                  </a:outerShdw>
                </a:effectLst>
                <a:latin typeface="宋体" pitchFamily="2" charset="-122"/>
              </a:rPr>
              <a:t>；</a:t>
            </a:r>
            <a:r>
              <a:rPr kumimoji="1" lang="en-US" altLang="zh-CN" sz="2800" b="1" dirty="0" smtClean="0">
                <a:solidFill>
                  <a:schemeClr val="tx1"/>
                </a:solidFill>
                <a:effectLst>
                  <a:outerShdw blurRad="38100" dist="38100" dir="2700000" algn="tl">
                    <a:srgbClr val="C0C0C0"/>
                  </a:outerShdw>
                </a:effectLst>
                <a:latin typeface="宋体" pitchFamily="2" charset="-122"/>
              </a:rPr>
              <a:t>/*</a:t>
            </a:r>
            <a:r>
              <a:rPr kumimoji="1" lang="zh-CN" altLang="en-US" b="1" dirty="0" smtClean="0">
                <a:solidFill>
                  <a:schemeClr val="tx1"/>
                </a:solidFill>
                <a:effectLst>
                  <a:outerShdw blurRad="38100" dist="38100" dir="2700000" algn="tl">
                    <a:srgbClr val="C0C0C0"/>
                  </a:outerShdw>
                </a:effectLst>
                <a:latin typeface="宋体" pitchFamily="2" charset="-122"/>
              </a:rPr>
              <a:t>用户无论在这个系统上做什么，我当前的系统都知道</a:t>
            </a:r>
            <a:r>
              <a:rPr kumimoji="1" lang="en-US" altLang="zh-CN" sz="2800" b="1" dirty="0" smtClean="0">
                <a:solidFill>
                  <a:schemeClr val="tx1"/>
                </a:solidFill>
                <a:effectLst>
                  <a:outerShdw blurRad="38100" dist="38100" dir="2700000" algn="tl">
                    <a:srgbClr val="C0C0C0"/>
                  </a:outerShdw>
                </a:effectLst>
                <a:latin typeface="宋体" pitchFamily="2" charset="-122"/>
              </a:rPr>
              <a:t>*/</a:t>
            </a:r>
            <a:endParaRPr kumimoji="1" lang="zh-CN" altLang="en-US" sz="2800" b="1" dirty="0">
              <a:solidFill>
                <a:schemeClr val="tx1"/>
              </a:solidFill>
              <a:effectLst>
                <a:outerShdw blurRad="38100" dist="38100" dir="2700000" algn="tl">
                  <a:srgbClr val="C0C0C0"/>
                </a:outerShdw>
              </a:effectLst>
              <a:latin typeface="宋体" pitchFamily="2" charset="-122"/>
            </a:endParaRPr>
          </a:p>
          <a:p>
            <a:pPr marL="342900" indent="-342900">
              <a:lnSpc>
                <a:spcPct val="150000"/>
              </a:lnSpc>
              <a:spcBef>
                <a:spcPct val="20000"/>
              </a:spcBef>
              <a:spcAft>
                <a:spcPct val="0"/>
              </a:spcAft>
              <a:buClr>
                <a:schemeClr val="tx1"/>
              </a:buClr>
              <a:buFont typeface="Monotype Sorts" pitchFamily="2" charset="2"/>
              <a:buChar char="n"/>
              <a:defRPr/>
            </a:pPr>
            <a:r>
              <a:rPr kumimoji="1" lang="zh-CN" altLang="en-US" sz="2800" b="1" dirty="0">
                <a:solidFill>
                  <a:schemeClr val="tx1"/>
                </a:solidFill>
                <a:effectLst>
                  <a:outerShdw blurRad="38100" dist="38100" dir="2700000" algn="tl">
                    <a:srgbClr val="C0C0C0"/>
                  </a:outerShdw>
                </a:effectLst>
                <a:latin typeface="宋体" pitchFamily="2" charset="-122"/>
              </a:rPr>
              <a:t>减少用户的记忆负担</a:t>
            </a:r>
            <a:r>
              <a:rPr kumimoji="1" lang="zh-CN" altLang="en-US" sz="2800" b="1" dirty="0" smtClean="0">
                <a:solidFill>
                  <a:schemeClr val="tx1"/>
                </a:solidFill>
                <a:effectLst>
                  <a:outerShdw blurRad="38100" dist="38100" dir="2700000" algn="tl">
                    <a:srgbClr val="C0C0C0"/>
                  </a:outerShdw>
                </a:effectLst>
                <a:latin typeface="宋体" pitchFamily="2" charset="-122"/>
              </a:rPr>
              <a:t>；</a:t>
            </a:r>
            <a:r>
              <a:rPr kumimoji="1" lang="en-US" altLang="zh-CN" sz="2800" b="1" dirty="0" smtClean="0">
                <a:solidFill>
                  <a:schemeClr val="tx1"/>
                </a:solidFill>
                <a:effectLst>
                  <a:outerShdw blurRad="38100" dist="38100" dir="2700000" algn="tl">
                    <a:srgbClr val="C0C0C0"/>
                  </a:outerShdw>
                </a:effectLst>
                <a:latin typeface="宋体" pitchFamily="2" charset="-122"/>
              </a:rPr>
              <a:t>/*</a:t>
            </a:r>
            <a:r>
              <a:rPr kumimoji="1" lang="zh-CN" altLang="en-US" b="1" dirty="0" smtClean="0">
                <a:solidFill>
                  <a:schemeClr val="tx1"/>
                </a:solidFill>
                <a:effectLst>
                  <a:outerShdw blurRad="38100" dist="38100" dir="2700000" algn="tl">
                    <a:srgbClr val="C0C0C0"/>
                  </a:outerShdw>
                </a:effectLst>
                <a:latin typeface="宋体" pitchFamily="2" charset="-122"/>
              </a:rPr>
              <a:t>这个就要求界面保持一致</a:t>
            </a:r>
            <a:r>
              <a:rPr kumimoji="1" lang="en-US" altLang="zh-CN" sz="2800" b="1" dirty="0" smtClean="0">
                <a:solidFill>
                  <a:schemeClr val="tx1"/>
                </a:solidFill>
                <a:effectLst>
                  <a:outerShdw blurRad="38100" dist="38100" dir="2700000" algn="tl">
                    <a:srgbClr val="C0C0C0"/>
                  </a:outerShdw>
                </a:effectLst>
                <a:latin typeface="宋体" pitchFamily="2" charset="-122"/>
              </a:rPr>
              <a:t>*/</a:t>
            </a:r>
            <a:endParaRPr kumimoji="1" lang="zh-CN" altLang="en-US" sz="2800" b="1" dirty="0">
              <a:solidFill>
                <a:schemeClr val="tx1"/>
              </a:solidFill>
              <a:effectLst>
                <a:outerShdw blurRad="38100" dist="38100" dir="2700000" algn="tl">
                  <a:srgbClr val="C0C0C0"/>
                </a:outerShdw>
              </a:effectLst>
              <a:latin typeface="宋体" pitchFamily="2" charset="-122"/>
            </a:endParaRPr>
          </a:p>
          <a:p>
            <a:pPr marL="342900" indent="-342900">
              <a:lnSpc>
                <a:spcPct val="150000"/>
              </a:lnSpc>
              <a:spcBef>
                <a:spcPct val="20000"/>
              </a:spcBef>
              <a:spcAft>
                <a:spcPct val="0"/>
              </a:spcAft>
              <a:buClr>
                <a:schemeClr val="tx1"/>
              </a:buClr>
              <a:buFont typeface="Monotype Sorts" pitchFamily="2" charset="2"/>
              <a:buChar char="n"/>
              <a:defRPr/>
            </a:pPr>
            <a:r>
              <a:rPr kumimoji="1" lang="zh-CN" altLang="en-US" sz="2800" b="1" dirty="0">
                <a:solidFill>
                  <a:schemeClr val="tx1"/>
                </a:solidFill>
                <a:effectLst>
                  <a:outerShdw blurRad="38100" dist="38100" dir="2700000" algn="tl">
                    <a:srgbClr val="C0C0C0"/>
                  </a:outerShdw>
                </a:effectLst>
                <a:latin typeface="宋体" pitchFamily="2" charset="-122"/>
              </a:rPr>
              <a:t>保持界面一致；</a:t>
            </a:r>
          </a:p>
        </p:txBody>
      </p:sp>
      <p:sp>
        <p:nvSpPr>
          <p:cNvPr id="681988" name="Rectangle 4"/>
          <p:cNvSpPr>
            <a:spLocks noChangeArrowheads="1"/>
          </p:cNvSpPr>
          <p:nvPr/>
        </p:nvSpPr>
        <p:spPr bwMode="auto">
          <a:xfrm>
            <a:off x="2124075" y="549275"/>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界面设计</a:t>
            </a:r>
          </a:p>
        </p:txBody>
      </p:sp>
      <p:sp>
        <p:nvSpPr>
          <p:cNvPr id="681989" name="Text Box 5"/>
          <p:cNvSpPr txBox="1">
            <a:spLocks noChangeArrowheads="1"/>
          </p:cNvSpPr>
          <p:nvPr/>
        </p:nvSpPr>
        <p:spPr bwMode="auto">
          <a:xfrm>
            <a:off x="755650" y="5300663"/>
            <a:ext cx="7173913" cy="438150"/>
          </a:xfrm>
          <a:prstGeom prst="rect">
            <a:avLst/>
          </a:prstGeom>
          <a:noFill/>
          <a:ln w="9525">
            <a:noFill/>
            <a:miter lim="800000"/>
            <a:headEnd type="none" w="sm" len="sm"/>
            <a:tailEnd type="none" w="sm" len="sm"/>
          </a:ln>
          <a:effectLst/>
        </p:spPr>
        <p:txBody>
          <a:bodyPr wrap="none" lIns="0" tIns="0" rIns="0" bIns="0">
            <a:spAutoFit/>
          </a:bodyPr>
          <a:lstStyle/>
          <a:p>
            <a:pPr marL="419100" indent="-419100" defTabSz="350838">
              <a:buFont typeface="Wingdings" pitchFamily="2" charset="2"/>
              <a:buNone/>
              <a:tabLst>
                <a:tab pos="1277938" algn="l"/>
              </a:tabLst>
              <a:defRPr/>
            </a:pPr>
            <a:r>
              <a:rPr lang="en-US" altLang="zh-CN" sz="3200" b="1">
                <a:solidFill>
                  <a:schemeClr val="tx2"/>
                </a:solidFill>
                <a:effectLst>
                  <a:outerShdw blurRad="38100" dist="38100" dir="2700000" algn="tl">
                    <a:srgbClr val="C0C0C0"/>
                  </a:outerShdw>
                </a:effectLst>
              </a:rPr>
              <a:t>KISS</a:t>
            </a:r>
            <a:r>
              <a:rPr lang="zh-CN" altLang="en-US" sz="3200" b="1">
                <a:solidFill>
                  <a:schemeClr val="tx2"/>
                </a:solidFill>
                <a:effectLst>
                  <a:outerShdw blurRad="38100" dist="38100" dir="2700000" algn="tl">
                    <a:srgbClr val="C0C0C0"/>
                  </a:outerShdw>
                </a:effectLst>
              </a:rPr>
              <a:t>准则：</a:t>
            </a:r>
            <a:r>
              <a:rPr lang="en-US" altLang="zh-CN" sz="3200" b="1">
                <a:solidFill>
                  <a:schemeClr val="tx1"/>
                </a:solidFill>
                <a:effectLst>
                  <a:outerShdw blurRad="38100" dist="38100" dir="2700000" algn="tl">
                    <a:srgbClr val="C0C0C0"/>
                  </a:outerShdw>
                </a:effectLst>
              </a:rPr>
              <a:t>Keep it Simple and Stupid</a:t>
            </a:r>
          </a:p>
        </p:txBody>
      </p:sp>
    </p:spTree>
  </p:cSld>
  <p:clrMapOvr>
    <a:masterClrMapping/>
  </p:clrMapOvr>
  <p:transition>
    <p:randomBar dir="ver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20" name="Rectangle 4"/>
          <p:cNvSpPr>
            <a:spLocks noChangeArrowheads="1"/>
          </p:cNvSpPr>
          <p:nvPr/>
        </p:nvSpPr>
        <p:spPr bwMode="auto">
          <a:xfrm>
            <a:off x="2124075" y="549275"/>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软件设计评审</a:t>
            </a:r>
          </a:p>
        </p:txBody>
      </p:sp>
      <p:sp>
        <p:nvSpPr>
          <p:cNvPr id="623621" name="Rectangle 5"/>
          <p:cNvSpPr>
            <a:spLocks noChangeArrowheads="1"/>
          </p:cNvSpPr>
          <p:nvPr/>
        </p:nvSpPr>
        <p:spPr bwMode="auto">
          <a:xfrm>
            <a:off x="468313" y="1517650"/>
            <a:ext cx="8280400" cy="4600575"/>
          </a:xfrm>
          <a:prstGeom prst="rect">
            <a:avLst/>
          </a:prstGeom>
          <a:noFill/>
          <a:ln w="9525">
            <a:noFill/>
            <a:miter lim="800000"/>
            <a:headEnd type="none" w="sm" len="sm"/>
            <a:tailEnd type="none" w="sm" len="sm"/>
          </a:ln>
          <a:effectLst/>
        </p:spPr>
        <p:txBody>
          <a:bodyPr lIns="0" tIns="0" rIns="0" bIns="0" anchor="ctr">
            <a:spAutoFit/>
          </a:bodyPr>
          <a:lstStyle/>
          <a:p>
            <a:pPr eaLnBrk="1" hangingPunct="1">
              <a:lnSpc>
                <a:spcPct val="150000"/>
              </a:lnSpc>
              <a:spcAft>
                <a:spcPct val="0"/>
              </a:spcAft>
              <a:buClrTx/>
              <a:buSzTx/>
              <a:buFontTx/>
              <a:buNone/>
              <a:defRPr/>
            </a:pPr>
            <a:r>
              <a:rPr kumimoji="1" lang="en-US" altLang="zh-CN" sz="2400" b="1">
                <a:effectLst>
                  <a:outerShdw blurRad="38100" dist="38100" dir="2700000" algn="tl">
                    <a:srgbClr val="C0C0C0"/>
                  </a:outerShdw>
                </a:effectLst>
              </a:rPr>
              <a:t>       </a:t>
            </a:r>
            <a:r>
              <a:rPr kumimoji="1" lang="zh-CN" altLang="en-US" sz="2400" b="1">
                <a:effectLst>
                  <a:outerShdw blurRad="38100" dist="38100" dir="2700000" algn="tl">
                    <a:srgbClr val="C0C0C0"/>
                  </a:outerShdw>
                </a:effectLst>
              </a:rPr>
              <a:t>在软件设计完成之前，必须编写软件设计规格说明、数据设计说明和接口设计说明，并确定软件界面设计方案，并按照评审标准对软件设计过程和说明书进行评审，目的是发现并消除其中存在的遗漏、错误和不足，使得说明书符合标注及规范的要求。</a:t>
            </a:r>
          </a:p>
          <a:p>
            <a:pPr eaLnBrk="1" hangingPunct="1">
              <a:spcAft>
                <a:spcPct val="0"/>
              </a:spcAft>
              <a:buClrTx/>
              <a:buSzTx/>
              <a:buFontTx/>
              <a:buNone/>
              <a:defRPr/>
            </a:pPr>
            <a:endParaRPr kumimoji="1" lang="zh-CN" altLang="en-US" sz="2400" b="1">
              <a:effectLst>
                <a:outerShdw blurRad="38100" dist="38100" dir="2700000" algn="tl">
                  <a:srgbClr val="C0C0C0"/>
                </a:outerShdw>
              </a:effectLst>
            </a:endParaRPr>
          </a:p>
          <a:p>
            <a:pPr eaLnBrk="1" hangingPunct="1">
              <a:lnSpc>
                <a:spcPct val="140000"/>
              </a:lnSpc>
              <a:spcAft>
                <a:spcPct val="0"/>
              </a:spcAft>
              <a:buClrTx/>
              <a:buSzTx/>
              <a:buFontTx/>
              <a:buNone/>
              <a:defRPr/>
            </a:pPr>
            <a:r>
              <a:rPr kumimoji="1" lang="zh-CN" altLang="en-US" sz="2400" b="1">
                <a:effectLst>
                  <a:outerShdw blurRad="38100" dist="38100" dir="2700000" algn="tl">
                    <a:srgbClr val="C0C0C0"/>
                  </a:outerShdw>
                </a:effectLst>
              </a:rPr>
              <a:t>        通过了评审的软件设计规格说明、数据设计说明、接口设计和界面设计方案，就成为基线配置项，纳入项目管理的过程。 </a:t>
            </a:r>
          </a:p>
        </p:txBody>
      </p:sp>
    </p:spTree>
  </p:cSld>
  <p:clrMapOvr>
    <a:masterClrMapping/>
  </p:clrMapOvr>
  <p:transition>
    <p:randomBar dir="vert"/>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6" name="Rectangle 4"/>
          <p:cNvSpPr>
            <a:spLocks noChangeArrowheads="1"/>
          </p:cNvSpPr>
          <p:nvPr/>
        </p:nvSpPr>
        <p:spPr bwMode="auto">
          <a:xfrm>
            <a:off x="2124075" y="549275"/>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软件设计评审</a:t>
            </a:r>
          </a:p>
        </p:txBody>
      </p:sp>
      <p:sp>
        <p:nvSpPr>
          <p:cNvPr id="627719" name="Text Box 7"/>
          <p:cNvSpPr txBox="1">
            <a:spLocks noChangeArrowheads="1"/>
          </p:cNvSpPr>
          <p:nvPr/>
        </p:nvSpPr>
        <p:spPr bwMode="auto">
          <a:xfrm>
            <a:off x="395288" y="1844675"/>
            <a:ext cx="2592387" cy="457200"/>
          </a:xfrm>
          <a:prstGeom prst="rect">
            <a:avLst/>
          </a:prstGeom>
          <a:noFill/>
          <a:ln w="12700">
            <a:noFill/>
            <a:miter lim="800000"/>
            <a:headEnd/>
            <a:tailEnd/>
          </a:ln>
          <a:effectLst/>
        </p:spPr>
        <p:txBody>
          <a:bodyPr lIns="0" rIns="0">
            <a:spAutoFit/>
          </a:bodyPr>
          <a:lstStyle/>
          <a:p>
            <a:pPr>
              <a:lnSpc>
                <a:spcPct val="100000"/>
              </a:lnSpc>
              <a:spcBef>
                <a:spcPct val="30000"/>
              </a:spcBef>
              <a:spcAft>
                <a:spcPct val="0"/>
              </a:spcAft>
              <a:buClrTx/>
              <a:buSzTx/>
              <a:buFontTx/>
              <a:buNone/>
              <a:defRPr/>
            </a:pPr>
            <a:r>
              <a:rPr kumimoji="1" lang="zh-CN" altLang="en-US" sz="2400" b="1">
                <a:effectLst>
                  <a:outerShdw blurRad="38100" dist="38100" dir="2700000" algn="tl">
                    <a:srgbClr val="C0C0C0"/>
                  </a:outerShdw>
                </a:effectLst>
              </a:rPr>
              <a:t>软件设计评审标准</a:t>
            </a:r>
            <a:endParaRPr kumimoji="1" lang="zh-CN" altLang="en-US" sz="2400">
              <a:effectLst>
                <a:outerShdw blurRad="38100" dist="38100" dir="2700000" algn="tl">
                  <a:srgbClr val="C0C0C0"/>
                </a:outerShdw>
              </a:effectLst>
            </a:endParaRPr>
          </a:p>
        </p:txBody>
      </p:sp>
      <p:sp>
        <p:nvSpPr>
          <p:cNvPr id="627720" name="Text Box 8"/>
          <p:cNvSpPr txBox="1">
            <a:spLocks noChangeArrowheads="1"/>
          </p:cNvSpPr>
          <p:nvPr/>
        </p:nvSpPr>
        <p:spPr bwMode="auto">
          <a:xfrm>
            <a:off x="1403350" y="3068638"/>
            <a:ext cx="5581650" cy="2012859"/>
          </a:xfrm>
          <a:prstGeom prst="rect">
            <a:avLst/>
          </a:prstGeom>
          <a:noFill/>
          <a:ln w="9525">
            <a:noFill/>
            <a:miter lim="800000"/>
            <a:headEnd/>
            <a:tailEnd/>
          </a:ln>
          <a:effectLst/>
        </p:spPr>
        <p:txBody>
          <a:bodyPr>
            <a:spAutoFit/>
          </a:bodyPr>
          <a:lstStyle/>
          <a:p>
            <a:pPr>
              <a:lnSpc>
                <a:spcPct val="140000"/>
              </a:lnSpc>
              <a:buFont typeface="Wingdings" pitchFamily="2" charset="2"/>
              <a:buChar char="Ø"/>
              <a:defRPr/>
            </a:pPr>
            <a:r>
              <a:rPr kumimoji="1" lang="zh-CN" altLang="en-US" sz="2400" b="1" dirty="0" smtClean="0">
                <a:effectLst>
                  <a:outerShdw blurRad="38100" dist="38100" dir="2700000" algn="tl">
                    <a:srgbClr val="C0C0C0"/>
                  </a:outerShdw>
                </a:effectLst>
              </a:rPr>
              <a:t> 与</a:t>
            </a:r>
            <a:r>
              <a:rPr kumimoji="1" lang="zh-CN" altLang="en-US" sz="2400" b="1" dirty="0">
                <a:effectLst>
                  <a:outerShdw blurRad="38100" dist="38100" dir="2700000" algn="tl">
                    <a:srgbClr val="C0C0C0"/>
                  </a:outerShdw>
                </a:effectLst>
              </a:rPr>
              <a:t>软件需求规格说明书的契合度</a:t>
            </a:r>
          </a:p>
          <a:p>
            <a:pPr>
              <a:lnSpc>
                <a:spcPct val="140000"/>
              </a:lnSpc>
              <a:buFont typeface="Wingdings" pitchFamily="2" charset="2"/>
              <a:buChar char="Ø"/>
              <a:defRPr/>
            </a:pPr>
            <a:r>
              <a:rPr kumimoji="1" lang="zh-CN" altLang="en-US" sz="2400" b="1" dirty="0" smtClean="0">
                <a:effectLst>
                  <a:outerShdw blurRad="38100" dist="38100" dir="2700000" algn="tl">
                    <a:srgbClr val="C0C0C0"/>
                  </a:outerShdw>
                </a:effectLst>
              </a:rPr>
              <a:t> 对</a:t>
            </a:r>
            <a:r>
              <a:rPr kumimoji="1" lang="zh-CN" altLang="en-US" sz="2400" b="1" dirty="0">
                <a:effectLst>
                  <a:outerShdw blurRad="38100" dist="38100" dir="2700000" algn="tl">
                    <a:srgbClr val="C0C0C0"/>
                  </a:outerShdw>
                </a:effectLst>
              </a:rPr>
              <a:t>软件设计规格说明文档评审的标准</a:t>
            </a:r>
          </a:p>
          <a:p>
            <a:pPr>
              <a:lnSpc>
                <a:spcPct val="140000"/>
              </a:lnSpc>
              <a:buFont typeface="Wingdings" pitchFamily="2" charset="2"/>
              <a:buChar char="Ø"/>
              <a:defRPr/>
            </a:pPr>
            <a:r>
              <a:rPr kumimoji="1" lang="zh-CN" altLang="en-US" sz="2400" b="1" dirty="0" smtClean="0">
                <a:effectLst>
                  <a:outerShdw blurRad="38100" dist="38100" dir="2700000" algn="tl">
                    <a:srgbClr val="C0C0C0"/>
                  </a:outerShdw>
                </a:effectLst>
              </a:rPr>
              <a:t> 对</a:t>
            </a:r>
            <a:r>
              <a:rPr kumimoji="1" lang="zh-CN" altLang="en-US" sz="2400" b="1" dirty="0">
                <a:effectLst>
                  <a:outerShdw blurRad="38100" dist="38100" dir="2700000" algn="tl">
                    <a:srgbClr val="C0C0C0"/>
                  </a:outerShdw>
                </a:effectLst>
              </a:rPr>
              <a:t>整个软件设计合理性的评审标准</a:t>
            </a:r>
            <a:endParaRPr kumimoji="1" lang="zh-CN" altLang="en-US" sz="2400" dirty="0">
              <a:effectLst>
                <a:outerShdw blurRad="38100" dist="38100" dir="2700000" algn="tl">
                  <a:srgbClr val="C0C0C0"/>
                </a:outerShdw>
              </a:effectLst>
            </a:endParaRPr>
          </a:p>
        </p:txBody>
      </p:sp>
    </p:spTree>
  </p:cSld>
  <p:clrMapOvr>
    <a:masterClrMapping/>
  </p:clrMapOvr>
  <p:transition>
    <p:randomBar dir="ver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90" name="Rectangle 6"/>
          <p:cNvSpPr>
            <a:spLocks noGrp="1" noChangeArrowheads="1"/>
          </p:cNvSpPr>
          <p:nvPr>
            <p:ph type="title"/>
          </p:nvPr>
        </p:nvSpPr>
        <p:spPr>
          <a:xfrm>
            <a:off x="381000" y="457200"/>
            <a:ext cx="8763000" cy="609600"/>
          </a:xfrm>
        </p:spPr>
        <p:txBody>
          <a:bodyPr/>
          <a:lstStyle/>
          <a:p>
            <a:pPr>
              <a:defRPr/>
            </a:pPr>
            <a:r>
              <a:rPr lang="zh-CN" altLang="en-US" sz="4400" smtClean="0">
                <a:solidFill>
                  <a:srgbClr val="FF0000"/>
                </a:solidFill>
                <a:effectLst>
                  <a:outerShdw blurRad="38100" dist="38100" dir="2700000" algn="tl">
                    <a:srgbClr val="C0C0C0"/>
                  </a:outerShdw>
                </a:effectLst>
                <a:latin typeface="隶书" pitchFamily="49" charset="-122"/>
                <a:ea typeface="隶书" pitchFamily="49" charset="-122"/>
              </a:rPr>
              <a:t>第</a:t>
            </a:r>
            <a:r>
              <a:rPr lang="en-US" altLang="zh-CN" sz="4400" smtClean="0">
                <a:solidFill>
                  <a:srgbClr val="FF0000"/>
                </a:solidFill>
                <a:effectLst>
                  <a:outerShdw blurRad="38100" dist="38100" dir="2700000" algn="tl">
                    <a:srgbClr val="C0C0C0"/>
                  </a:outerShdw>
                </a:effectLst>
                <a:latin typeface="隶书" pitchFamily="49" charset="-122"/>
                <a:ea typeface="隶书" pitchFamily="49" charset="-122"/>
              </a:rPr>
              <a:t>3</a:t>
            </a:r>
            <a:r>
              <a:rPr lang="zh-CN" altLang="en-US" sz="4400" smtClean="0">
                <a:solidFill>
                  <a:srgbClr val="FF0000"/>
                </a:solidFill>
                <a:effectLst>
                  <a:outerShdw blurRad="38100" dist="38100" dir="2700000" algn="tl">
                    <a:srgbClr val="C0C0C0"/>
                  </a:outerShdw>
                </a:effectLst>
                <a:latin typeface="隶书" pitchFamily="49" charset="-122"/>
                <a:ea typeface="隶书" pitchFamily="49" charset="-122"/>
              </a:rPr>
              <a:t>章 软件设计 小结</a:t>
            </a:r>
          </a:p>
        </p:txBody>
      </p:sp>
      <p:sp>
        <p:nvSpPr>
          <p:cNvPr id="374796" name="Rectangle 12"/>
          <p:cNvSpPr>
            <a:spLocks noChangeArrowheads="1"/>
          </p:cNvSpPr>
          <p:nvPr/>
        </p:nvSpPr>
        <p:spPr bwMode="auto">
          <a:xfrm>
            <a:off x="1619250" y="1557338"/>
            <a:ext cx="5843588" cy="4751387"/>
          </a:xfrm>
          <a:prstGeom prst="rect">
            <a:avLst/>
          </a:prstGeom>
          <a:noFill/>
          <a:ln w="9525">
            <a:noFill/>
            <a:miter lim="800000"/>
            <a:headEnd/>
            <a:tailEnd/>
          </a:ln>
          <a:effectLst/>
        </p:spPr>
        <p:txBody>
          <a:bodyPr lIns="0" tIns="0" rIns="0" bIns="0"/>
          <a:lstStyle/>
          <a:p>
            <a:pPr marL="284163" indent="-284163" defTabSz="346075">
              <a:lnSpc>
                <a:spcPct val="100000"/>
              </a:lnSpc>
              <a:buClr>
                <a:srgbClr val="A31221"/>
              </a:buClr>
              <a:buFont typeface="Wingdings" pitchFamily="2" charset="2"/>
              <a:buChar char="v"/>
              <a:tabLst>
                <a:tab pos="1260475" algn="l"/>
              </a:tabLst>
              <a:defRPr/>
            </a:pPr>
            <a:r>
              <a:rPr lang="en-US" altLang="zh-CN" sz="3600" b="1">
                <a:effectLst>
                  <a:outerShdw blurRad="38100" dist="38100" dir="2700000" algn="tl">
                    <a:srgbClr val="C0C0C0"/>
                  </a:outerShdw>
                </a:effectLst>
                <a:latin typeface="宋体" pitchFamily="2" charset="-122"/>
              </a:rPr>
              <a:t> </a:t>
            </a:r>
            <a:r>
              <a:rPr lang="zh-CN" altLang="en-US" sz="3600" b="1">
                <a:effectLst>
                  <a:outerShdw blurRad="38100" dist="38100" dir="2700000" algn="tl">
                    <a:srgbClr val="C0C0C0"/>
                  </a:outerShdw>
                </a:effectLst>
                <a:latin typeface="宋体" pitchFamily="2" charset="-122"/>
              </a:rPr>
              <a:t>软件设计概述</a:t>
            </a:r>
          </a:p>
          <a:p>
            <a:pPr marL="284163" indent="-284163" defTabSz="346075">
              <a:lnSpc>
                <a:spcPct val="100000"/>
              </a:lnSpc>
              <a:buClr>
                <a:srgbClr val="A31221"/>
              </a:buClr>
              <a:buFont typeface="Wingdings" pitchFamily="2" charset="2"/>
              <a:buChar char="v"/>
              <a:tabLst>
                <a:tab pos="1260475" algn="l"/>
              </a:tabLst>
              <a:defRPr/>
            </a:pPr>
            <a:r>
              <a:rPr lang="zh-CN" altLang="en-US" sz="3600" b="1">
                <a:effectLst>
                  <a:outerShdw blurRad="38100" dist="38100" dir="2700000" algn="tl">
                    <a:srgbClr val="C0C0C0"/>
                  </a:outerShdw>
                </a:effectLst>
                <a:latin typeface="宋体" pitchFamily="2" charset="-122"/>
              </a:rPr>
              <a:t> 软件体系结构设计</a:t>
            </a:r>
          </a:p>
          <a:p>
            <a:pPr marL="284163" indent="-284163" defTabSz="346075">
              <a:lnSpc>
                <a:spcPct val="100000"/>
              </a:lnSpc>
              <a:buClr>
                <a:srgbClr val="A31221"/>
              </a:buClr>
              <a:buFont typeface="Wingdings" pitchFamily="2" charset="2"/>
              <a:buChar char="v"/>
              <a:tabLst>
                <a:tab pos="1260475" algn="l"/>
              </a:tabLst>
              <a:defRPr/>
            </a:pPr>
            <a:r>
              <a:rPr lang="zh-CN" altLang="en-US" sz="3600" b="1">
                <a:effectLst>
                  <a:outerShdw blurRad="38100" dist="38100" dir="2700000" algn="tl">
                    <a:srgbClr val="C0C0C0"/>
                  </a:outerShdw>
                </a:effectLst>
                <a:latin typeface="宋体" pitchFamily="2" charset="-122"/>
              </a:rPr>
              <a:t> 模块化设计</a:t>
            </a:r>
          </a:p>
          <a:p>
            <a:pPr marL="284163" indent="-284163" defTabSz="346075">
              <a:lnSpc>
                <a:spcPct val="100000"/>
              </a:lnSpc>
              <a:buClr>
                <a:srgbClr val="A31221"/>
              </a:buClr>
              <a:buFont typeface="Wingdings" pitchFamily="2" charset="2"/>
              <a:buChar char="v"/>
              <a:tabLst>
                <a:tab pos="1260475" algn="l"/>
              </a:tabLst>
              <a:defRPr/>
            </a:pPr>
            <a:r>
              <a:rPr lang="zh-CN" altLang="en-US" sz="3600" b="1">
                <a:effectLst>
                  <a:outerShdw blurRad="38100" dist="38100" dir="2700000" algn="tl">
                    <a:srgbClr val="C0C0C0"/>
                  </a:outerShdw>
                </a:effectLst>
                <a:latin typeface="宋体" pitchFamily="2" charset="-122"/>
              </a:rPr>
              <a:t> 数据库设计</a:t>
            </a:r>
          </a:p>
          <a:p>
            <a:pPr marL="284163" indent="-284163" defTabSz="346075">
              <a:lnSpc>
                <a:spcPct val="100000"/>
              </a:lnSpc>
              <a:buClr>
                <a:srgbClr val="A31221"/>
              </a:buClr>
              <a:buFont typeface="Wingdings" pitchFamily="2" charset="2"/>
              <a:buChar char="v"/>
              <a:tabLst>
                <a:tab pos="1260475" algn="l"/>
              </a:tabLst>
              <a:defRPr/>
            </a:pPr>
            <a:r>
              <a:rPr lang="zh-CN" altLang="en-US" sz="3600" b="1">
                <a:effectLst>
                  <a:outerShdw blurRad="38100" dist="38100" dir="2700000" algn="tl">
                    <a:srgbClr val="C0C0C0"/>
                  </a:outerShdw>
                </a:effectLst>
                <a:latin typeface="宋体" pitchFamily="2" charset="-122"/>
              </a:rPr>
              <a:t> 界面设计</a:t>
            </a:r>
          </a:p>
          <a:p>
            <a:pPr marL="284163" indent="-284163" defTabSz="346075">
              <a:lnSpc>
                <a:spcPct val="100000"/>
              </a:lnSpc>
              <a:buClr>
                <a:srgbClr val="A31221"/>
              </a:buClr>
              <a:buFont typeface="Wingdings" pitchFamily="2" charset="2"/>
              <a:buChar char="v"/>
              <a:tabLst>
                <a:tab pos="1260475" algn="l"/>
              </a:tabLst>
              <a:defRPr/>
            </a:pPr>
            <a:r>
              <a:rPr lang="zh-CN" altLang="en-US" sz="3600" b="1">
                <a:effectLst>
                  <a:outerShdw blurRad="38100" dist="38100" dir="2700000" algn="tl">
                    <a:srgbClr val="C0C0C0"/>
                  </a:outerShdw>
                </a:effectLst>
                <a:latin typeface="宋体" pitchFamily="2" charset="-122"/>
              </a:rPr>
              <a:t> 软件设计评审</a:t>
            </a:r>
          </a:p>
        </p:txBody>
      </p:sp>
    </p:spTree>
  </p:cSld>
  <p:clrMapOvr>
    <a:masterClrMapping/>
  </p:clrMapOvr>
  <p:transition>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5" name="Text Box 3"/>
          <p:cNvSpPr txBox="1">
            <a:spLocks noChangeArrowheads="1"/>
          </p:cNvSpPr>
          <p:nvPr/>
        </p:nvSpPr>
        <p:spPr bwMode="auto">
          <a:xfrm>
            <a:off x="107950" y="1196975"/>
            <a:ext cx="8785225" cy="1844675"/>
          </a:xfrm>
          <a:prstGeom prst="rect">
            <a:avLst/>
          </a:prstGeom>
          <a:noFill/>
          <a:ln w="9525">
            <a:noFill/>
            <a:miter lim="800000"/>
            <a:headEnd/>
            <a:tailEnd/>
          </a:ln>
          <a:effectLst/>
        </p:spPr>
        <p:txBody>
          <a:bodyPr>
            <a:spAutoFit/>
          </a:bodyPr>
          <a:lstStyle/>
          <a:p>
            <a:pPr eaLnBrk="1" hangingPunct="1">
              <a:lnSpc>
                <a:spcPct val="120000"/>
              </a:lnSpc>
              <a:spcBef>
                <a:spcPct val="20000"/>
              </a:spcBef>
              <a:spcAft>
                <a:spcPct val="0"/>
              </a:spcAft>
              <a:buClrTx/>
              <a:buSzTx/>
              <a:buFontTx/>
              <a:buNone/>
              <a:defRPr/>
            </a:pPr>
            <a:r>
              <a:rPr kumimoji="1" lang="en-US" altLang="zh-CN" sz="2400" b="1">
                <a:solidFill>
                  <a:schemeClr val="tx1"/>
                </a:solidFill>
                <a:effectLst/>
                <a:latin typeface="Times New Roman" pitchFamily="18" charset="0"/>
                <a:ea typeface="楷体_GB2312" pitchFamily="49" charset="-122"/>
              </a:rPr>
              <a:t>        </a:t>
            </a:r>
            <a:r>
              <a:rPr kumimoji="1" lang="zh-CN" altLang="en-US" sz="2400" b="1">
                <a:solidFill>
                  <a:schemeClr val="tx1"/>
                </a:solidFill>
                <a:effectLst/>
                <a:latin typeface="Times New Roman" pitchFamily="18" charset="0"/>
                <a:ea typeface="楷体_GB2312" pitchFamily="49" charset="-122"/>
              </a:rPr>
              <a:t>以数据为中心的数据仓库模型</a:t>
            </a:r>
            <a:r>
              <a:rPr kumimoji="1" lang="en-US" altLang="zh-CN" sz="2400" b="1">
                <a:solidFill>
                  <a:schemeClr val="tx1"/>
                </a:solidFill>
                <a:effectLst/>
                <a:latin typeface="Times New Roman" pitchFamily="18" charset="0"/>
                <a:ea typeface="楷体_GB2312" pitchFamily="49" charset="-122"/>
              </a:rPr>
              <a:t>——</a:t>
            </a:r>
            <a:r>
              <a:rPr kumimoji="1" lang="zh-CN" altLang="en-US" sz="2400" b="1">
                <a:effectLst/>
              </a:rPr>
              <a:t>数据仓库模型是能独立提供数据服务的封闭式数据环境。它不单独集成到某一应用系统中，而是为具体的应用系统提供服务。这些服务既有通用的公共服务，也有专门设计的领域服务。</a:t>
            </a:r>
            <a:r>
              <a:rPr kumimoji="1" lang="zh-CN" altLang="en-US" sz="2400">
                <a:effectLst>
                  <a:outerShdw blurRad="38100" dist="38100" dir="2700000" algn="tl">
                    <a:srgbClr val="C0C0C0"/>
                  </a:outerShdw>
                </a:effectLst>
              </a:rPr>
              <a:t> </a:t>
            </a:r>
          </a:p>
        </p:txBody>
      </p:sp>
      <p:sp>
        <p:nvSpPr>
          <p:cNvPr id="509967" name="Rectangle 1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grpSp>
        <p:nvGrpSpPr>
          <p:cNvPr id="10244" name="Group 37"/>
          <p:cNvGrpSpPr>
            <a:grpSpLocks/>
          </p:cNvGrpSpPr>
          <p:nvPr/>
        </p:nvGrpSpPr>
        <p:grpSpPr bwMode="auto">
          <a:xfrm>
            <a:off x="971550" y="3213100"/>
            <a:ext cx="7634288" cy="3111500"/>
            <a:chOff x="612" y="2024"/>
            <a:chExt cx="4809" cy="1960"/>
          </a:xfrm>
        </p:grpSpPr>
        <p:sp>
          <p:nvSpPr>
            <p:cNvPr id="509969" name="computr1"/>
            <p:cNvSpPr>
              <a:spLocks noEditPoints="1" noChangeArrowheads="1"/>
            </p:cNvSpPr>
            <p:nvPr/>
          </p:nvSpPr>
          <p:spPr bwMode="auto">
            <a:xfrm>
              <a:off x="612" y="2031"/>
              <a:ext cx="550" cy="384"/>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p:spPr>
          <p:txBody>
            <a:bodyPr/>
            <a:lstStyle/>
            <a:p>
              <a:pPr>
                <a:defRPr/>
              </a:pPr>
              <a:endParaRPr lang="zh-CN" altLang="en-US"/>
            </a:p>
          </p:txBody>
        </p:sp>
        <p:sp>
          <p:nvSpPr>
            <p:cNvPr id="509970" name="Rectangle 18"/>
            <p:cNvSpPr>
              <a:spLocks noChangeArrowheads="1"/>
            </p:cNvSpPr>
            <p:nvPr/>
          </p:nvSpPr>
          <p:spPr bwMode="auto">
            <a:xfrm>
              <a:off x="657" y="2795"/>
              <a:ext cx="4672" cy="1189"/>
            </a:xfrm>
            <a:prstGeom prst="rect">
              <a:avLst/>
            </a:prstGeom>
            <a:solidFill>
              <a:srgbClr val="FFFFFF"/>
            </a:solidFill>
            <a:ln w="9525" algn="ctr">
              <a:solidFill>
                <a:srgbClr val="000000"/>
              </a:solidFill>
              <a:miter lim="800000"/>
              <a:headEnd/>
              <a:tailEnd/>
            </a:ln>
            <a:effectLst/>
          </p:spPr>
          <p:txBody>
            <a:bodyPr/>
            <a:lstStyle/>
            <a:p>
              <a:pPr marL="822325" indent="-419100" defTabSz="350838">
                <a:tabLst>
                  <a:tab pos="1277938" algn="l"/>
                </a:tabLst>
                <a:defRPr/>
              </a:pPr>
              <a:endParaRPr lang="zh-CN" altLang="zh-CN">
                <a:effectLst>
                  <a:outerShdw blurRad="38100" dist="38100" dir="2700000" algn="tl">
                    <a:srgbClr val="C0C0C0"/>
                  </a:outerShdw>
                </a:effectLst>
              </a:endParaRPr>
            </a:p>
          </p:txBody>
        </p:sp>
        <p:sp>
          <p:nvSpPr>
            <p:cNvPr id="509971" name="AutoShape 19"/>
            <p:cNvSpPr>
              <a:spLocks noChangeArrowheads="1"/>
            </p:cNvSpPr>
            <p:nvPr/>
          </p:nvSpPr>
          <p:spPr bwMode="auto">
            <a:xfrm>
              <a:off x="910" y="3101"/>
              <a:ext cx="824" cy="384"/>
            </a:xfrm>
            <a:prstGeom prst="can">
              <a:avLst>
                <a:gd name="adj" fmla="val 34616"/>
              </a:avLst>
            </a:prstGeom>
            <a:solidFill>
              <a:srgbClr val="FFFFFF"/>
            </a:solidFill>
            <a:ln w="9525">
              <a:solidFill>
                <a:srgbClr val="000000"/>
              </a:solidFill>
              <a:round/>
              <a:headEnd/>
              <a:tailEnd/>
            </a:ln>
            <a:effectLst/>
          </p:spPr>
          <p:txBody>
            <a:bodyPr/>
            <a:lstStyle/>
            <a:p>
              <a:pPr marL="822325" indent="-419100" defTabSz="350838">
                <a:buFont typeface="Wingdings" pitchFamily="2" charset="2"/>
                <a:buNone/>
                <a:tabLst>
                  <a:tab pos="1277938" algn="l"/>
                </a:tabLst>
                <a:defRPr/>
              </a:pPr>
              <a:r>
                <a:rPr lang="zh-CN" altLang="en-US" sz="1600" b="1">
                  <a:effectLst>
                    <a:outerShdw blurRad="38100" dist="38100" dir="2700000" algn="tl">
                      <a:srgbClr val="C0C0C0"/>
                    </a:outerShdw>
                  </a:effectLst>
                  <a:latin typeface="Times New Roman" pitchFamily="18" charset="0"/>
                </a:rPr>
                <a:t>数据集</a:t>
              </a:r>
              <a:endParaRPr lang="zh-CN" altLang="en-US" sz="1600" b="1">
                <a:effectLst>
                  <a:outerShdw blurRad="38100" dist="38100" dir="2700000" algn="tl">
                    <a:srgbClr val="C0C0C0"/>
                  </a:outerShdw>
                </a:effectLst>
              </a:endParaRPr>
            </a:p>
          </p:txBody>
        </p:sp>
        <p:sp>
          <p:nvSpPr>
            <p:cNvPr id="509972" name="Text Box 20"/>
            <p:cNvSpPr txBox="1">
              <a:spLocks noChangeArrowheads="1"/>
            </p:cNvSpPr>
            <p:nvPr/>
          </p:nvSpPr>
          <p:spPr bwMode="auto">
            <a:xfrm>
              <a:off x="981" y="3054"/>
              <a:ext cx="498" cy="227"/>
            </a:xfrm>
            <a:prstGeom prst="rect">
              <a:avLst/>
            </a:prstGeom>
            <a:noFill/>
            <a:ln w="9525" algn="ctr">
              <a:noFill/>
              <a:miter lim="800000"/>
              <a:headEnd/>
              <a:tailEnd/>
            </a:ln>
            <a:effectLst/>
          </p:spPr>
          <p:txBody>
            <a:bodyPr/>
            <a:lstStyle/>
            <a:p>
              <a:pPr marL="822325" indent="-419100" algn="just" defTabSz="350838">
                <a:buFont typeface="Wingdings" pitchFamily="2" charset="2"/>
                <a:buNone/>
                <a:tabLst>
                  <a:tab pos="1277938" algn="l"/>
                </a:tabLst>
                <a:defRPr/>
              </a:pPr>
              <a:r>
                <a:rPr lang="en-US" altLang="zh-CN" sz="1600" b="1">
                  <a:effectLst>
                    <a:outerShdw blurRad="38100" dist="38100" dir="2700000" algn="tl">
                      <a:srgbClr val="C0C0C0"/>
                    </a:outerShdw>
                  </a:effectLst>
                  <a:latin typeface="Times New Roman" pitchFamily="18" charset="0"/>
                </a:rPr>
                <a:t>a</a:t>
              </a:r>
              <a:endParaRPr lang="en-US" altLang="zh-CN" sz="1600" b="1">
                <a:effectLst>
                  <a:outerShdw blurRad="38100" dist="38100" dir="2700000" algn="tl">
                    <a:srgbClr val="C0C0C0"/>
                  </a:outerShdw>
                </a:effectLst>
              </a:endParaRPr>
            </a:p>
          </p:txBody>
        </p:sp>
        <p:sp>
          <p:nvSpPr>
            <p:cNvPr id="509973" name="AutoShape 21"/>
            <p:cNvSpPr>
              <a:spLocks noChangeArrowheads="1"/>
            </p:cNvSpPr>
            <p:nvPr/>
          </p:nvSpPr>
          <p:spPr bwMode="auto">
            <a:xfrm>
              <a:off x="2559" y="3101"/>
              <a:ext cx="824" cy="384"/>
            </a:xfrm>
            <a:prstGeom prst="can">
              <a:avLst>
                <a:gd name="adj" fmla="val 34616"/>
              </a:avLst>
            </a:prstGeom>
            <a:solidFill>
              <a:srgbClr val="FFFFFF"/>
            </a:solidFill>
            <a:ln w="9525">
              <a:solidFill>
                <a:srgbClr val="000000"/>
              </a:solidFill>
              <a:round/>
              <a:headEnd/>
              <a:tailEnd/>
            </a:ln>
            <a:effectLst/>
          </p:spPr>
          <p:txBody>
            <a:bodyPr/>
            <a:lstStyle/>
            <a:p>
              <a:pPr marL="822325" indent="-419100" defTabSz="350838">
                <a:buFont typeface="Wingdings" pitchFamily="2" charset="2"/>
                <a:buNone/>
                <a:tabLst>
                  <a:tab pos="1277938" algn="l"/>
                </a:tabLst>
                <a:defRPr/>
              </a:pPr>
              <a:r>
                <a:rPr lang="zh-CN" altLang="en-US" sz="1600" b="1">
                  <a:effectLst>
                    <a:outerShdw blurRad="38100" dist="38100" dir="2700000" algn="tl">
                      <a:srgbClr val="C0C0C0"/>
                    </a:outerShdw>
                  </a:effectLst>
                  <a:latin typeface="Times New Roman" pitchFamily="18" charset="0"/>
                </a:rPr>
                <a:t>数据集</a:t>
              </a:r>
              <a:endParaRPr lang="zh-CN" altLang="en-US" sz="1600" b="1">
                <a:effectLst>
                  <a:outerShdw blurRad="38100" dist="38100" dir="2700000" algn="tl">
                    <a:srgbClr val="C0C0C0"/>
                  </a:outerShdw>
                </a:effectLst>
              </a:endParaRPr>
            </a:p>
          </p:txBody>
        </p:sp>
        <p:sp>
          <p:nvSpPr>
            <p:cNvPr id="509975" name="AutoShape 23"/>
            <p:cNvSpPr>
              <a:spLocks noChangeArrowheads="1"/>
            </p:cNvSpPr>
            <p:nvPr/>
          </p:nvSpPr>
          <p:spPr bwMode="auto">
            <a:xfrm>
              <a:off x="4195" y="3113"/>
              <a:ext cx="825" cy="384"/>
            </a:xfrm>
            <a:prstGeom prst="can">
              <a:avLst>
                <a:gd name="adj" fmla="val 34616"/>
              </a:avLst>
            </a:prstGeom>
            <a:solidFill>
              <a:srgbClr val="FFFFFF"/>
            </a:solidFill>
            <a:ln w="9525">
              <a:solidFill>
                <a:srgbClr val="000000"/>
              </a:solidFill>
              <a:round/>
              <a:headEnd/>
              <a:tailEnd/>
            </a:ln>
            <a:effectLst/>
          </p:spPr>
          <p:txBody>
            <a:bodyPr/>
            <a:lstStyle/>
            <a:p>
              <a:pPr marL="822325" indent="-419100" defTabSz="350838">
                <a:buFont typeface="Wingdings" pitchFamily="2" charset="2"/>
                <a:buNone/>
                <a:tabLst>
                  <a:tab pos="1277938" algn="l"/>
                </a:tabLst>
                <a:defRPr/>
              </a:pPr>
              <a:r>
                <a:rPr lang="zh-CN" altLang="en-US" sz="1600" b="1">
                  <a:effectLst>
                    <a:outerShdw blurRad="38100" dist="38100" dir="2700000" algn="tl">
                      <a:srgbClr val="C0C0C0"/>
                    </a:outerShdw>
                  </a:effectLst>
                  <a:latin typeface="Times New Roman" pitchFamily="18" charset="0"/>
                </a:rPr>
                <a:t>数据集</a:t>
              </a:r>
              <a:endParaRPr lang="zh-CN" altLang="en-US" sz="1600" b="1">
                <a:effectLst>
                  <a:outerShdw blurRad="38100" dist="38100" dir="2700000" algn="tl">
                    <a:srgbClr val="C0C0C0"/>
                  </a:outerShdw>
                </a:effectLst>
              </a:endParaRPr>
            </a:p>
          </p:txBody>
        </p:sp>
        <p:sp>
          <p:nvSpPr>
            <p:cNvPr id="509976" name="Text Box 24"/>
            <p:cNvSpPr txBox="1">
              <a:spLocks noChangeArrowheads="1"/>
            </p:cNvSpPr>
            <p:nvPr/>
          </p:nvSpPr>
          <p:spPr bwMode="auto">
            <a:xfrm>
              <a:off x="4277" y="3078"/>
              <a:ext cx="553" cy="307"/>
            </a:xfrm>
            <a:prstGeom prst="rect">
              <a:avLst/>
            </a:prstGeom>
            <a:noFill/>
            <a:ln w="9525" algn="ctr">
              <a:noFill/>
              <a:miter lim="800000"/>
              <a:headEnd/>
              <a:tailEnd/>
            </a:ln>
            <a:effectLst/>
          </p:spPr>
          <p:txBody>
            <a:bodyPr/>
            <a:lstStyle/>
            <a:p>
              <a:pPr marL="822325" indent="-419100" algn="just" defTabSz="350838">
                <a:buFont typeface="Wingdings" pitchFamily="2" charset="2"/>
                <a:buNone/>
                <a:tabLst>
                  <a:tab pos="1277938" algn="l"/>
                </a:tabLst>
                <a:defRPr/>
              </a:pPr>
              <a:r>
                <a:rPr lang="en-US" altLang="zh-CN" b="1">
                  <a:effectLst/>
                  <a:latin typeface="Times New Roman" pitchFamily="18" charset="0"/>
                </a:rPr>
                <a:t>c</a:t>
              </a:r>
              <a:endParaRPr lang="en-US" altLang="zh-CN">
                <a:effectLst>
                  <a:outerShdw blurRad="38100" dist="38100" dir="2700000" algn="tl">
                    <a:srgbClr val="C0C0C0"/>
                  </a:outerShdw>
                </a:effectLst>
              </a:endParaRPr>
            </a:p>
          </p:txBody>
        </p:sp>
        <p:sp>
          <p:nvSpPr>
            <p:cNvPr id="509977" name="AutoShape 25"/>
            <p:cNvSpPr>
              <a:spLocks noChangeArrowheads="1"/>
            </p:cNvSpPr>
            <p:nvPr/>
          </p:nvSpPr>
          <p:spPr bwMode="auto">
            <a:xfrm>
              <a:off x="1734" y="3553"/>
              <a:ext cx="825" cy="384"/>
            </a:xfrm>
            <a:prstGeom prst="can">
              <a:avLst>
                <a:gd name="adj" fmla="val 34616"/>
              </a:avLst>
            </a:prstGeom>
            <a:solidFill>
              <a:srgbClr val="FFFFFF"/>
            </a:solidFill>
            <a:ln w="9525">
              <a:solidFill>
                <a:srgbClr val="000000"/>
              </a:solidFill>
              <a:round/>
              <a:headEnd/>
              <a:tailEnd/>
            </a:ln>
            <a:effectLst/>
          </p:spPr>
          <p:txBody>
            <a:bodyPr/>
            <a:lstStyle/>
            <a:p>
              <a:pPr marL="822325" indent="-419100" defTabSz="350838">
                <a:buFont typeface="Wingdings" pitchFamily="2" charset="2"/>
                <a:buNone/>
                <a:tabLst>
                  <a:tab pos="1277938" algn="l"/>
                </a:tabLst>
                <a:defRPr/>
              </a:pPr>
              <a:r>
                <a:rPr lang="en-US" altLang="zh-CN" sz="1600" b="1">
                  <a:effectLst>
                    <a:outerShdw blurRad="38100" dist="38100" dir="2700000" algn="tl">
                      <a:srgbClr val="C0C0C0"/>
                    </a:outerShdw>
                  </a:effectLst>
                  <a:latin typeface="Times New Roman" pitchFamily="18" charset="0"/>
                </a:rPr>
                <a:t>……</a:t>
              </a:r>
              <a:endParaRPr lang="en-US" altLang="zh-CN" sz="1600" b="1">
                <a:effectLst>
                  <a:outerShdw blurRad="38100" dist="38100" dir="2700000" algn="tl">
                    <a:srgbClr val="C0C0C0"/>
                  </a:outerShdw>
                </a:effectLst>
              </a:endParaRPr>
            </a:p>
          </p:txBody>
        </p:sp>
        <p:sp>
          <p:nvSpPr>
            <p:cNvPr id="509978" name="AutoShape 26"/>
            <p:cNvSpPr>
              <a:spLocks noChangeArrowheads="1"/>
            </p:cNvSpPr>
            <p:nvPr/>
          </p:nvSpPr>
          <p:spPr bwMode="auto">
            <a:xfrm>
              <a:off x="3383" y="3553"/>
              <a:ext cx="824" cy="384"/>
            </a:xfrm>
            <a:prstGeom prst="can">
              <a:avLst>
                <a:gd name="adj" fmla="val 34616"/>
              </a:avLst>
            </a:prstGeom>
            <a:solidFill>
              <a:srgbClr val="FFFFFF"/>
            </a:solidFill>
            <a:ln w="9525">
              <a:solidFill>
                <a:srgbClr val="000000"/>
              </a:solidFill>
              <a:round/>
              <a:headEnd/>
              <a:tailEnd/>
            </a:ln>
            <a:effectLst/>
          </p:spPr>
          <p:txBody>
            <a:bodyPr/>
            <a:lstStyle/>
            <a:p>
              <a:pPr marL="822325" indent="-419100" defTabSz="350838">
                <a:buFont typeface="Wingdings" pitchFamily="2" charset="2"/>
                <a:buNone/>
                <a:tabLst>
                  <a:tab pos="1277938" algn="l"/>
                </a:tabLst>
                <a:defRPr/>
              </a:pPr>
              <a:r>
                <a:rPr lang="zh-CN" altLang="en-US" sz="1600" b="1">
                  <a:effectLst>
                    <a:outerShdw blurRad="38100" dist="38100" dir="2700000" algn="tl">
                      <a:srgbClr val="C0C0C0"/>
                    </a:outerShdw>
                  </a:effectLst>
                  <a:latin typeface="Times New Roman" pitchFamily="18" charset="0"/>
                </a:rPr>
                <a:t>数据集</a:t>
              </a:r>
              <a:endParaRPr lang="zh-CN" altLang="en-US" sz="1600" b="1">
                <a:effectLst>
                  <a:outerShdw blurRad="38100" dist="38100" dir="2700000" algn="tl">
                    <a:srgbClr val="C0C0C0"/>
                  </a:outerShdw>
                </a:effectLst>
              </a:endParaRPr>
            </a:p>
          </p:txBody>
        </p:sp>
        <p:sp>
          <p:nvSpPr>
            <p:cNvPr id="509979" name="Text Box 27"/>
            <p:cNvSpPr txBox="1">
              <a:spLocks noChangeArrowheads="1"/>
            </p:cNvSpPr>
            <p:nvPr/>
          </p:nvSpPr>
          <p:spPr bwMode="auto">
            <a:xfrm>
              <a:off x="3453" y="3519"/>
              <a:ext cx="470" cy="183"/>
            </a:xfrm>
            <a:prstGeom prst="rect">
              <a:avLst/>
            </a:prstGeom>
            <a:noFill/>
            <a:ln w="9525" algn="ctr">
              <a:noFill/>
              <a:miter lim="800000"/>
              <a:headEnd/>
              <a:tailEnd/>
            </a:ln>
            <a:effectLst/>
          </p:spPr>
          <p:txBody>
            <a:bodyPr/>
            <a:lstStyle/>
            <a:p>
              <a:pPr marL="822325" indent="-419100" algn="just" defTabSz="350838">
                <a:buFont typeface="Wingdings" pitchFamily="2" charset="2"/>
                <a:buNone/>
                <a:tabLst>
                  <a:tab pos="1277938" algn="l"/>
                </a:tabLst>
                <a:defRPr/>
              </a:pPr>
              <a:r>
                <a:rPr lang="en-US" altLang="zh-CN" sz="1600" b="1">
                  <a:effectLst>
                    <a:outerShdw blurRad="38100" dist="38100" dir="2700000" algn="tl">
                      <a:srgbClr val="C0C0C0"/>
                    </a:outerShdw>
                  </a:effectLst>
                  <a:latin typeface="Times New Roman" pitchFamily="18" charset="0"/>
                </a:rPr>
                <a:t>N</a:t>
              </a:r>
              <a:endParaRPr lang="en-US" altLang="zh-CN" sz="1600" b="1">
                <a:effectLst>
                  <a:outerShdw blurRad="38100" dist="38100" dir="2700000" algn="tl">
                    <a:srgbClr val="C0C0C0"/>
                  </a:outerShdw>
                </a:effectLst>
              </a:endParaRPr>
            </a:p>
          </p:txBody>
        </p:sp>
        <p:sp>
          <p:nvSpPr>
            <p:cNvPr id="509980" name="Rectangle 28"/>
            <p:cNvSpPr>
              <a:spLocks noChangeArrowheads="1"/>
            </p:cNvSpPr>
            <p:nvPr/>
          </p:nvSpPr>
          <p:spPr bwMode="auto">
            <a:xfrm>
              <a:off x="657" y="2795"/>
              <a:ext cx="4674" cy="230"/>
            </a:xfrm>
            <a:prstGeom prst="rect">
              <a:avLst/>
            </a:prstGeom>
            <a:solidFill>
              <a:srgbClr val="FFFFFF"/>
            </a:solidFill>
            <a:ln w="9525" algn="ctr">
              <a:solidFill>
                <a:srgbClr val="000000"/>
              </a:solidFill>
              <a:miter lim="800000"/>
              <a:headEnd/>
              <a:tailEnd/>
            </a:ln>
            <a:effectLst/>
          </p:spPr>
          <p:txBody>
            <a:bodyPr/>
            <a:lstStyle/>
            <a:p>
              <a:pPr marL="822325" indent="-419100" algn="ctr" defTabSz="350838">
                <a:buFont typeface="Wingdings" pitchFamily="2" charset="2"/>
                <a:buNone/>
                <a:tabLst>
                  <a:tab pos="1277938" algn="l"/>
                </a:tabLst>
                <a:defRPr/>
              </a:pPr>
              <a:r>
                <a:rPr lang="zh-CN" altLang="en-US" sz="1600" b="1">
                  <a:effectLst>
                    <a:outerShdw blurRad="38100" dist="38100" dir="2700000" algn="tl">
                      <a:srgbClr val="C0C0C0"/>
                    </a:outerShdw>
                  </a:effectLst>
                  <a:latin typeface="Times New Roman" pitchFamily="18" charset="0"/>
                </a:rPr>
                <a:t>集中式数据仓库</a:t>
              </a:r>
              <a:endParaRPr lang="zh-CN" altLang="en-US" sz="1600" b="1">
                <a:effectLst>
                  <a:outerShdw blurRad="38100" dist="38100" dir="2700000" algn="tl">
                    <a:srgbClr val="C0C0C0"/>
                  </a:outerShdw>
                </a:effectLst>
              </a:endParaRPr>
            </a:p>
          </p:txBody>
        </p:sp>
        <p:sp>
          <p:nvSpPr>
            <p:cNvPr id="509981" name="computr1"/>
            <p:cNvSpPr>
              <a:spLocks noEditPoints="1" noChangeArrowheads="1"/>
            </p:cNvSpPr>
            <p:nvPr/>
          </p:nvSpPr>
          <p:spPr bwMode="auto">
            <a:xfrm>
              <a:off x="2135" y="2031"/>
              <a:ext cx="549" cy="384"/>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p:spPr>
          <p:txBody>
            <a:bodyPr/>
            <a:lstStyle/>
            <a:p>
              <a:pPr>
                <a:defRPr/>
              </a:pPr>
              <a:endParaRPr lang="zh-CN" altLang="en-US"/>
            </a:p>
          </p:txBody>
        </p:sp>
        <p:sp>
          <p:nvSpPr>
            <p:cNvPr id="509982" name="computr1"/>
            <p:cNvSpPr>
              <a:spLocks noEditPoints="1" noChangeArrowheads="1"/>
            </p:cNvSpPr>
            <p:nvPr/>
          </p:nvSpPr>
          <p:spPr bwMode="auto">
            <a:xfrm>
              <a:off x="4871" y="2024"/>
              <a:ext cx="550" cy="384"/>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p:spPr>
          <p:txBody>
            <a:bodyPr/>
            <a:lstStyle/>
            <a:p>
              <a:pPr>
                <a:defRPr/>
              </a:pPr>
              <a:endParaRPr lang="zh-CN" altLang="en-US"/>
            </a:p>
          </p:txBody>
        </p:sp>
        <p:sp>
          <p:nvSpPr>
            <p:cNvPr id="509983" name="Text Box 31"/>
            <p:cNvSpPr txBox="1">
              <a:spLocks noChangeArrowheads="1"/>
            </p:cNvSpPr>
            <p:nvPr/>
          </p:nvSpPr>
          <p:spPr bwMode="auto">
            <a:xfrm>
              <a:off x="3555" y="2108"/>
              <a:ext cx="687" cy="231"/>
            </a:xfrm>
            <a:prstGeom prst="rect">
              <a:avLst/>
            </a:prstGeom>
            <a:noFill/>
            <a:ln w="9525" algn="ctr">
              <a:noFill/>
              <a:miter lim="800000"/>
              <a:headEnd/>
              <a:tailEnd/>
            </a:ln>
            <a:effectLst/>
          </p:spPr>
          <p:txBody>
            <a:bodyPr/>
            <a:lstStyle/>
            <a:p>
              <a:pPr marL="822325" indent="-419100" algn="just" defTabSz="350838">
                <a:buFont typeface="Wingdings" pitchFamily="2" charset="2"/>
                <a:buNone/>
                <a:tabLst>
                  <a:tab pos="1277938" algn="l"/>
                </a:tabLst>
                <a:defRPr/>
              </a:pPr>
              <a:r>
                <a:rPr lang="en-US" altLang="zh-CN" sz="1000" b="1">
                  <a:effectLst/>
                  <a:latin typeface="Times New Roman" pitchFamily="18" charset="0"/>
                </a:rPr>
                <a:t>……</a:t>
              </a:r>
              <a:endParaRPr lang="en-US" altLang="zh-CN">
                <a:effectLst>
                  <a:outerShdw blurRad="38100" dist="38100" dir="2700000" algn="tl">
                    <a:srgbClr val="C0C0C0"/>
                  </a:outerShdw>
                </a:effectLst>
              </a:endParaRPr>
            </a:p>
          </p:txBody>
        </p:sp>
        <p:sp>
          <p:nvSpPr>
            <p:cNvPr id="509984" name="Line 32"/>
            <p:cNvSpPr>
              <a:spLocks noChangeShapeType="1"/>
            </p:cNvSpPr>
            <p:nvPr/>
          </p:nvSpPr>
          <p:spPr bwMode="auto">
            <a:xfrm>
              <a:off x="944" y="2452"/>
              <a:ext cx="275" cy="308"/>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509985" name="Line 33"/>
            <p:cNvSpPr>
              <a:spLocks noChangeShapeType="1"/>
            </p:cNvSpPr>
            <p:nvPr/>
          </p:nvSpPr>
          <p:spPr bwMode="auto">
            <a:xfrm>
              <a:off x="2421" y="2438"/>
              <a:ext cx="0" cy="307"/>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509986" name="Line 34"/>
            <p:cNvSpPr>
              <a:spLocks noChangeShapeType="1"/>
            </p:cNvSpPr>
            <p:nvPr/>
          </p:nvSpPr>
          <p:spPr bwMode="auto">
            <a:xfrm flipH="1">
              <a:off x="4757" y="2438"/>
              <a:ext cx="412" cy="307"/>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509988" name="Text Box 36"/>
            <p:cNvSpPr txBox="1">
              <a:spLocks noChangeArrowheads="1"/>
            </p:cNvSpPr>
            <p:nvPr/>
          </p:nvSpPr>
          <p:spPr bwMode="auto">
            <a:xfrm>
              <a:off x="2608" y="3067"/>
              <a:ext cx="498" cy="227"/>
            </a:xfrm>
            <a:prstGeom prst="rect">
              <a:avLst/>
            </a:prstGeom>
            <a:noFill/>
            <a:ln w="9525" algn="ctr">
              <a:noFill/>
              <a:miter lim="800000"/>
              <a:headEnd/>
              <a:tailEnd/>
            </a:ln>
            <a:effectLst/>
          </p:spPr>
          <p:txBody>
            <a:bodyPr/>
            <a:lstStyle/>
            <a:p>
              <a:pPr marL="822325" indent="-419100" algn="just" defTabSz="350838">
                <a:buFont typeface="Wingdings" pitchFamily="2" charset="2"/>
                <a:buNone/>
                <a:tabLst>
                  <a:tab pos="1277938" algn="l"/>
                </a:tabLst>
                <a:defRPr/>
              </a:pPr>
              <a:r>
                <a:rPr lang="en-US" altLang="zh-CN" sz="1600" b="1">
                  <a:effectLst>
                    <a:outerShdw blurRad="38100" dist="38100" dir="2700000" algn="tl">
                      <a:srgbClr val="C0C0C0"/>
                    </a:outerShdw>
                  </a:effectLst>
                  <a:latin typeface="Times New Roman" pitchFamily="18" charset="0"/>
                </a:rPr>
                <a:t>b</a:t>
              </a:r>
              <a:endParaRPr lang="en-US" altLang="zh-CN" sz="1600" b="1">
                <a:effectLst>
                  <a:outerShdw blurRad="38100" dist="38100" dir="2700000" algn="tl">
                    <a:srgbClr val="C0C0C0"/>
                  </a:outerShdw>
                </a:effectLst>
              </a:endParaRPr>
            </a:p>
          </p:txBody>
        </p:sp>
      </p:grpSp>
    </p:spTree>
  </p:cSld>
  <p:clrMapOvr>
    <a:masterClrMapping/>
  </p:clrMapOvr>
  <p:transition>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41" name="Rectangle 17"/>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3" y="0"/>
            <a:ext cx="9137654" cy="6858000"/>
          </a:xfrm>
          <a:prstGeom prst="rect">
            <a:avLst/>
          </a:prstGeom>
        </p:spPr>
      </p:pic>
    </p:spTree>
  </p:cSld>
  <p:clrMapOvr>
    <a:masterClrMapping/>
  </p:clrMapOvr>
  <p:transition>
    <p:randomBar dir="vert"/>
  </p:transition>
  <p:timing>
    <p:tnLst>
      <p:par>
        <p:cTn id="1" dur="indefinite" restart="never" nodeType="tmRoot"/>
      </p:par>
    </p:tnLst>
  </p:timing>
</p:sld>
</file>

<file path=ppt/theme/theme1.xml><?xml version="1.0" encoding="utf-8"?>
<a:theme xmlns:a="http://schemas.openxmlformats.org/drawingml/2006/main" name="第3章  软件设计基础（胡思康）">
  <a:themeElements>
    <a:clrScheme name="第3章  软件设计基础（胡思康） 1">
      <a:dk1>
        <a:srgbClr val="000000"/>
      </a:dk1>
      <a:lt1>
        <a:srgbClr val="FFFFFF"/>
      </a:lt1>
      <a:dk2>
        <a:srgbClr val="A31221"/>
      </a:dk2>
      <a:lt2>
        <a:srgbClr val="E48518"/>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fontScheme name="第3章  软件设计基础（胡思康）">
      <a:majorFont>
        <a:latin typeface="Arial"/>
        <a:ea typeface=""/>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0" tIns="0" rIns="0" bIns="0" numCol="1" anchor="t" anchorCtr="0" compatLnSpc="1">
        <a:prstTxWarp prst="textNoShape">
          <a:avLst/>
        </a:prstTxWarp>
      </a:bodyPr>
      <a:lstStyle>
        <a:defPPr marL="822325" marR="0" indent="-419100" algn="l" defTabSz="350838" rtl="0" eaLnBrk="0" fontAlgn="base" latinLnBrk="0" hangingPunct="0">
          <a:lnSpc>
            <a:spcPct val="90000"/>
          </a:lnSpc>
          <a:spcBef>
            <a:spcPct val="0"/>
          </a:spcBef>
          <a:spcAft>
            <a:spcPct val="50000"/>
          </a:spcAft>
          <a:buClr>
            <a:srgbClr val="838487"/>
          </a:buClr>
          <a:buSzPct val="75000"/>
          <a:buFont typeface="Wingdings" pitchFamily="2" charset="2"/>
          <a:buChar char="n"/>
          <a:tabLst>
            <a:tab pos="1277938" algn="l"/>
          </a:tabLst>
          <a:defRPr kumimoji="0" lang="zh-CN" altLang="en-US" sz="1400" b="0" i="0" u="none" strike="noStrike" cap="none" normalizeH="0" baseline="0" smtClean="0">
            <a:ln>
              <a:noFill/>
            </a:ln>
            <a:solidFill>
              <a:srgbClr val="000000"/>
            </a:solidFill>
            <a:effectLst>
              <a:outerShdw blurRad="38100" dist="38100" dir="2700000" algn="tl">
                <a:srgbClr val="000000">
                  <a:alpha val="43137"/>
                </a:srgbClr>
              </a:outerShdw>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0" tIns="0" rIns="0" bIns="0" numCol="1" anchor="t" anchorCtr="0" compatLnSpc="1">
        <a:prstTxWarp prst="textNoShape">
          <a:avLst/>
        </a:prstTxWarp>
      </a:bodyPr>
      <a:lstStyle>
        <a:defPPr marL="822325" marR="0" indent="-419100" algn="l" defTabSz="350838" rtl="0" eaLnBrk="0" fontAlgn="base" latinLnBrk="0" hangingPunct="0">
          <a:lnSpc>
            <a:spcPct val="90000"/>
          </a:lnSpc>
          <a:spcBef>
            <a:spcPct val="0"/>
          </a:spcBef>
          <a:spcAft>
            <a:spcPct val="50000"/>
          </a:spcAft>
          <a:buClr>
            <a:srgbClr val="838487"/>
          </a:buClr>
          <a:buSzPct val="75000"/>
          <a:buFont typeface="Wingdings" pitchFamily="2" charset="2"/>
          <a:buChar char="n"/>
          <a:tabLst>
            <a:tab pos="1277938" algn="l"/>
          </a:tabLst>
          <a:defRPr kumimoji="0" lang="zh-CN" altLang="en-US" sz="1400" b="0" i="0" u="none" strike="noStrike" cap="none" normalizeH="0" baseline="0" smtClean="0">
            <a:ln>
              <a:noFill/>
            </a:ln>
            <a:solidFill>
              <a:srgbClr val="000000"/>
            </a:solidFill>
            <a:effectLst>
              <a:outerShdw blurRad="38100" dist="38100" dir="2700000" algn="tl">
                <a:srgbClr val="000000">
                  <a:alpha val="43137"/>
                </a:srgbClr>
              </a:outerShdw>
            </a:effectLst>
            <a:latin typeface="Arial" charset="0"/>
            <a:ea typeface="宋体" pitchFamily="2" charset="-122"/>
          </a:defRPr>
        </a:defPPr>
      </a:lstStyle>
    </a:lnDef>
  </a:objectDefaults>
  <a:extraClrSchemeLst>
    <a:extraClrScheme>
      <a:clrScheme name="第3章  软件设计基础（胡思康） 1">
        <a:dk1>
          <a:srgbClr val="000000"/>
        </a:dk1>
        <a:lt1>
          <a:srgbClr val="FFFFFF"/>
        </a:lt1>
        <a:dk2>
          <a:srgbClr val="A31221"/>
        </a:dk2>
        <a:lt2>
          <a:srgbClr val="E48518"/>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E:\BIT文件\教学\软件工程\软件工程（2006年）\第一章  软件与软件工程.ppt</Template>
  <TotalTime>10472</TotalTime>
  <Pages>138</Pages>
  <Words>10012</Words>
  <Application>Microsoft Office PowerPoint</Application>
  <PresentationFormat>全屏显示(4:3)</PresentationFormat>
  <Paragraphs>831</Paragraphs>
  <Slides>75</Slides>
  <Notes>47</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75</vt:i4>
      </vt:variant>
    </vt:vector>
  </HeadingPairs>
  <TitlesOfParts>
    <vt:vector size="90" baseType="lpstr">
      <vt:lpstr>Monotype Sorts</vt:lpstr>
      <vt:lpstr>仿宋_GB2312</vt:lpstr>
      <vt:lpstr>黑体</vt:lpstr>
      <vt:lpstr>华文新魏</vt:lpstr>
      <vt:lpstr>楷体_GB2312</vt:lpstr>
      <vt:lpstr>隶书</vt:lpstr>
      <vt:lpstr>宋体</vt:lpstr>
      <vt:lpstr>幼圆</vt:lpstr>
      <vt:lpstr>Arial</vt:lpstr>
      <vt:lpstr>Arial Narrow</vt:lpstr>
      <vt:lpstr>Tahoma</vt:lpstr>
      <vt:lpstr>Times New Roman</vt:lpstr>
      <vt:lpstr>Wingdings</vt:lpstr>
      <vt:lpstr>Wingdings 3</vt:lpstr>
      <vt:lpstr>第3章  软件设计基础（胡思康）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 软件模块化与分解</vt:lpstr>
      <vt:lpstr>2. 抽象——抽象是指对软件设计不同层次的理解，它与分解是解决问题的两个方面。分解是对问题细节的表述，抽象则忽略问题的细节，抓住问题的本质。 </vt:lpstr>
      <vt:lpstr>3. 信息隐藏——信息隐藏是把数据结构与实现过程放在一起，使得相关内容彼此靠近，对外提供相对完整、独立的功能，对隐藏信息的访问只能通过接口进行操作。 </vt:lpstr>
      <vt:lpstr>3. 信息隐藏——信息隐藏是把数据结构与实现过程放在一起，使得相关内容彼此靠近，对外提供相对完整、独立的功能，对隐藏信息的访问只能通过接口进行操作。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第3章 软件设计 小结</vt:lpstr>
    </vt:vector>
  </TitlesOfParts>
  <Company>BIT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软件设计</dc:title>
  <dc:creator>胡思康</dc:creator>
  <cp:lastModifiedBy>聂 宇翔</cp:lastModifiedBy>
  <cp:revision>763</cp:revision>
  <cp:lastPrinted>1601-01-01T00:00:00Z</cp:lastPrinted>
  <dcterms:created xsi:type="dcterms:W3CDTF">1997-09-29T00:21:10Z</dcterms:created>
  <dcterms:modified xsi:type="dcterms:W3CDTF">2019-01-08T13:51:20Z</dcterms:modified>
</cp:coreProperties>
</file>