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511" r:id="rId3"/>
    <p:sldId id="516" r:id="rId4"/>
    <p:sldId id="525" r:id="rId5"/>
    <p:sldId id="446" r:id="rId6"/>
    <p:sldId id="521" r:id="rId7"/>
    <p:sldId id="517" r:id="rId8"/>
    <p:sldId id="518" r:id="rId9"/>
    <p:sldId id="447" r:id="rId10"/>
    <p:sldId id="522" r:id="rId11"/>
    <p:sldId id="523" r:id="rId12"/>
    <p:sldId id="526" r:id="rId13"/>
    <p:sldId id="527" r:id="rId14"/>
    <p:sldId id="528" r:id="rId15"/>
    <p:sldId id="473" r:id="rId16"/>
    <p:sldId id="475" r:id="rId17"/>
    <p:sldId id="474" r:id="rId18"/>
    <p:sldId id="507" r:id="rId19"/>
    <p:sldId id="514" r:id="rId20"/>
    <p:sldId id="515" r:id="rId21"/>
    <p:sldId id="524" r:id="rId22"/>
    <p:sldId id="513" r:id="rId23"/>
    <p:sldId id="520" r:id="rId24"/>
    <p:sldId id="510" r:id="rId25"/>
  </p:sldIdLst>
  <p:sldSz cx="9144000" cy="6858000" type="screen4x3"/>
  <p:notesSz cx="6735763" cy="9866313"/>
  <p:defaultTextStyle>
    <a:defPPr>
      <a:defRPr lang="zh-CN"/>
    </a:defPPr>
    <a:lvl1pPr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5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BCF"/>
    <a:srgbClr val="FFCC00"/>
    <a:srgbClr val="305FBC"/>
    <a:srgbClr val="2E5DBA"/>
    <a:srgbClr val="133567"/>
    <a:srgbClr val="1A498E"/>
    <a:srgbClr val="5F5F5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693" autoAdjust="0"/>
  </p:normalViewPr>
  <p:slideViewPr>
    <p:cSldViewPr snapToGrid="0">
      <p:cViewPr varScale="1">
        <p:scale>
          <a:sx n="77" d="100"/>
          <a:sy n="77" d="100"/>
        </p:scale>
        <p:origin x="1618" y="-5"/>
      </p:cViewPr>
      <p:guideLst>
        <p:guide orient="horz" pos="1905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4"/>
    </p:cViewPr>
  </p:sorterViewPr>
  <p:notesViewPr>
    <p:cSldViewPr snapToGrid="0">
      <p:cViewPr varScale="1">
        <p:scale>
          <a:sx n="56" d="100"/>
          <a:sy n="56" d="100"/>
        </p:scale>
        <p:origin x="-2262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fld id="{103BBB86-06F1-4284-BF3A-C4D8D9849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33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85ECEC4-0561-4322-AF3C-9F0B7D3A64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76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讲：如何从软件工程的视角来评价代码，因为代码要重用、修改。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18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函数指针指向哪个对象，它就执行相应对象的函数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86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先有文档，先有设计方案，再有代码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980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特别是在类中定义的数据，需要有注释说明。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40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对于软件配置来说，有配置文档，有帮助文件（其中有一部分是从源代码的注释中提取出来的）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28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正式评审的时机：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子系统完成了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（特别是对于增量模型来说）每一次完成了一个增量后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对于深度优先来说，每次完成一个核心功能之后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98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两类代码走查：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静态走查：读代码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两个程序员交换代码检查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轻量级评审可以实时进行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91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轻量评审规模不大</a:t>
            </a:r>
            <a:endParaRPr lang="en-US" altLang="zh-CN" dirty="0" smtClean="0"/>
          </a:p>
          <a:p>
            <a:r>
              <a:rPr lang="zh-CN" altLang="en-US" dirty="0" smtClean="0"/>
              <a:t>读代码的时候先关注函数调用关系，关注接口参数情况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09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本章强调程序设计风格和代码审查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68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图的时候，要和语言有一定的结合。（进行面向对象分析的时候，要和面向对象的语言要有一定的关联）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68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接口设计分成两个部分：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一个是“界面”，界面是我们信息的最基本的来源。比如说，我们接收到一个字符串，然后直接把它扔给控制器；控制器将它经过不同的分割之后，转换为不同的模型（若是中文的，则发送给中文的搜索引擎；若是英文的，则发送给英文的搜索引擎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功能和功能之间的信息传递。这些发生在：全局的数据文件、全局的数据库、全局的数据结构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一般定义一个对象，里面有很多的属性，然后以这个对象为基础来进行数据的传递；当参数变化后，只需要将对象的某些属性进行变化，而具体函数的调用基本上不需要改变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6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程序的可读性是程序的修改、测试、维护和扩充的标准之一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82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skhu</a:t>
            </a:r>
            <a:r>
              <a:rPr lang="zh-CN" altLang="en-US" dirty="0" smtClean="0"/>
              <a:t>在实际项目中实现的消息机制：实现“借”和“还”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670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”表示“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将两个任意的数据类型间进行关联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60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”表示“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err="1" smtClean="0"/>
              <a:t>SearchArgument</a:t>
            </a:r>
            <a:r>
              <a:rPr lang="zh-CN" altLang="en-US" dirty="0" smtClean="0"/>
              <a:t>这个对象是用来适应各种类型的传入参数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98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函数相当于图书管理员</a:t>
            </a:r>
            <a:endParaRPr lang="en-US" altLang="zh-CN" dirty="0" smtClean="0"/>
          </a:p>
          <a:p>
            <a:r>
              <a:rPr lang="zh-CN" altLang="en-US" dirty="0" smtClean="0"/>
              <a:t>如果有书，就借；没书，就自动登记</a:t>
            </a:r>
            <a:endParaRPr lang="en-US" altLang="zh-CN" dirty="0" smtClean="0"/>
          </a:p>
          <a:p>
            <a:r>
              <a:rPr lang="en-US" altLang="zh-CN" dirty="0" err="1" smtClean="0"/>
              <a:t>SubscribeBook</a:t>
            </a:r>
            <a:r>
              <a:rPr lang="zh-CN" altLang="en-US" dirty="0" smtClean="0"/>
              <a:t>是“订阅一本书”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CEC4-0561-4322-AF3C-9F0B7D3A648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07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50000"/>
              </a:spcBef>
              <a:buClr>
                <a:srgbClr val="B2B2B2"/>
              </a:buClr>
              <a:buSzPct val="75000"/>
              <a:buFont typeface="Wingdings" pitchFamily="2" charset="2"/>
              <a:buNone/>
              <a:defRPr kumimoji="0" sz="8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第  </a:t>
            </a:r>
            <a:fld id="{C151EBEF-CCE1-4655-B9CF-284AF8E9D053}" type="slidenum"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  页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6200" y="-69850"/>
            <a:ext cx="1798638" cy="351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8700" y="-69850"/>
            <a:ext cx="5245100" cy="351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28700" y="-69850"/>
            <a:ext cx="7196138" cy="3516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algn="l" defTabSz="346075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endParaRPr kumimoji="0" lang="zh-CN" altLang="zh-CN" sz="2200" b="1">
              <a:latin typeface="宋体" pitchFamily="2" charset="-122"/>
            </a:endParaRP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8247063" y="6672263"/>
            <a:ext cx="717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</a:pPr>
            <a:fld id="{D78003EA-71BD-4D06-BCF5-674375B3EA60}" type="slidenum">
              <a:rPr kumimoji="0" lang="en-US" altLang="zh-CN" sz="800">
                <a:solidFill>
                  <a:srgbClr val="969696"/>
                </a:solidFill>
                <a:latin typeface="Arial Narrow" pitchFamily="34" charset="0"/>
              </a:rPr>
              <a:pPr algn="r" eaLnBrk="0" hangingPunct="0">
                <a:lnSpc>
                  <a:spcPct val="100000"/>
                </a:lnSpc>
              </a:pPr>
              <a:t>‹#›</a:t>
            </a:fld>
            <a:endParaRPr kumimoji="0" lang="en-US" altLang="zh-CN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367620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-69850"/>
            <a:ext cx="7196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341438"/>
            <a:ext cx="661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5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1400" b="1">
                <a:solidFill>
                  <a:srgbClr val="FFFF99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9C4411CF-9825-4512-B803-BEA443E60D3E}" type="slidenum"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pPr algn="ctr" defTabSz="901700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50800" y="66167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lnSpc>
                <a:spcPct val="85000"/>
              </a:lnSpc>
            </a:pP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章  软件实现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第 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5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章 软件实现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082925" y="1905000"/>
            <a:ext cx="330041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程序设计语言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程序设计风格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代码复用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代码审查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41288" y="1422400"/>
            <a:ext cx="83851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消息机制实现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图书借阅系统中的消息机制</a:t>
            </a: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288925" y="2413000"/>
            <a:ext cx="8526463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图书借阅系统中要处理的基本信息是书，因而设计类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BookItem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来描述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，它包括书名与该书的数量。所有的书构成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图书集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，用类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BookItemList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来描述。定义图书馆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Libray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类，实现对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图书集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的管理。读者类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实现借书、还书的功能。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消息机制：如果所借阅的图书暂时没有，则登记订阅该书。当有其他读者规划该书时，图书馆会自动给订阅了该书的读者发送通知。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106363" y="1166813"/>
            <a:ext cx="77628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消息机制实现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图书借阅系统中的消息机制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8101013" y="1282700"/>
            <a:ext cx="889000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类图</a:t>
            </a:r>
          </a:p>
        </p:txBody>
      </p:sp>
      <p:grpSp>
        <p:nvGrpSpPr>
          <p:cNvPr id="386085" name="Group 37"/>
          <p:cNvGrpSpPr>
            <a:grpSpLocks/>
          </p:cNvGrpSpPr>
          <p:nvPr/>
        </p:nvGrpSpPr>
        <p:grpSpPr bwMode="auto">
          <a:xfrm>
            <a:off x="204788" y="1962150"/>
            <a:ext cx="3348037" cy="1244600"/>
            <a:chOff x="94" y="1236"/>
            <a:chExt cx="2109" cy="784"/>
          </a:xfrm>
        </p:grpSpPr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98" y="1236"/>
              <a:ext cx="21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每一本书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57" name="Rectangle 9"/>
            <p:cNvSpPr>
              <a:spLocks noChangeArrowheads="1"/>
            </p:cNvSpPr>
            <p:nvPr/>
          </p:nvSpPr>
          <p:spPr bwMode="auto">
            <a:xfrm>
              <a:off x="95" y="1473"/>
              <a:ext cx="21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BookName</a:t>
              </a:r>
              <a:r>
                <a:rPr lang="en-US" altLang="zh-CN" sz="2000" dirty="0"/>
                <a:t> : string = </a:t>
              </a:r>
              <a:r>
                <a:rPr lang="en-US" altLang="zh-CN" sz="2000" dirty="0">
                  <a:latin typeface="Times New Roman"/>
                </a:rPr>
                <a:t>“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latin typeface="Times New Roman"/>
                </a:rPr>
                <a:t>”</a:t>
              </a:r>
              <a:endParaRPr lang="en-US" altLang="zh-CN" sz="2000" dirty="0"/>
            </a:p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bookNum</a:t>
              </a:r>
              <a:r>
                <a:rPr lang="en-US" altLang="zh-CN" sz="2000" dirty="0"/>
                <a:t> :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 = 0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94" y="1901"/>
              <a:ext cx="2108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</p:grpSp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812800" y="4356100"/>
            <a:ext cx="4276725" cy="2052638"/>
            <a:chOff x="995" y="2743"/>
            <a:chExt cx="3858" cy="1410"/>
          </a:xfrm>
        </p:grpSpPr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995" y="2743"/>
              <a:ext cx="385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BookItemList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相当于书库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997" y="2987"/>
              <a:ext cx="3856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-Books : map&lt;string, </a:t>
              </a:r>
              <a:r>
                <a:rPr lang="en-US" altLang="zh-CN" sz="2000" dirty="0" err="1"/>
                <a:t>BookItem</a:t>
              </a:r>
              <a:r>
                <a:rPr lang="en-US" altLang="zh-CN" sz="2000" dirty="0" smtClean="0"/>
                <a:t>&gt;/**/</a:t>
              </a:r>
              <a:endParaRPr lang="en-US" altLang="zh-CN" sz="2000" dirty="0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1001" y="3252"/>
              <a:ext cx="3850" cy="9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+AddBook(string)                    : void</a:t>
              </a:r>
            </a:p>
            <a:p>
              <a:pPr algn="l"/>
              <a:r>
                <a:rPr lang="en-US" altLang="zh-CN" sz="2000"/>
                <a:t>+RemoveBook(string)             : bool</a:t>
              </a:r>
            </a:p>
            <a:p>
              <a:pPr algn="l"/>
              <a:r>
                <a:rPr lang="en-US" altLang="zh-CN" sz="2000">
                  <a:solidFill>
                    <a:srgbClr val="F61E3D"/>
                  </a:solidFill>
                </a:rPr>
                <a:t>+Find (BookItem) : BookItem</a:t>
              </a:r>
            </a:p>
          </p:txBody>
        </p:sp>
      </p:grpSp>
      <p:grpSp>
        <p:nvGrpSpPr>
          <p:cNvPr id="386080" name="Group 32"/>
          <p:cNvGrpSpPr>
            <a:grpSpLocks/>
          </p:cNvGrpSpPr>
          <p:nvPr/>
        </p:nvGrpSpPr>
        <p:grpSpPr bwMode="auto">
          <a:xfrm>
            <a:off x="490538" y="3211513"/>
            <a:ext cx="569912" cy="2047875"/>
            <a:chOff x="323" y="2037"/>
            <a:chExt cx="711" cy="1290"/>
          </a:xfrm>
        </p:grpSpPr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>
              <a:off x="323" y="2037"/>
              <a:ext cx="0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5" name="Line 17"/>
            <p:cNvSpPr>
              <a:spLocks noChangeShapeType="1"/>
            </p:cNvSpPr>
            <p:nvPr/>
          </p:nvSpPr>
          <p:spPr bwMode="auto">
            <a:xfrm>
              <a:off x="325" y="3287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6" name="AutoShape 18"/>
            <p:cNvSpPr>
              <a:spLocks noChangeArrowheads="1"/>
            </p:cNvSpPr>
            <p:nvPr/>
          </p:nvSpPr>
          <p:spPr bwMode="auto">
            <a:xfrm>
              <a:off x="521" y="3250"/>
              <a:ext cx="206" cy="77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67" name="Text Box 19"/>
            <p:cNvSpPr txBox="1">
              <a:spLocks noChangeArrowheads="1"/>
            </p:cNvSpPr>
            <p:nvPr/>
          </p:nvSpPr>
          <p:spPr bwMode="auto">
            <a:xfrm>
              <a:off x="331" y="2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1..*</a:t>
              </a:r>
            </a:p>
          </p:txBody>
        </p:sp>
        <p:sp>
          <p:nvSpPr>
            <p:cNvPr id="386068" name="Text Box 20"/>
            <p:cNvSpPr txBox="1">
              <a:spLocks noChangeArrowheads="1"/>
            </p:cNvSpPr>
            <p:nvPr/>
          </p:nvSpPr>
          <p:spPr bwMode="auto">
            <a:xfrm>
              <a:off x="420" y="297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</a:t>
              </a:r>
            </a:p>
          </p:txBody>
        </p:sp>
      </p:grpSp>
      <p:grpSp>
        <p:nvGrpSpPr>
          <p:cNvPr id="386079" name="Group 31"/>
          <p:cNvGrpSpPr>
            <a:grpSpLocks/>
          </p:cNvGrpSpPr>
          <p:nvPr/>
        </p:nvGrpSpPr>
        <p:grpSpPr bwMode="auto">
          <a:xfrm>
            <a:off x="4094163" y="1957388"/>
            <a:ext cx="3971925" cy="1560512"/>
            <a:chOff x="2327" y="1233"/>
            <a:chExt cx="2502" cy="983"/>
          </a:xfrm>
        </p:grpSpPr>
        <p:sp>
          <p:nvSpPr>
            <p:cNvPr id="386070" name="Rectangle 22"/>
            <p:cNvSpPr>
              <a:spLocks noChangeArrowheads="1"/>
            </p:cNvSpPr>
            <p:nvPr/>
          </p:nvSpPr>
          <p:spPr bwMode="auto">
            <a:xfrm>
              <a:off x="2327" y="1233"/>
              <a:ext cx="25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Library/*</a:t>
              </a:r>
              <a:r>
                <a:rPr lang="zh-CN" altLang="en-US" sz="1200" dirty="0" smtClean="0"/>
                <a:t>管理书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2330" y="1472"/>
              <a:ext cx="249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-AllBooks: BookItemList</a:t>
              </a:r>
            </a:p>
            <a:p>
              <a:pPr algn="l"/>
              <a:r>
                <a:rPr lang="en-US" altLang="zh-CN" sz="2000"/>
                <a:t>+pfBookIsOK : BOOK_AVAIABLE </a:t>
              </a:r>
            </a:p>
          </p:txBody>
        </p:sp>
        <p:sp>
          <p:nvSpPr>
            <p:cNvPr id="386072" name="Rectangle 24"/>
            <p:cNvSpPr>
              <a:spLocks noChangeArrowheads="1"/>
            </p:cNvSpPr>
            <p:nvPr/>
          </p:nvSpPr>
          <p:spPr bwMode="auto">
            <a:xfrm>
              <a:off x="2330" y="1900"/>
              <a:ext cx="2494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+BuyNewBook(string) : void</a:t>
              </a:r>
            </a:p>
          </p:txBody>
        </p:sp>
      </p:grpSp>
      <p:grpSp>
        <p:nvGrpSpPr>
          <p:cNvPr id="386078" name="Group 30"/>
          <p:cNvGrpSpPr>
            <a:grpSpLocks/>
          </p:cNvGrpSpPr>
          <p:nvPr/>
        </p:nvGrpSpPr>
        <p:grpSpPr bwMode="auto">
          <a:xfrm>
            <a:off x="4668838" y="3527425"/>
            <a:ext cx="123825" cy="822325"/>
            <a:chOff x="2507" y="2229"/>
            <a:chExt cx="78" cy="478"/>
          </a:xfrm>
        </p:grpSpPr>
        <p:sp>
          <p:nvSpPr>
            <p:cNvPr id="386074" name="AutoShape 26"/>
            <p:cNvSpPr>
              <a:spLocks noChangeArrowheads="1"/>
            </p:cNvSpPr>
            <p:nvPr/>
          </p:nvSpPr>
          <p:spPr bwMode="auto">
            <a:xfrm>
              <a:off x="2507" y="2229"/>
              <a:ext cx="78" cy="14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77" name="Line 29"/>
            <p:cNvSpPr>
              <a:spLocks noChangeShapeType="1"/>
            </p:cNvSpPr>
            <p:nvPr/>
          </p:nvSpPr>
          <p:spPr bwMode="auto">
            <a:xfrm flipH="1" flipV="1">
              <a:off x="2547" y="2254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6086" name="Group 38"/>
          <p:cNvGrpSpPr>
            <a:grpSpLocks/>
          </p:cNvGrpSpPr>
          <p:nvPr/>
        </p:nvGrpSpPr>
        <p:grpSpPr bwMode="auto">
          <a:xfrm>
            <a:off x="5915025" y="4303713"/>
            <a:ext cx="3228975" cy="2152650"/>
            <a:chOff x="3691" y="2711"/>
            <a:chExt cx="2034" cy="1356"/>
          </a:xfrm>
        </p:grpSpPr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691" y="2711"/>
              <a:ext cx="2034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Reader</a:t>
              </a: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3693" y="2950"/>
              <a:ext cx="20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-ReaderName : string</a:t>
              </a:r>
            </a:p>
            <a:p>
              <a:pPr algn="l"/>
              <a:r>
                <a:rPr lang="en-US" altLang="zh-CN" sz="2000"/>
                <a:t>+MyLib : Library</a:t>
              </a:r>
            </a:p>
          </p:txBody>
        </p:sp>
        <p:sp>
          <p:nvSpPr>
            <p:cNvPr id="386084" name="Rectangle 36"/>
            <p:cNvSpPr>
              <a:spLocks noChangeArrowheads="1"/>
            </p:cNvSpPr>
            <p:nvPr/>
          </p:nvSpPr>
          <p:spPr bwMode="auto">
            <a:xfrm>
              <a:off x="3693" y="3378"/>
              <a:ext cx="2028" cy="6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+BorrowBook(string) : void</a:t>
              </a:r>
            </a:p>
            <a:p>
              <a:pPr algn="l"/>
              <a:r>
                <a:rPr lang="en-US" altLang="zh-CN" sz="2000"/>
                <a:t>+ReturnBook() : void</a:t>
              </a:r>
            </a:p>
            <a:p>
              <a:pPr algn="l"/>
              <a:r>
                <a:rPr lang="en-US" altLang="zh-CN" sz="2000"/>
                <a:t>-SubscribeBook() : void</a:t>
              </a:r>
            </a:p>
          </p:txBody>
        </p:sp>
      </p:grpSp>
      <p:sp>
        <p:nvSpPr>
          <p:cNvPr id="386087" name="Line 39"/>
          <p:cNvSpPr>
            <a:spLocks noChangeShapeType="1"/>
          </p:cNvSpPr>
          <p:nvPr/>
        </p:nvSpPr>
        <p:spPr bwMode="auto">
          <a:xfrm>
            <a:off x="7310438" y="3533775"/>
            <a:ext cx="0" cy="75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106363" y="1166813"/>
            <a:ext cx="77628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消息机制实现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图书借阅系统中的消息机制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8101013" y="1282700"/>
            <a:ext cx="889000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类图</a:t>
            </a:r>
          </a:p>
        </p:txBody>
      </p:sp>
      <p:grpSp>
        <p:nvGrpSpPr>
          <p:cNvPr id="386085" name="Group 37"/>
          <p:cNvGrpSpPr>
            <a:grpSpLocks/>
          </p:cNvGrpSpPr>
          <p:nvPr/>
        </p:nvGrpSpPr>
        <p:grpSpPr bwMode="auto">
          <a:xfrm>
            <a:off x="204788" y="1962150"/>
            <a:ext cx="3348037" cy="1244600"/>
            <a:chOff x="94" y="1236"/>
            <a:chExt cx="2109" cy="784"/>
          </a:xfrm>
        </p:grpSpPr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98" y="1236"/>
              <a:ext cx="21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每一本书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57" name="Rectangle 9"/>
            <p:cNvSpPr>
              <a:spLocks noChangeArrowheads="1"/>
            </p:cNvSpPr>
            <p:nvPr/>
          </p:nvSpPr>
          <p:spPr bwMode="auto">
            <a:xfrm>
              <a:off x="95" y="1473"/>
              <a:ext cx="21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BookName</a:t>
              </a:r>
              <a:r>
                <a:rPr lang="en-US" altLang="zh-CN" sz="2000" dirty="0"/>
                <a:t> : string = </a:t>
              </a:r>
              <a:r>
                <a:rPr lang="en-US" altLang="zh-CN" sz="2000" dirty="0">
                  <a:latin typeface="Times New Roman"/>
                </a:rPr>
                <a:t>“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latin typeface="Times New Roman"/>
                </a:rPr>
                <a:t>”</a:t>
              </a:r>
              <a:endParaRPr lang="en-US" altLang="zh-CN" sz="2000" dirty="0"/>
            </a:p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bookNum</a:t>
              </a:r>
              <a:r>
                <a:rPr lang="en-US" altLang="zh-CN" sz="2000" dirty="0"/>
                <a:t> :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 = 0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94" y="1901"/>
              <a:ext cx="2108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</p:grpSp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812800" y="4356100"/>
            <a:ext cx="4276725" cy="2052638"/>
            <a:chOff x="995" y="2743"/>
            <a:chExt cx="3858" cy="1410"/>
          </a:xfrm>
        </p:grpSpPr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995" y="2743"/>
              <a:ext cx="385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BookItemList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相当于书库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997" y="2987"/>
              <a:ext cx="3856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-Books : map&lt;string, </a:t>
              </a:r>
              <a:r>
                <a:rPr lang="en-US" altLang="zh-CN" sz="2000" dirty="0" err="1"/>
                <a:t>BookItem</a:t>
              </a:r>
              <a:r>
                <a:rPr lang="en-US" altLang="zh-CN" sz="2000" dirty="0" smtClean="0"/>
                <a:t>&gt;/**/</a:t>
              </a:r>
              <a:endParaRPr lang="en-US" altLang="zh-CN" sz="2000" dirty="0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1001" y="3252"/>
              <a:ext cx="3850" cy="9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+AddBook(string)                    : void</a:t>
              </a:r>
            </a:p>
            <a:p>
              <a:pPr algn="l"/>
              <a:r>
                <a:rPr lang="en-US" altLang="zh-CN" sz="2000"/>
                <a:t>+RemoveBook(string)             : bool</a:t>
              </a:r>
            </a:p>
            <a:p>
              <a:pPr algn="l"/>
              <a:r>
                <a:rPr lang="en-US" altLang="zh-CN" sz="2000">
                  <a:solidFill>
                    <a:srgbClr val="F61E3D"/>
                  </a:solidFill>
                </a:rPr>
                <a:t>+Find (BookItem) : BookItem</a:t>
              </a:r>
            </a:p>
          </p:txBody>
        </p:sp>
      </p:grpSp>
      <p:grpSp>
        <p:nvGrpSpPr>
          <p:cNvPr id="386080" name="Group 32"/>
          <p:cNvGrpSpPr>
            <a:grpSpLocks/>
          </p:cNvGrpSpPr>
          <p:nvPr/>
        </p:nvGrpSpPr>
        <p:grpSpPr bwMode="auto">
          <a:xfrm>
            <a:off x="490538" y="3211513"/>
            <a:ext cx="569912" cy="2047875"/>
            <a:chOff x="323" y="2037"/>
            <a:chExt cx="711" cy="1290"/>
          </a:xfrm>
        </p:grpSpPr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>
              <a:off x="323" y="2037"/>
              <a:ext cx="0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5" name="Line 17"/>
            <p:cNvSpPr>
              <a:spLocks noChangeShapeType="1"/>
            </p:cNvSpPr>
            <p:nvPr/>
          </p:nvSpPr>
          <p:spPr bwMode="auto">
            <a:xfrm>
              <a:off x="325" y="3287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6" name="AutoShape 18"/>
            <p:cNvSpPr>
              <a:spLocks noChangeArrowheads="1"/>
            </p:cNvSpPr>
            <p:nvPr/>
          </p:nvSpPr>
          <p:spPr bwMode="auto">
            <a:xfrm>
              <a:off x="521" y="3250"/>
              <a:ext cx="206" cy="77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67" name="Text Box 19"/>
            <p:cNvSpPr txBox="1">
              <a:spLocks noChangeArrowheads="1"/>
            </p:cNvSpPr>
            <p:nvPr/>
          </p:nvSpPr>
          <p:spPr bwMode="auto">
            <a:xfrm>
              <a:off x="331" y="2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1..*</a:t>
              </a:r>
            </a:p>
          </p:txBody>
        </p:sp>
        <p:sp>
          <p:nvSpPr>
            <p:cNvPr id="386068" name="Text Box 20"/>
            <p:cNvSpPr txBox="1">
              <a:spLocks noChangeArrowheads="1"/>
            </p:cNvSpPr>
            <p:nvPr/>
          </p:nvSpPr>
          <p:spPr bwMode="auto">
            <a:xfrm>
              <a:off x="420" y="297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</a:t>
              </a:r>
            </a:p>
          </p:txBody>
        </p:sp>
      </p:grpSp>
      <p:grpSp>
        <p:nvGrpSpPr>
          <p:cNvPr id="386079" name="Group 31"/>
          <p:cNvGrpSpPr>
            <a:grpSpLocks/>
          </p:cNvGrpSpPr>
          <p:nvPr/>
        </p:nvGrpSpPr>
        <p:grpSpPr bwMode="auto">
          <a:xfrm>
            <a:off x="4094163" y="1957388"/>
            <a:ext cx="3971925" cy="1560512"/>
            <a:chOff x="2327" y="1233"/>
            <a:chExt cx="2502" cy="983"/>
          </a:xfrm>
        </p:grpSpPr>
        <p:sp>
          <p:nvSpPr>
            <p:cNvPr id="386070" name="Rectangle 22"/>
            <p:cNvSpPr>
              <a:spLocks noChangeArrowheads="1"/>
            </p:cNvSpPr>
            <p:nvPr/>
          </p:nvSpPr>
          <p:spPr bwMode="auto">
            <a:xfrm>
              <a:off x="2327" y="1233"/>
              <a:ext cx="25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Library/*</a:t>
              </a:r>
              <a:r>
                <a:rPr lang="zh-CN" altLang="en-US" sz="1200" dirty="0" smtClean="0"/>
                <a:t>管理书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2330" y="1472"/>
              <a:ext cx="249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-AllBooks: BookItemList</a:t>
              </a:r>
            </a:p>
            <a:p>
              <a:pPr algn="l"/>
              <a:r>
                <a:rPr lang="en-US" altLang="zh-CN" sz="2000"/>
                <a:t>+pfBookIsOK : BOOK_AVAIABLE </a:t>
              </a:r>
            </a:p>
          </p:txBody>
        </p:sp>
        <p:sp>
          <p:nvSpPr>
            <p:cNvPr id="386072" name="Rectangle 24"/>
            <p:cNvSpPr>
              <a:spLocks noChangeArrowheads="1"/>
            </p:cNvSpPr>
            <p:nvPr/>
          </p:nvSpPr>
          <p:spPr bwMode="auto">
            <a:xfrm>
              <a:off x="2330" y="1900"/>
              <a:ext cx="2494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+BuyNewBook(string) : void</a:t>
              </a:r>
            </a:p>
          </p:txBody>
        </p:sp>
      </p:grpSp>
      <p:grpSp>
        <p:nvGrpSpPr>
          <p:cNvPr id="386078" name="Group 30"/>
          <p:cNvGrpSpPr>
            <a:grpSpLocks/>
          </p:cNvGrpSpPr>
          <p:nvPr/>
        </p:nvGrpSpPr>
        <p:grpSpPr bwMode="auto">
          <a:xfrm>
            <a:off x="4668838" y="3527425"/>
            <a:ext cx="123825" cy="822325"/>
            <a:chOff x="2507" y="2229"/>
            <a:chExt cx="78" cy="478"/>
          </a:xfrm>
        </p:grpSpPr>
        <p:sp>
          <p:nvSpPr>
            <p:cNvPr id="386074" name="AutoShape 26"/>
            <p:cNvSpPr>
              <a:spLocks noChangeArrowheads="1"/>
            </p:cNvSpPr>
            <p:nvPr/>
          </p:nvSpPr>
          <p:spPr bwMode="auto">
            <a:xfrm>
              <a:off x="2507" y="2229"/>
              <a:ext cx="78" cy="14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77" name="Line 29"/>
            <p:cNvSpPr>
              <a:spLocks noChangeShapeType="1"/>
            </p:cNvSpPr>
            <p:nvPr/>
          </p:nvSpPr>
          <p:spPr bwMode="auto">
            <a:xfrm flipH="1" flipV="1">
              <a:off x="2547" y="2254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6086" name="Group 38"/>
          <p:cNvGrpSpPr>
            <a:grpSpLocks/>
          </p:cNvGrpSpPr>
          <p:nvPr/>
        </p:nvGrpSpPr>
        <p:grpSpPr bwMode="auto">
          <a:xfrm>
            <a:off x="5915025" y="4303713"/>
            <a:ext cx="3228975" cy="2152650"/>
            <a:chOff x="3691" y="2711"/>
            <a:chExt cx="2034" cy="1356"/>
          </a:xfrm>
        </p:grpSpPr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691" y="2711"/>
              <a:ext cx="2034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Reader</a:t>
              </a: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3693" y="2950"/>
              <a:ext cx="20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-ReaderName : string</a:t>
              </a:r>
            </a:p>
            <a:p>
              <a:pPr algn="l"/>
              <a:r>
                <a:rPr lang="en-US" altLang="zh-CN" sz="2000"/>
                <a:t>+MyLib : Library</a:t>
              </a:r>
            </a:p>
          </p:txBody>
        </p:sp>
        <p:sp>
          <p:nvSpPr>
            <p:cNvPr id="386084" name="Rectangle 36"/>
            <p:cNvSpPr>
              <a:spLocks noChangeArrowheads="1"/>
            </p:cNvSpPr>
            <p:nvPr/>
          </p:nvSpPr>
          <p:spPr bwMode="auto">
            <a:xfrm>
              <a:off x="3693" y="3378"/>
              <a:ext cx="2028" cy="6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+BorrowBook(string) : void</a:t>
              </a:r>
            </a:p>
            <a:p>
              <a:pPr algn="l"/>
              <a:r>
                <a:rPr lang="en-US" altLang="zh-CN" sz="2000"/>
                <a:t>+ReturnBook() : void</a:t>
              </a:r>
            </a:p>
            <a:p>
              <a:pPr algn="l"/>
              <a:r>
                <a:rPr lang="en-US" altLang="zh-CN" sz="2000"/>
                <a:t>-SubscribeBook() : void</a:t>
              </a:r>
            </a:p>
          </p:txBody>
        </p:sp>
      </p:grpSp>
      <p:sp>
        <p:nvSpPr>
          <p:cNvPr id="386087" name="Line 39"/>
          <p:cNvSpPr>
            <a:spLocks noChangeShapeType="1"/>
          </p:cNvSpPr>
          <p:nvPr/>
        </p:nvSpPr>
        <p:spPr bwMode="auto">
          <a:xfrm>
            <a:off x="7310438" y="3533775"/>
            <a:ext cx="0" cy="75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44570" y="903883"/>
            <a:ext cx="6858000" cy="5147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04704" y="896567"/>
            <a:ext cx="6858000" cy="51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17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106363" y="1166813"/>
            <a:ext cx="77628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消息机制实现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图书借阅系统中的消息机制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8101013" y="1282700"/>
            <a:ext cx="889000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类图</a:t>
            </a:r>
          </a:p>
        </p:txBody>
      </p:sp>
      <p:grpSp>
        <p:nvGrpSpPr>
          <p:cNvPr id="386085" name="Group 37"/>
          <p:cNvGrpSpPr>
            <a:grpSpLocks/>
          </p:cNvGrpSpPr>
          <p:nvPr/>
        </p:nvGrpSpPr>
        <p:grpSpPr bwMode="auto">
          <a:xfrm>
            <a:off x="204788" y="1962150"/>
            <a:ext cx="3348037" cy="1244600"/>
            <a:chOff x="94" y="1236"/>
            <a:chExt cx="2109" cy="784"/>
          </a:xfrm>
        </p:grpSpPr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98" y="1236"/>
              <a:ext cx="21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每一本书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57" name="Rectangle 9"/>
            <p:cNvSpPr>
              <a:spLocks noChangeArrowheads="1"/>
            </p:cNvSpPr>
            <p:nvPr/>
          </p:nvSpPr>
          <p:spPr bwMode="auto">
            <a:xfrm>
              <a:off x="95" y="1473"/>
              <a:ext cx="21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BookName</a:t>
              </a:r>
              <a:r>
                <a:rPr lang="en-US" altLang="zh-CN" sz="2000" dirty="0"/>
                <a:t> : string = </a:t>
              </a:r>
              <a:r>
                <a:rPr lang="en-US" altLang="zh-CN" sz="2000" dirty="0">
                  <a:latin typeface="Times New Roman"/>
                </a:rPr>
                <a:t>“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latin typeface="Times New Roman"/>
                </a:rPr>
                <a:t>”</a:t>
              </a:r>
              <a:endParaRPr lang="en-US" altLang="zh-CN" sz="2000" dirty="0"/>
            </a:p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bookNum</a:t>
              </a:r>
              <a:r>
                <a:rPr lang="en-US" altLang="zh-CN" sz="2000" dirty="0"/>
                <a:t> :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 = 0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94" y="1901"/>
              <a:ext cx="2108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</p:grpSp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812800" y="4356100"/>
            <a:ext cx="4276725" cy="2052638"/>
            <a:chOff x="995" y="2743"/>
            <a:chExt cx="3858" cy="1410"/>
          </a:xfrm>
        </p:grpSpPr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995" y="2743"/>
              <a:ext cx="385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BookItemList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相当于书库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997" y="2987"/>
              <a:ext cx="3856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-Books : map&lt;string, </a:t>
              </a:r>
              <a:r>
                <a:rPr lang="en-US" altLang="zh-CN" sz="2000" dirty="0" err="1"/>
                <a:t>BookItem</a:t>
              </a:r>
              <a:r>
                <a:rPr lang="en-US" altLang="zh-CN" sz="2000" dirty="0" smtClean="0"/>
                <a:t>&gt;/**/</a:t>
              </a:r>
              <a:endParaRPr lang="en-US" altLang="zh-CN" sz="2000" dirty="0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1001" y="3252"/>
              <a:ext cx="3850" cy="9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+AddBook(string)                    : void</a:t>
              </a:r>
            </a:p>
            <a:p>
              <a:pPr algn="l"/>
              <a:r>
                <a:rPr lang="en-US" altLang="zh-CN" sz="2000"/>
                <a:t>+RemoveBook(string)             : bool</a:t>
              </a:r>
            </a:p>
            <a:p>
              <a:pPr algn="l"/>
              <a:r>
                <a:rPr lang="en-US" altLang="zh-CN" sz="2000">
                  <a:solidFill>
                    <a:srgbClr val="F61E3D"/>
                  </a:solidFill>
                </a:rPr>
                <a:t>+Find (BookItem) : BookItem</a:t>
              </a:r>
            </a:p>
          </p:txBody>
        </p:sp>
      </p:grpSp>
      <p:grpSp>
        <p:nvGrpSpPr>
          <p:cNvPr id="386080" name="Group 32"/>
          <p:cNvGrpSpPr>
            <a:grpSpLocks/>
          </p:cNvGrpSpPr>
          <p:nvPr/>
        </p:nvGrpSpPr>
        <p:grpSpPr bwMode="auto">
          <a:xfrm>
            <a:off x="490538" y="3211513"/>
            <a:ext cx="569912" cy="2047875"/>
            <a:chOff x="323" y="2037"/>
            <a:chExt cx="711" cy="1290"/>
          </a:xfrm>
        </p:grpSpPr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>
              <a:off x="323" y="2037"/>
              <a:ext cx="0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5" name="Line 17"/>
            <p:cNvSpPr>
              <a:spLocks noChangeShapeType="1"/>
            </p:cNvSpPr>
            <p:nvPr/>
          </p:nvSpPr>
          <p:spPr bwMode="auto">
            <a:xfrm>
              <a:off x="325" y="3287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6" name="AutoShape 18"/>
            <p:cNvSpPr>
              <a:spLocks noChangeArrowheads="1"/>
            </p:cNvSpPr>
            <p:nvPr/>
          </p:nvSpPr>
          <p:spPr bwMode="auto">
            <a:xfrm>
              <a:off x="521" y="3250"/>
              <a:ext cx="206" cy="77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67" name="Text Box 19"/>
            <p:cNvSpPr txBox="1">
              <a:spLocks noChangeArrowheads="1"/>
            </p:cNvSpPr>
            <p:nvPr/>
          </p:nvSpPr>
          <p:spPr bwMode="auto">
            <a:xfrm>
              <a:off x="331" y="2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1..*</a:t>
              </a:r>
            </a:p>
          </p:txBody>
        </p:sp>
        <p:sp>
          <p:nvSpPr>
            <p:cNvPr id="386068" name="Text Box 20"/>
            <p:cNvSpPr txBox="1">
              <a:spLocks noChangeArrowheads="1"/>
            </p:cNvSpPr>
            <p:nvPr/>
          </p:nvSpPr>
          <p:spPr bwMode="auto">
            <a:xfrm>
              <a:off x="420" y="297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</a:t>
              </a:r>
            </a:p>
          </p:txBody>
        </p:sp>
      </p:grpSp>
      <p:grpSp>
        <p:nvGrpSpPr>
          <p:cNvPr id="386079" name="Group 31"/>
          <p:cNvGrpSpPr>
            <a:grpSpLocks/>
          </p:cNvGrpSpPr>
          <p:nvPr/>
        </p:nvGrpSpPr>
        <p:grpSpPr bwMode="auto">
          <a:xfrm>
            <a:off x="4094163" y="1957388"/>
            <a:ext cx="3971925" cy="1560512"/>
            <a:chOff x="2327" y="1233"/>
            <a:chExt cx="2502" cy="983"/>
          </a:xfrm>
        </p:grpSpPr>
        <p:sp>
          <p:nvSpPr>
            <p:cNvPr id="386070" name="Rectangle 22"/>
            <p:cNvSpPr>
              <a:spLocks noChangeArrowheads="1"/>
            </p:cNvSpPr>
            <p:nvPr/>
          </p:nvSpPr>
          <p:spPr bwMode="auto">
            <a:xfrm>
              <a:off x="2327" y="1233"/>
              <a:ext cx="25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Library/*</a:t>
              </a:r>
              <a:r>
                <a:rPr lang="zh-CN" altLang="en-US" sz="1200" dirty="0" smtClean="0"/>
                <a:t>管理书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2330" y="1472"/>
              <a:ext cx="249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-AllBooks: BookItemList</a:t>
              </a:r>
            </a:p>
            <a:p>
              <a:pPr algn="l"/>
              <a:r>
                <a:rPr lang="en-US" altLang="zh-CN" sz="2000"/>
                <a:t>+pfBookIsOK : BOOK_AVAIABLE </a:t>
              </a:r>
            </a:p>
          </p:txBody>
        </p:sp>
        <p:sp>
          <p:nvSpPr>
            <p:cNvPr id="386072" name="Rectangle 24"/>
            <p:cNvSpPr>
              <a:spLocks noChangeArrowheads="1"/>
            </p:cNvSpPr>
            <p:nvPr/>
          </p:nvSpPr>
          <p:spPr bwMode="auto">
            <a:xfrm>
              <a:off x="2330" y="1900"/>
              <a:ext cx="2494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+BuyNewBook(string) : void</a:t>
              </a:r>
            </a:p>
          </p:txBody>
        </p:sp>
      </p:grpSp>
      <p:grpSp>
        <p:nvGrpSpPr>
          <p:cNvPr id="386078" name="Group 30"/>
          <p:cNvGrpSpPr>
            <a:grpSpLocks/>
          </p:cNvGrpSpPr>
          <p:nvPr/>
        </p:nvGrpSpPr>
        <p:grpSpPr bwMode="auto">
          <a:xfrm>
            <a:off x="4668838" y="3527425"/>
            <a:ext cx="123825" cy="822325"/>
            <a:chOff x="2507" y="2229"/>
            <a:chExt cx="78" cy="478"/>
          </a:xfrm>
        </p:grpSpPr>
        <p:sp>
          <p:nvSpPr>
            <p:cNvPr id="386074" name="AutoShape 26"/>
            <p:cNvSpPr>
              <a:spLocks noChangeArrowheads="1"/>
            </p:cNvSpPr>
            <p:nvPr/>
          </p:nvSpPr>
          <p:spPr bwMode="auto">
            <a:xfrm>
              <a:off x="2507" y="2229"/>
              <a:ext cx="78" cy="14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77" name="Line 29"/>
            <p:cNvSpPr>
              <a:spLocks noChangeShapeType="1"/>
            </p:cNvSpPr>
            <p:nvPr/>
          </p:nvSpPr>
          <p:spPr bwMode="auto">
            <a:xfrm flipH="1" flipV="1">
              <a:off x="2547" y="2254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6086" name="Group 38"/>
          <p:cNvGrpSpPr>
            <a:grpSpLocks/>
          </p:cNvGrpSpPr>
          <p:nvPr/>
        </p:nvGrpSpPr>
        <p:grpSpPr bwMode="auto">
          <a:xfrm>
            <a:off x="5915025" y="4303713"/>
            <a:ext cx="3228975" cy="2152650"/>
            <a:chOff x="3691" y="2711"/>
            <a:chExt cx="2034" cy="1356"/>
          </a:xfrm>
        </p:grpSpPr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691" y="2711"/>
              <a:ext cx="2034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Reader</a:t>
              </a: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3693" y="2950"/>
              <a:ext cx="20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-ReaderName : string</a:t>
              </a:r>
            </a:p>
            <a:p>
              <a:pPr algn="l"/>
              <a:r>
                <a:rPr lang="en-US" altLang="zh-CN" sz="2000"/>
                <a:t>+MyLib : Library</a:t>
              </a:r>
            </a:p>
          </p:txBody>
        </p:sp>
        <p:sp>
          <p:nvSpPr>
            <p:cNvPr id="386084" name="Rectangle 36"/>
            <p:cNvSpPr>
              <a:spLocks noChangeArrowheads="1"/>
            </p:cNvSpPr>
            <p:nvPr/>
          </p:nvSpPr>
          <p:spPr bwMode="auto">
            <a:xfrm>
              <a:off x="3693" y="3378"/>
              <a:ext cx="2028" cy="6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+BorrowBook(string) : void</a:t>
              </a:r>
            </a:p>
            <a:p>
              <a:pPr algn="l"/>
              <a:r>
                <a:rPr lang="en-US" altLang="zh-CN" sz="2000"/>
                <a:t>+ReturnBook() : void</a:t>
              </a:r>
            </a:p>
            <a:p>
              <a:pPr algn="l"/>
              <a:r>
                <a:rPr lang="en-US" altLang="zh-CN" sz="2000"/>
                <a:t>-SubscribeBook() : void</a:t>
              </a:r>
            </a:p>
          </p:txBody>
        </p:sp>
      </p:grpSp>
      <p:sp>
        <p:nvSpPr>
          <p:cNvPr id="386087" name="Line 39"/>
          <p:cNvSpPr>
            <a:spLocks noChangeShapeType="1"/>
          </p:cNvSpPr>
          <p:nvPr/>
        </p:nvSpPr>
        <p:spPr bwMode="auto">
          <a:xfrm>
            <a:off x="7310438" y="3533775"/>
            <a:ext cx="0" cy="75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7" t="13478" b="34492"/>
          <a:stretch/>
        </p:blipFill>
        <p:spPr>
          <a:xfrm>
            <a:off x="-3379305" y="-13701"/>
            <a:ext cx="8823175" cy="6871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26" y="-577558"/>
            <a:ext cx="6150440" cy="822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646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106363" y="1166813"/>
            <a:ext cx="77628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消息机制实现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图书借阅系统中的消息机制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8101013" y="1282700"/>
            <a:ext cx="889000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类图</a:t>
            </a:r>
          </a:p>
        </p:txBody>
      </p:sp>
      <p:grpSp>
        <p:nvGrpSpPr>
          <p:cNvPr id="386085" name="Group 37"/>
          <p:cNvGrpSpPr>
            <a:grpSpLocks/>
          </p:cNvGrpSpPr>
          <p:nvPr/>
        </p:nvGrpSpPr>
        <p:grpSpPr bwMode="auto">
          <a:xfrm>
            <a:off x="204788" y="1962150"/>
            <a:ext cx="3348037" cy="1244600"/>
            <a:chOff x="94" y="1236"/>
            <a:chExt cx="2109" cy="784"/>
          </a:xfrm>
        </p:grpSpPr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98" y="1236"/>
              <a:ext cx="21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每一本书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57" name="Rectangle 9"/>
            <p:cNvSpPr>
              <a:spLocks noChangeArrowheads="1"/>
            </p:cNvSpPr>
            <p:nvPr/>
          </p:nvSpPr>
          <p:spPr bwMode="auto">
            <a:xfrm>
              <a:off x="95" y="1473"/>
              <a:ext cx="21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BookName</a:t>
              </a:r>
              <a:r>
                <a:rPr lang="en-US" altLang="zh-CN" sz="2000" dirty="0"/>
                <a:t> : string = </a:t>
              </a:r>
              <a:r>
                <a:rPr lang="en-US" altLang="zh-CN" sz="2000" dirty="0">
                  <a:latin typeface="Times New Roman"/>
                </a:rPr>
                <a:t>“</a:t>
              </a:r>
              <a:r>
                <a:rPr lang="en-US" altLang="zh-CN" sz="2000" dirty="0"/>
                <a:t> </a:t>
              </a:r>
              <a:r>
                <a:rPr lang="en-US" altLang="zh-CN" sz="2000" dirty="0">
                  <a:latin typeface="Times New Roman"/>
                </a:rPr>
                <a:t>”</a:t>
              </a:r>
              <a:endParaRPr lang="en-US" altLang="zh-CN" sz="2000" dirty="0"/>
            </a:p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bookNum</a:t>
              </a:r>
              <a:r>
                <a:rPr lang="en-US" altLang="zh-CN" sz="2000" dirty="0"/>
                <a:t> : </a:t>
              </a:r>
              <a:r>
                <a:rPr lang="en-US" altLang="zh-CN" sz="2000" dirty="0" err="1"/>
                <a:t>int</a:t>
              </a:r>
              <a:r>
                <a:rPr lang="en-US" altLang="zh-CN" sz="2000" dirty="0"/>
                <a:t> = 0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94" y="1901"/>
              <a:ext cx="2108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</p:grpSp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812800" y="4356100"/>
            <a:ext cx="4276725" cy="2052638"/>
            <a:chOff x="995" y="2743"/>
            <a:chExt cx="3858" cy="1410"/>
          </a:xfrm>
        </p:grpSpPr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995" y="2743"/>
              <a:ext cx="385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err="1" smtClean="0"/>
                <a:t>BookItemList</a:t>
              </a:r>
              <a:r>
                <a:rPr lang="en-US" altLang="zh-CN" sz="2000" dirty="0" smtClean="0"/>
                <a:t>/*</a:t>
              </a:r>
              <a:r>
                <a:rPr lang="zh-CN" altLang="en-US" sz="1200" dirty="0" smtClean="0"/>
                <a:t>相当于书库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997" y="2987"/>
              <a:ext cx="3856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-Books : map&lt;string, </a:t>
              </a:r>
              <a:r>
                <a:rPr lang="en-US" altLang="zh-CN" sz="2000" dirty="0" err="1"/>
                <a:t>BookItem</a:t>
              </a:r>
              <a:r>
                <a:rPr lang="en-US" altLang="zh-CN" sz="2000" dirty="0" smtClean="0"/>
                <a:t>&gt;</a:t>
              </a:r>
              <a:endParaRPr lang="en-US" altLang="zh-CN" sz="2000" dirty="0"/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1001" y="3252"/>
              <a:ext cx="3850" cy="9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+AddBook(string)                    : void</a:t>
              </a:r>
            </a:p>
            <a:p>
              <a:pPr algn="l"/>
              <a:r>
                <a:rPr lang="en-US" altLang="zh-CN" sz="2000"/>
                <a:t>+RemoveBook(string)             : bool</a:t>
              </a:r>
            </a:p>
            <a:p>
              <a:pPr algn="l"/>
              <a:r>
                <a:rPr lang="en-US" altLang="zh-CN" sz="2000">
                  <a:solidFill>
                    <a:srgbClr val="F61E3D"/>
                  </a:solidFill>
                </a:rPr>
                <a:t>+Find (BookItem) : BookItem</a:t>
              </a:r>
            </a:p>
          </p:txBody>
        </p:sp>
      </p:grpSp>
      <p:grpSp>
        <p:nvGrpSpPr>
          <p:cNvPr id="386080" name="Group 32"/>
          <p:cNvGrpSpPr>
            <a:grpSpLocks/>
          </p:cNvGrpSpPr>
          <p:nvPr/>
        </p:nvGrpSpPr>
        <p:grpSpPr bwMode="auto">
          <a:xfrm>
            <a:off x="490538" y="3211513"/>
            <a:ext cx="569912" cy="2047875"/>
            <a:chOff x="323" y="2037"/>
            <a:chExt cx="711" cy="1290"/>
          </a:xfrm>
        </p:grpSpPr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>
              <a:off x="323" y="2037"/>
              <a:ext cx="0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5" name="Line 17"/>
            <p:cNvSpPr>
              <a:spLocks noChangeShapeType="1"/>
            </p:cNvSpPr>
            <p:nvPr/>
          </p:nvSpPr>
          <p:spPr bwMode="auto">
            <a:xfrm>
              <a:off x="325" y="3287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6" name="AutoShape 18"/>
            <p:cNvSpPr>
              <a:spLocks noChangeArrowheads="1"/>
            </p:cNvSpPr>
            <p:nvPr/>
          </p:nvSpPr>
          <p:spPr bwMode="auto">
            <a:xfrm>
              <a:off x="521" y="3250"/>
              <a:ext cx="206" cy="77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67" name="Text Box 19"/>
            <p:cNvSpPr txBox="1">
              <a:spLocks noChangeArrowheads="1"/>
            </p:cNvSpPr>
            <p:nvPr/>
          </p:nvSpPr>
          <p:spPr bwMode="auto">
            <a:xfrm>
              <a:off x="331" y="2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1..*</a:t>
              </a:r>
            </a:p>
          </p:txBody>
        </p:sp>
        <p:sp>
          <p:nvSpPr>
            <p:cNvPr id="386068" name="Text Box 20"/>
            <p:cNvSpPr txBox="1">
              <a:spLocks noChangeArrowheads="1"/>
            </p:cNvSpPr>
            <p:nvPr/>
          </p:nvSpPr>
          <p:spPr bwMode="auto">
            <a:xfrm>
              <a:off x="420" y="297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</a:t>
              </a:r>
            </a:p>
          </p:txBody>
        </p:sp>
      </p:grpSp>
      <p:grpSp>
        <p:nvGrpSpPr>
          <p:cNvPr id="386079" name="Group 31"/>
          <p:cNvGrpSpPr>
            <a:grpSpLocks/>
          </p:cNvGrpSpPr>
          <p:nvPr/>
        </p:nvGrpSpPr>
        <p:grpSpPr bwMode="auto">
          <a:xfrm>
            <a:off x="4094163" y="1957388"/>
            <a:ext cx="3971925" cy="1560512"/>
            <a:chOff x="2327" y="1233"/>
            <a:chExt cx="2502" cy="983"/>
          </a:xfrm>
        </p:grpSpPr>
        <p:sp>
          <p:nvSpPr>
            <p:cNvPr id="386070" name="Rectangle 22"/>
            <p:cNvSpPr>
              <a:spLocks noChangeArrowheads="1"/>
            </p:cNvSpPr>
            <p:nvPr/>
          </p:nvSpPr>
          <p:spPr bwMode="auto">
            <a:xfrm>
              <a:off x="2327" y="1233"/>
              <a:ext cx="25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dirty="0" smtClean="0"/>
                <a:t>Library/*</a:t>
              </a:r>
              <a:r>
                <a:rPr lang="zh-CN" altLang="en-US" sz="1200" dirty="0" smtClean="0"/>
                <a:t>管理书</a:t>
              </a:r>
              <a:r>
                <a:rPr lang="en-US" altLang="zh-CN" sz="2000" dirty="0" smtClean="0"/>
                <a:t>*/</a:t>
              </a:r>
              <a:endParaRPr lang="en-US" altLang="zh-CN" sz="2000" dirty="0"/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2330" y="1472"/>
              <a:ext cx="249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-AllBooks: BookItemList</a:t>
              </a:r>
            </a:p>
            <a:p>
              <a:pPr algn="l"/>
              <a:r>
                <a:rPr lang="en-US" altLang="zh-CN" sz="2000"/>
                <a:t>+pfBookIsOK : BOOK_AVAIABLE </a:t>
              </a:r>
            </a:p>
          </p:txBody>
        </p:sp>
        <p:sp>
          <p:nvSpPr>
            <p:cNvPr id="386072" name="Rectangle 24"/>
            <p:cNvSpPr>
              <a:spLocks noChangeArrowheads="1"/>
            </p:cNvSpPr>
            <p:nvPr/>
          </p:nvSpPr>
          <p:spPr bwMode="auto">
            <a:xfrm>
              <a:off x="2330" y="1900"/>
              <a:ext cx="2494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+BuyNewBook(string) : void</a:t>
              </a:r>
            </a:p>
          </p:txBody>
        </p:sp>
      </p:grpSp>
      <p:grpSp>
        <p:nvGrpSpPr>
          <p:cNvPr id="386078" name="Group 30"/>
          <p:cNvGrpSpPr>
            <a:grpSpLocks/>
          </p:cNvGrpSpPr>
          <p:nvPr/>
        </p:nvGrpSpPr>
        <p:grpSpPr bwMode="auto">
          <a:xfrm>
            <a:off x="4668838" y="3527425"/>
            <a:ext cx="123825" cy="822325"/>
            <a:chOff x="2507" y="2229"/>
            <a:chExt cx="78" cy="478"/>
          </a:xfrm>
        </p:grpSpPr>
        <p:sp>
          <p:nvSpPr>
            <p:cNvPr id="386074" name="AutoShape 26"/>
            <p:cNvSpPr>
              <a:spLocks noChangeArrowheads="1"/>
            </p:cNvSpPr>
            <p:nvPr/>
          </p:nvSpPr>
          <p:spPr bwMode="auto">
            <a:xfrm>
              <a:off x="2507" y="2229"/>
              <a:ext cx="78" cy="14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77" name="Line 29"/>
            <p:cNvSpPr>
              <a:spLocks noChangeShapeType="1"/>
            </p:cNvSpPr>
            <p:nvPr/>
          </p:nvSpPr>
          <p:spPr bwMode="auto">
            <a:xfrm flipH="1" flipV="1">
              <a:off x="2547" y="2254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6086" name="Group 38"/>
          <p:cNvGrpSpPr>
            <a:grpSpLocks/>
          </p:cNvGrpSpPr>
          <p:nvPr/>
        </p:nvGrpSpPr>
        <p:grpSpPr bwMode="auto">
          <a:xfrm>
            <a:off x="5915025" y="4303713"/>
            <a:ext cx="3228975" cy="2152650"/>
            <a:chOff x="3691" y="2711"/>
            <a:chExt cx="2034" cy="1356"/>
          </a:xfrm>
        </p:grpSpPr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691" y="2711"/>
              <a:ext cx="2034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Reader</a:t>
              </a: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3693" y="2950"/>
              <a:ext cx="20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-ReaderName : string</a:t>
              </a:r>
            </a:p>
            <a:p>
              <a:pPr algn="l"/>
              <a:r>
                <a:rPr lang="en-US" altLang="zh-CN" sz="2000"/>
                <a:t>+MyLib : Library</a:t>
              </a:r>
            </a:p>
          </p:txBody>
        </p:sp>
        <p:sp>
          <p:nvSpPr>
            <p:cNvPr id="386084" name="Rectangle 36"/>
            <p:cNvSpPr>
              <a:spLocks noChangeArrowheads="1"/>
            </p:cNvSpPr>
            <p:nvPr/>
          </p:nvSpPr>
          <p:spPr bwMode="auto">
            <a:xfrm>
              <a:off x="3693" y="3378"/>
              <a:ext cx="2028" cy="6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+BorrowBook(string) : void</a:t>
              </a:r>
            </a:p>
            <a:p>
              <a:pPr algn="l"/>
              <a:r>
                <a:rPr lang="en-US" altLang="zh-CN" sz="2000"/>
                <a:t>+ReturnBook() : void</a:t>
              </a:r>
            </a:p>
            <a:p>
              <a:pPr algn="l"/>
              <a:r>
                <a:rPr lang="en-US" altLang="zh-CN" sz="2000"/>
                <a:t>-SubscribeBook() : void</a:t>
              </a:r>
            </a:p>
          </p:txBody>
        </p:sp>
      </p:grpSp>
      <p:sp>
        <p:nvSpPr>
          <p:cNvPr id="386087" name="Line 39"/>
          <p:cNvSpPr>
            <a:spLocks noChangeShapeType="1"/>
          </p:cNvSpPr>
          <p:nvPr/>
        </p:nvSpPr>
        <p:spPr bwMode="auto">
          <a:xfrm>
            <a:off x="7310438" y="3533775"/>
            <a:ext cx="0" cy="75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52554" y="200535"/>
            <a:ext cx="7296563" cy="96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63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349250" y="2487613"/>
            <a:ext cx="8470900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代码文件</a:t>
            </a: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</a:pP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符号名的命名。尽量用与实际意义相同或接近的标识符命名。</a:t>
            </a: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源程序中的注释</a:t>
            </a: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注释可分为序言性注释和解释性注释。</a:t>
            </a: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错误的注释宁可不要。 </a:t>
            </a: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注意源程序的书写格式。</a:t>
            </a: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322263" y="1262063"/>
            <a:ext cx="85502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"/>
              </a:spcBef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讨论程序设计风格，是力图从编码原则的角度来探讨提高程序的可读性、改善程序质量的方法和途径。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程序设计风格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66" name="Text Box 14"/>
          <p:cNvSpPr txBox="1">
            <a:spLocks noChangeArrowheads="1"/>
          </p:cNvSpPr>
          <p:nvPr/>
        </p:nvSpPr>
        <p:spPr bwMode="auto">
          <a:xfrm>
            <a:off x="304800" y="1803400"/>
            <a:ext cx="8520113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2.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数据说明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为使程序中的数据说明更易于理解和维护，数据说明的次序应当规范化：</a:t>
            </a: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可按说明类型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简单变量类型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复杂类型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一个语句说明多个变量时，按字母顺序排列。</a:t>
            </a: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复杂的数据结构，要加注释。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程序设计风格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393700" y="1319213"/>
            <a:ext cx="8529638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语句结构的处理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构造，尤其是流程控制语句的构造技术，直接影响到程序的可读性及效率。应采用直接、清晰的构造方式，而不要为了提高效率或者显示技巧而降低程序的清晰性和可读性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lang="zh-CN" alt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不规范的写法，会对测试造成了较大的困难。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188913" y="3389313"/>
            <a:ext cx="8780462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4. </a:t>
            </a: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输入输出设计准则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⑴ 输入、输出的格式在整个系统中应该统一；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⑵ 对用户的输入要进行必要的限制和检查，使得整个系统得到有效控制；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⑶ 对输入数据应该有必要的缺省值；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⑷ 给用户输出的反馈信息要及时、准确；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⑸ 对输出的信息要有解释、说明；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⑹ 异常引发的系统问题，需要有数据恢复机制和用户选择操作。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304162" name="Text Box 3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程序设计风格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395288" y="2065338"/>
            <a:ext cx="85534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代码评审，也称为代码复查，是指在软件开发过程中，通过阅读源代码和相关设计文件，对源代码编码风格、编码标准以及代码质量等活动进行系统性检查的过程。 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1260475" y="4675188"/>
            <a:ext cx="650716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代码评审主要分为</a:t>
            </a: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正式评审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轻量级评审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152400" y="1830950"/>
            <a:ext cx="884078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正式评审是针对代码编写完成之后召开的评审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会议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/*</a:t>
            </a:r>
            <a:r>
              <a:rPr lang="zh-CN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，从而对代码的功能、性能、质量，进行整体的评估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*/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评审会议由评审小组组织完成，成员包括组长、评审员、质量过程管理员和程序员。 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523875" y="1352550"/>
            <a:ext cx="3752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正式评审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949325" y="3659188"/>
            <a:ext cx="68453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评审内容包括： 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按照软件需求要求设计代码输入、输出的文档；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代码功能描述和性能描述；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代码编写标准、接口定义规范；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源代码。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369888" y="1190625"/>
            <a:ext cx="8477250" cy="502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软件设计阶段完成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了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软件体系结构、数据设计、界面设计和过程设计，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接下来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进入软件实现阶段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软件实现包括编码、测试、调测、优化等一系列工作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本章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从如何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提高软件的质量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可维护性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的角度，讨论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在编码阶段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所要解决的主要问题：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indent="711200" algn="l">
              <a:lnSpc>
                <a:spcPct val="13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程序设计语言的特性及选择的原则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indent="711200" algn="l">
              <a:lnSpc>
                <a:spcPct val="13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程序设计风格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indent="711200" algn="l">
              <a:lnSpc>
                <a:spcPct val="13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软件代码审查</a:t>
            </a:r>
          </a:p>
        </p:txBody>
      </p:sp>
      <p:pic>
        <p:nvPicPr>
          <p:cNvPr id="372741" name="Picture 5" descr="Copy of 小球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4846" y="4698552"/>
            <a:ext cx="133350" cy="142875"/>
          </a:xfrm>
          <a:prstGeom prst="rect">
            <a:avLst/>
          </a:prstGeom>
          <a:noFill/>
        </p:spPr>
      </p:pic>
      <p:pic>
        <p:nvPicPr>
          <p:cNvPr id="372742" name="Picture 6" descr="Copy of 小球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4846" y="5265741"/>
            <a:ext cx="133350" cy="142875"/>
          </a:xfrm>
          <a:prstGeom prst="rect">
            <a:avLst/>
          </a:prstGeom>
          <a:noFill/>
        </p:spPr>
      </p:pic>
      <p:pic>
        <p:nvPicPr>
          <p:cNvPr id="372743" name="Picture 7" descr="Copy of 小球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4846" y="5810027"/>
            <a:ext cx="133350" cy="142875"/>
          </a:xfrm>
          <a:prstGeom prst="rect">
            <a:avLst/>
          </a:prstGeom>
          <a:noFill/>
        </p:spPr>
      </p:pic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93700" y="1144588"/>
            <a:ext cx="4183063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轻量级评审</a:t>
            </a: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152400" y="1905000"/>
            <a:ext cx="884078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轻量级评审主要采取非正式的代码走查方式，不需要组织正式会议，因此它成本小、灵活性强。</a:t>
            </a:r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358775" y="3279775"/>
            <a:ext cx="830897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轻量级评审方式包括： 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程序员向评审者提供需评审的代码；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程序员可以借助代码自动评审工具；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程序员可以与评审员同步进行软件设计和开发；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定期召开小型的评审会，共同探讨代码编写过程中遇到的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各类问题。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276156" y="1634711"/>
            <a:ext cx="857567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、一次评审少于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200–400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行的代码。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、目标为每小时低于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300–500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LOC/*lines of code*/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的检查速率。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、花足够的时间进行正确缓慢的评审，但不要超过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～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90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分钟。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、确定开发者在评审开始之前就已注释了源代码。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5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、为代码评审和获取制度建立可量化的目标，以利于改进流程。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、使用检查列。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、确认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缺陷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/*</a:t>
            </a:r>
            <a:r>
              <a:rPr lang="zh-CN" altLang="en-US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指错误（比如说因为不同编译器解释不同而导致的错误），但不同于算法错误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*/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确实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得到修复。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、培养良好的代码评审文化氛围，维护开发团队的团结协作。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9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、采用轻量级，能用工具支持的代码评审，例如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CodeStriker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393700" y="1144588"/>
            <a:ext cx="71913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轻量级中的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项实践方式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538362" y="1443038"/>
            <a:ext cx="173156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参考文献：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1863725" y="2830513"/>
            <a:ext cx="418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IE_Coding_Standard.htm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3457575" y="1722438"/>
            <a:ext cx="5473700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团队精神和协作能力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文档的自我管理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规范化、标准化的代码编写习惯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需求理解能力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复用性，模块化思维能力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测试习惯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学习和总结的能力。</a:t>
            </a:r>
          </a:p>
        </p:txBody>
      </p:sp>
      <p:sp>
        <p:nvSpPr>
          <p:cNvPr id="381959" name="Oval 7"/>
          <p:cNvSpPr>
            <a:spLocks noChangeArrowheads="1"/>
          </p:cNvSpPr>
          <p:nvPr/>
        </p:nvSpPr>
        <p:spPr bwMode="auto">
          <a:xfrm>
            <a:off x="681039" y="3019425"/>
            <a:ext cx="1820862" cy="1797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程序员的</a:t>
            </a:r>
          </a:p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基本素质</a:t>
            </a:r>
          </a:p>
        </p:txBody>
      </p:sp>
      <p:sp>
        <p:nvSpPr>
          <p:cNvPr id="381960" name="AutoShape 8"/>
          <p:cNvSpPr>
            <a:spLocks/>
          </p:cNvSpPr>
          <p:nvPr/>
        </p:nvSpPr>
        <p:spPr bwMode="auto">
          <a:xfrm>
            <a:off x="2718594" y="2047875"/>
            <a:ext cx="522288" cy="3740150"/>
          </a:xfrm>
          <a:prstGeom prst="leftBrace">
            <a:avLst>
              <a:gd name="adj1" fmla="val 596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3082925" y="1905000"/>
            <a:ext cx="330041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程序设计语言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程序设计风格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代码复用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代码审查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1397000" y="223838"/>
            <a:ext cx="69024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第 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5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章 软件实现  小结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93306" y="1294979"/>
            <a:ext cx="184746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2018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年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TIOBE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世界编程语言排行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榜 ”统计，前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种常用编程语言的使用概率进行排名，可以了解目前常用编程语言的使用情况，并展现全球范围内编程语言的应用趋势。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04" y="1222311"/>
            <a:ext cx="6958790" cy="529978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" name="矩形 2"/>
          <p:cNvSpPr/>
          <p:nvPr/>
        </p:nvSpPr>
        <p:spPr>
          <a:xfrm>
            <a:off x="574908" y="1236310"/>
            <a:ext cx="387735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 10</a:t>
            </a:r>
            <a:r>
              <a:rPr lang="zh-CN" altLang="en-US" sz="2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编程语言指数走势</a:t>
            </a:r>
            <a:endParaRPr lang="zh-CN" altLang="en-US" sz="2400" b="1" i="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849602"/>
            <a:ext cx="8901405" cy="4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57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64" name="Text Box 20"/>
          <p:cNvSpPr txBox="1">
            <a:spLocks noChangeArrowheads="1"/>
          </p:cNvSpPr>
          <p:nvPr/>
        </p:nvSpPr>
        <p:spPr bwMode="auto">
          <a:xfrm>
            <a:off x="90488" y="1352550"/>
            <a:ext cx="88122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不同的程序语言机制，对设计的支持不尽相同，目前被广泛采用的是结构化程序设计语言和面向对象语言。</a:t>
            </a:r>
            <a:r>
              <a:rPr lang="zh-CN" altLang="en-US" sz="2400"/>
              <a:t> </a:t>
            </a:r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1284288" y="3016250"/>
            <a:ext cx="6796022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选择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程序设计语言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机制需考虑到：</a:t>
            </a:r>
          </a:p>
          <a:p>
            <a:pPr marL="457200" indent="-457200">
              <a:lnSpc>
                <a:spcPct val="21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数据结构的表示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模块化编程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控制结构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面向对象程序语言要与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OOA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相兼容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9438" y="1712913"/>
            <a:ext cx="5400675" cy="1333500"/>
          </a:xfrm>
          <a:prstGeom prst="rect">
            <a:avLst/>
          </a:prstGeom>
          <a:noFill/>
        </p:spPr>
      </p:pic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61938" y="1227138"/>
            <a:ext cx="830421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对于类似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百度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的搜索引擎，如何进行搜索接口设计？搜索结果呢？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pic>
        <p:nvPicPr>
          <p:cNvPr id="38400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4825" y="3595688"/>
            <a:ext cx="6088063" cy="29194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grpSp>
        <p:nvGrpSpPr>
          <p:cNvPr id="378887" name="Group 7"/>
          <p:cNvGrpSpPr>
            <a:grpSpLocks/>
          </p:cNvGrpSpPr>
          <p:nvPr/>
        </p:nvGrpSpPr>
        <p:grpSpPr bwMode="auto">
          <a:xfrm>
            <a:off x="322263" y="1411288"/>
            <a:ext cx="8424862" cy="4294187"/>
            <a:chOff x="203" y="889"/>
            <a:chExt cx="5307" cy="2705"/>
          </a:xfrm>
        </p:grpSpPr>
        <p:pic>
          <p:nvPicPr>
            <p:cNvPr id="37888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3" y="889"/>
              <a:ext cx="5307" cy="2705"/>
            </a:xfrm>
            <a:prstGeom prst="rect">
              <a:avLst/>
            </a:prstGeom>
            <a:noFill/>
          </p:spPr>
        </p:pic>
        <p:sp>
          <p:nvSpPr>
            <p:cNvPr id="378886" name="Rectangle 6"/>
            <p:cNvSpPr>
              <a:spLocks noChangeArrowheads="1"/>
            </p:cNvSpPr>
            <p:nvPr/>
          </p:nvSpPr>
          <p:spPr bwMode="auto">
            <a:xfrm>
              <a:off x="381" y="1013"/>
              <a:ext cx="349" cy="24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863" y="1266825"/>
            <a:ext cx="6229350" cy="3856038"/>
          </a:xfrm>
          <a:prstGeom prst="rect">
            <a:avLst/>
          </a:prstGeom>
          <a:noFill/>
        </p:spPr>
      </p:pic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grpSp>
        <p:nvGrpSpPr>
          <p:cNvPr id="379912" name="Group 8"/>
          <p:cNvGrpSpPr>
            <a:grpSpLocks/>
          </p:cNvGrpSpPr>
          <p:nvPr/>
        </p:nvGrpSpPr>
        <p:grpSpPr bwMode="auto">
          <a:xfrm>
            <a:off x="1566863" y="5265738"/>
            <a:ext cx="4675187" cy="1139825"/>
            <a:chOff x="987" y="3317"/>
            <a:chExt cx="2945" cy="718"/>
          </a:xfrm>
        </p:grpSpPr>
        <p:pic>
          <p:nvPicPr>
            <p:cNvPr id="37991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36" y="3357"/>
              <a:ext cx="2796" cy="678"/>
            </a:xfrm>
            <a:prstGeom prst="rect">
              <a:avLst/>
            </a:prstGeom>
            <a:noFill/>
          </p:spPr>
        </p:pic>
        <p:sp>
          <p:nvSpPr>
            <p:cNvPr id="379911" name="Rectangle 7"/>
            <p:cNvSpPr>
              <a:spLocks noChangeArrowheads="1"/>
            </p:cNvSpPr>
            <p:nvPr/>
          </p:nvSpPr>
          <p:spPr bwMode="auto">
            <a:xfrm>
              <a:off x="987" y="3317"/>
              <a:ext cx="546" cy="25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99" name="Text Box 31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212000" name="Text Box 32"/>
          <p:cNvSpPr txBox="1">
            <a:spLocks noChangeArrowheads="1"/>
          </p:cNvSpPr>
          <p:nvPr/>
        </p:nvSpPr>
        <p:spPr bwMode="auto">
          <a:xfrm>
            <a:off x="90488" y="1352550"/>
            <a:ext cx="88122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不同的程序语言机制，对设计的支持不尽相同，目前被广泛采用的是结构化程序设计语言和面向对象语言。</a:t>
            </a:r>
            <a:r>
              <a:rPr lang="zh-CN" altLang="en-US" sz="2400"/>
              <a:t> </a:t>
            </a:r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448469" y="2320925"/>
            <a:ext cx="8405812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面向对象程序设计语言机制需考虑到：</a:t>
            </a:r>
          </a:p>
          <a:p>
            <a:pPr marL="457200" indent="-457200">
              <a:lnSpc>
                <a:spcPct val="21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类，考虑局部化设计原则。 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继承性，继承性是使得类自动具有其它类的属性（数据结构）和方法（功能）的机制。</a:t>
            </a:r>
            <a:r>
              <a:rPr lang="zh-CN" altLang="en-US" sz="2400" dirty="0"/>
              <a:t>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多态性，多态性是指相同的模块接口定义，却有完全不同的实现过程。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/*</a:t>
            </a:r>
            <a:r>
              <a:rPr lang="en-US" altLang="zh-CN" sz="1400" dirty="0" smtClean="0"/>
              <a:t>C++</a:t>
            </a:r>
            <a:r>
              <a:rPr lang="zh-CN" altLang="en-US" sz="1400" dirty="0" smtClean="0"/>
              <a:t>通过纯虚函数</a:t>
            </a:r>
            <a:r>
              <a:rPr lang="en-US" altLang="zh-CN" sz="2400" dirty="0" smtClean="0"/>
              <a:t>*//*</a:t>
            </a:r>
            <a:r>
              <a:rPr lang="zh-CN" altLang="en-US" sz="1400" dirty="0" smtClean="0"/>
              <a:t>多态：同样一个物种，会有不同的形态；接口一致，但实现过程不同；多态性的实现本质上是通过函数指针。</a:t>
            </a:r>
            <a:r>
              <a:rPr lang="en-US" altLang="zh-CN" sz="2400" dirty="0" smtClean="0"/>
              <a:t>*/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机制，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消息是实现多态性的重要机制之一。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5章 软件实现（胡思康）">
  <a:themeElements>
    <a:clrScheme name="第5章 软件实现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5章 软件实现（胡思康）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第5章 软件实现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软件工程概述</Template>
  <TotalTime>17242</TotalTime>
  <Words>2098</Words>
  <Application>Microsoft Office PowerPoint</Application>
  <PresentationFormat>全屏显示(4:3)</PresentationFormat>
  <Paragraphs>263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microsoft yahei</vt:lpstr>
      <vt:lpstr>Monotype Sorts</vt:lpstr>
      <vt:lpstr>华文新魏</vt:lpstr>
      <vt:lpstr>楷体_GB2312</vt:lpstr>
      <vt:lpstr>隶书</vt:lpstr>
      <vt:lpstr>宋体</vt:lpstr>
      <vt:lpstr>Arial</vt:lpstr>
      <vt:lpstr>Arial Narrow</vt:lpstr>
      <vt:lpstr>Symbol</vt:lpstr>
      <vt:lpstr>Times New Roman</vt:lpstr>
      <vt:lpstr>Wingdings</vt:lpstr>
      <vt:lpstr>Wingdings 3</vt:lpstr>
      <vt:lpstr>第5章 软件实现（胡思康）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软件实现</dc:title>
  <dc:creator>xujy</dc:creator>
  <cp:lastModifiedBy>聂 宇翔</cp:lastModifiedBy>
  <cp:revision>642</cp:revision>
  <dcterms:created xsi:type="dcterms:W3CDTF">2001-11-04T02:17:27Z</dcterms:created>
  <dcterms:modified xsi:type="dcterms:W3CDTF">2019-01-04T14:44:19Z</dcterms:modified>
</cp:coreProperties>
</file>