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384" r:id="rId2"/>
    <p:sldId id="488" r:id="rId3"/>
    <p:sldId id="500" r:id="rId4"/>
    <p:sldId id="489" r:id="rId5"/>
    <p:sldId id="501" r:id="rId6"/>
    <p:sldId id="490" r:id="rId7"/>
    <p:sldId id="491" r:id="rId8"/>
    <p:sldId id="502" r:id="rId9"/>
    <p:sldId id="503" r:id="rId10"/>
    <p:sldId id="504" r:id="rId11"/>
    <p:sldId id="506" r:id="rId12"/>
    <p:sldId id="492" r:id="rId13"/>
    <p:sldId id="493" r:id="rId14"/>
    <p:sldId id="510" r:id="rId15"/>
    <p:sldId id="511" r:id="rId16"/>
    <p:sldId id="520" r:id="rId17"/>
    <p:sldId id="512" r:id="rId18"/>
    <p:sldId id="513" r:id="rId19"/>
    <p:sldId id="515" r:id="rId20"/>
    <p:sldId id="494" r:id="rId21"/>
    <p:sldId id="496" r:id="rId22"/>
    <p:sldId id="499" r:id="rId23"/>
    <p:sldId id="518" r:id="rId24"/>
    <p:sldId id="519" r:id="rId25"/>
    <p:sldId id="453" r:id="rId26"/>
  </p:sldIdLst>
  <p:sldSz cx="9144000" cy="6858000" type="screen4x3"/>
  <p:notesSz cx="6735763" cy="9866313"/>
  <p:kinsoku lang="zh-CN" invalStChars="!),.:;?]}、。—ˇ¨〃々—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lnSpc>
        <a:spcPct val="90000"/>
      </a:lnSpc>
      <a:spcBef>
        <a:spcPct val="0"/>
      </a:spcBef>
      <a:spcAft>
        <a:spcPct val="50000"/>
      </a:spcAft>
      <a:buClr>
        <a:srgbClr val="838487"/>
      </a:buClr>
      <a:buSzPct val="75000"/>
      <a:buFont typeface="Wingdings" pitchFamily="2" charset="2"/>
      <a:buChar char="n"/>
      <a:defRPr sz="14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50000"/>
      </a:spcAft>
      <a:buClr>
        <a:srgbClr val="838487"/>
      </a:buClr>
      <a:buSzPct val="75000"/>
      <a:buFont typeface="Wingdings" pitchFamily="2" charset="2"/>
      <a:buChar char="n"/>
      <a:defRPr sz="14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50000"/>
      </a:spcAft>
      <a:buClr>
        <a:srgbClr val="838487"/>
      </a:buClr>
      <a:buSzPct val="75000"/>
      <a:buFont typeface="Wingdings" pitchFamily="2" charset="2"/>
      <a:buChar char="n"/>
      <a:defRPr sz="14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50000"/>
      </a:spcAft>
      <a:buClr>
        <a:srgbClr val="838487"/>
      </a:buClr>
      <a:buSzPct val="75000"/>
      <a:buFont typeface="Wingdings" pitchFamily="2" charset="2"/>
      <a:buChar char="n"/>
      <a:defRPr sz="14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50000"/>
      </a:spcAft>
      <a:buClr>
        <a:srgbClr val="838487"/>
      </a:buClr>
      <a:buSzPct val="75000"/>
      <a:buFont typeface="Wingdings" pitchFamily="2" charset="2"/>
      <a:buChar char="n"/>
      <a:defRPr sz="14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8E00"/>
    <a:srgbClr val="4C2E00"/>
    <a:srgbClr val="CF0E30"/>
    <a:srgbClr val="FC0128"/>
    <a:srgbClr val="183400"/>
    <a:srgbClr val="FFFF00"/>
    <a:srgbClr val="FFFF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72099" autoAdjust="0"/>
  </p:normalViewPr>
  <p:slideViewPr>
    <p:cSldViewPr>
      <p:cViewPr varScale="1">
        <p:scale>
          <a:sx n="63" d="100"/>
          <a:sy n="63" d="100"/>
        </p:scale>
        <p:origin x="63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5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408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29187" cy="3697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102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notes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0201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第二部分主要是讲测试的策略。</a:t>
            </a:r>
            <a:endParaRPr lang="en-US" altLang="zh-CN" dirty="0" smtClean="0"/>
          </a:p>
          <a:p>
            <a:r>
              <a:rPr lang="zh-CN" altLang="en-US" dirty="0" smtClean="0"/>
              <a:t>单元测试结束后，接下来就要开始组装。关于组装，一个是组装的过程。一个是组装完成后，对于系统整体，要进行一个测试（调试和测试报告，因为测试只是用来发现错误，而调试是在发现错误之后，要去改正错误。至于错误出现在什么地方，并且如何去改正，是调试的任务）。</a:t>
            </a:r>
            <a:endParaRPr lang="en-US" altLang="zh-CN" dirty="0" smtClean="0"/>
          </a:p>
          <a:p>
            <a:r>
              <a:rPr lang="zh-CN" altLang="en-US" dirty="0" smtClean="0"/>
              <a:t>完成局部测试之后，要进行系统全局的测试。</a:t>
            </a:r>
            <a:endParaRPr lang="en-US" altLang="zh-CN" dirty="0" smtClean="0"/>
          </a:p>
          <a:p>
            <a:r>
              <a:rPr lang="zh-CN" altLang="en-US" dirty="0" smtClean="0"/>
              <a:t>先进行局部的测试，然后根据我们的软件结构图，把这些单元模块组装成一个完整的系统，进行确认测试（也叫“验收测试”），最后再是系统测试。系统：包括硬件系统和软件系统。确认测试是在模拟用户的环境下，而系统测试是在用户真实的环境下。分别应用于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版本（公司内部进行测试；是在实验室中进行的测试）和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版本（放到用户环境下进行测试）。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122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又叫“强度测试”，在各种资源难以保证的前提下，系统正常运行的能力。有些资源可以掌握（比如：内存），但有些资源难以掌控（比如：网络）。测试系统能够测试的最大峰值是什么？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708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又叫“强度测试”，在各种资源难以保证的前提下，系统正常运行的能力。有些资源可以掌握（比如：内存），但有些资源难以掌控（比如：网络）。测试系统能够测试的最大峰值是什么？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18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主要是关于大数据的处理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889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安全算法、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993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调试就不多讲了，比较依赖于</a:t>
            </a:r>
            <a:r>
              <a:rPr lang="en-US" altLang="zh-CN" dirty="0" smtClean="0"/>
              <a:t>IDE</a:t>
            </a:r>
          </a:p>
          <a:p>
            <a:r>
              <a:rPr lang="zh-CN" altLang="en-US" dirty="0" smtClean="0"/>
              <a:t>“</a:t>
            </a:r>
            <a:r>
              <a:rPr kumimoji="1" lang="zh-CN" altLang="en-US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对修改后的内容重新进行测试</a:t>
            </a:r>
            <a:r>
              <a:rPr lang="zh-CN" altLang="en-US" dirty="0" smtClean="0"/>
              <a:t>”：若用原有的测试用例测试修改过的代码，则叫“回归测试”，确保修改过的代码对当前功能执行的正确。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48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mtClean="0"/>
              <a:t>说明确认测试不用让用户参与，而集成测试需要用户参与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694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面向对象的测试留在第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39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通过软件结构图，对单元进行集成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压力测试，在各种环境下的测试，都属于系统测试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6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在进行单元测试的时候，我们需要写一些代码来进行测试。一个是“驱动模块”，是调用被测单元的；一个是“桩模块”，是被测单元来调用的。</a:t>
            </a:r>
            <a:endParaRPr lang="en-US" altLang="zh-CN" dirty="0" smtClean="0"/>
          </a:p>
          <a:p>
            <a:r>
              <a:rPr lang="zh-CN" altLang="en-US" dirty="0" smtClean="0"/>
              <a:t>这个桩模块是用来模拟一些功能（从而实现被测单元能正确运行），但这些桩模块可能本身没有写好，所以它直接模拟接口，只要能实现正确调用就行。接口需要正确设计，但具体实现不重要。这些是软件测试要附带的成本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54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错误处理测试：</a:t>
            </a:r>
            <a:endParaRPr lang="en-US" altLang="zh-CN" dirty="0" smtClean="0"/>
          </a:p>
          <a:p>
            <a:r>
              <a:rPr lang="zh-CN" altLang="en-US" dirty="0" smtClean="0"/>
              <a:t>对于错误的处理，它可能在模块的内部，但测试的效果可能在模块的外部进行展示。但我的白盒测试没法处理这样的在外部能显示结果的情况，但我的黑盒测试可以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18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150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所谓“集成”，就是“组装”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123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（注意看这一页的动画）不是在测试好单独的</a:t>
            </a:r>
            <a:r>
              <a:rPr lang="en-US" altLang="zh-CN" dirty="0" smtClean="0"/>
              <a:t>M5, M3, M6</a:t>
            </a:r>
            <a:r>
              <a:rPr lang="zh-CN" altLang="en-US" dirty="0" smtClean="0"/>
              <a:t>之后，直接安装</a:t>
            </a:r>
            <a:r>
              <a:rPr lang="en-US" altLang="zh-CN" dirty="0" smtClean="0"/>
              <a:t>M2, M1, M4</a:t>
            </a:r>
            <a:r>
              <a:rPr lang="zh-CN" altLang="en-US" dirty="0" smtClean="0"/>
              <a:t>。而是分别安装</a:t>
            </a:r>
            <a:r>
              <a:rPr lang="en-US" altLang="zh-CN" dirty="0" smtClean="0"/>
              <a:t>M2,</a:t>
            </a:r>
            <a:r>
              <a:rPr lang="en-US" altLang="zh-CN" baseline="0" dirty="0" smtClean="0"/>
              <a:t> M1, M4</a:t>
            </a:r>
            <a:r>
              <a:rPr lang="zh-CN" altLang="en-US" baseline="0" dirty="0" smtClean="0"/>
              <a:t>， 并在每一步都进行测试。然后在</a:t>
            </a:r>
            <a:r>
              <a:rPr lang="en-US" altLang="zh-CN" baseline="0" dirty="0" smtClean="0"/>
              <a:t>M2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M4</a:t>
            </a:r>
            <a:r>
              <a:rPr lang="zh-CN" altLang="en-US" baseline="0" dirty="0" smtClean="0"/>
              <a:t>的上面设计驱动模块</a:t>
            </a:r>
            <a:r>
              <a:rPr lang="en-US" altLang="zh-CN" baseline="0" dirty="0" smtClean="0"/>
              <a:t>D4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D5</a:t>
            </a:r>
            <a:r>
              <a:rPr lang="zh-CN" altLang="en-US" baseline="0" dirty="0" smtClean="0"/>
              <a:t>，并依次测试。然后再设计驱动模块</a:t>
            </a:r>
            <a:r>
              <a:rPr lang="en-US" altLang="zh-CN" baseline="0" dirty="0" smtClean="0"/>
              <a:t>D6</a:t>
            </a:r>
            <a:r>
              <a:rPr lang="zh-CN" altLang="en-US" baseline="0" dirty="0" smtClean="0"/>
              <a:t>，进行整体的测试，最后再把主模块</a:t>
            </a:r>
            <a:r>
              <a:rPr lang="en-US" altLang="zh-CN" baseline="0" dirty="0" smtClean="0"/>
              <a:t>M1</a:t>
            </a:r>
            <a:r>
              <a:rPr lang="zh-CN" altLang="en-US" baseline="0" dirty="0" smtClean="0"/>
              <a:t>加到最上面，控制全局的模块。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080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folHlink"/>
                </a:solidFill>
                <a:latin typeface="楷体_GB2312" pitchFamily="49" charset="-122"/>
              </a:rPr>
              <a:t>自顶而下：上面是宏观，下面是微观，我们首先能看到系统的概貌，尽早发现系统整体的功能和性能，就可以尽早从需求的角度来发现系统的问题。</a:t>
            </a:r>
            <a:endParaRPr lang="en-US" altLang="zh-CN" dirty="0" smtClean="0">
              <a:solidFill>
                <a:schemeClr val="folHlink"/>
              </a:solidFill>
              <a:latin typeface="楷体_GB2312" pitchFamily="49" charset="-122"/>
            </a:endParaRPr>
          </a:p>
          <a:p>
            <a:r>
              <a:rPr lang="zh-CN" altLang="en-US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自底而上：能够尽早知道我们实现的过程是否符合我们设计的方案。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209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软件测试是软件质量保证的非常重要的技术手段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39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/>
        </p:nvSpPr>
        <p:spPr bwMode="ltGray">
          <a:xfrm>
            <a:off x="0" y="6642100"/>
            <a:ext cx="9144000" cy="230188"/>
          </a:xfrm>
          <a:prstGeom prst="rect">
            <a:avLst/>
          </a:prstGeom>
          <a:solidFill>
            <a:srgbClr val="A31221"/>
          </a:solidFill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2"/>
          </p:nvPr>
        </p:nvSpPr>
        <p:spPr bwMode="white">
          <a:xfrm>
            <a:off x="6762750" y="5638800"/>
            <a:ext cx="2163763" cy="48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388" tIns="45693" rIns="91388" bIns="4569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447800"/>
            <a:ext cx="7772400" cy="1470025"/>
          </a:xfrm>
        </p:spPr>
        <p:txBody>
          <a:bodyPr/>
          <a:lstStyle>
            <a:lvl1pPr algn="r">
              <a:lnSpc>
                <a:spcPct val="95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0" y="3068638"/>
            <a:ext cx="6400800" cy="1752600"/>
          </a:xfrm>
        </p:spPr>
        <p:txBody>
          <a:bodyPr/>
          <a:lstStyle>
            <a:lvl1pPr marL="0" indent="0" algn="r" defTabSz="914400">
              <a:lnSpc>
                <a:spcPct val="100000"/>
              </a:lnSpc>
              <a:tabLst/>
              <a:defRPr b="0">
                <a:solidFill>
                  <a:srgbClr val="A31221"/>
                </a:solidFill>
                <a:latin typeface="Arial Narrow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1974" name="Line 6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76200">
            <a:pattFill prst="pct90">
              <a:fgClr>
                <a:srgbClr val="55528E"/>
              </a:fgClr>
              <a:bgClr>
                <a:srgbClr val="FFFF93"/>
              </a:bgClr>
            </a:patt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6572250" y="6553200"/>
            <a:ext cx="2571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itchFamily="18" charset="0"/>
              </a:rPr>
              <a:t>           </a:t>
            </a:r>
            <a:r>
              <a:rPr kumimoji="1" lang="zh-CN" altLang="en-US" b="1">
                <a:solidFill>
                  <a:schemeClr val="tx1"/>
                </a:solidFill>
                <a:latin typeface="Times New Roman" pitchFamily="18" charset="0"/>
              </a:rPr>
              <a:t>第  </a:t>
            </a:r>
            <a:fld id="{C1E3F4CD-E322-41C0-B9F0-0FA016E672F6}" type="slidenum">
              <a:rPr kumimoji="1" lang="zh-CN" altLang="en-US" b="1">
                <a:solidFill>
                  <a:schemeClr val="tx1"/>
                </a:solidFill>
                <a:latin typeface="Times New Roman" pitchFamily="18" charset="0"/>
              </a:rPr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 pitchFamily="2" charset="2"/>
                <a:buNone/>
              </a:pPr>
              <a:t>‹#›</a:t>
            </a:fld>
            <a:r>
              <a:rPr kumimoji="1" lang="zh-CN" altLang="en-US" b="1">
                <a:solidFill>
                  <a:schemeClr val="tx1"/>
                </a:solidFill>
                <a:latin typeface="Times New Roman" pitchFamily="18" charset="0"/>
              </a:rPr>
              <a:t>  页</a:t>
            </a:r>
          </a:p>
        </p:txBody>
      </p:sp>
      <p:sp>
        <p:nvSpPr>
          <p:cNvPr id="211976" name="Line 8"/>
          <p:cNvSpPr>
            <a:spLocks noChangeShapeType="1"/>
          </p:cNvSpPr>
          <p:nvPr userDrawn="1"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77" name="Text Box 9"/>
          <p:cNvSpPr txBox="1">
            <a:spLocks noChangeArrowheads="1"/>
          </p:cNvSpPr>
          <p:nvPr userDrawn="1"/>
        </p:nvSpPr>
        <p:spPr bwMode="auto">
          <a:xfrm>
            <a:off x="2438400" y="6461125"/>
            <a:ext cx="3810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rPr>
              <a:t>北京理工大学计算机系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26200" y="304800"/>
            <a:ext cx="1798638" cy="3154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8700" y="304800"/>
            <a:ext cx="5245100" cy="3154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700" y="304800"/>
            <a:ext cx="7196138" cy="682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277938" y="1354138"/>
            <a:ext cx="6611937" cy="210502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7938" y="1354138"/>
            <a:ext cx="3228975" cy="210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354138"/>
            <a:ext cx="3230562" cy="210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128588" y="1319213"/>
            <a:ext cx="8829675" cy="5194300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/>
        </p:spPr>
        <p:txBody>
          <a:bodyPr lIns="92023" tIns="46014" rIns="92023" bIns="46014"/>
          <a:lstStyle/>
          <a:p>
            <a:pPr marL="284163" indent="-284163" defTabSz="346075">
              <a:buClr>
                <a:srgbClr val="A31221"/>
              </a:buClr>
              <a:buFont typeface="Wingdings 3" pitchFamily="18" charset="2"/>
              <a:buNone/>
              <a:tabLst>
                <a:tab pos="1260475" algn="l"/>
              </a:tabLst>
            </a:pPr>
            <a:endParaRPr lang="zh-CN" altLang="zh-CN" sz="2200" b="1">
              <a:latin typeface="宋体" pitchFamily="2" charset="-122"/>
            </a:endParaRP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8247063" y="6672263"/>
            <a:ext cx="7159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fld id="{34C0F13F-DB49-4A3A-8D70-69A2ADD52D65}" type="slidenum">
              <a:rPr lang="en-US" altLang="zh-CN" sz="800">
                <a:solidFill>
                  <a:srgbClr val="969696"/>
                </a:solidFill>
                <a:latin typeface="Arial Narrow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lang="en-US" altLang="zh-CN" sz="800">
              <a:solidFill>
                <a:srgbClr val="969696"/>
              </a:solidFill>
              <a:latin typeface="Arial Narrow" pitchFamily="34" charset="0"/>
            </a:endParaRPr>
          </a:p>
        </p:txBody>
      </p:sp>
      <p:sp>
        <p:nvSpPr>
          <p:cNvPr id="210948" name="Line 4"/>
          <p:cNvSpPr>
            <a:spLocks noChangeShapeType="1"/>
          </p:cNvSpPr>
          <p:nvPr/>
        </p:nvSpPr>
        <p:spPr bwMode="ltGray">
          <a:xfrm>
            <a:off x="0" y="1103313"/>
            <a:ext cx="9144000" cy="0"/>
          </a:xfrm>
          <a:prstGeom prst="line">
            <a:avLst/>
          </a:prstGeom>
          <a:noFill/>
          <a:ln w="9525">
            <a:solidFill>
              <a:srgbClr val="A312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28700" y="304800"/>
            <a:ext cx="719613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09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7938" y="1354138"/>
            <a:ext cx="6611937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10952" name="Line 8"/>
          <p:cNvSpPr>
            <a:spLocks noChangeShapeType="1"/>
          </p:cNvSpPr>
          <p:nvPr/>
        </p:nvSpPr>
        <p:spPr bwMode="ltGray">
          <a:xfrm>
            <a:off x="-12700" y="1155700"/>
            <a:ext cx="9144000" cy="0"/>
          </a:xfrm>
          <a:prstGeom prst="line">
            <a:avLst/>
          </a:prstGeom>
          <a:noFill/>
          <a:ln w="38100">
            <a:solidFill>
              <a:srgbClr val="A312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0" y="6592888"/>
            <a:ext cx="9144000" cy="249237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7710488" y="6557963"/>
            <a:ext cx="143192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187" tIns="45094" rIns="90187" bIns="45094">
            <a:spAutoFit/>
          </a:bodyPr>
          <a:lstStyle/>
          <a:p>
            <a:pPr algn="ctr" defTabSz="90170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kumimoji="1" lang="en-US" altLang="zh-CN" b="1">
                <a:solidFill>
                  <a:srgbClr val="FFFF99"/>
                </a:solidFill>
                <a:latin typeface="Times New Roman" pitchFamily="18" charset="0"/>
              </a:rPr>
              <a:t>           </a:t>
            </a:r>
            <a:r>
              <a:rPr kumimoji="1" lang="zh-CN" altLang="en-US" b="1">
                <a:solidFill>
                  <a:srgbClr val="FFFF99"/>
                </a:solidFill>
                <a:latin typeface="Times New Roman" pitchFamily="18" charset="0"/>
              </a:rPr>
              <a:t>第  </a:t>
            </a:r>
            <a:fld id="{BD24D00D-2EEA-42CC-99E4-8C0F4ED9CE31}" type="slidenum">
              <a:rPr kumimoji="1" lang="zh-CN" altLang="en-US" b="1">
                <a:solidFill>
                  <a:srgbClr val="FFFF99"/>
                </a:solidFill>
                <a:latin typeface="Times New Roman" pitchFamily="18" charset="0"/>
              </a:rPr>
              <a:pPr algn="ctr" defTabSz="90170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 pitchFamily="2" charset="2"/>
                <a:buNone/>
              </a:pPr>
              <a:t>‹#›</a:t>
            </a:fld>
            <a:r>
              <a:rPr kumimoji="1" lang="zh-CN" altLang="en-US" b="1">
                <a:solidFill>
                  <a:srgbClr val="FFFF99"/>
                </a:solidFill>
                <a:latin typeface="Times New Roman" pitchFamily="18" charset="0"/>
              </a:rPr>
              <a:t>  页</a:t>
            </a:r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50800" y="6616700"/>
            <a:ext cx="207327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>
              <a:lnSpc>
                <a:spcPct val="8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200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 sz="200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章  软件测试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randomBar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34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34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34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34" charset="0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34" charset="0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34" charset="0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34" charset="0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34" charset="0"/>
        </a:defRPr>
      </a:lvl9pPr>
    </p:titleStyle>
    <p:bodyStyle>
      <a:lvl1pPr marL="284163" indent="-2841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itchFamily="18" charset="2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3838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2pPr>
      <a:lvl3pPr marL="915988" indent="-179388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3pPr>
      <a:lvl4pPr marL="1200150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4pPr>
      <a:lvl5pPr marL="14843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5pPr>
      <a:lvl6pPr marL="19415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6pPr>
      <a:lvl7pPr marL="23987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7pPr>
      <a:lvl8pPr marL="28559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8pPr>
      <a:lvl9pPr marL="33131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467600" cy="838200"/>
          </a:xfrm>
        </p:spPr>
        <p:txBody>
          <a:bodyPr/>
          <a:lstStyle/>
          <a:p>
            <a:r>
              <a:rPr lang="zh-CN" altLang="en-US" sz="480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80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 sz="480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章   软件测试（下）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124075" y="2492375"/>
            <a:ext cx="5105400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4163" indent="-284163" algn="just" defTabSz="346075">
              <a:lnSpc>
                <a:spcPct val="120000"/>
              </a:lnSpc>
              <a:buClr>
                <a:srgbClr val="A31221"/>
              </a:buClr>
              <a:buFont typeface="Wingdings" pitchFamily="2" charset="2"/>
              <a:buChar char="v"/>
              <a:tabLst>
                <a:tab pos="1260475" algn="l"/>
              </a:tabLst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软件测试策略</a:t>
            </a:r>
          </a:p>
          <a:p>
            <a:pPr marL="284163" indent="-284163" algn="just" defTabSz="346075">
              <a:lnSpc>
                <a:spcPct val="120000"/>
              </a:lnSpc>
              <a:buClr>
                <a:srgbClr val="A31221"/>
              </a:buClr>
              <a:buFont typeface="Wingdings" pitchFamily="2" charset="2"/>
              <a:buChar char="v"/>
              <a:tabLst>
                <a:tab pos="1260475" algn="l"/>
              </a:tabLst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调试</a:t>
            </a:r>
          </a:p>
          <a:p>
            <a:pPr marL="284163" indent="-284163" algn="just" defTabSz="346075">
              <a:lnSpc>
                <a:spcPct val="120000"/>
              </a:lnSpc>
              <a:buClr>
                <a:srgbClr val="A31221"/>
              </a:buClr>
              <a:buFont typeface="Wingdings" pitchFamily="2" charset="2"/>
              <a:buChar char="v"/>
              <a:tabLst>
                <a:tab pos="1260475" algn="l"/>
              </a:tabLst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软件测试报告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2716213" y="230505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M3</a:t>
            </a:r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3783013" y="314325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M6</a:t>
            </a: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1649413" y="314325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M5</a:t>
            </a:r>
          </a:p>
        </p:txBody>
      </p:sp>
      <p:sp>
        <p:nvSpPr>
          <p:cNvPr id="296966" name="Line 6"/>
          <p:cNvSpPr>
            <a:spLocks noChangeShapeType="1"/>
          </p:cNvSpPr>
          <p:nvPr/>
        </p:nvSpPr>
        <p:spPr bwMode="auto">
          <a:xfrm>
            <a:off x="1954213" y="26860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67" name="Line 7"/>
          <p:cNvSpPr>
            <a:spLocks noChangeShapeType="1"/>
          </p:cNvSpPr>
          <p:nvPr/>
        </p:nvSpPr>
        <p:spPr bwMode="auto">
          <a:xfrm>
            <a:off x="4164013" y="26860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68" name="Line 8"/>
          <p:cNvSpPr>
            <a:spLocks noChangeShapeType="1"/>
          </p:cNvSpPr>
          <p:nvPr/>
        </p:nvSpPr>
        <p:spPr bwMode="auto">
          <a:xfrm flipV="1">
            <a:off x="3021013" y="17716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1649413" y="23050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D1</a:t>
            </a: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2716213" y="14668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D2</a:t>
            </a:r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3783013" y="23050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D3</a:t>
            </a:r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1649413" y="23050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D1</a:t>
            </a:r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1649413" y="23050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D1</a:t>
            </a:r>
          </a:p>
        </p:txBody>
      </p:sp>
      <p:sp>
        <p:nvSpPr>
          <p:cNvPr id="296974" name="Rectangle 14"/>
          <p:cNvSpPr>
            <a:spLocks noChangeArrowheads="1"/>
          </p:cNvSpPr>
          <p:nvPr/>
        </p:nvSpPr>
        <p:spPr bwMode="auto">
          <a:xfrm>
            <a:off x="2716213" y="14668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D2</a:t>
            </a:r>
          </a:p>
        </p:txBody>
      </p:sp>
      <p:sp>
        <p:nvSpPr>
          <p:cNvPr id="296975" name="Rectangle 15"/>
          <p:cNvSpPr>
            <a:spLocks noChangeArrowheads="1"/>
          </p:cNvSpPr>
          <p:nvPr/>
        </p:nvSpPr>
        <p:spPr bwMode="auto">
          <a:xfrm>
            <a:off x="2716213" y="14668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D2</a:t>
            </a:r>
          </a:p>
        </p:txBody>
      </p:sp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3783013" y="23050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D3</a:t>
            </a:r>
          </a:p>
        </p:txBody>
      </p:sp>
      <p:sp>
        <p:nvSpPr>
          <p:cNvPr id="296977" name="Rectangle 17"/>
          <p:cNvSpPr>
            <a:spLocks noChangeArrowheads="1"/>
          </p:cNvSpPr>
          <p:nvPr/>
        </p:nvSpPr>
        <p:spPr bwMode="auto">
          <a:xfrm>
            <a:off x="3783013" y="23050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D3</a:t>
            </a:r>
          </a:p>
        </p:txBody>
      </p:sp>
      <p:sp>
        <p:nvSpPr>
          <p:cNvPr id="296978" name="Rectangle 18"/>
          <p:cNvSpPr>
            <a:spLocks noChangeArrowheads="1"/>
          </p:cNvSpPr>
          <p:nvPr/>
        </p:nvSpPr>
        <p:spPr bwMode="auto">
          <a:xfrm>
            <a:off x="1649413" y="230505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M2</a:t>
            </a:r>
          </a:p>
        </p:txBody>
      </p:sp>
      <p:sp>
        <p:nvSpPr>
          <p:cNvPr id="296979" name="Rectangle 19"/>
          <p:cNvSpPr>
            <a:spLocks noChangeArrowheads="1"/>
          </p:cNvSpPr>
          <p:nvPr/>
        </p:nvSpPr>
        <p:spPr bwMode="auto">
          <a:xfrm>
            <a:off x="3783013" y="230505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M4</a:t>
            </a:r>
          </a:p>
        </p:txBody>
      </p:sp>
      <p:sp>
        <p:nvSpPr>
          <p:cNvPr id="296980" name="Line 20"/>
          <p:cNvSpPr>
            <a:spLocks noChangeShapeType="1"/>
          </p:cNvSpPr>
          <p:nvPr/>
        </p:nvSpPr>
        <p:spPr bwMode="auto">
          <a:xfrm flipV="1">
            <a:off x="1954213" y="1847850"/>
            <a:ext cx="838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81" name="Line 21"/>
          <p:cNvSpPr>
            <a:spLocks noChangeShapeType="1"/>
          </p:cNvSpPr>
          <p:nvPr/>
        </p:nvSpPr>
        <p:spPr bwMode="auto">
          <a:xfrm flipH="1" flipV="1">
            <a:off x="3325813" y="1847850"/>
            <a:ext cx="838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82" name="Line 22"/>
          <p:cNvSpPr>
            <a:spLocks noChangeShapeType="1"/>
          </p:cNvSpPr>
          <p:nvPr/>
        </p:nvSpPr>
        <p:spPr bwMode="auto">
          <a:xfrm flipV="1">
            <a:off x="3021013" y="18478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83" name="Rectangle 23"/>
          <p:cNvSpPr>
            <a:spLocks noChangeArrowheads="1"/>
          </p:cNvSpPr>
          <p:nvPr/>
        </p:nvSpPr>
        <p:spPr bwMode="auto">
          <a:xfrm>
            <a:off x="2716213" y="146685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M1</a:t>
            </a:r>
          </a:p>
        </p:txBody>
      </p:sp>
      <p:sp>
        <p:nvSpPr>
          <p:cNvPr id="296984" name="Text Box 24"/>
          <p:cNvSpPr txBox="1">
            <a:spLocks noChangeArrowheads="1"/>
          </p:cNvSpPr>
          <p:nvPr/>
        </p:nvSpPr>
        <p:spPr bwMode="auto">
          <a:xfrm>
            <a:off x="5278438" y="5286375"/>
            <a:ext cx="3752850" cy="12255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第四步，把已测试的子系统按程序结构连接起来完成程序整体的组装测试。</a:t>
            </a:r>
          </a:p>
        </p:txBody>
      </p:sp>
      <p:sp>
        <p:nvSpPr>
          <p:cNvPr id="296985" name="Line 25"/>
          <p:cNvSpPr>
            <a:spLocks noChangeShapeType="1"/>
          </p:cNvSpPr>
          <p:nvPr/>
        </p:nvSpPr>
        <p:spPr bwMode="auto">
          <a:xfrm flipV="1">
            <a:off x="1954213" y="18478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86" name="Rectangle 26"/>
          <p:cNvSpPr>
            <a:spLocks noChangeArrowheads="1"/>
          </p:cNvSpPr>
          <p:nvPr/>
        </p:nvSpPr>
        <p:spPr bwMode="auto">
          <a:xfrm>
            <a:off x="1649413" y="14668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D4</a:t>
            </a:r>
          </a:p>
        </p:txBody>
      </p:sp>
      <p:sp>
        <p:nvSpPr>
          <p:cNvPr id="296987" name="Rectangle 27"/>
          <p:cNvSpPr>
            <a:spLocks noChangeArrowheads="1"/>
          </p:cNvSpPr>
          <p:nvPr/>
        </p:nvSpPr>
        <p:spPr bwMode="auto">
          <a:xfrm>
            <a:off x="1649413" y="14668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D4</a:t>
            </a:r>
          </a:p>
        </p:txBody>
      </p:sp>
      <p:sp>
        <p:nvSpPr>
          <p:cNvPr id="296988" name="Rectangle 28"/>
          <p:cNvSpPr>
            <a:spLocks noChangeArrowheads="1"/>
          </p:cNvSpPr>
          <p:nvPr/>
        </p:nvSpPr>
        <p:spPr bwMode="auto">
          <a:xfrm>
            <a:off x="1649413" y="14668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</a:rPr>
              <a:t>D4</a:t>
            </a:r>
          </a:p>
        </p:txBody>
      </p:sp>
      <p:sp>
        <p:nvSpPr>
          <p:cNvPr id="296989" name="Line 29"/>
          <p:cNvSpPr>
            <a:spLocks noChangeShapeType="1"/>
          </p:cNvSpPr>
          <p:nvPr/>
        </p:nvSpPr>
        <p:spPr bwMode="auto">
          <a:xfrm flipV="1">
            <a:off x="4164013" y="18478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0" name="Rectangle 30"/>
          <p:cNvSpPr>
            <a:spLocks noChangeArrowheads="1"/>
          </p:cNvSpPr>
          <p:nvPr/>
        </p:nvSpPr>
        <p:spPr bwMode="auto">
          <a:xfrm>
            <a:off x="3859213" y="14668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D5</a:t>
            </a:r>
          </a:p>
        </p:txBody>
      </p:sp>
      <p:sp>
        <p:nvSpPr>
          <p:cNvPr id="296991" name="Rectangle 31"/>
          <p:cNvSpPr>
            <a:spLocks noChangeArrowheads="1"/>
          </p:cNvSpPr>
          <p:nvPr/>
        </p:nvSpPr>
        <p:spPr bwMode="auto">
          <a:xfrm>
            <a:off x="3859213" y="14668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D5</a:t>
            </a:r>
          </a:p>
        </p:txBody>
      </p:sp>
      <p:sp>
        <p:nvSpPr>
          <p:cNvPr id="296992" name="Rectangle 32"/>
          <p:cNvSpPr>
            <a:spLocks noChangeArrowheads="1"/>
          </p:cNvSpPr>
          <p:nvPr/>
        </p:nvSpPr>
        <p:spPr bwMode="auto">
          <a:xfrm>
            <a:off x="3859213" y="146685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</a:rPr>
              <a:t>D5</a:t>
            </a:r>
          </a:p>
        </p:txBody>
      </p:sp>
      <p:sp>
        <p:nvSpPr>
          <p:cNvPr id="296993" name="AutoShape 33"/>
          <p:cNvSpPr>
            <a:spLocks noChangeArrowheads="1"/>
          </p:cNvSpPr>
          <p:nvPr/>
        </p:nvSpPr>
        <p:spPr bwMode="auto">
          <a:xfrm rot="-5393699">
            <a:off x="488156" y="2370932"/>
            <a:ext cx="1674813" cy="342900"/>
          </a:xfrm>
          <a:prstGeom prst="notchedRightArrow">
            <a:avLst>
              <a:gd name="adj1" fmla="val 50000"/>
              <a:gd name="adj2" fmla="val 12210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4" name="Rectangle 34"/>
          <p:cNvSpPr>
            <a:spLocks noChangeArrowheads="1"/>
          </p:cNvSpPr>
          <p:nvPr/>
        </p:nvSpPr>
        <p:spPr bwMode="auto">
          <a:xfrm>
            <a:off x="6586538" y="158432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M1</a:t>
            </a:r>
          </a:p>
        </p:txBody>
      </p:sp>
      <p:sp>
        <p:nvSpPr>
          <p:cNvPr id="296995" name="Rectangle 35"/>
          <p:cNvSpPr>
            <a:spLocks noChangeArrowheads="1"/>
          </p:cNvSpPr>
          <p:nvPr/>
        </p:nvSpPr>
        <p:spPr bwMode="auto">
          <a:xfrm>
            <a:off x="7613650" y="2341563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M4</a:t>
            </a:r>
          </a:p>
        </p:txBody>
      </p:sp>
      <p:sp>
        <p:nvSpPr>
          <p:cNvPr id="296996" name="Rectangle 36"/>
          <p:cNvSpPr>
            <a:spLocks noChangeArrowheads="1"/>
          </p:cNvSpPr>
          <p:nvPr/>
        </p:nvSpPr>
        <p:spPr bwMode="auto">
          <a:xfrm>
            <a:off x="6586538" y="2341563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M3</a:t>
            </a:r>
          </a:p>
        </p:txBody>
      </p:sp>
      <p:sp>
        <p:nvSpPr>
          <p:cNvPr id="296997" name="Rectangle 37"/>
          <p:cNvSpPr>
            <a:spLocks noChangeArrowheads="1"/>
          </p:cNvSpPr>
          <p:nvPr/>
        </p:nvSpPr>
        <p:spPr bwMode="auto">
          <a:xfrm>
            <a:off x="5519738" y="2341563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M2</a:t>
            </a:r>
          </a:p>
        </p:txBody>
      </p:sp>
      <p:sp>
        <p:nvSpPr>
          <p:cNvPr id="296998" name="Line 38"/>
          <p:cNvSpPr>
            <a:spLocks noChangeShapeType="1"/>
          </p:cNvSpPr>
          <p:nvPr/>
        </p:nvSpPr>
        <p:spPr bwMode="auto">
          <a:xfrm flipH="1">
            <a:off x="6891338" y="1965325"/>
            <a:ext cx="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9" name="Line 39"/>
          <p:cNvSpPr>
            <a:spLocks noChangeShapeType="1"/>
          </p:cNvSpPr>
          <p:nvPr/>
        </p:nvSpPr>
        <p:spPr bwMode="auto">
          <a:xfrm flipV="1">
            <a:off x="5886450" y="1965325"/>
            <a:ext cx="776288" cy="376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0" name="Line 40"/>
          <p:cNvSpPr>
            <a:spLocks noChangeShapeType="1"/>
          </p:cNvSpPr>
          <p:nvPr/>
        </p:nvSpPr>
        <p:spPr bwMode="auto">
          <a:xfrm>
            <a:off x="7196138" y="1965325"/>
            <a:ext cx="757237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1" name="Rectangle 41"/>
          <p:cNvSpPr>
            <a:spLocks noChangeArrowheads="1"/>
          </p:cNvSpPr>
          <p:nvPr/>
        </p:nvSpPr>
        <p:spPr bwMode="auto">
          <a:xfrm>
            <a:off x="7653338" y="311785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M6</a:t>
            </a:r>
          </a:p>
        </p:txBody>
      </p:sp>
      <p:sp>
        <p:nvSpPr>
          <p:cNvPr id="297002" name="Rectangle 42"/>
          <p:cNvSpPr>
            <a:spLocks noChangeArrowheads="1"/>
          </p:cNvSpPr>
          <p:nvPr/>
        </p:nvSpPr>
        <p:spPr bwMode="auto">
          <a:xfrm>
            <a:off x="5500688" y="3078163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M5</a:t>
            </a:r>
          </a:p>
        </p:txBody>
      </p:sp>
      <p:sp>
        <p:nvSpPr>
          <p:cNvPr id="297003" name="Line 43"/>
          <p:cNvSpPr>
            <a:spLocks noChangeShapeType="1"/>
          </p:cNvSpPr>
          <p:nvPr/>
        </p:nvSpPr>
        <p:spPr bwMode="auto">
          <a:xfrm>
            <a:off x="5824538" y="2722563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4" name="Line 44"/>
          <p:cNvSpPr>
            <a:spLocks noChangeShapeType="1"/>
          </p:cNvSpPr>
          <p:nvPr/>
        </p:nvSpPr>
        <p:spPr bwMode="auto">
          <a:xfrm>
            <a:off x="7994650" y="2743200"/>
            <a:ext cx="1588" cy="354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6" name="Text Box 46"/>
          <p:cNvSpPr txBox="1">
            <a:spLocks noChangeArrowheads="1"/>
          </p:cNvSpPr>
          <p:nvPr/>
        </p:nvSpPr>
        <p:spPr bwMode="auto">
          <a:xfrm>
            <a:off x="731838" y="3884613"/>
            <a:ext cx="4392612" cy="12255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第一步，对最底层的模块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M3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M5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M6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进行测试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设计驱动模块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D1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D2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D3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来模拟调用。</a:t>
            </a:r>
          </a:p>
        </p:txBody>
      </p:sp>
      <p:sp>
        <p:nvSpPr>
          <p:cNvPr id="297007" name="Text Box 47"/>
          <p:cNvSpPr txBox="1">
            <a:spLocks noChangeArrowheads="1"/>
          </p:cNvSpPr>
          <p:nvPr/>
        </p:nvSpPr>
        <p:spPr bwMode="auto">
          <a:xfrm>
            <a:off x="776288" y="5299075"/>
            <a:ext cx="4356100" cy="12255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第三步，设计驱动模块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D4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D5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D6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模拟调用，分别对新子系统进行测试。</a:t>
            </a:r>
          </a:p>
        </p:txBody>
      </p:sp>
      <p:sp>
        <p:nvSpPr>
          <p:cNvPr id="297008" name="Text Box 48"/>
          <p:cNvSpPr txBox="1">
            <a:spLocks noChangeArrowheads="1"/>
          </p:cNvSpPr>
          <p:nvPr/>
        </p:nvSpPr>
        <p:spPr bwMode="auto">
          <a:xfrm>
            <a:off x="5254625" y="3887788"/>
            <a:ext cx="3781425" cy="12255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第二步，用实际模块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M2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M1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M4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替换驱动模块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D1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D2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D3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009" name="Rectangle 49"/>
          <p:cNvSpPr>
            <a:spLocks noChangeArrowheads="1"/>
          </p:cNvSpPr>
          <p:nvPr/>
        </p:nvSpPr>
        <p:spPr bwMode="auto">
          <a:xfrm>
            <a:off x="2735263" y="1458913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</a:rPr>
              <a:t>D6</a:t>
            </a:r>
          </a:p>
        </p:txBody>
      </p:sp>
      <p:sp>
        <p:nvSpPr>
          <p:cNvPr id="297010" name="Line 50"/>
          <p:cNvSpPr>
            <a:spLocks noChangeShapeType="1"/>
          </p:cNvSpPr>
          <p:nvPr/>
        </p:nvSpPr>
        <p:spPr bwMode="auto">
          <a:xfrm flipH="1">
            <a:off x="1963738" y="1884363"/>
            <a:ext cx="1587" cy="365125"/>
          </a:xfrm>
          <a:prstGeom prst="line">
            <a:avLst/>
          </a:prstGeom>
          <a:noFill/>
          <a:ln w="57150" cap="sq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1" name="Rectangle 51"/>
          <p:cNvSpPr>
            <a:spLocks noChangeArrowheads="1"/>
          </p:cNvSpPr>
          <p:nvPr/>
        </p:nvSpPr>
        <p:spPr bwMode="auto">
          <a:xfrm>
            <a:off x="1474788" y="1254125"/>
            <a:ext cx="1098550" cy="649288"/>
          </a:xfrm>
          <a:prstGeom prst="rect">
            <a:avLst/>
          </a:prstGeom>
          <a:solidFill>
            <a:srgbClr val="3131C3"/>
          </a:solidFill>
          <a:ln w="9525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2" name="Line 52"/>
          <p:cNvSpPr>
            <a:spLocks noChangeShapeType="1"/>
          </p:cNvSpPr>
          <p:nvPr/>
        </p:nvSpPr>
        <p:spPr bwMode="auto">
          <a:xfrm>
            <a:off x="4156075" y="1884363"/>
            <a:ext cx="1588" cy="366712"/>
          </a:xfrm>
          <a:prstGeom prst="line">
            <a:avLst/>
          </a:prstGeom>
          <a:noFill/>
          <a:ln w="57150" cap="sq">
            <a:solidFill>
              <a:srgbClr val="2A2AA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8" name="Rectangle 58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97019" name="Text Box 59"/>
          <p:cNvSpPr txBox="1">
            <a:spLocks noChangeArrowheads="1"/>
          </p:cNvSpPr>
          <p:nvPr/>
        </p:nvSpPr>
        <p:spPr bwMode="auto">
          <a:xfrm>
            <a:off x="250825" y="1341438"/>
            <a:ext cx="48895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自底向上增值</a:t>
            </a:r>
            <a:endParaRPr kumimoji="1" lang="zh-CN" altLang="en-US" sz="20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6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6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6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69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29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29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69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29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69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9"/>
                                            </p:cond>
                                          </p:stCondLst>
                                        </p:cTn>
                                        <p:tgtEl>
                                          <p:spTgt spid="29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9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9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969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1"/>
                                            </p:cond>
                                          </p:stCondLst>
                                        </p:cTn>
                                        <p:tgtEl>
                                          <p:spTgt spid="29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969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5"/>
                                            </p:cond>
                                          </p:stCondLst>
                                        </p:cTn>
                                        <p:tgtEl>
                                          <p:spTgt spid="29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69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970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9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9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9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9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9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animBg="1" autoUpdateAnimBg="0"/>
      <p:bldP spid="296964" grpId="0" animBg="1" autoUpdateAnimBg="0"/>
      <p:bldP spid="296965" grpId="0" animBg="1" autoUpdateAnimBg="0"/>
      <p:bldP spid="296966" grpId="0" animBg="1"/>
      <p:bldP spid="296967" grpId="0" animBg="1"/>
      <p:bldP spid="296968" grpId="0" animBg="1"/>
      <p:bldP spid="296969" grpId="0" animBg="1" autoUpdateAnimBg="0"/>
      <p:bldP spid="296970" grpId="0" animBg="1" autoUpdateAnimBg="0"/>
      <p:bldP spid="296971" grpId="0" animBg="1" autoUpdateAnimBg="0"/>
      <p:bldP spid="296972" grpId="0" animBg="1" autoUpdateAnimBg="0"/>
      <p:bldP spid="296973" grpId="0" animBg="1" autoUpdateAnimBg="0"/>
      <p:bldP spid="296974" grpId="0" animBg="1" autoUpdateAnimBg="0"/>
      <p:bldP spid="296975" grpId="0" animBg="1" autoUpdateAnimBg="0"/>
      <p:bldP spid="296976" grpId="0" animBg="1" autoUpdateAnimBg="0"/>
      <p:bldP spid="296977" grpId="0" animBg="1" autoUpdateAnimBg="0"/>
      <p:bldP spid="296978" grpId="0" animBg="1" autoUpdateAnimBg="0"/>
      <p:bldP spid="296979" grpId="0" animBg="1" autoUpdateAnimBg="0"/>
      <p:bldP spid="296980" grpId="0" animBg="1"/>
      <p:bldP spid="296981" grpId="0" animBg="1"/>
      <p:bldP spid="296982" grpId="0" animBg="1"/>
      <p:bldP spid="296983" grpId="0" animBg="1" autoUpdateAnimBg="0"/>
      <p:bldP spid="296984" grpId="0" animBg="1" autoUpdateAnimBg="0"/>
      <p:bldP spid="296985" grpId="0" animBg="1"/>
      <p:bldP spid="296986" grpId="0" animBg="1" autoUpdateAnimBg="0"/>
      <p:bldP spid="296987" grpId="0" animBg="1" autoUpdateAnimBg="0"/>
      <p:bldP spid="296988" grpId="0" animBg="1" autoUpdateAnimBg="0"/>
      <p:bldP spid="296989" grpId="0" animBg="1"/>
      <p:bldP spid="296990" grpId="0" animBg="1" autoUpdateAnimBg="0"/>
      <p:bldP spid="296991" grpId="0" animBg="1" autoUpdateAnimBg="0"/>
      <p:bldP spid="296992" grpId="0" animBg="1" autoUpdateAnimBg="0"/>
      <p:bldP spid="296993" grpId="0" animBg="1"/>
      <p:bldP spid="297006" grpId="0" animBg="1" autoUpdateAnimBg="0"/>
      <p:bldP spid="297007" grpId="0" animBg="1" autoUpdateAnimBg="0"/>
      <p:bldP spid="297008" grpId="0" animBg="1" autoUpdateAnimBg="0"/>
      <p:bldP spid="297009" grpId="0" animBg="1" autoUpdateAnimBg="0"/>
      <p:bldP spid="297010" grpId="0" animBg="1"/>
      <p:bldP spid="297011" grpId="0" animBg="1"/>
      <p:bldP spid="2970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193" y="1403350"/>
            <a:ext cx="8386763" cy="3582988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folHlink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chemeClr val="folHlink"/>
                </a:solidFill>
                <a:latin typeface="楷体_GB2312" pitchFamily="49" charset="-122"/>
              </a:rPr>
              <a:t>自顶而下增值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dirty="0">
                <a:latin typeface="楷体_GB2312" pitchFamily="49" charset="-122"/>
              </a:rPr>
              <a:t>优点：能够尽早发现系统主控方面的问题。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dirty="0">
                <a:latin typeface="楷体_GB2312" pitchFamily="49" charset="-122"/>
              </a:rPr>
              <a:t>缺点：无法验证桩模块是否完全模拟了下属模块的功能。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  自底而上</a:t>
            </a:r>
            <a:r>
              <a:rPr lang="zh-CN" altLang="en-US" dirty="0">
                <a:solidFill>
                  <a:schemeClr val="folHlink"/>
                </a:solidFill>
                <a:latin typeface="楷体_GB2312" pitchFamily="49" charset="-122"/>
              </a:rPr>
              <a:t>增值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dirty="0">
                <a:latin typeface="楷体_GB2312" pitchFamily="49" charset="-122"/>
              </a:rPr>
              <a:t>优点：驱动模块较易编写，且能够尽早查出底层涉及较复杂的算法和实际的</a:t>
            </a:r>
            <a:r>
              <a:rPr lang="en-US" altLang="zh-CN" dirty="0">
                <a:latin typeface="楷体_GB2312" pitchFamily="49" charset="-122"/>
              </a:rPr>
              <a:t>I/O</a:t>
            </a:r>
            <a:r>
              <a:rPr lang="zh-CN" altLang="en-US" dirty="0">
                <a:latin typeface="楷体_GB2312" pitchFamily="49" charset="-122"/>
              </a:rPr>
              <a:t>模块中的错误。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dirty="0">
                <a:latin typeface="楷体_GB2312" pitchFamily="49" charset="-122"/>
              </a:rPr>
              <a:t>缺点：最后才能发现系统主控方面的问题。</a:t>
            </a:r>
          </a:p>
        </p:txBody>
      </p:sp>
      <p:graphicFrame>
        <p:nvGraphicFramePr>
          <p:cNvPr id="299012" name="Object 4"/>
          <p:cNvGraphicFramePr>
            <a:graphicFrameLocks noChangeAspect="1"/>
          </p:cNvGraphicFramePr>
          <p:nvPr/>
        </p:nvGraphicFramePr>
        <p:xfrm flipV="1">
          <a:off x="374650" y="1522413"/>
          <a:ext cx="144463" cy="14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58" name="Clip" r:id="rId4" imgW="142555" imgH="142555" progId="">
                  <p:embed/>
                </p:oleObj>
              </mc:Choice>
              <mc:Fallback>
                <p:oleObj name="Clip" r:id="rId4" imgW="142555" imgH="14255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374650" y="1522413"/>
                        <a:ext cx="144463" cy="14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3" name="Object 5"/>
          <p:cNvGraphicFramePr>
            <a:graphicFrameLocks noChangeAspect="1"/>
          </p:cNvGraphicFramePr>
          <p:nvPr/>
        </p:nvGraphicFramePr>
        <p:xfrm flipV="1">
          <a:off x="371475" y="3122613"/>
          <a:ext cx="144463" cy="14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59" name="Clip" r:id="rId6" imgW="142555" imgH="142555" progId="">
                  <p:embed/>
                </p:oleObj>
              </mc:Choice>
              <mc:Fallback>
                <p:oleObj name="Clip" r:id="rId6" imgW="142555" imgH="14255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371475" y="3122613"/>
                        <a:ext cx="144463" cy="14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5" name="Text Box 7"/>
          <p:cNvSpPr txBox="1">
            <a:spLocks noChangeArrowheads="1"/>
          </p:cNvSpPr>
          <p:nvPr/>
        </p:nvSpPr>
        <p:spPr bwMode="auto">
          <a:xfrm>
            <a:off x="683568" y="5085184"/>
            <a:ext cx="6818313" cy="1406525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集成过程的原则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①</a:t>
            </a:r>
            <a:r>
              <a:rPr kumimoji="1"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尽早测试关键模块。</a:t>
            </a:r>
            <a:endParaRPr kumimoji="1" lang="zh-CN" altLang="en-US" sz="24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② </a:t>
            </a:r>
            <a:r>
              <a:rPr kumimoji="1"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尽早测试包含</a:t>
            </a:r>
            <a:r>
              <a:rPr kumimoji="1"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I/O</a:t>
            </a:r>
            <a:r>
              <a:rPr kumimoji="1"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的模块。</a:t>
            </a:r>
          </a:p>
        </p:txBody>
      </p:sp>
      <p:graphicFrame>
        <p:nvGraphicFramePr>
          <p:cNvPr id="299016" name="Object 8"/>
          <p:cNvGraphicFramePr>
            <a:graphicFrameLocks noChangeAspect="1"/>
          </p:cNvGraphicFramePr>
          <p:nvPr/>
        </p:nvGraphicFramePr>
        <p:xfrm flipV="1">
          <a:off x="476250" y="5253038"/>
          <a:ext cx="144463" cy="14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0" name="Clip" r:id="rId7" imgW="142555" imgH="142555" progId="">
                  <p:embed/>
                </p:oleObj>
              </mc:Choice>
              <mc:Fallback>
                <p:oleObj name="Clip" r:id="rId7" imgW="142555" imgH="142555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76250" y="5253038"/>
                        <a:ext cx="144463" cy="14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9077" name="Rectangle 5"/>
          <p:cNvSpPr>
            <a:spLocks noGrp="1" noChangeArrowheads="1"/>
          </p:cNvSpPr>
          <p:nvPr>
            <p:ph type="title"/>
          </p:nvPr>
        </p:nvSpPr>
        <p:spPr>
          <a:xfrm>
            <a:off x="395288" y="1341438"/>
            <a:ext cx="2533638" cy="396875"/>
          </a:xfrm>
          <a:noFill/>
          <a:ln/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 </a:t>
            </a:r>
            <a:r>
              <a:rPr lang="zh-CN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确认</a:t>
            </a:r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测试</a:t>
            </a:r>
          </a:p>
        </p:txBody>
      </p:sp>
      <p:sp>
        <p:nvSpPr>
          <p:cNvPr id="259078" name="Rectangle 6"/>
          <p:cNvSpPr>
            <a:spLocks noChangeArrowheads="1"/>
          </p:cNvSpPr>
          <p:nvPr/>
        </p:nvSpPr>
        <p:spPr bwMode="auto">
          <a:xfrm>
            <a:off x="468313" y="1760062"/>
            <a:ext cx="8497887" cy="147732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None/>
              <a:tabLst>
                <a:tab pos="457200" algn="l"/>
              </a:tabLst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确认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测试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/*</a:t>
            </a:r>
            <a:r>
              <a:rPr kumimoji="1" lang="zh-CN" alt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测试的是功能的序列。进行</a:t>
            </a:r>
            <a:r>
              <a:rPr kumimoji="1" lang="en-US" altLang="zh-CN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alpha</a:t>
            </a:r>
            <a:r>
              <a:rPr kumimoji="1" lang="zh-CN" alt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测试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*/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也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称为验收测试，它是指在模拟用户实际操作的环境下（或开发环境下），运用黑盒测试法验证软件的有效性是否符合需求。</a:t>
            </a:r>
          </a:p>
        </p:txBody>
      </p:sp>
      <p:sp>
        <p:nvSpPr>
          <p:cNvPr id="259079" name="Rectangle 7"/>
          <p:cNvSpPr>
            <a:spLocks noChangeArrowheads="1"/>
          </p:cNvSpPr>
          <p:nvPr/>
        </p:nvSpPr>
        <p:spPr bwMode="auto">
          <a:xfrm>
            <a:off x="395288" y="3644900"/>
            <a:ext cx="8532812" cy="22891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indent="276225">
              <a:lnSpc>
                <a:spcPct val="130000"/>
              </a:lnSpc>
              <a:buFont typeface="Wingdings" pitchFamily="2" charset="2"/>
              <a:buNone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确认测试完成后，可能产生两种情形：</a:t>
            </a:r>
          </a:p>
          <a:p>
            <a:pPr indent="276225">
              <a:lnSpc>
                <a:spcPct val="130000"/>
              </a:lnSpc>
              <a:buFont typeface="Wingdings" pitchFamily="2" charset="2"/>
              <a:buNone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⑴ 软件系统功能、性能、领域等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要素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/*</a:t>
            </a:r>
            <a:r>
              <a:rPr kumimoji="1" lang="zh-CN" alt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首要的事情，是需要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*/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满足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用户需求规格说明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，软件是有效的。 </a:t>
            </a:r>
          </a:p>
          <a:p>
            <a:pPr indent="276225">
              <a:lnSpc>
                <a:spcPct val="130000"/>
              </a:lnSpc>
              <a:buFont typeface="Wingdings" pitchFamily="2" charset="2"/>
              <a:buNone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⑵ 软件系统功能、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性能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/*</a:t>
            </a:r>
            <a:r>
              <a:rPr kumimoji="1" lang="zh-CN" alt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还要测试性能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*/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领域等要素存在不满足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用户需求规格说明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的某些方面，确认测试文档中给出了存在的错误或问题。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title"/>
          </p:nvPr>
        </p:nvSpPr>
        <p:spPr>
          <a:xfrm>
            <a:off x="179388" y="1341438"/>
            <a:ext cx="2376487" cy="396875"/>
          </a:xfrm>
          <a:noFill/>
          <a:ln/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4. </a:t>
            </a:r>
            <a:r>
              <a:rPr lang="zh-CN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系统测试</a:t>
            </a:r>
            <a:endParaRPr lang="zh-CN" altLang="en-US" sz="28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60102" name="Rectangle 6"/>
          <p:cNvSpPr>
            <a:spLocks noChangeArrowheads="1"/>
          </p:cNvSpPr>
          <p:nvPr/>
        </p:nvSpPr>
        <p:spPr bwMode="auto">
          <a:xfrm>
            <a:off x="179388" y="1916113"/>
            <a:ext cx="8785225" cy="11906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系统测试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/*beta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测试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*/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指软件系统作为整个计算机系统的一部分，与计算机系统的硬件系统、数据、外部其它软件、文档等要素相结合，在用户实际运行环境中进行的确认测试。 </a:t>
            </a:r>
          </a:p>
        </p:txBody>
      </p:sp>
      <p:sp>
        <p:nvSpPr>
          <p:cNvPr id="260104" name="Rectangle 8"/>
          <p:cNvSpPr>
            <a:spLocks noChangeArrowheads="1"/>
          </p:cNvSpPr>
          <p:nvPr/>
        </p:nvSpPr>
        <p:spPr bwMode="auto">
          <a:xfrm>
            <a:off x="3346450" y="3532188"/>
            <a:ext cx="1657350" cy="29210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功能测试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性能测试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000" b="1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压力测试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kumimoji="1" lang="zh-CN" altLang="en-US" sz="2000" b="1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容量测试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kumimoji="1" lang="zh-CN" altLang="en-US" sz="2000" b="1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安全测试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kumimoji="1"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文档测试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000" b="1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恢复性测试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备份测试</a:t>
            </a:r>
          </a:p>
        </p:txBody>
      </p:sp>
      <p:sp>
        <p:nvSpPr>
          <p:cNvPr id="260105" name="Rectangle 9"/>
          <p:cNvSpPr>
            <a:spLocks noChangeArrowheads="1"/>
          </p:cNvSpPr>
          <p:nvPr/>
        </p:nvSpPr>
        <p:spPr bwMode="auto">
          <a:xfrm>
            <a:off x="250825" y="3573463"/>
            <a:ext cx="2854325" cy="3286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marL="822325" indent="-419100" defTabSz="350838">
              <a:buFont typeface="Wingdings" pitchFamily="2" charset="2"/>
              <a:buNone/>
              <a:tabLst>
                <a:tab pos="1277938" algn="l"/>
              </a:tabLst>
            </a:pPr>
            <a:r>
              <a:rPr kumimoji="1"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系统测试的内容：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title"/>
          </p:nvPr>
        </p:nvSpPr>
        <p:spPr>
          <a:xfrm>
            <a:off x="179388" y="1412875"/>
            <a:ext cx="4537075" cy="396875"/>
          </a:xfrm>
          <a:noFill/>
          <a:ln/>
        </p:spPr>
        <p:txBody>
          <a:bodyPr/>
          <a:lstStyle/>
          <a:p>
            <a:pPr algn="l"/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系统测试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——</a:t>
            </a: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压力测试</a:t>
            </a: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250825" y="2205038"/>
            <a:ext cx="8534400" cy="3505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6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压力测试也成为强度测试，是指系统在各种资源超负荷得情况下对运行状况进行测试。 </a:t>
            </a:r>
          </a:p>
          <a:p>
            <a:pPr eaLnBrk="1" hangingPunct="1">
              <a:lnSpc>
                <a:spcPct val="16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压力测试的基本思路：计算机系统资源匮乏的条件下运行的测试，是测试系统在使用峰值时的性能。</a:t>
            </a:r>
          </a:p>
          <a:p>
            <a:pPr eaLnBrk="1" hangingPunct="1">
              <a:lnSpc>
                <a:spcPct val="16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压力测试的主要对象包括：内存、外部存储、网络负载、中断处理、缓冲区、事务队列、在线用户量等。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04133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1162050"/>
            <a:ext cx="7196138" cy="682625"/>
          </a:xfrm>
          <a:noFill/>
          <a:ln/>
        </p:spPr>
        <p:txBody>
          <a:bodyPr/>
          <a:lstStyle/>
          <a:p>
            <a:pPr algn="l"/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系统测试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——</a:t>
            </a: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压力测试</a:t>
            </a:r>
          </a:p>
        </p:txBody>
      </p:sp>
      <p:graphicFrame>
        <p:nvGraphicFramePr>
          <p:cNvPr id="304187" name="Group 5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145442"/>
              </p:ext>
            </p:extLst>
          </p:nvPr>
        </p:nvGraphicFramePr>
        <p:xfrm>
          <a:off x="250825" y="2492375"/>
          <a:ext cx="8569325" cy="397351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81075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次数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条件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实际机器数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浏览器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LoadRunner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模拟的独立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浏览器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延迟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分钟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台</a:t>
                      </a: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台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模拟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个独立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IP</a:t>
                      </a: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模拟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个独立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IP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363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延迟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分钟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台</a:t>
                      </a: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台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模拟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个独立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IP</a:t>
                      </a: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模拟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个独立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IP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FireFox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延迟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分钟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台</a:t>
                      </a: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台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FireFox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模拟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个独立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IP</a:t>
                      </a: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模拟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个独立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IP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363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延迟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分钟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台</a:t>
                      </a: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台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FireFox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模拟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个独立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IP</a:t>
                      </a: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模拟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个独立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IP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FireFox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4180" name="Rectangle 52"/>
          <p:cNvSpPr>
            <a:spLocks noChangeArrowheads="1"/>
          </p:cNvSpPr>
          <p:nvPr/>
        </p:nvSpPr>
        <p:spPr bwMode="auto">
          <a:xfrm>
            <a:off x="395288" y="1844675"/>
            <a:ext cx="7956550" cy="4873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6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对一个最大并发量在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台的票务系统进行压力测试。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04133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1162050"/>
            <a:ext cx="7196138" cy="682625"/>
          </a:xfrm>
          <a:noFill/>
          <a:ln/>
        </p:spPr>
        <p:txBody>
          <a:bodyPr/>
          <a:lstStyle/>
          <a:p>
            <a:pPr algn="l"/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系统测试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——</a:t>
            </a: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压力测试</a:t>
            </a:r>
          </a:p>
        </p:txBody>
      </p:sp>
      <p:graphicFrame>
        <p:nvGraphicFramePr>
          <p:cNvPr id="304187" name="Group 5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145442"/>
              </p:ext>
            </p:extLst>
          </p:nvPr>
        </p:nvGraphicFramePr>
        <p:xfrm>
          <a:off x="250825" y="2492375"/>
          <a:ext cx="8569325" cy="397351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81075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次数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条件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实际机器数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浏览器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LoadRunner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模拟的独立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浏览器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延迟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分钟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台</a:t>
                      </a: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台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模拟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个独立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IP</a:t>
                      </a: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模拟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个独立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IP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363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延迟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分钟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台</a:t>
                      </a: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台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模拟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个独立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IP</a:t>
                      </a: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模拟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个独立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IP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FireFox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延迟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分钟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台</a:t>
                      </a: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台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FireFox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模拟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个独立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IP</a:t>
                      </a: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模拟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个独立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IP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363"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延迟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分钟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台</a:t>
                      </a: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台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FireFox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模拟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个独立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IP</a:t>
                      </a:r>
                    </a:p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模拟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个独立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IP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6075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FireFox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4180" name="Rectangle 52"/>
          <p:cNvSpPr>
            <a:spLocks noChangeArrowheads="1"/>
          </p:cNvSpPr>
          <p:nvPr/>
        </p:nvSpPr>
        <p:spPr bwMode="auto">
          <a:xfrm>
            <a:off x="395288" y="1844675"/>
            <a:ext cx="7956550" cy="4873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6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对一个最大并发量在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台的票务系统进行压力测试。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53728" y="1134884"/>
            <a:ext cx="6091388" cy="5726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659" y="1134884"/>
            <a:ext cx="6287045" cy="57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2105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title"/>
          </p:nvPr>
        </p:nvSpPr>
        <p:spPr>
          <a:xfrm>
            <a:off x="107950" y="1246188"/>
            <a:ext cx="4537075" cy="396875"/>
          </a:xfrm>
          <a:noFill/>
          <a:ln/>
        </p:spPr>
        <p:txBody>
          <a:bodyPr/>
          <a:lstStyle/>
          <a:p>
            <a:pPr algn="l"/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系统测试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——</a:t>
            </a: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容量测试</a:t>
            </a:r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141288" y="1773238"/>
            <a:ext cx="8534400" cy="3841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4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1"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容量测试是</a:t>
            </a:r>
            <a:r>
              <a:rPr kumimoji="1" lang="zh-CN" altLang="en-US" sz="1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面向数据的测试</a:t>
            </a:r>
            <a:r>
              <a:rPr kumimoji="1"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，是指在系统运行时超额处理大数据量时的能力。</a:t>
            </a:r>
          </a:p>
        </p:txBody>
      </p:sp>
      <p:sp>
        <p:nvSpPr>
          <p:cNvPr id="305160" name="Rectangle 8"/>
          <p:cNvSpPr>
            <a:spLocks noChangeArrowheads="1"/>
          </p:cNvSpPr>
          <p:nvPr/>
        </p:nvSpPr>
        <p:spPr bwMode="auto">
          <a:xfrm>
            <a:off x="331596" y="2325688"/>
            <a:ext cx="8551147" cy="41275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 anchor="ctr">
            <a:spAutoFit/>
          </a:bodyPr>
          <a:lstStyle/>
          <a:p>
            <a:pPr eaLnBrk="1" hangingPunct="1">
              <a:lnSpc>
                <a:spcPct val="150000"/>
              </a:lnSpc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在线系统：测试在某时临时缓冲区是否快溢出或填满，执行时间是否停机。要混合使用创建、更新、读和删除不同的操作。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数据库系统：每个作业是在大量的业务数据下运行的，比如数据库中所有对象都需要处理的业务，复杂的表检索。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文件交换：尤其长文件，长度长于通讯协议里典型最大值（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1,2,4,8,...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兆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或千兆字节）。比如邮件协议不支持的长度。大长度通常是为了在通信中超时设定。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磁盘空间：试着去填充磁盘中任何有磁盘空间的地方。检查如果是已经不再有空余空间，甚至还有更多数据要填入这个系统的情况下，会发生什么情况。有没有像溢出缓冲区这样的存储区？是否会有任何警告信号，是否有数据丢失？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文件系统：文件系统的文件的最大数目或者最大长度。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495" y="980728"/>
            <a:ext cx="7934317" cy="5877272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1447800"/>
            <a:ext cx="4537075" cy="396875"/>
          </a:xfrm>
          <a:noFill/>
          <a:ln/>
        </p:spPr>
        <p:txBody>
          <a:bodyPr/>
          <a:lstStyle/>
          <a:p>
            <a:pPr algn="l"/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系统测试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——</a:t>
            </a: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安全测试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323850" y="2420938"/>
            <a:ext cx="8534400" cy="20447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4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安全测试用于验证系统安全保护机制是否能在实际运行中，保护系统不受非法侵入。安全测试主要内容有：外部的非法侵入、内部操作的超越权限、出错时系统的反应速度、安全性性能的花费时间等。</a:t>
            </a:r>
            <a:r>
              <a:rPr kumimoji="1" lang="zh-CN" altLang="en-US" sz="2400"/>
              <a:t>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08230" name="Rectangle 6"/>
          <p:cNvSpPr>
            <a:spLocks noGrp="1" noChangeArrowheads="1"/>
          </p:cNvSpPr>
          <p:nvPr>
            <p:ph type="title"/>
          </p:nvPr>
        </p:nvSpPr>
        <p:spPr>
          <a:xfrm>
            <a:off x="250825" y="1376363"/>
            <a:ext cx="4537075" cy="396875"/>
          </a:xfrm>
          <a:noFill/>
          <a:ln/>
        </p:spPr>
        <p:txBody>
          <a:bodyPr/>
          <a:lstStyle/>
          <a:p>
            <a:pPr algn="l"/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系统测试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——</a:t>
            </a: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恢复性测试</a:t>
            </a:r>
          </a:p>
        </p:txBody>
      </p:sp>
      <p:sp>
        <p:nvSpPr>
          <p:cNvPr id="308231" name="Rectangle 7"/>
          <p:cNvSpPr>
            <a:spLocks noChangeArrowheads="1"/>
          </p:cNvSpPr>
          <p:nvPr/>
        </p:nvSpPr>
        <p:spPr bwMode="auto">
          <a:xfrm>
            <a:off x="611188" y="2205038"/>
            <a:ext cx="7993062" cy="37973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恢复性测试是对系统出现异常时，系统能从错误中正确恢复的能力测试。借助于系统运行日志，恢复性测试可以通过系统自动恢复或人工恢复两种形式。</a:t>
            </a:r>
          </a:p>
          <a:p>
            <a:pPr eaLnBrk="1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1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恢复内容也主要包括两种形式：一种是恢复系统在出现异常之前的所有</a:t>
            </a:r>
            <a:r>
              <a:rPr kumimoji="1"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活动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，即系统功能从开始运行到出现异常之前的所有操作重新执行一次。另一种是恢复系统正在处理的</a:t>
            </a:r>
            <a:r>
              <a:rPr kumimoji="1"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数据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，这类恢复需要和系统的备份相关。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250825" y="1700213"/>
            <a:ext cx="8785225" cy="39433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4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软件测试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阶段完成的主要任务有两类：</a:t>
            </a:r>
          </a:p>
          <a:p>
            <a:pPr eaLnBrk="1" hangingPunct="1">
              <a:lnSpc>
                <a:spcPct val="240000"/>
              </a:lnSpc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一类是局部模块的测试，它是整个测试阶段的基石。</a:t>
            </a:r>
          </a:p>
          <a:p>
            <a:pPr eaLnBrk="1" hangingPunct="1">
              <a:lnSpc>
                <a:spcPct val="140000"/>
              </a:lnSpc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另一类是软件系统全局结构的测试，它构成整个测试系统的大厦。</a:t>
            </a:r>
          </a:p>
          <a:p>
            <a:pPr eaLnBrk="1" hangingPunct="1">
              <a:lnSpc>
                <a:spcPct val="140000"/>
              </a:lnSpc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从局部到全局，是经过一系列测试过程转换而成，它们包括单元测试、集成测试、确认测试和系统测试，每个测试过程都有各自不同的测试策略。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61127" name="Rectangle 7"/>
          <p:cNvSpPr>
            <a:spLocks noGrp="1" noChangeArrowheads="1"/>
          </p:cNvSpPr>
          <p:nvPr>
            <p:ph type="title"/>
          </p:nvPr>
        </p:nvSpPr>
        <p:spPr>
          <a:xfrm>
            <a:off x="250825" y="1412875"/>
            <a:ext cx="2376488" cy="396875"/>
          </a:xfrm>
          <a:noFill/>
          <a:ln/>
        </p:spPr>
        <p:txBody>
          <a:bodyPr/>
          <a:lstStyle/>
          <a:p>
            <a:pPr algn="l"/>
            <a:r>
              <a:rPr kumimoji="1"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α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测试和</a:t>
            </a:r>
            <a:r>
              <a:rPr kumimoji="1"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β</a:t>
            </a:r>
            <a:r>
              <a:rPr kumimoji="1"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测试</a:t>
            </a:r>
          </a:p>
        </p:txBody>
      </p:sp>
      <p:sp>
        <p:nvSpPr>
          <p:cNvPr id="261129" name="Rectangle 9"/>
          <p:cNvSpPr>
            <a:spLocks noChangeArrowheads="1"/>
          </p:cNvSpPr>
          <p:nvPr/>
        </p:nvSpPr>
        <p:spPr bwMode="auto">
          <a:xfrm>
            <a:off x="323850" y="2205038"/>
            <a:ext cx="8642350" cy="12811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4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α</a:t>
            </a: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测试是在开发环境下，由用户和软件开发人员、测试人员共同对系统进行的测试。测试的目的是尽可能模拟用户使用环境，同时反映系统功能、性能的运行能力。</a:t>
            </a:r>
          </a:p>
        </p:txBody>
      </p:sp>
      <p:sp>
        <p:nvSpPr>
          <p:cNvPr id="261130" name="Rectangle 10"/>
          <p:cNvSpPr>
            <a:spLocks noChangeArrowheads="1"/>
          </p:cNvSpPr>
          <p:nvPr/>
        </p:nvSpPr>
        <p:spPr bwMode="auto">
          <a:xfrm>
            <a:off x="250825" y="3970338"/>
            <a:ext cx="8642350" cy="1828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β</a:t>
            </a: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测试是在系统实际用户使用环境下进行的测试，并且整个测试过程都是用户独立进行，不受开发人员和测试人员的影响。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β</a:t>
            </a: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测试是涉及面最广、测试用户最多、最能真实反映用户使用的测试，但其测试时间长、花费较大、测试过程难以控制。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调试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252413" y="1304925"/>
            <a:ext cx="8640762" cy="51482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indent="276225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软件测试的目的是发现错误，测试完成之后的软件调试目的是为了定位和修改错误，以保证软件运行的正确性和可靠性。</a:t>
            </a:r>
          </a:p>
          <a:p>
            <a:pPr indent="276225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软件调试活动主要分为以下三部分内容：</a:t>
            </a:r>
          </a:p>
          <a:p>
            <a:pPr indent="276225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⑴ 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确定软件系统出现错误的准确位置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，这需要一个过程，特别需要的是调试人员的经验和技巧。</a:t>
            </a:r>
          </a:p>
          <a:p>
            <a:pPr indent="276225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⑵ 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对发现错误的修改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。修改错误也需要经验，如分析修改的程序是否涉及全局数据、是否涉及面向对象机制（如虚函数）、是否影响修改函数的主调函数结果的正确性等。</a:t>
            </a:r>
          </a:p>
          <a:p>
            <a:pPr indent="276225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⑶ 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对修改后的内容重新进行测试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，特别是涉及到全局数据结构、文件结构、系统结构等内容的修改，还必须进行确认测试和系统测试。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软件测试报告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1557338"/>
            <a:ext cx="2305050" cy="396875"/>
          </a:xfrm>
          <a:noFill/>
          <a:ln/>
        </p:spPr>
        <p:txBody>
          <a:bodyPr/>
          <a:lstStyle/>
          <a:p>
            <a:pPr algn="l"/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测试报告文档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395288" y="2312988"/>
            <a:ext cx="8424862" cy="2555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40000"/>
              </a:lnSpc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软件测试各阶段完成之前，必须编写软件测试报告，并按照评审标准对软件测试报告进行评审。编写测试报告的目的是发现并消除其中存在的遗漏、错误和不足，使得测试用例、测试预期结果等内容符合标注及规范的要求。通过了评审的软件测试报告成为基线配置项，纳入项目管理的过程。 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611188" y="5373688"/>
            <a:ext cx="8050212" cy="3651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>
            <a:spAutoFit/>
          </a:bodyPr>
          <a:lstStyle/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软件测试报告包括</a:t>
            </a:r>
            <a:r>
              <a:rPr kumimoji="1"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软件测试说明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kumimoji="1"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软件测试报告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两个部分 。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1651000" y="381000"/>
            <a:ext cx="61610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8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软件测试常见问题</a:t>
            </a: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71438" y="1341438"/>
            <a:ext cx="896461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4163" indent="-284163" defTabSz="346075">
              <a:buClr>
                <a:srgbClr val="A31221"/>
              </a:buClr>
              <a:buFont typeface="Wingdings 3" pitchFamily="18" charset="2"/>
              <a:buNone/>
              <a:tabLst>
                <a:tab pos="1260475" algn="l"/>
              </a:tabLst>
            </a:pPr>
            <a:r>
              <a:rPr lang="zh-CN" altLang="en-US" sz="2400" b="1" dirty="0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与</a:t>
            </a:r>
            <a:r>
              <a:rPr lang="zh-CN" altLang="en-US" sz="2400" b="1" dirty="0" smtClean="0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软件测试有关的几个基本问题</a:t>
            </a:r>
            <a:endParaRPr lang="zh-CN" altLang="en-US" sz="2400" b="1" dirty="0">
              <a:solidFill>
                <a:srgbClr val="CF0E3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284163" indent="-284163" defTabSz="346075">
              <a:lnSpc>
                <a:spcPct val="120000"/>
              </a:lnSpc>
              <a:buClr>
                <a:srgbClr val="A31221"/>
              </a:buClr>
              <a:buFont typeface="Wingdings" pitchFamily="2" charset="2"/>
              <a:buNone/>
              <a:tabLst>
                <a:tab pos="1260475" algn="l"/>
              </a:tabLst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0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问题</a:t>
            </a:r>
            <a:r>
              <a:rPr lang="en-US" altLang="zh-CN" sz="20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：由于单元测试要编写测试驱动程序，非常麻烦，能否等到整个系统全部开发完成后，再一次性的统一进行单元测试？</a:t>
            </a:r>
          </a:p>
          <a:p>
            <a:pPr marL="284163" indent="-284163" defTabSz="346075">
              <a:lnSpc>
                <a:spcPct val="120000"/>
              </a:lnSpc>
              <a:buClr>
                <a:srgbClr val="A31221"/>
              </a:buClr>
              <a:buFont typeface="Wingdings" pitchFamily="2" charset="2"/>
              <a:buChar char="v"/>
              <a:tabLst>
                <a:tab pos="1260475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如果这样做，会使得缺陷越积越多，并且分布得更广、隐藏得更深，从而导致测试与调试的代价成倍增长。更糟糕的是，由于无法估计测试与调试的工作量，使得测试进度失去控制。</a:t>
            </a:r>
          </a:p>
          <a:p>
            <a:pPr marL="284163" indent="-284163" defTabSz="346075">
              <a:lnSpc>
                <a:spcPct val="120000"/>
              </a:lnSpc>
              <a:buClr>
                <a:srgbClr val="A31221"/>
              </a:buClr>
              <a:buFont typeface="Wingdings" pitchFamily="2" charset="2"/>
              <a:buNone/>
              <a:tabLst>
                <a:tab pos="1260475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0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问题</a:t>
            </a:r>
            <a:r>
              <a:rPr lang="en-US" altLang="zh-CN" sz="20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z="20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如果完成单元测试后，将所有单元集成在一起组装成系统有何不妥？集成测试是否多此一举？</a:t>
            </a:r>
          </a:p>
          <a:p>
            <a:pPr marL="284163" indent="-284163" defTabSz="346075">
              <a:lnSpc>
                <a:spcPct val="120000"/>
              </a:lnSpc>
              <a:buClr>
                <a:srgbClr val="A31221"/>
              </a:buClr>
              <a:buFont typeface="Wingdings" pitchFamily="2" charset="2"/>
              <a:buChar char="v"/>
              <a:tabLst>
                <a:tab pos="1260475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要把多个逻辑单元集成在一起通过的是单元模块间的耦合，而耦合错误是单元测试无法发现的问题。例如：多个模块集成达不到预期功能（共享文件）、在一个单元中可以接受的计算误差在集成后，多个单元的误差累计将达到无法接受的程度。</a:t>
            </a:r>
          </a:p>
        </p:txBody>
      </p:sp>
    </p:spTree>
    <p:extLst>
      <p:ext uri="{BB962C8B-B14F-4D97-AF65-F5344CB8AC3E}">
        <p14:creationId xmlns:p14="http://schemas.microsoft.com/office/powerpoint/2010/main" val="270315559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1651000" y="381000"/>
            <a:ext cx="61610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8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软件测试常见问题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107504" y="1340768"/>
            <a:ext cx="8856984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93663" indent="82550" defTabSz="346075">
              <a:lnSpc>
                <a:spcPct val="100000"/>
              </a:lnSpc>
              <a:buClr>
                <a:srgbClr val="A31221"/>
              </a:buClr>
              <a:buNone/>
              <a:tabLst>
                <a:tab pos="1260475" algn="l"/>
              </a:tabLst>
            </a:pPr>
            <a:r>
              <a:rPr lang="zh-CN" altLang="en-US" sz="2400" b="1" dirty="0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与软件测试有关的几个基本</a:t>
            </a:r>
            <a:r>
              <a:rPr lang="zh-CN" altLang="en-US" sz="2400" b="1" dirty="0" smtClean="0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问题（</a:t>
            </a:r>
            <a:r>
              <a:rPr lang="zh-CN" altLang="en-US" sz="2400" b="1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zh-CN" altLang="en-US" sz="2400" b="1" smtClean="0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</a:t>
            </a:r>
            <a:endParaRPr lang="zh-CN" altLang="en-US" sz="2400" b="1" dirty="0">
              <a:solidFill>
                <a:srgbClr val="CF0E3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93663" indent="82550" defTabSz="346075">
              <a:lnSpc>
                <a:spcPct val="100000"/>
              </a:lnSpc>
              <a:buClr>
                <a:srgbClr val="A31221"/>
              </a:buClr>
              <a:buFont typeface="Wingdings" pitchFamily="2" charset="2"/>
              <a:buNone/>
              <a:tabLst>
                <a:tab pos="1260475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0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问题</a:t>
            </a:r>
            <a:r>
              <a:rPr lang="en-US" altLang="zh-CN" sz="20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</a:t>
            </a:r>
            <a:r>
              <a:rPr lang="zh-CN" altLang="en-US" sz="20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在集成测试时，对于已经进行了功能测试、性能测试的子系统，在系统测试时是否能跳过相同内容的测试？</a:t>
            </a:r>
          </a:p>
          <a:p>
            <a:pPr marL="93663" indent="82550" defTabSz="346075">
              <a:lnSpc>
                <a:spcPct val="100000"/>
              </a:lnSpc>
              <a:buClr>
                <a:srgbClr val="A31221"/>
              </a:buClr>
              <a:buFont typeface="Wingdings" pitchFamily="2" charset="2"/>
              <a:buChar char="v"/>
              <a:tabLst>
                <a:tab pos="1260475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不能跳过！因为集成测试是在仿真环境下开发的，它还不是真正的目标系统。另外，单元测试主要是开发人员自身完成的测试，难以作为通过测试的唯一依据。</a:t>
            </a:r>
          </a:p>
          <a:p>
            <a:pPr marL="93663" indent="82550" defTabSz="346075">
              <a:lnSpc>
                <a:spcPct val="100000"/>
              </a:lnSpc>
              <a:buClr>
                <a:srgbClr val="A31221"/>
              </a:buClr>
              <a:buFont typeface="Wingdings" pitchFamily="2" charset="2"/>
              <a:buNone/>
              <a:tabLst>
                <a:tab pos="1260475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20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问题</a:t>
            </a:r>
            <a:r>
              <a:rPr lang="en-US" altLang="zh-CN" sz="20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sz="20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既然系统测试与确认测试的内容几乎一致，为什么还要进行确认测试？</a:t>
            </a:r>
          </a:p>
          <a:p>
            <a:pPr marL="93663" indent="82550" defTabSz="346075">
              <a:lnSpc>
                <a:spcPct val="100000"/>
              </a:lnSpc>
              <a:buClr>
                <a:srgbClr val="A31221"/>
              </a:buClr>
              <a:buFont typeface="Wingdings" pitchFamily="2" charset="2"/>
              <a:buChar char="v"/>
              <a:tabLst>
                <a:tab pos="1260475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确认测试是在仿真环境下的测试，而让最终的各色用户参与的是系统测试。确认测试更进一步模仿不同用户的行为，更具有具有普遍性。</a:t>
            </a:r>
          </a:p>
          <a:p>
            <a:pPr marL="93663" indent="82550" defTabSz="346075">
              <a:lnSpc>
                <a:spcPct val="100000"/>
              </a:lnSpc>
              <a:buClr>
                <a:srgbClr val="A31221"/>
              </a:buClr>
              <a:buFont typeface="Wingdings" pitchFamily="2" charset="2"/>
              <a:buNone/>
              <a:tabLst>
                <a:tab pos="1260475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问题</a:t>
            </a:r>
            <a:r>
              <a:rPr lang="en-US" altLang="zh-CN" sz="20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2000" b="1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能否将系统测试和确认测试“合二为一”？</a:t>
            </a:r>
          </a:p>
          <a:p>
            <a:pPr marL="93663" indent="82550" defTabSz="346075">
              <a:lnSpc>
                <a:spcPct val="100000"/>
              </a:lnSpc>
              <a:buClr>
                <a:srgbClr val="A31221"/>
              </a:buClr>
              <a:buFont typeface="Wingdings" pitchFamily="2" charset="2"/>
              <a:buChar char="v"/>
              <a:tabLst>
                <a:tab pos="1260475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系统测试还需要与计算机硬件系统、数据收集、与外部其它软件部分、服务器等结合起来进行测试。</a:t>
            </a:r>
          </a:p>
        </p:txBody>
      </p:sp>
    </p:spTree>
    <p:extLst>
      <p:ext uri="{BB962C8B-B14F-4D97-AF65-F5344CB8AC3E}">
        <p14:creationId xmlns:p14="http://schemas.microsoft.com/office/powerpoint/2010/main" val="95299059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152400" y="152400"/>
            <a:ext cx="891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8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章  软件测试（下）小结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2124075" y="2492375"/>
            <a:ext cx="5105400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4163" indent="-284163" algn="just" defTabSz="346075">
              <a:lnSpc>
                <a:spcPct val="120000"/>
              </a:lnSpc>
              <a:buClr>
                <a:srgbClr val="A31221"/>
              </a:buClr>
              <a:buFont typeface="Wingdings" pitchFamily="2" charset="2"/>
              <a:buChar char="v"/>
              <a:tabLst>
                <a:tab pos="1260475" algn="l"/>
              </a:tabLst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软件测试策略</a:t>
            </a:r>
          </a:p>
          <a:p>
            <a:pPr marL="284163" indent="-284163" algn="just" defTabSz="346075">
              <a:lnSpc>
                <a:spcPct val="120000"/>
              </a:lnSpc>
              <a:buClr>
                <a:srgbClr val="A31221"/>
              </a:buClr>
              <a:buFont typeface="Wingdings" pitchFamily="2" charset="2"/>
              <a:buChar char="v"/>
              <a:tabLst>
                <a:tab pos="1260475" algn="l"/>
              </a:tabLst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调试</a:t>
            </a:r>
          </a:p>
          <a:p>
            <a:pPr marL="284163" indent="-284163" algn="just" defTabSz="346075">
              <a:lnSpc>
                <a:spcPct val="120000"/>
              </a:lnSpc>
              <a:buClr>
                <a:srgbClr val="A31221"/>
              </a:buClr>
              <a:buFont typeface="Wingdings" pitchFamily="2" charset="2"/>
              <a:buChar char="v"/>
              <a:tabLst>
                <a:tab pos="1260475" algn="l"/>
              </a:tabLst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软件测试报告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268413"/>
            <a:ext cx="8785225" cy="1177925"/>
          </a:xfrm>
        </p:spPr>
        <p:txBody>
          <a:bodyPr/>
          <a:lstStyle/>
          <a:p>
            <a:pPr lvl="1">
              <a:buFont typeface="Wingdings 3" pitchFamily="18" charset="2"/>
              <a:buNone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测试步骤及策略</a:t>
            </a:r>
          </a:p>
          <a:p>
            <a:pPr lvl="1">
              <a:lnSpc>
                <a:spcPct val="95000"/>
              </a:lnSpc>
              <a:spcBef>
                <a:spcPts val="100"/>
              </a:spcBef>
              <a:buFont typeface="Wingdings 3" pitchFamily="18" charset="2"/>
              <a:buNone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   所有测试过程都应采用综合测试策略；即先作静态分析，再作动态测试，并事先制订测试计划。</a:t>
            </a:r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92868" name="Group 4"/>
          <p:cNvGrpSpPr>
            <a:grpSpLocks/>
          </p:cNvGrpSpPr>
          <p:nvPr/>
        </p:nvGrpSpPr>
        <p:grpSpPr bwMode="auto">
          <a:xfrm>
            <a:off x="468313" y="2924175"/>
            <a:ext cx="1524000" cy="3429000"/>
            <a:chOff x="288" y="1843"/>
            <a:chExt cx="960" cy="2160"/>
          </a:xfrm>
        </p:grpSpPr>
        <p:sp>
          <p:nvSpPr>
            <p:cNvPr id="292869" name="Oval 5"/>
            <p:cNvSpPr>
              <a:spLocks noChangeArrowheads="1"/>
            </p:cNvSpPr>
            <p:nvPr/>
          </p:nvSpPr>
          <p:spPr bwMode="auto">
            <a:xfrm>
              <a:off x="768" y="1843"/>
              <a:ext cx="480" cy="5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单元</a:t>
              </a:r>
            </a:p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测试</a:t>
              </a:r>
            </a:p>
          </p:txBody>
        </p:sp>
        <p:sp>
          <p:nvSpPr>
            <p:cNvPr id="292870" name="Line 6"/>
            <p:cNvSpPr>
              <a:spLocks noChangeShapeType="1"/>
            </p:cNvSpPr>
            <p:nvPr/>
          </p:nvSpPr>
          <p:spPr bwMode="auto">
            <a:xfrm>
              <a:off x="336" y="2131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71" name="Oval 7"/>
            <p:cNvSpPr>
              <a:spLocks noChangeArrowheads="1"/>
            </p:cNvSpPr>
            <p:nvPr/>
          </p:nvSpPr>
          <p:spPr bwMode="auto">
            <a:xfrm>
              <a:off x="768" y="2515"/>
              <a:ext cx="480" cy="5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单元</a:t>
              </a:r>
            </a:p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测试</a:t>
              </a:r>
            </a:p>
          </p:txBody>
        </p:sp>
        <p:sp>
          <p:nvSpPr>
            <p:cNvPr id="292872" name="Line 8"/>
            <p:cNvSpPr>
              <a:spLocks noChangeShapeType="1"/>
            </p:cNvSpPr>
            <p:nvPr/>
          </p:nvSpPr>
          <p:spPr bwMode="auto">
            <a:xfrm>
              <a:off x="384" y="2803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73" name="Line 9"/>
            <p:cNvSpPr>
              <a:spLocks noChangeShapeType="1"/>
            </p:cNvSpPr>
            <p:nvPr/>
          </p:nvSpPr>
          <p:spPr bwMode="auto">
            <a:xfrm>
              <a:off x="1008" y="3091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74" name="Oval 10"/>
            <p:cNvSpPr>
              <a:spLocks noChangeArrowheads="1"/>
            </p:cNvSpPr>
            <p:nvPr/>
          </p:nvSpPr>
          <p:spPr bwMode="auto">
            <a:xfrm>
              <a:off x="768" y="3475"/>
              <a:ext cx="480" cy="5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单元</a:t>
              </a:r>
            </a:p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测试</a:t>
              </a:r>
            </a:p>
          </p:txBody>
        </p:sp>
        <p:sp>
          <p:nvSpPr>
            <p:cNvPr id="292875" name="Line 11"/>
            <p:cNvSpPr>
              <a:spLocks noChangeShapeType="1"/>
            </p:cNvSpPr>
            <p:nvPr/>
          </p:nvSpPr>
          <p:spPr bwMode="auto">
            <a:xfrm>
              <a:off x="384" y="3763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76" name="Text Box 12"/>
            <p:cNvSpPr txBox="1">
              <a:spLocks noChangeArrowheads="1"/>
            </p:cNvSpPr>
            <p:nvPr/>
          </p:nvSpPr>
          <p:spPr bwMode="auto">
            <a:xfrm>
              <a:off x="336" y="2371"/>
              <a:ext cx="52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被测模块</a:t>
              </a:r>
            </a:p>
          </p:txBody>
        </p:sp>
        <p:sp>
          <p:nvSpPr>
            <p:cNvPr id="292877" name="Text Box 13"/>
            <p:cNvSpPr txBox="1">
              <a:spLocks noChangeArrowheads="1"/>
            </p:cNvSpPr>
            <p:nvPr/>
          </p:nvSpPr>
          <p:spPr bwMode="auto">
            <a:xfrm>
              <a:off x="288" y="3235"/>
              <a:ext cx="52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被测模块</a:t>
              </a:r>
            </a:p>
          </p:txBody>
        </p:sp>
      </p:grpSp>
      <p:grpSp>
        <p:nvGrpSpPr>
          <p:cNvPr id="292878" name="Group 14"/>
          <p:cNvGrpSpPr>
            <a:grpSpLocks/>
          </p:cNvGrpSpPr>
          <p:nvPr/>
        </p:nvGrpSpPr>
        <p:grpSpPr bwMode="auto">
          <a:xfrm>
            <a:off x="1928813" y="3189288"/>
            <a:ext cx="1987550" cy="2632075"/>
            <a:chOff x="1215" y="2009"/>
            <a:chExt cx="1252" cy="1658"/>
          </a:xfrm>
        </p:grpSpPr>
        <p:sp>
          <p:nvSpPr>
            <p:cNvPr id="292879" name="Oval 15"/>
            <p:cNvSpPr>
              <a:spLocks noChangeArrowheads="1"/>
            </p:cNvSpPr>
            <p:nvPr/>
          </p:nvSpPr>
          <p:spPr bwMode="auto">
            <a:xfrm>
              <a:off x="1968" y="2515"/>
              <a:ext cx="480" cy="5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集成</a:t>
              </a:r>
            </a:p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测试</a:t>
              </a:r>
            </a:p>
          </p:txBody>
        </p:sp>
        <p:sp>
          <p:nvSpPr>
            <p:cNvPr id="292880" name="Line 16"/>
            <p:cNvSpPr>
              <a:spLocks noChangeShapeType="1"/>
            </p:cNvSpPr>
            <p:nvPr/>
          </p:nvSpPr>
          <p:spPr bwMode="auto">
            <a:xfrm>
              <a:off x="1248" y="2083"/>
              <a:ext cx="72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81" name="Line 17"/>
            <p:cNvSpPr>
              <a:spLocks noChangeShapeType="1"/>
            </p:cNvSpPr>
            <p:nvPr/>
          </p:nvSpPr>
          <p:spPr bwMode="auto">
            <a:xfrm>
              <a:off x="1248" y="2803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82" name="Line 18"/>
            <p:cNvSpPr>
              <a:spLocks noChangeShapeType="1"/>
            </p:cNvSpPr>
            <p:nvPr/>
          </p:nvSpPr>
          <p:spPr bwMode="auto">
            <a:xfrm flipV="1">
              <a:off x="1248" y="2899"/>
              <a:ext cx="768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83" name="Line 19"/>
            <p:cNvSpPr>
              <a:spLocks noChangeShapeType="1"/>
            </p:cNvSpPr>
            <p:nvPr/>
          </p:nvSpPr>
          <p:spPr bwMode="auto">
            <a:xfrm>
              <a:off x="1889" y="2160"/>
              <a:ext cx="220" cy="3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84" name="Text Box 20"/>
            <p:cNvSpPr txBox="1">
              <a:spLocks noChangeArrowheads="1"/>
            </p:cNvSpPr>
            <p:nvPr/>
          </p:nvSpPr>
          <p:spPr bwMode="auto">
            <a:xfrm>
              <a:off x="1941" y="2009"/>
              <a:ext cx="52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设计信息</a:t>
              </a:r>
              <a:endParaRPr kumimoji="1"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92885" name="Text Box 21"/>
            <p:cNvSpPr txBox="1">
              <a:spLocks noChangeArrowheads="1"/>
            </p:cNvSpPr>
            <p:nvPr/>
          </p:nvSpPr>
          <p:spPr bwMode="auto">
            <a:xfrm>
              <a:off x="1215" y="2768"/>
              <a:ext cx="7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已测试的模块</a:t>
              </a:r>
              <a:endParaRPr kumimoji="1"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292886" name="Group 22"/>
          <p:cNvGrpSpPr>
            <a:grpSpLocks/>
          </p:cNvGrpSpPr>
          <p:nvPr/>
        </p:nvGrpSpPr>
        <p:grpSpPr bwMode="auto">
          <a:xfrm>
            <a:off x="3886200" y="3214688"/>
            <a:ext cx="2362200" cy="1952625"/>
            <a:chOff x="2448" y="2025"/>
            <a:chExt cx="1488" cy="1230"/>
          </a:xfrm>
        </p:grpSpPr>
        <p:grpSp>
          <p:nvGrpSpPr>
            <p:cNvPr id="292887" name="Group 23"/>
            <p:cNvGrpSpPr>
              <a:grpSpLocks/>
            </p:cNvGrpSpPr>
            <p:nvPr/>
          </p:nvGrpSpPr>
          <p:grpSpPr bwMode="auto">
            <a:xfrm>
              <a:off x="2448" y="2035"/>
              <a:ext cx="1248" cy="1220"/>
              <a:chOff x="2448" y="2035"/>
              <a:chExt cx="1248" cy="1220"/>
            </a:xfrm>
          </p:grpSpPr>
          <p:sp>
            <p:nvSpPr>
              <p:cNvPr id="292888" name="Line 24"/>
              <p:cNvSpPr>
                <a:spLocks noChangeShapeType="1"/>
              </p:cNvSpPr>
              <p:nvPr/>
            </p:nvSpPr>
            <p:spPr bwMode="auto">
              <a:xfrm>
                <a:off x="2448" y="2803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2889" name="Oval 25"/>
              <p:cNvSpPr>
                <a:spLocks noChangeArrowheads="1"/>
              </p:cNvSpPr>
              <p:nvPr/>
            </p:nvSpPr>
            <p:spPr bwMode="auto">
              <a:xfrm>
                <a:off x="3216" y="2563"/>
                <a:ext cx="480" cy="528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确认</a:t>
                </a:r>
              </a:p>
              <a:p>
                <a:pPr algn="ctr"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测试</a:t>
                </a:r>
              </a:p>
            </p:txBody>
          </p:sp>
          <p:sp>
            <p:nvSpPr>
              <p:cNvPr id="292890" name="Text Box 26"/>
              <p:cNvSpPr txBox="1">
                <a:spLocks noChangeArrowheads="1"/>
              </p:cNvSpPr>
              <p:nvPr/>
            </p:nvSpPr>
            <p:spPr bwMode="auto">
              <a:xfrm>
                <a:off x="2496" y="2813"/>
                <a:ext cx="672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已集成的模块</a:t>
                </a:r>
                <a:endParaRPr kumimoji="1" lang="zh-CN" altLang="en-US"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92891" name="Line 27"/>
              <p:cNvSpPr>
                <a:spLocks noChangeShapeType="1"/>
              </p:cNvSpPr>
              <p:nvPr/>
            </p:nvSpPr>
            <p:spPr bwMode="auto">
              <a:xfrm>
                <a:off x="3312" y="2035"/>
                <a:ext cx="96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2892" name="Text Box 28"/>
            <p:cNvSpPr txBox="1">
              <a:spLocks noChangeArrowheads="1"/>
            </p:cNvSpPr>
            <p:nvPr/>
          </p:nvSpPr>
          <p:spPr bwMode="auto">
            <a:xfrm>
              <a:off x="3360" y="2025"/>
              <a:ext cx="5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软件需求</a:t>
              </a:r>
              <a:endParaRPr kumimoji="1"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292893" name="Group 29"/>
          <p:cNvGrpSpPr>
            <a:grpSpLocks/>
          </p:cNvGrpSpPr>
          <p:nvPr/>
        </p:nvGrpSpPr>
        <p:grpSpPr bwMode="auto">
          <a:xfrm>
            <a:off x="5867400" y="3230563"/>
            <a:ext cx="2819400" cy="1920875"/>
            <a:chOff x="3696" y="2035"/>
            <a:chExt cx="1776" cy="1210"/>
          </a:xfrm>
        </p:grpSpPr>
        <p:sp>
          <p:nvSpPr>
            <p:cNvPr id="292894" name="Line 30"/>
            <p:cNvSpPr>
              <a:spLocks noChangeShapeType="1"/>
            </p:cNvSpPr>
            <p:nvPr/>
          </p:nvSpPr>
          <p:spPr bwMode="auto">
            <a:xfrm>
              <a:off x="3696" y="2803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95" name="Oval 31"/>
            <p:cNvSpPr>
              <a:spLocks noChangeArrowheads="1"/>
            </p:cNvSpPr>
            <p:nvPr/>
          </p:nvSpPr>
          <p:spPr bwMode="auto">
            <a:xfrm>
              <a:off x="4416" y="2563"/>
              <a:ext cx="480" cy="52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系统</a:t>
              </a:r>
            </a:p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测试</a:t>
              </a:r>
            </a:p>
          </p:txBody>
        </p:sp>
        <p:sp>
          <p:nvSpPr>
            <p:cNvPr id="292896" name="Line 32"/>
            <p:cNvSpPr>
              <a:spLocks noChangeShapeType="1"/>
            </p:cNvSpPr>
            <p:nvPr/>
          </p:nvSpPr>
          <p:spPr bwMode="auto">
            <a:xfrm>
              <a:off x="4896" y="280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97" name="Text Box 33"/>
            <p:cNvSpPr txBox="1">
              <a:spLocks noChangeArrowheads="1"/>
            </p:cNvSpPr>
            <p:nvPr/>
          </p:nvSpPr>
          <p:spPr bwMode="auto">
            <a:xfrm>
              <a:off x="3744" y="2803"/>
              <a:ext cx="7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已确认的软件</a:t>
              </a:r>
              <a:endParaRPr kumimoji="1"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92898" name="Text Box 34"/>
            <p:cNvSpPr txBox="1">
              <a:spLocks noChangeArrowheads="1"/>
            </p:cNvSpPr>
            <p:nvPr/>
          </p:nvSpPr>
          <p:spPr bwMode="auto">
            <a:xfrm>
              <a:off x="4848" y="2803"/>
              <a:ext cx="62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可交付的软件</a:t>
              </a:r>
            </a:p>
          </p:txBody>
        </p:sp>
        <p:sp>
          <p:nvSpPr>
            <p:cNvPr id="292899" name="Line 35"/>
            <p:cNvSpPr>
              <a:spLocks noChangeShapeType="1"/>
            </p:cNvSpPr>
            <p:nvPr/>
          </p:nvSpPr>
          <p:spPr bwMode="auto">
            <a:xfrm>
              <a:off x="4512" y="2035"/>
              <a:ext cx="9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900" name="Text Box 36"/>
            <p:cNvSpPr txBox="1">
              <a:spLocks noChangeArrowheads="1"/>
            </p:cNvSpPr>
            <p:nvPr/>
          </p:nvSpPr>
          <p:spPr bwMode="auto">
            <a:xfrm>
              <a:off x="4560" y="2035"/>
              <a:ext cx="7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系统其他元素</a:t>
              </a:r>
              <a:endParaRPr kumimoji="1"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92901" name="Line 37"/>
          <p:cNvSpPr>
            <a:spLocks noChangeShapeType="1"/>
          </p:cNvSpPr>
          <p:nvPr/>
        </p:nvSpPr>
        <p:spPr bwMode="auto">
          <a:xfrm flipH="1">
            <a:off x="2779713" y="2792413"/>
            <a:ext cx="0" cy="32162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2" name="Line 38"/>
          <p:cNvSpPr>
            <a:spLocks noChangeShapeType="1"/>
          </p:cNvSpPr>
          <p:nvPr/>
        </p:nvSpPr>
        <p:spPr bwMode="auto">
          <a:xfrm>
            <a:off x="6816725" y="2794000"/>
            <a:ext cx="3175" cy="33766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3" name="Line 39"/>
          <p:cNvSpPr>
            <a:spLocks noChangeShapeType="1"/>
          </p:cNvSpPr>
          <p:nvPr/>
        </p:nvSpPr>
        <p:spPr bwMode="auto">
          <a:xfrm>
            <a:off x="4895850" y="2801938"/>
            <a:ext cx="0" cy="329882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8" name="Rectangle 4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01" grpId="0" animBg="1"/>
      <p:bldP spid="292902" grpId="0" animBg="1"/>
      <p:bldP spid="2929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144463" y="2078038"/>
            <a:ext cx="8748712" cy="135096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单元是软件测试过程中最小的测试单位，它有两个基本属性：</a:t>
            </a:r>
          </a:p>
          <a:p>
            <a:pPr>
              <a:buClr>
                <a:schemeClr val="bg2"/>
              </a:buClr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单元是可以独立编译的最小组件；</a:t>
            </a:r>
          </a:p>
          <a:p>
            <a:pPr>
              <a:buClr>
                <a:schemeClr val="bg2"/>
              </a:buClr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单元是由个人开发的软件组件。 </a:t>
            </a:r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title"/>
          </p:nvPr>
        </p:nvSpPr>
        <p:spPr>
          <a:xfrm>
            <a:off x="395288" y="1341438"/>
            <a:ext cx="5033968" cy="396875"/>
          </a:xfrm>
          <a:noFill/>
          <a:ln/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1. </a:t>
            </a:r>
            <a:r>
              <a:rPr lang="zh-CN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单元测试</a:t>
            </a:r>
            <a:r>
              <a:rPr lang="en-US" altLang="zh-CN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——</a:t>
            </a:r>
            <a:r>
              <a:rPr lang="zh-CN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测试</a:t>
            </a:r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策略</a:t>
            </a:r>
          </a:p>
        </p:txBody>
      </p:sp>
      <p:grpSp>
        <p:nvGrpSpPr>
          <p:cNvPr id="256026" name="Group 26"/>
          <p:cNvGrpSpPr>
            <a:grpSpLocks/>
          </p:cNvGrpSpPr>
          <p:nvPr/>
        </p:nvGrpSpPr>
        <p:grpSpPr bwMode="auto">
          <a:xfrm>
            <a:off x="323850" y="3933825"/>
            <a:ext cx="8569325" cy="1943100"/>
            <a:chOff x="204" y="2478"/>
            <a:chExt cx="5398" cy="1224"/>
          </a:xfrm>
        </p:grpSpPr>
        <p:sp>
          <p:nvSpPr>
            <p:cNvPr id="256008" name="Text Box 8"/>
            <p:cNvSpPr txBox="1">
              <a:spLocks noChangeArrowheads="1"/>
            </p:cNvSpPr>
            <p:nvPr/>
          </p:nvSpPr>
          <p:spPr bwMode="auto">
            <a:xfrm>
              <a:off x="2280" y="2910"/>
              <a:ext cx="969" cy="23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822325" indent="-822325" algn="ctr" defTabSz="350838">
                <a:buFont typeface="Wingdings" pitchFamily="2" charset="2"/>
                <a:buNone/>
                <a:tabLst>
                  <a:tab pos="1277938" algn="l"/>
                </a:tabLst>
              </a:pPr>
              <a:r>
                <a:rPr lang="zh-CN" altLang="en-US" sz="16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被测单元</a:t>
              </a:r>
              <a:endParaRPr lang="zh-CN" alt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6009" name="AutoShape 9"/>
            <p:cNvSpPr>
              <a:spLocks noChangeArrowheads="1"/>
            </p:cNvSpPr>
            <p:nvPr/>
          </p:nvSpPr>
          <p:spPr bwMode="auto">
            <a:xfrm>
              <a:off x="204" y="2874"/>
              <a:ext cx="1107" cy="316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822325" indent="-822325" algn="ctr" defTabSz="350838">
                <a:buFont typeface="Wingdings" pitchFamily="2" charset="2"/>
                <a:buNone/>
                <a:tabLst>
                  <a:tab pos="1277938" algn="l"/>
                </a:tabLst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测试用例</a:t>
              </a:r>
              <a:endPara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6010" name="Text Box 10"/>
            <p:cNvSpPr txBox="1">
              <a:spLocks noChangeArrowheads="1"/>
            </p:cNvSpPr>
            <p:nvPr/>
          </p:nvSpPr>
          <p:spPr bwMode="auto">
            <a:xfrm>
              <a:off x="619" y="3465"/>
              <a:ext cx="969" cy="23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822325" indent="-419100" defTabSz="350838">
                <a:buFont typeface="Wingdings" pitchFamily="2" charset="2"/>
                <a:buNone/>
                <a:tabLst>
                  <a:tab pos="1277938" algn="l"/>
                </a:tabLst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桩模块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6011" name="Text Box 11"/>
            <p:cNvSpPr txBox="1">
              <a:spLocks noChangeArrowheads="1"/>
            </p:cNvSpPr>
            <p:nvPr/>
          </p:nvSpPr>
          <p:spPr bwMode="auto">
            <a:xfrm>
              <a:off x="2200" y="3465"/>
              <a:ext cx="998" cy="23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822325" indent="-822325" algn="ctr" defTabSz="350838">
                <a:buFont typeface="Wingdings" pitchFamily="2" charset="2"/>
                <a:buNone/>
                <a:tabLst>
                  <a:tab pos="1277938" algn="l"/>
                </a:tabLst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桩模块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6012" name="Text Box 12"/>
            <p:cNvSpPr txBox="1">
              <a:spLocks noChangeArrowheads="1"/>
            </p:cNvSpPr>
            <p:nvPr/>
          </p:nvSpPr>
          <p:spPr bwMode="auto">
            <a:xfrm>
              <a:off x="3941" y="3465"/>
              <a:ext cx="969" cy="23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822325" indent="-419100" defTabSz="350838">
                <a:buFont typeface="Wingdings" pitchFamily="2" charset="2"/>
                <a:buNone/>
                <a:tabLst>
                  <a:tab pos="1277938" algn="l"/>
                </a:tabLst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桩模块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6013" name="Text Box 13"/>
            <p:cNvSpPr txBox="1">
              <a:spLocks noChangeArrowheads="1"/>
            </p:cNvSpPr>
            <p:nvPr/>
          </p:nvSpPr>
          <p:spPr bwMode="auto">
            <a:xfrm>
              <a:off x="3111" y="3465"/>
              <a:ext cx="692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822325" indent="-419100" defTabSz="350838">
                <a:buFont typeface="Wingdings" pitchFamily="2" charset="2"/>
                <a:buNone/>
                <a:tabLst>
                  <a:tab pos="1277938" algn="l"/>
                </a:tabLst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……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6014" name="Line 14"/>
            <p:cNvSpPr>
              <a:spLocks noChangeShapeType="1"/>
            </p:cNvSpPr>
            <p:nvPr/>
          </p:nvSpPr>
          <p:spPr bwMode="auto">
            <a:xfrm flipH="1">
              <a:off x="1173" y="3148"/>
              <a:ext cx="1522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15" name="Line 15"/>
            <p:cNvSpPr>
              <a:spLocks noChangeShapeType="1"/>
            </p:cNvSpPr>
            <p:nvPr/>
          </p:nvSpPr>
          <p:spPr bwMode="auto">
            <a:xfrm>
              <a:off x="2695" y="3148"/>
              <a:ext cx="0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16" name="Line 16"/>
            <p:cNvSpPr>
              <a:spLocks noChangeShapeType="1"/>
            </p:cNvSpPr>
            <p:nvPr/>
          </p:nvSpPr>
          <p:spPr bwMode="auto">
            <a:xfrm>
              <a:off x="2695" y="3148"/>
              <a:ext cx="1661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17" name="Line 17"/>
            <p:cNvSpPr>
              <a:spLocks noChangeShapeType="1"/>
            </p:cNvSpPr>
            <p:nvPr/>
          </p:nvSpPr>
          <p:spPr bwMode="auto">
            <a:xfrm flipV="1">
              <a:off x="1311" y="2557"/>
              <a:ext cx="969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18" name="Line 18"/>
            <p:cNvSpPr>
              <a:spLocks noChangeShapeType="1"/>
            </p:cNvSpPr>
            <p:nvPr/>
          </p:nvSpPr>
          <p:spPr bwMode="auto">
            <a:xfrm>
              <a:off x="521" y="3203"/>
              <a:ext cx="182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19" name="Text Box 19"/>
            <p:cNvSpPr txBox="1">
              <a:spLocks noChangeArrowheads="1"/>
            </p:cNvSpPr>
            <p:nvPr/>
          </p:nvSpPr>
          <p:spPr bwMode="auto">
            <a:xfrm>
              <a:off x="4633" y="2636"/>
              <a:ext cx="969" cy="23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822325" indent="-822325" algn="ctr" defTabSz="350838">
                <a:buFont typeface="Wingdings" pitchFamily="2" charset="2"/>
                <a:buNone/>
                <a:tabLst>
                  <a:tab pos="1277938" algn="l"/>
                </a:tabLst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测试用例</a:t>
              </a:r>
              <a:endPara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6020" name="Line 20"/>
            <p:cNvSpPr>
              <a:spLocks noChangeShapeType="1"/>
            </p:cNvSpPr>
            <p:nvPr/>
          </p:nvSpPr>
          <p:spPr bwMode="auto">
            <a:xfrm flipV="1">
              <a:off x="4649" y="2886"/>
              <a:ext cx="408" cy="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21" name="Line 21"/>
            <p:cNvSpPr>
              <a:spLocks noChangeShapeType="1"/>
            </p:cNvSpPr>
            <p:nvPr/>
          </p:nvSpPr>
          <p:spPr bwMode="auto">
            <a:xfrm>
              <a:off x="3249" y="2557"/>
              <a:ext cx="1384" cy="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22" name="Line 22"/>
            <p:cNvSpPr>
              <a:spLocks noChangeShapeType="1"/>
            </p:cNvSpPr>
            <p:nvPr/>
          </p:nvSpPr>
          <p:spPr bwMode="auto">
            <a:xfrm>
              <a:off x="2698" y="2677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23" name="Text Box 23"/>
            <p:cNvSpPr txBox="1">
              <a:spLocks noChangeArrowheads="1"/>
            </p:cNvSpPr>
            <p:nvPr/>
          </p:nvSpPr>
          <p:spPr bwMode="auto">
            <a:xfrm>
              <a:off x="2280" y="2478"/>
              <a:ext cx="969" cy="23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822325" indent="-822325" algn="ctr" defTabSz="350838">
                <a:buFont typeface="Wingdings" pitchFamily="2" charset="2"/>
                <a:buNone/>
                <a:tabLst>
                  <a:tab pos="1277938" algn="l"/>
                </a:tabLst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驱动模块</a:t>
              </a:r>
              <a:endPara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2" y="1196975"/>
            <a:ext cx="4251323" cy="431800"/>
          </a:xfrm>
        </p:spPr>
        <p:txBody>
          <a:bodyPr/>
          <a:lstStyle/>
          <a:p>
            <a:pPr lvl="1">
              <a:lnSpc>
                <a:spcPct val="110000"/>
              </a:lnSpc>
              <a:spcBef>
                <a:spcPct val="40000"/>
              </a:spcBef>
              <a:buFont typeface="Wingdings 3" pitchFamily="18" charset="2"/>
              <a:buNone/>
            </a:pPr>
            <a:r>
              <a:rPr lang="en-US" altLang="zh-CN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单元测试</a:t>
            </a:r>
            <a:r>
              <a:rPr lang="en-US" altLang="zh-CN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测试内容</a:t>
            </a:r>
            <a:endParaRPr lang="zh-CN" altLang="zh-C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3892" name="AutoShape 4"/>
          <p:cNvSpPr>
            <a:spLocks noChangeArrowheads="1"/>
          </p:cNvSpPr>
          <p:nvPr/>
        </p:nvSpPr>
        <p:spPr bwMode="auto">
          <a:xfrm>
            <a:off x="4079875" y="3306763"/>
            <a:ext cx="969963" cy="638175"/>
          </a:xfrm>
          <a:prstGeom prst="beve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hlink"/>
            </a:solidFill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3399"/>
                </a:solidFill>
                <a:latin typeface="Times New Roman" pitchFamily="18" charset="0"/>
              </a:rPr>
              <a:t>模块</a:t>
            </a:r>
            <a:endParaRPr kumimoji="1" lang="zh-CN" altLang="en-US" sz="1600" b="1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1608715" y="1775271"/>
            <a:ext cx="1422185" cy="46166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 cap="sq">
            <a:noFill/>
            <a:miter lim="800000"/>
            <a:headEnd/>
            <a:tailEnd/>
          </a:ln>
          <a:effectLst>
            <a:prstShdw prst="shdw17" dist="17961" dir="2700000">
              <a:srgbClr val="5E9EFF">
                <a:gamma/>
                <a:shade val="60000"/>
                <a:invGamma/>
              </a:srgbClr>
            </a:prstShdw>
          </a:effectLst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黑盒测试</a:t>
            </a:r>
            <a:endParaRPr kumimoji="1" lang="zh-CN" altLang="en-US" sz="2400" b="1" dirty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6146800" y="4044536"/>
            <a:ext cx="1422185" cy="46166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 cap="sq">
            <a:noFill/>
            <a:miter lim="800000"/>
            <a:headEnd/>
            <a:tailEnd/>
          </a:ln>
          <a:effectLst>
            <a:prstShdw prst="shdw17" dist="17961" dir="2700000">
              <a:srgbClr val="5E9EFF">
                <a:gamma/>
                <a:shade val="60000"/>
                <a:invGamma/>
              </a:srgbClr>
            </a:prstShdw>
          </a:effectLst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白盒</a:t>
            </a:r>
            <a:r>
              <a:rPr kumimoji="1" lang="zh-CN" altLang="en-US" sz="2400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测试</a:t>
            </a:r>
            <a:endParaRPr kumimoji="1" lang="zh-CN" altLang="en-US" sz="2400" b="1" dirty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3895" name="Text Box 7"/>
          <p:cNvSpPr txBox="1">
            <a:spLocks noChangeArrowheads="1"/>
          </p:cNvSpPr>
          <p:nvPr/>
        </p:nvSpPr>
        <p:spPr bwMode="auto">
          <a:xfrm>
            <a:off x="5864332" y="1905943"/>
            <a:ext cx="1422184" cy="46166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 cap="sq">
            <a:noFill/>
            <a:miter lim="800000"/>
            <a:headEnd/>
            <a:tailEnd/>
          </a:ln>
          <a:effectLst>
            <a:prstShdw prst="shdw17" dist="17961" dir="2700000">
              <a:srgbClr val="5E9EFF">
                <a:gamma/>
                <a:shade val="60000"/>
                <a:invGamma/>
              </a:srgbClr>
            </a:prstShdw>
          </a:effectLst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路径</a:t>
            </a:r>
            <a:r>
              <a:rPr kumimoji="1" lang="zh-CN" altLang="en-US" sz="24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测试</a:t>
            </a:r>
          </a:p>
        </p:txBody>
      </p: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3299713" y="4688999"/>
            <a:ext cx="2012950" cy="4572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 cap="sq">
            <a:noFill/>
            <a:miter lim="800000"/>
            <a:headEnd/>
            <a:tailEnd/>
          </a:ln>
          <a:effectLst>
            <a:prstShdw prst="shdw17" dist="17961" dir="2700000">
              <a:srgbClr val="5E9EFF">
                <a:gamma/>
                <a:shade val="60000"/>
                <a:invGamma/>
              </a:srgbClr>
            </a:prstShdw>
          </a:effectLst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错误处理测试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773075" y="4005263"/>
            <a:ext cx="2012950" cy="4572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 cap="sq">
            <a:noFill/>
            <a:miter lim="800000"/>
            <a:headEnd/>
            <a:tailEnd/>
          </a:ln>
          <a:effectLst>
            <a:prstShdw prst="shdw17" dist="17961" dir="2700000">
              <a:srgbClr val="5E9EFF">
                <a:gamma/>
                <a:shade val="60000"/>
                <a:invGamma/>
              </a:srgbClr>
            </a:prstShdw>
          </a:effectLst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边界条件测试</a:t>
            </a:r>
          </a:p>
        </p:txBody>
      </p:sp>
      <p:sp>
        <p:nvSpPr>
          <p:cNvPr id="293898" name="AutoShape 10"/>
          <p:cNvSpPr>
            <a:spLocks noChangeArrowheads="1"/>
          </p:cNvSpPr>
          <p:nvPr/>
        </p:nvSpPr>
        <p:spPr bwMode="auto">
          <a:xfrm rot="2954006">
            <a:off x="3441700" y="2554288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72941"/>
                  <a:invGamma/>
                </a:schemeClr>
              </a:gs>
            </a:gsLst>
            <a:lin ang="5400000" scaled="1"/>
          </a:gradFill>
          <a:ln w="9525" cap="sq">
            <a:noFill/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899" name="AutoShape 11"/>
          <p:cNvSpPr>
            <a:spLocks noChangeArrowheads="1"/>
          </p:cNvSpPr>
          <p:nvPr/>
        </p:nvSpPr>
        <p:spPr bwMode="auto">
          <a:xfrm rot="-1414257">
            <a:off x="3130550" y="3887788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72941"/>
                  <a:invGamma/>
                </a:schemeClr>
              </a:gs>
            </a:gsLst>
            <a:lin ang="5400000" scaled="1"/>
          </a:gradFill>
          <a:ln w="9525" cap="sq">
            <a:noFill/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0" name="AutoShape 12"/>
          <p:cNvSpPr>
            <a:spLocks noChangeArrowheads="1"/>
          </p:cNvSpPr>
          <p:nvPr/>
        </p:nvSpPr>
        <p:spPr bwMode="auto">
          <a:xfrm rot="-9141346">
            <a:off x="5035550" y="3852863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72941"/>
                  <a:invGamma/>
                </a:schemeClr>
              </a:gs>
            </a:gsLst>
            <a:lin ang="5400000" scaled="1"/>
          </a:gradFill>
          <a:ln w="9525" cap="sq">
            <a:noFill/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1" name="AutoShape 13"/>
          <p:cNvSpPr>
            <a:spLocks noChangeArrowheads="1"/>
          </p:cNvSpPr>
          <p:nvPr/>
        </p:nvSpPr>
        <p:spPr bwMode="auto">
          <a:xfrm rot="-5340331">
            <a:off x="4309269" y="4058444"/>
            <a:ext cx="522287" cy="466725"/>
          </a:xfrm>
          <a:prstGeom prst="rightArrow">
            <a:avLst>
              <a:gd name="adj1" fmla="val 50000"/>
              <a:gd name="adj2" fmla="val 27976"/>
            </a:avLst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72941"/>
                  <a:invGamma/>
                </a:schemeClr>
              </a:gs>
            </a:gsLst>
            <a:lin ang="5400000" scaled="1"/>
          </a:gradFill>
          <a:ln w="9525" cap="sq">
            <a:noFill/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2" name="AutoShape 14"/>
          <p:cNvSpPr>
            <a:spLocks noChangeArrowheads="1"/>
          </p:cNvSpPr>
          <p:nvPr/>
        </p:nvSpPr>
        <p:spPr bwMode="auto">
          <a:xfrm rot="7413834">
            <a:off x="4748213" y="2536825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72941"/>
                  <a:invGamma/>
                </a:schemeClr>
              </a:gs>
            </a:gsLst>
            <a:lin ang="5400000" scaled="1"/>
          </a:gradFill>
          <a:ln w="9525" cap="sq">
            <a:noFill/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3" name="Text Box 15"/>
          <p:cNvSpPr txBox="1">
            <a:spLocks noChangeArrowheads="1"/>
          </p:cNvSpPr>
          <p:nvPr/>
        </p:nvSpPr>
        <p:spPr bwMode="auto">
          <a:xfrm>
            <a:off x="62209" y="2383432"/>
            <a:ext cx="3358413" cy="1044575"/>
          </a:xfrm>
          <a:prstGeom prst="rect">
            <a:avLst/>
          </a:prstGeom>
          <a:solidFill>
            <a:schemeClr val="accent2"/>
          </a:solidFill>
          <a:ln w="38100" cap="sq">
            <a:solidFill>
              <a:schemeClr val="tx2"/>
            </a:solidFill>
            <a:miter lim="800000"/>
            <a:headEnd/>
            <a:tailEnd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just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chemeClr val="tx1"/>
                </a:solidFill>
                <a:latin typeface="宋体" pitchFamily="2" charset="-122"/>
              </a:rPr>
              <a:t>I/O </a:t>
            </a:r>
            <a:r>
              <a:rPr kumimoji="1"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参数值的个数、类型、次序、格式是否正确，</a:t>
            </a:r>
            <a:r>
              <a:rPr kumimoji="1" lang="en-US" altLang="zh-CN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kumimoji="1"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文件属性、操作是否正确等。</a:t>
            </a:r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5835650" y="4550043"/>
            <a:ext cx="3094038" cy="1323439"/>
          </a:xfrm>
          <a:prstGeom prst="rect">
            <a:avLst/>
          </a:prstGeom>
          <a:solidFill>
            <a:schemeClr val="accent2"/>
          </a:solidFill>
          <a:ln w="38100" cap="sq">
            <a:solidFill>
              <a:schemeClr val="tx2"/>
            </a:solidFill>
            <a:miter lim="800000"/>
            <a:headEnd/>
            <a:tailEnd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各类覆盖技术，以及数据</a:t>
            </a:r>
            <a:r>
              <a:rPr kumimoji="1"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说明是否正确、一致，变量及其初值定义是否正确等。</a:t>
            </a:r>
          </a:p>
        </p:txBody>
      </p:sp>
      <p:sp>
        <p:nvSpPr>
          <p:cNvPr id="293905" name="Text Box 17"/>
          <p:cNvSpPr txBox="1">
            <a:spLocks noChangeArrowheads="1"/>
          </p:cNvSpPr>
          <p:nvPr/>
        </p:nvSpPr>
        <p:spPr bwMode="auto">
          <a:xfrm>
            <a:off x="3034728" y="5262789"/>
            <a:ext cx="2543747" cy="1015663"/>
          </a:xfrm>
          <a:prstGeom prst="rect">
            <a:avLst/>
          </a:prstGeom>
          <a:solidFill>
            <a:schemeClr val="accent2"/>
          </a:solidFill>
          <a:ln w="38100" cap="sq">
            <a:solidFill>
              <a:schemeClr val="tx2"/>
            </a:solidFill>
            <a:miter lim="800000"/>
            <a:headEnd/>
            <a:tailEnd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检查“错误处理程序”本身的错误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。例如错误的捕获、处理等。</a:t>
            </a:r>
            <a:endParaRPr kumimoji="1" lang="zh-CN" altLang="en-US" sz="20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3906" name="Text Box 18"/>
          <p:cNvSpPr txBox="1">
            <a:spLocks noChangeArrowheads="1"/>
          </p:cNvSpPr>
          <p:nvPr/>
        </p:nvSpPr>
        <p:spPr bwMode="auto">
          <a:xfrm>
            <a:off x="167889" y="4601069"/>
            <a:ext cx="2618136" cy="1323439"/>
          </a:xfrm>
          <a:prstGeom prst="rect">
            <a:avLst/>
          </a:prstGeom>
          <a:solidFill>
            <a:schemeClr val="accent2"/>
          </a:solidFill>
          <a:ln w="38100" cap="sq">
            <a:solidFill>
              <a:schemeClr val="tx2"/>
            </a:solidFill>
            <a:miter lim="800000"/>
            <a:headEnd/>
            <a:tailEnd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边界条件常包括循环边界，最大最小值、控制流中等于、大于、小于的比较值等。</a:t>
            </a:r>
          </a:p>
        </p:txBody>
      </p:sp>
      <p:sp>
        <p:nvSpPr>
          <p:cNvPr id="293907" name="Text Box 19"/>
          <p:cNvSpPr txBox="1">
            <a:spLocks noChangeArrowheads="1"/>
          </p:cNvSpPr>
          <p:nvPr/>
        </p:nvSpPr>
        <p:spPr bwMode="auto">
          <a:xfrm>
            <a:off x="5651500" y="2492375"/>
            <a:ext cx="3311525" cy="1044575"/>
          </a:xfrm>
          <a:prstGeom prst="rect">
            <a:avLst/>
          </a:prstGeom>
          <a:solidFill>
            <a:schemeClr val="accent2"/>
          </a:solidFill>
          <a:ln w="38100" cap="sq">
            <a:solidFill>
              <a:schemeClr val="tx2"/>
            </a:solidFill>
            <a:miter lim="800000"/>
            <a:headEnd/>
            <a:tailEnd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路径</a:t>
            </a:r>
            <a:r>
              <a:rPr kumimoji="1"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通常是指完成模块功能的主要路径，一般是控制结构。</a:t>
            </a:r>
          </a:p>
        </p:txBody>
      </p:sp>
      <p:sp>
        <p:nvSpPr>
          <p:cNvPr id="293908" name="Text Box 20"/>
          <p:cNvSpPr txBox="1">
            <a:spLocks noChangeArrowheads="1"/>
          </p:cNvSpPr>
          <p:nvPr/>
        </p:nvSpPr>
        <p:spPr bwMode="auto">
          <a:xfrm>
            <a:off x="755650" y="404813"/>
            <a:ext cx="5405438" cy="684212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lvl="1" algn="ctr" eaLnBrk="1" hangingPunct="1">
              <a:lnSpc>
                <a:spcPct val="95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2400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293910" name="Oval 22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53175" y="6386513"/>
            <a:ext cx="747713" cy="3238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11" name="Oval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19950" y="6391275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12" name="Oval 24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48638" y="6392863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13" name="Rectangle 25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39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39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autoUpdateAnimBg="0" advAuto="0"/>
      <p:bldP spid="293892" grpId="0" animBg="1" autoUpdateAnimBg="0"/>
      <p:bldP spid="293893" grpId="0" animBg="1" autoUpdateAnimBg="0"/>
      <p:bldP spid="293894" grpId="0" animBg="1" autoUpdateAnimBg="0"/>
      <p:bldP spid="293895" grpId="0" animBg="1" autoUpdateAnimBg="0"/>
      <p:bldP spid="293896" grpId="0" animBg="1" autoUpdateAnimBg="0"/>
      <p:bldP spid="293897" grpId="0" animBg="1" autoUpdateAnimBg="0"/>
      <p:bldP spid="293898" grpId="0" animBg="1"/>
      <p:bldP spid="293899" grpId="0" animBg="1"/>
      <p:bldP spid="293900" grpId="0" animBg="1"/>
      <p:bldP spid="293901" grpId="0" animBg="1"/>
      <p:bldP spid="293902" grpId="0" animBg="1"/>
      <p:bldP spid="293903" grpId="0" animBg="1" autoUpdateAnimBg="0"/>
      <p:bldP spid="293904" grpId="0" animBg="1" autoUpdateAnimBg="0"/>
      <p:bldP spid="293905" grpId="0" animBg="1" autoUpdateAnimBg="0"/>
      <p:bldP spid="293906" grpId="0" animBg="1" autoUpdateAnimBg="0"/>
      <p:bldP spid="29390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250825" y="2032000"/>
            <a:ext cx="8713788" cy="9144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5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集成测试是指在完成单元测试后，将各单元模块依据设计的软件系统结构，按照一定的集成测试策略进行组装的过程。 </a:t>
            </a:r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-1980727" y="3526195"/>
            <a:ext cx="13537504" cy="258532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集成测试在组装各模块时，应该注意下列因素：</a:t>
            </a:r>
          </a:p>
          <a:p>
            <a:pPr>
              <a:lnSpc>
                <a:spcPct val="140000"/>
              </a:lnSpc>
              <a:buClr>
                <a:schemeClr val="bg2"/>
              </a:buClr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各模块间的数据传递是否会丢失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/*</a:t>
            </a:r>
            <a:r>
              <a:rPr kumimoji="1" lang="zh-CN" alt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因为有的时候数据传递未必发生在接口，可能</a:t>
            </a:r>
            <a:r>
              <a:rPr kumimoji="1" lang="en-US" altLang="zh-CN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1" lang="zh-CN" alt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模块写数据，</a:t>
            </a:r>
            <a:r>
              <a:rPr kumimoji="1" lang="en-US" altLang="zh-CN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kumimoji="1" lang="zh-CN" alt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模块读数据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*/</a:t>
            </a:r>
            <a:endParaRPr kumimoji="1"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各模块间的数据传递是否按照期望进行传递；</a:t>
            </a:r>
          </a:p>
          <a:p>
            <a:pPr>
              <a:buClr>
                <a:schemeClr val="bg2"/>
              </a:buClr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各模块组装后，是否能实现所期望的更复杂的功能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/*</a:t>
            </a:r>
            <a:r>
              <a:rPr kumimoji="1" lang="zh-CN" alt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是否按照需求规格说明书的要求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*/</a:t>
            </a:r>
            <a:endParaRPr kumimoji="1"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各模块组装后，是否出现对全局数据结构、公共数据操作的混乱，资源的竞争；</a:t>
            </a:r>
          </a:p>
          <a:p>
            <a:pPr>
              <a:buClr>
                <a:schemeClr val="bg2"/>
              </a:buClr>
              <a:buFont typeface="Wingdings" pitchFamily="2" charset="2"/>
              <a:buChar char="Ø"/>
              <a:tabLst>
                <a:tab pos="542925" algn="l"/>
              </a:tabLst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各模块组装后，集成的误差是否会被快速放大，直到难以接受为止。 </a:t>
            </a:r>
          </a:p>
        </p:txBody>
      </p:sp>
      <p:sp>
        <p:nvSpPr>
          <p:cNvPr id="257031" name="Rectangle 7"/>
          <p:cNvSpPr>
            <a:spLocks noGrp="1" noChangeArrowheads="1"/>
          </p:cNvSpPr>
          <p:nvPr>
            <p:ph type="title"/>
          </p:nvPr>
        </p:nvSpPr>
        <p:spPr>
          <a:xfrm>
            <a:off x="179388" y="1341438"/>
            <a:ext cx="2463786" cy="396875"/>
          </a:xfrm>
          <a:noFill/>
          <a:ln/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2. </a:t>
            </a:r>
            <a:r>
              <a:rPr lang="zh-CN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集成测试</a:t>
            </a:r>
            <a:endParaRPr lang="zh-CN" altLang="en-US" sz="28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title"/>
          </p:nvPr>
        </p:nvSpPr>
        <p:spPr>
          <a:xfrm>
            <a:off x="395288" y="1341438"/>
            <a:ext cx="4319588" cy="396875"/>
          </a:xfrm>
          <a:noFill/>
          <a:ln/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2. </a:t>
            </a:r>
            <a:r>
              <a:rPr lang="zh-CN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集成测试</a:t>
            </a:r>
            <a:r>
              <a:rPr lang="en-US" altLang="zh-CN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——</a:t>
            </a:r>
            <a:r>
              <a:rPr lang="zh-CN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测试策略</a:t>
            </a:r>
            <a:endParaRPr lang="zh-CN" altLang="en-US" sz="28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323850" y="1976438"/>
            <a:ext cx="8569325" cy="100488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1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集成测试的重点，是将各模块按照软件系统结构的定义，将软件模块组装在一起。如何实施组装过程，使得系统既能快速集成，又能准确发现在组装过程中出现的错误和问题呢？这需要正确的集成测试方法。 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250825" y="3298825"/>
            <a:ext cx="8569325" cy="14922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⑴ </a:t>
            </a:r>
            <a:r>
              <a:rPr kumimoji="1" lang="zh-CN" alt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非渐增式</a:t>
            </a:r>
            <a:r>
              <a:rPr kumimoji="1" lang="zh-CN" altLang="en-US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集成</a:t>
            </a:r>
            <a:r>
              <a:rPr kumimoji="1" lang="en-US" altLang="zh-CN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/*</a:t>
            </a:r>
            <a:r>
              <a:rPr kumimoji="1" lang="zh-CN" altLang="en-US" sz="1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一次性把所有的模块都组装起来</a:t>
            </a:r>
            <a:r>
              <a:rPr kumimoji="1" lang="en-US" altLang="zh-CN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*/</a:t>
            </a:r>
            <a:endParaRPr kumimoji="1" lang="zh-CN" alt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非渐增式集成是一次集成过程，即先按照各模块在系统结构中的位置，设计驱动模块或桩模块进行辅助测试。然后将测试合格的各模块按照系统结构一次性完成系统集成的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过程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 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250825" y="5024438"/>
            <a:ext cx="8424863" cy="14922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⑵ </a:t>
            </a:r>
            <a:r>
              <a:rPr kumimoji="1" lang="zh-CN" alt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渐增式</a:t>
            </a:r>
            <a:r>
              <a:rPr kumimoji="1" lang="zh-CN" altLang="en-US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集成</a:t>
            </a:r>
            <a:r>
              <a:rPr kumimoji="1" lang="en-US" altLang="zh-CN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/*</a:t>
            </a:r>
            <a:r>
              <a:rPr kumimoji="1" lang="zh-CN" altLang="en-US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两种方式</a:t>
            </a:r>
            <a:r>
              <a:rPr kumimoji="1" lang="en-US" altLang="zh-CN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*/</a:t>
            </a:r>
            <a:endParaRPr kumimoji="1" lang="zh-CN" alt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渐增式集成不同于非渐增式集成，它不是将模块一次性组装，而是按照系统结构逐渐将模块依次集成到系统中。从集成的过程来看，渐增式集成过程分为自底向上的集成和自顶向下的集成。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96300" cy="10795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渐增式组装策略是先进行模块测试，然后将这些模块逐步组装成较大的系统，每连接一个模块进行一次测试</a:t>
            </a:r>
            <a:r>
              <a:rPr lang="zh-CN" altLang="en-US" b="0" dirty="0">
                <a:latin typeface="楷体_GB2312" pitchFamily="49" charset="-122"/>
              </a:rPr>
              <a:t>。</a:t>
            </a:r>
            <a:r>
              <a:rPr lang="zh-CN" altLang="en-US" dirty="0">
                <a:latin typeface="楷体_GB2312" pitchFamily="49" charset="-122"/>
              </a:rPr>
              <a:t>两种方案：</a:t>
            </a:r>
            <a:endParaRPr lang="zh-CN" altLang="en-US" b="0" dirty="0">
              <a:latin typeface="楷体_GB2312" pitchFamily="49" charset="-122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446088" y="4581128"/>
            <a:ext cx="8351837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lvl="1" defTabSz="346075">
              <a:lnSpc>
                <a:spcPct val="145000"/>
              </a:lnSpc>
              <a:buClrTx/>
              <a:buSzTx/>
              <a:buFontTx/>
              <a:buNone/>
              <a:tabLst>
                <a:tab pos="1260475" algn="l"/>
              </a:tabLst>
            </a:pPr>
            <a:r>
              <a: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渐增式组装过程，主要是设计</a:t>
            </a: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驱动模块或桩模块，对每一个新组装的</a:t>
            </a:r>
            <a:r>
              <a:rPr lang="zh-CN" altLang="en-US" sz="2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子系统（包）进行</a:t>
            </a: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测试，对发现问题较多的子系统或模块应该用白</a:t>
            </a:r>
            <a:r>
              <a:rPr lang="zh-CN" altLang="en-US" sz="2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盒测试法进行回归测试</a:t>
            </a: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2082800" y="2874963"/>
            <a:ext cx="2405063" cy="1006475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自顶而下增值</a:t>
            </a:r>
          </a:p>
          <a:p>
            <a:pPr eaLnBrk="1" hangingPunct="1">
              <a:lnSpc>
                <a:spcPct val="105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自底而上</a:t>
            </a:r>
            <a:r>
              <a:rPr kumimoji="1" lang="zh-CN" altLang="en-US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增值</a:t>
            </a:r>
          </a:p>
        </p:txBody>
      </p:sp>
      <p:graphicFrame>
        <p:nvGraphicFramePr>
          <p:cNvPr id="294918" name="Object 6"/>
          <p:cNvGraphicFramePr>
            <a:graphicFrameLocks noChangeAspect="1"/>
          </p:cNvGraphicFramePr>
          <p:nvPr/>
        </p:nvGraphicFramePr>
        <p:xfrm flipV="1">
          <a:off x="1828800" y="2997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12" name="Clip" r:id="rId3" imgW="142555" imgH="142555" progId="">
                  <p:embed/>
                </p:oleObj>
              </mc:Choice>
              <mc:Fallback>
                <p:oleObj name="Clip" r:id="rId3" imgW="142555" imgH="142555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1828800" y="29972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9" name="Object 7"/>
          <p:cNvGraphicFramePr>
            <a:graphicFrameLocks noChangeAspect="1"/>
          </p:cNvGraphicFramePr>
          <p:nvPr/>
        </p:nvGraphicFramePr>
        <p:xfrm flipV="1">
          <a:off x="1819275" y="3571875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13" name="Clip" r:id="rId5" imgW="142555" imgH="142555" progId="">
                  <p:embed/>
                </p:oleObj>
              </mc:Choice>
              <mc:Fallback>
                <p:oleObj name="Clip" r:id="rId5" imgW="142555" imgH="142555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1819275" y="3571875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3" name="Rectangle 11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6635750" y="1316038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M1</a:t>
            </a:r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7662863" y="207327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M4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6635750" y="207327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M3</a:t>
            </a:r>
          </a:p>
        </p:txBody>
      </p:sp>
      <p:sp>
        <p:nvSpPr>
          <p:cNvPr id="295942" name="Rectangle 6"/>
          <p:cNvSpPr>
            <a:spLocks noChangeArrowheads="1"/>
          </p:cNvSpPr>
          <p:nvPr/>
        </p:nvSpPr>
        <p:spPr bwMode="auto">
          <a:xfrm>
            <a:off x="5568950" y="207327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M2</a:t>
            </a:r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>
            <a:off x="6940550" y="1697038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4" name="Line 8"/>
          <p:cNvSpPr>
            <a:spLocks noChangeShapeType="1"/>
          </p:cNvSpPr>
          <p:nvPr/>
        </p:nvSpPr>
        <p:spPr bwMode="auto">
          <a:xfrm flipV="1">
            <a:off x="5935663" y="1697038"/>
            <a:ext cx="776287" cy="376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5" name="Line 9"/>
          <p:cNvSpPr>
            <a:spLocks noChangeShapeType="1"/>
          </p:cNvSpPr>
          <p:nvPr/>
        </p:nvSpPr>
        <p:spPr bwMode="auto">
          <a:xfrm>
            <a:off x="7245350" y="1697038"/>
            <a:ext cx="757238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7702550" y="2849563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M6</a:t>
            </a:r>
          </a:p>
        </p:txBody>
      </p:sp>
      <p:sp>
        <p:nvSpPr>
          <p:cNvPr id="295947" name="Rectangle 11"/>
          <p:cNvSpPr>
            <a:spLocks noChangeArrowheads="1"/>
          </p:cNvSpPr>
          <p:nvPr/>
        </p:nvSpPr>
        <p:spPr bwMode="auto">
          <a:xfrm>
            <a:off x="5549900" y="280987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M5</a:t>
            </a:r>
          </a:p>
        </p:txBody>
      </p:sp>
      <p:sp>
        <p:nvSpPr>
          <p:cNvPr id="295948" name="Line 12"/>
          <p:cNvSpPr>
            <a:spLocks noChangeShapeType="1"/>
          </p:cNvSpPr>
          <p:nvPr/>
        </p:nvSpPr>
        <p:spPr bwMode="auto">
          <a:xfrm>
            <a:off x="5873750" y="2454275"/>
            <a:ext cx="0" cy="334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9" name="Line 13"/>
          <p:cNvSpPr>
            <a:spLocks noChangeShapeType="1"/>
          </p:cNvSpPr>
          <p:nvPr/>
        </p:nvSpPr>
        <p:spPr bwMode="auto">
          <a:xfrm>
            <a:off x="8043863" y="2474913"/>
            <a:ext cx="1587" cy="354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50" name="Text Box 14"/>
          <p:cNvSpPr txBox="1">
            <a:spLocks noChangeArrowheads="1"/>
          </p:cNvSpPr>
          <p:nvPr/>
        </p:nvSpPr>
        <p:spPr bwMode="auto">
          <a:xfrm>
            <a:off x="292894" y="1378744"/>
            <a:ext cx="48895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自顶向下增值</a:t>
            </a:r>
            <a:endParaRPr kumimoji="1" lang="zh-CN" altLang="en-US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95951" name="Rectangle 15"/>
          <p:cNvSpPr>
            <a:spLocks noChangeArrowheads="1"/>
          </p:cNvSpPr>
          <p:nvPr/>
        </p:nvSpPr>
        <p:spPr bwMode="auto">
          <a:xfrm>
            <a:off x="4141788" y="2792413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S5</a:t>
            </a:r>
          </a:p>
        </p:txBody>
      </p:sp>
      <p:sp>
        <p:nvSpPr>
          <p:cNvPr id="295952" name="Rectangle 16"/>
          <p:cNvSpPr>
            <a:spLocks noChangeArrowheads="1"/>
          </p:cNvSpPr>
          <p:nvPr/>
        </p:nvSpPr>
        <p:spPr bwMode="auto">
          <a:xfrm>
            <a:off x="2998788" y="1320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M1</a:t>
            </a:r>
          </a:p>
        </p:txBody>
      </p:sp>
      <p:sp>
        <p:nvSpPr>
          <p:cNvPr id="295953" name="Rectangle 17"/>
          <p:cNvSpPr>
            <a:spLocks noChangeArrowheads="1"/>
          </p:cNvSpPr>
          <p:nvPr/>
        </p:nvSpPr>
        <p:spPr bwMode="auto">
          <a:xfrm>
            <a:off x="1835150" y="201612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S1</a:t>
            </a:r>
          </a:p>
        </p:txBody>
      </p:sp>
      <p:sp>
        <p:nvSpPr>
          <p:cNvPr id="295954" name="Rectangle 18"/>
          <p:cNvSpPr>
            <a:spLocks noChangeArrowheads="1"/>
          </p:cNvSpPr>
          <p:nvPr/>
        </p:nvSpPr>
        <p:spPr bwMode="auto">
          <a:xfrm>
            <a:off x="1835150" y="201612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S1</a:t>
            </a:r>
          </a:p>
        </p:txBody>
      </p:sp>
      <p:sp>
        <p:nvSpPr>
          <p:cNvPr id="295955" name="Rectangle 19"/>
          <p:cNvSpPr>
            <a:spLocks noChangeArrowheads="1"/>
          </p:cNvSpPr>
          <p:nvPr/>
        </p:nvSpPr>
        <p:spPr bwMode="auto">
          <a:xfrm>
            <a:off x="1835150" y="201612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S1</a:t>
            </a:r>
          </a:p>
        </p:txBody>
      </p:sp>
      <p:sp>
        <p:nvSpPr>
          <p:cNvPr id="295956" name="Line 20"/>
          <p:cNvSpPr>
            <a:spLocks noChangeShapeType="1"/>
          </p:cNvSpPr>
          <p:nvPr/>
        </p:nvSpPr>
        <p:spPr bwMode="auto">
          <a:xfrm flipV="1">
            <a:off x="2139950" y="1701800"/>
            <a:ext cx="935038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57" name="Rectangle 21"/>
          <p:cNvSpPr>
            <a:spLocks noChangeArrowheads="1"/>
          </p:cNvSpPr>
          <p:nvPr/>
        </p:nvSpPr>
        <p:spPr bwMode="auto">
          <a:xfrm>
            <a:off x="2978150" y="201612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S2</a:t>
            </a:r>
          </a:p>
        </p:txBody>
      </p:sp>
      <p:sp>
        <p:nvSpPr>
          <p:cNvPr id="295958" name="Rectangle 22"/>
          <p:cNvSpPr>
            <a:spLocks noChangeArrowheads="1"/>
          </p:cNvSpPr>
          <p:nvPr/>
        </p:nvSpPr>
        <p:spPr bwMode="auto">
          <a:xfrm>
            <a:off x="2978150" y="201612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S2</a:t>
            </a:r>
          </a:p>
        </p:txBody>
      </p:sp>
      <p:sp>
        <p:nvSpPr>
          <p:cNvPr id="295959" name="Rectangle 23"/>
          <p:cNvSpPr>
            <a:spLocks noChangeArrowheads="1"/>
          </p:cNvSpPr>
          <p:nvPr/>
        </p:nvSpPr>
        <p:spPr bwMode="auto">
          <a:xfrm>
            <a:off x="2978150" y="201612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S2</a:t>
            </a:r>
          </a:p>
        </p:txBody>
      </p:sp>
      <p:sp>
        <p:nvSpPr>
          <p:cNvPr id="295960" name="Line 24"/>
          <p:cNvSpPr>
            <a:spLocks noChangeShapeType="1"/>
          </p:cNvSpPr>
          <p:nvPr/>
        </p:nvSpPr>
        <p:spPr bwMode="auto">
          <a:xfrm flipH="1">
            <a:off x="3303588" y="1701800"/>
            <a:ext cx="0" cy="315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61" name="Rectangle 25"/>
          <p:cNvSpPr>
            <a:spLocks noChangeArrowheads="1"/>
          </p:cNvSpPr>
          <p:nvPr/>
        </p:nvSpPr>
        <p:spPr bwMode="auto">
          <a:xfrm>
            <a:off x="4121150" y="201612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S3</a:t>
            </a:r>
          </a:p>
        </p:txBody>
      </p:sp>
      <p:sp>
        <p:nvSpPr>
          <p:cNvPr id="295962" name="Rectangle 26"/>
          <p:cNvSpPr>
            <a:spLocks noChangeArrowheads="1"/>
          </p:cNvSpPr>
          <p:nvPr/>
        </p:nvSpPr>
        <p:spPr bwMode="auto">
          <a:xfrm>
            <a:off x="4121150" y="201612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S3</a:t>
            </a:r>
          </a:p>
        </p:txBody>
      </p:sp>
      <p:sp>
        <p:nvSpPr>
          <p:cNvPr id="295963" name="Rectangle 27"/>
          <p:cNvSpPr>
            <a:spLocks noChangeArrowheads="1"/>
          </p:cNvSpPr>
          <p:nvPr/>
        </p:nvSpPr>
        <p:spPr bwMode="auto">
          <a:xfrm>
            <a:off x="4121150" y="201612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S3</a:t>
            </a:r>
          </a:p>
        </p:txBody>
      </p:sp>
      <p:sp>
        <p:nvSpPr>
          <p:cNvPr id="295964" name="Line 28"/>
          <p:cNvSpPr>
            <a:spLocks noChangeShapeType="1"/>
          </p:cNvSpPr>
          <p:nvPr/>
        </p:nvSpPr>
        <p:spPr bwMode="auto">
          <a:xfrm>
            <a:off x="3608388" y="1701800"/>
            <a:ext cx="874712" cy="315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65" name="Text Box 29"/>
          <p:cNvSpPr txBox="1">
            <a:spLocks noChangeArrowheads="1"/>
          </p:cNvSpPr>
          <p:nvPr/>
        </p:nvSpPr>
        <p:spPr bwMode="auto">
          <a:xfrm>
            <a:off x="271463" y="3579813"/>
            <a:ext cx="4265612" cy="12255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第一步，测试主控模块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M1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，设计桩模块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S1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S2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S3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，模拟被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M1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调用的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M2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M3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M4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295966" name="Rectangle 30"/>
          <p:cNvSpPr>
            <a:spLocks noChangeArrowheads="1"/>
          </p:cNvSpPr>
          <p:nvPr/>
        </p:nvSpPr>
        <p:spPr bwMode="auto">
          <a:xfrm>
            <a:off x="1835150" y="201612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M2</a:t>
            </a:r>
          </a:p>
        </p:txBody>
      </p:sp>
      <p:sp>
        <p:nvSpPr>
          <p:cNvPr id="295967" name="Rectangle 31"/>
          <p:cNvSpPr>
            <a:spLocks noChangeArrowheads="1"/>
          </p:cNvSpPr>
          <p:nvPr/>
        </p:nvSpPr>
        <p:spPr bwMode="auto">
          <a:xfrm>
            <a:off x="2978150" y="201612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M3</a:t>
            </a:r>
          </a:p>
        </p:txBody>
      </p:sp>
      <p:sp>
        <p:nvSpPr>
          <p:cNvPr id="295968" name="Rectangle 32"/>
          <p:cNvSpPr>
            <a:spLocks noChangeArrowheads="1"/>
          </p:cNvSpPr>
          <p:nvPr/>
        </p:nvSpPr>
        <p:spPr bwMode="auto">
          <a:xfrm>
            <a:off x="4121150" y="201612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M4</a:t>
            </a:r>
          </a:p>
        </p:txBody>
      </p:sp>
      <p:sp>
        <p:nvSpPr>
          <p:cNvPr id="295969" name="Text Box 33"/>
          <p:cNvSpPr txBox="1">
            <a:spLocks noChangeArrowheads="1"/>
          </p:cNvSpPr>
          <p:nvPr/>
        </p:nvSpPr>
        <p:spPr bwMode="auto">
          <a:xfrm>
            <a:off x="4708525" y="3581400"/>
            <a:ext cx="4173538" cy="12255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第二步，依次用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M2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M3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M4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替代桩模块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S1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S2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S3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，每替代一次进行一次测试。</a:t>
            </a:r>
          </a:p>
        </p:txBody>
      </p:sp>
      <p:sp>
        <p:nvSpPr>
          <p:cNvPr id="295970" name="Rectangle 34"/>
          <p:cNvSpPr>
            <a:spLocks noChangeArrowheads="1"/>
          </p:cNvSpPr>
          <p:nvPr/>
        </p:nvSpPr>
        <p:spPr bwMode="auto">
          <a:xfrm>
            <a:off x="1855788" y="277177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S4</a:t>
            </a:r>
          </a:p>
        </p:txBody>
      </p:sp>
      <p:sp>
        <p:nvSpPr>
          <p:cNvPr id="295971" name="Line 35"/>
          <p:cNvSpPr>
            <a:spLocks noChangeShapeType="1"/>
          </p:cNvSpPr>
          <p:nvPr/>
        </p:nvSpPr>
        <p:spPr bwMode="auto">
          <a:xfrm>
            <a:off x="2160588" y="2398713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72" name="Rectangle 36"/>
          <p:cNvSpPr>
            <a:spLocks noChangeArrowheads="1"/>
          </p:cNvSpPr>
          <p:nvPr/>
        </p:nvSpPr>
        <p:spPr bwMode="auto">
          <a:xfrm>
            <a:off x="1855788" y="277177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S4</a:t>
            </a:r>
          </a:p>
        </p:txBody>
      </p:sp>
      <p:sp>
        <p:nvSpPr>
          <p:cNvPr id="295973" name="Rectangle 37"/>
          <p:cNvSpPr>
            <a:spLocks noChangeArrowheads="1"/>
          </p:cNvSpPr>
          <p:nvPr/>
        </p:nvSpPr>
        <p:spPr bwMode="auto">
          <a:xfrm>
            <a:off x="1855788" y="2771775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S4</a:t>
            </a:r>
          </a:p>
        </p:txBody>
      </p:sp>
      <p:sp>
        <p:nvSpPr>
          <p:cNvPr id="295974" name="Rectangle 38"/>
          <p:cNvSpPr>
            <a:spLocks noChangeArrowheads="1"/>
          </p:cNvSpPr>
          <p:nvPr/>
        </p:nvSpPr>
        <p:spPr bwMode="auto">
          <a:xfrm>
            <a:off x="4141788" y="2792413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S5</a:t>
            </a:r>
          </a:p>
        </p:txBody>
      </p:sp>
      <p:sp>
        <p:nvSpPr>
          <p:cNvPr id="295975" name="Rectangle 39"/>
          <p:cNvSpPr>
            <a:spLocks noChangeArrowheads="1"/>
          </p:cNvSpPr>
          <p:nvPr/>
        </p:nvSpPr>
        <p:spPr bwMode="auto">
          <a:xfrm>
            <a:off x="4141788" y="2792413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S5</a:t>
            </a:r>
          </a:p>
        </p:txBody>
      </p:sp>
      <p:sp>
        <p:nvSpPr>
          <p:cNvPr id="295976" name="Line 40"/>
          <p:cNvSpPr>
            <a:spLocks noChangeShapeType="1"/>
          </p:cNvSpPr>
          <p:nvPr/>
        </p:nvSpPr>
        <p:spPr bwMode="auto">
          <a:xfrm>
            <a:off x="4483100" y="2397125"/>
            <a:ext cx="0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77" name="Text Box 41"/>
          <p:cNvSpPr txBox="1">
            <a:spLocks noChangeArrowheads="1"/>
          </p:cNvSpPr>
          <p:nvPr/>
        </p:nvSpPr>
        <p:spPr bwMode="auto">
          <a:xfrm>
            <a:off x="263525" y="4962525"/>
            <a:ext cx="4251325" cy="159067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第三步，对由主控模块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M1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和模块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M2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M3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M4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构成的子系统进行测试，设计桩模块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S4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S5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5978" name="Rectangle 42"/>
          <p:cNvSpPr>
            <a:spLocks noChangeArrowheads="1"/>
          </p:cNvSpPr>
          <p:nvPr/>
        </p:nvSpPr>
        <p:spPr bwMode="auto">
          <a:xfrm>
            <a:off x="1855788" y="277177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M5</a:t>
            </a:r>
          </a:p>
        </p:txBody>
      </p:sp>
      <p:sp>
        <p:nvSpPr>
          <p:cNvPr id="295979" name="Rectangle 43"/>
          <p:cNvSpPr>
            <a:spLocks noChangeArrowheads="1"/>
          </p:cNvSpPr>
          <p:nvPr/>
        </p:nvSpPr>
        <p:spPr bwMode="auto">
          <a:xfrm>
            <a:off x="4141788" y="2792413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M6</a:t>
            </a:r>
          </a:p>
        </p:txBody>
      </p:sp>
      <p:sp>
        <p:nvSpPr>
          <p:cNvPr id="295980" name="Text Box 44"/>
          <p:cNvSpPr txBox="1">
            <a:spLocks noChangeArrowheads="1"/>
          </p:cNvSpPr>
          <p:nvPr/>
        </p:nvSpPr>
        <p:spPr bwMode="auto">
          <a:xfrm>
            <a:off x="4710113" y="4964113"/>
            <a:ext cx="4137025" cy="159067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第四步，依次用模块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M5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M6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替代桩模块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S4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S5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，并同时进行新的测试。组装测试完毕。</a:t>
            </a:r>
          </a:p>
        </p:txBody>
      </p:sp>
      <p:sp>
        <p:nvSpPr>
          <p:cNvPr id="295981" name="AutoShape 45"/>
          <p:cNvSpPr>
            <a:spLocks noChangeArrowheads="1"/>
          </p:cNvSpPr>
          <p:nvPr/>
        </p:nvSpPr>
        <p:spPr bwMode="auto">
          <a:xfrm rot="5400000">
            <a:off x="371475" y="2106613"/>
            <a:ext cx="1905000" cy="228600"/>
          </a:xfrm>
          <a:prstGeom prst="notchedRightArrow">
            <a:avLst>
              <a:gd name="adj1" fmla="val 50000"/>
              <a:gd name="adj2" fmla="val 208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87" name="Rectangle 51"/>
          <p:cNvSpPr>
            <a:spLocks noChangeArrowheads="1"/>
          </p:cNvSpPr>
          <p:nvPr/>
        </p:nvSpPr>
        <p:spPr bwMode="auto">
          <a:xfrm>
            <a:off x="2339975" y="333375"/>
            <a:ext cx="4267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</a:pPr>
            <a:r>
              <a:rPr kumimoji="1" lang="zh-CN" altLang="en-US" sz="48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软件测试策略</a:t>
            </a:r>
            <a:endParaRPr kumimoji="1" lang="zh-CN" altLang="en-US" sz="4800" b="1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5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5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5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29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5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59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5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29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9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9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5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0"/>
                                            </p:cond>
                                          </p:stCondLst>
                                        </p:cTn>
                                        <p:tgtEl>
                                          <p:spTgt spid="29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5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4"/>
                                            </p:cond>
                                          </p:stCondLst>
                                        </p:cTn>
                                        <p:tgtEl>
                                          <p:spTgt spid="2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9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959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6"/>
                                            </p:cond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5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2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9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9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9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9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9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1" grpId="0" animBg="1" autoUpdateAnimBg="0"/>
      <p:bldP spid="295952" grpId="0" animBg="1" autoUpdateAnimBg="0"/>
      <p:bldP spid="295953" grpId="0" animBg="1" autoUpdateAnimBg="0"/>
      <p:bldP spid="295954" grpId="0" animBg="1" autoUpdateAnimBg="0"/>
      <p:bldP spid="295955" grpId="0" animBg="1" autoUpdateAnimBg="0"/>
      <p:bldP spid="295956" grpId="0" animBg="1"/>
      <p:bldP spid="295957" grpId="0" animBg="1" autoUpdateAnimBg="0"/>
      <p:bldP spid="295958" grpId="0" animBg="1" autoUpdateAnimBg="0"/>
      <p:bldP spid="295959" grpId="0" animBg="1" autoUpdateAnimBg="0"/>
      <p:bldP spid="295960" grpId="0" animBg="1"/>
      <p:bldP spid="295961" grpId="0" animBg="1" autoUpdateAnimBg="0"/>
      <p:bldP spid="295962" grpId="0" animBg="1" autoUpdateAnimBg="0"/>
      <p:bldP spid="295963" grpId="0" animBg="1" autoUpdateAnimBg="0"/>
      <p:bldP spid="295964" grpId="0" animBg="1"/>
      <p:bldP spid="295965" grpId="0" animBg="1" autoUpdateAnimBg="0"/>
      <p:bldP spid="295966" grpId="0" animBg="1" autoUpdateAnimBg="0"/>
      <p:bldP spid="295967" grpId="0" animBg="1" autoUpdateAnimBg="0"/>
      <p:bldP spid="295968" grpId="0" animBg="1" autoUpdateAnimBg="0"/>
      <p:bldP spid="295969" grpId="0" animBg="1" autoUpdateAnimBg="0"/>
      <p:bldP spid="295970" grpId="0" animBg="1" autoUpdateAnimBg="0"/>
      <p:bldP spid="295971" grpId="0" animBg="1"/>
      <p:bldP spid="295972" grpId="0" animBg="1" autoUpdateAnimBg="0"/>
      <p:bldP spid="295973" grpId="0" animBg="1" autoUpdateAnimBg="0"/>
      <p:bldP spid="295974" grpId="0" animBg="1" autoUpdateAnimBg="0"/>
      <p:bldP spid="295975" grpId="0" animBg="1" autoUpdateAnimBg="0"/>
      <p:bldP spid="295976" grpId="0" animBg="1"/>
      <p:bldP spid="295977" grpId="0" animBg="1" autoUpdateAnimBg="0"/>
      <p:bldP spid="295978" grpId="0" animBg="1" autoUpdateAnimBg="0"/>
      <p:bldP spid="295979" grpId="0" animBg="1" autoUpdateAnimBg="0"/>
      <p:bldP spid="295980" grpId="0" animBg="1" autoUpdateAnimBg="0"/>
      <p:bldP spid="295981" grpId="0" animBg="1"/>
    </p:bldLst>
  </p:timing>
</p:sld>
</file>

<file path=ppt/theme/theme1.xml><?xml version="1.0" encoding="utf-8"?>
<a:theme xmlns:a="http://schemas.openxmlformats.org/drawingml/2006/main" name="第6章 软件测试（胡思康）">
  <a:themeElements>
    <a:clrScheme name="第6章 软件测试（胡思康） 1">
      <a:dk1>
        <a:srgbClr val="000000"/>
      </a:dk1>
      <a:lt1>
        <a:srgbClr val="FFFFFF"/>
      </a:lt1>
      <a:dk2>
        <a:srgbClr val="A31221"/>
      </a:dk2>
      <a:lt2>
        <a:srgbClr val="E48518"/>
      </a:lt2>
      <a:accent1>
        <a:srgbClr val="CAC4A8"/>
      </a:accent1>
      <a:accent2>
        <a:srgbClr val="FFC94E"/>
      </a:accent2>
      <a:accent3>
        <a:srgbClr val="FFFFFF"/>
      </a:accent3>
      <a:accent4>
        <a:srgbClr val="000000"/>
      </a:accent4>
      <a:accent5>
        <a:srgbClr val="E1DED1"/>
      </a:accent5>
      <a:accent6>
        <a:srgbClr val="E7B646"/>
      </a:accent6>
      <a:hlink>
        <a:srgbClr val="005F94"/>
      </a:hlink>
      <a:folHlink>
        <a:srgbClr val="526400"/>
      </a:folHlink>
    </a:clrScheme>
    <a:fontScheme name="第6章 软件测试（胡思康）">
      <a:majorFont>
        <a:latin typeface="Arial"/>
        <a:ea typeface="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822325" marR="0" indent="-419100" algn="l" defTabSz="350838" rtl="0" eaLnBrk="0" fontAlgn="base" latinLnBrk="0" hangingPunct="0">
          <a:lnSpc>
            <a:spcPct val="90000"/>
          </a:lnSpc>
          <a:spcBef>
            <a:spcPct val="0"/>
          </a:spcBef>
          <a:spcAft>
            <a:spcPct val="50000"/>
          </a:spcAft>
          <a:buClr>
            <a:srgbClr val="838487"/>
          </a:buClr>
          <a:buSzPct val="75000"/>
          <a:buFont typeface="Wingdings" pitchFamily="2" charset="2"/>
          <a:buChar char="n"/>
          <a:tabLst>
            <a:tab pos="1277938" algn="l"/>
          </a:tabLst>
          <a:defRPr kumimoji="0" lang="zh-CN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822325" marR="0" indent="-419100" algn="l" defTabSz="350838" rtl="0" eaLnBrk="0" fontAlgn="base" latinLnBrk="0" hangingPunct="0">
          <a:lnSpc>
            <a:spcPct val="90000"/>
          </a:lnSpc>
          <a:spcBef>
            <a:spcPct val="0"/>
          </a:spcBef>
          <a:spcAft>
            <a:spcPct val="50000"/>
          </a:spcAft>
          <a:buClr>
            <a:srgbClr val="838487"/>
          </a:buClr>
          <a:buSzPct val="75000"/>
          <a:buFont typeface="Wingdings" pitchFamily="2" charset="2"/>
          <a:buChar char="n"/>
          <a:tabLst>
            <a:tab pos="1277938" algn="l"/>
          </a:tabLst>
          <a:defRPr kumimoji="0" lang="zh-CN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第6章 软件测试（胡思康）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E:\BIT文件\教学\软件工程\软件工程（2006年）\第二章 软件项目管理.ppt</Template>
  <TotalTime>8286</TotalTime>
  <Pages>54</Pages>
  <Words>3495</Words>
  <Application>Microsoft Office PowerPoint</Application>
  <PresentationFormat>全屏显示(4:3)</PresentationFormat>
  <Paragraphs>342</Paragraphs>
  <Slides>25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Monotype Sorts</vt:lpstr>
      <vt:lpstr>华文新魏</vt:lpstr>
      <vt:lpstr>楷体_GB2312</vt:lpstr>
      <vt:lpstr>隶书</vt:lpstr>
      <vt:lpstr>宋体</vt:lpstr>
      <vt:lpstr>Arial</vt:lpstr>
      <vt:lpstr>Arial Narrow</vt:lpstr>
      <vt:lpstr>Times New Roman</vt:lpstr>
      <vt:lpstr>Wingdings</vt:lpstr>
      <vt:lpstr>Wingdings 3</vt:lpstr>
      <vt:lpstr>第6章 软件测试（胡思康）</vt:lpstr>
      <vt:lpstr>Clip</vt:lpstr>
      <vt:lpstr>第6章   软件测试（下）</vt:lpstr>
      <vt:lpstr>PowerPoint 演示文稿</vt:lpstr>
      <vt:lpstr>PowerPoint 演示文稿</vt:lpstr>
      <vt:lpstr>1. 单元测试——测试策略</vt:lpstr>
      <vt:lpstr>PowerPoint 演示文稿</vt:lpstr>
      <vt:lpstr>2. 集成测试</vt:lpstr>
      <vt:lpstr>2. 集成测试——测试策略</vt:lpstr>
      <vt:lpstr>PowerPoint 演示文稿</vt:lpstr>
      <vt:lpstr>PowerPoint 演示文稿</vt:lpstr>
      <vt:lpstr>PowerPoint 演示文稿</vt:lpstr>
      <vt:lpstr>PowerPoint 演示文稿</vt:lpstr>
      <vt:lpstr>3. 确认测试</vt:lpstr>
      <vt:lpstr>4. 系统测试</vt:lpstr>
      <vt:lpstr>系统测试——压力测试</vt:lpstr>
      <vt:lpstr>系统测试——压力测试</vt:lpstr>
      <vt:lpstr>系统测试——压力测试</vt:lpstr>
      <vt:lpstr>系统测试——容量测试</vt:lpstr>
      <vt:lpstr>系统测试——安全测试</vt:lpstr>
      <vt:lpstr>系统测试——恢复性测试</vt:lpstr>
      <vt:lpstr>α测试和β测试</vt:lpstr>
      <vt:lpstr>PowerPoint 演示文稿</vt:lpstr>
      <vt:lpstr>测试报告文档</vt:lpstr>
      <vt:lpstr>PowerPoint 演示文稿</vt:lpstr>
      <vt:lpstr>PowerPoint 演示文稿</vt:lpstr>
      <vt:lpstr>PowerPoint 演示文稿</vt:lpstr>
    </vt:vector>
  </TitlesOfParts>
  <Company>BIT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 软件测试</dc:title>
  <dc:creator>胡思康</dc:creator>
  <cp:lastModifiedBy>聂 宇翔</cp:lastModifiedBy>
  <cp:revision>385</cp:revision>
  <cp:lastPrinted>1601-01-01T00:00:00Z</cp:lastPrinted>
  <dcterms:created xsi:type="dcterms:W3CDTF">1997-11-17T00:20:12Z</dcterms:created>
  <dcterms:modified xsi:type="dcterms:W3CDTF">2019-01-09T02:42:00Z</dcterms:modified>
</cp:coreProperties>
</file>