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1"/>
  </p:notesMasterIdLst>
  <p:handoutMasterIdLst>
    <p:handoutMasterId r:id="rId72"/>
  </p:handoutMasterIdLst>
  <p:sldIdLst>
    <p:sldId id="433" r:id="rId2"/>
    <p:sldId id="314" r:id="rId3"/>
    <p:sldId id="620" r:id="rId4"/>
    <p:sldId id="621" r:id="rId5"/>
    <p:sldId id="264" r:id="rId6"/>
    <p:sldId id="586" r:id="rId7"/>
    <p:sldId id="587" r:id="rId8"/>
    <p:sldId id="588" r:id="rId9"/>
    <p:sldId id="591" r:id="rId10"/>
    <p:sldId id="590" r:id="rId11"/>
    <p:sldId id="345" r:id="rId12"/>
    <p:sldId id="390" r:id="rId13"/>
    <p:sldId id="560" r:id="rId14"/>
    <p:sldId id="562" r:id="rId15"/>
    <p:sldId id="561" r:id="rId16"/>
    <p:sldId id="563" r:id="rId17"/>
    <p:sldId id="564" r:id="rId18"/>
    <p:sldId id="566" r:id="rId19"/>
    <p:sldId id="567" r:id="rId20"/>
    <p:sldId id="568" r:id="rId21"/>
    <p:sldId id="569" r:id="rId22"/>
    <p:sldId id="570" r:id="rId23"/>
    <p:sldId id="592" r:id="rId24"/>
    <p:sldId id="571" r:id="rId25"/>
    <p:sldId id="593" r:id="rId26"/>
    <p:sldId id="630" r:id="rId27"/>
    <p:sldId id="594" r:id="rId28"/>
    <p:sldId id="572" r:id="rId29"/>
    <p:sldId id="595" r:id="rId30"/>
    <p:sldId id="596" r:id="rId31"/>
    <p:sldId id="598" r:id="rId32"/>
    <p:sldId id="631" r:id="rId33"/>
    <p:sldId id="597" r:id="rId34"/>
    <p:sldId id="573" r:id="rId35"/>
    <p:sldId id="599" r:id="rId36"/>
    <p:sldId id="578" r:id="rId37"/>
    <p:sldId id="602" r:id="rId38"/>
    <p:sldId id="574" r:id="rId39"/>
    <p:sldId id="626" r:id="rId40"/>
    <p:sldId id="627" r:id="rId41"/>
    <p:sldId id="575" r:id="rId42"/>
    <p:sldId id="619" r:id="rId43"/>
    <p:sldId id="628" r:id="rId44"/>
    <p:sldId id="623" r:id="rId45"/>
    <p:sldId id="632" r:id="rId46"/>
    <p:sldId id="579" r:id="rId47"/>
    <p:sldId id="576" r:id="rId48"/>
    <p:sldId id="604" r:id="rId49"/>
    <p:sldId id="605" r:id="rId50"/>
    <p:sldId id="606" r:id="rId51"/>
    <p:sldId id="607" r:id="rId52"/>
    <p:sldId id="615" r:id="rId53"/>
    <p:sldId id="577" r:id="rId54"/>
    <p:sldId id="616" r:id="rId55"/>
    <p:sldId id="608" r:id="rId56"/>
    <p:sldId id="617" r:id="rId57"/>
    <p:sldId id="618" r:id="rId58"/>
    <p:sldId id="622" r:id="rId59"/>
    <p:sldId id="629" r:id="rId60"/>
    <p:sldId id="633" r:id="rId61"/>
    <p:sldId id="582" r:id="rId62"/>
    <p:sldId id="609" r:id="rId63"/>
    <p:sldId id="610" r:id="rId64"/>
    <p:sldId id="611" r:id="rId65"/>
    <p:sldId id="612" r:id="rId66"/>
    <p:sldId id="613" r:id="rId67"/>
    <p:sldId id="614" r:id="rId68"/>
    <p:sldId id="625" r:id="rId69"/>
    <p:sldId id="559" r:id="rId70"/>
  </p:sldIdLst>
  <p:sldSz cx="9144000" cy="6858000" type="screen4x3"/>
  <p:notesSz cx="6735763" cy="9866313"/>
  <p:defaultTextStyle>
    <a:defPPr>
      <a:defRPr lang="zh-CN"/>
    </a:defPPr>
    <a:lvl1pPr algn="just" rtl="0" fontAlgn="base">
      <a:lnSpc>
        <a:spcPct val="90000"/>
      </a:lnSpc>
      <a:spcBef>
        <a:spcPct val="0"/>
      </a:spcBef>
      <a:spcAft>
        <a:spcPct val="0"/>
      </a:spcAft>
      <a:defRPr kumimoji="1" sz="2400" b="1" kern="1200">
        <a:solidFill>
          <a:srgbClr val="000000"/>
        </a:solidFill>
        <a:latin typeface="Arial" charset="0"/>
        <a:ea typeface="宋体" pitchFamily="2" charset="-122"/>
        <a:cs typeface="+mn-cs"/>
      </a:defRPr>
    </a:lvl1pPr>
    <a:lvl2pPr marL="457200" algn="just" rtl="0" fontAlgn="base">
      <a:lnSpc>
        <a:spcPct val="90000"/>
      </a:lnSpc>
      <a:spcBef>
        <a:spcPct val="0"/>
      </a:spcBef>
      <a:spcAft>
        <a:spcPct val="0"/>
      </a:spcAft>
      <a:defRPr kumimoji="1" sz="2400" b="1" kern="1200">
        <a:solidFill>
          <a:srgbClr val="000000"/>
        </a:solidFill>
        <a:latin typeface="Arial" charset="0"/>
        <a:ea typeface="宋体" pitchFamily="2" charset="-122"/>
        <a:cs typeface="+mn-cs"/>
      </a:defRPr>
    </a:lvl2pPr>
    <a:lvl3pPr marL="914400" algn="just" rtl="0" fontAlgn="base">
      <a:lnSpc>
        <a:spcPct val="90000"/>
      </a:lnSpc>
      <a:spcBef>
        <a:spcPct val="0"/>
      </a:spcBef>
      <a:spcAft>
        <a:spcPct val="0"/>
      </a:spcAft>
      <a:defRPr kumimoji="1" sz="2400" b="1" kern="1200">
        <a:solidFill>
          <a:srgbClr val="000000"/>
        </a:solidFill>
        <a:latin typeface="Arial" charset="0"/>
        <a:ea typeface="宋体" pitchFamily="2" charset="-122"/>
        <a:cs typeface="+mn-cs"/>
      </a:defRPr>
    </a:lvl3pPr>
    <a:lvl4pPr marL="1371600" algn="just" rtl="0" fontAlgn="base">
      <a:lnSpc>
        <a:spcPct val="90000"/>
      </a:lnSpc>
      <a:spcBef>
        <a:spcPct val="0"/>
      </a:spcBef>
      <a:spcAft>
        <a:spcPct val="0"/>
      </a:spcAft>
      <a:defRPr kumimoji="1" sz="2400" b="1" kern="1200">
        <a:solidFill>
          <a:srgbClr val="000000"/>
        </a:solidFill>
        <a:latin typeface="Arial" charset="0"/>
        <a:ea typeface="宋体" pitchFamily="2" charset="-122"/>
        <a:cs typeface="+mn-cs"/>
      </a:defRPr>
    </a:lvl4pPr>
    <a:lvl5pPr marL="1828800" algn="just" rtl="0" fontAlgn="base">
      <a:lnSpc>
        <a:spcPct val="90000"/>
      </a:lnSpc>
      <a:spcBef>
        <a:spcPct val="0"/>
      </a:spcBef>
      <a:spcAft>
        <a:spcPct val="0"/>
      </a:spcAft>
      <a:defRPr kumimoji="1" sz="2400" b="1" kern="1200">
        <a:solidFill>
          <a:srgbClr val="000000"/>
        </a:solidFill>
        <a:latin typeface="Arial" charset="0"/>
        <a:ea typeface="宋体" pitchFamily="2" charset="-122"/>
        <a:cs typeface="+mn-cs"/>
      </a:defRPr>
    </a:lvl5pPr>
    <a:lvl6pPr marL="2286000" algn="l" defTabSz="914400" rtl="0" eaLnBrk="1" latinLnBrk="0" hangingPunct="1">
      <a:defRPr kumimoji="1" sz="2400" b="1" kern="1200">
        <a:solidFill>
          <a:srgbClr val="000000"/>
        </a:solidFill>
        <a:latin typeface="Arial" charset="0"/>
        <a:ea typeface="宋体" pitchFamily="2" charset="-122"/>
        <a:cs typeface="+mn-cs"/>
      </a:defRPr>
    </a:lvl6pPr>
    <a:lvl7pPr marL="2743200" algn="l" defTabSz="914400" rtl="0" eaLnBrk="1" latinLnBrk="0" hangingPunct="1">
      <a:defRPr kumimoji="1" sz="2400" b="1" kern="1200">
        <a:solidFill>
          <a:srgbClr val="000000"/>
        </a:solidFill>
        <a:latin typeface="Arial" charset="0"/>
        <a:ea typeface="宋体" pitchFamily="2" charset="-122"/>
        <a:cs typeface="+mn-cs"/>
      </a:defRPr>
    </a:lvl7pPr>
    <a:lvl8pPr marL="3200400" algn="l" defTabSz="914400" rtl="0" eaLnBrk="1" latinLnBrk="0" hangingPunct="1">
      <a:defRPr kumimoji="1" sz="2400" b="1" kern="1200">
        <a:solidFill>
          <a:srgbClr val="000000"/>
        </a:solidFill>
        <a:latin typeface="Arial" charset="0"/>
        <a:ea typeface="宋体" pitchFamily="2" charset="-122"/>
        <a:cs typeface="+mn-cs"/>
      </a:defRPr>
    </a:lvl8pPr>
    <a:lvl9pPr marL="3657600" algn="l" defTabSz="914400" rtl="0" eaLnBrk="1" latinLnBrk="0" hangingPunct="1">
      <a:defRPr kumimoji="1" sz="2400" b="1" kern="1200">
        <a:solidFill>
          <a:srgbClr val="000000"/>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905">
          <p15:clr>
            <a:srgbClr val="A4A3A4"/>
          </p15:clr>
        </p15:guide>
        <p15:guide id="2" pos="2920">
          <p15:clr>
            <a:srgbClr val="A4A3A4"/>
          </p15:clr>
        </p15:guide>
      </p15:sldGuideLst>
    </p:ext>
    <p:ext uri="{2D200454-40CA-4A62-9FC3-DE9A4176ACB9}">
      <p15:notesGuideLst xmlns:p15="http://schemas.microsoft.com/office/powerpoint/2012/main">
        <p15:guide id="1" orient="horz" pos="3107">
          <p15:clr>
            <a:srgbClr val="A4A3A4"/>
          </p15:clr>
        </p15:guide>
        <p15:guide id="2" pos="212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305FBC"/>
    <a:srgbClr val="2E5DBA"/>
    <a:srgbClr val="052BCF"/>
    <a:srgbClr val="F84E12"/>
    <a:srgbClr val="002E8A"/>
    <a:srgbClr val="0033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94" autoAdjust="0"/>
    <p:restoredTop sz="84444" autoAdjust="0"/>
  </p:normalViewPr>
  <p:slideViewPr>
    <p:cSldViewPr snapToGrid="0">
      <p:cViewPr varScale="1">
        <p:scale>
          <a:sx n="64" d="100"/>
          <a:sy n="64" d="100"/>
        </p:scale>
        <p:origin x="77" y="274"/>
      </p:cViewPr>
      <p:guideLst>
        <p:guide orient="horz" pos="1905"/>
        <p:guide pos="292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31260"/>
    </p:cViewPr>
  </p:sorterViewPr>
  <p:notesViewPr>
    <p:cSldViewPr snapToGrid="0">
      <p:cViewPr varScale="1">
        <p:scale>
          <a:sx n="58" d="100"/>
          <a:sy n="58" d="100"/>
        </p:scale>
        <p:origin x="2669" y="38"/>
      </p:cViewPr>
      <p:guideLst>
        <p:guide orient="horz" pos="3107"/>
        <p:guide pos="2121"/>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3778"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defRPr sz="1200" b="0">
                <a:solidFill>
                  <a:schemeClr val="tx1"/>
                </a:solidFill>
                <a:latin typeface="Times New Roman" pitchFamily="18" charset="0"/>
              </a:defRPr>
            </a:lvl1pPr>
          </a:lstStyle>
          <a:p>
            <a:endParaRPr lang="en-US" altLang="zh-CN"/>
          </a:p>
        </p:txBody>
      </p:sp>
      <p:sp>
        <p:nvSpPr>
          <p:cNvPr id="203779" name="Rectangle 3"/>
          <p:cNvSpPr>
            <a:spLocks noGrp="1" noChangeArrowheads="1"/>
          </p:cNvSpPr>
          <p:nvPr>
            <p:ph type="dt" sz="quarter" idx="1"/>
          </p:nvPr>
        </p:nvSpPr>
        <p:spPr bwMode="auto">
          <a:xfrm>
            <a:off x="3814763" y="0"/>
            <a:ext cx="2919412"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defRPr sz="1200" b="0">
                <a:solidFill>
                  <a:schemeClr val="tx1"/>
                </a:solidFill>
                <a:latin typeface="Times New Roman" pitchFamily="18" charset="0"/>
              </a:defRPr>
            </a:lvl1pPr>
          </a:lstStyle>
          <a:p>
            <a:endParaRPr lang="en-US" altLang="zh-CN"/>
          </a:p>
        </p:txBody>
      </p:sp>
      <p:sp>
        <p:nvSpPr>
          <p:cNvPr id="203780" name="Rectangle 4"/>
          <p:cNvSpPr>
            <a:spLocks noGrp="1" noChangeArrowheads="1"/>
          </p:cNvSpPr>
          <p:nvPr>
            <p:ph type="ftr" sz="quarter" idx="2"/>
          </p:nvPr>
        </p:nvSpPr>
        <p:spPr bwMode="auto">
          <a:xfrm>
            <a:off x="0" y="9371013"/>
            <a:ext cx="2919413"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defRPr sz="1200" b="0">
                <a:solidFill>
                  <a:schemeClr val="tx1"/>
                </a:solidFill>
                <a:latin typeface="Times New Roman" pitchFamily="18" charset="0"/>
              </a:defRPr>
            </a:lvl1pPr>
          </a:lstStyle>
          <a:p>
            <a:endParaRPr lang="en-US" altLang="zh-CN"/>
          </a:p>
        </p:txBody>
      </p:sp>
      <p:sp>
        <p:nvSpPr>
          <p:cNvPr id="203781" name="Rectangle 5"/>
          <p:cNvSpPr>
            <a:spLocks noGrp="1" noChangeArrowheads="1"/>
          </p:cNvSpPr>
          <p:nvPr>
            <p:ph type="sldNum" sz="quarter" idx="3"/>
          </p:nvPr>
        </p:nvSpPr>
        <p:spPr bwMode="auto">
          <a:xfrm>
            <a:off x="3814763" y="9371013"/>
            <a:ext cx="2919412"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b="0">
                <a:solidFill>
                  <a:schemeClr val="tx1"/>
                </a:solidFill>
                <a:latin typeface="Times New Roman" pitchFamily="18" charset="0"/>
              </a:defRPr>
            </a:lvl1pPr>
          </a:lstStyle>
          <a:p>
            <a:fld id="{F0E58B0C-0260-4089-97B1-6E28C141AA66}" type="slidenum">
              <a:rPr lang="en-US" altLang="zh-CN"/>
              <a:pPr/>
              <a:t>‹#›</a:t>
            </a:fld>
            <a:endParaRPr lang="en-US" altLang="zh-CN"/>
          </a:p>
        </p:txBody>
      </p:sp>
    </p:spTree>
    <p:extLst>
      <p:ext uri="{BB962C8B-B14F-4D97-AF65-F5344CB8AC3E}">
        <p14:creationId xmlns:p14="http://schemas.microsoft.com/office/powerpoint/2010/main" val="20753662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defRPr sz="1200" b="0">
                <a:solidFill>
                  <a:schemeClr val="tx1"/>
                </a:solidFill>
                <a:latin typeface="Times New Roman" pitchFamily="18" charset="0"/>
              </a:defRPr>
            </a:lvl1pPr>
          </a:lstStyle>
          <a:p>
            <a:endParaRPr lang="en-US" altLang="zh-CN"/>
          </a:p>
        </p:txBody>
      </p:sp>
      <p:sp>
        <p:nvSpPr>
          <p:cNvPr id="150531" name="Rectangle 3"/>
          <p:cNvSpPr>
            <a:spLocks noGrp="1" noChangeArrowheads="1"/>
          </p:cNvSpPr>
          <p:nvPr>
            <p:ph type="dt" idx="1"/>
          </p:nvPr>
        </p:nvSpPr>
        <p:spPr bwMode="auto">
          <a:xfrm>
            <a:off x="381635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defRPr sz="1200" b="0">
                <a:solidFill>
                  <a:schemeClr val="tx1"/>
                </a:solidFill>
                <a:latin typeface="Times New Roman" pitchFamily="18" charset="0"/>
              </a:defRPr>
            </a:lvl1pPr>
          </a:lstStyle>
          <a:p>
            <a:endParaRPr lang="en-US" altLang="zh-CN"/>
          </a:p>
        </p:txBody>
      </p:sp>
      <p:sp>
        <p:nvSpPr>
          <p:cNvPr id="150532" name="Rectangle 4"/>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a:effectLst/>
        </p:spPr>
      </p:sp>
      <p:sp>
        <p:nvSpPr>
          <p:cNvPr id="150533" name="Rectangle 5"/>
          <p:cNvSpPr>
            <a:spLocks noGrp="1" noChangeArrowheads="1"/>
          </p:cNvSpPr>
          <p:nvPr>
            <p:ph type="body" sz="quarter" idx="3"/>
          </p:nvPr>
        </p:nvSpPr>
        <p:spPr bwMode="auto">
          <a:xfrm>
            <a:off x="898525" y="4686300"/>
            <a:ext cx="4938713" cy="44402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0534" name="Rectangle 6"/>
          <p:cNvSpPr>
            <a:spLocks noGrp="1" noChangeArrowheads="1"/>
          </p:cNvSpPr>
          <p:nvPr>
            <p:ph type="ftr" sz="quarter" idx="4"/>
          </p:nvPr>
        </p:nvSpPr>
        <p:spPr bwMode="auto">
          <a:xfrm>
            <a:off x="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defRPr sz="1200" b="0">
                <a:solidFill>
                  <a:schemeClr val="tx1"/>
                </a:solidFill>
                <a:latin typeface="Times New Roman" pitchFamily="18" charset="0"/>
              </a:defRPr>
            </a:lvl1pPr>
          </a:lstStyle>
          <a:p>
            <a:endParaRPr lang="en-US" altLang="zh-CN"/>
          </a:p>
        </p:txBody>
      </p:sp>
      <p:sp>
        <p:nvSpPr>
          <p:cNvPr id="150535" name="Rectangle 7"/>
          <p:cNvSpPr>
            <a:spLocks noGrp="1" noChangeArrowheads="1"/>
          </p:cNvSpPr>
          <p:nvPr>
            <p:ph type="sldNum" sz="quarter" idx="5"/>
          </p:nvPr>
        </p:nvSpPr>
        <p:spPr bwMode="auto">
          <a:xfrm>
            <a:off x="381635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b="0">
                <a:solidFill>
                  <a:schemeClr val="tx1"/>
                </a:solidFill>
                <a:latin typeface="Times New Roman" pitchFamily="18" charset="0"/>
              </a:defRPr>
            </a:lvl1pPr>
          </a:lstStyle>
          <a:p>
            <a:fld id="{D5A4E5AF-4C69-434D-9022-E5D642402F20}" type="slidenum">
              <a:rPr lang="en-US" altLang="zh-CN"/>
              <a:pPr/>
              <a:t>‹#›</a:t>
            </a:fld>
            <a:endParaRPr lang="en-US" altLang="zh-CN"/>
          </a:p>
        </p:txBody>
      </p:sp>
    </p:spTree>
    <p:extLst>
      <p:ext uri="{BB962C8B-B14F-4D97-AF65-F5344CB8AC3E}">
        <p14:creationId xmlns:p14="http://schemas.microsoft.com/office/powerpoint/2010/main" val="42120440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这一部分基本上涵盖了</a:t>
            </a:r>
            <a:r>
              <a:rPr lang="en-US" altLang="zh-CN" dirty="0" smtClean="0"/>
              <a:t>OOA</a:t>
            </a:r>
            <a:r>
              <a:rPr lang="zh-CN" altLang="en-US" dirty="0" smtClean="0"/>
              <a:t>和</a:t>
            </a:r>
            <a:r>
              <a:rPr lang="en-US" altLang="zh-CN" dirty="0" smtClean="0"/>
              <a:t>OOD</a:t>
            </a:r>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1</a:t>
            </a:fld>
            <a:endParaRPr lang="en-US" altLang="zh-CN"/>
          </a:p>
        </p:txBody>
      </p:sp>
    </p:spTree>
    <p:extLst>
      <p:ext uri="{BB962C8B-B14F-4D97-AF65-F5344CB8AC3E}">
        <p14:creationId xmlns:p14="http://schemas.microsoft.com/office/powerpoint/2010/main" val="3490416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“方法”实际上就是</a:t>
            </a:r>
            <a:r>
              <a:rPr lang="en-US" altLang="zh-CN" dirty="0" smtClean="0"/>
              <a:t>function</a:t>
            </a:r>
            <a:r>
              <a:rPr lang="zh-CN" altLang="en-US" dirty="0" smtClean="0"/>
              <a:t>。一个是系统实际的实现。</a:t>
            </a:r>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13</a:t>
            </a:fld>
            <a:endParaRPr lang="en-US" altLang="zh-CN"/>
          </a:p>
        </p:txBody>
      </p:sp>
    </p:spTree>
    <p:extLst>
      <p:ext uri="{BB962C8B-B14F-4D97-AF65-F5344CB8AC3E}">
        <p14:creationId xmlns:p14="http://schemas.microsoft.com/office/powerpoint/2010/main" val="492041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所有的</a:t>
            </a:r>
            <a:r>
              <a:rPr lang="en-US" altLang="zh-CN" dirty="0" smtClean="0"/>
              <a:t>OOD</a:t>
            </a:r>
            <a:r>
              <a:rPr lang="zh-CN" altLang="en-US" dirty="0" smtClean="0"/>
              <a:t>都支持。</a:t>
            </a:r>
            <a:endParaRPr lang="en-US" altLang="zh-CN" dirty="0" smtClean="0"/>
          </a:p>
          <a:p>
            <a:r>
              <a:rPr lang="zh-CN" altLang="en-US" dirty="0" smtClean="0"/>
              <a:t>封装性：把一个对象中的属性，和属性中的方法，定义在一个类中。</a:t>
            </a:r>
            <a:endParaRPr lang="en-US" altLang="zh-CN" dirty="0" smtClean="0"/>
          </a:p>
          <a:p>
            <a:endParaRPr lang="en-US" altLang="zh-CN" dirty="0" smtClean="0"/>
          </a:p>
          <a:p>
            <a:r>
              <a:rPr lang="zh-CN" altLang="en-US" dirty="0" smtClean="0"/>
              <a:t>实体类：保存信息。实体类需要和关系数据库之间产生一个映射。</a:t>
            </a:r>
            <a:endParaRPr lang="en-US" altLang="zh-CN" dirty="0" smtClean="0"/>
          </a:p>
          <a:p>
            <a:r>
              <a:rPr lang="en-US" altLang="zh-CN" dirty="0" smtClean="0"/>
              <a:t>XML</a:t>
            </a:r>
            <a:r>
              <a:rPr lang="zh-CN" altLang="en-US" dirty="0" smtClean="0"/>
              <a:t>将属性和值之间做成映射关系</a:t>
            </a:r>
            <a:endParaRPr lang="en-US" altLang="zh-CN" dirty="0" smtClean="0"/>
          </a:p>
          <a:p>
            <a:r>
              <a:rPr lang="zh-CN" altLang="en-US" dirty="0" smtClean="0"/>
              <a:t>操作类：操作实体</a:t>
            </a:r>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14</a:t>
            </a:fld>
            <a:endParaRPr lang="en-US" altLang="zh-CN"/>
          </a:p>
        </p:txBody>
      </p:sp>
    </p:spTree>
    <p:extLst>
      <p:ext uri="{BB962C8B-B14F-4D97-AF65-F5344CB8AC3E}">
        <p14:creationId xmlns:p14="http://schemas.microsoft.com/office/powerpoint/2010/main" val="40628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15</a:t>
            </a:fld>
            <a:endParaRPr lang="en-US" altLang="zh-CN"/>
          </a:p>
        </p:txBody>
      </p:sp>
    </p:spTree>
    <p:extLst>
      <p:ext uri="{BB962C8B-B14F-4D97-AF65-F5344CB8AC3E}">
        <p14:creationId xmlns:p14="http://schemas.microsoft.com/office/powerpoint/2010/main" val="3506452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多态性：一个接口，多种实现</a:t>
            </a:r>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16</a:t>
            </a:fld>
            <a:endParaRPr lang="en-US" altLang="zh-CN"/>
          </a:p>
        </p:txBody>
      </p:sp>
    </p:spTree>
    <p:extLst>
      <p:ext uri="{BB962C8B-B14F-4D97-AF65-F5344CB8AC3E}">
        <p14:creationId xmlns:p14="http://schemas.microsoft.com/office/powerpoint/2010/main" val="3196889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面向之前</a:t>
            </a:r>
            <a:r>
              <a:rPr lang="en-US" altLang="zh-CN" dirty="0" err="1" smtClean="0"/>
              <a:t>ppt</a:t>
            </a:r>
            <a:r>
              <a:rPr lang="zh-CN" altLang="en-US" dirty="0" smtClean="0"/>
              <a:t>讲的面向对象的基本概念要掌握</a:t>
            </a:r>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18</a:t>
            </a:fld>
            <a:endParaRPr lang="en-US" altLang="zh-CN"/>
          </a:p>
        </p:txBody>
      </p:sp>
    </p:spTree>
    <p:extLst>
      <p:ext uri="{BB962C8B-B14F-4D97-AF65-F5344CB8AC3E}">
        <p14:creationId xmlns:p14="http://schemas.microsoft.com/office/powerpoint/2010/main" val="494839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a:t>
            </a:r>
            <a:r>
              <a:rPr lang="zh-CN" altLang="en-US" dirty="0" smtClean="0"/>
              <a:t>是一种比较强的包含关系，是一个必选项</a:t>
            </a:r>
            <a:endParaRPr lang="en-US" altLang="zh-CN" dirty="0" smtClean="0"/>
          </a:p>
          <a:p>
            <a:r>
              <a:rPr lang="en-US" altLang="zh-CN" dirty="0" smtClean="0"/>
              <a:t>extend</a:t>
            </a:r>
            <a:r>
              <a:rPr lang="zh-CN" altLang="en-US" dirty="0" smtClean="0"/>
              <a:t>也是表示包含的一种关系，但它表示一个“可选项”</a:t>
            </a:r>
            <a:endParaRPr lang="en-US" altLang="zh-CN" dirty="0" smtClean="0"/>
          </a:p>
          <a:p>
            <a:r>
              <a:rPr lang="zh-CN" altLang="en-US" dirty="0" smtClean="0"/>
              <a:t>方框表示内外部的边界，左上角是用例图的</a:t>
            </a:r>
            <a:r>
              <a:rPr lang="zh-CN" altLang="en-US" dirty="0" smtClean="0"/>
              <a:t>名称</a:t>
            </a:r>
            <a:endParaRPr lang="en-US" altLang="zh-CN" dirty="0" smtClean="0"/>
          </a:p>
          <a:p>
            <a:r>
              <a:rPr lang="en-US" altLang="zh-CN" dirty="0" smtClean="0"/>
              <a:t>note</a:t>
            </a:r>
            <a:r>
              <a:rPr lang="zh-CN" altLang="en-US" dirty="0" smtClean="0"/>
              <a:t>：</a:t>
            </a:r>
            <a:endParaRPr lang="en-US" altLang="zh-CN" dirty="0" smtClean="0"/>
          </a:p>
          <a:p>
            <a:r>
              <a:rPr lang="zh-CN" altLang="en-US" dirty="0" smtClean="0"/>
              <a:t>除了用例图的三个基本元素，注意三点：</a:t>
            </a:r>
            <a:r>
              <a:rPr lang="en-US" altLang="zh-CN" dirty="0" smtClean="0"/>
              <a:t>1. </a:t>
            </a:r>
            <a:r>
              <a:rPr lang="zh-CN" altLang="en-US" dirty="0" smtClean="0"/>
              <a:t>用户与用例之间的关系用“直线”表示；</a:t>
            </a:r>
            <a:r>
              <a:rPr lang="en-US" altLang="zh-CN" dirty="0" smtClean="0"/>
              <a:t>2.</a:t>
            </a:r>
            <a:r>
              <a:rPr lang="en-US" altLang="zh-CN" baseline="0" dirty="0" smtClean="0"/>
              <a:t> </a:t>
            </a:r>
            <a:r>
              <a:rPr lang="zh-CN" altLang="en-US" baseline="0" dirty="0" smtClean="0"/>
              <a:t>要画出系统边界，仅将所有用例包裹住即可；</a:t>
            </a:r>
            <a:r>
              <a:rPr lang="en-US" altLang="zh-CN" baseline="0" dirty="0" smtClean="0"/>
              <a:t>3. </a:t>
            </a:r>
            <a:r>
              <a:rPr lang="zh-CN" altLang="en-US" baseline="0" dirty="0" smtClean="0"/>
              <a:t>用例之间的关系用类似于依赖关系的“虚线加箭头”表示</a:t>
            </a:r>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20</a:t>
            </a:fld>
            <a:endParaRPr lang="en-US" altLang="zh-CN"/>
          </a:p>
        </p:txBody>
      </p:sp>
    </p:spTree>
    <p:extLst>
      <p:ext uri="{BB962C8B-B14F-4D97-AF65-F5344CB8AC3E}">
        <p14:creationId xmlns:p14="http://schemas.microsoft.com/office/powerpoint/2010/main" val="1130698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类的三部分：</a:t>
            </a:r>
            <a:endParaRPr lang="en-US" altLang="zh-CN" dirty="0" smtClean="0"/>
          </a:p>
          <a:p>
            <a:r>
              <a:rPr lang="zh-CN" altLang="en-US" dirty="0" smtClean="0"/>
              <a:t>类名称</a:t>
            </a:r>
            <a:endParaRPr lang="en-US" altLang="zh-CN" dirty="0" smtClean="0"/>
          </a:p>
          <a:p>
            <a:r>
              <a:rPr lang="zh-CN" altLang="en-US" dirty="0" smtClean="0"/>
              <a:t>类属性</a:t>
            </a:r>
            <a:endParaRPr lang="en-US" altLang="zh-CN" dirty="0" smtClean="0"/>
          </a:p>
          <a:p>
            <a:r>
              <a:rPr lang="zh-CN" altLang="en-US" dirty="0" smtClean="0"/>
              <a:t>类方法</a:t>
            </a:r>
            <a:endParaRPr lang="en-US" altLang="zh-CN" dirty="0" smtClean="0"/>
          </a:p>
          <a:p>
            <a:endParaRPr lang="en-US" altLang="zh-CN" dirty="0" smtClean="0"/>
          </a:p>
          <a:p>
            <a:r>
              <a:rPr lang="zh-CN" altLang="en-US" dirty="0" smtClean="0"/>
              <a:t>可见性：</a:t>
            </a:r>
            <a:endParaRPr lang="en-US" altLang="zh-CN" dirty="0" smtClean="0"/>
          </a:p>
          <a:p>
            <a:r>
              <a:rPr lang="en-US" altLang="zh-CN" dirty="0" smtClean="0"/>
              <a:t>-</a:t>
            </a:r>
            <a:r>
              <a:rPr lang="zh-CN" altLang="en-US" dirty="0" smtClean="0"/>
              <a:t>：私有</a:t>
            </a:r>
            <a:endParaRPr lang="en-US" altLang="zh-CN" dirty="0" smtClean="0"/>
          </a:p>
          <a:p>
            <a:r>
              <a:rPr lang="en-US" altLang="zh-CN" dirty="0" smtClean="0"/>
              <a:t>#</a:t>
            </a:r>
            <a:r>
              <a:rPr lang="zh-CN" altLang="en-US" dirty="0" smtClean="0"/>
              <a:t>：受保护</a:t>
            </a:r>
            <a:endParaRPr lang="en-US" altLang="zh-CN" dirty="0" smtClean="0"/>
          </a:p>
          <a:p>
            <a:r>
              <a:rPr lang="en-US" altLang="zh-CN" dirty="0" smtClean="0"/>
              <a:t>+</a:t>
            </a:r>
            <a:r>
              <a:rPr lang="zh-CN" altLang="en-US" dirty="0" smtClean="0"/>
              <a:t>：公有</a:t>
            </a:r>
            <a:endParaRPr lang="en-US" altLang="zh-CN" dirty="0" smtClean="0"/>
          </a:p>
          <a:p>
            <a:r>
              <a:rPr lang="zh-CN" altLang="en-US" dirty="0" smtClean="0"/>
              <a:t>斜体：虚函数</a:t>
            </a:r>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21</a:t>
            </a:fld>
            <a:endParaRPr lang="en-US" altLang="zh-CN"/>
          </a:p>
        </p:txBody>
      </p:sp>
    </p:spTree>
    <p:extLst>
      <p:ext uri="{BB962C8B-B14F-4D97-AF65-F5344CB8AC3E}">
        <p14:creationId xmlns:p14="http://schemas.microsoft.com/office/powerpoint/2010/main" val="18723343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包可以嵌套</a:t>
            </a:r>
            <a:endParaRPr lang="en-US" altLang="zh-CN" dirty="0" smtClean="0"/>
          </a:p>
          <a:p>
            <a:r>
              <a:rPr lang="zh-CN" altLang="en-US" dirty="0" smtClean="0"/>
              <a:t>目的：把类图、用例图封装在一起，实现一个更强大的关系</a:t>
            </a:r>
            <a:endParaRPr lang="en-US" altLang="zh-CN" dirty="0" smtClean="0"/>
          </a:p>
          <a:p>
            <a:r>
              <a:rPr lang="zh-CN" altLang="en-US" dirty="0" smtClean="0"/>
              <a:t>包间也有关系；包间关系最终要映射到类间的关系。</a:t>
            </a:r>
            <a:endParaRPr lang="en-US" altLang="zh-CN" dirty="0" smtClean="0"/>
          </a:p>
          <a:p>
            <a:endParaRPr lang="en-US" altLang="zh-CN" dirty="0" smtClean="0"/>
          </a:p>
          <a:p>
            <a:endParaRPr lang="en-US" altLang="zh-CN" dirty="0" smtClean="0"/>
          </a:p>
          <a:p>
            <a:r>
              <a:rPr lang="zh-CN" altLang="en-US" dirty="0" smtClean="0"/>
              <a:t>一般不在类中描述另一个类（但语法上可行）</a:t>
            </a:r>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22</a:t>
            </a:fld>
            <a:endParaRPr lang="en-US" altLang="zh-CN"/>
          </a:p>
        </p:txBody>
      </p:sp>
    </p:spTree>
    <p:extLst>
      <p:ext uri="{BB962C8B-B14F-4D97-AF65-F5344CB8AC3E}">
        <p14:creationId xmlns:p14="http://schemas.microsoft.com/office/powerpoint/2010/main" val="18986266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目的：通过对象、状态之间的转换，找到事件或条件。也能找到一些程序中的问题，比如状态之间是否会跃迁。</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24</a:t>
            </a:fld>
            <a:endParaRPr lang="en-US" altLang="zh-CN"/>
          </a:p>
        </p:txBody>
      </p:sp>
    </p:spTree>
    <p:extLst>
      <p:ext uri="{BB962C8B-B14F-4D97-AF65-F5344CB8AC3E}">
        <p14:creationId xmlns:p14="http://schemas.microsoft.com/office/powerpoint/2010/main" val="7120410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两个状态图之间可能会有联动。</a:t>
            </a:r>
            <a:endParaRPr lang="en-US" altLang="zh-CN" dirty="0" smtClean="0"/>
          </a:p>
          <a:p>
            <a:endParaRPr lang="en-US" altLang="zh-CN" dirty="0" smtClean="0"/>
          </a:p>
          <a:p>
            <a:r>
              <a:rPr lang="zh-CN" altLang="en-US" dirty="0" smtClean="0"/>
              <a:t>状态图的两大要素：</a:t>
            </a:r>
            <a:endParaRPr lang="en-US" altLang="zh-CN" dirty="0" smtClean="0"/>
          </a:p>
          <a:p>
            <a:r>
              <a:rPr lang="zh-CN" altLang="en-US" dirty="0" smtClean="0"/>
              <a:t>事件：状态的跃迁一定会有事件的发生</a:t>
            </a:r>
            <a:endParaRPr lang="en-US" altLang="zh-CN" dirty="0" smtClean="0"/>
          </a:p>
          <a:p>
            <a:r>
              <a:rPr lang="zh-CN" altLang="en-US" dirty="0" smtClean="0"/>
              <a:t>条件</a:t>
            </a:r>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25</a:t>
            </a:fld>
            <a:endParaRPr lang="en-US" altLang="zh-CN"/>
          </a:p>
        </p:txBody>
      </p:sp>
    </p:spTree>
    <p:extLst>
      <p:ext uri="{BB962C8B-B14F-4D97-AF65-F5344CB8AC3E}">
        <p14:creationId xmlns:p14="http://schemas.microsoft.com/office/powerpoint/2010/main" val="3204048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三个人对于发展</a:t>
            </a:r>
            <a:r>
              <a:rPr lang="en-US" altLang="zh-CN" dirty="0" smtClean="0"/>
              <a:t>UML</a:t>
            </a:r>
            <a:r>
              <a:rPr lang="zh-CN" altLang="en-US" dirty="0" smtClean="0"/>
              <a:t>有着里程碑式的意义</a:t>
            </a:r>
            <a:endParaRPr lang="en-US" altLang="zh-CN" dirty="0" smtClean="0"/>
          </a:p>
          <a:p>
            <a:endParaRPr lang="en-US" altLang="zh-CN" dirty="0" smtClean="0"/>
          </a:p>
          <a:p>
            <a:r>
              <a:rPr lang="zh-CN" altLang="en-US" dirty="0" smtClean="0"/>
              <a:t>用例图</a:t>
            </a:r>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3</a:t>
            </a:fld>
            <a:endParaRPr lang="en-US" altLang="zh-CN"/>
          </a:p>
        </p:txBody>
      </p:sp>
    </p:spTree>
    <p:extLst>
      <p:ext uri="{BB962C8B-B14F-4D97-AF65-F5344CB8AC3E}">
        <p14:creationId xmlns:p14="http://schemas.microsoft.com/office/powerpoint/2010/main" val="10762864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两个状态图之间可能会有联动。</a:t>
            </a:r>
            <a:endParaRPr lang="en-US" altLang="zh-CN" dirty="0" smtClean="0"/>
          </a:p>
          <a:p>
            <a:endParaRPr lang="en-US" altLang="zh-CN" dirty="0" smtClean="0"/>
          </a:p>
          <a:p>
            <a:r>
              <a:rPr lang="zh-CN" altLang="en-US" dirty="0" smtClean="0"/>
              <a:t>状态图的两大要素：</a:t>
            </a:r>
            <a:endParaRPr lang="en-US" altLang="zh-CN" dirty="0" smtClean="0"/>
          </a:p>
          <a:p>
            <a:r>
              <a:rPr lang="zh-CN" altLang="en-US" dirty="0" smtClean="0"/>
              <a:t>事件：状态的跃迁一定会有事件的发生</a:t>
            </a:r>
            <a:endParaRPr lang="en-US" altLang="zh-CN" dirty="0" smtClean="0"/>
          </a:p>
          <a:p>
            <a:r>
              <a:rPr lang="zh-CN" altLang="en-US" dirty="0" smtClean="0"/>
              <a:t>条件</a:t>
            </a:r>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26</a:t>
            </a:fld>
            <a:endParaRPr lang="en-US" altLang="zh-CN"/>
          </a:p>
        </p:txBody>
      </p:sp>
    </p:spTree>
    <p:extLst>
      <p:ext uri="{BB962C8B-B14F-4D97-AF65-F5344CB8AC3E}">
        <p14:creationId xmlns:p14="http://schemas.microsoft.com/office/powerpoint/2010/main" val="30980348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关键在于将什么作为状态</a:t>
            </a:r>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27</a:t>
            </a:fld>
            <a:endParaRPr lang="en-US" altLang="zh-CN"/>
          </a:p>
        </p:txBody>
      </p:sp>
    </p:spTree>
    <p:extLst>
      <p:ext uri="{BB962C8B-B14F-4D97-AF65-F5344CB8AC3E}">
        <p14:creationId xmlns:p14="http://schemas.microsoft.com/office/powerpoint/2010/main" val="35419291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活动图：既可以是系统内部的，也可以是系统之间的</a:t>
            </a:r>
            <a:endParaRPr lang="en-US" altLang="zh-CN" dirty="0" smtClean="0"/>
          </a:p>
          <a:p>
            <a:r>
              <a:rPr lang="zh-CN" altLang="en-US" dirty="0" smtClean="0"/>
              <a:t>在</a:t>
            </a:r>
            <a:r>
              <a:rPr lang="en-US" altLang="zh-CN" dirty="0" smtClean="0"/>
              <a:t>UML</a:t>
            </a:r>
            <a:r>
              <a:rPr lang="zh-CN" altLang="en-US" dirty="0" smtClean="0"/>
              <a:t>中，用活动图来描述整个状态的过程，因为它有分支</a:t>
            </a:r>
            <a:endParaRPr lang="en-US" altLang="zh-CN" dirty="0" smtClean="0"/>
          </a:p>
          <a:p>
            <a:r>
              <a:rPr lang="zh-CN" altLang="en-US" dirty="0" smtClean="0"/>
              <a:t>活动图也叫“泳道图”。每一个“泳道”是一个对象。它有过程，有起始初态，有结束终态。对于每一个对象，我们知道它干什么。</a:t>
            </a:r>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28</a:t>
            </a:fld>
            <a:endParaRPr lang="en-US" altLang="zh-CN"/>
          </a:p>
        </p:txBody>
      </p:sp>
    </p:spTree>
    <p:extLst>
      <p:ext uri="{BB962C8B-B14F-4D97-AF65-F5344CB8AC3E}">
        <p14:creationId xmlns:p14="http://schemas.microsoft.com/office/powerpoint/2010/main" val="23836774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29</a:t>
            </a:fld>
            <a:endParaRPr lang="en-US" altLang="zh-CN"/>
          </a:p>
        </p:txBody>
      </p:sp>
    </p:spTree>
    <p:extLst>
      <p:ext uri="{BB962C8B-B14F-4D97-AF65-F5344CB8AC3E}">
        <p14:creationId xmlns:p14="http://schemas.microsoft.com/office/powerpoint/2010/main" val="841259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对于活动图，首先要找到它的对象，然后要找到它对应要干什么</a:t>
            </a:r>
            <a:endParaRPr lang="en-US" altLang="zh-CN" dirty="0" smtClean="0"/>
          </a:p>
          <a:p>
            <a:endParaRPr lang="en-US" altLang="zh-CN" dirty="0" smtClean="0"/>
          </a:p>
          <a:p>
            <a:r>
              <a:rPr lang="zh-CN" altLang="en-US" dirty="0" smtClean="0"/>
              <a:t>在</a:t>
            </a:r>
            <a:r>
              <a:rPr lang="en-US" altLang="zh-CN" dirty="0" smtClean="0"/>
              <a:t>OOA</a:t>
            </a:r>
            <a:r>
              <a:rPr lang="zh-CN" altLang="en-US" dirty="0" smtClean="0"/>
              <a:t>中，银行卡可以作为一个对象，但在这里，将银行卡作为数据</a:t>
            </a:r>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31</a:t>
            </a:fld>
            <a:endParaRPr lang="en-US" altLang="zh-CN"/>
          </a:p>
        </p:txBody>
      </p:sp>
    </p:spTree>
    <p:extLst>
      <p:ext uri="{BB962C8B-B14F-4D97-AF65-F5344CB8AC3E}">
        <p14:creationId xmlns:p14="http://schemas.microsoft.com/office/powerpoint/2010/main" val="14713382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对于活动图，首先要找到它的对象，然后要找到它对应要干什么</a:t>
            </a:r>
            <a:endParaRPr lang="en-US" altLang="zh-CN" dirty="0" smtClean="0"/>
          </a:p>
          <a:p>
            <a:endParaRPr lang="en-US" altLang="zh-CN" dirty="0" smtClean="0"/>
          </a:p>
          <a:p>
            <a:r>
              <a:rPr lang="zh-CN" altLang="en-US" dirty="0" smtClean="0"/>
              <a:t>在</a:t>
            </a:r>
            <a:r>
              <a:rPr lang="en-US" altLang="zh-CN" dirty="0" smtClean="0"/>
              <a:t>OOA</a:t>
            </a:r>
            <a:r>
              <a:rPr lang="zh-CN" altLang="en-US" dirty="0" smtClean="0"/>
              <a:t>中，银行卡可以作为一个对象，但在这里，将银行卡作为数据</a:t>
            </a:r>
            <a:endParaRPr lang="en-US" altLang="zh-CN" dirty="0" smtClean="0"/>
          </a:p>
          <a:p>
            <a:endParaRPr lang="en-US" altLang="zh-CN" dirty="0" smtClean="0"/>
          </a:p>
          <a:p>
            <a:r>
              <a:rPr lang="zh-CN" altLang="en-US" dirty="0" smtClean="0"/>
              <a:t>首先要画出初始状态和终止状态</a:t>
            </a:r>
            <a:endParaRPr lang="en-US" altLang="zh-CN" dirty="0" smtClean="0"/>
          </a:p>
          <a:p>
            <a:r>
              <a:rPr lang="zh-CN" altLang="en-US" dirty="0" smtClean="0"/>
              <a:t>对于</a:t>
            </a:r>
            <a:r>
              <a:rPr lang="en-US" altLang="zh-CN" dirty="0" smtClean="0"/>
              <a:t>OOA</a:t>
            </a:r>
            <a:r>
              <a:rPr lang="zh-CN" altLang="en-US" dirty="0" smtClean="0"/>
              <a:t>来说，首先要找出对象，并确定哪些对象需要在活动图中体现；然后将操作分列在“客户”和“银行卡”两侧（确定哪个活动属于哪个对象）；然后才有这个活动图</a:t>
            </a:r>
            <a:endParaRPr lang="en-US" altLang="zh-CN" dirty="0" smtClean="0"/>
          </a:p>
          <a:p>
            <a:r>
              <a:rPr lang="zh-CN" altLang="en-US" dirty="0" smtClean="0"/>
              <a:t>要体现出分析的过程。</a:t>
            </a:r>
            <a:endParaRPr lang="en-US" altLang="zh-CN" dirty="0" smtClean="0"/>
          </a:p>
          <a:p>
            <a:endParaRPr lang="en-US" altLang="zh-CN"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因为有初态和终态，（当只有一个对象的时候）活动图可以用状态图来描述。</a:t>
            </a:r>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32</a:t>
            </a:fld>
            <a:endParaRPr lang="en-US" altLang="zh-CN"/>
          </a:p>
        </p:txBody>
      </p:sp>
    </p:spTree>
    <p:extLst>
      <p:ext uri="{BB962C8B-B14F-4D97-AF65-F5344CB8AC3E}">
        <p14:creationId xmlns:p14="http://schemas.microsoft.com/office/powerpoint/2010/main" val="9883599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顺序图</a:t>
            </a:r>
            <a:r>
              <a:rPr lang="en-US" altLang="zh-CN" dirty="0" smtClean="0"/>
              <a:t>/</a:t>
            </a:r>
            <a:r>
              <a:rPr lang="zh-CN" altLang="en-US" dirty="0" smtClean="0"/>
              <a:t>序列图：有步骤的。</a:t>
            </a:r>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34</a:t>
            </a:fld>
            <a:endParaRPr lang="en-US" altLang="zh-CN"/>
          </a:p>
        </p:txBody>
      </p:sp>
    </p:spTree>
    <p:extLst>
      <p:ext uri="{BB962C8B-B14F-4D97-AF65-F5344CB8AC3E}">
        <p14:creationId xmlns:p14="http://schemas.microsoft.com/office/powerpoint/2010/main" val="42604900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如果要强调操作的先后顺序，则用顺序图</a:t>
            </a:r>
            <a:endParaRPr lang="en-US" altLang="zh-CN" dirty="0" smtClean="0"/>
          </a:p>
          <a:p>
            <a:r>
              <a:rPr lang="zh-CN" altLang="en-US" dirty="0" smtClean="0"/>
              <a:t>不管是实体</a:t>
            </a:r>
            <a:endParaRPr lang="en-US" altLang="zh-CN" dirty="0" smtClean="0"/>
          </a:p>
          <a:p>
            <a:endParaRPr lang="en-US" altLang="zh-CN" dirty="0" smtClean="0"/>
          </a:p>
          <a:p>
            <a:r>
              <a:rPr lang="zh-CN" altLang="en-US" dirty="0" smtClean="0"/>
              <a:t>活动图不强调顺序，而强调活动与所属的对象</a:t>
            </a:r>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35</a:t>
            </a:fld>
            <a:endParaRPr lang="en-US" altLang="zh-CN"/>
          </a:p>
        </p:txBody>
      </p:sp>
    </p:spTree>
    <p:extLst>
      <p:ext uri="{BB962C8B-B14F-4D97-AF65-F5344CB8AC3E}">
        <p14:creationId xmlns:p14="http://schemas.microsoft.com/office/powerpoint/2010/main" val="39046698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note</a:t>
            </a:r>
            <a:r>
              <a:rPr lang="zh-CN" altLang="en-US" dirty="0" smtClean="0"/>
              <a:t>：</a:t>
            </a:r>
            <a:r>
              <a:rPr lang="en-US" altLang="zh-CN" dirty="0" smtClean="0"/>
              <a:t/>
            </a:r>
            <a:br>
              <a:rPr lang="en-US" altLang="zh-CN" dirty="0" smtClean="0"/>
            </a:br>
            <a:r>
              <a:rPr lang="zh-CN" altLang="en-US" dirty="0" smtClean="0"/>
              <a:t>个人理解，协作图中，类间的方法指向实际上是在说明，箭尾的方法（方法的发起者）调用此方法时，需要用到箭头的方法</a:t>
            </a:r>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37</a:t>
            </a:fld>
            <a:endParaRPr lang="en-US" altLang="zh-CN"/>
          </a:p>
        </p:txBody>
      </p:sp>
    </p:spTree>
    <p:extLst>
      <p:ext uri="{BB962C8B-B14F-4D97-AF65-F5344CB8AC3E}">
        <p14:creationId xmlns:p14="http://schemas.microsoft.com/office/powerpoint/2010/main" val="1572194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主要是讲了系统的软件系统</a:t>
            </a:r>
            <a:endParaRPr lang="en-US" altLang="zh-CN" dirty="0" smtClean="0"/>
          </a:p>
          <a:p>
            <a:r>
              <a:rPr lang="zh-CN" altLang="en-US" dirty="0" smtClean="0"/>
              <a:t>它可以是我们的文件，</a:t>
            </a:r>
            <a:r>
              <a:rPr lang="en-US" altLang="zh-CN" dirty="0" err="1" smtClean="0"/>
              <a:t>dll</a:t>
            </a:r>
            <a:r>
              <a:rPr lang="zh-CN" altLang="en-US" dirty="0" smtClean="0"/>
              <a:t>，包，</a:t>
            </a:r>
            <a:r>
              <a:rPr lang="en-US" altLang="zh-CN" dirty="0" smtClean="0"/>
              <a:t>exe</a:t>
            </a:r>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38</a:t>
            </a:fld>
            <a:endParaRPr lang="en-US" altLang="zh-CN"/>
          </a:p>
        </p:txBody>
      </p:sp>
    </p:spTree>
    <p:extLst>
      <p:ext uri="{BB962C8B-B14F-4D97-AF65-F5344CB8AC3E}">
        <p14:creationId xmlns:p14="http://schemas.microsoft.com/office/powerpoint/2010/main" val="3694096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第七章主要围绕着这四部分讲</a:t>
            </a:r>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5</a:t>
            </a:fld>
            <a:endParaRPr lang="en-US" altLang="zh-CN"/>
          </a:p>
        </p:txBody>
      </p:sp>
    </p:spTree>
    <p:extLst>
      <p:ext uri="{BB962C8B-B14F-4D97-AF65-F5344CB8AC3E}">
        <p14:creationId xmlns:p14="http://schemas.microsoft.com/office/powerpoint/2010/main" val="30026537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F9255D-2985-4631-9681-0FF7CC9A6341}" type="slidenum">
              <a:rPr lang="en-US" altLang="zh-CN"/>
              <a:pPr/>
              <a:t>39</a:t>
            </a:fld>
            <a:endParaRPr lang="en-US" altLang="zh-CN"/>
          </a:p>
        </p:txBody>
      </p:sp>
      <p:sp>
        <p:nvSpPr>
          <p:cNvPr id="441346" name="Rectangle 2"/>
          <p:cNvSpPr>
            <a:spLocks noGrp="1" noRot="1" noChangeAspect="1" noChangeArrowheads="1" noTextEdit="1"/>
          </p:cNvSpPr>
          <p:nvPr>
            <p:ph type="sldImg"/>
          </p:nvPr>
        </p:nvSpPr>
        <p:spPr>
          <a:ln/>
        </p:spPr>
      </p:sp>
      <p:sp>
        <p:nvSpPr>
          <p:cNvPr id="441347" name="Rectangle 3"/>
          <p:cNvSpPr>
            <a:spLocks noGrp="1" noChangeArrowheads="1"/>
          </p:cNvSpPr>
          <p:nvPr>
            <p:ph type="body" idx="1"/>
          </p:nvPr>
        </p:nvSpPr>
        <p:spPr/>
        <p:txBody>
          <a:bodyPr/>
          <a:lstStyle/>
          <a:p>
            <a:endParaRPr lang="en-US" altLang="zh-CN" dirty="0" smtClean="0"/>
          </a:p>
          <a:p>
            <a:r>
              <a:rPr lang="zh-CN" altLang="en-US" dirty="0" smtClean="0"/>
              <a:t>箭头描述“依赖关系”</a:t>
            </a:r>
            <a:endParaRPr lang="en-US" altLang="zh-CN" dirty="0" smtClean="0"/>
          </a:p>
          <a:p>
            <a:r>
              <a:rPr lang="zh-CN" altLang="en-US" dirty="0" smtClean="0"/>
              <a:t>这里说明，</a:t>
            </a:r>
            <a:r>
              <a:rPr lang="en-US" altLang="zh-CN" dirty="0" smtClean="0"/>
              <a:t>4.0</a:t>
            </a:r>
            <a:r>
              <a:rPr lang="zh-CN" altLang="en-US" dirty="0" smtClean="0"/>
              <a:t>的版本是在</a:t>
            </a:r>
            <a:r>
              <a:rPr lang="en-US" altLang="zh-CN" dirty="0" smtClean="0"/>
              <a:t>3.5</a:t>
            </a:r>
            <a:r>
              <a:rPr lang="zh-CN" altLang="en-US" dirty="0" smtClean="0"/>
              <a:t>的基础上修改的</a:t>
            </a:r>
            <a:endParaRPr lang="en-US" altLang="zh-CN" dirty="0" smtClean="0"/>
          </a:p>
          <a:p>
            <a:r>
              <a:rPr lang="zh-CN" altLang="en-US" dirty="0" smtClean="0"/>
              <a:t>然后，这个文件中又添加了中断，其中包含两个部分：</a:t>
            </a:r>
            <a:r>
              <a:rPr lang="en-US" altLang="zh-CN" dirty="0" err="1" smtClean="0"/>
              <a:t>irq</a:t>
            </a:r>
            <a:r>
              <a:rPr lang="zh-CN" altLang="en-US" dirty="0" smtClean="0"/>
              <a:t>是软中断（</a:t>
            </a:r>
            <a:r>
              <a:rPr lang="en-US" altLang="zh-CN" dirty="0" smtClean="0"/>
              <a:t>interrupt</a:t>
            </a:r>
            <a:r>
              <a:rPr lang="zh-CN" altLang="en-US" dirty="0" smtClean="0"/>
              <a:t>的</a:t>
            </a:r>
            <a:r>
              <a:rPr lang="en-US" altLang="zh-CN" dirty="0" smtClean="0"/>
              <a:t>.</a:t>
            </a:r>
            <a:r>
              <a:rPr lang="en-US" altLang="zh-CN" dirty="0" err="1" smtClean="0"/>
              <a:t>cpp</a:t>
            </a:r>
            <a:r>
              <a:rPr lang="en-US" altLang="zh-CN" baseline="0" dirty="0" smtClean="0"/>
              <a:t> </a:t>
            </a:r>
            <a:r>
              <a:rPr lang="zh-CN" altLang="en-US" baseline="0" dirty="0" smtClean="0"/>
              <a:t>依赖于</a:t>
            </a:r>
            <a:r>
              <a:rPr lang="en-US" altLang="zh-CN" baseline="0" dirty="0" err="1" smtClean="0"/>
              <a:t>irq.h</a:t>
            </a:r>
            <a:r>
              <a:rPr lang="zh-CN" altLang="en-US" baseline="0" dirty="0" smtClean="0"/>
              <a:t>这个文件</a:t>
            </a:r>
            <a:r>
              <a:rPr lang="zh-CN" altLang="en-US" dirty="0" smtClean="0"/>
              <a:t>）。</a:t>
            </a:r>
            <a:r>
              <a:rPr lang="en-US" altLang="zh-CN" dirty="0" smtClean="0"/>
              <a:t>device</a:t>
            </a:r>
            <a:r>
              <a:rPr lang="zh-CN" altLang="en-US" dirty="0" smtClean="0"/>
              <a:t>是外部硬件的中断。</a:t>
            </a:r>
            <a:endParaRPr lang="en-US" altLang="zh-CN" dirty="0" smtClean="0"/>
          </a:p>
          <a:p>
            <a:r>
              <a:rPr lang="en-US" altLang="zh-CN" dirty="0" smtClean="0"/>
              <a:t>note</a:t>
            </a:r>
            <a:r>
              <a:rPr lang="zh-CN" altLang="en-US" dirty="0" smtClean="0"/>
              <a:t>：</a:t>
            </a:r>
            <a:endParaRPr lang="en-US" altLang="zh-CN" dirty="0" smtClean="0"/>
          </a:p>
          <a:p>
            <a:r>
              <a:rPr lang="zh-CN" altLang="en-US" dirty="0" smtClean="0"/>
              <a:t>个人觉得，这里的箭头还是类似于一种继承关系，更确切的说，是一种</a:t>
            </a:r>
            <a:r>
              <a:rPr lang="en-US" altLang="zh-CN" dirty="0" smtClean="0"/>
              <a:t>#include&lt;&gt;</a:t>
            </a:r>
            <a:r>
              <a:rPr lang="zh-CN" altLang="en-US" dirty="0" smtClean="0"/>
              <a:t>关系，而这些</a:t>
            </a:r>
            <a:r>
              <a:rPr lang="en-US" altLang="zh-CN" dirty="0" smtClean="0"/>
              <a:t>include</a:t>
            </a:r>
            <a:r>
              <a:rPr lang="zh-CN" altLang="en-US" dirty="0" smtClean="0"/>
              <a:t>关系连接的对象都是代码</a:t>
            </a:r>
            <a:endParaRPr lang="en-US" altLang="zh-CN" dirty="0" smtClean="0"/>
          </a:p>
        </p:txBody>
      </p:sp>
    </p:spTree>
    <p:extLst>
      <p:ext uri="{BB962C8B-B14F-4D97-AF65-F5344CB8AC3E}">
        <p14:creationId xmlns:p14="http://schemas.microsoft.com/office/powerpoint/2010/main" val="24716541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这页根本没讲</a:t>
            </a:r>
            <a:endParaRPr lang="en-US" altLang="zh-CN" dirty="0" smtClean="0"/>
          </a:p>
          <a:p>
            <a:r>
              <a:rPr lang="zh-CN" altLang="en-US" dirty="0" smtClean="0"/>
              <a:t>用例图：功能建模</a:t>
            </a:r>
            <a:endParaRPr lang="en-US" altLang="zh-CN" dirty="0" smtClean="0"/>
          </a:p>
          <a:p>
            <a:r>
              <a:rPr lang="zh-CN" altLang="en-US" dirty="0" smtClean="0"/>
              <a:t>包图、类图：静态建模</a:t>
            </a:r>
            <a:endParaRPr lang="en-US" altLang="zh-CN" dirty="0" smtClean="0"/>
          </a:p>
          <a:p>
            <a:r>
              <a:rPr lang="zh-CN" altLang="en-US" dirty="0" smtClean="0"/>
              <a:t>活动图、协作图、状态图、顺序图</a:t>
            </a:r>
            <a:endParaRPr lang="en-US" altLang="zh-CN" dirty="0" smtClean="0"/>
          </a:p>
          <a:p>
            <a:r>
              <a:rPr lang="zh-CN" altLang="en-US" dirty="0" smtClean="0"/>
              <a:t>再加上还没讲的构建图和配置图，主要是想说明我们的实现模型</a:t>
            </a:r>
            <a:endParaRPr lang="en-US" altLang="zh-CN" dirty="0" smtClean="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40</a:t>
            </a:fld>
            <a:endParaRPr lang="en-US" altLang="zh-CN"/>
          </a:p>
        </p:txBody>
      </p:sp>
    </p:spTree>
    <p:extLst>
      <p:ext uri="{BB962C8B-B14F-4D97-AF65-F5344CB8AC3E}">
        <p14:creationId xmlns:p14="http://schemas.microsoft.com/office/powerpoint/2010/main" val="27698829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主要是说明系统的硬件配置</a:t>
            </a:r>
            <a:endParaRPr lang="en-US" altLang="zh-CN" dirty="0" smtClean="0"/>
          </a:p>
          <a:p>
            <a:r>
              <a:rPr lang="zh-CN" altLang="en-US" dirty="0" smtClean="0"/>
              <a:t>书</a:t>
            </a:r>
            <a:r>
              <a:rPr lang="en-US" altLang="zh-CN" dirty="0" smtClean="0"/>
              <a:t>P192</a:t>
            </a:r>
          </a:p>
          <a:p>
            <a:r>
              <a:rPr lang="en-US" altLang="zh-CN" dirty="0" smtClean="0"/>
              <a:t>note</a:t>
            </a:r>
            <a:r>
              <a:rPr lang="zh-CN" altLang="en-US" dirty="0" smtClean="0"/>
              <a:t>：</a:t>
            </a:r>
            <a:endParaRPr lang="en-US" altLang="zh-CN" dirty="0" smtClean="0"/>
          </a:p>
          <a:p>
            <a:r>
              <a:rPr lang="zh-CN" altLang="en-US" dirty="0" smtClean="0"/>
              <a:t>构件图是说明代码的物理组织结构，而配置图将软件和硬件结合在了一起</a:t>
            </a:r>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41</a:t>
            </a:fld>
            <a:endParaRPr lang="en-US" altLang="zh-CN"/>
          </a:p>
        </p:txBody>
      </p:sp>
    </p:spTree>
    <p:extLst>
      <p:ext uri="{BB962C8B-B14F-4D97-AF65-F5344CB8AC3E}">
        <p14:creationId xmlns:p14="http://schemas.microsoft.com/office/powerpoint/2010/main" val="22856015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扩展</a:t>
            </a:r>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42</a:t>
            </a:fld>
            <a:endParaRPr lang="en-US" altLang="zh-CN"/>
          </a:p>
        </p:txBody>
      </p:sp>
    </p:spTree>
    <p:extLst>
      <p:ext uri="{BB962C8B-B14F-4D97-AF65-F5344CB8AC3E}">
        <p14:creationId xmlns:p14="http://schemas.microsoft.com/office/powerpoint/2010/main" val="40346215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大家自己下去画</a:t>
            </a:r>
            <a:endParaRPr lang="en-US" altLang="zh-CN" dirty="0" smtClean="0"/>
          </a:p>
          <a:p>
            <a:r>
              <a:rPr lang="en-US" altLang="zh-CN" dirty="0" smtClean="0"/>
              <a:t>OOA</a:t>
            </a:r>
            <a:r>
              <a:rPr lang="zh-CN" altLang="en-US" dirty="0" smtClean="0"/>
              <a:t>要说明功能</a:t>
            </a:r>
            <a:endParaRPr lang="en-US" altLang="zh-CN" dirty="0" smtClean="0"/>
          </a:p>
          <a:p>
            <a:r>
              <a:rPr lang="en-US" altLang="zh-CN" dirty="0" smtClean="0"/>
              <a:t>OOD</a:t>
            </a:r>
            <a:r>
              <a:rPr lang="zh-CN" altLang="en-US" dirty="0" smtClean="0"/>
              <a:t>要说明其中具体有什么样的逻辑部件</a:t>
            </a:r>
            <a:endParaRPr lang="en-US" altLang="zh-CN" dirty="0" smtClean="0"/>
          </a:p>
          <a:p>
            <a:endParaRPr lang="en-US" altLang="zh-CN" dirty="0" smtClean="0"/>
          </a:p>
          <a:p>
            <a:r>
              <a:rPr lang="en-US" altLang="zh-CN" dirty="0" smtClean="0"/>
              <a:t>9</a:t>
            </a:r>
            <a:r>
              <a:rPr lang="zh-CN" altLang="en-US" dirty="0" smtClean="0"/>
              <a:t>大类的图都可以应用于</a:t>
            </a:r>
            <a:r>
              <a:rPr lang="en-US" altLang="zh-CN" dirty="0" smtClean="0"/>
              <a:t>OOA</a:t>
            </a:r>
            <a:r>
              <a:rPr lang="zh-CN" altLang="en-US" dirty="0" smtClean="0"/>
              <a:t>和</a:t>
            </a:r>
            <a:r>
              <a:rPr lang="en-US" altLang="zh-CN" dirty="0" smtClean="0"/>
              <a:t>OOD</a:t>
            </a:r>
            <a:r>
              <a:rPr lang="zh-CN" altLang="en-US" dirty="0" smtClean="0"/>
              <a:t>，只要把需求和设计描述出来就是好的</a:t>
            </a:r>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43</a:t>
            </a:fld>
            <a:endParaRPr lang="en-US" altLang="zh-CN"/>
          </a:p>
        </p:txBody>
      </p:sp>
    </p:spTree>
    <p:extLst>
      <p:ext uri="{BB962C8B-B14F-4D97-AF65-F5344CB8AC3E}">
        <p14:creationId xmlns:p14="http://schemas.microsoft.com/office/powerpoint/2010/main" val="38452769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因为状态图描述的是动态建模，所以我们可以从和它对应的顺序图（强调多个对象，强调顺序；但这个图中很难说有什么严格意义上的顺序）、活动图</a:t>
            </a:r>
            <a:r>
              <a:rPr lang="en-US" altLang="zh-CN" dirty="0" smtClean="0"/>
              <a:t>(</a:t>
            </a:r>
            <a:r>
              <a:rPr lang="zh-CN" altLang="en-US" dirty="0" smtClean="0"/>
              <a:t>描述对象的行为，有分支，可以描述更详细的信息</a:t>
            </a:r>
            <a:r>
              <a:rPr lang="en-US" altLang="zh-CN" dirty="0" smtClean="0"/>
              <a:t>)</a:t>
            </a:r>
            <a:r>
              <a:rPr lang="zh-CN" altLang="en-US" dirty="0" smtClean="0"/>
              <a:t>、协作图（对象之间的协作，对象之间传递的信息）来考虑</a:t>
            </a:r>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44</a:t>
            </a:fld>
            <a:endParaRPr lang="en-US" altLang="zh-CN"/>
          </a:p>
        </p:txBody>
      </p:sp>
    </p:spTree>
    <p:extLst>
      <p:ext uri="{BB962C8B-B14F-4D97-AF65-F5344CB8AC3E}">
        <p14:creationId xmlns:p14="http://schemas.microsoft.com/office/powerpoint/2010/main" val="40404679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虚线表示，是隐含的，并发的条件</a:t>
            </a:r>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45</a:t>
            </a:fld>
            <a:endParaRPr lang="en-US" altLang="zh-CN"/>
          </a:p>
        </p:txBody>
      </p:sp>
    </p:spTree>
    <p:extLst>
      <p:ext uri="{BB962C8B-B14F-4D97-AF65-F5344CB8AC3E}">
        <p14:creationId xmlns:p14="http://schemas.microsoft.com/office/powerpoint/2010/main" val="7098468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泛化和依赖关系统称为“聚合关系”</a:t>
            </a:r>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46</a:t>
            </a:fld>
            <a:endParaRPr lang="en-US" altLang="zh-CN"/>
          </a:p>
        </p:txBody>
      </p:sp>
    </p:spTree>
    <p:extLst>
      <p:ext uri="{BB962C8B-B14F-4D97-AF65-F5344CB8AC3E}">
        <p14:creationId xmlns:p14="http://schemas.microsoft.com/office/powerpoint/2010/main" val="2861053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当这个依赖、泛化、实现、聚合时，可以视之为关联关系</a:t>
            </a:r>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47</a:t>
            </a:fld>
            <a:endParaRPr lang="en-US" altLang="zh-CN"/>
          </a:p>
        </p:txBody>
      </p:sp>
    </p:spTree>
    <p:extLst>
      <p:ext uri="{BB962C8B-B14F-4D97-AF65-F5344CB8AC3E}">
        <p14:creationId xmlns:p14="http://schemas.microsoft.com/office/powerpoint/2010/main" val="37020127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一般是双向的关系</a:t>
            </a:r>
            <a:endParaRPr lang="en-US" altLang="zh-CN" dirty="0" smtClean="0"/>
          </a:p>
          <a:p>
            <a:r>
              <a:rPr lang="zh-CN" altLang="en-US" dirty="0" smtClean="0"/>
              <a:t>这里的雇佣关系有</a:t>
            </a:r>
            <a:r>
              <a:rPr lang="en-US" altLang="zh-CN" dirty="0" smtClean="0"/>
              <a:t>3</a:t>
            </a:r>
            <a:r>
              <a:rPr lang="zh-CN" altLang="en-US" dirty="0" smtClean="0"/>
              <a:t>种实现方法：</a:t>
            </a:r>
            <a:r>
              <a:rPr lang="en-US" altLang="zh-CN" dirty="0" smtClean="0"/>
              <a:t>1. </a:t>
            </a:r>
            <a:r>
              <a:rPr lang="zh-CN" altLang="en-US" dirty="0" smtClean="0"/>
              <a:t>在“人员”中加一个关于雇佣的类；</a:t>
            </a:r>
            <a:r>
              <a:rPr lang="en-US" altLang="zh-CN" dirty="0" smtClean="0"/>
              <a:t>2. </a:t>
            </a:r>
            <a:r>
              <a:rPr lang="zh-CN" altLang="en-US" dirty="0" smtClean="0"/>
              <a:t>在“公司”中加一个关于雇佣的类；</a:t>
            </a:r>
            <a:r>
              <a:rPr lang="en-US" altLang="zh-CN" dirty="0" smtClean="0"/>
              <a:t>3. </a:t>
            </a:r>
            <a:r>
              <a:rPr lang="zh-CN" altLang="en-US" dirty="0" smtClean="0"/>
              <a:t>通过一个方法</a:t>
            </a:r>
            <a:endParaRPr lang="en-US" altLang="zh-CN" dirty="0" smtClean="0"/>
          </a:p>
          <a:p>
            <a:endParaRPr lang="en-US" altLang="zh-CN" dirty="0" smtClean="0"/>
          </a:p>
          <a:p>
            <a:r>
              <a:rPr lang="zh-CN" altLang="en-US" dirty="0" smtClean="0"/>
              <a:t>三元关联关系：</a:t>
            </a:r>
            <a:endParaRPr lang="en-US" altLang="zh-CN" dirty="0" smtClean="0"/>
          </a:p>
          <a:p>
            <a:r>
              <a:rPr lang="zh-CN" altLang="en-US" dirty="0" smtClean="0"/>
              <a:t>可以在三元中都体现；也可以将三元关系降成多个二元关系。</a:t>
            </a:r>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48</a:t>
            </a:fld>
            <a:endParaRPr lang="en-US" altLang="zh-CN"/>
          </a:p>
        </p:txBody>
      </p:sp>
    </p:spTree>
    <p:extLst>
      <p:ext uri="{BB962C8B-B14F-4D97-AF65-F5344CB8AC3E}">
        <p14:creationId xmlns:p14="http://schemas.microsoft.com/office/powerpoint/2010/main" val="1035487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“视图”实际上是一种“视角”。就像是盲人摸象。比如：界面工程师主要关注人机交互部分。</a:t>
            </a:r>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6</a:t>
            </a:fld>
            <a:endParaRPr lang="en-US" altLang="zh-CN"/>
          </a:p>
        </p:txBody>
      </p:sp>
    </p:spTree>
    <p:extLst>
      <p:ext uri="{BB962C8B-B14F-4D97-AF65-F5344CB8AC3E}">
        <p14:creationId xmlns:p14="http://schemas.microsoft.com/office/powerpoint/2010/main" val="29615041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右侧图的三元关系如何在设计中体现它？</a:t>
            </a:r>
            <a:endParaRPr lang="en-US" altLang="zh-CN" dirty="0" smtClean="0"/>
          </a:p>
          <a:p>
            <a:r>
              <a:rPr lang="zh-CN" altLang="en-US" dirty="0" smtClean="0"/>
              <a:t>假定有</a:t>
            </a:r>
            <a:r>
              <a:rPr lang="en-US" altLang="zh-CN" dirty="0" smtClean="0"/>
              <a:t>Committee</a:t>
            </a:r>
            <a:r>
              <a:rPr lang="zh-CN" altLang="en-US" dirty="0" smtClean="0"/>
              <a:t>这个</a:t>
            </a:r>
            <a:r>
              <a:rPr lang="en-US" altLang="zh-CN" dirty="0" smtClean="0"/>
              <a:t>class</a:t>
            </a:r>
            <a:r>
              <a:rPr lang="zh-CN" altLang="en-US" dirty="0" smtClean="0"/>
              <a:t>，可以把</a:t>
            </a:r>
            <a:r>
              <a:rPr lang="en-US" altLang="zh-CN" dirty="0" smtClean="0"/>
              <a:t>Person</a:t>
            </a:r>
            <a:r>
              <a:rPr lang="zh-CN" altLang="en-US" dirty="0" smtClean="0"/>
              <a:t>聚合进去。至于重数，可以定义常量。至少</a:t>
            </a:r>
            <a:r>
              <a:rPr lang="en-US" altLang="zh-CN" dirty="0" smtClean="0"/>
              <a:t>3</a:t>
            </a:r>
            <a:r>
              <a:rPr lang="zh-CN" altLang="en-US" dirty="0" smtClean="0"/>
              <a:t>人，可以通过构造函数实现，并定义</a:t>
            </a:r>
            <a:r>
              <a:rPr lang="en-US" altLang="zh-CN" dirty="0" smtClean="0"/>
              <a:t>3</a:t>
            </a:r>
            <a:r>
              <a:rPr lang="zh-CN" altLang="en-US" dirty="0" smtClean="0"/>
              <a:t>个</a:t>
            </a:r>
            <a:r>
              <a:rPr lang="en-US" altLang="zh-CN" dirty="0" smtClean="0"/>
              <a:t>Person</a:t>
            </a:r>
            <a:r>
              <a:rPr lang="zh-CN" altLang="en-US" dirty="0" smtClean="0"/>
              <a:t>对象，然后定义一个指针</a:t>
            </a:r>
            <a:r>
              <a:rPr lang="en-US" altLang="zh-CN" dirty="0" smtClean="0"/>
              <a:t>P</a:t>
            </a:r>
            <a:r>
              <a:rPr lang="zh-CN" altLang="en-US" dirty="0" smtClean="0"/>
              <a:t>，然后通过限制取用</a:t>
            </a:r>
            <a:r>
              <a:rPr lang="en-US" altLang="zh-CN" dirty="0" smtClean="0"/>
              <a:t>P</a:t>
            </a:r>
            <a:r>
              <a:rPr lang="zh-CN" altLang="en-US" dirty="0" smtClean="0"/>
              <a:t>所链接的对象的个数，来限制总人数。</a:t>
            </a:r>
            <a:endParaRPr lang="en-US" altLang="zh-CN" dirty="0" smtClean="0"/>
          </a:p>
          <a:p>
            <a:r>
              <a:rPr lang="zh-CN" altLang="en-US" dirty="0" smtClean="0"/>
              <a:t>在</a:t>
            </a:r>
            <a:r>
              <a:rPr lang="en-US" altLang="zh-CN" dirty="0" smtClean="0"/>
              <a:t>OOD</a:t>
            </a:r>
            <a:r>
              <a:rPr lang="zh-CN" altLang="en-US" dirty="0" smtClean="0"/>
              <a:t>的时候，需要根据实际的情况来确定哪一种连接的方案更好。</a:t>
            </a:r>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49</a:t>
            </a:fld>
            <a:endParaRPr lang="en-US" altLang="zh-CN"/>
          </a:p>
        </p:txBody>
      </p:sp>
    </p:spTree>
    <p:extLst>
      <p:ext uri="{BB962C8B-B14F-4D97-AF65-F5344CB8AC3E}">
        <p14:creationId xmlns:p14="http://schemas.microsoft.com/office/powerpoint/2010/main" val="5403624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B,C,D</a:t>
            </a:r>
            <a:r>
              <a:rPr lang="zh-CN" altLang="en-US" dirty="0" smtClean="0"/>
              <a:t>在继承</a:t>
            </a:r>
            <a:r>
              <a:rPr lang="en-US" altLang="zh-CN" dirty="0" smtClean="0"/>
              <a:t>A</a:t>
            </a:r>
            <a:r>
              <a:rPr lang="zh-CN" altLang="en-US" dirty="0" smtClean="0"/>
              <a:t>的时候，受到了这些约束</a:t>
            </a:r>
            <a:r>
              <a:rPr lang="en-US" altLang="zh-CN" sz="1200" dirty="0" smtClean="0">
                <a:solidFill>
                  <a:schemeClr val="tx1"/>
                </a:solidFill>
                <a:effectLst>
                  <a:outerShdw blurRad="38100" dist="38100" dir="2700000" algn="tl">
                    <a:srgbClr val="C0C0C0"/>
                  </a:outerShdw>
                </a:effectLst>
                <a:latin typeface="Times New Roman" pitchFamily="18" charset="0"/>
              </a:rPr>
              <a:t>constraint 1,constraint 2</a:t>
            </a:r>
            <a:endParaRPr lang="en-US" altLang="zh-CN" dirty="0" smtClean="0"/>
          </a:p>
          <a:p>
            <a:r>
              <a:rPr lang="en-US" altLang="zh-CN" dirty="0" smtClean="0"/>
              <a:t>P198</a:t>
            </a:r>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55</a:t>
            </a:fld>
            <a:endParaRPr lang="en-US" altLang="zh-CN"/>
          </a:p>
        </p:txBody>
      </p:sp>
    </p:spTree>
    <p:extLst>
      <p:ext uri="{BB962C8B-B14F-4D97-AF65-F5344CB8AC3E}">
        <p14:creationId xmlns:p14="http://schemas.microsoft.com/office/powerpoint/2010/main" val="25992626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P199</a:t>
            </a:r>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56</a:t>
            </a:fld>
            <a:endParaRPr lang="en-US" altLang="zh-CN"/>
          </a:p>
        </p:txBody>
      </p:sp>
    </p:spTree>
    <p:extLst>
      <p:ext uri="{BB962C8B-B14F-4D97-AF65-F5344CB8AC3E}">
        <p14:creationId xmlns:p14="http://schemas.microsoft.com/office/powerpoint/2010/main" val="1820865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OOA</a:t>
            </a:r>
            <a:r>
              <a:rPr lang="zh-CN" altLang="en-US" dirty="0" smtClean="0"/>
              <a:t>中有一些对象，但对象具体有什么属性，不能够完全确定下来</a:t>
            </a:r>
            <a:endParaRPr lang="en-US" altLang="zh-CN" dirty="0" smtClean="0"/>
          </a:p>
          <a:p>
            <a:r>
              <a:rPr lang="en-US" altLang="zh-CN" dirty="0" smtClean="0"/>
              <a:t>OOD</a:t>
            </a:r>
            <a:r>
              <a:rPr lang="zh-CN" altLang="en-US" dirty="0" smtClean="0"/>
              <a:t>时详细实现，这就是一种实现关系；另一种实现就是“泛化”。泛化的目的，是在拥有基类特性的基础上，还有自己的属性。泛化就是不断的精化。</a:t>
            </a:r>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57</a:t>
            </a:fld>
            <a:endParaRPr lang="en-US" altLang="zh-CN"/>
          </a:p>
        </p:txBody>
      </p:sp>
    </p:spTree>
    <p:extLst>
      <p:ext uri="{BB962C8B-B14F-4D97-AF65-F5344CB8AC3E}">
        <p14:creationId xmlns:p14="http://schemas.microsoft.com/office/powerpoint/2010/main" val="12086566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下去做</a:t>
            </a:r>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58</a:t>
            </a:fld>
            <a:endParaRPr lang="en-US" altLang="zh-CN"/>
          </a:p>
        </p:txBody>
      </p:sp>
    </p:spTree>
    <p:extLst>
      <p:ext uri="{BB962C8B-B14F-4D97-AF65-F5344CB8AC3E}">
        <p14:creationId xmlns:p14="http://schemas.microsoft.com/office/powerpoint/2010/main" val="34671387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这个练习希望用一张图，把前面的关系都展示出来。</a:t>
            </a:r>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59</a:t>
            </a:fld>
            <a:endParaRPr lang="en-US" altLang="zh-CN"/>
          </a:p>
        </p:txBody>
      </p:sp>
    </p:spTree>
    <p:extLst>
      <p:ext uri="{BB962C8B-B14F-4D97-AF65-F5344CB8AC3E}">
        <p14:creationId xmlns:p14="http://schemas.microsoft.com/office/powerpoint/2010/main" val="12905079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这个练习希望用一张图，把前面的关系都展示出来。</a:t>
            </a:r>
            <a:endParaRPr lang="en-US" altLang="zh-CN" dirty="0" smtClean="0"/>
          </a:p>
          <a:p>
            <a:r>
              <a:rPr lang="zh-CN" altLang="en-US" dirty="0" smtClean="0"/>
              <a:t>原先是将</a:t>
            </a:r>
            <a:r>
              <a:rPr lang="en-US" altLang="zh-CN" dirty="0" smtClean="0"/>
              <a:t>Eat</a:t>
            </a:r>
            <a:r>
              <a:rPr lang="zh-CN" altLang="en-US" dirty="0" smtClean="0"/>
              <a:t>和</a:t>
            </a:r>
            <a:r>
              <a:rPr lang="en-US" altLang="zh-CN" dirty="0" smtClean="0"/>
              <a:t>Drink</a:t>
            </a:r>
            <a:r>
              <a:rPr lang="zh-CN" altLang="en-US" dirty="0" smtClean="0"/>
              <a:t>定义在</a:t>
            </a:r>
            <a:r>
              <a:rPr lang="en-US" altLang="zh-CN" dirty="0" smtClean="0"/>
              <a:t>Animal</a:t>
            </a:r>
            <a:r>
              <a:rPr lang="zh-CN" altLang="en-US" dirty="0" smtClean="0"/>
              <a:t>中，但为了之后的扩展（比如把这些行为扩展到人类），可以把它们封装在一个接口类中</a:t>
            </a:r>
            <a:endParaRPr lang="en-US" altLang="zh-CN" dirty="0" smtClean="0"/>
          </a:p>
          <a:p>
            <a:r>
              <a:rPr lang="zh-CN" altLang="en-US" dirty="0" smtClean="0"/>
              <a:t>因为狼是群居的动物，所以可以在</a:t>
            </a:r>
            <a:r>
              <a:rPr lang="en-US" altLang="zh-CN" dirty="0" smtClean="0"/>
              <a:t>Wolf </a:t>
            </a:r>
            <a:r>
              <a:rPr lang="zh-CN" altLang="en-US" dirty="0" smtClean="0"/>
              <a:t>的基础上，加一个</a:t>
            </a:r>
            <a:r>
              <a:rPr lang="en-US" altLang="zh-CN" dirty="0" smtClean="0"/>
              <a:t>Wolfpack</a:t>
            </a:r>
            <a:r>
              <a:rPr lang="zh-CN" altLang="en-US" dirty="0" smtClean="0"/>
              <a:t>类，将</a:t>
            </a:r>
            <a:r>
              <a:rPr lang="en-US" altLang="zh-CN" dirty="0" smtClean="0"/>
              <a:t>Wolf</a:t>
            </a:r>
            <a:r>
              <a:rPr lang="zh-CN" altLang="en-US" dirty="0" smtClean="0"/>
              <a:t>聚合进去。</a:t>
            </a:r>
            <a:endParaRPr lang="en-US" altLang="zh-CN" dirty="0" smtClean="0"/>
          </a:p>
          <a:p>
            <a:r>
              <a:rPr lang="zh-CN" altLang="en-US" dirty="0" smtClean="0"/>
              <a:t>在米老师那里，因为</a:t>
            </a:r>
            <a:r>
              <a:rPr lang="en-US" altLang="zh-CN" dirty="0" smtClean="0"/>
              <a:t>Performance</a:t>
            </a:r>
            <a:r>
              <a:rPr lang="zh-CN" altLang="en-US" dirty="0" smtClean="0"/>
              <a:t>其实也可以是大象、鹦鹉等，因而在这里也定义一个接口类</a:t>
            </a:r>
            <a:r>
              <a:rPr lang="en-US" altLang="zh-CN" dirty="0" smtClean="0"/>
              <a:t>interface</a:t>
            </a:r>
            <a:r>
              <a:rPr lang="zh-CN" altLang="en-US" dirty="0" smtClean="0"/>
              <a:t>，用于之后的扩展</a:t>
            </a:r>
            <a:endParaRPr lang="en-US" altLang="zh-CN" dirty="0" smtClean="0"/>
          </a:p>
          <a:p>
            <a:endParaRPr lang="en-US" altLang="zh-CN" dirty="0" smtClean="0"/>
          </a:p>
          <a:p>
            <a:r>
              <a:rPr lang="en-US" altLang="zh-CN" dirty="0" smtClean="0"/>
              <a:t>OOA</a:t>
            </a:r>
            <a:r>
              <a:rPr lang="zh-CN" altLang="en-US" dirty="0" smtClean="0"/>
              <a:t>中的特点是：重用和扩展。而结构化分析中的这种想法难以实现</a:t>
            </a:r>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60</a:t>
            </a:fld>
            <a:endParaRPr lang="en-US" altLang="zh-CN"/>
          </a:p>
        </p:txBody>
      </p:sp>
    </p:spTree>
    <p:extLst>
      <p:ext uri="{BB962C8B-B14F-4D97-AF65-F5344CB8AC3E}">
        <p14:creationId xmlns:p14="http://schemas.microsoft.com/office/powerpoint/2010/main" val="36876214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这未必是泛化，也有可能是对</a:t>
            </a:r>
            <a:r>
              <a:rPr lang="en-US" altLang="zh-CN" dirty="0" smtClean="0"/>
              <a:t>DB</a:t>
            </a:r>
            <a:r>
              <a:rPr lang="zh-CN" altLang="en-US" dirty="0" smtClean="0"/>
              <a:t>的一种实现</a:t>
            </a:r>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65</a:t>
            </a:fld>
            <a:endParaRPr lang="en-US" altLang="zh-CN"/>
          </a:p>
        </p:txBody>
      </p:sp>
    </p:spTree>
    <p:extLst>
      <p:ext uri="{BB962C8B-B14F-4D97-AF65-F5344CB8AC3E}">
        <p14:creationId xmlns:p14="http://schemas.microsoft.com/office/powerpoint/2010/main" val="40289604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66</a:t>
            </a:fld>
            <a:endParaRPr lang="en-US" altLang="zh-CN"/>
          </a:p>
        </p:txBody>
      </p:sp>
    </p:spTree>
    <p:extLst>
      <p:ext uri="{BB962C8B-B14F-4D97-AF65-F5344CB8AC3E}">
        <p14:creationId xmlns:p14="http://schemas.microsoft.com/office/powerpoint/2010/main" val="3973434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可以通过将特征值的根节点放在图像的属性中，并将特征值改为抽象类</a:t>
            </a:r>
            <a:endParaRPr lang="en-US" altLang="zh-CN" dirty="0" smtClean="0"/>
          </a:p>
          <a:p>
            <a:r>
              <a:rPr lang="zh-CN" altLang="en-US" dirty="0" smtClean="0"/>
              <a:t>或可以将特征值聚合在图像</a:t>
            </a:r>
            <a:r>
              <a:rPr lang="en-US" altLang="zh-CN" dirty="0" smtClean="0"/>
              <a:t>/</a:t>
            </a:r>
            <a:r>
              <a:rPr lang="zh-CN" altLang="en-US" dirty="0" smtClean="0"/>
              <a:t>属性上面（修改性更小，但扩展性更差）</a:t>
            </a:r>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67</a:t>
            </a:fld>
            <a:endParaRPr lang="en-US" altLang="zh-CN"/>
          </a:p>
        </p:txBody>
      </p:sp>
    </p:spTree>
    <p:extLst>
      <p:ext uri="{BB962C8B-B14F-4D97-AF65-F5344CB8AC3E}">
        <p14:creationId xmlns:p14="http://schemas.microsoft.com/office/powerpoint/2010/main" val="2075494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这个是真正意义上的图。</a:t>
            </a:r>
            <a:endParaRPr lang="en-US" altLang="zh-CN" dirty="0" smtClean="0"/>
          </a:p>
          <a:p>
            <a:r>
              <a:rPr lang="zh-CN" altLang="en-US" dirty="0" smtClean="0"/>
              <a:t>不用去背这些图，但要会灵活运用它。</a:t>
            </a:r>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7</a:t>
            </a:fld>
            <a:endParaRPr lang="en-US" altLang="zh-CN"/>
          </a:p>
        </p:txBody>
      </p:sp>
    </p:spTree>
    <p:extLst>
      <p:ext uri="{BB962C8B-B14F-4D97-AF65-F5344CB8AC3E}">
        <p14:creationId xmlns:p14="http://schemas.microsoft.com/office/powerpoint/2010/main" val="1341504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我们要明白，类图中，不仅仅只有属性和方法，还可以有其他的信息</a:t>
            </a:r>
            <a:endParaRPr lang="en-US" altLang="zh-CN" dirty="0" smtClean="0"/>
          </a:p>
          <a:p>
            <a:r>
              <a:rPr lang="zh-CN" altLang="en-US" dirty="0" smtClean="0"/>
              <a:t>因为</a:t>
            </a:r>
            <a:r>
              <a:rPr lang="en-US" altLang="zh-CN" dirty="0" smtClean="0"/>
              <a:t>Add()</a:t>
            </a:r>
            <a:r>
              <a:rPr lang="zh-CN" altLang="en-US" dirty="0" smtClean="0"/>
              <a:t>是有序增加的，所以我们要在这里标注“</a:t>
            </a:r>
            <a:r>
              <a:rPr lang="en-US" altLang="zh-CN" dirty="0" smtClean="0"/>
              <a:t>ordered</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68</a:t>
            </a:fld>
            <a:endParaRPr lang="en-US" altLang="zh-CN"/>
          </a:p>
        </p:txBody>
      </p:sp>
    </p:spTree>
    <p:extLst>
      <p:ext uri="{BB962C8B-B14F-4D97-AF65-F5344CB8AC3E}">
        <p14:creationId xmlns:p14="http://schemas.microsoft.com/office/powerpoint/2010/main" val="38934287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a:t>
            </a:r>
            <a:r>
              <a:rPr lang="en-US" altLang="zh-CN" dirty="0" smtClean="0"/>
              <a:t>7</a:t>
            </a:r>
            <a:r>
              <a:rPr lang="zh-CN" altLang="en-US" dirty="0" smtClean="0"/>
              <a:t>章内容很多，也涉及了</a:t>
            </a:r>
            <a:r>
              <a:rPr lang="en-US" altLang="zh-CN" dirty="0" smtClean="0"/>
              <a:t>OOA</a:t>
            </a:r>
            <a:r>
              <a:rPr lang="zh-CN" altLang="en-US" dirty="0" smtClean="0"/>
              <a:t>的很大一部分内容。</a:t>
            </a:r>
            <a:endParaRPr lang="en-US" altLang="zh-CN" dirty="0" smtClean="0"/>
          </a:p>
          <a:p>
            <a:r>
              <a:rPr lang="en-US" altLang="zh-CN" dirty="0" smtClean="0"/>
              <a:t>UML</a:t>
            </a:r>
            <a:r>
              <a:rPr lang="zh-CN" altLang="en-US" dirty="0" smtClean="0"/>
              <a:t>涉及</a:t>
            </a:r>
            <a:r>
              <a:rPr lang="en-US" altLang="zh-CN" dirty="0" smtClean="0"/>
              <a:t>4</a:t>
            </a:r>
            <a:r>
              <a:rPr lang="zh-CN" altLang="en-US" dirty="0" smtClean="0"/>
              <a:t>大部分：视图、图、关系、通用机制，要能知道这四部分具体是做什么的</a:t>
            </a:r>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69</a:t>
            </a:fld>
            <a:endParaRPr lang="en-US" altLang="zh-CN"/>
          </a:p>
        </p:txBody>
      </p:sp>
    </p:spTree>
    <p:extLst>
      <p:ext uri="{BB962C8B-B14F-4D97-AF65-F5344CB8AC3E}">
        <p14:creationId xmlns:p14="http://schemas.microsoft.com/office/powerpoint/2010/main" val="3468031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这些元素以及其符号要求掌握</a:t>
            </a:r>
            <a:endParaRPr lang="zh-CN" altLang="en-US" b="1"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8</a:t>
            </a:fld>
            <a:endParaRPr lang="en-US" altLang="zh-CN"/>
          </a:p>
        </p:txBody>
      </p:sp>
    </p:spTree>
    <p:extLst>
      <p:ext uri="{BB962C8B-B14F-4D97-AF65-F5344CB8AC3E}">
        <p14:creationId xmlns:p14="http://schemas.microsoft.com/office/powerpoint/2010/main" val="2029764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元素是离散的，我们要通过“关系”把它们关联起来</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9</a:t>
            </a:fld>
            <a:endParaRPr lang="en-US" altLang="zh-CN"/>
          </a:p>
        </p:txBody>
      </p:sp>
    </p:spTree>
    <p:extLst>
      <p:ext uri="{BB962C8B-B14F-4D97-AF65-F5344CB8AC3E}">
        <p14:creationId xmlns:p14="http://schemas.microsoft.com/office/powerpoint/2010/main" val="1732189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通用机制是为了扩展图的语义信息。</a:t>
            </a:r>
            <a:endParaRPr lang="en-US" altLang="zh-CN" dirty="0" smtClean="0"/>
          </a:p>
          <a:p>
            <a:r>
              <a:rPr lang="zh-CN" altLang="en-US" b="1" dirty="0" smtClean="0"/>
              <a:t>要知道</a:t>
            </a:r>
            <a:r>
              <a:rPr lang="en-US" altLang="zh-CN" dirty="0" smtClean="0"/>
              <a:t>UML</a:t>
            </a:r>
            <a:r>
              <a:rPr lang="zh-CN" altLang="en-US" dirty="0" smtClean="0"/>
              <a:t>是由这四部分构成的。</a:t>
            </a:r>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10</a:t>
            </a:fld>
            <a:endParaRPr lang="en-US" altLang="zh-CN"/>
          </a:p>
        </p:txBody>
      </p:sp>
    </p:spTree>
    <p:extLst>
      <p:ext uri="{BB962C8B-B14F-4D97-AF65-F5344CB8AC3E}">
        <p14:creationId xmlns:p14="http://schemas.microsoft.com/office/powerpoint/2010/main" val="3668639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对象是指实体，但类是抽象的，类当中的属性指定值了之后，这个类就可以实例化成一个对象。</a:t>
            </a:r>
            <a:endParaRPr lang="en-US" altLang="zh-CN" dirty="0" smtClean="0"/>
          </a:p>
          <a:p>
            <a:r>
              <a:rPr lang="zh-CN" altLang="en-US" dirty="0" smtClean="0"/>
              <a:t>实体：当我定义了这个对象之后，它在内存中就已经占有位置了</a:t>
            </a:r>
            <a:endParaRPr lang="zh-CN" altLang="en-US" dirty="0"/>
          </a:p>
        </p:txBody>
      </p:sp>
      <p:sp>
        <p:nvSpPr>
          <p:cNvPr id="4" name="灯片编号占位符 3"/>
          <p:cNvSpPr>
            <a:spLocks noGrp="1"/>
          </p:cNvSpPr>
          <p:nvPr>
            <p:ph type="sldNum" sz="quarter" idx="10"/>
          </p:nvPr>
        </p:nvSpPr>
        <p:spPr/>
        <p:txBody>
          <a:bodyPr/>
          <a:lstStyle/>
          <a:p>
            <a:fld id="{D5A4E5AF-4C69-434D-9022-E5D642402F20}" type="slidenum">
              <a:rPr lang="en-US" altLang="zh-CN" smtClean="0"/>
              <a:pPr/>
              <a:t>12</a:t>
            </a:fld>
            <a:endParaRPr lang="en-US" altLang="zh-CN"/>
          </a:p>
        </p:txBody>
      </p:sp>
    </p:spTree>
    <p:extLst>
      <p:ext uri="{BB962C8B-B14F-4D97-AF65-F5344CB8AC3E}">
        <p14:creationId xmlns:p14="http://schemas.microsoft.com/office/powerpoint/2010/main" val="2782463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58402" name="Rectangle 2"/>
          <p:cNvSpPr>
            <a:spLocks noChangeArrowheads="1"/>
          </p:cNvSpPr>
          <p:nvPr/>
        </p:nvSpPr>
        <p:spPr bwMode="ltGray">
          <a:xfrm>
            <a:off x="0" y="6642100"/>
            <a:ext cx="9144000" cy="230188"/>
          </a:xfrm>
          <a:prstGeom prst="rect">
            <a:avLst/>
          </a:prstGeom>
          <a:solidFill>
            <a:srgbClr val="A31221"/>
          </a:solidFill>
          <a:ln w="12699">
            <a:noFill/>
            <a:miter lim="800000"/>
            <a:headEnd/>
            <a:tailEnd/>
          </a:ln>
          <a:effectLst/>
        </p:spPr>
        <p:txBody>
          <a:bodyPr wrap="none" anchor="ctr"/>
          <a:lstStyle/>
          <a:p>
            <a:endParaRPr lang="zh-CN" altLang="en-US"/>
          </a:p>
        </p:txBody>
      </p:sp>
      <p:sp>
        <p:nvSpPr>
          <p:cNvPr id="358403" name="Rectangle 3"/>
          <p:cNvSpPr>
            <a:spLocks noGrp="1" noChangeArrowheads="1"/>
          </p:cNvSpPr>
          <p:nvPr>
            <p:ph type="dt" sz="quarter" idx="2"/>
          </p:nvPr>
        </p:nvSpPr>
        <p:spPr bwMode="white">
          <a:xfrm>
            <a:off x="6762750" y="5638800"/>
            <a:ext cx="2163763" cy="482600"/>
          </a:xfrm>
          <a:prstGeom prst="rect">
            <a:avLst/>
          </a:prstGeom>
          <a:noFill/>
          <a:ln>
            <a:miter lim="800000"/>
            <a:headEnd/>
            <a:tailEnd/>
          </a:ln>
        </p:spPr>
        <p:txBody>
          <a:bodyPr vert="horz" wrap="square" lIns="91388" tIns="45693" rIns="91388" bIns="45693" numCol="1" anchor="t" anchorCtr="0" compatLnSpc="1">
            <a:prstTxWarp prst="textNoShape">
              <a:avLst/>
            </a:prstTxWarp>
          </a:bodyPr>
          <a:lstStyle>
            <a:lvl1pPr algn="r" eaLnBrk="0" hangingPunct="0">
              <a:lnSpc>
                <a:spcPct val="100000"/>
              </a:lnSpc>
              <a:spcBef>
                <a:spcPct val="50000"/>
              </a:spcBef>
              <a:buClr>
                <a:srgbClr val="B2B2B2"/>
              </a:buClr>
              <a:buSzPct val="75000"/>
              <a:buFont typeface="Wingdings" pitchFamily="2" charset="2"/>
              <a:buNone/>
              <a:defRPr kumimoji="0" sz="800" b="0">
                <a:solidFill>
                  <a:schemeClr val="bg1"/>
                </a:solidFill>
              </a:defRPr>
            </a:lvl1pPr>
          </a:lstStyle>
          <a:p>
            <a:endParaRPr lang="en-US" altLang="zh-CN"/>
          </a:p>
        </p:txBody>
      </p:sp>
      <p:sp>
        <p:nvSpPr>
          <p:cNvPr id="358404" name="Rectangle 4"/>
          <p:cNvSpPr>
            <a:spLocks noGrp="1" noChangeArrowheads="1"/>
          </p:cNvSpPr>
          <p:nvPr>
            <p:ph type="ctrTitle" sz="quarter"/>
          </p:nvPr>
        </p:nvSpPr>
        <p:spPr>
          <a:xfrm>
            <a:off x="914400" y="1447800"/>
            <a:ext cx="7772400" cy="1470025"/>
          </a:xfrm>
        </p:spPr>
        <p:txBody>
          <a:bodyPr/>
          <a:lstStyle>
            <a:lvl1pPr algn="r">
              <a:lnSpc>
                <a:spcPct val="95000"/>
              </a:lnSpc>
              <a:defRPr sz="5400"/>
            </a:lvl1pPr>
          </a:lstStyle>
          <a:p>
            <a:r>
              <a:rPr lang="zh-CN" altLang="en-US"/>
              <a:t>单击此处编辑母版标题样式</a:t>
            </a:r>
          </a:p>
        </p:txBody>
      </p:sp>
      <p:sp>
        <p:nvSpPr>
          <p:cNvPr id="358405" name="Rectangle 5"/>
          <p:cNvSpPr>
            <a:spLocks noGrp="1" noChangeArrowheads="1"/>
          </p:cNvSpPr>
          <p:nvPr>
            <p:ph type="subTitle" sz="quarter" idx="1"/>
          </p:nvPr>
        </p:nvSpPr>
        <p:spPr>
          <a:xfrm>
            <a:off x="2286000" y="3068638"/>
            <a:ext cx="6400800" cy="1752600"/>
          </a:xfrm>
        </p:spPr>
        <p:txBody>
          <a:bodyPr/>
          <a:lstStyle>
            <a:lvl1pPr marL="0" indent="0" algn="r" defTabSz="914400">
              <a:lnSpc>
                <a:spcPct val="100000"/>
              </a:lnSpc>
              <a:tabLst/>
              <a:defRPr b="0">
                <a:solidFill>
                  <a:srgbClr val="A31221"/>
                </a:solidFill>
                <a:latin typeface="Arial Narrow" pitchFamily="34" charset="0"/>
              </a:defRPr>
            </a:lvl1pPr>
          </a:lstStyle>
          <a:p>
            <a:r>
              <a:rPr lang="zh-CN" altLang="en-US"/>
              <a:t>单击此处编辑母版副标题样式</a:t>
            </a:r>
          </a:p>
        </p:txBody>
      </p:sp>
      <p:sp>
        <p:nvSpPr>
          <p:cNvPr id="358406" name="Line 6"/>
          <p:cNvSpPr>
            <a:spLocks noChangeShapeType="1"/>
          </p:cNvSpPr>
          <p:nvPr/>
        </p:nvSpPr>
        <p:spPr bwMode="auto">
          <a:xfrm>
            <a:off x="0" y="6400800"/>
            <a:ext cx="9144000" cy="0"/>
          </a:xfrm>
          <a:prstGeom prst="line">
            <a:avLst/>
          </a:prstGeom>
          <a:noFill/>
          <a:ln w="76200">
            <a:pattFill prst="pct90">
              <a:fgClr>
                <a:srgbClr val="55528E"/>
              </a:fgClr>
              <a:bgClr>
                <a:srgbClr val="FFFF93"/>
              </a:bgClr>
            </a:pattFill>
            <a:round/>
            <a:headEnd type="none" w="sm" len="sm"/>
            <a:tailEnd type="none" w="sm" len="sm"/>
          </a:ln>
          <a:effectLst/>
        </p:spPr>
        <p:txBody>
          <a:bodyPr/>
          <a:lstStyle/>
          <a:p>
            <a:endParaRPr lang="zh-CN" altLang="en-US"/>
          </a:p>
        </p:txBody>
      </p:sp>
      <p:sp>
        <p:nvSpPr>
          <p:cNvPr id="358407" name="Text Box 7"/>
          <p:cNvSpPr txBox="1">
            <a:spLocks noChangeArrowheads="1"/>
          </p:cNvSpPr>
          <p:nvPr/>
        </p:nvSpPr>
        <p:spPr bwMode="auto">
          <a:xfrm>
            <a:off x="6572250" y="6553200"/>
            <a:ext cx="2571750" cy="304800"/>
          </a:xfrm>
          <a:prstGeom prst="rect">
            <a:avLst/>
          </a:prstGeom>
          <a:noFill/>
          <a:ln w="9525">
            <a:noFill/>
            <a:miter lim="800000"/>
            <a:headEnd/>
            <a:tailEnd/>
          </a:ln>
          <a:effectLst/>
        </p:spPr>
        <p:txBody>
          <a:bodyPr>
            <a:spAutoFit/>
          </a:bodyPr>
          <a:lstStyle/>
          <a:p>
            <a:pPr algn="ctr" eaLnBrk="0" hangingPunct="0">
              <a:lnSpc>
                <a:spcPct val="100000"/>
              </a:lnSpc>
              <a:spcBef>
                <a:spcPct val="50000"/>
              </a:spcBef>
              <a:buClr>
                <a:srgbClr val="CC99FF"/>
              </a:buClr>
              <a:buFont typeface="Monotype Sorts" pitchFamily="2" charset="2"/>
              <a:buNone/>
            </a:pPr>
            <a:r>
              <a:rPr lang="en-US" altLang="zh-CN" sz="1400">
                <a:solidFill>
                  <a:schemeClr val="tx1"/>
                </a:solidFill>
                <a:latin typeface="Times New Roman" pitchFamily="18" charset="0"/>
              </a:rPr>
              <a:t>           </a:t>
            </a:r>
            <a:r>
              <a:rPr lang="zh-CN" altLang="en-US" sz="1400">
                <a:solidFill>
                  <a:schemeClr val="tx1"/>
                </a:solidFill>
                <a:latin typeface="Times New Roman" pitchFamily="18" charset="0"/>
              </a:rPr>
              <a:t>第  </a:t>
            </a:r>
            <a:fld id="{43289903-8149-419F-A740-93FF24C80F4D}" type="slidenum">
              <a:rPr lang="zh-CN" altLang="en-US" sz="1400">
                <a:solidFill>
                  <a:schemeClr val="tx1"/>
                </a:solidFill>
                <a:latin typeface="Times New Roman" pitchFamily="18" charset="0"/>
              </a:rPr>
              <a:pPr algn="ctr" eaLnBrk="0" hangingPunct="0">
                <a:lnSpc>
                  <a:spcPct val="100000"/>
                </a:lnSpc>
                <a:spcBef>
                  <a:spcPct val="50000"/>
                </a:spcBef>
                <a:buClr>
                  <a:srgbClr val="CC99FF"/>
                </a:buClr>
                <a:buFont typeface="Monotype Sorts" pitchFamily="2" charset="2"/>
                <a:buNone/>
              </a:pPr>
              <a:t>‹#›</a:t>
            </a:fld>
            <a:r>
              <a:rPr lang="zh-CN" altLang="en-US" sz="1400">
                <a:solidFill>
                  <a:schemeClr val="tx1"/>
                </a:solidFill>
                <a:latin typeface="Times New Roman" pitchFamily="18" charset="0"/>
              </a:rPr>
              <a:t>  页</a:t>
            </a:r>
          </a:p>
        </p:txBody>
      </p:sp>
      <p:sp>
        <p:nvSpPr>
          <p:cNvPr id="358408" name="Text Box 8"/>
          <p:cNvSpPr txBox="1">
            <a:spLocks noChangeArrowheads="1"/>
          </p:cNvSpPr>
          <p:nvPr userDrawn="1"/>
        </p:nvSpPr>
        <p:spPr bwMode="auto">
          <a:xfrm>
            <a:off x="12700" y="6556375"/>
            <a:ext cx="1093788" cy="301625"/>
          </a:xfrm>
          <a:prstGeom prst="rect">
            <a:avLst/>
          </a:prstGeom>
          <a:noFill/>
          <a:ln w="9525">
            <a:noFill/>
            <a:miter lim="800000"/>
            <a:headEnd/>
            <a:tailEnd/>
          </a:ln>
          <a:effectLst/>
        </p:spPr>
        <p:txBody>
          <a:bodyPr lIns="90187" tIns="45094" rIns="90187" bIns="45094">
            <a:spAutoFit/>
          </a:bodyPr>
          <a:lstStyle/>
          <a:p>
            <a:pPr algn="l" defTabSz="901700" eaLnBrk="0" hangingPunct="0">
              <a:lnSpc>
                <a:spcPct val="100000"/>
              </a:lnSpc>
              <a:spcBef>
                <a:spcPct val="50000"/>
              </a:spcBef>
              <a:buClr>
                <a:srgbClr val="CC99FF"/>
              </a:buClr>
              <a:buFont typeface="Monotype Sorts" pitchFamily="2" charset="2"/>
              <a:buNone/>
            </a:pPr>
            <a:r>
              <a:rPr lang="en-US" altLang="zh-CN" sz="1400">
                <a:solidFill>
                  <a:srgbClr val="FFFF99"/>
                </a:solidFill>
                <a:latin typeface="Times New Roman" pitchFamily="18" charset="0"/>
              </a:rPr>
              <a:t> </a:t>
            </a:r>
            <a:r>
              <a:rPr lang="zh-CN" altLang="en-US" sz="1400">
                <a:solidFill>
                  <a:srgbClr val="FFFF99"/>
                </a:solidFill>
                <a:latin typeface="Times New Roman" pitchFamily="18" charset="0"/>
              </a:rPr>
              <a:t>第  </a:t>
            </a:r>
            <a:fld id="{82D7F0D3-136B-4C0F-811A-9C4813BA373F}" type="slidenum">
              <a:rPr lang="zh-CN" altLang="en-US" sz="1400">
                <a:solidFill>
                  <a:srgbClr val="FFFF99"/>
                </a:solidFill>
                <a:latin typeface="Times New Roman" pitchFamily="18" charset="0"/>
              </a:rPr>
              <a:pPr algn="l" defTabSz="901700" eaLnBrk="0" hangingPunct="0">
                <a:lnSpc>
                  <a:spcPct val="100000"/>
                </a:lnSpc>
                <a:spcBef>
                  <a:spcPct val="50000"/>
                </a:spcBef>
                <a:buClr>
                  <a:srgbClr val="CC99FF"/>
                </a:buClr>
                <a:buFont typeface="Monotype Sorts" pitchFamily="2" charset="2"/>
                <a:buNone/>
              </a:pPr>
              <a:t>‹#›</a:t>
            </a:fld>
            <a:r>
              <a:rPr lang="zh-CN" altLang="en-US" sz="1400">
                <a:solidFill>
                  <a:srgbClr val="FFFF99"/>
                </a:solidFill>
                <a:latin typeface="Times New Roman" pitchFamily="18" charset="0"/>
              </a:rPr>
              <a:t>  页</a:t>
            </a:r>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26200" y="-69850"/>
            <a:ext cx="1798638" cy="35163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28700" y="-69850"/>
            <a:ext cx="5245100" cy="35163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Ref idx="1001">
        <a:schemeClr val="bg1"/>
      </p:bgRef>
    </p:bg>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标题 4"/>
          <p:cNvSpPr>
            <a:spLocks noGrp="1"/>
          </p:cNvSpPr>
          <p:nvPr>
            <p:ph type="title"/>
          </p:nvPr>
        </p:nvSpPr>
        <p:spPr/>
        <p:txBody>
          <a:bodyPr/>
          <a:lstStyle/>
          <a:p>
            <a:r>
              <a:rPr lang="zh-CN" altLang="en-US" smtClean="0"/>
              <a:t>单击此处编辑母版标题样式</a:t>
            </a:r>
            <a:endParaRPr lang="zh-CN" altLang="en-US"/>
          </a:p>
        </p:txBody>
      </p:sp>
    </p:spTree>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58888" y="1341438"/>
            <a:ext cx="3230562" cy="2105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1850" y="1341438"/>
            <a:ext cx="3230563" cy="2105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7378" name="Rectangle 2"/>
          <p:cNvSpPr>
            <a:spLocks noChangeArrowheads="1"/>
          </p:cNvSpPr>
          <p:nvPr/>
        </p:nvSpPr>
        <p:spPr bwMode="auto">
          <a:xfrm>
            <a:off x="128588" y="1319213"/>
            <a:ext cx="8829675" cy="5194300"/>
          </a:xfrm>
          <a:prstGeom prst="rect">
            <a:avLst/>
          </a:prstGeom>
          <a:noFill/>
          <a:ln w="12700">
            <a:noFill/>
            <a:prstDash val="dash"/>
            <a:miter lim="800000"/>
            <a:headEnd/>
            <a:tailEnd/>
          </a:ln>
          <a:effectLst/>
        </p:spPr>
        <p:txBody>
          <a:bodyPr lIns="92023" tIns="46014" rIns="92023" bIns="46014"/>
          <a:lstStyle/>
          <a:p>
            <a:pPr marL="284163" indent="-284163" algn="l" defTabSz="346075" eaLnBrk="0" hangingPunct="0">
              <a:spcAft>
                <a:spcPct val="50000"/>
              </a:spcAft>
              <a:buClr>
                <a:srgbClr val="A31221"/>
              </a:buClr>
              <a:buSzPct val="75000"/>
              <a:buFont typeface="Wingdings 3" pitchFamily="18" charset="2"/>
              <a:buNone/>
              <a:tabLst>
                <a:tab pos="1260475" algn="l"/>
              </a:tabLst>
            </a:pPr>
            <a:endParaRPr kumimoji="0" lang="zh-CN" altLang="zh-CN" sz="2200">
              <a:latin typeface="宋体" pitchFamily="2" charset="-122"/>
            </a:endParaRPr>
          </a:p>
        </p:txBody>
      </p:sp>
      <p:sp>
        <p:nvSpPr>
          <p:cNvPr id="357379" name="Rectangle 3"/>
          <p:cNvSpPr>
            <a:spLocks noChangeArrowheads="1"/>
          </p:cNvSpPr>
          <p:nvPr/>
        </p:nvSpPr>
        <p:spPr bwMode="auto">
          <a:xfrm>
            <a:off x="8247063" y="6672263"/>
            <a:ext cx="717550" cy="285750"/>
          </a:xfrm>
          <a:prstGeom prst="rect">
            <a:avLst/>
          </a:prstGeom>
          <a:noFill/>
          <a:ln w="9525">
            <a:noFill/>
            <a:miter lim="800000"/>
            <a:headEnd/>
            <a:tailEnd/>
          </a:ln>
          <a:effectLst/>
        </p:spPr>
        <p:txBody>
          <a:bodyPr lIns="0" tIns="0" rIns="0" bIns="0"/>
          <a:lstStyle/>
          <a:p>
            <a:pPr algn="r" eaLnBrk="0" hangingPunct="0">
              <a:lnSpc>
                <a:spcPct val="100000"/>
              </a:lnSpc>
            </a:pPr>
            <a:fld id="{F8526B43-34C3-4409-A32F-7414349983E0}" type="slidenum">
              <a:rPr kumimoji="0" lang="en-US" altLang="zh-CN" sz="800" b="0">
                <a:solidFill>
                  <a:srgbClr val="969696"/>
                </a:solidFill>
                <a:latin typeface="Arial Narrow" pitchFamily="34" charset="0"/>
              </a:rPr>
              <a:pPr algn="r" eaLnBrk="0" hangingPunct="0">
                <a:lnSpc>
                  <a:spcPct val="100000"/>
                </a:lnSpc>
              </a:pPr>
              <a:t>‹#›</a:t>
            </a:fld>
            <a:endParaRPr kumimoji="0" lang="en-US" altLang="zh-CN" sz="800" b="0">
              <a:solidFill>
                <a:srgbClr val="969696"/>
              </a:solidFill>
              <a:latin typeface="Arial Narrow" pitchFamily="34" charset="0"/>
            </a:endParaRPr>
          </a:p>
        </p:txBody>
      </p:sp>
      <p:sp>
        <p:nvSpPr>
          <p:cNvPr id="357380" name="Line 4"/>
          <p:cNvSpPr>
            <a:spLocks noChangeShapeType="1"/>
          </p:cNvSpPr>
          <p:nvPr/>
        </p:nvSpPr>
        <p:spPr bwMode="ltGray">
          <a:xfrm>
            <a:off x="0" y="1103313"/>
            <a:ext cx="9144000" cy="0"/>
          </a:xfrm>
          <a:prstGeom prst="line">
            <a:avLst/>
          </a:prstGeom>
          <a:noFill/>
          <a:ln w="9525">
            <a:solidFill>
              <a:srgbClr val="A31221"/>
            </a:solidFill>
            <a:round/>
            <a:headEnd/>
            <a:tailEnd/>
          </a:ln>
          <a:effectLst/>
        </p:spPr>
        <p:txBody>
          <a:bodyPr wrap="none" anchor="ctr"/>
          <a:lstStyle/>
          <a:p>
            <a:endParaRPr lang="zh-CN" altLang="en-US"/>
          </a:p>
        </p:txBody>
      </p:sp>
      <p:sp>
        <p:nvSpPr>
          <p:cNvPr id="357381" name="Rectangle 5"/>
          <p:cNvSpPr>
            <a:spLocks noGrp="1" noChangeArrowheads="1"/>
          </p:cNvSpPr>
          <p:nvPr>
            <p:ph type="title"/>
          </p:nvPr>
        </p:nvSpPr>
        <p:spPr bwMode="auto">
          <a:xfrm>
            <a:off x="1028700" y="-69850"/>
            <a:ext cx="7196138" cy="105727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zh-CN" altLang="en-US" smtClean="0"/>
              <a:t>单击此处编辑母版标题样式</a:t>
            </a:r>
          </a:p>
        </p:txBody>
      </p:sp>
      <p:sp>
        <p:nvSpPr>
          <p:cNvPr id="357382" name="Rectangle 6"/>
          <p:cNvSpPr>
            <a:spLocks noGrp="1" noChangeArrowheads="1"/>
          </p:cNvSpPr>
          <p:nvPr>
            <p:ph type="body" idx="1"/>
          </p:nvPr>
        </p:nvSpPr>
        <p:spPr bwMode="auto">
          <a:xfrm>
            <a:off x="1258888" y="1341438"/>
            <a:ext cx="6613525" cy="21050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endParaRPr lang="zh-CN" altLang="zh-CN" smtClean="0"/>
          </a:p>
        </p:txBody>
      </p:sp>
      <p:sp>
        <p:nvSpPr>
          <p:cNvPr id="357384" name="Line 8"/>
          <p:cNvSpPr>
            <a:spLocks noChangeShapeType="1"/>
          </p:cNvSpPr>
          <p:nvPr/>
        </p:nvSpPr>
        <p:spPr bwMode="ltGray">
          <a:xfrm>
            <a:off x="-12700" y="1155700"/>
            <a:ext cx="9144000" cy="0"/>
          </a:xfrm>
          <a:prstGeom prst="line">
            <a:avLst/>
          </a:prstGeom>
          <a:noFill/>
          <a:ln w="38100">
            <a:solidFill>
              <a:srgbClr val="A31221"/>
            </a:solidFill>
            <a:round/>
            <a:headEnd/>
            <a:tailEnd/>
          </a:ln>
          <a:effectLst/>
        </p:spPr>
        <p:txBody>
          <a:bodyPr wrap="none" anchor="ctr"/>
          <a:lstStyle/>
          <a:p>
            <a:endParaRPr lang="zh-CN" altLang="en-US"/>
          </a:p>
        </p:txBody>
      </p:sp>
      <p:sp>
        <p:nvSpPr>
          <p:cNvPr id="357385" name="Rectangle 9"/>
          <p:cNvSpPr>
            <a:spLocks noChangeArrowheads="1"/>
          </p:cNvSpPr>
          <p:nvPr/>
        </p:nvSpPr>
        <p:spPr bwMode="auto">
          <a:xfrm>
            <a:off x="0" y="6592888"/>
            <a:ext cx="9144000" cy="249237"/>
          </a:xfrm>
          <a:prstGeom prst="rect">
            <a:avLst/>
          </a:prstGeom>
          <a:solidFill>
            <a:schemeClr val="tx2"/>
          </a:solidFill>
          <a:ln w="9525" algn="ctr">
            <a:solidFill>
              <a:srgbClr val="CC3300"/>
            </a:solidFill>
            <a:miter lim="800000"/>
            <a:headEnd/>
            <a:tailEnd/>
          </a:ln>
          <a:effectLst/>
        </p:spPr>
        <p:txBody>
          <a:bodyPr wrap="none" lIns="0" tIns="0" rIns="0" bIns="0" anchor="ctr"/>
          <a:lstStyle/>
          <a:p>
            <a:endParaRPr lang="zh-CN" altLang="en-US"/>
          </a:p>
        </p:txBody>
      </p:sp>
      <p:sp>
        <p:nvSpPr>
          <p:cNvPr id="357386" name="Text Box 10"/>
          <p:cNvSpPr txBox="1">
            <a:spLocks noChangeArrowheads="1"/>
          </p:cNvSpPr>
          <p:nvPr/>
        </p:nvSpPr>
        <p:spPr bwMode="auto">
          <a:xfrm>
            <a:off x="7710488" y="6557963"/>
            <a:ext cx="1431925" cy="301625"/>
          </a:xfrm>
          <a:prstGeom prst="rect">
            <a:avLst/>
          </a:prstGeom>
          <a:noFill/>
          <a:ln w="9525">
            <a:noFill/>
            <a:miter lim="800000"/>
            <a:headEnd/>
            <a:tailEnd/>
          </a:ln>
          <a:effectLst/>
        </p:spPr>
        <p:txBody>
          <a:bodyPr lIns="90187" tIns="45094" rIns="90187" bIns="45094">
            <a:spAutoFit/>
          </a:bodyPr>
          <a:lstStyle/>
          <a:p>
            <a:pPr algn="ctr" defTabSz="901700" eaLnBrk="0" hangingPunct="0">
              <a:lnSpc>
                <a:spcPct val="100000"/>
              </a:lnSpc>
              <a:spcBef>
                <a:spcPct val="50000"/>
              </a:spcBef>
              <a:buClr>
                <a:srgbClr val="CC99FF"/>
              </a:buClr>
              <a:buFont typeface="Monotype Sorts" pitchFamily="2" charset="2"/>
              <a:buNone/>
            </a:pPr>
            <a:r>
              <a:rPr lang="en-US" altLang="zh-CN" sz="1400">
                <a:solidFill>
                  <a:srgbClr val="FFFF99"/>
                </a:solidFill>
                <a:latin typeface="Times New Roman" pitchFamily="18" charset="0"/>
              </a:rPr>
              <a:t>           </a:t>
            </a:r>
            <a:r>
              <a:rPr lang="zh-CN" altLang="en-US" sz="1400">
                <a:solidFill>
                  <a:srgbClr val="FFFF99"/>
                </a:solidFill>
                <a:latin typeface="Times New Roman" pitchFamily="18" charset="0"/>
              </a:rPr>
              <a:t>第  </a:t>
            </a:r>
            <a:fld id="{06190964-13AF-4704-80E5-1F1B84358709}" type="slidenum">
              <a:rPr lang="zh-CN" altLang="en-US" sz="1400">
                <a:solidFill>
                  <a:srgbClr val="FFFF99"/>
                </a:solidFill>
                <a:latin typeface="Times New Roman" pitchFamily="18" charset="0"/>
              </a:rPr>
              <a:pPr algn="ctr" defTabSz="901700" eaLnBrk="0" hangingPunct="0">
                <a:lnSpc>
                  <a:spcPct val="100000"/>
                </a:lnSpc>
                <a:spcBef>
                  <a:spcPct val="50000"/>
                </a:spcBef>
                <a:buClr>
                  <a:srgbClr val="CC99FF"/>
                </a:buClr>
                <a:buFont typeface="Monotype Sorts" pitchFamily="2" charset="2"/>
                <a:buNone/>
              </a:pPr>
              <a:t>‹#›</a:t>
            </a:fld>
            <a:r>
              <a:rPr lang="zh-CN" altLang="en-US" sz="1400">
                <a:solidFill>
                  <a:srgbClr val="FFFF99"/>
                </a:solidFill>
                <a:latin typeface="Times New Roman" pitchFamily="18" charset="0"/>
              </a:rPr>
              <a:t>  页</a:t>
            </a:r>
          </a:p>
        </p:txBody>
      </p:sp>
      <p:sp>
        <p:nvSpPr>
          <p:cNvPr id="357387" name="Rectangle 11"/>
          <p:cNvSpPr>
            <a:spLocks noChangeArrowheads="1"/>
          </p:cNvSpPr>
          <p:nvPr/>
        </p:nvSpPr>
        <p:spPr bwMode="auto">
          <a:xfrm>
            <a:off x="50800" y="6616700"/>
            <a:ext cx="2743200" cy="228600"/>
          </a:xfrm>
          <a:prstGeom prst="rect">
            <a:avLst/>
          </a:prstGeom>
          <a:noFill/>
          <a:ln w="9525">
            <a:noFill/>
            <a:miter lim="800000"/>
            <a:headEnd/>
            <a:tailEnd/>
          </a:ln>
          <a:effectLst/>
        </p:spPr>
        <p:txBody>
          <a:bodyPr lIns="0" tIns="0" rIns="0" bIns="0" anchor="b"/>
          <a:lstStyle/>
          <a:p>
            <a:pPr algn="l" eaLnBrk="0" hangingPunct="0">
              <a:lnSpc>
                <a:spcPct val="85000"/>
              </a:lnSpc>
            </a:pPr>
            <a:r>
              <a:rPr kumimoji="0" lang="zh-CN" altLang="en-US" sz="2000" b="0">
                <a:solidFill>
                  <a:srgbClr val="FFFF00"/>
                </a:solidFill>
                <a:latin typeface="隶书" pitchFamily="49" charset="-122"/>
                <a:ea typeface="隶书" pitchFamily="49" charset="-122"/>
              </a:rPr>
              <a:t>第</a:t>
            </a:r>
            <a:r>
              <a:rPr kumimoji="0" lang="en-US" altLang="zh-CN" sz="2000" b="0">
                <a:solidFill>
                  <a:srgbClr val="FFFF00"/>
                </a:solidFill>
                <a:latin typeface="隶书" pitchFamily="49" charset="-122"/>
                <a:ea typeface="隶书" pitchFamily="49" charset="-122"/>
              </a:rPr>
              <a:t>7</a:t>
            </a:r>
            <a:r>
              <a:rPr kumimoji="0" lang="zh-CN" altLang="en-US" sz="2000" b="0">
                <a:solidFill>
                  <a:srgbClr val="FFFF00"/>
                </a:solidFill>
                <a:latin typeface="隶书" pitchFamily="49" charset="-122"/>
                <a:ea typeface="隶书" pitchFamily="49" charset="-122"/>
              </a:rPr>
              <a:t>章  </a:t>
            </a:r>
            <a:r>
              <a:rPr kumimoji="0" lang="en-US" altLang="zh-CN" sz="2000" b="0">
                <a:solidFill>
                  <a:srgbClr val="FFFF00"/>
                </a:solidFill>
                <a:latin typeface="隶书" pitchFamily="49" charset="-122"/>
                <a:ea typeface="隶书" pitchFamily="49" charset="-122"/>
              </a:rPr>
              <a:t>UML</a:t>
            </a:r>
            <a:r>
              <a:rPr kumimoji="0" lang="zh-CN" altLang="en-US" sz="2000" b="0">
                <a:solidFill>
                  <a:srgbClr val="FFFF00"/>
                </a:solidFill>
                <a:latin typeface="隶书" pitchFamily="49" charset="-122"/>
                <a:ea typeface="隶书" pitchFamily="49" charset="-122"/>
              </a:rPr>
              <a:t>建模语言</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slow">
    <p:randomBar dir="vert"/>
  </p:transition>
  <p:timing>
    <p:tnLst>
      <p:par>
        <p:cTn id="1" dur="indefinite" restart="never" nodeType="tmRoot"/>
      </p:par>
    </p:tnLst>
  </p:timing>
  <p:txStyles>
    <p:titleStyle>
      <a:lvl1pPr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mj-lt"/>
          <a:ea typeface="+mj-ea"/>
          <a:cs typeface="+mj-cs"/>
        </a:defRPr>
      </a:lvl1pPr>
      <a:lvl2pPr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2pPr>
      <a:lvl3pPr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3pPr>
      <a:lvl4pPr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4pPr>
      <a:lvl5pPr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5pPr>
      <a:lvl6pPr marL="457200"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6pPr>
      <a:lvl7pPr marL="914400"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7pPr>
      <a:lvl8pPr marL="1371600"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8pPr>
      <a:lvl9pPr marL="1828800"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9pPr>
    </p:titleStyle>
    <p:bodyStyle>
      <a:lvl1pPr marL="284163" indent="-284163" algn="l" defTabSz="346075" rtl="0" eaLnBrk="0" fontAlgn="base" hangingPunct="0">
        <a:lnSpc>
          <a:spcPct val="90000"/>
        </a:lnSpc>
        <a:spcBef>
          <a:spcPct val="0"/>
        </a:spcBef>
        <a:spcAft>
          <a:spcPct val="50000"/>
        </a:spcAft>
        <a:buClr>
          <a:srgbClr val="A31221"/>
        </a:buClr>
        <a:buSzPct val="75000"/>
        <a:buFont typeface="Wingdings 3" pitchFamily="18" charset="2"/>
        <a:tabLst>
          <a:tab pos="1260475" algn="l"/>
        </a:tabLst>
        <a:defRPr sz="2200" b="1">
          <a:solidFill>
            <a:srgbClr val="000000"/>
          </a:solidFill>
          <a:latin typeface="+mn-lt"/>
          <a:ea typeface="+mn-ea"/>
          <a:cs typeface="+mn-cs"/>
        </a:defRPr>
      </a:lvl1pPr>
      <a:lvl2pPr marL="622300" indent="-223838"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2pPr>
      <a:lvl3pPr marL="915988" indent="-179388"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3pPr>
      <a:lvl4pPr marL="1200150"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4pPr>
      <a:lvl5pPr marL="14843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5pPr>
      <a:lvl6pPr marL="19415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6pPr>
      <a:lvl7pPr marL="23987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7pPr>
      <a:lvl8pPr marL="28559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8pPr>
      <a:lvl9pPr marL="33131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0707" name="Text Box 3"/>
          <p:cNvSpPr txBox="1">
            <a:spLocks noChangeArrowheads="1"/>
          </p:cNvSpPr>
          <p:nvPr/>
        </p:nvSpPr>
        <p:spPr bwMode="auto">
          <a:xfrm>
            <a:off x="1041400" y="207963"/>
            <a:ext cx="7383463" cy="823912"/>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chemeClr val="tx2"/>
                </a:solidFill>
                <a:effectLst>
                  <a:outerShdw blurRad="38100" dist="38100" dir="2700000" algn="tl">
                    <a:srgbClr val="C0C0C0"/>
                  </a:outerShdw>
                </a:effectLst>
                <a:latin typeface="隶书" pitchFamily="49" charset="-122"/>
                <a:ea typeface="隶书" pitchFamily="49" charset="-122"/>
              </a:rPr>
              <a:t>第</a:t>
            </a:r>
            <a:r>
              <a:rPr lang="en-US" altLang="zh-CN" sz="4800">
                <a:solidFill>
                  <a:schemeClr val="tx2"/>
                </a:solidFill>
                <a:effectLst>
                  <a:outerShdw blurRad="38100" dist="38100" dir="2700000" algn="tl">
                    <a:srgbClr val="C0C0C0"/>
                  </a:outerShdw>
                </a:effectLst>
                <a:latin typeface="隶书" pitchFamily="49" charset="-122"/>
                <a:ea typeface="隶书" pitchFamily="49" charset="-122"/>
              </a:rPr>
              <a:t>7</a:t>
            </a:r>
            <a:r>
              <a:rPr lang="zh-CN" altLang="en-US" sz="4800">
                <a:solidFill>
                  <a:schemeClr val="tx2"/>
                </a:solidFill>
                <a:effectLst>
                  <a:outerShdw blurRad="38100" dist="38100" dir="2700000" algn="tl">
                    <a:srgbClr val="C0C0C0"/>
                  </a:outerShdw>
                </a:effectLst>
                <a:latin typeface="隶书" pitchFamily="49" charset="-122"/>
                <a:ea typeface="隶书" pitchFamily="49" charset="-122"/>
              </a:rPr>
              <a:t>章 </a:t>
            </a:r>
            <a:r>
              <a:rPr lang="en-US" altLang="zh-CN" sz="4800">
                <a:solidFill>
                  <a:schemeClr val="tx2"/>
                </a:solidFill>
                <a:effectLst>
                  <a:outerShdw blurRad="38100" dist="38100" dir="2700000" algn="tl">
                    <a:srgbClr val="C0C0C0"/>
                  </a:outerShdw>
                </a:effectLst>
                <a:latin typeface="Times New Roman" pitchFamily="18" charset="0"/>
                <a:ea typeface="隶书" pitchFamily="49" charset="-122"/>
              </a:rPr>
              <a:t>UML</a:t>
            </a:r>
            <a:r>
              <a:rPr lang="zh-CN" altLang="en-US" sz="4800">
                <a:solidFill>
                  <a:schemeClr val="tx2"/>
                </a:solidFill>
                <a:effectLst>
                  <a:outerShdw blurRad="38100" dist="38100" dir="2700000" algn="tl">
                    <a:srgbClr val="C0C0C0"/>
                  </a:outerShdw>
                </a:effectLst>
                <a:latin typeface="隶书" pitchFamily="49" charset="-122"/>
                <a:ea typeface="隶书" pitchFamily="49" charset="-122"/>
              </a:rPr>
              <a:t>统一建模语言</a:t>
            </a:r>
          </a:p>
        </p:txBody>
      </p:sp>
      <p:sp>
        <p:nvSpPr>
          <p:cNvPr id="200708" name="Text Box 4"/>
          <p:cNvSpPr txBox="1">
            <a:spLocks noChangeArrowheads="1"/>
          </p:cNvSpPr>
          <p:nvPr/>
        </p:nvSpPr>
        <p:spPr bwMode="auto">
          <a:xfrm>
            <a:off x="2180990" y="1963511"/>
            <a:ext cx="5104282" cy="3698961"/>
          </a:xfrm>
          <a:prstGeom prst="rect">
            <a:avLst/>
          </a:prstGeom>
          <a:noFill/>
          <a:ln w="9525">
            <a:noFill/>
            <a:miter lim="800000"/>
            <a:headEnd/>
            <a:tailEnd/>
          </a:ln>
          <a:effectLst/>
        </p:spPr>
        <p:txBody>
          <a:bodyPr wrap="none">
            <a:spAutoFit/>
          </a:bodyPr>
          <a:lstStyle/>
          <a:p>
            <a:pPr>
              <a:lnSpc>
                <a:spcPct val="110000"/>
              </a:lnSpc>
              <a:buFont typeface="Wingdings" pitchFamily="2" charset="2"/>
              <a:buChar char="Ø"/>
            </a:pPr>
            <a:r>
              <a:rPr kumimoji="0" lang="en-US" altLang="zh-CN" sz="3600" dirty="0">
                <a:solidFill>
                  <a:schemeClr val="tx1"/>
                </a:solidFill>
                <a:effectLst>
                  <a:outerShdw blurRad="38100" dist="38100" dir="2700000" algn="tl">
                    <a:srgbClr val="C0C0C0"/>
                  </a:outerShdw>
                </a:effectLst>
                <a:latin typeface="隶书" pitchFamily="49" charset="-122"/>
                <a:ea typeface="隶书" pitchFamily="49" charset="-122"/>
              </a:rPr>
              <a:t> </a:t>
            </a:r>
            <a:r>
              <a:rPr kumimoji="0" lang="en-US" altLang="zh-CN" sz="3600" dirty="0">
                <a:solidFill>
                  <a:schemeClr val="tx1"/>
                </a:solidFill>
                <a:effectLst>
                  <a:outerShdw blurRad="38100" dist="38100" dir="2700000" algn="tl">
                    <a:srgbClr val="C0C0C0"/>
                  </a:outerShdw>
                </a:effectLst>
                <a:latin typeface="Times New Roman" pitchFamily="18" charset="0"/>
                <a:ea typeface="隶书" pitchFamily="49" charset="-122"/>
              </a:rPr>
              <a:t>UML</a:t>
            </a:r>
            <a:r>
              <a:rPr kumimoji="0" lang="zh-CN" altLang="en-US" sz="3600" dirty="0">
                <a:solidFill>
                  <a:schemeClr val="tx1"/>
                </a:solidFill>
                <a:effectLst>
                  <a:outerShdw blurRad="38100" dist="38100" dir="2700000" algn="tl">
                    <a:srgbClr val="C0C0C0"/>
                  </a:outerShdw>
                </a:effectLst>
                <a:latin typeface="隶书" pitchFamily="49" charset="-122"/>
                <a:ea typeface="隶书" pitchFamily="49" charset="-122"/>
              </a:rPr>
              <a:t>的发展</a:t>
            </a:r>
          </a:p>
          <a:p>
            <a:pPr>
              <a:lnSpc>
                <a:spcPct val="110000"/>
              </a:lnSpc>
              <a:buFont typeface="Wingdings" pitchFamily="2" charset="2"/>
              <a:buChar char="Ø"/>
            </a:pPr>
            <a:r>
              <a:rPr kumimoji="0" lang="zh-CN" altLang="en-US" sz="3600" dirty="0">
                <a:solidFill>
                  <a:schemeClr val="tx1"/>
                </a:solidFill>
                <a:effectLst>
                  <a:outerShdw blurRad="38100" dist="38100" dir="2700000" algn="tl">
                    <a:srgbClr val="C0C0C0"/>
                  </a:outerShdw>
                </a:effectLst>
                <a:latin typeface="隶书" pitchFamily="49" charset="-122"/>
                <a:ea typeface="隶书" pitchFamily="49" charset="-122"/>
              </a:rPr>
              <a:t> 面向对象的基本概念</a:t>
            </a:r>
          </a:p>
          <a:p>
            <a:pPr>
              <a:lnSpc>
                <a:spcPct val="110000"/>
              </a:lnSpc>
              <a:buFont typeface="Wingdings" pitchFamily="2" charset="2"/>
              <a:buChar char="Ø"/>
            </a:pPr>
            <a:r>
              <a:rPr kumimoji="0" lang="zh-CN" altLang="en-US" sz="3600" dirty="0">
                <a:solidFill>
                  <a:schemeClr val="tx1"/>
                </a:solidFill>
                <a:effectLst>
                  <a:outerShdw blurRad="38100" dist="38100" dir="2700000" algn="tl">
                    <a:srgbClr val="C0C0C0"/>
                  </a:outerShdw>
                </a:effectLst>
                <a:latin typeface="隶书" pitchFamily="49" charset="-122"/>
                <a:ea typeface="隶书" pitchFamily="49" charset="-122"/>
              </a:rPr>
              <a:t> </a:t>
            </a:r>
            <a:r>
              <a:rPr kumimoji="0" lang="en-US" altLang="zh-CN" sz="3600" dirty="0">
                <a:solidFill>
                  <a:schemeClr val="tx1"/>
                </a:solidFill>
                <a:effectLst>
                  <a:outerShdw blurRad="38100" dist="38100" dir="2700000" algn="tl">
                    <a:srgbClr val="C0C0C0"/>
                  </a:outerShdw>
                </a:effectLst>
                <a:latin typeface="Times New Roman" pitchFamily="18" charset="0"/>
                <a:ea typeface="隶书" pitchFamily="49" charset="-122"/>
              </a:rPr>
              <a:t>UML</a:t>
            </a:r>
            <a:r>
              <a:rPr kumimoji="0" lang="zh-CN" altLang="en-US" sz="3600" dirty="0">
                <a:solidFill>
                  <a:schemeClr val="tx1"/>
                </a:solidFill>
                <a:effectLst>
                  <a:outerShdw blurRad="38100" dist="38100" dir="2700000" algn="tl">
                    <a:srgbClr val="C0C0C0"/>
                  </a:outerShdw>
                </a:effectLst>
                <a:latin typeface="隶书" pitchFamily="49" charset="-122"/>
                <a:ea typeface="隶书" pitchFamily="49" charset="-122"/>
              </a:rPr>
              <a:t>视图</a:t>
            </a:r>
          </a:p>
          <a:p>
            <a:pPr>
              <a:lnSpc>
                <a:spcPct val="110000"/>
              </a:lnSpc>
              <a:buFont typeface="Wingdings" pitchFamily="2" charset="2"/>
              <a:buChar char="Ø"/>
            </a:pPr>
            <a:r>
              <a:rPr kumimoji="0" lang="zh-CN" altLang="en-US" sz="3600" dirty="0">
                <a:solidFill>
                  <a:schemeClr val="tx1"/>
                </a:solidFill>
                <a:effectLst>
                  <a:outerShdw blurRad="38100" dist="38100" dir="2700000" algn="tl">
                    <a:srgbClr val="C0C0C0"/>
                  </a:outerShdw>
                </a:effectLst>
                <a:latin typeface="隶书" pitchFamily="49" charset="-122"/>
                <a:ea typeface="隶书" pitchFamily="49" charset="-122"/>
              </a:rPr>
              <a:t> </a:t>
            </a:r>
            <a:r>
              <a:rPr kumimoji="0" lang="en-US" altLang="zh-CN" sz="3600" dirty="0">
                <a:solidFill>
                  <a:schemeClr val="tx1"/>
                </a:solidFill>
                <a:effectLst>
                  <a:outerShdw blurRad="38100" dist="38100" dir="2700000" algn="tl">
                    <a:srgbClr val="C0C0C0"/>
                  </a:outerShdw>
                </a:effectLst>
                <a:latin typeface="Times New Roman" pitchFamily="18" charset="0"/>
                <a:ea typeface="隶书" pitchFamily="49" charset="-122"/>
              </a:rPr>
              <a:t>UML</a:t>
            </a:r>
            <a:r>
              <a:rPr kumimoji="0" lang="zh-CN" altLang="en-US" sz="3600" dirty="0">
                <a:solidFill>
                  <a:schemeClr val="tx1"/>
                </a:solidFill>
                <a:effectLst>
                  <a:outerShdw blurRad="38100" dist="38100" dir="2700000" algn="tl">
                    <a:srgbClr val="C0C0C0"/>
                  </a:outerShdw>
                </a:effectLst>
                <a:latin typeface="隶书" pitchFamily="49" charset="-122"/>
                <a:ea typeface="隶书" pitchFamily="49" charset="-122"/>
              </a:rPr>
              <a:t>的图和模型元素</a:t>
            </a:r>
          </a:p>
          <a:p>
            <a:pPr>
              <a:lnSpc>
                <a:spcPct val="110000"/>
              </a:lnSpc>
              <a:buFont typeface="Wingdings" pitchFamily="2" charset="2"/>
              <a:buChar char="Ø"/>
            </a:pPr>
            <a:r>
              <a:rPr kumimoji="0" lang="zh-CN" altLang="en-US" sz="3600" dirty="0">
                <a:solidFill>
                  <a:schemeClr val="tx1"/>
                </a:solidFill>
                <a:effectLst>
                  <a:outerShdw blurRad="38100" dist="38100" dir="2700000" algn="tl">
                    <a:srgbClr val="C0C0C0"/>
                  </a:outerShdw>
                </a:effectLst>
                <a:latin typeface="隶书" pitchFamily="49" charset="-122"/>
                <a:ea typeface="隶书" pitchFamily="49" charset="-122"/>
              </a:rPr>
              <a:t> </a:t>
            </a:r>
            <a:r>
              <a:rPr kumimoji="0" lang="en-US" altLang="zh-CN" sz="3600" dirty="0">
                <a:solidFill>
                  <a:schemeClr val="tx1"/>
                </a:solidFill>
                <a:effectLst>
                  <a:outerShdw blurRad="38100" dist="38100" dir="2700000" algn="tl">
                    <a:srgbClr val="C0C0C0"/>
                  </a:outerShdw>
                </a:effectLst>
                <a:latin typeface="Times New Roman" pitchFamily="18" charset="0"/>
                <a:ea typeface="隶书" pitchFamily="49" charset="-122"/>
              </a:rPr>
              <a:t>UML</a:t>
            </a:r>
            <a:r>
              <a:rPr kumimoji="0" lang="zh-CN" altLang="en-US" sz="3600" dirty="0">
                <a:solidFill>
                  <a:schemeClr val="tx1"/>
                </a:solidFill>
                <a:effectLst>
                  <a:outerShdw blurRad="38100" dist="38100" dir="2700000" algn="tl">
                    <a:srgbClr val="C0C0C0"/>
                  </a:outerShdw>
                </a:effectLst>
                <a:latin typeface="隶书" pitchFamily="49" charset="-122"/>
                <a:ea typeface="隶书" pitchFamily="49" charset="-122"/>
              </a:rPr>
              <a:t>关系</a:t>
            </a:r>
          </a:p>
          <a:p>
            <a:pPr>
              <a:lnSpc>
                <a:spcPct val="110000"/>
              </a:lnSpc>
              <a:buFont typeface="Wingdings" pitchFamily="2" charset="2"/>
              <a:buChar char="Ø"/>
            </a:pPr>
            <a:r>
              <a:rPr kumimoji="0" lang="zh-CN" altLang="en-US" sz="3600" dirty="0">
                <a:solidFill>
                  <a:schemeClr val="tx1"/>
                </a:solidFill>
                <a:effectLst>
                  <a:outerShdw blurRad="38100" dist="38100" dir="2700000" algn="tl">
                    <a:srgbClr val="C0C0C0"/>
                  </a:outerShdw>
                </a:effectLst>
                <a:latin typeface="隶书" pitchFamily="49" charset="-122"/>
                <a:ea typeface="隶书" pitchFamily="49" charset="-122"/>
              </a:rPr>
              <a:t> </a:t>
            </a:r>
            <a:r>
              <a:rPr kumimoji="0" lang="en-US" altLang="zh-CN" sz="3600" dirty="0">
                <a:solidFill>
                  <a:schemeClr val="tx1"/>
                </a:solidFill>
                <a:effectLst>
                  <a:outerShdw blurRad="38100" dist="38100" dir="2700000" algn="tl">
                    <a:srgbClr val="C0C0C0"/>
                  </a:outerShdw>
                </a:effectLst>
                <a:latin typeface="Times New Roman" pitchFamily="18" charset="0"/>
                <a:ea typeface="隶书" pitchFamily="49" charset="-122"/>
              </a:rPr>
              <a:t>UML</a:t>
            </a:r>
            <a:r>
              <a:rPr kumimoji="0" lang="zh-CN" altLang="en-US" sz="3600" dirty="0">
                <a:solidFill>
                  <a:schemeClr val="tx1"/>
                </a:solidFill>
                <a:effectLst>
                  <a:outerShdw blurRad="38100" dist="38100" dir="2700000" algn="tl">
                    <a:srgbClr val="C0C0C0"/>
                  </a:outerShdw>
                </a:effectLst>
                <a:latin typeface="隶书" pitchFamily="49" charset="-122"/>
                <a:ea typeface="隶书" pitchFamily="49" charset="-122"/>
              </a:rPr>
              <a:t>的通用</a:t>
            </a:r>
            <a:r>
              <a:rPr kumimoji="0" lang="zh-CN" altLang="en-US" sz="3600" dirty="0" smtClean="0">
                <a:solidFill>
                  <a:schemeClr val="tx1"/>
                </a:solidFill>
                <a:effectLst>
                  <a:outerShdw blurRad="38100" dist="38100" dir="2700000" algn="tl">
                    <a:srgbClr val="C0C0C0"/>
                  </a:outerShdw>
                </a:effectLst>
                <a:latin typeface="隶书" pitchFamily="49" charset="-122"/>
                <a:ea typeface="隶书" pitchFamily="49" charset="-122"/>
              </a:rPr>
              <a:t>机制</a:t>
            </a:r>
            <a:endParaRPr kumimoji="0" lang="zh-CN" altLang="en-US" sz="3600" dirty="0">
              <a:solidFill>
                <a:schemeClr val="tx1"/>
              </a:solidFill>
              <a:effectLst>
                <a:outerShdw blurRad="38100" dist="38100" dir="2700000" algn="tl">
                  <a:srgbClr val="C0C0C0"/>
                </a:outerShdw>
              </a:effectLst>
              <a:latin typeface="隶书" pitchFamily="49" charset="-122"/>
              <a:ea typeface="隶书" pitchFamily="49"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421" name="Text Box 37"/>
          <p:cNvSpPr txBox="1">
            <a:spLocks noChangeArrowheads="1"/>
          </p:cNvSpPr>
          <p:nvPr/>
        </p:nvSpPr>
        <p:spPr bwMode="auto">
          <a:xfrm>
            <a:off x="231775" y="1936750"/>
            <a:ext cx="8539163" cy="3724275"/>
          </a:xfrm>
          <a:prstGeom prst="rect">
            <a:avLst/>
          </a:prstGeom>
          <a:noFill/>
          <a:ln w="9525">
            <a:noFill/>
            <a:miter lim="800000"/>
            <a:headEnd/>
            <a:tailEnd/>
          </a:ln>
          <a:effectLst/>
        </p:spPr>
        <p:txBody>
          <a:bodyPr>
            <a:spAutoFit/>
          </a:bodyPr>
          <a:lstStyle/>
          <a:p>
            <a:pPr algn="ctr">
              <a:lnSpc>
                <a:spcPct val="105000"/>
              </a:lnSpc>
              <a:spcBef>
                <a:spcPct val="20000"/>
              </a:spcBef>
            </a:pPr>
            <a:r>
              <a:rPr lang="zh-CN" altLang="en-US" sz="2800" b="0">
                <a:solidFill>
                  <a:schemeClr val="hlink"/>
                </a:solidFill>
                <a:effectLst>
                  <a:outerShdw blurRad="38100" dist="38100" dir="2700000" algn="tl">
                    <a:srgbClr val="C0C0C0"/>
                  </a:outerShdw>
                </a:effectLst>
                <a:latin typeface="华文新魏" pitchFamily="2" charset="-122"/>
                <a:ea typeface="华文新魏" pitchFamily="2" charset="-122"/>
              </a:rPr>
              <a:t>通用机制</a:t>
            </a:r>
            <a:r>
              <a:rPr lang="en-US" altLang="zh-CN" sz="2800" b="0">
                <a:solidFill>
                  <a:schemeClr val="hlink"/>
                </a:solidFill>
                <a:effectLst>
                  <a:outerShdw blurRad="38100" dist="38100" dir="2700000" algn="tl">
                    <a:srgbClr val="C0C0C0"/>
                  </a:outerShdw>
                </a:effectLst>
                <a:latin typeface="华文新魏" pitchFamily="2" charset="-122"/>
                <a:ea typeface="华文新魏" pitchFamily="2" charset="-122"/>
              </a:rPr>
              <a:t>(general mechanism)</a:t>
            </a:r>
          </a:p>
          <a:p>
            <a:pPr>
              <a:lnSpc>
                <a:spcPct val="155000"/>
              </a:lnSpc>
              <a:spcBef>
                <a:spcPct val="60000"/>
              </a:spcBef>
            </a:pPr>
            <a:r>
              <a:rPr lang="en-US" altLang="zh-CN" sz="2800">
                <a:solidFill>
                  <a:schemeClr val="tx1"/>
                </a:solidFill>
                <a:latin typeface="楷体_GB2312" pitchFamily="49" charset="-122"/>
                <a:ea typeface="楷体_GB2312" pitchFamily="49" charset="-122"/>
              </a:rPr>
              <a:t>    </a:t>
            </a:r>
            <a:r>
              <a:rPr lang="zh-CN" altLang="en-US">
                <a:solidFill>
                  <a:schemeClr val="tx1"/>
                </a:solidFill>
                <a:latin typeface="楷体_GB2312" pitchFamily="49" charset="-122"/>
                <a:ea typeface="楷体_GB2312" pitchFamily="49" charset="-122"/>
              </a:rPr>
              <a:t>用于表示其他信息，比如注释，模型元素的语义等。另外，为了适应用户的需求，它还提供了扩展机制</a:t>
            </a:r>
            <a:r>
              <a:rPr lang="en-US" altLang="zh-CN">
                <a:solidFill>
                  <a:schemeClr val="tx1"/>
                </a:solidFill>
                <a:latin typeface="楷体_GB2312" pitchFamily="49" charset="-122"/>
                <a:ea typeface="楷体_GB2312" pitchFamily="49" charset="-122"/>
              </a:rPr>
              <a:t>(</a:t>
            </a:r>
            <a:r>
              <a:rPr lang="en-US" altLang="zh-CN">
                <a:solidFill>
                  <a:schemeClr val="tx1"/>
                </a:solidFill>
                <a:latin typeface="Times New Roman" pitchFamily="18" charset="0"/>
                <a:ea typeface="楷体_GB2312" pitchFamily="49" charset="-122"/>
              </a:rPr>
              <a:t>Extensibility mechanisms</a:t>
            </a:r>
            <a:r>
              <a:rPr lang="en-US" altLang="zh-CN">
                <a:solidFill>
                  <a:schemeClr val="tx1"/>
                </a:solidFill>
                <a:latin typeface="楷体_GB2312" pitchFamily="49" charset="-122"/>
                <a:ea typeface="楷体_GB2312" pitchFamily="49" charset="-122"/>
              </a:rPr>
              <a:t>) </a:t>
            </a:r>
            <a:r>
              <a:rPr lang="zh-CN" altLang="en-US">
                <a:solidFill>
                  <a:schemeClr val="tx1"/>
                </a:solidFill>
                <a:latin typeface="楷体_GB2312" pitchFamily="49" charset="-122"/>
                <a:ea typeface="楷体_GB2312" pitchFamily="49" charset="-122"/>
              </a:rPr>
              <a:t>，包括构造型</a:t>
            </a:r>
            <a:r>
              <a:rPr lang="en-US" altLang="zh-CN">
                <a:solidFill>
                  <a:schemeClr val="tx1"/>
                </a:solidFill>
                <a:latin typeface="楷体_GB2312" pitchFamily="49" charset="-122"/>
                <a:ea typeface="楷体_GB2312" pitchFamily="49" charset="-122"/>
              </a:rPr>
              <a:t>(</a:t>
            </a:r>
            <a:r>
              <a:rPr lang="en-US" altLang="zh-CN">
                <a:solidFill>
                  <a:schemeClr val="tx1"/>
                </a:solidFill>
                <a:latin typeface="Times New Roman" pitchFamily="18" charset="0"/>
                <a:ea typeface="楷体_GB2312" pitchFamily="49" charset="-122"/>
              </a:rPr>
              <a:t>Stereotype</a:t>
            </a:r>
            <a:r>
              <a:rPr lang="en-US" altLang="zh-CN">
                <a:solidFill>
                  <a:schemeClr val="tx1"/>
                </a:solidFill>
                <a:latin typeface="楷体_GB2312" pitchFamily="49" charset="-122"/>
                <a:ea typeface="楷体_GB2312" pitchFamily="49" charset="-122"/>
              </a:rPr>
              <a:t>)</a:t>
            </a:r>
            <a:r>
              <a:rPr lang="zh-CN" altLang="en-US">
                <a:solidFill>
                  <a:schemeClr val="tx1"/>
                </a:solidFill>
                <a:latin typeface="楷体_GB2312" pitchFamily="49" charset="-122"/>
                <a:ea typeface="楷体_GB2312" pitchFamily="49" charset="-122"/>
              </a:rPr>
              <a:t>、标记值</a:t>
            </a:r>
            <a:r>
              <a:rPr lang="en-US" altLang="zh-CN">
                <a:solidFill>
                  <a:schemeClr val="tx1"/>
                </a:solidFill>
                <a:latin typeface="楷体_GB2312" pitchFamily="49" charset="-122"/>
                <a:ea typeface="楷体_GB2312" pitchFamily="49" charset="-122"/>
              </a:rPr>
              <a:t>(</a:t>
            </a:r>
            <a:r>
              <a:rPr lang="en-US" altLang="zh-CN">
                <a:solidFill>
                  <a:schemeClr val="tx1"/>
                </a:solidFill>
                <a:latin typeface="Times New Roman" pitchFamily="18" charset="0"/>
                <a:ea typeface="楷体_GB2312" pitchFamily="49" charset="-122"/>
              </a:rPr>
              <a:t>Tagged value</a:t>
            </a:r>
            <a:r>
              <a:rPr lang="en-US" altLang="zh-CN">
                <a:solidFill>
                  <a:schemeClr val="tx1"/>
                </a:solidFill>
                <a:latin typeface="楷体_GB2312" pitchFamily="49" charset="-122"/>
                <a:ea typeface="楷体_GB2312" pitchFamily="49" charset="-122"/>
              </a:rPr>
              <a:t>)</a:t>
            </a:r>
            <a:r>
              <a:rPr lang="zh-CN" altLang="en-US">
                <a:solidFill>
                  <a:schemeClr val="tx1"/>
                </a:solidFill>
                <a:latin typeface="楷体_GB2312" pitchFamily="49" charset="-122"/>
                <a:ea typeface="楷体_GB2312" pitchFamily="49" charset="-122"/>
              </a:rPr>
              <a:t>和约束</a:t>
            </a:r>
            <a:r>
              <a:rPr lang="en-US" altLang="zh-CN">
                <a:solidFill>
                  <a:schemeClr val="tx1"/>
                </a:solidFill>
                <a:latin typeface="楷体_GB2312" pitchFamily="49" charset="-122"/>
                <a:ea typeface="楷体_GB2312" pitchFamily="49" charset="-122"/>
              </a:rPr>
              <a:t>(</a:t>
            </a:r>
            <a:r>
              <a:rPr lang="en-US" altLang="zh-CN">
                <a:solidFill>
                  <a:schemeClr val="tx1"/>
                </a:solidFill>
                <a:latin typeface="Times New Roman" pitchFamily="18" charset="0"/>
                <a:ea typeface="楷体_GB2312" pitchFamily="49" charset="-122"/>
              </a:rPr>
              <a:t>Constraint</a:t>
            </a:r>
            <a:r>
              <a:rPr lang="en-US" altLang="zh-CN">
                <a:solidFill>
                  <a:schemeClr val="tx1"/>
                </a:solidFill>
                <a:latin typeface="楷体_GB2312" pitchFamily="49" charset="-122"/>
                <a:ea typeface="楷体_GB2312" pitchFamily="49" charset="-122"/>
              </a:rPr>
              <a:t>).</a:t>
            </a:r>
            <a:r>
              <a:rPr lang="zh-CN" altLang="en-US">
                <a:solidFill>
                  <a:schemeClr val="tx1"/>
                </a:solidFill>
                <a:latin typeface="楷体_GB2312" pitchFamily="49" charset="-122"/>
                <a:ea typeface="楷体_GB2312" pitchFamily="49" charset="-122"/>
              </a:rPr>
              <a:t>使用</a:t>
            </a:r>
            <a:r>
              <a:rPr lang="en-US" altLang="zh-CN">
                <a:solidFill>
                  <a:schemeClr val="tx1"/>
                </a:solidFill>
                <a:latin typeface="Times New Roman" pitchFamily="18" charset="0"/>
                <a:ea typeface="楷体_GB2312" pitchFamily="49" charset="-122"/>
              </a:rPr>
              <a:t>UML</a:t>
            </a:r>
            <a:r>
              <a:rPr lang="zh-CN" altLang="en-US">
                <a:solidFill>
                  <a:schemeClr val="tx1"/>
                </a:solidFill>
                <a:latin typeface="楷体_GB2312" pitchFamily="49" charset="-122"/>
                <a:ea typeface="楷体_GB2312" pitchFamily="49" charset="-122"/>
              </a:rPr>
              <a:t>语言能够适应一个特殊的方法（或过程），或扩充至一个组织或用户。</a:t>
            </a:r>
            <a:endParaRPr lang="zh-CN" altLang="en-US" b="0">
              <a:solidFill>
                <a:schemeClr val="tx1"/>
              </a:solidFill>
              <a:latin typeface="Times New Roman" pitchFamily="18" charset="0"/>
            </a:endParaRPr>
          </a:p>
        </p:txBody>
      </p:sp>
      <p:sp>
        <p:nvSpPr>
          <p:cNvPr id="400422" name="Text Box 38"/>
          <p:cNvSpPr txBox="1">
            <a:spLocks noChangeArrowheads="1"/>
          </p:cNvSpPr>
          <p:nvPr/>
        </p:nvSpPr>
        <p:spPr bwMode="auto">
          <a:xfrm>
            <a:off x="1858963" y="4333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的发展</a:t>
            </a:r>
          </a:p>
        </p:txBody>
      </p:sp>
    </p:spTree>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00" name="Text Box 20"/>
          <p:cNvSpPr txBox="1">
            <a:spLocks noChangeArrowheads="1"/>
          </p:cNvSpPr>
          <p:nvPr/>
        </p:nvSpPr>
        <p:spPr bwMode="auto">
          <a:xfrm>
            <a:off x="1858963" y="4333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面向对象的基本概念</a:t>
            </a:r>
          </a:p>
        </p:txBody>
      </p:sp>
      <p:sp>
        <p:nvSpPr>
          <p:cNvPr id="97301" name="Rectangle 21"/>
          <p:cNvSpPr>
            <a:spLocks noChangeArrowheads="1"/>
          </p:cNvSpPr>
          <p:nvPr/>
        </p:nvSpPr>
        <p:spPr bwMode="auto">
          <a:xfrm>
            <a:off x="88900" y="1712913"/>
            <a:ext cx="8912225" cy="1282700"/>
          </a:xfrm>
          <a:prstGeom prst="rect">
            <a:avLst/>
          </a:prstGeom>
          <a:noFill/>
          <a:ln w="9525">
            <a:noFill/>
            <a:miter lim="800000"/>
            <a:headEnd/>
            <a:tailEnd/>
          </a:ln>
          <a:effectLst/>
        </p:spPr>
        <p:txBody>
          <a:bodyPr anchor="ctr">
            <a:spAutoFit/>
          </a:bodyPr>
          <a:lstStyle/>
          <a:p>
            <a:pPr algn="l">
              <a:lnSpc>
                <a:spcPct val="130000"/>
              </a:lnSpc>
            </a:pPr>
            <a:r>
              <a:rPr lang="en-US" altLang="zh-CN" sz="2000">
                <a:effectLst>
                  <a:outerShdw blurRad="38100" dist="38100" dir="2700000" algn="tl">
                    <a:srgbClr val="C0C0C0"/>
                  </a:outerShdw>
                </a:effectLst>
              </a:rPr>
              <a:t>        </a:t>
            </a:r>
            <a:r>
              <a:rPr lang="zh-CN" altLang="en-US" sz="2000">
                <a:effectLst>
                  <a:outerShdw blurRad="38100" dist="38100" dir="2700000" algn="tl">
                    <a:srgbClr val="C0C0C0"/>
                  </a:outerShdw>
                </a:effectLst>
              </a:rPr>
              <a:t>对象（</a:t>
            </a:r>
            <a:r>
              <a:rPr lang="en-US" altLang="zh-CN" sz="2000">
                <a:effectLst>
                  <a:outerShdw blurRad="38100" dist="38100" dir="2700000" algn="tl">
                    <a:srgbClr val="C0C0C0"/>
                  </a:outerShdw>
                </a:effectLst>
              </a:rPr>
              <a:t>Object</a:t>
            </a:r>
            <a:r>
              <a:rPr lang="zh-CN" altLang="en-US" sz="2000">
                <a:effectLst>
                  <a:outerShdw blurRad="38100" dist="38100" dir="2700000" algn="tl">
                    <a:srgbClr val="C0C0C0"/>
                  </a:outerShdw>
                </a:effectLst>
              </a:rPr>
              <a:t>）也被称为实例（</a:t>
            </a:r>
            <a:r>
              <a:rPr lang="en-US" altLang="zh-CN" sz="2000">
                <a:effectLst>
                  <a:outerShdw blurRad="38100" dist="38100" dir="2700000" algn="tl">
                    <a:srgbClr val="C0C0C0"/>
                  </a:outerShdw>
                </a:effectLst>
              </a:rPr>
              <a:t>Instance</a:t>
            </a:r>
            <a:r>
              <a:rPr lang="zh-CN" altLang="en-US" sz="2000">
                <a:effectLst>
                  <a:outerShdw blurRad="38100" dist="38100" dir="2700000" algn="tl">
                    <a:srgbClr val="C0C0C0"/>
                  </a:outerShdw>
                </a:effectLst>
              </a:rPr>
              <a:t>），它用于描述在客观世界中存在的实体，如汽车、书籍、空气等。</a:t>
            </a:r>
          </a:p>
          <a:p>
            <a:pPr algn="l">
              <a:lnSpc>
                <a:spcPct val="130000"/>
              </a:lnSpc>
            </a:pPr>
            <a:r>
              <a:rPr lang="zh-CN" altLang="en-US" sz="2000">
                <a:effectLst>
                  <a:outerShdw blurRad="38100" dist="38100" dir="2700000" algn="tl">
                    <a:srgbClr val="C0C0C0"/>
                  </a:outerShdw>
                </a:effectLst>
              </a:rPr>
              <a:t>        在信息领域中，与要解决问题的任何有关事物都可以作为对象。 </a:t>
            </a:r>
          </a:p>
        </p:txBody>
      </p:sp>
      <p:sp>
        <p:nvSpPr>
          <p:cNvPr id="97302" name="Rectangle 22"/>
          <p:cNvSpPr>
            <a:spLocks noChangeArrowheads="1"/>
          </p:cNvSpPr>
          <p:nvPr/>
        </p:nvSpPr>
        <p:spPr bwMode="auto">
          <a:xfrm>
            <a:off x="85725" y="3068638"/>
            <a:ext cx="8982075" cy="3503612"/>
          </a:xfrm>
          <a:prstGeom prst="rect">
            <a:avLst/>
          </a:prstGeom>
          <a:noFill/>
          <a:ln w="9525">
            <a:noFill/>
            <a:miter lim="800000"/>
            <a:headEnd/>
            <a:tailEnd/>
          </a:ln>
          <a:effectLst/>
        </p:spPr>
        <p:txBody>
          <a:bodyPr anchor="ctr">
            <a:spAutoFit/>
          </a:bodyPr>
          <a:lstStyle/>
          <a:p>
            <a:pPr algn="l">
              <a:lnSpc>
                <a:spcPct val="160000"/>
              </a:lnSpc>
              <a:tabLst>
                <a:tab pos="457200" algn="l"/>
              </a:tabLst>
            </a:pPr>
            <a:r>
              <a:rPr lang="zh-CN" altLang="en-US" sz="2000">
                <a:solidFill>
                  <a:schemeClr val="tx2"/>
                </a:solidFill>
                <a:effectLst>
                  <a:outerShdw blurRad="38100" dist="38100" dir="2700000" algn="tl">
                    <a:srgbClr val="C0C0C0"/>
                  </a:outerShdw>
                </a:effectLst>
              </a:rPr>
              <a:t>信息域中的对象，有着与客观世界对象不同的特点</a:t>
            </a:r>
            <a:r>
              <a:rPr lang="zh-CN" altLang="en-US" sz="2000">
                <a:effectLst>
                  <a:outerShdw blurRad="38100" dist="38100" dir="2700000" algn="tl">
                    <a:srgbClr val="C0C0C0"/>
                  </a:outerShdw>
                </a:effectLst>
              </a:rPr>
              <a:t>：</a:t>
            </a:r>
          </a:p>
          <a:p>
            <a:pPr algn="l">
              <a:lnSpc>
                <a:spcPct val="160000"/>
              </a:lnSpc>
              <a:buFont typeface="Wingdings" pitchFamily="2" charset="2"/>
              <a:buChar char="Ø"/>
              <a:tabLst>
                <a:tab pos="457200" algn="l"/>
              </a:tabLst>
            </a:pPr>
            <a:r>
              <a:rPr lang="zh-CN" altLang="en-US" sz="2000">
                <a:effectLst>
                  <a:outerShdw blurRad="38100" dist="38100" dir="2700000" algn="tl">
                    <a:srgbClr val="C0C0C0"/>
                  </a:outerShdw>
                </a:effectLst>
              </a:rPr>
              <a:t>逻辑性。信息领域的对象，是在对客观世界认识的基础上，转化为信息世界的表示，是对客观实体的逻辑描述，是对问题域进行处理的逻辑主体。</a:t>
            </a:r>
          </a:p>
          <a:p>
            <a:pPr algn="l">
              <a:lnSpc>
                <a:spcPct val="160000"/>
              </a:lnSpc>
              <a:buFont typeface="Wingdings" pitchFamily="2" charset="2"/>
              <a:buChar char="Ø"/>
              <a:tabLst>
                <a:tab pos="457200" algn="l"/>
              </a:tabLst>
            </a:pPr>
            <a:r>
              <a:rPr lang="zh-CN" altLang="en-US" sz="2000">
                <a:effectLst>
                  <a:outerShdw blurRad="38100" dist="38100" dir="2700000" algn="tl">
                    <a:srgbClr val="C0C0C0"/>
                  </a:outerShdw>
                </a:effectLst>
              </a:rPr>
              <a:t>数据是基础。对象都是以数据为基础进行各种操作。数据包括问题域的各类表格、文字等基本数据信息，图片、声音、视频等媒体信息以及控制信号等。</a:t>
            </a:r>
          </a:p>
          <a:p>
            <a:pPr algn="l">
              <a:lnSpc>
                <a:spcPct val="160000"/>
              </a:lnSpc>
              <a:buFont typeface="Wingdings" pitchFamily="2" charset="2"/>
              <a:buChar char="Ø"/>
              <a:tabLst>
                <a:tab pos="457200" algn="l"/>
              </a:tabLst>
            </a:pPr>
            <a:r>
              <a:rPr lang="zh-CN" altLang="en-US" sz="2000">
                <a:effectLst>
                  <a:outerShdw blurRad="38100" dist="38100" dir="2700000" algn="tl">
                    <a:srgbClr val="C0C0C0"/>
                  </a:outerShdw>
                </a:effectLst>
              </a:rPr>
              <a:t>对数据的封装。数据是一个有机整体，在谈及数据时，实际上还包括对数据操作、数据变换、数据与外部的信息交换等动态行为。</a:t>
            </a:r>
          </a:p>
        </p:txBody>
      </p:sp>
      <p:sp>
        <p:nvSpPr>
          <p:cNvPr id="97303" name="Text Box 23"/>
          <p:cNvSpPr txBox="1">
            <a:spLocks noChangeArrowheads="1"/>
          </p:cNvSpPr>
          <p:nvPr/>
        </p:nvSpPr>
        <p:spPr bwMode="auto">
          <a:xfrm>
            <a:off x="249238" y="1244600"/>
            <a:ext cx="1381125" cy="476250"/>
          </a:xfrm>
          <a:prstGeom prst="rect">
            <a:avLst/>
          </a:prstGeom>
          <a:noFill/>
          <a:ln w="9525">
            <a:noFill/>
            <a:miter lim="800000"/>
            <a:headEnd/>
            <a:tailEnd/>
          </a:ln>
          <a:effectLst/>
        </p:spPr>
        <p:txBody>
          <a:bodyPr>
            <a:spAutoFit/>
          </a:bodyPr>
          <a:lstStyle/>
          <a:p>
            <a:r>
              <a:rPr lang="zh-CN" altLang="en-US" sz="2800">
                <a:solidFill>
                  <a:srgbClr val="002E8A"/>
                </a:solidFill>
                <a:effectLst>
                  <a:outerShdw blurRad="38100" dist="38100" dir="2700000" algn="tl">
                    <a:srgbClr val="C0C0C0"/>
                  </a:outerShdw>
                </a:effectLst>
              </a:rPr>
              <a:t>对象</a:t>
            </a:r>
          </a:p>
        </p:txBody>
      </p:sp>
    </p:spTree>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55" name="Text Box 1047"/>
          <p:cNvSpPr txBox="1">
            <a:spLocks noChangeArrowheads="1"/>
          </p:cNvSpPr>
          <p:nvPr/>
        </p:nvSpPr>
        <p:spPr bwMode="auto">
          <a:xfrm>
            <a:off x="1858963" y="4333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面向对象的基本概念</a:t>
            </a:r>
          </a:p>
        </p:txBody>
      </p:sp>
      <p:sp>
        <p:nvSpPr>
          <p:cNvPr id="146456" name="Rectangle 1048"/>
          <p:cNvSpPr>
            <a:spLocks noChangeArrowheads="1"/>
          </p:cNvSpPr>
          <p:nvPr/>
        </p:nvSpPr>
        <p:spPr bwMode="auto">
          <a:xfrm>
            <a:off x="231775" y="1776413"/>
            <a:ext cx="8912225" cy="1406525"/>
          </a:xfrm>
          <a:prstGeom prst="rect">
            <a:avLst/>
          </a:prstGeom>
          <a:noFill/>
          <a:ln w="9525">
            <a:noFill/>
            <a:miter lim="800000"/>
            <a:headEnd/>
            <a:tailEnd/>
          </a:ln>
          <a:effectLst/>
        </p:spPr>
        <p:txBody>
          <a:bodyPr anchor="ctr">
            <a:spAutoFit/>
          </a:bodyPr>
          <a:lstStyle/>
          <a:p>
            <a:pPr algn="l">
              <a:lnSpc>
                <a:spcPct val="120000"/>
              </a:lnSpc>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类是指具有相同属性和方法的对象的集合，也被称为抽象数据类型。当类中的属性对应一组值时，类就被实例化为一个对象，类中的方法体现该对象的具体行为。</a:t>
            </a:r>
          </a:p>
        </p:txBody>
      </p:sp>
      <p:sp>
        <p:nvSpPr>
          <p:cNvPr id="146457" name="Text Box 1049"/>
          <p:cNvSpPr txBox="1">
            <a:spLocks noChangeArrowheads="1"/>
          </p:cNvSpPr>
          <p:nvPr/>
        </p:nvSpPr>
        <p:spPr bwMode="auto">
          <a:xfrm>
            <a:off x="249238" y="1244600"/>
            <a:ext cx="541337" cy="476250"/>
          </a:xfrm>
          <a:prstGeom prst="rect">
            <a:avLst/>
          </a:prstGeom>
          <a:noFill/>
          <a:ln w="9525">
            <a:noFill/>
            <a:miter lim="800000"/>
            <a:headEnd/>
            <a:tailEnd/>
          </a:ln>
          <a:effectLst/>
        </p:spPr>
        <p:txBody>
          <a:bodyPr wrap="none">
            <a:spAutoFit/>
          </a:bodyPr>
          <a:lstStyle/>
          <a:p>
            <a:r>
              <a:rPr lang="zh-CN" altLang="en-US" sz="2800">
                <a:solidFill>
                  <a:srgbClr val="002E8A"/>
                </a:solidFill>
                <a:effectLst>
                  <a:outerShdw blurRad="38100" dist="38100" dir="2700000" algn="tl">
                    <a:srgbClr val="C0C0C0"/>
                  </a:outerShdw>
                </a:effectLst>
              </a:rPr>
              <a:t>类</a:t>
            </a:r>
          </a:p>
        </p:txBody>
      </p:sp>
      <p:sp>
        <p:nvSpPr>
          <p:cNvPr id="146458" name="Rectangle 1050"/>
          <p:cNvSpPr>
            <a:spLocks noChangeArrowheads="1"/>
          </p:cNvSpPr>
          <p:nvPr/>
        </p:nvSpPr>
        <p:spPr bwMode="auto">
          <a:xfrm>
            <a:off x="104775" y="4570413"/>
            <a:ext cx="8912225" cy="1114425"/>
          </a:xfrm>
          <a:prstGeom prst="rect">
            <a:avLst/>
          </a:prstGeom>
          <a:noFill/>
          <a:ln w="9525">
            <a:noFill/>
            <a:miter lim="800000"/>
            <a:headEnd/>
            <a:tailEnd/>
          </a:ln>
          <a:effectLst/>
        </p:spPr>
        <p:txBody>
          <a:bodyPr anchor="ctr">
            <a:spAutoFit/>
          </a:bodyPr>
          <a:lstStyle/>
          <a:p>
            <a:pPr algn="l">
              <a:lnSpc>
                <a:spcPct val="140000"/>
              </a:lnSpc>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属性是类中定义的一组数据特征的集合，它是对客观世界实体所具有的性质的抽象描述，反映的是类与对象的静态特性。</a:t>
            </a:r>
            <a:r>
              <a:rPr lang="zh-CN" altLang="en-US" b="0"/>
              <a:t> </a:t>
            </a:r>
          </a:p>
        </p:txBody>
      </p:sp>
      <p:sp>
        <p:nvSpPr>
          <p:cNvPr id="146459" name="Text Box 1051"/>
          <p:cNvSpPr txBox="1">
            <a:spLocks noChangeArrowheads="1"/>
          </p:cNvSpPr>
          <p:nvPr/>
        </p:nvSpPr>
        <p:spPr bwMode="auto">
          <a:xfrm>
            <a:off x="249238" y="3762375"/>
            <a:ext cx="1677987" cy="476250"/>
          </a:xfrm>
          <a:prstGeom prst="rect">
            <a:avLst/>
          </a:prstGeom>
          <a:noFill/>
          <a:ln w="9525">
            <a:noFill/>
            <a:miter lim="800000"/>
            <a:headEnd/>
            <a:tailEnd/>
          </a:ln>
          <a:effectLst/>
        </p:spPr>
        <p:txBody>
          <a:bodyPr>
            <a:spAutoFit/>
          </a:bodyPr>
          <a:lstStyle/>
          <a:p>
            <a:r>
              <a:rPr lang="zh-CN" altLang="en-US" sz="2800">
                <a:solidFill>
                  <a:srgbClr val="002E8A"/>
                </a:solidFill>
                <a:effectLst>
                  <a:outerShdw blurRad="38100" dist="38100" dir="2700000" algn="tl">
                    <a:srgbClr val="C0C0C0"/>
                  </a:outerShdw>
                </a:effectLst>
              </a:rPr>
              <a:t>属性</a:t>
            </a:r>
          </a:p>
        </p:txBody>
      </p:sp>
      <p:pic>
        <p:nvPicPr>
          <p:cNvPr id="2" name="图片 1"/>
          <p:cNvPicPr>
            <a:picLocks noChangeAspect="1"/>
          </p:cNvPicPr>
          <p:nvPr/>
        </p:nvPicPr>
        <p:blipFill rotWithShape="1">
          <a:blip r:embed="rId3"/>
          <a:srcRect l="1327" t="5579"/>
          <a:stretch/>
        </p:blipFill>
        <p:spPr>
          <a:xfrm>
            <a:off x="-7509753" y="838014"/>
            <a:ext cx="7509753" cy="5892893"/>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8" name="Text Box 4"/>
          <p:cNvSpPr txBox="1">
            <a:spLocks noChangeArrowheads="1"/>
          </p:cNvSpPr>
          <p:nvPr/>
        </p:nvSpPr>
        <p:spPr bwMode="auto">
          <a:xfrm>
            <a:off x="1858963" y="4333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面向对象的基本概念</a:t>
            </a:r>
          </a:p>
        </p:txBody>
      </p:sp>
      <p:sp>
        <p:nvSpPr>
          <p:cNvPr id="364549" name="Rectangle 5"/>
          <p:cNvSpPr>
            <a:spLocks noChangeArrowheads="1"/>
          </p:cNvSpPr>
          <p:nvPr/>
        </p:nvSpPr>
        <p:spPr bwMode="auto">
          <a:xfrm>
            <a:off x="231775" y="2106613"/>
            <a:ext cx="8912225" cy="3560762"/>
          </a:xfrm>
          <a:prstGeom prst="rect">
            <a:avLst/>
          </a:prstGeom>
          <a:noFill/>
          <a:ln w="9525">
            <a:noFill/>
            <a:miter lim="800000"/>
            <a:headEnd/>
            <a:tailEnd/>
          </a:ln>
          <a:effectLst/>
        </p:spPr>
        <p:txBody>
          <a:bodyPr anchor="ctr">
            <a:spAutoFit/>
          </a:bodyPr>
          <a:lstStyle/>
          <a:p>
            <a:pPr algn="l">
              <a:lnSpc>
                <a:spcPct val="120000"/>
              </a:lnSpc>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方法是类提供的一组操作，也称为服务，它体现的是类的动态特性。方法可以看作传统软件设计中的模块，它是最小的设计单元。</a:t>
            </a:r>
          </a:p>
          <a:p>
            <a:pPr algn="l">
              <a:lnSpc>
                <a:spcPct val="120000"/>
              </a:lnSpc>
            </a:pPr>
            <a:r>
              <a:rPr lang="zh-CN" altLang="en-US" b="0"/>
              <a:t> </a:t>
            </a:r>
          </a:p>
          <a:p>
            <a:pPr algn="l"/>
            <a:r>
              <a:rPr lang="zh-CN" altLang="en-US" b="0"/>
              <a:t>        </a:t>
            </a:r>
            <a:r>
              <a:rPr lang="zh-CN" altLang="en-US">
                <a:effectLst>
                  <a:outerShdw blurRad="38100" dist="38100" dir="2700000" algn="tl">
                    <a:srgbClr val="C0C0C0"/>
                  </a:outerShdw>
                </a:effectLst>
              </a:rPr>
              <a:t>方法体现了类的两方面特点：</a:t>
            </a:r>
          </a:p>
          <a:p>
            <a:pPr algn="l">
              <a:lnSpc>
                <a:spcPct val="190000"/>
              </a:lnSpc>
            </a:pPr>
            <a:r>
              <a:rPr lang="zh-CN" altLang="en-US">
                <a:effectLst>
                  <a:outerShdw blurRad="38100" dist="38100" dir="2700000" algn="tl">
                    <a:srgbClr val="C0C0C0"/>
                  </a:outerShdw>
                </a:effectLst>
              </a:rPr>
              <a:t>        ⑴ 类内部功能 </a:t>
            </a:r>
          </a:p>
          <a:p>
            <a:pPr algn="l">
              <a:lnSpc>
                <a:spcPct val="190000"/>
              </a:lnSpc>
            </a:pPr>
            <a:r>
              <a:rPr lang="zh-CN" altLang="en-US">
                <a:effectLst>
                  <a:outerShdw blurRad="38100" dist="38100" dir="2700000" algn="tl">
                    <a:srgbClr val="C0C0C0"/>
                  </a:outerShdw>
                </a:effectLst>
              </a:rPr>
              <a:t>        ⑵ 类外部关系</a:t>
            </a:r>
          </a:p>
        </p:txBody>
      </p:sp>
      <p:sp>
        <p:nvSpPr>
          <p:cNvPr id="364550" name="Text Box 6"/>
          <p:cNvSpPr txBox="1">
            <a:spLocks noChangeArrowheads="1"/>
          </p:cNvSpPr>
          <p:nvPr/>
        </p:nvSpPr>
        <p:spPr bwMode="auto">
          <a:xfrm>
            <a:off x="249238" y="1244600"/>
            <a:ext cx="1751012" cy="476250"/>
          </a:xfrm>
          <a:prstGeom prst="rect">
            <a:avLst/>
          </a:prstGeom>
          <a:noFill/>
          <a:ln w="9525">
            <a:noFill/>
            <a:miter lim="800000"/>
            <a:headEnd/>
            <a:tailEnd/>
          </a:ln>
          <a:effectLst/>
        </p:spPr>
        <p:txBody>
          <a:bodyPr>
            <a:spAutoFit/>
          </a:bodyPr>
          <a:lstStyle/>
          <a:p>
            <a:r>
              <a:rPr lang="zh-CN" altLang="en-US" sz="2800">
                <a:solidFill>
                  <a:srgbClr val="002E8A"/>
                </a:solidFill>
                <a:effectLst>
                  <a:outerShdw blurRad="38100" dist="38100" dir="2700000" algn="tl">
                    <a:srgbClr val="C0C0C0"/>
                  </a:outerShdw>
                </a:effectLst>
              </a:rPr>
              <a:t>方法</a:t>
            </a:r>
          </a:p>
        </p:txBody>
      </p:sp>
    </p:spTree>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6" name="Text Box 4"/>
          <p:cNvSpPr txBox="1">
            <a:spLocks noChangeArrowheads="1"/>
          </p:cNvSpPr>
          <p:nvPr/>
        </p:nvSpPr>
        <p:spPr bwMode="auto">
          <a:xfrm>
            <a:off x="1858963" y="4333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面向对象的基本概念</a:t>
            </a:r>
          </a:p>
        </p:txBody>
      </p:sp>
      <p:sp>
        <p:nvSpPr>
          <p:cNvPr id="366599" name="Rectangle 7"/>
          <p:cNvSpPr>
            <a:spLocks noChangeArrowheads="1"/>
          </p:cNvSpPr>
          <p:nvPr/>
        </p:nvSpPr>
        <p:spPr bwMode="auto">
          <a:xfrm>
            <a:off x="79375" y="1522413"/>
            <a:ext cx="8912225" cy="946150"/>
          </a:xfrm>
          <a:prstGeom prst="rect">
            <a:avLst/>
          </a:prstGeom>
          <a:noFill/>
          <a:ln w="9525">
            <a:noFill/>
            <a:miter lim="800000"/>
            <a:headEnd/>
            <a:tailEnd/>
          </a:ln>
          <a:effectLst/>
        </p:spPr>
        <p:txBody>
          <a:bodyPr anchor="ctr">
            <a:spAutoFit/>
          </a:bodyPr>
          <a:lstStyle/>
          <a:p>
            <a:pPr algn="l">
              <a:lnSpc>
                <a:spcPct val="140000"/>
              </a:lnSpc>
            </a:pPr>
            <a:r>
              <a:rPr lang="en-US" altLang="zh-CN" sz="2000">
                <a:effectLst>
                  <a:outerShdw blurRad="38100" dist="38100" dir="2700000" algn="tl">
                    <a:srgbClr val="C0C0C0"/>
                  </a:outerShdw>
                </a:effectLst>
              </a:rPr>
              <a:t>        </a:t>
            </a:r>
            <a:r>
              <a:rPr lang="zh-CN" altLang="en-US" sz="2000">
                <a:effectLst>
                  <a:outerShdw blurRad="38100" dist="38100" dir="2700000" algn="tl">
                    <a:srgbClr val="C0C0C0"/>
                  </a:outerShdw>
                </a:effectLst>
              </a:rPr>
              <a:t>封装性是指通过类的定义，将与类有关的属性和方法集中在一起，并统一通过类提供的外部接口访问类的机制。</a:t>
            </a:r>
            <a:endParaRPr lang="zh-CN" altLang="en-US" sz="2000" b="0"/>
          </a:p>
        </p:txBody>
      </p:sp>
      <p:sp>
        <p:nvSpPr>
          <p:cNvPr id="366600" name="Text Box 8"/>
          <p:cNvSpPr txBox="1">
            <a:spLocks noChangeArrowheads="1"/>
          </p:cNvSpPr>
          <p:nvPr/>
        </p:nvSpPr>
        <p:spPr bwMode="auto">
          <a:xfrm>
            <a:off x="0" y="1157288"/>
            <a:ext cx="1774825" cy="476250"/>
          </a:xfrm>
          <a:prstGeom prst="rect">
            <a:avLst/>
          </a:prstGeom>
          <a:noFill/>
          <a:ln w="9525">
            <a:noFill/>
            <a:miter lim="800000"/>
            <a:headEnd/>
            <a:tailEnd/>
          </a:ln>
          <a:effectLst/>
        </p:spPr>
        <p:txBody>
          <a:bodyPr>
            <a:spAutoFit/>
          </a:bodyPr>
          <a:lstStyle/>
          <a:p>
            <a:r>
              <a:rPr lang="zh-CN" altLang="en-US" sz="2800">
                <a:solidFill>
                  <a:srgbClr val="002E8A"/>
                </a:solidFill>
                <a:effectLst>
                  <a:outerShdw blurRad="38100" dist="38100" dir="2700000" algn="tl">
                    <a:srgbClr val="C0C0C0"/>
                  </a:outerShdw>
                </a:effectLst>
              </a:rPr>
              <a:t>封装性</a:t>
            </a:r>
          </a:p>
        </p:txBody>
      </p:sp>
      <p:sp>
        <p:nvSpPr>
          <p:cNvPr id="366601" name="Rectangle 9"/>
          <p:cNvSpPr>
            <a:spLocks noChangeArrowheads="1"/>
          </p:cNvSpPr>
          <p:nvPr/>
        </p:nvSpPr>
        <p:spPr bwMode="auto">
          <a:xfrm>
            <a:off x="0" y="2657475"/>
            <a:ext cx="8945563" cy="3743325"/>
          </a:xfrm>
          <a:prstGeom prst="rect">
            <a:avLst/>
          </a:prstGeom>
          <a:noFill/>
          <a:ln w="9525">
            <a:noFill/>
            <a:miter lim="800000"/>
            <a:headEnd/>
            <a:tailEnd/>
          </a:ln>
          <a:effectLst/>
        </p:spPr>
        <p:txBody>
          <a:bodyPr anchor="ctr">
            <a:spAutoFit/>
          </a:bodyPr>
          <a:lstStyle/>
          <a:p>
            <a:pPr algn="l">
              <a:lnSpc>
                <a:spcPct val="120000"/>
              </a:lnSpc>
              <a:tabLst>
                <a:tab pos="457200" algn="l"/>
              </a:tabLst>
            </a:pPr>
            <a:r>
              <a:rPr lang="en-US" altLang="zh-CN" sz="2000" dirty="0">
                <a:effectLst>
                  <a:outerShdw blurRad="38100" dist="38100" dir="2700000" algn="tl">
                    <a:srgbClr val="C0C0C0"/>
                  </a:outerShdw>
                </a:effectLst>
              </a:rPr>
              <a:t>        </a:t>
            </a:r>
            <a:r>
              <a:rPr lang="zh-CN" altLang="en-US" sz="2000" dirty="0">
                <a:effectLst>
                  <a:outerShdw blurRad="38100" dist="38100" dir="2700000" algn="tl">
                    <a:srgbClr val="C0C0C0"/>
                  </a:outerShdw>
                </a:effectLst>
              </a:rPr>
              <a:t>大多数面向对象程序设计语言都提供了类的定义，都能通过定义以下访问权限实现封装性特性：</a:t>
            </a:r>
          </a:p>
          <a:p>
            <a:pPr algn="l">
              <a:lnSpc>
                <a:spcPct val="120000"/>
              </a:lnSpc>
              <a:buFont typeface="Wingdings" pitchFamily="2" charset="2"/>
              <a:buChar char="Ø"/>
              <a:tabLst>
                <a:tab pos="457200" algn="l"/>
              </a:tabLst>
            </a:pPr>
            <a:r>
              <a:rPr lang="zh-CN" altLang="en-US" sz="2000" dirty="0">
                <a:solidFill>
                  <a:srgbClr val="C00000"/>
                </a:solidFill>
                <a:effectLst>
                  <a:outerShdw blurRad="38100" dist="38100" dir="2700000" algn="tl">
                    <a:srgbClr val="C0C0C0"/>
                  </a:outerShdw>
                </a:effectLst>
              </a:rPr>
              <a:t>私有部分（</a:t>
            </a:r>
            <a:r>
              <a:rPr lang="en-US" altLang="zh-CN" sz="2000" dirty="0">
                <a:solidFill>
                  <a:srgbClr val="C00000"/>
                </a:solidFill>
                <a:effectLst>
                  <a:outerShdw blurRad="38100" dist="38100" dir="2700000" algn="tl">
                    <a:srgbClr val="C0C0C0"/>
                  </a:outerShdw>
                </a:effectLst>
              </a:rPr>
              <a:t>private</a:t>
            </a:r>
            <a:r>
              <a:rPr lang="zh-CN" altLang="en-US" sz="2000" dirty="0">
                <a:solidFill>
                  <a:srgbClr val="C00000"/>
                </a:solidFill>
                <a:effectLst>
                  <a:outerShdw blurRad="38100" dist="38100" dir="2700000" algn="tl">
                    <a:srgbClr val="C0C0C0"/>
                  </a:outerShdw>
                </a:effectLst>
              </a:rPr>
              <a:t>）</a:t>
            </a:r>
            <a:r>
              <a:rPr lang="zh-CN" altLang="en-US" sz="2000" dirty="0">
                <a:effectLst>
                  <a:outerShdw blurRad="38100" dist="38100" dir="2700000" algn="tl">
                    <a:srgbClr val="C0C0C0"/>
                  </a:outerShdw>
                </a:effectLst>
              </a:rPr>
              <a:t>。私有部分用于定义类的属性和内部方法，它不能为类的外部访问，也不能被继承的派生类所访问，这样确保类中属性的安全性和操作的一致性。</a:t>
            </a:r>
          </a:p>
          <a:p>
            <a:pPr algn="l">
              <a:lnSpc>
                <a:spcPct val="120000"/>
              </a:lnSpc>
              <a:buFont typeface="Wingdings" pitchFamily="2" charset="2"/>
              <a:buChar char="Ø"/>
              <a:tabLst>
                <a:tab pos="457200" algn="l"/>
              </a:tabLst>
            </a:pPr>
            <a:r>
              <a:rPr lang="zh-CN" altLang="en-US" sz="2000" dirty="0">
                <a:solidFill>
                  <a:srgbClr val="C00000"/>
                </a:solidFill>
                <a:effectLst>
                  <a:outerShdw blurRad="38100" dist="38100" dir="2700000" algn="tl">
                    <a:srgbClr val="C0C0C0"/>
                  </a:outerShdw>
                </a:effectLst>
              </a:rPr>
              <a:t>公有部分（</a:t>
            </a:r>
            <a:r>
              <a:rPr lang="en-US" altLang="zh-CN" sz="2000" dirty="0">
                <a:solidFill>
                  <a:srgbClr val="C00000"/>
                </a:solidFill>
                <a:effectLst>
                  <a:outerShdw blurRad="38100" dist="38100" dir="2700000" algn="tl">
                    <a:srgbClr val="C0C0C0"/>
                  </a:outerShdw>
                </a:effectLst>
              </a:rPr>
              <a:t>public</a:t>
            </a:r>
            <a:r>
              <a:rPr lang="zh-CN" altLang="en-US" sz="2000" dirty="0">
                <a:solidFill>
                  <a:srgbClr val="C00000"/>
                </a:solidFill>
                <a:effectLst>
                  <a:outerShdw blurRad="38100" dist="38100" dir="2700000" algn="tl">
                    <a:srgbClr val="C0C0C0"/>
                  </a:outerShdw>
                </a:effectLst>
              </a:rPr>
              <a:t>）</a:t>
            </a:r>
            <a:r>
              <a:rPr lang="zh-CN" altLang="en-US" sz="2000" dirty="0">
                <a:effectLst>
                  <a:outerShdw blurRad="38100" dist="38100" dir="2700000" algn="tl">
                    <a:srgbClr val="C0C0C0"/>
                  </a:outerShdw>
                </a:effectLst>
              </a:rPr>
              <a:t>。公有部分定义外部（通常是对象）访问类内部的开放接口，它提供了类对外的所有方法，体现类的功能。</a:t>
            </a:r>
          </a:p>
          <a:p>
            <a:pPr algn="l">
              <a:lnSpc>
                <a:spcPct val="120000"/>
              </a:lnSpc>
              <a:buFont typeface="Wingdings" pitchFamily="2" charset="2"/>
              <a:buChar char="Ø"/>
              <a:tabLst>
                <a:tab pos="457200" algn="l"/>
              </a:tabLst>
            </a:pPr>
            <a:r>
              <a:rPr lang="zh-CN" altLang="en-US" sz="2000" dirty="0">
                <a:solidFill>
                  <a:srgbClr val="C00000"/>
                </a:solidFill>
                <a:effectLst>
                  <a:outerShdw blurRad="38100" dist="38100" dir="2700000" algn="tl">
                    <a:srgbClr val="C0C0C0"/>
                  </a:outerShdw>
                </a:effectLst>
              </a:rPr>
              <a:t>受保护部分（</a:t>
            </a:r>
            <a:r>
              <a:rPr lang="en-US" altLang="zh-CN" sz="2000" dirty="0">
                <a:solidFill>
                  <a:srgbClr val="C00000"/>
                </a:solidFill>
                <a:effectLst>
                  <a:outerShdw blurRad="38100" dist="38100" dir="2700000" algn="tl">
                    <a:srgbClr val="C0C0C0"/>
                  </a:outerShdw>
                </a:effectLst>
              </a:rPr>
              <a:t>protected</a:t>
            </a:r>
            <a:r>
              <a:rPr lang="zh-CN" altLang="en-US" sz="2000" dirty="0">
                <a:solidFill>
                  <a:srgbClr val="C00000"/>
                </a:solidFill>
                <a:effectLst>
                  <a:outerShdw blurRad="38100" dist="38100" dir="2700000" algn="tl">
                    <a:srgbClr val="C0C0C0"/>
                  </a:outerShdw>
                </a:effectLst>
              </a:rPr>
              <a:t>）</a:t>
            </a:r>
            <a:r>
              <a:rPr lang="zh-CN" altLang="en-US" sz="2000" dirty="0">
                <a:effectLst>
                  <a:outerShdw blurRad="38100" dist="38100" dir="2700000" algn="tl">
                    <a:srgbClr val="C0C0C0"/>
                  </a:outerShdw>
                </a:effectLst>
              </a:rPr>
              <a:t>。受保护部分用于继承的环境中，派生类的成员函数能够直接访问基类的受保护部分，而基类对象和派生类对象不能访问受保护部分，从而保护基类信息既能向下传递，同时也不破坏对类的封装性。</a:t>
            </a:r>
          </a:p>
        </p:txBody>
      </p:sp>
      <p:pic>
        <p:nvPicPr>
          <p:cNvPr id="2" name="图片 1"/>
          <p:cNvPicPr>
            <a:picLocks noChangeAspect="1"/>
          </p:cNvPicPr>
          <p:nvPr/>
        </p:nvPicPr>
        <p:blipFill rotWithShape="1">
          <a:blip r:embed="rId3"/>
          <a:srcRect l="8409" t="13857"/>
          <a:stretch/>
        </p:blipFill>
        <p:spPr>
          <a:xfrm>
            <a:off x="-7158120" y="2229058"/>
            <a:ext cx="7158120" cy="4600157"/>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2" name="Text Box 4"/>
          <p:cNvSpPr txBox="1">
            <a:spLocks noChangeArrowheads="1"/>
          </p:cNvSpPr>
          <p:nvPr/>
        </p:nvSpPr>
        <p:spPr bwMode="auto">
          <a:xfrm>
            <a:off x="1858963" y="4333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面向对象的基本概念</a:t>
            </a:r>
          </a:p>
        </p:txBody>
      </p:sp>
      <p:sp>
        <p:nvSpPr>
          <p:cNvPr id="365573" name="Rectangle 5"/>
          <p:cNvSpPr>
            <a:spLocks noChangeArrowheads="1"/>
          </p:cNvSpPr>
          <p:nvPr/>
        </p:nvSpPr>
        <p:spPr bwMode="auto">
          <a:xfrm>
            <a:off x="231775" y="1885950"/>
            <a:ext cx="8912225" cy="1187450"/>
          </a:xfrm>
          <a:prstGeom prst="rect">
            <a:avLst/>
          </a:prstGeom>
          <a:noFill/>
          <a:ln w="9525">
            <a:noFill/>
            <a:miter lim="800000"/>
            <a:headEnd/>
            <a:tailEnd/>
          </a:ln>
          <a:effectLst/>
        </p:spPr>
        <p:txBody>
          <a:bodyPr anchor="ctr">
            <a:spAutoFit/>
          </a:bodyPr>
          <a:lstStyle/>
          <a:p>
            <a:pPr algn="l">
              <a:lnSpc>
                <a:spcPct val="150000"/>
              </a:lnSpc>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继承性是指一个类自动具有其它类的属性和方法的机制。继承把单个类按照层次结构组织成一个类家族，称为类库。</a:t>
            </a:r>
            <a:r>
              <a:rPr lang="zh-CN" altLang="en-US" b="0"/>
              <a:t> </a:t>
            </a:r>
          </a:p>
        </p:txBody>
      </p:sp>
      <p:sp>
        <p:nvSpPr>
          <p:cNvPr id="365574" name="Text Box 6"/>
          <p:cNvSpPr txBox="1">
            <a:spLocks noChangeArrowheads="1"/>
          </p:cNvSpPr>
          <p:nvPr/>
        </p:nvSpPr>
        <p:spPr bwMode="auto">
          <a:xfrm>
            <a:off x="249238" y="1244600"/>
            <a:ext cx="2220912" cy="476250"/>
          </a:xfrm>
          <a:prstGeom prst="rect">
            <a:avLst/>
          </a:prstGeom>
          <a:noFill/>
          <a:ln w="9525">
            <a:noFill/>
            <a:miter lim="800000"/>
            <a:headEnd/>
            <a:tailEnd/>
          </a:ln>
          <a:effectLst/>
        </p:spPr>
        <p:txBody>
          <a:bodyPr>
            <a:spAutoFit/>
          </a:bodyPr>
          <a:lstStyle/>
          <a:p>
            <a:r>
              <a:rPr lang="zh-CN" altLang="en-US" sz="2800">
                <a:solidFill>
                  <a:srgbClr val="002E8A"/>
                </a:solidFill>
                <a:effectLst>
                  <a:outerShdw blurRad="38100" dist="38100" dir="2700000" algn="tl">
                    <a:srgbClr val="C0C0C0"/>
                  </a:outerShdw>
                </a:effectLst>
              </a:rPr>
              <a:t>继承性</a:t>
            </a:r>
          </a:p>
        </p:txBody>
      </p:sp>
      <p:sp>
        <p:nvSpPr>
          <p:cNvPr id="365577" name="Rectangle 9"/>
          <p:cNvSpPr>
            <a:spLocks noChangeArrowheads="1"/>
          </p:cNvSpPr>
          <p:nvPr/>
        </p:nvSpPr>
        <p:spPr bwMode="auto">
          <a:xfrm>
            <a:off x="260350" y="3509963"/>
            <a:ext cx="8545513" cy="2647950"/>
          </a:xfrm>
          <a:prstGeom prst="rect">
            <a:avLst/>
          </a:prstGeom>
          <a:noFill/>
          <a:ln w="9525">
            <a:noFill/>
            <a:miter lim="800000"/>
            <a:headEnd/>
            <a:tailEnd/>
          </a:ln>
          <a:effectLst/>
        </p:spPr>
        <p:txBody>
          <a:bodyPr anchor="ctr">
            <a:spAutoFit/>
          </a:bodyPr>
          <a:lstStyle/>
          <a:p>
            <a:pPr algn="l">
              <a:lnSpc>
                <a:spcPct val="140000"/>
              </a:lnSpc>
            </a:pPr>
            <a:r>
              <a:rPr lang="zh-CN" altLang="en-US" dirty="0">
                <a:effectLst>
                  <a:outerShdw blurRad="38100" dist="38100" dir="2700000" algn="tl">
                    <a:srgbClr val="C0C0C0"/>
                  </a:outerShdw>
                </a:effectLst>
              </a:rPr>
              <a:t>继承性是面向对象方法中重要的特性之一，这些特性体现在：</a:t>
            </a:r>
          </a:p>
          <a:p>
            <a:pPr algn="l">
              <a:lnSpc>
                <a:spcPct val="140000"/>
              </a:lnSpc>
            </a:pPr>
            <a:r>
              <a:rPr lang="zh-CN" altLang="en-US" dirty="0">
                <a:effectLst>
                  <a:outerShdw blurRad="38100" dist="38100" dir="2700000" algn="tl">
                    <a:srgbClr val="C0C0C0"/>
                  </a:outerShdw>
                </a:effectLst>
              </a:rPr>
              <a:t>⑴  软件的重用性。</a:t>
            </a:r>
          </a:p>
          <a:p>
            <a:pPr algn="l">
              <a:lnSpc>
                <a:spcPct val="140000"/>
              </a:lnSpc>
            </a:pPr>
            <a:r>
              <a:rPr lang="zh-CN" altLang="en-US" dirty="0">
                <a:effectLst>
                  <a:outerShdw blurRad="38100" dist="38100" dir="2700000" algn="tl">
                    <a:srgbClr val="C0C0C0"/>
                  </a:outerShdw>
                </a:effectLst>
              </a:rPr>
              <a:t>⑵ </a:t>
            </a:r>
            <a:r>
              <a:rPr lang="zh-CN" altLang="en-US" dirty="0" smtClean="0">
                <a:effectLst>
                  <a:outerShdw blurRad="38100" dist="38100" dir="2700000" algn="tl">
                    <a:srgbClr val="C0C0C0"/>
                  </a:outerShdw>
                </a:effectLst>
              </a:rPr>
              <a:t> 类</a:t>
            </a:r>
            <a:r>
              <a:rPr lang="zh-CN" altLang="en-US" dirty="0">
                <a:effectLst>
                  <a:outerShdw blurRad="38100" dist="38100" dir="2700000" algn="tl">
                    <a:srgbClr val="C0C0C0"/>
                  </a:outerShdw>
                </a:effectLst>
              </a:rPr>
              <a:t>间的组织关系。类的继承方式分为单继承和多继承。 </a:t>
            </a:r>
          </a:p>
          <a:p>
            <a:pPr algn="l">
              <a:lnSpc>
                <a:spcPct val="140000"/>
              </a:lnSpc>
            </a:pPr>
            <a:r>
              <a:rPr lang="zh-CN" altLang="en-US" dirty="0">
                <a:effectLst>
                  <a:outerShdw blurRad="38100" dist="38100" dir="2700000" algn="tl">
                    <a:srgbClr val="C0C0C0"/>
                  </a:outerShdw>
                </a:effectLst>
              </a:rPr>
              <a:t>⑶ </a:t>
            </a:r>
            <a:r>
              <a:rPr lang="zh-CN" altLang="en-US" dirty="0" smtClean="0">
                <a:effectLst>
                  <a:outerShdw blurRad="38100" dist="38100" dir="2700000" algn="tl">
                    <a:srgbClr val="C0C0C0"/>
                  </a:outerShdw>
                </a:effectLst>
              </a:rPr>
              <a:t> 面向对象</a:t>
            </a:r>
            <a:r>
              <a:rPr lang="zh-CN" altLang="en-US" dirty="0">
                <a:effectLst>
                  <a:outerShdw blurRad="38100" dist="38100" dir="2700000" algn="tl">
                    <a:srgbClr val="C0C0C0"/>
                  </a:outerShdw>
                </a:effectLst>
              </a:rPr>
              <a:t>的多项特征，如封装性中类的受保护部分就需要继承的支持、多态性机制也必须存在与继承的环境中。  </a:t>
            </a:r>
          </a:p>
        </p:txBody>
      </p:sp>
    </p:spTree>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20" name="Text Box 4"/>
          <p:cNvSpPr txBox="1">
            <a:spLocks noChangeArrowheads="1"/>
          </p:cNvSpPr>
          <p:nvPr/>
        </p:nvSpPr>
        <p:spPr bwMode="auto">
          <a:xfrm>
            <a:off x="1858963" y="4333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面向对象的基本概念</a:t>
            </a:r>
          </a:p>
        </p:txBody>
      </p:sp>
      <p:sp>
        <p:nvSpPr>
          <p:cNvPr id="367621" name="Rectangle 5"/>
          <p:cNvSpPr>
            <a:spLocks noChangeArrowheads="1"/>
          </p:cNvSpPr>
          <p:nvPr/>
        </p:nvSpPr>
        <p:spPr bwMode="auto">
          <a:xfrm>
            <a:off x="92075" y="1851025"/>
            <a:ext cx="8912225" cy="1516063"/>
          </a:xfrm>
          <a:prstGeom prst="rect">
            <a:avLst/>
          </a:prstGeom>
          <a:noFill/>
          <a:ln w="9525">
            <a:noFill/>
            <a:miter lim="800000"/>
            <a:headEnd/>
            <a:tailEnd/>
          </a:ln>
          <a:effectLst/>
        </p:spPr>
        <p:txBody>
          <a:bodyPr anchor="ctr">
            <a:spAutoFit/>
          </a:bodyPr>
          <a:lstStyle/>
          <a:p>
            <a:pPr algn="l">
              <a:lnSpc>
                <a:spcPct val="130000"/>
              </a:lnSpc>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多态性是指类的一个接口对应多种实现的机制，它通过在基类和派生类之间的虚方法（也称虚函数）来实现，因此它必须在类的继承性中得以体现。</a:t>
            </a:r>
            <a:r>
              <a:rPr lang="zh-CN" altLang="en-US" b="0"/>
              <a:t> </a:t>
            </a:r>
          </a:p>
        </p:txBody>
      </p:sp>
      <p:sp>
        <p:nvSpPr>
          <p:cNvPr id="367622" name="Text Box 6"/>
          <p:cNvSpPr txBox="1">
            <a:spLocks noChangeArrowheads="1"/>
          </p:cNvSpPr>
          <p:nvPr/>
        </p:nvSpPr>
        <p:spPr bwMode="auto">
          <a:xfrm>
            <a:off x="249238" y="1244600"/>
            <a:ext cx="1885950" cy="476250"/>
          </a:xfrm>
          <a:prstGeom prst="rect">
            <a:avLst/>
          </a:prstGeom>
          <a:noFill/>
          <a:ln w="9525">
            <a:noFill/>
            <a:miter lim="800000"/>
            <a:headEnd/>
            <a:tailEnd/>
          </a:ln>
          <a:effectLst/>
        </p:spPr>
        <p:txBody>
          <a:bodyPr>
            <a:spAutoFit/>
          </a:bodyPr>
          <a:lstStyle/>
          <a:p>
            <a:r>
              <a:rPr lang="zh-CN" altLang="en-US" sz="2800">
                <a:solidFill>
                  <a:srgbClr val="002E8A"/>
                </a:solidFill>
                <a:effectLst>
                  <a:outerShdw blurRad="38100" dist="38100" dir="2700000" algn="tl">
                    <a:srgbClr val="C0C0C0"/>
                  </a:outerShdw>
                </a:effectLst>
              </a:rPr>
              <a:t>多态性</a:t>
            </a:r>
          </a:p>
        </p:txBody>
      </p:sp>
      <p:grpSp>
        <p:nvGrpSpPr>
          <p:cNvPr id="367639" name="Group 23"/>
          <p:cNvGrpSpPr>
            <a:grpSpLocks/>
          </p:cNvGrpSpPr>
          <p:nvPr/>
        </p:nvGrpSpPr>
        <p:grpSpPr bwMode="auto">
          <a:xfrm>
            <a:off x="1968500" y="4027488"/>
            <a:ext cx="5240338" cy="1930400"/>
            <a:chOff x="1290" y="2357"/>
            <a:chExt cx="3301" cy="1323"/>
          </a:xfrm>
        </p:grpSpPr>
        <p:grpSp>
          <p:nvGrpSpPr>
            <p:cNvPr id="367625" name="Group 9"/>
            <p:cNvGrpSpPr>
              <a:grpSpLocks/>
            </p:cNvGrpSpPr>
            <p:nvPr/>
          </p:nvGrpSpPr>
          <p:grpSpPr bwMode="auto">
            <a:xfrm>
              <a:off x="2157" y="2357"/>
              <a:ext cx="1390" cy="524"/>
              <a:chOff x="4860" y="6744"/>
              <a:chExt cx="1440" cy="1092"/>
            </a:xfrm>
          </p:grpSpPr>
          <p:sp>
            <p:nvSpPr>
              <p:cNvPr id="367626" name="Text Box 10"/>
              <p:cNvSpPr txBox="1">
                <a:spLocks noChangeArrowheads="1"/>
              </p:cNvSpPr>
              <p:nvPr/>
            </p:nvSpPr>
            <p:spPr bwMode="auto">
              <a:xfrm>
                <a:off x="4860" y="6744"/>
                <a:ext cx="1440" cy="1092"/>
              </a:xfrm>
              <a:prstGeom prst="rect">
                <a:avLst/>
              </a:prstGeom>
              <a:solidFill>
                <a:srgbClr val="FFFFFF"/>
              </a:solidFill>
              <a:ln w="9525">
                <a:solidFill>
                  <a:srgbClr val="000000"/>
                </a:solidFill>
                <a:miter lim="800000"/>
                <a:headEnd/>
                <a:tailEnd/>
              </a:ln>
            </p:spPr>
            <p:txBody>
              <a:bodyPr/>
              <a:lstStyle/>
              <a:p>
                <a:pPr algn="ctr"/>
                <a:r>
                  <a:rPr lang="en-US" altLang="zh-CN" sz="1600">
                    <a:effectLst>
                      <a:outerShdw blurRad="38100" dist="38100" dir="2700000" algn="tl">
                        <a:srgbClr val="C0C0C0"/>
                      </a:outerShdw>
                    </a:effectLst>
                    <a:latin typeface="Times New Roman" pitchFamily="18" charset="0"/>
                  </a:rPr>
                  <a:t>class : Shape</a:t>
                </a:r>
              </a:p>
              <a:p>
                <a:pPr algn="ctr"/>
                <a:endParaRPr lang="en-US" altLang="zh-CN" sz="1600">
                  <a:effectLst>
                    <a:outerShdw blurRad="38100" dist="38100" dir="2700000" algn="tl">
                      <a:srgbClr val="C0C0C0"/>
                    </a:outerShdw>
                  </a:effectLst>
                  <a:latin typeface="Times New Roman" pitchFamily="18" charset="0"/>
                </a:endParaRPr>
              </a:p>
              <a:p>
                <a:pPr algn="ctr"/>
                <a:r>
                  <a:rPr lang="en-US" altLang="zh-CN" sz="1600">
                    <a:effectLst>
                      <a:outerShdw blurRad="38100" dist="38100" dir="2700000" algn="tl">
                        <a:srgbClr val="C0C0C0"/>
                      </a:outerShdw>
                    </a:effectLst>
                    <a:latin typeface="Times New Roman" pitchFamily="18" charset="0"/>
                  </a:rPr>
                  <a:t>+Draw( )</a:t>
                </a:r>
                <a:endParaRPr lang="en-US" altLang="zh-CN" sz="1600">
                  <a:effectLst>
                    <a:outerShdw blurRad="38100" dist="38100" dir="2700000" algn="tl">
                      <a:srgbClr val="C0C0C0"/>
                    </a:outerShdw>
                  </a:effectLst>
                </a:endParaRPr>
              </a:p>
            </p:txBody>
          </p:sp>
          <p:sp>
            <p:nvSpPr>
              <p:cNvPr id="367627" name="Rectangle 11"/>
              <p:cNvSpPr>
                <a:spLocks noChangeArrowheads="1"/>
              </p:cNvSpPr>
              <p:nvPr/>
            </p:nvSpPr>
            <p:spPr bwMode="auto">
              <a:xfrm>
                <a:off x="4860" y="7160"/>
                <a:ext cx="1440" cy="283"/>
              </a:xfrm>
              <a:prstGeom prst="rect">
                <a:avLst/>
              </a:prstGeom>
              <a:solidFill>
                <a:srgbClr val="FFFFFF"/>
              </a:solidFill>
              <a:ln w="9525">
                <a:solidFill>
                  <a:srgbClr val="000000"/>
                </a:solidFill>
                <a:miter lim="800000"/>
                <a:headEnd/>
                <a:tailEnd/>
              </a:ln>
            </p:spPr>
            <p:txBody>
              <a:bodyPr/>
              <a:lstStyle/>
              <a:p>
                <a:endParaRPr lang="zh-CN" altLang="en-US"/>
              </a:p>
            </p:txBody>
          </p:sp>
        </p:grpSp>
        <p:grpSp>
          <p:nvGrpSpPr>
            <p:cNvPr id="367628" name="Group 12"/>
            <p:cNvGrpSpPr>
              <a:grpSpLocks/>
            </p:cNvGrpSpPr>
            <p:nvPr/>
          </p:nvGrpSpPr>
          <p:grpSpPr bwMode="auto">
            <a:xfrm>
              <a:off x="1290" y="3156"/>
              <a:ext cx="1390" cy="524"/>
              <a:chOff x="4860" y="6744"/>
              <a:chExt cx="1440" cy="1092"/>
            </a:xfrm>
          </p:grpSpPr>
          <p:sp>
            <p:nvSpPr>
              <p:cNvPr id="367629" name="Text Box 13"/>
              <p:cNvSpPr txBox="1">
                <a:spLocks noChangeArrowheads="1"/>
              </p:cNvSpPr>
              <p:nvPr/>
            </p:nvSpPr>
            <p:spPr bwMode="auto">
              <a:xfrm>
                <a:off x="4860" y="6744"/>
                <a:ext cx="1440" cy="1092"/>
              </a:xfrm>
              <a:prstGeom prst="rect">
                <a:avLst/>
              </a:prstGeom>
              <a:solidFill>
                <a:srgbClr val="FFFFFF"/>
              </a:solidFill>
              <a:ln w="9525">
                <a:solidFill>
                  <a:srgbClr val="000000"/>
                </a:solidFill>
                <a:miter lim="800000"/>
                <a:headEnd/>
                <a:tailEnd/>
              </a:ln>
            </p:spPr>
            <p:txBody>
              <a:bodyPr/>
              <a:lstStyle/>
              <a:p>
                <a:pPr algn="ctr"/>
                <a:r>
                  <a:rPr lang="en-US" altLang="zh-CN" sz="1600">
                    <a:effectLst>
                      <a:outerShdw blurRad="38100" dist="38100" dir="2700000" algn="tl">
                        <a:srgbClr val="C0C0C0"/>
                      </a:outerShdw>
                    </a:effectLst>
                    <a:latin typeface="Times New Roman" pitchFamily="18" charset="0"/>
                  </a:rPr>
                  <a:t>class : Circle</a:t>
                </a:r>
              </a:p>
              <a:p>
                <a:pPr algn="ctr"/>
                <a:endParaRPr lang="en-US" altLang="zh-CN" sz="1600">
                  <a:effectLst>
                    <a:outerShdw blurRad="38100" dist="38100" dir="2700000" algn="tl">
                      <a:srgbClr val="C0C0C0"/>
                    </a:outerShdw>
                  </a:effectLst>
                  <a:latin typeface="Times New Roman" pitchFamily="18" charset="0"/>
                </a:endParaRPr>
              </a:p>
              <a:p>
                <a:pPr algn="ctr"/>
                <a:r>
                  <a:rPr lang="en-US" altLang="zh-CN" sz="1600">
                    <a:effectLst>
                      <a:outerShdw blurRad="38100" dist="38100" dir="2700000" algn="tl">
                        <a:srgbClr val="C0C0C0"/>
                      </a:outerShdw>
                    </a:effectLst>
                    <a:latin typeface="Times New Roman" pitchFamily="18" charset="0"/>
                  </a:rPr>
                  <a:t>+Draw( )</a:t>
                </a:r>
                <a:endParaRPr lang="en-US" altLang="zh-CN" sz="1600">
                  <a:effectLst>
                    <a:outerShdw blurRad="38100" dist="38100" dir="2700000" algn="tl">
                      <a:srgbClr val="C0C0C0"/>
                    </a:outerShdw>
                  </a:effectLst>
                </a:endParaRPr>
              </a:p>
            </p:txBody>
          </p:sp>
          <p:sp>
            <p:nvSpPr>
              <p:cNvPr id="367630" name="Rectangle 14"/>
              <p:cNvSpPr>
                <a:spLocks noChangeArrowheads="1"/>
              </p:cNvSpPr>
              <p:nvPr/>
            </p:nvSpPr>
            <p:spPr bwMode="auto">
              <a:xfrm>
                <a:off x="4860" y="7160"/>
                <a:ext cx="1440" cy="283"/>
              </a:xfrm>
              <a:prstGeom prst="rect">
                <a:avLst/>
              </a:prstGeom>
              <a:solidFill>
                <a:srgbClr val="FFFFFF"/>
              </a:solidFill>
              <a:ln w="9525">
                <a:solidFill>
                  <a:srgbClr val="000000"/>
                </a:solidFill>
                <a:miter lim="800000"/>
                <a:headEnd/>
                <a:tailEnd/>
              </a:ln>
            </p:spPr>
            <p:txBody>
              <a:bodyPr/>
              <a:lstStyle/>
              <a:p>
                <a:endParaRPr lang="zh-CN" altLang="en-US"/>
              </a:p>
            </p:txBody>
          </p:sp>
        </p:grpSp>
        <p:grpSp>
          <p:nvGrpSpPr>
            <p:cNvPr id="367631" name="Group 15"/>
            <p:cNvGrpSpPr>
              <a:grpSpLocks/>
            </p:cNvGrpSpPr>
            <p:nvPr/>
          </p:nvGrpSpPr>
          <p:grpSpPr bwMode="auto">
            <a:xfrm>
              <a:off x="3027" y="3156"/>
              <a:ext cx="1564" cy="524"/>
              <a:chOff x="4860" y="6744"/>
              <a:chExt cx="1440" cy="1092"/>
            </a:xfrm>
          </p:grpSpPr>
          <p:sp>
            <p:nvSpPr>
              <p:cNvPr id="367632" name="Text Box 16"/>
              <p:cNvSpPr txBox="1">
                <a:spLocks noChangeArrowheads="1"/>
              </p:cNvSpPr>
              <p:nvPr/>
            </p:nvSpPr>
            <p:spPr bwMode="auto">
              <a:xfrm>
                <a:off x="4860" y="6744"/>
                <a:ext cx="1440" cy="1092"/>
              </a:xfrm>
              <a:prstGeom prst="rect">
                <a:avLst/>
              </a:prstGeom>
              <a:solidFill>
                <a:srgbClr val="FFFFFF"/>
              </a:solidFill>
              <a:ln w="9525">
                <a:solidFill>
                  <a:srgbClr val="000000"/>
                </a:solidFill>
                <a:miter lim="800000"/>
                <a:headEnd/>
                <a:tailEnd/>
              </a:ln>
            </p:spPr>
            <p:txBody>
              <a:bodyPr/>
              <a:lstStyle/>
              <a:p>
                <a:pPr algn="ctr"/>
                <a:r>
                  <a:rPr lang="en-US" altLang="zh-CN" sz="1600">
                    <a:effectLst>
                      <a:outerShdw blurRad="38100" dist="38100" dir="2700000" algn="tl">
                        <a:srgbClr val="C0C0C0"/>
                      </a:outerShdw>
                    </a:effectLst>
                    <a:latin typeface="Times New Roman" pitchFamily="18" charset="0"/>
                  </a:rPr>
                  <a:t>class :Triangle</a:t>
                </a:r>
              </a:p>
              <a:p>
                <a:pPr algn="ctr"/>
                <a:endParaRPr lang="en-US" altLang="zh-CN" sz="1600">
                  <a:effectLst>
                    <a:outerShdw blurRad="38100" dist="38100" dir="2700000" algn="tl">
                      <a:srgbClr val="C0C0C0"/>
                    </a:outerShdw>
                  </a:effectLst>
                  <a:latin typeface="Times New Roman" pitchFamily="18" charset="0"/>
                </a:endParaRPr>
              </a:p>
              <a:p>
                <a:pPr algn="ctr"/>
                <a:r>
                  <a:rPr lang="en-US" altLang="zh-CN" sz="1600">
                    <a:effectLst>
                      <a:outerShdw blurRad="38100" dist="38100" dir="2700000" algn="tl">
                        <a:srgbClr val="C0C0C0"/>
                      </a:outerShdw>
                    </a:effectLst>
                    <a:latin typeface="Times New Roman" pitchFamily="18" charset="0"/>
                  </a:rPr>
                  <a:t>+Draw( )</a:t>
                </a:r>
                <a:endParaRPr lang="en-US" altLang="zh-CN" sz="1600">
                  <a:effectLst>
                    <a:outerShdw blurRad="38100" dist="38100" dir="2700000" algn="tl">
                      <a:srgbClr val="C0C0C0"/>
                    </a:outerShdw>
                  </a:effectLst>
                </a:endParaRPr>
              </a:p>
            </p:txBody>
          </p:sp>
          <p:sp>
            <p:nvSpPr>
              <p:cNvPr id="367633" name="Rectangle 17"/>
              <p:cNvSpPr>
                <a:spLocks noChangeArrowheads="1"/>
              </p:cNvSpPr>
              <p:nvPr/>
            </p:nvSpPr>
            <p:spPr bwMode="auto">
              <a:xfrm>
                <a:off x="4860" y="7160"/>
                <a:ext cx="1440" cy="283"/>
              </a:xfrm>
              <a:prstGeom prst="rect">
                <a:avLst/>
              </a:prstGeom>
              <a:solidFill>
                <a:srgbClr val="FFFFFF"/>
              </a:solidFill>
              <a:ln w="9525">
                <a:solidFill>
                  <a:srgbClr val="000000"/>
                </a:solidFill>
                <a:miter lim="800000"/>
                <a:headEnd/>
                <a:tailEnd/>
              </a:ln>
            </p:spPr>
            <p:txBody>
              <a:bodyPr/>
              <a:lstStyle/>
              <a:p>
                <a:endParaRPr lang="zh-CN" altLang="en-US"/>
              </a:p>
            </p:txBody>
          </p:sp>
        </p:grpSp>
        <p:sp>
          <p:nvSpPr>
            <p:cNvPr id="367634" name="Line 18"/>
            <p:cNvSpPr>
              <a:spLocks noChangeShapeType="1"/>
            </p:cNvSpPr>
            <p:nvPr/>
          </p:nvSpPr>
          <p:spPr bwMode="auto">
            <a:xfrm flipV="1">
              <a:off x="2233" y="2925"/>
              <a:ext cx="347" cy="225"/>
            </a:xfrm>
            <a:prstGeom prst="line">
              <a:avLst/>
            </a:prstGeom>
            <a:noFill/>
            <a:ln w="9525">
              <a:solidFill>
                <a:srgbClr val="000000"/>
              </a:solidFill>
              <a:round/>
              <a:headEnd/>
              <a:tailEnd/>
            </a:ln>
          </p:spPr>
          <p:txBody>
            <a:bodyPr/>
            <a:lstStyle/>
            <a:p>
              <a:endParaRPr lang="zh-CN" altLang="en-US"/>
            </a:p>
          </p:txBody>
        </p:sp>
        <p:sp>
          <p:nvSpPr>
            <p:cNvPr id="367635" name="Line 19"/>
            <p:cNvSpPr>
              <a:spLocks noChangeShapeType="1"/>
            </p:cNvSpPr>
            <p:nvPr/>
          </p:nvSpPr>
          <p:spPr bwMode="auto">
            <a:xfrm flipH="1" flipV="1">
              <a:off x="3138" y="2931"/>
              <a:ext cx="300" cy="225"/>
            </a:xfrm>
            <a:prstGeom prst="line">
              <a:avLst/>
            </a:prstGeom>
            <a:noFill/>
            <a:ln w="9525">
              <a:solidFill>
                <a:srgbClr val="000000"/>
              </a:solidFill>
              <a:round/>
              <a:headEnd/>
              <a:tailEnd/>
            </a:ln>
          </p:spPr>
          <p:txBody>
            <a:bodyPr/>
            <a:lstStyle/>
            <a:p>
              <a:endParaRPr lang="zh-CN" altLang="en-US"/>
            </a:p>
          </p:txBody>
        </p:sp>
        <p:sp>
          <p:nvSpPr>
            <p:cNvPr id="367636" name="AutoShape 20"/>
            <p:cNvSpPr>
              <a:spLocks noChangeArrowheads="1"/>
            </p:cNvSpPr>
            <p:nvPr/>
          </p:nvSpPr>
          <p:spPr bwMode="auto">
            <a:xfrm rot="9883897">
              <a:off x="2531" y="2888"/>
              <a:ext cx="174" cy="75"/>
            </a:xfrm>
            <a:prstGeom prst="triangle">
              <a:avLst>
                <a:gd name="adj" fmla="val 45477"/>
              </a:avLst>
            </a:prstGeom>
            <a:solidFill>
              <a:srgbClr val="FFFFFF"/>
            </a:solidFill>
            <a:ln w="9525">
              <a:solidFill>
                <a:srgbClr val="000000"/>
              </a:solidFill>
              <a:miter lim="800000"/>
              <a:headEnd/>
              <a:tailEnd/>
            </a:ln>
          </p:spPr>
          <p:txBody>
            <a:bodyPr/>
            <a:lstStyle/>
            <a:p>
              <a:endParaRPr lang="zh-CN" altLang="en-US"/>
            </a:p>
          </p:txBody>
        </p:sp>
        <p:sp>
          <p:nvSpPr>
            <p:cNvPr id="367637" name="AutoShape 21"/>
            <p:cNvSpPr>
              <a:spLocks noChangeArrowheads="1"/>
            </p:cNvSpPr>
            <p:nvPr/>
          </p:nvSpPr>
          <p:spPr bwMode="auto">
            <a:xfrm rot="4535794">
              <a:off x="3095" y="2846"/>
              <a:ext cx="87" cy="151"/>
            </a:xfrm>
            <a:prstGeom prst="triangle">
              <a:avLst>
                <a:gd name="adj" fmla="val 45477"/>
              </a:avLst>
            </a:prstGeom>
            <a:solidFill>
              <a:srgbClr val="FFFFFF"/>
            </a:solidFill>
            <a:ln w="9525">
              <a:solidFill>
                <a:srgbClr val="000000"/>
              </a:solidFill>
              <a:miter lim="800000"/>
              <a:headEnd/>
              <a:tailEnd/>
            </a:ln>
          </p:spPr>
          <p:txBody>
            <a:bodyPr/>
            <a:lstStyle/>
            <a:p>
              <a:endParaRPr lang="zh-CN" altLang="en-US"/>
            </a:p>
          </p:txBody>
        </p:sp>
      </p:grpSp>
      <p:pic>
        <p:nvPicPr>
          <p:cNvPr id="2" name="图片 1"/>
          <p:cNvPicPr>
            <a:picLocks noChangeAspect="1"/>
          </p:cNvPicPr>
          <p:nvPr/>
        </p:nvPicPr>
        <p:blipFill rotWithShape="1">
          <a:blip r:embed="rId3"/>
          <a:srcRect r="3955" b="11157"/>
          <a:stretch/>
        </p:blipFill>
        <p:spPr>
          <a:xfrm>
            <a:off x="-4887746" y="2757479"/>
            <a:ext cx="4887746" cy="4004770"/>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4"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面向对象的基本概念</a:t>
            </a:r>
          </a:p>
        </p:txBody>
      </p:sp>
      <p:sp>
        <p:nvSpPr>
          <p:cNvPr id="368645" name="Rectangle 5"/>
          <p:cNvSpPr>
            <a:spLocks noChangeArrowheads="1"/>
          </p:cNvSpPr>
          <p:nvPr/>
        </p:nvSpPr>
        <p:spPr bwMode="auto">
          <a:xfrm>
            <a:off x="231775" y="1865313"/>
            <a:ext cx="8912225" cy="1698625"/>
          </a:xfrm>
          <a:prstGeom prst="rect">
            <a:avLst/>
          </a:prstGeom>
          <a:noFill/>
          <a:ln w="9525">
            <a:noFill/>
            <a:miter lim="800000"/>
            <a:headEnd/>
            <a:tailEnd/>
          </a:ln>
          <a:effectLst/>
        </p:spPr>
        <p:txBody>
          <a:bodyPr anchor="ctr">
            <a:spAutoFit/>
          </a:bodyPr>
          <a:lstStyle/>
          <a:p>
            <a:pPr algn="l">
              <a:lnSpc>
                <a:spcPct val="110000"/>
              </a:lnSpc>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重载是指对同名的方法，通过它们接口定义的不同分别有不同的实现过程。重载通过对具有不同实现过程的方法，定义相同的方法名称。这样减少了方法名称在记忆上的负担，并增加程序的可理解性。</a:t>
            </a:r>
            <a:r>
              <a:rPr lang="zh-CN" altLang="en-US" b="0"/>
              <a:t> </a:t>
            </a:r>
          </a:p>
        </p:txBody>
      </p:sp>
      <p:sp>
        <p:nvSpPr>
          <p:cNvPr id="368646" name="Text Box 6"/>
          <p:cNvSpPr txBox="1">
            <a:spLocks noChangeArrowheads="1"/>
          </p:cNvSpPr>
          <p:nvPr/>
        </p:nvSpPr>
        <p:spPr bwMode="auto">
          <a:xfrm>
            <a:off x="249238" y="1231900"/>
            <a:ext cx="1639887" cy="476250"/>
          </a:xfrm>
          <a:prstGeom prst="rect">
            <a:avLst/>
          </a:prstGeom>
          <a:noFill/>
          <a:ln w="9525">
            <a:noFill/>
            <a:miter lim="800000"/>
            <a:headEnd/>
            <a:tailEnd/>
          </a:ln>
          <a:effectLst/>
        </p:spPr>
        <p:txBody>
          <a:bodyPr>
            <a:spAutoFit/>
          </a:bodyPr>
          <a:lstStyle/>
          <a:p>
            <a:r>
              <a:rPr lang="zh-CN" altLang="en-US" sz="2800">
                <a:solidFill>
                  <a:srgbClr val="002E8A"/>
                </a:solidFill>
                <a:effectLst>
                  <a:outerShdw blurRad="38100" dist="38100" dir="2700000" algn="tl">
                    <a:srgbClr val="C0C0C0"/>
                  </a:outerShdw>
                </a:effectLst>
              </a:rPr>
              <a:t>重载</a:t>
            </a:r>
          </a:p>
        </p:txBody>
      </p:sp>
      <p:sp>
        <p:nvSpPr>
          <p:cNvPr id="368661" name="Rectangle 21"/>
          <p:cNvSpPr>
            <a:spLocks noChangeArrowheads="1"/>
          </p:cNvSpPr>
          <p:nvPr/>
        </p:nvSpPr>
        <p:spPr bwMode="auto">
          <a:xfrm>
            <a:off x="130175" y="4946650"/>
            <a:ext cx="8912225" cy="1296988"/>
          </a:xfrm>
          <a:prstGeom prst="rect">
            <a:avLst/>
          </a:prstGeom>
          <a:noFill/>
          <a:ln w="9525">
            <a:noFill/>
            <a:miter lim="800000"/>
            <a:headEnd/>
            <a:tailEnd/>
          </a:ln>
          <a:effectLst/>
        </p:spPr>
        <p:txBody>
          <a:bodyPr anchor="ctr">
            <a:spAutoFit/>
          </a:bodyPr>
          <a:lstStyle/>
          <a:p>
            <a:pPr algn="l">
              <a:lnSpc>
                <a:spcPct val="110000"/>
              </a:lnSpc>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消息是指对象执行某个类中所定义的方法时所传递的数据规格说明。消息通常包括：消息名称、发送消息的对象、接收消息的对象、消息参数等部分。</a:t>
            </a:r>
            <a:r>
              <a:rPr lang="zh-CN" altLang="en-US" b="0"/>
              <a:t> </a:t>
            </a:r>
          </a:p>
        </p:txBody>
      </p:sp>
      <p:sp>
        <p:nvSpPr>
          <p:cNvPr id="368662" name="Text Box 22"/>
          <p:cNvSpPr txBox="1">
            <a:spLocks noChangeArrowheads="1"/>
          </p:cNvSpPr>
          <p:nvPr/>
        </p:nvSpPr>
        <p:spPr bwMode="auto">
          <a:xfrm>
            <a:off x="361950" y="4217988"/>
            <a:ext cx="1812925" cy="476250"/>
          </a:xfrm>
          <a:prstGeom prst="rect">
            <a:avLst/>
          </a:prstGeom>
          <a:noFill/>
          <a:ln w="9525">
            <a:noFill/>
            <a:miter lim="800000"/>
            <a:headEnd/>
            <a:tailEnd/>
          </a:ln>
          <a:effectLst/>
        </p:spPr>
        <p:txBody>
          <a:bodyPr>
            <a:spAutoFit/>
          </a:bodyPr>
          <a:lstStyle/>
          <a:p>
            <a:r>
              <a:rPr lang="zh-CN" altLang="en-US" sz="2800">
                <a:solidFill>
                  <a:srgbClr val="002E8A"/>
                </a:solidFill>
                <a:effectLst>
                  <a:outerShdw blurRad="38100" dist="38100" dir="2700000" algn="tl">
                    <a:srgbClr val="C0C0C0"/>
                  </a:outerShdw>
                </a:effectLst>
              </a:rPr>
              <a:t>消息</a:t>
            </a:r>
          </a:p>
        </p:txBody>
      </p:sp>
    </p:spTree>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2"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
        <p:nvSpPr>
          <p:cNvPr id="370693" name="Rectangle 5"/>
          <p:cNvSpPr>
            <a:spLocks noChangeArrowheads="1"/>
          </p:cNvSpPr>
          <p:nvPr/>
        </p:nvSpPr>
        <p:spPr bwMode="auto">
          <a:xfrm>
            <a:off x="127000" y="1327150"/>
            <a:ext cx="8916988" cy="2647950"/>
          </a:xfrm>
          <a:prstGeom prst="rect">
            <a:avLst/>
          </a:prstGeom>
          <a:noFill/>
          <a:ln w="9525">
            <a:noFill/>
            <a:miter lim="800000"/>
            <a:headEnd/>
            <a:tailEnd/>
          </a:ln>
          <a:effectLst/>
        </p:spPr>
        <p:txBody>
          <a:bodyPr anchor="ctr">
            <a:spAutoFit/>
          </a:bodyPr>
          <a:lstStyle/>
          <a:p>
            <a:pPr algn="l">
              <a:lnSpc>
                <a:spcPct val="140000"/>
              </a:lnSpc>
            </a:pPr>
            <a:r>
              <a:rPr lang="en-US" altLang="zh-CN" dirty="0">
                <a:effectLst>
                  <a:outerShdw blurRad="38100" dist="38100" dir="2700000" algn="tl">
                    <a:srgbClr val="C0C0C0"/>
                  </a:outerShdw>
                </a:effectLst>
              </a:rPr>
              <a:t>        </a:t>
            </a:r>
            <a:r>
              <a:rPr lang="en-US" altLang="zh-CN" dirty="0">
                <a:solidFill>
                  <a:schemeClr val="tx2"/>
                </a:solidFill>
                <a:effectLst>
                  <a:outerShdw blurRad="38100" dist="38100" dir="2700000" algn="tl">
                    <a:srgbClr val="C0C0C0"/>
                  </a:outerShdw>
                </a:effectLst>
              </a:rPr>
              <a:t>UML</a:t>
            </a:r>
            <a:r>
              <a:rPr lang="zh-CN" altLang="en-US" dirty="0">
                <a:solidFill>
                  <a:schemeClr val="tx2"/>
                </a:solidFill>
                <a:effectLst>
                  <a:outerShdw blurRad="38100" dist="38100" dir="2700000" algn="tl">
                    <a:srgbClr val="C0C0C0"/>
                  </a:outerShdw>
                </a:effectLst>
              </a:rPr>
              <a:t>图</a:t>
            </a:r>
            <a:r>
              <a:rPr lang="zh-CN" altLang="en-US" dirty="0">
                <a:effectLst>
                  <a:outerShdw blurRad="38100" dist="38100" dir="2700000" algn="tl">
                    <a:srgbClr val="C0C0C0"/>
                  </a:outerShdw>
                </a:effectLst>
              </a:rPr>
              <a:t>用来具体地描述视图内容，它是构成视图的元素，不同的视图用不同的图的组合来刻画。</a:t>
            </a:r>
          </a:p>
          <a:p>
            <a:pPr algn="l">
              <a:lnSpc>
                <a:spcPct val="140000"/>
              </a:lnSpc>
            </a:pPr>
            <a:r>
              <a:rPr lang="zh-CN" altLang="en-US" dirty="0">
                <a:effectLst>
                  <a:outerShdw blurRad="38100" dist="38100" dir="2700000" algn="tl">
                    <a:srgbClr val="C0C0C0"/>
                  </a:outerShdw>
                </a:effectLst>
              </a:rPr>
              <a:t>        </a:t>
            </a:r>
            <a:r>
              <a:rPr lang="zh-CN" altLang="en-US" dirty="0">
                <a:solidFill>
                  <a:schemeClr val="tx2"/>
                </a:solidFill>
                <a:effectLst>
                  <a:outerShdw blurRad="38100" dist="38100" dir="2700000" algn="tl">
                    <a:srgbClr val="C0C0C0"/>
                  </a:outerShdw>
                </a:effectLst>
              </a:rPr>
              <a:t>模型元素</a:t>
            </a:r>
            <a:r>
              <a:rPr lang="zh-CN" altLang="en-US" dirty="0">
                <a:effectLst>
                  <a:outerShdw blurRad="38100" dist="38100" dir="2700000" algn="tl">
                    <a:srgbClr val="C0C0C0"/>
                  </a:outerShdw>
                </a:effectLst>
              </a:rPr>
              <a:t>是构成图的基本元素，它不仅能表示面向对象中的类、对象、接口、消息和组件等概念，体现面向对象的封装性、继承性和多态性机制，而且还能表示这些概念间的彼此关系。</a:t>
            </a:r>
          </a:p>
        </p:txBody>
      </p:sp>
      <p:sp>
        <p:nvSpPr>
          <p:cNvPr id="370694" name="Text Box 6"/>
          <p:cNvSpPr txBox="1">
            <a:spLocks noChangeArrowheads="1"/>
          </p:cNvSpPr>
          <p:nvPr/>
        </p:nvSpPr>
        <p:spPr bwMode="auto">
          <a:xfrm>
            <a:off x="401638" y="4543425"/>
            <a:ext cx="8413750" cy="420688"/>
          </a:xfrm>
          <a:prstGeom prst="rect">
            <a:avLst/>
          </a:prstGeom>
          <a:noFill/>
          <a:ln w="9525">
            <a:noFill/>
            <a:miter lim="800000"/>
            <a:headEnd/>
            <a:tailEnd/>
          </a:ln>
          <a:effectLst/>
        </p:spPr>
        <p:txBody>
          <a:bodyPr wrap="none">
            <a:spAutoFit/>
          </a:bodyPr>
          <a:lstStyle/>
          <a:p>
            <a:r>
              <a:rPr lang="zh-CN" altLang="en-US" dirty="0">
                <a:solidFill>
                  <a:schemeClr val="tx2"/>
                </a:solidFill>
                <a:effectLst>
                  <a:outerShdw blurRad="38100" dist="38100" dir="2700000" algn="tl">
                    <a:srgbClr val="C0C0C0"/>
                  </a:outerShdw>
                </a:effectLst>
              </a:rPr>
              <a:t>静态建模的图形工具</a:t>
            </a:r>
            <a:r>
              <a:rPr lang="zh-CN" altLang="en-US" dirty="0">
                <a:effectLst>
                  <a:outerShdw blurRad="38100" dist="38100" dir="2700000" algn="tl">
                    <a:srgbClr val="C0C0C0"/>
                  </a:outerShdw>
                </a:effectLst>
              </a:rPr>
              <a:t>：用例图、类图、包图、构件图、配置图</a:t>
            </a:r>
          </a:p>
        </p:txBody>
      </p:sp>
      <p:sp>
        <p:nvSpPr>
          <p:cNvPr id="370695" name="Text Box 7"/>
          <p:cNvSpPr txBox="1">
            <a:spLocks noChangeArrowheads="1"/>
          </p:cNvSpPr>
          <p:nvPr/>
        </p:nvSpPr>
        <p:spPr bwMode="auto">
          <a:xfrm>
            <a:off x="-295726" y="5600700"/>
            <a:ext cx="9252854" cy="424732"/>
          </a:xfrm>
          <a:prstGeom prst="rect">
            <a:avLst/>
          </a:prstGeom>
          <a:noFill/>
          <a:ln w="9525">
            <a:noFill/>
            <a:miter lim="800000"/>
            <a:headEnd/>
            <a:tailEnd/>
          </a:ln>
          <a:effectLst/>
        </p:spPr>
        <p:txBody>
          <a:bodyPr wrap="none">
            <a:spAutoFit/>
          </a:bodyPr>
          <a:lstStyle/>
          <a:p>
            <a:r>
              <a:rPr lang="zh-CN" altLang="en-US" dirty="0">
                <a:solidFill>
                  <a:schemeClr val="tx2"/>
                </a:solidFill>
                <a:effectLst>
                  <a:outerShdw blurRad="38100" dist="38100" dir="2700000" algn="tl">
                    <a:srgbClr val="C0C0C0"/>
                  </a:outerShdw>
                </a:effectLst>
              </a:rPr>
              <a:t>动态建模的图形工具</a:t>
            </a:r>
            <a:r>
              <a:rPr lang="zh-CN" altLang="en-US" dirty="0">
                <a:effectLst>
                  <a:outerShdw blurRad="38100" dist="38100" dir="2700000" algn="tl">
                    <a:srgbClr val="C0C0C0"/>
                  </a:outerShdw>
                </a:effectLst>
              </a:rPr>
              <a:t>：</a:t>
            </a:r>
            <a:r>
              <a:rPr lang="zh-CN" altLang="en-US" dirty="0" smtClean="0">
                <a:effectLst>
                  <a:outerShdw blurRad="38100" dist="38100" dir="2700000" algn="tl">
                    <a:srgbClr val="C0C0C0"/>
                  </a:outerShdw>
                </a:effectLst>
              </a:rPr>
              <a:t>状态图</a:t>
            </a:r>
            <a:r>
              <a:rPr lang="en-US" altLang="zh-CN" dirty="0" smtClean="0">
                <a:effectLst>
                  <a:outerShdw blurRad="38100" dist="38100" dir="2700000" algn="tl">
                    <a:srgbClr val="C0C0C0"/>
                  </a:outerShdw>
                </a:effectLst>
              </a:rPr>
              <a:t>/*</a:t>
            </a:r>
            <a:r>
              <a:rPr lang="zh-CN" altLang="en-US" sz="1100" dirty="0" smtClean="0">
                <a:effectLst>
                  <a:outerShdw blurRad="38100" dist="38100" dir="2700000" algn="tl">
                    <a:srgbClr val="C0C0C0"/>
                  </a:outerShdw>
                </a:effectLst>
              </a:rPr>
              <a:t>针对单个对象</a:t>
            </a:r>
            <a:r>
              <a:rPr lang="en-US" altLang="zh-CN" dirty="0" smtClean="0">
                <a:effectLst>
                  <a:outerShdw blurRad="38100" dist="38100" dir="2700000" algn="tl">
                    <a:srgbClr val="C0C0C0"/>
                  </a:outerShdw>
                </a:effectLst>
              </a:rPr>
              <a:t>*/</a:t>
            </a:r>
            <a:r>
              <a:rPr lang="zh-CN" altLang="en-US" dirty="0" smtClean="0">
                <a:effectLst>
                  <a:outerShdw blurRad="38100" dist="38100" dir="2700000" algn="tl">
                    <a:srgbClr val="C0C0C0"/>
                  </a:outerShdw>
                </a:effectLst>
              </a:rPr>
              <a:t>、</a:t>
            </a:r>
            <a:r>
              <a:rPr lang="zh-CN" altLang="en-US" dirty="0">
                <a:effectLst>
                  <a:outerShdw blurRad="38100" dist="38100" dir="2700000" algn="tl">
                    <a:srgbClr val="C0C0C0"/>
                  </a:outerShdw>
                </a:effectLst>
              </a:rPr>
              <a:t>活动图、顺序图、协作图</a:t>
            </a:r>
          </a:p>
        </p:txBody>
      </p:sp>
    </p:spTree>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6"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
        <p:nvSpPr>
          <p:cNvPr id="371717" name="Text Box 5"/>
          <p:cNvSpPr txBox="1">
            <a:spLocks noChangeArrowheads="1"/>
          </p:cNvSpPr>
          <p:nvPr/>
        </p:nvSpPr>
        <p:spPr bwMode="auto">
          <a:xfrm>
            <a:off x="249238" y="1231900"/>
            <a:ext cx="3678237" cy="476250"/>
          </a:xfrm>
          <a:prstGeom prst="rect">
            <a:avLst/>
          </a:prstGeom>
          <a:noFill/>
          <a:ln w="9525">
            <a:noFill/>
            <a:miter lim="800000"/>
            <a:headEnd/>
            <a:tailEnd/>
          </a:ln>
          <a:effectLst/>
        </p:spPr>
        <p:txBody>
          <a:bodyPr>
            <a:spAutoFit/>
          </a:bodyPr>
          <a:lstStyle/>
          <a:p>
            <a:r>
              <a:rPr lang="en-US" altLang="zh-CN" sz="2800">
                <a:solidFill>
                  <a:srgbClr val="002E8A"/>
                </a:solidFill>
                <a:effectLst>
                  <a:outerShdw blurRad="38100" dist="38100" dir="2700000" algn="tl">
                    <a:srgbClr val="C0C0C0"/>
                  </a:outerShdw>
                </a:effectLst>
              </a:rPr>
              <a:t>1. </a:t>
            </a:r>
            <a:r>
              <a:rPr lang="en-US" altLang="zh-CN" sz="2800">
                <a:solidFill>
                  <a:srgbClr val="002E8A"/>
                </a:solidFill>
                <a:effectLst>
                  <a:outerShdw blurRad="38100" dist="38100" dir="2700000" algn="tl">
                    <a:srgbClr val="C0C0C0"/>
                  </a:outerShdw>
                </a:effectLst>
                <a:latin typeface="Times New Roman" pitchFamily="18" charset="0"/>
              </a:rPr>
              <a:t>UML</a:t>
            </a:r>
            <a:r>
              <a:rPr lang="zh-CN" altLang="en-US" sz="2800">
                <a:solidFill>
                  <a:srgbClr val="002E8A"/>
                </a:solidFill>
                <a:effectLst>
                  <a:outerShdw blurRad="38100" dist="38100" dir="2700000" algn="tl">
                    <a:srgbClr val="C0C0C0"/>
                  </a:outerShdw>
                </a:effectLst>
              </a:rPr>
              <a:t>图</a:t>
            </a:r>
            <a:r>
              <a:rPr lang="en-US" altLang="zh-CN" sz="2800">
                <a:solidFill>
                  <a:srgbClr val="002E8A"/>
                </a:solidFill>
                <a:effectLst>
                  <a:outerShdw blurRad="38100" dist="38100" dir="2700000" algn="tl">
                    <a:srgbClr val="C0C0C0"/>
                  </a:outerShdw>
                </a:effectLst>
                <a:latin typeface="Times New Roman"/>
              </a:rPr>
              <a:t>——</a:t>
            </a:r>
            <a:r>
              <a:rPr lang="zh-CN" altLang="en-US" sz="2800">
                <a:solidFill>
                  <a:srgbClr val="002E8A"/>
                </a:solidFill>
                <a:effectLst>
                  <a:outerShdw blurRad="38100" dist="38100" dir="2700000" algn="tl">
                    <a:srgbClr val="C0C0C0"/>
                  </a:outerShdw>
                </a:effectLst>
              </a:rPr>
              <a:t>用例图</a:t>
            </a:r>
          </a:p>
        </p:txBody>
      </p:sp>
      <p:sp>
        <p:nvSpPr>
          <p:cNvPr id="371718" name="Rectangle 6"/>
          <p:cNvSpPr>
            <a:spLocks noChangeArrowheads="1"/>
          </p:cNvSpPr>
          <p:nvPr/>
        </p:nvSpPr>
        <p:spPr bwMode="auto">
          <a:xfrm>
            <a:off x="152400" y="2019300"/>
            <a:ext cx="8826500" cy="3597275"/>
          </a:xfrm>
          <a:prstGeom prst="rect">
            <a:avLst/>
          </a:prstGeom>
          <a:noFill/>
          <a:ln w="9525">
            <a:noFill/>
            <a:miter lim="800000"/>
            <a:headEnd/>
            <a:tailEnd/>
          </a:ln>
          <a:effectLst/>
        </p:spPr>
        <p:txBody>
          <a:bodyPr anchor="ctr">
            <a:spAutoFit/>
          </a:bodyPr>
          <a:lstStyle/>
          <a:p>
            <a:pPr algn="l">
              <a:lnSpc>
                <a:spcPct val="120000"/>
              </a:lnSpc>
            </a:pPr>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用例图（</a:t>
            </a:r>
            <a:r>
              <a:rPr lang="en-US" altLang="zh-CN" dirty="0">
                <a:effectLst>
                  <a:outerShdw blurRad="38100" dist="38100" dir="2700000" algn="tl">
                    <a:srgbClr val="C0C0C0"/>
                  </a:outerShdw>
                </a:effectLst>
              </a:rPr>
              <a:t>Use Case Diagram</a:t>
            </a:r>
            <a:r>
              <a:rPr lang="zh-CN" altLang="en-US" dirty="0">
                <a:effectLst>
                  <a:outerShdw blurRad="38100" dist="38100" dir="2700000" algn="tl">
                    <a:srgbClr val="C0C0C0"/>
                  </a:outerShdw>
                </a:effectLst>
              </a:rPr>
              <a:t>）是由参与者（</a:t>
            </a:r>
            <a:r>
              <a:rPr lang="en-US" altLang="zh-CN" dirty="0">
                <a:effectLst>
                  <a:outerShdw blurRad="38100" dist="38100" dir="2700000" algn="tl">
                    <a:srgbClr val="C0C0C0"/>
                  </a:outerShdw>
                </a:effectLst>
              </a:rPr>
              <a:t>Actor</a:t>
            </a:r>
            <a:r>
              <a:rPr lang="zh-CN" altLang="en-US" dirty="0">
                <a:effectLst>
                  <a:outerShdw blurRad="38100" dist="38100" dir="2700000" algn="tl">
                    <a:srgbClr val="C0C0C0"/>
                  </a:outerShdw>
                </a:effectLst>
              </a:rPr>
              <a:t>）、用例（</a:t>
            </a:r>
            <a:r>
              <a:rPr lang="en-US" altLang="zh-CN" dirty="0">
                <a:effectLst>
                  <a:outerShdw blurRad="38100" dist="38100" dir="2700000" algn="tl">
                    <a:srgbClr val="C0C0C0"/>
                  </a:outerShdw>
                </a:effectLst>
              </a:rPr>
              <a:t>Use Case</a:t>
            </a:r>
            <a:r>
              <a:rPr lang="zh-CN" altLang="en-US" dirty="0">
                <a:effectLst>
                  <a:outerShdw blurRad="38100" dist="38100" dir="2700000" algn="tl">
                    <a:srgbClr val="C0C0C0"/>
                  </a:outerShdw>
                </a:effectLst>
              </a:rPr>
              <a:t>）和它们间关系（</a:t>
            </a:r>
            <a:r>
              <a:rPr lang="en-US" altLang="zh-CN" dirty="0">
                <a:effectLst>
                  <a:outerShdw blurRad="38100" dist="38100" dir="2700000" algn="tl">
                    <a:srgbClr val="C0C0C0"/>
                  </a:outerShdw>
                </a:effectLst>
              </a:rPr>
              <a:t>Relationship</a:t>
            </a:r>
            <a:r>
              <a:rPr lang="zh-CN" altLang="en-US" dirty="0">
                <a:effectLst>
                  <a:outerShdw blurRad="38100" dist="38100" dir="2700000" algn="tl">
                    <a:srgbClr val="C0C0C0"/>
                  </a:outerShdw>
                </a:effectLst>
              </a:rPr>
              <a:t>）共同构成的、用于描述系统功能的图。它是用例建模的模型元素，描述用例模型中的关系。</a:t>
            </a:r>
          </a:p>
          <a:p>
            <a:pPr algn="l">
              <a:lnSpc>
                <a:spcPct val="120000"/>
              </a:lnSpc>
            </a:pPr>
            <a:endParaRPr lang="zh-CN" altLang="en-US" dirty="0">
              <a:effectLst>
                <a:outerShdw blurRad="38100" dist="38100" dir="2700000" algn="tl">
                  <a:srgbClr val="C0C0C0"/>
                </a:outerShdw>
              </a:effectLst>
            </a:endParaRPr>
          </a:p>
          <a:p>
            <a:pPr algn="l">
              <a:lnSpc>
                <a:spcPct val="120000"/>
              </a:lnSpc>
            </a:pPr>
            <a:r>
              <a:rPr lang="zh-CN" altLang="en-US" dirty="0">
                <a:effectLst>
                  <a:outerShdw blurRad="38100" dist="38100" dir="2700000" algn="tl">
                    <a:srgbClr val="C0C0C0"/>
                  </a:outerShdw>
                </a:effectLst>
              </a:rPr>
              <a:t>        用例图是从系统外部描述系统的功能及功能间关系，它主要用于子系统、包、类等事物的功能行为描述。</a:t>
            </a:r>
            <a:r>
              <a:rPr lang="zh-CN" altLang="en-US" dirty="0">
                <a:solidFill>
                  <a:srgbClr val="FF0000"/>
                </a:solidFill>
                <a:effectLst>
                  <a:outerShdw blurRad="38100" dist="38100" dir="2700000" algn="tl">
                    <a:srgbClr val="C0C0C0"/>
                  </a:outerShdw>
                </a:effectLst>
              </a:rPr>
              <a:t>用例图不描述功能实现的细节和性能的约束</a:t>
            </a:r>
            <a:r>
              <a:rPr lang="zh-CN" altLang="en-US" dirty="0">
                <a:effectLst>
                  <a:outerShdw blurRad="38100" dist="38100" dir="2700000" algn="tl">
                    <a:srgbClr val="C0C0C0"/>
                  </a:outerShdw>
                </a:effectLst>
              </a:rPr>
              <a:t>。 </a:t>
            </a:r>
          </a:p>
        </p:txBody>
      </p:sp>
    </p:spTree>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Text Box 3"/>
          <p:cNvSpPr txBox="1">
            <a:spLocks noChangeArrowheads="1"/>
          </p:cNvSpPr>
          <p:nvPr/>
        </p:nvSpPr>
        <p:spPr bwMode="auto">
          <a:xfrm>
            <a:off x="481013" y="1752600"/>
            <a:ext cx="8077200" cy="3711785"/>
          </a:xfrm>
          <a:prstGeom prst="rect">
            <a:avLst/>
          </a:prstGeom>
          <a:noFill/>
          <a:ln w="9525">
            <a:noFill/>
            <a:miter lim="800000"/>
            <a:headEnd/>
            <a:tailEnd/>
          </a:ln>
          <a:effectLst/>
        </p:spPr>
        <p:txBody>
          <a:bodyPr>
            <a:spAutoFit/>
          </a:bodyPr>
          <a:lstStyle/>
          <a:p>
            <a:pPr indent="571500">
              <a:lnSpc>
                <a:spcPct val="140000"/>
              </a:lnSpc>
              <a:spcBef>
                <a:spcPct val="50000"/>
              </a:spcBef>
            </a:pPr>
            <a:r>
              <a:rPr lang="en-US" altLang="zh-CN" sz="2800" b="0" dirty="0">
                <a:solidFill>
                  <a:schemeClr val="tx1"/>
                </a:solidFill>
                <a:latin typeface="Times New Roman" pitchFamily="18" charset="0"/>
              </a:rPr>
              <a:t>  </a:t>
            </a:r>
            <a:r>
              <a:rPr lang="zh-CN" altLang="en-US" sz="2800" b="0" dirty="0">
                <a:solidFill>
                  <a:schemeClr val="tx1"/>
                </a:solidFill>
                <a:effectLst>
                  <a:outerShdw blurRad="38100" dist="38100" dir="2700000" algn="tl">
                    <a:srgbClr val="C0C0C0"/>
                  </a:outerShdw>
                </a:effectLst>
                <a:latin typeface="华文新魏" pitchFamily="2" charset="-122"/>
                <a:ea typeface="华文新魏" pitchFamily="2" charset="-122"/>
              </a:rPr>
              <a:t>软件工程领域在</a:t>
            </a:r>
            <a:r>
              <a:rPr lang="en-US" altLang="zh-CN" sz="2800" b="0" dirty="0">
                <a:solidFill>
                  <a:schemeClr val="tx1"/>
                </a:solidFill>
                <a:effectLst>
                  <a:outerShdw blurRad="38100" dist="38100" dir="2700000" algn="tl">
                    <a:srgbClr val="C0C0C0"/>
                  </a:outerShdw>
                </a:effectLst>
                <a:latin typeface="华文新魏" pitchFamily="2" charset="-122"/>
                <a:ea typeface="华文新魏" pitchFamily="2" charset="-122"/>
              </a:rPr>
              <a:t>1995</a:t>
            </a:r>
            <a:r>
              <a:rPr lang="zh-CN" altLang="en-US" sz="2800" b="0" dirty="0">
                <a:solidFill>
                  <a:schemeClr val="tx1"/>
                </a:solidFill>
                <a:effectLst>
                  <a:outerShdw blurRad="38100" dist="38100" dir="2700000" algn="tl">
                    <a:srgbClr val="C0C0C0"/>
                  </a:outerShdw>
                </a:effectLst>
                <a:latin typeface="华文新魏" pitchFamily="2" charset="-122"/>
                <a:ea typeface="华文新魏" pitchFamily="2" charset="-122"/>
              </a:rPr>
              <a:t>年至</a:t>
            </a:r>
            <a:r>
              <a:rPr lang="en-US" altLang="zh-CN" sz="2800" b="0" dirty="0">
                <a:solidFill>
                  <a:schemeClr val="tx1"/>
                </a:solidFill>
                <a:effectLst>
                  <a:outerShdw blurRad="38100" dist="38100" dir="2700000" algn="tl">
                    <a:srgbClr val="C0C0C0"/>
                  </a:outerShdw>
                </a:effectLst>
                <a:latin typeface="华文新魏" pitchFamily="2" charset="-122"/>
                <a:ea typeface="华文新魏" pitchFamily="2" charset="-122"/>
              </a:rPr>
              <a:t>1997</a:t>
            </a:r>
            <a:r>
              <a:rPr lang="zh-CN" altLang="en-US" sz="2800" b="0" dirty="0">
                <a:solidFill>
                  <a:schemeClr val="tx1"/>
                </a:solidFill>
                <a:effectLst>
                  <a:outerShdw blurRad="38100" dist="38100" dir="2700000" algn="tl">
                    <a:srgbClr val="C0C0C0"/>
                  </a:outerShdw>
                </a:effectLst>
                <a:latin typeface="华文新魏" pitchFamily="2" charset="-122"/>
                <a:ea typeface="华文新魏" pitchFamily="2" charset="-122"/>
              </a:rPr>
              <a:t>年取得了前所未有的进展</a:t>
            </a:r>
            <a:r>
              <a:rPr lang="en-US" altLang="zh-CN" sz="2800" b="0" dirty="0" smtClean="0">
                <a:solidFill>
                  <a:schemeClr val="tx1"/>
                </a:solidFill>
                <a:effectLst>
                  <a:outerShdw blurRad="38100" dist="38100" dir="2700000" algn="tl">
                    <a:srgbClr val="C0C0C0"/>
                  </a:outerShdw>
                </a:effectLst>
                <a:latin typeface="华文新魏" pitchFamily="2" charset="-122"/>
                <a:ea typeface="华文新魏" pitchFamily="2" charset="-122"/>
              </a:rPr>
              <a:t>,</a:t>
            </a:r>
            <a:r>
              <a:rPr lang="zh-CN" altLang="en-US" sz="2800" b="0" dirty="0" smtClean="0">
                <a:solidFill>
                  <a:schemeClr val="tx1"/>
                </a:solidFill>
                <a:effectLst>
                  <a:outerShdw blurRad="38100" dist="38100" dir="2700000" algn="tl">
                    <a:srgbClr val="C0C0C0"/>
                  </a:outerShdw>
                </a:effectLst>
                <a:latin typeface="华文新魏" pitchFamily="2" charset="-122"/>
                <a:ea typeface="华文新魏" pitchFamily="2" charset="-122"/>
              </a:rPr>
              <a:t> 其中</a:t>
            </a:r>
            <a:r>
              <a:rPr lang="zh-CN" altLang="en-US" sz="2800" b="0" dirty="0">
                <a:solidFill>
                  <a:schemeClr val="tx1"/>
                </a:solidFill>
                <a:effectLst>
                  <a:outerShdw blurRad="38100" dist="38100" dir="2700000" algn="tl">
                    <a:srgbClr val="C0C0C0"/>
                  </a:outerShdw>
                </a:effectLst>
                <a:latin typeface="华文新魏" pitchFamily="2" charset="-122"/>
                <a:ea typeface="华文新魏" pitchFamily="2" charset="-122"/>
              </a:rPr>
              <a:t>最重要的、具有划时代重大意义的成果之一就是</a:t>
            </a:r>
            <a:r>
              <a:rPr lang="zh-CN" altLang="en-US" sz="2800" b="0" dirty="0" smtClean="0">
                <a:solidFill>
                  <a:schemeClr val="tx1"/>
                </a:solidFill>
                <a:effectLst>
                  <a:outerShdw blurRad="38100" dist="38100" dir="2700000" algn="tl">
                    <a:srgbClr val="C0C0C0"/>
                  </a:outerShdw>
                </a:effectLst>
                <a:latin typeface="华文新魏" pitchFamily="2" charset="-122"/>
                <a:ea typeface="华文新魏" pitchFamily="2" charset="-122"/>
              </a:rPr>
              <a:t>统一</a:t>
            </a:r>
            <a:r>
              <a:rPr lang="en-US" altLang="zh-CN" sz="2800" b="0" dirty="0" smtClean="0">
                <a:solidFill>
                  <a:schemeClr val="tx1"/>
                </a:solidFill>
                <a:effectLst>
                  <a:outerShdw blurRad="38100" dist="38100" dir="2700000" algn="tl">
                    <a:srgbClr val="C0C0C0"/>
                  </a:outerShdw>
                </a:effectLst>
                <a:latin typeface="华文新魏" pitchFamily="2" charset="-122"/>
                <a:ea typeface="华文新魏" pitchFamily="2" charset="-122"/>
              </a:rPr>
              <a:t>/*</a:t>
            </a:r>
            <a:r>
              <a:rPr lang="zh-CN" altLang="en-US" sz="1800" b="0" dirty="0" smtClean="0">
                <a:solidFill>
                  <a:schemeClr val="tx1"/>
                </a:solidFill>
                <a:effectLst>
                  <a:outerShdw blurRad="38100" dist="38100" dir="2700000" algn="tl">
                    <a:srgbClr val="C0C0C0"/>
                  </a:outerShdw>
                </a:effectLst>
                <a:latin typeface="华文新魏" pitchFamily="2" charset="-122"/>
                <a:ea typeface="华文新魏" pitchFamily="2" charset="-122"/>
              </a:rPr>
              <a:t>说明曾经不统一</a:t>
            </a:r>
            <a:r>
              <a:rPr lang="en-US" altLang="zh-CN" sz="2800" b="0" dirty="0" smtClean="0">
                <a:solidFill>
                  <a:schemeClr val="tx1"/>
                </a:solidFill>
                <a:effectLst>
                  <a:outerShdw blurRad="38100" dist="38100" dir="2700000" algn="tl">
                    <a:srgbClr val="C0C0C0"/>
                  </a:outerShdw>
                </a:effectLst>
                <a:latin typeface="华文新魏" pitchFamily="2" charset="-122"/>
                <a:ea typeface="华文新魏" pitchFamily="2" charset="-122"/>
              </a:rPr>
              <a:t>*/</a:t>
            </a:r>
            <a:r>
              <a:rPr lang="zh-CN" altLang="en-US" sz="2800" b="0" dirty="0" smtClean="0">
                <a:solidFill>
                  <a:schemeClr val="tx1"/>
                </a:solidFill>
                <a:effectLst>
                  <a:outerShdw blurRad="38100" dist="38100" dir="2700000" algn="tl">
                    <a:srgbClr val="C0C0C0"/>
                  </a:outerShdw>
                </a:effectLst>
                <a:latin typeface="华文新魏" pitchFamily="2" charset="-122"/>
                <a:ea typeface="华文新魏" pitchFamily="2" charset="-122"/>
              </a:rPr>
              <a:t>建模</a:t>
            </a:r>
            <a:r>
              <a:rPr lang="zh-CN" altLang="en-US" sz="2800" b="0" dirty="0">
                <a:solidFill>
                  <a:schemeClr val="tx1"/>
                </a:solidFill>
                <a:effectLst>
                  <a:outerShdw blurRad="38100" dist="38100" dir="2700000" algn="tl">
                    <a:srgbClr val="C0C0C0"/>
                  </a:outerShdw>
                </a:effectLst>
                <a:latin typeface="华文新魏" pitchFamily="2" charset="-122"/>
                <a:ea typeface="华文新魏" pitchFamily="2" charset="-122"/>
              </a:rPr>
              <a:t>语言</a:t>
            </a:r>
            <a:r>
              <a:rPr lang="en-US" altLang="zh-CN" sz="2800" b="0" dirty="0">
                <a:solidFill>
                  <a:schemeClr val="tx1"/>
                </a:solidFill>
                <a:effectLst>
                  <a:outerShdw blurRad="38100" dist="38100" dir="2700000" algn="tl">
                    <a:srgbClr val="C0C0C0"/>
                  </a:outerShdw>
                </a:effectLst>
                <a:latin typeface="Times New Roman"/>
                <a:ea typeface="华文新魏" pitchFamily="2" charset="-122"/>
              </a:rPr>
              <a:t>—</a:t>
            </a:r>
            <a:r>
              <a:rPr lang="en-US" altLang="zh-CN" sz="2800" b="0" dirty="0">
                <a:solidFill>
                  <a:schemeClr val="tx1"/>
                </a:solidFill>
                <a:effectLst>
                  <a:outerShdw blurRad="38100" dist="38100" dir="2700000" algn="tl">
                    <a:srgbClr val="C0C0C0"/>
                  </a:outerShdw>
                </a:effectLst>
                <a:latin typeface="华文新魏" pitchFamily="2" charset="-122"/>
                <a:ea typeface="华文新魏" pitchFamily="2" charset="-122"/>
              </a:rPr>
              <a:t> </a:t>
            </a:r>
            <a:r>
              <a:rPr lang="en-US" altLang="zh-CN" sz="2800" b="0" dirty="0">
                <a:solidFill>
                  <a:schemeClr val="hlink"/>
                </a:solidFill>
                <a:effectLst>
                  <a:outerShdw blurRad="38100" dist="38100" dir="2700000" algn="tl">
                    <a:srgbClr val="C0C0C0"/>
                  </a:outerShdw>
                </a:effectLst>
                <a:latin typeface="华文新魏" pitchFamily="2" charset="-122"/>
                <a:ea typeface="华文新魏" pitchFamily="2" charset="-122"/>
              </a:rPr>
              <a:t>UML</a:t>
            </a:r>
            <a:r>
              <a:rPr lang="en-US" altLang="zh-CN" sz="2800" b="0" dirty="0">
                <a:solidFill>
                  <a:schemeClr val="tx1"/>
                </a:solidFill>
                <a:effectLst>
                  <a:outerShdw blurRad="38100" dist="38100" dir="2700000" algn="tl">
                    <a:srgbClr val="C0C0C0"/>
                  </a:outerShdw>
                </a:effectLst>
                <a:latin typeface="华文新魏" pitchFamily="2" charset="-122"/>
                <a:ea typeface="华文新魏" pitchFamily="2" charset="-122"/>
              </a:rPr>
              <a:t> ( Unified Modeling Language)</a:t>
            </a:r>
            <a:r>
              <a:rPr lang="zh-CN" altLang="en-US" sz="2800" b="0" dirty="0">
                <a:solidFill>
                  <a:schemeClr val="tx1"/>
                </a:solidFill>
                <a:effectLst>
                  <a:outerShdw blurRad="38100" dist="38100" dir="2700000" algn="tl">
                    <a:srgbClr val="C0C0C0"/>
                  </a:outerShdw>
                </a:effectLst>
                <a:latin typeface="华文新魏" pitchFamily="2" charset="-122"/>
                <a:ea typeface="华文新魏" pitchFamily="2" charset="-122"/>
              </a:rPr>
              <a:t>的出现。在世界范围内</a:t>
            </a:r>
            <a:r>
              <a:rPr lang="en-US" altLang="zh-CN" sz="2800" b="0" dirty="0">
                <a:solidFill>
                  <a:schemeClr val="tx1"/>
                </a:solidFill>
                <a:effectLst>
                  <a:outerShdw blurRad="38100" dist="38100" dir="2700000" algn="tl">
                    <a:srgbClr val="C0C0C0"/>
                  </a:outerShdw>
                </a:effectLst>
                <a:latin typeface="华文新魏" pitchFamily="2" charset="-122"/>
                <a:ea typeface="华文新魏" pitchFamily="2" charset="-122"/>
              </a:rPr>
              <a:t>, UML</a:t>
            </a:r>
            <a:r>
              <a:rPr lang="zh-CN" altLang="en-US" sz="2800" b="0" dirty="0">
                <a:solidFill>
                  <a:schemeClr val="tx1"/>
                </a:solidFill>
                <a:effectLst>
                  <a:outerShdw blurRad="38100" dist="38100" dir="2700000" algn="tl">
                    <a:srgbClr val="C0C0C0"/>
                  </a:outerShdw>
                </a:effectLst>
                <a:latin typeface="华文新魏" pitchFamily="2" charset="-122"/>
                <a:ea typeface="华文新魏" pitchFamily="2" charset="-122"/>
              </a:rPr>
              <a:t>将是面向对象技术领域内占主导地位的标准建模语言。 </a:t>
            </a:r>
          </a:p>
        </p:txBody>
      </p:sp>
      <p:sp>
        <p:nvSpPr>
          <p:cNvPr id="61449" name="Text Box 9"/>
          <p:cNvSpPr txBox="1">
            <a:spLocks noChangeArrowheads="1"/>
          </p:cNvSpPr>
          <p:nvPr/>
        </p:nvSpPr>
        <p:spPr bwMode="auto">
          <a:xfrm>
            <a:off x="1381125" y="379413"/>
            <a:ext cx="6435725"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的发展</a:t>
            </a:r>
            <a:endParaRPr lang="zh-CN" altLang="en-US" sz="4400">
              <a:solidFill>
                <a:schemeClr val="tx2"/>
              </a:solidFill>
              <a:effectLst>
                <a:outerShdw blurRad="38100" dist="38100" dir="2700000" algn="tl">
                  <a:srgbClr val="C0C0C0"/>
                </a:outerShdw>
              </a:effectLst>
              <a:latin typeface="华文新魏" pitchFamily="2" charset="-122"/>
              <a:ea typeface="华文新魏" pitchFamily="2" charset="-122"/>
            </a:endParaRPr>
          </a:p>
        </p:txBody>
      </p:sp>
    </p:spTree>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40"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grpSp>
        <p:nvGrpSpPr>
          <p:cNvPr id="372741" name="Group 5"/>
          <p:cNvGrpSpPr>
            <a:grpSpLocks/>
          </p:cNvGrpSpPr>
          <p:nvPr/>
        </p:nvGrpSpPr>
        <p:grpSpPr bwMode="auto">
          <a:xfrm>
            <a:off x="1146175" y="1639888"/>
            <a:ext cx="6388100" cy="4578340"/>
            <a:chOff x="1824" y="6900"/>
            <a:chExt cx="8376" cy="5048"/>
          </a:xfrm>
        </p:grpSpPr>
        <p:grpSp>
          <p:nvGrpSpPr>
            <p:cNvPr id="372742" name="Group 6"/>
            <p:cNvGrpSpPr>
              <a:grpSpLocks/>
            </p:cNvGrpSpPr>
            <p:nvPr/>
          </p:nvGrpSpPr>
          <p:grpSpPr bwMode="auto">
            <a:xfrm>
              <a:off x="1980" y="9324"/>
              <a:ext cx="360" cy="548"/>
              <a:chOff x="2600" y="3936"/>
              <a:chExt cx="360" cy="548"/>
            </a:xfrm>
          </p:grpSpPr>
          <p:sp>
            <p:nvSpPr>
              <p:cNvPr id="372743" name="Oval 7"/>
              <p:cNvSpPr>
                <a:spLocks noChangeArrowheads="1"/>
              </p:cNvSpPr>
              <p:nvPr/>
            </p:nvSpPr>
            <p:spPr bwMode="auto">
              <a:xfrm>
                <a:off x="2700" y="3936"/>
                <a:ext cx="180" cy="156"/>
              </a:xfrm>
              <a:prstGeom prst="ellipse">
                <a:avLst/>
              </a:prstGeom>
              <a:solidFill>
                <a:srgbClr val="FFFFFF"/>
              </a:solidFill>
              <a:ln w="9525">
                <a:solidFill>
                  <a:srgbClr val="000000"/>
                </a:solidFill>
                <a:round/>
                <a:headEnd/>
                <a:tailEnd/>
              </a:ln>
            </p:spPr>
            <p:txBody>
              <a:bodyPr/>
              <a:lstStyle/>
              <a:p>
                <a:endParaRPr lang="zh-CN" altLang="en-US"/>
              </a:p>
            </p:txBody>
          </p:sp>
          <p:sp>
            <p:nvSpPr>
              <p:cNvPr id="372744" name="Line 8"/>
              <p:cNvSpPr>
                <a:spLocks noChangeShapeType="1"/>
              </p:cNvSpPr>
              <p:nvPr/>
            </p:nvSpPr>
            <p:spPr bwMode="auto">
              <a:xfrm>
                <a:off x="2600" y="4198"/>
                <a:ext cx="360" cy="0"/>
              </a:xfrm>
              <a:prstGeom prst="line">
                <a:avLst/>
              </a:prstGeom>
              <a:noFill/>
              <a:ln w="9525">
                <a:solidFill>
                  <a:srgbClr val="000000"/>
                </a:solidFill>
                <a:round/>
                <a:headEnd/>
                <a:tailEnd/>
              </a:ln>
            </p:spPr>
            <p:txBody>
              <a:bodyPr/>
              <a:lstStyle/>
              <a:p>
                <a:endParaRPr lang="zh-CN" altLang="en-US"/>
              </a:p>
            </p:txBody>
          </p:sp>
          <p:sp>
            <p:nvSpPr>
              <p:cNvPr id="372745" name="Line 9"/>
              <p:cNvSpPr>
                <a:spLocks noChangeShapeType="1"/>
              </p:cNvSpPr>
              <p:nvPr/>
            </p:nvSpPr>
            <p:spPr bwMode="auto">
              <a:xfrm>
                <a:off x="2780" y="4095"/>
                <a:ext cx="0" cy="227"/>
              </a:xfrm>
              <a:prstGeom prst="line">
                <a:avLst/>
              </a:prstGeom>
              <a:noFill/>
              <a:ln w="9525">
                <a:solidFill>
                  <a:srgbClr val="000000"/>
                </a:solidFill>
                <a:round/>
                <a:headEnd/>
                <a:tailEnd/>
              </a:ln>
            </p:spPr>
            <p:txBody>
              <a:bodyPr/>
              <a:lstStyle/>
              <a:p>
                <a:endParaRPr lang="zh-CN" altLang="en-US"/>
              </a:p>
            </p:txBody>
          </p:sp>
          <p:sp>
            <p:nvSpPr>
              <p:cNvPr id="372746" name="Line 10"/>
              <p:cNvSpPr>
                <a:spLocks noChangeShapeType="1"/>
              </p:cNvSpPr>
              <p:nvPr/>
            </p:nvSpPr>
            <p:spPr bwMode="auto">
              <a:xfrm flipH="1">
                <a:off x="2600" y="4328"/>
                <a:ext cx="180" cy="156"/>
              </a:xfrm>
              <a:prstGeom prst="line">
                <a:avLst/>
              </a:prstGeom>
              <a:noFill/>
              <a:ln w="9525">
                <a:solidFill>
                  <a:srgbClr val="000000"/>
                </a:solidFill>
                <a:round/>
                <a:headEnd/>
                <a:tailEnd/>
              </a:ln>
            </p:spPr>
            <p:txBody>
              <a:bodyPr/>
              <a:lstStyle/>
              <a:p>
                <a:endParaRPr lang="zh-CN" altLang="en-US"/>
              </a:p>
            </p:txBody>
          </p:sp>
          <p:sp>
            <p:nvSpPr>
              <p:cNvPr id="372747" name="Line 11"/>
              <p:cNvSpPr>
                <a:spLocks noChangeShapeType="1"/>
              </p:cNvSpPr>
              <p:nvPr/>
            </p:nvSpPr>
            <p:spPr bwMode="auto">
              <a:xfrm>
                <a:off x="2780" y="4326"/>
                <a:ext cx="180" cy="156"/>
              </a:xfrm>
              <a:prstGeom prst="line">
                <a:avLst/>
              </a:prstGeom>
              <a:noFill/>
              <a:ln w="9525">
                <a:solidFill>
                  <a:srgbClr val="000000"/>
                </a:solidFill>
                <a:round/>
                <a:headEnd/>
                <a:tailEnd/>
              </a:ln>
            </p:spPr>
            <p:txBody>
              <a:bodyPr/>
              <a:lstStyle/>
              <a:p>
                <a:endParaRPr lang="zh-CN" altLang="en-US"/>
              </a:p>
            </p:txBody>
          </p:sp>
        </p:grpSp>
        <p:grpSp>
          <p:nvGrpSpPr>
            <p:cNvPr id="372748" name="Group 12"/>
            <p:cNvGrpSpPr>
              <a:grpSpLocks/>
            </p:cNvGrpSpPr>
            <p:nvPr/>
          </p:nvGrpSpPr>
          <p:grpSpPr bwMode="auto">
            <a:xfrm>
              <a:off x="3060" y="10728"/>
              <a:ext cx="360" cy="548"/>
              <a:chOff x="2600" y="3936"/>
              <a:chExt cx="360" cy="548"/>
            </a:xfrm>
          </p:grpSpPr>
          <p:sp>
            <p:nvSpPr>
              <p:cNvPr id="372749" name="Oval 13"/>
              <p:cNvSpPr>
                <a:spLocks noChangeArrowheads="1"/>
              </p:cNvSpPr>
              <p:nvPr/>
            </p:nvSpPr>
            <p:spPr bwMode="auto">
              <a:xfrm>
                <a:off x="2700" y="3936"/>
                <a:ext cx="180" cy="156"/>
              </a:xfrm>
              <a:prstGeom prst="ellipse">
                <a:avLst/>
              </a:prstGeom>
              <a:solidFill>
                <a:srgbClr val="FFFFFF"/>
              </a:solidFill>
              <a:ln w="9525">
                <a:solidFill>
                  <a:srgbClr val="000000"/>
                </a:solidFill>
                <a:round/>
                <a:headEnd/>
                <a:tailEnd/>
              </a:ln>
            </p:spPr>
            <p:txBody>
              <a:bodyPr/>
              <a:lstStyle/>
              <a:p>
                <a:endParaRPr lang="zh-CN" altLang="en-US"/>
              </a:p>
            </p:txBody>
          </p:sp>
          <p:sp>
            <p:nvSpPr>
              <p:cNvPr id="372750" name="Line 14"/>
              <p:cNvSpPr>
                <a:spLocks noChangeShapeType="1"/>
              </p:cNvSpPr>
              <p:nvPr/>
            </p:nvSpPr>
            <p:spPr bwMode="auto">
              <a:xfrm>
                <a:off x="2600" y="4198"/>
                <a:ext cx="360" cy="0"/>
              </a:xfrm>
              <a:prstGeom prst="line">
                <a:avLst/>
              </a:prstGeom>
              <a:noFill/>
              <a:ln w="9525">
                <a:solidFill>
                  <a:srgbClr val="000000"/>
                </a:solidFill>
                <a:round/>
                <a:headEnd/>
                <a:tailEnd/>
              </a:ln>
            </p:spPr>
            <p:txBody>
              <a:bodyPr/>
              <a:lstStyle/>
              <a:p>
                <a:endParaRPr lang="zh-CN" altLang="en-US"/>
              </a:p>
            </p:txBody>
          </p:sp>
          <p:sp>
            <p:nvSpPr>
              <p:cNvPr id="372751" name="Line 15"/>
              <p:cNvSpPr>
                <a:spLocks noChangeShapeType="1"/>
              </p:cNvSpPr>
              <p:nvPr/>
            </p:nvSpPr>
            <p:spPr bwMode="auto">
              <a:xfrm>
                <a:off x="2780" y="4095"/>
                <a:ext cx="0" cy="227"/>
              </a:xfrm>
              <a:prstGeom prst="line">
                <a:avLst/>
              </a:prstGeom>
              <a:noFill/>
              <a:ln w="9525">
                <a:solidFill>
                  <a:srgbClr val="000000"/>
                </a:solidFill>
                <a:round/>
                <a:headEnd/>
                <a:tailEnd/>
              </a:ln>
            </p:spPr>
            <p:txBody>
              <a:bodyPr/>
              <a:lstStyle/>
              <a:p>
                <a:endParaRPr lang="zh-CN" altLang="en-US"/>
              </a:p>
            </p:txBody>
          </p:sp>
          <p:sp>
            <p:nvSpPr>
              <p:cNvPr id="372752" name="Line 16"/>
              <p:cNvSpPr>
                <a:spLocks noChangeShapeType="1"/>
              </p:cNvSpPr>
              <p:nvPr/>
            </p:nvSpPr>
            <p:spPr bwMode="auto">
              <a:xfrm flipH="1">
                <a:off x="2600" y="4328"/>
                <a:ext cx="180" cy="156"/>
              </a:xfrm>
              <a:prstGeom prst="line">
                <a:avLst/>
              </a:prstGeom>
              <a:noFill/>
              <a:ln w="9525">
                <a:solidFill>
                  <a:srgbClr val="000000"/>
                </a:solidFill>
                <a:round/>
                <a:headEnd/>
                <a:tailEnd/>
              </a:ln>
            </p:spPr>
            <p:txBody>
              <a:bodyPr/>
              <a:lstStyle/>
              <a:p>
                <a:endParaRPr lang="zh-CN" altLang="en-US"/>
              </a:p>
            </p:txBody>
          </p:sp>
          <p:sp>
            <p:nvSpPr>
              <p:cNvPr id="372753" name="Line 17"/>
              <p:cNvSpPr>
                <a:spLocks noChangeShapeType="1"/>
              </p:cNvSpPr>
              <p:nvPr/>
            </p:nvSpPr>
            <p:spPr bwMode="auto">
              <a:xfrm>
                <a:off x="2780" y="4326"/>
                <a:ext cx="180" cy="156"/>
              </a:xfrm>
              <a:prstGeom prst="line">
                <a:avLst/>
              </a:prstGeom>
              <a:noFill/>
              <a:ln w="9525">
                <a:solidFill>
                  <a:srgbClr val="000000"/>
                </a:solidFill>
                <a:round/>
                <a:headEnd/>
                <a:tailEnd/>
              </a:ln>
            </p:spPr>
            <p:txBody>
              <a:bodyPr/>
              <a:lstStyle/>
              <a:p>
                <a:endParaRPr lang="zh-CN" altLang="en-US"/>
              </a:p>
            </p:txBody>
          </p:sp>
        </p:grpSp>
        <p:grpSp>
          <p:nvGrpSpPr>
            <p:cNvPr id="372754" name="Group 18"/>
            <p:cNvGrpSpPr>
              <a:grpSpLocks/>
            </p:cNvGrpSpPr>
            <p:nvPr/>
          </p:nvGrpSpPr>
          <p:grpSpPr bwMode="auto">
            <a:xfrm>
              <a:off x="3060" y="8152"/>
              <a:ext cx="360" cy="548"/>
              <a:chOff x="2600" y="3936"/>
              <a:chExt cx="360" cy="548"/>
            </a:xfrm>
          </p:grpSpPr>
          <p:sp>
            <p:nvSpPr>
              <p:cNvPr id="372755" name="Oval 19"/>
              <p:cNvSpPr>
                <a:spLocks noChangeArrowheads="1"/>
              </p:cNvSpPr>
              <p:nvPr/>
            </p:nvSpPr>
            <p:spPr bwMode="auto">
              <a:xfrm>
                <a:off x="2700" y="3936"/>
                <a:ext cx="180" cy="156"/>
              </a:xfrm>
              <a:prstGeom prst="ellipse">
                <a:avLst/>
              </a:prstGeom>
              <a:solidFill>
                <a:srgbClr val="FFFFFF"/>
              </a:solidFill>
              <a:ln w="9525">
                <a:solidFill>
                  <a:srgbClr val="000000"/>
                </a:solidFill>
                <a:round/>
                <a:headEnd/>
                <a:tailEnd/>
              </a:ln>
            </p:spPr>
            <p:txBody>
              <a:bodyPr/>
              <a:lstStyle/>
              <a:p>
                <a:endParaRPr lang="zh-CN" altLang="en-US"/>
              </a:p>
            </p:txBody>
          </p:sp>
          <p:sp>
            <p:nvSpPr>
              <p:cNvPr id="372756" name="Line 20"/>
              <p:cNvSpPr>
                <a:spLocks noChangeShapeType="1"/>
              </p:cNvSpPr>
              <p:nvPr/>
            </p:nvSpPr>
            <p:spPr bwMode="auto">
              <a:xfrm>
                <a:off x="2600" y="4198"/>
                <a:ext cx="360" cy="0"/>
              </a:xfrm>
              <a:prstGeom prst="line">
                <a:avLst/>
              </a:prstGeom>
              <a:noFill/>
              <a:ln w="9525">
                <a:solidFill>
                  <a:srgbClr val="000000"/>
                </a:solidFill>
                <a:round/>
                <a:headEnd/>
                <a:tailEnd/>
              </a:ln>
            </p:spPr>
            <p:txBody>
              <a:bodyPr/>
              <a:lstStyle/>
              <a:p>
                <a:endParaRPr lang="zh-CN" altLang="en-US"/>
              </a:p>
            </p:txBody>
          </p:sp>
          <p:sp>
            <p:nvSpPr>
              <p:cNvPr id="372757" name="Line 21"/>
              <p:cNvSpPr>
                <a:spLocks noChangeShapeType="1"/>
              </p:cNvSpPr>
              <p:nvPr/>
            </p:nvSpPr>
            <p:spPr bwMode="auto">
              <a:xfrm>
                <a:off x="2780" y="4095"/>
                <a:ext cx="0" cy="227"/>
              </a:xfrm>
              <a:prstGeom prst="line">
                <a:avLst/>
              </a:prstGeom>
              <a:noFill/>
              <a:ln w="9525">
                <a:solidFill>
                  <a:srgbClr val="000000"/>
                </a:solidFill>
                <a:round/>
                <a:headEnd/>
                <a:tailEnd/>
              </a:ln>
            </p:spPr>
            <p:txBody>
              <a:bodyPr/>
              <a:lstStyle/>
              <a:p>
                <a:endParaRPr lang="zh-CN" altLang="en-US"/>
              </a:p>
            </p:txBody>
          </p:sp>
          <p:sp>
            <p:nvSpPr>
              <p:cNvPr id="372758" name="Line 22"/>
              <p:cNvSpPr>
                <a:spLocks noChangeShapeType="1"/>
              </p:cNvSpPr>
              <p:nvPr/>
            </p:nvSpPr>
            <p:spPr bwMode="auto">
              <a:xfrm flipH="1">
                <a:off x="2600" y="4328"/>
                <a:ext cx="180" cy="156"/>
              </a:xfrm>
              <a:prstGeom prst="line">
                <a:avLst/>
              </a:prstGeom>
              <a:noFill/>
              <a:ln w="9525">
                <a:solidFill>
                  <a:srgbClr val="000000"/>
                </a:solidFill>
                <a:round/>
                <a:headEnd/>
                <a:tailEnd/>
              </a:ln>
            </p:spPr>
            <p:txBody>
              <a:bodyPr/>
              <a:lstStyle/>
              <a:p>
                <a:endParaRPr lang="zh-CN" altLang="en-US"/>
              </a:p>
            </p:txBody>
          </p:sp>
          <p:sp>
            <p:nvSpPr>
              <p:cNvPr id="372759" name="Line 23"/>
              <p:cNvSpPr>
                <a:spLocks noChangeShapeType="1"/>
              </p:cNvSpPr>
              <p:nvPr/>
            </p:nvSpPr>
            <p:spPr bwMode="auto">
              <a:xfrm>
                <a:off x="2780" y="4326"/>
                <a:ext cx="180" cy="156"/>
              </a:xfrm>
              <a:prstGeom prst="line">
                <a:avLst/>
              </a:prstGeom>
              <a:noFill/>
              <a:ln w="9525">
                <a:solidFill>
                  <a:srgbClr val="000000"/>
                </a:solidFill>
                <a:round/>
                <a:headEnd/>
                <a:tailEnd/>
              </a:ln>
            </p:spPr>
            <p:txBody>
              <a:bodyPr/>
              <a:lstStyle/>
              <a:p>
                <a:endParaRPr lang="zh-CN" altLang="en-US"/>
              </a:p>
            </p:txBody>
          </p:sp>
        </p:grpSp>
        <p:grpSp>
          <p:nvGrpSpPr>
            <p:cNvPr id="372760" name="Group 24"/>
            <p:cNvGrpSpPr>
              <a:grpSpLocks/>
            </p:cNvGrpSpPr>
            <p:nvPr/>
          </p:nvGrpSpPr>
          <p:grpSpPr bwMode="auto">
            <a:xfrm>
              <a:off x="4502" y="7556"/>
              <a:ext cx="1323" cy="643"/>
              <a:chOff x="4680" y="2844"/>
              <a:chExt cx="1323" cy="643"/>
            </a:xfrm>
          </p:grpSpPr>
          <p:sp>
            <p:nvSpPr>
              <p:cNvPr id="372761" name="Oval 25"/>
              <p:cNvSpPr>
                <a:spLocks noChangeArrowheads="1"/>
              </p:cNvSpPr>
              <p:nvPr/>
            </p:nvSpPr>
            <p:spPr bwMode="auto">
              <a:xfrm>
                <a:off x="4680" y="2844"/>
                <a:ext cx="1080" cy="312"/>
              </a:xfrm>
              <a:prstGeom prst="ellipse">
                <a:avLst/>
              </a:prstGeom>
              <a:solidFill>
                <a:srgbClr val="FFFFFF"/>
              </a:solidFill>
              <a:ln w="9525">
                <a:solidFill>
                  <a:srgbClr val="000000"/>
                </a:solidFill>
                <a:round/>
                <a:headEnd/>
                <a:tailEnd/>
              </a:ln>
            </p:spPr>
            <p:txBody>
              <a:bodyPr/>
              <a:lstStyle/>
              <a:p>
                <a:endParaRPr lang="zh-CN" altLang="en-US"/>
              </a:p>
            </p:txBody>
          </p:sp>
          <p:sp>
            <p:nvSpPr>
              <p:cNvPr id="372762" name="Text Box 26"/>
              <p:cNvSpPr txBox="1">
                <a:spLocks noChangeArrowheads="1"/>
              </p:cNvSpPr>
              <p:nvPr/>
            </p:nvSpPr>
            <p:spPr bwMode="auto">
              <a:xfrm>
                <a:off x="4743" y="3175"/>
                <a:ext cx="1260" cy="312"/>
              </a:xfrm>
              <a:prstGeom prst="rect">
                <a:avLst/>
              </a:prstGeom>
              <a:noFill/>
              <a:ln w="9525">
                <a:noFill/>
                <a:miter lim="800000"/>
                <a:headEnd/>
                <a:tailEnd/>
              </a:ln>
            </p:spPr>
            <p:txBody>
              <a:bodyPr/>
              <a:lstStyle/>
              <a:p>
                <a:r>
                  <a:rPr lang="zh-CN" altLang="en-US" sz="1200" dirty="0">
                    <a:effectLst>
                      <a:outerShdw blurRad="38100" dist="38100" dir="2700000" algn="tl">
                        <a:srgbClr val="C0C0C0"/>
                      </a:outerShdw>
                    </a:effectLst>
                    <a:latin typeface="Times New Roman" pitchFamily="18" charset="0"/>
                  </a:rPr>
                  <a:t>查询信息</a:t>
                </a:r>
                <a:endParaRPr lang="zh-CN" altLang="en-US" sz="1200" dirty="0">
                  <a:effectLst>
                    <a:outerShdw blurRad="38100" dist="38100" dir="2700000" algn="tl">
                      <a:srgbClr val="C0C0C0"/>
                    </a:outerShdw>
                  </a:effectLst>
                </a:endParaRPr>
              </a:p>
            </p:txBody>
          </p:sp>
        </p:grpSp>
        <p:grpSp>
          <p:nvGrpSpPr>
            <p:cNvPr id="372763" name="Group 27"/>
            <p:cNvGrpSpPr>
              <a:grpSpLocks/>
            </p:cNvGrpSpPr>
            <p:nvPr/>
          </p:nvGrpSpPr>
          <p:grpSpPr bwMode="auto">
            <a:xfrm>
              <a:off x="4502" y="8778"/>
              <a:ext cx="1306" cy="846"/>
              <a:chOff x="4680" y="2844"/>
              <a:chExt cx="1306" cy="846"/>
            </a:xfrm>
          </p:grpSpPr>
          <p:sp>
            <p:nvSpPr>
              <p:cNvPr id="372764" name="Oval 28"/>
              <p:cNvSpPr>
                <a:spLocks noChangeArrowheads="1"/>
              </p:cNvSpPr>
              <p:nvPr/>
            </p:nvSpPr>
            <p:spPr bwMode="auto">
              <a:xfrm>
                <a:off x="4680" y="2844"/>
                <a:ext cx="1080" cy="312"/>
              </a:xfrm>
              <a:prstGeom prst="ellipse">
                <a:avLst/>
              </a:prstGeom>
              <a:solidFill>
                <a:srgbClr val="FFFFFF"/>
              </a:solidFill>
              <a:ln w="9525">
                <a:solidFill>
                  <a:srgbClr val="000000"/>
                </a:solidFill>
                <a:round/>
                <a:headEnd/>
                <a:tailEnd/>
              </a:ln>
            </p:spPr>
            <p:txBody>
              <a:bodyPr/>
              <a:lstStyle/>
              <a:p>
                <a:endParaRPr lang="zh-CN" altLang="en-US"/>
              </a:p>
            </p:txBody>
          </p:sp>
          <p:sp>
            <p:nvSpPr>
              <p:cNvPr id="372765" name="Text Box 29"/>
              <p:cNvSpPr txBox="1">
                <a:spLocks noChangeArrowheads="1"/>
              </p:cNvSpPr>
              <p:nvPr/>
            </p:nvSpPr>
            <p:spPr bwMode="auto">
              <a:xfrm>
                <a:off x="4726" y="3222"/>
                <a:ext cx="1260" cy="468"/>
              </a:xfrm>
              <a:prstGeom prst="rect">
                <a:avLst/>
              </a:prstGeom>
              <a:noFill/>
              <a:ln w="9525">
                <a:noFill/>
                <a:miter lim="800000"/>
                <a:headEnd/>
                <a:tailEnd/>
              </a:ln>
            </p:spPr>
            <p:txBody>
              <a:bodyPr/>
              <a:lstStyle/>
              <a:p>
                <a:r>
                  <a:rPr lang="zh-CN" altLang="en-US" sz="1200">
                    <a:effectLst>
                      <a:outerShdw blurRad="38100" dist="38100" dir="2700000" algn="tl">
                        <a:srgbClr val="C0C0C0"/>
                      </a:outerShdw>
                    </a:effectLst>
                    <a:latin typeface="Times New Roman" pitchFamily="18" charset="0"/>
                  </a:rPr>
                  <a:t>确定领域</a:t>
                </a:r>
                <a:endParaRPr lang="zh-CN" altLang="en-US" sz="1200">
                  <a:effectLst>
                    <a:outerShdw blurRad="38100" dist="38100" dir="2700000" algn="tl">
                      <a:srgbClr val="C0C0C0"/>
                    </a:outerShdw>
                  </a:effectLst>
                </a:endParaRPr>
              </a:p>
            </p:txBody>
          </p:sp>
        </p:grpSp>
        <p:grpSp>
          <p:nvGrpSpPr>
            <p:cNvPr id="372766" name="Group 30"/>
            <p:cNvGrpSpPr>
              <a:grpSpLocks/>
            </p:cNvGrpSpPr>
            <p:nvPr/>
          </p:nvGrpSpPr>
          <p:grpSpPr bwMode="auto">
            <a:xfrm>
              <a:off x="4526" y="11118"/>
              <a:ext cx="1337" cy="830"/>
              <a:chOff x="4680" y="2844"/>
              <a:chExt cx="1337" cy="830"/>
            </a:xfrm>
          </p:grpSpPr>
          <p:sp>
            <p:nvSpPr>
              <p:cNvPr id="372767" name="Oval 31"/>
              <p:cNvSpPr>
                <a:spLocks noChangeArrowheads="1"/>
              </p:cNvSpPr>
              <p:nvPr/>
            </p:nvSpPr>
            <p:spPr bwMode="auto">
              <a:xfrm>
                <a:off x="4680" y="2844"/>
                <a:ext cx="1080" cy="312"/>
              </a:xfrm>
              <a:prstGeom prst="ellipse">
                <a:avLst/>
              </a:prstGeom>
              <a:solidFill>
                <a:srgbClr val="FFFFFF"/>
              </a:solidFill>
              <a:ln w="9525">
                <a:solidFill>
                  <a:srgbClr val="000000"/>
                </a:solidFill>
                <a:round/>
                <a:headEnd/>
                <a:tailEnd/>
              </a:ln>
            </p:spPr>
            <p:txBody>
              <a:bodyPr/>
              <a:lstStyle/>
              <a:p>
                <a:endParaRPr lang="zh-CN" altLang="en-US"/>
              </a:p>
            </p:txBody>
          </p:sp>
          <p:sp>
            <p:nvSpPr>
              <p:cNvPr id="372768" name="Text Box 32"/>
              <p:cNvSpPr txBox="1">
                <a:spLocks noChangeArrowheads="1"/>
              </p:cNvSpPr>
              <p:nvPr/>
            </p:nvSpPr>
            <p:spPr bwMode="auto">
              <a:xfrm>
                <a:off x="4757" y="3206"/>
                <a:ext cx="1260" cy="468"/>
              </a:xfrm>
              <a:prstGeom prst="rect">
                <a:avLst/>
              </a:prstGeom>
              <a:noFill/>
              <a:ln w="9525">
                <a:noFill/>
                <a:miter lim="800000"/>
                <a:headEnd/>
                <a:tailEnd/>
              </a:ln>
            </p:spPr>
            <p:txBody>
              <a:bodyPr/>
              <a:lstStyle/>
              <a:p>
                <a:r>
                  <a:rPr lang="zh-CN" altLang="en-US" sz="1200" dirty="0">
                    <a:effectLst>
                      <a:outerShdw blurRad="38100" dist="38100" dir="2700000" algn="tl">
                        <a:srgbClr val="C0C0C0"/>
                      </a:outerShdw>
                    </a:effectLst>
                    <a:latin typeface="Times New Roman" pitchFamily="18" charset="0"/>
                  </a:rPr>
                  <a:t>用户登录</a:t>
                </a:r>
                <a:endParaRPr lang="zh-CN" altLang="en-US" sz="1200" dirty="0">
                  <a:effectLst>
                    <a:outerShdw blurRad="38100" dist="38100" dir="2700000" algn="tl">
                      <a:srgbClr val="C0C0C0"/>
                    </a:outerShdw>
                  </a:effectLst>
                </a:endParaRPr>
              </a:p>
            </p:txBody>
          </p:sp>
        </p:grpSp>
        <p:grpSp>
          <p:nvGrpSpPr>
            <p:cNvPr id="372769" name="Group 33"/>
            <p:cNvGrpSpPr>
              <a:grpSpLocks/>
            </p:cNvGrpSpPr>
            <p:nvPr/>
          </p:nvGrpSpPr>
          <p:grpSpPr bwMode="auto">
            <a:xfrm>
              <a:off x="4399" y="10000"/>
              <a:ext cx="1620" cy="856"/>
              <a:chOff x="6043" y="4378"/>
              <a:chExt cx="1620" cy="856"/>
            </a:xfrm>
          </p:grpSpPr>
          <p:sp>
            <p:nvSpPr>
              <p:cNvPr id="372770" name="Oval 34"/>
              <p:cNvSpPr>
                <a:spLocks noChangeArrowheads="1"/>
              </p:cNvSpPr>
              <p:nvPr/>
            </p:nvSpPr>
            <p:spPr bwMode="auto">
              <a:xfrm>
                <a:off x="6187" y="4378"/>
                <a:ext cx="1080" cy="312"/>
              </a:xfrm>
              <a:prstGeom prst="ellipse">
                <a:avLst/>
              </a:prstGeom>
              <a:solidFill>
                <a:srgbClr val="FFFFFF"/>
              </a:solidFill>
              <a:ln w="9525">
                <a:solidFill>
                  <a:srgbClr val="000000"/>
                </a:solidFill>
                <a:round/>
                <a:headEnd/>
                <a:tailEnd/>
              </a:ln>
            </p:spPr>
            <p:txBody>
              <a:bodyPr/>
              <a:lstStyle/>
              <a:p>
                <a:endParaRPr lang="zh-CN" altLang="en-US"/>
              </a:p>
            </p:txBody>
          </p:sp>
          <p:sp>
            <p:nvSpPr>
              <p:cNvPr id="372771" name="Text Box 35"/>
              <p:cNvSpPr txBox="1">
                <a:spLocks noChangeArrowheads="1"/>
              </p:cNvSpPr>
              <p:nvPr/>
            </p:nvSpPr>
            <p:spPr bwMode="auto">
              <a:xfrm>
                <a:off x="6043" y="4766"/>
                <a:ext cx="1620" cy="468"/>
              </a:xfrm>
              <a:prstGeom prst="rect">
                <a:avLst/>
              </a:prstGeom>
              <a:noFill/>
              <a:ln w="9525">
                <a:noFill/>
                <a:miter lim="800000"/>
                <a:headEnd/>
                <a:tailEnd/>
              </a:ln>
            </p:spPr>
            <p:txBody>
              <a:bodyPr/>
              <a:lstStyle/>
              <a:p>
                <a:r>
                  <a:rPr lang="zh-CN" altLang="en-US" sz="1200" dirty="0">
                    <a:effectLst>
                      <a:outerShdw blurRad="38100" dist="38100" dir="2700000" algn="tl">
                        <a:srgbClr val="C0C0C0"/>
                      </a:outerShdw>
                    </a:effectLst>
                    <a:latin typeface="Times New Roman" pitchFamily="18" charset="0"/>
                  </a:rPr>
                  <a:t>查询结果反馈</a:t>
                </a:r>
                <a:endParaRPr lang="zh-CN" altLang="en-US" sz="1200" dirty="0">
                  <a:effectLst>
                    <a:outerShdw blurRad="38100" dist="38100" dir="2700000" algn="tl">
                      <a:srgbClr val="C0C0C0"/>
                    </a:outerShdw>
                  </a:effectLst>
                </a:endParaRPr>
              </a:p>
            </p:txBody>
          </p:sp>
        </p:grpSp>
        <p:grpSp>
          <p:nvGrpSpPr>
            <p:cNvPr id="372772" name="Group 36"/>
            <p:cNvGrpSpPr>
              <a:grpSpLocks/>
            </p:cNvGrpSpPr>
            <p:nvPr/>
          </p:nvGrpSpPr>
          <p:grpSpPr bwMode="auto">
            <a:xfrm>
              <a:off x="6651" y="9220"/>
              <a:ext cx="1620" cy="845"/>
              <a:chOff x="6111" y="4378"/>
              <a:chExt cx="1620" cy="845"/>
            </a:xfrm>
          </p:grpSpPr>
          <p:sp>
            <p:nvSpPr>
              <p:cNvPr id="372773" name="Oval 37"/>
              <p:cNvSpPr>
                <a:spLocks noChangeArrowheads="1"/>
              </p:cNvSpPr>
              <p:nvPr/>
            </p:nvSpPr>
            <p:spPr bwMode="auto">
              <a:xfrm>
                <a:off x="6187" y="4378"/>
                <a:ext cx="1080" cy="312"/>
              </a:xfrm>
              <a:prstGeom prst="ellipse">
                <a:avLst/>
              </a:prstGeom>
              <a:solidFill>
                <a:srgbClr val="FFFFFF"/>
              </a:solidFill>
              <a:ln w="9525">
                <a:solidFill>
                  <a:srgbClr val="000000"/>
                </a:solidFill>
                <a:round/>
                <a:headEnd/>
                <a:tailEnd/>
              </a:ln>
            </p:spPr>
            <p:txBody>
              <a:bodyPr/>
              <a:lstStyle/>
              <a:p>
                <a:endParaRPr lang="zh-CN" altLang="en-US"/>
              </a:p>
            </p:txBody>
          </p:sp>
          <p:sp>
            <p:nvSpPr>
              <p:cNvPr id="372774" name="Text Box 38"/>
              <p:cNvSpPr txBox="1">
                <a:spLocks noChangeArrowheads="1"/>
              </p:cNvSpPr>
              <p:nvPr/>
            </p:nvSpPr>
            <p:spPr bwMode="auto">
              <a:xfrm>
                <a:off x="6111" y="4755"/>
                <a:ext cx="1620" cy="468"/>
              </a:xfrm>
              <a:prstGeom prst="rect">
                <a:avLst/>
              </a:prstGeom>
              <a:noFill/>
              <a:ln w="9525">
                <a:noFill/>
                <a:miter lim="800000"/>
                <a:headEnd/>
                <a:tailEnd/>
              </a:ln>
            </p:spPr>
            <p:txBody>
              <a:bodyPr/>
              <a:lstStyle/>
              <a:p>
                <a:r>
                  <a:rPr lang="zh-CN" altLang="en-US" sz="1200" dirty="0">
                    <a:effectLst>
                      <a:outerShdw blurRad="38100" dist="38100" dir="2700000" algn="tl">
                        <a:srgbClr val="C0C0C0"/>
                      </a:outerShdw>
                    </a:effectLst>
                    <a:latin typeface="Times New Roman" pitchFamily="18" charset="0"/>
                  </a:rPr>
                  <a:t>管理领域数据</a:t>
                </a:r>
                <a:endParaRPr lang="zh-CN" altLang="en-US" sz="1200" dirty="0">
                  <a:effectLst>
                    <a:outerShdw blurRad="38100" dist="38100" dir="2700000" algn="tl">
                      <a:srgbClr val="C0C0C0"/>
                    </a:outerShdw>
                  </a:effectLst>
                </a:endParaRPr>
              </a:p>
            </p:txBody>
          </p:sp>
        </p:grpSp>
        <p:grpSp>
          <p:nvGrpSpPr>
            <p:cNvPr id="372775" name="Group 39"/>
            <p:cNvGrpSpPr>
              <a:grpSpLocks/>
            </p:cNvGrpSpPr>
            <p:nvPr/>
          </p:nvGrpSpPr>
          <p:grpSpPr bwMode="auto">
            <a:xfrm>
              <a:off x="7226" y="11040"/>
              <a:ext cx="1391" cy="804"/>
              <a:chOff x="4680" y="2844"/>
              <a:chExt cx="1391" cy="804"/>
            </a:xfrm>
          </p:grpSpPr>
          <p:sp>
            <p:nvSpPr>
              <p:cNvPr id="372776" name="Oval 40"/>
              <p:cNvSpPr>
                <a:spLocks noChangeArrowheads="1"/>
              </p:cNvSpPr>
              <p:nvPr/>
            </p:nvSpPr>
            <p:spPr bwMode="auto">
              <a:xfrm>
                <a:off x="4680" y="2844"/>
                <a:ext cx="1080" cy="312"/>
              </a:xfrm>
              <a:prstGeom prst="ellipse">
                <a:avLst/>
              </a:prstGeom>
              <a:solidFill>
                <a:srgbClr val="FFFFFF"/>
              </a:solidFill>
              <a:ln w="9525">
                <a:solidFill>
                  <a:srgbClr val="000000"/>
                </a:solidFill>
                <a:round/>
                <a:headEnd/>
                <a:tailEnd/>
              </a:ln>
            </p:spPr>
            <p:txBody>
              <a:bodyPr/>
              <a:lstStyle/>
              <a:p>
                <a:endParaRPr lang="zh-CN" altLang="en-US"/>
              </a:p>
            </p:txBody>
          </p:sp>
          <p:sp>
            <p:nvSpPr>
              <p:cNvPr id="372777" name="Text Box 41"/>
              <p:cNvSpPr txBox="1">
                <a:spLocks noChangeArrowheads="1"/>
              </p:cNvSpPr>
              <p:nvPr/>
            </p:nvSpPr>
            <p:spPr bwMode="auto">
              <a:xfrm>
                <a:off x="4811" y="3180"/>
                <a:ext cx="1260" cy="468"/>
              </a:xfrm>
              <a:prstGeom prst="rect">
                <a:avLst/>
              </a:prstGeom>
              <a:noFill/>
              <a:ln w="9525">
                <a:noFill/>
                <a:miter lim="800000"/>
                <a:headEnd/>
                <a:tailEnd/>
              </a:ln>
            </p:spPr>
            <p:txBody>
              <a:bodyPr/>
              <a:lstStyle/>
              <a:p>
                <a:r>
                  <a:rPr lang="zh-CN" altLang="en-US" sz="1200" dirty="0">
                    <a:effectLst>
                      <a:outerShdw blurRad="38100" dist="38100" dir="2700000" algn="tl">
                        <a:srgbClr val="C0C0C0"/>
                      </a:outerShdw>
                    </a:effectLst>
                    <a:latin typeface="Times New Roman" pitchFamily="18" charset="0"/>
                  </a:rPr>
                  <a:t>登录失败</a:t>
                </a:r>
                <a:endParaRPr lang="zh-CN" altLang="en-US" sz="1200" dirty="0">
                  <a:effectLst>
                    <a:outerShdw blurRad="38100" dist="38100" dir="2700000" algn="tl">
                      <a:srgbClr val="C0C0C0"/>
                    </a:outerShdw>
                  </a:effectLst>
                </a:endParaRPr>
              </a:p>
            </p:txBody>
          </p:sp>
        </p:grpSp>
        <p:grpSp>
          <p:nvGrpSpPr>
            <p:cNvPr id="372778" name="Group 42"/>
            <p:cNvGrpSpPr>
              <a:grpSpLocks/>
            </p:cNvGrpSpPr>
            <p:nvPr/>
          </p:nvGrpSpPr>
          <p:grpSpPr bwMode="auto">
            <a:xfrm>
              <a:off x="6686" y="7686"/>
              <a:ext cx="1301" cy="798"/>
              <a:chOff x="4680" y="2844"/>
              <a:chExt cx="1301" cy="798"/>
            </a:xfrm>
          </p:grpSpPr>
          <p:sp>
            <p:nvSpPr>
              <p:cNvPr id="372779" name="Oval 43"/>
              <p:cNvSpPr>
                <a:spLocks noChangeArrowheads="1"/>
              </p:cNvSpPr>
              <p:nvPr/>
            </p:nvSpPr>
            <p:spPr bwMode="auto">
              <a:xfrm>
                <a:off x="4680" y="2844"/>
                <a:ext cx="1080" cy="312"/>
              </a:xfrm>
              <a:prstGeom prst="ellipse">
                <a:avLst/>
              </a:prstGeom>
              <a:solidFill>
                <a:srgbClr val="FFFFFF"/>
              </a:solidFill>
              <a:ln w="9525">
                <a:solidFill>
                  <a:srgbClr val="000000"/>
                </a:solidFill>
                <a:round/>
                <a:headEnd/>
                <a:tailEnd/>
              </a:ln>
            </p:spPr>
            <p:txBody>
              <a:bodyPr/>
              <a:lstStyle/>
              <a:p>
                <a:endParaRPr lang="zh-CN" altLang="en-US"/>
              </a:p>
            </p:txBody>
          </p:sp>
          <p:sp>
            <p:nvSpPr>
              <p:cNvPr id="372780" name="Text Box 44"/>
              <p:cNvSpPr txBox="1">
                <a:spLocks noChangeArrowheads="1"/>
              </p:cNvSpPr>
              <p:nvPr/>
            </p:nvSpPr>
            <p:spPr bwMode="auto">
              <a:xfrm>
                <a:off x="4721" y="3174"/>
                <a:ext cx="1260" cy="468"/>
              </a:xfrm>
              <a:prstGeom prst="rect">
                <a:avLst/>
              </a:prstGeom>
              <a:noFill/>
              <a:ln w="9525">
                <a:noFill/>
                <a:miter lim="800000"/>
                <a:headEnd/>
                <a:tailEnd/>
              </a:ln>
            </p:spPr>
            <p:txBody>
              <a:bodyPr/>
              <a:lstStyle/>
              <a:p>
                <a:r>
                  <a:rPr lang="zh-CN" altLang="en-US" sz="1200" dirty="0">
                    <a:effectLst>
                      <a:outerShdw blurRad="38100" dist="38100" dir="2700000" algn="tl">
                        <a:srgbClr val="C0C0C0"/>
                      </a:outerShdw>
                    </a:effectLst>
                    <a:latin typeface="Times New Roman" pitchFamily="18" charset="0"/>
                  </a:rPr>
                  <a:t>管理数据</a:t>
                </a:r>
                <a:endParaRPr lang="zh-CN" altLang="en-US" sz="1200" dirty="0">
                  <a:effectLst>
                    <a:outerShdw blurRad="38100" dist="38100" dir="2700000" algn="tl">
                      <a:srgbClr val="C0C0C0"/>
                    </a:outerShdw>
                  </a:effectLst>
                </a:endParaRPr>
              </a:p>
            </p:txBody>
          </p:sp>
        </p:grpSp>
        <p:grpSp>
          <p:nvGrpSpPr>
            <p:cNvPr id="372781" name="Group 45"/>
            <p:cNvGrpSpPr>
              <a:grpSpLocks/>
            </p:cNvGrpSpPr>
            <p:nvPr/>
          </p:nvGrpSpPr>
          <p:grpSpPr bwMode="auto">
            <a:xfrm>
              <a:off x="9360" y="9246"/>
              <a:ext cx="360" cy="548"/>
              <a:chOff x="2600" y="3936"/>
              <a:chExt cx="360" cy="548"/>
            </a:xfrm>
          </p:grpSpPr>
          <p:sp>
            <p:nvSpPr>
              <p:cNvPr id="372782" name="Oval 46"/>
              <p:cNvSpPr>
                <a:spLocks noChangeArrowheads="1"/>
              </p:cNvSpPr>
              <p:nvPr/>
            </p:nvSpPr>
            <p:spPr bwMode="auto">
              <a:xfrm>
                <a:off x="2700" y="3936"/>
                <a:ext cx="180" cy="156"/>
              </a:xfrm>
              <a:prstGeom prst="ellipse">
                <a:avLst/>
              </a:prstGeom>
              <a:solidFill>
                <a:srgbClr val="FFFFFF"/>
              </a:solidFill>
              <a:ln w="9525">
                <a:solidFill>
                  <a:srgbClr val="000000"/>
                </a:solidFill>
                <a:round/>
                <a:headEnd/>
                <a:tailEnd/>
              </a:ln>
            </p:spPr>
            <p:txBody>
              <a:bodyPr/>
              <a:lstStyle/>
              <a:p>
                <a:endParaRPr lang="zh-CN" altLang="en-US"/>
              </a:p>
            </p:txBody>
          </p:sp>
          <p:sp>
            <p:nvSpPr>
              <p:cNvPr id="372783" name="Line 47"/>
              <p:cNvSpPr>
                <a:spLocks noChangeShapeType="1"/>
              </p:cNvSpPr>
              <p:nvPr/>
            </p:nvSpPr>
            <p:spPr bwMode="auto">
              <a:xfrm>
                <a:off x="2600" y="4198"/>
                <a:ext cx="360" cy="0"/>
              </a:xfrm>
              <a:prstGeom prst="line">
                <a:avLst/>
              </a:prstGeom>
              <a:noFill/>
              <a:ln w="9525">
                <a:solidFill>
                  <a:srgbClr val="000000"/>
                </a:solidFill>
                <a:round/>
                <a:headEnd/>
                <a:tailEnd/>
              </a:ln>
            </p:spPr>
            <p:txBody>
              <a:bodyPr/>
              <a:lstStyle/>
              <a:p>
                <a:endParaRPr lang="zh-CN" altLang="en-US"/>
              </a:p>
            </p:txBody>
          </p:sp>
          <p:sp>
            <p:nvSpPr>
              <p:cNvPr id="372784" name="Line 48"/>
              <p:cNvSpPr>
                <a:spLocks noChangeShapeType="1"/>
              </p:cNvSpPr>
              <p:nvPr/>
            </p:nvSpPr>
            <p:spPr bwMode="auto">
              <a:xfrm>
                <a:off x="2780" y="4095"/>
                <a:ext cx="0" cy="227"/>
              </a:xfrm>
              <a:prstGeom prst="line">
                <a:avLst/>
              </a:prstGeom>
              <a:noFill/>
              <a:ln w="9525">
                <a:solidFill>
                  <a:srgbClr val="000000"/>
                </a:solidFill>
                <a:round/>
                <a:headEnd/>
                <a:tailEnd/>
              </a:ln>
            </p:spPr>
            <p:txBody>
              <a:bodyPr/>
              <a:lstStyle/>
              <a:p>
                <a:endParaRPr lang="zh-CN" altLang="en-US"/>
              </a:p>
            </p:txBody>
          </p:sp>
          <p:sp>
            <p:nvSpPr>
              <p:cNvPr id="372785" name="Line 49"/>
              <p:cNvSpPr>
                <a:spLocks noChangeShapeType="1"/>
              </p:cNvSpPr>
              <p:nvPr/>
            </p:nvSpPr>
            <p:spPr bwMode="auto">
              <a:xfrm flipH="1">
                <a:off x="2600" y="4328"/>
                <a:ext cx="180" cy="156"/>
              </a:xfrm>
              <a:prstGeom prst="line">
                <a:avLst/>
              </a:prstGeom>
              <a:noFill/>
              <a:ln w="9525">
                <a:solidFill>
                  <a:srgbClr val="000000"/>
                </a:solidFill>
                <a:round/>
                <a:headEnd/>
                <a:tailEnd/>
              </a:ln>
            </p:spPr>
            <p:txBody>
              <a:bodyPr/>
              <a:lstStyle/>
              <a:p>
                <a:endParaRPr lang="zh-CN" altLang="en-US"/>
              </a:p>
            </p:txBody>
          </p:sp>
          <p:sp>
            <p:nvSpPr>
              <p:cNvPr id="372786" name="Line 50"/>
              <p:cNvSpPr>
                <a:spLocks noChangeShapeType="1"/>
              </p:cNvSpPr>
              <p:nvPr/>
            </p:nvSpPr>
            <p:spPr bwMode="auto">
              <a:xfrm>
                <a:off x="2780" y="4326"/>
                <a:ext cx="180" cy="156"/>
              </a:xfrm>
              <a:prstGeom prst="line">
                <a:avLst/>
              </a:prstGeom>
              <a:noFill/>
              <a:ln w="9525">
                <a:solidFill>
                  <a:srgbClr val="000000"/>
                </a:solidFill>
                <a:round/>
                <a:headEnd/>
                <a:tailEnd/>
              </a:ln>
            </p:spPr>
            <p:txBody>
              <a:bodyPr/>
              <a:lstStyle/>
              <a:p>
                <a:endParaRPr lang="zh-CN" altLang="en-US"/>
              </a:p>
            </p:txBody>
          </p:sp>
        </p:grpSp>
        <p:sp>
          <p:nvSpPr>
            <p:cNvPr id="372787" name="Rectangle 51"/>
            <p:cNvSpPr>
              <a:spLocks noChangeArrowheads="1"/>
            </p:cNvSpPr>
            <p:nvPr/>
          </p:nvSpPr>
          <p:spPr bwMode="auto">
            <a:xfrm>
              <a:off x="4066" y="6900"/>
              <a:ext cx="4433" cy="4992"/>
            </a:xfrm>
            <a:prstGeom prst="rect">
              <a:avLst/>
            </a:prstGeom>
            <a:noFill/>
            <a:ln w="9525">
              <a:solidFill>
                <a:srgbClr val="000000"/>
              </a:solidFill>
              <a:miter lim="800000"/>
              <a:headEnd/>
              <a:tailEnd/>
            </a:ln>
          </p:spPr>
          <p:txBody>
            <a:bodyPr/>
            <a:lstStyle/>
            <a:p>
              <a:r>
                <a:rPr lang="zh-CN" altLang="en-US" sz="1200">
                  <a:effectLst>
                    <a:outerShdw blurRad="38100" dist="38100" dir="2700000" algn="tl">
                      <a:srgbClr val="C0C0C0"/>
                    </a:outerShdw>
                  </a:effectLst>
                  <a:latin typeface="Times New Roman" pitchFamily="18" charset="0"/>
                </a:rPr>
                <a:t>简化的搜索引擎系统</a:t>
              </a:r>
              <a:endParaRPr lang="zh-CN" altLang="en-US" sz="1200">
                <a:effectLst>
                  <a:outerShdw blurRad="38100" dist="38100" dir="2700000" algn="tl">
                    <a:srgbClr val="C0C0C0"/>
                  </a:outerShdw>
                </a:effectLst>
              </a:endParaRPr>
            </a:p>
          </p:txBody>
        </p:sp>
        <p:sp>
          <p:nvSpPr>
            <p:cNvPr id="372788" name="Line 52"/>
            <p:cNvSpPr>
              <a:spLocks noChangeShapeType="1"/>
            </p:cNvSpPr>
            <p:nvPr/>
          </p:nvSpPr>
          <p:spPr bwMode="auto">
            <a:xfrm flipV="1">
              <a:off x="3511" y="7894"/>
              <a:ext cx="900" cy="468"/>
            </a:xfrm>
            <a:prstGeom prst="line">
              <a:avLst/>
            </a:prstGeom>
            <a:noFill/>
            <a:ln w="9525">
              <a:solidFill>
                <a:srgbClr val="000000"/>
              </a:solidFill>
              <a:round/>
              <a:headEnd/>
              <a:tailEnd/>
            </a:ln>
          </p:spPr>
          <p:txBody>
            <a:bodyPr/>
            <a:lstStyle/>
            <a:p>
              <a:endParaRPr lang="zh-CN" altLang="en-US"/>
            </a:p>
          </p:txBody>
        </p:sp>
        <p:sp>
          <p:nvSpPr>
            <p:cNvPr id="372789" name="Line 53"/>
            <p:cNvSpPr>
              <a:spLocks noChangeShapeType="1"/>
            </p:cNvSpPr>
            <p:nvPr/>
          </p:nvSpPr>
          <p:spPr bwMode="auto">
            <a:xfrm flipV="1">
              <a:off x="3420" y="8076"/>
              <a:ext cx="1080" cy="2652"/>
            </a:xfrm>
            <a:prstGeom prst="line">
              <a:avLst/>
            </a:prstGeom>
            <a:noFill/>
            <a:ln w="9525">
              <a:solidFill>
                <a:srgbClr val="000000"/>
              </a:solidFill>
              <a:round/>
              <a:headEnd/>
              <a:tailEnd/>
            </a:ln>
          </p:spPr>
          <p:txBody>
            <a:bodyPr/>
            <a:lstStyle/>
            <a:p>
              <a:endParaRPr lang="zh-CN" altLang="en-US"/>
            </a:p>
          </p:txBody>
        </p:sp>
        <p:sp>
          <p:nvSpPr>
            <p:cNvPr id="372790" name="Line 54"/>
            <p:cNvSpPr>
              <a:spLocks noChangeShapeType="1"/>
            </p:cNvSpPr>
            <p:nvPr/>
          </p:nvSpPr>
          <p:spPr bwMode="auto">
            <a:xfrm flipV="1">
              <a:off x="3574" y="9376"/>
              <a:ext cx="900" cy="1404"/>
            </a:xfrm>
            <a:prstGeom prst="line">
              <a:avLst/>
            </a:prstGeom>
            <a:noFill/>
            <a:ln w="9525">
              <a:solidFill>
                <a:srgbClr val="000000"/>
              </a:solidFill>
              <a:round/>
              <a:headEnd/>
              <a:tailEnd/>
            </a:ln>
          </p:spPr>
          <p:txBody>
            <a:bodyPr/>
            <a:lstStyle/>
            <a:p>
              <a:endParaRPr lang="zh-CN" altLang="en-US"/>
            </a:p>
          </p:txBody>
        </p:sp>
        <p:sp>
          <p:nvSpPr>
            <p:cNvPr id="372791" name="Line 55"/>
            <p:cNvSpPr>
              <a:spLocks noChangeShapeType="1"/>
            </p:cNvSpPr>
            <p:nvPr/>
          </p:nvSpPr>
          <p:spPr bwMode="auto">
            <a:xfrm flipV="1">
              <a:off x="3600" y="10572"/>
              <a:ext cx="720" cy="468"/>
            </a:xfrm>
            <a:prstGeom prst="line">
              <a:avLst/>
            </a:prstGeom>
            <a:noFill/>
            <a:ln w="9525">
              <a:solidFill>
                <a:srgbClr val="000000"/>
              </a:solidFill>
              <a:round/>
              <a:headEnd/>
              <a:tailEnd/>
            </a:ln>
          </p:spPr>
          <p:txBody>
            <a:bodyPr/>
            <a:lstStyle/>
            <a:p>
              <a:endParaRPr lang="zh-CN" altLang="en-US"/>
            </a:p>
          </p:txBody>
        </p:sp>
        <p:sp>
          <p:nvSpPr>
            <p:cNvPr id="372792" name="Line 56"/>
            <p:cNvSpPr>
              <a:spLocks noChangeShapeType="1"/>
            </p:cNvSpPr>
            <p:nvPr/>
          </p:nvSpPr>
          <p:spPr bwMode="auto">
            <a:xfrm>
              <a:off x="3587" y="11209"/>
              <a:ext cx="913" cy="299"/>
            </a:xfrm>
            <a:prstGeom prst="line">
              <a:avLst/>
            </a:prstGeom>
            <a:noFill/>
            <a:ln w="9525">
              <a:solidFill>
                <a:srgbClr val="000000"/>
              </a:solidFill>
              <a:round/>
              <a:headEnd/>
              <a:tailEnd/>
            </a:ln>
          </p:spPr>
          <p:txBody>
            <a:bodyPr/>
            <a:lstStyle/>
            <a:p>
              <a:endParaRPr lang="zh-CN" altLang="en-US"/>
            </a:p>
          </p:txBody>
        </p:sp>
        <p:sp>
          <p:nvSpPr>
            <p:cNvPr id="372793" name="Line 57"/>
            <p:cNvSpPr>
              <a:spLocks noChangeShapeType="1"/>
            </p:cNvSpPr>
            <p:nvPr/>
          </p:nvSpPr>
          <p:spPr bwMode="auto">
            <a:xfrm flipV="1">
              <a:off x="2481" y="8557"/>
              <a:ext cx="540" cy="505"/>
            </a:xfrm>
            <a:prstGeom prst="line">
              <a:avLst/>
            </a:prstGeom>
            <a:noFill/>
            <a:ln w="9525">
              <a:solidFill>
                <a:srgbClr val="000000"/>
              </a:solidFill>
              <a:round/>
              <a:headEnd/>
              <a:tailEnd/>
            </a:ln>
          </p:spPr>
          <p:txBody>
            <a:bodyPr/>
            <a:lstStyle/>
            <a:p>
              <a:endParaRPr lang="zh-CN" altLang="en-US"/>
            </a:p>
          </p:txBody>
        </p:sp>
        <p:sp>
          <p:nvSpPr>
            <p:cNvPr id="372794" name="Line 58"/>
            <p:cNvSpPr>
              <a:spLocks noChangeShapeType="1"/>
            </p:cNvSpPr>
            <p:nvPr/>
          </p:nvSpPr>
          <p:spPr bwMode="auto">
            <a:xfrm>
              <a:off x="2509" y="10143"/>
              <a:ext cx="540" cy="624"/>
            </a:xfrm>
            <a:prstGeom prst="line">
              <a:avLst/>
            </a:prstGeom>
            <a:noFill/>
            <a:ln w="9525">
              <a:solidFill>
                <a:srgbClr val="000000"/>
              </a:solidFill>
              <a:round/>
              <a:headEnd/>
              <a:tailEnd/>
            </a:ln>
          </p:spPr>
          <p:txBody>
            <a:bodyPr/>
            <a:lstStyle/>
            <a:p>
              <a:endParaRPr lang="zh-CN" altLang="en-US"/>
            </a:p>
          </p:txBody>
        </p:sp>
        <p:sp>
          <p:nvSpPr>
            <p:cNvPr id="372795" name="AutoShape 59"/>
            <p:cNvSpPr>
              <a:spLocks noChangeArrowheads="1"/>
            </p:cNvSpPr>
            <p:nvPr/>
          </p:nvSpPr>
          <p:spPr bwMode="auto">
            <a:xfrm rot="-1995400">
              <a:off x="2379" y="9987"/>
              <a:ext cx="180" cy="156"/>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p>
          </p:txBody>
        </p:sp>
        <p:sp>
          <p:nvSpPr>
            <p:cNvPr id="372796" name="AutoShape 60"/>
            <p:cNvSpPr>
              <a:spLocks noChangeArrowheads="1"/>
            </p:cNvSpPr>
            <p:nvPr/>
          </p:nvSpPr>
          <p:spPr bwMode="auto">
            <a:xfrm rot="-29831232">
              <a:off x="2329" y="9038"/>
              <a:ext cx="180" cy="156"/>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p>
          </p:txBody>
        </p:sp>
        <p:sp>
          <p:nvSpPr>
            <p:cNvPr id="372797" name="Line 61"/>
            <p:cNvSpPr>
              <a:spLocks noChangeShapeType="1"/>
            </p:cNvSpPr>
            <p:nvPr/>
          </p:nvSpPr>
          <p:spPr bwMode="auto">
            <a:xfrm flipH="1">
              <a:off x="5734" y="9753"/>
              <a:ext cx="3420" cy="1404"/>
            </a:xfrm>
            <a:prstGeom prst="line">
              <a:avLst/>
            </a:prstGeom>
            <a:noFill/>
            <a:ln w="9525">
              <a:solidFill>
                <a:srgbClr val="000000"/>
              </a:solidFill>
              <a:round/>
              <a:headEnd/>
              <a:tailEnd/>
            </a:ln>
          </p:spPr>
          <p:txBody>
            <a:bodyPr/>
            <a:lstStyle/>
            <a:p>
              <a:endParaRPr lang="zh-CN" altLang="en-US"/>
            </a:p>
          </p:txBody>
        </p:sp>
        <p:sp>
          <p:nvSpPr>
            <p:cNvPr id="372798" name="Line 62"/>
            <p:cNvSpPr>
              <a:spLocks noChangeShapeType="1"/>
            </p:cNvSpPr>
            <p:nvPr/>
          </p:nvSpPr>
          <p:spPr bwMode="auto">
            <a:xfrm flipH="1" flipV="1">
              <a:off x="7920" y="8076"/>
              <a:ext cx="1260" cy="1092"/>
            </a:xfrm>
            <a:prstGeom prst="line">
              <a:avLst/>
            </a:prstGeom>
            <a:noFill/>
            <a:ln w="9525">
              <a:solidFill>
                <a:srgbClr val="000000"/>
              </a:solidFill>
              <a:round/>
              <a:headEnd/>
              <a:tailEnd/>
            </a:ln>
          </p:spPr>
          <p:txBody>
            <a:bodyPr/>
            <a:lstStyle/>
            <a:p>
              <a:endParaRPr lang="zh-CN" altLang="en-US"/>
            </a:p>
          </p:txBody>
        </p:sp>
        <p:sp>
          <p:nvSpPr>
            <p:cNvPr id="372799" name="Line 63"/>
            <p:cNvSpPr>
              <a:spLocks noChangeShapeType="1"/>
            </p:cNvSpPr>
            <p:nvPr/>
          </p:nvSpPr>
          <p:spPr bwMode="auto">
            <a:xfrm flipH="1">
              <a:off x="7920" y="9454"/>
              <a:ext cx="1260" cy="0"/>
            </a:xfrm>
            <a:prstGeom prst="line">
              <a:avLst/>
            </a:prstGeom>
            <a:noFill/>
            <a:ln w="9525">
              <a:solidFill>
                <a:srgbClr val="000000"/>
              </a:solidFill>
              <a:round/>
              <a:headEnd/>
              <a:tailEnd/>
            </a:ln>
          </p:spPr>
          <p:txBody>
            <a:bodyPr/>
            <a:lstStyle/>
            <a:p>
              <a:endParaRPr lang="zh-CN" altLang="en-US"/>
            </a:p>
          </p:txBody>
        </p:sp>
        <p:sp>
          <p:nvSpPr>
            <p:cNvPr id="372800" name="Line 64"/>
            <p:cNvSpPr>
              <a:spLocks noChangeShapeType="1"/>
            </p:cNvSpPr>
            <p:nvPr/>
          </p:nvSpPr>
          <p:spPr bwMode="auto">
            <a:xfrm>
              <a:off x="5616" y="9012"/>
              <a:ext cx="1080" cy="312"/>
            </a:xfrm>
            <a:prstGeom prst="line">
              <a:avLst/>
            </a:prstGeom>
            <a:noFill/>
            <a:ln w="9525">
              <a:solidFill>
                <a:srgbClr val="000000"/>
              </a:solidFill>
              <a:prstDash val="dash"/>
              <a:round/>
              <a:headEnd/>
              <a:tailEnd type="arrow" w="med" len="med"/>
            </a:ln>
          </p:spPr>
          <p:txBody>
            <a:bodyPr/>
            <a:lstStyle/>
            <a:p>
              <a:endParaRPr lang="zh-CN" altLang="en-US"/>
            </a:p>
          </p:txBody>
        </p:sp>
        <p:sp>
          <p:nvSpPr>
            <p:cNvPr id="372801" name="Line 65"/>
            <p:cNvSpPr>
              <a:spLocks noChangeShapeType="1"/>
            </p:cNvSpPr>
            <p:nvPr/>
          </p:nvSpPr>
          <p:spPr bwMode="auto">
            <a:xfrm flipH="1">
              <a:off x="5652" y="11328"/>
              <a:ext cx="1500" cy="0"/>
            </a:xfrm>
            <a:prstGeom prst="line">
              <a:avLst/>
            </a:prstGeom>
            <a:noFill/>
            <a:ln w="9525">
              <a:solidFill>
                <a:srgbClr val="000000"/>
              </a:solidFill>
              <a:prstDash val="dash"/>
              <a:round/>
              <a:headEnd/>
              <a:tailEnd type="arrow" w="med" len="med"/>
            </a:ln>
          </p:spPr>
          <p:txBody>
            <a:bodyPr/>
            <a:lstStyle/>
            <a:p>
              <a:endParaRPr lang="zh-CN" altLang="en-US"/>
            </a:p>
          </p:txBody>
        </p:sp>
        <p:sp>
          <p:nvSpPr>
            <p:cNvPr id="372802" name="Text Box 66"/>
            <p:cNvSpPr txBox="1">
              <a:spLocks noChangeArrowheads="1"/>
            </p:cNvSpPr>
            <p:nvPr/>
          </p:nvSpPr>
          <p:spPr bwMode="auto">
            <a:xfrm>
              <a:off x="5908" y="11306"/>
              <a:ext cx="1440" cy="468"/>
            </a:xfrm>
            <a:prstGeom prst="rect">
              <a:avLst/>
            </a:prstGeom>
            <a:noFill/>
            <a:ln w="9525">
              <a:noFill/>
              <a:miter lim="800000"/>
              <a:headEnd/>
              <a:tailEnd/>
            </a:ln>
          </p:spPr>
          <p:txBody>
            <a:bodyPr/>
            <a:lstStyle/>
            <a:p>
              <a:r>
                <a:rPr lang="en-US" altLang="zh-CN" sz="1200" dirty="0">
                  <a:effectLst>
                    <a:outerShdw blurRad="38100" dist="38100" dir="2700000" algn="tl">
                      <a:srgbClr val="C0C0C0"/>
                    </a:outerShdw>
                  </a:effectLst>
                  <a:latin typeface="Times New Roman" pitchFamily="18" charset="0"/>
                </a:rPr>
                <a:t>&lt;&lt;extend&gt;&gt;</a:t>
              </a:r>
              <a:endParaRPr lang="en-US" altLang="zh-CN" sz="1200" dirty="0">
                <a:effectLst>
                  <a:outerShdw blurRad="38100" dist="38100" dir="2700000" algn="tl">
                    <a:srgbClr val="C0C0C0"/>
                  </a:outerShdw>
                </a:effectLst>
              </a:endParaRPr>
            </a:p>
          </p:txBody>
        </p:sp>
        <p:sp>
          <p:nvSpPr>
            <p:cNvPr id="372803" name="Text Box 67"/>
            <p:cNvSpPr txBox="1">
              <a:spLocks noChangeArrowheads="1"/>
            </p:cNvSpPr>
            <p:nvPr/>
          </p:nvSpPr>
          <p:spPr bwMode="auto">
            <a:xfrm>
              <a:off x="5784" y="8760"/>
              <a:ext cx="1440" cy="468"/>
            </a:xfrm>
            <a:prstGeom prst="rect">
              <a:avLst/>
            </a:prstGeom>
            <a:noFill/>
            <a:ln w="9525">
              <a:noFill/>
              <a:miter lim="800000"/>
              <a:headEnd/>
              <a:tailEnd/>
            </a:ln>
          </p:spPr>
          <p:txBody>
            <a:bodyPr/>
            <a:lstStyle/>
            <a:p>
              <a:r>
                <a:rPr lang="en-US" altLang="zh-CN" sz="1200">
                  <a:effectLst>
                    <a:outerShdw blurRad="38100" dist="38100" dir="2700000" algn="tl">
                      <a:srgbClr val="C0C0C0"/>
                    </a:outerShdw>
                  </a:effectLst>
                  <a:latin typeface="Times New Roman" pitchFamily="18" charset="0"/>
                </a:rPr>
                <a:t>&lt;&lt;include&gt;&gt;</a:t>
              </a:r>
              <a:endParaRPr lang="en-US" altLang="zh-CN" sz="1200">
                <a:effectLst>
                  <a:outerShdw blurRad="38100" dist="38100" dir="2700000" algn="tl">
                    <a:srgbClr val="C0C0C0"/>
                  </a:outerShdw>
                </a:effectLst>
              </a:endParaRPr>
            </a:p>
          </p:txBody>
        </p:sp>
        <p:sp>
          <p:nvSpPr>
            <p:cNvPr id="372804" name="Text Box 68"/>
            <p:cNvSpPr txBox="1">
              <a:spLocks noChangeArrowheads="1"/>
            </p:cNvSpPr>
            <p:nvPr/>
          </p:nvSpPr>
          <p:spPr bwMode="auto">
            <a:xfrm>
              <a:off x="3235" y="7860"/>
              <a:ext cx="1080" cy="468"/>
            </a:xfrm>
            <a:prstGeom prst="rect">
              <a:avLst/>
            </a:prstGeom>
            <a:noFill/>
            <a:ln w="9525">
              <a:noFill/>
              <a:miter lim="800000"/>
              <a:headEnd/>
              <a:tailEnd/>
            </a:ln>
          </p:spPr>
          <p:txBody>
            <a:bodyPr/>
            <a:lstStyle/>
            <a:p>
              <a:r>
                <a:rPr lang="en-US" altLang="zh-CN" sz="1200" dirty="0">
                  <a:effectLst>
                    <a:outerShdw blurRad="38100" dist="38100" dir="2700000" algn="tl">
                      <a:srgbClr val="C0C0C0"/>
                    </a:outerShdw>
                  </a:effectLst>
                  <a:latin typeface="Times New Roman" pitchFamily="18" charset="0"/>
                </a:rPr>
                <a:t>&lt;&lt;use&gt;&gt;</a:t>
              </a:r>
              <a:endParaRPr lang="en-US" altLang="zh-CN" sz="1200" dirty="0">
                <a:effectLst>
                  <a:outerShdw blurRad="38100" dist="38100" dir="2700000" algn="tl">
                    <a:srgbClr val="C0C0C0"/>
                  </a:outerShdw>
                </a:effectLst>
              </a:endParaRPr>
            </a:p>
          </p:txBody>
        </p:sp>
        <p:sp>
          <p:nvSpPr>
            <p:cNvPr id="372805" name="Text Box 69"/>
            <p:cNvSpPr txBox="1">
              <a:spLocks noChangeArrowheads="1"/>
            </p:cNvSpPr>
            <p:nvPr/>
          </p:nvSpPr>
          <p:spPr bwMode="auto">
            <a:xfrm>
              <a:off x="9120" y="9780"/>
              <a:ext cx="1080" cy="468"/>
            </a:xfrm>
            <a:prstGeom prst="rect">
              <a:avLst/>
            </a:prstGeom>
            <a:noFill/>
            <a:ln w="9525">
              <a:noFill/>
              <a:miter lim="800000"/>
              <a:headEnd/>
              <a:tailEnd/>
            </a:ln>
          </p:spPr>
          <p:txBody>
            <a:bodyPr/>
            <a:lstStyle/>
            <a:p>
              <a:r>
                <a:rPr lang="zh-CN" altLang="en-US" sz="1200">
                  <a:effectLst>
                    <a:outerShdw blurRad="38100" dist="38100" dir="2700000" algn="tl">
                      <a:srgbClr val="C0C0C0"/>
                    </a:outerShdw>
                  </a:effectLst>
                  <a:latin typeface="Times New Roman" pitchFamily="18" charset="0"/>
                </a:rPr>
                <a:t>管理员</a:t>
              </a:r>
              <a:endParaRPr lang="zh-CN" altLang="en-US" sz="1200">
                <a:effectLst>
                  <a:outerShdw blurRad="38100" dist="38100" dir="2700000" algn="tl">
                    <a:srgbClr val="C0C0C0"/>
                  </a:outerShdw>
                </a:effectLst>
              </a:endParaRPr>
            </a:p>
          </p:txBody>
        </p:sp>
        <p:sp>
          <p:nvSpPr>
            <p:cNvPr id="372806" name="Text Box 70"/>
            <p:cNvSpPr txBox="1">
              <a:spLocks noChangeArrowheads="1"/>
            </p:cNvSpPr>
            <p:nvPr/>
          </p:nvSpPr>
          <p:spPr bwMode="auto">
            <a:xfrm>
              <a:off x="2664" y="8724"/>
              <a:ext cx="1260" cy="468"/>
            </a:xfrm>
            <a:prstGeom prst="rect">
              <a:avLst/>
            </a:prstGeom>
            <a:noFill/>
            <a:ln w="9525">
              <a:noFill/>
              <a:miter lim="800000"/>
              <a:headEnd/>
              <a:tailEnd/>
            </a:ln>
          </p:spPr>
          <p:txBody>
            <a:bodyPr/>
            <a:lstStyle/>
            <a:p>
              <a:r>
                <a:rPr lang="zh-CN" altLang="en-US" sz="1200">
                  <a:effectLst>
                    <a:outerShdw blurRad="38100" dist="38100" dir="2700000" algn="tl">
                      <a:srgbClr val="C0C0C0"/>
                    </a:outerShdw>
                  </a:effectLst>
                  <a:latin typeface="Times New Roman" pitchFamily="18" charset="0"/>
                </a:rPr>
                <a:t>普通用户</a:t>
              </a:r>
              <a:endParaRPr lang="zh-CN" altLang="en-US" sz="1200">
                <a:effectLst>
                  <a:outerShdw blurRad="38100" dist="38100" dir="2700000" algn="tl">
                    <a:srgbClr val="C0C0C0"/>
                  </a:outerShdw>
                </a:effectLst>
              </a:endParaRPr>
            </a:p>
          </p:txBody>
        </p:sp>
        <p:sp>
          <p:nvSpPr>
            <p:cNvPr id="372807" name="Text Box 71"/>
            <p:cNvSpPr txBox="1">
              <a:spLocks noChangeArrowheads="1"/>
            </p:cNvSpPr>
            <p:nvPr/>
          </p:nvSpPr>
          <p:spPr bwMode="auto">
            <a:xfrm>
              <a:off x="2676" y="11352"/>
              <a:ext cx="1260" cy="468"/>
            </a:xfrm>
            <a:prstGeom prst="rect">
              <a:avLst/>
            </a:prstGeom>
            <a:noFill/>
            <a:ln w="9525">
              <a:noFill/>
              <a:miter lim="800000"/>
              <a:headEnd/>
              <a:tailEnd/>
            </a:ln>
          </p:spPr>
          <p:txBody>
            <a:bodyPr/>
            <a:lstStyle/>
            <a:p>
              <a:r>
                <a:rPr lang="zh-CN" altLang="en-US" sz="1200">
                  <a:effectLst>
                    <a:outerShdw blurRad="38100" dist="38100" dir="2700000" algn="tl">
                      <a:srgbClr val="C0C0C0"/>
                    </a:outerShdw>
                  </a:effectLst>
                  <a:latin typeface="Times New Roman" pitchFamily="18" charset="0"/>
                </a:rPr>
                <a:t>领域用户</a:t>
              </a:r>
              <a:endParaRPr lang="zh-CN" altLang="en-US" sz="1200">
                <a:effectLst>
                  <a:outerShdw blurRad="38100" dist="38100" dir="2700000" algn="tl">
                    <a:srgbClr val="C0C0C0"/>
                  </a:outerShdw>
                </a:effectLst>
              </a:endParaRPr>
            </a:p>
          </p:txBody>
        </p:sp>
        <p:sp>
          <p:nvSpPr>
            <p:cNvPr id="372808" name="Text Box 72"/>
            <p:cNvSpPr txBox="1">
              <a:spLocks noChangeArrowheads="1"/>
            </p:cNvSpPr>
            <p:nvPr/>
          </p:nvSpPr>
          <p:spPr bwMode="auto">
            <a:xfrm>
              <a:off x="1824" y="9864"/>
              <a:ext cx="900" cy="468"/>
            </a:xfrm>
            <a:prstGeom prst="rect">
              <a:avLst/>
            </a:prstGeom>
            <a:noFill/>
            <a:ln w="9525">
              <a:noFill/>
              <a:miter lim="800000"/>
              <a:headEnd/>
              <a:tailEnd/>
            </a:ln>
          </p:spPr>
          <p:txBody>
            <a:bodyPr/>
            <a:lstStyle/>
            <a:p>
              <a:r>
                <a:rPr lang="zh-CN" altLang="en-US" sz="1200">
                  <a:effectLst>
                    <a:outerShdw blurRad="38100" dist="38100" dir="2700000" algn="tl">
                      <a:srgbClr val="C0C0C0"/>
                    </a:outerShdw>
                  </a:effectLst>
                  <a:latin typeface="Times New Roman" pitchFamily="18" charset="0"/>
                </a:rPr>
                <a:t>用户</a:t>
              </a:r>
              <a:endParaRPr lang="zh-CN" altLang="en-US" sz="1200">
                <a:effectLst>
                  <a:outerShdw blurRad="38100" dist="38100" dir="2700000" algn="tl">
                    <a:srgbClr val="C0C0C0"/>
                  </a:outerShdw>
                </a:effectLst>
              </a:endParaRPr>
            </a:p>
          </p:txBody>
        </p:sp>
        <p:grpSp>
          <p:nvGrpSpPr>
            <p:cNvPr id="372809" name="Group 73"/>
            <p:cNvGrpSpPr>
              <a:grpSpLocks/>
            </p:cNvGrpSpPr>
            <p:nvPr/>
          </p:nvGrpSpPr>
          <p:grpSpPr bwMode="auto">
            <a:xfrm>
              <a:off x="9312" y="7332"/>
              <a:ext cx="360" cy="548"/>
              <a:chOff x="2600" y="3936"/>
              <a:chExt cx="360" cy="548"/>
            </a:xfrm>
          </p:grpSpPr>
          <p:sp>
            <p:nvSpPr>
              <p:cNvPr id="372810" name="Oval 74"/>
              <p:cNvSpPr>
                <a:spLocks noChangeArrowheads="1"/>
              </p:cNvSpPr>
              <p:nvPr/>
            </p:nvSpPr>
            <p:spPr bwMode="auto">
              <a:xfrm>
                <a:off x="2700" y="3936"/>
                <a:ext cx="180" cy="156"/>
              </a:xfrm>
              <a:prstGeom prst="ellipse">
                <a:avLst/>
              </a:prstGeom>
              <a:solidFill>
                <a:srgbClr val="FFFFFF"/>
              </a:solidFill>
              <a:ln w="9525">
                <a:solidFill>
                  <a:srgbClr val="000000"/>
                </a:solidFill>
                <a:round/>
                <a:headEnd/>
                <a:tailEnd/>
              </a:ln>
            </p:spPr>
            <p:txBody>
              <a:bodyPr/>
              <a:lstStyle/>
              <a:p>
                <a:endParaRPr lang="zh-CN" altLang="en-US"/>
              </a:p>
            </p:txBody>
          </p:sp>
          <p:sp>
            <p:nvSpPr>
              <p:cNvPr id="372811" name="Line 75"/>
              <p:cNvSpPr>
                <a:spLocks noChangeShapeType="1"/>
              </p:cNvSpPr>
              <p:nvPr/>
            </p:nvSpPr>
            <p:spPr bwMode="auto">
              <a:xfrm>
                <a:off x="2600" y="4198"/>
                <a:ext cx="360" cy="0"/>
              </a:xfrm>
              <a:prstGeom prst="line">
                <a:avLst/>
              </a:prstGeom>
              <a:noFill/>
              <a:ln w="9525">
                <a:solidFill>
                  <a:srgbClr val="000000"/>
                </a:solidFill>
                <a:round/>
                <a:headEnd/>
                <a:tailEnd/>
              </a:ln>
            </p:spPr>
            <p:txBody>
              <a:bodyPr/>
              <a:lstStyle/>
              <a:p>
                <a:endParaRPr lang="zh-CN" altLang="en-US"/>
              </a:p>
            </p:txBody>
          </p:sp>
          <p:sp>
            <p:nvSpPr>
              <p:cNvPr id="372812" name="Line 76"/>
              <p:cNvSpPr>
                <a:spLocks noChangeShapeType="1"/>
              </p:cNvSpPr>
              <p:nvPr/>
            </p:nvSpPr>
            <p:spPr bwMode="auto">
              <a:xfrm>
                <a:off x="2780" y="4095"/>
                <a:ext cx="0" cy="227"/>
              </a:xfrm>
              <a:prstGeom prst="line">
                <a:avLst/>
              </a:prstGeom>
              <a:noFill/>
              <a:ln w="9525">
                <a:solidFill>
                  <a:srgbClr val="000000"/>
                </a:solidFill>
                <a:round/>
                <a:headEnd/>
                <a:tailEnd/>
              </a:ln>
            </p:spPr>
            <p:txBody>
              <a:bodyPr/>
              <a:lstStyle/>
              <a:p>
                <a:endParaRPr lang="zh-CN" altLang="en-US"/>
              </a:p>
            </p:txBody>
          </p:sp>
          <p:sp>
            <p:nvSpPr>
              <p:cNvPr id="372813" name="Line 77"/>
              <p:cNvSpPr>
                <a:spLocks noChangeShapeType="1"/>
              </p:cNvSpPr>
              <p:nvPr/>
            </p:nvSpPr>
            <p:spPr bwMode="auto">
              <a:xfrm flipH="1">
                <a:off x="2600" y="4328"/>
                <a:ext cx="180" cy="156"/>
              </a:xfrm>
              <a:prstGeom prst="line">
                <a:avLst/>
              </a:prstGeom>
              <a:noFill/>
              <a:ln w="9525">
                <a:solidFill>
                  <a:srgbClr val="000000"/>
                </a:solidFill>
                <a:round/>
                <a:headEnd/>
                <a:tailEnd/>
              </a:ln>
            </p:spPr>
            <p:txBody>
              <a:bodyPr/>
              <a:lstStyle/>
              <a:p>
                <a:endParaRPr lang="zh-CN" altLang="en-US"/>
              </a:p>
            </p:txBody>
          </p:sp>
          <p:sp>
            <p:nvSpPr>
              <p:cNvPr id="372814" name="Line 78"/>
              <p:cNvSpPr>
                <a:spLocks noChangeShapeType="1"/>
              </p:cNvSpPr>
              <p:nvPr/>
            </p:nvSpPr>
            <p:spPr bwMode="auto">
              <a:xfrm>
                <a:off x="2780" y="4326"/>
                <a:ext cx="180" cy="156"/>
              </a:xfrm>
              <a:prstGeom prst="line">
                <a:avLst/>
              </a:prstGeom>
              <a:noFill/>
              <a:ln w="9525">
                <a:solidFill>
                  <a:srgbClr val="000000"/>
                </a:solidFill>
                <a:round/>
                <a:headEnd/>
                <a:tailEnd/>
              </a:ln>
            </p:spPr>
            <p:txBody>
              <a:bodyPr/>
              <a:lstStyle/>
              <a:p>
                <a:endParaRPr lang="zh-CN" altLang="en-US"/>
              </a:p>
            </p:txBody>
          </p:sp>
        </p:grpSp>
        <p:sp>
          <p:nvSpPr>
            <p:cNvPr id="372815" name="Text Box 79"/>
            <p:cNvSpPr txBox="1">
              <a:spLocks noChangeArrowheads="1"/>
            </p:cNvSpPr>
            <p:nvPr/>
          </p:nvSpPr>
          <p:spPr bwMode="auto">
            <a:xfrm>
              <a:off x="9180" y="7884"/>
              <a:ext cx="900" cy="468"/>
            </a:xfrm>
            <a:prstGeom prst="rect">
              <a:avLst/>
            </a:prstGeom>
            <a:noFill/>
            <a:ln w="9525">
              <a:noFill/>
              <a:miter lim="800000"/>
              <a:headEnd/>
              <a:tailEnd/>
            </a:ln>
          </p:spPr>
          <p:txBody>
            <a:bodyPr/>
            <a:lstStyle/>
            <a:p>
              <a:r>
                <a:rPr lang="zh-CN" altLang="en-US" sz="1200">
                  <a:effectLst>
                    <a:outerShdw blurRad="38100" dist="38100" dir="2700000" algn="tl">
                      <a:srgbClr val="C0C0C0"/>
                    </a:outerShdw>
                  </a:effectLst>
                  <a:latin typeface="Times New Roman" pitchFamily="18" charset="0"/>
                </a:rPr>
                <a:t>用户</a:t>
              </a:r>
              <a:endParaRPr lang="zh-CN" altLang="en-US" sz="1200">
                <a:effectLst>
                  <a:outerShdw blurRad="38100" dist="38100" dir="2700000" algn="tl">
                    <a:srgbClr val="C0C0C0"/>
                  </a:outerShdw>
                </a:effectLst>
              </a:endParaRPr>
            </a:p>
          </p:txBody>
        </p:sp>
        <p:sp>
          <p:nvSpPr>
            <p:cNvPr id="372816" name="Line 80"/>
            <p:cNvSpPr>
              <a:spLocks noChangeShapeType="1"/>
            </p:cNvSpPr>
            <p:nvPr/>
          </p:nvSpPr>
          <p:spPr bwMode="auto">
            <a:xfrm>
              <a:off x="9540" y="8412"/>
              <a:ext cx="0" cy="780"/>
            </a:xfrm>
            <a:prstGeom prst="line">
              <a:avLst/>
            </a:prstGeom>
            <a:noFill/>
            <a:ln w="9525">
              <a:solidFill>
                <a:srgbClr val="000000"/>
              </a:solidFill>
              <a:round/>
              <a:headEnd/>
              <a:tailEnd/>
            </a:ln>
          </p:spPr>
          <p:txBody>
            <a:bodyPr/>
            <a:lstStyle/>
            <a:p>
              <a:endParaRPr lang="zh-CN" altLang="en-US"/>
            </a:p>
          </p:txBody>
        </p:sp>
        <p:sp>
          <p:nvSpPr>
            <p:cNvPr id="372817" name="AutoShape 81"/>
            <p:cNvSpPr>
              <a:spLocks noChangeArrowheads="1"/>
            </p:cNvSpPr>
            <p:nvPr/>
          </p:nvSpPr>
          <p:spPr bwMode="auto">
            <a:xfrm>
              <a:off x="9456" y="8256"/>
              <a:ext cx="180" cy="156"/>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p>
          </p:txBody>
        </p:sp>
      </p:grpSp>
      <p:sp>
        <p:nvSpPr>
          <p:cNvPr id="372818" name="AutoShape 82"/>
          <p:cNvSpPr>
            <a:spLocks noChangeArrowheads="1"/>
          </p:cNvSpPr>
          <p:nvPr/>
        </p:nvSpPr>
        <p:spPr bwMode="auto">
          <a:xfrm>
            <a:off x="150829" y="1425575"/>
            <a:ext cx="1681746" cy="560388"/>
          </a:xfrm>
          <a:prstGeom prst="wedgeRoundRectCallout">
            <a:avLst>
              <a:gd name="adj1" fmla="val 78750"/>
              <a:gd name="adj2" fmla="val 228472"/>
              <a:gd name="adj3" fmla="val 16667"/>
            </a:avLst>
          </a:prstGeom>
          <a:solidFill>
            <a:schemeClr val="accent2"/>
          </a:solidFill>
          <a:ln w="9525">
            <a:solidFill>
              <a:schemeClr val="tx1"/>
            </a:solidFill>
            <a:miter lim="800000"/>
            <a:headEnd/>
            <a:tailEnd/>
          </a:ln>
          <a:effectLst/>
        </p:spPr>
        <p:txBody>
          <a:bodyPr/>
          <a:lstStyle/>
          <a:p>
            <a:pPr algn="ctr"/>
            <a:r>
              <a:rPr lang="zh-CN" altLang="en-US" dirty="0" smtClean="0">
                <a:effectLst>
                  <a:outerShdw blurRad="38100" dist="38100" dir="2700000" algn="tl">
                    <a:srgbClr val="FFFFFF"/>
                  </a:outerShdw>
                </a:effectLst>
              </a:rPr>
              <a:t>参与者</a:t>
            </a:r>
            <a:r>
              <a:rPr lang="en-US" altLang="zh-CN" dirty="0" smtClean="0">
                <a:effectLst>
                  <a:outerShdw blurRad="38100" dist="38100" dir="2700000" algn="tl">
                    <a:srgbClr val="FFFFFF"/>
                  </a:outerShdw>
                </a:effectLst>
              </a:rPr>
              <a:t>/*</a:t>
            </a:r>
            <a:r>
              <a:rPr lang="zh-CN" altLang="en-US" sz="1200" dirty="0" smtClean="0">
                <a:effectLst>
                  <a:outerShdw blurRad="38100" dist="38100" dir="2700000" algn="tl">
                    <a:srgbClr val="FFFFFF"/>
                  </a:outerShdw>
                </a:effectLst>
              </a:rPr>
              <a:t>可以是人或外部系统</a:t>
            </a:r>
            <a:r>
              <a:rPr lang="en-US" altLang="zh-CN" dirty="0" smtClean="0">
                <a:effectLst>
                  <a:outerShdw blurRad="38100" dist="38100" dir="2700000" algn="tl">
                    <a:srgbClr val="FFFFFF"/>
                  </a:outerShdw>
                </a:effectLst>
              </a:rPr>
              <a:t>*/</a:t>
            </a:r>
            <a:endParaRPr lang="zh-CN" altLang="en-US" dirty="0">
              <a:effectLst>
                <a:outerShdw blurRad="38100" dist="38100" dir="2700000" algn="tl">
                  <a:srgbClr val="FFFFFF"/>
                </a:outerShdw>
              </a:effectLst>
            </a:endParaRPr>
          </a:p>
        </p:txBody>
      </p:sp>
      <p:sp>
        <p:nvSpPr>
          <p:cNvPr id="372819" name="AutoShape 83"/>
          <p:cNvSpPr>
            <a:spLocks noChangeArrowheads="1"/>
          </p:cNvSpPr>
          <p:nvPr/>
        </p:nvSpPr>
        <p:spPr bwMode="auto">
          <a:xfrm>
            <a:off x="6540499" y="1319213"/>
            <a:ext cx="2094453" cy="560387"/>
          </a:xfrm>
          <a:prstGeom prst="wedgeRoundRectCallout">
            <a:avLst>
              <a:gd name="adj1" fmla="val -111625"/>
              <a:gd name="adj2" fmla="val 134986"/>
              <a:gd name="adj3" fmla="val 16667"/>
            </a:avLst>
          </a:prstGeom>
          <a:solidFill>
            <a:schemeClr val="accent2"/>
          </a:solidFill>
          <a:ln w="9525">
            <a:solidFill>
              <a:schemeClr val="tx1"/>
            </a:solidFill>
            <a:miter lim="800000"/>
            <a:headEnd/>
            <a:tailEnd/>
          </a:ln>
          <a:effectLst/>
        </p:spPr>
        <p:txBody>
          <a:bodyPr/>
          <a:lstStyle/>
          <a:p>
            <a:pPr algn="ctr"/>
            <a:r>
              <a:rPr lang="zh-CN" altLang="en-US" dirty="0" smtClean="0">
                <a:effectLst>
                  <a:outerShdw blurRad="38100" dist="38100" dir="2700000" algn="tl">
                    <a:srgbClr val="FFFFFF"/>
                  </a:outerShdw>
                </a:effectLst>
              </a:rPr>
              <a:t>用例</a:t>
            </a:r>
            <a:r>
              <a:rPr lang="en-US" altLang="zh-CN" dirty="0" smtClean="0">
                <a:effectLst>
                  <a:outerShdw blurRad="38100" dist="38100" dir="2700000" algn="tl">
                    <a:srgbClr val="FFFFFF"/>
                  </a:outerShdw>
                </a:effectLst>
              </a:rPr>
              <a:t>/*</a:t>
            </a:r>
            <a:r>
              <a:rPr lang="zh-CN" altLang="en-US" sz="1600" dirty="0" smtClean="0">
                <a:effectLst>
                  <a:outerShdw blurRad="38100" dist="38100" dir="2700000" algn="tl">
                    <a:srgbClr val="FFFFFF"/>
                  </a:outerShdw>
                </a:effectLst>
              </a:rPr>
              <a:t>用椭圆表示</a:t>
            </a:r>
            <a:r>
              <a:rPr lang="en-US" altLang="zh-CN" dirty="0" smtClean="0">
                <a:effectLst>
                  <a:outerShdw blurRad="38100" dist="38100" dir="2700000" algn="tl">
                    <a:srgbClr val="FFFFFF"/>
                  </a:outerShdw>
                </a:effectLst>
              </a:rPr>
              <a:t>*/</a:t>
            </a:r>
            <a:endParaRPr lang="zh-CN" altLang="en-US" dirty="0">
              <a:effectLst>
                <a:outerShdw blurRad="38100" dist="38100" dir="2700000" algn="tl">
                  <a:srgbClr val="FFFFFF"/>
                </a:outerShdw>
              </a:effectLst>
            </a:endParaRPr>
          </a:p>
        </p:txBody>
      </p:sp>
      <p:sp>
        <p:nvSpPr>
          <p:cNvPr id="372820" name="AutoShape 84"/>
          <p:cNvSpPr>
            <a:spLocks noChangeArrowheads="1"/>
          </p:cNvSpPr>
          <p:nvPr/>
        </p:nvSpPr>
        <p:spPr bwMode="auto">
          <a:xfrm>
            <a:off x="7104063" y="4870450"/>
            <a:ext cx="1674812" cy="560388"/>
          </a:xfrm>
          <a:prstGeom prst="wedgeRoundRectCallout">
            <a:avLst>
              <a:gd name="adj1" fmla="val -101847"/>
              <a:gd name="adj2" fmla="val -62750"/>
              <a:gd name="adj3" fmla="val 16667"/>
            </a:avLst>
          </a:prstGeom>
          <a:solidFill>
            <a:schemeClr val="accent2"/>
          </a:solidFill>
          <a:ln w="9525">
            <a:solidFill>
              <a:schemeClr val="tx1"/>
            </a:solidFill>
            <a:miter lim="800000"/>
            <a:headEnd/>
            <a:tailEnd/>
          </a:ln>
          <a:effectLst/>
        </p:spPr>
        <p:txBody>
          <a:bodyPr/>
          <a:lstStyle/>
          <a:p>
            <a:pPr algn="ctr"/>
            <a:r>
              <a:rPr lang="zh-CN" altLang="en-US">
                <a:effectLst>
                  <a:outerShdw blurRad="38100" dist="38100" dir="2700000" algn="tl">
                    <a:srgbClr val="FFFFFF"/>
                  </a:outerShdw>
                </a:effectLst>
              </a:rPr>
              <a:t>系统边界</a:t>
            </a:r>
          </a:p>
        </p:txBody>
      </p:sp>
      <p:sp>
        <p:nvSpPr>
          <p:cNvPr id="372821" name="AutoShape 85"/>
          <p:cNvSpPr>
            <a:spLocks noChangeArrowheads="1"/>
          </p:cNvSpPr>
          <p:nvPr/>
        </p:nvSpPr>
        <p:spPr bwMode="auto">
          <a:xfrm>
            <a:off x="6538913" y="5965825"/>
            <a:ext cx="1674812" cy="560388"/>
          </a:xfrm>
          <a:prstGeom prst="wedgeRoundRectCallout">
            <a:avLst>
              <a:gd name="adj1" fmla="val -160995"/>
              <a:gd name="adj2" fmla="val -69546"/>
              <a:gd name="adj3" fmla="val 16667"/>
            </a:avLst>
          </a:prstGeom>
          <a:solidFill>
            <a:schemeClr val="accent2"/>
          </a:solidFill>
          <a:ln w="9525">
            <a:solidFill>
              <a:schemeClr val="tx1"/>
            </a:solidFill>
            <a:miter lim="800000"/>
            <a:headEnd/>
            <a:tailEnd/>
          </a:ln>
          <a:effectLst/>
        </p:spPr>
        <p:txBody>
          <a:bodyPr/>
          <a:lstStyle/>
          <a:p>
            <a:pPr algn="ctr"/>
            <a:r>
              <a:rPr lang="zh-CN" altLang="en-US">
                <a:effectLst>
                  <a:outerShdw blurRad="38100" dist="38100" dir="2700000" algn="tl">
                    <a:srgbClr val="FFFFFF"/>
                  </a:outerShdw>
                </a:effectLst>
              </a:rPr>
              <a:t>关系</a:t>
            </a:r>
          </a:p>
        </p:txBody>
      </p:sp>
    </p:spTree>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4"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
        <p:nvSpPr>
          <p:cNvPr id="373765" name="Text Box 5"/>
          <p:cNvSpPr txBox="1">
            <a:spLocks noChangeArrowheads="1"/>
          </p:cNvSpPr>
          <p:nvPr/>
        </p:nvSpPr>
        <p:spPr bwMode="auto">
          <a:xfrm>
            <a:off x="249238" y="1250950"/>
            <a:ext cx="3133725" cy="476250"/>
          </a:xfrm>
          <a:prstGeom prst="rect">
            <a:avLst/>
          </a:prstGeom>
          <a:noFill/>
          <a:ln w="9525">
            <a:noFill/>
            <a:miter lim="800000"/>
            <a:headEnd/>
            <a:tailEnd/>
          </a:ln>
          <a:effectLst/>
        </p:spPr>
        <p:txBody>
          <a:bodyPr wrap="none">
            <a:spAutoFit/>
          </a:bodyPr>
          <a:lstStyle/>
          <a:p>
            <a:r>
              <a:rPr lang="en-US" altLang="zh-CN" sz="2800">
                <a:solidFill>
                  <a:srgbClr val="002E8A"/>
                </a:solidFill>
                <a:effectLst>
                  <a:outerShdw blurRad="38100" dist="38100" dir="2700000" algn="tl">
                    <a:srgbClr val="C0C0C0"/>
                  </a:outerShdw>
                </a:effectLst>
              </a:rPr>
              <a:t>2. UML</a:t>
            </a:r>
            <a:r>
              <a:rPr lang="zh-CN" altLang="en-US" sz="2800">
                <a:solidFill>
                  <a:srgbClr val="002E8A"/>
                </a:solidFill>
                <a:effectLst>
                  <a:outerShdw blurRad="38100" dist="38100" dir="2700000" algn="tl">
                    <a:srgbClr val="C0C0C0"/>
                  </a:outerShdw>
                </a:effectLst>
              </a:rPr>
              <a:t>图</a:t>
            </a:r>
            <a:r>
              <a:rPr lang="en-US" altLang="zh-CN" sz="2800">
                <a:solidFill>
                  <a:srgbClr val="002E8A"/>
                </a:solidFill>
                <a:effectLst>
                  <a:outerShdw blurRad="38100" dist="38100" dir="2700000" algn="tl">
                    <a:srgbClr val="C0C0C0"/>
                  </a:outerShdw>
                </a:effectLst>
                <a:latin typeface="Times New Roman"/>
              </a:rPr>
              <a:t>——</a:t>
            </a:r>
            <a:r>
              <a:rPr lang="zh-CN" altLang="en-US" sz="2800">
                <a:solidFill>
                  <a:srgbClr val="002E8A"/>
                </a:solidFill>
                <a:effectLst>
                  <a:outerShdw blurRad="38100" dist="38100" dir="2700000" algn="tl">
                    <a:srgbClr val="C0C0C0"/>
                  </a:outerShdw>
                </a:effectLst>
              </a:rPr>
              <a:t>类图</a:t>
            </a:r>
          </a:p>
        </p:txBody>
      </p:sp>
      <p:sp>
        <p:nvSpPr>
          <p:cNvPr id="373766" name="Rectangle 6"/>
          <p:cNvSpPr>
            <a:spLocks noChangeArrowheads="1"/>
          </p:cNvSpPr>
          <p:nvPr/>
        </p:nvSpPr>
        <p:spPr bwMode="auto">
          <a:xfrm>
            <a:off x="261938" y="1751013"/>
            <a:ext cx="8724900" cy="1516062"/>
          </a:xfrm>
          <a:prstGeom prst="rect">
            <a:avLst/>
          </a:prstGeom>
          <a:noFill/>
          <a:ln w="9525">
            <a:noFill/>
            <a:miter lim="800000"/>
            <a:headEnd/>
            <a:tailEnd/>
          </a:ln>
          <a:effectLst/>
        </p:spPr>
        <p:txBody>
          <a:bodyPr anchor="ctr">
            <a:spAutoFit/>
          </a:bodyPr>
          <a:lstStyle/>
          <a:p>
            <a:pPr algn="l">
              <a:lnSpc>
                <a:spcPct val="130000"/>
              </a:lnSpc>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类图用于描述类的属性、方法和类间关系。属性和方法是类的内部结构，关系是类间的关联，它们用于定义</a:t>
            </a:r>
            <a:r>
              <a:rPr lang="en-US" altLang="zh-CN">
                <a:effectLst>
                  <a:outerShdw blurRad="38100" dist="38100" dir="2700000" algn="tl">
                    <a:srgbClr val="C0C0C0"/>
                  </a:outerShdw>
                </a:effectLst>
              </a:rPr>
              <a:t>UML</a:t>
            </a:r>
            <a:r>
              <a:rPr lang="zh-CN" altLang="en-US">
                <a:effectLst>
                  <a:outerShdw blurRad="38100" dist="38100" dir="2700000" algn="tl">
                    <a:srgbClr val="C0C0C0"/>
                  </a:outerShdw>
                </a:effectLst>
              </a:rPr>
              <a:t>的静态模型。 </a:t>
            </a:r>
          </a:p>
        </p:txBody>
      </p:sp>
      <p:sp>
        <p:nvSpPr>
          <p:cNvPr id="373767" name="Rectangle 7"/>
          <p:cNvSpPr>
            <a:spLocks noChangeArrowheads="1"/>
          </p:cNvSpPr>
          <p:nvPr/>
        </p:nvSpPr>
        <p:spPr bwMode="auto">
          <a:xfrm>
            <a:off x="139700" y="3578225"/>
            <a:ext cx="8734425" cy="895350"/>
          </a:xfrm>
          <a:prstGeom prst="rect">
            <a:avLst/>
          </a:prstGeom>
          <a:noFill/>
          <a:ln w="9525">
            <a:noFill/>
            <a:miter lim="800000"/>
            <a:headEnd/>
            <a:tailEnd/>
          </a:ln>
          <a:effectLst/>
        </p:spPr>
        <p:txBody>
          <a:bodyPr anchor="ctr">
            <a:spAutoFit/>
          </a:bodyPr>
          <a:lstStyle/>
          <a:p>
            <a:pPr algn="l">
              <a:lnSpc>
                <a:spcPct val="110000"/>
              </a:lnSpc>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类的内部结构涉及类名、类内部事物的属性、方法及其它们的可见性，它包括：</a:t>
            </a:r>
          </a:p>
        </p:txBody>
      </p:sp>
      <p:sp>
        <p:nvSpPr>
          <p:cNvPr id="373768" name="Rectangle 8"/>
          <p:cNvSpPr>
            <a:spLocks noChangeArrowheads="1"/>
          </p:cNvSpPr>
          <p:nvPr/>
        </p:nvSpPr>
        <p:spPr bwMode="auto">
          <a:xfrm>
            <a:off x="1016000" y="4582152"/>
            <a:ext cx="1685925" cy="1698625"/>
          </a:xfrm>
          <a:prstGeom prst="rect">
            <a:avLst/>
          </a:prstGeom>
          <a:noFill/>
          <a:ln w="9525">
            <a:noFill/>
            <a:miter lim="800000"/>
            <a:headEnd/>
            <a:tailEnd/>
          </a:ln>
          <a:effectLst/>
        </p:spPr>
        <p:txBody>
          <a:bodyPr>
            <a:spAutoFit/>
          </a:bodyPr>
          <a:lstStyle/>
          <a:p>
            <a:pPr>
              <a:lnSpc>
                <a:spcPct val="110000"/>
              </a:lnSpc>
            </a:pPr>
            <a:r>
              <a:rPr lang="en-US" altLang="zh-CN">
                <a:effectLst>
                  <a:outerShdw blurRad="38100" dist="38100" dir="2700000" algn="tl">
                    <a:srgbClr val="C0C0C0"/>
                  </a:outerShdw>
                </a:effectLst>
              </a:rPr>
              <a:t>⑴ </a:t>
            </a:r>
            <a:r>
              <a:rPr lang="zh-CN" altLang="en-US">
                <a:effectLst>
                  <a:outerShdw blurRad="38100" dist="38100" dir="2700000" algn="tl">
                    <a:srgbClr val="C0C0C0"/>
                  </a:outerShdw>
                </a:effectLst>
              </a:rPr>
              <a:t>类名 </a:t>
            </a:r>
          </a:p>
          <a:p>
            <a:pPr>
              <a:lnSpc>
                <a:spcPct val="110000"/>
              </a:lnSpc>
            </a:pPr>
            <a:r>
              <a:rPr lang="zh-CN" altLang="en-US">
                <a:effectLst>
                  <a:outerShdw blurRad="38100" dist="38100" dir="2700000" algn="tl">
                    <a:srgbClr val="C0C0C0"/>
                  </a:outerShdw>
                </a:effectLst>
              </a:rPr>
              <a:t>⑵ 可见性 </a:t>
            </a:r>
          </a:p>
          <a:p>
            <a:pPr>
              <a:lnSpc>
                <a:spcPct val="110000"/>
              </a:lnSpc>
            </a:pPr>
            <a:r>
              <a:rPr lang="zh-CN" altLang="en-US">
                <a:effectLst>
                  <a:outerShdw blurRad="38100" dist="38100" dir="2700000" algn="tl">
                    <a:srgbClr val="C0C0C0"/>
                  </a:outerShdw>
                </a:effectLst>
              </a:rPr>
              <a:t>⑶ 属性 </a:t>
            </a:r>
          </a:p>
          <a:p>
            <a:pPr>
              <a:lnSpc>
                <a:spcPct val="110000"/>
              </a:lnSpc>
            </a:pPr>
            <a:r>
              <a:rPr lang="zh-CN" altLang="en-US">
                <a:effectLst>
                  <a:outerShdw blurRad="38100" dist="38100" dir="2700000" algn="tl">
                    <a:srgbClr val="C0C0C0"/>
                  </a:outerShdw>
                </a:effectLst>
              </a:rPr>
              <a:t>⑷ 方法</a:t>
            </a:r>
          </a:p>
        </p:txBody>
      </p:sp>
      <p:grpSp>
        <p:nvGrpSpPr>
          <p:cNvPr id="7" name="Group 11"/>
          <p:cNvGrpSpPr>
            <a:grpSpLocks/>
          </p:cNvGrpSpPr>
          <p:nvPr/>
        </p:nvGrpSpPr>
        <p:grpSpPr bwMode="auto">
          <a:xfrm>
            <a:off x="4220030" y="4405145"/>
            <a:ext cx="4445000" cy="2052638"/>
            <a:chOff x="995" y="2743"/>
            <a:chExt cx="3858" cy="1410"/>
          </a:xfrm>
        </p:grpSpPr>
        <p:sp>
          <p:nvSpPr>
            <p:cNvPr id="8" name="Rectangle 12"/>
            <p:cNvSpPr>
              <a:spLocks noChangeArrowheads="1"/>
            </p:cNvSpPr>
            <p:nvPr/>
          </p:nvSpPr>
          <p:spPr bwMode="auto">
            <a:xfrm>
              <a:off x="995" y="2743"/>
              <a:ext cx="3856" cy="237"/>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2000"/>
                <a:t>BookItemList</a:t>
              </a:r>
            </a:p>
          </p:txBody>
        </p:sp>
        <p:sp>
          <p:nvSpPr>
            <p:cNvPr id="9" name="Rectangle 13"/>
            <p:cNvSpPr>
              <a:spLocks noChangeArrowheads="1"/>
            </p:cNvSpPr>
            <p:nvPr/>
          </p:nvSpPr>
          <p:spPr bwMode="auto">
            <a:xfrm>
              <a:off x="997" y="2987"/>
              <a:ext cx="3856" cy="263"/>
            </a:xfrm>
            <a:prstGeom prst="rect">
              <a:avLst/>
            </a:prstGeom>
            <a:solidFill>
              <a:schemeClr val="accent1"/>
            </a:solidFill>
            <a:ln w="9525">
              <a:solidFill>
                <a:schemeClr val="tx1"/>
              </a:solidFill>
              <a:miter lim="800000"/>
              <a:headEnd/>
              <a:tailEnd/>
            </a:ln>
            <a:effectLst/>
          </p:spPr>
          <p:txBody>
            <a:bodyPr wrap="none" anchor="ctr"/>
            <a:lstStyle/>
            <a:p>
              <a:pPr algn="l"/>
              <a:r>
                <a:rPr lang="en-US" altLang="zh-CN" sz="2000" dirty="0"/>
                <a:t>-Books </a:t>
              </a:r>
              <a:r>
                <a:rPr lang="en-US" altLang="zh-CN" sz="2000" dirty="0" smtClean="0"/>
                <a:t>  :   </a:t>
              </a:r>
              <a:r>
                <a:rPr lang="en-US" altLang="zh-CN" sz="2000" dirty="0"/>
                <a:t>map&lt;string, </a:t>
              </a:r>
              <a:r>
                <a:rPr lang="en-US" altLang="zh-CN" sz="2000" dirty="0" err="1"/>
                <a:t>BookItem</a:t>
              </a:r>
              <a:r>
                <a:rPr lang="en-US" altLang="zh-CN" sz="2000" dirty="0"/>
                <a:t>&gt;</a:t>
              </a:r>
            </a:p>
          </p:txBody>
        </p:sp>
        <p:sp>
          <p:nvSpPr>
            <p:cNvPr id="10" name="Rectangle 14"/>
            <p:cNvSpPr>
              <a:spLocks noChangeArrowheads="1"/>
            </p:cNvSpPr>
            <p:nvPr/>
          </p:nvSpPr>
          <p:spPr bwMode="auto">
            <a:xfrm>
              <a:off x="1001" y="3252"/>
              <a:ext cx="3850" cy="901"/>
            </a:xfrm>
            <a:prstGeom prst="rect">
              <a:avLst/>
            </a:prstGeom>
            <a:solidFill>
              <a:schemeClr val="accent1"/>
            </a:solidFill>
            <a:ln w="9525">
              <a:solidFill>
                <a:schemeClr val="tx1"/>
              </a:solidFill>
              <a:miter lim="800000"/>
              <a:headEnd/>
              <a:tailEnd/>
            </a:ln>
            <a:effectLst/>
          </p:spPr>
          <p:txBody>
            <a:bodyPr wrap="none" anchor="ctr"/>
            <a:lstStyle/>
            <a:p>
              <a:pPr algn="l"/>
              <a:r>
                <a:rPr lang="en-US" altLang="zh-CN" sz="2000" dirty="0"/>
                <a:t>+</a:t>
              </a:r>
              <a:r>
                <a:rPr lang="en-US" altLang="zh-CN" sz="2000" dirty="0" err="1"/>
                <a:t>AddBook</a:t>
              </a:r>
              <a:r>
                <a:rPr lang="en-US" altLang="zh-CN" sz="2000" dirty="0"/>
                <a:t>(string)        </a:t>
              </a:r>
              <a:r>
                <a:rPr lang="en-US" altLang="zh-CN" sz="2000" dirty="0" smtClean="0"/>
                <a:t>   </a:t>
              </a:r>
              <a:r>
                <a:rPr lang="en-US" altLang="zh-CN" sz="2000" dirty="0"/>
                <a:t>: void</a:t>
              </a:r>
            </a:p>
            <a:p>
              <a:pPr algn="l"/>
              <a:r>
                <a:rPr lang="en-US" altLang="zh-CN" sz="2000" dirty="0"/>
                <a:t>+</a:t>
              </a:r>
              <a:r>
                <a:rPr lang="en-US" altLang="zh-CN" sz="2000" dirty="0" err="1"/>
                <a:t>RemoveBook</a:t>
              </a:r>
              <a:r>
                <a:rPr lang="en-US" altLang="zh-CN" sz="2000" dirty="0"/>
                <a:t>(string)  </a:t>
              </a:r>
              <a:r>
                <a:rPr lang="en-US" altLang="zh-CN" sz="2000" dirty="0" smtClean="0"/>
                <a:t>  </a:t>
              </a:r>
              <a:r>
                <a:rPr lang="en-US" altLang="zh-CN" sz="2000" dirty="0"/>
                <a:t>: </a:t>
              </a:r>
              <a:r>
                <a:rPr lang="en-US" altLang="zh-CN" sz="2000" dirty="0" err="1"/>
                <a:t>bool</a:t>
              </a:r>
              <a:endParaRPr lang="en-US" altLang="zh-CN" sz="2000" dirty="0"/>
            </a:p>
            <a:p>
              <a:pPr algn="l"/>
              <a:r>
                <a:rPr lang="en-US" altLang="zh-CN" sz="2000" dirty="0">
                  <a:solidFill>
                    <a:schemeClr val="tx1"/>
                  </a:solidFill>
                </a:rPr>
                <a:t>+Find (</a:t>
              </a:r>
              <a:r>
                <a:rPr lang="en-US" altLang="zh-CN" sz="2000" dirty="0" err="1">
                  <a:solidFill>
                    <a:schemeClr val="tx1"/>
                  </a:solidFill>
                </a:rPr>
                <a:t>BookItem</a:t>
              </a:r>
              <a:r>
                <a:rPr lang="en-US" altLang="zh-CN" sz="2000" dirty="0">
                  <a:solidFill>
                    <a:schemeClr val="tx1"/>
                  </a:solidFill>
                </a:rPr>
                <a:t>) </a:t>
              </a:r>
              <a:r>
                <a:rPr lang="en-US" altLang="zh-CN" sz="2000" dirty="0" smtClean="0">
                  <a:solidFill>
                    <a:schemeClr val="tx1"/>
                  </a:solidFill>
                </a:rPr>
                <a:t>           : </a:t>
              </a:r>
              <a:r>
                <a:rPr lang="en-US" altLang="zh-CN" sz="2000" dirty="0" err="1">
                  <a:solidFill>
                    <a:schemeClr val="tx1"/>
                  </a:solidFill>
                </a:rPr>
                <a:t>BookItem</a:t>
              </a:r>
              <a:endParaRPr lang="en-US" altLang="zh-CN" sz="2000" dirty="0">
                <a:solidFill>
                  <a:schemeClr val="tx1"/>
                </a:solidFill>
              </a:endParaRPr>
            </a:p>
          </p:txBody>
        </p:sp>
      </p:grpSp>
    </p:spTree>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8"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
        <p:nvSpPr>
          <p:cNvPr id="374789" name="Text Box 5"/>
          <p:cNvSpPr txBox="1">
            <a:spLocks noChangeArrowheads="1"/>
          </p:cNvSpPr>
          <p:nvPr/>
        </p:nvSpPr>
        <p:spPr bwMode="auto">
          <a:xfrm>
            <a:off x="249238" y="1231900"/>
            <a:ext cx="3568700" cy="476250"/>
          </a:xfrm>
          <a:prstGeom prst="rect">
            <a:avLst/>
          </a:prstGeom>
          <a:noFill/>
          <a:ln w="9525">
            <a:noFill/>
            <a:miter lim="800000"/>
            <a:headEnd/>
            <a:tailEnd/>
          </a:ln>
          <a:effectLst/>
        </p:spPr>
        <p:txBody>
          <a:bodyPr>
            <a:spAutoFit/>
          </a:bodyPr>
          <a:lstStyle/>
          <a:p>
            <a:r>
              <a:rPr lang="en-US" altLang="zh-CN" sz="2800">
                <a:solidFill>
                  <a:srgbClr val="002E8A"/>
                </a:solidFill>
                <a:effectLst>
                  <a:outerShdw blurRad="38100" dist="38100" dir="2700000" algn="tl">
                    <a:srgbClr val="C0C0C0"/>
                  </a:outerShdw>
                </a:effectLst>
              </a:rPr>
              <a:t>3. UML</a:t>
            </a:r>
            <a:r>
              <a:rPr lang="zh-CN" altLang="en-US" sz="2800">
                <a:solidFill>
                  <a:srgbClr val="002E8A"/>
                </a:solidFill>
                <a:effectLst>
                  <a:outerShdw blurRad="38100" dist="38100" dir="2700000" algn="tl">
                    <a:srgbClr val="C0C0C0"/>
                  </a:outerShdw>
                </a:effectLst>
              </a:rPr>
              <a:t>图</a:t>
            </a:r>
            <a:r>
              <a:rPr lang="en-US" altLang="zh-CN" sz="2800">
                <a:solidFill>
                  <a:srgbClr val="002E8A"/>
                </a:solidFill>
                <a:effectLst>
                  <a:outerShdw blurRad="38100" dist="38100" dir="2700000" algn="tl">
                    <a:srgbClr val="C0C0C0"/>
                  </a:outerShdw>
                </a:effectLst>
                <a:latin typeface="Times New Roman"/>
              </a:rPr>
              <a:t>——</a:t>
            </a:r>
            <a:r>
              <a:rPr lang="zh-CN" altLang="en-US" sz="2800">
                <a:solidFill>
                  <a:srgbClr val="002E8A"/>
                </a:solidFill>
                <a:effectLst>
                  <a:outerShdw blurRad="38100" dist="38100" dir="2700000" algn="tl">
                    <a:srgbClr val="C0C0C0"/>
                  </a:outerShdw>
                </a:effectLst>
              </a:rPr>
              <a:t>包图</a:t>
            </a:r>
          </a:p>
        </p:txBody>
      </p:sp>
      <p:sp>
        <p:nvSpPr>
          <p:cNvPr id="374790" name="Rectangle 6"/>
          <p:cNvSpPr>
            <a:spLocks noChangeArrowheads="1"/>
          </p:cNvSpPr>
          <p:nvPr/>
        </p:nvSpPr>
        <p:spPr bwMode="auto">
          <a:xfrm>
            <a:off x="150813" y="1704975"/>
            <a:ext cx="8878887" cy="2041525"/>
          </a:xfrm>
          <a:prstGeom prst="rect">
            <a:avLst/>
          </a:prstGeom>
          <a:noFill/>
          <a:ln w="9525">
            <a:noFill/>
            <a:miter lim="800000"/>
            <a:headEnd/>
            <a:tailEnd/>
          </a:ln>
          <a:effectLst/>
        </p:spPr>
        <p:txBody>
          <a:bodyPr anchor="ctr">
            <a:spAutoFit/>
          </a:bodyPr>
          <a:lstStyle/>
          <a:p>
            <a:pPr algn="l">
              <a:lnSpc>
                <a:spcPct val="160000"/>
              </a:lnSpc>
            </a:pPr>
            <a:r>
              <a:rPr lang="en-US" altLang="zh-CN" sz="2000" dirty="0">
                <a:effectLst>
                  <a:outerShdw blurRad="38100" dist="38100" dir="2700000" algn="tl">
                    <a:srgbClr val="C0C0C0"/>
                  </a:outerShdw>
                </a:effectLst>
              </a:rPr>
              <a:t>    </a:t>
            </a:r>
            <a:r>
              <a:rPr lang="zh-CN" altLang="en-US" sz="2000" dirty="0">
                <a:effectLst>
                  <a:outerShdw blurRad="38100" dist="38100" dir="2700000" algn="tl">
                    <a:srgbClr val="C0C0C0"/>
                  </a:outerShdw>
                </a:effectLst>
              </a:rPr>
              <a:t>包图是对</a:t>
            </a:r>
            <a:r>
              <a:rPr lang="en-US" altLang="zh-CN" sz="2000" dirty="0">
                <a:effectLst>
                  <a:outerShdw blurRad="38100" dist="38100" dir="2700000" algn="tl">
                    <a:srgbClr val="C0C0C0"/>
                  </a:outerShdw>
                </a:effectLst>
              </a:rPr>
              <a:t>UML</a:t>
            </a:r>
            <a:r>
              <a:rPr lang="zh-CN" altLang="en-US" sz="2000" dirty="0">
                <a:effectLst>
                  <a:outerShdw blurRad="38100" dist="38100" dir="2700000" algn="tl">
                    <a:srgbClr val="C0C0C0"/>
                  </a:outerShdw>
                </a:effectLst>
              </a:rPr>
              <a:t>中用例图、类图、</a:t>
            </a:r>
            <a:r>
              <a:rPr lang="en-US" altLang="zh-CN" sz="2000" dirty="0">
                <a:effectLst>
                  <a:outerShdw blurRad="38100" dist="38100" dir="2700000" algn="tl">
                    <a:srgbClr val="C0C0C0"/>
                  </a:outerShdw>
                </a:effectLst>
              </a:rPr>
              <a:t>UML</a:t>
            </a:r>
            <a:r>
              <a:rPr lang="zh-CN" altLang="en-US" sz="2000" dirty="0">
                <a:effectLst>
                  <a:outerShdw blurRad="38100" dist="38100" dir="2700000" algn="tl">
                    <a:srgbClr val="C0C0C0"/>
                  </a:outerShdw>
                </a:effectLst>
              </a:rPr>
              <a:t>关系等模型元素的封装，它用于描述具有相似功能的模型元素的组合，或组织软件系统结构的层次，或展现整个系统的物理部署。通过包图，能对语义上相关的图形元素进行分组，简化系统结构描述，提高系统设计和实现的模块化程度，同时降低各子系统间的耦合度。</a:t>
            </a:r>
          </a:p>
        </p:txBody>
      </p:sp>
      <p:sp>
        <p:nvSpPr>
          <p:cNvPr id="374791" name="Rectangle 7"/>
          <p:cNvSpPr>
            <a:spLocks noChangeArrowheads="1"/>
          </p:cNvSpPr>
          <p:nvPr/>
        </p:nvSpPr>
        <p:spPr bwMode="auto">
          <a:xfrm>
            <a:off x="282575" y="3971925"/>
            <a:ext cx="8526463" cy="2378075"/>
          </a:xfrm>
          <a:prstGeom prst="rect">
            <a:avLst/>
          </a:prstGeom>
          <a:noFill/>
          <a:ln w="9525">
            <a:noFill/>
            <a:miter lim="800000"/>
            <a:headEnd/>
            <a:tailEnd/>
          </a:ln>
          <a:effectLst/>
        </p:spPr>
        <p:txBody>
          <a:bodyPr anchor="ctr">
            <a:spAutoFit/>
          </a:bodyPr>
          <a:lstStyle/>
          <a:p>
            <a:pPr indent="276225" algn="l">
              <a:lnSpc>
                <a:spcPct val="150000"/>
              </a:lnSpc>
            </a:pPr>
            <a:r>
              <a:rPr lang="zh-CN" altLang="en-US" sz="2000" dirty="0">
                <a:effectLst>
                  <a:outerShdw blurRad="38100" dist="38100" dir="2700000" algn="tl">
                    <a:srgbClr val="C0C0C0"/>
                  </a:outerShdw>
                </a:effectLst>
              </a:rPr>
              <a:t>包图包括包的名称和包。</a:t>
            </a:r>
          </a:p>
          <a:p>
            <a:pPr indent="276225" algn="l">
              <a:lnSpc>
                <a:spcPct val="150000"/>
              </a:lnSpc>
            </a:pPr>
            <a:r>
              <a:rPr lang="zh-CN" altLang="en-US" sz="2000" dirty="0">
                <a:effectLst>
                  <a:outerShdw blurRad="38100" dist="38100" dir="2700000" algn="tl">
                    <a:srgbClr val="C0C0C0"/>
                  </a:outerShdw>
                </a:effectLst>
              </a:rPr>
              <a:t>⑴ 包用矩形框表示，它可以包含类、对象、其它包以及</a:t>
            </a:r>
            <a:r>
              <a:rPr lang="en-US" altLang="zh-CN" sz="2000" dirty="0">
                <a:effectLst>
                  <a:outerShdw blurRad="38100" dist="38100" dir="2700000" algn="tl">
                    <a:srgbClr val="C0C0C0"/>
                  </a:outerShdw>
                </a:effectLst>
              </a:rPr>
              <a:t>UML</a:t>
            </a:r>
            <a:r>
              <a:rPr lang="zh-CN" altLang="en-US" sz="2000" dirty="0">
                <a:effectLst>
                  <a:outerShdw blurRad="38100" dist="38100" dir="2700000" algn="tl">
                    <a:srgbClr val="C0C0C0"/>
                  </a:outerShdw>
                </a:effectLst>
              </a:rPr>
              <a:t>关系等模型</a:t>
            </a:r>
          </a:p>
          <a:p>
            <a:pPr indent="276225" algn="l">
              <a:lnSpc>
                <a:spcPct val="150000"/>
              </a:lnSpc>
            </a:pPr>
            <a:r>
              <a:rPr lang="zh-CN" altLang="en-US" sz="2000" dirty="0">
                <a:effectLst>
                  <a:outerShdw blurRad="38100" dist="38100" dir="2700000" algn="tl">
                    <a:srgbClr val="C0C0C0"/>
                  </a:outerShdw>
                </a:effectLst>
              </a:rPr>
              <a:t>     元素。</a:t>
            </a:r>
          </a:p>
          <a:p>
            <a:pPr indent="276225" algn="l">
              <a:lnSpc>
                <a:spcPct val="150000"/>
              </a:lnSpc>
            </a:pPr>
            <a:r>
              <a:rPr lang="zh-CN" altLang="en-US" sz="2000" dirty="0">
                <a:effectLst>
                  <a:outerShdw blurRad="38100" dist="38100" dir="2700000" algn="tl">
                    <a:srgbClr val="C0C0C0"/>
                  </a:outerShdw>
                </a:effectLst>
              </a:rPr>
              <a:t>⑵ 名称要准确描述包的语义，以增强包图的可理解性。</a:t>
            </a:r>
          </a:p>
          <a:p>
            <a:pPr indent="276225" algn="l">
              <a:lnSpc>
                <a:spcPct val="150000"/>
              </a:lnSpc>
            </a:pPr>
            <a:r>
              <a:rPr lang="zh-CN" altLang="en-US" sz="2000" dirty="0">
                <a:effectLst>
                  <a:outerShdw blurRad="38100" dist="38100" dir="2700000" algn="tl">
                    <a:srgbClr val="C0C0C0"/>
                  </a:outerShdw>
                </a:effectLst>
              </a:rPr>
              <a:t>⑶ 包之间具有</a:t>
            </a:r>
            <a:r>
              <a:rPr lang="en-US" altLang="zh-CN" sz="2000" dirty="0">
                <a:effectLst>
                  <a:outerShdw blurRad="38100" dist="38100" dir="2700000" algn="tl">
                    <a:srgbClr val="C0C0C0"/>
                  </a:outerShdw>
                </a:effectLst>
              </a:rPr>
              <a:t>UML</a:t>
            </a:r>
            <a:r>
              <a:rPr lang="zh-CN" altLang="en-US" sz="2000" dirty="0">
                <a:effectLst>
                  <a:outerShdw blurRad="38100" dist="38100" dir="2700000" algn="tl">
                    <a:srgbClr val="C0C0C0"/>
                  </a:outerShdw>
                </a:effectLst>
              </a:rPr>
              <a:t>的依赖和泛化关系。 </a:t>
            </a:r>
          </a:p>
        </p:txBody>
      </p:sp>
    </p:spTree>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7" name="Text Box 5"/>
          <p:cNvSpPr txBox="1">
            <a:spLocks noChangeArrowheads="1"/>
          </p:cNvSpPr>
          <p:nvPr/>
        </p:nvSpPr>
        <p:spPr bwMode="auto">
          <a:xfrm>
            <a:off x="287338" y="3938588"/>
            <a:ext cx="8577262" cy="2428875"/>
          </a:xfrm>
          <a:prstGeom prst="rect">
            <a:avLst/>
          </a:prstGeom>
          <a:noFill/>
          <a:ln w="9525">
            <a:noFill/>
            <a:miter lim="800000"/>
            <a:headEnd/>
            <a:tailEnd/>
          </a:ln>
          <a:effectLst/>
        </p:spPr>
        <p:txBody>
          <a:bodyPr>
            <a:spAutoFit/>
          </a:bodyPr>
          <a:lstStyle/>
          <a:p>
            <a:pPr algn="l">
              <a:lnSpc>
                <a:spcPct val="100000"/>
              </a:lnSpc>
              <a:spcBef>
                <a:spcPct val="20000"/>
              </a:spcBef>
            </a:pPr>
            <a:r>
              <a:rPr lang="zh-CN" altLang="en-US">
                <a:solidFill>
                  <a:schemeClr val="tx2"/>
                </a:solidFill>
                <a:effectLst>
                  <a:outerShdw blurRad="38100" dist="38100" dir="2700000" algn="tl">
                    <a:srgbClr val="C0C0C0"/>
                  </a:outerShdw>
                </a:effectLst>
                <a:latin typeface="Times New Roman" pitchFamily="18" charset="0"/>
                <a:ea typeface="楷体_GB2312" pitchFamily="49" charset="-122"/>
              </a:rPr>
              <a:t>包之间的关系：</a:t>
            </a:r>
          </a:p>
          <a:p>
            <a:pPr algn="l">
              <a:lnSpc>
                <a:spcPct val="100000"/>
              </a:lnSpc>
              <a:spcBef>
                <a:spcPct val="20000"/>
              </a:spcBef>
            </a:pPr>
            <a:r>
              <a:rPr lang="zh-CN" altLang="en-US">
                <a:solidFill>
                  <a:schemeClr val="hlink"/>
                </a:solidFill>
                <a:effectLst>
                  <a:outerShdw blurRad="38100" dist="38100" dir="2700000" algn="tl">
                    <a:srgbClr val="C0C0C0"/>
                  </a:outerShdw>
                </a:effectLst>
                <a:latin typeface="Times New Roman" pitchFamily="18" charset="0"/>
                <a:ea typeface="楷体_GB2312" pitchFamily="49" charset="-122"/>
              </a:rPr>
              <a:t>        依赖关系</a:t>
            </a:r>
            <a:r>
              <a:rPr lang="zh-CN" altLang="en-US">
                <a:solidFill>
                  <a:schemeClr val="tx1"/>
                </a:solidFill>
                <a:latin typeface="Times New Roman" pitchFamily="18" charset="0"/>
                <a:ea typeface="楷体_GB2312" pitchFamily="49" charset="-122"/>
              </a:rPr>
              <a:t>：两个包中的任意两个类存在依赖关系，则包之间存在依赖关系。</a:t>
            </a:r>
            <a:r>
              <a:rPr lang="zh-CN" altLang="en-US">
                <a:solidFill>
                  <a:schemeClr val="hlink"/>
                </a:solidFill>
                <a:effectLst>
                  <a:outerShdw blurRad="38100" dist="38100" dir="2700000" algn="tl">
                    <a:srgbClr val="C0C0C0"/>
                  </a:outerShdw>
                </a:effectLst>
                <a:latin typeface="Times New Roman" pitchFamily="18" charset="0"/>
                <a:ea typeface="楷体_GB2312" pitchFamily="49" charset="-122"/>
              </a:rPr>
              <a:t>         </a:t>
            </a:r>
          </a:p>
          <a:p>
            <a:pPr algn="l">
              <a:lnSpc>
                <a:spcPct val="100000"/>
              </a:lnSpc>
              <a:spcBef>
                <a:spcPct val="20000"/>
              </a:spcBef>
            </a:pPr>
            <a:r>
              <a:rPr lang="zh-CN" altLang="en-US">
                <a:solidFill>
                  <a:schemeClr val="hlink"/>
                </a:solidFill>
                <a:effectLst>
                  <a:outerShdw blurRad="38100" dist="38100" dir="2700000" algn="tl">
                    <a:srgbClr val="C0C0C0"/>
                  </a:outerShdw>
                </a:effectLst>
                <a:latin typeface="Times New Roman" pitchFamily="18" charset="0"/>
                <a:ea typeface="楷体_GB2312" pitchFamily="49" charset="-122"/>
              </a:rPr>
              <a:t>        泛化关系：</a:t>
            </a:r>
            <a:r>
              <a:rPr lang="zh-CN" altLang="en-US">
                <a:solidFill>
                  <a:schemeClr val="tx1"/>
                </a:solidFill>
                <a:latin typeface="楷体_GB2312" pitchFamily="49" charset="-122"/>
                <a:ea typeface="楷体_GB2312" pitchFamily="49" charset="-122"/>
              </a:rPr>
              <a:t>使用继承中一般和特殊的概念来说明通用包和专用包之间的关系。例如</a:t>
            </a:r>
            <a:r>
              <a:rPr lang="en-US" altLang="zh-CN">
                <a:solidFill>
                  <a:schemeClr val="tx1"/>
                </a:solidFill>
                <a:latin typeface="楷体_GB2312" pitchFamily="49" charset="-122"/>
                <a:ea typeface="楷体_GB2312" pitchFamily="49" charset="-122"/>
              </a:rPr>
              <a:t>,</a:t>
            </a:r>
            <a:r>
              <a:rPr lang="zh-CN" altLang="en-US">
                <a:solidFill>
                  <a:schemeClr val="tx1"/>
                </a:solidFill>
                <a:latin typeface="楷体_GB2312" pitchFamily="49" charset="-122"/>
                <a:ea typeface="楷体_GB2312" pitchFamily="49" charset="-122"/>
              </a:rPr>
              <a:t>专用包必须符合通用包的界面</a:t>
            </a:r>
            <a:r>
              <a:rPr lang="en-US" altLang="zh-CN">
                <a:solidFill>
                  <a:schemeClr val="tx1"/>
                </a:solidFill>
                <a:latin typeface="楷体_GB2312" pitchFamily="49" charset="-122"/>
                <a:ea typeface="楷体_GB2312" pitchFamily="49" charset="-122"/>
              </a:rPr>
              <a:t>,</a:t>
            </a:r>
            <a:r>
              <a:rPr lang="zh-CN" altLang="en-US">
                <a:solidFill>
                  <a:schemeClr val="tx1"/>
                </a:solidFill>
                <a:latin typeface="楷体_GB2312" pitchFamily="49" charset="-122"/>
                <a:ea typeface="楷体_GB2312" pitchFamily="49" charset="-122"/>
              </a:rPr>
              <a:t>与类继承关系类似。</a:t>
            </a:r>
          </a:p>
        </p:txBody>
      </p:sp>
      <p:grpSp>
        <p:nvGrpSpPr>
          <p:cNvPr id="402439" name="Group 7"/>
          <p:cNvGrpSpPr>
            <a:grpSpLocks/>
          </p:cNvGrpSpPr>
          <p:nvPr/>
        </p:nvGrpSpPr>
        <p:grpSpPr bwMode="auto">
          <a:xfrm>
            <a:off x="1377950" y="1576388"/>
            <a:ext cx="1181100" cy="628650"/>
            <a:chOff x="504" y="1284"/>
            <a:chExt cx="828" cy="600"/>
          </a:xfrm>
        </p:grpSpPr>
        <p:sp>
          <p:nvSpPr>
            <p:cNvPr id="402440" name="Rectangle 8"/>
            <p:cNvSpPr>
              <a:spLocks noChangeArrowheads="1"/>
            </p:cNvSpPr>
            <p:nvPr/>
          </p:nvSpPr>
          <p:spPr bwMode="auto">
            <a:xfrm>
              <a:off x="504" y="1560"/>
              <a:ext cx="828" cy="324"/>
            </a:xfrm>
            <a:prstGeom prst="rect">
              <a:avLst/>
            </a:prstGeom>
            <a:solidFill>
              <a:schemeClr val="tx2"/>
            </a:solidFill>
            <a:ln w="28575">
              <a:solidFill>
                <a:schemeClr val="tx1"/>
              </a:solidFill>
              <a:miter lim="800000"/>
              <a:headEnd/>
              <a:tailEnd/>
            </a:ln>
            <a:effectLst/>
          </p:spPr>
          <p:txBody>
            <a:bodyPr wrap="none" anchor="ctr"/>
            <a:lstStyle/>
            <a:p>
              <a:pPr algn="ctr">
                <a:lnSpc>
                  <a:spcPct val="100000"/>
                </a:lnSpc>
              </a:pPr>
              <a:r>
                <a:rPr lang="zh-CN" altLang="en-US" sz="2000">
                  <a:solidFill>
                    <a:schemeClr val="bg2"/>
                  </a:solidFill>
                  <a:latin typeface="Times New Roman" pitchFamily="18" charset="0"/>
                </a:rPr>
                <a:t>包内容</a:t>
              </a:r>
            </a:p>
          </p:txBody>
        </p:sp>
        <p:sp>
          <p:nvSpPr>
            <p:cNvPr id="402441" name="Rectangle 9"/>
            <p:cNvSpPr>
              <a:spLocks noChangeArrowheads="1"/>
            </p:cNvSpPr>
            <p:nvPr/>
          </p:nvSpPr>
          <p:spPr bwMode="auto">
            <a:xfrm>
              <a:off x="504" y="1284"/>
              <a:ext cx="600" cy="264"/>
            </a:xfrm>
            <a:prstGeom prst="rect">
              <a:avLst/>
            </a:prstGeom>
            <a:solidFill>
              <a:schemeClr val="tx2"/>
            </a:solidFill>
            <a:ln w="28575">
              <a:solidFill>
                <a:schemeClr val="tx1"/>
              </a:solidFill>
              <a:miter lim="800000"/>
              <a:headEnd/>
              <a:tailEnd/>
            </a:ln>
            <a:effectLst/>
          </p:spPr>
          <p:txBody>
            <a:bodyPr wrap="none" anchor="ctr"/>
            <a:lstStyle/>
            <a:p>
              <a:pPr algn="ctr">
                <a:lnSpc>
                  <a:spcPct val="100000"/>
                </a:lnSpc>
              </a:pPr>
              <a:r>
                <a:rPr lang="zh-CN" altLang="en-US" sz="2000">
                  <a:solidFill>
                    <a:schemeClr val="bg2"/>
                  </a:solidFill>
                  <a:latin typeface="Times New Roman" pitchFamily="18" charset="0"/>
                </a:rPr>
                <a:t>包名</a:t>
              </a:r>
            </a:p>
          </p:txBody>
        </p:sp>
      </p:grpSp>
      <p:sp>
        <p:nvSpPr>
          <p:cNvPr id="402442" name="Rectangle 10"/>
          <p:cNvSpPr>
            <a:spLocks noChangeArrowheads="1"/>
          </p:cNvSpPr>
          <p:nvPr/>
        </p:nvSpPr>
        <p:spPr bwMode="auto">
          <a:xfrm>
            <a:off x="1358900" y="2830513"/>
            <a:ext cx="1238250" cy="307975"/>
          </a:xfrm>
          <a:prstGeom prst="rect">
            <a:avLst/>
          </a:prstGeom>
          <a:solidFill>
            <a:schemeClr val="tx2"/>
          </a:solidFill>
          <a:ln w="28575">
            <a:solidFill>
              <a:schemeClr val="tx1"/>
            </a:solidFill>
            <a:miter lim="800000"/>
            <a:headEnd/>
            <a:tailEnd/>
          </a:ln>
          <a:effectLst/>
        </p:spPr>
        <p:txBody>
          <a:bodyPr wrap="none" anchor="ctr"/>
          <a:lstStyle/>
          <a:p>
            <a:pPr algn="ctr">
              <a:lnSpc>
                <a:spcPct val="100000"/>
              </a:lnSpc>
            </a:pPr>
            <a:r>
              <a:rPr lang="zh-CN" altLang="en-US" sz="2000">
                <a:solidFill>
                  <a:schemeClr val="bg2"/>
                </a:solidFill>
                <a:latin typeface="Times New Roman" pitchFamily="18" charset="0"/>
              </a:rPr>
              <a:t>包名</a:t>
            </a:r>
          </a:p>
        </p:txBody>
      </p:sp>
      <p:sp>
        <p:nvSpPr>
          <p:cNvPr id="402443" name="Rectangle 11"/>
          <p:cNvSpPr>
            <a:spLocks noChangeArrowheads="1"/>
          </p:cNvSpPr>
          <p:nvPr/>
        </p:nvSpPr>
        <p:spPr bwMode="auto">
          <a:xfrm>
            <a:off x="1358900" y="2566988"/>
            <a:ext cx="896938" cy="250825"/>
          </a:xfrm>
          <a:prstGeom prst="rect">
            <a:avLst/>
          </a:prstGeom>
          <a:solidFill>
            <a:schemeClr val="tx2"/>
          </a:solidFill>
          <a:ln w="28575">
            <a:solidFill>
              <a:schemeClr val="tx1"/>
            </a:solidFill>
            <a:miter lim="800000"/>
            <a:headEnd/>
            <a:tailEnd/>
          </a:ln>
          <a:effectLst/>
        </p:spPr>
        <p:txBody>
          <a:bodyPr wrap="none" anchor="ctr"/>
          <a:lstStyle/>
          <a:p>
            <a:pPr algn="ctr">
              <a:lnSpc>
                <a:spcPct val="100000"/>
              </a:lnSpc>
            </a:pPr>
            <a:endParaRPr lang="zh-CN" altLang="zh-CN" sz="2000">
              <a:solidFill>
                <a:schemeClr val="bg2"/>
              </a:solidFill>
              <a:latin typeface="Times New Roman" pitchFamily="18" charset="0"/>
            </a:endParaRPr>
          </a:p>
        </p:txBody>
      </p:sp>
      <p:sp>
        <p:nvSpPr>
          <p:cNvPr id="402444" name="Rectangle 12"/>
          <p:cNvSpPr>
            <a:spLocks noChangeArrowheads="1"/>
          </p:cNvSpPr>
          <p:nvPr/>
        </p:nvSpPr>
        <p:spPr bwMode="auto">
          <a:xfrm>
            <a:off x="3302000" y="1787525"/>
            <a:ext cx="1314450" cy="314325"/>
          </a:xfrm>
          <a:prstGeom prst="rect">
            <a:avLst/>
          </a:prstGeom>
          <a:solidFill>
            <a:schemeClr val="tx2"/>
          </a:solidFill>
          <a:ln w="28575">
            <a:solidFill>
              <a:schemeClr val="tx1"/>
            </a:solidFill>
            <a:miter lim="800000"/>
            <a:headEnd/>
            <a:tailEnd/>
          </a:ln>
          <a:effectLst/>
        </p:spPr>
        <p:txBody>
          <a:bodyPr wrap="none" anchor="ctr"/>
          <a:lstStyle/>
          <a:p>
            <a:pPr algn="ctr">
              <a:lnSpc>
                <a:spcPct val="100000"/>
              </a:lnSpc>
            </a:pPr>
            <a:r>
              <a:rPr lang="zh-CN" altLang="en-US" sz="2000">
                <a:solidFill>
                  <a:schemeClr val="bg2"/>
                </a:solidFill>
                <a:latin typeface="Times New Roman" pitchFamily="18" charset="0"/>
              </a:rPr>
              <a:t>包</a:t>
            </a:r>
            <a:r>
              <a:rPr lang="en-US" altLang="zh-CN" sz="2000">
                <a:solidFill>
                  <a:schemeClr val="bg2"/>
                </a:solidFill>
                <a:latin typeface="Times New Roman" pitchFamily="18" charset="0"/>
              </a:rPr>
              <a:t>A</a:t>
            </a:r>
          </a:p>
        </p:txBody>
      </p:sp>
      <p:sp>
        <p:nvSpPr>
          <p:cNvPr id="402445" name="Rectangle 13"/>
          <p:cNvSpPr>
            <a:spLocks noChangeArrowheads="1"/>
          </p:cNvSpPr>
          <p:nvPr/>
        </p:nvSpPr>
        <p:spPr bwMode="auto">
          <a:xfrm>
            <a:off x="3302000" y="1519238"/>
            <a:ext cx="781050" cy="241300"/>
          </a:xfrm>
          <a:prstGeom prst="rect">
            <a:avLst/>
          </a:prstGeom>
          <a:solidFill>
            <a:schemeClr val="tx2"/>
          </a:solidFill>
          <a:ln w="28575">
            <a:solidFill>
              <a:schemeClr val="tx1"/>
            </a:solidFill>
            <a:miter lim="800000"/>
            <a:headEnd/>
            <a:tailEnd/>
          </a:ln>
          <a:effectLst/>
        </p:spPr>
        <p:txBody>
          <a:bodyPr wrap="none" anchor="ctr"/>
          <a:lstStyle/>
          <a:p>
            <a:pPr algn="ctr">
              <a:lnSpc>
                <a:spcPct val="100000"/>
              </a:lnSpc>
            </a:pPr>
            <a:endParaRPr lang="zh-CN" altLang="zh-CN" sz="2000">
              <a:solidFill>
                <a:schemeClr val="bg2"/>
              </a:solidFill>
              <a:latin typeface="Times New Roman" pitchFamily="18" charset="0"/>
            </a:endParaRPr>
          </a:p>
        </p:txBody>
      </p:sp>
      <p:sp>
        <p:nvSpPr>
          <p:cNvPr id="402446" name="Rectangle 14"/>
          <p:cNvSpPr>
            <a:spLocks noChangeArrowheads="1"/>
          </p:cNvSpPr>
          <p:nvPr/>
        </p:nvSpPr>
        <p:spPr bwMode="auto">
          <a:xfrm>
            <a:off x="3340100" y="2767013"/>
            <a:ext cx="1314450" cy="314325"/>
          </a:xfrm>
          <a:prstGeom prst="rect">
            <a:avLst/>
          </a:prstGeom>
          <a:solidFill>
            <a:schemeClr val="tx2"/>
          </a:solidFill>
          <a:ln w="28575">
            <a:solidFill>
              <a:schemeClr val="tx1"/>
            </a:solidFill>
            <a:miter lim="800000"/>
            <a:headEnd/>
            <a:tailEnd/>
          </a:ln>
          <a:effectLst/>
        </p:spPr>
        <p:txBody>
          <a:bodyPr wrap="none" anchor="ctr"/>
          <a:lstStyle/>
          <a:p>
            <a:pPr algn="ctr">
              <a:lnSpc>
                <a:spcPct val="100000"/>
              </a:lnSpc>
            </a:pPr>
            <a:r>
              <a:rPr lang="zh-CN" altLang="en-US" sz="2000">
                <a:solidFill>
                  <a:schemeClr val="bg2"/>
                </a:solidFill>
                <a:latin typeface="Times New Roman" pitchFamily="18" charset="0"/>
              </a:rPr>
              <a:t>包</a:t>
            </a:r>
            <a:r>
              <a:rPr lang="en-US" altLang="zh-CN" sz="2000">
                <a:solidFill>
                  <a:schemeClr val="bg2"/>
                </a:solidFill>
                <a:latin typeface="Times New Roman" pitchFamily="18" charset="0"/>
              </a:rPr>
              <a:t>B</a:t>
            </a:r>
          </a:p>
        </p:txBody>
      </p:sp>
      <p:sp>
        <p:nvSpPr>
          <p:cNvPr id="402447" name="Rectangle 15"/>
          <p:cNvSpPr>
            <a:spLocks noChangeArrowheads="1"/>
          </p:cNvSpPr>
          <p:nvPr/>
        </p:nvSpPr>
        <p:spPr bwMode="auto">
          <a:xfrm>
            <a:off x="3340100" y="2498725"/>
            <a:ext cx="762000" cy="241300"/>
          </a:xfrm>
          <a:prstGeom prst="rect">
            <a:avLst/>
          </a:prstGeom>
          <a:solidFill>
            <a:schemeClr val="tx2"/>
          </a:solidFill>
          <a:ln w="28575">
            <a:solidFill>
              <a:schemeClr val="tx1"/>
            </a:solidFill>
            <a:miter lim="800000"/>
            <a:headEnd/>
            <a:tailEnd/>
          </a:ln>
          <a:effectLst/>
        </p:spPr>
        <p:txBody>
          <a:bodyPr wrap="none" anchor="ctr"/>
          <a:lstStyle/>
          <a:p>
            <a:pPr algn="ctr">
              <a:lnSpc>
                <a:spcPct val="100000"/>
              </a:lnSpc>
            </a:pPr>
            <a:endParaRPr lang="zh-CN" altLang="zh-CN" sz="2000">
              <a:solidFill>
                <a:schemeClr val="bg2"/>
              </a:solidFill>
              <a:latin typeface="Times New Roman" pitchFamily="18" charset="0"/>
            </a:endParaRPr>
          </a:p>
        </p:txBody>
      </p:sp>
      <p:sp>
        <p:nvSpPr>
          <p:cNvPr id="402448" name="Line 16"/>
          <p:cNvSpPr>
            <a:spLocks noChangeShapeType="1"/>
          </p:cNvSpPr>
          <p:nvPr/>
        </p:nvSpPr>
        <p:spPr bwMode="auto">
          <a:xfrm flipV="1">
            <a:off x="4311650" y="2101850"/>
            <a:ext cx="0" cy="673100"/>
          </a:xfrm>
          <a:prstGeom prst="line">
            <a:avLst/>
          </a:prstGeom>
          <a:noFill/>
          <a:ln w="28575">
            <a:solidFill>
              <a:schemeClr val="tx1"/>
            </a:solidFill>
            <a:prstDash val="dash"/>
            <a:round/>
            <a:headEnd/>
            <a:tailEnd type="arrow" w="med" len="med"/>
          </a:ln>
          <a:effectLst/>
        </p:spPr>
        <p:txBody>
          <a:bodyPr/>
          <a:lstStyle/>
          <a:p>
            <a:endParaRPr lang="zh-CN" altLang="en-US"/>
          </a:p>
        </p:txBody>
      </p:sp>
      <p:sp>
        <p:nvSpPr>
          <p:cNvPr id="402449" name="Rectangle 17"/>
          <p:cNvSpPr>
            <a:spLocks noChangeArrowheads="1"/>
          </p:cNvSpPr>
          <p:nvPr/>
        </p:nvSpPr>
        <p:spPr bwMode="auto">
          <a:xfrm>
            <a:off x="5397500" y="1757363"/>
            <a:ext cx="1362075" cy="322262"/>
          </a:xfrm>
          <a:prstGeom prst="rect">
            <a:avLst/>
          </a:prstGeom>
          <a:solidFill>
            <a:schemeClr val="tx2"/>
          </a:solidFill>
          <a:ln w="28575">
            <a:solidFill>
              <a:schemeClr val="tx1"/>
            </a:solidFill>
            <a:miter lim="800000"/>
            <a:headEnd/>
            <a:tailEnd/>
          </a:ln>
          <a:effectLst/>
        </p:spPr>
        <p:txBody>
          <a:bodyPr wrap="none" anchor="ctr"/>
          <a:lstStyle/>
          <a:p>
            <a:pPr algn="ctr">
              <a:lnSpc>
                <a:spcPct val="100000"/>
              </a:lnSpc>
            </a:pPr>
            <a:r>
              <a:rPr lang="zh-CN" altLang="en-US" sz="2000">
                <a:solidFill>
                  <a:schemeClr val="bg2"/>
                </a:solidFill>
                <a:latin typeface="Times New Roman" pitchFamily="18" charset="0"/>
              </a:rPr>
              <a:t>数据库界面</a:t>
            </a:r>
          </a:p>
        </p:txBody>
      </p:sp>
      <p:sp>
        <p:nvSpPr>
          <p:cNvPr id="402450" name="Rectangle 18"/>
          <p:cNvSpPr>
            <a:spLocks noChangeArrowheads="1"/>
          </p:cNvSpPr>
          <p:nvPr/>
        </p:nvSpPr>
        <p:spPr bwMode="auto">
          <a:xfrm>
            <a:off x="5397500" y="1481138"/>
            <a:ext cx="809625" cy="247650"/>
          </a:xfrm>
          <a:prstGeom prst="rect">
            <a:avLst/>
          </a:prstGeom>
          <a:solidFill>
            <a:schemeClr val="tx2"/>
          </a:solidFill>
          <a:ln w="28575">
            <a:solidFill>
              <a:schemeClr val="tx1"/>
            </a:solidFill>
            <a:miter lim="800000"/>
            <a:headEnd/>
            <a:tailEnd/>
          </a:ln>
          <a:effectLst/>
        </p:spPr>
        <p:txBody>
          <a:bodyPr wrap="none" anchor="ctr"/>
          <a:lstStyle/>
          <a:p>
            <a:pPr algn="ctr">
              <a:lnSpc>
                <a:spcPct val="100000"/>
              </a:lnSpc>
            </a:pPr>
            <a:endParaRPr lang="zh-CN" altLang="zh-CN" sz="2000">
              <a:solidFill>
                <a:schemeClr val="bg2"/>
              </a:solidFill>
              <a:latin typeface="Times New Roman" pitchFamily="18" charset="0"/>
            </a:endParaRPr>
          </a:p>
        </p:txBody>
      </p:sp>
      <p:sp>
        <p:nvSpPr>
          <p:cNvPr id="402451" name="Rectangle 19"/>
          <p:cNvSpPr>
            <a:spLocks noChangeArrowheads="1"/>
          </p:cNvSpPr>
          <p:nvPr/>
        </p:nvSpPr>
        <p:spPr bwMode="auto">
          <a:xfrm>
            <a:off x="5437188" y="2765425"/>
            <a:ext cx="1362075" cy="322263"/>
          </a:xfrm>
          <a:prstGeom prst="rect">
            <a:avLst/>
          </a:prstGeom>
          <a:solidFill>
            <a:schemeClr val="tx2"/>
          </a:solidFill>
          <a:ln w="28575">
            <a:solidFill>
              <a:schemeClr val="tx1"/>
            </a:solidFill>
            <a:miter lim="800000"/>
            <a:headEnd/>
            <a:tailEnd/>
          </a:ln>
          <a:effectLst/>
        </p:spPr>
        <p:txBody>
          <a:bodyPr wrap="none" anchor="ctr"/>
          <a:lstStyle/>
          <a:p>
            <a:pPr algn="ctr">
              <a:lnSpc>
                <a:spcPct val="100000"/>
              </a:lnSpc>
            </a:pPr>
            <a:r>
              <a:rPr lang="en-US" altLang="zh-CN" sz="2000">
                <a:solidFill>
                  <a:schemeClr val="bg2"/>
                </a:solidFill>
                <a:latin typeface="Times New Roman" pitchFamily="18" charset="0"/>
              </a:rPr>
              <a:t>Oracle</a:t>
            </a:r>
            <a:r>
              <a:rPr lang="zh-CN" altLang="en-US" sz="2000">
                <a:solidFill>
                  <a:schemeClr val="bg2"/>
                </a:solidFill>
                <a:latin typeface="Times New Roman" pitchFamily="18" charset="0"/>
              </a:rPr>
              <a:t>界面</a:t>
            </a:r>
          </a:p>
        </p:txBody>
      </p:sp>
      <p:sp>
        <p:nvSpPr>
          <p:cNvPr id="402452" name="Rectangle 20"/>
          <p:cNvSpPr>
            <a:spLocks noChangeArrowheads="1"/>
          </p:cNvSpPr>
          <p:nvPr/>
        </p:nvSpPr>
        <p:spPr bwMode="auto">
          <a:xfrm>
            <a:off x="5437188" y="2489200"/>
            <a:ext cx="790575" cy="247650"/>
          </a:xfrm>
          <a:prstGeom prst="rect">
            <a:avLst/>
          </a:prstGeom>
          <a:solidFill>
            <a:schemeClr val="tx2"/>
          </a:solidFill>
          <a:ln w="28575">
            <a:solidFill>
              <a:schemeClr val="tx1"/>
            </a:solidFill>
            <a:miter lim="800000"/>
            <a:headEnd/>
            <a:tailEnd/>
          </a:ln>
          <a:effectLst/>
        </p:spPr>
        <p:txBody>
          <a:bodyPr wrap="none" anchor="ctr"/>
          <a:lstStyle/>
          <a:p>
            <a:pPr algn="ctr">
              <a:lnSpc>
                <a:spcPct val="100000"/>
              </a:lnSpc>
            </a:pPr>
            <a:endParaRPr lang="zh-CN" altLang="zh-CN" sz="2000">
              <a:solidFill>
                <a:schemeClr val="bg2"/>
              </a:solidFill>
              <a:latin typeface="Times New Roman" pitchFamily="18" charset="0"/>
            </a:endParaRPr>
          </a:p>
        </p:txBody>
      </p:sp>
      <p:sp>
        <p:nvSpPr>
          <p:cNvPr id="402453" name="Line 21"/>
          <p:cNvSpPr>
            <a:spLocks noChangeShapeType="1"/>
          </p:cNvSpPr>
          <p:nvPr/>
        </p:nvSpPr>
        <p:spPr bwMode="auto">
          <a:xfrm flipV="1">
            <a:off x="6443663" y="2268538"/>
            <a:ext cx="0" cy="504825"/>
          </a:xfrm>
          <a:prstGeom prst="line">
            <a:avLst/>
          </a:prstGeom>
          <a:noFill/>
          <a:ln w="28575">
            <a:solidFill>
              <a:schemeClr val="tx1"/>
            </a:solidFill>
            <a:round/>
            <a:headEnd/>
            <a:tailEnd/>
          </a:ln>
          <a:effectLst/>
        </p:spPr>
        <p:txBody>
          <a:bodyPr/>
          <a:lstStyle/>
          <a:p>
            <a:endParaRPr lang="zh-CN" altLang="en-US"/>
          </a:p>
        </p:txBody>
      </p:sp>
      <p:sp>
        <p:nvSpPr>
          <p:cNvPr id="402454" name="Rectangle 22"/>
          <p:cNvSpPr>
            <a:spLocks noChangeArrowheads="1"/>
          </p:cNvSpPr>
          <p:nvPr/>
        </p:nvSpPr>
        <p:spPr bwMode="auto">
          <a:xfrm>
            <a:off x="7254875" y="2797175"/>
            <a:ext cx="1362075" cy="322263"/>
          </a:xfrm>
          <a:prstGeom prst="rect">
            <a:avLst/>
          </a:prstGeom>
          <a:solidFill>
            <a:schemeClr val="tx2"/>
          </a:solidFill>
          <a:ln w="28575">
            <a:solidFill>
              <a:schemeClr val="tx1"/>
            </a:solidFill>
            <a:miter lim="800000"/>
            <a:headEnd/>
            <a:tailEnd/>
          </a:ln>
          <a:effectLst/>
        </p:spPr>
        <p:txBody>
          <a:bodyPr wrap="none" anchor="ctr"/>
          <a:lstStyle/>
          <a:p>
            <a:pPr algn="ctr">
              <a:lnSpc>
                <a:spcPct val="100000"/>
              </a:lnSpc>
            </a:pPr>
            <a:r>
              <a:rPr lang="en-US" altLang="zh-CN" sz="2000">
                <a:solidFill>
                  <a:schemeClr val="bg2"/>
                </a:solidFill>
                <a:latin typeface="Times New Roman" pitchFamily="18" charset="0"/>
              </a:rPr>
              <a:t>Sybase</a:t>
            </a:r>
            <a:r>
              <a:rPr lang="zh-CN" altLang="en-US" sz="2000">
                <a:solidFill>
                  <a:schemeClr val="bg2"/>
                </a:solidFill>
                <a:latin typeface="Times New Roman" pitchFamily="18" charset="0"/>
              </a:rPr>
              <a:t>界面</a:t>
            </a:r>
          </a:p>
        </p:txBody>
      </p:sp>
      <p:sp>
        <p:nvSpPr>
          <p:cNvPr id="402455" name="Rectangle 23"/>
          <p:cNvSpPr>
            <a:spLocks noChangeArrowheads="1"/>
          </p:cNvSpPr>
          <p:nvPr/>
        </p:nvSpPr>
        <p:spPr bwMode="auto">
          <a:xfrm>
            <a:off x="7254875" y="2520950"/>
            <a:ext cx="809625" cy="247650"/>
          </a:xfrm>
          <a:prstGeom prst="rect">
            <a:avLst/>
          </a:prstGeom>
          <a:solidFill>
            <a:schemeClr val="tx2"/>
          </a:solidFill>
          <a:ln w="28575">
            <a:solidFill>
              <a:schemeClr val="tx1"/>
            </a:solidFill>
            <a:miter lim="800000"/>
            <a:headEnd/>
            <a:tailEnd/>
          </a:ln>
          <a:effectLst/>
        </p:spPr>
        <p:txBody>
          <a:bodyPr wrap="none" anchor="ctr"/>
          <a:lstStyle/>
          <a:p>
            <a:pPr algn="ctr">
              <a:lnSpc>
                <a:spcPct val="100000"/>
              </a:lnSpc>
            </a:pPr>
            <a:endParaRPr lang="zh-CN" altLang="zh-CN" sz="2000">
              <a:solidFill>
                <a:schemeClr val="bg2"/>
              </a:solidFill>
              <a:latin typeface="Times New Roman" pitchFamily="18" charset="0"/>
            </a:endParaRPr>
          </a:p>
        </p:txBody>
      </p:sp>
      <p:sp>
        <p:nvSpPr>
          <p:cNvPr id="402456" name="AutoShape 24"/>
          <p:cNvSpPr>
            <a:spLocks noChangeArrowheads="1"/>
          </p:cNvSpPr>
          <p:nvPr/>
        </p:nvSpPr>
        <p:spPr bwMode="auto">
          <a:xfrm>
            <a:off x="6286500" y="2079625"/>
            <a:ext cx="296863" cy="173038"/>
          </a:xfrm>
          <a:prstGeom prst="triangle">
            <a:avLst>
              <a:gd name="adj" fmla="val 50000"/>
            </a:avLst>
          </a:prstGeom>
          <a:noFill/>
          <a:ln w="28575">
            <a:solidFill>
              <a:schemeClr val="tx1"/>
            </a:solidFill>
            <a:miter lim="800000"/>
            <a:headEnd/>
            <a:tailEnd/>
          </a:ln>
          <a:effectLst/>
        </p:spPr>
        <p:txBody>
          <a:bodyPr wrap="none" anchor="ctr"/>
          <a:lstStyle/>
          <a:p>
            <a:endParaRPr lang="zh-CN" altLang="en-US"/>
          </a:p>
        </p:txBody>
      </p:sp>
      <p:sp>
        <p:nvSpPr>
          <p:cNvPr id="402457" name="Line 25"/>
          <p:cNvSpPr>
            <a:spLocks noChangeShapeType="1"/>
          </p:cNvSpPr>
          <p:nvPr/>
        </p:nvSpPr>
        <p:spPr bwMode="auto">
          <a:xfrm>
            <a:off x="6443663" y="2332038"/>
            <a:ext cx="1897062" cy="0"/>
          </a:xfrm>
          <a:prstGeom prst="line">
            <a:avLst/>
          </a:prstGeom>
          <a:noFill/>
          <a:ln w="28575">
            <a:solidFill>
              <a:schemeClr val="tx1"/>
            </a:solidFill>
            <a:round/>
            <a:headEnd/>
            <a:tailEnd/>
          </a:ln>
          <a:effectLst/>
        </p:spPr>
        <p:txBody>
          <a:bodyPr/>
          <a:lstStyle/>
          <a:p>
            <a:endParaRPr lang="zh-CN" altLang="en-US"/>
          </a:p>
        </p:txBody>
      </p:sp>
      <p:sp>
        <p:nvSpPr>
          <p:cNvPr id="402458" name="Line 26"/>
          <p:cNvSpPr>
            <a:spLocks noChangeShapeType="1"/>
          </p:cNvSpPr>
          <p:nvPr/>
        </p:nvSpPr>
        <p:spPr bwMode="auto">
          <a:xfrm>
            <a:off x="8340725" y="2332038"/>
            <a:ext cx="0" cy="457200"/>
          </a:xfrm>
          <a:prstGeom prst="line">
            <a:avLst/>
          </a:prstGeom>
          <a:noFill/>
          <a:ln w="28575">
            <a:solidFill>
              <a:schemeClr val="tx1"/>
            </a:solidFill>
            <a:round/>
            <a:headEnd/>
            <a:tailEnd/>
          </a:ln>
          <a:effectLst/>
        </p:spPr>
        <p:txBody>
          <a:bodyPr/>
          <a:lstStyle/>
          <a:p>
            <a:endParaRPr lang="zh-CN" altLang="en-US"/>
          </a:p>
        </p:txBody>
      </p:sp>
      <p:sp>
        <p:nvSpPr>
          <p:cNvPr id="402459" name="Text Box 27"/>
          <p:cNvSpPr txBox="1">
            <a:spLocks noChangeArrowheads="1"/>
          </p:cNvSpPr>
          <p:nvPr/>
        </p:nvSpPr>
        <p:spPr bwMode="auto">
          <a:xfrm>
            <a:off x="977900" y="3290888"/>
            <a:ext cx="1752600" cy="366712"/>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800" b="0">
                <a:solidFill>
                  <a:schemeClr val="tx1"/>
                </a:solidFill>
                <a:latin typeface="Times New Roman" pitchFamily="18" charset="0"/>
              </a:rPr>
              <a:t>（</a:t>
            </a:r>
            <a:r>
              <a:rPr lang="en-US" altLang="zh-CN" sz="1800" b="0">
                <a:solidFill>
                  <a:schemeClr val="tx1"/>
                </a:solidFill>
                <a:latin typeface="Times New Roman" pitchFamily="18" charset="0"/>
              </a:rPr>
              <a:t>a</a:t>
            </a:r>
            <a:r>
              <a:rPr lang="zh-CN" altLang="en-US" sz="1800" b="0">
                <a:solidFill>
                  <a:schemeClr val="tx1"/>
                </a:solidFill>
                <a:latin typeface="Times New Roman" pitchFamily="18" charset="0"/>
              </a:rPr>
              <a:t>）包的表示</a:t>
            </a:r>
          </a:p>
        </p:txBody>
      </p:sp>
      <p:sp>
        <p:nvSpPr>
          <p:cNvPr id="402460" name="Text Box 28"/>
          <p:cNvSpPr txBox="1">
            <a:spLocks noChangeArrowheads="1"/>
          </p:cNvSpPr>
          <p:nvPr/>
        </p:nvSpPr>
        <p:spPr bwMode="auto">
          <a:xfrm>
            <a:off x="3206750" y="3252788"/>
            <a:ext cx="1981200" cy="366712"/>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1800">
                <a:solidFill>
                  <a:schemeClr val="tx1"/>
                </a:solidFill>
                <a:latin typeface="Times New Roman" pitchFamily="18" charset="0"/>
              </a:rPr>
              <a:t>(b</a:t>
            </a:r>
            <a:r>
              <a:rPr lang="en-US" altLang="zh-CN" sz="1800" b="0">
                <a:solidFill>
                  <a:schemeClr val="tx1"/>
                </a:solidFill>
                <a:latin typeface="Times New Roman" pitchFamily="18" charset="0"/>
              </a:rPr>
              <a:t>)</a:t>
            </a:r>
            <a:r>
              <a:rPr lang="zh-CN" altLang="en-US" sz="1800" b="0">
                <a:solidFill>
                  <a:schemeClr val="tx1"/>
                </a:solidFill>
                <a:latin typeface="Times New Roman" pitchFamily="18" charset="0"/>
              </a:rPr>
              <a:t>包的依赖关系</a:t>
            </a:r>
          </a:p>
        </p:txBody>
      </p:sp>
      <p:sp>
        <p:nvSpPr>
          <p:cNvPr id="402461" name="Text Box 29"/>
          <p:cNvSpPr txBox="1">
            <a:spLocks noChangeArrowheads="1"/>
          </p:cNvSpPr>
          <p:nvPr/>
        </p:nvSpPr>
        <p:spPr bwMode="auto">
          <a:xfrm>
            <a:off x="6140450" y="3195638"/>
            <a:ext cx="2228850" cy="366712"/>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1800">
                <a:solidFill>
                  <a:schemeClr val="tx1"/>
                </a:solidFill>
                <a:latin typeface="Times New Roman" pitchFamily="18" charset="0"/>
              </a:rPr>
              <a:t>(c) </a:t>
            </a:r>
            <a:r>
              <a:rPr lang="zh-CN" altLang="en-US" sz="1800" b="0">
                <a:solidFill>
                  <a:schemeClr val="tx1"/>
                </a:solidFill>
                <a:latin typeface="Times New Roman" pitchFamily="18" charset="0"/>
              </a:rPr>
              <a:t>包的泛化关系</a:t>
            </a:r>
          </a:p>
        </p:txBody>
      </p:sp>
      <p:sp>
        <p:nvSpPr>
          <p:cNvPr id="402463" name="Text Box 31"/>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Tree>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2"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
        <p:nvSpPr>
          <p:cNvPr id="375813" name="Text Box 5"/>
          <p:cNvSpPr txBox="1">
            <a:spLocks noChangeArrowheads="1"/>
          </p:cNvSpPr>
          <p:nvPr/>
        </p:nvSpPr>
        <p:spPr bwMode="auto">
          <a:xfrm>
            <a:off x="249238" y="1231900"/>
            <a:ext cx="3724275" cy="476250"/>
          </a:xfrm>
          <a:prstGeom prst="rect">
            <a:avLst/>
          </a:prstGeom>
          <a:noFill/>
          <a:ln w="9525">
            <a:noFill/>
            <a:miter lim="800000"/>
            <a:headEnd/>
            <a:tailEnd/>
          </a:ln>
          <a:effectLst/>
        </p:spPr>
        <p:txBody>
          <a:bodyPr>
            <a:spAutoFit/>
          </a:bodyPr>
          <a:lstStyle/>
          <a:p>
            <a:r>
              <a:rPr lang="en-US" altLang="zh-CN" sz="2800">
                <a:solidFill>
                  <a:srgbClr val="002E8A"/>
                </a:solidFill>
                <a:effectLst>
                  <a:outerShdw blurRad="38100" dist="38100" dir="2700000" algn="tl">
                    <a:srgbClr val="C0C0C0"/>
                  </a:outerShdw>
                </a:effectLst>
              </a:rPr>
              <a:t>4. UML</a:t>
            </a:r>
            <a:r>
              <a:rPr lang="zh-CN" altLang="en-US" sz="2800">
                <a:solidFill>
                  <a:srgbClr val="002E8A"/>
                </a:solidFill>
                <a:effectLst>
                  <a:outerShdw blurRad="38100" dist="38100" dir="2700000" algn="tl">
                    <a:srgbClr val="C0C0C0"/>
                  </a:outerShdw>
                </a:effectLst>
              </a:rPr>
              <a:t>图</a:t>
            </a:r>
            <a:r>
              <a:rPr lang="en-US" altLang="zh-CN" sz="2800">
                <a:solidFill>
                  <a:srgbClr val="002E8A"/>
                </a:solidFill>
                <a:effectLst>
                  <a:outerShdw blurRad="38100" dist="38100" dir="2700000" algn="tl">
                    <a:srgbClr val="C0C0C0"/>
                  </a:outerShdw>
                </a:effectLst>
                <a:latin typeface="Times New Roman"/>
              </a:rPr>
              <a:t>——</a:t>
            </a:r>
            <a:r>
              <a:rPr lang="zh-CN" altLang="en-US" sz="2800">
                <a:solidFill>
                  <a:srgbClr val="002E8A"/>
                </a:solidFill>
                <a:effectLst>
                  <a:outerShdw blurRad="38100" dist="38100" dir="2700000" algn="tl">
                    <a:srgbClr val="C0C0C0"/>
                  </a:outerShdw>
                </a:effectLst>
              </a:rPr>
              <a:t>状态图</a:t>
            </a:r>
          </a:p>
        </p:txBody>
      </p:sp>
      <p:sp>
        <p:nvSpPr>
          <p:cNvPr id="375814" name="Rectangle 6"/>
          <p:cNvSpPr>
            <a:spLocks noChangeArrowheads="1"/>
          </p:cNvSpPr>
          <p:nvPr/>
        </p:nvSpPr>
        <p:spPr bwMode="auto">
          <a:xfrm>
            <a:off x="382588" y="2241550"/>
            <a:ext cx="8397875" cy="3013075"/>
          </a:xfrm>
          <a:prstGeom prst="rect">
            <a:avLst/>
          </a:prstGeom>
          <a:noFill/>
          <a:ln w="9525">
            <a:noFill/>
            <a:miter lim="800000"/>
            <a:headEnd/>
            <a:tailEnd/>
          </a:ln>
          <a:effectLst/>
        </p:spPr>
        <p:txBody>
          <a:bodyPr anchor="ctr">
            <a:spAutoFit/>
          </a:bodyPr>
          <a:lstStyle/>
          <a:p>
            <a:pPr algn="l">
              <a:lnSpc>
                <a:spcPct val="160000"/>
              </a:lnSpc>
              <a:buFont typeface="Wingdings" pitchFamily="2" charset="2"/>
              <a:buChar char="Ø"/>
            </a:pPr>
            <a:r>
              <a:rPr lang="zh-CN" altLang="en-US" dirty="0">
                <a:effectLst>
                  <a:outerShdw blurRad="38100" dist="38100" dir="2700000" algn="tl">
                    <a:srgbClr val="C0C0C0"/>
                  </a:outerShdw>
                </a:effectLst>
              </a:rPr>
              <a:t>状态图用于描述一个关键对象在生存周期内的所有可能的状态，以及引起状态改变的事件或条件。</a:t>
            </a:r>
          </a:p>
          <a:p>
            <a:pPr algn="l">
              <a:lnSpc>
                <a:spcPct val="160000"/>
              </a:lnSpc>
              <a:buFont typeface="Wingdings" pitchFamily="2" charset="2"/>
              <a:buChar char="Ø"/>
            </a:pPr>
            <a:r>
              <a:rPr lang="zh-CN" altLang="en-US" dirty="0">
                <a:effectLst>
                  <a:outerShdw blurRad="38100" dist="38100" dir="2700000" algn="tl">
                    <a:srgbClr val="C0C0C0"/>
                  </a:outerShdw>
                </a:effectLst>
              </a:rPr>
              <a:t>状态图的目的是通过描述关键对象的状态和引起状态转换的事件或条件，来描述对象的行为。</a:t>
            </a:r>
          </a:p>
          <a:p>
            <a:pPr algn="l">
              <a:lnSpc>
                <a:spcPct val="160000"/>
              </a:lnSpc>
              <a:buFont typeface="Wingdings" pitchFamily="2" charset="2"/>
              <a:buChar char="Ø"/>
            </a:pPr>
            <a:r>
              <a:rPr lang="zh-CN" altLang="en-US" dirty="0">
                <a:effectLst>
                  <a:outerShdw blurRad="38100" dist="38100" dir="2700000" algn="tl">
                    <a:srgbClr val="C0C0C0"/>
                  </a:outerShdw>
                </a:effectLst>
              </a:rPr>
              <a:t>状态图由一系列状态、事件、条件和状态间转换共同构成。 </a:t>
            </a:r>
          </a:p>
        </p:txBody>
      </p:sp>
    </p:spTree>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62" name="Text Box 6"/>
          <p:cNvSpPr txBox="1">
            <a:spLocks noChangeArrowheads="1"/>
          </p:cNvSpPr>
          <p:nvPr/>
        </p:nvSpPr>
        <p:spPr bwMode="auto">
          <a:xfrm>
            <a:off x="222250" y="1319213"/>
            <a:ext cx="8056563" cy="519112"/>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2800" dirty="0">
                <a:solidFill>
                  <a:schemeClr val="tx1"/>
                </a:solidFill>
                <a:latin typeface="Times New Roman" pitchFamily="18" charset="0"/>
              </a:rPr>
              <a:t>状态图之间可以发送消息，用虚箭头表示。</a:t>
            </a:r>
          </a:p>
        </p:txBody>
      </p:sp>
      <p:grpSp>
        <p:nvGrpSpPr>
          <p:cNvPr id="403506" name="Group 50"/>
          <p:cNvGrpSpPr>
            <a:grpSpLocks/>
          </p:cNvGrpSpPr>
          <p:nvPr/>
        </p:nvGrpSpPr>
        <p:grpSpPr bwMode="auto">
          <a:xfrm>
            <a:off x="909638" y="2249488"/>
            <a:ext cx="7475537" cy="4216400"/>
            <a:chOff x="573" y="1417"/>
            <a:chExt cx="4709" cy="2656"/>
          </a:xfrm>
        </p:grpSpPr>
        <p:sp>
          <p:nvSpPr>
            <p:cNvPr id="403466" name="Rectangle 10"/>
            <p:cNvSpPr>
              <a:spLocks noChangeArrowheads="1"/>
            </p:cNvSpPr>
            <p:nvPr/>
          </p:nvSpPr>
          <p:spPr bwMode="auto">
            <a:xfrm>
              <a:off x="1040" y="1430"/>
              <a:ext cx="3776" cy="1052"/>
            </a:xfrm>
            <a:prstGeom prst="rect">
              <a:avLst/>
            </a:prstGeom>
            <a:noFill/>
            <a:ln w="28575">
              <a:solidFill>
                <a:schemeClr val="tx1"/>
              </a:solidFill>
              <a:miter lim="800000"/>
              <a:headEnd/>
              <a:tailEnd/>
            </a:ln>
            <a:effectLst/>
          </p:spPr>
          <p:txBody>
            <a:bodyPr wrap="none" anchor="ctr"/>
            <a:lstStyle/>
            <a:p>
              <a:endParaRPr lang="zh-CN" altLang="en-US"/>
            </a:p>
          </p:txBody>
        </p:sp>
        <p:sp>
          <p:nvSpPr>
            <p:cNvPr id="403467" name="Rectangle 11"/>
            <p:cNvSpPr>
              <a:spLocks noChangeArrowheads="1"/>
            </p:cNvSpPr>
            <p:nvPr/>
          </p:nvSpPr>
          <p:spPr bwMode="auto">
            <a:xfrm>
              <a:off x="573" y="2746"/>
              <a:ext cx="4709" cy="1327"/>
            </a:xfrm>
            <a:prstGeom prst="rect">
              <a:avLst/>
            </a:prstGeom>
            <a:noFill/>
            <a:ln w="28575">
              <a:solidFill>
                <a:schemeClr val="tx1"/>
              </a:solidFill>
              <a:miter lim="800000"/>
              <a:headEnd/>
              <a:tailEnd/>
            </a:ln>
            <a:effectLst/>
          </p:spPr>
          <p:txBody>
            <a:bodyPr wrap="none" anchor="ctr"/>
            <a:lstStyle/>
            <a:p>
              <a:endParaRPr lang="zh-CN" altLang="en-US"/>
            </a:p>
          </p:txBody>
        </p:sp>
        <p:sp>
          <p:nvSpPr>
            <p:cNvPr id="403468" name="AutoShape 12"/>
            <p:cNvSpPr>
              <a:spLocks noChangeArrowheads="1"/>
            </p:cNvSpPr>
            <p:nvPr/>
          </p:nvSpPr>
          <p:spPr bwMode="auto">
            <a:xfrm>
              <a:off x="2626" y="3073"/>
              <a:ext cx="604" cy="357"/>
            </a:xfrm>
            <a:prstGeom prst="roundRect">
              <a:avLst>
                <a:gd name="adj" fmla="val 16667"/>
              </a:avLst>
            </a:prstGeom>
            <a:solidFill>
              <a:schemeClr val="tx2"/>
            </a:solidFill>
            <a:ln w="9525">
              <a:solidFill>
                <a:schemeClr val="bg2"/>
              </a:solidFill>
              <a:round/>
              <a:headEnd/>
              <a:tailEnd/>
            </a:ln>
            <a:effectLst/>
          </p:spPr>
          <p:txBody>
            <a:bodyPr wrap="none" anchor="ctr"/>
            <a:lstStyle/>
            <a:p>
              <a:pPr algn="ctr">
                <a:lnSpc>
                  <a:spcPct val="100000"/>
                </a:lnSpc>
                <a:spcBef>
                  <a:spcPct val="50000"/>
                </a:spcBef>
              </a:pPr>
              <a:r>
                <a:rPr lang="en-US" altLang="zh-CN" sz="2000">
                  <a:solidFill>
                    <a:schemeClr val="bg2"/>
                  </a:solidFill>
                  <a:latin typeface="Times New Roman" pitchFamily="18" charset="0"/>
                  <a:ea typeface="楷体_GB2312" pitchFamily="49" charset="-122"/>
                </a:rPr>
                <a:t>on/stop</a:t>
              </a:r>
              <a:endParaRPr lang="en-US" altLang="zh-CN" sz="2000">
                <a:solidFill>
                  <a:schemeClr val="tx1"/>
                </a:solidFill>
                <a:latin typeface="Times New Roman" pitchFamily="18" charset="0"/>
                <a:ea typeface="楷体_GB2312" pitchFamily="49" charset="-122"/>
              </a:endParaRPr>
            </a:p>
          </p:txBody>
        </p:sp>
        <p:sp>
          <p:nvSpPr>
            <p:cNvPr id="403469" name="AutoShape 13"/>
            <p:cNvSpPr>
              <a:spLocks noChangeArrowheads="1"/>
            </p:cNvSpPr>
            <p:nvPr/>
          </p:nvSpPr>
          <p:spPr bwMode="auto">
            <a:xfrm>
              <a:off x="1174" y="3073"/>
              <a:ext cx="604" cy="357"/>
            </a:xfrm>
            <a:prstGeom prst="roundRect">
              <a:avLst>
                <a:gd name="adj" fmla="val 16667"/>
              </a:avLst>
            </a:prstGeom>
            <a:solidFill>
              <a:schemeClr val="tx2"/>
            </a:solidFill>
            <a:ln w="9525">
              <a:solidFill>
                <a:schemeClr val="bg2"/>
              </a:solidFill>
              <a:round/>
              <a:headEnd/>
              <a:tailEnd/>
            </a:ln>
            <a:effectLst/>
          </p:spPr>
          <p:txBody>
            <a:bodyPr wrap="none" anchor="ctr"/>
            <a:lstStyle/>
            <a:p>
              <a:pPr algn="ctr">
                <a:lnSpc>
                  <a:spcPct val="100000"/>
                </a:lnSpc>
              </a:pPr>
              <a:r>
                <a:rPr lang="en-US" altLang="zh-CN">
                  <a:solidFill>
                    <a:schemeClr val="bg2"/>
                  </a:solidFill>
                  <a:latin typeface="Times New Roman" pitchFamily="18" charset="0"/>
                  <a:ea typeface="楷体_GB2312" pitchFamily="49" charset="-122"/>
                </a:rPr>
                <a:t>off</a:t>
              </a:r>
            </a:p>
          </p:txBody>
        </p:sp>
        <p:sp>
          <p:nvSpPr>
            <p:cNvPr id="403470" name="AutoShape 14"/>
            <p:cNvSpPr>
              <a:spLocks noChangeArrowheads="1"/>
            </p:cNvSpPr>
            <p:nvPr/>
          </p:nvSpPr>
          <p:spPr bwMode="auto">
            <a:xfrm>
              <a:off x="4144" y="3073"/>
              <a:ext cx="604" cy="357"/>
            </a:xfrm>
            <a:prstGeom prst="roundRect">
              <a:avLst>
                <a:gd name="adj" fmla="val 16667"/>
              </a:avLst>
            </a:prstGeom>
            <a:solidFill>
              <a:schemeClr val="tx2"/>
            </a:solidFill>
            <a:ln w="9525">
              <a:solidFill>
                <a:schemeClr val="bg2"/>
              </a:solidFill>
              <a:round/>
              <a:headEnd/>
              <a:tailEnd/>
            </a:ln>
            <a:effectLst/>
          </p:spPr>
          <p:txBody>
            <a:bodyPr wrap="none" anchor="ctr"/>
            <a:lstStyle/>
            <a:p>
              <a:pPr algn="ctr">
                <a:lnSpc>
                  <a:spcPct val="100000"/>
                </a:lnSpc>
              </a:pPr>
              <a:r>
                <a:rPr lang="en-US" altLang="zh-CN" sz="1800">
                  <a:solidFill>
                    <a:schemeClr val="bg2"/>
                  </a:solidFill>
                  <a:latin typeface="Times New Roman" pitchFamily="18" charset="0"/>
                  <a:ea typeface="楷体_GB2312" pitchFamily="49" charset="-122"/>
                </a:rPr>
                <a:t>playCD</a:t>
              </a:r>
            </a:p>
          </p:txBody>
        </p:sp>
        <p:sp>
          <p:nvSpPr>
            <p:cNvPr id="403471" name="Line 15"/>
            <p:cNvSpPr>
              <a:spLocks noChangeShapeType="1"/>
            </p:cNvSpPr>
            <p:nvPr/>
          </p:nvSpPr>
          <p:spPr bwMode="auto">
            <a:xfrm>
              <a:off x="1782" y="3162"/>
              <a:ext cx="850" cy="0"/>
            </a:xfrm>
            <a:prstGeom prst="line">
              <a:avLst/>
            </a:prstGeom>
            <a:noFill/>
            <a:ln w="28575">
              <a:solidFill>
                <a:schemeClr val="tx1"/>
              </a:solidFill>
              <a:round/>
              <a:headEnd/>
              <a:tailEnd type="arrow" w="med" len="med"/>
            </a:ln>
            <a:effectLst/>
          </p:spPr>
          <p:txBody>
            <a:bodyPr/>
            <a:lstStyle/>
            <a:p>
              <a:endParaRPr lang="zh-CN" altLang="en-US"/>
            </a:p>
          </p:txBody>
        </p:sp>
        <p:sp>
          <p:nvSpPr>
            <p:cNvPr id="403472" name="Line 16"/>
            <p:cNvSpPr>
              <a:spLocks noChangeShapeType="1"/>
            </p:cNvSpPr>
            <p:nvPr/>
          </p:nvSpPr>
          <p:spPr bwMode="auto">
            <a:xfrm>
              <a:off x="3226" y="3144"/>
              <a:ext cx="933" cy="0"/>
            </a:xfrm>
            <a:prstGeom prst="line">
              <a:avLst/>
            </a:prstGeom>
            <a:noFill/>
            <a:ln w="28575">
              <a:solidFill>
                <a:schemeClr val="tx1"/>
              </a:solidFill>
              <a:round/>
              <a:headEnd/>
              <a:tailEnd type="arrow" w="med" len="med"/>
            </a:ln>
            <a:effectLst/>
          </p:spPr>
          <p:txBody>
            <a:bodyPr/>
            <a:lstStyle/>
            <a:p>
              <a:endParaRPr lang="zh-CN" altLang="en-US"/>
            </a:p>
          </p:txBody>
        </p:sp>
        <p:sp>
          <p:nvSpPr>
            <p:cNvPr id="403473" name="Line 17"/>
            <p:cNvSpPr>
              <a:spLocks noChangeShapeType="1"/>
            </p:cNvSpPr>
            <p:nvPr/>
          </p:nvSpPr>
          <p:spPr bwMode="auto">
            <a:xfrm>
              <a:off x="1770" y="3348"/>
              <a:ext cx="850" cy="0"/>
            </a:xfrm>
            <a:prstGeom prst="line">
              <a:avLst/>
            </a:prstGeom>
            <a:noFill/>
            <a:ln w="28575">
              <a:solidFill>
                <a:schemeClr val="tx1"/>
              </a:solidFill>
              <a:round/>
              <a:headEnd type="triangle" w="med" len="med"/>
              <a:tailEnd/>
            </a:ln>
            <a:effectLst/>
          </p:spPr>
          <p:txBody>
            <a:bodyPr/>
            <a:lstStyle/>
            <a:p>
              <a:endParaRPr lang="zh-CN" altLang="en-US"/>
            </a:p>
          </p:txBody>
        </p:sp>
        <p:sp>
          <p:nvSpPr>
            <p:cNvPr id="403474" name="Line 18"/>
            <p:cNvSpPr>
              <a:spLocks noChangeShapeType="1"/>
            </p:cNvSpPr>
            <p:nvPr/>
          </p:nvSpPr>
          <p:spPr bwMode="auto">
            <a:xfrm>
              <a:off x="3214" y="3348"/>
              <a:ext cx="933" cy="0"/>
            </a:xfrm>
            <a:prstGeom prst="line">
              <a:avLst/>
            </a:prstGeom>
            <a:noFill/>
            <a:ln w="28575">
              <a:solidFill>
                <a:schemeClr val="tx1"/>
              </a:solidFill>
              <a:round/>
              <a:headEnd type="triangle" w="med" len="med"/>
              <a:tailEnd/>
            </a:ln>
            <a:effectLst/>
          </p:spPr>
          <p:txBody>
            <a:bodyPr/>
            <a:lstStyle/>
            <a:p>
              <a:endParaRPr lang="zh-CN" altLang="en-US"/>
            </a:p>
          </p:txBody>
        </p:sp>
        <p:sp>
          <p:nvSpPr>
            <p:cNvPr id="403475" name="Line 19"/>
            <p:cNvSpPr>
              <a:spLocks noChangeShapeType="1"/>
            </p:cNvSpPr>
            <p:nvPr/>
          </p:nvSpPr>
          <p:spPr bwMode="auto">
            <a:xfrm>
              <a:off x="4479" y="3422"/>
              <a:ext cx="0" cy="229"/>
            </a:xfrm>
            <a:prstGeom prst="line">
              <a:avLst/>
            </a:prstGeom>
            <a:noFill/>
            <a:ln w="28575">
              <a:solidFill>
                <a:schemeClr val="tx1"/>
              </a:solidFill>
              <a:round/>
              <a:headEnd/>
              <a:tailEnd/>
            </a:ln>
            <a:effectLst/>
          </p:spPr>
          <p:txBody>
            <a:bodyPr/>
            <a:lstStyle/>
            <a:p>
              <a:endParaRPr lang="zh-CN" altLang="en-US"/>
            </a:p>
          </p:txBody>
        </p:sp>
        <p:sp>
          <p:nvSpPr>
            <p:cNvPr id="403476" name="Line 20"/>
            <p:cNvSpPr>
              <a:spLocks noChangeShapeType="1"/>
            </p:cNvSpPr>
            <p:nvPr/>
          </p:nvSpPr>
          <p:spPr bwMode="auto">
            <a:xfrm flipH="1">
              <a:off x="1471" y="3651"/>
              <a:ext cx="3017" cy="0"/>
            </a:xfrm>
            <a:prstGeom prst="line">
              <a:avLst/>
            </a:prstGeom>
            <a:noFill/>
            <a:ln w="28575">
              <a:solidFill>
                <a:schemeClr val="tx1"/>
              </a:solidFill>
              <a:round/>
              <a:headEnd/>
              <a:tailEnd/>
            </a:ln>
            <a:effectLst/>
          </p:spPr>
          <p:txBody>
            <a:bodyPr/>
            <a:lstStyle/>
            <a:p>
              <a:endParaRPr lang="zh-CN" altLang="en-US"/>
            </a:p>
          </p:txBody>
        </p:sp>
        <p:sp>
          <p:nvSpPr>
            <p:cNvPr id="403477" name="Line 21"/>
            <p:cNvSpPr>
              <a:spLocks noChangeShapeType="1"/>
            </p:cNvSpPr>
            <p:nvPr/>
          </p:nvSpPr>
          <p:spPr bwMode="auto">
            <a:xfrm flipH="1" flipV="1">
              <a:off x="1471" y="3431"/>
              <a:ext cx="0" cy="220"/>
            </a:xfrm>
            <a:prstGeom prst="line">
              <a:avLst/>
            </a:prstGeom>
            <a:noFill/>
            <a:ln w="28575">
              <a:solidFill>
                <a:schemeClr val="tx1"/>
              </a:solidFill>
              <a:round/>
              <a:headEnd/>
              <a:tailEnd type="triangle" w="med" len="med"/>
            </a:ln>
            <a:effectLst/>
          </p:spPr>
          <p:txBody>
            <a:bodyPr/>
            <a:lstStyle/>
            <a:p>
              <a:endParaRPr lang="zh-CN" altLang="en-US"/>
            </a:p>
          </p:txBody>
        </p:sp>
        <p:sp>
          <p:nvSpPr>
            <p:cNvPr id="403478" name="Text Box 22"/>
            <p:cNvSpPr txBox="1">
              <a:spLocks noChangeArrowheads="1"/>
            </p:cNvSpPr>
            <p:nvPr/>
          </p:nvSpPr>
          <p:spPr bwMode="auto">
            <a:xfrm>
              <a:off x="1946" y="3352"/>
              <a:ext cx="640"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off</a:t>
              </a:r>
              <a:r>
                <a:rPr lang="en-US" altLang="zh-CN" sz="1800">
                  <a:solidFill>
                    <a:schemeClr val="tx1"/>
                  </a:solidFill>
                  <a:latin typeface="Times New Roman" pitchFamily="18" charset="0"/>
                  <a:ea typeface="楷体_GB2312" pitchFamily="49" charset="-122"/>
                </a:rPr>
                <a:t>( )</a:t>
              </a:r>
            </a:p>
          </p:txBody>
        </p:sp>
        <p:sp>
          <p:nvSpPr>
            <p:cNvPr id="403479" name="Text Box 23"/>
            <p:cNvSpPr txBox="1">
              <a:spLocks noChangeArrowheads="1"/>
            </p:cNvSpPr>
            <p:nvPr/>
          </p:nvSpPr>
          <p:spPr bwMode="auto">
            <a:xfrm>
              <a:off x="1933" y="2935"/>
              <a:ext cx="640"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on</a:t>
              </a:r>
              <a:r>
                <a:rPr lang="en-US" altLang="zh-CN" sz="1800">
                  <a:solidFill>
                    <a:schemeClr val="tx1"/>
                  </a:solidFill>
                  <a:latin typeface="Times New Roman" pitchFamily="18" charset="0"/>
                  <a:ea typeface="楷体_GB2312" pitchFamily="49" charset="-122"/>
                </a:rPr>
                <a:t>( )</a:t>
              </a:r>
            </a:p>
          </p:txBody>
        </p:sp>
        <p:sp>
          <p:nvSpPr>
            <p:cNvPr id="403480" name="Text Box 24"/>
            <p:cNvSpPr txBox="1">
              <a:spLocks noChangeArrowheads="1"/>
            </p:cNvSpPr>
            <p:nvPr/>
          </p:nvSpPr>
          <p:spPr bwMode="auto">
            <a:xfrm>
              <a:off x="3409" y="2877"/>
              <a:ext cx="640"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play</a:t>
              </a:r>
              <a:r>
                <a:rPr lang="en-US" altLang="zh-CN" sz="1800">
                  <a:solidFill>
                    <a:schemeClr val="tx1"/>
                  </a:solidFill>
                  <a:latin typeface="Times New Roman" pitchFamily="18" charset="0"/>
                  <a:ea typeface="楷体_GB2312" pitchFamily="49" charset="-122"/>
                </a:rPr>
                <a:t>( )</a:t>
              </a:r>
            </a:p>
          </p:txBody>
        </p:sp>
        <p:sp>
          <p:nvSpPr>
            <p:cNvPr id="403481" name="Text Box 25"/>
            <p:cNvSpPr txBox="1">
              <a:spLocks noChangeArrowheads="1"/>
            </p:cNvSpPr>
            <p:nvPr/>
          </p:nvSpPr>
          <p:spPr bwMode="auto">
            <a:xfrm>
              <a:off x="3450" y="3330"/>
              <a:ext cx="640"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stop</a:t>
              </a:r>
              <a:r>
                <a:rPr lang="en-US" altLang="zh-CN" sz="1800">
                  <a:solidFill>
                    <a:schemeClr val="tx1"/>
                  </a:solidFill>
                  <a:latin typeface="Times New Roman" pitchFamily="18" charset="0"/>
                  <a:ea typeface="楷体_GB2312" pitchFamily="49" charset="-122"/>
                </a:rPr>
                <a:t>( )</a:t>
              </a:r>
            </a:p>
          </p:txBody>
        </p:sp>
        <p:sp>
          <p:nvSpPr>
            <p:cNvPr id="403482" name="Text Box 26"/>
            <p:cNvSpPr txBox="1">
              <a:spLocks noChangeArrowheads="1"/>
            </p:cNvSpPr>
            <p:nvPr/>
          </p:nvSpPr>
          <p:spPr bwMode="auto">
            <a:xfrm>
              <a:off x="2750" y="3657"/>
              <a:ext cx="544"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off</a:t>
              </a:r>
              <a:r>
                <a:rPr lang="en-US" altLang="zh-CN" sz="1800">
                  <a:solidFill>
                    <a:schemeClr val="tx1"/>
                  </a:solidFill>
                  <a:latin typeface="Times New Roman" pitchFamily="18" charset="0"/>
                  <a:ea typeface="楷体_GB2312" pitchFamily="49" charset="-122"/>
                </a:rPr>
                <a:t>( )</a:t>
              </a:r>
            </a:p>
          </p:txBody>
        </p:sp>
        <p:sp>
          <p:nvSpPr>
            <p:cNvPr id="403483" name="Text Box 27"/>
            <p:cNvSpPr txBox="1">
              <a:spLocks noChangeArrowheads="1"/>
            </p:cNvSpPr>
            <p:nvPr/>
          </p:nvSpPr>
          <p:spPr bwMode="auto">
            <a:xfrm>
              <a:off x="752" y="2756"/>
              <a:ext cx="1088" cy="250"/>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2000">
                  <a:solidFill>
                    <a:schemeClr val="tx1"/>
                  </a:solidFill>
                  <a:latin typeface="Times New Roman" pitchFamily="18" charset="0"/>
                  <a:ea typeface="楷体_GB2312" pitchFamily="49" charset="-122"/>
                </a:rPr>
                <a:t>CD player</a:t>
              </a:r>
              <a:endParaRPr lang="en-US" altLang="zh-CN" sz="1800">
                <a:solidFill>
                  <a:schemeClr val="tx1"/>
                </a:solidFill>
                <a:latin typeface="Times New Roman" pitchFamily="18" charset="0"/>
                <a:ea typeface="楷体_GB2312" pitchFamily="49" charset="-122"/>
              </a:endParaRPr>
            </a:p>
          </p:txBody>
        </p:sp>
        <p:sp>
          <p:nvSpPr>
            <p:cNvPr id="403484" name="Text Box 28"/>
            <p:cNvSpPr txBox="1">
              <a:spLocks noChangeArrowheads="1"/>
            </p:cNvSpPr>
            <p:nvPr/>
          </p:nvSpPr>
          <p:spPr bwMode="auto">
            <a:xfrm>
              <a:off x="1469" y="1417"/>
              <a:ext cx="1298"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Remote Control</a:t>
              </a:r>
              <a:endParaRPr lang="en-US" altLang="zh-CN" sz="1800">
                <a:solidFill>
                  <a:schemeClr val="tx1"/>
                </a:solidFill>
                <a:latin typeface="Times New Roman" pitchFamily="18" charset="0"/>
                <a:ea typeface="楷体_GB2312" pitchFamily="49" charset="-122"/>
              </a:endParaRPr>
            </a:p>
          </p:txBody>
        </p:sp>
        <p:sp>
          <p:nvSpPr>
            <p:cNvPr id="403485" name="AutoShape 29"/>
            <p:cNvSpPr>
              <a:spLocks noChangeArrowheads="1"/>
            </p:cNvSpPr>
            <p:nvPr/>
          </p:nvSpPr>
          <p:spPr bwMode="auto">
            <a:xfrm>
              <a:off x="1813" y="1738"/>
              <a:ext cx="623" cy="357"/>
            </a:xfrm>
            <a:prstGeom prst="roundRect">
              <a:avLst>
                <a:gd name="adj" fmla="val 16667"/>
              </a:avLst>
            </a:prstGeom>
            <a:solidFill>
              <a:schemeClr val="tx2"/>
            </a:solidFill>
            <a:ln w="9525">
              <a:solidFill>
                <a:schemeClr val="bg2"/>
              </a:solidFill>
              <a:round/>
              <a:headEnd/>
              <a:tailEnd/>
            </a:ln>
            <a:effectLst/>
          </p:spPr>
          <p:txBody>
            <a:bodyPr wrap="none" anchor="ctr"/>
            <a:lstStyle/>
            <a:p>
              <a:pPr algn="ctr">
                <a:lnSpc>
                  <a:spcPct val="100000"/>
                </a:lnSpc>
              </a:pPr>
              <a:r>
                <a:rPr lang="en-US" altLang="zh-CN">
                  <a:solidFill>
                    <a:schemeClr val="bg2"/>
                  </a:solidFill>
                  <a:latin typeface="Times New Roman" pitchFamily="18" charset="0"/>
                  <a:ea typeface="楷体_GB2312" pitchFamily="49" charset="-122"/>
                </a:rPr>
                <a:t>off</a:t>
              </a:r>
            </a:p>
          </p:txBody>
        </p:sp>
        <p:sp>
          <p:nvSpPr>
            <p:cNvPr id="403486" name="AutoShape 30"/>
            <p:cNvSpPr>
              <a:spLocks noChangeArrowheads="1"/>
            </p:cNvSpPr>
            <p:nvPr/>
          </p:nvSpPr>
          <p:spPr bwMode="auto">
            <a:xfrm>
              <a:off x="3519" y="1720"/>
              <a:ext cx="624" cy="375"/>
            </a:xfrm>
            <a:prstGeom prst="roundRect">
              <a:avLst>
                <a:gd name="adj" fmla="val 16667"/>
              </a:avLst>
            </a:prstGeom>
            <a:solidFill>
              <a:schemeClr val="tx2"/>
            </a:solidFill>
            <a:ln w="9525">
              <a:solidFill>
                <a:schemeClr val="bg2"/>
              </a:solidFill>
              <a:round/>
              <a:headEnd/>
              <a:tailEnd/>
            </a:ln>
            <a:effectLst/>
          </p:spPr>
          <p:txBody>
            <a:bodyPr wrap="none" anchor="ctr"/>
            <a:lstStyle/>
            <a:p>
              <a:pPr algn="ctr">
                <a:lnSpc>
                  <a:spcPct val="100000"/>
                </a:lnSpc>
              </a:pPr>
              <a:r>
                <a:rPr lang="en-US" altLang="zh-CN">
                  <a:solidFill>
                    <a:schemeClr val="bg2"/>
                  </a:solidFill>
                  <a:latin typeface="Times New Roman" pitchFamily="18" charset="0"/>
                  <a:ea typeface="楷体_GB2312" pitchFamily="49" charset="-122"/>
                </a:rPr>
                <a:t>on</a:t>
              </a:r>
            </a:p>
          </p:txBody>
        </p:sp>
        <p:sp>
          <p:nvSpPr>
            <p:cNvPr id="403487" name="Line 31"/>
            <p:cNvSpPr>
              <a:spLocks noChangeShapeType="1"/>
            </p:cNvSpPr>
            <p:nvPr/>
          </p:nvSpPr>
          <p:spPr bwMode="auto">
            <a:xfrm>
              <a:off x="2418" y="1810"/>
              <a:ext cx="1102" cy="0"/>
            </a:xfrm>
            <a:prstGeom prst="line">
              <a:avLst/>
            </a:prstGeom>
            <a:noFill/>
            <a:ln w="28575">
              <a:solidFill>
                <a:schemeClr val="tx1"/>
              </a:solidFill>
              <a:round/>
              <a:headEnd/>
              <a:tailEnd type="arrow" w="med" len="med"/>
            </a:ln>
            <a:effectLst/>
          </p:spPr>
          <p:txBody>
            <a:bodyPr/>
            <a:lstStyle/>
            <a:p>
              <a:endParaRPr lang="zh-CN" altLang="en-US"/>
            </a:p>
          </p:txBody>
        </p:sp>
        <p:sp>
          <p:nvSpPr>
            <p:cNvPr id="403488" name="Line 32"/>
            <p:cNvSpPr>
              <a:spLocks noChangeShapeType="1"/>
            </p:cNvSpPr>
            <p:nvPr/>
          </p:nvSpPr>
          <p:spPr bwMode="auto">
            <a:xfrm>
              <a:off x="2416" y="2017"/>
              <a:ext cx="1111" cy="0"/>
            </a:xfrm>
            <a:prstGeom prst="line">
              <a:avLst/>
            </a:prstGeom>
            <a:noFill/>
            <a:ln w="28575">
              <a:solidFill>
                <a:schemeClr val="tx1"/>
              </a:solidFill>
              <a:round/>
              <a:headEnd type="arrow" w="med" len="med"/>
              <a:tailEnd/>
            </a:ln>
            <a:effectLst/>
          </p:spPr>
          <p:txBody>
            <a:bodyPr/>
            <a:lstStyle/>
            <a:p>
              <a:endParaRPr lang="zh-CN" altLang="en-US"/>
            </a:p>
          </p:txBody>
        </p:sp>
        <p:sp>
          <p:nvSpPr>
            <p:cNvPr id="403489" name="Text Box 33"/>
            <p:cNvSpPr txBox="1">
              <a:spLocks noChangeArrowheads="1"/>
            </p:cNvSpPr>
            <p:nvPr/>
          </p:nvSpPr>
          <p:spPr bwMode="auto">
            <a:xfrm>
              <a:off x="2784" y="1586"/>
              <a:ext cx="548"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on</a:t>
              </a:r>
              <a:r>
                <a:rPr lang="en-US" altLang="zh-CN" sz="1800">
                  <a:solidFill>
                    <a:schemeClr val="tx1"/>
                  </a:solidFill>
                  <a:latin typeface="Times New Roman" pitchFamily="18" charset="0"/>
                  <a:ea typeface="楷体_GB2312" pitchFamily="49" charset="-122"/>
                </a:rPr>
                <a:t>( )</a:t>
              </a:r>
            </a:p>
          </p:txBody>
        </p:sp>
        <p:sp>
          <p:nvSpPr>
            <p:cNvPr id="403490" name="Text Box 34"/>
            <p:cNvSpPr txBox="1">
              <a:spLocks noChangeArrowheads="1"/>
            </p:cNvSpPr>
            <p:nvPr/>
          </p:nvSpPr>
          <p:spPr bwMode="auto">
            <a:xfrm>
              <a:off x="2752" y="1791"/>
              <a:ext cx="485"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off</a:t>
              </a:r>
              <a:r>
                <a:rPr lang="en-US" altLang="zh-CN" sz="1800">
                  <a:solidFill>
                    <a:schemeClr val="tx1"/>
                  </a:solidFill>
                  <a:latin typeface="Times New Roman" pitchFamily="18" charset="0"/>
                  <a:ea typeface="楷体_GB2312" pitchFamily="49" charset="-122"/>
                </a:rPr>
                <a:t>( )</a:t>
              </a:r>
            </a:p>
          </p:txBody>
        </p:sp>
        <p:sp>
          <p:nvSpPr>
            <p:cNvPr id="403494" name="Line 38"/>
            <p:cNvSpPr>
              <a:spLocks noChangeShapeType="1"/>
            </p:cNvSpPr>
            <p:nvPr/>
          </p:nvSpPr>
          <p:spPr bwMode="auto">
            <a:xfrm>
              <a:off x="4000" y="2103"/>
              <a:ext cx="0" cy="624"/>
            </a:xfrm>
            <a:prstGeom prst="line">
              <a:avLst/>
            </a:prstGeom>
            <a:noFill/>
            <a:ln w="28575">
              <a:solidFill>
                <a:schemeClr val="tx1"/>
              </a:solidFill>
              <a:prstDash val="dash"/>
              <a:round/>
              <a:headEnd/>
              <a:tailEnd type="arrow" w="med" len="med"/>
            </a:ln>
            <a:effectLst/>
          </p:spPr>
          <p:txBody>
            <a:bodyPr/>
            <a:lstStyle/>
            <a:p>
              <a:endParaRPr lang="zh-CN" altLang="en-US"/>
            </a:p>
          </p:txBody>
        </p:sp>
        <p:sp>
          <p:nvSpPr>
            <p:cNvPr id="403495" name="Line 39"/>
            <p:cNvSpPr>
              <a:spLocks noChangeShapeType="1"/>
            </p:cNvSpPr>
            <p:nvPr/>
          </p:nvSpPr>
          <p:spPr bwMode="auto">
            <a:xfrm>
              <a:off x="3745" y="2115"/>
              <a:ext cx="0" cy="618"/>
            </a:xfrm>
            <a:prstGeom prst="line">
              <a:avLst/>
            </a:prstGeom>
            <a:noFill/>
            <a:ln w="28575">
              <a:solidFill>
                <a:schemeClr val="tx1"/>
              </a:solidFill>
              <a:prstDash val="dash"/>
              <a:round/>
              <a:headEnd/>
              <a:tailEnd type="arrow" w="med" len="med"/>
            </a:ln>
            <a:effectLst/>
          </p:spPr>
          <p:txBody>
            <a:bodyPr/>
            <a:lstStyle/>
            <a:p>
              <a:endParaRPr lang="zh-CN" altLang="en-US"/>
            </a:p>
          </p:txBody>
        </p:sp>
        <p:sp>
          <p:nvSpPr>
            <p:cNvPr id="403498" name="Text Box 42"/>
            <p:cNvSpPr txBox="1">
              <a:spLocks noChangeArrowheads="1"/>
            </p:cNvSpPr>
            <p:nvPr/>
          </p:nvSpPr>
          <p:spPr bwMode="auto">
            <a:xfrm>
              <a:off x="3997" y="2246"/>
              <a:ext cx="640"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stop</a:t>
              </a:r>
              <a:r>
                <a:rPr lang="en-US" altLang="zh-CN" sz="1800">
                  <a:solidFill>
                    <a:schemeClr val="tx1"/>
                  </a:solidFill>
                  <a:latin typeface="Times New Roman" pitchFamily="18" charset="0"/>
                  <a:ea typeface="楷体_GB2312" pitchFamily="49" charset="-122"/>
                </a:rPr>
                <a:t>( )</a:t>
              </a:r>
            </a:p>
          </p:txBody>
        </p:sp>
        <p:sp>
          <p:nvSpPr>
            <p:cNvPr id="403499" name="Text Box 43"/>
            <p:cNvSpPr txBox="1">
              <a:spLocks noChangeArrowheads="1"/>
            </p:cNvSpPr>
            <p:nvPr/>
          </p:nvSpPr>
          <p:spPr bwMode="auto">
            <a:xfrm>
              <a:off x="3186" y="2238"/>
              <a:ext cx="565"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play</a:t>
              </a:r>
              <a:r>
                <a:rPr lang="en-US" altLang="zh-CN" sz="1800">
                  <a:solidFill>
                    <a:schemeClr val="tx1"/>
                  </a:solidFill>
                  <a:latin typeface="Times New Roman" pitchFamily="18" charset="0"/>
                  <a:ea typeface="楷体_GB2312" pitchFamily="49" charset="-122"/>
                </a:rPr>
                <a:t>( )</a:t>
              </a:r>
            </a:p>
          </p:txBody>
        </p:sp>
      </p:grpSp>
      <p:sp>
        <p:nvSpPr>
          <p:cNvPr id="403505" name="Text Box 49"/>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Tree>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62" name="Text Box 6"/>
          <p:cNvSpPr txBox="1">
            <a:spLocks noChangeArrowheads="1"/>
          </p:cNvSpPr>
          <p:nvPr/>
        </p:nvSpPr>
        <p:spPr bwMode="auto">
          <a:xfrm>
            <a:off x="222250" y="1319213"/>
            <a:ext cx="8056563" cy="519112"/>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2800">
                <a:solidFill>
                  <a:schemeClr val="tx1"/>
                </a:solidFill>
                <a:latin typeface="Times New Roman" pitchFamily="18" charset="0"/>
              </a:rPr>
              <a:t>状态图之间可以发送消息，用虚箭头表示。</a:t>
            </a:r>
          </a:p>
        </p:txBody>
      </p:sp>
      <p:grpSp>
        <p:nvGrpSpPr>
          <p:cNvPr id="403506" name="Group 50"/>
          <p:cNvGrpSpPr>
            <a:grpSpLocks/>
          </p:cNvGrpSpPr>
          <p:nvPr/>
        </p:nvGrpSpPr>
        <p:grpSpPr bwMode="auto">
          <a:xfrm>
            <a:off x="909638" y="2249488"/>
            <a:ext cx="7475537" cy="4216400"/>
            <a:chOff x="573" y="1417"/>
            <a:chExt cx="4709" cy="2656"/>
          </a:xfrm>
        </p:grpSpPr>
        <p:sp>
          <p:nvSpPr>
            <p:cNvPr id="403466" name="Rectangle 10"/>
            <p:cNvSpPr>
              <a:spLocks noChangeArrowheads="1"/>
            </p:cNvSpPr>
            <p:nvPr/>
          </p:nvSpPr>
          <p:spPr bwMode="auto">
            <a:xfrm>
              <a:off x="1040" y="1430"/>
              <a:ext cx="3776" cy="1052"/>
            </a:xfrm>
            <a:prstGeom prst="rect">
              <a:avLst/>
            </a:prstGeom>
            <a:noFill/>
            <a:ln w="28575">
              <a:solidFill>
                <a:schemeClr val="tx1"/>
              </a:solidFill>
              <a:miter lim="800000"/>
              <a:headEnd/>
              <a:tailEnd/>
            </a:ln>
            <a:effectLst/>
          </p:spPr>
          <p:txBody>
            <a:bodyPr wrap="none" anchor="ctr"/>
            <a:lstStyle/>
            <a:p>
              <a:endParaRPr lang="zh-CN" altLang="en-US"/>
            </a:p>
          </p:txBody>
        </p:sp>
        <p:sp>
          <p:nvSpPr>
            <p:cNvPr id="403467" name="Rectangle 11"/>
            <p:cNvSpPr>
              <a:spLocks noChangeArrowheads="1"/>
            </p:cNvSpPr>
            <p:nvPr/>
          </p:nvSpPr>
          <p:spPr bwMode="auto">
            <a:xfrm>
              <a:off x="573" y="2746"/>
              <a:ext cx="4709" cy="1327"/>
            </a:xfrm>
            <a:prstGeom prst="rect">
              <a:avLst/>
            </a:prstGeom>
            <a:noFill/>
            <a:ln w="28575">
              <a:solidFill>
                <a:schemeClr val="tx1"/>
              </a:solidFill>
              <a:miter lim="800000"/>
              <a:headEnd/>
              <a:tailEnd/>
            </a:ln>
            <a:effectLst/>
          </p:spPr>
          <p:txBody>
            <a:bodyPr wrap="none" anchor="ctr"/>
            <a:lstStyle/>
            <a:p>
              <a:endParaRPr lang="zh-CN" altLang="en-US"/>
            </a:p>
          </p:txBody>
        </p:sp>
        <p:sp>
          <p:nvSpPr>
            <p:cNvPr id="403468" name="AutoShape 12"/>
            <p:cNvSpPr>
              <a:spLocks noChangeArrowheads="1"/>
            </p:cNvSpPr>
            <p:nvPr/>
          </p:nvSpPr>
          <p:spPr bwMode="auto">
            <a:xfrm>
              <a:off x="2626" y="3073"/>
              <a:ext cx="604" cy="357"/>
            </a:xfrm>
            <a:prstGeom prst="roundRect">
              <a:avLst>
                <a:gd name="adj" fmla="val 16667"/>
              </a:avLst>
            </a:prstGeom>
            <a:solidFill>
              <a:schemeClr val="tx2"/>
            </a:solidFill>
            <a:ln w="9525">
              <a:solidFill>
                <a:schemeClr val="bg2"/>
              </a:solidFill>
              <a:round/>
              <a:headEnd/>
              <a:tailEnd/>
            </a:ln>
            <a:effectLst/>
          </p:spPr>
          <p:txBody>
            <a:bodyPr wrap="none" anchor="ctr"/>
            <a:lstStyle/>
            <a:p>
              <a:pPr algn="ctr">
                <a:lnSpc>
                  <a:spcPct val="100000"/>
                </a:lnSpc>
                <a:spcBef>
                  <a:spcPct val="50000"/>
                </a:spcBef>
              </a:pPr>
              <a:r>
                <a:rPr lang="en-US" altLang="zh-CN" sz="2000">
                  <a:solidFill>
                    <a:schemeClr val="bg2"/>
                  </a:solidFill>
                  <a:latin typeface="Times New Roman" pitchFamily="18" charset="0"/>
                  <a:ea typeface="楷体_GB2312" pitchFamily="49" charset="-122"/>
                </a:rPr>
                <a:t>on/stop</a:t>
              </a:r>
              <a:endParaRPr lang="en-US" altLang="zh-CN" sz="2000">
                <a:solidFill>
                  <a:schemeClr val="tx1"/>
                </a:solidFill>
                <a:latin typeface="Times New Roman" pitchFamily="18" charset="0"/>
                <a:ea typeface="楷体_GB2312" pitchFamily="49" charset="-122"/>
              </a:endParaRPr>
            </a:p>
          </p:txBody>
        </p:sp>
        <p:sp>
          <p:nvSpPr>
            <p:cNvPr id="403469" name="AutoShape 13"/>
            <p:cNvSpPr>
              <a:spLocks noChangeArrowheads="1"/>
            </p:cNvSpPr>
            <p:nvPr/>
          </p:nvSpPr>
          <p:spPr bwMode="auto">
            <a:xfrm>
              <a:off x="1174" y="3073"/>
              <a:ext cx="604" cy="357"/>
            </a:xfrm>
            <a:prstGeom prst="roundRect">
              <a:avLst>
                <a:gd name="adj" fmla="val 16667"/>
              </a:avLst>
            </a:prstGeom>
            <a:solidFill>
              <a:schemeClr val="tx2"/>
            </a:solidFill>
            <a:ln w="9525">
              <a:solidFill>
                <a:schemeClr val="bg2"/>
              </a:solidFill>
              <a:round/>
              <a:headEnd/>
              <a:tailEnd/>
            </a:ln>
            <a:effectLst/>
          </p:spPr>
          <p:txBody>
            <a:bodyPr wrap="none" anchor="ctr"/>
            <a:lstStyle/>
            <a:p>
              <a:pPr algn="ctr">
                <a:lnSpc>
                  <a:spcPct val="100000"/>
                </a:lnSpc>
              </a:pPr>
              <a:r>
                <a:rPr lang="en-US" altLang="zh-CN">
                  <a:solidFill>
                    <a:schemeClr val="bg2"/>
                  </a:solidFill>
                  <a:latin typeface="Times New Roman" pitchFamily="18" charset="0"/>
                  <a:ea typeface="楷体_GB2312" pitchFamily="49" charset="-122"/>
                </a:rPr>
                <a:t>off</a:t>
              </a:r>
            </a:p>
          </p:txBody>
        </p:sp>
        <p:sp>
          <p:nvSpPr>
            <p:cNvPr id="403470" name="AutoShape 14"/>
            <p:cNvSpPr>
              <a:spLocks noChangeArrowheads="1"/>
            </p:cNvSpPr>
            <p:nvPr/>
          </p:nvSpPr>
          <p:spPr bwMode="auto">
            <a:xfrm>
              <a:off x="4144" y="3073"/>
              <a:ext cx="604" cy="357"/>
            </a:xfrm>
            <a:prstGeom prst="roundRect">
              <a:avLst>
                <a:gd name="adj" fmla="val 16667"/>
              </a:avLst>
            </a:prstGeom>
            <a:solidFill>
              <a:schemeClr val="tx2"/>
            </a:solidFill>
            <a:ln w="9525">
              <a:solidFill>
                <a:schemeClr val="bg2"/>
              </a:solidFill>
              <a:round/>
              <a:headEnd/>
              <a:tailEnd/>
            </a:ln>
            <a:effectLst/>
          </p:spPr>
          <p:txBody>
            <a:bodyPr wrap="none" anchor="ctr"/>
            <a:lstStyle/>
            <a:p>
              <a:pPr algn="ctr">
                <a:lnSpc>
                  <a:spcPct val="100000"/>
                </a:lnSpc>
              </a:pPr>
              <a:r>
                <a:rPr lang="en-US" altLang="zh-CN" sz="1800">
                  <a:solidFill>
                    <a:schemeClr val="bg2"/>
                  </a:solidFill>
                  <a:latin typeface="Times New Roman" pitchFamily="18" charset="0"/>
                  <a:ea typeface="楷体_GB2312" pitchFamily="49" charset="-122"/>
                </a:rPr>
                <a:t>playCD</a:t>
              </a:r>
            </a:p>
          </p:txBody>
        </p:sp>
        <p:sp>
          <p:nvSpPr>
            <p:cNvPr id="403471" name="Line 15"/>
            <p:cNvSpPr>
              <a:spLocks noChangeShapeType="1"/>
            </p:cNvSpPr>
            <p:nvPr/>
          </p:nvSpPr>
          <p:spPr bwMode="auto">
            <a:xfrm>
              <a:off x="1782" y="3162"/>
              <a:ext cx="850" cy="0"/>
            </a:xfrm>
            <a:prstGeom prst="line">
              <a:avLst/>
            </a:prstGeom>
            <a:noFill/>
            <a:ln w="28575">
              <a:solidFill>
                <a:schemeClr val="tx1"/>
              </a:solidFill>
              <a:round/>
              <a:headEnd/>
              <a:tailEnd type="arrow" w="med" len="med"/>
            </a:ln>
            <a:effectLst/>
          </p:spPr>
          <p:txBody>
            <a:bodyPr/>
            <a:lstStyle/>
            <a:p>
              <a:endParaRPr lang="zh-CN" altLang="en-US"/>
            </a:p>
          </p:txBody>
        </p:sp>
        <p:sp>
          <p:nvSpPr>
            <p:cNvPr id="403472" name="Line 16"/>
            <p:cNvSpPr>
              <a:spLocks noChangeShapeType="1"/>
            </p:cNvSpPr>
            <p:nvPr/>
          </p:nvSpPr>
          <p:spPr bwMode="auto">
            <a:xfrm>
              <a:off x="3226" y="3144"/>
              <a:ext cx="933" cy="0"/>
            </a:xfrm>
            <a:prstGeom prst="line">
              <a:avLst/>
            </a:prstGeom>
            <a:noFill/>
            <a:ln w="28575">
              <a:solidFill>
                <a:schemeClr val="tx1"/>
              </a:solidFill>
              <a:round/>
              <a:headEnd/>
              <a:tailEnd type="arrow" w="med" len="med"/>
            </a:ln>
            <a:effectLst/>
          </p:spPr>
          <p:txBody>
            <a:bodyPr/>
            <a:lstStyle/>
            <a:p>
              <a:endParaRPr lang="zh-CN" altLang="en-US"/>
            </a:p>
          </p:txBody>
        </p:sp>
        <p:sp>
          <p:nvSpPr>
            <p:cNvPr id="403473" name="Line 17"/>
            <p:cNvSpPr>
              <a:spLocks noChangeShapeType="1"/>
            </p:cNvSpPr>
            <p:nvPr/>
          </p:nvSpPr>
          <p:spPr bwMode="auto">
            <a:xfrm>
              <a:off x="1770" y="3348"/>
              <a:ext cx="850" cy="0"/>
            </a:xfrm>
            <a:prstGeom prst="line">
              <a:avLst/>
            </a:prstGeom>
            <a:noFill/>
            <a:ln w="28575">
              <a:solidFill>
                <a:schemeClr val="tx1"/>
              </a:solidFill>
              <a:round/>
              <a:headEnd type="triangle" w="med" len="med"/>
              <a:tailEnd/>
            </a:ln>
            <a:effectLst/>
          </p:spPr>
          <p:txBody>
            <a:bodyPr/>
            <a:lstStyle/>
            <a:p>
              <a:endParaRPr lang="zh-CN" altLang="en-US"/>
            </a:p>
          </p:txBody>
        </p:sp>
        <p:sp>
          <p:nvSpPr>
            <p:cNvPr id="403474" name="Line 18"/>
            <p:cNvSpPr>
              <a:spLocks noChangeShapeType="1"/>
            </p:cNvSpPr>
            <p:nvPr/>
          </p:nvSpPr>
          <p:spPr bwMode="auto">
            <a:xfrm>
              <a:off x="3214" y="3348"/>
              <a:ext cx="933" cy="0"/>
            </a:xfrm>
            <a:prstGeom prst="line">
              <a:avLst/>
            </a:prstGeom>
            <a:noFill/>
            <a:ln w="28575">
              <a:solidFill>
                <a:schemeClr val="tx1"/>
              </a:solidFill>
              <a:round/>
              <a:headEnd type="triangle" w="med" len="med"/>
              <a:tailEnd/>
            </a:ln>
            <a:effectLst/>
          </p:spPr>
          <p:txBody>
            <a:bodyPr/>
            <a:lstStyle/>
            <a:p>
              <a:endParaRPr lang="zh-CN" altLang="en-US"/>
            </a:p>
          </p:txBody>
        </p:sp>
        <p:sp>
          <p:nvSpPr>
            <p:cNvPr id="403475" name="Line 19"/>
            <p:cNvSpPr>
              <a:spLocks noChangeShapeType="1"/>
            </p:cNvSpPr>
            <p:nvPr/>
          </p:nvSpPr>
          <p:spPr bwMode="auto">
            <a:xfrm>
              <a:off x="4479" y="3422"/>
              <a:ext cx="0" cy="229"/>
            </a:xfrm>
            <a:prstGeom prst="line">
              <a:avLst/>
            </a:prstGeom>
            <a:noFill/>
            <a:ln w="28575">
              <a:solidFill>
                <a:schemeClr val="tx1"/>
              </a:solidFill>
              <a:round/>
              <a:headEnd/>
              <a:tailEnd/>
            </a:ln>
            <a:effectLst/>
          </p:spPr>
          <p:txBody>
            <a:bodyPr/>
            <a:lstStyle/>
            <a:p>
              <a:endParaRPr lang="zh-CN" altLang="en-US"/>
            </a:p>
          </p:txBody>
        </p:sp>
        <p:sp>
          <p:nvSpPr>
            <p:cNvPr id="403476" name="Line 20"/>
            <p:cNvSpPr>
              <a:spLocks noChangeShapeType="1"/>
            </p:cNvSpPr>
            <p:nvPr/>
          </p:nvSpPr>
          <p:spPr bwMode="auto">
            <a:xfrm flipH="1">
              <a:off x="1471" y="3651"/>
              <a:ext cx="3017" cy="0"/>
            </a:xfrm>
            <a:prstGeom prst="line">
              <a:avLst/>
            </a:prstGeom>
            <a:noFill/>
            <a:ln w="28575">
              <a:solidFill>
                <a:schemeClr val="tx1"/>
              </a:solidFill>
              <a:round/>
              <a:headEnd/>
              <a:tailEnd/>
            </a:ln>
            <a:effectLst/>
          </p:spPr>
          <p:txBody>
            <a:bodyPr/>
            <a:lstStyle/>
            <a:p>
              <a:endParaRPr lang="zh-CN" altLang="en-US"/>
            </a:p>
          </p:txBody>
        </p:sp>
        <p:sp>
          <p:nvSpPr>
            <p:cNvPr id="403477" name="Line 21"/>
            <p:cNvSpPr>
              <a:spLocks noChangeShapeType="1"/>
            </p:cNvSpPr>
            <p:nvPr/>
          </p:nvSpPr>
          <p:spPr bwMode="auto">
            <a:xfrm flipH="1" flipV="1">
              <a:off x="1471" y="3431"/>
              <a:ext cx="0" cy="220"/>
            </a:xfrm>
            <a:prstGeom prst="line">
              <a:avLst/>
            </a:prstGeom>
            <a:noFill/>
            <a:ln w="28575">
              <a:solidFill>
                <a:schemeClr val="tx1"/>
              </a:solidFill>
              <a:round/>
              <a:headEnd/>
              <a:tailEnd type="triangle" w="med" len="med"/>
            </a:ln>
            <a:effectLst/>
          </p:spPr>
          <p:txBody>
            <a:bodyPr/>
            <a:lstStyle/>
            <a:p>
              <a:endParaRPr lang="zh-CN" altLang="en-US"/>
            </a:p>
          </p:txBody>
        </p:sp>
        <p:sp>
          <p:nvSpPr>
            <p:cNvPr id="403478" name="Text Box 22"/>
            <p:cNvSpPr txBox="1">
              <a:spLocks noChangeArrowheads="1"/>
            </p:cNvSpPr>
            <p:nvPr/>
          </p:nvSpPr>
          <p:spPr bwMode="auto">
            <a:xfrm>
              <a:off x="1946" y="3352"/>
              <a:ext cx="640"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off</a:t>
              </a:r>
              <a:r>
                <a:rPr lang="en-US" altLang="zh-CN" sz="1800">
                  <a:solidFill>
                    <a:schemeClr val="tx1"/>
                  </a:solidFill>
                  <a:latin typeface="Times New Roman" pitchFamily="18" charset="0"/>
                  <a:ea typeface="楷体_GB2312" pitchFamily="49" charset="-122"/>
                </a:rPr>
                <a:t>( )</a:t>
              </a:r>
            </a:p>
          </p:txBody>
        </p:sp>
        <p:sp>
          <p:nvSpPr>
            <p:cNvPr id="403479" name="Text Box 23"/>
            <p:cNvSpPr txBox="1">
              <a:spLocks noChangeArrowheads="1"/>
            </p:cNvSpPr>
            <p:nvPr/>
          </p:nvSpPr>
          <p:spPr bwMode="auto">
            <a:xfrm>
              <a:off x="1933" y="2935"/>
              <a:ext cx="640"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on</a:t>
              </a:r>
              <a:r>
                <a:rPr lang="en-US" altLang="zh-CN" sz="1800">
                  <a:solidFill>
                    <a:schemeClr val="tx1"/>
                  </a:solidFill>
                  <a:latin typeface="Times New Roman" pitchFamily="18" charset="0"/>
                  <a:ea typeface="楷体_GB2312" pitchFamily="49" charset="-122"/>
                </a:rPr>
                <a:t>( )</a:t>
              </a:r>
            </a:p>
          </p:txBody>
        </p:sp>
        <p:sp>
          <p:nvSpPr>
            <p:cNvPr id="403480" name="Text Box 24"/>
            <p:cNvSpPr txBox="1">
              <a:spLocks noChangeArrowheads="1"/>
            </p:cNvSpPr>
            <p:nvPr/>
          </p:nvSpPr>
          <p:spPr bwMode="auto">
            <a:xfrm>
              <a:off x="3409" y="2877"/>
              <a:ext cx="640"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play</a:t>
              </a:r>
              <a:r>
                <a:rPr lang="en-US" altLang="zh-CN" sz="1800">
                  <a:solidFill>
                    <a:schemeClr val="tx1"/>
                  </a:solidFill>
                  <a:latin typeface="Times New Roman" pitchFamily="18" charset="0"/>
                  <a:ea typeface="楷体_GB2312" pitchFamily="49" charset="-122"/>
                </a:rPr>
                <a:t>( )</a:t>
              </a:r>
            </a:p>
          </p:txBody>
        </p:sp>
        <p:sp>
          <p:nvSpPr>
            <p:cNvPr id="403481" name="Text Box 25"/>
            <p:cNvSpPr txBox="1">
              <a:spLocks noChangeArrowheads="1"/>
            </p:cNvSpPr>
            <p:nvPr/>
          </p:nvSpPr>
          <p:spPr bwMode="auto">
            <a:xfrm>
              <a:off x="3450" y="3330"/>
              <a:ext cx="640"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stop</a:t>
              </a:r>
              <a:r>
                <a:rPr lang="en-US" altLang="zh-CN" sz="1800">
                  <a:solidFill>
                    <a:schemeClr val="tx1"/>
                  </a:solidFill>
                  <a:latin typeface="Times New Roman" pitchFamily="18" charset="0"/>
                  <a:ea typeface="楷体_GB2312" pitchFamily="49" charset="-122"/>
                </a:rPr>
                <a:t>( )</a:t>
              </a:r>
            </a:p>
          </p:txBody>
        </p:sp>
        <p:sp>
          <p:nvSpPr>
            <p:cNvPr id="403482" name="Text Box 26"/>
            <p:cNvSpPr txBox="1">
              <a:spLocks noChangeArrowheads="1"/>
            </p:cNvSpPr>
            <p:nvPr/>
          </p:nvSpPr>
          <p:spPr bwMode="auto">
            <a:xfrm>
              <a:off x="2750" y="3657"/>
              <a:ext cx="544"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off</a:t>
              </a:r>
              <a:r>
                <a:rPr lang="en-US" altLang="zh-CN" sz="1800">
                  <a:solidFill>
                    <a:schemeClr val="tx1"/>
                  </a:solidFill>
                  <a:latin typeface="Times New Roman" pitchFamily="18" charset="0"/>
                  <a:ea typeface="楷体_GB2312" pitchFamily="49" charset="-122"/>
                </a:rPr>
                <a:t>( )</a:t>
              </a:r>
            </a:p>
          </p:txBody>
        </p:sp>
        <p:sp>
          <p:nvSpPr>
            <p:cNvPr id="403483" name="Text Box 27"/>
            <p:cNvSpPr txBox="1">
              <a:spLocks noChangeArrowheads="1"/>
            </p:cNvSpPr>
            <p:nvPr/>
          </p:nvSpPr>
          <p:spPr bwMode="auto">
            <a:xfrm>
              <a:off x="752" y="2756"/>
              <a:ext cx="1088" cy="250"/>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2000">
                  <a:solidFill>
                    <a:schemeClr val="tx1"/>
                  </a:solidFill>
                  <a:latin typeface="Times New Roman" pitchFamily="18" charset="0"/>
                  <a:ea typeface="楷体_GB2312" pitchFamily="49" charset="-122"/>
                </a:rPr>
                <a:t>CD player</a:t>
              </a:r>
              <a:endParaRPr lang="en-US" altLang="zh-CN" sz="1800">
                <a:solidFill>
                  <a:schemeClr val="tx1"/>
                </a:solidFill>
                <a:latin typeface="Times New Roman" pitchFamily="18" charset="0"/>
                <a:ea typeface="楷体_GB2312" pitchFamily="49" charset="-122"/>
              </a:endParaRPr>
            </a:p>
          </p:txBody>
        </p:sp>
        <p:sp>
          <p:nvSpPr>
            <p:cNvPr id="403484" name="Text Box 28"/>
            <p:cNvSpPr txBox="1">
              <a:spLocks noChangeArrowheads="1"/>
            </p:cNvSpPr>
            <p:nvPr/>
          </p:nvSpPr>
          <p:spPr bwMode="auto">
            <a:xfrm>
              <a:off x="1469" y="1417"/>
              <a:ext cx="1298"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Remote Control</a:t>
              </a:r>
              <a:endParaRPr lang="en-US" altLang="zh-CN" sz="1800">
                <a:solidFill>
                  <a:schemeClr val="tx1"/>
                </a:solidFill>
                <a:latin typeface="Times New Roman" pitchFamily="18" charset="0"/>
                <a:ea typeface="楷体_GB2312" pitchFamily="49" charset="-122"/>
              </a:endParaRPr>
            </a:p>
          </p:txBody>
        </p:sp>
        <p:sp>
          <p:nvSpPr>
            <p:cNvPr id="403485" name="AutoShape 29"/>
            <p:cNvSpPr>
              <a:spLocks noChangeArrowheads="1"/>
            </p:cNvSpPr>
            <p:nvPr/>
          </p:nvSpPr>
          <p:spPr bwMode="auto">
            <a:xfrm>
              <a:off x="1813" y="1738"/>
              <a:ext cx="623" cy="357"/>
            </a:xfrm>
            <a:prstGeom prst="roundRect">
              <a:avLst>
                <a:gd name="adj" fmla="val 16667"/>
              </a:avLst>
            </a:prstGeom>
            <a:solidFill>
              <a:schemeClr val="tx2"/>
            </a:solidFill>
            <a:ln w="9525">
              <a:solidFill>
                <a:schemeClr val="bg2"/>
              </a:solidFill>
              <a:round/>
              <a:headEnd/>
              <a:tailEnd/>
            </a:ln>
            <a:effectLst/>
          </p:spPr>
          <p:txBody>
            <a:bodyPr wrap="none" anchor="ctr"/>
            <a:lstStyle/>
            <a:p>
              <a:pPr algn="ctr">
                <a:lnSpc>
                  <a:spcPct val="100000"/>
                </a:lnSpc>
              </a:pPr>
              <a:r>
                <a:rPr lang="en-US" altLang="zh-CN">
                  <a:solidFill>
                    <a:schemeClr val="bg2"/>
                  </a:solidFill>
                  <a:latin typeface="Times New Roman" pitchFamily="18" charset="0"/>
                  <a:ea typeface="楷体_GB2312" pitchFamily="49" charset="-122"/>
                </a:rPr>
                <a:t>off</a:t>
              </a:r>
            </a:p>
          </p:txBody>
        </p:sp>
        <p:sp>
          <p:nvSpPr>
            <p:cNvPr id="403486" name="AutoShape 30"/>
            <p:cNvSpPr>
              <a:spLocks noChangeArrowheads="1"/>
            </p:cNvSpPr>
            <p:nvPr/>
          </p:nvSpPr>
          <p:spPr bwMode="auto">
            <a:xfrm>
              <a:off x="3519" y="1720"/>
              <a:ext cx="624" cy="375"/>
            </a:xfrm>
            <a:prstGeom prst="roundRect">
              <a:avLst>
                <a:gd name="adj" fmla="val 16667"/>
              </a:avLst>
            </a:prstGeom>
            <a:solidFill>
              <a:schemeClr val="tx2"/>
            </a:solidFill>
            <a:ln w="9525">
              <a:solidFill>
                <a:schemeClr val="bg2"/>
              </a:solidFill>
              <a:round/>
              <a:headEnd/>
              <a:tailEnd/>
            </a:ln>
            <a:effectLst/>
          </p:spPr>
          <p:txBody>
            <a:bodyPr wrap="none" anchor="ctr"/>
            <a:lstStyle/>
            <a:p>
              <a:pPr algn="ctr">
                <a:lnSpc>
                  <a:spcPct val="100000"/>
                </a:lnSpc>
              </a:pPr>
              <a:r>
                <a:rPr lang="en-US" altLang="zh-CN">
                  <a:solidFill>
                    <a:schemeClr val="bg2"/>
                  </a:solidFill>
                  <a:latin typeface="Times New Roman" pitchFamily="18" charset="0"/>
                  <a:ea typeface="楷体_GB2312" pitchFamily="49" charset="-122"/>
                </a:rPr>
                <a:t>on</a:t>
              </a:r>
            </a:p>
          </p:txBody>
        </p:sp>
        <p:sp>
          <p:nvSpPr>
            <p:cNvPr id="403487" name="Line 31"/>
            <p:cNvSpPr>
              <a:spLocks noChangeShapeType="1"/>
            </p:cNvSpPr>
            <p:nvPr/>
          </p:nvSpPr>
          <p:spPr bwMode="auto">
            <a:xfrm>
              <a:off x="2418" y="1810"/>
              <a:ext cx="1102" cy="0"/>
            </a:xfrm>
            <a:prstGeom prst="line">
              <a:avLst/>
            </a:prstGeom>
            <a:noFill/>
            <a:ln w="28575">
              <a:solidFill>
                <a:schemeClr val="tx1"/>
              </a:solidFill>
              <a:round/>
              <a:headEnd/>
              <a:tailEnd type="arrow" w="med" len="med"/>
            </a:ln>
            <a:effectLst/>
          </p:spPr>
          <p:txBody>
            <a:bodyPr/>
            <a:lstStyle/>
            <a:p>
              <a:endParaRPr lang="zh-CN" altLang="en-US"/>
            </a:p>
          </p:txBody>
        </p:sp>
        <p:sp>
          <p:nvSpPr>
            <p:cNvPr id="403488" name="Line 32"/>
            <p:cNvSpPr>
              <a:spLocks noChangeShapeType="1"/>
            </p:cNvSpPr>
            <p:nvPr/>
          </p:nvSpPr>
          <p:spPr bwMode="auto">
            <a:xfrm>
              <a:off x="2416" y="2017"/>
              <a:ext cx="1111" cy="0"/>
            </a:xfrm>
            <a:prstGeom prst="line">
              <a:avLst/>
            </a:prstGeom>
            <a:noFill/>
            <a:ln w="28575">
              <a:solidFill>
                <a:schemeClr val="tx1"/>
              </a:solidFill>
              <a:round/>
              <a:headEnd type="arrow" w="med" len="med"/>
              <a:tailEnd/>
            </a:ln>
            <a:effectLst/>
          </p:spPr>
          <p:txBody>
            <a:bodyPr/>
            <a:lstStyle/>
            <a:p>
              <a:endParaRPr lang="zh-CN" altLang="en-US"/>
            </a:p>
          </p:txBody>
        </p:sp>
        <p:sp>
          <p:nvSpPr>
            <p:cNvPr id="403489" name="Text Box 33"/>
            <p:cNvSpPr txBox="1">
              <a:spLocks noChangeArrowheads="1"/>
            </p:cNvSpPr>
            <p:nvPr/>
          </p:nvSpPr>
          <p:spPr bwMode="auto">
            <a:xfrm>
              <a:off x="2784" y="1586"/>
              <a:ext cx="548"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on</a:t>
              </a:r>
              <a:r>
                <a:rPr lang="en-US" altLang="zh-CN" sz="1800">
                  <a:solidFill>
                    <a:schemeClr val="tx1"/>
                  </a:solidFill>
                  <a:latin typeface="Times New Roman" pitchFamily="18" charset="0"/>
                  <a:ea typeface="楷体_GB2312" pitchFamily="49" charset="-122"/>
                </a:rPr>
                <a:t>( )</a:t>
              </a:r>
            </a:p>
          </p:txBody>
        </p:sp>
        <p:sp>
          <p:nvSpPr>
            <p:cNvPr id="403490" name="Text Box 34"/>
            <p:cNvSpPr txBox="1">
              <a:spLocks noChangeArrowheads="1"/>
            </p:cNvSpPr>
            <p:nvPr/>
          </p:nvSpPr>
          <p:spPr bwMode="auto">
            <a:xfrm>
              <a:off x="2752" y="1791"/>
              <a:ext cx="485"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off</a:t>
              </a:r>
              <a:r>
                <a:rPr lang="en-US" altLang="zh-CN" sz="1800">
                  <a:solidFill>
                    <a:schemeClr val="tx1"/>
                  </a:solidFill>
                  <a:latin typeface="Times New Roman" pitchFamily="18" charset="0"/>
                  <a:ea typeface="楷体_GB2312" pitchFamily="49" charset="-122"/>
                </a:rPr>
                <a:t>( )</a:t>
              </a:r>
            </a:p>
          </p:txBody>
        </p:sp>
        <p:sp>
          <p:nvSpPr>
            <p:cNvPr id="403494" name="Line 38"/>
            <p:cNvSpPr>
              <a:spLocks noChangeShapeType="1"/>
            </p:cNvSpPr>
            <p:nvPr/>
          </p:nvSpPr>
          <p:spPr bwMode="auto">
            <a:xfrm>
              <a:off x="4000" y="2103"/>
              <a:ext cx="0" cy="624"/>
            </a:xfrm>
            <a:prstGeom prst="line">
              <a:avLst/>
            </a:prstGeom>
            <a:noFill/>
            <a:ln w="28575">
              <a:solidFill>
                <a:schemeClr val="tx1"/>
              </a:solidFill>
              <a:prstDash val="dash"/>
              <a:round/>
              <a:headEnd/>
              <a:tailEnd type="arrow" w="med" len="med"/>
            </a:ln>
            <a:effectLst/>
          </p:spPr>
          <p:txBody>
            <a:bodyPr/>
            <a:lstStyle/>
            <a:p>
              <a:endParaRPr lang="zh-CN" altLang="en-US"/>
            </a:p>
          </p:txBody>
        </p:sp>
        <p:sp>
          <p:nvSpPr>
            <p:cNvPr id="403495" name="Line 39"/>
            <p:cNvSpPr>
              <a:spLocks noChangeShapeType="1"/>
            </p:cNvSpPr>
            <p:nvPr/>
          </p:nvSpPr>
          <p:spPr bwMode="auto">
            <a:xfrm>
              <a:off x="3745" y="2115"/>
              <a:ext cx="0" cy="618"/>
            </a:xfrm>
            <a:prstGeom prst="line">
              <a:avLst/>
            </a:prstGeom>
            <a:noFill/>
            <a:ln w="28575">
              <a:solidFill>
                <a:schemeClr val="tx1"/>
              </a:solidFill>
              <a:prstDash val="dash"/>
              <a:round/>
              <a:headEnd/>
              <a:tailEnd type="arrow" w="med" len="med"/>
            </a:ln>
            <a:effectLst/>
          </p:spPr>
          <p:txBody>
            <a:bodyPr/>
            <a:lstStyle/>
            <a:p>
              <a:endParaRPr lang="zh-CN" altLang="en-US"/>
            </a:p>
          </p:txBody>
        </p:sp>
        <p:sp>
          <p:nvSpPr>
            <p:cNvPr id="403498" name="Text Box 42"/>
            <p:cNvSpPr txBox="1">
              <a:spLocks noChangeArrowheads="1"/>
            </p:cNvSpPr>
            <p:nvPr/>
          </p:nvSpPr>
          <p:spPr bwMode="auto">
            <a:xfrm>
              <a:off x="3997" y="2246"/>
              <a:ext cx="640"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stop</a:t>
              </a:r>
              <a:r>
                <a:rPr lang="en-US" altLang="zh-CN" sz="1800">
                  <a:solidFill>
                    <a:schemeClr val="tx1"/>
                  </a:solidFill>
                  <a:latin typeface="Times New Roman" pitchFamily="18" charset="0"/>
                  <a:ea typeface="楷体_GB2312" pitchFamily="49" charset="-122"/>
                </a:rPr>
                <a:t>( )</a:t>
              </a:r>
            </a:p>
          </p:txBody>
        </p:sp>
        <p:sp>
          <p:nvSpPr>
            <p:cNvPr id="403499" name="Text Box 43"/>
            <p:cNvSpPr txBox="1">
              <a:spLocks noChangeArrowheads="1"/>
            </p:cNvSpPr>
            <p:nvPr/>
          </p:nvSpPr>
          <p:spPr bwMode="auto">
            <a:xfrm>
              <a:off x="3186" y="2238"/>
              <a:ext cx="565"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play</a:t>
              </a:r>
              <a:r>
                <a:rPr lang="en-US" altLang="zh-CN" sz="1800">
                  <a:solidFill>
                    <a:schemeClr val="tx1"/>
                  </a:solidFill>
                  <a:latin typeface="Times New Roman" pitchFamily="18" charset="0"/>
                  <a:ea typeface="楷体_GB2312" pitchFamily="49" charset="-122"/>
                </a:rPr>
                <a:t>( )</a:t>
              </a:r>
            </a:p>
          </p:txBody>
        </p:sp>
      </p:grpSp>
      <p:sp>
        <p:nvSpPr>
          <p:cNvPr id="403505" name="Text Box 49"/>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pic>
        <p:nvPicPr>
          <p:cNvPr id="2" name="图片 1"/>
          <p:cNvPicPr>
            <a:picLocks noChangeAspect="1"/>
          </p:cNvPicPr>
          <p:nvPr/>
        </p:nvPicPr>
        <p:blipFill>
          <a:blip r:embed="rId3"/>
          <a:stretch>
            <a:fillRect/>
          </a:stretch>
        </p:blipFill>
        <p:spPr>
          <a:xfrm>
            <a:off x="139969" y="1360425"/>
            <a:ext cx="8451312" cy="4404742"/>
          </a:xfrm>
          <a:prstGeom prst="rect">
            <a:avLst/>
          </a:prstGeom>
        </p:spPr>
      </p:pic>
    </p:spTree>
    <p:extLst>
      <p:ext uri="{BB962C8B-B14F-4D97-AF65-F5344CB8AC3E}">
        <p14:creationId xmlns:p14="http://schemas.microsoft.com/office/powerpoint/2010/main" val="3837170340"/>
      </p:ext>
    </p:extLst>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4" name="Rectangle 4"/>
          <p:cNvSpPr>
            <a:spLocks noChangeArrowheads="1"/>
          </p:cNvSpPr>
          <p:nvPr/>
        </p:nvSpPr>
        <p:spPr bwMode="auto">
          <a:xfrm>
            <a:off x="227013" y="1333500"/>
            <a:ext cx="8718550" cy="5086350"/>
          </a:xfrm>
          <a:prstGeom prst="rect">
            <a:avLst/>
          </a:prstGeom>
          <a:noFill/>
          <a:ln w="9525">
            <a:noFill/>
            <a:miter lim="800000"/>
            <a:headEnd/>
            <a:tailEnd/>
          </a:ln>
          <a:effectLst/>
        </p:spPr>
        <p:txBody>
          <a:bodyPr lIns="92061" tIns="46030" rIns="92061" bIns="46030" anchor="ctr"/>
          <a:lstStyle/>
          <a:p>
            <a:pPr algn="l">
              <a:lnSpc>
                <a:spcPct val="150000"/>
              </a:lnSpc>
              <a:buFont typeface="Monotype Sorts" pitchFamily="2" charset="2"/>
              <a:buNone/>
            </a:pPr>
            <a:r>
              <a:rPr lang="zh-CN" altLang="en-US" dirty="0">
                <a:solidFill>
                  <a:schemeClr val="tx2"/>
                </a:solidFill>
                <a:effectLst>
                  <a:outerShdw blurRad="38100" dist="38100" dir="2700000" algn="tl">
                    <a:srgbClr val="C0C0C0"/>
                  </a:outerShdw>
                </a:effectLst>
                <a:latin typeface="楷体_GB2312" pitchFamily="49" charset="-122"/>
                <a:ea typeface="楷体_GB2312" pitchFamily="49" charset="-122"/>
              </a:rPr>
              <a:t>状态图练习：</a:t>
            </a:r>
            <a:r>
              <a:rPr lang="zh-CN" altLang="en-US" dirty="0">
                <a:solidFill>
                  <a:schemeClr val="tx1"/>
                </a:solidFill>
                <a:effectLst>
                  <a:outerShdw blurRad="38100" dist="38100" dir="2700000" algn="tl">
                    <a:srgbClr val="C0C0C0"/>
                  </a:outerShdw>
                </a:effectLst>
                <a:latin typeface="楷体_GB2312" pitchFamily="49" charset="-122"/>
                <a:ea typeface="楷体_GB2312" pitchFamily="49" charset="-122"/>
              </a:rPr>
              <a:t>画出一种简化的、仅有一个按钮的简易微波炉的状态图。该简易微波炉的操作如下：</a:t>
            </a:r>
          </a:p>
          <a:p>
            <a:pPr algn="l">
              <a:lnSpc>
                <a:spcPct val="150000"/>
              </a:lnSpc>
              <a:buFont typeface="Monotype Sorts" pitchFamily="2" charset="2"/>
              <a:buNone/>
            </a:pPr>
            <a:endParaRPr lang="zh-CN" altLang="en-US" dirty="0">
              <a:solidFill>
                <a:schemeClr val="tx1"/>
              </a:solidFill>
              <a:effectLst>
                <a:outerShdw blurRad="38100" dist="38100" dir="2700000" algn="tl">
                  <a:srgbClr val="C0C0C0"/>
                </a:outerShdw>
              </a:effectLst>
              <a:latin typeface="楷体_GB2312" pitchFamily="49" charset="-122"/>
              <a:ea typeface="楷体_GB2312" pitchFamily="49" charset="-122"/>
            </a:endParaRPr>
          </a:p>
          <a:p>
            <a:pPr algn="l">
              <a:lnSpc>
                <a:spcPct val="150000"/>
              </a:lnSpc>
              <a:buFont typeface="Monotype Sorts" pitchFamily="2" charset="2"/>
              <a:buNone/>
            </a:pPr>
            <a:r>
              <a:rPr lang="zh-CN" altLang="en-US" dirty="0">
                <a:solidFill>
                  <a:schemeClr val="tx1"/>
                </a:solidFill>
                <a:effectLst>
                  <a:outerShdw blurRad="38100" dist="38100" dir="2700000" algn="tl">
                    <a:srgbClr val="C0C0C0"/>
                  </a:outerShdw>
                </a:effectLst>
                <a:latin typeface="楷体_GB2312" pitchFamily="49" charset="-122"/>
                <a:ea typeface="楷体_GB2312" pitchFamily="49" charset="-122"/>
              </a:rPr>
              <a:t>    在关上微波炉的门后，按一下微波炉的按钮，微波炉就开始烹饪，烹饪的时间为一分钟。在微波炉工作期间，每按一下按钮，微波炉就延长一分钟的烹饪时间，并设置计时器。在烹饪的同时，如果拉开微波炉的门，微波炉就中断烹饪。关上门并按下按钮，微波炉继续烹饪。烹饪结束后，微波炉发出嘀嘀的提示音。</a:t>
            </a:r>
          </a:p>
        </p:txBody>
      </p:sp>
      <p:sp>
        <p:nvSpPr>
          <p:cNvPr id="404485" name="Text Box 5"/>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Tree>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6"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
        <p:nvSpPr>
          <p:cNvPr id="376837" name="Text Box 5"/>
          <p:cNvSpPr txBox="1">
            <a:spLocks noChangeArrowheads="1"/>
          </p:cNvSpPr>
          <p:nvPr/>
        </p:nvSpPr>
        <p:spPr bwMode="auto">
          <a:xfrm>
            <a:off x="249238" y="1231900"/>
            <a:ext cx="3721100" cy="476250"/>
          </a:xfrm>
          <a:prstGeom prst="rect">
            <a:avLst/>
          </a:prstGeom>
          <a:noFill/>
          <a:ln w="9525">
            <a:noFill/>
            <a:miter lim="800000"/>
            <a:headEnd/>
            <a:tailEnd/>
          </a:ln>
          <a:effectLst/>
        </p:spPr>
        <p:txBody>
          <a:bodyPr>
            <a:spAutoFit/>
          </a:bodyPr>
          <a:lstStyle/>
          <a:p>
            <a:r>
              <a:rPr lang="en-US" altLang="zh-CN" sz="2800">
                <a:solidFill>
                  <a:srgbClr val="002E8A"/>
                </a:solidFill>
                <a:effectLst>
                  <a:outerShdw blurRad="38100" dist="38100" dir="2700000" algn="tl">
                    <a:srgbClr val="C0C0C0"/>
                  </a:outerShdw>
                </a:effectLst>
              </a:rPr>
              <a:t>5. UML</a:t>
            </a:r>
            <a:r>
              <a:rPr lang="zh-CN" altLang="en-US" sz="2800">
                <a:solidFill>
                  <a:srgbClr val="002E8A"/>
                </a:solidFill>
                <a:effectLst>
                  <a:outerShdw blurRad="38100" dist="38100" dir="2700000" algn="tl">
                    <a:srgbClr val="C0C0C0"/>
                  </a:outerShdw>
                </a:effectLst>
              </a:rPr>
              <a:t>图</a:t>
            </a:r>
            <a:r>
              <a:rPr lang="en-US" altLang="zh-CN" sz="2800">
                <a:solidFill>
                  <a:srgbClr val="002E8A"/>
                </a:solidFill>
                <a:effectLst>
                  <a:outerShdw blurRad="38100" dist="38100" dir="2700000" algn="tl">
                    <a:srgbClr val="C0C0C0"/>
                  </a:outerShdw>
                </a:effectLst>
                <a:latin typeface="Times New Roman"/>
              </a:rPr>
              <a:t>——</a:t>
            </a:r>
            <a:r>
              <a:rPr lang="zh-CN" altLang="en-US" sz="2800">
                <a:solidFill>
                  <a:srgbClr val="002E8A"/>
                </a:solidFill>
                <a:effectLst>
                  <a:outerShdw blurRad="38100" dist="38100" dir="2700000" algn="tl">
                    <a:srgbClr val="C0C0C0"/>
                  </a:outerShdw>
                </a:effectLst>
              </a:rPr>
              <a:t>活动图</a:t>
            </a:r>
          </a:p>
        </p:txBody>
      </p:sp>
      <p:sp>
        <p:nvSpPr>
          <p:cNvPr id="376838" name="Rectangle 6"/>
          <p:cNvSpPr>
            <a:spLocks noChangeArrowheads="1"/>
          </p:cNvSpPr>
          <p:nvPr/>
        </p:nvSpPr>
        <p:spPr bwMode="auto">
          <a:xfrm>
            <a:off x="249238" y="2502375"/>
            <a:ext cx="8588602" cy="3046988"/>
          </a:xfrm>
          <a:prstGeom prst="rect">
            <a:avLst/>
          </a:prstGeom>
          <a:noFill/>
          <a:ln w="9525">
            <a:noFill/>
            <a:miter lim="800000"/>
            <a:headEnd/>
            <a:tailEnd/>
          </a:ln>
          <a:effectLst/>
        </p:spPr>
        <p:txBody>
          <a:bodyPr wrap="square" anchor="ctr">
            <a:spAutoFit/>
          </a:bodyPr>
          <a:lstStyle/>
          <a:p>
            <a:pPr algn="l">
              <a:lnSpc>
                <a:spcPct val="100000"/>
              </a:lnSpc>
              <a:tabLst>
                <a:tab pos="571500" algn="l"/>
              </a:tabLst>
            </a:pPr>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活动图用于描述用例或场景的活动顺序，或描述一个活动到另一个活动的控制流</a:t>
            </a:r>
            <a:r>
              <a:rPr lang="zh-CN" altLang="en-US" dirty="0" smtClean="0">
                <a:effectLst>
                  <a:outerShdw blurRad="38100" dist="38100" dir="2700000" algn="tl">
                    <a:srgbClr val="C0C0C0"/>
                  </a:outerShdw>
                </a:effectLst>
              </a:rPr>
              <a:t>。</a:t>
            </a:r>
            <a:endParaRPr lang="en-US" altLang="zh-CN" dirty="0" smtClean="0">
              <a:effectLst>
                <a:outerShdw blurRad="38100" dist="38100" dir="2700000" algn="tl">
                  <a:srgbClr val="C0C0C0"/>
                </a:outerShdw>
              </a:effectLst>
            </a:endParaRPr>
          </a:p>
          <a:p>
            <a:pPr algn="l">
              <a:lnSpc>
                <a:spcPct val="100000"/>
              </a:lnSpc>
              <a:tabLst>
                <a:tab pos="571500" algn="l"/>
              </a:tabLst>
            </a:pPr>
            <a:endParaRPr lang="en-US" altLang="zh-CN" dirty="0" smtClean="0">
              <a:effectLst>
                <a:outerShdw blurRad="38100" dist="38100" dir="2700000" algn="tl">
                  <a:srgbClr val="C0C0C0"/>
                </a:outerShdw>
              </a:effectLst>
            </a:endParaRPr>
          </a:p>
          <a:p>
            <a:pPr algn="l">
              <a:lnSpc>
                <a:spcPct val="100000"/>
              </a:lnSpc>
              <a:tabLst>
                <a:tab pos="571500" algn="l"/>
              </a:tabLst>
            </a:pPr>
            <a:r>
              <a:rPr lang="en-US" altLang="zh-CN" dirty="0">
                <a:effectLst>
                  <a:outerShdw blurRad="38100" dist="38100" dir="2700000" algn="tl">
                    <a:srgbClr val="C0C0C0"/>
                  </a:outerShdw>
                </a:effectLst>
              </a:rPr>
              <a:t> </a:t>
            </a:r>
            <a:r>
              <a:rPr lang="en-US" altLang="zh-CN" dirty="0" smtClean="0">
                <a:effectLst>
                  <a:outerShdw blurRad="38100" dist="38100" dir="2700000" algn="tl">
                    <a:srgbClr val="C0C0C0"/>
                  </a:outerShdw>
                </a:effectLst>
              </a:rPr>
              <a:t>       </a:t>
            </a:r>
            <a:r>
              <a:rPr lang="zh-CN" altLang="en-US" dirty="0" smtClean="0">
                <a:effectLst>
                  <a:outerShdw blurRad="38100" dist="38100" dir="2700000" algn="tl">
                    <a:srgbClr val="C0C0C0"/>
                  </a:outerShdw>
                </a:effectLst>
              </a:rPr>
              <a:t>活动图</a:t>
            </a:r>
            <a:r>
              <a:rPr lang="zh-CN" altLang="en-US" dirty="0">
                <a:effectLst>
                  <a:outerShdw blurRad="38100" dist="38100" dir="2700000" algn="tl">
                    <a:srgbClr val="C0C0C0"/>
                  </a:outerShdw>
                </a:effectLst>
              </a:rPr>
              <a:t>所描述的内容可以是类内部的处理流程，也可以是整个软件系统的操作流程</a:t>
            </a:r>
            <a:r>
              <a:rPr lang="zh-CN" altLang="en-US" dirty="0" smtClean="0">
                <a:effectLst>
                  <a:outerShdw blurRad="38100" dist="38100" dir="2700000" algn="tl">
                    <a:srgbClr val="C0C0C0"/>
                  </a:outerShdw>
                </a:effectLst>
              </a:rPr>
              <a:t>。</a:t>
            </a:r>
            <a:endParaRPr lang="en-US" altLang="zh-CN" dirty="0" smtClean="0">
              <a:effectLst>
                <a:outerShdw blurRad="38100" dist="38100" dir="2700000" algn="tl">
                  <a:srgbClr val="C0C0C0"/>
                </a:outerShdw>
              </a:effectLst>
            </a:endParaRPr>
          </a:p>
          <a:p>
            <a:pPr algn="l">
              <a:lnSpc>
                <a:spcPct val="100000"/>
              </a:lnSpc>
              <a:tabLst>
                <a:tab pos="571500" algn="l"/>
              </a:tabLst>
            </a:pPr>
            <a:endParaRPr lang="en-US" altLang="zh-CN" dirty="0" smtClean="0">
              <a:effectLst>
                <a:outerShdw blurRad="38100" dist="38100" dir="2700000" algn="tl">
                  <a:srgbClr val="C0C0C0"/>
                </a:outerShdw>
              </a:effectLst>
            </a:endParaRPr>
          </a:p>
          <a:p>
            <a:pPr algn="l">
              <a:lnSpc>
                <a:spcPct val="100000"/>
              </a:lnSpc>
              <a:tabLst>
                <a:tab pos="571500" algn="l"/>
              </a:tabLst>
            </a:pPr>
            <a:r>
              <a:rPr lang="en-US" altLang="zh-CN" dirty="0">
                <a:effectLst>
                  <a:outerShdw blurRad="38100" dist="38100" dir="2700000" algn="tl">
                    <a:srgbClr val="C0C0C0"/>
                  </a:outerShdw>
                </a:effectLst>
              </a:rPr>
              <a:t> </a:t>
            </a:r>
            <a:r>
              <a:rPr lang="en-US" altLang="zh-CN" dirty="0" smtClean="0">
                <a:effectLst>
                  <a:outerShdw blurRad="38100" dist="38100" dir="2700000" algn="tl">
                    <a:srgbClr val="C0C0C0"/>
                  </a:outerShdw>
                </a:effectLst>
              </a:rPr>
              <a:t>       </a:t>
            </a:r>
            <a:r>
              <a:rPr lang="zh-CN" altLang="en-US" dirty="0" smtClean="0">
                <a:effectLst>
                  <a:outerShdw blurRad="38100" dist="38100" dir="2700000" algn="tl">
                    <a:srgbClr val="C0C0C0"/>
                  </a:outerShdw>
                </a:effectLst>
              </a:rPr>
              <a:t>活动图</a:t>
            </a:r>
            <a:r>
              <a:rPr lang="zh-CN" altLang="en-US" dirty="0">
                <a:effectLst>
                  <a:outerShdw blurRad="38100" dist="38100" dir="2700000" algn="tl">
                    <a:srgbClr val="C0C0C0"/>
                  </a:outerShdw>
                </a:effectLst>
              </a:rPr>
              <a:t>反映在系统功能逻辑中参与的对象，以及每个对象的各自的行为活动。</a:t>
            </a:r>
          </a:p>
        </p:txBody>
      </p:sp>
    </p:spTree>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8"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
        <p:nvSpPr>
          <p:cNvPr id="405510" name="Text Box 6"/>
          <p:cNvSpPr txBox="1">
            <a:spLocks noChangeArrowheads="1"/>
          </p:cNvSpPr>
          <p:nvPr/>
        </p:nvSpPr>
        <p:spPr bwMode="auto">
          <a:xfrm>
            <a:off x="387350" y="1284288"/>
            <a:ext cx="8302625" cy="1031875"/>
          </a:xfrm>
          <a:prstGeom prst="rect">
            <a:avLst/>
          </a:prstGeom>
          <a:noFill/>
          <a:ln w="9525">
            <a:noFill/>
            <a:miter lim="800000"/>
            <a:headEnd/>
            <a:tailEnd/>
          </a:ln>
          <a:effectLst/>
        </p:spPr>
        <p:txBody>
          <a:bodyPr>
            <a:spAutoFit/>
          </a:bodyPr>
          <a:lstStyle/>
          <a:p>
            <a:pPr algn="l">
              <a:lnSpc>
                <a:spcPct val="110000"/>
              </a:lnSpc>
              <a:spcBef>
                <a:spcPct val="50000"/>
              </a:spcBef>
            </a:pPr>
            <a:r>
              <a:rPr lang="zh-CN" altLang="en-US" b="0">
                <a:solidFill>
                  <a:schemeClr val="tx1"/>
                </a:solidFill>
                <a:latin typeface="Times New Roman" pitchFamily="18" charset="0"/>
                <a:ea typeface="楷体_GB2312" pitchFamily="49" charset="-122"/>
              </a:rPr>
              <a:t>　　</a:t>
            </a:r>
            <a:r>
              <a:rPr lang="zh-CN" altLang="en-US" sz="2800">
                <a:solidFill>
                  <a:schemeClr val="tx1"/>
                </a:solidFill>
                <a:latin typeface="Times New Roman" pitchFamily="18" charset="0"/>
                <a:ea typeface="楷体_GB2312" pitchFamily="49" charset="-122"/>
              </a:rPr>
              <a:t>构成活动图的模型元素有：活动、转移、对象、信号、泳道等。</a:t>
            </a:r>
          </a:p>
        </p:txBody>
      </p:sp>
      <p:sp>
        <p:nvSpPr>
          <p:cNvPr id="405511" name="Text Box 7"/>
          <p:cNvSpPr txBox="1">
            <a:spLocks noChangeArrowheads="1"/>
          </p:cNvSpPr>
          <p:nvPr/>
        </p:nvSpPr>
        <p:spPr bwMode="auto">
          <a:xfrm>
            <a:off x="447675" y="2460625"/>
            <a:ext cx="8418513" cy="2613025"/>
          </a:xfrm>
          <a:prstGeom prst="rect">
            <a:avLst/>
          </a:prstGeom>
          <a:noFill/>
          <a:ln w="9525">
            <a:noFill/>
            <a:miter lim="800000"/>
            <a:headEnd/>
            <a:tailEnd/>
          </a:ln>
          <a:effectLst/>
        </p:spPr>
        <p:txBody>
          <a:bodyPr>
            <a:spAutoFit/>
          </a:bodyPr>
          <a:lstStyle/>
          <a:p>
            <a:pPr algn="l">
              <a:lnSpc>
                <a:spcPct val="110000"/>
              </a:lnSpc>
              <a:spcBef>
                <a:spcPct val="20000"/>
              </a:spcBef>
            </a:pPr>
            <a:r>
              <a:rPr lang="zh-CN" altLang="en-US" sz="2800" dirty="0">
                <a:solidFill>
                  <a:schemeClr val="tx2"/>
                </a:solidFill>
                <a:latin typeface="Times New Roman" pitchFamily="18" charset="0"/>
                <a:ea typeface="楷体_GB2312" pitchFamily="49" charset="-122"/>
              </a:rPr>
              <a:t>１</a:t>
            </a:r>
            <a:r>
              <a:rPr lang="en-US" altLang="zh-CN" sz="2800" dirty="0">
                <a:solidFill>
                  <a:schemeClr val="tx2"/>
                </a:solidFill>
                <a:latin typeface="Times New Roman" pitchFamily="18" charset="0"/>
                <a:ea typeface="楷体_GB2312" pitchFamily="49" charset="-122"/>
              </a:rPr>
              <a:t>. </a:t>
            </a:r>
            <a:r>
              <a:rPr lang="zh-CN" altLang="en-US" sz="2800" dirty="0">
                <a:solidFill>
                  <a:schemeClr val="tx2"/>
                </a:solidFill>
                <a:latin typeface="Times New Roman" pitchFamily="18" charset="0"/>
                <a:ea typeface="楷体_GB2312" pitchFamily="49" charset="-122"/>
              </a:rPr>
              <a:t>活动</a:t>
            </a:r>
          </a:p>
          <a:p>
            <a:pPr algn="l">
              <a:lnSpc>
                <a:spcPct val="110000"/>
              </a:lnSpc>
              <a:spcBef>
                <a:spcPct val="20000"/>
              </a:spcBef>
            </a:pPr>
            <a:r>
              <a:rPr lang="zh-CN" altLang="en-US" sz="2800" dirty="0">
                <a:solidFill>
                  <a:schemeClr val="tx1"/>
                </a:solidFill>
                <a:latin typeface="Times New Roman" pitchFamily="18" charset="0"/>
                <a:ea typeface="楷体_GB2312" pitchFamily="49" charset="-122"/>
              </a:rPr>
              <a:t>　　</a:t>
            </a:r>
            <a:r>
              <a:rPr lang="zh-CN" altLang="en-US" sz="2800" dirty="0" smtClean="0">
                <a:solidFill>
                  <a:schemeClr val="tx1"/>
                </a:solidFill>
                <a:latin typeface="Times New Roman" pitchFamily="18" charset="0"/>
                <a:ea typeface="楷体_GB2312" pitchFamily="49" charset="-122"/>
              </a:rPr>
              <a:t>它是构成</a:t>
            </a:r>
            <a:r>
              <a:rPr lang="zh-CN" altLang="en-US" sz="2800" dirty="0">
                <a:solidFill>
                  <a:schemeClr val="tx1"/>
                </a:solidFill>
                <a:latin typeface="Times New Roman" pitchFamily="18" charset="0"/>
                <a:ea typeface="楷体_GB2312" pitchFamily="49" charset="-122"/>
              </a:rPr>
              <a:t>活动图的核心元素，是具有内部动作的状态，由隐含的事件触发活动的转移。</a:t>
            </a:r>
          </a:p>
          <a:p>
            <a:pPr algn="l">
              <a:lnSpc>
                <a:spcPct val="110000"/>
              </a:lnSpc>
              <a:spcBef>
                <a:spcPct val="20000"/>
              </a:spcBef>
            </a:pPr>
            <a:r>
              <a:rPr lang="zh-CN" altLang="en-US" sz="2800" dirty="0">
                <a:solidFill>
                  <a:schemeClr val="tx1"/>
                </a:solidFill>
                <a:latin typeface="Times New Roman" pitchFamily="18" charset="0"/>
                <a:ea typeface="楷体_GB2312" pitchFamily="49" charset="-122"/>
              </a:rPr>
              <a:t>　　在概念层描述中，活动表示要完成的一些任务；在说明层和实现层中，活动表示类中的方法。</a:t>
            </a:r>
          </a:p>
        </p:txBody>
      </p:sp>
      <p:grpSp>
        <p:nvGrpSpPr>
          <p:cNvPr id="405513" name="Group 9"/>
          <p:cNvGrpSpPr>
            <a:grpSpLocks/>
          </p:cNvGrpSpPr>
          <p:nvPr/>
        </p:nvGrpSpPr>
        <p:grpSpPr bwMode="auto">
          <a:xfrm>
            <a:off x="4995863" y="5148263"/>
            <a:ext cx="3355975" cy="1374775"/>
            <a:chOff x="3744" y="792"/>
            <a:chExt cx="1344" cy="612"/>
          </a:xfrm>
        </p:grpSpPr>
        <p:sp>
          <p:nvSpPr>
            <p:cNvPr id="405514" name="AutoShape 10"/>
            <p:cNvSpPr>
              <a:spLocks noChangeArrowheads="1"/>
            </p:cNvSpPr>
            <p:nvPr/>
          </p:nvSpPr>
          <p:spPr bwMode="auto">
            <a:xfrm>
              <a:off x="4104" y="936"/>
              <a:ext cx="480" cy="216"/>
            </a:xfrm>
            <a:prstGeom prst="roundRect">
              <a:avLst>
                <a:gd name="adj" fmla="val 16667"/>
              </a:avLst>
            </a:prstGeom>
            <a:solidFill>
              <a:schemeClr val="tx2"/>
            </a:solidFill>
            <a:ln w="9525">
              <a:solidFill>
                <a:schemeClr val="tx1"/>
              </a:solidFill>
              <a:round/>
              <a:headEnd/>
              <a:tailEnd/>
            </a:ln>
            <a:effectLst/>
          </p:spPr>
          <p:txBody>
            <a:bodyPr wrap="none" anchor="ctr"/>
            <a:lstStyle/>
            <a:p>
              <a:pPr algn="ctr">
                <a:lnSpc>
                  <a:spcPct val="100000"/>
                </a:lnSpc>
              </a:pPr>
              <a:r>
                <a:rPr lang="zh-CN" altLang="en-US" sz="2000">
                  <a:solidFill>
                    <a:schemeClr val="bg2"/>
                  </a:solidFill>
                  <a:latin typeface="Times New Roman" pitchFamily="18" charset="0"/>
                </a:rPr>
                <a:t>活动名</a:t>
              </a:r>
            </a:p>
          </p:txBody>
        </p:sp>
        <p:sp>
          <p:nvSpPr>
            <p:cNvPr id="405515" name="Line 11"/>
            <p:cNvSpPr>
              <a:spLocks noChangeShapeType="1"/>
            </p:cNvSpPr>
            <p:nvPr/>
          </p:nvSpPr>
          <p:spPr bwMode="auto">
            <a:xfrm>
              <a:off x="3744" y="1056"/>
              <a:ext cx="348" cy="0"/>
            </a:xfrm>
            <a:prstGeom prst="line">
              <a:avLst/>
            </a:prstGeom>
            <a:noFill/>
            <a:ln w="28575">
              <a:solidFill>
                <a:schemeClr val="tx1"/>
              </a:solidFill>
              <a:round/>
              <a:headEnd/>
              <a:tailEnd type="triangle" w="med" len="med"/>
            </a:ln>
            <a:effectLst/>
          </p:spPr>
          <p:txBody>
            <a:bodyPr/>
            <a:lstStyle/>
            <a:p>
              <a:endParaRPr lang="zh-CN" altLang="en-US"/>
            </a:p>
          </p:txBody>
        </p:sp>
        <p:sp>
          <p:nvSpPr>
            <p:cNvPr id="405516" name="Line 12"/>
            <p:cNvSpPr>
              <a:spLocks noChangeShapeType="1"/>
            </p:cNvSpPr>
            <p:nvPr/>
          </p:nvSpPr>
          <p:spPr bwMode="auto">
            <a:xfrm>
              <a:off x="4596" y="1056"/>
              <a:ext cx="360" cy="0"/>
            </a:xfrm>
            <a:prstGeom prst="line">
              <a:avLst/>
            </a:prstGeom>
            <a:noFill/>
            <a:ln w="28575">
              <a:solidFill>
                <a:schemeClr val="tx1"/>
              </a:solidFill>
              <a:round/>
              <a:headEnd/>
              <a:tailEnd type="triangle" w="med" len="med"/>
            </a:ln>
            <a:effectLst/>
          </p:spPr>
          <p:txBody>
            <a:bodyPr/>
            <a:lstStyle/>
            <a:p>
              <a:endParaRPr lang="zh-CN" altLang="en-US"/>
            </a:p>
          </p:txBody>
        </p:sp>
        <p:sp>
          <p:nvSpPr>
            <p:cNvPr id="405517" name="Line 13"/>
            <p:cNvSpPr>
              <a:spLocks noChangeShapeType="1"/>
            </p:cNvSpPr>
            <p:nvPr/>
          </p:nvSpPr>
          <p:spPr bwMode="auto">
            <a:xfrm>
              <a:off x="4356" y="1164"/>
              <a:ext cx="0" cy="240"/>
            </a:xfrm>
            <a:prstGeom prst="line">
              <a:avLst/>
            </a:prstGeom>
            <a:noFill/>
            <a:ln w="28575">
              <a:solidFill>
                <a:schemeClr val="tx1"/>
              </a:solidFill>
              <a:round/>
              <a:headEnd/>
              <a:tailEnd type="triangle" w="med" len="med"/>
            </a:ln>
            <a:effectLst/>
          </p:spPr>
          <p:txBody>
            <a:bodyPr/>
            <a:lstStyle/>
            <a:p>
              <a:endParaRPr lang="zh-CN" altLang="en-US"/>
            </a:p>
          </p:txBody>
        </p:sp>
        <p:sp>
          <p:nvSpPr>
            <p:cNvPr id="405518" name="Text Box 14"/>
            <p:cNvSpPr txBox="1">
              <a:spLocks noChangeArrowheads="1"/>
            </p:cNvSpPr>
            <p:nvPr/>
          </p:nvSpPr>
          <p:spPr bwMode="auto">
            <a:xfrm>
              <a:off x="4536" y="792"/>
              <a:ext cx="552" cy="163"/>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1800">
                  <a:solidFill>
                    <a:schemeClr val="tx1"/>
                  </a:solidFill>
                  <a:latin typeface="Times New Roman" pitchFamily="18" charset="0"/>
                </a:rPr>
                <a:t>[</a:t>
              </a:r>
              <a:r>
                <a:rPr lang="zh-CN" altLang="en-US" sz="1800">
                  <a:solidFill>
                    <a:schemeClr val="tx1"/>
                  </a:solidFill>
                  <a:latin typeface="Times New Roman" pitchFamily="18" charset="0"/>
                </a:rPr>
                <a:t>条件</a:t>
              </a:r>
              <a:r>
                <a:rPr lang="en-US" altLang="zh-CN" sz="1800">
                  <a:solidFill>
                    <a:schemeClr val="tx1"/>
                  </a:solidFill>
                  <a:latin typeface="Times New Roman" pitchFamily="18" charset="0"/>
                </a:rPr>
                <a:t>1]</a:t>
              </a:r>
            </a:p>
          </p:txBody>
        </p:sp>
        <p:sp>
          <p:nvSpPr>
            <p:cNvPr id="405519" name="Text Box 15"/>
            <p:cNvSpPr txBox="1">
              <a:spLocks noChangeArrowheads="1"/>
            </p:cNvSpPr>
            <p:nvPr/>
          </p:nvSpPr>
          <p:spPr bwMode="auto">
            <a:xfrm>
              <a:off x="4416" y="1164"/>
              <a:ext cx="516" cy="163"/>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1800">
                  <a:solidFill>
                    <a:schemeClr val="tx1"/>
                  </a:solidFill>
                  <a:latin typeface="Times New Roman" pitchFamily="18" charset="0"/>
                </a:rPr>
                <a:t>[</a:t>
              </a:r>
              <a:r>
                <a:rPr lang="zh-CN" altLang="en-US" sz="1800">
                  <a:solidFill>
                    <a:schemeClr val="tx1"/>
                  </a:solidFill>
                  <a:latin typeface="Times New Roman" pitchFamily="18" charset="0"/>
                </a:rPr>
                <a:t>条件</a:t>
              </a:r>
              <a:r>
                <a:rPr lang="en-US" altLang="zh-CN" sz="1800">
                  <a:solidFill>
                    <a:schemeClr val="tx1"/>
                  </a:solidFill>
                  <a:latin typeface="Times New Roman" pitchFamily="18" charset="0"/>
                </a:rPr>
                <a:t>2]</a:t>
              </a:r>
            </a:p>
          </p:txBody>
        </p:sp>
      </p:grpSp>
      <p:sp>
        <p:nvSpPr>
          <p:cNvPr id="405521" name="Text Box 17"/>
          <p:cNvSpPr txBox="1">
            <a:spLocks noChangeArrowheads="1"/>
          </p:cNvSpPr>
          <p:nvPr/>
        </p:nvSpPr>
        <p:spPr bwMode="auto">
          <a:xfrm>
            <a:off x="1785938" y="5510213"/>
            <a:ext cx="2163762" cy="519112"/>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2800">
                <a:solidFill>
                  <a:srgbClr val="FF0000"/>
                </a:solidFill>
                <a:effectLst>
                  <a:outerShdw blurRad="38100" dist="38100" dir="2700000" algn="tl">
                    <a:srgbClr val="C0C0C0"/>
                  </a:outerShdw>
                </a:effectLst>
                <a:latin typeface="Times New Roman" pitchFamily="18" charset="0"/>
                <a:ea typeface="楷体_GB2312" pitchFamily="49" charset="-122"/>
              </a:rPr>
              <a:t>活动的描述</a:t>
            </a:r>
          </a:p>
        </p:txBody>
      </p:sp>
    </p:spTree>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2" name="Text Box 4"/>
          <p:cNvSpPr txBox="1">
            <a:spLocks noChangeArrowheads="1"/>
          </p:cNvSpPr>
          <p:nvPr/>
        </p:nvSpPr>
        <p:spPr bwMode="auto">
          <a:xfrm>
            <a:off x="1847850" y="2216150"/>
            <a:ext cx="7043738" cy="1190625"/>
          </a:xfrm>
          <a:prstGeom prst="rect">
            <a:avLst/>
          </a:prstGeom>
          <a:noFill/>
          <a:ln w="9525">
            <a:noFill/>
            <a:miter lim="800000"/>
            <a:headEnd/>
            <a:tailEnd/>
          </a:ln>
          <a:effectLst/>
        </p:spPr>
        <p:txBody>
          <a:bodyPr>
            <a:spAutoFit/>
          </a:bodyPr>
          <a:lstStyle/>
          <a:p>
            <a:pPr indent="571500">
              <a:lnSpc>
                <a:spcPct val="100000"/>
              </a:lnSpc>
            </a:pPr>
            <a:r>
              <a:rPr lang="en-US" altLang="zh-CN" sz="1800" dirty="0">
                <a:effectLst>
                  <a:outerShdw blurRad="38100" dist="38100" dir="2700000" algn="tl">
                    <a:srgbClr val="C0C0C0"/>
                  </a:outerShdw>
                </a:effectLst>
              </a:rPr>
              <a:t>Grady </a:t>
            </a:r>
            <a:r>
              <a:rPr lang="en-US" altLang="zh-CN" sz="1800" dirty="0" err="1">
                <a:effectLst>
                  <a:outerShdw blurRad="38100" dist="38100" dir="2700000" algn="tl">
                    <a:srgbClr val="C0C0C0"/>
                  </a:outerShdw>
                </a:effectLst>
              </a:rPr>
              <a:t>Booch</a:t>
            </a:r>
            <a:r>
              <a:rPr lang="zh-CN" altLang="en-US" sz="1800" dirty="0">
                <a:effectLst>
                  <a:outerShdw blurRad="38100" dist="38100" dir="2700000" algn="tl">
                    <a:srgbClr val="C0C0C0"/>
                  </a:outerShdw>
                </a:effectLst>
              </a:rPr>
              <a:t>，</a:t>
            </a:r>
            <a:r>
              <a:rPr lang="en-US" altLang="zh-CN" sz="1800" dirty="0">
                <a:effectLst>
                  <a:outerShdw blurRad="38100" dist="38100" dir="2700000" algn="tl">
                    <a:srgbClr val="C0C0C0"/>
                  </a:outerShdw>
                </a:effectLst>
              </a:rPr>
              <a:t>IBM</a:t>
            </a:r>
            <a:r>
              <a:rPr lang="zh-CN" altLang="en-US" sz="1800" dirty="0">
                <a:effectLst>
                  <a:outerShdw blurRad="38100" dist="38100" dir="2700000" algn="tl">
                    <a:srgbClr val="C0C0C0"/>
                  </a:outerShdw>
                </a:effectLst>
              </a:rPr>
              <a:t>软件研究院软件工程首席科学家。他提出了</a:t>
            </a:r>
            <a:r>
              <a:rPr lang="en-US" altLang="zh-CN" sz="1800" dirty="0" err="1">
                <a:effectLst>
                  <a:outerShdw blurRad="38100" dist="38100" dir="2700000" algn="tl">
                    <a:srgbClr val="C0C0C0"/>
                  </a:outerShdw>
                </a:effectLst>
              </a:rPr>
              <a:t>Booch</a:t>
            </a:r>
            <a:r>
              <a:rPr lang="zh-CN" altLang="en-US" sz="1800" dirty="0">
                <a:effectLst>
                  <a:outerShdw blurRad="38100" dist="38100" dir="2700000" algn="tl">
                    <a:srgbClr val="C0C0C0"/>
                  </a:outerShdw>
                </a:effectLst>
              </a:rPr>
              <a:t>方法，该方法包括</a:t>
            </a:r>
            <a:r>
              <a:rPr lang="zh-CN" altLang="en-US" sz="1800" dirty="0" smtClean="0">
                <a:effectLst>
                  <a:outerShdw blurRad="38100" dist="38100" dir="2700000" algn="tl">
                    <a:srgbClr val="C0C0C0"/>
                  </a:outerShdw>
                </a:effectLst>
              </a:rPr>
              <a:t>静态模型</a:t>
            </a:r>
            <a:r>
              <a:rPr lang="en-US" altLang="zh-CN" sz="1800" dirty="0" smtClean="0">
                <a:effectLst>
                  <a:outerShdw blurRad="38100" dist="38100" dir="2700000" algn="tl">
                    <a:srgbClr val="C0C0C0"/>
                  </a:outerShdw>
                </a:effectLst>
              </a:rPr>
              <a:t>/*</a:t>
            </a:r>
            <a:r>
              <a:rPr lang="zh-CN" altLang="en-US" sz="1100" dirty="0" smtClean="0">
                <a:effectLst>
                  <a:outerShdw blurRad="38100" dist="38100" dir="2700000" algn="tl">
                    <a:srgbClr val="C0C0C0"/>
                  </a:outerShdw>
                </a:effectLst>
              </a:rPr>
              <a:t>描述结构</a:t>
            </a:r>
            <a:r>
              <a:rPr lang="en-US" altLang="zh-CN" sz="1800" dirty="0" smtClean="0">
                <a:effectLst>
                  <a:outerShdw blurRad="38100" dist="38100" dir="2700000" algn="tl">
                    <a:srgbClr val="C0C0C0"/>
                  </a:outerShdw>
                </a:effectLst>
              </a:rPr>
              <a:t>*/</a:t>
            </a:r>
            <a:r>
              <a:rPr lang="zh-CN" altLang="en-US" sz="1800" dirty="0" smtClean="0">
                <a:effectLst>
                  <a:outerShdw blurRad="38100" dist="38100" dir="2700000" algn="tl">
                    <a:srgbClr val="C0C0C0"/>
                  </a:outerShdw>
                </a:effectLst>
              </a:rPr>
              <a:t>和动态模型</a:t>
            </a:r>
            <a:r>
              <a:rPr lang="en-US" altLang="zh-CN" sz="1800" dirty="0" smtClean="0">
                <a:effectLst>
                  <a:outerShdw blurRad="38100" dist="38100" dir="2700000" algn="tl">
                    <a:srgbClr val="C0C0C0"/>
                  </a:outerShdw>
                </a:effectLst>
              </a:rPr>
              <a:t>/*</a:t>
            </a:r>
            <a:r>
              <a:rPr lang="zh-CN" altLang="en-US" sz="1100" dirty="0" smtClean="0">
                <a:effectLst>
                  <a:outerShdw blurRad="38100" dist="38100" dir="2700000" algn="tl">
                    <a:srgbClr val="C0C0C0"/>
                  </a:outerShdw>
                </a:effectLst>
              </a:rPr>
              <a:t>描述功能</a:t>
            </a:r>
            <a:r>
              <a:rPr lang="en-US" altLang="zh-CN" sz="1800" dirty="0" smtClean="0">
                <a:effectLst>
                  <a:outerShdw blurRad="38100" dist="38100" dir="2700000" algn="tl">
                    <a:srgbClr val="C0C0C0"/>
                  </a:outerShdw>
                </a:effectLst>
              </a:rPr>
              <a:t>*/</a:t>
            </a:r>
            <a:r>
              <a:rPr lang="zh-CN" altLang="en-US" sz="1800" dirty="0" smtClean="0">
                <a:effectLst>
                  <a:outerShdw blurRad="38100" dist="38100" dir="2700000" algn="tl">
                    <a:srgbClr val="C0C0C0"/>
                  </a:outerShdw>
                </a:effectLst>
              </a:rPr>
              <a:t>，</a:t>
            </a:r>
            <a:r>
              <a:rPr lang="zh-CN" altLang="en-US" sz="1800" dirty="0">
                <a:effectLst>
                  <a:outerShdw blurRad="38100" dist="38100" dir="2700000" algn="tl">
                    <a:srgbClr val="C0C0C0"/>
                  </a:outerShdw>
                </a:effectLst>
              </a:rPr>
              <a:t>静态模型分为逻辑模型和物理模型，描述系统的构成和结构；动态模型分为状态图和时序图。</a:t>
            </a:r>
          </a:p>
        </p:txBody>
      </p:sp>
      <p:sp>
        <p:nvSpPr>
          <p:cNvPr id="432133" name="Text Box 5"/>
          <p:cNvSpPr txBox="1">
            <a:spLocks noChangeArrowheads="1"/>
          </p:cNvSpPr>
          <p:nvPr/>
        </p:nvSpPr>
        <p:spPr bwMode="auto">
          <a:xfrm>
            <a:off x="1381125" y="379413"/>
            <a:ext cx="6435725"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的发展</a:t>
            </a:r>
            <a:endParaRPr lang="zh-CN" altLang="en-US" sz="4400">
              <a:solidFill>
                <a:schemeClr val="tx2"/>
              </a:solidFill>
              <a:effectLst>
                <a:outerShdw blurRad="38100" dist="38100" dir="2700000" algn="tl">
                  <a:srgbClr val="C0C0C0"/>
                </a:outerShdw>
              </a:effectLst>
              <a:latin typeface="华文新魏" pitchFamily="2" charset="-122"/>
              <a:ea typeface="华文新魏" pitchFamily="2" charset="-122"/>
            </a:endParaRPr>
          </a:p>
        </p:txBody>
      </p:sp>
      <p:sp>
        <p:nvSpPr>
          <p:cNvPr id="432137" name="Text Box 9"/>
          <p:cNvSpPr txBox="1">
            <a:spLocks noChangeArrowheads="1"/>
          </p:cNvSpPr>
          <p:nvPr/>
        </p:nvSpPr>
        <p:spPr bwMode="auto">
          <a:xfrm>
            <a:off x="1281112" y="1390650"/>
            <a:ext cx="7443009" cy="480131"/>
          </a:xfrm>
          <a:prstGeom prst="rect">
            <a:avLst/>
          </a:prstGeom>
          <a:noFill/>
          <a:ln w="9525">
            <a:noFill/>
            <a:miter lim="800000"/>
            <a:headEnd/>
            <a:tailEnd/>
          </a:ln>
          <a:effectLst/>
        </p:spPr>
        <p:txBody>
          <a:bodyPr wrap="square">
            <a:spAutoFit/>
          </a:bodyPr>
          <a:lstStyle/>
          <a:p>
            <a:r>
              <a:rPr lang="en-US" altLang="zh-CN" dirty="0">
                <a:solidFill>
                  <a:srgbClr val="052BCF"/>
                </a:solidFill>
                <a:effectLst>
                  <a:outerShdw blurRad="38100" dist="38100" dir="2700000" algn="tl">
                    <a:srgbClr val="C0C0C0"/>
                  </a:outerShdw>
                </a:effectLst>
                <a:latin typeface="Times New Roman" pitchFamily="18" charset="0"/>
                <a:ea typeface="+mj-ea"/>
                <a:cs typeface="Times New Roman" pitchFamily="18" charset="0"/>
              </a:rPr>
              <a:t>UML</a:t>
            </a:r>
            <a:r>
              <a:rPr lang="zh-CN" altLang="en-US" sz="2800" dirty="0">
                <a:solidFill>
                  <a:srgbClr val="052BCF"/>
                </a:solidFill>
                <a:effectLst>
                  <a:outerShdw blurRad="38100" dist="38100" dir="2700000" algn="tl">
                    <a:srgbClr val="C0C0C0"/>
                  </a:outerShdw>
                </a:effectLst>
                <a:latin typeface="+mj-ea"/>
                <a:ea typeface="+mj-ea"/>
              </a:rPr>
              <a:t>的创始人，</a:t>
            </a:r>
            <a:r>
              <a:rPr lang="en-US" altLang="zh-CN" dirty="0">
                <a:solidFill>
                  <a:srgbClr val="052BCF"/>
                </a:solidFill>
                <a:effectLst>
                  <a:outerShdw blurRad="38100" dist="38100" dir="2700000" algn="tl">
                    <a:srgbClr val="C0C0C0"/>
                  </a:outerShdw>
                </a:effectLst>
                <a:latin typeface="Times New Roman" pitchFamily="18" charset="0"/>
                <a:ea typeface="+mj-ea"/>
                <a:cs typeface="Times New Roman" pitchFamily="18" charset="0"/>
              </a:rPr>
              <a:t>IBM</a:t>
            </a:r>
            <a:r>
              <a:rPr lang="zh-CN" altLang="en-US" sz="2800" dirty="0">
                <a:solidFill>
                  <a:srgbClr val="052BCF"/>
                </a:solidFill>
                <a:effectLst>
                  <a:outerShdw blurRad="38100" dist="38100" dir="2700000" algn="tl">
                    <a:srgbClr val="C0C0C0"/>
                  </a:outerShdw>
                </a:effectLst>
                <a:latin typeface="+mj-ea"/>
                <a:ea typeface="+mj-ea"/>
              </a:rPr>
              <a:t>软件工程领域的三剑客</a:t>
            </a:r>
          </a:p>
        </p:txBody>
      </p:sp>
      <p:pic>
        <p:nvPicPr>
          <p:cNvPr id="432138" name="Picture 10"/>
          <p:cNvPicPr>
            <a:picLocks noChangeAspect="1" noChangeArrowheads="1"/>
          </p:cNvPicPr>
          <p:nvPr/>
        </p:nvPicPr>
        <p:blipFill>
          <a:blip r:embed="rId3"/>
          <a:srcRect/>
          <a:stretch>
            <a:fillRect/>
          </a:stretch>
        </p:blipFill>
        <p:spPr bwMode="auto">
          <a:xfrm>
            <a:off x="214313" y="1252538"/>
            <a:ext cx="728662" cy="728662"/>
          </a:xfrm>
          <a:prstGeom prst="rect">
            <a:avLst/>
          </a:prstGeom>
          <a:noFill/>
        </p:spPr>
      </p:pic>
      <p:pic>
        <p:nvPicPr>
          <p:cNvPr id="432142" name="Picture 14" descr="James Rumbaugh"/>
          <p:cNvPicPr>
            <a:picLocks noChangeAspect="1" noChangeArrowheads="1"/>
          </p:cNvPicPr>
          <p:nvPr/>
        </p:nvPicPr>
        <p:blipFill>
          <a:blip r:embed="rId4"/>
          <a:srcRect/>
          <a:stretch>
            <a:fillRect/>
          </a:stretch>
        </p:blipFill>
        <p:spPr bwMode="auto">
          <a:xfrm>
            <a:off x="454025" y="3694113"/>
            <a:ext cx="990600" cy="1236662"/>
          </a:xfrm>
          <a:prstGeom prst="rect">
            <a:avLst/>
          </a:prstGeom>
          <a:noFill/>
        </p:spPr>
      </p:pic>
      <p:pic>
        <p:nvPicPr>
          <p:cNvPr id="432144" name="Picture 16" descr="Ivar Jacobson"/>
          <p:cNvPicPr>
            <a:picLocks noChangeAspect="1" noChangeArrowheads="1"/>
          </p:cNvPicPr>
          <p:nvPr/>
        </p:nvPicPr>
        <p:blipFill>
          <a:blip r:embed="rId5"/>
          <a:srcRect/>
          <a:stretch>
            <a:fillRect/>
          </a:stretch>
        </p:blipFill>
        <p:spPr bwMode="auto">
          <a:xfrm>
            <a:off x="450850" y="5168900"/>
            <a:ext cx="1000125" cy="1250950"/>
          </a:xfrm>
          <a:prstGeom prst="rect">
            <a:avLst/>
          </a:prstGeom>
          <a:noFill/>
        </p:spPr>
      </p:pic>
      <p:pic>
        <p:nvPicPr>
          <p:cNvPr id="432147" name="Picture 19"/>
          <p:cNvPicPr>
            <a:picLocks noChangeAspect="1" noChangeArrowheads="1"/>
          </p:cNvPicPr>
          <p:nvPr/>
        </p:nvPicPr>
        <p:blipFill>
          <a:blip r:embed="rId6"/>
          <a:srcRect/>
          <a:stretch>
            <a:fillRect/>
          </a:stretch>
        </p:blipFill>
        <p:spPr bwMode="auto">
          <a:xfrm>
            <a:off x="463550" y="2200275"/>
            <a:ext cx="1016000" cy="1204913"/>
          </a:xfrm>
          <a:prstGeom prst="rect">
            <a:avLst/>
          </a:prstGeom>
          <a:noFill/>
        </p:spPr>
      </p:pic>
      <p:sp>
        <p:nvSpPr>
          <p:cNvPr id="432148" name="Text Box 20"/>
          <p:cNvSpPr txBox="1">
            <a:spLocks noChangeArrowheads="1"/>
          </p:cNvSpPr>
          <p:nvPr/>
        </p:nvSpPr>
        <p:spPr bwMode="auto">
          <a:xfrm>
            <a:off x="1839913" y="3725863"/>
            <a:ext cx="7043737" cy="1330325"/>
          </a:xfrm>
          <a:prstGeom prst="rect">
            <a:avLst/>
          </a:prstGeom>
          <a:noFill/>
          <a:ln w="9525">
            <a:noFill/>
            <a:miter lim="800000"/>
            <a:headEnd/>
            <a:tailEnd/>
          </a:ln>
          <a:effectLst/>
        </p:spPr>
        <p:txBody>
          <a:bodyPr>
            <a:spAutoFit/>
          </a:bodyPr>
          <a:lstStyle/>
          <a:p>
            <a:pPr indent="571500"/>
            <a:r>
              <a:rPr lang="en-US" altLang="zh-CN" sz="1800" dirty="0">
                <a:effectLst>
                  <a:outerShdw blurRad="38100" dist="38100" dir="2700000" algn="tl">
                    <a:srgbClr val="C0C0C0"/>
                  </a:outerShdw>
                </a:effectLst>
              </a:rPr>
              <a:t>James </a:t>
            </a:r>
            <a:r>
              <a:rPr lang="en-US" altLang="zh-CN" sz="1800" dirty="0" err="1">
                <a:effectLst>
                  <a:outerShdw blurRad="38100" dist="38100" dir="2700000" algn="tl">
                    <a:srgbClr val="C0C0C0"/>
                  </a:outerShdw>
                </a:effectLst>
              </a:rPr>
              <a:t>Rumbaugh</a:t>
            </a:r>
            <a:r>
              <a:rPr lang="zh-CN" altLang="en-US" sz="1800" dirty="0">
                <a:effectLst>
                  <a:outerShdw blurRad="38100" dist="38100" dir="2700000" algn="tl">
                    <a:srgbClr val="C0C0C0"/>
                  </a:outerShdw>
                </a:effectLst>
              </a:rPr>
              <a:t>，面向对象的方法学家，提出了</a:t>
            </a:r>
            <a:r>
              <a:rPr lang="en-US" altLang="zh-CN" sz="1800" dirty="0">
                <a:effectLst>
                  <a:outerShdw blurRad="38100" dist="38100" dir="2700000" algn="tl">
                    <a:srgbClr val="C0C0C0"/>
                  </a:outerShdw>
                </a:effectLst>
              </a:rPr>
              <a:t>OMT</a:t>
            </a:r>
            <a:r>
              <a:rPr lang="zh-CN" altLang="en-US" sz="1800" dirty="0">
                <a:effectLst>
                  <a:outerShdw blurRad="38100" dist="38100" dir="2700000" algn="tl">
                    <a:srgbClr val="C0C0C0"/>
                  </a:outerShdw>
                </a:effectLst>
              </a:rPr>
              <a:t>（ </a:t>
            </a:r>
            <a:r>
              <a:rPr lang="en-US" altLang="zh-CN" sz="1800" dirty="0">
                <a:effectLst>
                  <a:outerShdw blurRad="38100" dist="38100" dir="2700000" algn="tl">
                    <a:srgbClr val="C0C0C0"/>
                  </a:outerShdw>
                </a:effectLst>
              </a:rPr>
              <a:t>Object Model Technology</a:t>
            </a:r>
            <a:r>
              <a:rPr lang="zh-CN" altLang="en-US" sz="1800" dirty="0">
                <a:effectLst>
                  <a:outerShdw blurRad="38100" dist="38100" dir="2700000" algn="tl">
                    <a:srgbClr val="C0C0C0"/>
                  </a:outerShdw>
                </a:effectLst>
              </a:rPr>
              <a:t>）。</a:t>
            </a:r>
            <a:r>
              <a:rPr lang="en-US" altLang="zh-CN" sz="1800" dirty="0">
                <a:effectLst>
                  <a:outerShdw blurRad="38100" dist="38100" dir="2700000" algn="tl">
                    <a:srgbClr val="C0C0C0"/>
                  </a:outerShdw>
                </a:effectLst>
              </a:rPr>
              <a:t>OMT</a:t>
            </a:r>
            <a:r>
              <a:rPr lang="zh-CN" altLang="en-US" sz="1800" dirty="0">
                <a:effectLst>
                  <a:outerShdw blurRad="38100" dist="38100" dir="2700000" algn="tl">
                    <a:srgbClr val="C0C0C0"/>
                  </a:outerShdw>
                </a:effectLst>
              </a:rPr>
              <a:t>是一种软件工程方法学，支持整个软件生存周期，覆盖了问题构成、分析、设计和实现等阶段。</a:t>
            </a:r>
            <a:r>
              <a:rPr lang="en-US" altLang="zh-CN" sz="1800" dirty="0">
                <a:effectLst>
                  <a:outerShdw blurRad="38100" dist="38100" dir="2700000" algn="tl">
                    <a:srgbClr val="C0C0C0"/>
                  </a:outerShdw>
                </a:effectLst>
              </a:rPr>
              <a:t>OMT</a:t>
            </a:r>
            <a:r>
              <a:rPr lang="zh-CN" altLang="en-US" sz="1800" dirty="0">
                <a:effectLst>
                  <a:outerShdw blurRad="38100" dist="38100" dir="2700000" algn="tl">
                    <a:srgbClr val="C0C0C0"/>
                  </a:outerShdw>
                </a:effectLst>
              </a:rPr>
              <a:t>的建模思想是需要建立对象模型、动态模型和函数模型，并为每个模型提供了图形表示。</a:t>
            </a:r>
          </a:p>
        </p:txBody>
      </p:sp>
      <p:sp>
        <p:nvSpPr>
          <p:cNvPr id="432149" name="Text Box 21"/>
          <p:cNvSpPr txBox="1">
            <a:spLocks noChangeArrowheads="1"/>
          </p:cNvSpPr>
          <p:nvPr/>
        </p:nvSpPr>
        <p:spPr bwMode="auto">
          <a:xfrm>
            <a:off x="1858963" y="5286375"/>
            <a:ext cx="7043737" cy="1082675"/>
          </a:xfrm>
          <a:prstGeom prst="rect">
            <a:avLst/>
          </a:prstGeom>
          <a:noFill/>
          <a:ln w="9525">
            <a:noFill/>
            <a:miter lim="800000"/>
            <a:headEnd/>
            <a:tailEnd/>
          </a:ln>
          <a:effectLst/>
        </p:spPr>
        <p:txBody>
          <a:bodyPr>
            <a:spAutoFit/>
          </a:bodyPr>
          <a:lstStyle/>
          <a:p>
            <a:pPr indent="571500"/>
            <a:r>
              <a:rPr lang="en-US" altLang="zh-CN" sz="1800" dirty="0" err="1">
                <a:effectLst>
                  <a:outerShdw blurRad="38100" dist="38100" dir="2700000" algn="tl">
                    <a:srgbClr val="C0C0C0"/>
                  </a:outerShdw>
                </a:effectLst>
              </a:rPr>
              <a:t>Ivar</a:t>
            </a:r>
            <a:r>
              <a:rPr lang="en-US" altLang="zh-CN" sz="1800" dirty="0">
                <a:effectLst>
                  <a:outerShdw blurRad="38100" dist="38100" dir="2700000" algn="tl">
                    <a:srgbClr val="C0C0C0"/>
                  </a:outerShdw>
                </a:effectLst>
              </a:rPr>
              <a:t> Jacobson</a:t>
            </a:r>
            <a:r>
              <a:rPr lang="zh-CN" altLang="en-US" sz="1800" dirty="0">
                <a:effectLst>
                  <a:outerShdw blurRad="38100" dist="38100" dir="2700000" algn="tl">
                    <a:srgbClr val="C0C0C0"/>
                  </a:outerShdw>
                </a:effectLst>
              </a:rPr>
              <a:t>，提出了</a:t>
            </a:r>
            <a:r>
              <a:rPr lang="en-US" altLang="zh-CN" sz="1800" dirty="0">
                <a:effectLst>
                  <a:outerShdw blurRad="38100" dist="38100" dir="2700000" algn="tl">
                    <a:srgbClr val="C0C0C0"/>
                  </a:outerShdw>
                </a:effectLst>
              </a:rPr>
              <a:t>OOSE</a:t>
            </a:r>
            <a:r>
              <a:rPr lang="zh-CN" altLang="en-US" sz="1800" dirty="0">
                <a:effectLst>
                  <a:outerShdw blurRad="38100" dist="38100" dir="2700000" algn="tl">
                    <a:srgbClr val="C0C0C0"/>
                  </a:outerShdw>
                </a:effectLst>
              </a:rPr>
              <a:t>。</a:t>
            </a:r>
            <a:r>
              <a:rPr lang="en-US" altLang="zh-CN" sz="1800" dirty="0">
                <a:effectLst>
                  <a:outerShdw blurRad="38100" dist="38100" dir="2700000" algn="tl">
                    <a:srgbClr val="C0C0C0"/>
                  </a:outerShdw>
                </a:effectLst>
              </a:rPr>
              <a:t>OOSE</a:t>
            </a:r>
            <a:r>
              <a:rPr lang="zh-CN" altLang="en-US" sz="1800" dirty="0">
                <a:effectLst>
                  <a:outerShdw blurRad="38100" dist="38100" dir="2700000" algn="tl">
                    <a:srgbClr val="C0C0C0"/>
                  </a:outerShdw>
                </a:effectLst>
              </a:rPr>
              <a:t>将面向对象思想用于软件工程中，建立需求模型、分析模型、设计模型、实现模型、测试模型。</a:t>
            </a:r>
            <a:r>
              <a:rPr lang="en-US" altLang="zh-CN" sz="1800" dirty="0">
                <a:effectLst>
                  <a:outerShdw blurRad="38100" dist="38100" dir="2700000" algn="tl">
                    <a:srgbClr val="C0C0C0"/>
                  </a:outerShdw>
                </a:effectLst>
              </a:rPr>
              <a:t>OOSE</a:t>
            </a:r>
            <a:r>
              <a:rPr lang="zh-CN" altLang="en-US" sz="1800" dirty="0">
                <a:effectLst>
                  <a:outerShdw blurRad="38100" dist="38100" dir="2700000" algn="tl">
                    <a:srgbClr val="C0C0C0"/>
                  </a:outerShdw>
                </a:effectLst>
              </a:rPr>
              <a:t>的开发活动主要分为三类：分析、构造和测试。特别地，</a:t>
            </a:r>
            <a:r>
              <a:rPr lang="en-US" altLang="zh-CN" sz="1800" dirty="0">
                <a:effectLst>
                  <a:outerShdw blurRad="38100" dist="38100" dir="2700000" algn="tl">
                    <a:srgbClr val="C0C0C0"/>
                  </a:outerShdw>
                </a:effectLst>
              </a:rPr>
              <a:t>Jacobson</a:t>
            </a:r>
            <a:r>
              <a:rPr lang="zh-CN" altLang="en-US" sz="1800" dirty="0">
                <a:effectLst>
                  <a:outerShdw blurRad="38100" dist="38100" dir="2700000" algn="tl">
                    <a:srgbClr val="C0C0C0"/>
                  </a:outerShdw>
                </a:effectLst>
              </a:rPr>
              <a:t>提出地用例驱动方法对整个</a:t>
            </a:r>
            <a:r>
              <a:rPr lang="en-US" altLang="zh-CN" sz="1800" dirty="0">
                <a:effectLst>
                  <a:outerShdw blurRad="38100" dist="38100" dir="2700000" algn="tl">
                    <a:srgbClr val="C0C0C0"/>
                  </a:outerShdw>
                </a:effectLst>
              </a:rPr>
              <a:t>OOAD</a:t>
            </a:r>
            <a:r>
              <a:rPr lang="zh-CN" altLang="en-US" sz="1800" dirty="0">
                <a:effectLst>
                  <a:outerShdw blurRad="38100" dist="38100" dir="2700000" algn="tl">
                    <a:srgbClr val="C0C0C0"/>
                  </a:outerShdw>
                </a:effectLst>
              </a:rPr>
              <a:t>行业影响深远。</a:t>
            </a:r>
          </a:p>
        </p:txBody>
      </p:sp>
    </p:spTree>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2"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
        <p:nvSpPr>
          <p:cNvPr id="406533" name="Text Box 5"/>
          <p:cNvSpPr txBox="1">
            <a:spLocks noChangeArrowheads="1"/>
          </p:cNvSpPr>
          <p:nvPr/>
        </p:nvSpPr>
        <p:spPr bwMode="auto">
          <a:xfrm>
            <a:off x="398463" y="1295400"/>
            <a:ext cx="8493125" cy="519113"/>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2800">
                <a:solidFill>
                  <a:schemeClr val="tx1"/>
                </a:solidFill>
                <a:latin typeface="Times New Roman" pitchFamily="18" charset="0"/>
                <a:ea typeface="楷体_GB2312" pitchFamily="49" charset="-122"/>
              </a:rPr>
              <a:t>活动还有其它的图符：初态、终态、判断、同步。</a:t>
            </a:r>
          </a:p>
        </p:txBody>
      </p:sp>
      <p:grpSp>
        <p:nvGrpSpPr>
          <p:cNvPr id="406534" name="Group 6"/>
          <p:cNvGrpSpPr>
            <a:grpSpLocks/>
          </p:cNvGrpSpPr>
          <p:nvPr/>
        </p:nvGrpSpPr>
        <p:grpSpPr bwMode="auto">
          <a:xfrm>
            <a:off x="1357313" y="1962150"/>
            <a:ext cx="1557337" cy="947738"/>
            <a:chOff x="1356" y="3456"/>
            <a:chExt cx="804" cy="536"/>
          </a:xfrm>
        </p:grpSpPr>
        <p:sp>
          <p:nvSpPr>
            <p:cNvPr id="406535" name="Oval 7"/>
            <p:cNvSpPr>
              <a:spLocks noChangeArrowheads="1"/>
            </p:cNvSpPr>
            <p:nvPr/>
          </p:nvSpPr>
          <p:spPr bwMode="auto">
            <a:xfrm>
              <a:off x="1404" y="3498"/>
              <a:ext cx="113" cy="128"/>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406536" name="Text Box 8"/>
            <p:cNvSpPr txBox="1">
              <a:spLocks noChangeArrowheads="1"/>
            </p:cNvSpPr>
            <p:nvPr/>
          </p:nvSpPr>
          <p:spPr bwMode="auto">
            <a:xfrm>
              <a:off x="1622" y="3456"/>
              <a:ext cx="538" cy="207"/>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800">
                  <a:solidFill>
                    <a:schemeClr val="tx1"/>
                  </a:solidFill>
                  <a:latin typeface="Times New Roman" pitchFamily="18" charset="0"/>
                </a:rPr>
                <a:t>初态</a:t>
              </a:r>
            </a:p>
          </p:txBody>
        </p:sp>
        <p:sp>
          <p:nvSpPr>
            <p:cNvPr id="406537" name="Text Box 9"/>
            <p:cNvSpPr txBox="1">
              <a:spLocks noChangeArrowheads="1"/>
            </p:cNvSpPr>
            <p:nvPr/>
          </p:nvSpPr>
          <p:spPr bwMode="auto">
            <a:xfrm>
              <a:off x="1622" y="3783"/>
              <a:ext cx="439" cy="208"/>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800">
                  <a:solidFill>
                    <a:schemeClr val="tx1"/>
                  </a:solidFill>
                  <a:latin typeface="Times New Roman" pitchFamily="18" charset="0"/>
                </a:rPr>
                <a:t>终态</a:t>
              </a:r>
            </a:p>
          </p:txBody>
        </p:sp>
        <p:grpSp>
          <p:nvGrpSpPr>
            <p:cNvPr id="406538" name="Group 10"/>
            <p:cNvGrpSpPr>
              <a:grpSpLocks/>
            </p:cNvGrpSpPr>
            <p:nvPr/>
          </p:nvGrpSpPr>
          <p:grpSpPr bwMode="auto">
            <a:xfrm>
              <a:off x="1356" y="3792"/>
              <a:ext cx="200" cy="200"/>
              <a:chOff x="1200" y="3948"/>
              <a:chExt cx="200" cy="200"/>
            </a:xfrm>
          </p:grpSpPr>
          <p:sp>
            <p:nvSpPr>
              <p:cNvPr id="406539" name="Oval 11"/>
              <p:cNvSpPr>
                <a:spLocks noChangeArrowheads="1"/>
              </p:cNvSpPr>
              <p:nvPr/>
            </p:nvSpPr>
            <p:spPr bwMode="auto">
              <a:xfrm>
                <a:off x="1200" y="3948"/>
                <a:ext cx="200" cy="200"/>
              </a:xfrm>
              <a:prstGeom prst="ellipse">
                <a:avLst/>
              </a:prstGeom>
              <a:noFill/>
              <a:ln w="28575">
                <a:solidFill>
                  <a:schemeClr val="tx1"/>
                </a:solidFill>
                <a:round/>
                <a:headEnd/>
                <a:tailEnd/>
              </a:ln>
              <a:effectLst/>
            </p:spPr>
            <p:txBody>
              <a:bodyPr wrap="none" anchor="ctr"/>
              <a:lstStyle/>
              <a:p>
                <a:endParaRPr lang="zh-CN" altLang="en-US"/>
              </a:p>
            </p:txBody>
          </p:sp>
          <p:sp>
            <p:nvSpPr>
              <p:cNvPr id="406540" name="Oval 12"/>
              <p:cNvSpPr>
                <a:spLocks noChangeArrowheads="1"/>
              </p:cNvSpPr>
              <p:nvPr/>
            </p:nvSpPr>
            <p:spPr bwMode="auto">
              <a:xfrm>
                <a:off x="1248" y="3990"/>
                <a:ext cx="101" cy="116"/>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grpSp>
      </p:grpSp>
      <p:grpSp>
        <p:nvGrpSpPr>
          <p:cNvPr id="406541" name="Group 13"/>
          <p:cNvGrpSpPr>
            <a:grpSpLocks/>
          </p:cNvGrpSpPr>
          <p:nvPr/>
        </p:nvGrpSpPr>
        <p:grpSpPr bwMode="auto">
          <a:xfrm>
            <a:off x="3495675" y="1947863"/>
            <a:ext cx="2039938" cy="1319212"/>
            <a:chOff x="2361" y="1005"/>
            <a:chExt cx="1285" cy="831"/>
          </a:xfrm>
        </p:grpSpPr>
        <p:sp>
          <p:nvSpPr>
            <p:cNvPr id="406542" name="AutoShape 14"/>
            <p:cNvSpPr>
              <a:spLocks noChangeArrowheads="1"/>
            </p:cNvSpPr>
            <p:nvPr/>
          </p:nvSpPr>
          <p:spPr bwMode="auto">
            <a:xfrm>
              <a:off x="2650" y="1194"/>
              <a:ext cx="364" cy="168"/>
            </a:xfrm>
            <a:prstGeom prst="diamond">
              <a:avLst/>
            </a:prstGeom>
            <a:noFill/>
            <a:ln w="28575">
              <a:solidFill>
                <a:schemeClr val="tx1"/>
              </a:solidFill>
              <a:miter lim="800000"/>
              <a:headEnd/>
              <a:tailEnd/>
            </a:ln>
            <a:effectLst/>
          </p:spPr>
          <p:txBody>
            <a:bodyPr wrap="none" anchor="ctr"/>
            <a:lstStyle/>
            <a:p>
              <a:endParaRPr lang="zh-CN" altLang="en-US"/>
            </a:p>
          </p:txBody>
        </p:sp>
        <p:sp>
          <p:nvSpPr>
            <p:cNvPr id="406543" name="Line 15"/>
            <p:cNvSpPr>
              <a:spLocks noChangeShapeType="1"/>
            </p:cNvSpPr>
            <p:nvPr/>
          </p:nvSpPr>
          <p:spPr bwMode="auto">
            <a:xfrm>
              <a:off x="2361" y="1266"/>
              <a:ext cx="304" cy="0"/>
            </a:xfrm>
            <a:prstGeom prst="line">
              <a:avLst/>
            </a:prstGeom>
            <a:noFill/>
            <a:ln w="28575">
              <a:solidFill>
                <a:schemeClr val="tx1"/>
              </a:solidFill>
              <a:round/>
              <a:headEnd/>
              <a:tailEnd type="triangle" w="med" len="med"/>
            </a:ln>
            <a:effectLst/>
          </p:spPr>
          <p:txBody>
            <a:bodyPr/>
            <a:lstStyle/>
            <a:p>
              <a:endParaRPr lang="zh-CN" altLang="en-US"/>
            </a:p>
          </p:txBody>
        </p:sp>
        <p:sp>
          <p:nvSpPr>
            <p:cNvPr id="406544" name="Line 16"/>
            <p:cNvSpPr>
              <a:spLocks noChangeShapeType="1"/>
            </p:cNvSpPr>
            <p:nvPr/>
          </p:nvSpPr>
          <p:spPr bwMode="auto">
            <a:xfrm>
              <a:off x="3014" y="1278"/>
              <a:ext cx="289" cy="0"/>
            </a:xfrm>
            <a:prstGeom prst="line">
              <a:avLst/>
            </a:prstGeom>
            <a:noFill/>
            <a:ln w="28575">
              <a:solidFill>
                <a:schemeClr val="tx1"/>
              </a:solidFill>
              <a:round/>
              <a:headEnd/>
              <a:tailEnd type="triangle" w="med" len="med"/>
            </a:ln>
            <a:effectLst/>
          </p:spPr>
          <p:txBody>
            <a:bodyPr/>
            <a:lstStyle/>
            <a:p>
              <a:endParaRPr lang="zh-CN" altLang="en-US"/>
            </a:p>
          </p:txBody>
        </p:sp>
        <p:sp>
          <p:nvSpPr>
            <p:cNvPr id="406545" name="Line 17"/>
            <p:cNvSpPr>
              <a:spLocks noChangeShapeType="1"/>
            </p:cNvSpPr>
            <p:nvPr/>
          </p:nvSpPr>
          <p:spPr bwMode="auto">
            <a:xfrm>
              <a:off x="2847" y="1350"/>
              <a:ext cx="0" cy="204"/>
            </a:xfrm>
            <a:prstGeom prst="line">
              <a:avLst/>
            </a:prstGeom>
            <a:noFill/>
            <a:ln w="28575">
              <a:solidFill>
                <a:schemeClr val="tx1"/>
              </a:solidFill>
              <a:round/>
              <a:headEnd/>
              <a:tailEnd type="triangle" w="med" len="med"/>
            </a:ln>
            <a:effectLst/>
          </p:spPr>
          <p:txBody>
            <a:bodyPr/>
            <a:lstStyle/>
            <a:p>
              <a:endParaRPr lang="zh-CN" altLang="en-US"/>
            </a:p>
          </p:txBody>
        </p:sp>
        <p:sp>
          <p:nvSpPr>
            <p:cNvPr id="406546" name="Text Box 18"/>
            <p:cNvSpPr txBox="1">
              <a:spLocks noChangeArrowheads="1"/>
            </p:cNvSpPr>
            <p:nvPr/>
          </p:nvSpPr>
          <p:spPr bwMode="auto">
            <a:xfrm>
              <a:off x="2947" y="1005"/>
              <a:ext cx="699" cy="212"/>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1600">
                  <a:solidFill>
                    <a:schemeClr val="tx1"/>
                  </a:solidFill>
                  <a:latin typeface="Times New Roman" pitchFamily="18" charset="0"/>
                </a:rPr>
                <a:t>[</a:t>
              </a:r>
              <a:r>
                <a:rPr lang="zh-CN" altLang="en-US" sz="1600">
                  <a:solidFill>
                    <a:schemeClr val="tx1"/>
                  </a:solidFill>
                  <a:latin typeface="Times New Roman" pitchFamily="18" charset="0"/>
                </a:rPr>
                <a:t>条件</a:t>
              </a:r>
              <a:r>
                <a:rPr lang="en-US" altLang="zh-CN" sz="1600">
                  <a:solidFill>
                    <a:schemeClr val="tx1"/>
                  </a:solidFill>
                  <a:latin typeface="Times New Roman" pitchFamily="18" charset="0"/>
                </a:rPr>
                <a:t>1]</a:t>
              </a:r>
            </a:p>
          </p:txBody>
        </p:sp>
        <p:sp>
          <p:nvSpPr>
            <p:cNvPr id="406547" name="Text Box 19"/>
            <p:cNvSpPr txBox="1">
              <a:spLocks noChangeArrowheads="1"/>
            </p:cNvSpPr>
            <p:nvPr/>
          </p:nvSpPr>
          <p:spPr bwMode="auto">
            <a:xfrm>
              <a:off x="2868" y="1372"/>
              <a:ext cx="654" cy="212"/>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1600">
                  <a:solidFill>
                    <a:schemeClr val="tx1"/>
                  </a:solidFill>
                  <a:latin typeface="Times New Roman" pitchFamily="18" charset="0"/>
                </a:rPr>
                <a:t>[</a:t>
              </a:r>
              <a:r>
                <a:rPr lang="zh-CN" altLang="en-US" sz="1600">
                  <a:solidFill>
                    <a:schemeClr val="tx1"/>
                  </a:solidFill>
                  <a:latin typeface="Times New Roman" pitchFamily="18" charset="0"/>
                </a:rPr>
                <a:t>条件</a:t>
              </a:r>
              <a:r>
                <a:rPr lang="en-US" altLang="zh-CN" sz="1600">
                  <a:solidFill>
                    <a:schemeClr val="tx1"/>
                  </a:solidFill>
                  <a:latin typeface="Times New Roman" pitchFamily="18" charset="0"/>
                </a:rPr>
                <a:t>2]</a:t>
              </a:r>
            </a:p>
          </p:txBody>
        </p:sp>
        <p:sp>
          <p:nvSpPr>
            <p:cNvPr id="406548" name="Text Box 20"/>
            <p:cNvSpPr txBox="1">
              <a:spLocks noChangeArrowheads="1"/>
            </p:cNvSpPr>
            <p:nvPr/>
          </p:nvSpPr>
          <p:spPr bwMode="auto">
            <a:xfrm>
              <a:off x="2680" y="1605"/>
              <a:ext cx="729" cy="231"/>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800">
                  <a:solidFill>
                    <a:schemeClr val="tx1"/>
                  </a:solidFill>
                  <a:latin typeface="Times New Roman" pitchFamily="18" charset="0"/>
                </a:rPr>
                <a:t>判断</a:t>
              </a:r>
            </a:p>
          </p:txBody>
        </p:sp>
      </p:grpSp>
      <p:grpSp>
        <p:nvGrpSpPr>
          <p:cNvPr id="406549" name="Group 21"/>
          <p:cNvGrpSpPr>
            <a:grpSpLocks/>
          </p:cNvGrpSpPr>
          <p:nvPr/>
        </p:nvGrpSpPr>
        <p:grpSpPr bwMode="auto">
          <a:xfrm>
            <a:off x="6011863" y="2057400"/>
            <a:ext cx="1444625" cy="1147763"/>
            <a:chOff x="3713" y="1074"/>
            <a:chExt cx="910" cy="723"/>
          </a:xfrm>
        </p:grpSpPr>
        <p:sp>
          <p:nvSpPr>
            <p:cNvPr id="406550" name="Line 22"/>
            <p:cNvSpPr>
              <a:spLocks noChangeShapeType="1"/>
            </p:cNvSpPr>
            <p:nvPr/>
          </p:nvSpPr>
          <p:spPr bwMode="auto">
            <a:xfrm>
              <a:off x="3713" y="1314"/>
              <a:ext cx="873" cy="0"/>
            </a:xfrm>
            <a:prstGeom prst="line">
              <a:avLst/>
            </a:prstGeom>
            <a:noFill/>
            <a:ln w="28575">
              <a:solidFill>
                <a:schemeClr val="tx1"/>
              </a:solidFill>
              <a:round/>
              <a:headEnd/>
              <a:tailEnd/>
            </a:ln>
            <a:effectLst/>
          </p:spPr>
          <p:txBody>
            <a:bodyPr/>
            <a:lstStyle/>
            <a:p>
              <a:endParaRPr lang="zh-CN" altLang="en-US"/>
            </a:p>
          </p:txBody>
        </p:sp>
        <p:sp>
          <p:nvSpPr>
            <p:cNvPr id="406551" name="Line 23"/>
            <p:cNvSpPr>
              <a:spLocks noChangeShapeType="1"/>
            </p:cNvSpPr>
            <p:nvPr/>
          </p:nvSpPr>
          <p:spPr bwMode="auto">
            <a:xfrm>
              <a:off x="3824" y="1074"/>
              <a:ext cx="0" cy="252"/>
            </a:xfrm>
            <a:prstGeom prst="line">
              <a:avLst/>
            </a:prstGeom>
            <a:noFill/>
            <a:ln w="28575">
              <a:solidFill>
                <a:schemeClr val="tx1"/>
              </a:solidFill>
              <a:round/>
              <a:headEnd/>
              <a:tailEnd type="triangle" w="med" len="med"/>
            </a:ln>
            <a:effectLst/>
          </p:spPr>
          <p:txBody>
            <a:bodyPr/>
            <a:lstStyle/>
            <a:p>
              <a:endParaRPr lang="zh-CN" altLang="en-US"/>
            </a:p>
          </p:txBody>
        </p:sp>
        <p:sp>
          <p:nvSpPr>
            <p:cNvPr id="406552" name="Line 24"/>
            <p:cNvSpPr>
              <a:spLocks noChangeShapeType="1"/>
            </p:cNvSpPr>
            <p:nvPr/>
          </p:nvSpPr>
          <p:spPr bwMode="auto">
            <a:xfrm>
              <a:off x="4084" y="1074"/>
              <a:ext cx="0" cy="240"/>
            </a:xfrm>
            <a:prstGeom prst="line">
              <a:avLst/>
            </a:prstGeom>
            <a:noFill/>
            <a:ln w="28575">
              <a:solidFill>
                <a:schemeClr val="tx1"/>
              </a:solidFill>
              <a:round/>
              <a:headEnd/>
              <a:tailEnd type="triangle" w="med" len="med"/>
            </a:ln>
            <a:effectLst/>
          </p:spPr>
          <p:txBody>
            <a:bodyPr/>
            <a:lstStyle/>
            <a:p>
              <a:endParaRPr lang="zh-CN" altLang="en-US"/>
            </a:p>
          </p:txBody>
        </p:sp>
        <p:sp>
          <p:nvSpPr>
            <p:cNvPr id="406553" name="Line 25"/>
            <p:cNvSpPr>
              <a:spLocks noChangeShapeType="1"/>
            </p:cNvSpPr>
            <p:nvPr/>
          </p:nvSpPr>
          <p:spPr bwMode="auto">
            <a:xfrm>
              <a:off x="4363" y="1074"/>
              <a:ext cx="0" cy="228"/>
            </a:xfrm>
            <a:prstGeom prst="line">
              <a:avLst/>
            </a:prstGeom>
            <a:noFill/>
            <a:ln w="28575">
              <a:solidFill>
                <a:schemeClr val="tx1"/>
              </a:solidFill>
              <a:round/>
              <a:headEnd/>
              <a:tailEnd type="triangle" w="med" len="med"/>
            </a:ln>
            <a:effectLst/>
          </p:spPr>
          <p:txBody>
            <a:bodyPr/>
            <a:lstStyle/>
            <a:p>
              <a:endParaRPr lang="zh-CN" altLang="en-US"/>
            </a:p>
          </p:txBody>
        </p:sp>
        <p:sp>
          <p:nvSpPr>
            <p:cNvPr id="406554" name="Line 26"/>
            <p:cNvSpPr>
              <a:spLocks noChangeShapeType="1"/>
            </p:cNvSpPr>
            <p:nvPr/>
          </p:nvSpPr>
          <p:spPr bwMode="auto">
            <a:xfrm>
              <a:off x="4177" y="1326"/>
              <a:ext cx="0" cy="192"/>
            </a:xfrm>
            <a:prstGeom prst="line">
              <a:avLst/>
            </a:prstGeom>
            <a:noFill/>
            <a:ln w="28575">
              <a:solidFill>
                <a:schemeClr val="tx1"/>
              </a:solidFill>
              <a:round/>
              <a:headEnd/>
              <a:tailEnd type="triangle" w="med" len="med"/>
            </a:ln>
            <a:effectLst/>
          </p:spPr>
          <p:txBody>
            <a:bodyPr/>
            <a:lstStyle/>
            <a:p>
              <a:endParaRPr lang="zh-CN" altLang="en-US"/>
            </a:p>
          </p:txBody>
        </p:sp>
        <p:sp>
          <p:nvSpPr>
            <p:cNvPr id="406555" name="Text Box 27"/>
            <p:cNvSpPr txBox="1">
              <a:spLocks noChangeArrowheads="1"/>
            </p:cNvSpPr>
            <p:nvPr/>
          </p:nvSpPr>
          <p:spPr bwMode="auto">
            <a:xfrm>
              <a:off x="3843" y="1566"/>
              <a:ext cx="780" cy="231"/>
            </a:xfrm>
            <a:prstGeom prst="rect">
              <a:avLst/>
            </a:prstGeom>
            <a:noFill/>
            <a:ln w="28575">
              <a:noFill/>
              <a:miter lim="800000"/>
              <a:headEnd/>
              <a:tailEnd/>
            </a:ln>
            <a:effectLst/>
          </p:spPr>
          <p:txBody>
            <a:bodyPr>
              <a:spAutoFit/>
            </a:bodyPr>
            <a:lstStyle/>
            <a:p>
              <a:pPr algn="ctr">
                <a:lnSpc>
                  <a:spcPct val="100000"/>
                </a:lnSpc>
                <a:spcBef>
                  <a:spcPct val="50000"/>
                </a:spcBef>
              </a:pPr>
              <a:r>
                <a:rPr lang="zh-CN" altLang="en-US" sz="1800">
                  <a:solidFill>
                    <a:schemeClr val="tx1"/>
                  </a:solidFill>
                  <a:latin typeface="Times New Roman" pitchFamily="18" charset="0"/>
                </a:rPr>
                <a:t>同步线</a:t>
              </a:r>
            </a:p>
          </p:txBody>
        </p:sp>
      </p:grpSp>
      <p:sp>
        <p:nvSpPr>
          <p:cNvPr id="406557" name="Text Box 29"/>
          <p:cNvSpPr txBox="1">
            <a:spLocks noChangeArrowheads="1"/>
          </p:cNvSpPr>
          <p:nvPr/>
        </p:nvSpPr>
        <p:spPr bwMode="auto">
          <a:xfrm>
            <a:off x="155575" y="3730625"/>
            <a:ext cx="8747125" cy="2398713"/>
          </a:xfrm>
          <a:prstGeom prst="rect">
            <a:avLst/>
          </a:prstGeom>
          <a:noFill/>
          <a:ln w="9525">
            <a:noFill/>
            <a:miter lim="800000"/>
            <a:headEnd/>
            <a:tailEnd/>
          </a:ln>
          <a:effectLst/>
        </p:spPr>
        <p:txBody>
          <a:bodyPr>
            <a:spAutoFit/>
          </a:bodyPr>
          <a:lstStyle/>
          <a:p>
            <a:pPr algn="l">
              <a:lnSpc>
                <a:spcPct val="100000"/>
              </a:lnSpc>
              <a:spcBef>
                <a:spcPct val="50000"/>
              </a:spcBef>
              <a:buFontTx/>
              <a:buChar char="•"/>
            </a:pPr>
            <a:r>
              <a:rPr lang="en-US" altLang="zh-CN" sz="2800">
                <a:solidFill>
                  <a:schemeClr val="tx2"/>
                </a:solidFill>
                <a:effectLst>
                  <a:outerShdw blurRad="38100" dist="38100" dir="2700000" algn="tl">
                    <a:srgbClr val="C0C0C0"/>
                  </a:outerShdw>
                </a:effectLst>
                <a:latin typeface="Times New Roman" pitchFamily="18" charset="0"/>
                <a:ea typeface="楷体_GB2312" pitchFamily="49" charset="-122"/>
              </a:rPr>
              <a:t>  </a:t>
            </a:r>
            <a:r>
              <a:rPr lang="zh-CN" altLang="en-US" sz="2800">
                <a:solidFill>
                  <a:schemeClr val="tx2"/>
                </a:solidFill>
                <a:effectLst>
                  <a:outerShdw blurRad="38100" dist="38100" dir="2700000" algn="tl">
                    <a:srgbClr val="C0C0C0"/>
                  </a:outerShdw>
                </a:effectLst>
                <a:latin typeface="Times New Roman" pitchFamily="18" charset="0"/>
                <a:ea typeface="楷体_GB2312" pitchFamily="49" charset="-122"/>
              </a:rPr>
              <a:t>转移</a:t>
            </a:r>
          </a:p>
          <a:p>
            <a:pPr algn="l">
              <a:lnSpc>
                <a:spcPct val="100000"/>
              </a:lnSpc>
              <a:spcBef>
                <a:spcPct val="20000"/>
              </a:spcBef>
            </a:pPr>
            <a:r>
              <a:rPr lang="zh-CN" altLang="en-US" sz="2800">
                <a:solidFill>
                  <a:schemeClr val="tx1"/>
                </a:solidFill>
                <a:latin typeface="Times New Roman" pitchFamily="18" charset="0"/>
                <a:ea typeface="楷体_GB2312" pitchFamily="49" charset="-122"/>
              </a:rPr>
              <a:t>　　转移描述活动之间的关系，描述由于隐含事件引起的活动变迁，即转移可以连接各活动。</a:t>
            </a:r>
          </a:p>
          <a:p>
            <a:pPr algn="l">
              <a:lnSpc>
                <a:spcPct val="100000"/>
              </a:lnSpc>
              <a:spcBef>
                <a:spcPct val="20000"/>
              </a:spcBef>
            </a:pPr>
            <a:r>
              <a:rPr lang="zh-CN" altLang="en-US" sz="2800">
                <a:solidFill>
                  <a:schemeClr val="tx1"/>
                </a:solidFill>
                <a:latin typeface="Times New Roman" pitchFamily="18" charset="0"/>
                <a:ea typeface="楷体_GB2312" pitchFamily="49" charset="-122"/>
              </a:rPr>
              <a:t>　　转移用带箭头的直线表示，可标注执行该转移的条件，无标注表示顺序执行。</a:t>
            </a:r>
          </a:p>
        </p:txBody>
      </p:sp>
      <p:sp>
        <p:nvSpPr>
          <p:cNvPr id="406558" name="Line 30"/>
          <p:cNvSpPr>
            <a:spLocks noChangeShapeType="1"/>
          </p:cNvSpPr>
          <p:nvPr/>
        </p:nvSpPr>
        <p:spPr bwMode="auto">
          <a:xfrm>
            <a:off x="4819650" y="6164263"/>
            <a:ext cx="3005138" cy="0"/>
          </a:xfrm>
          <a:prstGeom prst="line">
            <a:avLst/>
          </a:prstGeom>
          <a:noFill/>
          <a:ln w="28575">
            <a:solidFill>
              <a:schemeClr val="tx1"/>
            </a:solidFill>
            <a:round/>
            <a:headEnd/>
            <a:tailEnd type="arrow" w="med" len="med"/>
          </a:ln>
          <a:effectLst/>
        </p:spPr>
        <p:txBody>
          <a:bodyPr/>
          <a:lstStyle/>
          <a:p>
            <a:endParaRPr lang="zh-CN" altLang="en-US"/>
          </a:p>
        </p:txBody>
      </p:sp>
    </p:spTree>
  </p:cSld>
  <p:clrMapOvr>
    <a:masterClrMapping/>
  </p:clrMapOvr>
  <p:transition spd="slow">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81" name="Rectangle 5"/>
          <p:cNvSpPr>
            <a:spLocks noChangeArrowheads="1"/>
          </p:cNvSpPr>
          <p:nvPr/>
        </p:nvSpPr>
        <p:spPr bwMode="auto">
          <a:xfrm>
            <a:off x="179374" y="1443024"/>
            <a:ext cx="8797925" cy="4168775"/>
          </a:xfrm>
          <a:prstGeom prst="rect">
            <a:avLst/>
          </a:prstGeom>
          <a:noFill/>
          <a:ln w="9525">
            <a:noFill/>
            <a:miter lim="800000"/>
            <a:headEnd/>
            <a:tailEnd/>
          </a:ln>
          <a:effectLst/>
        </p:spPr>
        <p:txBody>
          <a:bodyPr lIns="92061" tIns="46030" rIns="92061" bIns="46030" anchor="ctr"/>
          <a:lstStyle/>
          <a:p>
            <a:pPr algn="l">
              <a:lnSpc>
                <a:spcPct val="150000"/>
              </a:lnSpc>
              <a:buFont typeface="Monotype Sorts" pitchFamily="2" charset="2"/>
              <a:buNone/>
            </a:pPr>
            <a:r>
              <a:rPr lang="zh-CN" altLang="en-US" sz="2800" dirty="0">
                <a:solidFill>
                  <a:schemeClr val="hlink"/>
                </a:solidFill>
                <a:effectLst>
                  <a:outerShdw blurRad="38100" dist="38100" dir="2700000" algn="tl">
                    <a:srgbClr val="C0C0C0"/>
                  </a:outerShdw>
                </a:effectLst>
                <a:latin typeface="楷体_GB2312" pitchFamily="49" charset="-122"/>
                <a:ea typeface="楷体_GB2312" pitchFamily="49" charset="-122"/>
              </a:rPr>
              <a:t>活动图练习</a:t>
            </a:r>
            <a:r>
              <a:rPr lang="zh-CN" altLang="en-US" sz="2800" dirty="0" smtClean="0">
                <a:solidFill>
                  <a:schemeClr val="hlink"/>
                </a:solidFill>
                <a:effectLst>
                  <a:outerShdw blurRad="38100" dist="38100" dir="2700000" algn="tl">
                    <a:srgbClr val="C0C0C0"/>
                  </a:outerShdw>
                </a:effectLst>
                <a:latin typeface="楷体_GB2312" pitchFamily="49" charset="-122"/>
                <a:ea typeface="楷体_GB2312" pitchFamily="49" charset="-122"/>
              </a:rPr>
              <a:t>：</a:t>
            </a:r>
          </a:p>
          <a:p>
            <a:pPr algn="l">
              <a:lnSpc>
                <a:spcPct val="150000"/>
              </a:lnSpc>
              <a:buFont typeface="Monotype Sorts" pitchFamily="2" charset="2"/>
              <a:buNone/>
            </a:pPr>
            <a:r>
              <a:rPr lang="zh-CN" altLang="en-US" sz="2800" dirty="0" smtClean="0">
                <a:solidFill>
                  <a:schemeClr val="hlink"/>
                </a:solidFill>
                <a:effectLst>
                  <a:outerShdw blurRad="38100" dist="38100" dir="2700000" algn="tl">
                    <a:srgbClr val="C0C0C0"/>
                  </a:outerShdw>
                </a:effectLst>
                <a:latin typeface="楷体_GB2312" pitchFamily="49" charset="-122"/>
                <a:ea typeface="楷体_GB2312" pitchFamily="49" charset="-122"/>
              </a:rPr>
              <a:t>    </a:t>
            </a:r>
            <a:r>
              <a:rPr lang="en-US" altLang="zh-CN" sz="2800" dirty="0" smtClean="0">
                <a:solidFill>
                  <a:schemeClr val="tx1"/>
                </a:solidFill>
                <a:effectLst>
                  <a:outerShdw blurRad="38100" dist="38100" dir="2700000" algn="tl">
                    <a:srgbClr val="C0C0C0"/>
                  </a:outerShdw>
                </a:effectLst>
                <a:latin typeface="Times New Roman" pitchFamily="18" charset="0"/>
                <a:ea typeface="楷体_GB2312" pitchFamily="49" charset="-122"/>
              </a:rPr>
              <a:t>ATM</a:t>
            </a:r>
            <a:r>
              <a:rPr lang="zh-CN" altLang="en-US" sz="2800" dirty="0" smtClean="0">
                <a:solidFill>
                  <a:schemeClr val="tx1"/>
                </a:solidFill>
                <a:effectLst>
                  <a:outerShdw blurRad="38100" dist="38100" dir="2700000" algn="tl">
                    <a:srgbClr val="C0C0C0"/>
                  </a:outerShdw>
                </a:effectLst>
                <a:latin typeface="楷体_GB2312" pitchFamily="49" charset="-122"/>
                <a:ea typeface="楷体_GB2312" pitchFamily="49" charset="-122"/>
              </a:rPr>
              <a:t>机的银行系统活动图。客户到银行开户申请</a:t>
            </a:r>
            <a:r>
              <a:rPr lang="en-US" altLang="zh-CN" sz="2800" dirty="0" smtClean="0">
                <a:solidFill>
                  <a:schemeClr val="tx1"/>
                </a:solidFill>
                <a:effectLst>
                  <a:outerShdw blurRad="38100" dist="38100" dir="2700000" algn="tl">
                    <a:srgbClr val="C0C0C0"/>
                  </a:outerShdw>
                </a:effectLst>
                <a:latin typeface="Times New Roman" pitchFamily="18" charset="0"/>
                <a:ea typeface="楷体_GB2312" pitchFamily="49" charset="-122"/>
                <a:cs typeface="Times New Roman" pitchFamily="18" charset="0"/>
              </a:rPr>
              <a:t>ATM</a:t>
            </a:r>
            <a:r>
              <a:rPr lang="zh-CN" altLang="en-US" sz="2800" dirty="0" smtClean="0">
                <a:solidFill>
                  <a:schemeClr val="tx1"/>
                </a:solidFill>
                <a:effectLst>
                  <a:outerShdw blurRad="38100" dist="38100" dir="2700000" algn="tl">
                    <a:srgbClr val="C0C0C0"/>
                  </a:outerShdw>
                </a:effectLst>
                <a:latin typeface="楷体_GB2312" pitchFamily="49" charset="-122"/>
                <a:ea typeface="楷体_GB2312" pitchFamily="49" charset="-122"/>
              </a:rPr>
              <a:t>卡，银行建立用户信息后发放银行卡。客户在</a:t>
            </a:r>
            <a:r>
              <a:rPr lang="en-US" altLang="zh-CN" sz="2800" dirty="0" smtClean="0">
                <a:solidFill>
                  <a:schemeClr val="tx1"/>
                </a:solidFill>
                <a:effectLst>
                  <a:outerShdw blurRad="38100" dist="38100" dir="2700000" algn="tl">
                    <a:srgbClr val="C0C0C0"/>
                  </a:outerShdw>
                </a:effectLst>
                <a:latin typeface="Times New Roman" pitchFamily="18" charset="0"/>
                <a:ea typeface="楷体_GB2312" pitchFamily="49" charset="-122"/>
              </a:rPr>
              <a:t>ATM</a:t>
            </a:r>
            <a:r>
              <a:rPr lang="zh-CN" altLang="en-US" sz="2800" dirty="0" smtClean="0">
                <a:solidFill>
                  <a:schemeClr val="tx1"/>
                </a:solidFill>
                <a:effectLst>
                  <a:outerShdw blurRad="38100" dist="38100" dir="2700000" algn="tl">
                    <a:srgbClr val="C0C0C0"/>
                  </a:outerShdw>
                </a:effectLst>
                <a:latin typeface="楷体_GB2312" pitchFamily="49" charset="-122"/>
                <a:ea typeface="楷体_GB2312" pitchFamily="49" charset="-122"/>
              </a:rPr>
              <a:t>机上插入银行卡，并输入密码。经过银行合法性检查后，显示功能选项，选择功能。之后经系统确认，完成支付；或者选择退出，结束操作过程。</a:t>
            </a:r>
            <a:endParaRPr lang="zh-CN" altLang="en-US" sz="2800" dirty="0">
              <a:solidFill>
                <a:schemeClr val="accent1"/>
              </a:solidFill>
              <a:effectLst>
                <a:outerShdw blurRad="38100" dist="38100" dir="2700000" algn="tl">
                  <a:srgbClr val="C0C0C0"/>
                </a:outerShdw>
              </a:effectLst>
              <a:latin typeface="楷体_GB2312" pitchFamily="49" charset="-122"/>
              <a:ea typeface="楷体_GB2312" pitchFamily="49" charset="-122"/>
            </a:endParaRPr>
          </a:p>
        </p:txBody>
      </p:sp>
      <p:sp>
        <p:nvSpPr>
          <p:cNvPr id="408580"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
        <p:nvSpPr>
          <p:cNvPr id="4" name="矩形 3"/>
          <p:cNvSpPr/>
          <p:nvPr/>
        </p:nvSpPr>
        <p:spPr>
          <a:xfrm>
            <a:off x="5283467" y="2373806"/>
            <a:ext cx="906017" cy="480131"/>
          </a:xfrm>
          <a:prstGeom prst="rect">
            <a:avLst/>
          </a:prstGeom>
        </p:spPr>
        <p:txBody>
          <a:bodyPr wrap="none">
            <a:spAutoFit/>
          </a:bodyPr>
          <a:lstStyle/>
          <a:p>
            <a:r>
              <a:rPr lang="zh-CN" altLang="en-US" sz="2800" dirty="0" smtClean="0">
                <a:solidFill>
                  <a:srgbClr val="FF0000"/>
                </a:solidFill>
                <a:effectLst>
                  <a:outerShdw blurRad="38100" dist="38100" dir="2700000" algn="tl">
                    <a:srgbClr val="C0C0C0"/>
                  </a:outerShdw>
                </a:effectLst>
                <a:latin typeface="楷体_GB2312" pitchFamily="49" charset="-122"/>
                <a:ea typeface="楷体_GB2312" pitchFamily="49" charset="-122"/>
              </a:rPr>
              <a:t>客户</a:t>
            </a:r>
            <a:endParaRPr lang="zh-CN" altLang="en-US" sz="2800" dirty="0">
              <a:solidFill>
                <a:srgbClr val="FF0000"/>
              </a:solidFill>
            </a:endParaRPr>
          </a:p>
        </p:txBody>
      </p:sp>
      <p:sp>
        <p:nvSpPr>
          <p:cNvPr id="5" name="矩形 4"/>
          <p:cNvSpPr/>
          <p:nvPr/>
        </p:nvSpPr>
        <p:spPr>
          <a:xfrm>
            <a:off x="6366169" y="2375132"/>
            <a:ext cx="906017" cy="480131"/>
          </a:xfrm>
          <a:prstGeom prst="rect">
            <a:avLst/>
          </a:prstGeom>
        </p:spPr>
        <p:txBody>
          <a:bodyPr wrap="none">
            <a:spAutoFit/>
          </a:bodyPr>
          <a:lstStyle/>
          <a:p>
            <a:r>
              <a:rPr lang="zh-CN" altLang="en-US" sz="2800" dirty="0" smtClean="0">
                <a:solidFill>
                  <a:srgbClr val="FF0000"/>
                </a:solidFill>
              </a:rPr>
              <a:t>银行</a:t>
            </a:r>
            <a:endParaRPr lang="zh-CN" altLang="en-US" sz="2800" dirty="0">
              <a:solidFill>
                <a:srgbClr val="FF0000"/>
              </a:solidFill>
            </a:endParaRPr>
          </a:p>
        </p:txBody>
      </p:sp>
      <p:sp>
        <p:nvSpPr>
          <p:cNvPr id="6" name="矩形 5"/>
          <p:cNvSpPr/>
          <p:nvPr/>
        </p:nvSpPr>
        <p:spPr>
          <a:xfrm>
            <a:off x="7068708" y="2383083"/>
            <a:ext cx="1773140" cy="480131"/>
          </a:xfrm>
          <a:prstGeom prst="rect">
            <a:avLst/>
          </a:prstGeom>
        </p:spPr>
        <p:txBody>
          <a:bodyPr wrap="square">
            <a:spAutoFit/>
          </a:bodyPr>
          <a:lstStyle/>
          <a:p>
            <a:r>
              <a:rPr lang="zh-CN" altLang="en-US" sz="2800" dirty="0" smtClean="0">
                <a:solidFill>
                  <a:srgbClr val="00B050"/>
                </a:solidFill>
              </a:rPr>
              <a:t>开户申请</a:t>
            </a:r>
            <a:endParaRPr lang="zh-CN" altLang="en-US" sz="2800" dirty="0">
              <a:solidFill>
                <a:srgbClr val="00B050"/>
              </a:solidFill>
            </a:endParaRPr>
          </a:p>
        </p:txBody>
      </p:sp>
      <p:sp>
        <p:nvSpPr>
          <p:cNvPr id="7" name="矩形 6"/>
          <p:cNvSpPr/>
          <p:nvPr/>
        </p:nvSpPr>
        <p:spPr>
          <a:xfrm>
            <a:off x="2418524" y="3004610"/>
            <a:ext cx="2439724" cy="480131"/>
          </a:xfrm>
          <a:prstGeom prst="rect">
            <a:avLst/>
          </a:prstGeom>
        </p:spPr>
        <p:txBody>
          <a:bodyPr wrap="square">
            <a:spAutoFit/>
          </a:bodyPr>
          <a:lstStyle/>
          <a:p>
            <a:r>
              <a:rPr lang="zh-CN" altLang="en-US" sz="2800" dirty="0" smtClean="0">
                <a:solidFill>
                  <a:srgbClr val="00B050"/>
                </a:solidFill>
              </a:rPr>
              <a:t>建立用户信息</a:t>
            </a:r>
            <a:endParaRPr lang="zh-CN" altLang="en-US" sz="2800" dirty="0">
              <a:solidFill>
                <a:srgbClr val="00B050"/>
              </a:solidFill>
            </a:endParaRPr>
          </a:p>
        </p:txBody>
      </p:sp>
      <p:sp>
        <p:nvSpPr>
          <p:cNvPr id="9" name="矩形 8"/>
          <p:cNvSpPr/>
          <p:nvPr/>
        </p:nvSpPr>
        <p:spPr>
          <a:xfrm>
            <a:off x="1720136" y="3642039"/>
            <a:ext cx="967406" cy="480131"/>
          </a:xfrm>
          <a:prstGeom prst="rect">
            <a:avLst/>
          </a:prstGeom>
        </p:spPr>
        <p:txBody>
          <a:bodyPr wrap="square">
            <a:spAutoFit/>
          </a:bodyPr>
          <a:lstStyle/>
          <a:p>
            <a:r>
              <a:rPr lang="zh-CN" altLang="en-US" sz="2800" dirty="0" smtClean="0">
                <a:solidFill>
                  <a:srgbClr val="00B050"/>
                </a:solidFill>
              </a:rPr>
              <a:t>插入</a:t>
            </a:r>
            <a:endParaRPr lang="zh-CN" altLang="en-US" sz="2800" dirty="0">
              <a:solidFill>
                <a:srgbClr val="00B050"/>
              </a:solidFill>
            </a:endParaRPr>
          </a:p>
        </p:txBody>
      </p:sp>
      <p:sp>
        <p:nvSpPr>
          <p:cNvPr id="10" name="矩形 9"/>
          <p:cNvSpPr/>
          <p:nvPr/>
        </p:nvSpPr>
        <p:spPr>
          <a:xfrm>
            <a:off x="4208895" y="3649991"/>
            <a:ext cx="1754583" cy="480131"/>
          </a:xfrm>
          <a:prstGeom prst="rect">
            <a:avLst/>
          </a:prstGeom>
        </p:spPr>
        <p:txBody>
          <a:bodyPr wrap="square">
            <a:spAutoFit/>
          </a:bodyPr>
          <a:lstStyle/>
          <a:p>
            <a:r>
              <a:rPr lang="zh-CN" altLang="en-US" sz="2800" dirty="0" smtClean="0">
                <a:solidFill>
                  <a:srgbClr val="00B050"/>
                </a:solidFill>
              </a:rPr>
              <a:t>输入密码</a:t>
            </a:r>
            <a:endParaRPr lang="zh-CN" altLang="en-US" sz="2800" dirty="0">
              <a:solidFill>
                <a:srgbClr val="00B050"/>
              </a:solidFill>
            </a:endParaRPr>
          </a:p>
        </p:txBody>
      </p:sp>
      <p:sp>
        <p:nvSpPr>
          <p:cNvPr id="11" name="矩形 10"/>
          <p:cNvSpPr/>
          <p:nvPr/>
        </p:nvSpPr>
        <p:spPr>
          <a:xfrm>
            <a:off x="7421223" y="3657942"/>
            <a:ext cx="1388826" cy="480131"/>
          </a:xfrm>
          <a:prstGeom prst="rect">
            <a:avLst/>
          </a:prstGeom>
        </p:spPr>
        <p:txBody>
          <a:bodyPr wrap="square">
            <a:spAutoFit/>
          </a:bodyPr>
          <a:lstStyle/>
          <a:p>
            <a:r>
              <a:rPr lang="zh-CN" altLang="en-US" sz="2800" dirty="0" smtClean="0">
                <a:solidFill>
                  <a:srgbClr val="00B050"/>
                </a:solidFill>
              </a:rPr>
              <a:t>合法性</a:t>
            </a:r>
            <a:endParaRPr lang="zh-CN" altLang="en-US" sz="2800" dirty="0">
              <a:solidFill>
                <a:srgbClr val="00B050"/>
              </a:solidFill>
            </a:endParaRPr>
          </a:p>
        </p:txBody>
      </p:sp>
      <p:sp>
        <p:nvSpPr>
          <p:cNvPr id="12" name="矩形 11"/>
          <p:cNvSpPr/>
          <p:nvPr/>
        </p:nvSpPr>
        <p:spPr>
          <a:xfrm>
            <a:off x="193484" y="4278143"/>
            <a:ext cx="1015114" cy="480131"/>
          </a:xfrm>
          <a:prstGeom prst="rect">
            <a:avLst/>
          </a:prstGeom>
        </p:spPr>
        <p:txBody>
          <a:bodyPr wrap="square">
            <a:spAutoFit/>
          </a:bodyPr>
          <a:lstStyle/>
          <a:p>
            <a:r>
              <a:rPr lang="zh-CN" altLang="en-US" sz="2800" dirty="0" smtClean="0">
                <a:solidFill>
                  <a:srgbClr val="00B050"/>
                </a:solidFill>
              </a:rPr>
              <a:t>检查</a:t>
            </a:r>
            <a:endParaRPr lang="zh-CN" altLang="en-US" sz="2800" dirty="0">
              <a:solidFill>
                <a:srgbClr val="00B050"/>
              </a:solidFill>
            </a:endParaRPr>
          </a:p>
        </p:txBody>
      </p:sp>
      <p:sp>
        <p:nvSpPr>
          <p:cNvPr id="14" name="矩形 13"/>
          <p:cNvSpPr/>
          <p:nvPr/>
        </p:nvSpPr>
        <p:spPr>
          <a:xfrm>
            <a:off x="1616771" y="4286095"/>
            <a:ext cx="2439724" cy="480131"/>
          </a:xfrm>
          <a:prstGeom prst="rect">
            <a:avLst/>
          </a:prstGeom>
        </p:spPr>
        <p:txBody>
          <a:bodyPr wrap="square">
            <a:spAutoFit/>
          </a:bodyPr>
          <a:lstStyle/>
          <a:p>
            <a:r>
              <a:rPr lang="zh-CN" altLang="en-US" sz="2800" dirty="0" smtClean="0">
                <a:solidFill>
                  <a:srgbClr val="00B050"/>
                </a:solidFill>
              </a:rPr>
              <a:t>显示功能选项</a:t>
            </a:r>
            <a:endParaRPr lang="zh-CN" altLang="en-US" sz="2800" dirty="0">
              <a:solidFill>
                <a:srgbClr val="00B050"/>
              </a:solidFill>
            </a:endParaRPr>
          </a:p>
        </p:txBody>
      </p:sp>
      <p:sp>
        <p:nvSpPr>
          <p:cNvPr id="15" name="矩形 14"/>
          <p:cNvSpPr/>
          <p:nvPr/>
        </p:nvSpPr>
        <p:spPr>
          <a:xfrm>
            <a:off x="4121428" y="4286096"/>
            <a:ext cx="1953368" cy="480131"/>
          </a:xfrm>
          <a:prstGeom prst="rect">
            <a:avLst/>
          </a:prstGeom>
        </p:spPr>
        <p:txBody>
          <a:bodyPr wrap="square">
            <a:spAutoFit/>
          </a:bodyPr>
          <a:lstStyle/>
          <a:p>
            <a:r>
              <a:rPr lang="zh-CN" altLang="en-US" sz="2800" dirty="0" smtClean="0">
                <a:solidFill>
                  <a:srgbClr val="00B050"/>
                </a:solidFill>
              </a:rPr>
              <a:t>选择功能</a:t>
            </a:r>
            <a:endParaRPr lang="zh-CN" altLang="en-US" sz="2800" dirty="0">
              <a:solidFill>
                <a:srgbClr val="00B050"/>
              </a:solidFill>
            </a:endParaRPr>
          </a:p>
        </p:txBody>
      </p:sp>
      <p:sp>
        <p:nvSpPr>
          <p:cNvPr id="16" name="矩形 15"/>
          <p:cNvSpPr/>
          <p:nvPr/>
        </p:nvSpPr>
        <p:spPr>
          <a:xfrm>
            <a:off x="6975951" y="4278144"/>
            <a:ext cx="1746634" cy="480131"/>
          </a:xfrm>
          <a:prstGeom prst="rect">
            <a:avLst/>
          </a:prstGeom>
        </p:spPr>
        <p:txBody>
          <a:bodyPr wrap="square">
            <a:spAutoFit/>
          </a:bodyPr>
          <a:lstStyle/>
          <a:p>
            <a:r>
              <a:rPr lang="zh-CN" altLang="en-US" sz="2800" dirty="0" smtClean="0">
                <a:solidFill>
                  <a:srgbClr val="00B050"/>
                </a:solidFill>
              </a:rPr>
              <a:t>系统确认</a:t>
            </a:r>
            <a:endParaRPr lang="zh-CN" altLang="en-US" sz="2800" dirty="0">
              <a:solidFill>
                <a:srgbClr val="00B050"/>
              </a:solidFill>
            </a:endParaRPr>
          </a:p>
        </p:txBody>
      </p:sp>
      <p:sp>
        <p:nvSpPr>
          <p:cNvPr id="17" name="矩形 16"/>
          <p:cNvSpPr/>
          <p:nvPr/>
        </p:nvSpPr>
        <p:spPr>
          <a:xfrm>
            <a:off x="2690197" y="4930150"/>
            <a:ext cx="1754585" cy="480131"/>
          </a:xfrm>
          <a:prstGeom prst="rect">
            <a:avLst/>
          </a:prstGeom>
        </p:spPr>
        <p:txBody>
          <a:bodyPr wrap="square">
            <a:spAutoFit/>
          </a:bodyPr>
          <a:lstStyle/>
          <a:p>
            <a:r>
              <a:rPr lang="zh-CN" altLang="en-US" sz="2800" dirty="0" smtClean="0">
                <a:solidFill>
                  <a:srgbClr val="00B050"/>
                </a:solidFill>
              </a:rPr>
              <a:t>选择退出</a:t>
            </a:r>
            <a:endParaRPr lang="zh-CN" altLang="en-US" sz="2800" dirty="0">
              <a:solidFill>
                <a:srgbClr val="00B050"/>
              </a:solidFill>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1000"/>
                                        <p:tgtEl>
                                          <p:spTgt spid="4"/>
                                        </p:tgtEl>
                                      </p:cBhvr>
                                    </p:animEffect>
                                  </p:childTnLst>
                                </p:cTn>
                              </p:par>
                            </p:childTnLst>
                          </p:cTn>
                        </p:par>
                        <p:par>
                          <p:cTn id="8" fill="hold">
                            <p:stCondLst>
                              <p:cond delay="10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1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1000"/>
                                        <p:tgtEl>
                                          <p:spTgt spid="6"/>
                                        </p:tgtEl>
                                      </p:cBhvr>
                                    </p:animEffect>
                                  </p:childTnLst>
                                </p:cTn>
                              </p:par>
                            </p:childTnLst>
                          </p:cTn>
                        </p:par>
                        <p:par>
                          <p:cTn id="17" fill="hold">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1000"/>
                                        <p:tgtEl>
                                          <p:spTgt spid="7"/>
                                        </p:tgtEl>
                                      </p:cBhvr>
                                    </p:animEffect>
                                  </p:childTnLst>
                                </p:cTn>
                              </p:par>
                            </p:childTnLst>
                          </p:cTn>
                        </p:par>
                        <p:par>
                          <p:cTn id="21" fill="hold">
                            <p:stCondLst>
                              <p:cond delay="2000"/>
                            </p:stCondLst>
                            <p:childTnLst>
                              <p:par>
                                <p:cTn id="22" presetID="3" presetClass="entr" presetSubtype="1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1000"/>
                                        <p:tgtEl>
                                          <p:spTgt spid="9"/>
                                        </p:tgtEl>
                                      </p:cBhvr>
                                    </p:animEffect>
                                  </p:childTnLst>
                                </p:cTn>
                              </p:par>
                            </p:childTnLst>
                          </p:cTn>
                        </p:par>
                        <p:par>
                          <p:cTn id="25" fill="hold">
                            <p:stCondLst>
                              <p:cond delay="3000"/>
                            </p:stCondLst>
                            <p:childTnLst>
                              <p:par>
                                <p:cTn id="26" presetID="3" presetClass="entr" presetSubtype="1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1000"/>
                                        <p:tgtEl>
                                          <p:spTgt spid="10"/>
                                        </p:tgtEl>
                                      </p:cBhvr>
                                    </p:animEffect>
                                  </p:childTnLst>
                                </p:cTn>
                              </p:par>
                            </p:childTnLst>
                          </p:cTn>
                        </p:par>
                        <p:par>
                          <p:cTn id="29" fill="hold">
                            <p:stCondLst>
                              <p:cond delay="4000"/>
                            </p:stCondLst>
                            <p:childTnLst>
                              <p:par>
                                <p:cTn id="30" presetID="3" presetClass="entr" presetSubtype="1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1000"/>
                                        <p:tgtEl>
                                          <p:spTgt spid="11"/>
                                        </p:tgtEl>
                                      </p:cBhvr>
                                    </p:animEffect>
                                  </p:childTnLst>
                                </p:cTn>
                              </p:par>
                            </p:childTnLst>
                          </p:cTn>
                        </p:par>
                        <p:par>
                          <p:cTn id="33" fill="hold">
                            <p:stCondLst>
                              <p:cond delay="5000"/>
                            </p:stCondLst>
                            <p:childTnLst>
                              <p:par>
                                <p:cTn id="34" presetID="3" presetClass="entr" presetSubtype="1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linds(horizontal)">
                                      <p:cBhvr>
                                        <p:cTn id="36" dur="1000"/>
                                        <p:tgtEl>
                                          <p:spTgt spid="12"/>
                                        </p:tgtEl>
                                      </p:cBhvr>
                                    </p:animEffect>
                                  </p:childTnLst>
                                </p:cTn>
                              </p:par>
                            </p:childTnLst>
                          </p:cTn>
                        </p:par>
                        <p:par>
                          <p:cTn id="37" fill="hold">
                            <p:stCondLst>
                              <p:cond delay="6000"/>
                            </p:stCondLst>
                            <p:childTnLst>
                              <p:par>
                                <p:cTn id="38" presetID="3" presetClass="entr" presetSubtype="10"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linds(horizontal)">
                                      <p:cBhvr>
                                        <p:cTn id="40" dur="1000"/>
                                        <p:tgtEl>
                                          <p:spTgt spid="14"/>
                                        </p:tgtEl>
                                      </p:cBhvr>
                                    </p:animEffect>
                                  </p:childTnLst>
                                </p:cTn>
                              </p:par>
                            </p:childTnLst>
                          </p:cTn>
                        </p:par>
                        <p:par>
                          <p:cTn id="41" fill="hold">
                            <p:stCondLst>
                              <p:cond delay="7000"/>
                            </p:stCondLst>
                            <p:childTnLst>
                              <p:par>
                                <p:cTn id="42" presetID="3" presetClass="entr" presetSubtype="10"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blinds(horizontal)">
                                      <p:cBhvr>
                                        <p:cTn id="44" dur="1000"/>
                                        <p:tgtEl>
                                          <p:spTgt spid="15"/>
                                        </p:tgtEl>
                                      </p:cBhvr>
                                    </p:animEffect>
                                  </p:childTnLst>
                                </p:cTn>
                              </p:par>
                            </p:childTnLst>
                          </p:cTn>
                        </p:par>
                        <p:par>
                          <p:cTn id="45" fill="hold">
                            <p:stCondLst>
                              <p:cond delay="8000"/>
                            </p:stCondLst>
                            <p:childTnLst>
                              <p:par>
                                <p:cTn id="46" presetID="3" presetClass="entr" presetSubtype="10"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blinds(horizontal)">
                                      <p:cBhvr>
                                        <p:cTn id="48" dur="1000"/>
                                        <p:tgtEl>
                                          <p:spTgt spid="16"/>
                                        </p:tgtEl>
                                      </p:cBhvr>
                                    </p:animEffect>
                                  </p:childTnLst>
                                </p:cTn>
                              </p:par>
                            </p:childTnLst>
                          </p:cTn>
                        </p:par>
                        <p:par>
                          <p:cTn id="49" fill="hold">
                            <p:stCondLst>
                              <p:cond delay="9000"/>
                            </p:stCondLst>
                            <p:childTnLst>
                              <p:par>
                                <p:cTn id="50" presetID="3" presetClass="entr" presetSubtype="10" fill="hold" grpId="0" nodeType="after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blinds(horizontal)">
                                      <p:cBhvr>
                                        <p:cTn id="52"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P spid="10" grpId="0"/>
      <p:bldP spid="11" grpId="0"/>
      <p:bldP spid="12" grpId="0"/>
      <p:bldP spid="14" grpId="0"/>
      <p:bldP spid="15" grpId="0"/>
      <p:bldP spid="16" grpId="0"/>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81" name="Rectangle 5"/>
          <p:cNvSpPr>
            <a:spLocks noChangeArrowheads="1"/>
          </p:cNvSpPr>
          <p:nvPr/>
        </p:nvSpPr>
        <p:spPr bwMode="auto">
          <a:xfrm>
            <a:off x="179374" y="1443024"/>
            <a:ext cx="8797925" cy="4168775"/>
          </a:xfrm>
          <a:prstGeom prst="rect">
            <a:avLst/>
          </a:prstGeom>
          <a:noFill/>
          <a:ln w="9525">
            <a:noFill/>
            <a:miter lim="800000"/>
            <a:headEnd/>
            <a:tailEnd/>
          </a:ln>
          <a:effectLst/>
        </p:spPr>
        <p:txBody>
          <a:bodyPr lIns="92061" tIns="46030" rIns="92061" bIns="46030" anchor="ctr"/>
          <a:lstStyle/>
          <a:p>
            <a:pPr algn="l">
              <a:lnSpc>
                <a:spcPct val="150000"/>
              </a:lnSpc>
              <a:buFont typeface="Monotype Sorts" pitchFamily="2" charset="2"/>
              <a:buNone/>
            </a:pPr>
            <a:r>
              <a:rPr lang="zh-CN" altLang="en-US" sz="2800" dirty="0">
                <a:solidFill>
                  <a:schemeClr val="hlink"/>
                </a:solidFill>
                <a:effectLst>
                  <a:outerShdw blurRad="38100" dist="38100" dir="2700000" algn="tl">
                    <a:srgbClr val="C0C0C0"/>
                  </a:outerShdw>
                </a:effectLst>
                <a:latin typeface="楷体_GB2312" pitchFamily="49" charset="-122"/>
                <a:ea typeface="楷体_GB2312" pitchFamily="49" charset="-122"/>
              </a:rPr>
              <a:t>活动图练习</a:t>
            </a:r>
            <a:r>
              <a:rPr lang="zh-CN" altLang="en-US" sz="2800" dirty="0" smtClean="0">
                <a:solidFill>
                  <a:schemeClr val="hlink"/>
                </a:solidFill>
                <a:effectLst>
                  <a:outerShdw blurRad="38100" dist="38100" dir="2700000" algn="tl">
                    <a:srgbClr val="C0C0C0"/>
                  </a:outerShdw>
                </a:effectLst>
                <a:latin typeface="楷体_GB2312" pitchFamily="49" charset="-122"/>
                <a:ea typeface="楷体_GB2312" pitchFamily="49" charset="-122"/>
              </a:rPr>
              <a:t>：</a:t>
            </a:r>
          </a:p>
          <a:p>
            <a:pPr algn="l">
              <a:lnSpc>
                <a:spcPct val="150000"/>
              </a:lnSpc>
              <a:buFont typeface="Monotype Sorts" pitchFamily="2" charset="2"/>
              <a:buNone/>
            </a:pPr>
            <a:r>
              <a:rPr lang="zh-CN" altLang="en-US" sz="2800" dirty="0" smtClean="0">
                <a:solidFill>
                  <a:schemeClr val="hlink"/>
                </a:solidFill>
                <a:effectLst>
                  <a:outerShdw blurRad="38100" dist="38100" dir="2700000" algn="tl">
                    <a:srgbClr val="C0C0C0"/>
                  </a:outerShdw>
                </a:effectLst>
                <a:latin typeface="楷体_GB2312" pitchFamily="49" charset="-122"/>
                <a:ea typeface="楷体_GB2312" pitchFamily="49" charset="-122"/>
              </a:rPr>
              <a:t>    </a:t>
            </a:r>
            <a:r>
              <a:rPr lang="en-US" altLang="zh-CN" sz="2800" dirty="0" smtClean="0">
                <a:solidFill>
                  <a:schemeClr val="tx1"/>
                </a:solidFill>
                <a:effectLst>
                  <a:outerShdw blurRad="38100" dist="38100" dir="2700000" algn="tl">
                    <a:srgbClr val="C0C0C0"/>
                  </a:outerShdw>
                </a:effectLst>
                <a:latin typeface="Times New Roman" pitchFamily="18" charset="0"/>
                <a:ea typeface="楷体_GB2312" pitchFamily="49" charset="-122"/>
              </a:rPr>
              <a:t>ATM</a:t>
            </a:r>
            <a:r>
              <a:rPr lang="zh-CN" altLang="en-US" sz="2800" dirty="0" smtClean="0">
                <a:solidFill>
                  <a:schemeClr val="tx1"/>
                </a:solidFill>
                <a:effectLst>
                  <a:outerShdw blurRad="38100" dist="38100" dir="2700000" algn="tl">
                    <a:srgbClr val="C0C0C0"/>
                  </a:outerShdw>
                </a:effectLst>
                <a:latin typeface="楷体_GB2312" pitchFamily="49" charset="-122"/>
                <a:ea typeface="楷体_GB2312" pitchFamily="49" charset="-122"/>
              </a:rPr>
              <a:t>机的银行系统活动图。客户到银行开户申请</a:t>
            </a:r>
            <a:r>
              <a:rPr lang="en-US" altLang="zh-CN" sz="2800" dirty="0" smtClean="0">
                <a:solidFill>
                  <a:schemeClr val="tx1"/>
                </a:solidFill>
                <a:effectLst>
                  <a:outerShdw blurRad="38100" dist="38100" dir="2700000" algn="tl">
                    <a:srgbClr val="C0C0C0"/>
                  </a:outerShdw>
                </a:effectLst>
                <a:latin typeface="Times New Roman" pitchFamily="18" charset="0"/>
                <a:ea typeface="楷体_GB2312" pitchFamily="49" charset="-122"/>
                <a:cs typeface="Times New Roman" pitchFamily="18" charset="0"/>
              </a:rPr>
              <a:t>ATM</a:t>
            </a:r>
            <a:r>
              <a:rPr lang="zh-CN" altLang="en-US" sz="2800" dirty="0" smtClean="0">
                <a:solidFill>
                  <a:schemeClr val="tx1"/>
                </a:solidFill>
                <a:effectLst>
                  <a:outerShdw blurRad="38100" dist="38100" dir="2700000" algn="tl">
                    <a:srgbClr val="C0C0C0"/>
                  </a:outerShdw>
                </a:effectLst>
                <a:latin typeface="楷体_GB2312" pitchFamily="49" charset="-122"/>
                <a:ea typeface="楷体_GB2312" pitchFamily="49" charset="-122"/>
              </a:rPr>
              <a:t>卡，银行建立用户信息后发放银行卡。客户在</a:t>
            </a:r>
            <a:r>
              <a:rPr lang="en-US" altLang="zh-CN" sz="2800" dirty="0" smtClean="0">
                <a:solidFill>
                  <a:schemeClr val="tx1"/>
                </a:solidFill>
                <a:effectLst>
                  <a:outerShdw blurRad="38100" dist="38100" dir="2700000" algn="tl">
                    <a:srgbClr val="C0C0C0"/>
                  </a:outerShdw>
                </a:effectLst>
                <a:latin typeface="Times New Roman" pitchFamily="18" charset="0"/>
                <a:ea typeface="楷体_GB2312" pitchFamily="49" charset="-122"/>
              </a:rPr>
              <a:t>ATM</a:t>
            </a:r>
            <a:r>
              <a:rPr lang="zh-CN" altLang="en-US" sz="2800" dirty="0" smtClean="0">
                <a:solidFill>
                  <a:schemeClr val="tx1"/>
                </a:solidFill>
                <a:effectLst>
                  <a:outerShdw blurRad="38100" dist="38100" dir="2700000" algn="tl">
                    <a:srgbClr val="C0C0C0"/>
                  </a:outerShdw>
                </a:effectLst>
                <a:latin typeface="楷体_GB2312" pitchFamily="49" charset="-122"/>
                <a:ea typeface="楷体_GB2312" pitchFamily="49" charset="-122"/>
              </a:rPr>
              <a:t>机上插入银行卡，并输入密码。经过银行合法性检查后，显示功能选项，选择功能。之后经系统确认，完成支付；或者选择退出，结束操作过程。</a:t>
            </a:r>
            <a:endParaRPr lang="zh-CN" altLang="en-US" sz="2800" dirty="0">
              <a:solidFill>
                <a:schemeClr val="accent1"/>
              </a:solidFill>
              <a:effectLst>
                <a:outerShdw blurRad="38100" dist="38100" dir="2700000" algn="tl">
                  <a:srgbClr val="C0C0C0"/>
                </a:outerShdw>
              </a:effectLst>
              <a:latin typeface="楷体_GB2312" pitchFamily="49" charset="-122"/>
              <a:ea typeface="楷体_GB2312" pitchFamily="49" charset="-122"/>
            </a:endParaRPr>
          </a:p>
        </p:txBody>
      </p:sp>
      <p:sp>
        <p:nvSpPr>
          <p:cNvPr id="408580"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
        <p:nvSpPr>
          <p:cNvPr id="4" name="矩形 3"/>
          <p:cNvSpPr/>
          <p:nvPr/>
        </p:nvSpPr>
        <p:spPr>
          <a:xfrm>
            <a:off x="5283467" y="2373806"/>
            <a:ext cx="906017" cy="480131"/>
          </a:xfrm>
          <a:prstGeom prst="rect">
            <a:avLst/>
          </a:prstGeom>
        </p:spPr>
        <p:txBody>
          <a:bodyPr wrap="none">
            <a:spAutoFit/>
          </a:bodyPr>
          <a:lstStyle/>
          <a:p>
            <a:r>
              <a:rPr lang="zh-CN" altLang="en-US" sz="2800" dirty="0" smtClean="0">
                <a:solidFill>
                  <a:srgbClr val="FF0000"/>
                </a:solidFill>
                <a:effectLst>
                  <a:outerShdw blurRad="38100" dist="38100" dir="2700000" algn="tl">
                    <a:srgbClr val="C0C0C0"/>
                  </a:outerShdw>
                </a:effectLst>
                <a:latin typeface="楷体_GB2312" pitchFamily="49" charset="-122"/>
                <a:ea typeface="楷体_GB2312" pitchFamily="49" charset="-122"/>
              </a:rPr>
              <a:t>客户</a:t>
            </a:r>
            <a:endParaRPr lang="zh-CN" altLang="en-US" sz="2800" dirty="0">
              <a:solidFill>
                <a:srgbClr val="FF0000"/>
              </a:solidFill>
            </a:endParaRPr>
          </a:p>
        </p:txBody>
      </p:sp>
      <p:sp>
        <p:nvSpPr>
          <p:cNvPr id="5" name="矩形 4"/>
          <p:cNvSpPr/>
          <p:nvPr/>
        </p:nvSpPr>
        <p:spPr>
          <a:xfrm>
            <a:off x="6366169" y="2375132"/>
            <a:ext cx="906017" cy="480131"/>
          </a:xfrm>
          <a:prstGeom prst="rect">
            <a:avLst/>
          </a:prstGeom>
        </p:spPr>
        <p:txBody>
          <a:bodyPr wrap="none">
            <a:spAutoFit/>
          </a:bodyPr>
          <a:lstStyle/>
          <a:p>
            <a:r>
              <a:rPr lang="zh-CN" altLang="en-US" sz="2800" dirty="0" smtClean="0">
                <a:solidFill>
                  <a:srgbClr val="FF0000"/>
                </a:solidFill>
              </a:rPr>
              <a:t>银行</a:t>
            </a:r>
            <a:endParaRPr lang="zh-CN" altLang="en-US" sz="2800" dirty="0">
              <a:solidFill>
                <a:srgbClr val="FF0000"/>
              </a:solidFill>
            </a:endParaRPr>
          </a:p>
        </p:txBody>
      </p:sp>
      <p:sp>
        <p:nvSpPr>
          <p:cNvPr id="6" name="矩形 5"/>
          <p:cNvSpPr/>
          <p:nvPr/>
        </p:nvSpPr>
        <p:spPr>
          <a:xfrm>
            <a:off x="7068708" y="2383083"/>
            <a:ext cx="1773140" cy="480131"/>
          </a:xfrm>
          <a:prstGeom prst="rect">
            <a:avLst/>
          </a:prstGeom>
        </p:spPr>
        <p:txBody>
          <a:bodyPr wrap="square">
            <a:spAutoFit/>
          </a:bodyPr>
          <a:lstStyle/>
          <a:p>
            <a:r>
              <a:rPr lang="zh-CN" altLang="en-US" sz="2800" dirty="0" smtClean="0">
                <a:solidFill>
                  <a:srgbClr val="00B050"/>
                </a:solidFill>
              </a:rPr>
              <a:t>开户申请</a:t>
            </a:r>
            <a:endParaRPr lang="zh-CN" altLang="en-US" sz="2800" dirty="0">
              <a:solidFill>
                <a:srgbClr val="00B050"/>
              </a:solidFill>
            </a:endParaRPr>
          </a:p>
        </p:txBody>
      </p:sp>
      <p:sp>
        <p:nvSpPr>
          <p:cNvPr id="7" name="矩形 6"/>
          <p:cNvSpPr/>
          <p:nvPr/>
        </p:nvSpPr>
        <p:spPr>
          <a:xfrm>
            <a:off x="2418524" y="3004610"/>
            <a:ext cx="2439724" cy="480131"/>
          </a:xfrm>
          <a:prstGeom prst="rect">
            <a:avLst/>
          </a:prstGeom>
        </p:spPr>
        <p:txBody>
          <a:bodyPr wrap="square">
            <a:spAutoFit/>
          </a:bodyPr>
          <a:lstStyle/>
          <a:p>
            <a:r>
              <a:rPr lang="zh-CN" altLang="en-US" sz="2800" dirty="0" smtClean="0">
                <a:solidFill>
                  <a:srgbClr val="00B050"/>
                </a:solidFill>
              </a:rPr>
              <a:t>建立用户信息</a:t>
            </a:r>
            <a:endParaRPr lang="zh-CN" altLang="en-US" sz="2800" dirty="0">
              <a:solidFill>
                <a:srgbClr val="00B050"/>
              </a:solidFill>
            </a:endParaRPr>
          </a:p>
        </p:txBody>
      </p:sp>
      <p:sp>
        <p:nvSpPr>
          <p:cNvPr id="9" name="矩形 8"/>
          <p:cNvSpPr/>
          <p:nvPr/>
        </p:nvSpPr>
        <p:spPr>
          <a:xfrm>
            <a:off x="1720136" y="3642039"/>
            <a:ext cx="967406" cy="480131"/>
          </a:xfrm>
          <a:prstGeom prst="rect">
            <a:avLst/>
          </a:prstGeom>
        </p:spPr>
        <p:txBody>
          <a:bodyPr wrap="square">
            <a:spAutoFit/>
          </a:bodyPr>
          <a:lstStyle/>
          <a:p>
            <a:r>
              <a:rPr lang="zh-CN" altLang="en-US" sz="2800" dirty="0" smtClean="0">
                <a:solidFill>
                  <a:srgbClr val="00B050"/>
                </a:solidFill>
              </a:rPr>
              <a:t>插入</a:t>
            </a:r>
            <a:endParaRPr lang="zh-CN" altLang="en-US" sz="2800" dirty="0">
              <a:solidFill>
                <a:srgbClr val="00B050"/>
              </a:solidFill>
            </a:endParaRPr>
          </a:p>
        </p:txBody>
      </p:sp>
      <p:sp>
        <p:nvSpPr>
          <p:cNvPr id="10" name="矩形 9"/>
          <p:cNvSpPr/>
          <p:nvPr/>
        </p:nvSpPr>
        <p:spPr>
          <a:xfrm>
            <a:off x="4208895" y="3649991"/>
            <a:ext cx="1754583" cy="480131"/>
          </a:xfrm>
          <a:prstGeom prst="rect">
            <a:avLst/>
          </a:prstGeom>
        </p:spPr>
        <p:txBody>
          <a:bodyPr wrap="square">
            <a:spAutoFit/>
          </a:bodyPr>
          <a:lstStyle/>
          <a:p>
            <a:r>
              <a:rPr lang="zh-CN" altLang="en-US" sz="2800" dirty="0" smtClean="0">
                <a:solidFill>
                  <a:srgbClr val="00B050"/>
                </a:solidFill>
              </a:rPr>
              <a:t>输入密码</a:t>
            </a:r>
            <a:endParaRPr lang="zh-CN" altLang="en-US" sz="2800" dirty="0">
              <a:solidFill>
                <a:srgbClr val="00B050"/>
              </a:solidFill>
            </a:endParaRPr>
          </a:p>
        </p:txBody>
      </p:sp>
      <p:sp>
        <p:nvSpPr>
          <p:cNvPr id="11" name="矩形 10"/>
          <p:cNvSpPr/>
          <p:nvPr/>
        </p:nvSpPr>
        <p:spPr>
          <a:xfrm>
            <a:off x="7421223" y="3657942"/>
            <a:ext cx="1388826" cy="480131"/>
          </a:xfrm>
          <a:prstGeom prst="rect">
            <a:avLst/>
          </a:prstGeom>
        </p:spPr>
        <p:txBody>
          <a:bodyPr wrap="square">
            <a:spAutoFit/>
          </a:bodyPr>
          <a:lstStyle/>
          <a:p>
            <a:r>
              <a:rPr lang="zh-CN" altLang="en-US" sz="2800" dirty="0" smtClean="0">
                <a:solidFill>
                  <a:srgbClr val="00B050"/>
                </a:solidFill>
              </a:rPr>
              <a:t>合法性</a:t>
            </a:r>
            <a:endParaRPr lang="zh-CN" altLang="en-US" sz="2800" dirty="0">
              <a:solidFill>
                <a:srgbClr val="00B050"/>
              </a:solidFill>
            </a:endParaRPr>
          </a:p>
        </p:txBody>
      </p:sp>
      <p:sp>
        <p:nvSpPr>
          <p:cNvPr id="12" name="矩形 11"/>
          <p:cNvSpPr/>
          <p:nvPr/>
        </p:nvSpPr>
        <p:spPr>
          <a:xfrm>
            <a:off x="193484" y="4278143"/>
            <a:ext cx="1015114" cy="480131"/>
          </a:xfrm>
          <a:prstGeom prst="rect">
            <a:avLst/>
          </a:prstGeom>
        </p:spPr>
        <p:txBody>
          <a:bodyPr wrap="square">
            <a:spAutoFit/>
          </a:bodyPr>
          <a:lstStyle/>
          <a:p>
            <a:r>
              <a:rPr lang="zh-CN" altLang="en-US" sz="2800" dirty="0" smtClean="0">
                <a:solidFill>
                  <a:srgbClr val="00B050"/>
                </a:solidFill>
              </a:rPr>
              <a:t>检查</a:t>
            </a:r>
            <a:endParaRPr lang="zh-CN" altLang="en-US" sz="2800" dirty="0">
              <a:solidFill>
                <a:srgbClr val="00B050"/>
              </a:solidFill>
            </a:endParaRPr>
          </a:p>
        </p:txBody>
      </p:sp>
      <p:sp>
        <p:nvSpPr>
          <p:cNvPr id="14" name="矩形 13"/>
          <p:cNvSpPr/>
          <p:nvPr/>
        </p:nvSpPr>
        <p:spPr>
          <a:xfrm>
            <a:off x="1616771" y="4286095"/>
            <a:ext cx="2439724" cy="480131"/>
          </a:xfrm>
          <a:prstGeom prst="rect">
            <a:avLst/>
          </a:prstGeom>
        </p:spPr>
        <p:txBody>
          <a:bodyPr wrap="square">
            <a:spAutoFit/>
          </a:bodyPr>
          <a:lstStyle/>
          <a:p>
            <a:r>
              <a:rPr lang="zh-CN" altLang="en-US" sz="2800" dirty="0" smtClean="0">
                <a:solidFill>
                  <a:srgbClr val="00B050"/>
                </a:solidFill>
              </a:rPr>
              <a:t>显示功能选项</a:t>
            </a:r>
            <a:endParaRPr lang="zh-CN" altLang="en-US" sz="2800" dirty="0">
              <a:solidFill>
                <a:srgbClr val="00B050"/>
              </a:solidFill>
            </a:endParaRPr>
          </a:p>
        </p:txBody>
      </p:sp>
      <p:sp>
        <p:nvSpPr>
          <p:cNvPr id="15" name="矩形 14"/>
          <p:cNvSpPr/>
          <p:nvPr/>
        </p:nvSpPr>
        <p:spPr>
          <a:xfrm>
            <a:off x="4121428" y="4286096"/>
            <a:ext cx="1953368" cy="480131"/>
          </a:xfrm>
          <a:prstGeom prst="rect">
            <a:avLst/>
          </a:prstGeom>
        </p:spPr>
        <p:txBody>
          <a:bodyPr wrap="square">
            <a:spAutoFit/>
          </a:bodyPr>
          <a:lstStyle/>
          <a:p>
            <a:r>
              <a:rPr lang="zh-CN" altLang="en-US" sz="2800" dirty="0" smtClean="0">
                <a:solidFill>
                  <a:srgbClr val="00B050"/>
                </a:solidFill>
              </a:rPr>
              <a:t>选择功能</a:t>
            </a:r>
            <a:endParaRPr lang="zh-CN" altLang="en-US" sz="2800" dirty="0">
              <a:solidFill>
                <a:srgbClr val="00B050"/>
              </a:solidFill>
            </a:endParaRPr>
          </a:p>
        </p:txBody>
      </p:sp>
      <p:sp>
        <p:nvSpPr>
          <p:cNvPr id="16" name="矩形 15"/>
          <p:cNvSpPr/>
          <p:nvPr/>
        </p:nvSpPr>
        <p:spPr>
          <a:xfrm>
            <a:off x="6975951" y="4278144"/>
            <a:ext cx="1746634" cy="480131"/>
          </a:xfrm>
          <a:prstGeom prst="rect">
            <a:avLst/>
          </a:prstGeom>
        </p:spPr>
        <p:txBody>
          <a:bodyPr wrap="square">
            <a:spAutoFit/>
          </a:bodyPr>
          <a:lstStyle/>
          <a:p>
            <a:r>
              <a:rPr lang="zh-CN" altLang="en-US" sz="2800" dirty="0" smtClean="0">
                <a:solidFill>
                  <a:srgbClr val="00B050"/>
                </a:solidFill>
              </a:rPr>
              <a:t>系统确认</a:t>
            </a:r>
            <a:endParaRPr lang="zh-CN" altLang="en-US" sz="2800" dirty="0">
              <a:solidFill>
                <a:srgbClr val="00B050"/>
              </a:solidFill>
            </a:endParaRPr>
          </a:p>
        </p:txBody>
      </p:sp>
      <p:sp>
        <p:nvSpPr>
          <p:cNvPr id="17" name="矩形 16"/>
          <p:cNvSpPr/>
          <p:nvPr/>
        </p:nvSpPr>
        <p:spPr>
          <a:xfrm>
            <a:off x="2690197" y="4930150"/>
            <a:ext cx="1754585" cy="480131"/>
          </a:xfrm>
          <a:prstGeom prst="rect">
            <a:avLst/>
          </a:prstGeom>
        </p:spPr>
        <p:txBody>
          <a:bodyPr wrap="square">
            <a:spAutoFit/>
          </a:bodyPr>
          <a:lstStyle/>
          <a:p>
            <a:r>
              <a:rPr lang="zh-CN" altLang="en-US" sz="2800" dirty="0" smtClean="0">
                <a:solidFill>
                  <a:srgbClr val="00B050"/>
                </a:solidFill>
              </a:rPr>
              <a:t>选择退出</a:t>
            </a:r>
            <a:endParaRPr lang="zh-CN" altLang="en-US" sz="2800" dirty="0">
              <a:solidFill>
                <a:srgbClr val="00B050"/>
              </a:solidFill>
            </a:endParaRPr>
          </a:p>
        </p:txBody>
      </p:sp>
      <p:pic>
        <p:nvPicPr>
          <p:cNvPr id="2" name="图片 1"/>
          <p:cNvPicPr>
            <a:picLocks noChangeAspect="1"/>
          </p:cNvPicPr>
          <p:nvPr/>
        </p:nvPicPr>
        <p:blipFill>
          <a:blip r:embed="rId3"/>
          <a:stretch>
            <a:fillRect/>
          </a:stretch>
        </p:blipFill>
        <p:spPr>
          <a:xfrm>
            <a:off x="701041" y="420688"/>
            <a:ext cx="7841660" cy="6127011"/>
          </a:xfrm>
          <a:prstGeom prst="rect">
            <a:avLst/>
          </a:prstGeom>
        </p:spPr>
      </p:pic>
    </p:spTree>
    <p:extLst>
      <p:ext uri="{BB962C8B-B14F-4D97-AF65-F5344CB8AC3E}">
        <p14:creationId xmlns:p14="http://schemas.microsoft.com/office/powerpoint/2010/main" val="116221968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1000"/>
                                        <p:tgtEl>
                                          <p:spTgt spid="4"/>
                                        </p:tgtEl>
                                      </p:cBhvr>
                                    </p:animEffect>
                                  </p:childTnLst>
                                </p:cTn>
                              </p:par>
                            </p:childTnLst>
                          </p:cTn>
                        </p:par>
                        <p:par>
                          <p:cTn id="8" fill="hold">
                            <p:stCondLst>
                              <p:cond delay="10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1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1000"/>
                                        <p:tgtEl>
                                          <p:spTgt spid="6"/>
                                        </p:tgtEl>
                                      </p:cBhvr>
                                    </p:animEffect>
                                  </p:childTnLst>
                                </p:cTn>
                              </p:par>
                            </p:childTnLst>
                          </p:cTn>
                        </p:par>
                        <p:par>
                          <p:cTn id="17" fill="hold">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1000"/>
                                        <p:tgtEl>
                                          <p:spTgt spid="7"/>
                                        </p:tgtEl>
                                      </p:cBhvr>
                                    </p:animEffect>
                                  </p:childTnLst>
                                </p:cTn>
                              </p:par>
                            </p:childTnLst>
                          </p:cTn>
                        </p:par>
                        <p:par>
                          <p:cTn id="21" fill="hold">
                            <p:stCondLst>
                              <p:cond delay="2000"/>
                            </p:stCondLst>
                            <p:childTnLst>
                              <p:par>
                                <p:cTn id="22" presetID="3" presetClass="entr" presetSubtype="1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1000"/>
                                        <p:tgtEl>
                                          <p:spTgt spid="9"/>
                                        </p:tgtEl>
                                      </p:cBhvr>
                                    </p:animEffect>
                                  </p:childTnLst>
                                </p:cTn>
                              </p:par>
                            </p:childTnLst>
                          </p:cTn>
                        </p:par>
                        <p:par>
                          <p:cTn id="25" fill="hold">
                            <p:stCondLst>
                              <p:cond delay="3000"/>
                            </p:stCondLst>
                            <p:childTnLst>
                              <p:par>
                                <p:cTn id="26" presetID="3" presetClass="entr" presetSubtype="1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1000"/>
                                        <p:tgtEl>
                                          <p:spTgt spid="10"/>
                                        </p:tgtEl>
                                      </p:cBhvr>
                                    </p:animEffect>
                                  </p:childTnLst>
                                </p:cTn>
                              </p:par>
                            </p:childTnLst>
                          </p:cTn>
                        </p:par>
                        <p:par>
                          <p:cTn id="29" fill="hold">
                            <p:stCondLst>
                              <p:cond delay="4000"/>
                            </p:stCondLst>
                            <p:childTnLst>
                              <p:par>
                                <p:cTn id="30" presetID="3" presetClass="entr" presetSubtype="1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1000"/>
                                        <p:tgtEl>
                                          <p:spTgt spid="11"/>
                                        </p:tgtEl>
                                      </p:cBhvr>
                                    </p:animEffect>
                                  </p:childTnLst>
                                </p:cTn>
                              </p:par>
                            </p:childTnLst>
                          </p:cTn>
                        </p:par>
                        <p:par>
                          <p:cTn id="33" fill="hold">
                            <p:stCondLst>
                              <p:cond delay="5000"/>
                            </p:stCondLst>
                            <p:childTnLst>
                              <p:par>
                                <p:cTn id="34" presetID="3" presetClass="entr" presetSubtype="1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linds(horizontal)">
                                      <p:cBhvr>
                                        <p:cTn id="36" dur="1000"/>
                                        <p:tgtEl>
                                          <p:spTgt spid="12"/>
                                        </p:tgtEl>
                                      </p:cBhvr>
                                    </p:animEffect>
                                  </p:childTnLst>
                                </p:cTn>
                              </p:par>
                            </p:childTnLst>
                          </p:cTn>
                        </p:par>
                        <p:par>
                          <p:cTn id="37" fill="hold">
                            <p:stCondLst>
                              <p:cond delay="6000"/>
                            </p:stCondLst>
                            <p:childTnLst>
                              <p:par>
                                <p:cTn id="38" presetID="3" presetClass="entr" presetSubtype="10"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linds(horizontal)">
                                      <p:cBhvr>
                                        <p:cTn id="40" dur="1000"/>
                                        <p:tgtEl>
                                          <p:spTgt spid="14"/>
                                        </p:tgtEl>
                                      </p:cBhvr>
                                    </p:animEffect>
                                  </p:childTnLst>
                                </p:cTn>
                              </p:par>
                            </p:childTnLst>
                          </p:cTn>
                        </p:par>
                        <p:par>
                          <p:cTn id="41" fill="hold">
                            <p:stCondLst>
                              <p:cond delay="7000"/>
                            </p:stCondLst>
                            <p:childTnLst>
                              <p:par>
                                <p:cTn id="42" presetID="3" presetClass="entr" presetSubtype="10"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blinds(horizontal)">
                                      <p:cBhvr>
                                        <p:cTn id="44" dur="1000"/>
                                        <p:tgtEl>
                                          <p:spTgt spid="15"/>
                                        </p:tgtEl>
                                      </p:cBhvr>
                                    </p:animEffect>
                                  </p:childTnLst>
                                </p:cTn>
                              </p:par>
                            </p:childTnLst>
                          </p:cTn>
                        </p:par>
                        <p:par>
                          <p:cTn id="45" fill="hold">
                            <p:stCondLst>
                              <p:cond delay="8000"/>
                            </p:stCondLst>
                            <p:childTnLst>
                              <p:par>
                                <p:cTn id="46" presetID="3" presetClass="entr" presetSubtype="10"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blinds(horizontal)">
                                      <p:cBhvr>
                                        <p:cTn id="48" dur="1000"/>
                                        <p:tgtEl>
                                          <p:spTgt spid="16"/>
                                        </p:tgtEl>
                                      </p:cBhvr>
                                    </p:animEffect>
                                  </p:childTnLst>
                                </p:cTn>
                              </p:par>
                            </p:childTnLst>
                          </p:cTn>
                        </p:par>
                        <p:par>
                          <p:cTn id="49" fill="hold">
                            <p:stCondLst>
                              <p:cond delay="9000"/>
                            </p:stCondLst>
                            <p:childTnLst>
                              <p:par>
                                <p:cTn id="50" presetID="3" presetClass="entr" presetSubtype="10" fill="hold" grpId="0" nodeType="after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blinds(horizontal)">
                                      <p:cBhvr>
                                        <p:cTn id="52"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P spid="10" grpId="0"/>
      <p:bldP spid="11" grpId="0"/>
      <p:bldP spid="12" grpId="0"/>
      <p:bldP spid="14" grpId="0"/>
      <p:bldP spid="15" grpId="0"/>
      <p:bldP spid="16" grpId="0"/>
      <p:bldP spid="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6" name="Rectangle 4"/>
          <p:cNvSpPr>
            <a:spLocks noChangeArrowheads="1"/>
          </p:cNvSpPr>
          <p:nvPr/>
        </p:nvSpPr>
        <p:spPr bwMode="auto">
          <a:xfrm>
            <a:off x="22130" y="1189092"/>
            <a:ext cx="9066213" cy="579437"/>
          </a:xfrm>
          <a:prstGeom prst="rect">
            <a:avLst/>
          </a:prstGeom>
          <a:noFill/>
          <a:ln w="9525">
            <a:noFill/>
            <a:miter lim="800000"/>
            <a:headEnd/>
            <a:tailEnd/>
          </a:ln>
          <a:effectLst/>
        </p:spPr>
        <p:txBody>
          <a:bodyPr lIns="92061" tIns="46030" rIns="92061" bIns="46030" anchor="ctr"/>
          <a:lstStyle/>
          <a:p>
            <a:pPr algn="l">
              <a:lnSpc>
                <a:spcPct val="100000"/>
              </a:lnSpc>
              <a:buFont typeface="Monotype Sorts" pitchFamily="2" charset="2"/>
              <a:buNone/>
            </a:pPr>
            <a:r>
              <a:rPr lang="zh-CN" altLang="en-US" dirty="0">
                <a:solidFill>
                  <a:schemeClr val="hlink"/>
                </a:solidFill>
                <a:effectLst>
                  <a:outerShdw blurRad="38100" dist="38100" dir="2700000" algn="tl">
                    <a:srgbClr val="C0C0C0"/>
                  </a:outerShdw>
                </a:effectLst>
                <a:latin typeface="楷体_GB2312" pitchFamily="49" charset="-122"/>
                <a:ea typeface="楷体_GB2312" pitchFamily="49" charset="-122"/>
              </a:rPr>
              <a:t>活动图示例：一台打印机服务器的</a:t>
            </a:r>
            <a:r>
              <a:rPr lang="zh-CN" altLang="en-US" dirty="0" smtClean="0">
                <a:solidFill>
                  <a:schemeClr val="hlink"/>
                </a:solidFill>
                <a:effectLst>
                  <a:outerShdw blurRad="38100" dist="38100" dir="2700000" algn="tl">
                    <a:srgbClr val="C0C0C0"/>
                  </a:outerShdw>
                </a:effectLst>
                <a:latin typeface="楷体_GB2312" pitchFamily="49" charset="-122"/>
                <a:ea typeface="楷体_GB2312" pitchFamily="49" charset="-122"/>
              </a:rPr>
              <a:t>活动图，给出其对应的状态图。</a:t>
            </a:r>
            <a:endParaRPr lang="zh-CN" altLang="en-US" dirty="0">
              <a:solidFill>
                <a:schemeClr val="hlink"/>
              </a:solidFill>
              <a:effectLst>
                <a:outerShdw blurRad="38100" dist="38100" dir="2700000" algn="tl">
                  <a:srgbClr val="C0C0C0"/>
                </a:outerShdw>
              </a:effectLst>
              <a:latin typeface="楷体_GB2312" pitchFamily="49" charset="-122"/>
              <a:ea typeface="楷体_GB2312" pitchFamily="49" charset="-122"/>
            </a:endParaRPr>
          </a:p>
        </p:txBody>
      </p:sp>
      <p:grpSp>
        <p:nvGrpSpPr>
          <p:cNvPr id="407557" name="Group 5"/>
          <p:cNvGrpSpPr>
            <a:grpSpLocks/>
          </p:cNvGrpSpPr>
          <p:nvPr/>
        </p:nvGrpSpPr>
        <p:grpSpPr bwMode="auto">
          <a:xfrm>
            <a:off x="608013" y="1925638"/>
            <a:ext cx="7886700" cy="4572000"/>
            <a:chOff x="396" y="1200"/>
            <a:chExt cx="4968" cy="2880"/>
          </a:xfrm>
        </p:grpSpPr>
        <p:sp>
          <p:nvSpPr>
            <p:cNvPr id="407558" name="Line 6"/>
            <p:cNvSpPr>
              <a:spLocks noChangeShapeType="1"/>
            </p:cNvSpPr>
            <p:nvPr/>
          </p:nvSpPr>
          <p:spPr bwMode="auto">
            <a:xfrm flipV="1">
              <a:off x="4740" y="1564"/>
              <a:ext cx="367" cy="1"/>
            </a:xfrm>
            <a:prstGeom prst="line">
              <a:avLst/>
            </a:prstGeom>
            <a:noFill/>
            <a:ln w="57150">
              <a:solidFill>
                <a:schemeClr val="tx1"/>
              </a:solidFill>
              <a:round/>
              <a:headEnd/>
              <a:tailEnd/>
            </a:ln>
            <a:effectLst/>
          </p:spPr>
          <p:txBody>
            <a:bodyPr lIns="91274" tIns="45638" rIns="91274" bIns="45638"/>
            <a:lstStyle/>
            <a:p>
              <a:endParaRPr lang="zh-CN" altLang="en-US"/>
            </a:p>
          </p:txBody>
        </p:sp>
        <p:sp>
          <p:nvSpPr>
            <p:cNvPr id="407559" name="Line 7"/>
            <p:cNvSpPr>
              <a:spLocks noChangeShapeType="1"/>
            </p:cNvSpPr>
            <p:nvPr/>
          </p:nvSpPr>
          <p:spPr bwMode="auto">
            <a:xfrm>
              <a:off x="2461" y="3525"/>
              <a:ext cx="884" cy="0"/>
            </a:xfrm>
            <a:prstGeom prst="line">
              <a:avLst/>
            </a:prstGeom>
            <a:noFill/>
            <a:ln w="57150">
              <a:solidFill>
                <a:schemeClr val="tx1"/>
              </a:solidFill>
              <a:round/>
              <a:headEnd type="triangle" w="lg" len="med"/>
              <a:tailEnd/>
            </a:ln>
            <a:effectLst/>
          </p:spPr>
          <p:txBody>
            <a:bodyPr lIns="91274" tIns="45638" rIns="91274" bIns="45638"/>
            <a:lstStyle/>
            <a:p>
              <a:endParaRPr lang="zh-CN" altLang="en-US"/>
            </a:p>
          </p:txBody>
        </p:sp>
        <p:sp>
          <p:nvSpPr>
            <p:cNvPr id="407560" name="Line 8"/>
            <p:cNvSpPr>
              <a:spLocks noChangeShapeType="1"/>
            </p:cNvSpPr>
            <p:nvPr/>
          </p:nvSpPr>
          <p:spPr bwMode="auto">
            <a:xfrm>
              <a:off x="3984" y="2882"/>
              <a:ext cx="0" cy="346"/>
            </a:xfrm>
            <a:prstGeom prst="line">
              <a:avLst/>
            </a:prstGeom>
            <a:noFill/>
            <a:ln w="57150">
              <a:solidFill>
                <a:schemeClr val="tx1"/>
              </a:solidFill>
              <a:round/>
              <a:headEnd/>
              <a:tailEnd type="triangle" w="lg" len="med"/>
            </a:ln>
            <a:effectLst/>
          </p:spPr>
          <p:txBody>
            <a:bodyPr lIns="91274" tIns="45638" rIns="91274" bIns="45638"/>
            <a:lstStyle/>
            <a:p>
              <a:endParaRPr lang="zh-CN" altLang="en-US"/>
            </a:p>
          </p:txBody>
        </p:sp>
        <p:sp>
          <p:nvSpPr>
            <p:cNvPr id="407561" name="AutoShape 9"/>
            <p:cNvSpPr>
              <a:spLocks noChangeArrowheads="1"/>
            </p:cNvSpPr>
            <p:nvPr/>
          </p:nvSpPr>
          <p:spPr bwMode="auto">
            <a:xfrm>
              <a:off x="3321" y="3216"/>
              <a:ext cx="1329" cy="619"/>
            </a:xfrm>
            <a:prstGeom prst="roundRect">
              <a:avLst>
                <a:gd name="adj" fmla="val 16667"/>
              </a:avLst>
            </a:prstGeom>
            <a:noFill/>
            <a:ln w="57150">
              <a:solidFill>
                <a:schemeClr val="tx1"/>
              </a:solidFill>
              <a:round/>
              <a:headEnd/>
              <a:tailEnd/>
            </a:ln>
            <a:effectLst/>
          </p:spPr>
          <p:txBody>
            <a:bodyPr lIns="91274" tIns="45638" rIns="91274" bIns="45638"/>
            <a:lstStyle/>
            <a:p>
              <a:pPr eaLnBrk="0" hangingPunct="0">
                <a:lnSpc>
                  <a:spcPct val="100000"/>
                </a:lnSpc>
              </a:pPr>
              <a:endParaRPr lang="zh-CN" altLang="zh-CN" sz="1000" b="0">
                <a:solidFill>
                  <a:schemeClr val="tx1"/>
                </a:solidFill>
                <a:latin typeface="Times New Roman" pitchFamily="18" charset="0"/>
              </a:endParaRPr>
            </a:p>
          </p:txBody>
        </p:sp>
        <p:sp>
          <p:nvSpPr>
            <p:cNvPr id="407562" name="Text Box 10"/>
            <p:cNvSpPr txBox="1">
              <a:spLocks noChangeArrowheads="1"/>
            </p:cNvSpPr>
            <p:nvPr/>
          </p:nvSpPr>
          <p:spPr bwMode="auto">
            <a:xfrm>
              <a:off x="3229" y="3308"/>
              <a:ext cx="1524" cy="388"/>
            </a:xfrm>
            <a:prstGeom prst="rect">
              <a:avLst/>
            </a:prstGeom>
            <a:noFill/>
            <a:ln w="57150">
              <a:noFill/>
              <a:miter lim="800000"/>
              <a:headEnd/>
              <a:tailEnd/>
            </a:ln>
            <a:effectLst/>
          </p:spPr>
          <p:txBody>
            <a:bodyPr lIns="91274" tIns="45638" rIns="91274" bIns="45638"/>
            <a:lstStyle/>
            <a:p>
              <a:pPr algn="ctr" eaLnBrk="0" hangingPunct="0">
                <a:lnSpc>
                  <a:spcPct val="135000"/>
                </a:lnSpc>
              </a:pPr>
              <a:r>
                <a:rPr lang="zh-CN" altLang="en-US">
                  <a:solidFill>
                    <a:schemeClr val="tx1"/>
                  </a:solidFill>
                  <a:latin typeface="Times New Roman" pitchFamily="18" charset="0"/>
                </a:rPr>
                <a:t>创建附加文件</a:t>
              </a:r>
              <a:endParaRPr lang="zh-CN" altLang="en-US" sz="900" b="0">
                <a:solidFill>
                  <a:schemeClr val="tx1"/>
                </a:solidFill>
                <a:latin typeface="Times New Roman" pitchFamily="18" charset="0"/>
              </a:endParaRPr>
            </a:p>
          </p:txBody>
        </p:sp>
        <p:grpSp>
          <p:nvGrpSpPr>
            <p:cNvPr id="407563" name="Group 11"/>
            <p:cNvGrpSpPr>
              <a:grpSpLocks/>
            </p:cNvGrpSpPr>
            <p:nvPr/>
          </p:nvGrpSpPr>
          <p:grpSpPr bwMode="auto">
            <a:xfrm>
              <a:off x="5099" y="1439"/>
              <a:ext cx="265" cy="265"/>
              <a:chOff x="5099" y="1419"/>
              <a:chExt cx="295" cy="295"/>
            </a:xfrm>
          </p:grpSpPr>
          <p:sp>
            <p:nvSpPr>
              <p:cNvPr id="407564" name="Oval 12"/>
              <p:cNvSpPr>
                <a:spLocks noChangeArrowheads="1"/>
              </p:cNvSpPr>
              <p:nvPr/>
            </p:nvSpPr>
            <p:spPr bwMode="auto">
              <a:xfrm>
                <a:off x="5099" y="1419"/>
                <a:ext cx="295" cy="295"/>
              </a:xfrm>
              <a:prstGeom prst="ellipse">
                <a:avLst/>
              </a:prstGeom>
              <a:noFill/>
              <a:ln w="38100">
                <a:solidFill>
                  <a:schemeClr val="tx1"/>
                </a:solidFill>
                <a:round/>
                <a:headEnd/>
                <a:tailEnd/>
              </a:ln>
              <a:effectLst/>
            </p:spPr>
            <p:txBody>
              <a:bodyPr lIns="91274" tIns="45638" rIns="91274" bIns="45638"/>
              <a:lstStyle/>
              <a:p>
                <a:endParaRPr lang="zh-CN" altLang="en-US"/>
              </a:p>
            </p:txBody>
          </p:sp>
          <p:sp>
            <p:nvSpPr>
              <p:cNvPr id="407565" name="Oval 13"/>
              <p:cNvSpPr>
                <a:spLocks noChangeArrowheads="1"/>
              </p:cNvSpPr>
              <p:nvPr/>
            </p:nvSpPr>
            <p:spPr bwMode="auto">
              <a:xfrm>
                <a:off x="5144" y="1464"/>
                <a:ext cx="205" cy="205"/>
              </a:xfrm>
              <a:prstGeom prst="ellipse">
                <a:avLst/>
              </a:prstGeom>
              <a:solidFill>
                <a:schemeClr val="tx1"/>
              </a:solidFill>
              <a:ln w="38100">
                <a:solidFill>
                  <a:schemeClr val="tx1"/>
                </a:solidFill>
                <a:round/>
                <a:headEnd/>
                <a:tailEnd/>
              </a:ln>
              <a:effectLst/>
            </p:spPr>
            <p:txBody>
              <a:bodyPr lIns="91274" tIns="45638" rIns="91274" bIns="45638"/>
              <a:lstStyle/>
              <a:p>
                <a:endParaRPr lang="zh-CN" altLang="en-US"/>
              </a:p>
            </p:txBody>
          </p:sp>
        </p:grpSp>
        <p:sp>
          <p:nvSpPr>
            <p:cNvPr id="407566" name="AutoShape 14"/>
            <p:cNvSpPr>
              <a:spLocks noChangeArrowheads="1"/>
            </p:cNvSpPr>
            <p:nvPr/>
          </p:nvSpPr>
          <p:spPr bwMode="auto">
            <a:xfrm>
              <a:off x="3233" y="1200"/>
              <a:ext cx="1516" cy="714"/>
            </a:xfrm>
            <a:prstGeom prst="roundRect">
              <a:avLst>
                <a:gd name="adj" fmla="val 16667"/>
              </a:avLst>
            </a:prstGeom>
            <a:noFill/>
            <a:ln w="57150">
              <a:solidFill>
                <a:schemeClr val="tx1"/>
              </a:solidFill>
              <a:round/>
              <a:headEnd/>
              <a:tailEnd/>
            </a:ln>
            <a:effectLst/>
          </p:spPr>
          <p:txBody>
            <a:bodyPr lIns="91274" tIns="45638" rIns="91274" bIns="45638"/>
            <a:lstStyle/>
            <a:p>
              <a:pPr eaLnBrk="0" hangingPunct="0">
                <a:lnSpc>
                  <a:spcPct val="100000"/>
                </a:lnSpc>
              </a:pPr>
              <a:endParaRPr lang="zh-CN" altLang="zh-CN" sz="900" b="0">
                <a:solidFill>
                  <a:schemeClr val="tx1"/>
                </a:solidFill>
                <a:latin typeface="Times New Roman" pitchFamily="18" charset="0"/>
              </a:endParaRPr>
            </a:p>
          </p:txBody>
        </p:sp>
        <p:sp>
          <p:nvSpPr>
            <p:cNvPr id="407567" name="Text Box 15"/>
            <p:cNvSpPr txBox="1">
              <a:spLocks noChangeArrowheads="1"/>
            </p:cNvSpPr>
            <p:nvPr/>
          </p:nvSpPr>
          <p:spPr bwMode="auto">
            <a:xfrm>
              <a:off x="3144" y="1320"/>
              <a:ext cx="1704" cy="504"/>
            </a:xfrm>
            <a:prstGeom prst="rect">
              <a:avLst/>
            </a:prstGeom>
            <a:noFill/>
            <a:ln w="57150">
              <a:noFill/>
              <a:miter lim="800000"/>
              <a:headEnd/>
              <a:tailEnd/>
            </a:ln>
            <a:effectLst/>
          </p:spPr>
          <p:txBody>
            <a:bodyPr lIns="91274" tIns="45638" rIns="91274" bIns="45638"/>
            <a:lstStyle/>
            <a:p>
              <a:pPr algn="ctr" eaLnBrk="0" hangingPunct="0"/>
              <a:r>
                <a:rPr lang="zh-CN" altLang="en-US">
                  <a:solidFill>
                    <a:schemeClr val="tx1"/>
                  </a:solidFill>
                  <a:latin typeface="Times New Roman" pitchFamily="18" charset="0"/>
                </a:rPr>
                <a:t>显示</a:t>
              </a:r>
              <a:r>
                <a:rPr lang="en-US" altLang="zh-CN">
                  <a:solidFill>
                    <a:schemeClr val="tx1"/>
                  </a:solidFill>
                  <a:latin typeface="Times New Roman" pitchFamily="18" charset="0"/>
                </a:rPr>
                <a:t>"</a:t>
              </a:r>
              <a:r>
                <a:rPr lang="zh-CN" altLang="en-US">
                  <a:solidFill>
                    <a:schemeClr val="tx1"/>
                  </a:solidFill>
                  <a:latin typeface="Times New Roman" pitchFamily="18" charset="0"/>
                </a:rPr>
                <a:t>磁盘已满</a:t>
              </a:r>
              <a:r>
                <a:rPr lang="en-US" altLang="zh-CN">
                  <a:solidFill>
                    <a:schemeClr val="tx1"/>
                  </a:solidFill>
                  <a:latin typeface="Times New Roman" pitchFamily="18" charset="0"/>
                </a:rPr>
                <a:t>"</a:t>
              </a:r>
            </a:p>
            <a:p>
              <a:pPr algn="ctr" eaLnBrk="0" hangingPunct="0"/>
              <a:r>
                <a:rPr lang="zh-CN" altLang="en-US">
                  <a:solidFill>
                    <a:schemeClr val="tx1"/>
                  </a:solidFill>
                  <a:latin typeface="Times New Roman" pitchFamily="18" charset="0"/>
                </a:rPr>
                <a:t>的信息</a:t>
              </a:r>
            </a:p>
            <a:p>
              <a:pPr eaLnBrk="0" hangingPunct="0">
                <a:lnSpc>
                  <a:spcPct val="100000"/>
                </a:lnSpc>
              </a:pPr>
              <a:endParaRPr lang="en-US" altLang="zh-CN" sz="900" b="0">
                <a:solidFill>
                  <a:schemeClr val="tx1"/>
                </a:solidFill>
                <a:latin typeface="Times New Roman" pitchFamily="18" charset="0"/>
              </a:endParaRPr>
            </a:p>
          </p:txBody>
        </p:sp>
        <p:sp>
          <p:nvSpPr>
            <p:cNvPr id="407568" name="AutoShape 16"/>
            <p:cNvSpPr>
              <a:spLocks noChangeArrowheads="1"/>
            </p:cNvSpPr>
            <p:nvPr/>
          </p:nvSpPr>
          <p:spPr bwMode="auto">
            <a:xfrm>
              <a:off x="3233" y="2168"/>
              <a:ext cx="1516" cy="714"/>
            </a:xfrm>
            <a:prstGeom prst="roundRect">
              <a:avLst>
                <a:gd name="adj" fmla="val 16667"/>
              </a:avLst>
            </a:prstGeom>
            <a:noFill/>
            <a:ln w="57150">
              <a:solidFill>
                <a:schemeClr val="tx1"/>
              </a:solidFill>
              <a:round/>
              <a:headEnd/>
              <a:tailEnd/>
            </a:ln>
            <a:effectLst/>
          </p:spPr>
          <p:txBody>
            <a:bodyPr lIns="91274" tIns="45638" rIns="91274" bIns="45638"/>
            <a:lstStyle/>
            <a:p>
              <a:pPr eaLnBrk="0" hangingPunct="0">
                <a:lnSpc>
                  <a:spcPct val="100000"/>
                </a:lnSpc>
              </a:pPr>
              <a:endParaRPr lang="zh-CN" altLang="zh-CN" sz="900" b="0">
                <a:solidFill>
                  <a:schemeClr val="tx1"/>
                </a:solidFill>
                <a:latin typeface="Times New Roman" pitchFamily="18" charset="0"/>
              </a:endParaRPr>
            </a:p>
          </p:txBody>
        </p:sp>
        <p:sp>
          <p:nvSpPr>
            <p:cNvPr id="407569" name="Text Box 17"/>
            <p:cNvSpPr txBox="1">
              <a:spLocks noChangeArrowheads="1"/>
            </p:cNvSpPr>
            <p:nvPr/>
          </p:nvSpPr>
          <p:spPr bwMode="auto">
            <a:xfrm>
              <a:off x="3332" y="2330"/>
              <a:ext cx="1324" cy="454"/>
            </a:xfrm>
            <a:prstGeom prst="rect">
              <a:avLst/>
            </a:prstGeom>
            <a:noFill/>
            <a:ln w="57150">
              <a:noFill/>
              <a:miter lim="800000"/>
              <a:headEnd/>
              <a:tailEnd/>
            </a:ln>
            <a:effectLst/>
          </p:spPr>
          <p:txBody>
            <a:bodyPr lIns="91274" tIns="45638" rIns="91274" bIns="45638"/>
            <a:lstStyle/>
            <a:p>
              <a:pPr eaLnBrk="0" hangingPunct="0">
                <a:lnSpc>
                  <a:spcPct val="100000"/>
                </a:lnSpc>
              </a:pPr>
              <a:r>
                <a:rPr lang="zh-CN" altLang="en-US" sz="2000">
                  <a:solidFill>
                    <a:schemeClr val="tx1"/>
                  </a:solidFill>
                  <a:latin typeface="Times New Roman" pitchFamily="18" charset="0"/>
                </a:rPr>
                <a:t>显示</a:t>
              </a:r>
              <a:r>
                <a:rPr lang="en-US" altLang="zh-CN" sz="2000">
                  <a:solidFill>
                    <a:schemeClr val="tx1"/>
                  </a:solidFill>
                  <a:latin typeface="Times New Roman" pitchFamily="18" charset="0"/>
                </a:rPr>
                <a:t>"</a:t>
              </a:r>
              <a:r>
                <a:rPr lang="zh-CN" altLang="en-US" sz="2000">
                  <a:solidFill>
                    <a:schemeClr val="tx1"/>
                  </a:solidFill>
                  <a:latin typeface="Times New Roman" pitchFamily="18" charset="0"/>
                </a:rPr>
                <a:t>正在打印</a:t>
              </a:r>
              <a:r>
                <a:rPr lang="en-US" altLang="zh-CN" sz="2000">
                  <a:solidFill>
                    <a:schemeClr val="tx1"/>
                  </a:solidFill>
                  <a:latin typeface="Times New Roman" pitchFamily="18" charset="0"/>
                </a:rPr>
                <a:t>"</a:t>
              </a:r>
            </a:p>
            <a:p>
              <a:pPr algn="ctr" eaLnBrk="0" hangingPunct="0">
                <a:lnSpc>
                  <a:spcPct val="100000"/>
                </a:lnSpc>
              </a:pPr>
              <a:r>
                <a:rPr lang="zh-CN" altLang="en-US" sz="2000">
                  <a:solidFill>
                    <a:schemeClr val="tx1"/>
                  </a:solidFill>
                  <a:latin typeface="Times New Roman" pitchFamily="18" charset="0"/>
                </a:rPr>
                <a:t>的信息</a:t>
              </a:r>
              <a:endParaRPr lang="zh-CN" altLang="en-US" sz="900" b="0">
                <a:solidFill>
                  <a:schemeClr val="tx1"/>
                </a:solidFill>
                <a:latin typeface="Times New Roman" pitchFamily="18" charset="0"/>
              </a:endParaRPr>
            </a:p>
            <a:p>
              <a:pPr eaLnBrk="0" hangingPunct="0">
                <a:lnSpc>
                  <a:spcPct val="100000"/>
                </a:lnSpc>
              </a:pPr>
              <a:endParaRPr lang="en-US" altLang="zh-CN" sz="900" b="0">
                <a:solidFill>
                  <a:schemeClr val="tx1"/>
                </a:solidFill>
                <a:latin typeface="Times New Roman" pitchFamily="18" charset="0"/>
              </a:endParaRPr>
            </a:p>
          </p:txBody>
        </p:sp>
        <p:sp>
          <p:nvSpPr>
            <p:cNvPr id="407570" name="Text Box 18"/>
            <p:cNvSpPr txBox="1">
              <a:spLocks noChangeArrowheads="1"/>
            </p:cNvSpPr>
            <p:nvPr/>
          </p:nvSpPr>
          <p:spPr bwMode="auto">
            <a:xfrm>
              <a:off x="1776" y="1386"/>
              <a:ext cx="1049" cy="317"/>
            </a:xfrm>
            <a:prstGeom prst="rect">
              <a:avLst/>
            </a:prstGeom>
            <a:noFill/>
            <a:ln w="57150">
              <a:noFill/>
              <a:miter lim="800000"/>
              <a:headEnd/>
              <a:tailEnd/>
            </a:ln>
            <a:effectLst/>
          </p:spPr>
          <p:txBody>
            <a:bodyPr lIns="91274" tIns="45638" rIns="91274" bIns="45638"/>
            <a:lstStyle/>
            <a:p>
              <a:pPr eaLnBrk="0" hangingPunct="0">
                <a:lnSpc>
                  <a:spcPct val="100000"/>
                </a:lnSpc>
              </a:pPr>
              <a:r>
                <a:rPr lang="en-US" altLang="zh-CN">
                  <a:solidFill>
                    <a:schemeClr val="tx1"/>
                  </a:solidFill>
                  <a:latin typeface="Times New Roman" pitchFamily="18" charset="0"/>
                </a:rPr>
                <a:t>[</a:t>
              </a:r>
              <a:r>
                <a:rPr lang="zh-CN" altLang="en-US">
                  <a:solidFill>
                    <a:schemeClr val="tx1"/>
                  </a:solidFill>
                  <a:latin typeface="Times New Roman" pitchFamily="18" charset="0"/>
                </a:rPr>
                <a:t>磁盘已满</a:t>
              </a:r>
              <a:r>
                <a:rPr lang="en-US" altLang="zh-CN">
                  <a:solidFill>
                    <a:schemeClr val="tx1"/>
                  </a:solidFill>
                  <a:latin typeface="Times New Roman" pitchFamily="18" charset="0"/>
                </a:rPr>
                <a:t>]</a:t>
              </a:r>
              <a:endParaRPr lang="en-US" altLang="zh-CN" b="0">
                <a:solidFill>
                  <a:schemeClr val="tx1"/>
                </a:solidFill>
                <a:latin typeface="Times New Roman" pitchFamily="18" charset="0"/>
              </a:endParaRPr>
            </a:p>
          </p:txBody>
        </p:sp>
        <p:sp>
          <p:nvSpPr>
            <p:cNvPr id="407571" name="Text Box 19"/>
            <p:cNvSpPr txBox="1">
              <a:spLocks noChangeArrowheads="1"/>
            </p:cNvSpPr>
            <p:nvPr/>
          </p:nvSpPr>
          <p:spPr bwMode="auto">
            <a:xfrm>
              <a:off x="1287" y="2250"/>
              <a:ext cx="1522" cy="344"/>
            </a:xfrm>
            <a:prstGeom prst="rect">
              <a:avLst/>
            </a:prstGeom>
            <a:noFill/>
            <a:ln w="57150">
              <a:noFill/>
              <a:miter lim="800000"/>
              <a:headEnd/>
              <a:tailEnd/>
            </a:ln>
            <a:effectLst/>
          </p:spPr>
          <p:txBody>
            <a:bodyPr lIns="91274" tIns="45638" rIns="91274" bIns="45638"/>
            <a:lstStyle/>
            <a:p>
              <a:pPr eaLnBrk="0" hangingPunct="0">
                <a:lnSpc>
                  <a:spcPct val="100000"/>
                </a:lnSpc>
              </a:pPr>
              <a:r>
                <a:rPr lang="en-US" altLang="zh-CN">
                  <a:solidFill>
                    <a:schemeClr val="tx1"/>
                  </a:solidFill>
                  <a:latin typeface="宋体" pitchFamily="2" charset="-122"/>
                </a:rPr>
                <a:t>[</a:t>
              </a:r>
              <a:r>
                <a:rPr lang="zh-CN" altLang="en-US">
                  <a:solidFill>
                    <a:schemeClr val="tx1"/>
                  </a:solidFill>
                  <a:latin typeface="宋体" pitchFamily="2" charset="-122"/>
                </a:rPr>
                <a:t>尚有磁盘空间</a:t>
              </a:r>
              <a:r>
                <a:rPr lang="en-US" altLang="zh-CN">
                  <a:solidFill>
                    <a:schemeClr val="tx1"/>
                  </a:solidFill>
                  <a:latin typeface="宋体" pitchFamily="2" charset="-122"/>
                </a:rPr>
                <a:t>]</a:t>
              </a:r>
            </a:p>
          </p:txBody>
        </p:sp>
        <p:sp>
          <p:nvSpPr>
            <p:cNvPr id="407572" name="Line 20"/>
            <p:cNvSpPr>
              <a:spLocks noChangeShapeType="1"/>
            </p:cNvSpPr>
            <p:nvPr/>
          </p:nvSpPr>
          <p:spPr bwMode="auto">
            <a:xfrm flipV="1">
              <a:off x="2055" y="1512"/>
              <a:ext cx="1163" cy="456"/>
            </a:xfrm>
            <a:prstGeom prst="line">
              <a:avLst/>
            </a:prstGeom>
            <a:noFill/>
            <a:ln w="57150">
              <a:solidFill>
                <a:schemeClr val="tx1"/>
              </a:solidFill>
              <a:round/>
              <a:headEnd/>
              <a:tailEnd type="triangle" w="lg" len="med"/>
            </a:ln>
            <a:effectLst/>
          </p:spPr>
          <p:txBody>
            <a:bodyPr lIns="91274" tIns="45638" rIns="91274" bIns="45638"/>
            <a:lstStyle/>
            <a:p>
              <a:endParaRPr lang="zh-CN" altLang="en-US"/>
            </a:p>
          </p:txBody>
        </p:sp>
        <p:sp>
          <p:nvSpPr>
            <p:cNvPr id="407573" name="Line 21"/>
            <p:cNvSpPr>
              <a:spLocks noChangeShapeType="1"/>
            </p:cNvSpPr>
            <p:nvPr/>
          </p:nvSpPr>
          <p:spPr bwMode="auto">
            <a:xfrm>
              <a:off x="2040" y="1984"/>
              <a:ext cx="1179" cy="549"/>
            </a:xfrm>
            <a:prstGeom prst="line">
              <a:avLst/>
            </a:prstGeom>
            <a:noFill/>
            <a:ln w="57150">
              <a:solidFill>
                <a:schemeClr val="tx1"/>
              </a:solidFill>
              <a:round/>
              <a:headEnd/>
              <a:tailEnd type="triangle" w="lg" len="med"/>
            </a:ln>
            <a:effectLst/>
          </p:spPr>
          <p:txBody>
            <a:bodyPr lIns="91274" tIns="45638" rIns="91274" bIns="45638"/>
            <a:lstStyle/>
            <a:p>
              <a:endParaRPr lang="zh-CN" altLang="en-US"/>
            </a:p>
          </p:txBody>
        </p:sp>
        <p:sp>
          <p:nvSpPr>
            <p:cNvPr id="407574" name="Line 22"/>
            <p:cNvSpPr>
              <a:spLocks noChangeShapeType="1"/>
            </p:cNvSpPr>
            <p:nvPr/>
          </p:nvSpPr>
          <p:spPr bwMode="auto">
            <a:xfrm>
              <a:off x="768" y="1984"/>
              <a:ext cx="957" cy="0"/>
            </a:xfrm>
            <a:prstGeom prst="line">
              <a:avLst/>
            </a:prstGeom>
            <a:noFill/>
            <a:ln w="57150">
              <a:solidFill>
                <a:schemeClr val="tx1"/>
              </a:solidFill>
              <a:round/>
              <a:headEnd type="oval" w="med" len="med"/>
              <a:tailEnd type="triangle" w="lg" len="med"/>
            </a:ln>
            <a:effectLst/>
          </p:spPr>
          <p:txBody>
            <a:bodyPr lIns="91274" tIns="45638" rIns="91274" bIns="45638"/>
            <a:lstStyle/>
            <a:p>
              <a:endParaRPr lang="zh-CN" altLang="en-US"/>
            </a:p>
          </p:txBody>
        </p:sp>
        <p:sp>
          <p:nvSpPr>
            <p:cNvPr id="407575" name="AutoShape 23"/>
            <p:cNvSpPr>
              <a:spLocks noChangeArrowheads="1"/>
            </p:cNvSpPr>
            <p:nvPr/>
          </p:nvSpPr>
          <p:spPr bwMode="auto">
            <a:xfrm>
              <a:off x="1728" y="1881"/>
              <a:ext cx="318" cy="206"/>
            </a:xfrm>
            <a:prstGeom prst="diamond">
              <a:avLst/>
            </a:prstGeom>
            <a:noFill/>
            <a:ln w="57150">
              <a:solidFill>
                <a:schemeClr val="tx1"/>
              </a:solidFill>
              <a:miter lim="800000"/>
              <a:headEnd/>
              <a:tailEnd/>
            </a:ln>
            <a:effectLst/>
          </p:spPr>
          <p:txBody>
            <a:bodyPr lIns="91274" tIns="45638" rIns="91274" bIns="45638"/>
            <a:lstStyle/>
            <a:p>
              <a:endParaRPr lang="zh-CN" altLang="en-US"/>
            </a:p>
          </p:txBody>
        </p:sp>
        <p:sp>
          <p:nvSpPr>
            <p:cNvPr id="407576" name="Text Box 24"/>
            <p:cNvSpPr txBox="1">
              <a:spLocks noChangeArrowheads="1"/>
            </p:cNvSpPr>
            <p:nvPr/>
          </p:nvSpPr>
          <p:spPr bwMode="auto">
            <a:xfrm>
              <a:off x="2434" y="3606"/>
              <a:ext cx="1310" cy="474"/>
            </a:xfrm>
            <a:prstGeom prst="rect">
              <a:avLst/>
            </a:prstGeom>
            <a:noFill/>
            <a:ln w="57150">
              <a:noFill/>
              <a:miter lim="800000"/>
              <a:headEnd/>
              <a:tailEnd/>
            </a:ln>
            <a:effectLst/>
          </p:spPr>
          <p:txBody>
            <a:bodyPr lIns="91274" tIns="45638" rIns="91274" bIns="45638"/>
            <a:lstStyle/>
            <a:p>
              <a:pPr eaLnBrk="0" hangingPunct="0"/>
              <a:r>
                <a:rPr lang="zh-CN" altLang="en-US">
                  <a:solidFill>
                    <a:schemeClr val="tx1"/>
                  </a:solidFill>
                  <a:latin typeface="Times New Roman" pitchFamily="18" charset="0"/>
                </a:rPr>
                <a:t>打印机</a:t>
              </a:r>
              <a:r>
                <a:rPr lang="en-US" altLang="zh-CN">
                  <a:solidFill>
                    <a:schemeClr val="tx1"/>
                  </a:solidFill>
                  <a:latin typeface="Times New Roman" pitchFamily="18" charset="0"/>
                </a:rPr>
                <a:t>.</a:t>
              </a:r>
            </a:p>
            <a:p>
              <a:pPr eaLnBrk="0" hangingPunct="0"/>
              <a:r>
                <a:rPr lang="zh-CN" altLang="en-US">
                  <a:solidFill>
                    <a:schemeClr val="tx1"/>
                  </a:solidFill>
                  <a:latin typeface="宋体" pitchFamily="2" charset="-122"/>
                </a:rPr>
                <a:t>打印</a:t>
              </a:r>
              <a:r>
                <a:rPr lang="en-US" altLang="zh-CN">
                  <a:solidFill>
                    <a:schemeClr val="tx1"/>
                  </a:solidFill>
                  <a:latin typeface="宋体" pitchFamily="2" charset="-122"/>
                </a:rPr>
                <a:t>(</a:t>
              </a:r>
              <a:r>
                <a:rPr lang="zh-CN" altLang="en-US">
                  <a:solidFill>
                    <a:schemeClr val="tx1"/>
                  </a:solidFill>
                  <a:latin typeface="宋体" pitchFamily="2" charset="-122"/>
                </a:rPr>
                <a:t>文件</a:t>
              </a:r>
              <a:r>
                <a:rPr lang="en-US" altLang="zh-CN">
                  <a:solidFill>
                    <a:schemeClr val="tx1"/>
                  </a:solidFill>
                  <a:latin typeface="宋体" pitchFamily="2" charset="-122"/>
                </a:rPr>
                <a:t>)</a:t>
              </a:r>
              <a:endParaRPr lang="en-US" altLang="zh-CN" sz="2000">
                <a:solidFill>
                  <a:schemeClr val="tx1"/>
                </a:solidFill>
                <a:latin typeface="Times New Roman" pitchFamily="18" charset="0"/>
              </a:endParaRPr>
            </a:p>
          </p:txBody>
        </p:sp>
        <p:sp>
          <p:nvSpPr>
            <p:cNvPr id="407577" name="Line 25"/>
            <p:cNvSpPr>
              <a:spLocks noChangeShapeType="1"/>
            </p:cNvSpPr>
            <p:nvPr/>
          </p:nvSpPr>
          <p:spPr bwMode="auto">
            <a:xfrm flipH="1">
              <a:off x="660" y="3525"/>
              <a:ext cx="402" cy="0"/>
            </a:xfrm>
            <a:prstGeom prst="line">
              <a:avLst/>
            </a:prstGeom>
            <a:noFill/>
            <a:ln w="57150">
              <a:solidFill>
                <a:schemeClr val="tx1"/>
              </a:solidFill>
              <a:round/>
              <a:headEnd/>
              <a:tailEnd type="triangle" w="lg" len="med"/>
            </a:ln>
            <a:effectLst/>
          </p:spPr>
          <p:txBody>
            <a:bodyPr lIns="91274" tIns="45638" rIns="91274" bIns="45638"/>
            <a:lstStyle/>
            <a:p>
              <a:endParaRPr lang="zh-CN" altLang="en-US"/>
            </a:p>
          </p:txBody>
        </p:sp>
        <p:sp>
          <p:nvSpPr>
            <p:cNvPr id="407578" name="AutoShape 26"/>
            <p:cNvSpPr>
              <a:spLocks noChangeArrowheads="1"/>
            </p:cNvSpPr>
            <p:nvPr/>
          </p:nvSpPr>
          <p:spPr bwMode="auto">
            <a:xfrm>
              <a:off x="1068" y="3086"/>
              <a:ext cx="1373" cy="768"/>
            </a:xfrm>
            <a:prstGeom prst="roundRect">
              <a:avLst>
                <a:gd name="adj" fmla="val 16667"/>
              </a:avLst>
            </a:prstGeom>
            <a:noFill/>
            <a:ln w="57150">
              <a:solidFill>
                <a:schemeClr val="tx1"/>
              </a:solidFill>
              <a:round/>
              <a:headEnd/>
              <a:tailEnd/>
            </a:ln>
            <a:effectLst/>
          </p:spPr>
          <p:txBody>
            <a:bodyPr lIns="91274" tIns="45638" rIns="91274" bIns="45638"/>
            <a:lstStyle/>
            <a:p>
              <a:pPr eaLnBrk="0" hangingPunct="0">
                <a:lnSpc>
                  <a:spcPct val="100000"/>
                </a:lnSpc>
              </a:pPr>
              <a:endParaRPr lang="zh-CN" altLang="zh-CN" sz="1000" b="0">
                <a:solidFill>
                  <a:schemeClr val="tx1"/>
                </a:solidFill>
                <a:latin typeface="Times New Roman" pitchFamily="18" charset="0"/>
              </a:endParaRPr>
            </a:p>
          </p:txBody>
        </p:sp>
        <p:sp>
          <p:nvSpPr>
            <p:cNvPr id="407579" name="Text Box 27"/>
            <p:cNvSpPr txBox="1">
              <a:spLocks noChangeArrowheads="1"/>
            </p:cNvSpPr>
            <p:nvPr/>
          </p:nvSpPr>
          <p:spPr bwMode="auto">
            <a:xfrm>
              <a:off x="1145" y="3216"/>
              <a:ext cx="1207" cy="542"/>
            </a:xfrm>
            <a:prstGeom prst="rect">
              <a:avLst/>
            </a:prstGeom>
            <a:noFill/>
            <a:ln w="57150">
              <a:noFill/>
              <a:miter lim="800000"/>
              <a:headEnd/>
              <a:tailEnd/>
            </a:ln>
            <a:effectLst/>
          </p:spPr>
          <p:txBody>
            <a:bodyPr lIns="91274" tIns="45638" rIns="91274" bIns="45638"/>
            <a:lstStyle/>
            <a:p>
              <a:pPr algn="ctr" eaLnBrk="0" hangingPunct="0">
                <a:lnSpc>
                  <a:spcPct val="100000"/>
                </a:lnSpc>
              </a:pPr>
              <a:r>
                <a:rPr lang="zh-CN" altLang="en-US">
                  <a:solidFill>
                    <a:schemeClr val="tx1"/>
                  </a:solidFill>
                  <a:latin typeface="Times New Roman" pitchFamily="18" charset="0"/>
                </a:rPr>
                <a:t>删除显示信息的对话框</a:t>
              </a:r>
            </a:p>
            <a:p>
              <a:pPr algn="ctr" eaLnBrk="0" hangingPunct="0">
                <a:lnSpc>
                  <a:spcPct val="100000"/>
                </a:lnSpc>
              </a:pPr>
              <a:endParaRPr lang="zh-CN" altLang="en-US" sz="900" b="0">
                <a:solidFill>
                  <a:schemeClr val="tx1"/>
                </a:solidFill>
                <a:latin typeface="Times New Roman" pitchFamily="18" charset="0"/>
              </a:endParaRPr>
            </a:p>
            <a:p>
              <a:pPr eaLnBrk="0" hangingPunct="0">
                <a:lnSpc>
                  <a:spcPct val="100000"/>
                </a:lnSpc>
              </a:pPr>
              <a:endParaRPr lang="en-US" altLang="zh-CN" sz="900" b="0">
                <a:solidFill>
                  <a:schemeClr val="tx1"/>
                </a:solidFill>
                <a:latin typeface="Times New Roman" pitchFamily="18" charset="0"/>
              </a:endParaRPr>
            </a:p>
          </p:txBody>
        </p:sp>
        <p:grpSp>
          <p:nvGrpSpPr>
            <p:cNvPr id="407580" name="Group 28"/>
            <p:cNvGrpSpPr>
              <a:grpSpLocks/>
            </p:cNvGrpSpPr>
            <p:nvPr/>
          </p:nvGrpSpPr>
          <p:grpSpPr bwMode="auto">
            <a:xfrm>
              <a:off x="396" y="3400"/>
              <a:ext cx="265" cy="265"/>
              <a:chOff x="362" y="3377"/>
              <a:chExt cx="295" cy="295"/>
            </a:xfrm>
          </p:grpSpPr>
          <p:sp>
            <p:nvSpPr>
              <p:cNvPr id="407581" name="Oval 29"/>
              <p:cNvSpPr>
                <a:spLocks noChangeArrowheads="1"/>
              </p:cNvSpPr>
              <p:nvPr/>
            </p:nvSpPr>
            <p:spPr bwMode="auto">
              <a:xfrm>
                <a:off x="362" y="3377"/>
                <a:ext cx="295" cy="295"/>
              </a:xfrm>
              <a:prstGeom prst="ellipse">
                <a:avLst/>
              </a:prstGeom>
              <a:noFill/>
              <a:ln w="38100">
                <a:solidFill>
                  <a:schemeClr val="tx1"/>
                </a:solidFill>
                <a:round/>
                <a:headEnd/>
                <a:tailEnd/>
              </a:ln>
              <a:effectLst/>
            </p:spPr>
            <p:txBody>
              <a:bodyPr lIns="91274" tIns="45638" rIns="91274" bIns="45638"/>
              <a:lstStyle/>
              <a:p>
                <a:endParaRPr lang="zh-CN" altLang="en-US"/>
              </a:p>
            </p:txBody>
          </p:sp>
          <p:sp>
            <p:nvSpPr>
              <p:cNvPr id="407582" name="Oval 30"/>
              <p:cNvSpPr>
                <a:spLocks noChangeArrowheads="1"/>
              </p:cNvSpPr>
              <p:nvPr/>
            </p:nvSpPr>
            <p:spPr bwMode="auto">
              <a:xfrm>
                <a:off x="407" y="3422"/>
                <a:ext cx="205" cy="205"/>
              </a:xfrm>
              <a:prstGeom prst="ellipse">
                <a:avLst/>
              </a:prstGeom>
              <a:solidFill>
                <a:schemeClr val="tx1"/>
              </a:solidFill>
              <a:ln w="38100">
                <a:solidFill>
                  <a:schemeClr val="tx1"/>
                </a:solidFill>
                <a:round/>
                <a:headEnd/>
                <a:tailEnd/>
              </a:ln>
              <a:effectLst/>
            </p:spPr>
            <p:txBody>
              <a:bodyPr lIns="91274" tIns="45638" rIns="91274" bIns="45638"/>
              <a:lstStyle/>
              <a:p>
                <a:endParaRPr lang="zh-CN" altLang="en-US"/>
              </a:p>
            </p:txBody>
          </p:sp>
        </p:grpSp>
      </p:grpSp>
      <p:sp>
        <p:nvSpPr>
          <p:cNvPr id="407583" name="Text Box 31"/>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Tree>
  </p:cSld>
  <p:clrMapOvr>
    <a:masterClrMapping/>
  </p:clrMapOvr>
  <p:transition spd="slow">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60"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
        <p:nvSpPr>
          <p:cNvPr id="377861" name="Text Box 5"/>
          <p:cNvSpPr txBox="1">
            <a:spLocks noChangeArrowheads="1"/>
          </p:cNvSpPr>
          <p:nvPr/>
        </p:nvSpPr>
        <p:spPr bwMode="auto">
          <a:xfrm>
            <a:off x="249238" y="1231900"/>
            <a:ext cx="4078287" cy="476250"/>
          </a:xfrm>
          <a:prstGeom prst="rect">
            <a:avLst/>
          </a:prstGeom>
          <a:noFill/>
          <a:ln w="9525">
            <a:noFill/>
            <a:miter lim="800000"/>
            <a:headEnd/>
            <a:tailEnd/>
          </a:ln>
          <a:effectLst/>
        </p:spPr>
        <p:txBody>
          <a:bodyPr>
            <a:spAutoFit/>
          </a:bodyPr>
          <a:lstStyle/>
          <a:p>
            <a:r>
              <a:rPr lang="en-US" altLang="zh-CN" sz="2800">
                <a:solidFill>
                  <a:srgbClr val="002E8A"/>
                </a:solidFill>
                <a:effectLst>
                  <a:outerShdw blurRad="38100" dist="38100" dir="2700000" algn="tl">
                    <a:srgbClr val="C0C0C0"/>
                  </a:outerShdw>
                </a:effectLst>
              </a:rPr>
              <a:t>6. UML</a:t>
            </a:r>
            <a:r>
              <a:rPr lang="zh-CN" altLang="en-US" sz="2800">
                <a:solidFill>
                  <a:srgbClr val="002E8A"/>
                </a:solidFill>
                <a:effectLst>
                  <a:outerShdw blurRad="38100" dist="38100" dir="2700000" algn="tl">
                    <a:srgbClr val="C0C0C0"/>
                  </a:outerShdw>
                </a:effectLst>
              </a:rPr>
              <a:t>图</a:t>
            </a:r>
            <a:r>
              <a:rPr lang="en-US" altLang="zh-CN" sz="2800">
                <a:solidFill>
                  <a:srgbClr val="002E8A"/>
                </a:solidFill>
                <a:effectLst>
                  <a:outerShdw blurRad="38100" dist="38100" dir="2700000" algn="tl">
                    <a:srgbClr val="C0C0C0"/>
                  </a:outerShdw>
                </a:effectLst>
                <a:latin typeface="Times New Roman"/>
              </a:rPr>
              <a:t>——</a:t>
            </a:r>
            <a:r>
              <a:rPr lang="zh-CN" altLang="en-US" sz="2800">
                <a:solidFill>
                  <a:srgbClr val="002E8A"/>
                </a:solidFill>
                <a:effectLst>
                  <a:outerShdw blurRad="38100" dist="38100" dir="2700000" algn="tl">
                    <a:srgbClr val="C0C0C0"/>
                  </a:outerShdw>
                </a:effectLst>
              </a:rPr>
              <a:t>顺序图</a:t>
            </a:r>
          </a:p>
        </p:txBody>
      </p:sp>
      <p:sp>
        <p:nvSpPr>
          <p:cNvPr id="377862" name="Rectangle 6"/>
          <p:cNvSpPr>
            <a:spLocks noChangeArrowheads="1"/>
          </p:cNvSpPr>
          <p:nvPr/>
        </p:nvSpPr>
        <p:spPr bwMode="auto">
          <a:xfrm>
            <a:off x="371475" y="1808163"/>
            <a:ext cx="8461375" cy="1006475"/>
          </a:xfrm>
          <a:prstGeom prst="rect">
            <a:avLst/>
          </a:prstGeom>
          <a:noFill/>
          <a:ln w="9525">
            <a:noFill/>
            <a:miter lim="800000"/>
            <a:headEnd/>
            <a:tailEnd/>
          </a:ln>
          <a:effectLst/>
        </p:spPr>
        <p:txBody>
          <a:bodyPr anchor="ctr">
            <a:spAutoFit/>
          </a:bodyPr>
          <a:lstStyle/>
          <a:p>
            <a:pPr algn="l">
              <a:lnSpc>
                <a:spcPct val="150000"/>
              </a:lnSpc>
            </a:pPr>
            <a:r>
              <a:rPr lang="en-US" altLang="zh-CN" sz="2000">
                <a:effectLst>
                  <a:outerShdw blurRad="38100" dist="38100" dir="2700000" algn="tl">
                    <a:srgbClr val="C0C0C0"/>
                  </a:outerShdw>
                </a:effectLst>
              </a:rPr>
              <a:t>        </a:t>
            </a:r>
            <a:r>
              <a:rPr lang="zh-CN" altLang="en-US" sz="2000">
                <a:effectLst>
                  <a:outerShdw blurRad="38100" dist="38100" dir="2700000" algn="tl">
                    <a:srgbClr val="C0C0C0"/>
                  </a:outerShdw>
                </a:effectLst>
              </a:rPr>
              <a:t>顺序图也称为序列图，它用于描述对象间的动态协作关系，并着重表现在时间先后顺序上，多个对象是如何进行交互的。 </a:t>
            </a:r>
          </a:p>
        </p:txBody>
      </p:sp>
      <p:sp>
        <p:nvSpPr>
          <p:cNvPr id="377874" name="Rectangle 18"/>
          <p:cNvSpPr>
            <a:spLocks noChangeArrowheads="1"/>
          </p:cNvSpPr>
          <p:nvPr/>
        </p:nvSpPr>
        <p:spPr bwMode="auto">
          <a:xfrm>
            <a:off x="234950" y="3148697"/>
            <a:ext cx="6323013" cy="3108543"/>
          </a:xfrm>
          <a:prstGeom prst="rect">
            <a:avLst/>
          </a:prstGeom>
          <a:noFill/>
          <a:ln w="9525">
            <a:noFill/>
            <a:miter lim="800000"/>
            <a:headEnd/>
            <a:tailEnd/>
          </a:ln>
          <a:effectLst/>
        </p:spPr>
        <p:txBody>
          <a:bodyPr anchor="ctr">
            <a:spAutoFit/>
          </a:bodyPr>
          <a:lstStyle/>
          <a:p>
            <a:pPr indent="276225" algn="l">
              <a:lnSpc>
                <a:spcPct val="140000"/>
              </a:lnSpc>
            </a:pPr>
            <a:r>
              <a:rPr lang="zh-CN" altLang="en-US" sz="2000" dirty="0">
                <a:solidFill>
                  <a:schemeClr val="tx1"/>
                </a:solidFill>
                <a:effectLst>
                  <a:outerShdw blurRad="38100" dist="38100" dir="2700000" algn="tl">
                    <a:srgbClr val="C0C0C0"/>
                  </a:outerShdw>
                </a:effectLst>
                <a:latin typeface="Times New Roman" pitchFamily="18" charset="0"/>
              </a:rPr>
              <a:t>顺序图的图形元素包括以下几个主要的组成部分：</a:t>
            </a:r>
            <a:endParaRPr lang="zh-CN" altLang="en-US" sz="2000" dirty="0">
              <a:solidFill>
                <a:schemeClr val="tx1"/>
              </a:solidFill>
              <a:effectLst>
                <a:outerShdw blurRad="38100" dist="38100" dir="2700000" algn="tl">
                  <a:srgbClr val="C0C0C0"/>
                </a:outerShdw>
              </a:effectLst>
            </a:endParaRPr>
          </a:p>
          <a:p>
            <a:pPr indent="276225" algn="l" eaLnBrk="0" hangingPunct="0">
              <a:lnSpc>
                <a:spcPct val="140000"/>
              </a:lnSpc>
            </a:pPr>
            <a:r>
              <a:rPr lang="zh-CN" altLang="en-US" sz="2000" dirty="0">
                <a:solidFill>
                  <a:schemeClr val="tx1"/>
                </a:solidFill>
                <a:effectLst>
                  <a:outerShdw blurRad="38100" dist="38100" dir="2700000" algn="tl">
                    <a:srgbClr val="C0C0C0"/>
                  </a:outerShdw>
                </a:effectLst>
                <a:latin typeface="Times New Roman" pitchFamily="18" charset="0"/>
              </a:rPr>
              <a:t>⑴</a:t>
            </a:r>
            <a:r>
              <a:rPr lang="zh-CN" altLang="en-US" sz="2000" dirty="0">
                <a:solidFill>
                  <a:schemeClr val="tx1"/>
                </a:solidFill>
                <a:effectLst>
                  <a:outerShdw blurRad="38100" dist="38100" dir="2700000" algn="tl">
                    <a:srgbClr val="C0C0C0"/>
                  </a:outerShdw>
                </a:effectLst>
              </a:rPr>
              <a:t> </a:t>
            </a:r>
            <a:r>
              <a:rPr lang="zh-CN" altLang="en-US" sz="2000" dirty="0">
                <a:solidFill>
                  <a:schemeClr val="tx1"/>
                </a:solidFill>
                <a:effectLst>
                  <a:outerShdw blurRad="38100" dist="38100" dir="2700000" algn="tl">
                    <a:srgbClr val="C0C0C0"/>
                  </a:outerShdw>
                </a:effectLst>
                <a:latin typeface="Times New Roman" pitchFamily="18" charset="0"/>
              </a:rPr>
              <a:t>参与者：包括用户、外部系统等。</a:t>
            </a:r>
            <a:endParaRPr lang="zh-CN" altLang="en-US" sz="2000" dirty="0">
              <a:solidFill>
                <a:schemeClr val="tx1"/>
              </a:solidFill>
              <a:effectLst>
                <a:outerShdw blurRad="38100" dist="38100" dir="2700000" algn="tl">
                  <a:srgbClr val="C0C0C0"/>
                </a:outerShdw>
              </a:effectLst>
            </a:endParaRPr>
          </a:p>
          <a:p>
            <a:pPr indent="276225" algn="l" eaLnBrk="0" hangingPunct="0">
              <a:lnSpc>
                <a:spcPct val="140000"/>
              </a:lnSpc>
            </a:pPr>
            <a:r>
              <a:rPr lang="zh-CN" altLang="en-US" sz="2000" dirty="0">
                <a:solidFill>
                  <a:schemeClr val="tx1"/>
                </a:solidFill>
                <a:effectLst>
                  <a:outerShdw blurRad="38100" dist="38100" dir="2700000" algn="tl">
                    <a:srgbClr val="C0C0C0"/>
                  </a:outerShdw>
                </a:effectLst>
                <a:latin typeface="Times New Roman" pitchFamily="18" charset="0"/>
              </a:rPr>
              <a:t>⑵</a:t>
            </a:r>
            <a:r>
              <a:rPr lang="zh-CN" altLang="en-US" sz="2000" dirty="0">
                <a:solidFill>
                  <a:schemeClr val="tx1"/>
                </a:solidFill>
                <a:effectLst>
                  <a:outerShdw blurRad="38100" dist="38100" dir="2700000" algn="tl">
                    <a:srgbClr val="C0C0C0"/>
                  </a:outerShdw>
                </a:effectLst>
              </a:rPr>
              <a:t> </a:t>
            </a:r>
            <a:r>
              <a:rPr lang="zh-CN" altLang="en-US" sz="2000" dirty="0">
                <a:solidFill>
                  <a:schemeClr val="tx1"/>
                </a:solidFill>
                <a:effectLst>
                  <a:outerShdw blurRad="38100" dist="38100" dir="2700000" algn="tl">
                    <a:srgbClr val="C0C0C0"/>
                  </a:outerShdw>
                </a:effectLst>
                <a:latin typeface="Times New Roman" pitchFamily="18" charset="0"/>
              </a:rPr>
              <a:t>对象：对象用下划线修饰。</a:t>
            </a:r>
            <a:endParaRPr lang="zh-CN" altLang="en-US" sz="2000" dirty="0">
              <a:solidFill>
                <a:schemeClr val="tx1"/>
              </a:solidFill>
              <a:effectLst>
                <a:outerShdw blurRad="38100" dist="38100" dir="2700000" algn="tl">
                  <a:srgbClr val="C0C0C0"/>
                </a:outerShdw>
              </a:effectLst>
            </a:endParaRPr>
          </a:p>
          <a:p>
            <a:pPr indent="276225" algn="l" eaLnBrk="0" hangingPunct="0">
              <a:lnSpc>
                <a:spcPct val="140000"/>
              </a:lnSpc>
            </a:pPr>
            <a:r>
              <a:rPr lang="zh-CN" altLang="en-US" sz="2000" dirty="0">
                <a:solidFill>
                  <a:schemeClr val="tx1"/>
                </a:solidFill>
                <a:effectLst>
                  <a:outerShdw blurRad="38100" dist="38100" dir="2700000" algn="tl">
                    <a:srgbClr val="C0C0C0"/>
                  </a:outerShdw>
                </a:effectLst>
                <a:latin typeface="Times New Roman" pitchFamily="18" charset="0"/>
              </a:rPr>
              <a:t>⑶</a:t>
            </a:r>
            <a:r>
              <a:rPr lang="zh-CN" altLang="en-US" sz="2000" dirty="0">
                <a:solidFill>
                  <a:schemeClr val="tx1"/>
                </a:solidFill>
                <a:effectLst>
                  <a:outerShdw blurRad="38100" dist="38100" dir="2700000" algn="tl">
                    <a:srgbClr val="C0C0C0"/>
                  </a:outerShdw>
                </a:effectLst>
              </a:rPr>
              <a:t> </a:t>
            </a:r>
            <a:r>
              <a:rPr lang="zh-CN" altLang="en-US" sz="2000" dirty="0">
                <a:solidFill>
                  <a:schemeClr val="tx1"/>
                </a:solidFill>
                <a:effectLst>
                  <a:outerShdw blurRad="38100" dist="38100" dir="2700000" algn="tl">
                    <a:srgbClr val="C0C0C0"/>
                  </a:outerShdw>
                </a:effectLst>
                <a:latin typeface="Times New Roman" pitchFamily="18" charset="0"/>
              </a:rPr>
              <a:t>对象的生命线：用矩形条和虚线相叠加，表示对象的生存期。</a:t>
            </a:r>
          </a:p>
          <a:p>
            <a:pPr indent="276225" algn="l" eaLnBrk="0" hangingPunct="0">
              <a:lnSpc>
                <a:spcPct val="140000"/>
              </a:lnSpc>
            </a:pPr>
            <a:r>
              <a:rPr lang="zh-CN" altLang="en-US" sz="2000" dirty="0">
                <a:solidFill>
                  <a:schemeClr val="tx1"/>
                </a:solidFill>
                <a:effectLst>
                  <a:outerShdw blurRad="38100" dist="38100" dir="2700000" algn="tl">
                    <a:srgbClr val="C0C0C0"/>
                  </a:outerShdw>
                </a:effectLst>
              </a:rPr>
              <a:t>⑷ 消息：对象间相互传递的消息分为三类：简单消息、同步</a:t>
            </a:r>
            <a:r>
              <a:rPr lang="zh-CN" altLang="en-US" sz="2000" dirty="0" smtClean="0">
                <a:solidFill>
                  <a:schemeClr val="tx1"/>
                </a:solidFill>
                <a:effectLst>
                  <a:outerShdw blurRad="38100" dist="38100" dir="2700000" algn="tl">
                    <a:srgbClr val="C0C0C0"/>
                  </a:outerShdw>
                </a:effectLst>
              </a:rPr>
              <a:t>消息</a:t>
            </a:r>
            <a:r>
              <a:rPr lang="en-US" altLang="zh-CN" sz="2000" dirty="0" smtClean="0">
                <a:solidFill>
                  <a:schemeClr val="tx1"/>
                </a:solidFill>
                <a:effectLst>
                  <a:outerShdw blurRad="38100" dist="38100" dir="2700000" algn="tl">
                    <a:srgbClr val="C0C0C0"/>
                  </a:outerShdw>
                </a:effectLst>
              </a:rPr>
              <a:t>/*</a:t>
            </a:r>
            <a:r>
              <a:rPr lang="zh-CN" altLang="en-US" sz="1100" dirty="0" smtClean="0">
                <a:solidFill>
                  <a:schemeClr val="tx1"/>
                </a:solidFill>
                <a:effectLst>
                  <a:outerShdw blurRad="38100" dist="38100" dir="2700000" algn="tl">
                    <a:srgbClr val="C0C0C0"/>
                  </a:outerShdw>
                </a:effectLst>
              </a:rPr>
              <a:t>等待</a:t>
            </a:r>
            <a:r>
              <a:rPr lang="en-US" altLang="zh-CN" sz="2000" dirty="0" smtClean="0">
                <a:solidFill>
                  <a:schemeClr val="tx1"/>
                </a:solidFill>
                <a:effectLst>
                  <a:outerShdw blurRad="38100" dist="38100" dir="2700000" algn="tl">
                    <a:srgbClr val="C0C0C0"/>
                  </a:outerShdw>
                </a:effectLst>
              </a:rPr>
              <a:t>*/</a:t>
            </a:r>
            <a:r>
              <a:rPr lang="zh-CN" altLang="en-US" sz="2000" dirty="0" smtClean="0">
                <a:solidFill>
                  <a:schemeClr val="tx1"/>
                </a:solidFill>
                <a:effectLst>
                  <a:outerShdw blurRad="38100" dist="38100" dir="2700000" algn="tl">
                    <a:srgbClr val="C0C0C0"/>
                  </a:outerShdw>
                </a:effectLst>
              </a:rPr>
              <a:t>和</a:t>
            </a:r>
            <a:r>
              <a:rPr lang="zh-CN" altLang="en-US" sz="2000" dirty="0">
                <a:solidFill>
                  <a:schemeClr val="tx1"/>
                </a:solidFill>
                <a:effectLst>
                  <a:outerShdw blurRad="38100" dist="38100" dir="2700000" algn="tl">
                    <a:srgbClr val="C0C0C0"/>
                  </a:outerShdw>
                </a:effectLst>
              </a:rPr>
              <a:t>异步</a:t>
            </a:r>
            <a:r>
              <a:rPr lang="zh-CN" altLang="en-US" sz="2000" dirty="0" smtClean="0">
                <a:solidFill>
                  <a:schemeClr val="tx1"/>
                </a:solidFill>
                <a:effectLst>
                  <a:outerShdw blurRad="38100" dist="38100" dir="2700000" algn="tl">
                    <a:srgbClr val="C0C0C0"/>
                  </a:outerShdw>
                </a:effectLst>
              </a:rPr>
              <a:t>消息</a:t>
            </a:r>
            <a:r>
              <a:rPr lang="en-US" altLang="zh-CN" sz="2000" dirty="0" smtClean="0">
                <a:solidFill>
                  <a:schemeClr val="tx1"/>
                </a:solidFill>
                <a:effectLst>
                  <a:outerShdw blurRad="38100" dist="38100" dir="2700000" algn="tl">
                    <a:srgbClr val="C0C0C0"/>
                  </a:outerShdw>
                </a:effectLst>
              </a:rPr>
              <a:t>/*</a:t>
            </a:r>
            <a:r>
              <a:rPr lang="zh-CN" altLang="en-US" sz="1200" dirty="0" smtClean="0">
                <a:solidFill>
                  <a:schemeClr val="tx1"/>
                </a:solidFill>
                <a:effectLst>
                  <a:outerShdw blurRad="38100" dist="38100" dir="2700000" algn="tl">
                    <a:srgbClr val="C0C0C0"/>
                  </a:outerShdw>
                </a:effectLst>
              </a:rPr>
              <a:t>消息发出去后就直接走了</a:t>
            </a:r>
            <a:r>
              <a:rPr lang="en-US" altLang="zh-CN" sz="2000" dirty="0" smtClean="0">
                <a:solidFill>
                  <a:schemeClr val="tx1"/>
                </a:solidFill>
                <a:effectLst>
                  <a:outerShdw blurRad="38100" dist="38100" dir="2700000" algn="tl">
                    <a:srgbClr val="C0C0C0"/>
                  </a:outerShdw>
                </a:effectLst>
              </a:rPr>
              <a:t>*/</a:t>
            </a:r>
            <a:r>
              <a:rPr lang="zh-CN" altLang="en-US" sz="2000" dirty="0" smtClean="0">
                <a:solidFill>
                  <a:schemeClr val="tx1"/>
                </a:solidFill>
                <a:effectLst>
                  <a:outerShdw blurRad="38100" dist="38100" dir="2700000" algn="tl">
                    <a:srgbClr val="C0C0C0"/>
                  </a:outerShdw>
                </a:effectLst>
              </a:rPr>
              <a:t>， </a:t>
            </a:r>
            <a:endParaRPr lang="zh-CN" altLang="en-US" sz="2000" dirty="0">
              <a:solidFill>
                <a:schemeClr val="tx1"/>
              </a:solidFill>
              <a:effectLst>
                <a:outerShdw blurRad="38100" dist="38100" dir="2700000" algn="tl">
                  <a:srgbClr val="C0C0C0"/>
                </a:outerShdw>
              </a:effectLst>
              <a:latin typeface="Times New Roman" pitchFamily="18" charset="0"/>
            </a:endParaRPr>
          </a:p>
        </p:txBody>
      </p:sp>
      <p:sp>
        <p:nvSpPr>
          <p:cNvPr id="377873" name="Line 17"/>
          <p:cNvSpPr>
            <a:spLocks noChangeShapeType="1"/>
          </p:cNvSpPr>
          <p:nvPr/>
        </p:nvSpPr>
        <p:spPr bwMode="auto">
          <a:xfrm>
            <a:off x="6784975" y="3852863"/>
            <a:ext cx="685800" cy="0"/>
          </a:xfrm>
          <a:prstGeom prst="line">
            <a:avLst/>
          </a:prstGeom>
          <a:noFill/>
          <a:ln w="9525">
            <a:solidFill>
              <a:srgbClr val="000000"/>
            </a:solidFill>
            <a:round/>
            <a:headEnd/>
            <a:tailEnd type="arrow" w="med" len="med"/>
          </a:ln>
        </p:spPr>
        <p:txBody>
          <a:bodyPr/>
          <a:lstStyle/>
          <a:p>
            <a:endParaRPr lang="zh-CN" altLang="en-US"/>
          </a:p>
        </p:txBody>
      </p:sp>
      <p:sp>
        <p:nvSpPr>
          <p:cNvPr id="377872" name="Line 16"/>
          <p:cNvSpPr>
            <a:spLocks noChangeShapeType="1"/>
          </p:cNvSpPr>
          <p:nvPr/>
        </p:nvSpPr>
        <p:spPr bwMode="auto">
          <a:xfrm>
            <a:off x="6784975" y="4221163"/>
            <a:ext cx="685800" cy="0"/>
          </a:xfrm>
          <a:prstGeom prst="line">
            <a:avLst/>
          </a:prstGeom>
          <a:noFill/>
          <a:ln w="9525">
            <a:solidFill>
              <a:srgbClr val="000000"/>
            </a:solidFill>
            <a:round/>
            <a:headEnd/>
            <a:tailEnd type="triangle" w="med" len="med"/>
          </a:ln>
        </p:spPr>
        <p:txBody>
          <a:bodyPr/>
          <a:lstStyle/>
          <a:p>
            <a:endParaRPr lang="zh-CN" altLang="en-US"/>
          </a:p>
        </p:txBody>
      </p:sp>
      <p:grpSp>
        <p:nvGrpSpPr>
          <p:cNvPr id="377869" name="Group 13"/>
          <p:cNvGrpSpPr>
            <a:grpSpLocks/>
          </p:cNvGrpSpPr>
          <p:nvPr/>
        </p:nvGrpSpPr>
        <p:grpSpPr bwMode="auto">
          <a:xfrm>
            <a:off x="6792913" y="4545013"/>
            <a:ext cx="687387" cy="74612"/>
            <a:chOff x="3240" y="10371"/>
            <a:chExt cx="1081" cy="117"/>
          </a:xfrm>
        </p:grpSpPr>
        <p:sp>
          <p:nvSpPr>
            <p:cNvPr id="377871" name="Line 15"/>
            <p:cNvSpPr>
              <a:spLocks noChangeShapeType="1"/>
            </p:cNvSpPr>
            <p:nvPr/>
          </p:nvSpPr>
          <p:spPr bwMode="auto">
            <a:xfrm>
              <a:off x="3240" y="10488"/>
              <a:ext cx="1080" cy="0"/>
            </a:xfrm>
            <a:prstGeom prst="line">
              <a:avLst/>
            </a:prstGeom>
            <a:noFill/>
            <a:ln w="9525">
              <a:solidFill>
                <a:srgbClr val="000000"/>
              </a:solidFill>
              <a:round/>
              <a:headEnd/>
              <a:tailEnd/>
            </a:ln>
          </p:spPr>
          <p:txBody>
            <a:bodyPr/>
            <a:lstStyle/>
            <a:p>
              <a:endParaRPr lang="zh-CN" altLang="en-US"/>
            </a:p>
          </p:txBody>
        </p:sp>
        <p:sp>
          <p:nvSpPr>
            <p:cNvPr id="377870" name="Line 14"/>
            <p:cNvSpPr>
              <a:spLocks noChangeShapeType="1"/>
            </p:cNvSpPr>
            <p:nvPr/>
          </p:nvSpPr>
          <p:spPr bwMode="auto">
            <a:xfrm>
              <a:off x="4179" y="10371"/>
              <a:ext cx="142" cy="113"/>
            </a:xfrm>
            <a:prstGeom prst="line">
              <a:avLst/>
            </a:prstGeom>
            <a:noFill/>
            <a:ln w="9525">
              <a:solidFill>
                <a:srgbClr val="000000"/>
              </a:solidFill>
              <a:round/>
              <a:headEnd/>
              <a:tailEnd/>
            </a:ln>
          </p:spPr>
          <p:txBody>
            <a:bodyPr/>
            <a:lstStyle/>
            <a:p>
              <a:endParaRPr lang="zh-CN" altLang="en-US"/>
            </a:p>
          </p:txBody>
        </p:sp>
      </p:grpSp>
      <p:sp>
        <p:nvSpPr>
          <p:cNvPr id="377868" name="Text Box 12"/>
          <p:cNvSpPr txBox="1">
            <a:spLocks noChangeArrowheads="1"/>
          </p:cNvSpPr>
          <p:nvPr/>
        </p:nvSpPr>
        <p:spPr bwMode="auto">
          <a:xfrm>
            <a:off x="7672388" y="3636963"/>
            <a:ext cx="1246187" cy="296862"/>
          </a:xfrm>
          <a:prstGeom prst="rect">
            <a:avLst/>
          </a:prstGeom>
          <a:noFill/>
          <a:ln w="9525">
            <a:noFill/>
            <a:miter lim="800000"/>
            <a:headEnd/>
            <a:tailEnd/>
          </a:ln>
        </p:spPr>
        <p:txBody>
          <a:bodyPr/>
          <a:lstStyle/>
          <a:p>
            <a:pPr algn="l">
              <a:lnSpc>
                <a:spcPct val="100000"/>
              </a:lnSpc>
            </a:pPr>
            <a:r>
              <a:rPr lang="zh-CN" altLang="en-US" sz="2000" b="0">
                <a:solidFill>
                  <a:schemeClr val="tx1"/>
                </a:solidFill>
                <a:latin typeface="Times New Roman" pitchFamily="18" charset="0"/>
              </a:rPr>
              <a:t>简单消息</a:t>
            </a:r>
          </a:p>
        </p:txBody>
      </p:sp>
      <p:sp>
        <p:nvSpPr>
          <p:cNvPr id="377867" name="Text Box 11"/>
          <p:cNvSpPr txBox="1">
            <a:spLocks noChangeArrowheads="1"/>
          </p:cNvSpPr>
          <p:nvPr/>
        </p:nvSpPr>
        <p:spPr bwMode="auto">
          <a:xfrm>
            <a:off x="7662863" y="3987800"/>
            <a:ext cx="1273175" cy="296863"/>
          </a:xfrm>
          <a:prstGeom prst="rect">
            <a:avLst/>
          </a:prstGeom>
          <a:noFill/>
          <a:ln w="9525">
            <a:noFill/>
            <a:miter lim="800000"/>
            <a:headEnd/>
            <a:tailEnd/>
          </a:ln>
        </p:spPr>
        <p:txBody>
          <a:bodyPr/>
          <a:lstStyle/>
          <a:p>
            <a:pPr algn="l">
              <a:lnSpc>
                <a:spcPct val="100000"/>
              </a:lnSpc>
            </a:pPr>
            <a:r>
              <a:rPr lang="zh-CN" altLang="en-US" sz="2000" b="0">
                <a:solidFill>
                  <a:schemeClr val="tx1"/>
                </a:solidFill>
                <a:latin typeface="Times New Roman" pitchFamily="18" charset="0"/>
              </a:rPr>
              <a:t>同步消息</a:t>
            </a:r>
          </a:p>
        </p:txBody>
      </p:sp>
      <p:sp>
        <p:nvSpPr>
          <p:cNvPr id="377866" name="Text Box 10"/>
          <p:cNvSpPr txBox="1">
            <a:spLocks noChangeArrowheads="1"/>
          </p:cNvSpPr>
          <p:nvPr/>
        </p:nvSpPr>
        <p:spPr bwMode="auto">
          <a:xfrm>
            <a:off x="7662863" y="4386263"/>
            <a:ext cx="1233487" cy="296862"/>
          </a:xfrm>
          <a:prstGeom prst="rect">
            <a:avLst/>
          </a:prstGeom>
          <a:noFill/>
          <a:ln w="9525">
            <a:noFill/>
            <a:miter lim="800000"/>
            <a:headEnd/>
            <a:tailEnd/>
          </a:ln>
        </p:spPr>
        <p:txBody>
          <a:bodyPr/>
          <a:lstStyle/>
          <a:p>
            <a:pPr algn="l">
              <a:lnSpc>
                <a:spcPct val="100000"/>
              </a:lnSpc>
            </a:pPr>
            <a:r>
              <a:rPr lang="zh-CN" altLang="en-US" sz="2000" b="0">
                <a:solidFill>
                  <a:schemeClr val="tx1"/>
                </a:solidFill>
                <a:latin typeface="Times New Roman" pitchFamily="18" charset="0"/>
              </a:rPr>
              <a:t>异步消息</a:t>
            </a:r>
          </a:p>
        </p:txBody>
      </p:sp>
    </p:spTree>
  </p:cSld>
  <p:clrMapOvr>
    <a:masterClrMapping/>
  </p:clrMapOvr>
  <p:transition spd="slow">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4" name="Text Box 4"/>
          <p:cNvSpPr txBox="1">
            <a:spLocks noChangeArrowheads="1"/>
          </p:cNvSpPr>
          <p:nvPr/>
        </p:nvSpPr>
        <p:spPr bwMode="auto">
          <a:xfrm>
            <a:off x="284163" y="1373188"/>
            <a:ext cx="5138737" cy="2955925"/>
          </a:xfrm>
          <a:prstGeom prst="rect">
            <a:avLst/>
          </a:prstGeom>
          <a:noFill/>
          <a:ln w="9525">
            <a:noFill/>
            <a:miter lim="800000"/>
            <a:headEnd/>
            <a:tailEnd/>
          </a:ln>
          <a:effectLst/>
        </p:spPr>
        <p:txBody>
          <a:bodyPr>
            <a:spAutoFit/>
          </a:bodyPr>
          <a:lstStyle/>
          <a:p>
            <a:pPr indent="363538">
              <a:lnSpc>
                <a:spcPct val="100000"/>
              </a:lnSpc>
              <a:spcBef>
                <a:spcPct val="50000"/>
              </a:spcBef>
            </a:pPr>
            <a:r>
              <a:rPr lang="en-US" altLang="zh-CN" sz="2800">
                <a:solidFill>
                  <a:schemeClr val="hlink"/>
                </a:solidFill>
                <a:effectLst>
                  <a:outerShdw blurRad="38100" dist="38100" dir="2700000" algn="tl">
                    <a:srgbClr val="C0C0C0"/>
                  </a:outerShdw>
                </a:effectLst>
                <a:latin typeface="楷体_GB2312" pitchFamily="49" charset="-122"/>
                <a:ea typeface="楷体_GB2312" pitchFamily="49" charset="-122"/>
              </a:rPr>
              <a:t> </a:t>
            </a:r>
            <a:r>
              <a:rPr lang="zh-CN" altLang="en-US" sz="2800">
                <a:solidFill>
                  <a:schemeClr val="hlink"/>
                </a:solidFill>
                <a:effectLst>
                  <a:outerShdw blurRad="38100" dist="38100" dir="2700000" algn="tl">
                    <a:srgbClr val="C0C0C0"/>
                  </a:outerShdw>
                </a:effectLst>
                <a:latin typeface="楷体_GB2312" pitchFamily="49" charset="-122"/>
                <a:ea typeface="楷体_GB2312" pitchFamily="49" charset="-122"/>
              </a:rPr>
              <a:t>顺序图构成</a:t>
            </a:r>
            <a:r>
              <a:rPr lang="zh-CN" altLang="en-US" sz="2800">
                <a:solidFill>
                  <a:schemeClr val="hlink"/>
                </a:solidFill>
                <a:latin typeface="楷体_GB2312" pitchFamily="49" charset="-122"/>
                <a:ea typeface="楷体_GB2312" pitchFamily="49" charset="-122"/>
              </a:rPr>
              <a:t>：</a:t>
            </a:r>
          </a:p>
          <a:p>
            <a:pPr indent="363538">
              <a:lnSpc>
                <a:spcPct val="100000"/>
              </a:lnSpc>
              <a:spcBef>
                <a:spcPct val="50000"/>
              </a:spcBef>
              <a:buFontTx/>
              <a:buChar char="•"/>
            </a:pPr>
            <a:r>
              <a:rPr lang="zh-CN" altLang="en-US" sz="2800">
                <a:solidFill>
                  <a:schemeClr val="tx1"/>
                </a:solidFill>
                <a:latin typeface="楷体_GB2312" pitchFamily="49" charset="-122"/>
                <a:ea typeface="楷体_GB2312" pitchFamily="49" charset="-122"/>
              </a:rPr>
              <a:t>一组对象（</a:t>
            </a:r>
            <a:r>
              <a:rPr lang="zh-CN" altLang="en-US" sz="2800">
                <a:solidFill>
                  <a:schemeClr val="tx1"/>
                </a:solidFill>
                <a:latin typeface="Times New Roman" pitchFamily="18" charset="0"/>
                <a:ea typeface="楷体_GB2312" pitchFamily="49" charset="-122"/>
              </a:rPr>
              <a:t>对象名和类名</a:t>
            </a:r>
            <a:r>
              <a:rPr lang="zh-CN" altLang="en-US" sz="2800">
                <a:solidFill>
                  <a:schemeClr val="tx1"/>
                </a:solidFill>
                <a:latin typeface="楷体_GB2312" pitchFamily="49" charset="-122"/>
                <a:ea typeface="楷体_GB2312" pitchFamily="49" charset="-122"/>
              </a:rPr>
              <a:t>）</a:t>
            </a:r>
          </a:p>
          <a:p>
            <a:pPr indent="363538">
              <a:lnSpc>
                <a:spcPct val="100000"/>
              </a:lnSpc>
              <a:spcBef>
                <a:spcPct val="50000"/>
              </a:spcBef>
              <a:buFontTx/>
              <a:buChar char="•"/>
            </a:pPr>
            <a:r>
              <a:rPr lang="zh-CN" altLang="en-US" sz="2800">
                <a:solidFill>
                  <a:schemeClr val="tx1"/>
                </a:solidFill>
                <a:latin typeface="楷体_GB2312" pitchFamily="49" charset="-122"/>
                <a:ea typeface="楷体_GB2312" pitchFamily="49" charset="-122"/>
              </a:rPr>
              <a:t>对象生命线（时间轴）</a:t>
            </a:r>
          </a:p>
          <a:p>
            <a:pPr indent="363538">
              <a:lnSpc>
                <a:spcPct val="100000"/>
              </a:lnSpc>
              <a:spcBef>
                <a:spcPct val="50000"/>
              </a:spcBef>
              <a:buFontTx/>
              <a:buChar char="•"/>
            </a:pPr>
            <a:r>
              <a:rPr lang="zh-CN" altLang="en-US" sz="2800">
                <a:solidFill>
                  <a:schemeClr val="tx1"/>
                </a:solidFill>
                <a:latin typeface="Times New Roman" pitchFamily="18" charset="0"/>
                <a:ea typeface="楷体_GB2312" pitchFamily="49" charset="-122"/>
              </a:rPr>
              <a:t>对象间的通信（消息）</a:t>
            </a:r>
            <a:endParaRPr lang="zh-CN" altLang="en-US" sz="2800">
              <a:solidFill>
                <a:schemeClr val="tx1"/>
              </a:solidFill>
              <a:latin typeface="楷体_GB2312" pitchFamily="49" charset="-122"/>
              <a:ea typeface="楷体_GB2312" pitchFamily="49" charset="-122"/>
            </a:endParaRPr>
          </a:p>
          <a:p>
            <a:pPr indent="363538">
              <a:lnSpc>
                <a:spcPct val="100000"/>
              </a:lnSpc>
              <a:spcBef>
                <a:spcPct val="20000"/>
              </a:spcBef>
            </a:pPr>
            <a:endParaRPr lang="en-US" altLang="zh-CN" sz="2800">
              <a:solidFill>
                <a:schemeClr val="tx1"/>
              </a:solidFill>
              <a:latin typeface="楷体_GB2312" pitchFamily="49" charset="-122"/>
              <a:ea typeface="楷体_GB2312" pitchFamily="49" charset="-122"/>
            </a:endParaRPr>
          </a:p>
        </p:txBody>
      </p:sp>
      <p:sp>
        <p:nvSpPr>
          <p:cNvPr id="409605" name="Oval 5"/>
          <p:cNvSpPr>
            <a:spLocks noChangeArrowheads="1"/>
          </p:cNvSpPr>
          <p:nvPr/>
        </p:nvSpPr>
        <p:spPr bwMode="auto">
          <a:xfrm>
            <a:off x="604838" y="1566863"/>
            <a:ext cx="152400" cy="152400"/>
          </a:xfrm>
          <a:prstGeom prst="ellipse">
            <a:avLst/>
          </a:prstGeom>
          <a:gradFill rotWithShape="0">
            <a:gsLst>
              <a:gs pos="0">
                <a:srgbClr val="663300"/>
              </a:gs>
              <a:gs pos="100000">
                <a:srgbClr val="FFFF00"/>
              </a:gs>
            </a:gsLst>
            <a:path path="shape">
              <a:fillToRect l="50000" t="50000" r="50000" b="50000"/>
            </a:path>
          </a:gradFill>
          <a:ln w="9525">
            <a:solidFill>
              <a:srgbClr val="FFCC00"/>
            </a:solidFill>
            <a:round/>
            <a:headEnd/>
            <a:tailEnd/>
          </a:ln>
          <a:effectLst/>
        </p:spPr>
        <p:txBody>
          <a:bodyPr anchor="ctr">
            <a:spAutoFit/>
          </a:bodyPr>
          <a:lstStyle/>
          <a:p>
            <a:endParaRPr lang="zh-CN" altLang="en-US"/>
          </a:p>
        </p:txBody>
      </p:sp>
      <p:grpSp>
        <p:nvGrpSpPr>
          <p:cNvPr id="409606" name="Group 6"/>
          <p:cNvGrpSpPr>
            <a:grpSpLocks/>
          </p:cNvGrpSpPr>
          <p:nvPr/>
        </p:nvGrpSpPr>
        <p:grpSpPr bwMode="auto">
          <a:xfrm>
            <a:off x="4967288" y="3944938"/>
            <a:ext cx="2830512" cy="1781175"/>
            <a:chOff x="3364" y="2085"/>
            <a:chExt cx="1783" cy="1122"/>
          </a:xfrm>
        </p:grpSpPr>
        <p:sp>
          <p:nvSpPr>
            <p:cNvPr id="409607" name="Rectangle 7"/>
            <p:cNvSpPr>
              <a:spLocks noChangeArrowheads="1"/>
            </p:cNvSpPr>
            <p:nvPr/>
          </p:nvSpPr>
          <p:spPr bwMode="auto">
            <a:xfrm>
              <a:off x="3812" y="2412"/>
              <a:ext cx="120" cy="754"/>
            </a:xfrm>
            <a:prstGeom prst="rect">
              <a:avLst/>
            </a:prstGeom>
            <a:solidFill>
              <a:schemeClr val="tx2"/>
            </a:solidFill>
            <a:ln w="9525">
              <a:solidFill>
                <a:schemeClr val="tx1"/>
              </a:solidFill>
              <a:miter lim="800000"/>
              <a:headEnd/>
              <a:tailEnd/>
            </a:ln>
            <a:effectLst/>
          </p:spPr>
          <p:txBody>
            <a:bodyPr wrap="none" anchor="ctr"/>
            <a:lstStyle/>
            <a:p>
              <a:endParaRPr lang="zh-CN" altLang="en-US"/>
            </a:p>
          </p:txBody>
        </p:sp>
        <p:sp>
          <p:nvSpPr>
            <p:cNvPr id="409608" name="Rectangle 8"/>
            <p:cNvSpPr>
              <a:spLocks noChangeArrowheads="1"/>
            </p:cNvSpPr>
            <p:nvPr/>
          </p:nvSpPr>
          <p:spPr bwMode="auto">
            <a:xfrm>
              <a:off x="3596" y="2086"/>
              <a:ext cx="528" cy="240"/>
            </a:xfrm>
            <a:prstGeom prst="rect">
              <a:avLst/>
            </a:prstGeom>
            <a:solidFill>
              <a:schemeClr val="tx2"/>
            </a:solidFill>
            <a:ln w="9525">
              <a:solidFill>
                <a:schemeClr val="tx1"/>
              </a:solidFill>
              <a:miter lim="800000"/>
              <a:headEnd/>
              <a:tailEnd/>
            </a:ln>
            <a:effectLst/>
          </p:spPr>
          <p:txBody>
            <a:bodyPr wrap="none" anchor="ctr"/>
            <a:lstStyle/>
            <a:p>
              <a:pPr algn="ctr">
                <a:lnSpc>
                  <a:spcPct val="100000"/>
                </a:lnSpc>
              </a:pPr>
              <a:r>
                <a:rPr lang="zh-CN" altLang="en-US" sz="2000" u="sng">
                  <a:solidFill>
                    <a:schemeClr val="bg2"/>
                  </a:solidFill>
                  <a:latin typeface="Times New Roman" pitchFamily="18" charset="0"/>
                </a:rPr>
                <a:t>对象</a:t>
              </a:r>
              <a:r>
                <a:rPr lang="en-US" altLang="zh-CN" sz="2000" u="sng">
                  <a:solidFill>
                    <a:schemeClr val="bg2"/>
                  </a:solidFill>
                  <a:latin typeface="Times New Roman" pitchFamily="18" charset="0"/>
                </a:rPr>
                <a:t>1</a:t>
              </a:r>
            </a:p>
          </p:txBody>
        </p:sp>
        <p:sp>
          <p:nvSpPr>
            <p:cNvPr id="409609" name="Line 9"/>
            <p:cNvSpPr>
              <a:spLocks noChangeShapeType="1"/>
            </p:cNvSpPr>
            <p:nvPr/>
          </p:nvSpPr>
          <p:spPr bwMode="auto">
            <a:xfrm>
              <a:off x="3884" y="2326"/>
              <a:ext cx="0" cy="864"/>
            </a:xfrm>
            <a:prstGeom prst="line">
              <a:avLst/>
            </a:prstGeom>
            <a:noFill/>
            <a:ln w="9525">
              <a:solidFill>
                <a:schemeClr val="bg2"/>
              </a:solidFill>
              <a:prstDash val="lgDash"/>
              <a:round/>
              <a:headEnd/>
              <a:tailEnd/>
            </a:ln>
            <a:effectLst/>
          </p:spPr>
          <p:txBody>
            <a:bodyPr/>
            <a:lstStyle/>
            <a:p>
              <a:endParaRPr lang="zh-CN" altLang="en-US"/>
            </a:p>
          </p:txBody>
        </p:sp>
        <p:sp>
          <p:nvSpPr>
            <p:cNvPr id="409610" name="Rectangle 10"/>
            <p:cNvSpPr>
              <a:spLocks noChangeArrowheads="1"/>
            </p:cNvSpPr>
            <p:nvPr/>
          </p:nvSpPr>
          <p:spPr bwMode="auto">
            <a:xfrm>
              <a:off x="4853" y="2557"/>
              <a:ext cx="111" cy="626"/>
            </a:xfrm>
            <a:prstGeom prst="rect">
              <a:avLst/>
            </a:prstGeom>
            <a:solidFill>
              <a:schemeClr val="tx2"/>
            </a:solidFill>
            <a:ln w="9525">
              <a:solidFill>
                <a:schemeClr val="tx1"/>
              </a:solidFill>
              <a:miter lim="800000"/>
              <a:headEnd/>
              <a:tailEnd/>
            </a:ln>
            <a:effectLst/>
          </p:spPr>
          <p:txBody>
            <a:bodyPr wrap="none" anchor="ctr"/>
            <a:lstStyle/>
            <a:p>
              <a:endParaRPr lang="zh-CN" altLang="en-US"/>
            </a:p>
          </p:txBody>
        </p:sp>
        <p:sp>
          <p:nvSpPr>
            <p:cNvPr id="409611" name="Rectangle 11"/>
            <p:cNvSpPr>
              <a:spLocks noChangeArrowheads="1"/>
            </p:cNvSpPr>
            <p:nvPr/>
          </p:nvSpPr>
          <p:spPr bwMode="auto">
            <a:xfrm>
              <a:off x="4619" y="2085"/>
              <a:ext cx="528" cy="240"/>
            </a:xfrm>
            <a:prstGeom prst="rect">
              <a:avLst/>
            </a:prstGeom>
            <a:solidFill>
              <a:schemeClr val="tx2"/>
            </a:solidFill>
            <a:ln w="9525">
              <a:solidFill>
                <a:schemeClr val="tx1"/>
              </a:solidFill>
              <a:miter lim="800000"/>
              <a:headEnd/>
              <a:tailEnd/>
            </a:ln>
            <a:effectLst/>
          </p:spPr>
          <p:txBody>
            <a:bodyPr wrap="none" anchor="ctr"/>
            <a:lstStyle/>
            <a:p>
              <a:pPr algn="ctr">
                <a:lnSpc>
                  <a:spcPct val="100000"/>
                </a:lnSpc>
              </a:pPr>
              <a:r>
                <a:rPr lang="zh-CN" altLang="en-US" sz="2000" u="sng">
                  <a:solidFill>
                    <a:schemeClr val="bg2"/>
                  </a:solidFill>
                  <a:latin typeface="Times New Roman" pitchFamily="18" charset="0"/>
                </a:rPr>
                <a:t>对象</a:t>
              </a:r>
              <a:r>
                <a:rPr lang="en-US" altLang="zh-CN" sz="2000" u="sng">
                  <a:solidFill>
                    <a:schemeClr val="bg2"/>
                  </a:solidFill>
                  <a:latin typeface="Times New Roman" pitchFamily="18" charset="0"/>
                </a:rPr>
                <a:t>2</a:t>
              </a:r>
            </a:p>
          </p:txBody>
        </p:sp>
        <p:sp>
          <p:nvSpPr>
            <p:cNvPr id="409612" name="Line 12"/>
            <p:cNvSpPr>
              <a:spLocks noChangeShapeType="1"/>
            </p:cNvSpPr>
            <p:nvPr/>
          </p:nvSpPr>
          <p:spPr bwMode="auto">
            <a:xfrm>
              <a:off x="4907" y="2343"/>
              <a:ext cx="0" cy="864"/>
            </a:xfrm>
            <a:prstGeom prst="line">
              <a:avLst/>
            </a:prstGeom>
            <a:noFill/>
            <a:ln w="9525">
              <a:solidFill>
                <a:schemeClr val="bg2"/>
              </a:solidFill>
              <a:prstDash val="lgDash"/>
              <a:round/>
              <a:headEnd/>
              <a:tailEnd/>
            </a:ln>
            <a:effectLst/>
          </p:spPr>
          <p:txBody>
            <a:bodyPr/>
            <a:lstStyle/>
            <a:p>
              <a:endParaRPr lang="zh-CN" altLang="en-US"/>
            </a:p>
          </p:txBody>
        </p:sp>
        <p:sp>
          <p:nvSpPr>
            <p:cNvPr id="409613" name="Line 13"/>
            <p:cNvSpPr>
              <a:spLocks noChangeShapeType="1"/>
            </p:cNvSpPr>
            <p:nvPr/>
          </p:nvSpPr>
          <p:spPr bwMode="auto">
            <a:xfrm>
              <a:off x="3456" y="2433"/>
              <a:ext cx="338" cy="0"/>
            </a:xfrm>
            <a:prstGeom prst="line">
              <a:avLst/>
            </a:prstGeom>
            <a:noFill/>
            <a:ln w="19050">
              <a:solidFill>
                <a:schemeClr val="tx1"/>
              </a:solidFill>
              <a:round/>
              <a:headEnd/>
              <a:tailEnd type="triangle" w="med" len="med"/>
            </a:ln>
            <a:effectLst/>
          </p:spPr>
          <p:txBody>
            <a:bodyPr/>
            <a:lstStyle/>
            <a:p>
              <a:endParaRPr lang="zh-CN" altLang="en-US"/>
            </a:p>
          </p:txBody>
        </p:sp>
        <p:sp>
          <p:nvSpPr>
            <p:cNvPr id="409614" name="Line 14"/>
            <p:cNvSpPr>
              <a:spLocks noChangeShapeType="1"/>
            </p:cNvSpPr>
            <p:nvPr/>
          </p:nvSpPr>
          <p:spPr bwMode="auto">
            <a:xfrm>
              <a:off x="4901" y="2331"/>
              <a:ext cx="0" cy="229"/>
            </a:xfrm>
            <a:prstGeom prst="line">
              <a:avLst/>
            </a:prstGeom>
            <a:noFill/>
            <a:ln w="28575">
              <a:solidFill>
                <a:schemeClr val="tx1"/>
              </a:solidFill>
              <a:prstDash val="dash"/>
              <a:round/>
              <a:headEnd/>
              <a:tailEnd/>
            </a:ln>
            <a:effectLst/>
          </p:spPr>
          <p:txBody>
            <a:bodyPr/>
            <a:lstStyle/>
            <a:p>
              <a:endParaRPr lang="zh-CN" altLang="en-US"/>
            </a:p>
          </p:txBody>
        </p:sp>
        <p:sp>
          <p:nvSpPr>
            <p:cNvPr id="409615" name="Line 15"/>
            <p:cNvSpPr>
              <a:spLocks noChangeShapeType="1"/>
            </p:cNvSpPr>
            <p:nvPr/>
          </p:nvSpPr>
          <p:spPr bwMode="auto">
            <a:xfrm>
              <a:off x="3877" y="2322"/>
              <a:ext cx="0" cy="64"/>
            </a:xfrm>
            <a:prstGeom prst="line">
              <a:avLst/>
            </a:prstGeom>
            <a:noFill/>
            <a:ln w="19050">
              <a:solidFill>
                <a:schemeClr val="tx1"/>
              </a:solidFill>
              <a:prstDash val="dash"/>
              <a:round/>
              <a:headEnd/>
              <a:tailEnd/>
            </a:ln>
            <a:effectLst/>
          </p:spPr>
          <p:txBody>
            <a:bodyPr/>
            <a:lstStyle/>
            <a:p>
              <a:endParaRPr lang="zh-CN" altLang="en-US"/>
            </a:p>
          </p:txBody>
        </p:sp>
        <p:sp>
          <p:nvSpPr>
            <p:cNvPr id="409616" name="Line 16"/>
            <p:cNvSpPr>
              <a:spLocks noChangeShapeType="1"/>
            </p:cNvSpPr>
            <p:nvPr/>
          </p:nvSpPr>
          <p:spPr bwMode="auto">
            <a:xfrm>
              <a:off x="3940" y="2578"/>
              <a:ext cx="905" cy="0"/>
            </a:xfrm>
            <a:prstGeom prst="line">
              <a:avLst/>
            </a:prstGeom>
            <a:noFill/>
            <a:ln w="19050">
              <a:solidFill>
                <a:schemeClr val="tx1"/>
              </a:solidFill>
              <a:round/>
              <a:headEnd/>
              <a:tailEnd type="triangle" w="med" len="med"/>
            </a:ln>
            <a:effectLst/>
          </p:spPr>
          <p:txBody>
            <a:bodyPr/>
            <a:lstStyle/>
            <a:p>
              <a:endParaRPr lang="zh-CN" altLang="en-US"/>
            </a:p>
          </p:txBody>
        </p:sp>
        <p:sp>
          <p:nvSpPr>
            <p:cNvPr id="409617" name="Text Box 17"/>
            <p:cNvSpPr txBox="1">
              <a:spLocks noChangeArrowheads="1"/>
            </p:cNvSpPr>
            <p:nvPr/>
          </p:nvSpPr>
          <p:spPr bwMode="auto">
            <a:xfrm>
              <a:off x="3364" y="2477"/>
              <a:ext cx="531" cy="231"/>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800" b="0">
                  <a:solidFill>
                    <a:schemeClr val="tx1"/>
                  </a:solidFill>
                  <a:latin typeface="Times New Roman" pitchFamily="18" charset="0"/>
                  <a:ea typeface="黑体" pitchFamily="49" charset="-122"/>
                </a:rPr>
                <a:t>消息</a:t>
              </a:r>
              <a:r>
                <a:rPr lang="en-US" altLang="zh-CN" sz="1800" b="0">
                  <a:solidFill>
                    <a:schemeClr val="tx1"/>
                  </a:solidFill>
                  <a:latin typeface="Times New Roman" pitchFamily="18" charset="0"/>
                  <a:ea typeface="黑体" pitchFamily="49" charset="-122"/>
                </a:rPr>
                <a:t>1</a:t>
              </a:r>
            </a:p>
          </p:txBody>
        </p:sp>
        <p:sp>
          <p:nvSpPr>
            <p:cNvPr id="409618" name="Text Box 18"/>
            <p:cNvSpPr txBox="1">
              <a:spLocks noChangeArrowheads="1"/>
            </p:cNvSpPr>
            <p:nvPr/>
          </p:nvSpPr>
          <p:spPr bwMode="auto">
            <a:xfrm>
              <a:off x="4149" y="2614"/>
              <a:ext cx="531" cy="231"/>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800" b="0">
                  <a:solidFill>
                    <a:schemeClr val="tx1"/>
                  </a:solidFill>
                  <a:latin typeface="Times New Roman" pitchFamily="18" charset="0"/>
                  <a:ea typeface="黑体" pitchFamily="49" charset="-122"/>
                </a:rPr>
                <a:t>消息</a:t>
              </a:r>
              <a:r>
                <a:rPr lang="en-US" altLang="zh-CN" sz="1800" b="0">
                  <a:solidFill>
                    <a:schemeClr val="tx1"/>
                  </a:solidFill>
                  <a:latin typeface="Times New Roman" pitchFamily="18" charset="0"/>
                  <a:ea typeface="黑体" pitchFamily="49" charset="-122"/>
                </a:rPr>
                <a:t>2</a:t>
              </a:r>
            </a:p>
          </p:txBody>
        </p:sp>
      </p:grpSp>
      <p:grpSp>
        <p:nvGrpSpPr>
          <p:cNvPr id="409619" name="Group 19"/>
          <p:cNvGrpSpPr>
            <a:grpSpLocks/>
          </p:cNvGrpSpPr>
          <p:nvPr/>
        </p:nvGrpSpPr>
        <p:grpSpPr bwMode="auto">
          <a:xfrm>
            <a:off x="7886700" y="4651375"/>
            <a:ext cx="342900" cy="247650"/>
            <a:chOff x="4787" y="3510"/>
            <a:chExt cx="216" cy="156"/>
          </a:xfrm>
        </p:grpSpPr>
        <p:sp>
          <p:nvSpPr>
            <p:cNvPr id="409620" name="Line 20"/>
            <p:cNvSpPr>
              <a:spLocks noChangeShapeType="1"/>
            </p:cNvSpPr>
            <p:nvPr/>
          </p:nvSpPr>
          <p:spPr bwMode="auto">
            <a:xfrm flipH="1">
              <a:off x="4823" y="3510"/>
              <a:ext cx="180" cy="156"/>
            </a:xfrm>
            <a:prstGeom prst="line">
              <a:avLst/>
            </a:prstGeom>
            <a:noFill/>
            <a:ln w="38100">
              <a:solidFill>
                <a:schemeClr val="accent2"/>
              </a:solidFill>
              <a:round/>
              <a:headEnd/>
              <a:tailEnd/>
            </a:ln>
            <a:effectLst/>
          </p:spPr>
          <p:txBody>
            <a:bodyPr/>
            <a:lstStyle/>
            <a:p>
              <a:endParaRPr lang="zh-CN" altLang="en-US"/>
            </a:p>
          </p:txBody>
        </p:sp>
        <p:sp>
          <p:nvSpPr>
            <p:cNvPr id="409621" name="Line 21"/>
            <p:cNvSpPr>
              <a:spLocks noChangeShapeType="1"/>
            </p:cNvSpPr>
            <p:nvPr/>
          </p:nvSpPr>
          <p:spPr bwMode="auto">
            <a:xfrm>
              <a:off x="4787" y="3510"/>
              <a:ext cx="216" cy="156"/>
            </a:xfrm>
            <a:prstGeom prst="line">
              <a:avLst/>
            </a:prstGeom>
            <a:noFill/>
            <a:ln w="28575">
              <a:solidFill>
                <a:schemeClr val="accent2"/>
              </a:solidFill>
              <a:round/>
              <a:headEnd/>
              <a:tailEnd/>
            </a:ln>
            <a:effectLst/>
          </p:spPr>
          <p:txBody>
            <a:bodyPr/>
            <a:lstStyle/>
            <a:p>
              <a:endParaRPr lang="zh-CN" altLang="en-US"/>
            </a:p>
          </p:txBody>
        </p:sp>
      </p:grpSp>
      <p:sp>
        <p:nvSpPr>
          <p:cNvPr id="409622" name="Text Box 22"/>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Tree>
  </p:cSld>
  <p:clrMapOvr>
    <a:masterClrMapping/>
  </p:clrMapOvr>
  <p:transition spd="slow">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80"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
        <p:nvSpPr>
          <p:cNvPr id="382981" name="Text Box 5"/>
          <p:cNvSpPr txBox="1">
            <a:spLocks noChangeArrowheads="1"/>
          </p:cNvSpPr>
          <p:nvPr/>
        </p:nvSpPr>
        <p:spPr bwMode="auto">
          <a:xfrm>
            <a:off x="249238" y="1231900"/>
            <a:ext cx="3787775" cy="476250"/>
          </a:xfrm>
          <a:prstGeom prst="rect">
            <a:avLst/>
          </a:prstGeom>
          <a:noFill/>
          <a:ln w="9525">
            <a:noFill/>
            <a:miter lim="800000"/>
            <a:headEnd/>
            <a:tailEnd/>
          </a:ln>
          <a:effectLst/>
        </p:spPr>
        <p:txBody>
          <a:bodyPr>
            <a:spAutoFit/>
          </a:bodyPr>
          <a:lstStyle/>
          <a:p>
            <a:r>
              <a:rPr lang="en-US" altLang="zh-CN" sz="2800">
                <a:solidFill>
                  <a:srgbClr val="002E8A"/>
                </a:solidFill>
                <a:effectLst>
                  <a:outerShdw blurRad="38100" dist="38100" dir="2700000" algn="tl">
                    <a:srgbClr val="C0C0C0"/>
                  </a:outerShdw>
                </a:effectLst>
              </a:rPr>
              <a:t>7. UML</a:t>
            </a:r>
            <a:r>
              <a:rPr lang="zh-CN" altLang="en-US" sz="2800">
                <a:solidFill>
                  <a:srgbClr val="002E8A"/>
                </a:solidFill>
                <a:effectLst>
                  <a:outerShdw blurRad="38100" dist="38100" dir="2700000" algn="tl">
                    <a:srgbClr val="C0C0C0"/>
                  </a:outerShdw>
                </a:effectLst>
              </a:rPr>
              <a:t>图</a:t>
            </a:r>
            <a:r>
              <a:rPr lang="en-US" altLang="zh-CN" sz="2800">
                <a:solidFill>
                  <a:srgbClr val="002E8A"/>
                </a:solidFill>
                <a:effectLst>
                  <a:outerShdw blurRad="38100" dist="38100" dir="2700000" algn="tl">
                    <a:srgbClr val="C0C0C0"/>
                  </a:outerShdw>
                </a:effectLst>
                <a:latin typeface="Times New Roman"/>
              </a:rPr>
              <a:t>——</a:t>
            </a:r>
            <a:r>
              <a:rPr lang="zh-CN" altLang="en-US" sz="2800">
                <a:solidFill>
                  <a:srgbClr val="002E8A"/>
                </a:solidFill>
                <a:effectLst>
                  <a:outerShdw blurRad="38100" dist="38100" dir="2700000" algn="tl">
                    <a:srgbClr val="C0C0C0"/>
                  </a:outerShdw>
                </a:effectLst>
              </a:rPr>
              <a:t>协作图</a:t>
            </a:r>
          </a:p>
        </p:txBody>
      </p:sp>
      <p:sp>
        <p:nvSpPr>
          <p:cNvPr id="382982" name="Rectangle 6"/>
          <p:cNvSpPr>
            <a:spLocks noChangeArrowheads="1"/>
          </p:cNvSpPr>
          <p:nvPr/>
        </p:nvSpPr>
        <p:spPr bwMode="auto">
          <a:xfrm>
            <a:off x="165100" y="1876455"/>
            <a:ext cx="9090660" cy="4524315"/>
          </a:xfrm>
          <a:prstGeom prst="rect">
            <a:avLst/>
          </a:prstGeom>
          <a:noFill/>
          <a:ln w="9525">
            <a:noFill/>
            <a:miter lim="800000"/>
            <a:headEnd/>
            <a:tailEnd/>
          </a:ln>
          <a:effectLst/>
        </p:spPr>
        <p:txBody>
          <a:bodyPr wrap="square" anchor="ctr">
            <a:spAutoFit/>
          </a:bodyPr>
          <a:lstStyle/>
          <a:p>
            <a:pPr indent="276225" algn="l">
              <a:lnSpc>
                <a:spcPct val="120000"/>
              </a:lnSpc>
            </a:pPr>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协作图用于描述类和类间关系，反映的是通过一组类的共同合作来完成系统功能，因而也称为合作图。</a:t>
            </a:r>
          </a:p>
          <a:p>
            <a:pPr indent="276225" algn="l">
              <a:lnSpc>
                <a:spcPct val="120000"/>
              </a:lnSpc>
            </a:pPr>
            <a:r>
              <a:rPr lang="zh-CN" altLang="en-US" dirty="0">
                <a:effectLst>
                  <a:outerShdw blurRad="38100" dist="38100" dir="2700000" algn="tl">
                    <a:srgbClr val="C0C0C0"/>
                  </a:outerShdw>
                </a:effectLst>
              </a:rPr>
              <a:t>    由于在描述类间的合作中，需要</a:t>
            </a:r>
            <a:r>
              <a:rPr lang="zh-CN" altLang="en-US" dirty="0" smtClean="0">
                <a:effectLst>
                  <a:outerShdw blurRad="38100" dist="38100" dir="2700000" algn="tl">
                    <a:srgbClr val="C0C0C0"/>
                  </a:outerShdw>
                </a:effectLst>
              </a:rPr>
              <a:t>了解</a:t>
            </a:r>
            <a:r>
              <a:rPr lang="zh-CN" altLang="en-US" dirty="0">
                <a:effectLst>
                  <a:outerShdw blurRad="38100" dist="38100" dir="2700000" algn="tl">
                    <a:srgbClr val="C0C0C0"/>
                  </a:outerShdw>
                </a:effectLst>
              </a:rPr>
              <a:t>类的属性、方法和类间关系，因而协作图主要用于面向对象</a:t>
            </a:r>
            <a:r>
              <a:rPr lang="zh-CN" altLang="en-US" dirty="0" smtClean="0">
                <a:effectLst>
                  <a:outerShdw blurRad="38100" dist="38100" dir="2700000" algn="tl">
                    <a:srgbClr val="C0C0C0"/>
                  </a:outerShdw>
                </a:effectLst>
              </a:rPr>
              <a:t>的设计阶段</a:t>
            </a:r>
            <a:r>
              <a:rPr lang="zh-CN" altLang="en-US" dirty="0">
                <a:effectLst>
                  <a:outerShdw blurRad="38100" dist="38100" dir="2700000" algn="tl">
                    <a:srgbClr val="C0C0C0"/>
                  </a:outerShdw>
                </a:effectLst>
              </a:rPr>
              <a:t>。</a:t>
            </a:r>
          </a:p>
          <a:p>
            <a:pPr indent="276225" algn="l">
              <a:lnSpc>
                <a:spcPct val="120000"/>
              </a:lnSpc>
            </a:pPr>
            <a:endParaRPr lang="zh-CN" altLang="en-US" dirty="0">
              <a:effectLst>
                <a:outerShdw blurRad="38100" dist="38100" dir="2700000" algn="tl">
                  <a:srgbClr val="C0C0C0"/>
                </a:outerShdw>
              </a:effectLst>
            </a:endParaRPr>
          </a:p>
          <a:p>
            <a:pPr indent="276225" algn="l">
              <a:lnSpc>
                <a:spcPct val="120000"/>
              </a:lnSpc>
            </a:pPr>
            <a:r>
              <a:rPr lang="zh-CN" altLang="en-US" dirty="0">
                <a:effectLst>
                  <a:outerShdw blurRad="38100" dist="38100" dir="2700000" algn="tl">
                    <a:srgbClr val="C0C0C0"/>
                  </a:outerShdw>
                </a:effectLst>
              </a:rPr>
              <a:t>协作图的图形元素包括以下几个主要的组成部分：</a:t>
            </a:r>
          </a:p>
          <a:p>
            <a:pPr indent="276225" algn="l">
              <a:lnSpc>
                <a:spcPct val="120000"/>
              </a:lnSpc>
            </a:pPr>
            <a:r>
              <a:rPr lang="zh-CN" altLang="en-US" dirty="0">
                <a:effectLst>
                  <a:outerShdw blurRad="38100" dist="38100" dir="2700000" algn="tl">
                    <a:srgbClr val="C0C0C0"/>
                  </a:outerShdw>
                </a:effectLst>
              </a:rPr>
              <a:t>⑴ 对象：对象用下划线修饰。</a:t>
            </a:r>
          </a:p>
          <a:p>
            <a:pPr indent="276225" algn="l">
              <a:lnSpc>
                <a:spcPct val="120000"/>
              </a:lnSpc>
            </a:pPr>
            <a:r>
              <a:rPr lang="zh-CN" altLang="en-US" dirty="0">
                <a:effectLst>
                  <a:outerShdw blurRad="38100" dist="38100" dir="2700000" algn="tl">
                    <a:srgbClr val="C0C0C0"/>
                  </a:outerShdw>
                </a:effectLst>
              </a:rPr>
              <a:t>⑵ 链接：用于表示对象间的关系，与类图中定义的类间关系一致。</a:t>
            </a:r>
          </a:p>
          <a:p>
            <a:pPr indent="276225" algn="l">
              <a:lnSpc>
                <a:spcPct val="120000"/>
              </a:lnSpc>
            </a:pPr>
            <a:r>
              <a:rPr lang="zh-CN" altLang="en-US" dirty="0">
                <a:effectLst>
                  <a:outerShdw blurRad="38100" dist="38100" dir="2700000" algn="tl">
                    <a:srgbClr val="C0C0C0"/>
                  </a:outerShdw>
                </a:effectLst>
              </a:rPr>
              <a:t>⑶ </a:t>
            </a:r>
            <a:r>
              <a:rPr lang="zh-CN" altLang="en-US" dirty="0" smtClean="0">
                <a:effectLst>
                  <a:outerShdw blurRad="38100" dist="38100" dir="2700000" algn="tl">
                    <a:srgbClr val="C0C0C0"/>
                  </a:outerShdw>
                </a:effectLst>
              </a:rPr>
              <a:t>消息</a:t>
            </a:r>
            <a:r>
              <a:rPr lang="en-US" altLang="zh-CN" dirty="0" smtClean="0">
                <a:effectLst>
                  <a:outerShdw blurRad="38100" dist="38100" dir="2700000" algn="tl">
                    <a:srgbClr val="C0C0C0"/>
                  </a:outerShdw>
                </a:effectLst>
              </a:rPr>
              <a:t>/*</a:t>
            </a:r>
            <a:r>
              <a:rPr lang="zh-CN" altLang="en-US" sz="1100" dirty="0" smtClean="0">
                <a:effectLst>
                  <a:outerShdw blurRad="38100" dist="38100" dir="2700000" algn="tl">
                    <a:srgbClr val="C0C0C0"/>
                  </a:outerShdw>
                </a:effectLst>
              </a:rPr>
              <a:t>顺序图和协作图在用</a:t>
            </a:r>
            <a:r>
              <a:rPr lang="en-US" altLang="zh-CN" dirty="0" smtClean="0">
                <a:effectLst>
                  <a:outerShdw blurRad="38100" dist="38100" dir="2700000" algn="tl">
                    <a:srgbClr val="C0C0C0"/>
                  </a:outerShdw>
                </a:effectLst>
              </a:rPr>
              <a:t>*/</a:t>
            </a:r>
            <a:r>
              <a:rPr lang="zh-CN" altLang="en-US" dirty="0" smtClean="0">
                <a:effectLst>
                  <a:outerShdw blurRad="38100" dist="38100" dir="2700000" algn="tl">
                    <a:srgbClr val="C0C0C0"/>
                  </a:outerShdw>
                </a:effectLst>
              </a:rPr>
              <a:t>：</a:t>
            </a:r>
            <a:r>
              <a:rPr lang="zh-CN" altLang="en-US" dirty="0">
                <a:effectLst>
                  <a:outerShdw blurRad="38100" dist="38100" dir="2700000" algn="tl">
                    <a:srgbClr val="C0C0C0"/>
                  </a:outerShdw>
                </a:effectLst>
              </a:rPr>
              <a:t>消息包括简单消息、同步消息和异步消息。</a:t>
            </a:r>
          </a:p>
        </p:txBody>
      </p:sp>
    </p:spTree>
  </p:cSld>
  <p:clrMapOvr>
    <a:masterClrMapping/>
  </p:clrMapOvr>
  <p:transition spd="slow">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6" name="Text Box 4"/>
          <p:cNvSpPr txBox="1">
            <a:spLocks noChangeArrowheads="1"/>
          </p:cNvSpPr>
          <p:nvPr/>
        </p:nvSpPr>
        <p:spPr bwMode="auto">
          <a:xfrm>
            <a:off x="92075" y="1265238"/>
            <a:ext cx="6142038" cy="528637"/>
          </a:xfrm>
          <a:prstGeom prst="rect">
            <a:avLst/>
          </a:prstGeom>
          <a:noFill/>
          <a:ln w="9525">
            <a:noFill/>
            <a:miter lim="800000"/>
            <a:headEnd/>
            <a:tailEnd/>
          </a:ln>
          <a:effectLst/>
        </p:spPr>
        <p:txBody>
          <a:bodyPr>
            <a:spAutoFit/>
          </a:bodyPr>
          <a:lstStyle/>
          <a:p>
            <a:pPr>
              <a:lnSpc>
                <a:spcPct val="110000"/>
              </a:lnSpc>
              <a:spcBef>
                <a:spcPct val="50000"/>
              </a:spcBef>
            </a:pPr>
            <a:r>
              <a:rPr lang="zh-CN" altLang="en-US" sz="2600">
                <a:solidFill>
                  <a:schemeClr val="hlink"/>
                </a:solidFill>
                <a:effectLst>
                  <a:outerShdw blurRad="38100" dist="38100" dir="2700000" algn="tl">
                    <a:srgbClr val="C0C0C0"/>
                  </a:outerShdw>
                </a:effectLst>
                <a:latin typeface="楷体_GB2312" pitchFamily="49" charset="-122"/>
                <a:ea typeface="楷体_GB2312" pitchFamily="49" charset="-122"/>
              </a:rPr>
              <a:t>协作图示例：某销售结果统计的协作图。</a:t>
            </a:r>
            <a:endParaRPr lang="zh-CN" altLang="en-US" sz="2600">
              <a:solidFill>
                <a:schemeClr val="hlink"/>
              </a:solidFill>
              <a:effectLst>
                <a:outerShdw blurRad="38100" dist="38100" dir="2700000" algn="tl">
                  <a:srgbClr val="C0C0C0"/>
                </a:outerShdw>
              </a:effectLst>
              <a:latin typeface="Times New Roman" pitchFamily="18" charset="0"/>
              <a:ea typeface="楷体_GB2312" pitchFamily="49" charset="-122"/>
            </a:endParaRPr>
          </a:p>
        </p:txBody>
      </p:sp>
      <p:grpSp>
        <p:nvGrpSpPr>
          <p:cNvPr id="412717" name="Group 45"/>
          <p:cNvGrpSpPr>
            <a:grpSpLocks/>
          </p:cNvGrpSpPr>
          <p:nvPr/>
        </p:nvGrpSpPr>
        <p:grpSpPr bwMode="auto">
          <a:xfrm>
            <a:off x="200025" y="1725613"/>
            <a:ext cx="8742363" cy="4486275"/>
            <a:chOff x="126" y="1087"/>
            <a:chExt cx="5507" cy="2826"/>
          </a:xfrm>
        </p:grpSpPr>
        <p:sp>
          <p:nvSpPr>
            <p:cNvPr id="412679" name="Rectangle 7"/>
            <p:cNvSpPr>
              <a:spLocks noChangeArrowheads="1"/>
            </p:cNvSpPr>
            <p:nvPr/>
          </p:nvSpPr>
          <p:spPr bwMode="auto">
            <a:xfrm>
              <a:off x="593" y="2217"/>
              <a:ext cx="1076" cy="523"/>
            </a:xfrm>
            <a:prstGeom prst="rect">
              <a:avLst/>
            </a:prstGeom>
            <a:noFill/>
            <a:ln w="28575">
              <a:solidFill>
                <a:schemeClr val="tx1"/>
              </a:solidFill>
              <a:miter lim="800000"/>
              <a:headEnd/>
              <a:tailEnd/>
            </a:ln>
            <a:effectLst/>
          </p:spPr>
          <p:txBody>
            <a:bodyPr wrap="none" anchor="ctr"/>
            <a:lstStyle/>
            <a:p>
              <a:endParaRPr lang="zh-CN" altLang="en-US"/>
            </a:p>
          </p:txBody>
        </p:sp>
        <p:sp>
          <p:nvSpPr>
            <p:cNvPr id="412680" name="Rectangle 8"/>
            <p:cNvSpPr>
              <a:spLocks noChangeArrowheads="1"/>
            </p:cNvSpPr>
            <p:nvPr/>
          </p:nvSpPr>
          <p:spPr bwMode="auto">
            <a:xfrm>
              <a:off x="2148" y="2226"/>
              <a:ext cx="907" cy="586"/>
            </a:xfrm>
            <a:prstGeom prst="rect">
              <a:avLst/>
            </a:prstGeom>
            <a:noFill/>
            <a:ln w="28575">
              <a:solidFill>
                <a:schemeClr val="tx1"/>
              </a:solidFill>
              <a:miter lim="800000"/>
              <a:headEnd/>
              <a:tailEnd/>
            </a:ln>
            <a:effectLst/>
          </p:spPr>
          <p:txBody>
            <a:bodyPr wrap="none" anchor="ctr"/>
            <a:lstStyle/>
            <a:p>
              <a:endParaRPr lang="zh-CN" altLang="en-US"/>
            </a:p>
          </p:txBody>
        </p:sp>
        <p:sp>
          <p:nvSpPr>
            <p:cNvPr id="412681" name="Rectangle 9"/>
            <p:cNvSpPr>
              <a:spLocks noChangeArrowheads="1"/>
            </p:cNvSpPr>
            <p:nvPr/>
          </p:nvSpPr>
          <p:spPr bwMode="auto">
            <a:xfrm>
              <a:off x="4005" y="1094"/>
              <a:ext cx="842" cy="285"/>
            </a:xfrm>
            <a:prstGeom prst="rect">
              <a:avLst/>
            </a:prstGeom>
            <a:noFill/>
            <a:ln w="28575">
              <a:solidFill>
                <a:schemeClr val="tx1"/>
              </a:solidFill>
              <a:miter lim="800000"/>
              <a:headEnd/>
              <a:tailEnd/>
            </a:ln>
            <a:effectLst/>
          </p:spPr>
          <p:txBody>
            <a:bodyPr wrap="none" anchor="ctr"/>
            <a:lstStyle/>
            <a:p>
              <a:endParaRPr lang="zh-CN" altLang="en-US"/>
            </a:p>
          </p:txBody>
        </p:sp>
        <p:sp>
          <p:nvSpPr>
            <p:cNvPr id="412682" name="Rectangle 10"/>
            <p:cNvSpPr>
              <a:spLocks noChangeArrowheads="1"/>
            </p:cNvSpPr>
            <p:nvPr/>
          </p:nvSpPr>
          <p:spPr bwMode="auto">
            <a:xfrm>
              <a:off x="4041" y="3485"/>
              <a:ext cx="1028" cy="428"/>
            </a:xfrm>
            <a:prstGeom prst="rect">
              <a:avLst/>
            </a:prstGeom>
            <a:noFill/>
            <a:ln w="28575">
              <a:solidFill>
                <a:schemeClr val="tx1"/>
              </a:solidFill>
              <a:miter lim="800000"/>
              <a:headEnd/>
              <a:tailEnd/>
            </a:ln>
            <a:effectLst/>
          </p:spPr>
          <p:txBody>
            <a:bodyPr wrap="none" anchor="ctr"/>
            <a:lstStyle/>
            <a:p>
              <a:endParaRPr lang="zh-CN" altLang="en-US"/>
            </a:p>
          </p:txBody>
        </p:sp>
        <p:sp>
          <p:nvSpPr>
            <p:cNvPr id="412683" name="Line 11"/>
            <p:cNvSpPr>
              <a:spLocks noChangeShapeType="1"/>
            </p:cNvSpPr>
            <p:nvPr/>
          </p:nvSpPr>
          <p:spPr bwMode="auto">
            <a:xfrm>
              <a:off x="4425" y="1400"/>
              <a:ext cx="0" cy="856"/>
            </a:xfrm>
            <a:prstGeom prst="line">
              <a:avLst/>
            </a:prstGeom>
            <a:noFill/>
            <a:ln w="28575">
              <a:solidFill>
                <a:schemeClr val="tx1"/>
              </a:solidFill>
              <a:round/>
              <a:headEnd/>
              <a:tailEnd/>
            </a:ln>
            <a:effectLst/>
          </p:spPr>
          <p:txBody>
            <a:bodyPr/>
            <a:lstStyle/>
            <a:p>
              <a:endParaRPr lang="zh-CN" altLang="en-US"/>
            </a:p>
          </p:txBody>
        </p:sp>
        <p:sp>
          <p:nvSpPr>
            <p:cNvPr id="412684" name="Line 12"/>
            <p:cNvSpPr>
              <a:spLocks noChangeShapeType="1"/>
            </p:cNvSpPr>
            <p:nvPr/>
          </p:nvSpPr>
          <p:spPr bwMode="auto">
            <a:xfrm>
              <a:off x="4446" y="2604"/>
              <a:ext cx="3" cy="872"/>
            </a:xfrm>
            <a:prstGeom prst="line">
              <a:avLst/>
            </a:prstGeom>
            <a:noFill/>
            <a:ln w="28575">
              <a:solidFill>
                <a:schemeClr val="tx1"/>
              </a:solidFill>
              <a:round/>
              <a:headEnd/>
              <a:tailEnd/>
            </a:ln>
            <a:effectLst/>
          </p:spPr>
          <p:txBody>
            <a:bodyPr/>
            <a:lstStyle/>
            <a:p>
              <a:endParaRPr lang="zh-CN" altLang="en-US"/>
            </a:p>
          </p:txBody>
        </p:sp>
        <p:sp>
          <p:nvSpPr>
            <p:cNvPr id="412685" name="Line 13"/>
            <p:cNvSpPr>
              <a:spLocks noChangeShapeType="1"/>
            </p:cNvSpPr>
            <p:nvPr/>
          </p:nvSpPr>
          <p:spPr bwMode="auto">
            <a:xfrm>
              <a:off x="1669" y="2502"/>
              <a:ext cx="467" cy="0"/>
            </a:xfrm>
            <a:prstGeom prst="line">
              <a:avLst/>
            </a:prstGeom>
            <a:noFill/>
            <a:ln w="28575">
              <a:solidFill>
                <a:schemeClr val="tx1"/>
              </a:solidFill>
              <a:round/>
              <a:headEnd/>
              <a:tailEnd/>
            </a:ln>
            <a:effectLst/>
          </p:spPr>
          <p:txBody>
            <a:bodyPr/>
            <a:lstStyle/>
            <a:p>
              <a:endParaRPr lang="zh-CN" altLang="en-US"/>
            </a:p>
          </p:txBody>
        </p:sp>
        <p:sp>
          <p:nvSpPr>
            <p:cNvPr id="412686" name="Line 14"/>
            <p:cNvSpPr>
              <a:spLocks noChangeShapeType="1"/>
            </p:cNvSpPr>
            <p:nvPr/>
          </p:nvSpPr>
          <p:spPr bwMode="auto">
            <a:xfrm>
              <a:off x="126" y="2502"/>
              <a:ext cx="467" cy="0"/>
            </a:xfrm>
            <a:prstGeom prst="line">
              <a:avLst/>
            </a:prstGeom>
            <a:noFill/>
            <a:ln w="28575">
              <a:solidFill>
                <a:schemeClr val="tx1"/>
              </a:solidFill>
              <a:round/>
              <a:headEnd/>
              <a:tailEnd/>
            </a:ln>
            <a:effectLst/>
          </p:spPr>
          <p:txBody>
            <a:bodyPr/>
            <a:lstStyle/>
            <a:p>
              <a:endParaRPr lang="zh-CN" altLang="en-US"/>
            </a:p>
          </p:txBody>
        </p:sp>
        <p:sp>
          <p:nvSpPr>
            <p:cNvPr id="412687" name="Line 15"/>
            <p:cNvSpPr>
              <a:spLocks noChangeShapeType="1"/>
            </p:cNvSpPr>
            <p:nvPr/>
          </p:nvSpPr>
          <p:spPr bwMode="auto">
            <a:xfrm>
              <a:off x="150" y="2360"/>
              <a:ext cx="421" cy="0"/>
            </a:xfrm>
            <a:prstGeom prst="line">
              <a:avLst/>
            </a:prstGeom>
            <a:noFill/>
            <a:ln w="28575">
              <a:solidFill>
                <a:schemeClr val="tx2"/>
              </a:solidFill>
              <a:round/>
              <a:headEnd/>
              <a:tailEnd type="triangle" w="med" len="med"/>
            </a:ln>
            <a:effectLst/>
          </p:spPr>
          <p:txBody>
            <a:bodyPr/>
            <a:lstStyle/>
            <a:p>
              <a:endParaRPr lang="zh-CN" altLang="en-US"/>
            </a:p>
          </p:txBody>
        </p:sp>
        <p:sp>
          <p:nvSpPr>
            <p:cNvPr id="412688" name="Line 16"/>
            <p:cNvSpPr>
              <a:spLocks noChangeShapeType="1"/>
            </p:cNvSpPr>
            <p:nvPr/>
          </p:nvSpPr>
          <p:spPr bwMode="auto">
            <a:xfrm>
              <a:off x="1716" y="2384"/>
              <a:ext cx="373" cy="0"/>
            </a:xfrm>
            <a:prstGeom prst="line">
              <a:avLst/>
            </a:prstGeom>
            <a:noFill/>
            <a:ln w="28575">
              <a:solidFill>
                <a:schemeClr val="tx2"/>
              </a:solidFill>
              <a:round/>
              <a:headEnd/>
              <a:tailEnd type="triangle" w="med" len="med"/>
            </a:ln>
            <a:effectLst/>
          </p:spPr>
          <p:txBody>
            <a:bodyPr/>
            <a:lstStyle/>
            <a:p>
              <a:endParaRPr lang="zh-CN" altLang="en-US"/>
            </a:p>
          </p:txBody>
        </p:sp>
        <p:sp>
          <p:nvSpPr>
            <p:cNvPr id="412689" name="Line 17"/>
            <p:cNvSpPr>
              <a:spLocks noChangeShapeType="1"/>
            </p:cNvSpPr>
            <p:nvPr/>
          </p:nvSpPr>
          <p:spPr bwMode="auto">
            <a:xfrm flipV="1">
              <a:off x="4476" y="1432"/>
              <a:ext cx="0" cy="618"/>
            </a:xfrm>
            <a:prstGeom prst="line">
              <a:avLst/>
            </a:prstGeom>
            <a:noFill/>
            <a:ln w="28575">
              <a:solidFill>
                <a:schemeClr val="tx2"/>
              </a:solidFill>
              <a:round/>
              <a:headEnd/>
              <a:tailEnd type="triangle" w="med" len="med"/>
            </a:ln>
            <a:effectLst/>
          </p:spPr>
          <p:txBody>
            <a:bodyPr/>
            <a:lstStyle/>
            <a:p>
              <a:endParaRPr lang="zh-CN" altLang="en-US"/>
            </a:p>
          </p:txBody>
        </p:sp>
        <p:sp>
          <p:nvSpPr>
            <p:cNvPr id="412690" name="Line 18"/>
            <p:cNvSpPr>
              <a:spLocks noChangeShapeType="1"/>
            </p:cNvSpPr>
            <p:nvPr/>
          </p:nvSpPr>
          <p:spPr bwMode="auto">
            <a:xfrm>
              <a:off x="4528" y="2741"/>
              <a:ext cx="0" cy="500"/>
            </a:xfrm>
            <a:prstGeom prst="line">
              <a:avLst/>
            </a:prstGeom>
            <a:noFill/>
            <a:ln w="28575">
              <a:solidFill>
                <a:schemeClr val="tx2"/>
              </a:solidFill>
              <a:round/>
              <a:headEnd/>
              <a:tailEnd type="triangle" w="med" len="med"/>
            </a:ln>
            <a:effectLst/>
          </p:spPr>
          <p:txBody>
            <a:bodyPr/>
            <a:lstStyle/>
            <a:p>
              <a:endParaRPr lang="zh-CN" altLang="en-US"/>
            </a:p>
          </p:txBody>
        </p:sp>
        <p:sp>
          <p:nvSpPr>
            <p:cNvPr id="412691" name="Text Box 19"/>
            <p:cNvSpPr txBox="1">
              <a:spLocks noChangeArrowheads="1"/>
            </p:cNvSpPr>
            <p:nvPr/>
          </p:nvSpPr>
          <p:spPr bwMode="auto">
            <a:xfrm>
              <a:off x="640" y="2264"/>
              <a:ext cx="1626" cy="407"/>
            </a:xfrm>
            <a:prstGeom prst="rect">
              <a:avLst/>
            </a:prstGeom>
            <a:noFill/>
            <a:ln w="9525">
              <a:noFill/>
              <a:miter lim="800000"/>
              <a:headEnd/>
              <a:tailEnd/>
            </a:ln>
            <a:effectLst/>
          </p:spPr>
          <p:txBody>
            <a:bodyPr wrap="none">
              <a:spAutoFit/>
            </a:bodyPr>
            <a:lstStyle/>
            <a:p>
              <a:pPr algn="l">
                <a:lnSpc>
                  <a:spcPct val="100000"/>
                </a:lnSpc>
              </a:pPr>
              <a:r>
                <a:rPr lang="en-US" altLang="zh-CN" sz="1800" dirty="0">
                  <a:solidFill>
                    <a:schemeClr val="tx1"/>
                  </a:solidFill>
                  <a:latin typeface="Times New Roman" pitchFamily="18" charset="0"/>
                </a:rPr>
                <a:t>:Sales Statistics</a:t>
              </a:r>
            </a:p>
            <a:p>
              <a:pPr algn="l">
                <a:lnSpc>
                  <a:spcPct val="100000"/>
                </a:lnSpc>
              </a:pPr>
              <a:r>
                <a:rPr lang="en-US" altLang="zh-CN" sz="1800" dirty="0">
                  <a:solidFill>
                    <a:schemeClr val="tx1"/>
                  </a:solidFill>
                  <a:latin typeface="Times New Roman" pitchFamily="18" charset="0"/>
                </a:rPr>
                <a:t>     </a:t>
              </a:r>
              <a:r>
                <a:rPr lang="en-US" altLang="zh-CN" sz="1800" dirty="0" smtClean="0">
                  <a:solidFill>
                    <a:schemeClr val="tx1"/>
                  </a:solidFill>
                  <a:latin typeface="Times New Roman" pitchFamily="18" charset="0"/>
                </a:rPr>
                <a:t>Window/*</a:t>
              </a:r>
              <a:r>
                <a:rPr lang="zh-CN" altLang="en-US" sz="1200" dirty="0" smtClean="0">
                  <a:solidFill>
                    <a:schemeClr val="tx1"/>
                  </a:solidFill>
                  <a:latin typeface="Times New Roman" pitchFamily="18" charset="0"/>
                </a:rPr>
                <a:t>这是一个对象</a:t>
              </a:r>
              <a:r>
                <a:rPr lang="en-US" altLang="zh-CN" sz="1800" dirty="0" smtClean="0">
                  <a:solidFill>
                    <a:schemeClr val="tx1"/>
                  </a:solidFill>
                  <a:latin typeface="Times New Roman" pitchFamily="18" charset="0"/>
                </a:rPr>
                <a:t>*/</a:t>
              </a:r>
              <a:endParaRPr lang="en-US" altLang="zh-CN" sz="1800" dirty="0">
                <a:solidFill>
                  <a:schemeClr val="tx1"/>
                </a:solidFill>
                <a:latin typeface="Times New Roman" pitchFamily="18" charset="0"/>
              </a:endParaRPr>
            </a:p>
          </p:txBody>
        </p:sp>
        <p:sp>
          <p:nvSpPr>
            <p:cNvPr id="412692" name="Text Box 20"/>
            <p:cNvSpPr txBox="1">
              <a:spLocks noChangeArrowheads="1"/>
            </p:cNvSpPr>
            <p:nvPr/>
          </p:nvSpPr>
          <p:spPr bwMode="auto">
            <a:xfrm>
              <a:off x="2257" y="2214"/>
              <a:ext cx="2267" cy="582"/>
            </a:xfrm>
            <a:prstGeom prst="rect">
              <a:avLst/>
            </a:prstGeom>
            <a:noFill/>
            <a:ln w="9525">
              <a:noFill/>
              <a:miter lim="800000"/>
              <a:headEnd/>
              <a:tailEnd/>
            </a:ln>
            <a:effectLst/>
          </p:spPr>
          <p:txBody>
            <a:bodyPr wrap="none">
              <a:spAutoFit/>
            </a:bodyPr>
            <a:lstStyle/>
            <a:p>
              <a:pPr algn="l">
                <a:lnSpc>
                  <a:spcPct val="100000"/>
                </a:lnSpc>
              </a:pPr>
              <a:r>
                <a:rPr lang="en-US" altLang="zh-CN" sz="1800" dirty="0">
                  <a:solidFill>
                    <a:schemeClr val="tx1"/>
                  </a:solidFill>
                  <a:latin typeface="Times New Roman" pitchFamily="18" charset="0"/>
                </a:rPr>
                <a:t>:Statistics</a:t>
              </a:r>
            </a:p>
            <a:p>
              <a:pPr algn="l">
                <a:lnSpc>
                  <a:spcPct val="100000"/>
                </a:lnSpc>
              </a:pPr>
              <a:r>
                <a:rPr lang="en-US" altLang="zh-CN" sz="1800" dirty="0">
                  <a:solidFill>
                    <a:schemeClr val="tx1"/>
                  </a:solidFill>
                  <a:latin typeface="Times New Roman" pitchFamily="18" charset="0"/>
                </a:rPr>
                <a:t> Summary</a:t>
              </a:r>
            </a:p>
            <a:p>
              <a:pPr algn="l">
                <a:lnSpc>
                  <a:spcPct val="100000"/>
                </a:lnSpc>
              </a:pPr>
              <a:r>
                <a:rPr lang="en-US" altLang="zh-CN" sz="1800" dirty="0">
                  <a:solidFill>
                    <a:schemeClr val="tx1"/>
                  </a:solidFill>
                  <a:latin typeface="Times New Roman" pitchFamily="18" charset="0"/>
                </a:rPr>
                <a:t>  {new</a:t>
              </a:r>
              <a:r>
                <a:rPr lang="en-US" altLang="zh-CN" sz="1800" dirty="0" smtClean="0">
                  <a:solidFill>
                    <a:schemeClr val="tx1"/>
                  </a:solidFill>
                  <a:latin typeface="Times New Roman" pitchFamily="18" charset="0"/>
                </a:rPr>
                <a:t>}/*</a:t>
              </a:r>
              <a:r>
                <a:rPr lang="en-US" altLang="zh-CN" sz="1100" dirty="0" smtClean="0">
                  <a:solidFill>
                    <a:schemeClr val="tx1"/>
                  </a:solidFill>
                  <a:latin typeface="Times New Roman" pitchFamily="18" charset="0"/>
                </a:rPr>
                <a:t>new</a:t>
              </a:r>
              <a:r>
                <a:rPr lang="zh-CN" altLang="en-US" sz="1100" dirty="0" smtClean="0">
                  <a:solidFill>
                    <a:schemeClr val="tx1"/>
                  </a:solidFill>
                  <a:latin typeface="Times New Roman" pitchFamily="18" charset="0"/>
                </a:rPr>
                <a:t>，表示在显示它的时候，临时生成</a:t>
              </a:r>
              <a:r>
                <a:rPr lang="en-US" altLang="zh-CN" sz="1800" dirty="0" smtClean="0">
                  <a:solidFill>
                    <a:schemeClr val="tx1"/>
                  </a:solidFill>
                  <a:latin typeface="Times New Roman" pitchFamily="18" charset="0"/>
                </a:rPr>
                <a:t>*/</a:t>
              </a:r>
              <a:endParaRPr lang="en-US" altLang="zh-CN" sz="1800" dirty="0">
                <a:solidFill>
                  <a:schemeClr val="tx1"/>
                </a:solidFill>
                <a:latin typeface="Times New Roman" pitchFamily="18" charset="0"/>
              </a:endParaRPr>
            </a:p>
          </p:txBody>
        </p:sp>
        <p:sp>
          <p:nvSpPr>
            <p:cNvPr id="412693" name="Text Box 21"/>
            <p:cNvSpPr txBox="1">
              <a:spLocks noChangeArrowheads="1"/>
            </p:cNvSpPr>
            <p:nvPr/>
          </p:nvSpPr>
          <p:spPr bwMode="auto">
            <a:xfrm>
              <a:off x="4146" y="1087"/>
              <a:ext cx="548" cy="231"/>
            </a:xfrm>
            <a:prstGeom prst="rect">
              <a:avLst/>
            </a:prstGeom>
            <a:noFill/>
            <a:ln w="9525">
              <a:noFill/>
              <a:miter lim="800000"/>
              <a:headEnd/>
              <a:tailEnd/>
            </a:ln>
            <a:effectLst/>
          </p:spPr>
          <p:txBody>
            <a:bodyPr wrap="none">
              <a:spAutoFit/>
            </a:bodyPr>
            <a:lstStyle/>
            <a:p>
              <a:pPr algn="l">
                <a:lnSpc>
                  <a:spcPct val="100000"/>
                </a:lnSpc>
              </a:pPr>
              <a:r>
                <a:rPr lang="en-US" altLang="zh-CN" sz="1800">
                  <a:solidFill>
                    <a:schemeClr val="tx1"/>
                  </a:solidFill>
                  <a:latin typeface="Times New Roman" pitchFamily="18" charset="0"/>
                </a:rPr>
                <a:t>:Order</a:t>
              </a:r>
            </a:p>
          </p:txBody>
        </p:sp>
        <p:sp>
          <p:nvSpPr>
            <p:cNvPr id="412694" name="Text Box 22"/>
            <p:cNvSpPr txBox="1">
              <a:spLocks noChangeArrowheads="1"/>
            </p:cNvSpPr>
            <p:nvPr/>
          </p:nvSpPr>
          <p:spPr bwMode="auto">
            <a:xfrm>
              <a:off x="4063" y="3580"/>
              <a:ext cx="983" cy="231"/>
            </a:xfrm>
            <a:prstGeom prst="rect">
              <a:avLst/>
            </a:prstGeom>
            <a:noFill/>
            <a:ln w="9525">
              <a:noFill/>
              <a:miter lim="800000"/>
              <a:headEnd/>
              <a:tailEnd/>
            </a:ln>
            <a:effectLst/>
          </p:spPr>
          <p:txBody>
            <a:bodyPr wrap="none">
              <a:spAutoFit/>
            </a:bodyPr>
            <a:lstStyle/>
            <a:p>
              <a:pPr algn="l">
                <a:lnSpc>
                  <a:spcPct val="100000"/>
                </a:lnSpc>
              </a:pPr>
              <a:r>
                <a:rPr lang="en-US" altLang="zh-CN" sz="1600">
                  <a:solidFill>
                    <a:schemeClr val="tx1"/>
                  </a:solidFill>
                  <a:latin typeface="Times New Roman" pitchFamily="18" charset="0"/>
                </a:rPr>
                <a:t>:</a:t>
              </a:r>
              <a:r>
                <a:rPr lang="en-US" altLang="zh-CN" sz="1800">
                  <a:solidFill>
                    <a:schemeClr val="tx1"/>
                  </a:solidFill>
                  <a:latin typeface="Times New Roman" pitchFamily="18" charset="0"/>
                </a:rPr>
                <a:t>Budget  Sales</a:t>
              </a:r>
            </a:p>
          </p:txBody>
        </p:sp>
        <p:sp>
          <p:nvSpPr>
            <p:cNvPr id="412695" name="Text Box 23"/>
            <p:cNvSpPr txBox="1">
              <a:spLocks noChangeArrowheads="1"/>
            </p:cNvSpPr>
            <p:nvPr/>
          </p:nvSpPr>
          <p:spPr bwMode="auto">
            <a:xfrm>
              <a:off x="143" y="1962"/>
              <a:ext cx="740" cy="231"/>
            </a:xfrm>
            <a:prstGeom prst="rect">
              <a:avLst/>
            </a:prstGeom>
            <a:noFill/>
            <a:ln w="9525">
              <a:noFill/>
              <a:miter lim="800000"/>
              <a:headEnd/>
              <a:tailEnd/>
            </a:ln>
            <a:effectLst/>
          </p:spPr>
          <p:txBody>
            <a:bodyPr wrap="none">
              <a:spAutoFit/>
            </a:bodyPr>
            <a:lstStyle/>
            <a:p>
              <a:pPr algn="l">
                <a:lnSpc>
                  <a:spcPct val="100000"/>
                </a:lnSpc>
              </a:pPr>
              <a:r>
                <a:rPr lang="en-US" altLang="zh-CN" sz="1800">
                  <a:solidFill>
                    <a:schemeClr val="tx1"/>
                  </a:solidFill>
                  <a:latin typeface="Times New Roman" pitchFamily="18" charset="0"/>
                </a:rPr>
                <a:t>1:Show ( )</a:t>
              </a:r>
            </a:p>
          </p:txBody>
        </p:sp>
        <p:sp>
          <p:nvSpPr>
            <p:cNvPr id="412696" name="Text Box 24"/>
            <p:cNvSpPr txBox="1">
              <a:spLocks noChangeArrowheads="1"/>
            </p:cNvSpPr>
            <p:nvPr/>
          </p:nvSpPr>
          <p:spPr bwMode="auto">
            <a:xfrm>
              <a:off x="1440" y="1919"/>
              <a:ext cx="925" cy="231"/>
            </a:xfrm>
            <a:prstGeom prst="rect">
              <a:avLst/>
            </a:prstGeom>
            <a:noFill/>
            <a:ln w="9525">
              <a:noFill/>
              <a:miter lim="800000"/>
              <a:headEnd/>
              <a:tailEnd/>
            </a:ln>
            <a:effectLst/>
          </p:spPr>
          <p:txBody>
            <a:bodyPr>
              <a:spAutoFit/>
            </a:bodyPr>
            <a:lstStyle/>
            <a:p>
              <a:pPr algn="l">
                <a:lnSpc>
                  <a:spcPct val="100000"/>
                </a:lnSpc>
              </a:pPr>
              <a:r>
                <a:rPr lang="en-US" altLang="zh-CN" sz="1800">
                  <a:solidFill>
                    <a:schemeClr val="tx1"/>
                  </a:solidFill>
                  <a:latin typeface="Times New Roman" pitchFamily="18" charset="0"/>
                </a:rPr>
                <a:t>1.1:Create( )</a:t>
              </a:r>
            </a:p>
          </p:txBody>
        </p:sp>
        <p:sp>
          <p:nvSpPr>
            <p:cNvPr id="412697" name="Text Box 25"/>
            <p:cNvSpPr txBox="1">
              <a:spLocks noChangeArrowheads="1"/>
            </p:cNvSpPr>
            <p:nvPr/>
          </p:nvSpPr>
          <p:spPr bwMode="auto">
            <a:xfrm>
              <a:off x="1482" y="2797"/>
              <a:ext cx="1124" cy="577"/>
            </a:xfrm>
            <a:prstGeom prst="rect">
              <a:avLst/>
            </a:prstGeom>
            <a:noFill/>
            <a:ln w="9525">
              <a:noFill/>
              <a:miter lim="800000"/>
              <a:headEnd/>
              <a:tailEnd/>
            </a:ln>
            <a:effectLst/>
          </p:spPr>
          <p:txBody>
            <a:bodyPr wrap="none">
              <a:spAutoFit/>
            </a:bodyPr>
            <a:lstStyle/>
            <a:p>
              <a:pPr algn="l">
                <a:lnSpc>
                  <a:spcPct val="100000"/>
                </a:lnSpc>
              </a:pPr>
              <a:r>
                <a:rPr lang="en-US" altLang="zh-CN" sz="1800">
                  <a:solidFill>
                    <a:schemeClr val="tx1"/>
                  </a:solidFill>
                  <a:latin typeface="Times New Roman" pitchFamily="18" charset="0"/>
                </a:rPr>
                <a:t>1.2*[while any</a:t>
              </a:r>
            </a:p>
            <a:p>
              <a:pPr algn="l">
                <a:lnSpc>
                  <a:spcPct val="100000"/>
                </a:lnSpc>
              </a:pPr>
              <a:r>
                <a:rPr lang="en-US" altLang="zh-CN" sz="1800">
                  <a:solidFill>
                    <a:schemeClr val="tx1"/>
                  </a:solidFill>
                  <a:latin typeface="Times New Roman" pitchFamily="18" charset="0"/>
                </a:rPr>
                <a:t>Lines left]</a:t>
              </a:r>
            </a:p>
            <a:p>
              <a:pPr algn="l">
                <a:lnSpc>
                  <a:spcPct val="100000"/>
                </a:lnSpc>
              </a:pPr>
              <a:r>
                <a:rPr lang="en-US" altLang="zh-CN" sz="1800">
                  <a:solidFill>
                    <a:schemeClr val="tx1"/>
                  </a:solidFill>
                  <a:latin typeface="Times New Roman" pitchFamily="18" charset="0"/>
                </a:rPr>
                <a:t>Get Resultline( )</a:t>
              </a:r>
            </a:p>
          </p:txBody>
        </p:sp>
        <p:sp>
          <p:nvSpPr>
            <p:cNvPr id="412698" name="Text Box 26"/>
            <p:cNvSpPr txBox="1">
              <a:spLocks noChangeArrowheads="1"/>
            </p:cNvSpPr>
            <p:nvPr/>
          </p:nvSpPr>
          <p:spPr bwMode="auto">
            <a:xfrm>
              <a:off x="3064" y="2652"/>
              <a:ext cx="1380" cy="577"/>
            </a:xfrm>
            <a:prstGeom prst="rect">
              <a:avLst/>
            </a:prstGeom>
            <a:noFill/>
            <a:ln w="9525">
              <a:noFill/>
              <a:miter lim="800000"/>
              <a:headEnd/>
              <a:tailEnd/>
            </a:ln>
            <a:effectLst/>
          </p:spPr>
          <p:txBody>
            <a:bodyPr>
              <a:spAutoFit/>
            </a:bodyPr>
            <a:lstStyle/>
            <a:p>
              <a:pPr algn="l">
                <a:lnSpc>
                  <a:spcPct val="100000"/>
                </a:lnSpc>
              </a:pPr>
              <a:r>
                <a:rPr lang="en-US" altLang="zh-CN" sz="1800">
                  <a:solidFill>
                    <a:schemeClr val="tx1"/>
                  </a:solidFill>
                  <a:latin typeface="Times New Roman" pitchFamily="18" charset="0"/>
                </a:rPr>
                <a:t>1.1.2*[for all</a:t>
              </a:r>
            </a:p>
            <a:p>
              <a:pPr algn="l">
                <a:lnSpc>
                  <a:spcPct val="100000"/>
                </a:lnSpc>
              </a:pPr>
              <a:r>
                <a:rPr lang="en-US" altLang="zh-CN" sz="1800">
                  <a:solidFill>
                    <a:schemeClr val="tx1"/>
                  </a:solidFill>
                  <a:latin typeface="Times New Roman" pitchFamily="18" charset="0"/>
                </a:rPr>
                <a:t>Sales persons]:</a:t>
              </a:r>
            </a:p>
            <a:p>
              <a:pPr algn="l">
                <a:lnSpc>
                  <a:spcPct val="100000"/>
                </a:lnSpc>
              </a:pPr>
              <a:r>
                <a:rPr lang="en-US" altLang="zh-CN" sz="1800">
                  <a:solidFill>
                    <a:schemeClr val="tx1"/>
                  </a:solidFill>
                  <a:latin typeface="Times New Roman" pitchFamily="18" charset="0"/>
                </a:rPr>
                <a:t>Budget=Get Budget</a:t>
              </a:r>
            </a:p>
          </p:txBody>
        </p:sp>
        <p:sp>
          <p:nvSpPr>
            <p:cNvPr id="412699" name="Text Box 27"/>
            <p:cNvSpPr txBox="1">
              <a:spLocks noChangeArrowheads="1"/>
            </p:cNvSpPr>
            <p:nvPr/>
          </p:nvSpPr>
          <p:spPr bwMode="auto">
            <a:xfrm>
              <a:off x="4600" y="2693"/>
              <a:ext cx="815" cy="577"/>
            </a:xfrm>
            <a:prstGeom prst="rect">
              <a:avLst/>
            </a:prstGeom>
            <a:noFill/>
            <a:ln w="9525">
              <a:noFill/>
              <a:miter lim="800000"/>
              <a:headEnd/>
              <a:tailEnd/>
            </a:ln>
            <a:effectLst/>
          </p:spPr>
          <p:txBody>
            <a:bodyPr wrap="none">
              <a:spAutoFit/>
            </a:bodyPr>
            <a:lstStyle/>
            <a:p>
              <a:pPr algn="l">
                <a:lnSpc>
                  <a:spcPct val="100000"/>
                </a:lnSpc>
              </a:pPr>
              <a:r>
                <a:rPr lang="en-US" altLang="zh-CN" sz="1800">
                  <a:solidFill>
                    <a:schemeClr val="tx1"/>
                  </a:solidFill>
                  <a:latin typeface="Times New Roman" pitchFamily="18" charset="0"/>
                </a:rPr>
                <a:t>1.1.2.1:</a:t>
              </a:r>
            </a:p>
            <a:p>
              <a:pPr algn="l">
                <a:lnSpc>
                  <a:spcPct val="100000"/>
                </a:lnSpc>
              </a:pPr>
              <a:r>
                <a:rPr lang="en-US" altLang="zh-CN" sz="1800">
                  <a:solidFill>
                    <a:schemeClr val="tx1"/>
                  </a:solidFill>
                  <a:latin typeface="Times New Roman" pitchFamily="18" charset="0"/>
                </a:rPr>
                <a:t>Get Budget</a:t>
              </a:r>
            </a:p>
            <a:p>
              <a:pPr algn="l">
                <a:lnSpc>
                  <a:spcPct val="100000"/>
                </a:lnSpc>
              </a:pPr>
              <a:r>
                <a:rPr lang="en-US" altLang="zh-CN" sz="1800">
                  <a:solidFill>
                    <a:schemeClr val="tx1"/>
                  </a:solidFill>
                  <a:latin typeface="Times New Roman" pitchFamily="18" charset="0"/>
                </a:rPr>
                <a:t>Amount()</a:t>
              </a:r>
            </a:p>
          </p:txBody>
        </p:sp>
        <p:sp>
          <p:nvSpPr>
            <p:cNvPr id="412700" name="Text Box 28"/>
            <p:cNvSpPr txBox="1">
              <a:spLocks noChangeArrowheads="1"/>
            </p:cNvSpPr>
            <p:nvPr/>
          </p:nvSpPr>
          <p:spPr bwMode="auto">
            <a:xfrm>
              <a:off x="4495" y="1522"/>
              <a:ext cx="1138" cy="520"/>
            </a:xfrm>
            <a:prstGeom prst="rect">
              <a:avLst/>
            </a:prstGeom>
            <a:noFill/>
            <a:ln w="9525">
              <a:noFill/>
              <a:miter lim="800000"/>
              <a:headEnd/>
              <a:tailEnd/>
            </a:ln>
            <a:effectLst/>
          </p:spPr>
          <p:txBody>
            <a:bodyPr>
              <a:spAutoFit/>
            </a:bodyPr>
            <a:lstStyle/>
            <a:p>
              <a:pPr algn="l">
                <a:lnSpc>
                  <a:spcPct val="100000"/>
                </a:lnSpc>
              </a:pPr>
              <a:r>
                <a:rPr lang="en-US" altLang="zh-CN" sz="1600">
                  <a:solidFill>
                    <a:schemeClr val="tx1"/>
                  </a:solidFill>
                  <a:latin typeface="Times New Roman" pitchFamily="18" charset="0"/>
                </a:rPr>
                <a:t>1.1.1.1*[for all Orders]:Get OrderAmount( )</a:t>
              </a:r>
            </a:p>
          </p:txBody>
        </p:sp>
        <p:sp>
          <p:nvSpPr>
            <p:cNvPr id="412701" name="Line 29"/>
            <p:cNvSpPr>
              <a:spLocks noChangeShapeType="1"/>
            </p:cNvSpPr>
            <p:nvPr/>
          </p:nvSpPr>
          <p:spPr bwMode="auto">
            <a:xfrm>
              <a:off x="733" y="2455"/>
              <a:ext cx="857" cy="0"/>
            </a:xfrm>
            <a:prstGeom prst="line">
              <a:avLst/>
            </a:prstGeom>
            <a:noFill/>
            <a:ln w="9525">
              <a:solidFill>
                <a:schemeClr val="tx1"/>
              </a:solidFill>
              <a:round/>
              <a:headEnd/>
              <a:tailEnd/>
            </a:ln>
            <a:effectLst/>
          </p:spPr>
          <p:txBody>
            <a:bodyPr/>
            <a:lstStyle/>
            <a:p>
              <a:endParaRPr lang="zh-CN" altLang="en-US"/>
            </a:p>
          </p:txBody>
        </p:sp>
        <p:sp>
          <p:nvSpPr>
            <p:cNvPr id="412702" name="Line 30"/>
            <p:cNvSpPr>
              <a:spLocks noChangeShapeType="1"/>
            </p:cNvSpPr>
            <p:nvPr/>
          </p:nvSpPr>
          <p:spPr bwMode="auto">
            <a:xfrm>
              <a:off x="910" y="2633"/>
              <a:ext cx="420" cy="0"/>
            </a:xfrm>
            <a:prstGeom prst="line">
              <a:avLst/>
            </a:prstGeom>
            <a:noFill/>
            <a:ln w="9525">
              <a:solidFill>
                <a:schemeClr val="tx1"/>
              </a:solidFill>
              <a:round/>
              <a:headEnd/>
              <a:tailEnd/>
            </a:ln>
            <a:effectLst/>
          </p:spPr>
          <p:txBody>
            <a:bodyPr/>
            <a:lstStyle/>
            <a:p>
              <a:endParaRPr lang="zh-CN" altLang="en-US"/>
            </a:p>
          </p:txBody>
        </p:sp>
        <p:sp>
          <p:nvSpPr>
            <p:cNvPr id="412703" name="Line 31"/>
            <p:cNvSpPr>
              <a:spLocks noChangeShapeType="1"/>
            </p:cNvSpPr>
            <p:nvPr/>
          </p:nvSpPr>
          <p:spPr bwMode="auto">
            <a:xfrm>
              <a:off x="2350" y="2405"/>
              <a:ext cx="528" cy="0"/>
            </a:xfrm>
            <a:prstGeom prst="line">
              <a:avLst/>
            </a:prstGeom>
            <a:noFill/>
            <a:ln w="9525">
              <a:solidFill>
                <a:schemeClr val="tx1"/>
              </a:solidFill>
              <a:round/>
              <a:headEnd/>
              <a:tailEnd/>
            </a:ln>
            <a:effectLst/>
          </p:spPr>
          <p:txBody>
            <a:bodyPr/>
            <a:lstStyle/>
            <a:p>
              <a:endParaRPr lang="zh-CN" altLang="en-US"/>
            </a:p>
          </p:txBody>
        </p:sp>
        <p:sp>
          <p:nvSpPr>
            <p:cNvPr id="412704" name="Line 32"/>
            <p:cNvSpPr>
              <a:spLocks noChangeShapeType="1"/>
            </p:cNvSpPr>
            <p:nvPr/>
          </p:nvSpPr>
          <p:spPr bwMode="auto">
            <a:xfrm>
              <a:off x="2397" y="2595"/>
              <a:ext cx="505" cy="0"/>
            </a:xfrm>
            <a:prstGeom prst="line">
              <a:avLst/>
            </a:prstGeom>
            <a:noFill/>
            <a:ln w="9525">
              <a:solidFill>
                <a:schemeClr val="tx1"/>
              </a:solidFill>
              <a:round/>
              <a:headEnd/>
              <a:tailEnd/>
            </a:ln>
            <a:effectLst/>
          </p:spPr>
          <p:txBody>
            <a:bodyPr/>
            <a:lstStyle/>
            <a:p>
              <a:endParaRPr lang="zh-CN" altLang="en-US"/>
            </a:p>
          </p:txBody>
        </p:sp>
        <p:sp>
          <p:nvSpPr>
            <p:cNvPr id="412705" name="Line 33"/>
            <p:cNvSpPr>
              <a:spLocks noChangeShapeType="1"/>
            </p:cNvSpPr>
            <p:nvPr/>
          </p:nvSpPr>
          <p:spPr bwMode="auto">
            <a:xfrm>
              <a:off x="2397" y="2737"/>
              <a:ext cx="327" cy="0"/>
            </a:xfrm>
            <a:prstGeom prst="line">
              <a:avLst/>
            </a:prstGeom>
            <a:noFill/>
            <a:ln w="9525">
              <a:solidFill>
                <a:schemeClr val="tx1"/>
              </a:solidFill>
              <a:round/>
              <a:headEnd/>
              <a:tailEnd/>
            </a:ln>
            <a:effectLst/>
          </p:spPr>
          <p:txBody>
            <a:bodyPr/>
            <a:lstStyle/>
            <a:p>
              <a:endParaRPr lang="zh-CN" altLang="en-US"/>
            </a:p>
          </p:txBody>
        </p:sp>
        <p:sp>
          <p:nvSpPr>
            <p:cNvPr id="412706" name="Line 34"/>
            <p:cNvSpPr>
              <a:spLocks noChangeShapeType="1"/>
            </p:cNvSpPr>
            <p:nvPr/>
          </p:nvSpPr>
          <p:spPr bwMode="auto">
            <a:xfrm>
              <a:off x="4185" y="1305"/>
              <a:ext cx="471" cy="0"/>
            </a:xfrm>
            <a:prstGeom prst="line">
              <a:avLst/>
            </a:prstGeom>
            <a:noFill/>
            <a:ln w="9525">
              <a:solidFill>
                <a:schemeClr val="tx1"/>
              </a:solidFill>
              <a:round/>
              <a:headEnd/>
              <a:tailEnd/>
            </a:ln>
            <a:effectLst/>
          </p:spPr>
          <p:txBody>
            <a:bodyPr/>
            <a:lstStyle/>
            <a:p>
              <a:endParaRPr lang="zh-CN" altLang="en-US"/>
            </a:p>
          </p:txBody>
        </p:sp>
        <p:sp>
          <p:nvSpPr>
            <p:cNvPr id="412707" name="Rectangle 35"/>
            <p:cNvSpPr>
              <a:spLocks noChangeArrowheads="1"/>
            </p:cNvSpPr>
            <p:nvPr/>
          </p:nvSpPr>
          <p:spPr bwMode="auto">
            <a:xfrm>
              <a:off x="3989" y="2280"/>
              <a:ext cx="996" cy="324"/>
            </a:xfrm>
            <a:prstGeom prst="rect">
              <a:avLst/>
            </a:prstGeom>
            <a:noFill/>
            <a:ln w="28575">
              <a:solidFill>
                <a:schemeClr val="tx1"/>
              </a:solidFill>
              <a:miter lim="800000"/>
              <a:headEnd/>
              <a:tailEnd/>
            </a:ln>
            <a:effectLst/>
          </p:spPr>
          <p:txBody>
            <a:bodyPr wrap="none" anchor="ctr"/>
            <a:lstStyle/>
            <a:p>
              <a:endParaRPr lang="zh-CN" altLang="en-US"/>
            </a:p>
          </p:txBody>
        </p:sp>
        <p:sp>
          <p:nvSpPr>
            <p:cNvPr id="412708" name="Text Box 36"/>
            <p:cNvSpPr txBox="1">
              <a:spLocks noChangeArrowheads="1"/>
            </p:cNvSpPr>
            <p:nvPr/>
          </p:nvSpPr>
          <p:spPr bwMode="auto">
            <a:xfrm>
              <a:off x="4010" y="2299"/>
              <a:ext cx="1054" cy="231"/>
            </a:xfrm>
            <a:prstGeom prst="rect">
              <a:avLst/>
            </a:prstGeom>
            <a:noFill/>
            <a:ln w="28575">
              <a:noFill/>
              <a:miter lim="800000"/>
              <a:headEnd/>
              <a:tailEnd/>
            </a:ln>
            <a:effectLst/>
          </p:spPr>
          <p:txBody>
            <a:bodyPr>
              <a:spAutoFit/>
            </a:bodyPr>
            <a:lstStyle/>
            <a:p>
              <a:pPr algn="l">
                <a:lnSpc>
                  <a:spcPct val="100000"/>
                </a:lnSpc>
              </a:pPr>
              <a:r>
                <a:rPr lang="en-US" altLang="zh-CN" sz="1800">
                  <a:solidFill>
                    <a:schemeClr val="tx1"/>
                  </a:solidFill>
                  <a:latin typeface="Times New Roman" pitchFamily="18" charset="0"/>
                </a:rPr>
                <a:t>:Sales Person</a:t>
              </a:r>
            </a:p>
          </p:txBody>
        </p:sp>
        <p:sp>
          <p:nvSpPr>
            <p:cNvPr id="412709" name="Line 37"/>
            <p:cNvSpPr>
              <a:spLocks noChangeShapeType="1"/>
            </p:cNvSpPr>
            <p:nvPr/>
          </p:nvSpPr>
          <p:spPr bwMode="auto">
            <a:xfrm>
              <a:off x="4087" y="2525"/>
              <a:ext cx="848" cy="0"/>
            </a:xfrm>
            <a:prstGeom prst="line">
              <a:avLst/>
            </a:prstGeom>
            <a:noFill/>
            <a:ln w="19050">
              <a:solidFill>
                <a:schemeClr val="tx1"/>
              </a:solidFill>
              <a:round/>
              <a:headEnd/>
              <a:tailEnd/>
            </a:ln>
            <a:effectLst/>
          </p:spPr>
          <p:txBody>
            <a:bodyPr/>
            <a:lstStyle/>
            <a:p>
              <a:endParaRPr lang="zh-CN" altLang="en-US"/>
            </a:p>
          </p:txBody>
        </p:sp>
        <p:sp>
          <p:nvSpPr>
            <p:cNvPr id="412710" name="Line 38"/>
            <p:cNvSpPr>
              <a:spLocks noChangeShapeType="1"/>
            </p:cNvSpPr>
            <p:nvPr/>
          </p:nvSpPr>
          <p:spPr bwMode="auto">
            <a:xfrm>
              <a:off x="4172" y="3809"/>
              <a:ext cx="802" cy="0"/>
            </a:xfrm>
            <a:prstGeom prst="line">
              <a:avLst/>
            </a:prstGeom>
            <a:noFill/>
            <a:ln w="9525">
              <a:solidFill>
                <a:schemeClr val="tx1"/>
              </a:solidFill>
              <a:round/>
              <a:headEnd/>
              <a:tailEnd/>
            </a:ln>
            <a:effectLst/>
          </p:spPr>
          <p:txBody>
            <a:bodyPr/>
            <a:lstStyle/>
            <a:p>
              <a:endParaRPr lang="zh-CN" altLang="en-US"/>
            </a:p>
          </p:txBody>
        </p:sp>
        <p:sp>
          <p:nvSpPr>
            <p:cNvPr id="412711" name="Line 39"/>
            <p:cNvSpPr>
              <a:spLocks noChangeShapeType="1"/>
            </p:cNvSpPr>
            <p:nvPr/>
          </p:nvSpPr>
          <p:spPr bwMode="auto">
            <a:xfrm>
              <a:off x="1747" y="2628"/>
              <a:ext cx="320" cy="0"/>
            </a:xfrm>
            <a:prstGeom prst="line">
              <a:avLst/>
            </a:prstGeom>
            <a:noFill/>
            <a:ln w="28575">
              <a:solidFill>
                <a:schemeClr val="tx2"/>
              </a:solidFill>
              <a:round/>
              <a:headEnd/>
              <a:tailEnd type="triangle" w="med" len="med"/>
            </a:ln>
            <a:effectLst/>
          </p:spPr>
          <p:txBody>
            <a:bodyPr/>
            <a:lstStyle/>
            <a:p>
              <a:endParaRPr lang="zh-CN" altLang="en-US"/>
            </a:p>
          </p:txBody>
        </p:sp>
        <p:sp>
          <p:nvSpPr>
            <p:cNvPr id="412712" name="Line 40"/>
            <p:cNvSpPr>
              <a:spLocks noChangeShapeType="1"/>
            </p:cNvSpPr>
            <p:nvPr/>
          </p:nvSpPr>
          <p:spPr bwMode="auto">
            <a:xfrm flipV="1">
              <a:off x="3493" y="2554"/>
              <a:ext cx="366" cy="1"/>
            </a:xfrm>
            <a:prstGeom prst="line">
              <a:avLst/>
            </a:prstGeom>
            <a:noFill/>
            <a:ln w="28575">
              <a:solidFill>
                <a:schemeClr val="tx2"/>
              </a:solidFill>
              <a:round/>
              <a:headEnd/>
              <a:tailEnd type="triangle" w="med" len="med"/>
            </a:ln>
            <a:effectLst/>
          </p:spPr>
          <p:txBody>
            <a:bodyPr/>
            <a:lstStyle/>
            <a:p>
              <a:endParaRPr lang="zh-CN" altLang="en-US"/>
            </a:p>
          </p:txBody>
        </p:sp>
        <p:sp>
          <p:nvSpPr>
            <p:cNvPr id="412713" name="Text Box 41"/>
            <p:cNvSpPr txBox="1">
              <a:spLocks noChangeArrowheads="1"/>
            </p:cNvSpPr>
            <p:nvPr/>
          </p:nvSpPr>
          <p:spPr bwMode="auto">
            <a:xfrm>
              <a:off x="2507" y="1798"/>
              <a:ext cx="1952" cy="404"/>
            </a:xfrm>
            <a:prstGeom prst="rect">
              <a:avLst/>
            </a:prstGeom>
            <a:noFill/>
            <a:ln w="9525">
              <a:noFill/>
              <a:miter lim="800000"/>
              <a:headEnd/>
              <a:tailEnd/>
            </a:ln>
            <a:effectLst/>
          </p:spPr>
          <p:txBody>
            <a:bodyPr>
              <a:spAutoFit/>
            </a:bodyPr>
            <a:lstStyle/>
            <a:p>
              <a:pPr algn="l">
                <a:lnSpc>
                  <a:spcPct val="100000"/>
                </a:lnSpc>
              </a:pPr>
              <a:r>
                <a:rPr lang="en-US" altLang="zh-CN" sz="1800">
                  <a:solidFill>
                    <a:schemeClr val="tx1"/>
                  </a:solidFill>
                  <a:latin typeface="Times New Roman" pitchFamily="18" charset="0"/>
                </a:rPr>
                <a:t>1.1.1*[for all SalesPerson]:</a:t>
              </a:r>
            </a:p>
            <a:p>
              <a:pPr algn="l">
                <a:lnSpc>
                  <a:spcPct val="100000"/>
                </a:lnSpc>
              </a:pPr>
              <a:r>
                <a:rPr lang="en-US" altLang="zh-CN" sz="1800">
                  <a:solidFill>
                    <a:schemeClr val="tx1"/>
                  </a:solidFill>
                  <a:latin typeface="Times New Roman" pitchFamily="18" charset="0"/>
                </a:rPr>
                <a:t>Ordersum=GetTotalOrders( )</a:t>
              </a:r>
            </a:p>
          </p:txBody>
        </p:sp>
        <p:sp>
          <p:nvSpPr>
            <p:cNvPr id="412714" name="Line 42"/>
            <p:cNvSpPr>
              <a:spLocks noChangeShapeType="1"/>
            </p:cNvSpPr>
            <p:nvPr/>
          </p:nvSpPr>
          <p:spPr bwMode="auto">
            <a:xfrm>
              <a:off x="3504" y="2373"/>
              <a:ext cx="324" cy="0"/>
            </a:xfrm>
            <a:prstGeom prst="line">
              <a:avLst/>
            </a:prstGeom>
            <a:noFill/>
            <a:ln w="28575">
              <a:solidFill>
                <a:schemeClr val="tx2"/>
              </a:solidFill>
              <a:round/>
              <a:headEnd/>
              <a:tailEnd type="triangle" w="med" len="med"/>
            </a:ln>
            <a:effectLst/>
          </p:spPr>
          <p:txBody>
            <a:bodyPr/>
            <a:lstStyle/>
            <a:p>
              <a:endParaRPr lang="zh-CN" altLang="en-US"/>
            </a:p>
          </p:txBody>
        </p:sp>
        <p:sp>
          <p:nvSpPr>
            <p:cNvPr id="412715" name="Line 43"/>
            <p:cNvSpPr>
              <a:spLocks noChangeShapeType="1"/>
            </p:cNvSpPr>
            <p:nvPr/>
          </p:nvSpPr>
          <p:spPr bwMode="auto">
            <a:xfrm>
              <a:off x="3064" y="2477"/>
              <a:ext cx="920" cy="0"/>
            </a:xfrm>
            <a:prstGeom prst="line">
              <a:avLst/>
            </a:prstGeom>
            <a:noFill/>
            <a:ln w="28575">
              <a:solidFill>
                <a:schemeClr val="tx1"/>
              </a:solidFill>
              <a:round/>
              <a:headEnd/>
              <a:tailEnd/>
            </a:ln>
            <a:effectLst/>
          </p:spPr>
          <p:txBody>
            <a:bodyPr/>
            <a:lstStyle/>
            <a:p>
              <a:endParaRPr lang="zh-CN" altLang="en-US"/>
            </a:p>
          </p:txBody>
        </p:sp>
      </p:grpSp>
      <p:sp>
        <p:nvSpPr>
          <p:cNvPr id="412716" name="Text Box 4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Tree>
  </p:cSld>
  <p:clrMapOvr>
    <a:masterClrMapping/>
  </p:clrMapOvr>
  <p:transition spd="slow">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4"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
        <p:nvSpPr>
          <p:cNvPr id="378885" name="Text Box 5"/>
          <p:cNvSpPr txBox="1">
            <a:spLocks noChangeArrowheads="1"/>
          </p:cNvSpPr>
          <p:nvPr/>
        </p:nvSpPr>
        <p:spPr bwMode="auto">
          <a:xfrm>
            <a:off x="249238" y="1231900"/>
            <a:ext cx="4286250" cy="476250"/>
          </a:xfrm>
          <a:prstGeom prst="rect">
            <a:avLst/>
          </a:prstGeom>
          <a:noFill/>
          <a:ln w="9525">
            <a:noFill/>
            <a:miter lim="800000"/>
            <a:headEnd/>
            <a:tailEnd/>
          </a:ln>
          <a:effectLst/>
        </p:spPr>
        <p:txBody>
          <a:bodyPr>
            <a:spAutoFit/>
          </a:bodyPr>
          <a:lstStyle/>
          <a:p>
            <a:r>
              <a:rPr lang="en-US" altLang="zh-CN" sz="2800">
                <a:solidFill>
                  <a:srgbClr val="002E8A"/>
                </a:solidFill>
                <a:effectLst>
                  <a:outerShdw blurRad="38100" dist="38100" dir="2700000" algn="tl">
                    <a:srgbClr val="C0C0C0"/>
                  </a:outerShdw>
                </a:effectLst>
              </a:rPr>
              <a:t>8. UML</a:t>
            </a:r>
            <a:r>
              <a:rPr lang="zh-CN" altLang="en-US" sz="2800">
                <a:solidFill>
                  <a:srgbClr val="002E8A"/>
                </a:solidFill>
                <a:effectLst>
                  <a:outerShdw blurRad="38100" dist="38100" dir="2700000" algn="tl">
                    <a:srgbClr val="C0C0C0"/>
                  </a:outerShdw>
                </a:effectLst>
              </a:rPr>
              <a:t>图</a:t>
            </a:r>
            <a:r>
              <a:rPr lang="en-US" altLang="zh-CN" sz="2800">
                <a:solidFill>
                  <a:srgbClr val="002E8A"/>
                </a:solidFill>
                <a:effectLst>
                  <a:outerShdw blurRad="38100" dist="38100" dir="2700000" algn="tl">
                    <a:srgbClr val="C0C0C0"/>
                  </a:outerShdw>
                </a:effectLst>
                <a:latin typeface="Times New Roman"/>
              </a:rPr>
              <a:t>——</a:t>
            </a:r>
            <a:r>
              <a:rPr lang="zh-CN" altLang="en-US" sz="2800">
                <a:solidFill>
                  <a:srgbClr val="002E8A"/>
                </a:solidFill>
                <a:effectLst>
                  <a:outerShdw blurRad="38100" dist="38100" dir="2700000" algn="tl">
                    <a:srgbClr val="C0C0C0"/>
                  </a:outerShdw>
                </a:effectLst>
              </a:rPr>
              <a:t>构件图</a:t>
            </a:r>
          </a:p>
        </p:txBody>
      </p:sp>
      <p:sp>
        <p:nvSpPr>
          <p:cNvPr id="378886" name="Rectangle 6"/>
          <p:cNvSpPr>
            <a:spLocks noChangeArrowheads="1"/>
          </p:cNvSpPr>
          <p:nvPr/>
        </p:nvSpPr>
        <p:spPr bwMode="auto">
          <a:xfrm>
            <a:off x="176213" y="2179638"/>
            <a:ext cx="8782050" cy="3889375"/>
          </a:xfrm>
          <a:prstGeom prst="rect">
            <a:avLst/>
          </a:prstGeom>
          <a:noFill/>
          <a:ln w="9525">
            <a:noFill/>
            <a:miter lim="800000"/>
            <a:headEnd/>
            <a:tailEnd/>
          </a:ln>
          <a:effectLst/>
        </p:spPr>
        <p:txBody>
          <a:bodyPr anchor="ctr">
            <a:spAutoFit/>
          </a:bodyPr>
          <a:lstStyle/>
          <a:p>
            <a:pPr indent="276225" algn="l">
              <a:lnSpc>
                <a:spcPct val="130000"/>
              </a:lnSpc>
            </a:pPr>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构件图用于描述软件系统代码的物理组织结构，该结构用代码组件表示，因而也称为组件图。</a:t>
            </a:r>
          </a:p>
          <a:p>
            <a:pPr indent="276225" algn="l">
              <a:lnSpc>
                <a:spcPct val="130000"/>
              </a:lnSpc>
            </a:pPr>
            <a:endParaRPr lang="zh-CN" altLang="en-US" dirty="0">
              <a:effectLst>
                <a:outerShdw blurRad="38100" dist="38100" dir="2700000" algn="tl">
                  <a:srgbClr val="C0C0C0"/>
                </a:outerShdw>
              </a:effectLst>
            </a:endParaRPr>
          </a:p>
          <a:p>
            <a:pPr indent="276225" algn="l">
              <a:lnSpc>
                <a:spcPct val="130000"/>
              </a:lnSpc>
            </a:pPr>
            <a:r>
              <a:rPr lang="zh-CN" altLang="en-US" dirty="0">
                <a:effectLst>
                  <a:outerShdw blurRad="38100" dist="38100" dir="2700000" algn="tl">
                    <a:srgbClr val="C0C0C0"/>
                  </a:outerShdw>
                </a:effectLst>
              </a:rPr>
              <a:t>    代码组件可以是源代码、二进制文件、目标文件、动态连接库、</a:t>
            </a:r>
            <a:r>
              <a:rPr lang="en-US" altLang="zh-CN" dirty="0">
                <a:effectLst>
                  <a:outerShdw blurRad="38100" dist="38100" dir="2700000" algn="tl">
                    <a:srgbClr val="C0C0C0"/>
                  </a:outerShdw>
                </a:effectLst>
              </a:rPr>
              <a:t>COM</a:t>
            </a:r>
            <a:r>
              <a:rPr lang="zh-CN" altLang="en-US" dirty="0">
                <a:effectLst>
                  <a:outerShdw blurRad="38100" dist="38100" dir="2700000" algn="tl">
                    <a:srgbClr val="C0C0C0"/>
                  </a:outerShdw>
                </a:effectLst>
              </a:rPr>
              <a:t>组件或可执行文件、数据和相关文档等。</a:t>
            </a:r>
          </a:p>
          <a:p>
            <a:pPr indent="276225" algn="l">
              <a:lnSpc>
                <a:spcPct val="130000"/>
              </a:lnSpc>
            </a:pPr>
            <a:r>
              <a:rPr lang="zh-CN" altLang="en-US" dirty="0">
                <a:effectLst>
                  <a:outerShdw blurRad="38100" dist="38100" dir="2700000" algn="tl">
                    <a:srgbClr val="C0C0C0"/>
                  </a:outerShdw>
                </a:effectLst>
              </a:rPr>
              <a:t>        </a:t>
            </a:r>
          </a:p>
          <a:p>
            <a:pPr indent="276225" algn="l">
              <a:lnSpc>
                <a:spcPct val="130000"/>
              </a:lnSpc>
            </a:pPr>
            <a:r>
              <a:rPr lang="zh-CN" altLang="en-US" dirty="0">
                <a:effectLst>
                  <a:outerShdw blurRad="38100" dist="38100" dir="2700000" algn="tl">
                    <a:srgbClr val="C0C0C0"/>
                  </a:outerShdw>
                </a:effectLst>
              </a:rPr>
              <a:t>     构件图反映了软件组件间的依赖关系，显示了软件系统的逻辑组成结构。</a:t>
            </a:r>
          </a:p>
        </p:txBody>
      </p:sp>
    </p:spTree>
  </p:cSld>
  <p:clrMapOvr>
    <a:masterClrMapping/>
  </p:clrMapOvr>
  <p:transition spd="slow">
    <p:randomBa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300"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
        <p:nvSpPr>
          <p:cNvPr id="439301" name="Text Box 5"/>
          <p:cNvSpPr txBox="1">
            <a:spLocks noChangeArrowheads="1"/>
          </p:cNvSpPr>
          <p:nvPr/>
        </p:nvSpPr>
        <p:spPr bwMode="auto">
          <a:xfrm>
            <a:off x="190500" y="1420813"/>
            <a:ext cx="8661400" cy="420687"/>
          </a:xfrm>
          <a:prstGeom prst="rect">
            <a:avLst/>
          </a:prstGeom>
          <a:noFill/>
          <a:ln w="9525">
            <a:noFill/>
            <a:miter lim="800000"/>
            <a:headEnd/>
            <a:tailEnd/>
          </a:ln>
          <a:effectLst/>
        </p:spPr>
        <p:txBody>
          <a:bodyPr>
            <a:spAutoFit/>
          </a:bodyPr>
          <a:lstStyle/>
          <a:p>
            <a:r>
              <a:rPr lang="zh-CN" altLang="en-US">
                <a:solidFill>
                  <a:srgbClr val="002E8A"/>
                </a:solidFill>
                <a:effectLst>
                  <a:outerShdw blurRad="38100" dist="38100" dir="2700000" algn="tl">
                    <a:srgbClr val="C0C0C0"/>
                  </a:outerShdw>
                </a:effectLst>
              </a:rPr>
              <a:t>构件图练习一：分析下面的构件图，给出图中所描绘的信息。</a:t>
            </a:r>
          </a:p>
        </p:txBody>
      </p:sp>
      <p:grpSp>
        <p:nvGrpSpPr>
          <p:cNvPr id="439338" name="Group 42"/>
          <p:cNvGrpSpPr>
            <a:grpSpLocks/>
          </p:cNvGrpSpPr>
          <p:nvPr/>
        </p:nvGrpSpPr>
        <p:grpSpPr bwMode="auto">
          <a:xfrm>
            <a:off x="476250" y="2151063"/>
            <a:ext cx="8131175" cy="4251325"/>
            <a:chOff x="300" y="1355"/>
            <a:chExt cx="5122" cy="2678"/>
          </a:xfrm>
        </p:grpSpPr>
        <p:grpSp>
          <p:nvGrpSpPr>
            <p:cNvPr id="439311" name="Group 15"/>
            <p:cNvGrpSpPr>
              <a:grpSpLocks/>
            </p:cNvGrpSpPr>
            <p:nvPr/>
          </p:nvGrpSpPr>
          <p:grpSpPr bwMode="auto">
            <a:xfrm>
              <a:off x="300" y="1380"/>
              <a:ext cx="1446" cy="519"/>
              <a:chOff x="647" y="1470"/>
              <a:chExt cx="1446" cy="519"/>
            </a:xfrm>
          </p:grpSpPr>
          <p:sp>
            <p:nvSpPr>
              <p:cNvPr id="439303" name="Rectangle 7"/>
              <p:cNvSpPr>
                <a:spLocks noChangeArrowheads="1"/>
              </p:cNvSpPr>
              <p:nvPr/>
            </p:nvSpPr>
            <p:spPr bwMode="auto">
              <a:xfrm>
                <a:off x="820" y="1470"/>
                <a:ext cx="1273" cy="519"/>
              </a:xfrm>
              <a:prstGeom prst="rect">
                <a:avLst/>
              </a:prstGeom>
              <a:noFill/>
              <a:ln w="19050">
                <a:solidFill>
                  <a:schemeClr val="tx1"/>
                </a:solidFill>
                <a:miter lim="800000"/>
                <a:headEnd/>
                <a:tailEnd/>
              </a:ln>
              <a:effectLst/>
            </p:spPr>
            <p:txBody>
              <a:bodyPr wrap="none" anchor="ctr"/>
              <a:lstStyle/>
              <a:p>
                <a:pPr algn="l"/>
                <a:r>
                  <a:rPr lang="en-US" altLang="zh-CN" sz="2000"/>
                  <a:t>        Signal.h</a:t>
                </a:r>
              </a:p>
              <a:p>
                <a:pPr algn="l"/>
                <a:r>
                  <a:rPr lang="en-US" altLang="zh-CN" sz="2000"/>
                  <a:t>   {Version=3.5}</a:t>
                </a:r>
              </a:p>
            </p:txBody>
          </p:sp>
          <p:sp>
            <p:nvSpPr>
              <p:cNvPr id="439304" name="Rectangle 8"/>
              <p:cNvSpPr>
                <a:spLocks noChangeArrowheads="1"/>
              </p:cNvSpPr>
              <p:nvPr/>
            </p:nvSpPr>
            <p:spPr bwMode="auto">
              <a:xfrm>
                <a:off x="648" y="1586"/>
                <a:ext cx="333" cy="128"/>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439310" name="Rectangle 14"/>
              <p:cNvSpPr>
                <a:spLocks noChangeArrowheads="1"/>
              </p:cNvSpPr>
              <p:nvPr/>
            </p:nvSpPr>
            <p:spPr bwMode="auto">
              <a:xfrm>
                <a:off x="647" y="1753"/>
                <a:ext cx="333" cy="128"/>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grpSp>
        <p:grpSp>
          <p:nvGrpSpPr>
            <p:cNvPr id="439312" name="Group 16"/>
            <p:cNvGrpSpPr>
              <a:grpSpLocks/>
            </p:cNvGrpSpPr>
            <p:nvPr/>
          </p:nvGrpSpPr>
          <p:grpSpPr bwMode="auto">
            <a:xfrm>
              <a:off x="2951" y="1355"/>
              <a:ext cx="1446" cy="519"/>
              <a:chOff x="647" y="1470"/>
              <a:chExt cx="1446" cy="519"/>
            </a:xfrm>
          </p:grpSpPr>
          <p:sp>
            <p:nvSpPr>
              <p:cNvPr id="439313" name="Rectangle 17"/>
              <p:cNvSpPr>
                <a:spLocks noChangeArrowheads="1"/>
              </p:cNvSpPr>
              <p:nvPr/>
            </p:nvSpPr>
            <p:spPr bwMode="auto">
              <a:xfrm>
                <a:off x="820" y="1470"/>
                <a:ext cx="1273" cy="519"/>
              </a:xfrm>
              <a:prstGeom prst="rect">
                <a:avLst/>
              </a:prstGeom>
              <a:noFill/>
              <a:ln w="19050">
                <a:solidFill>
                  <a:schemeClr val="tx1"/>
                </a:solidFill>
                <a:miter lim="800000"/>
                <a:headEnd/>
                <a:tailEnd/>
              </a:ln>
              <a:effectLst/>
            </p:spPr>
            <p:txBody>
              <a:bodyPr wrap="none" anchor="ctr"/>
              <a:lstStyle/>
              <a:p>
                <a:pPr algn="l"/>
                <a:r>
                  <a:rPr lang="en-US" altLang="zh-CN" sz="2000"/>
                  <a:t>        Signal.h</a:t>
                </a:r>
              </a:p>
              <a:p>
                <a:pPr algn="l"/>
                <a:r>
                  <a:rPr lang="en-US" altLang="zh-CN" sz="2000"/>
                  <a:t>   {Version=4.0}</a:t>
                </a:r>
              </a:p>
            </p:txBody>
          </p:sp>
          <p:sp>
            <p:nvSpPr>
              <p:cNvPr id="439314" name="Rectangle 18"/>
              <p:cNvSpPr>
                <a:spLocks noChangeArrowheads="1"/>
              </p:cNvSpPr>
              <p:nvPr/>
            </p:nvSpPr>
            <p:spPr bwMode="auto">
              <a:xfrm>
                <a:off x="648" y="1586"/>
                <a:ext cx="333" cy="128"/>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439315" name="Rectangle 19"/>
              <p:cNvSpPr>
                <a:spLocks noChangeArrowheads="1"/>
              </p:cNvSpPr>
              <p:nvPr/>
            </p:nvSpPr>
            <p:spPr bwMode="auto">
              <a:xfrm>
                <a:off x="647" y="1753"/>
                <a:ext cx="333" cy="128"/>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grpSp>
        <p:grpSp>
          <p:nvGrpSpPr>
            <p:cNvPr id="439316" name="Group 20"/>
            <p:cNvGrpSpPr>
              <a:grpSpLocks/>
            </p:cNvGrpSpPr>
            <p:nvPr/>
          </p:nvGrpSpPr>
          <p:grpSpPr bwMode="auto">
            <a:xfrm>
              <a:off x="1873" y="2433"/>
              <a:ext cx="1446" cy="519"/>
              <a:chOff x="647" y="1470"/>
              <a:chExt cx="1446" cy="519"/>
            </a:xfrm>
          </p:grpSpPr>
          <p:sp>
            <p:nvSpPr>
              <p:cNvPr id="439317" name="Rectangle 21"/>
              <p:cNvSpPr>
                <a:spLocks noChangeArrowheads="1"/>
              </p:cNvSpPr>
              <p:nvPr/>
            </p:nvSpPr>
            <p:spPr bwMode="auto">
              <a:xfrm>
                <a:off x="820" y="1470"/>
                <a:ext cx="1273" cy="519"/>
              </a:xfrm>
              <a:prstGeom prst="rect">
                <a:avLst/>
              </a:prstGeom>
              <a:noFill/>
              <a:ln w="19050">
                <a:solidFill>
                  <a:schemeClr val="tx1"/>
                </a:solidFill>
                <a:miter lim="800000"/>
                <a:headEnd/>
                <a:tailEnd/>
              </a:ln>
              <a:effectLst/>
            </p:spPr>
            <p:txBody>
              <a:bodyPr wrap="none" anchor="ctr"/>
              <a:lstStyle/>
              <a:p>
                <a:pPr algn="l"/>
                <a:r>
                  <a:rPr lang="en-US" altLang="zh-CN" sz="2000" dirty="0"/>
                  <a:t>    </a:t>
                </a:r>
                <a:r>
                  <a:rPr lang="en-US" altLang="zh-CN" sz="2000" dirty="0" smtClean="0"/>
                  <a:t>interrupt.cpp</a:t>
                </a:r>
                <a:endParaRPr lang="en-US" altLang="zh-CN" sz="2000" dirty="0"/>
              </a:p>
            </p:txBody>
          </p:sp>
          <p:sp>
            <p:nvSpPr>
              <p:cNvPr id="439318" name="Rectangle 22"/>
              <p:cNvSpPr>
                <a:spLocks noChangeArrowheads="1"/>
              </p:cNvSpPr>
              <p:nvPr/>
            </p:nvSpPr>
            <p:spPr bwMode="auto">
              <a:xfrm>
                <a:off x="648" y="1586"/>
                <a:ext cx="333" cy="128"/>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439319" name="Rectangle 23"/>
              <p:cNvSpPr>
                <a:spLocks noChangeArrowheads="1"/>
              </p:cNvSpPr>
              <p:nvPr/>
            </p:nvSpPr>
            <p:spPr bwMode="auto">
              <a:xfrm>
                <a:off x="647" y="1753"/>
                <a:ext cx="333" cy="128"/>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grpSp>
        <p:grpSp>
          <p:nvGrpSpPr>
            <p:cNvPr id="439320" name="Group 24"/>
            <p:cNvGrpSpPr>
              <a:grpSpLocks/>
            </p:cNvGrpSpPr>
            <p:nvPr/>
          </p:nvGrpSpPr>
          <p:grpSpPr bwMode="auto">
            <a:xfrm>
              <a:off x="3976" y="2450"/>
              <a:ext cx="1446" cy="519"/>
              <a:chOff x="647" y="1470"/>
              <a:chExt cx="1446" cy="519"/>
            </a:xfrm>
          </p:grpSpPr>
          <p:sp>
            <p:nvSpPr>
              <p:cNvPr id="439321" name="Rectangle 25"/>
              <p:cNvSpPr>
                <a:spLocks noChangeArrowheads="1"/>
              </p:cNvSpPr>
              <p:nvPr/>
            </p:nvSpPr>
            <p:spPr bwMode="auto">
              <a:xfrm>
                <a:off x="820" y="1470"/>
                <a:ext cx="1273" cy="519"/>
              </a:xfrm>
              <a:prstGeom prst="rect">
                <a:avLst/>
              </a:prstGeom>
              <a:noFill/>
              <a:ln w="19050">
                <a:solidFill>
                  <a:schemeClr val="tx1"/>
                </a:solidFill>
                <a:miter lim="800000"/>
                <a:headEnd/>
                <a:tailEnd/>
              </a:ln>
              <a:effectLst/>
            </p:spPr>
            <p:txBody>
              <a:bodyPr wrap="none" anchor="ctr"/>
              <a:lstStyle/>
              <a:p>
                <a:pPr algn="l"/>
                <a:r>
                  <a:rPr lang="en-US" altLang="zh-CN" sz="2000"/>
                  <a:t>     Signal.cpp</a:t>
                </a:r>
              </a:p>
              <a:p>
                <a:pPr algn="l"/>
                <a:r>
                  <a:rPr lang="en-US" altLang="zh-CN" sz="2000"/>
                  <a:t>   {Version=4.0}</a:t>
                </a:r>
              </a:p>
            </p:txBody>
          </p:sp>
          <p:sp>
            <p:nvSpPr>
              <p:cNvPr id="439322" name="Rectangle 26"/>
              <p:cNvSpPr>
                <a:spLocks noChangeArrowheads="1"/>
              </p:cNvSpPr>
              <p:nvPr/>
            </p:nvSpPr>
            <p:spPr bwMode="auto">
              <a:xfrm>
                <a:off x="648" y="1586"/>
                <a:ext cx="333" cy="128"/>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439323" name="Rectangle 27"/>
              <p:cNvSpPr>
                <a:spLocks noChangeArrowheads="1"/>
              </p:cNvSpPr>
              <p:nvPr/>
            </p:nvSpPr>
            <p:spPr bwMode="auto">
              <a:xfrm>
                <a:off x="647" y="1753"/>
                <a:ext cx="333" cy="128"/>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grpSp>
        <p:grpSp>
          <p:nvGrpSpPr>
            <p:cNvPr id="439324" name="Group 28"/>
            <p:cNvGrpSpPr>
              <a:grpSpLocks/>
            </p:cNvGrpSpPr>
            <p:nvPr/>
          </p:nvGrpSpPr>
          <p:grpSpPr bwMode="auto">
            <a:xfrm>
              <a:off x="1237" y="3514"/>
              <a:ext cx="1446" cy="519"/>
              <a:chOff x="647" y="1470"/>
              <a:chExt cx="1446" cy="519"/>
            </a:xfrm>
          </p:grpSpPr>
          <p:sp>
            <p:nvSpPr>
              <p:cNvPr id="439325" name="Rectangle 29"/>
              <p:cNvSpPr>
                <a:spLocks noChangeArrowheads="1"/>
              </p:cNvSpPr>
              <p:nvPr/>
            </p:nvSpPr>
            <p:spPr bwMode="auto">
              <a:xfrm>
                <a:off x="820" y="1470"/>
                <a:ext cx="1273" cy="519"/>
              </a:xfrm>
              <a:prstGeom prst="rect">
                <a:avLst/>
              </a:prstGeom>
              <a:noFill/>
              <a:ln w="19050">
                <a:solidFill>
                  <a:schemeClr val="tx1"/>
                </a:solidFill>
                <a:miter lim="800000"/>
                <a:headEnd/>
                <a:tailEnd/>
              </a:ln>
              <a:effectLst/>
            </p:spPr>
            <p:txBody>
              <a:bodyPr wrap="none" anchor="ctr"/>
              <a:lstStyle/>
              <a:p>
                <a:pPr algn="l"/>
                <a:r>
                  <a:rPr lang="en-US" altLang="zh-CN" sz="2000"/>
                  <a:t>         irq.h</a:t>
                </a:r>
              </a:p>
            </p:txBody>
          </p:sp>
          <p:sp>
            <p:nvSpPr>
              <p:cNvPr id="439326" name="Rectangle 30"/>
              <p:cNvSpPr>
                <a:spLocks noChangeArrowheads="1"/>
              </p:cNvSpPr>
              <p:nvPr/>
            </p:nvSpPr>
            <p:spPr bwMode="auto">
              <a:xfrm>
                <a:off x="648" y="1586"/>
                <a:ext cx="333" cy="128"/>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439327" name="Rectangle 31"/>
              <p:cNvSpPr>
                <a:spLocks noChangeArrowheads="1"/>
              </p:cNvSpPr>
              <p:nvPr/>
            </p:nvSpPr>
            <p:spPr bwMode="auto">
              <a:xfrm>
                <a:off x="647" y="1753"/>
                <a:ext cx="333" cy="128"/>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grpSp>
        <p:grpSp>
          <p:nvGrpSpPr>
            <p:cNvPr id="439328" name="Group 32"/>
            <p:cNvGrpSpPr>
              <a:grpSpLocks/>
            </p:cNvGrpSpPr>
            <p:nvPr/>
          </p:nvGrpSpPr>
          <p:grpSpPr bwMode="auto">
            <a:xfrm>
              <a:off x="3277" y="3497"/>
              <a:ext cx="1446" cy="519"/>
              <a:chOff x="647" y="1470"/>
              <a:chExt cx="1446" cy="519"/>
            </a:xfrm>
          </p:grpSpPr>
          <p:sp>
            <p:nvSpPr>
              <p:cNvPr id="439329" name="Rectangle 33"/>
              <p:cNvSpPr>
                <a:spLocks noChangeArrowheads="1"/>
              </p:cNvSpPr>
              <p:nvPr/>
            </p:nvSpPr>
            <p:spPr bwMode="auto">
              <a:xfrm>
                <a:off x="820" y="1470"/>
                <a:ext cx="1273" cy="519"/>
              </a:xfrm>
              <a:prstGeom prst="rect">
                <a:avLst/>
              </a:prstGeom>
              <a:noFill/>
              <a:ln w="19050">
                <a:solidFill>
                  <a:schemeClr val="tx1"/>
                </a:solidFill>
                <a:miter lim="800000"/>
                <a:headEnd/>
                <a:tailEnd/>
              </a:ln>
              <a:effectLst/>
            </p:spPr>
            <p:txBody>
              <a:bodyPr wrap="none" anchor="ctr"/>
              <a:lstStyle/>
              <a:p>
                <a:pPr algn="l"/>
                <a:r>
                  <a:rPr lang="en-US" altLang="zh-CN" sz="2000"/>
                  <a:t>     device.cpp</a:t>
                </a:r>
              </a:p>
            </p:txBody>
          </p:sp>
          <p:sp>
            <p:nvSpPr>
              <p:cNvPr id="439330" name="Rectangle 34"/>
              <p:cNvSpPr>
                <a:spLocks noChangeArrowheads="1"/>
              </p:cNvSpPr>
              <p:nvPr/>
            </p:nvSpPr>
            <p:spPr bwMode="auto">
              <a:xfrm>
                <a:off x="648" y="1586"/>
                <a:ext cx="333" cy="128"/>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439331" name="Rectangle 35"/>
              <p:cNvSpPr>
                <a:spLocks noChangeArrowheads="1"/>
              </p:cNvSpPr>
              <p:nvPr/>
            </p:nvSpPr>
            <p:spPr bwMode="auto">
              <a:xfrm>
                <a:off x="647" y="1753"/>
                <a:ext cx="333" cy="128"/>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grpSp>
        <p:sp>
          <p:nvSpPr>
            <p:cNvPr id="439332" name="Line 36"/>
            <p:cNvSpPr>
              <a:spLocks noChangeShapeType="1"/>
            </p:cNvSpPr>
            <p:nvPr/>
          </p:nvSpPr>
          <p:spPr bwMode="auto">
            <a:xfrm flipH="1">
              <a:off x="1761" y="1616"/>
              <a:ext cx="1303" cy="0"/>
            </a:xfrm>
            <a:prstGeom prst="line">
              <a:avLst/>
            </a:prstGeom>
            <a:noFill/>
            <a:ln w="19050">
              <a:solidFill>
                <a:schemeClr val="tx1"/>
              </a:solidFill>
              <a:prstDash val="dash"/>
              <a:round/>
              <a:headEnd/>
              <a:tailEnd type="arrow" w="lg" len="lg"/>
            </a:ln>
            <a:effectLst/>
          </p:spPr>
          <p:txBody>
            <a:bodyPr/>
            <a:lstStyle/>
            <a:p>
              <a:endParaRPr lang="zh-CN" altLang="en-US"/>
            </a:p>
          </p:txBody>
        </p:sp>
        <p:sp>
          <p:nvSpPr>
            <p:cNvPr id="439333" name="Line 37"/>
            <p:cNvSpPr>
              <a:spLocks noChangeShapeType="1"/>
            </p:cNvSpPr>
            <p:nvPr/>
          </p:nvSpPr>
          <p:spPr bwMode="auto">
            <a:xfrm flipV="1">
              <a:off x="2916" y="1875"/>
              <a:ext cx="536" cy="565"/>
            </a:xfrm>
            <a:prstGeom prst="line">
              <a:avLst/>
            </a:prstGeom>
            <a:noFill/>
            <a:ln w="19050">
              <a:solidFill>
                <a:schemeClr val="tx1"/>
              </a:solidFill>
              <a:prstDash val="dash"/>
              <a:round/>
              <a:headEnd/>
              <a:tailEnd type="arrow" w="lg" len="lg"/>
            </a:ln>
            <a:effectLst/>
          </p:spPr>
          <p:txBody>
            <a:bodyPr/>
            <a:lstStyle/>
            <a:p>
              <a:endParaRPr lang="zh-CN" altLang="en-US"/>
            </a:p>
          </p:txBody>
        </p:sp>
        <p:sp>
          <p:nvSpPr>
            <p:cNvPr id="439334" name="Line 38"/>
            <p:cNvSpPr>
              <a:spLocks noChangeShapeType="1"/>
            </p:cNvSpPr>
            <p:nvPr/>
          </p:nvSpPr>
          <p:spPr bwMode="auto">
            <a:xfrm flipH="1" flipV="1">
              <a:off x="4268" y="1897"/>
              <a:ext cx="536" cy="531"/>
            </a:xfrm>
            <a:prstGeom prst="line">
              <a:avLst/>
            </a:prstGeom>
            <a:noFill/>
            <a:ln w="19050">
              <a:solidFill>
                <a:schemeClr val="tx1"/>
              </a:solidFill>
              <a:prstDash val="dash"/>
              <a:round/>
              <a:headEnd/>
              <a:tailEnd type="arrow" w="lg" len="lg"/>
            </a:ln>
            <a:effectLst/>
          </p:spPr>
          <p:txBody>
            <a:bodyPr/>
            <a:lstStyle/>
            <a:p>
              <a:endParaRPr lang="zh-CN" altLang="en-US"/>
            </a:p>
          </p:txBody>
        </p:sp>
        <p:sp>
          <p:nvSpPr>
            <p:cNvPr id="439335" name="Line 39"/>
            <p:cNvSpPr>
              <a:spLocks noChangeShapeType="1"/>
            </p:cNvSpPr>
            <p:nvPr/>
          </p:nvSpPr>
          <p:spPr bwMode="auto">
            <a:xfrm flipH="1">
              <a:off x="2031" y="2965"/>
              <a:ext cx="581" cy="520"/>
            </a:xfrm>
            <a:prstGeom prst="line">
              <a:avLst/>
            </a:prstGeom>
            <a:noFill/>
            <a:ln w="19050">
              <a:solidFill>
                <a:schemeClr val="tx1"/>
              </a:solidFill>
              <a:prstDash val="dash"/>
              <a:round/>
              <a:headEnd/>
              <a:tailEnd type="arrow" w="lg" len="lg"/>
            </a:ln>
            <a:effectLst/>
          </p:spPr>
          <p:txBody>
            <a:bodyPr/>
            <a:lstStyle/>
            <a:p>
              <a:endParaRPr lang="zh-CN" altLang="en-US"/>
            </a:p>
          </p:txBody>
        </p:sp>
        <p:sp>
          <p:nvSpPr>
            <p:cNvPr id="439336" name="Line 40"/>
            <p:cNvSpPr>
              <a:spLocks noChangeShapeType="1"/>
            </p:cNvSpPr>
            <p:nvPr/>
          </p:nvSpPr>
          <p:spPr bwMode="auto">
            <a:xfrm flipH="1" flipV="1">
              <a:off x="3206" y="2980"/>
              <a:ext cx="391" cy="495"/>
            </a:xfrm>
            <a:prstGeom prst="line">
              <a:avLst/>
            </a:prstGeom>
            <a:noFill/>
            <a:ln w="19050">
              <a:solidFill>
                <a:schemeClr val="tx1"/>
              </a:solidFill>
              <a:prstDash val="dash"/>
              <a:round/>
              <a:headEnd/>
              <a:tailEnd type="arrow" w="lg" len="lg"/>
            </a:ln>
            <a:effectLst/>
          </p:spPr>
          <p:txBody>
            <a:bodyPr/>
            <a:lstStyle/>
            <a:p>
              <a:endParaRPr lang="zh-CN" altLang="en-US"/>
            </a:p>
          </p:txBody>
        </p:sp>
        <p:sp>
          <p:nvSpPr>
            <p:cNvPr id="439337" name="Text Box 41"/>
            <p:cNvSpPr txBox="1">
              <a:spLocks noChangeArrowheads="1"/>
            </p:cNvSpPr>
            <p:nvPr/>
          </p:nvSpPr>
          <p:spPr bwMode="auto">
            <a:xfrm>
              <a:off x="2049" y="1412"/>
              <a:ext cx="807" cy="197"/>
            </a:xfrm>
            <a:prstGeom prst="rect">
              <a:avLst/>
            </a:prstGeom>
            <a:noFill/>
            <a:ln w="9525">
              <a:noFill/>
              <a:miter lim="800000"/>
              <a:headEnd/>
              <a:tailEnd/>
            </a:ln>
            <a:effectLst/>
          </p:spPr>
          <p:txBody>
            <a:bodyPr wrap="none">
              <a:spAutoFit/>
            </a:bodyPr>
            <a:lstStyle/>
            <a:p>
              <a:r>
                <a:rPr lang="en-US" altLang="zh-CN" sz="1600"/>
                <a:t>&lt;&lt;parent&gt;&gt;</a:t>
              </a:r>
            </a:p>
          </p:txBody>
        </p:sp>
      </p:grpSp>
    </p:spTree>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6" name="Text Box 4"/>
          <p:cNvSpPr txBox="1">
            <a:spLocks noChangeArrowheads="1"/>
          </p:cNvSpPr>
          <p:nvPr/>
        </p:nvSpPr>
        <p:spPr bwMode="auto">
          <a:xfrm>
            <a:off x="1381125" y="379413"/>
            <a:ext cx="6435725"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的发展</a:t>
            </a:r>
            <a:endParaRPr lang="zh-CN" altLang="en-US" sz="4400">
              <a:solidFill>
                <a:schemeClr val="tx2"/>
              </a:solidFill>
              <a:effectLst>
                <a:outerShdw blurRad="38100" dist="38100" dir="2700000" algn="tl">
                  <a:srgbClr val="C0C0C0"/>
                </a:outerShdw>
              </a:effectLst>
              <a:latin typeface="华文新魏" pitchFamily="2" charset="-122"/>
              <a:ea typeface="华文新魏" pitchFamily="2" charset="-122"/>
            </a:endParaRPr>
          </a:p>
        </p:txBody>
      </p:sp>
      <p:pic>
        <p:nvPicPr>
          <p:cNvPr id="433157" name="Picture 5"/>
          <p:cNvPicPr>
            <a:picLocks noChangeAspect="1" noChangeArrowheads="1"/>
          </p:cNvPicPr>
          <p:nvPr/>
        </p:nvPicPr>
        <p:blipFill>
          <a:blip r:embed="rId2"/>
          <a:srcRect/>
          <a:stretch>
            <a:fillRect/>
          </a:stretch>
        </p:blipFill>
        <p:spPr bwMode="auto">
          <a:xfrm>
            <a:off x="8197850" y="1243013"/>
            <a:ext cx="946150" cy="946150"/>
          </a:xfrm>
          <a:prstGeom prst="rect">
            <a:avLst/>
          </a:prstGeom>
          <a:noFill/>
        </p:spPr>
      </p:pic>
      <p:grpSp>
        <p:nvGrpSpPr>
          <p:cNvPr id="433185" name="Group 33"/>
          <p:cNvGrpSpPr>
            <a:grpSpLocks/>
          </p:cNvGrpSpPr>
          <p:nvPr/>
        </p:nvGrpSpPr>
        <p:grpSpPr bwMode="auto">
          <a:xfrm>
            <a:off x="158750" y="1371600"/>
            <a:ext cx="5483225" cy="5060950"/>
            <a:chOff x="112" y="864"/>
            <a:chExt cx="3454" cy="3188"/>
          </a:xfrm>
        </p:grpSpPr>
        <p:sp>
          <p:nvSpPr>
            <p:cNvPr id="433158" name="Text Box 6"/>
            <p:cNvSpPr txBox="1">
              <a:spLocks noChangeArrowheads="1"/>
            </p:cNvSpPr>
            <p:nvPr/>
          </p:nvSpPr>
          <p:spPr bwMode="auto">
            <a:xfrm>
              <a:off x="1429" y="3838"/>
              <a:ext cx="854" cy="214"/>
            </a:xfrm>
            <a:prstGeom prst="rect">
              <a:avLst/>
            </a:prstGeom>
            <a:noFill/>
            <a:ln w="9525">
              <a:noFill/>
              <a:miter lim="800000"/>
              <a:headEnd/>
              <a:tailEnd/>
            </a:ln>
            <a:effectLst/>
          </p:spPr>
          <p:txBody>
            <a:bodyPr wrap="none">
              <a:spAutoFit/>
            </a:bodyPr>
            <a:lstStyle/>
            <a:p>
              <a:r>
                <a:rPr lang="en-US" altLang="zh-CN" sz="1800"/>
                <a:t>Booch</a:t>
              </a:r>
              <a:r>
                <a:rPr lang="zh-CN" altLang="en-US" sz="1800"/>
                <a:t>方法</a:t>
              </a:r>
            </a:p>
          </p:txBody>
        </p:sp>
        <p:sp>
          <p:nvSpPr>
            <p:cNvPr id="433159" name="Text Box 7"/>
            <p:cNvSpPr txBox="1">
              <a:spLocks noChangeArrowheads="1"/>
            </p:cNvSpPr>
            <p:nvPr/>
          </p:nvSpPr>
          <p:spPr bwMode="auto">
            <a:xfrm>
              <a:off x="2783" y="3822"/>
              <a:ext cx="436" cy="214"/>
            </a:xfrm>
            <a:prstGeom prst="rect">
              <a:avLst/>
            </a:prstGeom>
            <a:noFill/>
            <a:ln w="9525">
              <a:noFill/>
              <a:miter lim="800000"/>
              <a:headEnd/>
              <a:tailEnd/>
            </a:ln>
            <a:effectLst/>
          </p:spPr>
          <p:txBody>
            <a:bodyPr wrap="none">
              <a:spAutoFit/>
            </a:bodyPr>
            <a:lstStyle/>
            <a:p>
              <a:r>
                <a:rPr lang="en-US" altLang="zh-CN" sz="1800"/>
                <a:t>OMT</a:t>
              </a:r>
            </a:p>
          </p:txBody>
        </p:sp>
        <p:sp>
          <p:nvSpPr>
            <p:cNvPr id="433160" name="Text Box 8"/>
            <p:cNvSpPr txBox="1">
              <a:spLocks noChangeArrowheads="1"/>
            </p:cNvSpPr>
            <p:nvPr/>
          </p:nvSpPr>
          <p:spPr bwMode="auto">
            <a:xfrm>
              <a:off x="1035" y="3377"/>
              <a:ext cx="696" cy="214"/>
            </a:xfrm>
            <a:prstGeom prst="rect">
              <a:avLst/>
            </a:prstGeom>
            <a:noFill/>
            <a:ln w="9525">
              <a:noFill/>
              <a:miter lim="800000"/>
              <a:headEnd/>
              <a:tailEnd/>
            </a:ln>
            <a:effectLst/>
          </p:spPr>
          <p:txBody>
            <a:bodyPr wrap="none">
              <a:spAutoFit/>
            </a:bodyPr>
            <a:lstStyle/>
            <a:p>
              <a:r>
                <a:rPr lang="zh-CN" altLang="en-US" sz="1800"/>
                <a:t>其他方法</a:t>
              </a:r>
            </a:p>
          </p:txBody>
        </p:sp>
        <p:sp>
          <p:nvSpPr>
            <p:cNvPr id="433161" name="Text Box 9"/>
            <p:cNvSpPr txBox="1">
              <a:spLocks noChangeArrowheads="1"/>
            </p:cNvSpPr>
            <p:nvPr/>
          </p:nvSpPr>
          <p:spPr bwMode="auto">
            <a:xfrm>
              <a:off x="2027" y="3397"/>
              <a:ext cx="668" cy="214"/>
            </a:xfrm>
            <a:prstGeom prst="rect">
              <a:avLst/>
            </a:prstGeom>
            <a:noFill/>
            <a:ln w="9525">
              <a:noFill/>
              <a:miter lim="800000"/>
              <a:headEnd/>
              <a:tailEnd/>
            </a:ln>
            <a:effectLst/>
          </p:spPr>
          <p:txBody>
            <a:bodyPr wrap="none">
              <a:spAutoFit/>
            </a:bodyPr>
            <a:lstStyle/>
            <a:p>
              <a:r>
                <a:rPr lang="en-US" altLang="zh-CN" sz="1800"/>
                <a:t>UML 0.8</a:t>
              </a:r>
            </a:p>
          </p:txBody>
        </p:sp>
        <p:sp>
          <p:nvSpPr>
            <p:cNvPr id="433162" name="Text Box 10"/>
            <p:cNvSpPr txBox="1">
              <a:spLocks noChangeArrowheads="1"/>
            </p:cNvSpPr>
            <p:nvPr/>
          </p:nvSpPr>
          <p:spPr bwMode="auto">
            <a:xfrm>
              <a:off x="1474" y="2954"/>
              <a:ext cx="668" cy="214"/>
            </a:xfrm>
            <a:prstGeom prst="rect">
              <a:avLst/>
            </a:prstGeom>
            <a:noFill/>
            <a:ln w="9525">
              <a:noFill/>
              <a:miter lim="800000"/>
              <a:headEnd/>
              <a:tailEnd/>
            </a:ln>
            <a:effectLst/>
          </p:spPr>
          <p:txBody>
            <a:bodyPr wrap="none">
              <a:spAutoFit/>
            </a:bodyPr>
            <a:lstStyle/>
            <a:p>
              <a:r>
                <a:rPr lang="en-US" altLang="zh-CN" sz="1800"/>
                <a:t>UML 0.9</a:t>
              </a:r>
            </a:p>
          </p:txBody>
        </p:sp>
        <p:sp>
          <p:nvSpPr>
            <p:cNvPr id="433163" name="Text Box 11"/>
            <p:cNvSpPr txBox="1">
              <a:spLocks noChangeArrowheads="1"/>
            </p:cNvSpPr>
            <p:nvPr/>
          </p:nvSpPr>
          <p:spPr bwMode="auto">
            <a:xfrm>
              <a:off x="112" y="2935"/>
              <a:ext cx="636" cy="214"/>
            </a:xfrm>
            <a:prstGeom prst="rect">
              <a:avLst/>
            </a:prstGeom>
            <a:noFill/>
            <a:ln w="9525">
              <a:noFill/>
              <a:miter lim="800000"/>
              <a:headEnd/>
              <a:tailEnd/>
            </a:ln>
            <a:effectLst/>
          </p:spPr>
          <p:txBody>
            <a:bodyPr wrap="none">
              <a:spAutoFit/>
            </a:bodyPr>
            <a:lstStyle/>
            <a:p>
              <a:r>
                <a:rPr lang="en-US" altLang="zh-CN" sz="1800"/>
                <a:t>1996.10</a:t>
              </a:r>
            </a:p>
          </p:txBody>
        </p:sp>
        <p:sp>
          <p:nvSpPr>
            <p:cNvPr id="433164" name="Text Box 12"/>
            <p:cNvSpPr txBox="1">
              <a:spLocks noChangeArrowheads="1"/>
            </p:cNvSpPr>
            <p:nvPr/>
          </p:nvSpPr>
          <p:spPr bwMode="auto">
            <a:xfrm>
              <a:off x="1987" y="2515"/>
              <a:ext cx="668" cy="214"/>
            </a:xfrm>
            <a:prstGeom prst="rect">
              <a:avLst/>
            </a:prstGeom>
            <a:noFill/>
            <a:ln w="9525">
              <a:noFill/>
              <a:miter lim="800000"/>
              <a:headEnd/>
              <a:tailEnd/>
            </a:ln>
            <a:effectLst/>
          </p:spPr>
          <p:txBody>
            <a:bodyPr wrap="none">
              <a:spAutoFit/>
            </a:bodyPr>
            <a:lstStyle/>
            <a:p>
              <a:r>
                <a:rPr lang="en-US" altLang="zh-CN" sz="1800"/>
                <a:t>UML 1.0</a:t>
              </a:r>
            </a:p>
          </p:txBody>
        </p:sp>
        <p:sp>
          <p:nvSpPr>
            <p:cNvPr id="433165" name="Text Box 13"/>
            <p:cNvSpPr txBox="1">
              <a:spLocks noChangeArrowheads="1"/>
            </p:cNvSpPr>
            <p:nvPr/>
          </p:nvSpPr>
          <p:spPr bwMode="auto">
            <a:xfrm>
              <a:off x="2558" y="2951"/>
              <a:ext cx="1008" cy="214"/>
            </a:xfrm>
            <a:prstGeom prst="rect">
              <a:avLst/>
            </a:prstGeom>
            <a:noFill/>
            <a:ln w="9525">
              <a:noFill/>
              <a:miter lim="800000"/>
              <a:headEnd/>
              <a:tailEnd/>
            </a:ln>
            <a:effectLst/>
          </p:spPr>
          <p:txBody>
            <a:bodyPr wrap="none">
              <a:spAutoFit/>
            </a:bodyPr>
            <a:lstStyle/>
            <a:p>
              <a:r>
                <a:rPr lang="en-US" altLang="zh-CN" sz="1800"/>
                <a:t>UML</a:t>
              </a:r>
              <a:r>
                <a:rPr lang="zh-CN" altLang="en-US" sz="1800"/>
                <a:t>合作伙伴</a:t>
              </a:r>
            </a:p>
          </p:txBody>
        </p:sp>
        <p:sp>
          <p:nvSpPr>
            <p:cNvPr id="433166" name="Text Box 14"/>
            <p:cNvSpPr txBox="1">
              <a:spLocks noChangeArrowheads="1"/>
            </p:cNvSpPr>
            <p:nvPr/>
          </p:nvSpPr>
          <p:spPr bwMode="auto">
            <a:xfrm>
              <a:off x="121" y="2497"/>
              <a:ext cx="1216" cy="214"/>
            </a:xfrm>
            <a:prstGeom prst="rect">
              <a:avLst/>
            </a:prstGeom>
            <a:noFill/>
            <a:ln w="9525">
              <a:noFill/>
              <a:miter lim="800000"/>
              <a:headEnd/>
              <a:tailEnd/>
            </a:ln>
            <a:effectLst/>
          </p:spPr>
          <p:txBody>
            <a:bodyPr wrap="none">
              <a:spAutoFit/>
            </a:bodyPr>
            <a:lstStyle/>
            <a:p>
              <a:r>
                <a:rPr lang="en-US" altLang="zh-CN" sz="1800"/>
                <a:t>1997.1  </a:t>
              </a:r>
              <a:r>
                <a:rPr lang="zh-CN" altLang="en-US" sz="1800"/>
                <a:t>正式发布</a:t>
              </a:r>
            </a:p>
          </p:txBody>
        </p:sp>
        <p:sp>
          <p:nvSpPr>
            <p:cNvPr id="433167" name="Text Box 15"/>
            <p:cNvSpPr txBox="1">
              <a:spLocks noChangeArrowheads="1"/>
            </p:cNvSpPr>
            <p:nvPr/>
          </p:nvSpPr>
          <p:spPr bwMode="auto">
            <a:xfrm>
              <a:off x="1972" y="2089"/>
              <a:ext cx="628" cy="214"/>
            </a:xfrm>
            <a:prstGeom prst="rect">
              <a:avLst/>
            </a:prstGeom>
            <a:noFill/>
            <a:ln w="9525">
              <a:noFill/>
              <a:miter lim="800000"/>
              <a:headEnd/>
              <a:tailEnd/>
            </a:ln>
            <a:effectLst/>
          </p:spPr>
          <p:txBody>
            <a:bodyPr wrap="none">
              <a:spAutoFit/>
            </a:bodyPr>
            <a:lstStyle/>
            <a:p>
              <a:r>
                <a:rPr lang="en-US" altLang="zh-CN" sz="1800"/>
                <a:t>UML1.3</a:t>
              </a:r>
            </a:p>
          </p:txBody>
        </p:sp>
        <p:sp>
          <p:nvSpPr>
            <p:cNvPr id="433168" name="Text Box 16"/>
            <p:cNvSpPr txBox="1">
              <a:spLocks noChangeArrowheads="1"/>
            </p:cNvSpPr>
            <p:nvPr/>
          </p:nvSpPr>
          <p:spPr bwMode="auto">
            <a:xfrm>
              <a:off x="1977" y="1657"/>
              <a:ext cx="668" cy="214"/>
            </a:xfrm>
            <a:prstGeom prst="rect">
              <a:avLst/>
            </a:prstGeom>
            <a:noFill/>
            <a:ln w="9525">
              <a:noFill/>
              <a:miter lim="800000"/>
              <a:headEnd/>
              <a:tailEnd/>
            </a:ln>
            <a:effectLst/>
          </p:spPr>
          <p:txBody>
            <a:bodyPr wrap="none">
              <a:spAutoFit/>
            </a:bodyPr>
            <a:lstStyle/>
            <a:p>
              <a:r>
                <a:rPr lang="en-US" altLang="zh-CN" sz="1800"/>
                <a:t>UML 1.4</a:t>
              </a:r>
            </a:p>
          </p:txBody>
        </p:sp>
        <p:sp>
          <p:nvSpPr>
            <p:cNvPr id="433169" name="Text Box 17"/>
            <p:cNvSpPr txBox="1">
              <a:spLocks noChangeArrowheads="1"/>
            </p:cNvSpPr>
            <p:nvPr/>
          </p:nvSpPr>
          <p:spPr bwMode="auto">
            <a:xfrm>
              <a:off x="1966" y="1268"/>
              <a:ext cx="668" cy="214"/>
            </a:xfrm>
            <a:prstGeom prst="rect">
              <a:avLst/>
            </a:prstGeom>
            <a:noFill/>
            <a:ln w="9525">
              <a:noFill/>
              <a:miter lim="800000"/>
              <a:headEnd/>
              <a:tailEnd/>
            </a:ln>
            <a:effectLst/>
          </p:spPr>
          <p:txBody>
            <a:bodyPr wrap="none">
              <a:spAutoFit/>
            </a:bodyPr>
            <a:lstStyle/>
            <a:p>
              <a:r>
                <a:rPr lang="en-US" altLang="zh-CN" sz="1800"/>
                <a:t>UML 1.5</a:t>
              </a:r>
            </a:p>
          </p:txBody>
        </p:sp>
        <p:sp>
          <p:nvSpPr>
            <p:cNvPr id="433170" name="Text Box 18"/>
            <p:cNvSpPr txBox="1">
              <a:spLocks noChangeArrowheads="1"/>
            </p:cNvSpPr>
            <p:nvPr/>
          </p:nvSpPr>
          <p:spPr bwMode="auto">
            <a:xfrm>
              <a:off x="1956" y="871"/>
              <a:ext cx="668" cy="214"/>
            </a:xfrm>
            <a:prstGeom prst="rect">
              <a:avLst/>
            </a:prstGeom>
            <a:noFill/>
            <a:ln w="9525">
              <a:noFill/>
              <a:miter lim="800000"/>
              <a:headEnd/>
              <a:tailEnd/>
            </a:ln>
            <a:effectLst/>
          </p:spPr>
          <p:txBody>
            <a:bodyPr wrap="none">
              <a:spAutoFit/>
            </a:bodyPr>
            <a:lstStyle/>
            <a:p>
              <a:r>
                <a:rPr lang="en-US" altLang="zh-CN" sz="1800"/>
                <a:t>UML 2.0</a:t>
              </a:r>
            </a:p>
          </p:txBody>
        </p:sp>
        <p:sp>
          <p:nvSpPr>
            <p:cNvPr id="433171" name="Text Box 19"/>
            <p:cNvSpPr txBox="1">
              <a:spLocks noChangeArrowheads="1"/>
            </p:cNvSpPr>
            <p:nvPr/>
          </p:nvSpPr>
          <p:spPr bwMode="auto">
            <a:xfrm>
              <a:off x="135" y="2053"/>
              <a:ext cx="556" cy="214"/>
            </a:xfrm>
            <a:prstGeom prst="rect">
              <a:avLst/>
            </a:prstGeom>
            <a:noFill/>
            <a:ln w="9525">
              <a:noFill/>
              <a:miter lim="800000"/>
              <a:headEnd/>
              <a:tailEnd/>
            </a:ln>
            <a:effectLst/>
          </p:spPr>
          <p:txBody>
            <a:bodyPr wrap="none">
              <a:spAutoFit/>
            </a:bodyPr>
            <a:lstStyle/>
            <a:p>
              <a:r>
                <a:rPr lang="en-US" altLang="zh-CN" sz="1800"/>
                <a:t>1999.6</a:t>
              </a:r>
            </a:p>
          </p:txBody>
        </p:sp>
        <p:sp>
          <p:nvSpPr>
            <p:cNvPr id="433172" name="Text Box 20"/>
            <p:cNvSpPr txBox="1">
              <a:spLocks noChangeArrowheads="1"/>
            </p:cNvSpPr>
            <p:nvPr/>
          </p:nvSpPr>
          <p:spPr bwMode="auto">
            <a:xfrm>
              <a:off x="158" y="1623"/>
              <a:ext cx="556" cy="214"/>
            </a:xfrm>
            <a:prstGeom prst="rect">
              <a:avLst/>
            </a:prstGeom>
            <a:noFill/>
            <a:ln w="9525">
              <a:noFill/>
              <a:miter lim="800000"/>
              <a:headEnd/>
              <a:tailEnd/>
            </a:ln>
            <a:effectLst/>
          </p:spPr>
          <p:txBody>
            <a:bodyPr wrap="none">
              <a:spAutoFit/>
            </a:bodyPr>
            <a:lstStyle/>
            <a:p>
              <a:r>
                <a:rPr lang="en-US" altLang="zh-CN" sz="1800"/>
                <a:t>2001.9</a:t>
              </a:r>
            </a:p>
          </p:txBody>
        </p:sp>
        <p:sp>
          <p:nvSpPr>
            <p:cNvPr id="433173" name="Text Box 21"/>
            <p:cNvSpPr txBox="1">
              <a:spLocks noChangeArrowheads="1"/>
            </p:cNvSpPr>
            <p:nvPr/>
          </p:nvSpPr>
          <p:spPr bwMode="auto">
            <a:xfrm>
              <a:off x="164" y="1243"/>
              <a:ext cx="556" cy="214"/>
            </a:xfrm>
            <a:prstGeom prst="rect">
              <a:avLst/>
            </a:prstGeom>
            <a:noFill/>
            <a:ln w="9525">
              <a:noFill/>
              <a:miter lim="800000"/>
              <a:headEnd/>
              <a:tailEnd/>
            </a:ln>
            <a:effectLst/>
          </p:spPr>
          <p:txBody>
            <a:bodyPr wrap="none">
              <a:spAutoFit/>
            </a:bodyPr>
            <a:lstStyle/>
            <a:p>
              <a:r>
                <a:rPr lang="en-US" altLang="zh-CN" sz="1800"/>
                <a:t>2003.3</a:t>
              </a:r>
            </a:p>
          </p:txBody>
        </p:sp>
        <p:sp>
          <p:nvSpPr>
            <p:cNvPr id="433174" name="Text Box 22"/>
            <p:cNvSpPr txBox="1">
              <a:spLocks noChangeArrowheads="1"/>
            </p:cNvSpPr>
            <p:nvPr/>
          </p:nvSpPr>
          <p:spPr bwMode="auto">
            <a:xfrm>
              <a:off x="155" y="864"/>
              <a:ext cx="1085" cy="214"/>
            </a:xfrm>
            <a:prstGeom prst="rect">
              <a:avLst/>
            </a:prstGeom>
            <a:noFill/>
            <a:ln w="9525">
              <a:noFill/>
              <a:miter lim="800000"/>
              <a:headEnd/>
              <a:tailEnd/>
            </a:ln>
            <a:effectLst/>
          </p:spPr>
          <p:txBody>
            <a:bodyPr wrap="none">
              <a:spAutoFit/>
            </a:bodyPr>
            <a:lstStyle/>
            <a:p>
              <a:r>
                <a:rPr lang="en-US" altLang="zh-CN" sz="1800"/>
                <a:t>2004 Realse</a:t>
              </a:r>
              <a:r>
                <a:rPr lang="zh-CN" altLang="en-US" sz="1800"/>
                <a:t>版</a:t>
              </a:r>
            </a:p>
          </p:txBody>
        </p:sp>
        <p:sp>
          <p:nvSpPr>
            <p:cNvPr id="433175" name="Line 23"/>
            <p:cNvSpPr>
              <a:spLocks noChangeShapeType="1"/>
            </p:cNvSpPr>
            <p:nvPr/>
          </p:nvSpPr>
          <p:spPr bwMode="auto">
            <a:xfrm flipV="1">
              <a:off x="1842" y="3602"/>
              <a:ext cx="382" cy="231"/>
            </a:xfrm>
            <a:prstGeom prst="line">
              <a:avLst/>
            </a:prstGeom>
            <a:noFill/>
            <a:ln w="9525">
              <a:solidFill>
                <a:schemeClr val="tx1"/>
              </a:solidFill>
              <a:round/>
              <a:headEnd/>
              <a:tailEnd type="triangle" w="med" len="med"/>
            </a:ln>
            <a:effectLst/>
          </p:spPr>
          <p:txBody>
            <a:bodyPr/>
            <a:lstStyle/>
            <a:p>
              <a:endParaRPr lang="zh-CN" altLang="en-US"/>
            </a:p>
          </p:txBody>
        </p:sp>
        <p:sp>
          <p:nvSpPr>
            <p:cNvPr id="433176" name="Line 24"/>
            <p:cNvSpPr>
              <a:spLocks noChangeShapeType="1"/>
            </p:cNvSpPr>
            <p:nvPr/>
          </p:nvSpPr>
          <p:spPr bwMode="auto">
            <a:xfrm flipH="1" flipV="1">
              <a:off x="2568" y="3614"/>
              <a:ext cx="419" cy="232"/>
            </a:xfrm>
            <a:prstGeom prst="line">
              <a:avLst/>
            </a:prstGeom>
            <a:noFill/>
            <a:ln w="9525">
              <a:solidFill>
                <a:schemeClr val="tx1"/>
              </a:solidFill>
              <a:round/>
              <a:headEnd/>
              <a:tailEnd type="triangle" w="med" len="med"/>
            </a:ln>
            <a:effectLst/>
          </p:spPr>
          <p:txBody>
            <a:bodyPr/>
            <a:lstStyle/>
            <a:p>
              <a:endParaRPr lang="zh-CN" altLang="en-US"/>
            </a:p>
          </p:txBody>
        </p:sp>
        <p:sp>
          <p:nvSpPr>
            <p:cNvPr id="433177" name="Line 25"/>
            <p:cNvSpPr>
              <a:spLocks noChangeShapeType="1"/>
            </p:cNvSpPr>
            <p:nvPr/>
          </p:nvSpPr>
          <p:spPr bwMode="auto">
            <a:xfrm flipV="1">
              <a:off x="1535" y="3151"/>
              <a:ext cx="200" cy="200"/>
            </a:xfrm>
            <a:prstGeom prst="line">
              <a:avLst/>
            </a:prstGeom>
            <a:noFill/>
            <a:ln w="9525">
              <a:solidFill>
                <a:schemeClr val="tx1"/>
              </a:solidFill>
              <a:round/>
              <a:headEnd/>
              <a:tailEnd type="triangle" w="med" len="med"/>
            </a:ln>
            <a:effectLst/>
          </p:spPr>
          <p:txBody>
            <a:bodyPr/>
            <a:lstStyle/>
            <a:p>
              <a:endParaRPr lang="zh-CN" altLang="en-US"/>
            </a:p>
          </p:txBody>
        </p:sp>
        <p:sp>
          <p:nvSpPr>
            <p:cNvPr id="433178" name="Line 26"/>
            <p:cNvSpPr>
              <a:spLocks noChangeShapeType="1"/>
            </p:cNvSpPr>
            <p:nvPr/>
          </p:nvSpPr>
          <p:spPr bwMode="auto">
            <a:xfrm flipH="1" flipV="1">
              <a:off x="2067" y="3163"/>
              <a:ext cx="313" cy="232"/>
            </a:xfrm>
            <a:prstGeom prst="line">
              <a:avLst/>
            </a:prstGeom>
            <a:noFill/>
            <a:ln w="9525">
              <a:solidFill>
                <a:schemeClr val="tx1"/>
              </a:solidFill>
              <a:round/>
              <a:headEnd/>
              <a:tailEnd type="triangle" w="med" len="med"/>
            </a:ln>
            <a:effectLst/>
          </p:spPr>
          <p:txBody>
            <a:bodyPr/>
            <a:lstStyle/>
            <a:p>
              <a:endParaRPr lang="zh-CN" altLang="en-US"/>
            </a:p>
          </p:txBody>
        </p:sp>
        <p:sp>
          <p:nvSpPr>
            <p:cNvPr id="433179" name="Line 27"/>
            <p:cNvSpPr>
              <a:spLocks noChangeShapeType="1"/>
            </p:cNvSpPr>
            <p:nvPr/>
          </p:nvSpPr>
          <p:spPr bwMode="auto">
            <a:xfrm flipV="1">
              <a:off x="1861" y="2719"/>
              <a:ext cx="375" cy="231"/>
            </a:xfrm>
            <a:prstGeom prst="line">
              <a:avLst/>
            </a:prstGeom>
            <a:noFill/>
            <a:ln w="9525">
              <a:solidFill>
                <a:schemeClr val="tx1"/>
              </a:solidFill>
              <a:round/>
              <a:headEnd/>
              <a:tailEnd type="triangle" w="med" len="med"/>
            </a:ln>
            <a:effectLst/>
          </p:spPr>
          <p:txBody>
            <a:bodyPr/>
            <a:lstStyle/>
            <a:p>
              <a:endParaRPr lang="zh-CN" altLang="en-US"/>
            </a:p>
          </p:txBody>
        </p:sp>
        <p:sp>
          <p:nvSpPr>
            <p:cNvPr id="433180" name="Line 28"/>
            <p:cNvSpPr>
              <a:spLocks noChangeShapeType="1"/>
            </p:cNvSpPr>
            <p:nvPr/>
          </p:nvSpPr>
          <p:spPr bwMode="auto">
            <a:xfrm flipH="1" flipV="1">
              <a:off x="2549" y="2706"/>
              <a:ext cx="439" cy="257"/>
            </a:xfrm>
            <a:prstGeom prst="line">
              <a:avLst/>
            </a:prstGeom>
            <a:noFill/>
            <a:ln w="9525">
              <a:solidFill>
                <a:schemeClr val="tx1"/>
              </a:solidFill>
              <a:round/>
              <a:headEnd/>
              <a:tailEnd type="triangle" w="med" len="med"/>
            </a:ln>
            <a:effectLst/>
          </p:spPr>
          <p:txBody>
            <a:bodyPr/>
            <a:lstStyle/>
            <a:p>
              <a:endParaRPr lang="zh-CN" altLang="en-US"/>
            </a:p>
          </p:txBody>
        </p:sp>
        <p:sp>
          <p:nvSpPr>
            <p:cNvPr id="433181" name="Line 29"/>
            <p:cNvSpPr>
              <a:spLocks noChangeShapeType="1"/>
            </p:cNvSpPr>
            <p:nvPr/>
          </p:nvSpPr>
          <p:spPr bwMode="auto">
            <a:xfrm flipV="1">
              <a:off x="2286" y="2299"/>
              <a:ext cx="0" cy="206"/>
            </a:xfrm>
            <a:prstGeom prst="line">
              <a:avLst/>
            </a:prstGeom>
            <a:noFill/>
            <a:ln w="9525">
              <a:solidFill>
                <a:schemeClr val="tx1"/>
              </a:solidFill>
              <a:round/>
              <a:headEnd/>
              <a:tailEnd type="triangle" w="med" len="med"/>
            </a:ln>
            <a:effectLst/>
          </p:spPr>
          <p:txBody>
            <a:bodyPr/>
            <a:lstStyle/>
            <a:p>
              <a:endParaRPr lang="zh-CN" altLang="en-US"/>
            </a:p>
          </p:txBody>
        </p:sp>
        <p:sp>
          <p:nvSpPr>
            <p:cNvPr id="433182" name="Line 30"/>
            <p:cNvSpPr>
              <a:spLocks noChangeShapeType="1"/>
            </p:cNvSpPr>
            <p:nvPr/>
          </p:nvSpPr>
          <p:spPr bwMode="auto">
            <a:xfrm flipV="1">
              <a:off x="2285" y="1855"/>
              <a:ext cx="0" cy="206"/>
            </a:xfrm>
            <a:prstGeom prst="line">
              <a:avLst/>
            </a:prstGeom>
            <a:noFill/>
            <a:ln w="9525">
              <a:solidFill>
                <a:schemeClr val="tx1"/>
              </a:solidFill>
              <a:round/>
              <a:headEnd/>
              <a:tailEnd type="triangle" w="med" len="med"/>
            </a:ln>
            <a:effectLst/>
          </p:spPr>
          <p:txBody>
            <a:bodyPr/>
            <a:lstStyle/>
            <a:p>
              <a:endParaRPr lang="zh-CN" altLang="en-US"/>
            </a:p>
          </p:txBody>
        </p:sp>
        <p:sp>
          <p:nvSpPr>
            <p:cNvPr id="433183" name="Line 31"/>
            <p:cNvSpPr>
              <a:spLocks noChangeShapeType="1"/>
            </p:cNvSpPr>
            <p:nvPr/>
          </p:nvSpPr>
          <p:spPr bwMode="auto">
            <a:xfrm flipV="1">
              <a:off x="2272" y="1456"/>
              <a:ext cx="0" cy="206"/>
            </a:xfrm>
            <a:prstGeom prst="line">
              <a:avLst/>
            </a:prstGeom>
            <a:noFill/>
            <a:ln w="9525">
              <a:solidFill>
                <a:schemeClr val="tx1"/>
              </a:solidFill>
              <a:round/>
              <a:headEnd/>
              <a:tailEnd type="triangle" w="med" len="med"/>
            </a:ln>
            <a:effectLst/>
          </p:spPr>
          <p:txBody>
            <a:bodyPr/>
            <a:lstStyle/>
            <a:p>
              <a:endParaRPr lang="zh-CN" altLang="en-US"/>
            </a:p>
          </p:txBody>
        </p:sp>
        <p:sp>
          <p:nvSpPr>
            <p:cNvPr id="433184" name="Line 32"/>
            <p:cNvSpPr>
              <a:spLocks noChangeShapeType="1"/>
            </p:cNvSpPr>
            <p:nvPr/>
          </p:nvSpPr>
          <p:spPr bwMode="auto">
            <a:xfrm flipV="1">
              <a:off x="2266" y="1068"/>
              <a:ext cx="0" cy="206"/>
            </a:xfrm>
            <a:prstGeom prst="line">
              <a:avLst/>
            </a:prstGeom>
            <a:noFill/>
            <a:ln w="9525">
              <a:solidFill>
                <a:schemeClr val="tx1"/>
              </a:solidFill>
              <a:round/>
              <a:headEnd/>
              <a:tailEnd type="triangle" w="med" len="med"/>
            </a:ln>
            <a:effectLst/>
          </p:spPr>
          <p:txBody>
            <a:bodyPr/>
            <a:lstStyle/>
            <a:p>
              <a:endParaRPr lang="zh-CN" altLang="en-US"/>
            </a:p>
          </p:txBody>
        </p:sp>
      </p:grpSp>
      <p:grpSp>
        <p:nvGrpSpPr>
          <p:cNvPr id="433194" name="Group 42"/>
          <p:cNvGrpSpPr>
            <a:grpSpLocks/>
          </p:cNvGrpSpPr>
          <p:nvPr/>
        </p:nvGrpSpPr>
        <p:grpSpPr bwMode="auto">
          <a:xfrm>
            <a:off x="6107113" y="1408113"/>
            <a:ext cx="2328862" cy="4313237"/>
            <a:chOff x="3847" y="887"/>
            <a:chExt cx="1467" cy="2717"/>
          </a:xfrm>
        </p:grpSpPr>
        <p:sp>
          <p:nvSpPr>
            <p:cNvPr id="433186" name="Text Box 34"/>
            <p:cNvSpPr txBox="1">
              <a:spLocks noChangeArrowheads="1"/>
            </p:cNvSpPr>
            <p:nvPr/>
          </p:nvSpPr>
          <p:spPr bwMode="auto">
            <a:xfrm>
              <a:off x="3847" y="3339"/>
              <a:ext cx="1467" cy="265"/>
            </a:xfrm>
            <a:prstGeom prst="rect">
              <a:avLst/>
            </a:prstGeom>
            <a:noFill/>
            <a:ln w="9525">
              <a:noFill/>
              <a:miter lim="800000"/>
              <a:headEnd/>
              <a:tailEnd/>
            </a:ln>
            <a:effectLst/>
          </p:spPr>
          <p:txBody>
            <a:bodyPr wrap="none">
              <a:spAutoFit/>
            </a:bodyPr>
            <a:lstStyle/>
            <a:p>
              <a:r>
                <a:rPr lang="zh-CN" altLang="en-US"/>
                <a:t>软件工程各流派</a:t>
              </a:r>
            </a:p>
          </p:txBody>
        </p:sp>
        <p:sp>
          <p:nvSpPr>
            <p:cNvPr id="433187" name="Text Box 35"/>
            <p:cNvSpPr txBox="1">
              <a:spLocks noChangeArrowheads="1"/>
            </p:cNvSpPr>
            <p:nvPr/>
          </p:nvSpPr>
          <p:spPr bwMode="auto">
            <a:xfrm>
              <a:off x="3909" y="2513"/>
              <a:ext cx="918" cy="265"/>
            </a:xfrm>
            <a:prstGeom prst="rect">
              <a:avLst/>
            </a:prstGeom>
            <a:noFill/>
            <a:ln w="9525">
              <a:noFill/>
              <a:miter lim="800000"/>
              <a:headEnd/>
              <a:tailEnd/>
            </a:ln>
            <a:effectLst/>
          </p:spPr>
          <p:txBody>
            <a:bodyPr wrap="none">
              <a:spAutoFit/>
            </a:bodyPr>
            <a:lstStyle/>
            <a:p>
              <a:r>
                <a:rPr lang="zh-CN" altLang="en-US"/>
                <a:t>发布</a:t>
              </a:r>
              <a:r>
                <a:rPr lang="en-US" altLang="zh-CN"/>
                <a:t>UML</a:t>
              </a:r>
            </a:p>
          </p:txBody>
        </p:sp>
        <p:sp>
          <p:nvSpPr>
            <p:cNvPr id="433188" name="Text Box 36"/>
            <p:cNvSpPr txBox="1">
              <a:spLocks noChangeArrowheads="1"/>
            </p:cNvSpPr>
            <p:nvPr/>
          </p:nvSpPr>
          <p:spPr bwMode="auto">
            <a:xfrm>
              <a:off x="3893" y="1716"/>
              <a:ext cx="1081" cy="265"/>
            </a:xfrm>
            <a:prstGeom prst="rect">
              <a:avLst/>
            </a:prstGeom>
            <a:noFill/>
            <a:ln w="9525">
              <a:noFill/>
              <a:miter lim="800000"/>
              <a:headEnd/>
              <a:tailEnd/>
            </a:ln>
            <a:effectLst/>
          </p:spPr>
          <p:txBody>
            <a:bodyPr wrap="none">
              <a:spAutoFit/>
            </a:bodyPr>
            <a:lstStyle/>
            <a:p>
              <a:r>
                <a:rPr lang="zh-CN" altLang="en-US"/>
                <a:t>标准化过程</a:t>
              </a:r>
            </a:p>
          </p:txBody>
        </p:sp>
        <p:sp>
          <p:nvSpPr>
            <p:cNvPr id="433189" name="Text Box 37"/>
            <p:cNvSpPr txBox="1">
              <a:spLocks noChangeArrowheads="1"/>
            </p:cNvSpPr>
            <p:nvPr/>
          </p:nvSpPr>
          <p:spPr bwMode="auto">
            <a:xfrm>
              <a:off x="3871" y="887"/>
              <a:ext cx="1081" cy="265"/>
            </a:xfrm>
            <a:prstGeom prst="rect">
              <a:avLst/>
            </a:prstGeom>
            <a:noFill/>
            <a:ln w="9525">
              <a:noFill/>
              <a:miter lim="800000"/>
              <a:headEnd/>
              <a:tailEnd/>
            </a:ln>
            <a:effectLst/>
          </p:spPr>
          <p:txBody>
            <a:bodyPr wrap="none">
              <a:spAutoFit/>
            </a:bodyPr>
            <a:lstStyle/>
            <a:p>
              <a:r>
                <a:rPr lang="zh-CN" altLang="en-US"/>
                <a:t>工业化进程</a:t>
              </a:r>
            </a:p>
          </p:txBody>
        </p:sp>
        <p:sp>
          <p:nvSpPr>
            <p:cNvPr id="433191" name="AutoShape 39"/>
            <p:cNvSpPr>
              <a:spLocks noChangeArrowheads="1"/>
            </p:cNvSpPr>
            <p:nvPr/>
          </p:nvSpPr>
          <p:spPr bwMode="auto">
            <a:xfrm>
              <a:off x="4389" y="2773"/>
              <a:ext cx="94" cy="563"/>
            </a:xfrm>
            <a:prstGeom prst="upArrow">
              <a:avLst>
                <a:gd name="adj1" fmla="val 50000"/>
                <a:gd name="adj2" fmla="val 149734"/>
              </a:avLst>
            </a:prstGeom>
            <a:solidFill>
              <a:schemeClr val="accent1"/>
            </a:solidFill>
            <a:ln w="9525">
              <a:solidFill>
                <a:schemeClr val="tx1"/>
              </a:solidFill>
              <a:miter lim="800000"/>
              <a:headEnd/>
              <a:tailEnd/>
            </a:ln>
            <a:effectLst/>
          </p:spPr>
          <p:txBody>
            <a:bodyPr wrap="none" anchor="ctr"/>
            <a:lstStyle/>
            <a:p>
              <a:pPr algn="ctr"/>
              <a:endParaRPr lang="zh-CN" altLang="zh-CN"/>
            </a:p>
          </p:txBody>
        </p:sp>
        <p:sp>
          <p:nvSpPr>
            <p:cNvPr id="433192" name="AutoShape 40"/>
            <p:cNvSpPr>
              <a:spLocks noChangeArrowheads="1"/>
            </p:cNvSpPr>
            <p:nvPr/>
          </p:nvSpPr>
          <p:spPr bwMode="auto">
            <a:xfrm>
              <a:off x="4383" y="1959"/>
              <a:ext cx="94" cy="563"/>
            </a:xfrm>
            <a:prstGeom prst="upArrow">
              <a:avLst>
                <a:gd name="adj1" fmla="val 50000"/>
                <a:gd name="adj2" fmla="val 149734"/>
              </a:avLst>
            </a:prstGeom>
            <a:solidFill>
              <a:schemeClr val="accent1"/>
            </a:solidFill>
            <a:ln w="9525">
              <a:solidFill>
                <a:schemeClr val="tx1"/>
              </a:solidFill>
              <a:miter lim="800000"/>
              <a:headEnd/>
              <a:tailEnd/>
            </a:ln>
            <a:effectLst/>
          </p:spPr>
          <p:txBody>
            <a:bodyPr wrap="none" anchor="ctr"/>
            <a:lstStyle/>
            <a:p>
              <a:pPr algn="ctr"/>
              <a:endParaRPr lang="zh-CN" altLang="zh-CN"/>
            </a:p>
          </p:txBody>
        </p:sp>
        <p:sp>
          <p:nvSpPr>
            <p:cNvPr id="433193" name="AutoShape 41"/>
            <p:cNvSpPr>
              <a:spLocks noChangeArrowheads="1"/>
            </p:cNvSpPr>
            <p:nvPr/>
          </p:nvSpPr>
          <p:spPr bwMode="auto">
            <a:xfrm>
              <a:off x="4382" y="1140"/>
              <a:ext cx="94" cy="563"/>
            </a:xfrm>
            <a:prstGeom prst="upArrow">
              <a:avLst>
                <a:gd name="adj1" fmla="val 50000"/>
                <a:gd name="adj2" fmla="val 149734"/>
              </a:avLst>
            </a:prstGeom>
            <a:solidFill>
              <a:schemeClr val="accent1"/>
            </a:solidFill>
            <a:ln w="9525">
              <a:solidFill>
                <a:schemeClr val="tx1"/>
              </a:solidFill>
              <a:miter lim="800000"/>
              <a:headEnd/>
              <a:tailEnd/>
            </a:ln>
            <a:effectLst/>
          </p:spPr>
          <p:txBody>
            <a:bodyPr wrap="none" anchor="ctr"/>
            <a:lstStyle/>
            <a:p>
              <a:pPr algn="ctr"/>
              <a:endParaRPr lang="zh-CN" altLang="zh-CN"/>
            </a:p>
          </p:txBody>
        </p:sp>
      </p:grpSp>
    </p:spTree>
  </p:cSld>
  <p:clrMapOvr>
    <a:masterClrMapping/>
  </p:clrMapOvr>
  <p:transition spd="slow">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4"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
        <p:nvSpPr>
          <p:cNvPr id="440325" name="Text Box 5"/>
          <p:cNvSpPr txBox="1">
            <a:spLocks noChangeArrowheads="1"/>
          </p:cNvSpPr>
          <p:nvPr/>
        </p:nvSpPr>
        <p:spPr bwMode="auto">
          <a:xfrm>
            <a:off x="133350" y="1363663"/>
            <a:ext cx="8894763" cy="420687"/>
          </a:xfrm>
          <a:prstGeom prst="rect">
            <a:avLst/>
          </a:prstGeom>
          <a:noFill/>
          <a:ln w="9525">
            <a:noFill/>
            <a:miter lim="800000"/>
            <a:headEnd/>
            <a:tailEnd/>
          </a:ln>
          <a:effectLst/>
        </p:spPr>
        <p:txBody>
          <a:bodyPr>
            <a:spAutoFit/>
          </a:bodyPr>
          <a:lstStyle/>
          <a:p>
            <a:r>
              <a:rPr lang="zh-CN" altLang="en-US">
                <a:solidFill>
                  <a:srgbClr val="002E8A"/>
                </a:solidFill>
                <a:effectLst>
                  <a:outerShdw blurRad="38100" dist="38100" dir="2700000" algn="tl">
                    <a:srgbClr val="C0C0C0"/>
                  </a:outerShdw>
                </a:effectLst>
              </a:rPr>
              <a:t>构件图练习二：请根据以下描述，给出该检索子系统的构件图。</a:t>
            </a:r>
          </a:p>
        </p:txBody>
      </p:sp>
      <p:sp>
        <p:nvSpPr>
          <p:cNvPr id="440326" name="Rectangle 6"/>
          <p:cNvSpPr>
            <a:spLocks noChangeArrowheads="1"/>
          </p:cNvSpPr>
          <p:nvPr/>
        </p:nvSpPr>
        <p:spPr bwMode="auto">
          <a:xfrm>
            <a:off x="158750" y="2387600"/>
            <a:ext cx="8782050" cy="2428875"/>
          </a:xfrm>
          <a:prstGeom prst="rect">
            <a:avLst/>
          </a:prstGeom>
          <a:noFill/>
          <a:ln w="9525">
            <a:noFill/>
            <a:miter lim="800000"/>
            <a:headEnd/>
            <a:tailEnd/>
          </a:ln>
          <a:effectLst/>
        </p:spPr>
        <p:txBody>
          <a:bodyPr anchor="ctr">
            <a:spAutoFit/>
          </a:bodyPr>
          <a:lstStyle/>
          <a:p>
            <a:pPr indent="276225" algn="l">
              <a:lnSpc>
                <a:spcPct val="160000"/>
              </a:lnSpc>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某网站主页（</a:t>
            </a:r>
            <a:r>
              <a:rPr lang="en-US" altLang="zh-CN">
                <a:effectLst>
                  <a:outerShdw blurRad="38100" dist="38100" dir="2700000" algn="tl">
                    <a:srgbClr val="C0C0C0"/>
                  </a:outerShdw>
                </a:effectLst>
              </a:rPr>
              <a:t>index.html</a:t>
            </a:r>
            <a:r>
              <a:rPr lang="zh-CN" altLang="en-US">
                <a:effectLst>
                  <a:outerShdw blurRad="38100" dist="38100" dir="2700000" algn="tl">
                    <a:srgbClr val="C0C0C0"/>
                  </a:outerShdw>
                </a:effectLst>
              </a:rPr>
              <a:t>）提供检索功能，并通过超链接定向到搜索页面（</a:t>
            </a:r>
            <a:r>
              <a:rPr lang="en-US" altLang="zh-CN">
                <a:effectLst>
                  <a:outerShdw blurRad="38100" dist="38100" dir="2700000" algn="tl">
                    <a:srgbClr val="C0C0C0"/>
                  </a:outerShdw>
                </a:effectLst>
              </a:rPr>
              <a:t>find.html</a:t>
            </a:r>
            <a:r>
              <a:rPr lang="zh-CN" altLang="en-US">
                <a:effectLst>
                  <a:outerShdw blurRad="38100" dist="38100" dir="2700000" algn="tl">
                    <a:srgbClr val="C0C0C0"/>
                  </a:outerShdw>
                </a:effectLst>
              </a:rPr>
              <a:t>）。该检索页面通过接口</a:t>
            </a:r>
            <a:r>
              <a:rPr lang="en-US" altLang="zh-CN">
                <a:effectLst>
                  <a:outerShdw blurRad="38100" dist="38100" dir="2700000" algn="tl">
                    <a:srgbClr val="C0C0C0"/>
                  </a:outerShdw>
                </a:effectLst>
              </a:rPr>
              <a:t>IFind</a:t>
            </a:r>
            <a:r>
              <a:rPr lang="zh-CN" altLang="en-US">
                <a:effectLst>
                  <a:outerShdw blurRad="38100" dist="38100" dir="2700000" algn="tl">
                    <a:srgbClr val="C0C0C0"/>
                  </a:outerShdw>
                </a:effectLst>
              </a:rPr>
              <a:t>，调用检索程序（</a:t>
            </a:r>
            <a:r>
              <a:rPr lang="en-US" altLang="zh-CN">
                <a:effectLst>
                  <a:outerShdw blurRad="38100" dist="38100" dir="2700000" algn="tl">
                    <a:srgbClr val="C0C0C0"/>
                  </a:outerShdw>
                </a:effectLst>
              </a:rPr>
              <a:t>find.dll</a:t>
            </a:r>
            <a:r>
              <a:rPr lang="zh-CN" altLang="en-US">
                <a:effectLst>
                  <a:outerShdw blurRad="38100" dist="38100" dir="2700000" algn="tl">
                    <a:srgbClr val="C0C0C0"/>
                  </a:outerShdw>
                </a:effectLst>
              </a:rPr>
              <a:t>），它依赖于数据库中数据的支持（</a:t>
            </a:r>
            <a:r>
              <a:rPr lang="en-US" altLang="zh-CN">
                <a:effectLst>
                  <a:outerShdw blurRad="38100" dist="38100" dir="2700000" algn="tl">
                    <a:srgbClr val="C0C0C0"/>
                  </a:outerShdw>
                </a:effectLst>
              </a:rPr>
              <a:t>dbase.dll</a:t>
            </a:r>
            <a:r>
              <a:rPr lang="zh-CN" altLang="en-US">
                <a:effectLst>
                  <a:outerShdw blurRad="38100" dist="38100" dir="2700000" algn="tl">
                    <a:srgbClr val="C0C0C0"/>
                  </a:outerShdw>
                </a:effectLst>
              </a:rPr>
              <a:t>），以及对结果的优化（</a:t>
            </a:r>
            <a:r>
              <a:rPr lang="en-US" altLang="zh-CN">
                <a:effectLst>
                  <a:outerShdw blurRad="38100" dist="38100" dir="2700000" algn="tl">
                    <a:srgbClr val="C0C0C0"/>
                  </a:outerShdw>
                </a:effectLst>
              </a:rPr>
              <a:t>optimizing.dll</a:t>
            </a:r>
            <a:r>
              <a:rPr lang="zh-CN" altLang="en-US">
                <a:effectLst>
                  <a:outerShdw blurRad="38100" dist="38100" dir="2700000" algn="tl">
                    <a:srgbClr val="C0C0C0"/>
                  </a:outerShdw>
                </a:effectLst>
              </a:rPr>
              <a:t>）。</a:t>
            </a:r>
          </a:p>
        </p:txBody>
      </p:sp>
    </p:spTree>
  </p:cSld>
  <p:clrMapOvr>
    <a:masterClrMapping/>
  </p:clrMapOvr>
  <p:transition spd="slow">
    <p:randomBa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8"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
        <p:nvSpPr>
          <p:cNvPr id="379909" name="Text Box 5"/>
          <p:cNvSpPr txBox="1">
            <a:spLocks noChangeArrowheads="1"/>
          </p:cNvSpPr>
          <p:nvPr/>
        </p:nvSpPr>
        <p:spPr bwMode="auto">
          <a:xfrm>
            <a:off x="138113" y="1247775"/>
            <a:ext cx="3833812" cy="476250"/>
          </a:xfrm>
          <a:prstGeom prst="rect">
            <a:avLst/>
          </a:prstGeom>
          <a:noFill/>
          <a:ln w="9525">
            <a:noFill/>
            <a:miter lim="800000"/>
            <a:headEnd/>
            <a:tailEnd/>
          </a:ln>
          <a:effectLst/>
        </p:spPr>
        <p:txBody>
          <a:bodyPr>
            <a:spAutoFit/>
          </a:bodyPr>
          <a:lstStyle/>
          <a:p>
            <a:r>
              <a:rPr lang="en-US" altLang="zh-CN" sz="2800">
                <a:solidFill>
                  <a:srgbClr val="002E8A"/>
                </a:solidFill>
                <a:effectLst>
                  <a:outerShdw blurRad="38100" dist="38100" dir="2700000" algn="tl">
                    <a:srgbClr val="C0C0C0"/>
                  </a:outerShdw>
                </a:effectLst>
              </a:rPr>
              <a:t>9. UML</a:t>
            </a:r>
            <a:r>
              <a:rPr lang="zh-CN" altLang="en-US" sz="2800">
                <a:solidFill>
                  <a:srgbClr val="002E8A"/>
                </a:solidFill>
                <a:effectLst>
                  <a:outerShdw blurRad="38100" dist="38100" dir="2700000" algn="tl">
                    <a:srgbClr val="C0C0C0"/>
                  </a:outerShdw>
                </a:effectLst>
              </a:rPr>
              <a:t>图</a:t>
            </a:r>
            <a:r>
              <a:rPr lang="en-US" altLang="zh-CN" sz="2800">
                <a:solidFill>
                  <a:srgbClr val="002E8A"/>
                </a:solidFill>
                <a:effectLst>
                  <a:outerShdw blurRad="38100" dist="38100" dir="2700000" algn="tl">
                    <a:srgbClr val="C0C0C0"/>
                  </a:outerShdw>
                </a:effectLst>
                <a:latin typeface="Times New Roman"/>
              </a:rPr>
              <a:t>——</a:t>
            </a:r>
            <a:r>
              <a:rPr lang="zh-CN" altLang="en-US" sz="2800">
                <a:solidFill>
                  <a:srgbClr val="002E8A"/>
                </a:solidFill>
                <a:effectLst>
                  <a:outerShdw blurRad="38100" dist="38100" dir="2700000" algn="tl">
                    <a:srgbClr val="C0C0C0"/>
                  </a:outerShdw>
                </a:effectLst>
              </a:rPr>
              <a:t>配置图</a:t>
            </a:r>
          </a:p>
        </p:txBody>
      </p:sp>
      <p:sp>
        <p:nvSpPr>
          <p:cNvPr id="379910" name="Rectangle 6"/>
          <p:cNvSpPr>
            <a:spLocks noChangeArrowheads="1"/>
          </p:cNvSpPr>
          <p:nvPr/>
        </p:nvSpPr>
        <p:spPr bwMode="auto">
          <a:xfrm>
            <a:off x="68263" y="1623106"/>
            <a:ext cx="8936037" cy="4967514"/>
          </a:xfrm>
          <a:prstGeom prst="rect">
            <a:avLst/>
          </a:prstGeom>
          <a:noFill/>
          <a:ln w="9525">
            <a:noFill/>
            <a:miter lim="800000"/>
            <a:headEnd/>
            <a:tailEnd/>
          </a:ln>
          <a:effectLst/>
        </p:spPr>
        <p:txBody>
          <a:bodyPr anchor="ctr">
            <a:spAutoFit/>
          </a:bodyPr>
          <a:lstStyle/>
          <a:p>
            <a:pPr indent="276225" algn="l">
              <a:lnSpc>
                <a:spcPct val="120000"/>
              </a:lnSpc>
            </a:pPr>
            <a:r>
              <a:rPr lang="en-US" altLang="zh-CN" dirty="0">
                <a:effectLst>
                  <a:outerShdw blurRad="38100" dist="38100" dir="2700000" algn="tl">
                    <a:srgbClr val="C0C0C0"/>
                  </a:outerShdw>
                </a:effectLst>
              </a:rPr>
              <a:t>    </a:t>
            </a:r>
            <a:r>
              <a:rPr lang="zh-CN" altLang="en-US" dirty="0" smtClean="0">
                <a:effectLst>
                  <a:outerShdw blurRad="38100" dist="38100" dir="2700000" algn="tl">
                    <a:srgbClr val="C0C0C0"/>
                  </a:outerShdw>
                </a:effectLst>
              </a:rPr>
              <a:t>配置</a:t>
            </a:r>
            <a:r>
              <a:rPr lang="zh-CN" altLang="en-US" dirty="0">
                <a:effectLst>
                  <a:outerShdw blurRad="38100" dist="38100" dir="2700000" algn="tl">
                    <a:srgbClr val="C0C0C0"/>
                  </a:outerShdw>
                </a:effectLst>
              </a:rPr>
              <a:t>图用于描述软件系统在硬件系统中的部署，反映系统硬件的物理拓扑结构，以及部署在此结构上的软构件分布。因此，配置图也被称为部署图。</a:t>
            </a:r>
          </a:p>
          <a:p>
            <a:pPr indent="276225" algn="l">
              <a:lnSpc>
                <a:spcPct val="120000"/>
              </a:lnSpc>
            </a:pPr>
            <a:endParaRPr lang="zh-CN" altLang="en-US" dirty="0">
              <a:effectLst>
                <a:outerShdw blurRad="38100" dist="38100" dir="2700000" algn="tl">
                  <a:srgbClr val="C0C0C0"/>
                </a:outerShdw>
              </a:effectLst>
            </a:endParaRPr>
          </a:p>
          <a:p>
            <a:pPr indent="276225" algn="l">
              <a:lnSpc>
                <a:spcPct val="120000"/>
              </a:lnSpc>
            </a:pPr>
            <a:r>
              <a:rPr lang="zh-CN" altLang="en-US" dirty="0">
                <a:effectLst>
                  <a:outerShdw blurRad="38100" dist="38100" dir="2700000" algn="tl">
                    <a:srgbClr val="C0C0C0"/>
                  </a:outerShdw>
                </a:effectLst>
              </a:rPr>
              <a:t>配置图的图形元素包括以下几个主要的组成部分：</a:t>
            </a:r>
          </a:p>
          <a:p>
            <a:pPr indent="276225" algn="l">
              <a:lnSpc>
                <a:spcPct val="120000"/>
              </a:lnSpc>
            </a:pPr>
            <a:r>
              <a:rPr lang="zh-CN" altLang="en-US" dirty="0">
                <a:effectLst>
                  <a:outerShdw blurRad="38100" dist="38100" dir="2700000" algn="tl">
                    <a:srgbClr val="C0C0C0"/>
                  </a:outerShdw>
                </a:effectLst>
              </a:rPr>
              <a:t>⑴ </a:t>
            </a:r>
            <a:r>
              <a:rPr lang="zh-CN" altLang="en-US" dirty="0" smtClean="0">
                <a:effectLst>
                  <a:outerShdw blurRad="38100" dist="38100" dir="2700000" algn="tl">
                    <a:srgbClr val="C0C0C0"/>
                  </a:outerShdw>
                </a:effectLst>
              </a:rPr>
              <a:t>节点</a:t>
            </a:r>
            <a:r>
              <a:rPr lang="en-US" altLang="zh-CN" dirty="0" smtClean="0">
                <a:effectLst>
                  <a:outerShdw blurRad="38100" dist="38100" dir="2700000" algn="tl">
                    <a:srgbClr val="C0C0C0"/>
                  </a:outerShdw>
                </a:effectLst>
              </a:rPr>
              <a:t>/*</a:t>
            </a:r>
            <a:r>
              <a:rPr lang="zh-CN" altLang="en-US" sz="1400" dirty="0" smtClean="0">
                <a:effectLst>
                  <a:outerShdw blurRad="38100" dist="38100" dir="2700000" algn="tl">
                    <a:srgbClr val="C0C0C0"/>
                  </a:outerShdw>
                </a:effectLst>
              </a:rPr>
              <a:t>在这个物理结点上有着逻辑节点</a:t>
            </a:r>
            <a:r>
              <a:rPr lang="en-US" altLang="zh-CN" dirty="0" smtClean="0">
                <a:effectLst>
                  <a:outerShdw blurRad="38100" dist="38100" dir="2700000" algn="tl">
                    <a:srgbClr val="C0C0C0"/>
                  </a:outerShdw>
                </a:effectLst>
              </a:rPr>
              <a:t>*/</a:t>
            </a:r>
            <a:r>
              <a:rPr lang="zh-CN" altLang="en-US" dirty="0" smtClean="0">
                <a:effectLst>
                  <a:outerShdw blurRad="38100" dist="38100" dir="2700000" algn="tl">
                    <a:srgbClr val="C0C0C0"/>
                  </a:outerShdw>
                </a:effectLst>
              </a:rPr>
              <a:t>：</a:t>
            </a:r>
            <a:r>
              <a:rPr lang="zh-CN" altLang="en-US" dirty="0">
                <a:effectLst>
                  <a:outerShdw blurRad="38100" dist="38100" dir="2700000" algn="tl">
                    <a:srgbClr val="C0C0C0"/>
                  </a:outerShdw>
                </a:effectLst>
              </a:rPr>
              <a:t>节点代表一个物理设备，以及在此节点上运行的软件或软件构件。节点的图形元素用立方体表示，并定义节点名称。</a:t>
            </a:r>
          </a:p>
          <a:p>
            <a:pPr indent="276225" algn="l">
              <a:lnSpc>
                <a:spcPct val="120000"/>
              </a:lnSpc>
            </a:pPr>
            <a:r>
              <a:rPr lang="zh-CN" altLang="en-US" dirty="0">
                <a:effectLst>
                  <a:outerShdw blurRad="38100" dist="38100" dir="2700000" algn="tl">
                    <a:srgbClr val="C0C0C0"/>
                  </a:outerShdw>
                </a:effectLst>
              </a:rPr>
              <a:t>⑵ 连接：连接表示节点</a:t>
            </a:r>
            <a:r>
              <a:rPr lang="zh-CN" altLang="en-US" dirty="0" smtClean="0">
                <a:effectLst>
                  <a:outerShdw blurRad="38100" dist="38100" dir="2700000" algn="tl">
                    <a:srgbClr val="C0C0C0"/>
                  </a:outerShdw>
                </a:effectLst>
              </a:rPr>
              <a:t>间</a:t>
            </a:r>
            <a:r>
              <a:rPr lang="en-US" altLang="zh-CN" dirty="0" smtClean="0">
                <a:effectLst>
                  <a:outerShdw blurRad="38100" dist="38100" dir="2700000" algn="tl">
                    <a:srgbClr val="C0C0C0"/>
                  </a:outerShdw>
                </a:effectLst>
              </a:rPr>
              <a:t>/*</a:t>
            </a:r>
            <a:r>
              <a:rPr lang="zh-CN" altLang="en-US" sz="1400" dirty="0" smtClean="0">
                <a:effectLst>
                  <a:outerShdw blurRad="38100" dist="38100" dir="2700000" algn="tl">
                    <a:srgbClr val="C0C0C0"/>
                  </a:outerShdw>
                </a:effectLst>
              </a:rPr>
              <a:t>专指物理节点之间</a:t>
            </a:r>
            <a:r>
              <a:rPr lang="en-US" altLang="zh-CN" dirty="0" smtClean="0">
                <a:effectLst>
                  <a:outerShdw blurRad="38100" dist="38100" dir="2700000" algn="tl">
                    <a:srgbClr val="C0C0C0"/>
                  </a:outerShdw>
                </a:effectLst>
              </a:rPr>
              <a:t>*/</a:t>
            </a:r>
            <a:r>
              <a:rPr lang="zh-CN" altLang="en-US" dirty="0" smtClean="0">
                <a:effectLst>
                  <a:outerShdw blurRad="38100" dist="38100" dir="2700000" algn="tl">
                    <a:srgbClr val="C0C0C0"/>
                  </a:outerShdw>
                </a:effectLst>
              </a:rPr>
              <a:t>交互</a:t>
            </a:r>
            <a:r>
              <a:rPr lang="zh-CN" altLang="en-US" dirty="0">
                <a:effectLst>
                  <a:outerShdw blurRad="38100" dist="38100" dir="2700000" algn="tl">
                    <a:srgbClr val="C0C0C0"/>
                  </a:outerShdw>
                </a:effectLst>
              </a:rPr>
              <a:t>的通信链路和联系。</a:t>
            </a:r>
          </a:p>
          <a:p>
            <a:pPr indent="276225" algn="l">
              <a:lnSpc>
                <a:spcPct val="120000"/>
              </a:lnSpc>
            </a:pPr>
            <a:r>
              <a:rPr lang="zh-CN" altLang="en-US" dirty="0">
                <a:effectLst>
                  <a:outerShdw blurRad="38100" dist="38100" dir="2700000" algn="tl">
                    <a:srgbClr val="C0C0C0"/>
                  </a:outerShdw>
                </a:effectLst>
              </a:rPr>
              <a:t>⑶ 构件：构件是可执行程序或软件的逻辑单元，它被分布在节点中。它用带有两个小矩形框的矩形框表示。 </a:t>
            </a:r>
          </a:p>
        </p:txBody>
      </p:sp>
    </p:spTree>
  </p:cSld>
  <p:clrMapOvr>
    <a:masterClrMapping/>
  </p:clrMapOvr>
  <p:transition spd="slow">
    <p:randomBar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1108" name="Picture 4"/>
          <p:cNvPicPr>
            <a:picLocks noChangeAspect="1" noChangeArrowheads="1"/>
          </p:cNvPicPr>
          <p:nvPr/>
        </p:nvPicPr>
        <p:blipFill>
          <a:blip r:embed="rId3"/>
          <a:srcRect/>
          <a:stretch>
            <a:fillRect/>
          </a:stretch>
        </p:blipFill>
        <p:spPr bwMode="auto">
          <a:xfrm>
            <a:off x="252413" y="2128838"/>
            <a:ext cx="8680450" cy="4275137"/>
          </a:xfrm>
          <a:prstGeom prst="rect">
            <a:avLst/>
          </a:prstGeom>
          <a:noFill/>
        </p:spPr>
      </p:pic>
      <p:sp>
        <p:nvSpPr>
          <p:cNvPr id="431109" name="Text Box 5"/>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
        <p:nvSpPr>
          <p:cNvPr id="431110" name="Text Box 6"/>
          <p:cNvSpPr txBox="1">
            <a:spLocks noChangeArrowheads="1"/>
          </p:cNvSpPr>
          <p:nvPr/>
        </p:nvSpPr>
        <p:spPr bwMode="auto">
          <a:xfrm>
            <a:off x="201613" y="1339850"/>
            <a:ext cx="8310562" cy="420688"/>
          </a:xfrm>
          <a:prstGeom prst="rect">
            <a:avLst/>
          </a:prstGeom>
          <a:noFill/>
          <a:ln w="9525">
            <a:noFill/>
            <a:miter lim="800000"/>
            <a:headEnd/>
            <a:tailEnd/>
          </a:ln>
          <a:effectLst/>
        </p:spPr>
        <p:txBody>
          <a:bodyPr>
            <a:spAutoFit/>
          </a:bodyPr>
          <a:lstStyle/>
          <a:p>
            <a:r>
              <a:rPr lang="zh-CN" altLang="en-US">
                <a:solidFill>
                  <a:srgbClr val="003399"/>
                </a:solidFill>
                <a:effectLst>
                  <a:outerShdw blurRad="38100" dist="38100" dir="2700000" algn="tl">
                    <a:srgbClr val="C0C0C0"/>
                  </a:outerShdw>
                </a:effectLst>
              </a:rPr>
              <a:t>配置图练习一：从下面配置图中，能得出哪些信息？</a:t>
            </a:r>
          </a:p>
        </p:txBody>
      </p:sp>
    </p:spTree>
  </p:cSld>
  <p:clrMapOvr>
    <a:masterClrMapping/>
  </p:clrMapOvr>
  <p:transition spd="slow">
    <p:randomBar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3" name="Text Box 5"/>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
        <p:nvSpPr>
          <p:cNvPr id="442374" name="Text Box 6"/>
          <p:cNvSpPr txBox="1">
            <a:spLocks noChangeArrowheads="1"/>
          </p:cNvSpPr>
          <p:nvPr/>
        </p:nvSpPr>
        <p:spPr bwMode="auto">
          <a:xfrm>
            <a:off x="201613" y="1339850"/>
            <a:ext cx="8310562" cy="420688"/>
          </a:xfrm>
          <a:prstGeom prst="rect">
            <a:avLst/>
          </a:prstGeom>
          <a:noFill/>
          <a:ln w="9525">
            <a:noFill/>
            <a:miter lim="800000"/>
            <a:headEnd/>
            <a:tailEnd/>
          </a:ln>
          <a:effectLst/>
        </p:spPr>
        <p:txBody>
          <a:bodyPr>
            <a:spAutoFit/>
          </a:bodyPr>
          <a:lstStyle/>
          <a:p>
            <a:r>
              <a:rPr lang="zh-CN" altLang="en-US">
                <a:solidFill>
                  <a:srgbClr val="003399"/>
                </a:solidFill>
                <a:effectLst>
                  <a:outerShdw blurRad="38100" dist="38100" dir="2700000" algn="tl">
                    <a:srgbClr val="C0C0C0"/>
                  </a:outerShdw>
                </a:effectLst>
              </a:rPr>
              <a:t>配置图练习二：根据下面的描述，画出相应的配置图。</a:t>
            </a:r>
          </a:p>
        </p:txBody>
      </p:sp>
      <p:sp>
        <p:nvSpPr>
          <p:cNvPr id="442375" name="Rectangle 7"/>
          <p:cNvSpPr>
            <a:spLocks noChangeArrowheads="1"/>
          </p:cNvSpPr>
          <p:nvPr/>
        </p:nvSpPr>
        <p:spPr bwMode="auto">
          <a:xfrm>
            <a:off x="298450" y="1979613"/>
            <a:ext cx="8624888" cy="4181475"/>
          </a:xfrm>
          <a:prstGeom prst="rect">
            <a:avLst/>
          </a:prstGeom>
          <a:noFill/>
          <a:ln w="9525">
            <a:noFill/>
            <a:miter lim="800000"/>
            <a:headEnd/>
            <a:tailEnd/>
          </a:ln>
          <a:effectLst/>
        </p:spPr>
        <p:txBody>
          <a:bodyPr anchor="ctr">
            <a:spAutoFit/>
          </a:bodyPr>
          <a:lstStyle/>
          <a:p>
            <a:pPr indent="276225" algn="l">
              <a:lnSpc>
                <a:spcPct val="160000"/>
              </a:lnSpc>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校园网</a:t>
            </a:r>
            <a:r>
              <a:rPr lang="zh-CN" altLang="en-US">
                <a:effectLst>
                  <a:outerShdw blurRad="38100" dist="38100" dir="2700000" algn="tl">
                    <a:srgbClr val="C0C0C0"/>
                  </a:outerShdw>
                </a:effectLst>
                <a:latin typeface="Times New Roman"/>
              </a:rPr>
              <a:t>“</a:t>
            </a:r>
            <a:r>
              <a:rPr lang="zh-CN" altLang="en-US">
                <a:effectLst>
                  <a:outerShdw blurRad="38100" dist="38100" dir="2700000" algn="tl">
                    <a:srgbClr val="C0C0C0"/>
                  </a:outerShdw>
                </a:effectLst>
              </a:rPr>
              <a:t>选课子系统</a:t>
            </a:r>
            <a:r>
              <a:rPr lang="zh-CN" altLang="en-US">
                <a:effectLst>
                  <a:outerShdw blurRad="38100" dist="38100" dir="2700000" algn="tl">
                    <a:srgbClr val="C0C0C0"/>
                  </a:outerShdw>
                </a:effectLst>
                <a:latin typeface="Times New Roman"/>
              </a:rPr>
              <a:t>”</a:t>
            </a:r>
            <a:r>
              <a:rPr lang="zh-CN" altLang="en-US">
                <a:effectLst>
                  <a:outerShdw blurRad="38100" dist="38100" dir="2700000" algn="tl">
                    <a:srgbClr val="C0C0C0"/>
                  </a:outerShdw>
                </a:effectLst>
              </a:rPr>
              <a:t>在服务器端配置了两台主机。一台存储课程数据库并使用</a:t>
            </a:r>
            <a:r>
              <a:rPr lang="en-US" altLang="zh-CN">
                <a:effectLst>
                  <a:outerShdw blurRad="38100" dist="38100" dir="2700000" algn="tl">
                    <a:srgbClr val="C0C0C0"/>
                  </a:outerShdw>
                </a:effectLst>
              </a:rPr>
              <a:t>SQL Server</a:t>
            </a:r>
            <a:r>
              <a:rPr lang="zh-CN" altLang="en-US">
                <a:effectLst>
                  <a:outerShdw blurRad="38100" dist="38100" dir="2700000" algn="tl">
                    <a:srgbClr val="C0C0C0"/>
                  </a:outerShdw>
                </a:effectLst>
              </a:rPr>
              <a:t>服务器。另一台作为同一个局域网机器，配置为</a:t>
            </a:r>
            <a:r>
              <a:rPr lang="en-US" altLang="zh-CN">
                <a:effectLst>
                  <a:outerShdw blurRad="38100" dist="38100" dir="2700000" algn="tl">
                    <a:srgbClr val="C0C0C0"/>
                  </a:outerShdw>
                </a:effectLst>
              </a:rPr>
              <a:t>HTTP</a:t>
            </a:r>
            <a:r>
              <a:rPr lang="zh-CN" altLang="en-US">
                <a:effectLst>
                  <a:outerShdw blurRad="38100" dist="38100" dir="2700000" algn="tl">
                    <a:srgbClr val="C0C0C0"/>
                  </a:outerShdw>
                </a:effectLst>
              </a:rPr>
              <a:t>服务器。该服务器运行</a:t>
            </a:r>
            <a:r>
              <a:rPr lang="en-US" altLang="zh-CN">
                <a:effectLst>
                  <a:outerShdw blurRad="38100" dist="38100" dir="2700000" algn="tl">
                    <a:srgbClr val="C0C0C0"/>
                  </a:outerShdw>
                </a:effectLst>
              </a:rPr>
              <a:t>HTTP</a:t>
            </a:r>
            <a:r>
              <a:rPr lang="zh-CN" altLang="en-US">
                <a:effectLst>
                  <a:outerShdw blurRad="38100" dist="38100" dir="2700000" algn="tl">
                    <a:srgbClr val="C0C0C0"/>
                  </a:outerShdw>
                </a:effectLst>
              </a:rPr>
              <a:t>服务进程以及</a:t>
            </a:r>
            <a:r>
              <a:rPr lang="zh-CN" altLang="en-US">
                <a:effectLst>
                  <a:outerShdw blurRad="38100" dist="38100" dir="2700000" algn="tl">
                    <a:srgbClr val="C0C0C0"/>
                  </a:outerShdw>
                </a:effectLst>
                <a:latin typeface="Times New Roman"/>
              </a:rPr>
              <a:t>“</a:t>
            </a:r>
            <a:r>
              <a:rPr lang="zh-CN" altLang="en-US">
                <a:effectLst>
                  <a:outerShdw blurRad="38100" dist="38100" dir="2700000" algn="tl">
                    <a:srgbClr val="C0C0C0"/>
                  </a:outerShdw>
                </a:effectLst>
              </a:rPr>
              <a:t>选课</a:t>
            </a:r>
            <a:r>
              <a:rPr lang="zh-CN" altLang="en-US">
                <a:effectLst>
                  <a:outerShdw blurRad="38100" dist="38100" dir="2700000" algn="tl">
                    <a:srgbClr val="C0C0C0"/>
                  </a:outerShdw>
                </a:effectLst>
                <a:latin typeface="Times New Roman"/>
              </a:rPr>
              <a:t>”</a:t>
            </a:r>
            <a:r>
              <a:rPr lang="zh-CN" altLang="en-US">
                <a:effectLst>
                  <a:outerShdw blurRad="38100" dist="38100" dir="2700000" algn="tl">
                    <a:srgbClr val="C0C0C0"/>
                  </a:outerShdw>
                </a:effectLst>
              </a:rPr>
              <a:t>的应用逻辑。此外，该服务器还连接了打印机。</a:t>
            </a:r>
          </a:p>
          <a:p>
            <a:pPr indent="276225" algn="l">
              <a:lnSpc>
                <a:spcPct val="160000"/>
              </a:lnSpc>
            </a:pPr>
            <a:r>
              <a:rPr lang="zh-CN" altLang="en-US">
                <a:effectLst>
                  <a:outerShdw blurRad="38100" dist="38100" dir="2700000" algn="tl">
                    <a:srgbClr val="C0C0C0"/>
                  </a:outerShdw>
                </a:effectLst>
              </a:rPr>
              <a:t>    对于客户端，只需具有连接</a:t>
            </a:r>
            <a:r>
              <a:rPr lang="en-US" altLang="zh-CN">
                <a:effectLst>
                  <a:outerShdw blurRad="38100" dist="38100" dir="2700000" algn="tl">
                    <a:srgbClr val="C0C0C0"/>
                  </a:outerShdw>
                </a:effectLst>
              </a:rPr>
              <a:t>Internet</a:t>
            </a:r>
            <a:r>
              <a:rPr lang="zh-CN" altLang="en-US">
                <a:effectLst>
                  <a:outerShdw blurRad="38100" dist="38100" dir="2700000" algn="tl">
                    <a:srgbClr val="C0C0C0"/>
                  </a:outerShdw>
                </a:effectLst>
              </a:rPr>
              <a:t>及</a:t>
            </a:r>
            <a:r>
              <a:rPr lang="en-US" altLang="zh-CN">
                <a:effectLst>
                  <a:outerShdw blurRad="38100" dist="38100" dir="2700000" algn="tl">
                    <a:srgbClr val="C0C0C0"/>
                  </a:outerShdw>
                </a:effectLst>
              </a:rPr>
              <a:t>Web</a:t>
            </a:r>
            <a:r>
              <a:rPr lang="zh-CN" altLang="en-US">
                <a:effectLst>
                  <a:outerShdw blurRad="38100" dist="38100" dir="2700000" algn="tl">
                    <a:srgbClr val="C0C0C0"/>
                  </a:outerShdw>
                </a:effectLst>
              </a:rPr>
              <a:t>浏览器的机器即可。客户端与</a:t>
            </a:r>
            <a:r>
              <a:rPr lang="en-US" altLang="zh-CN">
                <a:effectLst>
                  <a:outerShdw blurRad="38100" dist="38100" dir="2700000" algn="tl">
                    <a:srgbClr val="C0C0C0"/>
                  </a:outerShdw>
                </a:effectLst>
              </a:rPr>
              <a:t>HTTP</a:t>
            </a:r>
            <a:r>
              <a:rPr lang="zh-CN" altLang="en-US">
                <a:effectLst>
                  <a:outerShdw blurRad="38100" dist="38100" dir="2700000" algn="tl">
                    <a:srgbClr val="C0C0C0"/>
                  </a:outerShdw>
                </a:effectLst>
              </a:rPr>
              <a:t>服务器通过</a:t>
            </a:r>
            <a:r>
              <a:rPr lang="en-US" altLang="zh-CN">
                <a:effectLst>
                  <a:outerShdw blurRad="38100" dist="38100" dir="2700000" algn="tl">
                    <a:srgbClr val="C0C0C0"/>
                  </a:outerShdw>
                </a:effectLst>
              </a:rPr>
              <a:t>Internet</a:t>
            </a:r>
            <a:r>
              <a:rPr lang="zh-CN" altLang="en-US">
                <a:effectLst>
                  <a:outerShdw blurRad="38100" dist="38100" dir="2700000" algn="tl">
                    <a:srgbClr val="C0C0C0"/>
                  </a:outerShdw>
                </a:effectLst>
              </a:rPr>
              <a:t>连接，从</a:t>
            </a:r>
            <a:r>
              <a:rPr lang="en-US" altLang="zh-CN">
                <a:effectLst>
                  <a:outerShdw blurRad="38100" dist="38100" dir="2700000" algn="tl">
                    <a:srgbClr val="C0C0C0"/>
                  </a:outerShdw>
                </a:effectLst>
              </a:rPr>
              <a:t>HTTP</a:t>
            </a:r>
            <a:r>
              <a:rPr lang="zh-CN" altLang="en-US">
                <a:effectLst>
                  <a:outerShdw blurRad="38100" dist="38100" dir="2700000" algn="tl">
                    <a:srgbClr val="C0C0C0"/>
                  </a:outerShdw>
                </a:effectLst>
              </a:rPr>
              <a:t>服务器获取信息。</a:t>
            </a:r>
          </a:p>
        </p:txBody>
      </p:sp>
    </p:spTree>
  </p:cSld>
  <p:clrMapOvr>
    <a:masterClrMapping/>
  </p:clrMapOvr>
  <p:transition spd="slow">
    <p:randomBa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5" name="Text Box 5"/>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
        <p:nvSpPr>
          <p:cNvPr id="435206" name="Text Box 6"/>
          <p:cNvSpPr txBox="1">
            <a:spLocks noChangeArrowheads="1"/>
          </p:cNvSpPr>
          <p:nvPr/>
        </p:nvSpPr>
        <p:spPr bwMode="auto">
          <a:xfrm>
            <a:off x="201613" y="1339850"/>
            <a:ext cx="8310562" cy="420688"/>
          </a:xfrm>
          <a:prstGeom prst="rect">
            <a:avLst/>
          </a:prstGeom>
          <a:noFill/>
          <a:ln w="9525">
            <a:noFill/>
            <a:miter lim="800000"/>
            <a:headEnd/>
            <a:tailEnd/>
          </a:ln>
          <a:effectLst/>
        </p:spPr>
        <p:txBody>
          <a:bodyPr>
            <a:spAutoFit/>
          </a:bodyPr>
          <a:lstStyle/>
          <a:p>
            <a:r>
              <a:rPr lang="zh-CN" altLang="en-US" dirty="0">
                <a:solidFill>
                  <a:srgbClr val="002E8A"/>
                </a:solidFill>
                <a:effectLst>
                  <a:outerShdw blurRad="38100" dist="38100" dir="2700000" algn="tl">
                    <a:srgbClr val="C0C0C0"/>
                  </a:outerShdw>
                </a:effectLst>
              </a:rPr>
              <a:t>综合练习：</a:t>
            </a:r>
            <a:r>
              <a:rPr lang="zh-CN" altLang="en-US" dirty="0">
                <a:solidFill>
                  <a:schemeClr val="tx1"/>
                </a:solidFill>
                <a:effectLst>
                  <a:outerShdw blurRad="38100" dist="38100" dir="2700000" algn="tl">
                    <a:srgbClr val="C0C0C0"/>
                  </a:outerShdw>
                </a:effectLst>
              </a:rPr>
              <a:t>下面的状态图用何种图描述更好？为什么？</a:t>
            </a:r>
          </a:p>
        </p:txBody>
      </p:sp>
      <p:grpSp>
        <p:nvGrpSpPr>
          <p:cNvPr id="435207" name="Group 7"/>
          <p:cNvGrpSpPr>
            <a:grpSpLocks/>
          </p:cNvGrpSpPr>
          <p:nvPr/>
        </p:nvGrpSpPr>
        <p:grpSpPr bwMode="auto">
          <a:xfrm>
            <a:off x="293688" y="2109788"/>
            <a:ext cx="7475537" cy="4216400"/>
            <a:chOff x="573" y="1417"/>
            <a:chExt cx="4709" cy="2656"/>
          </a:xfrm>
        </p:grpSpPr>
        <p:sp>
          <p:nvSpPr>
            <p:cNvPr id="435208" name="Rectangle 8"/>
            <p:cNvSpPr>
              <a:spLocks noChangeArrowheads="1"/>
            </p:cNvSpPr>
            <p:nvPr/>
          </p:nvSpPr>
          <p:spPr bwMode="auto">
            <a:xfrm>
              <a:off x="1040" y="1430"/>
              <a:ext cx="3776" cy="1052"/>
            </a:xfrm>
            <a:prstGeom prst="rect">
              <a:avLst/>
            </a:prstGeom>
            <a:noFill/>
            <a:ln w="28575">
              <a:solidFill>
                <a:schemeClr val="tx1"/>
              </a:solidFill>
              <a:miter lim="800000"/>
              <a:headEnd/>
              <a:tailEnd/>
            </a:ln>
            <a:effectLst/>
          </p:spPr>
          <p:txBody>
            <a:bodyPr wrap="none" anchor="ctr"/>
            <a:lstStyle/>
            <a:p>
              <a:endParaRPr lang="zh-CN" altLang="en-US"/>
            </a:p>
          </p:txBody>
        </p:sp>
        <p:sp>
          <p:nvSpPr>
            <p:cNvPr id="435209" name="Rectangle 9"/>
            <p:cNvSpPr>
              <a:spLocks noChangeArrowheads="1"/>
            </p:cNvSpPr>
            <p:nvPr/>
          </p:nvSpPr>
          <p:spPr bwMode="auto">
            <a:xfrm>
              <a:off x="573" y="2746"/>
              <a:ext cx="4709" cy="1327"/>
            </a:xfrm>
            <a:prstGeom prst="rect">
              <a:avLst/>
            </a:prstGeom>
            <a:noFill/>
            <a:ln w="28575">
              <a:solidFill>
                <a:schemeClr val="tx1"/>
              </a:solidFill>
              <a:miter lim="800000"/>
              <a:headEnd/>
              <a:tailEnd/>
            </a:ln>
            <a:effectLst/>
          </p:spPr>
          <p:txBody>
            <a:bodyPr wrap="none" anchor="ctr"/>
            <a:lstStyle/>
            <a:p>
              <a:endParaRPr lang="zh-CN" altLang="en-US"/>
            </a:p>
          </p:txBody>
        </p:sp>
        <p:sp>
          <p:nvSpPr>
            <p:cNvPr id="435210" name="AutoShape 10"/>
            <p:cNvSpPr>
              <a:spLocks noChangeArrowheads="1"/>
            </p:cNvSpPr>
            <p:nvPr/>
          </p:nvSpPr>
          <p:spPr bwMode="auto">
            <a:xfrm>
              <a:off x="2626" y="3073"/>
              <a:ext cx="604" cy="357"/>
            </a:xfrm>
            <a:prstGeom prst="roundRect">
              <a:avLst>
                <a:gd name="adj" fmla="val 16667"/>
              </a:avLst>
            </a:prstGeom>
            <a:solidFill>
              <a:schemeClr val="tx2"/>
            </a:solidFill>
            <a:ln w="9525">
              <a:solidFill>
                <a:schemeClr val="bg2"/>
              </a:solidFill>
              <a:round/>
              <a:headEnd/>
              <a:tailEnd/>
            </a:ln>
            <a:effectLst/>
          </p:spPr>
          <p:txBody>
            <a:bodyPr wrap="none" anchor="ctr"/>
            <a:lstStyle/>
            <a:p>
              <a:pPr algn="ctr">
                <a:lnSpc>
                  <a:spcPct val="100000"/>
                </a:lnSpc>
                <a:spcBef>
                  <a:spcPct val="50000"/>
                </a:spcBef>
              </a:pPr>
              <a:r>
                <a:rPr lang="en-US" altLang="zh-CN" sz="2000">
                  <a:solidFill>
                    <a:schemeClr val="bg2"/>
                  </a:solidFill>
                  <a:latin typeface="Times New Roman" pitchFamily="18" charset="0"/>
                  <a:ea typeface="楷体_GB2312" pitchFamily="49" charset="-122"/>
                </a:rPr>
                <a:t>on/stop</a:t>
              </a:r>
              <a:endParaRPr lang="en-US" altLang="zh-CN" sz="2000">
                <a:solidFill>
                  <a:schemeClr val="tx1"/>
                </a:solidFill>
                <a:latin typeface="Times New Roman" pitchFamily="18" charset="0"/>
                <a:ea typeface="楷体_GB2312" pitchFamily="49" charset="-122"/>
              </a:endParaRPr>
            </a:p>
          </p:txBody>
        </p:sp>
        <p:sp>
          <p:nvSpPr>
            <p:cNvPr id="435211" name="AutoShape 11"/>
            <p:cNvSpPr>
              <a:spLocks noChangeArrowheads="1"/>
            </p:cNvSpPr>
            <p:nvPr/>
          </p:nvSpPr>
          <p:spPr bwMode="auto">
            <a:xfrm>
              <a:off x="1174" y="3073"/>
              <a:ext cx="604" cy="357"/>
            </a:xfrm>
            <a:prstGeom prst="roundRect">
              <a:avLst>
                <a:gd name="adj" fmla="val 16667"/>
              </a:avLst>
            </a:prstGeom>
            <a:solidFill>
              <a:schemeClr val="tx2"/>
            </a:solidFill>
            <a:ln w="9525">
              <a:solidFill>
                <a:schemeClr val="bg2"/>
              </a:solidFill>
              <a:round/>
              <a:headEnd/>
              <a:tailEnd/>
            </a:ln>
            <a:effectLst/>
          </p:spPr>
          <p:txBody>
            <a:bodyPr wrap="none" anchor="ctr"/>
            <a:lstStyle/>
            <a:p>
              <a:pPr algn="ctr">
                <a:lnSpc>
                  <a:spcPct val="100000"/>
                </a:lnSpc>
              </a:pPr>
              <a:r>
                <a:rPr lang="en-US" altLang="zh-CN">
                  <a:solidFill>
                    <a:schemeClr val="bg2"/>
                  </a:solidFill>
                  <a:latin typeface="Times New Roman" pitchFamily="18" charset="0"/>
                  <a:ea typeface="楷体_GB2312" pitchFamily="49" charset="-122"/>
                </a:rPr>
                <a:t>off</a:t>
              </a:r>
            </a:p>
          </p:txBody>
        </p:sp>
        <p:sp>
          <p:nvSpPr>
            <p:cNvPr id="435212" name="AutoShape 12"/>
            <p:cNvSpPr>
              <a:spLocks noChangeArrowheads="1"/>
            </p:cNvSpPr>
            <p:nvPr/>
          </p:nvSpPr>
          <p:spPr bwMode="auto">
            <a:xfrm>
              <a:off x="4144" y="3073"/>
              <a:ext cx="604" cy="357"/>
            </a:xfrm>
            <a:prstGeom prst="roundRect">
              <a:avLst>
                <a:gd name="adj" fmla="val 16667"/>
              </a:avLst>
            </a:prstGeom>
            <a:solidFill>
              <a:schemeClr val="tx2"/>
            </a:solidFill>
            <a:ln w="9525">
              <a:solidFill>
                <a:schemeClr val="bg2"/>
              </a:solidFill>
              <a:round/>
              <a:headEnd/>
              <a:tailEnd/>
            </a:ln>
            <a:effectLst/>
          </p:spPr>
          <p:txBody>
            <a:bodyPr wrap="none" anchor="ctr"/>
            <a:lstStyle/>
            <a:p>
              <a:pPr algn="ctr">
                <a:lnSpc>
                  <a:spcPct val="100000"/>
                </a:lnSpc>
              </a:pPr>
              <a:r>
                <a:rPr lang="en-US" altLang="zh-CN" sz="1800">
                  <a:solidFill>
                    <a:schemeClr val="bg2"/>
                  </a:solidFill>
                  <a:latin typeface="Times New Roman" pitchFamily="18" charset="0"/>
                  <a:ea typeface="楷体_GB2312" pitchFamily="49" charset="-122"/>
                </a:rPr>
                <a:t>playCD</a:t>
              </a:r>
            </a:p>
          </p:txBody>
        </p:sp>
        <p:sp>
          <p:nvSpPr>
            <p:cNvPr id="435213" name="Line 13"/>
            <p:cNvSpPr>
              <a:spLocks noChangeShapeType="1"/>
            </p:cNvSpPr>
            <p:nvPr/>
          </p:nvSpPr>
          <p:spPr bwMode="auto">
            <a:xfrm>
              <a:off x="1782" y="3162"/>
              <a:ext cx="850" cy="0"/>
            </a:xfrm>
            <a:prstGeom prst="line">
              <a:avLst/>
            </a:prstGeom>
            <a:noFill/>
            <a:ln w="28575">
              <a:solidFill>
                <a:schemeClr val="tx1"/>
              </a:solidFill>
              <a:round/>
              <a:headEnd/>
              <a:tailEnd type="arrow" w="med" len="med"/>
            </a:ln>
            <a:effectLst/>
          </p:spPr>
          <p:txBody>
            <a:bodyPr/>
            <a:lstStyle/>
            <a:p>
              <a:endParaRPr lang="zh-CN" altLang="en-US"/>
            </a:p>
          </p:txBody>
        </p:sp>
        <p:sp>
          <p:nvSpPr>
            <p:cNvPr id="435214" name="Line 14"/>
            <p:cNvSpPr>
              <a:spLocks noChangeShapeType="1"/>
            </p:cNvSpPr>
            <p:nvPr/>
          </p:nvSpPr>
          <p:spPr bwMode="auto">
            <a:xfrm>
              <a:off x="3226" y="3144"/>
              <a:ext cx="933" cy="0"/>
            </a:xfrm>
            <a:prstGeom prst="line">
              <a:avLst/>
            </a:prstGeom>
            <a:noFill/>
            <a:ln w="28575">
              <a:solidFill>
                <a:schemeClr val="tx1"/>
              </a:solidFill>
              <a:round/>
              <a:headEnd/>
              <a:tailEnd type="arrow" w="med" len="med"/>
            </a:ln>
            <a:effectLst/>
          </p:spPr>
          <p:txBody>
            <a:bodyPr/>
            <a:lstStyle/>
            <a:p>
              <a:endParaRPr lang="zh-CN" altLang="en-US"/>
            </a:p>
          </p:txBody>
        </p:sp>
        <p:sp>
          <p:nvSpPr>
            <p:cNvPr id="435215" name="Line 15"/>
            <p:cNvSpPr>
              <a:spLocks noChangeShapeType="1"/>
            </p:cNvSpPr>
            <p:nvPr/>
          </p:nvSpPr>
          <p:spPr bwMode="auto">
            <a:xfrm>
              <a:off x="1770" y="3348"/>
              <a:ext cx="850" cy="0"/>
            </a:xfrm>
            <a:prstGeom prst="line">
              <a:avLst/>
            </a:prstGeom>
            <a:noFill/>
            <a:ln w="28575">
              <a:solidFill>
                <a:schemeClr val="tx1"/>
              </a:solidFill>
              <a:round/>
              <a:headEnd type="triangle" w="med" len="med"/>
              <a:tailEnd/>
            </a:ln>
            <a:effectLst/>
          </p:spPr>
          <p:txBody>
            <a:bodyPr/>
            <a:lstStyle/>
            <a:p>
              <a:endParaRPr lang="zh-CN" altLang="en-US"/>
            </a:p>
          </p:txBody>
        </p:sp>
        <p:sp>
          <p:nvSpPr>
            <p:cNvPr id="435216" name="Line 16"/>
            <p:cNvSpPr>
              <a:spLocks noChangeShapeType="1"/>
            </p:cNvSpPr>
            <p:nvPr/>
          </p:nvSpPr>
          <p:spPr bwMode="auto">
            <a:xfrm>
              <a:off x="3214" y="3348"/>
              <a:ext cx="933" cy="0"/>
            </a:xfrm>
            <a:prstGeom prst="line">
              <a:avLst/>
            </a:prstGeom>
            <a:noFill/>
            <a:ln w="28575">
              <a:solidFill>
                <a:schemeClr val="tx1"/>
              </a:solidFill>
              <a:round/>
              <a:headEnd type="triangle" w="med" len="med"/>
              <a:tailEnd/>
            </a:ln>
            <a:effectLst/>
          </p:spPr>
          <p:txBody>
            <a:bodyPr/>
            <a:lstStyle/>
            <a:p>
              <a:endParaRPr lang="zh-CN" altLang="en-US"/>
            </a:p>
          </p:txBody>
        </p:sp>
        <p:sp>
          <p:nvSpPr>
            <p:cNvPr id="435217" name="Line 17"/>
            <p:cNvSpPr>
              <a:spLocks noChangeShapeType="1"/>
            </p:cNvSpPr>
            <p:nvPr/>
          </p:nvSpPr>
          <p:spPr bwMode="auto">
            <a:xfrm>
              <a:off x="4479" y="3422"/>
              <a:ext cx="0" cy="229"/>
            </a:xfrm>
            <a:prstGeom prst="line">
              <a:avLst/>
            </a:prstGeom>
            <a:noFill/>
            <a:ln w="28575">
              <a:solidFill>
                <a:schemeClr val="tx1"/>
              </a:solidFill>
              <a:round/>
              <a:headEnd/>
              <a:tailEnd/>
            </a:ln>
            <a:effectLst/>
          </p:spPr>
          <p:txBody>
            <a:bodyPr/>
            <a:lstStyle/>
            <a:p>
              <a:endParaRPr lang="zh-CN" altLang="en-US"/>
            </a:p>
          </p:txBody>
        </p:sp>
        <p:sp>
          <p:nvSpPr>
            <p:cNvPr id="435218" name="Line 18"/>
            <p:cNvSpPr>
              <a:spLocks noChangeShapeType="1"/>
            </p:cNvSpPr>
            <p:nvPr/>
          </p:nvSpPr>
          <p:spPr bwMode="auto">
            <a:xfrm flipH="1">
              <a:off x="1471" y="3651"/>
              <a:ext cx="3017" cy="0"/>
            </a:xfrm>
            <a:prstGeom prst="line">
              <a:avLst/>
            </a:prstGeom>
            <a:noFill/>
            <a:ln w="28575">
              <a:solidFill>
                <a:schemeClr val="tx1"/>
              </a:solidFill>
              <a:round/>
              <a:headEnd/>
              <a:tailEnd/>
            </a:ln>
            <a:effectLst/>
          </p:spPr>
          <p:txBody>
            <a:bodyPr/>
            <a:lstStyle/>
            <a:p>
              <a:endParaRPr lang="zh-CN" altLang="en-US"/>
            </a:p>
          </p:txBody>
        </p:sp>
        <p:sp>
          <p:nvSpPr>
            <p:cNvPr id="435219" name="Line 19"/>
            <p:cNvSpPr>
              <a:spLocks noChangeShapeType="1"/>
            </p:cNvSpPr>
            <p:nvPr/>
          </p:nvSpPr>
          <p:spPr bwMode="auto">
            <a:xfrm flipH="1" flipV="1">
              <a:off x="1471" y="3431"/>
              <a:ext cx="0" cy="220"/>
            </a:xfrm>
            <a:prstGeom prst="line">
              <a:avLst/>
            </a:prstGeom>
            <a:noFill/>
            <a:ln w="28575">
              <a:solidFill>
                <a:schemeClr val="tx1"/>
              </a:solidFill>
              <a:round/>
              <a:headEnd/>
              <a:tailEnd type="triangle" w="med" len="med"/>
            </a:ln>
            <a:effectLst/>
          </p:spPr>
          <p:txBody>
            <a:bodyPr/>
            <a:lstStyle/>
            <a:p>
              <a:endParaRPr lang="zh-CN" altLang="en-US"/>
            </a:p>
          </p:txBody>
        </p:sp>
        <p:sp>
          <p:nvSpPr>
            <p:cNvPr id="435220" name="Text Box 20"/>
            <p:cNvSpPr txBox="1">
              <a:spLocks noChangeArrowheads="1"/>
            </p:cNvSpPr>
            <p:nvPr/>
          </p:nvSpPr>
          <p:spPr bwMode="auto">
            <a:xfrm>
              <a:off x="1946" y="3352"/>
              <a:ext cx="640"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off</a:t>
              </a:r>
              <a:r>
                <a:rPr lang="en-US" altLang="zh-CN" sz="1800">
                  <a:solidFill>
                    <a:schemeClr val="tx1"/>
                  </a:solidFill>
                  <a:latin typeface="Times New Roman" pitchFamily="18" charset="0"/>
                  <a:ea typeface="楷体_GB2312" pitchFamily="49" charset="-122"/>
                </a:rPr>
                <a:t>( )</a:t>
              </a:r>
            </a:p>
          </p:txBody>
        </p:sp>
        <p:sp>
          <p:nvSpPr>
            <p:cNvPr id="435221" name="Text Box 21"/>
            <p:cNvSpPr txBox="1">
              <a:spLocks noChangeArrowheads="1"/>
            </p:cNvSpPr>
            <p:nvPr/>
          </p:nvSpPr>
          <p:spPr bwMode="auto">
            <a:xfrm>
              <a:off x="1933" y="2935"/>
              <a:ext cx="640"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on</a:t>
              </a:r>
              <a:r>
                <a:rPr lang="en-US" altLang="zh-CN" sz="1800">
                  <a:solidFill>
                    <a:schemeClr val="tx1"/>
                  </a:solidFill>
                  <a:latin typeface="Times New Roman" pitchFamily="18" charset="0"/>
                  <a:ea typeface="楷体_GB2312" pitchFamily="49" charset="-122"/>
                </a:rPr>
                <a:t>( )</a:t>
              </a:r>
            </a:p>
          </p:txBody>
        </p:sp>
        <p:sp>
          <p:nvSpPr>
            <p:cNvPr id="435222" name="Text Box 22"/>
            <p:cNvSpPr txBox="1">
              <a:spLocks noChangeArrowheads="1"/>
            </p:cNvSpPr>
            <p:nvPr/>
          </p:nvSpPr>
          <p:spPr bwMode="auto">
            <a:xfrm>
              <a:off x="3409" y="2877"/>
              <a:ext cx="640"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play</a:t>
              </a:r>
              <a:r>
                <a:rPr lang="en-US" altLang="zh-CN" sz="1800">
                  <a:solidFill>
                    <a:schemeClr val="tx1"/>
                  </a:solidFill>
                  <a:latin typeface="Times New Roman" pitchFamily="18" charset="0"/>
                  <a:ea typeface="楷体_GB2312" pitchFamily="49" charset="-122"/>
                </a:rPr>
                <a:t>( )</a:t>
              </a:r>
            </a:p>
          </p:txBody>
        </p:sp>
        <p:sp>
          <p:nvSpPr>
            <p:cNvPr id="435223" name="Text Box 23"/>
            <p:cNvSpPr txBox="1">
              <a:spLocks noChangeArrowheads="1"/>
            </p:cNvSpPr>
            <p:nvPr/>
          </p:nvSpPr>
          <p:spPr bwMode="auto">
            <a:xfrm>
              <a:off x="3450" y="3330"/>
              <a:ext cx="640"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stop</a:t>
              </a:r>
              <a:r>
                <a:rPr lang="en-US" altLang="zh-CN" sz="1800">
                  <a:solidFill>
                    <a:schemeClr val="tx1"/>
                  </a:solidFill>
                  <a:latin typeface="Times New Roman" pitchFamily="18" charset="0"/>
                  <a:ea typeface="楷体_GB2312" pitchFamily="49" charset="-122"/>
                </a:rPr>
                <a:t>( )</a:t>
              </a:r>
            </a:p>
          </p:txBody>
        </p:sp>
        <p:sp>
          <p:nvSpPr>
            <p:cNvPr id="435224" name="Text Box 24"/>
            <p:cNvSpPr txBox="1">
              <a:spLocks noChangeArrowheads="1"/>
            </p:cNvSpPr>
            <p:nvPr/>
          </p:nvSpPr>
          <p:spPr bwMode="auto">
            <a:xfrm>
              <a:off x="2750" y="3657"/>
              <a:ext cx="544"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off</a:t>
              </a:r>
              <a:r>
                <a:rPr lang="en-US" altLang="zh-CN" sz="1800">
                  <a:solidFill>
                    <a:schemeClr val="tx1"/>
                  </a:solidFill>
                  <a:latin typeface="Times New Roman" pitchFamily="18" charset="0"/>
                  <a:ea typeface="楷体_GB2312" pitchFamily="49" charset="-122"/>
                </a:rPr>
                <a:t>( )</a:t>
              </a:r>
            </a:p>
          </p:txBody>
        </p:sp>
        <p:sp>
          <p:nvSpPr>
            <p:cNvPr id="435225" name="Text Box 25"/>
            <p:cNvSpPr txBox="1">
              <a:spLocks noChangeArrowheads="1"/>
            </p:cNvSpPr>
            <p:nvPr/>
          </p:nvSpPr>
          <p:spPr bwMode="auto">
            <a:xfrm>
              <a:off x="752" y="2756"/>
              <a:ext cx="1088" cy="250"/>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2000">
                  <a:solidFill>
                    <a:schemeClr val="tx1"/>
                  </a:solidFill>
                  <a:latin typeface="Times New Roman" pitchFamily="18" charset="0"/>
                  <a:ea typeface="楷体_GB2312" pitchFamily="49" charset="-122"/>
                </a:rPr>
                <a:t>CD player</a:t>
              </a:r>
              <a:endParaRPr lang="en-US" altLang="zh-CN" sz="1800">
                <a:solidFill>
                  <a:schemeClr val="tx1"/>
                </a:solidFill>
                <a:latin typeface="Times New Roman" pitchFamily="18" charset="0"/>
                <a:ea typeface="楷体_GB2312" pitchFamily="49" charset="-122"/>
              </a:endParaRPr>
            </a:p>
          </p:txBody>
        </p:sp>
        <p:sp>
          <p:nvSpPr>
            <p:cNvPr id="435226" name="Text Box 26"/>
            <p:cNvSpPr txBox="1">
              <a:spLocks noChangeArrowheads="1"/>
            </p:cNvSpPr>
            <p:nvPr/>
          </p:nvSpPr>
          <p:spPr bwMode="auto">
            <a:xfrm>
              <a:off x="1469" y="1417"/>
              <a:ext cx="1298"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dirty="0">
                  <a:solidFill>
                    <a:schemeClr val="tx1"/>
                  </a:solidFill>
                  <a:latin typeface="Times New Roman" pitchFamily="18" charset="0"/>
                  <a:ea typeface="楷体_GB2312" pitchFamily="49" charset="-122"/>
                </a:rPr>
                <a:t>Remote Control</a:t>
              </a:r>
              <a:endParaRPr lang="en-US" altLang="zh-CN" sz="1800" dirty="0">
                <a:solidFill>
                  <a:schemeClr val="tx1"/>
                </a:solidFill>
                <a:latin typeface="Times New Roman" pitchFamily="18" charset="0"/>
                <a:ea typeface="楷体_GB2312" pitchFamily="49" charset="-122"/>
              </a:endParaRPr>
            </a:p>
          </p:txBody>
        </p:sp>
        <p:sp>
          <p:nvSpPr>
            <p:cNvPr id="435227" name="AutoShape 27"/>
            <p:cNvSpPr>
              <a:spLocks noChangeArrowheads="1"/>
            </p:cNvSpPr>
            <p:nvPr/>
          </p:nvSpPr>
          <p:spPr bwMode="auto">
            <a:xfrm>
              <a:off x="1813" y="1738"/>
              <a:ext cx="623" cy="357"/>
            </a:xfrm>
            <a:prstGeom prst="roundRect">
              <a:avLst>
                <a:gd name="adj" fmla="val 16667"/>
              </a:avLst>
            </a:prstGeom>
            <a:solidFill>
              <a:schemeClr val="tx2"/>
            </a:solidFill>
            <a:ln w="9525">
              <a:solidFill>
                <a:schemeClr val="bg2"/>
              </a:solidFill>
              <a:round/>
              <a:headEnd/>
              <a:tailEnd/>
            </a:ln>
            <a:effectLst/>
          </p:spPr>
          <p:txBody>
            <a:bodyPr wrap="none" anchor="ctr"/>
            <a:lstStyle/>
            <a:p>
              <a:pPr algn="ctr">
                <a:lnSpc>
                  <a:spcPct val="100000"/>
                </a:lnSpc>
              </a:pPr>
              <a:r>
                <a:rPr lang="en-US" altLang="zh-CN" dirty="0">
                  <a:solidFill>
                    <a:schemeClr val="bg2"/>
                  </a:solidFill>
                  <a:latin typeface="Times New Roman" pitchFamily="18" charset="0"/>
                  <a:ea typeface="楷体_GB2312" pitchFamily="49" charset="-122"/>
                </a:rPr>
                <a:t>off</a:t>
              </a:r>
            </a:p>
          </p:txBody>
        </p:sp>
        <p:sp>
          <p:nvSpPr>
            <p:cNvPr id="435228" name="AutoShape 28"/>
            <p:cNvSpPr>
              <a:spLocks noChangeArrowheads="1"/>
            </p:cNvSpPr>
            <p:nvPr/>
          </p:nvSpPr>
          <p:spPr bwMode="auto">
            <a:xfrm>
              <a:off x="3519" y="1720"/>
              <a:ext cx="624" cy="375"/>
            </a:xfrm>
            <a:prstGeom prst="roundRect">
              <a:avLst>
                <a:gd name="adj" fmla="val 16667"/>
              </a:avLst>
            </a:prstGeom>
            <a:solidFill>
              <a:schemeClr val="tx2"/>
            </a:solidFill>
            <a:ln w="9525">
              <a:solidFill>
                <a:schemeClr val="bg2"/>
              </a:solidFill>
              <a:round/>
              <a:headEnd/>
              <a:tailEnd/>
            </a:ln>
            <a:effectLst/>
          </p:spPr>
          <p:txBody>
            <a:bodyPr wrap="none" anchor="ctr"/>
            <a:lstStyle/>
            <a:p>
              <a:pPr algn="ctr">
                <a:lnSpc>
                  <a:spcPct val="100000"/>
                </a:lnSpc>
              </a:pPr>
              <a:r>
                <a:rPr lang="en-US" altLang="zh-CN">
                  <a:solidFill>
                    <a:schemeClr val="bg2"/>
                  </a:solidFill>
                  <a:latin typeface="Times New Roman" pitchFamily="18" charset="0"/>
                  <a:ea typeface="楷体_GB2312" pitchFamily="49" charset="-122"/>
                </a:rPr>
                <a:t>on</a:t>
              </a:r>
            </a:p>
          </p:txBody>
        </p:sp>
        <p:sp>
          <p:nvSpPr>
            <p:cNvPr id="435229" name="Line 29"/>
            <p:cNvSpPr>
              <a:spLocks noChangeShapeType="1"/>
            </p:cNvSpPr>
            <p:nvPr/>
          </p:nvSpPr>
          <p:spPr bwMode="auto">
            <a:xfrm>
              <a:off x="2418" y="1810"/>
              <a:ext cx="1102" cy="0"/>
            </a:xfrm>
            <a:prstGeom prst="line">
              <a:avLst/>
            </a:prstGeom>
            <a:noFill/>
            <a:ln w="28575">
              <a:solidFill>
                <a:schemeClr val="tx1"/>
              </a:solidFill>
              <a:round/>
              <a:headEnd/>
              <a:tailEnd type="arrow" w="med" len="med"/>
            </a:ln>
            <a:effectLst/>
          </p:spPr>
          <p:txBody>
            <a:bodyPr/>
            <a:lstStyle/>
            <a:p>
              <a:endParaRPr lang="zh-CN" altLang="en-US"/>
            </a:p>
          </p:txBody>
        </p:sp>
        <p:sp>
          <p:nvSpPr>
            <p:cNvPr id="435230" name="Line 30"/>
            <p:cNvSpPr>
              <a:spLocks noChangeShapeType="1"/>
            </p:cNvSpPr>
            <p:nvPr/>
          </p:nvSpPr>
          <p:spPr bwMode="auto">
            <a:xfrm>
              <a:off x="2416" y="2017"/>
              <a:ext cx="1111" cy="0"/>
            </a:xfrm>
            <a:prstGeom prst="line">
              <a:avLst/>
            </a:prstGeom>
            <a:noFill/>
            <a:ln w="28575">
              <a:solidFill>
                <a:schemeClr val="tx1"/>
              </a:solidFill>
              <a:round/>
              <a:headEnd type="arrow" w="med" len="med"/>
              <a:tailEnd/>
            </a:ln>
            <a:effectLst/>
          </p:spPr>
          <p:txBody>
            <a:bodyPr/>
            <a:lstStyle/>
            <a:p>
              <a:endParaRPr lang="zh-CN" altLang="en-US"/>
            </a:p>
          </p:txBody>
        </p:sp>
        <p:sp>
          <p:nvSpPr>
            <p:cNvPr id="435231" name="Text Box 31"/>
            <p:cNvSpPr txBox="1">
              <a:spLocks noChangeArrowheads="1"/>
            </p:cNvSpPr>
            <p:nvPr/>
          </p:nvSpPr>
          <p:spPr bwMode="auto">
            <a:xfrm>
              <a:off x="2784" y="1586"/>
              <a:ext cx="548"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dirty="0">
                  <a:solidFill>
                    <a:schemeClr val="tx1"/>
                  </a:solidFill>
                  <a:latin typeface="Times New Roman" pitchFamily="18" charset="0"/>
                  <a:ea typeface="楷体_GB2312" pitchFamily="49" charset="-122"/>
                </a:rPr>
                <a:t>on</a:t>
              </a:r>
              <a:r>
                <a:rPr lang="en-US" altLang="zh-CN" sz="1800" dirty="0">
                  <a:solidFill>
                    <a:schemeClr val="tx1"/>
                  </a:solidFill>
                  <a:latin typeface="Times New Roman" pitchFamily="18" charset="0"/>
                  <a:ea typeface="楷体_GB2312" pitchFamily="49" charset="-122"/>
                </a:rPr>
                <a:t>( )</a:t>
              </a:r>
            </a:p>
          </p:txBody>
        </p:sp>
        <p:sp>
          <p:nvSpPr>
            <p:cNvPr id="435232" name="Text Box 32"/>
            <p:cNvSpPr txBox="1">
              <a:spLocks noChangeArrowheads="1"/>
            </p:cNvSpPr>
            <p:nvPr/>
          </p:nvSpPr>
          <p:spPr bwMode="auto">
            <a:xfrm>
              <a:off x="2752" y="1791"/>
              <a:ext cx="485"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off</a:t>
              </a:r>
              <a:r>
                <a:rPr lang="en-US" altLang="zh-CN" sz="1800">
                  <a:solidFill>
                    <a:schemeClr val="tx1"/>
                  </a:solidFill>
                  <a:latin typeface="Times New Roman" pitchFamily="18" charset="0"/>
                  <a:ea typeface="楷体_GB2312" pitchFamily="49" charset="-122"/>
                </a:rPr>
                <a:t>( )</a:t>
              </a:r>
            </a:p>
          </p:txBody>
        </p:sp>
        <p:sp>
          <p:nvSpPr>
            <p:cNvPr id="435233" name="Line 33"/>
            <p:cNvSpPr>
              <a:spLocks noChangeShapeType="1"/>
            </p:cNvSpPr>
            <p:nvPr/>
          </p:nvSpPr>
          <p:spPr bwMode="auto">
            <a:xfrm>
              <a:off x="4000" y="2103"/>
              <a:ext cx="0" cy="624"/>
            </a:xfrm>
            <a:prstGeom prst="line">
              <a:avLst/>
            </a:prstGeom>
            <a:noFill/>
            <a:ln w="28575">
              <a:solidFill>
                <a:schemeClr val="tx1"/>
              </a:solidFill>
              <a:prstDash val="dash"/>
              <a:round/>
              <a:headEnd/>
              <a:tailEnd type="arrow" w="med" len="med"/>
            </a:ln>
            <a:effectLst/>
          </p:spPr>
          <p:txBody>
            <a:bodyPr/>
            <a:lstStyle/>
            <a:p>
              <a:endParaRPr lang="zh-CN" altLang="en-US"/>
            </a:p>
          </p:txBody>
        </p:sp>
        <p:sp>
          <p:nvSpPr>
            <p:cNvPr id="435234" name="Line 34"/>
            <p:cNvSpPr>
              <a:spLocks noChangeShapeType="1"/>
            </p:cNvSpPr>
            <p:nvPr/>
          </p:nvSpPr>
          <p:spPr bwMode="auto">
            <a:xfrm>
              <a:off x="3745" y="2115"/>
              <a:ext cx="0" cy="618"/>
            </a:xfrm>
            <a:prstGeom prst="line">
              <a:avLst/>
            </a:prstGeom>
            <a:noFill/>
            <a:ln w="28575">
              <a:solidFill>
                <a:schemeClr val="tx1"/>
              </a:solidFill>
              <a:prstDash val="dash"/>
              <a:round/>
              <a:headEnd/>
              <a:tailEnd type="arrow" w="med" len="med"/>
            </a:ln>
            <a:effectLst/>
          </p:spPr>
          <p:txBody>
            <a:bodyPr/>
            <a:lstStyle/>
            <a:p>
              <a:endParaRPr lang="zh-CN" altLang="en-US"/>
            </a:p>
          </p:txBody>
        </p:sp>
        <p:sp>
          <p:nvSpPr>
            <p:cNvPr id="435235" name="Text Box 35"/>
            <p:cNvSpPr txBox="1">
              <a:spLocks noChangeArrowheads="1"/>
            </p:cNvSpPr>
            <p:nvPr/>
          </p:nvSpPr>
          <p:spPr bwMode="auto">
            <a:xfrm>
              <a:off x="3997" y="2246"/>
              <a:ext cx="640"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stop</a:t>
              </a:r>
              <a:r>
                <a:rPr lang="en-US" altLang="zh-CN" sz="1800">
                  <a:solidFill>
                    <a:schemeClr val="tx1"/>
                  </a:solidFill>
                  <a:latin typeface="Times New Roman" pitchFamily="18" charset="0"/>
                  <a:ea typeface="楷体_GB2312" pitchFamily="49" charset="-122"/>
                </a:rPr>
                <a:t>( )</a:t>
              </a:r>
            </a:p>
          </p:txBody>
        </p:sp>
        <p:sp>
          <p:nvSpPr>
            <p:cNvPr id="435236" name="Text Box 36"/>
            <p:cNvSpPr txBox="1">
              <a:spLocks noChangeArrowheads="1"/>
            </p:cNvSpPr>
            <p:nvPr/>
          </p:nvSpPr>
          <p:spPr bwMode="auto">
            <a:xfrm>
              <a:off x="3186" y="2238"/>
              <a:ext cx="565"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play</a:t>
              </a:r>
              <a:r>
                <a:rPr lang="en-US" altLang="zh-CN" sz="1800">
                  <a:solidFill>
                    <a:schemeClr val="tx1"/>
                  </a:solidFill>
                  <a:latin typeface="Times New Roman" pitchFamily="18" charset="0"/>
                  <a:ea typeface="楷体_GB2312" pitchFamily="49" charset="-122"/>
                </a:rPr>
                <a:t>( )</a:t>
              </a:r>
            </a:p>
          </p:txBody>
        </p:sp>
      </p:grpSp>
    </p:spTree>
  </p:cSld>
  <p:clrMapOvr>
    <a:masterClrMapping/>
  </p:clrMapOvr>
  <p:transition spd="slow">
    <p:randomBar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5" name="Text Box 5"/>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的图和模型元素</a:t>
            </a:r>
          </a:p>
        </p:txBody>
      </p:sp>
      <p:sp>
        <p:nvSpPr>
          <p:cNvPr id="435206" name="Text Box 6"/>
          <p:cNvSpPr txBox="1">
            <a:spLocks noChangeArrowheads="1"/>
          </p:cNvSpPr>
          <p:nvPr/>
        </p:nvSpPr>
        <p:spPr bwMode="auto">
          <a:xfrm>
            <a:off x="201613" y="1339850"/>
            <a:ext cx="8310562" cy="420688"/>
          </a:xfrm>
          <a:prstGeom prst="rect">
            <a:avLst/>
          </a:prstGeom>
          <a:noFill/>
          <a:ln w="9525">
            <a:noFill/>
            <a:miter lim="800000"/>
            <a:headEnd/>
            <a:tailEnd/>
          </a:ln>
          <a:effectLst/>
        </p:spPr>
        <p:txBody>
          <a:bodyPr>
            <a:spAutoFit/>
          </a:bodyPr>
          <a:lstStyle/>
          <a:p>
            <a:r>
              <a:rPr lang="zh-CN" altLang="en-US" dirty="0">
                <a:solidFill>
                  <a:srgbClr val="002E8A"/>
                </a:solidFill>
                <a:effectLst>
                  <a:outerShdw blurRad="38100" dist="38100" dir="2700000" algn="tl">
                    <a:srgbClr val="C0C0C0"/>
                  </a:outerShdw>
                </a:effectLst>
              </a:rPr>
              <a:t>综合练习：</a:t>
            </a:r>
            <a:r>
              <a:rPr lang="zh-CN" altLang="en-US" dirty="0">
                <a:solidFill>
                  <a:schemeClr val="tx1"/>
                </a:solidFill>
                <a:effectLst>
                  <a:outerShdw blurRad="38100" dist="38100" dir="2700000" algn="tl">
                    <a:srgbClr val="C0C0C0"/>
                  </a:outerShdw>
                </a:effectLst>
              </a:rPr>
              <a:t>下面的状态图用何种图描述更好？为什么？</a:t>
            </a:r>
          </a:p>
        </p:txBody>
      </p:sp>
      <p:grpSp>
        <p:nvGrpSpPr>
          <p:cNvPr id="435207" name="Group 7"/>
          <p:cNvGrpSpPr>
            <a:grpSpLocks/>
          </p:cNvGrpSpPr>
          <p:nvPr/>
        </p:nvGrpSpPr>
        <p:grpSpPr bwMode="auto">
          <a:xfrm>
            <a:off x="293688" y="2109788"/>
            <a:ext cx="7475537" cy="4216400"/>
            <a:chOff x="573" y="1417"/>
            <a:chExt cx="4709" cy="2656"/>
          </a:xfrm>
        </p:grpSpPr>
        <p:sp>
          <p:nvSpPr>
            <p:cNvPr id="435208" name="Rectangle 8"/>
            <p:cNvSpPr>
              <a:spLocks noChangeArrowheads="1"/>
            </p:cNvSpPr>
            <p:nvPr/>
          </p:nvSpPr>
          <p:spPr bwMode="auto">
            <a:xfrm>
              <a:off x="1040" y="1430"/>
              <a:ext cx="3776" cy="1052"/>
            </a:xfrm>
            <a:prstGeom prst="rect">
              <a:avLst/>
            </a:prstGeom>
            <a:noFill/>
            <a:ln w="28575">
              <a:solidFill>
                <a:schemeClr val="tx1"/>
              </a:solidFill>
              <a:miter lim="800000"/>
              <a:headEnd/>
              <a:tailEnd/>
            </a:ln>
            <a:effectLst/>
          </p:spPr>
          <p:txBody>
            <a:bodyPr wrap="none" anchor="ctr"/>
            <a:lstStyle/>
            <a:p>
              <a:endParaRPr lang="zh-CN" altLang="en-US"/>
            </a:p>
          </p:txBody>
        </p:sp>
        <p:sp>
          <p:nvSpPr>
            <p:cNvPr id="435209" name="Rectangle 9"/>
            <p:cNvSpPr>
              <a:spLocks noChangeArrowheads="1"/>
            </p:cNvSpPr>
            <p:nvPr/>
          </p:nvSpPr>
          <p:spPr bwMode="auto">
            <a:xfrm>
              <a:off x="573" y="2746"/>
              <a:ext cx="4709" cy="1327"/>
            </a:xfrm>
            <a:prstGeom prst="rect">
              <a:avLst/>
            </a:prstGeom>
            <a:noFill/>
            <a:ln w="28575">
              <a:solidFill>
                <a:schemeClr val="tx1"/>
              </a:solidFill>
              <a:miter lim="800000"/>
              <a:headEnd/>
              <a:tailEnd/>
            </a:ln>
            <a:effectLst/>
          </p:spPr>
          <p:txBody>
            <a:bodyPr wrap="none" anchor="ctr"/>
            <a:lstStyle/>
            <a:p>
              <a:endParaRPr lang="zh-CN" altLang="en-US"/>
            </a:p>
          </p:txBody>
        </p:sp>
        <p:sp>
          <p:nvSpPr>
            <p:cNvPr id="435210" name="AutoShape 10"/>
            <p:cNvSpPr>
              <a:spLocks noChangeArrowheads="1"/>
            </p:cNvSpPr>
            <p:nvPr/>
          </p:nvSpPr>
          <p:spPr bwMode="auto">
            <a:xfrm>
              <a:off x="2626" y="3073"/>
              <a:ext cx="604" cy="357"/>
            </a:xfrm>
            <a:prstGeom prst="roundRect">
              <a:avLst>
                <a:gd name="adj" fmla="val 16667"/>
              </a:avLst>
            </a:prstGeom>
            <a:solidFill>
              <a:schemeClr val="tx2"/>
            </a:solidFill>
            <a:ln w="9525">
              <a:solidFill>
                <a:schemeClr val="bg2"/>
              </a:solidFill>
              <a:round/>
              <a:headEnd/>
              <a:tailEnd/>
            </a:ln>
            <a:effectLst/>
          </p:spPr>
          <p:txBody>
            <a:bodyPr wrap="none" anchor="ctr"/>
            <a:lstStyle/>
            <a:p>
              <a:pPr algn="ctr">
                <a:lnSpc>
                  <a:spcPct val="100000"/>
                </a:lnSpc>
                <a:spcBef>
                  <a:spcPct val="50000"/>
                </a:spcBef>
              </a:pPr>
              <a:r>
                <a:rPr lang="en-US" altLang="zh-CN" sz="2000">
                  <a:solidFill>
                    <a:schemeClr val="bg2"/>
                  </a:solidFill>
                  <a:latin typeface="Times New Roman" pitchFamily="18" charset="0"/>
                  <a:ea typeface="楷体_GB2312" pitchFamily="49" charset="-122"/>
                </a:rPr>
                <a:t>on/stop</a:t>
              </a:r>
              <a:endParaRPr lang="en-US" altLang="zh-CN" sz="2000">
                <a:solidFill>
                  <a:schemeClr val="tx1"/>
                </a:solidFill>
                <a:latin typeface="Times New Roman" pitchFamily="18" charset="0"/>
                <a:ea typeface="楷体_GB2312" pitchFamily="49" charset="-122"/>
              </a:endParaRPr>
            </a:p>
          </p:txBody>
        </p:sp>
        <p:sp>
          <p:nvSpPr>
            <p:cNvPr id="435211" name="AutoShape 11"/>
            <p:cNvSpPr>
              <a:spLocks noChangeArrowheads="1"/>
            </p:cNvSpPr>
            <p:nvPr/>
          </p:nvSpPr>
          <p:spPr bwMode="auto">
            <a:xfrm>
              <a:off x="1174" y="3073"/>
              <a:ext cx="604" cy="357"/>
            </a:xfrm>
            <a:prstGeom prst="roundRect">
              <a:avLst>
                <a:gd name="adj" fmla="val 16667"/>
              </a:avLst>
            </a:prstGeom>
            <a:solidFill>
              <a:schemeClr val="tx2"/>
            </a:solidFill>
            <a:ln w="9525">
              <a:solidFill>
                <a:schemeClr val="bg2"/>
              </a:solidFill>
              <a:round/>
              <a:headEnd/>
              <a:tailEnd/>
            </a:ln>
            <a:effectLst/>
          </p:spPr>
          <p:txBody>
            <a:bodyPr wrap="none" anchor="ctr"/>
            <a:lstStyle/>
            <a:p>
              <a:pPr algn="ctr">
                <a:lnSpc>
                  <a:spcPct val="100000"/>
                </a:lnSpc>
              </a:pPr>
              <a:r>
                <a:rPr lang="en-US" altLang="zh-CN">
                  <a:solidFill>
                    <a:schemeClr val="bg2"/>
                  </a:solidFill>
                  <a:latin typeface="Times New Roman" pitchFamily="18" charset="0"/>
                  <a:ea typeface="楷体_GB2312" pitchFamily="49" charset="-122"/>
                </a:rPr>
                <a:t>off</a:t>
              </a:r>
            </a:p>
          </p:txBody>
        </p:sp>
        <p:sp>
          <p:nvSpPr>
            <p:cNvPr id="435212" name="AutoShape 12"/>
            <p:cNvSpPr>
              <a:spLocks noChangeArrowheads="1"/>
            </p:cNvSpPr>
            <p:nvPr/>
          </p:nvSpPr>
          <p:spPr bwMode="auto">
            <a:xfrm>
              <a:off x="4144" y="3073"/>
              <a:ext cx="604" cy="357"/>
            </a:xfrm>
            <a:prstGeom prst="roundRect">
              <a:avLst>
                <a:gd name="adj" fmla="val 16667"/>
              </a:avLst>
            </a:prstGeom>
            <a:solidFill>
              <a:schemeClr val="tx2"/>
            </a:solidFill>
            <a:ln w="9525">
              <a:solidFill>
                <a:schemeClr val="bg2"/>
              </a:solidFill>
              <a:round/>
              <a:headEnd/>
              <a:tailEnd/>
            </a:ln>
            <a:effectLst/>
          </p:spPr>
          <p:txBody>
            <a:bodyPr wrap="none" anchor="ctr"/>
            <a:lstStyle/>
            <a:p>
              <a:pPr algn="ctr">
                <a:lnSpc>
                  <a:spcPct val="100000"/>
                </a:lnSpc>
              </a:pPr>
              <a:r>
                <a:rPr lang="en-US" altLang="zh-CN" sz="1800">
                  <a:solidFill>
                    <a:schemeClr val="bg2"/>
                  </a:solidFill>
                  <a:latin typeface="Times New Roman" pitchFamily="18" charset="0"/>
                  <a:ea typeface="楷体_GB2312" pitchFamily="49" charset="-122"/>
                </a:rPr>
                <a:t>playCD</a:t>
              </a:r>
            </a:p>
          </p:txBody>
        </p:sp>
        <p:sp>
          <p:nvSpPr>
            <p:cNvPr id="435213" name="Line 13"/>
            <p:cNvSpPr>
              <a:spLocks noChangeShapeType="1"/>
            </p:cNvSpPr>
            <p:nvPr/>
          </p:nvSpPr>
          <p:spPr bwMode="auto">
            <a:xfrm>
              <a:off x="1782" y="3162"/>
              <a:ext cx="850" cy="0"/>
            </a:xfrm>
            <a:prstGeom prst="line">
              <a:avLst/>
            </a:prstGeom>
            <a:noFill/>
            <a:ln w="28575">
              <a:solidFill>
                <a:schemeClr val="tx1"/>
              </a:solidFill>
              <a:round/>
              <a:headEnd/>
              <a:tailEnd type="arrow" w="med" len="med"/>
            </a:ln>
            <a:effectLst/>
          </p:spPr>
          <p:txBody>
            <a:bodyPr/>
            <a:lstStyle/>
            <a:p>
              <a:endParaRPr lang="zh-CN" altLang="en-US"/>
            </a:p>
          </p:txBody>
        </p:sp>
        <p:sp>
          <p:nvSpPr>
            <p:cNvPr id="435214" name="Line 14"/>
            <p:cNvSpPr>
              <a:spLocks noChangeShapeType="1"/>
            </p:cNvSpPr>
            <p:nvPr/>
          </p:nvSpPr>
          <p:spPr bwMode="auto">
            <a:xfrm>
              <a:off x="3226" y="3144"/>
              <a:ext cx="933" cy="0"/>
            </a:xfrm>
            <a:prstGeom prst="line">
              <a:avLst/>
            </a:prstGeom>
            <a:noFill/>
            <a:ln w="28575">
              <a:solidFill>
                <a:schemeClr val="tx1"/>
              </a:solidFill>
              <a:round/>
              <a:headEnd/>
              <a:tailEnd type="arrow" w="med" len="med"/>
            </a:ln>
            <a:effectLst/>
          </p:spPr>
          <p:txBody>
            <a:bodyPr/>
            <a:lstStyle/>
            <a:p>
              <a:endParaRPr lang="zh-CN" altLang="en-US"/>
            </a:p>
          </p:txBody>
        </p:sp>
        <p:sp>
          <p:nvSpPr>
            <p:cNvPr id="435215" name="Line 15"/>
            <p:cNvSpPr>
              <a:spLocks noChangeShapeType="1"/>
            </p:cNvSpPr>
            <p:nvPr/>
          </p:nvSpPr>
          <p:spPr bwMode="auto">
            <a:xfrm>
              <a:off x="1770" y="3348"/>
              <a:ext cx="850" cy="0"/>
            </a:xfrm>
            <a:prstGeom prst="line">
              <a:avLst/>
            </a:prstGeom>
            <a:noFill/>
            <a:ln w="28575">
              <a:solidFill>
                <a:schemeClr val="tx1"/>
              </a:solidFill>
              <a:round/>
              <a:headEnd type="triangle" w="med" len="med"/>
              <a:tailEnd/>
            </a:ln>
            <a:effectLst/>
          </p:spPr>
          <p:txBody>
            <a:bodyPr/>
            <a:lstStyle/>
            <a:p>
              <a:endParaRPr lang="zh-CN" altLang="en-US"/>
            </a:p>
          </p:txBody>
        </p:sp>
        <p:sp>
          <p:nvSpPr>
            <p:cNvPr id="435216" name="Line 16"/>
            <p:cNvSpPr>
              <a:spLocks noChangeShapeType="1"/>
            </p:cNvSpPr>
            <p:nvPr/>
          </p:nvSpPr>
          <p:spPr bwMode="auto">
            <a:xfrm>
              <a:off x="3214" y="3348"/>
              <a:ext cx="933" cy="0"/>
            </a:xfrm>
            <a:prstGeom prst="line">
              <a:avLst/>
            </a:prstGeom>
            <a:noFill/>
            <a:ln w="28575">
              <a:solidFill>
                <a:schemeClr val="tx1"/>
              </a:solidFill>
              <a:round/>
              <a:headEnd type="triangle" w="med" len="med"/>
              <a:tailEnd/>
            </a:ln>
            <a:effectLst/>
          </p:spPr>
          <p:txBody>
            <a:bodyPr/>
            <a:lstStyle/>
            <a:p>
              <a:endParaRPr lang="zh-CN" altLang="en-US"/>
            </a:p>
          </p:txBody>
        </p:sp>
        <p:sp>
          <p:nvSpPr>
            <p:cNvPr id="435217" name="Line 17"/>
            <p:cNvSpPr>
              <a:spLocks noChangeShapeType="1"/>
            </p:cNvSpPr>
            <p:nvPr/>
          </p:nvSpPr>
          <p:spPr bwMode="auto">
            <a:xfrm>
              <a:off x="4479" y="3422"/>
              <a:ext cx="0" cy="229"/>
            </a:xfrm>
            <a:prstGeom prst="line">
              <a:avLst/>
            </a:prstGeom>
            <a:noFill/>
            <a:ln w="28575">
              <a:solidFill>
                <a:schemeClr val="tx1"/>
              </a:solidFill>
              <a:round/>
              <a:headEnd/>
              <a:tailEnd/>
            </a:ln>
            <a:effectLst/>
          </p:spPr>
          <p:txBody>
            <a:bodyPr/>
            <a:lstStyle/>
            <a:p>
              <a:endParaRPr lang="zh-CN" altLang="en-US"/>
            </a:p>
          </p:txBody>
        </p:sp>
        <p:sp>
          <p:nvSpPr>
            <p:cNvPr id="435218" name="Line 18"/>
            <p:cNvSpPr>
              <a:spLocks noChangeShapeType="1"/>
            </p:cNvSpPr>
            <p:nvPr/>
          </p:nvSpPr>
          <p:spPr bwMode="auto">
            <a:xfrm flipH="1">
              <a:off x="1471" y="3651"/>
              <a:ext cx="3017" cy="0"/>
            </a:xfrm>
            <a:prstGeom prst="line">
              <a:avLst/>
            </a:prstGeom>
            <a:noFill/>
            <a:ln w="28575">
              <a:solidFill>
                <a:schemeClr val="tx1"/>
              </a:solidFill>
              <a:round/>
              <a:headEnd/>
              <a:tailEnd/>
            </a:ln>
            <a:effectLst/>
          </p:spPr>
          <p:txBody>
            <a:bodyPr/>
            <a:lstStyle/>
            <a:p>
              <a:endParaRPr lang="zh-CN" altLang="en-US"/>
            </a:p>
          </p:txBody>
        </p:sp>
        <p:sp>
          <p:nvSpPr>
            <p:cNvPr id="435219" name="Line 19"/>
            <p:cNvSpPr>
              <a:spLocks noChangeShapeType="1"/>
            </p:cNvSpPr>
            <p:nvPr/>
          </p:nvSpPr>
          <p:spPr bwMode="auto">
            <a:xfrm flipH="1" flipV="1">
              <a:off x="1471" y="3431"/>
              <a:ext cx="0" cy="220"/>
            </a:xfrm>
            <a:prstGeom prst="line">
              <a:avLst/>
            </a:prstGeom>
            <a:noFill/>
            <a:ln w="28575">
              <a:solidFill>
                <a:schemeClr val="tx1"/>
              </a:solidFill>
              <a:round/>
              <a:headEnd/>
              <a:tailEnd type="triangle" w="med" len="med"/>
            </a:ln>
            <a:effectLst/>
          </p:spPr>
          <p:txBody>
            <a:bodyPr/>
            <a:lstStyle/>
            <a:p>
              <a:endParaRPr lang="zh-CN" altLang="en-US"/>
            </a:p>
          </p:txBody>
        </p:sp>
        <p:sp>
          <p:nvSpPr>
            <p:cNvPr id="435220" name="Text Box 20"/>
            <p:cNvSpPr txBox="1">
              <a:spLocks noChangeArrowheads="1"/>
            </p:cNvSpPr>
            <p:nvPr/>
          </p:nvSpPr>
          <p:spPr bwMode="auto">
            <a:xfrm>
              <a:off x="1946" y="3352"/>
              <a:ext cx="640"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off</a:t>
              </a:r>
              <a:r>
                <a:rPr lang="en-US" altLang="zh-CN" sz="1800">
                  <a:solidFill>
                    <a:schemeClr val="tx1"/>
                  </a:solidFill>
                  <a:latin typeface="Times New Roman" pitchFamily="18" charset="0"/>
                  <a:ea typeface="楷体_GB2312" pitchFamily="49" charset="-122"/>
                </a:rPr>
                <a:t>( )</a:t>
              </a:r>
            </a:p>
          </p:txBody>
        </p:sp>
        <p:sp>
          <p:nvSpPr>
            <p:cNvPr id="435221" name="Text Box 21"/>
            <p:cNvSpPr txBox="1">
              <a:spLocks noChangeArrowheads="1"/>
            </p:cNvSpPr>
            <p:nvPr/>
          </p:nvSpPr>
          <p:spPr bwMode="auto">
            <a:xfrm>
              <a:off x="1933" y="2935"/>
              <a:ext cx="640"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on</a:t>
              </a:r>
              <a:r>
                <a:rPr lang="en-US" altLang="zh-CN" sz="1800">
                  <a:solidFill>
                    <a:schemeClr val="tx1"/>
                  </a:solidFill>
                  <a:latin typeface="Times New Roman" pitchFamily="18" charset="0"/>
                  <a:ea typeface="楷体_GB2312" pitchFamily="49" charset="-122"/>
                </a:rPr>
                <a:t>( )</a:t>
              </a:r>
            </a:p>
          </p:txBody>
        </p:sp>
        <p:sp>
          <p:nvSpPr>
            <p:cNvPr id="435222" name="Text Box 22"/>
            <p:cNvSpPr txBox="1">
              <a:spLocks noChangeArrowheads="1"/>
            </p:cNvSpPr>
            <p:nvPr/>
          </p:nvSpPr>
          <p:spPr bwMode="auto">
            <a:xfrm>
              <a:off x="3409" y="2877"/>
              <a:ext cx="640"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play</a:t>
              </a:r>
              <a:r>
                <a:rPr lang="en-US" altLang="zh-CN" sz="1800">
                  <a:solidFill>
                    <a:schemeClr val="tx1"/>
                  </a:solidFill>
                  <a:latin typeface="Times New Roman" pitchFamily="18" charset="0"/>
                  <a:ea typeface="楷体_GB2312" pitchFamily="49" charset="-122"/>
                </a:rPr>
                <a:t>( )</a:t>
              </a:r>
            </a:p>
          </p:txBody>
        </p:sp>
        <p:sp>
          <p:nvSpPr>
            <p:cNvPr id="435223" name="Text Box 23"/>
            <p:cNvSpPr txBox="1">
              <a:spLocks noChangeArrowheads="1"/>
            </p:cNvSpPr>
            <p:nvPr/>
          </p:nvSpPr>
          <p:spPr bwMode="auto">
            <a:xfrm>
              <a:off x="3450" y="3330"/>
              <a:ext cx="640"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stop</a:t>
              </a:r>
              <a:r>
                <a:rPr lang="en-US" altLang="zh-CN" sz="1800">
                  <a:solidFill>
                    <a:schemeClr val="tx1"/>
                  </a:solidFill>
                  <a:latin typeface="Times New Roman" pitchFamily="18" charset="0"/>
                  <a:ea typeface="楷体_GB2312" pitchFamily="49" charset="-122"/>
                </a:rPr>
                <a:t>( )</a:t>
              </a:r>
            </a:p>
          </p:txBody>
        </p:sp>
        <p:sp>
          <p:nvSpPr>
            <p:cNvPr id="435224" name="Text Box 24"/>
            <p:cNvSpPr txBox="1">
              <a:spLocks noChangeArrowheads="1"/>
            </p:cNvSpPr>
            <p:nvPr/>
          </p:nvSpPr>
          <p:spPr bwMode="auto">
            <a:xfrm>
              <a:off x="2750" y="3657"/>
              <a:ext cx="544"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off</a:t>
              </a:r>
              <a:r>
                <a:rPr lang="en-US" altLang="zh-CN" sz="1800">
                  <a:solidFill>
                    <a:schemeClr val="tx1"/>
                  </a:solidFill>
                  <a:latin typeface="Times New Roman" pitchFamily="18" charset="0"/>
                  <a:ea typeface="楷体_GB2312" pitchFamily="49" charset="-122"/>
                </a:rPr>
                <a:t>( )</a:t>
              </a:r>
            </a:p>
          </p:txBody>
        </p:sp>
        <p:sp>
          <p:nvSpPr>
            <p:cNvPr id="435225" name="Text Box 25"/>
            <p:cNvSpPr txBox="1">
              <a:spLocks noChangeArrowheads="1"/>
            </p:cNvSpPr>
            <p:nvPr/>
          </p:nvSpPr>
          <p:spPr bwMode="auto">
            <a:xfrm>
              <a:off x="752" y="2756"/>
              <a:ext cx="1088" cy="250"/>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2000">
                  <a:solidFill>
                    <a:schemeClr val="tx1"/>
                  </a:solidFill>
                  <a:latin typeface="Times New Roman" pitchFamily="18" charset="0"/>
                  <a:ea typeface="楷体_GB2312" pitchFamily="49" charset="-122"/>
                </a:rPr>
                <a:t>CD player</a:t>
              </a:r>
              <a:endParaRPr lang="en-US" altLang="zh-CN" sz="1800">
                <a:solidFill>
                  <a:schemeClr val="tx1"/>
                </a:solidFill>
                <a:latin typeface="Times New Roman" pitchFamily="18" charset="0"/>
                <a:ea typeface="楷体_GB2312" pitchFamily="49" charset="-122"/>
              </a:endParaRPr>
            </a:p>
          </p:txBody>
        </p:sp>
        <p:sp>
          <p:nvSpPr>
            <p:cNvPr id="435226" name="Text Box 26"/>
            <p:cNvSpPr txBox="1">
              <a:spLocks noChangeArrowheads="1"/>
            </p:cNvSpPr>
            <p:nvPr/>
          </p:nvSpPr>
          <p:spPr bwMode="auto">
            <a:xfrm>
              <a:off x="1469" y="1417"/>
              <a:ext cx="1298"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dirty="0">
                  <a:solidFill>
                    <a:schemeClr val="tx1"/>
                  </a:solidFill>
                  <a:latin typeface="Times New Roman" pitchFamily="18" charset="0"/>
                  <a:ea typeface="楷体_GB2312" pitchFamily="49" charset="-122"/>
                </a:rPr>
                <a:t>Remote Control</a:t>
              </a:r>
              <a:endParaRPr lang="en-US" altLang="zh-CN" sz="1800" dirty="0">
                <a:solidFill>
                  <a:schemeClr val="tx1"/>
                </a:solidFill>
                <a:latin typeface="Times New Roman" pitchFamily="18" charset="0"/>
                <a:ea typeface="楷体_GB2312" pitchFamily="49" charset="-122"/>
              </a:endParaRPr>
            </a:p>
          </p:txBody>
        </p:sp>
        <p:sp>
          <p:nvSpPr>
            <p:cNvPr id="435227" name="AutoShape 27"/>
            <p:cNvSpPr>
              <a:spLocks noChangeArrowheads="1"/>
            </p:cNvSpPr>
            <p:nvPr/>
          </p:nvSpPr>
          <p:spPr bwMode="auto">
            <a:xfrm>
              <a:off x="1813" y="1738"/>
              <a:ext cx="623" cy="357"/>
            </a:xfrm>
            <a:prstGeom prst="roundRect">
              <a:avLst>
                <a:gd name="adj" fmla="val 16667"/>
              </a:avLst>
            </a:prstGeom>
            <a:solidFill>
              <a:schemeClr val="tx2"/>
            </a:solidFill>
            <a:ln w="9525">
              <a:solidFill>
                <a:schemeClr val="bg2"/>
              </a:solidFill>
              <a:round/>
              <a:headEnd/>
              <a:tailEnd/>
            </a:ln>
            <a:effectLst/>
          </p:spPr>
          <p:txBody>
            <a:bodyPr wrap="none" anchor="ctr"/>
            <a:lstStyle/>
            <a:p>
              <a:pPr algn="ctr">
                <a:lnSpc>
                  <a:spcPct val="100000"/>
                </a:lnSpc>
              </a:pPr>
              <a:r>
                <a:rPr lang="en-US" altLang="zh-CN" dirty="0">
                  <a:solidFill>
                    <a:schemeClr val="bg2"/>
                  </a:solidFill>
                  <a:latin typeface="Times New Roman" pitchFamily="18" charset="0"/>
                  <a:ea typeface="楷体_GB2312" pitchFamily="49" charset="-122"/>
                </a:rPr>
                <a:t>off</a:t>
              </a:r>
            </a:p>
          </p:txBody>
        </p:sp>
        <p:sp>
          <p:nvSpPr>
            <p:cNvPr id="435228" name="AutoShape 28"/>
            <p:cNvSpPr>
              <a:spLocks noChangeArrowheads="1"/>
            </p:cNvSpPr>
            <p:nvPr/>
          </p:nvSpPr>
          <p:spPr bwMode="auto">
            <a:xfrm>
              <a:off x="3519" y="1720"/>
              <a:ext cx="624" cy="375"/>
            </a:xfrm>
            <a:prstGeom prst="roundRect">
              <a:avLst>
                <a:gd name="adj" fmla="val 16667"/>
              </a:avLst>
            </a:prstGeom>
            <a:solidFill>
              <a:schemeClr val="tx2"/>
            </a:solidFill>
            <a:ln w="9525">
              <a:solidFill>
                <a:schemeClr val="bg2"/>
              </a:solidFill>
              <a:round/>
              <a:headEnd/>
              <a:tailEnd/>
            </a:ln>
            <a:effectLst/>
          </p:spPr>
          <p:txBody>
            <a:bodyPr wrap="none" anchor="ctr"/>
            <a:lstStyle/>
            <a:p>
              <a:pPr algn="ctr">
                <a:lnSpc>
                  <a:spcPct val="100000"/>
                </a:lnSpc>
              </a:pPr>
              <a:r>
                <a:rPr lang="en-US" altLang="zh-CN">
                  <a:solidFill>
                    <a:schemeClr val="bg2"/>
                  </a:solidFill>
                  <a:latin typeface="Times New Roman" pitchFamily="18" charset="0"/>
                  <a:ea typeface="楷体_GB2312" pitchFamily="49" charset="-122"/>
                </a:rPr>
                <a:t>on</a:t>
              </a:r>
            </a:p>
          </p:txBody>
        </p:sp>
        <p:sp>
          <p:nvSpPr>
            <p:cNvPr id="435229" name="Line 29"/>
            <p:cNvSpPr>
              <a:spLocks noChangeShapeType="1"/>
            </p:cNvSpPr>
            <p:nvPr/>
          </p:nvSpPr>
          <p:spPr bwMode="auto">
            <a:xfrm>
              <a:off x="2418" y="1810"/>
              <a:ext cx="1102" cy="0"/>
            </a:xfrm>
            <a:prstGeom prst="line">
              <a:avLst/>
            </a:prstGeom>
            <a:noFill/>
            <a:ln w="28575">
              <a:solidFill>
                <a:schemeClr val="tx1"/>
              </a:solidFill>
              <a:round/>
              <a:headEnd/>
              <a:tailEnd type="arrow" w="med" len="med"/>
            </a:ln>
            <a:effectLst/>
          </p:spPr>
          <p:txBody>
            <a:bodyPr/>
            <a:lstStyle/>
            <a:p>
              <a:endParaRPr lang="zh-CN" altLang="en-US"/>
            </a:p>
          </p:txBody>
        </p:sp>
        <p:sp>
          <p:nvSpPr>
            <p:cNvPr id="435230" name="Line 30"/>
            <p:cNvSpPr>
              <a:spLocks noChangeShapeType="1"/>
            </p:cNvSpPr>
            <p:nvPr/>
          </p:nvSpPr>
          <p:spPr bwMode="auto">
            <a:xfrm>
              <a:off x="2416" y="2017"/>
              <a:ext cx="1111" cy="0"/>
            </a:xfrm>
            <a:prstGeom prst="line">
              <a:avLst/>
            </a:prstGeom>
            <a:noFill/>
            <a:ln w="28575">
              <a:solidFill>
                <a:schemeClr val="tx1"/>
              </a:solidFill>
              <a:round/>
              <a:headEnd type="arrow" w="med" len="med"/>
              <a:tailEnd/>
            </a:ln>
            <a:effectLst/>
          </p:spPr>
          <p:txBody>
            <a:bodyPr/>
            <a:lstStyle/>
            <a:p>
              <a:endParaRPr lang="zh-CN" altLang="en-US"/>
            </a:p>
          </p:txBody>
        </p:sp>
        <p:sp>
          <p:nvSpPr>
            <p:cNvPr id="435231" name="Text Box 31"/>
            <p:cNvSpPr txBox="1">
              <a:spLocks noChangeArrowheads="1"/>
            </p:cNvSpPr>
            <p:nvPr/>
          </p:nvSpPr>
          <p:spPr bwMode="auto">
            <a:xfrm>
              <a:off x="2784" y="1586"/>
              <a:ext cx="548"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dirty="0">
                  <a:solidFill>
                    <a:schemeClr val="tx1"/>
                  </a:solidFill>
                  <a:latin typeface="Times New Roman" pitchFamily="18" charset="0"/>
                  <a:ea typeface="楷体_GB2312" pitchFamily="49" charset="-122"/>
                </a:rPr>
                <a:t>on</a:t>
              </a:r>
              <a:r>
                <a:rPr lang="en-US" altLang="zh-CN" sz="1800" dirty="0">
                  <a:solidFill>
                    <a:schemeClr val="tx1"/>
                  </a:solidFill>
                  <a:latin typeface="Times New Roman" pitchFamily="18" charset="0"/>
                  <a:ea typeface="楷体_GB2312" pitchFamily="49" charset="-122"/>
                </a:rPr>
                <a:t>( )</a:t>
              </a:r>
            </a:p>
          </p:txBody>
        </p:sp>
        <p:sp>
          <p:nvSpPr>
            <p:cNvPr id="435232" name="Text Box 32"/>
            <p:cNvSpPr txBox="1">
              <a:spLocks noChangeArrowheads="1"/>
            </p:cNvSpPr>
            <p:nvPr/>
          </p:nvSpPr>
          <p:spPr bwMode="auto">
            <a:xfrm>
              <a:off x="2752" y="1791"/>
              <a:ext cx="485"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off</a:t>
              </a:r>
              <a:r>
                <a:rPr lang="en-US" altLang="zh-CN" sz="1800">
                  <a:solidFill>
                    <a:schemeClr val="tx1"/>
                  </a:solidFill>
                  <a:latin typeface="Times New Roman" pitchFamily="18" charset="0"/>
                  <a:ea typeface="楷体_GB2312" pitchFamily="49" charset="-122"/>
                </a:rPr>
                <a:t>( )</a:t>
              </a:r>
            </a:p>
          </p:txBody>
        </p:sp>
        <p:sp>
          <p:nvSpPr>
            <p:cNvPr id="435233" name="Line 33"/>
            <p:cNvSpPr>
              <a:spLocks noChangeShapeType="1"/>
            </p:cNvSpPr>
            <p:nvPr/>
          </p:nvSpPr>
          <p:spPr bwMode="auto">
            <a:xfrm>
              <a:off x="4000" y="2103"/>
              <a:ext cx="0" cy="624"/>
            </a:xfrm>
            <a:prstGeom prst="line">
              <a:avLst/>
            </a:prstGeom>
            <a:noFill/>
            <a:ln w="28575">
              <a:solidFill>
                <a:schemeClr val="tx1"/>
              </a:solidFill>
              <a:prstDash val="dash"/>
              <a:round/>
              <a:headEnd/>
              <a:tailEnd type="arrow" w="med" len="med"/>
            </a:ln>
            <a:effectLst/>
          </p:spPr>
          <p:txBody>
            <a:bodyPr/>
            <a:lstStyle/>
            <a:p>
              <a:endParaRPr lang="zh-CN" altLang="en-US"/>
            </a:p>
          </p:txBody>
        </p:sp>
        <p:sp>
          <p:nvSpPr>
            <p:cNvPr id="435234" name="Line 34"/>
            <p:cNvSpPr>
              <a:spLocks noChangeShapeType="1"/>
            </p:cNvSpPr>
            <p:nvPr/>
          </p:nvSpPr>
          <p:spPr bwMode="auto">
            <a:xfrm>
              <a:off x="3745" y="2115"/>
              <a:ext cx="0" cy="618"/>
            </a:xfrm>
            <a:prstGeom prst="line">
              <a:avLst/>
            </a:prstGeom>
            <a:noFill/>
            <a:ln w="28575">
              <a:solidFill>
                <a:schemeClr val="tx1"/>
              </a:solidFill>
              <a:prstDash val="dash"/>
              <a:round/>
              <a:headEnd/>
              <a:tailEnd type="arrow" w="med" len="med"/>
            </a:ln>
            <a:effectLst/>
          </p:spPr>
          <p:txBody>
            <a:bodyPr/>
            <a:lstStyle/>
            <a:p>
              <a:endParaRPr lang="zh-CN" altLang="en-US"/>
            </a:p>
          </p:txBody>
        </p:sp>
        <p:sp>
          <p:nvSpPr>
            <p:cNvPr id="435235" name="Text Box 35"/>
            <p:cNvSpPr txBox="1">
              <a:spLocks noChangeArrowheads="1"/>
            </p:cNvSpPr>
            <p:nvPr/>
          </p:nvSpPr>
          <p:spPr bwMode="auto">
            <a:xfrm>
              <a:off x="3997" y="2246"/>
              <a:ext cx="640"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stop</a:t>
              </a:r>
              <a:r>
                <a:rPr lang="en-US" altLang="zh-CN" sz="1800">
                  <a:solidFill>
                    <a:schemeClr val="tx1"/>
                  </a:solidFill>
                  <a:latin typeface="Times New Roman" pitchFamily="18" charset="0"/>
                  <a:ea typeface="楷体_GB2312" pitchFamily="49" charset="-122"/>
                </a:rPr>
                <a:t>( )</a:t>
              </a:r>
            </a:p>
          </p:txBody>
        </p:sp>
        <p:sp>
          <p:nvSpPr>
            <p:cNvPr id="435236" name="Text Box 36"/>
            <p:cNvSpPr txBox="1">
              <a:spLocks noChangeArrowheads="1"/>
            </p:cNvSpPr>
            <p:nvPr/>
          </p:nvSpPr>
          <p:spPr bwMode="auto">
            <a:xfrm>
              <a:off x="3186" y="2238"/>
              <a:ext cx="565"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a:solidFill>
                    <a:schemeClr val="tx1"/>
                  </a:solidFill>
                  <a:latin typeface="Times New Roman" pitchFamily="18" charset="0"/>
                  <a:ea typeface="楷体_GB2312" pitchFamily="49" charset="-122"/>
                </a:rPr>
                <a:t>play</a:t>
              </a:r>
              <a:r>
                <a:rPr lang="en-US" altLang="zh-CN" sz="1800">
                  <a:solidFill>
                    <a:schemeClr val="tx1"/>
                  </a:solidFill>
                  <a:latin typeface="Times New Roman" pitchFamily="18" charset="0"/>
                  <a:ea typeface="楷体_GB2312" pitchFamily="49" charset="-122"/>
                </a:rPr>
                <a:t>( )</a:t>
              </a:r>
            </a:p>
          </p:txBody>
        </p:sp>
      </p:grpSp>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24031" b="28062"/>
          <a:stretch/>
        </p:blipFill>
        <p:spPr>
          <a:xfrm>
            <a:off x="-1406266" y="23833"/>
            <a:ext cx="10699122" cy="6834167"/>
          </a:xfrm>
          <a:prstGeom prst="rect">
            <a:avLst/>
          </a:prstGeom>
        </p:spPr>
      </p:pic>
    </p:spTree>
    <p:extLst>
      <p:ext uri="{BB962C8B-B14F-4D97-AF65-F5344CB8AC3E}">
        <p14:creationId xmlns:p14="http://schemas.microsoft.com/office/powerpoint/2010/main" val="61856280"/>
      </p:ext>
    </p:extLst>
  </p:cSld>
  <p:clrMapOvr>
    <a:masterClrMapping/>
  </p:clrMapOvr>
  <p:transition spd="slow">
    <p:randomBar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4"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的关系</a:t>
            </a:r>
          </a:p>
        </p:txBody>
      </p:sp>
      <p:sp>
        <p:nvSpPr>
          <p:cNvPr id="384006" name="Rectangle 6"/>
          <p:cNvSpPr>
            <a:spLocks noChangeArrowheads="1"/>
          </p:cNvSpPr>
          <p:nvPr/>
        </p:nvSpPr>
        <p:spPr bwMode="auto">
          <a:xfrm>
            <a:off x="106363" y="1278777"/>
            <a:ext cx="8948737" cy="2012859"/>
          </a:xfrm>
          <a:prstGeom prst="rect">
            <a:avLst/>
          </a:prstGeom>
          <a:noFill/>
          <a:ln w="9525">
            <a:noFill/>
            <a:miter lim="800000"/>
            <a:headEnd/>
            <a:tailEnd/>
          </a:ln>
          <a:effectLst/>
        </p:spPr>
        <p:txBody>
          <a:bodyPr anchor="ctr">
            <a:spAutoFit/>
          </a:bodyPr>
          <a:lstStyle/>
          <a:p>
            <a:pPr algn="l">
              <a:lnSpc>
                <a:spcPct val="130000"/>
              </a:lnSpc>
            </a:pPr>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问题域到信息域的关系映射，是通过定义模型元素间的关系来体现。模型元素间的关系仍然是</a:t>
            </a:r>
            <a:r>
              <a:rPr lang="en-US" altLang="zh-CN" dirty="0">
                <a:effectLst>
                  <a:outerShdw blurRad="38100" dist="38100" dir="2700000" algn="tl">
                    <a:srgbClr val="C0C0C0"/>
                  </a:outerShdw>
                </a:effectLst>
              </a:rPr>
              <a:t>UML</a:t>
            </a:r>
            <a:r>
              <a:rPr lang="zh-CN" altLang="en-US" dirty="0">
                <a:effectLst>
                  <a:outerShdw blurRad="38100" dist="38100" dir="2700000" algn="tl">
                    <a:srgbClr val="C0C0C0"/>
                  </a:outerShdw>
                </a:effectLst>
              </a:rPr>
              <a:t>的模型元素。在</a:t>
            </a:r>
            <a:r>
              <a:rPr lang="en-US" altLang="zh-CN" dirty="0">
                <a:effectLst>
                  <a:outerShdw blurRad="38100" dist="38100" dir="2700000" algn="tl">
                    <a:srgbClr val="C0C0C0"/>
                  </a:outerShdw>
                </a:effectLst>
              </a:rPr>
              <a:t>UML</a:t>
            </a:r>
            <a:r>
              <a:rPr lang="zh-CN" altLang="en-US" dirty="0">
                <a:effectLst>
                  <a:outerShdw blurRad="38100" dist="38100" dir="2700000" algn="tl">
                    <a:srgbClr val="C0C0C0"/>
                  </a:outerShdw>
                </a:effectLst>
              </a:rPr>
              <a:t>中，常见的关系有</a:t>
            </a:r>
            <a:r>
              <a:rPr lang="zh-CN" altLang="en-US" dirty="0" smtClean="0">
                <a:effectLst>
                  <a:outerShdw blurRad="38100" dist="38100" dir="2700000" algn="tl">
                    <a:srgbClr val="C0C0C0"/>
                  </a:outerShdw>
                </a:effectLst>
              </a:rPr>
              <a:t>关联</a:t>
            </a:r>
            <a:r>
              <a:rPr lang="en-US" altLang="zh-CN" dirty="0" smtClean="0">
                <a:effectLst>
                  <a:outerShdw blurRad="38100" dist="38100" dir="2700000" algn="tl">
                    <a:srgbClr val="C0C0C0"/>
                  </a:outerShdw>
                </a:effectLst>
              </a:rPr>
              <a:t>/*</a:t>
            </a:r>
            <a:r>
              <a:rPr lang="zh-CN" altLang="en-US" sz="1100" dirty="0" smtClean="0">
                <a:effectLst>
                  <a:outerShdw blurRad="38100" dist="38100" dir="2700000" algn="tl">
                    <a:srgbClr val="C0C0C0"/>
                  </a:outerShdw>
                </a:effectLst>
              </a:rPr>
              <a:t>只要两个对象之间有数据传递，都算作为关联关系</a:t>
            </a:r>
            <a:r>
              <a:rPr lang="en-US" altLang="zh-CN" dirty="0" smtClean="0">
                <a:effectLst>
                  <a:outerShdw blurRad="38100" dist="38100" dir="2700000" algn="tl">
                    <a:srgbClr val="C0C0C0"/>
                  </a:outerShdw>
                </a:effectLst>
              </a:rPr>
              <a:t>*/</a:t>
            </a:r>
            <a:r>
              <a:rPr lang="zh-CN" altLang="en-US" dirty="0" smtClean="0">
                <a:effectLst>
                  <a:outerShdw blurRad="38100" dist="38100" dir="2700000" algn="tl">
                    <a:srgbClr val="C0C0C0"/>
                  </a:outerShdw>
                </a:effectLst>
              </a:rPr>
              <a:t>关系</a:t>
            </a:r>
            <a:r>
              <a:rPr lang="zh-CN" altLang="en-US" dirty="0">
                <a:effectLst>
                  <a:outerShdw blurRad="38100" dist="38100" dir="2700000" algn="tl">
                    <a:srgbClr val="C0C0C0"/>
                  </a:outerShdw>
                </a:effectLst>
              </a:rPr>
              <a:t>、依赖关系、泛化关系和实现关系。</a:t>
            </a:r>
          </a:p>
        </p:txBody>
      </p:sp>
      <p:grpSp>
        <p:nvGrpSpPr>
          <p:cNvPr id="384007" name="Group 7"/>
          <p:cNvGrpSpPr>
            <a:grpSpLocks/>
          </p:cNvGrpSpPr>
          <p:nvPr/>
        </p:nvGrpSpPr>
        <p:grpSpPr bwMode="auto">
          <a:xfrm>
            <a:off x="850900" y="4022725"/>
            <a:ext cx="7772400" cy="1968500"/>
            <a:chOff x="2592" y="3376"/>
            <a:chExt cx="7428" cy="1556"/>
          </a:xfrm>
        </p:grpSpPr>
        <p:sp>
          <p:nvSpPr>
            <p:cNvPr id="384008" name="Line 8"/>
            <p:cNvSpPr>
              <a:spLocks noChangeShapeType="1"/>
            </p:cNvSpPr>
            <p:nvPr/>
          </p:nvSpPr>
          <p:spPr bwMode="auto">
            <a:xfrm>
              <a:off x="2700" y="3640"/>
              <a:ext cx="1440" cy="0"/>
            </a:xfrm>
            <a:prstGeom prst="line">
              <a:avLst/>
            </a:prstGeom>
            <a:noFill/>
            <a:ln w="9525">
              <a:solidFill>
                <a:srgbClr val="000000"/>
              </a:solidFill>
              <a:round/>
              <a:headEnd/>
              <a:tailEnd/>
            </a:ln>
          </p:spPr>
          <p:txBody>
            <a:bodyPr/>
            <a:lstStyle/>
            <a:p>
              <a:endParaRPr lang="zh-CN" altLang="en-US"/>
            </a:p>
          </p:txBody>
        </p:sp>
        <p:sp>
          <p:nvSpPr>
            <p:cNvPr id="384009" name="Line 9"/>
            <p:cNvSpPr>
              <a:spLocks noChangeShapeType="1"/>
            </p:cNvSpPr>
            <p:nvPr/>
          </p:nvSpPr>
          <p:spPr bwMode="auto">
            <a:xfrm>
              <a:off x="2664" y="4678"/>
              <a:ext cx="1440" cy="0"/>
            </a:xfrm>
            <a:prstGeom prst="line">
              <a:avLst/>
            </a:prstGeom>
            <a:noFill/>
            <a:ln w="9525">
              <a:solidFill>
                <a:srgbClr val="000000"/>
              </a:solidFill>
              <a:prstDash val="dash"/>
              <a:round/>
              <a:headEnd/>
              <a:tailEnd type="arrow" w="med" len="med"/>
            </a:ln>
          </p:spPr>
          <p:txBody>
            <a:bodyPr/>
            <a:lstStyle/>
            <a:p>
              <a:endParaRPr lang="zh-CN" altLang="en-US"/>
            </a:p>
          </p:txBody>
        </p:sp>
        <p:grpSp>
          <p:nvGrpSpPr>
            <p:cNvPr id="384010" name="Group 10"/>
            <p:cNvGrpSpPr>
              <a:grpSpLocks/>
            </p:cNvGrpSpPr>
            <p:nvPr/>
          </p:nvGrpSpPr>
          <p:grpSpPr bwMode="auto">
            <a:xfrm>
              <a:off x="2592" y="4008"/>
              <a:ext cx="1620" cy="180"/>
              <a:chOff x="2604" y="7272"/>
              <a:chExt cx="1620" cy="180"/>
            </a:xfrm>
          </p:grpSpPr>
          <p:sp>
            <p:nvSpPr>
              <p:cNvPr id="384011" name="Line 11"/>
              <p:cNvSpPr>
                <a:spLocks noChangeShapeType="1"/>
              </p:cNvSpPr>
              <p:nvPr/>
            </p:nvSpPr>
            <p:spPr bwMode="auto">
              <a:xfrm>
                <a:off x="2604" y="7368"/>
                <a:ext cx="1440" cy="0"/>
              </a:xfrm>
              <a:prstGeom prst="line">
                <a:avLst/>
              </a:prstGeom>
              <a:noFill/>
              <a:ln w="9525">
                <a:solidFill>
                  <a:srgbClr val="000000"/>
                </a:solidFill>
                <a:round/>
                <a:headEnd/>
                <a:tailEnd/>
              </a:ln>
            </p:spPr>
            <p:txBody>
              <a:bodyPr/>
              <a:lstStyle/>
              <a:p>
                <a:endParaRPr lang="zh-CN" altLang="en-US"/>
              </a:p>
            </p:txBody>
          </p:sp>
          <p:sp>
            <p:nvSpPr>
              <p:cNvPr id="384012" name="AutoShape 12"/>
              <p:cNvSpPr>
                <a:spLocks noChangeArrowheads="1"/>
              </p:cNvSpPr>
              <p:nvPr/>
            </p:nvSpPr>
            <p:spPr bwMode="auto">
              <a:xfrm rot="5400000">
                <a:off x="4056" y="7284"/>
                <a:ext cx="180" cy="156"/>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p>
            </p:txBody>
          </p:sp>
        </p:grpSp>
        <p:grpSp>
          <p:nvGrpSpPr>
            <p:cNvPr id="384013" name="Group 13"/>
            <p:cNvGrpSpPr>
              <a:grpSpLocks/>
            </p:cNvGrpSpPr>
            <p:nvPr/>
          </p:nvGrpSpPr>
          <p:grpSpPr bwMode="auto">
            <a:xfrm>
              <a:off x="6840" y="3520"/>
              <a:ext cx="1596" cy="180"/>
              <a:chOff x="2700" y="8364"/>
              <a:chExt cx="1596" cy="180"/>
            </a:xfrm>
          </p:grpSpPr>
          <p:sp>
            <p:nvSpPr>
              <p:cNvPr id="384014" name="Line 14"/>
              <p:cNvSpPr>
                <a:spLocks noChangeShapeType="1"/>
              </p:cNvSpPr>
              <p:nvPr/>
            </p:nvSpPr>
            <p:spPr bwMode="auto">
              <a:xfrm>
                <a:off x="2700" y="8460"/>
                <a:ext cx="1440" cy="0"/>
              </a:xfrm>
              <a:prstGeom prst="line">
                <a:avLst/>
              </a:prstGeom>
              <a:noFill/>
              <a:ln w="9525">
                <a:solidFill>
                  <a:srgbClr val="000000"/>
                </a:solidFill>
                <a:prstDash val="dash"/>
                <a:round/>
                <a:headEnd/>
                <a:tailEnd/>
              </a:ln>
            </p:spPr>
            <p:txBody>
              <a:bodyPr/>
              <a:lstStyle/>
              <a:p>
                <a:endParaRPr lang="zh-CN" altLang="en-US"/>
              </a:p>
            </p:txBody>
          </p:sp>
          <p:sp>
            <p:nvSpPr>
              <p:cNvPr id="384015" name="AutoShape 15"/>
              <p:cNvSpPr>
                <a:spLocks noChangeArrowheads="1"/>
              </p:cNvSpPr>
              <p:nvPr/>
            </p:nvSpPr>
            <p:spPr bwMode="auto">
              <a:xfrm rot="5400000">
                <a:off x="4128" y="8376"/>
                <a:ext cx="180" cy="156"/>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p>
            </p:txBody>
          </p:sp>
        </p:grpSp>
        <p:sp>
          <p:nvSpPr>
            <p:cNvPr id="384016" name="Text Box 16"/>
            <p:cNvSpPr txBox="1">
              <a:spLocks noChangeArrowheads="1"/>
            </p:cNvSpPr>
            <p:nvPr/>
          </p:nvSpPr>
          <p:spPr bwMode="auto">
            <a:xfrm>
              <a:off x="4671" y="3386"/>
              <a:ext cx="1260" cy="494"/>
            </a:xfrm>
            <a:prstGeom prst="rect">
              <a:avLst/>
            </a:prstGeom>
            <a:noFill/>
            <a:ln w="9525">
              <a:noFill/>
              <a:miter lim="800000"/>
              <a:headEnd/>
              <a:tailEnd/>
            </a:ln>
          </p:spPr>
          <p:txBody>
            <a:bodyPr/>
            <a:lstStyle/>
            <a:p>
              <a:r>
                <a:rPr lang="zh-CN" altLang="en-US" sz="2000">
                  <a:effectLst>
                    <a:outerShdw blurRad="38100" dist="38100" dir="2700000" algn="tl">
                      <a:srgbClr val="C0C0C0"/>
                    </a:outerShdw>
                  </a:effectLst>
                  <a:latin typeface="Times New Roman" pitchFamily="18" charset="0"/>
                </a:rPr>
                <a:t>关联关系</a:t>
              </a:r>
              <a:endParaRPr lang="zh-CN" altLang="en-US" sz="2000">
                <a:effectLst>
                  <a:outerShdw blurRad="38100" dist="38100" dir="2700000" algn="tl">
                    <a:srgbClr val="C0C0C0"/>
                  </a:outerShdw>
                </a:effectLst>
              </a:endParaRPr>
            </a:p>
          </p:txBody>
        </p:sp>
        <p:sp>
          <p:nvSpPr>
            <p:cNvPr id="384017" name="Text Box 17"/>
            <p:cNvSpPr txBox="1">
              <a:spLocks noChangeArrowheads="1"/>
            </p:cNvSpPr>
            <p:nvPr/>
          </p:nvSpPr>
          <p:spPr bwMode="auto">
            <a:xfrm>
              <a:off x="4668" y="3876"/>
              <a:ext cx="1260" cy="494"/>
            </a:xfrm>
            <a:prstGeom prst="rect">
              <a:avLst/>
            </a:prstGeom>
            <a:noFill/>
            <a:ln w="9525">
              <a:noFill/>
              <a:miter lim="800000"/>
              <a:headEnd/>
              <a:tailEnd/>
            </a:ln>
          </p:spPr>
          <p:txBody>
            <a:bodyPr/>
            <a:lstStyle/>
            <a:p>
              <a:r>
                <a:rPr lang="zh-CN" altLang="en-US" sz="2000">
                  <a:effectLst>
                    <a:outerShdw blurRad="38100" dist="38100" dir="2700000" algn="tl">
                      <a:srgbClr val="C0C0C0"/>
                    </a:outerShdw>
                  </a:effectLst>
                  <a:latin typeface="Times New Roman" pitchFamily="18" charset="0"/>
                </a:rPr>
                <a:t>泛化关系</a:t>
              </a:r>
              <a:endParaRPr lang="zh-CN" altLang="en-US" sz="2000">
                <a:effectLst>
                  <a:outerShdw blurRad="38100" dist="38100" dir="2700000" algn="tl">
                    <a:srgbClr val="C0C0C0"/>
                  </a:outerShdw>
                </a:effectLst>
              </a:endParaRPr>
            </a:p>
          </p:txBody>
        </p:sp>
        <p:sp>
          <p:nvSpPr>
            <p:cNvPr id="384018" name="Text Box 18"/>
            <p:cNvSpPr txBox="1">
              <a:spLocks noChangeArrowheads="1"/>
            </p:cNvSpPr>
            <p:nvPr/>
          </p:nvSpPr>
          <p:spPr bwMode="auto">
            <a:xfrm>
              <a:off x="4692" y="4438"/>
              <a:ext cx="1260" cy="494"/>
            </a:xfrm>
            <a:prstGeom prst="rect">
              <a:avLst/>
            </a:prstGeom>
            <a:noFill/>
            <a:ln w="9525">
              <a:noFill/>
              <a:miter lim="800000"/>
              <a:headEnd/>
              <a:tailEnd/>
            </a:ln>
          </p:spPr>
          <p:txBody>
            <a:bodyPr/>
            <a:lstStyle/>
            <a:p>
              <a:r>
                <a:rPr lang="zh-CN" altLang="en-US" sz="2000">
                  <a:effectLst>
                    <a:outerShdw blurRad="38100" dist="38100" dir="2700000" algn="tl">
                      <a:srgbClr val="C0C0C0"/>
                    </a:outerShdw>
                  </a:effectLst>
                  <a:latin typeface="Times New Roman" pitchFamily="18" charset="0"/>
                </a:rPr>
                <a:t>依赖关系</a:t>
              </a:r>
              <a:endParaRPr lang="zh-CN" altLang="en-US" sz="2000">
                <a:effectLst>
                  <a:outerShdw blurRad="38100" dist="38100" dir="2700000" algn="tl">
                    <a:srgbClr val="C0C0C0"/>
                  </a:outerShdw>
                </a:effectLst>
              </a:endParaRPr>
            </a:p>
          </p:txBody>
        </p:sp>
        <p:sp>
          <p:nvSpPr>
            <p:cNvPr id="384019" name="Text Box 19"/>
            <p:cNvSpPr txBox="1">
              <a:spLocks noChangeArrowheads="1"/>
            </p:cNvSpPr>
            <p:nvPr/>
          </p:nvSpPr>
          <p:spPr bwMode="auto">
            <a:xfrm>
              <a:off x="8712" y="3376"/>
              <a:ext cx="1260" cy="494"/>
            </a:xfrm>
            <a:prstGeom prst="rect">
              <a:avLst/>
            </a:prstGeom>
            <a:noFill/>
            <a:ln w="9525">
              <a:noFill/>
              <a:miter lim="800000"/>
              <a:headEnd/>
              <a:tailEnd/>
            </a:ln>
          </p:spPr>
          <p:txBody>
            <a:bodyPr/>
            <a:lstStyle/>
            <a:p>
              <a:r>
                <a:rPr lang="zh-CN" altLang="en-US" sz="2000">
                  <a:effectLst>
                    <a:outerShdw blurRad="38100" dist="38100" dir="2700000" algn="tl">
                      <a:srgbClr val="C0C0C0"/>
                    </a:outerShdw>
                  </a:effectLst>
                  <a:latin typeface="Times New Roman" pitchFamily="18" charset="0"/>
                </a:rPr>
                <a:t>实现关系</a:t>
              </a:r>
              <a:endParaRPr lang="zh-CN" altLang="en-US" sz="2000">
                <a:effectLst>
                  <a:outerShdw blurRad="38100" dist="38100" dir="2700000" algn="tl">
                    <a:srgbClr val="C0C0C0"/>
                  </a:outerShdw>
                </a:effectLst>
              </a:endParaRPr>
            </a:p>
          </p:txBody>
        </p:sp>
        <p:sp>
          <p:nvSpPr>
            <p:cNvPr id="384020" name="Text Box 20"/>
            <p:cNvSpPr txBox="1">
              <a:spLocks noChangeArrowheads="1"/>
            </p:cNvSpPr>
            <p:nvPr/>
          </p:nvSpPr>
          <p:spPr bwMode="auto">
            <a:xfrm>
              <a:off x="8712" y="3912"/>
              <a:ext cx="1260" cy="494"/>
            </a:xfrm>
            <a:prstGeom prst="rect">
              <a:avLst/>
            </a:prstGeom>
            <a:noFill/>
            <a:ln w="9525">
              <a:noFill/>
              <a:miter lim="800000"/>
              <a:headEnd/>
              <a:tailEnd/>
            </a:ln>
          </p:spPr>
          <p:txBody>
            <a:bodyPr/>
            <a:lstStyle/>
            <a:p>
              <a:r>
                <a:rPr lang="zh-CN" altLang="en-US" sz="2000">
                  <a:effectLst>
                    <a:outerShdw blurRad="38100" dist="38100" dir="2700000" algn="tl">
                      <a:srgbClr val="C0C0C0"/>
                    </a:outerShdw>
                  </a:effectLst>
                  <a:latin typeface="Times New Roman" pitchFamily="18" charset="0"/>
                </a:rPr>
                <a:t>共享聚合</a:t>
              </a:r>
              <a:endParaRPr lang="zh-CN" altLang="en-US" sz="2000">
                <a:effectLst>
                  <a:outerShdw blurRad="38100" dist="38100" dir="2700000" algn="tl">
                    <a:srgbClr val="C0C0C0"/>
                  </a:outerShdw>
                </a:effectLst>
              </a:endParaRPr>
            </a:p>
          </p:txBody>
        </p:sp>
        <p:sp>
          <p:nvSpPr>
            <p:cNvPr id="384021" name="Text Box 21"/>
            <p:cNvSpPr txBox="1">
              <a:spLocks noChangeArrowheads="1"/>
            </p:cNvSpPr>
            <p:nvPr/>
          </p:nvSpPr>
          <p:spPr bwMode="auto">
            <a:xfrm>
              <a:off x="8760" y="4414"/>
              <a:ext cx="1260" cy="494"/>
            </a:xfrm>
            <a:prstGeom prst="rect">
              <a:avLst/>
            </a:prstGeom>
            <a:noFill/>
            <a:ln w="9525">
              <a:noFill/>
              <a:miter lim="800000"/>
              <a:headEnd/>
              <a:tailEnd/>
            </a:ln>
          </p:spPr>
          <p:txBody>
            <a:bodyPr/>
            <a:lstStyle/>
            <a:p>
              <a:r>
                <a:rPr lang="zh-CN" altLang="en-US" sz="2000">
                  <a:effectLst>
                    <a:outerShdw blurRad="38100" dist="38100" dir="2700000" algn="tl">
                      <a:srgbClr val="C0C0C0"/>
                    </a:outerShdw>
                  </a:effectLst>
                  <a:latin typeface="Times New Roman" pitchFamily="18" charset="0"/>
                </a:rPr>
                <a:t>复合聚合</a:t>
              </a:r>
              <a:endParaRPr lang="zh-CN" altLang="en-US" sz="2000">
                <a:effectLst>
                  <a:outerShdw blurRad="38100" dist="38100" dir="2700000" algn="tl">
                    <a:srgbClr val="C0C0C0"/>
                  </a:outerShdw>
                </a:effectLst>
              </a:endParaRPr>
            </a:p>
          </p:txBody>
        </p:sp>
        <p:sp>
          <p:nvSpPr>
            <p:cNvPr id="384022" name="Line 22"/>
            <p:cNvSpPr>
              <a:spLocks noChangeShapeType="1"/>
            </p:cNvSpPr>
            <p:nvPr/>
          </p:nvSpPr>
          <p:spPr bwMode="auto">
            <a:xfrm>
              <a:off x="6840" y="4140"/>
              <a:ext cx="1440" cy="0"/>
            </a:xfrm>
            <a:prstGeom prst="line">
              <a:avLst/>
            </a:prstGeom>
            <a:noFill/>
            <a:ln w="9525">
              <a:solidFill>
                <a:srgbClr val="000000"/>
              </a:solidFill>
              <a:round/>
              <a:headEnd/>
              <a:tailEnd/>
            </a:ln>
          </p:spPr>
          <p:txBody>
            <a:bodyPr/>
            <a:lstStyle/>
            <a:p>
              <a:endParaRPr lang="zh-CN" altLang="en-US"/>
            </a:p>
          </p:txBody>
        </p:sp>
        <p:sp>
          <p:nvSpPr>
            <p:cNvPr id="384023" name="Line 23"/>
            <p:cNvSpPr>
              <a:spLocks noChangeShapeType="1"/>
            </p:cNvSpPr>
            <p:nvPr/>
          </p:nvSpPr>
          <p:spPr bwMode="auto">
            <a:xfrm>
              <a:off x="6852" y="4606"/>
              <a:ext cx="1440" cy="0"/>
            </a:xfrm>
            <a:prstGeom prst="line">
              <a:avLst/>
            </a:prstGeom>
            <a:noFill/>
            <a:ln w="9525">
              <a:solidFill>
                <a:srgbClr val="000000"/>
              </a:solidFill>
              <a:round/>
              <a:headEnd/>
              <a:tailEnd/>
            </a:ln>
          </p:spPr>
          <p:txBody>
            <a:bodyPr/>
            <a:lstStyle/>
            <a:p>
              <a:endParaRPr lang="zh-CN" altLang="en-US"/>
            </a:p>
          </p:txBody>
        </p:sp>
        <p:sp>
          <p:nvSpPr>
            <p:cNvPr id="384024" name="AutoShape 24"/>
            <p:cNvSpPr>
              <a:spLocks noChangeArrowheads="1"/>
            </p:cNvSpPr>
            <p:nvPr/>
          </p:nvSpPr>
          <p:spPr bwMode="auto">
            <a:xfrm>
              <a:off x="8281" y="4054"/>
              <a:ext cx="180" cy="156"/>
            </a:xfrm>
            <a:prstGeom prst="diamond">
              <a:avLst/>
            </a:prstGeom>
            <a:solidFill>
              <a:srgbClr val="FFFFFF"/>
            </a:solidFill>
            <a:ln w="9525">
              <a:solidFill>
                <a:srgbClr val="000000"/>
              </a:solidFill>
              <a:miter lim="800000"/>
              <a:headEnd/>
              <a:tailEnd/>
            </a:ln>
          </p:spPr>
          <p:txBody>
            <a:bodyPr/>
            <a:lstStyle/>
            <a:p>
              <a:endParaRPr lang="zh-CN" altLang="en-US"/>
            </a:p>
          </p:txBody>
        </p:sp>
        <p:sp>
          <p:nvSpPr>
            <p:cNvPr id="384025" name="AutoShape 25"/>
            <p:cNvSpPr>
              <a:spLocks noChangeArrowheads="1"/>
            </p:cNvSpPr>
            <p:nvPr/>
          </p:nvSpPr>
          <p:spPr bwMode="auto">
            <a:xfrm>
              <a:off x="8292" y="4510"/>
              <a:ext cx="180" cy="156"/>
            </a:xfrm>
            <a:prstGeom prst="diamond">
              <a:avLst/>
            </a:prstGeom>
            <a:solidFill>
              <a:srgbClr val="000000"/>
            </a:solidFill>
            <a:ln w="9525">
              <a:solidFill>
                <a:srgbClr val="000000"/>
              </a:solidFill>
              <a:miter lim="800000"/>
              <a:headEnd/>
              <a:tailEnd/>
            </a:ln>
          </p:spPr>
          <p:txBody>
            <a:bodyPr/>
            <a:lstStyle/>
            <a:p>
              <a:endParaRPr lang="zh-CN" altLang="en-US"/>
            </a:p>
          </p:txBody>
        </p:sp>
      </p:grpSp>
    </p:spTree>
  </p:cSld>
  <p:clrMapOvr>
    <a:masterClrMapping/>
  </p:clrMapOvr>
  <p:transition spd="slow">
    <p:randomBar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2"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的关系</a:t>
            </a:r>
          </a:p>
        </p:txBody>
      </p:sp>
      <p:sp>
        <p:nvSpPr>
          <p:cNvPr id="380933" name="Text Box 5"/>
          <p:cNvSpPr txBox="1">
            <a:spLocks noChangeArrowheads="1"/>
          </p:cNvSpPr>
          <p:nvPr/>
        </p:nvSpPr>
        <p:spPr bwMode="auto">
          <a:xfrm>
            <a:off x="249238" y="1231900"/>
            <a:ext cx="2230437" cy="476250"/>
          </a:xfrm>
          <a:prstGeom prst="rect">
            <a:avLst/>
          </a:prstGeom>
          <a:noFill/>
          <a:ln w="9525">
            <a:noFill/>
            <a:miter lim="800000"/>
            <a:headEnd/>
            <a:tailEnd/>
          </a:ln>
          <a:effectLst/>
        </p:spPr>
        <p:txBody>
          <a:bodyPr>
            <a:spAutoFit/>
          </a:bodyPr>
          <a:lstStyle/>
          <a:p>
            <a:r>
              <a:rPr lang="zh-CN" altLang="en-US" sz="2800">
                <a:solidFill>
                  <a:srgbClr val="002E8A"/>
                </a:solidFill>
                <a:effectLst>
                  <a:outerShdw blurRad="38100" dist="38100" dir="2700000" algn="tl">
                    <a:srgbClr val="C0C0C0"/>
                  </a:outerShdw>
                </a:effectLst>
              </a:rPr>
              <a:t>关联关系</a:t>
            </a:r>
          </a:p>
        </p:txBody>
      </p:sp>
      <p:sp>
        <p:nvSpPr>
          <p:cNvPr id="380934" name="Rectangle 6"/>
          <p:cNvSpPr>
            <a:spLocks noChangeArrowheads="1"/>
          </p:cNvSpPr>
          <p:nvPr/>
        </p:nvSpPr>
        <p:spPr bwMode="auto">
          <a:xfrm>
            <a:off x="309563" y="1735138"/>
            <a:ext cx="8501062" cy="1406525"/>
          </a:xfrm>
          <a:prstGeom prst="rect">
            <a:avLst/>
          </a:prstGeom>
          <a:noFill/>
          <a:ln w="9525">
            <a:noFill/>
            <a:miter lim="800000"/>
            <a:headEnd/>
            <a:tailEnd/>
          </a:ln>
          <a:effectLst/>
        </p:spPr>
        <p:txBody>
          <a:bodyPr anchor="ctr">
            <a:spAutoFit/>
          </a:bodyPr>
          <a:lstStyle/>
          <a:p>
            <a:pPr algn="l">
              <a:lnSpc>
                <a:spcPct val="120000"/>
              </a:lnSpc>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关联关系用于描述类与类之间的关系构成，是有关类之间的较抽象和宽泛的关系表示。对象是类的实例，对象与对象之间的关系称为链（</a:t>
            </a:r>
            <a:r>
              <a:rPr lang="en-US" altLang="zh-CN">
                <a:effectLst>
                  <a:outerShdw blurRad="38100" dist="38100" dir="2700000" algn="tl">
                    <a:srgbClr val="C0C0C0"/>
                  </a:outerShdw>
                </a:effectLst>
              </a:rPr>
              <a:t>Link</a:t>
            </a:r>
            <a:r>
              <a:rPr lang="zh-CN" altLang="en-US">
                <a:effectLst>
                  <a:outerShdw blurRad="38100" dist="38100" dir="2700000" algn="tl">
                    <a:srgbClr val="C0C0C0"/>
                  </a:outerShdw>
                </a:effectLst>
              </a:rPr>
              <a:t>），它是关联的实例。 </a:t>
            </a:r>
          </a:p>
        </p:txBody>
      </p:sp>
      <p:sp>
        <p:nvSpPr>
          <p:cNvPr id="380935" name="Rectangle 7"/>
          <p:cNvSpPr>
            <a:spLocks noChangeArrowheads="1"/>
          </p:cNvSpPr>
          <p:nvPr/>
        </p:nvSpPr>
        <p:spPr bwMode="auto">
          <a:xfrm>
            <a:off x="244475" y="3354388"/>
            <a:ext cx="8736013" cy="3087687"/>
          </a:xfrm>
          <a:prstGeom prst="rect">
            <a:avLst/>
          </a:prstGeom>
          <a:noFill/>
          <a:ln w="9525">
            <a:noFill/>
            <a:miter lim="800000"/>
            <a:headEnd/>
            <a:tailEnd/>
          </a:ln>
          <a:effectLst/>
        </p:spPr>
        <p:txBody>
          <a:bodyPr anchor="ctr">
            <a:spAutoFit/>
          </a:bodyPr>
          <a:lstStyle/>
          <a:p>
            <a:pPr indent="276225" algn="l">
              <a:lnSpc>
                <a:spcPct val="110000"/>
              </a:lnSpc>
              <a:spcAft>
                <a:spcPct val="15000"/>
              </a:spcAft>
              <a:buFont typeface="Wingdings" pitchFamily="2" charset="2"/>
              <a:buChar char="Ø"/>
            </a:pPr>
            <a:r>
              <a:rPr lang="zh-CN" altLang="en-US" dirty="0">
                <a:effectLst>
                  <a:outerShdw blurRad="38100" dist="38100" dir="2700000" algn="tl">
                    <a:srgbClr val="C0C0C0"/>
                  </a:outerShdw>
                </a:effectLst>
              </a:rPr>
              <a:t>关联关系通常是双向的，关联的多个类之间彼此都能相互通信，即多个类之间，如果彼此能相互通信，则这些类之间就存在关联关系。</a:t>
            </a:r>
          </a:p>
          <a:p>
            <a:pPr indent="276225" algn="l">
              <a:lnSpc>
                <a:spcPct val="120000"/>
              </a:lnSpc>
              <a:spcAft>
                <a:spcPct val="15000"/>
              </a:spcAft>
              <a:buFont typeface="Wingdings" pitchFamily="2" charset="2"/>
              <a:buChar char="Ø"/>
            </a:pPr>
            <a:r>
              <a:rPr lang="zh-CN" altLang="en-US" dirty="0">
                <a:effectLst>
                  <a:outerShdw blurRad="38100" dist="38100" dir="2700000" algn="tl">
                    <a:srgbClr val="C0C0C0"/>
                  </a:outerShdw>
                </a:effectLst>
              </a:rPr>
              <a:t>关联主要用来组织系统模型。对于建立复杂的系统模型，用关联关系分析从需求中得到的类及类间关系是很重要的。</a:t>
            </a:r>
          </a:p>
          <a:p>
            <a:pPr indent="276225" algn="l">
              <a:lnSpc>
                <a:spcPct val="110000"/>
              </a:lnSpc>
              <a:buFont typeface="Wingdings" pitchFamily="2" charset="2"/>
              <a:buChar char="Ø"/>
            </a:pPr>
            <a:r>
              <a:rPr lang="zh-CN" altLang="en-US" dirty="0">
                <a:effectLst>
                  <a:outerShdw blurRad="38100" dist="38100" dir="2700000" algn="tl">
                    <a:srgbClr val="C0C0C0"/>
                  </a:outerShdw>
                </a:effectLst>
              </a:rPr>
              <a:t>关联关系主要分为普通关联、限定关联、关联类、递归关联、聚合关联。</a:t>
            </a:r>
          </a:p>
        </p:txBody>
      </p:sp>
    </p:spTree>
  </p:cSld>
  <p:clrMapOvr>
    <a:masterClrMapping/>
  </p:clrMapOvr>
  <p:transition spd="slow">
    <p:randomBar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4"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的关系</a:t>
            </a:r>
          </a:p>
        </p:txBody>
      </p:sp>
      <p:sp>
        <p:nvSpPr>
          <p:cNvPr id="414725" name="Text Box 5"/>
          <p:cNvSpPr txBox="1">
            <a:spLocks noChangeArrowheads="1"/>
          </p:cNvSpPr>
          <p:nvPr/>
        </p:nvSpPr>
        <p:spPr bwMode="auto">
          <a:xfrm>
            <a:off x="215900" y="1349375"/>
            <a:ext cx="8483600" cy="1516063"/>
          </a:xfrm>
          <a:prstGeom prst="rect">
            <a:avLst/>
          </a:prstGeom>
          <a:noFill/>
          <a:ln w="28575">
            <a:noFill/>
            <a:miter lim="800000"/>
            <a:headEnd/>
            <a:tailEnd/>
          </a:ln>
          <a:effectLst/>
        </p:spPr>
        <p:txBody>
          <a:bodyPr>
            <a:spAutoFit/>
          </a:bodyPr>
          <a:lstStyle/>
          <a:p>
            <a:pPr>
              <a:lnSpc>
                <a:spcPct val="130000"/>
              </a:lnSpc>
            </a:pPr>
            <a:r>
              <a:rPr lang="zh-CN" altLang="en-US" dirty="0">
                <a:solidFill>
                  <a:schemeClr val="hlink"/>
                </a:solidFill>
                <a:effectLst>
                  <a:outerShdw blurRad="38100" dist="38100" dir="2700000" algn="tl">
                    <a:srgbClr val="C0C0C0"/>
                  </a:outerShdw>
                </a:effectLst>
                <a:latin typeface="宋体" pitchFamily="2" charset="-122"/>
              </a:rPr>
              <a:t>普通关联</a:t>
            </a:r>
            <a:r>
              <a:rPr lang="zh-CN" altLang="en-US" dirty="0">
                <a:solidFill>
                  <a:schemeClr val="tx1"/>
                </a:solidFill>
                <a:effectLst>
                  <a:outerShdw blurRad="38100" dist="38100" dir="2700000" algn="tl">
                    <a:srgbClr val="C0C0C0"/>
                  </a:outerShdw>
                </a:effectLst>
                <a:latin typeface="宋体" pitchFamily="2" charset="-122"/>
              </a:rPr>
              <a:t>：类间一般的关系。　</a:t>
            </a:r>
          </a:p>
          <a:p>
            <a:pPr>
              <a:lnSpc>
                <a:spcPct val="130000"/>
              </a:lnSpc>
            </a:pPr>
            <a:r>
              <a:rPr lang="zh-CN" altLang="en-US" dirty="0">
                <a:solidFill>
                  <a:schemeClr val="tx1"/>
                </a:solidFill>
                <a:effectLst>
                  <a:outerShdw blurRad="38100" dist="38100" dir="2700000" algn="tl">
                    <a:srgbClr val="C0C0C0"/>
                  </a:outerShdw>
                </a:effectLst>
                <a:latin typeface="宋体" pitchFamily="2" charset="-122"/>
              </a:rPr>
              <a:t>　</a:t>
            </a:r>
            <a:r>
              <a:rPr lang="zh-CN" altLang="en-US" dirty="0">
                <a:solidFill>
                  <a:schemeClr val="tx1"/>
                </a:solidFill>
                <a:effectLst>
                  <a:outerShdw blurRad="38100" dist="38100" dir="2700000" algn="tl">
                    <a:srgbClr val="C0C0C0"/>
                  </a:outerShdw>
                </a:effectLst>
                <a:latin typeface="楷体_GB2312" pitchFamily="49" charset="-122"/>
                <a:ea typeface="楷体_GB2312" pitchFamily="49" charset="-122"/>
              </a:rPr>
              <a:t> 关联分为二元关联</a:t>
            </a:r>
            <a:r>
              <a:rPr lang="en-US" altLang="zh-CN" dirty="0">
                <a:solidFill>
                  <a:schemeClr val="tx1"/>
                </a:solidFill>
                <a:effectLst>
                  <a:outerShdw blurRad="38100" dist="38100" dir="2700000" algn="tl">
                    <a:srgbClr val="C0C0C0"/>
                  </a:outerShdw>
                </a:effectLst>
                <a:latin typeface="楷体_GB2312" pitchFamily="49" charset="-122"/>
                <a:ea typeface="楷体_GB2312" pitchFamily="49" charset="-122"/>
              </a:rPr>
              <a:t>(</a:t>
            </a:r>
            <a:r>
              <a:rPr lang="en-US" altLang="zh-CN" dirty="0">
                <a:solidFill>
                  <a:schemeClr val="tx1"/>
                </a:solidFill>
                <a:effectLst>
                  <a:outerShdw blurRad="38100" dist="38100" dir="2700000" algn="tl">
                    <a:srgbClr val="C0C0C0"/>
                  </a:outerShdw>
                </a:effectLst>
                <a:latin typeface="Times New Roman" pitchFamily="18" charset="0"/>
                <a:ea typeface="楷体_GB2312" pitchFamily="49" charset="-122"/>
              </a:rPr>
              <a:t>binary</a:t>
            </a:r>
            <a:r>
              <a:rPr lang="en-US" altLang="zh-CN" dirty="0">
                <a:solidFill>
                  <a:schemeClr val="tx1"/>
                </a:solidFill>
                <a:effectLst>
                  <a:outerShdw blurRad="38100" dist="38100" dir="2700000" algn="tl">
                    <a:srgbClr val="C0C0C0"/>
                  </a:outerShdw>
                </a:effectLst>
                <a:latin typeface="楷体_GB2312" pitchFamily="49" charset="-122"/>
                <a:ea typeface="楷体_GB2312" pitchFamily="49" charset="-122"/>
              </a:rPr>
              <a:t>)</a:t>
            </a:r>
            <a:r>
              <a:rPr lang="zh-CN" altLang="en-US" dirty="0">
                <a:solidFill>
                  <a:schemeClr val="tx1"/>
                </a:solidFill>
                <a:effectLst>
                  <a:outerShdw blurRad="38100" dist="38100" dir="2700000" algn="tl">
                    <a:srgbClr val="C0C0C0"/>
                  </a:outerShdw>
                </a:effectLst>
                <a:latin typeface="楷体_GB2312" pitchFamily="49" charset="-122"/>
                <a:ea typeface="楷体_GB2312" pitchFamily="49" charset="-122"/>
              </a:rPr>
              <a:t>、三元关联</a:t>
            </a:r>
            <a:r>
              <a:rPr lang="en-US" altLang="zh-CN" dirty="0">
                <a:solidFill>
                  <a:schemeClr val="tx1"/>
                </a:solidFill>
                <a:effectLst>
                  <a:outerShdw blurRad="38100" dist="38100" dir="2700000" algn="tl">
                    <a:srgbClr val="C0C0C0"/>
                  </a:outerShdw>
                </a:effectLst>
                <a:latin typeface="楷体_GB2312" pitchFamily="49" charset="-122"/>
                <a:ea typeface="楷体_GB2312" pitchFamily="49" charset="-122"/>
              </a:rPr>
              <a:t>(</a:t>
            </a:r>
            <a:r>
              <a:rPr lang="en-US" altLang="zh-CN" dirty="0">
                <a:solidFill>
                  <a:schemeClr val="tx1"/>
                </a:solidFill>
                <a:effectLst>
                  <a:outerShdw blurRad="38100" dist="38100" dir="2700000" algn="tl">
                    <a:srgbClr val="C0C0C0"/>
                  </a:outerShdw>
                </a:effectLst>
                <a:latin typeface="Times New Roman" pitchFamily="18" charset="0"/>
                <a:ea typeface="楷体_GB2312" pitchFamily="49" charset="-122"/>
              </a:rPr>
              <a:t>ternary</a:t>
            </a:r>
            <a:r>
              <a:rPr lang="en-US" altLang="zh-CN" dirty="0">
                <a:solidFill>
                  <a:schemeClr val="tx1"/>
                </a:solidFill>
                <a:effectLst>
                  <a:outerShdw blurRad="38100" dist="38100" dir="2700000" algn="tl">
                    <a:srgbClr val="C0C0C0"/>
                  </a:outerShdw>
                </a:effectLst>
                <a:latin typeface="楷体_GB2312" pitchFamily="49" charset="-122"/>
                <a:ea typeface="楷体_GB2312" pitchFamily="49" charset="-122"/>
              </a:rPr>
              <a:t>)</a:t>
            </a:r>
            <a:r>
              <a:rPr lang="zh-CN" altLang="en-US" dirty="0">
                <a:solidFill>
                  <a:schemeClr val="tx1"/>
                </a:solidFill>
                <a:effectLst>
                  <a:outerShdw blurRad="38100" dist="38100" dir="2700000" algn="tl">
                    <a:srgbClr val="C0C0C0"/>
                  </a:outerShdw>
                </a:effectLst>
                <a:latin typeface="楷体_GB2312" pitchFamily="49" charset="-122"/>
                <a:ea typeface="楷体_GB2312" pitchFamily="49" charset="-122"/>
              </a:rPr>
              <a:t>、多元关联</a:t>
            </a:r>
            <a:r>
              <a:rPr lang="en-US" altLang="zh-CN" dirty="0">
                <a:solidFill>
                  <a:schemeClr val="tx1"/>
                </a:solidFill>
                <a:effectLst>
                  <a:outerShdw blurRad="38100" dist="38100" dir="2700000" algn="tl">
                    <a:srgbClr val="C0C0C0"/>
                  </a:outerShdw>
                </a:effectLst>
                <a:latin typeface="楷体_GB2312" pitchFamily="49" charset="-122"/>
                <a:ea typeface="楷体_GB2312" pitchFamily="49" charset="-122"/>
              </a:rPr>
              <a:t>(</a:t>
            </a:r>
            <a:r>
              <a:rPr lang="en-US" altLang="zh-CN" dirty="0">
                <a:solidFill>
                  <a:schemeClr val="tx1"/>
                </a:solidFill>
                <a:effectLst>
                  <a:outerShdw blurRad="38100" dist="38100" dir="2700000" algn="tl">
                    <a:srgbClr val="C0C0C0"/>
                  </a:outerShdw>
                </a:effectLst>
                <a:latin typeface="Times New Roman" pitchFamily="18" charset="0"/>
                <a:ea typeface="楷体_GB2312" pitchFamily="49" charset="-122"/>
              </a:rPr>
              <a:t>higher order</a:t>
            </a:r>
            <a:r>
              <a:rPr lang="en-US" altLang="zh-CN" dirty="0">
                <a:solidFill>
                  <a:schemeClr val="tx1"/>
                </a:solidFill>
                <a:effectLst>
                  <a:outerShdw blurRad="38100" dist="38100" dir="2700000" algn="tl">
                    <a:srgbClr val="C0C0C0"/>
                  </a:outerShdw>
                </a:effectLst>
                <a:latin typeface="楷体_GB2312" pitchFamily="49" charset="-122"/>
                <a:ea typeface="楷体_GB2312" pitchFamily="49" charset="-122"/>
              </a:rPr>
              <a:t>)</a:t>
            </a:r>
            <a:r>
              <a:rPr lang="zh-CN" altLang="en-US" dirty="0">
                <a:solidFill>
                  <a:schemeClr val="tx1"/>
                </a:solidFill>
                <a:effectLst>
                  <a:outerShdw blurRad="38100" dist="38100" dir="2700000" algn="tl">
                    <a:srgbClr val="C0C0C0"/>
                  </a:outerShdw>
                </a:effectLst>
                <a:latin typeface="楷体_GB2312" pitchFamily="49" charset="-122"/>
                <a:ea typeface="楷体_GB2312" pitchFamily="49" charset="-122"/>
              </a:rPr>
              <a:t>。　</a:t>
            </a:r>
          </a:p>
        </p:txBody>
      </p:sp>
      <p:grpSp>
        <p:nvGrpSpPr>
          <p:cNvPr id="414726" name="Group 6"/>
          <p:cNvGrpSpPr>
            <a:grpSpLocks/>
          </p:cNvGrpSpPr>
          <p:nvPr/>
        </p:nvGrpSpPr>
        <p:grpSpPr bwMode="auto">
          <a:xfrm>
            <a:off x="1539875" y="3440113"/>
            <a:ext cx="1981200" cy="917575"/>
            <a:chOff x="2016" y="828"/>
            <a:chExt cx="1440" cy="647"/>
          </a:xfrm>
        </p:grpSpPr>
        <p:sp>
          <p:nvSpPr>
            <p:cNvPr id="414727" name="Rectangle 7"/>
            <p:cNvSpPr>
              <a:spLocks noChangeArrowheads="1"/>
            </p:cNvSpPr>
            <p:nvPr/>
          </p:nvSpPr>
          <p:spPr bwMode="auto">
            <a:xfrm>
              <a:off x="2016" y="908"/>
              <a:ext cx="379" cy="268"/>
            </a:xfrm>
            <a:prstGeom prst="rect">
              <a:avLst/>
            </a:prstGeom>
            <a:solidFill>
              <a:schemeClr val="accent1"/>
            </a:solidFill>
            <a:ln w="9525">
              <a:solidFill>
                <a:schemeClr val="tx1"/>
              </a:solidFill>
              <a:miter lim="800000"/>
              <a:headEnd/>
              <a:tailEnd/>
            </a:ln>
            <a:effectLst/>
          </p:spPr>
          <p:txBody>
            <a:bodyPr wrap="none" anchor="ctr"/>
            <a:lstStyle/>
            <a:p>
              <a:pPr algn="ctr">
                <a:lnSpc>
                  <a:spcPct val="100000"/>
                </a:lnSpc>
              </a:pPr>
              <a:r>
                <a:rPr lang="zh-CN" altLang="en-US" sz="1600">
                  <a:solidFill>
                    <a:schemeClr val="tx1"/>
                  </a:solidFill>
                  <a:latin typeface="Times New Roman" pitchFamily="18" charset="0"/>
                </a:rPr>
                <a:t>人员</a:t>
              </a:r>
            </a:p>
          </p:txBody>
        </p:sp>
        <p:sp>
          <p:nvSpPr>
            <p:cNvPr id="414728" name="Rectangle 8"/>
            <p:cNvSpPr>
              <a:spLocks noChangeArrowheads="1"/>
            </p:cNvSpPr>
            <p:nvPr/>
          </p:nvSpPr>
          <p:spPr bwMode="auto">
            <a:xfrm>
              <a:off x="2981" y="908"/>
              <a:ext cx="379" cy="268"/>
            </a:xfrm>
            <a:prstGeom prst="rect">
              <a:avLst/>
            </a:prstGeom>
            <a:solidFill>
              <a:schemeClr val="accent1"/>
            </a:solidFill>
            <a:ln w="9525">
              <a:solidFill>
                <a:schemeClr val="tx1"/>
              </a:solidFill>
              <a:miter lim="800000"/>
              <a:headEnd/>
              <a:tailEnd/>
            </a:ln>
            <a:effectLst/>
          </p:spPr>
          <p:txBody>
            <a:bodyPr wrap="none" anchor="ctr"/>
            <a:lstStyle/>
            <a:p>
              <a:pPr algn="ctr">
                <a:lnSpc>
                  <a:spcPct val="100000"/>
                </a:lnSpc>
              </a:pPr>
              <a:r>
                <a:rPr lang="zh-CN" altLang="en-US" sz="1600">
                  <a:solidFill>
                    <a:schemeClr val="tx1"/>
                  </a:solidFill>
                  <a:latin typeface="Times New Roman" pitchFamily="18" charset="0"/>
                </a:rPr>
                <a:t>公司</a:t>
              </a:r>
            </a:p>
          </p:txBody>
        </p:sp>
        <p:sp>
          <p:nvSpPr>
            <p:cNvPr id="414729" name="Line 9"/>
            <p:cNvSpPr>
              <a:spLocks noChangeShapeType="1"/>
            </p:cNvSpPr>
            <p:nvPr/>
          </p:nvSpPr>
          <p:spPr bwMode="auto">
            <a:xfrm>
              <a:off x="2414" y="1060"/>
              <a:ext cx="564" cy="0"/>
            </a:xfrm>
            <a:prstGeom prst="line">
              <a:avLst/>
            </a:prstGeom>
            <a:noFill/>
            <a:ln w="28575">
              <a:solidFill>
                <a:schemeClr val="tx1"/>
              </a:solidFill>
              <a:round/>
              <a:headEnd/>
              <a:tailEnd/>
            </a:ln>
            <a:effectLst/>
          </p:spPr>
          <p:txBody>
            <a:bodyPr wrap="none"/>
            <a:lstStyle/>
            <a:p>
              <a:endParaRPr lang="zh-CN" altLang="en-US"/>
            </a:p>
          </p:txBody>
        </p:sp>
        <p:sp>
          <p:nvSpPr>
            <p:cNvPr id="414730" name="Text Box 10"/>
            <p:cNvSpPr txBox="1">
              <a:spLocks noChangeArrowheads="1"/>
            </p:cNvSpPr>
            <p:nvPr/>
          </p:nvSpPr>
          <p:spPr bwMode="auto">
            <a:xfrm>
              <a:off x="2532" y="828"/>
              <a:ext cx="540" cy="237"/>
            </a:xfrm>
            <a:prstGeom prst="rect">
              <a:avLst/>
            </a:prstGeom>
            <a:noFill/>
            <a:ln w="9525">
              <a:noFill/>
              <a:miter lim="800000"/>
              <a:headEnd/>
              <a:tailEnd/>
            </a:ln>
            <a:effectLst/>
          </p:spPr>
          <p:txBody>
            <a:bodyPr>
              <a:spAutoFit/>
            </a:bodyPr>
            <a:lstStyle/>
            <a:p>
              <a:pPr>
                <a:lnSpc>
                  <a:spcPct val="100000"/>
                </a:lnSpc>
                <a:spcBef>
                  <a:spcPct val="50000"/>
                </a:spcBef>
              </a:pPr>
              <a:r>
                <a:rPr lang="zh-CN" altLang="en-US" sz="1600">
                  <a:solidFill>
                    <a:schemeClr val="tx1"/>
                  </a:solidFill>
                  <a:effectLst>
                    <a:outerShdw blurRad="38100" dist="38100" dir="2700000" algn="tl">
                      <a:srgbClr val="C0C0C0"/>
                    </a:outerShdw>
                  </a:effectLst>
                  <a:latin typeface="Times New Roman" pitchFamily="18" charset="0"/>
                </a:rPr>
                <a:t>雇用</a:t>
              </a:r>
            </a:p>
          </p:txBody>
        </p:sp>
        <p:sp>
          <p:nvSpPr>
            <p:cNvPr id="414731" name="Text Box 11"/>
            <p:cNvSpPr txBox="1">
              <a:spLocks noChangeArrowheads="1"/>
            </p:cNvSpPr>
            <p:nvPr/>
          </p:nvSpPr>
          <p:spPr bwMode="auto">
            <a:xfrm>
              <a:off x="2304" y="1260"/>
              <a:ext cx="1152" cy="215"/>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400">
                  <a:solidFill>
                    <a:schemeClr val="tx1"/>
                  </a:solidFill>
                  <a:latin typeface="Times New Roman" pitchFamily="18" charset="0"/>
                </a:rPr>
                <a:t>二元关联的例</a:t>
              </a:r>
            </a:p>
          </p:txBody>
        </p:sp>
      </p:grpSp>
      <p:grpSp>
        <p:nvGrpSpPr>
          <p:cNvPr id="414732" name="Group 12"/>
          <p:cNvGrpSpPr>
            <a:grpSpLocks/>
          </p:cNvGrpSpPr>
          <p:nvPr/>
        </p:nvGrpSpPr>
        <p:grpSpPr bwMode="auto">
          <a:xfrm>
            <a:off x="1266825" y="4891088"/>
            <a:ext cx="2560638" cy="984250"/>
            <a:chOff x="1137" y="2778"/>
            <a:chExt cx="1440" cy="532"/>
          </a:xfrm>
        </p:grpSpPr>
        <p:sp>
          <p:nvSpPr>
            <p:cNvPr id="414733" name="Rectangle 13"/>
            <p:cNvSpPr>
              <a:spLocks noChangeArrowheads="1"/>
            </p:cNvSpPr>
            <p:nvPr/>
          </p:nvSpPr>
          <p:spPr bwMode="auto">
            <a:xfrm>
              <a:off x="1137" y="2853"/>
              <a:ext cx="483" cy="249"/>
            </a:xfrm>
            <a:prstGeom prst="rect">
              <a:avLst/>
            </a:prstGeom>
            <a:solidFill>
              <a:srgbClr val="FFFFCC"/>
            </a:solidFill>
            <a:ln w="19050">
              <a:noFill/>
              <a:miter lim="800000"/>
              <a:headEnd/>
              <a:tailEnd/>
            </a:ln>
            <a:effectLst>
              <a:prstShdw prst="shdw17" dist="17961" dir="2700000">
                <a:schemeClr val="tx2"/>
              </a:prstShdw>
            </a:effectLst>
          </p:spPr>
          <p:txBody>
            <a:bodyPr wrap="none" anchor="ctr"/>
            <a:lstStyle/>
            <a:p>
              <a:pPr algn="ctr">
                <a:lnSpc>
                  <a:spcPct val="100000"/>
                </a:lnSpc>
              </a:pPr>
              <a:r>
                <a:rPr lang="zh-CN" altLang="en-US" sz="1400">
                  <a:solidFill>
                    <a:schemeClr val="tx1"/>
                  </a:solidFill>
                  <a:latin typeface="Times New Roman" pitchFamily="18" charset="0"/>
                </a:rPr>
                <a:t>（人员）</a:t>
              </a:r>
            </a:p>
            <a:p>
              <a:pPr algn="ctr">
                <a:lnSpc>
                  <a:spcPct val="85000"/>
                </a:lnSpc>
              </a:pPr>
              <a:r>
                <a:rPr lang="zh-CN" altLang="en-US" sz="1600">
                  <a:solidFill>
                    <a:schemeClr val="tx1"/>
                  </a:solidFill>
                  <a:latin typeface="Times New Roman" pitchFamily="18" charset="0"/>
                </a:rPr>
                <a:t>张涛</a:t>
              </a:r>
            </a:p>
          </p:txBody>
        </p:sp>
        <p:sp>
          <p:nvSpPr>
            <p:cNvPr id="414734" name="Rectangle 14"/>
            <p:cNvSpPr>
              <a:spLocks noChangeArrowheads="1"/>
            </p:cNvSpPr>
            <p:nvPr/>
          </p:nvSpPr>
          <p:spPr bwMode="auto">
            <a:xfrm>
              <a:off x="2094" y="2853"/>
              <a:ext cx="483" cy="249"/>
            </a:xfrm>
            <a:prstGeom prst="rect">
              <a:avLst/>
            </a:prstGeom>
            <a:solidFill>
              <a:srgbClr val="FFFFCC"/>
            </a:solidFill>
            <a:ln w="9525">
              <a:noFill/>
              <a:miter lim="800000"/>
              <a:headEnd/>
              <a:tailEnd/>
            </a:ln>
            <a:effectLst>
              <a:prstShdw prst="shdw17" dist="17961" dir="2700000">
                <a:schemeClr val="tx2"/>
              </a:prstShdw>
            </a:effectLst>
          </p:spPr>
          <p:txBody>
            <a:bodyPr wrap="none" anchor="ctr"/>
            <a:lstStyle/>
            <a:p>
              <a:pPr algn="ctr">
                <a:lnSpc>
                  <a:spcPct val="100000"/>
                </a:lnSpc>
              </a:pPr>
              <a:r>
                <a:rPr lang="zh-CN" altLang="en-US" sz="1400">
                  <a:solidFill>
                    <a:schemeClr val="tx1"/>
                  </a:solidFill>
                  <a:latin typeface="Times New Roman" pitchFamily="18" charset="0"/>
                </a:rPr>
                <a:t>（公司）</a:t>
              </a:r>
            </a:p>
            <a:p>
              <a:pPr algn="ctr">
                <a:lnSpc>
                  <a:spcPct val="85000"/>
                </a:lnSpc>
              </a:pPr>
              <a:r>
                <a:rPr lang="zh-CN" altLang="en-US" sz="1600">
                  <a:solidFill>
                    <a:schemeClr val="tx1"/>
                  </a:solidFill>
                  <a:latin typeface="Times New Roman" pitchFamily="18" charset="0"/>
                </a:rPr>
                <a:t>通大</a:t>
              </a:r>
            </a:p>
          </p:txBody>
        </p:sp>
        <p:sp>
          <p:nvSpPr>
            <p:cNvPr id="414735" name="Line 15"/>
            <p:cNvSpPr>
              <a:spLocks noChangeShapeType="1"/>
            </p:cNvSpPr>
            <p:nvPr/>
          </p:nvSpPr>
          <p:spPr bwMode="auto">
            <a:xfrm>
              <a:off x="1635" y="2999"/>
              <a:ext cx="457" cy="0"/>
            </a:xfrm>
            <a:prstGeom prst="line">
              <a:avLst/>
            </a:prstGeom>
            <a:noFill/>
            <a:ln w="28575">
              <a:solidFill>
                <a:schemeClr val="tx1"/>
              </a:solidFill>
              <a:round/>
              <a:headEnd/>
              <a:tailEnd/>
            </a:ln>
            <a:effectLst/>
          </p:spPr>
          <p:txBody>
            <a:bodyPr wrap="none"/>
            <a:lstStyle/>
            <a:p>
              <a:endParaRPr lang="zh-CN" altLang="en-US"/>
            </a:p>
          </p:txBody>
        </p:sp>
        <p:sp>
          <p:nvSpPr>
            <p:cNvPr id="414736" name="Text Box 16"/>
            <p:cNvSpPr txBox="1">
              <a:spLocks noChangeArrowheads="1"/>
            </p:cNvSpPr>
            <p:nvPr/>
          </p:nvSpPr>
          <p:spPr bwMode="auto">
            <a:xfrm>
              <a:off x="1709" y="2778"/>
              <a:ext cx="476" cy="182"/>
            </a:xfrm>
            <a:prstGeom prst="rect">
              <a:avLst/>
            </a:prstGeom>
            <a:noFill/>
            <a:ln w="9525">
              <a:noFill/>
              <a:miter lim="800000"/>
              <a:headEnd/>
              <a:tailEnd/>
            </a:ln>
            <a:effectLst/>
          </p:spPr>
          <p:txBody>
            <a:bodyPr>
              <a:spAutoFit/>
            </a:bodyPr>
            <a:lstStyle/>
            <a:p>
              <a:pPr>
                <a:lnSpc>
                  <a:spcPct val="100000"/>
                </a:lnSpc>
                <a:spcBef>
                  <a:spcPct val="50000"/>
                </a:spcBef>
              </a:pPr>
              <a:r>
                <a:rPr lang="zh-CN" altLang="en-US" sz="1600">
                  <a:solidFill>
                    <a:schemeClr val="tx1"/>
                  </a:solidFill>
                  <a:effectLst>
                    <a:outerShdw blurRad="38100" dist="38100" dir="2700000" algn="tl">
                      <a:srgbClr val="C0C0C0"/>
                    </a:outerShdw>
                  </a:effectLst>
                  <a:latin typeface="Times New Roman" pitchFamily="18" charset="0"/>
                </a:rPr>
                <a:t>雇用</a:t>
              </a:r>
            </a:p>
          </p:txBody>
        </p:sp>
        <p:sp>
          <p:nvSpPr>
            <p:cNvPr id="414737" name="Text Box 17"/>
            <p:cNvSpPr txBox="1">
              <a:spLocks noChangeArrowheads="1"/>
            </p:cNvSpPr>
            <p:nvPr/>
          </p:nvSpPr>
          <p:spPr bwMode="auto">
            <a:xfrm>
              <a:off x="1645" y="3145"/>
              <a:ext cx="847" cy="165"/>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400">
                  <a:solidFill>
                    <a:schemeClr val="tx1"/>
                  </a:solidFill>
                  <a:latin typeface="Times New Roman" pitchFamily="18" charset="0"/>
                </a:rPr>
                <a:t>链的例子</a:t>
              </a:r>
            </a:p>
          </p:txBody>
        </p:sp>
      </p:grpSp>
      <p:grpSp>
        <p:nvGrpSpPr>
          <p:cNvPr id="414738" name="Group 18"/>
          <p:cNvGrpSpPr>
            <a:grpSpLocks/>
          </p:cNvGrpSpPr>
          <p:nvPr/>
        </p:nvGrpSpPr>
        <p:grpSpPr bwMode="auto">
          <a:xfrm>
            <a:off x="5664200" y="3322638"/>
            <a:ext cx="2133600" cy="1311275"/>
            <a:chOff x="2064" y="1968"/>
            <a:chExt cx="1344" cy="826"/>
          </a:xfrm>
        </p:grpSpPr>
        <p:sp>
          <p:nvSpPr>
            <p:cNvPr id="414739" name="Rectangle 19"/>
            <p:cNvSpPr>
              <a:spLocks noChangeArrowheads="1"/>
            </p:cNvSpPr>
            <p:nvPr/>
          </p:nvSpPr>
          <p:spPr bwMode="auto">
            <a:xfrm>
              <a:off x="2064" y="1993"/>
              <a:ext cx="375" cy="207"/>
            </a:xfrm>
            <a:prstGeom prst="rect">
              <a:avLst/>
            </a:prstGeom>
            <a:solidFill>
              <a:schemeClr val="accent1"/>
            </a:solidFill>
            <a:ln w="9525">
              <a:solidFill>
                <a:schemeClr val="tx1"/>
              </a:solidFill>
              <a:miter lim="800000"/>
              <a:headEnd/>
              <a:tailEnd/>
            </a:ln>
            <a:effectLst/>
          </p:spPr>
          <p:txBody>
            <a:bodyPr wrap="none" anchor="ctr"/>
            <a:lstStyle/>
            <a:p>
              <a:pPr algn="ctr">
                <a:lnSpc>
                  <a:spcPct val="100000"/>
                </a:lnSpc>
              </a:pPr>
              <a:r>
                <a:rPr lang="zh-CN" altLang="en-US" sz="1600">
                  <a:solidFill>
                    <a:schemeClr val="tx1"/>
                  </a:solidFill>
                  <a:latin typeface="Times New Roman" pitchFamily="18" charset="0"/>
                </a:rPr>
                <a:t>项目</a:t>
              </a:r>
            </a:p>
          </p:txBody>
        </p:sp>
        <p:sp>
          <p:nvSpPr>
            <p:cNvPr id="414740" name="Rectangle 20"/>
            <p:cNvSpPr>
              <a:spLocks noChangeArrowheads="1"/>
            </p:cNvSpPr>
            <p:nvPr/>
          </p:nvSpPr>
          <p:spPr bwMode="auto">
            <a:xfrm>
              <a:off x="3032" y="2013"/>
              <a:ext cx="376" cy="202"/>
            </a:xfrm>
            <a:prstGeom prst="rect">
              <a:avLst/>
            </a:prstGeom>
            <a:solidFill>
              <a:schemeClr val="accent1"/>
            </a:solidFill>
            <a:ln w="9525">
              <a:solidFill>
                <a:schemeClr val="tx1"/>
              </a:solidFill>
              <a:miter lim="800000"/>
              <a:headEnd/>
              <a:tailEnd/>
            </a:ln>
            <a:effectLst/>
          </p:spPr>
          <p:txBody>
            <a:bodyPr wrap="none" anchor="ctr"/>
            <a:lstStyle/>
            <a:p>
              <a:pPr algn="ctr">
                <a:lnSpc>
                  <a:spcPct val="100000"/>
                </a:lnSpc>
              </a:pPr>
              <a:r>
                <a:rPr lang="zh-CN" altLang="en-US" sz="1600">
                  <a:solidFill>
                    <a:schemeClr val="tx1"/>
                  </a:solidFill>
                  <a:latin typeface="Times New Roman" pitchFamily="18" charset="0"/>
                </a:rPr>
                <a:t>语言</a:t>
              </a:r>
            </a:p>
          </p:txBody>
        </p:sp>
        <p:sp>
          <p:nvSpPr>
            <p:cNvPr id="414741" name="Line 21"/>
            <p:cNvSpPr>
              <a:spLocks noChangeShapeType="1"/>
            </p:cNvSpPr>
            <p:nvPr/>
          </p:nvSpPr>
          <p:spPr bwMode="auto">
            <a:xfrm>
              <a:off x="2439" y="2102"/>
              <a:ext cx="611" cy="0"/>
            </a:xfrm>
            <a:prstGeom prst="line">
              <a:avLst/>
            </a:prstGeom>
            <a:noFill/>
            <a:ln w="28575">
              <a:solidFill>
                <a:schemeClr val="tx1"/>
              </a:solidFill>
              <a:round/>
              <a:headEnd/>
              <a:tailEnd/>
            </a:ln>
            <a:effectLst/>
          </p:spPr>
          <p:txBody>
            <a:bodyPr wrap="none"/>
            <a:lstStyle/>
            <a:p>
              <a:endParaRPr lang="zh-CN" altLang="en-US"/>
            </a:p>
          </p:txBody>
        </p:sp>
        <p:sp>
          <p:nvSpPr>
            <p:cNvPr id="414742" name="Text Box 22"/>
            <p:cNvSpPr txBox="1">
              <a:spLocks noChangeArrowheads="1"/>
            </p:cNvSpPr>
            <p:nvPr/>
          </p:nvSpPr>
          <p:spPr bwMode="auto">
            <a:xfrm>
              <a:off x="2619" y="1968"/>
              <a:ext cx="244" cy="25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b="0">
                  <a:solidFill>
                    <a:schemeClr val="tx1"/>
                  </a:solidFill>
                  <a:effectLst>
                    <a:outerShdw blurRad="38100" dist="38100" dir="2700000" algn="tl">
                      <a:srgbClr val="C0C0C0"/>
                    </a:outerShdw>
                  </a:effectLst>
                  <a:latin typeface="Times New Roman" pitchFamily="18" charset="0"/>
                </a:rPr>
                <a:t>◆</a:t>
              </a:r>
            </a:p>
          </p:txBody>
        </p:sp>
        <p:sp>
          <p:nvSpPr>
            <p:cNvPr id="414743" name="Rectangle 23"/>
            <p:cNvSpPr>
              <a:spLocks noChangeArrowheads="1"/>
            </p:cNvSpPr>
            <p:nvPr/>
          </p:nvSpPr>
          <p:spPr bwMode="auto">
            <a:xfrm>
              <a:off x="2611" y="2305"/>
              <a:ext cx="314" cy="206"/>
            </a:xfrm>
            <a:prstGeom prst="rect">
              <a:avLst/>
            </a:prstGeom>
            <a:solidFill>
              <a:schemeClr val="accent1"/>
            </a:solidFill>
            <a:ln w="9525">
              <a:solidFill>
                <a:schemeClr val="tx1"/>
              </a:solidFill>
              <a:miter lim="800000"/>
              <a:headEnd/>
              <a:tailEnd/>
            </a:ln>
            <a:effectLst/>
          </p:spPr>
          <p:txBody>
            <a:bodyPr wrap="none" anchor="ctr"/>
            <a:lstStyle/>
            <a:p>
              <a:pPr algn="ctr">
                <a:lnSpc>
                  <a:spcPct val="100000"/>
                </a:lnSpc>
              </a:pPr>
              <a:r>
                <a:rPr lang="zh-CN" altLang="en-US" sz="1600">
                  <a:solidFill>
                    <a:schemeClr val="tx1"/>
                  </a:solidFill>
                  <a:latin typeface="Times New Roman" pitchFamily="18" charset="0"/>
                </a:rPr>
                <a:t>人</a:t>
              </a:r>
            </a:p>
          </p:txBody>
        </p:sp>
        <p:sp>
          <p:nvSpPr>
            <p:cNvPr id="414744" name="Line 24"/>
            <p:cNvSpPr>
              <a:spLocks noChangeShapeType="1"/>
            </p:cNvSpPr>
            <p:nvPr/>
          </p:nvSpPr>
          <p:spPr bwMode="auto">
            <a:xfrm>
              <a:off x="2762" y="2152"/>
              <a:ext cx="0" cy="141"/>
            </a:xfrm>
            <a:prstGeom prst="line">
              <a:avLst/>
            </a:prstGeom>
            <a:noFill/>
            <a:ln w="28575">
              <a:solidFill>
                <a:schemeClr val="tx1"/>
              </a:solidFill>
              <a:round/>
              <a:headEnd/>
              <a:tailEnd/>
            </a:ln>
            <a:effectLst/>
          </p:spPr>
          <p:txBody>
            <a:bodyPr wrap="none"/>
            <a:lstStyle/>
            <a:p>
              <a:endParaRPr lang="zh-CN" altLang="en-US"/>
            </a:p>
          </p:txBody>
        </p:sp>
        <p:sp>
          <p:nvSpPr>
            <p:cNvPr id="414745" name="Text Box 25"/>
            <p:cNvSpPr txBox="1">
              <a:spLocks noChangeArrowheads="1"/>
            </p:cNvSpPr>
            <p:nvPr/>
          </p:nvSpPr>
          <p:spPr bwMode="auto">
            <a:xfrm>
              <a:off x="2385" y="2602"/>
              <a:ext cx="923" cy="192"/>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400">
                  <a:solidFill>
                    <a:schemeClr val="tx1"/>
                  </a:solidFill>
                  <a:latin typeface="Times New Roman" pitchFamily="18" charset="0"/>
                </a:rPr>
                <a:t>三元关联的例</a:t>
              </a:r>
            </a:p>
          </p:txBody>
        </p:sp>
      </p:grpSp>
      <p:grpSp>
        <p:nvGrpSpPr>
          <p:cNvPr id="414746" name="Group 26"/>
          <p:cNvGrpSpPr>
            <a:grpSpLocks/>
          </p:cNvGrpSpPr>
          <p:nvPr/>
        </p:nvGrpSpPr>
        <p:grpSpPr bwMode="auto">
          <a:xfrm>
            <a:off x="5546725" y="4997450"/>
            <a:ext cx="2892425" cy="1328738"/>
            <a:chOff x="2016" y="2832"/>
            <a:chExt cx="1584" cy="866"/>
          </a:xfrm>
        </p:grpSpPr>
        <p:sp>
          <p:nvSpPr>
            <p:cNvPr id="414747" name="Rectangle 27"/>
            <p:cNvSpPr>
              <a:spLocks noChangeArrowheads="1"/>
            </p:cNvSpPr>
            <p:nvPr/>
          </p:nvSpPr>
          <p:spPr bwMode="auto">
            <a:xfrm>
              <a:off x="2016" y="2832"/>
              <a:ext cx="493" cy="285"/>
            </a:xfrm>
            <a:prstGeom prst="rect">
              <a:avLst/>
            </a:prstGeom>
            <a:solidFill>
              <a:srgbClr val="FFFFCC"/>
            </a:solidFill>
            <a:ln w="9525">
              <a:solidFill>
                <a:srgbClr val="FF9900"/>
              </a:solidFill>
              <a:miter lim="800000"/>
              <a:headEnd/>
              <a:tailEnd/>
            </a:ln>
            <a:effectLst/>
          </p:spPr>
          <p:txBody>
            <a:bodyPr wrap="none" anchor="ctr"/>
            <a:lstStyle/>
            <a:p>
              <a:pPr algn="ctr">
                <a:lnSpc>
                  <a:spcPct val="100000"/>
                </a:lnSpc>
              </a:pPr>
              <a:r>
                <a:rPr lang="en-US" altLang="zh-CN" sz="1400">
                  <a:solidFill>
                    <a:schemeClr val="tx1"/>
                  </a:solidFill>
                  <a:latin typeface="Times New Roman" pitchFamily="18" charset="0"/>
                </a:rPr>
                <a:t>(</a:t>
              </a:r>
              <a:r>
                <a:rPr lang="zh-CN" altLang="en-US" sz="1400">
                  <a:solidFill>
                    <a:schemeClr val="tx1"/>
                  </a:solidFill>
                  <a:latin typeface="Times New Roman" pitchFamily="18" charset="0"/>
                </a:rPr>
                <a:t>项目</a:t>
              </a:r>
              <a:r>
                <a:rPr lang="en-US" altLang="zh-CN" sz="1400">
                  <a:solidFill>
                    <a:schemeClr val="tx1"/>
                  </a:solidFill>
                  <a:latin typeface="Times New Roman" pitchFamily="18" charset="0"/>
                </a:rPr>
                <a:t>)</a:t>
              </a:r>
            </a:p>
            <a:p>
              <a:pPr algn="ctr">
                <a:lnSpc>
                  <a:spcPct val="100000"/>
                </a:lnSpc>
              </a:pPr>
              <a:r>
                <a:rPr lang="en-US" altLang="zh-CN" sz="1600">
                  <a:solidFill>
                    <a:schemeClr val="tx1"/>
                  </a:solidFill>
                  <a:latin typeface="Times New Roman" pitchFamily="18" charset="0"/>
                </a:rPr>
                <a:t>CAD</a:t>
              </a:r>
              <a:r>
                <a:rPr lang="zh-CN" altLang="en-US" sz="1600">
                  <a:solidFill>
                    <a:schemeClr val="tx1"/>
                  </a:solidFill>
                  <a:latin typeface="Times New Roman" pitchFamily="18" charset="0"/>
                </a:rPr>
                <a:t>系统</a:t>
              </a:r>
            </a:p>
          </p:txBody>
        </p:sp>
        <p:sp>
          <p:nvSpPr>
            <p:cNvPr id="414748" name="Rectangle 28"/>
            <p:cNvSpPr>
              <a:spLocks noChangeArrowheads="1"/>
            </p:cNvSpPr>
            <p:nvPr/>
          </p:nvSpPr>
          <p:spPr bwMode="auto">
            <a:xfrm>
              <a:off x="3088" y="2832"/>
              <a:ext cx="512" cy="280"/>
            </a:xfrm>
            <a:prstGeom prst="rect">
              <a:avLst/>
            </a:prstGeom>
            <a:solidFill>
              <a:srgbClr val="FFFFCC"/>
            </a:solidFill>
            <a:ln w="9525">
              <a:solidFill>
                <a:srgbClr val="FF9900"/>
              </a:solidFill>
              <a:miter lim="800000"/>
              <a:headEnd/>
              <a:tailEnd/>
            </a:ln>
            <a:effectLst/>
          </p:spPr>
          <p:txBody>
            <a:bodyPr wrap="none" anchor="ctr"/>
            <a:lstStyle/>
            <a:p>
              <a:pPr algn="ctr">
                <a:lnSpc>
                  <a:spcPct val="100000"/>
                </a:lnSpc>
              </a:pPr>
              <a:r>
                <a:rPr lang="en-US" altLang="zh-CN" sz="1400">
                  <a:solidFill>
                    <a:schemeClr val="tx1"/>
                  </a:solidFill>
                  <a:latin typeface="Times New Roman" pitchFamily="18" charset="0"/>
                </a:rPr>
                <a:t>(</a:t>
              </a:r>
              <a:r>
                <a:rPr lang="zh-CN" altLang="en-US" sz="1400">
                  <a:solidFill>
                    <a:schemeClr val="tx1"/>
                  </a:solidFill>
                  <a:latin typeface="Times New Roman" pitchFamily="18" charset="0"/>
                </a:rPr>
                <a:t>语言</a:t>
              </a:r>
              <a:r>
                <a:rPr lang="en-US" altLang="zh-CN" sz="1400">
                  <a:solidFill>
                    <a:schemeClr val="tx1"/>
                  </a:solidFill>
                  <a:latin typeface="Times New Roman" pitchFamily="18" charset="0"/>
                </a:rPr>
                <a:t>) </a:t>
              </a:r>
            </a:p>
            <a:p>
              <a:pPr algn="ctr">
                <a:lnSpc>
                  <a:spcPct val="100000"/>
                </a:lnSpc>
              </a:pPr>
              <a:r>
                <a:rPr lang="en-US" altLang="zh-CN" sz="1600">
                  <a:solidFill>
                    <a:schemeClr val="tx1"/>
                  </a:solidFill>
                  <a:latin typeface="Times New Roman" pitchFamily="18" charset="0"/>
                </a:rPr>
                <a:t>C ++</a:t>
              </a:r>
            </a:p>
          </p:txBody>
        </p:sp>
        <p:sp>
          <p:nvSpPr>
            <p:cNvPr id="414749" name="Line 29"/>
            <p:cNvSpPr>
              <a:spLocks noChangeShapeType="1"/>
            </p:cNvSpPr>
            <p:nvPr/>
          </p:nvSpPr>
          <p:spPr bwMode="auto">
            <a:xfrm>
              <a:off x="2515" y="3000"/>
              <a:ext cx="570" cy="0"/>
            </a:xfrm>
            <a:prstGeom prst="line">
              <a:avLst/>
            </a:prstGeom>
            <a:noFill/>
            <a:ln w="28575">
              <a:solidFill>
                <a:schemeClr val="tx1"/>
              </a:solidFill>
              <a:round/>
              <a:headEnd/>
              <a:tailEnd/>
            </a:ln>
            <a:effectLst/>
          </p:spPr>
          <p:txBody>
            <a:bodyPr wrap="none"/>
            <a:lstStyle/>
            <a:p>
              <a:endParaRPr lang="zh-CN" altLang="en-US"/>
            </a:p>
          </p:txBody>
        </p:sp>
        <p:sp>
          <p:nvSpPr>
            <p:cNvPr id="414750" name="Text Box 30"/>
            <p:cNvSpPr txBox="1">
              <a:spLocks noChangeArrowheads="1"/>
            </p:cNvSpPr>
            <p:nvPr/>
          </p:nvSpPr>
          <p:spPr bwMode="auto">
            <a:xfrm>
              <a:off x="2683" y="2857"/>
              <a:ext cx="227" cy="258"/>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b="0">
                  <a:solidFill>
                    <a:schemeClr val="tx1"/>
                  </a:solidFill>
                  <a:effectLst>
                    <a:outerShdw blurRad="38100" dist="38100" dir="2700000" algn="tl">
                      <a:srgbClr val="C0C0C0"/>
                    </a:outerShdw>
                  </a:effectLst>
                  <a:latin typeface="Times New Roman" pitchFamily="18" charset="0"/>
                </a:rPr>
                <a:t>◆</a:t>
              </a:r>
            </a:p>
          </p:txBody>
        </p:sp>
        <p:sp>
          <p:nvSpPr>
            <p:cNvPr id="414751" name="Rectangle 31"/>
            <p:cNvSpPr>
              <a:spLocks noChangeArrowheads="1"/>
            </p:cNvSpPr>
            <p:nvPr/>
          </p:nvSpPr>
          <p:spPr bwMode="auto">
            <a:xfrm>
              <a:off x="2603" y="3196"/>
              <a:ext cx="436" cy="259"/>
            </a:xfrm>
            <a:prstGeom prst="rect">
              <a:avLst/>
            </a:prstGeom>
            <a:solidFill>
              <a:srgbClr val="FFFFCC"/>
            </a:solidFill>
            <a:ln w="9525">
              <a:solidFill>
                <a:srgbClr val="FF9900"/>
              </a:solidFill>
              <a:miter lim="800000"/>
              <a:headEnd/>
              <a:tailEnd/>
            </a:ln>
            <a:effectLst/>
          </p:spPr>
          <p:txBody>
            <a:bodyPr wrap="none" anchor="ctr"/>
            <a:lstStyle/>
            <a:p>
              <a:pPr algn="ctr">
                <a:lnSpc>
                  <a:spcPct val="100000"/>
                </a:lnSpc>
              </a:pPr>
              <a:r>
                <a:rPr lang="en-US" altLang="zh-CN" sz="1400">
                  <a:solidFill>
                    <a:schemeClr val="tx1"/>
                  </a:solidFill>
                  <a:latin typeface="Times New Roman" pitchFamily="18" charset="0"/>
                </a:rPr>
                <a:t>(</a:t>
              </a:r>
              <a:r>
                <a:rPr lang="zh-CN" altLang="en-US" sz="1400">
                  <a:solidFill>
                    <a:schemeClr val="tx1"/>
                  </a:solidFill>
                  <a:latin typeface="Times New Roman" pitchFamily="18" charset="0"/>
                </a:rPr>
                <a:t>人</a:t>
              </a:r>
              <a:r>
                <a:rPr lang="en-US" altLang="zh-CN" sz="1400">
                  <a:solidFill>
                    <a:schemeClr val="tx1"/>
                  </a:solidFill>
                  <a:latin typeface="Times New Roman" pitchFamily="18" charset="0"/>
                </a:rPr>
                <a:t>)</a:t>
              </a:r>
            </a:p>
            <a:p>
              <a:pPr algn="ctr">
                <a:lnSpc>
                  <a:spcPct val="100000"/>
                </a:lnSpc>
              </a:pPr>
              <a:r>
                <a:rPr lang="zh-CN" altLang="en-US" sz="1400">
                  <a:solidFill>
                    <a:schemeClr val="tx1"/>
                  </a:solidFill>
                  <a:latin typeface="Times New Roman" pitchFamily="18" charset="0"/>
                </a:rPr>
                <a:t>李波</a:t>
              </a:r>
            </a:p>
          </p:txBody>
        </p:sp>
        <p:sp>
          <p:nvSpPr>
            <p:cNvPr id="414752" name="Line 32"/>
            <p:cNvSpPr>
              <a:spLocks noChangeShapeType="1"/>
            </p:cNvSpPr>
            <p:nvPr/>
          </p:nvSpPr>
          <p:spPr bwMode="auto">
            <a:xfrm>
              <a:off x="2816" y="3048"/>
              <a:ext cx="0" cy="155"/>
            </a:xfrm>
            <a:prstGeom prst="line">
              <a:avLst/>
            </a:prstGeom>
            <a:noFill/>
            <a:ln w="28575">
              <a:solidFill>
                <a:schemeClr val="tx1"/>
              </a:solidFill>
              <a:round/>
              <a:headEnd/>
              <a:tailEnd/>
            </a:ln>
            <a:effectLst/>
          </p:spPr>
          <p:txBody>
            <a:bodyPr wrap="none"/>
            <a:lstStyle/>
            <a:p>
              <a:endParaRPr lang="zh-CN" altLang="en-US"/>
            </a:p>
          </p:txBody>
        </p:sp>
        <p:sp>
          <p:nvSpPr>
            <p:cNvPr id="414753" name="Text Box 33"/>
            <p:cNvSpPr txBox="1">
              <a:spLocks noChangeArrowheads="1"/>
            </p:cNvSpPr>
            <p:nvPr/>
          </p:nvSpPr>
          <p:spPr bwMode="auto">
            <a:xfrm>
              <a:off x="2562" y="3499"/>
              <a:ext cx="706" cy="199"/>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400">
                  <a:solidFill>
                    <a:schemeClr val="tx1"/>
                  </a:solidFill>
                  <a:latin typeface="Times New Roman" pitchFamily="18" charset="0"/>
                </a:rPr>
                <a:t>链的例子</a:t>
              </a:r>
            </a:p>
          </p:txBody>
        </p:sp>
      </p:grpSp>
    </p:spTree>
  </p:cSld>
  <p:clrMapOvr>
    <a:masterClrMapping/>
  </p:clrMapOvr>
  <p:transition spd="slow">
    <p:randomBar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8"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的关系</a:t>
            </a:r>
          </a:p>
        </p:txBody>
      </p:sp>
      <p:sp>
        <p:nvSpPr>
          <p:cNvPr id="415749" name="Rectangle 5"/>
          <p:cNvSpPr>
            <a:spLocks noGrp="1" noChangeArrowheads="1"/>
          </p:cNvSpPr>
          <p:nvPr>
            <p:ph type="body" idx="1"/>
          </p:nvPr>
        </p:nvSpPr>
        <p:spPr>
          <a:xfrm>
            <a:off x="242888" y="1423988"/>
            <a:ext cx="8529637" cy="4494212"/>
          </a:xfrm>
          <a:noFill/>
          <a:ln/>
        </p:spPr>
        <p:txBody>
          <a:bodyPr/>
          <a:lstStyle/>
          <a:p>
            <a:pPr marL="0" indent="0" defTabSz="484188">
              <a:tabLst/>
            </a:pPr>
            <a:r>
              <a:rPr lang="zh-CN" altLang="en-US" sz="2400">
                <a:solidFill>
                  <a:schemeClr val="hlink"/>
                </a:solidFill>
                <a:effectLst>
                  <a:outerShdw blurRad="38100" dist="38100" dir="2700000" algn="tl">
                    <a:srgbClr val="C0C0C0"/>
                  </a:outerShdw>
                </a:effectLst>
              </a:rPr>
              <a:t>　关联的重数</a:t>
            </a:r>
          </a:p>
          <a:p>
            <a:pPr marL="0" indent="0" defTabSz="484188">
              <a:tabLst/>
            </a:pPr>
            <a:r>
              <a:rPr lang="zh-CN" altLang="en-US" sz="2400">
                <a:effectLst>
                  <a:outerShdw blurRad="38100" dist="38100" dir="2700000" algn="tl">
                    <a:srgbClr val="C0C0C0"/>
                  </a:outerShdw>
                </a:effectLst>
              </a:rPr>
              <a:t>	重数</a:t>
            </a:r>
            <a:r>
              <a:rPr lang="en-US" altLang="zh-CN" sz="2400">
                <a:effectLst>
                  <a:outerShdw blurRad="38100" dist="38100" dir="2700000" algn="tl">
                    <a:srgbClr val="C0C0C0"/>
                  </a:outerShdw>
                </a:effectLst>
              </a:rPr>
              <a:t>(multiplicity)</a:t>
            </a:r>
            <a:r>
              <a:rPr lang="zh-CN" altLang="en-US" sz="2400">
                <a:effectLst>
                  <a:outerShdw blurRad="38100" dist="38100" dir="2700000" algn="tl">
                    <a:srgbClr val="C0C0C0"/>
                  </a:outerShdw>
                </a:effectLst>
              </a:rPr>
              <a:t>表示多少个对象与对方对象相连接，常用的重数符号有：</a:t>
            </a:r>
          </a:p>
          <a:p>
            <a:pPr marL="0" indent="0" defTabSz="484188">
              <a:tabLst/>
            </a:pPr>
            <a:r>
              <a:rPr lang="zh-CN" altLang="en-US" sz="2400">
                <a:effectLst>
                  <a:outerShdw blurRad="38100" dist="38100" dir="2700000" algn="tl">
                    <a:srgbClr val="C0C0C0"/>
                  </a:outerShdw>
                </a:effectLst>
              </a:rPr>
              <a:t> “</a:t>
            </a:r>
            <a:r>
              <a:rPr lang="en-US" altLang="zh-CN" sz="2400">
                <a:effectLst>
                  <a:outerShdw blurRad="38100" dist="38100" dir="2700000" algn="tl">
                    <a:srgbClr val="C0C0C0"/>
                  </a:outerShdw>
                </a:effectLst>
              </a:rPr>
              <a:t>0..1”       </a:t>
            </a:r>
            <a:r>
              <a:rPr lang="zh-CN" altLang="en-US" sz="2400">
                <a:effectLst>
                  <a:outerShdw blurRad="38100" dist="38100" dir="2700000" algn="tl">
                    <a:srgbClr val="C0C0C0"/>
                  </a:outerShdw>
                </a:effectLst>
              </a:rPr>
              <a:t>表示零或</a:t>
            </a:r>
            <a:r>
              <a:rPr lang="en-US" altLang="zh-CN" sz="2400">
                <a:effectLst>
                  <a:outerShdw blurRad="38100" dist="38100" dir="2700000" algn="tl">
                    <a:srgbClr val="C0C0C0"/>
                  </a:outerShdw>
                </a:effectLst>
              </a:rPr>
              <a:t>1</a:t>
            </a:r>
          </a:p>
          <a:p>
            <a:pPr marL="0" indent="0" defTabSz="484188">
              <a:tabLst/>
            </a:pPr>
            <a:r>
              <a:rPr lang="en-US" altLang="zh-CN" sz="2400">
                <a:effectLst>
                  <a:outerShdw blurRad="38100" dist="38100" dir="2700000" algn="tl">
                    <a:srgbClr val="C0C0C0"/>
                  </a:outerShdw>
                </a:effectLst>
              </a:rPr>
              <a:t> “0..*”</a:t>
            </a:r>
            <a:r>
              <a:rPr lang="zh-CN" altLang="en-US" sz="2400">
                <a:effectLst>
                  <a:outerShdw blurRad="38100" dist="38100" dir="2700000" algn="tl">
                    <a:srgbClr val="C0C0C0"/>
                  </a:outerShdw>
                </a:effectLst>
              </a:rPr>
              <a:t>或“*”  表示零或多个</a:t>
            </a:r>
          </a:p>
          <a:p>
            <a:pPr marL="0" indent="0" defTabSz="484188">
              <a:tabLst/>
            </a:pPr>
            <a:r>
              <a:rPr lang="zh-CN" altLang="en-US" sz="2400">
                <a:effectLst>
                  <a:outerShdw blurRad="38100" dist="38100" dir="2700000" algn="tl">
                    <a:srgbClr val="C0C0C0"/>
                  </a:outerShdw>
                </a:effectLst>
              </a:rPr>
              <a:t> “</a:t>
            </a:r>
            <a:r>
              <a:rPr lang="en-US" altLang="zh-CN" sz="2400">
                <a:effectLst>
                  <a:outerShdw blurRad="38100" dist="38100" dir="2700000" algn="tl">
                    <a:srgbClr val="C0C0C0"/>
                  </a:outerShdw>
                </a:effectLst>
              </a:rPr>
              <a:t>1..*”       </a:t>
            </a:r>
            <a:r>
              <a:rPr lang="zh-CN" altLang="en-US" sz="2400">
                <a:effectLst>
                  <a:outerShdw blurRad="38100" dist="38100" dir="2700000" algn="tl">
                    <a:srgbClr val="C0C0C0"/>
                  </a:outerShdw>
                </a:effectLst>
              </a:rPr>
              <a:t>表示</a:t>
            </a:r>
            <a:r>
              <a:rPr lang="en-US" altLang="zh-CN" sz="2400">
                <a:effectLst>
                  <a:outerShdw blurRad="38100" dist="38100" dir="2700000" algn="tl">
                    <a:srgbClr val="C0C0C0"/>
                  </a:outerShdw>
                </a:effectLst>
              </a:rPr>
              <a:t>1</a:t>
            </a:r>
            <a:r>
              <a:rPr lang="zh-CN" altLang="en-US" sz="2400">
                <a:effectLst>
                  <a:outerShdw blurRad="38100" dist="38100" dir="2700000" algn="tl">
                    <a:srgbClr val="C0C0C0"/>
                  </a:outerShdw>
                </a:effectLst>
              </a:rPr>
              <a:t>或多个</a:t>
            </a:r>
          </a:p>
          <a:p>
            <a:pPr marL="0" indent="0" defTabSz="484188">
              <a:tabLst/>
            </a:pPr>
            <a:r>
              <a:rPr lang="zh-CN" altLang="en-US" sz="2400">
                <a:effectLst>
                  <a:outerShdw blurRad="38100" dist="38100" dir="2700000" algn="tl">
                    <a:srgbClr val="C0C0C0"/>
                  </a:outerShdw>
                </a:effectLst>
              </a:rPr>
              <a:t> “</a:t>
            </a:r>
            <a:r>
              <a:rPr lang="en-US" altLang="zh-CN" sz="2400">
                <a:effectLst>
                  <a:outerShdw blurRad="38100" dist="38100" dir="2700000" algn="tl">
                    <a:srgbClr val="C0C0C0"/>
                  </a:outerShdw>
                </a:effectLst>
              </a:rPr>
              <a:t>1,3,7”   </a:t>
            </a:r>
            <a:r>
              <a:rPr lang="zh-CN" altLang="en-US" sz="2400">
                <a:effectLst>
                  <a:outerShdw blurRad="38100" dist="38100" dir="2700000" algn="tl">
                    <a:srgbClr val="C0C0C0"/>
                  </a:outerShdw>
                </a:effectLst>
              </a:rPr>
              <a:t>表示</a:t>
            </a:r>
            <a:r>
              <a:rPr lang="en-US" altLang="zh-CN" sz="2400">
                <a:effectLst>
                  <a:outerShdw blurRad="38100" dist="38100" dir="2700000" algn="tl">
                    <a:srgbClr val="C0C0C0"/>
                  </a:outerShdw>
                </a:effectLst>
              </a:rPr>
              <a:t>1</a:t>
            </a:r>
            <a:r>
              <a:rPr lang="zh-CN" altLang="en-US" sz="2400">
                <a:effectLst>
                  <a:outerShdw blurRad="38100" dist="38100" dir="2700000" algn="tl">
                    <a:srgbClr val="C0C0C0"/>
                  </a:outerShdw>
                </a:effectLst>
              </a:rPr>
              <a:t>或</a:t>
            </a:r>
            <a:r>
              <a:rPr lang="en-US" altLang="zh-CN" sz="2400">
                <a:effectLst>
                  <a:outerShdw blurRad="38100" dist="38100" dir="2700000" algn="tl">
                    <a:srgbClr val="C0C0C0"/>
                  </a:outerShdw>
                </a:effectLst>
              </a:rPr>
              <a:t>3</a:t>
            </a:r>
            <a:r>
              <a:rPr lang="zh-CN" altLang="en-US" sz="2400">
                <a:effectLst>
                  <a:outerShdw blurRad="38100" dist="38100" dir="2700000" algn="tl">
                    <a:srgbClr val="C0C0C0"/>
                  </a:outerShdw>
                </a:effectLst>
              </a:rPr>
              <a:t>或</a:t>
            </a:r>
            <a:r>
              <a:rPr lang="en-US" altLang="zh-CN" sz="2400">
                <a:effectLst>
                  <a:outerShdw blurRad="38100" dist="38100" dir="2700000" algn="tl">
                    <a:srgbClr val="C0C0C0"/>
                  </a:outerShdw>
                </a:effectLst>
              </a:rPr>
              <a:t>7</a:t>
            </a:r>
            <a:r>
              <a:rPr lang="zh-CN" altLang="en-US" sz="2400">
                <a:effectLst>
                  <a:outerShdw blurRad="38100" dist="38100" dir="2700000" algn="tl">
                    <a:srgbClr val="C0C0C0"/>
                  </a:outerShdw>
                </a:effectLst>
              </a:rPr>
              <a:t>（枚举型）</a:t>
            </a:r>
          </a:p>
          <a:p>
            <a:pPr marL="0" indent="0" defTabSz="484188">
              <a:tabLst/>
            </a:pPr>
            <a:r>
              <a:rPr lang="zh-CN" altLang="en-US" sz="2400">
                <a:effectLst>
                  <a:outerShdw blurRad="38100" dist="38100" dir="2700000" algn="tl">
                    <a:srgbClr val="C0C0C0"/>
                  </a:outerShdw>
                </a:effectLst>
              </a:rPr>
              <a:t>重数的默认值为</a:t>
            </a:r>
            <a:r>
              <a:rPr lang="en-US" altLang="zh-CN" sz="2400">
                <a:effectLst>
                  <a:outerShdw blurRad="38100" dist="38100" dir="2700000" algn="tl">
                    <a:srgbClr val="C0C0C0"/>
                  </a:outerShdw>
                </a:effectLst>
              </a:rPr>
              <a:t>1</a:t>
            </a:r>
            <a:r>
              <a:rPr lang="zh-CN" altLang="en-US" sz="2400">
                <a:effectLst>
                  <a:outerShdw blurRad="38100" dist="38100" dir="2700000" algn="tl">
                    <a:srgbClr val="C0C0C0"/>
                  </a:outerShdw>
                </a:effectLst>
              </a:rPr>
              <a:t>。</a:t>
            </a:r>
          </a:p>
        </p:txBody>
      </p:sp>
      <p:grpSp>
        <p:nvGrpSpPr>
          <p:cNvPr id="415751" name="Group 7"/>
          <p:cNvGrpSpPr>
            <a:grpSpLocks/>
          </p:cNvGrpSpPr>
          <p:nvPr/>
        </p:nvGrpSpPr>
        <p:grpSpPr bwMode="auto">
          <a:xfrm>
            <a:off x="5649913" y="4483100"/>
            <a:ext cx="927100" cy="1384300"/>
            <a:chOff x="3888" y="2016"/>
            <a:chExt cx="584" cy="872"/>
          </a:xfrm>
        </p:grpSpPr>
        <p:sp>
          <p:nvSpPr>
            <p:cNvPr id="415752" name="Rectangle 8"/>
            <p:cNvSpPr>
              <a:spLocks noChangeArrowheads="1"/>
            </p:cNvSpPr>
            <p:nvPr/>
          </p:nvSpPr>
          <p:spPr bwMode="auto">
            <a:xfrm>
              <a:off x="3888" y="2016"/>
              <a:ext cx="576" cy="200"/>
            </a:xfrm>
            <a:prstGeom prst="rect">
              <a:avLst/>
            </a:prstGeom>
            <a:solidFill>
              <a:srgbClr val="FFFF99"/>
            </a:solidFill>
            <a:ln w="28575">
              <a:solidFill>
                <a:srgbClr val="CC9900"/>
              </a:solidFill>
              <a:miter lim="800000"/>
              <a:headEnd/>
              <a:tailEnd/>
            </a:ln>
            <a:effectLst/>
          </p:spPr>
          <p:txBody>
            <a:bodyPr wrap="none" anchor="ctr"/>
            <a:lstStyle/>
            <a:p>
              <a:pPr algn="ctr">
                <a:lnSpc>
                  <a:spcPct val="100000"/>
                </a:lnSpc>
              </a:pPr>
              <a:r>
                <a:rPr lang="en-US" altLang="zh-CN" sz="1800">
                  <a:solidFill>
                    <a:schemeClr val="tx1"/>
                  </a:solidFill>
                  <a:latin typeface="Times New Roman" pitchFamily="18" charset="0"/>
                </a:rPr>
                <a:t>Person</a:t>
              </a:r>
            </a:p>
          </p:txBody>
        </p:sp>
        <p:sp>
          <p:nvSpPr>
            <p:cNvPr id="415753" name="Rectangle 9"/>
            <p:cNvSpPr>
              <a:spLocks noChangeArrowheads="1"/>
            </p:cNvSpPr>
            <p:nvPr/>
          </p:nvSpPr>
          <p:spPr bwMode="auto">
            <a:xfrm>
              <a:off x="3896" y="2688"/>
              <a:ext cx="576" cy="200"/>
            </a:xfrm>
            <a:prstGeom prst="rect">
              <a:avLst/>
            </a:prstGeom>
            <a:solidFill>
              <a:srgbClr val="FFFF99"/>
            </a:solidFill>
            <a:ln w="28575">
              <a:solidFill>
                <a:srgbClr val="CC9900"/>
              </a:solidFill>
              <a:miter lim="800000"/>
              <a:headEnd/>
              <a:tailEnd/>
            </a:ln>
            <a:effectLst/>
          </p:spPr>
          <p:txBody>
            <a:bodyPr wrap="none" anchor="ctr"/>
            <a:lstStyle/>
            <a:p>
              <a:pPr algn="ctr">
                <a:lnSpc>
                  <a:spcPct val="100000"/>
                </a:lnSpc>
              </a:pPr>
              <a:r>
                <a:rPr lang="en-US" altLang="zh-CN" sz="1800">
                  <a:solidFill>
                    <a:schemeClr val="tx1"/>
                  </a:solidFill>
                  <a:latin typeface="Times New Roman" pitchFamily="18" charset="0"/>
                </a:rPr>
                <a:t>Hobby</a:t>
              </a:r>
            </a:p>
          </p:txBody>
        </p:sp>
        <p:sp>
          <p:nvSpPr>
            <p:cNvPr id="415754" name="Line 10"/>
            <p:cNvSpPr>
              <a:spLocks noChangeShapeType="1"/>
            </p:cNvSpPr>
            <p:nvPr/>
          </p:nvSpPr>
          <p:spPr bwMode="auto">
            <a:xfrm>
              <a:off x="4176" y="2208"/>
              <a:ext cx="0" cy="480"/>
            </a:xfrm>
            <a:prstGeom prst="line">
              <a:avLst/>
            </a:prstGeom>
            <a:noFill/>
            <a:ln w="28575">
              <a:solidFill>
                <a:schemeClr val="tx1"/>
              </a:solidFill>
              <a:round/>
              <a:headEnd/>
              <a:tailEnd/>
            </a:ln>
            <a:effectLst/>
          </p:spPr>
          <p:txBody>
            <a:bodyPr/>
            <a:lstStyle/>
            <a:p>
              <a:endParaRPr lang="zh-CN" altLang="en-US"/>
            </a:p>
          </p:txBody>
        </p:sp>
        <p:sp>
          <p:nvSpPr>
            <p:cNvPr id="415755" name="Text Box 11"/>
            <p:cNvSpPr txBox="1">
              <a:spLocks noChangeArrowheads="1"/>
            </p:cNvSpPr>
            <p:nvPr/>
          </p:nvSpPr>
          <p:spPr bwMode="auto">
            <a:xfrm>
              <a:off x="4128" y="2216"/>
              <a:ext cx="240" cy="457"/>
            </a:xfrm>
            <a:prstGeom prst="rect">
              <a:avLst/>
            </a:prstGeom>
            <a:noFill/>
            <a:ln w="28575">
              <a:noFill/>
              <a:miter lim="800000"/>
              <a:headEnd/>
              <a:tailEnd/>
            </a:ln>
            <a:effectLst/>
          </p:spPr>
          <p:txBody>
            <a:bodyPr>
              <a:spAutoFit/>
            </a:bodyPr>
            <a:lstStyle/>
            <a:p>
              <a:pPr algn="ctr" fontAlgn="ctr">
                <a:spcBef>
                  <a:spcPct val="50000"/>
                </a:spcBef>
              </a:pPr>
              <a:r>
                <a:rPr lang="en-US" altLang="zh-CN" sz="1800">
                  <a:solidFill>
                    <a:schemeClr val="tx1"/>
                  </a:solidFill>
                  <a:latin typeface="宋体" pitchFamily="2" charset="-122"/>
                </a:rPr>
                <a:t>1</a:t>
              </a:r>
            </a:p>
            <a:p>
              <a:pPr algn="ctr" fontAlgn="ctr">
                <a:spcBef>
                  <a:spcPct val="50000"/>
                </a:spcBef>
              </a:pPr>
              <a:r>
                <a:rPr lang="en-US" altLang="zh-CN" sz="1800">
                  <a:solidFill>
                    <a:schemeClr val="tx1"/>
                  </a:solidFill>
                  <a:latin typeface="宋体" pitchFamily="2" charset="-122"/>
                </a:rPr>
                <a:t>*</a:t>
              </a:r>
            </a:p>
          </p:txBody>
        </p:sp>
      </p:grpSp>
      <p:grpSp>
        <p:nvGrpSpPr>
          <p:cNvPr id="415768" name="Group 24"/>
          <p:cNvGrpSpPr>
            <a:grpSpLocks/>
          </p:cNvGrpSpPr>
          <p:nvPr/>
        </p:nvGrpSpPr>
        <p:grpSpPr bwMode="auto">
          <a:xfrm>
            <a:off x="6792913" y="4178300"/>
            <a:ext cx="2057400" cy="1905000"/>
            <a:chOff x="4279" y="2632"/>
            <a:chExt cx="1296" cy="1200"/>
          </a:xfrm>
        </p:grpSpPr>
        <p:sp>
          <p:nvSpPr>
            <p:cNvPr id="415756" name="Rectangle 12"/>
            <p:cNvSpPr>
              <a:spLocks noChangeArrowheads="1"/>
            </p:cNvSpPr>
            <p:nvPr/>
          </p:nvSpPr>
          <p:spPr bwMode="auto">
            <a:xfrm>
              <a:off x="4759" y="2632"/>
              <a:ext cx="720" cy="240"/>
            </a:xfrm>
            <a:prstGeom prst="rect">
              <a:avLst/>
            </a:prstGeom>
            <a:solidFill>
              <a:srgbClr val="FFFF99"/>
            </a:solidFill>
            <a:ln w="28575">
              <a:solidFill>
                <a:srgbClr val="FFBA55"/>
              </a:solidFill>
              <a:miter lim="800000"/>
              <a:headEnd/>
              <a:tailEnd/>
            </a:ln>
            <a:effectLst>
              <a:outerShdw dist="35921" dir="2700000" algn="ctr" rotWithShape="0">
                <a:schemeClr val="bg2"/>
              </a:outerShdw>
            </a:effectLst>
          </p:spPr>
          <p:txBody>
            <a:bodyPr wrap="none" anchor="ctr"/>
            <a:lstStyle/>
            <a:p>
              <a:pPr algn="ctr" fontAlgn="ctr">
                <a:spcBef>
                  <a:spcPct val="20000"/>
                </a:spcBef>
              </a:pPr>
              <a:r>
                <a:rPr lang="en-US" altLang="zh-CN" sz="1800">
                  <a:solidFill>
                    <a:schemeClr val="bg2"/>
                  </a:solidFill>
                  <a:effectLst>
                    <a:outerShdw blurRad="38100" dist="38100" dir="2700000" algn="tl">
                      <a:srgbClr val="000000"/>
                    </a:outerShdw>
                  </a:effectLst>
                  <a:latin typeface="Times New Roman" pitchFamily="18" charset="0"/>
                </a:rPr>
                <a:t>Committee</a:t>
              </a:r>
            </a:p>
          </p:txBody>
        </p:sp>
        <p:sp>
          <p:nvSpPr>
            <p:cNvPr id="415757" name="Rectangle 13"/>
            <p:cNvSpPr>
              <a:spLocks noChangeArrowheads="1"/>
            </p:cNvSpPr>
            <p:nvPr/>
          </p:nvSpPr>
          <p:spPr bwMode="auto">
            <a:xfrm>
              <a:off x="4759" y="3592"/>
              <a:ext cx="720" cy="240"/>
            </a:xfrm>
            <a:prstGeom prst="rect">
              <a:avLst/>
            </a:prstGeom>
            <a:solidFill>
              <a:srgbClr val="FFFF99"/>
            </a:solidFill>
            <a:ln w="28575">
              <a:solidFill>
                <a:srgbClr val="FFBA55"/>
              </a:solidFill>
              <a:miter lim="800000"/>
              <a:headEnd/>
              <a:tailEnd/>
            </a:ln>
            <a:effectLst>
              <a:outerShdw dist="35921" dir="2700000" algn="ctr" rotWithShape="0">
                <a:schemeClr val="bg2"/>
              </a:outerShdw>
            </a:effectLst>
          </p:spPr>
          <p:txBody>
            <a:bodyPr wrap="none" anchor="ctr"/>
            <a:lstStyle/>
            <a:p>
              <a:pPr algn="ctr" fontAlgn="ctr">
                <a:spcBef>
                  <a:spcPct val="20000"/>
                </a:spcBef>
              </a:pPr>
              <a:r>
                <a:rPr lang="en-US" altLang="zh-CN" sz="1800">
                  <a:solidFill>
                    <a:schemeClr val="bg2"/>
                  </a:solidFill>
                  <a:effectLst>
                    <a:outerShdw blurRad="38100" dist="38100" dir="2700000" algn="tl">
                      <a:srgbClr val="000000"/>
                    </a:outerShdw>
                  </a:effectLst>
                  <a:latin typeface="Times New Roman" pitchFamily="18" charset="0"/>
                </a:rPr>
                <a:t>Person</a:t>
              </a:r>
            </a:p>
          </p:txBody>
        </p:sp>
        <p:sp>
          <p:nvSpPr>
            <p:cNvPr id="415758" name="Rectangle 14"/>
            <p:cNvSpPr>
              <a:spLocks noChangeArrowheads="1"/>
            </p:cNvSpPr>
            <p:nvPr/>
          </p:nvSpPr>
          <p:spPr bwMode="auto">
            <a:xfrm>
              <a:off x="4279" y="3112"/>
              <a:ext cx="480" cy="240"/>
            </a:xfrm>
            <a:prstGeom prst="rect">
              <a:avLst/>
            </a:prstGeom>
            <a:solidFill>
              <a:srgbClr val="FFFF99"/>
            </a:solidFill>
            <a:ln w="28575">
              <a:solidFill>
                <a:srgbClr val="FFBA55"/>
              </a:solidFill>
              <a:miter lim="800000"/>
              <a:headEnd/>
              <a:tailEnd/>
            </a:ln>
            <a:effectLst>
              <a:outerShdw dist="35921" dir="2700000" algn="ctr" rotWithShape="0">
                <a:schemeClr val="bg2"/>
              </a:outerShdw>
            </a:effectLst>
          </p:spPr>
          <p:txBody>
            <a:bodyPr wrap="none" anchor="ctr"/>
            <a:lstStyle/>
            <a:p>
              <a:pPr algn="ctr" fontAlgn="ctr">
                <a:spcBef>
                  <a:spcPct val="20000"/>
                </a:spcBef>
              </a:pPr>
              <a:r>
                <a:rPr lang="en-US" altLang="zh-CN" sz="1800">
                  <a:solidFill>
                    <a:schemeClr val="bg2"/>
                  </a:solidFill>
                  <a:effectLst>
                    <a:outerShdw blurRad="38100" dist="38100" dir="2700000" algn="tl">
                      <a:srgbClr val="000000"/>
                    </a:outerShdw>
                  </a:effectLst>
                  <a:latin typeface="Times New Roman" pitchFamily="18" charset="0"/>
                </a:rPr>
                <a:t>Year</a:t>
              </a:r>
            </a:p>
          </p:txBody>
        </p:sp>
        <p:sp>
          <p:nvSpPr>
            <p:cNvPr id="415759" name="Rectangle 15"/>
            <p:cNvSpPr>
              <a:spLocks noChangeArrowheads="1"/>
            </p:cNvSpPr>
            <p:nvPr/>
          </p:nvSpPr>
          <p:spPr bwMode="auto">
            <a:xfrm>
              <a:off x="4995" y="3117"/>
              <a:ext cx="276" cy="231"/>
            </a:xfrm>
            <a:prstGeom prst="rect">
              <a:avLst/>
            </a:prstGeom>
            <a:noFill/>
            <a:ln w="28575">
              <a:noFill/>
              <a:miter lim="800000"/>
              <a:headEnd/>
              <a:tailEnd/>
            </a:ln>
            <a:effectLst>
              <a:outerShdw dist="35921" dir="2700000" algn="ctr" rotWithShape="0">
                <a:schemeClr val="bg2"/>
              </a:outerShdw>
            </a:effectLst>
          </p:spPr>
          <p:txBody>
            <a:bodyPr wrap="none">
              <a:spAutoFit/>
            </a:bodyPr>
            <a:lstStyle/>
            <a:p>
              <a:pPr algn="ctr" fontAlgn="ctr">
                <a:spcBef>
                  <a:spcPct val="20000"/>
                </a:spcBef>
              </a:pPr>
              <a:r>
                <a:rPr lang="en-US" altLang="zh-CN" sz="2000" b="0">
                  <a:solidFill>
                    <a:schemeClr val="tx1"/>
                  </a:solidFill>
                  <a:latin typeface="Times New Roman" pitchFamily="18" charset="0"/>
                </a:rPr>
                <a:t>◆</a:t>
              </a:r>
            </a:p>
          </p:txBody>
        </p:sp>
        <p:sp>
          <p:nvSpPr>
            <p:cNvPr id="415760" name="Line 16"/>
            <p:cNvSpPr>
              <a:spLocks noChangeShapeType="1"/>
            </p:cNvSpPr>
            <p:nvPr/>
          </p:nvSpPr>
          <p:spPr bwMode="auto">
            <a:xfrm>
              <a:off x="5135" y="2872"/>
              <a:ext cx="0" cy="720"/>
            </a:xfrm>
            <a:prstGeom prst="line">
              <a:avLst/>
            </a:prstGeom>
            <a:noFill/>
            <a:ln w="28575">
              <a:solidFill>
                <a:schemeClr val="tx1"/>
              </a:solidFill>
              <a:round/>
              <a:headEnd/>
              <a:tailEnd/>
            </a:ln>
            <a:effectLst/>
          </p:spPr>
          <p:txBody>
            <a:bodyPr/>
            <a:lstStyle/>
            <a:p>
              <a:endParaRPr lang="zh-CN" altLang="en-US"/>
            </a:p>
          </p:txBody>
        </p:sp>
        <p:sp>
          <p:nvSpPr>
            <p:cNvPr id="415761" name="Line 17"/>
            <p:cNvSpPr>
              <a:spLocks noChangeShapeType="1"/>
            </p:cNvSpPr>
            <p:nvPr/>
          </p:nvSpPr>
          <p:spPr bwMode="auto">
            <a:xfrm>
              <a:off x="4759" y="3240"/>
              <a:ext cx="336" cy="0"/>
            </a:xfrm>
            <a:prstGeom prst="line">
              <a:avLst/>
            </a:prstGeom>
            <a:noFill/>
            <a:ln w="28575">
              <a:solidFill>
                <a:schemeClr val="tx1"/>
              </a:solidFill>
              <a:round/>
              <a:headEnd/>
              <a:tailEnd/>
            </a:ln>
            <a:effectLst/>
          </p:spPr>
          <p:txBody>
            <a:bodyPr/>
            <a:lstStyle/>
            <a:p>
              <a:endParaRPr lang="zh-CN" altLang="en-US"/>
            </a:p>
          </p:txBody>
        </p:sp>
        <p:sp>
          <p:nvSpPr>
            <p:cNvPr id="415762" name="Text Box 18"/>
            <p:cNvSpPr txBox="1">
              <a:spLocks noChangeArrowheads="1"/>
            </p:cNvSpPr>
            <p:nvPr/>
          </p:nvSpPr>
          <p:spPr bwMode="auto">
            <a:xfrm>
              <a:off x="5127" y="2848"/>
              <a:ext cx="384" cy="179"/>
            </a:xfrm>
            <a:prstGeom prst="rect">
              <a:avLst/>
            </a:prstGeom>
            <a:noFill/>
            <a:ln w="28575">
              <a:noFill/>
              <a:miter lim="800000"/>
              <a:headEnd/>
              <a:tailEnd/>
            </a:ln>
            <a:effectLst/>
          </p:spPr>
          <p:txBody>
            <a:bodyPr>
              <a:spAutoFit/>
            </a:bodyPr>
            <a:lstStyle/>
            <a:p>
              <a:pPr algn="ctr" fontAlgn="ctr">
                <a:spcBef>
                  <a:spcPct val="50000"/>
                </a:spcBef>
              </a:pPr>
              <a:r>
                <a:rPr lang="en-US" altLang="zh-CN" sz="1400">
                  <a:solidFill>
                    <a:schemeClr val="tx1"/>
                  </a:solidFill>
                  <a:latin typeface="宋体" pitchFamily="2" charset="-122"/>
                </a:rPr>
                <a:t>0..2</a:t>
              </a:r>
            </a:p>
          </p:txBody>
        </p:sp>
        <p:sp>
          <p:nvSpPr>
            <p:cNvPr id="415763" name="Text Box 19"/>
            <p:cNvSpPr txBox="1">
              <a:spLocks noChangeArrowheads="1"/>
            </p:cNvSpPr>
            <p:nvPr/>
          </p:nvSpPr>
          <p:spPr bwMode="auto">
            <a:xfrm>
              <a:off x="4743" y="3056"/>
              <a:ext cx="384" cy="179"/>
            </a:xfrm>
            <a:prstGeom prst="rect">
              <a:avLst/>
            </a:prstGeom>
            <a:noFill/>
            <a:ln w="28575">
              <a:noFill/>
              <a:miter lim="800000"/>
              <a:headEnd/>
              <a:tailEnd/>
            </a:ln>
            <a:effectLst/>
          </p:spPr>
          <p:txBody>
            <a:bodyPr>
              <a:spAutoFit/>
            </a:bodyPr>
            <a:lstStyle/>
            <a:p>
              <a:pPr algn="ctr" fontAlgn="ctr">
                <a:spcBef>
                  <a:spcPct val="50000"/>
                </a:spcBef>
              </a:pPr>
              <a:r>
                <a:rPr lang="en-US" altLang="zh-CN" sz="1400">
                  <a:solidFill>
                    <a:schemeClr val="tx1"/>
                  </a:solidFill>
                  <a:latin typeface="宋体" pitchFamily="2" charset="-122"/>
                </a:rPr>
                <a:t>1..4</a:t>
              </a:r>
            </a:p>
          </p:txBody>
        </p:sp>
        <p:sp>
          <p:nvSpPr>
            <p:cNvPr id="415764" name="Text Box 20"/>
            <p:cNvSpPr txBox="1">
              <a:spLocks noChangeArrowheads="1"/>
            </p:cNvSpPr>
            <p:nvPr/>
          </p:nvSpPr>
          <p:spPr bwMode="auto">
            <a:xfrm>
              <a:off x="5103" y="3408"/>
              <a:ext cx="384" cy="179"/>
            </a:xfrm>
            <a:prstGeom prst="rect">
              <a:avLst/>
            </a:prstGeom>
            <a:noFill/>
            <a:ln w="28575">
              <a:noFill/>
              <a:miter lim="800000"/>
              <a:headEnd/>
              <a:tailEnd/>
            </a:ln>
            <a:effectLst/>
          </p:spPr>
          <p:txBody>
            <a:bodyPr>
              <a:spAutoFit/>
            </a:bodyPr>
            <a:lstStyle/>
            <a:p>
              <a:pPr algn="ctr" fontAlgn="ctr">
                <a:spcBef>
                  <a:spcPct val="50000"/>
                </a:spcBef>
              </a:pPr>
              <a:r>
                <a:rPr lang="en-US" altLang="zh-CN" sz="1400">
                  <a:solidFill>
                    <a:schemeClr val="tx1"/>
                  </a:solidFill>
                  <a:latin typeface="宋体" pitchFamily="2" charset="-122"/>
                </a:rPr>
                <a:t>3..5</a:t>
              </a:r>
            </a:p>
          </p:txBody>
        </p:sp>
        <p:sp>
          <p:nvSpPr>
            <p:cNvPr id="415765" name="Text Box 21"/>
            <p:cNvSpPr txBox="1">
              <a:spLocks noChangeArrowheads="1"/>
            </p:cNvSpPr>
            <p:nvPr/>
          </p:nvSpPr>
          <p:spPr bwMode="auto">
            <a:xfrm>
              <a:off x="5191" y="3112"/>
              <a:ext cx="384" cy="179"/>
            </a:xfrm>
            <a:prstGeom prst="rect">
              <a:avLst/>
            </a:prstGeom>
            <a:noFill/>
            <a:ln w="28575">
              <a:noFill/>
              <a:miter lim="800000"/>
              <a:headEnd/>
              <a:tailEnd/>
            </a:ln>
            <a:effectLst/>
          </p:spPr>
          <p:txBody>
            <a:bodyPr>
              <a:spAutoFit/>
            </a:bodyPr>
            <a:lstStyle/>
            <a:p>
              <a:pPr algn="ctr" fontAlgn="ctr">
                <a:spcBef>
                  <a:spcPct val="50000"/>
                </a:spcBef>
              </a:pPr>
              <a:r>
                <a:rPr lang="en-US" altLang="zh-CN" sz="1400">
                  <a:solidFill>
                    <a:schemeClr val="tx1"/>
                  </a:solidFill>
                  <a:latin typeface="宋体" pitchFamily="2" charset="-122"/>
                </a:rPr>
                <a:t>Post</a:t>
              </a:r>
            </a:p>
          </p:txBody>
        </p:sp>
      </p:grpSp>
      <p:pic>
        <p:nvPicPr>
          <p:cNvPr id="2" name="图片 1"/>
          <p:cNvPicPr>
            <a:picLocks noChangeAspect="1"/>
          </p:cNvPicPr>
          <p:nvPr/>
        </p:nvPicPr>
        <p:blipFill>
          <a:blip r:embed="rId3"/>
          <a:stretch>
            <a:fillRect/>
          </a:stretch>
        </p:blipFill>
        <p:spPr>
          <a:xfrm>
            <a:off x="9072563" y="2089149"/>
            <a:ext cx="7282722" cy="4559301"/>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Text Box 7"/>
          <p:cNvSpPr txBox="1">
            <a:spLocks noChangeArrowheads="1"/>
          </p:cNvSpPr>
          <p:nvPr/>
        </p:nvSpPr>
        <p:spPr bwMode="auto">
          <a:xfrm>
            <a:off x="1858963" y="4333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的发展</a:t>
            </a:r>
          </a:p>
        </p:txBody>
      </p:sp>
      <p:sp>
        <p:nvSpPr>
          <p:cNvPr id="10248" name="Text Box 8"/>
          <p:cNvSpPr txBox="1">
            <a:spLocks noChangeArrowheads="1"/>
          </p:cNvSpPr>
          <p:nvPr/>
        </p:nvSpPr>
        <p:spPr bwMode="auto">
          <a:xfrm>
            <a:off x="190500" y="1225550"/>
            <a:ext cx="8710613" cy="1990725"/>
          </a:xfrm>
          <a:prstGeom prst="rect">
            <a:avLst/>
          </a:prstGeom>
          <a:noFill/>
          <a:ln w="9525">
            <a:noFill/>
            <a:miter lim="800000"/>
            <a:headEnd/>
            <a:tailEnd/>
          </a:ln>
          <a:effectLst/>
        </p:spPr>
        <p:txBody>
          <a:bodyPr>
            <a:spAutoFit/>
          </a:bodyPr>
          <a:lstStyle/>
          <a:p>
            <a:pPr>
              <a:lnSpc>
                <a:spcPct val="130000"/>
              </a:lnSpc>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统一建模语言（</a:t>
            </a:r>
            <a:r>
              <a:rPr lang="en-US" altLang="zh-CN">
                <a:effectLst>
                  <a:outerShdw blurRad="38100" dist="38100" dir="2700000" algn="tl">
                    <a:srgbClr val="C0C0C0"/>
                  </a:outerShdw>
                </a:effectLst>
              </a:rPr>
              <a:t>Unified Modeling Language</a:t>
            </a:r>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UML</a:t>
            </a:r>
            <a:r>
              <a:rPr lang="zh-CN" altLang="en-US">
                <a:effectLst>
                  <a:outerShdw blurRad="38100" dist="38100" dir="2700000" algn="tl">
                    <a:srgbClr val="C0C0C0"/>
                  </a:outerShdw>
                </a:effectLst>
              </a:rPr>
              <a:t>）是通过图形化的表示机制进行面向对象分析和设计，并提供了统一的、标准化的视图、图、模型元素和通用机制来刻画面向对象方法。</a:t>
            </a:r>
            <a:r>
              <a:rPr lang="zh-CN" altLang="en-US" b="0"/>
              <a:t> </a:t>
            </a:r>
          </a:p>
        </p:txBody>
      </p:sp>
      <p:sp>
        <p:nvSpPr>
          <p:cNvPr id="10258" name="Text Box 18"/>
          <p:cNvSpPr txBox="1">
            <a:spLocks noChangeArrowheads="1"/>
          </p:cNvSpPr>
          <p:nvPr/>
        </p:nvSpPr>
        <p:spPr bwMode="auto">
          <a:xfrm>
            <a:off x="742950" y="3844925"/>
            <a:ext cx="2244725" cy="420688"/>
          </a:xfrm>
          <a:prstGeom prst="rect">
            <a:avLst/>
          </a:prstGeom>
          <a:noFill/>
          <a:ln w="9525">
            <a:noFill/>
            <a:miter lim="800000"/>
            <a:headEnd/>
            <a:tailEnd/>
          </a:ln>
          <a:effectLst/>
        </p:spPr>
        <p:txBody>
          <a:bodyPr>
            <a:spAutoFit/>
          </a:bodyPr>
          <a:lstStyle/>
          <a:p>
            <a:r>
              <a:rPr lang="en-US" altLang="zh-CN">
                <a:solidFill>
                  <a:srgbClr val="FF0000"/>
                </a:solidFill>
                <a:effectLst>
                  <a:outerShdw blurRad="38100" dist="38100" dir="2700000" algn="tl">
                    <a:srgbClr val="C0C0C0"/>
                  </a:outerShdw>
                </a:effectLst>
              </a:rPr>
              <a:t>UML</a:t>
            </a:r>
            <a:r>
              <a:rPr lang="zh-CN" altLang="en-US">
                <a:solidFill>
                  <a:srgbClr val="FF0000"/>
                </a:solidFill>
                <a:effectLst>
                  <a:outerShdw blurRad="38100" dist="38100" dir="2700000" algn="tl">
                    <a:srgbClr val="C0C0C0"/>
                  </a:outerShdw>
                </a:effectLst>
              </a:rPr>
              <a:t>的组成</a:t>
            </a:r>
          </a:p>
        </p:txBody>
      </p:sp>
      <p:sp>
        <p:nvSpPr>
          <p:cNvPr id="10259" name="Text Box 19"/>
          <p:cNvSpPr txBox="1">
            <a:spLocks noChangeArrowheads="1"/>
          </p:cNvSpPr>
          <p:nvPr/>
        </p:nvSpPr>
        <p:spPr bwMode="auto">
          <a:xfrm>
            <a:off x="3683000" y="3954463"/>
            <a:ext cx="2220913" cy="2136775"/>
          </a:xfrm>
          <a:prstGeom prst="rect">
            <a:avLst/>
          </a:prstGeom>
          <a:noFill/>
          <a:ln w="9525">
            <a:noFill/>
            <a:miter lim="800000"/>
            <a:headEnd/>
            <a:tailEnd/>
          </a:ln>
          <a:effectLst/>
        </p:spPr>
        <p:txBody>
          <a:bodyPr>
            <a:spAutoFit/>
          </a:bodyPr>
          <a:lstStyle/>
          <a:p>
            <a:pPr>
              <a:lnSpc>
                <a:spcPct val="140000"/>
              </a:lnSpc>
              <a:buFont typeface="Wingdings" pitchFamily="2" charset="2"/>
              <a:buChar char="Ø"/>
            </a:pPr>
            <a:r>
              <a:rPr lang="zh-CN" altLang="en-US">
                <a:effectLst>
                  <a:outerShdw blurRad="38100" dist="38100" dir="2700000" algn="tl">
                    <a:srgbClr val="C0C0C0"/>
                  </a:outerShdw>
                </a:effectLst>
              </a:rPr>
              <a:t>视图</a:t>
            </a:r>
          </a:p>
          <a:p>
            <a:pPr>
              <a:lnSpc>
                <a:spcPct val="140000"/>
              </a:lnSpc>
              <a:buFont typeface="Wingdings" pitchFamily="2" charset="2"/>
              <a:buChar char="Ø"/>
            </a:pPr>
            <a:r>
              <a:rPr lang="zh-CN" altLang="en-US">
                <a:effectLst>
                  <a:outerShdw blurRad="38100" dist="38100" dir="2700000" algn="tl">
                    <a:srgbClr val="C0C0C0"/>
                  </a:outerShdw>
                </a:effectLst>
              </a:rPr>
              <a:t>图</a:t>
            </a:r>
          </a:p>
          <a:p>
            <a:pPr>
              <a:lnSpc>
                <a:spcPct val="140000"/>
              </a:lnSpc>
              <a:buFont typeface="Wingdings" pitchFamily="2" charset="2"/>
              <a:buChar char="Ø"/>
            </a:pPr>
            <a:r>
              <a:rPr lang="zh-CN" altLang="en-US">
                <a:effectLst>
                  <a:outerShdw blurRad="38100" dist="38100" dir="2700000" algn="tl">
                    <a:srgbClr val="C0C0C0"/>
                  </a:outerShdw>
                </a:effectLst>
              </a:rPr>
              <a:t>模型元素</a:t>
            </a:r>
          </a:p>
          <a:p>
            <a:pPr>
              <a:lnSpc>
                <a:spcPct val="140000"/>
              </a:lnSpc>
              <a:buFont typeface="Wingdings" pitchFamily="2" charset="2"/>
              <a:buChar char="Ø"/>
            </a:pPr>
            <a:r>
              <a:rPr lang="zh-CN" altLang="en-US">
                <a:effectLst>
                  <a:outerShdw blurRad="38100" dist="38100" dir="2700000" algn="tl">
                    <a:srgbClr val="C0C0C0"/>
                  </a:outerShdw>
                </a:effectLst>
              </a:rPr>
              <a:t>通用机制</a:t>
            </a:r>
          </a:p>
        </p:txBody>
      </p:sp>
    </p:spTree>
  </p:cSld>
  <p:clrMapOvr>
    <a:masterClrMapping/>
  </p:clrMapOvr>
  <p:transition spd="slow">
    <p:randomBar dir="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2"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的关系</a:t>
            </a:r>
          </a:p>
        </p:txBody>
      </p:sp>
      <p:sp>
        <p:nvSpPr>
          <p:cNvPr id="416773" name="Text Box 5"/>
          <p:cNvSpPr txBox="1">
            <a:spLocks noChangeArrowheads="1"/>
          </p:cNvSpPr>
          <p:nvPr/>
        </p:nvSpPr>
        <p:spPr bwMode="auto">
          <a:xfrm>
            <a:off x="258763" y="1450975"/>
            <a:ext cx="8270875" cy="2057400"/>
          </a:xfrm>
          <a:prstGeom prst="rect">
            <a:avLst/>
          </a:prstGeom>
          <a:noFill/>
          <a:ln w="28575">
            <a:noFill/>
            <a:miter lim="800000"/>
            <a:headEnd/>
            <a:tailEnd/>
          </a:ln>
          <a:effectLst/>
        </p:spPr>
        <p:txBody>
          <a:bodyPr>
            <a:spAutoFit/>
          </a:bodyPr>
          <a:lstStyle/>
          <a:p>
            <a:pPr algn="l" fontAlgn="ctr">
              <a:lnSpc>
                <a:spcPct val="110000"/>
              </a:lnSpc>
              <a:spcBef>
                <a:spcPct val="5000"/>
              </a:spcBef>
            </a:pPr>
            <a:r>
              <a:rPr lang="en-US" altLang="zh-CN" dirty="0">
                <a:solidFill>
                  <a:srgbClr val="FFFF00"/>
                </a:solidFill>
                <a:latin typeface="楷体_GB2312" pitchFamily="49" charset="-122"/>
                <a:ea typeface="楷体_GB2312" pitchFamily="49" charset="-122"/>
              </a:rPr>
              <a:t> </a:t>
            </a:r>
            <a:r>
              <a:rPr lang="zh-CN" altLang="en-US" sz="2800" dirty="0">
                <a:solidFill>
                  <a:schemeClr val="hlink"/>
                </a:solidFill>
                <a:latin typeface="楷体_GB2312" pitchFamily="49" charset="-122"/>
                <a:ea typeface="楷体_GB2312" pitchFamily="49" charset="-122"/>
              </a:rPr>
              <a:t>限定关联</a:t>
            </a:r>
            <a:r>
              <a:rPr lang="en-US" altLang="zh-CN" sz="2800" dirty="0">
                <a:solidFill>
                  <a:schemeClr val="hlink"/>
                </a:solidFill>
                <a:latin typeface="楷体_GB2312" pitchFamily="49" charset="-122"/>
                <a:ea typeface="楷体_GB2312" pitchFamily="49" charset="-122"/>
              </a:rPr>
              <a:t>(qualified association)</a:t>
            </a:r>
          </a:p>
          <a:p>
            <a:pPr fontAlgn="ctr">
              <a:lnSpc>
                <a:spcPct val="110000"/>
              </a:lnSpc>
              <a:spcBef>
                <a:spcPct val="20000"/>
              </a:spcBef>
            </a:pPr>
            <a:r>
              <a:rPr lang="en-US" altLang="zh-CN" sz="2800" dirty="0">
                <a:solidFill>
                  <a:srgbClr val="FFFF00"/>
                </a:solidFill>
                <a:latin typeface="楷体_GB2312" pitchFamily="49" charset="-122"/>
                <a:ea typeface="楷体_GB2312" pitchFamily="49" charset="-122"/>
              </a:rPr>
              <a:t>    </a:t>
            </a:r>
            <a:r>
              <a:rPr lang="zh-CN" altLang="en-US" sz="2800" dirty="0">
                <a:solidFill>
                  <a:schemeClr val="tx1"/>
                </a:solidFill>
                <a:latin typeface="楷体_GB2312" pitchFamily="49" charset="-122"/>
                <a:ea typeface="楷体_GB2312" pitchFamily="49" charset="-122"/>
              </a:rPr>
              <a:t>使用限定词对该关联的另一端的对象进行明确的标识和鉴别</a:t>
            </a:r>
            <a:r>
              <a:rPr lang="en-US" altLang="zh-CN" sz="2800" dirty="0">
                <a:solidFill>
                  <a:schemeClr val="tx1"/>
                </a:solidFill>
                <a:latin typeface="楷体_GB2312" pitchFamily="49" charset="-122"/>
                <a:ea typeface="楷体_GB2312" pitchFamily="49" charset="-122"/>
              </a:rPr>
              <a:t>,</a:t>
            </a:r>
            <a:r>
              <a:rPr lang="zh-CN" altLang="en-US" sz="2800" dirty="0">
                <a:solidFill>
                  <a:schemeClr val="tx1"/>
                </a:solidFill>
                <a:latin typeface="Times New Roman" pitchFamily="18" charset="0"/>
                <a:ea typeface="楷体_GB2312" pitchFamily="49" charset="-122"/>
              </a:rPr>
              <a:t>如果对关联的含义作出某种限制，称为</a:t>
            </a:r>
            <a:r>
              <a:rPr lang="zh-CN" altLang="en-US" sz="2800" dirty="0">
                <a:solidFill>
                  <a:schemeClr val="hlink"/>
                </a:solidFill>
                <a:latin typeface="Times New Roman" pitchFamily="18" charset="0"/>
                <a:ea typeface="楷体_GB2312" pitchFamily="49" charset="-122"/>
              </a:rPr>
              <a:t>限定关联。</a:t>
            </a:r>
          </a:p>
        </p:txBody>
      </p:sp>
      <p:grpSp>
        <p:nvGrpSpPr>
          <p:cNvPr id="416775" name="Group 7"/>
          <p:cNvGrpSpPr>
            <a:grpSpLocks/>
          </p:cNvGrpSpPr>
          <p:nvPr/>
        </p:nvGrpSpPr>
        <p:grpSpPr bwMode="auto">
          <a:xfrm>
            <a:off x="933450" y="4340225"/>
            <a:ext cx="7154863" cy="1412875"/>
            <a:chOff x="831" y="3408"/>
            <a:chExt cx="4269" cy="762"/>
          </a:xfrm>
        </p:grpSpPr>
        <p:grpSp>
          <p:nvGrpSpPr>
            <p:cNvPr id="416776" name="Group 8"/>
            <p:cNvGrpSpPr>
              <a:grpSpLocks/>
            </p:cNvGrpSpPr>
            <p:nvPr/>
          </p:nvGrpSpPr>
          <p:grpSpPr bwMode="auto">
            <a:xfrm>
              <a:off x="831" y="3408"/>
              <a:ext cx="1761" cy="280"/>
              <a:chOff x="639" y="3573"/>
              <a:chExt cx="2060" cy="280"/>
            </a:xfrm>
          </p:grpSpPr>
          <p:sp>
            <p:nvSpPr>
              <p:cNvPr id="416777" name="Rectangle 9"/>
              <p:cNvSpPr>
                <a:spLocks noChangeArrowheads="1"/>
              </p:cNvSpPr>
              <p:nvPr/>
            </p:nvSpPr>
            <p:spPr bwMode="auto">
              <a:xfrm>
                <a:off x="639" y="3573"/>
                <a:ext cx="536" cy="275"/>
              </a:xfrm>
              <a:prstGeom prst="rect">
                <a:avLst/>
              </a:prstGeom>
              <a:solidFill>
                <a:schemeClr val="accent1"/>
              </a:solidFill>
              <a:ln w="9525">
                <a:solidFill>
                  <a:schemeClr val="tx1"/>
                </a:solidFill>
                <a:miter lim="800000"/>
                <a:headEnd/>
                <a:tailEnd/>
              </a:ln>
              <a:effectLst/>
            </p:spPr>
            <p:txBody>
              <a:bodyPr wrap="none" anchor="ctr"/>
              <a:lstStyle/>
              <a:p>
                <a:pPr algn="ctr">
                  <a:lnSpc>
                    <a:spcPct val="100000"/>
                  </a:lnSpc>
                </a:pPr>
                <a:r>
                  <a:rPr lang="zh-CN" altLang="en-US" sz="1600">
                    <a:solidFill>
                      <a:schemeClr val="bg2"/>
                    </a:solidFill>
                    <a:effectLst>
                      <a:outerShdw blurRad="38100" dist="38100" dir="2700000" algn="tl">
                        <a:srgbClr val="000000"/>
                      </a:outerShdw>
                    </a:effectLst>
                    <a:latin typeface="宋体" pitchFamily="2" charset="-122"/>
                  </a:rPr>
                  <a:t>类</a:t>
                </a:r>
                <a:r>
                  <a:rPr lang="en-US" altLang="zh-CN" sz="1600">
                    <a:solidFill>
                      <a:schemeClr val="bg2"/>
                    </a:solidFill>
                    <a:effectLst>
                      <a:outerShdw blurRad="38100" dist="38100" dir="2700000" algn="tl">
                        <a:srgbClr val="000000"/>
                      </a:outerShdw>
                    </a:effectLst>
                    <a:latin typeface="宋体" pitchFamily="2" charset="-122"/>
                  </a:rPr>
                  <a:t>A</a:t>
                </a:r>
              </a:p>
            </p:txBody>
          </p:sp>
          <p:sp>
            <p:nvSpPr>
              <p:cNvPr id="416778" name="Rectangle 10"/>
              <p:cNvSpPr>
                <a:spLocks noChangeArrowheads="1"/>
              </p:cNvSpPr>
              <p:nvPr/>
            </p:nvSpPr>
            <p:spPr bwMode="auto">
              <a:xfrm>
                <a:off x="2163" y="3578"/>
                <a:ext cx="536" cy="275"/>
              </a:xfrm>
              <a:prstGeom prst="rect">
                <a:avLst/>
              </a:prstGeom>
              <a:solidFill>
                <a:schemeClr val="accent1"/>
              </a:solidFill>
              <a:ln w="9525">
                <a:solidFill>
                  <a:schemeClr val="tx1"/>
                </a:solidFill>
                <a:miter lim="800000"/>
                <a:headEnd/>
                <a:tailEnd/>
              </a:ln>
              <a:effectLst/>
            </p:spPr>
            <p:txBody>
              <a:bodyPr wrap="none" anchor="ctr"/>
              <a:lstStyle/>
              <a:p>
                <a:pPr algn="ctr">
                  <a:lnSpc>
                    <a:spcPct val="100000"/>
                  </a:lnSpc>
                </a:pPr>
                <a:r>
                  <a:rPr lang="zh-CN" altLang="en-US" sz="1600">
                    <a:solidFill>
                      <a:schemeClr val="bg2"/>
                    </a:solidFill>
                    <a:effectLst>
                      <a:outerShdw blurRad="38100" dist="38100" dir="2700000" algn="tl">
                        <a:srgbClr val="000000"/>
                      </a:outerShdw>
                    </a:effectLst>
                    <a:latin typeface="宋体" pitchFamily="2" charset="-122"/>
                  </a:rPr>
                  <a:t>类</a:t>
                </a:r>
                <a:r>
                  <a:rPr lang="en-US" altLang="zh-CN" sz="1600">
                    <a:solidFill>
                      <a:schemeClr val="bg2"/>
                    </a:solidFill>
                    <a:effectLst>
                      <a:outerShdw blurRad="38100" dist="38100" dir="2700000" algn="tl">
                        <a:srgbClr val="000000"/>
                      </a:outerShdw>
                    </a:effectLst>
                    <a:latin typeface="宋体" pitchFamily="2" charset="-122"/>
                  </a:rPr>
                  <a:t>B</a:t>
                </a:r>
              </a:p>
            </p:txBody>
          </p:sp>
          <p:sp>
            <p:nvSpPr>
              <p:cNvPr id="416779" name="Line 11"/>
              <p:cNvSpPr>
                <a:spLocks noChangeShapeType="1"/>
              </p:cNvSpPr>
              <p:nvPr/>
            </p:nvSpPr>
            <p:spPr bwMode="auto">
              <a:xfrm>
                <a:off x="1677" y="3703"/>
                <a:ext cx="479" cy="2"/>
              </a:xfrm>
              <a:prstGeom prst="line">
                <a:avLst/>
              </a:prstGeom>
              <a:noFill/>
              <a:ln w="28575">
                <a:solidFill>
                  <a:schemeClr val="tx1"/>
                </a:solidFill>
                <a:round/>
                <a:headEnd/>
                <a:tailEnd/>
              </a:ln>
              <a:effectLst/>
            </p:spPr>
            <p:txBody>
              <a:bodyPr wrap="none"/>
              <a:lstStyle/>
              <a:p>
                <a:endParaRPr lang="zh-CN" altLang="en-US"/>
              </a:p>
            </p:txBody>
          </p:sp>
          <p:sp>
            <p:nvSpPr>
              <p:cNvPr id="416780" name="Rectangle 12"/>
              <p:cNvSpPr>
                <a:spLocks noChangeArrowheads="1"/>
              </p:cNvSpPr>
              <p:nvPr/>
            </p:nvSpPr>
            <p:spPr bwMode="auto">
              <a:xfrm>
                <a:off x="1193" y="3629"/>
                <a:ext cx="523" cy="196"/>
              </a:xfrm>
              <a:prstGeom prst="rect">
                <a:avLst/>
              </a:prstGeom>
              <a:solidFill>
                <a:srgbClr val="FFFFCC"/>
              </a:solidFill>
              <a:ln w="9525">
                <a:solidFill>
                  <a:schemeClr val="hlink"/>
                </a:solidFill>
                <a:miter lim="800000"/>
                <a:headEnd/>
                <a:tailEnd/>
              </a:ln>
              <a:effectLst/>
            </p:spPr>
            <p:txBody>
              <a:bodyPr wrap="none" anchor="ctr"/>
              <a:lstStyle/>
              <a:p>
                <a:pPr algn="ctr">
                  <a:lnSpc>
                    <a:spcPct val="100000"/>
                  </a:lnSpc>
                </a:pPr>
                <a:r>
                  <a:rPr lang="zh-CN" altLang="en-US" sz="1600">
                    <a:solidFill>
                      <a:schemeClr val="bg2"/>
                    </a:solidFill>
                    <a:effectLst>
                      <a:outerShdw blurRad="38100" dist="38100" dir="2700000" algn="tl">
                        <a:srgbClr val="000000"/>
                      </a:outerShdw>
                    </a:effectLst>
                    <a:latin typeface="宋体" pitchFamily="2" charset="-122"/>
                  </a:rPr>
                  <a:t>限定词</a:t>
                </a:r>
              </a:p>
            </p:txBody>
          </p:sp>
        </p:grpSp>
        <p:grpSp>
          <p:nvGrpSpPr>
            <p:cNvPr id="416781" name="Group 13"/>
            <p:cNvGrpSpPr>
              <a:grpSpLocks/>
            </p:cNvGrpSpPr>
            <p:nvPr/>
          </p:nvGrpSpPr>
          <p:grpSpPr bwMode="auto">
            <a:xfrm>
              <a:off x="3312" y="3408"/>
              <a:ext cx="1788" cy="280"/>
              <a:chOff x="3312" y="3432"/>
              <a:chExt cx="1788" cy="280"/>
            </a:xfrm>
          </p:grpSpPr>
          <p:sp>
            <p:nvSpPr>
              <p:cNvPr id="416782" name="Rectangle 14"/>
              <p:cNvSpPr>
                <a:spLocks noChangeArrowheads="1"/>
              </p:cNvSpPr>
              <p:nvPr/>
            </p:nvSpPr>
            <p:spPr bwMode="auto">
              <a:xfrm>
                <a:off x="3312" y="3432"/>
                <a:ext cx="469" cy="275"/>
              </a:xfrm>
              <a:prstGeom prst="rect">
                <a:avLst/>
              </a:prstGeom>
              <a:solidFill>
                <a:schemeClr val="accent1"/>
              </a:solidFill>
              <a:ln w="9525">
                <a:solidFill>
                  <a:schemeClr val="tx1"/>
                </a:solidFill>
                <a:miter lim="800000"/>
                <a:headEnd/>
                <a:tailEnd/>
              </a:ln>
              <a:effectLst/>
            </p:spPr>
            <p:txBody>
              <a:bodyPr wrap="none" anchor="ctr"/>
              <a:lstStyle/>
              <a:p>
                <a:pPr algn="ctr">
                  <a:lnSpc>
                    <a:spcPct val="100000"/>
                  </a:lnSpc>
                </a:pPr>
                <a:r>
                  <a:rPr lang="zh-CN" altLang="en-US" sz="1600">
                    <a:solidFill>
                      <a:schemeClr val="bg2"/>
                    </a:solidFill>
                    <a:effectLst>
                      <a:outerShdw blurRad="38100" dist="38100" dir="2700000" algn="tl">
                        <a:srgbClr val="000000"/>
                      </a:outerShdw>
                    </a:effectLst>
                    <a:latin typeface="宋体" pitchFamily="2" charset="-122"/>
                  </a:rPr>
                  <a:t>目录</a:t>
                </a:r>
              </a:p>
            </p:txBody>
          </p:sp>
          <p:sp>
            <p:nvSpPr>
              <p:cNvPr id="416783" name="Rectangle 15"/>
              <p:cNvSpPr>
                <a:spLocks noChangeArrowheads="1"/>
              </p:cNvSpPr>
              <p:nvPr/>
            </p:nvSpPr>
            <p:spPr bwMode="auto">
              <a:xfrm>
                <a:off x="4631" y="3437"/>
                <a:ext cx="469" cy="275"/>
              </a:xfrm>
              <a:prstGeom prst="rect">
                <a:avLst/>
              </a:prstGeom>
              <a:solidFill>
                <a:schemeClr val="accent1"/>
              </a:solidFill>
              <a:ln w="9525">
                <a:solidFill>
                  <a:schemeClr val="tx1"/>
                </a:solidFill>
                <a:miter lim="800000"/>
                <a:headEnd/>
                <a:tailEnd/>
              </a:ln>
              <a:effectLst/>
            </p:spPr>
            <p:txBody>
              <a:bodyPr wrap="none" anchor="ctr"/>
              <a:lstStyle/>
              <a:p>
                <a:pPr algn="ctr">
                  <a:lnSpc>
                    <a:spcPct val="100000"/>
                  </a:lnSpc>
                </a:pPr>
                <a:r>
                  <a:rPr lang="zh-CN" altLang="en-US" sz="1600">
                    <a:solidFill>
                      <a:schemeClr val="bg2"/>
                    </a:solidFill>
                    <a:effectLst>
                      <a:outerShdw blurRad="38100" dist="38100" dir="2700000" algn="tl">
                        <a:srgbClr val="000000"/>
                      </a:outerShdw>
                    </a:effectLst>
                    <a:latin typeface="宋体" pitchFamily="2" charset="-122"/>
                  </a:rPr>
                  <a:t>文件</a:t>
                </a:r>
              </a:p>
            </p:txBody>
          </p:sp>
          <p:sp>
            <p:nvSpPr>
              <p:cNvPr id="416784" name="Line 16"/>
              <p:cNvSpPr>
                <a:spLocks noChangeShapeType="1"/>
              </p:cNvSpPr>
              <p:nvPr/>
            </p:nvSpPr>
            <p:spPr bwMode="auto">
              <a:xfrm>
                <a:off x="4220" y="3562"/>
                <a:ext cx="420" cy="2"/>
              </a:xfrm>
              <a:prstGeom prst="line">
                <a:avLst/>
              </a:prstGeom>
              <a:noFill/>
              <a:ln w="28575">
                <a:solidFill>
                  <a:schemeClr val="tx1"/>
                </a:solidFill>
                <a:round/>
                <a:headEnd/>
                <a:tailEnd/>
              </a:ln>
              <a:effectLst/>
            </p:spPr>
            <p:txBody>
              <a:bodyPr wrap="none"/>
              <a:lstStyle/>
              <a:p>
                <a:endParaRPr lang="zh-CN" altLang="en-US"/>
              </a:p>
            </p:txBody>
          </p:sp>
          <p:sp>
            <p:nvSpPr>
              <p:cNvPr id="416785" name="Rectangle 17"/>
              <p:cNvSpPr>
                <a:spLocks noChangeArrowheads="1"/>
              </p:cNvSpPr>
              <p:nvPr/>
            </p:nvSpPr>
            <p:spPr bwMode="auto">
              <a:xfrm>
                <a:off x="3797" y="3462"/>
                <a:ext cx="459" cy="222"/>
              </a:xfrm>
              <a:prstGeom prst="rect">
                <a:avLst/>
              </a:prstGeom>
              <a:solidFill>
                <a:srgbClr val="FFFFCC"/>
              </a:solidFill>
              <a:ln w="9525">
                <a:solidFill>
                  <a:schemeClr val="hlink"/>
                </a:solidFill>
                <a:miter lim="800000"/>
                <a:headEnd/>
                <a:tailEnd/>
              </a:ln>
              <a:effectLst/>
            </p:spPr>
            <p:txBody>
              <a:bodyPr wrap="none" anchor="ctr"/>
              <a:lstStyle/>
              <a:p>
                <a:pPr algn="ctr">
                  <a:lnSpc>
                    <a:spcPct val="100000"/>
                  </a:lnSpc>
                </a:pPr>
                <a:r>
                  <a:rPr lang="zh-CN" altLang="en-US" sz="1600">
                    <a:solidFill>
                      <a:schemeClr val="bg2"/>
                    </a:solidFill>
                    <a:effectLst>
                      <a:outerShdw blurRad="38100" dist="38100" dir="2700000" algn="tl">
                        <a:srgbClr val="000000"/>
                      </a:outerShdw>
                    </a:effectLst>
                    <a:latin typeface="宋体" pitchFamily="2" charset="-122"/>
                  </a:rPr>
                  <a:t>文件名</a:t>
                </a:r>
              </a:p>
            </p:txBody>
          </p:sp>
        </p:grpSp>
        <p:sp>
          <p:nvSpPr>
            <p:cNvPr id="416786" name="Rectangle 18"/>
            <p:cNvSpPr>
              <a:spLocks noChangeArrowheads="1"/>
            </p:cNvSpPr>
            <p:nvPr/>
          </p:nvSpPr>
          <p:spPr bwMode="auto">
            <a:xfrm>
              <a:off x="2352" y="3936"/>
              <a:ext cx="1330" cy="234"/>
            </a:xfrm>
            <a:prstGeom prst="rect">
              <a:avLst/>
            </a:prstGeom>
            <a:noFill/>
            <a:ln w="9525">
              <a:noFill/>
              <a:miter lim="800000"/>
              <a:headEnd/>
              <a:tailEnd/>
            </a:ln>
            <a:effectLst/>
          </p:spPr>
          <p:txBody>
            <a:bodyPr/>
            <a:lstStyle/>
            <a:p>
              <a:pPr marL="342900" indent="-342900">
                <a:lnSpc>
                  <a:spcPct val="100000"/>
                </a:lnSpc>
                <a:spcBef>
                  <a:spcPct val="20000"/>
                </a:spcBef>
              </a:pPr>
              <a:r>
                <a:rPr lang="en-US" altLang="zh-CN" sz="1600">
                  <a:solidFill>
                    <a:schemeClr val="tx1"/>
                  </a:solidFill>
                  <a:effectLst>
                    <a:outerShdw blurRad="38100" dist="38100" dir="2700000" algn="tl">
                      <a:srgbClr val="C0C0C0"/>
                    </a:outerShdw>
                  </a:effectLst>
                  <a:latin typeface="Times New Roman" pitchFamily="18" charset="0"/>
                </a:rPr>
                <a:t>   </a:t>
              </a:r>
            </a:p>
          </p:txBody>
        </p:sp>
        <p:sp>
          <p:nvSpPr>
            <p:cNvPr id="416787" name="Text Box 19"/>
            <p:cNvSpPr txBox="1">
              <a:spLocks noChangeArrowheads="1"/>
            </p:cNvSpPr>
            <p:nvPr/>
          </p:nvSpPr>
          <p:spPr bwMode="auto">
            <a:xfrm>
              <a:off x="1248" y="3744"/>
              <a:ext cx="1248" cy="181"/>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600">
                  <a:solidFill>
                    <a:schemeClr val="tx1"/>
                  </a:solidFill>
                  <a:effectLst>
                    <a:outerShdw blurRad="38100" dist="38100" dir="2700000" algn="tl">
                      <a:srgbClr val="C0C0C0"/>
                    </a:outerShdw>
                  </a:effectLst>
                  <a:latin typeface="Times New Roman" pitchFamily="18" charset="0"/>
                </a:rPr>
                <a:t>受限关联的表示</a:t>
              </a:r>
            </a:p>
          </p:txBody>
        </p:sp>
        <p:sp>
          <p:nvSpPr>
            <p:cNvPr id="416788" name="Text Box 20"/>
            <p:cNvSpPr txBox="1">
              <a:spLocks noChangeArrowheads="1"/>
            </p:cNvSpPr>
            <p:nvPr/>
          </p:nvSpPr>
          <p:spPr bwMode="auto">
            <a:xfrm>
              <a:off x="3840" y="3708"/>
              <a:ext cx="1248" cy="181"/>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600">
                  <a:solidFill>
                    <a:schemeClr val="tx1"/>
                  </a:solidFill>
                  <a:effectLst>
                    <a:outerShdw blurRad="38100" dist="38100" dir="2700000" algn="tl">
                      <a:srgbClr val="C0C0C0"/>
                    </a:outerShdw>
                  </a:effectLst>
                  <a:latin typeface="Times New Roman" pitchFamily="18" charset="0"/>
                </a:rPr>
                <a:t>受限关联的例</a:t>
              </a:r>
            </a:p>
          </p:txBody>
        </p:sp>
      </p:grpSp>
    </p:spTree>
  </p:cSld>
  <p:clrMapOvr>
    <a:masterClrMapping/>
  </p:clrMapOvr>
  <p:transition spd="slow">
    <p:randomBar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6"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的关系</a:t>
            </a:r>
          </a:p>
        </p:txBody>
      </p:sp>
      <p:sp>
        <p:nvSpPr>
          <p:cNvPr id="417797" name="Text Box 5"/>
          <p:cNvSpPr txBox="1">
            <a:spLocks noChangeArrowheads="1"/>
          </p:cNvSpPr>
          <p:nvPr/>
        </p:nvSpPr>
        <p:spPr bwMode="auto">
          <a:xfrm>
            <a:off x="223838" y="1824038"/>
            <a:ext cx="8559800" cy="3384550"/>
          </a:xfrm>
          <a:prstGeom prst="rect">
            <a:avLst/>
          </a:prstGeom>
          <a:noFill/>
          <a:ln w="28575">
            <a:noFill/>
            <a:miter lim="800000"/>
            <a:headEnd/>
            <a:tailEnd/>
          </a:ln>
          <a:effectLst/>
        </p:spPr>
        <p:txBody>
          <a:bodyPr>
            <a:spAutoFit/>
          </a:bodyPr>
          <a:lstStyle/>
          <a:p>
            <a:pPr algn="l" fontAlgn="ctr">
              <a:lnSpc>
                <a:spcPct val="150000"/>
              </a:lnSpc>
              <a:spcBef>
                <a:spcPct val="5000"/>
              </a:spcBef>
              <a:buFontTx/>
              <a:buChar char="•"/>
            </a:pPr>
            <a:r>
              <a:rPr lang="en-US" altLang="zh-CN" sz="2800" dirty="0">
                <a:solidFill>
                  <a:schemeClr val="hlink"/>
                </a:solidFill>
                <a:latin typeface="楷体_GB2312" pitchFamily="49" charset="-122"/>
                <a:ea typeface="楷体_GB2312" pitchFamily="49" charset="-122"/>
              </a:rPr>
              <a:t> </a:t>
            </a:r>
            <a:r>
              <a:rPr lang="zh-CN" altLang="en-US" sz="2800" dirty="0">
                <a:solidFill>
                  <a:schemeClr val="hlink"/>
                </a:solidFill>
                <a:latin typeface="楷体_GB2312" pitchFamily="49" charset="-122"/>
                <a:ea typeface="楷体_GB2312" pitchFamily="49" charset="-122"/>
              </a:rPr>
              <a:t>关联类：</a:t>
            </a:r>
            <a:r>
              <a:rPr lang="zh-CN" altLang="en-US" sz="2800" dirty="0">
                <a:solidFill>
                  <a:schemeClr val="tx1"/>
                </a:solidFill>
                <a:latin typeface="楷体_GB2312" pitchFamily="49" charset="-122"/>
                <a:ea typeface="楷体_GB2312" pitchFamily="49" charset="-122"/>
              </a:rPr>
              <a:t>在关联关系比较简单的情况下，关联关系能够通过类间彼此定义对方的子对象，或通过类的成员方法的参数产生关联</a:t>
            </a:r>
            <a:r>
              <a:rPr lang="zh-CN" altLang="en-US" sz="2800" dirty="0" smtClean="0">
                <a:solidFill>
                  <a:schemeClr val="tx1"/>
                </a:solidFill>
                <a:latin typeface="楷体_GB2312" pitchFamily="49" charset="-122"/>
                <a:ea typeface="楷体_GB2312" pitchFamily="49" charset="-122"/>
              </a:rPr>
              <a:t>。</a:t>
            </a:r>
            <a:r>
              <a:rPr lang="en-US" altLang="zh-CN" sz="2800" dirty="0" smtClean="0">
                <a:solidFill>
                  <a:schemeClr val="tx1"/>
                </a:solidFill>
                <a:latin typeface="楷体_GB2312" pitchFamily="49" charset="-122"/>
                <a:ea typeface="楷体_GB2312" pitchFamily="49" charset="-122"/>
              </a:rPr>
              <a:t>/*P194*/</a:t>
            </a:r>
            <a:endParaRPr lang="zh-CN" altLang="en-US" sz="2800" dirty="0">
              <a:solidFill>
                <a:schemeClr val="hlink"/>
              </a:solidFill>
              <a:latin typeface="Times New Roman" pitchFamily="18" charset="0"/>
              <a:ea typeface="楷体_GB2312" pitchFamily="49" charset="-122"/>
            </a:endParaRPr>
          </a:p>
          <a:p>
            <a:pPr fontAlgn="ctr">
              <a:lnSpc>
                <a:spcPct val="150000"/>
              </a:lnSpc>
              <a:spcBef>
                <a:spcPct val="20000"/>
              </a:spcBef>
              <a:buFontTx/>
              <a:buChar char="•"/>
            </a:pPr>
            <a:r>
              <a:rPr lang="zh-CN" altLang="en-US" sz="2800" dirty="0">
                <a:solidFill>
                  <a:schemeClr val="hlink"/>
                </a:solidFill>
                <a:latin typeface="Times New Roman" pitchFamily="18" charset="0"/>
                <a:ea typeface="楷体_GB2312" pitchFamily="49" charset="-122"/>
              </a:rPr>
              <a:t>  递归关联：</a:t>
            </a:r>
            <a:r>
              <a:rPr lang="zh-CN" altLang="en-US" sz="2800" dirty="0">
                <a:solidFill>
                  <a:schemeClr val="tx1"/>
                </a:solidFill>
                <a:latin typeface="Times New Roman" pitchFamily="18" charset="0"/>
                <a:ea typeface="楷体_GB2312" pitchFamily="49" charset="-122"/>
              </a:rPr>
              <a:t>是指类间关系发生在单个类自身上，即类与它自身有关联关系</a:t>
            </a:r>
            <a:r>
              <a:rPr lang="zh-CN" altLang="en-US" sz="2800" dirty="0" smtClean="0">
                <a:solidFill>
                  <a:schemeClr val="tx1"/>
                </a:solidFill>
                <a:latin typeface="Times New Roman" pitchFamily="18" charset="0"/>
                <a:ea typeface="楷体_GB2312" pitchFamily="49" charset="-122"/>
              </a:rPr>
              <a:t>。</a:t>
            </a:r>
            <a:r>
              <a:rPr lang="en-US" altLang="zh-CN" sz="2800" dirty="0" smtClean="0">
                <a:solidFill>
                  <a:schemeClr val="tx1"/>
                </a:solidFill>
                <a:latin typeface="Times New Roman" pitchFamily="18" charset="0"/>
                <a:ea typeface="楷体_GB2312" pitchFamily="49" charset="-122"/>
              </a:rPr>
              <a:t>/*P195*/</a:t>
            </a:r>
            <a:endParaRPr lang="zh-CN" altLang="en-US" sz="2800" dirty="0">
              <a:solidFill>
                <a:schemeClr val="tx1"/>
              </a:solidFill>
              <a:latin typeface="Times New Roman" pitchFamily="18" charset="0"/>
              <a:ea typeface="楷体_GB2312" pitchFamily="49" charset="-122"/>
            </a:endParaRPr>
          </a:p>
        </p:txBody>
      </p:sp>
    </p:spTree>
  </p:cSld>
  <p:clrMapOvr>
    <a:masterClrMapping/>
  </p:clrMapOvr>
  <p:transition spd="slow">
    <p:randomBar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2"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的关系</a:t>
            </a:r>
          </a:p>
        </p:txBody>
      </p:sp>
      <p:sp>
        <p:nvSpPr>
          <p:cNvPr id="427013" name="Text Box 5"/>
          <p:cNvSpPr txBox="1">
            <a:spLocks noChangeArrowheads="1"/>
          </p:cNvSpPr>
          <p:nvPr/>
        </p:nvSpPr>
        <p:spPr bwMode="auto">
          <a:xfrm>
            <a:off x="277813" y="1300163"/>
            <a:ext cx="8610600" cy="769441"/>
          </a:xfrm>
          <a:prstGeom prst="rect">
            <a:avLst/>
          </a:prstGeom>
          <a:noFill/>
          <a:ln w="9525">
            <a:noFill/>
            <a:miter lim="800000"/>
            <a:headEnd/>
            <a:tailEnd/>
          </a:ln>
          <a:effectLst/>
        </p:spPr>
        <p:txBody>
          <a:bodyPr>
            <a:spAutoFit/>
          </a:bodyPr>
          <a:lstStyle/>
          <a:p>
            <a:pPr>
              <a:lnSpc>
                <a:spcPct val="110000"/>
              </a:lnSpc>
            </a:pPr>
            <a:r>
              <a:rPr lang="zh-CN" altLang="en-US" sz="2000" dirty="0">
                <a:solidFill>
                  <a:srgbClr val="002E8A"/>
                </a:solidFill>
                <a:effectLst>
                  <a:outerShdw blurRad="38100" dist="38100" dir="2700000" algn="tl">
                    <a:srgbClr val="C0C0C0"/>
                  </a:outerShdw>
                </a:effectLst>
                <a:latin typeface="宋体" pitchFamily="2" charset="-122"/>
              </a:rPr>
              <a:t>聚合</a:t>
            </a:r>
            <a:r>
              <a:rPr lang="en-US" altLang="zh-CN" sz="2000" dirty="0">
                <a:solidFill>
                  <a:srgbClr val="002E8A"/>
                </a:solidFill>
                <a:effectLst>
                  <a:outerShdw blurRad="38100" dist="38100" dir="2700000" algn="tl">
                    <a:srgbClr val="C0C0C0"/>
                  </a:outerShdw>
                </a:effectLst>
                <a:latin typeface="宋体" pitchFamily="2" charset="-122"/>
              </a:rPr>
              <a:t>——</a:t>
            </a:r>
            <a:r>
              <a:rPr lang="zh-CN" altLang="en-US" sz="2000" dirty="0">
                <a:effectLst>
                  <a:outerShdw blurRad="38100" dist="38100" dir="2700000" algn="tl">
                    <a:srgbClr val="C0C0C0"/>
                  </a:outerShdw>
                </a:effectLst>
                <a:latin typeface="宋体" pitchFamily="2" charset="-122"/>
              </a:rPr>
              <a:t>聚合也称为聚集，它是特殊的关联关系，特殊在它描述的多个类之间是整体和部分的关联关系</a:t>
            </a:r>
            <a:r>
              <a:rPr lang="zh-CN" altLang="en-US" sz="2000" dirty="0" smtClean="0">
                <a:effectLst>
                  <a:outerShdw blurRad="38100" dist="38100" dir="2700000" algn="tl">
                    <a:srgbClr val="C0C0C0"/>
                  </a:outerShdw>
                </a:effectLst>
                <a:latin typeface="宋体" pitchFamily="2" charset="-122"/>
              </a:rPr>
              <a:t>。</a:t>
            </a:r>
            <a:r>
              <a:rPr lang="en-US" altLang="zh-CN" sz="2000" dirty="0" smtClean="0">
                <a:effectLst>
                  <a:outerShdw blurRad="38100" dist="38100" dir="2700000" algn="tl">
                    <a:srgbClr val="C0C0C0"/>
                  </a:outerShdw>
                </a:effectLst>
                <a:latin typeface="宋体" pitchFamily="2" charset="-122"/>
              </a:rPr>
              <a:t>/*P195*/</a:t>
            </a:r>
            <a:endParaRPr lang="zh-CN" altLang="en-US" sz="2000" dirty="0">
              <a:effectLst>
                <a:outerShdw blurRad="38100" dist="38100" dir="2700000" algn="tl">
                  <a:srgbClr val="C0C0C0"/>
                </a:outerShdw>
              </a:effectLst>
              <a:latin typeface="宋体" pitchFamily="2" charset="-122"/>
            </a:endParaRPr>
          </a:p>
        </p:txBody>
      </p:sp>
      <p:sp>
        <p:nvSpPr>
          <p:cNvPr id="427014" name="Rectangle 6"/>
          <p:cNvSpPr>
            <a:spLocks noChangeArrowheads="1"/>
          </p:cNvSpPr>
          <p:nvPr/>
        </p:nvSpPr>
        <p:spPr bwMode="auto">
          <a:xfrm>
            <a:off x="376238" y="2697163"/>
            <a:ext cx="5935662" cy="396875"/>
          </a:xfrm>
          <a:prstGeom prst="rect">
            <a:avLst/>
          </a:prstGeom>
          <a:noFill/>
          <a:ln w="9525" algn="ctr">
            <a:noFill/>
            <a:miter lim="800000"/>
            <a:headEnd/>
            <a:tailEnd/>
          </a:ln>
          <a:effectLst/>
        </p:spPr>
        <p:txBody>
          <a:bodyPr wrap="none" anchor="ctr">
            <a:spAutoFit/>
          </a:bodyPr>
          <a:lstStyle/>
          <a:p>
            <a:pPr algn="l">
              <a:lnSpc>
                <a:spcPct val="100000"/>
              </a:lnSpc>
            </a:pPr>
            <a:r>
              <a:rPr lang="zh-CN" altLang="en-US" sz="2000">
                <a:effectLst>
                  <a:outerShdw blurRad="38100" dist="38100" dir="2700000" algn="tl">
                    <a:srgbClr val="C0C0C0"/>
                  </a:outerShdw>
                </a:effectLst>
                <a:latin typeface="宋体" pitchFamily="2" charset="-122"/>
              </a:rPr>
              <a:t>聚合主要有两类关联方式：</a:t>
            </a:r>
            <a:r>
              <a:rPr lang="zh-CN" altLang="en-US" sz="2000">
                <a:solidFill>
                  <a:schemeClr val="bg2"/>
                </a:solidFill>
                <a:effectLst>
                  <a:outerShdw blurRad="38100" dist="38100" dir="2700000" algn="tl">
                    <a:srgbClr val="C0C0C0"/>
                  </a:outerShdw>
                </a:effectLst>
                <a:latin typeface="宋体" pitchFamily="2" charset="-122"/>
              </a:rPr>
              <a:t>共享聚合</a:t>
            </a:r>
            <a:r>
              <a:rPr lang="zh-CN" altLang="en-US" sz="2000">
                <a:effectLst>
                  <a:outerShdw blurRad="38100" dist="38100" dir="2700000" algn="tl">
                    <a:srgbClr val="C0C0C0"/>
                  </a:outerShdw>
                </a:effectLst>
                <a:latin typeface="宋体" pitchFamily="2" charset="-122"/>
              </a:rPr>
              <a:t>和</a:t>
            </a:r>
            <a:r>
              <a:rPr lang="zh-CN" altLang="en-US" sz="2000">
                <a:solidFill>
                  <a:schemeClr val="bg2"/>
                </a:solidFill>
                <a:effectLst>
                  <a:outerShdw blurRad="38100" dist="38100" dir="2700000" algn="tl">
                    <a:srgbClr val="C0C0C0"/>
                  </a:outerShdw>
                </a:effectLst>
                <a:latin typeface="宋体" pitchFamily="2" charset="-122"/>
              </a:rPr>
              <a:t>复合聚合</a:t>
            </a:r>
            <a:r>
              <a:rPr lang="zh-CN" altLang="en-US" sz="2000">
                <a:effectLst>
                  <a:outerShdw blurRad="38100" dist="38100" dir="2700000" algn="tl">
                    <a:srgbClr val="C0C0C0"/>
                  </a:outerShdw>
                </a:effectLst>
                <a:latin typeface="宋体" pitchFamily="2" charset="-122"/>
              </a:rPr>
              <a:t>。 </a:t>
            </a:r>
          </a:p>
        </p:txBody>
      </p:sp>
      <p:sp>
        <p:nvSpPr>
          <p:cNvPr id="427015" name="Rectangle 7"/>
          <p:cNvSpPr>
            <a:spLocks noChangeArrowheads="1"/>
          </p:cNvSpPr>
          <p:nvPr/>
        </p:nvSpPr>
        <p:spPr bwMode="auto">
          <a:xfrm>
            <a:off x="254000" y="3425825"/>
            <a:ext cx="8512175" cy="2870200"/>
          </a:xfrm>
          <a:prstGeom prst="rect">
            <a:avLst/>
          </a:prstGeom>
          <a:noFill/>
          <a:ln w="9525" algn="ctr">
            <a:noFill/>
            <a:miter lim="800000"/>
            <a:headEnd/>
            <a:tailEnd/>
          </a:ln>
          <a:effectLst/>
        </p:spPr>
        <p:txBody>
          <a:bodyPr anchor="ctr">
            <a:spAutoFit/>
          </a:bodyPr>
          <a:lstStyle/>
          <a:p>
            <a:pPr algn="l">
              <a:lnSpc>
                <a:spcPct val="130000"/>
              </a:lnSpc>
              <a:buFont typeface="Wingdings" pitchFamily="2" charset="2"/>
              <a:buChar char="l"/>
            </a:pPr>
            <a:r>
              <a:rPr lang="en-US" altLang="zh-CN" sz="2000">
                <a:effectLst>
                  <a:outerShdw blurRad="38100" dist="38100" dir="2700000" algn="tl">
                    <a:srgbClr val="C0C0C0"/>
                  </a:outerShdw>
                </a:effectLst>
                <a:latin typeface="宋体" pitchFamily="2" charset="-122"/>
              </a:rPr>
              <a:t> </a:t>
            </a:r>
            <a:r>
              <a:rPr lang="zh-CN" altLang="en-US" sz="2000">
                <a:effectLst>
                  <a:outerShdw blurRad="38100" dist="38100" dir="2700000" algn="tl">
                    <a:srgbClr val="C0C0C0"/>
                  </a:outerShdw>
                </a:effectLst>
                <a:latin typeface="宋体" pitchFamily="2" charset="-122"/>
              </a:rPr>
              <a:t>共享聚合是指“整体</a:t>
            </a:r>
            <a:r>
              <a:rPr lang="en-US" altLang="zh-CN" sz="2000">
                <a:effectLst>
                  <a:outerShdw blurRad="38100" dist="38100" dir="2700000" algn="tl">
                    <a:srgbClr val="C0C0C0"/>
                  </a:outerShdw>
                </a:effectLst>
                <a:latin typeface="宋体" pitchFamily="2" charset="-122"/>
              </a:rPr>
              <a:t>——</a:t>
            </a:r>
            <a:r>
              <a:rPr lang="zh-CN" altLang="en-US" sz="2000">
                <a:effectLst>
                  <a:outerShdw blurRad="38100" dist="38100" dir="2700000" algn="tl">
                    <a:srgbClr val="C0C0C0"/>
                  </a:outerShdw>
                </a:effectLst>
                <a:latin typeface="宋体" pitchFamily="2" charset="-122"/>
              </a:rPr>
              <a:t>部分”关系中的“部分”类的对象同时成为多个“整体”类的对象。共享聚合反映了“整体</a:t>
            </a:r>
            <a:r>
              <a:rPr lang="en-US" altLang="zh-CN" sz="2000">
                <a:effectLst>
                  <a:outerShdw blurRad="38100" dist="38100" dir="2700000" algn="tl">
                    <a:srgbClr val="C0C0C0"/>
                  </a:outerShdw>
                </a:effectLst>
                <a:latin typeface="宋体" pitchFamily="2" charset="-122"/>
              </a:rPr>
              <a:t>——</a:t>
            </a:r>
            <a:r>
              <a:rPr lang="zh-CN" altLang="en-US" sz="2000">
                <a:effectLst>
                  <a:outerShdw blurRad="38100" dist="38100" dir="2700000" algn="tl">
                    <a:srgbClr val="C0C0C0"/>
                  </a:outerShdw>
                </a:effectLst>
                <a:latin typeface="宋体" pitchFamily="2" charset="-122"/>
              </a:rPr>
              <a:t>部分”的多对多关系。</a:t>
            </a:r>
          </a:p>
          <a:p>
            <a:pPr algn="l">
              <a:lnSpc>
                <a:spcPct val="130000"/>
              </a:lnSpc>
              <a:buFont typeface="Wingdings" pitchFamily="2" charset="2"/>
              <a:buNone/>
            </a:pPr>
            <a:endParaRPr lang="zh-CN" altLang="en-US" sz="2000">
              <a:effectLst>
                <a:outerShdw blurRad="38100" dist="38100" dir="2700000" algn="tl">
                  <a:srgbClr val="C0C0C0"/>
                </a:outerShdw>
              </a:effectLst>
              <a:latin typeface="宋体" pitchFamily="2" charset="-122"/>
            </a:endParaRPr>
          </a:p>
          <a:p>
            <a:pPr algn="l">
              <a:lnSpc>
                <a:spcPct val="130000"/>
              </a:lnSpc>
              <a:buFont typeface="Wingdings" pitchFamily="2" charset="2"/>
              <a:buChar char="l"/>
            </a:pPr>
            <a:r>
              <a:rPr lang="zh-CN" altLang="en-US" sz="2000">
                <a:effectLst>
                  <a:outerShdw blurRad="38100" dist="38100" dir="2700000" algn="tl">
                    <a:srgbClr val="C0C0C0"/>
                  </a:outerShdw>
                </a:effectLst>
                <a:latin typeface="宋体" pitchFamily="2" charset="-122"/>
              </a:rPr>
              <a:t> 复合聚合是指在“整体</a:t>
            </a:r>
            <a:r>
              <a:rPr lang="en-US" altLang="zh-CN" sz="2000">
                <a:effectLst>
                  <a:outerShdw blurRad="38100" dist="38100" dir="2700000" algn="tl">
                    <a:srgbClr val="C0C0C0"/>
                  </a:outerShdw>
                </a:effectLst>
                <a:latin typeface="宋体" pitchFamily="2" charset="-122"/>
              </a:rPr>
              <a:t>——</a:t>
            </a:r>
            <a:r>
              <a:rPr lang="zh-CN" altLang="en-US" sz="2000">
                <a:effectLst>
                  <a:outerShdw blurRad="38100" dist="38100" dir="2700000" algn="tl">
                    <a:srgbClr val="C0C0C0"/>
                  </a:outerShdw>
                </a:effectLst>
                <a:latin typeface="宋体" pitchFamily="2" charset="-122"/>
              </a:rPr>
              <a:t>部分”关系中，“部分”类的对象完全参与一个“整体”类的对象。复合聚合反映了“整体</a:t>
            </a:r>
            <a:r>
              <a:rPr lang="en-US" altLang="zh-CN" sz="2000">
                <a:effectLst>
                  <a:outerShdw blurRad="38100" dist="38100" dir="2700000" algn="tl">
                    <a:srgbClr val="C0C0C0"/>
                  </a:outerShdw>
                </a:effectLst>
                <a:latin typeface="宋体" pitchFamily="2" charset="-122"/>
              </a:rPr>
              <a:t>——</a:t>
            </a:r>
            <a:r>
              <a:rPr lang="zh-CN" altLang="en-US" sz="2000">
                <a:effectLst>
                  <a:outerShdw blurRad="38100" dist="38100" dir="2700000" algn="tl">
                    <a:srgbClr val="C0C0C0"/>
                  </a:outerShdw>
                </a:effectLst>
                <a:latin typeface="宋体" pitchFamily="2" charset="-122"/>
              </a:rPr>
              <a:t>部分”一对多的关系。这就要求“部分”类只能属于“整体”类的一部分，没有“整体”类，“部分”类就没有存在的基础和意义。 </a:t>
            </a:r>
          </a:p>
        </p:txBody>
      </p:sp>
    </p:spTree>
  </p:cSld>
  <p:clrMapOvr>
    <a:masterClrMapping/>
  </p:clrMapOvr>
  <p:transition spd="slow">
    <p:randomBar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6"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的关系</a:t>
            </a:r>
          </a:p>
        </p:txBody>
      </p:sp>
      <p:sp>
        <p:nvSpPr>
          <p:cNvPr id="381957" name="Text Box 5"/>
          <p:cNvSpPr txBox="1">
            <a:spLocks noChangeArrowheads="1"/>
          </p:cNvSpPr>
          <p:nvPr/>
        </p:nvSpPr>
        <p:spPr bwMode="auto">
          <a:xfrm>
            <a:off x="249238" y="1231900"/>
            <a:ext cx="2008187" cy="476250"/>
          </a:xfrm>
          <a:prstGeom prst="rect">
            <a:avLst/>
          </a:prstGeom>
          <a:noFill/>
          <a:ln w="9525">
            <a:noFill/>
            <a:miter lim="800000"/>
            <a:headEnd/>
            <a:tailEnd/>
          </a:ln>
          <a:effectLst/>
        </p:spPr>
        <p:txBody>
          <a:bodyPr>
            <a:spAutoFit/>
          </a:bodyPr>
          <a:lstStyle/>
          <a:p>
            <a:r>
              <a:rPr lang="zh-CN" altLang="en-US" sz="2800">
                <a:solidFill>
                  <a:srgbClr val="002E8A"/>
                </a:solidFill>
                <a:effectLst>
                  <a:outerShdw blurRad="38100" dist="38100" dir="2700000" algn="tl">
                    <a:srgbClr val="C0C0C0"/>
                  </a:outerShdw>
                </a:effectLst>
              </a:rPr>
              <a:t>泛化关系</a:t>
            </a:r>
          </a:p>
        </p:txBody>
      </p:sp>
      <p:sp>
        <p:nvSpPr>
          <p:cNvPr id="381958" name="Rectangle 6"/>
          <p:cNvSpPr>
            <a:spLocks noChangeArrowheads="1"/>
          </p:cNvSpPr>
          <p:nvPr/>
        </p:nvSpPr>
        <p:spPr bwMode="auto">
          <a:xfrm>
            <a:off x="304800" y="1962150"/>
            <a:ext cx="8612188" cy="1041400"/>
          </a:xfrm>
          <a:prstGeom prst="rect">
            <a:avLst/>
          </a:prstGeom>
          <a:noFill/>
          <a:ln w="9525">
            <a:noFill/>
            <a:miter lim="800000"/>
            <a:headEnd/>
            <a:tailEnd/>
          </a:ln>
          <a:effectLst/>
        </p:spPr>
        <p:txBody>
          <a:bodyPr anchor="ctr">
            <a:spAutoFit/>
          </a:bodyPr>
          <a:lstStyle/>
          <a:p>
            <a:pPr algn="l">
              <a:lnSpc>
                <a:spcPct val="130000"/>
              </a:lnSpc>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泛化关系用于描述一个类自动具有另一个类的属性和方法的机制，常被称为继承关系。 </a:t>
            </a:r>
          </a:p>
        </p:txBody>
      </p:sp>
      <p:sp>
        <p:nvSpPr>
          <p:cNvPr id="381959" name="Rectangle 7"/>
          <p:cNvSpPr>
            <a:spLocks noChangeArrowheads="1"/>
          </p:cNvSpPr>
          <p:nvPr/>
        </p:nvSpPr>
        <p:spPr bwMode="auto">
          <a:xfrm>
            <a:off x="271463" y="3270250"/>
            <a:ext cx="8518525" cy="1041400"/>
          </a:xfrm>
          <a:prstGeom prst="rect">
            <a:avLst/>
          </a:prstGeom>
          <a:noFill/>
          <a:ln w="9525">
            <a:noFill/>
            <a:miter lim="800000"/>
            <a:headEnd/>
            <a:tailEnd/>
          </a:ln>
          <a:effectLst/>
        </p:spPr>
        <p:txBody>
          <a:bodyPr anchor="ctr">
            <a:spAutoFit/>
          </a:bodyPr>
          <a:lstStyle/>
          <a:p>
            <a:pPr algn="l">
              <a:lnSpc>
                <a:spcPct val="130000"/>
              </a:lnSpc>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通过继承机制，派生类不仅具有基类的属性和方法，还能够定义自身的属性和方法，成为基类的特殊类。 </a:t>
            </a:r>
          </a:p>
        </p:txBody>
      </p:sp>
      <p:sp>
        <p:nvSpPr>
          <p:cNvPr id="381960" name="Rectangle 8"/>
          <p:cNvSpPr>
            <a:spLocks noChangeArrowheads="1"/>
          </p:cNvSpPr>
          <p:nvPr/>
        </p:nvSpPr>
        <p:spPr bwMode="auto">
          <a:xfrm>
            <a:off x="1033463" y="4765675"/>
            <a:ext cx="5170487" cy="457200"/>
          </a:xfrm>
          <a:prstGeom prst="rect">
            <a:avLst/>
          </a:prstGeom>
          <a:noFill/>
          <a:ln w="9525">
            <a:noFill/>
            <a:miter lim="800000"/>
            <a:headEnd/>
            <a:tailEnd/>
          </a:ln>
          <a:effectLst/>
        </p:spPr>
        <p:txBody>
          <a:bodyPr wrap="none" anchor="ctr">
            <a:spAutoFit/>
          </a:bodyPr>
          <a:lstStyle/>
          <a:p>
            <a:pPr algn="l">
              <a:lnSpc>
                <a:spcPct val="100000"/>
              </a:lnSpc>
            </a:pPr>
            <a:r>
              <a:rPr lang="zh-CN" altLang="en-US">
                <a:effectLst>
                  <a:outerShdw blurRad="38100" dist="38100" dir="2700000" algn="tl">
                    <a:srgbClr val="C0C0C0"/>
                  </a:outerShdw>
                </a:effectLst>
              </a:rPr>
              <a:t>泛化关系分为普通泛化和受限泛化。 </a:t>
            </a:r>
          </a:p>
        </p:txBody>
      </p:sp>
    </p:spTree>
  </p:cSld>
  <p:clrMapOvr>
    <a:masterClrMapping/>
  </p:clrMapOvr>
  <p:transition spd="slow">
    <p:randomBar dir="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Text Box 2"/>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的关系</a:t>
            </a:r>
          </a:p>
        </p:txBody>
      </p:sp>
      <p:sp>
        <p:nvSpPr>
          <p:cNvPr id="428035" name="Text Box 3"/>
          <p:cNvSpPr txBox="1">
            <a:spLocks noChangeArrowheads="1"/>
          </p:cNvSpPr>
          <p:nvPr/>
        </p:nvSpPr>
        <p:spPr bwMode="auto">
          <a:xfrm>
            <a:off x="249238" y="1252538"/>
            <a:ext cx="4470400" cy="476250"/>
          </a:xfrm>
          <a:prstGeom prst="rect">
            <a:avLst/>
          </a:prstGeom>
          <a:noFill/>
          <a:ln w="9525">
            <a:noFill/>
            <a:miter lim="800000"/>
            <a:headEnd/>
            <a:tailEnd/>
          </a:ln>
          <a:effectLst/>
        </p:spPr>
        <p:txBody>
          <a:bodyPr>
            <a:spAutoFit/>
          </a:bodyPr>
          <a:lstStyle/>
          <a:p>
            <a:r>
              <a:rPr lang="zh-CN" altLang="en-US" sz="2800">
                <a:solidFill>
                  <a:srgbClr val="002E8A"/>
                </a:solidFill>
                <a:effectLst>
                  <a:outerShdw blurRad="38100" dist="38100" dir="2700000" algn="tl">
                    <a:srgbClr val="C0C0C0"/>
                  </a:outerShdw>
                </a:effectLst>
              </a:rPr>
              <a:t>泛化关系</a:t>
            </a:r>
            <a:r>
              <a:rPr lang="en-US" altLang="zh-CN" sz="2800">
                <a:solidFill>
                  <a:srgbClr val="002E8A"/>
                </a:solidFill>
                <a:effectLst>
                  <a:outerShdw blurRad="38100" dist="38100" dir="2700000" algn="tl">
                    <a:srgbClr val="C0C0C0"/>
                  </a:outerShdw>
                </a:effectLst>
                <a:latin typeface="Times New Roman"/>
              </a:rPr>
              <a:t>——</a:t>
            </a:r>
            <a:r>
              <a:rPr lang="zh-CN" altLang="en-US" sz="2800">
                <a:solidFill>
                  <a:srgbClr val="002E8A"/>
                </a:solidFill>
                <a:effectLst>
                  <a:outerShdw blurRad="38100" dist="38100" dir="2700000" algn="tl">
                    <a:srgbClr val="C0C0C0"/>
                  </a:outerShdw>
                </a:effectLst>
              </a:rPr>
              <a:t>普通泛化</a:t>
            </a:r>
          </a:p>
        </p:txBody>
      </p:sp>
      <p:sp>
        <p:nvSpPr>
          <p:cNvPr id="428036" name="Rectangle 4"/>
          <p:cNvSpPr>
            <a:spLocks noChangeArrowheads="1"/>
          </p:cNvSpPr>
          <p:nvPr/>
        </p:nvSpPr>
        <p:spPr bwMode="auto">
          <a:xfrm>
            <a:off x="557213" y="1927225"/>
            <a:ext cx="6643687" cy="396875"/>
          </a:xfrm>
          <a:prstGeom prst="rect">
            <a:avLst/>
          </a:prstGeom>
          <a:noFill/>
          <a:ln w="9525" algn="ctr">
            <a:noFill/>
            <a:miter lim="800000"/>
            <a:headEnd/>
            <a:tailEnd/>
          </a:ln>
          <a:effectLst/>
        </p:spPr>
        <p:txBody>
          <a:bodyPr wrap="none" anchor="ctr">
            <a:spAutoFit/>
          </a:bodyPr>
          <a:lstStyle/>
          <a:p>
            <a:pPr algn="l">
              <a:lnSpc>
                <a:spcPct val="100000"/>
              </a:lnSpc>
            </a:pPr>
            <a:r>
              <a:rPr lang="zh-CN" altLang="en-US" sz="2000">
                <a:effectLst>
                  <a:outerShdw blurRad="38100" dist="38100" dir="2700000" algn="tl">
                    <a:srgbClr val="C0C0C0"/>
                  </a:outerShdw>
                </a:effectLst>
              </a:rPr>
              <a:t>普通泛化关系是指一般意义的基类和派生类之间的关系。 </a:t>
            </a:r>
          </a:p>
        </p:txBody>
      </p:sp>
      <p:sp>
        <p:nvSpPr>
          <p:cNvPr id="428037" name="Rectangle 5"/>
          <p:cNvSpPr>
            <a:spLocks noChangeArrowheads="1"/>
          </p:cNvSpPr>
          <p:nvPr/>
        </p:nvSpPr>
        <p:spPr bwMode="auto">
          <a:xfrm>
            <a:off x="125413" y="2617788"/>
            <a:ext cx="8829675" cy="3825875"/>
          </a:xfrm>
          <a:prstGeom prst="rect">
            <a:avLst/>
          </a:prstGeom>
          <a:noFill/>
          <a:ln w="9525" algn="ctr">
            <a:noFill/>
            <a:miter lim="800000"/>
            <a:headEnd/>
            <a:tailEnd/>
          </a:ln>
          <a:effectLst/>
        </p:spPr>
        <p:txBody>
          <a:bodyPr anchor="ctr">
            <a:spAutoFit/>
          </a:bodyPr>
          <a:lstStyle/>
          <a:p>
            <a:pPr algn="l">
              <a:lnSpc>
                <a:spcPct val="170000"/>
              </a:lnSpc>
              <a:buFont typeface="Wingdings" pitchFamily="2" charset="2"/>
              <a:buChar char="l"/>
            </a:pPr>
            <a:r>
              <a:rPr lang="en-US" altLang="zh-CN" sz="1800">
                <a:effectLst>
                  <a:outerShdw blurRad="38100" dist="38100" dir="2700000" algn="tl">
                    <a:srgbClr val="C0C0C0"/>
                  </a:outerShdw>
                </a:effectLst>
              </a:rPr>
              <a:t>  </a:t>
            </a:r>
            <a:r>
              <a:rPr lang="zh-CN" altLang="en-US" sz="1800">
                <a:effectLst>
                  <a:outerShdw blurRad="38100" dist="38100" dir="2700000" algn="tl">
                    <a:srgbClr val="C0C0C0"/>
                  </a:outerShdw>
                </a:effectLst>
              </a:rPr>
              <a:t>在继承过程中，目前大多数面向对象程序语言都支持在类中定义公有部分（</a:t>
            </a:r>
            <a:r>
              <a:rPr lang="en-US" altLang="zh-CN" sz="1800">
                <a:effectLst>
                  <a:outerShdw blurRad="38100" dist="38100" dir="2700000" algn="tl">
                    <a:srgbClr val="C0C0C0"/>
                  </a:outerShdw>
                </a:effectLst>
              </a:rPr>
              <a:t>public</a:t>
            </a:r>
            <a:r>
              <a:rPr lang="zh-CN" altLang="en-US" sz="1800">
                <a:effectLst>
                  <a:outerShdw blurRad="38100" dist="38100" dir="2700000" algn="tl">
                    <a:srgbClr val="C0C0C0"/>
                  </a:outerShdw>
                </a:effectLst>
              </a:rPr>
              <a:t>）、私有部分（</a:t>
            </a:r>
            <a:r>
              <a:rPr lang="en-US" altLang="zh-CN" sz="1800">
                <a:effectLst>
                  <a:outerShdw blurRad="38100" dist="38100" dir="2700000" algn="tl">
                    <a:srgbClr val="C0C0C0"/>
                  </a:outerShdw>
                </a:effectLst>
              </a:rPr>
              <a:t>private</a:t>
            </a:r>
            <a:r>
              <a:rPr lang="zh-CN" altLang="en-US" sz="1800">
                <a:effectLst>
                  <a:outerShdw blurRad="38100" dist="38100" dir="2700000" algn="tl">
                    <a:srgbClr val="C0C0C0"/>
                  </a:outerShdw>
                </a:effectLst>
              </a:rPr>
              <a:t>）和受保护部分（</a:t>
            </a:r>
            <a:r>
              <a:rPr lang="en-US" altLang="zh-CN" sz="1800">
                <a:effectLst>
                  <a:outerShdw blurRad="38100" dist="38100" dir="2700000" algn="tl">
                    <a:srgbClr val="C0C0C0"/>
                  </a:outerShdw>
                </a:effectLst>
              </a:rPr>
              <a:t>protected</a:t>
            </a:r>
            <a:r>
              <a:rPr lang="zh-CN" altLang="en-US" sz="1800">
                <a:effectLst>
                  <a:outerShdw blurRad="38100" dist="38100" dir="2700000" algn="tl">
                    <a:srgbClr val="C0C0C0"/>
                  </a:outerShdw>
                </a:effectLst>
              </a:rPr>
              <a:t>）。同时，也支持在继承过程中也采取公有继承、私有继承和受保护继承三种不同的继承方式。</a:t>
            </a:r>
          </a:p>
          <a:p>
            <a:pPr algn="l">
              <a:lnSpc>
                <a:spcPct val="170000"/>
              </a:lnSpc>
              <a:buFont typeface="Wingdings" pitchFamily="2" charset="2"/>
              <a:buChar char="l"/>
            </a:pPr>
            <a:r>
              <a:rPr lang="zh-CN" altLang="en-US" sz="1800">
                <a:effectLst>
                  <a:outerShdw blurRad="38100" dist="38100" dir="2700000" algn="tl">
                    <a:srgbClr val="C0C0C0"/>
                  </a:outerShdw>
                </a:effectLst>
              </a:rPr>
              <a:t>  根据基类重数的不同，泛化关系可以分为单继承和多继承两种类型。单继承是指派生类只有一个基类；多继承是指一个派生类可以有多个基类。 </a:t>
            </a:r>
          </a:p>
          <a:p>
            <a:pPr algn="l">
              <a:lnSpc>
                <a:spcPct val="170000"/>
              </a:lnSpc>
              <a:buFont typeface="Wingdings" pitchFamily="2" charset="2"/>
              <a:buChar char="l"/>
            </a:pPr>
            <a:r>
              <a:rPr lang="zh-CN" altLang="en-US" sz="1800">
                <a:effectLst>
                  <a:outerShdw blurRad="38100" dist="38100" dir="2700000" algn="tl">
                    <a:srgbClr val="C0C0C0"/>
                  </a:outerShdw>
                </a:effectLst>
              </a:rPr>
              <a:t>  抽象类体现了面向对象的多态性特征。纯虚函数统一定义类继承过程中方法的接口（如</a:t>
            </a:r>
            <a:r>
              <a:rPr lang="en-US" altLang="zh-CN" sz="1800">
                <a:effectLst>
                  <a:outerShdw blurRad="38100" dist="38100" dir="2700000" algn="tl">
                    <a:srgbClr val="C0C0C0"/>
                  </a:outerShdw>
                </a:effectLst>
              </a:rPr>
              <a:t>Drive</a:t>
            </a:r>
            <a:r>
              <a:rPr lang="zh-CN" altLang="en-US" sz="1800">
                <a:effectLst>
                  <a:outerShdw blurRad="38100" dist="38100" dir="2700000" algn="tl">
                    <a:srgbClr val="C0C0C0"/>
                  </a:outerShdw>
                </a:effectLst>
              </a:rPr>
              <a:t>），但具体的实现过程留在各派生类中去完成。这样，通过统一的接口定义，却能得到不同方法的实现，使得系统功能的扩充和类的重用性得到充分体现。 </a:t>
            </a:r>
          </a:p>
        </p:txBody>
      </p:sp>
    </p:spTree>
  </p:cSld>
  <p:clrMapOvr>
    <a:masterClrMapping/>
  </p:clrMapOvr>
  <p:transition spd="slow">
    <p:randomBar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20"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的关系</a:t>
            </a:r>
          </a:p>
        </p:txBody>
      </p:sp>
      <p:sp>
        <p:nvSpPr>
          <p:cNvPr id="418821" name="Text Box 5"/>
          <p:cNvSpPr txBox="1">
            <a:spLocks noChangeArrowheads="1"/>
          </p:cNvSpPr>
          <p:nvPr/>
        </p:nvSpPr>
        <p:spPr bwMode="auto">
          <a:xfrm>
            <a:off x="249238" y="1231900"/>
            <a:ext cx="5160962" cy="476250"/>
          </a:xfrm>
          <a:prstGeom prst="rect">
            <a:avLst/>
          </a:prstGeom>
          <a:noFill/>
          <a:ln w="9525">
            <a:noFill/>
            <a:miter lim="800000"/>
            <a:headEnd/>
            <a:tailEnd/>
          </a:ln>
          <a:effectLst/>
        </p:spPr>
        <p:txBody>
          <a:bodyPr>
            <a:spAutoFit/>
          </a:bodyPr>
          <a:lstStyle/>
          <a:p>
            <a:r>
              <a:rPr lang="zh-CN" altLang="en-US" sz="2800">
                <a:solidFill>
                  <a:srgbClr val="002E8A"/>
                </a:solidFill>
                <a:effectLst>
                  <a:outerShdw blurRad="38100" dist="38100" dir="2700000" algn="tl">
                    <a:srgbClr val="C0C0C0"/>
                  </a:outerShdw>
                </a:effectLst>
              </a:rPr>
              <a:t>泛化关系</a:t>
            </a:r>
            <a:r>
              <a:rPr lang="en-US" altLang="zh-CN" sz="2800">
                <a:solidFill>
                  <a:srgbClr val="002E8A"/>
                </a:solidFill>
                <a:effectLst>
                  <a:outerShdw blurRad="38100" dist="38100" dir="2700000" algn="tl">
                    <a:srgbClr val="C0C0C0"/>
                  </a:outerShdw>
                </a:effectLst>
                <a:latin typeface="Times New Roman"/>
              </a:rPr>
              <a:t>——</a:t>
            </a:r>
            <a:r>
              <a:rPr lang="zh-CN" altLang="en-US" sz="2800">
                <a:solidFill>
                  <a:srgbClr val="002E8A"/>
                </a:solidFill>
                <a:effectLst>
                  <a:outerShdw blurRad="38100" dist="38100" dir="2700000" algn="tl">
                    <a:srgbClr val="C0C0C0"/>
                  </a:outerShdw>
                </a:effectLst>
              </a:rPr>
              <a:t>受限泛化</a:t>
            </a:r>
          </a:p>
        </p:txBody>
      </p:sp>
      <p:grpSp>
        <p:nvGrpSpPr>
          <p:cNvPr id="418822" name="Group 6"/>
          <p:cNvGrpSpPr>
            <a:grpSpLocks/>
          </p:cNvGrpSpPr>
          <p:nvPr/>
        </p:nvGrpSpPr>
        <p:grpSpPr bwMode="auto">
          <a:xfrm>
            <a:off x="538163" y="3695700"/>
            <a:ext cx="8288337" cy="1517650"/>
            <a:chOff x="384" y="2495"/>
            <a:chExt cx="5221" cy="956"/>
          </a:xfrm>
        </p:grpSpPr>
        <p:sp>
          <p:nvSpPr>
            <p:cNvPr id="418823" name="Text Box 7"/>
            <p:cNvSpPr txBox="1">
              <a:spLocks noChangeArrowheads="1"/>
            </p:cNvSpPr>
            <p:nvPr/>
          </p:nvSpPr>
          <p:spPr bwMode="auto">
            <a:xfrm>
              <a:off x="1648" y="2726"/>
              <a:ext cx="1559" cy="231"/>
            </a:xfrm>
            <a:prstGeom prst="rect">
              <a:avLst/>
            </a:prstGeom>
            <a:noFill/>
            <a:ln w="9525">
              <a:noFill/>
              <a:miter lim="800000"/>
              <a:headEnd/>
              <a:tailEnd/>
            </a:ln>
            <a:effectLst/>
          </p:spPr>
          <p:txBody>
            <a:bodyPr wrap="none">
              <a:spAutoFit/>
            </a:bodyPr>
            <a:lstStyle/>
            <a:p>
              <a:pPr algn="l">
                <a:lnSpc>
                  <a:spcPct val="100000"/>
                </a:lnSpc>
              </a:pPr>
              <a:r>
                <a:rPr lang="en-US" altLang="zh-CN" sz="1600" dirty="0">
                  <a:solidFill>
                    <a:schemeClr val="tx1"/>
                  </a:solidFill>
                  <a:effectLst>
                    <a:outerShdw blurRad="38100" dist="38100" dir="2700000" algn="tl">
                      <a:srgbClr val="C0C0C0"/>
                    </a:outerShdw>
                  </a:effectLst>
                  <a:latin typeface="Times New Roman" pitchFamily="18" charset="0"/>
                </a:rPr>
                <a:t>{constraint 1,constraint 2</a:t>
              </a:r>
              <a:r>
                <a:rPr lang="en-US" altLang="zh-CN" sz="1800" dirty="0">
                  <a:solidFill>
                    <a:schemeClr val="tx1"/>
                  </a:solidFill>
                  <a:effectLst>
                    <a:outerShdw blurRad="38100" dist="38100" dir="2700000" algn="tl">
                      <a:srgbClr val="C0C0C0"/>
                    </a:outerShdw>
                  </a:effectLst>
                  <a:latin typeface="Times New Roman" pitchFamily="18" charset="0"/>
                </a:rPr>
                <a:t>}</a:t>
              </a:r>
            </a:p>
          </p:txBody>
        </p:sp>
        <p:sp>
          <p:nvSpPr>
            <p:cNvPr id="418824" name="Line 8"/>
            <p:cNvSpPr>
              <a:spLocks noChangeShapeType="1"/>
            </p:cNvSpPr>
            <p:nvPr/>
          </p:nvSpPr>
          <p:spPr bwMode="auto">
            <a:xfrm>
              <a:off x="384" y="3048"/>
              <a:ext cx="2304" cy="1"/>
            </a:xfrm>
            <a:prstGeom prst="line">
              <a:avLst/>
            </a:prstGeom>
            <a:noFill/>
            <a:ln w="28575">
              <a:solidFill>
                <a:srgbClr val="FFFF00"/>
              </a:solidFill>
              <a:prstDash val="dash"/>
              <a:round/>
              <a:headEnd/>
              <a:tailEnd/>
            </a:ln>
            <a:effectLst/>
          </p:spPr>
          <p:txBody>
            <a:bodyPr/>
            <a:lstStyle/>
            <a:p>
              <a:endParaRPr lang="zh-CN" altLang="en-US"/>
            </a:p>
          </p:txBody>
        </p:sp>
        <p:sp>
          <p:nvSpPr>
            <p:cNvPr id="418825" name="Line 9"/>
            <p:cNvSpPr>
              <a:spLocks noChangeShapeType="1"/>
            </p:cNvSpPr>
            <p:nvPr/>
          </p:nvSpPr>
          <p:spPr bwMode="auto">
            <a:xfrm flipV="1">
              <a:off x="683" y="2767"/>
              <a:ext cx="598" cy="466"/>
            </a:xfrm>
            <a:prstGeom prst="line">
              <a:avLst/>
            </a:prstGeom>
            <a:noFill/>
            <a:ln w="28575">
              <a:solidFill>
                <a:schemeClr val="tx1"/>
              </a:solidFill>
              <a:round/>
              <a:headEnd/>
              <a:tailEnd type="triangle" w="lg" len="lg"/>
            </a:ln>
            <a:effectLst/>
          </p:spPr>
          <p:txBody>
            <a:bodyPr/>
            <a:lstStyle/>
            <a:p>
              <a:endParaRPr lang="zh-CN" altLang="en-US"/>
            </a:p>
          </p:txBody>
        </p:sp>
        <p:sp>
          <p:nvSpPr>
            <p:cNvPr id="418826" name="Line 10"/>
            <p:cNvSpPr>
              <a:spLocks noChangeShapeType="1"/>
            </p:cNvSpPr>
            <p:nvPr/>
          </p:nvSpPr>
          <p:spPr bwMode="auto">
            <a:xfrm flipV="1">
              <a:off x="1401" y="2764"/>
              <a:ext cx="0" cy="577"/>
            </a:xfrm>
            <a:prstGeom prst="line">
              <a:avLst/>
            </a:prstGeom>
            <a:noFill/>
            <a:ln w="28575">
              <a:solidFill>
                <a:schemeClr val="tx1"/>
              </a:solidFill>
              <a:round/>
              <a:headEnd/>
              <a:tailEnd type="triangle" w="lg" len="lg"/>
            </a:ln>
            <a:effectLst/>
          </p:spPr>
          <p:txBody>
            <a:bodyPr/>
            <a:lstStyle/>
            <a:p>
              <a:endParaRPr lang="zh-CN" altLang="en-US"/>
            </a:p>
          </p:txBody>
        </p:sp>
        <p:sp>
          <p:nvSpPr>
            <p:cNvPr id="418827" name="Line 11"/>
            <p:cNvSpPr>
              <a:spLocks noChangeShapeType="1"/>
            </p:cNvSpPr>
            <p:nvPr/>
          </p:nvSpPr>
          <p:spPr bwMode="auto">
            <a:xfrm flipH="1" flipV="1">
              <a:off x="1461" y="2767"/>
              <a:ext cx="660" cy="476"/>
            </a:xfrm>
            <a:prstGeom prst="line">
              <a:avLst/>
            </a:prstGeom>
            <a:noFill/>
            <a:ln w="28575">
              <a:solidFill>
                <a:schemeClr val="tx1"/>
              </a:solidFill>
              <a:round/>
              <a:headEnd/>
              <a:tailEnd type="triangle" w="lg" len="lg"/>
            </a:ln>
            <a:effectLst/>
          </p:spPr>
          <p:txBody>
            <a:bodyPr/>
            <a:lstStyle/>
            <a:p>
              <a:endParaRPr lang="zh-CN" altLang="en-US"/>
            </a:p>
          </p:txBody>
        </p:sp>
        <p:sp>
          <p:nvSpPr>
            <p:cNvPr id="418828" name="Text Box 12"/>
            <p:cNvSpPr txBox="1">
              <a:spLocks noChangeArrowheads="1"/>
            </p:cNvSpPr>
            <p:nvPr/>
          </p:nvSpPr>
          <p:spPr bwMode="auto">
            <a:xfrm>
              <a:off x="1027" y="2536"/>
              <a:ext cx="726" cy="218"/>
            </a:xfrm>
            <a:prstGeom prst="rect">
              <a:avLst/>
            </a:prstGeom>
            <a:solidFill>
              <a:srgbClr val="FFBA55"/>
            </a:solidFill>
            <a:ln w="9525">
              <a:solidFill>
                <a:schemeClr val="bg2"/>
              </a:solidFill>
              <a:miter lim="800000"/>
              <a:headEnd/>
              <a:tailEnd/>
            </a:ln>
            <a:effectLst/>
          </p:spPr>
          <p:txBody>
            <a:bodyPr>
              <a:spAutoFit/>
            </a:bodyPr>
            <a:lstStyle/>
            <a:p>
              <a:pPr algn="ctr">
                <a:lnSpc>
                  <a:spcPct val="100000"/>
                </a:lnSpc>
              </a:pPr>
              <a:r>
                <a:rPr lang="en-US" altLang="zh-CN" sz="1600">
                  <a:solidFill>
                    <a:schemeClr val="tx1"/>
                  </a:solidFill>
                  <a:effectLst>
                    <a:outerShdw blurRad="38100" dist="38100" dir="2700000" algn="tl">
                      <a:srgbClr val="FFFFFF"/>
                    </a:outerShdw>
                  </a:effectLst>
                  <a:latin typeface="Times New Roman" pitchFamily="18" charset="0"/>
                </a:rPr>
                <a:t>Class A</a:t>
              </a:r>
            </a:p>
          </p:txBody>
        </p:sp>
        <p:sp>
          <p:nvSpPr>
            <p:cNvPr id="418829" name="Text Box 13"/>
            <p:cNvSpPr txBox="1">
              <a:spLocks noChangeArrowheads="1"/>
            </p:cNvSpPr>
            <p:nvPr/>
          </p:nvSpPr>
          <p:spPr bwMode="auto">
            <a:xfrm>
              <a:off x="483" y="3215"/>
              <a:ext cx="531" cy="218"/>
            </a:xfrm>
            <a:prstGeom prst="rect">
              <a:avLst/>
            </a:prstGeom>
            <a:solidFill>
              <a:srgbClr val="FFBA55"/>
            </a:solidFill>
            <a:ln w="9525">
              <a:solidFill>
                <a:schemeClr val="bg2"/>
              </a:solidFill>
              <a:miter lim="800000"/>
              <a:headEnd/>
              <a:tailEnd/>
            </a:ln>
            <a:effectLst/>
          </p:spPr>
          <p:txBody>
            <a:bodyPr wrap="none">
              <a:spAutoFit/>
            </a:bodyPr>
            <a:lstStyle/>
            <a:p>
              <a:pPr algn="l">
                <a:lnSpc>
                  <a:spcPct val="100000"/>
                </a:lnSpc>
              </a:pPr>
              <a:r>
                <a:rPr lang="en-US" altLang="zh-CN" sz="1600">
                  <a:solidFill>
                    <a:schemeClr val="tx1"/>
                  </a:solidFill>
                  <a:effectLst>
                    <a:outerShdw blurRad="38100" dist="38100" dir="2700000" algn="tl">
                      <a:srgbClr val="FFFFFF"/>
                    </a:outerShdw>
                  </a:effectLst>
                  <a:latin typeface="Times New Roman" pitchFamily="18" charset="0"/>
                </a:rPr>
                <a:t>Class B</a:t>
              </a:r>
            </a:p>
          </p:txBody>
        </p:sp>
        <p:sp>
          <p:nvSpPr>
            <p:cNvPr id="418830" name="Text Box 14"/>
            <p:cNvSpPr txBox="1">
              <a:spLocks noChangeArrowheads="1"/>
            </p:cNvSpPr>
            <p:nvPr/>
          </p:nvSpPr>
          <p:spPr bwMode="auto">
            <a:xfrm>
              <a:off x="1145" y="3215"/>
              <a:ext cx="538" cy="218"/>
            </a:xfrm>
            <a:prstGeom prst="rect">
              <a:avLst/>
            </a:prstGeom>
            <a:solidFill>
              <a:srgbClr val="FFBA55"/>
            </a:solidFill>
            <a:ln w="9525">
              <a:solidFill>
                <a:schemeClr val="bg2"/>
              </a:solidFill>
              <a:miter lim="800000"/>
              <a:headEnd/>
              <a:tailEnd/>
            </a:ln>
            <a:effectLst/>
          </p:spPr>
          <p:txBody>
            <a:bodyPr wrap="none">
              <a:spAutoFit/>
            </a:bodyPr>
            <a:lstStyle/>
            <a:p>
              <a:pPr algn="l">
                <a:lnSpc>
                  <a:spcPct val="100000"/>
                </a:lnSpc>
              </a:pPr>
              <a:r>
                <a:rPr lang="en-US" altLang="zh-CN" sz="1600">
                  <a:solidFill>
                    <a:schemeClr val="tx1"/>
                  </a:solidFill>
                  <a:effectLst>
                    <a:outerShdw blurRad="38100" dist="38100" dir="2700000" algn="tl">
                      <a:srgbClr val="FFFFFF"/>
                    </a:outerShdw>
                  </a:effectLst>
                  <a:latin typeface="Times New Roman" pitchFamily="18" charset="0"/>
                </a:rPr>
                <a:t>Class C</a:t>
              </a:r>
            </a:p>
          </p:txBody>
        </p:sp>
        <p:sp>
          <p:nvSpPr>
            <p:cNvPr id="418831" name="Text Box 15"/>
            <p:cNvSpPr txBox="1">
              <a:spLocks noChangeArrowheads="1"/>
            </p:cNvSpPr>
            <p:nvPr/>
          </p:nvSpPr>
          <p:spPr bwMode="auto">
            <a:xfrm>
              <a:off x="1776" y="3215"/>
              <a:ext cx="538" cy="218"/>
            </a:xfrm>
            <a:prstGeom prst="rect">
              <a:avLst/>
            </a:prstGeom>
            <a:solidFill>
              <a:srgbClr val="FFBA55"/>
            </a:solidFill>
            <a:ln w="9525">
              <a:solidFill>
                <a:schemeClr val="bg2"/>
              </a:solidFill>
              <a:miter lim="800000"/>
              <a:headEnd/>
              <a:tailEnd/>
            </a:ln>
            <a:effectLst/>
          </p:spPr>
          <p:txBody>
            <a:bodyPr wrap="none">
              <a:spAutoFit/>
            </a:bodyPr>
            <a:lstStyle/>
            <a:p>
              <a:pPr algn="l">
                <a:lnSpc>
                  <a:spcPct val="100000"/>
                </a:lnSpc>
              </a:pPr>
              <a:r>
                <a:rPr lang="en-US" altLang="zh-CN" sz="1600">
                  <a:solidFill>
                    <a:schemeClr val="tx1"/>
                  </a:solidFill>
                  <a:effectLst>
                    <a:outerShdw blurRad="38100" dist="38100" dir="2700000" algn="tl">
                      <a:srgbClr val="FFFFFF"/>
                    </a:outerShdw>
                  </a:effectLst>
                  <a:latin typeface="Times New Roman" pitchFamily="18" charset="0"/>
                </a:rPr>
                <a:t>Class D</a:t>
              </a:r>
            </a:p>
          </p:txBody>
        </p:sp>
        <p:sp>
          <p:nvSpPr>
            <p:cNvPr id="418832" name="Text Box 16"/>
            <p:cNvSpPr txBox="1">
              <a:spLocks noChangeArrowheads="1"/>
            </p:cNvSpPr>
            <p:nvPr/>
          </p:nvSpPr>
          <p:spPr bwMode="auto">
            <a:xfrm>
              <a:off x="4053" y="2767"/>
              <a:ext cx="1552" cy="212"/>
            </a:xfrm>
            <a:prstGeom prst="rect">
              <a:avLst/>
            </a:prstGeom>
            <a:noFill/>
            <a:ln w="9525">
              <a:noFill/>
              <a:miter lim="800000"/>
              <a:headEnd/>
              <a:tailEnd/>
            </a:ln>
            <a:effectLst/>
          </p:spPr>
          <p:txBody>
            <a:bodyPr wrap="none">
              <a:spAutoFit/>
            </a:bodyPr>
            <a:lstStyle/>
            <a:p>
              <a:pPr algn="l">
                <a:lnSpc>
                  <a:spcPct val="100000"/>
                </a:lnSpc>
              </a:pPr>
              <a:r>
                <a:rPr lang="en-US" altLang="zh-CN" sz="1600">
                  <a:solidFill>
                    <a:schemeClr val="tx1"/>
                  </a:solidFill>
                  <a:effectLst>
                    <a:outerShdw blurRad="38100" dist="38100" dir="2700000" algn="tl">
                      <a:srgbClr val="C0C0C0"/>
                    </a:outerShdw>
                  </a:effectLst>
                  <a:latin typeface="Times New Roman" pitchFamily="18" charset="0"/>
                </a:rPr>
                <a:t>{constraint 1,constraint 2}</a:t>
              </a:r>
            </a:p>
          </p:txBody>
        </p:sp>
        <p:sp>
          <p:nvSpPr>
            <p:cNvPr id="418833" name="Text Box 17"/>
            <p:cNvSpPr txBox="1">
              <a:spLocks noChangeArrowheads="1"/>
            </p:cNvSpPr>
            <p:nvPr/>
          </p:nvSpPr>
          <p:spPr bwMode="auto">
            <a:xfrm>
              <a:off x="3792" y="2495"/>
              <a:ext cx="538" cy="218"/>
            </a:xfrm>
            <a:prstGeom prst="rect">
              <a:avLst/>
            </a:prstGeom>
            <a:solidFill>
              <a:srgbClr val="FFBA55"/>
            </a:solidFill>
            <a:ln w="9525">
              <a:solidFill>
                <a:schemeClr val="bg2"/>
              </a:solidFill>
              <a:miter lim="800000"/>
              <a:headEnd/>
              <a:tailEnd/>
            </a:ln>
            <a:effectLst/>
          </p:spPr>
          <p:txBody>
            <a:bodyPr wrap="none">
              <a:spAutoFit/>
            </a:bodyPr>
            <a:lstStyle/>
            <a:p>
              <a:pPr algn="l">
                <a:lnSpc>
                  <a:spcPct val="100000"/>
                </a:lnSpc>
              </a:pPr>
              <a:r>
                <a:rPr lang="en-US" altLang="zh-CN" sz="1600">
                  <a:solidFill>
                    <a:schemeClr val="tx1"/>
                  </a:solidFill>
                  <a:effectLst>
                    <a:outerShdw blurRad="38100" dist="38100" dir="2700000" algn="tl">
                      <a:srgbClr val="FFFFFF"/>
                    </a:outerShdw>
                  </a:effectLst>
                  <a:latin typeface="Times New Roman" pitchFamily="18" charset="0"/>
                </a:rPr>
                <a:t>Class A</a:t>
              </a:r>
            </a:p>
          </p:txBody>
        </p:sp>
        <p:sp>
          <p:nvSpPr>
            <p:cNvPr id="418834" name="Text Box 18"/>
            <p:cNvSpPr txBox="1">
              <a:spLocks noChangeArrowheads="1"/>
            </p:cNvSpPr>
            <p:nvPr/>
          </p:nvSpPr>
          <p:spPr bwMode="auto">
            <a:xfrm>
              <a:off x="3798" y="3233"/>
              <a:ext cx="538" cy="218"/>
            </a:xfrm>
            <a:prstGeom prst="rect">
              <a:avLst/>
            </a:prstGeom>
            <a:solidFill>
              <a:srgbClr val="FFBA55"/>
            </a:solidFill>
            <a:ln w="9525">
              <a:solidFill>
                <a:schemeClr val="bg2"/>
              </a:solidFill>
              <a:miter lim="800000"/>
              <a:headEnd/>
              <a:tailEnd/>
            </a:ln>
            <a:effectLst/>
          </p:spPr>
          <p:txBody>
            <a:bodyPr wrap="none">
              <a:spAutoFit/>
            </a:bodyPr>
            <a:lstStyle/>
            <a:p>
              <a:pPr algn="l">
                <a:lnSpc>
                  <a:spcPct val="100000"/>
                </a:lnSpc>
              </a:pPr>
              <a:r>
                <a:rPr lang="en-US" altLang="zh-CN" sz="1600">
                  <a:solidFill>
                    <a:schemeClr val="tx1"/>
                  </a:solidFill>
                  <a:effectLst>
                    <a:outerShdw blurRad="38100" dist="38100" dir="2700000" algn="tl">
                      <a:srgbClr val="FFFFFF"/>
                    </a:outerShdw>
                  </a:effectLst>
                  <a:latin typeface="Times New Roman" pitchFamily="18" charset="0"/>
                </a:rPr>
                <a:t>Class C</a:t>
              </a:r>
            </a:p>
          </p:txBody>
        </p:sp>
        <p:sp>
          <p:nvSpPr>
            <p:cNvPr id="418835" name="Line 19"/>
            <p:cNvSpPr>
              <a:spLocks noChangeShapeType="1"/>
            </p:cNvSpPr>
            <p:nvPr/>
          </p:nvSpPr>
          <p:spPr bwMode="auto">
            <a:xfrm>
              <a:off x="3390" y="3006"/>
              <a:ext cx="1386" cy="0"/>
            </a:xfrm>
            <a:prstGeom prst="line">
              <a:avLst/>
            </a:prstGeom>
            <a:noFill/>
            <a:ln w="28575">
              <a:solidFill>
                <a:schemeClr val="tx1"/>
              </a:solidFill>
              <a:round/>
              <a:headEnd/>
              <a:tailEnd/>
            </a:ln>
            <a:effectLst/>
          </p:spPr>
          <p:txBody>
            <a:bodyPr/>
            <a:lstStyle/>
            <a:p>
              <a:endParaRPr lang="zh-CN" altLang="en-US"/>
            </a:p>
          </p:txBody>
        </p:sp>
        <p:sp>
          <p:nvSpPr>
            <p:cNvPr id="418836" name="Line 20"/>
            <p:cNvSpPr>
              <a:spLocks noChangeShapeType="1"/>
            </p:cNvSpPr>
            <p:nvPr/>
          </p:nvSpPr>
          <p:spPr bwMode="auto">
            <a:xfrm>
              <a:off x="3396" y="3006"/>
              <a:ext cx="0" cy="234"/>
            </a:xfrm>
            <a:prstGeom prst="line">
              <a:avLst/>
            </a:prstGeom>
            <a:noFill/>
            <a:ln w="28575">
              <a:solidFill>
                <a:schemeClr val="tx1"/>
              </a:solidFill>
              <a:round/>
              <a:headEnd/>
              <a:tailEnd/>
            </a:ln>
            <a:effectLst/>
          </p:spPr>
          <p:txBody>
            <a:bodyPr/>
            <a:lstStyle/>
            <a:p>
              <a:endParaRPr lang="zh-CN" altLang="en-US"/>
            </a:p>
          </p:txBody>
        </p:sp>
        <p:sp>
          <p:nvSpPr>
            <p:cNvPr id="418837" name="Text Box 21"/>
            <p:cNvSpPr txBox="1">
              <a:spLocks noChangeArrowheads="1"/>
            </p:cNvSpPr>
            <p:nvPr/>
          </p:nvSpPr>
          <p:spPr bwMode="auto">
            <a:xfrm>
              <a:off x="3114" y="3233"/>
              <a:ext cx="531" cy="218"/>
            </a:xfrm>
            <a:prstGeom prst="rect">
              <a:avLst/>
            </a:prstGeom>
            <a:solidFill>
              <a:srgbClr val="FFBA55"/>
            </a:solidFill>
            <a:ln w="9525">
              <a:solidFill>
                <a:schemeClr val="bg2"/>
              </a:solidFill>
              <a:miter lim="800000"/>
              <a:headEnd/>
              <a:tailEnd/>
            </a:ln>
            <a:effectLst/>
          </p:spPr>
          <p:txBody>
            <a:bodyPr wrap="none">
              <a:spAutoFit/>
            </a:bodyPr>
            <a:lstStyle/>
            <a:p>
              <a:pPr algn="l">
                <a:lnSpc>
                  <a:spcPct val="100000"/>
                </a:lnSpc>
              </a:pPr>
              <a:r>
                <a:rPr lang="en-US" altLang="zh-CN" sz="1600">
                  <a:solidFill>
                    <a:schemeClr val="tx1"/>
                  </a:solidFill>
                  <a:effectLst>
                    <a:outerShdw blurRad="38100" dist="38100" dir="2700000" algn="tl">
                      <a:srgbClr val="FFFFFF"/>
                    </a:outerShdw>
                  </a:effectLst>
                  <a:latin typeface="Times New Roman" pitchFamily="18" charset="0"/>
                </a:rPr>
                <a:t>Class B</a:t>
              </a:r>
            </a:p>
          </p:txBody>
        </p:sp>
        <p:sp>
          <p:nvSpPr>
            <p:cNvPr id="418838" name="Line 22"/>
            <p:cNvSpPr>
              <a:spLocks noChangeShapeType="1"/>
            </p:cNvSpPr>
            <p:nvPr/>
          </p:nvSpPr>
          <p:spPr bwMode="auto">
            <a:xfrm>
              <a:off x="4776" y="3006"/>
              <a:ext cx="0" cy="240"/>
            </a:xfrm>
            <a:prstGeom prst="line">
              <a:avLst/>
            </a:prstGeom>
            <a:noFill/>
            <a:ln w="28575">
              <a:solidFill>
                <a:schemeClr val="tx1"/>
              </a:solidFill>
              <a:round/>
              <a:headEnd/>
              <a:tailEnd/>
            </a:ln>
            <a:effectLst/>
          </p:spPr>
          <p:txBody>
            <a:bodyPr/>
            <a:lstStyle/>
            <a:p>
              <a:endParaRPr lang="zh-CN" altLang="en-US"/>
            </a:p>
          </p:txBody>
        </p:sp>
        <p:sp>
          <p:nvSpPr>
            <p:cNvPr id="418839" name="Text Box 23"/>
            <p:cNvSpPr txBox="1">
              <a:spLocks noChangeArrowheads="1"/>
            </p:cNvSpPr>
            <p:nvPr/>
          </p:nvSpPr>
          <p:spPr bwMode="auto">
            <a:xfrm>
              <a:off x="4514" y="3233"/>
              <a:ext cx="538" cy="218"/>
            </a:xfrm>
            <a:prstGeom prst="rect">
              <a:avLst/>
            </a:prstGeom>
            <a:solidFill>
              <a:srgbClr val="FFBA55"/>
            </a:solidFill>
            <a:ln w="9525">
              <a:solidFill>
                <a:schemeClr val="bg2"/>
              </a:solidFill>
              <a:miter lim="800000"/>
              <a:headEnd/>
              <a:tailEnd/>
            </a:ln>
            <a:effectLst/>
          </p:spPr>
          <p:txBody>
            <a:bodyPr wrap="none">
              <a:spAutoFit/>
            </a:bodyPr>
            <a:lstStyle/>
            <a:p>
              <a:pPr algn="l">
                <a:lnSpc>
                  <a:spcPct val="100000"/>
                </a:lnSpc>
              </a:pPr>
              <a:r>
                <a:rPr lang="en-US" altLang="zh-CN" sz="1600">
                  <a:solidFill>
                    <a:schemeClr val="tx1"/>
                  </a:solidFill>
                  <a:effectLst>
                    <a:outerShdw blurRad="38100" dist="38100" dir="2700000" algn="tl">
                      <a:srgbClr val="FFFFFF"/>
                    </a:outerShdw>
                  </a:effectLst>
                  <a:latin typeface="Times New Roman" pitchFamily="18" charset="0"/>
                </a:rPr>
                <a:t>Class D</a:t>
              </a:r>
            </a:p>
          </p:txBody>
        </p:sp>
        <p:sp>
          <p:nvSpPr>
            <p:cNvPr id="418840" name="Line 24"/>
            <p:cNvSpPr>
              <a:spLocks noChangeShapeType="1"/>
            </p:cNvSpPr>
            <p:nvPr/>
          </p:nvSpPr>
          <p:spPr bwMode="auto">
            <a:xfrm flipV="1">
              <a:off x="4062" y="2706"/>
              <a:ext cx="0" cy="534"/>
            </a:xfrm>
            <a:prstGeom prst="line">
              <a:avLst/>
            </a:prstGeom>
            <a:noFill/>
            <a:ln w="28575">
              <a:solidFill>
                <a:schemeClr val="tx1"/>
              </a:solidFill>
              <a:round/>
              <a:headEnd/>
              <a:tailEnd type="triangle" w="med" len="med"/>
            </a:ln>
            <a:effectLst/>
          </p:spPr>
          <p:txBody>
            <a:bodyPr/>
            <a:lstStyle/>
            <a:p>
              <a:endParaRPr lang="zh-CN" altLang="en-US"/>
            </a:p>
          </p:txBody>
        </p:sp>
      </p:grpSp>
      <p:sp>
        <p:nvSpPr>
          <p:cNvPr id="418841" name="Rectangle 25"/>
          <p:cNvSpPr>
            <a:spLocks noChangeArrowheads="1"/>
          </p:cNvSpPr>
          <p:nvPr/>
        </p:nvSpPr>
        <p:spPr bwMode="auto">
          <a:xfrm>
            <a:off x="304800" y="1962150"/>
            <a:ext cx="8612188" cy="1041400"/>
          </a:xfrm>
          <a:prstGeom prst="rect">
            <a:avLst/>
          </a:prstGeom>
          <a:noFill/>
          <a:ln w="9525">
            <a:noFill/>
            <a:miter lim="800000"/>
            <a:headEnd/>
            <a:tailEnd/>
          </a:ln>
          <a:effectLst/>
        </p:spPr>
        <p:txBody>
          <a:bodyPr anchor="ctr">
            <a:spAutoFit/>
          </a:bodyPr>
          <a:lstStyle/>
          <a:p>
            <a:pPr algn="l">
              <a:lnSpc>
                <a:spcPct val="130000"/>
              </a:lnSpc>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受限泛化是指对泛化关系增加约束条件，强化泛化关系的语义信息。 </a:t>
            </a:r>
          </a:p>
        </p:txBody>
      </p:sp>
    </p:spTree>
  </p:cSld>
  <p:clrMapOvr>
    <a:masterClrMapping/>
  </p:clrMapOvr>
  <p:transition spd="slow">
    <p:randomBar dir="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Text Box 2"/>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的关系</a:t>
            </a:r>
          </a:p>
        </p:txBody>
      </p:sp>
      <p:sp>
        <p:nvSpPr>
          <p:cNvPr id="429059" name="Text Box 3"/>
          <p:cNvSpPr txBox="1">
            <a:spLocks noChangeArrowheads="1"/>
          </p:cNvSpPr>
          <p:nvPr/>
        </p:nvSpPr>
        <p:spPr bwMode="auto">
          <a:xfrm>
            <a:off x="249238" y="1231900"/>
            <a:ext cx="2376487" cy="476250"/>
          </a:xfrm>
          <a:prstGeom prst="rect">
            <a:avLst/>
          </a:prstGeom>
          <a:noFill/>
          <a:ln w="9525">
            <a:noFill/>
            <a:miter lim="800000"/>
            <a:headEnd/>
            <a:tailEnd/>
          </a:ln>
          <a:effectLst/>
        </p:spPr>
        <p:txBody>
          <a:bodyPr>
            <a:spAutoFit/>
          </a:bodyPr>
          <a:lstStyle/>
          <a:p>
            <a:r>
              <a:rPr lang="zh-CN" altLang="en-US" sz="2800">
                <a:solidFill>
                  <a:srgbClr val="002E8A"/>
                </a:solidFill>
                <a:effectLst>
                  <a:outerShdw blurRad="38100" dist="38100" dir="2700000" algn="tl">
                    <a:srgbClr val="C0C0C0"/>
                  </a:outerShdw>
                </a:effectLst>
              </a:rPr>
              <a:t>依赖关系</a:t>
            </a:r>
          </a:p>
        </p:txBody>
      </p:sp>
      <p:sp>
        <p:nvSpPr>
          <p:cNvPr id="429060" name="Rectangle 4"/>
          <p:cNvSpPr>
            <a:spLocks noChangeArrowheads="1"/>
          </p:cNvSpPr>
          <p:nvPr/>
        </p:nvSpPr>
        <p:spPr bwMode="auto">
          <a:xfrm>
            <a:off x="196850" y="1671638"/>
            <a:ext cx="8659813" cy="1244600"/>
          </a:xfrm>
          <a:prstGeom prst="rect">
            <a:avLst/>
          </a:prstGeom>
          <a:noFill/>
          <a:ln w="9525">
            <a:noFill/>
            <a:miter lim="800000"/>
            <a:headEnd/>
            <a:tailEnd/>
          </a:ln>
          <a:effectLst/>
        </p:spPr>
        <p:txBody>
          <a:bodyPr anchor="ctr">
            <a:spAutoFit/>
          </a:bodyPr>
          <a:lstStyle/>
          <a:p>
            <a:pPr algn="l">
              <a:lnSpc>
                <a:spcPct val="140000"/>
              </a:lnSpc>
            </a:pPr>
            <a:r>
              <a:rPr lang="en-US" altLang="zh-CN" sz="1800">
                <a:effectLst>
                  <a:outerShdw blurRad="38100" dist="38100" dir="2700000" algn="tl">
                    <a:srgbClr val="C0C0C0"/>
                  </a:outerShdw>
                </a:effectLst>
                <a:latin typeface="宋体" pitchFamily="2" charset="-122"/>
              </a:rPr>
              <a:t>    </a:t>
            </a:r>
            <a:r>
              <a:rPr lang="zh-CN" altLang="en-US" sz="1800">
                <a:effectLst>
                  <a:outerShdw blurRad="38100" dist="38100" dir="2700000" algn="tl">
                    <a:srgbClr val="C0C0C0"/>
                  </a:outerShdw>
                </a:effectLst>
                <a:latin typeface="宋体" pitchFamily="2" charset="-122"/>
              </a:rPr>
              <a:t>依赖用于描述有较强关联的、多个事物间的关系。一个事物是非独立的，它必须依附于另一个独立事物而存在，一个事物的改变会导致另一个事物发生变化。依赖关系更多地关注不同事物间，一个事物对另一个事物数据的访问。</a:t>
            </a:r>
          </a:p>
        </p:txBody>
      </p:sp>
      <p:sp>
        <p:nvSpPr>
          <p:cNvPr id="429061" name="Rectangle 5"/>
          <p:cNvSpPr>
            <a:spLocks noChangeArrowheads="1"/>
          </p:cNvSpPr>
          <p:nvPr/>
        </p:nvSpPr>
        <p:spPr bwMode="auto">
          <a:xfrm>
            <a:off x="1866900" y="2322513"/>
            <a:ext cx="2600325" cy="0"/>
          </a:xfrm>
          <a:prstGeom prst="rect">
            <a:avLst/>
          </a:prstGeom>
          <a:noFill/>
          <a:ln w="9525" algn="ctr">
            <a:noFill/>
            <a:miter lim="800000"/>
            <a:headEnd/>
            <a:tailEnd/>
          </a:ln>
          <a:effectLst/>
        </p:spPr>
        <p:txBody>
          <a:bodyPr vert="eaVert" wrap="none">
            <a:spAutoFit/>
          </a:bodyPr>
          <a:lstStyle/>
          <a:p>
            <a:endParaRPr lang="zh-CN" altLang="en-US"/>
          </a:p>
        </p:txBody>
      </p:sp>
      <p:grpSp>
        <p:nvGrpSpPr>
          <p:cNvPr id="429062" name="Group 6"/>
          <p:cNvGrpSpPr>
            <a:grpSpLocks/>
          </p:cNvGrpSpPr>
          <p:nvPr/>
        </p:nvGrpSpPr>
        <p:grpSpPr bwMode="auto">
          <a:xfrm>
            <a:off x="4762500" y="3979863"/>
            <a:ext cx="3665538" cy="1466850"/>
            <a:chOff x="6480" y="4998"/>
            <a:chExt cx="3372" cy="1410"/>
          </a:xfrm>
        </p:grpSpPr>
        <p:sp>
          <p:nvSpPr>
            <p:cNvPr id="429063" name="Text Box 7"/>
            <p:cNvSpPr txBox="1">
              <a:spLocks noChangeArrowheads="1"/>
            </p:cNvSpPr>
            <p:nvPr/>
          </p:nvSpPr>
          <p:spPr bwMode="auto">
            <a:xfrm>
              <a:off x="6982" y="4998"/>
              <a:ext cx="1440" cy="468"/>
            </a:xfrm>
            <a:prstGeom prst="rect">
              <a:avLst/>
            </a:prstGeom>
            <a:solidFill>
              <a:srgbClr val="FFFFFF"/>
            </a:solidFill>
            <a:ln w="9525">
              <a:solidFill>
                <a:srgbClr val="000000"/>
              </a:solidFill>
              <a:miter lim="800000"/>
              <a:headEnd/>
              <a:tailEnd/>
            </a:ln>
          </p:spPr>
          <p:txBody>
            <a:bodyPr/>
            <a:lstStyle/>
            <a:p>
              <a:pPr algn="ctr">
                <a:lnSpc>
                  <a:spcPct val="100000"/>
                </a:lnSpc>
              </a:pPr>
              <a:r>
                <a:rPr lang="en-US" altLang="zh-CN" sz="1600">
                  <a:solidFill>
                    <a:schemeClr val="tx1"/>
                  </a:solidFill>
                  <a:effectLst>
                    <a:outerShdw blurRad="38100" dist="38100" dir="2700000" algn="tl">
                      <a:srgbClr val="C0C0C0"/>
                    </a:outerShdw>
                  </a:effectLst>
                  <a:latin typeface="Times New Roman" pitchFamily="18" charset="0"/>
                  <a:ea typeface="黑体" pitchFamily="49" charset="-122"/>
                </a:rPr>
                <a:t>Line</a:t>
              </a:r>
              <a:endParaRPr lang="en-US" altLang="zh-CN" sz="1600">
                <a:solidFill>
                  <a:schemeClr val="tx1"/>
                </a:solidFill>
                <a:effectLst>
                  <a:outerShdw blurRad="38100" dist="38100" dir="2700000" algn="tl">
                    <a:srgbClr val="C0C0C0"/>
                  </a:outerShdw>
                </a:effectLst>
                <a:latin typeface="Times New Roman" pitchFamily="18" charset="0"/>
              </a:endParaRPr>
            </a:p>
          </p:txBody>
        </p:sp>
        <p:sp>
          <p:nvSpPr>
            <p:cNvPr id="429064" name="Text Box 8"/>
            <p:cNvSpPr txBox="1">
              <a:spLocks noChangeArrowheads="1"/>
            </p:cNvSpPr>
            <p:nvPr/>
          </p:nvSpPr>
          <p:spPr bwMode="auto">
            <a:xfrm>
              <a:off x="8412" y="5940"/>
              <a:ext cx="1440" cy="468"/>
            </a:xfrm>
            <a:prstGeom prst="rect">
              <a:avLst/>
            </a:prstGeom>
            <a:solidFill>
              <a:srgbClr val="FFFFFF"/>
            </a:solidFill>
            <a:ln w="9525">
              <a:solidFill>
                <a:srgbClr val="000000"/>
              </a:solidFill>
              <a:miter lim="800000"/>
              <a:headEnd/>
              <a:tailEnd/>
            </a:ln>
          </p:spPr>
          <p:txBody>
            <a:bodyPr/>
            <a:lstStyle/>
            <a:p>
              <a:pPr algn="ctr">
                <a:lnSpc>
                  <a:spcPct val="100000"/>
                </a:lnSpc>
              </a:pPr>
              <a:r>
                <a:rPr lang="en-US" altLang="zh-CN" sz="1600">
                  <a:solidFill>
                    <a:schemeClr val="tx1"/>
                  </a:solidFill>
                  <a:effectLst>
                    <a:outerShdw blurRad="38100" dist="38100" dir="2700000" algn="tl">
                      <a:srgbClr val="C0C0C0"/>
                    </a:outerShdw>
                  </a:effectLst>
                  <a:latin typeface="Times New Roman" pitchFamily="18" charset="0"/>
                  <a:ea typeface="黑体" pitchFamily="49" charset="-122"/>
                </a:rPr>
                <a:t>Point</a:t>
              </a:r>
              <a:endParaRPr lang="en-US" altLang="zh-CN" sz="1600">
                <a:solidFill>
                  <a:schemeClr val="tx1"/>
                </a:solidFill>
                <a:effectLst>
                  <a:outerShdw blurRad="38100" dist="38100" dir="2700000" algn="tl">
                    <a:srgbClr val="C0C0C0"/>
                  </a:outerShdw>
                </a:effectLst>
                <a:latin typeface="Times New Roman" pitchFamily="18" charset="0"/>
              </a:endParaRPr>
            </a:p>
          </p:txBody>
        </p:sp>
        <p:sp>
          <p:nvSpPr>
            <p:cNvPr id="429065" name="Line 9"/>
            <p:cNvSpPr>
              <a:spLocks noChangeShapeType="1"/>
            </p:cNvSpPr>
            <p:nvPr/>
          </p:nvSpPr>
          <p:spPr bwMode="auto">
            <a:xfrm flipH="1">
              <a:off x="7692" y="6252"/>
              <a:ext cx="720" cy="0"/>
            </a:xfrm>
            <a:prstGeom prst="line">
              <a:avLst/>
            </a:prstGeom>
            <a:noFill/>
            <a:ln w="9525">
              <a:solidFill>
                <a:srgbClr val="000000"/>
              </a:solidFill>
              <a:prstDash val="dash"/>
              <a:round/>
              <a:headEnd type="arrow" w="med" len="med"/>
              <a:tailEnd/>
            </a:ln>
          </p:spPr>
          <p:txBody>
            <a:bodyPr/>
            <a:lstStyle/>
            <a:p>
              <a:endParaRPr lang="zh-CN" altLang="en-US"/>
            </a:p>
          </p:txBody>
        </p:sp>
        <p:sp>
          <p:nvSpPr>
            <p:cNvPr id="429066" name="Line 10"/>
            <p:cNvSpPr>
              <a:spLocks noChangeShapeType="1"/>
            </p:cNvSpPr>
            <p:nvPr/>
          </p:nvSpPr>
          <p:spPr bwMode="auto">
            <a:xfrm flipV="1">
              <a:off x="7692" y="5472"/>
              <a:ext cx="0" cy="780"/>
            </a:xfrm>
            <a:prstGeom prst="line">
              <a:avLst/>
            </a:prstGeom>
            <a:noFill/>
            <a:ln w="9525">
              <a:solidFill>
                <a:srgbClr val="000000"/>
              </a:solidFill>
              <a:prstDash val="dash"/>
              <a:round/>
              <a:headEnd/>
              <a:tailEnd/>
            </a:ln>
          </p:spPr>
          <p:txBody>
            <a:bodyPr/>
            <a:lstStyle/>
            <a:p>
              <a:endParaRPr lang="zh-CN" altLang="en-US"/>
            </a:p>
          </p:txBody>
        </p:sp>
        <p:sp>
          <p:nvSpPr>
            <p:cNvPr id="429067" name="Text Box 11"/>
            <p:cNvSpPr txBox="1">
              <a:spLocks noChangeArrowheads="1"/>
            </p:cNvSpPr>
            <p:nvPr/>
          </p:nvSpPr>
          <p:spPr bwMode="auto">
            <a:xfrm>
              <a:off x="6480" y="5796"/>
              <a:ext cx="1332" cy="468"/>
            </a:xfrm>
            <a:prstGeom prst="rect">
              <a:avLst/>
            </a:prstGeom>
            <a:noFill/>
            <a:ln w="9525">
              <a:noFill/>
              <a:miter lim="800000"/>
              <a:headEnd/>
              <a:tailEnd/>
            </a:ln>
          </p:spPr>
          <p:txBody>
            <a:bodyPr/>
            <a:lstStyle/>
            <a:p>
              <a:pPr algn="l">
                <a:lnSpc>
                  <a:spcPct val="100000"/>
                </a:lnSpc>
              </a:pPr>
              <a:r>
                <a:rPr lang="en-US" altLang="zh-CN" sz="1600">
                  <a:solidFill>
                    <a:schemeClr val="tx1"/>
                  </a:solidFill>
                  <a:effectLst>
                    <a:outerShdw blurRad="38100" dist="38100" dir="2700000" algn="tl">
                      <a:srgbClr val="C0C0C0"/>
                    </a:outerShdw>
                  </a:effectLst>
                  <a:latin typeface="Times New Roman" pitchFamily="18" charset="0"/>
                </a:rPr>
                <a:t>&lt;&lt;friend&gt;&gt;</a:t>
              </a:r>
            </a:p>
          </p:txBody>
        </p:sp>
      </p:grpSp>
      <p:graphicFrame>
        <p:nvGraphicFramePr>
          <p:cNvPr id="429068" name="Group 12"/>
          <p:cNvGraphicFramePr>
            <a:graphicFrameLocks noGrp="1"/>
          </p:cNvGraphicFramePr>
          <p:nvPr/>
        </p:nvGraphicFramePr>
        <p:xfrm>
          <a:off x="447675" y="3124200"/>
          <a:ext cx="8116888" cy="3175001"/>
        </p:xfrm>
        <a:graphic>
          <a:graphicData uri="http://schemas.openxmlformats.org/drawingml/2006/table">
            <a:tbl>
              <a:tblPr/>
              <a:tblGrid>
                <a:gridCol w="4217988">
                  <a:extLst>
                    <a:ext uri="{9D8B030D-6E8A-4147-A177-3AD203B41FA5}">
                      <a16:colId xmlns:a16="http://schemas.microsoft.com/office/drawing/2014/main" val="20000"/>
                    </a:ext>
                  </a:extLst>
                </a:gridCol>
                <a:gridCol w="3898900">
                  <a:extLst>
                    <a:ext uri="{9D8B030D-6E8A-4147-A177-3AD203B41FA5}">
                      <a16:colId xmlns:a16="http://schemas.microsoft.com/office/drawing/2014/main" val="20001"/>
                    </a:ext>
                  </a:extLst>
                </a:gridCol>
              </a:tblGrid>
              <a:tr h="3698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C++</a:t>
                      </a:r>
                      <a:r>
                        <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语言</a:t>
                      </a:r>
                      <a:endPar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a:t>
                      </a:r>
                      <a:r>
                        <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友元”的依赖关系</a:t>
                      </a:r>
                      <a:endPar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0"/>
                  </a:ext>
                </a:extLst>
              </a:tr>
              <a:tr h="2805113">
                <a:tc>
                  <a:txBody>
                    <a:bodyPr/>
                    <a:lstStyle/>
                    <a:p>
                      <a:pPr marL="0" marR="0" lvl="0" indent="276225"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class Line</a:t>
                      </a:r>
                    </a:p>
                    <a:p>
                      <a:pPr marL="0" marR="0" lvl="0" indent="276225"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a:t>
                      </a:r>
                    </a:p>
                    <a:p>
                      <a:pPr marL="0" marR="0" lvl="0" indent="276225"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   private:  Point  P;</a:t>
                      </a:r>
                    </a:p>
                    <a:p>
                      <a:pPr marL="0" marR="0" lvl="0" indent="276225"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   public:  void Draw( ) { P.x = 1;  P.y = 2; }</a:t>
                      </a:r>
                    </a:p>
                    <a:p>
                      <a:pPr marL="0" marR="0" lvl="0" indent="276225"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a:t>
                      </a:r>
                    </a:p>
                    <a:p>
                      <a:pPr marL="0" marR="0" lvl="0" indent="276225"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class Point</a:t>
                      </a:r>
                    </a:p>
                    <a:p>
                      <a:pPr marL="0" marR="0" lvl="0" indent="276225"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a:t>
                      </a:r>
                    </a:p>
                    <a:p>
                      <a:pPr marL="0" marR="0" lvl="0" indent="276225"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private:  double x, y;</a:t>
                      </a:r>
                    </a:p>
                    <a:p>
                      <a:pPr marL="0" marR="0" lvl="0" indent="276225"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public:  friend Line;</a:t>
                      </a:r>
                    </a:p>
                    <a:p>
                      <a:pPr marL="0" marR="0" lvl="0" indent="276225"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a:t>
                      </a:r>
                      <a:endPar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endParaRPr kumimoji="0" lang="zh-CN" altLang="zh-CN" sz="16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spd="slow">
    <p:randomBar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Text Box 2"/>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的关系</a:t>
            </a:r>
          </a:p>
        </p:txBody>
      </p:sp>
      <p:sp>
        <p:nvSpPr>
          <p:cNvPr id="430083" name="Text Box 3"/>
          <p:cNvSpPr txBox="1">
            <a:spLocks noChangeArrowheads="1"/>
          </p:cNvSpPr>
          <p:nvPr/>
        </p:nvSpPr>
        <p:spPr bwMode="auto">
          <a:xfrm>
            <a:off x="249238" y="1231900"/>
            <a:ext cx="2608262" cy="476250"/>
          </a:xfrm>
          <a:prstGeom prst="rect">
            <a:avLst/>
          </a:prstGeom>
          <a:noFill/>
          <a:ln w="9525">
            <a:noFill/>
            <a:miter lim="800000"/>
            <a:headEnd/>
            <a:tailEnd/>
          </a:ln>
          <a:effectLst/>
        </p:spPr>
        <p:txBody>
          <a:bodyPr>
            <a:spAutoFit/>
          </a:bodyPr>
          <a:lstStyle/>
          <a:p>
            <a:r>
              <a:rPr lang="zh-CN" altLang="en-US" sz="2800">
                <a:solidFill>
                  <a:srgbClr val="002E8A"/>
                </a:solidFill>
                <a:effectLst>
                  <a:outerShdw blurRad="38100" dist="38100" dir="2700000" algn="tl">
                    <a:srgbClr val="C0C0C0"/>
                  </a:outerShdw>
                </a:effectLst>
              </a:rPr>
              <a:t>实现关系</a:t>
            </a:r>
          </a:p>
        </p:txBody>
      </p:sp>
      <p:sp>
        <p:nvSpPr>
          <p:cNvPr id="430084" name="Rectangle 4"/>
          <p:cNvSpPr>
            <a:spLocks noChangeArrowheads="1"/>
          </p:cNvSpPr>
          <p:nvPr/>
        </p:nvSpPr>
        <p:spPr bwMode="auto">
          <a:xfrm>
            <a:off x="342900" y="1760538"/>
            <a:ext cx="8545513" cy="2378075"/>
          </a:xfrm>
          <a:prstGeom prst="rect">
            <a:avLst/>
          </a:prstGeom>
          <a:noFill/>
          <a:ln w="9525">
            <a:noFill/>
            <a:miter lim="800000"/>
            <a:headEnd/>
            <a:tailEnd/>
          </a:ln>
          <a:effectLst/>
        </p:spPr>
        <p:txBody>
          <a:bodyPr anchor="ctr">
            <a:spAutoFit/>
          </a:bodyPr>
          <a:lstStyle/>
          <a:p>
            <a:pPr algn="l">
              <a:lnSpc>
                <a:spcPct val="150000"/>
              </a:lnSpc>
            </a:pPr>
            <a:r>
              <a:rPr lang="en-US" altLang="zh-CN" sz="2000">
                <a:effectLst>
                  <a:outerShdw blurRad="38100" dist="38100" dir="2700000" algn="tl">
                    <a:srgbClr val="C0C0C0"/>
                  </a:outerShdw>
                </a:effectLst>
                <a:latin typeface="宋体" pitchFamily="2" charset="-122"/>
              </a:rPr>
              <a:t>    </a:t>
            </a:r>
            <a:r>
              <a:rPr lang="zh-CN" altLang="en-US" sz="2000">
                <a:effectLst>
                  <a:outerShdw blurRad="38100" dist="38100" dir="2700000" algn="tl">
                    <a:srgbClr val="C0C0C0"/>
                  </a:outerShdw>
                </a:effectLst>
                <a:latin typeface="宋体" pitchFamily="2" charset="-122"/>
              </a:rPr>
              <a:t>实现用于描述同一模型的不同细化过程，体现的是类间的语义关联。</a:t>
            </a:r>
          </a:p>
          <a:p>
            <a:pPr algn="l">
              <a:lnSpc>
                <a:spcPct val="150000"/>
              </a:lnSpc>
            </a:pPr>
            <a:endParaRPr lang="zh-CN" altLang="en-US" sz="2000">
              <a:effectLst>
                <a:outerShdw blurRad="38100" dist="38100" dir="2700000" algn="tl">
                  <a:srgbClr val="C0C0C0"/>
                </a:outerShdw>
              </a:effectLst>
              <a:latin typeface="宋体" pitchFamily="2" charset="-122"/>
            </a:endParaRPr>
          </a:p>
          <a:p>
            <a:pPr algn="l">
              <a:lnSpc>
                <a:spcPct val="150000"/>
              </a:lnSpc>
            </a:pPr>
            <a:r>
              <a:rPr lang="zh-CN" altLang="en-US" sz="2000">
                <a:effectLst>
                  <a:outerShdw blurRad="38100" dist="38100" dir="2700000" algn="tl">
                    <a:srgbClr val="C0C0C0"/>
                  </a:outerShdw>
                </a:effectLst>
                <a:latin typeface="宋体" pitchFamily="2" charset="-122"/>
              </a:rPr>
              <a:t>    实现关系的实现方式有两类：</a:t>
            </a:r>
          </a:p>
          <a:p>
            <a:pPr algn="l">
              <a:lnSpc>
                <a:spcPct val="150000"/>
              </a:lnSpc>
              <a:buFont typeface="Wingdings" pitchFamily="2" charset="2"/>
              <a:buChar char="Ø"/>
            </a:pPr>
            <a:r>
              <a:rPr lang="zh-CN" altLang="en-US" sz="2000">
                <a:effectLst>
                  <a:outerShdw blurRad="38100" dist="38100" dir="2700000" algn="tl">
                    <a:srgbClr val="C0C0C0"/>
                  </a:outerShdw>
                </a:effectLst>
                <a:latin typeface="宋体" pitchFamily="2" charset="-122"/>
              </a:rPr>
              <a:t>  一类是通过继承体现，实现纯虚函数或接口的过程。</a:t>
            </a:r>
          </a:p>
          <a:p>
            <a:pPr algn="l">
              <a:lnSpc>
                <a:spcPct val="150000"/>
              </a:lnSpc>
              <a:buFont typeface="Wingdings" pitchFamily="2" charset="2"/>
              <a:buChar char="Ø"/>
            </a:pPr>
            <a:r>
              <a:rPr lang="zh-CN" altLang="en-US" sz="2000">
                <a:effectLst>
                  <a:outerShdw blurRad="38100" dist="38100" dir="2700000" algn="tl">
                    <a:srgbClr val="C0C0C0"/>
                  </a:outerShdw>
                </a:effectLst>
                <a:latin typeface="宋体" pitchFamily="2" charset="-122"/>
              </a:rPr>
              <a:t>  一类是通过对模型的不断精化过程来体现， </a:t>
            </a:r>
          </a:p>
        </p:txBody>
      </p:sp>
      <p:grpSp>
        <p:nvGrpSpPr>
          <p:cNvPr id="430085" name="Group 5"/>
          <p:cNvGrpSpPr>
            <a:grpSpLocks/>
          </p:cNvGrpSpPr>
          <p:nvPr/>
        </p:nvGrpSpPr>
        <p:grpSpPr bwMode="auto">
          <a:xfrm>
            <a:off x="750888" y="4386261"/>
            <a:ext cx="7762875" cy="2013014"/>
            <a:chOff x="1800" y="12806"/>
            <a:chExt cx="8280" cy="2530"/>
          </a:xfrm>
        </p:grpSpPr>
        <p:grpSp>
          <p:nvGrpSpPr>
            <p:cNvPr id="430086" name="Group 6"/>
            <p:cNvGrpSpPr>
              <a:grpSpLocks/>
            </p:cNvGrpSpPr>
            <p:nvPr/>
          </p:nvGrpSpPr>
          <p:grpSpPr bwMode="auto">
            <a:xfrm>
              <a:off x="1800" y="12962"/>
              <a:ext cx="2160" cy="1716"/>
              <a:chOff x="2520" y="7056"/>
              <a:chExt cx="2160" cy="1716"/>
            </a:xfrm>
          </p:grpSpPr>
          <p:sp>
            <p:nvSpPr>
              <p:cNvPr id="430087" name="Rectangle 7"/>
              <p:cNvSpPr>
                <a:spLocks noChangeArrowheads="1"/>
              </p:cNvSpPr>
              <p:nvPr/>
            </p:nvSpPr>
            <p:spPr bwMode="auto">
              <a:xfrm>
                <a:off x="2520" y="7056"/>
                <a:ext cx="2160" cy="1716"/>
              </a:xfrm>
              <a:prstGeom prst="rect">
                <a:avLst/>
              </a:prstGeom>
              <a:solidFill>
                <a:srgbClr val="FFFFFF"/>
              </a:solidFill>
              <a:ln w="19050">
                <a:solidFill>
                  <a:srgbClr val="000000"/>
                </a:solidFill>
                <a:miter lim="800000"/>
                <a:headEnd/>
                <a:tailEnd/>
              </a:ln>
            </p:spPr>
            <p:txBody>
              <a:bodyPr/>
              <a:lstStyle/>
              <a:p>
                <a:pPr algn="ctr"/>
                <a:r>
                  <a:rPr lang="en-US" altLang="zh-CN" sz="1400">
                    <a:effectLst>
                      <a:outerShdw blurRad="38100" dist="38100" dir="2700000" algn="tl">
                        <a:srgbClr val="C0C0C0"/>
                      </a:outerShdw>
                    </a:effectLst>
                    <a:latin typeface="黑体" pitchFamily="49" charset="-122"/>
                    <a:ea typeface="黑体" pitchFamily="49" charset="-122"/>
                  </a:rPr>
                  <a:t>Shape</a:t>
                </a:r>
              </a:p>
              <a:p>
                <a:pPr algn="ctr"/>
                <a:r>
                  <a:rPr lang="en-US" altLang="zh-CN" sz="1400">
                    <a:effectLst>
                      <a:outerShdw blurRad="38100" dist="38100" dir="2700000" algn="tl">
                        <a:srgbClr val="C0C0C0"/>
                      </a:outerShdw>
                    </a:effectLst>
                    <a:latin typeface="Times New Roman" pitchFamily="18" charset="0"/>
                  </a:rPr>
                  <a:t>{abstract}</a:t>
                </a:r>
              </a:p>
              <a:p>
                <a:pPr algn="ctr"/>
                <a:endParaRPr lang="en-US" altLang="zh-CN" sz="1400">
                  <a:effectLst>
                    <a:outerShdw blurRad="38100" dist="38100" dir="2700000" algn="tl">
                      <a:srgbClr val="C0C0C0"/>
                    </a:outerShdw>
                  </a:effectLst>
                  <a:latin typeface="Times New Roman" pitchFamily="18" charset="0"/>
                </a:endParaRPr>
              </a:p>
              <a:p>
                <a:pPr algn="ctr"/>
                <a:endParaRPr lang="en-US" altLang="zh-CN" sz="1400">
                  <a:effectLst>
                    <a:outerShdw blurRad="38100" dist="38100" dir="2700000" algn="tl">
                      <a:srgbClr val="C0C0C0"/>
                    </a:outerShdw>
                  </a:effectLst>
                  <a:latin typeface="Times New Roman" pitchFamily="18" charset="0"/>
                </a:endParaRPr>
              </a:p>
              <a:p>
                <a:pPr algn="ctr"/>
                <a:r>
                  <a:rPr lang="en-US" altLang="zh-CN" sz="1400">
                    <a:effectLst>
                      <a:outerShdw blurRad="38100" dist="38100" dir="2700000" algn="tl">
                        <a:srgbClr val="C0C0C0"/>
                      </a:outerShdw>
                    </a:effectLst>
                    <a:latin typeface="Times New Roman" pitchFamily="18" charset="0"/>
                  </a:rPr>
                  <a:t>+</a:t>
                </a:r>
                <a:r>
                  <a:rPr lang="en-US" altLang="zh-CN" sz="1400" i="1">
                    <a:effectLst>
                      <a:outerShdw blurRad="38100" dist="38100" dir="2700000" algn="tl">
                        <a:srgbClr val="C0C0C0"/>
                      </a:outerShdw>
                    </a:effectLst>
                    <a:latin typeface="Times New Roman" pitchFamily="18" charset="0"/>
                  </a:rPr>
                  <a:t>Draw( ): void</a:t>
                </a:r>
                <a:endParaRPr lang="en-US" altLang="zh-CN" sz="1400">
                  <a:effectLst>
                    <a:outerShdw blurRad="38100" dist="38100" dir="2700000" algn="tl">
                      <a:srgbClr val="C0C0C0"/>
                    </a:outerShdw>
                  </a:effectLst>
                </a:endParaRPr>
              </a:p>
            </p:txBody>
          </p:sp>
          <p:sp>
            <p:nvSpPr>
              <p:cNvPr id="430088" name="Rectangle 8"/>
              <p:cNvSpPr>
                <a:spLocks noChangeArrowheads="1"/>
              </p:cNvSpPr>
              <p:nvPr/>
            </p:nvSpPr>
            <p:spPr bwMode="auto">
              <a:xfrm>
                <a:off x="2520" y="7836"/>
                <a:ext cx="2160" cy="468"/>
              </a:xfrm>
              <a:prstGeom prst="rect">
                <a:avLst/>
              </a:prstGeom>
              <a:solidFill>
                <a:srgbClr val="FFFFFF"/>
              </a:solidFill>
              <a:ln w="19050">
                <a:solidFill>
                  <a:srgbClr val="000000"/>
                </a:solidFill>
                <a:miter lim="800000"/>
                <a:headEnd/>
                <a:tailEnd/>
              </a:ln>
            </p:spPr>
            <p:txBody>
              <a:bodyPr/>
              <a:lstStyle/>
              <a:p>
                <a:pPr algn="ctr"/>
                <a:r>
                  <a:rPr lang="en-US" altLang="zh-CN" sz="1400">
                    <a:effectLst>
                      <a:outerShdw blurRad="38100" dist="38100" dir="2700000" algn="tl">
                        <a:srgbClr val="C0C0C0"/>
                      </a:outerShdw>
                    </a:effectLst>
                    <a:latin typeface="Times New Roman" pitchFamily="18" charset="0"/>
                  </a:rPr>
                  <a:t>-int points;</a:t>
                </a:r>
                <a:endParaRPr lang="en-US" altLang="zh-CN" sz="1400">
                  <a:effectLst>
                    <a:outerShdw blurRad="38100" dist="38100" dir="2700000" algn="tl">
                      <a:srgbClr val="C0C0C0"/>
                    </a:outerShdw>
                  </a:effectLst>
                </a:endParaRPr>
              </a:p>
            </p:txBody>
          </p:sp>
        </p:grpSp>
        <p:grpSp>
          <p:nvGrpSpPr>
            <p:cNvPr id="430089" name="Group 9"/>
            <p:cNvGrpSpPr>
              <a:grpSpLocks/>
            </p:cNvGrpSpPr>
            <p:nvPr/>
          </p:nvGrpSpPr>
          <p:grpSpPr bwMode="auto">
            <a:xfrm>
              <a:off x="4860" y="12806"/>
              <a:ext cx="1080" cy="780"/>
              <a:chOff x="5040" y="6900"/>
              <a:chExt cx="1080" cy="780"/>
            </a:xfrm>
          </p:grpSpPr>
          <p:sp>
            <p:nvSpPr>
              <p:cNvPr id="430090" name="Rectangle 10"/>
              <p:cNvSpPr>
                <a:spLocks noChangeArrowheads="1"/>
              </p:cNvSpPr>
              <p:nvPr/>
            </p:nvSpPr>
            <p:spPr bwMode="auto">
              <a:xfrm>
                <a:off x="5040" y="6900"/>
                <a:ext cx="1080" cy="780"/>
              </a:xfrm>
              <a:prstGeom prst="rect">
                <a:avLst/>
              </a:prstGeom>
              <a:solidFill>
                <a:srgbClr val="FFFFFF"/>
              </a:solidFill>
              <a:ln w="19050">
                <a:solidFill>
                  <a:srgbClr val="000000"/>
                </a:solidFill>
                <a:miter lim="800000"/>
                <a:headEnd/>
                <a:tailEnd/>
              </a:ln>
            </p:spPr>
            <p:txBody>
              <a:bodyPr/>
              <a:lstStyle/>
              <a:p>
                <a:pPr algn="ctr"/>
                <a:r>
                  <a:rPr lang="en-US" altLang="zh-CN" sz="1400">
                    <a:effectLst>
                      <a:outerShdw blurRad="38100" dist="38100" dir="2700000" algn="tl">
                        <a:srgbClr val="C0C0C0"/>
                      </a:outerShdw>
                    </a:effectLst>
                    <a:latin typeface="黑体" pitchFamily="49" charset="-122"/>
                    <a:ea typeface="黑体" pitchFamily="49" charset="-122"/>
                  </a:rPr>
                  <a:t>Circle</a:t>
                </a:r>
                <a:endParaRPr lang="en-US" altLang="zh-CN" sz="1400">
                  <a:effectLst>
                    <a:outerShdw blurRad="38100" dist="38100" dir="2700000" algn="tl">
                      <a:srgbClr val="C0C0C0"/>
                    </a:outerShdw>
                  </a:effectLst>
                </a:endParaRPr>
              </a:p>
            </p:txBody>
          </p:sp>
          <p:sp>
            <p:nvSpPr>
              <p:cNvPr id="430091" name="Rectangle 11"/>
              <p:cNvSpPr>
                <a:spLocks noChangeArrowheads="1"/>
              </p:cNvSpPr>
              <p:nvPr/>
            </p:nvSpPr>
            <p:spPr bwMode="auto">
              <a:xfrm>
                <a:off x="5040" y="7368"/>
                <a:ext cx="1080" cy="156"/>
              </a:xfrm>
              <a:prstGeom prst="rect">
                <a:avLst/>
              </a:prstGeom>
              <a:solidFill>
                <a:srgbClr val="FFFFFF"/>
              </a:solidFill>
              <a:ln w="19050">
                <a:solidFill>
                  <a:srgbClr val="000000"/>
                </a:solidFill>
                <a:miter lim="800000"/>
                <a:headEnd/>
                <a:tailEnd/>
              </a:ln>
            </p:spPr>
            <p:txBody>
              <a:bodyPr/>
              <a:lstStyle/>
              <a:p>
                <a:pPr algn="l"/>
                <a:endParaRPr lang="zh-CN" altLang="zh-CN" sz="1400">
                  <a:effectLst>
                    <a:outerShdw blurRad="38100" dist="38100" dir="2700000" algn="tl">
                      <a:srgbClr val="C0C0C0"/>
                    </a:outerShdw>
                  </a:effectLst>
                </a:endParaRPr>
              </a:p>
            </p:txBody>
          </p:sp>
        </p:grpSp>
        <p:grpSp>
          <p:nvGrpSpPr>
            <p:cNvPr id="430092" name="Group 12"/>
            <p:cNvGrpSpPr>
              <a:grpSpLocks/>
            </p:cNvGrpSpPr>
            <p:nvPr/>
          </p:nvGrpSpPr>
          <p:grpSpPr bwMode="auto">
            <a:xfrm>
              <a:off x="4824" y="13850"/>
              <a:ext cx="1260" cy="780"/>
              <a:chOff x="5040" y="6900"/>
              <a:chExt cx="1080" cy="780"/>
            </a:xfrm>
          </p:grpSpPr>
          <p:sp>
            <p:nvSpPr>
              <p:cNvPr id="430093" name="Rectangle 13"/>
              <p:cNvSpPr>
                <a:spLocks noChangeArrowheads="1"/>
              </p:cNvSpPr>
              <p:nvPr/>
            </p:nvSpPr>
            <p:spPr bwMode="auto">
              <a:xfrm>
                <a:off x="5040" y="6900"/>
                <a:ext cx="1080" cy="780"/>
              </a:xfrm>
              <a:prstGeom prst="rect">
                <a:avLst/>
              </a:prstGeom>
              <a:solidFill>
                <a:srgbClr val="FFFFFF"/>
              </a:solidFill>
              <a:ln w="19050">
                <a:solidFill>
                  <a:srgbClr val="000000"/>
                </a:solidFill>
                <a:miter lim="800000"/>
                <a:headEnd/>
                <a:tailEnd/>
              </a:ln>
            </p:spPr>
            <p:txBody>
              <a:bodyPr/>
              <a:lstStyle/>
              <a:p>
                <a:pPr algn="ctr"/>
                <a:r>
                  <a:rPr lang="en-US" altLang="zh-CN" sz="1400">
                    <a:effectLst>
                      <a:outerShdw blurRad="38100" dist="38100" dir="2700000" algn="tl">
                        <a:srgbClr val="C0C0C0"/>
                      </a:outerShdw>
                    </a:effectLst>
                    <a:latin typeface="黑体" pitchFamily="49" charset="-122"/>
                    <a:ea typeface="黑体" pitchFamily="49" charset="-122"/>
                  </a:rPr>
                  <a:t>Triangle</a:t>
                </a:r>
                <a:endParaRPr lang="en-US" altLang="zh-CN" sz="1400">
                  <a:effectLst>
                    <a:outerShdw blurRad="38100" dist="38100" dir="2700000" algn="tl">
                      <a:srgbClr val="C0C0C0"/>
                    </a:outerShdw>
                  </a:effectLst>
                </a:endParaRPr>
              </a:p>
            </p:txBody>
          </p:sp>
          <p:sp>
            <p:nvSpPr>
              <p:cNvPr id="430094" name="Rectangle 14"/>
              <p:cNvSpPr>
                <a:spLocks noChangeArrowheads="1"/>
              </p:cNvSpPr>
              <p:nvPr/>
            </p:nvSpPr>
            <p:spPr bwMode="auto">
              <a:xfrm>
                <a:off x="5040" y="7368"/>
                <a:ext cx="1080" cy="156"/>
              </a:xfrm>
              <a:prstGeom prst="rect">
                <a:avLst/>
              </a:prstGeom>
              <a:solidFill>
                <a:srgbClr val="FFFFFF"/>
              </a:solidFill>
              <a:ln w="19050">
                <a:solidFill>
                  <a:srgbClr val="000000"/>
                </a:solidFill>
                <a:miter lim="800000"/>
                <a:headEnd/>
                <a:tailEnd/>
              </a:ln>
            </p:spPr>
            <p:txBody>
              <a:bodyPr/>
              <a:lstStyle/>
              <a:p>
                <a:pPr algn="l"/>
                <a:endParaRPr lang="zh-CN" altLang="zh-CN" sz="1400">
                  <a:effectLst>
                    <a:outerShdw blurRad="38100" dist="38100" dir="2700000" algn="tl">
                      <a:srgbClr val="C0C0C0"/>
                    </a:outerShdw>
                  </a:effectLst>
                </a:endParaRPr>
              </a:p>
            </p:txBody>
          </p:sp>
        </p:grpSp>
        <p:sp>
          <p:nvSpPr>
            <p:cNvPr id="430095" name="Line 15"/>
            <p:cNvSpPr>
              <a:spLocks noChangeShapeType="1"/>
            </p:cNvSpPr>
            <p:nvPr/>
          </p:nvSpPr>
          <p:spPr bwMode="auto">
            <a:xfrm flipH="1">
              <a:off x="4131" y="13156"/>
              <a:ext cx="720" cy="312"/>
            </a:xfrm>
            <a:prstGeom prst="line">
              <a:avLst/>
            </a:prstGeom>
            <a:noFill/>
            <a:ln w="19050">
              <a:solidFill>
                <a:srgbClr val="000000"/>
              </a:solidFill>
              <a:prstDash val="dash"/>
              <a:round/>
              <a:headEnd/>
              <a:tailEnd/>
            </a:ln>
          </p:spPr>
          <p:txBody>
            <a:bodyPr/>
            <a:lstStyle/>
            <a:p>
              <a:endParaRPr lang="zh-CN" altLang="en-US"/>
            </a:p>
          </p:txBody>
        </p:sp>
        <p:sp>
          <p:nvSpPr>
            <p:cNvPr id="430096" name="AutoShape 16"/>
            <p:cNvSpPr>
              <a:spLocks noChangeArrowheads="1"/>
            </p:cNvSpPr>
            <p:nvPr/>
          </p:nvSpPr>
          <p:spPr bwMode="auto">
            <a:xfrm rot="-7131184">
              <a:off x="3960" y="13430"/>
              <a:ext cx="180" cy="156"/>
            </a:xfrm>
            <a:prstGeom prst="triangle">
              <a:avLst>
                <a:gd name="adj" fmla="val 50000"/>
              </a:avLst>
            </a:prstGeom>
            <a:solidFill>
              <a:srgbClr val="FFFFFF"/>
            </a:solidFill>
            <a:ln w="19050">
              <a:solidFill>
                <a:srgbClr val="000000"/>
              </a:solidFill>
              <a:miter lim="800000"/>
              <a:headEnd/>
              <a:tailEnd/>
            </a:ln>
          </p:spPr>
          <p:txBody>
            <a:bodyPr/>
            <a:lstStyle/>
            <a:p>
              <a:endParaRPr lang="zh-CN" altLang="en-US"/>
            </a:p>
          </p:txBody>
        </p:sp>
        <p:sp>
          <p:nvSpPr>
            <p:cNvPr id="430097" name="Line 17"/>
            <p:cNvSpPr>
              <a:spLocks noChangeShapeType="1"/>
            </p:cNvSpPr>
            <p:nvPr/>
          </p:nvSpPr>
          <p:spPr bwMode="auto">
            <a:xfrm flipH="1" flipV="1">
              <a:off x="4104" y="14006"/>
              <a:ext cx="720" cy="312"/>
            </a:xfrm>
            <a:prstGeom prst="line">
              <a:avLst/>
            </a:prstGeom>
            <a:noFill/>
            <a:ln w="19050">
              <a:solidFill>
                <a:srgbClr val="000000"/>
              </a:solidFill>
              <a:prstDash val="dash"/>
              <a:round/>
              <a:headEnd/>
              <a:tailEnd/>
            </a:ln>
          </p:spPr>
          <p:txBody>
            <a:bodyPr/>
            <a:lstStyle/>
            <a:p>
              <a:endParaRPr lang="zh-CN" altLang="en-US"/>
            </a:p>
          </p:txBody>
        </p:sp>
        <p:sp>
          <p:nvSpPr>
            <p:cNvPr id="430098" name="AutoShape 18"/>
            <p:cNvSpPr>
              <a:spLocks noChangeArrowheads="1"/>
            </p:cNvSpPr>
            <p:nvPr/>
          </p:nvSpPr>
          <p:spPr bwMode="auto">
            <a:xfrm rot="-3314693">
              <a:off x="3936" y="13886"/>
              <a:ext cx="180" cy="156"/>
            </a:xfrm>
            <a:prstGeom prst="triangle">
              <a:avLst>
                <a:gd name="adj" fmla="val 50000"/>
              </a:avLst>
            </a:prstGeom>
            <a:solidFill>
              <a:srgbClr val="FFFFFF"/>
            </a:solidFill>
            <a:ln w="19050">
              <a:solidFill>
                <a:srgbClr val="000000"/>
              </a:solidFill>
              <a:miter lim="800000"/>
              <a:headEnd/>
              <a:tailEnd/>
            </a:ln>
          </p:spPr>
          <p:txBody>
            <a:bodyPr/>
            <a:lstStyle/>
            <a:p>
              <a:endParaRPr lang="zh-CN" altLang="en-US"/>
            </a:p>
          </p:txBody>
        </p:sp>
        <p:sp>
          <p:nvSpPr>
            <p:cNvPr id="430099" name="Text Box 19"/>
            <p:cNvSpPr txBox="1">
              <a:spLocks noChangeArrowheads="1"/>
            </p:cNvSpPr>
            <p:nvPr/>
          </p:nvSpPr>
          <p:spPr bwMode="auto">
            <a:xfrm>
              <a:off x="3960" y="14954"/>
              <a:ext cx="485" cy="382"/>
            </a:xfrm>
            <a:prstGeom prst="rect">
              <a:avLst/>
            </a:prstGeom>
            <a:noFill/>
            <a:ln w="19050">
              <a:noFill/>
              <a:miter lim="800000"/>
              <a:headEnd/>
              <a:tailEnd/>
            </a:ln>
          </p:spPr>
          <p:txBody>
            <a:bodyPr/>
            <a:lstStyle/>
            <a:p>
              <a:r>
                <a:rPr lang="zh-CN" altLang="en-US" sz="1400" dirty="0">
                  <a:effectLst>
                    <a:outerShdw blurRad="38100" dist="38100" dir="2700000" algn="tl">
                      <a:srgbClr val="C0C0C0"/>
                    </a:outerShdw>
                  </a:effectLst>
                  <a:latin typeface="Times New Roman" pitchFamily="18" charset="0"/>
                </a:rPr>
                <a:t>图</a:t>
              </a:r>
              <a:r>
                <a:rPr lang="en-US" altLang="zh-CN" sz="1400" dirty="0">
                  <a:effectLst>
                    <a:outerShdw blurRad="38100" dist="38100" dir="2700000" algn="tl">
                      <a:srgbClr val="C0C0C0"/>
                    </a:outerShdw>
                  </a:effectLst>
                  <a:latin typeface="Times New Roman" pitchFamily="18" charset="0"/>
                </a:rPr>
                <a:t>a</a:t>
              </a:r>
              <a:endParaRPr lang="en-US" altLang="zh-CN" sz="1400" dirty="0">
                <a:effectLst>
                  <a:outerShdw blurRad="38100" dist="38100" dir="2700000" algn="tl">
                    <a:srgbClr val="C0C0C0"/>
                  </a:outerShdw>
                </a:effectLst>
              </a:endParaRPr>
            </a:p>
          </p:txBody>
        </p:sp>
        <p:sp>
          <p:nvSpPr>
            <p:cNvPr id="430100" name="Text Box 20"/>
            <p:cNvSpPr txBox="1">
              <a:spLocks noChangeArrowheads="1"/>
            </p:cNvSpPr>
            <p:nvPr/>
          </p:nvSpPr>
          <p:spPr bwMode="auto">
            <a:xfrm>
              <a:off x="8208" y="14857"/>
              <a:ext cx="577" cy="288"/>
            </a:xfrm>
            <a:prstGeom prst="rect">
              <a:avLst/>
            </a:prstGeom>
            <a:noFill/>
            <a:ln w="19050">
              <a:noFill/>
              <a:miter lim="800000"/>
              <a:headEnd/>
              <a:tailEnd/>
            </a:ln>
          </p:spPr>
          <p:txBody>
            <a:bodyPr/>
            <a:lstStyle/>
            <a:p>
              <a:r>
                <a:rPr lang="zh-CN" altLang="en-US" sz="1400" dirty="0">
                  <a:effectLst>
                    <a:outerShdw blurRad="38100" dist="38100" dir="2700000" algn="tl">
                      <a:srgbClr val="C0C0C0"/>
                    </a:outerShdw>
                  </a:effectLst>
                  <a:latin typeface="Times New Roman" pitchFamily="18" charset="0"/>
                </a:rPr>
                <a:t>图</a:t>
              </a:r>
              <a:r>
                <a:rPr lang="en-US" altLang="zh-CN" sz="1400" dirty="0">
                  <a:effectLst>
                    <a:outerShdw blurRad="38100" dist="38100" dir="2700000" algn="tl">
                      <a:srgbClr val="C0C0C0"/>
                    </a:outerShdw>
                  </a:effectLst>
                  <a:latin typeface="Times New Roman" pitchFamily="18" charset="0"/>
                </a:rPr>
                <a:t>b</a:t>
              </a:r>
              <a:endParaRPr lang="en-US" altLang="zh-CN" sz="1400" dirty="0">
                <a:effectLst>
                  <a:outerShdw blurRad="38100" dist="38100" dir="2700000" algn="tl">
                    <a:srgbClr val="C0C0C0"/>
                  </a:outerShdw>
                </a:effectLst>
              </a:endParaRPr>
            </a:p>
          </p:txBody>
        </p:sp>
        <p:grpSp>
          <p:nvGrpSpPr>
            <p:cNvPr id="430101" name="Group 21"/>
            <p:cNvGrpSpPr>
              <a:grpSpLocks/>
            </p:cNvGrpSpPr>
            <p:nvPr/>
          </p:nvGrpSpPr>
          <p:grpSpPr bwMode="auto">
            <a:xfrm>
              <a:off x="7200" y="12962"/>
              <a:ext cx="2880" cy="1560"/>
              <a:chOff x="7200" y="7056"/>
              <a:chExt cx="2880" cy="1560"/>
            </a:xfrm>
          </p:grpSpPr>
          <p:sp>
            <p:nvSpPr>
              <p:cNvPr id="430102" name="Text Box 22"/>
              <p:cNvSpPr txBox="1">
                <a:spLocks noChangeArrowheads="1"/>
              </p:cNvSpPr>
              <p:nvPr/>
            </p:nvSpPr>
            <p:spPr bwMode="auto">
              <a:xfrm>
                <a:off x="7200" y="7056"/>
                <a:ext cx="1440" cy="468"/>
              </a:xfrm>
              <a:prstGeom prst="rect">
                <a:avLst/>
              </a:prstGeom>
              <a:solidFill>
                <a:srgbClr val="FFFFFF"/>
              </a:solidFill>
              <a:ln w="19050">
                <a:solidFill>
                  <a:srgbClr val="000000"/>
                </a:solidFill>
                <a:miter lim="800000"/>
                <a:headEnd/>
                <a:tailEnd/>
              </a:ln>
            </p:spPr>
            <p:txBody>
              <a:bodyPr/>
              <a:lstStyle/>
              <a:p>
                <a:pPr algn="ctr"/>
                <a:r>
                  <a:rPr lang="zh-CN" altLang="en-US" sz="1400">
                    <a:effectLst>
                      <a:outerShdw blurRad="38100" dist="38100" dir="2700000" algn="tl">
                        <a:srgbClr val="C0C0C0"/>
                      </a:outerShdw>
                    </a:effectLst>
                    <a:latin typeface="Times New Roman" pitchFamily="18" charset="0"/>
                  </a:rPr>
                  <a:t>分析类</a:t>
                </a:r>
                <a:endParaRPr lang="zh-CN" altLang="en-US" sz="1400">
                  <a:effectLst>
                    <a:outerShdw blurRad="38100" dist="38100" dir="2700000" algn="tl">
                      <a:srgbClr val="C0C0C0"/>
                    </a:outerShdw>
                  </a:effectLst>
                </a:endParaRPr>
              </a:p>
            </p:txBody>
          </p:sp>
          <p:sp>
            <p:nvSpPr>
              <p:cNvPr id="430103" name="Text Box 23"/>
              <p:cNvSpPr txBox="1">
                <a:spLocks noChangeArrowheads="1"/>
              </p:cNvSpPr>
              <p:nvPr/>
            </p:nvSpPr>
            <p:spPr bwMode="auto">
              <a:xfrm>
                <a:off x="8640" y="8148"/>
                <a:ext cx="1440" cy="468"/>
              </a:xfrm>
              <a:prstGeom prst="rect">
                <a:avLst/>
              </a:prstGeom>
              <a:solidFill>
                <a:srgbClr val="FFFFFF"/>
              </a:solidFill>
              <a:ln w="19050">
                <a:solidFill>
                  <a:srgbClr val="000000"/>
                </a:solidFill>
                <a:miter lim="800000"/>
                <a:headEnd/>
                <a:tailEnd/>
              </a:ln>
            </p:spPr>
            <p:txBody>
              <a:bodyPr/>
              <a:lstStyle/>
              <a:p>
                <a:pPr algn="ctr"/>
                <a:r>
                  <a:rPr lang="zh-CN" altLang="en-US" sz="1400">
                    <a:effectLst>
                      <a:outerShdw blurRad="38100" dist="38100" dir="2700000" algn="tl">
                        <a:srgbClr val="C0C0C0"/>
                      </a:outerShdw>
                    </a:effectLst>
                    <a:latin typeface="Times New Roman" pitchFamily="18" charset="0"/>
                  </a:rPr>
                  <a:t>设计类</a:t>
                </a:r>
                <a:endParaRPr lang="zh-CN" altLang="en-US" sz="1400">
                  <a:effectLst>
                    <a:outerShdw blurRad="38100" dist="38100" dir="2700000" algn="tl">
                      <a:srgbClr val="C0C0C0"/>
                    </a:outerShdw>
                  </a:effectLst>
                </a:endParaRPr>
              </a:p>
            </p:txBody>
          </p:sp>
          <p:sp>
            <p:nvSpPr>
              <p:cNvPr id="430104" name="Line 24"/>
              <p:cNvSpPr>
                <a:spLocks noChangeShapeType="1"/>
              </p:cNvSpPr>
              <p:nvPr/>
            </p:nvSpPr>
            <p:spPr bwMode="auto">
              <a:xfrm flipH="1">
                <a:off x="7920" y="8460"/>
                <a:ext cx="720" cy="0"/>
              </a:xfrm>
              <a:prstGeom prst="line">
                <a:avLst/>
              </a:prstGeom>
              <a:noFill/>
              <a:ln w="19050">
                <a:solidFill>
                  <a:srgbClr val="000000"/>
                </a:solidFill>
                <a:prstDash val="dash"/>
                <a:round/>
                <a:headEnd/>
                <a:tailEnd/>
              </a:ln>
            </p:spPr>
            <p:txBody>
              <a:bodyPr/>
              <a:lstStyle/>
              <a:p>
                <a:endParaRPr lang="zh-CN" altLang="en-US"/>
              </a:p>
            </p:txBody>
          </p:sp>
          <p:sp>
            <p:nvSpPr>
              <p:cNvPr id="430105" name="Line 25"/>
              <p:cNvSpPr>
                <a:spLocks noChangeShapeType="1"/>
              </p:cNvSpPr>
              <p:nvPr/>
            </p:nvSpPr>
            <p:spPr bwMode="auto">
              <a:xfrm flipV="1">
                <a:off x="7920" y="7680"/>
                <a:ext cx="0" cy="780"/>
              </a:xfrm>
              <a:prstGeom prst="line">
                <a:avLst/>
              </a:prstGeom>
              <a:noFill/>
              <a:ln w="19050">
                <a:solidFill>
                  <a:srgbClr val="000000"/>
                </a:solidFill>
                <a:prstDash val="dash"/>
                <a:round/>
                <a:headEnd/>
                <a:tailEnd/>
              </a:ln>
            </p:spPr>
            <p:txBody>
              <a:bodyPr/>
              <a:lstStyle/>
              <a:p>
                <a:endParaRPr lang="zh-CN" altLang="en-US"/>
              </a:p>
            </p:txBody>
          </p:sp>
          <p:sp>
            <p:nvSpPr>
              <p:cNvPr id="430106" name="AutoShape 26"/>
              <p:cNvSpPr>
                <a:spLocks noChangeArrowheads="1"/>
              </p:cNvSpPr>
              <p:nvPr/>
            </p:nvSpPr>
            <p:spPr bwMode="auto">
              <a:xfrm>
                <a:off x="7824" y="7548"/>
                <a:ext cx="180" cy="156"/>
              </a:xfrm>
              <a:prstGeom prst="triangle">
                <a:avLst>
                  <a:gd name="adj" fmla="val 50000"/>
                </a:avLst>
              </a:prstGeom>
              <a:solidFill>
                <a:srgbClr val="FFFFFF"/>
              </a:solidFill>
              <a:ln w="19050">
                <a:solidFill>
                  <a:srgbClr val="000000"/>
                </a:solidFill>
                <a:miter lim="800000"/>
                <a:headEnd/>
                <a:tailEnd/>
              </a:ln>
            </p:spPr>
            <p:txBody>
              <a:bodyPr/>
              <a:lstStyle/>
              <a:p>
                <a:endParaRPr lang="zh-CN" altLang="en-US"/>
              </a:p>
            </p:txBody>
          </p:sp>
        </p:grpSp>
      </p:grpSp>
    </p:spTree>
  </p:cSld>
  <p:clrMapOvr>
    <a:masterClrMapping/>
  </p:clrMapOvr>
  <p:transition spd="slow">
    <p:randomBar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80"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的关系</a:t>
            </a:r>
          </a:p>
        </p:txBody>
      </p:sp>
      <p:sp>
        <p:nvSpPr>
          <p:cNvPr id="434181" name="Text Box 5"/>
          <p:cNvSpPr txBox="1">
            <a:spLocks noChangeArrowheads="1"/>
          </p:cNvSpPr>
          <p:nvPr/>
        </p:nvSpPr>
        <p:spPr bwMode="auto">
          <a:xfrm>
            <a:off x="153988" y="1358900"/>
            <a:ext cx="8661400" cy="585788"/>
          </a:xfrm>
          <a:prstGeom prst="rect">
            <a:avLst/>
          </a:prstGeom>
          <a:noFill/>
          <a:ln w="9525">
            <a:noFill/>
            <a:miter lim="800000"/>
            <a:headEnd/>
            <a:tailEnd/>
          </a:ln>
          <a:effectLst/>
        </p:spPr>
        <p:txBody>
          <a:bodyPr>
            <a:spAutoFit/>
          </a:bodyPr>
          <a:lstStyle/>
          <a:p>
            <a:r>
              <a:rPr lang="zh-CN" altLang="en-US" sz="3600" dirty="0">
                <a:solidFill>
                  <a:srgbClr val="002E8A"/>
                </a:solidFill>
                <a:effectLst>
                  <a:outerShdw blurRad="38100" dist="38100" dir="2700000" algn="tl">
                    <a:srgbClr val="C0C0C0"/>
                  </a:outerShdw>
                </a:effectLst>
                <a:ea typeface="隶书" pitchFamily="49" charset="-122"/>
              </a:rPr>
              <a:t>练习：请画出问题描述中</a:t>
            </a:r>
            <a:r>
              <a:rPr lang="zh-CN" altLang="en-US" sz="3600" dirty="0" smtClean="0">
                <a:solidFill>
                  <a:srgbClr val="002E8A"/>
                </a:solidFill>
                <a:effectLst>
                  <a:outerShdw blurRad="38100" dist="38100" dir="2700000" algn="tl">
                    <a:srgbClr val="C0C0C0"/>
                  </a:outerShdw>
                </a:effectLst>
                <a:ea typeface="隶书" pitchFamily="49" charset="-122"/>
              </a:rPr>
              <a:t>的类及</a:t>
            </a:r>
            <a:r>
              <a:rPr lang="zh-CN" altLang="en-US" sz="3600" dirty="0">
                <a:solidFill>
                  <a:srgbClr val="002E8A"/>
                </a:solidFill>
                <a:effectLst>
                  <a:outerShdw blurRad="38100" dist="38100" dir="2700000" algn="tl">
                    <a:srgbClr val="C0C0C0"/>
                  </a:outerShdw>
                </a:effectLst>
                <a:ea typeface="隶书" pitchFamily="49" charset="-122"/>
              </a:rPr>
              <a:t>类间关系</a:t>
            </a:r>
          </a:p>
        </p:txBody>
      </p:sp>
      <p:sp>
        <p:nvSpPr>
          <p:cNvPr id="434182" name="Rectangle 6"/>
          <p:cNvSpPr>
            <a:spLocks noChangeArrowheads="1"/>
          </p:cNvSpPr>
          <p:nvPr/>
        </p:nvSpPr>
        <p:spPr bwMode="auto">
          <a:xfrm>
            <a:off x="141288" y="1997075"/>
            <a:ext cx="8856662" cy="4473575"/>
          </a:xfrm>
          <a:prstGeom prst="rect">
            <a:avLst/>
          </a:prstGeom>
          <a:noFill/>
          <a:ln w="9525">
            <a:noFill/>
            <a:miter lim="800000"/>
            <a:headEnd/>
            <a:tailEnd/>
          </a:ln>
          <a:effectLst/>
        </p:spPr>
        <p:txBody>
          <a:bodyPr anchor="ctr">
            <a:spAutoFit/>
          </a:bodyPr>
          <a:lstStyle/>
          <a:p>
            <a:pPr algn="l">
              <a:lnSpc>
                <a:spcPct val="150000"/>
              </a:lnSpc>
            </a:pPr>
            <a:r>
              <a:rPr lang="en-US" altLang="zh-CN" dirty="0">
                <a:effectLst>
                  <a:outerShdw blurRad="38100" dist="38100" dir="2700000" algn="tl">
                    <a:srgbClr val="C0C0C0"/>
                  </a:outerShdw>
                </a:effectLst>
                <a:latin typeface="宋体" pitchFamily="2" charset="-122"/>
              </a:rPr>
              <a:t>    </a:t>
            </a:r>
            <a:r>
              <a:rPr lang="zh-CN" altLang="en-US" dirty="0" smtClean="0">
                <a:effectLst>
                  <a:outerShdw blurRad="38100" dist="38100" dir="2700000" algn="tl">
                    <a:srgbClr val="C0C0C0"/>
                  </a:outerShdw>
                </a:effectLst>
                <a:latin typeface="宋体" pitchFamily="2" charset="-122"/>
              </a:rPr>
              <a:t>某校园网系统中的</a:t>
            </a:r>
            <a:r>
              <a:rPr lang="zh-CN" altLang="en-US" dirty="0">
                <a:effectLst>
                  <a:outerShdw blurRad="38100" dist="38100" dir="2700000" algn="tl">
                    <a:srgbClr val="C0C0C0"/>
                  </a:outerShdw>
                </a:effectLst>
                <a:latin typeface="宋体" pitchFamily="2" charset="-122"/>
              </a:rPr>
              <a:t>“选课”子系统，需求分析中记录了如下信息：</a:t>
            </a:r>
          </a:p>
          <a:p>
            <a:pPr algn="l">
              <a:lnSpc>
                <a:spcPct val="150000"/>
              </a:lnSpc>
            </a:pPr>
            <a:r>
              <a:rPr lang="zh-CN" altLang="en-US" dirty="0">
                <a:effectLst>
                  <a:outerShdw blurRad="38100" dist="38100" dir="2700000" algn="tl">
                    <a:srgbClr val="C0C0C0"/>
                  </a:outerShdw>
                </a:effectLst>
                <a:latin typeface="宋体" pitchFamily="2" charset="-122"/>
              </a:rPr>
              <a:t>    计算机学院的每位学生至少一门课程，每门课程允许无学生或多位学生选课。每门课程由一位或多位教师授课，每位教师可以不授课或授多门课程。教师可以在一个或多个系任职，但最多担任一个系的系主任。学院至少包括一个系，每个系至少招收</a:t>
            </a:r>
            <a:r>
              <a:rPr lang="en-US" altLang="zh-CN" dirty="0">
                <a:effectLst>
                  <a:outerShdw blurRad="38100" dist="38100" dir="2700000" algn="tl">
                    <a:srgbClr val="C0C0C0"/>
                  </a:outerShdw>
                </a:effectLst>
                <a:latin typeface="宋体" pitchFamily="2" charset="-122"/>
              </a:rPr>
              <a:t>30</a:t>
            </a:r>
            <a:r>
              <a:rPr lang="zh-CN" altLang="en-US" dirty="0">
                <a:effectLst>
                  <a:outerShdw blurRad="38100" dist="38100" dir="2700000" algn="tl">
                    <a:srgbClr val="C0C0C0"/>
                  </a:outerShdw>
                </a:effectLst>
                <a:latin typeface="宋体" pitchFamily="2" charset="-122"/>
              </a:rPr>
              <a:t>名学生，每个系至少开设</a:t>
            </a:r>
            <a:r>
              <a:rPr lang="en-US" altLang="zh-CN" dirty="0">
                <a:effectLst>
                  <a:outerShdw blurRad="38100" dist="38100" dir="2700000" algn="tl">
                    <a:srgbClr val="C0C0C0"/>
                  </a:outerShdw>
                </a:effectLst>
                <a:latin typeface="宋体" pitchFamily="2" charset="-122"/>
              </a:rPr>
              <a:t>12</a:t>
            </a:r>
            <a:r>
              <a:rPr lang="zh-CN" altLang="en-US" dirty="0">
                <a:effectLst>
                  <a:outerShdw blurRad="38100" dist="38100" dir="2700000" algn="tl">
                    <a:srgbClr val="C0C0C0"/>
                  </a:outerShdw>
                </a:effectLst>
                <a:latin typeface="宋体" pitchFamily="2" charset="-122"/>
              </a:rPr>
              <a:t>门课程，每门课可由一个或多个系开设。</a:t>
            </a:r>
          </a:p>
        </p:txBody>
      </p:sp>
    </p:spTree>
  </p:cSld>
  <p:clrMapOvr>
    <a:masterClrMapping/>
  </p:clrMapOvr>
  <p:transition spd="slow">
    <p:randomBar dir="ver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的关系</a:t>
            </a:r>
          </a:p>
        </p:txBody>
      </p:sp>
      <p:sp>
        <p:nvSpPr>
          <p:cNvPr id="5" name="Text Box 5"/>
          <p:cNvSpPr txBox="1">
            <a:spLocks noChangeArrowheads="1"/>
          </p:cNvSpPr>
          <p:nvPr/>
        </p:nvSpPr>
        <p:spPr bwMode="auto">
          <a:xfrm>
            <a:off x="153988" y="1304472"/>
            <a:ext cx="8990012" cy="590931"/>
          </a:xfrm>
          <a:prstGeom prst="rect">
            <a:avLst/>
          </a:prstGeom>
          <a:noFill/>
          <a:ln w="9525">
            <a:noFill/>
            <a:miter lim="800000"/>
            <a:headEnd/>
            <a:tailEnd/>
          </a:ln>
          <a:effectLst/>
        </p:spPr>
        <p:txBody>
          <a:bodyPr wrap="square">
            <a:spAutoFit/>
          </a:bodyPr>
          <a:lstStyle/>
          <a:p>
            <a:r>
              <a:rPr lang="zh-CN" altLang="en-US" sz="3600" dirty="0">
                <a:solidFill>
                  <a:srgbClr val="002E8A"/>
                </a:solidFill>
                <a:effectLst>
                  <a:outerShdw blurRad="38100" dist="38100" dir="2700000" algn="tl">
                    <a:srgbClr val="C0C0C0"/>
                  </a:outerShdw>
                </a:effectLst>
                <a:ea typeface="隶书" pitchFamily="49" charset="-122"/>
              </a:rPr>
              <a:t>练习：</a:t>
            </a:r>
            <a:r>
              <a:rPr lang="zh-CN" altLang="en-US" sz="3600" dirty="0" smtClean="0">
                <a:solidFill>
                  <a:srgbClr val="002E8A"/>
                </a:solidFill>
                <a:effectLst>
                  <a:outerShdw blurRad="38100" dist="38100" dir="2700000" algn="tl">
                    <a:srgbClr val="C0C0C0"/>
                  </a:outerShdw>
                </a:effectLst>
                <a:ea typeface="隶书" pitchFamily="49" charset="-122"/>
              </a:rPr>
              <a:t>请根据下面描述，给出类及类间关系</a:t>
            </a:r>
            <a:endParaRPr lang="zh-CN" altLang="en-US" sz="3600" dirty="0">
              <a:solidFill>
                <a:srgbClr val="002E8A"/>
              </a:solidFill>
              <a:effectLst>
                <a:outerShdw blurRad="38100" dist="38100" dir="2700000" algn="tl">
                  <a:srgbClr val="C0C0C0"/>
                </a:outerShdw>
              </a:effectLst>
              <a:ea typeface="隶书" pitchFamily="49" charset="-122"/>
            </a:endParaRPr>
          </a:p>
        </p:txBody>
      </p:sp>
      <p:sp>
        <p:nvSpPr>
          <p:cNvPr id="6" name="Rectangle 6"/>
          <p:cNvSpPr>
            <a:spLocks noChangeArrowheads="1"/>
          </p:cNvSpPr>
          <p:nvPr/>
        </p:nvSpPr>
        <p:spPr bwMode="auto">
          <a:xfrm>
            <a:off x="668337" y="2077512"/>
            <a:ext cx="7551737" cy="3970318"/>
          </a:xfrm>
          <a:prstGeom prst="rect">
            <a:avLst/>
          </a:prstGeom>
          <a:noFill/>
          <a:ln w="9525">
            <a:noFill/>
            <a:miter lim="800000"/>
            <a:headEnd/>
            <a:tailEnd/>
          </a:ln>
          <a:effectLst/>
        </p:spPr>
        <p:txBody>
          <a:bodyPr wrap="square" anchor="ctr">
            <a:spAutoFit/>
          </a:bodyPr>
          <a:lstStyle/>
          <a:p>
            <a:pPr algn="l">
              <a:lnSpc>
                <a:spcPct val="150000"/>
              </a:lnSpc>
            </a:pPr>
            <a:r>
              <a:rPr lang="en-US" altLang="zh-CN" dirty="0">
                <a:effectLst>
                  <a:outerShdw blurRad="38100" dist="38100" dir="2700000" algn="tl">
                    <a:srgbClr val="C0C0C0"/>
                  </a:outerShdw>
                </a:effectLst>
                <a:latin typeface="宋体" pitchFamily="2" charset="-122"/>
              </a:rPr>
              <a:t>   </a:t>
            </a:r>
            <a:r>
              <a:rPr lang="zh-CN" altLang="en-US" dirty="0" smtClean="0">
                <a:effectLst>
                  <a:outerShdw blurRad="38100" dist="38100" dir="2700000" algn="tl">
                    <a:srgbClr val="C0C0C0"/>
                  </a:outerShdw>
                </a:effectLst>
                <a:latin typeface="宋体" pitchFamily="2" charset="-122"/>
              </a:rPr>
              <a:t>对于动物世界中的动物，我们有如下的认识：</a:t>
            </a:r>
            <a:endParaRPr lang="en-US" altLang="zh-CN" dirty="0" smtClean="0">
              <a:effectLst>
                <a:outerShdw blurRad="38100" dist="38100" dir="2700000" algn="tl">
                  <a:srgbClr val="C0C0C0"/>
                </a:outerShdw>
              </a:effectLst>
              <a:latin typeface="宋体" pitchFamily="2" charset="-122"/>
            </a:endParaRPr>
          </a:p>
          <a:p>
            <a:pPr algn="l">
              <a:lnSpc>
                <a:spcPct val="150000"/>
              </a:lnSpc>
            </a:pPr>
            <a:r>
              <a:rPr lang="en-US" altLang="zh-CN" dirty="0" smtClean="0">
                <a:effectLst>
                  <a:outerShdw blurRad="38100" dist="38100" dir="2700000" algn="tl">
                    <a:srgbClr val="C0C0C0"/>
                  </a:outerShdw>
                </a:effectLst>
                <a:latin typeface="宋体" pitchFamily="2" charset="-122"/>
              </a:rPr>
              <a:t>1. </a:t>
            </a:r>
            <a:r>
              <a:rPr lang="zh-CN" altLang="en-US" dirty="0" smtClean="0">
                <a:effectLst>
                  <a:outerShdw blurRad="38100" dist="38100" dir="2700000" algn="tl">
                    <a:srgbClr val="C0C0C0"/>
                  </a:outerShdw>
                </a:effectLst>
                <a:latin typeface="宋体" pitchFamily="2" charset="-122"/>
              </a:rPr>
              <a:t>动物要喝水、吃食物才能生存；</a:t>
            </a:r>
            <a:endParaRPr lang="en-US" altLang="zh-CN" dirty="0" smtClean="0">
              <a:effectLst>
                <a:outerShdw blurRad="38100" dist="38100" dir="2700000" algn="tl">
                  <a:srgbClr val="C0C0C0"/>
                </a:outerShdw>
              </a:effectLst>
              <a:latin typeface="宋体" pitchFamily="2" charset="-122"/>
            </a:endParaRPr>
          </a:p>
          <a:p>
            <a:pPr algn="l">
              <a:lnSpc>
                <a:spcPct val="150000"/>
              </a:lnSpc>
            </a:pPr>
            <a:r>
              <a:rPr lang="en-US" altLang="zh-CN" dirty="0" smtClean="0">
                <a:effectLst>
                  <a:outerShdw blurRad="38100" dist="38100" dir="2700000" algn="tl">
                    <a:srgbClr val="C0C0C0"/>
                  </a:outerShdw>
                </a:effectLst>
                <a:latin typeface="宋体" pitchFamily="2" charset="-122"/>
              </a:rPr>
              <a:t>2. </a:t>
            </a:r>
            <a:r>
              <a:rPr lang="zh-CN" altLang="en-US" dirty="0" smtClean="0">
                <a:effectLst>
                  <a:outerShdw blurRad="38100" dist="38100" dir="2700000" algn="tl">
                    <a:srgbClr val="C0C0C0"/>
                  </a:outerShdw>
                </a:effectLst>
                <a:latin typeface="宋体" pitchFamily="2" charset="-122"/>
              </a:rPr>
              <a:t>动物包括哺乳动物和鸟；</a:t>
            </a:r>
            <a:endParaRPr lang="en-US" altLang="zh-CN" dirty="0" smtClean="0">
              <a:effectLst>
                <a:outerShdw blurRad="38100" dist="38100" dir="2700000" algn="tl">
                  <a:srgbClr val="C0C0C0"/>
                </a:outerShdw>
              </a:effectLst>
              <a:latin typeface="宋体" pitchFamily="2" charset="-122"/>
            </a:endParaRPr>
          </a:p>
          <a:p>
            <a:pPr algn="l">
              <a:lnSpc>
                <a:spcPct val="150000"/>
              </a:lnSpc>
            </a:pPr>
            <a:r>
              <a:rPr lang="en-US" altLang="zh-CN" dirty="0" smtClean="0">
                <a:effectLst>
                  <a:outerShdw blurRad="38100" dist="38100" dir="2700000" algn="tl">
                    <a:srgbClr val="C0C0C0"/>
                  </a:outerShdw>
                </a:effectLst>
                <a:latin typeface="宋体" pitchFamily="2" charset="-122"/>
              </a:rPr>
              <a:t>3. </a:t>
            </a:r>
            <a:r>
              <a:rPr lang="zh-CN" altLang="en-US" dirty="0" smtClean="0">
                <a:effectLst>
                  <a:outerShdw blurRad="38100" dist="38100" dir="2700000" algn="tl">
                    <a:srgbClr val="C0C0C0"/>
                  </a:outerShdw>
                </a:effectLst>
                <a:latin typeface="宋体" pitchFamily="2" charset="-122"/>
              </a:rPr>
              <a:t>狼</a:t>
            </a:r>
            <a:r>
              <a:rPr lang="zh-CN" altLang="en-US" dirty="0">
                <a:effectLst>
                  <a:outerShdw blurRad="38100" dist="38100" dir="2700000" algn="tl">
                    <a:srgbClr val="C0C0C0"/>
                  </a:outerShdw>
                </a:effectLst>
                <a:latin typeface="宋体" pitchFamily="2" charset="-122"/>
              </a:rPr>
              <a:t>是</a:t>
            </a:r>
            <a:r>
              <a:rPr lang="zh-CN" altLang="en-US" dirty="0" smtClean="0">
                <a:effectLst>
                  <a:outerShdw blurRad="38100" dist="38100" dir="2700000" algn="tl">
                    <a:srgbClr val="C0C0C0"/>
                  </a:outerShdw>
                </a:effectLst>
                <a:latin typeface="宋体" pitchFamily="2" charset="-122"/>
              </a:rPr>
              <a:t>哺乳动物，它是群居的；</a:t>
            </a:r>
            <a:endParaRPr lang="en-US" altLang="zh-CN" dirty="0" smtClean="0">
              <a:effectLst>
                <a:outerShdw blurRad="38100" dist="38100" dir="2700000" algn="tl">
                  <a:srgbClr val="C0C0C0"/>
                </a:outerShdw>
              </a:effectLst>
              <a:latin typeface="宋体" pitchFamily="2" charset="-122"/>
            </a:endParaRPr>
          </a:p>
          <a:p>
            <a:pPr algn="l">
              <a:lnSpc>
                <a:spcPct val="150000"/>
              </a:lnSpc>
            </a:pPr>
            <a:r>
              <a:rPr lang="en-US" altLang="zh-CN" dirty="0" smtClean="0">
                <a:effectLst>
                  <a:outerShdw blurRad="38100" dist="38100" dir="2700000" algn="tl">
                    <a:srgbClr val="C0C0C0"/>
                  </a:outerShdw>
                </a:effectLst>
                <a:latin typeface="宋体" pitchFamily="2" charset="-122"/>
              </a:rPr>
              <a:t>4. </a:t>
            </a:r>
            <a:r>
              <a:rPr lang="zh-CN" altLang="en-US" dirty="0" smtClean="0">
                <a:effectLst>
                  <a:outerShdw blurRad="38100" dist="38100" dir="2700000" algn="tl">
                    <a:srgbClr val="C0C0C0"/>
                  </a:outerShdw>
                </a:effectLst>
                <a:latin typeface="宋体" pitchFamily="2" charset="-122"/>
              </a:rPr>
              <a:t>老鼠是哺乳动物，它会</a:t>
            </a:r>
            <a:r>
              <a:rPr lang="zh-CN" altLang="en-US" dirty="0">
                <a:effectLst>
                  <a:outerShdw blurRad="38100" dist="38100" dir="2700000" algn="tl">
                    <a:srgbClr val="C0C0C0"/>
                  </a:outerShdw>
                </a:effectLst>
                <a:latin typeface="宋体" pitchFamily="2" charset="-122"/>
              </a:rPr>
              <a:t>打</a:t>
            </a:r>
            <a:r>
              <a:rPr lang="zh-CN" altLang="en-US" dirty="0" smtClean="0">
                <a:effectLst>
                  <a:outerShdw blurRad="38100" dist="38100" dir="2700000" algn="tl">
                    <a:srgbClr val="C0C0C0"/>
                  </a:outerShdw>
                </a:effectLst>
                <a:latin typeface="宋体" pitchFamily="2" charset="-122"/>
              </a:rPr>
              <a:t>洞，米老鼠还会演电影；</a:t>
            </a:r>
            <a:endParaRPr lang="en-US" altLang="zh-CN" dirty="0" smtClean="0">
              <a:effectLst>
                <a:outerShdw blurRad="38100" dist="38100" dir="2700000" algn="tl">
                  <a:srgbClr val="C0C0C0"/>
                </a:outerShdw>
              </a:effectLst>
              <a:latin typeface="宋体" pitchFamily="2" charset="-122"/>
            </a:endParaRPr>
          </a:p>
          <a:p>
            <a:pPr algn="l">
              <a:lnSpc>
                <a:spcPct val="150000"/>
              </a:lnSpc>
            </a:pPr>
            <a:r>
              <a:rPr lang="en-US" altLang="zh-CN" dirty="0" smtClean="0">
                <a:effectLst>
                  <a:outerShdw blurRad="38100" dist="38100" dir="2700000" algn="tl">
                    <a:srgbClr val="C0C0C0"/>
                  </a:outerShdw>
                </a:effectLst>
                <a:latin typeface="宋体" pitchFamily="2" charset="-122"/>
              </a:rPr>
              <a:t>5. </a:t>
            </a:r>
            <a:r>
              <a:rPr lang="zh-CN" altLang="en-US" dirty="0" smtClean="0">
                <a:effectLst>
                  <a:outerShdw blurRad="38100" dist="38100" dir="2700000" algn="tl">
                    <a:srgbClr val="C0C0C0"/>
                  </a:outerShdw>
                </a:effectLst>
                <a:latin typeface="宋体" pitchFamily="2" charset="-122"/>
              </a:rPr>
              <a:t>鸟有翅膀才能飞；</a:t>
            </a:r>
            <a:endParaRPr lang="en-US" altLang="zh-CN" dirty="0" smtClean="0">
              <a:effectLst>
                <a:outerShdw blurRad="38100" dist="38100" dir="2700000" algn="tl">
                  <a:srgbClr val="C0C0C0"/>
                </a:outerShdw>
              </a:effectLst>
              <a:latin typeface="宋体" pitchFamily="2" charset="-122"/>
            </a:endParaRPr>
          </a:p>
          <a:p>
            <a:pPr algn="l">
              <a:lnSpc>
                <a:spcPct val="150000"/>
              </a:lnSpc>
            </a:pPr>
            <a:r>
              <a:rPr lang="en-US" altLang="zh-CN" dirty="0" smtClean="0">
                <a:effectLst>
                  <a:outerShdw blurRad="38100" dist="38100" dir="2700000" algn="tl">
                    <a:srgbClr val="C0C0C0"/>
                  </a:outerShdw>
                </a:effectLst>
                <a:latin typeface="宋体" pitchFamily="2" charset="-122"/>
              </a:rPr>
              <a:t>6. </a:t>
            </a:r>
            <a:r>
              <a:rPr lang="zh-CN" altLang="en-US" dirty="0" smtClean="0">
                <a:effectLst>
                  <a:outerShdw blurRad="38100" dist="38100" dir="2700000" algn="tl">
                    <a:srgbClr val="C0C0C0"/>
                  </a:outerShdw>
                </a:effectLst>
                <a:latin typeface="宋体" pitchFamily="2" charset="-122"/>
              </a:rPr>
              <a:t>猫头鹰是鸟，它捕捉老鼠。</a:t>
            </a:r>
            <a:endParaRPr lang="en-US" altLang="zh-CN" dirty="0" smtClean="0">
              <a:effectLst>
                <a:outerShdw blurRad="38100" dist="38100" dir="2700000" algn="tl">
                  <a:srgbClr val="C0C0C0"/>
                </a:outerShdw>
              </a:effectLst>
              <a:latin typeface="宋体" pitchFamily="2" charset="-122"/>
            </a:endParaRPr>
          </a:p>
        </p:txBody>
      </p:sp>
    </p:spTree>
    <p:extLst>
      <p:ext uri="{BB962C8B-B14F-4D97-AF65-F5344CB8AC3E}">
        <p14:creationId xmlns:p14="http://schemas.microsoft.com/office/powerpoint/2010/main" val="1952938231"/>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8" name="Rectangle 4"/>
          <p:cNvSpPr>
            <a:spLocks noGrp="1" noChangeArrowheads="1"/>
          </p:cNvSpPr>
          <p:nvPr>
            <p:ph type="body" idx="1"/>
          </p:nvPr>
        </p:nvSpPr>
        <p:spPr>
          <a:xfrm>
            <a:off x="357188" y="2495550"/>
            <a:ext cx="8502650" cy="3370263"/>
          </a:xfrm>
          <a:noFill/>
          <a:ln/>
        </p:spPr>
        <p:txBody>
          <a:bodyPr/>
          <a:lstStyle/>
          <a:p>
            <a:pPr marL="0" indent="623888" defTabSz="914400">
              <a:lnSpc>
                <a:spcPct val="110000"/>
              </a:lnSpc>
              <a:tabLst>
                <a:tab pos="288925" algn="l"/>
                <a:tab pos="476250" algn="l"/>
              </a:tabLst>
            </a:pPr>
            <a:r>
              <a:rPr lang="zh-CN" altLang="en-US" sz="2400">
                <a:effectLst>
                  <a:outerShdw blurRad="38100" dist="38100" dir="2700000" algn="tl">
                    <a:srgbClr val="C0C0C0"/>
                  </a:outerShdw>
                </a:effectLst>
              </a:rPr>
              <a:t>一个系统应从不同的角度进行描述</a:t>
            </a:r>
            <a:r>
              <a:rPr lang="en-US" altLang="zh-CN" sz="2400">
                <a:effectLst>
                  <a:outerShdw blurRad="38100" dist="38100" dir="2700000" algn="tl">
                    <a:srgbClr val="C0C0C0"/>
                  </a:outerShdw>
                </a:effectLst>
              </a:rPr>
              <a:t>,</a:t>
            </a:r>
            <a:r>
              <a:rPr lang="zh-CN" altLang="en-US" sz="2400">
                <a:effectLst>
                  <a:outerShdw blurRad="38100" dist="38100" dir="2700000" algn="tl">
                    <a:srgbClr val="C0C0C0"/>
                  </a:outerShdw>
                </a:effectLst>
              </a:rPr>
              <a:t>从一个角度观察到的系统称为一个视图（</a:t>
            </a:r>
            <a:r>
              <a:rPr lang="en-US" altLang="zh-CN" sz="2400">
                <a:effectLst>
                  <a:outerShdw blurRad="38100" dist="38100" dir="2700000" algn="tl">
                    <a:srgbClr val="C0C0C0"/>
                  </a:outerShdw>
                </a:effectLst>
              </a:rPr>
              <a:t>view</a:t>
            </a:r>
            <a:r>
              <a:rPr lang="zh-CN" altLang="en-US" sz="2400">
                <a:effectLst>
                  <a:outerShdw blurRad="38100" dist="38100" dir="2700000" algn="tl">
                    <a:srgbClr val="C0C0C0"/>
                  </a:outerShdw>
                </a:effectLst>
              </a:rPr>
              <a:t>）。</a:t>
            </a:r>
          </a:p>
          <a:p>
            <a:pPr marL="0" indent="623888" defTabSz="914400">
              <a:lnSpc>
                <a:spcPct val="110000"/>
              </a:lnSpc>
              <a:tabLst>
                <a:tab pos="288925" algn="l"/>
                <a:tab pos="476250" algn="l"/>
              </a:tabLst>
            </a:pPr>
            <a:r>
              <a:rPr lang="zh-CN" altLang="en-US" sz="2400">
                <a:effectLst>
                  <a:outerShdw blurRad="38100" dist="38100" dir="2700000" algn="tl">
                    <a:srgbClr val="C0C0C0"/>
                  </a:outerShdw>
                </a:effectLst>
              </a:rPr>
              <a:t>视图由多个图（</a:t>
            </a:r>
            <a:r>
              <a:rPr lang="en-US" altLang="zh-CN" sz="2400">
                <a:effectLst>
                  <a:outerShdw blurRad="38100" dist="38100" dir="2700000" algn="tl">
                    <a:srgbClr val="C0C0C0"/>
                  </a:outerShdw>
                </a:effectLst>
              </a:rPr>
              <a:t>Diagrams</a:t>
            </a:r>
            <a:r>
              <a:rPr lang="zh-CN" altLang="en-US" sz="2400">
                <a:effectLst>
                  <a:outerShdw blurRad="38100" dist="38100" dir="2700000" algn="tl">
                    <a:srgbClr val="C0C0C0"/>
                  </a:outerShdw>
                </a:effectLst>
              </a:rPr>
              <a:t>）构成，它不是一个图表（</a:t>
            </a:r>
            <a:r>
              <a:rPr lang="en-US" altLang="zh-CN" sz="2400">
                <a:effectLst>
                  <a:outerShdw blurRad="38100" dist="38100" dir="2700000" algn="tl">
                    <a:srgbClr val="C0C0C0"/>
                  </a:outerShdw>
                </a:effectLst>
              </a:rPr>
              <a:t>Graph</a:t>
            </a:r>
            <a:r>
              <a:rPr lang="zh-CN" altLang="en-US" sz="2400">
                <a:effectLst>
                  <a:outerShdw blurRad="38100" dist="38100" dir="2700000" algn="tl">
                    <a:srgbClr val="C0C0C0"/>
                  </a:outerShdw>
                </a:effectLst>
              </a:rPr>
              <a:t>）</a:t>
            </a:r>
            <a:r>
              <a:rPr lang="en-US" altLang="zh-CN" sz="2400">
                <a:effectLst>
                  <a:outerShdw blurRad="38100" dist="38100" dir="2700000" algn="tl">
                    <a:srgbClr val="C0C0C0"/>
                  </a:outerShdw>
                </a:effectLst>
              </a:rPr>
              <a:t>,</a:t>
            </a:r>
            <a:r>
              <a:rPr lang="zh-CN" altLang="en-US" sz="2400">
                <a:effectLst>
                  <a:outerShdw blurRad="38100" dist="38100" dir="2700000" algn="tl">
                    <a:srgbClr val="C0C0C0"/>
                  </a:outerShdw>
                </a:effectLst>
              </a:rPr>
              <a:t>而是在某一个抽象层上，对系统的抽象表示。</a:t>
            </a:r>
          </a:p>
          <a:p>
            <a:pPr marL="0" indent="623888" defTabSz="914400">
              <a:lnSpc>
                <a:spcPct val="110000"/>
              </a:lnSpc>
              <a:tabLst>
                <a:tab pos="288925" algn="l"/>
                <a:tab pos="476250" algn="l"/>
              </a:tabLst>
            </a:pPr>
            <a:r>
              <a:rPr lang="zh-CN" altLang="en-US" sz="2400">
                <a:effectLst>
                  <a:outerShdw blurRad="38100" dist="38100" dir="2700000" algn="tl">
                    <a:srgbClr val="C0C0C0"/>
                  </a:outerShdw>
                </a:effectLst>
              </a:rPr>
              <a:t>如果要为系统建立一个完整的模型图，需定义一定数量的视图，每个视图表示系统的一个特殊的方面。另外，视图还把建模语言和系统开发时选择的方法或过程连接起来。　　</a:t>
            </a:r>
          </a:p>
        </p:txBody>
      </p:sp>
      <p:sp>
        <p:nvSpPr>
          <p:cNvPr id="395269" name="Rectangle 5"/>
          <p:cNvSpPr>
            <a:spLocks noChangeArrowheads="1"/>
          </p:cNvSpPr>
          <p:nvPr/>
        </p:nvSpPr>
        <p:spPr bwMode="auto">
          <a:xfrm>
            <a:off x="407988" y="1471613"/>
            <a:ext cx="2809875" cy="476250"/>
          </a:xfrm>
          <a:prstGeom prst="rect">
            <a:avLst/>
          </a:prstGeom>
          <a:noFill/>
          <a:ln w="9525">
            <a:noFill/>
            <a:miter lim="800000"/>
            <a:headEnd/>
            <a:tailEnd/>
          </a:ln>
          <a:effectLst/>
        </p:spPr>
        <p:txBody>
          <a:bodyPr anchor="ctr"/>
          <a:lstStyle/>
          <a:p>
            <a:pPr algn="l">
              <a:lnSpc>
                <a:spcPct val="100000"/>
              </a:lnSpc>
            </a:pPr>
            <a:r>
              <a:rPr lang="zh-CN" altLang="en-US" sz="3200">
                <a:solidFill>
                  <a:schemeClr val="hlink"/>
                </a:solidFill>
                <a:effectLst>
                  <a:outerShdw blurRad="38100" dist="38100" dir="2700000" algn="tl">
                    <a:srgbClr val="C0C0C0"/>
                  </a:outerShdw>
                </a:effectLst>
                <a:latin typeface="Times New Roman" pitchFamily="18" charset="0"/>
                <a:ea typeface="华文行楷" pitchFamily="2" charset="-122"/>
              </a:rPr>
              <a:t>视图</a:t>
            </a:r>
            <a:r>
              <a:rPr lang="en-US" altLang="zh-CN" sz="3200">
                <a:solidFill>
                  <a:schemeClr val="hlink"/>
                </a:solidFill>
                <a:effectLst>
                  <a:outerShdw blurRad="38100" dist="38100" dir="2700000" algn="tl">
                    <a:srgbClr val="C0C0C0"/>
                  </a:outerShdw>
                </a:effectLst>
                <a:latin typeface="Times New Roman" pitchFamily="18" charset="0"/>
                <a:ea typeface="楷体_GB2312" pitchFamily="49" charset="-122"/>
              </a:rPr>
              <a:t>(views)</a:t>
            </a:r>
          </a:p>
        </p:txBody>
      </p:sp>
      <p:sp>
        <p:nvSpPr>
          <p:cNvPr id="395270" name="Text Box 6"/>
          <p:cNvSpPr txBox="1">
            <a:spLocks noChangeArrowheads="1"/>
          </p:cNvSpPr>
          <p:nvPr/>
        </p:nvSpPr>
        <p:spPr bwMode="auto">
          <a:xfrm>
            <a:off x="1858963" y="4333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的发展</a:t>
            </a:r>
          </a:p>
        </p:txBody>
      </p:sp>
    </p:spTree>
  </p:cSld>
  <p:clrMapOvr>
    <a:masterClrMapping/>
  </p:clrMapOvr>
  <p:transition spd="slow">
    <p:randomBar dir="ver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的关系</a:t>
            </a:r>
          </a:p>
        </p:txBody>
      </p:sp>
      <p:sp>
        <p:nvSpPr>
          <p:cNvPr id="5" name="Text Box 5"/>
          <p:cNvSpPr txBox="1">
            <a:spLocks noChangeArrowheads="1"/>
          </p:cNvSpPr>
          <p:nvPr/>
        </p:nvSpPr>
        <p:spPr bwMode="auto">
          <a:xfrm>
            <a:off x="153988" y="1304472"/>
            <a:ext cx="8990012" cy="590931"/>
          </a:xfrm>
          <a:prstGeom prst="rect">
            <a:avLst/>
          </a:prstGeom>
          <a:noFill/>
          <a:ln w="9525">
            <a:noFill/>
            <a:miter lim="800000"/>
            <a:headEnd/>
            <a:tailEnd/>
          </a:ln>
          <a:effectLst/>
        </p:spPr>
        <p:txBody>
          <a:bodyPr wrap="square">
            <a:spAutoFit/>
          </a:bodyPr>
          <a:lstStyle/>
          <a:p>
            <a:r>
              <a:rPr lang="zh-CN" altLang="en-US" sz="3600" dirty="0">
                <a:solidFill>
                  <a:srgbClr val="002E8A"/>
                </a:solidFill>
                <a:effectLst>
                  <a:outerShdw blurRad="38100" dist="38100" dir="2700000" algn="tl">
                    <a:srgbClr val="C0C0C0"/>
                  </a:outerShdw>
                </a:effectLst>
                <a:ea typeface="隶书" pitchFamily="49" charset="-122"/>
              </a:rPr>
              <a:t>练习：</a:t>
            </a:r>
            <a:r>
              <a:rPr lang="zh-CN" altLang="en-US" sz="3600" dirty="0" smtClean="0">
                <a:solidFill>
                  <a:srgbClr val="002E8A"/>
                </a:solidFill>
                <a:effectLst>
                  <a:outerShdw blurRad="38100" dist="38100" dir="2700000" algn="tl">
                    <a:srgbClr val="C0C0C0"/>
                  </a:outerShdw>
                </a:effectLst>
                <a:ea typeface="隶书" pitchFamily="49" charset="-122"/>
              </a:rPr>
              <a:t>请根据下面描述，给出类及类间关系</a:t>
            </a:r>
            <a:endParaRPr lang="zh-CN" altLang="en-US" sz="3600" dirty="0">
              <a:solidFill>
                <a:srgbClr val="002E8A"/>
              </a:solidFill>
              <a:effectLst>
                <a:outerShdw blurRad="38100" dist="38100" dir="2700000" algn="tl">
                  <a:srgbClr val="C0C0C0"/>
                </a:outerShdw>
              </a:effectLst>
              <a:ea typeface="隶书" pitchFamily="49" charset="-122"/>
            </a:endParaRPr>
          </a:p>
        </p:txBody>
      </p:sp>
      <p:sp>
        <p:nvSpPr>
          <p:cNvPr id="6" name="Rectangle 6"/>
          <p:cNvSpPr>
            <a:spLocks noChangeArrowheads="1"/>
          </p:cNvSpPr>
          <p:nvPr/>
        </p:nvSpPr>
        <p:spPr bwMode="auto">
          <a:xfrm>
            <a:off x="668337" y="2077512"/>
            <a:ext cx="7551737" cy="3970318"/>
          </a:xfrm>
          <a:prstGeom prst="rect">
            <a:avLst/>
          </a:prstGeom>
          <a:noFill/>
          <a:ln w="9525">
            <a:noFill/>
            <a:miter lim="800000"/>
            <a:headEnd/>
            <a:tailEnd/>
          </a:ln>
          <a:effectLst/>
        </p:spPr>
        <p:txBody>
          <a:bodyPr wrap="square" anchor="ctr">
            <a:spAutoFit/>
          </a:bodyPr>
          <a:lstStyle/>
          <a:p>
            <a:pPr algn="l">
              <a:lnSpc>
                <a:spcPct val="150000"/>
              </a:lnSpc>
            </a:pPr>
            <a:r>
              <a:rPr lang="en-US" altLang="zh-CN" dirty="0">
                <a:effectLst>
                  <a:outerShdw blurRad="38100" dist="38100" dir="2700000" algn="tl">
                    <a:srgbClr val="C0C0C0"/>
                  </a:outerShdw>
                </a:effectLst>
                <a:latin typeface="宋体" pitchFamily="2" charset="-122"/>
              </a:rPr>
              <a:t>   </a:t>
            </a:r>
            <a:r>
              <a:rPr lang="zh-CN" altLang="en-US" dirty="0" smtClean="0">
                <a:effectLst>
                  <a:outerShdw blurRad="38100" dist="38100" dir="2700000" algn="tl">
                    <a:srgbClr val="C0C0C0"/>
                  </a:outerShdw>
                </a:effectLst>
                <a:latin typeface="宋体" pitchFamily="2" charset="-122"/>
              </a:rPr>
              <a:t>对于动物世界中的动物，我们有如下的认识：</a:t>
            </a:r>
            <a:endParaRPr lang="en-US" altLang="zh-CN" dirty="0" smtClean="0">
              <a:effectLst>
                <a:outerShdw blurRad="38100" dist="38100" dir="2700000" algn="tl">
                  <a:srgbClr val="C0C0C0"/>
                </a:outerShdw>
              </a:effectLst>
              <a:latin typeface="宋体" pitchFamily="2" charset="-122"/>
            </a:endParaRPr>
          </a:p>
          <a:p>
            <a:pPr algn="l">
              <a:lnSpc>
                <a:spcPct val="150000"/>
              </a:lnSpc>
            </a:pPr>
            <a:r>
              <a:rPr lang="en-US" altLang="zh-CN" dirty="0" smtClean="0">
                <a:effectLst>
                  <a:outerShdw blurRad="38100" dist="38100" dir="2700000" algn="tl">
                    <a:srgbClr val="C0C0C0"/>
                  </a:outerShdw>
                </a:effectLst>
                <a:latin typeface="宋体" pitchFamily="2" charset="-122"/>
              </a:rPr>
              <a:t>1. </a:t>
            </a:r>
            <a:r>
              <a:rPr lang="zh-CN" altLang="en-US" dirty="0" smtClean="0">
                <a:effectLst>
                  <a:outerShdw blurRad="38100" dist="38100" dir="2700000" algn="tl">
                    <a:srgbClr val="C0C0C0"/>
                  </a:outerShdw>
                </a:effectLst>
                <a:latin typeface="宋体" pitchFamily="2" charset="-122"/>
              </a:rPr>
              <a:t>动物要喝水、吃食物才能生存；</a:t>
            </a:r>
            <a:endParaRPr lang="en-US" altLang="zh-CN" dirty="0" smtClean="0">
              <a:effectLst>
                <a:outerShdw blurRad="38100" dist="38100" dir="2700000" algn="tl">
                  <a:srgbClr val="C0C0C0"/>
                </a:outerShdw>
              </a:effectLst>
              <a:latin typeface="宋体" pitchFamily="2" charset="-122"/>
            </a:endParaRPr>
          </a:p>
          <a:p>
            <a:pPr algn="l">
              <a:lnSpc>
                <a:spcPct val="150000"/>
              </a:lnSpc>
            </a:pPr>
            <a:r>
              <a:rPr lang="en-US" altLang="zh-CN" dirty="0" smtClean="0">
                <a:effectLst>
                  <a:outerShdw blurRad="38100" dist="38100" dir="2700000" algn="tl">
                    <a:srgbClr val="C0C0C0"/>
                  </a:outerShdw>
                </a:effectLst>
                <a:latin typeface="宋体" pitchFamily="2" charset="-122"/>
              </a:rPr>
              <a:t>2. </a:t>
            </a:r>
            <a:r>
              <a:rPr lang="zh-CN" altLang="en-US" dirty="0" smtClean="0">
                <a:effectLst>
                  <a:outerShdw blurRad="38100" dist="38100" dir="2700000" algn="tl">
                    <a:srgbClr val="C0C0C0"/>
                  </a:outerShdw>
                </a:effectLst>
                <a:latin typeface="宋体" pitchFamily="2" charset="-122"/>
              </a:rPr>
              <a:t>动物包括哺乳动物和鸟；</a:t>
            </a:r>
            <a:endParaRPr lang="en-US" altLang="zh-CN" dirty="0" smtClean="0">
              <a:effectLst>
                <a:outerShdw blurRad="38100" dist="38100" dir="2700000" algn="tl">
                  <a:srgbClr val="C0C0C0"/>
                </a:outerShdw>
              </a:effectLst>
              <a:latin typeface="宋体" pitchFamily="2" charset="-122"/>
            </a:endParaRPr>
          </a:p>
          <a:p>
            <a:pPr algn="l">
              <a:lnSpc>
                <a:spcPct val="150000"/>
              </a:lnSpc>
            </a:pPr>
            <a:r>
              <a:rPr lang="en-US" altLang="zh-CN" dirty="0" smtClean="0">
                <a:effectLst>
                  <a:outerShdw blurRad="38100" dist="38100" dir="2700000" algn="tl">
                    <a:srgbClr val="C0C0C0"/>
                  </a:outerShdw>
                </a:effectLst>
                <a:latin typeface="宋体" pitchFamily="2" charset="-122"/>
              </a:rPr>
              <a:t>3. </a:t>
            </a:r>
            <a:r>
              <a:rPr lang="zh-CN" altLang="en-US" dirty="0" smtClean="0">
                <a:effectLst>
                  <a:outerShdw blurRad="38100" dist="38100" dir="2700000" algn="tl">
                    <a:srgbClr val="C0C0C0"/>
                  </a:outerShdw>
                </a:effectLst>
                <a:latin typeface="宋体" pitchFamily="2" charset="-122"/>
              </a:rPr>
              <a:t>狼</a:t>
            </a:r>
            <a:r>
              <a:rPr lang="zh-CN" altLang="en-US" dirty="0">
                <a:effectLst>
                  <a:outerShdw blurRad="38100" dist="38100" dir="2700000" algn="tl">
                    <a:srgbClr val="C0C0C0"/>
                  </a:outerShdw>
                </a:effectLst>
                <a:latin typeface="宋体" pitchFamily="2" charset="-122"/>
              </a:rPr>
              <a:t>是</a:t>
            </a:r>
            <a:r>
              <a:rPr lang="zh-CN" altLang="en-US" dirty="0" smtClean="0">
                <a:effectLst>
                  <a:outerShdw blurRad="38100" dist="38100" dir="2700000" algn="tl">
                    <a:srgbClr val="C0C0C0"/>
                  </a:outerShdw>
                </a:effectLst>
                <a:latin typeface="宋体" pitchFamily="2" charset="-122"/>
              </a:rPr>
              <a:t>哺乳动物，它是群居的；</a:t>
            </a:r>
            <a:endParaRPr lang="en-US" altLang="zh-CN" dirty="0" smtClean="0">
              <a:effectLst>
                <a:outerShdw blurRad="38100" dist="38100" dir="2700000" algn="tl">
                  <a:srgbClr val="C0C0C0"/>
                </a:outerShdw>
              </a:effectLst>
              <a:latin typeface="宋体" pitchFamily="2" charset="-122"/>
            </a:endParaRPr>
          </a:p>
          <a:p>
            <a:pPr algn="l">
              <a:lnSpc>
                <a:spcPct val="150000"/>
              </a:lnSpc>
            </a:pPr>
            <a:r>
              <a:rPr lang="en-US" altLang="zh-CN" dirty="0" smtClean="0">
                <a:effectLst>
                  <a:outerShdw blurRad="38100" dist="38100" dir="2700000" algn="tl">
                    <a:srgbClr val="C0C0C0"/>
                  </a:outerShdw>
                </a:effectLst>
                <a:latin typeface="宋体" pitchFamily="2" charset="-122"/>
              </a:rPr>
              <a:t>4. </a:t>
            </a:r>
            <a:r>
              <a:rPr lang="zh-CN" altLang="en-US" dirty="0" smtClean="0">
                <a:effectLst>
                  <a:outerShdw blurRad="38100" dist="38100" dir="2700000" algn="tl">
                    <a:srgbClr val="C0C0C0"/>
                  </a:outerShdw>
                </a:effectLst>
                <a:latin typeface="宋体" pitchFamily="2" charset="-122"/>
              </a:rPr>
              <a:t>老鼠是哺乳动物，它会</a:t>
            </a:r>
            <a:r>
              <a:rPr lang="zh-CN" altLang="en-US" dirty="0">
                <a:effectLst>
                  <a:outerShdw blurRad="38100" dist="38100" dir="2700000" algn="tl">
                    <a:srgbClr val="C0C0C0"/>
                  </a:outerShdw>
                </a:effectLst>
                <a:latin typeface="宋体" pitchFamily="2" charset="-122"/>
              </a:rPr>
              <a:t>打</a:t>
            </a:r>
            <a:r>
              <a:rPr lang="zh-CN" altLang="en-US" dirty="0" smtClean="0">
                <a:effectLst>
                  <a:outerShdw blurRad="38100" dist="38100" dir="2700000" algn="tl">
                    <a:srgbClr val="C0C0C0"/>
                  </a:outerShdw>
                </a:effectLst>
                <a:latin typeface="宋体" pitchFamily="2" charset="-122"/>
              </a:rPr>
              <a:t>洞，米老鼠还会演电影；</a:t>
            </a:r>
            <a:endParaRPr lang="en-US" altLang="zh-CN" dirty="0" smtClean="0">
              <a:effectLst>
                <a:outerShdw blurRad="38100" dist="38100" dir="2700000" algn="tl">
                  <a:srgbClr val="C0C0C0"/>
                </a:outerShdw>
              </a:effectLst>
              <a:latin typeface="宋体" pitchFamily="2" charset="-122"/>
            </a:endParaRPr>
          </a:p>
          <a:p>
            <a:pPr algn="l">
              <a:lnSpc>
                <a:spcPct val="150000"/>
              </a:lnSpc>
            </a:pPr>
            <a:r>
              <a:rPr lang="en-US" altLang="zh-CN" dirty="0" smtClean="0">
                <a:effectLst>
                  <a:outerShdw blurRad="38100" dist="38100" dir="2700000" algn="tl">
                    <a:srgbClr val="C0C0C0"/>
                  </a:outerShdw>
                </a:effectLst>
                <a:latin typeface="宋体" pitchFamily="2" charset="-122"/>
              </a:rPr>
              <a:t>5. </a:t>
            </a:r>
            <a:r>
              <a:rPr lang="zh-CN" altLang="en-US" dirty="0" smtClean="0">
                <a:effectLst>
                  <a:outerShdw blurRad="38100" dist="38100" dir="2700000" algn="tl">
                    <a:srgbClr val="C0C0C0"/>
                  </a:outerShdw>
                </a:effectLst>
                <a:latin typeface="宋体" pitchFamily="2" charset="-122"/>
              </a:rPr>
              <a:t>鸟有翅膀才能飞；</a:t>
            </a:r>
            <a:endParaRPr lang="en-US" altLang="zh-CN" dirty="0" smtClean="0">
              <a:effectLst>
                <a:outerShdw blurRad="38100" dist="38100" dir="2700000" algn="tl">
                  <a:srgbClr val="C0C0C0"/>
                </a:outerShdw>
              </a:effectLst>
              <a:latin typeface="宋体" pitchFamily="2" charset="-122"/>
            </a:endParaRPr>
          </a:p>
          <a:p>
            <a:pPr algn="l">
              <a:lnSpc>
                <a:spcPct val="150000"/>
              </a:lnSpc>
            </a:pPr>
            <a:r>
              <a:rPr lang="en-US" altLang="zh-CN" dirty="0" smtClean="0">
                <a:effectLst>
                  <a:outerShdw blurRad="38100" dist="38100" dir="2700000" algn="tl">
                    <a:srgbClr val="C0C0C0"/>
                  </a:outerShdw>
                </a:effectLst>
                <a:latin typeface="宋体" pitchFamily="2" charset="-122"/>
              </a:rPr>
              <a:t>6. </a:t>
            </a:r>
            <a:r>
              <a:rPr lang="zh-CN" altLang="en-US" dirty="0" smtClean="0">
                <a:effectLst>
                  <a:outerShdw blurRad="38100" dist="38100" dir="2700000" algn="tl">
                    <a:srgbClr val="C0C0C0"/>
                  </a:outerShdw>
                </a:effectLst>
                <a:latin typeface="宋体" pitchFamily="2" charset="-122"/>
              </a:rPr>
              <a:t>猫头鹰是鸟，它捕捉老鼠。</a:t>
            </a:r>
            <a:endParaRPr lang="en-US" altLang="zh-CN" dirty="0" smtClean="0">
              <a:effectLst>
                <a:outerShdw blurRad="38100" dist="38100" dir="2700000" algn="tl">
                  <a:srgbClr val="C0C0C0"/>
                </a:outerShdw>
              </a:effectLst>
              <a:latin typeface="宋体" pitchFamily="2" charset="-122"/>
            </a:endParaRPr>
          </a:p>
        </p:txBody>
      </p:sp>
      <p:pic>
        <p:nvPicPr>
          <p:cNvPr id="2" name="图片 1"/>
          <p:cNvPicPr>
            <a:picLocks noChangeAspect="1"/>
          </p:cNvPicPr>
          <p:nvPr/>
        </p:nvPicPr>
        <p:blipFill>
          <a:blip r:embed="rId3"/>
          <a:stretch>
            <a:fillRect/>
          </a:stretch>
        </p:blipFill>
        <p:spPr>
          <a:xfrm>
            <a:off x="-1477926" y="-21266"/>
            <a:ext cx="12333768" cy="7033933"/>
          </a:xfrm>
          <a:prstGeom prst="rect">
            <a:avLst/>
          </a:prstGeom>
        </p:spPr>
      </p:pic>
    </p:spTree>
    <p:extLst>
      <p:ext uri="{BB962C8B-B14F-4D97-AF65-F5344CB8AC3E}">
        <p14:creationId xmlns:p14="http://schemas.microsoft.com/office/powerpoint/2010/main" val="649653978"/>
      </p:ext>
    </p:extLst>
  </p:cSld>
  <p:clrMapOvr>
    <a:masterClrMapping/>
  </p:clrMapOvr>
  <p:transition spd="slow">
    <p:randomBar dir="ver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6"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的通用机制</a:t>
            </a:r>
          </a:p>
        </p:txBody>
      </p:sp>
      <p:sp>
        <p:nvSpPr>
          <p:cNvPr id="387078" name="Rectangle 6"/>
          <p:cNvSpPr>
            <a:spLocks noChangeArrowheads="1"/>
          </p:cNvSpPr>
          <p:nvPr/>
        </p:nvSpPr>
        <p:spPr bwMode="auto">
          <a:xfrm>
            <a:off x="273050" y="1506538"/>
            <a:ext cx="8543925" cy="4692650"/>
          </a:xfrm>
          <a:prstGeom prst="rect">
            <a:avLst/>
          </a:prstGeom>
          <a:noFill/>
          <a:ln w="9525">
            <a:noFill/>
            <a:miter lim="800000"/>
            <a:headEnd/>
            <a:tailEnd/>
          </a:ln>
          <a:effectLst/>
        </p:spPr>
        <p:txBody>
          <a:bodyPr anchor="ctr">
            <a:spAutoFit/>
          </a:bodyPr>
          <a:lstStyle/>
          <a:p>
            <a:pPr algn="l">
              <a:lnSpc>
                <a:spcPct val="140000"/>
              </a:lnSpc>
            </a:pPr>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软件系统建模信息量大，过程复杂，因而难以仅用基本的</a:t>
            </a:r>
            <a:r>
              <a:rPr lang="en-US" altLang="zh-CN" dirty="0">
                <a:effectLst>
                  <a:outerShdw blurRad="38100" dist="38100" dir="2700000" algn="tl">
                    <a:srgbClr val="C0C0C0"/>
                  </a:outerShdw>
                </a:effectLst>
              </a:rPr>
              <a:t>UML</a:t>
            </a:r>
            <a:r>
              <a:rPr lang="zh-CN" altLang="en-US" dirty="0">
                <a:effectLst>
                  <a:outerShdw blurRad="38100" dist="38100" dir="2700000" algn="tl">
                    <a:srgbClr val="C0C0C0"/>
                  </a:outerShdw>
                </a:effectLst>
              </a:rPr>
              <a:t>图和模型元素准确、详细描述不同领域的需求，一些辅助方法和增加图形的语义信息是对</a:t>
            </a:r>
            <a:r>
              <a:rPr lang="en-US" altLang="zh-CN" dirty="0">
                <a:effectLst>
                  <a:outerShdw blurRad="38100" dist="38100" dir="2700000" algn="tl">
                    <a:srgbClr val="C0C0C0"/>
                  </a:outerShdw>
                </a:effectLst>
              </a:rPr>
              <a:t>UML</a:t>
            </a:r>
            <a:r>
              <a:rPr lang="zh-CN" altLang="en-US" dirty="0">
                <a:effectLst>
                  <a:outerShdw blurRad="38100" dist="38100" dir="2700000" algn="tl">
                    <a:srgbClr val="C0C0C0"/>
                  </a:outerShdw>
                </a:effectLst>
              </a:rPr>
              <a:t>图是有益的补充。</a:t>
            </a:r>
          </a:p>
          <a:p>
            <a:pPr algn="l">
              <a:lnSpc>
                <a:spcPct val="140000"/>
              </a:lnSpc>
            </a:pPr>
            <a:endParaRPr lang="zh-CN" altLang="en-US" dirty="0">
              <a:effectLst>
                <a:outerShdw blurRad="38100" dist="38100" dir="2700000" algn="tl">
                  <a:srgbClr val="C0C0C0"/>
                </a:outerShdw>
              </a:effectLst>
            </a:endParaRPr>
          </a:p>
          <a:p>
            <a:pPr algn="l">
              <a:lnSpc>
                <a:spcPct val="140000"/>
              </a:lnSpc>
            </a:pPr>
            <a:r>
              <a:rPr lang="zh-CN" altLang="en-US" dirty="0">
                <a:effectLst>
                  <a:outerShdw blurRad="38100" dist="38100" dir="2700000" algn="tl">
                    <a:srgbClr val="C0C0C0"/>
                  </a:outerShdw>
                </a:effectLst>
              </a:rPr>
              <a:t>        常用的通用机制包括修饰（</a:t>
            </a:r>
            <a:r>
              <a:rPr lang="en-US" altLang="zh-CN" dirty="0">
                <a:effectLst>
                  <a:outerShdw blurRad="38100" dist="38100" dir="2700000" algn="tl">
                    <a:srgbClr val="C0C0C0"/>
                  </a:outerShdw>
                </a:effectLst>
              </a:rPr>
              <a:t>Adornment</a:t>
            </a:r>
            <a:r>
              <a:rPr lang="zh-CN" altLang="en-US" dirty="0">
                <a:effectLst>
                  <a:outerShdw blurRad="38100" dist="38100" dir="2700000" algn="tl">
                    <a:srgbClr val="C0C0C0"/>
                  </a:outerShdw>
                </a:effectLst>
              </a:rPr>
              <a:t>）、注释（</a:t>
            </a:r>
            <a:r>
              <a:rPr lang="en-US" altLang="zh-CN" dirty="0">
                <a:effectLst>
                  <a:outerShdw blurRad="38100" dist="38100" dir="2700000" algn="tl">
                    <a:srgbClr val="C0C0C0"/>
                  </a:outerShdw>
                </a:effectLst>
              </a:rPr>
              <a:t>Note</a:t>
            </a:r>
            <a:r>
              <a:rPr lang="zh-CN" altLang="en-US" dirty="0">
                <a:effectLst>
                  <a:outerShdw blurRad="38100" dist="38100" dir="2700000" algn="tl">
                    <a:srgbClr val="C0C0C0"/>
                  </a:outerShdw>
                </a:effectLst>
              </a:rPr>
              <a:t>）和规格说明（</a:t>
            </a:r>
            <a:r>
              <a:rPr lang="en-US" altLang="zh-CN" dirty="0">
                <a:effectLst>
                  <a:outerShdw blurRad="38100" dist="38100" dir="2700000" algn="tl">
                    <a:srgbClr val="C0C0C0"/>
                  </a:outerShdw>
                </a:effectLst>
              </a:rPr>
              <a:t>Specification</a:t>
            </a:r>
            <a:r>
              <a:rPr lang="zh-CN" altLang="en-US" dirty="0">
                <a:effectLst>
                  <a:outerShdw blurRad="38100" dist="38100" dir="2700000" algn="tl">
                    <a:srgbClr val="C0C0C0"/>
                  </a:outerShdw>
                </a:effectLst>
              </a:rPr>
              <a:t>）。通过通用机制对</a:t>
            </a:r>
            <a:r>
              <a:rPr lang="en-US" altLang="zh-CN" dirty="0">
                <a:effectLst>
                  <a:outerShdw blurRad="38100" dist="38100" dir="2700000" algn="tl">
                    <a:srgbClr val="C0C0C0"/>
                  </a:outerShdw>
                </a:effectLst>
              </a:rPr>
              <a:t>UML</a:t>
            </a:r>
            <a:r>
              <a:rPr lang="zh-CN" altLang="en-US" dirty="0">
                <a:effectLst>
                  <a:outerShdw blurRad="38100" dist="38100" dir="2700000" algn="tl">
                    <a:srgbClr val="C0C0C0"/>
                  </a:outerShdw>
                </a:effectLst>
              </a:rPr>
              <a:t>的补充，能更准确、详细的描述模型的内容和语义，增进用户、分析员和设计员间的交流，丰富模型元素的语义，增强模型元素的信息表示，保证了软件质量。 </a:t>
            </a:r>
          </a:p>
        </p:txBody>
      </p:sp>
    </p:spTree>
  </p:cSld>
  <p:clrMapOvr>
    <a:masterClrMapping/>
  </p:clrMapOvr>
  <p:transition spd="slow">
    <p:randomBar dir="ver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Text Box 2"/>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的通用机制</a:t>
            </a:r>
          </a:p>
        </p:txBody>
      </p:sp>
      <p:sp>
        <p:nvSpPr>
          <p:cNvPr id="420867" name="Text Box 3"/>
          <p:cNvSpPr txBox="1">
            <a:spLocks noChangeArrowheads="1"/>
          </p:cNvSpPr>
          <p:nvPr/>
        </p:nvSpPr>
        <p:spPr bwMode="auto">
          <a:xfrm>
            <a:off x="230188" y="1309688"/>
            <a:ext cx="5997575" cy="476250"/>
          </a:xfrm>
          <a:prstGeom prst="rect">
            <a:avLst/>
          </a:prstGeom>
          <a:noFill/>
          <a:ln w="9525">
            <a:noFill/>
            <a:miter lim="800000"/>
            <a:headEnd/>
            <a:tailEnd/>
          </a:ln>
          <a:effectLst/>
        </p:spPr>
        <p:txBody>
          <a:bodyPr>
            <a:spAutoFit/>
          </a:bodyPr>
          <a:lstStyle/>
          <a:p>
            <a:r>
              <a:rPr lang="en-US" altLang="zh-CN" sz="2800">
                <a:solidFill>
                  <a:srgbClr val="002E8A"/>
                </a:solidFill>
                <a:effectLst>
                  <a:outerShdw blurRad="38100" dist="38100" dir="2700000" algn="tl">
                    <a:srgbClr val="C0C0C0"/>
                  </a:outerShdw>
                </a:effectLst>
                <a:latin typeface="Times New Roman" pitchFamily="18" charset="0"/>
              </a:rPr>
              <a:t>UML</a:t>
            </a:r>
            <a:r>
              <a:rPr lang="zh-CN" altLang="en-US" sz="2800">
                <a:solidFill>
                  <a:srgbClr val="002E8A"/>
                </a:solidFill>
                <a:effectLst>
                  <a:outerShdw blurRad="38100" dist="38100" dir="2700000" algn="tl">
                    <a:srgbClr val="C0C0C0"/>
                  </a:outerShdw>
                </a:effectLst>
              </a:rPr>
              <a:t>的通用机制</a:t>
            </a:r>
            <a:r>
              <a:rPr lang="en-US" altLang="zh-CN" sz="2800">
                <a:solidFill>
                  <a:srgbClr val="002E8A"/>
                </a:solidFill>
                <a:effectLst>
                  <a:outerShdw blurRad="38100" dist="38100" dir="2700000" algn="tl">
                    <a:srgbClr val="C0C0C0"/>
                  </a:outerShdw>
                </a:effectLst>
                <a:latin typeface="Times New Roman"/>
              </a:rPr>
              <a:t>——</a:t>
            </a:r>
            <a:r>
              <a:rPr lang="zh-CN" altLang="en-US" sz="2800">
                <a:solidFill>
                  <a:srgbClr val="002E8A"/>
                </a:solidFill>
                <a:effectLst>
                  <a:outerShdw blurRad="38100" dist="38100" dir="2700000" algn="tl">
                    <a:srgbClr val="C0C0C0"/>
                  </a:outerShdw>
                </a:effectLst>
              </a:rPr>
              <a:t>修饰与注释</a:t>
            </a:r>
          </a:p>
        </p:txBody>
      </p:sp>
      <p:sp>
        <p:nvSpPr>
          <p:cNvPr id="420868" name="Rectangle 4"/>
          <p:cNvSpPr>
            <a:spLocks noChangeArrowheads="1"/>
          </p:cNvSpPr>
          <p:nvPr/>
        </p:nvSpPr>
        <p:spPr bwMode="auto">
          <a:xfrm>
            <a:off x="300038" y="1852613"/>
            <a:ext cx="8539162" cy="2012950"/>
          </a:xfrm>
          <a:prstGeom prst="rect">
            <a:avLst/>
          </a:prstGeom>
          <a:noFill/>
          <a:ln w="9525" algn="ctr">
            <a:noFill/>
            <a:miter lim="800000"/>
            <a:headEnd/>
            <a:tailEnd/>
          </a:ln>
          <a:effectLst/>
        </p:spPr>
        <p:txBody>
          <a:bodyPr anchor="ctr">
            <a:spAutoFit/>
          </a:bodyPr>
          <a:lstStyle/>
          <a:p>
            <a:pPr algn="l">
              <a:lnSpc>
                <a:spcPct val="140000"/>
              </a:lnSpc>
              <a:buFont typeface="Wingdings" pitchFamily="2" charset="2"/>
              <a:buChar char="l"/>
            </a:pPr>
            <a:r>
              <a:rPr lang="en-US" altLang="zh-CN" sz="1800" dirty="0">
                <a:effectLst>
                  <a:outerShdw blurRad="38100" dist="38100" dir="2700000" algn="tl">
                    <a:srgbClr val="C0C0C0"/>
                  </a:outerShdw>
                </a:effectLst>
                <a:latin typeface="宋体" pitchFamily="2" charset="-122"/>
              </a:rPr>
              <a:t> </a:t>
            </a:r>
            <a:r>
              <a:rPr lang="zh-CN" altLang="en-US" sz="1800" dirty="0">
                <a:effectLst>
                  <a:outerShdw blurRad="38100" dist="38100" dir="2700000" algn="tl">
                    <a:srgbClr val="C0C0C0"/>
                  </a:outerShdw>
                </a:effectLst>
                <a:latin typeface="宋体" pitchFamily="2" charset="-122"/>
              </a:rPr>
              <a:t>修饰用于增加</a:t>
            </a:r>
            <a:r>
              <a:rPr lang="en-US" altLang="zh-CN" sz="1800" dirty="0">
                <a:effectLst>
                  <a:outerShdw blurRad="38100" dist="38100" dir="2700000" algn="tl">
                    <a:srgbClr val="C0C0C0"/>
                  </a:outerShdw>
                </a:effectLst>
                <a:latin typeface="Times New Roman" panose="02020603050405020304" pitchFamily="18" charset="0"/>
                <a:cs typeface="Times New Roman" panose="02020603050405020304" pitchFamily="18" charset="0"/>
              </a:rPr>
              <a:t>UML</a:t>
            </a:r>
            <a:r>
              <a:rPr lang="zh-CN" altLang="en-US" sz="1800" dirty="0">
                <a:effectLst>
                  <a:outerShdw blurRad="38100" dist="38100" dir="2700000" algn="tl">
                    <a:srgbClr val="C0C0C0"/>
                  </a:outerShdw>
                </a:effectLst>
                <a:latin typeface="宋体" pitchFamily="2" charset="-122"/>
              </a:rPr>
              <a:t>模型元素的语义</a:t>
            </a:r>
            <a:r>
              <a:rPr lang="zh-CN" altLang="en-US" sz="1800" dirty="0" smtClean="0">
                <a:effectLst>
                  <a:outerShdw blurRad="38100" dist="38100" dir="2700000" algn="tl">
                    <a:srgbClr val="C0C0C0"/>
                  </a:outerShdw>
                </a:effectLst>
                <a:latin typeface="宋体" pitchFamily="2" charset="-122"/>
              </a:rPr>
              <a:t>。</a:t>
            </a:r>
            <a:r>
              <a:rPr lang="en-US" altLang="zh-CN" sz="1800" dirty="0">
                <a:effectLst>
                  <a:outerShdw blurRad="38100" dist="38100" dir="2700000" algn="tl">
                    <a:srgbClr val="C0C0C0"/>
                  </a:outerShdw>
                </a:effectLst>
                <a:latin typeface="Times New Roman" panose="02020603050405020304" pitchFamily="18" charset="0"/>
                <a:cs typeface="Times New Roman" panose="02020603050405020304" pitchFamily="18" charset="0"/>
              </a:rPr>
              <a:t> UML</a:t>
            </a:r>
            <a:r>
              <a:rPr lang="zh-CN" altLang="en-US" sz="1800" dirty="0" smtClean="0">
                <a:effectLst>
                  <a:outerShdw blurRad="38100" dist="38100" dir="2700000" algn="tl">
                    <a:srgbClr val="C0C0C0"/>
                  </a:outerShdw>
                </a:effectLst>
                <a:latin typeface="宋体" pitchFamily="2" charset="-122"/>
              </a:rPr>
              <a:t>中</a:t>
            </a:r>
            <a:r>
              <a:rPr lang="zh-CN" altLang="en-US" sz="1800" dirty="0">
                <a:effectLst>
                  <a:outerShdw blurRad="38100" dist="38100" dir="2700000" algn="tl">
                    <a:srgbClr val="C0C0C0"/>
                  </a:outerShdw>
                </a:effectLst>
                <a:latin typeface="宋体" pitchFamily="2" charset="-122"/>
              </a:rPr>
              <a:t>的每个模型元素都有对应的图形符号，但在描述各类问题域时，难以区分不同类型、不同级别的事物，通过修饰就能方便进行区别。 </a:t>
            </a:r>
          </a:p>
          <a:p>
            <a:pPr algn="l">
              <a:lnSpc>
                <a:spcPct val="140000"/>
              </a:lnSpc>
              <a:buFont typeface="Wingdings" pitchFamily="2" charset="2"/>
              <a:buChar char="l"/>
            </a:pPr>
            <a:r>
              <a:rPr lang="zh-CN" altLang="en-US" sz="1800" dirty="0">
                <a:effectLst>
                  <a:outerShdw blurRad="38100" dist="38100" dir="2700000" algn="tl">
                    <a:srgbClr val="C0C0C0"/>
                  </a:outerShdw>
                </a:effectLst>
                <a:latin typeface="宋体" pitchFamily="2" charset="-122"/>
              </a:rPr>
              <a:t> </a:t>
            </a:r>
            <a:r>
              <a:rPr lang="zh-CN" altLang="en-US" sz="1800" dirty="0" smtClean="0">
                <a:effectLst>
                  <a:outerShdw blurRad="38100" dist="38100" dir="2700000" algn="tl">
                    <a:srgbClr val="C0C0C0"/>
                  </a:outerShdw>
                </a:effectLst>
                <a:latin typeface="宋体" pitchFamily="2" charset="-122"/>
              </a:rPr>
              <a:t>对</a:t>
            </a:r>
            <a:r>
              <a:rPr lang="en-US" altLang="zh-CN" sz="1800" dirty="0">
                <a:effectLst>
                  <a:outerShdw blurRad="38100" dist="38100" dir="2700000" algn="tl">
                    <a:srgbClr val="C0C0C0"/>
                  </a:outerShdw>
                </a:effectLst>
                <a:latin typeface="Times New Roman" panose="02020603050405020304" pitchFamily="18" charset="0"/>
                <a:cs typeface="Times New Roman" panose="02020603050405020304" pitchFamily="18" charset="0"/>
              </a:rPr>
              <a:t>UML</a:t>
            </a:r>
            <a:r>
              <a:rPr lang="zh-CN" altLang="en-US" sz="1800" dirty="0" smtClean="0">
                <a:effectLst>
                  <a:outerShdw blurRad="38100" dist="38100" dir="2700000" algn="tl">
                    <a:srgbClr val="C0C0C0"/>
                  </a:outerShdw>
                </a:effectLst>
                <a:latin typeface="宋体" pitchFamily="2" charset="-122"/>
              </a:rPr>
              <a:t>图</a:t>
            </a:r>
            <a:r>
              <a:rPr lang="zh-CN" altLang="en-US" sz="1800" dirty="0">
                <a:effectLst>
                  <a:outerShdw blurRad="38100" dist="38100" dir="2700000" algn="tl">
                    <a:srgbClr val="C0C0C0"/>
                  </a:outerShdw>
                </a:effectLst>
                <a:latin typeface="宋体" pitchFamily="2" charset="-122"/>
              </a:rPr>
              <a:t>中的某个基本元素需要进一步说明，有时用其它图形元素难以表示。注释就是为了详细描述图形元素的内容或功能而增加的说明文字。 </a:t>
            </a:r>
          </a:p>
        </p:txBody>
      </p:sp>
      <p:grpSp>
        <p:nvGrpSpPr>
          <p:cNvPr id="420869" name="Group 5"/>
          <p:cNvGrpSpPr>
            <a:grpSpLocks/>
          </p:cNvGrpSpPr>
          <p:nvPr/>
        </p:nvGrpSpPr>
        <p:grpSpPr bwMode="auto">
          <a:xfrm>
            <a:off x="1660525" y="3946525"/>
            <a:ext cx="5334000" cy="2538413"/>
            <a:chOff x="722" y="2528"/>
            <a:chExt cx="3360" cy="1599"/>
          </a:xfrm>
        </p:grpSpPr>
        <p:grpSp>
          <p:nvGrpSpPr>
            <p:cNvPr id="420870" name="Group 6"/>
            <p:cNvGrpSpPr>
              <a:grpSpLocks/>
            </p:cNvGrpSpPr>
            <p:nvPr/>
          </p:nvGrpSpPr>
          <p:grpSpPr bwMode="auto">
            <a:xfrm>
              <a:off x="722" y="2528"/>
              <a:ext cx="1082" cy="808"/>
              <a:chOff x="722" y="2528"/>
              <a:chExt cx="1082" cy="808"/>
            </a:xfrm>
          </p:grpSpPr>
          <p:sp>
            <p:nvSpPr>
              <p:cNvPr id="420871" name="Text Box 7"/>
              <p:cNvSpPr txBox="1">
                <a:spLocks noChangeArrowheads="1"/>
              </p:cNvSpPr>
              <p:nvPr/>
            </p:nvSpPr>
            <p:spPr bwMode="auto">
              <a:xfrm>
                <a:off x="722" y="2528"/>
                <a:ext cx="1082" cy="808"/>
              </a:xfrm>
              <a:prstGeom prst="rect">
                <a:avLst/>
              </a:prstGeom>
              <a:solidFill>
                <a:srgbClr val="FFFFFF"/>
              </a:solidFill>
              <a:ln w="9525">
                <a:solidFill>
                  <a:srgbClr val="000000"/>
                </a:solidFill>
                <a:miter lim="800000"/>
                <a:headEnd/>
                <a:tailEnd/>
              </a:ln>
            </p:spPr>
            <p:txBody>
              <a:bodyPr/>
              <a:lstStyle/>
              <a:p>
                <a:pPr algn="ctr"/>
                <a:r>
                  <a:rPr lang="en-US" altLang="zh-CN" sz="1400">
                    <a:effectLst>
                      <a:outerShdw blurRad="38100" dist="38100" dir="2700000" algn="tl">
                        <a:srgbClr val="C0C0C0"/>
                      </a:outerShdw>
                    </a:effectLst>
                    <a:latin typeface="黑体" pitchFamily="49" charset="-122"/>
                    <a:ea typeface="黑体" pitchFamily="49" charset="-122"/>
                  </a:rPr>
                  <a:t>Student</a:t>
                </a:r>
              </a:p>
              <a:p>
                <a:endParaRPr lang="en-US" altLang="zh-CN" sz="1400">
                  <a:effectLst>
                    <a:outerShdw blurRad="38100" dist="38100" dir="2700000" algn="tl">
                      <a:srgbClr val="C0C0C0"/>
                    </a:outerShdw>
                  </a:effectLst>
                  <a:latin typeface="Times New Roman" pitchFamily="18" charset="0"/>
                </a:endParaRPr>
              </a:p>
              <a:p>
                <a:endParaRPr lang="en-US" altLang="zh-CN" sz="1400">
                  <a:effectLst>
                    <a:outerShdw blurRad="38100" dist="38100" dir="2700000" algn="tl">
                      <a:srgbClr val="C0C0C0"/>
                    </a:outerShdw>
                  </a:effectLst>
                  <a:latin typeface="Times New Roman" pitchFamily="18" charset="0"/>
                </a:endParaRPr>
              </a:p>
              <a:p>
                <a:endParaRPr lang="en-US" altLang="zh-CN" sz="1400">
                  <a:effectLst>
                    <a:outerShdw blurRad="38100" dist="38100" dir="2700000" algn="tl">
                      <a:srgbClr val="C0C0C0"/>
                    </a:outerShdw>
                  </a:effectLst>
                  <a:latin typeface="Times New Roman" pitchFamily="18" charset="0"/>
                </a:endParaRPr>
              </a:p>
              <a:p>
                <a:r>
                  <a:rPr lang="en-US" altLang="zh-CN" sz="1400">
                    <a:effectLst>
                      <a:outerShdw blurRad="38100" dist="38100" dir="2700000" algn="tl">
                        <a:srgbClr val="C0C0C0"/>
                      </a:outerShdw>
                    </a:effectLst>
                    <a:latin typeface="Times New Roman" pitchFamily="18" charset="0"/>
                  </a:rPr>
                  <a:t>+Login( ): bool</a:t>
                </a:r>
              </a:p>
              <a:p>
                <a:r>
                  <a:rPr lang="en-US" altLang="zh-CN" sz="1400">
                    <a:effectLst>
                      <a:outerShdw blurRad="38100" dist="38100" dir="2700000" algn="tl">
                        <a:srgbClr val="C0C0C0"/>
                      </a:outerShdw>
                    </a:effectLst>
                    <a:latin typeface="Times New Roman" pitchFamily="18" charset="0"/>
                  </a:rPr>
                  <a:t>+Study( ): int</a:t>
                </a:r>
                <a:endParaRPr lang="en-US" altLang="zh-CN" sz="1400">
                  <a:effectLst>
                    <a:outerShdw blurRad="38100" dist="38100" dir="2700000" algn="tl">
                      <a:srgbClr val="C0C0C0"/>
                    </a:outerShdw>
                  </a:effectLst>
                </a:endParaRPr>
              </a:p>
            </p:txBody>
          </p:sp>
          <p:sp>
            <p:nvSpPr>
              <p:cNvPr id="420872" name="Rectangle 8"/>
              <p:cNvSpPr>
                <a:spLocks noChangeArrowheads="1"/>
              </p:cNvSpPr>
              <p:nvPr/>
            </p:nvSpPr>
            <p:spPr bwMode="auto">
              <a:xfrm>
                <a:off x="722" y="2715"/>
                <a:ext cx="1082" cy="317"/>
              </a:xfrm>
              <a:prstGeom prst="rect">
                <a:avLst/>
              </a:prstGeom>
              <a:solidFill>
                <a:srgbClr val="FFFFFF"/>
              </a:solidFill>
              <a:ln w="9525">
                <a:solidFill>
                  <a:srgbClr val="000000"/>
                </a:solidFill>
                <a:miter lim="800000"/>
                <a:headEnd/>
                <a:tailEnd/>
              </a:ln>
            </p:spPr>
            <p:txBody>
              <a:bodyPr/>
              <a:lstStyle/>
              <a:p>
                <a:r>
                  <a:rPr lang="en-US" altLang="zh-CN" sz="1400">
                    <a:effectLst>
                      <a:outerShdw blurRad="38100" dist="38100" dir="2700000" algn="tl">
                        <a:srgbClr val="C0C0C0"/>
                      </a:outerShdw>
                    </a:effectLst>
                    <a:latin typeface="Times New Roman" pitchFamily="18" charset="0"/>
                  </a:rPr>
                  <a:t>- Gender: bool</a:t>
                </a:r>
              </a:p>
              <a:p>
                <a:r>
                  <a:rPr lang="en-US" altLang="zh-CN" sz="1400">
                    <a:effectLst>
                      <a:outerShdw blurRad="38100" dist="38100" dir="2700000" algn="tl">
                        <a:srgbClr val="C0C0C0"/>
                      </a:outerShdw>
                    </a:effectLst>
                    <a:latin typeface="Times New Roman" pitchFamily="18" charset="0"/>
                  </a:rPr>
                  <a:t>#Age: unsign</a:t>
                </a:r>
                <a:endParaRPr lang="en-US" altLang="zh-CN" sz="1400">
                  <a:effectLst>
                    <a:outerShdw blurRad="38100" dist="38100" dir="2700000" algn="tl">
                      <a:srgbClr val="C0C0C0"/>
                    </a:outerShdw>
                  </a:effectLst>
                </a:endParaRPr>
              </a:p>
            </p:txBody>
          </p:sp>
        </p:grpSp>
        <p:grpSp>
          <p:nvGrpSpPr>
            <p:cNvPr id="420873" name="Group 9"/>
            <p:cNvGrpSpPr>
              <a:grpSpLocks/>
            </p:cNvGrpSpPr>
            <p:nvPr/>
          </p:nvGrpSpPr>
          <p:grpSpPr bwMode="auto">
            <a:xfrm>
              <a:off x="2784" y="2606"/>
              <a:ext cx="1298" cy="798"/>
              <a:chOff x="2778" y="2534"/>
              <a:chExt cx="1298" cy="798"/>
            </a:xfrm>
          </p:grpSpPr>
          <p:sp>
            <p:nvSpPr>
              <p:cNvPr id="420874" name="Text Box 10"/>
              <p:cNvSpPr txBox="1">
                <a:spLocks noChangeArrowheads="1"/>
              </p:cNvSpPr>
              <p:nvPr/>
            </p:nvSpPr>
            <p:spPr bwMode="auto">
              <a:xfrm>
                <a:off x="2778" y="2534"/>
                <a:ext cx="1298" cy="798"/>
              </a:xfrm>
              <a:prstGeom prst="rect">
                <a:avLst/>
              </a:prstGeom>
              <a:solidFill>
                <a:srgbClr val="FFFFFF"/>
              </a:solidFill>
              <a:ln w="9525">
                <a:solidFill>
                  <a:srgbClr val="000000"/>
                </a:solidFill>
                <a:miter lim="800000"/>
                <a:headEnd/>
                <a:tailEnd/>
              </a:ln>
            </p:spPr>
            <p:txBody>
              <a:bodyPr/>
              <a:lstStyle/>
              <a:p>
                <a:pPr algn="ctr"/>
                <a:r>
                  <a:rPr lang="en-US" altLang="zh-CN" sz="1400" u="sng" dirty="0" err="1" smtClean="0">
                    <a:effectLst>
                      <a:outerShdw blurRad="38100" dist="38100" dir="2700000" algn="tl">
                        <a:srgbClr val="C0C0C0"/>
                      </a:outerShdw>
                    </a:effectLst>
                    <a:latin typeface="Times New Roman" pitchFamily="18" charset="0"/>
                  </a:rPr>
                  <a:t>ZhangSan</a:t>
                </a:r>
                <a:r>
                  <a:rPr lang="en-US" altLang="zh-CN" sz="1400" u="sng" dirty="0" smtClean="0">
                    <a:effectLst>
                      <a:outerShdw blurRad="38100" dist="38100" dir="2700000" algn="tl">
                        <a:srgbClr val="C0C0C0"/>
                      </a:outerShdw>
                    </a:effectLst>
                    <a:latin typeface="Times New Roman" pitchFamily="18" charset="0"/>
                  </a:rPr>
                  <a:t> </a:t>
                </a:r>
                <a:r>
                  <a:rPr lang="en-US" altLang="zh-CN" sz="1400" u="sng" dirty="0">
                    <a:effectLst>
                      <a:outerShdw blurRad="38100" dist="38100" dir="2700000" algn="tl">
                        <a:srgbClr val="C0C0C0"/>
                      </a:outerShdw>
                    </a:effectLst>
                    <a:latin typeface="Times New Roman" pitchFamily="18" charset="0"/>
                  </a:rPr>
                  <a:t>: Student</a:t>
                </a:r>
              </a:p>
              <a:p>
                <a:endParaRPr lang="en-US" altLang="zh-CN" sz="1400" dirty="0">
                  <a:effectLst>
                    <a:outerShdw blurRad="38100" dist="38100" dir="2700000" algn="tl">
                      <a:srgbClr val="C0C0C0"/>
                    </a:outerShdw>
                  </a:effectLst>
                  <a:latin typeface="Times New Roman" pitchFamily="18" charset="0"/>
                </a:endParaRPr>
              </a:p>
              <a:p>
                <a:endParaRPr lang="en-US" altLang="zh-CN" sz="1400" dirty="0">
                  <a:effectLst>
                    <a:outerShdw blurRad="38100" dist="38100" dir="2700000" algn="tl">
                      <a:srgbClr val="C0C0C0"/>
                    </a:outerShdw>
                  </a:effectLst>
                  <a:latin typeface="Times New Roman" pitchFamily="18" charset="0"/>
                </a:endParaRPr>
              </a:p>
              <a:p>
                <a:endParaRPr lang="en-US" altLang="zh-CN" sz="1400" dirty="0">
                  <a:effectLst>
                    <a:outerShdw blurRad="38100" dist="38100" dir="2700000" algn="tl">
                      <a:srgbClr val="C0C0C0"/>
                    </a:outerShdw>
                  </a:effectLst>
                  <a:latin typeface="Times New Roman" pitchFamily="18" charset="0"/>
                </a:endParaRPr>
              </a:p>
              <a:p>
                <a:r>
                  <a:rPr lang="en-US" altLang="zh-CN" sz="1400" dirty="0">
                    <a:effectLst>
                      <a:outerShdw blurRad="38100" dist="38100" dir="2700000" algn="tl">
                        <a:srgbClr val="C0C0C0"/>
                      </a:outerShdw>
                    </a:effectLst>
                    <a:latin typeface="Times New Roman" pitchFamily="18" charset="0"/>
                  </a:rPr>
                  <a:t>+Login( )</a:t>
                </a:r>
              </a:p>
              <a:p>
                <a:r>
                  <a:rPr lang="en-US" altLang="zh-CN" sz="1400" dirty="0">
                    <a:effectLst>
                      <a:outerShdw blurRad="38100" dist="38100" dir="2700000" algn="tl">
                        <a:srgbClr val="C0C0C0"/>
                      </a:outerShdw>
                    </a:effectLst>
                    <a:latin typeface="Times New Roman" pitchFamily="18" charset="0"/>
                  </a:rPr>
                  <a:t>+Study( )</a:t>
                </a:r>
                <a:endParaRPr lang="en-US" altLang="zh-CN" sz="1400" dirty="0">
                  <a:effectLst>
                    <a:outerShdw blurRad="38100" dist="38100" dir="2700000" algn="tl">
                      <a:srgbClr val="C0C0C0"/>
                    </a:outerShdw>
                  </a:effectLst>
                </a:endParaRPr>
              </a:p>
            </p:txBody>
          </p:sp>
          <p:sp>
            <p:nvSpPr>
              <p:cNvPr id="420875" name="Rectangle 11"/>
              <p:cNvSpPr>
                <a:spLocks noChangeArrowheads="1"/>
              </p:cNvSpPr>
              <p:nvPr/>
            </p:nvSpPr>
            <p:spPr bwMode="auto">
              <a:xfrm>
                <a:off x="2778" y="2740"/>
                <a:ext cx="1298" cy="302"/>
              </a:xfrm>
              <a:prstGeom prst="rect">
                <a:avLst/>
              </a:prstGeom>
              <a:solidFill>
                <a:srgbClr val="FFFFFF"/>
              </a:solidFill>
              <a:ln w="9525">
                <a:solidFill>
                  <a:srgbClr val="000000"/>
                </a:solidFill>
                <a:miter lim="800000"/>
                <a:headEnd/>
                <a:tailEnd/>
              </a:ln>
            </p:spPr>
            <p:txBody>
              <a:bodyPr/>
              <a:lstStyle/>
              <a:p>
                <a:r>
                  <a:rPr lang="en-US" altLang="zh-CN" sz="1400">
                    <a:effectLst>
                      <a:outerShdw blurRad="38100" dist="38100" dir="2700000" algn="tl">
                        <a:srgbClr val="C0C0C0"/>
                      </a:outerShdw>
                    </a:effectLst>
                    <a:latin typeface="Times New Roman" pitchFamily="18" charset="0"/>
                  </a:rPr>
                  <a:t>- male</a:t>
                </a:r>
              </a:p>
              <a:p>
                <a:r>
                  <a:rPr lang="en-US" altLang="zh-CN" sz="1400">
                    <a:effectLst>
                      <a:outerShdw blurRad="38100" dist="38100" dir="2700000" algn="tl">
                        <a:srgbClr val="C0C0C0"/>
                      </a:outerShdw>
                    </a:effectLst>
                    <a:latin typeface="Times New Roman" pitchFamily="18" charset="0"/>
                  </a:rPr>
                  <a:t>#20</a:t>
                </a:r>
                <a:endParaRPr lang="en-US" altLang="zh-CN" sz="1400">
                  <a:effectLst>
                    <a:outerShdw blurRad="38100" dist="38100" dir="2700000" algn="tl">
                      <a:srgbClr val="C0C0C0"/>
                    </a:outerShdw>
                  </a:effectLst>
                </a:endParaRPr>
              </a:p>
            </p:txBody>
          </p:sp>
        </p:grpSp>
        <p:sp>
          <p:nvSpPr>
            <p:cNvPr id="420876" name="Line 12"/>
            <p:cNvSpPr>
              <a:spLocks noChangeShapeType="1"/>
            </p:cNvSpPr>
            <p:nvPr/>
          </p:nvSpPr>
          <p:spPr bwMode="auto">
            <a:xfrm>
              <a:off x="1810" y="3006"/>
              <a:ext cx="974" cy="0"/>
            </a:xfrm>
            <a:prstGeom prst="line">
              <a:avLst/>
            </a:prstGeom>
            <a:noFill/>
            <a:ln w="9525">
              <a:solidFill>
                <a:srgbClr val="000000"/>
              </a:solidFill>
              <a:round/>
              <a:headEnd/>
              <a:tailEnd type="triangle" w="med" len="med"/>
            </a:ln>
          </p:spPr>
          <p:txBody>
            <a:bodyPr/>
            <a:lstStyle/>
            <a:p>
              <a:endParaRPr lang="zh-CN" altLang="en-US"/>
            </a:p>
          </p:txBody>
        </p:sp>
        <p:sp>
          <p:nvSpPr>
            <p:cNvPr id="420877" name="AutoShape 13"/>
            <p:cNvSpPr>
              <a:spLocks noChangeArrowheads="1"/>
            </p:cNvSpPr>
            <p:nvPr/>
          </p:nvSpPr>
          <p:spPr bwMode="auto">
            <a:xfrm rot="16200000">
              <a:off x="2396" y="3169"/>
              <a:ext cx="667" cy="1250"/>
            </a:xfrm>
            <a:prstGeom prst="foldedCorner">
              <a:avLst>
                <a:gd name="adj" fmla="val 23843"/>
              </a:avLst>
            </a:prstGeom>
            <a:gradFill rotWithShape="1">
              <a:gsLst>
                <a:gs pos="0">
                  <a:srgbClr val="C0C0C0">
                    <a:alpha val="39999"/>
                  </a:srgbClr>
                </a:gs>
                <a:gs pos="100000">
                  <a:srgbClr val="C0C0C0">
                    <a:gamma/>
                    <a:tint val="13725"/>
                    <a:invGamma/>
                  </a:srgbClr>
                </a:gs>
              </a:gsLst>
              <a:lin ang="5400000" scaled="1"/>
            </a:gradFill>
            <a:ln w="9525">
              <a:solidFill>
                <a:srgbClr val="000000"/>
              </a:solidFill>
              <a:round/>
              <a:headEnd/>
              <a:tailEnd/>
            </a:ln>
          </p:spPr>
          <p:txBody>
            <a:bodyPr vert="eaVert" lIns="36000" rIns="36000"/>
            <a:lstStyle/>
            <a:p>
              <a:endParaRPr lang="zh-CN" altLang="zh-CN" sz="1400">
                <a:effectLst>
                  <a:outerShdw blurRad="38100" dist="38100" dir="2700000" algn="tl">
                    <a:srgbClr val="FFFFFF"/>
                  </a:outerShdw>
                </a:effectLst>
              </a:endParaRPr>
            </a:p>
          </p:txBody>
        </p:sp>
        <p:sp>
          <p:nvSpPr>
            <p:cNvPr id="420878" name="Line 14"/>
            <p:cNvSpPr>
              <a:spLocks noChangeShapeType="1"/>
            </p:cNvSpPr>
            <p:nvPr/>
          </p:nvSpPr>
          <p:spPr bwMode="auto">
            <a:xfrm>
              <a:off x="1680" y="3248"/>
              <a:ext cx="433" cy="382"/>
            </a:xfrm>
            <a:prstGeom prst="line">
              <a:avLst/>
            </a:prstGeom>
            <a:noFill/>
            <a:ln w="9525">
              <a:solidFill>
                <a:srgbClr val="000000"/>
              </a:solidFill>
              <a:prstDash val="dash"/>
              <a:round/>
              <a:headEnd/>
              <a:tailEnd/>
            </a:ln>
          </p:spPr>
          <p:txBody>
            <a:bodyPr/>
            <a:lstStyle/>
            <a:p>
              <a:endParaRPr lang="zh-CN" altLang="en-US"/>
            </a:p>
          </p:txBody>
        </p:sp>
        <p:sp>
          <p:nvSpPr>
            <p:cNvPr id="420879" name="Text Box 15"/>
            <p:cNvSpPr txBox="1">
              <a:spLocks noChangeArrowheads="1"/>
            </p:cNvSpPr>
            <p:nvPr/>
          </p:nvSpPr>
          <p:spPr bwMode="auto">
            <a:xfrm>
              <a:off x="2178" y="3584"/>
              <a:ext cx="1062" cy="475"/>
            </a:xfrm>
            <a:prstGeom prst="rect">
              <a:avLst/>
            </a:prstGeom>
            <a:noFill/>
            <a:ln w="9525" algn="ctr">
              <a:noFill/>
              <a:miter lim="800000"/>
              <a:headEnd/>
              <a:tailEnd/>
            </a:ln>
            <a:effectLst/>
          </p:spPr>
          <p:txBody>
            <a:bodyPr>
              <a:spAutoFit/>
            </a:bodyPr>
            <a:lstStyle/>
            <a:p>
              <a:pPr algn="l"/>
              <a:r>
                <a:rPr lang="en-US" altLang="zh-CN" sz="1600">
                  <a:effectLst>
                    <a:outerShdw blurRad="38100" dist="38100" dir="2700000" algn="tl">
                      <a:srgbClr val="C0C0C0"/>
                    </a:outerShdw>
                  </a:effectLst>
                </a:rPr>
                <a:t>Age</a:t>
              </a:r>
              <a:r>
                <a:rPr lang="zh-CN" altLang="en-US" sz="1600">
                  <a:effectLst>
                    <a:outerShdw blurRad="38100" dist="38100" dir="2700000" algn="tl">
                      <a:srgbClr val="C0C0C0"/>
                    </a:outerShdw>
                  </a:effectLst>
                </a:rPr>
                <a:t>被定义为受保护类型 ，是方便派生类使用。</a:t>
              </a:r>
            </a:p>
          </p:txBody>
        </p:sp>
      </p:grpSp>
    </p:spTree>
  </p:cSld>
  <p:clrMapOvr>
    <a:masterClrMapping/>
  </p:clrMapOvr>
  <p:transition spd="slow">
    <p:randomBar dir="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Text Box 2"/>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的通用机制</a:t>
            </a:r>
          </a:p>
        </p:txBody>
      </p:sp>
      <p:sp>
        <p:nvSpPr>
          <p:cNvPr id="421891" name="Text Box 3"/>
          <p:cNvSpPr txBox="1">
            <a:spLocks noChangeArrowheads="1"/>
          </p:cNvSpPr>
          <p:nvPr/>
        </p:nvSpPr>
        <p:spPr bwMode="auto">
          <a:xfrm>
            <a:off x="182563" y="1404938"/>
            <a:ext cx="5834062" cy="476250"/>
          </a:xfrm>
          <a:prstGeom prst="rect">
            <a:avLst/>
          </a:prstGeom>
          <a:noFill/>
          <a:ln w="9525">
            <a:noFill/>
            <a:miter lim="800000"/>
            <a:headEnd/>
            <a:tailEnd/>
          </a:ln>
          <a:effectLst/>
        </p:spPr>
        <p:txBody>
          <a:bodyPr>
            <a:spAutoFit/>
          </a:bodyPr>
          <a:lstStyle/>
          <a:p>
            <a:r>
              <a:rPr lang="en-US" altLang="zh-CN" sz="2800">
                <a:solidFill>
                  <a:srgbClr val="002E8A"/>
                </a:solidFill>
                <a:effectLst>
                  <a:outerShdw blurRad="38100" dist="38100" dir="2700000" algn="tl">
                    <a:srgbClr val="C0C0C0"/>
                  </a:outerShdw>
                </a:effectLst>
                <a:latin typeface="Times New Roman" pitchFamily="18" charset="0"/>
              </a:rPr>
              <a:t>UML</a:t>
            </a:r>
            <a:r>
              <a:rPr lang="zh-CN" altLang="en-US" sz="2800">
                <a:solidFill>
                  <a:srgbClr val="002E8A"/>
                </a:solidFill>
                <a:effectLst>
                  <a:outerShdw blurRad="38100" dist="38100" dir="2700000" algn="tl">
                    <a:srgbClr val="C0C0C0"/>
                  </a:outerShdw>
                </a:effectLst>
              </a:rPr>
              <a:t>的通用机制</a:t>
            </a:r>
            <a:r>
              <a:rPr lang="en-US" altLang="zh-CN" sz="2800">
                <a:solidFill>
                  <a:srgbClr val="002E8A"/>
                </a:solidFill>
                <a:effectLst>
                  <a:outerShdw blurRad="38100" dist="38100" dir="2700000" algn="tl">
                    <a:srgbClr val="C0C0C0"/>
                  </a:outerShdw>
                </a:effectLst>
                <a:latin typeface="Times New Roman"/>
              </a:rPr>
              <a:t>——</a:t>
            </a:r>
            <a:r>
              <a:rPr lang="zh-CN" altLang="en-US" sz="2800">
                <a:solidFill>
                  <a:srgbClr val="002E8A"/>
                </a:solidFill>
                <a:effectLst>
                  <a:outerShdw blurRad="38100" dist="38100" dir="2700000" algn="tl">
                    <a:srgbClr val="C0C0C0"/>
                  </a:outerShdw>
                </a:effectLst>
              </a:rPr>
              <a:t>规格说明</a:t>
            </a:r>
          </a:p>
        </p:txBody>
      </p:sp>
      <p:sp>
        <p:nvSpPr>
          <p:cNvPr id="421892" name="Rectangle 4"/>
          <p:cNvSpPr>
            <a:spLocks noChangeArrowheads="1"/>
          </p:cNvSpPr>
          <p:nvPr/>
        </p:nvSpPr>
        <p:spPr bwMode="auto">
          <a:xfrm>
            <a:off x="406400" y="2471738"/>
            <a:ext cx="8442325" cy="2870200"/>
          </a:xfrm>
          <a:prstGeom prst="rect">
            <a:avLst/>
          </a:prstGeom>
          <a:noFill/>
          <a:ln w="9525" algn="ctr">
            <a:noFill/>
            <a:miter lim="800000"/>
            <a:headEnd/>
            <a:tailEnd/>
          </a:ln>
          <a:effectLst/>
        </p:spPr>
        <p:txBody>
          <a:bodyPr anchor="ctr">
            <a:spAutoFit/>
          </a:bodyPr>
          <a:lstStyle/>
          <a:p>
            <a:pPr algn="l">
              <a:lnSpc>
                <a:spcPct val="130000"/>
              </a:lnSpc>
            </a:pPr>
            <a:r>
              <a:rPr lang="en-US" altLang="zh-CN" sz="2800" dirty="0">
                <a:effectLst>
                  <a:outerShdw blurRad="38100" dist="38100" dir="2700000" algn="tl">
                    <a:srgbClr val="C0C0C0"/>
                  </a:outerShdw>
                </a:effectLst>
                <a:latin typeface="宋体" pitchFamily="2" charset="-122"/>
              </a:rPr>
              <a:t>    </a:t>
            </a:r>
            <a:r>
              <a:rPr lang="zh-CN" altLang="en-US" sz="2800" dirty="0">
                <a:effectLst>
                  <a:outerShdw blurRad="38100" dist="38100" dir="2700000" algn="tl">
                    <a:srgbClr val="C0C0C0"/>
                  </a:outerShdw>
                </a:effectLst>
                <a:latin typeface="宋体" pitchFamily="2" charset="-122"/>
              </a:rPr>
              <a:t>规格说明是对</a:t>
            </a:r>
            <a:r>
              <a:rPr lang="en-US" altLang="zh-CN" sz="2800" dirty="0">
                <a:effectLst>
                  <a:outerShdw blurRad="38100" dist="38100" dir="2700000" algn="tl">
                    <a:srgbClr val="C0C0C0"/>
                  </a:outerShdw>
                </a:effectLst>
                <a:latin typeface="Times New Roman" pitchFamily="18" charset="0"/>
                <a:cs typeface="Times New Roman" pitchFamily="18" charset="0"/>
              </a:rPr>
              <a:t>UML</a:t>
            </a:r>
            <a:r>
              <a:rPr lang="zh-CN" altLang="en-US" sz="2800" dirty="0">
                <a:effectLst>
                  <a:outerShdw blurRad="38100" dist="38100" dir="2700000" algn="tl">
                    <a:srgbClr val="C0C0C0"/>
                  </a:outerShdw>
                </a:effectLst>
                <a:latin typeface="宋体" pitchFamily="2" charset="-122"/>
              </a:rPr>
              <a:t>图形的一个标准化规格描述，它既增加事物的图形文字内容，也使得</a:t>
            </a:r>
            <a:r>
              <a:rPr lang="en-US" altLang="zh-CN" sz="2800" dirty="0">
                <a:effectLst>
                  <a:outerShdw blurRad="38100" dist="38100" dir="2700000" algn="tl">
                    <a:srgbClr val="C0C0C0"/>
                  </a:outerShdw>
                </a:effectLst>
                <a:latin typeface="Times New Roman" panose="02020603050405020304" pitchFamily="18" charset="0"/>
                <a:cs typeface="Times New Roman" panose="02020603050405020304" pitchFamily="18" charset="0"/>
              </a:rPr>
              <a:t>UML</a:t>
            </a:r>
            <a:r>
              <a:rPr lang="zh-CN" altLang="en-US" sz="2800" dirty="0">
                <a:effectLst>
                  <a:outerShdw blurRad="38100" dist="38100" dir="2700000" algn="tl">
                    <a:srgbClr val="C0C0C0"/>
                  </a:outerShdw>
                </a:effectLst>
                <a:latin typeface="宋体" pitchFamily="2" charset="-122"/>
              </a:rPr>
              <a:t>提供了可视化视图和与之有关的语法和描述。由于规格说明并非标准方式，因此它主要是在图形的后端做辅助说明工作。 </a:t>
            </a:r>
          </a:p>
        </p:txBody>
      </p:sp>
    </p:spTree>
  </p:cSld>
  <p:clrMapOvr>
    <a:masterClrMapping/>
  </p:clrMapOvr>
  <p:transition spd="slow">
    <p:randomBar dir="ver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Text Box 2"/>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的通用机制</a:t>
            </a:r>
          </a:p>
        </p:txBody>
      </p:sp>
      <p:sp>
        <p:nvSpPr>
          <p:cNvPr id="422915" name="Text Box 3"/>
          <p:cNvSpPr txBox="1">
            <a:spLocks noChangeArrowheads="1"/>
          </p:cNvSpPr>
          <p:nvPr/>
        </p:nvSpPr>
        <p:spPr bwMode="auto">
          <a:xfrm>
            <a:off x="296863" y="1374775"/>
            <a:ext cx="2257425" cy="476250"/>
          </a:xfrm>
          <a:prstGeom prst="rect">
            <a:avLst/>
          </a:prstGeom>
          <a:noFill/>
          <a:ln w="9525">
            <a:noFill/>
            <a:miter lim="800000"/>
            <a:headEnd/>
            <a:tailEnd/>
          </a:ln>
          <a:effectLst/>
        </p:spPr>
        <p:txBody>
          <a:bodyPr>
            <a:spAutoFit/>
          </a:bodyPr>
          <a:lstStyle/>
          <a:p>
            <a:r>
              <a:rPr lang="zh-CN" altLang="en-US" sz="2800">
                <a:solidFill>
                  <a:srgbClr val="002E8A"/>
                </a:solidFill>
                <a:effectLst>
                  <a:outerShdw blurRad="38100" dist="38100" dir="2700000" algn="tl">
                    <a:srgbClr val="C0C0C0"/>
                  </a:outerShdw>
                </a:effectLst>
                <a:latin typeface="Times New Roman" pitchFamily="18" charset="0"/>
              </a:rPr>
              <a:t>扩展机制</a:t>
            </a:r>
            <a:endParaRPr lang="zh-CN" altLang="en-US" sz="2800">
              <a:solidFill>
                <a:srgbClr val="002E8A"/>
              </a:solidFill>
              <a:effectLst>
                <a:outerShdw blurRad="38100" dist="38100" dir="2700000" algn="tl">
                  <a:srgbClr val="C0C0C0"/>
                </a:outerShdw>
              </a:effectLst>
            </a:endParaRPr>
          </a:p>
        </p:txBody>
      </p:sp>
      <p:sp>
        <p:nvSpPr>
          <p:cNvPr id="422916" name="Rectangle 4"/>
          <p:cNvSpPr>
            <a:spLocks noChangeArrowheads="1"/>
          </p:cNvSpPr>
          <p:nvPr/>
        </p:nvSpPr>
        <p:spPr bwMode="auto">
          <a:xfrm>
            <a:off x="469900" y="1971675"/>
            <a:ext cx="8283575" cy="2282825"/>
          </a:xfrm>
          <a:prstGeom prst="rect">
            <a:avLst/>
          </a:prstGeom>
          <a:noFill/>
          <a:ln w="9525" algn="ctr">
            <a:noFill/>
            <a:miter lim="800000"/>
            <a:headEnd/>
            <a:tailEnd/>
          </a:ln>
          <a:effectLst/>
        </p:spPr>
        <p:txBody>
          <a:bodyPr anchor="ctr">
            <a:spAutoFit/>
          </a:bodyPr>
          <a:lstStyle/>
          <a:p>
            <a:pPr algn="l">
              <a:lnSpc>
                <a:spcPct val="120000"/>
              </a:lnSpc>
            </a:pPr>
            <a:r>
              <a:rPr lang="en-US" altLang="zh-CN" sz="2000">
                <a:effectLst>
                  <a:outerShdw blurRad="38100" dist="38100" dir="2700000" algn="tl">
                    <a:srgbClr val="C0C0C0"/>
                  </a:outerShdw>
                </a:effectLst>
              </a:rPr>
              <a:t>      UML</a:t>
            </a:r>
            <a:r>
              <a:rPr lang="zh-CN" altLang="en-US" sz="2000">
                <a:effectLst>
                  <a:outerShdw blurRad="38100" dist="38100" dir="2700000" algn="tl">
                    <a:srgbClr val="C0C0C0"/>
                  </a:outerShdw>
                </a:effectLst>
              </a:rPr>
              <a:t>增加的修饰、注释、规格说明等内容体现的就是</a:t>
            </a:r>
            <a:r>
              <a:rPr lang="en-US" altLang="zh-CN" sz="2000">
                <a:effectLst>
                  <a:outerShdw blurRad="38100" dist="38100" dir="2700000" algn="tl">
                    <a:srgbClr val="C0C0C0"/>
                  </a:outerShdw>
                </a:effectLst>
              </a:rPr>
              <a:t>UML</a:t>
            </a:r>
            <a:r>
              <a:rPr lang="zh-CN" altLang="en-US" sz="2000">
                <a:effectLst>
                  <a:outerShdw blurRad="38100" dist="38100" dir="2700000" algn="tl">
                    <a:srgbClr val="C0C0C0"/>
                  </a:outerShdw>
                </a:effectLst>
              </a:rPr>
              <a:t>的扩展机制。但它们主要是对事物外部表象的扩展。为了适应大型项目开发的建模过程，也适应描述具体的功能、组织和个人，</a:t>
            </a:r>
            <a:r>
              <a:rPr lang="en-US" altLang="zh-CN" sz="2000">
                <a:effectLst>
                  <a:outerShdw blurRad="38100" dist="38100" dir="2700000" algn="tl">
                    <a:srgbClr val="C0C0C0"/>
                  </a:outerShdw>
                </a:effectLst>
              </a:rPr>
              <a:t>UML</a:t>
            </a:r>
            <a:r>
              <a:rPr lang="zh-CN" altLang="en-US" sz="2000">
                <a:effectLst>
                  <a:outerShdw blurRad="38100" dist="38100" dir="2700000" algn="tl">
                    <a:srgbClr val="C0C0C0"/>
                  </a:outerShdw>
                </a:effectLst>
              </a:rPr>
              <a:t>还提供了语义信息更丰富的扩展机制。因为在实际的软件系统建模过程中，根据需要定义特定于某个领域或某类系统的特殊事物和表示，事物的特征（通过属性定义）则通过为事物添加标记值来体现。</a:t>
            </a:r>
          </a:p>
        </p:txBody>
      </p:sp>
      <p:sp>
        <p:nvSpPr>
          <p:cNvPr id="422917" name="Rectangle 5"/>
          <p:cNvSpPr>
            <a:spLocks noChangeArrowheads="1"/>
          </p:cNvSpPr>
          <p:nvPr/>
        </p:nvSpPr>
        <p:spPr bwMode="auto">
          <a:xfrm>
            <a:off x="2484438" y="4776788"/>
            <a:ext cx="3941762" cy="1679575"/>
          </a:xfrm>
          <a:prstGeom prst="rect">
            <a:avLst/>
          </a:prstGeom>
          <a:noFill/>
          <a:ln w="9525" algn="ctr">
            <a:noFill/>
            <a:miter lim="800000"/>
            <a:headEnd/>
            <a:tailEnd/>
          </a:ln>
          <a:effectLst/>
        </p:spPr>
        <p:txBody>
          <a:bodyPr>
            <a:spAutoFit/>
          </a:bodyPr>
          <a:lstStyle/>
          <a:p>
            <a:pPr algn="l">
              <a:lnSpc>
                <a:spcPct val="130000"/>
              </a:lnSpc>
            </a:pPr>
            <a:r>
              <a:rPr lang="zh-CN" altLang="en-US" sz="2000">
                <a:effectLst>
                  <a:outerShdw blurRad="38100" dist="38100" dir="2700000" algn="tl">
                    <a:srgbClr val="C0C0C0"/>
                  </a:outerShdw>
                </a:effectLst>
              </a:rPr>
              <a:t>扩展机制分为三类不同形式：</a:t>
            </a:r>
          </a:p>
          <a:p>
            <a:pPr algn="l">
              <a:lnSpc>
                <a:spcPct val="130000"/>
              </a:lnSpc>
              <a:buFont typeface="Wingdings" pitchFamily="2" charset="2"/>
              <a:buChar char="l"/>
            </a:pPr>
            <a:r>
              <a:rPr lang="zh-CN" altLang="en-US" sz="2000">
                <a:effectLst>
                  <a:outerShdw blurRad="38100" dist="38100" dir="2700000" algn="tl">
                    <a:srgbClr val="C0C0C0"/>
                  </a:outerShdw>
                </a:effectLst>
              </a:rPr>
              <a:t>  </a:t>
            </a:r>
            <a:r>
              <a:rPr lang="zh-CN" altLang="en-US" sz="2000">
                <a:solidFill>
                  <a:schemeClr val="bg2"/>
                </a:solidFill>
                <a:effectLst>
                  <a:outerShdw blurRad="38100" dist="38100" dir="2700000" algn="tl">
                    <a:srgbClr val="C0C0C0"/>
                  </a:outerShdw>
                </a:effectLst>
              </a:rPr>
              <a:t>构造型</a:t>
            </a: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Stereotype</a:t>
            </a:r>
            <a:r>
              <a:rPr lang="zh-CN" altLang="en-US" sz="2000">
                <a:effectLst>
                  <a:outerShdw blurRad="38100" dist="38100" dir="2700000" algn="tl">
                    <a:srgbClr val="C0C0C0"/>
                  </a:outerShdw>
                </a:effectLst>
              </a:rPr>
              <a:t>）</a:t>
            </a:r>
          </a:p>
          <a:p>
            <a:pPr algn="l">
              <a:lnSpc>
                <a:spcPct val="130000"/>
              </a:lnSpc>
              <a:buFont typeface="Wingdings" pitchFamily="2" charset="2"/>
              <a:buChar char="l"/>
            </a:pPr>
            <a:r>
              <a:rPr lang="zh-CN" altLang="en-US" sz="2000">
                <a:effectLst>
                  <a:outerShdw blurRad="38100" dist="38100" dir="2700000" algn="tl">
                    <a:srgbClr val="C0C0C0"/>
                  </a:outerShdw>
                </a:effectLst>
              </a:rPr>
              <a:t>  </a:t>
            </a:r>
            <a:r>
              <a:rPr lang="zh-CN" altLang="en-US" sz="2000">
                <a:solidFill>
                  <a:schemeClr val="bg2"/>
                </a:solidFill>
                <a:effectLst>
                  <a:outerShdw blurRad="38100" dist="38100" dir="2700000" algn="tl">
                    <a:srgbClr val="C0C0C0"/>
                  </a:outerShdw>
                </a:effectLst>
              </a:rPr>
              <a:t>标签值</a:t>
            </a: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Tagged Value</a:t>
            </a:r>
            <a:r>
              <a:rPr lang="zh-CN" altLang="en-US" sz="2000">
                <a:effectLst>
                  <a:outerShdw blurRad="38100" dist="38100" dir="2700000" algn="tl">
                    <a:srgbClr val="C0C0C0"/>
                  </a:outerShdw>
                </a:effectLst>
              </a:rPr>
              <a:t>）</a:t>
            </a:r>
          </a:p>
          <a:p>
            <a:pPr algn="l">
              <a:lnSpc>
                <a:spcPct val="130000"/>
              </a:lnSpc>
              <a:buFont typeface="Wingdings" pitchFamily="2" charset="2"/>
              <a:buChar char="l"/>
            </a:pPr>
            <a:r>
              <a:rPr lang="zh-CN" altLang="en-US" sz="2000">
                <a:effectLst>
                  <a:outerShdw blurRad="38100" dist="38100" dir="2700000" algn="tl">
                    <a:srgbClr val="C0C0C0"/>
                  </a:outerShdw>
                </a:effectLst>
              </a:rPr>
              <a:t>  约束（</a:t>
            </a:r>
            <a:r>
              <a:rPr lang="en-US" altLang="zh-CN" sz="2000">
                <a:effectLst>
                  <a:outerShdw blurRad="38100" dist="38100" dir="2700000" algn="tl">
                    <a:srgbClr val="C0C0C0"/>
                  </a:outerShdw>
                </a:effectLst>
              </a:rPr>
              <a:t>Constraints</a:t>
            </a:r>
            <a:r>
              <a:rPr lang="zh-CN" altLang="en-US" sz="2000">
                <a:effectLst>
                  <a:outerShdw blurRad="38100" dist="38100" dir="2700000" algn="tl">
                    <a:srgbClr val="C0C0C0"/>
                  </a:outerShdw>
                </a:effectLst>
              </a:rPr>
              <a:t>）</a:t>
            </a:r>
          </a:p>
        </p:txBody>
      </p:sp>
    </p:spTree>
  </p:cSld>
  <p:clrMapOvr>
    <a:masterClrMapping/>
  </p:clrMapOvr>
  <p:transition spd="slow">
    <p:randomBar dir="ver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Text Box 2"/>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的通用机制</a:t>
            </a:r>
          </a:p>
        </p:txBody>
      </p:sp>
      <p:sp>
        <p:nvSpPr>
          <p:cNvPr id="423939" name="Text Box 3"/>
          <p:cNvSpPr txBox="1">
            <a:spLocks noChangeArrowheads="1"/>
          </p:cNvSpPr>
          <p:nvPr/>
        </p:nvSpPr>
        <p:spPr bwMode="auto">
          <a:xfrm>
            <a:off x="296863" y="1395413"/>
            <a:ext cx="4117975" cy="476250"/>
          </a:xfrm>
          <a:prstGeom prst="rect">
            <a:avLst/>
          </a:prstGeom>
          <a:noFill/>
          <a:ln w="9525">
            <a:noFill/>
            <a:miter lim="800000"/>
            <a:headEnd/>
            <a:tailEnd/>
          </a:ln>
          <a:effectLst/>
        </p:spPr>
        <p:txBody>
          <a:bodyPr>
            <a:spAutoFit/>
          </a:bodyPr>
          <a:lstStyle/>
          <a:p>
            <a:r>
              <a:rPr lang="zh-CN" altLang="en-US" sz="2800">
                <a:solidFill>
                  <a:srgbClr val="002E8A"/>
                </a:solidFill>
                <a:effectLst>
                  <a:outerShdw blurRad="38100" dist="38100" dir="2700000" algn="tl">
                    <a:srgbClr val="C0C0C0"/>
                  </a:outerShdw>
                </a:effectLst>
                <a:latin typeface="Times New Roman" pitchFamily="18" charset="0"/>
              </a:rPr>
              <a:t>扩展机制</a:t>
            </a:r>
            <a:r>
              <a:rPr lang="en-US" altLang="zh-CN" sz="2800">
                <a:solidFill>
                  <a:srgbClr val="002E8A"/>
                </a:solidFill>
                <a:effectLst>
                  <a:outerShdw blurRad="38100" dist="38100" dir="2700000" algn="tl">
                    <a:srgbClr val="C0C0C0"/>
                  </a:outerShdw>
                </a:effectLst>
                <a:latin typeface="Times New Roman" pitchFamily="18" charset="0"/>
              </a:rPr>
              <a:t>——</a:t>
            </a:r>
            <a:r>
              <a:rPr lang="zh-CN" altLang="en-US" sz="2800">
                <a:solidFill>
                  <a:srgbClr val="002E8A"/>
                </a:solidFill>
                <a:effectLst>
                  <a:outerShdw blurRad="38100" dist="38100" dir="2700000" algn="tl">
                    <a:srgbClr val="C0C0C0"/>
                  </a:outerShdw>
                </a:effectLst>
                <a:latin typeface="Times New Roman" pitchFamily="18" charset="0"/>
              </a:rPr>
              <a:t>构造型</a:t>
            </a:r>
            <a:endParaRPr lang="zh-CN" altLang="en-US" sz="2800">
              <a:solidFill>
                <a:srgbClr val="002E8A"/>
              </a:solidFill>
              <a:effectLst>
                <a:outerShdw blurRad="38100" dist="38100" dir="2700000" algn="tl">
                  <a:srgbClr val="C0C0C0"/>
                </a:outerShdw>
              </a:effectLst>
            </a:endParaRPr>
          </a:p>
        </p:txBody>
      </p:sp>
      <p:sp>
        <p:nvSpPr>
          <p:cNvPr id="423940" name="Rectangle 4"/>
          <p:cNvSpPr>
            <a:spLocks noChangeArrowheads="1"/>
          </p:cNvSpPr>
          <p:nvPr/>
        </p:nvSpPr>
        <p:spPr bwMode="auto">
          <a:xfrm>
            <a:off x="273050" y="1931988"/>
            <a:ext cx="8537575" cy="1679575"/>
          </a:xfrm>
          <a:prstGeom prst="rect">
            <a:avLst/>
          </a:prstGeom>
          <a:noFill/>
          <a:ln w="9525" algn="ctr">
            <a:noFill/>
            <a:miter lim="800000"/>
            <a:headEnd/>
            <a:tailEnd/>
          </a:ln>
          <a:effectLst/>
        </p:spPr>
        <p:txBody>
          <a:bodyPr anchor="ctr">
            <a:spAutoFit/>
          </a:bodyPr>
          <a:lstStyle/>
          <a:p>
            <a:pPr algn="l">
              <a:lnSpc>
                <a:spcPct val="130000"/>
              </a:lnSpc>
            </a:pPr>
            <a:r>
              <a:rPr lang="en-US" altLang="zh-CN" sz="2000" dirty="0">
                <a:effectLst>
                  <a:outerShdw blurRad="38100" dist="38100" dir="2700000" algn="tl">
                    <a:srgbClr val="C0C0C0"/>
                  </a:outerShdw>
                </a:effectLst>
                <a:latin typeface="宋体" pitchFamily="2" charset="-122"/>
              </a:rPr>
              <a:t>    </a:t>
            </a:r>
            <a:r>
              <a:rPr lang="zh-CN" altLang="en-US" sz="2000" dirty="0">
                <a:effectLst>
                  <a:outerShdw blurRad="38100" dist="38100" dir="2700000" algn="tl">
                    <a:srgbClr val="C0C0C0"/>
                  </a:outerShdw>
                </a:effectLst>
                <a:latin typeface="宋体" pitchFamily="2" charset="-122"/>
              </a:rPr>
              <a:t>构造型用于在</a:t>
            </a:r>
            <a:r>
              <a:rPr lang="en-US" altLang="zh-CN" sz="2000" dirty="0">
                <a:effectLst>
                  <a:outerShdw blurRad="38100" dist="38100" dir="2700000" algn="tl">
                    <a:srgbClr val="C0C0C0"/>
                  </a:outerShdw>
                </a:effectLst>
                <a:latin typeface="Times New Roman" panose="02020603050405020304" pitchFamily="18" charset="0"/>
                <a:cs typeface="Times New Roman" panose="02020603050405020304" pitchFamily="18" charset="0"/>
              </a:rPr>
              <a:t>UML</a:t>
            </a:r>
            <a:r>
              <a:rPr lang="zh-CN" altLang="en-US" sz="2000" dirty="0">
                <a:effectLst>
                  <a:outerShdw blurRad="38100" dist="38100" dir="2700000" algn="tl">
                    <a:srgbClr val="C0C0C0"/>
                  </a:outerShdw>
                </a:effectLst>
                <a:latin typeface="宋体" pitchFamily="2" charset="-122"/>
              </a:rPr>
              <a:t>已有模型元素的基础上，通过增加语义信息或说明来建立的一种新的模型元素。构造型可以建立在所有</a:t>
            </a:r>
            <a:r>
              <a:rPr lang="en-US" altLang="zh-CN" sz="2000" dirty="0">
                <a:effectLst>
                  <a:outerShdw blurRad="38100" dist="38100" dir="2700000" algn="tl">
                    <a:srgbClr val="C0C0C0"/>
                  </a:outerShdw>
                </a:effectLst>
                <a:latin typeface="宋体" pitchFamily="2" charset="-122"/>
              </a:rPr>
              <a:t>UML</a:t>
            </a:r>
            <a:r>
              <a:rPr lang="zh-CN" altLang="en-US" sz="2000" dirty="0">
                <a:effectLst>
                  <a:outerShdw blurRad="38100" dist="38100" dir="2700000" algn="tl">
                    <a:srgbClr val="C0C0C0"/>
                  </a:outerShdw>
                </a:effectLst>
                <a:latin typeface="宋体" pitchFamily="2" charset="-122"/>
              </a:rPr>
              <a:t>的模型元素（包括模型元素间的关系）上，并增加新的含义，并且不会改变模型元素的结构和使用环境。 </a:t>
            </a:r>
          </a:p>
        </p:txBody>
      </p:sp>
      <p:grpSp>
        <p:nvGrpSpPr>
          <p:cNvPr id="423941" name="Group 5"/>
          <p:cNvGrpSpPr>
            <a:grpSpLocks/>
          </p:cNvGrpSpPr>
          <p:nvPr/>
        </p:nvGrpSpPr>
        <p:grpSpPr bwMode="auto">
          <a:xfrm>
            <a:off x="1676400" y="4133850"/>
            <a:ext cx="6035675" cy="1687513"/>
            <a:chOff x="3237" y="9708"/>
            <a:chExt cx="5366" cy="1248"/>
          </a:xfrm>
        </p:grpSpPr>
        <p:sp>
          <p:nvSpPr>
            <p:cNvPr id="423942" name="Rectangle 6"/>
            <p:cNvSpPr>
              <a:spLocks noChangeArrowheads="1"/>
            </p:cNvSpPr>
            <p:nvPr/>
          </p:nvSpPr>
          <p:spPr bwMode="auto">
            <a:xfrm>
              <a:off x="3240" y="9708"/>
              <a:ext cx="1800" cy="1248"/>
            </a:xfrm>
            <a:prstGeom prst="rect">
              <a:avLst/>
            </a:prstGeom>
            <a:solidFill>
              <a:srgbClr val="FFFFFF"/>
            </a:solidFill>
            <a:ln w="9525">
              <a:solidFill>
                <a:srgbClr val="000000"/>
              </a:solidFill>
              <a:miter lim="800000"/>
              <a:headEnd/>
              <a:tailEnd/>
            </a:ln>
          </p:spPr>
          <p:txBody>
            <a:bodyPr/>
            <a:lstStyle/>
            <a:p>
              <a:pPr algn="ctr"/>
              <a:r>
                <a:rPr lang="en-US" altLang="zh-CN" sz="1800" dirty="0">
                  <a:effectLst>
                    <a:outerShdw blurRad="38100" dist="38100" dir="2700000" algn="tl">
                      <a:srgbClr val="C0C0C0"/>
                    </a:outerShdw>
                  </a:effectLst>
                  <a:latin typeface="Times New Roman" pitchFamily="18" charset="0"/>
                </a:rPr>
                <a:t>&lt;&lt;Signal&gt;&gt;</a:t>
              </a:r>
            </a:p>
            <a:p>
              <a:pPr algn="ctr"/>
              <a:r>
                <a:rPr lang="zh-CN" altLang="en-US" sz="1800" dirty="0">
                  <a:effectLst>
                    <a:outerShdw blurRad="38100" dist="38100" dir="2700000" algn="tl">
                      <a:srgbClr val="C0C0C0"/>
                    </a:outerShdw>
                  </a:effectLst>
                  <a:latin typeface="黑体" pitchFamily="49" charset="-122"/>
                  <a:ea typeface="黑体" pitchFamily="49" charset="-122"/>
                </a:rPr>
                <a:t>温控器</a:t>
              </a:r>
            </a:p>
            <a:p>
              <a:pPr algn="l"/>
              <a:endParaRPr lang="en-US" altLang="zh-CN" sz="1800" dirty="0">
                <a:effectLst>
                  <a:outerShdw blurRad="38100" dist="38100" dir="2700000" algn="tl">
                    <a:srgbClr val="C0C0C0"/>
                  </a:outerShdw>
                </a:effectLst>
              </a:endParaRPr>
            </a:p>
          </p:txBody>
        </p:sp>
        <p:sp>
          <p:nvSpPr>
            <p:cNvPr id="423943" name="Rectangle 7"/>
            <p:cNvSpPr>
              <a:spLocks noChangeArrowheads="1"/>
            </p:cNvSpPr>
            <p:nvPr/>
          </p:nvSpPr>
          <p:spPr bwMode="auto">
            <a:xfrm>
              <a:off x="3237" y="10491"/>
              <a:ext cx="1803" cy="227"/>
            </a:xfrm>
            <a:prstGeom prst="rect">
              <a:avLst/>
            </a:prstGeom>
            <a:noFill/>
            <a:ln w="9525">
              <a:solidFill>
                <a:srgbClr val="000000"/>
              </a:solidFill>
              <a:miter lim="800000"/>
              <a:headEnd/>
              <a:tailEnd/>
            </a:ln>
          </p:spPr>
          <p:txBody>
            <a:bodyPr/>
            <a:lstStyle/>
            <a:p>
              <a:endParaRPr lang="zh-CN" altLang="en-US"/>
            </a:p>
          </p:txBody>
        </p:sp>
        <p:grpSp>
          <p:nvGrpSpPr>
            <p:cNvPr id="423944" name="Group 8"/>
            <p:cNvGrpSpPr>
              <a:grpSpLocks/>
            </p:cNvGrpSpPr>
            <p:nvPr/>
          </p:nvGrpSpPr>
          <p:grpSpPr bwMode="auto">
            <a:xfrm>
              <a:off x="6480" y="10020"/>
              <a:ext cx="2123" cy="468"/>
              <a:chOff x="6341" y="9903"/>
              <a:chExt cx="2123" cy="468"/>
            </a:xfrm>
          </p:grpSpPr>
          <p:sp>
            <p:nvSpPr>
              <p:cNvPr id="423945" name="Rectangle 9"/>
              <p:cNvSpPr>
                <a:spLocks noChangeArrowheads="1"/>
              </p:cNvSpPr>
              <p:nvPr/>
            </p:nvSpPr>
            <p:spPr bwMode="auto">
              <a:xfrm>
                <a:off x="6664" y="9903"/>
                <a:ext cx="1800" cy="468"/>
              </a:xfrm>
              <a:prstGeom prst="rect">
                <a:avLst/>
              </a:prstGeom>
              <a:solidFill>
                <a:srgbClr val="FFFFFF"/>
              </a:solidFill>
              <a:ln w="9525">
                <a:solidFill>
                  <a:srgbClr val="000000"/>
                </a:solidFill>
                <a:miter lim="800000"/>
                <a:headEnd/>
                <a:tailEnd/>
              </a:ln>
            </p:spPr>
            <p:txBody>
              <a:bodyPr/>
              <a:lstStyle/>
              <a:p>
                <a:pPr algn="r"/>
                <a:r>
                  <a:rPr lang="en-US" altLang="zh-CN" sz="1800" dirty="0">
                    <a:effectLst>
                      <a:outerShdw blurRad="38100" dist="38100" dir="2700000" algn="tl">
                        <a:srgbClr val="C0C0C0"/>
                      </a:outerShdw>
                    </a:effectLst>
                    <a:latin typeface="Times New Roman" pitchFamily="18" charset="0"/>
                  </a:rPr>
                  <a:t>&lt;&lt;Database&gt;&gt;</a:t>
                </a:r>
                <a:endParaRPr lang="en-US" altLang="zh-CN" sz="1800" dirty="0">
                  <a:effectLst>
                    <a:outerShdw blurRad="38100" dist="38100" dir="2700000" algn="tl">
                      <a:srgbClr val="C0C0C0"/>
                    </a:outerShdw>
                  </a:effectLst>
                </a:endParaRPr>
              </a:p>
            </p:txBody>
          </p:sp>
          <p:sp>
            <p:nvSpPr>
              <p:cNvPr id="423946" name="Rectangle 10"/>
              <p:cNvSpPr>
                <a:spLocks noChangeArrowheads="1"/>
              </p:cNvSpPr>
              <p:nvPr/>
            </p:nvSpPr>
            <p:spPr bwMode="auto">
              <a:xfrm>
                <a:off x="6341" y="9981"/>
                <a:ext cx="540" cy="113"/>
              </a:xfrm>
              <a:prstGeom prst="rect">
                <a:avLst/>
              </a:prstGeom>
              <a:solidFill>
                <a:srgbClr val="FFFFFF"/>
              </a:solidFill>
              <a:ln w="9525">
                <a:solidFill>
                  <a:srgbClr val="000000"/>
                </a:solidFill>
                <a:miter lim="800000"/>
                <a:headEnd/>
                <a:tailEnd/>
              </a:ln>
            </p:spPr>
            <p:txBody>
              <a:bodyPr/>
              <a:lstStyle/>
              <a:p>
                <a:endParaRPr lang="zh-CN" altLang="en-US"/>
              </a:p>
            </p:txBody>
          </p:sp>
          <p:sp>
            <p:nvSpPr>
              <p:cNvPr id="423947" name="Rectangle 11"/>
              <p:cNvSpPr>
                <a:spLocks noChangeArrowheads="1"/>
              </p:cNvSpPr>
              <p:nvPr/>
            </p:nvSpPr>
            <p:spPr bwMode="auto">
              <a:xfrm>
                <a:off x="6347" y="10195"/>
                <a:ext cx="540" cy="113"/>
              </a:xfrm>
              <a:prstGeom prst="rect">
                <a:avLst/>
              </a:prstGeom>
              <a:solidFill>
                <a:srgbClr val="FFFFFF"/>
              </a:solidFill>
              <a:ln w="9525">
                <a:solidFill>
                  <a:srgbClr val="000000"/>
                </a:solidFill>
                <a:miter lim="800000"/>
                <a:headEnd/>
                <a:tailEnd/>
              </a:ln>
            </p:spPr>
            <p:txBody>
              <a:bodyPr/>
              <a:lstStyle/>
              <a:p>
                <a:endParaRPr lang="zh-CN" altLang="en-US"/>
              </a:p>
            </p:txBody>
          </p:sp>
        </p:grpSp>
        <p:sp>
          <p:nvSpPr>
            <p:cNvPr id="423948" name="Line 12"/>
            <p:cNvSpPr>
              <a:spLocks noChangeShapeType="1"/>
            </p:cNvSpPr>
            <p:nvPr/>
          </p:nvSpPr>
          <p:spPr bwMode="auto">
            <a:xfrm>
              <a:off x="5040" y="10254"/>
              <a:ext cx="1440" cy="0"/>
            </a:xfrm>
            <a:prstGeom prst="line">
              <a:avLst/>
            </a:prstGeom>
            <a:noFill/>
            <a:ln w="9525">
              <a:solidFill>
                <a:srgbClr val="000000"/>
              </a:solidFill>
              <a:round/>
              <a:headEnd/>
              <a:tailEnd/>
            </a:ln>
          </p:spPr>
          <p:txBody>
            <a:bodyPr/>
            <a:lstStyle/>
            <a:p>
              <a:endParaRPr lang="zh-CN" altLang="en-US"/>
            </a:p>
          </p:txBody>
        </p:sp>
      </p:grpSp>
    </p:spTree>
  </p:cSld>
  <p:clrMapOvr>
    <a:masterClrMapping/>
  </p:clrMapOvr>
  <p:transition spd="slow">
    <p:randomBar dir="ver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Text Box 2"/>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的通用机制</a:t>
            </a:r>
          </a:p>
        </p:txBody>
      </p:sp>
      <p:sp>
        <p:nvSpPr>
          <p:cNvPr id="424963" name="Text Box 3"/>
          <p:cNvSpPr txBox="1">
            <a:spLocks noChangeArrowheads="1"/>
          </p:cNvSpPr>
          <p:nvPr/>
        </p:nvSpPr>
        <p:spPr bwMode="auto">
          <a:xfrm>
            <a:off x="296863" y="1395413"/>
            <a:ext cx="4011612" cy="476250"/>
          </a:xfrm>
          <a:prstGeom prst="rect">
            <a:avLst/>
          </a:prstGeom>
          <a:noFill/>
          <a:ln w="9525">
            <a:noFill/>
            <a:miter lim="800000"/>
            <a:headEnd/>
            <a:tailEnd/>
          </a:ln>
          <a:effectLst/>
        </p:spPr>
        <p:txBody>
          <a:bodyPr>
            <a:spAutoFit/>
          </a:bodyPr>
          <a:lstStyle/>
          <a:p>
            <a:r>
              <a:rPr lang="zh-CN" altLang="en-US" sz="2800">
                <a:solidFill>
                  <a:srgbClr val="002E8A"/>
                </a:solidFill>
                <a:effectLst>
                  <a:outerShdw blurRad="38100" dist="38100" dir="2700000" algn="tl">
                    <a:srgbClr val="C0C0C0"/>
                  </a:outerShdw>
                </a:effectLst>
                <a:latin typeface="Times New Roman" pitchFamily="18" charset="0"/>
              </a:rPr>
              <a:t>扩展机制</a:t>
            </a:r>
            <a:r>
              <a:rPr lang="en-US" altLang="zh-CN" sz="2800">
                <a:solidFill>
                  <a:srgbClr val="002E8A"/>
                </a:solidFill>
                <a:effectLst>
                  <a:outerShdw blurRad="38100" dist="38100" dir="2700000" algn="tl">
                    <a:srgbClr val="C0C0C0"/>
                  </a:outerShdw>
                </a:effectLst>
                <a:latin typeface="Times New Roman" pitchFamily="18" charset="0"/>
              </a:rPr>
              <a:t>——</a:t>
            </a:r>
            <a:r>
              <a:rPr lang="zh-CN" altLang="en-US" sz="2800">
                <a:solidFill>
                  <a:srgbClr val="002E8A"/>
                </a:solidFill>
                <a:effectLst>
                  <a:outerShdw blurRad="38100" dist="38100" dir="2700000" algn="tl">
                    <a:srgbClr val="C0C0C0"/>
                  </a:outerShdw>
                </a:effectLst>
                <a:latin typeface="Times New Roman" pitchFamily="18" charset="0"/>
              </a:rPr>
              <a:t>标签值</a:t>
            </a:r>
            <a:endParaRPr lang="zh-CN" altLang="en-US" sz="2800">
              <a:solidFill>
                <a:srgbClr val="002E8A"/>
              </a:solidFill>
              <a:effectLst>
                <a:outerShdw blurRad="38100" dist="38100" dir="2700000" algn="tl">
                  <a:srgbClr val="C0C0C0"/>
                </a:outerShdw>
              </a:effectLst>
            </a:endParaRPr>
          </a:p>
        </p:txBody>
      </p:sp>
      <p:sp>
        <p:nvSpPr>
          <p:cNvPr id="424964" name="Rectangle 4"/>
          <p:cNvSpPr>
            <a:spLocks noChangeArrowheads="1"/>
          </p:cNvSpPr>
          <p:nvPr/>
        </p:nvSpPr>
        <p:spPr bwMode="auto">
          <a:xfrm>
            <a:off x="282575" y="2116138"/>
            <a:ext cx="8559800" cy="1520825"/>
          </a:xfrm>
          <a:prstGeom prst="rect">
            <a:avLst/>
          </a:prstGeom>
          <a:noFill/>
          <a:ln w="9525" algn="ctr">
            <a:noFill/>
            <a:miter lim="800000"/>
            <a:headEnd/>
            <a:tailEnd/>
          </a:ln>
          <a:effectLst/>
        </p:spPr>
        <p:txBody>
          <a:bodyPr anchor="ctr">
            <a:spAutoFit/>
          </a:bodyPr>
          <a:lstStyle/>
          <a:p>
            <a:pPr algn="l">
              <a:lnSpc>
                <a:spcPct val="130000"/>
              </a:lnSpc>
            </a:pPr>
            <a:r>
              <a:rPr lang="en-US" altLang="zh-CN" sz="1800">
                <a:effectLst>
                  <a:outerShdw blurRad="38100" dist="38100" dir="2700000" algn="tl">
                    <a:srgbClr val="C0C0C0"/>
                  </a:outerShdw>
                </a:effectLst>
                <a:latin typeface="宋体" pitchFamily="2" charset="-122"/>
              </a:rPr>
              <a:t>    </a:t>
            </a:r>
            <a:r>
              <a:rPr lang="zh-CN" altLang="en-US" sz="1800">
                <a:effectLst>
                  <a:outerShdw blurRad="38100" dist="38100" dir="2700000" algn="tl">
                    <a:srgbClr val="C0C0C0"/>
                  </a:outerShdw>
                </a:effectLst>
                <a:latin typeface="宋体" pitchFamily="2" charset="-122"/>
              </a:rPr>
              <a:t>标签值用于通过增加“属性－值”对，来进一步描述问题域中的事物。标签值实际增加的是对事物属性的描述。这些描述不仅有助于了解当前事物的状态、掌握事物在流程中的处理、掌握事物性能的要求，而且还能通过某些语言编译器的翻译而直接得到程序代码或模块参数。 </a:t>
            </a:r>
          </a:p>
        </p:txBody>
      </p:sp>
      <p:grpSp>
        <p:nvGrpSpPr>
          <p:cNvPr id="424965" name="Group 5"/>
          <p:cNvGrpSpPr>
            <a:grpSpLocks/>
          </p:cNvGrpSpPr>
          <p:nvPr/>
        </p:nvGrpSpPr>
        <p:grpSpPr bwMode="auto">
          <a:xfrm>
            <a:off x="2828925" y="4210050"/>
            <a:ext cx="3016250" cy="1408113"/>
            <a:chOff x="1770" y="2310"/>
            <a:chExt cx="1900" cy="887"/>
          </a:xfrm>
        </p:grpSpPr>
        <p:sp>
          <p:nvSpPr>
            <p:cNvPr id="424966" name="Rectangle 6"/>
            <p:cNvSpPr>
              <a:spLocks noChangeArrowheads="1"/>
            </p:cNvSpPr>
            <p:nvPr/>
          </p:nvSpPr>
          <p:spPr bwMode="auto">
            <a:xfrm>
              <a:off x="1770" y="2310"/>
              <a:ext cx="1900" cy="887"/>
            </a:xfrm>
            <a:prstGeom prst="rect">
              <a:avLst/>
            </a:prstGeom>
            <a:solidFill>
              <a:srgbClr val="FFFFFF"/>
            </a:solidFill>
            <a:ln w="9525">
              <a:solidFill>
                <a:srgbClr val="000000"/>
              </a:solidFill>
              <a:miter lim="800000"/>
              <a:headEnd/>
              <a:tailEnd/>
            </a:ln>
          </p:spPr>
          <p:txBody>
            <a:bodyPr/>
            <a:lstStyle/>
            <a:p>
              <a:pPr algn="ctr"/>
              <a:r>
                <a:rPr lang="en-US" altLang="zh-CN" sz="1600">
                  <a:effectLst>
                    <a:outerShdw blurRad="38100" dist="38100" dir="2700000" algn="tl">
                      <a:srgbClr val="C0C0C0"/>
                    </a:outerShdw>
                  </a:effectLst>
                  <a:latin typeface="黑体" pitchFamily="49" charset="-122"/>
                  <a:ea typeface="黑体" pitchFamily="49" charset="-122"/>
                </a:rPr>
                <a:t>Shape</a:t>
              </a:r>
            </a:p>
            <a:p>
              <a:pPr algn="ctr"/>
              <a:r>
                <a:rPr lang="en-US" altLang="zh-CN" sz="1600">
                  <a:effectLst>
                    <a:outerShdw blurRad="38100" dist="38100" dir="2700000" algn="tl">
                      <a:srgbClr val="C0C0C0"/>
                    </a:outerShdw>
                  </a:effectLst>
                  <a:latin typeface="Times New Roman" pitchFamily="18" charset="0"/>
                </a:rPr>
                <a:t>{abstract}</a:t>
              </a:r>
            </a:p>
            <a:p>
              <a:pPr algn="ctr"/>
              <a:r>
                <a:rPr lang="en-US" altLang="zh-CN" sz="1600">
                  <a:solidFill>
                    <a:srgbClr val="FF0000"/>
                  </a:solidFill>
                  <a:effectLst>
                    <a:outerShdw blurRad="38100" dist="38100" dir="2700000" algn="tl">
                      <a:srgbClr val="C0C0C0"/>
                    </a:outerShdw>
                  </a:effectLst>
                  <a:latin typeface="Times New Roman" pitchFamily="18" charset="0"/>
                </a:rPr>
                <a:t>{date=</a:t>
              </a:r>
              <a:r>
                <a:rPr lang="en-US" altLang="zh-CN" sz="1600">
                  <a:effectLst>
                    <a:outerShdw blurRad="38100" dist="38100" dir="2700000" algn="tl">
                      <a:srgbClr val="C0C0C0"/>
                    </a:outerShdw>
                  </a:effectLst>
                  <a:latin typeface="Times New Roman" pitchFamily="18" charset="0"/>
                </a:rPr>
                <a:t>2015-12-01}</a:t>
              </a:r>
            </a:p>
            <a:p>
              <a:pPr algn="ctr"/>
              <a:endParaRPr lang="en-US" altLang="zh-CN" sz="1600">
                <a:effectLst>
                  <a:outerShdw blurRad="38100" dist="38100" dir="2700000" algn="tl">
                    <a:srgbClr val="C0C0C0"/>
                  </a:outerShdw>
                </a:effectLst>
                <a:latin typeface="Times New Roman" pitchFamily="18" charset="0"/>
              </a:endParaRPr>
            </a:p>
            <a:p>
              <a:pPr algn="ctr"/>
              <a:endParaRPr lang="en-US" altLang="zh-CN" sz="1600">
                <a:effectLst>
                  <a:outerShdw blurRad="38100" dist="38100" dir="2700000" algn="tl">
                    <a:srgbClr val="C0C0C0"/>
                  </a:outerShdw>
                </a:effectLst>
                <a:latin typeface="Times New Roman" pitchFamily="18" charset="0"/>
              </a:endParaRPr>
            </a:p>
            <a:p>
              <a:pPr algn="ctr"/>
              <a:r>
                <a:rPr lang="en-US" altLang="zh-CN" sz="1600">
                  <a:effectLst>
                    <a:outerShdw blurRad="38100" dist="38100" dir="2700000" algn="tl">
                      <a:srgbClr val="C0C0C0"/>
                    </a:outerShdw>
                  </a:effectLst>
                  <a:latin typeface="Times New Roman" pitchFamily="18" charset="0"/>
                </a:rPr>
                <a:t>Shape</a:t>
              </a:r>
              <a:r>
                <a:rPr lang="zh-CN" altLang="en-US" sz="1600">
                  <a:effectLst>
                    <a:outerShdw blurRad="38100" dist="38100" dir="2700000" algn="tl">
                      <a:srgbClr val="C0C0C0"/>
                    </a:outerShdw>
                  </a:effectLst>
                  <a:latin typeface="Times New Roman" pitchFamily="18" charset="0"/>
                </a:rPr>
                <a:t>原有方法定义</a:t>
              </a:r>
              <a:endParaRPr lang="zh-CN" altLang="en-US" sz="1600">
                <a:effectLst>
                  <a:outerShdw blurRad="38100" dist="38100" dir="2700000" algn="tl">
                    <a:srgbClr val="C0C0C0"/>
                  </a:outerShdw>
                </a:effectLst>
              </a:endParaRPr>
            </a:p>
          </p:txBody>
        </p:sp>
        <p:sp>
          <p:nvSpPr>
            <p:cNvPr id="424967" name="Rectangle 7"/>
            <p:cNvSpPr>
              <a:spLocks noChangeArrowheads="1"/>
            </p:cNvSpPr>
            <p:nvPr/>
          </p:nvSpPr>
          <p:spPr bwMode="auto">
            <a:xfrm>
              <a:off x="1770" y="2788"/>
              <a:ext cx="1900" cy="196"/>
            </a:xfrm>
            <a:prstGeom prst="rect">
              <a:avLst/>
            </a:prstGeom>
            <a:solidFill>
              <a:srgbClr val="FFFFFF"/>
            </a:solidFill>
            <a:ln w="9525">
              <a:solidFill>
                <a:srgbClr val="000000"/>
              </a:solidFill>
              <a:miter lim="800000"/>
              <a:headEnd/>
              <a:tailEnd/>
            </a:ln>
          </p:spPr>
          <p:txBody>
            <a:bodyPr/>
            <a:lstStyle/>
            <a:p>
              <a:pPr algn="ctr"/>
              <a:r>
                <a:rPr lang="en-US" altLang="zh-CN" sz="1600">
                  <a:effectLst>
                    <a:outerShdw blurRad="38100" dist="38100" dir="2700000" algn="tl">
                      <a:srgbClr val="C0C0C0"/>
                    </a:outerShdw>
                  </a:effectLst>
                  <a:latin typeface="Times New Roman" pitchFamily="18" charset="0"/>
                </a:rPr>
                <a:t>Shape</a:t>
              </a:r>
              <a:r>
                <a:rPr lang="zh-CN" altLang="en-US" sz="1600">
                  <a:effectLst>
                    <a:outerShdw blurRad="38100" dist="38100" dir="2700000" algn="tl">
                      <a:srgbClr val="C0C0C0"/>
                    </a:outerShdw>
                  </a:effectLst>
                  <a:latin typeface="Times New Roman" pitchFamily="18" charset="0"/>
                </a:rPr>
                <a:t>原有属性定义</a:t>
              </a:r>
              <a:endParaRPr lang="zh-CN" altLang="en-US" sz="1600">
                <a:effectLst>
                  <a:outerShdw blurRad="38100" dist="38100" dir="2700000" algn="tl">
                    <a:srgbClr val="C0C0C0"/>
                  </a:outerShdw>
                </a:effectLst>
              </a:endParaRPr>
            </a:p>
          </p:txBody>
        </p:sp>
      </p:grpSp>
    </p:spTree>
  </p:cSld>
  <p:clrMapOvr>
    <a:masterClrMapping/>
  </p:clrMapOvr>
  <p:transition spd="slow">
    <p:randomBar dir="ver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Text Box 2"/>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的通用机制</a:t>
            </a:r>
          </a:p>
        </p:txBody>
      </p:sp>
      <p:sp>
        <p:nvSpPr>
          <p:cNvPr id="425987" name="Text Box 3"/>
          <p:cNvSpPr txBox="1">
            <a:spLocks noChangeArrowheads="1"/>
          </p:cNvSpPr>
          <p:nvPr/>
        </p:nvSpPr>
        <p:spPr bwMode="auto">
          <a:xfrm>
            <a:off x="296863" y="1395413"/>
            <a:ext cx="6564312" cy="476250"/>
          </a:xfrm>
          <a:prstGeom prst="rect">
            <a:avLst/>
          </a:prstGeom>
          <a:noFill/>
          <a:ln w="9525">
            <a:noFill/>
            <a:miter lim="800000"/>
            <a:headEnd/>
            <a:tailEnd/>
          </a:ln>
          <a:effectLst/>
        </p:spPr>
        <p:txBody>
          <a:bodyPr>
            <a:spAutoFit/>
          </a:bodyPr>
          <a:lstStyle/>
          <a:p>
            <a:r>
              <a:rPr lang="zh-CN" altLang="en-US" sz="2800">
                <a:solidFill>
                  <a:srgbClr val="002E8A"/>
                </a:solidFill>
                <a:effectLst>
                  <a:outerShdw blurRad="38100" dist="38100" dir="2700000" algn="tl">
                    <a:srgbClr val="C0C0C0"/>
                  </a:outerShdw>
                </a:effectLst>
                <a:latin typeface="Times New Roman" pitchFamily="18" charset="0"/>
              </a:rPr>
              <a:t>扩展机制</a:t>
            </a:r>
            <a:r>
              <a:rPr lang="en-US" altLang="zh-CN" sz="2800">
                <a:solidFill>
                  <a:srgbClr val="002E8A"/>
                </a:solidFill>
                <a:effectLst>
                  <a:outerShdw blurRad="38100" dist="38100" dir="2700000" algn="tl">
                    <a:srgbClr val="C0C0C0"/>
                  </a:outerShdw>
                </a:effectLst>
                <a:latin typeface="Times New Roman" pitchFamily="18" charset="0"/>
              </a:rPr>
              <a:t>——</a:t>
            </a:r>
            <a:r>
              <a:rPr lang="zh-CN" altLang="en-US" sz="2800">
                <a:solidFill>
                  <a:srgbClr val="002E8A"/>
                </a:solidFill>
                <a:effectLst>
                  <a:outerShdw blurRad="38100" dist="38100" dir="2700000" algn="tl">
                    <a:srgbClr val="C0C0C0"/>
                  </a:outerShdw>
                </a:effectLst>
                <a:latin typeface="Times New Roman" pitchFamily="18" charset="0"/>
              </a:rPr>
              <a:t>构造型与标签值   练习一</a:t>
            </a:r>
            <a:endParaRPr lang="zh-CN" altLang="en-US" sz="2800">
              <a:solidFill>
                <a:srgbClr val="002E8A"/>
              </a:solidFill>
              <a:effectLst>
                <a:outerShdw blurRad="38100" dist="38100" dir="2700000" algn="tl">
                  <a:srgbClr val="C0C0C0"/>
                </a:outerShdw>
              </a:effectLst>
            </a:endParaRPr>
          </a:p>
        </p:txBody>
      </p:sp>
      <p:sp>
        <p:nvSpPr>
          <p:cNvPr id="425988" name="Text Box 4"/>
          <p:cNvSpPr txBox="1">
            <a:spLocks noChangeArrowheads="1"/>
          </p:cNvSpPr>
          <p:nvPr/>
        </p:nvSpPr>
        <p:spPr bwMode="auto">
          <a:xfrm>
            <a:off x="5813425" y="4567238"/>
            <a:ext cx="1350963" cy="373062"/>
          </a:xfrm>
          <a:prstGeom prst="rect">
            <a:avLst/>
          </a:prstGeom>
          <a:solidFill>
            <a:srgbClr val="FFFFFF"/>
          </a:solidFill>
          <a:ln w="19050">
            <a:solidFill>
              <a:srgbClr val="000000"/>
            </a:solidFill>
            <a:miter lim="800000"/>
            <a:headEnd/>
            <a:tailEnd/>
          </a:ln>
        </p:spPr>
        <p:txBody>
          <a:bodyPr/>
          <a:lstStyle/>
          <a:p>
            <a:pPr algn="ctr"/>
            <a:r>
              <a:rPr lang="zh-CN" altLang="en-US" sz="1400">
                <a:effectLst>
                  <a:outerShdw blurRad="38100" dist="38100" dir="2700000" algn="tl">
                    <a:srgbClr val="C0C0C0"/>
                  </a:outerShdw>
                </a:effectLst>
                <a:latin typeface="Times New Roman" pitchFamily="18" charset="0"/>
              </a:rPr>
              <a:t>分析类</a:t>
            </a:r>
            <a:endParaRPr lang="zh-CN" altLang="en-US" sz="1400">
              <a:effectLst>
                <a:outerShdw blurRad="38100" dist="38100" dir="2700000" algn="tl">
                  <a:srgbClr val="C0C0C0"/>
                </a:outerShdw>
              </a:effectLst>
            </a:endParaRPr>
          </a:p>
        </p:txBody>
      </p:sp>
      <p:sp>
        <p:nvSpPr>
          <p:cNvPr id="425989" name="Text Box 5"/>
          <p:cNvSpPr txBox="1">
            <a:spLocks noChangeArrowheads="1"/>
          </p:cNvSpPr>
          <p:nvPr/>
        </p:nvSpPr>
        <p:spPr bwMode="auto">
          <a:xfrm>
            <a:off x="7164388" y="5435600"/>
            <a:ext cx="1349375" cy="373063"/>
          </a:xfrm>
          <a:prstGeom prst="rect">
            <a:avLst/>
          </a:prstGeom>
          <a:solidFill>
            <a:srgbClr val="FFFFFF"/>
          </a:solidFill>
          <a:ln w="19050">
            <a:solidFill>
              <a:srgbClr val="000000"/>
            </a:solidFill>
            <a:miter lim="800000"/>
            <a:headEnd/>
            <a:tailEnd/>
          </a:ln>
        </p:spPr>
        <p:txBody>
          <a:bodyPr/>
          <a:lstStyle/>
          <a:p>
            <a:pPr algn="ctr"/>
            <a:r>
              <a:rPr lang="zh-CN" altLang="en-US" sz="1400">
                <a:effectLst>
                  <a:outerShdw blurRad="38100" dist="38100" dir="2700000" algn="tl">
                    <a:srgbClr val="C0C0C0"/>
                  </a:outerShdw>
                </a:effectLst>
                <a:latin typeface="Times New Roman" pitchFamily="18" charset="0"/>
              </a:rPr>
              <a:t>设计类</a:t>
            </a:r>
            <a:endParaRPr lang="zh-CN" altLang="en-US" sz="1400">
              <a:effectLst>
                <a:outerShdw blurRad="38100" dist="38100" dir="2700000" algn="tl">
                  <a:srgbClr val="C0C0C0"/>
                </a:outerShdw>
              </a:effectLst>
            </a:endParaRPr>
          </a:p>
        </p:txBody>
      </p:sp>
      <p:sp>
        <p:nvSpPr>
          <p:cNvPr id="425990" name="Line 6"/>
          <p:cNvSpPr>
            <a:spLocks noChangeShapeType="1"/>
          </p:cNvSpPr>
          <p:nvPr/>
        </p:nvSpPr>
        <p:spPr bwMode="auto">
          <a:xfrm flipH="1">
            <a:off x="6488113" y="5684838"/>
            <a:ext cx="676275" cy="0"/>
          </a:xfrm>
          <a:prstGeom prst="line">
            <a:avLst/>
          </a:prstGeom>
          <a:noFill/>
          <a:ln w="19050">
            <a:solidFill>
              <a:srgbClr val="000000"/>
            </a:solidFill>
            <a:prstDash val="dash"/>
            <a:round/>
            <a:headEnd/>
            <a:tailEnd/>
          </a:ln>
        </p:spPr>
        <p:txBody>
          <a:bodyPr/>
          <a:lstStyle/>
          <a:p>
            <a:endParaRPr lang="zh-CN" altLang="en-US"/>
          </a:p>
        </p:txBody>
      </p:sp>
      <p:sp>
        <p:nvSpPr>
          <p:cNvPr id="425991" name="Line 7"/>
          <p:cNvSpPr>
            <a:spLocks noChangeShapeType="1"/>
          </p:cNvSpPr>
          <p:nvPr/>
        </p:nvSpPr>
        <p:spPr bwMode="auto">
          <a:xfrm flipV="1">
            <a:off x="6488113" y="5064125"/>
            <a:ext cx="0" cy="620713"/>
          </a:xfrm>
          <a:prstGeom prst="line">
            <a:avLst/>
          </a:prstGeom>
          <a:noFill/>
          <a:ln w="19050">
            <a:solidFill>
              <a:srgbClr val="000000"/>
            </a:solidFill>
            <a:prstDash val="dash"/>
            <a:round/>
            <a:headEnd/>
            <a:tailEnd/>
          </a:ln>
        </p:spPr>
        <p:txBody>
          <a:bodyPr/>
          <a:lstStyle/>
          <a:p>
            <a:endParaRPr lang="zh-CN" altLang="en-US"/>
          </a:p>
        </p:txBody>
      </p:sp>
      <p:sp>
        <p:nvSpPr>
          <p:cNvPr id="425992" name="AutoShape 8"/>
          <p:cNvSpPr>
            <a:spLocks noChangeArrowheads="1"/>
          </p:cNvSpPr>
          <p:nvPr/>
        </p:nvSpPr>
        <p:spPr bwMode="auto">
          <a:xfrm>
            <a:off x="6399213" y="4959350"/>
            <a:ext cx="168275" cy="123825"/>
          </a:xfrm>
          <a:prstGeom prst="triangle">
            <a:avLst>
              <a:gd name="adj" fmla="val 50000"/>
            </a:avLst>
          </a:prstGeom>
          <a:solidFill>
            <a:srgbClr val="FFFFFF"/>
          </a:solidFill>
          <a:ln w="19050">
            <a:solidFill>
              <a:srgbClr val="000000"/>
            </a:solidFill>
            <a:miter lim="800000"/>
            <a:headEnd/>
            <a:tailEnd/>
          </a:ln>
        </p:spPr>
        <p:txBody>
          <a:bodyPr/>
          <a:lstStyle/>
          <a:p>
            <a:endParaRPr lang="zh-CN" altLang="en-US"/>
          </a:p>
        </p:txBody>
      </p:sp>
      <p:grpSp>
        <p:nvGrpSpPr>
          <p:cNvPr id="425993" name="Group 9"/>
          <p:cNvGrpSpPr>
            <a:grpSpLocks/>
          </p:cNvGrpSpPr>
          <p:nvPr/>
        </p:nvGrpSpPr>
        <p:grpSpPr bwMode="auto">
          <a:xfrm>
            <a:off x="5922963" y="2222500"/>
            <a:ext cx="2871787" cy="2020888"/>
            <a:chOff x="3731" y="1400"/>
            <a:chExt cx="1809" cy="1273"/>
          </a:xfrm>
        </p:grpSpPr>
        <p:grpSp>
          <p:nvGrpSpPr>
            <p:cNvPr id="425994" name="Group 10"/>
            <p:cNvGrpSpPr>
              <a:grpSpLocks/>
            </p:cNvGrpSpPr>
            <p:nvPr/>
          </p:nvGrpSpPr>
          <p:grpSpPr bwMode="auto">
            <a:xfrm>
              <a:off x="4066" y="1400"/>
              <a:ext cx="1036" cy="596"/>
              <a:chOff x="4066" y="1400"/>
              <a:chExt cx="1036" cy="596"/>
            </a:xfrm>
          </p:grpSpPr>
          <p:sp>
            <p:nvSpPr>
              <p:cNvPr id="425995" name="Rectangle 11"/>
              <p:cNvSpPr>
                <a:spLocks noChangeArrowheads="1"/>
              </p:cNvSpPr>
              <p:nvPr/>
            </p:nvSpPr>
            <p:spPr bwMode="auto">
              <a:xfrm>
                <a:off x="4066" y="1400"/>
                <a:ext cx="1036" cy="596"/>
              </a:xfrm>
              <a:prstGeom prst="rect">
                <a:avLst/>
              </a:prstGeom>
              <a:solidFill>
                <a:srgbClr val="FFFFFF"/>
              </a:solidFill>
              <a:ln w="19050">
                <a:solidFill>
                  <a:srgbClr val="000000"/>
                </a:solidFill>
                <a:miter lim="800000"/>
                <a:headEnd/>
                <a:tailEnd/>
              </a:ln>
            </p:spPr>
            <p:txBody>
              <a:bodyPr/>
              <a:lstStyle/>
              <a:p>
                <a:pPr algn="ctr"/>
                <a:r>
                  <a:rPr lang="zh-CN" altLang="en-US" sz="1400">
                    <a:effectLst>
                      <a:outerShdw blurRad="38100" dist="38100" dir="2700000" algn="tl">
                        <a:srgbClr val="C0C0C0"/>
                      </a:outerShdw>
                    </a:effectLst>
                    <a:latin typeface="黑体" pitchFamily="49" charset="-122"/>
                    <a:ea typeface="黑体" pitchFamily="49" charset="-122"/>
                  </a:rPr>
                  <a:t>特征值</a:t>
                </a:r>
              </a:p>
              <a:p>
                <a:pPr algn="ctr"/>
                <a:endParaRPr lang="zh-CN" altLang="en-US" sz="1400">
                  <a:effectLst>
                    <a:outerShdw blurRad="38100" dist="38100" dir="2700000" algn="tl">
                      <a:srgbClr val="C0C0C0"/>
                    </a:outerShdw>
                  </a:effectLst>
                  <a:latin typeface="Times New Roman" pitchFamily="18" charset="0"/>
                </a:endParaRPr>
              </a:p>
              <a:p>
                <a:pPr algn="ctr"/>
                <a:endParaRPr lang="en-US" altLang="zh-CN" sz="1400">
                  <a:effectLst>
                    <a:outerShdw blurRad="38100" dist="38100" dir="2700000" algn="tl">
                      <a:srgbClr val="C0C0C0"/>
                    </a:outerShdw>
                  </a:effectLst>
                  <a:latin typeface="Times New Roman" pitchFamily="18" charset="0"/>
                </a:endParaRPr>
              </a:p>
            </p:txBody>
          </p:sp>
          <p:sp>
            <p:nvSpPr>
              <p:cNvPr id="425996" name="Rectangle 12"/>
              <p:cNvSpPr>
                <a:spLocks noChangeArrowheads="1"/>
              </p:cNvSpPr>
              <p:nvPr/>
            </p:nvSpPr>
            <p:spPr bwMode="auto">
              <a:xfrm>
                <a:off x="4066" y="1622"/>
                <a:ext cx="1036" cy="184"/>
              </a:xfrm>
              <a:prstGeom prst="rect">
                <a:avLst/>
              </a:prstGeom>
              <a:solidFill>
                <a:srgbClr val="FFFFFF"/>
              </a:solidFill>
              <a:ln w="19050">
                <a:solidFill>
                  <a:srgbClr val="000000"/>
                </a:solidFill>
                <a:miter lim="800000"/>
                <a:headEnd/>
                <a:tailEnd/>
              </a:ln>
            </p:spPr>
            <p:txBody>
              <a:bodyPr/>
              <a:lstStyle/>
              <a:p>
                <a:pPr algn="ctr"/>
                <a:r>
                  <a:rPr lang="zh-CN" altLang="en-US" sz="1400">
                    <a:effectLst>
                      <a:outerShdw blurRad="38100" dist="38100" dir="2700000" algn="tl">
                        <a:srgbClr val="C0C0C0"/>
                      </a:outerShdw>
                    </a:effectLst>
                    <a:latin typeface="Times New Roman" pitchFamily="18" charset="0"/>
                  </a:rPr>
                  <a:t>－ 类型</a:t>
                </a:r>
                <a:r>
                  <a:rPr lang="en-US" altLang="zh-CN" sz="1400">
                    <a:effectLst>
                      <a:outerShdw blurRad="38100" dist="38100" dir="2700000" algn="tl">
                        <a:srgbClr val="C0C0C0"/>
                      </a:outerShdw>
                    </a:effectLst>
                    <a:latin typeface="Times New Roman" pitchFamily="18" charset="0"/>
                  </a:rPr>
                  <a:t>;</a:t>
                </a:r>
                <a:endParaRPr lang="en-US" altLang="zh-CN" sz="1400">
                  <a:effectLst>
                    <a:outerShdw blurRad="38100" dist="38100" dir="2700000" algn="tl">
                      <a:srgbClr val="C0C0C0"/>
                    </a:outerShdw>
                  </a:effectLst>
                </a:endParaRPr>
              </a:p>
            </p:txBody>
          </p:sp>
        </p:grpSp>
        <p:grpSp>
          <p:nvGrpSpPr>
            <p:cNvPr id="425997" name="Group 13"/>
            <p:cNvGrpSpPr>
              <a:grpSpLocks/>
            </p:cNvGrpSpPr>
            <p:nvPr/>
          </p:nvGrpSpPr>
          <p:grpSpPr bwMode="auto">
            <a:xfrm>
              <a:off x="3731" y="2258"/>
              <a:ext cx="452" cy="391"/>
              <a:chOff x="5040" y="6900"/>
              <a:chExt cx="1080" cy="780"/>
            </a:xfrm>
          </p:grpSpPr>
          <p:sp>
            <p:nvSpPr>
              <p:cNvPr id="425998" name="Rectangle 14"/>
              <p:cNvSpPr>
                <a:spLocks noChangeArrowheads="1"/>
              </p:cNvSpPr>
              <p:nvPr/>
            </p:nvSpPr>
            <p:spPr bwMode="auto">
              <a:xfrm>
                <a:off x="5040" y="6900"/>
                <a:ext cx="1080" cy="780"/>
              </a:xfrm>
              <a:prstGeom prst="rect">
                <a:avLst/>
              </a:prstGeom>
              <a:solidFill>
                <a:srgbClr val="FFFFFF"/>
              </a:solidFill>
              <a:ln w="19050">
                <a:solidFill>
                  <a:srgbClr val="000000"/>
                </a:solidFill>
                <a:miter lim="800000"/>
                <a:headEnd/>
                <a:tailEnd/>
              </a:ln>
            </p:spPr>
            <p:txBody>
              <a:bodyPr/>
              <a:lstStyle/>
              <a:p>
                <a:pPr algn="ctr"/>
                <a:r>
                  <a:rPr lang="zh-CN" altLang="en-US" sz="1400">
                    <a:effectLst>
                      <a:outerShdw blurRad="38100" dist="38100" dir="2700000" algn="tl">
                        <a:srgbClr val="C0C0C0"/>
                      </a:outerShdw>
                    </a:effectLst>
                    <a:latin typeface="黑体" pitchFamily="49" charset="-122"/>
                    <a:ea typeface="黑体" pitchFamily="49" charset="-122"/>
                  </a:rPr>
                  <a:t>数值</a:t>
                </a:r>
                <a:endParaRPr lang="zh-CN" altLang="en-US" sz="1400">
                  <a:effectLst>
                    <a:outerShdw blurRad="38100" dist="38100" dir="2700000" algn="tl">
                      <a:srgbClr val="C0C0C0"/>
                    </a:outerShdw>
                  </a:effectLst>
                </a:endParaRPr>
              </a:p>
            </p:txBody>
          </p:sp>
          <p:sp>
            <p:nvSpPr>
              <p:cNvPr id="425999" name="Rectangle 15"/>
              <p:cNvSpPr>
                <a:spLocks noChangeArrowheads="1"/>
              </p:cNvSpPr>
              <p:nvPr/>
            </p:nvSpPr>
            <p:spPr bwMode="auto">
              <a:xfrm>
                <a:off x="5040" y="7368"/>
                <a:ext cx="1080" cy="156"/>
              </a:xfrm>
              <a:prstGeom prst="rect">
                <a:avLst/>
              </a:prstGeom>
              <a:solidFill>
                <a:srgbClr val="FFFFFF"/>
              </a:solidFill>
              <a:ln w="19050">
                <a:solidFill>
                  <a:srgbClr val="000000"/>
                </a:solidFill>
                <a:miter lim="800000"/>
                <a:headEnd/>
                <a:tailEnd/>
              </a:ln>
            </p:spPr>
            <p:txBody>
              <a:bodyPr/>
              <a:lstStyle/>
              <a:p>
                <a:pPr algn="l"/>
                <a:endParaRPr lang="zh-CN" altLang="zh-CN" sz="1400">
                  <a:effectLst>
                    <a:outerShdw blurRad="38100" dist="38100" dir="2700000" algn="tl">
                      <a:srgbClr val="C0C0C0"/>
                    </a:outerShdw>
                  </a:effectLst>
                </a:endParaRPr>
              </a:p>
            </p:txBody>
          </p:sp>
        </p:grpSp>
        <p:grpSp>
          <p:nvGrpSpPr>
            <p:cNvPr id="426000" name="Group 16"/>
            <p:cNvGrpSpPr>
              <a:grpSpLocks/>
            </p:cNvGrpSpPr>
            <p:nvPr/>
          </p:nvGrpSpPr>
          <p:grpSpPr bwMode="auto">
            <a:xfrm>
              <a:off x="5180" y="2229"/>
              <a:ext cx="360" cy="391"/>
              <a:chOff x="5040" y="6900"/>
              <a:chExt cx="1080" cy="780"/>
            </a:xfrm>
          </p:grpSpPr>
          <p:sp>
            <p:nvSpPr>
              <p:cNvPr id="426001" name="Rectangle 17"/>
              <p:cNvSpPr>
                <a:spLocks noChangeArrowheads="1"/>
              </p:cNvSpPr>
              <p:nvPr/>
            </p:nvSpPr>
            <p:spPr bwMode="auto">
              <a:xfrm>
                <a:off x="5040" y="6900"/>
                <a:ext cx="1080" cy="780"/>
              </a:xfrm>
              <a:prstGeom prst="rect">
                <a:avLst/>
              </a:prstGeom>
              <a:solidFill>
                <a:srgbClr val="FFFFFF"/>
              </a:solidFill>
              <a:ln w="19050">
                <a:solidFill>
                  <a:srgbClr val="000000"/>
                </a:solidFill>
                <a:miter lim="800000"/>
                <a:headEnd/>
                <a:tailEnd/>
              </a:ln>
            </p:spPr>
            <p:txBody>
              <a:bodyPr/>
              <a:lstStyle/>
              <a:p>
                <a:pPr algn="ctr"/>
                <a:r>
                  <a:rPr lang="zh-CN" altLang="en-US" sz="1400">
                    <a:effectLst>
                      <a:outerShdw blurRad="38100" dist="38100" dir="2700000" algn="tl">
                        <a:srgbClr val="C0C0C0"/>
                      </a:outerShdw>
                    </a:effectLst>
                  </a:rPr>
                  <a:t>位图</a:t>
                </a:r>
              </a:p>
            </p:txBody>
          </p:sp>
          <p:sp>
            <p:nvSpPr>
              <p:cNvPr id="426002" name="Rectangle 18"/>
              <p:cNvSpPr>
                <a:spLocks noChangeArrowheads="1"/>
              </p:cNvSpPr>
              <p:nvPr/>
            </p:nvSpPr>
            <p:spPr bwMode="auto">
              <a:xfrm>
                <a:off x="5040" y="7368"/>
                <a:ext cx="1080" cy="156"/>
              </a:xfrm>
              <a:prstGeom prst="rect">
                <a:avLst/>
              </a:prstGeom>
              <a:solidFill>
                <a:srgbClr val="FFFFFF"/>
              </a:solidFill>
              <a:ln w="19050">
                <a:solidFill>
                  <a:srgbClr val="000000"/>
                </a:solidFill>
                <a:miter lim="800000"/>
                <a:headEnd/>
                <a:tailEnd/>
              </a:ln>
            </p:spPr>
            <p:txBody>
              <a:bodyPr/>
              <a:lstStyle/>
              <a:p>
                <a:pPr algn="l"/>
                <a:endParaRPr lang="zh-CN" altLang="zh-CN" sz="1400">
                  <a:effectLst>
                    <a:outerShdw blurRad="38100" dist="38100" dir="2700000" algn="tl">
                      <a:srgbClr val="C0C0C0"/>
                    </a:outerShdw>
                  </a:effectLst>
                </a:endParaRPr>
              </a:p>
            </p:txBody>
          </p:sp>
        </p:grpSp>
        <p:sp>
          <p:nvSpPr>
            <p:cNvPr id="426003" name="Line 19"/>
            <p:cNvSpPr>
              <a:spLocks noChangeShapeType="1"/>
            </p:cNvSpPr>
            <p:nvPr/>
          </p:nvSpPr>
          <p:spPr bwMode="auto">
            <a:xfrm flipH="1" flipV="1">
              <a:off x="5113" y="2062"/>
              <a:ext cx="185" cy="155"/>
            </a:xfrm>
            <a:prstGeom prst="line">
              <a:avLst/>
            </a:prstGeom>
            <a:noFill/>
            <a:ln w="19050">
              <a:solidFill>
                <a:srgbClr val="000000"/>
              </a:solidFill>
              <a:round/>
              <a:headEnd/>
              <a:tailEnd/>
            </a:ln>
          </p:spPr>
          <p:txBody>
            <a:bodyPr/>
            <a:lstStyle/>
            <a:p>
              <a:endParaRPr lang="zh-CN" altLang="en-US"/>
            </a:p>
          </p:txBody>
        </p:sp>
        <p:sp>
          <p:nvSpPr>
            <p:cNvPr id="426004" name="AutoShape 20"/>
            <p:cNvSpPr>
              <a:spLocks noChangeArrowheads="1"/>
            </p:cNvSpPr>
            <p:nvPr/>
          </p:nvSpPr>
          <p:spPr bwMode="auto">
            <a:xfrm rot="-5842141">
              <a:off x="4006" y="2018"/>
              <a:ext cx="90" cy="92"/>
            </a:xfrm>
            <a:prstGeom prst="triangle">
              <a:avLst>
                <a:gd name="adj" fmla="val 50000"/>
              </a:avLst>
            </a:prstGeom>
            <a:solidFill>
              <a:srgbClr val="FFFFFF"/>
            </a:solidFill>
            <a:ln w="19050">
              <a:solidFill>
                <a:srgbClr val="000000"/>
              </a:solidFill>
              <a:miter lim="800000"/>
              <a:headEnd/>
              <a:tailEnd/>
            </a:ln>
          </p:spPr>
          <p:txBody>
            <a:bodyPr/>
            <a:lstStyle/>
            <a:p>
              <a:endParaRPr lang="zh-CN" altLang="en-US"/>
            </a:p>
          </p:txBody>
        </p:sp>
        <p:sp>
          <p:nvSpPr>
            <p:cNvPr id="426005" name="Line 21"/>
            <p:cNvSpPr>
              <a:spLocks noChangeShapeType="1"/>
            </p:cNvSpPr>
            <p:nvPr/>
          </p:nvSpPr>
          <p:spPr bwMode="auto">
            <a:xfrm flipV="1">
              <a:off x="3962" y="2079"/>
              <a:ext cx="91" cy="175"/>
            </a:xfrm>
            <a:prstGeom prst="line">
              <a:avLst/>
            </a:prstGeom>
            <a:noFill/>
            <a:ln w="19050">
              <a:solidFill>
                <a:srgbClr val="000000"/>
              </a:solidFill>
              <a:round/>
              <a:headEnd/>
              <a:tailEnd/>
            </a:ln>
          </p:spPr>
          <p:txBody>
            <a:bodyPr/>
            <a:lstStyle/>
            <a:p>
              <a:endParaRPr lang="zh-CN" altLang="en-US"/>
            </a:p>
          </p:txBody>
        </p:sp>
        <p:sp>
          <p:nvSpPr>
            <p:cNvPr id="426006" name="AutoShape 22"/>
            <p:cNvSpPr>
              <a:spLocks noChangeArrowheads="1"/>
            </p:cNvSpPr>
            <p:nvPr/>
          </p:nvSpPr>
          <p:spPr bwMode="auto">
            <a:xfrm rot="-3314693">
              <a:off x="5035" y="1989"/>
              <a:ext cx="91" cy="92"/>
            </a:xfrm>
            <a:prstGeom prst="triangle">
              <a:avLst>
                <a:gd name="adj" fmla="val 50000"/>
              </a:avLst>
            </a:prstGeom>
            <a:solidFill>
              <a:srgbClr val="FFFFFF"/>
            </a:solidFill>
            <a:ln w="19050">
              <a:solidFill>
                <a:srgbClr val="000000"/>
              </a:solidFill>
              <a:miter lim="800000"/>
              <a:headEnd/>
              <a:tailEnd/>
            </a:ln>
          </p:spPr>
          <p:txBody>
            <a:bodyPr/>
            <a:lstStyle/>
            <a:p>
              <a:endParaRPr lang="zh-CN" altLang="en-US"/>
            </a:p>
          </p:txBody>
        </p:sp>
        <p:grpSp>
          <p:nvGrpSpPr>
            <p:cNvPr id="426007" name="Group 23"/>
            <p:cNvGrpSpPr>
              <a:grpSpLocks/>
            </p:cNvGrpSpPr>
            <p:nvPr/>
          </p:nvGrpSpPr>
          <p:grpSpPr bwMode="auto">
            <a:xfrm>
              <a:off x="4315" y="2282"/>
              <a:ext cx="624" cy="391"/>
              <a:chOff x="5040" y="6900"/>
              <a:chExt cx="1080" cy="780"/>
            </a:xfrm>
          </p:grpSpPr>
          <p:sp>
            <p:nvSpPr>
              <p:cNvPr id="426008" name="Rectangle 24"/>
              <p:cNvSpPr>
                <a:spLocks noChangeArrowheads="1"/>
              </p:cNvSpPr>
              <p:nvPr/>
            </p:nvSpPr>
            <p:spPr bwMode="auto">
              <a:xfrm>
                <a:off x="5040" y="6900"/>
                <a:ext cx="1080" cy="780"/>
              </a:xfrm>
              <a:prstGeom prst="rect">
                <a:avLst/>
              </a:prstGeom>
              <a:solidFill>
                <a:srgbClr val="FFFFFF"/>
              </a:solidFill>
              <a:ln w="19050">
                <a:solidFill>
                  <a:srgbClr val="000000"/>
                </a:solidFill>
                <a:miter lim="800000"/>
                <a:headEnd/>
                <a:tailEnd/>
              </a:ln>
            </p:spPr>
            <p:txBody>
              <a:bodyPr/>
              <a:lstStyle/>
              <a:p>
                <a:pPr algn="ctr"/>
                <a:r>
                  <a:rPr lang="zh-CN" altLang="en-US" sz="1400">
                    <a:effectLst>
                      <a:outerShdw blurRad="38100" dist="38100" dir="2700000" algn="tl">
                        <a:srgbClr val="C0C0C0"/>
                      </a:outerShdw>
                    </a:effectLst>
                  </a:rPr>
                  <a:t>字符串</a:t>
                </a:r>
              </a:p>
            </p:txBody>
          </p:sp>
          <p:sp>
            <p:nvSpPr>
              <p:cNvPr id="426009" name="Rectangle 25"/>
              <p:cNvSpPr>
                <a:spLocks noChangeArrowheads="1"/>
              </p:cNvSpPr>
              <p:nvPr/>
            </p:nvSpPr>
            <p:spPr bwMode="auto">
              <a:xfrm>
                <a:off x="5040" y="7368"/>
                <a:ext cx="1080" cy="156"/>
              </a:xfrm>
              <a:prstGeom prst="rect">
                <a:avLst/>
              </a:prstGeom>
              <a:solidFill>
                <a:srgbClr val="FFFFFF"/>
              </a:solidFill>
              <a:ln w="19050">
                <a:solidFill>
                  <a:srgbClr val="000000"/>
                </a:solidFill>
                <a:miter lim="800000"/>
                <a:headEnd/>
                <a:tailEnd/>
              </a:ln>
            </p:spPr>
            <p:txBody>
              <a:bodyPr/>
              <a:lstStyle/>
              <a:p>
                <a:pPr algn="l"/>
                <a:endParaRPr lang="zh-CN" altLang="zh-CN" sz="1400">
                  <a:effectLst>
                    <a:outerShdw blurRad="38100" dist="38100" dir="2700000" algn="tl">
                      <a:srgbClr val="C0C0C0"/>
                    </a:outerShdw>
                  </a:effectLst>
                </a:endParaRPr>
              </a:p>
            </p:txBody>
          </p:sp>
        </p:grpSp>
        <p:sp>
          <p:nvSpPr>
            <p:cNvPr id="426010" name="AutoShape 26"/>
            <p:cNvSpPr>
              <a:spLocks noChangeArrowheads="1"/>
            </p:cNvSpPr>
            <p:nvPr/>
          </p:nvSpPr>
          <p:spPr bwMode="auto">
            <a:xfrm>
              <a:off x="4581" y="1999"/>
              <a:ext cx="90" cy="92"/>
            </a:xfrm>
            <a:prstGeom prst="triangle">
              <a:avLst>
                <a:gd name="adj" fmla="val 50000"/>
              </a:avLst>
            </a:prstGeom>
            <a:solidFill>
              <a:srgbClr val="FFFFFF"/>
            </a:solidFill>
            <a:ln w="19050">
              <a:solidFill>
                <a:srgbClr val="000000"/>
              </a:solidFill>
              <a:miter lim="800000"/>
              <a:headEnd/>
              <a:tailEnd/>
            </a:ln>
          </p:spPr>
          <p:txBody>
            <a:bodyPr/>
            <a:lstStyle/>
            <a:p>
              <a:endParaRPr lang="zh-CN" altLang="en-US"/>
            </a:p>
          </p:txBody>
        </p:sp>
        <p:sp>
          <p:nvSpPr>
            <p:cNvPr id="426011" name="Line 27"/>
            <p:cNvSpPr>
              <a:spLocks noChangeShapeType="1"/>
            </p:cNvSpPr>
            <p:nvPr/>
          </p:nvSpPr>
          <p:spPr bwMode="auto">
            <a:xfrm flipV="1">
              <a:off x="4627" y="2090"/>
              <a:ext cx="1" cy="193"/>
            </a:xfrm>
            <a:prstGeom prst="line">
              <a:avLst/>
            </a:prstGeom>
            <a:noFill/>
            <a:ln w="19050">
              <a:solidFill>
                <a:srgbClr val="000000"/>
              </a:solidFill>
              <a:round/>
              <a:headEnd/>
              <a:tailEnd/>
            </a:ln>
          </p:spPr>
          <p:txBody>
            <a:bodyPr/>
            <a:lstStyle/>
            <a:p>
              <a:endParaRPr lang="zh-CN" altLang="en-US"/>
            </a:p>
          </p:txBody>
        </p:sp>
      </p:grpSp>
      <p:grpSp>
        <p:nvGrpSpPr>
          <p:cNvPr id="426012" name="Group 28"/>
          <p:cNvGrpSpPr>
            <a:grpSpLocks/>
          </p:cNvGrpSpPr>
          <p:nvPr/>
        </p:nvGrpSpPr>
        <p:grpSpPr bwMode="auto">
          <a:xfrm>
            <a:off x="723900" y="2233613"/>
            <a:ext cx="4010025" cy="1992312"/>
            <a:chOff x="456" y="1407"/>
            <a:chExt cx="2526" cy="1255"/>
          </a:xfrm>
        </p:grpSpPr>
        <p:grpSp>
          <p:nvGrpSpPr>
            <p:cNvPr id="426013" name="Group 29"/>
            <p:cNvGrpSpPr>
              <a:grpSpLocks/>
            </p:cNvGrpSpPr>
            <p:nvPr/>
          </p:nvGrpSpPr>
          <p:grpSpPr bwMode="auto">
            <a:xfrm>
              <a:off x="635" y="1407"/>
              <a:ext cx="1036" cy="596"/>
              <a:chOff x="605" y="1407"/>
              <a:chExt cx="1036" cy="596"/>
            </a:xfrm>
          </p:grpSpPr>
          <p:sp>
            <p:nvSpPr>
              <p:cNvPr id="426014" name="Rectangle 30"/>
              <p:cNvSpPr>
                <a:spLocks noChangeArrowheads="1"/>
              </p:cNvSpPr>
              <p:nvPr/>
            </p:nvSpPr>
            <p:spPr bwMode="auto">
              <a:xfrm>
                <a:off x="605" y="1407"/>
                <a:ext cx="1036" cy="596"/>
              </a:xfrm>
              <a:prstGeom prst="rect">
                <a:avLst/>
              </a:prstGeom>
              <a:solidFill>
                <a:srgbClr val="FFFFFF"/>
              </a:solidFill>
              <a:ln w="19050">
                <a:solidFill>
                  <a:srgbClr val="000000"/>
                </a:solidFill>
                <a:miter lim="800000"/>
                <a:headEnd/>
                <a:tailEnd/>
              </a:ln>
            </p:spPr>
            <p:txBody>
              <a:bodyPr/>
              <a:lstStyle/>
              <a:p>
                <a:pPr algn="ctr"/>
                <a:r>
                  <a:rPr lang="zh-CN" altLang="en-US" sz="1400">
                    <a:effectLst>
                      <a:outerShdw blurRad="38100" dist="38100" dir="2700000" algn="tl">
                        <a:srgbClr val="C0C0C0"/>
                      </a:outerShdw>
                    </a:effectLst>
                    <a:latin typeface="黑体" pitchFamily="49" charset="-122"/>
                    <a:ea typeface="黑体" pitchFamily="49" charset="-122"/>
                  </a:rPr>
                  <a:t>曲线</a:t>
                </a:r>
              </a:p>
              <a:p>
                <a:pPr algn="ctr"/>
                <a:r>
                  <a:rPr lang="en-US" altLang="zh-CN" sz="1400">
                    <a:effectLst>
                      <a:outerShdw blurRad="38100" dist="38100" dir="2700000" algn="tl">
                        <a:srgbClr val="C0C0C0"/>
                      </a:outerShdw>
                    </a:effectLst>
                    <a:latin typeface="Times New Roman" pitchFamily="18" charset="0"/>
                  </a:rPr>
                  <a:t>{abstract}</a:t>
                </a:r>
              </a:p>
              <a:p>
                <a:pPr algn="ctr"/>
                <a:endParaRPr lang="en-US" altLang="zh-CN" sz="1400">
                  <a:effectLst>
                    <a:outerShdw blurRad="38100" dist="38100" dir="2700000" algn="tl">
                      <a:srgbClr val="C0C0C0"/>
                    </a:outerShdw>
                  </a:effectLst>
                  <a:latin typeface="Times New Roman" pitchFamily="18" charset="0"/>
                </a:endParaRPr>
              </a:p>
              <a:p>
                <a:pPr algn="ctr"/>
                <a:endParaRPr lang="en-US" altLang="zh-CN" sz="1400">
                  <a:effectLst>
                    <a:outerShdw blurRad="38100" dist="38100" dir="2700000" algn="tl">
                      <a:srgbClr val="C0C0C0"/>
                    </a:outerShdw>
                  </a:effectLst>
                  <a:latin typeface="Times New Roman" pitchFamily="18" charset="0"/>
                </a:endParaRPr>
              </a:p>
            </p:txBody>
          </p:sp>
          <p:sp>
            <p:nvSpPr>
              <p:cNvPr id="426015" name="Rectangle 31"/>
              <p:cNvSpPr>
                <a:spLocks noChangeArrowheads="1"/>
              </p:cNvSpPr>
              <p:nvPr/>
            </p:nvSpPr>
            <p:spPr bwMode="auto">
              <a:xfrm>
                <a:off x="605" y="1713"/>
                <a:ext cx="1036" cy="184"/>
              </a:xfrm>
              <a:prstGeom prst="rect">
                <a:avLst/>
              </a:prstGeom>
              <a:solidFill>
                <a:srgbClr val="FFFFFF"/>
              </a:solidFill>
              <a:ln w="19050">
                <a:solidFill>
                  <a:srgbClr val="000000"/>
                </a:solidFill>
                <a:miter lim="800000"/>
                <a:headEnd/>
                <a:tailEnd/>
              </a:ln>
            </p:spPr>
            <p:txBody>
              <a:bodyPr/>
              <a:lstStyle/>
              <a:p>
                <a:pPr algn="ctr"/>
                <a:r>
                  <a:rPr lang="zh-CN" altLang="en-US" sz="1400">
                    <a:effectLst>
                      <a:outerShdw blurRad="38100" dist="38100" dir="2700000" algn="tl">
                        <a:srgbClr val="C0C0C0"/>
                      </a:outerShdw>
                    </a:effectLst>
                    <a:latin typeface="Times New Roman" pitchFamily="18" charset="0"/>
                  </a:rPr>
                  <a:t>－ 类型</a:t>
                </a:r>
                <a:r>
                  <a:rPr lang="en-US" altLang="zh-CN" sz="1400">
                    <a:effectLst>
                      <a:outerShdw blurRad="38100" dist="38100" dir="2700000" algn="tl">
                        <a:srgbClr val="C0C0C0"/>
                      </a:outerShdw>
                    </a:effectLst>
                    <a:latin typeface="Times New Roman" pitchFamily="18" charset="0"/>
                  </a:rPr>
                  <a:t>;</a:t>
                </a:r>
                <a:endParaRPr lang="en-US" altLang="zh-CN" sz="1400">
                  <a:effectLst>
                    <a:outerShdw blurRad="38100" dist="38100" dir="2700000" algn="tl">
                      <a:srgbClr val="C0C0C0"/>
                    </a:outerShdw>
                  </a:effectLst>
                </a:endParaRPr>
              </a:p>
            </p:txBody>
          </p:sp>
        </p:grpSp>
        <p:grpSp>
          <p:nvGrpSpPr>
            <p:cNvPr id="426016" name="Group 32"/>
            <p:cNvGrpSpPr>
              <a:grpSpLocks/>
            </p:cNvGrpSpPr>
            <p:nvPr/>
          </p:nvGrpSpPr>
          <p:grpSpPr bwMode="auto">
            <a:xfrm>
              <a:off x="456" y="2271"/>
              <a:ext cx="638" cy="391"/>
              <a:chOff x="5040" y="6900"/>
              <a:chExt cx="1080" cy="780"/>
            </a:xfrm>
          </p:grpSpPr>
          <p:sp>
            <p:nvSpPr>
              <p:cNvPr id="426017" name="Rectangle 33"/>
              <p:cNvSpPr>
                <a:spLocks noChangeArrowheads="1"/>
              </p:cNvSpPr>
              <p:nvPr/>
            </p:nvSpPr>
            <p:spPr bwMode="auto">
              <a:xfrm>
                <a:off x="5040" y="6900"/>
                <a:ext cx="1080" cy="780"/>
              </a:xfrm>
              <a:prstGeom prst="rect">
                <a:avLst/>
              </a:prstGeom>
              <a:solidFill>
                <a:srgbClr val="FFFFFF"/>
              </a:solidFill>
              <a:ln w="19050">
                <a:solidFill>
                  <a:srgbClr val="000000"/>
                </a:solidFill>
                <a:miter lim="800000"/>
                <a:headEnd/>
                <a:tailEnd/>
              </a:ln>
            </p:spPr>
            <p:txBody>
              <a:bodyPr/>
              <a:lstStyle/>
              <a:p>
                <a:pPr algn="ctr"/>
                <a:r>
                  <a:rPr lang="zh-CN" altLang="en-US" sz="1400">
                    <a:effectLst>
                      <a:outerShdw blurRad="38100" dist="38100" dir="2700000" algn="tl">
                        <a:srgbClr val="C0C0C0"/>
                      </a:outerShdw>
                    </a:effectLst>
                    <a:latin typeface="黑体" pitchFamily="49" charset="-122"/>
                    <a:ea typeface="黑体" pitchFamily="49" charset="-122"/>
                  </a:rPr>
                  <a:t>图像</a:t>
                </a:r>
                <a:endParaRPr lang="zh-CN" altLang="en-US" sz="1400">
                  <a:effectLst>
                    <a:outerShdw blurRad="38100" dist="38100" dir="2700000" algn="tl">
                      <a:srgbClr val="C0C0C0"/>
                    </a:outerShdw>
                  </a:effectLst>
                </a:endParaRPr>
              </a:p>
            </p:txBody>
          </p:sp>
          <p:sp>
            <p:nvSpPr>
              <p:cNvPr id="426018" name="Rectangle 34"/>
              <p:cNvSpPr>
                <a:spLocks noChangeArrowheads="1"/>
              </p:cNvSpPr>
              <p:nvPr/>
            </p:nvSpPr>
            <p:spPr bwMode="auto">
              <a:xfrm>
                <a:off x="5040" y="7368"/>
                <a:ext cx="1080" cy="156"/>
              </a:xfrm>
              <a:prstGeom prst="rect">
                <a:avLst/>
              </a:prstGeom>
              <a:solidFill>
                <a:srgbClr val="FFFFFF"/>
              </a:solidFill>
              <a:ln w="19050">
                <a:solidFill>
                  <a:srgbClr val="000000"/>
                </a:solidFill>
                <a:miter lim="800000"/>
                <a:headEnd/>
                <a:tailEnd/>
              </a:ln>
            </p:spPr>
            <p:txBody>
              <a:bodyPr/>
              <a:lstStyle/>
              <a:p>
                <a:pPr algn="l"/>
                <a:endParaRPr lang="zh-CN" altLang="zh-CN" sz="1400">
                  <a:effectLst>
                    <a:outerShdw blurRad="38100" dist="38100" dir="2700000" algn="tl">
                      <a:srgbClr val="C0C0C0"/>
                    </a:outerShdw>
                  </a:effectLst>
                </a:endParaRPr>
              </a:p>
            </p:txBody>
          </p:sp>
        </p:grpSp>
        <p:grpSp>
          <p:nvGrpSpPr>
            <p:cNvPr id="426019" name="Group 35"/>
            <p:cNvGrpSpPr>
              <a:grpSpLocks/>
            </p:cNvGrpSpPr>
            <p:nvPr/>
          </p:nvGrpSpPr>
          <p:grpSpPr bwMode="auto">
            <a:xfrm>
              <a:off x="1263" y="2236"/>
              <a:ext cx="624" cy="391"/>
              <a:chOff x="5040" y="6900"/>
              <a:chExt cx="1080" cy="780"/>
            </a:xfrm>
          </p:grpSpPr>
          <p:sp>
            <p:nvSpPr>
              <p:cNvPr id="426020" name="Rectangle 36"/>
              <p:cNvSpPr>
                <a:spLocks noChangeArrowheads="1"/>
              </p:cNvSpPr>
              <p:nvPr/>
            </p:nvSpPr>
            <p:spPr bwMode="auto">
              <a:xfrm>
                <a:off x="5040" y="6900"/>
                <a:ext cx="1080" cy="780"/>
              </a:xfrm>
              <a:prstGeom prst="rect">
                <a:avLst/>
              </a:prstGeom>
              <a:solidFill>
                <a:srgbClr val="FFFFFF"/>
              </a:solidFill>
              <a:ln w="19050">
                <a:solidFill>
                  <a:srgbClr val="000000"/>
                </a:solidFill>
                <a:miter lim="800000"/>
                <a:headEnd/>
                <a:tailEnd/>
              </a:ln>
            </p:spPr>
            <p:txBody>
              <a:bodyPr/>
              <a:lstStyle/>
              <a:p>
                <a:pPr algn="ctr"/>
                <a:r>
                  <a:rPr lang="zh-CN" altLang="en-US" sz="1400">
                    <a:effectLst>
                      <a:outerShdw blurRad="38100" dist="38100" dir="2700000" algn="tl">
                        <a:srgbClr val="C0C0C0"/>
                      </a:outerShdw>
                    </a:effectLst>
                    <a:latin typeface="黑体" pitchFamily="49" charset="-122"/>
                    <a:ea typeface="黑体" pitchFamily="49" charset="-122"/>
                  </a:rPr>
                  <a:t>地表曲线</a:t>
                </a:r>
                <a:endParaRPr lang="zh-CN" altLang="en-US" sz="1400">
                  <a:effectLst>
                    <a:outerShdw blurRad="38100" dist="38100" dir="2700000" algn="tl">
                      <a:srgbClr val="C0C0C0"/>
                    </a:outerShdw>
                  </a:effectLst>
                </a:endParaRPr>
              </a:p>
            </p:txBody>
          </p:sp>
          <p:sp>
            <p:nvSpPr>
              <p:cNvPr id="426021" name="Rectangle 37"/>
              <p:cNvSpPr>
                <a:spLocks noChangeArrowheads="1"/>
              </p:cNvSpPr>
              <p:nvPr/>
            </p:nvSpPr>
            <p:spPr bwMode="auto">
              <a:xfrm>
                <a:off x="5040" y="7368"/>
                <a:ext cx="1080" cy="156"/>
              </a:xfrm>
              <a:prstGeom prst="rect">
                <a:avLst/>
              </a:prstGeom>
              <a:solidFill>
                <a:srgbClr val="FFFFFF"/>
              </a:solidFill>
              <a:ln w="19050">
                <a:solidFill>
                  <a:srgbClr val="000000"/>
                </a:solidFill>
                <a:miter lim="800000"/>
                <a:headEnd/>
                <a:tailEnd/>
              </a:ln>
            </p:spPr>
            <p:txBody>
              <a:bodyPr/>
              <a:lstStyle/>
              <a:p>
                <a:pPr algn="l"/>
                <a:endParaRPr lang="zh-CN" altLang="zh-CN" sz="1400">
                  <a:effectLst>
                    <a:outerShdw blurRad="38100" dist="38100" dir="2700000" algn="tl">
                      <a:srgbClr val="C0C0C0"/>
                    </a:outerShdw>
                  </a:effectLst>
                </a:endParaRPr>
              </a:p>
            </p:txBody>
          </p:sp>
        </p:grpSp>
        <p:sp>
          <p:nvSpPr>
            <p:cNvPr id="426022" name="Line 38"/>
            <p:cNvSpPr>
              <a:spLocks noChangeShapeType="1"/>
            </p:cNvSpPr>
            <p:nvPr/>
          </p:nvSpPr>
          <p:spPr bwMode="auto">
            <a:xfrm flipH="1" flipV="1">
              <a:off x="1382" y="2075"/>
              <a:ext cx="185" cy="155"/>
            </a:xfrm>
            <a:prstGeom prst="line">
              <a:avLst/>
            </a:prstGeom>
            <a:noFill/>
            <a:ln w="19050">
              <a:solidFill>
                <a:srgbClr val="000000"/>
              </a:solidFill>
              <a:round/>
              <a:headEnd/>
              <a:tailEnd/>
            </a:ln>
          </p:spPr>
          <p:txBody>
            <a:bodyPr/>
            <a:lstStyle/>
            <a:p>
              <a:endParaRPr lang="zh-CN" altLang="en-US"/>
            </a:p>
          </p:txBody>
        </p:sp>
        <p:sp>
          <p:nvSpPr>
            <p:cNvPr id="426023" name="AutoShape 39"/>
            <p:cNvSpPr>
              <a:spLocks noChangeArrowheads="1"/>
            </p:cNvSpPr>
            <p:nvPr/>
          </p:nvSpPr>
          <p:spPr bwMode="auto">
            <a:xfrm rot="-5842141">
              <a:off x="833" y="2025"/>
              <a:ext cx="90" cy="92"/>
            </a:xfrm>
            <a:prstGeom prst="triangle">
              <a:avLst>
                <a:gd name="adj" fmla="val 50000"/>
              </a:avLst>
            </a:prstGeom>
            <a:solidFill>
              <a:srgbClr val="FFFFFF"/>
            </a:solidFill>
            <a:ln w="19050">
              <a:solidFill>
                <a:srgbClr val="000000"/>
              </a:solidFill>
              <a:miter lim="800000"/>
              <a:headEnd/>
              <a:tailEnd/>
            </a:ln>
          </p:spPr>
          <p:txBody>
            <a:bodyPr/>
            <a:lstStyle/>
            <a:p>
              <a:endParaRPr lang="zh-CN" altLang="en-US"/>
            </a:p>
          </p:txBody>
        </p:sp>
        <p:sp>
          <p:nvSpPr>
            <p:cNvPr id="426024" name="Line 40"/>
            <p:cNvSpPr>
              <a:spLocks noChangeShapeType="1"/>
            </p:cNvSpPr>
            <p:nvPr/>
          </p:nvSpPr>
          <p:spPr bwMode="auto">
            <a:xfrm flipV="1">
              <a:off x="789" y="2086"/>
              <a:ext cx="91" cy="175"/>
            </a:xfrm>
            <a:prstGeom prst="line">
              <a:avLst/>
            </a:prstGeom>
            <a:noFill/>
            <a:ln w="19050">
              <a:solidFill>
                <a:srgbClr val="000000"/>
              </a:solidFill>
              <a:round/>
              <a:headEnd/>
              <a:tailEnd/>
            </a:ln>
          </p:spPr>
          <p:txBody>
            <a:bodyPr/>
            <a:lstStyle/>
            <a:p>
              <a:endParaRPr lang="zh-CN" altLang="en-US"/>
            </a:p>
          </p:txBody>
        </p:sp>
        <p:sp>
          <p:nvSpPr>
            <p:cNvPr id="426025" name="AutoShape 41"/>
            <p:cNvSpPr>
              <a:spLocks noChangeArrowheads="1"/>
            </p:cNvSpPr>
            <p:nvPr/>
          </p:nvSpPr>
          <p:spPr bwMode="auto">
            <a:xfrm rot="-3314693">
              <a:off x="1304" y="2002"/>
              <a:ext cx="91" cy="92"/>
            </a:xfrm>
            <a:prstGeom prst="triangle">
              <a:avLst>
                <a:gd name="adj" fmla="val 50000"/>
              </a:avLst>
            </a:prstGeom>
            <a:solidFill>
              <a:srgbClr val="FFFFFF"/>
            </a:solidFill>
            <a:ln w="19050">
              <a:solidFill>
                <a:srgbClr val="000000"/>
              </a:solidFill>
              <a:miter lim="800000"/>
              <a:headEnd/>
              <a:tailEnd/>
            </a:ln>
          </p:spPr>
          <p:txBody>
            <a:bodyPr/>
            <a:lstStyle/>
            <a:p>
              <a:endParaRPr lang="zh-CN" altLang="en-US"/>
            </a:p>
          </p:txBody>
        </p:sp>
        <p:sp>
          <p:nvSpPr>
            <p:cNvPr id="426026" name="Text Box 42"/>
            <p:cNvSpPr txBox="1">
              <a:spLocks noChangeArrowheads="1"/>
            </p:cNvSpPr>
            <p:nvPr/>
          </p:nvSpPr>
          <p:spPr bwMode="auto">
            <a:xfrm>
              <a:off x="1683" y="1499"/>
              <a:ext cx="215" cy="169"/>
            </a:xfrm>
            <a:prstGeom prst="rect">
              <a:avLst/>
            </a:prstGeom>
            <a:noFill/>
            <a:ln w="19050">
              <a:noFill/>
              <a:miter lim="800000"/>
              <a:headEnd/>
              <a:tailEnd/>
            </a:ln>
          </p:spPr>
          <p:txBody>
            <a:bodyPr/>
            <a:lstStyle/>
            <a:p>
              <a:r>
                <a:rPr lang="en-US" altLang="zh-CN" sz="1400">
                  <a:effectLst>
                    <a:outerShdw blurRad="38100" dist="38100" dir="2700000" algn="tl">
                      <a:srgbClr val="C0C0C0"/>
                    </a:outerShdw>
                  </a:effectLst>
                  <a:latin typeface="Times New Roman" pitchFamily="18" charset="0"/>
                </a:rPr>
                <a:t>1</a:t>
              </a:r>
              <a:endParaRPr lang="en-US" altLang="zh-CN" sz="1400">
                <a:effectLst>
                  <a:outerShdw blurRad="38100" dist="38100" dir="2700000" algn="tl">
                    <a:srgbClr val="C0C0C0"/>
                  </a:outerShdw>
                </a:effectLst>
              </a:endParaRPr>
            </a:p>
          </p:txBody>
        </p:sp>
        <p:sp>
          <p:nvSpPr>
            <p:cNvPr id="426027" name="Text Box 43"/>
            <p:cNvSpPr txBox="1">
              <a:spLocks noChangeArrowheads="1"/>
            </p:cNvSpPr>
            <p:nvPr/>
          </p:nvSpPr>
          <p:spPr bwMode="auto">
            <a:xfrm>
              <a:off x="2257" y="1529"/>
              <a:ext cx="354" cy="235"/>
            </a:xfrm>
            <a:prstGeom prst="rect">
              <a:avLst/>
            </a:prstGeom>
            <a:noFill/>
            <a:ln w="19050">
              <a:noFill/>
              <a:miter lim="800000"/>
              <a:headEnd/>
              <a:tailEnd/>
            </a:ln>
          </p:spPr>
          <p:txBody>
            <a:bodyPr/>
            <a:lstStyle/>
            <a:p>
              <a:r>
                <a:rPr lang="en-US" altLang="zh-CN" sz="1400">
                  <a:effectLst>
                    <a:outerShdw blurRad="38100" dist="38100" dir="2700000" algn="tl">
                      <a:srgbClr val="C0C0C0"/>
                    </a:outerShdw>
                  </a:effectLst>
                  <a:latin typeface="Times New Roman" pitchFamily="18" charset="0"/>
                </a:rPr>
                <a:t>1..*</a:t>
              </a:r>
              <a:endParaRPr lang="en-US" altLang="zh-CN" sz="1400">
                <a:effectLst>
                  <a:outerShdw blurRad="38100" dist="38100" dir="2700000" algn="tl">
                    <a:srgbClr val="C0C0C0"/>
                  </a:outerShdw>
                </a:effectLst>
              </a:endParaRPr>
            </a:p>
          </p:txBody>
        </p:sp>
        <p:sp>
          <p:nvSpPr>
            <p:cNvPr id="426028" name="AutoShape 44"/>
            <p:cNvSpPr>
              <a:spLocks noChangeArrowheads="1"/>
            </p:cNvSpPr>
            <p:nvPr/>
          </p:nvSpPr>
          <p:spPr bwMode="auto">
            <a:xfrm>
              <a:off x="1678" y="1670"/>
              <a:ext cx="146" cy="54"/>
            </a:xfrm>
            <a:prstGeom prst="diamond">
              <a:avLst/>
            </a:prstGeom>
            <a:solidFill>
              <a:schemeClr val="tx1"/>
            </a:solidFill>
            <a:ln w="19050">
              <a:solidFill>
                <a:srgbClr val="000000"/>
              </a:solidFill>
              <a:miter lim="800000"/>
              <a:headEnd/>
              <a:tailEnd/>
            </a:ln>
          </p:spPr>
          <p:txBody>
            <a:bodyPr/>
            <a:lstStyle/>
            <a:p>
              <a:pPr algn="l"/>
              <a:endParaRPr lang="zh-CN" altLang="zh-CN" sz="1400">
                <a:effectLst>
                  <a:outerShdw blurRad="38100" dist="38100" dir="2700000" algn="tl">
                    <a:srgbClr val="FFFFFF"/>
                  </a:outerShdw>
                </a:effectLst>
              </a:endParaRPr>
            </a:p>
          </p:txBody>
        </p:sp>
        <p:sp>
          <p:nvSpPr>
            <p:cNvPr id="426029" name="Line 45"/>
            <p:cNvSpPr>
              <a:spLocks noChangeShapeType="1"/>
            </p:cNvSpPr>
            <p:nvPr/>
          </p:nvSpPr>
          <p:spPr bwMode="auto">
            <a:xfrm flipH="1">
              <a:off x="1830" y="1698"/>
              <a:ext cx="690" cy="0"/>
            </a:xfrm>
            <a:prstGeom prst="line">
              <a:avLst/>
            </a:prstGeom>
            <a:noFill/>
            <a:ln w="9525">
              <a:solidFill>
                <a:srgbClr val="000000"/>
              </a:solidFill>
              <a:round/>
              <a:headEnd/>
              <a:tailEnd type="triangle" w="med" len="med"/>
            </a:ln>
            <a:effectLst/>
          </p:spPr>
          <p:txBody>
            <a:bodyPr vert="eaVert"/>
            <a:lstStyle/>
            <a:p>
              <a:endParaRPr lang="zh-CN" altLang="en-US"/>
            </a:p>
          </p:txBody>
        </p:sp>
        <p:grpSp>
          <p:nvGrpSpPr>
            <p:cNvPr id="426030" name="Group 46"/>
            <p:cNvGrpSpPr>
              <a:grpSpLocks/>
            </p:cNvGrpSpPr>
            <p:nvPr/>
          </p:nvGrpSpPr>
          <p:grpSpPr bwMode="auto">
            <a:xfrm>
              <a:off x="2530" y="1501"/>
              <a:ext cx="452" cy="391"/>
              <a:chOff x="2530" y="1501"/>
              <a:chExt cx="452" cy="391"/>
            </a:xfrm>
          </p:grpSpPr>
          <p:sp>
            <p:nvSpPr>
              <p:cNvPr id="426031" name="Rectangle 47"/>
              <p:cNvSpPr>
                <a:spLocks noChangeArrowheads="1"/>
              </p:cNvSpPr>
              <p:nvPr/>
            </p:nvSpPr>
            <p:spPr bwMode="auto">
              <a:xfrm>
                <a:off x="2530" y="1501"/>
                <a:ext cx="452" cy="391"/>
              </a:xfrm>
              <a:prstGeom prst="rect">
                <a:avLst/>
              </a:prstGeom>
              <a:solidFill>
                <a:srgbClr val="FFFFFF"/>
              </a:solidFill>
              <a:ln w="19050">
                <a:solidFill>
                  <a:srgbClr val="000000"/>
                </a:solidFill>
                <a:miter lim="800000"/>
                <a:headEnd/>
                <a:tailEnd/>
              </a:ln>
            </p:spPr>
            <p:txBody>
              <a:bodyPr/>
              <a:lstStyle/>
              <a:p>
                <a:pPr algn="ctr"/>
                <a:r>
                  <a:rPr lang="zh-CN" altLang="en-US" sz="1400">
                    <a:effectLst>
                      <a:outerShdw blurRad="38100" dist="38100" dir="2700000" algn="tl">
                        <a:srgbClr val="C0C0C0"/>
                      </a:outerShdw>
                    </a:effectLst>
                    <a:latin typeface="黑体" pitchFamily="49" charset="-122"/>
                    <a:ea typeface="黑体" pitchFamily="49" charset="-122"/>
                  </a:rPr>
                  <a:t>点</a:t>
                </a:r>
                <a:endParaRPr lang="zh-CN" altLang="en-US" sz="1400">
                  <a:effectLst>
                    <a:outerShdw blurRad="38100" dist="38100" dir="2700000" algn="tl">
                      <a:srgbClr val="C0C0C0"/>
                    </a:outerShdw>
                  </a:effectLst>
                </a:endParaRPr>
              </a:p>
            </p:txBody>
          </p:sp>
          <p:sp>
            <p:nvSpPr>
              <p:cNvPr id="426032" name="Rectangle 48"/>
              <p:cNvSpPr>
                <a:spLocks noChangeArrowheads="1"/>
              </p:cNvSpPr>
              <p:nvPr/>
            </p:nvSpPr>
            <p:spPr bwMode="auto">
              <a:xfrm>
                <a:off x="2530" y="1736"/>
                <a:ext cx="452" cy="78"/>
              </a:xfrm>
              <a:prstGeom prst="rect">
                <a:avLst/>
              </a:prstGeom>
              <a:solidFill>
                <a:srgbClr val="FFFFFF"/>
              </a:solidFill>
              <a:ln w="19050">
                <a:solidFill>
                  <a:srgbClr val="000000"/>
                </a:solidFill>
                <a:miter lim="800000"/>
                <a:headEnd/>
                <a:tailEnd/>
              </a:ln>
            </p:spPr>
            <p:txBody>
              <a:bodyPr/>
              <a:lstStyle/>
              <a:p>
                <a:pPr algn="l"/>
                <a:endParaRPr lang="zh-CN" altLang="zh-CN" sz="1400">
                  <a:effectLst>
                    <a:outerShdw blurRad="38100" dist="38100" dir="2700000" algn="tl">
                      <a:srgbClr val="C0C0C0"/>
                    </a:outerShdw>
                  </a:effectLst>
                </a:endParaRPr>
              </a:p>
            </p:txBody>
          </p:sp>
        </p:grpSp>
      </p:grpSp>
      <p:sp>
        <p:nvSpPr>
          <p:cNvPr id="426033" name="Text Box 49"/>
          <p:cNvSpPr txBox="1">
            <a:spLocks noChangeArrowheads="1"/>
          </p:cNvSpPr>
          <p:nvPr/>
        </p:nvSpPr>
        <p:spPr bwMode="auto">
          <a:xfrm>
            <a:off x="190500" y="4845050"/>
            <a:ext cx="5245100" cy="860425"/>
          </a:xfrm>
          <a:prstGeom prst="rect">
            <a:avLst/>
          </a:prstGeom>
          <a:noFill/>
          <a:ln w="9525" algn="ctr">
            <a:noFill/>
            <a:miter lim="800000"/>
            <a:headEnd/>
            <a:tailEnd/>
          </a:ln>
          <a:effectLst/>
        </p:spPr>
        <p:txBody>
          <a:bodyPr wrap="none">
            <a:spAutoFit/>
          </a:bodyPr>
          <a:lstStyle/>
          <a:p>
            <a:pPr marL="457200" indent="-457200" algn="l">
              <a:lnSpc>
                <a:spcPct val="140000"/>
              </a:lnSpc>
              <a:buFontTx/>
              <a:buAutoNum type="arabicPeriod"/>
            </a:pPr>
            <a:r>
              <a:rPr lang="zh-CN" altLang="en-US" sz="1800">
                <a:solidFill>
                  <a:schemeClr val="hlink"/>
                </a:solidFill>
                <a:effectLst>
                  <a:outerShdw blurRad="38100" dist="38100" dir="2700000" algn="tl">
                    <a:srgbClr val="C0C0C0"/>
                  </a:outerShdw>
                </a:effectLst>
              </a:rPr>
              <a:t>如何表示</a:t>
            </a:r>
            <a:r>
              <a:rPr lang="zh-CN" altLang="en-US" sz="1800">
                <a:solidFill>
                  <a:schemeClr val="hlink"/>
                </a:solidFill>
                <a:effectLst>
                  <a:outerShdw blurRad="38100" dist="38100" dir="2700000" algn="tl">
                    <a:srgbClr val="C0C0C0"/>
                  </a:outerShdw>
                </a:effectLst>
                <a:latin typeface="Times New Roman"/>
              </a:rPr>
              <a:t>“</a:t>
            </a:r>
            <a:r>
              <a:rPr lang="zh-CN" altLang="en-US" sz="1800">
                <a:solidFill>
                  <a:schemeClr val="hlink"/>
                </a:solidFill>
                <a:effectLst>
                  <a:outerShdw blurRad="38100" dist="38100" dir="2700000" algn="tl">
                    <a:srgbClr val="C0C0C0"/>
                  </a:outerShdw>
                </a:effectLst>
              </a:rPr>
              <a:t>图像</a:t>
            </a:r>
            <a:r>
              <a:rPr lang="zh-CN" altLang="en-US" sz="1800">
                <a:solidFill>
                  <a:schemeClr val="hlink"/>
                </a:solidFill>
                <a:effectLst>
                  <a:outerShdw blurRad="38100" dist="38100" dir="2700000" algn="tl">
                    <a:srgbClr val="C0C0C0"/>
                  </a:outerShdw>
                </a:effectLst>
                <a:latin typeface="Times New Roman"/>
              </a:rPr>
              <a:t>”</a:t>
            </a:r>
            <a:r>
              <a:rPr lang="zh-CN" altLang="en-US" sz="1800">
                <a:solidFill>
                  <a:schemeClr val="hlink"/>
                </a:solidFill>
                <a:effectLst>
                  <a:outerShdw blurRad="38100" dist="38100" dir="2700000" algn="tl">
                    <a:srgbClr val="C0C0C0"/>
                  </a:outerShdw>
                </a:effectLst>
              </a:rPr>
              <a:t>的特征值是</a:t>
            </a:r>
            <a:r>
              <a:rPr lang="zh-CN" altLang="en-US" sz="1800">
                <a:solidFill>
                  <a:schemeClr val="hlink"/>
                </a:solidFill>
                <a:effectLst>
                  <a:outerShdw blurRad="38100" dist="38100" dir="2700000" algn="tl">
                    <a:srgbClr val="C0C0C0"/>
                  </a:outerShdw>
                </a:effectLst>
                <a:latin typeface="Times New Roman"/>
              </a:rPr>
              <a:t>“</a:t>
            </a:r>
            <a:r>
              <a:rPr lang="zh-CN" altLang="en-US" sz="1800">
                <a:solidFill>
                  <a:schemeClr val="hlink"/>
                </a:solidFill>
                <a:effectLst>
                  <a:outerShdw blurRad="38100" dist="38100" dir="2700000" algn="tl">
                    <a:srgbClr val="C0C0C0"/>
                  </a:outerShdw>
                </a:effectLst>
              </a:rPr>
              <a:t>位图</a:t>
            </a:r>
            <a:r>
              <a:rPr lang="zh-CN" altLang="en-US" sz="1800">
                <a:solidFill>
                  <a:schemeClr val="hlink"/>
                </a:solidFill>
                <a:effectLst>
                  <a:outerShdw blurRad="38100" dist="38100" dir="2700000" algn="tl">
                    <a:srgbClr val="C0C0C0"/>
                  </a:outerShdw>
                </a:effectLst>
                <a:latin typeface="Times New Roman"/>
              </a:rPr>
              <a:t>”</a:t>
            </a:r>
            <a:r>
              <a:rPr lang="zh-CN" altLang="en-US" sz="1800">
                <a:solidFill>
                  <a:schemeClr val="hlink"/>
                </a:solidFill>
                <a:effectLst>
                  <a:outerShdw blurRad="38100" dist="38100" dir="2700000" algn="tl">
                    <a:srgbClr val="C0C0C0"/>
                  </a:outerShdw>
                </a:effectLst>
              </a:rPr>
              <a:t>？</a:t>
            </a:r>
          </a:p>
          <a:p>
            <a:pPr marL="457200" indent="-457200" algn="l">
              <a:lnSpc>
                <a:spcPct val="140000"/>
              </a:lnSpc>
              <a:buFontTx/>
              <a:buAutoNum type="arabicPeriod"/>
            </a:pPr>
            <a:r>
              <a:rPr lang="zh-CN" altLang="en-US" sz="1800">
                <a:solidFill>
                  <a:schemeClr val="hlink"/>
                </a:solidFill>
                <a:effectLst>
                  <a:outerShdw blurRad="38100" dist="38100" dir="2700000" algn="tl">
                    <a:srgbClr val="C0C0C0"/>
                  </a:outerShdw>
                </a:effectLst>
              </a:rPr>
              <a:t>如果有多种表示方式，它们之间有什么区别？</a:t>
            </a:r>
          </a:p>
        </p:txBody>
      </p:sp>
      <p:pic>
        <p:nvPicPr>
          <p:cNvPr id="2" name="图片 1"/>
          <p:cNvPicPr>
            <a:picLocks noChangeAspect="1"/>
          </p:cNvPicPr>
          <p:nvPr/>
        </p:nvPicPr>
        <p:blipFill>
          <a:blip r:embed="rId3"/>
          <a:stretch>
            <a:fillRect/>
          </a:stretch>
        </p:blipFill>
        <p:spPr>
          <a:xfrm>
            <a:off x="9216103" y="2524521"/>
            <a:ext cx="2735817" cy="1851820"/>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6" name="Text Box 4"/>
          <p:cNvSpPr txBox="1">
            <a:spLocks noChangeArrowheads="1"/>
          </p:cNvSpPr>
          <p:nvPr/>
        </p:nvSpPr>
        <p:spPr bwMode="auto">
          <a:xfrm>
            <a:off x="1858963" y="4206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b="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b="0">
                <a:solidFill>
                  <a:schemeClr val="tx2"/>
                </a:solidFill>
                <a:effectLst>
                  <a:outerShdw blurRad="38100" dist="38100" dir="2700000" algn="tl">
                    <a:srgbClr val="C0C0C0"/>
                  </a:outerShdw>
                </a:effectLst>
                <a:latin typeface="华文新魏" pitchFamily="2" charset="-122"/>
                <a:ea typeface="华文新魏" pitchFamily="2" charset="-122"/>
              </a:rPr>
              <a:t>的通用机制</a:t>
            </a:r>
          </a:p>
        </p:txBody>
      </p:sp>
      <p:sp>
        <p:nvSpPr>
          <p:cNvPr id="438277" name="Text Box 5"/>
          <p:cNvSpPr txBox="1">
            <a:spLocks noChangeArrowheads="1"/>
          </p:cNvSpPr>
          <p:nvPr/>
        </p:nvSpPr>
        <p:spPr bwMode="auto">
          <a:xfrm>
            <a:off x="296863" y="1395413"/>
            <a:ext cx="6564312" cy="476250"/>
          </a:xfrm>
          <a:prstGeom prst="rect">
            <a:avLst/>
          </a:prstGeom>
          <a:noFill/>
          <a:ln w="9525">
            <a:noFill/>
            <a:miter lim="800000"/>
            <a:headEnd/>
            <a:tailEnd/>
          </a:ln>
          <a:effectLst/>
        </p:spPr>
        <p:txBody>
          <a:bodyPr>
            <a:spAutoFit/>
          </a:bodyPr>
          <a:lstStyle/>
          <a:p>
            <a:r>
              <a:rPr lang="zh-CN" altLang="en-US" sz="2800">
                <a:solidFill>
                  <a:srgbClr val="002E8A"/>
                </a:solidFill>
                <a:effectLst>
                  <a:outerShdw blurRad="38100" dist="38100" dir="2700000" algn="tl">
                    <a:srgbClr val="C0C0C0"/>
                  </a:outerShdw>
                </a:effectLst>
                <a:latin typeface="Times New Roman" pitchFamily="18" charset="0"/>
              </a:rPr>
              <a:t>扩展机制</a:t>
            </a:r>
            <a:r>
              <a:rPr lang="en-US" altLang="zh-CN" sz="2800">
                <a:solidFill>
                  <a:srgbClr val="002E8A"/>
                </a:solidFill>
                <a:effectLst>
                  <a:outerShdw blurRad="38100" dist="38100" dir="2700000" algn="tl">
                    <a:srgbClr val="C0C0C0"/>
                  </a:outerShdw>
                </a:effectLst>
                <a:latin typeface="Times New Roman" pitchFamily="18" charset="0"/>
              </a:rPr>
              <a:t>——</a:t>
            </a:r>
            <a:r>
              <a:rPr lang="zh-CN" altLang="en-US" sz="2800">
                <a:solidFill>
                  <a:srgbClr val="002E8A"/>
                </a:solidFill>
                <a:effectLst>
                  <a:outerShdw blurRad="38100" dist="38100" dir="2700000" algn="tl">
                    <a:srgbClr val="C0C0C0"/>
                  </a:outerShdw>
                </a:effectLst>
                <a:latin typeface="Times New Roman" pitchFamily="18" charset="0"/>
              </a:rPr>
              <a:t>构造型与标签值   练习二</a:t>
            </a:r>
            <a:endParaRPr lang="zh-CN" altLang="en-US" sz="2800">
              <a:solidFill>
                <a:srgbClr val="002E8A"/>
              </a:solidFill>
              <a:effectLst>
                <a:outerShdw blurRad="38100" dist="38100" dir="2700000" algn="tl">
                  <a:srgbClr val="C0C0C0"/>
                </a:outerShdw>
              </a:effectLst>
            </a:endParaRPr>
          </a:p>
        </p:txBody>
      </p:sp>
      <p:sp>
        <p:nvSpPr>
          <p:cNvPr id="438323" name="Text Box 51"/>
          <p:cNvSpPr txBox="1">
            <a:spLocks noChangeArrowheads="1"/>
          </p:cNvSpPr>
          <p:nvPr/>
        </p:nvSpPr>
        <p:spPr bwMode="auto">
          <a:xfrm>
            <a:off x="388938" y="2457450"/>
            <a:ext cx="8369300" cy="2677656"/>
          </a:xfrm>
          <a:prstGeom prst="rect">
            <a:avLst/>
          </a:prstGeom>
          <a:noFill/>
          <a:ln w="9525" algn="ctr">
            <a:noFill/>
            <a:miter lim="800000"/>
            <a:headEnd/>
            <a:tailEnd/>
          </a:ln>
          <a:effectLst/>
        </p:spPr>
        <p:txBody>
          <a:bodyPr>
            <a:spAutoFit/>
          </a:bodyPr>
          <a:lstStyle/>
          <a:p>
            <a:pPr algn="l">
              <a:lnSpc>
                <a:spcPct val="140000"/>
              </a:lnSpc>
            </a:pPr>
            <a:r>
              <a:rPr lang="en-US" altLang="zh-CN" dirty="0">
                <a:solidFill>
                  <a:schemeClr val="tx1"/>
                </a:solidFill>
                <a:effectLst>
                  <a:outerShdw blurRad="38100" dist="38100" dir="2700000" algn="tl">
                    <a:srgbClr val="C0C0C0"/>
                  </a:outerShdw>
                </a:effectLst>
              </a:rPr>
              <a:t>       </a:t>
            </a:r>
            <a:r>
              <a:rPr lang="zh-CN" altLang="en-US" dirty="0">
                <a:solidFill>
                  <a:schemeClr val="tx1"/>
                </a:solidFill>
                <a:effectLst>
                  <a:outerShdw blurRad="38100" dist="38100" dir="2700000" algn="tl">
                    <a:srgbClr val="C0C0C0"/>
                  </a:outerShdw>
                </a:effectLst>
              </a:rPr>
              <a:t>程序员小王修改了类</a:t>
            </a:r>
            <a:r>
              <a:rPr lang="en-US" altLang="zh-CN" dirty="0" err="1">
                <a:solidFill>
                  <a:schemeClr val="tx1"/>
                </a:solidFill>
                <a:effectLst>
                  <a:outerShdw blurRad="38100" dist="38100" dir="2700000" algn="tl">
                    <a:srgbClr val="C0C0C0"/>
                  </a:outerShdw>
                </a:effectLst>
              </a:rPr>
              <a:t>EventQueue</a:t>
            </a:r>
            <a:r>
              <a:rPr lang="zh-CN" altLang="en-US" dirty="0">
                <a:solidFill>
                  <a:schemeClr val="tx1"/>
                </a:solidFill>
                <a:effectLst>
                  <a:outerShdw blurRad="38100" dist="38100" dir="2700000" algn="tl">
                    <a:srgbClr val="C0C0C0"/>
                  </a:outerShdw>
                </a:effectLst>
              </a:rPr>
              <a:t>，并更改该类的版本号为</a:t>
            </a:r>
            <a:r>
              <a:rPr lang="en-US" altLang="zh-CN" dirty="0" smtClean="0">
                <a:solidFill>
                  <a:schemeClr val="tx1"/>
                </a:solidFill>
                <a:effectLst>
                  <a:outerShdw blurRad="38100" dist="38100" dir="2700000" algn="tl">
                    <a:srgbClr val="C0C0C0"/>
                  </a:outerShdw>
                </a:effectLst>
              </a:rPr>
              <a:t>3.2/*</a:t>
            </a:r>
            <a:r>
              <a:rPr lang="zh-CN" altLang="en-US" sz="1400" dirty="0" smtClean="0">
                <a:solidFill>
                  <a:schemeClr val="tx1"/>
                </a:solidFill>
                <a:effectLst>
                  <a:outerShdw blurRad="38100" dist="38100" dir="2700000" algn="tl">
                    <a:srgbClr val="C0C0C0"/>
                  </a:outerShdw>
                </a:effectLst>
              </a:rPr>
              <a:t>说明在类图中应该有属性值</a:t>
            </a:r>
            <a:r>
              <a:rPr lang="en-US" altLang="zh-CN" dirty="0" smtClean="0">
                <a:solidFill>
                  <a:schemeClr val="tx1"/>
                </a:solidFill>
                <a:effectLst>
                  <a:outerShdw blurRad="38100" dist="38100" dir="2700000" algn="tl">
                    <a:srgbClr val="C0C0C0"/>
                  </a:outerShdw>
                </a:effectLst>
              </a:rPr>
              <a:t>*/</a:t>
            </a:r>
            <a:r>
              <a:rPr lang="zh-CN" altLang="en-US" dirty="0" smtClean="0">
                <a:solidFill>
                  <a:schemeClr val="tx1"/>
                </a:solidFill>
                <a:effectLst>
                  <a:outerShdw blurRad="38100" dist="38100" dir="2700000" algn="tl">
                    <a:srgbClr val="C0C0C0"/>
                  </a:outerShdw>
                </a:effectLst>
              </a:rPr>
              <a:t>。</a:t>
            </a:r>
            <a:r>
              <a:rPr lang="zh-CN" altLang="en-US" dirty="0">
                <a:solidFill>
                  <a:schemeClr val="tx1"/>
                </a:solidFill>
                <a:effectLst>
                  <a:outerShdw blurRad="38100" dist="38100" dir="2700000" algn="tl">
                    <a:srgbClr val="C0C0C0"/>
                  </a:outerShdw>
                </a:effectLst>
              </a:rPr>
              <a:t>主要修改代码涉及：一是有序增加元素的成员函数</a:t>
            </a:r>
            <a:r>
              <a:rPr lang="en-US" altLang="zh-CN" dirty="0">
                <a:solidFill>
                  <a:schemeClr val="tx1"/>
                </a:solidFill>
                <a:effectLst>
                  <a:outerShdw blurRad="38100" dist="38100" dir="2700000" algn="tl">
                    <a:srgbClr val="C0C0C0"/>
                  </a:outerShdw>
                </a:effectLst>
              </a:rPr>
              <a:t>Add()</a:t>
            </a:r>
            <a:r>
              <a:rPr lang="zh-CN" altLang="en-US" dirty="0">
                <a:solidFill>
                  <a:schemeClr val="tx1"/>
                </a:solidFill>
                <a:effectLst>
                  <a:outerShdw blurRad="38100" dist="38100" dir="2700000" algn="tl">
                    <a:srgbClr val="C0C0C0"/>
                  </a:outerShdw>
                </a:effectLst>
              </a:rPr>
              <a:t>，二是完善删除函数</a:t>
            </a:r>
            <a:r>
              <a:rPr lang="en-US" altLang="zh-CN" dirty="0">
                <a:solidFill>
                  <a:schemeClr val="tx1"/>
                </a:solidFill>
                <a:effectLst>
                  <a:outerShdw blurRad="38100" dist="38100" dir="2700000" algn="tl">
                    <a:srgbClr val="C0C0C0"/>
                  </a:outerShdw>
                </a:effectLst>
              </a:rPr>
              <a:t>Delete()</a:t>
            </a:r>
            <a:r>
              <a:rPr lang="zh-CN" altLang="en-US" dirty="0">
                <a:solidFill>
                  <a:schemeClr val="tx1"/>
                </a:solidFill>
                <a:effectLst>
                  <a:outerShdw blurRad="38100" dist="38100" dir="2700000" algn="tl">
                    <a:srgbClr val="C0C0C0"/>
                  </a:outerShdw>
                </a:effectLst>
              </a:rPr>
              <a:t>的异常处理</a:t>
            </a:r>
            <a:r>
              <a:rPr lang="en-US" altLang="zh-CN" dirty="0">
                <a:solidFill>
                  <a:schemeClr val="tx1"/>
                </a:solidFill>
                <a:effectLst>
                  <a:outerShdw blurRad="38100" dist="38100" dir="2700000" algn="tl">
                    <a:srgbClr val="C0C0C0"/>
                  </a:outerShdw>
                </a:effectLst>
              </a:rPr>
              <a:t>Overflow</a:t>
            </a:r>
            <a:r>
              <a:rPr lang="zh-CN" altLang="en-US" dirty="0">
                <a:solidFill>
                  <a:schemeClr val="tx1"/>
                </a:solidFill>
                <a:effectLst>
                  <a:outerShdw blurRad="38100" dist="38100" dir="2700000" algn="tl">
                    <a:srgbClr val="C0C0C0"/>
                  </a:outerShdw>
                </a:effectLst>
              </a:rPr>
              <a:t>。</a:t>
            </a:r>
          </a:p>
          <a:p>
            <a:pPr algn="l">
              <a:lnSpc>
                <a:spcPct val="140000"/>
              </a:lnSpc>
            </a:pPr>
            <a:r>
              <a:rPr lang="zh-CN" altLang="en-US" dirty="0">
                <a:solidFill>
                  <a:schemeClr val="tx1"/>
                </a:solidFill>
                <a:effectLst>
                  <a:outerShdw blurRad="38100" dist="38100" dir="2700000" algn="tl">
                    <a:srgbClr val="C0C0C0"/>
                  </a:outerShdw>
                </a:effectLst>
              </a:rPr>
              <a:t>        根据以上描述，用扩展机制画出相应类图。</a:t>
            </a:r>
          </a:p>
        </p:txBody>
      </p:sp>
      <p:pic>
        <p:nvPicPr>
          <p:cNvPr id="2" name="图片 1"/>
          <p:cNvPicPr>
            <a:picLocks noChangeAspect="1"/>
          </p:cNvPicPr>
          <p:nvPr/>
        </p:nvPicPr>
        <p:blipFill>
          <a:blip r:embed="rId3"/>
          <a:stretch>
            <a:fillRect/>
          </a:stretch>
        </p:blipFill>
        <p:spPr>
          <a:xfrm>
            <a:off x="8758238" y="1222746"/>
            <a:ext cx="5389522" cy="5437322"/>
          </a:xfrm>
          <a:prstGeom prst="rect">
            <a:avLst/>
          </a:prstGeom>
        </p:spPr>
      </p:pic>
    </p:spTree>
  </p:cSld>
  <p:clrMapOvr>
    <a:masterClrMapping/>
  </p:clrMapOvr>
  <p:transition spd="slow">
    <p:randomBar dir="ver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500" name="Text Box 4"/>
          <p:cNvSpPr txBox="1">
            <a:spLocks noChangeArrowheads="1"/>
          </p:cNvSpPr>
          <p:nvPr/>
        </p:nvSpPr>
        <p:spPr bwMode="auto">
          <a:xfrm>
            <a:off x="244475" y="207963"/>
            <a:ext cx="8650288" cy="823912"/>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a:solidFill>
                  <a:srgbClr val="FF0000"/>
                </a:solidFill>
                <a:effectLst>
                  <a:outerShdw blurRad="38100" dist="38100" dir="2700000" algn="tl">
                    <a:srgbClr val="C0C0C0"/>
                  </a:outerShdw>
                </a:effectLst>
                <a:latin typeface="隶书" pitchFamily="49" charset="-122"/>
                <a:ea typeface="隶书" pitchFamily="49" charset="-122"/>
              </a:rPr>
              <a:t>第</a:t>
            </a:r>
            <a:r>
              <a:rPr lang="en-US" altLang="zh-CN" sz="4800">
                <a:solidFill>
                  <a:srgbClr val="FF0000"/>
                </a:solidFill>
                <a:effectLst>
                  <a:outerShdw blurRad="38100" dist="38100" dir="2700000" algn="tl">
                    <a:srgbClr val="C0C0C0"/>
                  </a:outerShdw>
                </a:effectLst>
                <a:latin typeface="隶书" pitchFamily="49" charset="-122"/>
                <a:ea typeface="隶书" pitchFamily="49" charset="-122"/>
              </a:rPr>
              <a:t>7</a:t>
            </a:r>
            <a:r>
              <a:rPr lang="zh-CN" altLang="en-US" sz="4800">
                <a:solidFill>
                  <a:srgbClr val="FF0000"/>
                </a:solidFill>
                <a:effectLst>
                  <a:outerShdw blurRad="38100" dist="38100" dir="2700000" algn="tl">
                    <a:srgbClr val="C0C0C0"/>
                  </a:outerShdw>
                </a:effectLst>
                <a:latin typeface="隶书" pitchFamily="49" charset="-122"/>
                <a:ea typeface="隶书" pitchFamily="49" charset="-122"/>
              </a:rPr>
              <a:t>章 </a:t>
            </a:r>
            <a:r>
              <a:rPr lang="en-US" altLang="zh-CN" sz="4800">
                <a:solidFill>
                  <a:srgbClr val="FF0000"/>
                </a:solidFill>
                <a:effectLst>
                  <a:outerShdw blurRad="38100" dist="38100" dir="2700000" algn="tl">
                    <a:srgbClr val="C0C0C0"/>
                  </a:outerShdw>
                </a:effectLst>
                <a:latin typeface="隶书" pitchFamily="49" charset="-122"/>
                <a:ea typeface="隶书" pitchFamily="49" charset="-122"/>
              </a:rPr>
              <a:t>UML</a:t>
            </a:r>
            <a:r>
              <a:rPr lang="zh-CN" altLang="en-US" sz="4800">
                <a:solidFill>
                  <a:srgbClr val="FF0000"/>
                </a:solidFill>
                <a:effectLst>
                  <a:outerShdw blurRad="38100" dist="38100" dir="2700000" algn="tl">
                    <a:srgbClr val="C0C0C0"/>
                  </a:outerShdw>
                </a:effectLst>
                <a:latin typeface="隶书" pitchFamily="49" charset="-122"/>
                <a:ea typeface="隶书" pitchFamily="49" charset="-122"/>
              </a:rPr>
              <a:t>统一建模语言  小结</a:t>
            </a:r>
          </a:p>
        </p:txBody>
      </p:sp>
      <p:sp>
        <p:nvSpPr>
          <p:cNvPr id="362502" name="Text Box 6"/>
          <p:cNvSpPr txBox="1">
            <a:spLocks noChangeArrowheads="1"/>
          </p:cNvSpPr>
          <p:nvPr/>
        </p:nvSpPr>
        <p:spPr bwMode="auto">
          <a:xfrm>
            <a:off x="2205257" y="2007054"/>
            <a:ext cx="5104282" cy="3698961"/>
          </a:xfrm>
          <a:prstGeom prst="rect">
            <a:avLst/>
          </a:prstGeom>
          <a:noFill/>
          <a:ln w="9525">
            <a:noFill/>
            <a:miter lim="800000"/>
            <a:headEnd/>
            <a:tailEnd/>
          </a:ln>
          <a:effectLst/>
        </p:spPr>
        <p:txBody>
          <a:bodyPr wrap="none">
            <a:spAutoFit/>
          </a:bodyPr>
          <a:lstStyle/>
          <a:p>
            <a:pPr>
              <a:lnSpc>
                <a:spcPct val="110000"/>
              </a:lnSpc>
              <a:buFont typeface="Wingdings" pitchFamily="2" charset="2"/>
              <a:buChar char="Ø"/>
            </a:pPr>
            <a:r>
              <a:rPr kumimoji="0" lang="en-US" altLang="zh-CN" sz="3600" dirty="0">
                <a:solidFill>
                  <a:schemeClr val="tx1"/>
                </a:solidFill>
                <a:effectLst>
                  <a:outerShdw blurRad="38100" dist="38100" dir="2700000" algn="tl">
                    <a:srgbClr val="C0C0C0"/>
                  </a:outerShdw>
                </a:effectLst>
                <a:latin typeface="隶书" pitchFamily="49" charset="-122"/>
                <a:ea typeface="隶书" pitchFamily="49" charset="-122"/>
              </a:rPr>
              <a:t> </a:t>
            </a:r>
            <a:r>
              <a:rPr kumimoji="0" lang="en-US" altLang="zh-CN" sz="3600" dirty="0">
                <a:solidFill>
                  <a:schemeClr val="tx1"/>
                </a:solidFill>
                <a:effectLst>
                  <a:outerShdw blurRad="38100" dist="38100" dir="2700000" algn="tl">
                    <a:srgbClr val="C0C0C0"/>
                  </a:outerShdw>
                </a:effectLst>
                <a:latin typeface="Times New Roman" pitchFamily="18" charset="0"/>
                <a:ea typeface="隶书" pitchFamily="49" charset="-122"/>
              </a:rPr>
              <a:t>UML</a:t>
            </a:r>
            <a:r>
              <a:rPr kumimoji="0" lang="zh-CN" altLang="en-US" sz="3600" dirty="0">
                <a:solidFill>
                  <a:schemeClr val="tx1"/>
                </a:solidFill>
                <a:effectLst>
                  <a:outerShdw blurRad="38100" dist="38100" dir="2700000" algn="tl">
                    <a:srgbClr val="C0C0C0"/>
                  </a:outerShdw>
                </a:effectLst>
                <a:latin typeface="隶书" pitchFamily="49" charset="-122"/>
                <a:ea typeface="隶书" pitchFamily="49" charset="-122"/>
              </a:rPr>
              <a:t>的发展</a:t>
            </a:r>
          </a:p>
          <a:p>
            <a:pPr>
              <a:lnSpc>
                <a:spcPct val="110000"/>
              </a:lnSpc>
              <a:buFont typeface="Wingdings" pitchFamily="2" charset="2"/>
              <a:buChar char="Ø"/>
            </a:pPr>
            <a:r>
              <a:rPr kumimoji="0" lang="zh-CN" altLang="en-US" sz="3600" dirty="0">
                <a:solidFill>
                  <a:schemeClr val="tx1"/>
                </a:solidFill>
                <a:effectLst>
                  <a:outerShdw blurRad="38100" dist="38100" dir="2700000" algn="tl">
                    <a:srgbClr val="C0C0C0"/>
                  </a:outerShdw>
                </a:effectLst>
                <a:latin typeface="隶书" pitchFamily="49" charset="-122"/>
                <a:ea typeface="隶书" pitchFamily="49" charset="-122"/>
              </a:rPr>
              <a:t> 面向对象的基本概念</a:t>
            </a:r>
          </a:p>
          <a:p>
            <a:pPr>
              <a:lnSpc>
                <a:spcPct val="110000"/>
              </a:lnSpc>
              <a:buFont typeface="Wingdings" pitchFamily="2" charset="2"/>
              <a:buChar char="Ø"/>
            </a:pPr>
            <a:r>
              <a:rPr kumimoji="0" lang="zh-CN" altLang="en-US" sz="3600" dirty="0">
                <a:solidFill>
                  <a:schemeClr val="tx1"/>
                </a:solidFill>
                <a:effectLst>
                  <a:outerShdw blurRad="38100" dist="38100" dir="2700000" algn="tl">
                    <a:srgbClr val="C0C0C0"/>
                  </a:outerShdw>
                </a:effectLst>
                <a:latin typeface="隶书" pitchFamily="49" charset="-122"/>
                <a:ea typeface="隶书" pitchFamily="49" charset="-122"/>
              </a:rPr>
              <a:t> </a:t>
            </a:r>
            <a:r>
              <a:rPr kumimoji="0" lang="en-US" altLang="zh-CN" sz="3600" dirty="0">
                <a:solidFill>
                  <a:schemeClr val="tx1"/>
                </a:solidFill>
                <a:effectLst>
                  <a:outerShdw blurRad="38100" dist="38100" dir="2700000" algn="tl">
                    <a:srgbClr val="C0C0C0"/>
                  </a:outerShdw>
                </a:effectLst>
                <a:latin typeface="Times New Roman" pitchFamily="18" charset="0"/>
                <a:ea typeface="隶书" pitchFamily="49" charset="-122"/>
              </a:rPr>
              <a:t>UML</a:t>
            </a:r>
            <a:r>
              <a:rPr kumimoji="0" lang="zh-CN" altLang="en-US" sz="3600" dirty="0">
                <a:solidFill>
                  <a:schemeClr val="tx1"/>
                </a:solidFill>
                <a:effectLst>
                  <a:outerShdw blurRad="38100" dist="38100" dir="2700000" algn="tl">
                    <a:srgbClr val="C0C0C0"/>
                  </a:outerShdw>
                </a:effectLst>
                <a:latin typeface="隶书" pitchFamily="49" charset="-122"/>
                <a:ea typeface="隶书" pitchFamily="49" charset="-122"/>
              </a:rPr>
              <a:t>视图</a:t>
            </a:r>
          </a:p>
          <a:p>
            <a:pPr>
              <a:lnSpc>
                <a:spcPct val="110000"/>
              </a:lnSpc>
              <a:buFont typeface="Wingdings" pitchFamily="2" charset="2"/>
              <a:buChar char="Ø"/>
            </a:pPr>
            <a:r>
              <a:rPr kumimoji="0" lang="zh-CN" altLang="en-US" sz="3600" dirty="0">
                <a:solidFill>
                  <a:schemeClr val="tx1"/>
                </a:solidFill>
                <a:effectLst>
                  <a:outerShdw blurRad="38100" dist="38100" dir="2700000" algn="tl">
                    <a:srgbClr val="C0C0C0"/>
                  </a:outerShdw>
                </a:effectLst>
                <a:latin typeface="隶书" pitchFamily="49" charset="-122"/>
                <a:ea typeface="隶书" pitchFamily="49" charset="-122"/>
              </a:rPr>
              <a:t> </a:t>
            </a:r>
            <a:r>
              <a:rPr kumimoji="0" lang="en-US" altLang="zh-CN" sz="3600" dirty="0">
                <a:solidFill>
                  <a:schemeClr val="tx1"/>
                </a:solidFill>
                <a:effectLst>
                  <a:outerShdw blurRad="38100" dist="38100" dir="2700000" algn="tl">
                    <a:srgbClr val="C0C0C0"/>
                  </a:outerShdw>
                </a:effectLst>
                <a:latin typeface="Times New Roman" pitchFamily="18" charset="0"/>
                <a:ea typeface="隶书" pitchFamily="49" charset="-122"/>
              </a:rPr>
              <a:t>UML</a:t>
            </a:r>
            <a:r>
              <a:rPr kumimoji="0" lang="zh-CN" altLang="en-US" sz="3600" dirty="0">
                <a:solidFill>
                  <a:schemeClr val="tx1"/>
                </a:solidFill>
                <a:effectLst>
                  <a:outerShdw blurRad="38100" dist="38100" dir="2700000" algn="tl">
                    <a:srgbClr val="C0C0C0"/>
                  </a:outerShdw>
                </a:effectLst>
                <a:latin typeface="隶书" pitchFamily="49" charset="-122"/>
                <a:ea typeface="隶书" pitchFamily="49" charset="-122"/>
              </a:rPr>
              <a:t>的图和模型元素</a:t>
            </a:r>
          </a:p>
          <a:p>
            <a:pPr>
              <a:lnSpc>
                <a:spcPct val="110000"/>
              </a:lnSpc>
              <a:buFont typeface="Wingdings" pitchFamily="2" charset="2"/>
              <a:buChar char="Ø"/>
            </a:pPr>
            <a:r>
              <a:rPr kumimoji="0" lang="zh-CN" altLang="en-US" sz="3600" dirty="0">
                <a:solidFill>
                  <a:schemeClr val="tx1"/>
                </a:solidFill>
                <a:effectLst>
                  <a:outerShdw blurRad="38100" dist="38100" dir="2700000" algn="tl">
                    <a:srgbClr val="C0C0C0"/>
                  </a:outerShdw>
                </a:effectLst>
                <a:latin typeface="隶书" pitchFamily="49" charset="-122"/>
                <a:ea typeface="隶书" pitchFamily="49" charset="-122"/>
              </a:rPr>
              <a:t> </a:t>
            </a:r>
            <a:r>
              <a:rPr kumimoji="0" lang="en-US" altLang="zh-CN" sz="3600" dirty="0">
                <a:solidFill>
                  <a:schemeClr val="tx1"/>
                </a:solidFill>
                <a:effectLst>
                  <a:outerShdw blurRad="38100" dist="38100" dir="2700000" algn="tl">
                    <a:srgbClr val="C0C0C0"/>
                  </a:outerShdw>
                </a:effectLst>
                <a:latin typeface="Times New Roman" pitchFamily="18" charset="0"/>
                <a:ea typeface="隶书" pitchFamily="49" charset="-122"/>
              </a:rPr>
              <a:t>UML</a:t>
            </a:r>
            <a:r>
              <a:rPr kumimoji="0" lang="zh-CN" altLang="en-US" sz="3600" dirty="0">
                <a:solidFill>
                  <a:schemeClr val="tx1"/>
                </a:solidFill>
                <a:effectLst>
                  <a:outerShdw blurRad="38100" dist="38100" dir="2700000" algn="tl">
                    <a:srgbClr val="C0C0C0"/>
                  </a:outerShdw>
                </a:effectLst>
                <a:latin typeface="隶书" pitchFamily="49" charset="-122"/>
                <a:ea typeface="隶书" pitchFamily="49" charset="-122"/>
              </a:rPr>
              <a:t>关系</a:t>
            </a:r>
          </a:p>
          <a:p>
            <a:pPr>
              <a:lnSpc>
                <a:spcPct val="110000"/>
              </a:lnSpc>
              <a:buFont typeface="Wingdings" pitchFamily="2" charset="2"/>
              <a:buChar char="Ø"/>
            </a:pPr>
            <a:r>
              <a:rPr kumimoji="0" lang="zh-CN" altLang="en-US" sz="3600" dirty="0">
                <a:solidFill>
                  <a:schemeClr val="tx1"/>
                </a:solidFill>
                <a:effectLst>
                  <a:outerShdw blurRad="38100" dist="38100" dir="2700000" algn="tl">
                    <a:srgbClr val="C0C0C0"/>
                  </a:outerShdw>
                </a:effectLst>
                <a:latin typeface="隶书" pitchFamily="49" charset="-122"/>
                <a:ea typeface="隶书" pitchFamily="49" charset="-122"/>
              </a:rPr>
              <a:t> </a:t>
            </a:r>
            <a:r>
              <a:rPr kumimoji="0" lang="en-US" altLang="zh-CN" sz="3600" dirty="0">
                <a:solidFill>
                  <a:schemeClr val="tx1"/>
                </a:solidFill>
                <a:effectLst>
                  <a:outerShdw blurRad="38100" dist="38100" dir="2700000" algn="tl">
                    <a:srgbClr val="C0C0C0"/>
                  </a:outerShdw>
                </a:effectLst>
                <a:latin typeface="Times New Roman" pitchFamily="18" charset="0"/>
                <a:ea typeface="隶书" pitchFamily="49" charset="-122"/>
              </a:rPr>
              <a:t>UML</a:t>
            </a:r>
            <a:r>
              <a:rPr kumimoji="0" lang="zh-CN" altLang="en-US" sz="3600" dirty="0">
                <a:solidFill>
                  <a:schemeClr val="tx1"/>
                </a:solidFill>
                <a:effectLst>
                  <a:outerShdw blurRad="38100" dist="38100" dir="2700000" algn="tl">
                    <a:srgbClr val="C0C0C0"/>
                  </a:outerShdw>
                </a:effectLst>
                <a:latin typeface="隶书" pitchFamily="49" charset="-122"/>
                <a:ea typeface="隶书" pitchFamily="49" charset="-122"/>
              </a:rPr>
              <a:t>的通用</a:t>
            </a:r>
            <a:r>
              <a:rPr kumimoji="0" lang="zh-CN" altLang="en-US" sz="3600" dirty="0" smtClean="0">
                <a:solidFill>
                  <a:schemeClr val="tx1"/>
                </a:solidFill>
                <a:effectLst>
                  <a:outerShdw blurRad="38100" dist="38100" dir="2700000" algn="tl">
                    <a:srgbClr val="C0C0C0"/>
                  </a:outerShdw>
                </a:effectLst>
                <a:latin typeface="隶书" pitchFamily="49" charset="-122"/>
                <a:ea typeface="隶书" pitchFamily="49" charset="-122"/>
              </a:rPr>
              <a:t>机制</a:t>
            </a:r>
            <a:endParaRPr kumimoji="0" lang="zh-CN" altLang="en-US" sz="3600" dirty="0">
              <a:solidFill>
                <a:schemeClr val="tx1"/>
              </a:solidFill>
              <a:effectLst>
                <a:outerShdw blurRad="38100" dist="38100" dir="2700000" algn="tl">
                  <a:srgbClr val="C0C0C0"/>
                </a:outerShdw>
              </a:effectLst>
              <a:latin typeface="隶书" pitchFamily="49" charset="-122"/>
              <a:ea typeface="隶书" pitchFamily="49" charset="-122"/>
            </a:endParaRPr>
          </a:p>
        </p:txBody>
      </p:sp>
    </p:spTree>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2" name="Text Box 4"/>
          <p:cNvSpPr txBox="1">
            <a:spLocks noChangeArrowheads="1"/>
          </p:cNvSpPr>
          <p:nvPr/>
        </p:nvSpPr>
        <p:spPr bwMode="auto">
          <a:xfrm>
            <a:off x="1858963" y="4333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的发展</a:t>
            </a:r>
          </a:p>
        </p:txBody>
      </p:sp>
      <p:sp>
        <p:nvSpPr>
          <p:cNvPr id="396293" name="Text Box 5"/>
          <p:cNvSpPr txBox="1">
            <a:spLocks noChangeArrowheads="1"/>
          </p:cNvSpPr>
          <p:nvPr/>
        </p:nvSpPr>
        <p:spPr bwMode="auto">
          <a:xfrm>
            <a:off x="239713" y="1698625"/>
            <a:ext cx="8632825" cy="4911725"/>
          </a:xfrm>
          <a:prstGeom prst="rect">
            <a:avLst/>
          </a:prstGeom>
          <a:noFill/>
          <a:ln w="9525">
            <a:noFill/>
            <a:miter lim="800000"/>
            <a:headEnd/>
            <a:tailEnd/>
          </a:ln>
          <a:effectLst/>
        </p:spPr>
        <p:txBody>
          <a:bodyPr>
            <a:spAutoFit/>
          </a:bodyPr>
          <a:lstStyle/>
          <a:p>
            <a:pPr indent="476250">
              <a:lnSpc>
                <a:spcPct val="120000"/>
              </a:lnSpc>
            </a:pPr>
            <a:r>
              <a:rPr lang="en-US" altLang="zh-CN" sz="2200" dirty="0">
                <a:latin typeface="Times New Roman" pitchFamily="18" charset="0"/>
              </a:rPr>
              <a:t>        UML</a:t>
            </a:r>
            <a:r>
              <a:rPr lang="zh-CN" altLang="en-US" sz="2200" dirty="0"/>
              <a:t>语言定义了五种类型，</a:t>
            </a:r>
            <a:r>
              <a:rPr lang="en-US" altLang="zh-CN" sz="2200" dirty="0"/>
              <a:t>9</a:t>
            </a:r>
            <a:r>
              <a:rPr lang="zh-CN" altLang="en-US" sz="2200" dirty="0"/>
              <a:t>种不同的图，把它们有机的结合起来就可以描述系统的所有视图。</a:t>
            </a:r>
          </a:p>
          <a:p>
            <a:pPr indent="476250">
              <a:lnSpc>
                <a:spcPct val="120000"/>
              </a:lnSpc>
              <a:buFontTx/>
              <a:buChar char="•"/>
            </a:pPr>
            <a:r>
              <a:rPr lang="zh-CN" altLang="en-US" sz="2200" dirty="0"/>
              <a:t>   </a:t>
            </a:r>
            <a:r>
              <a:rPr lang="zh-CN" altLang="en-US" sz="2200" dirty="0">
                <a:solidFill>
                  <a:schemeClr val="tx2"/>
                </a:solidFill>
              </a:rPr>
              <a:t>用例图</a:t>
            </a:r>
            <a:r>
              <a:rPr lang="en-US" altLang="zh-CN" sz="2200" dirty="0"/>
              <a:t>(Use case diagram) </a:t>
            </a:r>
            <a:r>
              <a:rPr lang="zh-CN" altLang="en-US" sz="2200" dirty="0"/>
              <a:t>从用户角度描述系统功能</a:t>
            </a:r>
            <a:r>
              <a:rPr lang="en-US" altLang="zh-CN" sz="2200" dirty="0"/>
              <a:t>,</a:t>
            </a:r>
            <a:r>
              <a:rPr lang="zh-CN" altLang="en-US" sz="2200" dirty="0"/>
              <a:t>并指出各功能的操作者。</a:t>
            </a:r>
          </a:p>
          <a:p>
            <a:pPr indent="476250">
              <a:lnSpc>
                <a:spcPct val="120000"/>
              </a:lnSpc>
              <a:buFontTx/>
              <a:buChar char="•"/>
            </a:pPr>
            <a:r>
              <a:rPr lang="zh-CN" altLang="en-US" sz="2200" dirty="0"/>
              <a:t>   静态图</a:t>
            </a:r>
            <a:r>
              <a:rPr lang="en-US" altLang="zh-CN" sz="2200" dirty="0"/>
              <a:t>(Static diagram),</a:t>
            </a:r>
            <a:r>
              <a:rPr lang="zh-CN" altLang="en-US" sz="2200" dirty="0"/>
              <a:t>表示系统的静态结构。包括</a:t>
            </a:r>
            <a:r>
              <a:rPr lang="zh-CN" altLang="en-US" sz="2200" dirty="0">
                <a:solidFill>
                  <a:schemeClr val="tx2"/>
                </a:solidFill>
              </a:rPr>
              <a:t>类</a:t>
            </a:r>
            <a:r>
              <a:rPr lang="en-US" altLang="zh-CN" sz="2200" dirty="0">
                <a:solidFill>
                  <a:schemeClr val="tx2"/>
                </a:solidFill>
              </a:rPr>
              <a:t>-</a:t>
            </a:r>
            <a:r>
              <a:rPr lang="zh-CN" altLang="en-US" sz="2200" dirty="0">
                <a:solidFill>
                  <a:schemeClr val="tx2"/>
                </a:solidFill>
              </a:rPr>
              <a:t>对象图</a:t>
            </a:r>
            <a:r>
              <a:rPr lang="zh-CN" altLang="en-US" sz="2200" dirty="0">
                <a:solidFill>
                  <a:schemeClr val="tx1"/>
                </a:solidFill>
              </a:rPr>
              <a:t>、</a:t>
            </a:r>
            <a:r>
              <a:rPr lang="zh-CN" altLang="en-US" sz="2200" dirty="0">
                <a:solidFill>
                  <a:schemeClr val="tx2"/>
                </a:solidFill>
              </a:rPr>
              <a:t>包图</a:t>
            </a:r>
            <a:r>
              <a:rPr lang="zh-CN" altLang="en-US" sz="2200" dirty="0"/>
              <a:t>。</a:t>
            </a:r>
          </a:p>
          <a:p>
            <a:pPr indent="476250">
              <a:lnSpc>
                <a:spcPct val="120000"/>
              </a:lnSpc>
              <a:buFontTx/>
              <a:buChar char="•"/>
            </a:pPr>
            <a:r>
              <a:rPr lang="zh-CN" altLang="en-US" sz="2200" dirty="0"/>
              <a:t>   行为图</a:t>
            </a:r>
            <a:r>
              <a:rPr lang="en-US" altLang="zh-CN" sz="2200" dirty="0"/>
              <a:t>(Behavior diagram)</a:t>
            </a:r>
            <a:r>
              <a:rPr lang="zh-CN" altLang="en-US" sz="2200" dirty="0"/>
              <a:t>，描述系统的动态模型和组成对象间的交互关系。包括</a:t>
            </a:r>
            <a:r>
              <a:rPr lang="zh-CN" altLang="en-US" sz="2200" dirty="0">
                <a:solidFill>
                  <a:schemeClr val="tx2"/>
                </a:solidFill>
              </a:rPr>
              <a:t>状态图</a:t>
            </a:r>
            <a:r>
              <a:rPr lang="zh-CN" altLang="en-US" sz="2200" dirty="0">
                <a:solidFill>
                  <a:schemeClr val="tx1"/>
                </a:solidFill>
              </a:rPr>
              <a:t>、</a:t>
            </a:r>
            <a:r>
              <a:rPr lang="zh-CN" altLang="en-US" sz="2200" dirty="0">
                <a:solidFill>
                  <a:schemeClr val="tx2"/>
                </a:solidFill>
              </a:rPr>
              <a:t>活动图</a:t>
            </a:r>
            <a:r>
              <a:rPr lang="zh-CN" altLang="en-US" sz="2200" dirty="0"/>
              <a:t>。  </a:t>
            </a:r>
          </a:p>
          <a:p>
            <a:pPr indent="476250">
              <a:lnSpc>
                <a:spcPct val="120000"/>
              </a:lnSpc>
              <a:buFontTx/>
              <a:buChar char="•"/>
            </a:pPr>
            <a:r>
              <a:rPr lang="zh-CN" altLang="en-US" sz="2200" dirty="0"/>
              <a:t>   交互图</a:t>
            </a:r>
            <a:r>
              <a:rPr lang="en-US" altLang="zh-CN" sz="2200" dirty="0"/>
              <a:t>(Interactive diagram), </a:t>
            </a:r>
            <a:r>
              <a:rPr lang="zh-CN" altLang="en-US" sz="2200" dirty="0"/>
              <a:t>描述对象间的交互关系。包括</a:t>
            </a:r>
            <a:r>
              <a:rPr lang="zh-CN" altLang="en-US" sz="2200" dirty="0">
                <a:solidFill>
                  <a:schemeClr val="tx2"/>
                </a:solidFill>
              </a:rPr>
              <a:t>顺序图</a:t>
            </a:r>
            <a:r>
              <a:rPr lang="zh-CN" altLang="en-US" sz="2200" dirty="0">
                <a:solidFill>
                  <a:schemeClr val="tx1"/>
                </a:solidFill>
              </a:rPr>
              <a:t>、</a:t>
            </a:r>
            <a:r>
              <a:rPr lang="zh-CN" altLang="en-US" sz="2200" dirty="0">
                <a:solidFill>
                  <a:schemeClr val="tx2"/>
                </a:solidFill>
              </a:rPr>
              <a:t>协作图</a:t>
            </a:r>
            <a:r>
              <a:rPr lang="zh-CN" altLang="en-US" sz="2200" dirty="0"/>
              <a:t>。  </a:t>
            </a:r>
          </a:p>
          <a:p>
            <a:pPr indent="476250">
              <a:lnSpc>
                <a:spcPct val="120000"/>
              </a:lnSpc>
              <a:buFontTx/>
              <a:buChar char="•"/>
            </a:pPr>
            <a:r>
              <a:rPr lang="zh-CN" altLang="en-US" sz="2200" dirty="0"/>
              <a:t>   实现图</a:t>
            </a:r>
            <a:r>
              <a:rPr lang="en-US" altLang="zh-CN" sz="2200" dirty="0"/>
              <a:t>( Implementation diagram ) </a:t>
            </a:r>
            <a:r>
              <a:rPr lang="zh-CN" altLang="en-US" sz="2200" dirty="0"/>
              <a:t>用于描述系统的物理实现。包括</a:t>
            </a:r>
            <a:r>
              <a:rPr lang="zh-CN" altLang="en-US" sz="2200" dirty="0">
                <a:solidFill>
                  <a:schemeClr val="tx2"/>
                </a:solidFill>
              </a:rPr>
              <a:t>构件图</a:t>
            </a:r>
            <a:r>
              <a:rPr lang="zh-CN" altLang="en-US" sz="2200" dirty="0">
                <a:solidFill>
                  <a:schemeClr val="tx1"/>
                </a:solidFill>
              </a:rPr>
              <a:t>、</a:t>
            </a:r>
            <a:r>
              <a:rPr lang="zh-CN" altLang="en-US" sz="2200" dirty="0">
                <a:solidFill>
                  <a:schemeClr val="tx2"/>
                </a:solidFill>
              </a:rPr>
              <a:t>配置图</a:t>
            </a:r>
            <a:r>
              <a:rPr lang="zh-CN" altLang="en-US" sz="2200" dirty="0"/>
              <a:t>。</a:t>
            </a:r>
            <a:r>
              <a:rPr lang="zh-CN" altLang="en-US" sz="2200" b="0" dirty="0"/>
              <a:t>  </a:t>
            </a:r>
          </a:p>
        </p:txBody>
      </p:sp>
      <p:sp>
        <p:nvSpPr>
          <p:cNvPr id="396294" name="Text Box 6"/>
          <p:cNvSpPr txBox="1">
            <a:spLocks noChangeArrowheads="1"/>
          </p:cNvSpPr>
          <p:nvPr/>
        </p:nvSpPr>
        <p:spPr bwMode="auto">
          <a:xfrm>
            <a:off x="339725" y="1223963"/>
            <a:ext cx="2790825" cy="579437"/>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3200" b="0">
                <a:solidFill>
                  <a:schemeClr val="hlink"/>
                </a:solidFill>
                <a:effectLst>
                  <a:outerShdw blurRad="38100" dist="38100" dir="2700000" algn="tl">
                    <a:srgbClr val="C0C0C0"/>
                  </a:outerShdw>
                </a:effectLst>
                <a:latin typeface="Times New Roman" pitchFamily="18" charset="0"/>
                <a:ea typeface="华文行楷" pitchFamily="2" charset="-122"/>
              </a:rPr>
              <a:t>图</a:t>
            </a:r>
            <a:r>
              <a:rPr lang="en-US" altLang="zh-CN" sz="3200" b="0">
                <a:solidFill>
                  <a:schemeClr val="hlink"/>
                </a:solidFill>
                <a:effectLst>
                  <a:outerShdw blurRad="38100" dist="38100" dir="2700000" algn="tl">
                    <a:srgbClr val="C0C0C0"/>
                  </a:outerShdw>
                </a:effectLst>
                <a:latin typeface="Times New Roman" pitchFamily="18" charset="0"/>
                <a:ea typeface="楷体_GB2312" pitchFamily="49" charset="-122"/>
              </a:rPr>
              <a:t>(Diagrams)</a:t>
            </a:r>
          </a:p>
        </p:txBody>
      </p:sp>
    </p:spTree>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6" name="Text Box 4"/>
          <p:cNvSpPr txBox="1">
            <a:spLocks noChangeArrowheads="1"/>
          </p:cNvSpPr>
          <p:nvPr/>
        </p:nvSpPr>
        <p:spPr bwMode="auto">
          <a:xfrm>
            <a:off x="1858963" y="4333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的发展</a:t>
            </a:r>
          </a:p>
        </p:txBody>
      </p:sp>
      <p:sp>
        <p:nvSpPr>
          <p:cNvPr id="397318" name="Text Box 6"/>
          <p:cNvSpPr txBox="1">
            <a:spLocks noChangeArrowheads="1"/>
          </p:cNvSpPr>
          <p:nvPr/>
        </p:nvSpPr>
        <p:spPr bwMode="auto">
          <a:xfrm>
            <a:off x="246063" y="1330325"/>
            <a:ext cx="8659812" cy="182086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2800" b="0">
                <a:solidFill>
                  <a:schemeClr val="hlink"/>
                </a:solidFill>
                <a:effectLst>
                  <a:outerShdw blurRad="38100" dist="38100" dir="2700000" algn="tl">
                    <a:srgbClr val="C0C0C0"/>
                  </a:outerShdw>
                </a:effectLst>
                <a:latin typeface="华文新魏" pitchFamily="2" charset="-122"/>
                <a:ea typeface="华文新魏" pitchFamily="2" charset="-122"/>
              </a:rPr>
              <a:t>模型元素</a:t>
            </a:r>
            <a:r>
              <a:rPr lang="en-US" altLang="zh-CN" sz="2800" b="0">
                <a:solidFill>
                  <a:schemeClr val="hlink"/>
                </a:solidFill>
                <a:effectLst>
                  <a:outerShdw blurRad="38100" dist="38100" dir="2700000" algn="tl">
                    <a:srgbClr val="C0C0C0"/>
                  </a:outerShdw>
                </a:effectLst>
                <a:latin typeface="华文新魏" pitchFamily="2" charset="-122"/>
                <a:ea typeface="华文新魏" pitchFamily="2" charset="-122"/>
              </a:rPr>
              <a:t>(Model elements)</a:t>
            </a:r>
          </a:p>
          <a:p>
            <a:pPr>
              <a:lnSpc>
                <a:spcPct val="105000"/>
              </a:lnSpc>
              <a:spcBef>
                <a:spcPct val="20000"/>
              </a:spcBef>
            </a:pPr>
            <a:r>
              <a:rPr lang="zh-CN" altLang="en-US" sz="2800">
                <a:solidFill>
                  <a:schemeClr val="tx1"/>
                </a:solidFill>
                <a:latin typeface="Times New Roman" pitchFamily="18" charset="0"/>
                <a:ea typeface="楷体_GB2312" pitchFamily="49" charset="-122"/>
              </a:rPr>
              <a:t>　　</a:t>
            </a:r>
            <a:r>
              <a:rPr lang="zh-CN" altLang="en-US">
                <a:solidFill>
                  <a:schemeClr val="tx1"/>
                </a:solidFill>
                <a:latin typeface="Times New Roman" pitchFamily="18" charset="0"/>
                <a:ea typeface="楷体_GB2312" pitchFamily="49" charset="-122"/>
              </a:rPr>
              <a:t>代表面向对象中的类，对象，关系和消息等概念，是构成图的最基本的常用的元素。一个模型元素可以用于多个不同的图中。</a:t>
            </a:r>
            <a:endParaRPr lang="zh-CN" altLang="en-US" b="0">
              <a:solidFill>
                <a:schemeClr val="tx1"/>
              </a:solidFill>
              <a:effectLst>
                <a:outerShdw blurRad="38100" dist="38100" dir="2700000" algn="tl">
                  <a:srgbClr val="C0C0C0"/>
                </a:outerShdw>
              </a:effectLst>
              <a:latin typeface="华文新魏" pitchFamily="2" charset="-122"/>
              <a:ea typeface="华文新魏" pitchFamily="2" charset="-122"/>
            </a:endParaRPr>
          </a:p>
        </p:txBody>
      </p:sp>
      <p:grpSp>
        <p:nvGrpSpPr>
          <p:cNvPr id="397319" name="Group 7"/>
          <p:cNvGrpSpPr>
            <a:grpSpLocks/>
          </p:cNvGrpSpPr>
          <p:nvPr/>
        </p:nvGrpSpPr>
        <p:grpSpPr bwMode="auto">
          <a:xfrm>
            <a:off x="1652588" y="3368675"/>
            <a:ext cx="5940425" cy="2673350"/>
            <a:chOff x="1056" y="1827"/>
            <a:chExt cx="3742" cy="1684"/>
          </a:xfrm>
        </p:grpSpPr>
        <p:sp>
          <p:nvSpPr>
            <p:cNvPr id="397320" name="Oval 8"/>
            <p:cNvSpPr>
              <a:spLocks noChangeArrowheads="1"/>
            </p:cNvSpPr>
            <p:nvPr/>
          </p:nvSpPr>
          <p:spPr bwMode="auto">
            <a:xfrm>
              <a:off x="1056" y="2689"/>
              <a:ext cx="953" cy="220"/>
            </a:xfrm>
            <a:prstGeom prst="ellipse">
              <a:avLst/>
            </a:prstGeom>
            <a:solidFill>
              <a:srgbClr val="003399">
                <a:alpha val="50000"/>
              </a:srgbClr>
            </a:solidFill>
            <a:ln w="28575">
              <a:solidFill>
                <a:schemeClr val="tx1"/>
              </a:solidFill>
              <a:round/>
              <a:headEnd/>
              <a:tailEnd/>
            </a:ln>
            <a:effectLst/>
          </p:spPr>
          <p:txBody>
            <a:bodyPr wrap="none" anchor="ctr"/>
            <a:lstStyle/>
            <a:p>
              <a:pPr algn="ctr">
                <a:lnSpc>
                  <a:spcPct val="100000"/>
                </a:lnSpc>
              </a:pPr>
              <a:r>
                <a:rPr lang="zh-CN" altLang="en-US" sz="1800">
                  <a:solidFill>
                    <a:schemeClr val="tx1"/>
                  </a:solidFill>
                  <a:latin typeface="Times New Roman" pitchFamily="18" charset="0"/>
                </a:rPr>
                <a:t>用例</a:t>
              </a:r>
            </a:p>
          </p:txBody>
        </p:sp>
        <p:grpSp>
          <p:nvGrpSpPr>
            <p:cNvPr id="397321" name="Group 9"/>
            <p:cNvGrpSpPr>
              <a:grpSpLocks/>
            </p:cNvGrpSpPr>
            <p:nvPr/>
          </p:nvGrpSpPr>
          <p:grpSpPr bwMode="auto">
            <a:xfrm>
              <a:off x="1098" y="3193"/>
              <a:ext cx="807" cy="308"/>
              <a:chOff x="1098" y="3193"/>
              <a:chExt cx="807" cy="308"/>
            </a:xfrm>
          </p:grpSpPr>
          <p:sp>
            <p:nvSpPr>
              <p:cNvPr id="397322" name="Rectangle 10"/>
              <p:cNvSpPr>
                <a:spLocks noChangeArrowheads="1"/>
              </p:cNvSpPr>
              <p:nvPr/>
            </p:nvSpPr>
            <p:spPr bwMode="auto">
              <a:xfrm>
                <a:off x="1098" y="3280"/>
                <a:ext cx="807" cy="221"/>
              </a:xfrm>
              <a:prstGeom prst="rect">
                <a:avLst/>
              </a:prstGeom>
              <a:solidFill>
                <a:srgbClr val="003399">
                  <a:alpha val="50000"/>
                </a:srgbClr>
              </a:solidFill>
              <a:ln w="28575">
                <a:solidFill>
                  <a:schemeClr val="tx1"/>
                </a:solidFill>
                <a:miter lim="800000"/>
                <a:headEnd/>
                <a:tailEnd/>
              </a:ln>
              <a:effectLst/>
            </p:spPr>
            <p:txBody>
              <a:bodyPr wrap="none" anchor="ctr"/>
              <a:lstStyle/>
              <a:p>
                <a:pPr algn="ctr">
                  <a:lnSpc>
                    <a:spcPct val="100000"/>
                  </a:lnSpc>
                </a:pPr>
                <a:r>
                  <a:rPr lang="zh-CN" altLang="en-US" sz="1800">
                    <a:solidFill>
                      <a:schemeClr val="tx1"/>
                    </a:solidFill>
                    <a:latin typeface="Times New Roman" pitchFamily="18" charset="0"/>
                  </a:rPr>
                  <a:t>包</a:t>
                </a:r>
              </a:p>
            </p:txBody>
          </p:sp>
          <p:sp>
            <p:nvSpPr>
              <p:cNvPr id="397323" name="Rectangle 11"/>
              <p:cNvSpPr>
                <a:spLocks noChangeArrowheads="1"/>
              </p:cNvSpPr>
              <p:nvPr/>
            </p:nvSpPr>
            <p:spPr bwMode="auto">
              <a:xfrm>
                <a:off x="1098" y="3193"/>
                <a:ext cx="330" cy="87"/>
              </a:xfrm>
              <a:prstGeom prst="rect">
                <a:avLst/>
              </a:prstGeom>
              <a:solidFill>
                <a:srgbClr val="003399">
                  <a:alpha val="50000"/>
                </a:srgbClr>
              </a:solidFill>
              <a:ln w="28575">
                <a:solidFill>
                  <a:schemeClr val="tx1"/>
                </a:solidFill>
                <a:miter lim="800000"/>
                <a:headEnd/>
                <a:tailEnd/>
              </a:ln>
              <a:effectLst/>
            </p:spPr>
            <p:txBody>
              <a:bodyPr wrap="none" anchor="ctr"/>
              <a:lstStyle/>
              <a:p>
                <a:endParaRPr lang="zh-CN" altLang="en-US"/>
              </a:p>
            </p:txBody>
          </p:sp>
        </p:grpSp>
        <p:sp>
          <p:nvSpPr>
            <p:cNvPr id="397324" name="AutoShape 12"/>
            <p:cNvSpPr>
              <a:spLocks noChangeArrowheads="1"/>
            </p:cNvSpPr>
            <p:nvPr/>
          </p:nvSpPr>
          <p:spPr bwMode="auto">
            <a:xfrm>
              <a:off x="2487" y="2600"/>
              <a:ext cx="843" cy="421"/>
            </a:xfrm>
            <a:prstGeom prst="cube">
              <a:avLst>
                <a:gd name="adj" fmla="val 25000"/>
              </a:avLst>
            </a:prstGeom>
            <a:solidFill>
              <a:srgbClr val="003399">
                <a:alpha val="50000"/>
              </a:srgbClr>
            </a:solidFill>
            <a:ln w="28575">
              <a:solidFill>
                <a:schemeClr val="tx1"/>
              </a:solidFill>
              <a:miter lim="800000"/>
              <a:headEnd/>
              <a:tailEnd/>
            </a:ln>
            <a:effectLst/>
          </p:spPr>
          <p:txBody>
            <a:bodyPr wrap="none" anchor="ctr"/>
            <a:lstStyle/>
            <a:p>
              <a:pPr algn="ctr">
                <a:lnSpc>
                  <a:spcPct val="100000"/>
                </a:lnSpc>
              </a:pPr>
              <a:r>
                <a:rPr lang="zh-CN" altLang="en-US" sz="1800">
                  <a:solidFill>
                    <a:schemeClr val="tx1"/>
                  </a:solidFill>
                  <a:latin typeface="Times New Roman" pitchFamily="18" charset="0"/>
                </a:rPr>
                <a:t>结点</a:t>
              </a:r>
            </a:p>
          </p:txBody>
        </p:sp>
        <p:sp>
          <p:nvSpPr>
            <p:cNvPr id="397325" name="AutoShape 13"/>
            <p:cNvSpPr>
              <a:spLocks noChangeArrowheads="1"/>
            </p:cNvSpPr>
            <p:nvPr/>
          </p:nvSpPr>
          <p:spPr bwMode="auto">
            <a:xfrm>
              <a:off x="3954" y="1872"/>
              <a:ext cx="844" cy="354"/>
            </a:xfrm>
            <a:prstGeom prst="roundRect">
              <a:avLst>
                <a:gd name="adj" fmla="val 16667"/>
              </a:avLst>
            </a:prstGeom>
            <a:solidFill>
              <a:srgbClr val="003399">
                <a:alpha val="50000"/>
              </a:srgbClr>
            </a:solidFill>
            <a:ln w="28575">
              <a:solidFill>
                <a:schemeClr val="tx1"/>
              </a:solidFill>
              <a:round/>
              <a:headEnd/>
              <a:tailEnd/>
            </a:ln>
            <a:effectLst/>
          </p:spPr>
          <p:txBody>
            <a:bodyPr wrap="none" anchor="ctr"/>
            <a:lstStyle/>
            <a:p>
              <a:pPr algn="ctr">
                <a:lnSpc>
                  <a:spcPct val="100000"/>
                </a:lnSpc>
              </a:pPr>
              <a:r>
                <a:rPr lang="zh-CN" altLang="en-US" sz="1800">
                  <a:solidFill>
                    <a:schemeClr val="tx1"/>
                  </a:solidFill>
                  <a:latin typeface="Times New Roman" pitchFamily="18" charset="0"/>
                </a:rPr>
                <a:t>状态</a:t>
              </a:r>
            </a:p>
          </p:txBody>
        </p:sp>
        <p:grpSp>
          <p:nvGrpSpPr>
            <p:cNvPr id="397326" name="Group 14"/>
            <p:cNvGrpSpPr>
              <a:grpSpLocks/>
            </p:cNvGrpSpPr>
            <p:nvPr/>
          </p:nvGrpSpPr>
          <p:grpSpPr bwMode="auto">
            <a:xfrm>
              <a:off x="3745" y="2927"/>
              <a:ext cx="1001" cy="574"/>
              <a:chOff x="3745" y="2927"/>
              <a:chExt cx="1001" cy="574"/>
            </a:xfrm>
          </p:grpSpPr>
          <p:sp>
            <p:nvSpPr>
              <p:cNvPr id="397327" name="Rectangle 15"/>
              <p:cNvSpPr>
                <a:spLocks noChangeArrowheads="1"/>
              </p:cNvSpPr>
              <p:nvPr/>
            </p:nvSpPr>
            <p:spPr bwMode="auto">
              <a:xfrm>
                <a:off x="3939" y="2927"/>
                <a:ext cx="807" cy="574"/>
              </a:xfrm>
              <a:prstGeom prst="rect">
                <a:avLst/>
              </a:prstGeom>
              <a:solidFill>
                <a:srgbClr val="003399">
                  <a:alpha val="50000"/>
                </a:srgbClr>
              </a:solidFill>
              <a:ln w="28575">
                <a:solidFill>
                  <a:schemeClr val="tx1"/>
                </a:solidFill>
                <a:miter lim="800000"/>
                <a:headEnd/>
                <a:tailEnd/>
              </a:ln>
              <a:effectLst/>
            </p:spPr>
            <p:txBody>
              <a:bodyPr wrap="none" anchor="ctr"/>
              <a:lstStyle/>
              <a:p>
                <a:pPr algn="ctr">
                  <a:lnSpc>
                    <a:spcPct val="100000"/>
                  </a:lnSpc>
                </a:pPr>
                <a:r>
                  <a:rPr lang="en-US" altLang="zh-CN" sz="1800">
                    <a:solidFill>
                      <a:schemeClr val="tx1"/>
                    </a:solidFill>
                    <a:latin typeface="Times New Roman" pitchFamily="18" charset="0"/>
                  </a:rPr>
                  <a:t>       </a:t>
                </a:r>
                <a:r>
                  <a:rPr lang="zh-CN" altLang="en-US" sz="1800">
                    <a:solidFill>
                      <a:schemeClr val="tx1"/>
                    </a:solidFill>
                    <a:latin typeface="Times New Roman" pitchFamily="18" charset="0"/>
                  </a:rPr>
                  <a:t>组件</a:t>
                </a:r>
              </a:p>
            </p:txBody>
          </p:sp>
          <p:sp>
            <p:nvSpPr>
              <p:cNvPr id="397328" name="Rectangle 16"/>
              <p:cNvSpPr>
                <a:spLocks noChangeArrowheads="1"/>
              </p:cNvSpPr>
              <p:nvPr/>
            </p:nvSpPr>
            <p:spPr bwMode="auto">
              <a:xfrm>
                <a:off x="3745" y="3099"/>
                <a:ext cx="384" cy="84"/>
              </a:xfrm>
              <a:prstGeom prst="rect">
                <a:avLst/>
              </a:prstGeom>
              <a:solidFill>
                <a:srgbClr val="003399"/>
              </a:solidFill>
              <a:ln w="28575">
                <a:solidFill>
                  <a:schemeClr val="tx1"/>
                </a:solidFill>
                <a:miter lim="800000"/>
                <a:headEnd/>
                <a:tailEnd/>
              </a:ln>
              <a:effectLst/>
            </p:spPr>
            <p:txBody>
              <a:bodyPr wrap="none" anchor="ctr"/>
              <a:lstStyle/>
              <a:p>
                <a:endParaRPr lang="zh-CN" altLang="en-US"/>
              </a:p>
            </p:txBody>
          </p:sp>
          <p:sp>
            <p:nvSpPr>
              <p:cNvPr id="397329" name="Rectangle 17"/>
              <p:cNvSpPr>
                <a:spLocks noChangeArrowheads="1"/>
              </p:cNvSpPr>
              <p:nvPr/>
            </p:nvSpPr>
            <p:spPr bwMode="auto">
              <a:xfrm>
                <a:off x="3745" y="3264"/>
                <a:ext cx="385" cy="75"/>
              </a:xfrm>
              <a:prstGeom prst="rect">
                <a:avLst/>
              </a:prstGeom>
              <a:solidFill>
                <a:srgbClr val="003399"/>
              </a:solidFill>
              <a:ln w="28575">
                <a:solidFill>
                  <a:schemeClr val="tx1"/>
                </a:solidFill>
                <a:miter lim="800000"/>
                <a:headEnd/>
                <a:tailEnd/>
              </a:ln>
              <a:effectLst/>
            </p:spPr>
            <p:txBody>
              <a:bodyPr wrap="none" anchor="ctr"/>
              <a:lstStyle/>
              <a:p>
                <a:endParaRPr lang="zh-CN" altLang="en-US"/>
              </a:p>
            </p:txBody>
          </p:sp>
        </p:grpSp>
        <p:grpSp>
          <p:nvGrpSpPr>
            <p:cNvPr id="397330" name="Group 18"/>
            <p:cNvGrpSpPr>
              <a:grpSpLocks/>
            </p:cNvGrpSpPr>
            <p:nvPr/>
          </p:nvGrpSpPr>
          <p:grpSpPr bwMode="auto">
            <a:xfrm>
              <a:off x="1130" y="1847"/>
              <a:ext cx="733" cy="620"/>
              <a:chOff x="1130" y="1847"/>
              <a:chExt cx="733" cy="620"/>
            </a:xfrm>
          </p:grpSpPr>
          <p:sp>
            <p:nvSpPr>
              <p:cNvPr id="397331" name="Rectangle 19"/>
              <p:cNvSpPr>
                <a:spLocks noChangeArrowheads="1"/>
              </p:cNvSpPr>
              <p:nvPr/>
            </p:nvSpPr>
            <p:spPr bwMode="auto">
              <a:xfrm>
                <a:off x="1130" y="1872"/>
                <a:ext cx="733" cy="574"/>
              </a:xfrm>
              <a:prstGeom prst="rect">
                <a:avLst/>
              </a:prstGeom>
              <a:solidFill>
                <a:srgbClr val="003399">
                  <a:alpha val="50000"/>
                </a:srgbClr>
              </a:solidFill>
              <a:ln w="28575">
                <a:solidFill>
                  <a:schemeClr val="tx1"/>
                </a:solidFill>
                <a:miter lim="800000"/>
                <a:headEnd/>
                <a:tailEnd/>
              </a:ln>
              <a:effectLst/>
            </p:spPr>
            <p:txBody>
              <a:bodyPr wrap="none" anchor="ctr"/>
              <a:lstStyle/>
              <a:p>
                <a:pPr algn="ctr">
                  <a:lnSpc>
                    <a:spcPct val="100000"/>
                  </a:lnSpc>
                </a:pPr>
                <a:r>
                  <a:rPr lang="zh-CN" altLang="en-US" sz="1800">
                    <a:solidFill>
                      <a:schemeClr val="tx1"/>
                    </a:solidFill>
                    <a:latin typeface="Times New Roman" pitchFamily="18" charset="0"/>
                  </a:rPr>
                  <a:t>属性</a:t>
                </a:r>
              </a:p>
            </p:txBody>
          </p:sp>
          <p:sp>
            <p:nvSpPr>
              <p:cNvPr id="397332" name="Line 20"/>
              <p:cNvSpPr>
                <a:spLocks noChangeShapeType="1"/>
              </p:cNvSpPr>
              <p:nvPr/>
            </p:nvSpPr>
            <p:spPr bwMode="auto">
              <a:xfrm>
                <a:off x="1130" y="2048"/>
                <a:ext cx="733" cy="0"/>
              </a:xfrm>
              <a:prstGeom prst="line">
                <a:avLst/>
              </a:prstGeom>
              <a:noFill/>
              <a:ln w="28575">
                <a:solidFill>
                  <a:schemeClr val="tx1"/>
                </a:solidFill>
                <a:round/>
                <a:headEnd/>
                <a:tailEnd/>
              </a:ln>
              <a:effectLst/>
            </p:spPr>
            <p:txBody>
              <a:bodyPr/>
              <a:lstStyle/>
              <a:p>
                <a:endParaRPr lang="zh-CN" altLang="en-US"/>
              </a:p>
            </p:txBody>
          </p:sp>
          <p:sp>
            <p:nvSpPr>
              <p:cNvPr id="397333" name="Line 21"/>
              <p:cNvSpPr>
                <a:spLocks noChangeShapeType="1"/>
              </p:cNvSpPr>
              <p:nvPr/>
            </p:nvSpPr>
            <p:spPr bwMode="auto">
              <a:xfrm>
                <a:off x="1130" y="2248"/>
                <a:ext cx="733" cy="0"/>
              </a:xfrm>
              <a:prstGeom prst="line">
                <a:avLst/>
              </a:prstGeom>
              <a:noFill/>
              <a:ln w="28575">
                <a:solidFill>
                  <a:schemeClr val="tx1"/>
                </a:solidFill>
                <a:round/>
                <a:headEnd/>
                <a:tailEnd/>
              </a:ln>
              <a:effectLst/>
            </p:spPr>
            <p:txBody>
              <a:bodyPr/>
              <a:lstStyle/>
              <a:p>
                <a:endParaRPr lang="zh-CN" altLang="en-US"/>
              </a:p>
            </p:txBody>
          </p:sp>
          <p:sp>
            <p:nvSpPr>
              <p:cNvPr id="397334" name="Text Box 22"/>
              <p:cNvSpPr txBox="1">
                <a:spLocks noChangeArrowheads="1"/>
              </p:cNvSpPr>
              <p:nvPr/>
            </p:nvSpPr>
            <p:spPr bwMode="auto">
              <a:xfrm>
                <a:off x="1342" y="1847"/>
                <a:ext cx="261" cy="231"/>
              </a:xfrm>
              <a:prstGeom prst="rect">
                <a:avLst/>
              </a:prstGeom>
              <a:noFill/>
              <a:ln w="28575">
                <a:noFill/>
                <a:miter lim="800000"/>
                <a:headEnd/>
                <a:tailEnd/>
              </a:ln>
              <a:effectLst/>
            </p:spPr>
            <p:txBody>
              <a:bodyPr wrap="none">
                <a:spAutoFit/>
              </a:bodyPr>
              <a:lstStyle/>
              <a:p>
                <a:pPr algn="l">
                  <a:lnSpc>
                    <a:spcPct val="100000"/>
                  </a:lnSpc>
                </a:pPr>
                <a:r>
                  <a:rPr lang="zh-CN" altLang="en-US" sz="1800">
                    <a:solidFill>
                      <a:schemeClr val="tx1"/>
                    </a:solidFill>
                    <a:latin typeface="Times New Roman" pitchFamily="18" charset="0"/>
                    <a:ea typeface="黑体" pitchFamily="49" charset="-122"/>
                  </a:rPr>
                  <a:t>类</a:t>
                </a:r>
              </a:p>
            </p:txBody>
          </p:sp>
          <p:sp>
            <p:nvSpPr>
              <p:cNvPr id="397335" name="Text Box 23"/>
              <p:cNvSpPr txBox="1">
                <a:spLocks noChangeArrowheads="1"/>
              </p:cNvSpPr>
              <p:nvPr/>
            </p:nvSpPr>
            <p:spPr bwMode="auto">
              <a:xfrm>
                <a:off x="1291" y="2236"/>
                <a:ext cx="406" cy="231"/>
              </a:xfrm>
              <a:prstGeom prst="rect">
                <a:avLst/>
              </a:prstGeom>
              <a:noFill/>
              <a:ln w="28575">
                <a:noFill/>
                <a:miter lim="800000"/>
                <a:headEnd/>
                <a:tailEnd/>
              </a:ln>
              <a:effectLst/>
            </p:spPr>
            <p:txBody>
              <a:bodyPr wrap="none">
                <a:spAutoFit/>
              </a:bodyPr>
              <a:lstStyle/>
              <a:p>
                <a:pPr algn="l">
                  <a:lnSpc>
                    <a:spcPct val="100000"/>
                  </a:lnSpc>
                </a:pPr>
                <a:r>
                  <a:rPr lang="zh-CN" altLang="en-US" sz="1800">
                    <a:solidFill>
                      <a:schemeClr val="tx1"/>
                    </a:solidFill>
                    <a:latin typeface="Times New Roman" pitchFamily="18" charset="0"/>
                  </a:rPr>
                  <a:t>操作</a:t>
                </a:r>
              </a:p>
            </p:txBody>
          </p:sp>
        </p:grpSp>
        <p:grpSp>
          <p:nvGrpSpPr>
            <p:cNvPr id="397336" name="Group 24"/>
            <p:cNvGrpSpPr>
              <a:grpSpLocks/>
            </p:cNvGrpSpPr>
            <p:nvPr/>
          </p:nvGrpSpPr>
          <p:grpSpPr bwMode="auto">
            <a:xfrm>
              <a:off x="2524" y="1827"/>
              <a:ext cx="733" cy="640"/>
              <a:chOff x="2524" y="1827"/>
              <a:chExt cx="733" cy="640"/>
            </a:xfrm>
          </p:grpSpPr>
          <p:sp>
            <p:nvSpPr>
              <p:cNvPr id="397337" name="Rectangle 25"/>
              <p:cNvSpPr>
                <a:spLocks noChangeArrowheads="1"/>
              </p:cNvSpPr>
              <p:nvPr/>
            </p:nvSpPr>
            <p:spPr bwMode="auto">
              <a:xfrm>
                <a:off x="2524" y="1872"/>
                <a:ext cx="733" cy="574"/>
              </a:xfrm>
              <a:prstGeom prst="rect">
                <a:avLst/>
              </a:prstGeom>
              <a:solidFill>
                <a:srgbClr val="003399">
                  <a:alpha val="50000"/>
                </a:srgbClr>
              </a:solidFill>
              <a:ln w="28575">
                <a:solidFill>
                  <a:schemeClr val="tx1"/>
                </a:solidFill>
                <a:miter lim="800000"/>
                <a:headEnd/>
                <a:tailEnd/>
              </a:ln>
              <a:effectLst/>
            </p:spPr>
            <p:txBody>
              <a:bodyPr wrap="none" anchor="ctr"/>
              <a:lstStyle/>
              <a:p>
                <a:pPr algn="ctr">
                  <a:lnSpc>
                    <a:spcPct val="100000"/>
                  </a:lnSpc>
                </a:pPr>
                <a:endParaRPr lang="zh-CN" altLang="zh-CN" sz="1800">
                  <a:solidFill>
                    <a:schemeClr val="tx1"/>
                  </a:solidFill>
                  <a:latin typeface="Times New Roman" pitchFamily="18" charset="0"/>
                </a:endParaRPr>
              </a:p>
            </p:txBody>
          </p:sp>
          <p:sp>
            <p:nvSpPr>
              <p:cNvPr id="397338" name="Line 26"/>
              <p:cNvSpPr>
                <a:spLocks noChangeShapeType="1"/>
              </p:cNvSpPr>
              <p:nvPr/>
            </p:nvSpPr>
            <p:spPr bwMode="auto">
              <a:xfrm>
                <a:off x="2524" y="2048"/>
                <a:ext cx="733" cy="0"/>
              </a:xfrm>
              <a:prstGeom prst="line">
                <a:avLst/>
              </a:prstGeom>
              <a:noFill/>
              <a:ln w="28575">
                <a:solidFill>
                  <a:schemeClr val="tx1"/>
                </a:solidFill>
                <a:round/>
                <a:headEnd/>
                <a:tailEnd/>
              </a:ln>
              <a:effectLst/>
            </p:spPr>
            <p:txBody>
              <a:bodyPr/>
              <a:lstStyle/>
              <a:p>
                <a:endParaRPr lang="zh-CN" altLang="en-US"/>
              </a:p>
            </p:txBody>
          </p:sp>
          <p:sp>
            <p:nvSpPr>
              <p:cNvPr id="397339" name="Line 27"/>
              <p:cNvSpPr>
                <a:spLocks noChangeShapeType="1"/>
              </p:cNvSpPr>
              <p:nvPr/>
            </p:nvSpPr>
            <p:spPr bwMode="auto">
              <a:xfrm>
                <a:off x="2524" y="2248"/>
                <a:ext cx="733" cy="0"/>
              </a:xfrm>
              <a:prstGeom prst="line">
                <a:avLst/>
              </a:prstGeom>
              <a:noFill/>
              <a:ln w="28575">
                <a:solidFill>
                  <a:schemeClr val="tx1"/>
                </a:solidFill>
                <a:round/>
                <a:headEnd/>
                <a:tailEnd/>
              </a:ln>
              <a:effectLst/>
            </p:spPr>
            <p:txBody>
              <a:bodyPr/>
              <a:lstStyle/>
              <a:p>
                <a:endParaRPr lang="zh-CN" altLang="en-US"/>
              </a:p>
            </p:txBody>
          </p:sp>
          <p:sp>
            <p:nvSpPr>
              <p:cNvPr id="397340" name="Text Box 28"/>
              <p:cNvSpPr txBox="1">
                <a:spLocks noChangeArrowheads="1"/>
              </p:cNvSpPr>
              <p:nvPr/>
            </p:nvSpPr>
            <p:spPr bwMode="auto">
              <a:xfrm>
                <a:off x="2678" y="1827"/>
                <a:ext cx="406" cy="231"/>
              </a:xfrm>
              <a:prstGeom prst="rect">
                <a:avLst/>
              </a:prstGeom>
              <a:noFill/>
              <a:ln w="28575">
                <a:noFill/>
                <a:miter lim="800000"/>
                <a:headEnd/>
                <a:tailEnd/>
              </a:ln>
              <a:effectLst/>
            </p:spPr>
            <p:txBody>
              <a:bodyPr wrap="none">
                <a:spAutoFit/>
              </a:bodyPr>
              <a:lstStyle/>
              <a:p>
                <a:pPr algn="l">
                  <a:lnSpc>
                    <a:spcPct val="100000"/>
                  </a:lnSpc>
                </a:pPr>
                <a:r>
                  <a:rPr lang="zh-CN" altLang="en-US" sz="1800" u="sng">
                    <a:solidFill>
                      <a:schemeClr val="tx1"/>
                    </a:solidFill>
                    <a:latin typeface="Times New Roman" pitchFamily="18" charset="0"/>
                  </a:rPr>
                  <a:t>对象</a:t>
                </a:r>
              </a:p>
            </p:txBody>
          </p:sp>
          <p:sp>
            <p:nvSpPr>
              <p:cNvPr id="397341" name="Text Box 29"/>
              <p:cNvSpPr txBox="1">
                <a:spLocks noChangeArrowheads="1"/>
              </p:cNvSpPr>
              <p:nvPr/>
            </p:nvSpPr>
            <p:spPr bwMode="auto">
              <a:xfrm>
                <a:off x="2678" y="2039"/>
                <a:ext cx="406" cy="231"/>
              </a:xfrm>
              <a:prstGeom prst="rect">
                <a:avLst/>
              </a:prstGeom>
              <a:noFill/>
              <a:ln w="28575">
                <a:noFill/>
                <a:miter lim="800000"/>
                <a:headEnd/>
                <a:tailEnd/>
              </a:ln>
              <a:effectLst/>
            </p:spPr>
            <p:txBody>
              <a:bodyPr wrap="none">
                <a:spAutoFit/>
              </a:bodyPr>
              <a:lstStyle/>
              <a:p>
                <a:pPr algn="l">
                  <a:lnSpc>
                    <a:spcPct val="100000"/>
                  </a:lnSpc>
                </a:pPr>
                <a:r>
                  <a:rPr lang="zh-CN" altLang="en-US" sz="1800">
                    <a:solidFill>
                      <a:schemeClr val="tx1"/>
                    </a:solidFill>
                    <a:latin typeface="Times New Roman" pitchFamily="18" charset="0"/>
                  </a:rPr>
                  <a:t>属性</a:t>
                </a:r>
              </a:p>
            </p:txBody>
          </p:sp>
          <p:sp>
            <p:nvSpPr>
              <p:cNvPr id="397342" name="Text Box 30"/>
              <p:cNvSpPr txBox="1">
                <a:spLocks noChangeArrowheads="1"/>
              </p:cNvSpPr>
              <p:nvPr/>
            </p:nvSpPr>
            <p:spPr bwMode="auto">
              <a:xfrm>
                <a:off x="2700" y="2236"/>
                <a:ext cx="406" cy="231"/>
              </a:xfrm>
              <a:prstGeom prst="rect">
                <a:avLst/>
              </a:prstGeom>
              <a:noFill/>
              <a:ln w="28575">
                <a:noFill/>
                <a:miter lim="800000"/>
                <a:headEnd/>
                <a:tailEnd/>
              </a:ln>
              <a:effectLst/>
            </p:spPr>
            <p:txBody>
              <a:bodyPr wrap="none">
                <a:spAutoFit/>
              </a:bodyPr>
              <a:lstStyle/>
              <a:p>
                <a:pPr algn="l">
                  <a:lnSpc>
                    <a:spcPct val="100000"/>
                  </a:lnSpc>
                </a:pPr>
                <a:r>
                  <a:rPr lang="zh-CN" altLang="en-US" sz="1800">
                    <a:solidFill>
                      <a:schemeClr val="tx1"/>
                    </a:solidFill>
                    <a:latin typeface="Times New Roman" pitchFamily="18" charset="0"/>
                  </a:rPr>
                  <a:t>操作</a:t>
                </a:r>
              </a:p>
            </p:txBody>
          </p:sp>
        </p:grpSp>
        <p:grpSp>
          <p:nvGrpSpPr>
            <p:cNvPr id="397343" name="Group 31"/>
            <p:cNvGrpSpPr>
              <a:grpSpLocks/>
            </p:cNvGrpSpPr>
            <p:nvPr/>
          </p:nvGrpSpPr>
          <p:grpSpPr bwMode="auto">
            <a:xfrm>
              <a:off x="3991" y="2499"/>
              <a:ext cx="783" cy="320"/>
              <a:chOff x="3991" y="2832"/>
              <a:chExt cx="783" cy="320"/>
            </a:xfrm>
          </p:grpSpPr>
          <p:sp>
            <p:nvSpPr>
              <p:cNvPr id="397344" name="Line 32"/>
              <p:cNvSpPr>
                <a:spLocks noChangeShapeType="1"/>
              </p:cNvSpPr>
              <p:nvPr/>
            </p:nvSpPr>
            <p:spPr bwMode="auto">
              <a:xfrm>
                <a:off x="3991" y="2889"/>
                <a:ext cx="697" cy="0"/>
              </a:xfrm>
              <a:prstGeom prst="line">
                <a:avLst/>
              </a:prstGeom>
              <a:noFill/>
              <a:ln w="28575">
                <a:solidFill>
                  <a:schemeClr val="tx1"/>
                </a:solidFill>
                <a:round/>
                <a:headEnd/>
                <a:tailEnd/>
              </a:ln>
              <a:effectLst/>
            </p:spPr>
            <p:txBody>
              <a:bodyPr/>
              <a:lstStyle/>
              <a:p>
                <a:endParaRPr lang="zh-CN" altLang="en-US"/>
              </a:p>
            </p:txBody>
          </p:sp>
          <p:sp>
            <p:nvSpPr>
              <p:cNvPr id="397345" name="Oval 33"/>
              <p:cNvSpPr>
                <a:spLocks noChangeArrowheads="1"/>
              </p:cNvSpPr>
              <p:nvPr/>
            </p:nvSpPr>
            <p:spPr bwMode="auto">
              <a:xfrm>
                <a:off x="4685" y="2832"/>
                <a:ext cx="75" cy="97"/>
              </a:xfrm>
              <a:prstGeom prst="ellipse">
                <a:avLst/>
              </a:prstGeom>
              <a:solidFill>
                <a:srgbClr val="003399"/>
              </a:solidFill>
              <a:ln w="28575">
                <a:solidFill>
                  <a:schemeClr val="tx1"/>
                </a:solidFill>
                <a:round/>
                <a:headEnd/>
                <a:tailEnd/>
              </a:ln>
              <a:effectLst/>
            </p:spPr>
            <p:txBody>
              <a:bodyPr wrap="none" anchor="ctr"/>
              <a:lstStyle/>
              <a:p>
                <a:endParaRPr lang="zh-CN" altLang="en-US"/>
              </a:p>
            </p:txBody>
          </p:sp>
          <p:sp>
            <p:nvSpPr>
              <p:cNvPr id="397346" name="Text Box 34"/>
              <p:cNvSpPr txBox="1">
                <a:spLocks noChangeArrowheads="1"/>
              </p:cNvSpPr>
              <p:nvPr/>
            </p:nvSpPr>
            <p:spPr bwMode="auto">
              <a:xfrm>
                <a:off x="4368" y="2921"/>
                <a:ext cx="406" cy="231"/>
              </a:xfrm>
              <a:prstGeom prst="rect">
                <a:avLst/>
              </a:prstGeom>
              <a:noFill/>
              <a:ln w="28575">
                <a:noFill/>
                <a:miter lim="800000"/>
                <a:headEnd/>
                <a:tailEnd/>
              </a:ln>
              <a:effectLst/>
            </p:spPr>
            <p:txBody>
              <a:bodyPr wrap="none">
                <a:spAutoFit/>
              </a:bodyPr>
              <a:lstStyle/>
              <a:p>
                <a:pPr algn="l">
                  <a:lnSpc>
                    <a:spcPct val="100000"/>
                  </a:lnSpc>
                </a:pPr>
                <a:r>
                  <a:rPr lang="zh-CN" altLang="en-US" sz="1800">
                    <a:solidFill>
                      <a:schemeClr val="tx1"/>
                    </a:solidFill>
                    <a:latin typeface="Times New Roman" pitchFamily="18" charset="0"/>
                  </a:rPr>
                  <a:t>接口</a:t>
                </a:r>
              </a:p>
            </p:txBody>
          </p:sp>
        </p:grpSp>
        <p:grpSp>
          <p:nvGrpSpPr>
            <p:cNvPr id="397347" name="Group 35"/>
            <p:cNvGrpSpPr>
              <a:grpSpLocks/>
            </p:cNvGrpSpPr>
            <p:nvPr/>
          </p:nvGrpSpPr>
          <p:grpSpPr bwMode="auto">
            <a:xfrm>
              <a:off x="2544" y="3236"/>
              <a:ext cx="734" cy="275"/>
              <a:chOff x="2544" y="3236"/>
              <a:chExt cx="734" cy="275"/>
            </a:xfrm>
          </p:grpSpPr>
          <p:sp>
            <p:nvSpPr>
              <p:cNvPr id="397348" name="AutoShape 36"/>
              <p:cNvSpPr>
                <a:spLocks noChangeArrowheads="1"/>
              </p:cNvSpPr>
              <p:nvPr/>
            </p:nvSpPr>
            <p:spPr bwMode="auto">
              <a:xfrm flipV="1">
                <a:off x="2544" y="3236"/>
                <a:ext cx="734" cy="265"/>
              </a:xfrm>
              <a:prstGeom prst="foldedCorner">
                <a:avLst>
                  <a:gd name="adj" fmla="val 12500"/>
                </a:avLst>
              </a:prstGeom>
              <a:solidFill>
                <a:srgbClr val="003399">
                  <a:alpha val="50000"/>
                </a:srgbClr>
              </a:solidFill>
              <a:ln w="28575">
                <a:solidFill>
                  <a:schemeClr val="tx1"/>
                </a:solidFill>
                <a:round/>
                <a:headEnd/>
                <a:tailEnd/>
              </a:ln>
              <a:effectLst/>
            </p:spPr>
            <p:txBody>
              <a:bodyPr rot="10800000" wrap="none" anchor="ctr"/>
              <a:lstStyle/>
              <a:p>
                <a:pPr algn="ctr">
                  <a:lnSpc>
                    <a:spcPct val="100000"/>
                  </a:lnSpc>
                </a:pPr>
                <a:endParaRPr lang="zh-CN" altLang="zh-CN" sz="1800">
                  <a:solidFill>
                    <a:schemeClr val="tx1"/>
                  </a:solidFill>
                  <a:latin typeface="Times New Roman" pitchFamily="18" charset="0"/>
                </a:endParaRPr>
              </a:p>
            </p:txBody>
          </p:sp>
          <p:sp>
            <p:nvSpPr>
              <p:cNvPr id="397349" name="Text Box 37"/>
              <p:cNvSpPr txBox="1">
                <a:spLocks noChangeArrowheads="1"/>
              </p:cNvSpPr>
              <p:nvPr/>
            </p:nvSpPr>
            <p:spPr bwMode="auto">
              <a:xfrm>
                <a:off x="2715" y="3280"/>
                <a:ext cx="442" cy="231"/>
              </a:xfrm>
              <a:prstGeom prst="rect">
                <a:avLst/>
              </a:prstGeom>
              <a:noFill/>
              <a:ln w="28575">
                <a:noFill/>
                <a:miter lim="800000"/>
                <a:headEnd/>
                <a:tailEnd/>
              </a:ln>
              <a:effectLst/>
            </p:spPr>
            <p:txBody>
              <a:bodyPr wrap="none">
                <a:spAutoFit/>
              </a:bodyPr>
              <a:lstStyle/>
              <a:p>
                <a:pPr algn="l">
                  <a:lnSpc>
                    <a:spcPct val="100000"/>
                  </a:lnSpc>
                </a:pPr>
                <a:r>
                  <a:rPr lang="zh-CN" altLang="en-US" sz="1800">
                    <a:solidFill>
                      <a:schemeClr val="tx1"/>
                    </a:solidFill>
                    <a:latin typeface="Times New Roman" pitchFamily="18" charset="0"/>
                  </a:rPr>
                  <a:t>注释 </a:t>
                </a:r>
              </a:p>
            </p:txBody>
          </p:sp>
        </p:grpSp>
      </p:grpSp>
    </p:spTree>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2" name="Text Box 4"/>
          <p:cNvSpPr txBox="1">
            <a:spLocks noChangeArrowheads="1"/>
          </p:cNvSpPr>
          <p:nvPr/>
        </p:nvSpPr>
        <p:spPr bwMode="auto">
          <a:xfrm>
            <a:off x="346075" y="4640263"/>
            <a:ext cx="9043022" cy="1865126"/>
          </a:xfrm>
          <a:prstGeom prst="rect">
            <a:avLst/>
          </a:prstGeom>
          <a:noFill/>
          <a:ln w="9525">
            <a:noFill/>
            <a:miter lim="800000"/>
            <a:headEnd/>
            <a:tailEnd/>
          </a:ln>
          <a:effectLst/>
        </p:spPr>
        <p:txBody>
          <a:bodyPr wrap="square">
            <a:spAutoFit/>
          </a:bodyPr>
          <a:lstStyle/>
          <a:p>
            <a:pPr>
              <a:lnSpc>
                <a:spcPct val="120000"/>
              </a:lnSpc>
            </a:pPr>
            <a:r>
              <a:rPr lang="en-US" altLang="zh-CN" dirty="0">
                <a:solidFill>
                  <a:schemeClr val="tx1"/>
                </a:solidFill>
                <a:effectLst>
                  <a:outerShdw blurRad="38100" dist="38100" dir="2700000" algn="tl">
                    <a:srgbClr val="C0C0C0"/>
                  </a:outerShdw>
                </a:effectLst>
                <a:latin typeface="楷体_GB2312" pitchFamily="49" charset="-122"/>
                <a:ea typeface="楷体_GB2312" pitchFamily="49" charset="-122"/>
              </a:rPr>
              <a:t> </a:t>
            </a:r>
            <a:r>
              <a:rPr lang="zh-CN" altLang="en-US" dirty="0">
                <a:solidFill>
                  <a:schemeClr val="tx1"/>
                </a:solidFill>
                <a:effectLst>
                  <a:outerShdw blurRad="38100" dist="38100" dir="2700000" algn="tl">
                    <a:srgbClr val="C0C0C0"/>
                  </a:outerShdw>
                </a:effectLst>
                <a:latin typeface="楷体_GB2312" pitchFamily="49" charset="-122"/>
                <a:ea typeface="楷体_GB2312" pitchFamily="49" charset="-122"/>
              </a:rPr>
              <a:t>关联：连接</a:t>
            </a:r>
            <a:r>
              <a:rPr lang="zh-CN" altLang="en-US" dirty="0">
                <a:solidFill>
                  <a:schemeClr val="tx1"/>
                </a:solidFill>
                <a:effectLst>
                  <a:outerShdw blurRad="38100" dist="38100" dir="2700000" algn="tl">
                    <a:srgbClr val="C0C0C0"/>
                  </a:outerShdw>
                </a:effectLst>
                <a:latin typeface="Times New Roman" pitchFamily="18" charset="0"/>
                <a:ea typeface="楷体_GB2312" pitchFamily="49" charset="-122"/>
              </a:rPr>
              <a:t>（</a:t>
            </a:r>
            <a:r>
              <a:rPr lang="en-US" altLang="zh-CN" dirty="0">
                <a:solidFill>
                  <a:schemeClr val="tx1"/>
                </a:solidFill>
                <a:effectLst>
                  <a:outerShdw blurRad="38100" dist="38100" dir="2700000" algn="tl">
                    <a:srgbClr val="C0C0C0"/>
                  </a:outerShdw>
                </a:effectLst>
                <a:latin typeface="Times New Roman" pitchFamily="18" charset="0"/>
                <a:ea typeface="楷体_GB2312" pitchFamily="49" charset="-122"/>
              </a:rPr>
              <a:t>connect</a:t>
            </a:r>
            <a:r>
              <a:rPr lang="zh-CN" altLang="en-US" dirty="0">
                <a:solidFill>
                  <a:schemeClr val="tx1"/>
                </a:solidFill>
                <a:effectLst>
                  <a:outerShdw blurRad="38100" dist="38100" dir="2700000" algn="tl">
                    <a:srgbClr val="C0C0C0"/>
                  </a:outerShdw>
                </a:effectLst>
                <a:latin typeface="Times New Roman" pitchFamily="18" charset="0"/>
                <a:ea typeface="楷体_GB2312" pitchFamily="49" charset="-122"/>
              </a:rPr>
              <a:t>）</a:t>
            </a:r>
            <a:r>
              <a:rPr lang="zh-CN" altLang="en-US" dirty="0">
                <a:solidFill>
                  <a:schemeClr val="tx1"/>
                </a:solidFill>
                <a:effectLst>
                  <a:outerShdw blurRad="38100" dist="38100" dir="2700000" algn="tl">
                    <a:srgbClr val="C0C0C0"/>
                  </a:outerShdw>
                </a:effectLst>
                <a:latin typeface="楷体_GB2312" pitchFamily="49" charset="-122"/>
                <a:ea typeface="楷体_GB2312" pitchFamily="49" charset="-122"/>
              </a:rPr>
              <a:t>模型元素及链接</a:t>
            </a:r>
            <a:r>
              <a:rPr lang="en-US" altLang="zh-CN" dirty="0">
                <a:solidFill>
                  <a:schemeClr val="tx1"/>
                </a:solidFill>
                <a:effectLst>
                  <a:outerShdw blurRad="38100" dist="38100" dir="2700000" algn="tl">
                    <a:srgbClr val="C0C0C0"/>
                  </a:outerShdw>
                </a:effectLst>
                <a:latin typeface="Times New Roman" pitchFamily="18" charset="0"/>
                <a:ea typeface="楷体_GB2312" pitchFamily="49" charset="-122"/>
              </a:rPr>
              <a:t>(link)</a:t>
            </a:r>
            <a:r>
              <a:rPr lang="zh-CN" altLang="en-US" dirty="0">
                <a:solidFill>
                  <a:schemeClr val="tx1"/>
                </a:solidFill>
                <a:effectLst>
                  <a:outerShdw blurRad="38100" dist="38100" dir="2700000" algn="tl">
                    <a:srgbClr val="C0C0C0"/>
                  </a:outerShdw>
                </a:effectLst>
                <a:latin typeface="楷体_GB2312" pitchFamily="49" charset="-122"/>
                <a:ea typeface="楷体_GB2312" pitchFamily="49" charset="-122"/>
              </a:rPr>
              <a:t>实例。</a:t>
            </a:r>
          </a:p>
          <a:p>
            <a:pPr>
              <a:lnSpc>
                <a:spcPct val="120000"/>
              </a:lnSpc>
            </a:pPr>
            <a:r>
              <a:rPr lang="zh-CN" altLang="en-US" dirty="0">
                <a:solidFill>
                  <a:schemeClr val="tx1"/>
                </a:solidFill>
                <a:effectLst>
                  <a:outerShdw blurRad="38100" dist="38100" dir="2700000" algn="tl">
                    <a:srgbClr val="C0C0C0"/>
                  </a:outerShdw>
                </a:effectLst>
                <a:latin typeface="楷体_GB2312" pitchFamily="49" charset="-122"/>
                <a:ea typeface="楷体_GB2312" pitchFamily="49" charset="-122"/>
              </a:rPr>
              <a:t> </a:t>
            </a:r>
            <a:r>
              <a:rPr lang="zh-CN" altLang="en-US" dirty="0" smtClean="0">
                <a:solidFill>
                  <a:schemeClr val="tx1"/>
                </a:solidFill>
                <a:effectLst>
                  <a:outerShdw blurRad="38100" dist="38100" dir="2700000" algn="tl">
                    <a:srgbClr val="C0C0C0"/>
                  </a:outerShdw>
                </a:effectLst>
                <a:latin typeface="楷体_GB2312" pitchFamily="49" charset="-122"/>
                <a:ea typeface="楷体_GB2312" pitchFamily="49" charset="-122"/>
              </a:rPr>
              <a:t>依赖</a:t>
            </a:r>
            <a:r>
              <a:rPr lang="en-US" altLang="zh-CN" dirty="0" smtClean="0">
                <a:solidFill>
                  <a:schemeClr val="tx1"/>
                </a:solidFill>
                <a:effectLst>
                  <a:outerShdw blurRad="38100" dist="38100" dir="2700000" algn="tl">
                    <a:srgbClr val="C0C0C0"/>
                  </a:outerShdw>
                </a:effectLst>
                <a:latin typeface="楷体_GB2312" pitchFamily="49" charset="-122"/>
                <a:ea typeface="楷体_GB2312" pitchFamily="49" charset="-122"/>
              </a:rPr>
              <a:t>/*</a:t>
            </a:r>
            <a:r>
              <a:rPr lang="zh-CN" altLang="en-US" sz="1400" dirty="0">
                <a:solidFill>
                  <a:schemeClr val="tx1"/>
                </a:solidFill>
                <a:effectLst>
                  <a:outerShdw blurRad="38100" dist="38100" dir="2700000" algn="tl">
                    <a:srgbClr val="C0C0C0"/>
                  </a:outerShdw>
                </a:effectLst>
                <a:latin typeface="楷体_GB2312" pitchFamily="49" charset="-122"/>
                <a:ea typeface="楷体_GB2312" pitchFamily="49" charset="-122"/>
              </a:rPr>
              <a:t>友元</a:t>
            </a:r>
            <a:r>
              <a:rPr lang="en-US" altLang="zh-CN" dirty="0" smtClean="0">
                <a:solidFill>
                  <a:schemeClr val="tx1"/>
                </a:solidFill>
                <a:effectLst>
                  <a:outerShdw blurRad="38100" dist="38100" dir="2700000" algn="tl">
                    <a:srgbClr val="C0C0C0"/>
                  </a:outerShdw>
                </a:effectLst>
                <a:latin typeface="楷体_GB2312" pitchFamily="49" charset="-122"/>
                <a:ea typeface="楷体_GB2312" pitchFamily="49" charset="-122"/>
              </a:rPr>
              <a:t>*/</a:t>
            </a:r>
            <a:r>
              <a:rPr lang="zh-CN" altLang="en-US" dirty="0" smtClean="0">
                <a:solidFill>
                  <a:schemeClr val="tx1"/>
                </a:solidFill>
                <a:effectLst>
                  <a:outerShdw blurRad="38100" dist="38100" dir="2700000" algn="tl">
                    <a:srgbClr val="C0C0C0"/>
                  </a:outerShdw>
                </a:effectLst>
                <a:latin typeface="楷体_GB2312" pitchFamily="49" charset="-122"/>
                <a:ea typeface="楷体_GB2312" pitchFamily="49" charset="-122"/>
              </a:rPr>
              <a:t>：</a:t>
            </a:r>
            <a:r>
              <a:rPr lang="zh-CN" altLang="en-US" dirty="0">
                <a:solidFill>
                  <a:schemeClr val="tx1"/>
                </a:solidFill>
                <a:effectLst>
                  <a:outerShdw blurRad="38100" dist="38100" dir="2700000" algn="tl">
                    <a:srgbClr val="C0C0C0"/>
                  </a:outerShdw>
                </a:effectLst>
                <a:latin typeface="楷体_GB2312" pitchFamily="49" charset="-122"/>
                <a:ea typeface="楷体_GB2312" pitchFamily="49" charset="-122"/>
              </a:rPr>
              <a:t>表示一个元素以某种方式依赖于另一种元素。</a:t>
            </a:r>
          </a:p>
          <a:p>
            <a:pPr>
              <a:lnSpc>
                <a:spcPct val="120000"/>
              </a:lnSpc>
            </a:pPr>
            <a:r>
              <a:rPr lang="zh-CN" altLang="en-US" dirty="0">
                <a:solidFill>
                  <a:schemeClr val="tx1"/>
                </a:solidFill>
                <a:latin typeface="楷体_GB2312" pitchFamily="49" charset="-122"/>
                <a:ea typeface="楷体_GB2312" pitchFamily="49" charset="-122"/>
              </a:rPr>
              <a:t> </a:t>
            </a:r>
            <a:r>
              <a:rPr lang="zh-CN" altLang="en-US" dirty="0">
                <a:solidFill>
                  <a:schemeClr val="tx1"/>
                </a:solidFill>
                <a:effectLst>
                  <a:outerShdw blurRad="38100" dist="38100" dir="2700000" algn="tl">
                    <a:srgbClr val="C0C0C0"/>
                  </a:outerShdw>
                </a:effectLst>
                <a:latin typeface="楷体_GB2312" pitchFamily="49" charset="-122"/>
                <a:ea typeface="楷体_GB2312" pitchFamily="49" charset="-122"/>
              </a:rPr>
              <a:t>泛化：表示一般与特殊的关系。</a:t>
            </a:r>
          </a:p>
          <a:p>
            <a:pPr>
              <a:lnSpc>
                <a:spcPct val="120000"/>
              </a:lnSpc>
            </a:pPr>
            <a:r>
              <a:rPr lang="zh-CN" altLang="en-US" dirty="0">
                <a:solidFill>
                  <a:schemeClr val="tx1"/>
                </a:solidFill>
                <a:effectLst>
                  <a:outerShdw blurRad="38100" dist="38100" dir="2700000" algn="tl">
                    <a:srgbClr val="C0C0C0"/>
                  </a:outerShdw>
                </a:effectLst>
                <a:latin typeface="楷体_GB2312" pitchFamily="49" charset="-122"/>
                <a:ea typeface="楷体_GB2312" pitchFamily="49" charset="-122"/>
              </a:rPr>
              <a:t> 聚合：表示整体与部分的关系。</a:t>
            </a:r>
          </a:p>
        </p:txBody>
      </p:sp>
      <p:sp>
        <p:nvSpPr>
          <p:cNvPr id="401413" name="Oval 5"/>
          <p:cNvSpPr>
            <a:spLocks noChangeArrowheads="1"/>
          </p:cNvSpPr>
          <p:nvPr/>
        </p:nvSpPr>
        <p:spPr bwMode="auto">
          <a:xfrm>
            <a:off x="582613" y="1465263"/>
            <a:ext cx="152400" cy="152400"/>
          </a:xfrm>
          <a:prstGeom prst="ellipse">
            <a:avLst/>
          </a:prstGeom>
          <a:gradFill rotWithShape="0">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path path="shape">
              <a:fillToRect l="50000" t="50000" r="50000" b="50000"/>
            </a:path>
          </a:gradFill>
          <a:ln w="9525">
            <a:solidFill>
              <a:srgbClr val="FFCC00"/>
            </a:solidFill>
            <a:round/>
            <a:headEnd/>
            <a:tailEnd/>
          </a:ln>
          <a:effectLst/>
        </p:spPr>
        <p:txBody>
          <a:bodyPr anchor="ctr">
            <a:spAutoFit/>
          </a:bodyPr>
          <a:lstStyle/>
          <a:p>
            <a:endParaRPr lang="zh-CN" altLang="en-US"/>
          </a:p>
        </p:txBody>
      </p:sp>
      <p:grpSp>
        <p:nvGrpSpPr>
          <p:cNvPr id="401434" name="Group 26"/>
          <p:cNvGrpSpPr>
            <a:grpSpLocks/>
          </p:cNvGrpSpPr>
          <p:nvPr/>
        </p:nvGrpSpPr>
        <p:grpSpPr bwMode="auto">
          <a:xfrm>
            <a:off x="5106988" y="2884488"/>
            <a:ext cx="2654300" cy="1479550"/>
            <a:chOff x="3217" y="1817"/>
            <a:chExt cx="1672" cy="932"/>
          </a:xfrm>
        </p:grpSpPr>
        <p:sp>
          <p:nvSpPr>
            <p:cNvPr id="401416" name="Line 8"/>
            <p:cNvSpPr>
              <a:spLocks noChangeShapeType="1"/>
            </p:cNvSpPr>
            <p:nvPr/>
          </p:nvSpPr>
          <p:spPr bwMode="auto">
            <a:xfrm>
              <a:off x="3217" y="2028"/>
              <a:ext cx="1632" cy="0"/>
            </a:xfrm>
            <a:prstGeom prst="line">
              <a:avLst/>
            </a:prstGeom>
            <a:noFill/>
            <a:ln w="38100">
              <a:solidFill>
                <a:srgbClr val="FFFF00"/>
              </a:solidFill>
              <a:round/>
              <a:headEnd/>
              <a:tailEnd/>
            </a:ln>
            <a:effectLst>
              <a:outerShdw dist="35921" dir="2700000" algn="ctr" rotWithShape="0">
                <a:schemeClr val="bg2"/>
              </a:outerShdw>
            </a:effectLst>
          </p:spPr>
          <p:txBody>
            <a:bodyPr/>
            <a:lstStyle/>
            <a:p>
              <a:endParaRPr lang="zh-CN" altLang="en-US"/>
            </a:p>
          </p:txBody>
        </p:sp>
        <p:sp>
          <p:nvSpPr>
            <p:cNvPr id="401417" name="Line 9"/>
            <p:cNvSpPr>
              <a:spLocks noChangeShapeType="1"/>
            </p:cNvSpPr>
            <p:nvPr/>
          </p:nvSpPr>
          <p:spPr bwMode="auto">
            <a:xfrm>
              <a:off x="3217" y="2334"/>
              <a:ext cx="1602" cy="0"/>
            </a:xfrm>
            <a:prstGeom prst="line">
              <a:avLst/>
            </a:prstGeom>
            <a:noFill/>
            <a:ln w="38100">
              <a:solidFill>
                <a:srgbClr val="FFFF00"/>
              </a:solidFill>
              <a:round/>
              <a:headEnd/>
              <a:tailEnd type="diamond" w="lg" len="lg"/>
            </a:ln>
            <a:effectLst>
              <a:outerShdw dist="35921" dir="2700000" algn="ctr" rotWithShape="0">
                <a:schemeClr val="bg2"/>
              </a:outerShdw>
            </a:effectLst>
          </p:spPr>
          <p:txBody>
            <a:bodyPr/>
            <a:lstStyle/>
            <a:p>
              <a:endParaRPr lang="zh-CN" altLang="en-US"/>
            </a:p>
          </p:txBody>
        </p:sp>
        <p:sp>
          <p:nvSpPr>
            <p:cNvPr id="401418" name="Text Box 10"/>
            <p:cNvSpPr txBox="1">
              <a:spLocks noChangeArrowheads="1"/>
            </p:cNvSpPr>
            <p:nvPr/>
          </p:nvSpPr>
          <p:spPr bwMode="auto">
            <a:xfrm>
              <a:off x="3745" y="1817"/>
              <a:ext cx="409" cy="233"/>
            </a:xfrm>
            <a:prstGeom prst="rect">
              <a:avLst/>
            </a:prstGeom>
            <a:noFill/>
            <a:ln w="9525">
              <a:noFill/>
              <a:miter lim="800000"/>
              <a:headEnd/>
              <a:tailEnd/>
            </a:ln>
            <a:effectLst>
              <a:outerShdw dist="35921" dir="2700000" algn="ctr" rotWithShape="0">
                <a:schemeClr val="bg2"/>
              </a:outerShdw>
            </a:effectLst>
          </p:spPr>
          <p:txBody>
            <a:bodyPr wrap="none">
              <a:spAutoFit/>
            </a:bodyPr>
            <a:lstStyle/>
            <a:p>
              <a:pPr algn="l">
                <a:lnSpc>
                  <a:spcPct val="100000"/>
                </a:lnSpc>
              </a:pPr>
              <a:r>
                <a:rPr lang="zh-CN" altLang="en-US" sz="1800" dirty="0">
                  <a:solidFill>
                    <a:schemeClr val="tx1"/>
                  </a:solidFill>
                  <a:effectLst>
                    <a:outerShdw blurRad="38100" dist="38100" dir="2700000" algn="tl">
                      <a:srgbClr val="000000">
                        <a:alpha val="43137"/>
                      </a:srgbClr>
                    </a:outerShdw>
                  </a:effectLst>
                  <a:latin typeface="Times New Roman" pitchFamily="18" charset="0"/>
                </a:rPr>
                <a:t>关联</a:t>
              </a:r>
            </a:p>
          </p:txBody>
        </p:sp>
        <p:sp>
          <p:nvSpPr>
            <p:cNvPr id="401419" name="Text Box 11"/>
            <p:cNvSpPr txBox="1">
              <a:spLocks noChangeArrowheads="1"/>
            </p:cNvSpPr>
            <p:nvPr/>
          </p:nvSpPr>
          <p:spPr bwMode="auto">
            <a:xfrm>
              <a:off x="3745" y="2104"/>
              <a:ext cx="756" cy="250"/>
            </a:xfrm>
            <a:prstGeom prst="rect">
              <a:avLst/>
            </a:prstGeom>
            <a:noFill/>
            <a:ln w="9525">
              <a:noFill/>
              <a:miter lim="800000"/>
              <a:headEnd/>
              <a:tailEnd/>
            </a:ln>
            <a:effectLst>
              <a:outerShdw dist="35921" dir="2700000" algn="ctr" rotWithShape="0">
                <a:schemeClr val="bg2"/>
              </a:outerShdw>
            </a:effectLst>
          </p:spPr>
          <p:txBody>
            <a:bodyPr wrap="none">
              <a:spAutoFit/>
            </a:bodyPr>
            <a:lstStyle/>
            <a:p>
              <a:pPr algn="l">
                <a:lnSpc>
                  <a:spcPct val="100000"/>
                </a:lnSpc>
              </a:pPr>
              <a:r>
                <a:rPr lang="zh-CN" altLang="en-US" sz="2000" dirty="0">
                  <a:solidFill>
                    <a:schemeClr val="tx1"/>
                  </a:solidFill>
                  <a:effectLst>
                    <a:outerShdw blurRad="38100" dist="38100" dir="2700000" algn="tl">
                      <a:srgbClr val="C0C0C0"/>
                    </a:outerShdw>
                  </a:effectLst>
                  <a:latin typeface="Times New Roman" pitchFamily="18" charset="0"/>
                </a:rPr>
                <a:t>复合聚合</a:t>
              </a:r>
            </a:p>
          </p:txBody>
        </p:sp>
        <p:sp>
          <p:nvSpPr>
            <p:cNvPr id="401420" name="Line 12"/>
            <p:cNvSpPr>
              <a:spLocks noChangeShapeType="1"/>
            </p:cNvSpPr>
            <p:nvPr/>
          </p:nvSpPr>
          <p:spPr bwMode="auto">
            <a:xfrm>
              <a:off x="3217" y="2684"/>
              <a:ext cx="1536" cy="0"/>
            </a:xfrm>
            <a:prstGeom prst="line">
              <a:avLst/>
            </a:prstGeom>
            <a:noFill/>
            <a:ln w="38100">
              <a:solidFill>
                <a:srgbClr val="FFFF00"/>
              </a:solidFill>
              <a:round/>
              <a:headEnd/>
              <a:tailEnd/>
            </a:ln>
            <a:effectLst>
              <a:outerShdw dist="35921" dir="2700000" algn="ctr" rotWithShape="0">
                <a:schemeClr val="bg2"/>
              </a:outerShdw>
            </a:effectLst>
          </p:spPr>
          <p:txBody>
            <a:bodyPr/>
            <a:lstStyle/>
            <a:p>
              <a:endParaRPr lang="zh-CN" altLang="en-US"/>
            </a:p>
          </p:txBody>
        </p:sp>
        <p:sp>
          <p:nvSpPr>
            <p:cNvPr id="401421" name="AutoShape 13"/>
            <p:cNvSpPr>
              <a:spLocks noChangeArrowheads="1"/>
            </p:cNvSpPr>
            <p:nvPr/>
          </p:nvSpPr>
          <p:spPr bwMode="auto">
            <a:xfrm>
              <a:off x="4745" y="2619"/>
              <a:ext cx="144" cy="130"/>
            </a:xfrm>
            <a:prstGeom prst="diamond">
              <a:avLst/>
            </a:prstGeom>
            <a:noFill/>
            <a:ln w="28575">
              <a:solidFill>
                <a:srgbClr val="FFBA55"/>
              </a:solidFill>
              <a:miter lim="800000"/>
              <a:headEnd/>
              <a:tailEnd/>
            </a:ln>
            <a:effectLst>
              <a:outerShdw dist="35921" dir="2700000" algn="ctr" rotWithShape="0">
                <a:schemeClr val="bg2"/>
              </a:outerShdw>
            </a:effectLst>
          </p:spPr>
          <p:txBody>
            <a:bodyPr wrap="none" anchor="ctr"/>
            <a:lstStyle/>
            <a:p>
              <a:endParaRPr lang="zh-CN" altLang="en-US"/>
            </a:p>
          </p:txBody>
        </p:sp>
        <p:sp>
          <p:nvSpPr>
            <p:cNvPr id="401422" name="Text Box 14"/>
            <p:cNvSpPr txBox="1">
              <a:spLocks noChangeArrowheads="1"/>
            </p:cNvSpPr>
            <p:nvPr/>
          </p:nvSpPr>
          <p:spPr bwMode="auto">
            <a:xfrm>
              <a:off x="3722" y="2473"/>
              <a:ext cx="824" cy="237"/>
            </a:xfrm>
            <a:prstGeom prst="rect">
              <a:avLst/>
            </a:prstGeom>
            <a:noFill/>
            <a:ln w="28575">
              <a:noFill/>
              <a:miter lim="800000"/>
              <a:headEnd/>
              <a:tailEnd/>
            </a:ln>
            <a:effectLst>
              <a:outerShdw dist="35921" dir="2700000" algn="ctr" rotWithShape="0">
                <a:schemeClr val="bg2"/>
              </a:outerShdw>
            </a:effectLst>
          </p:spPr>
          <p:txBody>
            <a:bodyPr>
              <a:spAutoFit/>
            </a:bodyPr>
            <a:lstStyle/>
            <a:p>
              <a:pPr algn="ctr" fontAlgn="ctr">
                <a:spcBef>
                  <a:spcPct val="50000"/>
                </a:spcBef>
              </a:pPr>
              <a:r>
                <a:rPr lang="zh-CN" altLang="en-US" sz="2000" dirty="0">
                  <a:solidFill>
                    <a:schemeClr val="tx1"/>
                  </a:solidFill>
                  <a:effectLst>
                    <a:outerShdw blurRad="38100" dist="38100" dir="2700000" algn="tl">
                      <a:srgbClr val="000000">
                        <a:alpha val="43137"/>
                      </a:srgbClr>
                    </a:outerShdw>
                  </a:effectLst>
                  <a:latin typeface="Times New Roman" pitchFamily="18" charset="0"/>
                </a:rPr>
                <a:t>共享聚合</a:t>
              </a:r>
            </a:p>
          </p:txBody>
        </p:sp>
      </p:grpSp>
      <p:grpSp>
        <p:nvGrpSpPr>
          <p:cNvPr id="401423" name="Group 15"/>
          <p:cNvGrpSpPr>
            <a:grpSpLocks/>
          </p:cNvGrpSpPr>
          <p:nvPr/>
        </p:nvGrpSpPr>
        <p:grpSpPr bwMode="auto">
          <a:xfrm>
            <a:off x="1296988" y="2884488"/>
            <a:ext cx="2514600" cy="1514475"/>
            <a:chOff x="864" y="1392"/>
            <a:chExt cx="1584" cy="1056"/>
          </a:xfrm>
        </p:grpSpPr>
        <p:sp>
          <p:nvSpPr>
            <p:cNvPr id="401424" name="Text Box 16"/>
            <p:cNvSpPr txBox="1">
              <a:spLocks noChangeArrowheads="1"/>
            </p:cNvSpPr>
            <p:nvPr/>
          </p:nvSpPr>
          <p:spPr bwMode="auto">
            <a:xfrm>
              <a:off x="1344" y="1392"/>
              <a:ext cx="406" cy="256"/>
            </a:xfrm>
            <a:prstGeom prst="rect">
              <a:avLst/>
            </a:prstGeom>
            <a:noFill/>
            <a:ln w="9525">
              <a:noFill/>
              <a:miter lim="800000"/>
              <a:headEnd/>
              <a:tailEnd/>
            </a:ln>
            <a:effectLst>
              <a:outerShdw dist="35921" dir="2700000" algn="ctr" rotWithShape="0">
                <a:schemeClr val="bg2"/>
              </a:outerShdw>
            </a:effectLst>
          </p:spPr>
          <p:txBody>
            <a:bodyPr wrap="none">
              <a:spAutoFit/>
            </a:bodyPr>
            <a:lstStyle/>
            <a:p>
              <a:pPr algn="l">
                <a:lnSpc>
                  <a:spcPct val="100000"/>
                </a:lnSpc>
              </a:pPr>
              <a:r>
                <a:rPr lang="zh-CN" altLang="en-US" sz="1800" dirty="0">
                  <a:solidFill>
                    <a:schemeClr val="tx1"/>
                  </a:solidFill>
                  <a:effectLst>
                    <a:outerShdw blurRad="38100" dist="38100" dir="2700000" algn="tl">
                      <a:srgbClr val="000000">
                        <a:alpha val="43137"/>
                      </a:srgbClr>
                    </a:outerShdw>
                  </a:effectLst>
                  <a:latin typeface="Times New Roman" pitchFamily="18" charset="0"/>
                </a:rPr>
                <a:t>依赖</a:t>
              </a:r>
            </a:p>
          </p:txBody>
        </p:sp>
        <p:sp>
          <p:nvSpPr>
            <p:cNvPr id="401425" name="Line 17"/>
            <p:cNvSpPr>
              <a:spLocks noChangeShapeType="1"/>
            </p:cNvSpPr>
            <p:nvPr/>
          </p:nvSpPr>
          <p:spPr bwMode="auto">
            <a:xfrm>
              <a:off x="864" y="1628"/>
              <a:ext cx="1573" cy="0"/>
            </a:xfrm>
            <a:prstGeom prst="line">
              <a:avLst/>
            </a:prstGeom>
            <a:noFill/>
            <a:ln w="38100">
              <a:solidFill>
                <a:srgbClr val="FFFF00"/>
              </a:solidFill>
              <a:prstDash val="lgDash"/>
              <a:round/>
              <a:headEnd/>
              <a:tailEnd type="arrow" w="med" len="med"/>
            </a:ln>
            <a:effectLst>
              <a:outerShdw dist="35921" dir="2700000" algn="ctr" rotWithShape="0">
                <a:schemeClr val="bg2"/>
              </a:outerShdw>
            </a:effectLst>
          </p:spPr>
          <p:txBody>
            <a:bodyPr/>
            <a:lstStyle/>
            <a:p>
              <a:endParaRPr lang="zh-CN" altLang="en-US"/>
            </a:p>
          </p:txBody>
        </p:sp>
        <p:sp>
          <p:nvSpPr>
            <p:cNvPr id="401426" name="Line 18"/>
            <p:cNvSpPr>
              <a:spLocks noChangeShapeType="1"/>
            </p:cNvSpPr>
            <p:nvPr/>
          </p:nvSpPr>
          <p:spPr bwMode="auto">
            <a:xfrm>
              <a:off x="864" y="2352"/>
              <a:ext cx="1488" cy="0"/>
            </a:xfrm>
            <a:prstGeom prst="line">
              <a:avLst/>
            </a:prstGeom>
            <a:noFill/>
            <a:ln w="38100">
              <a:solidFill>
                <a:srgbClr val="FFFF00"/>
              </a:solidFill>
              <a:prstDash val="lgDash"/>
              <a:round/>
              <a:headEnd/>
              <a:tailEnd/>
            </a:ln>
            <a:effectLst>
              <a:outerShdw dist="35921" dir="2700000" algn="ctr" rotWithShape="0">
                <a:schemeClr val="bg2"/>
              </a:outerShdw>
            </a:effectLst>
          </p:spPr>
          <p:txBody>
            <a:bodyPr/>
            <a:lstStyle/>
            <a:p>
              <a:endParaRPr lang="zh-CN" altLang="en-US"/>
            </a:p>
          </p:txBody>
        </p:sp>
        <p:sp>
          <p:nvSpPr>
            <p:cNvPr id="401427" name="AutoShape 19"/>
            <p:cNvSpPr>
              <a:spLocks noChangeArrowheads="1"/>
            </p:cNvSpPr>
            <p:nvPr/>
          </p:nvSpPr>
          <p:spPr bwMode="auto">
            <a:xfrm rot="-9115775">
              <a:off x="2304" y="2304"/>
              <a:ext cx="144" cy="144"/>
            </a:xfrm>
            <a:prstGeom prst="triangle">
              <a:avLst>
                <a:gd name="adj" fmla="val 50000"/>
              </a:avLst>
            </a:prstGeom>
            <a:noFill/>
            <a:ln w="28575">
              <a:solidFill>
                <a:srgbClr val="FFFF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401428" name="Text Box 20"/>
            <p:cNvSpPr txBox="1">
              <a:spLocks noChangeArrowheads="1"/>
            </p:cNvSpPr>
            <p:nvPr/>
          </p:nvSpPr>
          <p:spPr bwMode="auto">
            <a:xfrm>
              <a:off x="1104" y="2136"/>
              <a:ext cx="912" cy="243"/>
            </a:xfrm>
            <a:prstGeom prst="rect">
              <a:avLst/>
            </a:prstGeom>
            <a:noFill/>
            <a:ln w="28575">
              <a:noFill/>
              <a:miter lim="800000"/>
              <a:headEnd/>
              <a:tailEnd/>
            </a:ln>
            <a:effectLst>
              <a:outerShdw dist="35921" dir="2700000" algn="ctr" rotWithShape="0">
                <a:schemeClr val="bg2"/>
              </a:outerShdw>
            </a:effectLst>
          </p:spPr>
          <p:txBody>
            <a:bodyPr>
              <a:spAutoFit/>
            </a:bodyPr>
            <a:lstStyle/>
            <a:p>
              <a:pPr algn="ctr" fontAlgn="ctr">
                <a:spcBef>
                  <a:spcPct val="50000"/>
                </a:spcBef>
              </a:pPr>
              <a:r>
                <a:rPr lang="zh-CN" altLang="en-US" sz="1800" dirty="0">
                  <a:solidFill>
                    <a:schemeClr val="tx1"/>
                  </a:solidFill>
                  <a:effectLst>
                    <a:outerShdw blurRad="38100" dist="38100" dir="2700000" algn="tl">
                      <a:srgbClr val="000000">
                        <a:alpha val="43137"/>
                      </a:srgbClr>
                    </a:outerShdw>
                  </a:effectLst>
                  <a:latin typeface="宋体" pitchFamily="2" charset="-122"/>
                </a:rPr>
                <a:t>细化</a:t>
              </a:r>
            </a:p>
          </p:txBody>
        </p:sp>
        <p:sp>
          <p:nvSpPr>
            <p:cNvPr id="401429" name="Text Box 21"/>
            <p:cNvSpPr txBox="1">
              <a:spLocks noChangeArrowheads="1"/>
            </p:cNvSpPr>
            <p:nvPr/>
          </p:nvSpPr>
          <p:spPr bwMode="auto">
            <a:xfrm>
              <a:off x="1069" y="1759"/>
              <a:ext cx="986" cy="256"/>
            </a:xfrm>
            <a:prstGeom prst="rect">
              <a:avLst/>
            </a:prstGeom>
            <a:noFill/>
            <a:ln w="9525">
              <a:noFill/>
              <a:miter lim="800000"/>
              <a:headEnd/>
              <a:tailEnd/>
            </a:ln>
            <a:effectLst>
              <a:outerShdw dist="35921" dir="2700000" algn="ctr" rotWithShape="0">
                <a:schemeClr val="bg2"/>
              </a:outerShdw>
            </a:effectLst>
          </p:spPr>
          <p:txBody>
            <a:bodyPr wrap="none">
              <a:spAutoFit/>
            </a:bodyPr>
            <a:lstStyle/>
            <a:p>
              <a:pPr algn="l">
                <a:lnSpc>
                  <a:spcPct val="100000"/>
                </a:lnSpc>
              </a:pPr>
              <a:r>
                <a:rPr lang="zh-CN" altLang="en-US" sz="1800" dirty="0">
                  <a:solidFill>
                    <a:schemeClr val="tx1"/>
                  </a:solidFill>
                  <a:effectLst>
                    <a:outerShdw blurRad="38100" dist="38100" dir="2700000" algn="tl">
                      <a:srgbClr val="000000">
                        <a:alpha val="43137"/>
                      </a:srgbClr>
                    </a:outerShdw>
                  </a:effectLst>
                  <a:latin typeface="Times New Roman" pitchFamily="18" charset="0"/>
                </a:rPr>
                <a:t>泛化（继承）</a:t>
              </a:r>
            </a:p>
          </p:txBody>
        </p:sp>
        <p:sp>
          <p:nvSpPr>
            <p:cNvPr id="401430" name="Line 22"/>
            <p:cNvSpPr>
              <a:spLocks noChangeShapeType="1"/>
            </p:cNvSpPr>
            <p:nvPr/>
          </p:nvSpPr>
          <p:spPr bwMode="auto">
            <a:xfrm>
              <a:off x="864" y="2016"/>
              <a:ext cx="1488" cy="0"/>
            </a:xfrm>
            <a:prstGeom prst="line">
              <a:avLst/>
            </a:prstGeom>
            <a:noFill/>
            <a:ln w="38100">
              <a:solidFill>
                <a:srgbClr val="FFFF00"/>
              </a:solidFill>
              <a:round/>
              <a:headEnd/>
              <a:tailEnd/>
            </a:ln>
            <a:effectLst>
              <a:outerShdw dist="35921" dir="2700000" algn="ctr" rotWithShape="0">
                <a:schemeClr val="bg2"/>
              </a:outerShdw>
            </a:effectLst>
          </p:spPr>
          <p:txBody>
            <a:bodyPr/>
            <a:lstStyle/>
            <a:p>
              <a:endParaRPr lang="zh-CN" altLang="en-US"/>
            </a:p>
          </p:txBody>
        </p:sp>
        <p:sp>
          <p:nvSpPr>
            <p:cNvPr id="401431" name="AutoShape 23"/>
            <p:cNvSpPr>
              <a:spLocks noChangeArrowheads="1"/>
            </p:cNvSpPr>
            <p:nvPr/>
          </p:nvSpPr>
          <p:spPr bwMode="auto">
            <a:xfrm rot="-9115775">
              <a:off x="2304" y="1968"/>
              <a:ext cx="144" cy="144"/>
            </a:xfrm>
            <a:prstGeom prst="triangle">
              <a:avLst>
                <a:gd name="adj" fmla="val 50000"/>
              </a:avLst>
            </a:prstGeom>
            <a:noFill/>
            <a:ln w="28575">
              <a:solidFill>
                <a:srgbClr val="FFFF00"/>
              </a:solidFill>
              <a:miter lim="800000"/>
              <a:headEnd/>
              <a:tailEnd/>
            </a:ln>
            <a:effectLst>
              <a:outerShdw dist="35921" dir="2700000" algn="ctr" rotWithShape="0">
                <a:schemeClr val="bg2"/>
              </a:outerShdw>
            </a:effectLst>
          </p:spPr>
          <p:txBody>
            <a:bodyPr wrap="none" anchor="ctr"/>
            <a:lstStyle/>
            <a:p>
              <a:endParaRPr lang="zh-CN" altLang="en-US"/>
            </a:p>
          </p:txBody>
        </p:sp>
      </p:grpSp>
      <p:sp>
        <p:nvSpPr>
          <p:cNvPr id="401432" name="Text Box 24"/>
          <p:cNvSpPr txBox="1">
            <a:spLocks noChangeArrowheads="1"/>
          </p:cNvSpPr>
          <p:nvPr/>
        </p:nvSpPr>
        <p:spPr bwMode="auto">
          <a:xfrm>
            <a:off x="214313" y="1282700"/>
            <a:ext cx="8680450" cy="1569660"/>
          </a:xfrm>
          <a:prstGeom prst="rect">
            <a:avLst/>
          </a:prstGeom>
          <a:noFill/>
          <a:ln w="9525">
            <a:noFill/>
            <a:miter lim="800000"/>
            <a:headEnd/>
            <a:tailEnd/>
          </a:ln>
          <a:effectLst/>
        </p:spPr>
        <p:txBody>
          <a:bodyPr>
            <a:spAutoFit/>
          </a:bodyPr>
          <a:lstStyle/>
          <a:p>
            <a:pPr>
              <a:lnSpc>
                <a:spcPct val="100000"/>
              </a:lnSpc>
              <a:spcBef>
                <a:spcPct val="20000"/>
              </a:spcBef>
            </a:pPr>
            <a:r>
              <a:rPr lang="en-US" altLang="zh-CN" dirty="0">
                <a:solidFill>
                  <a:schemeClr val="tx1"/>
                </a:solidFill>
                <a:latin typeface="楷体_GB2312" pitchFamily="49" charset="-122"/>
                <a:ea typeface="楷体_GB2312" pitchFamily="49" charset="-122"/>
              </a:rPr>
              <a:t>    </a:t>
            </a:r>
            <a:r>
              <a:rPr lang="zh-CN" altLang="en-US" dirty="0">
                <a:solidFill>
                  <a:srgbClr val="C00000"/>
                </a:solidFill>
                <a:latin typeface="楷体_GB2312" pitchFamily="49" charset="-122"/>
                <a:ea typeface="楷体_GB2312" pitchFamily="49" charset="-122"/>
              </a:rPr>
              <a:t>模型元素与模型元素之间的连接关系也是模型元素</a:t>
            </a:r>
            <a:r>
              <a:rPr lang="zh-CN" altLang="en-US" dirty="0">
                <a:solidFill>
                  <a:schemeClr val="tx1"/>
                </a:solidFill>
                <a:latin typeface="楷体_GB2312" pitchFamily="49" charset="-122"/>
                <a:ea typeface="楷体_GB2312" pitchFamily="49" charset="-122"/>
              </a:rPr>
              <a:t>，常见的关系有关联</a:t>
            </a:r>
            <a:r>
              <a:rPr lang="zh-CN" altLang="en-US" dirty="0">
                <a:solidFill>
                  <a:schemeClr val="tx1"/>
                </a:solidFill>
                <a:latin typeface="Times New Roman" pitchFamily="18" charset="0"/>
                <a:ea typeface="楷体_GB2312" pitchFamily="49" charset="-122"/>
              </a:rPr>
              <a:t>（</a:t>
            </a:r>
            <a:r>
              <a:rPr lang="en-US" altLang="zh-CN" dirty="0">
                <a:solidFill>
                  <a:schemeClr val="tx1"/>
                </a:solidFill>
                <a:latin typeface="Times New Roman" pitchFamily="18" charset="0"/>
                <a:ea typeface="楷体_GB2312" pitchFamily="49" charset="-122"/>
              </a:rPr>
              <a:t>association</a:t>
            </a:r>
            <a:r>
              <a:rPr lang="zh-CN" altLang="en-US" dirty="0">
                <a:solidFill>
                  <a:schemeClr val="tx1"/>
                </a:solidFill>
                <a:latin typeface="Times New Roman" pitchFamily="18" charset="0"/>
                <a:ea typeface="楷体_GB2312" pitchFamily="49" charset="-122"/>
              </a:rPr>
              <a:t>）</a:t>
            </a:r>
            <a:r>
              <a:rPr lang="zh-CN" altLang="en-US" dirty="0">
                <a:solidFill>
                  <a:schemeClr val="tx1"/>
                </a:solidFill>
                <a:latin typeface="楷体_GB2312" pitchFamily="49" charset="-122"/>
                <a:ea typeface="楷体_GB2312" pitchFamily="49" charset="-122"/>
              </a:rPr>
              <a:t>、泛化</a:t>
            </a:r>
            <a:r>
              <a:rPr lang="zh-CN" altLang="en-US" dirty="0">
                <a:solidFill>
                  <a:schemeClr val="tx1"/>
                </a:solidFill>
                <a:latin typeface="Times New Roman" pitchFamily="18" charset="0"/>
                <a:ea typeface="楷体_GB2312" pitchFamily="49" charset="-122"/>
              </a:rPr>
              <a:t>（</a:t>
            </a:r>
            <a:r>
              <a:rPr lang="en-US" altLang="zh-CN" dirty="0">
                <a:solidFill>
                  <a:schemeClr val="tx1"/>
                </a:solidFill>
                <a:latin typeface="Times New Roman" pitchFamily="18" charset="0"/>
                <a:ea typeface="楷体_GB2312" pitchFamily="49" charset="-122"/>
              </a:rPr>
              <a:t>generalization</a:t>
            </a:r>
            <a:r>
              <a:rPr lang="zh-CN" altLang="en-US" dirty="0">
                <a:solidFill>
                  <a:schemeClr val="tx1"/>
                </a:solidFill>
                <a:latin typeface="Times New Roman" pitchFamily="18" charset="0"/>
                <a:ea typeface="楷体_GB2312" pitchFamily="49" charset="-122"/>
              </a:rPr>
              <a:t>）</a:t>
            </a:r>
            <a:r>
              <a:rPr lang="zh-CN" altLang="en-US" dirty="0">
                <a:solidFill>
                  <a:schemeClr val="tx1"/>
                </a:solidFill>
                <a:latin typeface="楷体_GB2312" pitchFamily="49" charset="-122"/>
                <a:ea typeface="楷体_GB2312" pitchFamily="49" charset="-122"/>
              </a:rPr>
              <a:t>、依赖</a:t>
            </a:r>
            <a:r>
              <a:rPr lang="en-US" altLang="zh-CN" dirty="0">
                <a:solidFill>
                  <a:schemeClr val="tx1"/>
                </a:solidFill>
                <a:latin typeface="Times New Roman" pitchFamily="18" charset="0"/>
                <a:ea typeface="楷体_GB2312" pitchFamily="49" charset="-122"/>
              </a:rPr>
              <a:t>(dependency)</a:t>
            </a:r>
            <a:r>
              <a:rPr lang="zh-CN" altLang="en-US" dirty="0">
                <a:solidFill>
                  <a:schemeClr val="tx1"/>
                </a:solidFill>
                <a:latin typeface="楷体_GB2312" pitchFamily="49" charset="-122"/>
                <a:ea typeface="楷体_GB2312" pitchFamily="49" charset="-122"/>
              </a:rPr>
              <a:t>和聚合</a:t>
            </a:r>
            <a:r>
              <a:rPr lang="en-US" altLang="zh-CN" dirty="0">
                <a:solidFill>
                  <a:schemeClr val="tx1"/>
                </a:solidFill>
                <a:latin typeface="Times New Roman" pitchFamily="18" charset="0"/>
                <a:ea typeface="楷体_GB2312" pitchFamily="49" charset="-122"/>
              </a:rPr>
              <a:t>(aggregation)</a:t>
            </a:r>
            <a:r>
              <a:rPr lang="zh-CN" altLang="en-US" dirty="0">
                <a:solidFill>
                  <a:schemeClr val="tx1"/>
                </a:solidFill>
                <a:latin typeface="楷体_GB2312" pitchFamily="49" charset="-122"/>
                <a:ea typeface="楷体_GB2312" pitchFamily="49" charset="-122"/>
              </a:rPr>
              <a:t>，其中聚合是关联的一种特殊形式。这些关系的图示符号如图所示。</a:t>
            </a:r>
            <a:endParaRPr lang="zh-CN" altLang="en-US" b="0" dirty="0">
              <a:solidFill>
                <a:schemeClr val="tx1"/>
              </a:solidFill>
              <a:latin typeface="Times New Roman" pitchFamily="18" charset="0"/>
            </a:endParaRPr>
          </a:p>
        </p:txBody>
      </p:sp>
      <p:sp>
        <p:nvSpPr>
          <p:cNvPr id="401433" name="Text Box 25"/>
          <p:cNvSpPr txBox="1">
            <a:spLocks noChangeArrowheads="1"/>
          </p:cNvSpPr>
          <p:nvPr/>
        </p:nvSpPr>
        <p:spPr bwMode="auto">
          <a:xfrm>
            <a:off x="1858963" y="433388"/>
            <a:ext cx="5170487" cy="701675"/>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4000">
                <a:solidFill>
                  <a:schemeClr val="tx2"/>
                </a:solidFill>
                <a:effectLst>
                  <a:outerShdw blurRad="38100" dist="38100" dir="2700000" algn="tl">
                    <a:srgbClr val="C0C0C0"/>
                  </a:outerShdw>
                </a:effectLst>
                <a:latin typeface="华文新魏" pitchFamily="2" charset="-122"/>
                <a:ea typeface="华文新魏" pitchFamily="2" charset="-122"/>
              </a:rPr>
              <a:t>UML</a:t>
            </a:r>
            <a:r>
              <a:rPr lang="zh-CN" altLang="en-US" sz="4000">
                <a:solidFill>
                  <a:schemeClr val="tx2"/>
                </a:solidFill>
                <a:effectLst>
                  <a:outerShdw blurRad="38100" dist="38100" dir="2700000" algn="tl">
                    <a:srgbClr val="C0C0C0"/>
                  </a:outerShdw>
                </a:effectLst>
                <a:latin typeface="华文新魏" pitchFamily="2" charset="-122"/>
                <a:ea typeface="华文新魏" pitchFamily="2" charset="-122"/>
              </a:rPr>
              <a:t>的发展</a:t>
            </a:r>
          </a:p>
        </p:txBody>
      </p:sp>
    </p:spTree>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第7章 UML统一建模语言（胡思康）">
  <a:themeElements>
    <a:clrScheme name="第7章 UML统一建模语言（胡思康） 1">
      <a:dk1>
        <a:srgbClr val="000000"/>
      </a:dk1>
      <a:lt1>
        <a:srgbClr val="FFFFFF"/>
      </a:lt1>
      <a:dk2>
        <a:srgbClr val="A31221"/>
      </a:dk2>
      <a:lt2>
        <a:srgbClr val="E48518"/>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fontScheme name="第7章 UML统一建模语言（胡思康）">
      <a:majorFont>
        <a:latin typeface="隶书"/>
        <a:ea typeface="隶书"/>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just" defTabSz="914400" rtl="0" eaLnBrk="1" fontAlgn="base" latinLnBrk="0" hangingPunct="1">
          <a:lnSpc>
            <a:spcPct val="90000"/>
          </a:lnSpc>
          <a:spcBef>
            <a:spcPct val="0"/>
          </a:spcBef>
          <a:spcAft>
            <a:spcPct val="0"/>
          </a:spcAft>
          <a:buClrTx/>
          <a:buSzTx/>
          <a:buFontTx/>
          <a:buNone/>
          <a:tabLst/>
          <a:defRPr kumimoji="1" lang="zh-CN" altLang="en-US" sz="2400" b="1" i="0" u="none" strike="noStrike" cap="none" normalizeH="0" baseline="0" smtClean="0">
            <a:ln>
              <a:noFill/>
            </a:ln>
            <a:solidFill>
              <a:srgbClr val="000000"/>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just" defTabSz="914400" rtl="0" eaLnBrk="1" fontAlgn="base" latinLnBrk="0" hangingPunct="1">
          <a:lnSpc>
            <a:spcPct val="90000"/>
          </a:lnSpc>
          <a:spcBef>
            <a:spcPct val="0"/>
          </a:spcBef>
          <a:spcAft>
            <a:spcPct val="0"/>
          </a:spcAft>
          <a:buClrTx/>
          <a:buSzTx/>
          <a:buFontTx/>
          <a:buNone/>
          <a:tabLst/>
          <a:defRPr kumimoji="1" lang="zh-CN" altLang="en-US" sz="2400" b="1" i="0" u="none" strike="noStrike" cap="none" normalizeH="0" baseline="0" smtClean="0">
            <a:ln>
              <a:noFill/>
            </a:ln>
            <a:solidFill>
              <a:srgbClr val="000000"/>
            </a:solidFill>
            <a:effectLst/>
            <a:latin typeface="Arial" charset="0"/>
            <a:ea typeface="宋体" pitchFamily="2" charset="-122"/>
          </a:defRPr>
        </a:defPPr>
      </a:lstStyle>
    </a:lnDef>
  </a:objectDefaults>
  <a:extraClrSchemeLst>
    <a:extraClrScheme>
      <a:clrScheme name="第7章 UML统一建模语言（胡思康） 1">
        <a:dk1>
          <a:srgbClr val="000000"/>
        </a:dk1>
        <a:lt1>
          <a:srgbClr val="FFFFFF"/>
        </a:lt1>
        <a:dk2>
          <a:srgbClr val="A31221"/>
        </a:dk2>
        <a:lt2>
          <a:srgbClr val="E48518"/>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第1章  软件工程概述</Template>
  <TotalTime>23267</TotalTime>
  <Words>8141</Words>
  <Application>Microsoft Office PowerPoint</Application>
  <PresentationFormat>全屏显示(4:3)</PresentationFormat>
  <Paragraphs>872</Paragraphs>
  <Slides>69</Slides>
  <Notes>51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69</vt:i4>
      </vt:variant>
    </vt:vector>
  </HeadingPairs>
  <TitlesOfParts>
    <vt:vector size="82" baseType="lpstr">
      <vt:lpstr>Monotype Sorts</vt:lpstr>
      <vt:lpstr>黑体</vt:lpstr>
      <vt:lpstr>华文行楷</vt:lpstr>
      <vt:lpstr>华文新魏</vt:lpstr>
      <vt:lpstr>楷体_GB2312</vt:lpstr>
      <vt:lpstr>隶书</vt:lpstr>
      <vt:lpstr>宋体</vt:lpstr>
      <vt:lpstr>Arial</vt:lpstr>
      <vt:lpstr>Arial Narrow</vt:lpstr>
      <vt:lpstr>Times New Roman</vt:lpstr>
      <vt:lpstr>Wingdings</vt:lpstr>
      <vt:lpstr>Wingdings 3</vt:lpstr>
      <vt:lpstr>第7章 UML统一建模语言（胡思康）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UML建模语言</dc:title>
  <dc:creator>xujy</dc:creator>
  <cp:lastModifiedBy>聂 宇翔</cp:lastModifiedBy>
  <cp:revision>1003</cp:revision>
  <dcterms:created xsi:type="dcterms:W3CDTF">2001-11-04T02:17:27Z</dcterms:created>
  <dcterms:modified xsi:type="dcterms:W3CDTF">2019-01-09T07:06:15Z</dcterms:modified>
</cp:coreProperties>
</file>