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2"/>
  </p:notesMasterIdLst>
  <p:handoutMasterIdLst>
    <p:handoutMasterId r:id="rId43"/>
  </p:handoutMasterIdLst>
  <p:sldIdLst>
    <p:sldId id="433" r:id="rId2"/>
    <p:sldId id="449" r:id="rId3"/>
    <p:sldId id="434" r:id="rId4"/>
    <p:sldId id="453" r:id="rId5"/>
    <p:sldId id="437" r:id="rId6"/>
    <p:sldId id="438" r:id="rId7"/>
    <p:sldId id="440" r:id="rId8"/>
    <p:sldId id="454" r:id="rId9"/>
    <p:sldId id="455" r:id="rId10"/>
    <p:sldId id="456" r:id="rId11"/>
    <p:sldId id="457" r:id="rId12"/>
    <p:sldId id="458" r:id="rId13"/>
    <p:sldId id="459" r:id="rId14"/>
    <p:sldId id="460" r:id="rId15"/>
    <p:sldId id="461" r:id="rId16"/>
    <p:sldId id="462" r:id="rId17"/>
    <p:sldId id="463" r:id="rId18"/>
    <p:sldId id="464" r:id="rId19"/>
    <p:sldId id="465" r:id="rId20"/>
    <p:sldId id="466" r:id="rId21"/>
    <p:sldId id="467" r:id="rId22"/>
    <p:sldId id="469" r:id="rId23"/>
    <p:sldId id="441" r:id="rId24"/>
    <p:sldId id="439" r:id="rId25"/>
    <p:sldId id="442" r:id="rId26"/>
    <p:sldId id="470" r:id="rId27"/>
    <p:sldId id="471" r:id="rId28"/>
    <p:sldId id="472" r:id="rId29"/>
    <p:sldId id="473" r:id="rId30"/>
    <p:sldId id="474" r:id="rId31"/>
    <p:sldId id="476" r:id="rId32"/>
    <p:sldId id="477" r:id="rId33"/>
    <p:sldId id="478" r:id="rId34"/>
    <p:sldId id="479" r:id="rId35"/>
    <p:sldId id="480" r:id="rId36"/>
    <p:sldId id="481" r:id="rId37"/>
    <p:sldId id="482" r:id="rId38"/>
    <p:sldId id="483" r:id="rId39"/>
    <p:sldId id="443" r:id="rId40"/>
    <p:sldId id="448" r:id="rId41"/>
  </p:sldIdLst>
  <p:sldSz cx="9144000" cy="6858000" type="screen4x3"/>
  <p:notesSz cx="6735763" cy="9866313"/>
  <p:defaultTextStyle>
    <a:defPPr>
      <a:defRPr lang="zh-CN"/>
    </a:defPPr>
    <a:lvl1pPr algn="just" rtl="0" fontAlgn="base">
      <a:lnSpc>
        <a:spcPct val="90000"/>
      </a:lnSpc>
      <a:spcBef>
        <a:spcPct val="0"/>
      </a:spcBef>
      <a:spcAft>
        <a:spcPct val="0"/>
      </a:spcAft>
      <a:defRPr kumimoji="1" sz="2800" kern="1200">
        <a:solidFill>
          <a:srgbClr val="000000"/>
        </a:solidFill>
        <a:latin typeface="Arial" pitchFamily="34" charset="0"/>
        <a:ea typeface="宋体" pitchFamily="2" charset="-122"/>
        <a:cs typeface="+mn-cs"/>
      </a:defRPr>
    </a:lvl1pPr>
    <a:lvl2pPr marL="457200" algn="just" rtl="0" fontAlgn="base">
      <a:lnSpc>
        <a:spcPct val="90000"/>
      </a:lnSpc>
      <a:spcBef>
        <a:spcPct val="0"/>
      </a:spcBef>
      <a:spcAft>
        <a:spcPct val="0"/>
      </a:spcAft>
      <a:defRPr kumimoji="1" sz="2800" kern="1200">
        <a:solidFill>
          <a:srgbClr val="000000"/>
        </a:solidFill>
        <a:latin typeface="Arial" pitchFamily="34" charset="0"/>
        <a:ea typeface="宋体" pitchFamily="2" charset="-122"/>
        <a:cs typeface="+mn-cs"/>
      </a:defRPr>
    </a:lvl2pPr>
    <a:lvl3pPr marL="914400" algn="just" rtl="0" fontAlgn="base">
      <a:lnSpc>
        <a:spcPct val="90000"/>
      </a:lnSpc>
      <a:spcBef>
        <a:spcPct val="0"/>
      </a:spcBef>
      <a:spcAft>
        <a:spcPct val="0"/>
      </a:spcAft>
      <a:defRPr kumimoji="1" sz="2800" kern="1200">
        <a:solidFill>
          <a:srgbClr val="000000"/>
        </a:solidFill>
        <a:latin typeface="Arial" pitchFamily="34" charset="0"/>
        <a:ea typeface="宋体" pitchFamily="2" charset="-122"/>
        <a:cs typeface="+mn-cs"/>
      </a:defRPr>
    </a:lvl3pPr>
    <a:lvl4pPr marL="1371600" algn="just" rtl="0" fontAlgn="base">
      <a:lnSpc>
        <a:spcPct val="90000"/>
      </a:lnSpc>
      <a:spcBef>
        <a:spcPct val="0"/>
      </a:spcBef>
      <a:spcAft>
        <a:spcPct val="0"/>
      </a:spcAft>
      <a:defRPr kumimoji="1" sz="2800" kern="1200">
        <a:solidFill>
          <a:srgbClr val="000000"/>
        </a:solidFill>
        <a:latin typeface="Arial" pitchFamily="34" charset="0"/>
        <a:ea typeface="宋体" pitchFamily="2" charset="-122"/>
        <a:cs typeface="+mn-cs"/>
      </a:defRPr>
    </a:lvl4pPr>
    <a:lvl5pPr marL="1828800" algn="just" rtl="0" fontAlgn="base">
      <a:lnSpc>
        <a:spcPct val="90000"/>
      </a:lnSpc>
      <a:spcBef>
        <a:spcPct val="0"/>
      </a:spcBef>
      <a:spcAft>
        <a:spcPct val="0"/>
      </a:spcAft>
      <a:defRPr kumimoji="1" sz="2800" kern="1200">
        <a:solidFill>
          <a:srgbClr val="000000"/>
        </a:solidFill>
        <a:latin typeface="Arial" pitchFamily="34" charset="0"/>
        <a:ea typeface="宋体" pitchFamily="2" charset="-122"/>
        <a:cs typeface="+mn-cs"/>
      </a:defRPr>
    </a:lvl5pPr>
    <a:lvl6pPr marL="2286000" algn="l" defTabSz="914400" rtl="0" eaLnBrk="1" latinLnBrk="0" hangingPunct="1">
      <a:defRPr kumimoji="1" sz="2800" kern="1200">
        <a:solidFill>
          <a:srgbClr val="000000"/>
        </a:solidFill>
        <a:latin typeface="Arial" pitchFamily="34" charset="0"/>
        <a:ea typeface="宋体" pitchFamily="2" charset="-122"/>
        <a:cs typeface="+mn-cs"/>
      </a:defRPr>
    </a:lvl6pPr>
    <a:lvl7pPr marL="2743200" algn="l" defTabSz="914400" rtl="0" eaLnBrk="1" latinLnBrk="0" hangingPunct="1">
      <a:defRPr kumimoji="1" sz="2800" kern="1200">
        <a:solidFill>
          <a:srgbClr val="000000"/>
        </a:solidFill>
        <a:latin typeface="Arial" pitchFamily="34" charset="0"/>
        <a:ea typeface="宋体" pitchFamily="2" charset="-122"/>
        <a:cs typeface="+mn-cs"/>
      </a:defRPr>
    </a:lvl7pPr>
    <a:lvl8pPr marL="3200400" algn="l" defTabSz="914400" rtl="0" eaLnBrk="1" latinLnBrk="0" hangingPunct="1">
      <a:defRPr kumimoji="1" sz="2800" kern="1200">
        <a:solidFill>
          <a:srgbClr val="000000"/>
        </a:solidFill>
        <a:latin typeface="Arial" pitchFamily="34" charset="0"/>
        <a:ea typeface="宋体" pitchFamily="2" charset="-122"/>
        <a:cs typeface="+mn-cs"/>
      </a:defRPr>
    </a:lvl8pPr>
    <a:lvl9pPr marL="3657600" algn="l" defTabSz="914400" rtl="0" eaLnBrk="1" latinLnBrk="0" hangingPunct="1">
      <a:defRPr kumimoji="1" sz="2800" kern="1200">
        <a:solidFill>
          <a:srgbClr val="000000"/>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1905">
          <p15:clr>
            <a:srgbClr val="A4A3A4"/>
          </p15:clr>
        </p15:guide>
        <p15:guide id="2" pos="29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305FBC"/>
    <a:srgbClr val="2E5DBA"/>
    <a:srgbClr val="052BCF"/>
    <a:srgbClr val="F84E12"/>
    <a:srgbClr val="002E8A"/>
    <a:srgbClr val="0033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75" autoAdjust="0"/>
    <p:restoredTop sz="73951" autoAdjust="0"/>
  </p:normalViewPr>
  <p:slideViewPr>
    <p:cSldViewPr snapToGrid="0">
      <p:cViewPr varScale="1">
        <p:scale>
          <a:sx n="64" d="100"/>
          <a:sy n="64" d="100"/>
        </p:scale>
        <p:origin x="629" y="43"/>
      </p:cViewPr>
      <p:guideLst>
        <p:guide orient="horz" pos="1905"/>
        <p:guide pos="292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3126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slide" Target="slides/slide31.xml"/><Relationship Id="rId1" Type="http://schemas.openxmlformats.org/officeDocument/2006/relationships/slide" Target="slides/slide2.xml"/><Relationship Id="rId4"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3778"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defRPr sz="1200">
                <a:solidFill>
                  <a:schemeClr val="tx1"/>
                </a:solidFill>
                <a:latin typeface="Times New Roman" pitchFamily="18" charset="0"/>
              </a:defRPr>
            </a:lvl1pPr>
          </a:lstStyle>
          <a:p>
            <a:endParaRPr lang="en-US" altLang="zh-CN"/>
          </a:p>
        </p:txBody>
      </p:sp>
      <p:sp>
        <p:nvSpPr>
          <p:cNvPr id="203779" name="Rectangle 3"/>
          <p:cNvSpPr>
            <a:spLocks noGrp="1" noChangeArrowheads="1"/>
          </p:cNvSpPr>
          <p:nvPr>
            <p:ph type="dt" sz="quarter" idx="1"/>
          </p:nvPr>
        </p:nvSpPr>
        <p:spPr bwMode="auto">
          <a:xfrm>
            <a:off x="3814763" y="0"/>
            <a:ext cx="2919412"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a:solidFill>
                  <a:schemeClr val="tx1"/>
                </a:solidFill>
                <a:latin typeface="Times New Roman" pitchFamily="18" charset="0"/>
              </a:defRPr>
            </a:lvl1pPr>
          </a:lstStyle>
          <a:p>
            <a:endParaRPr lang="en-US" altLang="zh-CN"/>
          </a:p>
        </p:txBody>
      </p:sp>
      <p:sp>
        <p:nvSpPr>
          <p:cNvPr id="203780" name="Rectangle 4"/>
          <p:cNvSpPr>
            <a:spLocks noGrp="1" noChangeArrowheads="1"/>
          </p:cNvSpPr>
          <p:nvPr>
            <p:ph type="ftr" sz="quarter" idx="2"/>
          </p:nvPr>
        </p:nvSpPr>
        <p:spPr bwMode="auto">
          <a:xfrm>
            <a:off x="0" y="9371013"/>
            <a:ext cx="2919413"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a:solidFill>
                  <a:schemeClr val="tx1"/>
                </a:solidFill>
                <a:latin typeface="Times New Roman" pitchFamily="18" charset="0"/>
              </a:defRPr>
            </a:lvl1pPr>
          </a:lstStyle>
          <a:p>
            <a:endParaRPr lang="en-US" altLang="zh-CN"/>
          </a:p>
        </p:txBody>
      </p:sp>
      <p:sp>
        <p:nvSpPr>
          <p:cNvPr id="203781" name="Rectangle 5"/>
          <p:cNvSpPr>
            <a:spLocks noGrp="1" noChangeArrowheads="1"/>
          </p:cNvSpPr>
          <p:nvPr>
            <p:ph type="sldNum" sz="quarter" idx="3"/>
          </p:nvPr>
        </p:nvSpPr>
        <p:spPr bwMode="auto">
          <a:xfrm>
            <a:off x="3814763" y="9371013"/>
            <a:ext cx="2919412"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a:solidFill>
                  <a:schemeClr val="tx1"/>
                </a:solidFill>
                <a:latin typeface="Times New Roman" pitchFamily="18" charset="0"/>
              </a:defRPr>
            </a:lvl1pPr>
          </a:lstStyle>
          <a:p>
            <a:fld id="{6AC89FA3-CB3F-463F-8284-8B89FA062C4D}" type="slidenum">
              <a:rPr lang="en-US" altLang="zh-CN"/>
              <a:pPr/>
              <a:t>‹#›</a:t>
            </a:fld>
            <a:endParaRPr lang="en-US" altLang="zh-CN"/>
          </a:p>
        </p:txBody>
      </p:sp>
    </p:spTree>
    <p:extLst>
      <p:ext uri="{BB962C8B-B14F-4D97-AF65-F5344CB8AC3E}">
        <p14:creationId xmlns:p14="http://schemas.microsoft.com/office/powerpoint/2010/main" val="626801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defRPr sz="1200">
                <a:solidFill>
                  <a:schemeClr val="tx1"/>
                </a:solidFill>
                <a:latin typeface="Times New Roman" pitchFamily="18" charset="0"/>
              </a:defRPr>
            </a:lvl1pPr>
          </a:lstStyle>
          <a:p>
            <a:endParaRPr lang="en-US" altLang="zh-CN"/>
          </a:p>
        </p:txBody>
      </p:sp>
      <p:sp>
        <p:nvSpPr>
          <p:cNvPr id="150531" name="Rectangle 3"/>
          <p:cNvSpPr>
            <a:spLocks noGrp="1" noChangeArrowheads="1"/>
          </p:cNvSpPr>
          <p:nvPr>
            <p:ph type="dt" idx="1"/>
          </p:nvPr>
        </p:nvSpPr>
        <p:spPr bwMode="auto">
          <a:xfrm>
            <a:off x="381635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a:solidFill>
                  <a:schemeClr val="tx1"/>
                </a:solidFill>
                <a:latin typeface="Times New Roman" pitchFamily="18" charset="0"/>
              </a:defRPr>
            </a:lvl1pPr>
          </a:lstStyle>
          <a:p>
            <a:endParaRPr lang="en-US" altLang="zh-CN"/>
          </a:p>
        </p:txBody>
      </p:sp>
      <p:sp>
        <p:nvSpPr>
          <p:cNvPr id="150532"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p:spPr>
      </p:sp>
      <p:sp>
        <p:nvSpPr>
          <p:cNvPr id="150533" name="Rectangle 5"/>
          <p:cNvSpPr>
            <a:spLocks noGrp="1" noChangeArrowheads="1"/>
          </p:cNvSpPr>
          <p:nvPr>
            <p:ph type="body" sz="quarter" idx="3"/>
          </p:nvPr>
        </p:nvSpPr>
        <p:spPr bwMode="auto">
          <a:xfrm>
            <a:off x="898525" y="4686300"/>
            <a:ext cx="4938713" cy="4440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0534" name="Rectangle 6"/>
          <p:cNvSpPr>
            <a:spLocks noGrp="1" noChangeArrowheads="1"/>
          </p:cNvSpPr>
          <p:nvPr>
            <p:ph type="ftr" sz="quarter" idx="4"/>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a:solidFill>
                  <a:schemeClr val="tx1"/>
                </a:solidFill>
                <a:latin typeface="Times New Roman" pitchFamily="18" charset="0"/>
              </a:defRPr>
            </a:lvl1pPr>
          </a:lstStyle>
          <a:p>
            <a:endParaRPr lang="en-US" altLang="zh-CN"/>
          </a:p>
        </p:txBody>
      </p:sp>
      <p:sp>
        <p:nvSpPr>
          <p:cNvPr id="150535" name="Rectangle 7"/>
          <p:cNvSpPr>
            <a:spLocks noGrp="1" noChangeArrowheads="1"/>
          </p:cNvSpPr>
          <p:nvPr>
            <p:ph type="sldNum" sz="quarter" idx="5"/>
          </p:nvPr>
        </p:nvSpPr>
        <p:spPr bwMode="auto">
          <a:xfrm>
            <a:off x="381635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a:solidFill>
                  <a:schemeClr val="tx1"/>
                </a:solidFill>
                <a:latin typeface="Times New Roman" pitchFamily="18" charset="0"/>
              </a:defRPr>
            </a:lvl1pPr>
          </a:lstStyle>
          <a:p>
            <a:fld id="{04A57A09-F990-4487-A2BA-60521400EAEF}" type="slidenum">
              <a:rPr lang="en-US" altLang="zh-CN"/>
              <a:pPr/>
              <a:t>‹#›</a:t>
            </a:fld>
            <a:endParaRPr lang="en-US" altLang="zh-CN"/>
          </a:p>
        </p:txBody>
      </p:sp>
    </p:spTree>
    <p:extLst>
      <p:ext uri="{BB962C8B-B14F-4D97-AF65-F5344CB8AC3E}">
        <p14:creationId xmlns:p14="http://schemas.microsoft.com/office/powerpoint/2010/main" val="245299263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OOA</a:t>
            </a:r>
            <a:r>
              <a:rPr lang="zh-CN" altLang="en-US" dirty="0" smtClean="0"/>
              <a:t>主要讲一些类的抽取，和数据的相关组织</a:t>
            </a:r>
            <a:endParaRPr lang="en-US" altLang="zh-CN" dirty="0" smtClean="0"/>
          </a:p>
          <a:p>
            <a:r>
              <a:rPr lang="zh-CN" altLang="en-US" dirty="0" smtClean="0"/>
              <a:t>用面向对象的方法，来分析用户的需求</a:t>
            </a:r>
            <a:endParaRPr lang="en-US" altLang="zh-CN" dirty="0" smtClean="0"/>
          </a:p>
          <a:p>
            <a:r>
              <a:rPr lang="zh-CN" altLang="en-US" dirty="0" smtClean="0"/>
              <a:t>首先我们要分析出对象，然后（在设计的时候）把属性和方法填进去</a:t>
            </a:r>
            <a:endParaRPr lang="en-US" altLang="zh-CN" dirty="0" smtClean="0"/>
          </a:p>
          <a:p>
            <a:endParaRPr lang="en-US" altLang="zh-CN" dirty="0" smtClean="0"/>
          </a:p>
          <a:p>
            <a:r>
              <a:rPr lang="zh-CN" altLang="en-US" dirty="0" smtClean="0"/>
              <a:t>但对于结构化的分析设计，首先分析功能（实体和实体之间操作的功能，然后围绕着这个功能，找到数据）</a:t>
            </a:r>
            <a:endParaRPr lang="en-US" altLang="zh-CN" dirty="0" smtClean="0"/>
          </a:p>
          <a:p>
            <a:r>
              <a:rPr lang="zh-CN" altLang="en-US" dirty="0" smtClean="0"/>
              <a:t>而</a:t>
            </a:r>
            <a:r>
              <a:rPr lang="en-US" altLang="zh-CN" dirty="0" smtClean="0"/>
              <a:t>OOA</a:t>
            </a:r>
            <a:r>
              <a:rPr lang="zh-CN" altLang="en-US" dirty="0" smtClean="0"/>
              <a:t>先看实体</a:t>
            </a:r>
            <a:endParaRPr lang="en-US" altLang="zh-CN" dirty="0" smtClean="0"/>
          </a:p>
          <a:p>
            <a:endParaRPr lang="en-US" altLang="zh-CN" dirty="0" smtClean="0"/>
          </a:p>
          <a:p>
            <a:r>
              <a:rPr lang="zh-CN" altLang="en-US" dirty="0" smtClean="0"/>
              <a:t>功能模型：系统内外部之间的交互</a:t>
            </a:r>
            <a:endParaRPr lang="en-US" altLang="zh-CN" dirty="0" smtClean="0"/>
          </a:p>
          <a:p>
            <a:r>
              <a:rPr lang="zh-CN" altLang="en-US" dirty="0" smtClean="0"/>
              <a:t>静态模型：类图、包图</a:t>
            </a:r>
            <a:endParaRPr lang="en-US" altLang="zh-CN" dirty="0" smtClean="0"/>
          </a:p>
          <a:p>
            <a:r>
              <a:rPr lang="zh-CN" altLang="en-US" dirty="0" smtClean="0"/>
              <a:t>动态模型：活动图等</a:t>
            </a:r>
            <a:endParaRPr lang="zh-CN" altLang="en-US" dirty="0"/>
          </a:p>
        </p:txBody>
      </p:sp>
      <p:sp>
        <p:nvSpPr>
          <p:cNvPr id="4" name="灯片编号占位符 3"/>
          <p:cNvSpPr>
            <a:spLocks noGrp="1"/>
          </p:cNvSpPr>
          <p:nvPr>
            <p:ph type="sldNum" sz="quarter" idx="10"/>
          </p:nvPr>
        </p:nvSpPr>
        <p:spPr/>
        <p:txBody>
          <a:bodyPr/>
          <a:lstStyle/>
          <a:p>
            <a:fld id="{04A57A09-F990-4487-A2BA-60521400EAEF}" type="slidenum">
              <a:rPr lang="en-US" altLang="zh-CN" smtClean="0"/>
              <a:pPr/>
              <a:t>1</a:t>
            </a:fld>
            <a:endParaRPr lang="en-US" altLang="zh-CN"/>
          </a:p>
        </p:txBody>
      </p:sp>
    </p:spTree>
    <p:extLst>
      <p:ext uri="{BB962C8B-B14F-4D97-AF65-F5344CB8AC3E}">
        <p14:creationId xmlns:p14="http://schemas.microsoft.com/office/powerpoint/2010/main" val="1489776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这张图表示了，登录的过程中，包含了选课和查学分，但这样曲解了用户需求</a:t>
            </a:r>
            <a:endParaRPr lang="zh-CN" altLang="en-US" dirty="0"/>
          </a:p>
        </p:txBody>
      </p:sp>
      <p:sp>
        <p:nvSpPr>
          <p:cNvPr id="4" name="灯片编号占位符 3"/>
          <p:cNvSpPr>
            <a:spLocks noGrp="1"/>
          </p:cNvSpPr>
          <p:nvPr>
            <p:ph type="sldNum" sz="quarter" idx="10"/>
          </p:nvPr>
        </p:nvSpPr>
        <p:spPr/>
        <p:txBody>
          <a:bodyPr/>
          <a:lstStyle/>
          <a:p>
            <a:fld id="{04A57A09-F990-4487-A2BA-60521400EAEF}" type="slidenum">
              <a:rPr lang="en-US" altLang="zh-CN" smtClean="0"/>
              <a:pPr/>
              <a:t>19</a:t>
            </a:fld>
            <a:endParaRPr lang="en-US" altLang="zh-CN"/>
          </a:p>
        </p:txBody>
      </p:sp>
    </p:spTree>
    <p:extLst>
      <p:ext uri="{BB962C8B-B14F-4D97-AF65-F5344CB8AC3E}">
        <p14:creationId xmlns:p14="http://schemas.microsoft.com/office/powerpoint/2010/main" val="3618267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注意，用例图不包括先后顺序，选课是要包括登录，这样一个用例的</a:t>
            </a:r>
            <a:endParaRPr lang="en-US" altLang="zh-CN" dirty="0" smtClean="0"/>
          </a:p>
          <a:p>
            <a:r>
              <a:rPr lang="zh-CN" altLang="en-US" dirty="0" smtClean="0"/>
              <a:t>其实这里直接说明，这个研究生可以完成什么样的功能，具体什么关系，可以通过加说明来叙述。具体是何种关系，是</a:t>
            </a:r>
            <a:r>
              <a:rPr lang="en-US" altLang="zh-CN" dirty="0" smtClean="0"/>
              <a:t>OOD</a:t>
            </a:r>
            <a:r>
              <a:rPr lang="zh-CN" altLang="en-US" dirty="0" smtClean="0"/>
              <a:t>要去解决的。</a:t>
            </a:r>
            <a:endParaRPr lang="zh-CN" altLang="en-US" dirty="0"/>
          </a:p>
        </p:txBody>
      </p:sp>
      <p:sp>
        <p:nvSpPr>
          <p:cNvPr id="4" name="灯片编号占位符 3"/>
          <p:cNvSpPr>
            <a:spLocks noGrp="1"/>
          </p:cNvSpPr>
          <p:nvPr>
            <p:ph type="sldNum" sz="quarter" idx="10"/>
          </p:nvPr>
        </p:nvSpPr>
        <p:spPr/>
        <p:txBody>
          <a:bodyPr/>
          <a:lstStyle/>
          <a:p>
            <a:fld id="{04A57A09-F990-4487-A2BA-60521400EAEF}" type="slidenum">
              <a:rPr lang="en-US" altLang="zh-CN" smtClean="0"/>
              <a:pPr/>
              <a:t>20</a:t>
            </a:fld>
            <a:endParaRPr lang="en-US" altLang="zh-CN"/>
          </a:p>
        </p:txBody>
      </p:sp>
    </p:spTree>
    <p:extLst>
      <p:ext uri="{BB962C8B-B14F-4D97-AF65-F5344CB8AC3E}">
        <p14:creationId xmlns:p14="http://schemas.microsoft.com/office/powerpoint/2010/main" val="3753756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这个关系表示，我登录之后，可以去选课，也可以去查学分</a:t>
            </a:r>
            <a:endParaRPr lang="en-US" altLang="zh-CN" dirty="0" smtClean="0"/>
          </a:p>
          <a:p>
            <a:endParaRPr lang="en-US" altLang="zh-CN" dirty="0" smtClean="0"/>
          </a:p>
          <a:p>
            <a:r>
              <a:rPr lang="zh-CN" altLang="en-US" dirty="0" smtClean="0"/>
              <a:t>用例</a:t>
            </a:r>
            <a:r>
              <a:rPr lang="en-US" altLang="zh-CN" dirty="0" smtClean="0"/>
              <a:t>3</a:t>
            </a:r>
            <a:r>
              <a:rPr lang="zh-CN" altLang="en-US" dirty="0" smtClean="0"/>
              <a:t>比较符合需求。用例</a:t>
            </a:r>
            <a:r>
              <a:rPr lang="en-US" altLang="zh-CN" dirty="0" smtClean="0"/>
              <a:t>2</a:t>
            </a:r>
            <a:r>
              <a:rPr lang="zh-CN" altLang="en-US" dirty="0" smtClean="0"/>
              <a:t>更安全，但未必与用户需求相符</a:t>
            </a:r>
            <a:endParaRPr lang="zh-CN" altLang="en-US" dirty="0"/>
          </a:p>
        </p:txBody>
      </p:sp>
      <p:sp>
        <p:nvSpPr>
          <p:cNvPr id="4" name="灯片编号占位符 3"/>
          <p:cNvSpPr>
            <a:spLocks noGrp="1"/>
          </p:cNvSpPr>
          <p:nvPr>
            <p:ph type="sldNum" sz="quarter" idx="10"/>
          </p:nvPr>
        </p:nvSpPr>
        <p:spPr/>
        <p:txBody>
          <a:bodyPr/>
          <a:lstStyle/>
          <a:p>
            <a:fld id="{04A57A09-F990-4487-A2BA-60521400EAEF}" type="slidenum">
              <a:rPr lang="en-US" altLang="zh-CN" smtClean="0"/>
              <a:pPr/>
              <a:t>21</a:t>
            </a:fld>
            <a:endParaRPr lang="en-US" altLang="zh-CN"/>
          </a:p>
        </p:txBody>
      </p:sp>
    </p:spTree>
    <p:extLst>
      <p:ext uri="{BB962C8B-B14F-4D97-AF65-F5344CB8AC3E}">
        <p14:creationId xmlns:p14="http://schemas.microsoft.com/office/powerpoint/2010/main" val="702333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要熟练掌握用例图的建模！</a:t>
            </a:r>
            <a:endParaRPr lang="en-US" altLang="zh-CN" b="1" dirty="0" smtClean="0"/>
          </a:p>
          <a:p>
            <a:r>
              <a:rPr lang="zh-CN" altLang="en-US" dirty="0" smtClean="0"/>
              <a:t>首先要确定</a:t>
            </a:r>
            <a:r>
              <a:rPr lang="en-US" altLang="zh-CN" dirty="0" smtClean="0"/>
              <a:t>actor</a:t>
            </a:r>
            <a:r>
              <a:rPr lang="zh-CN" altLang="en-US" dirty="0" smtClean="0"/>
              <a:t>：一个是学生，另一个是售货机。</a:t>
            </a:r>
            <a:endParaRPr lang="en-US" altLang="zh-CN" dirty="0" smtClean="0"/>
          </a:p>
          <a:p>
            <a:r>
              <a:rPr lang="zh-CN" altLang="en-US" dirty="0" smtClean="0"/>
              <a:t>对于学生来说，他的用例是什么呢（就是，他能做什么）？</a:t>
            </a:r>
            <a:r>
              <a:rPr lang="en-US" altLang="zh-CN" dirty="0" smtClean="0"/>
              <a:t>1. </a:t>
            </a:r>
            <a:r>
              <a:rPr lang="zh-CN" altLang="en-US" dirty="0" smtClean="0"/>
              <a:t>付款；</a:t>
            </a:r>
            <a:r>
              <a:rPr lang="en-US" altLang="zh-CN" dirty="0" smtClean="0"/>
              <a:t>2. </a:t>
            </a:r>
            <a:r>
              <a:rPr lang="zh-CN" altLang="en-US" dirty="0" smtClean="0"/>
              <a:t>选择饮料</a:t>
            </a:r>
            <a:endParaRPr lang="en-US" altLang="zh-CN" dirty="0" smtClean="0"/>
          </a:p>
          <a:p>
            <a:r>
              <a:rPr lang="zh-CN" altLang="en-US" dirty="0" smtClean="0"/>
              <a:t>对于售货机：</a:t>
            </a:r>
            <a:r>
              <a:rPr lang="en-US" altLang="zh-CN" dirty="0" smtClean="0"/>
              <a:t>1. </a:t>
            </a:r>
            <a:r>
              <a:rPr lang="zh-CN" altLang="en-US" dirty="0" smtClean="0"/>
              <a:t>收款；</a:t>
            </a:r>
            <a:r>
              <a:rPr lang="en-US" altLang="zh-CN" dirty="0" smtClean="0"/>
              <a:t>2.</a:t>
            </a:r>
            <a:r>
              <a:rPr lang="en-US" altLang="zh-CN" baseline="0" dirty="0" smtClean="0"/>
              <a:t> </a:t>
            </a:r>
            <a:r>
              <a:rPr lang="zh-CN" altLang="en-US" baseline="0" dirty="0" smtClean="0"/>
              <a:t>退款；</a:t>
            </a:r>
            <a:r>
              <a:rPr lang="en-US" altLang="zh-CN" baseline="0" dirty="0" smtClean="0"/>
              <a:t>3. </a:t>
            </a:r>
            <a:r>
              <a:rPr lang="zh-CN" altLang="en-US" baseline="0" dirty="0" smtClean="0"/>
              <a:t>显示可售饮料；</a:t>
            </a:r>
            <a:endParaRPr lang="en-US" altLang="zh-CN" baseline="0" dirty="0" smtClean="0"/>
          </a:p>
          <a:p>
            <a:endParaRPr lang="en-US" altLang="zh-CN" baseline="0" dirty="0" smtClean="0"/>
          </a:p>
          <a:p>
            <a:r>
              <a:rPr lang="zh-CN" altLang="en-US" baseline="0" dirty="0" smtClean="0"/>
              <a:t>付款和收款之间有关系</a:t>
            </a:r>
            <a:endParaRPr lang="en-US" altLang="zh-CN" baseline="0"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选择饮料</a:t>
            </a:r>
            <a:r>
              <a:rPr lang="zh-CN" altLang="en-US" baseline="0" dirty="0" smtClean="0"/>
              <a:t>和显示可售饮料之间也有关联，但这些关联我们不必考虑</a:t>
            </a:r>
            <a:endParaRPr lang="en-US" altLang="zh-CN" baseline="0" dirty="0" smtClean="0"/>
          </a:p>
          <a:p>
            <a:r>
              <a:rPr lang="zh-CN" altLang="en-US" baseline="0" dirty="0" smtClean="0"/>
              <a:t>体现出各自双方对应各自不同的用例</a:t>
            </a:r>
            <a:endParaRPr lang="en-US" altLang="zh-CN" baseline="0" dirty="0" smtClean="0"/>
          </a:p>
          <a:p>
            <a:endParaRPr lang="en-US" altLang="zh-CN" baseline="0" dirty="0" smtClean="0"/>
          </a:p>
          <a:p>
            <a:r>
              <a:rPr lang="en-US" altLang="zh-CN" baseline="0" dirty="0" smtClean="0"/>
              <a:t>note</a:t>
            </a:r>
            <a:r>
              <a:rPr lang="zh-CN" altLang="en-US" baseline="0" dirty="0" smtClean="0"/>
              <a:t>：</a:t>
            </a:r>
            <a:endParaRPr lang="en-US" altLang="zh-CN" baseline="0" dirty="0" smtClean="0"/>
          </a:p>
          <a:p>
            <a:r>
              <a:rPr lang="zh-CN" altLang="en-US" baseline="0" dirty="0" smtClean="0"/>
              <a:t>发现了一点是，这里的用例都是动宾短语，有点儿类似于活动，但估计只用表现出</a:t>
            </a:r>
            <a:r>
              <a:rPr lang="en-US" altLang="zh-CN" baseline="0" dirty="0" smtClean="0"/>
              <a:t>actor</a:t>
            </a:r>
            <a:r>
              <a:rPr lang="zh-CN" altLang="en-US" baseline="0" dirty="0" smtClean="0"/>
              <a:t>和用例之间的关系就行，各个用例之间的关系似乎不需要太高的要求</a:t>
            </a:r>
            <a:endParaRPr lang="en-US" altLang="zh-CN" baseline="0" dirty="0" smtClean="0"/>
          </a:p>
          <a:p>
            <a:r>
              <a:rPr lang="zh-CN" altLang="en-US" baseline="0" dirty="0" smtClean="0"/>
              <a:t>第二点是，这里确实类似于</a:t>
            </a:r>
            <a:r>
              <a:rPr lang="en-US" altLang="zh-CN" baseline="0" dirty="0" smtClean="0"/>
              <a:t>DFD</a:t>
            </a:r>
            <a:r>
              <a:rPr lang="zh-CN" altLang="en-US" baseline="0" dirty="0" smtClean="0"/>
              <a:t>顶层图的设计，每一个外部系统，作为一</a:t>
            </a:r>
            <a:r>
              <a:rPr lang="zh-CN" altLang="en-US" baseline="0" dirty="0" smtClean="0"/>
              <a:t>个</a:t>
            </a:r>
            <a:r>
              <a:rPr lang="en-US" altLang="zh-CN" baseline="0" dirty="0" smtClean="0"/>
              <a:t>actor</a:t>
            </a:r>
            <a:endParaRPr lang="zh-CN" altLang="en-US" dirty="0"/>
          </a:p>
        </p:txBody>
      </p:sp>
      <p:sp>
        <p:nvSpPr>
          <p:cNvPr id="4" name="灯片编号占位符 3"/>
          <p:cNvSpPr>
            <a:spLocks noGrp="1"/>
          </p:cNvSpPr>
          <p:nvPr>
            <p:ph type="sldNum" sz="quarter" idx="10"/>
          </p:nvPr>
        </p:nvSpPr>
        <p:spPr/>
        <p:txBody>
          <a:bodyPr/>
          <a:lstStyle/>
          <a:p>
            <a:fld id="{04A57A09-F990-4487-A2BA-60521400EAEF}" type="slidenum">
              <a:rPr lang="en-US" altLang="zh-CN" smtClean="0"/>
              <a:pPr/>
              <a:t>22</a:t>
            </a:fld>
            <a:endParaRPr lang="en-US" altLang="zh-CN"/>
          </a:p>
        </p:txBody>
      </p:sp>
    </p:spTree>
    <p:extLst>
      <p:ext uri="{BB962C8B-B14F-4D97-AF65-F5344CB8AC3E}">
        <p14:creationId xmlns:p14="http://schemas.microsoft.com/office/powerpoint/2010/main" val="1099416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三类模型：</a:t>
            </a:r>
            <a:endParaRPr lang="en-US" altLang="zh-CN" dirty="0" smtClean="0"/>
          </a:p>
          <a:p>
            <a:pPr marL="228600" indent="-228600">
              <a:buAutoNum type="arabicPeriod"/>
            </a:pPr>
            <a:r>
              <a:rPr lang="zh-CN" altLang="en-US" dirty="0" smtClean="0"/>
              <a:t>用例模型</a:t>
            </a:r>
            <a:endParaRPr lang="en-US" altLang="zh-CN" dirty="0" smtClean="0"/>
          </a:p>
          <a:p>
            <a:pPr marL="228600" indent="-228600">
              <a:buAutoNum type="arabicPeriod"/>
            </a:pPr>
            <a:r>
              <a:rPr lang="zh-CN" altLang="en-US" dirty="0" smtClean="0"/>
              <a:t>静态模型</a:t>
            </a:r>
            <a:endParaRPr lang="en-US" altLang="zh-CN" dirty="0" smtClean="0"/>
          </a:p>
          <a:p>
            <a:pPr marL="228600" indent="-228600">
              <a:buAutoNum type="arabicPeriod"/>
            </a:pPr>
            <a:r>
              <a:rPr lang="zh-CN" altLang="en-US" dirty="0" smtClean="0"/>
              <a:t>动态模型（基于用户一次比较典型的交互，来建立动态模型）</a:t>
            </a:r>
            <a:endParaRPr lang="en-US" altLang="zh-CN" dirty="0" smtClean="0"/>
          </a:p>
          <a:p>
            <a:pPr marL="228600" indent="-228600">
              <a:buAutoNum type="arabicPeriod"/>
            </a:pPr>
            <a:endParaRPr lang="en-US" altLang="zh-CN" dirty="0" smtClean="0"/>
          </a:p>
          <a:p>
            <a:pPr marL="0" indent="0">
              <a:buNone/>
            </a:pPr>
            <a:r>
              <a:rPr lang="zh-CN" altLang="en-US" dirty="0" smtClean="0"/>
              <a:t>核心在第</a:t>
            </a:r>
            <a:r>
              <a:rPr lang="en-US" altLang="zh-CN" dirty="0" smtClean="0"/>
              <a:t>1,2</a:t>
            </a:r>
            <a:r>
              <a:rPr lang="zh-CN" altLang="en-US" dirty="0" smtClean="0"/>
              <a:t>部分</a:t>
            </a:r>
            <a:endParaRPr lang="zh-CN" altLang="en-US" dirty="0"/>
          </a:p>
        </p:txBody>
      </p:sp>
      <p:sp>
        <p:nvSpPr>
          <p:cNvPr id="4" name="灯片编号占位符 3"/>
          <p:cNvSpPr>
            <a:spLocks noGrp="1"/>
          </p:cNvSpPr>
          <p:nvPr>
            <p:ph type="sldNum" sz="quarter" idx="10"/>
          </p:nvPr>
        </p:nvSpPr>
        <p:spPr/>
        <p:txBody>
          <a:bodyPr/>
          <a:lstStyle/>
          <a:p>
            <a:fld id="{04A57A09-F990-4487-A2BA-60521400EAEF}" type="slidenum">
              <a:rPr lang="en-US" altLang="zh-CN" smtClean="0"/>
              <a:pPr/>
              <a:t>23</a:t>
            </a:fld>
            <a:endParaRPr lang="en-US" altLang="zh-CN"/>
          </a:p>
        </p:txBody>
      </p:sp>
    </p:spTree>
    <p:extLst>
      <p:ext uri="{BB962C8B-B14F-4D97-AF65-F5344CB8AC3E}">
        <p14:creationId xmlns:p14="http://schemas.microsoft.com/office/powerpoint/2010/main" val="3544177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面向对象分析的时候，一般都要涵盖到这</a:t>
            </a:r>
            <a:r>
              <a:rPr lang="en-US" altLang="zh-CN" dirty="0" smtClean="0"/>
              <a:t>5</a:t>
            </a:r>
            <a:r>
              <a:rPr lang="zh-CN" altLang="en-US" dirty="0" smtClean="0"/>
              <a:t>层</a:t>
            </a:r>
            <a:endParaRPr lang="en-US" altLang="zh-CN" dirty="0" smtClean="0"/>
          </a:p>
          <a:p>
            <a:endParaRPr lang="en-US" altLang="zh-CN" dirty="0" smtClean="0"/>
          </a:p>
          <a:p>
            <a:r>
              <a:rPr lang="zh-CN" altLang="en-US" dirty="0" smtClean="0"/>
              <a:t>把几个相关的类结合在一起</a:t>
            </a:r>
            <a:r>
              <a:rPr lang="en-US" altLang="zh-CN" dirty="0" smtClean="0"/>
              <a:t>——</a:t>
            </a:r>
            <a:r>
              <a:rPr lang="zh-CN" altLang="en-US" dirty="0" smtClean="0"/>
              <a:t>主题层</a:t>
            </a:r>
            <a:endParaRPr lang="en-US" altLang="zh-CN" dirty="0" smtClean="0"/>
          </a:p>
          <a:p>
            <a:endParaRPr lang="en-US" altLang="zh-CN" dirty="0" smtClean="0"/>
          </a:p>
          <a:p>
            <a:endParaRPr lang="en-US" altLang="zh-CN" dirty="0" smtClean="0"/>
          </a:p>
          <a:p>
            <a:r>
              <a:rPr lang="zh-CN" altLang="en-US" dirty="0" smtClean="0"/>
              <a:t>服务层：对内：内部要完成的功能；对外：类间关系</a:t>
            </a:r>
            <a:endParaRPr lang="en-US" altLang="zh-CN" dirty="0" smtClean="0"/>
          </a:p>
          <a:p>
            <a:endParaRPr lang="en-US" altLang="zh-CN" dirty="0" smtClean="0"/>
          </a:p>
          <a:p>
            <a:r>
              <a:rPr lang="zh-CN" altLang="en-US" dirty="0" smtClean="0"/>
              <a:t>关联关系：</a:t>
            </a:r>
            <a:endParaRPr lang="en-US" altLang="zh-CN" dirty="0" smtClean="0"/>
          </a:p>
          <a:p>
            <a:endParaRPr lang="en-US" altLang="zh-CN" dirty="0" smtClean="0"/>
          </a:p>
          <a:p>
            <a:r>
              <a:rPr lang="zh-CN" altLang="en-US" dirty="0" smtClean="0"/>
              <a:t>泛化：继承和多态依赖于泛化</a:t>
            </a:r>
            <a:endParaRPr lang="en-US" altLang="zh-CN" dirty="0" smtClean="0"/>
          </a:p>
          <a:p>
            <a:endParaRPr lang="en-US" altLang="zh-CN" dirty="0" smtClean="0"/>
          </a:p>
          <a:p>
            <a:r>
              <a:rPr lang="zh-CN" altLang="en-US" dirty="0" smtClean="0"/>
              <a:t>结构层最终要通过属性和服务来体现</a:t>
            </a:r>
            <a:endParaRPr lang="en-US" altLang="zh-CN" dirty="0" smtClean="0"/>
          </a:p>
          <a:p>
            <a:endParaRPr lang="en-US" altLang="zh-CN" dirty="0" smtClean="0"/>
          </a:p>
          <a:p>
            <a:r>
              <a:rPr lang="en-US" altLang="zh-CN" dirty="0" smtClean="0"/>
              <a:t>OOA</a:t>
            </a:r>
            <a:r>
              <a:rPr lang="zh-CN" altLang="en-US" dirty="0" smtClean="0"/>
              <a:t>最后都要涵盖这</a:t>
            </a:r>
            <a:r>
              <a:rPr lang="en-US" altLang="zh-CN" dirty="0" smtClean="0"/>
              <a:t>5</a:t>
            </a:r>
            <a:r>
              <a:rPr lang="zh-CN" altLang="en-US" dirty="0" smtClean="0"/>
              <a:t>个部分</a:t>
            </a:r>
            <a:endParaRPr lang="en-US" altLang="zh-CN" dirty="0" smtClean="0"/>
          </a:p>
        </p:txBody>
      </p:sp>
      <p:sp>
        <p:nvSpPr>
          <p:cNvPr id="4" name="灯片编号占位符 3"/>
          <p:cNvSpPr>
            <a:spLocks noGrp="1"/>
          </p:cNvSpPr>
          <p:nvPr>
            <p:ph type="sldNum" sz="quarter" idx="10"/>
          </p:nvPr>
        </p:nvSpPr>
        <p:spPr/>
        <p:txBody>
          <a:bodyPr/>
          <a:lstStyle/>
          <a:p>
            <a:fld id="{04A57A09-F990-4487-A2BA-60521400EAEF}" type="slidenum">
              <a:rPr lang="en-US" altLang="zh-CN" smtClean="0"/>
              <a:pPr/>
              <a:t>24</a:t>
            </a:fld>
            <a:endParaRPr lang="en-US" altLang="zh-CN"/>
          </a:p>
        </p:txBody>
      </p:sp>
    </p:spTree>
    <p:extLst>
      <p:ext uri="{BB962C8B-B14F-4D97-AF65-F5344CB8AC3E}">
        <p14:creationId xmlns:p14="http://schemas.microsoft.com/office/powerpoint/2010/main" val="2975896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对象：下面会加一个下划线，然后加一个冒号（这里不是继承）</a:t>
            </a:r>
            <a:endParaRPr lang="zh-CN" altLang="en-US" dirty="0"/>
          </a:p>
        </p:txBody>
      </p:sp>
      <p:sp>
        <p:nvSpPr>
          <p:cNvPr id="4" name="灯片编号占位符 3"/>
          <p:cNvSpPr>
            <a:spLocks noGrp="1"/>
          </p:cNvSpPr>
          <p:nvPr>
            <p:ph type="sldNum" sz="quarter" idx="10"/>
          </p:nvPr>
        </p:nvSpPr>
        <p:spPr/>
        <p:txBody>
          <a:bodyPr/>
          <a:lstStyle/>
          <a:p>
            <a:fld id="{04A57A09-F990-4487-A2BA-60521400EAEF}" type="slidenum">
              <a:rPr lang="en-US" altLang="zh-CN" smtClean="0"/>
              <a:pPr/>
              <a:t>25</a:t>
            </a:fld>
            <a:endParaRPr lang="en-US" altLang="zh-CN"/>
          </a:p>
        </p:txBody>
      </p:sp>
    </p:spTree>
    <p:extLst>
      <p:ext uri="{BB962C8B-B14F-4D97-AF65-F5344CB8AC3E}">
        <p14:creationId xmlns:p14="http://schemas.microsoft.com/office/powerpoint/2010/main" val="3207262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对象：下面会加一个下划线，然后加一个冒号（这里不是继承）</a:t>
            </a:r>
          </a:p>
          <a:p>
            <a:endParaRPr lang="zh-CN" altLang="en-US" dirty="0"/>
          </a:p>
        </p:txBody>
      </p:sp>
      <p:sp>
        <p:nvSpPr>
          <p:cNvPr id="4" name="灯片编号占位符 3"/>
          <p:cNvSpPr>
            <a:spLocks noGrp="1"/>
          </p:cNvSpPr>
          <p:nvPr>
            <p:ph type="sldNum" sz="quarter" idx="10"/>
          </p:nvPr>
        </p:nvSpPr>
        <p:spPr/>
        <p:txBody>
          <a:bodyPr/>
          <a:lstStyle/>
          <a:p>
            <a:fld id="{04A57A09-F990-4487-A2BA-60521400EAEF}" type="slidenum">
              <a:rPr lang="en-US" altLang="zh-CN" smtClean="0"/>
              <a:pPr/>
              <a:t>26</a:t>
            </a:fld>
            <a:endParaRPr lang="en-US" altLang="zh-CN"/>
          </a:p>
        </p:txBody>
      </p:sp>
    </p:spTree>
    <p:extLst>
      <p:ext uri="{BB962C8B-B14F-4D97-AF65-F5344CB8AC3E}">
        <p14:creationId xmlns:p14="http://schemas.microsoft.com/office/powerpoint/2010/main" val="1372129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主要是名词，或者是主谓短语</a:t>
            </a:r>
            <a:endParaRPr lang="zh-CN" altLang="en-US" dirty="0"/>
          </a:p>
        </p:txBody>
      </p:sp>
      <p:sp>
        <p:nvSpPr>
          <p:cNvPr id="4" name="灯片编号占位符 3"/>
          <p:cNvSpPr>
            <a:spLocks noGrp="1"/>
          </p:cNvSpPr>
          <p:nvPr>
            <p:ph type="sldNum" sz="quarter" idx="10"/>
          </p:nvPr>
        </p:nvSpPr>
        <p:spPr/>
        <p:txBody>
          <a:bodyPr/>
          <a:lstStyle/>
          <a:p>
            <a:fld id="{04A57A09-F990-4487-A2BA-60521400EAEF}" type="slidenum">
              <a:rPr lang="en-US" altLang="zh-CN" smtClean="0"/>
              <a:pPr/>
              <a:t>27</a:t>
            </a:fld>
            <a:endParaRPr lang="en-US" altLang="zh-CN"/>
          </a:p>
        </p:txBody>
      </p:sp>
    </p:spTree>
    <p:extLst>
      <p:ext uri="{BB962C8B-B14F-4D97-AF65-F5344CB8AC3E}">
        <p14:creationId xmlns:p14="http://schemas.microsoft.com/office/powerpoint/2010/main" val="112166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A57A09-F990-4487-A2BA-60521400EAEF}" type="slidenum">
              <a:rPr lang="en-US" altLang="zh-CN" smtClean="0"/>
              <a:pPr/>
              <a:t>29</a:t>
            </a:fld>
            <a:endParaRPr lang="en-US" altLang="zh-CN"/>
          </a:p>
        </p:txBody>
      </p:sp>
    </p:spTree>
    <p:extLst>
      <p:ext uri="{BB962C8B-B14F-4D97-AF65-F5344CB8AC3E}">
        <p14:creationId xmlns:p14="http://schemas.microsoft.com/office/powerpoint/2010/main" val="1678148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结构化中是</a:t>
            </a:r>
            <a:r>
              <a:rPr lang="en-US" altLang="zh-CN" dirty="0" smtClean="0"/>
              <a:t>DFD</a:t>
            </a:r>
          </a:p>
          <a:p>
            <a:endParaRPr lang="zh-CN" altLang="en-US" dirty="0"/>
          </a:p>
        </p:txBody>
      </p:sp>
      <p:sp>
        <p:nvSpPr>
          <p:cNvPr id="4" name="灯片编号占位符 3"/>
          <p:cNvSpPr>
            <a:spLocks noGrp="1"/>
          </p:cNvSpPr>
          <p:nvPr>
            <p:ph type="sldNum" sz="quarter" idx="10"/>
          </p:nvPr>
        </p:nvSpPr>
        <p:spPr/>
        <p:txBody>
          <a:bodyPr/>
          <a:lstStyle/>
          <a:p>
            <a:fld id="{04A57A09-F990-4487-A2BA-60521400EAEF}" type="slidenum">
              <a:rPr lang="en-US" altLang="zh-CN" smtClean="0"/>
              <a:pPr/>
              <a:t>7</a:t>
            </a:fld>
            <a:endParaRPr lang="en-US" altLang="zh-CN"/>
          </a:p>
        </p:txBody>
      </p:sp>
    </p:spTree>
    <p:extLst>
      <p:ext uri="{BB962C8B-B14F-4D97-AF65-F5344CB8AC3E}">
        <p14:creationId xmlns:p14="http://schemas.microsoft.com/office/powerpoint/2010/main" val="1521281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在结构化分析中，先找功能，所以是先找动词</a:t>
            </a:r>
            <a:endParaRPr lang="en-US" altLang="zh-CN" dirty="0" smtClean="0"/>
          </a:p>
          <a:p>
            <a:r>
              <a:rPr lang="zh-CN" altLang="en-US" dirty="0" smtClean="0"/>
              <a:t>但</a:t>
            </a:r>
            <a:r>
              <a:rPr lang="en-US" altLang="zh-CN" dirty="0" smtClean="0"/>
              <a:t>OOA</a:t>
            </a:r>
            <a:r>
              <a:rPr lang="zh-CN" altLang="en-US" dirty="0" smtClean="0"/>
              <a:t>中先找的是名词、概念，先全部记下来，然后单独提取出来。至于是否是类，要在下一步分析（这个分析是动态的，随时有可能去掉或加进去）。</a:t>
            </a:r>
            <a:endParaRPr lang="zh-CN" altLang="en-US" dirty="0"/>
          </a:p>
        </p:txBody>
      </p:sp>
      <p:sp>
        <p:nvSpPr>
          <p:cNvPr id="4" name="灯片编号占位符 3"/>
          <p:cNvSpPr>
            <a:spLocks noGrp="1"/>
          </p:cNvSpPr>
          <p:nvPr>
            <p:ph type="sldNum" sz="quarter" idx="10"/>
          </p:nvPr>
        </p:nvSpPr>
        <p:spPr/>
        <p:txBody>
          <a:bodyPr/>
          <a:lstStyle/>
          <a:p>
            <a:fld id="{04A57A09-F990-4487-A2BA-60521400EAEF}" type="slidenum">
              <a:rPr lang="en-US" altLang="zh-CN" smtClean="0"/>
              <a:pPr/>
              <a:t>32</a:t>
            </a:fld>
            <a:endParaRPr lang="en-US" altLang="zh-CN"/>
          </a:p>
        </p:txBody>
      </p:sp>
    </p:spTree>
    <p:extLst>
      <p:ext uri="{BB962C8B-B14F-4D97-AF65-F5344CB8AC3E}">
        <p14:creationId xmlns:p14="http://schemas.microsoft.com/office/powerpoint/2010/main" val="4043786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之后，可以先找属性和方法（然后类的功能就比较完善了），或先找关系</a:t>
            </a:r>
            <a:endParaRPr lang="zh-CN" altLang="en-US" dirty="0"/>
          </a:p>
        </p:txBody>
      </p:sp>
      <p:sp>
        <p:nvSpPr>
          <p:cNvPr id="4" name="灯片编号占位符 3"/>
          <p:cNvSpPr>
            <a:spLocks noGrp="1"/>
          </p:cNvSpPr>
          <p:nvPr>
            <p:ph type="sldNum" sz="quarter" idx="10"/>
          </p:nvPr>
        </p:nvSpPr>
        <p:spPr/>
        <p:txBody>
          <a:bodyPr/>
          <a:lstStyle/>
          <a:p>
            <a:fld id="{04A57A09-F990-4487-A2BA-60521400EAEF}" type="slidenum">
              <a:rPr lang="en-US" altLang="zh-CN" smtClean="0"/>
              <a:pPr/>
              <a:t>33</a:t>
            </a:fld>
            <a:endParaRPr lang="en-US" altLang="zh-CN"/>
          </a:p>
        </p:txBody>
      </p:sp>
    </p:spTree>
    <p:extLst>
      <p:ext uri="{BB962C8B-B14F-4D97-AF65-F5344CB8AC3E}">
        <p14:creationId xmlns:p14="http://schemas.microsoft.com/office/powerpoint/2010/main" val="2745476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某一个动作，它可能是作用于某一个类的方法，也有可能是一个消息</a:t>
            </a:r>
            <a:endParaRPr lang="zh-CN" altLang="en-US" dirty="0"/>
          </a:p>
        </p:txBody>
      </p:sp>
      <p:sp>
        <p:nvSpPr>
          <p:cNvPr id="4" name="灯片编号占位符 3"/>
          <p:cNvSpPr>
            <a:spLocks noGrp="1"/>
          </p:cNvSpPr>
          <p:nvPr>
            <p:ph type="sldNum" sz="quarter" idx="10"/>
          </p:nvPr>
        </p:nvSpPr>
        <p:spPr/>
        <p:txBody>
          <a:bodyPr/>
          <a:lstStyle/>
          <a:p>
            <a:fld id="{04A57A09-F990-4487-A2BA-60521400EAEF}" type="slidenum">
              <a:rPr lang="en-US" altLang="zh-CN" smtClean="0"/>
              <a:pPr/>
              <a:t>34</a:t>
            </a:fld>
            <a:endParaRPr lang="en-US" altLang="zh-CN"/>
          </a:p>
        </p:txBody>
      </p:sp>
    </p:spTree>
    <p:extLst>
      <p:ext uri="{BB962C8B-B14F-4D97-AF65-F5344CB8AC3E}">
        <p14:creationId xmlns:p14="http://schemas.microsoft.com/office/powerpoint/2010/main" val="834636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对</a:t>
            </a:r>
            <a:r>
              <a:rPr lang="en-US" altLang="zh-CN" dirty="0" smtClean="0"/>
              <a:t>1</a:t>
            </a:r>
            <a:r>
              <a:rPr lang="zh-CN" altLang="en-US" dirty="0" smtClean="0"/>
              <a:t>的关系可以不写重数</a:t>
            </a:r>
            <a:endParaRPr lang="en-US" altLang="zh-CN" dirty="0" smtClean="0"/>
          </a:p>
          <a:p>
            <a:r>
              <a:rPr lang="zh-CN" altLang="en-US" dirty="0" smtClean="0"/>
              <a:t>泛化关系的</a:t>
            </a:r>
            <a:r>
              <a:rPr lang="en-US" altLang="zh-CN" dirty="0" smtClean="0"/>
              <a:t>4</a:t>
            </a:r>
            <a:r>
              <a:rPr lang="zh-CN" altLang="en-US" dirty="0" smtClean="0"/>
              <a:t>类约束，是仅从继承的关系中体现出来的</a:t>
            </a:r>
            <a:endParaRPr lang="en-US" altLang="zh-CN" dirty="0" smtClean="0"/>
          </a:p>
          <a:p>
            <a:r>
              <a:rPr lang="en-US" altLang="zh-CN" dirty="0" smtClean="0"/>
              <a:t>incomplete</a:t>
            </a:r>
            <a:r>
              <a:rPr lang="zh-CN" altLang="en-US" dirty="0" smtClean="0"/>
              <a:t>：不完全泛化，意味着还会有新的基于基类的子类出现</a:t>
            </a:r>
            <a:endParaRPr lang="en-US" altLang="zh-CN" dirty="0" smtClean="0"/>
          </a:p>
          <a:p>
            <a:r>
              <a:rPr lang="en-US" altLang="zh-CN" dirty="0" smtClean="0"/>
              <a:t>overlap</a:t>
            </a:r>
            <a:r>
              <a:rPr lang="zh-CN" altLang="en-US" dirty="0" smtClean="0"/>
              <a:t>：交叠泛化，说明两个类之间的还可以增加一层类，用以提取共性</a:t>
            </a:r>
            <a:endParaRPr lang="zh-CN" altLang="en-US" dirty="0"/>
          </a:p>
        </p:txBody>
      </p:sp>
      <p:sp>
        <p:nvSpPr>
          <p:cNvPr id="4" name="灯片编号占位符 3"/>
          <p:cNvSpPr>
            <a:spLocks noGrp="1"/>
          </p:cNvSpPr>
          <p:nvPr>
            <p:ph type="sldNum" sz="quarter" idx="10"/>
          </p:nvPr>
        </p:nvSpPr>
        <p:spPr/>
        <p:txBody>
          <a:bodyPr/>
          <a:lstStyle/>
          <a:p>
            <a:fld id="{04A57A09-F990-4487-A2BA-60521400EAEF}" type="slidenum">
              <a:rPr lang="en-US" altLang="zh-CN" smtClean="0"/>
              <a:pPr/>
              <a:t>37</a:t>
            </a:fld>
            <a:endParaRPr lang="en-US" altLang="zh-CN"/>
          </a:p>
        </p:txBody>
      </p:sp>
    </p:spTree>
    <p:extLst>
      <p:ext uri="{BB962C8B-B14F-4D97-AF65-F5344CB8AC3E}">
        <p14:creationId xmlns:p14="http://schemas.microsoft.com/office/powerpoint/2010/main" val="1501893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一个界面类可以包含多个用例，一个用例也可以有多个界面类</a:t>
            </a:r>
            <a:endParaRPr lang="en-US" altLang="zh-CN" dirty="0" smtClean="0"/>
          </a:p>
          <a:p>
            <a:r>
              <a:rPr lang="zh-CN" altLang="en-US" dirty="0" smtClean="0"/>
              <a:t>比如，登录可以有一个登录类</a:t>
            </a:r>
            <a:endParaRPr lang="en-US" altLang="zh-CN" dirty="0" smtClean="0"/>
          </a:p>
          <a:p>
            <a:r>
              <a:rPr lang="zh-CN" altLang="en-US" dirty="0" smtClean="0"/>
              <a:t>选课可以有一个选课类，</a:t>
            </a:r>
            <a:endParaRPr lang="en-US" altLang="zh-CN" dirty="0" smtClean="0"/>
          </a:p>
          <a:p>
            <a:r>
              <a:rPr lang="zh-CN" altLang="en-US" dirty="0" smtClean="0"/>
              <a:t>查学分也可以有一个查学分的类</a:t>
            </a:r>
            <a:endParaRPr lang="en-US" altLang="zh-CN" dirty="0" smtClean="0"/>
          </a:p>
          <a:p>
            <a:r>
              <a:rPr lang="zh-CN" altLang="en-US" dirty="0" smtClean="0"/>
              <a:t>这些都是边界类</a:t>
            </a:r>
            <a:endParaRPr lang="en-US" altLang="zh-CN" dirty="0" smtClean="0"/>
          </a:p>
          <a:p>
            <a:r>
              <a:rPr lang="zh-CN" altLang="en-US" dirty="0" smtClean="0"/>
              <a:t>但我们可以专门设计一个“查询”类，服务于各种查询，此时一个边界类就对应了多个用例</a:t>
            </a:r>
            <a:endParaRPr lang="zh-CN" altLang="en-US" dirty="0"/>
          </a:p>
        </p:txBody>
      </p:sp>
      <p:sp>
        <p:nvSpPr>
          <p:cNvPr id="4" name="灯片编号占位符 3"/>
          <p:cNvSpPr>
            <a:spLocks noGrp="1"/>
          </p:cNvSpPr>
          <p:nvPr>
            <p:ph type="sldNum" sz="quarter" idx="10"/>
          </p:nvPr>
        </p:nvSpPr>
        <p:spPr/>
        <p:txBody>
          <a:bodyPr/>
          <a:lstStyle/>
          <a:p>
            <a:fld id="{04A57A09-F990-4487-A2BA-60521400EAEF}" type="slidenum">
              <a:rPr lang="en-US" altLang="zh-CN" smtClean="0"/>
              <a:pPr/>
              <a:t>38</a:t>
            </a:fld>
            <a:endParaRPr lang="en-US" altLang="zh-CN"/>
          </a:p>
        </p:txBody>
      </p:sp>
    </p:spTree>
    <p:extLst>
      <p:ext uri="{BB962C8B-B14F-4D97-AF65-F5344CB8AC3E}">
        <p14:creationId xmlns:p14="http://schemas.microsoft.com/office/powerpoint/2010/main" val="38558538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不再多说</a:t>
            </a:r>
            <a:endParaRPr lang="zh-CN" altLang="en-US" dirty="0"/>
          </a:p>
        </p:txBody>
      </p:sp>
      <p:sp>
        <p:nvSpPr>
          <p:cNvPr id="4" name="灯片编号占位符 3"/>
          <p:cNvSpPr>
            <a:spLocks noGrp="1"/>
          </p:cNvSpPr>
          <p:nvPr>
            <p:ph type="sldNum" sz="quarter" idx="10"/>
          </p:nvPr>
        </p:nvSpPr>
        <p:spPr/>
        <p:txBody>
          <a:bodyPr/>
          <a:lstStyle/>
          <a:p>
            <a:fld id="{04A57A09-F990-4487-A2BA-60521400EAEF}" type="slidenum">
              <a:rPr lang="en-US" altLang="zh-CN" smtClean="0"/>
              <a:pPr/>
              <a:t>39</a:t>
            </a:fld>
            <a:endParaRPr lang="en-US" altLang="zh-CN"/>
          </a:p>
        </p:txBody>
      </p:sp>
    </p:spTree>
    <p:extLst>
      <p:ext uri="{BB962C8B-B14F-4D97-AF65-F5344CB8AC3E}">
        <p14:creationId xmlns:p14="http://schemas.microsoft.com/office/powerpoint/2010/main" val="31243904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OOA</a:t>
            </a:r>
            <a:r>
              <a:rPr lang="zh-CN" altLang="en-US" dirty="0" smtClean="0"/>
              <a:t>中：</a:t>
            </a:r>
            <a:endParaRPr lang="en-US" altLang="zh-CN" dirty="0" smtClean="0"/>
          </a:p>
          <a:p>
            <a:r>
              <a:rPr lang="zh-CN" altLang="en-US" dirty="0" smtClean="0"/>
              <a:t>如何识别类，删除类，找出类的属性和方法</a:t>
            </a:r>
            <a:endParaRPr lang="zh-CN" altLang="en-US" dirty="0"/>
          </a:p>
        </p:txBody>
      </p:sp>
      <p:sp>
        <p:nvSpPr>
          <p:cNvPr id="4" name="灯片编号占位符 3"/>
          <p:cNvSpPr>
            <a:spLocks noGrp="1"/>
          </p:cNvSpPr>
          <p:nvPr>
            <p:ph type="sldNum" sz="quarter" idx="10"/>
          </p:nvPr>
        </p:nvSpPr>
        <p:spPr/>
        <p:txBody>
          <a:bodyPr/>
          <a:lstStyle/>
          <a:p>
            <a:fld id="{04A57A09-F990-4487-A2BA-60521400EAEF}" type="slidenum">
              <a:rPr lang="en-US" altLang="zh-CN" smtClean="0"/>
              <a:pPr/>
              <a:t>40</a:t>
            </a:fld>
            <a:endParaRPr lang="en-US" altLang="zh-CN"/>
          </a:p>
        </p:txBody>
      </p:sp>
    </p:spTree>
    <p:extLst>
      <p:ext uri="{BB962C8B-B14F-4D97-AF65-F5344CB8AC3E}">
        <p14:creationId xmlns:p14="http://schemas.microsoft.com/office/powerpoint/2010/main" val="620418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这是最基本的：确定参与者（用户和外部的系统的交互部分）和用例</a:t>
            </a:r>
            <a:endParaRPr lang="en-US" altLang="zh-CN" dirty="0" smtClean="0"/>
          </a:p>
          <a:p>
            <a:r>
              <a:rPr lang="zh-CN" altLang="en-US" dirty="0" smtClean="0"/>
              <a:t>和</a:t>
            </a:r>
            <a:r>
              <a:rPr lang="en-US" altLang="zh-CN" dirty="0" smtClean="0"/>
              <a:t>DFD</a:t>
            </a:r>
            <a:r>
              <a:rPr lang="zh-CN" altLang="en-US" dirty="0" smtClean="0"/>
              <a:t>的顶层图完全一致</a:t>
            </a:r>
            <a:endParaRPr lang="en-US" altLang="zh-CN" dirty="0" smtClean="0"/>
          </a:p>
          <a:p>
            <a:r>
              <a:rPr lang="zh-CN" altLang="en-US" dirty="0" smtClean="0"/>
              <a:t>只要真实展现出用户真实世界中的交互就可以，不需要考虑具体去如何实现这些东西</a:t>
            </a:r>
            <a:endParaRPr lang="zh-CN" altLang="en-US" dirty="0"/>
          </a:p>
        </p:txBody>
      </p:sp>
      <p:sp>
        <p:nvSpPr>
          <p:cNvPr id="4" name="灯片编号占位符 3"/>
          <p:cNvSpPr>
            <a:spLocks noGrp="1"/>
          </p:cNvSpPr>
          <p:nvPr>
            <p:ph type="sldNum" sz="quarter" idx="10"/>
          </p:nvPr>
        </p:nvSpPr>
        <p:spPr/>
        <p:txBody>
          <a:bodyPr/>
          <a:lstStyle/>
          <a:p>
            <a:fld id="{04A57A09-F990-4487-A2BA-60521400EAEF}" type="slidenum">
              <a:rPr lang="en-US" altLang="zh-CN" smtClean="0"/>
              <a:pPr/>
              <a:t>10</a:t>
            </a:fld>
            <a:endParaRPr lang="en-US" altLang="zh-CN"/>
          </a:p>
        </p:txBody>
      </p:sp>
    </p:spTree>
    <p:extLst>
      <p:ext uri="{BB962C8B-B14F-4D97-AF65-F5344CB8AC3E}">
        <p14:creationId xmlns:p14="http://schemas.microsoft.com/office/powerpoint/2010/main" val="4237275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也可以是继承的关系</a:t>
            </a:r>
            <a:endParaRPr lang="zh-CN" altLang="en-US" dirty="0"/>
          </a:p>
        </p:txBody>
      </p:sp>
      <p:sp>
        <p:nvSpPr>
          <p:cNvPr id="4" name="灯片编号占位符 3"/>
          <p:cNvSpPr>
            <a:spLocks noGrp="1"/>
          </p:cNvSpPr>
          <p:nvPr>
            <p:ph type="sldNum" sz="quarter" idx="10"/>
          </p:nvPr>
        </p:nvSpPr>
        <p:spPr/>
        <p:txBody>
          <a:bodyPr/>
          <a:lstStyle/>
          <a:p>
            <a:fld id="{04A57A09-F990-4487-A2BA-60521400EAEF}" type="slidenum">
              <a:rPr lang="en-US" altLang="zh-CN" smtClean="0"/>
              <a:pPr/>
              <a:t>12</a:t>
            </a:fld>
            <a:endParaRPr lang="en-US" altLang="zh-CN"/>
          </a:p>
        </p:txBody>
      </p:sp>
    </p:spTree>
    <p:extLst>
      <p:ext uri="{BB962C8B-B14F-4D97-AF65-F5344CB8AC3E}">
        <p14:creationId xmlns:p14="http://schemas.microsoft.com/office/powerpoint/2010/main" val="3400527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用例就是交互的过程，它建立一个相对独立的功能，而且功能最好不要重合。</a:t>
            </a:r>
            <a:endParaRPr lang="en-US" altLang="zh-CN" dirty="0" smtClean="0"/>
          </a:p>
          <a:p>
            <a:r>
              <a:rPr lang="zh-CN" altLang="en-US" dirty="0" smtClean="0"/>
              <a:t>应该用一个明确的主谓短语</a:t>
            </a:r>
            <a:endParaRPr lang="zh-CN" altLang="en-US" dirty="0"/>
          </a:p>
        </p:txBody>
      </p:sp>
      <p:sp>
        <p:nvSpPr>
          <p:cNvPr id="4" name="灯片编号占位符 3"/>
          <p:cNvSpPr>
            <a:spLocks noGrp="1"/>
          </p:cNvSpPr>
          <p:nvPr>
            <p:ph type="sldNum" sz="quarter" idx="10"/>
          </p:nvPr>
        </p:nvSpPr>
        <p:spPr/>
        <p:txBody>
          <a:bodyPr/>
          <a:lstStyle/>
          <a:p>
            <a:fld id="{04A57A09-F990-4487-A2BA-60521400EAEF}" type="slidenum">
              <a:rPr lang="en-US" altLang="zh-CN" smtClean="0"/>
              <a:pPr/>
              <a:t>13</a:t>
            </a:fld>
            <a:endParaRPr lang="en-US" altLang="zh-CN"/>
          </a:p>
        </p:txBody>
      </p:sp>
    </p:spTree>
    <p:extLst>
      <p:ext uri="{BB962C8B-B14F-4D97-AF65-F5344CB8AC3E}">
        <p14:creationId xmlns:p14="http://schemas.microsoft.com/office/powerpoint/2010/main" val="1354822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只考虑用户需要操作的部分（内外部之间的交互），具体它在内部是如何做的，就不用考虑</a:t>
            </a:r>
            <a:endParaRPr lang="zh-CN" altLang="en-US" dirty="0"/>
          </a:p>
        </p:txBody>
      </p:sp>
      <p:sp>
        <p:nvSpPr>
          <p:cNvPr id="4" name="灯片编号占位符 3"/>
          <p:cNvSpPr>
            <a:spLocks noGrp="1"/>
          </p:cNvSpPr>
          <p:nvPr>
            <p:ph type="sldNum" sz="quarter" idx="10"/>
          </p:nvPr>
        </p:nvSpPr>
        <p:spPr/>
        <p:txBody>
          <a:bodyPr/>
          <a:lstStyle/>
          <a:p>
            <a:fld id="{04A57A09-F990-4487-A2BA-60521400EAEF}" type="slidenum">
              <a:rPr lang="en-US" altLang="zh-CN" smtClean="0"/>
              <a:pPr/>
              <a:t>14</a:t>
            </a:fld>
            <a:endParaRPr lang="en-US" altLang="zh-CN"/>
          </a:p>
        </p:txBody>
      </p:sp>
    </p:spTree>
    <p:extLst>
      <p:ext uri="{BB962C8B-B14F-4D97-AF65-F5344CB8AC3E}">
        <p14:creationId xmlns:p14="http://schemas.microsoft.com/office/powerpoint/2010/main" val="1907846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04A57A09-F990-4487-A2BA-60521400EAEF}" type="slidenum">
              <a:rPr lang="en-US" altLang="zh-CN" smtClean="0"/>
              <a:pPr/>
              <a:t>15</a:t>
            </a:fld>
            <a:endParaRPr lang="en-US" altLang="zh-CN"/>
          </a:p>
        </p:txBody>
      </p:sp>
    </p:spTree>
    <p:extLst>
      <p:ext uri="{BB962C8B-B14F-4D97-AF65-F5344CB8AC3E}">
        <p14:creationId xmlns:p14="http://schemas.microsoft.com/office/powerpoint/2010/main" val="891280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太抽象的词一般不用，因为反映不了太多的内容</a:t>
            </a:r>
            <a:endParaRPr lang="zh-CN" altLang="en-US" dirty="0"/>
          </a:p>
        </p:txBody>
      </p:sp>
      <p:sp>
        <p:nvSpPr>
          <p:cNvPr id="4" name="灯片编号占位符 3"/>
          <p:cNvSpPr>
            <a:spLocks noGrp="1"/>
          </p:cNvSpPr>
          <p:nvPr>
            <p:ph type="sldNum" sz="quarter" idx="10"/>
          </p:nvPr>
        </p:nvSpPr>
        <p:spPr/>
        <p:txBody>
          <a:bodyPr/>
          <a:lstStyle/>
          <a:p>
            <a:fld id="{04A57A09-F990-4487-A2BA-60521400EAEF}" type="slidenum">
              <a:rPr lang="en-US" altLang="zh-CN" smtClean="0"/>
              <a:pPr/>
              <a:t>16</a:t>
            </a:fld>
            <a:endParaRPr lang="en-US" altLang="zh-CN"/>
          </a:p>
        </p:txBody>
      </p:sp>
    </p:spTree>
    <p:extLst>
      <p:ext uri="{BB962C8B-B14F-4D97-AF65-F5344CB8AC3E}">
        <p14:creationId xmlns:p14="http://schemas.microsoft.com/office/powerpoint/2010/main" val="2674982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A57A09-F990-4487-A2BA-60521400EAEF}" type="slidenum">
              <a:rPr lang="en-US" altLang="zh-CN" smtClean="0"/>
              <a:pPr/>
              <a:t>18</a:t>
            </a:fld>
            <a:endParaRPr lang="en-US" altLang="zh-CN"/>
          </a:p>
        </p:txBody>
      </p:sp>
    </p:spTree>
    <p:extLst>
      <p:ext uri="{BB962C8B-B14F-4D97-AF65-F5344CB8AC3E}">
        <p14:creationId xmlns:p14="http://schemas.microsoft.com/office/powerpoint/2010/main" val="4270792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58402" name="Rectangle 2"/>
          <p:cNvSpPr>
            <a:spLocks noChangeArrowheads="1"/>
          </p:cNvSpPr>
          <p:nvPr/>
        </p:nvSpPr>
        <p:spPr bwMode="ltGray">
          <a:xfrm>
            <a:off x="0" y="6642100"/>
            <a:ext cx="9144000" cy="230188"/>
          </a:xfrm>
          <a:prstGeom prst="rect">
            <a:avLst/>
          </a:prstGeom>
          <a:solidFill>
            <a:srgbClr val="A31221"/>
          </a:solidFill>
          <a:ln w="12699">
            <a:noFill/>
            <a:miter lim="800000"/>
            <a:headEnd/>
            <a:tailEnd/>
          </a:ln>
          <a:effectLst/>
        </p:spPr>
        <p:txBody>
          <a:bodyPr wrap="none" anchor="ctr"/>
          <a:lstStyle/>
          <a:p>
            <a:endParaRPr lang="zh-CN" altLang="en-US"/>
          </a:p>
        </p:txBody>
      </p:sp>
      <p:sp>
        <p:nvSpPr>
          <p:cNvPr id="358403" name="Rectangle 3"/>
          <p:cNvSpPr>
            <a:spLocks noGrp="1" noChangeArrowheads="1"/>
          </p:cNvSpPr>
          <p:nvPr>
            <p:ph type="dt" sz="quarter" idx="2"/>
          </p:nvPr>
        </p:nvSpPr>
        <p:spPr bwMode="white">
          <a:xfrm>
            <a:off x="6762750" y="5638800"/>
            <a:ext cx="2163763" cy="482600"/>
          </a:xfrm>
          <a:prstGeom prst="rect">
            <a:avLst/>
          </a:prstGeom>
          <a:noFill/>
          <a:ln>
            <a:miter lim="800000"/>
            <a:headEnd/>
            <a:tailEnd/>
          </a:ln>
        </p:spPr>
        <p:txBody>
          <a:bodyPr vert="horz" wrap="square" lIns="91388" tIns="45693" rIns="91388" bIns="45693" numCol="1" anchor="t" anchorCtr="0" compatLnSpc="1">
            <a:prstTxWarp prst="textNoShape">
              <a:avLst/>
            </a:prstTxWarp>
          </a:bodyPr>
          <a:lstStyle>
            <a:lvl1pPr algn="r" eaLnBrk="0" hangingPunct="0">
              <a:lnSpc>
                <a:spcPct val="100000"/>
              </a:lnSpc>
              <a:spcBef>
                <a:spcPct val="50000"/>
              </a:spcBef>
              <a:buClr>
                <a:srgbClr val="B2B2B2"/>
              </a:buClr>
              <a:buSzPct val="75000"/>
              <a:buFont typeface="Wingdings" pitchFamily="2" charset="2"/>
              <a:buNone/>
              <a:defRPr kumimoji="0" sz="800">
                <a:solidFill>
                  <a:schemeClr val="bg1"/>
                </a:solidFill>
              </a:defRPr>
            </a:lvl1pPr>
          </a:lstStyle>
          <a:p>
            <a:endParaRPr lang="en-US" altLang="zh-CN"/>
          </a:p>
        </p:txBody>
      </p:sp>
      <p:sp>
        <p:nvSpPr>
          <p:cNvPr id="358404" name="Rectangle 4"/>
          <p:cNvSpPr>
            <a:spLocks noGrp="1" noChangeArrowheads="1"/>
          </p:cNvSpPr>
          <p:nvPr>
            <p:ph type="ctrTitle" sz="quarter"/>
          </p:nvPr>
        </p:nvSpPr>
        <p:spPr>
          <a:xfrm>
            <a:off x="914400" y="1447800"/>
            <a:ext cx="7772400" cy="1470025"/>
          </a:xfrm>
        </p:spPr>
        <p:txBody>
          <a:bodyPr/>
          <a:lstStyle>
            <a:lvl1pPr algn="r">
              <a:lnSpc>
                <a:spcPct val="95000"/>
              </a:lnSpc>
              <a:defRPr sz="5400"/>
            </a:lvl1pPr>
          </a:lstStyle>
          <a:p>
            <a:r>
              <a:rPr lang="zh-CN" altLang="en-US"/>
              <a:t>单击此处编辑母版标题样式</a:t>
            </a:r>
          </a:p>
        </p:txBody>
      </p:sp>
      <p:sp>
        <p:nvSpPr>
          <p:cNvPr id="358405" name="Rectangle 5"/>
          <p:cNvSpPr>
            <a:spLocks noGrp="1" noChangeArrowheads="1"/>
          </p:cNvSpPr>
          <p:nvPr>
            <p:ph type="subTitle" sz="quarter" idx="1"/>
          </p:nvPr>
        </p:nvSpPr>
        <p:spPr>
          <a:xfrm>
            <a:off x="2286000" y="3068638"/>
            <a:ext cx="6400800" cy="1752600"/>
          </a:xfrm>
        </p:spPr>
        <p:txBody>
          <a:bodyPr/>
          <a:lstStyle>
            <a:lvl1pPr marL="0" indent="0" algn="r" defTabSz="914400">
              <a:lnSpc>
                <a:spcPct val="100000"/>
              </a:lnSpc>
              <a:tabLst/>
              <a:defRPr b="0">
                <a:solidFill>
                  <a:srgbClr val="A31221"/>
                </a:solidFill>
                <a:latin typeface="Arial Narrow" pitchFamily="34" charset="0"/>
              </a:defRPr>
            </a:lvl1pPr>
          </a:lstStyle>
          <a:p>
            <a:r>
              <a:rPr lang="zh-CN" altLang="en-US"/>
              <a:t>单击此处编辑母版副标题样式</a:t>
            </a:r>
          </a:p>
        </p:txBody>
      </p:sp>
      <p:sp>
        <p:nvSpPr>
          <p:cNvPr id="358406" name="Line 6"/>
          <p:cNvSpPr>
            <a:spLocks noChangeShapeType="1"/>
          </p:cNvSpPr>
          <p:nvPr/>
        </p:nvSpPr>
        <p:spPr bwMode="auto">
          <a:xfrm>
            <a:off x="0" y="6400800"/>
            <a:ext cx="9144000" cy="0"/>
          </a:xfrm>
          <a:prstGeom prst="line">
            <a:avLst/>
          </a:prstGeom>
          <a:noFill/>
          <a:ln w="76200">
            <a:pattFill prst="pct90">
              <a:fgClr>
                <a:srgbClr val="55528E"/>
              </a:fgClr>
              <a:bgClr>
                <a:srgbClr val="FFFF93"/>
              </a:bgClr>
            </a:pattFill>
            <a:round/>
            <a:headEnd type="none" w="sm" len="sm"/>
            <a:tailEnd type="none" w="sm" len="sm"/>
          </a:ln>
          <a:effectLst/>
        </p:spPr>
        <p:txBody>
          <a:bodyPr/>
          <a:lstStyle/>
          <a:p>
            <a:endParaRPr lang="zh-CN" altLang="en-US"/>
          </a:p>
        </p:txBody>
      </p:sp>
      <p:sp>
        <p:nvSpPr>
          <p:cNvPr id="358407" name="Text Box 7"/>
          <p:cNvSpPr txBox="1">
            <a:spLocks noChangeArrowheads="1"/>
          </p:cNvSpPr>
          <p:nvPr/>
        </p:nvSpPr>
        <p:spPr bwMode="auto">
          <a:xfrm>
            <a:off x="6572250" y="6553200"/>
            <a:ext cx="2571750" cy="304800"/>
          </a:xfrm>
          <a:prstGeom prst="rect">
            <a:avLst/>
          </a:prstGeom>
          <a:noFill/>
          <a:ln w="9525">
            <a:noFill/>
            <a:miter lim="800000"/>
            <a:headEnd/>
            <a:tailEnd/>
          </a:ln>
          <a:effectLst/>
        </p:spPr>
        <p:txBody>
          <a:bodyPr>
            <a:spAutoFit/>
          </a:bodyPr>
          <a:lstStyle/>
          <a:p>
            <a:pPr algn="ctr" eaLnBrk="0" hangingPunct="0">
              <a:lnSpc>
                <a:spcPct val="100000"/>
              </a:lnSpc>
              <a:spcBef>
                <a:spcPct val="50000"/>
              </a:spcBef>
              <a:buClr>
                <a:srgbClr val="CC99FF"/>
              </a:buClr>
              <a:buFont typeface="Monotype Sorts" pitchFamily="2" charset="2"/>
              <a:buNone/>
            </a:pPr>
            <a:r>
              <a:rPr lang="en-US" altLang="zh-CN" sz="1400" b="1">
                <a:solidFill>
                  <a:schemeClr val="tx1"/>
                </a:solidFill>
                <a:latin typeface="Times New Roman" pitchFamily="18" charset="0"/>
              </a:rPr>
              <a:t>           </a:t>
            </a:r>
            <a:r>
              <a:rPr lang="zh-CN" altLang="en-US" sz="1400" b="1">
                <a:solidFill>
                  <a:schemeClr val="tx1"/>
                </a:solidFill>
                <a:latin typeface="Times New Roman" pitchFamily="18" charset="0"/>
              </a:rPr>
              <a:t>第  </a:t>
            </a:r>
            <a:fld id="{CAE37334-75AB-4A7C-9303-C7A1D41702EC}" type="slidenum">
              <a:rPr lang="zh-CN" altLang="en-US" sz="1400" b="1">
                <a:solidFill>
                  <a:schemeClr val="tx1"/>
                </a:solidFill>
                <a:latin typeface="Times New Roman" pitchFamily="18" charset="0"/>
              </a:rPr>
              <a:pPr algn="ctr" eaLnBrk="0" hangingPunct="0">
                <a:lnSpc>
                  <a:spcPct val="100000"/>
                </a:lnSpc>
                <a:spcBef>
                  <a:spcPct val="50000"/>
                </a:spcBef>
                <a:buClr>
                  <a:srgbClr val="CC99FF"/>
                </a:buClr>
                <a:buFont typeface="Monotype Sorts" pitchFamily="2" charset="2"/>
                <a:buNone/>
              </a:pPr>
              <a:t>‹#›</a:t>
            </a:fld>
            <a:r>
              <a:rPr lang="zh-CN" altLang="en-US" sz="1400" b="1">
                <a:solidFill>
                  <a:schemeClr val="tx1"/>
                </a:solidFill>
                <a:latin typeface="Times New Roman" pitchFamily="18" charset="0"/>
              </a:rPr>
              <a:t>  页</a:t>
            </a:r>
          </a:p>
        </p:txBody>
      </p:sp>
      <p:sp>
        <p:nvSpPr>
          <p:cNvPr id="358408" name="Text Box 8"/>
          <p:cNvSpPr txBox="1">
            <a:spLocks noChangeArrowheads="1"/>
          </p:cNvSpPr>
          <p:nvPr/>
        </p:nvSpPr>
        <p:spPr bwMode="auto">
          <a:xfrm>
            <a:off x="12700" y="6556375"/>
            <a:ext cx="1093788" cy="301625"/>
          </a:xfrm>
          <a:prstGeom prst="rect">
            <a:avLst/>
          </a:prstGeom>
          <a:noFill/>
          <a:ln w="9525">
            <a:noFill/>
            <a:miter lim="800000"/>
            <a:headEnd/>
            <a:tailEnd/>
          </a:ln>
          <a:effectLst/>
        </p:spPr>
        <p:txBody>
          <a:bodyPr lIns="90187" tIns="45094" rIns="90187" bIns="45094">
            <a:spAutoFit/>
          </a:bodyPr>
          <a:lstStyle/>
          <a:p>
            <a:pPr algn="l" defTabSz="901700" eaLnBrk="0" hangingPunct="0">
              <a:lnSpc>
                <a:spcPct val="100000"/>
              </a:lnSpc>
              <a:spcBef>
                <a:spcPct val="50000"/>
              </a:spcBef>
              <a:buClr>
                <a:srgbClr val="CC99FF"/>
              </a:buClr>
              <a:buFont typeface="Monotype Sorts" pitchFamily="2" charset="2"/>
              <a:buNone/>
            </a:pPr>
            <a:r>
              <a:rPr lang="en-US" altLang="zh-CN" sz="1400" b="1">
                <a:solidFill>
                  <a:srgbClr val="FFFF99"/>
                </a:solidFill>
                <a:latin typeface="Times New Roman" pitchFamily="18" charset="0"/>
              </a:rPr>
              <a:t> </a:t>
            </a:r>
            <a:r>
              <a:rPr lang="zh-CN" altLang="en-US" sz="1400" b="1">
                <a:solidFill>
                  <a:srgbClr val="FFFF99"/>
                </a:solidFill>
                <a:latin typeface="Times New Roman" pitchFamily="18" charset="0"/>
              </a:rPr>
              <a:t>第  </a:t>
            </a:r>
            <a:fld id="{BAF4C303-17E6-4DC9-8AC4-69690EA7764E}" type="slidenum">
              <a:rPr lang="zh-CN" altLang="en-US" sz="1400" b="1">
                <a:solidFill>
                  <a:srgbClr val="FFFF99"/>
                </a:solidFill>
                <a:latin typeface="Times New Roman" pitchFamily="18" charset="0"/>
              </a:rPr>
              <a:pPr algn="l" defTabSz="901700" eaLnBrk="0" hangingPunct="0">
                <a:lnSpc>
                  <a:spcPct val="100000"/>
                </a:lnSpc>
                <a:spcBef>
                  <a:spcPct val="50000"/>
                </a:spcBef>
                <a:buClr>
                  <a:srgbClr val="CC99FF"/>
                </a:buClr>
                <a:buFont typeface="Monotype Sorts" pitchFamily="2" charset="2"/>
                <a:buNone/>
              </a:pPr>
              <a:t>‹#›</a:t>
            </a:fld>
            <a:r>
              <a:rPr lang="zh-CN" altLang="en-US" sz="1400" b="1">
                <a:solidFill>
                  <a:srgbClr val="FFFF99"/>
                </a:solidFill>
                <a:latin typeface="Times New Roman" pitchFamily="18" charset="0"/>
              </a:rPr>
              <a:t>  页</a:t>
            </a:r>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26200" y="0"/>
            <a:ext cx="1798638" cy="34464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28700" y="0"/>
            <a:ext cx="5245100" cy="34464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58888" y="1341438"/>
            <a:ext cx="3230562"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1850" y="1341438"/>
            <a:ext cx="3230563"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7378" name="Rectangle 2"/>
          <p:cNvSpPr>
            <a:spLocks noChangeArrowheads="1"/>
          </p:cNvSpPr>
          <p:nvPr/>
        </p:nvSpPr>
        <p:spPr bwMode="auto">
          <a:xfrm>
            <a:off x="128588" y="1319213"/>
            <a:ext cx="8829675" cy="5194300"/>
          </a:xfrm>
          <a:prstGeom prst="rect">
            <a:avLst/>
          </a:prstGeom>
          <a:noFill/>
          <a:ln w="12700">
            <a:noFill/>
            <a:prstDash val="dash"/>
            <a:miter lim="800000"/>
            <a:headEnd/>
            <a:tailEnd/>
          </a:ln>
          <a:effectLst/>
        </p:spPr>
        <p:txBody>
          <a:bodyPr lIns="92023" tIns="46014" rIns="92023" bIns="46014"/>
          <a:lstStyle/>
          <a:p>
            <a:pPr marL="284163" indent="-284163" algn="l" defTabSz="346075" eaLnBrk="0" hangingPunct="0">
              <a:spcAft>
                <a:spcPct val="50000"/>
              </a:spcAft>
              <a:buClr>
                <a:srgbClr val="A31221"/>
              </a:buClr>
              <a:buSzPct val="75000"/>
              <a:buFont typeface="Wingdings 3" pitchFamily="18" charset="2"/>
              <a:buNone/>
              <a:tabLst>
                <a:tab pos="1260475" algn="l"/>
              </a:tabLst>
            </a:pPr>
            <a:endParaRPr kumimoji="0" lang="zh-CN" altLang="zh-CN" sz="2200" b="1">
              <a:latin typeface="宋体" pitchFamily="2" charset="-122"/>
            </a:endParaRPr>
          </a:p>
        </p:txBody>
      </p:sp>
      <p:sp>
        <p:nvSpPr>
          <p:cNvPr id="357379" name="Rectangle 3"/>
          <p:cNvSpPr>
            <a:spLocks noChangeArrowheads="1"/>
          </p:cNvSpPr>
          <p:nvPr/>
        </p:nvSpPr>
        <p:spPr bwMode="auto">
          <a:xfrm>
            <a:off x="8247063" y="6672263"/>
            <a:ext cx="717550" cy="285750"/>
          </a:xfrm>
          <a:prstGeom prst="rect">
            <a:avLst/>
          </a:prstGeom>
          <a:noFill/>
          <a:ln w="9525">
            <a:noFill/>
            <a:miter lim="800000"/>
            <a:headEnd/>
            <a:tailEnd/>
          </a:ln>
          <a:effectLst/>
        </p:spPr>
        <p:txBody>
          <a:bodyPr lIns="0" tIns="0" rIns="0" bIns="0"/>
          <a:lstStyle/>
          <a:p>
            <a:pPr algn="r" eaLnBrk="0" hangingPunct="0">
              <a:lnSpc>
                <a:spcPct val="100000"/>
              </a:lnSpc>
            </a:pPr>
            <a:fld id="{6B467278-704B-46F4-B7FD-7BBB6EC585F4}" type="slidenum">
              <a:rPr kumimoji="0" lang="en-US" altLang="zh-CN" sz="800">
                <a:solidFill>
                  <a:srgbClr val="969696"/>
                </a:solidFill>
                <a:latin typeface="Arial Narrow" pitchFamily="34" charset="0"/>
              </a:rPr>
              <a:pPr algn="r" eaLnBrk="0" hangingPunct="0">
                <a:lnSpc>
                  <a:spcPct val="100000"/>
                </a:lnSpc>
              </a:pPr>
              <a:t>‹#›</a:t>
            </a:fld>
            <a:endParaRPr kumimoji="0" lang="en-US" altLang="zh-CN" sz="800">
              <a:solidFill>
                <a:srgbClr val="969696"/>
              </a:solidFill>
              <a:latin typeface="Arial Narrow" pitchFamily="34" charset="0"/>
            </a:endParaRPr>
          </a:p>
        </p:txBody>
      </p:sp>
      <p:sp>
        <p:nvSpPr>
          <p:cNvPr id="357380" name="Line 4"/>
          <p:cNvSpPr>
            <a:spLocks noChangeShapeType="1"/>
          </p:cNvSpPr>
          <p:nvPr/>
        </p:nvSpPr>
        <p:spPr bwMode="ltGray">
          <a:xfrm>
            <a:off x="0" y="1103313"/>
            <a:ext cx="9144000" cy="0"/>
          </a:xfrm>
          <a:prstGeom prst="line">
            <a:avLst/>
          </a:prstGeom>
          <a:noFill/>
          <a:ln w="9525">
            <a:solidFill>
              <a:srgbClr val="A31221"/>
            </a:solidFill>
            <a:round/>
            <a:headEnd/>
            <a:tailEnd/>
          </a:ln>
          <a:effectLst/>
        </p:spPr>
        <p:txBody>
          <a:bodyPr wrap="none" anchor="ctr"/>
          <a:lstStyle/>
          <a:p>
            <a:endParaRPr lang="zh-CN" altLang="en-US"/>
          </a:p>
        </p:txBody>
      </p:sp>
      <p:sp>
        <p:nvSpPr>
          <p:cNvPr id="357381" name="Rectangle 5"/>
          <p:cNvSpPr>
            <a:spLocks noGrp="1" noChangeArrowheads="1"/>
          </p:cNvSpPr>
          <p:nvPr>
            <p:ph type="title"/>
          </p:nvPr>
        </p:nvSpPr>
        <p:spPr bwMode="auto">
          <a:xfrm>
            <a:off x="1028700" y="0"/>
            <a:ext cx="7196138" cy="105727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zh-CN" altLang="en-US" smtClean="0"/>
              <a:t>单击此处编辑母版标题样式</a:t>
            </a:r>
          </a:p>
        </p:txBody>
      </p:sp>
      <p:sp>
        <p:nvSpPr>
          <p:cNvPr id="357382" name="Rectangle 6"/>
          <p:cNvSpPr>
            <a:spLocks noGrp="1" noChangeArrowheads="1"/>
          </p:cNvSpPr>
          <p:nvPr>
            <p:ph type="body" idx="1"/>
          </p:nvPr>
        </p:nvSpPr>
        <p:spPr bwMode="auto">
          <a:xfrm>
            <a:off x="1258888" y="1341438"/>
            <a:ext cx="6613525" cy="21050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endParaRPr lang="zh-CN" altLang="zh-CN" smtClean="0"/>
          </a:p>
        </p:txBody>
      </p:sp>
      <p:sp>
        <p:nvSpPr>
          <p:cNvPr id="357384" name="Line 8"/>
          <p:cNvSpPr>
            <a:spLocks noChangeShapeType="1"/>
          </p:cNvSpPr>
          <p:nvPr/>
        </p:nvSpPr>
        <p:spPr bwMode="ltGray">
          <a:xfrm>
            <a:off x="-12700" y="1155700"/>
            <a:ext cx="9144000" cy="0"/>
          </a:xfrm>
          <a:prstGeom prst="line">
            <a:avLst/>
          </a:prstGeom>
          <a:noFill/>
          <a:ln w="38100">
            <a:solidFill>
              <a:srgbClr val="A31221"/>
            </a:solidFill>
            <a:round/>
            <a:headEnd/>
            <a:tailEnd/>
          </a:ln>
          <a:effectLst/>
        </p:spPr>
        <p:txBody>
          <a:bodyPr wrap="none" anchor="ctr"/>
          <a:lstStyle/>
          <a:p>
            <a:endParaRPr lang="zh-CN" altLang="en-US"/>
          </a:p>
        </p:txBody>
      </p:sp>
      <p:sp>
        <p:nvSpPr>
          <p:cNvPr id="357385" name="Rectangle 9"/>
          <p:cNvSpPr>
            <a:spLocks noChangeArrowheads="1"/>
          </p:cNvSpPr>
          <p:nvPr/>
        </p:nvSpPr>
        <p:spPr bwMode="auto">
          <a:xfrm>
            <a:off x="0" y="6592888"/>
            <a:ext cx="9144000" cy="249237"/>
          </a:xfrm>
          <a:prstGeom prst="rect">
            <a:avLst/>
          </a:prstGeom>
          <a:solidFill>
            <a:schemeClr val="tx2"/>
          </a:solidFill>
          <a:ln w="9525" algn="ctr">
            <a:solidFill>
              <a:srgbClr val="CC3300"/>
            </a:solidFill>
            <a:miter lim="800000"/>
            <a:headEnd/>
            <a:tailEnd/>
          </a:ln>
          <a:effectLst/>
        </p:spPr>
        <p:txBody>
          <a:bodyPr wrap="none" lIns="0" tIns="0" rIns="0" bIns="0" anchor="ctr"/>
          <a:lstStyle/>
          <a:p>
            <a:endParaRPr lang="zh-CN" altLang="en-US"/>
          </a:p>
        </p:txBody>
      </p:sp>
      <p:sp>
        <p:nvSpPr>
          <p:cNvPr id="357386" name="Text Box 10"/>
          <p:cNvSpPr txBox="1">
            <a:spLocks noChangeArrowheads="1"/>
          </p:cNvSpPr>
          <p:nvPr/>
        </p:nvSpPr>
        <p:spPr bwMode="auto">
          <a:xfrm>
            <a:off x="7710488" y="6557963"/>
            <a:ext cx="1431925" cy="301625"/>
          </a:xfrm>
          <a:prstGeom prst="rect">
            <a:avLst/>
          </a:prstGeom>
          <a:noFill/>
          <a:ln w="9525">
            <a:noFill/>
            <a:miter lim="800000"/>
            <a:headEnd/>
            <a:tailEnd/>
          </a:ln>
          <a:effectLst/>
        </p:spPr>
        <p:txBody>
          <a:bodyPr lIns="90187" tIns="45094" rIns="90187" bIns="45094">
            <a:spAutoFit/>
          </a:bodyPr>
          <a:lstStyle/>
          <a:p>
            <a:pPr algn="ctr" defTabSz="901700" eaLnBrk="0" hangingPunct="0">
              <a:lnSpc>
                <a:spcPct val="100000"/>
              </a:lnSpc>
              <a:spcBef>
                <a:spcPct val="50000"/>
              </a:spcBef>
              <a:buClr>
                <a:srgbClr val="CC99FF"/>
              </a:buClr>
              <a:buFont typeface="Monotype Sorts" pitchFamily="2" charset="2"/>
              <a:buNone/>
            </a:pPr>
            <a:r>
              <a:rPr lang="en-US" altLang="zh-CN" sz="1400" b="1">
                <a:solidFill>
                  <a:srgbClr val="FFFF99"/>
                </a:solidFill>
                <a:latin typeface="Times New Roman" pitchFamily="18" charset="0"/>
              </a:rPr>
              <a:t>           </a:t>
            </a:r>
            <a:r>
              <a:rPr lang="zh-CN" altLang="en-US" sz="1400" b="1">
                <a:solidFill>
                  <a:srgbClr val="FFFF99"/>
                </a:solidFill>
                <a:latin typeface="Times New Roman" pitchFamily="18" charset="0"/>
              </a:rPr>
              <a:t>第  </a:t>
            </a:r>
            <a:fld id="{AB00BD10-E7F7-4577-A7C4-4932C3BE8466}" type="slidenum">
              <a:rPr lang="zh-CN" altLang="en-US" sz="1400" b="1">
                <a:solidFill>
                  <a:srgbClr val="FFFF99"/>
                </a:solidFill>
                <a:latin typeface="Times New Roman" pitchFamily="18" charset="0"/>
              </a:rPr>
              <a:pPr algn="ctr" defTabSz="901700" eaLnBrk="0" hangingPunct="0">
                <a:lnSpc>
                  <a:spcPct val="100000"/>
                </a:lnSpc>
                <a:spcBef>
                  <a:spcPct val="50000"/>
                </a:spcBef>
                <a:buClr>
                  <a:srgbClr val="CC99FF"/>
                </a:buClr>
                <a:buFont typeface="Monotype Sorts" pitchFamily="2" charset="2"/>
                <a:buNone/>
              </a:pPr>
              <a:t>‹#›</a:t>
            </a:fld>
            <a:r>
              <a:rPr lang="zh-CN" altLang="en-US" sz="1400" b="1">
                <a:solidFill>
                  <a:srgbClr val="FFFF99"/>
                </a:solidFill>
                <a:latin typeface="Times New Roman" pitchFamily="18" charset="0"/>
              </a:rPr>
              <a:t>  页</a:t>
            </a:r>
          </a:p>
        </p:txBody>
      </p:sp>
      <p:sp>
        <p:nvSpPr>
          <p:cNvPr id="357387" name="Rectangle 11"/>
          <p:cNvSpPr>
            <a:spLocks noChangeArrowheads="1"/>
          </p:cNvSpPr>
          <p:nvPr/>
        </p:nvSpPr>
        <p:spPr bwMode="auto">
          <a:xfrm>
            <a:off x="50800" y="6616700"/>
            <a:ext cx="2743200" cy="228600"/>
          </a:xfrm>
          <a:prstGeom prst="rect">
            <a:avLst/>
          </a:prstGeom>
          <a:noFill/>
          <a:ln w="9525">
            <a:noFill/>
            <a:miter lim="800000"/>
            <a:headEnd/>
            <a:tailEnd/>
          </a:ln>
          <a:effectLst/>
        </p:spPr>
        <p:txBody>
          <a:bodyPr lIns="0" tIns="0" rIns="0" bIns="0" anchor="b"/>
          <a:lstStyle/>
          <a:p>
            <a:pPr algn="l" eaLnBrk="0" hangingPunct="0">
              <a:lnSpc>
                <a:spcPct val="85000"/>
              </a:lnSpc>
            </a:pPr>
            <a:r>
              <a:rPr kumimoji="0" lang="zh-CN" altLang="en-US" sz="2000">
                <a:solidFill>
                  <a:srgbClr val="FFFF00"/>
                </a:solidFill>
                <a:latin typeface="隶书" pitchFamily="49" charset="-122"/>
                <a:ea typeface="隶书" pitchFamily="49" charset="-122"/>
              </a:rPr>
              <a:t>第</a:t>
            </a:r>
            <a:r>
              <a:rPr kumimoji="0" lang="en-US" altLang="zh-CN" sz="2000">
                <a:solidFill>
                  <a:srgbClr val="FFFF00"/>
                </a:solidFill>
                <a:latin typeface="隶书" pitchFamily="49" charset="-122"/>
                <a:ea typeface="隶书" pitchFamily="49" charset="-122"/>
              </a:rPr>
              <a:t>8</a:t>
            </a:r>
            <a:r>
              <a:rPr kumimoji="0" lang="zh-CN" altLang="en-US" sz="2000">
                <a:solidFill>
                  <a:srgbClr val="FFFF00"/>
                </a:solidFill>
                <a:latin typeface="隶书" pitchFamily="49" charset="-122"/>
                <a:ea typeface="隶书" pitchFamily="49" charset="-122"/>
              </a:rPr>
              <a:t>章  面向对象分析</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timing>
    <p:tnLst>
      <p:par>
        <p:cTn id="1" dur="indefinite" restart="never" nodeType="tmRoot"/>
      </p:par>
    </p:tnLst>
  </p:timing>
  <p:txStyles>
    <p:titleStyle>
      <a:lvl1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mj-lt"/>
          <a:ea typeface="+mj-ea"/>
          <a:cs typeface="+mj-cs"/>
        </a:defRPr>
      </a:lvl1pPr>
      <a:lvl2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2pPr>
      <a:lvl3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3pPr>
      <a:lvl4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4pPr>
      <a:lvl5pPr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5pPr>
      <a:lvl6pPr marL="4572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6pPr>
      <a:lvl7pPr marL="9144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7pPr>
      <a:lvl8pPr marL="13716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8pPr>
      <a:lvl9pPr marL="1828800" algn="ctr" rtl="0" eaLnBrk="0" fontAlgn="base" hangingPunct="0">
        <a:lnSpc>
          <a:spcPct val="85000"/>
        </a:lnSpc>
        <a:spcBef>
          <a:spcPct val="0"/>
        </a:spcBef>
        <a:spcAft>
          <a:spcPct val="0"/>
        </a:spcAft>
        <a:defRPr sz="4800" b="1">
          <a:solidFill>
            <a:srgbClr val="FF0000"/>
          </a:solidFill>
          <a:effectLst>
            <a:outerShdw blurRad="38100" dist="38100" dir="2700000" algn="tl">
              <a:srgbClr val="C0C0C0"/>
            </a:outerShdw>
          </a:effectLst>
          <a:latin typeface="隶书" pitchFamily="49" charset="-122"/>
          <a:ea typeface="隶书" pitchFamily="49" charset="-122"/>
        </a:defRPr>
      </a:lvl9pPr>
    </p:titleStyle>
    <p:bodyStyle>
      <a:lvl1pPr marL="284163" indent="-284163" algn="l" defTabSz="346075" rtl="0" eaLnBrk="0" fontAlgn="base" hangingPunct="0">
        <a:lnSpc>
          <a:spcPct val="90000"/>
        </a:lnSpc>
        <a:spcBef>
          <a:spcPct val="0"/>
        </a:spcBef>
        <a:spcAft>
          <a:spcPct val="50000"/>
        </a:spcAft>
        <a:buClr>
          <a:srgbClr val="A31221"/>
        </a:buClr>
        <a:buSzPct val="75000"/>
        <a:buFont typeface="Wingdings 3" pitchFamily="18" charset="2"/>
        <a:tabLst>
          <a:tab pos="1260475" algn="l"/>
        </a:tabLst>
        <a:defRPr sz="2200" b="1">
          <a:solidFill>
            <a:srgbClr val="000000"/>
          </a:solidFill>
          <a:latin typeface="+mn-lt"/>
          <a:ea typeface="+mn-ea"/>
          <a:cs typeface="+mn-cs"/>
        </a:defRPr>
      </a:lvl1pPr>
      <a:lvl2pPr marL="622300" indent="-22383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2pPr>
      <a:lvl3pPr marL="915988" indent="-17938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3pPr>
      <a:lvl4pPr marL="1200150"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4pPr>
      <a:lvl5pPr marL="14843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5pPr>
      <a:lvl6pPr marL="19415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6pPr>
      <a:lvl7pPr marL="23987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7pPr>
      <a:lvl8pPr marL="28559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8pPr>
      <a:lvl9pPr marL="33131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707" name="Text Box 3"/>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第</a:t>
            </a:r>
            <a:r>
              <a:rPr lang="en-US" altLang="zh-CN" sz="4800" b="1">
                <a:solidFill>
                  <a:schemeClr val="tx2"/>
                </a:solidFill>
                <a:effectLst>
                  <a:outerShdw blurRad="38100" dist="38100" dir="2700000" algn="tl">
                    <a:srgbClr val="C0C0C0"/>
                  </a:outerShdw>
                </a:effectLst>
                <a:latin typeface="Times New Roman" pitchFamily="18" charset="0"/>
                <a:ea typeface="华文行楷" pitchFamily="2" charset="-122"/>
              </a:rPr>
              <a:t>8</a:t>
            </a: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章 面向对象分析</a:t>
            </a:r>
          </a:p>
        </p:txBody>
      </p:sp>
      <p:sp>
        <p:nvSpPr>
          <p:cNvPr id="200708" name="Text Box 4"/>
          <p:cNvSpPr txBox="1">
            <a:spLocks noChangeArrowheads="1"/>
          </p:cNvSpPr>
          <p:nvPr/>
        </p:nvSpPr>
        <p:spPr bwMode="auto">
          <a:xfrm>
            <a:off x="2049463" y="2022475"/>
            <a:ext cx="4851400" cy="3165475"/>
          </a:xfrm>
          <a:prstGeom prst="rect">
            <a:avLst/>
          </a:prstGeom>
          <a:noFill/>
          <a:ln w="9525">
            <a:noFill/>
            <a:miter lim="800000"/>
            <a:headEnd/>
            <a:tailEnd/>
          </a:ln>
          <a:effectLst/>
        </p:spPr>
        <p:txBody>
          <a:bodyPr wrap="none">
            <a:spAutoFit/>
          </a:bodyPr>
          <a:lstStyle/>
          <a:p>
            <a:pPr>
              <a:lnSpc>
                <a:spcPct val="180000"/>
              </a:lnSpc>
              <a:buFont typeface="Wingdings" pitchFamily="2" charset="2"/>
              <a:buChar char="Ø"/>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面向对象分析概述</a:t>
            </a:r>
          </a:p>
          <a:p>
            <a:pPr>
              <a:lnSpc>
                <a:spcPct val="180000"/>
              </a:lnSpc>
              <a:buFont typeface="Wingdings" pitchFamily="2" charset="2"/>
              <a:buChar char="Ø"/>
            </a:pPr>
            <a:r>
              <a:rPr lang="zh-CN" altLang="en-US" b="1">
                <a:effectLst>
                  <a:outerShdw blurRad="38100" dist="38100" dir="2700000" algn="tl">
                    <a:srgbClr val="C0C0C0"/>
                  </a:outerShdw>
                </a:effectLst>
              </a:rPr>
              <a:t> 建立功能模型</a:t>
            </a:r>
          </a:p>
          <a:p>
            <a:pPr>
              <a:lnSpc>
                <a:spcPct val="180000"/>
              </a:lnSpc>
              <a:buFont typeface="Wingdings" pitchFamily="2" charset="2"/>
              <a:buChar char="Ø"/>
            </a:pPr>
            <a:r>
              <a:rPr lang="zh-CN" altLang="en-US" b="1">
                <a:effectLst>
                  <a:outerShdw blurRad="38100" dist="38100" dir="2700000" algn="tl">
                    <a:srgbClr val="C0C0C0"/>
                  </a:outerShdw>
                </a:effectLst>
              </a:rPr>
              <a:t> 建立静态模型（对象模型）</a:t>
            </a:r>
          </a:p>
          <a:p>
            <a:pPr>
              <a:lnSpc>
                <a:spcPct val="180000"/>
              </a:lnSpc>
              <a:buFont typeface="Wingdings" pitchFamily="2" charset="2"/>
              <a:buChar char="Ø"/>
            </a:pPr>
            <a:r>
              <a:rPr lang="zh-CN" altLang="en-US" b="1">
                <a:effectLst>
                  <a:outerShdw blurRad="38100" dist="38100" dir="2700000" algn="tl">
                    <a:srgbClr val="C0C0C0"/>
                  </a:outerShdw>
                </a:effectLst>
              </a:rPr>
              <a:t> 建立动态模型</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Text Box 2"/>
          <p:cNvSpPr txBox="1">
            <a:spLocks noChangeArrowheads="1"/>
          </p:cNvSpPr>
          <p:nvPr/>
        </p:nvSpPr>
        <p:spPr bwMode="auto">
          <a:xfrm>
            <a:off x="239713" y="1360488"/>
            <a:ext cx="8658225" cy="1354137"/>
          </a:xfrm>
          <a:prstGeom prst="rect">
            <a:avLst/>
          </a:prstGeom>
          <a:noFill/>
          <a:ln w="28575">
            <a:noFill/>
            <a:miter lim="800000"/>
            <a:headEnd/>
            <a:tailEnd/>
          </a:ln>
          <a:effectLst/>
        </p:spPr>
        <p:txBody>
          <a:bodyPr>
            <a:spAutoFit/>
          </a:bodyPr>
          <a:lstStyle/>
          <a:p>
            <a:pPr>
              <a:lnSpc>
                <a:spcPct val="115000"/>
              </a:lnSpc>
            </a:pPr>
            <a:r>
              <a:rPr lang="zh-CN" altLang="en-US" sz="2400">
                <a:solidFill>
                  <a:schemeClr val="tx2"/>
                </a:solidFill>
                <a:effectLst>
                  <a:outerShdw blurRad="38100" dist="38100" dir="2700000" algn="tl">
                    <a:srgbClr val="C0C0C0"/>
                  </a:outerShdw>
                </a:effectLst>
                <a:latin typeface="黑体" pitchFamily="49" charset="-122"/>
                <a:ea typeface="黑体" pitchFamily="49" charset="-122"/>
              </a:rPr>
              <a:t>一、确定参与者</a:t>
            </a:r>
            <a:r>
              <a:rPr lang="en-US" altLang="zh-CN" sz="2400">
                <a:solidFill>
                  <a:schemeClr val="tx2"/>
                </a:solidFill>
                <a:effectLst>
                  <a:outerShdw blurRad="38100" dist="38100" dir="2700000" algn="tl">
                    <a:srgbClr val="C0C0C0"/>
                  </a:outerShdw>
                </a:effectLst>
                <a:latin typeface="黑体" pitchFamily="49" charset="-122"/>
                <a:ea typeface="黑体" pitchFamily="49" charset="-122"/>
              </a:rPr>
              <a:t>(Actor)</a:t>
            </a:r>
          </a:p>
          <a:p>
            <a:pPr>
              <a:lnSpc>
                <a:spcPct val="115000"/>
              </a:lnSpc>
            </a:pPr>
            <a:r>
              <a:rPr lang="zh-CN" altLang="en-US" sz="2400" b="1">
                <a:solidFill>
                  <a:schemeClr val="tx1"/>
                </a:solidFill>
                <a:latin typeface="楷体_GB2312" pitchFamily="49" charset="-122"/>
                <a:ea typeface="楷体_GB2312" pitchFamily="49" charset="-122"/>
              </a:rPr>
              <a:t>　　执行者是指用户在系统中所扮演的参与者执行者用类似人的图形来表示</a:t>
            </a:r>
            <a:r>
              <a:rPr lang="en-US" altLang="zh-CN" sz="2400" b="1">
                <a:solidFill>
                  <a:schemeClr val="tx1"/>
                </a:solidFill>
                <a:latin typeface="楷体_GB2312" pitchFamily="49" charset="-122"/>
                <a:ea typeface="楷体_GB2312" pitchFamily="49" charset="-122"/>
              </a:rPr>
              <a:t>, </a:t>
            </a:r>
            <a:r>
              <a:rPr lang="zh-CN" altLang="en-US" sz="2400" b="1">
                <a:solidFill>
                  <a:schemeClr val="tx1"/>
                </a:solidFill>
                <a:latin typeface="楷体_GB2312" pitchFamily="49" charset="-122"/>
                <a:ea typeface="楷体_GB2312" pitchFamily="49" charset="-122"/>
              </a:rPr>
              <a:t>但执行者可以是人，也可以是一个外界系统。</a:t>
            </a:r>
          </a:p>
        </p:txBody>
      </p:sp>
      <p:sp>
        <p:nvSpPr>
          <p:cNvPr id="388099" name="Text Box 3"/>
          <p:cNvSpPr txBox="1">
            <a:spLocks noChangeArrowheads="1"/>
          </p:cNvSpPr>
          <p:nvPr/>
        </p:nvSpPr>
        <p:spPr bwMode="auto">
          <a:xfrm>
            <a:off x="1423988" y="2916238"/>
            <a:ext cx="6373812" cy="3403600"/>
          </a:xfrm>
          <a:prstGeom prst="rect">
            <a:avLst/>
          </a:prstGeom>
          <a:noFill/>
          <a:ln w="28575">
            <a:noFill/>
            <a:miter lim="800000"/>
            <a:headEnd/>
            <a:tailEnd/>
          </a:ln>
          <a:effectLst/>
        </p:spPr>
        <p:txBody>
          <a:bodyPr>
            <a:spAutoFit/>
          </a:bodyPr>
          <a:lstStyle/>
          <a:p>
            <a:pPr algn="l" fontAlgn="ctr">
              <a:lnSpc>
                <a:spcPct val="155000"/>
              </a:lnSpc>
            </a:pPr>
            <a:r>
              <a:rPr lang="zh-CN" altLang="en-US" sz="2000" b="1">
                <a:solidFill>
                  <a:schemeClr val="tx1"/>
                </a:solidFill>
                <a:effectLst>
                  <a:outerShdw blurRad="38100" dist="38100" dir="2700000" algn="tl">
                    <a:srgbClr val="C0C0C0"/>
                  </a:outerShdw>
                </a:effectLst>
                <a:latin typeface="楷体_GB2312" pitchFamily="49" charset="-122"/>
                <a:ea typeface="楷体_GB2312" pitchFamily="49" charset="-122"/>
              </a:rPr>
              <a:t>如何确定参与者：</a:t>
            </a:r>
          </a:p>
          <a:p>
            <a:pPr algn="l" fontAlgn="ctr">
              <a:lnSpc>
                <a:spcPct val="155000"/>
              </a:lnSpc>
            </a:pPr>
            <a:r>
              <a:rPr lang="en-US" altLang="zh-CN" sz="2000" b="1">
                <a:solidFill>
                  <a:schemeClr val="tx1"/>
                </a:solidFill>
                <a:effectLst>
                  <a:outerShdw blurRad="38100" dist="38100" dir="2700000" algn="tl">
                    <a:srgbClr val="C0C0C0"/>
                  </a:outerShdw>
                </a:effectLst>
                <a:latin typeface="楷体_GB2312" pitchFamily="49" charset="-122"/>
                <a:ea typeface="楷体_GB2312" pitchFamily="49" charset="-122"/>
              </a:rPr>
              <a:t>1</a:t>
            </a:r>
            <a:r>
              <a:rPr lang="zh-CN" altLang="en-US" sz="2000" b="1">
                <a:solidFill>
                  <a:schemeClr val="tx1"/>
                </a:solidFill>
                <a:effectLst>
                  <a:outerShdw blurRad="38100" dist="38100" dir="2700000" algn="tl">
                    <a:srgbClr val="C0C0C0"/>
                  </a:outerShdw>
                </a:effectLst>
                <a:latin typeface="楷体_GB2312" pitchFamily="49" charset="-122"/>
                <a:ea typeface="楷体_GB2312" pitchFamily="49" charset="-122"/>
              </a:rPr>
              <a:t>、谁使用系统的主要功能</a:t>
            </a:r>
            <a:r>
              <a:rPr lang="en-US" altLang="zh-CN" sz="2000" b="1">
                <a:solidFill>
                  <a:schemeClr val="tx1"/>
                </a:solidFill>
                <a:effectLst>
                  <a:outerShdw blurRad="38100" dist="38100" dir="2700000" algn="tl">
                    <a:srgbClr val="C0C0C0"/>
                  </a:outerShdw>
                </a:effectLst>
                <a:latin typeface="楷体_GB2312" pitchFamily="49" charset="-122"/>
                <a:ea typeface="楷体_GB2312" pitchFamily="49" charset="-122"/>
              </a:rPr>
              <a:t>(</a:t>
            </a:r>
            <a:r>
              <a:rPr lang="zh-CN" altLang="en-US" sz="2000" b="1">
                <a:solidFill>
                  <a:schemeClr val="tx1"/>
                </a:solidFill>
                <a:effectLst>
                  <a:outerShdw blurRad="38100" dist="38100" dir="2700000" algn="tl">
                    <a:srgbClr val="C0C0C0"/>
                  </a:outerShdw>
                </a:effectLst>
                <a:latin typeface="楷体_GB2312" pitchFamily="49" charset="-122"/>
                <a:ea typeface="楷体_GB2312" pitchFamily="49" charset="-122"/>
              </a:rPr>
              <a:t>主执行者</a:t>
            </a:r>
            <a:r>
              <a:rPr lang="en-US" altLang="zh-CN" sz="2000" b="1">
                <a:solidFill>
                  <a:schemeClr val="tx1"/>
                </a:solidFill>
                <a:effectLst>
                  <a:outerShdw blurRad="38100" dist="38100" dir="2700000" algn="tl">
                    <a:srgbClr val="C0C0C0"/>
                  </a:outerShdw>
                </a:effectLst>
                <a:latin typeface="楷体_GB2312" pitchFamily="49" charset="-122"/>
                <a:ea typeface="楷体_GB2312" pitchFamily="49" charset="-122"/>
              </a:rPr>
              <a:t>)?</a:t>
            </a:r>
          </a:p>
          <a:p>
            <a:pPr algn="l" fontAlgn="ctr">
              <a:lnSpc>
                <a:spcPct val="155000"/>
              </a:lnSpc>
            </a:pPr>
            <a:r>
              <a:rPr lang="en-US" altLang="zh-CN" sz="2000" b="1">
                <a:solidFill>
                  <a:schemeClr val="tx1"/>
                </a:solidFill>
                <a:effectLst>
                  <a:outerShdw blurRad="38100" dist="38100" dir="2700000" algn="tl">
                    <a:srgbClr val="C0C0C0"/>
                  </a:outerShdw>
                </a:effectLst>
                <a:latin typeface="楷体_GB2312" pitchFamily="49" charset="-122"/>
                <a:ea typeface="楷体_GB2312" pitchFamily="49" charset="-122"/>
              </a:rPr>
              <a:t>2</a:t>
            </a:r>
            <a:r>
              <a:rPr lang="zh-CN" altLang="en-US" sz="2000" b="1">
                <a:solidFill>
                  <a:schemeClr val="tx1"/>
                </a:solidFill>
                <a:effectLst>
                  <a:outerShdw blurRad="38100" dist="38100" dir="2700000" algn="tl">
                    <a:srgbClr val="C0C0C0"/>
                  </a:outerShdw>
                </a:effectLst>
                <a:latin typeface="楷体_GB2312" pitchFamily="49" charset="-122"/>
                <a:ea typeface="楷体_GB2312" pitchFamily="49" charset="-122"/>
              </a:rPr>
              <a:t>、谁需要从系统获得对日常工作的支持和服务？</a:t>
            </a:r>
          </a:p>
          <a:p>
            <a:pPr algn="l" fontAlgn="ctr">
              <a:lnSpc>
                <a:spcPct val="155000"/>
              </a:lnSpc>
            </a:pPr>
            <a:r>
              <a:rPr lang="en-US" altLang="zh-CN" sz="2000" b="1">
                <a:solidFill>
                  <a:schemeClr val="tx1"/>
                </a:solidFill>
                <a:effectLst>
                  <a:outerShdw blurRad="38100" dist="38100" dir="2700000" algn="tl">
                    <a:srgbClr val="C0C0C0"/>
                  </a:outerShdw>
                </a:effectLst>
                <a:latin typeface="楷体_GB2312" pitchFamily="49" charset="-122"/>
                <a:ea typeface="楷体_GB2312" pitchFamily="49" charset="-122"/>
              </a:rPr>
              <a:t>3</a:t>
            </a:r>
            <a:r>
              <a:rPr lang="zh-CN" altLang="en-US" sz="2000" b="1">
                <a:solidFill>
                  <a:schemeClr val="tx1"/>
                </a:solidFill>
                <a:effectLst>
                  <a:outerShdw blurRad="38100" dist="38100" dir="2700000" algn="tl">
                    <a:srgbClr val="C0C0C0"/>
                  </a:outerShdw>
                </a:effectLst>
                <a:latin typeface="楷体_GB2312" pitchFamily="49" charset="-122"/>
                <a:ea typeface="楷体_GB2312" pitchFamily="49" charset="-122"/>
              </a:rPr>
              <a:t>、需要谁维护管理系统的日常运行</a:t>
            </a:r>
            <a:r>
              <a:rPr lang="zh-CN" altLang="en-US" sz="2000" b="1">
                <a:solidFill>
                  <a:schemeClr val="tx1"/>
                </a:solidFill>
                <a:latin typeface="楷体_GB2312" pitchFamily="49" charset="-122"/>
                <a:ea typeface="楷体_GB2312" pitchFamily="49" charset="-122"/>
              </a:rPr>
              <a:t>（</a:t>
            </a:r>
            <a:r>
              <a:rPr lang="zh-CN" altLang="en-US" sz="2000" b="1">
                <a:solidFill>
                  <a:schemeClr val="tx1"/>
                </a:solidFill>
                <a:effectLst>
                  <a:outerShdw blurRad="38100" dist="38100" dir="2700000" algn="tl">
                    <a:srgbClr val="C0C0C0"/>
                  </a:outerShdw>
                </a:effectLst>
                <a:latin typeface="楷体_GB2312" pitchFamily="49" charset="-122"/>
                <a:ea typeface="楷体_GB2312" pitchFamily="49" charset="-122"/>
              </a:rPr>
              <a:t>副执行者</a:t>
            </a:r>
            <a:r>
              <a:rPr lang="zh-CN" altLang="en-US" sz="2000" b="1">
                <a:solidFill>
                  <a:schemeClr val="tx1"/>
                </a:solidFill>
                <a:latin typeface="楷体_GB2312" pitchFamily="49" charset="-122"/>
                <a:ea typeface="楷体_GB2312" pitchFamily="49" charset="-122"/>
              </a:rPr>
              <a:t>）</a:t>
            </a:r>
            <a:r>
              <a:rPr lang="zh-CN" altLang="en-US" sz="2000" b="1">
                <a:solidFill>
                  <a:schemeClr val="tx1"/>
                </a:solidFill>
                <a:effectLst>
                  <a:outerShdw blurRad="38100" dist="38100" dir="2700000" algn="tl">
                    <a:srgbClr val="C0C0C0"/>
                  </a:outerShdw>
                </a:effectLst>
                <a:latin typeface="楷体_GB2312" pitchFamily="49" charset="-122"/>
                <a:ea typeface="楷体_GB2312" pitchFamily="49" charset="-122"/>
              </a:rPr>
              <a:t>？</a:t>
            </a:r>
          </a:p>
          <a:p>
            <a:pPr algn="l" fontAlgn="ctr">
              <a:lnSpc>
                <a:spcPct val="155000"/>
              </a:lnSpc>
            </a:pPr>
            <a:r>
              <a:rPr lang="en-US" altLang="zh-CN" sz="2000" b="1">
                <a:solidFill>
                  <a:schemeClr val="tx1"/>
                </a:solidFill>
                <a:effectLst>
                  <a:outerShdw blurRad="38100" dist="38100" dir="2700000" algn="tl">
                    <a:srgbClr val="C0C0C0"/>
                  </a:outerShdw>
                </a:effectLst>
                <a:latin typeface="楷体_GB2312" pitchFamily="49" charset="-122"/>
                <a:ea typeface="楷体_GB2312" pitchFamily="49" charset="-122"/>
              </a:rPr>
              <a:t>4</a:t>
            </a:r>
            <a:r>
              <a:rPr lang="zh-CN" altLang="en-US" sz="2000" b="1">
                <a:solidFill>
                  <a:schemeClr val="tx1"/>
                </a:solidFill>
                <a:effectLst>
                  <a:outerShdw blurRad="38100" dist="38100" dir="2700000" algn="tl">
                    <a:srgbClr val="C0C0C0"/>
                  </a:outerShdw>
                </a:effectLst>
                <a:latin typeface="楷体_GB2312" pitchFamily="49" charset="-122"/>
                <a:ea typeface="楷体_GB2312" pitchFamily="49" charset="-122"/>
              </a:rPr>
              <a:t>、</a:t>
            </a:r>
            <a:r>
              <a:rPr lang="zh-CN" altLang="en-US" sz="2000" b="1">
                <a:solidFill>
                  <a:schemeClr val="tx2"/>
                </a:solidFill>
                <a:effectLst>
                  <a:outerShdw blurRad="38100" dist="38100" dir="2700000" algn="tl">
                    <a:srgbClr val="C0C0C0"/>
                  </a:outerShdw>
                </a:effectLst>
                <a:latin typeface="楷体_GB2312" pitchFamily="49" charset="-122"/>
                <a:ea typeface="楷体_GB2312" pitchFamily="49" charset="-122"/>
              </a:rPr>
              <a:t>系统需要控制哪些硬件设备（外部执行者）</a:t>
            </a:r>
            <a:r>
              <a:rPr lang="zh-CN" altLang="en-US" sz="2000" b="1">
                <a:solidFill>
                  <a:schemeClr val="tx1"/>
                </a:solidFill>
                <a:effectLst>
                  <a:outerShdw blurRad="38100" dist="38100" dir="2700000" algn="tl">
                    <a:srgbClr val="C0C0C0"/>
                  </a:outerShdw>
                </a:effectLst>
                <a:latin typeface="楷体_GB2312" pitchFamily="49" charset="-122"/>
                <a:ea typeface="楷体_GB2312" pitchFamily="49" charset="-122"/>
              </a:rPr>
              <a:t>？</a:t>
            </a:r>
          </a:p>
          <a:p>
            <a:pPr algn="l" fontAlgn="ctr">
              <a:lnSpc>
                <a:spcPct val="155000"/>
              </a:lnSpc>
            </a:pPr>
            <a:r>
              <a:rPr lang="en-US" altLang="zh-CN" sz="2000" b="1">
                <a:solidFill>
                  <a:schemeClr val="tx1"/>
                </a:solidFill>
                <a:effectLst>
                  <a:outerShdw blurRad="38100" dist="38100" dir="2700000" algn="tl">
                    <a:srgbClr val="C0C0C0"/>
                  </a:outerShdw>
                </a:effectLst>
                <a:latin typeface="楷体_GB2312" pitchFamily="49" charset="-122"/>
                <a:ea typeface="楷体_GB2312" pitchFamily="49" charset="-122"/>
              </a:rPr>
              <a:t>5</a:t>
            </a:r>
            <a:r>
              <a:rPr lang="zh-CN" altLang="en-US" sz="2000" b="1">
                <a:solidFill>
                  <a:schemeClr val="tx1"/>
                </a:solidFill>
                <a:effectLst>
                  <a:outerShdw blurRad="38100" dist="38100" dir="2700000" algn="tl">
                    <a:srgbClr val="C0C0C0"/>
                  </a:outerShdw>
                </a:effectLst>
                <a:latin typeface="楷体_GB2312" pitchFamily="49" charset="-122"/>
                <a:ea typeface="楷体_GB2312" pitchFamily="49" charset="-122"/>
              </a:rPr>
              <a:t>、</a:t>
            </a:r>
            <a:r>
              <a:rPr lang="zh-CN" altLang="en-US" sz="2000" b="1">
                <a:solidFill>
                  <a:schemeClr val="tx2"/>
                </a:solidFill>
                <a:effectLst>
                  <a:outerShdw blurRad="38100" dist="38100" dir="2700000" algn="tl">
                    <a:srgbClr val="C0C0C0"/>
                  </a:outerShdw>
                </a:effectLst>
                <a:latin typeface="楷体_GB2312" pitchFamily="49" charset="-122"/>
                <a:ea typeface="楷体_GB2312" pitchFamily="49" charset="-122"/>
              </a:rPr>
              <a:t>系统需要与其它哪些系统交互</a:t>
            </a:r>
            <a:r>
              <a:rPr lang="zh-CN" altLang="en-US" sz="2000" b="1">
                <a:solidFill>
                  <a:schemeClr val="tx1"/>
                </a:solidFill>
                <a:effectLst>
                  <a:outerShdw blurRad="38100" dist="38100" dir="2700000" algn="tl">
                    <a:srgbClr val="C0C0C0"/>
                  </a:outerShdw>
                </a:effectLst>
                <a:latin typeface="楷体_GB2312" pitchFamily="49" charset="-122"/>
                <a:ea typeface="楷体_GB2312" pitchFamily="49" charset="-122"/>
              </a:rPr>
              <a:t>？</a:t>
            </a:r>
          </a:p>
          <a:p>
            <a:pPr algn="l" fontAlgn="ctr">
              <a:lnSpc>
                <a:spcPct val="155000"/>
              </a:lnSpc>
            </a:pPr>
            <a:r>
              <a:rPr lang="en-US" altLang="zh-CN" sz="2000" b="1">
                <a:solidFill>
                  <a:schemeClr val="tx1"/>
                </a:solidFill>
                <a:effectLst>
                  <a:outerShdw blurRad="38100" dist="38100" dir="2700000" algn="tl">
                    <a:srgbClr val="C0C0C0"/>
                  </a:outerShdw>
                </a:effectLst>
                <a:latin typeface="楷体_GB2312" pitchFamily="49" charset="-122"/>
                <a:ea typeface="楷体_GB2312" pitchFamily="49" charset="-122"/>
              </a:rPr>
              <a:t>6</a:t>
            </a:r>
            <a:r>
              <a:rPr lang="zh-CN" altLang="en-US" sz="2000" b="1">
                <a:solidFill>
                  <a:schemeClr val="tx1"/>
                </a:solidFill>
                <a:effectLst>
                  <a:outerShdw blurRad="38100" dist="38100" dir="2700000" algn="tl">
                    <a:srgbClr val="C0C0C0"/>
                  </a:outerShdw>
                </a:effectLst>
                <a:latin typeface="楷体_GB2312" pitchFamily="49" charset="-122"/>
                <a:ea typeface="楷体_GB2312" pitchFamily="49" charset="-122"/>
              </a:rPr>
              <a:t>、谁需要使用系统产生的结果（值</a:t>
            </a:r>
            <a:r>
              <a:rPr lang="en-US" altLang="zh-CN" sz="2000" b="1">
                <a:solidFill>
                  <a:schemeClr val="tx1"/>
                </a:solidFill>
                <a:effectLst>
                  <a:outerShdw blurRad="38100" dist="38100" dir="2700000" algn="tl">
                    <a:srgbClr val="C0C0C0"/>
                  </a:outerShdw>
                </a:effectLst>
                <a:latin typeface="楷体_GB2312" pitchFamily="49" charset="-122"/>
                <a:ea typeface="楷体_GB2312" pitchFamily="49" charset="-122"/>
              </a:rPr>
              <a:t>)</a:t>
            </a:r>
            <a:r>
              <a:rPr lang="zh-CN" altLang="en-US" sz="2000" b="1">
                <a:solidFill>
                  <a:schemeClr val="tx1"/>
                </a:solidFill>
                <a:effectLst>
                  <a:outerShdw blurRad="38100" dist="38100" dir="2700000" algn="tl">
                    <a:srgbClr val="C0C0C0"/>
                  </a:outerShdw>
                </a:effectLst>
                <a:latin typeface="楷体_GB2312" pitchFamily="49" charset="-122"/>
                <a:ea typeface="楷体_GB2312" pitchFamily="49" charset="-122"/>
              </a:rPr>
              <a:t>？</a:t>
            </a:r>
          </a:p>
        </p:txBody>
      </p:sp>
      <p:sp>
        <p:nvSpPr>
          <p:cNvPr id="388104" name="Text Box 8"/>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建立功能模型</a:t>
            </a:r>
          </a:p>
        </p:txBody>
      </p:sp>
    </p:spTree>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70" name="Group 50"/>
          <p:cNvGrpSpPr>
            <a:grpSpLocks/>
          </p:cNvGrpSpPr>
          <p:nvPr/>
        </p:nvGrpSpPr>
        <p:grpSpPr bwMode="auto">
          <a:xfrm>
            <a:off x="5392738" y="2198688"/>
            <a:ext cx="2673350" cy="3286125"/>
            <a:chOff x="3397" y="1385"/>
            <a:chExt cx="1684" cy="2070"/>
          </a:xfrm>
        </p:grpSpPr>
        <p:sp>
          <p:nvSpPr>
            <p:cNvPr id="389123" name="Rectangle 3"/>
            <p:cNvSpPr>
              <a:spLocks noChangeArrowheads="1"/>
            </p:cNvSpPr>
            <p:nvPr/>
          </p:nvSpPr>
          <p:spPr bwMode="auto">
            <a:xfrm>
              <a:off x="3952" y="1544"/>
              <a:ext cx="1061" cy="1430"/>
            </a:xfrm>
            <a:prstGeom prst="rect">
              <a:avLst/>
            </a:prstGeom>
            <a:noFill/>
            <a:ln w="28575">
              <a:solidFill>
                <a:srgbClr val="FFBA55"/>
              </a:solidFill>
              <a:miter lim="800000"/>
              <a:headEnd/>
              <a:tailEnd/>
            </a:ln>
            <a:effectLst/>
          </p:spPr>
          <p:txBody>
            <a:bodyPr wrap="none" anchor="ctr"/>
            <a:lstStyle/>
            <a:p>
              <a:endParaRPr lang="zh-CN" altLang="en-US"/>
            </a:p>
          </p:txBody>
        </p:sp>
        <p:sp>
          <p:nvSpPr>
            <p:cNvPr id="389124" name="Oval 4"/>
            <p:cNvSpPr>
              <a:spLocks noChangeArrowheads="1"/>
            </p:cNvSpPr>
            <p:nvPr/>
          </p:nvSpPr>
          <p:spPr bwMode="auto">
            <a:xfrm>
              <a:off x="3532" y="1385"/>
              <a:ext cx="106" cy="91"/>
            </a:xfrm>
            <a:prstGeom prst="ellipse">
              <a:avLst/>
            </a:prstGeom>
            <a:noFill/>
            <a:ln w="28575">
              <a:solidFill>
                <a:srgbClr val="FFBA55"/>
              </a:solidFill>
              <a:round/>
              <a:headEnd/>
              <a:tailEnd/>
            </a:ln>
            <a:effectLst/>
          </p:spPr>
          <p:txBody>
            <a:bodyPr wrap="none" anchor="ctr"/>
            <a:lstStyle/>
            <a:p>
              <a:endParaRPr lang="zh-CN" altLang="en-US"/>
            </a:p>
          </p:txBody>
        </p:sp>
        <p:sp>
          <p:nvSpPr>
            <p:cNvPr id="389125" name="Line 5"/>
            <p:cNvSpPr>
              <a:spLocks noChangeShapeType="1"/>
            </p:cNvSpPr>
            <p:nvPr/>
          </p:nvSpPr>
          <p:spPr bwMode="auto">
            <a:xfrm>
              <a:off x="3585" y="1476"/>
              <a:ext cx="0" cy="159"/>
            </a:xfrm>
            <a:prstGeom prst="line">
              <a:avLst/>
            </a:prstGeom>
            <a:noFill/>
            <a:ln w="28575">
              <a:solidFill>
                <a:srgbClr val="FFBA55"/>
              </a:solidFill>
              <a:round/>
              <a:headEnd/>
              <a:tailEnd/>
            </a:ln>
            <a:effectLst/>
          </p:spPr>
          <p:txBody>
            <a:bodyPr/>
            <a:lstStyle/>
            <a:p>
              <a:endParaRPr lang="zh-CN" altLang="en-US"/>
            </a:p>
          </p:txBody>
        </p:sp>
        <p:sp>
          <p:nvSpPr>
            <p:cNvPr id="389126" name="Line 6"/>
            <p:cNvSpPr>
              <a:spLocks noChangeShapeType="1"/>
            </p:cNvSpPr>
            <p:nvPr/>
          </p:nvSpPr>
          <p:spPr bwMode="auto">
            <a:xfrm>
              <a:off x="3532" y="1521"/>
              <a:ext cx="106" cy="0"/>
            </a:xfrm>
            <a:prstGeom prst="line">
              <a:avLst/>
            </a:prstGeom>
            <a:noFill/>
            <a:ln w="28575">
              <a:solidFill>
                <a:srgbClr val="FFBA55"/>
              </a:solidFill>
              <a:round/>
              <a:headEnd/>
              <a:tailEnd/>
            </a:ln>
            <a:effectLst/>
          </p:spPr>
          <p:txBody>
            <a:bodyPr/>
            <a:lstStyle/>
            <a:p>
              <a:endParaRPr lang="zh-CN" altLang="en-US"/>
            </a:p>
          </p:txBody>
        </p:sp>
        <p:sp>
          <p:nvSpPr>
            <p:cNvPr id="389127" name="Line 7"/>
            <p:cNvSpPr>
              <a:spLocks noChangeShapeType="1"/>
            </p:cNvSpPr>
            <p:nvPr/>
          </p:nvSpPr>
          <p:spPr bwMode="auto">
            <a:xfrm flipH="1">
              <a:off x="3505" y="1635"/>
              <a:ext cx="80" cy="113"/>
            </a:xfrm>
            <a:prstGeom prst="line">
              <a:avLst/>
            </a:prstGeom>
            <a:noFill/>
            <a:ln w="28575">
              <a:solidFill>
                <a:srgbClr val="FFBA55"/>
              </a:solidFill>
              <a:round/>
              <a:headEnd/>
              <a:tailEnd/>
            </a:ln>
            <a:effectLst/>
          </p:spPr>
          <p:txBody>
            <a:bodyPr/>
            <a:lstStyle/>
            <a:p>
              <a:endParaRPr lang="zh-CN" altLang="en-US"/>
            </a:p>
          </p:txBody>
        </p:sp>
        <p:sp>
          <p:nvSpPr>
            <p:cNvPr id="389128" name="Line 8"/>
            <p:cNvSpPr>
              <a:spLocks noChangeShapeType="1"/>
            </p:cNvSpPr>
            <p:nvPr/>
          </p:nvSpPr>
          <p:spPr bwMode="auto">
            <a:xfrm>
              <a:off x="3585" y="1635"/>
              <a:ext cx="106" cy="113"/>
            </a:xfrm>
            <a:prstGeom prst="line">
              <a:avLst/>
            </a:prstGeom>
            <a:noFill/>
            <a:ln w="28575">
              <a:solidFill>
                <a:srgbClr val="FFBA55"/>
              </a:solidFill>
              <a:round/>
              <a:headEnd/>
              <a:tailEnd/>
            </a:ln>
            <a:effectLst/>
          </p:spPr>
          <p:txBody>
            <a:bodyPr/>
            <a:lstStyle/>
            <a:p>
              <a:endParaRPr lang="zh-CN" altLang="en-US"/>
            </a:p>
          </p:txBody>
        </p:sp>
        <p:sp>
          <p:nvSpPr>
            <p:cNvPr id="389129" name="Oval 9"/>
            <p:cNvSpPr>
              <a:spLocks noChangeArrowheads="1"/>
            </p:cNvSpPr>
            <p:nvPr/>
          </p:nvSpPr>
          <p:spPr bwMode="auto">
            <a:xfrm>
              <a:off x="3558" y="2034"/>
              <a:ext cx="106" cy="90"/>
            </a:xfrm>
            <a:prstGeom prst="ellipse">
              <a:avLst/>
            </a:prstGeom>
            <a:noFill/>
            <a:ln w="28575">
              <a:solidFill>
                <a:srgbClr val="FFBA55"/>
              </a:solidFill>
              <a:round/>
              <a:headEnd/>
              <a:tailEnd/>
            </a:ln>
            <a:effectLst/>
          </p:spPr>
          <p:txBody>
            <a:bodyPr wrap="none" anchor="ctr"/>
            <a:lstStyle/>
            <a:p>
              <a:endParaRPr lang="zh-CN" altLang="en-US"/>
            </a:p>
          </p:txBody>
        </p:sp>
        <p:sp>
          <p:nvSpPr>
            <p:cNvPr id="389130" name="Line 10"/>
            <p:cNvSpPr>
              <a:spLocks noChangeShapeType="1"/>
            </p:cNvSpPr>
            <p:nvPr/>
          </p:nvSpPr>
          <p:spPr bwMode="auto">
            <a:xfrm>
              <a:off x="3611" y="2124"/>
              <a:ext cx="0" cy="159"/>
            </a:xfrm>
            <a:prstGeom prst="line">
              <a:avLst/>
            </a:prstGeom>
            <a:noFill/>
            <a:ln w="28575">
              <a:solidFill>
                <a:srgbClr val="FFBA55"/>
              </a:solidFill>
              <a:round/>
              <a:headEnd/>
              <a:tailEnd/>
            </a:ln>
            <a:effectLst/>
          </p:spPr>
          <p:txBody>
            <a:bodyPr/>
            <a:lstStyle/>
            <a:p>
              <a:endParaRPr lang="zh-CN" altLang="en-US"/>
            </a:p>
          </p:txBody>
        </p:sp>
        <p:sp>
          <p:nvSpPr>
            <p:cNvPr id="389131" name="Line 11"/>
            <p:cNvSpPr>
              <a:spLocks noChangeShapeType="1"/>
            </p:cNvSpPr>
            <p:nvPr/>
          </p:nvSpPr>
          <p:spPr bwMode="auto">
            <a:xfrm>
              <a:off x="3558" y="2169"/>
              <a:ext cx="106" cy="0"/>
            </a:xfrm>
            <a:prstGeom prst="line">
              <a:avLst/>
            </a:prstGeom>
            <a:noFill/>
            <a:ln w="28575">
              <a:solidFill>
                <a:srgbClr val="FFBA55"/>
              </a:solidFill>
              <a:round/>
              <a:headEnd/>
              <a:tailEnd/>
            </a:ln>
            <a:effectLst/>
          </p:spPr>
          <p:txBody>
            <a:bodyPr/>
            <a:lstStyle/>
            <a:p>
              <a:endParaRPr lang="zh-CN" altLang="en-US"/>
            </a:p>
          </p:txBody>
        </p:sp>
        <p:sp>
          <p:nvSpPr>
            <p:cNvPr id="389132" name="Line 12"/>
            <p:cNvSpPr>
              <a:spLocks noChangeShapeType="1"/>
            </p:cNvSpPr>
            <p:nvPr/>
          </p:nvSpPr>
          <p:spPr bwMode="auto">
            <a:xfrm flipH="1">
              <a:off x="3532" y="2283"/>
              <a:ext cx="79" cy="114"/>
            </a:xfrm>
            <a:prstGeom prst="line">
              <a:avLst/>
            </a:prstGeom>
            <a:noFill/>
            <a:ln w="28575">
              <a:solidFill>
                <a:srgbClr val="FFBA55"/>
              </a:solidFill>
              <a:round/>
              <a:headEnd/>
              <a:tailEnd/>
            </a:ln>
            <a:effectLst/>
          </p:spPr>
          <p:txBody>
            <a:bodyPr/>
            <a:lstStyle/>
            <a:p>
              <a:endParaRPr lang="zh-CN" altLang="en-US"/>
            </a:p>
          </p:txBody>
        </p:sp>
        <p:sp>
          <p:nvSpPr>
            <p:cNvPr id="389133" name="Line 13"/>
            <p:cNvSpPr>
              <a:spLocks noChangeShapeType="1"/>
            </p:cNvSpPr>
            <p:nvPr/>
          </p:nvSpPr>
          <p:spPr bwMode="auto">
            <a:xfrm>
              <a:off x="3611" y="2283"/>
              <a:ext cx="107" cy="114"/>
            </a:xfrm>
            <a:prstGeom prst="line">
              <a:avLst/>
            </a:prstGeom>
            <a:noFill/>
            <a:ln w="28575">
              <a:solidFill>
                <a:srgbClr val="FFBA55"/>
              </a:solidFill>
              <a:round/>
              <a:headEnd/>
              <a:tailEnd/>
            </a:ln>
            <a:effectLst/>
          </p:spPr>
          <p:txBody>
            <a:bodyPr/>
            <a:lstStyle/>
            <a:p>
              <a:endParaRPr lang="zh-CN" altLang="en-US"/>
            </a:p>
          </p:txBody>
        </p:sp>
        <p:sp>
          <p:nvSpPr>
            <p:cNvPr id="389134" name="Oval 14"/>
            <p:cNvSpPr>
              <a:spLocks noChangeArrowheads="1"/>
            </p:cNvSpPr>
            <p:nvPr/>
          </p:nvSpPr>
          <p:spPr bwMode="auto">
            <a:xfrm>
              <a:off x="3585" y="2668"/>
              <a:ext cx="106" cy="90"/>
            </a:xfrm>
            <a:prstGeom prst="ellipse">
              <a:avLst/>
            </a:prstGeom>
            <a:noFill/>
            <a:ln w="28575">
              <a:solidFill>
                <a:srgbClr val="FFBA55"/>
              </a:solidFill>
              <a:round/>
              <a:headEnd/>
              <a:tailEnd/>
            </a:ln>
            <a:effectLst/>
          </p:spPr>
          <p:txBody>
            <a:bodyPr wrap="none" anchor="ctr"/>
            <a:lstStyle/>
            <a:p>
              <a:endParaRPr lang="zh-CN" altLang="en-US"/>
            </a:p>
          </p:txBody>
        </p:sp>
        <p:sp>
          <p:nvSpPr>
            <p:cNvPr id="389135" name="Line 15"/>
            <p:cNvSpPr>
              <a:spLocks noChangeShapeType="1"/>
            </p:cNvSpPr>
            <p:nvPr/>
          </p:nvSpPr>
          <p:spPr bwMode="auto">
            <a:xfrm>
              <a:off x="3638" y="2758"/>
              <a:ext cx="0" cy="159"/>
            </a:xfrm>
            <a:prstGeom prst="line">
              <a:avLst/>
            </a:prstGeom>
            <a:noFill/>
            <a:ln w="28575">
              <a:solidFill>
                <a:srgbClr val="FFBA55"/>
              </a:solidFill>
              <a:round/>
              <a:headEnd/>
              <a:tailEnd/>
            </a:ln>
            <a:effectLst/>
          </p:spPr>
          <p:txBody>
            <a:bodyPr/>
            <a:lstStyle/>
            <a:p>
              <a:endParaRPr lang="zh-CN" altLang="en-US"/>
            </a:p>
          </p:txBody>
        </p:sp>
        <p:sp>
          <p:nvSpPr>
            <p:cNvPr id="389136" name="Line 16"/>
            <p:cNvSpPr>
              <a:spLocks noChangeShapeType="1"/>
            </p:cNvSpPr>
            <p:nvPr/>
          </p:nvSpPr>
          <p:spPr bwMode="auto">
            <a:xfrm>
              <a:off x="3585" y="2803"/>
              <a:ext cx="106" cy="0"/>
            </a:xfrm>
            <a:prstGeom prst="line">
              <a:avLst/>
            </a:prstGeom>
            <a:noFill/>
            <a:ln w="28575">
              <a:solidFill>
                <a:srgbClr val="FFBA55"/>
              </a:solidFill>
              <a:round/>
              <a:headEnd/>
              <a:tailEnd/>
            </a:ln>
            <a:effectLst/>
          </p:spPr>
          <p:txBody>
            <a:bodyPr/>
            <a:lstStyle/>
            <a:p>
              <a:endParaRPr lang="zh-CN" altLang="en-US"/>
            </a:p>
          </p:txBody>
        </p:sp>
        <p:sp>
          <p:nvSpPr>
            <p:cNvPr id="389137" name="Line 17"/>
            <p:cNvSpPr>
              <a:spLocks noChangeShapeType="1"/>
            </p:cNvSpPr>
            <p:nvPr/>
          </p:nvSpPr>
          <p:spPr bwMode="auto">
            <a:xfrm flipH="1">
              <a:off x="3558" y="2917"/>
              <a:ext cx="80" cy="113"/>
            </a:xfrm>
            <a:prstGeom prst="line">
              <a:avLst/>
            </a:prstGeom>
            <a:noFill/>
            <a:ln w="28575">
              <a:solidFill>
                <a:srgbClr val="FFBA55"/>
              </a:solidFill>
              <a:round/>
              <a:headEnd/>
              <a:tailEnd/>
            </a:ln>
            <a:effectLst/>
          </p:spPr>
          <p:txBody>
            <a:bodyPr/>
            <a:lstStyle/>
            <a:p>
              <a:endParaRPr lang="zh-CN" altLang="en-US"/>
            </a:p>
          </p:txBody>
        </p:sp>
        <p:sp>
          <p:nvSpPr>
            <p:cNvPr id="389138" name="Line 18"/>
            <p:cNvSpPr>
              <a:spLocks noChangeShapeType="1"/>
            </p:cNvSpPr>
            <p:nvPr/>
          </p:nvSpPr>
          <p:spPr bwMode="auto">
            <a:xfrm>
              <a:off x="3638" y="2917"/>
              <a:ext cx="106" cy="113"/>
            </a:xfrm>
            <a:prstGeom prst="line">
              <a:avLst/>
            </a:prstGeom>
            <a:noFill/>
            <a:ln w="28575">
              <a:solidFill>
                <a:srgbClr val="FFBA55"/>
              </a:solidFill>
              <a:round/>
              <a:headEnd/>
              <a:tailEnd/>
            </a:ln>
            <a:effectLst/>
          </p:spPr>
          <p:txBody>
            <a:bodyPr/>
            <a:lstStyle/>
            <a:p>
              <a:endParaRPr lang="zh-CN" altLang="en-US"/>
            </a:p>
          </p:txBody>
        </p:sp>
        <p:sp>
          <p:nvSpPr>
            <p:cNvPr id="389139" name="Oval 19"/>
            <p:cNvSpPr>
              <a:spLocks noChangeArrowheads="1"/>
            </p:cNvSpPr>
            <p:nvPr/>
          </p:nvSpPr>
          <p:spPr bwMode="auto">
            <a:xfrm>
              <a:off x="4111" y="1656"/>
              <a:ext cx="667" cy="238"/>
            </a:xfrm>
            <a:prstGeom prst="ellipse">
              <a:avLst/>
            </a:prstGeom>
            <a:noFill/>
            <a:ln w="28575">
              <a:solidFill>
                <a:srgbClr val="FFBA55"/>
              </a:solidFill>
              <a:round/>
              <a:headEnd/>
              <a:tailEnd/>
            </a:ln>
            <a:effectLst/>
          </p:spPr>
          <p:txBody>
            <a:bodyPr wrap="none" anchor="ctr"/>
            <a:lstStyle/>
            <a:p>
              <a:endParaRPr lang="zh-CN" altLang="en-US"/>
            </a:p>
          </p:txBody>
        </p:sp>
        <p:sp>
          <p:nvSpPr>
            <p:cNvPr id="389140" name="Oval 20"/>
            <p:cNvSpPr>
              <a:spLocks noChangeArrowheads="1"/>
            </p:cNvSpPr>
            <p:nvPr/>
          </p:nvSpPr>
          <p:spPr bwMode="auto">
            <a:xfrm>
              <a:off x="4121" y="2145"/>
              <a:ext cx="610" cy="238"/>
            </a:xfrm>
            <a:prstGeom prst="ellipse">
              <a:avLst/>
            </a:prstGeom>
            <a:noFill/>
            <a:ln w="28575">
              <a:solidFill>
                <a:srgbClr val="FFBA55"/>
              </a:solidFill>
              <a:round/>
              <a:headEnd/>
              <a:tailEnd/>
            </a:ln>
            <a:effectLst/>
          </p:spPr>
          <p:txBody>
            <a:bodyPr wrap="none" anchor="ctr"/>
            <a:lstStyle/>
            <a:p>
              <a:pPr algn="ctr">
                <a:lnSpc>
                  <a:spcPct val="100000"/>
                </a:lnSpc>
              </a:pPr>
              <a:r>
                <a:rPr lang="zh-CN" altLang="en-US" sz="1600" b="1">
                  <a:solidFill>
                    <a:schemeClr val="tx1"/>
                  </a:solidFill>
                  <a:effectLst>
                    <a:outerShdw blurRad="38100" dist="38100" dir="2700000" algn="tl">
                      <a:srgbClr val="C0C0C0"/>
                    </a:outerShdw>
                  </a:effectLst>
                  <a:latin typeface="Times New Roman" pitchFamily="18" charset="0"/>
                </a:rPr>
                <a:t>供货</a:t>
              </a:r>
            </a:p>
          </p:txBody>
        </p:sp>
        <p:sp>
          <p:nvSpPr>
            <p:cNvPr id="389141" name="Oval 21"/>
            <p:cNvSpPr>
              <a:spLocks noChangeArrowheads="1"/>
            </p:cNvSpPr>
            <p:nvPr/>
          </p:nvSpPr>
          <p:spPr bwMode="auto">
            <a:xfrm>
              <a:off x="4125" y="2614"/>
              <a:ext cx="610" cy="261"/>
            </a:xfrm>
            <a:prstGeom prst="ellipse">
              <a:avLst/>
            </a:prstGeom>
            <a:noFill/>
            <a:ln w="28575">
              <a:solidFill>
                <a:srgbClr val="FFBA55"/>
              </a:solidFill>
              <a:round/>
              <a:headEnd/>
              <a:tailEnd/>
            </a:ln>
            <a:effectLst/>
          </p:spPr>
          <p:txBody>
            <a:bodyPr wrap="none" anchor="ctr"/>
            <a:lstStyle/>
            <a:p>
              <a:endParaRPr lang="zh-CN" altLang="en-US"/>
            </a:p>
          </p:txBody>
        </p:sp>
        <p:sp>
          <p:nvSpPr>
            <p:cNvPr id="389142" name="Line 22"/>
            <p:cNvSpPr>
              <a:spLocks noChangeShapeType="1"/>
            </p:cNvSpPr>
            <p:nvPr/>
          </p:nvSpPr>
          <p:spPr bwMode="auto">
            <a:xfrm>
              <a:off x="3650" y="1541"/>
              <a:ext cx="442" cy="218"/>
            </a:xfrm>
            <a:prstGeom prst="line">
              <a:avLst/>
            </a:prstGeom>
            <a:noFill/>
            <a:ln w="28575">
              <a:solidFill>
                <a:srgbClr val="FFBA55"/>
              </a:solidFill>
              <a:round/>
              <a:headEnd/>
              <a:tailEnd/>
            </a:ln>
            <a:effectLst/>
          </p:spPr>
          <p:txBody>
            <a:bodyPr/>
            <a:lstStyle/>
            <a:p>
              <a:endParaRPr lang="zh-CN" altLang="en-US"/>
            </a:p>
          </p:txBody>
        </p:sp>
        <p:sp>
          <p:nvSpPr>
            <p:cNvPr id="389143" name="Text Box 23"/>
            <p:cNvSpPr txBox="1">
              <a:spLocks noChangeArrowheads="1"/>
            </p:cNvSpPr>
            <p:nvPr/>
          </p:nvSpPr>
          <p:spPr bwMode="auto">
            <a:xfrm>
              <a:off x="4158" y="1669"/>
              <a:ext cx="543" cy="212"/>
            </a:xfrm>
            <a:prstGeom prst="rect">
              <a:avLst/>
            </a:prstGeom>
            <a:noFill/>
            <a:ln w="9525">
              <a:noFill/>
              <a:miter lim="800000"/>
              <a:headEnd/>
              <a:tailEnd/>
            </a:ln>
            <a:effectLst/>
          </p:spPr>
          <p:txBody>
            <a:bodyPr>
              <a:spAutoFit/>
            </a:bodyPr>
            <a:lstStyle/>
            <a:p>
              <a:pPr algn="l">
                <a:lnSpc>
                  <a:spcPct val="100000"/>
                </a:lnSpc>
              </a:pPr>
              <a:r>
                <a:rPr lang="zh-CN" altLang="en-US" sz="1600" b="1">
                  <a:solidFill>
                    <a:schemeClr val="tx1"/>
                  </a:solidFill>
                  <a:effectLst>
                    <a:outerShdw blurRad="38100" dist="38100" dir="2700000" algn="tl">
                      <a:srgbClr val="C0C0C0"/>
                    </a:outerShdw>
                  </a:effectLst>
                  <a:latin typeface="Times New Roman" pitchFamily="18" charset="0"/>
                </a:rPr>
                <a:t>买饮料</a:t>
              </a:r>
            </a:p>
          </p:txBody>
        </p:sp>
        <p:sp>
          <p:nvSpPr>
            <p:cNvPr id="389144" name="Text Box 24"/>
            <p:cNvSpPr txBox="1">
              <a:spLocks noChangeArrowheads="1"/>
            </p:cNvSpPr>
            <p:nvPr/>
          </p:nvSpPr>
          <p:spPr bwMode="auto">
            <a:xfrm>
              <a:off x="4201" y="2629"/>
              <a:ext cx="503" cy="212"/>
            </a:xfrm>
            <a:prstGeom prst="rect">
              <a:avLst/>
            </a:prstGeom>
            <a:noFill/>
            <a:ln w="9525">
              <a:noFill/>
              <a:miter lim="800000"/>
              <a:headEnd/>
              <a:tailEnd/>
            </a:ln>
            <a:effectLst/>
          </p:spPr>
          <p:txBody>
            <a:bodyPr>
              <a:spAutoFit/>
            </a:bodyPr>
            <a:lstStyle/>
            <a:p>
              <a:pPr algn="l">
                <a:lnSpc>
                  <a:spcPct val="100000"/>
                </a:lnSpc>
              </a:pPr>
              <a:r>
                <a:rPr lang="zh-CN" altLang="en-US" sz="1600" b="1">
                  <a:solidFill>
                    <a:schemeClr val="tx1"/>
                  </a:solidFill>
                  <a:effectLst>
                    <a:outerShdw blurRad="38100" dist="38100" dir="2700000" algn="tl">
                      <a:srgbClr val="C0C0C0"/>
                    </a:outerShdw>
                  </a:effectLst>
                  <a:latin typeface="Times New Roman" pitchFamily="18" charset="0"/>
                </a:rPr>
                <a:t>取货款</a:t>
              </a:r>
            </a:p>
          </p:txBody>
        </p:sp>
        <p:sp>
          <p:nvSpPr>
            <p:cNvPr id="389145" name="Text Box 25"/>
            <p:cNvSpPr txBox="1">
              <a:spLocks noChangeArrowheads="1"/>
            </p:cNvSpPr>
            <p:nvPr/>
          </p:nvSpPr>
          <p:spPr bwMode="auto">
            <a:xfrm>
              <a:off x="3432" y="1739"/>
              <a:ext cx="374" cy="212"/>
            </a:xfrm>
            <a:prstGeom prst="rect">
              <a:avLst/>
            </a:prstGeom>
            <a:noFill/>
            <a:ln w="9525">
              <a:noFill/>
              <a:miter lim="800000"/>
              <a:headEnd/>
              <a:tailEnd/>
            </a:ln>
            <a:effectLst/>
          </p:spPr>
          <p:txBody>
            <a:bodyPr wrap="none">
              <a:spAutoFit/>
            </a:bodyPr>
            <a:lstStyle/>
            <a:p>
              <a:pPr algn="l">
                <a:lnSpc>
                  <a:spcPct val="100000"/>
                </a:lnSpc>
              </a:pPr>
              <a:r>
                <a:rPr lang="zh-CN" altLang="en-US" sz="1600" b="1">
                  <a:solidFill>
                    <a:schemeClr val="tx1"/>
                  </a:solidFill>
                  <a:effectLst>
                    <a:outerShdw blurRad="38100" dist="38100" dir="2700000" algn="tl">
                      <a:srgbClr val="C0C0C0"/>
                    </a:outerShdw>
                  </a:effectLst>
                  <a:latin typeface="Times New Roman" pitchFamily="18" charset="0"/>
                </a:rPr>
                <a:t>客户</a:t>
              </a:r>
            </a:p>
          </p:txBody>
        </p:sp>
        <p:sp>
          <p:nvSpPr>
            <p:cNvPr id="389146" name="Text Box 26"/>
            <p:cNvSpPr txBox="1">
              <a:spLocks noChangeArrowheads="1"/>
            </p:cNvSpPr>
            <p:nvPr/>
          </p:nvSpPr>
          <p:spPr bwMode="auto">
            <a:xfrm>
              <a:off x="3397" y="2374"/>
              <a:ext cx="503" cy="212"/>
            </a:xfrm>
            <a:prstGeom prst="rect">
              <a:avLst/>
            </a:prstGeom>
            <a:noFill/>
            <a:ln w="9525">
              <a:noFill/>
              <a:miter lim="800000"/>
              <a:headEnd/>
              <a:tailEnd/>
            </a:ln>
            <a:effectLst/>
          </p:spPr>
          <p:txBody>
            <a:bodyPr wrap="none">
              <a:spAutoFit/>
            </a:bodyPr>
            <a:lstStyle/>
            <a:p>
              <a:pPr algn="l">
                <a:lnSpc>
                  <a:spcPct val="100000"/>
                </a:lnSpc>
              </a:pPr>
              <a:r>
                <a:rPr lang="zh-CN" altLang="en-US" sz="1600" b="1">
                  <a:solidFill>
                    <a:schemeClr val="tx1"/>
                  </a:solidFill>
                  <a:effectLst>
                    <a:outerShdw blurRad="38100" dist="38100" dir="2700000" algn="tl">
                      <a:srgbClr val="C0C0C0"/>
                    </a:outerShdw>
                  </a:effectLst>
                  <a:latin typeface="Times New Roman" pitchFamily="18" charset="0"/>
                </a:rPr>
                <a:t>供货人</a:t>
              </a:r>
            </a:p>
          </p:txBody>
        </p:sp>
        <p:sp>
          <p:nvSpPr>
            <p:cNvPr id="389147" name="Text Box 27"/>
            <p:cNvSpPr txBox="1">
              <a:spLocks noChangeArrowheads="1"/>
            </p:cNvSpPr>
            <p:nvPr/>
          </p:nvSpPr>
          <p:spPr bwMode="auto">
            <a:xfrm>
              <a:off x="3441" y="3070"/>
              <a:ext cx="503" cy="212"/>
            </a:xfrm>
            <a:prstGeom prst="rect">
              <a:avLst/>
            </a:prstGeom>
            <a:noFill/>
            <a:ln w="9525">
              <a:noFill/>
              <a:miter lim="800000"/>
              <a:headEnd/>
              <a:tailEnd/>
            </a:ln>
            <a:effectLst/>
          </p:spPr>
          <p:txBody>
            <a:bodyPr wrap="none">
              <a:spAutoFit/>
            </a:bodyPr>
            <a:lstStyle/>
            <a:p>
              <a:pPr algn="l">
                <a:lnSpc>
                  <a:spcPct val="100000"/>
                </a:lnSpc>
              </a:pPr>
              <a:r>
                <a:rPr lang="zh-CN" altLang="en-US" sz="1600" b="1">
                  <a:solidFill>
                    <a:schemeClr val="tx1"/>
                  </a:solidFill>
                  <a:effectLst>
                    <a:outerShdw blurRad="38100" dist="38100" dir="2700000" algn="tl">
                      <a:srgbClr val="C0C0C0"/>
                    </a:outerShdw>
                  </a:effectLst>
                  <a:latin typeface="Times New Roman" pitchFamily="18" charset="0"/>
                </a:rPr>
                <a:t>收银员</a:t>
              </a:r>
            </a:p>
          </p:txBody>
        </p:sp>
        <p:sp>
          <p:nvSpPr>
            <p:cNvPr id="389148" name="Text Box 28"/>
            <p:cNvSpPr txBox="1">
              <a:spLocks noChangeArrowheads="1"/>
            </p:cNvSpPr>
            <p:nvPr/>
          </p:nvSpPr>
          <p:spPr bwMode="auto">
            <a:xfrm>
              <a:off x="4191" y="3243"/>
              <a:ext cx="890" cy="212"/>
            </a:xfrm>
            <a:prstGeom prst="rect">
              <a:avLst/>
            </a:prstGeom>
            <a:noFill/>
            <a:ln w="9525">
              <a:noFill/>
              <a:miter lim="800000"/>
              <a:headEnd/>
              <a:tailEnd/>
            </a:ln>
            <a:effectLst/>
          </p:spPr>
          <p:txBody>
            <a:bodyPr wrap="none">
              <a:spAutoFit/>
            </a:bodyPr>
            <a:lstStyle/>
            <a:p>
              <a:pPr algn="ctr">
                <a:lnSpc>
                  <a:spcPct val="100000"/>
                </a:lnSpc>
              </a:pPr>
              <a:r>
                <a:rPr lang="zh-CN" altLang="en-US" sz="1600" b="1">
                  <a:solidFill>
                    <a:schemeClr val="tx1"/>
                  </a:solidFill>
                  <a:effectLst>
                    <a:outerShdw blurRad="38100" dist="38100" dir="2700000" algn="tl">
                      <a:srgbClr val="C0C0C0"/>
                    </a:outerShdw>
                  </a:effectLst>
                  <a:latin typeface="宋体" pitchFamily="2" charset="-122"/>
                </a:rPr>
                <a:t>自动售货系统</a:t>
              </a:r>
            </a:p>
          </p:txBody>
        </p:sp>
        <p:sp>
          <p:nvSpPr>
            <p:cNvPr id="389149" name="Line 29"/>
            <p:cNvSpPr>
              <a:spLocks noChangeShapeType="1"/>
            </p:cNvSpPr>
            <p:nvPr/>
          </p:nvSpPr>
          <p:spPr bwMode="auto">
            <a:xfrm>
              <a:off x="3699" y="2146"/>
              <a:ext cx="416" cy="106"/>
            </a:xfrm>
            <a:prstGeom prst="line">
              <a:avLst/>
            </a:prstGeom>
            <a:noFill/>
            <a:ln w="28575">
              <a:solidFill>
                <a:srgbClr val="F9A815"/>
              </a:solidFill>
              <a:round/>
              <a:headEnd/>
              <a:tailEnd/>
            </a:ln>
            <a:effectLst/>
          </p:spPr>
          <p:txBody>
            <a:bodyPr/>
            <a:lstStyle/>
            <a:p>
              <a:endParaRPr lang="zh-CN" altLang="en-US"/>
            </a:p>
          </p:txBody>
        </p:sp>
        <p:sp>
          <p:nvSpPr>
            <p:cNvPr id="389150" name="Line 30"/>
            <p:cNvSpPr>
              <a:spLocks noChangeShapeType="1"/>
            </p:cNvSpPr>
            <p:nvPr/>
          </p:nvSpPr>
          <p:spPr bwMode="auto">
            <a:xfrm>
              <a:off x="3738" y="2750"/>
              <a:ext cx="389" cy="0"/>
            </a:xfrm>
            <a:prstGeom prst="line">
              <a:avLst/>
            </a:prstGeom>
            <a:noFill/>
            <a:ln w="28575">
              <a:solidFill>
                <a:srgbClr val="F9A815"/>
              </a:solidFill>
              <a:round/>
              <a:headEnd/>
              <a:tailEnd/>
            </a:ln>
            <a:effectLst/>
          </p:spPr>
          <p:txBody>
            <a:bodyPr/>
            <a:lstStyle/>
            <a:p>
              <a:endParaRPr lang="zh-CN" altLang="en-US"/>
            </a:p>
          </p:txBody>
        </p:sp>
      </p:grpSp>
      <p:sp>
        <p:nvSpPr>
          <p:cNvPr id="389151" name="Text Box 31"/>
          <p:cNvSpPr txBox="1">
            <a:spLocks noChangeArrowheads="1"/>
          </p:cNvSpPr>
          <p:nvPr/>
        </p:nvSpPr>
        <p:spPr bwMode="auto">
          <a:xfrm>
            <a:off x="244475" y="1169988"/>
            <a:ext cx="8150225" cy="752475"/>
          </a:xfrm>
          <a:prstGeom prst="rect">
            <a:avLst/>
          </a:prstGeom>
          <a:noFill/>
          <a:ln w="9525">
            <a:noFill/>
            <a:miter lim="800000"/>
            <a:headEnd/>
            <a:tailEnd/>
          </a:ln>
          <a:effectLst/>
        </p:spPr>
        <p:txBody>
          <a:bodyPr>
            <a:spAutoFit/>
          </a:bodyPr>
          <a:lstStyle/>
          <a:p>
            <a:pPr algn="l">
              <a:lnSpc>
                <a:spcPct val="120000"/>
              </a:lnSpc>
              <a:spcBef>
                <a:spcPct val="20000"/>
              </a:spcBef>
            </a:pPr>
            <a:r>
              <a:rPr lang="zh-CN" altLang="en-US" sz="1800" b="1">
                <a:solidFill>
                  <a:schemeClr val="tx2"/>
                </a:solidFill>
                <a:latin typeface="宋体" pitchFamily="2" charset="-122"/>
              </a:rPr>
              <a:t>参与者</a:t>
            </a:r>
            <a:r>
              <a:rPr lang="zh-CN" altLang="en-US" sz="1800" b="1">
                <a:solidFill>
                  <a:schemeClr val="tx1"/>
                </a:solidFill>
                <a:latin typeface="宋体" pitchFamily="2" charset="-122"/>
              </a:rPr>
              <a:t>定义：一个</a:t>
            </a:r>
            <a:r>
              <a:rPr lang="zh-CN" altLang="en-US" sz="1800" b="1" u="sng">
                <a:solidFill>
                  <a:schemeClr val="bg2"/>
                </a:solidFill>
                <a:latin typeface="宋体" pitchFamily="2" charset="-122"/>
              </a:rPr>
              <a:t>参与者</a:t>
            </a:r>
            <a:r>
              <a:rPr lang="zh-CN" altLang="en-US" sz="1800" b="1">
                <a:solidFill>
                  <a:schemeClr val="tx1"/>
                </a:solidFill>
                <a:latin typeface="宋体" pitchFamily="2" charset="-122"/>
              </a:rPr>
              <a:t>定义了一组在功能上密切相关的</a:t>
            </a:r>
            <a:r>
              <a:rPr lang="zh-CN" altLang="en-US" sz="1800" b="1" u="sng">
                <a:solidFill>
                  <a:schemeClr val="bg2"/>
                </a:solidFill>
                <a:latin typeface="宋体" pitchFamily="2" charset="-122"/>
              </a:rPr>
              <a:t>使用角色</a:t>
            </a:r>
            <a:r>
              <a:rPr lang="zh-CN" altLang="en-US" sz="1800" b="1">
                <a:solidFill>
                  <a:schemeClr val="tx1"/>
                </a:solidFill>
                <a:latin typeface="宋体" pitchFamily="2" charset="-122"/>
              </a:rPr>
              <a:t>。当一个事物与系统交互时，该事物可以扮演这样的</a:t>
            </a:r>
            <a:r>
              <a:rPr lang="zh-CN" altLang="en-US" sz="1800" b="1" u="sng">
                <a:solidFill>
                  <a:schemeClr val="bg2"/>
                </a:solidFill>
                <a:latin typeface="宋体" pitchFamily="2" charset="-122"/>
              </a:rPr>
              <a:t>角色</a:t>
            </a:r>
            <a:r>
              <a:rPr lang="zh-CN" altLang="en-US" sz="1800" b="1">
                <a:solidFill>
                  <a:schemeClr val="tx1"/>
                </a:solidFill>
                <a:latin typeface="宋体" pitchFamily="2" charset="-122"/>
              </a:rPr>
              <a:t>。</a:t>
            </a:r>
          </a:p>
        </p:txBody>
      </p:sp>
      <p:grpSp>
        <p:nvGrpSpPr>
          <p:cNvPr id="389169" name="Group 49"/>
          <p:cNvGrpSpPr>
            <a:grpSpLocks/>
          </p:cNvGrpSpPr>
          <p:nvPr/>
        </p:nvGrpSpPr>
        <p:grpSpPr bwMode="auto">
          <a:xfrm>
            <a:off x="593725" y="2981325"/>
            <a:ext cx="3475038" cy="1717675"/>
            <a:chOff x="535" y="1955"/>
            <a:chExt cx="2189" cy="1082"/>
          </a:xfrm>
        </p:grpSpPr>
        <p:sp>
          <p:nvSpPr>
            <p:cNvPr id="389153" name="Oval 33"/>
            <p:cNvSpPr>
              <a:spLocks noChangeArrowheads="1"/>
            </p:cNvSpPr>
            <p:nvPr/>
          </p:nvSpPr>
          <p:spPr bwMode="auto">
            <a:xfrm>
              <a:off x="728" y="2249"/>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389154" name="Line 34"/>
            <p:cNvSpPr>
              <a:spLocks noChangeShapeType="1"/>
            </p:cNvSpPr>
            <p:nvPr/>
          </p:nvSpPr>
          <p:spPr bwMode="auto">
            <a:xfrm>
              <a:off x="776" y="2345"/>
              <a:ext cx="1" cy="48"/>
            </a:xfrm>
            <a:prstGeom prst="line">
              <a:avLst/>
            </a:prstGeom>
            <a:noFill/>
            <a:ln w="9525">
              <a:solidFill>
                <a:schemeClr val="tx1"/>
              </a:solidFill>
              <a:round/>
              <a:headEnd/>
              <a:tailEnd/>
            </a:ln>
            <a:effectLst/>
          </p:spPr>
          <p:txBody>
            <a:bodyPr/>
            <a:lstStyle/>
            <a:p>
              <a:endParaRPr lang="zh-CN" altLang="en-US"/>
            </a:p>
          </p:txBody>
        </p:sp>
        <p:sp>
          <p:nvSpPr>
            <p:cNvPr id="389155" name="Line 35"/>
            <p:cNvSpPr>
              <a:spLocks noChangeShapeType="1"/>
            </p:cNvSpPr>
            <p:nvPr/>
          </p:nvSpPr>
          <p:spPr bwMode="auto">
            <a:xfrm>
              <a:off x="680" y="2393"/>
              <a:ext cx="192" cy="1"/>
            </a:xfrm>
            <a:prstGeom prst="line">
              <a:avLst/>
            </a:prstGeom>
            <a:noFill/>
            <a:ln w="9525">
              <a:solidFill>
                <a:schemeClr val="tx1"/>
              </a:solidFill>
              <a:round/>
              <a:headEnd/>
              <a:tailEnd/>
            </a:ln>
            <a:effectLst/>
          </p:spPr>
          <p:txBody>
            <a:bodyPr/>
            <a:lstStyle/>
            <a:p>
              <a:endParaRPr lang="zh-CN" altLang="en-US"/>
            </a:p>
          </p:txBody>
        </p:sp>
        <p:sp>
          <p:nvSpPr>
            <p:cNvPr id="389156" name="Line 36"/>
            <p:cNvSpPr>
              <a:spLocks noChangeShapeType="1"/>
            </p:cNvSpPr>
            <p:nvPr/>
          </p:nvSpPr>
          <p:spPr bwMode="auto">
            <a:xfrm flipH="1">
              <a:off x="728" y="2393"/>
              <a:ext cx="48" cy="96"/>
            </a:xfrm>
            <a:prstGeom prst="line">
              <a:avLst/>
            </a:prstGeom>
            <a:noFill/>
            <a:ln w="9525">
              <a:solidFill>
                <a:schemeClr val="tx1"/>
              </a:solidFill>
              <a:round/>
              <a:headEnd/>
              <a:tailEnd/>
            </a:ln>
            <a:effectLst/>
          </p:spPr>
          <p:txBody>
            <a:bodyPr/>
            <a:lstStyle/>
            <a:p>
              <a:endParaRPr lang="zh-CN" altLang="en-US"/>
            </a:p>
          </p:txBody>
        </p:sp>
        <p:sp>
          <p:nvSpPr>
            <p:cNvPr id="389157" name="Line 37"/>
            <p:cNvSpPr>
              <a:spLocks noChangeShapeType="1"/>
            </p:cNvSpPr>
            <p:nvPr/>
          </p:nvSpPr>
          <p:spPr bwMode="auto">
            <a:xfrm>
              <a:off x="776" y="2393"/>
              <a:ext cx="48" cy="96"/>
            </a:xfrm>
            <a:prstGeom prst="line">
              <a:avLst/>
            </a:prstGeom>
            <a:noFill/>
            <a:ln w="9525">
              <a:solidFill>
                <a:schemeClr val="tx1"/>
              </a:solidFill>
              <a:round/>
              <a:headEnd/>
              <a:tailEnd/>
            </a:ln>
            <a:effectLst/>
          </p:spPr>
          <p:txBody>
            <a:bodyPr/>
            <a:lstStyle/>
            <a:p>
              <a:endParaRPr lang="zh-CN" altLang="en-US"/>
            </a:p>
          </p:txBody>
        </p:sp>
        <p:sp>
          <p:nvSpPr>
            <p:cNvPr id="389158" name="Text Box 38"/>
            <p:cNvSpPr txBox="1">
              <a:spLocks noChangeArrowheads="1"/>
            </p:cNvSpPr>
            <p:nvPr/>
          </p:nvSpPr>
          <p:spPr bwMode="auto">
            <a:xfrm>
              <a:off x="535" y="2537"/>
              <a:ext cx="578"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商场收款员</a:t>
              </a:r>
            </a:p>
          </p:txBody>
        </p:sp>
        <p:sp>
          <p:nvSpPr>
            <p:cNvPr id="389159" name="Text Box 39"/>
            <p:cNvSpPr txBox="1">
              <a:spLocks noChangeArrowheads="1"/>
            </p:cNvSpPr>
            <p:nvPr/>
          </p:nvSpPr>
          <p:spPr bwMode="auto">
            <a:xfrm>
              <a:off x="1545" y="2115"/>
              <a:ext cx="674"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检查商品角色</a:t>
              </a:r>
            </a:p>
          </p:txBody>
        </p:sp>
        <p:sp>
          <p:nvSpPr>
            <p:cNvPr id="389160" name="Text Box 40"/>
            <p:cNvSpPr txBox="1">
              <a:spLocks noChangeArrowheads="1"/>
            </p:cNvSpPr>
            <p:nvPr/>
          </p:nvSpPr>
          <p:spPr bwMode="auto">
            <a:xfrm>
              <a:off x="1545" y="2451"/>
              <a:ext cx="1011"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验证顾客信用卡角色</a:t>
              </a:r>
            </a:p>
          </p:txBody>
        </p:sp>
        <p:sp>
          <p:nvSpPr>
            <p:cNvPr id="389161" name="Text Box 41"/>
            <p:cNvSpPr txBox="1">
              <a:spLocks noChangeArrowheads="1"/>
            </p:cNvSpPr>
            <p:nvPr/>
          </p:nvSpPr>
          <p:spPr bwMode="auto">
            <a:xfrm>
              <a:off x="1594" y="2787"/>
              <a:ext cx="673"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收银角色</a:t>
              </a:r>
            </a:p>
          </p:txBody>
        </p:sp>
        <p:sp>
          <p:nvSpPr>
            <p:cNvPr id="389162" name="Line 42"/>
            <p:cNvSpPr>
              <a:spLocks noChangeShapeType="1"/>
            </p:cNvSpPr>
            <p:nvPr/>
          </p:nvSpPr>
          <p:spPr bwMode="auto">
            <a:xfrm flipV="1">
              <a:off x="1161" y="2249"/>
              <a:ext cx="288" cy="192"/>
            </a:xfrm>
            <a:prstGeom prst="line">
              <a:avLst/>
            </a:prstGeom>
            <a:noFill/>
            <a:ln w="9525">
              <a:solidFill>
                <a:schemeClr val="tx1"/>
              </a:solidFill>
              <a:prstDash val="dash"/>
              <a:round/>
              <a:headEnd/>
              <a:tailEnd/>
            </a:ln>
            <a:effectLst/>
          </p:spPr>
          <p:txBody>
            <a:bodyPr/>
            <a:lstStyle/>
            <a:p>
              <a:endParaRPr lang="zh-CN" altLang="en-US"/>
            </a:p>
          </p:txBody>
        </p:sp>
        <p:sp>
          <p:nvSpPr>
            <p:cNvPr id="389163" name="Line 43"/>
            <p:cNvSpPr>
              <a:spLocks noChangeShapeType="1"/>
            </p:cNvSpPr>
            <p:nvPr/>
          </p:nvSpPr>
          <p:spPr bwMode="auto">
            <a:xfrm flipV="1">
              <a:off x="1161" y="2537"/>
              <a:ext cx="336" cy="48"/>
            </a:xfrm>
            <a:prstGeom prst="line">
              <a:avLst/>
            </a:prstGeom>
            <a:noFill/>
            <a:ln w="9525">
              <a:solidFill>
                <a:schemeClr val="tx1"/>
              </a:solidFill>
              <a:prstDash val="dash"/>
              <a:round/>
              <a:headEnd/>
              <a:tailEnd/>
            </a:ln>
            <a:effectLst/>
          </p:spPr>
          <p:txBody>
            <a:bodyPr/>
            <a:lstStyle/>
            <a:p>
              <a:endParaRPr lang="zh-CN" altLang="en-US"/>
            </a:p>
          </p:txBody>
        </p:sp>
        <p:sp>
          <p:nvSpPr>
            <p:cNvPr id="389164" name="Line 44"/>
            <p:cNvSpPr>
              <a:spLocks noChangeShapeType="1"/>
            </p:cNvSpPr>
            <p:nvPr/>
          </p:nvSpPr>
          <p:spPr bwMode="auto">
            <a:xfrm>
              <a:off x="1161" y="2777"/>
              <a:ext cx="384" cy="96"/>
            </a:xfrm>
            <a:prstGeom prst="line">
              <a:avLst/>
            </a:prstGeom>
            <a:noFill/>
            <a:ln w="9525">
              <a:solidFill>
                <a:schemeClr val="tx1"/>
              </a:solidFill>
              <a:prstDash val="dash"/>
              <a:round/>
              <a:headEnd/>
              <a:tailEnd/>
            </a:ln>
            <a:effectLst/>
          </p:spPr>
          <p:txBody>
            <a:bodyPr/>
            <a:lstStyle/>
            <a:p>
              <a:endParaRPr lang="zh-CN" altLang="en-US"/>
            </a:p>
          </p:txBody>
        </p:sp>
        <p:sp>
          <p:nvSpPr>
            <p:cNvPr id="389165" name="Rectangle 45"/>
            <p:cNvSpPr>
              <a:spLocks noChangeArrowheads="1"/>
            </p:cNvSpPr>
            <p:nvPr/>
          </p:nvSpPr>
          <p:spPr bwMode="auto">
            <a:xfrm>
              <a:off x="1310" y="1955"/>
              <a:ext cx="1414" cy="1082"/>
            </a:xfrm>
            <a:prstGeom prst="rect">
              <a:avLst/>
            </a:prstGeom>
            <a:noFill/>
            <a:ln w="9525">
              <a:solidFill>
                <a:schemeClr val="tx1"/>
              </a:solidFill>
              <a:miter lim="800000"/>
              <a:headEnd/>
              <a:tailEnd/>
            </a:ln>
            <a:effectLst/>
          </p:spPr>
          <p:txBody>
            <a:bodyPr wrap="none" anchor="ctr"/>
            <a:lstStyle/>
            <a:p>
              <a:endParaRPr lang="zh-CN" altLang="en-US"/>
            </a:p>
          </p:txBody>
        </p:sp>
      </p:grpSp>
      <p:sp>
        <p:nvSpPr>
          <p:cNvPr id="389166" name="Text Box 46"/>
          <p:cNvSpPr txBox="1">
            <a:spLocks noChangeArrowheads="1"/>
          </p:cNvSpPr>
          <p:nvPr/>
        </p:nvSpPr>
        <p:spPr bwMode="auto">
          <a:xfrm>
            <a:off x="336550" y="2271713"/>
            <a:ext cx="723900" cy="36671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800" b="1">
                <a:solidFill>
                  <a:schemeClr val="tx1"/>
                </a:solidFill>
                <a:latin typeface="Times New Roman" pitchFamily="18" charset="0"/>
              </a:rPr>
              <a:t>例：</a:t>
            </a:r>
          </a:p>
        </p:txBody>
      </p:sp>
      <p:sp>
        <p:nvSpPr>
          <p:cNvPr id="389167" name="Text Box 47"/>
          <p:cNvSpPr txBox="1">
            <a:spLocks noChangeArrowheads="1"/>
          </p:cNvSpPr>
          <p:nvPr/>
        </p:nvSpPr>
        <p:spPr bwMode="auto">
          <a:xfrm>
            <a:off x="144463" y="5610225"/>
            <a:ext cx="8780462" cy="854075"/>
          </a:xfrm>
          <a:prstGeom prst="rect">
            <a:avLst/>
          </a:prstGeom>
          <a:noFill/>
          <a:ln w="9525">
            <a:noFill/>
            <a:miter lim="800000"/>
            <a:headEnd/>
            <a:tailEnd/>
          </a:ln>
          <a:effectLst/>
        </p:spPr>
        <p:txBody>
          <a:bodyPr>
            <a:spAutoFit/>
          </a:bodyPr>
          <a:lstStyle/>
          <a:p>
            <a:pPr algn="l">
              <a:lnSpc>
                <a:spcPct val="100000"/>
              </a:lnSpc>
              <a:spcBef>
                <a:spcPct val="50000"/>
              </a:spcBef>
              <a:buFont typeface="Wingdings" pitchFamily="2" charset="2"/>
              <a:buChar char="l"/>
            </a:pPr>
            <a:r>
              <a:rPr lang="en-US" altLang="zh-CN" sz="2000" b="1">
                <a:solidFill>
                  <a:schemeClr val="tx2"/>
                </a:solidFill>
                <a:effectLst>
                  <a:outerShdw blurRad="38100" dist="38100" dir="2700000" algn="tl">
                    <a:srgbClr val="C0C0C0"/>
                  </a:outerShdw>
                </a:effectLst>
                <a:latin typeface="宋体" pitchFamily="2" charset="-122"/>
              </a:rPr>
              <a:t> </a:t>
            </a:r>
            <a:r>
              <a:rPr lang="zh-CN" altLang="en-US" sz="2000" b="1">
                <a:solidFill>
                  <a:schemeClr val="tx2"/>
                </a:solidFill>
                <a:effectLst>
                  <a:outerShdw blurRad="38100" dist="38100" dir="2700000" algn="tl">
                    <a:srgbClr val="C0C0C0"/>
                  </a:outerShdw>
                </a:effectLst>
                <a:latin typeface="宋体" pitchFamily="2" charset="-122"/>
              </a:rPr>
              <a:t>参与者</a:t>
            </a:r>
            <a:r>
              <a:rPr lang="zh-CN" altLang="en-US" sz="2000" b="1">
                <a:solidFill>
                  <a:schemeClr val="tx1"/>
                </a:solidFill>
                <a:effectLst>
                  <a:outerShdw blurRad="38100" dist="38100" dir="2700000" algn="tl">
                    <a:srgbClr val="C0C0C0"/>
                  </a:outerShdw>
                </a:effectLst>
                <a:latin typeface="Times New Roman" pitchFamily="18" charset="0"/>
              </a:rPr>
              <a:t>可以请求系统提供服务，也可以接受系统的要求，并做出响应。</a:t>
            </a:r>
          </a:p>
          <a:p>
            <a:pPr algn="l">
              <a:lnSpc>
                <a:spcPct val="100000"/>
              </a:lnSpc>
              <a:spcBef>
                <a:spcPct val="50000"/>
              </a:spcBef>
              <a:buFont typeface="Wingdings" pitchFamily="2" charset="2"/>
              <a:buChar char="l"/>
            </a:pPr>
            <a:r>
              <a:rPr lang="zh-CN" altLang="en-US" sz="2000" b="1">
                <a:solidFill>
                  <a:schemeClr val="tx2"/>
                </a:solidFill>
                <a:effectLst>
                  <a:outerShdw blurRad="38100" dist="38100" dir="2700000" algn="tl">
                    <a:srgbClr val="C0C0C0"/>
                  </a:outerShdw>
                </a:effectLst>
                <a:latin typeface="Times New Roman" pitchFamily="18" charset="0"/>
              </a:rPr>
              <a:t>  参与者</a:t>
            </a:r>
            <a:r>
              <a:rPr lang="zh-CN" altLang="en-US" sz="2000" b="1">
                <a:solidFill>
                  <a:schemeClr val="tx1"/>
                </a:solidFill>
                <a:effectLst>
                  <a:outerShdw blurRad="38100" dist="38100" dir="2700000" algn="tl">
                    <a:srgbClr val="C0C0C0"/>
                  </a:outerShdw>
                </a:effectLst>
                <a:latin typeface="Times New Roman" pitchFamily="18" charset="0"/>
              </a:rPr>
              <a:t>不是系统的一部分，它们位于系统之外。</a:t>
            </a:r>
          </a:p>
        </p:txBody>
      </p:sp>
      <p:sp>
        <p:nvSpPr>
          <p:cNvPr id="389168" name="Text Box 48"/>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建立功能模型</a:t>
            </a:r>
          </a:p>
        </p:txBody>
      </p:sp>
    </p:spTree>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Text Box 2"/>
          <p:cNvSpPr txBox="1">
            <a:spLocks noChangeArrowheads="1"/>
          </p:cNvSpPr>
          <p:nvPr/>
        </p:nvSpPr>
        <p:spPr bwMode="auto">
          <a:xfrm>
            <a:off x="287338" y="1344613"/>
            <a:ext cx="8570912" cy="885825"/>
          </a:xfrm>
          <a:prstGeom prst="rect">
            <a:avLst/>
          </a:prstGeom>
          <a:noFill/>
          <a:ln w="9525">
            <a:noFill/>
            <a:miter lim="800000"/>
            <a:headEnd/>
            <a:tailEnd/>
          </a:ln>
          <a:effectLst/>
        </p:spPr>
        <p:txBody>
          <a:bodyPr>
            <a:spAutoFit/>
          </a:bodyPr>
          <a:lstStyle/>
          <a:p>
            <a:pPr algn="l">
              <a:lnSpc>
                <a:spcPct val="130000"/>
              </a:lnSpc>
              <a:spcBef>
                <a:spcPct val="20000"/>
              </a:spcBef>
            </a:pPr>
            <a:r>
              <a:rPr lang="zh-CN" altLang="en-US" sz="2000" b="1">
                <a:solidFill>
                  <a:schemeClr val="tx1"/>
                </a:solidFill>
                <a:latin typeface="宋体" pitchFamily="2" charset="-122"/>
              </a:rPr>
              <a:t>参与者</a:t>
            </a:r>
            <a:r>
              <a:rPr lang="zh-CN" altLang="en-US" sz="2000" b="1">
                <a:solidFill>
                  <a:schemeClr val="bg2"/>
                </a:solidFill>
                <a:latin typeface="Times New Roman" pitchFamily="18" charset="0"/>
              </a:rPr>
              <a:t>继承关系</a:t>
            </a:r>
            <a:r>
              <a:rPr lang="zh-CN" altLang="en-US" sz="2000" b="1">
                <a:solidFill>
                  <a:schemeClr val="tx1"/>
                </a:solidFill>
                <a:latin typeface="宋体" pitchFamily="2" charset="-122"/>
              </a:rPr>
              <a:t>定义：如果一组参与者有共同的性质，把这些性质抽取在一个参与者中，这组参与者再从中继承。</a:t>
            </a:r>
          </a:p>
        </p:txBody>
      </p:sp>
      <p:grpSp>
        <p:nvGrpSpPr>
          <p:cNvPr id="390147" name="Group 3"/>
          <p:cNvGrpSpPr>
            <a:grpSpLocks/>
          </p:cNvGrpSpPr>
          <p:nvPr/>
        </p:nvGrpSpPr>
        <p:grpSpPr bwMode="auto">
          <a:xfrm>
            <a:off x="942975" y="2840038"/>
            <a:ext cx="2819400" cy="2438400"/>
            <a:chOff x="1080" y="1962"/>
            <a:chExt cx="1776" cy="1536"/>
          </a:xfrm>
        </p:grpSpPr>
        <p:sp>
          <p:nvSpPr>
            <p:cNvPr id="390148" name="Oval 4"/>
            <p:cNvSpPr>
              <a:spLocks noChangeArrowheads="1"/>
            </p:cNvSpPr>
            <p:nvPr/>
          </p:nvSpPr>
          <p:spPr bwMode="auto">
            <a:xfrm>
              <a:off x="1944" y="2058"/>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390149" name="Line 5"/>
            <p:cNvSpPr>
              <a:spLocks noChangeShapeType="1"/>
            </p:cNvSpPr>
            <p:nvPr/>
          </p:nvSpPr>
          <p:spPr bwMode="auto">
            <a:xfrm>
              <a:off x="1992" y="2154"/>
              <a:ext cx="0" cy="48"/>
            </a:xfrm>
            <a:prstGeom prst="line">
              <a:avLst/>
            </a:prstGeom>
            <a:noFill/>
            <a:ln w="9525">
              <a:solidFill>
                <a:schemeClr val="tx1"/>
              </a:solidFill>
              <a:round/>
              <a:headEnd/>
              <a:tailEnd/>
            </a:ln>
            <a:effectLst/>
          </p:spPr>
          <p:txBody>
            <a:bodyPr/>
            <a:lstStyle/>
            <a:p>
              <a:endParaRPr lang="zh-CN" altLang="en-US"/>
            </a:p>
          </p:txBody>
        </p:sp>
        <p:sp>
          <p:nvSpPr>
            <p:cNvPr id="390150" name="Line 6"/>
            <p:cNvSpPr>
              <a:spLocks noChangeShapeType="1"/>
            </p:cNvSpPr>
            <p:nvPr/>
          </p:nvSpPr>
          <p:spPr bwMode="auto">
            <a:xfrm>
              <a:off x="1896" y="2202"/>
              <a:ext cx="192" cy="0"/>
            </a:xfrm>
            <a:prstGeom prst="line">
              <a:avLst/>
            </a:prstGeom>
            <a:noFill/>
            <a:ln w="9525">
              <a:solidFill>
                <a:schemeClr val="tx1"/>
              </a:solidFill>
              <a:round/>
              <a:headEnd/>
              <a:tailEnd/>
            </a:ln>
            <a:effectLst/>
          </p:spPr>
          <p:txBody>
            <a:bodyPr/>
            <a:lstStyle/>
            <a:p>
              <a:endParaRPr lang="zh-CN" altLang="en-US"/>
            </a:p>
          </p:txBody>
        </p:sp>
        <p:sp>
          <p:nvSpPr>
            <p:cNvPr id="390151" name="Line 7"/>
            <p:cNvSpPr>
              <a:spLocks noChangeShapeType="1"/>
            </p:cNvSpPr>
            <p:nvPr/>
          </p:nvSpPr>
          <p:spPr bwMode="auto">
            <a:xfrm flipH="1">
              <a:off x="1944" y="2202"/>
              <a:ext cx="48" cy="96"/>
            </a:xfrm>
            <a:prstGeom prst="line">
              <a:avLst/>
            </a:prstGeom>
            <a:noFill/>
            <a:ln w="9525">
              <a:solidFill>
                <a:schemeClr val="tx1"/>
              </a:solidFill>
              <a:round/>
              <a:headEnd/>
              <a:tailEnd/>
            </a:ln>
            <a:effectLst/>
          </p:spPr>
          <p:txBody>
            <a:bodyPr/>
            <a:lstStyle/>
            <a:p>
              <a:endParaRPr lang="zh-CN" altLang="en-US"/>
            </a:p>
          </p:txBody>
        </p:sp>
        <p:sp>
          <p:nvSpPr>
            <p:cNvPr id="390152" name="Line 8"/>
            <p:cNvSpPr>
              <a:spLocks noChangeShapeType="1"/>
            </p:cNvSpPr>
            <p:nvPr/>
          </p:nvSpPr>
          <p:spPr bwMode="auto">
            <a:xfrm>
              <a:off x="1992" y="2202"/>
              <a:ext cx="48" cy="96"/>
            </a:xfrm>
            <a:prstGeom prst="line">
              <a:avLst/>
            </a:prstGeom>
            <a:noFill/>
            <a:ln w="9525">
              <a:solidFill>
                <a:schemeClr val="tx1"/>
              </a:solidFill>
              <a:round/>
              <a:headEnd/>
              <a:tailEnd/>
            </a:ln>
            <a:effectLst/>
          </p:spPr>
          <p:txBody>
            <a:bodyPr/>
            <a:lstStyle/>
            <a:p>
              <a:endParaRPr lang="zh-CN" altLang="en-US"/>
            </a:p>
          </p:txBody>
        </p:sp>
        <p:sp>
          <p:nvSpPr>
            <p:cNvPr id="390153" name="Text Box 9"/>
            <p:cNvSpPr txBox="1">
              <a:spLocks noChangeArrowheads="1"/>
            </p:cNvSpPr>
            <p:nvPr/>
          </p:nvSpPr>
          <p:spPr bwMode="auto">
            <a:xfrm>
              <a:off x="1704" y="2346"/>
              <a:ext cx="576"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网站访问者</a:t>
              </a:r>
            </a:p>
          </p:txBody>
        </p:sp>
        <p:sp>
          <p:nvSpPr>
            <p:cNvPr id="390154" name="Rectangle 10"/>
            <p:cNvSpPr>
              <a:spLocks noChangeArrowheads="1"/>
            </p:cNvSpPr>
            <p:nvPr/>
          </p:nvSpPr>
          <p:spPr bwMode="auto">
            <a:xfrm>
              <a:off x="1080" y="1962"/>
              <a:ext cx="1776" cy="1536"/>
            </a:xfrm>
            <a:prstGeom prst="rect">
              <a:avLst/>
            </a:prstGeom>
            <a:noFill/>
            <a:ln w="9525">
              <a:solidFill>
                <a:schemeClr val="tx1"/>
              </a:solidFill>
              <a:miter lim="800000"/>
              <a:headEnd/>
              <a:tailEnd/>
            </a:ln>
            <a:effectLst/>
          </p:spPr>
          <p:txBody>
            <a:bodyPr wrap="none" anchor="ctr"/>
            <a:lstStyle/>
            <a:p>
              <a:endParaRPr lang="zh-CN" altLang="en-US"/>
            </a:p>
          </p:txBody>
        </p:sp>
        <p:sp>
          <p:nvSpPr>
            <p:cNvPr id="390155" name="Text Box 11"/>
            <p:cNvSpPr txBox="1">
              <a:spLocks noChangeArrowheads="1"/>
            </p:cNvSpPr>
            <p:nvPr/>
          </p:nvSpPr>
          <p:spPr bwMode="auto">
            <a:xfrm>
              <a:off x="1126" y="2007"/>
              <a:ext cx="587" cy="231"/>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800" b="1">
                  <a:solidFill>
                    <a:schemeClr val="tx1"/>
                  </a:solidFill>
                  <a:latin typeface="Times New Roman" pitchFamily="18" charset="0"/>
                </a:rPr>
                <a:t>例：</a:t>
              </a:r>
            </a:p>
          </p:txBody>
        </p:sp>
        <p:sp>
          <p:nvSpPr>
            <p:cNvPr id="390156" name="Oval 12"/>
            <p:cNvSpPr>
              <a:spLocks noChangeArrowheads="1"/>
            </p:cNvSpPr>
            <p:nvPr/>
          </p:nvSpPr>
          <p:spPr bwMode="auto">
            <a:xfrm>
              <a:off x="1512" y="2980"/>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390157" name="Line 13"/>
            <p:cNvSpPr>
              <a:spLocks noChangeShapeType="1"/>
            </p:cNvSpPr>
            <p:nvPr/>
          </p:nvSpPr>
          <p:spPr bwMode="auto">
            <a:xfrm>
              <a:off x="1560" y="3076"/>
              <a:ext cx="0" cy="48"/>
            </a:xfrm>
            <a:prstGeom prst="line">
              <a:avLst/>
            </a:prstGeom>
            <a:noFill/>
            <a:ln w="9525">
              <a:solidFill>
                <a:schemeClr val="tx1"/>
              </a:solidFill>
              <a:round/>
              <a:headEnd/>
              <a:tailEnd/>
            </a:ln>
            <a:effectLst/>
          </p:spPr>
          <p:txBody>
            <a:bodyPr/>
            <a:lstStyle/>
            <a:p>
              <a:endParaRPr lang="zh-CN" altLang="en-US"/>
            </a:p>
          </p:txBody>
        </p:sp>
        <p:sp>
          <p:nvSpPr>
            <p:cNvPr id="390158" name="Line 14"/>
            <p:cNvSpPr>
              <a:spLocks noChangeShapeType="1"/>
            </p:cNvSpPr>
            <p:nvPr/>
          </p:nvSpPr>
          <p:spPr bwMode="auto">
            <a:xfrm>
              <a:off x="1464" y="3124"/>
              <a:ext cx="192" cy="0"/>
            </a:xfrm>
            <a:prstGeom prst="line">
              <a:avLst/>
            </a:prstGeom>
            <a:noFill/>
            <a:ln w="9525">
              <a:solidFill>
                <a:schemeClr val="tx1"/>
              </a:solidFill>
              <a:round/>
              <a:headEnd/>
              <a:tailEnd/>
            </a:ln>
            <a:effectLst/>
          </p:spPr>
          <p:txBody>
            <a:bodyPr/>
            <a:lstStyle/>
            <a:p>
              <a:endParaRPr lang="zh-CN" altLang="en-US"/>
            </a:p>
          </p:txBody>
        </p:sp>
        <p:sp>
          <p:nvSpPr>
            <p:cNvPr id="390159" name="Line 15"/>
            <p:cNvSpPr>
              <a:spLocks noChangeShapeType="1"/>
            </p:cNvSpPr>
            <p:nvPr/>
          </p:nvSpPr>
          <p:spPr bwMode="auto">
            <a:xfrm flipH="1">
              <a:off x="1512" y="3124"/>
              <a:ext cx="48" cy="96"/>
            </a:xfrm>
            <a:prstGeom prst="line">
              <a:avLst/>
            </a:prstGeom>
            <a:noFill/>
            <a:ln w="9525">
              <a:solidFill>
                <a:schemeClr val="tx1"/>
              </a:solidFill>
              <a:round/>
              <a:headEnd/>
              <a:tailEnd/>
            </a:ln>
            <a:effectLst/>
          </p:spPr>
          <p:txBody>
            <a:bodyPr/>
            <a:lstStyle/>
            <a:p>
              <a:endParaRPr lang="zh-CN" altLang="en-US"/>
            </a:p>
          </p:txBody>
        </p:sp>
        <p:sp>
          <p:nvSpPr>
            <p:cNvPr id="390160" name="Line 16"/>
            <p:cNvSpPr>
              <a:spLocks noChangeShapeType="1"/>
            </p:cNvSpPr>
            <p:nvPr/>
          </p:nvSpPr>
          <p:spPr bwMode="auto">
            <a:xfrm>
              <a:off x="1560" y="3124"/>
              <a:ext cx="48" cy="96"/>
            </a:xfrm>
            <a:prstGeom prst="line">
              <a:avLst/>
            </a:prstGeom>
            <a:noFill/>
            <a:ln w="9525">
              <a:solidFill>
                <a:schemeClr val="tx1"/>
              </a:solidFill>
              <a:round/>
              <a:headEnd/>
              <a:tailEnd/>
            </a:ln>
            <a:effectLst/>
          </p:spPr>
          <p:txBody>
            <a:bodyPr/>
            <a:lstStyle/>
            <a:p>
              <a:endParaRPr lang="zh-CN" altLang="en-US"/>
            </a:p>
          </p:txBody>
        </p:sp>
        <p:sp>
          <p:nvSpPr>
            <p:cNvPr id="390161" name="Text Box 17"/>
            <p:cNvSpPr txBox="1">
              <a:spLocks noChangeArrowheads="1"/>
            </p:cNvSpPr>
            <p:nvPr/>
          </p:nvSpPr>
          <p:spPr bwMode="auto">
            <a:xfrm>
              <a:off x="1464" y="3268"/>
              <a:ext cx="240"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客户</a:t>
              </a:r>
            </a:p>
          </p:txBody>
        </p:sp>
        <p:sp>
          <p:nvSpPr>
            <p:cNvPr id="390162" name="Oval 18"/>
            <p:cNvSpPr>
              <a:spLocks noChangeArrowheads="1"/>
            </p:cNvSpPr>
            <p:nvPr/>
          </p:nvSpPr>
          <p:spPr bwMode="auto">
            <a:xfrm>
              <a:off x="2376" y="2980"/>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390163" name="Line 19"/>
            <p:cNvSpPr>
              <a:spLocks noChangeShapeType="1"/>
            </p:cNvSpPr>
            <p:nvPr/>
          </p:nvSpPr>
          <p:spPr bwMode="auto">
            <a:xfrm>
              <a:off x="2424" y="3076"/>
              <a:ext cx="0" cy="48"/>
            </a:xfrm>
            <a:prstGeom prst="line">
              <a:avLst/>
            </a:prstGeom>
            <a:noFill/>
            <a:ln w="9525">
              <a:solidFill>
                <a:schemeClr val="tx1"/>
              </a:solidFill>
              <a:round/>
              <a:headEnd/>
              <a:tailEnd/>
            </a:ln>
            <a:effectLst/>
          </p:spPr>
          <p:txBody>
            <a:bodyPr/>
            <a:lstStyle/>
            <a:p>
              <a:endParaRPr lang="zh-CN" altLang="en-US"/>
            </a:p>
          </p:txBody>
        </p:sp>
        <p:sp>
          <p:nvSpPr>
            <p:cNvPr id="390164" name="Line 20"/>
            <p:cNvSpPr>
              <a:spLocks noChangeShapeType="1"/>
            </p:cNvSpPr>
            <p:nvPr/>
          </p:nvSpPr>
          <p:spPr bwMode="auto">
            <a:xfrm>
              <a:off x="2328" y="3124"/>
              <a:ext cx="192" cy="0"/>
            </a:xfrm>
            <a:prstGeom prst="line">
              <a:avLst/>
            </a:prstGeom>
            <a:noFill/>
            <a:ln w="9525">
              <a:solidFill>
                <a:schemeClr val="tx1"/>
              </a:solidFill>
              <a:round/>
              <a:headEnd/>
              <a:tailEnd/>
            </a:ln>
            <a:effectLst/>
          </p:spPr>
          <p:txBody>
            <a:bodyPr/>
            <a:lstStyle/>
            <a:p>
              <a:endParaRPr lang="zh-CN" altLang="en-US"/>
            </a:p>
          </p:txBody>
        </p:sp>
        <p:sp>
          <p:nvSpPr>
            <p:cNvPr id="390165" name="Line 21"/>
            <p:cNvSpPr>
              <a:spLocks noChangeShapeType="1"/>
            </p:cNvSpPr>
            <p:nvPr/>
          </p:nvSpPr>
          <p:spPr bwMode="auto">
            <a:xfrm flipH="1">
              <a:off x="2376" y="3124"/>
              <a:ext cx="48" cy="96"/>
            </a:xfrm>
            <a:prstGeom prst="line">
              <a:avLst/>
            </a:prstGeom>
            <a:noFill/>
            <a:ln w="9525">
              <a:solidFill>
                <a:schemeClr val="tx1"/>
              </a:solidFill>
              <a:round/>
              <a:headEnd/>
              <a:tailEnd/>
            </a:ln>
            <a:effectLst/>
          </p:spPr>
          <p:txBody>
            <a:bodyPr/>
            <a:lstStyle/>
            <a:p>
              <a:endParaRPr lang="zh-CN" altLang="en-US"/>
            </a:p>
          </p:txBody>
        </p:sp>
        <p:sp>
          <p:nvSpPr>
            <p:cNvPr id="390166" name="Line 22"/>
            <p:cNvSpPr>
              <a:spLocks noChangeShapeType="1"/>
            </p:cNvSpPr>
            <p:nvPr/>
          </p:nvSpPr>
          <p:spPr bwMode="auto">
            <a:xfrm>
              <a:off x="2424" y="3124"/>
              <a:ext cx="48" cy="96"/>
            </a:xfrm>
            <a:prstGeom prst="line">
              <a:avLst/>
            </a:prstGeom>
            <a:noFill/>
            <a:ln w="9525">
              <a:solidFill>
                <a:schemeClr val="tx1"/>
              </a:solidFill>
              <a:round/>
              <a:headEnd/>
              <a:tailEnd/>
            </a:ln>
            <a:effectLst/>
          </p:spPr>
          <p:txBody>
            <a:bodyPr/>
            <a:lstStyle/>
            <a:p>
              <a:endParaRPr lang="zh-CN" altLang="en-US"/>
            </a:p>
          </p:txBody>
        </p:sp>
        <p:sp>
          <p:nvSpPr>
            <p:cNvPr id="390167" name="Text Box 23"/>
            <p:cNvSpPr txBox="1">
              <a:spLocks noChangeArrowheads="1"/>
            </p:cNvSpPr>
            <p:nvPr/>
          </p:nvSpPr>
          <p:spPr bwMode="auto">
            <a:xfrm>
              <a:off x="2232" y="3268"/>
              <a:ext cx="480"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网站职员</a:t>
              </a:r>
            </a:p>
          </p:txBody>
        </p:sp>
        <p:sp>
          <p:nvSpPr>
            <p:cNvPr id="390168" name="AutoShape 24"/>
            <p:cNvSpPr>
              <a:spLocks noChangeArrowheads="1"/>
            </p:cNvSpPr>
            <p:nvPr/>
          </p:nvSpPr>
          <p:spPr bwMode="auto">
            <a:xfrm>
              <a:off x="1944" y="2538"/>
              <a:ext cx="96" cy="96"/>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390169" name="Line 25"/>
            <p:cNvSpPr>
              <a:spLocks noChangeShapeType="1"/>
            </p:cNvSpPr>
            <p:nvPr/>
          </p:nvSpPr>
          <p:spPr bwMode="auto">
            <a:xfrm>
              <a:off x="1992" y="2634"/>
              <a:ext cx="0" cy="144"/>
            </a:xfrm>
            <a:prstGeom prst="line">
              <a:avLst/>
            </a:prstGeom>
            <a:noFill/>
            <a:ln w="9525">
              <a:solidFill>
                <a:schemeClr val="tx1"/>
              </a:solidFill>
              <a:round/>
              <a:headEnd/>
              <a:tailEnd/>
            </a:ln>
            <a:effectLst/>
          </p:spPr>
          <p:txBody>
            <a:bodyPr/>
            <a:lstStyle/>
            <a:p>
              <a:endParaRPr lang="zh-CN" altLang="en-US"/>
            </a:p>
          </p:txBody>
        </p:sp>
        <p:sp>
          <p:nvSpPr>
            <p:cNvPr id="390170" name="Line 26"/>
            <p:cNvSpPr>
              <a:spLocks noChangeShapeType="1"/>
            </p:cNvSpPr>
            <p:nvPr/>
          </p:nvSpPr>
          <p:spPr bwMode="auto">
            <a:xfrm>
              <a:off x="1608" y="2778"/>
              <a:ext cx="816" cy="0"/>
            </a:xfrm>
            <a:prstGeom prst="line">
              <a:avLst/>
            </a:prstGeom>
            <a:noFill/>
            <a:ln w="9525">
              <a:solidFill>
                <a:schemeClr val="tx1"/>
              </a:solidFill>
              <a:round/>
              <a:headEnd/>
              <a:tailEnd/>
            </a:ln>
            <a:effectLst/>
          </p:spPr>
          <p:txBody>
            <a:bodyPr/>
            <a:lstStyle/>
            <a:p>
              <a:endParaRPr lang="zh-CN" altLang="en-US"/>
            </a:p>
          </p:txBody>
        </p:sp>
        <p:sp>
          <p:nvSpPr>
            <p:cNvPr id="390171" name="Line 27"/>
            <p:cNvSpPr>
              <a:spLocks noChangeShapeType="1"/>
            </p:cNvSpPr>
            <p:nvPr/>
          </p:nvSpPr>
          <p:spPr bwMode="auto">
            <a:xfrm>
              <a:off x="1608" y="2778"/>
              <a:ext cx="0" cy="144"/>
            </a:xfrm>
            <a:prstGeom prst="line">
              <a:avLst/>
            </a:prstGeom>
            <a:noFill/>
            <a:ln w="9525">
              <a:solidFill>
                <a:schemeClr val="tx1"/>
              </a:solidFill>
              <a:round/>
              <a:headEnd/>
              <a:tailEnd/>
            </a:ln>
            <a:effectLst/>
          </p:spPr>
          <p:txBody>
            <a:bodyPr/>
            <a:lstStyle/>
            <a:p>
              <a:endParaRPr lang="zh-CN" altLang="en-US"/>
            </a:p>
          </p:txBody>
        </p:sp>
        <p:sp>
          <p:nvSpPr>
            <p:cNvPr id="390172" name="Line 28"/>
            <p:cNvSpPr>
              <a:spLocks noChangeShapeType="1"/>
            </p:cNvSpPr>
            <p:nvPr/>
          </p:nvSpPr>
          <p:spPr bwMode="auto">
            <a:xfrm>
              <a:off x="2424" y="2778"/>
              <a:ext cx="0" cy="144"/>
            </a:xfrm>
            <a:prstGeom prst="line">
              <a:avLst/>
            </a:prstGeom>
            <a:noFill/>
            <a:ln w="9525">
              <a:solidFill>
                <a:schemeClr val="tx1"/>
              </a:solidFill>
              <a:round/>
              <a:headEnd/>
              <a:tailEnd/>
            </a:ln>
            <a:effectLst/>
          </p:spPr>
          <p:txBody>
            <a:bodyPr/>
            <a:lstStyle/>
            <a:p>
              <a:endParaRPr lang="zh-CN" altLang="en-US"/>
            </a:p>
          </p:txBody>
        </p:sp>
      </p:grpSp>
      <p:sp>
        <p:nvSpPr>
          <p:cNvPr id="390173" name="Text Box 29"/>
          <p:cNvSpPr txBox="1">
            <a:spLocks noChangeArrowheads="1"/>
          </p:cNvSpPr>
          <p:nvPr/>
        </p:nvSpPr>
        <p:spPr bwMode="auto">
          <a:xfrm>
            <a:off x="4416425" y="3109913"/>
            <a:ext cx="4414838" cy="1698625"/>
          </a:xfrm>
          <a:prstGeom prst="rect">
            <a:avLst/>
          </a:prstGeom>
          <a:noFill/>
          <a:ln w="9525">
            <a:noFill/>
            <a:miter lim="800000"/>
            <a:headEnd/>
            <a:tailEnd/>
          </a:ln>
          <a:effectLst/>
        </p:spPr>
        <p:txBody>
          <a:bodyPr>
            <a:spAutoFit/>
          </a:bodyPr>
          <a:lstStyle/>
          <a:p>
            <a:pPr algn="l">
              <a:lnSpc>
                <a:spcPct val="130000"/>
              </a:lnSpc>
              <a:spcBef>
                <a:spcPct val="50000"/>
              </a:spcBef>
            </a:pPr>
            <a:r>
              <a:rPr lang="zh-CN" altLang="en-US" sz="2400" b="1" dirty="0">
                <a:solidFill>
                  <a:schemeClr val="tx1"/>
                </a:solidFill>
                <a:latin typeface="Times New Roman" pitchFamily="18" charset="0"/>
              </a:rPr>
              <a:t>表示：</a:t>
            </a:r>
          </a:p>
          <a:p>
            <a:pPr algn="l">
              <a:lnSpc>
                <a:spcPct val="130000"/>
              </a:lnSpc>
              <a:spcBef>
                <a:spcPct val="50000"/>
              </a:spcBef>
            </a:pPr>
            <a:r>
              <a:rPr lang="zh-CN" altLang="en-US" sz="2400" b="1" dirty="0">
                <a:solidFill>
                  <a:schemeClr val="tx1"/>
                </a:solidFill>
                <a:latin typeface="Times New Roman" pitchFamily="18" charset="0"/>
              </a:rPr>
              <a:t>        客户和网站职员对系统的请求是部分相同的。</a:t>
            </a:r>
          </a:p>
        </p:txBody>
      </p:sp>
      <p:sp>
        <p:nvSpPr>
          <p:cNvPr id="390174" name="Text Box 30"/>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建立功能模型</a:t>
            </a:r>
          </a:p>
        </p:txBody>
      </p:sp>
    </p:spTree>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9" name="Text Box 11"/>
          <p:cNvSpPr txBox="1">
            <a:spLocks noChangeArrowheads="1"/>
          </p:cNvSpPr>
          <p:nvPr/>
        </p:nvSpPr>
        <p:spPr bwMode="auto">
          <a:xfrm>
            <a:off x="263525" y="2417763"/>
            <a:ext cx="8605838" cy="3495675"/>
          </a:xfrm>
          <a:prstGeom prst="rect">
            <a:avLst/>
          </a:prstGeom>
          <a:noFill/>
          <a:ln w="28575">
            <a:noFill/>
            <a:miter lim="800000"/>
            <a:headEnd/>
            <a:tailEnd/>
          </a:ln>
          <a:effectLst/>
        </p:spPr>
        <p:txBody>
          <a:bodyPr>
            <a:spAutoFit/>
          </a:bodyPr>
          <a:lstStyle/>
          <a:p>
            <a:pPr>
              <a:lnSpc>
                <a:spcPct val="145000"/>
              </a:lnSpc>
              <a:spcBef>
                <a:spcPct val="15000"/>
              </a:spcBef>
            </a:pPr>
            <a:r>
              <a:rPr lang="en-US" altLang="zh-CN" sz="2400" b="1">
                <a:solidFill>
                  <a:schemeClr val="tx1"/>
                </a:solidFill>
                <a:effectLst>
                  <a:outerShdw blurRad="38100" dist="38100" dir="2700000" algn="tl">
                    <a:srgbClr val="C0C0C0"/>
                  </a:outerShdw>
                </a:effectLst>
                <a:latin typeface="楷体_GB2312" pitchFamily="49" charset="-122"/>
                <a:ea typeface="楷体_GB2312" pitchFamily="49" charset="-122"/>
              </a:rPr>
              <a:t>  </a:t>
            </a:r>
            <a:r>
              <a:rPr lang="zh-CN" altLang="en-US" sz="2400" b="1">
                <a:solidFill>
                  <a:schemeClr val="tx1"/>
                </a:solidFill>
                <a:effectLst>
                  <a:outerShdw blurRad="38100" dist="38100" dir="2700000" algn="tl">
                    <a:srgbClr val="C0C0C0"/>
                  </a:outerShdw>
                </a:effectLst>
                <a:latin typeface="楷体_GB2312" pitchFamily="49" charset="-122"/>
                <a:ea typeface="楷体_GB2312" pitchFamily="49" charset="-122"/>
              </a:rPr>
              <a:t>　从本质上讲</a:t>
            </a:r>
            <a:r>
              <a:rPr lang="en-US" altLang="zh-CN" sz="2400" b="1">
                <a:solidFill>
                  <a:schemeClr val="tx1"/>
                </a:solidFill>
                <a:effectLst>
                  <a:outerShdw blurRad="38100" dist="38100" dir="2700000" algn="tl">
                    <a:srgbClr val="C0C0C0"/>
                  </a:outerShdw>
                </a:effectLst>
                <a:latin typeface="楷体_GB2312" pitchFamily="49" charset="-122"/>
                <a:ea typeface="楷体_GB2312" pitchFamily="49" charset="-122"/>
              </a:rPr>
              <a:t>,</a:t>
            </a:r>
            <a:r>
              <a:rPr lang="zh-CN" altLang="en-US" sz="2400" b="1">
                <a:solidFill>
                  <a:schemeClr val="tx2"/>
                </a:solidFill>
                <a:effectLst>
                  <a:outerShdw blurRad="38100" dist="38100" dir="2700000" algn="tl">
                    <a:srgbClr val="C0C0C0"/>
                  </a:outerShdw>
                </a:effectLst>
                <a:latin typeface="楷体_GB2312" pitchFamily="49" charset="-122"/>
                <a:ea typeface="楷体_GB2312" pitchFamily="49" charset="-122"/>
              </a:rPr>
              <a:t>一个用例是用户与计算机之间的一次典型交互</a:t>
            </a:r>
            <a:r>
              <a:rPr lang="zh-CN" altLang="en-US" sz="2400" b="1">
                <a:solidFill>
                  <a:schemeClr val="tx1"/>
                </a:solidFill>
                <a:effectLst>
                  <a:outerShdw blurRad="38100" dist="38100" dir="2700000" algn="tl">
                    <a:srgbClr val="C0C0C0"/>
                  </a:outerShdw>
                </a:effectLst>
                <a:latin typeface="楷体_GB2312" pitchFamily="49" charset="-122"/>
                <a:ea typeface="楷体_GB2312" pitchFamily="49" charset="-122"/>
              </a:rPr>
              <a:t>。在</a:t>
            </a:r>
            <a:r>
              <a:rPr lang="en-US" altLang="zh-CN" sz="2400" b="1">
                <a:solidFill>
                  <a:schemeClr val="tx1"/>
                </a:solidFill>
                <a:effectLst>
                  <a:outerShdw blurRad="38100" dist="38100" dir="2700000" algn="tl">
                    <a:srgbClr val="C0C0C0"/>
                  </a:outerShdw>
                </a:effectLst>
                <a:latin typeface="Times New Roman" pitchFamily="18" charset="0"/>
                <a:ea typeface="楷体_GB2312" pitchFamily="49" charset="-122"/>
              </a:rPr>
              <a:t>UML</a:t>
            </a:r>
            <a:r>
              <a:rPr lang="zh-CN" altLang="en-US" sz="2400" b="1">
                <a:solidFill>
                  <a:schemeClr val="tx1"/>
                </a:solidFill>
                <a:effectLst>
                  <a:outerShdw blurRad="38100" dist="38100" dir="2700000" algn="tl">
                    <a:srgbClr val="C0C0C0"/>
                  </a:outerShdw>
                </a:effectLst>
                <a:latin typeface="楷体_GB2312" pitchFamily="49" charset="-122"/>
                <a:ea typeface="楷体_GB2312" pitchFamily="49" charset="-122"/>
              </a:rPr>
              <a:t>中</a:t>
            </a:r>
            <a:r>
              <a:rPr lang="en-US" altLang="zh-CN" sz="2400" b="1">
                <a:solidFill>
                  <a:schemeClr val="tx1"/>
                </a:solidFill>
                <a:effectLst>
                  <a:outerShdw blurRad="38100" dist="38100" dir="2700000" algn="tl">
                    <a:srgbClr val="C0C0C0"/>
                  </a:outerShdw>
                </a:effectLst>
                <a:latin typeface="楷体_GB2312" pitchFamily="49" charset="-122"/>
                <a:ea typeface="楷体_GB2312" pitchFamily="49" charset="-122"/>
              </a:rPr>
              <a:t>,</a:t>
            </a:r>
            <a:r>
              <a:rPr lang="zh-CN" altLang="en-US" sz="2400" b="1">
                <a:solidFill>
                  <a:schemeClr val="tx1"/>
                </a:solidFill>
                <a:effectLst>
                  <a:outerShdw blurRad="38100" dist="38100" dir="2700000" algn="tl">
                    <a:srgbClr val="C0C0C0"/>
                  </a:outerShdw>
                </a:effectLst>
                <a:latin typeface="楷体_GB2312" pitchFamily="49" charset="-122"/>
                <a:ea typeface="楷体_GB2312" pitchFamily="49" charset="-122"/>
              </a:rPr>
              <a:t>用例被定义成系统执行的一系列动作（功能）。</a:t>
            </a:r>
          </a:p>
          <a:p>
            <a:pPr>
              <a:lnSpc>
                <a:spcPct val="145000"/>
              </a:lnSpc>
              <a:spcBef>
                <a:spcPct val="15000"/>
              </a:spcBef>
            </a:pPr>
            <a:r>
              <a:rPr lang="zh-CN" altLang="en-US" sz="2400" b="1">
                <a:solidFill>
                  <a:schemeClr val="tx1"/>
                </a:solidFill>
                <a:effectLst>
                  <a:outerShdw blurRad="38100" dist="38100" dir="2700000" algn="tl">
                    <a:srgbClr val="C0C0C0"/>
                  </a:outerShdw>
                </a:effectLst>
                <a:latin typeface="楷体_GB2312" pitchFamily="49" charset="-122"/>
                <a:ea typeface="楷体_GB2312" pitchFamily="49" charset="-122"/>
              </a:rPr>
              <a:t>   用例有以下特点</a:t>
            </a:r>
            <a:r>
              <a:rPr lang="en-US" altLang="zh-CN" sz="2400" b="1">
                <a:solidFill>
                  <a:schemeClr val="tx1"/>
                </a:solidFill>
                <a:effectLst>
                  <a:outerShdw blurRad="38100" dist="38100" dir="2700000" algn="tl">
                    <a:srgbClr val="C0C0C0"/>
                  </a:outerShdw>
                </a:effectLst>
                <a:latin typeface="楷体_GB2312" pitchFamily="49" charset="-122"/>
                <a:ea typeface="楷体_GB2312" pitchFamily="49" charset="-122"/>
              </a:rPr>
              <a:t>:</a:t>
            </a:r>
          </a:p>
          <a:p>
            <a:pPr>
              <a:lnSpc>
                <a:spcPct val="145000"/>
              </a:lnSpc>
              <a:spcBef>
                <a:spcPct val="15000"/>
              </a:spcBef>
              <a:buFont typeface="Wingdings" pitchFamily="2" charset="2"/>
              <a:buChar char="l"/>
            </a:pPr>
            <a:r>
              <a:rPr lang="zh-CN" altLang="en-US" sz="2400" b="1">
                <a:solidFill>
                  <a:schemeClr val="tx1"/>
                </a:solidFill>
                <a:effectLst>
                  <a:outerShdw blurRad="38100" dist="38100" dir="2700000" algn="tl">
                    <a:srgbClr val="C0C0C0"/>
                  </a:outerShdw>
                </a:effectLst>
                <a:latin typeface="楷体_GB2312" pitchFamily="49" charset="-122"/>
                <a:ea typeface="楷体_GB2312" pitchFamily="49" charset="-122"/>
              </a:rPr>
              <a:t>　用例实现一个具体的用户目标；</a:t>
            </a:r>
          </a:p>
          <a:p>
            <a:pPr>
              <a:lnSpc>
                <a:spcPct val="145000"/>
              </a:lnSpc>
              <a:spcBef>
                <a:spcPct val="15000"/>
              </a:spcBef>
              <a:buFont typeface="Wingdings" pitchFamily="2" charset="2"/>
              <a:buChar char="l"/>
            </a:pPr>
            <a:r>
              <a:rPr lang="zh-CN" altLang="en-US" sz="2400" b="1">
                <a:solidFill>
                  <a:schemeClr val="tx1"/>
                </a:solidFill>
                <a:effectLst>
                  <a:outerShdw blurRad="38100" dist="38100" dir="2700000" algn="tl">
                    <a:srgbClr val="C0C0C0"/>
                  </a:outerShdw>
                </a:effectLst>
                <a:latin typeface="楷体_GB2312" pitchFamily="49" charset="-122"/>
                <a:ea typeface="楷体_GB2312" pitchFamily="49" charset="-122"/>
              </a:rPr>
              <a:t>　用例由执行者激活</a:t>
            </a:r>
            <a:r>
              <a:rPr lang="en-US" altLang="zh-CN" sz="2400" b="1">
                <a:solidFill>
                  <a:schemeClr val="tx1"/>
                </a:solidFill>
                <a:effectLst>
                  <a:outerShdw blurRad="38100" dist="38100" dir="2700000" algn="tl">
                    <a:srgbClr val="C0C0C0"/>
                  </a:outerShdw>
                </a:effectLst>
                <a:latin typeface="楷体_GB2312" pitchFamily="49" charset="-122"/>
                <a:ea typeface="楷体_GB2312" pitchFamily="49" charset="-122"/>
              </a:rPr>
              <a:t>,</a:t>
            </a:r>
            <a:r>
              <a:rPr lang="zh-CN" altLang="en-US" sz="2400" b="1">
                <a:solidFill>
                  <a:schemeClr val="tx1"/>
                </a:solidFill>
                <a:effectLst>
                  <a:outerShdw blurRad="38100" dist="38100" dir="2700000" algn="tl">
                    <a:srgbClr val="C0C0C0"/>
                  </a:outerShdw>
                </a:effectLst>
                <a:latin typeface="楷体_GB2312" pitchFamily="49" charset="-122"/>
                <a:ea typeface="楷体_GB2312" pitchFamily="49" charset="-122"/>
              </a:rPr>
              <a:t>并将结果值反馈给执行者；</a:t>
            </a:r>
          </a:p>
          <a:p>
            <a:pPr>
              <a:lnSpc>
                <a:spcPct val="145000"/>
              </a:lnSpc>
              <a:spcBef>
                <a:spcPct val="15000"/>
              </a:spcBef>
              <a:buFont typeface="Wingdings" pitchFamily="2" charset="2"/>
              <a:buChar char="l"/>
            </a:pPr>
            <a:r>
              <a:rPr lang="zh-CN" altLang="en-US" sz="2400" b="1">
                <a:solidFill>
                  <a:schemeClr val="tx1"/>
                </a:solidFill>
                <a:effectLst>
                  <a:outerShdw blurRad="38100" dist="38100" dir="2700000" algn="tl">
                    <a:srgbClr val="C0C0C0"/>
                  </a:outerShdw>
                </a:effectLst>
                <a:latin typeface="楷体_GB2312" pitchFamily="49" charset="-122"/>
                <a:ea typeface="楷体_GB2312" pitchFamily="49" charset="-122"/>
              </a:rPr>
              <a:t>　用例必须具有功能上的完整描述。</a:t>
            </a:r>
          </a:p>
        </p:txBody>
      </p:sp>
      <p:sp>
        <p:nvSpPr>
          <p:cNvPr id="391184" name="Text Box 16"/>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建立功能模型</a:t>
            </a:r>
          </a:p>
        </p:txBody>
      </p:sp>
      <p:sp>
        <p:nvSpPr>
          <p:cNvPr id="391185" name="Rectangle 17"/>
          <p:cNvSpPr>
            <a:spLocks noChangeArrowheads="1"/>
          </p:cNvSpPr>
          <p:nvPr/>
        </p:nvSpPr>
        <p:spPr bwMode="auto">
          <a:xfrm>
            <a:off x="288925" y="1485900"/>
            <a:ext cx="4071938" cy="476250"/>
          </a:xfrm>
          <a:prstGeom prst="rect">
            <a:avLst/>
          </a:prstGeom>
          <a:noFill/>
          <a:ln w="9525">
            <a:noFill/>
            <a:miter lim="800000"/>
            <a:headEnd/>
            <a:tailEnd/>
          </a:ln>
          <a:effectLst/>
        </p:spPr>
        <p:txBody>
          <a:bodyPr wrap="none">
            <a:spAutoFit/>
          </a:bodyPr>
          <a:lstStyle/>
          <a:p>
            <a:r>
              <a:rPr lang="zh-CN" altLang="en-US" b="1">
                <a:solidFill>
                  <a:schemeClr val="tx2"/>
                </a:solidFill>
                <a:effectLst>
                  <a:outerShdw blurRad="38100" dist="38100" dir="2700000" algn="tl">
                    <a:srgbClr val="C0C0C0"/>
                  </a:outerShdw>
                </a:effectLst>
              </a:rPr>
              <a:t>二、建立用例</a:t>
            </a:r>
            <a:r>
              <a:rPr lang="en-US" altLang="zh-CN" b="1">
                <a:solidFill>
                  <a:schemeClr val="tx2"/>
                </a:solidFill>
                <a:effectLst>
                  <a:outerShdw blurRad="38100" dist="38100" dir="2700000" algn="tl">
                    <a:srgbClr val="C0C0C0"/>
                  </a:outerShdw>
                </a:effectLst>
              </a:rPr>
              <a:t>(use case)</a:t>
            </a:r>
          </a:p>
        </p:txBody>
      </p:sp>
    </p:spTree>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ChangeArrowheads="1"/>
          </p:cNvSpPr>
          <p:nvPr/>
        </p:nvSpPr>
        <p:spPr bwMode="auto">
          <a:xfrm>
            <a:off x="188913" y="1212850"/>
            <a:ext cx="8666162" cy="1260475"/>
          </a:xfrm>
          <a:prstGeom prst="rect">
            <a:avLst/>
          </a:prstGeom>
          <a:noFill/>
          <a:ln w="9525">
            <a:noFill/>
            <a:miter lim="800000"/>
            <a:headEnd/>
            <a:tailEnd/>
          </a:ln>
          <a:effectLst/>
        </p:spPr>
        <p:txBody>
          <a:bodyPr>
            <a:spAutoFit/>
          </a:bodyPr>
          <a:lstStyle/>
          <a:p>
            <a:pPr algn="l">
              <a:lnSpc>
                <a:spcPct val="120000"/>
              </a:lnSpc>
            </a:pPr>
            <a:r>
              <a:rPr lang="zh-CN" altLang="en-US" sz="2400" b="1">
                <a:solidFill>
                  <a:schemeClr val="tx2"/>
                </a:solidFill>
                <a:effectLst>
                  <a:outerShdw blurRad="38100" dist="38100" dir="2700000" algn="tl">
                    <a:srgbClr val="C0C0C0"/>
                  </a:outerShdw>
                </a:effectLst>
                <a:latin typeface="宋体" pitchFamily="2" charset="-122"/>
              </a:rPr>
              <a:t>建立</a:t>
            </a:r>
            <a:r>
              <a:rPr lang="en-US" altLang="zh-CN" sz="2400" b="1">
                <a:solidFill>
                  <a:schemeClr val="tx2"/>
                </a:solidFill>
                <a:effectLst>
                  <a:outerShdw blurRad="38100" dist="38100" dir="2700000" algn="tl">
                    <a:srgbClr val="C0C0C0"/>
                  </a:outerShdw>
                </a:effectLst>
                <a:latin typeface="Times New Roman" pitchFamily="18" charset="0"/>
                <a:cs typeface="Times New Roman" pitchFamily="18" charset="0"/>
              </a:rPr>
              <a:t>Use Case</a:t>
            </a:r>
            <a:r>
              <a:rPr lang="zh-CN" altLang="en-US" sz="2400" b="1">
                <a:solidFill>
                  <a:schemeClr val="tx2"/>
                </a:solidFill>
                <a:effectLst>
                  <a:outerShdw blurRad="38100" dist="38100" dir="2700000" algn="tl">
                    <a:srgbClr val="C0C0C0"/>
                  </a:outerShdw>
                </a:effectLst>
                <a:latin typeface="宋体" pitchFamily="2" charset="-122"/>
              </a:rPr>
              <a:t>，从系统边界入手</a:t>
            </a:r>
            <a:endParaRPr lang="zh-CN" altLang="en-US" sz="2400" b="1">
              <a:solidFill>
                <a:schemeClr val="tx1"/>
              </a:solidFill>
              <a:effectLst>
                <a:outerShdw blurRad="38100" dist="38100" dir="2700000" algn="tl">
                  <a:srgbClr val="C0C0C0"/>
                </a:outerShdw>
              </a:effectLst>
              <a:latin typeface="宋体" pitchFamily="2" charset="-122"/>
            </a:endParaRPr>
          </a:p>
          <a:p>
            <a:pPr algn="l">
              <a:lnSpc>
                <a:spcPct val="120000"/>
              </a:lnSpc>
            </a:pPr>
            <a:r>
              <a:rPr lang="zh-CN" altLang="en-US" sz="2000" b="1">
                <a:solidFill>
                  <a:schemeClr val="tx1"/>
                </a:solidFill>
                <a:effectLst>
                  <a:outerShdw blurRad="38100" dist="38100" dir="2700000" algn="tl">
                    <a:srgbClr val="C0C0C0"/>
                  </a:outerShdw>
                </a:effectLst>
                <a:latin typeface="宋体" pitchFamily="2" charset="-122"/>
              </a:rPr>
              <a:t>    系统边界，是指系统内部成分与系统以外事物的分界。因此，建立</a:t>
            </a:r>
            <a:r>
              <a:rPr lang="en-US" altLang="zh-CN" sz="2000" b="1">
                <a:solidFill>
                  <a:schemeClr val="tx1"/>
                </a:solidFill>
                <a:effectLst>
                  <a:outerShdw blurRad="38100" dist="38100" dir="2700000" algn="tl">
                    <a:srgbClr val="C0C0C0"/>
                  </a:outerShdw>
                </a:effectLst>
                <a:latin typeface="Times New Roman" pitchFamily="18" charset="0"/>
                <a:cs typeface="Times New Roman" pitchFamily="18" charset="0"/>
              </a:rPr>
              <a:t>Use Case</a:t>
            </a:r>
            <a:r>
              <a:rPr lang="zh-CN" altLang="en-US" sz="2000" b="1">
                <a:solidFill>
                  <a:schemeClr val="tx1"/>
                </a:solidFill>
                <a:effectLst>
                  <a:outerShdw blurRad="38100" dist="38100" dir="2700000" algn="tl">
                    <a:srgbClr val="C0C0C0"/>
                  </a:outerShdw>
                </a:effectLst>
                <a:latin typeface="Times New Roman" pitchFamily="18" charset="0"/>
                <a:cs typeface="Times New Roman" pitchFamily="18" charset="0"/>
              </a:rPr>
              <a:t>图主要是</a:t>
            </a:r>
            <a:r>
              <a:rPr lang="zh-CN" altLang="en-US" sz="2000" b="1">
                <a:solidFill>
                  <a:schemeClr val="tx1"/>
                </a:solidFill>
                <a:effectLst>
                  <a:outerShdw blurRad="38100" dist="38100" dir="2700000" algn="tl">
                    <a:srgbClr val="C0C0C0"/>
                  </a:outerShdw>
                </a:effectLst>
                <a:latin typeface="宋体" pitchFamily="2" charset="-122"/>
              </a:rPr>
              <a:t>反映与未来系统进行交互的人员、设备或其他系统。</a:t>
            </a:r>
          </a:p>
        </p:txBody>
      </p:sp>
      <p:sp>
        <p:nvSpPr>
          <p:cNvPr id="392195" name="Text Box 3"/>
          <p:cNvSpPr txBox="1">
            <a:spLocks noChangeArrowheads="1"/>
          </p:cNvSpPr>
          <p:nvPr/>
        </p:nvSpPr>
        <p:spPr bwMode="auto">
          <a:xfrm>
            <a:off x="762000" y="762000"/>
            <a:ext cx="2590800" cy="366713"/>
          </a:xfrm>
          <a:prstGeom prst="rect">
            <a:avLst/>
          </a:prstGeom>
          <a:noFill/>
          <a:ln w="9525">
            <a:noFill/>
            <a:miter lim="800000"/>
            <a:headEnd/>
            <a:tailEnd/>
          </a:ln>
          <a:effectLst/>
        </p:spPr>
        <p:txBody>
          <a:bodyPr>
            <a:spAutoFit/>
          </a:bodyPr>
          <a:lstStyle/>
          <a:p>
            <a:pPr algn="l">
              <a:lnSpc>
                <a:spcPct val="100000"/>
              </a:lnSpc>
              <a:spcBef>
                <a:spcPct val="50000"/>
              </a:spcBef>
            </a:pPr>
            <a:endParaRPr kumimoji="0" lang="zh-CN" altLang="zh-CN" sz="1800">
              <a:solidFill>
                <a:schemeClr val="tx1"/>
              </a:solidFill>
            </a:endParaRPr>
          </a:p>
        </p:txBody>
      </p:sp>
      <p:sp>
        <p:nvSpPr>
          <p:cNvPr id="392196" name="Text Box 4"/>
          <p:cNvSpPr txBox="1">
            <a:spLocks noChangeArrowheads="1"/>
          </p:cNvSpPr>
          <p:nvPr/>
        </p:nvSpPr>
        <p:spPr bwMode="auto">
          <a:xfrm>
            <a:off x="1476375" y="2771775"/>
            <a:ext cx="6884988" cy="396875"/>
          </a:xfrm>
          <a:prstGeom prst="rect">
            <a:avLst/>
          </a:prstGeom>
          <a:noFill/>
          <a:ln w="9525">
            <a:noFill/>
            <a:miter lim="800000"/>
            <a:headEnd/>
            <a:tailEnd/>
          </a:ln>
          <a:effectLst/>
        </p:spPr>
        <p:txBody>
          <a:bodyPr>
            <a:spAutoFit/>
          </a:bodyPr>
          <a:lstStyle/>
          <a:p>
            <a:pPr algn="l">
              <a:lnSpc>
                <a:spcPct val="100000"/>
              </a:lnSpc>
              <a:spcBef>
                <a:spcPct val="20000"/>
              </a:spcBef>
            </a:pPr>
            <a:r>
              <a:rPr lang="zh-CN" altLang="en-US" sz="2000" b="1">
                <a:solidFill>
                  <a:schemeClr val="tx2"/>
                </a:solidFill>
                <a:effectLst>
                  <a:outerShdw blurRad="38100" dist="38100" dir="2700000" algn="tl">
                    <a:srgbClr val="C0C0C0"/>
                  </a:outerShdw>
                </a:effectLst>
                <a:latin typeface="Times New Roman" pitchFamily="18" charset="0"/>
              </a:rPr>
              <a:t>用</a:t>
            </a:r>
            <a:r>
              <a:rPr lang="zh-CN" altLang="en-US" sz="2000" b="1">
                <a:solidFill>
                  <a:schemeClr val="tx2"/>
                </a:solidFill>
                <a:effectLst>
                  <a:outerShdw blurRad="38100" dist="38100" dir="2700000" algn="tl">
                    <a:srgbClr val="C0C0C0"/>
                  </a:outerShdw>
                </a:effectLst>
                <a:latin typeface="Tahoma" pitchFamily="34" charset="0"/>
              </a:rPr>
              <a:t>例</a:t>
            </a:r>
            <a:r>
              <a:rPr lang="zh-CN" altLang="en-US" sz="2000" b="1">
                <a:solidFill>
                  <a:schemeClr val="tx2"/>
                </a:solidFill>
                <a:effectLst>
                  <a:outerShdw blurRad="38100" dist="38100" dir="2700000" algn="tl">
                    <a:srgbClr val="C0C0C0"/>
                  </a:outerShdw>
                </a:effectLst>
                <a:latin typeface="Times New Roman" pitchFamily="18" charset="0"/>
              </a:rPr>
              <a:t>描述系统做什么（功能需求），而不描述怎么做。</a:t>
            </a:r>
          </a:p>
        </p:txBody>
      </p:sp>
      <p:grpSp>
        <p:nvGrpSpPr>
          <p:cNvPr id="392197" name="Group 5"/>
          <p:cNvGrpSpPr>
            <a:grpSpLocks/>
          </p:cNvGrpSpPr>
          <p:nvPr/>
        </p:nvGrpSpPr>
        <p:grpSpPr bwMode="auto">
          <a:xfrm>
            <a:off x="982663" y="3328988"/>
            <a:ext cx="7239000" cy="3124200"/>
            <a:chOff x="672" y="2120"/>
            <a:chExt cx="4560" cy="1968"/>
          </a:xfrm>
        </p:grpSpPr>
        <p:sp>
          <p:nvSpPr>
            <p:cNvPr id="392198" name="Text Box 6"/>
            <p:cNvSpPr txBox="1">
              <a:spLocks noChangeArrowheads="1"/>
            </p:cNvSpPr>
            <p:nvPr/>
          </p:nvSpPr>
          <p:spPr bwMode="auto">
            <a:xfrm>
              <a:off x="912" y="3253"/>
              <a:ext cx="480"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成绩统计</a:t>
              </a:r>
            </a:p>
          </p:txBody>
        </p:sp>
        <p:sp>
          <p:nvSpPr>
            <p:cNvPr id="392199" name="Text Box 7"/>
            <p:cNvSpPr txBox="1">
              <a:spLocks noChangeArrowheads="1"/>
            </p:cNvSpPr>
            <p:nvPr/>
          </p:nvSpPr>
          <p:spPr bwMode="auto">
            <a:xfrm>
              <a:off x="2112" y="2763"/>
              <a:ext cx="480"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数据检索</a:t>
              </a:r>
            </a:p>
          </p:txBody>
        </p:sp>
        <p:sp>
          <p:nvSpPr>
            <p:cNvPr id="392200" name="Text Box 8"/>
            <p:cNvSpPr txBox="1">
              <a:spLocks noChangeArrowheads="1"/>
            </p:cNvSpPr>
            <p:nvPr/>
          </p:nvSpPr>
          <p:spPr bwMode="auto">
            <a:xfrm>
              <a:off x="2160" y="3205"/>
              <a:ext cx="240"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计算</a:t>
              </a:r>
            </a:p>
          </p:txBody>
        </p:sp>
        <p:sp>
          <p:nvSpPr>
            <p:cNvPr id="392201" name="Text Box 9"/>
            <p:cNvSpPr txBox="1">
              <a:spLocks noChangeArrowheads="1"/>
            </p:cNvSpPr>
            <p:nvPr/>
          </p:nvSpPr>
          <p:spPr bwMode="auto">
            <a:xfrm>
              <a:off x="2208" y="3589"/>
              <a:ext cx="240"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排序</a:t>
              </a:r>
            </a:p>
          </p:txBody>
        </p:sp>
        <p:sp>
          <p:nvSpPr>
            <p:cNvPr id="392202" name="Oval 10"/>
            <p:cNvSpPr>
              <a:spLocks noChangeArrowheads="1"/>
            </p:cNvSpPr>
            <p:nvPr/>
          </p:nvSpPr>
          <p:spPr bwMode="auto">
            <a:xfrm>
              <a:off x="816" y="3109"/>
              <a:ext cx="672" cy="144"/>
            </a:xfrm>
            <a:prstGeom prst="ellipse">
              <a:avLst/>
            </a:prstGeom>
            <a:noFill/>
            <a:ln w="9525">
              <a:solidFill>
                <a:schemeClr val="tx1"/>
              </a:solidFill>
              <a:round/>
              <a:headEnd/>
              <a:tailEnd/>
            </a:ln>
            <a:effectLst/>
          </p:spPr>
          <p:txBody>
            <a:bodyPr wrap="none" anchor="ctr"/>
            <a:lstStyle/>
            <a:p>
              <a:endParaRPr lang="zh-CN" altLang="en-US"/>
            </a:p>
          </p:txBody>
        </p:sp>
        <p:sp>
          <p:nvSpPr>
            <p:cNvPr id="392203" name="Oval 11"/>
            <p:cNvSpPr>
              <a:spLocks noChangeArrowheads="1"/>
            </p:cNvSpPr>
            <p:nvPr/>
          </p:nvSpPr>
          <p:spPr bwMode="auto">
            <a:xfrm>
              <a:off x="2016" y="2571"/>
              <a:ext cx="672" cy="144"/>
            </a:xfrm>
            <a:prstGeom prst="ellipse">
              <a:avLst/>
            </a:prstGeom>
            <a:noFill/>
            <a:ln w="9525">
              <a:solidFill>
                <a:schemeClr val="tx1"/>
              </a:solidFill>
              <a:round/>
              <a:headEnd/>
              <a:tailEnd/>
            </a:ln>
            <a:effectLst/>
          </p:spPr>
          <p:txBody>
            <a:bodyPr wrap="none" anchor="ctr"/>
            <a:lstStyle/>
            <a:p>
              <a:endParaRPr lang="zh-CN" altLang="en-US"/>
            </a:p>
          </p:txBody>
        </p:sp>
        <p:sp>
          <p:nvSpPr>
            <p:cNvPr id="392204" name="Oval 12"/>
            <p:cNvSpPr>
              <a:spLocks noChangeArrowheads="1"/>
            </p:cNvSpPr>
            <p:nvPr/>
          </p:nvSpPr>
          <p:spPr bwMode="auto">
            <a:xfrm>
              <a:off x="1968" y="3051"/>
              <a:ext cx="672" cy="144"/>
            </a:xfrm>
            <a:prstGeom prst="ellipse">
              <a:avLst/>
            </a:prstGeom>
            <a:noFill/>
            <a:ln w="9525">
              <a:solidFill>
                <a:schemeClr val="tx1"/>
              </a:solidFill>
              <a:round/>
              <a:headEnd/>
              <a:tailEnd/>
            </a:ln>
            <a:effectLst/>
          </p:spPr>
          <p:txBody>
            <a:bodyPr wrap="none" anchor="ctr"/>
            <a:lstStyle/>
            <a:p>
              <a:endParaRPr lang="zh-CN" altLang="en-US"/>
            </a:p>
          </p:txBody>
        </p:sp>
        <p:sp>
          <p:nvSpPr>
            <p:cNvPr id="392205" name="Oval 13"/>
            <p:cNvSpPr>
              <a:spLocks noChangeArrowheads="1"/>
            </p:cNvSpPr>
            <p:nvPr/>
          </p:nvSpPr>
          <p:spPr bwMode="auto">
            <a:xfrm>
              <a:off x="2016" y="3435"/>
              <a:ext cx="672" cy="144"/>
            </a:xfrm>
            <a:prstGeom prst="ellipse">
              <a:avLst/>
            </a:prstGeom>
            <a:noFill/>
            <a:ln w="9525">
              <a:solidFill>
                <a:schemeClr val="tx1"/>
              </a:solidFill>
              <a:round/>
              <a:headEnd/>
              <a:tailEnd/>
            </a:ln>
            <a:effectLst/>
          </p:spPr>
          <p:txBody>
            <a:bodyPr wrap="none" anchor="ctr"/>
            <a:lstStyle/>
            <a:p>
              <a:endParaRPr lang="zh-CN" altLang="en-US"/>
            </a:p>
          </p:txBody>
        </p:sp>
        <p:sp>
          <p:nvSpPr>
            <p:cNvPr id="392206" name="AutoShape 14"/>
            <p:cNvSpPr>
              <a:spLocks noChangeArrowheads="1"/>
            </p:cNvSpPr>
            <p:nvPr/>
          </p:nvSpPr>
          <p:spPr bwMode="auto">
            <a:xfrm rot="-1696357">
              <a:off x="1488" y="2840"/>
              <a:ext cx="432" cy="96"/>
            </a:xfrm>
            <a:prstGeom prst="rightArrow">
              <a:avLst>
                <a:gd name="adj1" fmla="val 50000"/>
                <a:gd name="adj2" fmla="val 112500"/>
              </a:avLst>
            </a:prstGeom>
            <a:noFill/>
            <a:ln w="9525">
              <a:solidFill>
                <a:schemeClr val="tx1"/>
              </a:solidFill>
              <a:prstDash val="dash"/>
              <a:miter lim="800000"/>
              <a:headEnd/>
              <a:tailEnd/>
            </a:ln>
            <a:effectLst/>
          </p:spPr>
          <p:txBody>
            <a:bodyPr wrap="none" anchor="ctr"/>
            <a:lstStyle/>
            <a:p>
              <a:endParaRPr lang="zh-CN" altLang="en-US"/>
            </a:p>
          </p:txBody>
        </p:sp>
        <p:sp>
          <p:nvSpPr>
            <p:cNvPr id="392207" name="AutoShape 15"/>
            <p:cNvSpPr>
              <a:spLocks noChangeArrowheads="1"/>
            </p:cNvSpPr>
            <p:nvPr/>
          </p:nvSpPr>
          <p:spPr bwMode="auto">
            <a:xfrm>
              <a:off x="1536" y="3099"/>
              <a:ext cx="384" cy="96"/>
            </a:xfrm>
            <a:prstGeom prst="rightArrow">
              <a:avLst>
                <a:gd name="adj1" fmla="val 50000"/>
                <a:gd name="adj2" fmla="val 100000"/>
              </a:avLst>
            </a:prstGeom>
            <a:noFill/>
            <a:ln w="9525">
              <a:solidFill>
                <a:schemeClr val="tx1"/>
              </a:solidFill>
              <a:prstDash val="dash"/>
              <a:miter lim="800000"/>
              <a:headEnd/>
              <a:tailEnd/>
            </a:ln>
            <a:effectLst/>
          </p:spPr>
          <p:txBody>
            <a:bodyPr wrap="none" anchor="ctr"/>
            <a:lstStyle/>
            <a:p>
              <a:endParaRPr lang="zh-CN" altLang="en-US"/>
            </a:p>
          </p:txBody>
        </p:sp>
        <p:sp>
          <p:nvSpPr>
            <p:cNvPr id="392208" name="AutoShape 16"/>
            <p:cNvSpPr>
              <a:spLocks noChangeArrowheads="1"/>
            </p:cNvSpPr>
            <p:nvPr/>
          </p:nvSpPr>
          <p:spPr bwMode="auto">
            <a:xfrm rot="1311630">
              <a:off x="1516" y="3339"/>
              <a:ext cx="432" cy="96"/>
            </a:xfrm>
            <a:prstGeom prst="rightArrow">
              <a:avLst>
                <a:gd name="adj1" fmla="val 50000"/>
                <a:gd name="adj2" fmla="val 112500"/>
              </a:avLst>
            </a:prstGeom>
            <a:noFill/>
            <a:ln w="9525">
              <a:solidFill>
                <a:schemeClr val="tx1"/>
              </a:solidFill>
              <a:prstDash val="dash"/>
              <a:miter lim="800000"/>
              <a:headEnd/>
              <a:tailEnd/>
            </a:ln>
            <a:effectLst/>
          </p:spPr>
          <p:txBody>
            <a:bodyPr wrap="none" anchor="ctr"/>
            <a:lstStyle/>
            <a:p>
              <a:endParaRPr lang="zh-CN" altLang="en-US"/>
            </a:p>
          </p:txBody>
        </p:sp>
        <p:sp>
          <p:nvSpPr>
            <p:cNvPr id="392209" name="Line 17"/>
            <p:cNvSpPr>
              <a:spLocks noChangeShapeType="1"/>
            </p:cNvSpPr>
            <p:nvPr/>
          </p:nvSpPr>
          <p:spPr bwMode="auto">
            <a:xfrm>
              <a:off x="1680" y="2168"/>
              <a:ext cx="0" cy="1891"/>
            </a:xfrm>
            <a:prstGeom prst="line">
              <a:avLst/>
            </a:prstGeom>
            <a:noFill/>
            <a:ln w="9525">
              <a:solidFill>
                <a:schemeClr val="tx1"/>
              </a:solidFill>
              <a:prstDash val="dash"/>
              <a:round/>
              <a:headEnd/>
              <a:tailEnd/>
            </a:ln>
            <a:effectLst/>
          </p:spPr>
          <p:txBody>
            <a:bodyPr/>
            <a:lstStyle/>
            <a:p>
              <a:endParaRPr lang="zh-CN" altLang="en-US"/>
            </a:p>
          </p:txBody>
        </p:sp>
        <p:sp>
          <p:nvSpPr>
            <p:cNvPr id="392210" name="Text Box 18"/>
            <p:cNvSpPr txBox="1">
              <a:spLocks noChangeArrowheads="1"/>
            </p:cNvSpPr>
            <p:nvPr/>
          </p:nvSpPr>
          <p:spPr bwMode="auto">
            <a:xfrm>
              <a:off x="912" y="2120"/>
              <a:ext cx="576" cy="231"/>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800" b="1" u="sng">
                  <a:solidFill>
                    <a:schemeClr val="tx1"/>
                  </a:solidFill>
                  <a:latin typeface="Times New Roman" pitchFamily="18" charset="0"/>
                </a:rPr>
                <a:t>做什么</a:t>
              </a:r>
            </a:p>
          </p:txBody>
        </p:sp>
        <p:sp>
          <p:nvSpPr>
            <p:cNvPr id="392211" name="Text Box 19"/>
            <p:cNvSpPr txBox="1">
              <a:spLocks noChangeArrowheads="1"/>
            </p:cNvSpPr>
            <p:nvPr/>
          </p:nvSpPr>
          <p:spPr bwMode="auto">
            <a:xfrm>
              <a:off x="2016" y="2120"/>
              <a:ext cx="576" cy="231"/>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800" b="1" u="sng">
                  <a:solidFill>
                    <a:schemeClr val="tx1"/>
                  </a:solidFill>
                  <a:latin typeface="Times New Roman" pitchFamily="18" charset="0"/>
                </a:rPr>
                <a:t>怎么做</a:t>
              </a:r>
            </a:p>
          </p:txBody>
        </p:sp>
        <p:sp>
          <p:nvSpPr>
            <p:cNvPr id="392212" name="Rectangle 20"/>
            <p:cNvSpPr>
              <a:spLocks noChangeArrowheads="1"/>
            </p:cNvSpPr>
            <p:nvPr/>
          </p:nvSpPr>
          <p:spPr bwMode="auto">
            <a:xfrm>
              <a:off x="672" y="2120"/>
              <a:ext cx="2160" cy="1968"/>
            </a:xfrm>
            <a:prstGeom prst="rect">
              <a:avLst/>
            </a:prstGeom>
            <a:noFill/>
            <a:ln w="9525">
              <a:solidFill>
                <a:schemeClr val="tx1"/>
              </a:solidFill>
              <a:miter lim="800000"/>
              <a:headEnd/>
              <a:tailEnd/>
            </a:ln>
            <a:effectLst/>
          </p:spPr>
          <p:txBody>
            <a:bodyPr wrap="none" anchor="ctr"/>
            <a:lstStyle/>
            <a:p>
              <a:endParaRPr lang="zh-CN" altLang="en-US"/>
            </a:p>
          </p:txBody>
        </p:sp>
        <p:sp>
          <p:nvSpPr>
            <p:cNvPr id="392213" name="Line 21"/>
            <p:cNvSpPr>
              <a:spLocks noChangeShapeType="1"/>
            </p:cNvSpPr>
            <p:nvPr/>
          </p:nvSpPr>
          <p:spPr bwMode="auto">
            <a:xfrm>
              <a:off x="2064" y="2312"/>
              <a:ext cx="672" cy="1507"/>
            </a:xfrm>
            <a:prstGeom prst="line">
              <a:avLst/>
            </a:prstGeom>
            <a:noFill/>
            <a:ln w="9525">
              <a:solidFill>
                <a:srgbClr val="FF0000"/>
              </a:solidFill>
              <a:round/>
              <a:headEnd/>
              <a:tailEnd/>
            </a:ln>
            <a:effectLst/>
          </p:spPr>
          <p:txBody>
            <a:bodyPr/>
            <a:lstStyle/>
            <a:p>
              <a:endParaRPr lang="zh-CN" altLang="en-US"/>
            </a:p>
          </p:txBody>
        </p:sp>
        <p:sp>
          <p:nvSpPr>
            <p:cNvPr id="392214" name="Line 22"/>
            <p:cNvSpPr>
              <a:spLocks noChangeShapeType="1"/>
            </p:cNvSpPr>
            <p:nvPr/>
          </p:nvSpPr>
          <p:spPr bwMode="auto">
            <a:xfrm flipH="1">
              <a:off x="1920" y="2312"/>
              <a:ext cx="624" cy="1555"/>
            </a:xfrm>
            <a:prstGeom prst="line">
              <a:avLst/>
            </a:prstGeom>
            <a:noFill/>
            <a:ln w="9525">
              <a:solidFill>
                <a:srgbClr val="FF0000"/>
              </a:solidFill>
              <a:round/>
              <a:headEnd/>
              <a:tailEnd/>
            </a:ln>
            <a:effectLst/>
          </p:spPr>
          <p:txBody>
            <a:bodyPr/>
            <a:lstStyle/>
            <a:p>
              <a:endParaRPr lang="zh-CN" altLang="en-US"/>
            </a:p>
          </p:txBody>
        </p:sp>
        <p:sp>
          <p:nvSpPr>
            <p:cNvPr id="392215" name="Text Box 23"/>
            <p:cNvSpPr txBox="1">
              <a:spLocks noChangeArrowheads="1"/>
            </p:cNvSpPr>
            <p:nvPr/>
          </p:nvSpPr>
          <p:spPr bwMode="auto">
            <a:xfrm>
              <a:off x="3264" y="3253"/>
              <a:ext cx="480"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提取现金</a:t>
              </a:r>
            </a:p>
          </p:txBody>
        </p:sp>
        <p:sp>
          <p:nvSpPr>
            <p:cNvPr id="392216" name="Text Box 24"/>
            <p:cNvSpPr txBox="1">
              <a:spLocks noChangeArrowheads="1"/>
            </p:cNvSpPr>
            <p:nvPr/>
          </p:nvSpPr>
          <p:spPr bwMode="auto">
            <a:xfrm>
              <a:off x="4512" y="2763"/>
              <a:ext cx="432"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插入卡</a:t>
              </a:r>
            </a:p>
          </p:txBody>
        </p:sp>
        <p:sp>
          <p:nvSpPr>
            <p:cNvPr id="392217" name="Text Box 25"/>
            <p:cNvSpPr txBox="1">
              <a:spLocks noChangeArrowheads="1"/>
            </p:cNvSpPr>
            <p:nvPr/>
          </p:nvSpPr>
          <p:spPr bwMode="auto">
            <a:xfrm>
              <a:off x="4416" y="3205"/>
              <a:ext cx="528"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输入密码</a:t>
              </a:r>
            </a:p>
          </p:txBody>
        </p:sp>
        <p:sp>
          <p:nvSpPr>
            <p:cNvPr id="392218" name="Text Box 26"/>
            <p:cNvSpPr txBox="1">
              <a:spLocks noChangeArrowheads="1"/>
            </p:cNvSpPr>
            <p:nvPr/>
          </p:nvSpPr>
          <p:spPr bwMode="auto">
            <a:xfrm>
              <a:off x="4464" y="3589"/>
              <a:ext cx="480"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输入金额</a:t>
              </a:r>
            </a:p>
          </p:txBody>
        </p:sp>
        <p:sp>
          <p:nvSpPr>
            <p:cNvPr id="392219" name="Oval 27"/>
            <p:cNvSpPr>
              <a:spLocks noChangeArrowheads="1"/>
            </p:cNvSpPr>
            <p:nvPr/>
          </p:nvSpPr>
          <p:spPr bwMode="auto">
            <a:xfrm>
              <a:off x="3168" y="3109"/>
              <a:ext cx="672" cy="144"/>
            </a:xfrm>
            <a:prstGeom prst="ellipse">
              <a:avLst/>
            </a:prstGeom>
            <a:noFill/>
            <a:ln w="9525">
              <a:solidFill>
                <a:schemeClr val="tx1"/>
              </a:solidFill>
              <a:round/>
              <a:headEnd/>
              <a:tailEnd/>
            </a:ln>
            <a:effectLst/>
          </p:spPr>
          <p:txBody>
            <a:bodyPr wrap="none" anchor="ctr"/>
            <a:lstStyle/>
            <a:p>
              <a:endParaRPr lang="zh-CN" altLang="en-US"/>
            </a:p>
          </p:txBody>
        </p:sp>
        <p:sp>
          <p:nvSpPr>
            <p:cNvPr id="392220" name="Oval 28"/>
            <p:cNvSpPr>
              <a:spLocks noChangeArrowheads="1"/>
            </p:cNvSpPr>
            <p:nvPr/>
          </p:nvSpPr>
          <p:spPr bwMode="auto">
            <a:xfrm>
              <a:off x="4368" y="2571"/>
              <a:ext cx="672" cy="144"/>
            </a:xfrm>
            <a:prstGeom prst="ellipse">
              <a:avLst/>
            </a:prstGeom>
            <a:noFill/>
            <a:ln w="9525">
              <a:solidFill>
                <a:schemeClr val="tx1"/>
              </a:solidFill>
              <a:round/>
              <a:headEnd/>
              <a:tailEnd/>
            </a:ln>
            <a:effectLst/>
          </p:spPr>
          <p:txBody>
            <a:bodyPr wrap="none" anchor="ctr"/>
            <a:lstStyle/>
            <a:p>
              <a:endParaRPr lang="zh-CN" altLang="en-US"/>
            </a:p>
          </p:txBody>
        </p:sp>
        <p:sp>
          <p:nvSpPr>
            <p:cNvPr id="392221" name="Oval 29"/>
            <p:cNvSpPr>
              <a:spLocks noChangeArrowheads="1"/>
            </p:cNvSpPr>
            <p:nvPr/>
          </p:nvSpPr>
          <p:spPr bwMode="auto">
            <a:xfrm>
              <a:off x="4320" y="3051"/>
              <a:ext cx="672" cy="144"/>
            </a:xfrm>
            <a:prstGeom prst="ellipse">
              <a:avLst/>
            </a:prstGeom>
            <a:noFill/>
            <a:ln w="9525">
              <a:solidFill>
                <a:schemeClr val="tx1"/>
              </a:solidFill>
              <a:round/>
              <a:headEnd/>
              <a:tailEnd/>
            </a:ln>
            <a:effectLst/>
          </p:spPr>
          <p:txBody>
            <a:bodyPr wrap="none" anchor="ctr"/>
            <a:lstStyle/>
            <a:p>
              <a:endParaRPr lang="zh-CN" altLang="en-US"/>
            </a:p>
          </p:txBody>
        </p:sp>
        <p:sp>
          <p:nvSpPr>
            <p:cNvPr id="392222" name="Oval 30"/>
            <p:cNvSpPr>
              <a:spLocks noChangeArrowheads="1"/>
            </p:cNvSpPr>
            <p:nvPr/>
          </p:nvSpPr>
          <p:spPr bwMode="auto">
            <a:xfrm>
              <a:off x="4368" y="3435"/>
              <a:ext cx="672" cy="144"/>
            </a:xfrm>
            <a:prstGeom prst="ellipse">
              <a:avLst/>
            </a:prstGeom>
            <a:noFill/>
            <a:ln w="9525">
              <a:solidFill>
                <a:schemeClr val="tx1"/>
              </a:solidFill>
              <a:round/>
              <a:headEnd/>
              <a:tailEnd/>
            </a:ln>
            <a:effectLst/>
          </p:spPr>
          <p:txBody>
            <a:bodyPr wrap="none" anchor="ctr"/>
            <a:lstStyle/>
            <a:p>
              <a:endParaRPr lang="zh-CN" altLang="en-US"/>
            </a:p>
          </p:txBody>
        </p:sp>
        <p:sp>
          <p:nvSpPr>
            <p:cNvPr id="392223" name="AutoShape 31"/>
            <p:cNvSpPr>
              <a:spLocks noChangeArrowheads="1"/>
            </p:cNvSpPr>
            <p:nvPr/>
          </p:nvSpPr>
          <p:spPr bwMode="auto">
            <a:xfrm rot="-1696357">
              <a:off x="3840" y="2840"/>
              <a:ext cx="432" cy="96"/>
            </a:xfrm>
            <a:prstGeom prst="rightArrow">
              <a:avLst>
                <a:gd name="adj1" fmla="val 50000"/>
                <a:gd name="adj2" fmla="val 112500"/>
              </a:avLst>
            </a:prstGeom>
            <a:noFill/>
            <a:ln w="9525">
              <a:solidFill>
                <a:schemeClr val="tx1"/>
              </a:solidFill>
              <a:prstDash val="dash"/>
              <a:miter lim="800000"/>
              <a:headEnd/>
              <a:tailEnd/>
            </a:ln>
            <a:effectLst/>
          </p:spPr>
          <p:txBody>
            <a:bodyPr wrap="none" anchor="ctr"/>
            <a:lstStyle/>
            <a:p>
              <a:endParaRPr lang="zh-CN" altLang="en-US"/>
            </a:p>
          </p:txBody>
        </p:sp>
        <p:sp>
          <p:nvSpPr>
            <p:cNvPr id="392224" name="AutoShape 32"/>
            <p:cNvSpPr>
              <a:spLocks noChangeArrowheads="1"/>
            </p:cNvSpPr>
            <p:nvPr/>
          </p:nvSpPr>
          <p:spPr bwMode="auto">
            <a:xfrm>
              <a:off x="3888" y="3099"/>
              <a:ext cx="384" cy="96"/>
            </a:xfrm>
            <a:prstGeom prst="rightArrow">
              <a:avLst>
                <a:gd name="adj1" fmla="val 50000"/>
                <a:gd name="adj2" fmla="val 100000"/>
              </a:avLst>
            </a:prstGeom>
            <a:noFill/>
            <a:ln w="9525">
              <a:solidFill>
                <a:schemeClr val="tx1"/>
              </a:solidFill>
              <a:prstDash val="dash"/>
              <a:miter lim="800000"/>
              <a:headEnd/>
              <a:tailEnd/>
            </a:ln>
            <a:effectLst/>
          </p:spPr>
          <p:txBody>
            <a:bodyPr wrap="none" anchor="ctr"/>
            <a:lstStyle/>
            <a:p>
              <a:endParaRPr lang="zh-CN" altLang="en-US"/>
            </a:p>
          </p:txBody>
        </p:sp>
        <p:sp>
          <p:nvSpPr>
            <p:cNvPr id="392225" name="AutoShape 33"/>
            <p:cNvSpPr>
              <a:spLocks noChangeArrowheads="1"/>
            </p:cNvSpPr>
            <p:nvPr/>
          </p:nvSpPr>
          <p:spPr bwMode="auto">
            <a:xfrm rot="1311630">
              <a:off x="3868" y="3339"/>
              <a:ext cx="432" cy="96"/>
            </a:xfrm>
            <a:prstGeom prst="rightArrow">
              <a:avLst>
                <a:gd name="adj1" fmla="val 50000"/>
                <a:gd name="adj2" fmla="val 112500"/>
              </a:avLst>
            </a:prstGeom>
            <a:noFill/>
            <a:ln w="9525">
              <a:solidFill>
                <a:schemeClr val="tx1"/>
              </a:solidFill>
              <a:prstDash val="dash"/>
              <a:miter lim="800000"/>
              <a:headEnd/>
              <a:tailEnd/>
            </a:ln>
            <a:effectLst/>
          </p:spPr>
          <p:txBody>
            <a:bodyPr wrap="none" anchor="ctr"/>
            <a:lstStyle/>
            <a:p>
              <a:endParaRPr lang="zh-CN" altLang="en-US"/>
            </a:p>
          </p:txBody>
        </p:sp>
        <p:sp>
          <p:nvSpPr>
            <p:cNvPr id="392226" name="Line 34"/>
            <p:cNvSpPr>
              <a:spLocks noChangeShapeType="1"/>
            </p:cNvSpPr>
            <p:nvPr/>
          </p:nvSpPr>
          <p:spPr bwMode="auto">
            <a:xfrm>
              <a:off x="4032" y="2168"/>
              <a:ext cx="0" cy="1891"/>
            </a:xfrm>
            <a:prstGeom prst="line">
              <a:avLst/>
            </a:prstGeom>
            <a:noFill/>
            <a:ln w="9525">
              <a:solidFill>
                <a:schemeClr val="tx1"/>
              </a:solidFill>
              <a:prstDash val="dash"/>
              <a:round/>
              <a:headEnd/>
              <a:tailEnd/>
            </a:ln>
            <a:effectLst/>
          </p:spPr>
          <p:txBody>
            <a:bodyPr/>
            <a:lstStyle/>
            <a:p>
              <a:endParaRPr lang="zh-CN" altLang="en-US"/>
            </a:p>
          </p:txBody>
        </p:sp>
        <p:sp>
          <p:nvSpPr>
            <p:cNvPr id="392227" name="Text Box 35"/>
            <p:cNvSpPr txBox="1">
              <a:spLocks noChangeArrowheads="1"/>
            </p:cNvSpPr>
            <p:nvPr/>
          </p:nvSpPr>
          <p:spPr bwMode="auto">
            <a:xfrm>
              <a:off x="3312" y="2168"/>
              <a:ext cx="576" cy="231"/>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800" b="1" u="sng">
                  <a:solidFill>
                    <a:schemeClr val="tx1"/>
                  </a:solidFill>
                  <a:latin typeface="Times New Roman" pitchFamily="18" charset="0"/>
                </a:rPr>
                <a:t>做什么</a:t>
              </a:r>
            </a:p>
          </p:txBody>
        </p:sp>
        <p:sp>
          <p:nvSpPr>
            <p:cNvPr id="392228" name="Text Box 36"/>
            <p:cNvSpPr txBox="1">
              <a:spLocks noChangeArrowheads="1"/>
            </p:cNvSpPr>
            <p:nvPr/>
          </p:nvSpPr>
          <p:spPr bwMode="auto">
            <a:xfrm>
              <a:off x="4320" y="2168"/>
              <a:ext cx="576" cy="231"/>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800" b="1" u="sng">
                  <a:solidFill>
                    <a:schemeClr val="tx1"/>
                  </a:solidFill>
                  <a:latin typeface="Times New Roman" pitchFamily="18" charset="0"/>
                </a:rPr>
                <a:t>怎么做</a:t>
              </a:r>
            </a:p>
          </p:txBody>
        </p:sp>
        <p:sp>
          <p:nvSpPr>
            <p:cNvPr id="392229" name="Rectangle 37"/>
            <p:cNvSpPr>
              <a:spLocks noChangeArrowheads="1"/>
            </p:cNvSpPr>
            <p:nvPr/>
          </p:nvSpPr>
          <p:spPr bwMode="auto">
            <a:xfrm>
              <a:off x="3072" y="2120"/>
              <a:ext cx="2160" cy="1949"/>
            </a:xfrm>
            <a:prstGeom prst="rect">
              <a:avLst/>
            </a:prstGeom>
            <a:noFill/>
            <a:ln w="9525">
              <a:solidFill>
                <a:schemeClr val="tx1"/>
              </a:solidFill>
              <a:miter lim="800000"/>
              <a:headEnd/>
              <a:tailEnd/>
            </a:ln>
            <a:effectLst/>
          </p:spPr>
          <p:txBody>
            <a:bodyPr wrap="none" anchor="ctr"/>
            <a:lstStyle/>
            <a:p>
              <a:endParaRPr lang="zh-CN" altLang="en-US"/>
            </a:p>
          </p:txBody>
        </p:sp>
        <p:sp>
          <p:nvSpPr>
            <p:cNvPr id="392230" name="Line 38"/>
            <p:cNvSpPr>
              <a:spLocks noChangeShapeType="1"/>
            </p:cNvSpPr>
            <p:nvPr/>
          </p:nvSpPr>
          <p:spPr bwMode="auto">
            <a:xfrm>
              <a:off x="4416" y="2408"/>
              <a:ext cx="672" cy="1411"/>
            </a:xfrm>
            <a:prstGeom prst="line">
              <a:avLst/>
            </a:prstGeom>
            <a:noFill/>
            <a:ln w="9525">
              <a:solidFill>
                <a:srgbClr val="FF0000"/>
              </a:solidFill>
              <a:round/>
              <a:headEnd/>
              <a:tailEnd/>
            </a:ln>
            <a:effectLst/>
          </p:spPr>
          <p:txBody>
            <a:bodyPr/>
            <a:lstStyle/>
            <a:p>
              <a:endParaRPr lang="zh-CN" altLang="en-US"/>
            </a:p>
          </p:txBody>
        </p:sp>
        <p:sp>
          <p:nvSpPr>
            <p:cNvPr id="392231" name="Line 39"/>
            <p:cNvSpPr>
              <a:spLocks noChangeShapeType="1"/>
            </p:cNvSpPr>
            <p:nvPr/>
          </p:nvSpPr>
          <p:spPr bwMode="auto">
            <a:xfrm flipH="1">
              <a:off x="4272" y="2360"/>
              <a:ext cx="576" cy="1555"/>
            </a:xfrm>
            <a:prstGeom prst="line">
              <a:avLst/>
            </a:prstGeom>
            <a:noFill/>
            <a:ln w="9525">
              <a:solidFill>
                <a:srgbClr val="FF0000"/>
              </a:solidFill>
              <a:round/>
              <a:headEnd/>
              <a:tailEnd/>
            </a:ln>
            <a:effectLst/>
          </p:spPr>
          <p:txBody>
            <a:bodyPr/>
            <a:lstStyle/>
            <a:p>
              <a:endParaRPr lang="zh-CN" altLang="en-US"/>
            </a:p>
          </p:txBody>
        </p:sp>
        <p:sp>
          <p:nvSpPr>
            <p:cNvPr id="392232" name="Text Box 40"/>
            <p:cNvSpPr txBox="1">
              <a:spLocks noChangeArrowheads="1"/>
            </p:cNvSpPr>
            <p:nvPr/>
          </p:nvSpPr>
          <p:spPr bwMode="auto">
            <a:xfrm>
              <a:off x="2160" y="3819"/>
              <a:ext cx="336" cy="192"/>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en-US" altLang="zh-CN" sz="2000" b="1">
                  <a:solidFill>
                    <a:schemeClr val="tx1"/>
                  </a:solidFill>
                  <a:latin typeface="Times New Roman" pitchFamily="18" charset="0"/>
                </a:rPr>
                <a:t>……</a:t>
              </a:r>
            </a:p>
          </p:txBody>
        </p:sp>
        <p:sp>
          <p:nvSpPr>
            <p:cNvPr id="392233" name="Text Box 41"/>
            <p:cNvSpPr txBox="1">
              <a:spLocks noChangeArrowheads="1"/>
            </p:cNvSpPr>
            <p:nvPr/>
          </p:nvSpPr>
          <p:spPr bwMode="auto">
            <a:xfrm>
              <a:off x="4512" y="3704"/>
              <a:ext cx="336" cy="192"/>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en-US" altLang="zh-CN" sz="2000" b="1">
                  <a:solidFill>
                    <a:schemeClr val="tx1"/>
                  </a:solidFill>
                  <a:latin typeface="Times New Roman" pitchFamily="18" charset="0"/>
                </a:rPr>
                <a:t>……</a:t>
              </a:r>
            </a:p>
          </p:txBody>
        </p:sp>
      </p:grpSp>
      <p:sp>
        <p:nvSpPr>
          <p:cNvPr id="392235" name="Text Box 43"/>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建立功能模型</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2197"/>
                                        </p:tgtEl>
                                        <p:attrNameLst>
                                          <p:attrName>style.visibility</p:attrName>
                                        </p:attrNameLst>
                                      </p:cBhvr>
                                      <p:to>
                                        <p:strVal val="visible"/>
                                      </p:to>
                                    </p:set>
                                    <p:animEffect transition="in" filter="blinds(horizontal)">
                                      <p:cBhvr>
                                        <p:cTn id="7" dur="500"/>
                                        <p:tgtEl>
                                          <p:spTgt spid="392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Text Box 2"/>
          <p:cNvSpPr txBox="1">
            <a:spLocks noChangeArrowheads="1"/>
          </p:cNvSpPr>
          <p:nvPr/>
        </p:nvSpPr>
        <p:spPr bwMode="auto">
          <a:xfrm>
            <a:off x="177800" y="1185863"/>
            <a:ext cx="8629650" cy="915987"/>
          </a:xfrm>
          <a:prstGeom prst="rect">
            <a:avLst/>
          </a:prstGeom>
          <a:noFill/>
          <a:ln w="28575">
            <a:noFill/>
            <a:miter lim="800000"/>
            <a:headEnd/>
            <a:tailEnd/>
          </a:ln>
          <a:effectLst/>
        </p:spPr>
        <p:txBody>
          <a:bodyPr>
            <a:spAutoFit/>
          </a:bodyPr>
          <a:lstStyle/>
          <a:p>
            <a:pPr>
              <a:lnSpc>
                <a:spcPct val="105000"/>
              </a:lnSpc>
              <a:spcBef>
                <a:spcPct val="15000"/>
              </a:spcBef>
            </a:pPr>
            <a:r>
              <a:rPr lang="zh-CN" altLang="en-US" sz="2400" b="1">
                <a:solidFill>
                  <a:schemeClr val="tx2"/>
                </a:solidFill>
                <a:effectLst>
                  <a:outerShdw blurRad="38100" dist="38100" dir="2700000" algn="tl">
                    <a:srgbClr val="C0C0C0"/>
                  </a:outerShdw>
                </a:effectLst>
                <a:latin typeface="宋体" pitchFamily="2" charset="-122"/>
              </a:rPr>
              <a:t>三、用例之间的关系</a:t>
            </a:r>
          </a:p>
          <a:p>
            <a:pPr>
              <a:lnSpc>
                <a:spcPct val="105000"/>
              </a:lnSpc>
              <a:spcBef>
                <a:spcPct val="15000"/>
              </a:spcBef>
            </a:pPr>
            <a:r>
              <a:rPr lang="zh-CN" altLang="en-US" sz="2400" b="1">
                <a:solidFill>
                  <a:schemeClr val="tx1"/>
                </a:solidFill>
                <a:effectLst>
                  <a:outerShdw blurRad="38100" dist="38100" dir="2700000" algn="tl">
                    <a:srgbClr val="C0C0C0"/>
                  </a:outerShdw>
                </a:effectLst>
                <a:latin typeface="宋体" pitchFamily="2" charset="-122"/>
              </a:rPr>
              <a:t>    参与者与用例之间通常是一种关联。</a:t>
            </a:r>
          </a:p>
        </p:txBody>
      </p:sp>
      <p:pic>
        <p:nvPicPr>
          <p:cNvPr id="393219" name="Picture 3" descr="变色小球"/>
          <p:cNvPicPr>
            <a:picLocks noChangeAspect="1" noChangeArrowheads="1" noCrop="1"/>
          </p:cNvPicPr>
          <p:nvPr/>
        </p:nvPicPr>
        <p:blipFill>
          <a:blip r:embed="rId3"/>
          <a:srcRect/>
          <a:stretch>
            <a:fillRect/>
          </a:stretch>
        </p:blipFill>
        <p:spPr bwMode="auto">
          <a:xfrm>
            <a:off x="128588" y="3511550"/>
            <a:ext cx="160337" cy="184150"/>
          </a:xfrm>
          <a:prstGeom prst="rect">
            <a:avLst/>
          </a:prstGeom>
          <a:noFill/>
        </p:spPr>
      </p:pic>
      <p:pic>
        <p:nvPicPr>
          <p:cNvPr id="393220" name="Picture 4" descr="变色小球"/>
          <p:cNvPicPr>
            <a:picLocks noChangeAspect="1" noChangeArrowheads="1" noCrop="1"/>
          </p:cNvPicPr>
          <p:nvPr/>
        </p:nvPicPr>
        <p:blipFill>
          <a:blip r:embed="rId3"/>
          <a:srcRect/>
          <a:stretch>
            <a:fillRect/>
          </a:stretch>
        </p:blipFill>
        <p:spPr bwMode="auto">
          <a:xfrm>
            <a:off x="128588" y="5033963"/>
            <a:ext cx="160337" cy="182562"/>
          </a:xfrm>
          <a:prstGeom prst="rect">
            <a:avLst/>
          </a:prstGeom>
          <a:noFill/>
        </p:spPr>
      </p:pic>
      <p:sp>
        <p:nvSpPr>
          <p:cNvPr id="393221" name="Text Box 5"/>
          <p:cNvSpPr txBox="1">
            <a:spLocks noChangeArrowheads="1"/>
          </p:cNvSpPr>
          <p:nvPr/>
        </p:nvSpPr>
        <p:spPr bwMode="auto">
          <a:xfrm>
            <a:off x="279400" y="3316288"/>
            <a:ext cx="4484688" cy="2456057"/>
          </a:xfrm>
          <a:prstGeom prst="rect">
            <a:avLst/>
          </a:prstGeom>
          <a:noFill/>
          <a:ln w="9525">
            <a:noFill/>
            <a:miter lim="800000"/>
            <a:headEnd/>
            <a:tailEnd/>
          </a:ln>
          <a:effectLst/>
        </p:spPr>
        <p:txBody>
          <a:bodyPr>
            <a:spAutoFit/>
          </a:bodyPr>
          <a:lstStyle/>
          <a:p>
            <a:pPr marL="174625" indent="-174625" algn="l">
              <a:lnSpc>
                <a:spcPct val="120000"/>
              </a:lnSpc>
              <a:spcBef>
                <a:spcPct val="20000"/>
              </a:spcBef>
            </a:pPr>
            <a:r>
              <a:rPr lang="en-US" altLang="zh-CN" sz="2400" b="1" dirty="0">
                <a:solidFill>
                  <a:schemeClr val="tx1"/>
                </a:solidFill>
                <a:effectLst>
                  <a:outerShdw blurRad="38100" dist="38100" dir="2700000" algn="tl">
                    <a:srgbClr val="C0C0C0"/>
                  </a:outerShdw>
                </a:effectLst>
                <a:latin typeface="楷体_GB2312" pitchFamily="49" charset="-122"/>
                <a:ea typeface="楷体_GB2312" pitchFamily="49" charset="-122"/>
              </a:rPr>
              <a:t>&lt;&lt;Extend&gt;&gt;</a:t>
            </a:r>
            <a:r>
              <a:rPr lang="zh-CN" altLang="en-US" sz="2400" b="1" dirty="0">
                <a:solidFill>
                  <a:schemeClr val="tx1"/>
                </a:solidFill>
                <a:effectLst>
                  <a:outerShdw blurRad="38100" dist="38100" dir="2700000" algn="tl">
                    <a:srgbClr val="C0C0C0"/>
                  </a:outerShdw>
                </a:effectLst>
                <a:latin typeface="楷体_GB2312" pitchFamily="49" charset="-122"/>
                <a:ea typeface="楷体_GB2312" pitchFamily="49" charset="-122"/>
              </a:rPr>
              <a:t>通过向被扩展的用例添加动作来扩展用例。</a:t>
            </a:r>
          </a:p>
          <a:p>
            <a:pPr marL="174625" indent="-174625" algn="l">
              <a:lnSpc>
                <a:spcPct val="120000"/>
              </a:lnSpc>
              <a:spcBef>
                <a:spcPct val="20000"/>
              </a:spcBef>
            </a:pPr>
            <a:endParaRPr lang="zh-CN" altLang="en-US" sz="2400" b="1" dirty="0">
              <a:solidFill>
                <a:schemeClr val="tx1"/>
              </a:solidFill>
              <a:effectLst>
                <a:outerShdw blurRad="38100" dist="38100" dir="2700000" algn="tl">
                  <a:srgbClr val="C0C0C0"/>
                </a:outerShdw>
              </a:effectLst>
              <a:latin typeface="楷体_GB2312" pitchFamily="49" charset="-122"/>
              <a:ea typeface="楷体_GB2312" pitchFamily="49" charset="-122"/>
            </a:endParaRPr>
          </a:p>
          <a:p>
            <a:pPr marL="174625" indent="-174625" algn="l">
              <a:lnSpc>
                <a:spcPct val="120000"/>
              </a:lnSpc>
              <a:spcBef>
                <a:spcPct val="20000"/>
              </a:spcBef>
            </a:pPr>
            <a:r>
              <a:rPr lang="en-US" altLang="zh-CN" sz="2400" b="1" dirty="0">
                <a:solidFill>
                  <a:schemeClr val="tx1"/>
                </a:solidFill>
                <a:effectLst>
                  <a:outerShdw blurRad="38100" dist="38100" dir="2700000" algn="tl">
                    <a:srgbClr val="C0C0C0"/>
                  </a:outerShdw>
                </a:effectLst>
                <a:latin typeface="楷体_GB2312" pitchFamily="49" charset="-122"/>
                <a:ea typeface="楷体_GB2312" pitchFamily="49" charset="-122"/>
              </a:rPr>
              <a:t>&lt;&lt;include</a:t>
            </a:r>
            <a:r>
              <a:rPr lang="en-US" altLang="zh-CN" sz="2400" b="1" dirty="0" smtClean="0">
                <a:solidFill>
                  <a:schemeClr val="tx1"/>
                </a:solidFill>
                <a:effectLst>
                  <a:outerShdw blurRad="38100" dist="38100" dir="2700000" algn="tl">
                    <a:srgbClr val="C0C0C0"/>
                  </a:outerShdw>
                </a:effectLst>
                <a:latin typeface="楷体_GB2312" pitchFamily="49" charset="-122"/>
                <a:ea typeface="楷体_GB2312" pitchFamily="49" charset="-122"/>
              </a:rPr>
              <a:t>&gt;&gt;</a:t>
            </a:r>
            <a:r>
              <a:rPr lang="zh-CN" altLang="en-US" sz="2400" b="1" dirty="0" smtClean="0">
                <a:solidFill>
                  <a:schemeClr val="tx1"/>
                </a:solidFill>
                <a:effectLst>
                  <a:outerShdw blurRad="38100" dist="38100" dir="2700000" algn="tl">
                    <a:srgbClr val="C0C0C0"/>
                  </a:outerShdw>
                </a:effectLst>
                <a:latin typeface="楷体_GB2312" pitchFamily="49" charset="-122"/>
                <a:ea typeface="楷体_GB2312" pitchFamily="49" charset="-122"/>
              </a:rPr>
              <a:t>表示</a:t>
            </a:r>
            <a:r>
              <a:rPr lang="zh-CN" altLang="en-US" sz="2400" b="1" dirty="0">
                <a:solidFill>
                  <a:schemeClr val="tx1"/>
                </a:solidFill>
                <a:effectLst>
                  <a:outerShdw blurRad="38100" dist="38100" dir="2700000" algn="tl">
                    <a:srgbClr val="C0C0C0"/>
                  </a:outerShdw>
                </a:effectLst>
                <a:latin typeface="楷体_GB2312" pitchFamily="49" charset="-122"/>
                <a:ea typeface="楷体_GB2312" pitchFamily="49" charset="-122"/>
              </a:rPr>
              <a:t>一个用例的行为包含了另一个用例的行为。</a:t>
            </a:r>
          </a:p>
        </p:txBody>
      </p:sp>
      <p:grpSp>
        <p:nvGrpSpPr>
          <p:cNvPr id="393288" name="Group 72"/>
          <p:cNvGrpSpPr>
            <a:grpSpLocks/>
          </p:cNvGrpSpPr>
          <p:nvPr/>
        </p:nvGrpSpPr>
        <p:grpSpPr bwMode="auto">
          <a:xfrm>
            <a:off x="4846638" y="2449513"/>
            <a:ext cx="4149725" cy="3457575"/>
            <a:chOff x="3053" y="1543"/>
            <a:chExt cx="2614" cy="2178"/>
          </a:xfrm>
        </p:grpSpPr>
        <p:grpSp>
          <p:nvGrpSpPr>
            <p:cNvPr id="393232" name="Group 16"/>
            <p:cNvGrpSpPr>
              <a:grpSpLocks/>
            </p:cNvGrpSpPr>
            <p:nvPr/>
          </p:nvGrpSpPr>
          <p:grpSpPr bwMode="auto">
            <a:xfrm>
              <a:off x="3053" y="1842"/>
              <a:ext cx="550" cy="518"/>
              <a:chOff x="1488" y="1248"/>
              <a:chExt cx="432" cy="405"/>
            </a:xfrm>
          </p:grpSpPr>
          <p:grpSp>
            <p:nvGrpSpPr>
              <p:cNvPr id="393233" name="Group 17"/>
              <p:cNvGrpSpPr>
                <a:grpSpLocks/>
              </p:cNvGrpSpPr>
              <p:nvPr/>
            </p:nvGrpSpPr>
            <p:grpSpPr bwMode="auto">
              <a:xfrm>
                <a:off x="1632" y="1248"/>
                <a:ext cx="114" cy="240"/>
                <a:chOff x="1470" y="1632"/>
                <a:chExt cx="144" cy="336"/>
              </a:xfrm>
            </p:grpSpPr>
            <p:sp>
              <p:nvSpPr>
                <p:cNvPr id="393234" name="AutoShape 18"/>
                <p:cNvSpPr>
                  <a:spLocks noChangeArrowheads="1"/>
                </p:cNvSpPr>
                <p:nvPr/>
              </p:nvSpPr>
              <p:spPr bwMode="auto">
                <a:xfrm>
                  <a:off x="1488" y="1632"/>
                  <a:ext cx="96" cy="96"/>
                </a:xfrm>
                <a:prstGeom prst="flowChartConnector">
                  <a:avLst/>
                </a:prstGeom>
                <a:noFill/>
                <a:ln w="19050">
                  <a:solidFill>
                    <a:schemeClr val="tx1"/>
                  </a:solidFill>
                  <a:round/>
                  <a:headEnd/>
                  <a:tailEnd/>
                </a:ln>
              </p:spPr>
              <p:txBody>
                <a:bodyPr anchor="ctr"/>
                <a:lstStyle/>
                <a:p>
                  <a:endParaRPr lang="zh-CN" altLang="en-US"/>
                </a:p>
              </p:txBody>
            </p:sp>
            <p:sp>
              <p:nvSpPr>
                <p:cNvPr id="393235" name="Line 19"/>
                <p:cNvSpPr>
                  <a:spLocks noChangeShapeType="1"/>
                </p:cNvSpPr>
                <p:nvPr/>
              </p:nvSpPr>
              <p:spPr bwMode="auto">
                <a:xfrm>
                  <a:off x="1470" y="1779"/>
                  <a:ext cx="144" cy="0"/>
                </a:xfrm>
                <a:prstGeom prst="line">
                  <a:avLst/>
                </a:prstGeom>
                <a:noFill/>
                <a:ln w="19050">
                  <a:solidFill>
                    <a:schemeClr val="tx1"/>
                  </a:solidFill>
                  <a:round/>
                  <a:headEnd/>
                  <a:tailEnd/>
                </a:ln>
              </p:spPr>
              <p:txBody>
                <a:bodyPr/>
                <a:lstStyle/>
                <a:p>
                  <a:endParaRPr lang="zh-CN" altLang="en-US"/>
                </a:p>
              </p:txBody>
            </p:sp>
            <p:sp>
              <p:nvSpPr>
                <p:cNvPr id="393236" name="Line 20"/>
                <p:cNvSpPr>
                  <a:spLocks noChangeShapeType="1"/>
                </p:cNvSpPr>
                <p:nvPr/>
              </p:nvSpPr>
              <p:spPr bwMode="auto">
                <a:xfrm>
                  <a:off x="1536" y="1728"/>
                  <a:ext cx="0" cy="144"/>
                </a:xfrm>
                <a:prstGeom prst="line">
                  <a:avLst/>
                </a:prstGeom>
                <a:noFill/>
                <a:ln w="19050">
                  <a:solidFill>
                    <a:schemeClr val="tx1"/>
                  </a:solidFill>
                  <a:round/>
                  <a:headEnd/>
                  <a:tailEnd/>
                </a:ln>
              </p:spPr>
              <p:txBody>
                <a:bodyPr/>
                <a:lstStyle/>
                <a:p>
                  <a:endParaRPr lang="zh-CN" altLang="en-US"/>
                </a:p>
              </p:txBody>
            </p:sp>
            <p:sp>
              <p:nvSpPr>
                <p:cNvPr id="393237" name="Line 21"/>
                <p:cNvSpPr>
                  <a:spLocks noChangeShapeType="1"/>
                </p:cNvSpPr>
                <p:nvPr/>
              </p:nvSpPr>
              <p:spPr bwMode="auto">
                <a:xfrm flipH="1">
                  <a:off x="1488" y="1872"/>
                  <a:ext cx="48" cy="96"/>
                </a:xfrm>
                <a:prstGeom prst="line">
                  <a:avLst/>
                </a:prstGeom>
                <a:noFill/>
                <a:ln w="19050">
                  <a:solidFill>
                    <a:schemeClr val="tx1"/>
                  </a:solidFill>
                  <a:round/>
                  <a:headEnd/>
                  <a:tailEnd/>
                </a:ln>
              </p:spPr>
              <p:txBody>
                <a:bodyPr/>
                <a:lstStyle/>
                <a:p>
                  <a:endParaRPr lang="zh-CN" altLang="en-US"/>
                </a:p>
              </p:txBody>
            </p:sp>
            <p:sp>
              <p:nvSpPr>
                <p:cNvPr id="393238" name="Line 22"/>
                <p:cNvSpPr>
                  <a:spLocks noChangeShapeType="1"/>
                </p:cNvSpPr>
                <p:nvPr/>
              </p:nvSpPr>
              <p:spPr bwMode="auto">
                <a:xfrm>
                  <a:off x="1536" y="1872"/>
                  <a:ext cx="48" cy="96"/>
                </a:xfrm>
                <a:prstGeom prst="line">
                  <a:avLst/>
                </a:prstGeom>
                <a:noFill/>
                <a:ln w="19050">
                  <a:solidFill>
                    <a:schemeClr val="tx1"/>
                  </a:solidFill>
                  <a:round/>
                  <a:headEnd/>
                  <a:tailEnd/>
                </a:ln>
              </p:spPr>
              <p:txBody>
                <a:bodyPr/>
                <a:lstStyle/>
                <a:p>
                  <a:endParaRPr lang="zh-CN" altLang="en-US"/>
                </a:p>
              </p:txBody>
            </p:sp>
          </p:grpSp>
          <p:sp>
            <p:nvSpPr>
              <p:cNvPr id="393239" name="Text Box 23"/>
              <p:cNvSpPr txBox="1">
                <a:spLocks noChangeArrowheads="1"/>
              </p:cNvSpPr>
              <p:nvPr/>
            </p:nvSpPr>
            <p:spPr bwMode="auto">
              <a:xfrm>
                <a:off x="1488" y="1488"/>
                <a:ext cx="432" cy="165"/>
              </a:xfrm>
              <a:prstGeom prst="rect">
                <a:avLst/>
              </a:prstGeom>
              <a:noFill/>
              <a:ln w="19050">
                <a:noFill/>
                <a:miter lim="800000"/>
                <a:headEnd/>
                <a:tailEnd/>
              </a:ln>
            </p:spPr>
            <p:txBody>
              <a:bodyPr/>
              <a:lstStyle/>
              <a:p>
                <a:pPr algn="ctr">
                  <a:lnSpc>
                    <a:spcPct val="100000"/>
                  </a:lnSpc>
                </a:pPr>
                <a:r>
                  <a:rPr lang="zh-CN" altLang="en-US" sz="1600" b="1">
                    <a:solidFill>
                      <a:schemeClr val="tx1"/>
                    </a:solidFill>
                    <a:latin typeface="Times New Roman" pitchFamily="18" charset="0"/>
                  </a:rPr>
                  <a:t>顾客</a:t>
                </a:r>
                <a:endParaRPr lang="zh-CN" altLang="en-US" sz="1600" b="1">
                  <a:solidFill>
                    <a:schemeClr val="tx1"/>
                  </a:solidFill>
                  <a:latin typeface="Times New Roman" pitchFamily="18" charset="0"/>
                  <a:ea typeface="楷体_GB2312" pitchFamily="49" charset="-122"/>
                </a:endParaRPr>
              </a:p>
            </p:txBody>
          </p:sp>
        </p:grpSp>
        <p:grpSp>
          <p:nvGrpSpPr>
            <p:cNvPr id="393240" name="Group 24"/>
            <p:cNvGrpSpPr>
              <a:grpSpLocks/>
            </p:cNvGrpSpPr>
            <p:nvPr/>
          </p:nvGrpSpPr>
          <p:grpSpPr bwMode="auto">
            <a:xfrm>
              <a:off x="3053" y="2439"/>
              <a:ext cx="550" cy="562"/>
              <a:chOff x="1488" y="1248"/>
              <a:chExt cx="432" cy="384"/>
            </a:xfrm>
          </p:grpSpPr>
          <p:grpSp>
            <p:nvGrpSpPr>
              <p:cNvPr id="393241" name="Group 25"/>
              <p:cNvGrpSpPr>
                <a:grpSpLocks/>
              </p:cNvGrpSpPr>
              <p:nvPr/>
            </p:nvGrpSpPr>
            <p:grpSpPr bwMode="auto">
              <a:xfrm>
                <a:off x="1632" y="1248"/>
                <a:ext cx="114" cy="240"/>
                <a:chOff x="1470" y="1632"/>
                <a:chExt cx="144" cy="336"/>
              </a:xfrm>
            </p:grpSpPr>
            <p:sp>
              <p:nvSpPr>
                <p:cNvPr id="393242" name="AutoShape 26"/>
                <p:cNvSpPr>
                  <a:spLocks noChangeArrowheads="1"/>
                </p:cNvSpPr>
                <p:nvPr/>
              </p:nvSpPr>
              <p:spPr bwMode="auto">
                <a:xfrm>
                  <a:off x="1488" y="1632"/>
                  <a:ext cx="96" cy="96"/>
                </a:xfrm>
                <a:prstGeom prst="flowChartConnector">
                  <a:avLst/>
                </a:prstGeom>
                <a:noFill/>
                <a:ln w="19050">
                  <a:solidFill>
                    <a:schemeClr val="tx1"/>
                  </a:solidFill>
                  <a:round/>
                  <a:headEnd/>
                  <a:tailEnd/>
                </a:ln>
              </p:spPr>
              <p:txBody>
                <a:bodyPr anchor="ctr"/>
                <a:lstStyle/>
                <a:p>
                  <a:endParaRPr lang="zh-CN" altLang="en-US"/>
                </a:p>
              </p:txBody>
            </p:sp>
            <p:sp>
              <p:nvSpPr>
                <p:cNvPr id="393243" name="Line 27"/>
                <p:cNvSpPr>
                  <a:spLocks noChangeShapeType="1"/>
                </p:cNvSpPr>
                <p:nvPr/>
              </p:nvSpPr>
              <p:spPr bwMode="auto">
                <a:xfrm>
                  <a:off x="1470" y="1779"/>
                  <a:ext cx="144" cy="0"/>
                </a:xfrm>
                <a:prstGeom prst="line">
                  <a:avLst/>
                </a:prstGeom>
                <a:noFill/>
                <a:ln w="19050">
                  <a:solidFill>
                    <a:schemeClr val="tx1"/>
                  </a:solidFill>
                  <a:round/>
                  <a:headEnd/>
                  <a:tailEnd/>
                </a:ln>
              </p:spPr>
              <p:txBody>
                <a:bodyPr/>
                <a:lstStyle/>
                <a:p>
                  <a:endParaRPr lang="zh-CN" altLang="en-US"/>
                </a:p>
              </p:txBody>
            </p:sp>
            <p:sp>
              <p:nvSpPr>
                <p:cNvPr id="393244" name="Line 28"/>
                <p:cNvSpPr>
                  <a:spLocks noChangeShapeType="1"/>
                </p:cNvSpPr>
                <p:nvPr/>
              </p:nvSpPr>
              <p:spPr bwMode="auto">
                <a:xfrm>
                  <a:off x="1536" y="1728"/>
                  <a:ext cx="0" cy="144"/>
                </a:xfrm>
                <a:prstGeom prst="line">
                  <a:avLst/>
                </a:prstGeom>
                <a:noFill/>
                <a:ln w="19050">
                  <a:solidFill>
                    <a:schemeClr val="tx1"/>
                  </a:solidFill>
                  <a:round/>
                  <a:headEnd/>
                  <a:tailEnd/>
                </a:ln>
              </p:spPr>
              <p:txBody>
                <a:bodyPr/>
                <a:lstStyle/>
                <a:p>
                  <a:endParaRPr lang="zh-CN" altLang="en-US"/>
                </a:p>
              </p:txBody>
            </p:sp>
            <p:sp>
              <p:nvSpPr>
                <p:cNvPr id="393245" name="Line 29"/>
                <p:cNvSpPr>
                  <a:spLocks noChangeShapeType="1"/>
                </p:cNvSpPr>
                <p:nvPr/>
              </p:nvSpPr>
              <p:spPr bwMode="auto">
                <a:xfrm flipH="1">
                  <a:off x="1488" y="1872"/>
                  <a:ext cx="48" cy="96"/>
                </a:xfrm>
                <a:prstGeom prst="line">
                  <a:avLst/>
                </a:prstGeom>
                <a:noFill/>
                <a:ln w="19050">
                  <a:solidFill>
                    <a:schemeClr val="tx1"/>
                  </a:solidFill>
                  <a:round/>
                  <a:headEnd/>
                  <a:tailEnd/>
                </a:ln>
              </p:spPr>
              <p:txBody>
                <a:bodyPr/>
                <a:lstStyle/>
                <a:p>
                  <a:endParaRPr lang="zh-CN" altLang="en-US"/>
                </a:p>
              </p:txBody>
            </p:sp>
            <p:sp>
              <p:nvSpPr>
                <p:cNvPr id="393246" name="Line 30"/>
                <p:cNvSpPr>
                  <a:spLocks noChangeShapeType="1"/>
                </p:cNvSpPr>
                <p:nvPr/>
              </p:nvSpPr>
              <p:spPr bwMode="auto">
                <a:xfrm>
                  <a:off x="1536" y="1872"/>
                  <a:ext cx="48" cy="96"/>
                </a:xfrm>
                <a:prstGeom prst="line">
                  <a:avLst/>
                </a:prstGeom>
                <a:noFill/>
                <a:ln w="19050">
                  <a:solidFill>
                    <a:schemeClr val="tx1"/>
                  </a:solidFill>
                  <a:round/>
                  <a:headEnd/>
                  <a:tailEnd/>
                </a:ln>
              </p:spPr>
              <p:txBody>
                <a:bodyPr/>
                <a:lstStyle/>
                <a:p>
                  <a:endParaRPr lang="zh-CN" altLang="en-US"/>
                </a:p>
              </p:txBody>
            </p:sp>
          </p:grpSp>
          <p:sp>
            <p:nvSpPr>
              <p:cNvPr id="393247" name="Text Box 31"/>
              <p:cNvSpPr txBox="1">
                <a:spLocks noChangeArrowheads="1"/>
              </p:cNvSpPr>
              <p:nvPr/>
            </p:nvSpPr>
            <p:spPr bwMode="auto">
              <a:xfrm>
                <a:off x="1488" y="1488"/>
                <a:ext cx="432" cy="144"/>
              </a:xfrm>
              <a:prstGeom prst="rect">
                <a:avLst/>
              </a:prstGeom>
              <a:noFill/>
              <a:ln w="19050">
                <a:noFill/>
                <a:miter lim="800000"/>
                <a:headEnd/>
                <a:tailEnd/>
              </a:ln>
            </p:spPr>
            <p:txBody>
              <a:bodyPr/>
              <a:lstStyle/>
              <a:p>
                <a:pPr algn="ctr">
                  <a:lnSpc>
                    <a:spcPct val="100000"/>
                  </a:lnSpc>
                </a:pPr>
                <a:r>
                  <a:rPr lang="zh-CN" altLang="en-US" sz="1600" b="1">
                    <a:solidFill>
                      <a:schemeClr val="tx1"/>
                    </a:solidFill>
                    <a:latin typeface="Times New Roman" pitchFamily="18" charset="0"/>
                  </a:rPr>
                  <a:t>供货人</a:t>
                </a:r>
                <a:endParaRPr lang="zh-CN" altLang="en-US" sz="1600" b="1">
                  <a:solidFill>
                    <a:schemeClr val="tx1"/>
                  </a:solidFill>
                  <a:latin typeface="Times New Roman" pitchFamily="18" charset="0"/>
                  <a:ea typeface="楷体_GB2312" pitchFamily="49" charset="-122"/>
                </a:endParaRPr>
              </a:p>
            </p:txBody>
          </p:sp>
        </p:grpSp>
        <p:grpSp>
          <p:nvGrpSpPr>
            <p:cNvPr id="393248" name="Group 32"/>
            <p:cNvGrpSpPr>
              <a:grpSpLocks/>
            </p:cNvGrpSpPr>
            <p:nvPr/>
          </p:nvGrpSpPr>
          <p:grpSpPr bwMode="auto">
            <a:xfrm>
              <a:off x="3053" y="3133"/>
              <a:ext cx="550" cy="562"/>
              <a:chOff x="1488" y="1248"/>
              <a:chExt cx="432" cy="384"/>
            </a:xfrm>
          </p:grpSpPr>
          <p:grpSp>
            <p:nvGrpSpPr>
              <p:cNvPr id="393249" name="Group 33"/>
              <p:cNvGrpSpPr>
                <a:grpSpLocks/>
              </p:cNvGrpSpPr>
              <p:nvPr/>
            </p:nvGrpSpPr>
            <p:grpSpPr bwMode="auto">
              <a:xfrm>
                <a:off x="1632" y="1248"/>
                <a:ext cx="114" cy="240"/>
                <a:chOff x="1470" y="1632"/>
                <a:chExt cx="144" cy="336"/>
              </a:xfrm>
            </p:grpSpPr>
            <p:sp>
              <p:nvSpPr>
                <p:cNvPr id="393250" name="AutoShape 34"/>
                <p:cNvSpPr>
                  <a:spLocks noChangeArrowheads="1"/>
                </p:cNvSpPr>
                <p:nvPr/>
              </p:nvSpPr>
              <p:spPr bwMode="auto">
                <a:xfrm>
                  <a:off x="1488" y="1632"/>
                  <a:ext cx="96" cy="96"/>
                </a:xfrm>
                <a:prstGeom prst="flowChartConnector">
                  <a:avLst/>
                </a:prstGeom>
                <a:noFill/>
                <a:ln w="19050">
                  <a:solidFill>
                    <a:schemeClr val="tx1"/>
                  </a:solidFill>
                  <a:round/>
                  <a:headEnd/>
                  <a:tailEnd/>
                </a:ln>
              </p:spPr>
              <p:txBody>
                <a:bodyPr anchor="ctr"/>
                <a:lstStyle/>
                <a:p>
                  <a:endParaRPr lang="zh-CN" altLang="en-US"/>
                </a:p>
              </p:txBody>
            </p:sp>
            <p:sp>
              <p:nvSpPr>
                <p:cNvPr id="393251" name="Line 35"/>
                <p:cNvSpPr>
                  <a:spLocks noChangeShapeType="1"/>
                </p:cNvSpPr>
                <p:nvPr/>
              </p:nvSpPr>
              <p:spPr bwMode="auto">
                <a:xfrm>
                  <a:off x="1470" y="1779"/>
                  <a:ext cx="144" cy="0"/>
                </a:xfrm>
                <a:prstGeom prst="line">
                  <a:avLst/>
                </a:prstGeom>
                <a:noFill/>
                <a:ln w="19050">
                  <a:solidFill>
                    <a:schemeClr val="tx1"/>
                  </a:solidFill>
                  <a:round/>
                  <a:headEnd/>
                  <a:tailEnd/>
                </a:ln>
              </p:spPr>
              <p:txBody>
                <a:bodyPr/>
                <a:lstStyle/>
                <a:p>
                  <a:endParaRPr lang="zh-CN" altLang="en-US"/>
                </a:p>
              </p:txBody>
            </p:sp>
            <p:sp>
              <p:nvSpPr>
                <p:cNvPr id="393252" name="Line 36"/>
                <p:cNvSpPr>
                  <a:spLocks noChangeShapeType="1"/>
                </p:cNvSpPr>
                <p:nvPr/>
              </p:nvSpPr>
              <p:spPr bwMode="auto">
                <a:xfrm>
                  <a:off x="1536" y="1728"/>
                  <a:ext cx="0" cy="144"/>
                </a:xfrm>
                <a:prstGeom prst="line">
                  <a:avLst/>
                </a:prstGeom>
                <a:noFill/>
                <a:ln w="19050">
                  <a:solidFill>
                    <a:schemeClr val="tx1"/>
                  </a:solidFill>
                  <a:round/>
                  <a:headEnd/>
                  <a:tailEnd/>
                </a:ln>
              </p:spPr>
              <p:txBody>
                <a:bodyPr/>
                <a:lstStyle/>
                <a:p>
                  <a:endParaRPr lang="zh-CN" altLang="en-US"/>
                </a:p>
              </p:txBody>
            </p:sp>
            <p:sp>
              <p:nvSpPr>
                <p:cNvPr id="393253" name="Line 37"/>
                <p:cNvSpPr>
                  <a:spLocks noChangeShapeType="1"/>
                </p:cNvSpPr>
                <p:nvPr/>
              </p:nvSpPr>
              <p:spPr bwMode="auto">
                <a:xfrm flipH="1">
                  <a:off x="1488" y="1872"/>
                  <a:ext cx="48" cy="96"/>
                </a:xfrm>
                <a:prstGeom prst="line">
                  <a:avLst/>
                </a:prstGeom>
                <a:noFill/>
                <a:ln w="19050">
                  <a:solidFill>
                    <a:schemeClr val="tx1"/>
                  </a:solidFill>
                  <a:round/>
                  <a:headEnd/>
                  <a:tailEnd/>
                </a:ln>
              </p:spPr>
              <p:txBody>
                <a:bodyPr/>
                <a:lstStyle/>
                <a:p>
                  <a:endParaRPr lang="zh-CN" altLang="en-US"/>
                </a:p>
              </p:txBody>
            </p:sp>
            <p:sp>
              <p:nvSpPr>
                <p:cNvPr id="393254" name="Line 38"/>
                <p:cNvSpPr>
                  <a:spLocks noChangeShapeType="1"/>
                </p:cNvSpPr>
                <p:nvPr/>
              </p:nvSpPr>
              <p:spPr bwMode="auto">
                <a:xfrm>
                  <a:off x="1536" y="1872"/>
                  <a:ext cx="48" cy="96"/>
                </a:xfrm>
                <a:prstGeom prst="line">
                  <a:avLst/>
                </a:prstGeom>
                <a:noFill/>
                <a:ln w="19050">
                  <a:solidFill>
                    <a:schemeClr val="tx1"/>
                  </a:solidFill>
                  <a:round/>
                  <a:headEnd/>
                  <a:tailEnd/>
                </a:ln>
              </p:spPr>
              <p:txBody>
                <a:bodyPr/>
                <a:lstStyle/>
                <a:p>
                  <a:endParaRPr lang="zh-CN" altLang="en-US"/>
                </a:p>
              </p:txBody>
            </p:sp>
          </p:grpSp>
          <p:sp>
            <p:nvSpPr>
              <p:cNvPr id="393255" name="Text Box 39"/>
              <p:cNvSpPr txBox="1">
                <a:spLocks noChangeArrowheads="1"/>
              </p:cNvSpPr>
              <p:nvPr/>
            </p:nvSpPr>
            <p:spPr bwMode="auto">
              <a:xfrm>
                <a:off x="1488" y="1488"/>
                <a:ext cx="432" cy="144"/>
              </a:xfrm>
              <a:prstGeom prst="rect">
                <a:avLst/>
              </a:prstGeom>
              <a:noFill/>
              <a:ln w="19050">
                <a:noFill/>
                <a:miter lim="800000"/>
                <a:headEnd/>
                <a:tailEnd/>
              </a:ln>
            </p:spPr>
            <p:txBody>
              <a:bodyPr/>
              <a:lstStyle/>
              <a:p>
                <a:pPr algn="ctr">
                  <a:lnSpc>
                    <a:spcPct val="100000"/>
                  </a:lnSpc>
                </a:pPr>
                <a:r>
                  <a:rPr lang="zh-CN" altLang="en-US" sz="1600" b="1">
                    <a:solidFill>
                      <a:schemeClr val="tx1"/>
                    </a:solidFill>
                    <a:latin typeface="Times New Roman" pitchFamily="18" charset="0"/>
                  </a:rPr>
                  <a:t>收银员</a:t>
                </a:r>
                <a:endParaRPr lang="zh-CN" altLang="en-US" sz="1600" b="1">
                  <a:solidFill>
                    <a:schemeClr val="tx1"/>
                  </a:solidFill>
                  <a:latin typeface="Times New Roman" pitchFamily="18" charset="0"/>
                  <a:ea typeface="楷体_GB2312" pitchFamily="49" charset="-122"/>
                </a:endParaRPr>
              </a:p>
            </p:txBody>
          </p:sp>
        </p:grpSp>
        <p:grpSp>
          <p:nvGrpSpPr>
            <p:cNvPr id="393287" name="Group 71"/>
            <p:cNvGrpSpPr>
              <a:grpSpLocks/>
            </p:cNvGrpSpPr>
            <p:nvPr/>
          </p:nvGrpSpPr>
          <p:grpSpPr bwMode="auto">
            <a:xfrm>
              <a:off x="3311" y="1543"/>
              <a:ext cx="2356" cy="2178"/>
              <a:chOff x="3311" y="1543"/>
              <a:chExt cx="2356" cy="2178"/>
            </a:xfrm>
          </p:grpSpPr>
          <p:grpSp>
            <p:nvGrpSpPr>
              <p:cNvPr id="393222" name="Group 6"/>
              <p:cNvGrpSpPr>
                <a:grpSpLocks/>
              </p:cNvGrpSpPr>
              <p:nvPr/>
            </p:nvGrpSpPr>
            <p:grpSpPr bwMode="auto">
              <a:xfrm>
                <a:off x="3783" y="1842"/>
                <a:ext cx="508" cy="281"/>
                <a:chOff x="2112" y="1248"/>
                <a:chExt cx="336" cy="192"/>
              </a:xfrm>
            </p:grpSpPr>
            <p:sp>
              <p:nvSpPr>
                <p:cNvPr id="393223" name="Oval 7"/>
                <p:cNvSpPr>
                  <a:spLocks noChangeArrowheads="1"/>
                </p:cNvSpPr>
                <p:nvPr/>
              </p:nvSpPr>
              <p:spPr bwMode="auto">
                <a:xfrm>
                  <a:off x="2112" y="1248"/>
                  <a:ext cx="336" cy="192"/>
                </a:xfrm>
                <a:prstGeom prst="ellipse">
                  <a:avLst/>
                </a:prstGeom>
                <a:noFill/>
                <a:ln w="9525">
                  <a:solidFill>
                    <a:schemeClr val="tx1"/>
                  </a:solidFill>
                  <a:round/>
                  <a:headEnd/>
                  <a:tailEnd/>
                </a:ln>
              </p:spPr>
              <p:txBody>
                <a:bodyPr anchor="ctr"/>
                <a:lstStyle/>
                <a:p>
                  <a:endParaRPr lang="zh-CN" altLang="en-US"/>
                </a:p>
              </p:txBody>
            </p:sp>
            <p:sp>
              <p:nvSpPr>
                <p:cNvPr id="393224" name="Text Box 8"/>
                <p:cNvSpPr txBox="1">
                  <a:spLocks noChangeArrowheads="1"/>
                </p:cNvSpPr>
                <p:nvPr/>
              </p:nvSpPr>
              <p:spPr bwMode="auto">
                <a:xfrm>
                  <a:off x="2148" y="1251"/>
                  <a:ext cx="282" cy="144"/>
                </a:xfrm>
                <a:prstGeom prst="rect">
                  <a:avLst/>
                </a:prstGeom>
                <a:noFill/>
                <a:ln w="19050">
                  <a:noFill/>
                  <a:miter lim="800000"/>
                  <a:headEnd/>
                  <a:tailEnd/>
                </a:ln>
              </p:spPr>
              <p:txBody>
                <a:bodyPr/>
                <a:lstStyle/>
                <a:p>
                  <a:pPr algn="ctr">
                    <a:lnSpc>
                      <a:spcPct val="100000"/>
                    </a:lnSpc>
                  </a:pPr>
                  <a:r>
                    <a:rPr lang="zh-CN" altLang="en-US" sz="1600" b="1">
                      <a:solidFill>
                        <a:schemeClr val="tx1"/>
                      </a:solidFill>
                      <a:latin typeface="Times New Roman" pitchFamily="18" charset="0"/>
                    </a:rPr>
                    <a:t>售货</a:t>
                  </a:r>
                  <a:endParaRPr lang="zh-CN" altLang="en-US" sz="1600" b="1">
                    <a:solidFill>
                      <a:schemeClr val="tx1"/>
                    </a:solidFill>
                    <a:latin typeface="Times New Roman" pitchFamily="18" charset="0"/>
                    <a:ea typeface="楷体_GB2312" pitchFamily="49" charset="-122"/>
                  </a:endParaRPr>
                </a:p>
              </p:txBody>
            </p:sp>
          </p:grpSp>
          <p:grpSp>
            <p:nvGrpSpPr>
              <p:cNvPr id="393225" name="Group 9"/>
              <p:cNvGrpSpPr>
                <a:grpSpLocks/>
              </p:cNvGrpSpPr>
              <p:nvPr/>
            </p:nvGrpSpPr>
            <p:grpSpPr bwMode="auto">
              <a:xfrm>
                <a:off x="3792" y="2456"/>
                <a:ext cx="482" cy="281"/>
                <a:chOff x="2112" y="1248"/>
                <a:chExt cx="336" cy="192"/>
              </a:xfrm>
            </p:grpSpPr>
            <p:sp>
              <p:nvSpPr>
                <p:cNvPr id="393226" name="Oval 10"/>
                <p:cNvSpPr>
                  <a:spLocks noChangeArrowheads="1"/>
                </p:cNvSpPr>
                <p:nvPr/>
              </p:nvSpPr>
              <p:spPr bwMode="auto">
                <a:xfrm>
                  <a:off x="2112" y="1248"/>
                  <a:ext cx="336" cy="192"/>
                </a:xfrm>
                <a:prstGeom prst="ellipse">
                  <a:avLst/>
                </a:prstGeom>
                <a:noFill/>
                <a:ln w="9525">
                  <a:solidFill>
                    <a:schemeClr val="tx1"/>
                  </a:solidFill>
                  <a:round/>
                  <a:headEnd/>
                  <a:tailEnd/>
                </a:ln>
              </p:spPr>
              <p:txBody>
                <a:bodyPr anchor="ctr"/>
                <a:lstStyle/>
                <a:p>
                  <a:endParaRPr lang="zh-CN" altLang="en-US"/>
                </a:p>
              </p:txBody>
            </p:sp>
            <p:sp>
              <p:nvSpPr>
                <p:cNvPr id="393227" name="Text Box 11"/>
                <p:cNvSpPr txBox="1">
                  <a:spLocks noChangeArrowheads="1"/>
                </p:cNvSpPr>
                <p:nvPr/>
              </p:nvSpPr>
              <p:spPr bwMode="auto">
                <a:xfrm>
                  <a:off x="2148" y="1251"/>
                  <a:ext cx="282" cy="144"/>
                </a:xfrm>
                <a:prstGeom prst="rect">
                  <a:avLst/>
                </a:prstGeom>
                <a:noFill/>
                <a:ln w="9525">
                  <a:noFill/>
                  <a:miter lim="800000"/>
                  <a:headEnd/>
                  <a:tailEnd/>
                </a:ln>
              </p:spPr>
              <p:txBody>
                <a:bodyPr/>
                <a:lstStyle/>
                <a:p>
                  <a:pPr algn="ctr">
                    <a:lnSpc>
                      <a:spcPct val="100000"/>
                    </a:lnSpc>
                  </a:pPr>
                  <a:r>
                    <a:rPr lang="zh-CN" altLang="en-US" sz="1600" b="1">
                      <a:solidFill>
                        <a:schemeClr val="tx1"/>
                      </a:solidFill>
                      <a:latin typeface="Times New Roman" pitchFamily="18" charset="0"/>
                    </a:rPr>
                    <a:t>供货</a:t>
                  </a:r>
                  <a:endParaRPr lang="zh-CN" altLang="en-US" sz="1600" b="1">
                    <a:solidFill>
                      <a:schemeClr val="tx1"/>
                    </a:solidFill>
                    <a:latin typeface="Times New Roman" pitchFamily="18" charset="0"/>
                    <a:ea typeface="楷体_GB2312" pitchFamily="49" charset="-122"/>
                  </a:endParaRPr>
                </a:p>
              </p:txBody>
            </p:sp>
          </p:grpSp>
          <p:grpSp>
            <p:nvGrpSpPr>
              <p:cNvPr id="393228" name="Group 12"/>
              <p:cNvGrpSpPr>
                <a:grpSpLocks/>
              </p:cNvGrpSpPr>
              <p:nvPr/>
            </p:nvGrpSpPr>
            <p:grpSpPr bwMode="auto">
              <a:xfrm>
                <a:off x="3746" y="3177"/>
                <a:ext cx="662" cy="284"/>
                <a:chOff x="2112" y="1968"/>
                <a:chExt cx="366" cy="194"/>
              </a:xfrm>
            </p:grpSpPr>
            <p:sp>
              <p:nvSpPr>
                <p:cNvPr id="393229" name="Oval 13"/>
                <p:cNvSpPr>
                  <a:spLocks noChangeArrowheads="1"/>
                </p:cNvSpPr>
                <p:nvPr/>
              </p:nvSpPr>
              <p:spPr bwMode="auto">
                <a:xfrm>
                  <a:off x="2112" y="1968"/>
                  <a:ext cx="358" cy="194"/>
                </a:xfrm>
                <a:prstGeom prst="ellipse">
                  <a:avLst/>
                </a:prstGeom>
                <a:noFill/>
                <a:ln w="9525">
                  <a:solidFill>
                    <a:schemeClr val="tx1"/>
                  </a:solidFill>
                  <a:round/>
                  <a:headEnd/>
                  <a:tailEnd/>
                </a:ln>
              </p:spPr>
              <p:txBody>
                <a:bodyPr anchor="ctr"/>
                <a:lstStyle/>
                <a:p>
                  <a:endParaRPr lang="zh-CN" altLang="en-US"/>
                </a:p>
              </p:txBody>
            </p:sp>
            <p:sp>
              <p:nvSpPr>
                <p:cNvPr id="393230" name="Text Box 14"/>
                <p:cNvSpPr txBox="1">
                  <a:spLocks noChangeArrowheads="1"/>
                </p:cNvSpPr>
                <p:nvPr/>
              </p:nvSpPr>
              <p:spPr bwMode="auto">
                <a:xfrm>
                  <a:off x="2130" y="1971"/>
                  <a:ext cx="348" cy="144"/>
                </a:xfrm>
                <a:prstGeom prst="rect">
                  <a:avLst/>
                </a:prstGeom>
                <a:noFill/>
                <a:ln w="9525">
                  <a:noFill/>
                  <a:miter lim="800000"/>
                  <a:headEnd/>
                  <a:tailEnd/>
                </a:ln>
              </p:spPr>
              <p:txBody>
                <a:bodyPr/>
                <a:lstStyle/>
                <a:p>
                  <a:pPr algn="ctr">
                    <a:lnSpc>
                      <a:spcPct val="100000"/>
                    </a:lnSpc>
                  </a:pPr>
                  <a:r>
                    <a:rPr lang="zh-CN" altLang="en-US" sz="1600" b="1">
                      <a:solidFill>
                        <a:schemeClr val="tx1"/>
                      </a:solidFill>
                      <a:latin typeface="Times New Roman" pitchFamily="18" charset="0"/>
                    </a:rPr>
                    <a:t>取货款</a:t>
                  </a:r>
                  <a:endParaRPr lang="zh-CN" altLang="en-US" sz="1600" b="1">
                    <a:solidFill>
                      <a:schemeClr val="tx1"/>
                    </a:solidFill>
                    <a:latin typeface="Times New Roman" pitchFamily="18" charset="0"/>
                    <a:ea typeface="楷体_GB2312" pitchFamily="49" charset="-122"/>
                  </a:endParaRPr>
                </a:p>
              </p:txBody>
            </p:sp>
          </p:grpSp>
          <p:sp>
            <p:nvSpPr>
              <p:cNvPr id="393231" name="Rectangle 15"/>
              <p:cNvSpPr>
                <a:spLocks noChangeArrowheads="1"/>
              </p:cNvSpPr>
              <p:nvPr/>
            </p:nvSpPr>
            <p:spPr bwMode="auto">
              <a:xfrm>
                <a:off x="3603" y="1543"/>
                <a:ext cx="2064" cy="2178"/>
              </a:xfrm>
              <a:prstGeom prst="rect">
                <a:avLst/>
              </a:prstGeom>
              <a:noFill/>
              <a:ln w="9525">
                <a:solidFill>
                  <a:schemeClr val="tx1"/>
                </a:solidFill>
                <a:miter lim="800000"/>
                <a:headEnd/>
                <a:tailEnd/>
              </a:ln>
            </p:spPr>
            <p:txBody>
              <a:bodyPr anchor="ctr"/>
              <a:lstStyle/>
              <a:p>
                <a:pPr algn="ctr">
                  <a:lnSpc>
                    <a:spcPct val="100000"/>
                  </a:lnSpc>
                </a:pPr>
                <a:endParaRPr lang="zh-CN" altLang="zh-CN" sz="2400">
                  <a:solidFill>
                    <a:schemeClr val="tx1"/>
                  </a:solidFill>
                  <a:latin typeface="Times New Roman" pitchFamily="18" charset="0"/>
                  <a:ea typeface="楷体_GB2312" pitchFamily="49" charset="-122"/>
                </a:endParaRPr>
              </a:p>
            </p:txBody>
          </p:sp>
          <p:sp>
            <p:nvSpPr>
              <p:cNvPr id="393256" name="Line 40"/>
              <p:cNvSpPr>
                <a:spLocks noChangeShapeType="1"/>
              </p:cNvSpPr>
              <p:nvPr/>
            </p:nvSpPr>
            <p:spPr bwMode="auto">
              <a:xfrm flipV="1">
                <a:off x="3320" y="3290"/>
                <a:ext cx="408" cy="1"/>
              </a:xfrm>
              <a:prstGeom prst="line">
                <a:avLst/>
              </a:prstGeom>
              <a:noFill/>
              <a:ln w="9525">
                <a:solidFill>
                  <a:schemeClr val="tx1"/>
                </a:solidFill>
                <a:round/>
                <a:headEnd/>
                <a:tailEnd/>
              </a:ln>
            </p:spPr>
            <p:txBody>
              <a:bodyPr/>
              <a:lstStyle/>
              <a:p>
                <a:endParaRPr lang="zh-CN" altLang="en-US"/>
              </a:p>
            </p:txBody>
          </p:sp>
          <p:sp>
            <p:nvSpPr>
              <p:cNvPr id="393257" name="Line 41"/>
              <p:cNvSpPr>
                <a:spLocks noChangeShapeType="1"/>
              </p:cNvSpPr>
              <p:nvPr/>
            </p:nvSpPr>
            <p:spPr bwMode="auto">
              <a:xfrm>
                <a:off x="3311" y="2588"/>
                <a:ext cx="481" cy="0"/>
              </a:xfrm>
              <a:prstGeom prst="line">
                <a:avLst/>
              </a:prstGeom>
              <a:noFill/>
              <a:ln w="9525">
                <a:solidFill>
                  <a:schemeClr val="tx1"/>
                </a:solidFill>
                <a:round/>
                <a:headEnd/>
                <a:tailEnd/>
              </a:ln>
            </p:spPr>
            <p:txBody>
              <a:bodyPr/>
              <a:lstStyle/>
              <a:p>
                <a:endParaRPr lang="zh-CN" altLang="en-US"/>
              </a:p>
            </p:txBody>
          </p:sp>
          <p:sp>
            <p:nvSpPr>
              <p:cNvPr id="393258" name="Line 42"/>
              <p:cNvSpPr>
                <a:spLocks noChangeShapeType="1"/>
              </p:cNvSpPr>
              <p:nvPr/>
            </p:nvSpPr>
            <p:spPr bwMode="auto">
              <a:xfrm>
                <a:off x="3328" y="1982"/>
                <a:ext cx="454" cy="0"/>
              </a:xfrm>
              <a:prstGeom prst="line">
                <a:avLst/>
              </a:prstGeom>
              <a:noFill/>
              <a:ln w="9525">
                <a:solidFill>
                  <a:schemeClr val="tx1"/>
                </a:solidFill>
                <a:round/>
                <a:headEnd/>
                <a:tailEnd/>
              </a:ln>
            </p:spPr>
            <p:txBody>
              <a:bodyPr/>
              <a:lstStyle/>
              <a:p>
                <a:endParaRPr lang="zh-CN" altLang="en-US"/>
              </a:p>
            </p:txBody>
          </p:sp>
          <p:grpSp>
            <p:nvGrpSpPr>
              <p:cNvPr id="393259" name="Group 43"/>
              <p:cNvGrpSpPr>
                <a:grpSpLocks/>
              </p:cNvGrpSpPr>
              <p:nvPr/>
            </p:nvGrpSpPr>
            <p:grpSpPr bwMode="auto">
              <a:xfrm>
                <a:off x="4704" y="1833"/>
                <a:ext cx="825" cy="342"/>
                <a:chOff x="2112" y="1248"/>
                <a:chExt cx="336" cy="192"/>
              </a:xfrm>
            </p:grpSpPr>
            <p:sp>
              <p:nvSpPr>
                <p:cNvPr id="393260" name="Oval 44"/>
                <p:cNvSpPr>
                  <a:spLocks noChangeArrowheads="1"/>
                </p:cNvSpPr>
                <p:nvPr/>
              </p:nvSpPr>
              <p:spPr bwMode="auto">
                <a:xfrm>
                  <a:off x="2112" y="1248"/>
                  <a:ext cx="336" cy="192"/>
                </a:xfrm>
                <a:prstGeom prst="ellipse">
                  <a:avLst/>
                </a:prstGeom>
                <a:noFill/>
                <a:ln w="9525">
                  <a:solidFill>
                    <a:schemeClr val="tx1"/>
                  </a:solidFill>
                  <a:round/>
                  <a:headEnd/>
                  <a:tailEnd/>
                </a:ln>
              </p:spPr>
              <p:txBody>
                <a:bodyPr anchor="ctr"/>
                <a:lstStyle/>
                <a:p>
                  <a:endParaRPr lang="zh-CN" altLang="en-US"/>
                </a:p>
              </p:txBody>
            </p:sp>
            <p:sp>
              <p:nvSpPr>
                <p:cNvPr id="393261" name="Text Box 45"/>
                <p:cNvSpPr txBox="1">
                  <a:spLocks noChangeArrowheads="1"/>
                </p:cNvSpPr>
                <p:nvPr/>
              </p:nvSpPr>
              <p:spPr bwMode="auto">
                <a:xfrm>
                  <a:off x="2148" y="1251"/>
                  <a:ext cx="282" cy="118"/>
                </a:xfrm>
                <a:prstGeom prst="rect">
                  <a:avLst/>
                </a:prstGeom>
                <a:noFill/>
                <a:ln w="9525">
                  <a:noFill/>
                  <a:miter lim="800000"/>
                  <a:headEnd/>
                  <a:tailEnd/>
                </a:ln>
              </p:spPr>
              <p:txBody>
                <a:bodyPr/>
                <a:lstStyle/>
                <a:p>
                  <a:pPr algn="ctr">
                    <a:lnSpc>
                      <a:spcPct val="100000"/>
                    </a:lnSpc>
                  </a:pPr>
                  <a:r>
                    <a:rPr lang="zh-CN" altLang="en-US" sz="1600" b="1">
                      <a:solidFill>
                        <a:schemeClr val="tx1"/>
                      </a:solidFill>
                      <a:latin typeface="Times New Roman" pitchFamily="18" charset="0"/>
                    </a:rPr>
                    <a:t>售散装</a:t>
                  </a:r>
                </a:p>
                <a:p>
                  <a:pPr algn="ctr">
                    <a:lnSpc>
                      <a:spcPct val="100000"/>
                    </a:lnSpc>
                  </a:pPr>
                  <a:r>
                    <a:rPr lang="zh-CN" altLang="en-US" sz="1600" b="1">
                      <a:solidFill>
                        <a:schemeClr val="tx1"/>
                      </a:solidFill>
                      <a:latin typeface="Times New Roman" pitchFamily="18" charset="0"/>
                    </a:rPr>
                    <a:t>饮料</a:t>
                  </a:r>
                  <a:endParaRPr lang="zh-CN" altLang="en-US" sz="1600" b="1">
                    <a:solidFill>
                      <a:schemeClr val="tx1"/>
                    </a:solidFill>
                    <a:latin typeface="Times New Roman" pitchFamily="18" charset="0"/>
                    <a:ea typeface="楷体_GB2312" pitchFamily="49" charset="-122"/>
                  </a:endParaRPr>
                </a:p>
              </p:txBody>
            </p:sp>
          </p:grpSp>
          <p:grpSp>
            <p:nvGrpSpPr>
              <p:cNvPr id="393262" name="Group 46"/>
              <p:cNvGrpSpPr>
                <a:grpSpLocks/>
              </p:cNvGrpSpPr>
              <p:nvPr/>
            </p:nvGrpSpPr>
            <p:grpSpPr bwMode="auto">
              <a:xfrm>
                <a:off x="4783" y="2281"/>
                <a:ext cx="757" cy="281"/>
                <a:chOff x="2112" y="1248"/>
                <a:chExt cx="336" cy="192"/>
              </a:xfrm>
            </p:grpSpPr>
            <p:sp>
              <p:nvSpPr>
                <p:cNvPr id="393263" name="Oval 47"/>
                <p:cNvSpPr>
                  <a:spLocks noChangeArrowheads="1"/>
                </p:cNvSpPr>
                <p:nvPr/>
              </p:nvSpPr>
              <p:spPr bwMode="auto">
                <a:xfrm>
                  <a:off x="2112" y="1248"/>
                  <a:ext cx="336" cy="192"/>
                </a:xfrm>
                <a:prstGeom prst="ellipse">
                  <a:avLst/>
                </a:prstGeom>
                <a:noFill/>
                <a:ln w="9525">
                  <a:solidFill>
                    <a:schemeClr val="tx1"/>
                  </a:solidFill>
                  <a:round/>
                  <a:headEnd/>
                  <a:tailEnd/>
                </a:ln>
              </p:spPr>
              <p:txBody>
                <a:bodyPr anchor="ctr"/>
                <a:lstStyle/>
                <a:p>
                  <a:endParaRPr lang="zh-CN" altLang="en-US"/>
                </a:p>
              </p:txBody>
            </p:sp>
            <p:sp>
              <p:nvSpPr>
                <p:cNvPr id="393264" name="Text Box 48"/>
                <p:cNvSpPr txBox="1">
                  <a:spLocks noChangeArrowheads="1"/>
                </p:cNvSpPr>
                <p:nvPr/>
              </p:nvSpPr>
              <p:spPr bwMode="auto">
                <a:xfrm>
                  <a:off x="2148" y="1251"/>
                  <a:ext cx="282" cy="144"/>
                </a:xfrm>
                <a:prstGeom prst="rect">
                  <a:avLst/>
                </a:prstGeom>
                <a:noFill/>
                <a:ln w="9525">
                  <a:noFill/>
                  <a:miter lim="800000"/>
                  <a:headEnd/>
                  <a:tailEnd/>
                </a:ln>
              </p:spPr>
              <p:txBody>
                <a:bodyPr/>
                <a:lstStyle/>
                <a:p>
                  <a:pPr algn="ctr">
                    <a:lnSpc>
                      <a:spcPct val="100000"/>
                    </a:lnSpc>
                  </a:pPr>
                  <a:r>
                    <a:rPr lang="zh-CN" altLang="en-US" sz="1600" b="1">
                      <a:solidFill>
                        <a:schemeClr val="tx1"/>
                      </a:solidFill>
                      <a:latin typeface="Times New Roman" pitchFamily="18" charset="0"/>
                    </a:rPr>
                    <a:t>打开机器</a:t>
                  </a:r>
                  <a:endParaRPr lang="zh-CN" altLang="en-US" sz="1600" b="1">
                    <a:solidFill>
                      <a:schemeClr val="tx1"/>
                    </a:solidFill>
                    <a:latin typeface="Times New Roman" pitchFamily="18" charset="0"/>
                    <a:ea typeface="楷体_GB2312" pitchFamily="49" charset="-122"/>
                  </a:endParaRPr>
                </a:p>
              </p:txBody>
            </p:sp>
          </p:grpSp>
          <p:grpSp>
            <p:nvGrpSpPr>
              <p:cNvPr id="393265" name="Group 49"/>
              <p:cNvGrpSpPr>
                <a:grpSpLocks/>
              </p:cNvGrpSpPr>
              <p:nvPr/>
            </p:nvGrpSpPr>
            <p:grpSpPr bwMode="auto">
              <a:xfrm>
                <a:off x="4775" y="2632"/>
                <a:ext cx="757" cy="281"/>
                <a:chOff x="2112" y="1248"/>
                <a:chExt cx="336" cy="192"/>
              </a:xfrm>
            </p:grpSpPr>
            <p:sp>
              <p:nvSpPr>
                <p:cNvPr id="393266" name="Oval 50"/>
                <p:cNvSpPr>
                  <a:spLocks noChangeArrowheads="1"/>
                </p:cNvSpPr>
                <p:nvPr/>
              </p:nvSpPr>
              <p:spPr bwMode="auto">
                <a:xfrm>
                  <a:off x="2112" y="1248"/>
                  <a:ext cx="336" cy="192"/>
                </a:xfrm>
                <a:prstGeom prst="ellipse">
                  <a:avLst/>
                </a:prstGeom>
                <a:noFill/>
                <a:ln w="9525">
                  <a:solidFill>
                    <a:schemeClr val="tx1"/>
                  </a:solidFill>
                  <a:round/>
                  <a:headEnd/>
                  <a:tailEnd/>
                </a:ln>
              </p:spPr>
              <p:txBody>
                <a:bodyPr anchor="ctr"/>
                <a:lstStyle/>
                <a:p>
                  <a:endParaRPr lang="zh-CN" altLang="en-US"/>
                </a:p>
              </p:txBody>
            </p:sp>
            <p:sp>
              <p:nvSpPr>
                <p:cNvPr id="393267" name="Text Box 51"/>
                <p:cNvSpPr txBox="1">
                  <a:spLocks noChangeArrowheads="1"/>
                </p:cNvSpPr>
                <p:nvPr/>
              </p:nvSpPr>
              <p:spPr bwMode="auto">
                <a:xfrm>
                  <a:off x="2148" y="1251"/>
                  <a:ext cx="282" cy="144"/>
                </a:xfrm>
                <a:prstGeom prst="rect">
                  <a:avLst/>
                </a:prstGeom>
                <a:noFill/>
                <a:ln w="9525">
                  <a:noFill/>
                  <a:miter lim="800000"/>
                  <a:headEnd/>
                  <a:tailEnd/>
                </a:ln>
              </p:spPr>
              <p:txBody>
                <a:bodyPr/>
                <a:lstStyle/>
                <a:p>
                  <a:pPr algn="ctr">
                    <a:lnSpc>
                      <a:spcPct val="100000"/>
                    </a:lnSpc>
                  </a:pPr>
                  <a:r>
                    <a:rPr lang="zh-CN" altLang="en-US" sz="1600" b="1">
                      <a:solidFill>
                        <a:schemeClr val="tx1"/>
                      </a:solidFill>
                      <a:latin typeface="Times New Roman" pitchFamily="18" charset="0"/>
                    </a:rPr>
                    <a:t>关闭机器</a:t>
                  </a:r>
                  <a:endParaRPr lang="zh-CN" altLang="en-US" sz="1600" b="1">
                    <a:solidFill>
                      <a:schemeClr val="tx1"/>
                    </a:solidFill>
                    <a:latin typeface="Times New Roman" pitchFamily="18" charset="0"/>
                    <a:ea typeface="楷体_GB2312" pitchFamily="49" charset="-122"/>
                  </a:endParaRPr>
                </a:p>
              </p:txBody>
            </p:sp>
          </p:grpSp>
          <p:grpSp>
            <p:nvGrpSpPr>
              <p:cNvPr id="393268" name="Group 52"/>
              <p:cNvGrpSpPr>
                <a:grpSpLocks/>
              </p:cNvGrpSpPr>
              <p:nvPr/>
            </p:nvGrpSpPr>
            <p:grpSpPr bwMode="auto">
              <a:xfrm>
                <a:off x="4773" y="2975"/>
                <a:ext cx="756" cy="281"/>
                <a:chOff x="2112" y="1248"/>
                <a:chExt cx="336" cy="192"/>
              </a:xfrm>
            </p:grpSpPr>
            <p:sp>
              <p:nvSpPr>
                <p:cNvPr id="393269" name="Oval 53"/>
                <p:cNvSpPr>
                  <a:spLocks noChangeArrowheads="1"/>
                </p:cNvSpPr>
                <p:nvPr/>
              </p:nvSpPr>
              <p:spPr bwMode="auto">
                <a:xfrm>
                  <a:off x="2112" y="1248"/>
                  <a:ext cx="336" cy="192"/>
                </a:xfrm>
                <a:prstGeom prst="ellipse">
                  <a:avLst/>
                </a:prstGeom>
                <a:noFill/>
                <a:ln w="9525">
                  <a:solidFill>
                    <a:schemeClr val="tx1"/>
                  </a:solidFill>
                  <a:round/>
                  <a:headEnd/>
                  <a:tailEnd/>
                </a:ln>
              </p:spPr>
              <p:txBody>
                <a:bodyPr anchor="ctr"/>
                <a:lstStyle/>
                <a:p>
                  <a:endParaRPr lang="zh-CN" altLang="en-US"/>
                </a:p>
              </p:txBody>
            </p:sp>
            <p:sp>
              <p:nvSpPr>
                <p:cNvPr id="393270" name="Text Box 54"/>
                <p:cNvSpPr txBox="1">
                  <a:spLocks noChangeArrowheads="1"/>
                </p:cNvSpPr>
                <p:nvPr/>
              </p:nvSpPr>
              <p:spPr bwMode="auto">
                <a:xfrm>
                  <a:off x="2148" y="1251"/>
                  <a:ext cx="282" cy="144"/>
                </a:xfrm>
                <a:prstGeom prst="rect">
                  <a:avLst/>
                </a:prstGeom>
                <a:noFill/>
                <a:ln w="9525">
                  <a:noFill/>
                  <a:miter lim="800000"/>
                  <a:headEnd/>
                  <a:tailEnd/>
                </a:ln>
              </p:spPr>
              <p:txBody>
                <a:bodyPr/>
                <a:lstStyle/>
                <a:p>
                  <a:pPr algn="ctr">
                    <a:lnSpc>
                      <a:spcPct val="100000"/>
                    </a:lnSpc>
                  </a:pPr>
                  <a:r>
                    <a:rPr lang="zh-CN" altLang="en-US" sz="1600" b="1">
                      <a:solidFill>
                        <a:schemeClr val="tx1"/>
                      </a:solidFill>
                      <a:latin typeface="Times New Roman" pitchFamily="18" charset="0"/>
                    </a:rPr>
                    <a:t>打开机器</a:t>
                  </a:r>
                  <a:endParaRPr lang="zh-CN" altLang="en-US" sz="1600" b="1">
                    <a:solidFill>
                      <a:schemeClr val="tx1"/>
                    </a:solidFill>
                    <a:latin typeface="Times New Roman" pitchFamily="18" charset="0"/>
                    <a:ea typeface="楷体_GB2312" pitchFamily="49" charset="-122"/>
                  </a:endParaRPr>
                </a:p>
              </p:txBody>
            </p:sp>
          </p:grpSp>
          <p:sp>
            <p:nvSpPr>
              <p:cNvPr id="393271" name="Oval 55"/>
              <p:cNvSpPr>
                <a:spLocks noChangeArrowheads="1"/>
              </p:cNvSpPr>
              <p:nvPr/>
            </p:nvSpPr>
            <p:spPr bwMode="auto">
              <a:xfrm>
                <a:off x="4764" y="3342"/>
                <a:ext cx="757" cy="281"/>
              </a:xfrm>
              <a:prstGeom prst="ellipse">
                <a:avLst/>
              </a:prstGeom>
              <a:noFill/>
              <a:ln w="9525">
                <a:solidFill>
                  <a:schemeClr val="tx1"/>
                </a:solidFill>
                <a:round/>
                <a:headEnd/>
                <a:tailEnd/>
              </a:ln>
            </p:spPr>
            <p:txBody>
              <a:bodyPr anchor="ctr"/>
              <a:lstStyle/>
              <a:p>
                <a:endParaRPr lang="zh-CN" altLang="en-US"/>
              </a:p>
            </p:txBody>
          </p:sp>
          <p:sp>
            <p:nvSpPr>
              <p:cNvPr id="393272" name="Text Box 56"/>
              <p:cNvSpPr txBox="1">
                <a:spLocks noChangeArrowheads="1"/>
              </p:cNvSpPr>
              <p:nvPr/>
            </p:nvSpPr>
            <p:spPr bwMode="auto">
              <a:xfrm>
                <a:off x="4845" y="3364"/>
                <a:ext cx="690" cy="211"/>
              </a:xfrm>
              <a:prstGeom prst="rect">
                <a:avLst/>
              </a:prstGeom>
              <a:noFill/>
              <a:ln w="9525">
                <a:noFill/>
                <a:miter lim="800000"/>
                <a:headEnd/>
                <a:tailEnd/>
              </a:ln>
            </p:spPr>
            <p:txBody>
              <a:bodyPr/>
              <a:lstStyle/>
              <a:p>
                <a:pPr algn="ctr">
                  <a:lnSpc>
                    <a:spcPct val="100000"/>
                  </a:lnSpc>
                </a:pPr>
                <a:r>
                  <a:rPr lang="zh-CN" altLang="en-US" sz="1600" b="1">
                    <a:solidFill>
                      <a:schemeClr val="tx1"/>
                    </a:solidFill>
                    <a:latin typeface="Times New Roman" pitchFamily="18" charset="0"/>
                  </a:rPr>
                  <a:t>关闭机器</a:t>
                </a:r>
                <a:endParaRPr lang="zh-CN" altLang="en-US" sz="1600" b="1">
                  <a:solidFill>
                    <a:schemeClr val="tx1"/>
                  </a:solidFill>
                  <a:latin typeface="Times New Roman" pitchFamily="18" charset="0"/>
                  <a:ea typeface="楷体_GB2312" pitchFamily="49" charset="-122"/>
                </a:endParaRPr>
              </a:p>
            </p:txBody>
          </p:sp>
          <p:sp>
            <p:nvSpPr>
              <p:cNvPr id="393273" name="AutoShape 57"/>
              <p:cNvSpPr>
                <a:spLocks noChangeArrowheads="1"/>
              </p:cNvSpPr>
              <p:nvPr/>
            </p:nvSpPr>
            <p:spPr bwMode="auto">
              <a:xfrm>
                <a:off x="4291" y="1965"/>
                <a:ext cx="413" cy="70"/>
              </a:xfrm>
              <a:prstGeom prst="leftArrow">
                <a:avLst>
                  <a:gd name="adj1" fmla="val 0"/>
                  <a:gd name="adj2" fmla="val 134088"/>
                </a:avLst>
              </a:prstGeom>
              <a:noFill/>
              <a:ln w="9525">
                <a:solidFill>
                  <a:schemeClr val="tx1"/>
                </a:solidFill>
                <a:prstDash val="dash"/>
                <a:miter lim="800000"/>
                <a:headEnd/>
                <a:tailEnd/>
              </a:ln>
            </p:spPr>
            <p:txBody>
              <a:bodyPr anchor="ctr"/>
              <a:lstStyle/>
              <a:p>
                <a:endParaRPr lang="zh-CN" altLang="en-US"/>
              </a:p>
            </p:txBody>
          </p:sp>
          <p:sp>
            <p:nvSpPr>
              <p:cNvPr id="393274" name="AutoShape 58"/>
              <p:cNvSpPr>
                <a:spLocks noChangeArrowheads="1"/>
              </p:cNvSpPr>
              <p:nvPr/>
            </p:nvSpPr>
            <p:spPr bwMode="auto">
              <a:xfrm rot="20500031" flipH="1">
                <a:off x="4271" y="2479"/>
                <a:ext cx="514" cy="62"/>
              </a:xfrm>
              <a:prstGeom prst="leftArrow">
                <a:avLst>
                  <a:gd name="adj1" fmla="val 0"/>
                  <a:gd name="adj2" fmla="val 188413"/>
                </a:avLst>
              </a:prstGeom>
              <a:noFill/>
              <a:ln w="9525">
                <a:solidFill>
                  <a:schemeClr val="tx1"/>
                </a:solidFill>
                <a:prstDash val="dashDot"/>
                <a:miter lim="800000"/>
                <a:headEnd/>
                <a:tailEnd/>
              </a:ln>
            </p:spPr>
            <p:txBody>
              <a:bodyPr anchor="ctr"/>
              <a:lstStyle/>
              <a:p>
                <a:endParaRPr lang="zh-CN" altLang="en-US"/>
              </a:p>
            </p:txBody>
          </p:sp>
          <p:sp>
            <p:nvSpPr>
              <p:cNvPr id="393275" name="AutoShape 59"/>
              <p:cNvSpPr>
                <a:spLocks noChangeArrowheads="1"/>
              </p:cNvSpPr>
              <p:nvPr/>
            </p:nvSpPr>
            <p:spPr bwMode="auto">
              <a:xfrm rot="20500031" flipH="1">
                <a:off x="4344" y="3165"/>
                <a:ext cx="439" cy="55"/>
              </a:xfrm>
              <a:prstGeom prst="leftArrow">
                <a:avLst>
                  <a:gd name="adj1" fmla="val 0"/>
                  <a:gd name="adj2" fmla="val 181402"/>
                </a:avLst>
              </a:prstGeom>
              <a:noFill/>
              <a:ln w="9525">
                <a:solidFill>
                  <a:schemeClr val="tx1"/>
                </a:solidFill>
                <a:prstDash val="dash"/>
                <a:miter lim="800000"/>
                <a:headEnd/>
                <a:tailEnd/>
              </a:ln>
            </p:spPr>
            <p:txBody>
              <a:bodyPr anchor="ctr"/>
              <a:lstStyle/>
              <a:p>
                <a:endParaRPr lang="zh-CN" altLang="en-US"/>
              </a:p>
            </p:txBody>
          </p:sp>
          <p:sp>
            <p:nvSpPr>
              <p:cNvPr id="393276" name="AutoShape 60"/>
              <p:cNvSpPr>
                <a:spLocks noChangeArrowheads="1"/>
              </p:cNvSpPr>
              <p:nvPr/>
            </p:nvSpPr>
            <p:spPr bwMode="auto">
              <a:xfrm rot="1099969" flipH="1" flipV="1">
                <a:off x="4371" y="3365"/>
                <a:ext cx="400" cy="60"/>
              </a:xfrm>
              <a:prstGeom prst="leftArrow">
                <a:avLst>
                  <a:gd name="adj1" fmla="val 0"/>
                  <a:gd name="adj2" fmla="val 151512"/>
                </a:avLst>
              </a:prstGeom>
              <a:noFill/>
              <a:ln w="9525">
                <a:solidFill>
                  <a:schemeClr val="tx1"/>
                </a:solidFill>
                <a:prstDash val="dash"/>
                <a:miter lim="800000"/>
                <a:headEnd/>
                <a:tailEnd/>
              </a:ln>
            </p:spPr>
            <p:txBody>
              <a:bodyPr anchor="ctr"/>
              <a:lstStyle/>
              <a:p>
                <a:endParaRPr lang="zh-CN" altLang="en-US"/>
              </a:p>
            </p:txBody>
          </p:sp>
          <p:sp>
            <p:nvSpPr>
              <p:cNvPr id="393277" name="AutoShape 61"/>
              <p:cNvSpPr>
                <a:spLocks noChangeArrowheads="1"/>
              </p:cNvSpPr>
              <p:nvPr/>
            </p:nvSpPr>
            <p:spPr bwMode="auto">
              <a:xfrm rot="1099969" flipH="1" flipV="1">
                <a:off x="4274" y="2669"/>
                <a:ext cx="482" cy="70"/>
              </a:xfrm>
              <a:prstGeom prst="leftArrow">
                <a:avLst>
                  <a:gd name="adj1" fmla="val 0"/>
                  <a:gd name="adj2" fmla="val 156491"/>
                </a:avLst>
              </a:prstGeom>
              <a:noFill/>
              <a:ln w="9525">
                <a:solidFill>
                  <a:schemeClr val="tx1"/>
                </a:solidFill>
                <a:prstDash val="dash"/>
                <a:miter lim="800000"/>
                <a:headEnd/>
                <a:tailEnd/>
              </a:ln>
            </p:spPr>
            <p:txBody>
              <a:bodyPr anchor="ctr"/>
              <a:lstStyle/>
              <a:p>
                <a:endParaRPr lang="zh-CN" altLang="en-US"/>
              </a:p>
            </p:txBody>
          </p:sp>
          <p:sp>
            <p:nvSpPr>
              <p:cNvPr id="393278" name="Text Box 62"/>
              <p:cNvSpPr txBox="1">
                <a:spLocks noChangeArrowheads="1"/>
              </p:cNvSpPr>
              <p:nvPr/>
            </p:nvSpPr>
            <p:spPr bwMode="auto">
              <a:xfrm>
                <a:off x="4105" y="1777"/>
                <a:ext cx="826" cy="211"/>
              </a:xfrm>
              <a:prstGeom prst="rect">
                <a:avLst/>
              </a:prstGeom>
              <a:noFill/>
              <a:ln w="9525">
                <a:noFill/>
                <a:miter lim="800000"/>
                <a:headEnd/>
                <a:tailEnd/>
              </a:ln>
            </p:spPr>
            <p:txBody>
              <a:bodyPr/>
              <a:lstStyle/>
              <a:p>
                <a:pPr algn="ctr">
                  <a:lnSpc>
                    <a:spcPct val="100000"/>
                  </a:lnSpc>
                </a:pPr>
                <a:r>
                  <a:rPr lang="en-US" altLang="zh-CN" sz="1400" b="1">
                    <a:solidFill>
                      <a:schemeClr val="tx1"/>
                    </a:solidFill>
                    <a:latin typeface="Times New Roman" pitchFamily="18" charset="0"/>
                  </a:rPr>
                  <a:t>&lt;&lt;extend&gt;&gt;</a:t>
                </a:r>
                <a:endParaRPr lang="en-US" altLang="zh-CN" sz="1400" b="1">
                  <a:solidFill>
                    <a:schemeClr val="tx1"/>
                  </a:solidFill>
                  <a:latin typeface="Times New Roman" pitchFamily="18" charset="0"/>
                  <a:ea typeface="楷体_GB2312" pitchFamily="49" charset="-122"/>
                </a:endParaRPr>
              </a:p>
            </p:txBody>
          </p:sp>
          <p:sp>
            <p:nvSpPr>
              <p:cNvPr id="393279" name="Text Box 63"/>
              <p:cNvSpPr txBox="1">
                <a:spLocks noChangeArrowheads="1"/>
              </p:cNvSpPr>
              <p:nvPr/>
            </p:nvSpPr>
            <p:spPr bwMode="auto">
              <a:xfrm>
                <a:off x="3947" y="3013"/>
                <a:ext cx="826" cy="211"/>
              </a:xfrm>
              <a:prstGeom prst="rect">
                <a:avLst/>
              </a:prstGeom>
              <a:noFill/>
              <a:ln w="9525">
                <a:noFill/>
                <a:miter lim="800000"/>
                <a:headEnd/>
                <a:tailEnd/>
              </a:ln>
            </p:spPr>
            <p:txBody>
              <a:bodyPr/>
              <a:lstStyle/>
              <a:p>
                <a:pPr algn="ctr">
                  <a:lnSpc>
                    <a:spcPct val="100000"/>
                  </a:lnSpc>
                </a:pPr>
                <a:r>
                  <a:rPr lang="en-US" altLang="zh-CN" sz="1400" b="1">
                    <a:solidFill>
                      <a:schemeClr val="tx1"/>
                    </a:solidFill>
                    <a:latin typeface="Times New Roman" pitchFamily="18" charset="0"/>
                  </a:rPr>
                  <a:t>&lt;&lt;include&gt;&gt;</a:t>
                </a:r>
                <a:endParaRPr lang="en-US" altLang="zh-CN" sz="1400" b="1">
                  <a:solidFill>
                    <a:schemeClr val="tx1"/>
                  </a:solidFill>
                  <a:latin typeface="Times New Roman" pitchFamily="18" charset="0"/>
                  <a:ea typeface="楷体_GB2312" pitchFamily="49" charset="-122"/>
                </a:endParaRPr>
              </a:p>
            </p:txBody>
          </p:sp>
          <p:sp>
            <p:nvSpPr>
              <p:cNvPr id="393280" name="Text Box 64"/>
              <p:cNvSpPr txBox="1">
                <a:spLocks noChangeArrowheads="1"/>
              </p:cNvSpPr>
              <p:nvPr/>
            </p:nvSpPr>
            <p:spPr bwMode="auto">
              <a:xfrm>
                <a:off x="3956" y="3420"/>
                <a:ext cx="874" cy="210"/>
              </a:xfrm>
              <a:prstGeom prst="rect">
                <a:avLst/>
              </a:prstGeom>
              <a:noFill/>
              <a:ln w="9525">
                <a:noFill/>
                <a:miter lim="800000"/>
                <a:headEnd/>
                <a:tailEnd/>
              </a:ln>
            </p:spPr>
            <p:txBody>
              <a:bodyPr/>
              <a:lstStyle/>
              <a:p>
                <a:pPr algn="ctr">
                  <a:lnSpc>
                    <a:spcPct val="100000"/>
                  </a:lnSpc>
                </a:pPr>
                <a:r>
                  <a:rPr lang="en-US" altLang="zh-CN" sz="1400" b="1">
                    <a:solidFill>
                      <a:schemeClr val="tx1"/>
                    </a:solidFill>
                    <a:latin typeface="Times New Roman" pitchFamily="18" charset="0"/>
                  </a:rPr>
                  <a:t>&lt;&lt;include &gt;&gt;</a:t>
                </a:r>
                <a:endParaRPr lang="en-US" altLang="zh-CN" sz="1400" b="1">
                  <a:solidFill>
                    <a:schemeClr val="tx1"/>
                  </a:solidFill>
                  <a:latin typeface="Times New Roman" pitchFamily="18" charset="0"/>
                  <a:ea typeface="楷体_GB2312" pitchFamily="49" charset="-122"/>
                </a:endParaRPr>
              </a:p>
            </p:txBody>
          </p:sp>
          <p:sp>
            <p:nvSpPr>
              <p:cNvPr id="393281" name="Text Box 65"/>
              <p:cNvSpPr txBox="1">
                <a:spLocks noChangeArrowheads="1"/>
              </p:cNvSpPr>
              <p:nvPr/>
            </p:nvSpPr>
            <p:spPr bwMode="auto">
              <a:xfrm>
                <a:off x="3917" y="2693"/>
                <a:ext cx="856" cy="211"/>
              </a:xfrm>
              <a:prstGeom prst="rect">
                <a:avLst/>
              </a:prstGeom>
              <a:noFill/>
              <a:ln w="9525">
                <a:noFill/>
                <a:miter lim="800000"/>
                <a:headEnd/>
                <a:tailEnd/>
              </a:ln>
            </p:spPr>
            <p:txBody>
              <a:bodyPr/>
              <a:lstStyle/>
              <a:p>
                <a:pPr algn="ctr">
                  <a:lnSpc>
                    <a:spcPct val="100000"/>
                  </a:lnSpc>
                </a:pPr>
                <a:r>
                  <a:rPr lang="en-US" altLang="zh-CN" sz="1400" b="1">
                    <a:solidFill>
                      <a:schemeClr val="tx1"/>
                    </a:solidFill>
                    <a:latin typeface="Times New Roman" pitchFamily="18" charset="0"/>
                  </a:rPr>
                  <a:t>&lt;&lt;include&gt;&gt;</a:t>
                </a:r>
                <a:endParaRPr lang="en-US" altLang="zh-CN" sz="1400" b="1">
                  <a:solidFill>
                    <a:schemeClr val="tx1"/>
                  </a:solidFill>
                  <a:latin typeface="Times New Roman" pitchFamily="18" charset="0"/>
                  <a:ea typeface="楷体_GB2312" pitchFamily="49" charset="-122"/>
                </a:endParaRPr>
              </a:p>
            </p:txBody>
          </p:sp>
          <p:sp>
            <p:nvSpPr>
              <p:cNvPr id="393282" name="Text Box 66"/>
              <p:cNvSpPr txBox="1">
                <a:spLocks noChangeArrowheads="1"/>
              </p:cNvSpPr>
              <p:nvPr/>
            </p:nvSpPr>
            <p:spPr bwMode="auto">
              <a:xfrm>
                <a:off x="3992" y="2317"/>
                <a:ext cx="808" cy="211"/>
              </a:xfrm>
              <a:prstGeom prst="rect">
                <a:avLst/>
              </a:prstGeom>
              <a:noFill/>
              <a:ln w="9525">
                <a:noFill/>
                <a:miter lim="800000"/>
                <a:headEnd/>
                <a:tailEnd/>
              </a:ln>
            </p:spPr>
            <p:txBody>
              <a:bodyPr/>
              <a:lstStyle/>
              <a:p>
                <a:pPr algn="ctr">
                  <a:lnSpc>
                    <a:spcPct val="100000"/>
                  </a:lnSpc>
                </a:pPr>
                <a:r>
                  <a:rPr lang="en-US" altLang="zh-CN" sz="1400" b="1">
                    <a:solidFill>
                      <a:schemeClr val="tx1"/>
                    </a:solidFill>
                    <a:latin typeface="Times New Roman" pitchFamily="18" charset="0"/>
                  </a:rPr>
                  <a:t>&lt;&lt;include&gt;&gt;</a:t>
                </a:r>
                <a:endParaRPr lang="en-US" altLang="zh-CN" sz="1400" b="1">
                  <a:solidFill>
                    <a:schemeClr val="tx1"/>
                  </a:solidFill>
                  <a:latin typeface="Times New Roman" pitchFamily="18" charset="0"/>
                  <a:ea typeface="楷体_GB2312" pitchFamily="49" charset="-122"/>
                </a:endParaRPr>
              </a:p>
            </p:txBody>
          </p:sp>
          <p:sp>
            <p:nvSpPr>
              <p:cNvPr id="393283" name="Text Box 67"/>
              <p:cNvSpPr txBox="1">
                <a:spLocks noChangeArrowheads="1"/>
              </p:cNvSpPr>
              <p:nvPr/>
            </p:nvSpPr>
            <p:spPr bwMode="auto">
              <a:xfrm>
                <a:off x="3878" y="1543"/>
                <a:ext cx="1514" cy="211"/>
              </a:xfrm>
              <a:prstGeom prst="rect">
                <a:avLst/>
              </a:prstGeom>
              <a:noFill/>
              <a:ln w="9525">
                <a:noFill/>
                <a:miter lim="800000"/>
                <a:headEnd/>
                <a:tailEnd/>
              </a:ln>
            </p:spPr>
            <p:txBody>
              <a:bodyPr/>
              <a:lstStyle/>
              <a:p>
                <a:pPr algn="ctr">
                  <a:lnSpc>
                    <a:spcPct val="100000"/>
                  </a:lnSpc>
                </a:pPr>
                <a:r>
                  <a:rPr lang="zh-CN" altLang="en-US" sz="1600" b="1">
                    <a:solidFill>
                      <a:schemeClr val="tx1"/>
                    </a:solidFill>
                    <a:latin typeface="Times New Roman" pitchFamily="18" charset="0"/>
                  </a:rPr>
                  <a:t>自动售货机系统</a:t>
                </a:r>
                <a:endParaRPr lang="zh-CN" altLang="en-US" sz="1600" b="1">
                  <a:solidFill>
                    <a:schemeClr val="tx1"/>
                  </a:solidFill>
                  <a:latin typeface="Times New Roman" pitchFamily="18" charset="0"/>
                  <a:ea typeface="楷体_GB2312" pitchFamily="49" charset="-122"/>
                </a:endParaRPr>
              </a:p>
            </p:txBody>
          </p:sp>
        </p:grpSp>
      </p:grpSp>
      <p:sp>
        <p:nvSpPr>
          <p:cNvPr id="393284" name="Text Box 68"/>
          <p:cNvSpPr txBox="1">
            <a:spLocks noChangeArrowheads="1"/>
          </p:cNvSpPr>
          <p:nvPr/>
        </p:nvSpPr>
        <p:spPr bwMode="auto">
          <a:xfrm>
            <a:off x="5665788" y="6102350"/>
            <a:ext cx="3330575" cy="431800"/>
          </a:xfrm>
          <a:prstGeom prst="rect">
            <a:avLst/>
          </a:prstGeom>
          <a:noFill/>
          <a:ln w="9525">
            <a:noFill/>
            <a:miter lim="800000"/>
            <a:headEnd/>
            <a:tailEnd/>
          </a:ln>
          <a:effectLst/>
        </p:spPr>
        <p:txBody>
          <a:bodyPr anchor="ctr"/>
          <a:lstStyle/>
          <a:p>
            <a:pPr algn="ctr">
              <a:lnSpc>
                <a:spcPct val="100000"/>
              </a:lnSpc>
            </a:pPr>
            <a:r>
              <a:rPr lang="zh-CN" altLang="en-US" sz="1600" b="1">
                <a:solidFill>
                  <a:schemeClr val="tx1"/>
                </a:solidFill>
                <a:effectLst>
                  <a:outerShdw blurRad="38100" dist="38100" dir="2700000" algn="tl">
                    <a:srgbClr val="C0C0C0"/>
                  </a:outerShdw>
                </a:effectLst>
                <a:latin typeface="Times New Roman" pitchFamily="18" charset="0"/>
              </a:rPr>
              <a:t>含有使用和扩展关系</a:t>
            </a:r>
          </a:p>
          <a:p>
            <a:pPr algn="ctr">
              <a:lnSpc>
                <a:spcPct val="100000"/>
              </a:lnSpc>
            </a:pPr>
            <a:r>
              <a:rPr lang="zh-CN" altLang="en-US" sz="1600" b="1">
                <a:solidFill>
                  <a:schemeClr val="tx1"/>
                </a:solidFill>
                <a:effectLst>
                  <a:outerShdw blurRad="38100" dist="38100" dir="2700000" algn="tl">
                    <a:srgbClr val="C0C0C0"/>
                  </a:outerShdw>
                </a:effectLst>
                <a:latin typeface="Times New Roman" pitchFamily="18" charset="0"/>
              </a:rPr>
              <a:t>的用例图</a:t>
            </a:r>
            <a:endParaRPr lang="zh-CN" altLang="en-US" sz="1600" b="1">
              <a:solidFill>
                <a:schemeClr val="tx1"/>
              </a:solidFill>
              <a:effectLst>
                <a:outerShdw blurRad="38100" dist="38100" dir="2700000" algn="tl">
                  <a:srgbClr val="C0C0C0"/>
                </a:outerShdw>
              </a:effectLst>
              <a:latin typeface="Times New Roman" pitchFamily="18" charset="0"/>
              <a:ea typeface="楷体_GB2312" pitchFamily="49" charset="-122"/>
            </a:endParaRPr>
          </a:p>
        </p:txBody>
      </p:sp>
      <p:sp>
        <p:nvSpPr>
          <p:cNvPr id="393285" name="Text Box 69"/>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建立功能模型</a:t>
            </a:r>
          </a:p>
        </p:txBody>
      </p:sp>
      <p:sp>
        <p:nvSpPr>
          <p:cNvPr id="393286" name="Rectangle 70"/>
          <p:cNvSpPr>
            <a:spLocks noChangeArrowheads="1"/>
          </p:cNvSpPr>
          <p:nvPr/>
        </p:nvSpPr>
        <p:spPr bwMode="auto">
          <a:xfrm>
            <a:off x="300038" y="2762250"/>
            <a:ext cx="3248025" cy="420688"/>
          </a:xfrm>
          <a:prstGeom prst="rect">
            <a:avLst/>
          </a:prstGeom>
          <a:noFill/>
          <a:ln w="9525">
            <a:noFill/>
            <a:miter lim="800000"/>
            <a:headEnd/>
            <a:tailEnd/>
          </a:ln>
          <a:effectLst/>
        </p:spPr>
        <p:txBody>
          <a:bodyPr wrap="none">
            <a:spAutoFit/>
          </a:bodyPr>
          <a:lstStyle/>
          <a:p>
            <a:r>
              <a:rPr lang="zh-CN" altLang="en-US" sz="2400" b="1">
                <a:solidFill>
                  <a:schemeClr val="tx1"/>
                </a:solidFill>
                <a:effectLst>
                  <a:outerShdw blurRad="38100" dist="38100" dir="2700000" algn="tl">
                    <a:srgbClr val="C0C0C0"/>
                  </a:outerShdw>
                </a:effectLst>
              </a:rPr>
              <a:t>用例之间的主要关联：</a:t>
            </a:r>
          </a:p>
        </p:txBody>
      </p:sp>
    </p:spTree>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Text Box 3"/>
          <p:cNvSpPr txBox="1">
            <a:spLocks noChangeArrowheads="1"/>
          </p:cNvSpPr>
          <p:nvPr/>
        </p:nvSpPr>
        <p:spPr bwMode="auto">
          <a:xfrm>
            <a:off x="285750" y="2222500"/>
            <a:ext cx="8631238" cy="822325"/>
          </a:xfrm>
          <a:prstGeom prst="rect">
            <a:avLst/>
          </a:prstGeom>
          <a:noFill/>
          <a:ln w="9525">
            <a:noFill/>
            <a:miter lim="800000"/>
            <a:headEnd/>
            <a:tailEnd/>
          </a:ln>
          <a:effectLst/>
        </p:spPr>
        <p:txBody>
          <a:bodyPr>
            <a:spAutoFit/>
          </a:bodyPr>
          <a:lstStyle/>
          <a:p>
            <a:pPr marL="530225" indent="-530225" algn="l">
              <a:lnSpc>
                <a:spcPct val="100000"/>
              </a:lnSpc>
              <a:spcBef>
                <a:spcPct val="50000"/>
              </a:spcBef>
            </a:pPr>
            <a:r>
              <a:rPr lang="en-US" altLang="zh-CN" sz="2400" b="1">
                <a:solidFill>
                  <a:schemeClr val="tx1"/>
                </a:solidFill>
                <a:latin typeface="宋体" pitchFamily="2" charset="-122"/>
              </a:rPr>
              <a:t>1</a:t>
            </a:r>
            <a:r>
              <a:rPr lang="zh-CN" altLang="en-US" sz="2400" b="1">
                <a:solidFill>
                  <a:schemeClr val="tx1"/>
                </a:solidFill>
                <a:latin typeface="宋体" pitchFamily="2" charset="-122"/>
              </a:rPr>
              <a:t>）一个用</a:t>
            </a:r>
            <a:r>
              <a:rPr lang="zh-CN" altLang="en-US" sz="2400" b="1">
                <a:solidFill>
                  <a:schemeClr val="tx1"/>
                </a:solidFill>
                <a:latin typeface="Tahoma" pitchFamily="34" charset="0"/>
              </a:rPr>
              <a:t>例</a:t>
            </a:r>
            <a:r>
              <a:rPr lang="zh-CN" altLang="en-US" sz="2400" b="1">
                <a:solidFill>
                  <a:schemeClr val="tx1"/>
                </a:solidFill>
                <a:latin typeface="宋体" pitchFamily="2" charset="-122"/>
              </a:rPr>
              <a:t>只描述一个功能，但用</a:t>
            </a:r>
            <a:r>
              <a:rPr lang="zh-CN" altLang="en-US" sz="2400" b="1">
                <a:solidFill>
                  <a:schemeClr val="tx1"/>
                </a:solidFill>
                <a:latin typeface="Tahoma" pitchFamily="34" charset="0"/>
              </a:rPr>
              <a:t>例</a:t>
            </a:r>
            <a:r>
              <a:rPr lang="zh-CN" altLang="en-US" sz="2400" b="1">
                <a:solidFill>
                  <a:schemeClr val="tx1"/>
                </a:solidFill>
                <a:latin typeface="宋体" pitchFamily="2" charset="-122"/>
              </a:rPr>
              <a:t>功能不能太笼统，且缺乏与外部的交互。</a:t>
            </a:r>
          </a:p>
        </p:txBody>
      </p:sp>
      <p:grpSp>
        <p:nvGrpSpPr>
          <p:cNvPr id="394244" name="Group 4"/>
          <p:cNvGrpSpPr>
            <a:grpSpLocks/>
          </p:cNvGrpSpPr>
          <p:nvPr/>
        </p:nvGrpSpPr>
        <p:grpSpPr bwMode="auto">
          <a:xfrm>
            <a:off x="2798763" y="3436938"/>
            <a:ext cx="3124200" cy="2852737"/>
            <a:chOff x="1523" y="2009"/>
            <a:chExt cx="1968" cy="1797"/>
          </a:xfrm>
        </p:grpSpPr>
        <p:sp>
          <p:nvSpPr>
            <p:cNvPr id="394245" name="Text Box 5"/>
            <p:cNvSpPr txBox="1">
              <a:spLocks noChangeArrowheads="1"/>
            </p:cNvSpPr>
            <p:nvPr/>
          </p:nvSpPr>
          <p:spPr bwMode="auto">
            <a:xfrm>
              <a:off x="2387" y="2701"/>
              <a:ext cx="480"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生产管理</a:t>
              </a:r>
            </a:p>
          </p:txBody>
        </p:sp>
        <p:sp>
          <p:nvSpPr>
            <p:cNvPr id="394246" name="Oval 6"/>
            <p:cNvSpPr>
              <a:spLocks noChangeArrowheads="1"/>
            </p:cNvSpPr>
            <p:nvPr/>
          </p:nvSpPr>
          <p:spPr bwMode="auto">
            <a:xfrm>
              <a:off x="2291" y="2471"/>
              <a:ext cx="672" cy="196"/>
            </a:xfrm>
            <a:prstGeom prst="ellipse">
              <a:avLst/>
            </a:prstGeom>
            <a:noFill/>
            <a:ln w="9525">
              <a:solidFill>
                <a:schemeClr val="tx1"/>
              </a:solidFill>
              <a:round/>
              <a:headEnd/>
              <a:tailEnd/>
            </a:ln>
            <a:effectLst/>
          </p:spPr>
          <p:txBody>
            <a:bodyPr wrap="none" anchor="ctr"/>
            <a:lstStyle/>
            <a:p>
              <a:endParaRPr lang="zh-CN" altLang="en-US"/>
            </a:p>
          </p:txBody>
        </p:sp>
        <p:sp>
          <p:nvSpPr>
            <p:cNvPr id="394247" name="Text Box 7"/>
            <p:cNvSpPr txBox="1">
              <a:spLocks noChangeArrowheads="1"/>
            </p:cNvSpPr>
            <p:nvPr/>
          </p:nvSpPr>
          <p:spPr bwMode="auto">
            <a:xfrm>
              <a:off x="2387" y="3143"/>
              <a:ext cx="480"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供销管理</a:t>
              </a:r>
            </a:p>
          </p:txBody>
        </p:sp>
        <p:sp>
          <p:nvSpPr>
            <p:cNvPr id="394248" name="Oval 8"/>
            <p:cNvSpPr>
              <a:spLocks noChangeArrowheads="1"/>
            </p:cNvSpPr>
            <p:nvPr/>
          </p:nvSpPr>
          <p:spPr bwMode="auto">
            <a:xfrm>
              <a:off x="2291" y="2913"/>
              <a:ext cx="672" cy="196"/>
            </a:xfrm>
            <a:prstGeom prst="ellipse">
              <a:avLst/>
            </a:prstGeom>
            <a:noFill/>
            <a:ln w="9525">
              <a:solidFill>
                <a:schemeClr val="tx1"/>
              </a:solidFill>
              <a:round/>
              <a:headEnd/>
              <a:tailEnd/>
            </a:ln>
            <a:effectLst/>
          </p:spPr>
          <p:txBody>
            <a:bodyPr wrap="none" anchor="ctr"/>
            <a:lstStyle/>
            <a:p>
              <a:endParaRPr lang="zh-CN" altLang="en-US"/>
            </a:p>
          </p:txBody>
        </p:sp>
        <p:sp>
          <p:nvSpPr>
            <p:cNvPr id="394249" name="Text Box 9"/>
            <p:cNvSpPr txBox="1">
              <a:spLocks noChangeArrowheads="1"/>
            </p:cNvSpPr>
            <p:nvPr/>
          </p:nvSpPr>
          <p:spPr bwMode="auto">
            <a:xfrm>
              <a:off x="2387" y="3603"/>
              <a:ext cx="480"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人事管理</a:t>
              </a:r>
            </a:p>
          </p:txBody>
        </p:sp>
        <p:sp>
          <p:nvSpPr>
            <p:cNvPr id="394250" name="Oval 10"/>
            <p:cNvSpPr>
              <a:spLocks noChangeArrowheads="1"/>
            </p:cNvSpPr>
            <p:nvPr/>
          </p:nvSpPr>
          <p:spPr bwMode="auto">
            <a:xfrm>
              <a:off x="2291" y="3373"/>
              <a:ext cx="672" cy="196"/>
            </a:xfrm>
            <a:prstGeom prst="ellipse">
              <a:avLst/>
            </a:prstGeom>
            <a:noFill/>
            <a:ln w="9525">
              <a:solidFill>
                <a:schemeClr val="tx1"/>
              </a:solidFill>
              <a:round/>
              <a:headEnd/>
              <a:tailEnd/>
            </a:ln>
            <a:effectLst/>
          </p:spPr>
          <p:txBody>
            <a:bodyPr wrap="none" anchor="ctr"/>
            <a:lstStyle/>
            <a:p>
              <a:endParaRPr lang="zh-CN" altLang="en-US"/>
            </a:p>
          </p:txBody>
        </p:sp>
        <p:sp>
          <p:nvSpPr>
            <p:cNvPr id="394251" name="Text Box 11"/>
            <p:cNvSpPr txBox="1">
              <a:spLocks noChangeArrowheads="1"/>
            </p:cNvSpPr>
            <p:nvPr/>
          </p:nvSpPr>
          <p:spPr bwMode="auto">
            <a:xfrm>
              <a:off x="1523" y="2009"/>
              <a:ext cx="1968" cy="1797"/>
            </a:xfrm>
            <a:prstGeom prst="rect">
              <a:avLst/>
            </a:prstGeom>
            <a:noFill/>
            <a:ln w="9525">
              <a:solidFill>
                <a:schemeClr val="tx1"/>
              </a:solidFill>
              <a:miter lim="800000"/>
              <a:headEnd/>
              <a:tailEnd/>
            </a:ln>
            <a:effectLst/>
          </p:spPr>
          <p:txBody>
            <a:bodyPr>
              <a:spAutoFit/>
            </a:bodyPr>
            <a:lstStyle/>
            <a:p>
              <a:pPr algn="l">
                <a:lnSpc>
                  <a:spcPct val="100000"/>
                </a:lnSpc>
                <a:spcBef>
                  <a:spcPct val="50000"/>
                </a:spcBef>
              </a:pPr>
              <a:r>
                <a:rPr lang="zh-CN" altLang="en-US" sz="1800" b="1">
                  <a:solidFill>
                    <a:schemeClr val="tx1"/>
                  </a:solidFill>
                  <a:latin typeface="Times New Roman" pitchFamily="18" charset="0"/>
                </a:rPr>
                <a:t>太笼统的系统功能划分</a:t>
              </a:r>
            </a:p>
            <a:p>
              <a:pPr algn="l">
                <a:lnSpc>
                  <a:spcPct val="100000"/>
                </a:lnSpc>
                <a:spcBef>
                  <a:spcPct val="50000"/>
                </a:spcBef>
              </a:pPr>
              <a:r>
                <a:rPr lang="zh-CN" altLang="en-US" sz="1800" b="1">
                  <a:solidFill>
                    <a:schemeClr val="tx1"/>
                  </a:solidFill>
                  <a:latin typeface="Times New Roman" pitchFamily="18" charset="0"/>
                </a:rPr>
                <a:t>企业信息系统</a:t>
              </a:r>
            </a:p>
            <a:p>
              <a:pPr algn="l">
                <a:lnSpc>
                  <a:spcPct val="100000"/>
                </a:lnSpc>
                <a:spcBef>
                  <a:spcPct val="50000"/>
                </a:spcBef>
              </a:pPr>
              <a:endParaRPr lang="zh-CN" altLang="en-US" sz="1800" b="1">
                <a:solidFill>
                  <a:schemeClr val="tx1"/>
                </a:solidFill>
                <a:latin typeface="Times New Roman" pitchFamily="18" charset="0"/>
              </a:endParaRPr>
            </a:p>
            <a:p>
              <a:pPr algn="l">
                <a:lnSpc>
                  <a:spcPct val="100000"/>
                </a:lnSpc>
                <a:spcBef>
                  <a:spcPct val="50000"/>
                </a:spcBef>
              </a:pPr>
              <a:endParaRPr lang="zh-CN" altLang="en-US" sz="1800" b="1">
                <a:solidFill>
                  <a:schemeClr val="tx1"/>
                </a:solidFill>
                <a:latin typeface="Times New Roman" pitchFamily="18" charset="0"/>
              </a:endParaRPr>
            </a:p>
            <a:p>
              <a:pPr algn="l">
                <a:lnSpc>
                  <a:spcPct val="100000"/>
                </a:lnSpc>
                <a:spcBef>
                  <a:spcPct val="50000"/>
                </a:spcBef>
              </a:pPr>
              <a:endParaRPr lang="zh-CN" altLang="en-US" sz="1800" b="1">
                <a:solidFill>
                  <a:schemeClr val="tx1"/>
                </a:solidFill>
                <a:latin typeface="Times New Roman" pitchFamily="18" charset="0"/>
              </a:endParaRPr>
            </a:p>
            <a:p>
              <a:pPr algn="l">
                <a:lnSpc>
                  <a:spcPct val="100000"/>
                </a:lnSpc>
                <a:spcBef>
                  <a:spcPct val="50000"/>
                </a:spcBef>
              </a:pPr>
              <a:endParaRPr lang="zh-CN" altLang="en-US" sz="1800" b="1">
                <a:solidFill>
                  <a:schemeClr val="tx1"/>
                </a:solidFill>
                <a:latin typeface="Times New Roman" pitchFamily="18" charset="0"/>
              </a:endParaRPr>
            </a:p>
            <a:p>
              <a:pPr algn="l">
                <a:lnSpc>
                  <a:spcPct val="100000"/>
                </a:lnSpc>
                <a:spcBef>
                  <a:spcPct val="50000"/>
                </a:spcBef>
              </a:pPr>
              <a:endParaRPr lang="en-US" altLang="zh-CN" sz="1800" b="1">
                <a:solidFill>
                  <a:schemeClr val="tx1"/>
                </a:solidFill>
                <a:latin typeface="Times New Roman" pitchFamily="18" charset="0"/>
              </a:endParaRPr>
            </a:p>
          </p:txBody>
        </p:sp>
        <p:sp>
          <p:nvSpPr>
            <p:cNvPr id="394252" name="Line 12"/>
            <p:cNvSpPr>
              <a:spLocks noChangeShapeType="1"/>
            </p:cNvSpPr>
            <p:nvPr/>
          </p:nvSpPr>
          <p:spPr bwMode="auto">
            <a:xfrm>
              <a:off x="2243" y="2231"/>
              <a:ext cx="816" cy="1440"/>
            </a:xfrm>
            <a:prstGeom prst="line">
              <a:avLst/>
            </a:prstGeom>
            <a:noFill/>
            <a:ln w="9525">
              <a:solidFill>
                <a:srgbClr val="FF0000"/>
              </a:solidFill>
              <a:round/>
              <a:headEnd/>
              <a:tailEnd/>
            </a:ln>
            <a:effectLst/>
          </p:spPr>
          <p:txBody>
            <a:bodyPr/>
            <a:lstStyle/>
            <a:p>
              <a:endParaRPr lang="zh-CN" altLang="en-US"/>
            </a:p>
          </p:txBody>
        </p:sp>
        <p:sp>
          <p:nvSpPr>
            <p:cNvPr id="394253" name="Line 13"/>
            <p:cNvSpPr>
              <a:spLocks noChangeShapeType="1"/>
            </p:cNvSpPr>
            <p:nvPr/>
          </p:nvSpPr>
          <p:spPr bwMode="auto">
            <a:xfrm flipH="1">
              <a:off x="2195" y="2279"/>
              <a:ext cx="816" cy="1392"/>
            </a:xfrm>
            <a:prstGeom prst="line">
              <a:avLst/>
            </a:prstGeom>
            <a:noFill/>
            <a:ln w="9525">
              <a:solidFill>
                <a:srgbClr val="FF0000"/>
              </a:solidFill>
              <a:round/>
              <a:headEnd/>
              <a:tailEnd/>
            </a:ln>
            <a:effectLst/>
          </p:spPr>
          <p:txBody>
            <a:bodyPr/>
            <a:lstStyle/>
            <a:p>
              <a:endParaRPr lang="zh-CN" altLang="en-US"/>
            </a:p>
          </p:txBody>
        </p:sp>
      </p:grpSp>
      <p:sp>
        <p:nvSpPr>
          <p:cNvPr id="394254" name="Text Box 1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建立功能模型</a:t>
            </a:r>
          </a:p>
        </p:txBody>
      </p:sp>
      <p:sp>
        <p:nvSpPr>
          <p:cNvPr id="394256" name="Rectangle 16"/>
          <p:cNvSpPr>
            <a:spLocks noChangeArrowheads="1"/>
          </p:cNvSpPr>
          <p:nvPr/>
        </p:nvSpPr>
        <p:spPr bwMode="auto">
          <a:xfrm>
            <a:off x="342900" y="1392238"/>
            <a:ext cx="2684463" cy="476250"/>
          </a:xfrm>
          <a:prstGeom prst="rect">
            <a:avLst/>
          </a:prstGeom>
          <a:noFill/>
          <a:ln w="9525">
            <a:noFill/>
            <a:miter lim="800000"/>
            <a:headEnd/>
            <a:tailEnd/>
          </a:ln>
          <a:effectLst/>
        </p:spPr>
        <p:txBody>
          <a:bodyPr wrap="none">
            <a:spAutoFit/>
          </a:bodyPr>
          <a:lstStyle/>
          <a:p>
            <a:r>
              <a:rPr lang="zh-CN" altLang="en-US" b="1">
                <a:solidFill>
                  <a:schemeClr val="tx2"/>
                </a:solidFill>
                <a:effectLst>
                  <a:outerShdw blurRad="38100" dist="38100" dir="2700000" algn="tl">
                    <a:srgbClr val="C0C0C0"/>
                  </a:outerShdw>
                </a:effectLst>
              </a:rPr>
              <a:t>捕获用例的原则</a:t>
            </a:r>
          </a:p>
        </p:txBody>
      </p:sp>
    </p:spTree>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Text Box 2"/>
          <p:cNvSpPr txBox="1">
            <a:spLocks noChangeArrowheads="1"/>
          </p:cNvSpPr>
          <p:nvPr/>
        </p:nvSpPr>
        <p:spPr bwMode="auto">
          <a:xfrm>
            <a:off x="407988" y="1795463"/>
            <a:ext cx="8513762" cy="822325"/>
          </a:xfrm>
          <a:prstGeom prst="rect">
            <a:avLst/>
          </a:prstGeom>
          <a:noFill/>
          <a:ln w="9525">
            <a:noFill/>
            <a:miter lim="800000"/>
            <a:headEnd/>
            <a:tailEnd/>
          </a:ln>
          <a:effectLst/>
        </p:spPr>
        <p:txBody>
          <a:bodyPr>
            <a:spAutoFit/>
          </a:bodyPr>
          <a:lstStyle/>
          <a:p>
            <a:pPr marL="530225" indent="-530225" algn="l">
              <a:lnSpc>
                <a:spcPct val="100000"/>
              </a:lnSpc>
              <a:spcBef>
                <a:spcPct val="50000"/>
              </a:spcBef>
            </a:pPr>
            <a:r>
              <a:rPr lang="en-US" altLang="zh-CN" sz="2400" b="1">
                <a:solidFill>
                  <a:schemeClr val="tx1"/>
                </a:solidFill>
                <a:effectLst>
                  <a:outerShdw blurRad="38100" dist="38100" dir="2700000" algn="tl">
                    <a:srgbClr val="C0C0C0"/>
                  </a:outerShdw>
                </a:effectLst>
                <a:latin typeface="宋体" pitchFamily="2" charset="-122"/>
              </a:rPr>
              <a:t>2</a:t>
            </a:r>
            <a:r>
              <a:rPr lang="zh-CN" altLang="en-US" sz="2400" b="1">
                <a:solidFill>
                  <a:schemeClr val="tx1"/>
                </a:solidFill>
                <a:effectLst>
                  <a:outerShdw blurRad="38100" dist="38100" dir="2700000" algn="tl">
                    <a:srgbClr val="C0C0C0"/>
                  </a:outerShdw>
                </a:effectLst>
                <a:latin typeface="宋体" pitchFamily="2" charset="-122"/>
              </a:rPr>
              <a:t>）一个用例是在一个相对完整的时间段中发生的，应尽量避免一个用例涉及多个时间段。</a:t>
            </a:r>
          </a:p>
        </p:txBody>
      </p:sp>
      <p:grpSp>
        <p:nvGrpSpPr>
          <p:cNvPr id="395267" name="Group 3"/>
          <p:cNvGrpSpPr>
            <a:grpSpLocks/>
          </p:cNvGrpSpPr>
          <p:nvPr/>
        </p:nvGrpSpPr>
        <p:grpSpPr bwMode="auto">
          <a:xfrm>
            <a:off x="900113" y="4173538"/>
            <a:ext cx="2514600" cy="1614487"/>
            <a:chOff x="650" y="2103"/>
            <a:chExt cx="1584" cy="1017"/>
          </a:xfrm>
        </p:grpSpPr>
        <p:sp>
          <p:nvSpPr>
            <p:cNvPr id="395268" name="Text Box 4"/>
            <p:cNvSpPr txBox="1">
              <a:spLocks noChangeArrowheads="1"/>
            </p:cNvSpPr>
            <p:nvPr/>
          </p:nvSpPr>
          <p:spPr bwMode="auto">
            <a:xfrm>
              <a:off x="1034" y="2775"/>
              <a:ext cx="864"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effectLst>
                    <a:outerShdw blurRad="38100" dist="38100" dir="2700000" algn="tl">
                      <a:srgbClr val="C0C0C0"/>
                    </a:outerShdw>
                  </a:effectLst>
                  <a:latin typeface="Times New Roman" pitchFamily="18" charset="0"/>
                </a:rPr>
                <a:t>订货与退货管理</a:t>
              </a:r>
            </a:p>
          </p:txBody>
        </p:sp>
        <p:sp>
          <p:nvSpPr>
            <p:cNvPr id="395269" name="Oval 5"/>
            <p:cNvSpPr>
              <a:spLocks noChangeArrowheads="1"/>
            </p:cNvSpPr>
            <p:nvPr/>
          </p:nvSpPr>
          <p:spPr bwMode="auto">
            <a:xfrm>
              <a:off x="1082" y="2535"/>
              <a:ext cx="672" cy="196"/>
            </a:xfrm>
            <a:prstGeom prst="ellipse">
              <a:avLst/>
            </a:prstGeom>
            <a:noFill/>
            <a:ln w="9525">
              <a:solidFill>
                <a:schemeClr val="tx1"/>
              </a:solidFill>
              <a:round/>
              <a:headEnd/>
              <a:tailEnd/>
            </a:ln>
            <a:effectLst/>
          </p:spPr>
          <p:txBody>
            <a:bodyPr wrap="none" anchor="ctr"/>
            <a:lstStyle/>
            <a:p>
              <a:endParaRPr lang="zh-CN" altLang="en-US"/>
            </a:p>
          </p:txBody>
        </p:sp>
        <p:sp>
          <p:nvSpPr>
            <p:cNvPr id="395270" name="Text Box 6"/>
            <p:cNvSpPr txBox="1">
              <a:spLocks noChangeArrowheads="1"/>
            </p:cNvSpPr>
            <p:nvPr/>
          </p:nvSpPr>
          <p:spPr bwMode="auto">
            <a:xfrm>
              <a:off x="650" y="2103"/>
              <a:ext cx="1584" cy="1017"/>
            </a:xfrm>
            <a:prstGeom prst="rect">
              <a:avLst/>
            </a:prstGeom>
            <a:noFill/>
            <a:ln w="9525">
              <a:solidFill>
                <a:schemeClr val="tx1"/>
              </a:solidFill>
              <a:miter lim="800000"/>
              <a:headEnd/>
              <a:tailEnd/>
            </a:ln>
            <a:effectLst/>
          </p:spPr>
          <p:txBody>
            <a:bodyPr>
              <a:spAutoFit/>
            </a:bodyPr>
            <a:lstStyle/>
            <a:p>
              <a:pPr algn="l">
                <a:lnSpc>
                  <a:spcPct val="100000"/>
                </a:lnSpc>
                <a:spcBef>
                  <a:spcPct val="50000"/>
                </a:spcBef>
              </a:pPr>
              <a:r>
                <a:rPr lang="zh-CN" altLang="en-US" sz="1800" b="1">
                  <a:solidFill>
                    <a:schemeClr val="tx1"/>
                  </a:solidFill>
                  <a:effectLst>
                    <a:outerShdw blurRad="38100" dist="38100" dir="2700000" algn="tl">
                      <a:srgbClr val="C0C0C0"/>
                    </a:outerShdw>
                  </a:effectLst>
                  <a:latin typeface="Times New Roman" pitchFamily="18" charset="0"/>
                </a:rPr>
                <a:t>不在一个时间段的用例</a:t>
              </a:r>
            </a:p>
            <a:p>
              <a:pPr algn="l">
                <a:lnSpc>
                  <a:spcPct val="100000"/>
                </a:lnSpc>
                <a:spcBef>
                  <a:spcPct val="50000"/>
                </a:spcBef>
              </a:pPr>
              <a:endParaRPr lang="zh-CN" altLang="en-US" sz="1800" b="1">
                <a:solidFill>
                  <a:schemeClr val="tx1"/>
                </a:solidFill>
                <a:effectLst>
                  <a:outerShdw blurRad="38100" dist="38100" dir="2700000" algn="tl">
                    <a:srgbClr val="C0C0C0"/>
                  </a:outerShdw>
                </a:effectLst>
                <a:latin typeface="Times New Roman" pitchFamily="18" charset="0"/>
              </a:endParaRPr>
            </a:p>
            <a:p>
              <a:pPr algn="l">
                <a:lnSpc>
                  <a:spcPct val="100000"/>
                </a:lnSpc>
                <a:spcBef>
                  <a:spcPct val="50000"/>
                </a:spcBef>
              </a:pPr>
              <a:endParaRPr lang="zh-CN" altLang="en-US" sz="1800" b="1">
                <a:solidFill>
                  <a:schemeClr val="tx1"/>
                </a:solidFill>
                <a:effectLst>
                  <a:outerShdw blurRad="38100" dist="38100" dir="2700000" algn="tl">
                    <a:srgbClr val="C0C0C0"/>
                  </a:outerShdw>
                </a:effectLst>
                <a:latin typeface="Times New Roman" pitchFamily="18" charset="0"/>
              </a:endParaRPr>
            </a:p>
            <a:p>
              <a:pPr algn="l">
                <a:lnSpc>
                  <a:spcPct val="100000"/>
                </a:lnSpc>
                <a:spcBef>
                  <a:spcPct val="50000"/>
                </a:spcBef>
              </a:pPr>
              <a:endParaRPr lang="en-US" altLang="zh-CN" sz="1800" b="1">
                <a:solidFill>
                  <a:schemeClr val="tx1"/>
                </a:solidFill>
                <a:effectLst>
                  <a:outerShdw blurRad="38100" dist="38100" dir="2700000" algn="tl">
                    <a:srgbClr val="C0C0C0"/>
                  </a:outerShdw>
                </a:effectLst>
                <a:latin typeface="Times New Roman" pitchFamily="18" charset="0"/>
              </a:endParaRPr>
            </a:p>
          </p:txBody>
        </p:sp>
        <p:sp>
          <p:nvSpPr>
            <p:cNvPr id="395271" name="Line 7"/>
            <p:cNvSpPr>
              <a:spLocks noChangeShapeType="1"/>
            </p:cNvSpPr>
            <p:nvPr/>
          </p:nvSpPr>
          <p:spPr bwMode="auto">
            <a:xfrm flipH="1">
              <a:off x="1034" y="2439"/>
              <a:ext cx="816" cy="432"/>
            </a:xfrm>
            <a:prstGeom prst="line">
              <a:avLst/>
            </a:prstGeom>
            <a:noFill/>
            <a:ln w="9525">
              <a:solidFill>
                <a:srgbClr val="FF0000"/>
              </a:solidFill>
              <a:round/>
              <a:headEnd/>
              <a:tailEnd/>
            </a:ln>
            <a:effectLst/>
          </p:spPr>
          <p:txBody>
            <a:bodyPr/>
            <a:lstStyle/>
            <a:p>
              <a:endParaRPr lang="zh-CN" altLang="en-US"/>
            </a:p>
          </p:txBody>
        </p:sp>
        <p:sp>
          <p:nvSpPr>
            <p:cNvPr id="395272" name="Line 8"/>
            <p:cNvSpPr>
              <a:spLocks noChangeShapeType="1"/>
            </p:cNvSpPr>
            <p:nvPr/>
          </p:nvSpPr>
          <p:spPr bwMode="auto">
            <a:xfrm>
              <a:off x="1034" y="2439"/>
              <a:ext cx="816" cy="432"/>
            </a:xfrm>
            <a:prstGeom prst="line">
              <a:avLst/>
            </a:prstGeom>
            <a:noFill/>
            <a:ln w="9525">
              <a:solidFill>
                <a:srgbClr val="FF0000"/>
              </a:solidFill>
              <a:round/>
              <a:headEnd/>
              <a:tailEnd/>
            </a:ln>
            <a:effectLst/>
          </p:spPr>
          <p:txBody>
            <a:bodyPr/>
            <a:lstStyle/>
            <a:p>
              <a:endParaRPr lang="zh-CN" altLang="en-US"/>
            </a:p>
          </p:txBody>
        </p:sp>
      </p:grpSp>
      <p:sp>
        <p:nvSpPr>
          <p:cNvPr id="395273" name="Text Box 9"/>
          <p:cNvSpPr txBox="1">
            <a:spLocks noChangeArrowheads="1"/>
          </p:cNvSpPr>
          <p:nvPr/>
        </p:nvSpPr>
        <p:spPr bwMode="auto">
          <a:xfrm>
            <a:off x="381000" y="2738438"/>
            <a:ext cx="8558213" cy="822325"/>
          </a:xfrm>
          <a:prstGeom prst="rect">
            <a:avLst/>
          </a:prstGeom>
          <a:noFill/>
          <a:ln w="9525">
            <a:noFill/>
            <a:miter lim="800000"/>
            <a:headEnd/>
            <a:tailEnd/>
          </a:ln>
          <a:effectLst/>
        </p:spPr>
        <p:txBody>
          <a:bodyPr>
            <a:spAutoFit/>
          </a:bodyPr>
          <a:lstStyle/>
          <a:p>
            <a:pPr marL="530225" indent="-530225" algn="l">
              <a:lnSpc>
                <a:spcPct val="100000"/>
              </a:lnSpc>
              <a:spcBef>
                <a:spcPct val="50000"/>
              </a:spcBef>
            </a:pPr>
            <a:r>
              <a:rPr lang="en-US" altLang="zh-CN" sz="2400" b="1">
                <a:solidFill>
                  <a:schemeClr val="tx1"/>
                </a:solidFill>
                <a:effectLst>
                  <a:outerShdw blurRad="38100" dist="38100" dir="2700000" algn="tl">
                    <a:srgbClr val="C0C0C0"/>
                  </a:outerShdw>
                </a:effectLst>
                <a:latin typeface="宋体" pitchFamily="2" charset="-122"/>
              </a:rPr>
              <a:t>3</a:t>
            </a:r>
            <a:r>
              <a:rPr lang="zh-CN" altLang="en-US" sz="2400" b="1">
                <a:solidFill>
                  <a:schemeClr val="tx1"/>
                </a:solidFill>
                <a:effectLst>
                  <a:outerShdw blurRad="38100" dist="38100" dir="2700000" algn="tl">
                    <a:srgbClr val="C0C0C0"/>
                  </a:outerShdw>
                </a:effectLst>
                <a:latin typeface="宋体" pitchFamily="2" charset="-122"/>
              </a:rPr>
              <a:t>）一个参与者可以对应多个用例，一个用例也可以对应多个参与者。</a:t>
            </a:r>
          </a:p>
        </p:txBody>
      </p:sp>
      <p:grpSp>
        <p:nvGrpSpPr>
          <p:cNvPr id="395300" name="Group 36"/>
          <p:cNvGrpSpPr>
            <a:grpSpLocks/>
          </p:cNvGrpSpPr>
          <p:nvPr/>
        </p:nvGrpSpPr>
        <p:grpSpPr bwMode="auto">
          <a:xfrm>
            <a:off x="4876800" y="3486150"/>
            <a:ext cx="2819400" cy="2978150"/>
            <a:chOff x="3205" y="2133"/>
            <a:chExt cx="1776" cy="1876"/>
          </a:xfrm>
        </p:grpSpPr>
        <p:sp>
          <p:nvSpPr>
            <p:cNvPr id="395274" name="Text Box 10"/>
            <p:cNvSpPr txBox="1">
              <a:spLocks noChangeArrowheads="1"/>
            </p:cNvSpPr>
            <p:nvPr/>
          </p:nvSpPr>
          <p:spPr bwMode="auto">
            <a:xfrm>
              <a:off x="3932" y="2472"/>
              <a:ext cx="1049" cy="1537"/>
            </a:xfrm>
            <a:prstGeom prst="rect">
              <a:avLst/>
            </a:prstGeom>
            <a:noFill/>
            <a:ln w="9525">
              <a:solidFill>
                <a:schemeClr val="tx1"/>
              </a:solidFill>
              <a:miter lim="800000"/>
              <a:headEnd/>
              <a:tailEnd/>
            </a:ln>
            <a:effectLst/>
          </p:spPr>
          <p:txBody>
            <a:bodyPr>
              <a:spAutoFit/>
            </a:bodyPr>
            <a:lstStyle/>
            <a:p>
              <a:pPr algn="l">
                <a:lnSpc>
                  <a:spcPct val="100000"/>
                </a:lnSpc>
                <a:spcBef>
                  <a:spcPct val="50000"/>
                </a:spcBef>
              </a:pPr>
              <a:endParaRPr lang="en-US" altLang="zh-CN" sz="1800" b="1">
                <a:solidFill>
                  <a:schemeClr val="tx1"/>
                </a:solidFill>
                <a:effectLst>
                  <a:outerShdw blurRad="38100" dist="38100" dir="2700000" algn="tl">
                    <a:srgbClr val="C0C0C0"/>
                  </a:outerShdw>
                </a:effectLst>
                <a:latin typeface="Times New Roman" pitchFamily="18" charset="0"/>
              </a:endParaRPr>
            </a:p>
            <a:p>
              <a:pPr algn="l">
                <a:lnSpc>
                  <a:spcPct val="100000"/>
                </a:lnSpc>
                <a:spcBef>
                  <a:spcPct val="50000"/>
                </a:spcBef>
              </a:pPr>
              <a:endParaRPr lang="en-US" altLang="zh-CN" sz="1800" b="1">
                <a:solidFill>
                  <a:schemeClr val="tx1"/>
                </a:solidFill>
                <a:effectLst>
                  <a:outerShdw blurRad="38100" dist="38100" dir="2700000" algn="tl">
                    <a:srgbClr val="C0C0C0"/>
                  </a:outerShdw>
                </a:effectLst>
                <a:latin typeface="Times New Roman" pitchFamily="18" charset="0"/>
              </a:endParaRPr>
            </a:p>
            <a:p>
              <a:pPr algn="l">
                <a:lnSpc>
                  <a:spcPct val="100000"/>
                </a:lnSpc>
                <a:spcBef>
                  <a:spcPct val="50000"/>
                </a:spcBef>
              </a:pPr>
              <a:endParaRPr lang="en-US" altLang="zh-CN" sz="1800" b="1">
                <a:solidFill>
                  <a:schemeClr val="tx1"/>
                </a:solidFill>
                <a:effectLst>
                  <a:outerShdw blurRad="38100" dist="38100" dir="2700000" algn="tl">
                    <a:srgbClr val="C0C0C0"/>
                  </a:outerShdw>
                </a:effectLst>
                <a:latin typeface="Times New Roman" pitchFamily="18" charset="0"/>
              </a:endParaRPr>
            </a:p>
            <a:p>
              <a:pPr algn="l">
                <a:lnSpc>
                  <a:spcPct val="100000"/>
                </a:lnSpc>
                <a:spcBef>
                  <a:spcPct val="50000"/>
                </a:spcBef>
              </a:pPr>
              <a:endParaRPr lang="en-US" altLang="zh-CN" sz="1800" b="1">
                <a:solidFill>
                  <a:schemeClr val="tx1"/>
                </a:solidFill>
                <a:effectLst>
                  <a:outerShdw blurRad="38100" dist="38100" dir="2700000" algn="tl">
                    <a:srgbClr val="C0C0C0"/>
                  </a:outerShdw>
                </a:effectLst>
                <a:latin typeface="Times New Roman" pitchFamily="18" charset="0"/>
              </a:endParaRPr>
            </a:p>
            <a:p>
              <a:pPr algn="l">
                <a:lnSpc>
                  <a:spcPct val="100000"/>
                </a:lnSpc>
                <a:spcBef>
                  <a:spcPct val="50000"/>
                </a:spcBef>
              </a:pPr>
              <a:endParaRPr lang="en-US" altLang="zh-CN" sz="1800" b="1">
                <a:solidFill>
                  <a:schemeClr val="tx1"/>
                </a:solidFill>
                <a:effectLst>
                  <a:outerShdw blurRad="38100" dist="38100" dir="2700000" algn="tl">
                    <a:srgbClr val="C0C0C0"/>
                  </a:outerShdw>
                </a:effectLst>
                <a:latin typeface="Times New Roman" pitchFamily="18" charset="0"/>
              </a:endParaRPr>
            </a:p>
            <a:p>
              <a:pPr algn="l">
                <a:lnSpc>
                  <a:spcPct val="100000"/>
                </a:lnSpc>
                <a:spcBef>
                  <a:spcPct val="50000"/>
                </a:spcBef>
              </a:pPr>
              <a:endParaRPr lang="en-US" altLang="zh-CN" sz="1800" b="1">
                <a:solidFill>
                  <a:schemeClr val="tx1"/>
                </a:solidFill>
                <a:effectLst>
                  <a:outerShdw blurRad="38100" dist="38100" dir="2700000" algn="tl">
                    <a:srgbClr val="C0C0C0"/>
                  </a:outerShdw>
                </a:effectLst>
                <a:latin typeface="Times New Roman" pitchFamily="18" charset="0"/>
              </a:endParaRPr>
            </a:p>
          </p:txBody>
        </p:sp>
        <p:sp>
          <p:nvSpPr>
            <p:cNvPr id="395275" name="Text Box 11"/>
            <p:cNvSpPr txBox="1">
              <a:spLocks noChangeArrowheads="1"/>
            </p:cNvSpPr>
            <p:nvPr/>
          </p:nvSpPr>
          <p:spPr bwMode="auto">
            <a:xfrm>
              <a:off x="4261" y="3784"/>
              <a:ext cx="336"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effectLst>
                    <a:outerShdw blurRad="38100" dist="38100" dir="2700000" algn="tl">
                      <a:srgbClr val="C0C0C0"/>
                    </a:outerShdw>
                  </a:effectLst>
                  <a:latin typeface="Times New Roman" pitchFamily="18" charset="0"/>
                </a:rPr>
                <a:t>日结算</a:t>
              </a:r>
            </a:p>
          </p:txBody>
        </p:sp>
        <p:sp>
          <p:nvSpPr>
            <p:cNvPr id="395276" name="Oval 12"/>
            <p:cNvSpPr>
              <a:spLocks noChangeArrowheads="1"/>
            </p:cNvSpPr>
            <p:nvPr/>
          </p:nvSpPr>
          <p:spPr bwMode="auto">
            <a:xfrm>
              <a:off x="4069" y="2536"/>
              <a:ext cx="672" cy="196"/>
            </a:xfrm>
            <a:prstGeom prst="ellipse">
              <a:avLst/>
            </a:prstGeom>
            <a:noFill/>
            <a:ln w="9525">
              <a:solidFill>
                <a:schemeClr val="tx1"/>
              </a:solidFill>
              <a:round/>
              <a:headEnd/>
              <a:tailEnd/>
            </a:ln>
            <a:effectLst/>
          </p:spPr>
          <p:txBody>
            <a:bodyPr wrap="none" anchor="ctr"/>
            <a:lstStyle/>
            <a:p>
              <a:endParaRPr lang="zh-CN" altLang="en-US"/>
            </a:p>
          </p:txBody>
        </p:sp>
        <p:sp>
          <p:nvSpPr>
            <p:cNvPr id="395277" name="Text Box 13"/>
            <p:cNvSpPr txBox="1">
              <a:spLocks noChangeArrowheads="1"/>
            </p:cNvSpPr>
            <p:nvPr/>
          </p:nvSpPr>
          <p:spPr bwMode="auto">
            <a:xfrm>
              <a:off x="4213" y="2776"/>
              <a:ext cx="528"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effectLst>
                    <a:outerShdw blurRad="38100" dist="38100" dir="2700000" algn="tl">
                      <a:srgbClr val="C0C0C0"/>
                    </a:outerShdw>
                  </a:effectLst>
                  <a:latin typeface="Times New Roman" pitchFamily="18" charset="0"/>
                </a:rPr>
                <a:t>销售业务</a:t>
              </a:r>
            </a:p>
          </p:txBody>
        </p:sp>
        <p:sp>
          <p:nvSpPr>
            <p:cNvPr id="395278" name="Oval 14"/>
            <p:cNvSpPr>
              <a:spLocks noChangeArrowheads="1"/>
            </p:cNvSpPr>
            <p:nvPr/>
          </p:nvSpPr>
          <p:spPr bwMode="auto">
            <a:xfrm>
              <a:off x="4117" y="3016"/>
              <a:ext cx="672" cy="196"/>
            </a:xfrm>
            <a:prstGeom prst="ellipse">
              <a:avLst/>
            </a:prstGeom>
            <a:noFill/>
            <a:ln w="9525">
              <a:solidFill>
                <a:schemeClr val="tx1"/>
              </a:solidFill>
              <a:round/>
              <a:headEnd/>
              <a:tailEnd/>
            </a:ln>
            <a:effectLst/>
          </p:spPr>
          <p:txBody>
            <a:bodyPr wrap="none" anchor="ctr"/>
            <a:lstStyle/>
            <a:p>
              <a:endParaRPr lang="zh-CN" altLang="en-US"/>
            </a:p>
          </p:txBody>
        </p:sp>
        <p:sp>
          <p:nvSpPr>
            <p:cNvPr id="395279" name="Text Box 15"/>
            <p:cNvSpPr txBox="1">
              <a:spLocks noChangeArrowheads="1"/>
            </p:cNvSpPr>
            <p:nvPr/>
          </p:nvSpPr>
          <p:spPr bwMode="auto">
            <a:xfrm>
              <a:off x="4117" y="3256"/>
              <a:ext cx="720"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effectLst>
                    <a:outerShdw blurRad="38100" dist="38100" dir="2700000" algn="tl">
                      <a:srgbClr val="C0C0C0"/>
                    </a:outerShdw>
                  </a:effectLst>
                  <a:latin typeface="Times New Roman" pitchFamily="18" charset="0"/>
                </a:rPr>
                <a:t>客户信息查询</a:t>
              </a:r>
            </a:p>
          </p:txBody>
        </p:sp>
        <p:sp>
          <p:nvSpPr>
            <p:cNvPr id="395280" name="Oval 16"/>
            <p:cNvSpPr>
              <a:spLocks noChangeArrowheads="1"/>
            </p:cNvSpPr>
            <p:nvPr/>
          </p:nvSpPr>
          <p:spPr bwMode="auto">
            <a:xfrm>
              <a:off x="4069" y="3544"/>
              <a:ext cx="672" cy="196"/>
            </a:xfrm>
            <a:prstGeom prst="ellipse">
              <a:avLst/>
            </a:prstGeom>
            <a:noFill/>
            <a:ln w="9525">
              <a:solidFill>
                <a:schemeClr val="tx1"/>
              </a:solidFill>
              <a:round/>
              <a:headEnd/>
              <a:tailEnd/>
            </a:ln>
            <a:effectLst/>
          </p:spPr>
          <p:txBody>
            <a:bodyPr wrap="none" anchor="ctr"/>
            <a:lstStyle/>
            <a:p>
              <a:endParaRPr lang="zh-CN" altLang="en-US"/>
            </a:p>
          </p:txBody>
        </p:sp>
        <p:sp>
          <p:nvSpPr>
            <p:cNvPr id="395281" name="Oval 17"/>
            <p:cNvSpPr>
              <a:spLocks noChangeArrowheads="1"/>
            </p:cNvSpPr>
            <p:nvPr/>
          </p:nvSpPr>
          <p:spPr bwMode="auto">
            <a:xfrm>
              <a:off x="3397" y="2680"/>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395282" name="Line 18"/>
            <p:cNvSpPr>
              <a:spLocks noChangeShapeType="1"/>
            </p:cNvSpPr>
            <p:nvPr/>
          </p:nvSpPr>
          <p:spPr bwMode="auto">
            <a:xfrm>
              <a:off x="3445" y="2776"/>
              <a:ext cx="1" cy="48"/>
            </a:xfrm>
            <a:prstGeom prst="line">
              <a:avLst/>
            </a:prstGeom>
            <a:noFill/>
            <a:ln w="9525">
              <a:solidFill>
                <a:schemeClr val="tx1"/>
              </a:solidFill>
              <a:round/>
              <a:headEnd/>
              <a:tailEnd/>
            </a:ln>
            <a:effectLst/>
          </p:spPr>
          <p:txBody>
            <a:bodyPr/>
            <a:lstStyle/>
            <a:p>
              <a:endParaRPr lang="zh-CN" altLang="en-US"/>
            </a:p>
          </p:txBody>
        </p:sp>
        <p:sp>
          <p:nvSpPr>
            <p:cNvPr id="395283" name="Line 19"/>
            <p:cNvSpPr>
              <a:spLocks noChangeShapeType="1"/>
            </p:cNvSpPr>
            <p:nvPr/>
          </p:nvSpPr>
          <p:spPr bwMode="auto">
            <a:xfrm>
              <a:off x="3349" y="2824"/>
              <a:ext cx="192" cy="1"/>
            </a:xfrm>
            <a:prstGeom prst="line">
              <a:avLst/>
            </a:prstGeom>
            <a:noFill/>
            <a:ln w="9525">
              <a:solidFill>
                <a:schemeClr val="tx1"/>
              </a:solidFill>
              <a:round/>
              <a:headEnd/>
              <a:tailEnd/>
            </a:ln>
            <a:effectLst/>
          </p:spPr>
          <p:txBody>
            <a:bodyPr/>
            <a:lstStyle/>
            <a:p>
              <a:endParaRPr lang="zh-CN" altLang="en-US"/>
            </a:p>
          </p:txBody>
        </p:sp>
        <p:sp>
          <p:nvSpPr>
            <p:cNvPr id="395284" name="Line 20"/>
            <p:cNvSpPr>
              <a:spLocks noChangeShapeType="1"/>
            </p:cNvSpPr>
            <p:nvPr/>
          </p:nvSpPr>
          <p:spPr bwMode="auto">
            <a:xfrm flipH="1">
              <a:off x="3397" y="2824"/>
              <a:ext cx="48" cy="96"/>
            </a:xfrm>
            <a:prstGeom prst="line">
              <a:avLst/>
            </a:prstGeom>
            <a:noFill/>
            <a:ln w="9525">
              <a:solidFill>
                <a:schemeClr val="tx1"/>
              </a:solidFill>
              <a:round/>
              <a:headEnd/>
              <a:tailEnd/>
            </a:ln>
            <a:effectLst/>
          </p:spPr>
          <p:txBody>
            <a:bodyPr/>
            <a:lstStyle/>
            <a:p>
              <a:endParaRPr lang="zh-CN" altLang="en-US"/>
            </a:p>
          </p:txBody>
        </p:sp>
        <p:sp>
          <p:nvSpPr>
            <p:cNvPr id="395285" name="Line 21"/>
            <p:cNvSpPr>
              <a:spLocks noChangeShapeType="1"/>
            </p:cNvSpPr>
            <p:nvPr/>
          </p:nvSpPr>
          <p:spPr bwMode="auto">
            <a:xfrm>
              <a:off x="3445" y="2824"/>
              <a:ext cx="48" cy="96"/>
            </a:xfrm>
            <a:prstGeom prst="line">
              <a:avLst/>
            </a:prstGeom>
            <a:noFill/>
            <a:ln w="9525">
              <a:solidFill>
                <a:schemeClr val="tx1"/>
              </a:solidFill>
              <a:round/>
              <a:headEnd/>
              <a:tailEnd/>
            </a:ln>
            <a:effectLst/>
          </p:spPr>
          <p:txBody>
            <a:bodyPr/>
            <a:lstStyle/>
            <a:p>
              <a:endParaRPr lang="zh-CN" altLang="en-US"/>
            </a:p>
          </p:txBody>
        </p:sp>
        <p:sp>
          <p:nvSpPr>
            <p:cNvPr id="395286" name="Text Box 22"/>
            <p:cNvSpPr txBox="1">
              <a:spLocks noChangeArrowheads="1"/>
            </p:cNvSpPr>
            <p:nvPr/>
          </p:nvSpPr>
          <p:spPr bwMode="auto">
            <a:xfrm>
              <a:off x="3205" y="2968"/>
              <a:ext cx="480"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effectLst>
                    <a:outerShdw blurRad="38100" dist="38100" dir="2700000" algn="tl">
                      <a:srgbClr val="C0C0C0"/>
                    </a:outerShdw>
                  </a:effectLst>
                  <a:latin typeface="Times New Roman" pitchFamily="18" charset="0"/>
                </a:rPr>
                <a:t>销售人员</a:t>
              </a:r>
            </a:p>
          </p:txBody>
        </p:sp>
        <p:sp>
          <p:nvSpPr>
            <p:cNvPr id="395287" name="Oval 23"/>
            <p:cNvSpPr>
              <a:spLocks noChangeArrowheads="1"/>
            </p:cNvSpPr>
            <p:nvPr/>
          </p:nvSpPr>
          <p:spPr bwMode="auto">
            <a:xfrm>
              <a:off x="3445" y="3400"/>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395288" name="Line 24"/>
            <p:cNvSpPr>
              <a:spLocks noChangeShapeType="1"/>
            </p:cNvSpPr>
            <p:nvPr/>
          </p:nvSpPr>
          <p:spPr bwMode="auto">
            <a:xfrm>
              <a:off x="3493" y="3496"/>
              <a:ext cx="1" cy="48"/>
            </a:xfrm>
            <a:prstGeom prst="line">
              <a:avLst/>
            </a:prstGeom>
            <a:noFill/>
            <a:ln w="9525">
              <a:solidFill>
                <a:schemeClr val="tx1"/>
              </a:solidFill>
              <a:round/>
              <a:headEnd/>
              <a:tailEnd/>
            </a:ln>
            <a:effectLst/>
          </p:spPr>
          <p:txBody>
            <a:bodyPr/>
            <a:lstStyle/>
            <a:p>
              <a:endParaRPr lang="zh-CN" altLang="en-US"/>
            </a:p>
          </p:txBody>
        </p:sp>
        <p:sp>
          <p:nvSpPr>
            <p:cNvPr id="395289" name="Line 25"/>
            <p:cNvSpPr>
              <a:spLocks noChangeShapeType="1"/>
            </p:cNvSpPr>
            <p:nvPr/>
          </p:nvSpPr>
          <p:spPr bwMode="auto">
            <a:xfrm>
              <a:off x="3397" y="3544"/>
              <a:ext cx="192" cy="1"/>
            </a:xfrm>
            <a:prstGeom prst="line">
              <a:avLst/>
            </a:prstGeom>
            <a:noFill/>
            <a:ln w="9525">
              <a:solidFill>
                <a:schemeClr val="tx1"/>
              </a:solidFill>
              <a:round/>
              <a:headEnd/>
              <a:tailEnd/>
            </a:ln>
            <a:effectLst/>
          </p:spPr>
          <p:txBody>
            <a:bodyPr/>
            <a:lstStyle/>
            <a:p>
              <a:endParaRPr lang="zh-CN" altLang="en-US"/>
            </a:p>
          </p:txBody>
        </p:sp>
        <p:sp>
          <p:nvSpPr>
            <p:cNvPr id="395290" name="Line 26"/>
            <p:cNvSpPr>
              <a:spLocks noChangeShapeType="1"/>
            </p:cNvSpPr>
            <p:nvPr/>
          </p:nvSpPr>
          <p:spPr bwMode="auto">
            <a:xfrm flipH="1">
              <a:off x="3445" y="3544"/>
              <a:ext cx="48" cy="96"/>
            </a:xfrm>
            <a:prstGeom prst="line">
              <a:avLst/>
            </a:prstGeom>
            <a:noFill/>
            <a:ln w="9525">
              <a:solidFill>
                <a:schemeClr val="tx1"/>
              </a:solidFill>
              <a:round/>
              <a:headEnd/>
              <a:tailEnd/>
            </a:ln>
            <a:effectLst/>
          </p:spPr>
          <p:txBody>
            <a:bodyPr/>
            <a:lstStyle/>
            <a:p>
              <a:endParaRPr lang="zh-CN" altLang="en-US"/>
            </a:p>
          </p:txBody>
        </p:sp>
        <p:sp>
          <p:nvSpPr>
            <p:cNvPr id="395291" name="Line 27"/>
            <p:cNvSpPr>
              <a:spLocks noChangeShapeType="1"/>
            </p:cNvSpPr>
            <p:nvPr/>
          </p:nvSpPr>
          <p:spPr bwMode="auto">
            <a:xfrm>
              <a:off x="3493" y="3544"/>
              <a:ext cx="48" cy="96"/>
            </a:xfrm>
            <a:prstGeom prst="line">
              <a:avLst/>
            </a:prstGeom>
            <a:noFill/>
            <a:ln w="9525">
              <a:solidFill>
                <a:schemeClr val="tx1"/>
              </a:solidFill>
              <a:round/>
              <a:headEnd/>
              <a:tailEnd/>
            </a:ln>
            <a:effectLst/>
          </p:spPr>
          <p:txBody>
            <a:bodyPr/>
            <a:lstStyle/>
            <a:p>
              <a:endParaRPr lang="zh-CN" altLang="en-US"/>
            </a:p>
          </p:txBody>
        </p:sp>
        <p:sp>
          <p:nvSpPr>
            <p:cNvPr id="395292" name="Text Box 28"/>
            <p:cNvSpPr txBox="1">
              <a:spLocks noChangeArrowheads="1"/>
            </p:cNvSpPr>
            <p:nvPr/>
          </p:nvSpPr>
          <p:spPr bwMode="auto">
            <a:xfrm>
              <a:off x="3205" y="3688"/>
              <a:ext cx="576"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effectLst>
                    <a:outerShdw blurRad="38100" dist="38100" dir="2700000" algn="tl">
                      <a:srgbClr val="C0C0C0"/>
                    </a:outerShdw>
                  </a:effectLst>
                  <a:latin typeface="Times New Roman" pitchFamily="18" charset="0"/>
                </a:rPr>
                <a:t>销售部经理</a:t>
              </a:r>
            </a:p>
          </p:txBody>
        </p:sp>
        <p:sp>
          <p:nvSpPr>
            <p:cNvPr id="395293" name="Line 29"/>
            <p:cNvSpPr>
              <a:spLocks noChangeShapeType="1"/>
            </p:cNvSpPr>
            <p:nvPr/>
          </p:nvSpPr>
          <p:spPr bwMode="auto">
            <a:xfrm flipV="1">
              <a:off x="3685" y="2680"/>
              <a:ext cx="432" cy="144"/>
            </a:xfrm>
            <a:prstGeom prst="line">
              <a:avLst/>
            </a:prstGeom>
            <a:noFill/>
            <a:ln w="9525">
              <a:solidFill>
                <a:schemeClr val="tx1"/>
              </a:solidFill>
              <a:round/>
              <a:headEnd/>
              <a:tailEnd type="arrow" w="med" len="med"/>
            </a:ln>
            <a:effectLst/>
          </p:spPr>
          <p:txBody>
            <a:bodyPr/>
            <a:lstStyle/>
            <a:p>
              <a:endParaRPr lang="zh-CN" altLang="en-US"/>
            </a:p>
          </p:txBody>
        </p:sp>
        <p:sp>
          <p:nvSpPr>
            <p:cNvPr id="395294" name="Line 30"/>
            <p:cNvSpPr>
              <a:spLocks noChangeShapeType="1"/>
            </p:cNvSpPr>
            <p:nvPr/>
          </p:nvSpPr>
          <p:spPr bwMode="auto">
            <a:xfrm>
              <a:off x="3733" y="3544"/>
              <a:ext cx="336" cy="96"/>
            </a:xfrm>
            <a:prstGeom prst="line">
              <a:avLst/>
            </a:prstGeom>
            <a:noFill/>
            <a:ln w="9525">
              <a:solidFill>
                <a:schemeClr val="tx1"/>
              </a:solidFill>
              <a:round/>
              <a:headEnd/>
              <a:tailEnd type="arrow" w="med" len="med"/>
            </a:ln>
            <a:effectLst/>
          </p:spPr>
          <p:txBody>
            <a:bodyPr/>
            <a:lstStyle/>
            <a:p>
              <a:endParaRPr lang="zh-CN" altLang="en-US"/>
            </a:p>
          </p:txBody>
        </p:sp>
        <p:sp>
          <p:nvSpPr>
            <p:cNvPr id="395295" name="Line 31"/>
            <p:cNvSpPr>
              <a:spLocks noChangeShapeType="1"/>
            </p:cNvSpPr>
            <p:nvPr/>
          </p:nvSpPr>
          <p:spPr bwMode="auto">
            <a:xfrm>
              <a:off x="3733" y="2872"/>
              <a:ext cx="384" cy="192"/>
            </a:xfrm>
            <a:prstGeom prst="line">
              <a:avLst/>
            </a:prstGeom>
            <a:noFill/>
            <a:ln w="9525">
              <a:solidFill>
                <a:schemeClr val="tx1"/>
              </a:solidFill>
              <a:round/>
              <a:headEnd/>
              <a:tailEnd type="arrow" w="med" len="med"/>
            </a:ln>
            <a:effectLst/>
          </p:spPr>
          <p:txBody>
            <a:bodyPr/>
            <a:lstStyle/>
            <a:p>
              <a:endParaRPr lang="zh-CN" altLang="en-US"/>
            </a:p>
          </p:txBody>
        </p:sp>
        <p:sp>
          <p:nvSpPr>
            <p:cNvPr id="395296" name="Line 32"/>
            <p:cNvSpPr>
              <a:spLocks noChangeShapeType="1"/>
            </p:cNvSpPr>
            <p:nvPr/>
          </p:nvSpPr>
          <p:spPr bwMode="auto">
            <a:xfrm flipH="1">
              <a:off x="3733" y="3160"/>
              <a:ext cx="384" cy="288"/>
            </a:xfrm>
            <a:prstGeom prst="line">
              <a:avLst/>
            </a:prstGeom>
            <a:noFill/>
            <a:ln w="9525">
              <a:solidFill>
                <a:schemeClr val="tx1"/>
              </a:solidFill>
              <a:round/>
              <a:headEnd type="arrow" w="med" len="med"/>
              <a:tailEnd/>
            </a:ln>
            <a:effectLst/>
          </p:spPr>
          <p:txBody>
            <a:bodyPr/>
            <a:lstStyle/>
            <a:p>
              <a:endParaRPr lang="zh-CN" altLang="en-US"/>
            </a:p>
          </p:txBody>
        </p:sp>
        <p:sp>
          <p:nvSpPr>
            <p:cNvPr id="395297" name="Rectangle 33"/>
            <p:cNvSpPr>
              <a:spLocks noChangeArrowheads="1"/>
            </p:cNvSpPr>
            <p:nvPr/>
          </p:nvSpPr>
          <p:spPr bwMode="auto">
            <a:xfrm>
              <a:off x="3916" y="2133"/>
              <a:ext cx="986" cy="231"/>
            </a:xfrm>
            <a:prstGeom prst="rect">
              <a:avLst/>
            </a:prstGeom>
            <a:noFill/>
            <a:ln w="9525">
              <a:noFill/>
              <a:miter lim="800000"/>
              <a:headEnd/>
              <a:tailEnd/>
            </a:ln>
            <a:effectLst/>
          </p:spPr>
          <p:txBody>
            <a:bodyPr wrap="none">
              <a:spAutoFit/>
            </a:bodyPr>
            <a:lstStyle/>
            <a:p>
              <a:pPr algn="l">
                <a:lnSpc>
                  <a:spcPct val="100000"/>
                </a:lnSpc>
              </a:pPr>
              <a:r>
                <a:rPr lang="zh-CN" altLang="en-US" sz="1800" b="1">
                  <a:solidFill>
                    <a:schemeClr val="hlink"/>
                  </a:solidFill>
                  <a:effectLst>
                    <a:outerShdw blurRad="38100" dist="38100" dir="2700000" algn="tl">
                      <a:srgbClr val="C0C0C0"/>
                    </a:outerShdw>
                  </a:effectLst>
                  <a:latin typeface="宋体" pitchFamily="2" charset="-122"/>
                </a:rPr>
                <a:t>参与者</a:t>
              </a:r>
              <a:r>
                <a:rPr lang="zh-CN" altLang="en-US" sz="1800" b="1">
                  <a:solidFill>
                    <a:schemeClr val="hlink"/>
                  </a:solidFill>
                  <a:effectLst>
                    <a:outerShdw blurRad="38100" dist="38100" dir="2700000" algn="tl">
                      <a:srgbClr val="C0C0C0"/>
                    </a:outerShdw>
                  </a:effectLst>
                  <a:latin typeface="Times New Roman" pitchFamily="18" charset="0"/>
                </a:rPr>
                <a:t>与用例</a:t>
              </a:r>
            </a:p>
          </p:txBody>
        </p:sp>
      </p:grpSp>
      <p:sp>
        <p:nvSpPr>
          <p:cNvPr id="395298" name="Text Box 3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建立功能模型</a:t>
            </a:r>
          </a:p>
        </p:txBody>
      </p:sp>
      <p:sp>
        <p:nvSpPr>
          <p:cNvPr id="395299" name="Rectangle 35"/>
          <p:cNvSpPr>
            <a:spLocks noChangeArrowheads="1"/>
          </p:cNvSpPr>
          <p:nvPr/>
        </p:nvSpPr>
        <p:spPr bwMode="auto">
          <a:xfrm>
            <a:off x="153988" y="1247775"/>
            <a:ext cx="2684462" cy="476250"/>
          </a:xfrm>
          <a:prstGeom prst="rect">
            <a:avLst/>
          </a:prstGeom>
          <a:noFill/>
          <a:ln w="9525">
            <a:noFill/>
            <a:miter lim="800000"/>
            <a:headEnd/>
            <a:tailEnd/>
          </a:ln>
          <a:effectLst/>
        </p:spPr>
        <p:txBody>
          <a:bodyPr wrap="none">
            <a:spAutoFit/>
          </a:bodyPr>
          <a:lstStyle/>
          <a:p>
            <a:r>
              <a:rPr lang="zh-CN" altLang="en-US" b="1">
                <a:solidFill>
                  <a:schemeClr val="tx2"/>
                </a:solidFill>
                <a:effectLst>
                  <a:outerShdw blurRad="38100" dist="38100" dir="2700000" algn="tl">
                    <a:srgbClr val="C0C0C0"/>
                  </a:outerShdw>
                </a:effectLst>
              </a:rPr>
              <a:t>捕获用例的原则</a:t>
            </a:r>
          </a:p>
        </p:txBody>
      </p:sp>
    </p:spTree>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Text Box 2"/>
          <p:cNvSpPr txBox="1">
            <a:spLocks noChangeArrowheads="1"/>
          </p:cNvSpPr>
          <p:nvPr/>
        </p:nvSpPr>
        <p:spPr bwMode="auto">
          <a:xfrm>
            <a:off x="130175" y="1719263"/>
            <a:ext cx="8850313" cy="885825"/>
          </a:xfrm>
          <a:prstGeom prst="rect">
            <a:avLst/>
          </a:prstGeom>
          <a:noFill/>
          <a:ln w="9525">
            <a:noFill/>
            <a:miter lim="800000"/>
            <a:headEnd/>
            <a:tailEnd/>
          </a:ln>
          <a:effectLst/>
        </p:spPr>
        <p:txBody>
          <a:bodyPr>
            <a:spAutoFit/>
          </a:bodyPr>
          <a:lstStyle/>
          <a:p>
            <a:pPr marL="530225" indent="-530225" algn="l">
              <a:lnSpc>
                <a:spcPct val="130000"/>
              </a:lnSpc>
              <a:spcBef>
                <a:spcPct val="50000"/>
              </a:spcBef>
            </a:pPr>
            <a:r>
              <a:rPr lang="en-US" altLang="zh-CN" sz="2000" b="1">
                <a:solidFill>
                  <a:schemeClr val="tx1"/>
                </a:solidFill>
                <a:latin typeface="宋体" pitchFamily="2" charset="-122"/>
              </a:rPr>
              <a:t>4</a:t>
            </a:r>
            <a:r>
              <a:rPr lang="zh-CN" altLang="en-US" sz="2000" b="1">
                <a:solidFill>
                  <a:schemeClr val="tx1"/>
                </a:solidFill>
                <a:latin typeface="宋体" pitchFamily="2" charset="-122"/>
              </a:rPr>
              <a:t>）用</a:t>
            </a:r>
            <a:r>
              <a:rPr lang="zh-CN" altLang="en-US" sz="2000" b="1">
                <a:solidFill>
                  <a:schemeClr val="tx1"/>
                </a:solidFill>
                <a:latin typeface="Tahoma" pitchFamily="34" charset="0"/>
              </a:rPr>
              <a:t>例</a:t>
            </a:r>
            <a:r>
              <a:rPr lang="zh-CN" altLang="en-US" sz="2000" b="1">
                <a:solidFill>
                  <a:schemeClr val="tx1"/>
                </a:solidFill>
                <a:latin typeface="宋体" pitchFamily="2" charset="-122"/>
              </a:rPr>
              <a:t>不是界面，界面也不是用</a:t>
            </a:r>
            <a:r>
              <a:rPr lang="zh-CN" altLang="en-US" sz="2000" b="1">
                <a:solidFill>
                  <a:schemeClr val="tx1"/>
                </a:solidFill>
                <a:latin typeface="Tahoma" pitchFamily="34" charset="0"/>
              </a:rPr>
              <a:t>例</a:t>
            </a:r>
            <a:r>
              <a:rPr lang="zh-CN" altLang="en-US" sz="2000" b="1">
                <a:solidFill>
                  <a:schemeClr val="tx1"/>
                </a:solidFill>
                <a:latin typeface="宋体" pitchFamily="2" charset="-122"/>
              </a:rPr>
              <a:t>。一个用</a:t>
            </a:r>
            <a:r>
              <a:rPr lang="zh-CN" altLang="en-US" sz="2000" b="1">
                <a:solidFill>
                  <a:schemeClr val="tx1"/>
                </a:solidFill>
                <a:latin typeface="Tahoma" pitchFamily="34" charset="0"/>
              </a:rPr>
              <a:t>例</a:t>
            </a:r>
            <a:r>
              <a:rPr lang="zh-CN" altLang="en-US" sz="2000" b="1">
                <a:solidFill>
                  <a:schemeClr val="tx1"/>
                </a:solidFill>
                <a:latin typeface="宋体" pitchFamily="2" charset="-122"/>
              </a:rPr>
              <a:t>可以对应多个界面，一个界面也可能对应多个用</a:t>
            </a:r>
            <a:r>
              <a:rPr lang="zh-CN" altLang="en-US" sz="2000" b="1">
                <a:solidFill>
                  <a:schemeClr val="tx1"/>
                </a:solidFill>
                <a:latin typeface="Tahoma" pitchFamily="34" charset="0"/>
              </a:rPr>
              <a:t>例</a:t>
            </a:r>
            <a:r>
              <a:rPr lang="zh-CN" altLang="en-US" sz="2000" b="1">
                <a:solidFill>
                  <a:schemeClr val="tx1"/>
                </a:solidFill>
                <a:latin typeface="宋体" pitchFamily="2" charset="-122"/>
              </a:rPr>
              <a:t>。</a:t>
            </a:r>
          </a:p>
        </p:txBody>
      </p:sp>
      <p:grpSp>
        <p:nvGrpSpPr>
          <p:cNvPr id="5" name="组合 4"/>
          <p:cNvGrpSpPr/>
          <p:nvPr/>
        </p:nvGrpSpPr>
        <p:grpSpPr>
          <a:xfrm>
            <a:off x="1681163" y="2744788"/>
            <a:ext cx="6842126" cy="3727450"/>
            <a:chOff x="1681163" y="2744788"/>
            <a:chExt cx="6842126" cy="3727450"/>
          </a:xfrm>
        </p:grpSpPr>
        <p:sp>
          <p:nvSpPr>
            <p:cNvPr id="396292" name="Text Box 4"/>
            <p:cNvSpPr txBox="1">
              <a:spLocks noChangeArrowheads="1"/>
            </p:cNvSpPr>
            <p:nvPr/>
          </p:nvSpPr>
          <p:spPr bwMode="auto">
            <a:xfrm>
              <a:off x="2574926" y="2744788"/>
              <a:ext cx="5183188" cy="3727450"/>
            </a:xfrm>
            <a:prstGeom prst="rect">
              <a:avLst/>
            </a:prstGeom>
            <a:noFill/>
            <a:ln w="9525">
              <a:solidFill>
                <a:schemeClr val="tx1"/>
              </a:solidFill>
              <a:miter lim="800000"/>
              <a:headEnd/>
              <a:tailEnd/>
            </a:ln>
            <a:effectLst/>
          </p:spPr>
          <p:txBody>
            <a:bodyPr wrap="none"/>
            <a:lstStyle/>
            <a:p>
              <a:pPr algn="l">
                <a:lnSpc>
                  <a:spcPct val="100000"/>
                </a:lnSpc>
                <a:spcBef>
                  <a:spcPct val="50000"/>
                </a:spcBef>
              </a:pPr>
              <a:endParaRPr lang="en-US" altLang="zh-CN" sz="1800" b="1">
                <a:solidFill>
                  <a:schemeClr val="tx1"/>
                </a:solidFill>
                <a:latin typeface="Times New Roman" pitchFamily="18" charset="0"/>
              </a:endParaRPr>
            </a:p>
            <a:p>
              <a:pPr algn="l">
                <a:lnSpc>
                  <a:spcPct val="100000"/>
                </a:lnSpc>
                <a:spcBef>
                  <a:spcPct val="50000"/>
                </a:spcBef>
              </a:pPr>
              <a:endParaRPr lang="en-US" altLang="zh-CN" sz="1800" b="1">
                <a:solidFill>
                  <a:schemeClr val="tx1"/>
                </a:solidFill>
                <a:latin typeface="Times New Roman" pitchFamily="18" charset="0"/>
              </a:endParaRPr>
            </a:p>
            <a:p>
              <a:pPr algn="l">
                <a:lnSpc>
                  <a:spcPct val="100000"/>
                </a:lnSpc>
                <a:spcBef>
                  <a:spcPct val="50000"/>
                </a:spcBef>
              </a:pPr>
              <a:endParaRPr lang="en-US" altLang="zh-CN" sz="1800" b="1">
                <a:solidFill>
                  <a:schemeClr val="tx1"/>
                </a:solidFill>
                <a:latin typeface="Times New Roman" pitchFamily="18" charset="0"/>
              </a:endParaRPr>
            </a:p>
            <a:p>
              <a:pPr algn="l">
                <a:lnSpc>
                  <a:spcPct val="100000"/>
                </a:lnSpc>
                <a:spcBef>
                  <a:spcPct val="50000"/>
                </a:spcBef>
              </a:pPr>
              <a:endParaRPr lang="en-US" altLang="zh-CN" sz="1800" b="1">
                <a:solidFill>
                  <a:schemeClr val="tx1"/>
                </a:solidFill>
                <a:latin typeface="Times New Roman" pitchFamily="18" charset="0"/>
              </a:endParaRPr>
            </a:p>
            <a:p>
              <a:pPr algn="l">
                <a:lnSpc>
                  <a:spcPct val="100000"/>
                </a:lnSpc>
                <a:spcBef>
                  <a:spcPct val="50000"/>
                </a:spcBef>
              </a:pPr>
              <a:endParaRPr lang="en-US" altLang="zh-CN" sz="1800" b="1">
                <a:solidFill>
                  <a:schemeClr val="tx1"/>
                </a:solidFill>
                <a:latin typeface="Times New Roman" pitchFamily="18" charset="0"/>
              </a:endParaRPr>
            </a:p>
            <a:p>
              <a:pPr algn="l">
                <a:lnSpc>
                  <a:spcPct val="100000"/>
                </a:lnSpc>
                <a:spcBef>
                  <a:spcPct val="50000"/>
                </a:spcBef>
              </a:pPr>
              <a:endParaRPr lang="en-US" altLang="zh-CN" sz="1800" b="1">
                <a:solidFill>
                  <a:schemeClr val="tx1"/>
                </a:solidFill>
                <a:latin typeface="Times New Roman" pitchFamily="18" charset="0"/>
              </a:endParaRPr>
            </a:p>
            <a:p>
              <a:pPr algn="l">
                <a:lnSpc>
                  <a:spcPct val="100000"/>
                </a:lnSpc>
                <a:spcBef>
                  <a:spcPct val="50000"/>
                </a:spcBef>
              </a:pPr>
              <a:endParaRPr lang="en-US" altLang="zh-CN" sz="1800" b="1">
                <a:solidFill>
                  <a:schemeClr val="tx1"/>
                </a:solidFill>
                <a:latin typeface="Times New Roman" pitchFamily="18" charset="0"/>
              </a:endParaRPr>
            </a:p>
            <a:p>
              <a:pPr algn="l">
                <a:lnSpc>
                  <a:spcPct val="100000"/>
                </a:lnSpc>
                <a:spcBef>
                  <a:spcPct val="50000"/>
                </a:spcBef>
              </a:pPr>
              <a:endParaRPr lang="en-US" altLang="zh-CN" sz="1800" b="1">
                <a:solidFill>
                  <a:schemeClr val="tx1"/>
                </a:solidFill>
                <a:latin typeface="Times New Roman" pitchFamily="18" charset="0"/>
              </a:endParaRPr>
            </a:p>
            <a:p>
              <a:pPr algn="l">
                <a:lnSpc>
                  <a:spcPct val="100000"/>
                </a:lnSpc>
                <a:spcBef>
                  <a:spcPct val="50000"/>
                </a:spcBef>
              </a:pPr>
              <a:endParaRPr lang="en-US" altLang="zh-CN" sz="1800" b="1">
                <a:solidFill>
                  <a:schemeClr val="tx1"/>
                </a:solidFill>
                <a:latin typeface="Times New Roman" pitchFamily="18" charset="0"/>
              </a:endParaRPr>
            </a:p>
            <a:p>
              <a:pPr algn="l">
                <a:lnSpc>
                  <a:spcPct val="100000"/>
                </a:lnSpc>
                <a:spcBef>
                  <a:spcPct val="50000"/>
                </a:spcBef>
              </a:pPr>
              <a:endParaRPr lang="en-US" altLang="zh-CN" sz="1800" b="1">
                <a:solidFill>
                  <a:schemeClr val="tx1"/>
                </a:solidFill>
                <a:latin typeface="Times New Roman" pitchFamily="18" charset="0"/>
              </a:endParaRPr>
            </a:p>
          </p:txBody>
        </p:sp>
        <p:sp>
          <p:nvSpPr>
            <p:cNvPr id="396293" name="Text Box 5"/>
            <p:cNvSpPr txBox="1">
              <a:spLocks noChangeArrowheads="1"/>
            </p:cNvSpPr>
            <p:nvPr/>
          </p:nvSpPr>
          <p:spPr bwMode="auto">
            <a:xfrm>
              <a:off x="3414713" y="3844926"/>
              <a:ext cx="533400" cy="212725"/>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订货</a:t>
              </a:r>
            </a:p>
          </p:txBody>
        </p:sp>
        <p:sp>
          <p:nvSpPr>
            <p:cNvPr id="396294" name="Oval 6"/>
            <p:cNvSpPr>
              <a:spLocks noChangeArrowheads="1"/>
            </p:cNvSpPr>
            <p:nvPr/>
          </p:nvSpPr>
          <p:spPr bwMode="auto">
            <a:xfrm>
              <a:off x="3033713" y="2906713"/>
              <a:ext cx="1066800" cy="311150"/>
            </a:xfrm>
            <a:prstGeom prst="ellipse">
              <a:avLst/>
            </a:prstGeom>
            <a:noFill/>
            <a:ln w="9525">
              <a:solidFill>
                <a:schemeClr val="tx1"/>
              </a:solidFill>
              <a:round/>
              <a:headEnd/>
              <a:tailEnd/>
            </a:ln>
            <a:effectLst/>
          </p:spPr>
          <p:txBody>
            <a:bodyPr wrap="none" anchor="ctr"/>
            <a:lstStyle/>
            <a:p>
              <a:endParaRPr lang="zh-CN" altLang="en-US"/>
            </a:p>
          </p:txBody>
        </p:sp>
        <p:sp>
          <p:nvSpPr>
            <p:cNvPr id="396295" name="Text Box 7"/>
            <p:cNvSpPr txBox="1">
              <a:spLocks noChangeArrowheads="1"/>
            </p:cNvSpPr>
            <p:nvPr/>
          </p:nvSpPr>
          <p:spPr bwMode="auto">
            <a:xfrm>
              <a:off x="3033713" y="3287713"/>
              <a:ext cx="1066800" cy="212725"/>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查看订货目录</a:t>
              </a:r>
            </a:p>
          </p:txBody>
        </p:sp>
        <p:sp>
          <p:nvSpPr>
            <p:cNvPr id="396296" name="Oval 8"/>
            <p:cNvSpPr>
              <a:spLocks noChangeArrowheads="1"/>
            </p:cNvSpPr>
            <p:nvPr/>
          </p:nvSpPr>
          <p:spPr bwMode="auto">
            <a:xfrm>
              <a:off x="3033713" y="4676776"/>
              <a:ext cx="1066800" cy="311150"/>
            </a:xfrm>
            <a:prstGeom prst="ellipse">
              <a:avLst/>
            </a:prstGeom>
            <a:noFill/>
            <a:ln w="9525">
              <a:solidFill>
                <a:schemeClr val="tx1"/>
              </a:solidFill>
              <a:round/>
              <a:headEnd/>
              <a:tailEnd/>
            </a:ln>
            <a:effectLst/>
          </p:spPr>
          <p:txBody>
            <a:bodyPr wrap="none" anchor="ctr"/>
            <a:lstStyle/>
            <a:p>
              <a:endParaRPr lang="zh-CN" altLang="en-US"/>
            </a:p>
          </p:txBody>
        </p:sp>
        <p:sp>
          <p:nvSpPr>
            <p:cNvPr id="396297" name="Text Box 9"/>
            <p:cNvSpPr txBox="1">
              <a:spLocks noChangeArrowheads="1"/>
            </p:cNvSpPr>
            <p:nvPr/>
          </p:nvSpPr>
          <p:spPr bwMode="auto">
            <a:xfrm>
              <a:off x="3109913" y="4987926"/>
              <a:ext cx="1143000" cy="212725"/>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查询订单状态</a:t>
              </a:r>
            </a:p>
          </p:txBody>
        </p:sp>
        <p:sp>
          <p:nvSpPr>
            <p:cNvPr id="396298" name="Oval 10"/>
            <p:cNvSpPr>
              <a:spLocks noChangeArrowheads="1"/>
            </p:cNvSpPr>
            <p:nvPr/>
          </p:nvSpPr>
          <p:spPr bwMode="auto">
            <a:xfrm>
              <a:off x="3033713" y="3540126"/>
              <a:ext cx="1066800" cy="311150"/>
            </a:xfrm>
            <a:prstGeom prst="ellipse">
              <a:avLst/>
            </a:prstGeom>
            <a:noFill/>
            <a:ln w="9525">
              <a:solidFill>
                <a:schemeClr val="tx1"/>
              </a:solidFill>
              <a:round/>
              <a:headEnd/>
              <a:tailEnd/>
            </a:ln>
            <a:effectLst/>
          </p:spPr>
          <p:txBody>
            <a:bodyPr wrap="none" anchor="ctr"/>
            <a:lstStyle/>
            <a:p>
              <a:endParaRPr lang="zh-CN" altLang="en-US"/>
            </a:p>
          </p:txBody>
        </p:sp>
        <p:grpSp>
          <p:nvGrpSpPr>
            <p:cNvPr id="4" name="组合 3"/>
            <p:cNvGrpSpPr/>
            <p:nvPr/>
          </p:nvGrpSpPr>
          <p:grpSpPr>
            <a:xfrm>
              <a:off x="1854201" y="3137013"/>
              <a:ext cx="381000" cy="669925"/>
              <a:chOff x="1890713" y="3135313"/>
              <a:chExt cx="381000" cy="669925"/>
            </a:xfrm>
          </p:grpSpPr>
          <p:sp>
            <p:nvSpPr>
              <p:cNvPr id="396299" name="Oval 11"/>
              <p:cNvSpPr>
                <a:spLocks noChangeArrowheads="1"/>
              </p:cNvSpPr>
              <p:nvPr/>
            </p:nvSpPr>
            <p:spPr bwMode="auto">
              <a:xfrm>
                <a:off x="1966913" y="3135313"/>
                <a:ext cx="152400" cy="152400"/>
              </a:xfrm>
              <a:prstGeom prst="ellipse">
                <a:avLst/>
              </a:prstGeom>
              <a:noFill/>
              <a:ln w="9525">
                <a:solidFill>
                  <a:schemeClr val="tx1"/>
                </a:solidFill>
                <a:round/>
                <a:headEnd/>
                <a:tailEnd/>
              </a:ln>
              <a:effectLst/>
            </p:spPr>
            <p:txBody>
              <a:bodyPr wrap="none" anchor="ctr"/>
              <a:lstStyle/>
              <a:p>
                <a:endParaRPr lang="zh-CN" altLang="en-US"/>
              </a:p>
            </p:txBody>
          </p:sp>
          <p:sp>
            <p:nvSpPr>
              <p:cNvPr id="396300" name="Line 12"/>
              <p:cNvSpPr>
                <a:spLocks noChangeShapeType="1"/>
              </p:cNvSpPr>
              <p:nvPr/>
            </p:nvSpPr>
            <p:spPr bwMode="auto">
              <a:xfrm>
                <a:off x="2043113" y="3287713"/>
                <a:ext cx="1588" cy="76200"/>
              </a:xfrm>
              <a:prstGeom prst="line">
                <a:avLst/>
              </a:prstGeom>
              <a:noFill/>
              <a:ln w="9525">
                <a:solidFill>
                  <a:schemeClr val="tx1"/>
                </a:solidFill>
                <a:round/>
                <a:headEnd/>
                <a:tailEnd/>
              </a:ln>
              <a:effectLst/>
            </p:spPr>
            <p:txBody>
              <a:bodyPr/>
              <a:lstStyle/>
              <a:p>
                <a:endParaRPr lang="zh-CN" altLang="en-US"/>
              </a:p>
            </p:txBody>
          </p:sp>
          <p:sp>
            <p:nvSpPr>
              <p:cNvPr id="396301" name="Line 13"/>
              <p:cNvSpPr>
                <a:spLocks noChangeShapeType="1"/>
              </p:cNvSpPr>
              <p:nvPr/>
            </p:nvSpPr>
            <p:spPr bwMode="auto">
              <a:xfrm>
                <a:off x="1890713" y="3363913"/>
                <a:ext cx="304800" cy="1588"/>
              </a:xfrm>
              <a:prstGeom prst="line">
                <a:avLst/>
              </a:prstGeom>
              <a:noFill/>
              <a:ln w="9525">
                <a:solidFill>
                  <a:schemeClr val="tx1"/>
                </a:solidFill>
                <a:round/>
                <a:headEnd/>
                <a:tailEnd/>
              </a:ln>
              <a:effectLst/>
            </p:spPr>
            <p:txBody>
              <a:bodyPr/>
              <a:lstStyle/>
              <a:p>
                <a:endParaRPr lang="zh-CN" altLang="en-US"/>
              </a:p>
            </p:txBody>
          </p:sp>
          <p:sp>
            <p:nvSpPr>
              <p:cNvPr id="396302" name="Line 14"/>
              <p:cNvSpPr>
                <a:spLocks noChangeShapeType="1"/>
              </p:cNvSpPr>
              <p:nvPr/>
            </p:nvSpPr>
            <p:spPr bwMode="auto">
              <a:xfrm flipH="1">
                <a:off x="1966913" y="3363913"/>
                <a:ext cx="76200" cy="152400"/>
              </a:xfrm>
              <a:prstGeom prst="line">
                <a:avLst/>
              </a:prstGeom>
              <a:noFill/>
              <a:ln w="9525">
                <a:solidFill>
                  <a:schemeClr val="tx1"/>
                </a:solidFill>
                <a:round/>
                <a:headEnd/>
                <a:tailEnd/>
              </a:ln>
              <a:effectLst/>
            </p:spPr>
            <p:txBody>
              <a:bodyPr/>
              <a:lstStyle/>
              <a:p>
                <a:endParaRPr lang="zh-CN" altLang="en-US"/>
              </a:p>
            </p:txBody>
          </p:sp>
          <p:sp>
            <p:nvSpPr>
              <p:cNvPr id="396303" name="Line 15"/>
              <p:cNvSpPr>
                <a:spLocks noChangeShapeType="1"/>
              </p:cNvSpPr>
              <p:nvPr/>
            </p:nvSpPr>
            <p:spPr bwMode="auto">
              <a:xfrm>
                <a:off x="2043113" y="3363913"/>
                <a:ext cx="76200" cy="152400"/>
              </a:xfrm>
              <a:prstGeom prst="line">
                <a:avLst/>
              </a:prstGeom>
              <a:noFill/>
              <a:ln w="9525">
                <a:solidFill>
                  <a:schemeClr val="tx1"/>
                </a:solidFill>
                <a:round/>
                <a:headEnd/>
                <a:tailEnd/>
              </a:ln>
              <a:effectLst/>
            </p:spPr>
            <p:txBody>
              <a:bodyPr/>
              <a:lstStyle/>
              <a:p>
                <a:endParaRPr lang="zh-CN" altLang="en-US"/>
              </a:p>
            </p:txBody>
          </p:sp>
          <p:sp>
            <p:nvSpPr>
              <p:cNvPr id="396304" name="Text Box 16"/>
              <p:cNvSpPr txBox="1">
                <a:spLocks noChangeArrowheads="1"/>
              </p:cNvSpPr>
              <p:nvPr/>
            </p:nvSpPr>
            <p:spPr bwMode="auto">
              <a:xfrm>
                <a:off x="1890713" y="3592513"/>
                <a:ext cx="381000" cy="212725"/>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客户</a:t>
                </a:r>
              </a:p>
            </p:txBody>
          </p:sp>
        </p:grpSp>
        <p:grpSp>
          <p:nvGrpSpPr>
            <p:cNvPr id="3" name="组合 2"/>
            <p:cNvGrpSpPr/>
            <p:nvPr/>
          </p:nvGrpSpPr>
          <p:grpSpPr>
            <a:xfrm>
              <a:off x="1681163" y="4642759"/>
              <a:ext cx="914400" cy="593725"/>
              <a:chOff x="1662113" y="4462463"/>
              <a:chExt cx="914400" cy="593725"/>
            </a:xfrm>
          </p:grpSpPr>
          <p:sp>
            <p:nvSpPr>
              <p:cNvPr id="396305" name="Oval 17"/>
              <p:cNvSpPr>
                <a:spLocks noChangeArrowheads="1"/>
              </p:cNvSpPr>
              <p:nvPr/>
            </p:nvSpPr>
            <p:spPr bwMode="auto">
              <a:xfrm>
                <a:off x="1966913" y="4462463"/>
                <a:ext cx="152400" cy="152400"/>
              </a:xfrm>
              <a:prstGeom prst="ellipse">
                <a:avLst/>
              </a:prstGeom>
              <a:noFill/>
              <a:ln w="9525">
                <a:solidFill>
                  <a:schemeClr val="tx1"/>
                </a:solidFill>
                <a:round/>
                <a:headEnd/>
                <a:tailEnd/>
              </a:ln>
              <a:effectLst/>
            </p:spPr>
            <p:txBody>
              <a:bodyPr wrap="none" anchor="ctr"/>
              <a:lstStyle/>
              <a:p>
                <a:endParaRPr lang="zh-CN" altLang="en-US"/>
              </a:p>
            </p:txBody>
          </p:sp>
          <p:sp>
            <p:nvSpPr>
              <p:cNvPr id="396306" name="Line 18"/>
              <p:cNvSpPr>
                <a:spLocks noChangeShapeType="1"/>
              </p:cNvSpPr>
              <p:nvPr/>
            </p:nvSpPr>
            <p:spPr bwMode="auto">
              <a:xfrm>
                <a:off x="2043113" y="4614863"/>
                <a:ext cx="1588" cy="76200"/>
              </a:xfrm>
              <a:prstGeom prst="line">
                <a:avLst/>
              </a:prstGeom>
              <a:noFill/>
              <a:ln w="9525">
                <a:solidFill>
                  <a:schemeClr val="tx1"/>
                </a:solidFill>
                <a:round/>
                <a:headEnd/>
                <a:tailEnd/>
              </a:ln>
              <a:effectLst/>
            </p:spPr>
            <p:txBody>
              <a:bodyPr/>
              <a:lstStyle/>
              <a:p>
                <a:endParaRPr lang="zh-CN" altLang="en-US"/>
              </a:p>
            </p:txBody>
          </p:sp>
          <p:sp>
            <p:nvSpPr>
              <p:cNvPr id="396307" name="Line 19"/>
              <p:cNvSpPr>
                <a:spLocks noChangeShapeType="1"/>
              </p:cNvSpPr>
              <p:nvPr/>
            </p:nvSpPr>
            <p:spPr bwMode="auto">
              <a:xfrm>
                <a:off x="1890713" y="4691063"/>
                <a:ext cx="304800" cy="1588"/>
              </a:xfrm>
              <a:prstGeom prst="line">
                <a:avLst/>
              </a:prstGeom>
              <a:noFill/>
              <a:ln w="9525">
                <a:solidFill>
                  <a:schemeClr val="tx1"/>
                </a:solidFill>
                <a:round/>
                <a:headEnd/>
                <a:tailEnd/>
              </a:ln>
              <a:effectLst/>
            </p:spPr>
            <p:txBody>
              <a:bodyPr/>
              <a:lstStyle/>
              <a:p>
                <a:endParaRPr lang="zh-CN" altLang="en-US"/>
              </a:p>
            </p:txBody>
          </p:sp>
          <p:sp>
            <p:nvSpPr>
              <p:cNvPr id="396308" name="Line 20"/>
              <p:cNvSpPr>
                <a:spLocks noChangeShapeType="1"/>
              </p:cNvSpPr>
              <p:nvPr/>
            </p:nvSpPr>
            <p:spPr bwMode="auto">
              <a:xfrm flipH="1">
                <a:off x="1966913" y="4691063"/>
                <a:ext cx="76200" cy="152400"/>
              </a:xfrm>
              <a:prstGeom prst="line">
                <a:avLst/>
              </a:prstGeom>
              <a:noFill/>
              <a:ln w="9525">
                <a:solidFill>
                  <a:schemeClr val="tx1"/>
                </a:solidFill>
                <a:round/>
                <a:headEnd/>
                <a:tailEnd/>
              </a:ln>
              <a:effectLst/>
            </p:spPr>
            <p:txBody>
              <a:bodyPr/>
              <a:lstStyle/>
              <a:p>
                <a:endParaRPr lang="zh-CN" altLang="en-US"/>
              </a:p>
            </p:txBody>
          </p:sp>
          <p:sp>
            <p:nvSpPr>
              <p:cNvPr id="396309" name="Line 21"/>
              <p:cNvSpPr>
                <a:spLocks noChangeShapeType="1"/>
              </p:cNvSpPr>
              <p:nvPr/>
            </p:nvSpPr>
            <p:spPr bwMode="auto">
              <a:xfrm>
                <a:off x="2043113" y="4691063"/>
                <a:ext cx="76200" cy="152400"/>
              </a:xfrm>
              <a:prstGeom prst="line">
                <a:avLst/>
              </a:prstGeom>
              <a:noFill/>
              <a:ln w="9525">
                <a:solidFill>
                  <a:schemeClr val="tx1"/>
                </a:solidFill>
                <a:round/>
                <a:headEnd/>
                <a:tailEnd/>
              </a:ln>
              <a:effectLst/>
            </p:spPr>
            <p:txBody>
              <a:bodyPr/>
              <a:lstStyle/>
              <a:p>
                <a:endParaRPr lang="zh-CN" altLang="en-US"/>
              </a:p>
            </p:txBody>
          </p:sp>
          <p:sp>
            <p:nvSpPr>
              <p:cNvPr id="396310" name="Text Box 22"/>
              <p:cNvSpPr txBox="1">
                <a:spLocks noChangeArrowheads="1"/>
              </p:cNvSpPr>
              <p:nvPr/>
            </p:nvSpPr>
            <p:spPr bwMode="auto">
              <a:xfrm>
                <a:off x="1662113" y="4843463"/>
                <a:ext cx="914400" cy="212725"/>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dirty="0">
                    <a:solidFill>
                      <a:schemeClr val="tx1"/>
                    </a:solidFill>
                    <a:latin typeface="Times New Roman" pitchFamily="18" charset="0"/>
                  </a:rPr>
                  <a:t>客户代理</a:t>
                </a:r>
              </a:p>
            </p:txBody>
          </p:sp>
        </p:grpSp>
        <p:sp>
          <p:nvSpPr>
            <p:cNvPr id="396311" name="Line 23"/>
            <p:cNvSpPr>
              <a:spLocks noChangeShapeType="1"/>
            </p:cNvSpPr>
            <p:nvPr/>
          </p:nvSpPr>
          <p:spPr bwMode="auto">
            <a:xfrm flipV="1">
              <a:off x="2424113" y="3090863"/>
              <a:ext cx="609600" cy="273050"/>
            </a:xfrm>
            <a:prstGeom prst="line">
              <a:avLst/>
            </a:prstGeom>
            <a:noFill/>
            <a:ln w="9525">
              <a:solidFill>
                <a:schemeClr val="tx1"/>
              </a:solidFill>
              <a:round/>
              <a:headEnd/>
              <a:tailEnd type="arrow" w="med" len="med"/>
            </a:ln>
            <a:effectLst/>
          </p:spPr>
          <p:txBody>
            <a:bodyPr/>
            <a:lstStyle/>
            <a:p>
              <a:endParaRPr lang="zh-CN" altLang="en-US"/>
            </a:p>
          </p:txBody>
        </p:sp>
        <p:sp>
          <p:nvSpPr>
            <p:cNvPr id="396312" name="Line 24"/>
            <p:cNvSpPr>
              <a:spLocks noChangeShapeType="1"/>
            </p:cNvSpPr>
            <p:nvPr/>
          </p:nvSpPr>
          <p:spPr bwMode="auto">
            <a:xfrm>
              <a:off x="2424113" y="3548063"/>
              <a:ext cx="609600" cy="68263"/>
            </a:xfrm>
            <a:prstGeom prst="line">
              <a:avLst/>
            </a:prstGeom>
            <a:noFill/>
            <a:ln w="9525">
              <a:solidFill>
                <a:schemeClr val="tx1"/>
              </a:solidFill>
              <a:round/>
              <a:headEnd/>
              <a:tailEnd type="arrow" w="med" len="med"/>
            </a:ln>
            <a:effectLst/>
          </p:spPr>
          <p:txBody>
            <a:bodyPr/>
            <a:lstStyle/>
            <a:p>
              <a:endParaRPr lang="zh-CN" altLang="en-US"/>
            </a:p>
          </p:txBody>
        </p:sp>
        <p:sp>
          <p:nvSpPr>
            <p:cNvPr id="396313" name="Line 25"/>
            <p:cNvSpPr>
              <a:spLocks noChangeShapeType="1"/>
            </p:cNvSpPr>
            <p:nvPr/>
          </p:nvSpPr>
          <p:spPr bwMode="auto">
            <a:xfrm flipH="1" flipV="1">
              <a:off x="2424113" y="3692526"/>
              <a:ext cx="685800" cy="457200"/>
            </a:xfrm>
            <a:prstGeom prst="line">
              <a:avLst/>
            </a:prstGeom>
            <a:noFill/>
            <a:ln w="9525">
              <a:solidFill>
                <a:schemeClr val="tx1"/>
              </a:solidFill>
              <a:round/>
              <a:headEnd type="arrow" w="med" len="med"/>
              <a:tailEnd/>
            </a:ln>
            <a:effectLst/>
          </p:spPr>
          <p:txBody>
            <a:bodyPr/>
            <a:lstStyle/>
            <a:p>
              <a:endParaRPr lang="zh-CN" altLang="en-US"/>
            </a:p>
          </p:txBody>
        </p:sp>
        <p:sp>
          <p:nvSpPr>
            <p:cNvPr id="396314" name="AutoShape 26"/>
            <p:cNvSpPr>
              <a:spLocks noChangeArrowheads="1"/>
            </p:cNvSpPr>
            <p:nvPr/>
          </p:nvSpPr>
          <p:spPr bwMode="auto">
            <a:xfrm>
              <a:off x="1966913" y="3929063"/>
              <a:ext cx="152400" cy="152400"/>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396315" name="Line 27"/>
            <p:cNvSpPr>
              <a:spLocks noChangeShapeType="1"/>
            </p:cNvSpPr>
            <p:nvPr/>
          </p:nvSpPr>
          <p:spPr bwMode="auto">
            <a:xfrm>
              <a:off x="2043113" y="4081462"/>
              <a:ext cx="1588" cy="441781"/>
            </a:xfrm>
            <a:prstGeom prst="line">
              <a:avLst/>
            </a:prstGeom>
            <a:noFill/>
            <a:ln w="9525">
              <a:solidFill>
                <a:schemeClr val="tx1"/>
              </a:solidFill>
              <a:round/>
              <a:headEnd/>
              <a:tailEnd/>
            </a:ln>
            <a:effectLst/>
          </p:spPr>
          <p:txBody>
            <a:bodyPr/>
            <a:lstStyle/>
            <a:p>
              <a:endParaRPr lang="zh-CN" altLang="en-US"/>
            </a:p>
          </p:txBody>
        </p:sp>
        <p:sp>
          <p:nvSpPr>
            <p:cNvPr id="396316" name="Text Box 28"/>
            <p:cNvSpPr txBox="1">
              <a:spLocks noChangeArrowheads="1"/>
            </p:cNvSpPr>
            <p:nvPr/>
          </p:nvSpPr>
          <p:spPr bwMode="auto">
            <a:xfrm>
              <a:off x="3186113" y="4378326"/>
              <a:ext cx="762000" cy="212725"/>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取消订单</a:t>
              </a:r>
            </a:p>
          </p:txBody>
        </p:sp>
        <p:sp>
          <p:nvSpPr>
            <p:cNvPr id="396317" name="Oval 29"/>
            <p:cNvSpPr>
              <a:spLocks noChangeArrowheads="1"/>
            </p:cNvSpPr>
            <p:nvPr/>
          </p:nvSpPr>
          <p:spPr bwMode="auto">
            <a:xfrm>
              <a:off x="3033713" y="4073526"/>
              <a:ext cx="1066800" cy="311150"/>
            </a:xfrm>
            <a:prstGeom prst="ellipse">
              <a:avLst/>
            </a:prstGeom>
            <a:noFill/>
            <a:ln w="9525">
              <a:solidFill>
                <a:schemeClr val="tx1"/>
              </a:solidFill>
              <a:round/>
              <a:headEnd/>
              <a:tailEnd/>
            </a:ln>
            <a:effectLst/>
          </p:spPr>
          <p:txBody>
            <a:bodyPr wrap="none" anchor="ctr"/>
            <a:lstStyle/>
            <a:p>
              <a:endParaRPr lang="zh-CN" altLang="en-US"/>
            </a:p>
          </p:txBody>
        </p:sp>
        <p:sp>
          <p:nvSpPr>
            <p:cNvPr id="396318" name="Text Box 30"/>
            <p:cNvSpPr txBox="1">
              <a:spLocks noChangeArrowheads="1"/>
            </p:cNvSpPr>
            <p:nvPr/>
          </p:nvSpPr>
          <p:spPr bwMode="auto">
            <a:xfrm>
              <a:off x="3033713" y="5597526"/>
              <a:ext cx="1066800" cy="212725"/>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汇总销售报表</a:t>
              </a:r>
            </a:p>
          </p:txBody>
        </p:sp>
        <p:sp>
          <p:nvSpPr>
            <p:cNvPr id="396319" name="Oval 31"/>
            <p:cNvSpPr>
              <a:spLocks noChangeArrowheads="1"/>
            </p:cNvSpPr>
            <p:nvPr/>
          </p:nvSpPr>
          <p:spPr bwMode="auto">
            <a:xfrm>
              <a:off x="3033713" y="5292726"/>
              <a:ext cx="1066800" cy="311150"/>
            </a:xfrm>
            <a:prstGeom prst="ellipse">
              <a:avLst/>
            </a:prstGeom>
            <a:noFill/>
            <a:ln w="9525">
              <a:solidFill>
                <a:schemeClr val="tx1"/>
              </a:solidFill>
              <a:round/>
              <a:headEnd/>
              <a:tailEnd/>
            </a:ln>
            <a:effectLst/>
          </p:spPr>
          <p:txBody>
            <a:bodyPr wrap="none" anchor="ctr"/>
            <a:lstStyle/>
            <a:p>
              <a:endParaRPr lang="zh-CN" altLang="en-US"/>
            </a:p>
          </p:txBody>
        </p:sp>
        <p:sp>
          <p:nvSpPr>
            <p:cNvPr id="396320" name="Line 32"/>
            <p:cNvSpPr>
              <a:spLocks noChangeShapeType="1"/>
            </p:cNvSpPr>
            <p:nvPr/>
          </p:nvSpPr>
          <p:spPr bwMode="auto">
            <a:xfrm>
              <a:off x="2347913" y="3768726"/>
              <a:ext cx="685800" cy="990600"/>
            </a:xfrm>
            <a:prstGeom prst="line">
              <a:avLst/>
            </a:prstGeom>
            <a:noFill/>
            <a:ln w="9525">
              <a:solidFill>
                <a:schemeClr val="tx1"/>
              </a:solidFill>
              <a:round/>
              <a:headEnd/>
              <a:tailEnd type="arrow" w="med" len="med"/>
            </a:ln>
            <a:effectLst/>
          </p:spPr>
          <p:txBody>
            <a:bodyPr/>
            <a:lstStyle/>
            <a:p>
              <a:endParaRPr lang="zh-CN" altLang="en-US"/>
            </a:p>
          </p:txBody>
        </p:sp>
        <p:sp>
          <p:nvSpPr>
            <p:cNvPr id="396321" name="Line 33"/>
            <p:cNvSpPr>
              <a:spLocks noChangeShapeType="1"/>
            </p:cNvSpPr>
            <p:nvPr/>
          </p:nvSpPr>
          <p:spPr bwMode="auto">
            <a:xfrm>
              <a:off x="2271713" y="3921126"/>
              <a:ext cx="762000" cy="1447800"/>
            </a:xfrm>
            <a:prstGeom prst="line">
              <a:avLst/>
            </a:prstGeom>
            <a:noFill/>
            <a:ln w="9525">
              <a:solidFill>
                <a:schemeClr val="tx1"/>
              </a:solidFill>
              <a:round/>
              <a:headEnd/>
              <a:tailEnd type="arrow" w="med" len="med"/>
            </a:ln>
            <a:effectLst/>
          </p:spPr>
          <p:txBody>
            <a:bodyPr/>
            <a:lstStyle/>
            <a:p>
              <a:endParaRPr lang="zh-CN" altLang="en-US"/>
            </a:p>
          </p:txBody>
        </p:sp>
        <p:sp>
          <p:nvSpPr>
            <p:cNvPr id="396322" name="Text Box 34"/>
            <p:cNvSpPr txBox="1">
              <a:spLocks noChangeArrowheads="1"/>
            </p:cNvSpPr>
            <p:nvPr/>
          </p:nvSpPr>
          <p:spPr bwMode="auto">
            <a:xfrm>
              <a:off x="6615113" y="5368926"/>
              <a:ext cx="762000" cy="212725"/>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签定合同</a:t>
              </a:r>
            </a:p>
          </p:txBody>
        </p:sp>
        <p:sp>
          <p:nvSpPr>
            <p:cNvPr id="396323" name="Oval 35"/>
            <p:cNvSpPr>
              <a:spLocks noChangeArrowheads="1"/>
            </p:cNvSpPr>
            <p:nvPr/>
          </p:nvSpPr>
          <p:spPr bwMode="auto">
            <a:xfrm>
              <a:off x="6462713" y="4987926"/>
              <a:ext cx="1066800" cy="311150"/>
            </a:xfrm>
            <a:prstGeom prst="ellipse">
              <a:avLst/>
            </a:prstGeom>
            <a:noFill/>
            <a:ln w="9525">
              <a:solidFill>
                <a:schemeClr val="tx1"/>
              </a:solidFill>
              <a:round/>
              <a:headEnd/>
              <a:tailEnd/>
            </a:ln>
            <a:effectLst/>
          </p:spPr>
          <p:txBody>
            <a:bodyPr wrap="none" anchor="ctr"/>
            <a:lstStyle/>
            <a:p>
              <a:endParaRPr lang="zh-CN" altLang="en-US"/>
            </a:p>
          </p:txBody>
        </p:sp>
        <p:grpSp>
          <p:nvGrpSpPr>
            <p:cNvPr id="2" name="组合 1"/>
            <p:cNvGrpSpPr/>
            <p:nvPr/>
          </p:nvGrpSpPr>
          <p:grpSpPr>
            <a:xfrm>
              <a:off x="8142289" y="5080001"/>
              <a:ext cx="381000" cy="669925"/>
              <a:chOff x="7834313" y="5080001"/>
              <a:chExt cx="381000" cy="669925"/>
            </a:xfrm>
          </p:grpSpPr>
          <p:sp>
            <p:nvSpPr>
              <p:cNvPr id="396324" name="Oval 36"/>
              <p:cNvSpPr>
                <a:spLocks noChangeArrowheads="1"/>
              </p:cNvSpPr>
              <p:nvPr/>
            </p:nvSpPr>
            <p:spPr bwMode="auto">
              <a:xfrm>
                <a:off x="7910513" y="5080001"/>
                <a:ext cx="152400" cy="152400"/>
              </a:xfrm>
              <a:prstGeom prst="ellipse">
                <a:avLst/>
              </a:prstGeom>
              <a:noFill/>
              <a:ln w="9525">
                <a:solidFill>
                  <a:schemeClr val="tx1"/>
                </a:solidFill>
                <a:round/>
                <a:headEnd/>
                <a:tailEnd/>
              </a:ln>
              <a:effectLst/>
            </p:spPr>
            <p:txBody>
              <a:bodyPr wrap="none" anchor="ctr"/>
              <a:lstStyle/>
              <a:p>
                <a:endParaRPr lang="zh-CN" altLang="en-US"/>
              </a:p>
            </p:txBody>
          </p:sp>
          <p:sp>
            <p:nvSpPr>
              <p:cNvPr id="396325" name="Line 37"/>
              <p:cNvSpPr>
                <a:spLocks noChangeShapeType="1"/>
              </p:cNvSpPr>
              <p:nvPr/>
            </p:nvSpPr>
            <p:spPr bwMode="auto">
              <a:xfrm>
                <a:off x="7986713" y="5232401"/>
                <a:ext cx="1588" cy="76200"/>
              </a:xfrm>
              <a:prstGeom prst="line">
                <a:avLst/>
              </a:prstGeom>
              <a:noFill/>
              <a:ln w="9525">
                <a:solidFill>
                  <a:schemeClr val="tx1"/>
                </a:solidFill>
                <a:round/>
                <a:headEnd/>
                <a:tailEnd/>
              </a:ln>
              <a:effectLst/>
            </p:spPr>
            <p:txBody>
              <a:bodyPr/>
              <a:lstStyle/>
              <a:p>
                <a:endParaRPr lang="zh-CN" altLang="en-US"/>
              </a:p>
            </p:txBody>
          </p:sp>
          <p:sp>
            <p:nvSpPr>
              <p:cNvPr id="396326" name="Line 38"/>
              <p:cNvSpPr>
                <a:spLocks noChangeShapeType="1"/>
              </p:cNvSpPr>
              <p:nvPr/>
            </p:nvSpPr>
            <p:spPr bwMode="auto">
              <a:xfrm>
                <a:off x="7834313" y="5308601"/>
                <a:ext cx="304800" cy="1588"/>
              </a:xfrm>
              <a:prstGeom prst="line">
                <a:avLst/>
              </a:prstGeom>
              <a:noFill/>
              <a:ln w="9525">
                <a:solidFill>
                  <a:schemeClr val="tx1"/>
                </a:solidFill>
                <a:round/>
                <a:headEnd/>
                <a:tailEnd/>
              </a:ln>
              <a:effectLst/>
            </p:spPr>
            <p:txBody>
              <a:bodyPr/>
              <a:lstStyle/>
              <a:p>
                <a:endParaRPr lang="zh-CN" altLang="en-US"/>
              </a:p>
            </p:txBody>
          </p:sp>
          <p:sp>
            <p:nvSpPr>
              <p:cNvPr id="396327" name="Line 39"/>
              <p:cNvSpPr>
                <a:spLocks noChangeShapeType="1"/>
              </p:cNvSpPr>
              <p:nvPr/>
            </p:nvSpPr>
            <p:spPr bwMode="auto">
              <a:xfrm flipH="1">
                <a:off x="7910513" y="5308601"/>
                <a:ext cx="76200" cy="152400"/>
              </a:xfrm>
              <a:prstGeom prst="line">
                <a:avLst/>
              </a:prstGeom>
              <a:noFill/>
              <a:ln w="9525">
                <a:solidFill>
                  <a:schemeClr val="tx1"/>
                </a:solidFill>
                <a:round/>
                <a:headEnd/>
                <a:tailEnd/>
              </a:ln>
              <a:effectLst/>
            </p:spPr>
            <p:txBody>
              <a:bodyPr/>
              <a:lstStyle/>
              <a:p>
                <a:endParaRPr lang="zh-CN" altLang="en-US"/>
              </a:p>
            </p:txBody>
          </p:sp>
          <p:sp>
            <p:nvSpPr>
              <p:cNvPr id="396328" name="Line 40"/>
              <p:cNvSpPr>
                <a:spLocks noChangeShapeType="1"/>
              </p:cNvSpPr>
              <p:nvPr/>
            </p:nvSpPr>
            <p:spPr bwMode="auto">
              <a:xfrm>
                <a:off x="7986713" y="5308601"/>
                <a:ext cx="76200" cy="152400"/>
              </a:xfrm>
              <a:prstGeom prst="line">
                <a:avLst/>
              </a:prstGeom>
              <a:noFill/>
              <a:ln w="9525">
                <a:solidFill>
                  <a:schemeClr val="tx1"/>
                </a:solidFill>
                <a:round/>
                <a:headEnd/>
                <a:tailEnd/>
              </a:ln>
              <a:effectLst/>
            </p:spPr>
            <p:txBody>
              <a:bodyPr/>
              <a:lstStyle/>
              <a:p>
                <a:endParaRPr lang="zh-CN" altLang="en-US"/>
              </a:p>
            </p:txBody>
          </p:sp>
          <p:sp>
            <p:nvSpPr>
              <p:cNvPr id="396329" name="Text Box 41"/>
              <p:cNvSpPr txBox="1">
                <a:spLocks noChangeArrowheads="1"/>
              </p:cNvSpPr>
              <p:nvPr/>
            </p:nvSpPr>
            <p:spPr bwMode="auto">
              <a:xfrm>
                <a:off x="7834313" y="5537201"/>
                <a:ext cx="381000" cy="212725"/>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职员</a:t>
                </a:r>
              </a:p>
            </p:txBody>
          </p:sp>
        </p:grpSp>
        <p:sp>
          <p:nvSpPr>
            <p:cNvPr id="396330" name="Text Box 42"/>
            <p:cNvSpPr txBox="1">
              <a:spLocks noChangeArrowheads="1"/>
            </p:cNvSpPr>
            <p:nvPr/>
          </p:nvSpPr>
          <p:spPr bwMode="auto">
            <a:xfrm>
              <a:off x="6615113" y="5994401"/>
              <a:ext cx="762000" cy="212725"/>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计算运费</a:t>
              </a:r>
            </a:p>
          </p:txBody>
        </p:sp>
        <p:sp>
          <p:nvSpPr>
            <p:cNvPr id="396331" name="Oval 43"/>
            <p:cNvSpPr>
              <a:spLocks noChangeArrowheads="1"/>
            </p:cNvSpPr>
            <p:nvPr/>
          </p:nvSpPr>
          <p:spPr bwMode="auto">
            <a:xfrm>
              <a:off x="6462713" y="5613401"/>
              <a:ext cx="1066800" cy="311150"/>
            </a:xfrm>
            <a:prstGeom prst="ellipse">
              <a:avLst/>
            </a:prstGeom>
            <a:noFill/>
            <a:ln w="9525">
              <a:solidFill>
                <a:schemeClr val="tx1"/>
              </a:solidFill>
              <a:round/>
              <a:headEnd/>
              <a:tailEnd/>
            </a:ln>
            <a:effectLst/>
          </p:spPr>
          <p:txBody>
            <a:bodyPr wrap="none" anchor="ctr"/>
            <a:lstStyle/>
            <a:p>
              <a:endParaRPr lang="zh-CN" altLang="en-US"/>
            </a:p>
          </p:txBody>
        </p:sp>
        <p:sp>
          <p:nvSpPr>
            <p:cNvPr id="396332" name="Line 44"/>
            <p:cNvSpPr>
              <a:spLocks noChangeShapeType="1"/>
            </p:cNvSpPr>
            <p:nvPr/>
          </p:nvSpPr>
          <p:spPr bwMode="auto">
            <a:xfrm>
              <a:off x="7567612" y="5165727"/>
              <a:ext cx="498475" cy="63500"/>
            </a:xfrm>
            <a:prstGeom prst="line">
              <a:avLst/>
            </a:prstGeom>
            <a:noFill/>
            <a:ln w="9525">
              <a:solidFill>
                <a:schemeClr val="tx1"/>
              </a:solidFill>
              <a:round/>
              <a:headEnd type="arrow" w="med" len="med"/>
              <a:tailEnd/>
            </a:ln>
            <a:effectLst/>
          </p:spPr>
          <p:txBody>
            <a:bodyPr/>
            <a:lstStyle/>
            <a:p>
              <a:endParaRPr lang="zh-CN" altLang="en-US"/>
            </a:p>
          </p:txBody>
        </p:sp>
        <p:sp>
          <p:nvSpPr>
            <p:cNvPr id="396333" name="Line 45"/>
            <p:cNvSpPr>
              <a:spLocks noChangeShapeType="1"/>
            </p:cNvSpPr>
            <p:nvPr/>
          </p:nvSpPr>
          <p:spPr bwMode="auto">
            <a:xfrm flipV="1">
              <a:off x="7548562" y="5368926"/>
              <a:ext cx="511175" cy="381000"/>
            </a:xfrm>
            <a:prstGeom prst="line">
              <a:avLst/>
            </a:prstGeom>
            <a:noFill/>
            <a:ln w="9525">
              <a:solidFill>
                <a:schemeClr val="tx1"/>
              </a:solidFill>
              <a:round/>
              <a:headEnd type="arrow" w="med" len="med"/>
              <a:tailEnd/>
            </a:ln>
            <a:effectLst/>
          </p:spPr>
          <p:txBody>
            <a:bodyPr/>
            <a:lstStyle/>
            <a:p>
              <a:endParaRPr lang="zh-CN" altLang="en-US"/>
            </a:p>
          </p:txBody>
        </p:sp>
        <p:sp>
          <p:nvSpPr>
            <p:cNvPr id="396334" name="Line 46"/>
            <p:cNvSpPr>
              <a:spLocks noChangeShapeType="1"/>
            </p:cNvSpPr>
            <p:nvPr/>
          </p:nvSpPr>
          <p:spPr bwMode="auto">
            <a:xfrm>
              <a:off x="4176713" y="3692526"/>
              <a:ext cx="762000" cy="0"/>
            </a:xfrm>
            <a:prstGeom prst="line">
              <a:avLst/>
            </a:prstGeom>
            <a:noFill/>
            <a:ln w="9525">
              <a:solidFill>
                <a:srgbClr val="FFFFFF"/>
              </a:solidFill>
              <a:prstDash val="dash"/>
              <a:round/>
              <a:headEnd/>
              <a:tailEnd/>
            </a:ln>
            <a:effectLst/>
          </p:spPr>
          <p:txBody>
            <a:bodyPr/>
            <a:lstStyle/>
            <a:p>
              <a:endParaRPr lang="zh-CN" altLang="en-US"/>
            </a:p>
          </p:txBody>
        </p:sp>
        <p:sp>
          <p:nvSpPr>
            <p:cNvPr id="396335" name="Line 47"/>
            <p:cNvSpPr>
              <a:spLocks noChangeShapeType="1"/>
            </p:cNvSpPr>
            <p:nvPr/>
          </p:nvSpPr>
          <p:spPr bwMode="auto">
            <a:xfrm flipV="1">
              <a:off x="4100513" y="3844926"/>
              <a:ext cx="762000" cy="381000"/>
            </a:xfrm>
            <a:prstGeom prst="line">
              <a:avLst/>
            </a:prstGeom>
            <a:noFill/>
            <a:ln w="9525">
              <a:solidFill>
                <a:srgbClr val="FFFFFF"/>
              </a:solidFill>
              <a:prstDash val="dash"/>
              <a:round/>
              <a:headEnd/>
              <a:tailEnd/>
            </a:ln>
            <a:effectLst/>
          </p:spPr>
          <p:txBody>
            <a:bodyPr/>
            <a:lstStyle/>
            <a:p>
              <a:endParaRPr lang="zh-CN" altLang="en-US"/>
            </a:p>
          </p:txBody>
        </p:sp>
        <p:sp>
          <p:nvSpPr>
            <p:cNvPr id="396336" name="Text Box 48"/>
            <p:cNvSpPr txBox="1">
              <a:spLocks noChangeArrowheads="1"/>
            </p:cNvSpPr>
            <p:nvPr/>
          </p:nvSpPr>
          <p:spPr bwMode="auto">
            <a:xfrm>
              <a:off x="4356100" y="3487738"/>
              <a:ext cx="1066800" cy="771525"/>
            </a:xfrm>
            <a:prstGeom prst="rect">
              <a:avLst/>
            </a:prstGeom>
            <a:solidFill>
              <a:srgbClr val="FFCC00"/>
            </a:solidFill>
            <a:ln w="9525">
              <a:solidFill>
                <a:srgbClr val="FFFFFF"/>
              </a:solidFill>
              <a:miter lim="800000"/>
              <a:headEnd/>
              <a:tailEnd/>
            </a:ln>
            <a:effectLst/>
          </p:spPr>
          <p:txBody>
            <a:bodyPr>
              <a:spAutoFit/>
            </a:bodyPr>
            <a:lstStyle/>
            <a:p>
              <a:pPr algn="ctr">
                <a:lnSpc>
                  <a:spcPct val="100000"/>
                </a:lnSpc>
                <a:spcBef>
                  <a:spcPct val="20000"/>
                </a:spcBef>
              </a:pPr>
              <a:r>
                <a:rPr lang="en-US" altLang="zh-CN" sz="2000" b="1">
                  <a:solidFill>
                    <a:schemeClr val="tx2"/>
                  </a:solidFill>
                  <a:latin typeface="Times New Roman" pitchFamily="18" charset="0"/>
                </a:rPr>
                <a:t> </a:t>
              </a:r>
              <a:r>
                <a:rPr lang="zh-CN" altLang="en-US" sz="2000" b="1">
                  <a:solidFill>
                    <a:schemeClr val="tx2"/>
                  </a:solidFill>
                  <a:latin typeface="Times New Roman" pitchFamily="18" charset="0"/>
                </a:rPr>
                <a:t>定单</a:t>
              </a:r>
            </a:p>
            <a:p>
              <a:pPr algn="l">
                <a:lnSpc>
                  <a:spcPct val="100000"/>
                </a:lnSpc>
                <a:spcBef>
                  <a:spcPct val="20000"/>
                </a:spcBef>
              </a:pPr>
              <a:r>
                <a:rPr lang="zh-CN" altLang="en-US" sz="2000" b="1">
                  <a:solidFill>
                    <a:schemeClr val="tx2"/>
                  </a:solidFill>
                  <a:latin typeface="Times New Roman" pitchFamily="18" charset="0"/>
                </a:rPr>
                <a:t>   界面</a:t>
              </a:r>
            </a:p>
          </p:txBody>
        </p:sp>
        <p:sp>
          <p:nvSpPr>
            <p:cNvPr id="396337" name="Line 49"/>
            <p:cNvSpPr>
              <a:spLocks noChangeShapeType="1"/>
            </p:cNvSpPr>
            <p:nvPr/>
          </p:nvSpPr>
          <p:spPr bwMode="auto">
            <a:xfrm flipV="1">
              <a:off x="6234113" y="5216526"/>
              <a:ext cx="228600" cy="76200"/>
            </a:xfrm>
            <a:prstGeom prst="line">
              <a:avLst/>
            </a:prstGeom>
            <a:noFill/>
            <a:ln w="9525">
              <a:solidFill>
                <a:srgbClr val="FFFFFF"/>
              </a:solidFill>
              <a:prstDash val="dash"/>
              <a:round/>
              <a:headEnd/>
              <a:tailEnd/>
            </a:ln>
            <a:effectLst/>
          </p:spPr>
          <p:txBody>
            <a:bodyPr/>
            <a:lstStyle/>
            <a:p>
              <a:endParaRPr lang="zh-CN" altLang="en-US"/>
            </a:p>
          </p:txBody>
        </p:sp>
        <p:sp>
          <p:nvSpPr>
            <p:cNvPr id="396338" name="Line 50"/>
            <p:cNvSpPr>
              <a:spLocks noChangeShapeType="1"/>
            </p:cNvSpPr>
            <p:nvPr/>
          </p:nvSpPr>
          <p:spPr bwMode="auto">
            <a:xfrm>
              <a:off x="5929313" y="4606926"/>
              <a:ext cx="762000" cy="381000"/>
            </a:xfrm>
            <a:prstGeom prst="line">
              <a:avLst/>
            </a:prstGeom>
            <a:noFill/>
            <a:ln w="9525">
              <a:solidFill>
                <a:srgbClr val="FFFFFF"/>
              </a:solidFill>
              <a:prstDash val="dash"/>
              <a:round/>
              <a:headEnd/>
              <a:tailEnd/>
            </a:ln>
            <a:effectLst/>
          </p:spPr>
          <p:txBody>
            <a:bodyPr/>
            <a:lstStyle/>
            <a:p>
              <a:endParaRPr lang="zh-CN" altLang="en-US"/>
            </a:p>
          </p:txBody>
        </p:sp>
        <p:sp>
          <p:nvSpPr>
            <p:cNvPr id="396339" name="Line 51"/>
            <p:cNvSpPr>
              <a:spLocks noChangeShapeType="1"/>
            </p:cNvSpPr>
            <p:nvPr/>
          </p:nvSpPr>
          <p:spPr bwMode="auto">
            <a:xfrm>
              <a:off x="6081713" y="4911726"/>
              <a:ext cx="381000" cy="152400"/>
            </a:xfrm>
            <a:prstGeom prst="line">
              <a:avLst/>
            </a:prstGeom>
            <a:noFill/>
            <a:ln w="9525">
              <a:solidFill>
                <a:srgbClr val="FFFFFF"/>
              </a:solidFill>
              <a:prstDash val="dash"/>
              <a:round/>
              <a:headEnd/>
              <a:tailEnd/>
            </a:ln>
            <a:effectLst/>
          </p:spPr>
          <p:txBody>
            <a:bodyPr/>
            <a:lstStyle/>
            <a:p>
              <a:endParaRPr lang="zh-CN" altLang="en-US"/>
            </a:p>
          </p:txBody>
        </p:sp>
        <p:sp>
          <p:nvSpPr>
            <p:cNvPr id="396340" name="Text Box 52"/>
            <p:cNvSpPr txBox="1">
              <a:spLocks noChangeArrowheads="1"/>
            </p:cNvSpPr>
            <p:nvPr/>
          </p:nvSpPr>
          <p:spPr bwMode="auto">
            <a:xfrm>
              <a:off x="5018088" y="5164138"/>
              <a:ext cx="1066800" cy="771525"/>
            </a:xfrm>
            <a:prstGeom prst="rect">
              <a:avLst/>
            </a:prstGeom>
            <a:solidFill>
              <a:srgbClr val="FFCC00"/>
            </a:solidFill>
            <a:ln w="9525">
              <a:solidFill>
                <a:srgbClr val="FFFFFF"/>
              </a:solidFill>
              <a:miter lim="800000"/>
              <a:headEnd/>
              <a:tailEnd/>
            </a:ln>
            <a:effectLst/>
          </p:spPr>
          <p:txBody>
            <a:bodyPr lIns="0" rIns="0">
              <a:spAutoFit/>
            </a:bodyPr>
            <a:lstStyle/>
            <a:p>
              <a:pPr algn="l">
                <a:lnSpc>
                  <a:spcPct val="100000"/>
                </a:lnSpc>
                <a:spcBef>
                  <a:spcPct val="20000"/>
                </a:spcBef>
              </a:pPr>
              <a:r>
                <a:rPr lang="zh-CN" altLang="en-US" sz="2000" b="1">
                  <a:solidFill>
                    <a:schemeClr val="tx2"/>
                  </a:solidFill>
                  <a:latin typeface="Times New Roman" pitchFamily="18" charset="0"/>
                </a:rPr>
                <a:t>签定合同</a:t>
              </a:r>
            </a:p>
            <a:p>
              <a:pPr algn="l">
                <a:lnSpc>
                  <a:spcPct val="100000"/>
                </a:lnSpc>
                <a:spcBef>
                  <a:spcPct val="20000"/>
                </a:spcBef>
              </a:pPr>
              <a:r>
                <a:rPr lang="zh-CN" altLang="en-US" sz="2000" b="1">
                  <a:solidFill>
                    <a:schemeClr val="tx2"/>
                  </a:solidFill>
                  <a:latin typeface="Times New Roman" pitchFamily="18" charset="0"/>
                </a:rPr>
                <a:t>   界面</a:t>
              </a:r>
            </a:p>
          </p:txBody>
        </p:sp>
      </p:grpSp>
      <p:sp>
        <p:nvSpPr>
          <p:cNvPr id="396341" name="Rectangle 53"/>
          <p:cNvSpPr>
            <a:spLocks noChangeArrowheads="1"/>
          </p:cNvSpPr>
          <p:nvPr/>
        </p:nvSpPr>
        <p:spPr bwMode="auto">
          <a:xfrm>
            <a:off x="663575" y="3205163"/>
            <a:ext cx="330200" cy="2289175"/>
          </a:xfrm>
          <a:prstGeom prst="rect">
            <a:avLst/>
          </a:prstGeom>
          <a:noFill/>
          <a:ln w="9525">
            <a:noFill/>
            <a:miter lim="800000"/>
            <a:headEnd/>
            <a:tailEnd/>
          </a:ln>
          <a:effectLst/>
        </p:spPr>
        <p:txBody>
          <a:bodyPr>
            <a:spAutoFit/>
          </a:bodyPr>
          <a:lstStyle/>
          <a:p>
            <a:pPr algn="l">
              <a:lnSpc>
                <a:spcPct val="100000"/>
              </a:lnSpc>
            </a:pPr>
            <a:r>
              <a:rPr lang="zh-CN" altLang="en-US" sz="1800" b="1">
                <a:solidFill>
                  <a:schemeClr val="tx1"/>
                </a:solidFill>
                <a:latin typeface="Times New Roman" pitchFamily="18" charset="0"/>
              </a:rPr>
              <a:t>订单处理系统用例</a:t>
            </a:r>
          </a:p>
        </p:txBody>
      </p:sp>
      <p:sp>
        <p:nvSpPr>
          <p:cNvPr id="396342" name="Text Box 5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建立功能模型</a:t>
            </a:r>
          </a:p>
        </p:txBody>
      </p:sp>
      <p:sp>
        <p:nvSpPr>
          <p:cNvPr id="396343" name="Rectangle 55"/>
          <p:cNvSpPr>
            <a:spLocks noChangeArrowheads="1"/>
          </p:cNvSpPr>
          <p:nvPr/>
        </p:nvSpPr>
        <p:spPr bwMode="auto">
          <a:xfrm>
            <a:off x="142875" y="1214438"/>
            <a:ext cx="2684463" cy="476250"/>
          </a:xfrm>
          <a:prstGeom prst="rect">
            <a:avLst/>
          </a:prstGeom>
          <a:noFill/>
          <a:ln w="9525">
            <a:noFill/>
            <a:miter lim="800000"/>
            <a:headEnd/>
            <a:tailEnd/>
          </a:ln>
          <a:effectLst/>
        </p:spPr>
        <p:txBody>
          <a:bodyPr wrap="none">
            <a:spAutoFit/>
          </a:bodyPr>
          <a:lstStyle/>
          <a:p>
            <a:r>
              <a:rPr lang="zh-CN" altLang="en-US" b="1">
                <a:solidFill>
                  <a:schemeClr val="tx2"/>
                </a:solidFill>
                <a:effectLst>
                  <a:outerShdw blurRad="38100" dist="38100" dir="2700000" algn="tl">
                    <a:srgbClr val="C0C0C0"/>
                  </a:outerShdw>
                </a:effectLst>
              </a:rPr>
              <a:t>捕获用例的原则</a:t>
            </a:r>
          </a:p>
        </p:txBody>
      </p:sp>
    </p:spTree>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Text Box 2"/>
          <p:cNvSpPr txBox="1">
            <a:spLocks noChangeArrowheads="1"/>
          </p:cNvSpPr>
          <p:nvPr/>
        </p:nvSpPr>
        <p:spPr bwMode="auto">
          <a:xfrm>
            <a:off x="273050" y="1179513"/>
            <a:ext cx="8642350" cy="1443037"/>
          </a:xfrm>
          <a:prstGeom prst="rect">
            <a:avLst/>
          </a:prstGeom>
          <a:noFill/>
          <a:ln w="9525">
            <a:noFill/>
            <a:miter lim="800000"/>
            <a:headEnd/>
            <a:tailEnd/>
          </a:ln>
          <a:effectLst/>
        </p:spPr>
        <p:txBody>
          <a:bodyPr>
            <a:spAutoFit/>
          </a:bodyPr>
          <a:lstStyle/>
          <a:p>
            <a:pPr marL="265113" indent="-265113" algn="l">
              <a:lnSpc>
                <a:spcPct val="100000"/>
              </a:lnSpc>
              <a:spcBef>
                <a:spcPct val="50000"/>
              </a:spcBef>
            </a:pPr>
            <a:r>
              <a:rPr lang="zh-CN" altLang="en-US" sz="2400" b="1">
                <a:solidFill>
                  <a:schemeClr val="tx1"/>
                </a:solidFill>
                <a:effectLst>
                  <a:outerShdw blurRad="38100" dist="38100" dir="2700000" algn="tl">
                    <a:srgbClr val="C0C0C0"/>
                  </a:outerShdw>
                </a:effectLst>
                <a:latin typeface="宋体" pitchFamily="2" charset="-122"/>
              </a:rPr>
              <a:t>用例图分析：</a:t>
            </a:r>
            <a:r>
              <a:rPr lang="zh-CN" altLang="en-US" sz="2400" b="1">
                <a:solidFill>
                  <a:schemeClr val="hlink"/>
                </a:solidFill>
                <a:effectLst>
                  <a:outerShdw blurRad="38100" dist="38100" dir="2700000" algn="tl">
                    <a:srgbClr val="C0C0C0"/>
                  </a:outerShdw>
                </a:effectLst>
                <a:latin typeface="宋体" pitchFamily="2" charset="-122"/>
              </a:rPr>
              <a:t>研究生教务系统</a:t>
            </a:r>
            <a:r>
              <a:rPr lang="en-US" altLang="zh-CN" sz="2400" b="1">
                <a:solidFill>
                  <a:schemeClr val="hlink"/>
                </a:solidFill>
                <a:effectLst>
                  <a:outerShdw blurRad="38100" dist="38100" dir="2700000" algn="tl">
                    <a:srgbClr val="C0C0C0"/>
                  </a:outerShdw>
                </a:effectLst>
                <a:latin typeface="宋体" pitchFamily="2" charset="-122"/>
              </a:rPr>
              <a:t>——</a:t>
            </a:r>
            <a:r>
              <a:rPr lang="zh-CN" altLang="en-US" sz="2400" b="1">
                <a:solidFill>
                  <a:schemeClr val="hlink"/>
                </a:solidFill>
                <a:effectLst>
                  <a:outerShdw blurRad="38100" dist="38100" dir="2700000" algn="tl">
                    <a:srgbClr val="C0C0C0"/>
                  </a:outerShdw>
                </a:effectLst>
                <a:latin typeface="宋体" pitchFamily="2" charset="-122"/>
              </a:rPr>
              <a:t>同一用例的不同用例图分析</a:t>
            </a:r>
          </a:p>
          <a:p>
            <a:pPr marL="265113" indent="-265113" algn="l">
              <a:lnSpc>
                <a:spcPct val="110000"/>
              </a:lnSpc>
              <a:spcBef>
                <a:spcPct val="50000"/>
              </a:spcBef>
            </a:pPr>
            <a:r>
              <a:rPr lang="zh-CN" altLang="en-US" sz="2400" b="1">
                <a:solidFill>
                  <a:schemeClr val="tx1"/>
                </a:solidFill>
                <a:latin typeface="宋体" pitchFamily="2" charset="-122"/>
              </a:rPr>
              <a:t>      对登录、选课、查学分等功能，其用例描述的四种不同表示，分别对应四种不同的工作方式</a:t>
            </a:r>
            <a:r>
              <a:rPr lang="zh-CN" altLang="en-US" sz="2400">
                <a:solidFill>
                  <a:schemeClr val="tx1"/>
                </a:solidFill>
                <a:latin typeface="宋体" pitchFamily="2" charset="-122"/>
              </a:rPr>
              <a:t>。</a:t>
            </a:r>
          </a:p>
        </p:txBody>
      </p:sp>
      <p:sp>
        <p:nvSpPr>
          <p:cNvPr id="397315" name="Text Box 3"/>
          <p:cNvSpPr txBox="1">
            <a:spLocks noChangeArrowheads="1"/>
          </p:cNvSpPr>
          <p:nvPr/>
        </p:nvSpPr>
        <p:spPr bwMode="auto">
          <a:xfrm>
            <a:off x="287338" y="4902200"/>
            <a:ext cx="8520112" cy="1406525"/>
          </a:xfrm>
          <a:prstGeom prst="rect">
            <a:avLst/>
          </a:prstGeom>
          <a:noFill/>
          <a:ln w="9525">
            <a:noFill/>
            <a:miter lim="800000"/>
            <a:headEnd/>
            <a:tailEnd/>
          </a:ln>
          <a:effectLst/>
        </p:spPr>
        <p:txBody>
          <a:bodyPr>
            <a:spAutoFit/>
          </a:bodyPr>
          <a:lstStyle/>
          <a:p>
            <a:pPr algn="l">
              <a:lnSpc>
                <a:spcPct val="120000"/>
              </a:lnSpc>
              <a:spcBef>
                <a:spcPct val="20000"/>
              </a:spcBef>
            </a:pPr>
            <a:r>
              <a:rPr lang="en-US" altLang="zh-CN" sz="2400" b="1">
                <a:solidFill>
                  <a:schemeClr val="tx1"/>
                </a:solidFill>
                <a:latin typeface="Times New Roman" pitchFamily="18" charset="0"/>
              </a:rPr>
              <a:t>        </a:t>
            </a:r>
            <a:r>
              <a:rPr lang="zh-CN" altLang="en-US" sz="2400" b="1">
                <a:solidFill>
                  <a:schemeClr val="tx1"/>
                </a:solidFill>
                <a:latin typeface="Times New Roman" pitchFamily="18" charset="0"/>
              </a:rPr>
              <a:t>上图说明研究生在登录时，需要包括“选课”和“查学分”的功能。两个功能作为登录主程序的从属功能，并且都是必须要执行的功能。不符合一般处理逻辑的理解。</a:t>
            </a:r>
          </a:p>
        </p:txBody>
      </p:sp>
      <p:grpSp>
        <p:nvGrpSpPr>
          <p:cNvPr id="397336" name="Group 24"/>
          <p:cNvGrpSpPr>
            <a:grpSpLocks/>
          </p:cNvGrpSpPr>
          <p:nvPr/>
        </p:nvGrpSpPr>
        <p:grpSpPr bwMode="auto">
          <a:xfrm>
            <a:off x="3313113" y="2990850"/>
            <a:ext cx="4648200" cy="1479550"/>
            <a:chOff x="2087" y="1884"/>
            <a:chExt cx="2928" cy="932"/>
          </a:xfrm>
        </p:grpSpPr>
        <p:sp>
          <p:nvSpPr>
            <p:cNvPr id="397316" name="Oval 4"/>
            <p:cNvSpPr>
              <a:spLocks noChangeArrowheads="1"/>
            </p:cNvSpPr>
            <p:nvPr/>
          </p:nvSpPr>
          <p:spPr bwMode="auto">
            <a:xfrm>
              <a:off x="4295" y="1884"/>
              <a:ext cx="672" cy="257"/>
            </a:xfrm>
            <a:prstGeom prst="ellipse">
              <a:avLst/>
            </a:prstGeom>
            <a:noFill/>
            <a:ln w="9525">
              <a:solidFill>
                <a:schemeClr val="tx1"/>
              </a:solidFill>
              <a:round/>
              <a:headEnd/>
              <a:tailEnd/>
            </a:ln>
            <a:effectLst/>
          </p:spPr>
          <p:txBody>
            <a:bodyPr wrap="none" anchor="ctr"/>
            <a:lstStyle/>
            <a:p>
              <a:endParaRPr lang="zh-CN" altLang="en-US"/>
            </a:p>
          </p:txBody>
        </p:sp>
        <p:sp>
          <p:nvSpPr>
            <p:cNvPr id="397317" name="Oval 5"/>
            <p:cNvSpPr>
              <a:spLocks noChangeArrowheads="1"/>
            </p:cNvSpPr>
            <p:nvPr/>
          </p:nvSpPr>
          <p:spPr bwMode="auto">
            <a:xfrm>
              <a:off x="4343" y="2387"/>
              <a:ext cx="672" cy="257"/>
            </a:xfrm>
            <a:prstGeom prst="ellipse">
              <a:avLst/>
            </a:prstGeom>
            <a:noFill/>
            <a:ln w="9525">
              <a:solidFill>
                <a:schemeClr val="tx1"/>
              </a:solidFill>
              <a:round/>
              <a:headEnd/>
              <a:tailEnd/>
            </a:ln>
            <a:effectLst/>
          </p:spPr>
          <p:txBody>
            <a:bodyPr wrap="none" anchor="ctr"/>
            <a:lstStyle/>
            <a:p>
              <a:endParaRPr lang="zh-CN" altLang="en-US"/>
            </a:p>
          </p:txBody>
        </p:sp>
        <p:sp>
          <p:nvSpPr>
            <p:cNvPr id="397318" name="Oval 6"/>
            <p:cNvSpPr>
              <a:spLocks noChangeArrowheads="1"/>
            </p:cNvSpPr>
            <p:nvPr/>
          </p:nvSpPr>
          <p:spPr bwMode="auto">
            <a:xfrm>
              <a:off x="2183" y="2040"/>
              <a:ext cx="96" cy="126"/>
            </a:xfrm>
            <a:prstGeom prst="ellipse">
              <a:avLst/>
            </a:prstGeom>
            <a:noFill/>
            <a:ln w="9525">
              <a:solidFill>
                <a:schemeClr val="tx1"/>
              </a:solidFill>
              <a:round/>
              <a:headEnd/>
              <a:tailEnd/>
            </a:ln>
            <a:effectLst/>
          </p:spPr>
          <p:txBody>
            <a:bodyPr wrap="none" anchor="ctr"/>
            <a:lstStyle/>
            <a:p>
              <a:endParaRPr lang="zh-CN" altLang="en-US"/>
            </a:p>
          </p:txBody>
        </p:sp>
        <p:sp>
          <p:nvSpPr>
            <p:cNvPr id="397319" name="Line 7"/>
            <p:cNvSpPr>
              <a:spLocks noChangeShapeType="1"/>
            </p:cNvSpPr>
            <p:nvPr/>
          </p:nvSpPr>
          <p:spPr bwMode="auto">
            <a:xfrm>
              <a:off x="2231" y="2141"/>
              <a:ext cx="1" cy="63"/>
            </a:xfrm>
            <a:prstGeom prst="line">
              <a:avLst/>
            </a:prstGeom>
            <a:noFill/>
            <a:ln w="9525">
              <a:solidFill>
                <a:schemeClr val="tx1"/>
              </a:solidFill>
              <a:round/>
              <a:headEnd/>
              <a:tailEnd/>
            </a:ln>
            <a:effectLst/>
          </p:spPr>
          <p:txBody>
            <a:bodyPr/>
            <a:lstStyle/>
            <a:p>
              <a:endParaRPr lang="zh-CN" altLang="en-US"/>
            </a:p>
          </p:txBody>
        </p:sp>
        <p:sp>
          <p:nvSpPr>
            <p:cNvPr id="397320" name="Line 8"/>
            <p:cNvSpPr>
              <a:spLocks noChangeShapeType="1"/>
            </p:cNvSpPr>
            <p:nvPr/>
          </p:nvSpPr>
          <p:spPr bwMode="auto">
            <a:xfrm>
              <a:off x="2135" y="2195"/>
              <a:ext cx="192" cy="1"/>
            </a:xfrm>
            <a:prstGeom prst="line">
              <a:avLst/>
            </a:prstGeom>
            <a:noFill/>
            <a:ln w="9525">
              <a:solidFill>
                <a:schemeClr val="tx1"/>
              </a:solidFill>
              <a:round/>
              <a:headEnd/>
              <a:tailEnd/>
            </a:ln>
            <a:effectLst/>
          </p:spPr>
          <p:txBody>
            <a:bodyPr/>
            <a:lstStyle/>
            <a:p>
              <a:endParaRPr lang="zh-CN" altLang="en-US"/>
            </a:p>
          </p:txBody>
        </p:sp>
        <p:sp>
          <p:nvSpPr>
            <p:cNvPr id="397321" name="Line 9"/>
            <p:cNvSpPr>
              <a:spLocks noChangeShapeType="1"/>
            </p:cNvSpPr>
            <p:nvPr/>
          </p:nvSpPr>
          <p:spPr bwMode="auto">
            <a:xfrm flipH="1">
              <a:off x="2183" y="2184"/>
              <a:ext cx="48" cy="126"/>
            </a:xfrm>
            <a:prstGeom prst="line">
              <a:avLst/>
            </a:prstGeom>
            <a:noFill/>
            <a:ln w="9525">
              <a:solidFill>
                <a:schemeClr val="tx1"/>
              </a:solidFill>
              <a:round/>
              <a:headEnd/>
              <a:tailEnd/>
            </a:ln>
            <a:effectLst/>
          </p:spPr>
          <p:txBody>
            <a:bodyPr/>
            <a:lstStyle/>
            <a:p>
              <a:endParaRPr lang="zh-CN" altLang="en-US"/>
            </a:p>
          </p:txBody>
        </p:sp>
        <p:sp>
          <p:nvSpPr>
            <p:cNvPr id="397322" name="Line 10"/>
            <p:cNvSpPr>
              <a:spLocks noChangeShapeType="1"/>
            </p:cNvSpPr>
            <p:nvPr/>
          </p:nvSpPr>
          <p:spPr bwMode="auto">
            <a:xfrm>
              <a:off x="2231" y="2184"/>
              <a:ext cx="48" cy="126"/>
            </a:xfrm>
            <a:prstGeom prst="line">
              <a:avLst/>
            </a:prstGeom>
            <a:noFill/>
            <a:ln w="9525">
              <a:solidFill>
                <a:schemeClr val="tx1"/>
              </a:solidFill>
              <a:round/>
              <a:headEnd/>
              <a:tailEnd/>
            </a:ln>
            <a:effectLst/>
          </p:spPr>
          <p:txBody>
            <a:bodyPr/>
            <a:lstStyle/>
            <a:p>
              <a:endParaRPr lang="zh-CN" altLang="en-US"/>
            </a:p>
          </p:txBody>
        </p:sp>
        <p:sp>
          <p:nvSpPr>
            <p:cNvPr id="397323" name="Text Box 11"/>
            <p:cNvSpPr txBox="1">
              <a:spLocks noChangeArrowheads="1"/>
            </p:cNvSpPr>
            <p:nvPr/>
          </p:nvSpPr>
          <p:spPr bwMode="auto">
            <a:xfrm>
              <a:off x="2087" y="2323"/>
              <a:ext cx="432"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研究生</a:t>
              </a:r>
            </a:p>
          </p:txBody>
        </p:sp>
        <p:sp>
          <p:nvSpPr>
            <p:cNvPr id="397324" name="Line 12"/>
            <p:cNvSpPr>
              <a:spLocks noChangeShapeType="1"/>
            </p:cNvSpPr>
            <p:nvPr/>
          </p:nvSpPr>
          <p:spPr bwMode="auto">
            <a:xfrm>
              <a:off x="2471" y="2215"/>
              <a:ext cx="480" cy="1"/>
            </a:xfrm>
            <a:prstGeom prst="line">
              <a:avLst/>
            </a:prstGeom>
            <a:noFill/>
            <a:ln w="9525">
              <a:solidFill>
                <a:schemeClr val="tx1"/>
              </a:solidFill>
              <a:round/>
              <a:headEnd/>
              <a:tailEnd type="arrow" w="med" len="med"/>
            </a:ln>
            <a:effectLst/>
          </p:spPr>
          <p:txBody>
            <a:bodyPr/>
            <a:lstStyle/>
            <a:p>
              <a:endParaRPr lang="zh-CN" altLang="en-US"/>
            </a:p>
          </p:txBody>
        </p:sp>
        <p:sp>
          <p:nvSpPr>
            <p:cNvPr id="397325" name="Oval 13"/>
            <p:cNvSpPr>
              <a:spLocks noChangeArrowheads="1"/>
            </p:cNvSpPr>
            <p:nvPr/>
          </p:nvSpPr>
          <p:spPr bwMode="auto">
            <a:xfrm>
              <a:off x="2951" y="2092"/>
              <a:ext cx="672" cy="257"/>
            </a:xfrm>
            <a:prstGeom prst="ellipse">
              <a:avLst/>
            </a:prstGeom>
            <a:noFill/>
            <a:ln w="9525">
              <a:solidFill>
                <a:schemeClr val="tx1"/>
              </a:solidFill>
              <a:round/>
              <a:headEnd/>
              <a:tailEnd/>
            </a:ln>
            <a:effectLst/>
          </p:spPr>
          <p:txBody>
            <a:bodyPr wrap="none" anchor="ctr"/>
            <a:lstStyle/>
            <a:p>
              <a:pPr algn="ctr">
                <a:lnSpc>
                  <a:spcPct val="100000"/>
                </a:lnSpc>
              </a:pPr>
              <a:endParaRPr lang="zh-CN" altLang="zh-CN" sz="1400" b="1">
                <a:solidFill>
                  <a:schemeClr val="tx1"/>
                </a:solidFill>
                <a:latin typeface="Times New Roman" pitchFamily="18" charset="0"/>
              </a:endParaRPr>
            </a:p>
          </p:txBody>
        </p:sp>
        <p:sp>
          <p:nvSpPr>
            <p:cNvPr id="397326" name="Line 14"/>
            <p:cNvSpPr>
              <a:spLocks noChangeShapeType="1"/>
            </p:cNvSpPr>
            <p:nvPr/>
          </p:nvSpPr>
          <p:spPr bwMode="auto">
            <a:xfrm flipV="1">
              <a:off x="3623" y="2006"/>
              <a:ext cx="672" cy="189"/>
            </a:xfrm>
            <a:prstGeom prst="line">
              <a:avLst/>
            </a:prstGeom>
            <a:noFill/>
            <a:ln w="9525">
              <a:solidFill>
                <a:schemeClr val="tx1"/>
              </a:solidFill>
              <a:prstDash val="dash"/>
              <a:round/>
              <a:headEnd type="none" w="sm" len="sm"/>
              <a:tailEnd type="triangle" w="med" len="med"/>
            </a:ln>
            <a:effectLst/>
          </p:spPr>
          <p:txBody>
            <a:bodyPr/>
            <a:lstStyle/>
            <a:p>
              <a:endParaRPr lang="zh-CN" altLang="en-US"/>
            </a:p>
          </p:txBody>
        </p:sp>
        <p:sp>
          <p:nvSpPr>
            <p:cNvPr id="397327" name="Line 15"/>
            <p:cNvSpPr>
              <a:spLocks noChangeShapeType="1"/>
            </p:cNvSpPr>
            <p:nvPr/>
          </p:nvSpPr>
          <p:spPr bwMode="auto">
            <a:xfrm>
              <a:off x="3623" y="2240"/>
              <a:ext cx="720" cy="253"/>
            </a:xfrm>
            <a:prstGeom prst="line">
              <a:avLst/>
            </a:prstGeom>
            <a:noFill/>
            <a:ln w="9525">
              <a:solidFill>
                <a:schemeClr val="tx1"/>
              </a:solidFill>
              <a:prstDash val="dash"/>
              <a:round/>
              <a:headEnd type="none" w="sm" len="sm"/>
              <a:tailEnd type="triangle" w="med" len="med"/>
            </a:ln>
            <a:effectLst/>
          </p:spPr>
          <p:txBody>
            <a:bodyPr/>
            <a:lstStyle/>
            <a:p>
              <a:endParaRPr lang="zh-CN" altLang="en-US"/>
            </a:p>
          </p:txBody>
        </p:sp>
        <p:sp>
          <p:nvSpPr>
            <p:cNvPr id="397328" name="Text Box 16"/>
            <p:cNvSpPr txBox="1">
              <a:spLocks noChangeArrowheads="1"/>
            </p:cNvSpPr>
            <p:nvPr/>
          </p:nvSpPr>
          <p:spPr bwMode="auto">
            <a:xfrm>
              <a:off x="3623" y="1921"/>
              <a:ext cx="641"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en-US" altLang="zh-CN" sz="1400" b="1">
                  <a:solidFill>
                    <a:schemeClr val="tx1"/>
                  </a:solidFill>
                  <a:latin typeface="Times New Roman" pitchFamily="18" charset="0"/>
                </a:rPr>
                <a:t>《 include 》</a:t>
              </a:r>
            </a:p>
          </p:txBody>
        </p:sp>
        <p:sp>
          <p:nvSpPr>
            <p:cNvPr id="397329" name="Text Box 17"/>
            <p:cNvSpPr txBox="1">
              <a:spLocks noChangeArrowheads="1"/>
            </p:cNvSpPr>
            <p:nvPr/>
          </p:nvSpPr>
          <p:spPr bwMode="auto">
            <a:xfrm>
              <a:off x="3575" y="2442"/>
              <a:ext cx="735"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en-US" altLang="zh-CN" sz="1400" b="1">
                  <a:solidFill>
                    <a:schemeClr val="tx1"/>
                  </a:solidFill>
                  <a:latin typeface="Times New Roman" pitchFamily="18" charset="0"/>
                </a:rPr>
                <a:t>《 include 》</a:t>
              </a:r>
            </a:p>
          </p:txBody>
        </p:sp>
        <p:sp>
          <p:nvSpPr>
            <p:cNvPr id="397330" name="Text Box 18"/>
            <p:cNvSpPr txBox="1">
              <a:spLocks noChangeArrowheads="1"/>
            </p:cNvSpPr>
            <p:nvPr/>
          </p:nvSpPr>
          <p:spPr bwMode="auto">
            <a:xfrm>
              <a:off x="3143" y="2343"/>
              <a:ext cx="336"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登录</a:t>
              </a:r>
            </a:p>
          </p:txBody>
        </p:sp>
        <p:sp>
          <p:nvSpPr>
            <p:cNvPr id="397331" name="Text Box 19"/>
            <p:cNvSpPr txBox="1">
              <a:spLocks noChangeArrowheads="1"/>
            </p:cNvSpPr>
            <p:nvPr/>
          </p:nvSpPr>
          <p:spPr bwMode="auto">
            <a:xfrm>
              <a:off x="4535" y="2154"/>
              <a:ext cx="336"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选课</a:t>
              </a:r>
            </a:p>
          </p:txBody>
        </p:sp>
        <p:sp>
          <p:nvSpPr>
            <p:cNvPr id="397332" name="Text Box 20"/>
            <p:cNvSpPr txBox="1">
              <a:spLocks noChangeArrowheads="1"/>
            </p:cNvSpPr>
            <p:nvPr/>
          </p:nvSpPr>
          <p:spPr bwMode="auto">
            <a:xfrm>
              <a:off x="4535" y="2682"/>
              <a:ext cx="384"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查学分</a:t>
              </a:r>
            </a:p>
          </p:txBody>
        </p:sp>
      </p:grpSp>
      <p:sp>
        <p:nvSpPr>
          <p:cNvPr id="397333" name="Text Box 21"/>
          <p:cNvSpPr txBox="1">
            <a:spLocks noChangeArrowheads="1"/>
          </p:cNvSpPr>
          <p:nvPr/>
        </p:nvSpPr>
        <p:spPr bwMode="auto">
          <a:xfrm>
            <a:off x="585788" y="2973388"/>
            <a:ext cx="1943100" cy="457200"/>
          </a:xfrm>
          <a:prstGeom prst="rect">
            <a:avLst/>
          </a:prstGeom>
          <a:noFill/>
          <a:ln w="9525">
            <a:noFill/>
            <a:miter lim="800000"/>
            <a:headEnd/>
            <a:tailEnd/>
          </a:ln>
          <a:effectLst/>
        </p:spPr>
        <p:txBody>
          <a:bodyPr>
            <a:spAutoFit/>
          </a:bodyPr>
          <a:lstStyle/>
          <a:p>
            <a:pPr algn="l">
              <a:lnSpc>
                <a:spcPct val="100000"/>
              </a:lnSpc>
              <a:spcBef>
                <a:spcPct val="50000"/>
              </a:spcBef>
            </a:pPr>
            <a:r>
              <a:rPr kumimoji="0" lang="zh-CN" altLang="en-US" sz="2400" b="1">
                <a:solidFill>
                  <a:schemeClr val="tx1"/>
                </a:solidFill>
                <a:latin typeface="宋体" pitchFamily="2" charset="-122"/>
              </a:rPr>
              <a:t>用</a:t>
            </a:r>
            <a:r>
              <a:rPr lang="zh-CN" altLang="en-US" sz="2400" b="1">
                <a:solidFill>
                  <a:schemeClr val="tx1"/>
                </a:solidFill>
                <a:latin typeface="宋体" pitchFamily="2" charset="-122"/>
              </a:rPr>
              <a:t>例</a:t>
            </a:r>
            <a:r>
              <a:rPr kumimoji="0" lang="zh-CN" altLang="en-US" sz="2400" b="1">
                <a:solidFill>
                  <a:schemeClr val="tx1"/>
                </a:solidFill>
                <a:latin typeface="宋体" pitchFamily="2" charset="-122"/>
              </a:rPr>
              <a:t>图</a:t>
            </a:r>
            <a:r>
              <a:rPr kumimoji="0" lang="en-US" altLang="zh-CN" sz="2400" b="1">
                <a:solidFill>
                  <a:schemeClr val="tx1"/>
                </a:solidFill>
                <a:latin typeface="宋体" pitchFamily="2" charset="-122"/>
              </a:rPr>
              <a:t>1</a:t>
            </a:r>
            <a:r>
              <a:rPr kumimoji="0" lang="zh-CN" altLang="en-US" sz="2400" b="1">
                <a:solidFill>
                  <a:schemeClr val="tx1"/>
                </a:solidFill>
                <a:latin typeface="宋体" pitchFamily="2" charset="-122"/>
              </a:rPr>
              <a:t>：</a:t>
            </a:r>
          </a:p>
        </p:txBody>
      </p:sp>
      <p:sp>
        <p:nvSpPr>
          <p:cNvPr id="397334" name="Text Box 22"/>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建立功能模型</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7315"/>
                                        </p:tgtEl>
                                        <p:attrNameLst>
                                          <p:attrName>style.visibility</p:attrName>
                                        </p:attrNameLst>
                                      </p:cBhvr>
                                      <p:to>
                                        <p:strVal val="visible"/>
                                      </p:to>
                                    </p:set>
                                    <p:animEffect transition="in" filter="blinds(horizontal)">
                                      <p:cBhvr>
                                        <p:cTn id="7" dur="500"/>
                                        <p:tgtEl>
                                          <p:spTgt spid="397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body" idx="1"/>
          </p:nvPr>
        </p:nvSpPr>
        <p:spPr>
          <a:xfrm>
            <a:off x="227013" y="1433513"/>
            <a:ext cx="8745537" cy="4924425"/>
          </a:xfrm>
          <a:noFill/>
          <a:ln/>
        </p:spPr>
        <p:txBody>
          <a:bodyPr/>
          <a:lstStyle/>
          <a:p>
            <a:pPr marL="0" indent="0" algn="just" defTabSz="568325">
              <a:lnSpc>
                <a:spcPct val="130000"/>
              </a:lnSpc>
              <a:buFont typeface="Wingdings 3" pitchFamily="18" charset="2"/>
              <a:buChar char="u"/>
              <a:tabLst/>
            </a:pPr>
            <a:r>
              <a:rPr lang="en-US" altLang="zh-CN">
                <a:effectLst>
                  <a:outerShdw blurRad="38100" dist="38100" dir="2700000" algn="tl">
                    <a:srgbClr val="C0C0C0"/>
                  </a:outerShdw>
                </a:effectLst>
              </a:rPr>
              <a:t> 	</a:t>
            </a:r>
            <a:r>
              <a:rPr lang="en-US" altLang="zh-CN">
                <a:effectLst>
                  <a:outerShdw blurRad="38100" dist="38100" dir="2700000" algn="tl">
                    <a:srgbClr val="C0C0C0"/>
                  </a:outerShdw>
                </a:effectLst>
                <a:latin typeface="Times New Roman" pitchFamily="18" charset="0"/>
                <a:cs typeface="Times New Roman" pitchFamily="18" charset="0"/>
              </a:rPr>
              <a:t>1967</a:t>
            </a:r>
            <a:r>
              <a:rPr lang="zh-CN" altLang="en-US">
                <a:effectLst>
                  <a:outerShdw blurRad="38100" dist="38100" dir="2700000" algn="tl">
                    <a:srgbClr val="C0C0C0"/>
                  </a:outerShdw>
                </a:effectLst>
                <a:latin typeface="Times New Roman" pitchFamily="18" charset="0"/>
                <a:cs typeface="Times New Roman" pitchFamily="18" charset="0"/>
              </a:rPr>
              <a:t>年</a:t>
            </a:r>
            <a:r>
              <a:rPr lang="en-US" altLang="zh-CN">
                <a:effectLst>
                  <a:outerShdw blurRad="38100" dist="38100" dir="2700000" algn="tl">
                    <a:srgbClr val="C0C0C0"/>
                  </a:outerShdw>
                </a:effectLst>
                <a:latin typeface="Times New Roman" pitchFamily="18" charset="0"/>
                <a:cs typeface="Times New Roman" pitchFamily="18" charset="0"/>
              </a:rPr>
              <a:t>5</a:t>
            </a:r>
            <a:r>
              <a:rPr lang="zh-CN" altLang="en-US">
                <a:effectLst>
                  <a:outerShdw blurRad="38100" dist="38100" dir="2700000" algn="tl">
                    <a:srgbClr val="C0C0C0"/>
                  </a:outerShdw>
                </a:effectLst>
                <a:latin typeface="Times New Roman" pitchFamily="18" charset="0"/>
                <a:cs typeface="Times New Roman" pitchFamily="18" charset="0"/>
              </a:rPr>
              <a:t>月</a:t>
            </a:r>
            <a:r>
              <a:rPr lang="en-US" altLang="zh-CN">
                <a:effectLst>
                  <a:outerShdw blurRad="38100" dist="38100" dir="2700000" algn="tl">
                    <a:srgbClr val="C0C0C0"/>
                  </a:outerShdw>
                </a:effectLst>
                <a:latin typeface="Times New Roman" pitchFamily="18" charset="0"/>
                <a:cs typeface="Times New Roman" pitchFamily="18" charset="0"/>
              </a:rPr>
              <a:t>20</a:t>
            </a:r>
            <a:r>
              <a:rPr lang="zh-CN" altLang="en-US">
                <a:effectLst>
                  <a:outerShdw blurRad="38100" dist="38100" dir="2700000" algn="tl">
                    <a:srgbClr val="C0C0C0"/>
                  </a:outerShdw>
                </a:effectLst>
                <a:latin typeface="Times New Roman" pitchFamily="18" charset="0"/>
                <a:cs typeface="Times New Roman" pitchFamily="18" charset="0"/>
              </a:rPr>
              <a:t>日，挪威科学家</a:t>
            </a:r>
            <a:r>
              <a:rPr lang="en-US" altLang="zh-CN">
                <a:effectLst>
                  <a:outerShdw blurRad="38100" dist="38100" dir="2700000" algn="tl">
                    <a:srgbClr val="C0C0C0"/>
                  </a:outerShdw>
                </a:effectLst>
                <a:latin typeface="Times New Roman" pitchFamily="18" charset="0"/>
                <a:cs typeface="Times New Roman" pitchFamily="18" charset="0"/>
              </a:rPr>
              <a:t>Ole Johan Dahl</a:t>
            </a:r>
            <a:r>
              <a:rPr lang="zh-CN" altLang="en-US">
                <a:effectLst>
                  <a:outerShdw blurRad="38100" dist="38100" dir="2700000" algn="tl">
                    <a:srgbClr val="C0C0C0"/>
                  </a:outerShdw>
                </a:effectLst>
                <a:latin typeface="Times New Roman" pitchFamily="18" charset="0"/>
                <a:cs typeface="Times New Roman" pitchFamily="18" charset="0"/>
              </a:rPr>
              <a:t>与</a:t>
            </a:r>
            <a:r>
              <a:rPr lang="en-US" altLang="zh-CN">
                <a:effectLst>
                  <a:outerShdw blurRad="38100" dist="38100" dir="2700000" algn="tl">
                    <a:srgbClr val="C0C0C0"/>
                  </a:outerShdw>
                </a:effectLst>
                <a:latin typeface="Times New Roman" pitchFamily="18" charset="0"/>
                <a:cs typeface="Times New Roman" pitchFamily="18" charset="0"/>
              </a:rPr>
              <a:t>Krister Nygaard</a:t>
            </a:r>
            <a:r>
              <a:rPr lang="zh-CN" altLang="en-US">
                <a:effectLst>
                  <a:outerShdw blurRad="38100" dist="38100" dir="2700000" algn="tl">
                    <a:srgbClr val="C0C0C0"/>
                  </a:outerShdw>
                </a:effectLst>
                <a:latin typeface="Times New Roman" pitchFamily="18" charset="0"/>
                <a:cs typeface="Times New Roman" pitchFamily="18" charset="0"/>
              </a:rPr>
              <a:t>正式发布</a:t>
            </a:r>
            <a:r>
              <a:rPr lang="en-US" altLang="zh-CN">
                <a:effectLst>
                  <a:outerShdw blurRad="38100" dist="38100" dir="2700000" algn="tl">
                    <a:srgbClr val="C0C0C0"/>
                  </a:outerShdw>
                </a:effectLst>
                <a:latin typeface="Times New Roman" pitchFamily="18" charset="0"/>
                <a:cs typeface="Times New Roman" pitchFamily="18" charset="0"/>
              </a:rPr>
              <a:t>Simula 67</a:t>
            </a:r>
            <a:r>
              <a:rPr lang="zh-CN" altLang="en-US">
                <a:effectLst>
                  <a:outerShdw blurRad="38100" dist="38100" dir="2700000" algn="tl">
                    <a:srgbClr val="C0C0C0"/>
                  </a:outerShdw>
                </a:effectLst>
                <a:latin typeface="Times New Roman" pitchFamily="18" charset="0"/>
                <a:cs typeface="Times New Roman" pitchFamily="18" charset="0"/>
              </a:rPr>
              <a:t>语言。在这之中，它最早引入</a:t>
            </a:r>
            <a:r>
              <a:rPr lang="en-US" altLang="zh-CN">
                <a:effectLst>
                  <a:outerShdw blurRad="38100" dist="38100" dir="2700000" algn="tl">
                    <a:srgbClr val="C0C0C0"/>
                  </a:outerShdw>
                </a:effectLst>
                <a:latin typeface="Times New Roman" pitchFamily="18" charset="0"/>
                <a:cs typeface="Times New Roman" pitchFamily="18" charset="0"/>
              </a:rPr>
              <a:t>OO</a:t>
            </a:r>
            <a:r>
              <a:rPr lang="zh-CN" altLang="en-US">
                <a:effectLst>
                  <a:outerShdw blurRad="38100" dist="38100" dir="2700000" algn="tl">
                    <a:srgbClr val="C0C0C0"/>
                  </a:outerShdw>
                </a:effectLst>
                <a:latin typeface="Times New Roman" pitchFamily="18" charset="0"/>
                <a:cs typeface="Times New Roman" pitchFamily="18" charset="0"/>
              </a:rPr>
              <a:t>思想，建立了</a:t>
            </a:r>
            <a:r>
              <a:rPr lang="en-US" altLang="zh-CN">
                <a:effectLst>
                  <a:outerShdw blurRad="38100" dist="38100" dir="2700000" algn="tl">
                    <a:srgbClr val="C0C0C0"/>
                  </a:outerShdw>
                </a:effectLst>
                <a:latin typeface="Times New Roman" pitchFamily="18" charset="0"/>
                <a:cs typeface="Times New Roman" pitchFamily="18" charset="0"/>
              </a:rPr>
              <a:t>OOP</a:t>
            </a:r>
            <a:r>
              <a:rPr lang="zh-CN" altLang="en-US">
                <a:effectLst>
                  <a:outerShdw blurRad="38100" dist="38100" dir="2700000" algn="tl">
                    <a:srgbClr val="C0C0C0"/>
                  </a:outerShdw>
                </a:effectLst>
                <a:latin typeface="Times New Roman" pitchFamily="18" charset="0"/>
                <a:cs typeface="Times New Roman" pitchFamily="18" charset="0"/>
              </a:rPr>
              <a:t>中所遵循的基础：</a:t>
            </a:r>
            <a:r>
              <a:rPr lang="en-US" altLang="zh-CN">
                <a:effectLst>
                  <a:outerShdw blurRad="38100" dist="38100" dir="2700000" algn="tl">
                    <a:srgbClr val="C0C0C0"/>
                  </a:outerShdw>
                </a:effectLst>
                <a:latin typeface="Times New Roman" pitchFamily="18" charset="0"/>
                <a:cs typeface="Times New Roman" pitchFamily="18" charset="0"/>
              </a:rPr>
              <a:t>Object</a:t>
            </a:r>
            <a:r>
              <a:rPr lang="zh-CN" altLang="en-US">
                <a:effectLst>
                  <a:outerShdw blurRad="38100" dist="38100" dir="2700000" algn="tl">
                    <a:srgbClr val="C0C0C0"/>
                  </a:outerShdw>
                </a:effectLst>
                <a:latin typeface="Times New Roman" pitchFamily="18" charset="0"/>
                <a:cs typeface="Times New Roman" pitchFamily="18" charset="0"/>
              </a:rPr>
              <a:t>、</a:t>
            </a:r>
            <a:r>
              <a:rPr lang="en-US" altLang="zh-CN">
                <a:effectLst>
                  <a:outerShdw blurRad="38100" dist="38100" dir="2700000" algn="tl">
                    <a:srgbClr val="C0C0C0"/>
                  </a:outerShdw>
                </a:effectLst>
                <a:latin typeface="Times New Roman" pitchFamily="18" charset="0"/>
                <a:cs typeface="Times New Roman" pitchFamily="18" charset="0"/>
              </a:rPr>
              <a:t>class</a:t>
            </a:r>
            <a:r>
              <a:rPr lang="zh-CN" altLang="en-US">
                <a:effectLst>
                  <a:outerShdw blurRad="38100" dist="38100" dir="2700000" algn="tl">
                    <a:srgbClr val="C0C0C0"/>
                  </a:outerShdw>
                </a:effectLst>
                <a:latin typeface="Times New Roman" pitchFamily="18" charset="0"/>
                <a:cs typeface="Times New Roman" pitchFamily="18" charset="0"/>
              </a:rPr>
              <a:t>和继承。</a:t>
            </a:r>
          </a:p>
          <a:p>
            <a:pPr marL="0" indent="0" algn="just" defTabSz="568325">
              <a:lnSpc>
                <a:spcPct val="130000"/>
              </a:lnSpc>
              <a:buFont typeface="Wingdings 3" pitchFamily="18" charset="2"/>
              <a:buChar char="u"/>
              <a:tabLst/>
            </a:pPr>
            <a:r>
              <a:rPr lang="zh-CN" altLang="en-US">
                <a:effectLst>
                  <a:outerShdw blurRad="38100" dist="38100" dir="2700000" algn="tl">
                    <a:srgbClr val="C0C0C0"/>
                  </a:outerShdw>
                </a:effectLst>
                <a:latin typeface="Times New Roman" pitchFamily="18" charset="0"/>
                <a:cs typeface="Times New Roman" pitchFamily="18" charset="0"/>
              </a:rPr>
              <a:t>    </a:t>
            </a:r>
            <a:r>
              <a:rPr lang="en-US" altLang="zh-CN">
                <a:effectLst>
                  <a:outerShdw blurRad="38100" dist="38100" dir="2700000" algn="tl">
                    <a:srgbClr val="C0C0C0"/>
                  </a:outerShdw>
                </a:effectLst>
                <a:latin typeface="Times New Roman" pitchFamily="18" charset="0"/>
                <a:cs typeface="Times New Roman" pitchFamily="18" charset="0"/>
              </a:rPr>
              <a:t>1968</a:t>
            </a:r>
            <a:r>
              <a:rPr lang="zh-CN" altLang="en-US">
                <a:effectLst>
                  <a:outerShdw blurRad="38100" dist="38100" dir="2700000" algn="tl">
                    <a:srgbClr val="C0C0C0"/>
                  </a:outerShdw>
                </a:effectLst>
                <a:latin typeface="Times New Roman" pitchFamily="18" charset="0"/>
                <a:cs typeface="Times New Roman" pitchFamily="18" charset="0"/>
              </a:rPr>
              <a:t>年，荷兰教授</a:t>
            </a:r>
            <a:r>
              <a:rPr lang="en-US" altLang="zh-CN">
                <a:effectLst>
                  <a:outerShdw blurRad="38100" dist="38100" dir="2700000" algn="tl">
                    <a:srgbClr val="C0C0C0"/>
                  </a:outerShdw>
                </a:effectLst>
                <a:latin typeface="Times New Roman" pitchFamily="18" charset="0"/>
                <a:cs typeface="Times New Roman" pitchFamily="18" charset="0"/>
              </a:rPr>
              <a:t>Dijkstra</a:t>
            </a:r>
            <a:r>
              <a:rPr lang="zh-CN" altLang="en-US">
                <a:effectLst>
                  <a:outerShdw blurRad="38100" dist="38100" dir="2700000" algn="tl">
                    <a:srgbClr val="C0C0C0"/>
                  </a:outerShdw>
                </a:effectLst>
                <a:latin typeface="Times New Roman" pitchFamily="18" charset="0"/>
                <a:cs typeface="Times New Roman" pitchFamily="18" charset="0"/>
              </a:rPr>
              <a:t>提出“</a:t>
            </a:r>
            <a:r>
              <a:rPr lang="en-US" altLang="zh-CN">
                <a:effectLst>
                  <a:outerShdw blurRad="38100" dist="38100" dir="2700000" algn="tl">
                    <a:srgbClr val="C0C0C0"/>
                  </a:outerShdw>
                </a:effectLst>
                <a:latin typeface="Times New Roman" pitchFamily="18" charset="0"/>
                <a:cs typeface="Times New Roman" pitchFamily="18" charset="0"/>
              </a:rPr>
              <a:t>Goto</a:t>
            </a:r>
            <a:r>
              <a:rPr lang="zh-CN" altLang="en-US">
                <a:effectLst>
                  <a:outerShdw blurRad="38100" dist="38100" dir="2700000" algn="tl">
                    <a:srgbClr val="C0C0C0"/>
                  </a:outerShdw>
                </a:effectLst>
                <a:latin typeface="Times New Roman" pitchFamily="18" charset="0"/>
                <a:cs typeface="Times New Roman" pitchFamily="18" charset="0"/>
              </a:rPr>
              <a:t>语句有害论”，产生了</a:t>
            </a:r>
            <a:r>
              <a:rPr lang="en-US" altLang="zh-CN">
                <a:effectLst>
                  <a:outerShdw blurRad="38100" dist="38100" dir="2700000" algn="tl">
                    <a:srgbClr val="C0C0C0"/>
                  </a:outerShdw>
                </a:effectLst>
                <a:latin typeface="Times New Roman" pitchFamily="18" charset="0"/>
                <a:cs typeface="Times New Roman" pitchFamily="18" charset="0"/>
              </a:rPr>
              <a:t>SP</a:t>
            </a:r>
            <a:r>
              <a:rPr lang="zh-CN" altLang="en-US">
                <a:effectLst>
                  <a:outerShdw blurRad="38100" dist="38100" dir="2700000" algn="tl">
                    <a:srgbClr val="C0C0C0"/>
                  </a:outerShdw>
                </a:effectLst>
                <a:latin typeface="Times New Roman" pitchFamily="18" charset="0"/>
                <a:cs typeface="Times New Roman" pitchFamily="18" charset="0"/>
              </a:rPr>
              <a:t>。</a:t>
            </a:r>
          </a:p>
          <a:p>
            <a:pPr marL="0" indent="0" algn="just" defTabSz="568325">
              <a:lnSpc>
                <a:spcPct val="130000"/>
              </a:lnSpc>
              <a:tabLst/>
            </a:pPr>
            <a:r>
              <a:rPr lang="zh-CN" altLang="en-US">
                <a:effectLst>
                  <a:outerShdw blurRad="38100" dist="38100" dir="2700000" algn="tl">
                    <a:srgbClr val="C0C0C0"/>
                  </a:outerShdw>
                </a:effectLst>
                <a:latin typeface="Times New Roman" pitchFamily="18" charset="0"/>
                <a:cs typeface="Times New Roman" pitchFamily="18" charset="0"/>
              </a:rPr>
              <a:t>        上述两位科学家都获得了图灵奖。</a:t>
            </a:r>
          </a:p>
          <a:p>
            <a:pPr marL="0" indent="0" algn="just" defTabSz="568325">
              <a:lnSpc>
                <a:spcPct val="130000"/>
              </a:lnSpc>
              <a:tabLst/>
            </a:pPr>
            <a:r>
              <a:rPr lang="zh-CN" altLang="en-US">
                <a:effectLst>
                  <a:outerShdw blurRad="38100" dist="38100" dir="2700000" algn="tl">
                    <a:srgbClr val="C0C0C0"/>
                  </a:outerShdw>
                </a:effectLst>
              </a:rPr>
              <a:t>    此后，面向对象的概念和应用超越了程序设计和软件开发，扩展到如数据库系统，交互式界面，分布式系统，网络管理结构和人工智能等领域。    </a:t>
            </a:r>
          </a:p>
          <a:p>
            <a:pPr marL="0" indent="0" algn="just" defTabSz="568325">
              <a:lnSpc>
                <a:spcPct val="130000"/>
              </a:lnSpc>
              <a:tabLst/>
            </a:pPr>
            <a:r>
              <a:rPr lang="zh-CN" altLang="en-US">
                <a:effectLst>
                  <a:outerShdw blurRad="38100" dist="38100" dir="2700000" algn="tl">
                    <a:srgbClr val="C0C0C0"/>
                  </a:outerShdw>
                </a:effectLst>
              </a:rPr>
              <a:t>    面向对象的技术已成为软件开发的一种新方法，新技术。</a:t>
            </a:r>
          </a:p>
        </p:txBody>
      </p:sp>
      <p:sp>
        <p:nvSpPr>
          <p:cNvPr id="380932" name="Oval 4">
            <a:hlinkClick r:id="" action="ppaction://hlinkshowjump?jump=previousslide"/>
          </p:cNvPr>
          <p:cNvSpPr>
            <a:spLocks noChangeArrowheads="1"/>
          </p:cNvSpPr>
          <p:nvPr/>
        </p:nvSpPr>
        <p:spPr bwMode="auto">
          <a:xfrm>
            <a:off x="6324600" y="6400800"/>
            <a:ext cx="762000" cy="304800"/>
          </a:xfrm>
          <a:prstGeom prst="ellipse">
            <a:avLst/>
          </a:prstGeom>
          <a:noFill/>
          <a:ln w="9525">
            <a:noFill/>
            <a:round/>
            <a:headEnd/>
            <a:tailEnd/>
          </a:ln>
          <a:effectLst/>
        </p:spPr>
        <p:txBody>
          <a:bodyPr wrap="none" anchor="ctr"/>
          <a:lstStyle/>
          <a:p>
            <a:endParaRPr lang="zh-CN" altLang="en-US"/>
          </a:p>
        </p:txBody>
      </p:sp>
      <p:sp>
        <p:nvSpPr>
          <p:cNvPr id="380933" name="Oval 5">
            <a:hlinkClick r:id="" action="ppaction://hlinkshowjump?jump=nextslide"/>
          </p:cNvPr>
          <p:cNvSpPr>
            <a:spLocks noChangeArrowheads="1"/>
          </p:cNvSpPr>
          <p:nvPr/>
        </p:nvSpPr>
        <p:spPr bwMode="auto">
          <a:xfrm>
            <a:off x="7239000" y="6400800"/>
            <a:ext cx="762000" cy="304800"/>
          </a:xfrm>
          <a:prstGeom prst="ellipse">
            <a:avLst/>
          </a:prstGeom>
          <a:noFill/>
          <a:ln w="9525">
            <a:noFill/>
            <a:round/>
            <a:headEnd/>
            <a:tailEnd/>
          </a:ln>
          <a:effectLst/>
        </p:spPr>
        <p:txBody>
          <a:bodyPr wrap="none" anchor="ctr"/>
          <a:lstStyle/>
          <a:p>
            <a:endParaRPr lang="zh-CN" altLang="en-US"/>
          </a:p>
        </p:txBody>
      </p:sp>
      <p:sp>
        <p:nvSpPr>
          <p:cNvPr id="380934" name="Oval 6">
            <a:hlinkClick r:id="" action="ppaction://hlinkshowjump?jump=firstslide"/>
          </p:cNvPr>
          <p:cNvSpPr>
            <a:spLocks noChangeArrowheads="1"/>
          </p:cNvSpPr>
          <p:nvPr/>
        </p:nvSpPr>
        <p:spPr bwMode="auto">
          <a:xfrm>
            <a:off x="8153400" y="6400800"/>
            <a:ext cx="762000" cy="304800"/>
          </a:xfrm>
          <a:prstGeom prst="ellipse">
            <a:avLst/>
          </a:prstGeom>
          <a:noFill/>
          <a:ln w="9525">
            <a:noFill/>
            <a:round/>
            <a:headEnd/>
            <a:tailEnd/>
          </a:ln>
          <a:effectLst/>
        </p:spPr>
        <p:txBody>
          <a:bodyPr wrap="none" anchor="ctr"/>
          <a:lstStyle/>
          <a:p>
            <a:endParaRPr lang="zh-CN" altLang="en-US"/>
          </a:p>
        </p:txBody>
      </p:sp>
      <p:sp>
        <p:nvSpPr>
          <p:cNvPr id="380935" name="Text Box 7"/>
          <p:cNvSpPr txBox="1">
            <a:spLocks noChangeArrowheads="1"/>
          </p:cNvSpPr>
          <p:nvPr/>
        </p:nvSpPr>
        <p:spPr bwMode="auto">
          <a:xfrm>
            <a:off x="0" y="6553200"/>
            <a:ext cx="838200" cy="304800"/>
          </a:xfrm>
          <a:prstGeom prst="rect">
            <a:avLst/>
          </a:prstGeom>
          <a:noFill/>
          <a:ln w="9525">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1400" b="1">
                <a:solidFill>
                  <a:schemeClr val="accent1"/>
                </a:solidFill>
                <a:latin typeface="Times New Roman" pitchFamily="18" charset="0"/>
              </a:rPr>
              <a:t>第  </a:t>
            </a:r>
            <a:fld id="{AC373BEC-85DC-4FD1-A776-E1952150F7CF}" type="slidenum">
              <a:rPr lang="zh-CN" altLang="en-US" sz="1400" b="1">
                <a:solidFill>
                  <a:schemeClr val="accent1"/>
                </a:solidFill>
                <a:latin typeface="Times New Roman" pitchFamily="18" charset="0"/>
              </a:rPr>
              <a:pPr algn="l" eaLnBrk="0" hangingPunct="0">
                <a:lnSpc>
                  <a:spcPct val="100000"/>
                </a:lnSpc>
                <a:spcBef>
                  <a:spcPct val="50000"/>
                </a:spcBef>
                <a:buClr>
                  <a:srgbClr val="CC99FF"/>
                </a:buClr>
                <a:buFont typeface="Monotype Sorts" pitchFamily="2" charset="2"/>
                <a:buNone/>
              </a:pPr>
              <a:t>2</a:t>
            </a:fld>
            <a:r>
              <a:rPr lang="zh-CN" altLang="en-US" sz="1400" b="1">
                <a:solidFill>
                  <a:schemeClr val="accent1"/>
                </a:solidFill>
                <a:latin typeface="Times New Roman" pitchFamily="18" charset="0"/>
              </a:rPr>
              <a:t>  页</a:t>
            </a:r>
          </a:p>
        </p:txBody>
      </p:sp>
      <p:sp>
        <p:nvSpPr>
          <p:cNvPr id="380936" name="Text Box 8"/>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面向对象分析概述</a:t>
            </a:r>
          </a:p>
        </p:txBody>
      </p:sp>
    </p:spTree>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Text Box 2"/>
          <p:cNvSpPr txBox="1">
            <a:spLocks noChangeArrowheads="1"/>
          </p:cNvSpPr>
          <p:nvPr/>
        </p:nvSpPr>
        <p:spPr bwMode="auto">
          <a:xfrm>
            <a:off x="128954" y="2979738"/>
            <a:ext cx="8932984" cy="400110"/>
          </a:xfrm>
          <a:prstGeom prst="rect">
            <a:avLst/>
          </a:prstGeom>
          <a:noFill/>
          <a:ln w="9525">
            <a:noFill/>
            <a:miter lim="800000"/>
            <a:headEnd/>
            <a:tailEnd/>
          </a:ln>
          <a:effectLst/>
        </p:spPr>
        <p:txBody>
          <a:bodyPr wrap="square">
            <a:spAutoFit/>
          </a:bodyPr>
          <a:lstStyle/>
          <a:p>
            <a:pPr algn="l">
              <a:lnSpc>
                <a:spcPct val="100000"/>
              </a:lnSpc>
              <a:spcBef>
                <a:spcPct val="50000"/>
              </a:spcBef>
            </a:pPr>
            <a:r>
              <a:rPr lang="zh-CN" altLang="en-US" sz="2000" b="1" dirty="0">
                <a:solidFill>
                  <a:schemeClr val="tx1"/>
                </a:solidFill>
                <a:latin typeface="Times New Roman" pitchFamily="18" charset="0"/>
              </a:rPr>
              <a:t>说明研究生可选择两个功能，当进入每个功能时，都</a:t>
            </a:r>
            <a:r>
              <a:rPr lang="zh-CN" altLang="en-US" sz="2000" b="1" dirty="0" smtClean="0">
                <a:solidFill>
                  <a:schemeClr val="tx1"/>
                </a:solidFill>
                <a:latin typeface="Times New Roman" pitchFamily="18" charset="0"/>
              </a:rPr>
              <a:t>必须</a:t>
            </a:r>
            <a:r>
              <a:rPr lang="en-US" altLang="zh-CN" sz="2000" b="1" dirty="0" smtClean="0">
                <a:solidFill>
                  <a:schemeClr val="tx1"/>
                </a:solidFill>
                <a:latin typeface="Times New Roman" pitchFamily="18" charset="0"/>
              </a:rPr>
              <a:t>/*</a:t>
            </a:r>
            <a:r>
              <a:rPr lang="zh-CN" altLang="en-US" sz="1100" b="1" dirty="0" smtClean="0">
                <a:solidFill>
                  <a:schemeClr val="tx1"/>
                </a:solidFill>
                <a:latin typeface="Times New Roman" pitchFamily="18" charset="0"/>
              </a:rPr>
              <a:t>每次选课都得登录</a:t>
            </a:r>
            <a:r>
              <a:rPr lang="en-US" altLang="zh-CN" sz="2000" b="1" dirty="0" smtClean="0">
                <a:solidFill>
                  <a:schemeClr val="tx1"/>
                </a:solidFill>
                <a:latin typeface="Times New Roman" pitchFamily="18" charset="0"/>
              </a:rPr>
              <a:t>*/</a:t>
            </a:r>
            <a:r>
              <a:rPr lang="zh-CN" altLang="en-US" sz="2000" b="1" dirty="0" smtClean="0">
                <a:solidFill>
                  <a:schemeClr val="tx1"/>
                </a:solidFill>
                <a:latin typeface="Times New Roman" pitchFamily="18" charset="0"/>
              </a:rPr>
              <a:t>登录</a:t>
            </a:r>
            <a:r>
              <a:rPr lang="zh-CN" altLang="en-US" sz="2000" b="1" dirty="0">
                <a:solidFill>
                  <a:schemeClr val="tx1"/>
                </a:solidFill>
                <a:latin typeface="Times New Roman" pitchFamily="18" charset="0"/>
              </a:rPr>
              <a:t>。</a:t>
            </a:r>
          </a:p>
        </p:txBody>
      </p:sp>
      <p:grpSp>
        <p:nvGrpSpPr>
          <p:cNvPr id="398381" name="Group 45"/>
          <p:cNvGrpSpPr>
            <a:grpSpLocks/>
          </p:cNvGrpSpPr>
          <p:nvPr/>
        </p:nvGrpSpPr>
        <p:grpSpPr bwMode="auto">
          <a:xfrm>
            <a:off x="3713163" y="1370013"/>
            <a:ext cx="4614862" cy="1403350"/>
            <a:chOff x="1787" y="323"/>
            <a:chExt cx="2907" cy="884"/>
          </a:xfrm>
        </p:grpSpPr>
        <p:sp>
          <p:nvSpPr>
            <p:cNvPr id="398339" name="Oval 3"/>
            <p:cNvSpPr>
              <a:spLocks noChangeArrowheads="1"/>
            </p:cNvSpPr>
            <p:nvPr/>
          </p:nvSpPr>
          <p:spPr bwMode="auto">
            <a:xfrm>
              <a:off x="2651" y="323"/>
              <a:ext cx="651" cy="196"/>
            </a:xfrm>
            <a:prstGeom prst="ellipse">
              <a:avLst/>
            </a:prstGeom>
            <a:noFill/>
            <a:ln w="9525">
              <a:solidFill>
                <a:schemeClr val="tx1"/>
              </a:solidFill>
              <a:round/>
              <a:headEnd/>
              <a:tailEnd/>
            </a:ln>
            <a:effectLst/>
          </p:spPr>
          <p:txBody>
            <a:bodyPr wrap="none" anchor="ctr"/>
            <a:lstStyle/>
            <a:p>
              <a:endParaRPr lang="zh-CN" altLang="en-US"/>
            </a:p>
          </p:txBody>
        </p:sp>
        <p:sp>
          <p:nvSpPr>
            <p:cNvPr id="398340" name="Oval 4"/>
            <p:cNvSpPr>
              <a:spLocks noChangeArrowheads="1"/>
            </p:cNvSpPr>
            <p:nvPr/>
          </p:nvSpPr>
          <p:spPr bwMode="auto">
            <a:xfrm>
              <a:off x="2723" y="839"/>
              <a:ext cx="651" cy="196"/>
            </a:xfrm>
            <a:prstGeom prst="ellipse">
              <a:avLst/>
            </a:prstGeom>
            <a:noFill/>
            <a:ln w="9525">
              <a:solidFill>
                <a:schemeClr val="tx1"/>
              </a:solidFill>
              <a:round/>
              <a:headEnd/>
              <a:tailEnd/>
            </a:ln>
            <a:effectLst/>
          </p:spPr>
          <p:txBody>
            <a:bodyPr wrap="none" anchor="ctr"/>
            <a:lstStyle/>
            <a:p>
              <a:endParaRPr lang="zh-CN" altLang="en-US"/>
            </a:p>
          </p:txBody>
        </p:sp>
        <p:sp>
          <p:nvSpPr>
            <p:cNvPr id="398341" name="Oval 5"/>
            <p:cNvSpPr>
              <a:spLocks noChangeArrowheads="1"/>
            </p:cNvSpPr>
            <p:nvPr/>
          </p:nvSpPr>
          <p:spPr bwMode="auto">
            <a:xfrm>
              <a:off x="1883" y="543"/>
              <a:ext cx="93" cy="96"/>
            </a:xfrm>
            <a:prstGeom prst="ellipse">
              <a:avLst/>
            </a:prstGeom>
            <a:noFill/>
            <a:ln w="9525">
              <a:solidFill>
                <a:schemeClr val="tx1"/>
              </a:solidFill>
              <a:round/>
              <a:headEnd/>
              <a:tailEnd/>
            </a:ln>
            <a:effectLst/>
          </p:spPr>
          <p:txBody>
            <a:bodyPr wrap="none" anchor="ctr"/>
            <a:lstStyle/>
            <a:p>
              <a:endParaRPr lang="zh-CN" altLang="en-US"/>
            </a:p>
          </p:txBody>
        </p:sp>
        <p:sp>
          <p:nvSpPr>
            <p:cNvPr id="398342" name="Line 6"/>
            <p:cNvSpPr>
              <a:spLocks noChangeShapeType="1"/>
            </p:cNvSpPr>
            <p:nvPr/>
          </p:nvSpPr>
          <p:spPr bwMode="auto">
            <a:xfrm>
              <a:off x="1931" y="639"/>
              <a:ext cx="1" cy="48"/>
            </a:xfrm>
            <a:prstGeom prst="line">
              <a:avLst/>
            </a:prstGeom>
            <a:noFill/>
            <a:ln w="9525">
              <a:solidFill>
                <a:schemeClr val="tx1"/>
              </a:solidFill>
              <a:round/>
              <a:headEnd/>
              <a:tailEnd/>
            </a:ln>
            <a:effectLst/>
          </p:spPr>
          <p:txBody>
            <a:bodyPr/>
            <a:lstStyle/>
            <a:p>
              <a:endParaRPr lang="zh-CN" altLang="en-US"/>
            </a:p>
          </p:txBody>
        </p:sp>
        <p:sp>
          <p:nvSpPr>
            <p:cNvPr id="398343" name="Line 7"/>
            <p:cNvSpPr>
              <a:spLocks noChangeShapeType="1"/>
            </p:cNvSpPr>
            <p:nvPr/>
          </p:nvSpPr>
          <p:spPr bwMode="auto">
            <a:xfrm>
              <a:off x="1835" y="687"/>
              <a:ext cx="186" cy="1"/>
            </a:xfrm>
            <a:prstGeom prst="line">
              <a:avLst/>
            </a:prstGeom>
            <a:noFill/>
            <a:ln w="9525">
              <a:solidFill>
                <a:schemeClr val="tx1"/>
              </a:solidFill>
              <a:round/>
              <a:headEnd/>
              <a:tailEnd/>
            </a:ln>
            <a:effectLst/>
          </p:spPr>
          <p:txBody>
            <a:bodyPr/>
            <a:lstStyle/>
            <a:p>
              <a:endParaRPr lang="zh-CN" altLang="en-US"/>
            </a:p>
          </p:txBody>
        </p:sp>
        <p:sp>
          <p:nvSpPr>
            <p:cNvPr id="398344" name="Line 8"/>
            <p:cNvSpPr>
              <a:spLocks noChangeShapeType="1"/>
            </p:cNvSpPr>
            <p:nvPr/>
          </p:nvSpPr>
          <p:spPr bwMode="auto">
            <a:xfrm flipH="1">
              <a:off x="1883" y="687"/>
              <a:ext cx="47" cy="96"/>
            </a:xfrm>
            <a:prstGeom prst="line">
              <a:avLst/>
            </a:prstGeom>
            <a:noFill/>
            <a:ln w="9525">
              <a:solidFill>
                <a:schemeClr val="tx1"/>
              </a:solidFill>
              <a:round/>
              <a:headEnd/>
              <a:tailEnd/>
            </a:ln>
            <a:effectLst/>
          </p:spPr>
          <p:txBody>
            <a:bodyPr/>
            <a:lstStyle/>
            <a:p>
              <a:endParaRPr lang="zh-CN" altLang="en-US"/>
            </a:p>
          </p:txBody>
        </p:sp>
        <p:sp>
          <p:nvSpPr>
            <p:cNvPr id="398345" name="Line 9"/>
            <p:cNvSpPr>
              <a:spLocks noChangeShapeType="1"/>
            </p:cNvSpPr>
            <p:nvPr/>
          </p:nvSpPr>
          <p:spPr bwMode="auto">
            <a:xfrm>
              <a:off x="1931" y="687"/>
              <a:ext cx="47" cy="96"/>
            </a:xfrm>
            <a:prstGeom prst="line">
              <a:avLst/>
            </a:prstGeom>
            <a:noFill/>
            <a:ln w="9525">
              <a:solidFill>
                <a:schemeClr val="tx1"/>
              </a:solidFill>
              <a:round/>
              <a:headEnd/>
              <a:tailEnd/>
            </a:ln>
            <a:effectLst/>
          </p:spPr>
          <p:txBody>
            <a:bodyPr/>
            <a:lstStyle/>
            <a:p>
              <a:endParaRPr lang="zh-CN" altLang="en-US"/>
            </a:p>
          </p:txBody>
        </p:sp>
        <p:sp>
          <p:nvSpPr>
            <p:cNvPr id="398346" name="Text Box 10"/>
            <p:cNvSpPr txBox="1">
              <a:spLocks noChangeArrowheads="1"/>
            </p:cNvSpPr>
            <p:nvPr/>
          </p:nvSpPr>
          <p:spPr bwMode="auto">
            <a:xfrm>
              <a:off x="1787" y="831"/>
              <a:ext cx="419"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研究生</a:t>
              </a:r>
            </a:p>
          </p:txBody>
        </p:sp>
        <p:sp>
          <p:nvSpPr>
            <p:cNvPr id="398347" name="Oval 11"/>
            <p:cNvSpPr>
              <a:spLocks noChangeArrowheads="1"/>
            </p:cNvSpPr>
            <p:nvPr/>
          </p:nvSpPr>
          <p:spPr bwMode="auto">
            <a:xfrm>
              <a:off x="4043" y="563"/>
              <a:ext cx="651" cy="196"/>
            </a:xfrm>
            <a:prstGeom prst="ellipse">
              <a:avLst/>
            </a:prstGeom>
            <a:noFill/>
            <a:ln w="9525">
              <a:solidFill>
                <a:schemeClr val="tx1"/>
              </a:solidFill>
              <a:round/>
              <a:headEnd/>
              <a:tailEnd/>
            </a:ln>
            <a:effectLst/>
          </p:spPr>
          <p:txBody>
            <a:bodyPr wrap="none" anchor="ctr"/>
            <a:lstStyle/>
            <a:p>
              <a:pPr algn="ctr">
                <a:lnSpc>
                  <a:spcPct val="100000"/>
                </a:lnSpc>
              </a:pPr>
              <a:endParaRPr lang="zh-CN" altLang="zh-CN" sz="1400" b="1">
                <a:solidFill>
                  <a:schemeClr val="tx1"/>
                </a:solidFill>
                <a:latin typeface="Times New Roman" pitchFamily="18" charset="0"/>
              </a:endParaRPr>
            </a:p>
          </p:txBody>
        </p:sp>
        <p:sp>
          <p:nvSpPr>
            <p:cNvPr id="398348" name="Line 12"/>
            <p:cNvSpPr>
              <a:spLocks noChangeShapeType="1"/>
            </p:cNvSpPr>
            <p:nvPr/>
          </p:nvSpPr>
          <p:spPr bwMode="auto">
            <a:xfrm>
              <a:off x="3323" y="419"/>
              <a:ext cx="698" cy="192"/>
            </a:xfrm>
            <a:prstGeom prst="line">
              <a:avLst/>
            </a:prstGeom>
            <a:noFill/>
            <a:ln w="9525">
              <a:solidFill>
                <a:schemeClr val="tx1"/>
              </a:solidFill>
              <a:prstDash val="dash"/>
              <a:round/>
              <a:headEnd/>
              <a:tailEnd type="triangle" w="med" len="med"/>
            </a:ln>
            <a:effectLst/>
          </p:spPr>
          <p:txBody>
            <a:bodyPr/>
            <a:lstStyle/>
            <a:p>
              <a:endParaRPr lang="zh-CN" altLang="en-US"/>
            </a:p>
          </p:txBody>
        </p:sp>
        <p:sp>
          <p:nvSpPr>
            <p:cNvPr id="398349" name="Line 13"/>
            <p:cNvSpPr>
              <a:spLocks noChangeShapeType="1"/>
            </p:cNvSpPr>
            <p:nvPr/>
          </p:nvSpPr>
          <p:spPr bwMode="auto">
            <a:xfrm flipV="1">
              <a:off x="3419" y="707"/>
              <a:ext cx="605" cy="192"/>
            </a:xfrm>
            <a:prstGeom prst="line">
              <a:avLst/>
            </a:prstGeom>
            <a:noFill/>
            <a:ln w="9525">
              <a:solidFill>
                <a:schemeClr val="tx1"/>
              </a:solidFill>
              <a:prstDash val="dash"/>
              <a:round/>
              <a:headEnd/>
              <a:tailEnd type="triangle" w="med" len="med"/>
            </a:ln>
            <a:effectLst/>
          </p:spPr>
          <p:txBody>
            <a:bodyPr/>
            <a:lstStyle/>
            <a:p>
              <a:endParaRPr lang="zh-CN" altLang="en-US"/>
            </a:p>
          </p:txBody>
        </p:sp>
        <p:sp>
          <p:nvSpPr>
            <p:cNvPr id="398350" name="Text Box 14"/>
            <p:cNvSpPr txBox="1">
              <a:spLocks noChangeArrowheads="1"/>
            </p:cNvSpPr>
            <p:nvPr/>
          </p:nvSpPr>
          <p:spPr bwMode="auto">
            <a:xfrm>
              <a:off x="3419" y="323"/>
              <a:ext cx="686"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en-US" altLang="zh-CN" sz="1400" b="1">
                  <a:solidFill>
                    <a:schemeClr val="tx1"/>
                  </a:solidFill>
                  <a:latin typeface="Times New Roman" pitchFamily="18" charset="0"/>
                </a:rPr>
                <a:t>《include》</a:t>
              </a:r>
            </a:p>
          </p:txBody>
        </p:sp>
        <p:sp>
          <p:nvSpPr>
            <p:cNvPr id="398351" name="Text Box 15"/>
            <p:cNvSpPr txBox="1">
              <a:spLocks noChangeArrowheads="1"/>
            </p:cNvSpPr>
            <p:nvPr/>
          </p:nvSpPr>
          <p:spPr bwMode="auto">
            <a:xfrm>
              <a:off x="3419" y="909"/>
              <a:ext cx="686"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en-US" altLang="zh-CN" sz="1400" b="1">
                  <a:solidFill>
                    <a:schemeClr val="tx1"/>
                  </a:solidFill>
                  <a:latin typeface="Times New Roman" pitchFamily="18" charset="0"/>
                </a:rPr>
                <a:t>《include》</a:t>
              </a:r>
            </a:p>
          </p:txBody>
        </p:sp>
        <p:sp>
          <p:nvSpPr>
            <p:cNvPr id="398352" name="Text Box 16"/>
            <p:cNvSpPr txBox="1">
              <a:spLocks noChangeArrowheads="1"/>
            </p:cNvSpPr>
            <p:nvPr/>
          </p:nvSpPr>
          <p:spPr bwMode="auto">
            <a:xfrm>
              <a:off x="4235" y="807"/>
              <a:ext cx="326"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登录</a:t>
              </a:r>
            </a:p>
          </p:txBody>
        </p:sp>
        <p:sp>
          <p:nvSpPr>
            <p:cNvPr id="398353" name="Text Box 17"/>
            <p:cNvSpPr txBox="1">
              <a:spLocks noChangeArrowheads="1"/>
            </p:cNvSpPr>
            <p:nvPr/>
          </p:nvSpPr>
          <p:spPr bwMode="auto">
            <a:xfrm>
              <a:off x="2891" y="545"/>
              <a:ext cx="326"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选课</a:t>
              </a:r>
            </a:p>
          </p:txBody>
        </p:sp>
        <p:sp>
          <p:nvSpPr>
            <p:cNvPr id="398354" name="Text Box 18"/>
            <p:cNvSpPr txBox="1">
              <a:spLocks noChangeArrowheads="1"/>
            </p:cNvSpPr>
            <p:nvPr/>
          </p:nvSpPr>
          <p:spPr bwMode="auto">
            <a:xfrm>
              <a:off x="2891" y="1073"/>
              <a:ext cx="372"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查学分</a:t>
              </a:r>
            </a:p>
          </p:txBody>
        </p:sp>
        <p:sp>
          <p:nvSpPr>
            <p:cNvPr id="398355" name="Line 19"/>
            <p:cNvSpPr>
              <a:spLocks noChangeShapeType="1"/>
            </p:cNvSpPr>
            <p:nvPr/>
          </p:nvSpPr>
          <p:spPr bwMode="auto">
            <a:xfrm flipV="1">
              <a:off x="2123" y="467"/>
              <a:ext cx="512" cy="144"/>
            </a:xfrm>
            <a:prstGeom prst="line">
              <a:avLst/>
            </a:prstGeom>
            <a:noFill/>
            <a:ln w="9525">
              <a:solidFill>
                <a:schemeClr val="tx1"/>
              </a:solidFill>
              <a:round/>
              <a:headEnd/>
              <a:tailEnd type="arrow" w="med" len="med"/>
            </a:ln>
            <a:effectLst/>
          </p:spPr>
          <p:txBody>
            <a:bodyPr/>
            <a:lstStyle/>
            <a:p>
              <a:endParaRPr lang="zh-CN" altLang="en-US"/>
            </a:p>
          </p:txBody>
        </p:sp>
        <p:sp>
          <p:nvSpPr>
            <p:cNvPr id="398356" name="Line 20"/>
            <p:cNvSpPr>
              <a:spLocks noChangeShapeType="1"/>
            </p:cNvSpPr>
            <p:nvPr/>
          </p:nvSpPr>
          <p:spPr bwMode="auto">
            <a:xfrm>
              <a:off x="2123" y="755"/>
              <a:ext cx="558" cy="144"/>
            </a:xfrm>
            <a:prstGeom prst="line">
              <a:avLst/>
            </a:prstGeom>
            <a:noFill/>
            <a:ln w="9525">
              <a:solidFill>
                <a:schemeClr val="tx1"/>
              </a:solidFill>
              <a:round/>
              <a:headEnd/>
              <a:tailEnd type="arrow" w="med" len="med"/>
            </a:ln>
            <a:effectLst/>
          </p:spPr>
          <p:txBody>
            <a:bodyPr/>
            <a:lstStyle/>
            <a:p>
              <a:endParaRPr lang="zh-CN" altLang="en-US"/>
            </a:p>
          </p:txBody>
        </p:sp>
      </p:grpSp>
      <p:sp>
        <p:nvSpPr>
          <p:cNvPr id="398357" name="Text Box 21"/>
          <p:cNvSpPr txBox="1">
            <a:spLocks noChangeArrowheads="1"/>
          </p:cNvSpPr>
          <p:nvPr/>
        </p:nvSpPr>
        <p:spPr bwMode="auto">
          <a:xfrm>
            <a:off x="649288" y="1455738"/>
            <a:ext cx="1943100" cy="396875"/>
          </a:xfrm>
          <a:prstGeom prst="rect">
            <a:avLst/>
          </a:prstGeom>
          <a:noFill/>
          <a:ln w="9525">
            <a:noFill/>
            <a:miter lim="800000"/>
            <a:headEnd/>
            <a:tailEnd/>
          </a:ln>
          <a:effectLst/>
        </p:spPr>
        <p:txBody>
          <a:bodyPr>
            <a:spAutoFit/>
          </a:bodyPr>
          <a:lstStyle/>
          <a:p>
            <a:pPr algn="l">
              <a:lnSpc>
                <a:spcPct val="100000"/>
              </a:lnSpc>
              <a:spcBef>
                <a:spcPct val="50000"/>
              </a:spcBef>
            </a:pPr>
            <a:r>
              <a:rPr kumimoji="0" lang="zh-CN" altLang="en-US" sz="2000" b="1">
                <a:solidFill>
                  <a:schemeClr val="tx1"/>
                </a:solidFill>
              </a:rPr>
              <a:t>用例图</a:t>
            </a:r>
            <a:r>
              <a:rPr kumimoji="0" lang="en-US" altLang="zh-CN" sz="2000" b="1">
                <a:solidFill>
                  <a:schemeClr val="tx1"/>
                </a:solidFill>
              </a:rPr>
              <a:t>2</a:t>
            </a:r>
            <a:r>
              <a:rPr kumimoji="0" lang="zh-CN" altLang="en-US" sz="2000" b="1">
                <a:solidFill>
                  <a:schemeClr val="tx1"/>
                </a:solidFill>
              </a:rPr>
              <a:t>：</a:t>
            </a:r>
          </a:p>
        </p:txBody>
      </p:sp>
      <p:grpSp>
        <p:nvGrpSpPr>
          <p:cNvPr id="398380" name="Group 44"/>
          <p:cNvGrpSpPr>
            <a:grpSpLocks/>
          </p:cNvGrpSpPr>
          <p:nvPr/>
        </p:nvGrpSpPr>
        <p:grpSpPr bwMode="auto">
          <a:xfrm>
            <a:off x="2627313" y="3748088"/>
            <a:ext cx="5715000" cy="1800225"/>
            <a:chOff x="1655" y="2361"/>
            <a:chExt cx="3600" cy="1134"/>
          </a:xfrm>
        </p:grpSpPr>
        <p:sp>
          <p:nvSpPr>
            <p:cNvPr id="398358" name="Oval 22"/>
            <p:cNvSpPr>
              <a:spLocks noChangeArrowheads="1"/>
            </p:cNvSpPr>
            <p:nvPr/>
          </p:nvSpPr>
          <p:spPr bwMode="auto">
            <a:xfrm>
              <a:off x="2567" y="2765"/>
              <a:ext cx="672" cy="196"/>
            </a:xfrm>
            <a:prstGeom prst="ellipse">
              <a:avLst/>
            </a:prstGeom>
            <a:noFill/>
            <a:ln w="9525">
              <a:solidFill>
                <a:schemeClr val="tx1"/>
              </a:solidFill>
              <a:round/>
              <a:headEnd/>
              <a:tailEnd/>
            </a:ln>
            <a:effectLst/>
          </p:spPr>
          <p:txBody>
            <a:bodyPr wrap="none" anchor="ctr"/>
            <a:lstStyle/>
            <a:p>
              <a:endParaRPr lang="zh-CN" altLang="en-US"/>
            </a:p>
          </p:txBody>
        </p:sp>
        <p:sp>
          <p:nvSpPr>
            <p:cNvPr id="398359" name="Oval 23"/>
            <p:cNvSpPr>
              <a:spLocks noChangeArrowheads="1"/>
            </p:cNvSpPr>
            <p:nvPr/>
          </p:nvSpPr>
          <p:spPr bwMode="auto">
            <a:xfrm>
              <a:off x="2615" y="3169"/>
              <a:ext cx="672" cy="196"/>
            </a:xfrm>
            <a:prstGeom prst="ellipse">
              <a:avLst/>
            </a:prstGeom>
            <a:noFill/>
            <a:ln w="9525">
              <a:solidFill>
                <a:schemeClr val="tx1"/>
              </a:solidFill>
              <a:round/>
              <a:headEnd/>
              <a:tailEnd/>
            </a:ln>
            <a:effectLst/>
          </p:spPr>
          <p:txBody>
            <a:bodyPr wrap="none" anchor="ctr"/>
            <a:lstStyle/>
            <a:p>
              <a:endParaRPr lang="zh-CN" altLang="en-US"/>
            </a:p>
          </p:txBody>
        </p:sp>
        <p:sp>
          <p:nvSpPr>
            <p:cNvPr id="398360" name="Oval 24"/>
            <p:cNvSpPr>
              <a:spLocks noChangeArrowheads="1"/>
            </p:cNvSpPr>
            <p:nvPr/>
          </p:nvSpPr>
          <p:spPr bwMode="auto">
            <a:xfrm>
              <a:off x="1751" y="2813"/>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398361" name="Line 25"/>
            <p:cNvSpPr>
              <a:spLocks noChangeShapeType="1"/>
            </p:cNvSpPr>
            <p:nvPr/>
          </p:nvSpPr>
          <p:spPr bwMode="auto">
            <a:xfrm>
              <a:off x="1799" y="2909"/>
              <a:ext cx="1" cy="48"/>
            </a:xfrm>
            <a:prstGeom prst="line">
              <a:avLst/>
            </a:prstGeom>
            <a:noFill/>
            <a:ln w="9525">
              <a:solidFill>
                <a:schemeClr val="tx1"/>
              </a:solidFill>
              <a:round/>
              <a:headEnd/>
              <a:tailEnd/>
            </a:ln>
            <a:effectLst/>
          </p:spPr>
          <p:txBody>
            <a:bodyPr/>
            <a:lstStyle/>
            <a:p>
              <a:endParaRPr lang="zh-CN" altLang="en-US"/>
            </a:p>
          </p:txBody>
        </p:sp>
        <p:sp>
          <p:nvSpPr>
            <p:cNvPr id="398362" name="Line 26"/>
            <p:cNvSpPr>
              <a:spLocks noChangeShapeType="1"/>
            </p:cNvSpPr>
            <p:nvPr/>
          </p:nvSpPr>
          <p:spPr bwMode="auto">
            <a:xfrm>
              <a:off x="1703" y="2957"/>
              <a:ext cx="192" cy="1"/>
            </a:xfrm>
            <a:prstGeom prst="line">
              <a:avLst/>
            </a:prstGeom>
            <a:noFill/>
            <a:ln w="9525">
              <a:solidFill>
                <a:schemeClr val="tx1"/>
              </a:solidFill>
              <a:round/>
              <a:headEnd/>
              <a:tailEnd/>
            </a:ln>
            <a:effectLst/>
          </p:spPr>
          <p:txBody>
            <a:bodyPr/>
            <a:lstStyle/>
            <a:p>
              <a:endParaRPr lang="zh-CN" altLang="en-US"/>
            </a:p>
          </p:txBody>
        </p:sp>
        <p:sp>
          <p:nvSpPr>
            <p:cNvPr id="398363" name="Line 27"/>
            <p:cNvSpPr>
              <a:spLocks noChangeShapeType="1"/>
            </p:cNvSpPr>
            <p:nvPr/>
          </p:nvSpPr>
          <p:spPr bwMode="auto">
            <a:xfrm flipH="1">
              <a:off x="1751" y="2957"/>
              <a:ext cx="48" cy="96"/>
            </a:xfrm>
            <a:prstGeom prst="line">
              <a:avLst/>
            </a:prstGeom>
            <a:noFill/>
            <a:ln w="9525">
              <a:solidFill>
                <a:schemeClr val="tx1"/>
              </a:solidFill>
              <a:round/>
              <a:headEnd/>
              <a:tailEnd/>
            </a:ln>
            <a:effectLst/>
          </p:spPr>
          <p:txBody>
            <a:bodyPr/>
            <a:lstStyle/>
            <a:p>
              <a:endParaRPr lang="zh-CN" altLang="en-US"/>
            </a:p>
          </p:txBody>
        </p:sp>
        <p:sp>
          <p:nvSpPr>
            <p:cNvPr id="398364" name="Line 28"/>
            <p:cNvSpPr>
              <a:spLocks noChangeShapeType="1"/>
            </p:cNvSpPr>
            <p:nvPr/>
          </p:nvSpPr>
          <p:spPr bwMode="auto">
            <a:xfrm>
              <a:off x="1799" y="2957"/>
              <a:ext cx="48" cy="96"/>
            </a:xfrm>
            <a:prstGeom prst="line">
              <a:avLst/>
            </a:prstGeom>
            <a:noFill/>
            <a:ln w="9525">
              <a:solidFill>
                <a:schemeClr val="tx1"/>
              </a:solidFill>
              <a:round/>
              <a:headEnd/>
              <a:tailEnd/>
            </a:ln>
            <a:effectLst/>
          </p:spPr>
          <p:txBody>
            <a:bodyPr/>
            <a:lstStyle/>
            <a:p>
              <a:endParaRPr lang="zh-CN" altLang="en-US"/>
            </a:p>
          </p:txBody>
        </p:sp>
        <p:sp>
          <p:nvSpPr>
            <p:cNvPr id="398365" name="Text Box 29"/>
            <p:cNvSpPr txBox="1">
              <a:spLocks noChangeArrowheads="1"/>
            </p:cNvSpPr>
            <p:nvPr/>
          </p:nvSpPr>
          <p:spPr bwMode="auto">
            <a:xfrm>
              <a:off x="1655" y="3101"/>
              <a:ext cx="432"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研究生</a:t>
              </a:r>
            </a:p>
          </p:txBody>
        </p:sp>
        <p:sp>
          <p:nvSpPr>
            <p:cNvPr id="398366" name="Line 30"/>
            <p:cNvSpPr>
              <a:spLocks noChangeShapeType="1"/>
            </p:cNvSpPr>
            <p:nvPr/>
          </p:nvSpPr>
          <p:spPr bwMode="auto">
            <a:xfrm flipV="1">
              <a:off x="2039" y="2881"/>
              <a:ext cx="528" cy="96"/>
            </a:xfrm>
            <a:prstGeom prst="line">
              <a:avLst/>
            </a:prstGeom>
            <a:noFill/>
            <a:ln w="9525">
              <a:solidFill>
                <a:schemeClr val="tx1"/>
              </a:solidFill>
              <a:round/>
              <a:headEnd/>
              <a:tailEnd type="arrow" w="med" len="med"/>
            </a:ln>
            <a:effectLst/>
          </p:spPr>
          <p:txBody>
            <a:bodyPr/>
            <a:lstStyle/>
            <a:p>
              <a:endParaRPr lang="zh-CN" altLang="en-US"/>
            </a:p>
          </p:txBody>
        </p:sp>
        <p:sp>
          <p:nvSpPr>
            <p:cNvPr id="398367" name="Oval 31"/>
            <p:cNvSpPr>
              <a:spLocks noChangeArrowheads="1"/>
            </p:cNvSpPr>
            <p:nvPr/>
          </p:nvSpPr>
          <p:spPr bwMode="auto">
            <a:xfrm>
              <a:off x="2615" y="2361"/>
              <a:ext cx="672" cy="196"/>
            </a:xfrm>
            <a:prstGeom prst="ellipse">
              <a:avLst/>
            </a:prstGeom>
            <a:noFill/>
            <a:ln w="9525">
              <a:solidFill>
                <a:schemeClr val="tx1"/>
              </a:solidFill>
              <a:round/>
              <a:headEnd/>
              <a:tailEnd/>
            </a:ln>
            <a:effectLst/>
          </p:spPr>
          <p:txBody>
            <a:bodyPr wrap="none" anchor="ctr"/>
            <a:lstStyle/>
            <a:p>
              <a:pPr algn="ctr">
                <a:lnSpc>
                  <a:spcPct val="100000"/>
                </a:lnSpc>
              </a:pPr>
              <a:endParaRPr lang="zh-CN" altLang="zh-CN" sz="1400" b="1">
                <a:solidFill>
                  <a:schemeClr val="tx1"/>
                </a:solidFill>
                <a:latin typeface="Times New Roman" pitchFamily="18" charset="0"/>
              </a:endParaRPr>
            </a:p>
          </p:txBody>
        </p:sp>
        <p:sp>
          <p:nvSpPr>
            <p:cNvPr id="398368" name="Text Box 32"/>
            <p:cNvSpPr txBox="1">
              <a:spLocks noChangeArrowheads="1"/>
            </p:cNvSpPr>
            <p:nvPr/>
          </p:nvSpPr>
          <p:spPr bwMode="auto">
            <a:xfrm>
              <a:off x="2807" y="2597"/>
              <a:ext cx="336"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登录</a:t>
              </a:r>
            </a:p>
          </p:txBody>
        </p:sp>
        <p:sp>
          <p:nvSpPr>
            <p:cNvPr id="398369" name="Text Box 33"/>
            <p:cNvSpPr txBox="1">
              <a:spLocks noChangeArrowheads="1"/>
            </p:cNvSpPr>
            <p:nvPr/>
          </p:nvSpPr>
          <p:spPr bwMode="auto">
            <a:xfrm>
              <a:off x="2807" y="2987"/>
              <a:ext cx="336"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选课</a:t>
              </a:r>
            </a:p>
          </p:txBody>
        </p:sp>
        <p:sp>
          <p:nvSpPr>
            <p:cNvPr id="398370" name="Text Box 34"/>
            <p:cNvSpPr txBox="1">
              <a:spLocks noChangeArrowheads="1"/>
            </p:cNvSpPr>
            <p:nvPr/>
          </p:nvSpPr>
          <p:spPr bwMode="auto">
            <a:xfrm>
              <a:off x="2759" y="3361"/>
              <a:ext cx="432"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查学分</a:t>
              </a:r>
            </a:p>
          </p:txBody>
        </p:sp>
        <p:sp>
          <p:nvSpPr>
            <p:cNvPr id="398371" name="Line 35"/>
            <p:cNvSpPr>
              <a:spLocks noChangeShapeType="1"/>
            </p:cNvSpPr>
            <p:nvPr/>
          </p:nvSpPr>
          <p:spPr bwMode="auto">
            <a:xfrm flipV="1">
              <a:off x="1991" y="2497"/>
              <a:ext cx="624" cy="336"/>
            </a:xfrm>
            <a:prstGeom prst="line">
              <a:avLst/>
            </a:prstGeom>
            <a:noFill/>
            <a:ln w="9525">
              <a:solidFill>
                <a:schemeClr val="tx1"/>
              </a:solidFill>
              <a:round/>
              <a:headEnd/>
              <a:tailEnd type="arrow" w="med" len="med"/>
            </a:ln>
            <a:effectLst/>
          </p:spPr>
          <p:txBody>
            <a:bodyPr/>
            <a:lstStyle/>
            <a:p>
              <a:endParaRPr lang="zh-CN" altLang="en-US"/>
            </a:p>
          </p:txBody>
        </p:sp>
        <p:sp>
          <p:nvSpPr>
            <p:cNvPr id="398372" name="Line 36"/>
            <p:cNvSpPr>
              <a:spLocks noChangeShapeType="1"/>
            </p:cNvSpPr>
            <p:nvPr/>
          </p:nvSpPr>
          <p:spPr bwMode="auto">
            <a:xfrm>
              <a:off x="2039" y="3121"/>
              <a:ext cx="576" cy="144"/>
            </a:xfrm>
            <a:prstGeom prst="line">
              <a:avLst/>
            </a:prstGeom>
            <a:noFill/>
            <a:ln w="9525">
              <a:solidFill>
                <a:schemeClr val="tx1"/>
              </a:solidFill>
              <a:round/>
              <a:headEnd/>
              <a:tailEnd type="arrow" w="med" len="med"/>
            </a:ln>
            <a:effectLst/>
          </p:spPr>
          <p:txBody>
            <a:bodyPr/>
            <a:lstStyle/>
            <a:p>
              <a:endParaRPr lang="zh-CN" altLang="en-US"/>
            </a:p>
          </p:txBody>
        </p:sp>
        <p:sp>
          <p:nvSpPr>
            <p:cNvPr id="398373" name="AutoShape 37"/>
            <p:cNvSpPr>
              <a:spLocks noChangeArrowheads="1"/>
            </p:cNvSpPr>
            <p:nvPr/>
          </p:nvSpPr>
          <p:spPr bwMode="auto">
            <a:xfrm>
              <a:off x="3623" y="2785"/>
              <a:ext cx="1488" cy="192"/>
            </a:xfrm>
            <a:prstGeom prst="foldedCorner">
              <a:avLst>
                <a:gd name="adj" fmla="val 12500"/>
              </a:avLst>
            </a:prstGeom>
            <a:noFill/>
            <a:ln w="9525">
              <a:solidFill>
                <a:schemeClr val="tx1"/>
              </a:solidFill>
              <a:round/>
              <a:headEnd/>
              <a:tailEnd/>
            </a:ln>
            <a:effectLst/>
          </p:spPr>
          <p:txBody>
            <a:bodyPr wrap="none" lIns="0" tIns="0" rIns="0" bIns="0" anchor="ctr"/>
            <a:lstStyle/>
            <a:p>
              <a:pPr algn="l">
                <a:lnSpc>
                  <a:spcPct val="100000"/>
                </a:lnSpc>
                <a:spcBef>
                  <a:spcPct val="50000"/>
                </a:spcBef>
              </a:pPr>
              <a:r>
                <a:rPr lang="zh-CN" altLang="en-US" sz="1400" b="1">
                  <a:solidFill>
                    <a:schemeClr val="tx1"/>
                  </a:solidFill>
                  <a:latin typeface="Times New Roman" pitchFamily="18" charset="0"/>
                </a:rPr>
                <a:t>条件：通过登录且选择“选课” </a:t>
              </a:r>
            </a:p>
          </p:txBody>
        </p:sp>
        <p:sp>
          <p:nvSpPr>
            <p:cNvPr id="398374" name="AutoShape 38"/>
            <p:cNvSpPr>
              <a:spLocks noChangeArrowheads="1"/>
            </p:cNvSpPr>
            <p:nvPr/>
          </p:nvSpPr>
          <p:spPr bwMode="auto">
            <a:xfrm>
              <a:off x="3623" y="3169"/>
              <a:ext cx="1632" cy="192"/>
            </a:xfrm>
            <a:prstGeom prst="foldedCorner">
              <a:avLst>
                <a:gd name="adj" fmla="val 12500"/>
              </a:avLst>
            </a:prstGeom>
            <a:noFill/>
            <a:ln w="9525">
              <a:solidFill>
                <a:schemeClr val="tx1"/>
              </a:solidFill>
              <a:round/>
              <a:headEnd/>
              <a:tailEnd/>
            </a:ln>
            <a:effectLst/>
          </p:spPr>
          <p:txBody>
            <a:bodyPr wrap="none" lIns="0" tIns="0" rIns="0" bIns="0" anchor="ctr"/>
            <a:lstStyle/>
            <a:p>
              <a:pPr algn="l">
                <a:lnSpc>
                  <a:spcPct val="100000"/>
                </a:lnSpc>
                <a:spcBef>
                  <a:spcPct val="50000"/>
                </a:spcBef>
              </a:pPr>
              <a:r>
                <a:rPr lang="zh-CN" altLang="en-US" sz="1400" b="1">
                  <a:solidFill>
                    <a:schemeClr val="tx1"/>
                  </a:solidFill>
                  <a:latin typeface="Times New Roman" pitchFamily="18" charset="0"/>
                </a:rPr>
                <a:t>条件：通过登录且选择“查学分” </a:t>
              </a:r>
            </a:p>
          </p:txBody>
        </p:sp>
        <p:sp>
          <p:nvSpPr>
            <p:cNvPr id="398375" name="Line 39"/>
            <p:cNvSpPr>
              <a:spLocks noChangeShapeType="1"/>
            </p:cNvSpPr>
            <p:nvPr/>
          </p:nvSpPr>
          <p:spPr bwMode="auto">
            <a:xfrm>
              <a:off x="3239" y="2881"/>
              <a:ext cx="384" cy="0"/>
            </a:xfrm>
            <a:prstGeom prst="line">
              <a:avLst/>
            </a:prstGeom>
            <a:noFill/>
            <a:ln w="9525">
              <a:solidFill>
                <a:schemeClr val="tx1"/>
              </a:solidFill>
              <a:prstDash val="dash"/>
              <a:round/>
              <a:headEnd/>
              <a:tailEnd/>
            </a:ln>
            <a:effectLst/>
          </p:spPr>
          <p:txBody>
            <a:bodyPr/>
            <a:lstStyle/>
            <a:p>
              <a:endParaRPr lang="zh-CN" altLang="en-US"/>
            </a:p>
          </p:txBody>
        </p:sp>
        <p:sp>
          <p:nvSpPr>
            <p:cNvPr id="398376" name="Line 40"/>
            <p:cNvSpPr>
              <a:spLocks noChangeShapeType="1"/>
            </p:cNvSpPr>
            <p:nvPr/>
          </p:nvSpPr>
          <p:spPr bwMode="auto">
            <a:xfrm>
              <a:off x="3287" y="3265"/>
              <a:ext cx="336" cy="0"/>
            </a:xfrm>
            <a:prstGeom prst="line">
              <a:avLst/>
            </a:prstGeom>
            <a:noFill/>
            <a:ln w="9525">
              <a:solidFill>
                <a:schemeClr val="tx1"/>
              </a:solidFill>
              <a:prstDash val="dash"/>
              <a:round/>
              <a:headEnd/>
              <a:tailEnd/>
            </a:ln>
            <a:effectLst/>
          </p:spPr>
          <p:txBody>
            <a:bodyPr/>
            <a:lstStyle/>
            <a:p>
              <a:endParaRPr lang="zh-CN" altLang="en-US"/>
            </a:p>
          </p:txBody>
        </p:sp>
      </p:grpSp>
      <p:sp>
        <p:nvSpPr>
          <p:cNvPr id="398377" name="Text Box 41"/>
          <p:cNvSpPr txBox="1">
            <a:spLocks noChangeArrowheads="1"/>
          </p:cNvSpPr>
          <p:nvPr/>
        </p:nvSpPr>
        <p:spPr bwMode="auto">
          <a:xfrm>
            <a:off x="317500" y="4041775"/>
            <a:ext cx="1943100" cy="396875"/>
          </a:xfrm>
          <a:prstGeom prst="rect">
            <a:avLst/>
          </a:prstGeom>
          <a:noFill/>
          <a:ln w="9525">
            <a:noFill/>
            <a:miter lim="800000"/>
            <a:headEnd/>
            <a:tailEnd/>
          </a:ln>
          <a:effectLst/>
        </p:spPr>
        <p:txBody>
          <a:bodyPr>
            <a:spAutoFit/>
          </a:bodyPr>
          <a:lstStyle/>
          <a:p>
            <a:pPr algn="l">
              <a:lnSpc>
                <a:spcPct val="100000"/>
              </a:lnSpc>
              <a:spcBef>
                <a:spcPct val="50000"/>
              </a:spcBef>
            </a:pPr>
            <a:r>
              <a:rPr kumimoji="0" lang="zh-CN" altLang="en-US" sz="2000" b="1">
                <a:solidFill>
                  <a:schemeClr val="tx1"/>
                </a:solidFill>
              </a:rPr>
              <a:t>用例图</a:t>
            </a:r>
            <a:r>
              <a:rPr kumimoji="0" lang="en-US" altLang="zh-CN" sz="2000" b="1">
                <a:solidFill>
                  <a:schemeClr val="tx1"/>
                </a:solidFill>
              </a:rPr>
              <a:t>3</a:t>
            </a:r>
            <a:r>
              <a:rPr kumimoji="0" lang="zh-CN" altLang="en-US" sz="2000" b="1">
                <a:solidFill>
                  <a:schemeClr val="tx1"/>
                </a:solidFill>
              </a:rPr>
              <a:t>：</a:t>
            </a:r>
          </a:p>
        </p:txBody>
      </p:sp>
      <p:sp>
        <p:nvSpPr>
          <p:cNvPr id="398378" name="Text Box 42"/>
          <p:cNvSpPr txBox="1">
            <a:spLocks noChangeArrowheads="1"/>
          </p:cNvSpPr>
          <p:nvPr/>
        </p:nvSpPr>
        <p:spPr bwMode="auto">
          <a:xfrm>
            <a:off x="522288" y="5770563"/>
            <a:ext cx="8001000" cy="707886"/>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000" b="1" dirty="0">
                <a:solidFill>
                  <a:schemeClr val="tx1"/>
                </a:solidFill>
              </a:rPr>
              <a:t>研究生有三个独立的功能，它们之间没有直接的关系，修改或添加功能，对其它的功能没有直接影响</a:t>
            </a:r>
            <a:r>
              <a:rPr lang="zh-CN" altLang="en-US" sz="2000" b="1" dirty="0" smtClean="0">
                <a:solidFill>
                  <a:schemeClr val="tx1"/>
                </a:solidFill>
              </a:rPr>
              <a:t>。</a:t>
            </a:r>
            <a:r>
              <a:rPr lang="en-US" altLang="zh-CN" sz="2000" b="1" dirty="0" smtClean="0">
                <a:solidFill>
                  <a:schemeClr val="tx1"/>
                </a:solidFill>
              </a:rPr>
              <a:t>/*</a:t>
            </a:r>
            <a:r>
              <a:rPr lang="zh-CN" altLang="en-US" sz="1200" b="1" dirty="0" smtClean="0">
                <a:solidFill>
                  <a:schemeClr val="tx1"/>
                </a:solidFill>
              </a:rPr>
              <a:t>但是需要通过解释来说明附带条件</a:t>
            </a:r>
            <a:r>
              <a:rPr lang="en-US" altLang="zh-CN" sz="2000" b="1" dirty="0" smtClean="0">
                <a:solidFill>
                  <a:schemeClr val="tx1"/>
                </a:solidFill>
              </a:rPr>
              <a:t>*/</a:t>
            </a:r>
            <a:endParaRPr lang="zh-CN" altLang="en-US" sz="2000" b="1" dirty="0">
              <a:solidFill>
                <a:schemeClr val="tx1"/>
              </a:solidFill>
            </a:endParaRPr>
          </a:p>
        </p:txBody>
      </p:sp>
      <p:sp>
        <p:nvSpPr>
          <p:cNvPr id="398379" name="Text Box 43"/>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建立功能模型</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8338"/>
                                        </p:tgtEl>
                                        <p:attrNameLst>
                                          <p:attrName>style.visibility</p:attrName>
                                        </p:attrNameLst>
                                      </p:cBhvr>
                                      <p:to>
                                        <p:strVal val="visible"/>
                                      </p:to>
                                    </p:set>
                                    <p:animEffect transition="in" filter="blinds(horizontal)">
                                      <p:cBhvr>
                                        <p:cTn id="7" dur="500"/>
                                        <p:tgtEl>
                                          <p:spTgt spid="39833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98377"/>
                                        </p:tgtEl>
                                        <p:attrNameLst>
                                          <p:attrName>style.visibility</p:attrName>
                                        </p:attrNameLst>
                                      </p:cBhvr>
                                      <p:to>
                                        <p:strVal val="visible"/>
                                      </p:to>
                                    </p:set>
                                    <p:animEffect transition="in" filter="randombar(horizontal)">
                                      <p:cBhvr>
                                        <p:cTn id="12" dur="500"/>
                                        <p:tgtEl>
                                          <p:spTgt spid="398377"/>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398380"/>
                                        </p:tgtEl>
                                        <p:attrNameLst>
                                          <p:attrName>style.visibility</p:attrName>
                                        </p:attrNameLst>
                                      </p:cBhvr>
                                      <p:to>
                                        <p:strVal val="visible"/>
                                      </p:to>
                                    </p:set>
                                    <p:animEffect transition="in" filter="blinds(horizontal)">
                                      <p:cBhvr>
                                        <p:cTn id="16" dur="500"/>
                                        <p:tgtEl>
                                          <p:spTgt spid="398380"/>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398378"/>
                                        </p:tgtEl>
                                        <p:attrNameLst>
                                          <p:attrName>style.visibility</p:attrName>
                                        </p:attrNameLst>
                                      </p:cBhvr>
                                      <p:to>
                                        <p:strVal val="visible"/>
                                      </p:to>
                                    </p:set>
                                    <p:animEffect transition="in" filter="randombar(horizontal)">
                                      <p:cBhvr>
                                        <p:cTn id="21" dur="500"/>
                                        <p:tgtEl>
                                          <p:spTgt spid="398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8" grpId="0"/>
      <p:bldP spid="398377" grpId="0" autoUpdateAnimBg="0"/>
      <p:bldP spid="39837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Text Box 2"/>
          <p:cNvSpPr txBox="1">
            <a:spLocks noChangeArrowheads="1"/>
          </p:cNvSpPr>
          <p:nvPr/>
        </p:nvSpPr>
        <p:spPr bwMode="auto">
          <a:xfrm>
            <a:off x="463550" y="5354638"/>
            <a:ext cx="8343900" cy="822325"/>
          </a:xfrm>
          <a:prstGeom prst="rect">
            <a:avLst/>
          </a:prstGeom>
          <a:noFill/>
          <a:ln w="9525">
            <a:noFill/>
            <a:miter lim="800000"/>
            <a:headEnd/>
            <a:tailEnd/>
          </a:ln>
          <a:effectLst/>
        </p:spPr>
        <p:txBody>
          <a:bodyPr>
            <a:spAutoFit/>
          </a:bodyPr>
          <a:lstStyle/>
          <a:p>
            <a:pPr algn="l">
              <a:lnSpc>
                <a:spcPct val="120000"/>
              </a:lnSpc>
              <a:spcBef>
                <a:spcPct val="50000"/>
              </a:spcBef>
            </a:pPr>
            <a:r>
              <a:rPr lang="zh-CN" altLang="en-US" sz="2000" b="1">
                <a:solidFill>
                  <a:schemeClr val="tx1"/>
                </a:solidFill>
                <a:latin typeface="Times New Roman" pitchFamily="18" charset="0"/>
              </a:rPr>
              <a:t>说明研究生在登录后，选择执行“选课”或“查学分”。若增加功能，必须修改登录的条件和判断逻辑。</a:t>
            </a:r>
          </a:p>
        </p:txBody>
      </p:sp>
      <p:sp>
        <p:nvSpPr>
          <p:cNvPr id="399382" name="Text Box 22"/>
          <p:cNvSpPr txBox="1">
            <a:spLocks noChangeArrowheads="1"/>
          </p:cNvSpPr>
          <p:nvPr/>
        </p:nvSpPr>
        <p:spPr bwMode="auto">
          <a:xfrm>
            <a:off x="325438" y="1484313"/>
            <a:ext cx="1943100" cy="396875"/>
          </a:xfrm>
          <a:prstGeom prst="rect">
            <a:avLst/>
          </a:prstGeom>
          <a:noFill/>
          <a:ln w="9525">
            <a:noFill/>
            <a:miter lim="800000"/>
            <a:headEnd/>
            <a:tailEnd/>
          </a:ln>
          <a:effectLst/>
        </p:spPr>
        <p:txBody>
          <a:bodyPr>
            <a:spAutoFit/>
          </a:bodyPr>
          <a:lstStyle/>
          <a:p>
            <a:pPr algn="l">
              <a:lnSpc>
                <a:spcPct val="100000"/>
              </a:lnSpc>
              <a:spcBef>
                <a:spcPct val="50000"/>
              </a:spcBef>
            </a:pPr>
            <a:r>
              <a:rPr kumimoji="0" lang="zh-CN" altLang="en-US" sz="2000" b="1">
                <a:solidFill>
                  <a:schemeClr val="tx1"/>
                </a:solidFill>
              </a:rPr>
              <a:t>用例图</a:t>
            </a:r>
            <a:r>
              <a:rPr kumimoji="0" lang="en-US" altLang="zh-CN" sz="2000" b="1">
                <a:solidFill>
                  <a:schemeClr val="tx1"/>
                </a:solidFill>
              </a:rPr>
              <a:t>4</a:t>
            </a:r>
            <a:r>
              <a:rPr kumimoji="0" lang="zh-CN" altLang="en-US" sz="2000" b="1">
                <a:solidFill>
                  <a:schemeClr val="tx1"/>
                </a:solidFill>
              </a:rPr>
              <a:t>：</a:t>
            </a:r>
          </a:p>
        </p:txBody>
      </p:sp>
      <p:sp>
        <p:nvSpPr>
          <p:cNvPr id="399383" name="Text Box 23"/>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建立功能模型</a:t>
            </a:r>
          </a:p>
        </p:txBody>
      </p:sp>
      <p:grpSp>
        <p:nvGrpSpPr>
          <p:cNvPr id="399386" name="Group 26"/>
          <p:cNvGrpSpPr>
            <a:grpSpLocks/>
          </p:cNvGrpSpPr>
          <p:nvPr/>
        </p:nvGrpSpPr>
        <p:grpSpPr bwMode="auto">
          <a:xfrm>
            <a:off x="2065338" y="2371725"/>
            <a:ext cx="4857750" cy="2438400"/>
            <a:chOff x="1301" y="1494"/>
            <a:chExt cx="3060" cy="1536"/>
          </a:xfrm>
        </p:grpSpPr>
        <p:sp>
          <p:nvSpPr>
            <p:cNvPr id="399387" name="Oval 27"/>
            <p:cNvSpPr>
              <a:spLocks noChangeArrowheads="1"/>
            </p:cNvSpPr>
            <p:nvPr/>
          </p:nvSpPr>
          <p:spPr bwMode="auto">
            <a:xfrm>
              <a:off x="3609" y="2098"/>
              <a:ext cx="702" cy="257"/>
            </a:xfrm>
            <a:prstGeom prst="ellipse">
              <a:avLst/>
            </a:prstGeom>
            <a:noFill/>
            <a:ln w="9525">
              <a:solidFill>
                <a:schemeClr val="tx1"/>
              </a:solidFill>
              <a:round/>
              <a:headEnd/>
              <a:tailEnd/>
            </a:ln>
            <a:effectLst/>
          </p:spPr>
          <p:txBody>
            <a:bodyPr wrap="none" anchor="ctr"/>
            <a:lstStyle/>
            <a:p>
              <a:endParaRPr lang="zh-CN" altLang="en-US"/>
            </a:p>
          </p:txBody>
        </p:sp>
        <p:sp>
          <p:nvSpPr>
            <p:cNvPr id="399388" name="Oval 28"/>
            <p:cNvSpPr>
              <a:spLocks noChangeArrowheads="1"/>
            </p:cNvSpPr>
            <p:nvPr/>
          </p:nvSpPr>
          <p:spPr bwMode="auto">
            <a:xfrm>
              <a:off x="3659" y="2649"/>
              <a:ext cx="702" cy="257"/>
            </a:xfrm>
            <a:prstGeom prst="ellipse">
              <a:avLst/>
            </a:prstGeom>
            <a:noFill/>
            <a:ln w="9525">
              <a:solidFill>
                <a:schemeClr val="tx1"/>
              </a:solidFill>
              <a:round/>
              <a:headEnd/>
              <a:tailEnd/>
            </a:ln>
            <a:effectLst/>
          </p:spPr>
          <p:txBody>
            <a:bodyPr wrap="none" anchor="ctr"/>
            <a:lstStyle/>
            <a:p>
              <a:endParaRPr lang="zh-CN" altLang="en-US"/>
            </a:p>
          </p:txBody>
        </p:sp>
        <p:sp>
          <p:nvSpPr>
            <p:cNvPr id="399389" name="Oval 29"/>
            <p:cNvSpPr>
              <a:spLocks noChangeArrowheads="1"/>
            </p:cNvSpPr>
            <p:nvPr/>
          </p:nvSpPr>
          <p:spPr bwMode="auto">
            <a:xfrm>
              <a:off x="1401" y="2302"/>
              <a:ext cx="101" cy="126"/>
            </a:xfrm>
            <a:prstGeom prst="ellipse">
              <a:avLst/>
            </a:prstGeom>
            <a:noFill/>
            <a:ln w="9525">
              <a:solidFill>
                <a:schemeClr val="tx1"/>
              </a:solidFill>
              <a:round/>
              <a:headEnd/>
              <a:tailEnd/>
            </a:ln>
            <a:effectLst/>
          </p:spPr>
          <p:txBody>
            <a:bodyPr wrap="none" anchor="ctr"/>
            <a:lstStyle/>
            <a:p>
              <a:endParaRPr lang="zh-CN" altLang="en-US"/>
            </a:p>
          </p:txBody>
        </p:sp>
        <p:sp>
          <p:nvSpPr>
            <p:cNvPr id="399390" name="Line 30"/>
            <p:cNvSpPr>
              <a:spLocks noChangeShapeType="1"/>
            </p:cNvSpPr>
            <p:nvPr/>
          </p:nvSpPr>
          <p:spPr bwMode="auto">
            <a:xfrm>
              <a:off x="1451" y="2403"/>
              <a:ext cx="2" cy="63"/>
            </a:xfrm>
            <a:prstGeom prst="line">
              <a:avLst/>
            </a:prstGeom>
            <a:noFill/>
            <a:ln w="9525">
              <a:solidFill>
                <a:schemeClr val="tx1"/>
              </a:solidFill>
              <a:round/>
              <a:headEnd/>
              <a:tailEnd/>
            </a:ln>
            <a:effectLst/>
          </p:spPr>
          <p:txBody>
            <a:bodyPr/>
            <a:lstStyle/>
            <a:p>
              <a:endParaRPr lang="zh-CN" altLang="en-US"/>
            </a:p>
          </p:txBody>
        </p:sp>
        <p:sp>
          <p:nvSpPr>
            <p:cNvPr id="399391" name="Line 31"/>
            <p:cNvSpPr>
              <a:spLocks noChangeShapeType="1"/>
            </p:cNvSpPr>
            <p:nvPr/>
          </p:nvSpPr>
          <p:spPr bwMode="auto">
            <a:xfrm>
              <a:off x="1351" y="2457"/>
              <a:ext cx="201" cy="1"/>
            </a:xfrm>
            <a:prstGeom prst="line">
              <a:avLst/>
            </a:prstGeom>
            <a:noFill/>
            <a:ln w="9525">
              <a:solidFill>
                <a:schemeClr val="tx1"/>
              </a:solidFill>
              <a:round/>
              <a:headEnd/>
              <a:tailEnd/>
            </a:ln>
            <a:effectLst/>
          </p:spPr>
          <p:txBody>
            <a:bodyPr/>
            <a:lstStyle/>
            <a:p>
              <a:endParaRPr lang="zh-CN" altLang="en-US"/>
            </a:p>
          </p:txBody>
        </p:sp>
        <p:sp>
          <p:nvSpPr>
            <p:cNvPr id="399392" name="Line 32"/>
            <p:cNvSpPr>
              <a:spLocks noChangeShapeType="1"/>
            </p:cNvSpPr>
            <p:nvPr/>
          </p:nvSpPr>
          <p:spPr bwMode="auto">
            <a:xfrm flipH="1">
              <a:off x="1401" y="2446"/>
              <a:ext cx="50" cy="126"/>
            </a:xfrm>
            <a:prstGeom prst="line">
              <a:avLst/>
            </a:prstGeom>
            <a:noFill/>
            <a:ln w="9525">
              <a:solidFill>
                <a:schemeClr val="tx1"/>
              </a:solidFill>
              <a:round/>
              <a:headEnd/>
              <a:tailEnd/>
            </a:ln>
            <a:effectLst/>
          </p:spPr>
          <p:txBody>
            <a:bodyPr/>
            <a:lstStyle/>
            <a:p>
              <a:endParaRPr lang="zh-CN" altLang="en-US"/>
            </a:p>
          </p:txBody>
        </p:sp>
        <p:sp>
          <p:nvSpPr>
            <p:cNvPr id="399393" name="Line 33"/>
            <p:cNvSpPr>
              <a:spLocks noChangeShapeType="1"/>
            </p:cNvSpPr>
            <p:nvPr/>
          </p:nvSpPr>
          <p:spPr bwMode="auto">
            <a:xfrm>
              <a:off x="1451" y="2446"/>
              <a:ext cx="51" cy="126"/>
            </a:xfrm>
            <a:prstGeom prst="line">
              <a:avLst/>
            </a:prstGeom>
            <a:noFill/>
            <a:ln w="9525">
              <a:solidFill>
                <a:schemeClr val="tx1"/>
              </a:solidFill>
              <a:round/>
              <a:headEnd/>
              <a:tailEnd/>
            </a:ln>
            <a:effectLst/>
          </p:spPr>
          <p:txBody>
            <a:bodyPr/>
            <a:lstStyle/>
            <a:p>
              <a:endParaRPr lang="zh-CN" altLang="en-US"/>
            </a:p>
          </p:txBody>
        </p:sp>
        <p:sp>
          <p:nvSpPr>
            <p:cNvPr id="399394" name="Text Box 34"/>
            <p:cNvSpPr txBox="1">
              <a:spLocks noChangeArrowheads="1"/>
            </p:cNvSpPr>
            <p:nvPr/>
          </p:nvSpPr>
          <p:spPr bwMode="auto">
            <a:xfrm>
              <a:off x="1301" y="2585"/>
              <a:ext cx="451"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effectLst>
                    <a:outerShdw blurRad="38100" dist="38100" dir="2700000" algn="tl">
                      <a:srgbClr val="C0C0C0"/>
                    </a:outerShdw>
                  </a:effectLst>
                  <a:latin typeface="Times New Roman" pitchFamily="18" charset="0"/>
                </a:rPr>
                <a:t>研究生</a:t>
              </a:r>
            </a:p>
          </p:txBody>
        </p:sp>
        <p:sp>
          <p:nvSpPr>
            <p:cNvPr id="399395" name="Line 35"/>
            <p:cNvSpPr>
              <a:spLocks noChangeShapeType="1"/>
            </p:cNvSpPr>
            <p:nvPr/>
          </p:nvSpPr>
          <p:spPr bwMode="auto">
            <a:xfrm>
              <a:off x="1702" y="2477"/>
              <a:ext cx="502" cy="1"/>
            </a:xfrm>
            <a:prstGeom prst="line">
              <a:avLst/>
            </a:prstGeom>
            <a:noFill/>
            <a:ln w="9525">
              <a:solidFill>
                <a:schemeClr val="tx1"/>
              </a:solidFill>
              <a:round/>
              <a:headEnd/>
              <a:tailEnd type="arrow" w="med" len="med"/>
            </a:ln>
            <a:effectLst/>
          </p:spPr>
          <p:txBody>
            <a:bodyPr/>
            <a:lstStyle/>
            <a:p>
              <a:endParaRPr lang="zh-CN" altLang="en-US"/>
            </a:p>
          </p:txBody>
        </p:sp>
        <p:sp>
          <p:nvSpPr>
            <p:cNvPr id="399396" name="Oval 36"/>
            <p:cNvSpPr>
              <a:spLocks noChangeArrowheads="1"/>
            </p:cNvSpPr>
            <p:nvPr/>
          </p:nvSpPr>
          <p:spPr bwMode="auto">
            <a:xfrm>
              <a:off x="2204" y="2354"/>
              <a:ext cx="702" cy="257"/>
            </a:xfrm>
            <a:prstGeom prst="ellipse">
              <a:avLst/>
            </a:prstGeom>
            <a:noFill/>
            <a:ln w="9525">
              <a:solidFill>
                <a:schemeClr val="tx1"/>
              </a:solidFill>
              <a:round/>
              <a:headEnd/>
              <a:tailEnd/>
            </a:ln>
            <a:effectLst/>
          </p:spPr>
          <p:txBody>
            <a:bodyPr wrap="none" anchor="ctr"/>
            <a:lstStyle/>
            <a:p>
              <a:pPr algn="ctr">
                <a:lnSpc>
                  <a:spcPct val="100000"/>
                </a:lnSpc>
              </a:pPr>
              <a:endParaRPr lang="zh-CN" altLang="zh-CN" sz="1400" b="1">
                <a:solidFill>
                  <a:schemeClr val="tx1"/>
                </a:solidFill>
                <a:effectLst>
                  <a:outerShdw blurRad="38100" dist="38100" dir="2700000" algn="tl">
                    <a:srgbClr val="C0C0C0"/>
                  </a:outerShdw>
                </a:effectLst>
                <a:latin typeface="Times New Roman" pitchFamily="18" charset="0"/>
              </a:endParaRPr>
            </a:p>
          </p:txBody>
        </p:sp>
        <p:sp>
          <p:nvSpPr>
            <p:cNvPr id="399397" name="Line 37"/>
            <p:cNvSpPr>
              <a:spLocks noChangeShapeType="1"/>
            </p:cNvSpPr>
            <p:nvPr/>
          </p:nvSpPr>
          <p:spPr bwMode="auto">
            <a:xfrm flipV="1">
              <a:off x="2906" y="2268"/>
              <a:ext cx="703" cy="189"/>
            </a:xfrm>
            <a:prstGeom prst="line">
              <a:avLst/>
            </a:prstGeom>
            <a:noFill/>
            <a:ln w="9525">
              <a:solidFill>
                <a:schemeClr val="tx1"/>
              </a:solidFill>
              <a:prstDash val="dash"/>
              <a:round/>
              <a:headEnd type="triangle" w="med" len="med"/>
              <a:tailEnd/>
            </a:ln>
            <a:effectLst/>
          </p:spPr>
          <p:txBody>
            <a:bodyPr/>
            <a:lstStyle/>
            <a:p>
              <a:endParaRPr lang="zh-CN" altLang="en-US"/>
            </a:p>
          </p:txBody>
        </p:sp>
        <p:sp>
          <p:nvSpPr>
            <p:cNvPr id="399398" name="Line 38"/>
            <p:cNvSpPr>
              <a:spLocks noChangeShapeType="1"/>
            </p:cNvSpPr>
            <p:nvPr/>
          </p:nvSpPr>
          <p:spPr bwMode="auto">
            <a:xfrm>
              <a:off x="2906" y="2502"/>
              <a:ext cx="753" cy="253"/>
            </a:xfrm>
            <a:prstGeom prst="line">
              <a:avLst/>
            </a:prstGeom>
            <a:noFill/>
            <a:ln w="9525">
              <a:solidFill>
                <a:schemeClr val="tx1"/>
              </a:solidFill>
              <a:prstDash val="dash"/>
              <a:round/>
              <a:headEnd type="triangle" w="med" len="med"/>
              <a:tailEnd/>
            </a:ln>
            <a:effectLst/>
          </p:spPr>
          <p:txBody>
            <a:bodyPr/>
            <a:lstStyle/>
            <a:p>
              <a:endParaRPr lang="zh-CN" altLang="en-US"/>
            </a:p>
          </p:txBody>
        </p:sp>
        <p:sp>
          <p:nvSpPr>
            <p:cNvPr id="399399" name="Text Box 39"/>
            <p:cNvSpPr txBox="1">
              <a:spLocks noChangeArrowheads="1"/>
            </p:cNvSpPr>
            <p:nvPr/>
          </p:nvSpPr>
          <p:spPr bwMode="auto">
            <a:xfrm>
              <a:off x="2906" y="2183"/>
              <a:ext cx="552"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en-US" altLang="zh-CN" sz="1400" b="1">
                  <a:solidFill>
                    <a:schemeClr val="tx1"/>
                  </a:solidFill>
                  <a:effectLst>
                    <a:outerShdw blurRad="38100" dist="38100" dir="2700000" algn="tl">
                      <a:srgbClr val="C0C0C0"/>
                    </a:outerShdw>
                  </a:effectLst>
                  <a:latin typeface="Times New Roman" pitchFamily="18" charset="0"/>
                </a:rPr>
                <a:t>《extend》</a:t>
              </a:r>
            </a:p>
          </p:txBody>
        </p:sp>
        <p:sp>
          <p:nvSpPr>
            <p:cNvPr id="399400" name="Text Box 40"/>
            <p:cNvSpPr txBox="1">
              <a:spLocks noChangeArrowheads="1"/>
            </p:cNvSpPr>
            <p:nvPr/>
          </p:nvSpPr>
          <p:spPr bwMode="auto">
            <a:xfrm>
              <a:off x="2906" y="2656"/>
              <a:ext cx="670"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en-US" altLang="zh-CN" sz="1400" b="1">
                  <a:solidFill>
                    <a:schemeClr val="tx1"/>
                  </a:solidFill>
                  <a:effectLst>
                    <a:outerShdw blurRad="38100" dist="38100" dir="2700000" algn="tl">
                      <a:srgbClr val="C0C0C0"/>
                    </a:outerShdw>
                  </a:effectLst>
                  <a:latin typeface="Times New Roman" pitchFamily="18" charset="0"/>
                </a:rPr>
                <a:t>《 extend 》</a:t>
              </a:r>
            </a:p>
          </p:txBody>
        </p:sp>
        <p:sp>
          <p:nvSpPr>
            <p:cNvPr id="399401" name="Text Box 41"/>
            <p:cNvSpPr txBox="1">
              <a:spLocks noChangeArrowheads="1"/>
            </p:cNvSpPr>
            <p:nvPr/>
          </p:nvSpPr>
          <p:spPr bwMode="auto">
            <a:xfrm>
              <a:off x="2405" y="2605"/>
              <a:ext cx="351"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effectLst>
                    <a:outerShdw blurRad="38100" dist="38100" dir="2700000" algn="tl">
                      <a:srgbClr val="C0C0C0"/>
                    </a:outerShdw>
                  </a:effectLst>
                  <a:latin typeface="Times New Roman" pitchFamily="18" charset="0"/>
                </a:rPr>
                <a:t>登录</a:t>
              </a:r>
            </a:p>
          </p:txBody>
        </p:sp>
        <p:sp>
          <p:nvSpPr>
            <p:cNvPr id="399402" name="Text Box 42"/>
            <p:cNvSpPr txBox="1">
              <a:spLocks noChangeArrowheads="1"/>
            </p:cNvSpPr>
            <p:nvPr/>
          </p:nvSpPr>
          <p:spPr bwMode="auto">
            <a:xfrm>
              <a:off x="3859" y="2368"/>
              <a:ext cx="352"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effectLst>
                    <a:outerShdw blurRad="38100" dist="38100" dir="2700000" algn="tl">
                      <a:srgbClr val="C0C0C0"/>
                    </a:outerShdw>
                  </a:effectLst>
                  <a:latin typeface="Times New Roman" pitchFamily="18" charset="0"/>
                </a:rPr>
                <a:t>选课</a:t>
              </a:r>
            </a:p>
          </p:txBody>
        </p:sp>
        <p:sp>
          <p:nvSpPr>
            <p:cNvPr id="399403" name="Text Box 43"/>
            <p:cNvSpPr txBox="1">
              <a:spLocks noChangeArrowheads="1"/>
            </p:cNvSpPr>
            <p:nvPr/>
          </p:nvSpPr>
          <p:spPr bwMode="auto">
            <a:xfrm>
              <a:off x="3910" y="2896"/>
              <a:ext cx="401"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effectLst>
                    <a:outerShdw blurRad="38100" dist="38100" dir="2700000" algn="tl">
                      <a:srgbClr val="C0C0C0"/>
                    </a:outerShdw>
                  </a:effectLst>
                  <a:latin typeface="Times New Roman" pitchFamily="18" charset="0"/>
                </a:rPr>
                <a:t>查学分</a:t>
              </a:r>
            </a:p>
          </p:txBody>
        </p:sp>
        <p:sp>
          <p:nvSpPr>
            <p:cNvPr id="399404" name="Line 44"/>
            <p:cNvSpPr>
              <a:spLocks noChangeShapeType="1"/>
            </p:cNvSpPr>
            <p:nvPr/>
          </p:nvSpPr>
          <p:spPr bwMode="auto">
            <a:xfrm flipH="1">
              <a:off x="2505" y="2022"/>
              <a:ext cx="0" cy="336"/>
            </a:xfrm>
            <a:prstGeom prst="line">
              <a:avLst/>
            </a:prstGeom>
            <a:noFill/>
            <a:ln w="9525">
              <a:solidFill>
                <a:schemeClr val="tx1"/>
              </a:solidFill>
              <a:prstDash val="dash"/>
              <a:round/>
              <a:headEnd/>
              <a:tailEnd/>
            </a:ln>
            <a:effectLst/>
          </p:spPr>
          <p:txBody>
            <a:bodyPr/>
            <a:lstStyle/>
            <a:p>
              <a:endParaRPr lang="zh-CN" altLang="en-US"/>
            </a:p>
          </p:txBody>
        </p:sp>
        <p:sp>
          <p:nvSpPr>
            <p:cNvPr id="399405" name="AutoShape 45"/>
            <p:cNvSpPr>
              <a:spLocks noChangeArrowheads="1"/>
            </p:cNvSpPr>
            <p:nvPr/>
          </p:nvSpPr>
          <p:spPr bwMode="auto">
            <a:xfrm>
              <a:off x="1702" y="1494"/>
              <a:ext cx="1656" cy="526"/>
            </a:xfrm>
            <a:prstGeom prst="foldedCorner">
              <a:avLst>
                <a:gd name="adj" fmla="val 12500"/>
              </a:avLst>
            </a:prstGeom>
            <a:noFill/>
            <a:ln w="9525">
              <a:solidFill>
                <a:schemeClr val="tx1"/>
              </a:solidFill>
              <a:round/>
              <a:headEnd/>
              <a:tailEnd/>
            </a:ln>
            <a:effectLst/>
          </p:spPr>
          <p:txBody>
            <a:bodyPr wrap="none" anchor="ctr"/>
            <a:lstStyle/>
            <a:p>
              <a:pPr algn="l">
                <a:lnSpc>
                  <a:spcPct val="100000"/>
                </a:lnSpc>
                <a:spcBef>
                  <a:spcPct val="20000"/>
                </a:spcBef>
              </a:pPr>
              <a:r>
                <a:rPr lang="zh-CN" altLang="en-US" sz="1400" b="1">
                  <a:solidFill>
                    <a:schemeClr val="tx1"/>
                  </a:solidFill>
                  <a:effectLst>
                    <a:outerShdw blurRad="38100" dist="38100" dir="2700000" algn="tl">
                      <a:srgbClr val="C0C0C0"/>
                    </a:outerShdw>
                  </a:effectLst>
                  <a:latin typeface="Times New Roman" pitchFamily="18" charset="0"/>
                </a:rPr>
                <a:t>条件：</a:t>
              </a:r>
            </a:p>
            <a:p>
              <a:pPr algn="l">
                <a:lnSpc>
                  <a:spcPct val="100000"/>
                </a:lnSpc>
                <a:spcBef>
                  <a:spcPct val="20000"/>
                </a:spcBef>
              </a:pPr>
              <a:r>
                <a:rPr lang="en-US" altLang="zh-CN" sz="1400" b="1">
                  <a:solidFill>
                    <a:schemeClr val="tx1"/>
                  </a:solidFill>
                  <a:effectLst>
                    <a:outerShdw blurRad="38100" dist="38100" dir="2700000" algn="tl">
                      <a:srgbClr val="C0C0C0"/>
                    </a:outerShdw>
                  </a:effectLst>
                  <a:latin typeface="Times New Roman" pitchFamily="18" charset="0"/>
                </a:rPr>
                <a:t>if  </a:t>
              </a:r>
              <a:r>
                <a:rPr lang="zh-CN" altLang="en-US" sz="1400" b="1">
                  <a:solidFill>
                    <a:schemeClr val="tx1"/>
                  </a:solidFill>
                  <a:effectLst>
                    <a:outerShdw blurRad="38100" dist="38100" dir="2700000" algn="tl">
                      <a:srgbClr val="C0C0C0"/>
                    </a:outerShdw>
                  </a:effectLst>
                  <a:latin typeface="Times New Roman" pitchFamily="18" charset="0"/>
                </a:rPr>
                <a:t>选择“选课” </a:t>
              </a:r>
              <a:r>
                <a:rPr lang="en-US" altLang="zh-CN" sz="1400" b="1">
                  <a:solidFill>
                    <a:schemeClr val="tx1"/>
                  </a:solidFill>
                  <a:effectLst>
                    <a:outerShdw blurRad="38100" dist="38100" dir="2700000" algn="tl">
                      <a:srgbClr val="C0C0C0"/>
                    </a:outerShdw>
                  </a:effectLst>
                  <a:latin typeface="Times New Roman" pitchFamily="18" charset="0"/>
                </a:rPr>
                <a:t>then </a:t>
              </a:r>
              <a:r>
                <a:rPr lang="zh-CN" altLang="en-US" sz="1400" b="1">
                  <a:solidFill>
                    <a:schemeClr val="tx1"/>
                  </a:solidFill>
                  <a:effectLst>
                    <a:outerShdw blurRad="38100" dist="38100" dir="2700000" algn="tl">
                      <a:srgbClr val="C0C0C0"/>
                    </a:outerShdw>
                  </a:effectLst>
                  <a:latin typeface="Times New Roman" pitchFamily="18" charset="0"/>
                </a:rPr>
                <a:t>选课</a:t>
              </a:r>
            </a:p>
            <a:p>
              <a:pPr algn="l">
                <a:lnSpc>
                  <a:spcPct val="100000"/>
                </a:lnSpc>
                <a:spcBef>
                  <a:spcPct val="20000"/>
                </a:spcBef>
              </a:pPr>
              <a:r>
                <a:rPr lang="en-US" altLang="zh-CN" sz="1400" b="1">
                  <a:solidFill>
                    <a:schemeClr val="tx1"/>
                  </a:solidFill>
                  <a:effectLst>
                    <a:outerShdw blurRad="38100" dist="38100" dir="2700000" algn="tl">
                      <a:srgbClr val="C0C0C0"/>
                    </a:outerShdw>
                  </a:effectLst>
                  <a:latin typeface="Times New Roman" pitchFamily="18" charset="0"/>
                </a:rPr>
                <a:t>If  </a:t>
              </a:r>
              <a:r>
                <a:rPr lang="zh-CN" altLang="en-US" sz="1400" b="1">
                  <a:solidFill>
                    <a:schemeClr val="tx1"/>
                  </a:solidFill>
                  <a:effectLst>
                    <a:outerShdw blurRad="38100" dist="38100" dir="2700000" algn="tl">
                      <a:srgbClr val="C0C0C0"/>
                    </a:outerShdw>
                  </a:effectLst>
                  <a:latin typeface="Times New Roman" pitchFamily="18" charset="0"/>
                </a:rPr>
                <a:t>选择“查学分” </a:t>
              </a:r>
              <a:r>
                <a:rPr lang="en-US" altLang="zh-CN" sz="1400" b="1">
                  <a:solidFill>
                    <a:schemeClr val="tx1"/>
                  </a:solidFill>
                  <a:effectLst>
                    <a:outerShdw blurRad="38100" dist="38100" dir="2700000" algn="tl">
                      <a:srgbClr val="C0C0C0"/>
                    </a:outerShdw>
                  </a:effectLst>
                  <a:latin typeface="Times New Roman" pitchFamily="18" charset="0"/>
                </a:rPr>
                <a:t>then </a:t>
              </a:r>
              <a:r>
                <a:rPr lang="zh-CN" altLang="en-US" sz="1400" b="1">
                  <a:solidFill>
                    <a:schemeClr val="tx1"/>
                  </a:solidFill>
                  <a:effectLst>
                    <a:outerShdw blurRad="38100" dist="38100" dir="2700000" algn="tl">
                      <a:srgbClr val="C0C0C0"/>
                    </a:outerShdw>
                  </a:effectLst>
                  <a:latin typeface="Times New Roman" pitchFamily="18" charset="0"/>
                </a:rPr>
                <a:t>查学分</a:t>
              </a:r>
            </a:p>
          </p:txBody>
        </p:sp>
      </p:grpSp>
    </p:spTree>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273050" y="836613"/>
            <a:ext cx="8577263" cy="4965700"/>
          </a:xfrm>
        </p:spPr>
        <p:txBody>
          <a:bodyPr/>
          <a:lstStyle/>
          <a:p>
            <a:pPr algn="l">
              <a:lnSpc>
                <a:spcPct val="130000"/>
              </a:lnSpc>
            </a:pPr>
            <a:r>
              <a:rPr lang="zh-CN" altLang="en-US" sz="2800">
                <a:solidFill>
                  <a:schemeClr val="tx2"/>
                </a:solidFill>
                <a:latin typeface="宋体" pitchFamily="2" charset="-122"/>
                <a:ea typeface="宋体" pitchFamily="2" charset="-122"/>
              </a:rPr>
              <a:t>练习：</a:t>
            </a:r>
            <a:r>
              <a:rPr lang="zh-CN" altLang="en-US" sz="2800">
                <a:solidFill>
                  <a:schemeClr val="tx1"/>
                </a:solidFill>
                <a:latin typeface="宋体" pitchFamily="2" charset="-122"/>
                <a:ea typeface="宋体" pitchFamily="2" charset="-122"/>
              </a:rPr>
              <a:t/>
            </a:r>
            <a:br>
              <a:rPr lang="zh-CN" altLang="en-US" sz="2800">
                <a:solidFill>
                  <a:schemeClr val="tx1"/>
                </a:solidFill>
                <a:latin typeface="宋体" pitchFamily="2" charset="-122"/>
                <a:ea typeface="宋体" pitchFamily="2" charset="-122"/>
              </a:rPr>
            </a:br>
            <a:r>
              <a:rPr lang="zh-CN" altLang="en-US" sz="2800">
                <a:solidFill>
                  <a:schemeClr val="tx1"/>
                </a:solidFill>
                <a:latin typeface="宋体" pitchFamily="2" charset="-122"/>
                <a:ea typeface="宋体" pitchFamily="2" charset="-122"/>
              </a:rPr>
              <a:t>    信息楼一层有自动饮料售货机，出售</a:t>
            </a:r>
            <a:r>
              <a:rPr lang="en-US" altLang="zh-CN" sz="2800">
                <a:solidFill>
                  <a:schemeClr val="tx1"/>
                </a:solidFill>
                <a:latin typeface="Times New Roman" pitchFamily="18" charset="0"/>
                <a:ea typeface="宋体" pitchFamily="2" charset="-122"/>
              </a:rPr>
              <a:t>N</a:t>
            </a:r>
            <a:r>
              <a:rPr lang="zh-CN" altLang="en-US" sz="2800">
                <a:solidFill>
                  <a:schemeClr val="tx1"/>
                </a:solidFill>
                <a:latin typeface="宋体" pitchFamily="2" charset="-122"/>
                <a:ea typeface="宋体" pitchFamily="2" charset="-122"/>
              </a:rPr>
              <a:t>种不同类型的饮料，售货机上的</a:t>
            </a:r>
            <a:r>
              <a:rPr lang="en-US" altLang="zh-CN" sz="2800">
                <a:solidFill>
                  <a:schemeClr val="tx1"/>
                </a:solidFill>
                <a:latin typeface="Times New Roman" pitchFamily="18" charset="0"/>
                <a:ea typeface="宋体" pitchFamily="2" charset="-122"/>
              </a:rPr>
              <a:t>N</a:t>
            </a:r>
            <a:r>
              <a:rPr lang="zh-CN" altLang="en-US" sz="2800">
                <a:solidFill>
                  <a:schemeClr val="tx1"/>
                </a:solidFill>
                <a:latin typeface="宋体" pitchFamily="2" charset="-122"/>
                <a:ea typeface="宋体" pitchFamily="2" charset="-122"/>
              </a:rPr>
              <a:t>个按钮一一对应不同的饮料。学生付款后通过按按钮来选择所要的饮料。每个按钮旁有一个指示灯，用来表明是否还有这种饮料可售。售货机有一个纸币口和硬币槽，用于收款和退款。</a:t>
            </a:r>
            <a:br>
              <a:rPr lang="zh-CN" altLang="en-US" sz="2800">
                <a:solidFill>
                  <a:schemeClr val="tx1"/>
                </a:solidFill>
                <a:latin typeface="宋体" pitchFamily="2" charset="-122"/>
                <a:ea typeface="宋体" pitchFamily="2" charset="-122"/>
              </a:rPr>
            </a:br>
            <a:r>
              <a:rPr lang="zh-CN" altLang="en-US" sz="2800">
                <a:solidFill>
                  <a:schemeClr val="tx1"/>
                </a:solidFill>
                <a:latin typeface="宋体" pitchFamily="2" charset="-122"/>
                <a:ea typeface="宋体" pitchFamily="2" charset="-122"/>
              </a:rPr>
              <a:t>    课后有一位同学购买饮料，请给出该同学购买饮料的用例图。</a:t>
            </a:r>
          </a:p>
        </p:txBody>
      </p:sp>
      <p:sp>
        <p:nvSpPr>
          <p:cNvPr id="401414" name="Text Box 6"/>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建立功能模型</a:t>
            </a:r>
          </a:p>
        </p:txBody>
      </p:sp>
    </p:spTree>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8" name="Text Box 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建立静态模型</a:t>
            </a:r>
          </a:p>
        </p:txBody>
      </p:sp>
      <p:sp>
        <p:nvSpPr>
          <p:cNvPr id="369670" name="Rectangle 6"/>
          <p:cNvSpPr>
            <a:spLocks noChangeArrowheads="1"/>
          </p:cNvSpPr>
          <p:nvPr/>
        </p:nvSpPr>
        <p:spPr bwMode="auto">
          <a:xfrm>
            <a:off x="215900" y="1095120"/>
            <a:ext cx="8610600" cy="5410712"/>
          </a:xfrm>
          <a:prstGeom prst="rect">
            <a:avLst/>
          </a:prstGeom>
          <a:noFill/>
          <a:ln w="9525">
            <a:noFill/>
            <a:miter lim="800000"/>
            <a:headEnd/>
            <a:tailEnd/>
          </a:ln>
          <a:effectLst/>
        </p:spPr>
        <p:txBody>
          <a:bodyPr anchor="ctr">
            <a:spAutoFit/>
          </a:bodyPr>
          <a:lstStyle/>
          <a:p>
            <a:pPr indent="276225" algn="l">
              <a:lnSpc>
                <a:spcPct val="160000"/>
              </a:lnSpc>
              <a:buFont typeface="Wingdings" pitchFamily="2" charset="2"/>
              <a:buChar char="Ø"/>
            </a:pPr>
            <a:r>
              <a:rPr lang="en-US" altLang="zh-CN" sz="2400" b="1" dirty="0">
                <a:effectLst>
                  <a:outerShdw blurRad="38100" dist="38100" dir="2700000" algn="tl">
                    <a:srgbClr val="C0C0C0"/>
                  </a:outerShdw>
                </a:effectLst>
                <a:latin typeface="宋体" pitchFamily="2" charset="-122"/>
              </a:rPr>
              <a:t> </a:t>
            </a:r>
            <a:r>
              <a:rPr lang="zh-CN" altLang="en-US" sz="2400" b="1" dirty="0">
                <a:effectLst>
                  <a:outerShdw blurRad="38100" dist="38100" dir="2700000" algn="tl">
                    <a:srgbClr val="C0C0C0"/>
                  </a:outerShdw>
                </a:effectLst>
                <a:latin typeface="宋体" pitchFamily="2" charset="-122"/>
              </a:rPr>
              <a:t>用例模型分别从参与者和系统的角度描述用户需求，依据用例模型导出静态模型。静态模型是面向对象建模中最基本、最重要、最耗时的技术活动。</a:t>
            </a:r>
          </a:p>
          <a:p>
            <a:pPr indent="276225" algn="l">
              <a:lnSpc>
                <a:spcPct val="160000"/>
              </a:lnSpc>
              <a:buFont typeface="Wingdings" pitchFamily="2" charset="2"/>
              <a:buChar char="Ø"/>
            </a:pPr>
            <a:r>
              <a:rPr lang="zh-CN" altLang="en-US" sz="2400" b="1" dirty="0">
                <a:solidFill>
                  <a:schemeClr val="tx1"/>
                </a:solidFill>
                <a:effectLst>
                  <a:outerShdw blurRad="38100" dist="38100" dir="2700000" algn="tl">
                    <a:srgbClr val="C0C0C0"/>
                  </a:outerShdw>
                </a:effectLst>
                <a:latin typeface="宋体" pitchFamily="2" charset="-122"/>
              </a:rPr>
              <a:t> </a:t>
            </a:r>
            <a:r>
              <a:rPr lang="zh-CN" altLang="en-US" sz="2400" b="1" dirty="0">
                <a:solidFill>
                  <a:schemeClr val="tx2"/>
                </a:solidFill>
                <a:effectLst>
                  <a:outerShdw blurRad="38100" dist="38100" dir="2700000" algn="tl">
                    <a:srgbClr val="C0C0C0"/>
                  </a:outerShdw>
                </a:effectLst>
                <a:latin typeface="宋体" pitchFamily="2" charset="-122"/>
              </a:rPr>
              <a:t>静态模型</a:t>
            </a:r>
            <a:r>
              <a:rPr lang="zh-CN" altLang="en-US" sz="2400" b="1" dirty="0">
                <a:solidFill>
                  <a:schemeClr val="tx1"/>
                </a:solidFill>
                <a:effectLst>
                  <a:outerShdw blurRad="38100" dist="38100" dir="2700000" algn="tl">
                    <a:srgbClr val="C0C0C0"/>
                  </a:outerShdw>
                </a:effectLst>
                <a:latin typeface="宋体" pitchFamily="2" charset="-122"/>
              </a:rPr>
              <a:t>通过</a:t>
            </a:r>
            <a:r>
              <a:rPr lang="zh-CN" altLang="en-US" sz="2400" b="1" dirty="0">
                <a:effectLst>
                  <a:outerShdw blurRad="38100" dist="38100" dir="2700000" algn="tl">
                    <a:srgbClr val="C0C0C0"/>
                  </a:outerShdw>
                </a:effectLst>
                <a:latin typeface="宋体" pitchFamily="2" charset="-122"/>
              </a:rPr>
              <a:t>建立类图及关系来反映领域</a:t>
            </a:r>
            <a:r>
              <a:rPr lang="zh-CN" altLang="en-US" sz="2400" b="1" dirty="0" smtClean="0">
                <a:effectLst>
                  <a:outerShdw blurRad="38100" dist="38100" dir="2700000" algn="tl">
                    <a:srgbClr val="C0C0C0"/>
                  </a:outerShdw>
                </a:effectLst>
                <a:latin typeface="宋体" pitchFamily="2" charset="-122"/>
              </a:rPr>
              <a:t>概念</a:t>
            </a:r>
            <a:r>
              <a:rPr lang="en-US" altLang="zh-CN" sz="2400" b="1" dirty="0" smtClean="0">
                <a:effectLst>
                  <a:outerShdw blurRad="38100" dist="38100" dir="2700000" algn="tl">
                    <a:srgbClr val="C0C0C0"/>
                  </a:outerShdw>
                </a:effectLst>
                <a:latin typeface="宋体" pitchFamily="2" charset="-122"/>
              </a:rPr>
              <a:t>/*</a:t>
            </a:r>
            <a:r>
              <a:rPr lang="zh-CN" altLang="en-US" sz="1400" b="1" dirty="0" smtClean="0">
                <a:effectLst>
                  <a:outerShdw blurRad="38100" dist="38100" dir="2700000" algn="tl">
                    <a:srgbClr val="C0C0C0"/>
                  </a:outerShdw>
                </a:effectLst>
                <a:latin typeface="宋体" pitchFamily="2" charset="-122"/>
              </a:rPr>
              <a:t>一个抽象的</a:t>
            </a:r>
            <a:r>
              <a:rPr lang="en-US" altLang="zh-CN" sz="1400" b="1" dirty="0" smtClean="0">
                <a:effectLst>
                  <a:outerShdw blurRad="38100" dist="38100" dir="2700000" algn="tl">
                    <a:srgbClr val="C0C0C0"/>
                  </a:outerShdw>
                </a:effectLst>
                <a:latin typeface="宋体" pitchFamily="2" charset="-122"/>
              </a:rPr>
              <a:t>class</a:t>
            </a:r>
            <a:r>
              <a:rPr lang="zh-CN" altLang="en-US" sz="1400" b="1" dirty="0" smtClean="0">
                <a:effectLst>
                  <a:outerShdw blurRad="38100" dist="38100" dir="2700000" algn="tl">
                    <a:srgbClr val="C0C0C0"/>
                  </a:outerShdw>
                </a:effectLst>
                <a:latin typeface="宋体" pitchFamily="2" charset="-122"/>
              </a:rPr>
              <a:t>，不涉及到具体的实际和方法等细节问题，根据用户的需求，产生出抽象的类</a:t>
            </a:r>
            <a:r>
              <a:rPr lang="en-US" altLang="zh-CN" sz="2400" b="1" dirty="0" smtClean="0">
                <a:effectLst>
                  <a:outerShdw blurRad="38100" dist="38100" dir="2700000" algn="tl">
                    <a:srgbClr val="C0C0C0"/>
                  </a:outerShdw>
                </a:effectLst>
                <a:latin typeface="宋体" pitchFamily="2" charset="-122"/>
              </a:rPr>
              <a:t>*/</a:t>
            </a:r>
            <a:r>
              <a:rPr lang="zh-CN" altLang="en-US" sz="2400" b="1" dirty="0" smtClean="0">
                <a:effectLst>
                  <a:outerShdw blurRad="38100" dist="38100" dir="2700000" algn="tl">
                    <a:srgbClr val="C0C0C0"/>
                  </a:outerShdw>
                </a:effectLst>
                <a:latin typeface="宋体" pitchFamily="2" charset="-122"/>
              </a:rPr>
              <a:t>，</a:t>
            </a:r>
            <a:r>
              <a:rPr lang="zh-CN" altLang="en-US" sz="2400" b="1" dirty="0">
                <a:effectLst>
                  <a:outerShdw blurRad="38100" dist="38100" dir="2700000" algn="tl">
                    <a:srgbClr val="C0C0C0"/>
                  </a:outerShdw>
                </a:effectLst>
                <a:latin typeface="宋体" pitchFamily="2" charset="-122"/>
              </a:rPr>
              <a:t>在面向对象设计阶段也还会再次建立类图，但其对类的抽象程度不同。</a:t>
            </a:r>
          </a:p>
          <a:p>
            <a:pPr indent="276225" algn="l">
              <a:lnSpc>
                <a:spcPct val="160000"/>
              </a:lnSpc>
              <a:buFont typeface="Wingdings" pitchFamily="2" charset="2"/>
              <a:buChar char="Ø"/>
            </a:pPr>
            <a:r>
              <a:rPr lang="zh-CN" altLang="en-US" sz="2400" b="1" dirty="0">
                <a:effectLst>
                  <a:outerShdw blurRad="38100" dist="38100" dir="2700000" algn="tl">
                    <a:srgbClr val="C0C0C0"/>
                  </a:outerShdw>
                </a:effectLst>
                <a:latin typeface="宋体" pitchFamily="2" charset="-122"/>
              </a:rPr>
              <a:t> </a:t>
            </a:r>
            <a:r>
              <a:rPr lang="zh-CN" altLang="en-US" sz="2400" b="1" dirty="0">
                <a:solidFill>
                  <a:schemeClr val="tx2"/>
                </a:solidFill>
                <a:effectLst>
                  <a:outerShdw blurRad="38100" dist="38100" dir="2700000" algn="tl">
                    <a:srgbClr val="C0C0C0"/>
                  </a:outerShdw>
                </a:effectLst>
                <a:latin typeface="宋体" pitchFamily="2" charset="-122"/>
              </a:rPr>
              <a:t>静态建模的任务</a:t>
            </a:r>
            <a:r>
              <a:rPr lang="zh-CN" altLang="en-US" sz="2400" b="1" dirty="0">
                <a:effectLst>
                  <a:outerShdw blurRad="38100" dist="38100" dir="2700000" algn="tl">
                    <a:srgbClr val="C0C0C0"/>
                  </a:outerShdw>
                </a:effectLst>
                <a:latin typeface="宋体" pitchFamily="2" charset="-122"/>
              </a:rPr>
              <a:t>是构建问题域的概念模型，把问题域中的实体转变为信息域的类与对象以及它们间的关系，因此也被称为对象模型或领域模型。</a:t>
            </a:r>
          </a:p>
        </p:txBody>
      </p:sp>
    </p:spTree>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20" name="Text Box 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面向对象分析概述</a:t>
            </a:r>
          </a:p>
        </p:txBody>
      </p:sp>
      <p:sp>
        <p:nvSpPr>
          <p:cNvPr id="367621" name="Text Box 5"/>
          <p:cNvSpPr txBox="1">
            <a:spLocks noChangeArrowheads="1"/>
          </p:cNvSpPr>
          <p:nvPr/>
        </p:nvSpPr>
        <p:spPr bwMode="auto">
          <a:xfrm>
            <a:off x="157163" y="1330325"/>
            <a:ext cx="3240087" cy="476250"/>
          </a:xfrm>
          <a:prstGeom prst="rect">
            <a:avLst/>
          </a:prstGeom>
          <a:noFill/>
          <a:ln w="9525">
            <a:noFill/>
            <a:miter lim="800000"/>
            <a:headEnd/>
            <a:tailEnd/>
          </a:ln>
          <a:effectLst/>
        </p:spPr>
        <p:txBody>
          <a:bodyPr wrap="none">
            <a:spAutoFit/>
          </a:bodyPr>
          <a:lstStyle/>
          <a:p>
            <a:r>
              <a:rPr lang="zh-CN" altLang="en-US" b="1">
                <a:solidFill>
                  <a:schemeClr val="hlink"/>
                </a:solidFill>
                <a:effectLst>
                  <a:outerShdw blurRad="38100" dist="38100" dir="2700000" algn="tl">
                    <a:srgbClr val="C0C0C0"/>
                  </a:outerShdw>
                </a:effectLst>
              </a:rPr>
              <a:t>静态模型的</a:t>
            </a:r>
            <a:r>
              <a:rPr lang="en-US" altLang="zh-CN" b="1">
                <a:solidFill>
                  <a:schemeClr val="hlink"/>
                </a:solidFill>
                <a:effectLst>
                  <a:outerShdw blurRad="38100" dist="38100" dir="2700000" algn="tl">
                    <a:srgbClr val="C0C0C0"/>
                  </a:outerShdw>
                </a:effectLst>
              </a:rPr>
              <a:t>5</a:t>
            </a:r>
            <a:r>
              <a:rPr lang="zh-CN" altLang="en-US" b="1">
                <a:solidFill>
                  <a:schemeClr val="hlink"/>
                </a:solidFill>
                <a:effectLst>
                  <a:outerShdw blurRad="38100" dist="38100" dir="2700000" algn="tl">
                    <a:srgbClr val="C0C0C0"/>
                  </a:outerShdw>
                </a:effectLst>
              </a:rPr>
              <a:t>个层次</a:t>
            </a:r>
          </a:p>
        </p:txBody>
      </p:sp>
      <p:sp>
        <p:nvSpPr>
          <p:cNvPr id="367622" name="Rectangle 6"/>
          <p:cNvSpPr>
            <a:spLocks noChangeArrowheads="1"/>
          </p:cNvSpPr>
          <p:nvPr/>
        </p:nvSpPr>
        <p:spPr bwMode="auto">
          <a:xfrm>
            <a:off x="268288" y="2109788"/>
            <a:ext cx="3259137" cy="3889375"/>
          </a:xfrm>
          <a:prstGeom prst="rect">
            <a:avLst/>
          </a:prstGeom>
          <a:noFill/>
          <a:ln w="9525">
            <a:noFill/>
            <a:miter lim="800000"/>
            <a:headEnd/>
            <a:tailEnd/>
          </a:ln>
          <a:effectLst/>
        </p:spPr>
        <p:txBody>
          <a:bodyPr anchor="ctr">
            <a:spAutoFit/>
          </a:bodyPr>
          <a:lstStyle/>
          <a:p>
            <a:pPr algn="l">
              <a:lnSpc>
                <a:spcPct val="130000"/>
              </a:lnSpc>
            </a:pPr>
            <a:r>
              <a:rPr lang="en-US" altLang="zh-CN" sz="2400" b="1">
                <a:effectLst>
                  <a:outerShdw blurRad="38100" dist="38100" dir="2700000" algn="tl">
                    <a:srgbClr val="C0C0C0"/>
                  </a:outerShdw>
                </a:effectLst>
              </a:rPr>
              <a:t>        Coad</a:t>
            </a:r>
            <a:r>
              <a:rPr lang="zh-CN" altLang="en-US" sz="2400" b="1">
                <a:effectLst>
                  <a:outerShdw blurRad="38100" dist="38100" dir="2700000" algn="tl">
                    <a:srgbClr val="C0C0C0"/>
                  </a:outerShdw>
                </a:effectLst>
              </a:rPr>
              <a:t>和</a:t>
            </a:r>
            <a:r>
              <a:rPr lang="en-US" altLang="zh-CN" sz="2400" b="1">
                <a:effectLst>
                  <a:outerShdw blurRad="38100" dist="38100" dir="2700000" algn="tl">
                    <a:srgbClr val="C0C0C0"/>
                  </a:outerShdw>
                </a:effectLst>
              </a:rPr>
              <a:t>Yourdon</a:t>
            </a:r>
            <a:r>
              <a:rPr lang="zh-CN" altLang="en-US" sz="2400" b="1">
                <a:effectLst>
                  <a:outerShdw blurRad="38100" dist="38100" dir="2700000" algn="tl">
                    <a:srgbClr val="C0C0C0"/>
                  </a:outerShdw>
                </a:effectLst>
              </a:rPr>
              <a:t>提出，对于大型、复杂性软件系统，需要建立分析问题域的静态模型。该模型由</a:t>
            </a:r>
            <a:r>
              <a:rPr lang="en-US" altLang="zh-CN" sz="2400" b="1">
                <a:effectLst>
                  <a:outerShdw blurRad="38100" dist="38100" dir="2700000" algn="tl">
                    <a:srgbClr val="C0C0C0"/>
                  </a:outerShdw>
                </a:effectLst>
              </a:rPr>
              <a:t>5</a:t>
            </a:r>
            <a:r>
              <a:rPr lang="zh-CN" altLang="en-US" sz="2400" b="1">
                <a:effectLst>
                  <a:outerShdw blurRad="38100" dist="38100" dir="2700000" algn="tl">
                    <a:srgbClr val="C0C0C0"/>
                  </a:outerShdw>
                </a:effectLst>
              </a:rPr>
              <a:t>个层次组成：类</a:t>
            </a:r>
            <a:r>
              <a:rPr lang="en-US" altLang="zh-CN" sz="2400" b="1">
                <a:effectLst>
                  <a:outerShdw blurRad="38100" dist="38100" dir="2700000" algn="tl">
                    <a:srgbClr val="C0C0C0"/>
                  </a:outerShdw>
                </a:effectLst>
              </a:rPr>
              <a:t>-</a:t>
            </a:r>
            <a:r>
              <a:rPr lang="zh-CN" altLang="en-US" sz="2400" b="1">
                <a:effectLst>
                  <a:outerShdw blurRad="38100" dist="38100" dir="2700000" algn="tl">
                    <a:srgbClr val="C0C0C0"/>
                  </a:outerShdw>
                </a:effectLst>
              </a:rPr>
              <a:t>对象层、结构层、属性层、服务层和主题层。 </a:t>
            </a:r>
          </a:p>
        </p:txBody>
      </p:sp>
      <p:grpSp>
        <p:nvGrpSpPr>
          <p:cNvPr id="367709" name="Group 93"/>
          <p:cNvGrpSpPr>
            <a:grpSpLocks/>
          </p:cNvGrpSpPr>
          <p:nvPr/>
        </p:nvGrpSpPr>
        <p:grpSpPr bwMode="auto">
          <a:xfrm>
            <a:off x="3986213" y="5570538"/>
            <a:ext cx="4029075" cy="922337"/>
            <a:chOff x="2160" y="9552"/>
            <a:chExt cx="3957" cy="1248"/>
          </a:xfrm>
        </p:grpSpPr>
        <p:grpSp>
          <p:nvGrpSpPr>
            <p:cNvPr id="367710" name="Group 94"/>
            <p:cNvGrpSpPr>
              <a:grpSpLocks/>
            </p:cNvGrpSpPr>
            <p:nvPr/>
          </p:nvGrpSpPr>
          <p:grpSpPr bwMode="auto">
            <a:xfrm>
              <a:off x="3895" y="10020"/>
              <a:ext cx="720" cy="468"/>
              <a:chOff x="2700" y="3156"/>
              <a:chExt cx="720" cy="468"/>
            </a:xfrm>
          </p:grpSpPr>
          <p:sp>
            <p:nvSpPr>
              <p:cNvPr id="367711" name="Rectangle 95"/>
              <p:cNvSpPr>
                <a:spLocks noChangeArrowheads="1"/>
              </p:cNvSpPr>
              <p:nvPr/>
            </p:nvSpPr>
            <p:spPr bwMode="auto">
              <a:xfrm>
                <a:off x="2700" y="3156"/>
                <a:ext cx="720" cy="468"/>
              </a:xfrm>
              <a:prstGeom prst="rect">
                <a:avLst/>
              </a:prstGeom>
              <a:solidFill>
                <a:srgbClr val="FFFFFF"/>
              </a:solidFill>
              <a:ln w="9525">
                <a:solidFill>
                  <a:srgbClr val="000000"/>
                </a:solidFill>
                <a:miter lim="800000"/>
                <a:headEnd/>
                <a:tailEnd/>
              </a:ln>
            </p:spPr>
            <p:txBody>
              <a:bodyPr/>
              <a:lstStyle/>
              <a:p>
                <a:endParaRPr lang="zh-CN" altLang="en-US"/>
              </a:p>
            </p:txBody>
          </p:sp>
          <p:sp>
            <p:nvSpPr>
              <p:cNvPr id="367712" name="Rectangle 96"/>
              <p:cNvSpPr>
                <a:spLocks noChangeArrowheads="1"/>
              </p:cNvSpPr>
              <p:nvPr/>
            </p:nvSpPr>
            <p:spPr bwMode="auto">
              <a:xfrm>
                <a:off x="2700" y="3312"/>
                <a:ext cx="720" cy="156"/>
              </a:xfrm>
              <a:prstGeom prst="rect">
                <a:avLst/>
              </a:prstGeom>
              <a:solidFill>
                <a:srgbClr val="FFFFFF"/>
              </a:solidFill>
              <a:ln w="9525">
                <a:solidFill>
                  <a:srgbClr val="000000"/>
                </a:solidFill>
                <a:miter lim="800000"/>
                <a:headEnd/>
                <a:tailEnd/>
              </a:ln>
            </p:spPr>
            <p:txBody>
              <a:bodyPr/>
              <a:lstStyle/>
              <a:p>
                <a:endParaRPr lang="zh-CN" altLang="en-US"/>
              </a:p>
            </p:txBody>
          </p:sp>
        </p:grpSp>
        <p:sp>
          <p:nvSpPr>
            <p:cNvPr id="367713" name="Text Box 97"/>
            <p:cNvSpPr txBox="1">
              <a:spLocks noChangeArrowheads="1"/>
            </p:cNvSpPr>
            <p:nvPr/>
          </p:nvSpPr>
          <p:spPr bwMode="auto">
            <a:xfrm>
              <a:off x="2160" y="9708"/>
              <a:ext cx="1260" cy="468"/>
            </a:xfrm>
            <a:prstGeom prst="rect">
              <a:avLst/>
            </a:prstGeom>
            <a:noFill/>
            <a:ln w="9525">
              <a:noFill/>
              <a:miter lim="800000"/>
              <a:headEnd/>
              <a:tailEnd/>
            </a:ln>
          </p:spPr>
          <p:txBody>
            <a:bodyPr/>
            <a:lstStyle/>
            <a:p>
              <a:r>
                <a:rPr lang="zh-CN" altLang="en-US" sz="1600" b="1">
                  <a:effectLst>
                    <a:outerShdw blurRad="38100" dist="38100" dir="2700000" algn="tl">
                      <a:srgbClr val="C0C0C0"/>
                    </a:outerShdw>
                  </a:effectLst>
                  <a:latin typeface="Times New Roman" pitchFamily="18" charset="0"/>
                </a:rPr>
                <a:t>主题层</a:t>
              </a:r>
              <a:endParaRPr lang="zh-CN" altLang="en-US" sz="1600" b="1">
                <a:effectLst>
                  <a:outerShdw blurRad="38100" dist="38100" dir="2700000" algn="tl">
                    <a:srgbClr val="C0C0C0"/>
                  </a:outerShdw>
                </a:effectLst>
              </a:endParaRPr>
            </a:p>
          </p:txBody>
        </p:sp>
        <p:sp>
          <p:nvSpPr>
            <p:cNvPr id="367714" name="Rectangle 98"/>
            <p:cNvSpPr>
              <a:spLocks noChangeArrowheads="1"/>
            </p:cNvSpPr>
            <p:nvPr/>
          </p:nvSpPr>
          <p:spPr bwMode="auto">
            <a:xfrm>
              <a:off x="3597" y="9864"/>
              <a:ext cx="2520" cy="936"/>
            </a:xfrm>
            <a:prstGeom prst="rect">
              <a:avLst/>
            </a:prstGeom>
            <a:noFill/>
            <a:ln w="9525">
              <a:solidFill>
                <a:srgbClr val="000000"/>
              </a:solidFill>
              <a:miter lim="800000"/>
              <a:headEnd/>
              <a:tailEnd/>
            </a:ln>
          </p:spPr>
          <p:txBody>
            <a:bodyPr/>
            <a:lstStyle/>
            <a:p>
              <a:endParaRPr lang="zh-CN" altLang="en-US"/>
            </a:p>
          </p:txBody>
        </p:sp>
        <p:sp>
          <p:nvSpPr>
            <p:cNvPr id="367715" name="Rectangle 99"/>
            <p:cNvSpPr>
              <a:spLocks noChangeArrowheads="1"/>
            </p:cNvSpPr>
            <p:nvPr/>
          </p:nvSpPr>
          <p:spPr bwMode="auto">
            <a:xfrm>
              <a:off x="3600" y="9552"/>
              <a:ext cx="720" cy="312"/>
            </a:xfrm>
            <a:prstGeom prst="rect">
              <a:avLst/>
            </a:prstGeom>
            <a:solidFill>
              <a:srgbClr val="FFFFFF"/>
            </a:solidFill>
            <a:ln w="9525">
              <a:solidFill>
                <a:srgbClr val="000000"/>
              </a:solidFill>
              <a:miter lim="800000"/>
              <a:headEnd/>
              <a:tailEnd/>
            </a:ln>
          </p:spPr>
          <p:txBody>
            <a:bodyPr/>
            <a:lstStyle/>
            <a:p>
              <a:endParaRPr lang="zh-CN" altLang="en-US"/>
            </a:p>
          </p:txBody>
        </p:sp>
        <p:grpSp>
          <p:nvGrpSpPr>
            <p:cNvPr id="367716" name="Group 100"/>
            <p:cNvGrpSpPr>
              <a:grpSpLocks/>
            </p:cNvGrpSpPr>
            <p:nvPr/>
          </p:nvGrpSpPr>
          <p:grpSpPr bwMode="auto">
            <a:xfrm>
              <a:off x="5155" y="10176"/>
              <a:ext cx="720" cy="468"/>
              <a:chOff x="2700" y="3156"/>
              <a:chExt cx="720" cy="468"/>
            </a:xfrm>
          </p:grpSpPr>
          <p:sp>
            <p:nvSpPr>
              <p:cNvPr id="367717" name="Rectangle 101"/>
              <p:cNvSpPr>
                <a:spLocks noChangeArrowheads="1"/>
              </p:cNvSpPr>
              <p:nvPr/>
            </p:nvSpPr>
            <p:spPr bwMode="auto">
              <a:xfrm>
                <a:off x="2700" y="3156"/>
                <a:ext cx="720" cy="468"/>
              </a:xfrm>
              <a:prstGeom prst="rect">
                <a:avLst/>
              </a:prstGeom>
              <a:solidFill>
                <a:srgbClr val="FFFFFF"/>
              </a:solidFill>
              <a:ln w="9525">
                <a:solidFill>
                  <a:srgbClr val="000000"/>
                </a:solidFill>
                <a:miter lim="800000"/>
                <a:headEnd/>
                <a:tailEnd/>
              </a:ln>
            </p:spPr>
            <p:txBody>
              <a:bodyPr/>
              <a:lstStyle/>
              <a:p>
                <a:endParaRPr lang="zh-CN" altLang="en-US"/>
              </a:p>
            </p:txBody>
          </p:sp>
          <p:sp>
            <p:nvSpPr>
              <p:cNvPr id="367718" name="Rectangle 102"/>
              <p:cNvSpPr>
                <a:spLocks noChangeArrowheads="1"/>
              </p:cNvSpPr>
              <p:nvPr/>
            </p:nvSpPr>
            <p:spPr bwMode="auto">
              <a:xfrm>
                <a:off x="2700" y="3312"/>
                <a:ext cx="720" cy="156"/>
              </a:xfrm>
              <a:prstGeom prst="rect">
                <a:avLst/>
              </a:prstGeom>
              <a:solidFill>
                <a:srgbClr val="FFFFFF"/>
              </a:solidFill>
              <a:ln w="9525">
                <a:solidFill>
                  <a:srgbClr val="000000"/>
                </a:solidFill>
                <a:miter lim="800000"/>
                <a:headEnd/>
                <a:tailEnd/>
              </a:ln>
            </p:spPr>
            <p:txBody>
              <a:bodyPr/>
              <a:lstStyle/>
              <a:p>
                <a:endParaRPr lang="zh-CN" altLang="en-US"/>
              </a:p>
            </p:txBody>
          </p:sp>
        </p:grpSp>
        <p:sp>
          <p:nvSpPr>
            <p:cNvPr id="367719" name="Line 103"/>
            <p:cNvSpPr>
              <a:spLocks noChangeShapeType="1"/>
            </p:cNvSpPr>
            <p:nvPr/>
          </p:nvSpPr>
          <p:spPr bwMode="auto">
            <a:xfrm>
              <a:off x="4614" y="10241"/>
              <a:ext cx="540" cy="156"/>
            </a:xfrm>
            <a:prstGeom prst="line">
              <a:avLst/>
            </a:prstGeom>
            <a:noFill/>
            <a:ln w="9525">
              <a:solidFill>
                <a:srgbClr val="000000"/>
              </a:solidFill>
              <a:prstDash val="dash"/>
              <a:round/>
              <a:headEnd/>
              <a:tailEnd type="arrow" w="med" len="med"/>
            </a:ln>
          </p:spPr>
          <p:txBody>
            <a:bodyPr/>
            <a:lstStyle/>
            <a:p>
              <a:endParaRPr lang="zh-CN" altLang="en-US"/>
            </a:p>
          </p:txBody>
        </p:sp>
      </p:grpSp>
      <p:grpSp>
        <p:nvGrpSpPr>
          <p:cNvPr id="367781" name="Group 165"/>
          <p:cNvGrpSpPr>
            <a:grpSpLocks/>
          </p:cNvGrpSpPr>
          <p:nvPr/>
        </p:nvGrpSpPr>
        <p:grpSpPr bwMode="auto">
          <a:xfrm>
            <a:off x="3954463" y="4473575"/>
            <a:ext cx="3797300" cy="812800"/>
            <a:chOff x="2723" y="2730"/>
            <a:chExt cx="2392" cy="512"/>
          </a:xfrm>
        </p:grpSpPr>
        <p:grpSp>
          <p:nvGrpSpPr>
            <p:cNvPr id="367721" name="Group 105"/>
            <p:cNvGrpSpPr>
              <a:grpSpLocks/>
            </p:cNvGrpSpPr>
            <p:nvPr/>
          </p:nvGrpSpPr>
          <p:grpSpPr bwMode="auto">
            <a:xfrm>
              <a:off x="3440" y="3036"/>
              <a:ext cx="359" cy="187"/>
              <a:chOff x="2700" y="3156"/>
              <a:chExt cx="720" cy="468"/>
            </a:xfrm>
          </p:grpSpPr>
          <p:sp>
            <p:nvSpPr>
              <p:cNvPr id="367722" name="Rectangle 106"/>
              <p:cNvSpPr>
                <a:spLocks noChangeArrowheads="1"/>
              </p:cNvSpPr>
              <p:nvPr/>
            </p:nvSpPr>
            <p:spPr bwMode="auto">
              <a:xfrm>
                <a:off x="2700" y="3156"/>
                <a:ext cx="720" cy="468"/>
              </a:xfrm>
              <a:prstGeom prst="rect">
                <a:avLst/>
              </a:prstGeom>
              <a:solidFill>
                <a:srgbClr val="FFFFFF"/>
              </a:solidFill>
              <a:ln w="9525">
                <a:solidFill>
                  <a:srgbClr val="000000"/>
                </a:solidFill>
                <a:miter lim="800000"/>
                <a:headEnd/>
                <a:tailEnd/>
              </a:ln>
            </p:spPr>
            <p:txBody>
              <a:bodyPr/>
              <a:lstStyle/>
              <a:p>
                <a:endParaRPr lang="zh-CN" altLang="en-US"/>
              </a:p>
            </p:txBody>
          </p:sp>
          <p:sp>
            <p:nvSpPr>
              <p:cNvPr id="367723" name="Rectangle 107"/>
              <p:cNvSpPr>
                <a:spLocks noChangeArrowheads="1"/>
              </p:cNvSpPr>
              <p:nvPr/>
            </p:nvSpPr>
            <p:spPr bwMode="auto">
              <a:xfrm>
                <a:off x="2700" y="3312"/>
                <a:ext cx="720" cy="156"/>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367724" name="Group 108"/>
            <p:cNvGrpSpPr>
              <a:grpSpLocks/>
            </p:cNvGrpSpPr>
            <p:nvPr/>
          </p:nvGrpSpPr>
          <p:grpSpPr bwMode="auto">
            <a:xfrm>
              <a:off x="4706" y="3015"/>
              <a:ext cx="409" cy="227"/>
              <a:chOff x="4628" y="3260"/>
              <a:chExt cx="822" cy="567"/>
            </a:xfrm>
          </p:grpSpPr>
          <p:grpSp>
            <p:nvGrpSpPr>
              <p:cNvPr id="367725" name="Group 109"/>
              <p:cNvGrpSpPr>
                <a:grpSpLocks/>
              </p:cNvGrpSpPr>
              <p:nvPr/>
            </p:nvGrpSpPr>
            <p:grpSpPr bwMode="auto">
              <a:xfrm>
                <a:off x="4680" y="3312"/>
                <a:ext cx="720" cy="468"/>
                <a:chOff x="2700" y="3156"/>
                <a:chExt cx="720" cy="468"/>
              </a:xfrm>
            </p:grpSpPr>
            <p:sp>
              <p:nvSpPr>
                <p:cNvPr id="367726" name="Rectangle 110"/>
                <p:cNvSpPr>
                  <a:spLocks noChangeArrowheads="1"/>
                </p:cNvSpPr>
                <p:nvPr/>
              </p:nvSpPr>
              <p:spPr bwMode="auto">
                <a:xfrm>
                  <a:off x="2700" y="3156"/>
                  <a:ext cx="720" cy="468"/>
                </a:xfrm>
                <a:prstGeom prst="rect">
                  <a:avLst/>
                </a:prstGeom>
                <a:solidFill>
                  <a:srgbClr val="FFFFFF"/>
                </a:solidFill>
                <a:ln w="9525">
                  <a:solidFill>
                    <a:srgbClr val="000000"/>
                  </a:solidFill>
                  <a:miter lim="800000"/>
                  <a:headEnd/>
                  <a:tailEnd/>
                </a:ln>
              </p:spPr>
              <p:txBody>
                <a:bodyPr/>
                <a:lstStyle/>
                <a:p>
                  <a:endParaRPr lang="zh-CN" altLang="en-US"/>
                </a:p>
              </p:txBody>
            </p:sp>
            <p:sp>
              <p:nvSpPr>
                <p:cNvPr id="367727" name="Rectangle 111"/>
                <p:cNvSpPr>
                  <a:spLocks noChangeArrowheads="1"/>
                </p:cNvSpPr>
                <p:nvPr/>
              </p:nvSpPr>
              <p:spPr bwMode="auto">
                <a:xfrm>
                  <a:off x="2700" y="3312"/>
                  <a:ext cx="720" cy="156"/>
                </a:xfrm>
                <a:prstGeom prst="rect">
                  <a:avLst/>
                </a:prstGeom>
                <a:solidFill>
                  <a:srgbClr val="FFFFFF"/>
                </a:solidFill>
                <a:ln w="9525">
                  <a:solidFill>
                    <a:srgbClr val="000000"/>
                  </a:solidFill>
                  <a:miter lim="800000"/>
                  <a:headEnd/>
                  <a:tailEnd/>
                </a:ln>
              </p:spPr>
              <p:txBody>
                <a:bodyPr/>
                <a:lstStyle/>
                <a:p>
                  <a:endParaRPr lang="zh-CN" altLang="en-US"/>
                </a:p>
              </p:txBody>
            </p:sp>
          </p:grpSp>
          <p:sp>
            <p:nvSpPr>
              <p:cNvPr id="367728" name="AutoShape 112"/>
              <p:cNvSpPr>
                <a:spLocks noChangeArrowheads="1"/>
              </p:cNvSpPr>
              <p:nvPr/>
            </p:nvSpPr>
            <p:spPr bwMode="auto">
              <a:xfrm>
                <a:off x="4628" y="3260"/>
                <a:ext cx="822" cy="567"/>
              </a:xfrm>
              <a:prstGeom prst="roundRect">
                <a:avLst>
                  <a:gd name="adj" fmla="val 16667"/>
                </a:avLst>
              </a:prstGeom>
              <a:noFill/>
              <a:ln w="9525">
                <a:solidFill>
                  <a:srgbClr val="000000"/>
                </a:solidFill>
                <a:round/>
                <a:headEnd/>
                <a:tailEnd/>
              </a:ln>
            </p:spPr>
            <p:txBody>
              <a:bodyPr/>
              <a:lstStyle/>
              <a:p>
                <a:endParaRPr lang="zh-CN" altLang="en-US"/>
              </a:p>
            </p:txBody>
          </p:sp>
        </p:grpSp>
        <p:sp>
          <p:nvSpPr>
            <p:cNvPr id="367729" name="Text Box 113"/>
            <p:cNvSpPr txBox="1">
              <a:spLocks noChangeArrowheads="1"/>
            </p:cNvSpPr>
            <p:nvPr/>
          </p:nvSpPr>
          <p:spPr bwMode="auto">
            <a:xfrm>
              <a:off x="2723" y="3020"/>
              <a:ext cx="537" cy="188"/>
            </a:xfrm>
            <a:prstGeom prst="rect">
              <a:avLst/>
            </a:prstGeom>
            <a:noFill/>
            <a:ln w="9525">
              <a:noFill/>
              <a:miter lim="800000"/>
              <a:headEnd/>
              <a:tailEnd/>
            </a:ln>
          </p:spPr>
          <p:txBody>
            <a:bodyPr/>
            <a:lstStyle/>
            <a:p>
              <a:r>
                <a:rPr lang="zh-CN" altLang="en-US" sz="1600" b="1">
                  <a:effectLst>
                    <a:outerShdw blurRad="38100" dist="38100" dir="2700000" algn="tl">
                      <a:srgbClr val="C0C0C0"/>
                    </a:outerShdw>
                  </a:effectLst>
                  <a:latin typeface="Times New Roman" pitchFamily="18" charset="0"/>
                </a:rPr>
                <a:t>服务层</a:t>
              </a:r>
              <a:endParaRPr lang="zh-CN" altLang="en-US" sz="1600" b="1">
                <a:effectLst>
                  <a:outerShdw blurRad="38100" dist="38100" dir="2700000" algn="tl">
                    <a:srgbClr val="C0C0C0"/>
                  </a:outerShdw>
                </a:effectLst>
              </a:endParaRPr>
            </a:p>
          </p:txBody>
        </p:sp>
        <p:sp>
          <p:nvSpPr>
            <p:cNvPr id="367730" name="Line 114"/>
            <p:cNvSpPr>
              <a:spLocks noChangeShapeType="1"/>
            </p:cNvSpPr>
            <p:nvPr/>
          </p:nvSpPr>
          <p:spPr bwMode="auto">
            <a:xfrm flipH="1">
              <a:off x="3620" y="2930"/>
              <a:ext cx="81" cy="262"/>
            </a:xfrm>
            <a:prstGeom prst="line">
              <a:avLst/>
            </a:prstGeom>
            <a:noFill/>
            <a:ln w="9525">
              <a:solidFill>
                <a:srgbClr val="000000"/>
              </a:solidFill>
              <a:prstDash val="dash"/>
              <a:round/>
              <a:headEnd/>
              <a:tailEnd/>
            </a:ln>
          </p:spPr>
          <p:txBody>
            <a:bodyPr/>
            <a:lstStyle/>
            <a:p>
              <a:endParaRPr lang="zh-CN" altLang="en-US"/>
            </a:p>
          </p:txBody>
        </p:sp>
        <p:sp>
          <p:nvSpPr>
            <p:cNvPr id="367731" name="AutoShape 115"/>
            <p:cNvSpPr>
              <a:spLocks noChangeArrowheads="1"/>
            </p:cNvSpPr>
            <p:nvPr/>
          </p:nvSpPr>
          <p:spPr bwMode="auto">
            <a:xfrm rot="21600000">
              <a:off x="3640" y="2730"/>
              <a:ext cx="324" cy="207"/>
            </a:xfrm>
            <a:prstGeom prst="foldedCorner">
              <a:avLst>
                <a:gd name="adj" fmla="val 12500"/>
              </a:avLst>
            </a:prstGeom>
            <a:solidFill>
              <a:srgbClr val="FFFFFF"/>
            </a:solidFill>
            <a:ln w="9525">
              <a:solidFill>
                <a:srgbClr val="000000"/>
              </a:solidFill>
              <a:round/>
              <a:headEnd/>
              <a:tailEnd/>
            </a:ln>
          </p:spPr>
          <p:txBody>
            <a:bodyPr lIns="18000" tIns="46800" rIns="18000" bIns="10800"/>
            <a:lstStyle/>
            <a:p>
              <a:pPr algn="ctr"/>
              <a:r>
                <a:rPr lang="zh-CN" altLang="en-US" sz="1200" b="1">
                  <a:effectLst>
                    <a:outerShdw blurRad="38100" dist="38100" dir="2700000" algn="tl">
                      <a:srgbClr val="C0C0C0"/>
                    </a:outerShdw>
                  </a:effectLst>
                  <a:latin typeface="Times New Roman" pitchFamily="18" charset="0"/>
                </a:rPr>
                <a:t>服务</a:t>
              </a:r>
              <a:endParaRPr lang="zh-CN" altLang="en-US" sz="1200" b="1">
                <a:effectLst>
                  <a:outerShdw blurRad="38100" dist="38100" dir="2700000" algn="tl">
                    <a:srgbClr val="C0C0C0"/>
                  </a:outerShdw>
                </a:effectLst>
              </a:endParaRPr>
            </a:p>
          </p:txBody>
        </p:sp>
        <p:sp>
          <p:nvSpPr>
            <p:cNvPr id="367732" name="Line 116"/>
            <p:cNvSpPr>
              <a:spLocks noChangeShapeType="1"/>
            </p:cNvSpPr>
            <p:nvPr/>
          </p:nvSpPr>
          <p:spPr bwMode="auto">
            <a:xfrm>
              <a:off x="3799" y="3130"/>
              <a:ext cx="895" cy="0"/>
            </a:xfrm>
            <a:prstGeom prst="line">
              <a:avLst/>
            </a:prstGeom>
            <a:noFill/>
            <a:ln w="9525">
              <a:solidFill>
                <a:srgbClr val="000000"/>
              </a:solidFill>
              <a:round/>
              <a:headEnd/>
              <a:tailEnd type="triangle" w="med" len="med"/>
            </a:ln>
          </p:spPr>
          <p:txBody>
            <a:bodyPr/>
            <a:lstStyle/>
            <a:p>
              <a:endParaRPr lang="zh-CN" altLang="en-US"/>
            </a:p>
          </p:txBody>
        </p:sp>
        <p:sp>
          <p:nvSpPr>
            <p:cNvPr id="367733" name="AutoShape 117"/>
            <p:cNvSpPr>
              <a:spLocks noChangeArrowheads="1"/>
            </p:cNvSpPr>
            <p:nvPr/>
          </p:nvSpPr>
          <p:spPr bwMode="auto">
            <a:xfrm rot="21600000">
              <a:off x="4427" y="2769"/>
              <a:ext cx="522" cy="175"/>
            </a:xfrm>
            <a:prstGeom prst="foldedCorner">
              <a:avLst>
                <a:gd name="adj" fmla="val 12500"/>
              </a:avLst>
            </a:prstGeom>
            <a:solidFill>
              <a:srgbClr val="FFFFFF"/>
            </a:solidFill>
            <a:ln w="9525">
              <a:solidFill>
                <a:srgbClr val="000000"/>
              </a:solidFill>
              <a:round/>
              <a:headEnd/>
              <a:tailEnd/>
            </a:ln>
          </p:spPr>
          <p:txBody>
            <a:bodyPr lIns="18000" tIns="46800" rIns="18000" bIns="10800"/>
            <a:lstStyle/>
            <a:p>
              <a:pPr algn="ctr"/>
              <a:r>
                <a:rPr lang="zh-CN" altLang="en-US" sz="1200" b="1">
                  <a:effectLst>
                    <a:outerShdw blurRad="38100" dist="38100" dir="2700000" algn="tl">
                      <a:srgbClr val="C0C0C0"/>
                    </a:outerShdw>
                  </a:effectLst>
                  <a:latin typeface="Times New Roman" pitchFamily="18" charset="0"/>
                </a:rPr>
                <a:t>消息连接</a:t>
              </a:r>
              <a:endParaRPr lang="zh-CN" altLang="en-US" sz="1200" b="1">
                <a:effectLst>
                  <a:outerShdw blurRad="38100" dist="38100" dir="2700000" algn="tl">
                    <a:srgbClr val="C0C0C0"/>
                  </a:outerShdw>
                </a:effectLst>
              </a:endParaRPr>
            </a:p>
          </p:txBody>
        </p:sp>
        <p:sp>
          <p:nvSpPr>
            <p:cNvPr id="367734" name="Line 118"/>
            <p:cNvSpPr>
              <a:spLocks noChangeShapeType="1"/>
            </p:cNvSpPr>
            <p:nvPr/>
          </p:nvSpPr>
          <p:spPr bwMode="auto">
            <a:xfrm flipH="1">
              <a:off x="4266" y="2843"/>
              <a:ext cx="147" cy="287"/>
            </a:xfrm>
            <a:prstGeom prst="line">
              <a:avLst/>
            </a:prstGeom>
            <a:noFill/>
            <a:ln w="9525">
              <a:solidFill>
                <a:srgbClr val="000000"/>
              </a:solidFill>
              <a:prstDash val="dash"/>
              <a:round/>
              <a:headEnd/>
              <a:tailEnd/>
            </a:ln>
          </p:spPr>
          <p:txBody>
            <a:bodyPr/>
            <a:lstStyle/>
            <a:p>
              <a:endParaRPr lang="zh-CN" altLang="en-US"/>
            </a:p>
          </p:txBody>
        </p:sp>
      </p:grpSp>
      <p:grpSp>
        <p:nvGrpSpPr>
          <p:cNvPr id="367798" name="Group 182"/>
          <p:cNvGrpSpPr>
            <a:grpSpLocks/>
          </p:cNvGrpSpPr>
          <p:nvPr/>
        </p:nvGrpSpPr>
        <p:grpSpPr bwMode="auto">
          <a:xfrm>
            <a:off x="3998913" y="3362325"/>
            <a:ext cx="4141787" cy="769938"/>
            <a:chOff x="2519" y="2118"/>
            <a:chExt cx="2609" cy="485"/>
          </a:xfrm>
        </p:grpSpPr>
        <p:grpSp>
          <p:nvGrpSpPr>
            <p:cNvPr id="367736" name="Group 120"/>
            <p:cNvGrpSpPr>
              <a:grpSpLocks/>
            </p:cNvGrpSpPr>
            <p:nvPr/>
          </p:nvGrpSpPr>
          <p:grpSpPr bwMode="auto">
            <a:xfrm>
              <a:off x="3380" y="2397"/>
              <a:ext cx="374" cy="187"/>
              <a:chOff x="2700" y="3156"/>
              <a:chExt cx="720" cy="468"/>
            </a:xfrm>
          </p:grpSpPr>
          <p:sp>
            <p:nvSpPr>
              <p:cNvPr id="367737" name="Rectangle 121"/>
              <p:cNvSpPr>
                <a:spLocks noChangeArrowheads="1"/>
              </p:cNvSpPr>
              <p:nvPr/>
            </p:nvSpPr>
            <p:spPr bwMode="auto">
              <a:xfrm>
                <a:off x="2700" y="3156"/>
                <a:ext cx="720" cy="468"/>
              </a:xfrm>
              <a:prstGeom prst="rect">
                <a:avLst/>
              </a:prstGeom>
              <a:solidFill>
                <a:srgbClr val="FFFFFF"/>
              </a:solidFill>
              <a:ln w="9525">
                <a:solidFill>
                  <a:srgbClr val="000000"/>
                </a:solidFill>
                <a:miter lim="800000"/>
                <a:headEnd/>
                <a:tailEnd/>
              </a:ln>
            </p:spPr>
            <p:txBody>
              <a:bodyPr/>
              <a:lstStyle/>
              <a:p>
                <a:endParaRPr lang="zh-CN" altLang="en-US"/>
              </a:p>
            </p:txBody>
          </p:sp>
          <p:sp>
            <p:nvSpPr>
              <p:cNvPr id="367738" name="Rectangle 122"/>
              <p:cNvSpPr>
                <a:spLocks noChangeArrowheads="1"/>
              </p:cNvSpPr>
              <p:nvPr/>
            </p:nvSpPr>
            <p:spPr bwMode="auto">
              <a:xfrm>
                <a:off x="2700" y="3312"/>
                <a:ext cx="720" cy="156"/>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367739" name="Group 123"/>
            <p:cNvGrpSpPr>
              <a:grpSpLocks/>
            </p:cNvGrpSpPr>
            <p:nvPr/>
          </p:nvGrpSpPr>
          <p:grpSpPr bwMode="auto">
            <a:xfrm>
              <a:off x="4701" y="2376"/>
              <a:ext cx="427" cy="227"/>
              <a:chOff x="4628" y="3260"/>
              <a:chExt cx="822" cy="567"/>
            </a:xfrm>
          </p:grpSpPr>
          <p:grpSp>
            <p:nvGrpSpPr>
              <p:cNvPr id="367740" name="Group 124"/>
              <p:cNvGrpSpPr>
                <a:grpSpLocks/>
              </p:cNvGrpSpPr>
              <p:nvPr/>
            </p:nvGrpSpPr>
            <p:grpSpPr bwMode="auto">
              <a:xfrm>
                <a:off x="4680" y="3312"/>
                <a:ext cx="720" cy="468"/>
                <a:chOff x="2700" y="3156"/>
                <a:chExt cx="720" cy="468"/>
              </a:xfrm>
            </p:grpSpPr>
            <p:sp>
              <p:nvSpPr>
                <p:cNvPr id="367741" name="Rectangle 125"/>
                <p:cNvSpPr>
                  <a:spLocks noChangeArrowheads="1"/>
                </p:cNvSpPr>
                <p:nvPr/>
              </p:nvSpPr>
              <p:spPr bwMode="auto">
                <a:xfrm>
                  <a:off x="2700" y="3156"/>
                  <a:ext cx="720" cy="468"/>
                </a:xfrm>
                <a:prstGeom prst="rect">
                  <a:avLst/>
                </a:prstGeom>
                <a:solidFill>
                  <a:srgbClr val="FFFFFF"/>
                </a:solidFill>
                <a:ln w="9525">
                  <a:solidFill>
                    <a:srgbClr val="000000"/>
                  </a:solidFill>
                  <a:miter lim="800000"/>
                  <a:headEnd/>
                  <a:tailEnd/>
                </a:ln>
              </p:spPr>
              <p:txBody>
                <a:bodyPr/>
                <a:lstStyle/>
                <a:p>
                  <a:endParaRPr lang="zh-CN" altLang="en-US"/>
                </a:p>
              </p:txBody>
            </p:sp>
            <p:sp>
              <p:nvSpPr>
                <p:cNvPr id="367742" name="Rectangle 126"/>
                <p:cNvSpPr>
                  <a:spLocks noChangeArrowheads="1"/>
                </p:cNvSpPr>
                <p:nvPr/>
              </p:nvSpPr>
              <p:spPr bwMode="auto">
                <a:xfrm>
                  <a:off x="2700" y="3312"/>
                  <a:ext cx="720" cy="156"/>
                </a:xfrm>
                <a:prstGeom prst="rect">
                  <a:avLst/>
                </a:prstGeom>
                <a:solidFill>
                  <a:srgbClr val="FFFFFF"/>
                </a:solidFill>
                <a:ln w="9525">
                  <a:solidFill>
                    <a:srgbClr val="000000"/>
                  </a:solidFill>
                  <a:miter lim="800000"/>
                  <a:headEnd/>
                  <a:tailEnd/>
                </a:ln>
              </p:spPr>
              <p:txBody>
                <a:bodyPr/>
                <a:lstStyle/>
                <a:p>
                  <a:endParaRPr lang="zh-CN" altLang="en-US"/>
                </a:p>
              </p:txBody>
            </p:sp>
          </p:grpSp>
          <p:sp>
            <p:nvSpPr>
              <p:cNvPr id="367743" name="AutoShape 127"/>
              <p:cNvSpPr>
                <a:spLocks noChangeArrowheads="1"/>
              </p:cNvSpPr>
              <p:nvPr/>
            </p:nvSpPr>
            <p:spPr bwMode="auto">
              <a:xfrm>
                <a:off x="4628" y="3260"/>
                <a:ext cx="822" cy="567"/>
              </a:xfrm>
              <a:prstGeom prst="roundRect">
                <a:avLst>
                  <a:gd name="adj" fmla="val 16667"/>
                </a:avLst>
              </a:prstGeom>
              <a:noFill/>
              <a:ln w="9525">
                <a:solidFill>
                  <a:srgbClr val="000000"/>
                </a:solidFill>
                <a:round/>
                <a:headEnd/>
                <a:tailEnd/>
              </a:ln>
            </p:spPr>
            <p:txBody>
              <a:bodyPr/>
              <a:lstStyle/>
              <a:p>
                <a:endParaRPr lang="zh-CN" altLang="en-US"/>
              </a:p>
            </p:txBody>
          </p:sp>
        </p:grpSp>
        <p:sp>
          <p:nvSpPr>
            <p:cNvPr id="367744" name="Text Box 128"/>
            <p:cNvSpPr txBox="1">
              <a:spLocks noChangeArrowheads="1"/>
            </p:cNvSpPr>
            <p:nvPr/>
          </p:nvSpPr>
          <p:spPr bwMode="auto">
            <a:xfrm>
              <a:off x="2519" y="2371"/>
              <a:ext cx="561" cy="187"/>
            </a:xfrm>
            <a:prstGeom prst="rect">
              <a:avLst/>
            </a:prstGeom>
            <a:noFill/>
            <a:ln w="9525">
              <a:noFill/>
              <a:miter lim="800000"/>
              <a:headEnd/>
              <a:tailEnd/>
            </a:ln>
          </p:spPr>
          <p:txBody>
            <a:bodyPr/>
            <a:lstStyle/>
            <a:p>
              <a:r>
                <a:rPr lang="zh-CN" altLang="en-US" sz="1600" b="1">
                  <a:effectLst>
                    <a:outerShdw blurRad="38100" dist="38100" dir="2700000" algn="tl">
                      <a:srgbClr val="C0C0C0"/>
                    </a:outerShdw>
                  </a:effectLst>
                  <a:latin typeface="Times New Roman" pitchFamily="18" charset="0"/>
                </a:rPr>
                <a:t>属性层</a:t>
              </a:r>
              <a:endParaRPr lang="zh-CN" altLang="en-US" sz="1600" b="1">
                <a:effectLst>
                  <a:outerShdw blurRad="38100" dist="38100" dir="2700000" algn="tl">
                    <a:srgbClr val="C0C0C0"/>
                  </a:outerShdw>
                </a:effectLst>
              </a:endParaRPr>
            </a:p>
          </p:txBody>
        </p:sp>
        <p:sp>
          <p:nvSpPr>
            <p:cNvPr id="367745" name="Line 129"/>
            <p:cNvSpPr>
              <a:spLocks noChangeShapeType="1"/>
            </p:cNvSpPr>
            <p:nvPr/>
          </p:nvSpPr>
          <p:spPr bwMode="auto">
            <a:xfrm flipH="1">
              <a:off x="3473" y="2291"/>
              <a:ext cx="179" cy="215"/>
            </a:xfrm>
            <a:prstGeom prst="line">
              <a:avLst/>
            </a:prstGeom>
            <a:noFill/>
            <a:ln w="9525">
              <a:solidFill>
                <a:srgbClr val="000000"/>
              </a:solidFill>
              <a:prstDash val="dash"/>
              <a:round/>
              <a:headEnd/>
              <a:tailEnd/>
            </a:ln>
          </p:spPr>
          <p:txBody>
            <a:bodyPr/>
            <a:lstStyle/>
            <a:p>
              <a:endParaRPr lang="zh-CN" altLang="en-US"/>
            </a:p>
          </p:txBody>
        </p:sp>
        <p:sp>
          <p:nvSpPr>
            <p:cNvPr id="367746" name="AutoShape 130"/>
            <p:cNvSpPr>
              <a:spLocks noChangeArrowheads="1"/>
            </p:cNvSpPr>
            <p:nvPr/>
          </p:nvSpPr>
          <p:spPr bwMode="auto">
            <a:xfrm rot="21600000">
              <a:off x="3641" y="2158"/>
              <a:ext cx="299" cy="230"/>
            </a:xfrm>
            <a:prstGeom prst="foldedCorner">
              <a:avLst>
                <a:gd name="adj" fmla="val 12500"/>
              </a:avLst>
            </a:prstGeom>
            <a:solidFill>
              <a:srgbClr val="FFFFFF"/>
            </a:solidFill>
            <a:ln w="9525">
              <a:solidFill>
                <a:srgbClr val="000000"/>
              </a:solidFill>
              <a:round/>
              <a:headEnd/>
              <a:tailEnd/>
            </a:ln>
          </p:spPr>
          <p:txBody>
            <a:bodyPr lIns="18000" tIns="46800" rIns="18000" bIns="10800"/>
            <a:lstStyle/>
            <a:p>
              <a:pPr algn="ctr"/>
              <a:r>
                <a:rPr lang="zh-CN" altLang="en-US" sz="1200" b="1">
                  <a:effectLst>
                    <a:outerShdw blurRad="38100" dist="38100" dir="2700000" algn="tl">
                      <a:srgbClr val="C0C0C0"/>
                    </a:outerShdw>
                  </a:effectLst>
                  <a:latin typeface="Times New Roman" pitchFamily="18" charset="0"/>
                </a:rPr>
                <a:t>属性</a:t>
              </a:r>
              <a:endParaRPr lang="zh-CN" altLang="en-US" sz="1200" b="1">
                <a:effectLst>
                  <a:outerShdw blurRad="38100" dist="38100" dir="2700000" algn="tl">
                    <a:srgbClr val="C0C0C0"/>
                  </a:outerShdw>
                </a:effectLst>
              </a:endParaRPr>
            </a:p>
          </p:txBody>
        </p:sp>
        <p:sp>
          <p:nvSpPr>
            <p:cNvPr id="367747" name="Line 131"/>
            <p:cNvSpPr>
              <a:spLocks noChangeShapeType="1"/>
            </p:cNvSpPr>
            <p:nvPr/>
          </p:nvSpPr>
          <p:spPr bwMode="auto">
            <a:xfrm>
              <a:off x="3754" y="2491"/>
              <a:ext cx="935" cy="0"/>
            </a:xfrm>
            <a:prstGeom prst="line">
              <a:avLst/>
            </a:prstGeom>
            <a:noFill/>
            <a:ln w="9525">
              <a:solidFill>
                <a:srgbClr val="000000"/>
              </a:solidFill>
              <a:round/>
              <a:headEnd/>
              <a:tailEnd/>
            </a:ln>
          </p:spPr>
          <p:txBody>
            <a:bodyPr/>
            <a:lstStyle/>
            <a:p>
              <a:endParaRPr lang="zh-CN" altLang="en-US"/>
            </a:p>
          </p:txBody>
        </p:sp>
        <p:sp>
          <p:nvSpPr>
            <p:cNvPr id="367748" name="AutoShape 132"/>
            <p:cNvSpPr>
              <a:spLocks noChangeArrowheads="1"/>
            </p:cNvSpPr>
            <p:nvPr/>
          </p:nvSpPr>
          <p:spPr bwMode="auto">
            <a:xfrm rot="21600000">
              <a:off x="4413" y="2118"/>
              <a:ext cx="562" cy="224"/>
            </a:xfrm>
            <a:prstGeom prst="foldedCorner">
              <a:avLst>
                <a:gd name="adj" fmla="val 12500"/>
              </a:avLst>
            </a:prstGeom>
            <a:solidFill>
              <a:srgbClr val="FFFFFF"/>
            </a:solidFill>
            <a:ln w="9525">
              <a:solidFill>
                <a:srgbClr val="000000"/>
              </a:solidFill>
              <a:round/>
              <a:headEnd/>
              <a:tailEnd/>
            </a:ln>
          </p:spPr>
          <p:txBody>
            <a:bodyPr lIns="18000" tIns="46800" rIns="18000" bIns="10800"/>
            <a:lstStyle/>
            <a:p>
              <a:pPr algn="ctr"/>
              <a:r>
                <a:rPr lang="zh-CN" altLang="en-US" sz="1200" b="1">
                  <a:effectLst>
                    <a:outerShdw blurRad="38100" dist="38100" dir="2700000" algn="tl">
                      <a:srgbClr val="C0C0C0"/>
                    </a:outerShdw>
                  </a:effectLst>
                  <a:latin typeface="Times New Roman" pitchFamily="18" charset="0"/>
                </a:rPr>
                <a:t>对象连接</a:t>
              </a:r>
              <a:endParaRPr lang="zh-CN" altLang="en-US" sz="1200" b="1">
                <a:effectLst>
                  <a:outerShdw blurRad="38100" dist="38100" dir="2700000" algn="tl">
                    <a:srgbClr val="C0C0C0"/>
                  </a:outerShdw>
                </a:effectLst>
              </a:endParaRPr>
            </a:p>
          </p:txBody>
        </p:sp>
        <p:sp>
          <p:nvSpPr>
            <p:cNvPr id="367749" name="Line 133"/>
            <p:cNvSpPr>
              <a:spLocks noChangeShapeType="1"/>
            </p:cNvSpPr>
            <p:nvPr/>
          </p:nvSpPr>
          <p:spPr bwMode="auto">
            <a:xfrm flipH="1">
              <a:off x="4242" y="2204"/>
              <a:ext cx="153" cy="287"/>
            </a:xfrm>
            <a:prstGeom prst="line">
              <a:avLst/>
            </a:prstGeom>
            <a:noFill/>
            <a:ln w="9525">
              <a:solidFill>
                <a:srgbClr val="000000"/>
              </a:solidFill>
              <a:prstDash val="dash"/>
              <a:round/>
              <a:headEnd/>
              <a:tailEnd/>
            </a:ln>
          </p:spPr>
          <p:txBody>
            <a:bodyPr/>
            <a:lstStyle/>
            <a:p>
              <a:endParaRPr lang="zh-CN" altLang="en-US"/>
            </a:p>
          </p:txBody>
        </p:sp>
      </p:grpSp>
      <p:grpSp>
        <p:nvGrpSpPr>
          <p:cNvPr id="367797" name="Group 181"/>
          <p:cNvGrpSpPr>
            <a:grpSpLocks/>
          </p:cNvGrpSpPr>
          <p:nvPr/>
        </p:nvGrpSpPr>
        <p:grpSpPr bwMode="auto">
          <a:xfrm>
            <a:off x="3935413" y="2144713"/>
            <a:ext cx="4929187" cy="882650"/>
            <a:chOff x="2479" y="1351"/>
            <a:chExt cx="3105" cy="556"/>
          </a:xfrm>
        </p:grpSpPr>
        <p:sp>
          <p:nvSpPr>
            <p:cNvPr id="367751" name="Text Box 135"/>
            <p:cNvSpPr txBox="1">
              <a:spLocks noChangeArrowheads="1"/>
            </p:cNvSpPr>
            <p:nvPr/>
          </p:nvSpPr>
          <p:spPr bwMode="auto">
            <a:xfrm>
              <a:off x="2479" y="1620"/>
              <a:ext cx="536" cy="187"/>
            </a:xfrm>
            <a:prstGeom prst="rect">
              <a:avLst/>
            </a:prstGeom>
            <a:noFill/>
            <a:ln w="9525">
              <a:noFill/>
              <a:miter lim="800000"/>
              <a:headEnd/>
              <a:tailEnd/>
            </a:ln>
          </p:spPr>
          <p:txBody>
            <a:bodyPr/>
            <a:lstStyle/>
            <a:p>
              <a:r>
                <a:rPr lang="zh-CN" altLang="en-US" sz="1600" b="1" dirty="0">
                  <a:effectLst>
                    <a:outerShdw blurRad="38100" dist="38100" dir="2700000" algn="tl">
                      <a:srgbClr val="C0C0C0"/>
                    </a:outerShdw>
                  </a:effectLst>
                  <a:latin typeface="Times New Roman" pitchFamily="18" charset="0"/>
                </a:rPr>
                <a:t>结构层</a:t>
              </a:r>
              <a:endParaRPr lang="zh-CN" altLang="en-US" sz="1600" b="1" dirty="0">
                <a:effectLst>
                  <a:outerShdw blurRad="38100" dist="38100" dir="2700000" algn="tl">
                    <a:srgbClr val="C0C0C0"/>
                  </a:outerShdw>
                </a:effectLst>
              </a:endParaRPr>
            </a:p>
          </p:txBody>
        </p:sp>
        <p:grpSp>
          <p:nvGrpSpPr>
            <p:cNvPr id="367752" name="Group 136"/>
            <p:cNvGrpSpPr>
              <a:grpSpLocks/>
            </p:cNvGrpSpPr>
            <p:nvPr/>
          </p:nvGrpSpPr>
          <p:grpSpPr bwMode="auto">
            <a:xfrm>
              <a:off x="4295" y="1717"/>
              <a:ext cx="397" cy="187"/>
              <a:chOff x="2700" y="3156"/>
              <a:chExt cx="720" cy="468"/>
            </a:xfrm>
          </p:grpSpPr>
          <p:sp>
            <p:nvSpPr>
              <p:cNvPr id="367753" name="Rectangle 137"/>
              <p:cNvSpPr>
                <a:spLocks noChangeArrowheads="1"/>
              </p:cNvSpPr>
              <p:nvPr/>
            </p:nvSpPr>
            <p:spPr bwMode="auto">
              <a:xfrm>
                <a:off x="2700" y="3156"/>
                <a:ext cx="720" cy="468"/>
              </a:xfrm>
              <a:prstGeom prst="rect">
                <a:avLst/>
              </a:prstGeom>
              <a:solidFill>
                <a:srgbClr val="FFFFFF"/>
              </a:solidFill>
              <a:ln w="9525">
                <a:solidFill>
                  <a:srgbClr val="000000"/>
                </a:solidFill>
                <a:miter lim="800000"/>
                <a:headEnd/>
                <a:tailEnd/>
              </a:ln>
            </p:spPr>
            <p:txBody>
              <a:bodyPr/>
              <a:lstStyle/>
              <a:p>
                <a:endParaRPr lang="zh-CN" altLang="en-US"/>
              </a:p>
            </p:txBody>
          </p:sp>
          <p:sp>
            <p:nvSpPr>
              <p:cNvPr id="367754" name="Rectangle 138"/>
              <p:cNvSpPr>
                <a:spLocks noChangeArrowheads="1"/>
              </p:cNvSpPr>
              <p:nvPr/>
            </p:nvSpPr>
            <p:spPr bwMode="auto">
              <a:xfrm>
                <a:off x="2700" y="3312"/>
                <a:ext cx="720" cy="156"/>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367755" name="Group 139"/>
            <p:cNvGrpSpPr>
              <a:grpSpLocks/>
            </p:cNvGrpSpPr>
            <p:nvPr/>
          </p:nvGrpSpPr>
          <p:grpSpPr bwMode="auto">
            <a:xfrm>
              <a:off x="5187" y="1717"/>
              <a:ext cx="397" cy="187"/>
              <a:chOff x="2700" y="3156"/>
              <a:chExt cx="720" cy="468"/>
            </a:xfrm>
          </p:grpSpPr>
          <p:sp>
            <p:nvSpPr>
              <p:cNvPr id="367756" name="Rectangle 140"/>
              <p:cNvSpPr>
                <a:spLocks noChangeArrowheads="1"/>
              </p:cNvSpPr>
              <p:nvPr/>
            </p:nvSpPr>
            <p:spPr bwMode="auto">
              <a:xfrm>
                <a:off x="2700" y="3156"/>
                <a:ext cx="720" cy="468"/>
              </a:xfrm>
              <a:prstGeom prst="rect">
                <a:avLst/>
              </a:prstGeom>
              <a:solidFill>
                <a:srgbClr val="FFFFFF"/>
              </a:solidFill>
              <a:ln w="9525">
                <a:solidFill>
                  <a:srgbClr val="000000"/>
                </a:solidFill>
                <a:miter lim="800000"/>
                <a:headEnd/>
                <a:tailEnd/>
              </a:ln>
            </p:spPr>
            <p:txBody>
              <a:bodyPr/>
              <a:lstStyle/>
              <a:p>
                <a:endParaRPr lang="zh-CN" altLang="en-US"/>
              </a:p>
            </p:txBody>
          </p:sp>
          <p:sp>
            <p:nvSpPr>
              <p:cNvPr id="367757" name="Rectangle 141"/>
              <p:cNvSpPr>
                <a:spLocks noChangeArrowheads="1"/>
              </p:cNvSpPr>
              <p:nvPr/>
            </p:nvSpPr>
            <p:spPr bwMode="auto">
              <a:xfrm>
                <a:off x="2700" y="3312"/>
                <a:ext cx="720" cy="156"/>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367759" name="Group 143"/>
            <p:cNvGrpSpPr>
              <a:grpSpLocks/>
            </p:cNvGrpSpPr>
            <p:nvPr/>
          </p:nvGrpSpPr>
          <p:grpSpPr bwMode="auto">
            <a:xfrm>
              <a:off x="3416" y="1351"/>
              <a:ext cx="397" cy="187"/>
              <a:chOff x="2700" y="3156"/>
              <a:chExt cx="720" cy="468"/>
            </a:xfrm>
          </p:grpSpPr>
          <p:sp>
            <p:nvSpPr>
              <p:cNvPr id="367760" name="Rectangle 144"/>
              <p:cNvSpPr>
                <a:spLocks noChangeArrowheads="1"/>
              </p:cNvSpPr>
              <p:nvPr/>
            </p:nvSpPr>
            <p:spPr bwMode="auto">
              <a:xfrm>
                <a:off x="2700" y="3156"/>
                <a:ext cx="720" cy="468"/>
              </a:xfrm>
              <a:prstGeom prst="rect">
                <a:avLst/>
              </a:prstGeom>
              <a:solidFill>
                <a:srgbClr val="FFFFFF"/>
              </a:solidFill>
              <a:ln w="9525">
                <a:solidFill>
                  <a:srgbClr val="000000"/>
                </a:solidFill>
                <a:miter lim="800000"/>
                <a:headEnd/>
                <a:tailEnd/>
              </a:ln>
            </p:spPr>
            <p:txBody>
              <a:bodyPr/>
              <a:lstStyle/>
              <a:p>
                <a:endParaRPr lang="zh-CN" altLang="en-US"/>
              </a:p>
            </p:txBody>
          </p:sp>
          <p:sp>
            <p:nvSpPr>
              <p:cNvPr id="367761" name="Rectangle 145"/>
              <p:cNvSpPr>
                <a:spLocks noChangeArrowheads="1"/>
              </p:cNvSpPr>
              <p:nvPr/>
            </p:nvSpPr>
            <p:spPr bwMode="auto">
              <a:xfrm>
                <a:off x="2700" y="3312"/>
                <a:ext cx="720" cy="156"/>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367762" name="Group 146"/>
            <p:cNvGrpSpPr>
              <a:grpSpLocks/>
            </p:cNvGrpSpPr>
            <p:nvPr/>
          </p:nvGrpSpPr>
          <p:grpSpPr bwMode="auto">
            <a:xfrm>
              <a:off x="3134" y="1720"/>
              <a:ext cx="397" cy="187"/>
              <a:chOff x="2700" y="3156"/>
              <a:chExt cx="720" cy="468"/>
            </a:xfrm>
          </p:grpSpPr>
          <p:sp>
            <p:nvSpPr>
              <p:cNvPr id="367763" name="Rectangle 147"/>
              <p:cNvSpPr>
                <a:spLocks noChangeArrowheads="1"/>
              </p:cNvSpPr>
              <p:nvPr/>
            </p:nvSpPr>
            <p:spPr bwMode="auto">
              <a:xfrm>
                <a:off x="2700" y="3156"/>
                <a:ext cx="720" cy="468"/>
              </a:xfrm>
              <a:prstGeom prst="rect">
                <a:avLst/>
              </a:prstGeom>
              <a:solidFill>
                <a:srgbClr val="FFFFFF"/>
              </a:solidFill>
              <a:ln w="9525">
                <a:solidFill>
                  <a:srgbClr val="000000"/>
                </a:solidFill>
                <a:miter lim="800000"/>
                <a:headEnd/>
                <a:tailEnd/>
              </a:ln>
            </p:spPr>
            <p:txBody>
              <a:bodyPr/>
              <a:lstStyle/>
              <a:p>
                <a:endParaRPr lang="zh-CN" altLang="en-US"/>
              </a:p>
            </p:txBody>
          </p:sp>
          <p:sp>
            <p:nvSpPr>
              <p:cNvPr id="367764" name="Rectangle 148"/>
              <p:cNvSpPr>
                <a:spLocks noChangeArrowheads="1"/>
              </p:cNvSpPr>
              <p:nvPr/>
            </p:nvSpPr>
            <p:spPr bwMode="auto">
              <a:xfrm>
                <a:off x="2700" y="3312"/>
                <a:ext cx="720" cy="156"/>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367765" name="Group 149"/>
            <p:cNvGrpSpPr>
              <a:grpSpLocks/>
            </p:cNvGrpSpPr>
            <p:nvPr/>
          </p:nvGrpSpPr>
          <p:grpSpPr bwMode="auto">
            <a:xfrm>
              <a:off x="3707" y="1715"/>
              <a:ext cx="397" cy="187"/>
              <a:chOff x="2700" y="3156"/>
              <a:chExt cx="720" cy="468"/>
            </a:xfrm>
          </p:grpSpPr>
          <p:sp>
            <p:nvSpPr>
              <p:cNvPr id="367766" name="Rectangle 150"/>
              <p:cNvSpPr>
                <a:spLocks noChangeArrowheads="1"/>
              </p:cNvSpPr>
              <p:nvPr/>
            </p:nvSpPr>
            <p:spPr bwMode="auto">
              <a:xfrm>
                <a:off x="2700" y="3156"/>
                <a:ext cx="720" cy="468"/>
              </a:xfrm>
              <a:prstGeom prst="rect">
                <a:avLst/>
              </a:prstGeom>
              <a:solidFill>
                <a:srgbClr val="FFFFFF"/>
              </a:solidFill>
              <a:ln w="9525">
                <a:solidFill>
                  <a:srgbClr val="000000"/>
                </a:solidFill>
                <a:miter lim="800000"/>
                <a:headEnd/>
                <a:tailEnd/>
              </a:ln>
            </p:spPr>
            <p:txBody>
              <a:bodyPr/>
              <a:lstStyle/>
              <a:p>
                <a:endParaRPr lang="zh-CN" altLang="en-US"/>
              </a:p>
            </p:txBody>
          </p:sp>
          <p:sp>
            <p:nvSpPr>
              <p:cNvPr id="367767" name="Rectangle 151"/>
              <p:cNvSpPr>
                <a:spLocks noChangeArrowheads="1"/>
              </p:cNvSpPr>
              <p:nvPr/>
            </p:nvSpPr>
            <p:spPr bwMode="auto">
              <a:xfrm>
                <a:off x="2700" y="3312"/>
                <a:ext cx="720" cy="156"/>
              </a:xfrm>
              <a:prstGeom prst="rect">
                <a:avLst/>
              </a:prstGeom>
              <a:solidFill>
                <a:srgbClr val="FFFFFF"/>
              </a:solidFill>
              <a:ln w="9525">
                <a:solidFill>
                  <a:srgbClr val="000000"/>
                </a:solidFill>
                <a:miter lim="800000"/>
                <a:headEnd/>
                <a:tailEnd/>
              </a:ln>
            </p:spPr>
            <p:txBody>
              <a:bodyPr/>
              <a:lstStyle/>
              <a:p>
                <a:endParaRPr lang="zh-CN" altLang="en-US"/>
              </a:p>
            </p:txBody>
          </p:sp>
        </p:grpSp>
        <p:sp>
          <p:nvSpPr>
            <p:cNvPr id="367768" name="AutoShape 152"/>
            <p:cNvSpPr>
              <a:spLocks noChangeArrowheads="1"/>
            </p:cNvSpPr>
            <p:nvPr/>
          </p:nvSpPr>
          <p:spPr bwMode="auto">
            <a:xfrm>
              <a:off x="3508" y="1540"/>
              <a:ext cx="62" cy="45"/>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sp>
          <p:nvSpPr>
            <p:cNvPr id="367769" name="AutoShape 153"/>
            <p:cNvSpPr>
              <a:spLocks noChangeArrowheads="1"/>
            </p:cNvSpPr>
            <p:nvPr/>
          </p:nvSpPr>
          <p:spPr bwMode="auto">
            <a:xfrm>
              <a:off x="3669" y="1538"/>
              <a:ext cx="62" cy="45"/>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sp>
          <p:nvSpPr>
            <p:cNvPr id="367770" name="Line 154"/>
            <p:cNvSpPr>
              <a:spLocks noChangeShapeType="1"/>
            </p:cNvSpPr>
            <p:nvPr/>
          </p:nvSpPr>
          <p:spPr bwMode="auto">
            <a:xfrm>
              <a:off x="3338" y="1652"/>
              <a:ext cx="199" cy="0"/>
            </a:xfrm>
            <a:prstGeom prst="line">
              <a:avLst/>
            </a:prstGeom>
            <a:noFill/>
            <a:ln w="9525">
              <a:solidFill>
                <a:srgbClr val="000000"/>
              </a:solidFill>
              <a:round/>
              <a:headEnd/>
              <a:tailEnd/>
            </a:ln>
          </p:spPr>
          <p:txBody>
            <a:bodyPr/>
            <a:lstStyle/>
            <a:p>
              <a:endParaRPr lang="zh-CN" altLang="en-US"/>
            </a:p>
          </p:txBody>
        </p:sp>
        <p:sp>
          <p:nvSpPr>
            <p:cNvPr id="367771" name="Line 155"/>
            <p:cNvSpPr>
              <a:spLocks noChangeShapeType="1"/>
            </p:cNvSpPr>
            <p:nvPr/>
          </p:nvSpPr>
          <p:spPr bwMode="auto">
            <a:xfrm>
              <a:off x="3537" y="1585"/>
              <a:ext cx="0" cy="62"/>
            </a:xfrm>
            <a:prstGeom prst="line">
              <a:avLst/>
            </a:prstGeom>
            <a:noFill/>
            <a:ln w="9525">
              <a:solidFill>
                <a:srgbClr val="000000"/>
              </a:solidFill>
              <a:round/>
              <a:headEnd/>
              <a:tailEnd/>
            </a:ln>
          </p:spPr>
          <p:txBody>
            <a:bodyPr/>
            <a:lstStyle/>
            <a:p>
              <a:endParaRPr lang="zh-CN" altLang="en-US"/>
            </a:p>
          </p:txBody>
        </p:sp>
        <p:sp>
          <p:nvSpPr>
            <p:cNvPr id="367772" name="Line 156"/>
            <p:cNvSpPr>
              <a:spLocks noChangeShapeType="1"/>
            </p:cNvSpPr>
            <p:nvPr/>
          </p:nvSpPr>
          <p:spPr bwMode="auto">
            <a:xfrm>
              <a:off x="3332" y="1652"/>
              <a:ext cx="0" cy="63"/>
            </a:xfrm>
            <a:prstGeom prst="line">
              <a:avLst/>
            </a:prstGeom>
            <a:noFill/>
            <a:ln w="9525">
              <a:solidFill>
                <a:srgbClr val="000000"/>
              </a:solidFill>
              <a:round/>
              <a:headEnd/>
              <a:tailEnd/>
            </a:ln>
          </p:spPr>
          <p:txBody>
            <a:bodyPr/>
            <a:lstStyle/>
            <a:p>
              <a:endParaRPr lang="zh-CN" altLang="en-US"/>
            </a:p>
          </p:txBody>
        </p:sp>
        <p:sp>
          <p:nvSpPr>
            <p:cNvPr id="367773" name="Line 157"/>
            <p:cNvSpPr>
              <a:spLocks noChangeShapeType="1"/>
            </p:cNvSpPr>
            <p:nvPr/>
          </p:nvSpPr>
          <p:spPr bwMode="auto">
            <a:xfrm>
              <a:off x="3699" y="1652"/>
              <a:ext cx="198" cy="0"/>
            </a:xfrm>
            <a:prstGeom prst="line">
              <a:avLst/>
            </a:prstGeom>
            <a:noFill/>
            <a:ln w="9525">
              <a:solidFill>
                <a:srgbClr val="000000"/>
              </a:solidFill>
              <a:round/>
              <a:headEnd/>
              <a:tailEnd/>
            </a:ln>
          </p:spPr>
          <p:txBody>
            <a:bodyPr/>
            <a:lstStyle/>
            <a:p>
              <a:endParaRPr lang="zh-CN" altLang="en-US"/>
            </a:p>
          </p:txBody>
        </p:sp>
        <p:sp>
          <p:nvSpPr>
            <p:cNvPr id="367774" name="Line 158"/>
            <p:cNvSpPr>
              <a:spLocks noChangeShapeType="1"/>
            </p:cNvSpPr>
            <p:nvPr/>
          </p:nvSpPr>
          <p:spPr bwMode="auto">
            <a:xfrm>
              <a:off x="3698" y="1585"/>
              <a:ext cx="0" cy="62"/>
            </a:xfrm>
            <a:prstGeom prst="line">
              <a:avLst/>
            </a:prstGeom>
            <a:noFill/>
            <a:ln w="9525">
              <a:solidFill>
                <a:srgbClr val="000000"/>
              </a:solidFill>
              <a:round/>
              <a:headEnd/>
              <a:tailEnd/>
            </a:ln>
          </p:spPr>
          <p:txBody>
            <a:bodyPr/>
            <a:lstStyle/>
            <a:p>
              <a:endParaRPr lang="zh-CN" altLang="en-US"/>
            </a:p>
          </p:txBody>
        </p:sp>
        <p:sp>
          <p:nvSpPr>
            <p:cNvPr id="367775" name="Line 159"/>
            <p:cNvSpPr>
              <a:spLocks noChangeShapeType="1"/>
            </p:cNvSpPr>
            <p:nvPr/>
          </p:nvSpPr>
          <p:spPr bwMode="auto">
            <a:xfrm>
              <a:off x="3905" y="1652"/>
              <a:ext cx="0" cy="63"/>
            </a:xfrm>
            <a:prstGeom prst="line">
              <a:avLst/>
            </a:prstGeom>
            <a:noFill/>
            <a:ln w="9525">
              <a:solidFill>
                <a:srgbClr val="000000"/>
              </a:solidFill>
              <a:round/>
              <a:headEnd/>
              <a:tailEnd/>
            </a:ln>
          </p:spPr>
          <p:txBody>
            <a:bodyPr/>
            <a:lstStyle/>
            <a:p>
              <a:endParaRPr lang="zh-CN" altLang="en-US"/>
            </a:p>
          </p:txBody>
        </p:sp>
        <p:sp>
          <p:nvSpPr>
            <p:cNvPr id="367776" name="Line 160"/>
            <p:cNvSpPr>
              <a:spLocks noChangeShapeType="1"/>
            </p:cNvSpPr>
            <p:nvPr/>
          </p:nvSpPr>
          <p:spPr bwMode="auto">
            <a:xfrm>
              <a:off x="4692" y="1805"/>
              <a:ext cx="495" cy="0"/>
            </a:xfrm>
            <a:prstGeom prst="line">
              <a:avLst/>
            </a:prstGeom>
            <a:noFill/>
            <a:ln w="9525">
              <a:solidFill>
                <a:srgbClr val="000000"/>
              </a:solidFill>
              <a:round/>
              <a:headEnd/>
              <a:tailEnd/>
            </a:ln>
          </p:spPr>
          <p:txBody>
            <a:bodyPr/>
            <a:lstStyle/>
            <a:p>
              <a:endParaRPr lang="zh-CN" altLang="en-US"/>
            </a:p>
          </p:txBody>
        </p:sp>
        <p:sp>
          <p:nvSpPr>
            <p:cNvPr id="367777" name="AutoShape 161"/>
            <p:cNvSpPr>
              <a:spLocks noChangeArrowheads="1"/>
            </p:cNvSpPr>
            <p:nvPr/>
          </p:nvSpPr>
          <p:spPr bwMode="auto">
            <a:xfrm rot="21600000">
              <a:off x="3966" y="1462"/>
              <a:ext cx="480" cy="167"/>
            </a:xfrm>
            <a:prstGeom prst="foldedCorner">
              <a:avLst>
                <a:gd name="adj" fmla="val 12500"/>
              </a:avLst>
            </a:prstGeom>
            <a:solidFill>
              <a:srgbClr val="FFFFFF"/>
            </a:solidFill>
            <a:ln w="9525">
              <a:solidFill>
                <a:srgbClr val="000000"/>
              </a:solidFill>
              <a:round/>
              <a:headEnd/>
              <a:tailEnd/>
            </a:ln>
          </p:spPr>
          <p:txBody>
            <a:bodyPr lIns="18000" tIns="46800" rIns="18000" bIns="10800"/>
            <a:lstStyle/>
            <a:p>
              <a:pPr algn="ctr"/>
              <a:r>
                <a:rPr lang="zh-CN" altLang="en-US" sz="1200" b="1">
                  <a:effectLst>
                    <a:outerShdw blurRad="38100" dist="38100" dir="2700000" algn="tl">
                      <a:srgbClr val="C0C0C0"/>
                    </a:outerShdw>
                  </a:effectLst>
                  <a:latin typeface="Times New Roman" pitchFamily="18" charset="0"/>
                </a:rPr>
                <a:t>泛化关系</a:t>
              </a:r>
              <a:endParaRPr lang="zh-CN" altLang="en-US" sz="1200" b="1">
                <a:effectLst>
                  <a:outerShdw blurRad="38100" dist="38100" dir="2700000" algn="tl">
                    <a:srgbClr val="C0C0C0"/>
                  </a:outerShdw>
                </a:effectLst>
              </a:endParaRPr>
            </a:p>
          </p:txBody>
        </p:sp>
        <p:sp>
          <p:nvSpPr>
            <p:cNvPr id="367778" name="Line 162"/>
            <p:cNvSpPr>
              <a:spLocks noChangeShapeType="1"/>
            </p:cNvSpPr>
            <p:nvPr/>
          </p:nvSpPr>
          <p:spPr bwMode="auto">
            <a:xfrm flipH="1">
              <a:off x="3832" y="1529"/>
              <a:ext cx="157" cy="104"/>
            </a:xfrm>
            <a:prstGeom prst="line">
              <a:avLst/>
            </a:prstGeom>
            <a:noFill/>
            <a:ln w="9525">
              <a:solidFill>
                <a:srgbClr val="000000"/>
              </a:solidFill>
              <a:prstDash val="dash"/>
              <a:round/>
              <a:headEnd/>
              <a:tailEnd/>
            </a:ln>
          </p:spPr>
          <p:txBody>
            <a:bodyPr/>
            <a:lstStyle/>
            <a:p>
              <a:endParaRPr lang="zh-CN" altLang="en-US"/>
            </a:p>
          </p:txBody>
        </p:sp>
        <p:sp>
          <p:nvSpPr>
            <p:cNvPr id="367779" name="AutoShape 163"/>
            <p:cNvSpPr>
              <a:spLocks noChangeArrowheads="1"/>
            </p:cNvSpPr>
            <p:nvPr/>
          </p:nvSpPr>
          <p:spPr bwMode="auto">
            <a:xfrm rot="21600000">
              <a:off x="4994" y="1417"/>
              <a:ext cx="552" cy="225"/>
            </a:xfrm>
            <a:prstGeom prst="foldedCorner">
              <a:avLst>
                <a:gd name="adj" fmla="val 12500"/>
              </a:avLst>
            </a:prstGeom>
            <a:solidFill>
              <a:srgbClr val="FFFFFF"/>
            </a:solidFill>
            <a:ln w="9525">
              <a:solidFill>
                <a:srgbClr val="000000"/>
              </a:solidFill>
              <a:round/>
              <a:headEnd/>
              <a:tailEnd/>
            </a:ln>
          </p:spPr>
          <p:txBody>
            <a:bodyPr lIns="18000" tIns="46800" rIns="18000" bIns="10800"/>
            <a:lstStyle/>
            <a:p>
              <a:pPr algn="ctr"/>
              <a:r>
                <a:rPr lang="zh-CN" altLang="en-US" sz="1400" b="1">
                  <a:effectLst>
                    <a:outerShdw blurRad="38100" dist="38100" dir="2700000" algn="tl">
                      <a:srgbClr val="C0C0C0"/>
                    </a:outerShdw>
                  </a:effectLst>
                  <a:latin typeface="Times New Roman" pitchFamily="18" charset="0"/>
                </a:rPr>
                <a:t>关联关系</a:t>
              </a:r>
              <a:endParaRPr lang="zh-CN" altLang="en-US" sz="1400" b="1">
                <a:effectLst>
                  <a:outerShdw blurRad="38100" dist="38100" dir="2700000" algn="tl">
                    <a:srgbClr val="C0C0C0"/>
                  </a:outerShdw>
                </a:effectLst>
              </a:endParaRPr>
            </a:p>
          </p:txBody>
        </p:sp>
        <p:sp>
          <p:nvSpPr>
            <p:cNvPr id="367780" name="Line 164"/>
            <p:cNvSpPr>
              <a:spLocks noChangeShapeType="1"/>
            </p:cNvSpPr>
            <p:nvPr/>
          </p:nvSpPr>
          <p:spPr bwMode="auto">
            <a:xfrm flipH="1">
              <a:off x="4820" y="1514"/>
              <a:ext cx="162" cy="286"/>
            </a:xfrm>
            <a:prstGeom prst="line">
              <a:avLst/>
            </a:prstGeom>
            <a:noFill/>
            <a:ln w="9525">
              <a:solidFill>
                <a:srgbClr val="000000"/>
              </a:solidFill>
              <a:prstDash val="dash"/>
              <a:round/>
              <a:headEnd/>
              <a:tailEnd/>
            </a:ln>
          </p:spPr>
          <p:txBody>
            <a:bodyPr/>
            <a:lstStyle/>
            <a:p>
              <a:endParaRPr lang="zh-CN" altLang="en-US"/>
            </a:p>
          </p:txBody>
        </p:sp>
      </p:grpSp>
      <p:grpSp>
        <p:nvGrpSpPr>
          <p:cNvPr id="367796" name="Group 180"/>
          <p:cNvGrpSpPr>
            <a:grpSpLocks/>
          </p:cNvGrpSpPr>
          <p:nvPr/>
        </p:nvGrpSpPr>
        <p:grpSpPr bwMode="auto">
          <a:xfrm>
            <a:off x="3846513" y="1181100"/>
            <a:ext cx="4270375" cy="749300"/>
            <a:chOff x="2423" y="744"/>
            <a:chExt cx="2690" cy="472"/>
          </a:xfrm>
        </p:grpSpPr>
        <p:grpSp>
          <p:nvGrpSpPr>
            <p:cNvPr id="367783" name="Group 167"/>
            <p:cNvGrpSpPr>
              <a:grpSpLocks/>
            </p:cNvGrpSpPr>
            <p:nvPr/>
          </p:nvGrpSpPr>
          <p:grpSpPr bwMode="auto">
            <a:xfrm>
              <a:off x="3457" y="1005"/>
              <a:ext cx="460" cy="187"/>
              <a:chOff x="2700" y="3156"/>
              <a:chExt cx="720" cy="468"/>
            </a:xfrm>
          </p:grpSpPr>
          <p:sp>
            <p:nvSpPr>
              <p:cNvPr id="367784" name="Rectangle 168"/>
              <p:cNvSpPr>
                <a:spLocks noChangeArrowheads="1"/>
              </p:cNvSpPr>
              <p:nvPr/>
            </p:nvSpPr>
            <p:spPr bwMode="auto">
              <a:xfrm>
                <a:off x="2700" y="3156"/>
                <a:ext cx="720" cy="468"/>
              </a:xfrm>
              <a:prstGeom prst="rect">
                <a:avLst/>
              </a:prstGeom>
              <a:solidFill>
                <a:srgbClr val="FFFFFF"/>
              </a:solidFill>
              <a:ln w="9525">
                <a:solidFill>
                  <a:srgbClr val="000000"/>
                </a:solidFill>
                <a:miter lim="800000"/>
                <a:headEnd/>
                <a:tailEnd/>
              </a:ln>
            </p:spPr>
            <p:txBody>
              <a:bodyPr/>
              <a:lstStyle/>
              <a:p>
                <a:endParaRPr lang="zh-CN" altLang="en-US"/>
              </a:p>
            </p:txBody>
          </p:sp>
          <p:sp>
            <p:nvSpPr>
              <p:cNvPr id="367785" name="Rectangle 169"/>
              <p:cNvSpPr>
                <a:spLocks noChangeArrowheads="1"/>
              </p:cNvSpPr>
              <p:nvPr/>
            </p:nvSpPr>
            <p:spPr bwMode="auto">
              <a:xfrm>
                <a:off x="2700" y="3312"/>
                <a:ext cx="720" cy="156"/>
              </a:xfrm>
              <a:prstGeom prst="rect">
                <a:avLst/>
              </a:prstGeom>
              <a:solidFill>
                <a:srgbClr val="FFFFFF"/>
              </a:solidFill>
              <a:ln w="9525">
                <a:solidFill>
                  <a:srgbClr val="000000"/>
                </a:solidFill>
                <a:miter lim="800000"/>
                <a:headEnd/>
                <a:tailEnd/>
              </a:ln>
            </p:spPr>
            <p:txBody>
              <a:bodyPr/>
              <a:lstStyle/>
              <a:p>
                <a:endParaRPr lang="zh-CN" altLang="en-US"/>
              </a:p>
            </p:txBody>
          </p:sp>
        </p:grpSp>
        <p:grpSp>
          <p:nvGrpSpPr>
            <p:cNvPr id="367786" name="Group 170"/>
            <p:cNvGrpSpPr>
              <a:grpSpLocks/>
            </p:cNvGrpSpPr>
            <p:nvPr/>
          </p:nvGrpSpPr>
          <p:grpSpPr bwMode="auto">
            <a:xfrm>
              <a:off x="4376" y="989"/>
              <a:ext cx="525" cy="227"/>
              <a:chOff x="4628" y="3260"/>
              <a:chExt cx="822" cy="567"/>
            </a:xfrm>
          </p:grpSpPr>
          <p:grpSp>
            <p:nvGrpSpPr>
              <p:cNvPr id="367787" name="Group 171"/>
              <p:cNvGrpSpPr>
                <a:grpSpLocks/>
              </p:cNvGrpSpPr>
              <p:nvPr/>
            </p:nvGrpSpPr>
            <p:grpSpPr bwMode="auto">
              <a:xfrm>
                <a:off x="4680" y="3312"/>
                <a:ext cx="720" cy="468"/>
                <a:chOff x="2700" y="3156"/>
                <a:chExt cx="720" cy="468"/>
              </a:xfrm>
            </p:grpSpPr>
            <p:sp>
              <p:nvSpPr>
                <p:cNvPr id="367788" name="Rectangle 172"/>
                <p:cNvSpPr>
                  <a:spLocks noChangeArrowheads="1"/>
                </p:cNvSpPr>
                <p:nvPr/>
              </p:nvSpPr>
              <p:spPr bwMode="auto">
                <a:xfrm>
                  <a:off x="2700" y="3156"/>
                  <a:ext cx="720" cy="468"/>
                </a:xfrm>
                <a:prstGeom prst="rect">
                  <a:avLst/>
                </a:prstGeom>
                <a:solidFill>
                  <a:srgbClr val="FFFFFF"/>
                </a:solidFill>
                <a:ln w="9525">
                  <a:solidFill>
                    <a:srgbClr val="000000"/>
                  </a:solidFill>
                  <a:miter lim="800000"/>
                  <a:headEnd/>
                  <a:tailEnd/>
                </a:ln>
              </p:spPr>
              <p:txBody>
                <a:bodyPr/>
                <a:lstStyle/>
                <a:p>
                  <a:endParaRPr lang="zh-CN" altLang="en-US"/>
                </a:p>
              </p:txBody>
            </p:sp>
            <p:sp>
              <p:nvSpPr>
                <p:cNvPr id="367789" name="Rectangle 173"/>
                <p:cNvSpPr>
                  <a:spLocks noChangeArrowheads="1"/>
                </p:cNvSpPr>
                <p:nvPr/>
              </p:nvSpPr>
              <p:spPr bwMode="auto">
                <a:xfrm>
                  <a:off x="2700" y="3312"/>
                  <a:ext cx="720" cy="156"/>
                </a:xfrm>
                <a:prstGeom prst="rect">
                  <a:avLst/>
                </a:prstGeom>
                <a:solidFill>
                  <a:srgbClr val="FFFFFF"/>
                </a:solidFill>
                <a:ln w="9525">
                  <a:solidFill>
                    <a:srgbClr val="000000"/>
                  </a:solidFill>
                  <a:miter lim="800000"/>
                  <a:headEnd/>
                  <a:tailEnd/>
                </a:ln>
              </p:spPr>
              <p:txBody>
                <a:bodyPr/>
                <a:lstStyle/>
                <a:p>
                  <a:endParaRPr lang="zh-CN" altLang="en-US"/>
                </a:p>
              </p:txBody>
            </p:sp>
          </p:grpSp>
          <p:sp>
            <p:nvSpPr>
              <p:cNvPr id="367790" name="AutoShape 174"/>
              <p:cNvSpPr>
                <a:spLocks noChangeArrowheads="1"/>
              </p:cNvSpPr>
              <p:nvPr/>
            </p:nvSpPr>
            <p:spPr bwMode="auto">
              <a:xfrm>
                <a:off x="4628" y="3260"/>
                <a:ext cx="822" cy="567"/>
              </a:xfrm>
              <a:prstGeom prst="roundRect">
                <a:avLst>
                  <a:gd name="adj" fmla="val 16667"/>
                </a:avLst>
              </a:prstGeom>
              <a:noFill/>
              <a:ln w="9525">
                <a:solidFill>
                  <a:srgbClr val="000000"/>
                </a:solidFill>
                <a:round/>
                <a:headEnd/>
                <a:tailEnd/>
              </a:ln>
            </p:spPr>
            <p:txBody>
              <a:bodyPr/>
              <a:lstStyle/>
              <a:p>
                <a:endParaRPr lang="zh-CN" altLang="en-US"/>
              </a:p>
            </p:txBody>
          </p:sp>
        </p:grpSp>
        <p:sp>
          <p:nvSpPr>
            <p:cNvPr id="367791" name="Text Box 175"/>
            <p:cNvSpPr txBox="1">
              <a:spLocks noChangeArrowheads="1"/>
            </p:cNvSpPr>
            <p:nvPr/>
          </p:nvSpPr>
          <p:spPr bwMode="auto">
            <a:xfrm>
              <a:off x="2423" y="989"/>
              <a:ext cx="804" cy="187"/>
            </a:xfrm>
            <a:prstGeom prst="rect">
              <a:avLst/>
            </a:prstGeom>
            <a:noFill/>
            <a:ln w="9525">
              <a:noFill/>
              <a:miter lim="800000"/>
              <a:headEnd/>
              <a:tailEnd/>
            </a:ln>
          </p:spPr>
          <p:txBody>
            <a:bodyPr/>
            <a:lstStyle/>
            <a:p>
              <a:r>
                <a:rPr lang="zh-CN" altLang="en-US" sz="1600" b="1">
                  <a:effectLst>
                    <a:outerShdw blurRad="38100" dist="38100" dir="2700000" algn="tl">
                      <a:srgbClr val="C0C0C0"/>
                    </a:outerShdw>
                  </a:effectLst>
                  <a:latin typeface="Times New Roman" pitchFamily="18" charset="0"/>
                </a:rPr>
                <a:t>类</a:t>
              </a:r>
              <a:r>
                <a:rPr lang="en-US" altLang="zh-CN" sz="1600" b="1">
                  <a:effectLst>
                    <a:outerShdw blurRad="38100" dist="38100" dir="2700000" algn="tl">
                      <a:srgbClr val="C0C0C0"/>
                    </a:outerShdw>
                  </a:effectLst>
                  <a:latin typeface="Times New Roman" pitchFamily="18" charset="0"/>
                </a:rPr>
                <a:t>-</a:t>
              </a:r>
              <a:r>
                <a:rPr lang="zh-CN" altLang="en-US" sz="1600" b="1">
                  <a:effectLst>
                    <a:outerShdw blurRad="38100" dist="38100" dir="2700000" algn="tl">
                      <a:srgbClr val="C0C0C0"/>
                    </a:outerShdw>
                  </a:effectLst>
                  <a:latin typeface="Times New Roman" pitchFamily="18" charset="0"/>
                </a:rPr>
                <a:t>对象层</a:t>
              </a:r>
              <a:endParaRPr lang="zh-CN" altLang="en-US" sz="1600" b="1">
                <a:effectLst>
                  <a:outerShdw blurRad="38100" dist="38100" dir="2700000" algn="tl">
                    <a:srgbClr val="C0C0C0"/>
                  </a:outerShdw>
                </a:effectLst>
              </a:endParaRPr>
            </a:p>
          </p:txBody>
        </p:sp>
        <p:sp>
          <p:nvSpPr>
            <p:cNvPr id="367792" name="AutoShape 176"/>
            <p:cNvSpPr>
              <a:spLocks noChangeArrowheads="1"/>
            </p:cNvSpPr>
            <p:nvPr/>
          </p:nvSpPr>
          <p:spPr bwMode="auto">
            <a:xfrm rot="21600000">
              <a:off x="3837" y="744"/>
              <a:ext cx="159" cy="230"/>
            </a:xfrm>
            <a:prstGeom prst="foldedCorner">
              <a:avLst>
                <a:gd name="adj" fmla="val 12500"/>
              </a:avLst>
            </a:prstGeom>
            <a:solidFill>
              <a:srgbClr val="FFFFFF"/>
            </a:solidFill>
            <a:ln w="9525">
              <a:solidFill>
                <a:srgbClr val="000000"/>
              </a:solidFill>
              <a:round/>
              <a:headEnd/>
              <a:tailEnd/>
            </a:ln>
          </p:spPr>
          <p:txBody>
            <a:bodyPr lIns="18000" rIns="18000"/>
            <a:lstStyle/>
            <a:p>
              <a:r>
                <a:rPr lang="zh-CN" altLang="en-US" sz="1400" b="1">
                  <a:effectLst>
                    <a:outerShdw blurRad="38100" dist="38100" dir="2700000" algn="tl">
                      <a:srgbClr val="C0C0C0"/>
                    </a:outerShdw>
                  </a:effectLst>
                  <a:latin typeface="Times New Roman" pitchFamily="18" charset="0"/>
                </a:rPr>
                <a:t>类</a:t>
              </a:r>
              <a:endParaRPr lang="zh-CN" altLang="en-US" sz="1400" b="1">
                <a:effectLst>
                  <a:outerShdw blurRad="38100" dist="38100" dir="2700000" algn="tl">
                    <a:srgbClr val="C0C0C0"/>
                  </a:outerShdw>
                </a:effectLst>
              </a:endParaRPr>
            </a:p>
          </p:txBody>
        </p:sp>
        <p:sp>
          <p:nvSpPr>
            <p:cNvPr id="367793" name="Line 177"/>
            <p:cNvSpPr>
              <a:spLocks noChangeShapeType="1"/>
            </p:cNvSpPr>
            <p:nvPr/>
          </p:nvSpPr>
          <p:spPr bwMode="auto">
            <a:xfrm flipH="1">
              <a:off x="3679" y="899"/>
              <a:ext cx="113" cy="104"/>
            </a:xfrm>
            <a:prstGeom prst="line">
              <a:avLst/>
            </a:prstGeom>
            <a:noFill/>
            <a:ln w="9525">
              <a:solidFill>
                <a:srgbClr val="000000"/>
              </a:solidFill>
              <a:prstDash val="dash"/>
              <a:round/>
              <a:headEnd/>
              <a:tailEnd/>
            </a:ln>
          </p:spPr>
          <p:txBody>
            <a:bodyPr/>
            <a:lstStyle/>
            <a:p>
              <a:endParaRPr lang="zh-CN" altLang="en-US"/>
            </a:p>
          </p:txBody>
        </p:sp>
        <p:sp>
          <p:nvSpPr>
            <p:cNvPr id="367794" name="AutoShape 178"/>
            <p:cNvSpPr>
              <a:spLocks noChangeArrowheads="1"/>
            </p:cNvSpPr>
            <p:nvPr/>
          </p:nvSpPr>
          <p:spPr bwMode="auto">
            <a:xfrm rot="21600000">
              <a:off x="4822" y="769"/>
              <a:ext cx="291" cy="236"/>
            </a:xfrm>
            <a:prstGeom prst="foldedCorner">
              <a:avLst>
                <a:gd name="adj" fmla="val 12500"/>
              </a:avLst>
            </a:prstGeom>
            <a:solidFill>
              <a:srgbClr val="FFFFFF"/>
            </a:solidFill>
            <a:ln w="9525">
              <a:solidFill>
                <a:srgbClr val="000000"/>
              </a:solidFill>
              <a:round/>
              <a:headEnd/>
              <a:tailEnd/>
            </a:ln>
          </p:spPr>
          <p:txBody>
            <a:bodyPr lIns="18000" tIns="46800" rIns="18000" bIns="10800"/>
            <a:lstStyle/>
            <a:p>
              <a:pPr algn="ctr"/>
              <a:r>
                <a:rPr lang="zh-CN" altLang="en-US" sz="1400" b="1">
                  <a:effectLst>
                    <a:outerShdw blurRad="38100" dist="38100" dir="2700000" algn="tl">
                      <a:srgbClr val="C0C0C0"/>
                    </a:outerShdw>
                  </a:effectLst>
                  <a:latin typeface="Times New Roman" pitchFamily="18" charset="0"/>
                </a:rPr>
                <a:t>对象</a:t>
              </a:r>
              <a:endParaRPr lang="zh-CN" altLang="en-US" sz="1400" b="1">
                <a:effectLst>
                  <a:outerShdw blurRad="38100" dist="38100" dir="2700000" algn="tl">
                    <a:srgbClr val="C0C0C0"/>
                  </a:outerShdw>
                </a:effectLst>
              </a:endParaRPr>
            </a:p>
          </p:txBody>
        </p:sp>
        <p:sp>
          <p:nvSpPr>
            <p:cNvPr id="367795" name="Line 179"/>
            <p:cNvSpPr>
              <a:spLocks noChangeShapeType="1"/>
            </p:cNvSpPr>
            <p:nvPr/>
          </p:nvSpPr>
          <p:spPr bwMode="auto">
            <a:xfrm flipH="1">
              <a:off x="4621" y="878"/>
              <a:ext cx="182" cy="104"/>
            </a:xfrm>
            <a:prstGeom prst="line">
              <a:avLst/>
            </a:prstGeom>
            <a:noFill/>
            <a:ln w="9525">
              <a:solidFill>
                <a:srgbClr val="000000"/>
              </a:solidFill>
              <a:prstDash val="dash"/>
              <a:round/>
              <a:headEnd/>
              <a:tailEnd/>
            </a:ln>
          </p:spPr>
          <p:txBody>
            <a:bodyPr/>
            <a:lstStyle/>
            <a:p>
              <a:endParaRPr lang="zh-CN" altLang="en-US"/>
            </a:p>
          </p:txBody>
        </p:sp>
      </p:grpSp>
    </p:spTree>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2" name="Text Box 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建立静态模型</a:t>
            </a:r>
          </a:p>
        </p:txBody>
      </p:sp>
      <p:sp>
        <p:nvSpPr>
          <p:cNvPr id="370693" name="Text Box 5"/>
          <p:cNvSpPr txBox="1">
            <a:spLocks noChangeArrowheads="1"/>
          </p:cNvSpPr>
          <p:nvPr/>
        </p:nvSpPr>
        <p:spPr bwMode="auto">
          <a:xfrm>
            <a:off x="157163" y="1311275"/>
            <a:ext cx="3398837" cy="476250"/>
          </a:xfrm>
          <a:prstGeom prst="rect">
            <a:avLst/>
          </a:prstGeom>
          <a:noFill/>
          <a:ln w="9525">
            <a:noFill/>
            <a:miter lim="800000"/>
            <a:headEnd/>
            <a:tailEnd/>
          </a:ln>
          <a:effectLst/>
        </p:spPr>
        <p:txBody>
          <a:bodyPr wrap="none">
            <a:spAutoFit/>
          </a:bodyPr>
          <a:lstStyle/>
          <a:p>
            <a:r>
              <a:rPr lang="zh-CN" altLang="en-US" b="1">
                <a:solidFill>
                  <a:schemeClr val="hlink"/>
                </a:solidFill>
                <a:effectLst>
                  <a:outerShdw blurRad="38100" dist="38100" dir="2700000" algn="tl">
                    <a:srgbClr val="C0C0C0"/>
                  </a:outerShdw>
                </a:effectLst>
              </a:rPr>
              <a:t>建立静态模型的过程</a:t>
            </a:r>
          </a:p>
        </p:txBody>
      </p:sp>
      <p:sp>
        <p:nvSpPr>
          <p:cNvPr id="370694" name="Text Box 6"/>
          <p:cNvSpPr txBox="1">
            <a:spLocks noChangeArrowheads="1"/>
          </p:cNvSpPr>
          <p:nvPr/>
        </p:nvSpPr>
        <p:spPr bwMode="auto">
          <a:xfrm>
            <a:off x="-2377440" y="2070100"/>
            <a:ext cx="7598145" cy="2529923"/>
          </a:xfrm>
          <a:prstGeom prst="rect">
            <a:avLst/>
          </a:prstGeom>
          <a:noFill/>
          <a:ln w="9525">
            <a:noFill/>
            <a:miter lim="800000"/>
            <a:headEnd/>
            <a:tailEnd/>
          </a:ln>
          <a:effectLst/>
        </p:spPr>
        <p:txBody>
          <a:bodyPr wrap="square">
            <a:spAutoFit/>
          </a:bodyPr>
          <a:lstStyle/>
          <a:p>
            <a:pPr>
              <a:lnSpc>
                <a:spcPct val="120000"/>
              </a:lnSpc>
              <a:buFont typeface="Wingdings" pitchFamily="2" charset="2"/>
              <a:buChar char="Ø"/>
            </a:pPr>
            <a:r>
              <a:rPr lang="zh-CN" altLang="en-US" b="1" dirty="0">
                <a:effectLst>
                  <a:outerShdw blurRad="38100" dist="38100" dir="2700000" algn="tl">
                    <a:srgbClr val="C0C0C0"/>
                  </a:outerShdw>
                </a:effectLst>
              </a:rPr>
              <a:t>识别类与对象</a:t>
            </a:r>
          </a:p>
          <a:p>
            <a:pPr lvl="1">
              <a:lnSpc>
                <a:spcPct val="120000"/>
              </a:lnSpc>
              <a:buFontTx/>
              <a:buChar char="•"/>
            </a:pPr>
            <a:r>
              <a:rPr lang="zh-CN" altLang="en-US" sz="2400" b="1" dirty="0">
                <a:effectLst>
                  <a:outerShdw blurRad="38100" dist="38100" dir="2700000" algn="tl">
                    <a:srgbClr val="C0C0C0"/>
                  </a:outerShdw>
                </a:effectLst>
              </a:rPr>
              <a:t> 找出候选的类与对象</a:t>
            </a:r>
          </a:p>
          <a:p>
            <a:pPr lvl="1">
              <a:lnSpc>
                <a:spcPct val="120000"/>
              </a:lnSpc>
              <a:buFontTx/>
              <a:buChar char="•"/>
            </a:pPr>
            <a:r>
              <a:rPr lang="zh-CN" altLang="en-US" sz="2400" b="1" dirty="0">
                <a:effectLst>
                  <a:outerShdw blurRad="38100" dist="38100" dir="2700000" algn="tl">
                    <a:srgbClr val="C0C0C0"/>
                  </a:outerShdw>
                </a:effectLst>
              </a:rPr>
              <a:t> 审查与筛选</a:t>
            </a:r>
          </a:p>
          <a:p>
            <a:pPr lvl="1">
              <a:lnSpc>
                <a:spcPct val="120000"/>
              </a:lnSpc>
              <a:buFontTx/>
              <a:buChar char="•"/>
            </a:pPr>
            <a:r>
              <a:rPr lang="zh-CN" altLang="en-US" sz="2400" b="1" dirty="0">
                <a:effectLst>
                  <a:outerShdw blurRad="38100" dist="38100" dir="2700000" algn="tl">
                    <a:srgbClr val="C0C0C0"/>
                  </a:outerShdw>
                </a:effectLst>
              </a:rPr>
              <a:t> 类的</a:t>
            </a:r>
            <a:r>
              <a:rPr lang="zh-CN" altLang="en-US" b="1" dirty="0">
                <a:effectLst>
                  <a:outerShdw blurRad="38100" dist="38100" dir="2700000" algn="tl">
                    <a:srgbClr val="C0C0C0"/>
                  </a:outerShdw>
                </a:effectLst>
              </a:rPr>
              <a:t>命名</a:t>
            </a:r>
          </a:p>
          <a:p>
            <a:pPr>
              <a:lnSpc>
                <a:spcPct val="120000"/>
              </a:lnSpc>
              <a:buFont typeface="Wingdings" pitchFamily="2" charset="2"/>
              <a:buChar char="Ø"/>
            </a:pPr>
            <a:r>
              <a:rPr lang="zh-CN" altLang="en-US" b="1" dirty="0">
                <a:effectLst>
                  <a:outerShdw blurRad="38100" dist="38100" dir="2700000" algn="tl">
                    <a:srgbClr val="C0C0C0"/>
                  </a:outerShdw>
                </a:effectLst>
              </a:rPr>
              <a:t>划分</a:t>
            </a:r>
            <a:r>
              <a:rPr lang="zh-CN" altLang="en-US" b="1" dirty="0" smtClean="0">
                <a:effectLst>
                  <a:outerShdw blurRad="38100" dist="38100" dir="2700000" algn="tl">
                    <a:srgbClr val="C0C0C0"/>
                  </a:outerShdw>
                </a:effectLst>
              </a:rPr>
              <a:t>主题</a:t>
            </a:r>
            <a:r>
              <a:rPr lang="en-US" altLang="zh-CN" b="1" dirty="0" smtClean="0">
                <a:effectLst>
                  <a:outerShdw blurRad="38100" dist="38100" dir="2700000" algn="tl">
                    <a:srgbClr val="C0C0C0"/>
                  </a:outerShdw>
                </a:effectLst>
              </a:rPr>
              <a:t>/*</a:t>
            </a:r>
            <a:r>
              <a:rPr lang="zh-CN" altLang="en-US" sz="1200" b="1" dirty="0" smtClean="0">
                <a:effectLst>
                  <a:outerShdw blurRad="38100" dist="38100" dir="2700000" algn="tl">
                    <a:srgbClr val="C0C0C0"/>
                  </a:outerShdw>
                </a:effectLst>
              </a:rPr>
              <a:t>通过包图，将大系统做成包，内部的对象间关系更紧密</a:t>
            </a:r>
            <a:r>
              <a:rPr lang="en-US" altLang="zh-CN" b="1" dirty="0" smtClean="0">
                <a:effectLst>
                  <a:outerShdw blurRad="38100" dist="38100" dir="2700000" algn="tl">
                    <a:srgbClr val="C0C0C0"/>
                  </a:outerShdw>
                </a:effectLst>
              </a:rPr>
              <a:t>*/</a:t>
            </a:r>
            <a:endParaRPr lang="zh-CN" altLang="en-US" b="1" dirty="0">
              <a:effectLst>
                <a:outerShdw blurRad="38100" dist="38100" dir="2700000" algn="tl">
                  <a:srgbClr val="C0C0C0"/>
                </a:outerShdw>
              </a:effectLst>
            </a:endParaRPr>
          </a:p>
        </p:txBody>
      </p:sp>
      <p:sp>
        <p:nvSpPr>
          <p:cNvPr id="370696" name="Text Box 8"/>
          <p:cNvSpPr txBox="1">
            <a:spLocks noChangeArrowheads="1"/>
          </p:cNvSpPr>
          <p:nvPr/>
        </p:nvSpPr>
        <p:spPr bwMode="auto">
          <a:xfrm>
            <a:off x="4284385" y="2097088"/>
            <a:ext cx="4948791" cy="4228850"/>
          </a:xfrm>
          <a:prstGeom prst="rect">
            <a:avLst/>
          </a:prstGeom>
          <a:noFill/>
          <a:ln w="9525">
            <a:noFill/>
            <a:miter lim="800000"/>
            <a:headEnd/>
            <a:tailEnd/>
          </a:ln>
          <a:effectLst/>
        </p:spPr>
        <p:txBody>
          <a:bodyPr wrap="none">
            <a:spAutoFit/>
          </a:bodyPr>
          <a:lstStyle/>
          <a:p>
            <a:pPr>
              <a:lnSpc>
                <a:spcPct val="120000"/>
              </a:lnSpc>
              <a:buFont typeface="Wingdings" pitchFamily="2" charset="2"/>
              <a:buChar char="Ø"/>
            </a:pPr>
            <a:r>
              <a:rPr lang="zh-CN" altLang="en-US" b="1" dirty="0">
                <a:effectLst>
                  <a:outerShdw blurRad="38100" dist="38100" dir="2700000" algn="tl">
                    <a:srgbClr val="C0C0C0"/>
                  </a:outerShdw>
                </a:effectLst>
              </a:rPr>
              <a:t>确定结构</a:t>
            </a:r>
          </a:p>
          <a:p>
            <a:pPr lvl="1">
              <a:lnSpc>
                <a:spcPct val="120000"/>
              </a:lnSpc>
              <a:buFontTx/>
              <a:buChar char="•"/>
            </a:pPr>
            <a:r>
              <a:rPr lang="zh-CN" altLang="en-US" b="1" dirty="0">
                <a:effectLst>
                  <a:outerShdw blurRad="38100" dist="38100" dir="2700000" algn="tl">
                    <a:srgbClr val="C0C0C0"/>
                  </a:outerShdw>
                </a:effectLst>
              </a:rPr>
              <a:t> 确定</a:t>
            </a:r>
            <a:r>
              <a:rPr lang="zh-CN" altLang="en-US" b="1" dirty="0" smtClean="0">
                <a:effectLst>
                  <a:outerShdw blurRad="38100" dist="38100" dir="2700000" algn="tl">
                    <a:srgbClr val="C0C0C0"/>
                  </a:outerShdw>
                </a:effectLst>
              </a:rPr>
              <a:t>关联</a:t>
            </a:r>
            <a:r>
              <a:rPr lang="en-US" altLang="zh-CN" b="1" dirty="0" smtClean="0">
                <a:effectLst>
                  <a:outerShdw blurRad="38100" dist="38100" dir="2700000" algn="tl">
                    <a:srgbClr val="C0C0C0"/>
                  </a:outerShdw>
                </a:effectLst>
              </a:rPr>
              <a:t>/*</a:t>
            </a:r>
            <a:r>
              <a:rPr lang="zh-CN" altLang="en-US" sz="1400" b="1" dirty="0" smtClean="0">
                <a:effectLst>
                  <a:outerShdw blurRad="38100" dist="38100" dir="2700000" algn="tl">
                    <a:srgbClr val="C0C0C0"/>
                  </a:outerShdw>
                </a:effectLst>
              </a:rPr>
              <a:t>递归关联，关联类</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关系</a:t>
            </a:r>
            <a:endParaRPr lang="zh-CN" altLang="en-US" sz="2400" b="1" dirty="0">
              <a:effectLst>
                <a:outerShdw blurRad="38100" dist="38100" dir="2700000" algn="tl">
                  <a:srgbClr val="C0C0C0"/>
                </a:outerShdw>
              </a:effectLst>
            </a:endParaRPr>
          </a:p>
          <a:p>
            <a:pPr lvl="1">
              <a:lnSpc>
                <a:spcPct val="120000"/>
              </a:lnSpc>
              <a:buFontTx/>
              <a:buChar char="•"/>
            </a:pPr>
            <a:r>
              <a:rPr lang="zh-CN" altLang="en-US" b="1" dirty="0">
                <a:effectLst>
                  <a:outerShdw blurRad="38100" dist="38100" dir="2700000" algn="tl">
                    <a:srgbClr val="C0C0C0"/>
                  </a:outerShdw>
                </a:effectLst>
              </a:rPr>
              <a:t> 确定泛化关系</a:t>
            </a:r>
            <a:endParaRPr lang="zh-CN" altLang="en-US" sz="2400" b="1" dirty="0">
              <a:effectLst>
                <a:outerShdw blurRad="38100" dist="38100" dir="2700000" algn="tl">
                  <a:srgbClr val="C0C0C0"/>
                </a:outerShdw>
              </a:effectLst>
            </a:endParaRPr>
          </a:p>
          <a:p>
            <a:pPr lvl="1">
              <a:lnSpc>
                <a:spcPct val="120000"/>
              </a:lnSpc>
              <a:buFontTx/>
              <a:buChar char="•"/>
            </a:pPr>
            <a:r>
              <a:rPr lang="zh-CN" altLang="en-US" b="1" dirty="0">
                <a:effectLst>
                  <a:outerShdw blurRad="38100" dist="38100" dir="2700000" algn="tl">
                    <a:srgbClr val="C0C0C0"/>
                  </a:outerShdw>
                </a:effectLst>
              </a:rPr>
              <a:t> 确定依赖关系</a:t>
            </a:r>
          </a:p>
          <a:p>
            <a:pPr lvl="1">
              <a:lnSpc>
                <a:spcPct val="120000"/>
              </a:lnSpc>
              <a:buFontTx/>
              <a:buChar char="•"/>
            </a:pPr>
            <a:r>
              <a:rPr lang="zh-CN" altLang="en-US" b="1" dirty="0">
                <a:effectLst>
                  <a:outerShdw blurRad="38100" dist="38100" dir="2700000" algn="tl">
                    <a:srgbClr val="C0C0C0"/>
                  </a:outerShdw>
                </a:effectLst>
              </a:rPr>
              <a:t> 确定实现关系</a:t>
            </a:r>
          </a:p>
          <a:p>
            <a:pPr>
              <a:lnSpc>
                <a:spcPct val="120000"/>
              </a:lnSpc>
              <a:buFont typeface="Wingdings" pitchFamily="2" charset="2"/>
              <a:buChar char="Ø"/>
            </a:pPr>
            <a:r>
              <a:rPr lang="zh-CN" altLang="en-US" b="1" dirty="0">
                <a:effectLst>
                  <a:outerShdw blurRad="38100" dist="38100" dir="2700000" algn="tl">
                    <a:srgbClr val="C0C0C0"/>
                  </a:outerShdw>
                </a:effectLst>
              </a:rPr>
              <a:t>确定属性</a:t>
            </a:r>
          </a:p>
          <a:p>
            <a:pPr>
              <a:lnSpc>
                <a:spcPct val="120000"/>
              </a:lnSpc>
              <a:buFont typeface="Wingdings" pitchFamily="2" charset="2"/>
              <a:buChar char="Ø"/>
            </a:pPr>
            <a:r>
              <a:rPr lang="zh-CN" altLang="en-US" b="1" dirty="0">
                <a:effectLst>
                  <a:outerShdw blurRad="38100" dist="38100" dir="2700000" algn="tl">
                    <a:srgbClr val="C0C0C0"/>
                  </a:outerShdw>
                </a:effectLst>
              </a:rPr>
              <a:t>确定服务</a:t>
            </a:r>
          </a:p>
          <a:p>
            <a:pPr>
              <a:lnSpc>
                <a:spcPct val="120000"/>
              </a:lnSpc>
              <a:buFont typeface="Wingdings" pitchFamily="2" charset="2"/>
              <a:buChar char="Ø"/>
            </a:pPr>
            <a:r>
              <a:rPr lang="zh-CN" altLang="en-US" b="1" dirty="0">
                <a:effectLst>
                  <a:outerShdw blurRad="38100" dist="38100" dir="2700000" algn="tl">
                    <a:srgbClr val="C0C0C0"/>
                  </a:outerShdw>
                </a:effectLst>
              </a:rPr>
              <a:t>类图</a:t>
            </a:r>
            <a:r>
              <a:rPr lang="en-US" altLang="zh-CN" b="1" dirty="0">
                <a:effectLst>
                  <a:outerShdw blurRad="38100" dist="38100" dir="2700000" algn="tl">
                    <a:srgbClr val="C0C0C0"/>
                  </a:outerShdw>
                </a:effectLst>
              </a:rPr>
              <a:t>/</a:t>
            </a:r>
            <a:r>
              <a:rPr lang="zh-CN" altLang="en-US" b="1" dirty="0">
                <a:effectLst>
                  <a:outerShdw blurRad="38100" dist="38100" dir="2700000" algn="tl">
                    <a:srgbClr val="C0C0C0"/>
                  </a:outerShdw>
                </a:effectLst>
              </a:rPr>
              <a:t>包图的文档描述</a:t>
            </a:r>
          </a:p>
        </p:txBody>
      </p:sp>
    </p:spTree>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450850" y="1341438"/>
            <a:ext cx="3076575" cy="438150"/>
          </a:xfrm>
        </p:spPr>
        <p:txBody>
          <a:bodyPr/>
          <a:lstStyle/>
          <a:p>
            <a:pPr algn="l"/>
            <a:r>
              <a:rPr lang="zh-CN" altLang="en-US" sz="2800">
                <a:solidFill>
                  <a:schemeClr val="tx2"/>
                </a:solidFill>
                <a:latin typeface="宋体" pitchFamily="2" charset="-122"/>
                <a:ea typeface="宋体" pitchFamily="2" charset="-122"/>
              </a:rPr>
              <a:t>对象类与对象</a:t>
            </a:r>
          </a:p>
        </p:txBody>
      </p:sp>
      <p:sp>
        <p:nvSpPr>
          <p:cNvPr id="402435" name="Text Box 3"/>
          <p:cNvSpPr txBox="1">
            <a:spLocks noChangeArrowheads="1"/>
          </p:cNvSpPr>
          <p:nvPr/>
        </p:nvSpPr>
        <p:spPr bwMode="auto">
          <a:xfrm>
            <a:off x="473075" y="2147888"/>
            <a:ext cx="8288338" cy="1406525"/>
          </a:xfrm>
          <a:prstGeom prst="rect">
            <a:avLst/>
          </a:prstGeom>
          <a:noFill/>
          <a:ln w="28575">
            <a:noFill/>
            <a:miter lim="800000"/>
            <a:headEnd/>
            <a:tailEnd/>
          </a:ln>
          <a:effectLst/>
        </p:spPr>
        <p:txBody>
          <a:bodyPr>
            <a:spAutoFit/>
          </a:bodyPr>
          <a:lstStyle/>
          <a:p>
            <a:pPr fontAlgn="ctr">
              <a:lnSpc>
                <a:spcPct val="120000"/>
              </a:lnSpc>
              <a:spcBef>
                <a:spcPct val="50000"/>
              </a:spcBef>
            </a:pPr>
            <a:r>
              <a:rPr lang="en-US" altLang="zh-CN" sz="2400" b="1">
                <a:solidFill>
                  <a:schemeClr val="tx1"/>
                </a:solidFill>
                <a:latin typeface="Times New Roman" pitchFamily="18" charset="0"/>
                <a:ea typeface="楷体_GB2312" pitchFamily="49" charset="-122"/>
              </a:rPr>
              <a:t>         UML</a:t>
            </a:r>
            <a:r>
              <a:rPr lang="zh-CN" altLang="en-US" sz="2400" b="1">
                <a:solidFill>
                  <a:schemeClr val="tx1"/>
                </a:solidFill>
                <a:latin typeface="楷体_GB2312" pitchFamily="49" charset="-122"/>
                <a:ea typeface="楷体_GB2312" pitchFamily="49" charset="-122"/>
              </a:rPr>
              <a:t>中的对象类图</a:t>
            </a:r>
            <a:r>
              <a:rPr lang="en-US" altLang="zh-CN" sz="2400" b="1">
                <a:solidFill>
                  <a:schemeClr val="tx1"/>
                </a:solidFill>
                <a:latin typeface="Times New Roman" pitchFamily="18" charset="0"/>
                <a:ea typeface="楷体_GB2312" pitchFamily="49" charset="-122"/>
              </a:rPr>
              <a:t>(Class Diagram)</a:t>
            </a:r>
            <a:r>
              <a:rPr lang="zh-CN" altLang="en-US" sz="2400" b="1">
                <a:solidFill>
                  <a:schemeClr val="tx1"/>
                </a:solidFill>
                <a:latin typeface="楷体_GB2312" pitchFamily="49" charset="-122"/>
                <a:ea typeface="楷体_GB2312" pitchFamily="49" charset="-122"/>
              </a:rPr>
              <a:t>与对象图</a:t>
            </a:r>
            <a:r>
              <a:rPr lang="en-US" altLang="zh-CN" sz="2400" b="1">
                <a:solidFill>
                  <a:schemeClr val="tx1"/>
                </a:solidFill>
                <a:latin typeface="Times New Roman" pitchFamily="18" charset="0"/>
                <a:ea typeface="楷体_GB2312" pitchFamily="49" charset="-122"/>
              </a:rPr>
              <a:t>(Object Diagram)</a:t>
            </a:r>
            <a:r>
              <a:rPr lang="zh-CN" altLang="en-US" sz="2400" b="1">
                <a:solidFill>
                  <a:schemeClr val="tx1"/>
                </a:solidFill>
                <a:latin typeface="楷体_GB2312" pitchFamily="49" charset="-122"/>
                <a:ea typeface="楷体_GB2312" pitchFamily="49" charset="-122"/>
              </a:rPr>
              <a:t>表达了对象模型的静态结构，能够有效地建立专业领域的计算机系统对象模型。</a:t>
            </a:r>
          </a:p>
        </p:txBody>
      </p:sp>
      <p:grpSp>
        <p:nvGrpSpPr>
          <p:cNvPr id="402440" name="Group 8"/>
          <p:cNvGrpSpPr>
            <a:grpSpLocks/>
          </p:cNvGrpSpPr>
          <p:nvPr/>
        </p:nvGrpSpPr>
        <p:grpSpPr bwMode="auto">
          <a:xfrm>
            <a:off x="1181100" y="4357688"/>
            <a:ext cx="6850063" cy="1577975"/>
            <a:chOff x="918" y="1419"/>
            <a:chExt cx="3952" cy="838"/>
          </a:xfrm>
        </p:grpSpPr>
        <p:grpSp>
          <p:nvGrpSpPr>
            <p:cNvPr id="402441" name="Group 9"/>
            <p:cNvGrpSpPr>
              <a:grpSpLocks/>
            </p:cNvGrpSpPr>
            <p:nvPr/>
          </p:nvGrpSpPr>
          <p:grpSpPr bwMode="auto">
            <a:xfrm>
              <a:off x="1825" y="1420"/>
              <a:ext cx="816" cy="599"/>
              <a:chOff x="1130" y="2180"/>
              <a:chExt cx="733" cy="599"/>
            </a:xfrm>
          </p:grpSpPr>
          <p:sp>
            <p:nvSpPr>
              <p:cNvPr id="402442" name="Rectangle 10"/>
              <p:cNvSpPr>
                <a:spLocks noChangeArrowheads="1"/>
              </p:cNvSpPr>
              <p:nvPr/>
            </p:nvSpPr>
            <p:spPr bwMode="auto">
              <a:xfrm>
                <a:off x="1130" y="2205"/>
                <a:ext cx="733" cy="574"/>
              </a:xfrm>
              <a:prstGeom prst="rect">
                <a:avLst/>
              </a:prstGeom>
              <a:solidFill>
                <a:srgbClr val="003399">
                  <a:alpha val="50000"/>
                </a:srgbClr>
              </a:solidFill>
              <a:ln w="28575">
                <a:solidFill>
                  <a:schemeClr val="tx1"/>
                </a:solidFill>
                <a:miter lim="800000"/>
                <a:headEnd/>
                <a:tailEnd/>
              </a:ln>
              <a:effectLst/>
            </p:spPr>
            <p:txBody>
              <a:bodyPr wrap="none" anchor="ctr"/>
              <a:lstStyle/>
              <a:p>
                <a:pPr algn="ctr">
                  <a:lnSpc>
                    <a:spcPct val="100000"/>
                  </a:lnSpc>
                </a:pPr>
                <a:r>
                  <a:rPr lang="zh-CN" altLang="en-US" sz="1800" b="1">
                    <a:solidFill>
                      <a:schemeClr val="tx1"/>
                    </a:solidFill>
                    <a:effectLst>
                      <a:outerShdw blurRad="38100" dist="38100" dir="2700000" algn="tl">
                        <a:srgbClr val="FFFFFF"/>
                      </a:outerShdw>
                    </a:effectLst>
                    <a:latin typeface="Times New Roman" pitchFamily="18" charset="0"/>
                  </a:rPr>
                  <a:t>属性：类型</a:t>
                </a:r>
              </a:p>
            </p:txBody>
          </p:sp>
          <p:sp>
            <p:nvSpPr>
              <p:cNvPr id="402443" name="Line 11"/>
              <p:cNvSpPr>
                <a:spLocks noChangeShapeType="1"/>
              </p:cNvSpPr>
              <p:nvPr/>
            </p:nvSpPr>
            <p:spPr bwMode="auto">
              <a:xfrm>
                <a:off x="1130" y="2381"/>
                <a:ext cx="733" cy="0"/>
              </a:xfrm>
              <a:prstGeom prst="line">
                <a:avLst/>
              </a:prstGeom>
              <a:noFill/>
              <a:ln w="28575">
                <a:solidFill>
                  <a:schemeClr val="tx1"/>
                </a:solidFill>
                <a:round/>
                <a:headEnd/>
                <a:tailEnd/>
              </a:ln>
              <a:effectLst/>
            </p:spPr>
            <p:txBody>
              <a:bodyPr/>
              <a:lstStyle/>
              <a:p>
                <a:endParaRPr lang="zh-CN" altLang="en-US"/>
              </a:p>
            </p:txBody>
          </p:sp>
          <p:sp>
            <p:nvSpPr>
              <p:cNvPr id="402444" name="Line 12"/>
              <p:cNvSpPr>
                <a:spLocks noChangeShapeType="1"/>
              </p:cNvSpPr>
              <p:nvPr/>
            </p:nvSpPr>
            <p:spPr bwMode="auto">
              <a:xfrm>
                <a:off x="1130" y="2581"/>
                <a:ext cx="733" cy="0"/>
              </a:xfrm>
              <a:prstGeom prst="line">
                <a:avLst/>
              </a:prstGeom>
              <a:noFill/>
              <a:ln w="28575">
                <a:solidFill>
                  <a:schemeClr val="tx1"/>
                </a:solidFill>
                <a:round/>
                <a:headEnd/>
                <a:tailEnd/>
              </a:ln>
              <a:effectLst/>
            </p:spPr>
            <p:txBody>
              <a:bodyPr/>
              <a:lstStyle/>
              <a:p>
                <a:endParaRPr lang="zh-CN" altLang="en-US"/>
              </a:p>
            </p:txBody>
          </p:sp>
          <p:sp>
            <p:nvSpPr>
              <p:cNvPr id="402445" name="Text Box 13"/>
              <p:cNvSpPr txBox="1">
                <a:spLocks noChangeArrowheads="1"/>
              </p:cNvSpPr>
              <p:nvPr/>
            </p:nvSpPr>
            <p:spPr bwMode="auto">
              <a:xfrm>
                <a:off x="1342" y="2180"/>
                <a:ext cx="334" cy="195"/>
              </a:xfrm>
              <a:prstGeom prst="rect">
                <a:avLst/>
              </a:prstGeom>
              <a:noFill/>
              <a:ln w="28575">
                <a:noFill/>
                <a:miter lim="800000"/>
                <a:headEnd/>
                <a:tailEnd/>
              </a:ln>
              <a:effectLst/>
            </p:spPr>
            <p:txBody>
              <a:bodyPr wrap="none">
                <a:spAutoFit/>
              </a:bodyPr>
              <a:lstStyle/>
              <a:p>
                <a:pPr algn="l">
                  <a:lnSpc>
                    <a:spcPct val="100000"/>
                  </a:lnSpc>
                </a:pPr>
                <a:r>
                  <a:rPr lang="zh-CN" altLang="en-US" sz="1800" b="1">
                    <a:solidFill>
                      <a:schemeClr val="tx1"/>
                    </a:solidFill>
                    <a:effectLst>
                      <a:outerShdw blurRad="38100" dist="38100" dir="2700000" algn="tl">
                        <a:srgbClr val="C0C0C0"/>
                      </a:outerShdw>
                    </a:effectLst>
                    <a:latin typeface="Times New Roman" pitchFamily="18" charset="0"/>
                  </a:rPr>
                  <a:t>类名</a:t>
                </a:r>
              </a:p>
            </p:txBody>
          </p:sp>
          <p:sp>
            <p:nvSpPr>
              <p:cNvPr id="402446" name="Text Box 14"/>
              <p:cNvSpPr txBox="1">
                <a:spLocks noChangeArrowheads="1"/>
              </p:cNvSpPr>
              <p:nvPr/>
            </p:nvSpPr>
            <p:spPr bwMode="auto">
              <a:xfrm>
                <a:off x="1291" y="2569"/>
                <a:ext cx="334" cy="195"/>
              </a:xfrm>
              <a:prstGeom prst="rect">
                <a:avLst/>
              </a:prstGeom>
              <a:noFill/>
              <a:ln w="28575">
                <a:noFill/>
                <a:miter lim="800000"/>
                <a:headEnd/>
                <a:tailEnd/>
              </a:ln>
              <a:effectLst/>
            </p:spPr>
            <p:txBody>
              <a:bodyPr wrap="none">
                <a:spAutoFit/>
              </a:bodyPr>
              <a:lstStyle/>
              <a:p>
                <a:pPr algn="l">
                  <a:lnSpc>
                    <a:spcPct val="100000"/>
                  </a:lnSpc>
                </a:pPr>
                <a:r>
                  <a:rPr lang="zh-CN" altLang="en-US" sz="1800" b="1">
                    <a:solidFill>
                      <a:schemeClr val="tx1"/>
                    </a:solidFill>
                    <a:effectLst>
                      <a:outerShdw blurRad="38100" dist="38100" dir="2700000" algn="tl">
                        <a:srgbClr val="C0C0C0"/>
                      </a:outerShdw>
                    </a:effectLst>
                    <a:latin typeface="Times New Roman" pitchFamily="18" charset="0"/>
                  </a:rPr>
                  <a:t>操作</a:t>
                </a:r>
              </a:p>
            </p:txBody>
          </p:sp>
        </p:grpSp>
        <p:sp>
          <p:nvSpPr>
            <p:cNvPr id="402447" name="Rectangle 15"/>
            <p:cNvSpPr>
              <a:spLocks noChangeArrowheads="1"/>
            </p:cNvSpPr>
            <p:nvPr/>
          </p:nvSpPr>
          <p:spPr bwMode="auto">
            <a:xfrm>
              <a:off x="918" y="1570"/>
              <a:ext cx="528" cy="192"/>
            </a:xfrm>
            <a:prstGeom prst="rect">
              <a:avLst/>
            </a:prstGeom>
            <a:solidFill>
              <a:srgbClr val="FFCC00"/>
            </a:solidFill>
            <a:ln w="28575">
              <a:solidFill>
                <a:srgbClr val="FFBA55"/>
              </a:solidFill>
              <a:miter lim="800000"/>
              <a:headEnd/>
              <a:tailEnd/>
            </a:ln>
            <a:effectLst>
              <a:outerShdw dist="35921" dir="2700000" algn="ctr" rotWithShape="0">
                <a:schemeClr val="bg2"/>
              </a:outerShdw>
            </a:effectLst>
          </p:spPr>
          <p:txBody>
            <a:bodyPr wrap="none" anchor="ctr"/>
            <a:lstStyle/>
            <a:p>
              <a:pPr algn="ctr" fontAlgn="ctr">
                <a:spcBef>
                  <a:spcPct val="20000"/>
                </a:spcBef>
              </a:pPr>
              <a:r>
                <a:rPr lang="zh-CN" altLang="en-US" sz="1800" b="1">
                  <a:solidFill>
                    <a:schemeClr val="tx1"/>
                  </a:solidFill>
                  <a:effectLst>
                    <a:outerShdw blurRad="38100" dist="38100" dir="2700000" algn="tl">
                      <a:srgbClr val="FFFFFF"/>
                    </a:outerShdw>
                  </a:effectLst>
                  <a:latin typeface="宋体" pitchFamily="2" charset="-122"/>
                </a:rPr>
                <a:t>类名</a:t>
              </a:r>
            </a:p>
          </p:txBody>
        </p:sp>
        <p:grpSp>
          <p:nvGrpSpPr>
            <p:cNvPr id="402448" name="Group 16"/>
            <p:cNvGrpSpPr>
              <a:grpSpLocks/>
            </p:cNvGrpSpPr>
            <p:nvPr/>
          </p:nvGrpSpPr>
          <p:grpSpPr bwMode="auto">
            <a:xfrm>
              <a:off x="4017" y="1419"/>
              <a:ext cx="853" cy="593"/>
              <a:chOff x="3008" y="2169"/>
              <a:chExt cx="832" cy="593"/>
            </a:xfrm>
          </p:grpSpPr>
          <p:sp>
            <p:nvSpPr>
              <p:cNvPr id="402449" name="Rectangle 17"/>
              <p:cNvSpPr>
                <a:spLocks noChangeArrowheads="1"/>
              </p:cNvSpPr>
              <p:nvPr/>
            </p:nvSpPr>
            <p:spPr bwMode="auto">
              <a:xfrm>
                <a:off x="3024" y="2188"/>
                <a:ext cx="816" cy="574"/>
              </a:xfrm>
              <a:prstGeom prst="rect">
                <a:avLst/>
              </a:prstGeom>
              <a:solidFill>
                <a:srgbClr val="003399">
                  <a:alpha val="50000"/>
                </a:srgbClr>
              </a:solidFill>
              <a:ln w="28575">
                <a:solidFill>
                  <a:schemeClr val="tx1"/>
                </a:solidFill>
                <a:miter lim="800000"/>
                <a:headEnd/>
                <a:tailEnd/>
              </a:ln>
              <a:effectLst/>
            </p:spPr>
            <p:txBody>
              <a:bodyPr wrap="none" anchor="ctr"/>
              <a:lstStyle/>
              <a:p>
                <a:pPr algn="ctr">
                  <a:lnSpc>
                    <a:spcPct val="100000"/>
                  </a:lnSpc>
                </a:pPr>
                <a:endParaRPr lang="zh-CN" altLang="zh-CN" sz="1800" b="1">
                  <a:solidFill>
                    <a:schemeClr val="tx1"/>
                  </a:solidFill>
                  <a:effectLst>
                    <a:outerShdw blurRad="38100" dist="38100" dir="2700000" algn="tl">
                      <a:srgbClr val="FFFFFF"/>
                    </a:outerShdw>
                  </a:effectLst>
                  <a:latin typeface="Times New Roman" pitchFamily="18" charset="0"/>
                </a:endParaRPr>
              </a:p>
            </p:txBody>
          </p:sp>
          <p:sp>
            <p:nvSpPr>
              <p:cNvPr id="402450" name="Text Box 18"/>
              <p:cNvSpPr txBox="1">
                <a:spLocks noChangeArrowheads="1"/>
              </p:cNvSpPr>
              <p:nvPr/>
            </p:nvSpPr>
            <p:spPr bwMode="auto">
              <a:xfrm>
                <a:off x="3008" y="2169"/>
                <a:ext cx="794" cy="195"/>
              </a:xfrm>
              <a:prstGeom prst="rect">
                <a:avLst/>
              </a:prstGeom>
              <a:noFill/>
              <a:ln w="28575">
                <a:noFill/>
                <a:miter lim="800000"/>
                <a:headEnd/>
                <a:tailEnd/>
              </a:ln>
              <a:effectLst/>
            </p:spPr>
            <p:txBody>
              <a:bodyPr wrap="none">
                <a:spAutoFit/>
              </a:bodyPr>
              <a:lstStyle/>
              <a:p>
                <a:pPr algn="l">
                  <a:lnSpc>
                    <a:spcPct val="100000"/>
                  </a:lnSpc>
                </a:pPr>
                <a:r>
                  <a:rPr lang="zh-CN" altLang="en-US" sz="1800" b="1" u="sng">
                    <a:solidFill>
                      <a:schemeClr val="tx1"/>
                    </a:solidFill>
                    <a:effectLst>
                      <a:outerShdw blurRad="38100" dist="38100" dir="2700000" algn="tl">
                        <a:srgbClr val="C0C0C0"/>
                      </a:outerShdw>
                    </a:effectLst>
                    <a:latin typeface="Times New Roman" pitchFamily="18" charset="0"/>
                  </a:rPr>
                  <a:t>对象名</a:t>
                </a:r>
                <a:r>
                  <a:rPr lang="en-US" altLang="zh-CN" sz="1800" b="1" u="sng">
                    <a:solidFill>
                      <a:schemeClr val="tx1"/>
                    </a:solidFill>
                    <a:effectLst>
                      <a:outerShdw blurRad="38100" dist="38100" dir="2700000" algn="tl">
                        <a:srgbClr val="C0C0C0"/>
                      </a:outerShdw>
                    </a:effectLst>
                    <a:latin typeface="Times New Roman" pitchFamily="18" charset="0"/>
                  </a:rPr>
                  <a:t>:</a:t>
                </a:r>
                <a:r>
                  <a:rPr lang="zh-CN" altLang="en-US" sz="1800" b="1" u="sng">
                    <a:solidFill>
                      <a:schemeClr val="tx1"/>
                    </a:solidFill>
                    <a:effectLst>
                      <a:outerShdw blurRad="38100" dist="38100" dir="2700000" algn="tl">
                        <a:srgbClr val="C0C0C0"/>
                      </a:outerShdw>
                    </a:effectLst>
                    <a:latin typeface="Times New Roman" pitchFamily="18" charset="0"/>
                  </a:rPr>
                  <a:t>类名</a:t>
                </a:r>
              </a:p>
            </p:txBody>
          </p:sp>
          <p:sp>
            <p:nvSpPr>
              <p:cNvPr id="402451" name="Text Box 19"/>
              <p:cNvSpPr txBox="1">
                <a:spLocks noChangeArrowheads="1"/>
              </p:cNvSpPr>
              <p:nvPr/>
            </p:nvSpPr>
            <p:spPr bwMode="auto">
              <a:xfrm>
                <a:off x="3178" y="2355"/>
                <a:ext cx="362" cy="195"/>
              </a:xfrm>
              <a:prstGeom prst="rect">
                <a:avLst/>
              </a:prstGeom>
              <a:noFill/>
              <a:ln w="28575">
                <a:noFill/>
                <a:miter lim="800000"/>
                <a:headEnd/>
                <a:tailEnd/>
              </a:ln>
              <a:effectLst/>
            </p:spPr>
            <p:txBody>
              <a:bodyPr wrap="none">
                <a:spAutoFit/>
              </a:bodyPr>
              <a:lstStyle/>
              <a:p>
                <a:pPr algn="l">
                  <a:lnSpc>
                    <a:spcPct val="100000"/>
                  </a:lnSpc>
                </a:pPr>
                <a:r>
                  <a:rPr lang="zh-CN" altLang="en-US" sz="1800" b="1">
                    <a:solidFill>
                      <a:schemeClr val="tx1"/>
                    </a:solidFill>
                    <a:effectLst>
                      <a:outerShdw blurRad="38100" dist="38100" dir="2700000" algn="tl">
                        <a:srgbClr val="C0C0C0"/>
                      </a:outerShdw>
                    </a:effectLst>
                    <a:latin typeface="Times New Roman" pitchFamily="18" charset="0"/>
                  </a:rPr>
                  <a:t>属性</a:t>
                </a:r>
              </a:p>
            </p:txBody>
          </p:sp>
          <p:sp>
            <p:nvSpPr>
              <p:cNvPr id="402452" name="Text Box 20"/>
              <p:cNvSpPr txBox="1">
                <a:spLocks noChangeArrowheads="1"/>
              </p:cNvSpPr>
              <p:nvPr/>
            </p:nvSpPr>
            <p:spPr bwMode="auto">
              <a:xfrm>
                <a:off x="3200" y="2552"/>
                <a:ext cx="396" cy="195"/>
              </a:xfrm>
              <a:prstGeom prst="rect">
                <a:avLst/>
              </a:prstGeom>
              <a:noFill/>
              <a:ln w="28575">
                <a:noFill/>
                <a:miter lim="800000"/>
                <a:headEnd/>
                <a:tailEnd/>
              </a:ln>
              <a:effectLst/>
            </p:spPr>
            <p:txBody>
              <a:bodyPr>
                <a:spAutoFit/>
              </a:bodyPr>
              <a:lstStyle/>
              <a:p>
                <a:pPr algn="l">
                  <a:lnSpc>
                    <a:spcPct val="100000"/>
                  </a:lnSpc>
                </a:pPr>
                <a:r>
                  <a:rPr lang="zh-CN" altLang="en-US" sz="1800" b="1">
                    <a:solidFill>
                      <a:schemeClr val="tx1"/>
                    </a:solidFill>
                    <a:effectLst>
                      <a:outerShdw blurRad="38100" dist="38100" dir="2700000" algn="tl">
                        <a:srgbClr val="C0C0C0"/>
                      </a:outerShdw>
                    </a:effectLst>
                    <a:latin typeface="Times New Roman" pitchFamily="18" charset="0"/>
                  </a:rPr>
                  <a:t>操作</a:t>
                </a:r>
              </a:p>
            </p:txBody>
          </p:sp>
          <p:sp>
            <p:nvSpPr>
              <p:cNvPr id="402453" name="Line 21"/>
              <p:cNvSpPr>
                <a:spLocks noChangeShapeType="1"/>
              </p:cNvSpPr>
              <p:nvPr/>
            </p:nvSpPr>
            <p:spPr bwMode="auto">
              <a:xfrm>
                <a:off x="3016" y="2576"/>
                <a:ext cx="816" cy="0"/>
              </a:xfrm>
              <a:prstGeom prst="line">
                <a:avLst/>
              </a:prstGeom>
              <a:noFill/>
              <a:ln w="28575">
                <a:solidFill>
                  <a:schemeClr val="tx1"/>
                </a:solidFill>
                <a:round/>
                <a:headEnd/>
                <a:tailEnd/>
              </a:ln>
              <a:effectLst/>
            </p:spPr>
            <p:txBody>
              <a:bodyPr/>
              <a:lstStyle/>
              <a:p>
                <a:endParaRPr lang="zh-CN" altLang="en-US"/>
              </a:p>
            </p:txBody>
          </p:sp>
          <p:sp>
            <p:nvSpPr>
              <p:cNvPr id="402454" name="Line 22"/>
              <p:cNvSpPr>
                <a:spLocks noChangeShapeType="1"/>
              </p:cNvSpPr>
              <p:nvPr/>
            </p:nvSpPr>
            <p:spPr bwMode="auto">
              <a:xfrm>
                <a:off x="3024" y="2392"/>
                <a:ext cx="816" cy="0"/>
              </a:xfrm>
              <a:prstGeom prst="line">
                <a:avLst/>
              </a:prstGeom>
              <a:noFill/>
              <a:ln w="28575">
                <a:solidFill>
                  <a:schemeClr val="tx1"/>
                </a:solidFill>
                <a:round/>
                <a:headEnd/>
                <a:tailEnd/>
              </a:ln>
              <a:effectLst/>
            </p:spPr>
            <p:txBody>
              <a:bodyPr/>
              <a:lstStyle/>
              <a:p>
                <a:endParaRPr lang="zh-CN" altLang="en-US"/>
              </a:p>
            </p:txBody>
          </p:sp>
        </p:grpSp>
        <p:sp>
          <p:nvSpPr>
            <p:cNvPr id="402455" name="Rectangle 23"/>
            <p:cNvSpPr>
              <a:spLocks noChangeArrowheads="1"/>
            </p:cNvSpPr>
            <p:nvPr/>
          </p:nvSpPr>
          <p:spPr bwMode="auto">
            <a:xfrm>
              <a:off x="3143" y="1586"/>
              <a:ext cx="528" cy="192"/>
            </a:xfrm>
            <a:prstGeom prst="rect">
              <a:avLst/>
            </a:prstGeom>
            <a:solidFill>
              <a:srgbClr val="FFCC00"/>
            </a:solidFill>
            <a:ln w="28575">
              <a:solidFill>
                <a:srgbClr val="FFBA55"/>
              </a:solidFill>
              <a:miter lim="800000"/>
              <a:headEnd/>
              <a:tailEnd/>
            </a:ln>
            <a:effectLst>
              <a:outerShdw dist="35921" dir="2700000" algn="ctr" rotWithShape="0">
                <a:schemeClr val="bg2"/>
              </a:outerShdw>
            </a:effectLst>
          </p:spPr>
          <p:txBody>
            <a:bodyPr wrap="none" anchor="ctr"/>
            <a:lstStyle/>
            <a:p>
              <a:pPr algn="ctr" fontAlgn="ctr">
                <a:spcBef>
                  <a:spcPct val="20000"/>
                </a:spcBef>
              </a:pPr>
              <a:r>
                <a:rPr lang="zh-CN" altLang="en-US" sz="1800" b="1">
                  <a:solidFill>
                    <a:schemeClr val="tx1"/>
                  </a:solidFill>
                  <a:effectLst>
                    <a:outerShdw blurRad="38100" dist="38100" dir="2700000" algn="tl">
                      <a:srgbClr val="FFFFFF"/>
                    </a:outerShdw>
                  </a:effectLst>
                  <a:latin typeface="宋体" pitchFamily="2" charset="-122"/>
                </a:rPr>
                <a:t>对象名</a:t>
              </a:r>
            </a:p>
          </p:txBody>
        </p:sp>
        <p:sp>
          <p:nvSpPr>
            <p:cNvPr id="402456" name="Text Box 24"/>
            <p:cNvSpPr txBox="1">
              <a:spLocks noChangeArrowheads="1"/>
            </p:cNvSpPr>
            <p:nvPr/>
          </p:nvSpPr>
          <p:spPr bwMode="auto">
            <a:xfrm>
              <a:off x="2863" y="2091"/>
              <a:ext cx="106" cy="166"/>
            </a:xfrm>
            <a:prstGeom prst="rect">
              <a:avLst/>
            </a:prstGeom>
            <a:noFill/>
            <a:ln w="9525">
              <a:noFill/>
              <a:miter lim="800000"/>
              <a:headEnd/>
              <a:tailEnd/>
            </a:ln>
            <a:effectLst/>
          </p:spPr>
          <p:txBody>
            <a:bodyPr wrap="none">
              <a:spAutoFit/>
            </a:bodyPr>
            <a:lstStyle/>
            <a:p>
              <a:pPr algn="ctr" fontAlgn="ctr">
                <a:spcBef>
                  <a:spcPct val="20000"/>
                </a:spcBef>
              </a:pPr>
              <a:endParaRPr lang="zh-CN" altLang="zh-CN" sz="1600">
                <a:solidFill>
                  <a:schemeClr val="tx1"/>
                </a:solidFill>
                <a:effectLst>
                  <a:outerShdw blurRad="38100" dist="38100" dir="2700000" algn="tl">
                    <a:srgbClr val="C0C0C0"/>
                  </a:outerShdw>
                </a:effectLst>
                <a:latin typeface="宋体" pitchFamily="2" charset="-122"/>
              </a:endParaRPr>
            </a:p>
          </p:txBody>
        </p:sp>
      </p:grpSp>
      <p:sp>
        <p:nvSpPr>
          <p:cNvPr id="402457" name="Text Box 25"/>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建立静态模型</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9" name="Text Box 3"/>
          <p:cNvSpPr txBox="1">
            <a:spLocks noChangeArrowheads="1"/>
          </p:cNvSpPr>
          <p:nvPr/>
        </p:nvSpPr>
        <p:spPr bwMode="auto">
          <a:xfrm>
            <a:off x="352425" y="1662113"/>
            <a:ext cx="8520113" cy="4152900"/>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b="1">
                <a:solidFill>
                  <a:schemeClr val="tx2"/>
                </a:solidFill>
                <a:effectLst>
                  <a:outerShdw blurRad="38100" dist="38100" dir="2700000" algn="tl">
                    <a:srgbClr val="C0C0C0"/>
                  </a:outerShdw>
                </a:effectLst>
                <a:latin typeface="Times New Roman" pitchFamily="18" charset="0"/>
              </a:rPr>
              <a:t>类的识别</a:t>
            </a:r>
          </a:p>
          <a:p>
            <a:pPr algn="l">
              <a:lnSpc>
                <a:spcPct val="100000"/>
              </a:lnSpc>
              <a:spcBef>
                <a:spcPct val="50000"/>
              </a:spcBef>
            </a:pPr>
            <a:r>
              <a:rPr lang="zh-CN" altLang="en-US" b="1">
                <a:solidFill>
                  <a:schemeClr val="tx1"/>
                </a:solidFill>
                <a:latin typeface="Times New Roman" pitchFamily="18" charset="0"/>
                <a:ea typeface="楷体_GB2312" pitchFamily="49" charset="-122"/>
              </a:rPr>
              <a:t>         类的识别是面向对象方法的一个难点，但又是建模的关键。常用的方法有：</a:t>
            </a:r>
          </a:p>
          <a:p>
            <a:pPr algn="l">
              <a:lnSpc>
                <a:spcPct val="100000"/>
              </a:lnSpc>
              <a:spcBef>
                <a:spcPct val="50000"/>
              </a:spcBef>
            </a:pPr>
            <a:r>
              <a:rPr lang="zh-CN" altLang="en-US" b="1">
                <a:solidFill>
                  <a:schemeClr val="tx1"/>
                </a:solidFill>
                <a:latin typeface="Times New Roman" pitchFamily="18" charset="0"/>
                <a:ea typeface="楷体_GB2312" pitchFamily="49" charset="-122"/>
              </a:rPr>
              <a:t>     </a:t>
            </a:r>
            <a:r>
              <a:rPr lang="en-US" altLang="zh-CN" b="1">
                <a:solidFill>
                  <a:schemeClr val="tx1"/>
                </a:solidFill>
                <a:latin typeface="Times New Roman" pitchFamily="18" charset="0"/>
                <a:ea typeface="楷体_GB2312" pitchFamily="49" charset="-122"/>
              </a:rPr>
              <a:t>1. </a:t>
            </a:r>
            <a:r>
              <a:rPr lang="zh-CN" altLang="en-US" b="1">
                <a:solidFill>
                  <a:schemeClr val="tx1"/>
                </a:solidFill>
                <a:latin typeface="Times New Roman" pitchFamily="18" charset="0"/>
                <a:ea typeface="楷体_GB2312" pitchFamily="49" charset="-122"/>
              </a:rPr>
              <a:t>名词识别法</a:t>
            </a:r>
          </a:p>
          <a:p>
            <a:pPr algn="l">
              <a:lnSpc>
                <a:spcPct val="100000"/>
              </a:lnSpc>
              <a:spcBef>
                <a:spcPct val="50000"/>
              </a:spcBef>
            </a:pPr>
            <a:r>
              <a:rPr lang="zh-CN" altLang="en-US" b="1">
                <a:solidFill>
                  <a:schemeClr val="tx1"/>
                </a:solidFill>
                <a:latin typeface="Times New Roman" pitchFamily="18" charset="0"/>
                <a:ea typeface="楷体_GB2312" pitchFamily="49" charset="-122"/>
              </a:rPr>
              <a:t>     </a:t>
            </a:r>
            <a:r>
              <a:rPr lang="en-US" altLang="zh-CN" b="1">
                <a:solidFill>
                  <a:schemeClr val="tx1"/>
                </a:solidFill>
                <a:latin typeface="Times New Roman" pitchFamily="18" charset="0"/>
                <a:ea typeface="楷体_GB2312" pitchFamily="49" charset="-122"/>
              </a:rPr>
              <a:t>2. </a:t>
            </a:r>
            <a:r>
              <a:rPr lang="zh-CN" altLang="en-US" b="1">
                <a:solidFill>
                  <a:schemeClr val="tx1"/>
                </a:solidFill>
                <a:latin typeface="Times New Roman" pitchFamily="18" charset="0"/>
                <a:ea typeface="楷体_GB2312" pitchFamily="49" charset="-122"/>
              </a:rPr>
              <a:t>系统实体识别法</a:t>
            </a:r>
          </a:p>
          <a:p>
            <a:pPr algn="l">
              <a:lnSpc>
                <a:spcPct val="100000"/>
              </a:lnSpc>
              <a:spcBef>
                <a:spcPct val="50000"/>
              </a:spcBef>
            </a:pPr>
            <a:r>
              <a:rPr lang="zh-CN" altLang="en-US" b="1">
                <a:solidFill>
                  <a:schemeClr val="tx1"/>
                </a:solidFill>
                <a:latin typeface="Times New Roman" pitchFamily="18" charset="0"/>
                <a:ea typeface="楷体_GB2312" pitchFamily="49" charset="-122"/>
              </a:rPr>
              <a:t>     </a:t>
            </a:r>
            <a:r>
              <a:rPr lang="en-US" altLang="zh-CN" b="1">
                <a:solidFill>
                  <a:schemeClr val="tx1"/>
                </a:solidFill>
                <a:latin typeface="Times New Roman" pitchFamily="18" charset="0"/>
                <a:ea typeface="楷体_GB2312" pitchFamily="49" charset="-122"/>
              </a:rPr>
              <a:t>3. </a:t>
            </a:r>
            <a:r>
              <a:rPr lang="zh-CN" altLang="en-US" b="1">
                <a:solidFill>
                  <a:schemeClr val="tx1"/>
                </a:solidFill>
                <a:latin typeface="Times New Roman" pitchFamily="18" charset="0"/>
                <a:ea typeface="楷体_GB2312" pitchFamily="49" charset="-122"/>
              </a:rPr>
              <a:t>从用例中识别类</a:t>
            </a:r>
          </a:p>
          <a:p>
            <a:pPr algn="l">
              <a:lnSpc>
                <a:spcPct val="100000"/>
              </a:lnSpc>
              <a:spcBef>
                <a:spcPct val="50000"/>
              </a:spcBef>
            </a:pPr>
            <a:r>
              <a:rPr lang="zh-CN" altLang="en-US" b="1">
                <a:solidFill>
                  <a:schemeClr val="tx1"/>
                </a:solidFill>
                <a:latin typeface="Times New Roman" pitchFamily="18" charset="0"/>
                <a:ea typeface="楷体_GB2312" pitchFamily="49" charset="-122"/>
              </a:rPr>
              <a:t>     </a:t>
            </a:r>
            <a:r>
              <a:rPr lang="en-US" altLang="zh-CN" b="1">
                <a:solidFill>
                  <a:schemeClr val="tx1"/>
                </a:solidFill>
                <a:latin typeface="Times New Roman" pitchFamily="18" charset="0"/>
                <a:ea typeface="楷体_GB2312" pitchFamily="49" charset="-122"/>
              </a:rPr>
              <a:t>4. </a:t>
            </a:r>
            <a:r>
              <a:rPr lang="zh-CN" altLang="en-US" b="1">
                <a:solidFill>
                  <a:schemeClr val="tx1"/>
                </a:solidFill>
                <a:latin typeface="Times New Roman" pitchFamily="18" charset="0"/>
                <a:ea typeface="楷体_GB2312" pitchFamily="49" charset="-122"/>
              </a:rPr>
              <a:t>利用分解与抽象技术</a:t>
            </a:r>
          </a:p>
        </p:txBody>
      </p:sp>
      <p:sp>
        <p:nvSpPr>
          <p:cNvPr id="403463" name="Text Box 7"/>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建立静态模型</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5" name="Text Box 5"/>
          <p:cNvSpPr txBox="1">
            <a:spLocks noChangeArrowheads="1"/>
          </p:cNvSpPr>
          <p:nvPr/>
        </p:nvSpPr>
        <p:spPr bwMode="auto">
          <a:xfrm>
            <a:off x="254000" y="1330325"/>
            <a:ext cx="4665663" cy="519113"/>
          </a:xfrm>
          <a:prstGeom prst="rect">
            <a:avLst/>
          </a:prstGeom>
          <a:noFill/>
          <a:ln w="9525">
            <a:noFill/>
            <a:miter lim="800000"/>
            <a:headEnd/>
            <a:tailEnd/>
          </a:ln>
          <a:effectLst/>
        </p:spPr>
        <p:txBody>
          <a:bodyPr>
            <a:spAutoFit/>
          </a:bodyPr>
          <a:lstStyle/>
          <a:p>
            <a:pPr algn="l">
              <a:lnSpc>
                <a:spcPct val="100000"/>
              </a:lnSpc>
            </a:pPr>
            <a:r>
              <a:rPr lang="en-US" altLang="zh-CN" b="1" dirty="0" smtClean="0">
                <a:solidFill>
                  <a:schemeClr val="tx2"/>
                </a:solidFill>
                <a:effectLst>
                  <a:outerShdw blurRad="38100" dist="38100" dir="2700000" algn="tl">
                    <a:srgbClr val="C0C0C0"/>
                  </a:outerShdw>
                </a:effectLst>
                <a:latin typeface="Times New Roman" pitchFamily="18" charset="0"/>
                <a:ea typeface="华文新魏" pitchFamily="2" charset="-122"/>
              </a:rPr>
              <a:t>1. </a:t>
            </a:r>
            <a:r>
              <a:rPr lang="zh-CN" altLang="en-US" b="1" dirty="0" smtClean="0">
                <a:solidFill>
                  <a:schemeClr val="tx2"/>
                </a:solidFill>
                <a:effectLst>
                  <a:outerShdw blurRad="38100" dist="38100" dir="2700000" algn="tl">
                    <a:srgbClr val="C0C0C0"/>
                  </a:outerShdw>
                </a:effectLst>
                <a:latin typeface="Times New Roman" pitchFamily="18" charset="0"/>
                <a:ea typeface="华文新魏" pitchFamily="2" charset="-122"/>
              </a:rPr>
              <a:t>类</a:t>
            </a:r>
            <a:r>
              <a:rPr lang="zh-CN" altLang="en-US" b="1" dirty="0">
                <a:solidFill>
                  <a:schemeClr val="tx2"/>
                </a:solidFill>
                <a:effectLst>
                  <a:outerShdw blurRad="38100" dist="38100" dir="2700000" algn="tl">
                    <a:srgbClr val="C0C0C0"/>
                  </a:outerShdw>
                </a:effectLst>
                <a:latin typeface="Times New Roman" pitchFamily="18" charset="0"/>
                <a:ea typeface="华文新魏" pitchFamily="2" charset="-122"/>
              </a:rPr>
              <a:t>的识别</a:t>
            </a:r>
            <a:r>
              <a:rPr lang="en-US" altLang="zh-CN" b="1" dirty="0">
                <a:solidFill>
                  <a:schemeClr val="tx2"/>
                </a:solidFill>
                <a:effectLst>
                  <a:outerShdw blurRad="38100" dist="38100" dir="2700000" algn="tl">
                    <a:srgbClr val="C0C0C0"/>
                  </a:outerShdw>
                </a:effectLst>
                <a:latin typeface="Times New Roman" pitchFamily="18" charset="0"/>
                <a:ea typeface="华文新魏" pitchFamily="2" charset="-122"/>
              </a:rPr>
              <a:t>——</a:t>
            </a:r>
            <a:r>
              <a:rPr lang="zh-CN" altLang="en-US" b="1" dirty="0">
                <a:solidFill>
                  <a:schemeClr val="tx2"/>
                </a:solidFill>
                <a:effectLst>
                  <a:outerShdw blurRad="38100" dist="38100" dir="2700000" algn="tl">
                    <a:srgbClr val="C0C0C0"/>
                  </a:outerShdw>
                </a:effectLst>
                <a:latin typeface="Times New Roman" pitchFamily="18" charset="0"/>
                <a:ea typeface="华文新魏" pitchFamily="2" charset="-122"/>
              </a:rPr>
              <a:t>名词识别法</a:t>
            </a:r>
            <a:endParaRPr lang="zh-CN" altLang="en-US" b="1" dirty="0">
              <a:solidFill>
                <a:schemeClr val="tx2"/>
              </a:solidFill>
              <a:latin typeface="Times New Roman" pitchFamily="18" charset="0"/>
              <a:ea typeface="华文新魏" pitchFamily="2" charset="-122"/>
            </a:endParaRPr>
          </a:p>
        </p:txBody>
      </p:sp>
      <p:sp>
        <p:nvSpPr>
          <p:cNvPr id="404486" name="Text Box 6"/>
          <p:cNvSpPr txBox="1">
            <a:spLocks noChangeArrowheads="1"/>
          </p:cNvSpPr>
          <p:nvPr/>
        </p:nvSpPr>
        <p:spPr bwMode="auto">
          <a:xfrm>
            <a:off x="298450" y="2324100"/>
            <a:ext cx="8488363" cy="3170238"/>
          </a:xfrm>
          <a:prstGeom prst="rect">
            <a:avLst/>
          </a:prstGeom>
          <a:noFill/>
          <a:ln w="9525">
            <a:noFill/>
            <a:miter lim="800000"/>
            <a:headEnd/>
            <a:tailEnd/>
          </a:ln>
          <a:effectLst/>
        </p:spPr>
        <p:txBody>
          <a:bodyPr>
            <a:spAutoFit/>
          </a:bodyPr>
          <a:lstStyle/>
          <a:p>
            <a:pPr algn="l">
              <a:lnSpc>
                <a:spcPct val="120000"/>
              </a:lnSpc>
              <a:spcBef>
                <a:spcPct val="40000"/>
              </a:spcBef>
            </a:pPr>
            <a:r>
              <a:rPr lang="zh-CN" altLang="en-US" sz="2400" b="1">
                <a:solidFill>
                  <a:schemeClr val="tx1"/>
                </a:solidFill>
                <a:latin typeface="Times New Roman" pitchFamily="18" charset="0"/>
                <a:ea typeface="楷体_GB2312" pitchFamily="49" charset="-122"/>
              </a:rPr>
              <a:t>　　</a:t>
            </a:r>
            <a:r>
              <a:rPr lang="zh-CN" altLang="en-US" b="1">
                <a:solidFill>
                  <a:schemeClr val="tx1"/>
                </a:solidFill>
                <a:latin typeface="Times New Roman" pitchFamily="18" charset="0"/>
                <a:ea typeface="楷体_GB2312" pitchFamily="49" charset="-122"/>
              </a:rPr>
              <a:t>识别问题域中的实体，实体的描述通常用名词、名词短语、名词性代词的形式出现。</a:t>
            </a:r>
          </a:p>
          <a:p>
            <a:pPr algn="l">
              <a:lnSpc>
                <a:spcPct val="120000"/>
              </a:lnSpc>
              <a:spcBef>
                <a:spcPct val="40000"/>
              </a:spcBef>
            </a:pPr>
            <a:r>
              <a:rPr lang="zh-CN" altLang="en-US" b="1">
                <a:solidFill>
                  <a:schemeClr val="tx1"/>
                </a:solidFill>
                <a:latin typeface="Times New Roman" pitchFamily="18" charset="0"/>
                <a:ea typeface="楷体_GB2312" pitchFamily="49" charset="-122"/>
              </a:rPr>
              <a:t>　 用指定语言对系统进行描述；</a:t>
            </a:r>
          </a:p>
          <a:p>
            <a:pPr algn="l">
              <a:lnSpc>
                <a:spcPct val="120000"/>
              </a:lnSpc>
              <a:spcBef>
                <a:spcPct val="40000"/>
              </a:spcBef>
            </a:pPr>
            <a:r>
              <a:rPr lang="zh-CN" altLang="en-US" b="1">
                <a:solidFill>
                  <a:schemeClr val="tx1"/>
                </a:solidFill>
                <a:latin typeface="Times New Roman" pitchFamily="18" charset="0"/>
                <a:ea typeface="楷体_GB2312" pitchFamily="49" charset="-122"/>
              </a:rPr>
              <a:t>　 从系统描述中标识名词、名词短语、名词性代词；</a:t>
            </a:r>
          </a:p>
          <a:p>
            <a:pPr algn="l">
              <a:lnSpc>
                <a:spcPct val="120000"/>
              </a:lnSpc>
              <a:spcBef>
                <a:spcPct val="40000"/>
              </a:spcBef>
            </a:pPr>
            <a:r>
              <a:rPr lang="zh-CN" altLang="en-US" b="1">
                <a:solidFill>
                  <a:schemeClr val="tx1"/>
                </a:solidFill>
                <a:latin typeface="Times New Roman" pitchFamily="18" charset="0"/>
                <a:ea typeface="楷体_GB2312" pitchFamily="49" charset="-122"/>
              </a:rPr>
              <a:t>　识别确定（取、舍）类。</a:t>
            </a:r>
            <a:endParaRPr lang="zh-CN" altLang="en-US">
              <a:solidFill>
                <a:schemeClr val="tx1"/>
              </a:solidFill>
              <a:latin typeface="Times New Roman" pitchFamily="18" charset="0"/>
              <a:ea typeface="楷体_GB2312" pitchFamily="49" charset="-122"/>
            </a:endParaRPr>
          </a:p>
        </p:txBody>
      </p:sp>
      <p:pic>
        <p:nvPicPr>
          <p:cNvPr id="404487" name="Picture 7" descr="变色小球"/>
          <p:cNvPicPr>
            <a:picLocks noChangeAspect="1" noChangeArrowheads="1" noCrop="1"/>
          </p:cNvPicPr>
          <p:nvPr/>
        </p:nvPicPr>
        <p:blipFill>
          <a:blip r:embed="rId2"/>
          <a:srcRect/>
          <a:stretch>
            <a:fillRect/>
          </a:stretch>
        </p:blipFill>
        <p:spPr bwMode="auto">
          <a:xfrm>
            <a:off x="554038" y="3827463"/>
            <a:ext cx="133350" cy="133350"/>
          </a:xfrm>
          <a:prstGeom prst="rect">
            <a:avLst/>
          </a:prstGeom>
          <a:noFill/>
        </p:spPr>
      </p:pic>
      <p:pic>
        <p:nvPicPr>
          <p:cNvPr id="404488" name="Picture 8" descr="变色小球"/>
          <p:cNvPicPr>
            <a:picLocks noChangeAspect="1" noChangeArrowheads="1" noCrop="1"/>
          </p:cNvPicPr>
          <p:nvPr/>
        </p:nvPicPr>
        <p:blipFill>
          <a:blip r:embed="rId2"/>
          <a:srcRect/>
          <a:stretch>
            <a:fillRect/>
          </a:stretch>
        </p:blipFill>
        <p:spPr bwMode="auto">
          <a:xfrm>
            <a:off x="539750" y="4473575"/>
            <a:ext cx="133350" cy="133350"/>
          </a:xfrm>
          <a:prstGeom prst="rect">
            <a:avLst/>
          </a:prstGeom>
          <a:noFill/>
        </p:spPr>
      </p:pic>
      <p:pic>
        <p:nvPicPr>
          <p:cNvPr id="404489" name="Picture 9" descr="变色小球"/>
          <p:cNvPicPr>
            <a:picLocks noChangeAspect="1" noChangeArrowheads="1" noCrop="1"/>
          </p:cNvPicPr>
          <p:nvPr/>
        </p:nvPicPr>
        <p:blipFill>
          <a:blip r:embed="rId2">
            <a:lum bright="-20000"/>
          </a:blip>
          <a:srcRect/>
          <a:stretch>
            <a:fillRect/>
          </a:stretch>
        </p:blipFill>
        <p:spPr bwMode="auto">
          <a:xfrm>
            <a:off x="539750" y="5176838"/>
            <a:ext cx="133350" cy="133350"/>
          </a:xfrm>
          <a:prstGeom prst="rect">
            <a:avLst/>
          </a:prstGeom>
          <a:noFill/>
        </p:spPr>
      </p:pic>
      <p:sp>
        <p:nvSpPr>
          <p:cNvPr id="404490" name="AutoShape 10"/>
          <p:cNvSpPr>
            <a:spLocks noChangeArrowheads="1"/>
          </p:cNvSpPr>
          <p:nvPr/>
        </p:nvSpPr>
        <p:spPr bwMode="auto">
          <a:xfrm>
            <a:off x="8326976" y="2372043"/>
            <a:ext cx="7278783" cy="962026"/>
          </a:xfrm>
          <a:prstGeom prst="wedgeRectCallout">
            <a:avLst>
              <a:gd name="adj1" fmla="val -69412"/>
              <a:gd name="adj2" fmla="val 100782"/>
            </a:avLst>
          </a:prstGeom>
          <a:solidFill>
            <a:srgbClr val="FFFF99"/>
          </a:solidFill>
          <a:ln w="9525">
            <a:solidFill>
              <a:srgbClr val="FF0000"/>
            </a:solidFill>
            <a:miter lim="800000"/>
            <a:headEnd/>
            <a:tailEnd/>
          </a:ln>
          <a:effectLst/>
        </p:spPr>
        <p:txBody>
          <a:bodyPr/>
          <a:lstStyle/>
          <a:p>
            <a:pPr algn="l">
              <a:lnSpc>
                <a:spcPct val="100000"/>
              </a:lnSpc>
            </a:pPr>
            <a:r>
              <a:rPr lang="zh-CN" altLang="en-US" sz="2400" b="1" dirty="0">
                <a:solidFill>
                  <a:schemeClr val="bg2"/>
                </a:solidFill>
                <a:effectLst>
                  <a:outerShdw blurRad="38100" dist="38100" dir="2700000" algn="tl">
                    <a:srgbClr val="000000"/>
                  </a:outerShdw>
                </a:effectLst>
                <a:latin typeface="Times New Roman" pitchFamily="18" charset="0"/>
                <a:ea typeface="楷体_GB2312" pitchFamily="49" charset="-122"/>
              </a:rPr>
              <a:t>描述过程应与领域专家共同合作完成，并遵循问题域中的概念和命名。</a:t>
            </a:r>
          </a:p>
        </p:txBody>
      </p:sp>
      <p:sp>
        <p:nvSpPr>
          <p:cNvPr id="404491" name="Text Box 11"/>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建立静态模型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4490"/>
                                        </p:tgtEl>
                                        <p:attrNameLst>
                                          <p:attrName>style.visibility</p:attrName>
                                        </p:attrNameLst>
                                      </p:cBhvr>
                                      <p:to>
                                        <p:strVal val="visible"/>
                                      </p:to>
                                    </p:set>
                                    <p:animEffect transition="in" filter="wipe(up)">
                                      <p:cBhvr>
                                        <p:cTn id="7" dur="500"/>
                                        <p:tgtEl>
                                          <p:spTgt spid="404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9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10" name="Text Box 6"/>
          <p:cNvSpPr txBox="1">
            <a:spLocks noChangeArrowheads="1"/>
          </p:cNvSpPr>
          <p:nvPr/>
        </p:nvSpPr>
        <p:spPr bwMode="auto">
          <a:xfrm>
            <a:off x="346075" y="1685925"/>
            <a:ext cx="8497888" cy="3170238"/>
          </a:xfrm>
          <a:prstGeom prst="rect">
            <a:avLst/>
          </a:prstGeom>
          <a:noFill/>
          <a:ln w="9525">
            <a:noFill/>
            <a:miter lim="800000"/>
            <a:headEnd/>
            <a:tailEnd/>
          </a:ln>
          <a:effectLst/>
        </p:spPr>
        <p:txBody>
          <a:bodyPr>
            <a:spAutoFit/>
          </a:bodyPr>
          <a:lstStyle/>
          <a:p>
            <a:pPr algn="l">
              <a:lnSpc>
                <a:spcPct val="120000"/>
              </a:lnSpc>
              <a:spcBef>
                <a:spcPct val="40000"/>
              </a:spcBef>
            </a:pPr>
            <a:r>
              <a:rPr lang="zh-CN" altLang="en-US" sz="2400" b="1">
                <a:solidFill>
                  <a:schemeClr val="tx1"/>
                </a:solidFill>
                <a:latin typeface="Times New Roman" pitchFamily="18" charset="0"/>
                <a:ea typeface="楷体_GB2312" pitchFamily="49" charset="-122"/>
              </a:rPr>
              <a:t>　　</a:t>
            </a:r>
            <a:r>
              <a:rPr lang="zh-CN" altLang="en-US" b="1">
                <a:solidFill>
                  <a:schemeClr val="tx1"/>
                </a:solidFill>
                <a:latin typeface="Times New Roman" pitchFamily="18" charset="0"/>
                <a:ea typeface="楷体_GB2312" pitchFamily="49" charset="-122"/>
              </a:rPr>
              <a:t>识别问题域中的实体，实体的描述通常用名词、名词短语、名词性代词的形式出现。</a:t>
            </a:r>
          </a:p>
          <a:p>
            <a:pPr algn="l">
              <a:lnSpc>
                <a:spcPct val="120000"/>
              </a:lnSpc>
              <a:spcBef>
                <a:spcPct val="40000"/>
              </a:spcBef>
            </a:pPr>
            <a:r>
              <a:rPr lang="zh-CN" altLang="en-US" b="1">
                <a:solidFill>
                  <a:schemeClr val="tx1"/>
                </a:solidFill>
                <a:latin typeface="Times New Roman" pitchFamily="18" charset="0"/>
                <a:ea typeface="楷体_GB2312" pitchFamily="49" charset="-122"/>
              </a:rPr>
              <a:t>　 用指定语言对系统进行描述；</a:t>
            </a:r>
          </a:p>
          <a:p>
            <a:pPr algn="l">
              <a:lnSpc>
                <a:spcPct val="120000"/>
              </a:lnSpc>
              <a:spcBef>
                <a:spcPct val="40000"/>
              </a:spcBef>
            </a:pPr>
            <a:r>
              <a:rPr lang="zh-CN" altLang="en-US" b="1">
                <a:solidFill>
                  <a:schemeClr val="tx1"/>
                </a:solidFill>
                <a:latin typeface="Times New Roman" pitchFamily="18" charset="0"/>
                <a:ea typeface="楷体_GB2312" pitchFamily="49" charset="-122"/>
              </a:rPr>
              <a:t>　 从系统描述中标识名词、名词短语、名词性代词；</a:t>
            </a:r>
          </a:p>
          <a:p>
            <a:pPr algn="l">
              <a:lnSpc>
                <a:spcPct val="120000"/>
              </a:lnSpc>
              <a:spcBef>
                <a:spcPct val="40000"/>
              </a:spcBef>
            </a:pPr>
            <a:r>
              <a:rPr lang="zh-CN" altLang="en-US" b="1">
                <a:solidFill>
                  <a:schemeClr val="tx1"/>
                </a:solidFill>
                <a:latin typeface="Times New Roman" pitchFamily="18" charset="0"/>
                <a:ea typeface="楷体_GB2312" pitchFamily="49" charset="-122"/>
              </a:rPr>
              <a:t>　识别确定（取、舍）类。</a:t>
            </a:r>
            <a:endParaRPr lang="zh-CN" altLang="en-US">
              <a:solidFill>
                <a:schemeClr val="tx1"/>
              </a:solidFill>
              <a:latin typeface="Times New Roman" pitchFamily="18" charset="0"/>
              <a:ea typeface="楷体_GB2312" pitchFamily="49" charset="-122"/>
            </a:endParaRPr>
          </a:p>
        </p:txBody>
      </p:sp>
      <p:pic>
        <p:nvPicPr>
          <p:cNvPr id="405511" name="Picture 7" descr="变色小球"/>
          <p:cNvPicPr>
            <a:picLocks noChangeAspect="1" noChangeArrowheads="1" noCrop="1"/>
          </p:cNvPicPr>
          <p:nvPr/>
        </p:nvPicPr>
        <p:blipFill>
          <a:blip r:embed="rId3"/>
          <a:srcRect/>
          <a:stretch>
            <a:fillRect/>
          </a:stretch>
        </p:blipFill>
        <p:spPr bwMode="auto">
          <a:xfrm>
            <a:off x="611188" y="3122613"/>
            <a:ext cx="133350" cy="133350"/>
          </a:xfrm>
          <a:prstGeom prst="rect">
            <a:avLst/>
          </a:prstGeom>
          <a:noFill/>
        </p:spPr>
      </p:pic>
      <p:pic>
        <p:nvPicPr>
          <p:cNvPr id="405512" name="Picture 8" descr="变色小球"/>
          <p:cNvPicPr>
            <a:picLocks noChangeAspect="1" noChangeArrowheads="1" noCrop="1"/>
          </p:cNvPicPr>
          <p:nvPr/>
        </p:nvPicPr>
        <p:blipFill>
          <a:blip r:embed="rId3"/>
          <a:srcRect/>
          <a:stretch>
            <a:fillRect/>
          </a:stretch>
        </p:blipFill>
        <p:spPr bwMode="auto">
          <a:xfrm>
            <a:off x="587375" y="3816350"/>
            <a:ext cx="133350" cy="133350"/>
          </a:xfrm>
          <a:prstGeom prst="rect">
            <a:avLst/>
          </a:prstGeom>
          <a:noFill/>
        </p:spPr>
      </p:pic>
      <p:pic>
        <p:nvPicPr>
          <p:cNvPr id="405513" name="Picture 9" descr="变色小球"/>
          <p:cNvPicPr>
            <a:picLocks noChangeAspect="1" noChangeArrowheads="1" noCrop="1"/>
          </p:cNvPicPr>
          <p:nvPr/>
        </p:nvPicPr>
        <p:blipFill>
          <a:blip r:embed="rId3">
            <a:lum bright="-20000"/>
          </a:blip>
          <a:srcRect/>
          <a:stretch>
            <a:fillRect/>
          </a:stretch>
        </p:blipFill>
        <p:spPr bwMode="auto">
          <a:xfrm>
            <a:off x="596900" y="4532313"/>
            <a:ext cx="133350" cy="133350"/>
          </a:xfrm>
          <a:prstGeom prst="rect">
            <a:avLst/>
          </a:prstGeom>
          <a:noFill/>
        </p:spPr>
      </p:pic>
      <p:sp>
        <p:nvSpPr>
          <p:cNvPr id="405514" name="AutoShape 10"/>
          <p:cNvSpPr>
            <a:spLocks noChangeArrowheads="1"/>
          </p:cNvSpPr>
          <p:nvPr/>
        </p:nvSpPr>
        <p:spPr bwMode="auto">
          <a:xfrm>
            <a:off x="1954644" y="4665664"/>
            <a:ext cx="9051242" cy="1939674"/>
          </a:xfrm>
          <a:prstGeom prst="wedgeRectCallout">
            <a:avLst>
              <a:gd name="adj1" fmla="val 4681"/>
              <a:gd name="adj2" fmla="val -78181"/>
            </a:avLst>
          </a:prstGeom>
          <a:solidFill>
            <a:srgbClr val="FFFF99"/>
          </a:solidFill>
          <a:ln w="19050">
            <a:solidFill>
              <a:srgbClr val="FF3300"/>
            </a:solidFill>
            <a:miter lim="800000"/>
            <a:headEnd/>
            <a:tailEnd/>
          </a:ln>
          <a:effectLst/>
        </p:spPr>
        <p:txBody>
          <a:bodyPr/>
          <a:lstStyle/>
          <a:p>
            <a:pPr>
              <a:lnSpc>
                <a:spcPct val="100000"/>
              </a:lnSpc>
            </a:pPr>
            <a:r>
              <a:rPr lang="zh-CN" altLang="en-US" sz="2400">
                <a:latin typeface="宋体" pitchFamily="2" charset="-122"/>
              </a:rPr>
              <a:t>　　</a:t>
            </a:r>
            <a:r>
              <a:rPr lang="zh-CN" altLang="en-US" sz="2400" b="1">
                <a:latin typeface="楷体_GB2312" pitchFamily="49" charset="-122"/>
                <a:ea typeface="楷体_GB2312" pitchFamily="49" charset="-122"/>
              </a:rPr>
              <a:t>为了发现对象和类，开发人员要在系统需求和系统分析的文档中查找名词和名词短语，包括：可感知的</a:t>
            </a:r>
            <a:r>
              <a:rPr lang="zh-CN" altLang="en-US" sz="2400" b="1">
                <a:solidFill>
                  <a:schemeClr val="tx1"/>
                </a:solidFill>
                <a:latin typeface="楷体_GB2312" pitchFamily="49" charset="-122"/>
                <a:ea typeface="楷体_GB2312" pitchFamily="49" charset="-122"/>
              </a:rPr>
              <a:t>事物、角色、</a:t>
            </a:r>
            <a:r>
              <a:rPr lang="zh-CN" altLang="en-US" sz="2400" b="1">
                <a:latin typeface="楷体_GB2312" pitchFamily="49" charset="-122"/>
                <a:ea typeface="楷体_GB2312" pitchFamily="49" charset="-122"/>
              </a:rPr>
              <a:t>事件、互相作用、人员、场所、组织、设备和地点等。</a:t>
            </a:r>
          </a:p>
        </p:txBody>
      </p:sp>
      <p:sp>
        <p:nvSpPr>
          <p:cNvPr id="405515" name="Text Box 11"/>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建立静态模型</a:t>
            </a:r>
          </a:p>
        </p:txBody>
      </p:sp>
      <p:sp>
        <p:nvSpPr>
          <p:cNvPr id="405516" name="Text Box 12"/>
          <p:cNvSpPr txBox="1">
            <a:spLocks noChangeArrowheads="1"/>
          </p:cNvSpPr>
          <p:nvPr/>
        </p:nvSpPr>
        <p:spPr bwMode="auto">
          <a:xfrm>
            <a:off x="153988" y="1230313"/>
            <a:ext cx="4665662" cy="519112"/>
          </a:xfrm>
          <a:prstGeom prst="rect">
            <a:avLst/>
          </a:prstGeom>
          <a:noFill/>
          <a:ln w="9525">
            <a:noFill/>
            <a:miter lim="800000"/>
            <a:headEnd/>
            <a:tailEnd/>
          </a:ln>
          <a:effectLst/>
        </p:spPr>
        <p:txBody>
          <a:bodyPr>
            <a:spAutoFit/>
          </a:bodyPr>
          <a:lstStyle/>
          <a:p>
            <a:pPr algn="l">
              <a:lnSpc>
                <a:spcPct val="100000"/>
              </a:lnSpc>
            </a:pPr>
            <a:r>
              <a:rPr lang="en-US" altLang="zh-CN" b="1" dirty="0" smtClean="0">
                <a:solidFill>
                  <a:schemeClr val="tx2"/>
                </a:solidFill>
                <a:effectLst>
                  <a:outerShdw blurRad="38100" dist="38100" dir="2700000" algn="tl">
                    <a:srgbClr val="C0C0C0"/>
                  </a:outerShdw>
                </a:effectLst>
                <a:latin typeface="Times New Roman" pitchFamily="18" charset="0"/>
                <a:ea typeface="华文新魏" pitchFamily="2" charset="-122"/>
              </a:rPr>
              <a:t>1. </a:t>
            </a:r>
            <a:r>
              <a:rPr lang="zh-CN" altLang="en-US" b="1" dirty="0" smtClean="0">
                <a:solidFill>
                  <a:schemeClr val="tx2"/>
                </a:solidFill>
                <a:effectLst>
                  <a:outerShdw blurRad="38100" dist="38100" dir="2700000" algn="tl">
                    <a:srgbClr val="C0C0C0"/>
                  </a:outerShdw>
                </a:effectLst>
                <a:latin typeface="Times New Roman" pitchFamily="18" charset="0"/>
                <a:ea typeface="华文新魏" pitchFamily="2" charset="-122"/>
              </a:rPr>
              <a:t>类</a:t>
            </a:r>
            <a:r>
              <a:rPr lang="zh-CN" altLang="en-US" b="1" dirty="0">
                <a:solidFill>
                  <a:schemeClr val="tx2"/>
                </a:solidFill>
                <a:effectLst>
                  <a:outerShdw blurRad="38100" dist="38100" dir="2700000" algn="tl">
                    <a:srgbClr val="C0C0C0"/>
                  </a:outerShdw>
                </a:effectLst>
                <a:latin typeface="Times New Roman" pitchFamily="18" charset="0"/>
                <a:ea typeface="华文新魏" pitchFamily="2" charset="-122"/>
              </a:rPr>
              <a:t>的识别</a:t>
            </a:r>
            <a:r>
              <a:rPr lang="en-US" altLang="zh-CN" b="1" dirty="0">
                <a:solidFill>
                  <a:schemeClr val="tx2"/>
                </a:solidFill>
                <a:effectLst>
                  <a:outerShdw blurRad="38100" dist="38100" dir="2700000" algn="tl">
                    <a:srgbClr val="C0C0C0"/>
                  </a:outerShdw>
                </a:effectLst>
                <a:latin typeface="Times New Roman" pitchFamily="18" charset="0"/>
                <a:ea typeface="华文新魏" pitchFamily="2" charset="-122"/>
              </a:rPr>
              <a:t>——</a:t>
            </a:r>
            <a:r>
              <a:rPr lang="zh-CN" altLang="en-US" b="1" dirty="0">
                <a:solidFill>
                  <a:schemeClr val="tx2"/>
                </a:solidFill>
                <a:effectLst>
                  <a:outerShdw blurRad="38100" dist="38100" dir="2700000" algn="tl">
                    <a:srgbClr val="C0C0C0"/>
                  </a:outerShdw>
                </a:effectLst>
                <a:latin typeface="Times New Roman" pitchFamily="18" charset="0"/>
                <a:ea typeface="华文新魏" pitchFamily="2" charset="-122"/>
              </a:rPr>
              <a:t>名词识别法</a:t>
            </a:r>
            <a:endParaRPr lang="zh-CN" altLang="en-US" b="1" dirty="0">
              <a:solidFill>
                <a:schemeClr val="tx2"/>
              </a:solidFill>
              <a:latin typeface="Times New Roman" pitchFamily="18" charset="0"/>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05514"/>
                                        </p:tgtEl>
                                        <p:attrNameLst>
                                          <p:attrName>style.visibility</p:attrName>
                                        </p:attrNameLst>
                                      </p:cBhvr>
                                      <p:to>
                                        <p:strVal val="visible"/>
                                      </p:to>
                                    </p:set>
                                    <p:animEffect transition="in" filter="wipe(down)">
                                      <p:cBhvr>
                                        <p:cTn id="7" dur="1000"/>
                                        <p:tgtEl>
                                          <p:spTgt spid="405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4"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500" name="Text Box 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面向对象分析概述</a:t>
            </a:r>
          </a:p>
        </p:txBody>
      </p:sp>
      <p:sp>
        <p:nvSpPr>
          <p:cNvPr id="362501" name="Rectangle 5"/>
          <p:cNvSpPr>
            <a:spLocks noChangeArrowheads="1"/>
          </p:cNvSpPr>
          <p:nvPr/>
        </p:nvSpPr>
        <p:spPr bwMode="auto">
          <a:xfrm>
            <a:off x="180975" y="1509713"/>
            <a:ext cx="8777288" cy="4692650"/>
          </a:xfrm>
          <a:prstGeom prst="rect">
            <a:avLst/>
          </a:prstGeom>
          <a:noFill/>
          <a:ln w="9525">
            <a:noFill/>
            <a:miter lim="800000"/>
            <a:headEnd/>
            <a:tailEnd/>
          </a:ln>
          <a:effectLst/>
        </p:spPr>
        <p:txBody>
          <a:bodyPr anchor="ctr">
            <a:spAutoFit/>
          </a:bodyPr>
          <a:lstStyle/>
          <a:p>
            <a:pPr algn="l">
              <a:lnSpc>
                <a:spcPct val="140000"/>
              </a:lnSpc>
            </a:pPr>
            <a:r>
              <a:rPr lang="en-US" altLang="zh-CN" sz="2400" b="1">
                <a:effectLst>
                  <a:outerShdw blurRad="38100" dist="38100" dir="2700000" algn="tl">
                    <a:srgbClr val="C0C0C0"/>
                  </a:outerShdw>
                </a:effectLst>
              </a:rPr>
              <a:t>       </a:t>
            </a:r>
            <a:r>
              <a:rPr lang="zh-CN" altLang="en-US" sz="2400" b="1">
                <a:effectLst>
                  <a:outerShdw blurRad="38100" dist="38100" dir="2700000" algn="tl">
                    <a:srgbClr val="C0C0C0"/>
                  </a:outerShdw>
                </a:effectLst>
              </a:rPr>
              <a:t>面向对象分析（</a:t>
            </a:r>
            <a:r>
              <a:rPr lang="en-US" altLang="zh-CN" sz="2400" b="1">
                <a:effectLst>
                  <a:outerShdw blurRad="38100" dist="38100" dir="2700000" algn="tl">
                    <a:srgbClr val="C0C0C0"/>
                  </a:outerShdw>
                </a:effectLst>
              </a:rPr>
              <a:t>Object-Oriented Analysis</a:t>
            </a:r>
            <a:r>
              <a:rPr lang="zh-CN" altLang="en-US" sz="2400" b="1">
                <a:effectLst>
                  <a:outerShdw blurRad="38100" dist="38100" dir="2700000" algn="tl">
                    <a:srgbClr val="C0C0C0"/>
                  </a:outerShdw>
                </a:effectLst>
              </a:rPr>
              <a:t>，</a:t>
            </a:r>
            <a:r>
              <a:rPr lang="en-US" altLang="zh-CN" sz="2400" b="1">
                <a:effectLst>
                  <a:outerShdw blurRad="38100" dist="38100" dir="2700000" algn="tl">
                    <a:srgbClr val="C0C0C0"/>
                  </a:outerShdw>
                </a:effectLst>
              </a:rPr>
              <a:t>OOA</a:t>
            </a:r>
            <a:r>
              <a:rPr lang="zh-CN" altLang="en-US" sz="2400" b="1">
                <a:effectLst>
                  <a:outerShdw blurRad="38100" dist="38100" dir="2700000" algn="tl">
                    <a:srgbClr val="C0C0C0"/>
                  </a:outerShdw>
                </a:effectLst>
              </a:rPr>
              <a:t>）是以类和对象为基础，以面向对象方法学为指导，分析用户需求，并最终建立问题域模型的过程。</a:t>
            </a:r>
          </a:p>
          <a:p>
            <a:pPr algn="l">
              <a:lnSpc>
                <a:spcPct val="140000"/>
              </a:lnSpc>
            </a:pPr>
            <a:endParaRPr lang="zh-CN" altLang="en-US" sz="2400" b="1">
              <a:effectLst>
                <a:outerShdw blurRad="38100" dist="38100" dir="2700000" algn="tl">
                  <a:srgbClr val="C0C0C0"/>
                </a:outerShdw>
              </a:effectLst>
            </a:endParaRPr>
          </a:p>
          <a:p>
            <a:pPr algn="l">
              <a:lnSpc>
                <a:spcPct val="140000"/>
              </a:lnSpc>
            </a:pPr>
            <a:r>
              <a:rPr lang="zh-CN" altLang="en-US" sz="2400" b="1">
                <a:effectLst>
                  <a:outerShdw blurRad="38100" dist="38100" dir="2700000" algn="tl">
                    <a:srgbClr val="C0C0C0"/>
                  </a:outerShdw>
                </a:effectLst>
              </a:rPr>
              <a:t>        用户对需求的描述具有不完整、不准确等特性。面向对象就是要确定系统将要实现的各项要求、进行重要数据分析、用例分析、控制分析，确定软件与其它成分间的接口和通信；建立功能模型、静态模型和动态模型，最终定义需求规格说明书，并经技术审查和管理复审，用作评确认测试和质量评估的依据。 </a:t>
            </a:r>
          </a:p>
        </p:txBody>
      </p:sp>
    </p:spTree>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Text Box 2"/>
          <p:cNvSpPr txBox="1">
            <a:spLocks noChangeArrowheads="1"/>
          </p:cNvSpPr>
          <p:nvPr/>
        </p:nvSpPr>
        <p:spPr bwMode="auto">
          <a:xfrm>
            <a:off x="346075" y="1685925"/>
            <a:ext cx="8402638" cy="3170238"/>
          </a:xfrm>
          <a:prstGeom prst="rect">
            <a:avLst/>
          </a:prstGeom>
          <a:noFill/>
          <a:ln w="9525">
            <a:noFill/>
            <a:miter lim="800000"/>
            <a:headEnd/>
            <a:tailEnd/>
          </a:ln>
          <a:effectLst/>
        </p:spPr>
        <p:txBody>
          <a:bodyPr>
            <a:spAutoFit/>
          </a:bodyPr>
          <a:lstStyle/>
          <a:p>
            <a:pPr algn="l">
              <a:lnSpc>
                <a:spcPct val="120000"/>
              </a:lnSpc>
              <a:spcBef>
                <a:spcPct val="40000"/>
              </a:spcBef>
            </a:pPr>
            <a:r>
              <a:rPr lang="zh-CN" altLang="en-US" sz="2400" b="1">
                <a:solidFill>
                  <a:schemeClr val="tx1"/>
                </a:solidFill>
                <a:latin typeface="Times New Roman" pitchFamily="18" charset="0"/>
                <a:ea typeface="楷体_GB2312" pitchFamily="49" charset="-122"/>
              </a:rPr>
              <a:t>　　</a:t>
            </a:r>
            <a:r>
              <a:rPr lang="zh-CN" altLang="en-US" b="1">
                <a:solidFill>
                  <a:schemeClr val="tx1"/>
                </a:solidFill>
                <a:latin typeface="Times New Roman" pitchFamily="18" charset="0"/>
                <a:ea typeface="楷体_GB2312" pitchFamily="49" charset="-122"/>
              </a:rPr>
              <a:t>识别问题域中的实体，实体的描述通常用名词、名词短语、名词性代词的形式出现。</a:t>
            </a:r>
          </a:p>
          <a:p>
            <a:pPr algn="l">
              <a:lnSpc>
                <a:spcPct val="120000"/>
              </a:lnSpc>
              <a:spcBef>
                <a:spcPct val="40000"/>
              </a:spcBef>
            </a:pPr>
            <a:r>
              <a:rPr lang="zh-CN" altLang="en-US" b="1">
                <a:solidFill>
                  <a:schemeClr val="tx1"/>
                </a:solidFill>
                <a:latin typeface="Times New Roman" pitchFamily="18" charset="0"/>
                <a:ea typeface="楷体_GB2312" pitchFamily="49" charset="-122"/>
              </a:rPr>
              <a:t>　 用指定语言对系统进行描述；</a:t>
            </a:r>
          </a:p>
          <a:p>
            <a:pPr algn="l">
              <a:lnSpc>
                <a:spcPct val="120000"/>
              </a:lnSpc>
              <a:spcBef>
                <a:spcPct val="40000"/>
              </a:spcBef>
            </a:pPr>
            <a:r>
              <a:rPr lang="zh-CN" altLang="en-US" b="1">
                <a:solidFill>
                  <a:schemeClr val="tx1"/>
                </a:solidFill>
                <a:latin typeface="Times New Roman" pitchFamily="18" charset="0"/>
                <a:ea typeface="楷体_GB2312" pitchFamily="49" charset="-122"/>
              </a:rPr>
              <a:t>　 从系统描述中标识名词、名词短语、名词性代词；</a:t>
            </a:r>
          </a:p>
          <a:p>
            <a:pPr algn="l">
              <a:lnSpc>
                <a:spcPct val="120000"/>
              </a:lnSpc>
              <a:spcBef>
                <a:spcPct val="40000"/>
              </a:spcBef>
            </a:pPr>
            <a:r>
              <a:rPr lang="zh-CN" altLang="en-US" b="1">
                <a:solidFill>
                  <a:schemeClr val="tx1"/>
                </a:solidFill>
                <a:latin typeface="Times New Roman" pitchFamily="18" charset="0"/>
                <a:ea typeface="楷体_GB2312" pitchFamily="49" charset="-122"/>
              </a:rPr>
              <a:t>　识别确定（取、舍）类。</a:t>
            </a:r>
            <a:endParaRPr lang="zh-CN" altLang="en-US">
              <a:solidFill>
                <a:schemeClr val="tx1"/>
              </a:solidFill>
              <a:latin typeface="Times New Roman" pitchFamily="18" charset="0"/>
              <a:ea typeface="楷体_GB2312" pitchFamily="49" charset="-122"/>
            </a:endParaRPr>
          </a:p>
        </p:txBody>
      </p:sp>
      <p:pic>
        <p:nvPicPr>
          <p:cNvPr id="406531" name="Picture 3" descr="变色小球"/>
          <p:cNvPicPr>
            <a:picLocks noChangeAspect="1" noChangeArrowheads="1" noCrop="1"/>
          </p:cNvPicPr>
          <p:nvPr/>
        </p:nvPicPr>
        <p:blipFill>
          <a:blip r:embed="rId2"/>
          <a:srcRect/>
          <a:stretch>
            <a:fillRect/>
          </a:stretch>
        </p:blipFill>
        <p:spPr bwMode="auto">
          <a:xfrm>
            <a:off x="658813" y="3141663"/>
            <a:ext cx="133350" cy="133350"/>
          </a:xfrm>
          <a:prstGeom prst="rect">
            <a:avLst/>
          </a:prstGeom>
          <a:noFill/>
        </p:spPr>
      </p:pic>
      <p:pic>
        <p:nvPicPr>
          <p:cNvPr id="406532" name="Picture 4" descr="变色小球"/>
          <p:cNvPicPr>
            <a:picLocks noChangeAspect="1" noChangeArrowheads="1" noCrop="1"/>
          </p:cNvPicPr>
          <p:nvPr/>
        </p:nvPicPr>
        <p:blipFill>
          <a:blip r:embed="rId2"/>
          <a:srcRect/>
          <a:stretch>
            <a:fillRect/>
          </a:stretch>
        </p:blipFill>
        <p:spPr bwMode="auto">
          <a:xfrm>
            <a:off x="644525" y="3825875"/>
            <a:ext cx="133350" cy="133350"/>
          </a:xfrm>
          <a:prstGeom prst="rect">
            <a:avLst/>
          </a:prstGeom>
          <a:noFill/>
        </p:spPr>
      </p:pic>
      <p:pic>
        <p:nvPicPr>
          <p:cNvPr id="406533" name="Picture 5" descr="变色小球"/>
          <p:cNvPicPr>
            <a:picLocks noChangeAspect="1" noChangeArrowheads="1" noCrop="1"/>
          </p:cNvPicPr>
          <p:nvPr/>
        </p:nvPicPr>
        <p:blipFill>
          <a:blip r:embed="rId2">
            <a:lum bright="-20000"/>
          </a:blip>
          <a:srcRect/>
          <a:stretch>
            <a:fillRect/>
          </a:stretch>
        </p:blipFill>
        <p:spPr bwMode="auto">
          <a:xfrm>
            <a:off x="654050" y="5046663"/>
            <a:ext cx="133350" cy="133350"/>
          </a:xfrm>
          <a:prstGeom prst="rect">
            <a:avLst/>
          </a:prstGeom>
          <a:noFill/>
        </p:spPr>
      </p:pic>
      <p:sp>
        <p:nvSpPr>
          <p:cNvPr id="406538" name="AutoShape 10"/>
          <p:cNvSpPr>
            <a:spLocks noChangeArrowheads="1"/>
          </p:cNvSpPr>
          <p:nvPr/>
        </p:nvSpPr>
        <p:spPr bwMode="auto">
          <a:xfrm>
            <a:off x="6029388" y="2305051"/>
            <a:ext cx="8332788" cy="2646362"/>
          </a:xfrm>
          <a:prstGeom prst="wedgeRectCallout">
            <a:avLst>
              <a:gd name="adj1" fmla="val -63343"/>
              <a:gd name="adj2" fmla="val 37389"/>
            </a:avLst>
          </a:prstGeom>
          <a:solidFill>
            <a:srgbClr val="FFFF99"/>
          </a:solidFill>
          <a:ln w="19050">
            <a:solidFill>
              <a:srgbClr val="FF3300"/>
            </a:solidFill>
            <a:miter lim="800000"/>
            <a:headEnd/>
            <a:tailEnd/>
          </a:ln>
          <a:effectLst/>
        </p:spPr>
        <p:txBody>
          <a:bodyPr/>
          <a:lstStyle/>
          <a:p>
            <a:pPr>
              <a:lnSpc>
                <a:spcPct val="100000"/>
              </a:lnSpc>
            </a:pPr>
            <a:r>
              <a:rPr lang="zh-CN" altLang="en-US" sz="2000" b="1" dirty="0">
                <a:latin typeface="Times New Roman" pitchFamily="18" charset="0"/>
                <a:ea typeface="楷体_GB2312" pitchFamily="49" charset="-122"/>
              </a:rPr>
              <a:t>根据下述原则进一步确定类：</a:t>
            </a:r>
          </a:p>
          <a:p>
            <a:pPr>
              <a:lnSpc>
                <a:spcPct val="100000"/>
              </a:lnSpc>
            </a:pPr>
            <a:r>
              <a:rPr lang="zh-CN" altLang="en-US" sz="2000" b="1" dirty="0">
                <a:latin typeface="Times New Roman" pitchFamily="18" charset="0"/>
                <a:ea typeface="楷体_GB2312" pitchFamily="49" charset="-122"/>
              </a:rPr>
              <a:t>① 去掉冗余类：如两个类表述同一信息，应保留最具有描述能力的类。</a:t>
            </a:r>
          </a:p>
          <a:p>
            <a:pPr>
              <a:lnSpc>
                <a:spcPct val="100000"/>
              </a:lnSpc>
            </a:pPr>
            <a:r>
              <a:rPr lang="zh-CN" altLang="en-US" sz="2000" b="1" dirty="0">
                <a:latin typeface="Times New Roman" pitchFamily="18" charset="0"/>
                <a:ea typeface="楷体_GB2312" pitchFamily="49" charset="-122"/>
              </a:rPr>
              <a:t>② 去掉不相干的类：删除与问题无关或关系不大的类。</a:t>
            </a:r>
          </a:p>
          <a:p>
            <a:pPr>
              <a:lnSpc>
                <a:spcPct val="100000"/>
              </a:lnSpc>
            </a:pPr>
            <a:r>
              <a:rPr lang="zh-CN" altLang="en-US" sz="2000" b="1" dirty="0">
                <a:latin typeface="Times New Roman" pitchFamily="18" charset="0"/>
                <a:ea typeface="楷体_GB2312" pitchFamily="49" charset="-122"/>
              </a:rPr>
              <a:t>③ 删除模糊的类或性质独立性不强的类：有些初始类边界定义不确切，或范围太广，应该删除。</a:t>
            </a:r>
          </a:p>
          <a:p>
            <a:pPr>
              <a:lnSpc>
                <a:spcPct val="100000"/>
              </a:lnSpc>
            </a:pPr>
            <a:r>
              <a:rPr lang="zh-CN" altLang="en-US" sz="2000" b="1" dirty="0">
                <a:latin typeface="宋体" pitchFamily="2" charset="-122"/>
              </a:rPr>
              <a:t>④</a:t>
            </a:r>
            <a:r>
              <a:rPr lang="zh-CN" altLang="en-US" sz="2000" b="1" dirty="0">
                <a:latin typeface="Times New Roman" pitchFamily="18" charset="0"/>
                <a:ea typeface="楷体_GB2312" pitchFamily="49" charset="-122"/>
              </a:rPr>
              <a:t> 所描述的操作不适宜作为对象类，并被其自身所操纵，所描述的只是实现过程中的暂时的对象，应删去。</a:t>
            </a:r>
          </a:p>
        </p:txBody>
      </p:sp>
      <p:sp>
        <p:nvSpPr>
          <p:cNvPr id="406539" name="Text Box 11"/>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建立静态模型</a:t>
            </a:r>
          </a:p>
        </p:txBody>
      </p:sp>
      <p:sp>
        <p:nvSpPr>
          <p:cNvPr id="406541" name="Text Box 13"/>
          <p:cNvSpPr txBox="1">
            <a:spLocks noChangeArrowheads="1"/>
          </p:cNvSpPr>
          <p:nvPr/>
        </p:nvSpPr>
        <p:spPr bwMode="auto">
          <a:xfrm>
            <a:off x="142874" y="1230313"/>
            <a:ext cx="5160645" cy="523220"/>
          </a:xfrm>
          <a:prstGeom prst="rect">
            <a:avLst/>
          </a:prstGeom>
          <a:noFill/>
          <a:ln w="9525">
            <a:noFill/>
            <a:miter lim="800000"/>
            <a:headEnd/>
            <a:tailEnd/>
          </a:ln>
          <a:effectLst/>
        </p:spPr>
        <p:txBody>
          <a:bodyPr wrap="square">
            <a:spAutoFit/>
          </a:bodyPr>
          <a:lstStyle/>
          <a:p>
            <a:pPr algn="l">
              <a:lnSpc>
                <a:spcPct val="100000"/>
              </a:lnSpc>
            </a:pPr>
            <a:r>
              <a:rPr lang="en-US" altLang="zh-CN" b="1" dirty="0" smtClean="0">
                <a:solidFill>
                  <a:schemeClr val="tx2"/>
                </a:solidFill>
                <a:effectLst>
                  <a:outerShdw blurRad="38100" dist="38100" dir="2700000" algn="tl">
                    <a:srgbClr val="C0C0C0"/>
                  </a:outerShdw>
                </a:effectLst>
                <a:latin typeface="Times New Roman" pitchFamily="18" charset="0"/>
                <a:ea typeface="华文新魏" pitchFamily="2" charset="-122"/>
              </a:rPr>
              <a:t>1. </a:t>
            </a:r>
            <a:r>
              <a:rPr lang="zh-CN" altLang="en-US" b="1" dirty="0" smtClean="0">
                <a:solidFill>
                  <a:schemeClr val="tx2"/>
                </a:solidFill>
                <a:effectLst>
                  <a:outerShdw blurRad="38100" dist="38100" dir="2700000" algn="tl">
                    <a:srgbClr val="C0C0C0"/>
                  </a:outerShdw>
                </a:effectLst>
                <a:latin typeface="Times New Roman" pitchFamily="18" charset="0"/>
                <a:ea typeface="华文新魏" pitchFamily="2" charset="-122"/>
              </a:rPr>
              <a:t>类</a:t>
            </a:r>
            <a:r>
              <a:rPr lang="zh-CN" altLang="en-US" b="1" dirty="0">
                <a:solidFill>
                  <a:schemeClr val="tx2"/>
                </a:solidFill>
                <a:effectLst>
                  <a:outerShdw blurRad="38100" dist="38100" dir="2700000" algn="tl">
                    <a:srgbClr val="C0C0C0"/>
                  </a:outerShdw>
                </a:effectLst>
                <a:latin typeface="Times New Roman" pitchFamily="18" charset="0"/>
                <a:ea typeface="华文新魏" pitchFamily="2" charset="-122"/>
              </a:rPr>
              <a:t>的识别</a:t>
            </a:r>
            <a:r>
              <a:rPr lang="en-US" altLang="zh-CN" b="1" dirty="0">
                <a:solidFill>
                  <a:schemeClr val="tx2"/>
                </a:solidFill>
                <a:effectLst>
                  <a:outerShdw blurRad="38100" dist="38100" dir="2700000" algn="tl">
                    <a:srgbClr val="C0C0C0"/>
                  </a:outerShdw>
                </a:effectLst>
                <a:latin typeface="Times New Roman" pitchFamily="18" charset="0"/>
                <a:ea typeface="华文新魏" pitchFamily="2" charset="-122"/>
              </a:rPr>
              <a:t>——</a:t>
            </a:r>
            <a:r>
              <a:rPr lang="zh-CN" altLang="en-US" b="1" dirty="0">
                <a:solidFill>
                  <a:schemeClr val="tx2"/>
                </a:solidFill>
                <a:effectLst>
                  <a:outerShdw blurRad="38100" dist="38100" dir="2700000" algn="tl">
                    <a:srgbClr val="C0C0C0"/>
                  </a:outerShdw>
                </a:effectLst>
                <a:latin typeface="Times New Roman" pitchFamily="18" charset="0"/>
                <a:ea typeface="华文新魏" pitchFamily="2" charset="-122"/>
              </a:rPr>
              <a:t>名词识别法</a:t>
            </a:r>
            <a:endParaRPr lang="zh-CN" altLang="en-US" b="1" dirty="0">
              <a:solidFill>
                <a:schemeClr val="tx2"/>
              </a:solidFill>
              <a:latin typeface="Times New Roman" pitchFamily="18" charset="0"/>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06538"/>
                                        </p:tgtEl>
                                        <p:attrNameLst>
                                          <p:attrName>style.visibility</p:attrName>
                                        </p:attrNameLst>
                                      </p:cBhvr>
                                      <p:to>
                                        <p:strVal val="visible"/>
                                      </p:to>
                                    </p:set>
                                    <p:animEffect transition="in" filter="wipe(right)">
                                      <p:cBhvr>
                                        <p:cTn id="7" dur="1000"/>
                                        <p:tgtEl>
                                          <p:spTgt spid="406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8"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83" name="Text Box 7"/>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建立静态模型</a:t>
            </a:r>
          </a:p>
        </p:txBody>
      </p:sp>
      <p:sp>
        <p:nvSpPr>
          <p:cNvPr id="408584" name="Rectangle 8"/>
          <p:cNvSpPr>
            <a:spLocks noChangeArrowheads="1"/>
          </p:cNvSpPr>
          <p:nvPr/>
        </p:nvSpPr>
        <p:spPr bwMode="auto">
          <a:xfrm>
            <a:off x="180975" y="1681163"/>
            <a:ext cx="8569325" cy="2749550"/>
          </a:xfrm>
          <a:prstGeom prst="rect">
            <a:avLst/>
          </a:prstGeom>
          <a:noFill/>
          <a:ln w="9525">
            <a:noFill/>
            <a:miter lim="800000"/>
            <a:headEnd/>
            <a:tailEnd/>
          </a:ln>
          <a:effectLst/>
        </p:spPr>
        <p:txBody>
          <a:bodyPr/>
          <a:lstStyle/>
          <a:p>
            <a:pPr marL="342900" indent="-342900" algn="l">
              <a:lnSpc>
                <a:spcPct val="120000"/>
              </a:lnSpc>
              <a:spcBef>
                <a:spcPct val="20000"/>
              </a:spcBef>
            </a:pPr>
            <a:r>
              <a:rPr lang="en-US" altLang="zh-CN" sz="1800" b="1">
                <a:solidFill>
                  <a:schemeClr val="tx1"/>
                </a:solidFill>
                <a:effectLst>
                  <a:outerShdw blurRad="38100" dist="38100" dir="2700000" algn="tl">
                    <a:srgbClr val="C0C0C0"/>
                  </a:outerShdw>
                </a:effectLst>
                <a:latin typeface="宋体" pitchFamily="2" charset="-122"/>
              </a:rPr>
              <a:t>       </a:t>
            </a:r>
            <a:r>
              <a:rPr lang="zh-CN" altLang="en-US" sz="1800" b="1">
                <a:solidFill>
                  <a:schemeClr val="tx1"/>
                </a:solidFill>
                <a:effectLst>
                  <a:outerShdw blurRad="38100" dist="38100" dir="2700000" algn="tl">
                    <a:srgbClr val="C0C0C0"/>
                  </a:outerShdw>
                </a:effectLst>
                <a:latin typeface="宋体" pitchFamily="2" charset="-122"/>
              </a:rPr>
              <a:t>有一个购物超市，顾客可在货架上自由挑选商品，由收款机收款，收款机读取商品上的条形码标签，并计算商品价格。收款机全天开机，每台收款机有多个收款员，收款机记录销售事件，每个收款员交接班要记录帐册，记录前班节余，上交款，和本班节余等信息。收款机根据条形码进行收款，系统按商品一览表，对商品架上数量进行修改，商品中分特价商品和计量商品两种，供货员保证架上商品在下线以上，上线以下。每天收款机与上级系统相连，计帐。完成发送消息，查帐，报帐，价格更新，商品种类增删等操作。保留所有交易的记录，以备账务复查、清理货存及汇总使用。    </a:t>
            </a:r>
          </a:p>
        </p:txBody>
      </p:sp>
      <p:sp>
        <p:nvSpPr>
          <p:cNvPr id="408585" name="Text Box 9"/>
          <p:cNvSpPr txBox="1">
            <a:spLocks noChangeArrowheads="1"/>
          </p:cNvSpPr>
          <p:nvPr/>
        </p:nvSpPr>
        <p:spPr bwMode="auto">
          <a:xfrm>
            <a:off x="276225" y="1236663"/>
            <a:ext cx="1871663" cy="366712"/>
          </a:xfrm>
          <a:prstGeom prst="rect">
            <a:avLst/>
          </a:prstGeom>
          <a:noFill/>
          <a:ln w="9525">
            <a:noFill/>
            <a:miter lim="800000"/>
            <a:headEnd/>
            <a:tailEnd/>
          </a:ln>
          <a:effectLst/>
        </p:spPr>
        <p:txBody>
          <a:bodyPr>
            <a:spAutoFit/>
          </a:bodyPr>
          <a:lstStyle/>
          <a:p>
            <a:pPr algn="l">
              <a:lnSpc>
                <a:spcPct val="100000"/>
              </a:lnSpc>
              <a:spcBef>
                <a:spcPct val="50000"/>
              </a:spcBef>
            </a:pPr>
            <a:r>
              <a:rPr kumimoji="0" lang="zh-CN" altLang="en-US" sz="1800" b="1">
                <a:solidFill>
                  <a:schemeClr val="tx2"/>
                </a:solidFill>
                <a:effectLst>
                  <a:outerShdw blurRad="38100" dist="38100" dir="2700000" algn="tl">
                    <a:srgbClr val="C0C0C0"/>
                  </a:outerShdw>
                </a:effectLst>
              </a:rPr>
              <a:t>类识别举例</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ChangeArrowheads="1"/>
          </p:cNvSpPr>
          <p:nvPr/>
        </p:nvSpPr>
        <p:spPr bwMode="auto">
          <a:xfrm>
            <a:off x="180975" y="1681163"/>
            <a:ext cx="8569325" cy="2749550"/>
          </a:xfrm>
          <a:prstGeom prst="rect">
            <a:avLst/>
          </a:prstGeom>
          <a:noFill/>
          <a:ln w="9525">
            <a:noFill/>
            <a:miter lim="800000"/>
            <a:headEnd/>
            <a:tailEnd/>
          </a:ln>
          <a:effectLst/>
        </p:spPr>
        <p:txBody>
          <a:bodyPr/>
          <a:lstStyle/>
          <a:p>
            <a:pPr marL="342900" indent="-342900" algn="l">
              <a:lnSpc>
                <a:spcPct val="120000"/>
              </a:lnSpc>
              <a:spcBef>
                <a:spcPct val="20000"/>
              </a:spcBef>
            </a:pPr>
            <a:r>
              <a:rPr lang="en-US" altLang="zh-CN" sz="1800" b="1">
                <a:solidFill>
                  <a:schemeClr val="tx1"/>
                </a:solidFill>
                <a:effectLst>
                  <a:outerShdw blurRad="38100" dist="38100" dir="2700000" algn="tl">
                    <a:srgbClr val="C0C0C0"/>
                  </a:outerShdw>
                </a:effectLst>
                <a:latin typeface="宋体" pitchFamily="2" charset="-122"/>
              </a:rPr>
              <a:t>       </a:t>
            </a:r>
            <a:r>
              <a:rPr lang="zh-CN" altLang="en-US" sz="1800" b="1">
                <a:solidFill>
                  <a:schemeClr val="tx1"/>
                </a:solidFill>
                <a:effectLst>
                  <a:outerShdw blurRad="38100" dist="38100" dir="2700000" algn="tl">
                    <a:srgbClr val="C0C0C0"/>
                  </a:outerShdw>
                </a:effectLst>
                <a:latin typeface="宋体" pitchFamily="2" charset="-122"/>
              </a:rPr>
              <a:t>有一个</a:t>
            </a:r>
            <a:r>
              <a:rPr lang="zh-CN" altLang="en-US" sz="1800" b="1">
                <a:solidFill>
                  <a:srgbClr val="052BCF"/>
                </a:solidFill>
                <a:effectLst>
                  <a:outerShdw blurRad="38100" dist="38100" dir="2700000" algn="tl">
                    <a:srgbClr val="C0C0C0"/>
                  </a:outerShdw>
                </a:effectLst>
                <a:latin typeface="宋体" pitchFamily="2" charset="-122"/>
              </a:rPr>
              <a:t>购物超市</a:t>
            </a:r>
            <a:r>
              <a:rPr lang="zh-CN" altLang="en-US" sz="1800" b="1">
                <a:solidFill>
                  <a:schemeClr val="tx1"/>
                </a:solidFill>
                <a:effectLst>
                  <a:outerShdw blurRad="38100" dist="38100" dir="2700000" algn="tl">
                    <a:srgbClr val="C0C0C0"/>
                  </a:outerShdw>
                </a:effectLst>
                <a:latin typeface="宋体" pitchFamily="2" charset="-122"/>
              </a:rPr>
              <a:t>，</a:t>
            </a:r>
            <a:r>
              <a:rPr lang="zh-CN" altLang="en-US" sz="1800" b="1">
                <a:solidFill>
                  <a:srgbClr val="052BCF"/>
                </a:solidFill>
                <a:effectLst>
                  <a:outerShdw blurRad="38100" dist="38100" dir="2700000" algn="tl">
                    <a:srgbClr val="C0C0C0"/>
                  </a:outerShdw>
                </a:effectLst>
                <a:latin typeface="宋体" pitchFamily="2" charset="-122"/>
              </a:rPr>
              <a:t>顾客</a:t>
            </a:r>
            <a:r>
              <a:rPr lang="zh-CN" altLang="en-US" sz="1800" b="1">
                <a:solidFill>
                  <a:schemeClr val="tx1"/>
                </a:solidFill>
                <a:effectLst>
                  <a:outerShdw blurRad="38100" dist="38100" dir="2700000" algn="tl">
                    <a:srgbClr val="C0C0C0"/>
                  </a:outerShdw>
                </a:effectLst>
                <a:latin typeface="宋体" pitchFamily="2" charset="-122"/>
              </a:rPr>
              <a:t>可在货架上自由挑选</a:t>
            </a:r>
            <a:r>
              <a:rPr lang="zh-CN" altLang="en-US" sz="1800" b="1">
                <a:solidFill>
                  <a:srgbClr val="052BCF"/>
                </a:solidFill>
                <a:effectLst>
                  <a:outerShdw blurRad="38100" dist="38100" dir="2700000" algn="tl">
                    <a:srgbClr val="C0C0C0"/>
                  </a:outerShdw>
                </a:effectLst>
                <a:latin typeface="宋体" pitchFamily="2" charset="-122"/>
              </a:rPr>
              <a:t>商品</a:t>
            </a:r>
            <a:r>
              <a:rPr lang="zh-CN" altLang="en-US" sz="1800" b="1">
                <a:solidFill>
                  <a:schemeClr val="tx1"/>
                </a:solidFill>
                <a:effectLst>
                  <a:outerShdw blurRad="38100" dist="38100" dir="2700000" algn="tl">
                    <a:srgbClr val="C0C0C0"/>
                  </a:outerShdw>
                </a:effectLst>
                <a:latin typeface="宋体" pitchFamily="2" charset="-122"/>
              </a:rPr>
              <a:t>，由</a:t>
            </a:r>
            <a:r>
              <a:rPr lang="zh-CN" altLang="en-US" sz="1800" b="1">
                <a:solidFill>
                  <a:srgbClr val="052BCF"/>
                </a:solidFill>
                <a:effectLst>
                  <a:outerShdw blurRad="38100" dist="38100" dir="2700000" algn="tl">
                    <a:srgbClr val="C0C0C0"/>
                  </a:outerShdw>
                </a:effectLst>
                <a:latin typeface="宋体" pitchFamily="2" charset="-122"/>
              </a:rPr>
              <a:t>收款机</a:t>
            </a:r>
            <a:r>
              <a:rPr lang="zh-CN" altLang="en-US" sz="1800" b="1">
                <a:solidFill>
                  <a:schemeClr val="tx1"/>
                </a:solidFill>
                <a:effectLst>
                  <a:outerShdw blurRad="38100" dist="38100" dir="2700000" algn="tl">
                    <a:srgbClr val="C0C0C0"/>
                  </a:outerShdw>
                </a:effectLst>
                <a:latin typeface="宋体" pitchFamily="2" charset="-122"/>
              </a:rPr>
              <a:t>收款，收款机读取</a:t>
            </a:r>
            <a:r>
              <a:rPr lang="zh-CN" altLang="en-US" sz="1800" b="1">
                <a:solidFill>
                  <a:srgbClr val="052BCF"/>
                </a:solidFill>
                <a:effectLst>
                  <a:outerShdw blurRad="38100" dist="38100" dir="2700000" algn="tl">
                    <a:srgbClr val="C0C0C0"/>
                  </a:outerShdw>
                </a:effectLst>
                <a:latin typeface="宋体" pitchFamily="2" charset="-122"/>
              </a:rPr>
              <a:t>商品</a:t>
            </a:r>
            <a:r>
              <a:rPr lang="zh-CN" altLang="en-US" sz="1800" b="1">
                <a:solidFill>
                  <a:schemeClr val="tx1"/>
                </a:solidFill>
                <a:effectLst>
                  <a:outerShdw blurRad="38100" dist="38100" dir="2700000" algn="tl">
                    <a:srgbClr val="C0C0C0"/>
                  </a:outerShdw>
                </a:effectLst>
                <a:latin typeface="宋体" pitchFamily="2" charset="-122"/>
              </a:rPr>
              <a:t>上的</a:t>
            </a:r>
            <a:r>
              <a:rPr lang="zh-CN" altLang="en-US" sz="1800" b="1">
                <a:solidFill>
                  <a:srgbClr val="052BCF"/>
                </a:solidFill>
                <a:effectLst>
                  <a:outerShdw blurRad="38100" dist="38100" dir="2700000" algn="tl">
                    <a:srgbClr val="C0C0C0"/>
                  </a:outerShdw>
                </a:effectLst>
                <a:latin typeface="宋体" pitchFamily="2" charset="-122"/>
              </a:rPr>
              <a:t>条形码</a:t>
            </a:r>
            <a:r>
              <a:rPr lang="zh-CN" altLang="en-US" sz="1800" b="1">
                <a:solidFill>
                  <a:schemeClr val="tx1"/>
                </a:solidFill>
                <a:effectLst>
                  <a:outerShdw blurRad="38100" dist="38100" dir="2700000" algn="tl">
                    <a:srgbClr val="C0C0C0"/>
                  </a:outerShdw>
                </a:effectLst>
                <a:latin typeface="宋体" pitchFamily="2" charset="-122"/>
              </a:rPr>
              <a:t>标签，并计算商品</a:t>
            </a:r>
            <a:r>
              <a:rPr lang="zh-CN" altLang="en-US" sz="1800" b="1">
                <a:solidFill>
                  <a:srgbClr val="052BCF"/>
                </a:solidFill>
                <a:effectLst>
                  <a:outerShdw blurRad="38100" dist="38100" dir="2700000" algn="tl">
                    <a:srgbClr val="C0C0C0"/>
                  </a:outerShdw>
                </a:effectLst>
                <a:latin typeface="宋体" pitchFamily="2" charset="-122"/>
              </a:rPr>
              <a:t>价格</a:t>
            </a:r>
            <a:r>
              <a:rPr lang="zh-CN" altLang="en-US" sz="1800" b="1">
                <a:solidFill>
                  <a:schemeClr val="tx1"/>
                </a:solidFill>
                <a:effectLst>
                  <a:outerShdw blurRad="38100" dist="38100" dir="2700000" algn="tl">
                    <a:srgbClr val="C0C0C0"/>
                  </a:outerShdw>
                </a:effectLst>
                <a:latin typeface="宋体" pitchFamily="2" charset="-122"/>
              </a:rPr>
              <a:t>。收款机全天开机，每台收款机有多个</a:t>
            </a:r>
            <a:r>
              <a:rPr lang="zh-CN" altLang="en-US" sz="1800" b="1">
                <a:solidFill>
                  <a:srgbClr val="052BCF"/>
                </a:solidFill>
                <a:effectLst>
                  <a:outerShdw blurRad="38100" dist="38100" dir="2700000" algn="tl">
                    <a:srgbClr val="C0C0C0"/>
                  </a:outerShdw>
                </a:effectLst>
                <a:latin typeface="宋体" pitchFamily="2" charset="-122"/>
              </a:rPr>
              <a:t>收款员</a:t>
            </a:r>
            <a:r>
              <a:rPr lang="zh-CN" altLang="en-US" sz="1800" b="1">
                <a:solidFill>
                  <a:schemeClr val="tx1"/>
                </a:solidFill>
                <a:effectLst>
                  <a:outerShdw blurRad="38100" dist="38100" dir="2700000" algn="tl">
                    <a:srgbClr val="C0C0C0"/>
                  </a:outerShdw>
                </a:effectLst>
                <a:latin typeface="宋体" pitchFamily="2" charset="-122"/>
              </a:rPr>
              <a:t>，收款机记录</a:t>
            </a:r>
            <a:r>
              <a:rPr lang="zh-CN" altLang="en-US" sz="1800" b="1">
                <a:solidFill>
                  <a:srgbClr val="052BCF"/>
                </a:solidFill>
                <a:effectLst>
                  <a:outerShdw blurRad="38100" dist="38100" dir="2700000" algn="tl">
                    <a:srgbClr val="C0C0C0"/>
                  </a:outerShdw>
                </a:effectLst>
                <a:latin typeface="宋体" pitchFamily="2" charset="-122"/>
              </a:rPr>
              <a:t>销售事件</a:t>
            </a:r>
            <a:r>
              <a:rPr lang="zh-CN" altLang="en-US" sz="1800" b="1">
                <a:solidFill>
                  <a:schemeClr val="tx1"/>
                </a:solidFill>
                <a:effectLst>
                  <a:outerShdw blurRad="38100" dist="38100" dir="2700000" algn="tl">
                    <a:srgbClr val="C0C0C0"/>
                  </a:outerShdw>
                </a:effectLst>
                <a:latin typeface="宋体" pitchFamily="2" charset="-122"/>
              </a:rPr>
              <a:t>，每个收款员交接班要记录</a:t>
            </a:r>
            <a:r>
              <a:rPr lang="zh-CN" altLang="en-US" sz="1800" b="1">
                <a:solidFill>
                  <a:srgbClr val="052BCF"/>
                </a:solidFill>
                <a:effectLst>
                  <a:outerShdw blurRad="38100" dist="38100" dir="2700000" algn="tl">
                    <a:srgbClr val="C0C0C0"/>
                  </a:outerShdw>
                </a:effectLst>
                <a:latin typeface="宋体" pitchFamily="2" charset="-122"/>
              </a:rPr>
              <a:t>帐册</a:t>
            </a:r>
            <a:r>
              <a:rPr lang="zh-CN" altLang="en-US" sz="1800" b="1">
                <a:solidFill>
                  <a:schemeClr val="tx1"/>
                </a:solidFill>
                <a:effectLst>
                  <a:outerShdw blurRad="38100" dist="38100" dir="2700000" algn="tl">
                    <a:srgbClr val="C0C0C0"/>
                  </a:outerShdw>
                </a:effectLst>
                <a:latin typeface="宋体" pitchFamily="2" charset="-122"/>
              </a:rPr>
              <a:t>，记录前班节余，上交款，和本班节余等信息。收款机根据条形码进行收款，系统按</a:t>
            </a:r>
            <a:r>
              <a:rPr lang="zh-CN" altLang="en-US" sz="1800" b="1">
                <a:solidFill>
                  <a:srgbClr val="052BCF"/>
                </a:solidFill>
                <a:effectLst>
                  <a:outerShdw blurRad="38100" dist="38100" dir="2700000" algn="tl">
                    <a:srgbClr val="C0C0C0"/>
                  </a:outerShdw>
                </a:effectLst>
                <a:latin typeface="宋体" pitchFamily="2" charset="-122"/>
              </a:rPr>
              <a:t>商品一览表</a:t>
            </a:r>
            <a:r>
              <a:rPr lang="zh-CN" altLang="en-US" sz="1800" b="1">
                <a:solidFill>
                  <a:schemeClr val="tx1"/>
                </a:solidFill>
                <a:effectLst>
                  <a:outerShdw blurRad="38100" dist="38100" dir="2700000" algn="tl">
                    <a:srgbClr val="C0C0C0"/>
                  </a:outerShdw>
                </a:effectLst>
                <a:latin typeface="宋体" pitchFamily="2" charset="-122"/>
              </a:rPr>
              <a:t>，对商品架上数量进行修改，商品中分</a:t>
            </a:r>
            <a:r>
              <a:rPr lang="zh-CN" altLang="en-US" sz="1800" b="1">
                <a:solidFill>
                  <a:srgbClr val="052BCF"/>
                </a:solidFill>
                <a:effectLst>
                  <a:outerShdw blurRad="38100" dist="38100" dir="2700000" algn="tl">
                    <a:srgbClr val="C0C0C0"/>
                  </a:outerShdw>
                </a:effectLst>
                <a:latin typeface="宋体" pitchFamily="2" charset="-122"/>
              </a:rPr>
              <a:t>特价商品</a:t>
            </a:r>
            <a:r>
              <a:rPr lang="zh-CN" altLang="en-US" sz="1800" b="1">
                <a:solidFill>
                  <a:schemeClr val="tx1"/>
                </a:solidFill>
                <a:effectLst>
                  <a:outerShdw blurRad="38100" dist="38100" dir="2700000" algn="tl">
                    <a:srgbClr val="C0C0C0"/>
                  </a:outerShdw>
                </a:effectLst>
                <a:latin typeface="宋体" pitchFamily="2" charset="-122"/>
              </a:rPr>
              <a:t>和</a:t>
            </a:r>
            <a:r>
              <a:rPr lang="zh-CN" altLang="en-US" sz="1800" b="1">
                <a:solidFill>
                  <a:srgbClr val="052BCF"/>
                </a:solidFill>
                <a:effectLst>
                  <a:outerShdw blurRad="38100" dist="38100" dir="2700000" algn="tl">
                    <a:srgbClr val="C0C0C0"/>
                  </a:outerShdw>
                </a:effectLst>
                <a:latin typeface="宋体" pitchFamily="2" charset="-122"/>
              </a:rPr>
              <a:t>计量商品</a:t>
            </a:r>
            <a:r>
              <a:rPr lang="zh-CN" altLang="en-US" sz="1800" b="1">
                <a:solidFill>
                  <a:schemeClr val="tx1"/>
                </a:solidFill>
                <a:effectLst>
                  <a:outerShdw blurRad="38100" dist="38100" dir="2700000" algn="tl">
                    <a:srgbClr val="C0C0C0"/>
                  </a:outerShdw>
                </a:effectLst>
                <a:latin typeface="宋体" pitchFamily="2" charset="-122"/>
              </a:rPr>
              <a:t>两种，</a:t>
            </a:r>
            <a:r>
              <a:rPr lang="zh-CN" altLang="en-US" sz="1800" b="1">
                <a:solidFill>
                  <a:srgbClr val="052BCF"/>
                </a:solidFill>
                <a:effectLst>
                  <a:outerShdw blurRad="38100" dist="38100" dir="2700000" algn="tl">
                    <a:srgbClr val="C0C0C0"/>
                  </a:outerShdw>
                </a:effectLst>
                <a:latin typeface="宋体" pitchFamily="2" charset="-122"/>
              </a:rPr>
              <a:t>供货员</a:t>
            </a:r>
            <a:r>
              <a:rPr lang="zh-CN" altLang="en-US" sz="1800" b="1">
                <a:solidFill>
                  <a:schemeClr val="tx1"/>
                </a:solidFill>
                <a:effectLst>
                  <a:outerShdw blurRad="38100" dist="38100" dir="2700000" algn="tl">
                    <a:srgbClr val="C0C0C0"/>
                  </a:outerShdw>
                </a:effectLst>
                <a:latin typeface="宋体" pitchFamily="2" charset="-122"/>
              </a:rPr>
              <a:t>保证架上商品在下线以上，上线以下。每天收款机与</a:t>
            </a:r>
            <a:r>
              <a:rPr lang="zh-CN" altLang="en-US" sz="1800" b="1">
                <a:solidFill>
                  <a:srgbClr val="052BCF"/>
                </a:solidFill>
                <a:effectLst>
                  <a:outerShdw blurRad="38100" dist="38100" dir="2700000" algn="tl">
                    <a:srgbClr val="C0C0C0"/>
                  </a:outerShdw>
                </a:effectLst>
                <a:latin typeface="宋体" pitchFamily="2" charset="-122"/>
              </a:rPr>
              <a:t>上级系统</a:t>
            </a:r>
            <a:r>
              <a:rPr lang="zh-CN" altLang="en-US" sz="1800" b="1">
                <a:solidFill>
                  <a:schemeClr val="tx1"/>
                </a:solidFill>
                <a:effectLst>
                  <a:outerShdw blurRad="38100" dist="38100" dir="2700000" algn="tl">
                    <a:srgbClr val="C0C0C0"/>
                  </a:outerShdw>
                </a:effectLst>
                <a:latin typeface="宋体" pitchFamily="2" charset="-122"/>
              </a:rPr>
              <a:t>相连，计帐。完成发送消息，查帐，报帐，价格更新，商品种类增删等操作。保留所有交易的记录，以备账务复查、清理货存及汇总使用。    </a:t>
            </a:r>
          </a:p>
        </p:txBody>
      </p:sp>
      <p:sp>
        <p:nvSpPr>
          <p:cNvPr id="409603" name="Text Box 3"/>
          <p:cNvSpPr txBox="1">
            <a:spLocks noChangeArrowheads="1"/>
          </p:cNvSpPr>
          <p:nvPr/>
        </p:nvSpPr>
        <p:spPr bwMode="auto">
          <a:xfrm>
            <a:off x="523875" y="5100638"/>
            <a:ext cx="8197850" cy="671512"/>
          </a:xfrm>
          <a:prstGeom prst="rect">
            <a:avLst/>
          </a:prstGeom>
          <a:noFill/>
          <a:ln w="9525">
            <a:noFill/>
            <a:miter lim="800000"/>
            <a:headEnd/>
            <a:tailEnd/>
          </a:ln>
          <a:effectLst/>
        </p:spPr>
        <p:txBody>
          <a:bodyPr>
            <a:spAutoFit/>
          </a:bodyPr>
          <a:lstStyle/>
          <a:p>
            <a:pPr algn="l">
              <a:lnSpc>
                <a:spcPct val="100000"/>
              </a:lnSpc>
              <a:spcBef>
                <a:spcPct val="50000"/>
              </a:spcBef>
            </a:pPr>
            <a:r>
              <a:rPr kumimoji="0" lang="zh-CN" altLang="en-US" sz="2000" b="1">
                <a:solidFill>
                  <a:srgbClr val="FF0000"/>
                </a:solidFill>
                <a:effectLst>
                  <a:outerShdw blurRad="38100" dist="38100" dir="2700000" algn="tl">
                    <a:srgbClr val="C0C0C0"/>
                  </a:outerShdw>
                </a:effectLst>
                <a:latin typeface="宋体" pitchFamily="2" charset="-122"/>
              </a:rPr>
              <a:t>购物超市</a:t>
            </a:r>
            <a:r>
              <a:rPr kumimoji="0" lang="zh-CN" altLang="en-US" sz="2000" b="1">
                <a:solidFill>
                  <a:schemeClr val="tx1"/>
                </a:solidFill>
                <a:effectLst>
                  <a:outerShdw blurRad="38100" dist="38100" dir="2700000" algn="tl">
                    <a:srgbClr val="C0C0C0"/>
                  </a:outerShdw>
                </a:effectLst>
                <a:latin typeface="宋体" pitchFamily="2" charset="-122"/>
              </a:rPr>
              <a:t>   </a:t>
            </a:r>
            <a:r>
              <a:rPr kumimoji="0" lang="zh-CN" altLang="en-US" sz="1800" b="1">
                <a:solidFill>
                  <a:srgbClr val="FF0000"/>
                </a:solidFill>
                <a:effectLst>
                  <a:outerShdw blurRad="38100" dist="38100" dir="2700000" algn="tl">
                    <a:srgbClr val="C0C0C0"/>
                  </a:outerShdw>
                </a:effectLst>
              </a:rPr>
              <a:t>顾客</a:t>
            </a:r>
            <a:r>
              <a:rPr kumimoji="0" lang="zh-CN" altLang="en-US" sz="1800" b="1">
                <a:solidFill>
                  <a:schemeClr val="tx1"/>
                </a:solidFill>
                <a:effectLst>
                  <a:outerShdw blurRad="38100" dist="38100" dir="2700000" algn="tl">
                    <a:srgbClr val="C0C0C0"/>
                  </a:outerShdw>
                </a:effectLst>
              </a:rPr>
              <a:t>    </a:t>
            </a:r>
            <a:r>
              <a:rPr kumimoji="0" lang="zh-CN" altLang="en-US" sz="1800" b="1">
                <a:solidFill>
                  <a:srgbClr val="FF0000"/>
                </a:solidFill>
                <a:effectLst>
                  <a:outerShdw blurRad="38100" dist="38100" dir="2700000" algn="tl">
                    <a:srgbClr val="C0C0C0"/>
                  </a:outerShdw>
                </a:effectLst>
              </a:rPr>
              <a:t>货架</a:t>
            </a:r>
            <a:r>
              <a:rPr kumimoji="0" lang="zh-CN" altLang="en-US" sz="1800" b="1">
                <a:solidFill>
                  <a:schemeClr val="tx1"/>
                </a:solidFill>
                <a:effectLst>
                  <a:outerShdw blurRad="38100" dist="38100" dir="2700000" algn="tl">
                    <a:srgbClr val="C0C0C0"/>
                  </a:outerShdw>
                </a:effectLst>
              </a:rPr>
              <a:t>    收款机    商品      </a:t>
            </a:r>
            <a:r>
              <a:rPr kumimoji="0" lang="zh-CN" altLang="en-US" sz="1800" b="1">
                <a:solidFill>
                  <a:srgbClr val="FF0000"/>
                </a:solidFill>
                <a:effectLst>
                  <a:outerShdw blurRad="38100" dist="38100" dir="2700000" algn="tl">
                    <a:srgbClr val="C0C0C0"/>
                  </a:outerShdw>
                </a:effectLst>
              </a:rPr>
              <a:t>条形码</a:t>
            </a:r>
            <a:r>
              <a:rPr kumimoji="0" lang="zh-CN" altLang="en-US" sz="1800" b="1">
                <a:solidFill>
                  <a:schemeClr val="tx1"/>
                </a:solidFill>
                <a:effectLst>
                  <a:outerShdw blurRad="38100" dist="38100" dir="2700000" algn="tl">
                    <a:srgbClr val="C0C0C0"/>
                  </a:outerShdw>
                </a:effectLst>
              </a:rPr>
              <a:t>  </a:t>
            </a:r>
            <a:r>
              <a:rPr kumimoji="0" lang="zh-CN" altLang="en-US" sz="1800" b="1">
                <a:solidFill>
                  <a:srgbClr val="FF0000"/>
                </a:solidFill>
                <a:effectLst>
                  <a:outerShdw blurRad="38100" dist="38100" dir="2700000" algn="tl">
                    <a:srgbClr val="C0C0C0"/>
                  </a:outerShdw>
                </a:effectLst>
              </a:rPr>
              <a:t>价格</a:t>
            </a:r>
            <a:r>
              <a:rPr kumimoji="0" lang="zh-CN" altLang="en-US" sz="1800" b="1">
                <a:solidFill>
                  <a:schemeClr val="tx1"/>
                </a:solidFill>
                <a:effectLst>
                  <a:outerShdw blurRad="38100" dist="38100" dir="2700000" algn="tl">
                    <a:srgbClr val="C0C0C0"/>
                  </a:outerShdw>
                </a:effectLst>
              </a:rPr>
              <a:t>  </a:t>
            </a:r>
            <a:r>
              <a:rPr kumimoji="0" lang="zh-CN" altLang="en-US" sz="1800" b="1">
                <a:solidFill>
                  <a:srgbClr val="FF0000"/>
                </a:solidFill>
                <a:effectLst>
                  <a:outerShdw blurRad="38100" dist="38100" dir="2700000" algn="tl">
                    <a:srgbClr val="C0C0C0"/>
                  </a:outerShdw>
                </a:effectLst>
              </a:rPr>
              <a:t>收款员</a:t>
            </a:r>
            <a:r>
              <a:rPr kumimoji="0" lang="zh-CN" altLang="en-US" sz="1800" b="1">
                <a:solidFill>
                  <a:schemeClr val="tx1"/>
                </a:solidFill>
                <a:effectLst>
                  <a:outerShdw blurRad="38100" dist="38100" dir="2700000" algn="tl">
                    <a:srgbClr val="C0C0C0"/>
                  </a:outerShdw>
                </a:effectLst>
              </a:rPr>
              <a:t>   销售事件  帐册   </a:t>
            </a:r>
            <a:r>
              <a:rPr kumimoji="0" lang="zh-CN" altLang="en-US" sz="1800" b="1">
                <a:solidFill>
                  <a:srgbClr val="FF0000"/>
                </a:solidFill>
                <a:effectLst>
                  <a:outerShdw blurRad="38100" dist="38100" dir="2700000" algn="tl">
                    <a:srgbClr val="C0C0C0"/>
                  </a:outerShdw>
                </a:effectLst>
              </a:rPr>
              <a:t>节余</a:t>
            </a:r>
            <a:r>
              <a:rPr kumimoji="0" lang="zh-CN" altLang="en-US" sz="1800" b="1">
                <a:solidFill>
                  <a:schemeClr val="tx1"/>
                </a:solidFill>
                <a:effectLst>
                  <a:outerShdw blurRad="38100" dist="38100" dir="2700000" algn="tl">
                    <a:srgbClr val="C0C0C0"/>
                  </a:outerShdw>
                </a:effectLst>
              </a:rPr>
              <a:t>    </a:t>
            </a:r>
            <a:r>
              <a:rPr kumimoji="0" lang="zh-CN" altLang="en-US" sz="1800" b="1">
                <a:solidFill>
                  <a:srgbClr val="FF0000"/>
                </a:solidFill>
                <a:effectLst>
                  <a:outerShdw blurRad="38100" dist="38100" dir="2700000" algn="tl">
                    <a:srgbClr val="C0C0C0"/>
                  </a:outerShdw>
                </a:effectLst>
              </a:rPr>
              <a:t>系统</a:t>
            </a:r>
            <a:r>
              <a:rPr kumimoji="0" lang="zh-CN" altLang="en-US" sz="1800" b="1">
                <a:solidFill>
                  <a:schemeClr val="tx1"/>
                </a:solidFill>
                <a:effectLst>
                  <a:outerShdw blurRad="38100" dist="38100" dir="2700000" algn="tl">
                    <a:srgbClr val="C0C0C0"/>
                  </a:outerShdw>
                </a:effectLst>
              </a:rPr>
              <a:t>     商品一览表    特价商品    计量商品     供货员</a:t>
            </a:r>
          </a:p>
        </p:txBody>
      </p:sp>
      <p:sp>
        <p:nvSpPr>
          <p:cNvPr id="409604" name="Rectangle 4"/>
          <p:cNvSpPr>
            <a:spLocks noChangeArrowheads="1"/>
          </p:cNvSpPr>
          <p:nvPr/>
        </p:nvSpPr>
        <p:spPr bwMode="auto">
          <a:xfrm>
            <a:off x="407988" y="4570413"/>
            <a:ext cx="5248275" cy="422275"/>
          </a:xfrm>
          <a:prstGeom prst="rect">
            <a:avLst/>
          </a:prstGeom>
          <a:noFill/>
          <a:ln w="9525">
            <a:noFill/>
            <a:miter lim="800000"/>
            <a:headEnd/>
            <a:tailEnd/>
          </a:ln>
          <a:effectLst/>
        </p:spPr>
        <p:txBody>
          <a:bodyPr wrap="none">
            <a:spAutoFit/>
          </a:bodyPr>
          <a:lstStyle/>
          <a:p>
            <a:pPr algn="l">
              <a:lnSpc>
                <a:spcPct val="120000"/>
              </a:lnSpc>
              <a:spcBef>
                <a:spcPct val="20000"/>
              </a:spcBef>
            </a:pPr>
            <a:r>
              <a:rPr kumimoji="0" lang="zh-CN" altLang="en-US" sz="1800" b="1">
                <a:solidFill>
                  <a:schemeClr val="hlink"/>
                </a:solidFill>
                <a:effectLst>
                  <a:outerShdw blurRad="38100" dist="38100" dir="2700000" algn="tl">
                    <a:srgbClr val="C0C0C0"/>
                  </a:outerShdw>
                </a:effectLst>
              </a:rPr>
              <a:t>通过分析问题的陈述，用名词分析法确定以下类：</a:t>
            </a:r>
          </a:p>
        </p:txBody>
      </p:sp>
      <p:sp>
        <p:nvSpPr>
          <p:cNvPr id="409605" name="Text Box 5"/>
          <p:cNvSpPr txBox="1">
            <a:spLocks noChangeArrowheads="1"/>
          </p:cNvSpPr>
          <p:nvPr/>
        </p:nvSpPr>
        <p:spPr bwMode="auto">
          <a:xfrm>
            <a:off x="276225" y="1236663"/>
            <a:ext cx="1871663" cy="366712"/>
          </a:xfrm>
          <a:prstGeom prst="rect">
            <a:avLst/>
          </a:prstGeom>
          <a:noFill/>
          <a:ln w="9525">
            <a:noFill/>
            <a:miter lim="800000"/>
            <a:headEnd/>
            <a:tailEnd/>
          </a:ln>
          <a:effectLst/>
        </p:spPr>
        <p:txBody>
          <a:bodyPr>
            <a:spAutoFit/>
          </a:bodyPr>
          <a:lstStyle/>
          <a:p>
            <a:pPr algn="l">
              <a:lnSpc>
                <a:spcPct val="100000"/>
              </a:lnSpc>
              <a:spcBef>
                <a:spcPct val="50000"/>
              </a:spcBef>
            </a:pPr>
            <a:r>
              <a:rPr kumimoji="0" lang="zh-CN" altLang="en-US" sz="1800" b="1">
                <a:solidFill>
                  <a:schemeClr val="tx2"/>
                </a:solidFill>
                <a:effectLst>
                  <a:outerShdw blurRad="38100" dist="38100" dir="2700000" algn="tl">
                    <a:srgbClr val="C0C0C0"/>
                  </a:outerShdw>
                </a:effectLst>
              </a:rPr>
              <a:t>类识别举例</a:t>
            </a:r>
          </a:p>
        </p:txBody>
      </p:sp>
      <p:sp>
        <p:nvSpPr>
          <p:cNvPr id="409607" name="Text Box 7"/>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建立静态模型</a:t>
            </a:r>
          </a:p>
        </p:txBody>
      </p:sp>
      <p:sp>
        <p:nvSpPr>
          <p:cNvPr id="409608" name="Text Box 8"/>
          <p:cNvSpPr txBox="1">
            <a:spLocks noChangeArrowheads="1"/>
          </p:cNvSpPr>
          <p:nvPr/>
        </p:nvSpPr>
        <p:spPr bwMode="auto">
          <a:xfrm>
            <a:off x="523875" y="5100638"/>
            <a:ext cx="8197850" cy="671512"/>
          </a:xfrm>
          <a:prstGeom prst="rect">
            <a:avLst/>
          </a:prstGeom>
          <a:noFill/>
          <a:ln w="9525">
            <a:noFill/>
            <a:miter lim="800000"/>
            <a:headEnd/>
            <a:tailEnd/>
          </a:ln>
          <a:effectLst/>
        </p:spPr>
        <p:txBody>
          <a:bodyPr>
            <a:spAutoFit/>
          </a:bodyPr>
          <a:lstStyle/>
          <a:p>
            <a:pPr algn="l">
              <a:lnSpc>
                <a:spcPct val="100000"/>
              </a:lnSpc>
              <a:spcBef>
                <a:spcPct val="50000"/>
              </a:spcBef>
            </a:pPr>
            <a:r>
              <a:rPr kumimoji="0" lang="zh-CN" altLang="en-US" sz="2000" b="1">
                <a:solidFill>
                  <a:srgbClr val="FF0000"/>
                </a:solidFill>
                <a:effectLst>
                  <a:outerShdw blurRad="38100" dist="38100" dir="2700000" algn="tl">
                    <a:srgbClr val="C0C0C0"/>
                  </a:outerShdw>
                </a:effectLst>
                <a:latin typeface="宋体" pitchFamily="2" charset="-122"/>
              </a:rPr>
              <a:t>购物超市</a:t>
            </a:r>
            <a:r>
              <a:rPr kumimoji="0" lang="zh-CN" altLang="en-US" sz="2000" b="1">
                <a:solidFill>
                  <a:schemeClr val="tx1"/>
                </a:solidFill>
                <a:effectLst>
                  <a:outerShdw blurRad="38100" dist="38100" dir="2700000" algn="tl">
                    <a:srgbClr val="C0C0C0"/>
                  </a:outerShdw>
                </a:effectLst>
                <a:latin typeface="宋体" pitchFamily="2" charset="-122"/>
              </a:rPr>
              <a:t>   </a:t>
            </a:r>
            <a:r>
              <a:rPr kumimoji="0" lang="zh-CN" altLang="en-US" sz="1800" b="1">
                <a:solidFill>
                  <a:srgbClr val="FF0000"/>
                </a:solidFill>
                <a:effectLst>
                  <a:outerShdw blurRad="38100" dist="38100" dir="2700000" algn="tl">
                    <a:srgbClr val="C0C0C0"/>
                  </a:outerShdw>
                </a:effectLst>
              </a:rPr>
              <a:t>顾客</a:t>
            </a:r>
            <a:r>
              <a:rPr kumimoji="0" lang="zh-CN" altLang="en-US" sz="1800" b="1">
                <a:solidFill>
                  <a:schemeClr val="tx1"/>
                </a:solidFill>
                <a:effectLst>
                  <a:outerShdw blurRad="38100" dist="38100" dir="2700000" algn="tl">
                    <a:srgbClr val="C0C0C0"/>
                  </a:outerShdw>
                </a:effectLst>
              </a:rPr>
              <a:t>    </a:t>
            </a:r>
            <a:r>
              <a:rPr kumimoji="0" lang="zh-CN" altLang="en-US" sz="1800" b="1">
                <a:solidFill>
                  <a:srgbClr val="FF0000"/>
                </a:solidFill>
                <a:effectLst>
                  <a:outerShdw blurRad="38100" dist="38100" dir="2700000" algn="tl">
                    <a:srgbClr val="C0C0C0"/>
                  </a:outerShdw>
                </a:effectLst>
              </a:rPr>
              <a:t>货架</a:t>
            </a:r>
            <a:r>
              <a:rPr kumimoji="0" lang="zh-CN" altLang="en-US" sz="1800" b="1">
                <a:solidFill>
                  <a:schemeClr val="tx1"/>
                </a:solidFill>
                <a:effectLst>
                  <a:outerShdw blurRad="38100" dist="38100" dir="2700000" algn="tl">
                    <a:srgbClr val="C0C0C0"/>
                  </a:outerShdw>
                </a:effectLst>
              </a:rPr>
              <a:t>    收款机    商品      </a:t>
            </a:r>
            <a:r>
              <a:rPr kumimoji="0" lang="zh-CN" altLang="en-US" sz="1800" b="1">
                <a:solidFill>
                  <a:srgbClr val="FF0000"/>
                </a:solidFill>
                <a:effectLst>
                  <a:outerShdw blurRad="38100" dist="38100" dir="2700000" algn="tl">
                    <a:srgbClr val="C0C0C0"/>
                  </a:outerShdw>
                </a:effectLst>
              </a:rPr>
              <a:t>条形码</a:t>
            </a:r>
            <a:r>
              <a:rPr kumimoji="0" lang="zh-CN" altLang="en-US" sz="1800" b="1">
                <a:solidFill>
                  <a:schemeClr val="tx1"/>
                </a:solidFill>
                <a:effectLst>
                  <a:outerShdw blurRad="38100" dist="38100" dir="2700000" algn="tl">
                    <a:srgbClr val="C0C0C0"/>
                  </a:outerShdw>
                </a:effectLst>
              </a:rPr>
              <a:t>  </a:t>
            </a:r>
            <a:r>
              <a:rPr kumimoji="0" lang="zh-CN" altLang="en-US" sz="1800" b="1">
                <a:solidFill>
                  <a:srgbClr val="FF0000"/>
                </a:solidFill>
                <a:effectLst>
                  <a:outerShdw blurRad="38100" dist="38100" dir="2700000" algn="tl">
                    <a:srgbClr val="C0C0C0"/>
                  </a:outerShdw>
                </a:effectLst>
              </a:rPr>
              <a:t>价格</a:t>
            </a:r>
            <a:r>
              <a:rPr kumimoji="0" lang="zh-CN" altLang="en-US" sz="1800" b="1">
                <a:solidFill>
                  <a:schemeClr val="tx1"/>
                </a:solidFill>
                <a:effectLst>
                  <a:outerShdw blurRad="38100" dist="38100" dir="2700000" algn="tl">
                    <a:srgbClr val="C0C0C0"/>
                  </a:outerShdw>
                </a:effectLst>
              </a:rPr>
              <a:t>  </a:t>
            </a:r>
            <a:r>
              <a:rPr kumimoji="0" lang="zh-CN" altLang="en-US" sz="1800" b="1">
                <a:solidFill>
                  <a:srgbClr val="FF0000"/>
                </a:solidFill>
                <a:effectLst>
                  <a:outerShdw blurRad="38100" dist="38100" dir="2700000" algn="tl">
                    <a:srgbClr val="C0C0C0"/>
                  </a:outerShdw>
                </a:effectLst>
              </a:rPr>
              <a:t>收款员</a:t>
            </a:r>
            <a:r>
              <a:rPr kumimoji="0" lang="zh-CN" altLang="en-US" sz="1800" b="1">
                <a:solidFill>
                  <a:schemeClr val="tx1"/>
                </a:solidFill>
                <a:effectLst>
                  <a:outerShdw blurRad="38100" dist="38100" dir="2700000" algn="tl">
                    <a:srgbClr val="C0C0C0"/>
                  </a:outerShdw>
                </a:effectLst>
              </a:rPr>
              <a:t>   销售事件  帐册   </a:t>
            </a:r>
            <a:r>
              <a:rPr kumimoji="0" lang="zh-CN" altLang="en-US" sz="1800" b="1">
                <a:solidFill>
                  <a:srgbClr val="FF0000"/>
                </a:solidFill>
                <a:effectLst>
                  <a:outerShdw blurRad="38100" dist="38100" dir="2700000" algn="tl">
                    <a:srgbClr val="C0C0C0"/>
                  </a:outerShdw>
                </a:effectLst>
              </a:rPr>
              <a:t>节余</a:t>
            </a:r>
            <a:r>
              <a:rPr kumimoji="0" lang="zh-CN" altLang="en-US" sz="1800" b="1">
                <a:solidFill>
                  <a:schemeClr val="tx1"/>
                </a:solidFill>
                <a:effectLst>
                  <a:outerShdw blurRad="38100" dist="38100" dir="2700000" algn="tl">
                    <a:srgbClr val="C0C0C0"/>
                  </a:outerShdw>
                </a:effectLst>
              </a:rPr>
              <a:t>    </a:t>
            </a:r>
            <a:r>
              <a:rPr kumimoji="0" lang="zh-CN" altLang="en-US" sz="1800" b="1">
                <a:solidFill>
                  <a:srgbClr val="FF0000"/>
                </a:solidFill>
                <a:effectLst>
                  <a:outerShdw blurRad="38100" dist="38100" dir="2700000" algn="tl">
                    <a:srgbClr val="C0C0C0"/>
                  </a:outerShdw>
                </a:effectLst>
              </a:rPr>
              <a:t>系统</a:t>
            </a:r>
            <a:r>
              <a:rPr kumimoji="0" lang="zh-CN" altLang="en-US" sz="1800" b="1">
                <a:solidFill>
                  <a:schemeClr val="tx1"/>
                </a:solidFill>
                <a:effectLst>
                  <a:outerShdw blurRad="38100" dist="38100" dir="2700000" algn="tl">
                    <a:srgbClr val="C0C0C0"/>
                  </a:outerShdw>
                </a:effectLst>
              </a:rPr>
              <a:t>     商品一览表    特价商品    计量商品     供货员</a:t>
            </a:r>
          </a:p>
        </p:txBody>
      </p:sp>
      <p:sp>
        <p:nvSpPr>
          <p:cNvPr id="409609" name="Text Box 9"/>
          <p:cNvSpPr txBox="1">
            <a:spLocks noChangeArrowheads="1"/>
          </p:cNvSpPr>
          <p:nvPr/>
        </p:nvSpPr>
        <p:spPr bwMode="auto">
          <a:xfrm>
            <a:off x="317500" y="5886450"/>
            <a:ext cx="8389938" cy="641350"/>
          </a:xfrm>
          <a:prstGeom prst="rect">
            <a:avLst/>
          </a:prstGeom>
          <a:noFill/>
          <a:ln w="9525">
            <a:noFill/>
            <a:miter lim="800000"/>
            <a:headEnd/>
            <a:tailEnd/>
          </a:ln>
          <a:effectLst/>
        </p:spPr>
        <p:txBody>
          <a:bodyPr>
            <a:spAutoFit/>
          </a:bodyPr>
          <a:lstStyle/>
          <a:p>
            <a:pPr algn="l">
              <a:lnSpc>
                <a:spcPct val="100000"/>
              </a:lnSpc>
              <a:spcBef>
                <a:spcPct val="50000"/>
              </a:spcBef>
            </a:pPr>
            <a:r>
              <a:rPr kumimoji="0" lang="en-US" altLang="zh-CN" sz="1800" b="1">
                <a:solidFill>
                  <a:schemeClr val="folHlink"/>
                </a:solidFill>
                <a:effectLst>
                  <a:outerShdw blurRad="38100" dist="38100" dir="2700000" algn="tl">
                    <a:srgbClr val="C0C0C0"/>
                  </a:outerShdw>
                </a:effectLst>
              </a:rPr>
              <a:t>       </a:t>
            </a:r>
            <a:r>
              <a:rPr kumimoji="0" lang="zh-CN" altLang="en-US" sz="1800" b="1">
                <a:solidFill>
                  <a:schemeClr val="folHlink"/>
                </a:solidFill>
                <a:effectLst>
                  <a:outerShdw blurRad="38100" dist="38100" dir="2700000" algn="tl">
                    <a:srgbClr val="C0C0C0"/>
                  </a:outerShdw>
                </a:effectLst>
              </a:rPr>
              <a:t>定义最后的类时，首先要去掉冗余类、不相干类、模糊类、独立性不强的类以及描述的操作的类。由此可得下面的购物超市的基本类图（概念层）。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09604"/>
                                        </p:tgtEl>
                                        <p:attrNameLst>
                                          <p:attrName>style.visibility</p:attrName>
                                        </p:attrNameLst>
                                      </p:cBhvr>
                                      <p:to>
                                        <p:strVal val="visible"/>
                                      </p:to>
                                    </p:set>
                                    <p:animEffect transition="in" filter="randombar(horizontal)">
                                      <p:cBhvr>
                                        <p:cTn id="7" dur="500"/>
                                        <p:tgtEl>
                                          <p:spTgt spid="409604"/>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09603"/>
                                        </p:tgtEl>
                                        <p:attrNameLst>
                                          <p:attrName>style.visibility</p:attrName>
                                        </p:attrNameLst>
                                      </p:cBhvr>
                                      <p:to>
                                        <p:strVal val="visible"/>
                                      </p:to>
                                    </p:set>
                                    <p:animEffect transition="in" filter="randombar(horizontal)">
                                      <p:cBhvr>
                                        <p:cTn id="11" dur="500"/>
                                        <p:tgtEl>
                                          <p:spTgt spid="409603"/>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09608"/>
                                        </p:tgtEl>
                                        <p:attrNameLst>
                                          <p:attrName>style.visibility</p:attrName>
                                        </p:attrNameLst>
                                      </p:cBhvr>
                                      <p:to>
                                        <p:strVal val="visible"/>
                                      </p:to>
                                    </p:set>
                                    <p:animEffect transition="in" filter="randombar(horizontal)">
                                      <p:cBhvr>
                                        <p:cTn id="15" dur="500"/>
                                        <p:tgtEl>
                                          <p:spTgt spid="409608"/>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409609"/>
                                        </p:tgtEl>
                                        <p:attrNameLst>
                                          <p:attrName>style.visibility</p:attrName>
                                        </p:attrNameLst>
                                      </p:cBhvr>
                                      <p:to>
                                        <p:strVal val="visible"/>
                                      </p:to>
                                    </p:set>
                                    <p:animEffect transition="in" filter="randombar(horizontal)">
                                      <p:cBhvr>
                                        <p:cTn id="19" dur="500"/>
                                        <p:tgtEl>
                                          <p:spTgt spid="409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autoUpdateAnimBg="0"/>
      <p:bldP spid="409604" grpId="0" autoUpdateAnimBg="0"/>
      <p:bldP spid="409608" grpId="0" autoUpdateAnimBg="0"/>
      <p:bldP spid="409609"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1688" name="Group 40"/>
          <p:cNvGrpSpPr>
            <a:grpSpLocks/>
          </p:cNvGrpSpPr>
          <p:nvPr/>
        </p:nvGrpSpPr>
        <p:grpSpPr bwMode="auto">
          <a:xfrm>
            <a:off x="1092200" y="2420938"/>
            <a:ext cx="1276350" cy="781050"/>
            <a:chOff x="4600" y="3019"/>
            <a:chExt cx="804" cy="492"/>
          </a:xfrm>
        </p:grpSpPr>
        <p:sp>
          <p:nvSpPr>
            <p:cNvPr id="411677" name="Rectangle 29"/>
            <p:cNvSpPr>
              <a:spLocks noChangeArrowheads="1"/>
            </p:cNvSpPr>
            <p:nvPr/>
          </p:nvSpPr>
          <p:spPr bwMode="auto">
            <a:xfrm>
              <a:off x="4600" y="3049"/>
              <a:ext cx="802" cy="462"/>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1678" name="Line 30"/>
            <p:cNvSpPr>
              <a:spLocks noChangeShapeType="1"/>
            </p:cNvSpPr>
            <p:nvPr/>
          </p:nvSpPr>
          <p:spPr bwMode="auto">
            <a:xfrm>
              <a:off x="4600" y="3379"/>
              <a:ext cx="804" cy="0"/>
            </a:xfrm>
            <a:prstGeom prst="line">
              <a:avLst/>
            </a:prstGeom>
            <a:noFill/>
            <a:ln w="12700">
              <a:solidFill>
                <a:schemeClr val="tx1"/>
              </a:solidFill>
              <a:round/>
              <a:headEnd/>
              <a:tailEnd/>
            </a:ln>
            <a:effectLst/>
          </p:spPr>
          <p:txBody>
            <a:bodyPr wrap="none" anchor="ctr"/>
            <a:lstStyle/>
            <a:p>
              <a:endParaRPr lang="zh-CN" altLang="en-US"/>
            </a:p>
          </p:txBody>
        </p:sp>
        <p:sp>
          <p:nvSpPr>
            <p:cNvPr id="411679" name="Rectangle 31"/>
            <p:cNvSpPr>
              <a:spLocks noChangeArrowheads="1"/>
            </p:cNvSpPr>
            <p:nvPr/>
          </p:nvSpPr>
          <p:spPr bwMode="auto">
            <a:xfrm>
              <a:off x="4727" y="3019"/>
              <a:ext cx="677" cy="229"/>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800" b="1">
                  <a:solidFill>
                    <a:schemeClr val="tx1"/>
                  </a:solidFill>
                  <a:latin typeface="宋体" pitchFamily="2" charset="-122"/>
                </a:rPr>
                <a:t>收款机</a:t>
              </a:r>
            </a:p>
          </p:txBody>
        </p:sp>
        <p:sp>
          <p:nvSpPr>
            <p:cNvPr id="411680" name="Line 32"/>
            <p:cNvSpPr>
              <a:spLocks noChangeShapeType="1"/>
            </p:cNvSpPr>
            <p:nvPr/>
          </p:nvSpPr>
          <p:spPr bwMode="auto">
            <a:xfrm>
              <a:off x="4604" y="3246"/>
              <a:ext cx="800" cy="0"/>
            </a:xfrm>
            <a:prstGeom prst="line">
              <a:avLst/>
            </a:prstGeom>
            <a:noFill/>
            <a:ln w="12700">
              <a:solidFill>
                <a:schemeClr val="tx1"/>
              </a:solidFill>
              <a:round/>
              <a:headEnd/>
              <a:tailEnd/>
            </a:ln>
            <a:effectLst/>
          </p:spPr>
          <p:txBody>
            <a:bodyPr wrap="none" anchor="ctr"/>
            <a:lstStyle/>
            <a:p>
              <a:endParaRPr lang="zh-CN" altLang="en-US"/>
            </a:p>
          </p:txBody>
        </p:sp>
      </p:grpSp>
      <p:sp>
        <p:nvSpPr>
          <p:cNvPr id="411685" name="Text Box 37"/>
          <p:cNvSpPr txBox="1">
            <a:spLocks noChangeArrowheads="1"/>
          </p:cNvSpPr>
          <p:nvPr/>
        </p:nvSpPr>
        <p:spPr bwMode="auto">
          <a:xfrm>
            <a:off x="303213" y="1336675"/>
            <a:ext cx="7088187" cy="457200"/>
          </a:xfrm>
          <a:prstGeom prst="rect">
            <a:avLst/>
          </a:prstGeom>
          <a:noFill/>
          <a:ln w="12700">
            <a:noFill/>
            <a:miter lim="800000"/>
            <a:headEnd/>
            <a:tailEnd/>
          </a:ln>
          <a:effectLst/>
        </p:spPr>
        <p:txBody>
          <a:bodyPr>
            <a:spAutoFit/>
          </a:bodyPr>
          <a:lstStyle/>
          <a:p>
            <a:pPr algn="l" eaLnBrk="0" hangingPunct="0">
              <a:lnSpc>
                <a:spcPct val="100000"/>
              </a:lnSpc>
            </a:pPr>
            <a:r>
              <a:rPr lang="en-US" altLang="zh-CN" sz="2400" b="1">
                <a:solidFill>
                  <a:schemeClr val="tx2"/>
                </a:solidFill>
                <a:effectLst>
                  <a:outerShdw blurRad="38100" dist="38100" dir="2700000" algn="tl">
                    <a:srgbClr val="C0C0C0"/>
                  </a:outerShdw>
                </a:effectLst>
                <a:latin typeface="宋体" pitchFamily="2" charset="-122"/>
              </a:rPr>
              <a:t>1. </a:t>
            </a:r>
            <a:r>
              <a:rPr lang="zh-CN" altLang="en-US" sz="2400" b="1">
                <a:solidFill>
                  <a:schemeClr val="tx2"/>
                </a:solidFill>
                <a:effectLst>
                  <a:outerShdw blurRad="38100" dist="38100" dir="2700000" algn="tl">
                    <a:srgbClr val="C0C0C0"/>
                  </a:outerShdw>
                </a:effectLst>
                <a:latin typeface="宋体" pitchFamily="2" charset="-122"/>
              </a:rPr>
              <a:t>超市销售管理系统</a:t>
            </a:r>
            <a:r>
              <a:rPr lang="en-US" altLang="zh-CN" sz="2400" b="1">
                <a:solidFill>
                  <a:schemeClr val="tx2"/>
                </a:solidFill>
                <a:effectLst>
                  <a:outerShdw blurRad="38100" dist="38100" dir="2700000" algn="tl">
                    <a:srgbClr val="C0C0C0"/>
                  </a:outerShdw>
                </a:effectLst>
                <a:latin typeface="宋体" pitchFamily="2" charset="-122"/>
              </a:rPr>
              <a:t>(</a:t>
            </a:r>
            <a:r>
              <a:rPr lang="zh-CN" altLang="en-US" sz="2400" b="1">
                <a:solidFill>
                  <a:schemeClr val="tx2"/>
                </a:solidFill>
                <a:effectLst>
                  <a:outerShdw blurRad="38100" dist="38100" dir="2700000" algn="tl">
                    <a:srgbClr val="C0C0C0"/>
                  </a:outerShdw>
                </a:effectLst>
                <a:latin typeface="宋体" pitchFamily="2" charset="-122"/>
              </a:rPr>
              <a:t>基本类图，概念层</a:t>
            </a:r>
            <a:r>
              <a:rPr lang="en-US" altLang="zh-CN" sz="2400" b="1">
                <a:solidFill>
                  <a:schemeClr val="tx2"/>
                </a:solidFill>
                <a:effectLst>
                  <a:outerShdw blurRad="38100" dist="38100" dir="2700000" algn="tl">
                    <a:srgbClr val="C0C0C0"/>
                  </a:outerShdw>
                </a:effectLst>
                <a:latin typeface="宋体" pitchFamily="2" charset="-122"/>
              </a:rPr>
              <a:t>)</a:t>
            </a:r>
          </a:p>
        </p:txBody>
      </p:sp>
      <p:sp>
        <p:nvSpPr>
          <p:cNvPr id="411686" name="Text Box 38"/>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建立静态模型</a:t>
            </a:r>
          </a:p>
        </p:txBody>
      </p:sp>
      <p:grpSp>
        <p:nvGrpSpPr>
          <p:cNvPr id="411694" name="Group 46"/>
          <p:cNvGrpSpPr>
            <a:grpSpLocks/>
          </p:cNvGrpSpPr>
          <p:nvPr/>
        </p:nvGrpSpPr>
        <p:grpSpPr bwMode="auto">
          <a:xfrm>
            <a:off x="3433763" y="2466975"/>
            <a:ext cx="1276350" cy="781050"/>
            <a:chOff x="1923" y="1230"/>
            <a:chExt cx="804" cy="492"/>
          </a:xfrm>
        </p:grpSpPr>
        <p:sp>
          <p:nvSpPr>
            <p:cNvPr id="411690" name="Rectangle 42"/>
            <p:cNvSpPr>
              <a:spLocks noChangeArrowheads="1"/>
            </p:cNvSpPr>
            <p:nvPr/>
          </p:nvSpPr>
          <p:spPr bwMode="auto">
            <a:xfrm>
              <a:off x="1923" y="1260"/>
              <a:ext cx="802" cy="462"/>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1691" name="Line 43"/>
            <p:cNvSpPr>
              <a:spLocks noChangeShapeType="1"/>
            </p:cNvSpPr>
            <p:nvPr/>
          </p:nvSpPr>
          <p:spPr bwMode="auto">
            <a:xfrm>
              <a:off x="1923" y="1590"/>
              <a:ext cx="804" cy="0"/>
            </a:xfrm>
            <a:prstGeom prst="line">
              <a:avLst/>
            </a:prstGeom>
            <a:noFill/>
            <a:ln w="12700">
              <a:solidFill>
                <a:schemeClr val="tx1"/>
              </a:solidFill>
              <a:round/>
              <a:headEnd/>
              <a:tailEnd/>
            </a:ln>
            <a:effectLst/>
          </p:spPr>
          <p:txBody>
            <a:bodyPr wrap="none" anchor="ctr"/>
            <a:lstStyle/>
            <a:p>
              <a:endParaRPr lang="zh-CN" altLang="en-US"/>
            </a:p>
          </p:txBody>
        </p:sp>
        <p:sp>
          <p:nvSpPr>
            <p:cNvPr id="411692" name="Rectangle 44"/>
            <p:cNvSpPr>
              <a:spLocks noChangeArrowheads="1"/>
            </p:cNvSpPr>
            <p:nvPr/>
          </p:nvSpPr>
          <p:spPr bwMode="auto">
            <a:xfrm>
              <a:off x="1978" y="1230"/>
              <a:ext cx="707" cy="229"/>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800" b="1">
                  <a:solidFill>
                    <a:schemeClr val="tx1"/>
                  </a:solidFill>
                  <a:latin typeface="宋体" pitchFamily="2" charset="-122"/>
                </a:rPr>
                <a:t>销售事件</a:t>
              </a:r>
            </a:p>
          </p:txBody>
        </p:sp>
        <p:sp>
          <p:nvSpPr>
            <p:cNvPr id="411693" name="Line 45"/>
            <p:cNvSpPr>
              <a:spLocks noChangeShapeType="1"/>
            </p:cNvSpPr>
            <p:nvPr/>
          </p:nvSpPr>
          <p:spPr bwMode="auto">
            <a:xfrm>
              <a:off x="1927" y="1457"/>
              <a:ext cx="800" cy="0"/>
            </a:xfrm>
            <a:prstGeom prst="line">
              <a:avLst/>
            </a:prstGeom>
            <a:noFill/>
            <a:ln w="12700">
              <a:solidFill>
                <a:schemeClr val="tx1"/>
              </a:solidFill>
              <a:round/>
              <a:headEnd/>
              <a:tailEnd/>
            </a:ln>
            <a:effectLst/>
          </p:spPr>
          <p:txBody>
            <a:bodyPr wrap="none" anchor="ctr"/>
            <a:lstStyle/>
            <a:p>
              <a:endParaRPr lang="zh-CN" altLang="en-US"/>
            </a:p>
          </p:txBody>
        </p:sp>
      </p:grpSp>
      <p:grpSp>
        <p:nvGrpSpPr>
          <p:cNvPr id="411695" name="Group 47"/>
          <p:cNvGrpSpPr>
            <a:grpSpLocks/>
          </p:cNvGrpSpPr>
          <p:nvPr/>
        </p:nvGrpSpPr>
        <p:grpSpPr bwMode="auto">
          <a:xfrm>
            <a:off x="5910263" y="2257425"/>
            <a:ext cx="1276350" cy="781050"/>
            <a:chOff x="4600" y="3019"/>
            <a:chExt cx="804" cy="492"/>
          </a:xfrm>
        </p:grpSpPr>
        <p:sp>
          <p:nvSpPr>
            <p:cNvPr id="411696" name="Rectangle 48"/>
            <p:cNvSpPr>
              <a:spLocks noChangeArrowheads="1"/>
            </p:cNvSpPr>
            <p:nvPr/>
          </p:nvSpPr>
          <p:spPr bwMode="auto">
            <a:xfrm>
              <a:off x="4600" y="3049"/>
              <a:ext cx="802" cy="462"/>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1697" name="Line 49"/>
            <p:cNvSpPr>
              <a:spLocks noChangeShapeType="1"/>
            </p:cNvSpPr>
            <p:nvPr/>
          </p:nvSpPr>
          <p:spPr bwMode="auto">
            <a:xfrm>
              <a:off x="4600" y="3379"/>
              <a:ext cx="804" cy="0"/>
            </a:xfrm>
            <a:prstGeom prst="line">
              <a:avLst/>
            </a:prstGeom>
            <a:noFill/>
            <a:ln w="12700">
              <a:solidFill>
                <a:schemeClr val="tx1"/>
              </a:solidFill>
              <a:round/>
              <a:headEnd/>
              <a:tailEnd/>
            </a:ln>
            <a:effectLst/>
          </p:spPr>
          <p:txBody>
            <a:bodyPr wrap="none" anchor="ctr"/>
            <a:lstStyle/>
            <a:p>
              <a:endParaRPr lang="zh-CN" altLang="en-US"/>
            </a:p>
          </p:txBody>
        </p:sp>
        <p:sp>
          <p:nvSpPr>
            <p:cNvPr id="411698" name="Rectangle 50"/>
            <p:cNvSpPr>
              <a:spLocks noChangeArrowheads="1"/>
            </p:cNvSpPr>
            <p:nvPr/>
          </p:nvSpPr>
          <p:spPr bwMode="auto">
            <a:xfrm>
              <a:off x="4727" y="3019"/>
              <a:ext cx="677" cy="229"/>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800" b="1">
                  <a:solidFill>
                    <a:schemeClr val="tx1"/>
                  </a:solidFill>
                  <a:latin typeface="宋体" pitchFamily="2" charset="-122"/>
                </a:rPr>
                <a:t>账册</a:t>
              </a:r>
            </a:p>
          </p:txBody>
        </p:sp>
        <p:sp>
          <p:nvSpPr>
            <p:cNvPr id="411699" name="Line 51"/>
            <p:cNvSpPr>
              <a:spLocks noChangeShapeType="1"/>
            </p:cNvSpPr>
            <p:nvPr/>
          </p:nvSpPr>
          <p:spPr bwMode="auto">
            <a:xfrm>
              <a:off x="4604" y="3246"/>
              <a:ext cx="800" cy="0"/>
            </a:xfrm>
            <a:prstGeom prst="line">
              <a:avLst/>
            </a:prstGeom>
            <a:noFill/>
            <a:ln w="12700">
              <a:solidFill>
                <a:schemeClr val="tx1"/>
              </a:solidFill>
              <a:round/>
              <a:headEnd/>
              <a:tailEnd/>
            </a:ln>
            <a:effectLst/>
          </p:spPr>
          <p:txBody>
            <a:bodyPr wrap="none" anchor="ctr"/>
            <a:lstStyle/>
            <a:p>
              <a:endParaRPr lang="zh-CN" altLang="en-US"/>
            </a:p>
          </p:txBody>
        </p:sp>
      </p:grpSp>
      <p:grpSp>
        <p:nvGrpSpPr>
          <p:cNvPr id="411700" name="Group 52"/>
          <p:cNvGrpSpPr>
            <a:grpSpLocks/>
          </p:cNvGrpSpPr>
          <p:nvPr/>
        </p:nvGrpSpPr>
        <p:grpSpPr bwMode="auto">
          <a:xfrm>
            <a:off x="7005638" y="4086225"/>
            <a:ext cx="1276350" cy="781050"/>
            <a:chOff x="4600" y="3019"/>
            <a:chExt cx="804" cy="492"/>
          </a:xfrm>
        </p:grpSpPr>
        <p:sp>
          <p:nvSpPr>
            <p:cNvPr id="411701" name="Rectangle 53"/>
            <p:cNvSpPr>
              <a:spLocks noChangeArrowheads="1"/>
            </p:cNvSpPr>
            <p:nvPr/>
          </p:nvSpPr>
          <p:spPr bwMode="auto">
            <a:xfrm>
              <a:off x="4600" y="3049"/>
              <a:ext cx="802" cy="462"/>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1702" name="Line 54"/>
            <p:cNvSpPr>
              <a:spLocks noChangeShapeType="1"/>
            </p:cNvSpPr>
            <p:nvPr/>
          </p:nvSpPr>
          <p:spPr bwMode="auto">
            <a:xfrm>
              <a:off x="4600" y="3379"/>
              <a:ext cx="804" cy="0"/>
            </a:xfrm>
            <a:prstGeom prst="line">
              <a:avLst/>
            </a:prstGeom>
            <a:noFill/>
            <a:ln w="12700">
              <a:solidFill>
                <a:schemeClr val="tx1"/>
              </a:solidFill>
              <a:round/>
              <a:headEnd/>
              <a:tailEnd/>
            </a:ln>
            <a:effectLst/>
          </p:spPr>
          <p:txBody>
            <a:bodyPr wrap="none" anchor="ctr"/>
            <a:lstStyle/>
            <a:p>
              <a:endParaRPr lang="zh-CN" altLang="en-US"/>
            </a:p>
          </p:txBody>
        </p:sp>
        <p:sp>
          <p:nvSpPr>
            <p:cNvPr id="411703" name="Rectangle 55"/>
            <p:cNvSpPr>
              <a:spLocks noChangeArrowheads="1"/>
            </p:cNvSpPr>
            <p:nvPr/>
          </p:nvSpPr>
          <p:spPr bwMode="auto">
            <a:xfrm>
              <a:off x="4727" y="3019"/>
              <a:ext cx="677" cy="229"/>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800" b="1">
                  <a:solidFill>
                    <a:schemeClr val="tx1"/>
                  </a:solidFill>
                  <a:latin typeface="宋体" pitchFamily="2" charset="-122"/>
                </a:rPr>
                <a:t>供货员</a:t>
              </a:r>
            </a:p>
          </p:txBody>
        </p:sp>
        <p:sp>
          <p:nvSpPr>
            <p:cNvPr id="411704" name="Line 56"/>
            <p:cNvSpPr>
              <a:spLocks noChangeShapeType="1"/>
            </p:cNvSpPr>
            <p:nvPr/>
          </p:nvSpPr>
          <p:spPr bwMode="auto">
            <a:xfrm>
              <a:off x="4604" y="3246"/>
              <a:ext cx="800" cy="0"/>
            </a:xfrm>
            <a:prstGeom prst="line">
              <a:avLst/>
            </a:prstGeom>
            <a:noFill/>
            <a:ln w="12700">
              <a:solidFill>
                <a:schemeClr val="tx1"/>
              </a:solidFill>
              <a:round/>
              <a:headEnd/>
              <a:tailEnd/>
            </a:ln>
            <a:effectLst/>
          </p:spPr>
          <p:txBody>
            <a:bodyPr wrap="none" anchor="ctr"/>
            <a:lstStyle/>
            <a:p>
              <a:endParaRPr lang="zh-CN" altLang="en-US"/>
            </a:p>
          </p:txBody>
        </p:sp>
      </p:grpSp>
      <p:grpSp>
        <p:nvGrpSpPr>
          <p:cNvPr id="411705" name="Group 57"/>
          <p:cNvGrpSpPr>
            <a:grpSpLocks/>
          </p:cNvGrpSpPr>
          <p:nvPr/>
        </p:nvGrpSpPr>
        <p:grpSpPr bwMode="auto">
          <a:xfrm>
            <a:off x="612775" y="3894138"/>
            <a:ext cx="1543050" cy="781050"/>
            <a:chOff x="1923" y="1230"/>
            <a:chExt cx="804" cy="492"/>
          </a:xfrm>
        </p:grpSpPr>
        <p:sp>
          <p:nvSpPr>
            <p:cNvPr id="411706" name="Rectangle 58"/>
            <p:cNvSpPr>
              <a:spLocks noChangeArrowheads="1"/>
            </p:cNvSpPr>
            <p:nvPr/>
          </p:nvSpPr>
          <p:spPr bwMode="auto">
            <a:xfrm>
              <a:off x="1923" y="1260"/>
              <a:ext cx="802" cy="462"/>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1707" name="Line 59"/>
            <p:cNvSpPr>
              <a:spLocks noChangeShapeType="1"/>
            </p:cNvSpPr>
            <p:nvPr/>
          </p:nvSpPr>
          <p:spPr bwMode="auto">
            <a:xfrm>
              <a:off x="1923" y="1590"/>
              <a:ext cx="804" cy="0"/>
            </a:xfrm>
            <a:prstGeom prst="line">
              <a:avLst/>
            </a:prstGeom>
            <a:noFill/>
            <a:ln w="12700">
              <a:solidFill>
                <a:schemeClr val="tx1"/>
              </a:solidFill>
              <a:round/>
              <a:headEnd/>
              <a:tailEnd/>
            </a:ln>
            <a:effectLst/>
          </p:spPr>
          <p:txBody>
            <a:bodyPr wrap="none" anchor="ctr"/>
            <a:lstStyle/>
            <a:p>
              <a:endParaRPr lang="zh-CN" altLang="en-US"/>
            </a:p>
          </p:txBody>
        </p:sp>
        <p:sp>
          <p:nvSpPr>
            <p:cNvPr id="411708" name="Rectangle 60"/>
            <p:cNvSpPr>
              <a:spLocks noChangeArrowheads="1"/>
            </p:cNvSpPr>
            <p:nvPr/>
          </p:nvSpPr>
          <p:spPr bwMode="auto">
            <a:xfrm>
              <a:off x="1978" y="1230"/>
              <a:ext cx="707" cy="229"/>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800" b="1">
                  <a:solidFill>
                    <a:schemeClr val="tx1"/>
                  </a:solidFill>
                  <a:latin typeface="宋体" pitchFamily="2" charset="-122"/>
                </a:rPr>
                <a:t>商品一览表</a:t>
              </a:r>
            </a:p>
          </p:txBody>
        </p:sp>
        <p:sp>
          <p:nvSpPr>
            <p:cNvPr id="411709" name="Line 61"/>
            <p:cNvSpPr>
              <a:spLocks noChangeShapeType="1"/>
            </p:cNvSpPr>
            <p:nvPr/>
          </p:nvSpPr>
          <p:spPr bwMode="auto">
            <a:xfrm>
              <a:off x="1927" y="1457"/>
              <a:ext cx="800" cy="0"/>
            </a:xfrm>
            <a:prstGeom prst="line">
              <a:avLst/>
            </a:prstGeom>
            <a:noFill/>
            <a:ln w="12700">
              <a:solidFill>
                <a:schemeClr val="tx1"/>
              </a:solidFill>
              <a:round/>
              <a:headEnd/>
              <a:tailEnd/>
            </a:ln>
            <a:effectLst/>
          </p:spPr>
          <p:txBody>
            <a:bodyPr wrap="none" anchor="ctr"/>
            <a:lstStyle/>
            <a:p>
              <a:endParaRPr lang="zh-CN" altLang="en-US"/>
            </a:p>
          </p:txBody>
        </p:sp>
      </p:grpSp>
      <p:grpSp>
        <p:nvGrpSpPr>
          <p:cNvPr id="411710" name="Group 62"/>
          <p:cNvGrpSpPr>
            <a:grpSpLocks/>
          </p:cNvGrpSpPr>
          <p:nvPr/>
        </p:nvGrpSpPr>
        <p:grpSpPr bwMode="auto">
          <a:xfrm>
            <a:off x="3986213" y="4010025"/>
            <a:ext cx="1276350" cy="781050"/>
            <a:chOff x="4600" y="3019"/>
            <a:chExt cx="804" cy="492"/>
          </a:xfrm>
        </p:grpSpPr>
        <p:sp>
          <p:nvSpPr>
            <p:cNvPr id="411711" name="Rectangle 63"/>
            <p:cNvSpPr>
              <a:spLocks noChangeArrowheads="1"/>
            </p:cNvSpPr>
            <p:nvPr/>
          </p:nvSpPr>
          <p:spPr bwMode="auto">
            <a:xfrm>
              <a:off x="4600" y="3049"/>
              <a:ext cx="802" cy="462"/>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1712" name="Line 64"/>
            <p:cNvSpPr>
              <a:spLocks noChangeShapeType="1"/>
            </p:cNvSpPr>
            <p:nvPr/>
          </p:nvSpPr>
          <p:spPr bwMode="auto">
            <a:xfrm>
              <a:off x="4600" y="3379"/>
              <a:ext cx="804" cy="0"/>
            </a:xfrm>
            <a:prstGeom prst="line">
              <a:avLst/>
            </a:prstGeom>
            <a:noFill/>
            <a:ln w="12700">
              <a:solidFill>
                <a:schemeClr val="tx1"/>
              </a:solidFill>
              <a:round/>
              <a:headEnd/>
              <a:tailEnd/>
            </a:ln>
            <a:effectLst/>
          </p:spPr>
          <p:txBody>
            <a:bodyPr wrap="none" anchor="ctr"/>
            <a:lstStyle/>
            <a:p>
              <a:endParaRPr lang="zh-CN" altLang="en-US"/>
            </a:p>
          </p:txBody>
        </p:sp>
        <p:sp>
          <p:nvSpPr>
            <p:cNvPr id="411713" name="Rectangle 65"/>
            <p:cNvSpPr>
              <a:spLocks noChangeArrowheads="1"/>
            </p:cNvSpPr>
            <p:nvPr/>
          </p:nvSpPr>
          <p:spPr bwMode="auto">
            <a:xfrm>
              <a:off x="4727" y="3019"/>
              <a:ext cx="677" cy="229"/>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800" b="1">
                  <a:solidFill>
                    <a:schemeClr val="tx1"/>
                  </a:solidFill>
                  <a:latin typeface="宋体" pitchFamily="2" charset="-122"/>
                </a:rPr>
                <a:t>商品</a:t>
              </a:r>
            </a:p>
          </p:txBody>
        </p:sp>
        <p:sp>
          <p:nvSpPr>
            <p:cNvPr id="411714" name="Line 66"/>
            <p:cNvSpPr>
              <a:spLocks noChangeShapeType="1"/>
            </p:cNvSpPr>
            <p:nvPr/>
          </p:nvSpPr>
          <p:spPr bwMode="auto">
            <a:xfrm>
              <a:off x="4604" y="3246"/>
              <a:ext cx="800" cy="0"/>
            </a:xfrm>
            <a:prstGeom prst="line">
              <a:avLst/>
            </a:prstGeom>
            <a:noFill/>
            <a:ln w="12700">
              <a:solidFill>
                <a:schemeClr val="tx1"/>
              </a:solidFill>
              <a:round/>
              <a:headEnd/>
              <a:tailEnd/>
            </a:ln>
            <a:effectLst/>
          </p:spPr>
          <p:txBody>
            <a:bodyPr wrap="none" anchor="ctr"/>
            <a:lstStyle/>
            <a:p>
              <a:endParaRPr lang="zh-CN" altLang="en-US"/>
            </a:p>
          </p:txBody>
        </p:sp>
      </p:grpSp>
      <p:grpSp>
        <p:nvGrpSpPr>
          <p:cNvPr id="411715" name="Group 67"/>
          <p:cNvGrpSpPr>
            <a:grpSpLocks/>
          </p:cNvGrpSpPr>
          <p:nvPr/>
        </p:nvGrpSpPr>
        <p:grpSpPr bwMode="auto">
          <a:xfrm>
            <a:off x="1946275" y="5437188"/>
            <a:ext cx="1276350" cy="781050"/>
            <a:chOff x="1923" y="1230"/>
            <a:chExt cx="804" cy="492"/>
          </a:xfrm>
        </p:grpSpPr>
        <p:sp>
          <p:nvSpPr>
            <p:cNvPr id="411716" name="Rectangle 68"/>
            <p:cNvSpPr>
              <a:spLocks noChangeArrowheads="1"/>
            </p:cNvSpPr>
            <p:nvPr/>
          </p:nvSpPr>
          <p:spPr bwMode="auto">
            <a:xfrm>
              <a:off x="1923" y="1260"/>
              <a:ext cx="802" cy="462"/>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1717" name="Line 69"/>
            <p:cNvSpPr>
              <a:spLocks noChangeShapeType="1"/>
            </p:cNvSpPr>
            <p:nvPr/>
          </p:nvSpPr>
          <p:spPr bwMode="auto">
            <a:xfrm>
              <a:off x="1923" y="1590"/>
              <a:ext cx="804" cy="0"/>
            </a:xfrm>
            <a:prstGeom prst="line">
              <a:avLst/>
            </a:prstGeom>
            <a:noFill/>
            <a:ln w="12700">
              <a:solidFill>
                <a:schemeClr val="tx1"/>
              </a:solidFill>
              <a:round/>
              <a:headEnd/>
              <a:tailEnd/>
            </a:ln>
            <a:effectLst/>
          </p:spPr>
          <p:txBody>
            <a:bodyPr wrap="none" anchor="ctr"/>
            <a:lstStyle/>
            <a:p>
              <a:endParaRPr lang="zh-CN" altLang="en-US"/>
            </a:p>
          </p:txBody>
        </p:sp>
        <p:sp>
          <p:nvSpPr>
            <p:cNvPr id="411718" name="Rectangle 70"/>
            <p:cNvSpPr>
              <a:spLocks noChangeArrowheads="1"/>
            </p:cNvSpPr>
            <p:nvPr/>
          </p:nvSpPr>
          <p:spPr bwMode="auto">
            <a:xfrm>
              <a:off x="1978" y="1230"/>
              <a:ext cx="707" cy="229"/>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800" b="1">
                  <a:solidFill>
                    <a:schemeClr val="tx1"/>
                  </a:solidFill>
                  <a:latin typeface="宋体" pitchFamily="2" charset="-122"/>
                </a:rPr>
                <a:t>特价商品</a:t>
              </a:r>
            </a:p>
          </p:txBody>
        </p:sp>
        <p:sp>
          <p:nvSpPr>
            <p:cNvPr id="411719" name="Line 71"/>
            <p:cNvSpPr>
              <a:spLocks noChangeShapeType="1"/>
            </p:cNvSpPr>
            <p:nvPr/>
          </p:nvSpPr>
          <p:spPr bwMode="auto">
            <a:xfrm>
              <a:off x="1927" y="1457"/>
              <a:ext cx="800" cy="0"/>
            </a:xfrm>
            <a:prstGeom prst="line">
              <a:avLst/>
            </a:prstGeom>
            <a:noFill/>
            <a:ln w="12700">
              <a:solidFill>
                <a:schemeClr val="tx1"/>
              </a:solidFill>
              <a:round/>
              <a:headEnd/>
              <a:tailEnd/>
            </a:ln>
            <a:effectLst/>
          </p:spPr>
          <p:txBody>
            <a:bodyPr wrap="none" anchor="ctr"/>
            <a:lstStyle/>
            <a:p>
              <a:endParaRPr lang="zh-CN" altLang="en-US"/>
            </a:p>
          </p:txBody>
        </p:sp>
      </p:grpSp>
      <p:grpSp>
        <p:nvGrpSpPr>
          <p:cNvPr id="411720" name="Group 72"/>
          <p:cNvGrpSpPr>
            <a:grpSpLocks/>
          </p:cNvGrpSpPr>
          <p:nvPr/>
        </p:nvGrpSpPr>
        <p:grpSpPr bwMode="auto">
          <a:xfrm>
            <a:off x="5451475" y="5418138"/>
            <a:ext cx="1276350" cy="781050"/>
            <a:chOff x="1923" y="1230"/>
            <a:chExt cx="804" cy="492"/>
          </a:xfrm>
        </p:grpSpPr>
        <p:sp>
          <p:nvSpPr>
            <p:cNvPr id="411721" name="Rectangle 73"/>
            <p:cNvSpPr>
              <a:spLocks noChangeArrowheads="1"/>
            </p:cNvSpPr>
            <p:nvPr/>
          </p:nvSpPr>
          <p:spPr bwMode="auto">
            <a:xfrm>
              <a:off x="1923" y="1260"/>
              <a:ext cx="802" cy="462"/>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1722" name="Line 74"/>
            <p:cNvSpPr>
              <a:spLocks noChangeShapeType="1"/>
            </p:cNvSpPr>
            <p:nvPr/>
          </p:nvSpPr>
          <p:spPr bwMode="auto">
            <a:xfrm>
              <a:off x="1923" y="1590"/>
              <a:ext cx="804" cy="0"/>
            </a:xfrm>
            <a:prstGeom prst="line">
              <a:avLst/>
            </a:prstGeom>
            <a:noFill/>
            <a:ln w="12700">
              <a:solidFill>
                <a:schemeClr val="tx1"/>
              </a:solidFill>
              <a:round/>
              <a:headEnd/>
              <a:tailEnd/>
            </a:ln>
            <a:effectLst/>
          </p:spPr>
          <p:txBody>
            <a:bodyPr wrap="none" anchor="ctr"/>
            <a:lstStyle/>
            <a:p>
              <a:endParaRPr lang="zh-CN" altLang="en-US"/>
            </a:p>
          </p:txBody>
        </p:sp>
        <p:sp>
          <p:nvSpPr>
            <p:cNvPr id="411723" name="Rectangle 75"/>
            <p:cNvSpPr>
              <a:spLocks noChangeArrowheads="1"/>
            </p:cNvSpPr>
            <p:nvPr/>
          </p:nvSpPr>
          <p:spPr bwMode="auto">
            <a:xfrm>
              <a:off x="1978" y="1230"/>
              <a:ext cx="707" cy="229"/>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800" b="1">
                  <a:solidFill>
                    <a:schemeClr val="tx1"/>
                  </a:solidFill>
                  <a:latin typeface="宋体" pitchFamily="2" charset="-122"/>
                </a:rPr>
                <a:t>计量商品</a:t>
              </a:r>
            </a:p>
          </p:txBody>
        </p:sp>
        <p:sp>
          <p:nvSpPr>
            <p:cNvPr id="411724" name="Line 76"/>
            <p:cNvSpPr>
              <a:spLocks noChangeShapeType="1"/>
            </p:cNvSpPr>
            <p:nvPr/>
          </p:nvSpPr>
          <p:spPr bwMode="auto">
            <a:xfrm>
              <a:off x="1927" y="1457"/>
              <a:ext cx="800" cy="0"/>
            </a:xfrm>
            <a:prstGeom prst="line">
              <a:avLst/>
            </a:prstGeom>
            <a:noFill/>
            <a:ln w="12700">
              <a:solidFill>
                <a:schemeClr val="tx1"/>
              </a:solid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7" name="Rectangle 5"/>
          <p:cNvSpPr>
            <a:spLocks noChangeArrowheads="1"/>
          </p:cNvSpPr>
          <p:nvPr/>
        </p:nvSpPr>
        <p:spPr bwMode="auto">
          <a:xfrm>
            <a:off x="350838" y="1427163"/>
            <a:ext cx="3114675" cy="503237"/>
          </a:xfrm>
          <a:prstGeom prst="rect">
            <a:avLst/>
          </a:prstGeom>
          <a:noFill/>
          <a:ln w="9525">
            <a:noFill/>
            <a:miter lim="800000"/>
            <a:headEnd/>
            <a:tailEnd/>
          </a:ln>
          <a:effectLst/>
        </p:spPr>
        <p:txBody>
          <a:bodyPr anchor="ctr"/>
          <a:lstStyle/>
          <a:p>
            <a:pPr algn="l">
              <a:lnSpc>
                <a:spcPct val="100000"/>
              </a:lnSpc>
            </a:pPr>
            <a:r>
              <a:rPr lang="en-US" altLang="zh-CN" sz="2400" b="1">
                <a:solidFill>
                  <a:schemeClr val="tx2"/>
                </a:solidFill>
                <a:effectLst>
                  <a:outerShdw blurRad="38100" dist="38100" dir="2700000" algn="tl">
                    <a:srgbClr val="C0C0C0"/>
                  </a:outerShdw>
                </a:effectLst>
                <a:latin typeface="宋体" pitchFamily="2" charset="-122"/>
              </a:rPr>
              <a:t>2. </a:t>
            </a:r>
            <a:r>
              <a:rPr lang="zh-CN" altLang="en-US" sz="2400" b="1">
                <a:solidFill>
                  <a:schemeClr val="tx2"/>
                </a:solidFill>
                <a:effectLst>
                  <a:outerShdw blurRad="38100" dist="38100" dir="2700000" algn="tl">
                    <a:srgbClr val="C0C0C0"/>
                  </a:outerShdw>
                </a:effectLst>
                <a:latin typeface="宋体" pitchFamily="2" charset="-122"/>
              </a:rPr>
              <a:t>类属性与操作识别</a:t>
            </a:r>
          </a:p>
        </p:txBody>
      </p:sp>
      <p:sp>
        <p:nvSpPr>
          <p:cNvPr id="412678" name="Rectangle 6"/>
          <p:cNvSpPr>
            <a:spLocks noChangeArrowheads="1"/>
          </p:cNvSpPr>
          <p:nvPr/>
        </p:nvSpPr>
        <p:spPr bwMode="auto">
          <a:xfrm>
            <a:off x="290513" y="2400300"/>
            <a:ext cx="8429625" cy="3403600"/>
          </a:xfrm>
          <a:prstGeom prst="rect">
            <a:avLst/>
          </a:prstGeom>
          <a:noFill/>
          <a:ln w="9525">
            <a:noFill/>
            <a:miter lim="800000"/>
            <a:headEnd/>
            <a:tailEnd/>
          </a:ln>
          <a:effectLst/>
        </p:spPr>
        <p:txBody>
          <a:bodyPr/>
          <a:lstStyle/>
          <a:p>
            <a:pPr marL="342900" indent="-342900" algn="l">
              <a:lnSpc>
                <a:spcPct val="140000"/>
              </a:lnSpc>
              <a:spcBef>
                <a:spcPct val="20000"/>
              </a:spcBef>
            </a:pPr>
            <a:r>
              <a:rPr lang="zh-CN" altLang="en-US" sz="2400" b="1" dirty="0">
                <a:solidFill>
                  <a:schemeClr val="tx1"/>
                </a:solidFill>
                <a:effectLst>
                  <a:outerShdw blurRad="38100" dist="38100" dir="2700000" algn="tl">
                    <a:srgbClr val="C0C0C0"/>
                  </a:outerShdw>
                </a:effectLst>
                <a:latin typeface="宋体" pitchFamily="2" charset="-122"/>
              </a:rPr>
              <a:t>（</a:t>
            </a:r>
            <a:r>
              <a:rPr lang="en-US" altLang="zh-CN" sz="2400" b="1" dirty="0">
                <a:solidFill>
                  <a:schemeClr val="tx1"/>
                </a:solidFill>
                <a:effectLst>
                  <a:outerShdw blurRad="38100" dist="38100" dir="2700000" algn="tl">
                    <a:srgbClr val="C0C0C0"/>
                  </a:outerShdw>
                </a:effectLst>
                <a:latin typeface="宋体" pitchFamily="2" charset="-122"/>
              </a:rPr>
              <a:t>1</a:t>
            </a:r>
            <a:r>
              <a:rPr lang="zh-CN" altLang="en-US" sz="2400" b="1" dirty="0">
                <a:solidFill>
                  <a:schemeClr val="tx1"/>
                </a:solidFill>
                <a:effectLst>
                  <a:outerShdw blurRad="38100" dist="38100" dir="2700000" algn="tl">
                    <a:srgbClr val="C0C0C0"/>
                  </a:outerShdw>
                </a:effectLst>
                <a:latin typeface="宋体" pitchFamily="2" charset="-122"/>
              </a:rPr>
              <a:t>）</a:t>
            </a:r>
            <a:r>
              <a:rPr lang="zh-CN" altLang="en-US" sz="2400" b="1" dirty="0">
                <a:solidFill>
                  <a:schemeClr val="bg2"/>
                </a:solidFill>
                <a:effectLst>
                  <a:outerShdw blurRad="38100" dist="38100" dir="2700000" algn="tl">
                    <a:srgbClr val="C0C0C0"/>
                  </a:outerShdw>
                </a:effectLst>
                <a:latin typeface="宋体" pitchFamily="2" charset="-122"/>
              </a:rPr>
              <a:t>属性</a:t>
            </a:r>
            <a:r>
              <a:rPr lang="zh-CN" altLang="en-US" sz="2400" b="1" dirty="0">
                <a:solidFill>
                  <a:schemeClr val="tx1"/>
                </a:solidFill>
                <a:effectLst>
                  <a:outerShdw blurRad="38100" dist="38100" dir="2700000" algn="tl">
                    <a:srgbClr val="C0C0C0"/>
                  </a:outerShdw>
                </a:effectLst>
                <a:latin typeface="宋体" pitchFamily="2" charset="-122"/>
              </a:rPr>
              <a:t>（</a:t>
            </a:r>
            <a:r>
              <a:rPr lang="en-US" altLang="zh-CN" sz="2400" b="1" dirty="0">
                <a:solidFill>
                  <a:schemeClr val="tx1"/>
                </a:solidFill>
                <a:effectLst>
                  <a:outerShdw blurRad="38100" dist="38100" dir="2700000" algn="tl">
                    <a:srgbClr val="C0C0C0"/>
                  </a:outerShdw>
                </a:effectLst>
                <a:latin typeface="Times New Roman" pitchFamily="18" charset="0"/>
                <a:cs typeface="Times New Roman" pitchFamily="18" charset="0"/>
              </a:rPr>
              <a:t>Attribute</a:t>
            </a:r>
            <a:r>
              <a:rPr lang="zh-CN" altLang="en-US" sz="2400" b="1" dirty="0">
                <a:solidFill>
                  <a:schemeClr val="tx1"/>
                </a:solidFill>
                <a:effectLst>
                  <a:outerShdw blurRad="38100" dist="38100" dir="2700000" algn="tl">
                    <a:srgbClr val="C0C0C0"/>
                  </a:outerShdw>
                </a:effectLst>
                <a:latin typeface="宋体" pitchFamily="2" charset="-122"/>
              </a:rPr>
              <a:t>） 属性用来描述类的特征，表示需要处理的数据。</a:t>
            </a:r>
          </a:p>
          <a:p>
            <a:pPr marL="342900" indent="-342900" algn="l">
              <a:lnSpc>
                <a:spcPct val="140000"/>
              </a:lnSpc>
              <a:spcBef>
                <a:spcPct val="20000"/>
              </a:spcBef>
            </a:pPr>
            <a:r>
              <a:rPr lang="zh-CN" altLang="en-US" sz="2400" b="1" dirty="0">
                <a:solidFill>
                  <a:schemeClr val="tx1"/>
                </a:solidFill>
                <a:effectLst>
                  <a:outerShdw blurRad="38100" dist="38100" dir="2700000" algn="tl">
                    <a:srgbClr val="C0C0C0"/>
                  </a:outerShdw>
                </a:effectLst>
                <a:latin typeface="宋体" pitchFamily="2" charset="-122"/>
              </a:rPr>
              <a:t>（</a:t>
            </a:r>
            <a:r>
              <a:rPr lang="en-US" altLang="zh-CN" sz="2400" b="1" dirty="0">
                <a:solidFill>
                  <a:schemeClr val="tx1"/>
                </a:solidFill>
                <a:effectLst>
                  <a:outerShdw blurRad="38100" dist="38100" dir="2700000" algn="tl">
                    <a:srgbClr val="C0C0C0"/>
                  </a:outerShdw>
                </a:effectLst>
                <a:latin typeface="宋体" pitchFamily="2" charset="-122"/>
              </a:rPr>
              <a:t>2</a:t>
            </a:r>
            <a:r>
              <a:rPr lang="zh-CN" altLang="en-US" sz="2400" b="1" dirty="0">
                <a:solidFill>
                  <a:schemeClr val="tx1"/>
                </a:solidFill>
                <a:effectLst>
                  <a:outerShdw blurRad="38100" dist="38100" dir="2700000" algn="tl">
                    <a:srgbClr val="C0C0C0"/>
                  </a:outerShdw>
                </a:effectLst>
                <a:latin typeface="宋体" pitchFamily="2" charset="-122"/>
              </a:rPr>
              <a:t>）</a:t>
            </a:r>
            <a:r>
              <a:rPr lang="zh-CN" altLang="en-US" sz="2400" b="1" dirty="0">
                <a:solidFill>
                  <a:schemeClr val="bg2"/>
                </a:solidFill>
                <a:effectLst>
                  <a:outerShdw blurRad="38100" dist="38100" dir="2700000" algn="tl">
                    <a:srgbClr val="C0C0C0"/>
                  </a:outerShdw>
                </a:effectLst>
                <a:latin typeface="宋体" pitchFamily="2" charset="-122"/>
              </a:rPr>
              <a:t>方法</a:t>
            </a:r>
            <a:r>
              <a:rPr lang="zh-CN" altLang="en-US" sz="2400" b="1" dirty="0">
                <a:solidFill>
                  <a:schemeClr val="tx1"/>
                </a:solidFill>
                <a:effectLst>
                  <a:outerShdw blurRad="38100" dist="38100" dir="2700000" algn="tl">
                    <a:srgbClr val="C0C0C0"/>
                  </a:outerShdw>
                </a:effectLst>
                <a:latin typeface="宋体" pitchFamily="2" charset="-122"/>
              </a:rPr>
              <a:t>（</a:t>
            </a:r>
            <a:r>
              <a:rPr lang="en-US" altLang="zh-CN" sz="2400" b="1" dirty="0">
                <a:solidFill>
                  <a:schemeClr val="tx1"/>
                </a:solidFill>
                <a:effectLst>
                  <a:outerShdw blurRad="38100" dist="38100" dir="2700000" algn="tl">
                    <a:srgbClr val="C0C0C0"/>
                  </a:outerShdw>
                </a:effectLst>
                <a:latin typeface="Times New Roman" pitchFamily="18" charset="0"/>
                <a:cs typeface="Times New Roman" pitchFamily="18" charset="0"/>
              </a:rPr>
              <a:t>Method</a:t>
            </a:r>
            <a:r>
              <a:rPr lang="zh-CN" altLang="en-US" sz="2400" b="1" dirty="0">
                <a:solidFill>
                  <a:schemeClr val="tx1"/>
                </a:solidFill>
                <a:effectLst>
                  <a:outerShdw blurRad="38100" dist="38100" dir="2700000" algn="tl">
                    <a:srgbClr val="C0C0C0"/>
                  </a:outerShdw>
                </a:effectLst>
                <a:latin typeface="宋体" pitchFamily="2" charset="-122"/>
              </a:rPr>
              <a:t>）</a:t>
            </a:r>
          </a:p>
          <a:p>
            <a:pPr marL="342900" indent="-342900" algn="l">
              <a:lnSpc>
                <a:spcPct val="140000"/>
              </a:lnSpc>
              <a:spcBef>
                <a:spcPct val="20000"/>
              </a:spcBef>
            </a:pPr>
            <a:r>
              <a:rPr lang="zh-CN" altLang="en-US" sz="2400" b="1" dirty="0">
                <a:solidFill>
                  <a:schemeClr val="tx1"/>
                </a:solidFill>
                <a:effectLst>
                  <a:outerShdw blurRad="38100" dist="38100" dir="2700000" algn="tl">
                    <a:srgbClr val="C0C0C0"/>
                  </a:outerShdw>
                </a:effectLst>
                <a:latin typeface="宋体" pitchFamily="2" charset="-122"/>
              </a:rPr>
              <a:t>    对数据的具体处理过程的描述放在方法部分，方法说明了该类能做些什么工作</a:t>
            </a:r>
            <a:r>
              <a:rPr lang="en-US" altLang="zh-CN" sz="2400" b="1" dirty="0">
                <a:solidFill>
                  <a:schemeClr val="tx1"/>
                </a:solidFill>
                <a:effectLst>
                  <a:outerShdw blurRad="38100" dist="38100" dir="2700000" algn="tl">
                    <a:srgbClr val="C0C0C0"/>
                  </a:outerShdw>
                </a:effectLst>
                <a:latin typeface="宋体" pitchFamily="2" charset="-122"/>
              </a:rPr>
              <a:t>,</a:t>
            </a:r>
            <a:r>
              <a:rPr lang="zh-CN" altLang="en-US" sz="2400" b="1" dirty="0">
                <a:solidFill>
                  <a:schemeClr val="tx1"/>
                </a:solidFill>
                <a:effectLst>
                  <a:outerShdw blurRad="38100" dist="38100" dir="2700000" algn="tl">
                    <a:srgbClr val="C0C0C0"/>
                  </a:outerShdw>
                </a:effectLst>
                <a:latin typeface="宋体" pitchFamily="2" charset="-122"/>
              </a:rPr>
              <a:t>完成什么任务。方法通常也称为函数，它是类的一个组成部分，只能作用于该类的对象上。</a:t>
            </a:r>
          </a:p>
        </p:txBody>
      </p:sp>
      <p:sp>
        <p:nvSpPr>
          <p:cNvPr id="412679" name="Text Box 7"/>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建立静态模型</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3756" name="Group 60"/>
          <p:cNvGrpSpPr>
            <a:grpSpLocks/>
          </p:cNvGrpSpPr>
          <p:nvPr/>
        </p:nvGrpSpPr>
        <p:grpSpPr bwMode="auto">
          <a:xfrm>
            <a:off x="7386638" y="1389063"/>
            <a:ext cx="1577975" cy="2062162"/>
            <a:chOff x="4431" y="857"/>
            <a:chExt cx="994" cy="1299"/>
          </a:xfrm>
        </p:grpSpPr>
        <p:sp>
          <p:nvSpPr>
            <p:cNvPr id="413698" name="Rectangle 2"/>
            <p:cNvSpPr>
              <a:spLocks noChangeArrowheads="1"/>
            </p:cNvSpPr>
            <p:nvPr/>
          </p:nvSpPr>
          <p:spPr bwMode="auto">
            <a:xfrm>
              <a:off x="4433" y="868"/>
              <a:ext cx="898" cy="1288"/>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3699" name="Line 3"/>
            <p:cNvSpPr>
              <a:spLocks noChangeShapeType="1"/>
            </p:cNvSpPr>
            <p:nvPr/>
          </p:nvSpPr>
          <p:spPr bwMode="auto">
            <a:xfrm>
              <a:off x="4431" y="1769"/>
              <a:ext cx="900" cy="0"/>
            </a:xfrm>
            <a:prstGeom prst="line">
              <a:avLst/>
            </a:prstGeom>
            <a:noFill/>
            <a:ln w="12700">
              <a:solidFill>
                <a:schemeClr val="tx1"/>
              </a:solidFill>
              <a:round/>
              <a:headEnd/>
              <a:tailEnd/>
            </a:ln>
            <a:effectLst/>
          </p:spPr>
          <p:txBody>
            <a:bodyPr wrap="none" anchor="ctr"/>
            <a:lstStyle/>
            <a:p>
              <a:endParaRPr lang="zh-CN" altLang="en-US"/>
            </a:p>
          </p:txBody>
        </p:sp>
        <p:sp>
          <p:nvSpPr>
            <p:cNvPr id="413700" name="Rectangle 4"/>
            <p:cNvSpPr>
              <a:spLocks noChangeArrowheads="1"/>
            </p:cNvSpPr>
            <p:nvPr/>
          </p:nvSpPr>
          <p:spPr bwMode="auto">
            <a:xfrm>
              <a:off x="4573" y="857"/>
              <a:ext cx="758" cy="248"/>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2000" b="1">
                  <a:solidFill>
                    <a:schemeClr val="tx1"/>
                  </a:solidFill>
                  <a:latin typeface="宋体" pitchFamily="2" charset="-122"/>
                </a:rPr>
                <a:t>帐册</a:t>
              </a:r>
            </a:p>
          </p:txBody>
        </p:sp>
        <p:sp>
          <p:nvSpPr>
            <p:cNvPr id="413701" name="Rectangle 5"/>
            <p:cNvSpPr>
              <a:spLocks noChangeArrowheads="1"/>
            </p:cNvSpPr>
            <p:nvPr/>
          </p:nvSpPr>
          <p:spPr bwMode="auto">
            <a:xfrm>
              <a:off x="4479" y="1089"/>
              <a:ext cx="946" cy="671"/>
            </a:xfrm>
            <a:prstGeom prst="rect">
              <a:avLst/>
            </a:prstGeom>
            <a:noFill/>
            <a:ln w="12700">
              <a:noFill/>
              <a:miter lim="800000"/>
              <a:headEnd/>
              <a:tailEnd/>
            </a:ln>
            <a:effectLst/>
          </p:spPr>
          <p:txBody>
            <a:bodyPr lIns="90488" tIns="44450" rIns="90488" bIns="44450">
              <a:spAutoFit/>
            </a:bodyPr>
            <a:lstStyle/>
            <a:p>
              <a:pPr algn="l" eaLnBrk="0" hangingPunct="0">
                <a:lnSpc>
                  <a:spcPct val="80000"/>
                </a:lnSpc>
              </a:pPr>
              <a:r>
                <a:rPr lang="zh-CN" altLang="en-US" sz="1600" b="1">
                  <a:solidFill>
                    <a:schemeClr val="tx1"/>
                  </a:solidFill>
                  <a:latin typeface="宋体" pitchFamily="2" charset="-122"/>
                </a:rPr>
                <a:t>前班节余</a:t>
              </a:r>
            </a:p>
            <a:p>
              <a:pPr algn="l" eaLnBrk="0" hangingPunct="0">
                <a:lnSpc>
                  <a:spcPct val="80000"/>
                </a:lnSpc>
              </a:pPr>
              <a:r>
                <a:rPr lang="zh-CN" altLang="en-US" sz="1600" b="1">
                  <a:solidFill>
                    <a:schemeClr val="tx1"/>
                  </a:solidFill>
                  <a:latin typeface="宋体" pitchFamily="2" charset="-122"/>
                </a:rPr>
                <a:t>销售事件表</a:t>
              </a:r>
            </a:p>
            <a:p>
              <a:pPr algn="l" eaLnBrk="0" hangingPunct="0">
                <a:lnSpc>
                  <a:spcPct val="80000"/>
                </a:lnSpc>
              </a:pPr>
              <a:r>
                <a:rPr lang="zh-CN" altLang="en-US" sz="1600" b="1">
                  <a:solidFill>
                    <a:schemeClr val="tx1"/>
                  </a:solidFill>
                  <a:latin typeface="宋体" pitchFamily="2" charset="-122"/>
                </a:rPr>
                <a:t>收入累计</a:t>
              </a:r>
            </a:p>
            <a:p>
              <a:pPr algn="l" eaLnBrk="0" hangingPunct="0">
                <a:lnSpc>
                  <a:spcPct val="80000"/>
                </a:lnSpc>
              </a:pPr>
              <a:r>
                <a:rPr lang="zh-CN" altLang="en-US" sz="1600" b="1">
                  <a:solidFill>
                    <a:schemeClr val="tx1"/>
                  </a:solidFill>
                  <a:latin typeface="宋体" pitchFamily="2" charset="-122"/>
                </a:rPr>
                <a:t>上交款</a:t>
              </a:r>
            </a:p>
            <a:p>
              <a:pPr algn="l" eaLnBrk="0" hangingPunct="0">
                <a:lnSpc>
                  <a:spcPct val="80000"/>
                </a:lnSpc>
              </a:pPr>
              <a:r>
                <a:rPr lang="zh-CN" altLang="en-US" sz="1600" b="1">
                  <a:solidFill>
                    <a:schemeClr val="tx1"/>
                  </a:solidFill>
                  <a:latin typeface="宋体" pitchFamily="2" charset="-122"/>
                </a:rPr>
                <a:t>本班节余</a:t>
              </a:r>
            </a:p>
          </p:txBody>
        </p:sp>
        <p:sp>
          <p:nvSpPr>
            <p:cNvPr id="413702" name="Rectangle 6"/>
            <p:cNvSpPr>
              <a:spLocks noChangeArrowheads="1"/>
            </p:cNvSpPr>
            <p:nvPr/>
          </p:nvSpPr>
          <p:spPr bwMode="auto">
            <a:xfrm>
              <a:off x="4561" y="1731"/>
              <a:ext cx="758" cy="425"/>
            </a:xfrm>
            <a:prstGeom prst="rect">
              <a:avLst/>
            </a:prstGeom>
            <a:noFill/>
            <a:ln w="12700">
              <a:noFill/>
              <a:miter lim="800000"/>
              <a:headEnd/>
              <a:tailEnd/>
            </a:ln>
            <a:effectLst/>
          </p:spPr>
          <p:txBody>
            <a:bodyPr lIns="90488" tIns="44450" rIns="90488" bIns="44450">
              <a:spAutoFit/>
            </a:bodyPr>
            <a:lstStyle/>
            <a:p>
              <a:pPr algn="l" eaLnBrk="0" hangingPunct="0">
                <a:lnSpc>
                  <a:spcPct val="80000"/>
                </a:lnSpc>
              </a:pPr>
              <a:r>
                <a:rPr lang="zh-CN" altLang="en-US" sz="1600" b="1">
                  <a:solidFill>
                    <a:schemeClr val="tx1"/>
                  </a:solidFill>
                  <a:latin typeface="宋体" pitchFamily="2" charset="-122"/>
                </a:rPr>
                <a:t>接班</a:t>
              </a:r>
            </a:p>
            <a:p>
              <a:pPr algn="l" eaLnBrk="0" hangingPunct="0">
                <a:lnSpc>
                  <a:spcPct val="80000"/>
                </a:lnSpc>
              </a:pPr>
              <a:r>
                <a:rPr lang="zh-CN" altLang="en-US" sz="1600" b="1">
                  <a:solidFill>
                    <a:schemeClr val="tx1"/>
                  </a:solidFill>
                  <a:latin typeface="宋体" pitchFamily="2" charset="-122"/>
                </a:rPr>
                <a:t>计帐</a:t>
              </a:r>
            </a:p>
            <a:p>
              <a:pPr algn="l" eaLnBrk="0" hangingPunct="0">
                <a:lnSpc>
                  <a:spcPct val="80000"/>
                </a:lnSpc>
              </a:pPr>
              <a:r>
                <a:rPr lang="zh-CN" altLang="en-US" sz="1600" b="1">
                  <a:solidFill>
                    <a:schemeClr val="tx1"/>
                  </a:solidFill>
                  <a:latin typeface="宋体" pitchFamily="2" charset="-122"/>
                </a:rPr>
                <a:t>报帐交班</a:t>
              </a:r>
            </a:p>
          </p:txBody>
        </p:sp>
        <p:sp>
          <p:nvSpPr>
            <p:cNvPr id="413703" name="Line 7"/>
            <p:cNvSpPr>
              <a:spLocks noChangeShapeType="1"/>
            </p:cNvSpPr>
            <p:nvPr/>
          </p:nvSpPr>
          <p:spPr bwMode="auto">
            <a:xfrm>
              <a:off x="4435" y="1097"/>
              <a:ext cx="896" cy="0"/>
            </a:xfrm>
            <a:prstGeom prst="line">
              <a:avLst/>
            </a:prstGeom>
            <a:noFill/>
            <a:ln w="12700">
              <a:solidFill>
                <a:schemeClr val="tx1"/>
              </a:solidFill>
              <a:round/>
              <a:headEnd/>
              <a:tailEnd/>
            </a:ln>
            <a:effectLst/>
          </p:spPr>
          <p:txBody>
            <a:bodyPr wrap="none" anchor="ctr"/>
            <a:lstStyle/>
            <a:p>
              <a:endParaRPr lang="zh-CN" altLang="en-US"/>
            </a:p>
          </p:txBody>
        </p:sp>
      </p:grpSp>
      <p:grpSp>
        <p:nvGrpSpPr>
          <p:cNvPr id="413755" name="Group 59"/>
          <p:cNvGrpSpPr>
            <a:grpSpLocks/>
          </p:cNvGrpSpPr>
          <p:nvPr/>
        </p:nvGrpSpPr>
        <p:grpSpPr bwMode="auto">
          <a:xfrm>
            <a:off x="6715125" y="3957638"/>
            <a:ext cx="2212975" cy="2192337"/>
            <a:chOff x="4242" y="2613"/>
            <a:chExt cx="1394" cy="1381"/>
          </a:xfrm>
        </p:grpSpPr>
        <p:sp>
          <p:nvSpPr>
            <p:cNvPr id="413704" name="Rectangle 8"/>
            <p:cNvSpPr>
              <a:spLocks noChangeArrowheads="1"/>
            </p:cNvSpPr>
            <p:nvPr/>
          </p:nvSpPr>
          <p:spPr bwMode="auto">
            <a:xfrm>
              <a:off x="4292" y="2624"/>
              <a:ext cx="1198" cy="1370"/>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3705" name="Line 9"/>
            <p:cNvSpPr>
              <a:spLocks noChangeShapeType="1"/>
            </p:cNvSpPr>
            <p:nvPr/>
          </p:nvSpPr>
          <p:spPr bwMode="auto">
            <a:xfrm>
              <a:off x="4290" y="3053"/>
              <a:ext cx="1200" cy="0"/>
            </a:xfrm>
            <a:prstGeom prst="line">
              <a:avLst/>
            </a:prstGeom>
            <a:noFill/>
            <a:ln w="12700">
              <a:solidFill>
                <a:schemeClr val="tx1"/>
              </a:solidFill>
              <a:round/>
              <a:headEnd/>
              <a:tailEnd/>
            </a:ln>
            <a:effectLst/>
          </p:spPr>
          <p:txBody>
            <a:bodyPr wrap="none" anchor="ctr"/>
            <a:lstStyle/>
            <a:p>
              <a:endParaRPr lang="zh-CN" altLang="en-US"/>
            </a:p>
          </p:txBody>
        </p:sp>
        <p:sp>
          <p:nvSpPr>
            <p:cNvPr id="413706" name="Rectangle 10"/>
            <p:cNvSpPr>
              <a:spLocks noChangeArrowheads="1"/>
            </p:cNvSpPr>
            <p:nvPr/>
          </p:nvSpPr>
          <p:spPr bwMode="auto">
            <a:xfrm>
              <a:off x="4242" y="2613"/>
              <a:ext cx="1394" cy="248"/>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2000" b="1">
                  <a:solidFill>
                    <a:schemeClr val="tx1"/>
                  </a:solidFill>
                  <a:latin typeface="宋体" pitchFamily="2" charset="-122"/>
                </a:rPr>
                <a:t>上级系统接口</a:t>
              </a:r>
            </a:p>
          </p:txBody>
        </p:sp>
        <p:sp>
          <p:nvSpPr>
            <p:cNvPr id="413707" name="Rectangle 11"/>
            <p:cNvSpPr>
              <a:spLocks noChangeArrowheads="1"/>
            </p:cNvSpPr>
            <p:nvPr/>
          </p:nvSpPr>
          <p:spPr bwMode="auto">
            <a:xfrm>
              <a:off x="4400" y="2845"/>
              <a:ext cx="1090" cy="229"/>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800" b="1">
                  <a:solidFill>
                    <a:schemeClr val="tx1"/>
                  </a:solidFill>
                  <a:latin typeface="宋体" pitchFamily="2" charset="-122"/>
                </a:rPr>
                <a:t>帐目目册</a:t>
              </a:r>
            </a:p>
          </p:txBody>
        </p:sp>
        <p:sp>
          <p:nvSpPr>
            <p:cNvPr id="413708" name="Rectangle 12"/>
            <p:cNvSpPr>
              <a:spLocks noChangeArrowheads="1"/>
            </p:cNvSpPr>
            <p:nvPr/>
          </p:nvSpPr>
          <p:spPr bwMode="auto">
            <a:xfrm>
              <a:off x="4434" y="3054"/>
              <a:ext cx="1056" cy="921"/>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800" b="1">
                  <a:solidFill>
                    <a:schemeClr val="tx1"/>
                  </a:solidFill>
                  <a:latin typeface="宋体" pitchFamily="2" charset="-122"/>
                </a:rPr>
                <a:t>消息发送</a:t>
              </a:r>
            </a:p>
            <a:p>
              <a:pPr algn="l" eaLnBrk="0" hangingPunct="0">
                <a:lnSpc>
                  <a:spcPct val="100000"/>
                </a:lnSpc>
              </a:pPr>
              <a:r>
                <a:rPr lang="zh-CN" altLang="en-US" sz="1800" b="1">
                  <a:solidFill>
                    <a:schemeClr val="tx1"/>
                  </a:solidFill>
                  <a:latin typeface="宋体" pitchFamily="2" charset="-122"/>
                </a:rPr>
                <a:t>查帐</a:t>
              </a:r>
            </a:p>
            <a:p>
              <a:pPr algn="l" eaLnBrk="0" hangingPunct="0">
                <a:lnSpc>
                  <a:spcPct val="100000"/>
                </a:lnSpc>
              </a:pPr>
              <a:r>
                <a:rPr lang="zh-CN" altLang="en-US" sz="1800" b="1">
                  <a:solidFill>
                    <a:schemeClr val="tx1"/>
                  </a:solidFill>
                  <a:latin typeface="宋体" pitchFamily="2" charset="-122"/>
                </a:rPr>
                <a:t>报帐</a:t>
              </a:r>
            </a:p>
            <a:p>
              <a:pPr algn="l" eaLnBrk="0" hangingPunct="0">
                <a:lnSpc>
                  <a:spcPct val="100000"/>
                </a:lnSpc>
              </a:pPr>
              <a:r>
                <a:rPr lang="zh-CN" altLang="en-US" sz="1800" b="1">
                  <a:solidFill>
                    <a:schemeClr val="tx1"/>
                  </a:solidFill>
                  <a:latin typeface="宋体" pitchFamily="2" charset="-122"/>
                </a:rPr>
                <a:t>价格更新</a:t>
              </a:r>
            </a:p>
            <a:p>
              <a:pPr algn="l" eaLnBrk="0" hangingPunct="0">
                <a:lnSpc>
                  <a:spcPct val="100000"/>
                </a:lnSpc>
              </a:pPr>
              <a:r>
                <a:rPr lang="zh-CN" altLang="en-US" sz="1800" b="1">
                  <a:solidFill>
                    <a:schemeClr val="tx1"/>
                  </a:solidFill>
                  <a:latin typeface="宋体" pitchFamily="2" charset="-122"/>
                </a:rPr>
                <a:t>种类增删</a:t>
              </a:r>
            </a:p>
          </p:txBody>
        </p:sp>
        <p:sp>
          <p:nvSpPr>
            <p:cNvPr id="413709" name="Line 13"/>
            <p:cNvSpPr>
              <a:spLocks noChangeShapeType="1"/>
            </p:cNvSpPr>
            <p:nvPr/>
          </p:nvSpPr>
          <p:spPr bwMode="auto">
            <a:xfrm flipV="1">
              <a:off x="4294" y="2845"/>
              <a:ext cx="1196" cy="8"/>
            </a:xfrm>
            <a:prstGeom prst="line">
              <a:avLst/>
            </a:prstGeom>
            <a:noFill/>
            <a:ln w="12700">
              <a:solidFill>
                <a:schemeClr val="tx1"/>
              </a:solidFill>
              <a:round/>
              <a:headEnd/>
              <a:tailEnd/>
            </a:ln>
            <a:effectLst/>
          </p:spPr>
          <p:txBody>
            <a:bodyPr wrap="none" anchor="ctr"/>
            <a:lstStyle/>
            <a:p>
              <a:endParaRPr lang="zh-CN" altLang="en-US"/>
            </a:p>
          </p:txBody>
        </p:sp>
      </p:grpSp>
      <p:grpSp>
        <p:nvGrpSpPr>
          <p:cNvPr id="413754" name="Group 58"/>
          <p:cNvGrpSpPr>
            <a:grpSpLocks/>
          </p:cNvGrpSpPr>
          <p:nvPr/>
        </p:nvGrpSpPr>
        <p:grpSpPr bwMode="auto">
          <a:xfrm>
            <a:off x="3629025" y="2481263"/>
            <a:ext cx="1392238" cy="1366837"/>
            <a:chOff x="4302" y="3081"/>
            <a:chExt cx="877" cy="861"/>
          </a:xfrm>
        </p:grpSpPr>
        <p:sp>
          <p:nvSpPr>
            <p:cNvPr id="413710" name="Rectangle 14"/>
            <p:cNvSpPr>
              <a:spLocks noChangeArrowheads="1"/>
            </p:cNvSpPr>
            <p:nvPr/>
          </p:nvSpPr>
          <p:spPr bwMode="auto">
            <a:xfrm>
              <a:off x="4327" y="3081"/>
              <a:ext cx="790" cy="861"/>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3711" name="Line 15"/>
            <p:cNvSpPr>
              <a:spLocks noChangeShapeType="1"/>
            </p:cNvSpPr>
            <p:nvPr/>
          </p:nvSpPr>
          <p:spPr bwMode="auto">
            <a:xfrm>
              <a:off x="4325" y="3352"/>
              <a:ext cx="792" cy="0"/>
            </a:xfrm>
            <a:prstGeom prst="line">
              <a:avLst/>
            </a:prstGeom>
            <a:noFill/>
            <a:ln w="12700">
              <a:solidFill>
                <a:schemeClr val="tx1"/>
              </a:solidFill>
              <a:round/>
              <a:headEnd/>
              <a:tailEnd/>
            </a:ln>
            <a:effectLst/>
          </p:spPr>
          <p:txBody>
            <a:bodyPr wrap="none" anchor="ctr"/>
            <a:lstStyle/>
            <a:p>
              <a:endParaRPr lang="zh-CN" altLang="en-US"/>
            </a:p>
          </p:txBody>
        </p:sp>
        <p:sp>
          <p:nvSpPr>
            <p:cNvPr id="413712" name="Line 16"/>
            <p:cNvSpPr>
              <a:spLocks noChangeShapeType="1"/>
            </p:cNvSpPr>
            <p:nvPr/>
          </p:nvSpPr>
          <p:spPr bwMode="auto">
            <a:xfrm>
              <a:off x="4325" y="3540"/>
              <a:ext cx="792" cy="0"/>
            </a:xfrm>
            <a:prstGeom prst="line">
              <a:avLst/>
            </a:prstGeom>
            <a:noFill/>
            <a:ln w="12700">
              <a:solidFill>
                <a:schemeClr val="tx1"/>
              </a:solidFill>
              <a:round/>
              <a:headEnd/>
              <a:tailEnd/>
            </a:ln>
            <a:effectLst/>
          </p:spPr>
          <p:txBody>
            <a:bodyPr wrap="none" anchor="ctr"/>
            <a:lstStyle/>
            <a:p>
              <a:endParaRPr lang="zh-CN" altLang="en-US"/>
            </a:p>
          </p:txBody>
        </p:sp>
        <p:sp>
          <p:nvSpPr>
            <p:cNvPr id="413713" name="Rectangle 17"/>
            <p:cNvSpPr>
              <a:spLocks noChangeArrowheads="1"/>
            </p:cNvSpPr>
            <p:nvPr/>
          </p:nvSpPr>
          <p:spPr bwMode="auto">
            <a:xfrm>
              <a:off x="4421" y="3081"/>
              <a:ext cx="758" cy="248"/>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2000" b="1">
                  <a:solidFill>
                    <a:schemeClr val="tx1"/>
                  </a:solidFill>
                  <a:latin typeface="宋体" pitchFamily="2" charset="-122"/>
                </a:rPr>
                <a:t>供货员</a:t>
              </a:r>
            </a:p>
          </p:txBody>
        </p:sp>
        <p:sp>
          <p:nvSpPr>
            <p:cNvPr id="413714" name="Rectangle 18"/>
            <p:cNvSpPr>
              <a:spLocks noChangeArrowheads="1"/>
            </p:cNvSpPr>
            <p:nvPr/>
          </p:nvSpPr>
          <p:spPr bwMode="auto">
            <a:xfrm>
              <a:off x="4302" y="3348"/>
              <a:ext cx="839" cy="212"/>
            </a:xfrm>
            <a:prstGeom prst="rect">
              <a:avLst/>
            </a:prstGeom>
            <a:noFill/>
            <a:ln w="12700">
              <a:noFill/>
              <a:miter lim="800000"/>
              <a:headEnd/>
              <a:tailEnd/>
            </a:ln>
            <a:effectLst/>
          </p:spPr>
          <p:txBody>
            <a:bodyPr wrap="none" lIns="90488" tIns="44450" rIns="90488" bIns="44450">
              <a:spAutoFit/>
            </a:bodyPr>
            <a:lstStyle/>
            <a:p>
              <a:pPr algn="l" eaLnBrk="0" hangingPunct="0"/>
              <a:r>
                <a:rPr lang="zh-CN" altLang="en-US" sz="1800" b="1">
                  <a:solidFill>
                    <a:schemeClr val="tx1"/>
                  </a:solidFill>
                  <a:latin typeface="宋体" pitchFamily="2" charset="-122"/>
                </a:rPr>
                <a:t>缺货登记表</a:t>
              </a:r>
            </a:p>
          </p:txBody>
        </p:sp>
        <p:sp>
          <p:nvSpPr>
            <p:cNvPr id="413715" name="Line 19"/>
            <p:cNvSpPr>
              <a:spLocks noChangeShapeType="1"/>
            </p:cNvSpPr>
            <p:nvPr/>
          </p:nvSpPr>
          <p:spPr bwMode="auto">
            <a:xfrm>
              <a:off x="4327" y="3540"/>
              <a:ext cx="802" cy="0"/>
            </a:xfrm>
            <a:prstGeom prst="line">
              <a:avLst/>
            </a:prstGeom>
            <a:noFill/>
            <a:ln w="12700">
              <a:solidFill>
                <a:schemeClr val="tx1"/>
              </a:solidFill>
              <a:round/>
              <a:headEnd/>
              <a:tailEnd/>
            </a:ln>
            <a:effectLst/>
          </p:spPr>
          <p:txBody>
            <a:bodyPr wrap="none" anchor="ctr"/>
            <a:lstStyle/>
            <a:p>
              <a:endParaRPr lang="zh-CN" altLang="en-US"/>
            </a:p>
          </p:txBody>
        </p:sp>
        <p:sp>
          <p:nvSpPr>
            <p:cNvPr id="413716" name="Rectangle 20"/>
            <p:cNvSpPr>
              <a:spLocks noChangeArrowheads="1"/>
            </p:cNvSpPr>
            <p:nvPr/>
          </p:nvSpPr>
          <p:spPr bwMode="auto">
            <a:xfrm>
              <a:off x="4383" y="3540"/>
              <a:ext cx="758" cy="402"/>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800" b="1">
                  <a:solidFill>
                    <a:schemeClr val="tx1"/>
                  </a:solidFill>
                  <a:latin typeface="宋体" pitchFamily="2" charset="-122"/>
                </a:rPr>
                <a:t>缺货登记</a:t>
              </a:r>
            </a:p>
            <a:p>
              <a:pPr algn="l" eaLnBrk="0" hangingPunct="0">
                <a:lnSpc>
                  <a:spcPct val="100000"/>
                </a:lnSpc>
              </a:pPr>
              <a:r>
                <a:rPr lang="zh-CN" altLang="en-US" sz="1800" b="1">
                  <a:solidFill>
                    <a:schemeClr val="tx1"/>
                  </a:solidFill>
                  <a:latin typeface="宋体" pitchFamily="2" charset="-122"/>
                </a:rPr>
                <a:t>供货</a:t>
              </a:r>
            </a:p>
          </p:txBody>
        </p:sp>
      </p:grpSp>
      <p:grpSp>
        <p:nvGrpSpPr>
          <p:cNvPr id="413757" name="Group 61"/>
          <p:cNvGrpSpPr>
            <a:grpSpLocks/>
          </p:cNvGrpSpPr>
          <p:nvPr/>
        </p:nvGrpSpPr>
        <p:grpSpPr bwMode="auto">
          <a:xfrm>
            <a:off x="5368925" y="1768475"/>
            <a:ext cx="1577975" cy="1981200"/>
            <a:chOff x="3124" y="868"/>
            <a:chExt cx="994" cy="1248"/>
          </a:xfrm>
        </p:grpSpPr>
        <p:sp>
          <p:nvSpPr>
            <p:cNvPr id="413717" name="Rectangle 21"/>
            <p:cNvSpPr>
              <a:spLocks noChangeArrowheads="1"/>
            </p:cNvSpPr>
            <p:nvPr/>
          </p:nvSpPr>
          <p:spPr bwMode="auto">
            <a:xfrm>
              <a:off x="3126" y="879"/>
              <a:ext cx="898" cy="1237"/>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3718" name="Line 22"/>
            <p:cNvSpPr>
              <a:spLocks noChangeShapeType="1"/>
            </p:cNvSpPr>
            <p:nvPr/>
          </p:nvSpPr>
          <p:spPr bwMode="auto">
            <a:xfrm>
              <a:off x="3124" y="1732"/>
              <a:ext cx="900" cy="0"/>
            </a:xfrm>
            <a:prstGeom prst="line">
              <a:avLst/>
            </a:prstGeom>
            <a:noFill/>
            <a:ln w="12700">
              <a:solidFill>
                <a:schemeClr val="tx1"/>
              </a:solidFill>
              <a:round/>
              <a:headEnd/>
              <a:tailEnd/>
            </a:ln>
            <a:effectLst/>
          </p:spPr>
          <p:txBody>
            <a:bodyPr wrap="none" anchor="ctr"/>
            <a:lstStyle/>
            <a:p>
              <a:endParaRPr lang="zh-CN" altLang="en-US"/>
            </a:p>
          </p:txBody>
        </p:sp>
        <p:sp>
          <p:nvSpPr>
            <p:cNvPr id="413719" name="Rectangle 23"/>
            <p:cNvSpPr>
              <a:spLocks noChangeArrowheads="1"/>
            </p:cNvSpPr>
            <p:nvPr/>
          </p:nvSpPr>
          <p:spPr bwMode="auto">
            <a:xfrm>
              <a:off x="3200" y="868"/>
              <a:ext cx="885" cy="248"/>
            </a:xfrm>
            <a:prstGeom prst="rect">
              <a:avLst/>
            </a:prstGeom>
            <a:noFill/>
            <a:ln w="12700">
              <a:noFill/>
              <a:miter lim="800000"/>
              <a:headEnd/>
              <a:tailEnd/>
            </a:ln>
            <a:effectLst/>
          </p:spPr>
          <p:txBody>
            <a:bodyPr wrap="square" lIns="90488" tIns="44450" rIns="90488" bIns="44450">
              <a:spAutoFit/>
            </a:bodyPr>
            <a:lstStyle/>
            <a:p>
              <a:pPr algn="l" eaLnBrk="0" hangingPunct="0">
                <a:lnSpc>
                  <a:spcPct val="100000"/>
                </a:lnSpc>
              </a:pPr>
              <a:r>
                <a:rPr lang="zh-CN" altLang="en-US" sz="2000" b="1" dirty="0">
                  <a:solidFill>
                    <a:schemeClr val="tx1"/>
                  </a:solidFill>
                  <a:latin typeface="宋体" pitchFamily="2" charset="-122"/>
                </a:rPr>
                <a:t>销售事件</a:t>
              </a:r>
            </a:p>
          </p:txBody>
        </p:sp>
        <p:sp>
          <p:nvSpPr>
            <p:cNvPr id="413720" name="Rectangle 24"/>
            <p:cNvSpPr>
              <a:spLocks noChangeArrowheads="1"/>
            </p:cNvSpPr>
            <p:nvPr/>
          </p:nvSpPr>
          <p:spPr bwMode="auto">
            <a:xfrm>
              <a:off x="3172" y="1100"/>
              <a:ext cx="946" cy="662"/>
            </a:xfrm>
            <a:prstGeom prst="rect">
              <a:avLst/>
            </a:prstGeom>
            <a:noFill/>
            <a:ln w="12700">
              <a:noFill/>
              <a:miter lim="800000"/>
              <a:headEnd/>
              <a:tailEnd/>
            </a:ln>
            <a:effectLst/>
          </p:spPr>
          <p:txBody>
            <a:bodyPr lIns="90488" tIns="44450" rIns="90488" bIns="44450">
              <a:spAutoFit/>
            </a:bodyPr>
            <a:lstStyle/>
            <a:p>
              <a:pPr algn="l" eaLnBrk="0" hangingPunct="0"/>
              <a:r>
                <a:rPr lang="zh-CN" altLang="en-US" sz="1800" b="1">
                  <a:solidFill>
                    <a:schemeClr val="tx1"/>
                  </a:solidFill>
                  <a:latin typeface="宋体" pitchFamily="2" charset="-122"/>
                </a:rPr>
                <a:t>收款人</a:t>
              </a:r>
            </a:p>
            <a:p>
              <a:pPr algn="l" eaLnBrk="0" hangingPunct="0"/>
              <a:r>
                <a:rPr lang="zh-CN" altLang="en-US" sz="1800" b="1">
                  <a:solidFill>
                    <a:schemeClr val="tx1"/>
                  </a:solidFill>
                  <a:latin typeface="宋体" pitchFamily="2" charset="-122"/>
                </a:rPr>
                <a:t>购物清单</a:t>
              </a:r>
            </a:p>
            <a:p>
              <a:pPr algn="l" eaLnBrk="0" hangingPunct="0"/>
              <a:r>
                <a:rPr lang="zh-CN" altLang="en-US" sz="1800" b="1">
                  <a:solidFill>
                    <a:schemeClr val="tx1"/>
                  </a:solidFill>
                  <a:latin typeface="宋体" pitchFamily="2" charset="-122"/>
                </a:rPr>
                <a:t>应收款</a:t>
              </a:r>
            </a:p>
            <a:p>
              <a:pPr algn="l" eaLnBrk="0" hangingPunct="0">
                <a:lnSpc>
                  <a:spcPct val="80000"/>
                </a:lnSpc>
              </a:pPr>
              <a:r>
                <a:rPr lang="en-US" altLang="zh-CN" sz="1800" b="1">
                  <a:solidFill>
                    <a:schemeClr val="tx1"/>
                  </a:solidFill>
                  <a:latin typeface="Times New Roman"/>
                </a:rPr>
                <a:t>……</a:t>
              </a:r>
              <a:endParaRPr lang="en-US" altLang="zh-CN" sz="1800" b="1">
                <a:solidFill>
                  <a:schemeClr val="tx1"/>
                </a:solidFill>
                <a:latin typeface="宋体" pitchFamily="2" charset="-122"/>
              </a:endParaRPr>
            </a:p>
          </p:txBody>
        </p:sp>
        <p:sp>
          <p:nvSpPr>
            <p:cNvPr id="413721" name="Rectangle 25"/>
            <p:cNvSpPr>
              <a:spLocks noChangeArrowheads="1"/>
            </p:cNvSpPr>
            <p:nvPr/>
          </p:nvSpPr>
          <p:spPr bwMode="auto">
            <a:xfrm>
              <a:off x="3206" y="1784"/>
              <a:ext cx="758" cy="332"/>
            </a:xfrm>
            <a:prstGeom prst="rect">
              <a:avLst/>
            </a:prstGeom>
            <a:noFill/>
            <a:ln w="12700">
              <a:noFill/>
              <a:miter lim="800000"/>
              <a:headEnd/>
              <a:tailEnd/>
            </a:ln>
            <a:effectLst/>
          </p:spPr>
          <p:txBody>
            <a:bodyPr lIns="90488" tIns="44450" rIns="90488" bIns="44450">
              <a:spAutoFit/>
            </a:bodyPr>
            <a:lstStyle/>
            <a:p>
              <a:pPr algn="l" eaLnBrk="0" hangingPunct="0">
                <a:lnSpc>
                  <a:spcPct val="80000"/>
                </a:lnSpc>
              </a:pPr>
              <a:r>
                <a:rPr lang="zh-CN" altLang="en-US" sz="1800" b="1">
                  <a:solidFill>
                    <a:schemeClr val="tx1"/>
                  </a:solidFill>
                  <a:latin typeface="宋体" pitchFamily="2" charset="-122"/>
                </a:rPr>
                <a:t>销售计划</a:t>
              </a:r>
            </a:p>
            <a:p>
              <a:pPr algn="l" eaLnBrk="0" hangingPunct="0">
                <a:lnSpc>
                  <a:spcPct val="80000"/>
                </a:lnSpc>
              </a:pPr>
              <a:r>
                <a:rPr lang="zh-CN" altLang="en-US" sz="1800" b="1">
                  <a:solidFill>
                    <a:schemeClr val="tx1"/>
                  </a:solidFill>
                  <a:latin typeface="宋体" pitchFamily="2" charset="-122"/>
                </a:rPr>
                <a:t>入帐</a:t>
              </a:r>
            </a:p>
          </p:txBody>
        </p:sp>
        <p:sp>
          <p:nvSpPr>
            <p:cNvPr id="413722" name="Line 26"/>
            <p:cNvSpPr>
              <a:spLocks noChangeShapeType="1"/>
            </p:cNvSpPr>
            <p:nvPr/>
          </p:nvSpPr>
          <p:spPr bwMode="auto">
            <a:xfrm>
              <a:off x="3128" y="1108"/>
              <a:ext cx="896" cy="0"/>
            </a:xfrm>
            <a:prstGeom prst="line">
              <a:avLst/>
            </a:prstGeom>
            <a:noFill/>
            <a:ln w="12700">
              <a:solidFill>
                <a:schemeClr val="tx1"/>
              </a:solidFill>
              <a:round/>
              <a:headEnd/>
              <a:tailEnd/>
            </a:ln>
            <a:effectLst/>
          </p:spPr>
          <p:txBody>
            <a:bodyPr wrap="none" anchor="ctr"/>
            <a:lstStyle/>
            <a:p>
              <a:endParaRPr lang="zh-CN" altLang="en-US"/>
            </a:p>
          </p:txBody>
        </p:sp>
      </p:grpSp>
      <p:grpSp>
        <p:nvGrpSpPr>
          <p:cNvPr id="413760" name="Group 64"/>
          <p:cNvGrpSpPr>
            <a:grpSpLocks/>
          </p:cNvGrpSpPr>
          <p:nvPr/>
        </p:nvGrpSpPr>
        <p:grpSpPr bwMode="auto">
          <a:xfrm>
            <a:off x="1806575" y="2114550"/>
            <a:ext cx="1601788" cy="2325688"/>
            <a:chOff x="1816" y="1494"/>
            <a:chExt cx="1009" cy="1465"/>
          </a:xfrm>
        </p:grpSpPr>
        <p:sp>
          <p:nvSpPr>
            <p:cNvPr id="413723" name="Rectangle 27"/>
            <p:cNvSpPr>
              <a:spLocks noChangeArrowheads="1"/>
            </p:cNvSpPr>
            <p:nvPr/>
          </p:nvSpPr>
          <p:spPr bwMode="auto">
            <a:xfrm>
              <a:off x="1816" y="1499"/>
              <a:ext cx="1009" cy="1454"/>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3724" name="Line 28"/>
            <p:cNvSpPr>
              <a:spLocks noChangeShapeType="1"/>
            </p:cNvSpPr>
            <p:nvPr/>
          </p:nvSpPr>
          <p:spPr bwMode="auto">
            <a:xfrm flipV="1">
              <a:off x="1816" y="2466"/>
              <a:ext cx="1007" cy="1"/>
            </a:xfrm>
            <a:prstGeom prst="line">
              <a:avLst/>
            </a:prstGeom>
            <a:noFill/>
            <a:ln w="12700">
              <a:solidFill>
                <a:schemeClr val="tx1"/>
              </a:solidFill>
              <a:round/>
              <a:headEnd/>
              <a:tailEnd/>
            </a:ln>
            <a:effectLst/>
          </p:spPr>
          <p:txBody>
            <a:bodyPr wrap="none" anchor="ctr"/>
            <a:lstStyle/>
            <a:p>
              <a:endParaRPr lang="zh-CN" altLang="en-US"/>
            </a:p>
          </p:txBody>
        </p:sp>
        <p:sp>
          <p:nvSpPr>
            <p:cNvPr id="413725" name="Rectangle 29"/>
            <p:cNvSpPr>
              <a:spLocks noChangeArrowheads="1"/>
            </p:cNvSpPr>
            <p:nvPr/>
          </p:nvSpPr>
          <p:spPr bwMode="auto">
            <a:xfrm>
              <a:off x="2056" y="1494"/>
              <a:ext cx="609" cy="248"/>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2000" b="1">
                  <a:solidFill>
                    <a:schemeClr val="tx1"/>
                  </a:solidFill>
                  <a:latin typeface="宋体" pitchFamily="2" charset="-122"/>
                </a:rPr>
                <a:t>商品</a:t>
              </a:r>
            </a:p>
          </p:txBody>
        </p:sp>
        <p:sp>
          <p:nvSpPr>
            <p:cNvPr id="413726" name="Rectangle 30"/>
            <p:cNvSpPr>
              <a:spLocks noChangeArrowheads="1"/>
            </p:cNvSpPr>
            <p:nvPr/>
          </p:nvSpPr>
          <p:spPr bwMode="auto">
            <a:xfrm>
              <a:off x="1916" y="1726"/>
              <a:ext cx="760" cy="746"/>
            </a:xfrm>
            <a:prstGeom prst="rect">
              <a:avLst/>
            </a:prstGeom>
            <a:noFill/>
            <a:ln w="12700">
              <a:noFill/>
              <a:miter lim="800000"/>
              <a:headEnd/>
              <a:tailEnd/>
            </a:ln>
            <a:effectLst/>
          </p:spPr>
          <p:txBody>
            <a:bodyPr lIns="90488" tIns="44450" rIns="90488" bIns="44450">
              <a:spAutoFit/>
            </a:bodyPr>
            <a:lstStyle/>
            <a:p>
              <a:pPr algn="l" eaLnBrk="0" hangingPunct="0">
                <a:lnSpc>
                  <a:spcPct val="80000"/>
                </a:lnSpc>
              </a:pPr>
              <a:r>
                <a:rPr lang="zh-CN" altLang="en-US" sz="1800" b="1">
                  <a:solidFill>
                    <a:schemeClr val="tx1"/>
                  </a:solidFill>
                  <a:latin typeface="宋体" pitchFamily="2" charset="-122"/>
                </a:rPr>
                <a:t>编号</a:t>
              </a:r>
            </a:p>
            <a:p>
              <a:pPr algn="l" eaLnBrk="0" hangingPunct="0">
                <a:lnSpc>
                  <a:spcPct val="80000"/>
                </a:lnSpc>
              </a:pPr>
              <a:r>
                <a:rPr lang="zh-CN" altLang="en-US" sz="1800" b="1">
                  <a:solidFill>
                    <a:schemeClr val="tx1"/>
                  </a:solidFill>
                  <a:latin typeface="宋体" pitchFamily="2" charset="-122"/>
                </a:rPr>
                <a:t>名称</a:t>
              </a:r>
            </a:p>
            <a:p>
              <a:pPr algn="l" eaLnBrk="0" hangingPunct="0">
                <a:lnSpc>
                  <a:spcPct val="80000"/>
                </a:lnSpc>
              </a:pPr>
              <a:r>
                <a:rPr lang="zh-CN" altLang="en-US" sz="1800" b="1">
                  <a:solidFill>
                    <a:schemeClr val="tx1"/>
                  </a:solidFill>
                  <a:latin typeface="宋体" pitchFamily="2" charset="-122"/>
                </a:rPr>
                <a:t>单价</a:t>
              </a:r>
            </a:p>
            <a:p>
              <a:pPr algn="l" eaLnBrk="0" hangingPunct="0">
                <a:lnSpc>
                  <a:spcPct val="80000"/>
                </a:lnSpc>
              </a:pPr>
              <a:r>
                <a:rPr lang="zh-CN" altLang="en-US" sz="1800" b="1">
                  <a:solidFill>
                    <a:schemeClr val="tx1"/>
                  </a:solidFill>
                  <a:latin typeface="宋体" pitchFamily="2" charset="-122"/>
                </a:rPr>
                <a:t>架上数量</a:t>
              </a:r>
            </a:p>
            <a:p>
              <a:pPr algn="l" eaLnBrk="0" hangingPunct="0">
                <a:lnSpc>
                  <a:spcPct val="80000"/>
                </a:lnSpc>
              </a:pPr>
              <a:r>
                <a:rPr lang="zh-CN" altLang="en-US" sz="1800" b="1">
                  <a:solidFill>
                    <a:schemeClr val="tx1"/>
                  </a:solidFill>
                  <a:latin typeface="宋体" pitchFamily="2" charset="-122"/>
                </a:rPr>
                <a:t>下限</a:t>
              </a:r>
            </a:p>
          </p:txBody>
        </p:sp>
        <p:sp>
          <p:nvSpPr>
            <p:cNvPr id="413727" name="Line 31"/>
            <p:cNvSpPr>
              <a:spLocks noChangeShapeType="1"/>
            </p:cNvSpPr>
            <p:nvPr/>
          </p:nvSpPr>
          <p:spPr bwMode="auto">
            <a:xfrm flipV="1">
              <a:off x="1816" y="1720"/>
              <a:ext cx="1007" cy="8"/>
            </a:xfrm>
            <a:prstGeom prst="line">
              <a:avLst/>
            </a:prstGeom>
            <a:noFill/>
            <a:ln w="12700">
              <a:solidFill>
                <a:schemeClr val="tx1"/>
              </a:solidFill>
              <a:round/>
              <a:headEnd/>
              <a:tailEnd/>
            </a:ln>
            <a:effectLst/>
          </p:spPr>
          <p:txBody>
            <a:bodyPr wrap="none" anchor="ctr"/>
            <a:lstStyle/>
            <a:p>
              <a:endParaRPr lang="zh-CN" altLang="en-US"/>
            </a:p>
          </p:txBody>
        </p:sp>
        <p:sp>
          <p:nvSpPr>
            <p:cNvPr id="413728" name="Text Box 32"/>
            <p:cNvSpPr txBox="1">
              <a:spLocks noChangeArrowheads="1"/>
            </p:cNvSpPr>
            <p:nvPr/>
          </p:nvSpPr>
          <p:spPr bwMode="auto">
            <a:xfrm>
              <a:off x="1952" y="2439"/>
              <a:ext cx="760" cy="520"/>
            </a:xfrm>
            <a:prstGeom prst="rect">
              <a:avLst/>
            </a:prstGeom>
            <a:noFill/>
            <a:ln w="12700">
              <a:noFill/>
              <a:miter lim="800000"/>
              <a:headEnd/>
              <a:tailEnd/>
            </a:ln>
            <a:effectLst/>
          </p:spPr>
          <p:txBody>
            <a:bodyPr wrap="none">
              <a:spAutoFit/>
            </a:bodyPr>
            <a:lstStyle/>
            <a:p>
              <a:pPr algn="l" eaLnBrk="0" hangingPunct="0">
                <a:lnSpc>
                  <a:spcPct val="80000"/>
                </a:lnSpc>
              </a:pPr>
              <a:r>
                <a:rPr lang="zh-CN" altLang="en-US" sz="2000" b="1">
                  <a:solidFill>
                    <a:schemeClr val="tx1"/>
                  </a:solidFill>
                  <a:latin typeface="宋体" pitchFamily="2" charset="-122"/>
                </a:rPr>
                <a:t>售出</a:t>
              </a:r>
            </a:p>
            <a:p>
              <a:pPr algn="l" eaLnBrk="0" hangingPunct="0">
                <a:lnSpc>
                  <a:spcPct val="80000"/>
                </a:lnSpc>
              </a:pPr>
              <a:r>
                <a:rPr lang="zh-CN" altLang="en-US" sz="2000" b="1">
                  <a:solidFill>
                    <a:schemeClr val="tx1"/>
                  </a:solidFill>
                  <a:latin typeface="宋体" pitchFamily="2" charset="-122"/>
                </a:rPr>
                <a:t>补充</a:t>
              </a:r>
            </a:p>
            <a:p>
              <a:pPr algn="l" eaLnBrk="0" hangingPunct="0">
                <a:lnSpc>
                  <a:spcPct val="80000"/>
                </a:lnSpc>
              </a:pPr>
              <a:r>
                <a:rPr lang="zh-CN" altLang="en-US" sz="2000" b="1">
                  <a:solidFill>
                    <a:schemeClr val="tx1"/>
                  </a:solidFill>
                  <a:latin typeface="宋体" pitchFamily="2" charset="-122"/>
                </a:rPr>
                <a:t>价格更新</a:t>
              </a:r>
              <a:endParaRPr lang="zh-CN" altLang="en-US" sz="1800" b="1">
                <a:solidFill>
                  <a:schemeClr val="tx1"/>
                </a:solidFill>
                <a:latin typeface="宋体" pitchFamily="2" charset="-122"/>
              </a:endParaRPr>
            </a:p>
          </p:txBody>
        </p:sp>
      </p:grpSp>
      <p:grpSp>
        <p:nvGrpSpPr>
          <p:cNvPr id="413762" name="Group 66"/>
          <p:cNvGrpSpPr>
            <a:grpSpLocks/>
          </p:cNvGrpSpPr>
          <p:nvPr/>
        </p:nvGrpSpPr>
        <p:grpSpPr bwMode="auto">
          <a:xfrm>
            <a:off x="2038350" y="4889500"/>
            <a:ext cx="1914525" cy="1330325"/>
            <a:chOff x="1284" y="3080"/>
            <a:chExt cx="1206" cy="838"/>
          </a:xfrm>
        </p:grpSpPr>
        <p:sp>
          <p:nvSpPr>
            <p:cNvPr id="413729" name="Rectangle 33"/>
            <p:cNvSpPr>
              <a:spLocks noChangeArrowheads="1"/>
            </p:cNvSpPr>
            <p:nvPr/>
          </p:nvSpPr>
          <p:spPr bwMode="auto">
            <a:xfrm>
              <a:off x="1292" y="3080"/>
              <a:ext cx="1198" cy="838"/>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3730" name="Line 34"/>
            <p:cNvSpPr>
              <a:spLocks noChangeShapeType="1"/>
            </p:cNvSpPr>
            <p:nvPr/>
          </p:nvSpPr>
          <p:spPr bwMode="auto">
            <a:xfrm>
              <a:off x="1284" y="3729"/>
              <a:ext cx="1200" cy="0"/>
            </a:xfrm>
            <a:prstGeom prst="line">
              <a:avLst/>
            </a:prstGeom>
            <a:noFill/>
            <a:ln w="12700">
              <a:solidFill>
                <a:schemeClr val="tx1"/>
              </a:solidFill>
              <a:round/>
              <a:headEnd/>
              <a:tailEnd/>
            </a:ln>
            <a:effectLst/>
          </p:spPr>
          <p:txBody>
            <a:bodyPr wrap="none" anchor="ctr"/>
            <a:lstStyle/>
            <a:p>
              <a:endParaRPr lang="zh-CN" altLang="en-US"/>
            </a:p>
          </p:txBody>
        </p:sp>
        <p:sp>
          <p:nvSpPr>
            <p:cNvPr id="413731" name="Rectangle 35"/>
            <p:cNvSpPr>
              <a:spLocks noChangeArrowheads="1"/>
            </p:cNvSpPr>
            <p:nvPr/>
          </p:nvSpPr>
          <p:spPr bwMode="auto">
            <a:xfrm>
              <a:off x="1459" y="3118"/>
              <a:ext cx="910" cy="248"/>
            </a:xfrm>
            <a:prstGeom prst="rect">
              <a:avLst/>
            </a:prstGeom>
            <a:noFill/>
            <a:ln w="12700">
              <a:noFill/>
              <a:miter lim="800000"/>
              <a:headEnd/>
              <a:tailEnd/>
            </a:ln>
            <a:effectLst/>
          </p:spPr>
          <p:txBody>
            <a:bodyPr wrap="square" lIns="90488" tIns="44450" rIns="90488" bIns="44450">
              <a:spAutoFit/>
            </a:bodyPr>
            <a:lstStyle/>
            <a:p>
              <a:pPr algn="l" eaLnBrk="0" hangingPunct="0">
                <a:lnSpc>
                  <a:spcPct val="100000"/>
                </a:lnSpc>
              </a:pPr>
              <a:r>
                <a:rPr lang="zh-CN" altLang="en-US" sz="2000" b="1" dirty="0">
                  <a:solidFill>
                    <a:schemeClr val="tx1"/>
                  </a:solidFill>
                  <a:latin typeface="宋体" pitchFamily="2" charset="-122"/>
                </a:rPr>
                <a:t>特价商品</a:t>
              </a:r>
            </a:p>
          </p:txBody>
        </p:sp>
        <p:sp>
          <p:nvSpPr>
            <p:cNvPr id="413732" name="Rectangle 36"/>
            <p:cNvSpPr>
              <a:spLocks noChangeArrowheads="1"/>
            </p:cNvSpPr>
            <p:nvPr/>
          </p:nvSpPr>
          <p:spPr bwMode="auto">
            <a:xfrm>
              <a:off x="1394" y="3385"/>
              <a:ext cx="946" cy="332"/>
            </a:xfrm>
            <a:prstGeom prst="rect">
              <a:avLst/>
            </a:prstGeom>
            <a:noFill/>
            <a:ln w="12700">
              <a:noFill/>
              <a:miter lim="800000"/>
              <a:headEnd/>
              <a:tailEnd/>
            </a:ln>
            <a:effectLst/>
          </p:spPr>
          <p:txBody>
            <a:bodyPr lIns="90488" tIns="44450" rIns="90488" bIns="44450">
              <a:spAutoFit/>
            </a:bodyPr>
            <a:lstStyle/>
            <a:p>
              <a:pPr algn="l" eaLnBrk="0" hangingPunct="0">
                <a:lnSpc>
                  <a:spcPct val="80000"/>
                </a:lnSpc>
              </a:pPr>
              <a:r>
                <a:rPr lang="zh-CN" altLang="en-US" sz="1800" b="1" dirty="0">
                  <a:solidFill>
                    <a:schemeClr val="tx1"/>
                  </a:solidFill>
                  <a:latin typeface="宋体" pitchFamily="2" charset="-122"/>
                </a:rPr>
                <a:t>开始日期</a:t>
              </a:r>
            </a:p>
            <a:p>
              <a:pPr algn="l" eaLnBrk="0" hangingPunct="0">
                <a:lnSpc>
                  <a:spcPct val="80000"/>
                </a:lnSpc>
              </a:pPr>
              <a:r>
                <a:rPr lang="zh-CN" altLang="en-US" sz="1800" b="1" dirty="0">
                  <a:solidFill>
                    <a:schemeClr val="tx1"/>
                  </a:solidFill>
                  <a:latin typeface="宋体" pitchFamily="2" charset="-122"/>
                </a:rPr>
                <a:t>结束日期</a:t>
              </a:r>
            </a:p>
          </p:txBody>
        </p:sp>
        <p:sp>
          <p:nvSpPr>
            <p:cNvPr id="413733" name="Line 37"/>
            <p:cNvSpPr>
              <a:spLocks noChangeShapeType="1"/>
            </p:cNvSpPr>
            <p:nvPr/>
          </p:nvSpPr>
          <p:spPr bwMode="auto">
            <a:xfrm flipV="1">
              <a:off x="1288" y="3385"/>
              <a:ext cx="1196" cy="8"/>
            </a:xfrm>
            <a:prstGeom prst="line">
              <a:avLst/>
            </a:prstGeom>
            <a:noFill/>
            <a:ln w="12700">
              <a:solidFill>
                <a:schemeClr val="tx1"/>
              </a:solidFill>
              <a:round/>
              <a:headEnd/>
              <a:tailEnd/>
            </a:ln>
            <a:effectLst/>
          </p:spPr>
          <p:txBody>
            <a:bodyPr wrap="none" anchor="ctr"/>
            <a:lstStyle/>
            <a:p>
              <a:endParaRPr lang="zh-CN" altLang="en-US"/>
            </a:p>
          </p:txBody>
        </p:sp>
      </p:grpSp>
      <p:grpSp>
        <p:nvGrpSpPr>
          <p:cNvPr id="413761" name="Group 65"/>
          <p:cNvGrpSpPr>
            <a:grpSpLocks/>
          </p:cNvGrpSpPr>
          <p:nvPr/>
        </p:nvGrpSpPr>
        <p:grpSpPr bwMode="auto">
          <a:xfrm>
            <a:off x="4365625" y="4332288"/>
            <a:ext cx="1920875" cy="1835150"/>
            <a:chOff x="2750" y="2729"/>
            <a:chExt cx="1210" cy="1156"/>
          </a:xfrm>
        </p:grpSpPr>
        <p:sp>
          <p:nvSpPr>
            <p:cNvPr id="413734" name="Rectangle 38"/>
            <p:cNvSpPr>
              <a:spLocks noChangeArrowheads="1"/>
            </p:cNvSpPr>
            <p:nvPr/>
          </p:nvSpPr>
          <p:spPr bwMode="auto">
            <a:xfrm>
              <a:off x="2758" y="2729"/>
              <a:ext cx="1198" cy="1155"/>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3735" name="Line 39"/>
            <p:cNvSpPr>
              <a:spLocks noChangeShapeType="1"/>
            </p:cNvSpPr>
            <p:nvPr/>
          </p:nvSpPr>
          <p:spPr bwMode="auto">
            <a:xfrm>
              <a:off x="2750" y="3447"/>
              <a:ext cx="1200" cy="0"/>
            </a:xfrm>
            <a:prstGeom prst="line">
              <a:avLst/>
            </a:prstGeom>
            <a:noFill/>
            <a:ln w="12700">
              <a:solidFill>
                <a:schemeClr val="tx1"/>
              </a:solidFill>
              <a:round/>
              <a:headEnd/>
              <a:tailEnd/>
            </a:ln>
            <a:effectLst/>
          </p:spPr>
          <p:txBody>
            <a:bodyPr wrap="none" anchor="ctr"/>
            <a:lstStyle/>
            <a:p>
              <a:endParaRPr lang="zh-CN" altLang="en-US"/>
            </a:p>
          </p:txBody>
        </p:sp>
        <p:sp>
          <p:nvSpPr>
            <p:cNvPr id="413736" name="Rectangle 40"/>
            <p:cNvSpPr>
              <a:spLocks noChangeArrowheads="1"/>
            </p:cNvSpPr>
            <p:nvPr/>
          </p:nvSpPr>
          <p:spPr bwMode="auto">
            <a:xfrm>
              <a:off x="3000" y="2735"/>
              <a:ext cx="758" cy="229"/>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800" b="1">
                  <a:solidFill>
                    <a:schemeClr val="tx1"/>
                  </a:solidFill>
                  <a:latin typeface="宋体" pitchFamily="2" charset="-122"/>
                </a:rPr>
                <a:t>计量商品</a:t>
              </a:r>
            </a:p>
          </p:txBody>
        </p:sp>
        <p:sp>
          <p:nvSpPr>
            <p:cNvPr id="413737" name="Rectangle 41"/>
            <p:cNvSpPr>
              <a:spLocks noChangeArrowheads="1"/>
            </p:cNvSpPr>
            <p:nvPr/>
          </p:nvSpPr>
          <p:spPr bwMode="auto">
            <a:xfrm>
              <a:off x="3014" y="2993"/>
              <a:ext cx="946" cy="449"/>
            </a:xfrm>
            <a:prstGeom prst="rect">
              <a:avLst/>
            </a:prstGeom>
            <a:noFill/>
            <a:ln w="12700">
              <a:noFill/>
              <a:miter lim="800000"/>
              <a:headEnd/>
              <a:tailEnd/>
            </a:ln>
            <a:effectLst/>
          </p:spPr>
          <p:txBody>
            <a:bodyPr lIns="90488" tIns="44450" rIns="90488" bIns="44450">
              <a:spAutoFit/>
            </a:bodyPr>
            <a:lstStyle/>
            <a:p>
              <a:pPr algn="l" eaLnBrk="0" hangingPunct="0">
                <a:lnSpc>
                  <a:spcPct val="85000"/>
                </a:lnSpc>
              </a:pPr>
              <a:r>
                <a:rPr lang="zh-CN" altLang="en-US" sz="1600" b="1">
                  <a:solidFill>
                    <a:schemeClr val="tx1"/>
                  </a:solidFill>
                  <a:latin typeface="宋体" pitchFamily="2" charset="-122"/>
                </a:rPr>
                <a:t>单价</a:t>
              </a:r>
            </a:p>
            <a:p>
              <a:pPr algn="l" eaLnBrk="0" hangingPunct="0">
                <a:lnSpc>
                  <a:spcPct val="85000"/>
                </a:lnSpc>
              </a:pPr>
              <a:r>
                <a:rPr lang="zh-CN" altLang="en-US" sz="1600" b="1">
                  <a:solidFill>
                    <a:schemeClr val="tx1"/>
                  </a:solidFill>
                  <a:latin typeface="宋体" pitchFamily="2" charset="-122"/>
                </a:rPr>
                <a:t>计量单位</a:t>
              </a:r>
            </a:p>
            <a:p>
              <a:pPr algn="l" eaLnBrk="0" hangingPunct="0">
                <a:lnSpc>
                  <a:spcPct val="85000"/>
                </a:lnSpc>
              </a:pPr>
              <a:r>
                <a:rPr lang="zh-CN" altLang="en-US" sz="1600" b="1">
                  <a:solidFill>
                    <a:schemeClr val="tx1"/>
                  </a:solidFill>
                  <a:latin typeface="宋体" pitchFamily="2" charset="-122"/>
                </a:rPr>
                <a:t>计价方式</a:t>
              </a:r>
            </a:p>
          </p:txBody>
        </p:sp>
        <p:sp>
          <p:nvSpPr>
            <p:cNvPr id="413738" name="Line 42"/>
            <p:cNvSpPr>
              <a:spLocks noChangeShapeType="1"/>
            </p:cNvSpPr>
            <p:nvPr/>
          </p:nvSpPr>
          <p:spPr bwMode="auto">
            <a:xfrm flipV="1">
              <a:off x="2754" y="2983"/>
              <a:ext cx="1196" cy="8"/>
            </a:xfrm>
            <a:prstGeom prst="line">
              <a:avLst/>
            </a:prstGeom>
            <a:noFill/>
            <a:ln w="12700">
              <a:solidFill>
                <a:schemeClr val="tx1"/>
              </a:solidFill>
              <a:round/>
              <a:headEnd/>
              <a:tailEnd/>
            </a:ln>
            <a:effectLst/>
          </p:spPr>
          <p:txBody>
            <a:bodyPr wrap="none" anchor="ctr"/>
            <a:lstStyle/>
            <a:p>
              <a:endParaRPr lang="zh-CN" altLang="en-US"/>
            </a:p>
          </p:txBody>
        </p:sp>
        <p:sp>
          <p:nvSpPr>
            <p:cNvPr id="413739" name="Text Box 43"/>
            <p:cNvSpPr txBox="1">
              <a:spLocks noChangeArrowheads="1"/>
            </p:cNvSpPr>
            <p:nvPr/>
          </p:nvSpPr>
          <p:spPr bwMode="auto">
            <a:xfrm>
              <a:off x="3023" y="3434"/>
              <a:ext cx="632" cy="451"/>
            </a:xfrm>
            <a:prstGeom prst="rect">
              <a:avLst/>
            </a:prstGeom>
            <a:noFill/>
            <a:ln w="12700">
              <a:noFill/>
              <a:miter lim="800000"/>
              <a:headEnd/>
              <a:tailEnd/>
            </a:ln>
            <a:effectLst/>
          </p:spPr>
          <p:txBody>
            <a:bodyPr wrap="none">
              <a:spAutoFit/>
            </a:bodyPr>
            <a:lstStyle/>
            <a:p>
              <a:pPr algn="l" eaLnBrk="0" hangingPunct="0">
                <a:lnSpc>
                  <a:spcPct val="85000"/>
                </a:lnSpc>
              </a:pPr>
              <a:r>
                <a:rPr lang="zh-CN" altLang="en-US" sz="1600" b="1">
                  <a:solidFill>
                    <a:schemeClr val="tx1"/>
                  </a:solidFill>
                  <a:latin typeface="宋体" pitchFamily="2" charset="-122"/>
                </a:rPr>
                <a:t>售出</a:t>
              </a:r>
            </a:p>
            <a:p>
              <a:pPr algn="l" eaLnBrk="0" hangingPunct="0">
                <a:lnSpc>
                  <a:spcPct val="85000"/>
                </a:lnSpc>
              </a:pPr>
              <a:r>
                <a:rPr lang="zh-CN" altLang="en-US" sz="1600" b="1">
                  <a:solidFill>
                    <a:schemeClr val="tx1"/>
                  </a:solidFill>
                  <a:latin typeface="宋体" pitchFamily="2" charset="-122"/>
                </a:rPr>
                <a:t>补充</a:t>
              </a:r>
            </a:p>
            <a:p>
              <a:pPr algn="l" eaLnBrk="0" hangingPunct="0">
                <a:lnSpc>
                  <a:spcPct val="85000"/>
                </a:lnSpc>
              </a:pPr>
              <a:r>
                <a:rPr lang="zh-CN" altLang="en-US" sz="1600" b="1">
                  <a:solidFill>
                    <a:schemeClr val="tx1"/>
                  </a:solidFill>
                  <a:latin typeface="宋体" pitchFamily="2" charset="-122"/>
                </a:rPr>
                <a:t>价格更新</a:t>
              </a:r>
            </a:p>
          </p:txBody>
        </p:sp>
      </p:grpSp>
      <p:grpSp>
        <p:nvGrpSpPr>
          <p:cNvPr id="413759" name="Group 63"/>
          <p:cNvGrpSpPr>
            <a:grpSpLocks/>
          </p:cNvGrpSpPr>
          <p:nvPr/>
        </p:nvGrpSpPr>
        <p:grpSpPr bwMode="auto">
          <a:xfrm>
            <a:off x="152400" y="2300288"/>
            <a:ext cx="1501775" cy="1860550"/>
            <a:chOff x="564" y="993"/>
            <a:chExt cx="946" cy="1172"/>
          </a:xfrm>
        </p:grpSpPr>
        <p:sp>
          <p:nvSpPr>
            <p:cNvPr id="413740" name="Rectangle 44"/>
            <p:cNvSpPr>
              <a:spLocks noChangeArrowheads="1"/>
            </p:cNvSpPr>
            <p:nvPr/>
          </p:nvSpPr>
          <p:spPr bwMode="auto">
            <a:xfrm>
              <a:off x="594" y="1028"/>
              <a:ext cx="898" cy="1137"/>
            </a:xfrm>
            <a:prstGeom prst="rect">
              <a:avLst/>
            </a:prstGeom>
            <a:solidFill>
              <a:schemeClr val="accent1"/>
            </a:solidFill>
            <a:ln w="12700">
              <a:solidFill>
                <a:schemeClr val="tx1"/>
              </a:solidFill>
              <a:miter lim="800000"/>
              <a:headEnd/>
              <a:tailEnd/>
            </a:ln>
            <a:effectLst/>
          </p:spPr>
          <p:txBody>
            <a:bodyPr wrap="none" anchor="ctr"/>
            <a:lstStyle/>
            <a:p>
              <a:pPr algn="ctr" eaLnBrk="0" hangingPunct="0">
                <a:lnSpc>
                  <a:spcPct val="100000"/>
                </a:lnSpc>
              </a:pPr>
              <a:endParaRPr lang="zh-CN" altLang="zh-CN" sz="2400">
                <a:solidFill>
                  <a:schemeClr val="tx1"/>
                </a:solidFill>
              </a:endParaRPr>
            </a:p>
          </p:txBody>
        </p:sp>
        <p:sp>
          <p:nvSpPr>
            <p:cNvPr id="413741" name="Line 45"/>
            <p:cNvSpPr>
              <a:spLocks noChangeShapeType="1"/>
            </p:cNvSpPr>
            <p:nvPr/>
          </p:nvSpPr>
          <p:spPr bwMode="auto">
            <a:xfrm>
              <a:off x="592" y="1697"/>
              <a:ext cx="900" cy="0"/>
            </a:xfrm>
            <a:prstGeom prst="line">
              <a:avLst/>
            </a:prstGeom>
            <a:noFill/>
            <a:ln w="12700">
              <a:solidFill>
                <a:schemeClr val="tx1"/>
              </a:solidFill>
              <a:round/>
              <a:headEnd/>
              <a:tailEnd/>
            </a:ln>
            <a:effectLst/>
          </p:spPr>
          <p:txBody>
            <a:bodyPr wrap="none" anchor="ctr"/>
            <a:lstStyle/>
            <a:p>
              <a:endParaRPr lang="zh-CN" altLang="en-US"/>
            </a:p>
          </p:txBody>
        </p:sp>
        <p:sp>
          <p:nvSpPr>
            <p:cNvPr id="413742" name="Rectangle 46"/>
            <p:cNvSpPr>
              <a:spLocks noChangeArrowheads="1"/>
            </p:cNvSpPr>
            <p:nvPr/>
          </p:nvSpPr>
          <p:spPr bwMode="auto">
            <a:xfrm>
              <a:off x="654" y="993"/>
              <a:ext cx="758" cy="248"/>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2000" b="1">
                  <a:solidFill>
                    <a:schemeClr val="tx1"/>
                  </a:solidFill>
                  <a:latin typeface="宋体" pitchFamily="2" charset="-122"/>
                </a:rPr>
                <a:t>收款机</a:t>
              </a:r>
            </a:p>
          </p:txBody>
        </p:sp>
        <p:sp>
          <p:nvSpPr>
            <p:cNvPr id="413743" name="Rectangle 47"/>
            <p:cNvSpPr>
              <a:spLocks noChangeArrowheads="1"/>
            </p:cNvSpPr>
            <p:nvPr/>
          </p:nvSpPr>
          <p:spPr bwMode="auto">
            <a:xfrm>
              <a:off x="564" y="1241"/>
              <a:ext cx="946" cy="470"/>
            </a:xfrm>
            <a:prstGeom prst="rect">
              <a:avLst/>
            </a:prstGeom>
            <a:noFill/>
            <a:ln w="12700">
              <a:noFill/>
              <a:miter lim="800000"/>
              <a:headEnd/>
              <a:tailEnd/>
            </a:ln>
            <a:effectLst/>
          </p:spPr>
          <p:txBody>
            <a:bodyPr lIns="90488" tIns="44450" rIns="90488" bIns="44450">
              <a:spAutoFit/>
            </a:bodyPr>
            <a:lstStyle/>
            <a:p>
              <a:pPr algn="l" eaLnBrk="0" hangingPunct="0">
                <a:lnSpc>
                  <a:spcPct val="80000"/>
                </a:lnSpc>
              </a:pPr>
              <a:r>
                <a:rPr lang="zh-CN" altLang="en-US" sz="1800" b="1">
                  <a:solidFill>
                    <a:schemeClr val="tx1"/>
                  </a:solidFill>
                  <a:latin typeface="宋体" pitchFamily="2" charset="-122"/>
                </a:rPr>
                <a:t>本班收款员</a:t>
              </a:r>
            </a:p>
            <a:p>
              <a:pPr algn="l" eaLnBrk="0" hangingPunct="0">
                <a:lnSpc>
                  <a:spcPct val="80000"/>
                </a:lnSpc>
              </a:pPr>
              <a:r>
                <a:rPr lang="zh-CN" altLang="en-US" sz="1800" b="1">
                  <a:solidFill>
                    <a:schemeClr val="tx1"/>
                  </a:solidFill>
                  <a:latin typeface="宋体" pitchFamily="2" charset="-122"/>
                </a:rPr>
                <a:t>开始时间</a:t>
              </a:r>
            </a:p>
            <a:p>
              <a:pPr algn="l" eaLnBrk="0" hangingPunct="0">
                <a:lnSpc>
                  <a:spcPct val="80000"/>
                </a:lnSpc>
              </a:pPr>
              <a:r>
                <a:rPr lang="zh-CN" altLang="en-US" sz="1800" b="1">
                  <a:solidFill>
                    <a:schemeClr val="tx1"/>
                  </a:solidFill>
                  <a:latin typeface="宋体" pitchFamily="2" charset="-122"/>
                </a:rPr>
                <a:t>结束时间</a:t>
              </a:r>
            </a:p>
          </p:txBody>
        </p:sp>
        <p:sp>
          <p:nvSpPr>
            <p:cNvPr id="413744" name="Rectangle 48"/>
            <p:cNvSpPr>
              <a:spLocks noChangeArrowheads="1"/>
            </p:cNvSpPr>
            <p:nvPr/>
          </p:nvSpPr>
          <p:spPr bwMode="auto">
            <a:xfrm>
              <a:off x="654" y="1668"/>
              <a:ext cx="758" cy="470"/>
            </a:xfrm>
            <a:prstGeom prst="rect">
              <a:avLst/>
            </a:prstGeom>
            <a:noFill/>
            <a:ln w="12700">
              <a:noFill/>
              <a:miter lim="800000"/>
              <a:headEnd/>
              <a:tailEnd/>
            </a:ln>
            <a:effectLst/>
          </p:spPr>
          <p:txBody>
            <a:bodyPr lIns="90488" tIns="44450" rIns="90488" bIns="44450">
              <a:spAutoFit/>
            </a:bodyPr>
            <a:lstStyle/>
            <a:p>
              <a:pPr algn="l" eaLnBrk="0" hangingPunct="0">
                <a:lnSpc>
                  <a:spcPct val="80000"/>
                </a:lnSpc>
              </a:pPr>
              <a:r>
                <a:rPr lang="en-US" altLang="zh-CN" sz="1800" b="1">
                  <a:solidFill>
                    <a:schemeClr val="tx1"/>
                  </a:solidFill>
                  <a:latin typeface="宋体" pitchFamily="2" charset="-122"/>
                </a:rPr>
                <a:t> </a:t>
              </a:r>
              <a:r>
                <a:rPr lang="zh-CN" altLang="en-US" sz="1800" b="1">
                  <a:solidFill>
                    <a:schemeClr val="tx1"/>
                  </a:solidFill>
                  <a:latin typeface="宋体" pitchFamily="2" charset="-122"/>
                </a:rPr>
                <a:t>登录</a:t>
              </a:r>
            </a:p>
            <a:p>
              <a:pPr algn="l" eaLnBrk="0" hangingPunct="0">
                <a:lnSpc>
                  <a:spcPct val="80000"/>
                </a:lnSpc>
              </a:pPr>
              <a:r>
                <a:rPr lang="zh-CN" altLang="en-US" sz="1800" b="1">
                  <a:solidFill>
                    <a:schemeClr val="tx1"/>
                  </a:solidFill>
                  <a:latin typeface="宋体" pitchFamily="2" charset="-122"/>
                </a:rPr>
                <a:t> 售货</a:t>
              </a:r>
            </a:p>
            <a:p>
              <a:pPr algn="l" eaLnBrk="0" hangingPunct="0">
                <a:lnSpc>
                  <a:spcPct val="80000"/>
                </a:lnSpc>
              </a:pPr>
              <a:r>
                <a:rPr lang="zh-CN" altLang="en-US" sz="1800" b="1">
                  <a:solidFill>
                    <a:schemeClr val="tx1"/>
                  </a:solidFill>
                  <a:latin typeface="宋体" pitchFamily="2" charset="-122"/>
                </a:rPr>
                <a:t> 结帐</a:t>
              </a:r>
            </a:p>
          </p:txBody>
        </p:sp>
        <p:sp>
          <p:nvSpPr>
            <p:cNvPr id="413745" name="Line 49"/>
            <p:cNvSpPr>
              <a:spLocks noChangeShapeType="1"/>
            </p:cNvSpPr>
            <p:nvPr/>
          </p:nvSpPr>
          <p:spPr bwMode="auto">
            <a:xfrm>
              <a:off x="592" y="1241"/>
              <a:ext cx="896" cy="0"/>
            </a:xfrm>
            <a:prstGeom prst="line">
              <a:avLst/>
            </a:prstGeom>
            <a:noFill/>
            <a:ln w="12700">
              <a:solidFill>
                <a:schemeClr val="tx1"/>
              </a:solidFill>
              <a:round/>
              <a:headEnd/>
              <a:tailEnd/>
            </a:ln>
            <a:effectLst/>
          </p:spPr>
          <p:txBody>
            <a:bodyPr wrap="none" anchor="ctr"/>
            <a:lstStyle/>
            <a:p>
              <a:endParaRPr lang="zh-CN" altLang="en-US"/>
            </a:p>
          </p:txBody>
        </p:sp>
      </p:grpSp>
      <p:grpSp>
        <p:nvGrpSpPr>
          <p:cNvPr id="413758" name="Group 62"/>
          <p:cNvGrpSpPr>
            <a:grpSpLocks/>
          </p:cNvGrpSpPr>
          <p:nvPr/>
        </p:nvGrpSpPr>
        <p:grpSpPr bwMode="auto">
          <a:xfrm>
            <a:off x="152400" y="4700588"/>
            <a:ext cx="1635125" cy="1812925"/>
            <a:chOff x="96" y="2961"/>
            <a:chExt cx="1030" cy="1142"/>
          </a:xfrm>
        </p:grpSpPr>
        <p:sp>
          <p:nvSpPr>
            <p:cNvPr id="413746" name="Rectangle 50"/>
            <p:cNvSpPr>
              <a:spLocks noChangeArrowheads="1"/>
            </p:cNvSpPr>
            <p:nvPr/>
          </p:nvSpPr>
          <p:spPr bwMode="auto">
            <a:xfrm>
              <a:off x="134" y="2966"/>
              <a:ext cx="898" cy="1137"/>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3747" name="Line 51"/>
            <p:cNvSpPr>
              <a:spLocks noChangeShapeType="1"/>
            </p:cNvSpPr>
            <p:nvPr/>
          </p:nvSpPr>
          <p:spPr bwMode="auto">
            <a:xfrm>
              <a:off x="132" y="3431"/>
              <a:ext cx="900" cy="0"/>
            </a:xfrm>
            <a:prstGeom prst="line">
              <a:avLst/>
            </a:prstGeom>
            <a:noFill/>
            <a:ln w="12700">
              <a:solidFill>
                <a:schemeClr val="tx1"/>
              </a:solidFill>
              <a:round/>
              <a:headEnd/>
              <a:tailEnd/>
            </a:ln>
            <a:effectLst/>
          </p:spPr>
          <p:txBody>
            <a:bodyPr wrap="none" anchor="ctr"/>
            <a:lstStyle/>
            <a:p>
              <a:endParaRPr lang="zh-CN" altLang="en-US"/>
            </a:p>
          </p:txBody>
        </p:sp>
        <p:sp>
          <p:nvSpPr>
            <p:cNvPr id="413748" name="Rectangle 52"/>
            <p:cNvSpPr>
              <a:spLocks noChangeArrowheads="1"/>
            </p:cNvSpPr>
            <p:nvPr/>
          </p:nvSpPr>
          <p:spPr bwMode="auto">
            <a:xfrm>
              <a:off x="96" y="2961"/>
              <a:ext cx="960" cy="248"/>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2000" b="1">
                  <a:solidFill>
                    <a:schemeClr val="tx1"/>
                  </a:solidFill>
                  <a:latin typeface="宋体" pitchFamily="2" charset="-122"/>
                </a:rPr>
                <a:t>商品一览表</a:t>
              </a:r>
            </a:p>
          </p:txBody>
        </p:sp>
        <p:sp>
          <p:nvSpPr>
            <p:cNvPr id="413749" name="Rectangle 53"/>
            <p:cNvSpPr>
              <a:spLocks noChangeArrowheads="1"/>
            </p:cNvSpPr>
            <p:nvPr/>
          </p:nvSpPr>
          <p:spPr bwMode="auto">
            <a:xfrm>
              <a:off x="180" y="3187"/>
              <a:ext cx="946" cy="194"/>
            </a:xfrm>
            <a:prstGeom prst="rect">
              <a:avLst/>
            </a:prstGeom>
            <a:noFill/>
            <a:ln w="12700">
              <a:noFill/>
              <a:miter lim="800000"/>
              <a:headEnd/>
              <a:tailEnd/>
            </a:ln>
            <a:effectLst/>
          </p:spPr>
          <p:txBody>
            <a:bodyPr lIns="90488" tIns="44450" rIns="90488" bIns="44450">
              <a:spAutoFit/>
            </a:bodyPr>
            <a:lstStyle/>
            <a:p>
              <a:pPr algn="l" eaLnBrk="0" hangingPunct="0">
                <a:lnSpc>
                  <a:spcPct val="80000"/>
                </a:lnSpc>
              </a:pPr>
              <a:r>
                <a:rPr lang="zh-CN" altLang="en-US" sz="1800" b="1">
                  <a:solidFill>
                    <a:schemeClr val="tx1"/>
                  </a:solidFill>
                  <a:latin typeface="宋体" pitchFamily="2" charset="-122"/>
                </a:rPr>
                <a:t>商品目录</a:t>
              </a:r>
            </a:p>
          </p:txBody>
        </p:sp>
        <p:sp>
          <p:nvSpPr>
            <p:cNvPr id="413750" name="Rectangle 54"/>
            <p:cNvSpPr>
              <a:spLocks noChangeArrowheads="1"/>
            </p:cNvSpPr>
            <p:nvPr/>
          </p:nvSpPr>
          <p:spPr bwMode="auto">
            <a:xfrm>
              <a:off x="214" y="3479"/>
              <a:ext cx="758" cy="472"/>
            </a:xfrm>
            <a:prstGeom prst="rect">
              <a:avLst/>
            </a:prstGeom>
            <a:noFill/>
            <a:ln w="12700">
              <a:noFill/>
              <a:miter lim="800000"/>
              <a:headEnd/>
              <a:tailEnd/>
            </a:ln>
            <a:effectLst/>
          </p:spPr>
          <p:txBody>
            <a:bodyPr lIns="90488" tIns="44450" rIns="90488" bIns="44450">
              <a:spAutoFit/>
            </a:bodyPr>
            <a:lstStyle/>
            <a:p>
              <a:pPr algn="l" eaLnBrk="0" hangingPunct="0">
                <a:lnSpc>
                  <a:spcPct val="120000"/>
                </a:lnSpc>
              </a:pPr>
              <a:r>
                <a:rPr lang="zh-CN" altLang="en-US" sz="1800" b="1">
                  <a:solidFill>
                    <a:schemeClr val="tx1"/>
                  </a:solidFill>
                  <a:latin typeface="宋体" pitchFamily="2" charset="-122"/>
                </a:rPr>
                <a:t>检索</a:t>
              </a:r>
            </a:p>
            <a:p>
              <a:pPr algn="l" eaLnBrk="0" hangingPunct="0">
                <a:lnSpc>
                  <a:spcPct val="120000"/>
                </a:lnSpc>
              </a:pPr>
              <a:r>
                <a:rPr lang="zh-CN" altLang="en-US" sz="1800" b="1">
                  <a:solidFill>
                    <a:schemeClr val="tx1"/>
                  </a:solidFill>
                  <a:latin typeface="宋体" pitchFamily="2" charset="-122"/>
                </a:rPr>
                <a:t>种类增删</a:t>
              </a:r>
            </a:p>
          </p:txBody>
        </p:sp>
        <p:sp>
          <p:nvSpPr>
            <p:cNvPr id="413751" name="Line 55"/>
            <p:cNvSpPr>
              <a:spLocks noChangeShapeType="1"/>
            </p:cNvSpPr>
            <p:nvPr/>
          </p:nvSpPr>
          <p:spPr bwMode="auto">
            <a:xfrm>
              <a:off x="136" y="3195"/>
              <a:ext cx="896" cy="0"/>
            </a:xfrm>
            <a:prstGeom prst="line">
              <a:avLst/>
            </a:prstGeom>
            <a:noFill/>
            <a:ln w="12700">
              <a:solidFill>
                <a:schemeClr val="tx1"/>
              </a:solidFill>
              <a:round/>
              <a:headEnd/>
              <a:tailEnd/>
            </a:ln>
            <a:effectLst/>
          </p:spPr>
          <p:txBody>
            <a:bodyPr wrap="none" anchor="ctr"/>
            <a:lstStyle/>
            <a:p>
              <a:endParaRPr lang="zh-CN" altLang="en-US"/>
            </a:p>
          </p:txBody>
        </p:sp>
      </p:grpSp>
      <p:sp>
        <p:nvSpPr>
          <p:cNvPr id="413752" name="Text Box 56"/>
          <p:cNvSpPr txBox="1">
            <a:spLocks noChangeArrowheads="1"/>
          </p:cNvSpPr>
          <p:nvPr/>
        </p:nvSpPr>
        <p:spPr bwMode="auto">
          <a:xfrm>
            <a:off x="227013" y="1335088"/>
            <a:ext cx="5526087" cy="457200"/>
          </a:xfrm>
          <a:prstGeom prst="rect">
            <a:avLst/>
          </a:prstGeom>
          <a:noFill/>
          <a:ln w="12700">
            <a:noFill/>
            <a:miter lim="800000"/>
            <a:headEnd/>
            <a:tailEnd/>
          </a:ln>
          <a:effectLst/>
        </p:spPr>
        <p:txBody>
          <a:bodyPr>
            <a:spAutoFit/>
          </a:bodyPr>
          <a:lstStyle/>
          <a:p>
            <a:pPr algn="l" eaLnBrk="0" hangingPunct="0">
              <a:lnSpc>
                <a:spcPct val="100000"/>
              </a:lnSpc>
            </a:pPr>
            <a:r>
              <a:rPr lang="en-US" altLang="zh-CN" sz="2400" b="1">
                <a:solidFill>
                  <a:schemeClr val="tx2"/>
                </a:solidFill>
                <a:effectLst>
                  <a:outerShdw blurRad="38100" dist="38100" dir="2700000" algn="tl">
                    <a:srgbClr val="C0C0C0"/>
                  </a:outerShdw>
                </a:effectLst>
                <a:latin typeface="宋体" pitchFamily="2" charset="-122"/>
              </a:rPr>
              <a:t>2. </a:t>
            </a:r>
            <a:r>
              <a:rPr lang="zh-CN" altLang="en-US" sz="2400" b="1">
                <a:solidFill>
                  <a:schemeClr val="tx2"/>
                </a:solidFill>
                <a:effectLst>
                  <a:outerShdw blurRad="38100" dist="38100" dir="2700000" algn="tl">
                    <a:srgbClr val="C0C0C0"/>
                  </a:outerShdw>
                </a:effectLst>
                <a:latin typeface="宋体" pitchFamily="2" charset="-122"/>
              </a:rPr>
              <a:t>超市销售管理系统</a:t>
            </a:r>
            <a:r>
              <a:rPr lang="en-US" altLang="zh-CN" sz="2400" b="1">
                <a:solidFill>
                  <a:schemeClr val="tx2"/>
                </a:solidFill>
                <a:effectLst>
                  <a:outerShdw blurRad="38100" dist="38100" dir="2700000" algn="tl">
                    <a:srgbClr val="C0C0C0"/>
                  </a:outerShdw>
                </a:effectLst>
                <a:latin typeface="宋体" pitchFamily="2" charset="-122"/>
              </a:rPr>
              <a:t>(</a:t>
            </a:r>
            <a:r>
              <a:rPr lang="zh-CN" altLang="en-US" sz="2400" b="1">
                <a:solidFill>
                  <a:schemeClr val="tx2"/>
                </a:solidFill>
                <a:effectLst>
                  <a:outerShdw blurRad="38100" dist="38100" dir="2700000" algn="tl">
                    <a:srgbClr val="C0C0C0"/>
                  </a:outerShdw>
                </a:effectLst>
                <a:latin typeface="宋体" pitchFamily="2" charset="-122"/>
              </a:rPr>
              <a:t>类图，设计层</a:t>
            </a:r>
            <a:r>
              <a:rPr lang="en-US" altLang="zh-CN" sz="2400" b="1">
                <a:solidFill>
                  <a:schemeClr val="tx2"/>
                </a:solidFill>
                <a:effectLst>
                  <a:outerShdw blurRad="38100" dist="38100" dir="2700000" algn="tl">
                    <a:srgbClr val="C0C0C0"/>
                  </a:outerShdw>
                </a:effectLst>
                <a:latin typeface="宋体" pitchFamily="2" charset="-122"/>
              </a:rPr>
              <a:t>)</a:t>
            </a:r>
          </a:p>
        </p:txBody>
      </p:sp>
      <p:sp>
        <p:nvSpPr>
          <p:cNvPr id="413753" name="Text Box 57"/>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建立静态模型</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a:xfrm>
            <a:off x="195263" y="1260475"/>
            <a:ext cx="6048375" cy="371475"/>
          </a:xfrm>
        </p:spPr>
        <p:txBody>
          <a:bodyPr/>
          <a:lstStyle/>
          <a:p>
            <a:pPr algn="l"/>
            <a:r>
              <a:rPr lang="en-US" altLang="zh-CN" sz="2400">
                <a:solidFill>
                  <a:schemeClr val="tx2"/>
                </a:solidFill>
                <a:latin typeface="楷体_GB2312" pitchFamily="49" charset="-122"/>
                <a:ea typeface="楷体_GB2312" pitchFamily="49" charset="-122"/>
              </a:rPr>
              <a:t>3. </a:t>
            </a:r>
            <a:r>
              <a:rPr lang="zh-CN" altLang="en-US" sz="2400">
                <a:solidFill>
                  <a:schemeClr val="tx2"/>
                </a:solidFill>
                <a:latin typeface="楷体_GB2312" pitchFamily="49" charset="-122"/>
                <a:ea typeface="楷体_GB2312" pitchFamily="49" charset="-122"/>
              </a:rPr>
              <a:t>类图的抽象层次和细化</a:t>
            </a:r>
            <a:r>
              <a:rPr lang="en-US" altLang="zh-CN" sz="2400">
                <a:solidFill>
                  <a:schemeClr val="tx2"/>
                </a:solidFill>
                <a:ea typeface="楷体_GB2312" pitchFamily="49" charset="-122"/>
              </a:rPr>
              <a:t>(</a:t>
            </a:r>
            <a:r>
              <a:rPr lang="en-US" altLang="zh-CN" sz="2400">
                <a:solidFill>
                  <a:schemeClr val="tx2"/>
                </a:solidFill>
                <a:latin typeface="Times New Roman" pitchFamily="18" charset="0"/>
                <a:ea typeface="楷体_GB2312" pitchFamily="49" charset="-122"/>
                <a:cs typeface="Times New Roman" pitchFamily="18" charset="0"/>
              </a:rPr>
              <a:t>Refinement</a:t>
            </a:r>
            <a:r>
              <a:rPr lang="en-US" altLang="zh-CN" sz="2400">
                <a:solidFill>
                  <a:schemeClr val="tx2"/>
                </a:solidFill>
                <a:ea typeface="楷体_GB2312" pitchFamily="49" charset="-122"/>
              </a:rPr>
              <a:t>)</a:t>
            </a:r>
            <a:r>
              <a:rPr lang="zh-CN" altLang="en-US" sz="2400">
                <a:solidFill>
                  <a:schemeClr val="tx2"/>
                </a:solidFill>
                <a:latin typeface="楷体_GB2312" pitchFamily="49" charset="-122"/>
                <a:ea typeface="楷体_GB2312" pitchFamily="49" charset="-122"/>
              </a:rPr>
              <a:t>关系</a:t>
            </a:r>
          </a:p>
        </p:txBody>
      </p:sp>
      <p:sp>
        <p:nvSpPr>
          <p:cNvPr id="414727" name="Text Box 7"/>
          <p:cNvSpPr txBox="1">
            <a:spLocks noChangeArrowheads="1"/>
          </p:cNvSpPr>
          <p:nvPr/>
        </p:nvSpPr>
        <p:spPr bwMode="auto">
          <a:xfrm>
            <a:off x="147638" y="4002088"/>
            <a:ext cx="8821737" cy="2225675"/>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000" b="1" dirty="0">
                <a:solidFill>
                  <a:schemeClr val="tx1"/>
                </a:solidFill>
                <a:effectLst>
                  <a:outerShdw blurRad="38100" dist="38100" dir="2700000" algn="tl">
                    <a:srgbClr val="C0C0C0"/>
                  </a:outerShdw>
                </a:effectLst>
                <a:latin typeface="Times New Roman" pitchFamily="18" charset="0"/>
                <a:ea typeface="楷体_GB2312" pitchFamily="49" charset="-122"/>
              </a:rPr>
              <a:t>类图分为三个层次：</a:t>
            </a:r>
          </a:p>
          <a:p>
            <a:pPr algn="l">
              <a:lnSpc>
                <a:spcPct val="100000"/>
              </a:lnSpc>
              <a:spcBef>
                <a:spcPct val="50000"/>
              </a:spcBef>
            </a:pPr>
            <a:r>
              <a:rPr lang="en-US" altLang="zh-CN" sz="2000" b="1" dirty="0">
                <a:solidFill>
                  <a:schemeClr val="tx1"/>
                </a:solidFill>
                <a:effectLst>
                  <a:outerShdw blurRad="38100" dist="38100" dir="2700000" algn="tl">
                    <a:srgbClr val="C0C0C0"/>
                  </a:outerShdw>
                </a:effectLst>
                <a:latin typeface="Times New Roman" pitchFamily="18" charset="0"/>
                <a:ea typeface="楷体_GB2312" pitchFamily="49" charset="-122"/>
              </a:rPr>
              <a:t>1.  </a:t>
            </a:r>
            <a:r>
              <a:rPr lang="zh-CN" altLang="en-US" sz="2000" b="1" dirty="0">
                <a:solidFill>
                  <a:schemeClr val="tx1"/>
                </a:solidFill>
                <a:effectLst>
                  <a:outerShdw blurRad="38100" dist="38100" dir="2700000" algn="tl">
                    <a:srgbClr val="C0C0C0"/>
                  </a:outerShdw>
                </a:effectLst>
                <a:latin typeface="Times New Roman" pitchFamily="18" charset="0"/>
                <a:ea typeface="楷体_GB2312" pitchFamily="49" charset="-122"/>
              </a:rPr>
              <a:t>概念层</a:t>
            </a:r>
            <a:r>
              <a:rPr lang="en-US" altLang="zh-CN" sz="2000" b="1" dirty="0">
                <a:solidFill>
                  <a:schemeClr val="tx1"/>
                </a:solidFill>
                <a:effectLst>
                  <a:outerShdw blurRad="38100" dist="38100" dir="2700000" algn="tl">
                    <a:srgbClr val="C0C0C0"/>
                  </a:outerShdw>
                </a:effectLst>
                <a:latin typeface="Times New Roman" pitchFamily="18" charset="0"/>
                <a:ea typeface="楷体_GB2312" pitchFamily="49" charset="-122"/>
              </a:rPr>
              <a:t>(Conceptual)</a:t>
            </a:r>
            <a:r>
              <a:rPr lang="zh-CN" altLang="en-US" sz="2000" b="1" dirty="0">
                <a:solidFill>
                  <a:schemeClr val="tx1"/>
                </a:solidFill>
                <a:effectLst>
                  <a:outerShdw blurRad="38100" dist="38100" dir="2700000" algn="tl">
                    <a:srgbClr val="C0C0C0"/>
                  </a:outerShdw>
                </a:effectLst>
                <a:latin typeface="Times New Roman" pitchFamily="18" charset="0"/>
                <a:ea typeface="楷体_GB2312" pitchFamily="49" charset="-122"/>
              </a:rPr>
              <a:t>类图描述应用领域中的概念</a:t>
            </a:r>
            <a:r>
              <a:rPr lang="zh-CN" altLang="en-US" sz="2000" b="1" dirty="0" smtClean="0">
                <a:solidFill>
                  <a:schemeClr val="tx1"/>
                </a:solidFill>
                <a:effectLst>
                  <a:outerShdw blurRad="38100" dist="38100" dir="2700000" algn="tl">
                    <a:srgbClr val="C0C0C0"/>
                  </a:outerShdw>
                </a:effectLst>
                <a:latin typeface="Times New Roman" pitchFamily="18" charset="0"/>
                <a:ea typeface="楷体_GB2312" pitchFamily="49" charset="-122"/>
              </a:rPr>
              <a:t>。</a:t>
            </a:r>
            <a:r>
              <a:rPr lang="en-US" altLang="zh-CN" sz="2000" b="1" dirty="0" smtClean="0">
                <a:solidFill>
                  <a:schemeClr val="tx1"/>
                </a:solidFill>
                <a:effectLst>
                  <a:outerShdw blurRad="38100" dist="38100" dir="2700000" algn="tl">
                    <a:srgbClr val="C0C0C0"/>
                  </a:outerShdw>
                </a:effectLst>
                <a:latin typeface="Times New Roman" pitchFamily="18" charset="0"/>
                <a:ea typeface="楷体_GB2312" pitchFamily="49" charset="-122"/>
              </a:rPr>
              <a:t>/*</a:t>
            </a:r>
            <a:r>
              <a:rPr lang="zh-CN" altLang="en-US" sz="1400" b="1" dirty="0" smtClean="0">
                <a:solidFill>
                  <a:schemeClr val="tx1"/>
                </a:solidFill>
                <a:effectLst>
                  <a:outerShdw blurRad="38100" dist="38100" dir="2700000" algn="tl">
                    <a:srgbClr val="C0C0C0"/>
                  </a:outerShdw>
                </a:effectLst>
                <a:latin typeface="Times New Roman" pitchFamily="18" charset="0"/>
                <a:ea typeface="楷体_GB2312" pitchFamily="49" charset="-122"/>
              </a:rPr>
              <a:t>将关系和重数加上去</a:t>
            </a:r>
            <a:r>
              <a:rPr lang="en-US" altLang="zh-CN" sz="2000" b="1" dirty="0" smtClean="0">
                <a:solidFill>
                  <a:schemeClr val="tx1"/>
                </a:solidFill>
                <a:effectLst>
                  <a:outerShdw blurRad="38100" dist="38100" dir="2700000" algn="tl">
                    <a:srgbClr val="C0C0C0"/>
                  </a:outerShdw>
                </a:effectLst>
                <a:latin typeface="Times New Roman" pitchFamily="18" charset="0"/>
                <a:ea typeface="楷体_GB2312" pitchFamily="49" charset="-122"/>
              </a:rPr>
              <a:t>*/</a:t>
            </a:r>
            <a:endParaRPr lang="zh-CN" altLang="en-US" sz="2000" b="1" dirty="0">
              <a:solidFill>
                <a:schemeClr val="tx1"/>
              </a:solidFill>
              <a:effectLst>
                <a:outerShdw blurRad="38100" dist="38100" dir="2700000" algn="tl">
                  <a:srgbClr val="C0C0C0"/>
                </a:outerShdw>
              </a:effectLst>
              <a:latin typeface="Times New Roman" pitchFamily="18" charset="0"/>
              <a:ea typeface="楷体_GB2312" pitchFamily="49" charset="-122"/>
            </a:endParaRPr>
          </a:p>
          <a:p>
            <a:pPr algn="l">
              <a:lnSpc>
                <a:spcPct val="100000"/>
              </a:lnSpc>
              <a:spcBef>
                <a:spcPct val="50000"/>
              </a:spcBef>
            </a:pPr>
            <a:r>
              <a:rPr lang="en-US" altLang="zh-CN" sz="2000" b="1" dirty="0">
                <a:solidFill>
                  <a:schemeClr val="tx1"/>
                </a:solidFill>
                <a:effectLst>
                  <a:outerShdw blurRad="38100" dist="38100" dir="2700000" algn="tl">
                    <a:srgbClr val="C0C0C0"/>
                  </a:outerShdw>
                </a:effectLst>
                <a:latin typeface="Times New Roman" pitchFamily="18" charset="0"/>
                <a:ea typeface="楷体_GB2312" pitchFamily="49" charset="-122"/>
              </a:rPr>
              <a:t>2.  </a:t>
            </a:r>
            <a:r>
              <a:rPr lang="zh-CN" altLang="en-US" sz="2000" b="1" dirty="0">
                <a:solidFill>
                  <a:schemeClr val="tx1"/>
                </a:solidFill>
                <a:effectLst>
                  <a:outerShdw blurRad="38100" dist="38100" dir="2700000" algn="tl">
                    <a:srgbClr val="C0C0C0"/>
                  </a:outerShdw>
                </a:effectLst>
                <a:latin typeface="Times New Roman" pitchFamily="18" charset="0"/>
                <a:ea typeface="楷体_GB2312" pitchFamily="49" charset="-122"/>
              </a:rPr>
              <a:t>说明层</a:t>
            </a:r>
            <a:r>
              <a:rPr lang="en-US" altLang="zh-CN" sz="2000" b="1" dirty="0">
                <a:solidFill>
                  <a:schemeClr val="tx1"/>
                </a:solidFill>
                <a:effectLst>
                  <a:outerShdw blurRad="38100" dist="38100" dir="2700000" algn="tl">
                    <a:srgbClr val="C0C0C0"/>
                  </a:outerShdw>
                </a:effectLst>
                <a:latin typeface="Times New Roman" pitchFamily="18" charset="0"/>
                <a:ea typeface="楷体_GB2312" pitchFamily="49" charset="-122"/>
              </a:rPr>
              <a:t>(Specification)</a:t>
            </a:r>
            <a:r>
              <a:rPr lang="zh-CN" altLang="en-US" sz="2000" b="1" dirty="0">
                <a:solidFill>
                  <a:schemeClr val="tx1"/>
                </a:solidFill>
                <a:effectLst>
                  <a:outerShdw blurRad="38100" dist="38100" dir="2700000" algn="tl">
                    <a:srgbClr val="C0C0C0"/>
                  </a:outerShdw>
                </a:effectLst>
                <a:latin typeface="Times New Roman" pitchFamily="18" charset="0"/>
                <a:ea typeface="楷体_GB2312" pitchFamily="49" charset="-122"/>
              </a:rPr>
              <a:t>类图描述软件的接口部分，而不是软件的实现部分。</a:t>
            </a:r>
          </a:p>
          <a:p>
            <a:pPr algn="l">
              <a:lnSpc>
                <a:spcPct val="100000"/>
              </a:lnSpc>
              <a:spcBef>
                <a:spcPct val="50000"/>
              </a:spcBef>
            </a:pPr>
            <a:r>
              <a:rPr lang="en-US" altLang="zh-CN" sz="2000" b="1" dirty="0">
                <a:solidFill>
                  <a:schemeClr val="tx1"/>
                </a:solidFill>
                <a:effectLst>
                  <a:outerShdw blurRad="38100" dist="38100" dir="2700000" algn="tl">
                    <a:srgbClr val="C0C0C0"/>
                  </a:outerShdw>
                </a:effectLst>
                <a:latin typeface="Times New Roman" pitchFamily="18" charset="0"/>
                <a:ea typeface="楷体_GB2312" pitchFamily="49" charset="-122"/>
              </a:rPr>
              <a:t>3.  </a:t>
            </a:r>
            <a:r>
              <a:rPr lang="zh-CN" altLang="en-US" sz="2000" b="1" dirty="0">
                <a:solidFill>
                  <a:schemeClr val="tx1"/>
                </a:solidFill>
                <a:effectLst>
                  <a:outerShdw blurRad="38100" dist="38100" dir="2700000" algn="tl">
                    <a:srgbClr val="C0C0C0"/>
                  </a:outerShdw>
                </a:effectLst>
                <a:latin typeface="Times New Roman" pitchFamily="18" charset="0"/>
                <a:ea typeface="楷体_GB2312" pitchFamily="49" charset="-122"/>
              </a:rPr>
              <a:t>只有在实现层</a:t>
            </a:r>
            <a:r>
              <a:rPr lang="en-US" altLang="zh-CN" sz="2000" b="1" dirty="0">
                <a:solidFill>
                  <a:schemeClr val="tx1"/>
                </a:solidFill>
                <a:effectLst>
                  <a:outerShdw blurRad="38100" dist="38100" dir="2700000" algn="tl">
                    <a:srgbClr val="C0C0C0"/>
                  </a:outerShdw>
                </a:effectLst>
                <a:latin typeface="Times New Roman" pitchFamily="18" charset="0"/>
                <a:ea typeface="楷体_GB2312" pitchFamily="49" charset="-122"/>
              </a:rPr>
              <a:t>(Implementation)</a:t>
            </a:r>
            <a:r>
              <a:rPr lang="zh-CN" altLang="en-US" sz="2000" b="1" dirty="0">
                <a:solidFill>
                  <a:schemeClr val="tx1"/>
                </a:solidFill>
                <a:effectLst>
                  <a:outerShdw blurRad="38100" dist="38100" dir="2700000" algn="tl">
                    <a:srgbClr val="C0C0C0"/>
                  </a:outerShdw>
                </a:effectLst>
                <a:latin typeface="Times New Roman" pitchFamily="18" charset="0"/>
                <a:ea typeface="楷体_GB2312" pitchFamily="49" charset="-122"/>
              </a:rPr>
              <a:t>才真正有类的概念，并且揭示软件的实现部</a:t>
            </a:r>
          </a:p>
          <a:p>
            <a:pPr algn="l">
              <a:lnSpc>
                <a:spcPct val="100000"/>
              </a:lnSpc>
              <a:spcBef>
                <a:spcPct val="50000"/>
              </a:spcBef>
            </a:pPr>
            <a:r>
              <a:rPr lang="zh-CN" altLang="en-US" sz="2000" b="1" dirty="0">
                <a:solidFill>
                  <a:schemeClr val="tx1"/>
                </a:solidFill>
                <a:effectLst>
                  <a:outerShdw blurRad="38100" dist="38100" dir="2700000" algn="tl">
                    <a:srgbClr val="C0C0C0"/>
                  </a:outerShdw>
                </a:effectLst>
                <a:latin typeface="Times New Roman" pitchFamily="18" charset="0"/>
                <a:ea typeface="楷体_GB2312" pitchFamily="49" charset="-122"/>
              </a:rPr>
              <a:t>     分。</a:t>
            </a:r>
          </a:p>
        </p:txBody>
      </p:sp>
      <p:sp>
        <p:nvSpPr>
          <p:cNvPr id="414728" name="Text Box 8"/>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建立静态模型</a:t>
            </a:r>
          </a:p>
        </p:txBody>
      </p:sp>
      <p:sp>
        <p:nvSpPr>
          <p:cNvPr id="414729" name="Text Box 9"/>
          <p:cNvSpPr txBox="1">
            <a:spLocks noChangeArrowheads="1"/>
          </p:cNvSpPr>
          <p:nvPr/>
        </p:nvSpPr>
        <p:spPr bwMode="auto">
          <a:xfrm>
            <a:off x="349250" y="1824038"/>
            <a:ext cx="8375650" cy="1679575"/>
          </a:xfrm>
          <a:prstGeom prst="rect">
            <a:avLst/>
          </a:prstGeom>
          <a:noFill/>
          <a:ln w="9525">
            <a:noFill/>
            <a:miter lim="800000"/>
            <a:headEnd/>
            <a:tailEnd/>
          </a:ln>
          <a:effectLst/>
        </p:spPr>
        <p:txBody>
          <a:bodyPr>
            <a:spAutoFit/>
          </a:bodyPr>
          <a:lstStyle/>
          <a:p>
            <a:pPr>
              <a:lnSpc>
                <a:spcPct val="130000"/>
              </a:lnSpc>
            </a:pPr>
            <a:r>
              <a:rPr lang="zh-CN" altLang="en-US" sz="2000" b="1">
                <a:solidFill>
                  <a:schemeClr val="tx1"/>
                </a:solidFill>
                <a:latin typeface="宋体" pitchFamily="2" charset="-122"/>
              </a:rPr>
              <a:t>在软件开发的不同阶段都使用类图</a:t>
            </a:r>
            <a:r>
              <a:rPr lang="en-US" altLang="zh-CN" sz="2000" b="1">
                <a:solidFill>
                  <a:schemeClr val="tx1"/>
                </a:solidFill>
                <a:latin typeface="宋体" pitchFamily="2" charset="-122"/>
              </a:rPr>
              <a:t>,</a:t>
            </a:r>
            <a:r>
              <a:rPr lang="zh-CN" altLang="en-US" sz="2000" b="1">
                <a:solidFill>
                  <a:schemeClr val="tx1"/>
                </a:solidFill>
                <a:latin typeface="宋体" pitchFamily="2" charset="-122"/>
              </a:rPr>
              <a:t>但这些类图表示了不同层次的抽象。</a:t>
            </a:r>
          </a:p>
          <a:p>
            <a:pPr>
              <a:lnSpc>
                <a:spcPct val="130000"/>
              </a:lnSpc>
              <a:buFontTx/>
              <a:buChar char="•"/>
            </a:pPr>
            <a:r>
              <a:rPr lang="zh-CN" altLang="en-US" sz="2000" b="1">
                <a:solidFill>
                  <a:schemeClr val="tx1"/>
                </a:solidFill>
                <a:effectLst>
                  <a:outerShdw blurRad="38100" dist="38100" dir="2700000" algn="tl">
                    <a:srgbClr val="C0C0C0"/>
                  </a:outerShdw>
                </a:effectLst>
                <a:latin typeface="宋体" pitchFamily="2" charset="-122"/>
              </a:rPr>
              <a:t> 在需求分析阶段</a:t>
            </a:r>
            <a:r>
              <a:rPr lang="en-US" altLang="zh-CN" sz="2000" b="1">
                <a:solidFill>
                  <a:schemeClr val="tx1"/>
                </a:solidFill>
                <a:latin typeface="宋体" pitchFamily="2" charset="-122"/>
              </a:rPr>
              <a:t>,</a:t>
            </a:r>
            <a:r>
              <a:rPr lang="zh-CN" altLang="en-US" sz="2000" b="1">
                <a:solidFill>
                  <a:schemeClr val="tx1"/>
                </a:solidFill>
                <a:latin typeface="宋体" pitchFamily="2" charset="-122"/>
              </a:rPr>
              <a:t>类图是研究领域的概念</a:t>
            </a:r>
            <a:r>
              <a:rPr lang="en-US" altLang="zh-CN" sz="2000" b="1">
                <a:solidFill>
                  <a:schemeClr val="tx1"/>
                </a:solidFill>
                <a:latin typeface="宋体" pitchFamily="2" charset="-122"/>
              </a:rPr>
              <a:t>;</a:t>
            </a:r>
          </a:p>
          <a:p>
            <a:pPr>
              <a:lnSpc>
                <a:spcPct val="130000"/>
              </a:lnSpc>
              <a:buFontTx/>
              <a:buChar char="•"/>
            </a:pPr>
            <a:r>
              <a:rPr lang="en-US" altLang="zh-CN" sz="2000" b="1">
                <a:solidFill>
                  <a:schemeClr val="tx1"/>
                </a:solidFill>
                <a:effectLst>
                  <a:outerShdw blurRad="38100" dist="38100" dir="2700000" algn="tl">
                    <a:srgbClr val="C0C0C0"/>
                  </a:outerShdw>
                </a:effectLst>
                <a:latin typeface="宋体" pitchFamily="2" charset="-122"/>
              </a:rPr>
              <a:t> </a:t>
            </a:r>
            <a:r>
              <a:rPr lang="zh-CN" altLang="en-US" sz="2000" b="1">
                <a:solidFill>
                  <a:schemeClr val="tx1"/>
                </a:solidFill>
                <a:effectLst>
                  <a:outerShdw blurRad="38100" dist="38100" dir="2700000" algn="tl">
                    <a:srgbClr val="C0C0C0"/>
                  </a:outerShdw>
                </a:effectLst>
                <a:latin typeface="宋体" pitchFamily="2" charset="-122"/>
              </a:rPr>
              <a:t>在设计阶段</a:t>
            </a:r>
            <a:r>
              <a:rPr lang="en-US" altLang="zh-CN" sz="2000" b="1">
                <a:solidFill>
                  <a:schemeClr val="tx1"/>
                </a:solidFill>
                <a:latin typeface="宋体" pitchFamily="2" charset="-122"/>
              </a:rPr>
              <a:t>,</a:t>
            </a:r>
            <a:r>
              <a:rPr lang="zh-CN" altLang="en-US" sz="2000" b="1">
                <a:solidFill>
                  <a:schemeClr val="tx1"/>
                </a:solidFill>
                <a:latin typeface="宋体" pitchFamily="2" charset="-122"/>
              </a:rPr>
              <a:t>类图描述类与类之间的接口</a:t>
            </a:r>
            <a:r>
              <a:rPr lang="en-US" altLang="zh-CN" sz="2000" b="1">
                <a:solidFill>
                  <a:schemeClr val="tx1"/>
                </a:solidFill>
                <a:latin typeface="宋体" pitchFamily="2" charset="-122"/>
              </a:rPr>
              <a:t>;</a:t>
            </a:r>
          </a:p>
          <a:p>
            <a:pPr>
              <a:lnSpc>
                <a:spcPct val="130000"/>
              </a:lnSpc>
              <a:buFontTx/>
              <a:buChar char="•"/>
            </a:pPr>
            <a:r>
              <a:rPr lang="en-US" altLang="zh-CN" sz="2000" b="1">
                <a:solidFill>
                  <a:schemeClr val="tx1"/>
                </a:solidFill>
                <a:effectLst>
                  <a:outerShdw blurRad="38100" dist="38100" dir="2700000" algn="tl">
                    <a:srgbClr val="C0C0C0"/>
                  </a:outerShdw>
                </a:effectLst>
                <a:latin typeface="宋体" pitchFamily="2" charset="-122"/>
              </a:rPr>
              <a:t> </a:t>
            </a:r>
            <a:r>
              <a:rPr lang="zh-CN" altLang="en-US" sz="2000" b="1">
                <a:solidFill>
                  <a:schemeClr val="tx1"/>
                </a:solidFill>
                <a:effectLst>
                  <a:outerShdw blurRad="38100" dist="38100" dir="2700000" algn="tl">
                    <a:srgbClr val="C0C0C0"/>
                  </a:outerShdw>
                </a:effectLst>
                <a:latin typeface="宋体" pitchFamily="2" charset="-122"/>
              </a:rPr>
              <a:t>而在实现阶段</a:t>
            </a:r>
            <a:r>
              <a:rPr lang="en-US" altLang="zh-CN" sz="2000" b="1">
                <a:solidFill>
                  <a:schemeClr val="tx1"/>
                </a:solidFill>
                <a:latin typeface="宋体" pitchFamily="2" charset="-122"/>
              </a:rPr>
              <a:t>,</a:t>
            </a:r>
            <a:r>
              <a:rPr lang="zh-CN" altLang="en-US" sz="2000" b="1">
                <a:solidFill>
                  <a:schemeClr val="tx1"/>
                </a:solidFill>
                <a:latin typeface="宋体" pitchFamily="2" charset="-122"/>
              </a:rPr>
              <a:t>类图描述软件系统中类的实现。</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895" name="Rectangle 151"/>
          <p:cNvSpPr>
            <a:spLocks noChangeArrowheads="1"/>
          </p:cNvSpPr>
          <p:nvPr/>
        </p:nvSpPr>
        <p:spPr bwMode="auto">
          <a:xfrm>
            <a:off x="134702" y="4821570"/>
            <a:ext cx="984250" cy="1628775"/>
          </a:xfrm>
          <a:prstGeom prst="rect">
            <a:avLst/>
          </a:prstGeom>
          <a:noFill/>
          <a:ln w="12700">
            <a:noFill/>
            <a:miter lim="800000"/>
            <a:headEnd/>
            <a:tailEnd/>
          </a:ln>
          <a:effectLst/>
        </p:spPr>
        <p:txBody>
          <a:bodyPr>
            <a:spAutoFit/>
          </a:bodyPr>
          <a:lstStyle/>
          <a:p>
            <a:pPr algn="l" eaLnBrk="0" hangingPunct="0"/>
            <a:r>
              <a:rPr lang="zh-CN" altLang="en-US" b="1" dirty="0">
                <a:solidFill>
                  <a:schemeClr val="bg2"/>
                </a:solidFill>
                <a:effectLst>
                  <a:outerShdw blurRad="38100" dist="38100" dir="2700000" algn="tl">
                    <a:srgbClr val="C0C0C0"/>
                  </a:outerShdw>
                </a:effectLst>
                <a:latin typeface="宋体" pitchFamily="2" charset="-122"/>
              </a:rPr>
              <a:t>关系层完整的类图</a:t>
            </a:r>
          </a:p>
        </p:txBody>
      </p:sp>
      <p:sp>
        <p:nvSpPr>
          <p:cNvPr id="415832" name="Rectangle 88"/>
          <p:cNvSpPr>
            <a:spLocks noChangeArrowheads="1"/>
          </p:cNvSpPr>
          <p:nvPr/>
        </p:nvSpPr>
        <p:spPr bwMode="auto">
          <a:xfrm>
            <a:off x="0" y="987425"/>
            <a:ext cx="9144000" cy="280988"/>
          </a:xfrm>
          <a:prstGeom prst="rect">
            <a:avLst/>
          </a:prstGeom>
          <a:solidFill>
            <a:schemeClr val="bg1"/>
          </a:solidFill>
          <a:ln w="19050" algn="ctr">
            <a:noFill/>
            <a:miter lim="800000"/>
            <a:headEnd/>
            <a:tailEnd/>
          </a:ln>
          <a:effectLst/>
        </p:spPr>
        <p:txBody>
          <a:bodyPr wrap="none" anchor="ctr"/>
          <a:lstStyle/>
          <a:p>
            <a:endParaRPr lang="zh-CN" altLang="en-US"/>
          </a:p>
        </p:txBody>
      </p:sp>
      <p:grpSp>
        <p:nvGrpSpPr>
          <p:cNvPr id="95" name="组合 94"/>
          <p:cNvGrpSpPr/>
          <p:nvPr/>
        </p:nvGrpSpPr>
        <p:grpSpPr>
          <a:xfrm>
            <a:off x="215900" y="0"/>
            <a:ext cx="8537575" cy="6781800"/>
            <a:chOff x="215900" y="0"/>
            <a:chExt cx="8537575" cy="6781800"/>
          </a:xfrm>
        </p:grpSpPr>
        <p:sp>
          <p:nvSpPr>
            <p:cNvPr id="415833" name="Rectangle 89"/>
            <p:cNvSpPr>
              <a:spLocks noChangeArrowheads="1"/>
            </p:cNvSpPr>
            <p:nvPr/>
          </p:nvSpPr>
          <p:spPr bwMode="auto">
            <a:xfrm>
              <a:off x="6718300" y="17463"/>
              <a:ext cx="1425575" cy="2044700"/>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5835" name="Rectangle 91"/>
            <p:cNvSpPr>
              <a:spLocks noChangeArrowheads="1"/>
            </p:cNvSpPr>
            <p:nvPr/>
          </p:nvSpPr>
          <p:spPr bwMode="auto">
            <a:xfrm>
              <a:off x="6940550" y="0"/>
              <a:ext cx="1203325" cy="333375"/>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600" b="1">
                  <a:solidFill>
                    <a:schemeClr val="tx1"/>
                  </a:solidFill>
                  <a:latin typeface="宋体" pitchFamily="2" charset="-122"/>
                </a:rPr>
                <a:t>帐册</a:t>
              </a:r>
            </a:p>
          </p:txBody>
        </p:sp>
        <p:sp>
          <p:nvSpPr>
            <p:cNvPr id="415834" name="Line 90"/>
            <p:cNvSpPr>
              <a:spLocks noChangeShapeType="1"/>
            </p:cNvSpPr>
            <p:nvPr/>
          </p:nvSpPr>
          <p:spPr bwMode="auto">
            <a:xfrm>
              <a:off x="6715125" y="1447800"/>
              <a:ext cx="1428750" cy="0"/>
            </a:xfrm>
            <a:prstGeom prst="line">
              <a:avLst/>
            </a:prstGeom>
            <a:noFill/>
            <a:ln w="12700">
              <a:solidFill>
                <a:schemeClr val="tx1"/>
              </a:solidFill>
              <a:round/>
              <a:headEnd/>
              <a:tailEnd/>
            </a:ln>
            <a:effectLst/>
          </p:spPr>
          <p:txBody>
            <a:bodyPr wrap="none" anchor="ctr"/>
            <a:lstStyle/>
            <a:p>
              <a:endParaRPr lang="zh-CN" altLang="en-US"/>
            </a:p>
          </p:txBody>
        </p:sp>
        <p:sp>
          <p:nvSpPr>
            <p:cNvPr id="415836" name="Rectangle 92"/>
            <p:cNvSpPr>
              <a:spLocks noChangeArrowheads="1"/>
            </p:cNvSpPr>
            <p:nvPr/>
          </p:nvSpPr>
          <p:spPr bwMode="auto">
            <a:xfrm>
              <a:off x="6791325" y="368300"/>
              <a:ext cx="1501775" cy="1065213"/>
            </a:xfrm>
            <a:prstGeom prst="rect">
              <a:avLst/>
            </a:prstGeom>
            <a:noFill/>
            <a:ln w="12700">
              <a:noFill/>
              <a:miter lim="800000"/>
              <a:headEnd/>
              <a:tailEnd/>
            </a:ln>
            <a:effectLst/>
          </p:spPr>
          <p:txBody>
            <a:bodyPr lIns="90488" tIns="44450" rIns="90488" bIns="44450">
              <a:spAutoFit/>
            </a:bodyPr>
            <a:lstStyle/>
            <a:p>
              <a:pPr algn="l" eaLnBrk="0" hangingPunct="0">
                <a:lnSpc>
                  <a:spcPct val="80000"/>
                </a:lnSpc>
              </a:pPr>
              <a:r>
                <a:rPr lang="zh-CN" altLang="en-US" sz="1600" b="1">
                  <a:solidFill>
                    <a:schemeClr val="tx1"/>
                  </a:solidFill>
                  <a:latin typeface="宋体" pitchFamily="2" charset="-122"/>
                </a:rPr>
                <a:t>前班节余</a:t>
              </a:r>
            </a:p>
            <a:p>
              <a:pPr algn="l" eaLnBrk="0" hangingPunct="0">
                <a:lnSpc>
                  <a:spcPct val="80000"/>
                </a:lnSpc>
              </a:pPr>
              <a:r>
                <a:rPr lang="zh-CN" altLang="en-US" sz="1600" b="1">
                  <a:solidFill>
                    <a:schemeClr val="tx1"/>
                  </a:solidFill>
                  <a:latin typeface="宋体" pitchFamily="2" charset="-122"/>
                </a:rPr>
                <a:t>销售事件表</a:t>
              </a:r>
            </a:p>
            <a:p>
              <a:pPr algn="l" eaLnBrk="0" hangingPunct="0">
                <a:lnSpc>
                  <a:spcPct val="80000"/>
                </a:lnSpc>
              </a:pPr>
              <a:r>
                <a:rPr lang="zh-CN" altLang="en-US" sz="1600" b="1">
                  <a:solidFill>
                    <a:schemeClr val="tx1"/>
                  </a:solidFill>
                  <a:latin typeface="宋体" pitchFamily="2" charset="-122"/>
                </a:rPr>
                <a:t>收入累计</a:t>
              </a:r>
            </a:p>
            <a:p>
              <a:pPr algn="l" eaLnBrk="0" hangingPunct="0">
                <a:lnSpc>
                  <a:spcPct val="80000"/>
                </a:lnSpc>
              </a:pPr>
              <a:r>
                <a:rPr lang="zh-CN" altLang="en-US" sz="1600" b="1">
                  <a:solidFill>
                    <a:schemeClr val="tx1"/>
                  </a:solidFill>
                  <a:latin typeface="宋体" pitchFamily="2" charset="-122"/>
                </a:rPr>
                <a:t>上交款</a:t>
              </a:r>
            </a:p>
            <a:p>
              <a:pPr algn="l" eaLnBrk="0" hangingPunct="0">
                <a:lnSpc>
                  <a:spcPct val="80000"/>
                </a:lnSpc>
              </a:pPr>
              <a:r>
                <a:rPr lang="zh-CN" altLang="en-US" sz="1600" b="1">
                  <a:solidFill>
                    <a:schemeClr val="tx1"/>
                  </a:solidFill>
                  <a:latin typeface="宋体" pitchFamily="2" charset="-122"/>
                </a:rPr>
                <a:t>本班节余</a:t>
              </a:r>
            </a:p>
          </p:txBody>
        </p:sp>
        <p:sp>
          <p:nvSpPr>
            <p:cNvPr id="415837" name="Rectangle 93"/>
            <p:cNvSpPr>
              <a:spLocks noChangeArrowheads="1"/>
            </p:cNvSpPr>
            <p:nvPr/>
          </p:nvSpPr>
          <p:spPr bwMode="auto">
            <a:xfrm>
              <a:off x="6921500" y="1387475"/>
              <a:ext cx="1203325" cy="674688"/>
            </a:xfrm>
            <a:prstGeom prst="rect">
              <a:avLst/>
            </a:prstGeom>
            <a:noFill/>
            <a:ln w="12700">
              <a:noFill/>
              <a:miter lim="800000"/>
              <a:headEnd/>
              <a:tailEnd/>
            </a:ln>
            <a:effectLst/>
          </p:spPr>
          <p:txBody>
            <a:bodyPr lIns="90488" tIns="44450" rIns="90488" bIns="44450">
              <a:spAutoFit/>
            </a:bodyPr>
            <a:lstStyle/>
            <a:p>
              <a:pPr algn="l" eaLnBrk="0" hangingPunct="0">
                <a:lnSpc>
                  <a:spcPct val="80000"/>
                </a:lnSpc>
              </a:pPr>
              <a:r>
                <a:rPr lang="zh-CN" altLang="en-US" sz="1600" b="1">
                  <a:solidFill>
                    <a:schemeClr val="tx1"/>
                  </a:solidFill>
                  <a:latin typeface="宋体" pitchFamily="2" charset="-122"/>
                </a:rPr>
                <a:t>接班</a:t>
              </a:r>
            </a:p>
            <a:p>
              <a:pPr algn="l" eaLnBrk="0" hangingPunct="0">
                <a:lnSpc>
                  <a:spcPct val="80000"/>
                </a:lnSpc>
              </a:pPr>
              <a:r>
                <a:rPr lang="zh-CN" altLang="en-US" sz="1600" b="1">
                  <a:solidFill>
                    <a:schemeClr val="tx1"/>
                  </a:solidFill>
                  <a:latin typeface="宋体" pitchFamily="2" charset="-122"/>
                </a:rPr>
                <a:t>计帐</a:t>
              </a:r>
            </a:p>
            <a:p>
              <a:pPr algn="l" eaLnBrk="0" hangingPunct="0">
                <a:lnSpc>
                  <a:spcPct val="80000"/>
                </a:lnSpc>
              </a:pPr>
              <a:r>
                <a:rPr lang="zh-CN" altLang="en-US" sz="1600" b="1">
                  <a:solidFill>
                    <a:schemeClr val="tx1"/>
                  </a:solidFill>
                  <a:latin typeface="宋体" pitchFamily="2" charset="-122"/>
                </a:rPr>
                <a:t>报帐交班</a:t>
              </a:r>
            </a:p>
          </p:txBody>
        </p:sp>
        <p:sp>
          <p:nvSpPr>
            <p:cNvPr id="415838" name="Line 94"/>
            <p:cNvSpPr>
              <a:spLocks noChangeShapeType="1"/>
            </p:cNvSpPr>
            <p:nvPr/>
          </p:nvSpPr>
          <p:spPr bwMode="auto">
            <a:xfrm>
              <a:off x="6721475" y="381000"/>
              <a:ext cx="1422400" cy="0"/>
            </a:xfrm>
            <a:prstGeom prst="line">
              <a:avLst/>
            </a:prstGeom>
            <a:noFill/>
            <a:ln w="12700">
              <a:solidFill>
                <a:schemeClr val="tx1"/>
              </a:solidFill>
              <a:round/>
              <a:headEnd/>
              <a:tailEnd/>
            </a:ln>
            <a:effectLst/>
          </p:spPr>
          <p:txBody>
            <a:bodyPr wrap="none" anchor="ctr"/>
            <a:lstStyle/>
            <a:p>
              <a:endParaRPr lang="zh-CN" altLang="en-US"/>
            </a:p>
          </p:txBody>
        </p:sp>
        <p:sp>
          <p:nvSpPr>
            <p:cNvPr id="415839" name="Rectangle 95"/>
            <p:cNvSpPr>
              <a:spLocks noChangeArrowheads="1"/>
            </p:cNvSpPr>
            <p:nvPr/>
          </p:nvSpPr>
          <p:spPr bwMode="auto">
            <a:xfrm>
              <a:off x="6619875" y="2384425"/>
              <a:ext cx="1901825" cy="2174875"/>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5840" name="Line 96"/>
            <p:cNvSpPr>
              <a:spLocks noChangeShapeType="1"/>
            </p:cNvSpPr>
            <p:nvPr/>
          </p:nvSpPr>
          <p:spPr bwMode="auto">
            <a:xfrm>
              <a:off x="6616700" y="3065463"/>
              <a:ext cx="1905000" cy="0"/>
            </a:xfrm>
            <a:prstGeom prst="line">
              <a:avLst/>
            </a:prstGeom>
            <a:noFill/>
            <a:ln w="12700">
              <a:solidFill>
                <a:schemeClr val="tx1"/>
              </a:solidFill>
              <a:round/>
              <a:headEnd/>
              <a:tailEnd/>
            </a:ln>
            <a:effectLst/>
          </p:spPr>
          <p:txBody>
            <a:bodyPr wrap="none" anchor="ctr"/>
            <a:lstStyle/>
            <a:p>
              <a:endParaRPr lang="zh-CN" altLang="en-US"/>
            </a:p>
          </p:txBody>
        </p:sp>
        <p:sp>
          <p:nvSpPr>
            <p:cNvPr id="415841" name="Rectangle 97"/>
            <p:cNvSpPr>
              <a:spLocks noChangeArrowheads="1"/>
            </p:cNvSpPr>
            <p:nvPr/>
          </p:nvSpPr>
          <p:spPr bwMode="auto">
            <a:xfrm>
              <a:off x="6540500" y="2366963"/>
              <a:ext cx="2212975" cy="333375"/>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600" b="1">
                  <a:solidFill>
                    <a:schemeClr val="tx1"/>
                  </a:solidFill>
                  <a:latin typeface="宋体" pitchFamily="2" charset="-122"/>
                </a:rPr>
                <a:t>上级系统接口</a:t>
              </a:r>
            </a:p>
          </p:txBody>
        </p:sp>
        <p:sp>
          <p:nvSpPr>
            <p:cNvPr id="415842" name="Rectangle 98"/>
            <p:cNvSpPr>
              <a:spLocks noChangeArrowheads="1"/>
            </p:cNvSpPr>
            <p:nvPr/>
          </p:nvSpPr>
          <p:spPr bwMode="auto">
            <a:xfrm>
              <a:off x="6791325" y="2735263"/>
              <a:ext cx="1730375" cy="333375"/>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600" b="1">
                  <a:solidFill>
                    <a:schemeClr val="tx1"/>
                  </a:solidFill>
                  <a:latin typeface="宋体" pitchFamily="2" charset="-122"/>
                </a:rPr>
                <a:t>帐目目册</a:t>
              </a:r>
            </a:p>
          </p:txBody>
        </p:sp>
        <p:sp>
          <p:nvSpPr>
            <p:cNvPr id="415843" name="Rectangle 99"/>
            <p:cNvSpPr>
              <a:spLocks noChangeArrowheads="1"/>
            </p:cNvSpPr>
            <p:nvPr/>
          </p:nvSpPr>
          <p:spPr bwMode="auto">
            <a:xfrm>
              <a:off x="6845300" y="3067050"/>
              <a:ext cx="1676400" cy="1311275"/>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600" b="1">
                  <a:solidFill>
                    <a:schemeClr val="tx1"/>
                  </a:solidFill>
                  <a:latin typeface="宋体" pitchFamily="2" charset="-122"/>
                </a:rPr>
                <a:t>消息发送</a:t>
              </a:r>
            </a:p>
            <a:p>
              <a:pPr algn="l" eaLnBrk="0" hangingPunct="0">
                <a:lnSpc>
                  <a:spcPct val="100000"/>
                </a:lnSpc>
              </a:pPr>
              <a:r>
                <a:rPr lang="zh-CN" altLang="en-US" sz="1600" b="1">
                  <a:solidFill>
                    <a:schemeClr val="tx1"/>
                  </a:solidFill>
                  <a:latin typeface="宋体" pitchFamily="2" charset="-122"/>
                </a:rPr>
                <a:t>查帐</a:t>
              </a:r>
            </a:p>
            <a:p>
              <a:pPr algn="l" eaLnBrk="0" hangingPunct="0">
                <a:lnSpc>
                  <a:spcPct val="100000"/>
                </a:lnSpc>
              </a:pPr>
              <a:r>
                <a:rPr lang="zh-CN" altLang="en-US" sz="1600" b="1">
                  <a:solidFill>
                    <a:schemeClr val="tx1"/>
                  </a:solidFill>
                  <a:latin typeface="宋体" pitchFamily="2" charset="-122"/>
                </a:rPr>
                <a:t>报帐</a:t>
              </a:r>
            </a:p>
            <a:p>
              <a:pPr algn="l" eaLnBrk="0" hangingPunct="0">
                <a:lnSpc>
                  <a:spcPct val="100000"/>
                </a:lnSpc>
              </a:pPr>
              <a:r>
                <a:rPr lang="zh-CN" altLang="en-US" sz="1600" b="1">
                  <a:solidFill>
                    <a:schemeClr val="tx1"/>
                  </a:solidFill>
                  <a:latin typeface="宋体" pitchFamily="2" charset="-122"/>
                </a:rPr>
                <a:t>价格更新</a:t>
              </a:r>
            </a:p>
            <a:p>
              <a:pPr algn="l" eaLnBrk="0" hangingPunct="0">
                <a:lnSpc>
                  <a:spcPct val="100000"/>
                </a:lnSpc>
              </a:pPr>
              <a:r>
                <a:rPr lang="zh-CN" altLang="en-US" sz="1600" b="1">
                  <a:solidFill>
                    <a:schemeClr val="tx1"/>
                  </a:solidFill>
                  <a:latin typeface="宋体" pitchFamily="2" charset="-122"/>
                </a:rPr>
                <a:t>种类增删</a:t>
              </a:r>
            </a:p>
          </p:txBody>
        </p:sp>
        <p:sp>
          <p:nvSpPr>
            <p:cNvPr id="415844" name="Line 100"/>
            <p:cNvSpPr>
              <a:spLocks noChangeShapeType="1"/>
            </p:cNvSpPr>
            <p:nvPr/>
          </p:nvSpPr>
          <p:spPr bwMode="auto">
            <a:xfrm flipV="1">
              <a:off x="6623050" y="2735263"/>
              <a:ext cx="1898650" cy="12700"/>
            </a:xfrm>
            <a:prstGeom prst="line">
              <a:avLst/>
            </a:prstGeom>
            <a:noFill/>
            <a:ln w="12700">
              <a:solidFill>
                <a:schemeClr val="tx1"/>
              </a:solidFill>
              <a:round/>
              <a:headEnd/>
              <a:tailEnd/>
            </a:ln>
            <a:effectLst/>
          </p:spPr>
          <p:txBody>
            <a:bodyPr wrap="none" anchor="ctr"/>
            <a:lstStyle/>
            <a:p>
              <a:endParaRPr lang="zh-CN" altLang="en-US"/>
            </a:p>
          </p:txBody>
        </p:sp>
        <p:sp>
          <p:nvSpPr>
            <p:cNvPr id="415845" name="Rectangle 101"/>
            <p:cNvSpPr>
              <a:spLocks noChangeArrowheads="1"/>
            </p:cNvSpPr>
            <p:nvPr/>
          </p:nvSpPr>
          <p:spPr bwMode="auto">
            <a:xfrm>
              <a:off x="6961188" y="4805363"/>
              <a:ext cx="1254125" cy="1366837"/>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5846" name="Line 102"/>
            <p:cNvSpPr>
              <a:spLocks noChangeShapeType="1"/>
            </p:cNvSpPr>
            <p:nvPr/>
          </p:nvSpPr>
          <p:spPr bwMode="auto">
            <a:xfrm>
              <a:off x="6958013" y="5235575"/>
              <a:ext cx="1257300" cy="0"/>
            </a:xfrm>
            <a:prstGeom prst="line">
              <a:avLst/>
            </a:prstGeom>
            <a:noFill/>
            <a:ln w="12700">
              <a:solidFill>
                <a:schemeClr val="tx1"/>
              </a:solidFill>
              <a:round/>
              <a:headEnd/>
              <a:tailEnd/>
            </a:ln>
            <a:effectLst/>
          </p:spPr>
          <p:txBody>
            <a:bodyPr wrap="none" anchor="ctr"/>
            <a:lstStyle/>
            <a:p>
              <a:endParaRPr lang="zh-CN" altLang="en-US"/>
            </a:p>
          </p:txBody>
        </p:sp>
        <p:sp>
          <p:nvSpPr>
            <p:cNvPr id="415847" name="Line 103"/>
            <p:cNvSpPr>
              <a:spLocks noChangeShapeType="1"/>
            </p:cNvSpPr>
            <p:nvPr/>
          </p:nvSpPr>
          <p:spPr bwMode="auto">
            <a:xfrm>
              <a:off x="6958013" y="5534025"/>
              <a:ext cx="1257300" cy="0"/>
            </a:xfrm>
            <a:prstGeom prst="line">
              <a:avLst/>
            </a:prstGeom>
            <a:noFill/>
            <a:ln w="12700">
              <a:solidFill>
                <a:schemeClr val="tx1"/>
              </a:solidFill>
              <a:round/>
              <a:headEnd/>
              <a:tailEnd/>
            </a:ln>
            <a:effectLst/>
          </p:spPr>
          <p:txBody>
            <a:bodyPr wrap="none" anchor="ctr"/>
            <a:lstStyle/>
            <a:p>
              <a:endParaRPr lang="zh-CN" altLang="en-US"/>
            </a:p>
          </p:txBody>
        </p:sp>
        <p:sp>
          <p:nvSpPr>
            <p:cNvPr id="415848" name="Rectangle 104"/>
            <p:cNvSpPr>
              <a:spLocks noChangeArrowheads="1"/>
            </p:cNvSpPr>
            <p:nvPr/>
          </p:nvSpPr>
          <p:spPr bwMode="auto">
            <a:xfrm>
              <a:off x="7110413" y="4805363"/>
              <a:ext cx="1203325" cy="333375"/>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600" b="1">
                  <a:solidFill>
                    <a:schemeClr val="tx1"/>
                  </a:solidFill>
                  <a:latin typeface="宋体" pitchFamily="2" charset="-122"/>
                </a:rPr>
                <a:t>供货员</a:t>
              </a:r>
            </a:p>
          </p:txBody>
        </p:sp>
        <p:sp>
          <p:nvSpPr>
            <p:cNvPr id="415849" name="Rectangle 105"/>
            <p:cNvSpPr>
              <a:spLocks noChangeArrowheads="1"/>
            </p:cNvSpPr>
            <p:nvPr/>
          </p:nvSpPr>
          <p:spPr bwMode="auto">
            <a:xfrm>
              <a:off x="6921500" y="5229225"/>
              <a:ext cx="1204913" cy="309563"/>
            </a:xfrm>
            <a:prstGeom prst="rect">
              <a:avLst/>
            </a:prstGeom>
            <a:noFill/>
            <a:ln w="12700">
              <a:noFill/>
              <a:miter lim="800000"/>
              <a:headEnd/>
              <a:tailEnd/>
            </a:ln>
            <a:effectLst/>
          </p:spPr>
          <p:txBody>
            <a:bodyPr wrap="none" lIns="90488" tIns="44450" rIns="90488" bIns="44450">
              <a:spAutoFit/>
            </a:bodyPr>
            <a:lstStyle/>
            <a:p>
              <a:pPr algn="l" eaLnBrk="0" hangingPunct="0"/>
              <a:r>
                <a:rPr lang="zh-CN" altLang="en-US" sz="1600" b="1">
                  <a:solidFill>
                    <a:schemeClr val="tx1"/>
                  </a:solidFill>
                  <a:latin typeface="宋体" pitchFamily="2" charset="-122"/>
                </a:rPr>
                <a:t>缺货登记表</a:t>
              </a:r>
            </a:p>
          </p:txBody>
        </p:sp>
        <p:sp>
          <p:nvSpPr>
            <p:cNvPr id="415850" name="Line 106"/>
            <p:cNvSpPr>
              <a:spLocks noChangeShapeType="1"/>
            </p:cNvSpPr>
            <p:nvPr/>
          </p:nvSpPr>
          <p:spPr bwMode="auto">
            <a:xfrm>
              <a:off x="6961188" y="5534025"/>
              <a:ext cx="1273175" cy="0"/>
            </a:xfrm>
            <a:prstGeom prst="line">
              <a:avLst/>
            </a:prstGeom>
            <a:noFill/>
            <a:ln w="12700">
              <a:solidFill>
                <a:schemeClr val="tx1"/>
              </a:solidFill>
              <a:round/>
              <a:headEnd/>
              <a:tailEnd/>
            </a:ln>
            <a:effectLst/>
          </p:spPr>
          <p:txBody>
            <a:bodyPr wrap="none" anchor="ctr"/>
            <a:lstStyle/>
            <a:p>
              <a:endParaRPr lang="zh-CN" altLang="en-US"/>
            </a:p>
          </p:txBody>
        </p:sp>
        <p:sp>
          <p:nvSpPr>
            <p:cNvPr id="415851" name="Rectangle 107"/>
            <p:cNvSpPr>
              <a:spLocks noChangeArrowheads="1"/>
            </p:cNvSpPr>
            <p:nvPr/>
          </p:nvSpPr>
          <p:spPr bwMode="auto">
            <a:xfrm>
              <a:off x="7050088" y="5534025"/>
              <a:ext cx="1203325" cy="577850"/>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600" b="1">
                  <a:solidFill>
                    <a:schemeClr val="tx1"/>
                  </a:solidFill>
                  <a:latin typeface="宋体" pitchFamily="2" charset="-122"/>
                </a:rPr>
                <a:t>缺货登记</a:t>
              </a:r>
            </a:p>
            <a:p>
              <a:pPr algn="l" eaLnBrk="0" hangingPunct="0">
                <a:lnSpc>
                  <a:spcPct val="100000"/>
                </a:lnSpc>
              </a:pPr>
              <a:r>
                <a:rPr lang="zh-CN" altLang="en-US" sz="1600" b="1">
                  <a:solidFill>
                    <a:schemeClr val="tx1"/>
                  </a:solidFill>
                  <a:latin typeface="宋体" pitchFamily="2" charset="-122"/>
                </a:rPr>
                <a:t>供货</a:t>
              </a:r>
            </a:p>
          </p:txBody>
        </p:sp>
        <p:sp>
          <p:nvSpPr>
            <p:cNvPr id="415852" name="Rectangle 108"/>
            <p:cNvSpPr>
              <a:spLocks noChangeArrowheads="1"/>
            </p:cNvSpPr>
            <p:nvPr/>
          </p:nvSpPr>
          <p:spPr bwMode="auto">
            <a:xfrm>
              <a:off x="3213100" y="257324"/>
              <a:ext cx="1425575" cy="1804987"/>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5853" name="Line 109"/>
            <p:cNvSpPr>
              <a:spLocks noChangeShapeType="1"/>
            </p:cNvSpPr>
            <p:nvPr/>
          </p:nvSpPr>
          <p:spPr bwMode="auto">
            <a:xfrm>
              <a:off x="3209925" y="1535261"/>
              <a:ext cx="1428750" cy="0"/>
            </a:xfrm>
            <a:prstGeom prst="line">
              <a:avLst/>
            </a:prstGeom>
            <a:noFill/>
            <a:ln w="12700">
              <a:solidFill>
                <a:schemeClr val="tx1"/>
              </a:solidFill>
              <a:round/>
              <a:headEnd/>
              <a:tailEnd/>
            </a:ln>
            <a:effectLst/>
          </p:spPr>
          <p:txBody>
            <a:bodyPr wrap="none" anchor="ctr"/>
            <a:lstStyle/>
            <a:p>
              <a:endParaRPr lang="zh-CN" altLang="en-US"/>
            </a:p>
          </p:txBody>
        </p:sp>
        <p:sp>
          <p:nvSpPr>
            <p:cNvPr id="415854" name="Rectangle 110"/>
            <p:cNvSpPr>
              <a:spLocks noChangeArrowheads="1"/>
            </p:cNvSpPr>
            <p:nvPr/>
          </p:nvSpPr>
          <p:spPr bwMode="auto">
            <a:xfrm>
              <a:off x="3435350" y="239861"/>
              <a:ext cx="1203325" cy="333375"/>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600" b="1">
                  <a:solidFill>
                    <a:schemeClr val="tx1"/>
                  </a:solidFill>
                  <a:latin typeface="宋体" pitchFamily="2" charset="-122"/>
                </a:rPr>
                <a:t>销售事件</a:t>
              </a:r>
            </a:p>
          </p:txBody>
        </p:sp>
        <p:sp>
          <p:nvSpPr>
            <p:cNvPr id="415855" name="Rectangle 111"/>
            <p:cNvSpPr>
              <a:spLocks noChangeArrowheads="1"/>
            </p:cNvSpPr>
            <p:nvPr/>
          </p:nvSpPr>
          <p:spPr bwMode="auto">
            <a:xfrm>
              <a:off x="3286125" y="608161"/>
              <a:ext cx="1501775" cy="869950"/>
            </a:xfrm>
            <a:prstGeom prst="rect">
              <a:avLst/>
            </a:prstGeom>
            <a:noFill/>
            <a:ln w="12700">
              <a:noFill/>
              <a:miter lim="800000"/>
              <a:headEnd/>
              <a:tailEnd/>
            </a:ln>
            <a:effectLst/>
          </p:spPr>
          <p:txBody>
            <a:bodyPr lIns="90488" tIns="44450" rIns="90488" bIns="44450">
              <a:spAutoFit/>
            </a:bodyPr>
            <a:lstStyle/>
            <a:p>
              <a:pPr algn="l" eaLnBrk="0" hangingPunct="0">
                <a:lnSpc>
                  <a:spcPct val="80000"/>
                </a:lnSpc>
              </a:pPr>
              <a:r>
                <a:rPr lang="zh-CN" altLang="en-US" sz="1600" b="1">
                  <a:solidFill>
                    <a:schemeClr val="tx1"/>
                  </a:solidFill>
                  <a:latin typeface="宋体" pitchFamily="2" charset="-122"/>
                </a:rPr>
                <a:t>收款人</a:t>
              </a:r>
            </a:p>
            <a:p>
              <a:pPr algn="l" eaLnBrk="0" hangingPunct="0">
                <a:lnSpc>
                  <a:spcPct val="80000"/>
                </a:lnSpc>
              </a:pPr>
              <a:r>
                <a:rPr lang="zh-CN" altLang="en-US" sz="1600" b="1">
                  <a:solidFill>
                    <a:schemeClr val="tx1"/>
                  </a:solidFill>
                  <a:latin typeface="宋体" pitchFamily="2" charset="-122"/>
                </a:rPr>
                <a:t>购物清单</a:t>
              </a:r>
            </a:p>
            <a:p>
              <a:pPr algn="l" eaLnBrk="0" hangingPunct="0">
                <a:lnSpc>
                  <a:spcPct val="80000"/>
                </a:lnSpc>
              </a:pPr>
              <a:r>
                <a:rPr lang="zh-CN" altLang="en-US" sz="1600" b="1">
                  <a:solidFill>
                    <a:schemeClr val="tx1"/>
                  </a:solidFill>
                  <a:latin typeface="宋体" pitchFamily="2" charset="-122"/>
                </a:rPr>
                <a:t>应收款</a:t>
              </a:r>
            </a:p>
            <a:p>
              <a:pPr algn="l" eaLnBrk="0" hangingPunct="0">
                <a:lnSpc>
                  <a:spcPct val="80000"/>
                </a:lnSpc>
              </a:pPr>
              <a:r>
                <a:rPr lang="en-US" altLang="zh-CN" sz="1600" b="1">
                  <a:solidFill>
                    <a:schemeClr val="tx1"/>
                  </a:solidFill>
                  <a:latin typeface="Times New Roman"/>
                </a:rPr>
                <a:t>……</a:t>
              </a:r>
              <a:endParaRPr lang="en-US" altLang="zh-CN" sz="1600" b="1">
                <a:solidFill>
                  <a:schemeClr val="tx1"/>
                </a:solidFill>
                <a:latin typeface="宋体" pitchFamily="2" charset="-122"/>
              </a:endParaRPr>
            </a:p>
          </p:txBody>
        </p:sp>
        <p:sp>
          <p:nvSpPr>
            <p:cNvPr id="415856" name="Rectangle 112"/>
            <p:cNvSpPr>
              <a:spLocks noChangeArrowheads="1"/>
            </p:cNvSpPr>
            <p:nvPr/>
          </p:nvSpPr>
          <p:spPr bwMode="auto">
            <a:xfrm>
              <a:off x="3340100" y="1535261"/>
              <a:ext cx="1203325" cy="479425"/>
            </a:xfrm>
            <a:prstGeom prst="rect">
              <a:avLst/>
            </a:prstGeom>
            <a:noFill/>
            <a:ln w="12700">
              <a:noFill/>
              <a:miter lim="800000"/>
              <a:headEnd/>
              <a:tailEnd/>
            </a:ln>
            <a:effectLst/>
          </p:spPr>
          <p:txBody>
            <a:bodyPr lIns="90488" tIns="44450" rIns="90488" bIns="44450">
              <a:spAutoFit/>
            </a:bodyPr>
            <a:lstStyle/>
            <a:p>
              <a:pPr algn="l" eaLnBrk="0" hangingPunct="0">
                <a:lnSpc>
                  <a:spcPct val="80000"/>
                </a:lnSpc>
              </a:pPr>
              <a:r>
                <a:rPr lang="zh-CN" altLang="en-US" sz="1600" b="1">
                  <a:solidFill>
                    <a:schemeClr val="tx1"/>
                  </a:solidFill>
                  <a:latin typeface="宋体" pitchFamily="2" charset="-122"/>
                </a:rPr>
                <a:t>销售计划</a:t>
              </a:r>
            </a:p>
            <a:p>
              <a:pPr algn="l" eaLnBrk="0" hangingPunct="0">
                <a:lnSpc>
                  <a:spcPct val="80000"/>
                </a:lnSpc>
              </a:pPr>
              <a:r>
                <a:rPr lang="zh-CN" altLang="en-US" sz="1600" b="1">
                  <a:solidFill>
                    <a:schemeClr val="tx1"/>
                  </a:solidFill>
                  <a:latin typeface="宋体" pitchFamily="2" charset="-122"/>
                </a:rPr>
                <a:t>入帐</a:t>
              </a:r>
            </a:p>
          </p:txBody>
        </p:sp>
        <p:sp>
          <p:nvSpPr>
            <p:cNvPr id="415857" name="Line 113"/>
            <p:cNvSpPr>
              <a:spLocks noChangeShapeType="1"/>
            </p:cNvSpPr>
            <p:nvPr/>
          </p:nvSpPr>
          <p:spPr bwMode="auto">
            <a:xfrm>
              <a:off x="3216275" y="620861"/>
              <a:ext cx="1422400" cy="0"/>
            </a:xfrm>
            <a:prstGeom prst="line">
              <a:avLst/>
            </a:prstGeom>
            <a:noFill/>
            <a:ln w="12700">
              <a:solidFill>
                <a:schemeClr val="tx1"/>
              </a:solidFill>
              <a:round/>
              <a:headEnd/>
              <a:tailEnd/>
            </a:ln>
            <a:effectLst/>
          </p:spPr>
          <p:txBody>
            <a:bodyPr wrap="none" anchor="ctr"/>
            <a:lstStyle/>
            <a:p>
              <a:endParaRPr lang="zh-CN" altLang="en-US"/>
            </a:p>
          </p:txBody>
        </p:sp>
        <p:sp>
          <p:nvSpPr>
            <p:cNvPr id="415858" name="Rectangle 114"/>
            <p:cNvSpPr>
              <a:spLocks noChangeArrowheads="1"/>
            </p:cNvSpPr>
            <p:nvPr/>
          </p:nvSpPr>
          <p:spPr bwMode="auto">
            <a:xfrm>
              <a:off x="2870200" y="2303463"/>
              <a:ext cx="2222500" cy="2308225"/>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5859" name="Line 115"/>
            <p:cNvSpPr>
              <a:spLocks noChangeShapeType="1"/>
            </p:cNvSpPr>
            <p:nvPr/>
          </p:nvSpPr>
          <p:spPr bwMode="auto">
            <a:xfrm flipV="1">
              <a:off x="2870200" y="3810000"/>
              <a:ext cx="2222500" cy="28575"/>
            </a:xfrm>
            <a:prstGeom prst="line">
              <a:avLst/>
            </a:prstGeom>
            <a:noFill/>
            <a:ln w="12700">
              <a:solidFill>
                <a:schemeClr val="tx1"/>
              </a:solidFill>
              <a:round/>
              <a:headEnd/>
              <a:tailEnd/>
            </a:ln>
            <a:effectLst/>
          </p:spPr>
          <p:txBody>
            <a:bodyPr wrap="none" anchor="ctr"/>
            <a:lstStyle/>
            <a:p>
              <a:endParaRPr lang="zh-CN" altLang="en-US"/>
            </a:p>
          </p:txBody>
        </p:sp>
        <p:sp>
          <p:nvSpPr>
            <p:cNvPr id="415860" name="Rectangle 116"/>
            <p:cNvSpPr>
              <a:spLocks noChangeArrowheads="1"/>
            </p:cNvSpPr>
            <p:nvPr/>
          </p:nvSpPr>
          <p:spPr bwMode="auto">
            <a:xfrm>
              <a:off x="3584575" y="2286000"/>
              <a:ext cx="1203325" cy="333375"/>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600" b="1">
                  <a:solidFill>
                    <a:schemeClr val="tx1"/>
                  </a:solidFill>
                  <a:latin typeface="宋体" pitchFamily="2" charset="-122"/>
                </a:rPr>
                <a:t>商品</a:t>
              </a:r>
            </a:p>
          </p:txBody>
        </p:sp>
        <p:sp>
          <p:nvSpPr>
            <p:cNvPr id="415861" name="Rectangle 117"/>
            <p:cNvSpPr>
              <a:spLocks noChangeArrowheads="1"/>
            </p:cNvSpPr>
            <p:nvPr/>
          </p:nvSpPr>
          <p:spPr bwMode="auto">
            <a:xfrm>
              <a:off x="3362325" y="2654300"/>
              <a:ext cx="1501775" cy="1065213"/>
            </a:xfrm>
            <a:prstGeom prst="rect">
              <a:avLst/>
            </a:prstGeom>
            <a:noFill/>
            <a:ln w="12700">
              <a:noFill/>
              <a:miter lim="800000"/>
              <a:headEnd/>
              <a:tailEnd/>
            </a:ln>
            <a:effectLst/>
          </p:spPr>
          <p:txBody>
            <a:bodyPr lIns="90488" tIns="44450" rIns="90488" bIns="44450">
              <a:spAutoFit/>
            </a:bodyPr>
            <a:lstStyle/>
            <a:p>
              <a:pPr algn="l" eaLnBrk="0" hangingPunct="0">
                <a:lnSpc>
                  <a:spcPct val="80000"/>
                </a:lnSpc>
              </a:pPr>
              <a:r>
                <a:rPr lang="zh-CN" altLang="en-US" sz="1600" b="1">
                  <a:solidFill>
                    <a:schemeClr val="tx1"/>
                  </a:solidFill>
                  <a:latin typeface="宋体" pitchFamily="2" charset="-122"/>
                </a:rPr>
                <a:t>编号</a:t>
              </a:r>
            </a:p>
            <a:p>
              <a:pPr algn="l" eaLnBrk="0" hangingPunct="0">
                <a:lnSpc>
                  <a:spcPct val="80000"/>
                </a:lnSpc>
              </a:pPr>
              <a:r>
                <a:rPr lang="zh-CN" altLang="en-US" sz="1600" b="1">
                  <a:solidFill>
                    <a:schemeClr val="tx1"/>
                  </a:solidFill>
                  <a:latin typeface="宋体" pitchFamily="2" charset="-122"/>
                </a:rPr>
                <a:t>名称</a:t>
              </a:r>
            </a:p>
            <a:p>
              <a:pPr algn="l" eaLnBrk="0" hangingPunct="0">
                <a:lnSpc>
                  <a:spcPct val="80000"/>
                </a:lnSpc>
              </a:pPr>
              <a:r>
                <a:rPr lang="zh-CN" altLang="en-US" sz="1600" b="1">
                  <a:solidFill>
                    <a:schemeClr val="tx1"/>
                  </a:solidFill>
                  <a:latin typeface="宋体" pitchFamily="2" charset="-122"/>
                </a:rPr>
                <a:t>单价</a:t>
              </a:r>
            </a:p>
            <a:p>
              <a:pPr algn="l" eaLnBrk="0" hangingPunct="0">
                <a:lnSpc>
                  <a:spcPct val="80000"/>
                </a:lnSpc>
              </a:pPr>
              <a:r>
                <a:rPr lang="zh-CN" altLang="en-US" sz="1600" b="1">
                  <a:solidFill>
                    <a:schemeClr val="tx1"/>
                  </a:solidFill>
                  <a:latin typeface="宋体" pitchFamily="2" charset="-122"/>
                </a:rPr>
                <a:t>架上数量</a:t>
              </a:r>
            </a:p>
            <a:p>
              <a:pPr algn="l" eaLnBrk="0" hangingPunct="0">
                <a:lnSpc>
                  <a:spcPct val="80000"/>
                </a:lnSpc>
              </a:pPr>
              <a:r>
                <a:rPr lang="zh-CN" altLang="en-US" sz="1600" b="1">
                  <a:solidFill>
                    <a:schemeClr val="tx1"/>
                  </a:solidFill>
                  <a:latin typeface="宋体" pitchFamily="2" charset="-122"/>
                </a:rPr>
                <a:t>下限</a:t>
              </a:r>
            </a:p>
          </p:txBody>
        </p:sp>
        <p:sp>
          <p:nvSpPr>
            <p:cNvPr id="415862" name="Line 118"/>
            <p:cNvSpPr>
              <a:spLocks noChangeShapeType="1"/>
            </p:cNvSpPr>
            <p:nvPr/>
          </p:nvSpPr>
          <p:spPr bwMode="auto">
            <a:xfrm flipV="1">
              <a:off x="2870200" y="2654300"/>
              <a:ext cx="2222500" cy="12700"/>
            </a:xfrm>
            <a:prstGeom prst="line">
              <a:avLst/>
            </a:prstGeom>
            <a:noFill/>
            <a:ln w="12700">
              <a:solidFill>
                <a:schemeClr val="tx1"/>
              </a:solidFill>
              <a:round/>
              <a:headEnd/>
              <a:tailEnd/>
            </a:ln>
            <a:effectLst/>
          </p:spPr>
          <p:txBody>
            <a:bodyPr wrap="none" anchor="ctr"/>
            <a:lstStyle/>
            <a:p>
              <a:endParaRPr lang="zh-CN" altLang="en-US"/>
            </a:p>
          </p:txBody>
        </p:sp>
        <p:sp>
          <p:nvSpPr>
            <p:cNvPr id="415863" name="Text Box 119"/>
            <p:cNvSpPr txBox="1">
              <a:spLocks noChangeArrowheads="1"/>
            </p:cNvSpPr>
            <p:nvPr/>
          </p:nvSpPr>
          <p:spPr bwMode="auto">
            <a:xfrm>
              <a:off x="3419475" y="3827463"/>
              <a:ext cx="1003300" cy="677862"/>
            </a:xfrm>
            <a:prstGeom prst="rect">
              <a:avLst/>
            </a:prstGeom>
            <a:noFill/>
            <a:ln w="12700">
              <a:noFill/>
              <a:miter lim="800000"/>
              <a:headEnd/>
              <a:tailEnd/>
            </a:ln>
            <a:effectLst/>
          </p:spPr>
          <p:txBody>
            <a:bodyPr wrap="none">
              <a:spAutoFit/>
            </a:bodyPr>
            <a:lstStyle/>
            <a:p>
              <a:pPr algn="l" eaLnBrk="0" hangingPunct="0">
                <a:lnSpc>
                  <a:spcPct val="80000"/>
                </a:lnSpc>
              </a:pPr>
              <a:r>
                <a:rPr lang="zh-CN" altLang="en-US" sz="1600" b="1">
                  <a:solidFill>
                    <a:srgbClr val="FC0128"/>
                  </a:solidFill>
                  <a:latin typeface="宋体" pitchFamily="2" charset="-122"/>
                </a:rPr>
                <a:t>售出</a:t>
              </a:r>
            </a:p>
            <a:p>
              <a:pPr algn="l" eaLnBrk="0" hangingPunct="0">
                <a:lnSpc>
                  <a:spcPct val="80000"/>
                </a:lnSpc>
              </a:pPr>
              <a:r>
                <a:rPr lang="zh-CN" altLang="en-US" sz="1600" b="1">
                  <a:solidFill>
                    <a:schemeClr val="tx1"/>
                  </a:solidFill>
                  <a:latin typeface="宋体" pitchFamily="2" charset="-122"/>
                </a:rPr>
                <a:t>补充</a:t>
              </a:r>
            </a:p>
            <a:p>
              <a:pPr algn="l" eaLnBrk="0" hangingPunct="0">
                <a:lnSpc>
                  <a:spcPct val="80000"/>
                </a:lnSpc>
              </a:pPr>
              <a:r>
                <a:rPr lang="zh-CN" altLang="en-US" sz="1600" b="1">
                  <a:solidFill>
                    <a:schemeClr val="tx1"/>
                  </a:solidFill>
                  <a:latin typeface="宋体" pitchFamily="2" charset="-122"/>
                </a:rPr>
                <a:t>价格更新</a:t>
              </a:r>
            </a:p>
          </p:txBody>
        </p:sp>
        <p:sp>
          <p:nvSpPr>
            <p:cNvPr id="415864" name="Rectangle 120"/>
            <p:cNvSpPr>
              <a:spLocks noChangeArrowheads="1"/>
            </p:cNvSpPr>
            <p:nvPr/>
          </p:nvSpPr>
          <p:spPr bwMode="auto">
            <a:xfrm>
              <a:off x="1895475" y="5146675"/>
              <a:ext cx="1901825" cy="1177925"/>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5865" name="Line 121"/>
            <p:cNvSpPr>
              <a:spLocks noChangeShapeType="1"/>
            </p:cNvSpPr>
            <p:nvPr/>
          </p:nvSpPr>
          <p:spPr bwMode="auto">
            <a:xfrm>
              <a:off x="1892300" y="6043613"/>
              <a:ext cx="1905000" cy="0"/>
            </a:xfrm>
            <a:prstGeom prst="line">
              <a:avLst/>
            </a:prstGeom>
            <a:noFill/>
            <a:ln w="12700">
              <a:solidFill>
                <a:schemeClr val="tx1"/>
              </a:solidFill>
              <a:round/>
              <a:headEnd/>
              <a:tailEnd/>
            </a:ln>
            <a:effectLst/>
          </p:spPr>
          <p:txBody>
            <a:bodyPr wrap="none" anchor="ctr"/>
            <a:lstStyle/>
            <a:p>
              <a:endParaRPr lang="zh-CN" altLang="en-US"/>
            </a:p>
          </p:txBody>
        </p:sp>
        <p:sp>
          <p:nvSpPr>
            <p:cNvPr id="415866" name="Rectangle 122"/>
            <p:cNvSpPr>
              <a:spLocks noChangeArrowheads="1"/>
            </p:cNvSpPr>
            <p:nvPr/>
          </p:nvSpPr>
          <p:spPr bwMode="auto">
            <a:xfrm>
              <a:off x="2289175" y="5129213"/>
              <a:ext cx="1203325" cy="333375"/>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600" b="1">
                  <a:solidFill>
                    <a:schemeClr val="tx1"/>
                  </a:solidFill>
                  <a:latin typeface="宋体" pitchFamily="2" charset="-122"/>
                </a:rPr>
                <a:t>特价商品</a:t>
              </a:r>
            </a:p>
          </p:txBody>
        </p:sp>
        <p:sp>
          <p:nvSpPr>
            <p:cNvPr id="415867" name="Rectangle 123"/>
            <p:cNvSpPr>
              <a:spLocks noChangeArrowheads="1"/>
            </p:cNvSpPr>
            <p:nvPr/>
          </p:nvSpPr>
          <p:spPr bwMode="auto">
            <a:xfrm>
              <a:off x="2066925" y="5497513"/>
              <a:ext cx="1501775" cy="479425"/>
            </a:xfrm>
            <a:prstGeom prst="rect">
              <a:avLst/>
            </a:prstGeom>
            <a:noFill/>
            <a:ln w="12700">
              <a:noFill/>
              <a:miter lim="800000"/>
              <a:headEnd/>
              <a:tailEnd/>
            </a:ln>
            <a:effectLst/>
          </p:spPr>
          <p:txBody>
            <a:bodyPr lIns="90488" tIns="44450" rIns="90488" bIns="44450">
              <a:spAutoFit/>
            </a:bodyPr>
            <a:lstStyle/>
            <a:p>
              <a:pPr algn="l" eaLnBrk="0" hangingPunct="0">
                <a:lnSpc>
                  <a:spcPct val="80000"/>
                </a:lnSpc>
              </a:pPr>
              <a:r>
                <a:rPr lang="zh-CN" altLang="en-US" sz="1600" b="1">
                  <a:solidFill>
                    <a:schemeClr val="tx1"/>
                  </a:solidFill>
                  <a:latin typeface="宋体" pitchFamily="2" charset="-122"/>
                </a:rPr>
                <a:t>开始日期</a:t>
              </a:r>
            </a:p>
            <a:p>
              <a:pPr algn="l" eaLnBrk="0" hangingPunct="0">
                <a:lnSpc>
                  <a:spcPct val="80000"/>
                </a:lnSpc>
              </a:pPr>
              <a:r>
                <a:rPr lang="zh-CN" altLang="en-US" sz="1600" b="1">
                  <a:solidFill>
                    <a:schemeClr val="tx1"/>
                  </a:solidFill>
                  <a:latin typeface="宋体" pitchFamily="2" charset="-122"/>
                </a:rPr>
                <a:t>结束日期</a:t>
              </a:r>
            </a:p>
          </p:txBody>
        </p:sp>
        <p:sp>
          <p:nvSpPr>
            <p:cNvPr id="415868" name="Line 124"/>
            <p:cNvSpPr>
              <a:spLocks noChangeShapeType="1"/>
            </p:cNvSpPr>
            <p:nvPr/>
          </p:nvSpPr>
          <p:spPr bwMode="auto">
            <a:xfrm flipV="1">
              <a:off x="1898650" y="5497513"/>
              <a:ext cx="1898650" cy="12700"/>
            </a:xfrm>
            <a:prstGeom prst="line">
              <a:avLst/>
            </a:prstGeom>
            <a:noFill/>
            <a:ln w="12700">
              <a:solidFill>
                <a:schemeClr val="tx1"/>
              </a:solidFill>
              <a:round/>
              <a:headEnd/>
              <a:tailEnd/>
            </a:ln>
            <a:effectLst/>
          </p:spPr>
          <p:txBody>
            <a:bodyPr wrap="none" anchor="ctr"/>
            <a:lstStyle/>
            <a:p>
              <a:endParaRPr lang="zh-CN" altLang="en-US"/>
            </a:p>
          </p:txBody>
        </p:sp>
        <p:sp>
          <p:nvSpPr>
            <p:cNvPr id="415869" name="Rectangle 125"/>
            <p:cNvSpPr>
              <a:spLocks noChangeArrowheads="1"/>
            </p:cNvSpPr>
            <p:nvPr/>
          </p:nvSpPr>
          <p:spPr bwMode="auto">
            <a:xfrm>
              <a:off x="4394200" y="5083175"/>
              <a:ext cx="1901825" cy="1698625"/>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5870" name="Line 126"/>
            <p:cNvSpPr>
              <a:spLocks noChangeShapeType="1"/>
            </p:cNvSpPr>
            <p:nvPr/>
          </p:nvSpPr>
          <p:spPr bwMode="auto">
            <a:xfrm>
              <a:off x="4391025" y="6132513"/>
              <a:ext cx="1905000" cy="0"/>
            </a:xfrm>
            <a:prstGeom prst="line">
              <a:avLst/>
            </a:prstGeom>
            <a:noFill/>
            <a:ln w="12700">
              <a:solidFill>
                <a:schemeClr val="tx1"/>
              </a:solidFill>
              <a:round/>
              <a:headEnd/>
              <a:tailEnd/>
            </a:ln>
            <a:effectLst/>
          </p:spPr>
          <p:txBody>
            <a:bodyPr wrap="none" anchor="ctr"/>
            <a:lstStyle/>
            <a:p>
              <a:endParaRPr lang="zh-CN" altLang="en-US"/>
            </a:p>
          </p:txBody>
        </p:sp>
        <p:sp>
          <p:nvSpPr>
            <p:cNvPr id="415871" name="Rectangle 127"/>
            <p:cNvSpPr>
              <a:spLocks noChangeArrowheads="1"/>
            </p:cNvSpPr>
            <p:nvPr/>
          </p:nvSpPr>
          <p:spPr bwMode="auto">
            <a:xfrm>
              <a:off x="4787900" y="5065713"/>
              <a:ext cx="1203325" cy="333375"/>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600" b="1">
                  <a:solidFill>
                    <a:schemeClr val="tx1"/>
                  </a:solidFill>
                  <a:latin typeface="宋体" pitchFamily="2" charset="-122"/>
                </a:rPr>
                <a:t>计量商品</a:t>
              </a:r>
            </a:p>
          </p:txBody>
        </p:sp>
        <p:sp>
          <p:nvSpPr>
            <p:cNvPr id="415872" name="Rectangle 128"/>
            <p:cNvSpPr>
              <a:spLocks noChangeArrowheads="1"/>
            </p:cNvSpPr>
            <p:nvPr/>
          </p:nvSpPr>
          <p:spPr bwMode="auto">
            <a:xfrm>
              <a:off x="4810125" y="5411788"/>
              <a:ext cx="1501775" cy="641350"/>
            </a:xfrm>
            <a:prstGeom prst="rect">
              <a:avLst/>
            </a:prstGeom>
            <a:noFill/>
            <a:ln w="12700">
              <a:noFill/>
              <a:miter lim="800000"/>
              <a:headEnd/>
              <a:tailEnd/>
            </a:ln>
            <a:effectLst/>
          </p:spPr>
          <p:txBody>
            <a:bodyPr lIns="90488" tIns="44450" rIns="90488" bIns="44450">
              <a:spAutoFit/>
            </a:bodyPr>
            <a:lstStyle/>
            <a:p>
              <a:pPr algn="l" eaLnBrk="0" hangingPunct="0">
                <a:lnSpc>
                  <a:spcPct val="75000"/>
                </a:lnSpc>
              </a:pPr>
              <a:r>
                <a:rPr lang="zh-CN" altLang="en-US" sz="1600" b="1">
                  <a:solidFill>
                    <a:schemeClr val="tx1"/>
                  </a:solidFill>
                  <a:latin typeface="宋体" pitchFamily="2" charset="-122"/>
                </a:rPr>
                <a:t>单价</a:t>
              </a:r>
            </a:p>
            <a:p>
              <a:pPr algn="l" eaLnBrk="0" hangingPunct="0">
                <a:lnSpc>
                  <a:spcPct val="75000"/>
                </a:lnSpc>
              </a:pPr>
              <a:r>
                <a:rPr lang="zh-CN" altLang="en-US" sz="1600" b="1">
                  <a:solidFill>
                    <a:schemeClr val="tx1"/>
                  </a:solidFill>
                  <a:latin typeface="宋体" pitchFamily="2" charset="-122"/>
                </a:rPr>
                <a:t>计量单位</a:t>
              </a:r>
            </a:p>
            <a:p>
              <a:pPr algn="l" eaLnBrk="0" hangingPunct="0">
                <a:lnSpc>
                  <a:spcPct val="75000"/>
                </a:lnSpc>
              </a:pPr>
              <a:r>
                <a:rPr lang="zh-CN" altLang="en-US" sz="1600" b="1">
                  <a:solidFill>
                    <a:schemeClr val="tx1"/>
                  </a:solidFill>
                  <a:latin typeface="宋体" pitchFamily="2" charset="-122"/>
                </a:rPr>
                <a:t>计价方式</a:t>
              </a:r>
            </a:p>
          </p:txBody>
        </p:sp>
        <p:sp>
          <p:nvSpPr>
            <p:cNvPr id="415873" name="Line 129"/>
            <p:cNvSpPr>
              <a:spLocks noChangeShapeType="1"/>
            </p:cNvSpPr>
            <p:nvPr/>
          </p:nvSpPr>
          <p:spPr bwMode="auto">
            <a:xfrm flipV="1">
              <a:off x="4397375" y="5395913"/>
              <a:ext cx="1898650" cy="12700"/>
            </a:xfrm>
            <a:prstGeom prst="line">
              <a:avLst/>
            </a:prstGeom>
            <a:noFill/>
            <a:ln w="12700">
              <a:solidFill>
                <a:schemeClr val="tx1"/>
              </a:solidFill>
              <a:round/>
              <a:headEnd/>
              <a:tailEnd/>
            </a:ln>
            <a:effectLst/>
          </p:spPr>
          <p:txBody>
            <a:bodyPr wrap="none" anchor="ctr"/>
            <a:lstStyle/>
            <a:p>
              <a:endParaRPr lang="zh-CN" altLang="en-US"/>
            </a:p>
          </p:txBody>
        </p:sp>
        <p:sp>
          <p:nvSpPr>
            <p:cNvPr id="415874" name="Text Box 130"/>
            <p:cNvSpPr txBox="1">
              <a:spLocks noChangeArrowheads="1"/>
            </p:cNvSpPr>
            <p:nvPr/>
          </p:nvSpPr>
          <p:spPr bwMode="auto">
            <a:xfrm>
              <a:off x="4824413" y="6143625"/>
              <a:ext cx="1003300" cy="606425"/>
            </a:xfrm>
            <a:prstGeom prst="rect">
              <a:avLst/>
            </a:prstGeom>
            <a:noFill/>
            <a:ln w="12700">
              <a:noFill/>
              <a:miter lim="800000"/>
              <a:headEnd/>
              <a:tailEnd/>
            </a:ln>
            <a:effectLst/>
          </p:spPr>
          <p:txBody>
            <a:bodyPr wrap="none">
              <a:spAutoFit/>
            </a:bodyPr>
            <a:lstStyle/>
            <a:p>
              <a:pPr algn="l" eaLnBrk="0" hangingPunct="0">
                <a:lnSpc>
                  <a:spcPct val="70000"/>
                </a:lnSpc>
              </a:pPr>
              <a:r>
                <a:rPr lang="zh-CN" altLang="en-US" sz="1600" b="1">
                  <a:solidFill>
                    <a:schemeClr val="tx1"/>
                  </a:solidFill>
                  <a:latin typeface="宋体" pitchFamily="2" charset="-122"/>
                </a:rPr>
                <a:t>售出</a:t>
              </a:r>
            </a:p>
            <a:p>
              <a:pPr algn="l" eaLnBrk="0" hangingPunct="0">
                <a:lnSpc>
                  <a:spcPct val="70000"/>
                </a:lnSpc>
              </a:pPr>
              <a:r>
                <a:rPr lang="zh-CN" altLang="en-US" sz="1600" b="1">
                  <a:solidFill>
                    <a:schemeClr val="tx1"/>
                  </a:solidFill>
                  <a:latin typeface="宋体" pitchFamily="2" charset="-122"/>
                </a:rPr>
                <a:t>补充</a:t>
              </a:r>
            </a:p>
            <a:p>
              <a:pPr algn="l" eaLnBrk="0" hangingPunct="0">
                <a:lnSpc>
                  <a:spcPct val="70000"/>
                </a:lnSpc>
              </a:pPr>
              <a:r>
                <a:rPr lang="zh-CN" altLang="en-US" sz="1600" b="1">
                  <a:solidFill>
                    <a:schemeClr val="tx1"/>
                  </a:solidFill>
                  <a:latin typeface="宋体" pitchFamily="2" charset="-122"/>
                </a:rPr>
                <a:t>价格更新</a:t>
              </a:r>
            </a:p>
          </p:txBody>
        </p:sp>
        <p:sp>
          <p:nvSpPr>
            <p:cNvPr id="415875" name="Line 131"/>
            <p:cNvSpPr>
              <a:spLocks noChangeShapeType="1"/>
            </p:cNvSpPr>
            <p:nvPr/>
          </p:nvSpPr>
          <p:spPr bwMode="auto">
            <a:xfrm>
              <a:off x="2870200" y="4965699"/>
              <a:ext cx="835108" cy="0"/>
            </a:xfrm>
            <a:prstGeom prst="line">
              <a:avLst/>
            </a:prstGeom>
            <a:noFill/>
            <a:ln w="28575">
              <a:solidFill>
                <a:schemeClr val="tx1"/>
              </a:solidFill>
              <a:round/>
              <a:headEnd/>
              <a:tailEnd/>
            </a:ln>
            <a:effectLst/>
          </p:spPr>
          <p:txBody>
            <a:bodyPr wrap="none" anchor="ctr"/>
            <a:lstStyle/>
            <a:p>
              <a:endParaRPr lang="zh-CN" altLang="en-US"/>
            </a:p>
          </p:txBody>
        </p:sp>
        <p:sp>
          <p:nvSpPr>
            <p:cNvPr id="415876" name="Line 132"/>
            <p:cNvSpPr>
              <a:spLocks noChangeShapeType="1"/>
            </p:cNvSpPr>
            <p:nvPr/>
          </p:nvSpPr>
          <p:spPr bwMode="auto">
            <a:xfrm>
              <a:off x="2870200" y="4953000"/>
              <a:ext cx="0" cy="193675"/>
            </a:xfrm>
            <a:prstGeom prst="line">
              <a:avLst/>
            </a:prstGeom>
            <a:noFill/>
            <a:ln w="28575">
              <a:solidFill>
                <a:schemeClr val="tx1"/>
              </a:solidFill>
              <a:round/>
              <a:headEnd/>
              <a:tailEnd/>
            </a:ln>
            <a:effectLst/>
          </p:spPr>
          <p:txBody>
            <a:bodyPr wrap="none" anchor="ctr"/>
            <a:lstStyle/>
            <a:p>
              <a:endParaRPr lang="zh-CN" altLang="en-US"/>
            </a:p>
          </p:txBody>
        </p:sp>
        <p:sp>
          <p:nvSpPr>
            <p:cNvPr id="415877" name="Line 133"/>
            <p:cNvSpPr>
              <a:spLocks noChangeShapeType="1"/>
            </p:cNvSpPr>
            <p:nvPr/>
          </p:nvSpPr>
          <p:spPr bwMode="auto">
            <a:xfrm>
              <a:off x="5321300" y="4953000"/>
              <a:ext cx="0" cy="122238"/>
            </a:xfrm>
            <a:prstGeom prst="line">
              <a:avLst/>
            </a:prstGeom>
            <a:noFill/>
            <a:ln w="28575">
              <a:solidFill>
                <a:schemeClr val="tx1"/>
              </a:solidFill>
              <a:round/>
              <a:headEnd/>
              <a:tailEnd/>
            </a:ln>
            <a:effectLst/>
          </p:spPr>
          <p:txBody>
            <a:bodyPr wrap="none" anchor="ctr"/>
            <a:lstStyle/>
            <a:p>
              <a:endParaRPr lang="zh-CN" altLang="en-US"/>
            </a:p>
          </p:txBody>
        </p:sp>
        <p:sp>
          <p:nvSpPr>
            <p:cNvPr id="415878" name="Line 134"/>
            <p:cNvSpPr>
              <a:spLocks noChangeShapeType="1"/>
            </p:cNvSpPr>
            <p:nvPr/>
          </p:nvSpPr>
          <p:spPr bwMode="auto">
            <a:xfrm>
              <a:off x="5092700" y="4312711"/>
              <a:ext cx="1447800" cy="0"/>
            </a:xfrm>
            <a:prstGeom prst="line">
              <a:avLst/>
            </a:prstGeom>
            <a:noFill/>
            <a:ln w="28575">
              <a:solidFill>
                <a:srgbClr val="FC0128"/>
              </a:solidFill>
              <a:prstDash val="solid"/>
              <a:round/>
              <a:headEnd/>
              <a:tailEnd/>
            </a:ln>
            <a:effectLst/>
          </p:spPr>
          <p:txBody>
            <a:bodyPr/>
            <a:lstStyle/>
            <a:p>
              <a:endParaRPr lang="zh-CN" altLang="en-US"/>
            </a:p>
          </p:txBody>
        </p:sp>
        <p:sp>
          <p:nvSpPr>
            <p:cNvPr id="415879" name="Line 135"/>
            <p:cNvSpPr>
              <a:spLocks noChangeShapeType="1"/>
            </p:cNvSpPr>
            <p:nvPr/>
          </p:nvSpPr>
          <p:spPr bwMode="auto">
            <a:xfrm>
              <a:off x="2352675" y="154136"/>
              <a:ext cx="4368800" cy="0"/>
            </a:xfrm>
            <a:prstGeom prst="line">
              <a:avLst/>
            </a:prstGeom>
            <a:noFill/>
            <a:ln w="28575">
              <a:solidFill>
                <a:srgbClr val="FC0128"/>
              </a:solidFill>
              <a:round/>
              <a:headEnd/>
              <a:tailEnd/>
            </a:ln>
            <a:effectLst/>
          </p:spPr>
          <p:txBody>
            <a:bodyPr/>
            <a:lstStyle/>
            <a:p>
              <a:endParaRPr lang="zh-CN" altLang="en-US"/>
            </a:p>
          </p:txBody>
        </p:sp>
        <p:sp>
          <p:nvSpPr>
            <p:cNvPr id="415880" name="Text Box 136"/>
            <p:cNvSpPr txBox="1">
              <a:spLocks noChangeArrowheads="1"/>
            </p:cNvSpPr>
            <p:nvPr/>
          </p:nvSpPr>
          <p:spPr bwMode="auto">
            <a:xfrm>
              <a:off x="6415304" y="579613"/>
              <a:ext cx="354012" cy="336550"/>
            </a:xfrm>
            <a:prstGeom prst="rect">
              <a:avLst/>
            </a:prstGeom>
            <a:noFill/>
            <a:ln w="28575">
              <a:noFill/>
              <a:miter lim="800000"/>
              <a:headEnd/>
              <a:tailEnd/>
            </a:ln>
            <a:effectLst/>
          </p:spPr>
          <p:txBody>
            <a:bodyPr>
              <a:spAutoFit/>
            </a:bodyPr>
            <a:lstStyle/>
            <a:p>
              <a:pPr algn="l" eaLnBrk="0" hangingPunct="0">
                <a:lnSpc>
                  <a:spcPct val="100000"/>
                </a:lnSpc>
              </a:pPr>
              <a:r>
                <a:rPr lang="en-US" altLang="zh-CN" sz="1600" b="1" dirty="0">
                  <a:solidFill>
                    <a:schemeClr val="tx1"/>
                  </a:solidFill>
                </a:rPr>
                <a:t>1</a:t>
              </a:r>
            </a:p>
          </p:txBody>
        </p:sp>
        <p:sp>
          <p:nvSpPr>
            <p:cNvPr id="415881" name="Text Box 137"/>
            <p:cNvSpPr txBox="1">
              <a:spLocks noChangeArrowheads="1"/>
            </p:cNvSpPr>
            <p:nvPr/>
          </p:nvSpPr>
          <p:spPr bwMode="auto">
            <a:xfrm>
              <a:off x="4630738" y="660549"/>
              <a:ext cx="263525" cy="336550"/>
            </a:xfrm>
            <a:prstGeom prst="rect">
              <a:avLst/>
            </a:prstGeom>
            <a:noFill/>
            <a:ln w="12700">
              <a:noFill/>
              <a:miter lim="800000"/>
              <a:headEnd/>
              <a:tailEnd/>
            </a:ln>
            <a:effectLst/>
          </p:spPr>
          <p:txBody>
            <a:bodyPr wrap="none">
              <a:spAutoFit/>
            </a:bodyPr>
            <a:lstStyle/>
            <a:p>
              <a:pPr algn="l" eaLnBrk="0" hangingPunct="0">
                <a:lnSpc>
                  <a:spcPct val="100000"/>
                </a:lnSpc>
              </a:pPr>
              <a:r>
                <a:rPr lang="en-US" altLang="zh-CN" sz="1600" b="1" dirty="0">
                  <a:solidFill>
                    <a:schemeClr val="tx1"/>
                  </a:solidFill>
                </a:rPr>
                <a:t>*</a:t>
              </a:r>
            </a:p>
          </p:txBody>
        </p:sp>
        <p:sp>
          <p:nvSpPr>
            <p:cNvPr id="415882" name="Line 138"/>
            <p:cNvSpPr>
              <a:spLocks noChangeShapeType="1"/>
            </p:cNvSpPr>
            <p:nvPr/>
          </p:nvSpPr>
          <p:spPr bwMode="auto">
            <a:xfrm>
              <a:off x="2352675" y="1143000"/>
              <a:ext cx="863600" cy="0"/>
            </a:xfrm>
            <a:prstGeom prst="line">
              <a:avLst/>
            </a:prstGeom>
            <a:noFill/>
            <a:ln w="28575">
              <a:solidFill>
                <a:srgbClr val="FC0128"/>
              </a:solidFill>
              <a:round/>
              <a:headEnd/>
              <a:tailEnd/>
            </a:ln>
            <a:effectLst/>
          </p:spPr>
          <p:txBody>
            <a:bodyPr/>
            <a:lstStyle/>
            <a:p>
              <a:endParaRPr lang="zh-CN" altLang="en-US"/>
            </a:p>
          </p:txBody>
        </p:sp>
        <p:sp>
          <p:nvSpPr>
            <p:cNvPr id="415883" name="Rectangle 139"/>
            <p:cNvSpPr>
              <a:spLocks noChangeArrowheads="1"/>
            </p:cNvSpPr>
            <p:nvPr/>
          </p:nvSpPr>
          <p:spPr bwMode="auto">
            <a:xfrm>
              <a:off x="219075" y="2005013"/>
              <a:ext cx="1425575" cy="1804987"/>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415884" name="Line 140"/>
            <p:cNvSpPr>
              <a:spLocks noChangeShapeType="1"/>
            </p:cNvSpPr>
            <p:nvPr/>
          </p:nvSpPr>
          <p:spPr bwMode="auto">
            <a:xfrm>
              <a:off x="215900" y="2743200"/>
              <a:ext cx="1428750" cy="0"/>
            </a:xfrm>
            <a:prstGeom prst="line">
              <a:avLst/>
            </a:prstGeom>
            <a:noFill/>
            <a:ln w="12700">
              <a:solidFill>
                <a:schemeClr val="tx1"/>
              </a:solidFill>
              <a:round/>
              <a:headEnd/>
              <a:tailEnd/>
            </a:ln>
            <a:effectLst/>
          </p:spPr>
          <p:txBody>
            <a:bodyPr wrap="none" anchor="ctr"/>
            <a:lstStyle/>
            <a:p>
              <a:endParaRPr lang="zh-CN" altLang="en-US"/>
            </a:p>
          </p:txBody>
        </p:sp>
        <p:sp>
          <p:nvSpPr>
            <p:cNvPr id="415885" name="Rectangle 141"/>
            <p:cNvSpPr>
              <a:spLocks noChangeArrowheads="1"/>
            </p:cNvSpPr>
            <p:nvPr/>
          </p:nvSpPr>
          <p:spPr bwMode="auto">
            <a:xfrm>
              <a:off x="215900" y="1981200"/>
              <a:ext cx="1895475" cy="333375"/>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600" b="1">
                  <a:solidFill>
                    <a:schemeClr val="tx1"/>
                  </a:solidFill>
                  <a:latin typeface="宋体" pitchFamily="2" charset="-122"/>
                </a:rPr>
                <a:t>商品一览表</a:t>
              </a:r>
            </a:p>
          </p:txBody>
        </p:sp>
        <p:sp>
          <p:nvSpPr>
            <p:cNvPr id="415886" name="Rectangle 142"/>
            <p:cNvSpPr>
              <a:spLocks noChangeArrowheads="1"/>
            </p:cNvSpPr>
            <p:nvPr/>
          </p:nvSpPr>
          <p:spPr bwMode="auto">
            <a:xfrm>
              <a:off x="292100" y="2355850"/>
              <a:ext cx="1501775" cy="284163"/>
            </a:xfrm>
            <a:prstGeom prst="rect">
              <a:avLst/>
            </a:prstGeom>
            <a:noFill/>
            <a:ln w="12700">
              <a:noFill/>
              <a:miter lim="800000"/>
              <a:headEnd/>
              <a:tailEnd/>
            </a:ln>
            <a:effectLst/>
          </p:spPr>
          <p:txBody>
            <a:bodyPr lIns="90488" tIns="44450" rIns="90488" bIns="44450">
              <a:spAutoFit/>
            </a:bodyPr>
            <a:lstStyle/>
            <a:p>
              <a:pPr algn="l" eaLnBrk="0" hangingPunct="0">
                <a:lnSpc>
                  <a:spcPct val="80000"/>
                </a:lnSpc>
              </a:pPr>
              <a:r>
                <a:rPr lang="zh-CN" altLang="en-US" sz="1600" b="1">
                  <a:solidFill>
                    <a:schemeClr val="tx1"/>
                  </a:solidFill>
                  <a:latin typeface="宋体" pitchFamily="2" charset="-122"/>
                </a:rPr>
                <a:t>商品目录</a:t>
              </a:r>
            </a:p>
          </p:txBody>
        </p:sp>
        <p:sp>
          <p:nvSpPr>
            <p:cNvPr id="415887" name="Rectangle 143"/>
            <p:cNvSpPr>
              <a:spLocks noChangeArrowheads="1"/>
            </p:cNvSpPr>
            <p:nvPr/>
          </p:nvSpPr>
          <p:spPr bwMode="auto">
            <a:xfrm>
              <a:off x="346075" y="2819400"/>
              <a:ext cx="1203325" cy="676275"/>
            </a:xfrm>
            <a:prstGeom prst="rect">
              <a:avLst/>
            </a:prstGeom>
            <a:noFill/>
            <a:ln w="12700">
              <a:noFill/>
              <a:miter lim="800000"/>
              <a:headEnd/>
              <a:tailEnd/>
            </a:ln>
            <a:effectLst/>
          </p:spPr>
          <p:txBody>
            <a:bodyPr lIns="90488" tIns="44450" rIns="90488" bIns="44450">
              <a:spAutoFit/>
            </a:bodyPr>
            <a:lstStyle/>
            <a:p>
              <a:pPr algn="l" eaLnBrk="0" hangingPunct="0">
                <a:lnSpc>
                  <a:spcPct val="120000"/>
                </a:lnSpc>
              </a:pPr>
              <a:r>
                <a:rPr lang="zh-CN" altLang="en-US" sz="1600" b="1">
                  <a:solidFill>
                    <a:srgbClr val="FC0128"/>
                  </a:solidFill>
                  <a:latin typeface="宋体" pitchFamily="2" charset="-122"/>
                </a:rPr>
                <a:t>检索</a:t>
              </a:r>
            </a:p>
            <a:p>
              <a:pPr algn="l" eaLnBrk="0" hangingPunct="0">
                <a:lnSpc>
                  <a:spcPct val="120000"/>
                </a:lnSpc>
              </a:pPr>
              <a:r>
                <a:rPr lang="zh-CN" altLang="en-US" sz="1600" b="1">
                  <a:solidFill>
                    <a:schemeClr val="tx1"/>
                  </a:solidFill>
                  <a:latin typeface="宋体" pitchFamily="2" charset="-122"/>
                </a:rPr>
                <a:t>种类增删</a:t>
              </a:r>
            </a:p>
          </p:txBody>
        </p:sp>
        <p:sp>
          <p:nvSpPr>
            <p:cNvPr id="415888" name="Line 144"/>
            <p:cNvSpPr>
              <a:spLocks noChangeShapeType="1"/>
            </p:cNvSpPr>
            <p:nvPr/>
          </p:nvSpPr>
          <p:spPr bwMode="auto">
            <a:xfrm>
              <a:off x="222250" y="2368550"/>
              <a:ext cx="1422400" cy="0"/>
            </a:xfrm>
            <a:prstGeom prst="line">
              <a:avLst/>
            </a:prstGeom>
            <a:noFill/>
            <a:ln w="12700">
              <a:solidFill>
                <a:schemeClr val="tx1"/>
              </a:solidFill>
              <a:round/>
              <a:headEnd/>
              <a:tailEnd/>
            </a:ln>
            <a:effectLst/>
          </p:spPr>
          <p:txBody>
            <a:bodyPr wrap="none" anchor="ctr"/>
            <a:lstStyle/>
            <a:p>
              <a:endParaRPr lang="zh-CN" altLang="en-US"/>
            </a:p>
          </p:txBody>
        </p:sp>
        <p:sp>
          <p:nvSpPr>
            <p:cNvPr id="415889" name="Line 145"/>
            <p:cNvSpPr>
              <a:spLocks noChangeShapeType="1"/>
            </p:cNvSpPr>
            <p:nvPr/>
          </p:nvSpPr>
          <p:spPr bwMode="auto">
            <a:xfrm>
              <a:off x="1974850" y="3357563"/>
              <a:ext cx="454025" cy="0"/>
            </a:xfrm>
            <a:prstGeom prst="line">
              <a:avLst/>
            </a:prstGeom>
            <a:noFill/>
            <a:ln w="28575">
              <a:solidFill>
                <a:schemeClr val="tx1"/>
              </a:solidFill>
              <a:round/>
              <a:headEnd/>
              <a:tailEnd/>
            </a:ln>
            <a:effectLst/>
          </p:spPr>
          <p:txBody>
            <a:bodyPr/>
            <a:lstStyle/>
            <a:p>
              <a:endParaRPr lang="zh-CN" altLang="en-US"/>
            </a:p>
          </p:txBody>
        </p:sp>
        <p:sp>
          <p:nvSpPr>
            <p:cNvPr id="415890" name="Line 146"/>
            <p:cNvSpPr>
              <a:spLocks noChangeShapeType="1"/>
            </p:cNvSpPr>
            <p:nvPr/>
          </p:nvSpPr>
          <p:spPr bwMode="auto">
            <a:xfrm>
              <a:off x="2424113" y="3360738"/>
              <a:ext cx="446087" cy="0"/>
            </a:xfrm>
            <a:prstGeom prst="line">
              <a:avLst/>
            </a:prstGeom>
            <a:noFill/>
            <a:ln w="28575">
              <a:solidFill>
                <a:schemeClr val="tx1"/>
              </a:solidFill>
              <a:round/>
              <a:headEnd/>
              <a:tailEnd/>
            </a:ln>
            <a:effectLst/>
          </p:spPr>
          <p:txBody>
            <a:bodyPr/>
            <a:lstStyle/>
            <a:p>
              <a:endParaRPr lang="zh-CN" altLang="en-US"/>
            </a:p>
          </p:txBody>
        </p:sp>
        <p:sp>
          <p:nvSpPr>
            <p:cNvPr id="415891" name="Text Box 147"/>
            <p:cNvSpPr txBox="1">
              <a:spLocks noChangeArrowheads="1"/>
            </p:cNvSpPr>
            <p:nvPr/>
          </p:nvSpPr>
          <p:spPr bwMode="auto">
            <a:xfrm>
              <a:off x="1606550" y="2924175"/>
              <a:ext cx="288925" cy="336550"/>
            </a:xfrm>
            <a:prstGeom prst="rect">
              <a:avLst/>
            </a:prstGeom>
            <a:noFill/>
            <a:ln w="12700">
              <a:noFill/>
              <a:miter lim="800000"/>
              <a:headEnd/>
              <a:tailEnd/>
            </a:ln>
            <a:effectLst/>
          </p:spPr>
          <p:txBody>
            <a:bodyPr>
              <a:spAutoFit/>
            </a:bodyPr>
            <a:lstStyle/>
            <a:p>
              <a:pPr algn="l" eaLnBrk="0" hangingPunct="0">
                <a:lnSpc>
                  <a:spcPct val="100000"/>
                </a:lnSpc>
              </a:pPr>
              <a:r>
                <a:rPr lang="en-US" altLang="zh-CN" sz="1600" b="1">
                  <a:solidFill>
                    <a:schemeClr val="tx1"/>
                  </a:solidFill>
                </a:rPr>
                <a:t>1</a:t>
              </a:r>
            </a:p>
          </p:txBody>
        </p:sp>
        <p:sp>
          <p:nvSpPr>
            <p:cNvPr id="415892" name="Text Box 148"/>
            <p:cNvSpPr txBox="1">
              <a:spLocks noChangeArrowheads="1"/>
            </p:cNvSpPr>
            <p:nvPr/>
          </p:nvSpPr>
          <p:spPr bwMode="auto">
            <a:xfrm>
              <a:off x="2543175" y="3068638"/>
              <a:ext cx="360363" cy="336550"/>
            </a:xfrm>
            <a:prstGeom prst="rect">
              <a:avLst/>
            </a:prstGeom>
            <a:noFill/>
            <a:ln w="12700">
              <a:noFill/>
              <a:miter lim="800000"/>
              <a:headEnd/>
              <a:tailEnd/>
            </a:ln>
            <a:effectLst/>
          </p:spPr>
          <p:txBody>
            <a:bodyPr>
              <a:spAutoFit/>
            </a:bodyPr>
            <a:lstStyle/>
            <a:p>
              <a:pPr algn="l" eaLnBrk="0" hangingPunct="0">
                <a:lnSpc>
                  <a:spcPct val="100000"/>
                </a:lnSpc>
              </a:pPr>
              <a:r>
                <a:rPr lang="en-US" altLang="zh-CN" sz="1600" b="1">
                  <a:solidFill>
                    <a:schemeClr val="tx1"/>
                  </a:solidFill>
                </a:rPr>
                <a:t>*</a:t>
              </a:r>
            </a:p>
          </p:txBody>
        </p:sp>
        <p:sp>
          <p:nvSpPr>
            <p:cNvPr id="415893" name="Line 149"/>
            <p:cNvSpPr>
              <a:spLocks noChangeShapeType="1"/>
            </p:cNvSpPr>
            <p:nvPr/>
          </p:nvSpPr>
          <p:spPr bwMode="auto">
            <a:xfrm flipH="1">
              <a:off x="1665288" y="2133600"/>
              <a:ext cx="4325937" cy="0"/>
            </a:xfrm>
            <a:prstGeom prst="line">
              <a:avLst/>
            </a:prstGeom>
            <a:noFill/>
            <a:ln w="28575">
              <a:solidFill>
                <a:srgbClr val="FC0128"/>
              </a:solidFill>
              <a:round/>
              <a:headEnd/>
              <a:tailEnd/>
            </a:ln>
            <a:effectLst/>
          </p:spPr>
          <p:txBody>
            <a:bodyPr/>
            <a:lstStyle/>
            <a:p>
              <a:endParaRPr lang="zh-CN" altLang="en-US"/>
            </a:p>
          </p:txBody>
        </p:sp>
        <p:sp>
          <p:nvSpPr>
            <p:cNvPr id="415894" name="Line 150"/>
            <p:cNvSpPr>
              <a:spLocks noChangeShapeType="1"/>
            </p:cNvSpPr>
            <p:nvPr/>
          </p:nvSpPr>
          <p:spPr bwMode="auto">
            <a:xfrm>
              <a:off x="4638675" y="889000"/>
              <a:ext cx="2076450" cy="0"/>
            </a:xfrm>
            <a:prstGeom prst="line">
              <a:avLst/>
            </a:prstGeom>
            <a:noFill/>
            <a:ln w="28575">
              <a:solidFill>
                <a:srgbClr val="FC0128"/>
              </a:solidFill>
              <a:round/>
              <a:headEnd/>
              <a:tailEnd/>
            </a:ln>
            <a:effectLst/>
          </p:spPr>
          <p:txBody>
            <a:bodyPr/>
            <a:lstStyle/>
            <a:p>
              <a:endParaRPr lang="zh-CN" altLang="en-US"/>
            </a:p>
          </p:txBody>
        </p:sp>
        <p:sp>
          <p:nvSpPr>
            <p:cNvPr id="415896" name="Rectangle 152"/>
            <p:cNvSpPr>
              <a:spLocks noChangeArrowheads="1"/>
            </p:cNvSpPr>
            <p:nvPr/>
          </p:nvSpPr>
          <p:spPr bwMode="auto">
            <a:xfrm>
              <a:off x="927100" y="81071"/>
              <a:ext cx="1425575" cy="1804987"/>
            </a:xfrm>
            <a:prstGeom prst="rect">
              <a:avLst/>
            </a:prstGeom>
            <a:solidFill>
              <a:schemeClr val="accent1"/>
            </a:solidFill>
            <a:ln w="12700">
              <a:solidFill>
                <a:schemeClr val="tx1"/>
              </a:solidFill>
              <a:miter lim="800000"/>
              <a:headEnd/>
              <a:tailEnd/>
            </a:ln>
            <a:effectLst/>
          </p:spPr>
          <p:txBody>
            <a:bodyPr wrap="none" anchor="ctr"/>
            <a:lstStyle/>
            <a:p>
              <a:pPr algn="ctr" eaLnBrk="0" hangingPunct="0">
                <a:lnSpc>
                  <a:spcPct val="100000"/>
                </a:lnSpc>
              </a:pPr>
              <a:endParaRPr lang="zh-CN" altLang="zh-CN" sz="1600">
                <a:solidFill>
                  <a:schemeClr val="tx1"/>
                </a:solidFill>
              </a:endParaRPr>
            </a:p>
          </p:txBody>
        </p:sp>
        <p:sp>
          <p:nvSpPr>
            <p:cNvPr id="415897" name="Line 153"/>
            <p:cNvSpPr>
              <a:spLocks noChangeShapeType="1"/>
            </p:cNvSpPr>
            <p:nvPr/>
          </p:nvSpPr>
          <p:spPr bwMode="auto">
            <a:xfrm>
              <a:off x="923925" y="1130408"/>
              <a:ext cx="1428750" cy="0"/>
            </a:xfrm>
            <a:prstGeom prst="line">
              <a:avLst/>
            </a:prstGeom>
            <a:noFill/>
            <a:ln w="12700">
              <a:solidFill>
                <a:schemeClr val="tx1"/>
              </a:solidFill>
              <a:round/>
              <a:headEnd/>
              <a:tailEnd/>
            </a:ln>
            <a:effectLst/>
          </p:spPr>
          <p:txBody>
            <a:bodyPr wrap="none" anchor="ctr"/>
            <a:lstStyle/>
            <a:p>
              <a:endParaRPr lang="zh-CN" altLang="en-US"/>
            </a:p>
          </p:txBody>
        </p:sp>
        <p:sp>
          <p:nvSpPr>
            <p:cNvPr id="415898" name="Rectangle 154"/>
            <p:cNvSpPr>
              <a:spLocks noChangeArrowheads="1"/>
            </p:cNvSpPr>
            <p:nvPr/>
          </p:nvSpPr>
          <p:spPr bwMode="auto">
            <a:xfrm>
              <a:off x="1149350" y="71559"/>
              <a:ext cx="1203325" cy="333375"/>
            </a:xfrm>
            <a:prstGeom prst="rect">
              <a:avLst/>
            </a:prstGeom>
            <a:noFill/>
            <a:ln w="12700">
              <a:noFill/>
              <a:miter lim="800000"/>
              <a:headEnd/>
              <a:tailEnd/>
            </a:ln>
            <a:effectLst/>
          </p:spPr>
          <p:txBody>
            <a:bodyPr lIns="90488" tIns="44450" rIns="90488" bIns="44450">
              <a:spAutoFit/>
            </a:bodyPr>
            <a:lstStyle/>
            <a:p>
              <a:pPr algn="l" eaLnBrk="0" hangingPunct="0">
                <a:lnSpc>
                  <a:spcPct val="100000"/>
                </a:lnSpc>
              </a:pPr>
              <a:r>
                <a:rPr lang="zh-CN" altLang="en-US" sz="1600" b="1" dirty="0">
                  <a:solidFill>
                    <a:schemeClr val="tx1"/>
                  </a:solidFill>
                  <a:latin typeface="宋体" pitchFamily="2" charset="-122"/>
                </a:rPr>
                <a:t>收款机</a:t>
              </a:r>
            </a:p>
          </p:txBody>
        </p:sp>
        <p:sp>
          <p:nvSpPr>
            <p:cNvPr id="415899" name="Rectangle 155"/>
            <p:cNvSpPr>
              <a:spLocks noChangeArrowheads="1"/>
            </p:cNvSpPr>
            <p:nvPr/>
          </p:nvSpPr>
          <p:spPr bwMode="auto">
            <a:xfrm>
              <a:off x="1000125" y="431908"/>
              <a:ext cx="1501775" cy="674688"/>
            </a:xfrm>
            <a:prstGeom prst="rect">
              <a:avLst/>
            </a:prstGeom>
            <a:noFill/>
            <a:ln w="12700">
              <a:noFill/>
              <a:miter lim="800000"/>
              <a:headEnd/>
              <a:tailEnd/>
            </a:ln>
            <a:effectLst/>
          </p:spPr>
          <p:txBody>
            <a:bodyPr lIns="90488" tIns="44450" rIns="90488" bIns="44450">
              <a:spAutoFit/>
            </a:bodyPr>
            <a:lstStyle/>
            <a:p>
              <a:pPr algn="l" eaLnBrk="0" hangingPunct="0">
                <a:lnSpc>
                  <a:spcPct val="80000"/>
                </a:lnSpc>
              </a:pPr>
              <a:r>
                <a:rPr lang="zh-CN" altLang="en-US" sz="1600" b="1">
                  <a:solidFill>
                    <a:schemeClr val="tx1"/>
                  </a:solidFill>
                  <a:latin typeface="宋体" pitchFamily="2" charset="-122"/>
                </a:rPr>
                <a:t>本班收款员</a:t>
              </a:r>
            </a:p>
            <a:p>
              <a:pPr algn="l" eaLnBrk="0" hangingPunct="0">
                <a:lnSpc>
                  <a:spcPct val="80000"/>
                </a:lnSpc>
              </a:pPr>
              <a:r>
                <a:rPr lang="zh-CN" altLang="en-US" sz="1600" b="1">
                  <a:solidFill>
                    <a:schemeClr val="tx1"/>
                  </a:solidFill>
                  <a:latin typeface="宋体" pitchFamily="2" charset="-122"/>
                </a:rPr>
                <a:t>开始时间</a:t>
              </a:r>
            </a:p>
            <a:p>
              <a:pPr algn="l" eaLnBrk="0" hangingPunct="0">
                <a:lnSpc>
                  <a:spcPct val="80000"/>
                </a:lnSpc>
              </a:pPr>
              <a:r>
                <a:rPr lang="zh-CN" altLang="en-US" sz="1600" b="1">
                  <a:solidFill>
                    <a:schemeClr val="tx1"/>
                  </a:solidFill>
                  <a:latin typeface="宋体" pitchFamily="2" charset="-122"/>
                </a:rPr>
                <a:t>结束时间</a:t>
              </a:r>
            </a:p>
          </p:txBody>
        </p:sp>
        <p:sp>
          <p:nvSpPr>
            <p:cNvPr id="415900" name="Rectangle 156"/>
            <p:cNvSpPr>
              <a:spLocks noChangeArrowheads="1"/>
            </p:cNvSpPr>
            <p:nvPr/>
          </p:nvSpPr>
          <p:spPr bwMode="auto">
            <a:xfrm>
              <a:off x="1063625" y="1130408"/>
              <a:ext cx="1203325" cy="674688"/>
            </a:xfrm>
            <a:prstGeom prst="rect">
              <a:avLst/>
            </a:prstGeom>
            <a:noFill/>
            <a:ln w="12700">
              <a:noFill/>
              <a:miter lim="800000"/>
              <a:headEnd/>
              <a:tailEnd/>
            </a:ln>
            <a:effectLst/>
          </p:spPr>
          <p:txBody>
            <a:bodyPr lIns="90488" tIns="44450" rIns="90488" bIns="44450">
              <a:spAutoFit/>
            </a:bodyPr>
            <a:lstStyle/>
            <a:p>
              <a:pPr algn="l" eaLnBrk="0" hangingPunct="0">
                <a:lnSpc>
                  <a:spcPct val="80000"/>
                </a:lnSpc>
              </a:pPr>
              <a:r>
                <a:rPr lang="zh-CN" altLang="en-US" sz="1600" b="1">
                  <a:solidFill>
                    <a:schemeClr val="tx1"/>
                  </a:solidFill>
                  <a:latin typeface="宋体" pitchFamily="2" charset="-122"/>
                </a:rPr>
                <a:t>登录</a:t>
              </a:r>
            </a:p>
            <a:p>
              <a:pPr algn="l" eaLnBrk="0" hangingPunct="0">
                <a:lnSpc>
                  <a:spcPct val="80000"/>
                </a:lnSpc>
              </a:pPr>
              <a:r>
                <a:rPr lang="zh-CN" altLang="en-US" sz="1600" b="1">
                  <a:solidFill>
                    <a:schemeClr val="tx1"/>
                  </a:solidFill>
                  <a:latin typeface="宋体" pitchFamily="2" charset="-122"/>
                </a:rPr>
                <a:t> </a:t>
              </a:r>
              <a:r>
                <a:rPr lang="zh-CN" altLang="en-US" sz="1600" b="1">
                  <a:solidFill>
                    <a:srgbClr val="FC0128"/>
                  </a:solidFill>
                  <a:latin typeface="宋体" pitchFamily="2" charset="-122"/>
                </a:rPr>
                <a:t>售货</a:t>
              </a:r>
            </a:p>
            <a:p>
              <a:pPr algn="l" eaLnBrk="0" hangingPunct="0">
                <a:lnSpc>
                  <a:spcPct val="80000"/>
                </a:lnSpc>
              </a:pPr>
              <a:r>
                <a:rPr lang="zh-CN" altLang="en-US" sz="1600" b="1">
                  <a:solidFill>
                    <a:schemeClr val="tx1"/>
                  </a:solidFill>
                  <a:latin typeface="宋体" pitchFamily="2" charset="-122"/>
                </a:rPr>
                <a:t> 结帐</a:t>
              </a:r>
            </a:p>
          </p:txBody>
        </p:sp>
        <p:sp>
          <p:nvSpPr>
            <p:cNvPr id="415901" name="Line 157"/>
            <p:cNvSpPr>
              <a:spLocks noChangeShapeType="1"/>
            </p:cNvSpPr>
            <p:nvPr/>
          </p:nvSpPr>
          <p:spPr bwMode="auto">
            <a:xfrm>
              <a:off x="930275" y="444608"/>
              <a:ext cx="1422400" cy="0"/>
            </a:xfrm>
            <a:prstGeom prst="line">
              <a:avLst/>
            </a:prstGeom>
            <a:noFill/>
            <a:ln w="12700">
              <a:solidFill>
                <a:schemeClr val="tx1"/>
              </a:solidFill>
              <a:round/>
              <a:headEnd/>
              <a:tailEnd/>
            </a:ln>
            <a:effectLst/>
          </p:spPr>
          <p:txBody>
            <a:bodyPr wrap="none" anchor="ctr"/>
            <a:lstStyle/>
            <a:p>
              <a:endParaRPr lang="zh-CN" altLang="en-US"/>
            </a:p>
          </p:txBody>
        </p:sp>
        <p:sp>
          <p:nvSpPr>
            <p:cNvPr id="415902" name="Line 158"/>
            <p:cNvSpPr>
              <a:spLocks noChangeShapeType="1"/>
            </p:cNvSpPr>
            <p:nvPr/>
          </p:nvSpPr>
          <p:spPr bwMode="auto">
            <a:xfrm>
              <a:off x="604851" y="1524000"/>
              <a:ext cx="304800" cy="0"/>
            </a:xfrm>
            <a:prstGeom prst="line">
              <a:avLst/>
            </a:prstGeom>
            <a:noFill/>
            <a:ln w="38100">
              <a:solidFill>
                <a:srgbClr val="FC0128"/>
              </a:solidFill>
              <a:prstDash val="solid"/>
              <a:round/>
              <a:headEnd/>
              <a:tailEnd/>
            </a:ln>
            <a:effectLst/>
          </p:spPr>
          <p:txBody>
            <a:bodyPr/>
            <a:lstStyle/>
            <a:p>
              <a:endParaRPr lang="zh-CN" altLang="en-US"/>
            </a:p>
          </p:txBody>
        </p:sp>
        <p:sp>
          <p:nvSpPr>
            <p:cNvPr id="415903" name="Line 159"/>
            <p:cNvSpPr>
              <a:spLocks noChangeShapeType="1"/>
            </p:cNvSpPr>
            <p:nvPr/>
          </p:nvSpPr>
          <p:spPr bwMode="auto">
            <a:xfrm>
              <a:off x="592259" y="1524000"/>
              <a:ext cx="0" cy="481013"/>
            </a:xfrm>
            <a:prstGeom prst="line">
              <a:avLst/>
            </a:prstGeom>
            <a:noFill/>
            <a:ln w="38100">
              <a:solidFill>
                <a:srgbClr val="FC0128"/>
              </a:solidFill>
              <a:prstDash val="solid"/>
              <a:round/>
              <a:headEnd/>
              <a:tailEnd type="none" w="lg" len="lg"/>
            </a:ln>
            <a:effectLst/>
          </p:spPr>
          <p:txBody>
            <a:bodyPr/>
            <a:lstStyle/>
            <a:p>
              <a:endParaRPr lang="zh-CN" altLang="en-US"/>
            </a:p>
          </p:txBody>
        </p:sp>
        <p:sp>
          <p:nvSpPr>
            <p:cNvPr id="415904" name="Line 160"/>
            <p:cNvSpPr>
              <a:spLocks noChangeShapeType="1"/>
            </p:cNvSpPr>
            <p:nvPr/>
          </p:nvSpPr>
          <p:spPr bwMode="auto">
            <a:xfrm>
              <a:off x="6542487" y="4309607"/>
              <a:ext cx="0" cy="722755"/>
            </a:xfrm>
            <a:prstGeom prst="line">
              <a:avLst/>
            </a:prstGeom>
            <a:noFill/>
            <a:ln w="28575">
              <a:solidFill>
                <a:srgbClr val="FC0128"/>
              </a:solidFill>
              <a:prstDash val="solid"/>
              <a:round/>
              <a:headEnd/>
              <a:tailEnd/>
            </a:ln>
            <a:effectLst/>
          </p:spPr>
          <p:txBody>
            <a:bodyPr/>
            <a:lstStyle/>
            <a:p>
              <a:endParaRPr lang="zh-CN" altLang="en-US"/>
            </a:p>
          </p:txBody>
        </p:sp>
        <p:sp>
          <p:nvSpPr>
            <p:cNvPr id="415905" name="Line 161"/>
            <p:cNvSpPr>
              <a:spLocks noChangeShapeType="1"/>
            </p:cNvSpPr>
            <p:nvPr/>
          </p:nvSpPr>
          <p:spPr bwMode="auto">
            <a:xfrm>
              <a:off x="6540500" y="5029200"/>
              <a:ext cx="400050" cy="0"/>
            </a:xfrm>
            <a:prstGeom prst="line">
              <a:avLst/>
            </a:prstGeom>
            <a:noFill/>
            <a:ln w="28575">
              <a:solidFill>
                <a:srgbClr val="FC0128"/>
              </a:solidFill>
              <a:prstDash val="solid"/>
              <a:round/>
              <a:headEnd/>
              <a:tailEnd type="none" w="lg" len="lg"/>
            </a:ln>
            <a:effectLst/>
          </p:spPr>
          <p:txBody>
            <a:bodyPr/>
            <a:lstStyle/>
            <a:p>
              <a:endParaRPr lang="zh-CN" altLang="en-US"/>
            </a:p>
          </p:txBody>
        </p:sp>
        <p:sp>
          <p:nvSpPr>
            <p:cNvPr id="415906" name="Line 162"/>
            <p:cNvSpPr>
              <a:spLocks noChangeShapeType="1"/>
            </p:cNvSpPr>
            <p:nvPr/>
          </p:nvSpPr>
          <p:spPr bwMode="auto">
            <a:xfrm>
              <a:off x="5988050" y="2133600"/>
              <a:ext cx="0" cy="417513"/>
            </a:xfrm>
            <a:prstGeom prst="line">
              <a:avLst/>
            </a:prstGeom>
            <a:noFill/>
            <a:ln w="28575">
              <a:solidFill>
                <a:srgbClr val="FC0128"/>
              </a:solidFill>
              <a:round/>
              <a:headEnd/>
              <a:tailEnd/>
            </a:ln>
            <a:effectLst/>
          </p:spPr>
          <p:txBody>
            <a:bodyPr/>
            <a:lstStyle/>
            <a:p>
              <a:endParaRPr lang="zh-CN" altLang="en-US"/>
            </a:p>
          </p:txBody>
        </p:sp>
        <p:sp>
          <p:nvSpPr>
            <p:cNvPr id="415907" name="Line 163"/>
            <p:cNvSpPr>
              <a:spLocks noChangeShapeType="1"/>
            </p:cNvSpPr>
            <p:nvPr/>
          </p:nvSpPr>
          <p:spPr bwMode="auto">
            <a:xfrm>
              <a:off x="5988050" y="2540000"/>
              <a:ext cx="628650" cy="0"/>
            </a:xfrm>
            <a:prstGeom prst="line">
              <a:avLst/>
            </a:prstGeom>
            <a:noFill/>
            <a:ln w="28575">
              <a:solidFill>
                <a:srgbClr val="FC0128"/>
              </a:solidFill>
              <a:round/>
              <a:headEnd/>
              <a:tailEnd/>
            </a:ln>
            <a:effectLst/>
          </p:spPr>
          <p:txBody>
            <a:bodyPr/>
            <a:lstStyle/>
            <a:p>
              <a:endParaRPr lang="zh-CN" altLang="en-US"/>
            </a:p>
          </p:txBody>
        </p:sp>
        <p:sp>
          <p:nvSpPr>
            <p:cNvPr id="415908" name="Line 164"/>
            <p:cNvSpPr>
              <a:spLocks noChangeShapeType="1"/>
            </p:cNvSpPr>
            <p:nvPr/>
          </p:nvSpPr>
          <p:spPr bwMode="auto">
            <a:xfrm flipV="1">
              <a:off x="3696721" y="4760913"/>
              <a:ext cx="0" cy="215900"/>
            </a:xfrm>
            <a:prstGeom prst="line">
              <a:avLst/>
            </a:prstGeom>
            <a:noFill/>
            <a:ln w="28575">
              <a:solidFill>
                <a:schemeClr val="tx1"/>
              </a:solidFill>
              <a:round/>
              <a:headEnd/>
              <a:tailEnd/>
            </a:ln>
            <a:effectLst/>
          </p:spPr>
          <p:txBody>
            <a:bodyPr/>
            <a:lstStyle/>
            <a:p>
              <a:endParaRPr lang="zh-CN" altLang="en-US"/>
            </a:p>
          </p:txBody>
        </p:sp>
        <p:sp>
          <p:nvSpPr>
            <p:cNvPr id="415909" name="AutoShape 165"/>
            <p:cNvSpPr>
              <a:spLocks noChangeArrowheads="1"/>
            </p:cNvSpPr>
            <p:nvPr/>
          </p:nvSpPr>
          <p:spPr bwMode="auto">
            <a:xfrm rot="-205334">
              <a:off x="3614171" y="4622800"/>
              <a:ext cx="177800" cy="115888"/>
            </a:xfrm>
            <a:prstGeom prst="triangle">
              <a:avLst>
                <a:gd name="adj" fmla="val 47917"/>
              </a:avLst>
            </a:prstGeom>
            <a:solidFill>
              <a:schemeClr val="accent1"/>
            </a:solidFill>
            <a:ln w="28575">
              <a:solidFill>
                <a:schemeClr val="tx1"/>
              </a:solidFill>
              <a:miter lim="800000"/>
              <a:headEnd/>
              <a:tailEnd/>
            </a:ln>
            <a:effectLst/>
          </p:spPr>
          <p:txBody>
            <a:bodyPr wrap="none" anchor="ctr"/>
            <a:lstStyle/>
            <a:p>
              <a:endParaRPr lang="zh-CN" altLang="en-US"/>
            </a:p>
          </p:txBody>
        </p:sp>
        <p:sp>
          <p:nvSpPr>
            <p:cNvPr id="415910" name="AutoShape 166"/>
            <p:cNvSpPr>
              <a:spLocks noChangeArrowheads="1"/>
            </p:cNvSpPr>
            <p:nvPr/>
          </p:nvSpPr>
          <p:spPr bwMode="auto">
            <a:xfrm>
              <a:off x="1644650" y="3241675"/>
              <a:ext cx="328613" cy="219075"/>
            </a:xfrm>
            <a:prstGeom prst="flowChartDecision">
              <a:avLst/>
            </a:prstGeom>
            <a:noFill/>
            <a:ln w="28575" algn="ctr">
              <a:solidFill>
                <a:schemeClr val="tx1"/>
              </a:solidFill>
              <a:miter lim="800000"/>
              <a:headEnd/>
              <a:tailEnd/>
            </a:ln>
            <a:effectLst/>
          </p:spPr>
          <p:txBody>
            <a:bodyPr wrap="none" anchor="ctr"/>
            <a:lstStyle/>
            <a:p>
              <a:endParaRPr lang="zh-CN" altLang="en-US"/>
            </a:p>
          </p:txBody>
        </p:sp>
        <p:sp>
          <p:nvSpPr>
            <p:cNvPr id="82" name="Text Box 136"/>
            <p:cNvSpPr txBox="1">
              <a:spLocks noChangeArrowheads="1"/>
            </p:cNvSpPr>
            <p:nvPr/>
          </p:nvSpPr>
          <p:spPr bwMode="auto">
            <a:xfrm>
              <a:off x="6663117" y="4723568"/>
              <a:ext cx="354012" cy="336550"/>
            </a:xfrm>
            <a:prstGeom prst="rect">
              <a:avLst/>
            </a:prstGeom>
            <a:noFill/>
            <a:ln w="28575">
              <a:noFill/>
              <a:miter lim="800000"/>
              <a:headEnd/>
              <a:tailEnd/>
            </a:ln>
            <a:effectLst/>
          </p:spPr>
          <p:txBody>
            <a:bodyPr>
              <a:spAutoFit/>
            </a:bodyPr>
            <a:lstStyle/>
            <a:p>
              <a:pPr algn="l" eaLnBrk="0" hangingPunct="0">
                <a:lnSpc>
                  <a:spcPct val="100000"/>
                </a:lnSpc>
              </a:pPr>
              <a:r>
                <a:rPr lang="en-US" altLang="zh-CN" sz="1600" b="1" dirty="0">
                  <a:solidFill>
                    <a:schemeClr val="tx1"/>
                  </a:solidFill>
                </a:rPr>
                <a:t>1</a:t>
              </a:r>
            </a:p>
          </p:txBody>
        </p:sp>
        <p:sp>
          <p:nvSpPr>
            <p:cNvPr id="83" name="Text Box 137"/>
            <p:cNvSpPr txBox="1">
              <a:spLocks noChangeArrowheads="1"/>
            </p:cNvSpPr>
            <p:nvPr/>
          </p:nvSpPr>
          <p:spPr bwMode="auto">
            <a:xfrm>
              <a:off x="5093240" y="4049126"/>
              <a:ext cx="263525" cy="336550"/>
            </a:xfrm>
            <a:prstGeom prst="rect">
              <a:avLst/>
            </a:prstGeom>
            <a:noFill/>
            <a:ln w="12700">
              <a:noFill/>
              <a:miter lim="800000"/>
              <a:headEnd/>
              <a:tailEnd/>
            </a:ln>
            <a:effectLst/>
          </p:spPr>
          <p:txBody>
            <a:bodyPr wrap="none">
              <a:spAutoFit/>
            </a:bodyPr>
            <a:lstStyle/>
            <a:p>
              <a:pPr algn="l" eaLnBrk="0" hangingPunct="0">
                <a:lnSpc>
                  <a:spcPct val="100000"/>
                </a:lnSpc>
              </a:pPr>
              <a:r>
                <a:rPr lang="en-US" altLang="zh-CN" sz="1600" b="1" dirty="0">
                  <a:solidFill>
                    <a:schemeClr val="tx1"/>
                  </a:solidFill>
                </a:rPr>
                <a:t>*</a:t>
              </a:r>
            </a:p>
          </p:txBody>
        </p:sp>
        <p:sp>
          <p:nvSpPr>
            <p:cNvPr id="85" name="Line 164"/>
            <p:cNvSpPr>
              <a:spLocks noChangeShapeType="1"/>
            </p:cNvSpPr>
            <p:nvPr/>
          </p:nvSpPr>
          <p:spPr bwMode="auto">
            <a:xfrm flipV="1">
              <a:off x="4198965" y="4754293"/>
              <a:ext cx="0" cy="215900"/>
            </a:xfrm>
            <a:prstGeom prst="line">
              <a:avLst/>
            </a:prstGeom>
            <a:noFill/>
            <a:ln w="28575">
              <a:solidFill>
                <a:schemeClr val="tx1"/>
              </a:solidFill>
              <a:round/>
              <a:headEnd/>
              <a:tailEnd/>
            </a:ln>
            <a:effectLst/>
          </p:spPr>
          <p:txBody>
            <a:bodyPr/>
            <a:lstStyle/>
            <a:p>
              <a:endParaRPr lang="zh-CN" altLang="en-US"/>
            </a:p>
          </p:txBody>
        </p:sp>
        <p:sp>
          <p:nvSpPr>
            <p:cNvPr id="86" name="AutoShape 165"/>
            <p:cNvSpPr>
              <a:spLocks noChangeArrowheads="1"/>
            </p:cNvSpPr>
            <p:nvPr/>
          </p:nvSpPr>
          <p:spPr bwMode="auto">
            <a:xfrm rot="-205334">
              <a:off x="4116415" y="4616180"/>
              <a:ext cx="177800" cy="115888"/>
            </a:xfrm>
            <a:prstGeom prst="triangle">
              <a:avLst>
                <a:gd name="adj" fmla="val 47917"/>
              </a:avLst>
            </a:prstGeom>
            <a:solidFill>
              <a:schemeClr val="accent1"/>
            </a:solidFill>
            <a:ln w="28575">
              <a:solidFill>
                <a:schemeClr val="tx1"/>
              </a:solidFill>
              <a:miter lim="800000"/>
              <a:headEnd/>
              <a:tailEnd/>
            </a:ln>
            <a:effectLst/>
          </p:spPr>
          <p:txBody>
            <a:bodyPr wrap="none" anchor="ctr"/>
            <a:lstStyle/>
            <a:p>
              <a:endParaRPr lang="zh-CN" altLang="en-US"/>
            </a:p>
          </p:txBody>
        </p:sp>
        <p:cxnSp>
          <p:nvCxnSpPr>
            <p:cNvPr id="88" name="直接连接符 87"/>
            <p:cNvCxnSpPr>
              <a:stCxn id="85" idx="0"/>
              <a:endCxn id="415877" idx="0"/>
            </p:cNvCxnSpPr>
            <p:nvPr/>
          </p:nvCxnSpPr>
          <p:spPr bwMode="auto">
            <a:xfrm rot="5400000" flipH="1" flipV="1">
              <a:off x="4760132" y="4391834"/>
              <a:ext cx="0" cy="112233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90" name="直接连接符 89"/>
            <p:cNvCxnSpPr/>
            <p:nvPr/>
          </p:nvCxnSpPr>
          <p:spPr bwMode="auto">
            <a:xfrm>
              <a:off x="2989680" y="4874148"/>
              <a:ext cx="2051438" cy="1588"/>
            </a:xfrm>
            <a:prstGeom prst="line">
              <a:avLst/>
            </a:prstGeom>
            <a:solidFill>
              <a:schemeClr val="accent1"/>
            </a:solidFill>
            <a:ln w="22225" cap="flat" cmpd="sng" algn="ctr">
              <a:solidFill>
                <a:srgbClr val="FF0000"/>
              </a:solidFill>
              <a:prstDash val="dash"/>
              <a:round/>
              <a:headEnd type="none" w="med" len="med"/>
              <a:tailEnd type="none" w="med" len="med"/>
            </a:ln>
            <a:effectLst/>
          </p:spPr>
        </p:cxnSp>
        <p:sp>
          <p:nvSpPr>
            <p:cNvPr id="94" name="Text Box 136"/>
            <p:cNvSpPr txBox="1">
              <a:spLocks noChangeArrowheads="1"/>
            </p:cNvSpPr>
            <p:nvPr/>
          </p:nvSpPr>
          <p:spPr bwMode="auto">
            <a:xfrm>
              <a:off x="1089329" y="4580445"/>
              <a:ext cx="2496710" cy="338554"/>
            </a:xfrm>
            <a:prstGeom prst="rect">
              <a:avLst/>
            </a:prstGeom>
            <a:noFill/>
            <a:ln w="28575">
              <a:noFill/>
              <a:miter lim="800000"/>
              <a:headEnd/>
              <a:tailEnd/>
            </a:ln>
            <a:effectLst/>
          </p:spPr>
          <p:txBody>
            <a:bodyPr wrap="square">
              <a:spAutoFit/>
            </a:bodyPr>
            <a:lstStyle/>
            <a:p>
              <a:pPr algn="l" eaLnBrk="0" hangingPunct="0">
                <a:lnSpc>
                  <a:spcPct val="100000"/>
                </a:lnSpc>
              </a:pPr>
              <a:r>
                <a:rPr lang="en-US" altLang="zh-CN" sz="1600" b="1" dirty="0" smtClean="0">
                  <a:solidFill>
                    <a:srgbClr val="00B050"/>
                  </a:solidFill>
                </a:rPr>
                <a:t>{ overlap   incomplete }</a:t>
              </a:r>
              <a:endParaRPr lang="en-US" altLang="zh-CN" sz="1600" b="1" dirty="0">
                <a:solidFill>
                  <a:srgbClr val="00B050"/>
                </a:solidFill>
              </a:endParaRP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5444" name="Group 4"/>
          <p:cNvGrpSpPr>
            <a:grpSpLocks/>
          </p:cNvGrpSpPr>
          <p:nvPr/>
        </p:nvGrpSpPr>
        <p:grpSpPr bwMode="auto">
          <a:xfrm>
            <a:off x="1820863" y="3852863"/>
            <a:ext cx="5715000" cy="1800225"/>
            <a:chOff x="1655" y="2361"/>
            <a:chExt cx="3600" cy="1134"/>
          </a:xfrm>
        </p:grpSpPr>
        <p:sp>
          <p:nvSpPr>
            <p:cNvPr id="445445" name="Oval 5"/>
            <p:cNvSpPr>
              <a:spLocks noChangeArrowheads="1"/>
            </p:cNvSpPr>
            <p:nvPr/>
          </p:nvSpPr>
          <p:spPr bwMode="auto">
            <a:xfrm>
              <a:off x="2567" y="2765"/>
              <a:ext cx="672" cy="196"/>
            </a:xfrm>
            <a:prstGeom prst="ellipse">
              <a:avLst/>
            </a:prstGeom>
            <a:noFill/>
            <a:ln w="9525">
              <a:solidFill>
                <a:schemeClr val="tx1"/>
              </a:solidFill>
              <a:round/>
              <a:headEnd/>
              <a:tailEnd/>
            </a:ln>
            <a:effectLst/>
          </p:spPr>
          <p:txBody>
            <a:bodyPr wrap="none" anchor="ctr"/>
            <a:lstStyle/>
            <a:p>
              <a:endParaRPr lang="zh-CN" altLang="en-US"/>
            </a:p>
          </p:txBody>
        </p:sp>
        <p:sp>
          <p:nvSpPr>
            <p:cNvPr id="445446" name="Oval 6"/>
            <p:cNvSpPr>
              <a:spLocks noChangeArrowheads="1"/>
            </p:cNvSpPr>
            <p:nvPr/>
          </p:nvSpPr>
          <p:spPr bwMode="auto">
            <a:xfrm>
              <a:off x="2615" y="3169"/>
              <a:ext cx="672" cy="196"/>
            </a:xfrm>
            <a:prstGeom prst="ellipse">
              <a:avLst/>
            </a:prstGeom>
            <a:noFill/>
            <a:ln w="9525">
              <a:solidFill>
                <a:schemeClr val="tx1"/>
              </a:solidFill>
              <a:round/>
              <a:headEnd/>
              <a:tailEnd/>
            </a:ln>
            <a:effectLst/>
          </p:spPr>
          <p:txBody>
            <a:bodyPr wrap="none" anchor="ctr"/>
            <a:lstStyle/>
            <a:p>
              <a:endParaRPr lang="zh-CN" altLang="en-US"/>
            </a:p>
          </p:txBody>
        </p:sp>
        <p:sp>
          <p:nvSpPr>
            <p:cNvPr id="445447" name="Oval 7"/>
            <p:cNvSpPr>
              <a:spLocks noChangeArrowheads="1"/>
            </p:cNvSpPr>
            <p:nvPr/>
          </p:nvSpPr>
          <p:spPr bwMode="auto">
            <a:xfrm>
              <a:off x="1751" y="2813"/>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445448" name="Line 8"/>
            <p:cNvSpPr>
              <a:spLocks noChangeShapeType="1"/>
            </p:cNvSpPr>
            <p:nvPr/>
          </p:nvSpPr>
          <p:spPr bwMode="auto">
            <a:xfrm>
              <a:off x="1799" y="2909"/>
              <a:ext cx="1" cy="48"/>
            </a:xfrm>
            <a:prstGeom prst="line">
              <a:avLst/>
            </a:prstGeom>
            <a:noFill/>
            <a:ln w="9525">
              <a:solidFill>
                <a:schemeClr val="tx1"/>
              </a:solidFill>
              <a:round/>
              <a:headEnd/>
              <a:tailEnd/>
            </a:ln>
            <a:effectLst/>
          </p:spPr>
          <p:txBody>
            <a:bodyPr/>
            <a:lstStyle/>
            <a:p>
              <a:endParaRPr lang="zh-CN" altLang="en-US"/>
            </a:p>
          </p:txBody>
        </p:sp>
        <p:sp>
          <p:nvSpPr>
            <p:cNvPr id="445449" name="Line 9"/>
            <p:cNvSpPr>
              <a:spLocks noChangeShapeType="1"/>
            </p:cNvSpPr>
            <p:nvPr/>
          </p:nvSpPr>
          <p:spPr bwMode="auto">
            <a:xfrm>
              <a:off x="1703" y="2957"/>
              <a:ext cx="192" cy="1"/>
            </a:xfrm>
            <a:prstGeom prst="line">
              <a:avLst/>
            </a:prstGeom>
            <a:noFill/>
            <a:ln w="9525">
              <a:solidFill>
                <a:schemeClr val="tx1"/>
              </a:solidFill>
              <a:round/>
              <a:headEnd/>
              <a:tailEnd/>
            </a:ln>
            <a:effectLst/>
          </p:spPr>
          <p:txBody>
            <a:bodyPr/>
            <a:lstStyle/>
            <a:p>
              <a:endParaRPr lang="zh-CN" altLang="en-US"/>
            </a:p>
          </p:txBody>
        </p:sp>
        <p:sp>
          <p:nvSpPr>
            <p:cNvPr id="445450" name="Line 10"/>
            <p:cNvSpPr>
              <a:spLocks noChangeShapeType="1"/>
            </p:cNvSpPr>
            <p:nvPr/>
          </p:nvSpPr>
          <p:spPr bwMode="auto">
            <a:xfrm flipH="1">
              <a:off x="1751" y="2957"/>
              <a:ext cx="48" cy="96"/>
            </a:xfrm>
            <a:prstGeom prst="line">
              <a:avLst/>
            </a:prstGeom>
            <a:noFill/>
            <a:ln w="9525">
              <a:solidFill>
                <a:schemeClr val="tx1"/>
              </a:solidFill>
              <a:round/>
              <a:headEnd/>
              <a:tailEnd/>
            </a:ln>
            <a:effectLst/>
          </p:spPr>
          <p:txBody>
            <a:bodyPr/>
            <a:lstStyle/>
            <a:p>
              <a:endParaRPr lang="zh-CN" altLang="en-US"/>
            </a:p>
          </p:txBody>
        </p:sp>
        <p:sp>
          <p:nvSpPr>
            <p:cNvPr id="445451" name="Line 11"/>
            <p:cNvSpPr>
              <a:spLocks noChangeShapeType="1"/>
            </p:cNvSpPr>
            <p:nvPr/>
          </p:nvSpPr>
          <p:spPr bwMode="auto">
            <a:xfrm>
              <a:off x="1799" y="2957"/>
              <a:ext cx="48" cy="96"/>
            </a:xfrm>
            <a:prstGeom prst="line">
              <a:avLst/>
            </a:prstGeom>
            <a:noFill/>
            <a:ln w="9525">
              <a:solidFill>
                <a:schemeClr val="tx1"/>
              </a:solidFill>
              <a:round/>
              <a:headEnd/>
              <a:tailEnd/>
            </a:ln>
            <a:effectLst/>
          </p:spPr>
          <p:txBody>
            <a:bodyPr/>
            <a:lstStyle/>
            <a:p>
              <a:endParaRPr lang="zh-CN" altLang="en-US"/>
            </a:p>
          </p:txBody>
        </p:sp>
        <p:sp>
          <p:nvSpPr>
            <p:cNvPr id="445452" name="Text Box 12"/>
            <p:cNvSpPr txBox="1">
              <a:spLocks noChangeArrowheads="1"/>
            </p:cNvSpPr>
            <p:nvPr/>
          </p:nvSpPr>
          <p:spPr bwMode="auto">
            <a:xfrm>
              <a:off x="1655" y="3101"/>
              <a:ext cx="432"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研究生</a:t>
              </a:r>
            </a:p>
          </p:txBody>
        </p:sp>
        <p:sp>
          <p:nvSpPr>
            <p:cNvPr id="445453" name="Line 13"/>
            <p:cNvSpPr>
              <a:spLocks noChangeShapeType="1"/>
            </p:cNvSpPr>
            <p:nvPr/>
          </p:nvSpPr>
          <p:spPr bwMode="auto">
            <a:xfrm flipV="1">
              <a:off x="2039" y="2881"/>
              <a:ext cx="528" cy="96"/>
            </a:xfrm>
            <a:prstGeom prst="line">
              <a:avLst/>
            </a:prstGeom>
            <a:noFill/>
            <a:ln w="9525">
              <a:solidFill>
                <a:schemeClr val="tx1"/>
              </a:solidFill>
              <a:round/>
              <a:headEnd/>
              <a:tailEnd type="arrow" w="med" len="med"/>
            </a:ln>
            <a:effectLst/>
          </p:spPr>
          <p:txBody>
            <a:bodyPr/>
            <a:lstStyle/>
            <a:p>
              <a:endParaRPr lang="zh-CN" altLang="en-US"/>
            </a:p>
          </p:txBody>
        </p:sp>
        <p:sp>
          <p:nvSpPr>
            <p:cNvPr id="445454" name="Oval 14"/>
            <p:cNvSpPr>
              <a:spLocks noChangeArrowheads="1"/>
            </p:cNvSpPr>
            <p:nvPr/>
          </p:nvSpPr>
          <p:spPr bwMode="auto">
            <a:xfrm>
              <a:off x="2615" y="2361"/>
              <a:ext cx="672" cy="196"/>
            </a:xfrm>
            <a:prstGeom prst="ellipse">
              <a:avLst/>
            </a:prstGeom>
            <a:noFill/>
            <a:ln w="9525">
              <a:solidFill>
                <a:schemeClr val="tx1"/>
              </a:solidFill>
              <a:round/>
              <a:headEnd/>
              <a:tailEnd/>
            </a:ln>
            <a:effectLst/>
          </p:spPr>
          <p:txBody>
            <a:bodyPr wrap="none" anchor="ctr"/>
            <a:lstStyle/>
            <a:p>
              <a:pPr algn="ctr">
                <a:lnSpc>
                  <a:spcPct val="100000"/>
                </a:lnSpc>
              </a:pPr>
              <a:endParaRPr lang="zh-CN" altLang="zh-CN" sz="1400" b="1">
                <a:solidFill>
                  <a:schemeClr val="tx1"/>
                </a:solidFill>
                <a:latin typeface="Times New Roman" pitchFamily="18" charset="0"/>
              </a:endParaRPr>
            </a:p>
          </p:txBody>
        </p:sp>
        <p:sp>
          <p:nvSpPr>
            <p:cNvPr id="445455" name="Text Box 15"/>
            <p:cNvSpPr txBox="1">
              <a:spLocks noChangeArrowheads="1"/>
            </p:cNvSpPr>
            <p:nvPr/>
          </p:nvSpPr>
          <p:spPr bwMode="auto">
            <a:xfrm>
              <a:off x="2807" y="2597"/>
              <a:ext cx="336"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登录</a:t>
              </a:r>
            </a:p>
          </p:txBody>
        </p:sp>
        <p:sp>
          <p:nvSpPr>
            <p:cNvPr id="445456" name="Text Box 16"/>
            <p:cNvSpPr txBox="1">
              <a:spLocks noChangeArrowheads="1"/>
            </p:cNvSpPr>
            <p:nvPr/>
          </p:nvSpPr>
          <p:spPr bwMode="auto">
            <a:xfrm>
              <a:off x="2807" y="2987"/>
              <a:ext cx="336"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选课</a:t>
              </a:r>
            </a:p>
          </p:txBody>
        </p:sp>
        <p:sp>
          <p:nvSpPr>
            <p:cNvPr id="445457" name="Text Box 17"/>
            <p:cNvSpPr txBox="1">
              <a:spLocks noChangeArrowheads="1"/>
            </p:cNvSpPr>
            <p:nvPr/>
          </p:nvSpPr>
          <p:spPr bwMode="auto">
            <a:xfrm>
              <a:off x="2759" y="3361"/>
              <a:ext cx="432" cy="134"/>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1400" b="1">
                  <a:solidFill>
                    <a:schemeClr val="tx1"/>
                  </a:solidFill>
                  <a:latin typeface="Times New Roman" pitchFamily="18" charset="0"/>
                </a:rPr>
                <a:t>查学分</a:t>
              </a:r>
            </a:p>
          </p:txBody>
        </p:sp>
        <p:sp>
          <p:nvSpPr>
            <p:cNvPr id="445458" name="Line 18"/>
            <p:cNvSpPr>
              <a:spLocks noChangeShapeType="1"/>
            </p:cNvSpPr>
            <p:nvPr/>
          </p:nvSpPr>
          <p:spPr bwMode="auto">
            <a:xfrm flipV="1">
              <a:off x="1991" y="2497"/>
              <a:ext cx="624" cy="336"/>
            </a:xfrm>
            <a:prstGeom prst="line">
              <a:avLst/>
            </a:prstGeom>
            <a:noFill/>
            <a:ln w="9525">
              <a:solidFill>
                <a:schemeClr val="tx1"/>
              </a:solidFill>
              <a:round/>
              <a:headEnd/>
              <a:tailEnd type="arrow" w="med" len="med"/>
            </a:ln>
            <a:effectLst/>
          </p:spPr>
          <p:txBody>
            <a:bodyPr/>
            <a:lstStyle/>
            <a:p>
              <a:endParaRPr lang="zh-CN" altLang="en-US"/>
            </a:p>
          </p:txBody>
        </p:sp>
        <p:sp>
          <p:nvSpPr>
            <p:cNvPr id="445459" name="Line 19"/>
            <p:cNvSpPr>
              <a:spLocks noChangeShapeType="1"/>
            </p:cNvSpPr>
            <p:nvPr/>
          </p:nvSpPr>
          <p:spPr bwMode="auto">
            <a:xfrm>
              <a:off x="2039" y="3121"/>
              <a:ext cx="576" cy="144"/>
            </a:xfrm>
            <a:prstGeom prst="line">
              <a:avLst/>
            </a:prstGeom>
            <a:noFill/>
            <a:ln w="9525">
              <a:solidFill>
                <a:schemeClr val="tx1"/>
              </a:solidFill>
              <a:round/>
              <a:headEnd/>
              <a:tailEnd type="arrow" w="med" len="med"/>
            </a:ln>
            <a:effectLst/>
          </p:spPr>
          <p:txBody>
            <a:bodyPr/>
            <a:lstStyle/>
            <a:p>
              <a:endParaRPr lang="zh-CN" altLang="en-US"/>
            </a:p>
          </p:txBody>
        </p:sp>
        <p:sp>
          <p:nvSpPr>
            <p:cNvPr id="445460" name="AutoShape 20"/>
            <p:cNvSpPr>
              <a:spLocks noChangeArrowheads="1"/>
            </p:cNvSpPr>
            <p:nvPr/>
          </p:nvSpPr>
          <p:spPr bwMode="auto">
            <a:xfrm>
              <a:off x="3623" y="2785"/>
              <a:ext cx="1488" cy="192"/>
            </a:xfrm>
            <a:prstGeom prst="foldedCorner">
              <a:avLst>
                <a:gd name="adj" fmla="val 12500"/>
              </a:avLst>
            </a:prstGeom>
            <a:noFill/>
            <a:ln w="9525">
              <a:solidFill>
                <a:schemeClr val="tx1"/>
              </a:solidFill>
              <a:round/>
              <a:headEnd/>
              <a:tailEnd/>
            </a:ln>
            <a:effectLst/>
          </p:spPr>
          <p:txBody>
            <a:bodyPr wrap="none" lIns="0" tIns="0" rIns="0" bIns="0" anchor="ctr"/>
            <a:lstStyle/>
            <a:p>
              <a:pPr algn="l">
                <a:lnSpc>
                  <a:spcPct val="100000"/>
                </a:lnSpc>
                <a:spcBef>
                  <a:spcPct val="50000"/>
                </a:spcBef>
              </a:pPr>
              <a:r>
                <a:rPr lang="zh-CN" altLang="en-US" sz="1400" b="1">
                  <a:solidFill>
                    <a:schemeClr val="tx1"/>
                  </a:solidFill>
                  <a:latin typeface="Times New Roman" pitchFamily="18" charset="0"/>
                </a:rPr>
                <a:t>条件：通过登录且选择“选课” </a:t>
              </a:r>
            </a:p>
          </p:txBody>
        </p:sp>
        <p:sp>
          <p:nvSpPr>
            <p:cNvPr id="445461" name="AutoShape 21"/>
            <p:cNvSpPr>
              <a:spLocks noChangeArrowheads="1"/>
            </p:cNvSpPr>
            <p:nvPr/>
          </p:nvSpPr>
          <p:spPr bwMode="auto">
            <a:xfrm>
              <a:off x="3623" y="3169"/>
              <a:ext cx="1632" cy="192"/>
            </a:xfrm>
            <a:prstGeom prst="foldedCorner">
              <a:avLst>
                <a:gd name="adj" fmla="val 12500"/>
              </a:avLst>
            </a:prstGeom>
            <a:noFill/>
            <a:ln w="9525">
              <a:solidFill>
                <a:schemeClr val="tx1"/>
              </a:solidFill>
              <a:round/>
              <a:headEnd/>
              <a:tailEnd/>
            </a:ln>
            <a:effectLst/>
          </p:spPr>
          <p:txBody>
            <a:bodyPr wrap="none" lIns="0" tIns="0" rIns="0" bIns="0" anchor="ctr"/>
            <a:lstStyle/>
            <a:p>
              <a:pPr algn="l">
                <a:lnSpc>
                  <a:spcPct val="100000"/>
                </a:lnSpc>
                <a:spcBef>
                  <a:spcPct val="50000"/>
                </a:spcBef>
              </a:pPr>
              <a:r>
                <a:rPr lang="zh-CN" altLang="en-US" sz="1400" b="1">
                  <a:solidFill>
                    <a:schemeClr val="tx1"/>
                  </a:solidFill>
                  <a:latin typeface="Times New Roman" pitchFamily="18" charset="0"/>
                </a:rPr>
                <a:t>条件：通过登录且选择“查学分” </a:t>
              </a:r>
            </a:p>
          </p:txBody>
        </p:sp>
        <p:sp>
          <p:nvSpPr>
            <p:cNvPr id="445462" name="Line 22"/>
            <p:cNvSpPr>
              <a:spLocks noChangeShapeType="1"/>
            </p:cNvSpPr>
            <p:nvPr/>
          </p:nvSpPr>
          <p:spPr bwMode="auto">
            <a:xfrm>
              <a:off x="3239" y="2881"/>
              <a:ext cx="384" cy="0"/>
            </a:xfrm>
            <a:prstGeom prst="line">
              <a:avLst/>
            </a:prstGeom>
            <a:noFill/>
            <a:ln w="9525">
              <a:solidFill>
                <a:schemeClr val="tx1"/>
              </a:solidFill>
              <a:prstDash val="dash"/>
              <a:round/>
              <a:headEnd/>
              <a:tailEnd/>
            </a:ln>
            <a:effectLst/>
          </p:spPr>
          <p:txBody>
            <a:bodyPr/>
            <a:lstStyle/>
            <a:p>
              <a:endParaRPr lang="zh-CN" altLang="en-US"/>
            </a:p>
          </p:txBody>
        </p:sp>
        <p:sp>
          <p:nvSpPr>
            <p:cNvPr id="445463" name="Line 23"/>
            <p:cNvSpPr>
              <a:spLocks noChangeShapeType="1"/>
            </p:cNvSpPr>
            <p:nvPr/>
          </p:nvSpPr>
          <p:spPr bwMode="auto">
            <a:xfrm>
              <a:off x="3287" y="3265"/>
              <a:ext cx="336" cy="0"/>
            </a:xfrm>
            <a:prstGeom prst="line">
              <a:avLst/>
            </a:prstGeom>
            <a:noFill/>
            <a:ln w="9525">
              <a:solidFill>
                <a:schemeClr val="tx1"/>
              </a:solidFill>
              <a:prstDash val="dash"/>
              <a:round/>
              <a:headEnd/>
              <a:tailEnd/>
            </a:ln>
            <a:effectLst/>
          </p:spPr>
          <p:txBody>
            <a:bodyPr/>
            <a:lstStyle/>
            <a:p>
              <a:endParaRPr lang="zh-CN" altLang="en-US"/>
            </a:p>
          </p:txBody>
        </p:sp>
      </p:grpSp>
      <p:sp>
        <p:nvSpPr>
          <p:cNvPr id="445464" name="Text Box 2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建立静态模型</a:t>
            </a:r>
          </a:p>
        </p:txBody>
      </p:sp>
      <p:sp>
        <p:nvSpPr>
          <p:cNvPr id="445465" name="Text Box 25"/>
          <p:cNvSpPr txBox="1">
            <a:spLocks noChangeArrowheads="1"/>
          </p:cNvSpPr>
          <p:nvPr/>
        </p:nvSpPr>
        <p:spPr bwMode="auto">
          <a:xfrm>
            <a:off x="338138" y="1398588"/>
            <a:ext cx="8474075" cy="1990725"/>
          </a:xfrm>
          <a:prstGeom prst="rect">
            <a:avLst/>
          </a:prstGeom>
          <a:noFill/>
          <a:ln w="9525">
            <a:noFill/>
            <a:miter lim="800000"/>
            <a:headEnd/>
            <a:tailEnd/>
          </a:ln>
          <a:effectLst/>
        </p:spPr>
        <p:txBody>
          <a:bodyPr>
            <a:spAutoFit/>
          </a:bodyPr>
          <a:lstStyle/>
          <a:p>
            <a:pPr algn="l">
              <a:lnSpc>
                <a:spcPct val="130000"/>
              </a:lnSpc>
              <a:spcBef>
                <a:spcPct val="50000"/>
              </a:spcBef>
            </a:pPr>
            <a:r>
              <a:rPr lang="en-US" altLang="zh-CN" sz="2400" b="1">
                <a:solidFill>
                  <a:schemeClr val="tx1"/>
                </a:solidFill>
                <a:latin typeface="Times New Roman" pitchFamily="18" charset="0"/>
                <a:ea typeface="楷体_GB2312" pitchFamily="49" charset="-122"/>
              </a:rPr>
              <a:t>        </a:t>
            </a:r>
            <a:r>
              <a:rPr lang="zh-CN" altLang="en-US" sz="2400" b="1">
                <a:solidFill>
                  <a:schemeClr val="tx2"/>
                </a:solidFill>
                <a:latin typeface="Times New Roman" pitchFamily="18" charset="0"/>
                <a:ea typeface="楷体_GB2312" pitchFamily="49" charset="-122"/>
              </a:rPr>
              <a:t>一般情况下，用例图中的每一个交互用例都需要考虑是否设计一个边界类与之对应。</a:t>
            </a:r>
            <a:r>
              <a:rPr lang="zh-CN" altLang="en-US" sz="2400" b="1">
                <a:solidFill>
                  <a:schemeClr val="tx1"/>
                </a:solidFill>
                <a:latin typeface="Times New Roman" pitchFamily="18" charset="0"/>
                <a:ea typeface="楷体_GB2312" pitchFamily="49" charset="-122"/>
              </a:rPr>
              <a:t>边界类不仅与系统内部用例有关，还需要考虑系统的外部环境。如果此边界类的功能较为简单，或者多个边界类属于同一个参与者，则可以合并多个边界类。</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45444"/>
                                        </p:tgtEl>
                                        <p:attrNameLst>
                                          <p:attrName>style.visibility</p:attrName>
                                        </p:attrNameLst>
                                      </p:cBhvr>
                                      <p:to>
                                        <p:strVal val="visible"/>
                                      </p:to>
                                    </p:set>
                                    <p:animEffect transition="in" filter="blinds(horizontal)">
                                      <p:cBhvr>
                                        <p:cTn id="7" dur="500"/>
                                        <p:tgtEl>
                                          <p:spTgt spid="445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6" name="Text Box 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建立动态模型</a:t>
            </a:r>
          </a:p>
        </p:txBody>
      </p:sp>
      <p:sp>
        <p:nvSpPr>
          <p:cNvPr id="371718" name="Rectangle 6"/>
          <p:cNvSpPr>
            <a:spLocks noChangeArrowheads="1"/>
          </p:cNvSpPr>
          <p:nvPr/>
        </p:nvSpPr>
        <p:spPr bwMode="auto">
          <a:xfrm>
            <a:off x="527050" y="1941513"/>
            <a:ext cx="8164513" cy="2867025"/>
          </a:xfrm>
          <a:prstGeom prst="rect">
            <a:avLst/>
          </a:prstGeom>
          <a:noFill/>
          <a:ln w="9525">
            <a:noFill/>
            <a:miter lim="800000"/>
            <a:headEnd/>
            <a:tailEnd/>
          </a:ln>
          <a:effectLst/>
        </p:spPr>
        <p:txBody>
          <a:bodyPr anchor="ctr">
            <a:spAutoFit/>
          </a:bodyPr>
          <a:lstStyle/>
          <a:p>
            <a:pPr algn="l">
              <a:lnSpc>
                <a:spcPct val="190000"/>
              </a:lnSpc>
              <a:buFont typeface="Wingdings" pitchFamily="2" charset="2"/>
              <a:buChar char="Ø"/>
            </a:pPr>
            <a:r>
              <a:rPr lang="en-US" altLang="zh-CN" sz="2400" b="1">
                <a:effectLst>
                  <a:outerShdw blurRad="38100" dist="38100" dir="2700000" algn="tl">
                    <a:srgbClr val="C0C0C0"/>
                  </a:outerShdw>
                </a:effectLst>
                <a:latin typeface="宋体" pitchFamily="2" charset="-122"/>
              </a:rPr>
              <a:t>  </a:t>
            </a:r>
            <a:r>
              <a:rPr lang="zh-CN" altLang="en-US" sz="2400" b="1">
                <a:effectLst>
                  <a:outerShdw blurRad="38100" dist="38100" dir="2700000" algn="tl">
                    <a:srgbClr val="C0C0C0"/>
                  </a:outerShdw>
                </a:effectLst>
                <a:latin typeface="宋体" pitchFamily="2" charset="-122"/>
              </a:rPr>
              <a:t>通过对对象的组织和交互，有助于进一步发现对象活动，更能增进类间关系的发现和确认。</a:t>
            </a:r>
          </a:p>
          <a:p>
            <a:pPr algn="l">
              <a:lnSpc>
                <a:spcPct val="190000"/>
              </a:lnSpc>
              <a:buFont typeface="Wingdings" pitchFamily="2" charset="2"/>
              <a:buChar char="Ø"/>
            </a:pPr>
            <a:r>
              <a:rPr lang="zh-CN" altLang="en-US" sz="2400" b="1">
                <a:effectLst>
                  <a:outerShdw blurRad="38100" dist="38100" dir="2700000" algn="tl">
                    <a:srgbClr val="C0C0C0"/>
                  </a:outerShdw>
                </a:effectLst>
                <a:latin typeface="宋体" pitchFamily="2" charset="-122"/>
              </a:rPr>
              <a:t>  对于大型复杂系统来说，通过对对象间的动态分析，更有助于明确类的方法的分组、类间关系的完善。 </a:t>
            </a:r>
          </a:p>
        </p:txBody>
      </p:sp>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5060" name="Group 36"/>
          <p:cNvGrpSpPr>
            <a:grpSpLocks/>
          </p:cNvGrpSpPr>
          <p:nvPr/>
        </p:nvGrpSpPr>
        <p:grpSpPr bwMode="auto">
          <a:xfrm>
            <a:off x="501650" y="2371725"/>
            <a:ext cx="7488238" cy="1871663"/>
            <a:chOff x="369" y="1788"/>
            <a:chExt cx="4717" cy="1179"/>
          </a:xfrm>
        </p:grpSpPr>
        <p:grpSp>
          <p:nvGrpSpPr>
            <p:cNvPr id="385027" name="Group 3"/>
            <p:cNvGrpSpPr>
              <a:grpSpLocks/>
            </p:cNvGrpSpPr>
            <p:nvPr/>
          </p:nvGrpSpPr>
          <p:grpSpPr bwMode="auto">
            <a:xfrm>
              <a:off x="369" y="1788"/>
              <a:ext cx="4717" cy="1179"/>
              <a:chOff x="567" y="1616"/>
              <a:chExt cx="4717" cy="1179"/>
            </a:xfrm>
          </p:grpSpPr>
          <p:sp>
            <p:nvSpPr>
              <p:cNvPr id="385028" name="Text Box 4"/>
              <p:cNvSpPr txBox="1">
                <a:spLocks noChangeArrowheads="1"/>
              </p:cNvSpPr>
              <p:nvPr/>
            </p:nvSpPr>
            <p:spPr bwMode="auto">
              <a:xfrm>
                <a:off x="2381" y="1752"/>
                <a:ext cx="1043" cy="250"/>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2000" b="1">
                    <a:solidFill>
                      <a:schemeClr val="tx1"/>
                    </a:solidFill>
                    <a:effectLst>
                      <a:outerShdw blurRad="38100" dist="38100" dir="2700000" algn="tl">
                        <a:srgbClr val="C0C0C0"/>
                      </a:outerShdw>
                    </a:effectLst>
                    <a:latin typeface="Times New Roman" pitchFamily="18" charset="0"/>
                    <a:ea typeface="楷体_GB2312" pitchFamily="49" charset="-122"/>
                  </a:rPr>
                  <a:t>自然、连续</a:t>
                </a:r>
              </a:p>
            </p:txBody>
          </p:sp>
          <p:grpSp>
            <p:nvGrpSpPr>
              <p:cNvPr id="385029" name="Group 5"/>
              <p:cNvGrpSpPr>
                <a:grpSpLocks/>
              </p:cNvGrpSpPr>
              <p:nvPr/>
            </p:nvGrpSpPr>
            <p:grpSpPr bwMode="auto">
              <a:xfrm>
                <a:off x="567" y="1661"/>
                <a:ext cx="1769" cy="1134"/>
                <a:chOff x="567" y="1661"/>
                <a:chExt cx="1769" cy="1134"/>
              </a:xfrm>
            </p:grpSpPr>
            <p:sp>
              <p:nvSpPr>
                <p:cNvPr id="385030" name="Oval 6"/>
                <p:cNvSpPr>
                  <a:spLocks noChangeArrowheads="1"/>
                </p:cNvSpPr>
                <p:nvPr/>
              </p:nvSpPr>
              <p:spPr bwMode="auto">
                <a:xfrm>
                  <a:off x="567" y="1661"/>
                  <a:ext cx="1769" cy="1134"/>
                </a:xfrm>
                <a:prstGeom prst="ellipse">
                  <a:avLst/>
                </a:prstGeom>
                <a:solidFill>
                  <a:srgbClr val="FFFF99"/>
                </a:solidFill>
                <a:ln w="9525">
                  <a:solidFill>
                    <a:schemeClr val="hlink"/>
                  </a:solidFill>
                  <a:round/>
                  <a:headEnd/>
                  <a:tailEnd/>
                </a:ln>
                <a:effectLst/>
              </p:spPr>
              <p:txBody>
                <a:bodyPr wrap="none" anchor="ctr"/>
                <a:lstStyle/>
                <a:p>
                  <a:endParaRPr lang="zh-CN" altLang="en-US"/>
                </a:p>
              </p:txBody>
            </p:sp>
            <p:sp>
              <p:nvSpPr>
                <p:cNvPr id="385031" name="Text Box 7"/>
                <p:cNvSpPr txBox="1">
                  <a:spLocks noChangeArrowheads="1"/>
                </p:cNvSpPr>
                <p:nvPr/>
              </p:nvSpPr>
              <p:spPr bwMode="auto">
                <a:xfrm>
                  <a:off x="884" y="1706"/>
                  <a:ext cx="1179" cy="366"/>
                </a:xfrm>
                <a:prstGeom prst="rect">
                  <a:avLst/>
                </a:prstGeom>
                <a:noFill/>
                <a:ln w="9525">
                  <a:noFill/>
                  <a:miter lim="800000"/>
                  <a:headEnd/>
                  <a:tailEnd/>
                </a:ln>
                <a:effectLst/>
              </p:spPr>
              <p:txBody>
                <a:bodyPr>
                  <a:spAutoFit/>
                </a:bodyPr>
                <a:lstStyle/>
                <a:p>
                  <a:pPr algn="ctr">
                    <a:lnSpc>
                      <a:spcPct val="100000"/>
                    </a:lnSpc>
                  </a:pPr>
                  <a:r>
                    <a:rPr lang="zh-CN" altLang="en-US" sz="1600" b="1">
                      <a:solidFill>
                        <a:schemeClr val="bg2"/>
                      </a:solidFill>
                      <a:effectLst>
                        <a:outerShdw blurRad="38100" dist="38100" dir="2700000" algn="tl">
                          <a:srgbClr val="C0C0C0"/>
                        </a:outerShdw>
                      </a:effectLst>
                      <a:latin typeface="Times New Roman" pitchFamily="18" charset="0"/>
                    </a:rPr>
                    <a:t>问题空间</a:t>
                  </a:r>
                </a:p>
                <a:p>
                  <a:pPr algn="ctr">
                    <a:lnSpc>
                      <a:spcPct val="100000"/>
                    </a:lnSpc>
                  </a:pPr>
                  <a:r>
                    <a:rPr lang="en-US" altLang="zh-CN" sz="1600" b="1">
                      <a:solidFill>
                        <a:schemeClr val="bg2"/>
                      </a:solidFill>
                      <a:effectLst>
                        <a:outerShdw blurRad="38100" dist="38100" dir="2700000" algn="tl">
                          <a:srgbClr val="C0C0C0"/>
                        </a:outerShdw>
                      </a:effectLst>
                      <a:latin typeface="Times New Roman" pitchFamily="18" charset="0"/>
                    </a:rPr>
                    <a:t>(</a:t>
                  </a:r>
                  <a:r>
                    <a:rPr lang="zh-CN" altLang="en-US" sz="1600" b="1">
                      <a:solidFill>
                        <a:schemeClr val="bg2"/>
                      </a:solidFill>
                      <a:effectLst>
                        <a:outerShdw blurRad="38100" dist="38100" dir="2700000" algn="tl">
                          <a:srgbClr val="C0C0C0"/>
                        </a:outerShdw>
                      </a:effectLst>
                      <a:latin typeface="Times New Roman" pitchFamily="18" charset="0"/>
                    </a:rPr>
                    <a:t>现实世界</a:t>
                  </a:r>
                  <a:r>
                    <a:rPr lang="en-US" altLang="zh-CN" sz="1600" b="1">
                      <a:solidFill>
                        <a:schemeClr val="bg2"/>
                      </a:solidFill>
                      <a:effectLst>
                        <a:outerShdw blurRad="38100" dist="38100" dir="2700000" algn="tl">
                          <a:srgbClr val="C0C0C0"/>
                        </a:outerShdw>
                      </a:effectLst>
                      <a:latin typeface="Times New Roman" pitchFamily="18" charset="0"/>
                    </a:rPr>
                    <a:t>)</a:t>
                  </a:r>
                  <a:endParaRPr lang="en-US" altLang="zh-CN" sz="1600">
                    <a:solidFill>
                      <a:schemeClr val="tx1"/>
                    </a:solidFill>
                    <a:effectLst>
                      <a:outerShdw blurRad="38100" dist="38100" dir="2700000" algn="tl">
                        <a:srgbClr val="C0C0C0"/>
                      </a:outerShdw>
                    </a:effectLst>
                    <a:latin typeface="Times New Roman" pitchFamily="18" charset="0"/>
                  </a:endParaRPr>
                </a:p>
              </p:txBody>
            </p:sp>
          </p:grpSp>
          <p:sp>
            <p:nvSpPr>
              <p:cNvPr id="385032" name="AutoShape 8"/>
              <p:cNvSpPr>
                <a:spLocks noChangeArrowheads="1"/>
              </p:cNvSpPr>
              <p:nvPr/>
            </p:nvSpPr>
            <p:spPr bwMode="auto">
              <a:xfrm>
                <a:off x="2517" y="2069"/>
                <a:ext cx="862" cy="226"/>
              </a:xfrm>
              <a:prstGeom prst="rightArrow">
                <a:avLst>
                  <a:gd name="adj1" fmla="val 50000"/>
                  <a:gd name="adj2" fmla="val 95354"/>
                </a:avLst>
              </a:prstGeom>
              <a:solidFill>
                <a:schemeClr val="accent1"/>
              </a:solidFill>
              <a:ln w="9525">
                <a:solidFill>
                  <a:schemeClr val="tx1"/>
                </a:solidFill>
                <a:miter lim="800000"/>
                <a:headEnd/>
                <a:tailEnd/>
              </a:ln>
              <a:effectLst/>
            </p:spPr>
            <p:txBody>
              <a:bodyPr wrap="none" anchor="ctr"/>
              <a:lstStyle/>
              <a:p>
                <a:endParaRPr lang="zh-CN" altLang="en-US"/>
              </a:p>
            </p:txBody>
          </p:sp>
          <p:grpSp>
            <p:nvGrpSpPr>
              <p:cNvPr id="385033" name="Group 9"/>
              <p:cNvGrpSpPr>
                <a:grpSpLocks/>
              </p:cNvGrpSpPr>
              <p:nvPr/>
            </p:nvGrpSpPr>
            <p:grpSpPr bwMode="auto">
              <a:xfrm>
                <a:off x="3515" y="1616"/>
                <a:ext cx="1769" cy="1134"/>
                <a:chOff x="3515" y="1616"/>
                <a:chExt cx="1769" cy="1134"/>
              </a:xfrm>
            </p:grpSpPr>
            <p:sp>
              <p:nvSpPr>
                <p:cNvPr id="385034" name="Oval 10"/>
                <p:cNvSpPr>
                  <a:spLocks noChangeArrowheads="1"/>
                </p:cNvSpPr>
                <p:nvPr/>
              </p:nvSpPr>
              <p:spPr bwMode="auto">
                <a:xfrm>
                  <a:off x="3515" y="1616"/>
                  <a:ext cx="1769" cy="1134"/>
                </a:xfrm>
                <a:prstGeom prst="ellipse">
                  <a:avLst/>
                </a:prstGeom>
                <a:solidFill>
                  <a:srgbClr val="FFFF99"/>
                </a:solidFill>
                <a:ln w="9525">
                  <a:solidFill>
                    <a:schemeClr val="hlink"/>
                  </a:solidFill>
                  <a:round/>
                  <a:headEnd/>
                  <a:tailEnd/>
                </a:ln>
                <a:effectLst/>
              </p:spPr>
              <p:txBody>
                <a:bodyPr wrap="none" anchor="ctr"/>
                <a:lstStyle/>
                <a:p>
                  <a:endParaRPr lang="zh-CN" altLang="en-US"/>
                </a:p>
              </p:txBody>
            </p:sp>
            <p:sp>
              <p:nvSpPr>
                <p:cNvPr id="385035" name="Text Box 11"/>
                <p:cNvSpPr txBox="1">
                  <a:spLocks noChangeArrowheads="1"/>
                </p:cNvSpPr>
                <p:nvPr/>
              </p:nvSpPr>
              <p:spPr bwMode="auto">
                <a:xfrm>
                  <a:off x="3832" y="1661"/>
                  <a:ext cx="1179" cy="366"/>
                </a:xfrm>
                <a:prstGeom prst="rect">
                  <a:avLst/>
                </a:prstGeom>
                <a:noFill/>
                <a:ln w="9525">
                  <a:noFill/>
                  <a:miter lim="800000"/>
                  <a:headEnd/>
                  <a:tailEnd/>
                </a:ln>
                <a:effectLst/>
              </p:spPr>
              <p:txBody>
                <a:bodyPr>
                  <a:spAutoFit/>
                </a:bodyPr>
                <a:lstStyle/>
                <a:p>
                  <a:pPr algn="ctr">
                    <a:lnSpc>
                      <a:spcPct val="100000"/>
                    </a:lnSpc>
                  </a:pPr>
                  <a:r>
                    <a:rPr lang="zh-CN" altLang="en-US" sz="1600" b="1">
                      <a:solidFill>
                        <a:schemeClr val="bg2"/>
                      </a:solidFill>
                      <a:effectLst>
                        <a:outerShdw blurRad="38100" dist="38100" dir="2700000" algn="tl">
                          <a:srgbClr val="C0C0C0"/>
                        </a:outerShdw>
                      </a:effectLst>
                      <a:latin typeface="Times New Roman" pitchFamily="18" charset="0"/>
                    </a:rPr>
                    <a:t>解空间</a:t>
                  </a:r>
                </a:p>
                <a:p>
                  <a:pPr algn="ctr">
                    <a:lnSpc>
                      <a:spcPct val="100000"/>
                    </a:lnSpc>
                  </a:pPr>
                  <a:r>
                    <a:rPr lang="en-US" altLang="zh-CN" sz="1600" b="1">
                      <a:solidFill>
                        <a:schemeClr val="bg2"/>
                      </a:solidFill>
                      <a:effectLst>
                        <a:outerShdw blurRad="38100" dist="38100" dir="2700000" algn="tl">
                          <a:srgbClr val="C0C0C0"/>
                        </a:outerShdw>
                      </a:effectLst>
                      <a:latin typeface="Times New Roman" pitchFamily="18" charset="0"/>
                    </a:rPr>
                    <a:t>(</a:t>
                  </a:r>
                  <a:r>
                    <a:rPr lang="zh-CN" altLang="en-US" sz="1600" b="1">
                      <a:solidFill>
                        <a:schemeClr val="bg2"/>
                      </a:solidFill>
                      <a:effectLst>
                        <a:outerShdw blurRad="38100" dist="38100" dir="2700000" algn="tl">
                          <a:srgbClr val="C0C0C0"/>
                        </a:outerShdw>
                      </a:effectLst>
                      <a:latin typeface="Times New Roman" pitchFamily="18" charset="0"/>
                    </a:rPr>
                    <a:t>软件系统</a:t>
                  </a:r>
                  <a:r>
                    <a:rPr lang="en-US" altLang="zh-CN" sz="1600" b="1">
                      <a:solidFill>
                        <a:schemeClr val="bg2"/>
                      </a:solidFill>
                      <a:effectLst>
                        <a:outerShdw blurRad="38100" dist="38100" dir="2700000" algn="tl">
                          <a:srgbClr val="C0C0C0"/>
                        </a:outerShdw>
                      </a:effectLst>
                      <a:latin typeface="Times New Roman" pitchFamily="18" charset="0"/>
                    </a:rPr>
                    <a:t>)</a:t>
                  </a:r>
                </a:p>
              </p:txBody>
            </p:sp>
          </p:grpSp>
          <p:grpSp>
            <p:nvGrpSpPr>
              <p:cNvPr id="385036" name="Group 12"/>
              <p:cNvGrpSpPr>
                <a:grpSpLocks/>
              </p:cNvGrpSpPr>
              <p:nvPr/>
            </p:nvGrpSpPr>
            <p:grpSpPr bwMode="auto">
              <a:xfrm>
                <a:off x="884" y="2160"/>
                <a:ext cx="544" cy="237"/>
                <a:chOff x="703" y="2160"/>
                <a:chExt cx="544" cy="237"/>
              </a:xfrm>
            </p:grpSpPr>
            <p:sp>
              <p:nvSpPr>
                <p:cNvPr id="385037" name="AutoShape 13"/>
                <p:cNvSpPr>
                  <a:spLocks noChangeArrowheads="1"/>
                </p:cNvSpPr>
                <p:nvPr/>
              </p:nvSpPr>
              <p:spPr bwMode="auto">
                <a:xfrm>
                  <a:off x="839" y="2160"/>
                  <a:ext cx="91" cy="91"/>
                </a:xfrm>
                <a:prstGeom prst="flowChartConnector">
                  <a:avLst/>
                </a:prstGeom>
                <a:solidFill>
                  <a:srgbClr val="000099"/>
                </a:solidFill>
                <a:ln w="9525">
                  <a:solidFill>
                    <a:schemeClr val="tx1"/>
                  </a:solidFill>
                  <a:round/>
                  <a:headEnd/>
                  <a:tailEnd/>
                </a:ln>
                <a:effectLst/>
              </p:spPr>
              <p:txBody>
                <a:bodyPr wrap="none" anchor="ctr"/>
                <a:lstStyle/>
                <a:p>
                  <a:endParaRPr lang="zh-CN" altLang="en-US"/>
                </a:p>
              </p:txBody>
            </p:sp>
            <p:sp>
              <p:nvSpPr>
                <p:cNvPr id="385038" name="Text Box 14"/>
                <p:cNvSpPr txBox="1">
                  <a:spLocks noChangeArrowheads="1"/>
                </p:cNvSpPr>
                <p:nvPr/>
              </p:nvSpPr>
              <p:spPr bwMode="auto">
                <a:xfrm>
                  <a:off x="703" y="2205"/>
                  <a:ext cx="544" cy="19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400" b="1">
                      <a:solidFill>
                        <a:srgbClr val="000099"/>
                      </a:solidFill>
                      <a:latin typeface="Times New Roman" pitchFamily="18" charset="0"/>
                    </a:rPr>
                    <a:t>实体</a:t>
                  </a:r>
                  <a:r>
                    <a:rPr lang="en-US" altLang="zh-CN" sz="1400" b="1">
                      <a:solidFill>
                        <a:srgbClr val="000099"/>
                      </a:solidFill>
                      <a:latin typeface="Times New Roman" pitchFamily="18" charset="0"/>
                    </a:rPr>
                    <a:t>1</a:t>
                  </a:r>
                </a:p>
              </p:txBody>
            </p:sp>
          </p:grpSp>
          <p:grpSp>
            <p:nvGrpSpPr>
              <p:cNvPr id="385039" name="Group 15"/>
              <p:cNvGrpSpPr>
                <a:grpSpLocks/>
              </p:cNvGrpSpPr>
              <p:nvPr/>
            </p:nvGrpSpPr>
            <p:grpSpPr bwMode="auto">
              <a:xfrm>
                <a:off x="1247" y="2478"/>
                <a:ext cx="544" cy="237"/>
                <a:chOff x="703" y="2160"/>
                <a:chExt cx="544" cy="237"/>
              </a:xfrm>
            </p:grpSpPr>
            <p:sp>
              <p:nvSpPr>
                <p:cNvPr id="385040" name="AutoShape 16"/>
                <p:cNvSpPr>
                  <a:spLocks noChangeArrowheads="1"/>
                </p:cNvSpPr>
                <p:nvPr/>
              </p:nvSpPr>
              <p:spPr bwMode="auto">
                <a:xfrm>
                  <a:off x="839" y="2160"/>
                  <a:ext cx="91" cy="91"/>
                </a:xfrm>
                <a:prstGeom prst="flowChartConnector">
                  <a:avLst/>
                </a:prstGeom>
                <a:solidFill>
                  <a:srgbClr val="000099"/>
                </a:solidFill>
                <a:ln w="9525">
                  <a:solidFill>
                    <a:schemeClr val="tx1"/>
                  </a:solidFill>
                  <a:round/>
                  <a:headEnd/>
                  <a:tailEnd/>
                </a:ln>
                <a:effectLst/>
              </p:spPr>
              <p:txBody>
                <a:bodyPr wrap="none" anchor="ctr"/>
                <a:lstStyle/>
                <a:p>
                  <a:endParaRPr lang="zh-CN" altLang="en-US"/>
                </a:p>
              </p:txBody>
            </p:sp>
            <p:sp>
              <p:nvSpPr>
                <p:cNvPr id="385041" name="Text Box 17"/>
                <p:cNvSpPr txBox="1">
                  <a:spLocks noChangeArrowheads="1"/>
                </p:cNvSpPr>
                <p:nvPr/>
              </p:nvSpPr>
              <p:spPr bwMode="auto">
                <a:xfrm>
                  <a:off x="703" y="2205"/>
                  <a:ext cx="544" cy="19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400" b="1">
                      <a:solidFill>
                        <a:srgbClr val="000099"/>
                      </a:solidFill>
                      <a:latin typeface="Times New Roman" pitchFamily="18" charset="0"/>
                    </a:rPr>
                    <a:t>实体</a:t>
                  </a:r>
                  <a:r>
                    <a:rPr lang="en-US" altLang="zh-CN" sz="1400" b="1">
                      <a:solidFill>
                        <a:srgbClr val="000099"/>
                      </a:solidFill>
                      <a:latin typeface="Times New Roman" pitchFamily="18" charset="0"/>
                    </a:rPr>
                    <a:t>2</a:t>
                  </a:r>
                </a:p>
              </p:txBody>
            </p:sp>
          </p:grpSp>
          <p:grpSp>
            <p:nvGrpSpPr>
              <p:cNvPr id="385042" name="Group 18"/>
              <p:cNvGrpSpPr>
                <a:grpSpLocks/>
              </p:cNvGrpSpPr>
              <p:nvPr/>
            </p:nvGrpSpPr>
            <p:grpSpPr bwMode="auto">
              <a:xfrm>
                <a:off x="1655" y="2024"/>
                <a:ext cx="544" cy="237"/>
                <a:chOff x="703" y="2160"/>
                <a:chExt cx="544" cy="237"/>
              </a:xfrm>
            </p:grpSpPr>
            <p:sp>
              <p:nvSpPr>
                <p:cNvPr id="385043" name="AutoShape 19"/>
                <p:cNvSpPr>
                  <a:spLocks noChangeArrowheads="1"/>
                </p:cNvSpPr>
                <p:nvPr/>
              </p:nvSpPr>
              <p:spPr bwMode="auto">
                <a:xfrm>
                  <a:off x="839" y="2160"/>
                  <a:ext cx="91" cy="91"/>
                </a:xfrm>
                <a:prstGeom prst="flowChartConnector">
                  <a:avLst/>
                </a:prstGeom>
                <a:solidFill>
                  <a:srgbClr val="000099"/>
                </a:solidFill>
                <a:ln w="9525">
                  <a:solidFill>
                    <a:schemeClr val="tx1"/>
                  </a:solidFill>
                  <a:round/>
                  <a:headEnd/>
                  <a:tailEnd/>
                </a:ln>
                <a:effectLst/>
              </p:spPr>
              <p:txBody>
                <a:bodyPr wrap="none" anchor="ctr"/>
                <a:lstStyle/>
                <a:p>
                  <a:endParaRPr lang="zh-CN" altLang="en-US"/>
                </a:p>
              </p:txBody>
            </p:sp>
            <p:sp>
              <p:nvSpPr>
                <p:cNvPr id="385044" name="Text Box 20"/>
                <p:cNvSpPr txBox="1">
                  <a:spLocks noChangeArrowheads="1"/>
                </p:cNvSpPr>
                <p:nvPr/>
              </p:nvSpPr>
              <p:spPr bwMode="auto">
                <a:xfrm>
                  <a:off x="703" y="2205"/>
                  <a:ext cx="544" cy="19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400" b="1">
                      <a:solidFill>
                        <a:srgbClr val="000099"/>
                      </a:solidFill>
                      <a:latin typeface="Times New Roman" pitchFamily="18" charset="0"/>
                    </a:rPr>
                    <a:t>实体</a:t>
                  </a:r>
                  <a:r>
                    <a:rPr lang="en-US" altLang="zh-CN" sz="1400" b="1">
                      <a:solidFill>
                        <a:srgbClr val="000099"/>
                      </a:solidFill>
                      <a:latin typeface="Times New Roman" pitchFamily="18" charset="0"/>
                    </a:rPr>
                    <a:t>n</a:t>
                  </a:r>
                </a:p>
              </p:txBody>
            </p:sp>
          </p:grpSp>
          <p:grpSp>
            <p:nvGrpSpPr>
              <p:cNvPr id="385045" name="Group 21"/>
              <p:cNvGrpSpPr>
                <a:grpSpLocks/>
              </p:cNvGrpSpPr>
              <p:nvPr/>
            </p:nvGrpSpPr>
            <p:grpSpPr bwMode="auto">
              <a:xfrm>
                <a:off x="4513" y="2196"/>
                <a:ext cx="544" cy="292"/>
                <a:chOff x="4513" y="2196"/>
                <a:chExt cx="544" cy="292"/>
              </a:xfrm>
            </p:grpSpPr>
            <p:sp>
              <p:nvSpPr>
                <p:cNvPr id="385046" name="AutoShape 22"/>
                <p:cNvSpPr>
                  <a:spLocks noChangeArrowheads="1"/>
                </p:cNvSpPr>
                <p:nvPr/>
              </p:nvSpPr>
              <p:spPr bwMode="auto">
                <a:xfrm>
                  <a:off x="4694" y="2196"/>
                  <a:ext cx="91" cy="91"/>
                </a:xfrm>
                <a:prstGeom prst="flowChartConnector">
                  <a:avLst/>
                </a:prstGeom>
                <a:solidFill>
                  <a:schemeClr val="hlink"/>
                </a:solidFill>
                <a:ln w="9525">
                  <a:solidFill>
                    <a:schemeClr val="tx1"/>
                  </a:solidFill>
                  <a:round/>
                  <a:headEnd/>
                  <a:tailEnd/>
                </a:ln>
                <a:effectLst/>
              </p:spPr>
              <p:txBody>
                <a:bodyPr wrap="none" anchor="ctr"/>
                <a:lstStyle/>
                <a:p>
                  <a:pPr algn="ctr">
                    <a:lnSpc>
                      <a:spcPct val="100000"/>
                    </a:lnSpc>
                  </a:pPr>
                  <a:endParaRPr lang="zh-CN" altLang="zh-CN" sz="2400">
                    <a:solidFill>
                      <a:schemeClr val="hlink"/>
                    </a:solidFill>
                    <a:effectLst>
                      <a:outerShdw blurRad="38100" dist="38100" dir="2700000" algn="tl">
                        <a:srgbClr val="000000"/>
                      </a:outerShdw>
                    </a:effectLst>
                    <a:latin typeface="Times New Roman" pitchFamily="18" charset="0"/>
                  </a:endParaRPr>
                </a:p>
              </p:txBody>
            </p:sp>
            <p:sp>
              <p:nvSpPr>
                <p:cNvPr id="385047" name="Text Box 23"/>
                <p:cNvSpPr txBox="1">
                  <a:spLocks noChangeArrowheads="1"/>
                </p:cNvSpPr>
                <p:nvPr/>
              </p:nvSpPr>
              <p:spPr bwMode="auto">
                <a:xfrm>
                  <a:off x="4513" y="2296"/>
                  <a:ext cx="544" cy="192"/>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1400" b="1">
                      <a:solidFill>
                        <a:schemeClr val="hlink"/>
                      </a:solidFill>
                      <a:latin typeface="Times New Roman" pitchFamily="18" charset="0"/>
                    </a:rPr>
                    <a:t>对象</a:t>
                  </a:r>
                  <a:r>
                    <a:rPr lang="en-US" altLang="zh-CN" sz="1400" b="1">
                      <a:solidFill>
                        <a:schemeClr val="hlink"/>
                      </a:solidFill>
                      <a:latin typeface="Times New Roman" pitchFamily="18" charset="0"/>
                    </a:rPr>
                    <a:t>1</a:t>
                  </a:r>
                </a:p>
              </p:txBody>
            </p:sp>
          </p:grpSp>
          <p:grpSp>
            <p:nvGrpSpPr>
              <p:cNvPr id="385048" name="Group 24"/>
              <p:cNvGrpSpPr>
                <a:grpSpLocks/>
              </p:cNvGrpSpPr>
              <p:nvPr/>
            </p:nvGrpSpPr>
            <p:grpSpPr bwMode="auto">
              <a:xfrm>
                <a:off x="3923" y="2405"/>
                <a:ext cx="544" cy="265"/>
                <a:chOff x="3923" y="2405"/>
                <a:chExt cx="544" cy="265"/>
              </a:xfrm>
            </p:grpSpPr>
            <p:sp>
              <p:nvSpPr>
                <p:cNvPr id="385049" name="AutoShape 25"/>
                <p:cNvSpPr>
                  <a:spLocks noChangeArrowheads="1"/>
                </p:cNvSpPr>
                <p:nvPr/>
              </p:nvSpPr>
              <p:spPr bwMode="auto">
                <a:xfrm>
                  <a:off x="4104" y="2405"/>
                  <a:ext cx="91" cy="91"/>
                </a:xfrm>
                <a:prstGeom prst="flowChartConnector">
                  <a:avLst/>
                </a:prstGeom>
                <a:solidFill>
                  <a:schemeClr val="hlink"/>
                </a:solidFill>
                <a:ln w="9525">
                  <a:solidFill>
                    <a:schemeClr val="tx1"/>
                  </a:solidFill>
                  <a:round/>
                  <a:headEnd/>
                  <a:tailEnd/>
                </a:ln>
                <a:effectLst/>
              </p:spPr>
              <p:txBody>
                <a:bodyPr wrap="none" anchor="ctr"/>
                <a:lstStyle/>
                <a:p>
                  <a:pPr algn="ctr">
                    <a:lnSpc>
                      <a:spcPct val="100000"/>
                    </a:lnSpc>
                  </a:pPr>
                  <a:endParaRPr lang="zh-CN" altLang="zh-CN" sz="2400">
                    <a:solidFill>
                      <a:schemeClr val="hlink"/>
                    </a:solidFill>
                    <a:effectLst>
                      <a:outerShdw blurRad="38100" dist="38100" dir="2700000" algn="tl">
                        <a:srgbClr val="000000"/>
                      </a:outerShdw>
                    </a:effectLst>
                    <a:latin typeface="Times New Roman" pitchFamily="18" charset="0"/>
                  </a:endParaRPr>
                </a:p>
              </p:txBody>
            </p:sp>
            <p:sp>
              <p:nvSpPr>
                <p:cNvPr id="385050" name="Text Box 26"/>
                <p:cNvSpPr txBox="1">
                  <a:spLocks noChangeArrowheads="1"/>
                </p:cNvSpPr>
                <p:nvPr/>
              </p:nvSpPr>
              <p:spPr bwMode="auto">
                <a:xfrm>
                  <a:off x="3923" y="2478"/>
                  <a:ext cx="544" cy="192"/>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1400" b="1">
                      <a:solidFill>
                        <a:schemeClr val="hlink"/>
                      </a:solidFill>
                      <a:latin typeface="Times New Roman" pitchFamily="18" charset="0"/>
                    </a:rPr>
                    <a:t>对象</a:t>
                  </a:r>
                  <a:r>
                    <a:rPr lang="en-US" altLang="zh-CN" sz="1400" b="1">
                      <a:solidFill>
                        <a:schemeClr val="hlink"/>
                      </a:solidFill>
                      <a:latin typeface="Times New Roman" pitchFamily="18" charset="0"/>
                    </a:rPr>
                    <a:t>n</a:t>
                  </a:r>
                </a:p>
              </p:txBody>
            </p:sp>
          </p:grpSp>
          <p:grpSp>
            <p:nvGrpSpPr>
              <p:cNvPr id="385051" name="Group 27"/>
              <p:cNvGrpSpPr>
                <a:grpSpLocks/>
              </p:cNvGrpSpPr>
              <p:nvPr/>
            </p:nvGrpSpPr>
            <p:grpSpPr bwMode="auto">
              <a:xfrm>
                <a:off x="3606" y="2024"/>
                <a:ext cx="544" cy="247"/>
                <a:chOff x="3787" y="2024"/>
                <a:chExt cx="544" cy="247"/>
              </a:xfrm>
            </p:grpSpPr>
            <p:sp>
              <p:nvSpPr>
                <p:cNvPr id="385052" name="AutoShape 28"/>
                <p:cNvSpPr>
                  <a:spLocks noChangeArrowheads="1"/>
                </p:cNvSpPr>
                <p:nvPr/>
              </p:nvSpPr>
              <p:spPr bwMode="auto">
                <a:xfrm>
                  <a:off x="3968" y="2024"/>
                  <a:ext cx="91" cy="91"/>
                </a:xfrm>
                <a:prstGeom prst="flowChartConnector">
                  <a:avLst/>
                </a:prstGeom>
                <a:solidFill>
                  <a:schemeClr val="hlink"/>
                </a:solidFill>
                <a:ln w="9525">
                  <a:solidFill>
                    <a:schemeClr val="tx1"/>
                  </a:solidFill>
                  <a:round/>
                  <a:headEnd/>
                  <a:tailEnd/>
                </a:ln>
                <a:effectLst/>
              </p:spPr>
              <p:txBody>
                <a:bodyPr wrap="none" anchor="ctr"/>
                <a:lstStyle/>
                <a:p>
                  <a:pPr algn="ctr">
                    <a:lnSpc>
                      <a:spcPct val="100000"/>
                    </a:lnSpc>
                  </a:pPr>
                  <a:endParaRPr lang="zh-CN" altLang="zh-CN" sz="2400">
                    <a:solidFill>
                      <a:schemeClr val="hlink"/>
                    </a:solidFill>
                    <a:effectLst>
                      <a:outerShdw blurRad="38100" dist="38100" dir="2700000" algn="tl">
                        <a:srgbClr val="000000"/>
                      </a:outerShdw>
                    </a:effectLst>
                    <a:latin typeface="Times New Roman" pitchFamily="18" charset="0"/>
                  </a:endParaRPr>
                </a:p>
              </p:txBody>
            </p:sp>
            <p:sp>
              <p:nvSpPr>
                <p:cNvPr id="385053" name="Text Box 29"/>
                <p:cNvSpPr txBox="1">
                  <a:spLocks noChangeArrowheads="1"/>
                </p:cNvSpPr>
                <p:nvPr/>
              </p:nvSpPr>
              <p:spPr bwMode="auto">
                <a:xfrm>
                  <a:off x="3787" y="2079"/>
                  <a:ext cx="544" cy="192"/>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1400" b="1">
                      <a:solidFill>
                        <a:schemeClr val="hlink"/>
                      </a:solidFill>
                      <a:latin typeface="Times New Roman" pitchFamily="18" charset="0"/>
                    </a:rPr>
                    <a:t>对象</a:t>
                  </a:r>
                  <a:r>
                    <a:rPr lang="en-US" altLang="zh-CN" sz="1400" b="1">
                      <a:solidFill>
                        <a:schemeClr val="hlink"/>
                      </a:solidFill>
                      <a:latin typeface="Times New Roman" pitchFamily="18" charset="0"/>
                    </a:rPr>
                    <a:t>2</a:t>
                  </a:r>
                </a:p>
              </p:txBody>
            </p:sp>
          </p:grpSp>
        </p:grpSp>
        <p:sp>
          <p:nvSpPr>
            <p:cNvPr id="385054" name="Line 30"/>
            <p:cNvSpPr>
              <a:spLocks noChangeShapeType="1"/>
            </p:cNvSpPr>
            <p:nvPr/>
          </p:nvSpPr>
          <p:spPr bwMode="auto">
            <a:xfrm>
              <a:off x="868" y="2423"/>
              <a:ext cx="3628" cy="0"/>
            </a:xfrm>
            <a:prstGeom prst="line">
              <a:avLst/>
            </a:prstGeom>
            <a:noFill/>
            <a:ln w="28575">
              <a:solidFill>
                <a:schemeClr val="hlink"/>
              </a:solidFill>
              <a:round/>
              <a:headEnd/>
              <a:tailEnd/>
            </a:ln>
            <a:effectLst>
              <a:outerShdw dist="35921" dir="2700000" algn="ctr" rotWithShape="0">
                <a:schemeClr val="tx1"/>
              </a:outerShdw>
            </a:effectLst>
          </p:spPr>
          <p:txBody>
            <a:bodyPr wrap="none"/>
            <a:lstStyle/>
            <a:p>
              <a:endParaRPr lang="zh-CN" altLang="en-US"/>
            </a:p>
          </p:txBody>
        </p:sp>
        <p:sp>
          <p:nvSpPr>
            <p:cNvPr id="385055" name="Line 31"/>
            <p:cNvSpPr>
              <a:spLocks noChangeShapeType="1"/>
            </p:cNvSpPr>
            <p:nvPr/>
          </p:nvSpPr>
          <p:spPr bwMode="auto">
            <a:xfrm flipV="1">
              <a:off x="1231" y="2241"/>
              <a:ext cx="2404" cy="454"/>
            </a:xfrm>
            <a:prstGeom prst="line">
              <a:avLst/>
            </a:prstGeom>
            <a:noFill/>
            <a:ln w="28575">
              <a:solidFill>
                <a:schemeClr val="hlink"/>
              </a:solidFill>
              <a:round/>
              <a:headEnd/>
              <a:tailEnd/>
            </a:ln>
            <a:effectLst>
              <a:outerShdw dist="35921" dir="2700000" algn="ctr" rotWithShape="0">
                <a:schemeClr val="tx1"/>
              </a:outerShdw>
            </a:effectLst>
          </p:spPr>
          <p:txBody>
            <a:bodyPr wrap="none"/>
            <a:lstStyle/>
            <a:p>
              <a:endParaRPr lang="zh-CN" altLang="en-US"/>
            </a:p>
          </p:txBody>
        </p:sp>
        <p:sp>
          <p:nvSpPr>
            <p:cNvPr id="385056" name="Line 32"/>
            <p:cNvSpPr>
              <a:spLocks noChangeShapeType="1"/>
            </p:cNvSpPr>
            <p:nvPr/>
          </p:nvSpPr>
          <p:spPr bwMode="auto">
            <a:xfrm>
              <a:off x="1639" y="2241"/>
              <a:ext cx="2313" cy="363"/>
            </a:xfrm>
            <a:prstGeom prst="line">
              <a:avLst/>
            </a:prstGeom>
            <a:noFill/>
            <a:ln w="28575">
              <a:solidFill>
                <a:schemeClr val="hlink"/>
              </a:solidFill>
              <a:round/>
              <a:headEnd/>
              <a:tailEnd/>
            </a:ln>
            <a:effectLst>
              <a:prstShdw prst="shdw17" dist="17961" dir="2700000">
                <a:schemeClr val="tx1"/>
              </a:prstShdw>
            </a:effectLst>
          </p:spPr>
          <p:txBody>
            <a:bodyPr wrap="none"/>
            <a:lstStyle/>
            <a:p>
              <a:endParaRPr lang="zh-CN" altLang="en-US"/>
            </a:p>
          </p:txBody>
        </p:sp>
      </p:grpSp>
      <p:sp>
        <p:nvSpPr>
          <p:cNvPr id="385057" name="Text Box 33"/>
          <p:cNvSpPr txBox="1">
            <a:spLocks noChangeArrowheads="1"/>
          </p:cNvSpPr>
          <p:nvPr/>
        </p:nvSpPr>
        <p:spPr bwMode="auto">
          <a:xfrm>
            <a:off x="0" y="6546850"/>
            <a:ext cx="838200" cy="304800"/>
          </a:xfrm>
          <a:prstGeom prst="rect">
            <a:avLst/>
          </a:prstGeom>
          <a:noFill/>
          <a:ln w="9525">
            <a:noFill/>
            <a:miter lim="800000"/>
            <a:headEnd/>
            <a:tailEnd/>
          </a:ln>
          <a:effectLst/>
        </p:spPr>
        <p:txBody>
          <a:bodyPr>
            <a:spAutoFit/>
          </a:bodyPr>
          <a:lstStyle/>
          <a:p>
            <a:pPr algn="l" eaLnBrk="0" hangingPunct="0">
              <a:lnSpc>
                <a:spcPct val="100000"/>
              </a:lnSpc>
              <a:spcBef>
                <a:spcPct val="50000"/>
              </a:spcBef>
              <a:buClr>
                <a:srgbClr val="CC99FF"/>
              </a:buClr>
              <a:buFont typeface="Monotype Sorts" pitchFamily="2" charset="2"/>
              <a:buNone/>
            </a:pPr>
            <a:r>
              <a:rPr lang="zh-CN" altLang="en-US" sz="1400" b="1">
                <a:solidFill>
                  <a:schemeClr val="accent1"/>
                </a:solidFill>
                <a:latin typeface="Times New Roman" pitchFamily="18" charset="0"/>
              </a:rPr>
              <a:t>第  </a:t>
            </a:r>
            <a:fld id="{507BF837-728A-492C-9CC6-1B22AD43B99A}" type="slidenum">
              <a:rPr lang="zh-CN" altLang="en-US" sz="1400" b="1">
                <a:solidFill>
                  <a:schemeClr val="accent1"/>
                </a:solidFill>
                <a:latin typeface="Times New Roman" pitchFamily="18" charset="0"/>
              </a:rPr>
              <a:pPr algn="l" eaLnBrk="0" hangingPunct="0">
                <a:lnSpc>
                  <a:spcPct val="100000"/>
                </a:lnSpc>
                <a:spcBef>
                  <a:spcPct val="50000"/>
                </a:spcBef>
                <a:buClr>
                  <a:srgbClr val="CC99FF"/>
                </a:buClr>
                <a:buFont typeface="Monotype Sorts" pitchFamily="2" charset="2"/>
                <a:buNone/>
              </a:pPr>
              <a:t>4</a:t>
            </a:fld>
            <a:r>
              <a:rPr lang="zh-CN" altLang="en-US" sz="1400" b="1">
                <a:solidFill>
                  <a:schemeClr val="accent1"/>
                </a:solidFill>
                <a:latin typeface="Times New Roman" pitchFamily="18" charset="0"/>
              </a:rPr>
              <a:t>  页</a:t>
            </a:r>
          </a:p>
        </p:txBody>
      </p:sp>
      <p:sp>
        <p:nvSpPr>
          <p:cNvPr id="385058" name="Text Box 3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面向对象分析概述</a:t>
            </a:r>
          </a:p>
        </p:txBody>
      </p:sp>
      <p:sp>
        <p:nvSpPr>
          <p:cNvPr id="385059" name="Text Box 35"/>
          <p:cNvSpPr txBox="1">
            <a:spLocks noChangeArrowheads="1"/>
          </p:cNvSpPr>
          <p:nvPr/>
        </p:nvSpPr>
        <p:spPr bwMode="auto">
          <a:xfrm>
            <a:off x="220663" y="1387475"/>
            <a:ext cx="2684462" cy="476250"/>
          </a:xfrm>
          <a:prstGeom prst="rect">
            <a:avLst/>
          </a:prstGeom>
          <a:noFill/>
          <a:ln w="9525">
            <a:noFill/>
            <a:miter lim="800000"/>
            <a:headEnd/>
            <a:tailEnd/>
          </a:ln>
          <a:effectLst/>
        </p:spPr>
        <p:txBody>
          <a:bodyPr wrap="none">
            <a:spAutoFit/>
          </a:bodyPr>
          <a:lstStyle/>
          <a:p>
            <a:r>
              <a:rPr lang="zh-CN" altLang="en-US" b="1">
                <a:solidFill>
                  <a:schemeClr val="hlink"/>
                </a:solidFill>
                <a:effectLst>
                  <a:outerShdw blurRad="38100" dist="38100" dir="2700000" algn="tl">
                    <a:srgbClr val="C0C0C0"/>
                  </a:outerShdw>
                </a:effectLst>
              </a:rPr>
              <a:t>面向对象的特征</a:t>
            </a:r>
          </a:p>
        </p:txBody>
      </p:sp>
      <p:sp>
        <p:nvSpPr>
          <p:cNvPr id="385061" name="Text Box 37"/>
          <p:cNvSpPr txBox="1">
            <a:spLocks noChangeArrowheads="1"/>
          </p:cNvSpPr>
          <p:nvPr/>
        </p:nvSpPr>
        <p:spPr bwMode="auto">
          <a:xfrm>
            <a:off x="1049338" y="4837113"/>
            <a:ext cx="6707187" cy="1406525"/>
          </a:xfrm>
          <a:prstGeom prst="rect">
            <a:avLst/>
          </a:prstGeom>
          <a:noFill/>
          <a:ln w="9525">
            <a:noFill/>
            <a:miter lim="800000"/>
            <a:headEnd/>
            <a:tailEnd/>
          </a:ln>
          <a:effectLst/>
        </p:spPr>
        <p:txBody>
          <a:bodyPr wrap="none">
            <a:spAutoFit/>
          </a:bodyPr>
          <a:lstStyle/>
          <a:p>
            <a:pPr>
              <a:lnSpc>
                <a:spcPct val="120000"/>
              </a:lnSpc>
            </a:pPr>
            <a:r>
              <a:rPr lang="zh-CN" altLang="en-US" sz="2400" b="1">
                <a:effectLst>
                  <a:outerShdw blurRad="38100" dist="38100" dir="2700000" algn="tl">
                    <a:srgbClr val="C0C0C0"/>
                  </a:outerShdw>
                </a:effectLst>
              </a:rPr>
              <a:t>在</a:t>
            </a:r>
            <a:r>
              <a:rPr lang="en-US" altLang="zh-CN" sz="2400" b="1">
                <a:effectLst>
                  <a:outerShdw blurRad="38100" dist="38100" dir="2700000" algn="tl">
                    <a:srgbClr val="C0C0C0"/>
                  </a:outerShdw>
                </a:effectLst>
              </a:rPr>
              <a:t>OOA</a:t>
            </a:r>
            <a:r>
              <a:rPr lang="zh-CN" altLang="en-US" sz="2400" b="1">
                <a:effectLst>
                  <a:outerShdw blurRad="38100" dist="38100" dir="2700000" algn="tl">
                    <a:srgbClr val="C0C0C0"/>
                  </a:outerShdw>
                </a:effectLst>
              </a:rPr>
              <a:t>过程中：</a:t>
            </a:r>
          </a:p>
          <a:p>
            <a:pPr>
              <a:lnSpc>
                <a:spcPct val="120000"/>
              </a:lnSpc>
              <a:buFont typeface="Wingdings" pitchFamily="2" charset="2"/>
              <a:buChar char="l"/>
            </a:pPr>
            <a:r>
              <a:rPr lang="zh-CN" altLang="en-US" sz="2400" b="1">
                <a:effectLst>
                  <a:outerShdw blurRad="38100" dist="38100" dir="2700000" algn="tl">
                    <a:srgbClr val="C0C0C0"/>
                  </a:outerShdw>
                </a:effectLst>
              </a:rPr>
              <a:t>  现实世界的实体直接对应信息世界的对象；</a:t>
            </a:r>
          </a:p>
          <a:p>
            <a:pPr>
              <a:lnSpc>
                <a:spcPct val="120000"/>
              </a:lnSpc>
              <a:buFont typeface="Wingdings" pitchFamily="2" charset="2"/>
              <a:buChar char="l"/>
            </a:pPr>
            <a:r>
              <a:rPr lang="zh-CN" altLang="en-US" sz="2400" b="1">
                <a:effectLst>
                  <a:outerShdw blurRad="38100" dist="38100" dir="2700000" algn="tl">
                    <a:srgbClr val="C0C0C0"/>
                  </a:outerShdw>
                </a:effectLst>
              </a:rPr>
              <a:t>  信息世界的对象在抽象、聚合、新生、去除。</a:t>
            </a:r>
          </a:p>
        </p:txBody>
      </p:sp>
    </p:spTree>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Text Box 4"/>
          <p:cNvSpPr txBox="1">
            <a:spLocks noChangeArrowheads="1"/>
          </p:cNvSpPr>
          <p:nvPr/>
        </p:nvSpPr>
        <p:spPr bwMode="auto">
          <a:xfrm>
            <a:off x="1244600" y="301625"/>
            <a:ext cx="7305675"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第</a:t>
            </a:r>
            <a:r>
              <a:rPr lang="en-US" altLang="zh-CN" sz="4800" b="1">
                <a:solidFill>
                  <a:schemeClr val="tx2"/>
                </a:solidFill>
                <a:effectLst>
                  <a:outerShdw blurRad="38100" dist="38100" dir="2700000" algn="tl">
                    <a:srgbClr val="C0C0C0"/>
                  </a:outerShdw>
                </a:effectLst>
                <a:latin typeface="Times New Roman" pitchFamily="18" charset="0"/>
                <a:ea typeface="华文行楷" pitchFamily="2" charset="-122"/>
              </a:rPr>
              <a:t>8</a:t>
            </a: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章 面向对象分析  小结</a:t>
            </a:r>
          </a:p>
        </p:txBody>
      </p:sp>
      <p:sp>
        <p:nvSpPr>
          <p:cNvPr id="378885" name="Text Box 5"/>
          <p:cNvSpPr txBox="1">
            <a:spLocks noChangeArrowheads="1"/>
          </p:cNvSpPr>
          <p:nvPr/>
        </p:nvSpPr>
        <p:spPr bwMode="auto">
          <a:xfrm>
            <a:off x="2049463" y="2022475"/>
            <a:ext cx="4851400" cy="3165475"/>
          </a:xfrm>
          <a:prstGeom prst="rect">
            <a:avLst/>
          </a:prstGeom>
          <a:noFill/>
          <a:ln w="9525">
            <a:noFill/>
            <a:miter lim="800000"/>
            <a:headEnd/>
            <a:tailEnd/>
          </a:ln>
          <a:effectLst/>
        </p:spPr>
        <p:txBody>
          <a:bodyPr wrap="none">
            <a:spAutoFit/>
          </a:bodyPr>
          <a:lstStyle/>
          <a:p>
            <a:pPr>
              <a:lnSpc>
                <a:spcPct val="180000"/>
              </a:lnSpc>
              <a:buFont typeface="Wingdings" pitchFamily="2" charset="2"/>
              <a:buChar char="Ø"/>
            </a:pPr>
            <a:r>
              <a:rPr lang="en-US" altLang="zh-CN" b="1">
                <a:effectLst>
                  <a:outerShdw blurRad="38100" dist="38100" dir="2700000" algn="tl">
                    <a:srgbClr val="C0C0C0"/>
                  </a:outerShdw>
                </a:effectLst>
              </a:rPr>
              <a:t> </a:t>
            </a:r>
            <a:r>
              <a:rPr lang="zh-CN" altLang="en-US" b="1">
                <a:effectLst>
                  <a:outerShdw blurRad="38100" dist="38100" dir="2700000" algn="tl">
                    <a:srgbClr val="C0C0C0"/>
                  </a:outerShdw>
                </a:effectLst>
              </a:rPr>
              <a:t>面向对象分析概述</a:t>
            </a:r>
          </a:p>
          <a:p>
            <a:pPr>
              <a:lnSpc>
                <a:spcPct val="180000"/>
              </a:lnSpc>
              <a:buFont typeface="Wingdings" pitchFamily="2" charset="2"/>
              <a:buChar char="Ø"/>
            </a:pPr>
            <a:r>
              <a:rPr lang="zh-CN" altLang="en-US" b="1">
                <a:effectLst>
                  <a:outerShdw blurRad="38100" dist="38100" dir="2700000" algn="tl">
                    <a:srgbClr val="C0C0C0"/>
                  </a:outerShdw>
                </a:effectLst>
              </a:rPr>
              <a:t> 建立功能模型</a:t>
            </a:r>
          </a:p>
          <a:p>
            <a:pPr>
              <a:lnSpc>
                <a:spcPct val="180000"/>
              </a:lnSpc>
              <a:buFont typeface="Wingdings" pitchFamily="2" charset="2"/>
              <a:buChar char="Ø"/>
            </a:pPr>
            <a:r>
              <a:rPr lang="zh-CN" altLang="en-US" b="1">
                <a:effectLst>
                  <a:outerShdw blurRad="38100" dist="38100" dir="2700000" algn="tl">
                    <a:srgbClr val="C0C0C0"/>
                  </a:outerShdw>
                </a:effectLst>
              </a:rPr>
              <a:t> 建立静态模型（对象模型）</a:t>
            </a:r>
          </a:p>
          <a:p>
            <a:pPr>
              <a:lnSpc>
                <a:spcPct val="180000"/>
              </a:lnSpc>
              <a:buFont typeface="Wingdings" pitchFamily="2" charset="2"/>
              <a:buChar char="Ø"/>
            </a:pPr>
            <a:r>
              <a:rPr lang="zh-CN" altLang="en-US" b="1">
                <a:effectLst>
                  <a:outerShdw blurRad="38100" dist="38100" dir="2700000" algn="tl">
                    <a:srgbClr val="C0C0C0"/>
                  </a:outerShdw>
                </a:effectLst>
              </a:rPr>
              <a:t> 建立动态模型</a:t>
            </a:r>
          </a:p>
        </p:txBody>
      </p:sp>
    </p:spTree>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2" name="Text Box 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面向对象分析概述</a:t>
            </a:r>
          </a:p>
        </p:txBody>
      </p:sp>
      <p:sp>
        <p:nvSpPr>
          <p:cNvPr id="365573" name="Text Box 5"/>
          <p:cNvSpPr txBox="1">
            <a:spLocks noChangeArrowheads="1"/>
          </p:cNvSpPr>
          <p:nvPr/>
        </p:nvSpPr>
        <p:spPr bwMode="auto">
          <a:xfrm>
            <a:off x="157163" y="1311275"/>
            <a:ext cx="4113212" cy="476250"/>
          </a:xfrm>
          <a:prstGeom prst="rect">
            <a:avLst/>
          </a:prstGeom>
          <a:noFill/>
          <a:ln w="9525">
            <a:noFill/>
            <a:miter lim="800000"/>
            <a:headEnd/>
            <a:tailEnd/>
          </a:ln>
          <a:effectLst/>
        </p:spPr>
        <p:txBody>
          <a:bodyPr wrap="none">
            <a:spAutoFit/>
          </a:bodyPr>
          <a:lstStyle/>
          <a:p>
            <a:r>
              <a:rPr lang="zh-CN" altLang="en-US" b="1">
                <a:solidFill>
                  <a:schemeClr val="hlink"/>
                </a:solidFill>
                <a:effectLst>
                  <a:outerShdw blurRad="38100" dist="38100" dir="2700000" algn="tl">
                    <a:srgbClr val="C0C0C0"/>
                  </a:outerShdw>
                </a:effectLst>
              </a:rPr>
              <a:t>面向对象分析的基本过程</a:t>
            </a:r>
          </a:p>
        </p:txBody>
      </p:sp>
      <p:sp>
        <p:nvSpPr>
          <p:cNvPr id="365574" name="Rectangle 6"/>
          <p:cNvSpPr>
            <a:spLocks noChangeArrowheads="1"/>
          </p:cNvSpPr>
          <p:nvPr/>
        </p:nvSpPr>
        <p:spPr bwMode="auto">
          <a:xfrm>
            <a:off x="158750" y="2046288"/>
            <a:ext cx="8832850" cy="4206875"/>
          </a:xfrm>
          <a:prstGeom prst="rect">
            <a:avLst/>
          </a:prstGeom>
          <a:noFill/>
          <a:ln w="9525">
            <a:noFill/>
            <a:miter lim="800000"/>
            <a:headEnd/>
            <a:tailEnd/>
          </a:ln>
          <a:effectLst/>
        </p:spPr>
        <p:txBody>
          <a:bodyPr anchor="ctr">
            <a:spAutoFit/>
          </a:bodyPr>
          <a:lstStyle/>
          <a:p>
            <a:pPr algn="l">
              <a:lnSpc>
                <a:spcPct val="150000"/>
              </a:lnSpc>
            </a:pPr>
            <a:r>
              <a:rPr lang="en-US" altLang="zh-CN" sz="2000" b="1" dirty="0">
                <a:effectLst>
                  <a:outerShdw blurRad="38100" dist="38100" dir="2700000" algn="tl">
                    <a:srgbClr val="C0C0C0"/>
                  </a:outerShdw>
                </a:effectLst>
              </a:rPr>
              <a:t>    OOA</a:t>
            </a:r>
            <a:r>
              <a:rPr lang="zh-CN" altLang="en-US" sz="2000" b="1" dirty="0">
                <a:effectLst>
                  <a:outerShdw blurRad="38100" dist="38100" dir="2700000" algn="tl">
                    <a:srgbClr val="C0C0C0"/>
                  </a:outerShdw>
                </a:effectLst>
              </a:rPr>
              <a:t>是以类和对象为基础，以面向对象方法学为指导，分析用户需求，并最终建立问题域的准确模型的过程。和结构化需求分析一样，</a:t>
            </a:r>
            <a:r>
              <a:rPr lang="en-US" altLang="zh-CN" sz="2000" b="1" dirty="0">
                <a:effectLst>
                  <a:outerShdw blurRad="38100" dist="38100" dir="2700000" algn="tl">
                    <a:srgbClr val="C0C0C0"/>
                  </a:outerShdw>
                </a:effectLst>
              </a:rPr>
              <a:t>OOA</a:t>
            </a:r>
            <a:r>
              <a:rPr lang="zh-CN" altLang="en-US" sz="2000" b="1" dirty="0">
                <a:effectLst>
                  <a:outerShdw blurRad="38100" dist="38100" dir="2700000" algn="tl">
                    <a:srgbClr val="C0C0C0"/>
                  </a:outerShdw>
                </a:effectLst>
              </a:rPr>
              <a:t>也从问题定义入手，获取用户需求。</a:t>
            </a:r>
          </a:p>
          <a:p>
            <a:pPr algn="l">
              <a:lnSpc>
                <a:spcPct val="150000"/>
              </a:lnSpc>
              <a:buFont typeface="Wingdings" pitchFamily="2" charset="2"/>
              <a:buChar char="Ø"/>
            </a:pPr>
            <a:r>
              <a:rPr lang="zh-CN" altLang="en-US" sz="2000" b="1" dirty="0">
                <a:effectLst>
                  <a:outerShdw blurRad="38100" dist="38100" dir="2700000" algn="tl">
                    <a:srgbClr val="C0C0C0"/>
                  </a:outerShdw>
                </a:effectLst>
              </a:rPr>
              <a:t>  通过对用户需求陈述的分析，</a:t>
            </a:r>
            <a:r>
              <a:rPr lang="zh-CN" altLang="en-US" sz="2000" b="1" dirty="0">
                <a:solidFill>
                  <a:srgbClr val="F84E12"/>
                </a:solidFill>
                <a:effectLst>
                  <a:outerShdw blurRad="38100" dist="38100" dir="2700000" algn="tl">
                    <a:srgbClr val="C0C0C0"/>
                  </a:outerShdw>
                </a:effectLst>
              </a:rPr>
              <a:t>建立功能模型</a:t>
            </a:r>
            <a:r>
              <a:rPr lang="zh-CN" altLang="en-US" sz="2000" b="1" dirty="0">
                <a:effectLst>
                  <a:outerShdw blurRad="38100" dist="38100" dir="2700000" algn="tl">
                    <a:srgbClr val="C0C0C0"/>
                  </a:outerShdw>
                </a:effectLst>
              </a:rPr>
              <a:t>以体现用户将要实现的功能。</a:t>
            </a:r>
          </a:p>
          <a:p>
            <a:pPr algn="l">
              <a:lnSpc>
                <a:spcPct val="150000"/>
              </a:lnSpc>
              <a:buFont typeface="Wingdings" pitchFamily="2" charset="2"/>
              <a:buChar char="Ø"/>
            </a:pPr>
            <a:r>
              <a:rPr lang="zh-CN" altLang="en-US" sz="2000" b="1" dirty="0">
                <a:effectLst>
                  <a:outerShdw blurRad="38100" dist="38100" dir="2700000" algn="tl">
                    <a:srgbClr val="C0C0C0"/>
                  </a:outerShdw>
                </a:effectLst>
              </a:rPr>
              <a:t>  通过提取问题定义中的实体得到类和对象，并</a:t>
            </a:r>
            <a:r>
              <a:rPr lang="zh-CN" altLang="en-US" sz="2000" b="1" dirty="0">
                <a:solidFill>
                  <a:srgbClr val="F84E12"/>
                </a:solidFill>
                <a:effectLst>
                  <a:outerShdw blurRad="38100" dist="38100" dir="2700000" algn="tl">
                    <a:srgbClr val="C0C0C0"/>
                  </a:outerShdw>
                </a:effectLst>
              </a:rPr>
              <a:t>建立静态模型</a:t>
            </a:r>
            <a:r>
              <a:rPr lang="zh-CN" altLang="en-US" sz="2000" b="1" dirty="0">
                <a:effectLst>
                  <a:outerShdw blurRad="38100" dist="38100" dir="2700000" algn="tl">
                    <a:srgbClr val="C0C0C0"/>
                  </a:outerShdw>
                </a:effectLst>
              </a:rPr>
              <a:t>。</a:t>
            </a:r>
          </a:p>
          <a:p>
            <a:pPr algn="l">
              <a:lnSpc>
                <a:spcPct val="150000"/>
              </a:lnSpc>
              <a:buFont typeface="Wingdings" pitchFamily="2" charset="2"/>
              <a:buChar char="Ø"/>
            </a:pPr>
            <a:r>
              <a:rPr lang="zh-CN" altLang="en-US" sz="2000" b="1" dirty="0">
                <a:effectLst>
                  <a:outerShdw blurRad="38100" dist="38100" dir="2700000" algn="tl">
                    <a:srgbClr val="C0C0C0"/>
                  </a:outerShdw>
                </a:effectLst>
              </a:rPr>
              <a:t>  结合功能模型和静态模型，定义类和对象的内部表示和外在联系，</a:t>
            </a:r>
            <a:r>
              <a:rPr lang="zh-CN" altLang="en-US" sz="2000" b="1" dirty="0">
                <a:solidFill>
                  <a:srgbClr val="F84E12"/>
                </a:solidFill>
                <a:effectLst>
                  <a:outerShdw blurRad="38100" dist="38100" dir="2700000" algn="tl">
                    <a:srgbClr val="C0C0C0"/>
                  </a:outerShdw>
                </a:effectLst>
              </a:rPr>
              <a:t>建立动态模型</a:t>
            </a:r>
            <a:r>
              <a:rPr lang="zh-CN" altLang="en-US" sz="2000" b="1" dirty="0">
                <a:effectLst>
                  <a:outerShdw blurRad="38100" dist="38100" dir="2700000" algn="tl">
                    <a:srgbClr val="C0C0C0"/>
                  </a:outerShdw>
                </a:effectLst>
              </a:rPr>
              <a:t>。</a:t>
            </a:r>
          </a:p>
          <a:p>
            <a:pPr algn="l">
              <a:lnSpc>
                <a:spcPct val="150000"/>
              </a:lnSpc>
              <a:buFont typeface="Wingdings" pitchFamily="2" charset="2"/>
              <a:buChar char="Ø"/>
            </a:pPr>
            <a:r>
              <a:rPr lang="zh-CN" altLang="en-US" sz="2000" b="1" dirty="0">
                <a:effectLst>
                  <a:outerShdw blurRad="38100" dist="38100" dir="2700000" algn="tl">
                    <a:srgbClr val="C0C0C0"/>
                  </a:outerShdw>
                </a:effectLst>
              </a:rPr>
              <a:t>  将用自然语言描述的用户需求转换为功能模型、静态模型和动态模型共同刻画的系统结构、功能定义和性能描述。</a:t>
            </a:r>
          </a:p>
        </p:txBody>
      </p:sp>
    </p:spTree>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6" name="Text Box 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面向对象分析概述</a:t>
            </a:r>
          </a:p>
        </p:txBody>
      </p:sp>
      <p:sp>
        <p:nvSpPr>
          <p:cNvPr id="366597" name="Text Box 5"/>
          <p:cNvSpPr txBox="1">
            <a:spLocks noChangeArrowheads="1"/>
          </p:cNvSpPr>
          <p:nvPr/>
        </p:nvSpPr>
        <p:spPr bwMode="auto">
          <a:xfrm>
            <a:off x="157163" y="1330325"/>
            <a:ext cx="3954462" cy="476250"/>
          </a:xfrm>
          <a:prstGeom prst="rect">
            <a:avLst/>
          </a:prstGeom>
          <a:noFill/>
          <a:ln w="9525">
            <a:noFill/>
            <a:miter lim="800000"/>
            <a:headEnd/>
            <a:tailEnd/>
          </a:ln>
          <a:effectLst/>
        </p:spPr>
        <p:txBody>
          <a:bodyPr wrap="none">
            <a:spAutoFit/>
          </a:bodyPr>
          <a:lstStyle/>
          <a:p>
            <a:r>
              <a:rPr lang="zh-CN" altLang="en-US" b="1">
                <a:solidFill>
                  <a:schemeClr val="hlink"/>
                </a:solidFill>
                <a:effectLst>
                  <a:outerShdw blurRad="38100" dist="38100" dir="2700000" algn="tl">
                    <a:srgbClr val="C0C0C0"/>
                  </a:outerShdw>
                </a:effectLst>
              </a:rPr>
              <a:t>面向对象分析的</a:t>
            </a:r>
            <a:r>
              <a:rPr lang="en-US" altLang="zh-CN" b="1">
                <a:solidFill>
                  <a:schemeClr val="hlink"/>
                </a:solidFill>
                <a:effectLst>
                  <a:outerShdw blurRad="38100" dist="38100" dir="2700000" algn="tl">
                    <a:srgbClr val="C0C0C0"/>
                  </a:outerShdw>
                </a:effectLst>
              </a:rPr>
              <a:t>3</a:t>
            </a:r>
            <a:r>
              <a:rPr lang="zh-CN" altLang="en-US" b="1">
                <a:solidFill>
                  <a:schemeClr val="hlink"/>
                </a:solidFill>
                <a:effectLst>
                  <a:outerShdw blurRad="38100" dist="38100" dir="2700000" algn="tl">
                    <a:srgbClr val="C0C0C0"/>
                  </a:outerShdw>
                </a:effectLst>
              </a:rPr>
              <a:t>类模型</a:t>
            </a:r>
          </a:p>
        </p:txBody>
      </p:sp>
      <p:sp>
        <p:nvSpPr>
          <p:cNvPr id="366598" name="Rectangle 6"/>
          <p:cNvSpPr>
            <a:spLocks noChangeArrowheads="1"/>
          </p:cNvSpPr>
          <p:nvPr/>
        </p:nvSpPr>
        <p:spPr bwMode="auto">
          <a:xfrm>
            <a:off x="366713" y="2147888"/>
            <a:ext cx="8304212" cy="3816350"/>
          </a:xfrm>
          <a:prstGeom prst="rect">
            <a:avLst/>
          </a:prstGeom>
          <a:noFill/>
          <a:ln w="9525">
            <a:noFill/>
            <a:miter lim="800000"/>
            <a:headEnd/>
            <a:tailEnd/>
          </a:ln>
          <a:effectLst/>
        </p:spPr>
        <p:txBody>
          <a:bodyPr anchor="ctr">
            <a:spAutoFit/>
          </a:bodyPr>
          <a:lstStyle/>
          <a:p>
            <a:pPr algn="l">
              <a:lnSpc>
                <a:spcPct val="170000"/>
              </a:lnSpc>
            </a:pPr>
            <a:r>
              <a:rPr lang="en-US" altLang="zh-CN" sz="2400" b="1">
                <a:effectLst>
                  <a:outerShdw blurRad="38100" dist="38100" dir="2700000" algn="tl">
                    <a:srgbClr val="C0C0C0"/>
                  </a:outerShdw>
                </a:effectLst>
              </a:rPr>
              <a:t>       OOA</a:t>
            </a:r>
            <a:r>
              <a:rPr lang="zh-CN" altLang="en-US" sz="2400" b="1">
                <a:effectLst>
                  <a:outerShdw blurRad="38100" dist="38100" dir="2700000" algn="tl">
                    <a:srgbClr val="C0C0C0"/>
                  </a:outerShdw>
                </a:effectLst>
              </a:rPr>
              <a:t>模型由</a:t>
            </a:r>
            <a:r>
              <a:rPr lang="en-US" altLang="zh-CN" sz="2400" b="1">
                <a:effectLst>
                  <a:outerShdw blurRad="38100" dist="38100" dir="2700000" algn="tl">
                    <a:srgbClr val="C0C0C0"/>
                  </a:outerShdw>
                </a:effectLst>
              </a:rPr>
              <a:t>3</a:t>
            </a:r>
            <a:r>
              <a:rPr lang="zh-CN" altLang="en-US" sz="2400" b="1">
                <a:effectLst>
                  <a:outerShdw blurRad="38100" dist="38100" dir="2700000" algn="tl">
                    <a:srgbClr val="C0C0C0"/>
                  </a:outerShdw>
                </a:effectLst>
              </a:rPr>
              <a:t>类独立模型构成：功能模型、静态模型和动态模型。</a:t>
            </a:r>
          </a:p>
          <a:p>
            <a:pPr algn="l">
              <a:lnSpc>
                <a:spcPct val="170000"/>
              </a:lnSpc>
              <a:buFont typeface="Wingdings" pitchFamily="2" charset="2"/>
              <a:buChar char="Ø"/>
            </a:pPr>
            <a:r>
              <a:rPr lang="zh-CN" altLang="en-US" sz="2400" b="1">
                <a:effectLst>
                  <a:outerShdw blurRad="38100" dist="38100" dir="2700000" algn="tl">
                    <a:srgbClr val="C0C0C0"/>
                  </a:outerShdw>
                </a:effectLst>
              </a:rPr>
              <a:t> 功能模型描述软件系统的用户交互和功能。</a:t>
            </a:r>
          </a:p>
          <a:p>
            <a:pPr algn="l">
              <a:lnSpc>
                <a:spcPct val="170000"/>
              </a:lnSpc>
              <a:buFont typeface="Wingdings" pitchFamily="2" charset="2"/>
              <a:buChar char="Ø"/>
            </a:pPr>
            <a:r>
              <a:rPr lang="zh-CN" altLang="en-US" sz="2400" b="1">
                <a:effectLst>
                  <a:outerShdw blurRad="38100" dist="38100" dir="2700000" algn="tl">
                    <a:srgbClr val="C0C0C0"/>
                  </a:outerShdw>
                </a:effectLst>
              </a:rPr>
              <a:t> 静态模型描述软件系统中类与对象以及它们间的关系，也称为对象模型。</a:t>
            </a:r>
          </a:p>
          <a:p>
            <a:pPr algn="l">
              <a:lnSpc>
                <a:spcPct val="170000"/>
              </a:lnSpc>
              <a:buFont typeface="Wingdings" pitchFamily="2" charset="2"/>
              <a:buChar char="Ø"/>
            </a:pPr>
            <a:r>
              <a:rPr lang="zh-CN" altLang="en-US" sz="2400" b="1">
                <a:effectLst>
                  <a:outerShdw blurRad="38100" dist="38100" dir="2700000" algn="tl">
                    <a:srgbClr val="C0C0C0"/>
                  </a:outerShdw>
                </a:effectLst>
              </a:rPr>
              <a:t>  动态模型描述系统的控制结构，也称为交互模型。 </a:t>
            </a:r>
          </a:p>
        </p:txBody>
      </p:sp>
    </p:spTree>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4" name="Text Box 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建立功能模型</a:t>
            </a:r>
          </a:p>
        </p:txBody>
      </p:sp>
      <p:sp>
        <p:nvSpPr>
          <p:cNvPr id="368646" name="Rectangle 6"/>
          <p:cNvSpPr>
            <a:spLocks noChangeArrowheads="1"/>
          </p:cNvSpPr>
          <p:nvPr/>
        </p:nvSpPr>
        <p:spPr bwMode="auto">
          <a:xfrm>
            <a:off x="146050" y="1449388"/>
            <a:ext cx="8675688" cy="968375"/>
          </a:xfrm>
          <a:prstGeom prst="rect">
            <a:avLst/>
          </a:prstGeom>
          <a:noFill/>
          <a:ln w="9525">
            <a:noFill/>
            <a:miter lim="800000"/>
            <a:headEnd/>
            <a:tailEnd/>
          </a:ln>
          <a:effectLst/>
        </p:spPr>
        <p:txBody>
          <a:bodyPr anchor="ctr">
            <a:spAutoFit/>
          </a:bodyPr>
          <a:lstStyle/>
          <a:p>
            <a:pPr algn="l">
              <a:lnSpc>
                <a:spcPct val="120000"/>
              </a:lnSpc>
            </a:pPr>
            <a:r>
              <a:rPr lang="en-US" altLang="zh-CN" sz="2400" b="1">
                <a:effectLst>
                  <a:outerShdw blurRad="38100" dist="38100" dir="2700000" algn="tl">
                    <a:srgbClr val="C0C0C0"/>
                  </a:outerShdw>
                </a:effectLst>
              </a:rPr>
              <a:t>        </a:t>
            </a:r>
            <a:r>
              <a:rPr lang="zh-CN" altLang="en-US" sz="2400" b="1">
                <a:solidFill>
                  <a:schemeClr val="tx2"/>
                </a:solidFill>
                <a:effectLst>
                  <a:outerShdw blurRad="38100" dist="38100" dir="2700000" algn="tl">
                    <a:srgbClr val="C0C0C0"/>
                  </a:outerShdw>
                </a:effectLst>
              </a:rPr>
              <a:t>功能模型</a:t>
            </a:r>
            <a:r>
              <a:rPr lang="zh-CN" altLang="en-US" sz="2400" b="1">
                <a:effectLst>
                  <a:outerShdw blurRad="38100" dist="38100" dir="2700000" algn="tl">
                    <a:srgbClr val="C0C0C0"/>
                  </a:outerShdw>
                </a:effectLst>
              </a:rPr>
              <a:t>通过识别需求中的用例来描述用户功能需求，目的是分析和建立用户功能的需求信息，因此也称为用例模型。</a:t>
            </a:r>
          </a:p>
        </p:txBody>
      </p:sp>
      <p:sp>
        <p:nvSpPr>
          <p:cNvPr id="368649" name="Text Box 9"/>
          <p:cNvSpPr txBox="1">
            <a:spLocks noChangeArrowheads="1"/>
          </p:cNvSpPr>
          <p:nvPr/>
        </p:nvSpPr>
        <p:spPr bwMode="auto">
          <a:xfrm>
            <a:off x="285750" y="2684463"/>
            <a:ext cx="8602663" cy="2465387"/>
          </a:xfrm>
          <a:prstGeom prst="rect">
            <a:avLst/>
          </a:prstGeom>
          <a:noFill/>
          <a:ln w="9525">
            <a:noFill/>
            <a:miter lim="800000"/>
            <a:headEnd/>
            <a:tailEnd/>
          </a:ln>
          <a:effectLst/>
        </p:spPr>
        <p:txBody>
          <a:bodyPr>
            <a:spAutoFit/>
          </a:bodyPr>
          <a:lstStyle/>
          <a:p>
            <a:pPr>
              <a:lnSpc>
                <a:spcPct val="130000"/>
              </a:lnSpc>
              <a:spcBef>
                <a:spcPct val="25000"/>
              </a:spcBef>
            </a:pPr>
            <a:r>
              <a:rPr lang="en-US" altLang="zh-CN" sz="2400" b="1">
                <a:solidFill>
                  <a:schemeClr val="tx1"/>
                </a:solidFill>
                <a:effectLst>
                  <a:outerShdw blurRad="38100" dist="38100" dir="2700000" algn="tl">
                    <a:srgbClr val="C0C0C0"/>
                  </a:outerShdw>
                </a:effectLst>
                <a:latin typeface="宋体" pitchFamily="2" charset="-122"/>
              </a:rPr>
              <a:t>    1992</a:t>
            </a:r>
            <a:r>
              <a:rPr lang="zh-CN" altLang="en-US" sz="2400" b="1">
                <a:solidFill>
                  <a:schemeClr val="tx1"/>
                </a:solidFill>
                <a:effectLst>
                  <a:outerShdw blurRad="38100" dist="38100" dir="2700000" algn="tl">
                    <a:srgbClr val="C0C0C0"/>
                  </a:outerShdw>
                </a:effectLst>
                <a:latin typeface="宋体" pitchFamily="2" charset="-122"/>
              </a:rPr>
              <a:t>年由</a:t>
            </a:r>
            <a:r>
              <a:rPr lang="en-US" altLang="zh-CN" sz="2400" b="1">
                <a:solidFill>
                  <a:schemeClr val="tx1"/>
                </a:solidFill>
                <a:effectLst>
                  <a:outerShdw blurRad="38100" dist="38100" dir="2700000" algn="tl">
                    <a:srgbClr val="C0C0C0"/>
                  </a:outerShdw>
                </a:effectLst>
                <a:latin typeface="Times New Roman" pitchFamily="18" charset="0"/>
                <a:cs typeface="Times New Roman" pitchFamily="18" charset="0"/>
              </a:rPr>
              <a:t>Jacobson</a:t>
            </a:r>
            <a:r>
              <a:rPr lang="zh-CN" altLang="en-US" sz="2400" b="1">
                <a:solidFill>
                  <a:schemeClr val="tx1"/>
                </a:solidFill>
                <a:effectLst>
                  <a:outerShdw blurRad="38100" dist="38100" dir="2700000" algn="tl">
                    <a:srgbClr val="C0C0C0"/>
                  </a:outerShdw>
                </a:effectLst>
                <a:latin typeface="宋体" pitchFamily="2" charset="-122"/>
              </a:rPr>
              <a:t>提出了</a:t>
            </a:r>
            <a:r>
              <a:rPr lang="en-US" altLang="zh-CN" sz="2400" b="1">
                <a:solidFill>
                  <a:schemeClr val="tx1"/>
                </a:solidFill>
                <a:effectLst>
                  <a:outerShdw blurRad="38100" dist="38100" dir="2700000" algn="tl">
                    <a:srgbClr val="C0C0C0"/>
                  </a:outerShdw>
                </a:effectLst>
                <a:latin typeface="Times New Roman" pitchFamily="18" charset="0"/>
                <a:cs typeface="Times New Roman" pitchFamily="18" charset="0"/>
              </a:rPr>
              <a:t>Use case</a:t>
            </a:r>
            <a:r>
              <a:rPr lang="zh-CN" altLang="en-US" sz="2400" b="1">
                <a:solidFill>
                  <a:schemeClr val="tx1"/>
                </a:solidFill>
                <a:effectLst>
                  <a:outerShdw blurRad="38100" dist="38100" dir="2700000" algn="tl">
                    <a:srgbClr val="C0C0C0"/>
                  </a:outerShdw>
                </a:effectLst>
                <a:latin typeface="宋体" pitchFamily="2" charset="-122"/>
              </a:rPr>
              <a:t>的概念及可视化的表示方法</a:t>
            </a:r>
            <a:r>
              <a:rPr lang="en-US" altLang="zh-CN" sz="2400" b="1">
                <a:solidFill>
                  <a:schemeClr val="tx1"/>
                </a:solidFill>
                <a:effectLst>
                  <a:outerShdw blurRad="38100" dist="38100" dir="2700000" algn="tl">
                    <a:srgbClr val="C0C0C0"/>
                  </a:outerShdw>
                </a:effectLst>
                <a:latin typeface="宋体" pitchFamily="2" charset="-122"/>
              </a:rPr>
              <a:t>——</a:t>
            </a:r>
            <a:r>
              <a:rPr lang="en-US" altLang="zh-CN" sz="2400" b="1">
                <a:solidFill>
                  <a:schemeClr val="tx1"/>
                </a:solidFill>
                <a:effectLst>
                  <a:outerShdw blurRad="38100" dist="38100" dir="2700000" algn="tl">
                    <a:srgbClr val="C0C0C0"/>
                  </a:outerShdw>
                </a:effectLst>
                <a:latin typeface="Times New Roman" pitchFamily="18" charset="0"/>
                <a:cs typeface="Times New Roman" pitchFamily="18" charset="0"/>
              </a:rPr>
              <a:t>Use case</a:t>
            </a:r>
            <a:r>
              <a:rPr lang="zh-CN" altLang="en-US" sz="2400" b="1">
                <a:solidFill>
                  <a:schemeClr val="tx1"/>
                </a:solidFill>
                <a:effectLst>
                  <a:outerShdw blurRad="38100" dist="38100" dir="2700000" algn="tl">
                    <a:srgbClr val="C0C0C0"/>
                  </a:outerShdw>
                </a:effectLst>
                <a:latin typeface="宋体" pitchFamily="2" charset="-122"/>
              </a:rPr>
              <a:t>图，并加入由他所倡导的</a:t>
            </a:r>
            <a:r>
              <a:rPr lang="en-US" altLang="zh-CN" sz="2400" b="1">
                <a:solidFill>
                  <a:schemeClr val="tx1"/>
                </a:solidFill>
                <a:effectLst>
                  <a:outerShdw blurRad="38100" dist="38100" dir="2700000" algn="tl">
                    <a:srgbClr val="C0C0C0"/>
                  </a:outerShdw>
                </a:effectLst>
                <a:latin typeface="Times New Roman" pitchFamily="18" charset="0"/>
                <a:cs typeface="Times New Roman" pitchFamily="18" charset="0"/>
              </a:rPr>
              <a:t>OOSE</a:t>
            </a:r>
            <a:r>
              <a:rPr lang="zh-CN" altLang="en-US" sz="2400" b="1">
                <a:solidFill>
                  <a:schemeClr val="tx1"/>
                </a:solidFill>
                <a:effectLst>
                  <a:outerShdw blurRad="38100" dist="38100" dir="2700000" algn="tl">
                    <a:srgbClr val="C0C0C0"/>
                  </a:outerShdw>
                </a:effectLst>
                <a:latin typeface="宋体" pitchFamily="2" charset="-122"/>
              </a:rPr>
              <a:t>。 </a:t>
            </a:r>
            <a:r>
              <a:rPr lang="en-US" altLang="zh-CN" sz="2400" b="1">
                <a:solidFill>
                  <a:schemeClr val="tx1"/>
                </a:solidFill>
                <a:effectLst>
                  <a:outerShdw blurRad="38100" dist="38100" dir="2700000" algn="tl">
                    <a:srgbClr val="C0C0C0"/>
                  </a:outerShdw>
                </a:effectLst>
              </a:rPr>
              <a:t>Use case</a:t>
            </a:r>
            <a:r>
              <a:rPr lang="zh-CN" altLang="en-US" sz="2400" b="1">
                <a:solidFill>
                  <a:schemeClr val="tx1"/>
                </a:solidFill>
                <a:effectLst>
                  <a:outerShdw blurRad="38100" dist="38100" dir="2700000" algn="tl">
                    <a:srgbClr val="C0C0C0"/>
                  </a:outerShdw>
                </a:effectLst>
                <a:latin typeface="宋体" pitchFamily="2" charset="-122"/>
              </a:rPr>
              <a:t>受到了</a:t>
            </a:r>
            <a:r>
              <a:rPr lang="en-US" altLang="zh-CN" sz="2400" b="1">
                <a:solidFill>
                  <a:schemeClr val="tx1"/>
                </a:solidFill>
                <a:effectLst>
                  <a:outerShdw blurRad="38100" dist="38100" dir="2700000" algn="tl">
                    <a:srgbClr val="C0C0C0"/>
                  </a:outerShdw>
                </a:effectLst>
                <a:latin typeface="Times New Roman" pitchFamily="18" charset="0"/>
                <a:cs typeface="Times New Roman" pitchFamily="18" charset="0"/>
              </a:rPr>
              <a:t>IT</a:t>
            </a:r>
            <a:r>
              <a:rPr lang="zh-CN" altLang="en-US" sz="2400" b="1">
                <a:solidFill>
                  <a:schemeClr val="tx1"/>
                </a:solidFill>
                <a:effectLst>
                  <a:outerShdw blurRad="38100" dist="38100" dir="2700000" algn="tl">
                    <a:srgbClr val="C0C0C0"/>
                  </a:outerShdw>
                </a:effectLst>
                <a:latin typeface="宋体" pitchFamily="2" charset="-122"/>
              </a:rPr>
              <a:t>界的欢迎，被广泛应用到了面向对象的系统分析中。用例驱动的系统分析与设计方法已成为面向对象的系统分析与设计方法的主流。    </a:t>
            </a:r>
          </a:p>
        </p:txBody>
      </p:sp>
      <p:sp>
        <p:nvSpPr>
          <p:cNvPr id="368650" name="Text Box 10"/>
          <p:cNvSpPr txBox="1">
            <a:spLocks noChangeArrowheads="1"/>
          </p:cNvSpPr>
          <p:nvPr/>
        </p:nvSpPr>
        <p:spPr bwMode="auto">
          <a:xfrm>
            <a:off x="501650" y="5553075"/>
            <a:ext cx="8172450" cy="457200"/>
          </a:xfrm>
          <a:prstGeom prst="rect">
            <a:avLst/>
          </a:prstGeom>
          <a:noFill/>
          <a:ln w="9525">
            <a:noFill/>
            <a:miter lim="800000"/>
            <a:headEnd/>
            <a:tailEnd/>
          </a:ln>
          <a:effectLst/>
        </p:spPr>
        <p:txBody>
          <a:bodyPr>
            <a:spAutoFit/>
          </a:bodyPr>
          <a:lstStyle/>
          <a:p>
            <a:pPr algn="l">
              <a:lnSpc>
                <a:spcPct val="100000"/>
              </a:lnSpc>
            </a:pPr>
            <a:r>
              <a:rPr lang="zh-CN" altLang="en-US" sz="2400" b="1" dirty="0">
                <a:solidFill>
                  <a:schemeClr val="tx2"/>
                </a:solidFill>
                <a:effectLst>
                  <a:outerShdw blurRad="38100" dist="38100" dir="2700000" algn="tl">
                    <a:srgbClr val="C0C0C0"/>
                  </a:outerShdw>
                </a:effectLst>
                <a:latin typeface="Times New Roman" pitchFamily="18" charset="0"/>
                <a:cs typeface="Times New Roman" pitchFamily="18" charset="0"/>
              </a:rPr>
              <a:t>目前，</a:t>
            </a:r>
            <a:r>
              <a:rPr lang="en-US" altLang="zh-CN" sz="2400" b="1" dirty="0">
                <a:solidFill>
                  <a:schemeClr val="tx2"/>
                </a:solidFill>
                <a:effectLst>
                  <a:outerShdw blurRad="38100" dist="38100" dir="2700000" algn="tl">
                    <a:srgbClr val="C0C0C0"/>
                  </a:outerShdw>
                </a:effectLst>
                <a:latin typeface="Times New Roman" pitchFamily="18" charset="0"/>
                <a:cs typeface="Times New Roman" pitchFamily="18" charset="0"/>
              </a:rPr>
              <a:t>UML</a:t>
            </a:r>
            <a:r>
              <a:rPr lang="zh-CN" altLang="en-US" sz="2400" b="1" dirty="0">
                <a:solidFill>
                  <a:schemeClr val="tx2"/>
                </a:solidFill>
                <a:effectLst>
                  <a:outerShdw blurRad="38100" dist="38100" dir="2700000" algn="tl">
                    <a:srgbClr val="C0C0C0"/>
                  </a:outerShdw>
                </a:effectLst>
                <a:latin typeface="宋体" pitchFamily="2" charset="-122"/>
              </a:rPr>
              <a:t>的用例模型首推为识别和捕获需求的首选工具</a:t>
            </a:r>
            <a:r>
              <a:rPr lang="en-US" altLang="zh-CN" sz="2400" b="1" dirty="0">
                <a:solidFill>
                  <a:schemeClr val="tx2"/>
                </a:solidFill>
                <a:effectLst>
                  <a:outerShdw blurRad="38100" dist="38100" dir="2700000" algn="tl">
                    <a:srgbClr val="C0C0C0"/>
                  </a:outerShdw>
                </a:effectLst>
                <a:latin typeface="宋体" pitchFamily="2" charset="-122"/>
              </a:rPr>
              <a:t>!</a:t>
            </a:r>
          </a:p>
        </p:txBody>
      </p:sp>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Text Box 2"/>
          <p:cNvSpPr txBox="1">
            <a:spLocks noChangeArrowheads="1"/>
          </p:cNvSpPr>
          <p:nvPr/>
        </p:nvSpPr>
        <p:spPr bwMode="auto">
          <a:xfrm>
            <a:off x="695325" y="1176338"/>
            <a:ext cx="7866063" cy="1673225"/>
          </a:xfrm>
          <a:prstGeom prst="rect">
            <a:avLst/>
          </a:prstGeom>
          <a:noFill/>
          <a:ln w="28575">
            <a:noFill/>
            <a:miter lim="800000"/>
            <a:headEnd/>
            <a:tailEnd/>
          </a:ln>
          <a:effectLst/>
        </p:spPr>
        <p:txBody>
          <a:bodyPr>
            <a:spAutoFit/>
          </a:bodyPr>
          <a:lstStyle/>
          <a:p>
            <a:pPr>
              <a:lnSpc>
                <a:spcPct val="120000"/>
              </a:lnSpc>
              <a:spcBef>
                <a:spcPct val="20000"/>
              </a:spcBef>
              <a:buFont typeface="Wingdings" pitchFamily="2" charset="2"/>
              <a:buChar char="l"/>
            </a:pPr>
            <a:r>
              <a:rPr lang="en-US" altLang="zh-CN" sz="2000" b="1" dirty="0">
                <a:solidFill>
                  <a:schemeClr val="tx1"/>
                </a:solidFill>
                <a:latin typeface="宋体" pitchFamily="2" charset="-122"/>
              </a:rPr>
              <a:t> </a:t>
            </a:r>
            <a:r>
              <a:rPr lang="zh-CN" altLang="en-US" sz="2000" b="1" dirty="0">
                <a:solidFill>
                  <a:schemeClr val="tx1"/>
                </a:solidFill>
                <a:latin typeface="宋体" pitchFamily="2" charset="-122"/>
              </a:rPr>
              <a:t>用例建模技术用于描述系统与用户的交互和功能需求。通过对典型用例的分析，使开发者能够有效地了解用户的需求。</a:t>
            </a:r>
          </a:p>
          <a:p>
            <a:pPr>
              <a:lnSpc>
                <a:spcPct val="120000"/>
              </a:lnSpc>
              <a:spcBef>
                <a:spcPct val="20000"/>
              </a:spcBef>
              <a:buFont typeface="Wingdings" pitchFamily="2" charset="2"/>
              <a:buChar char="l"/>
            </a:pPr>
            <a:r>
              <a:rPr lang="zh-CN" altLang="en-US" sz="2000" b="1" dirty="0">
                <a:solidFill>
                  <a:schemeClr val="tx1"/>
                </a:solidFill>
                <a:latin typeface="宋体" pitchFamily="2" charset="-122"/>
              </a:rPr>
              <a:t> 用例模型由若干个用例图构成。</a:t>
            </a:r>
          </a:p>
          <a:p>
            <a:pPr>
              <a:lnSpc>
                <a:spcPct val="120000"/>
              </a:lnSpc>
              <a:spcBef>
                <a:spcPct val="20000"/>
              </a:spcBef>
              <a:buFont typeface="Wingdings" pitchFamily="2" charset="2"/>
              <a:buChar char="l"/>
            </a:pPr>
            <a:r>
              <a:rPr lang="zh-CN" altLang="en-US" sz="2000" b="1" dirty="0">
                <a:solidFill>
                  <a:schemeClr val="tx1"/>
                </a:solidFill>
                <a:latin typeface="宋体" pitchFamily="2" charset="-122"/>
              </a:rPr>
              <a:t> 用例图主要描述参与者和用例之间的关系。</a:t>
            </a:r>
          </a:p>
        </p:txBody>
      </p:sp>
      <p:sp>
        <p:nvSpPr>
          <p:cNvPr id="386055" name="Text Box 7"/>
          <p:cNvSpPr txBox="1">
            <a:spLocks noChangeArrowheads="1"/>
          </p:cNvSpPr>
          <p:nvPr/>
        </p:nvSpPr>
        <p:spPr bwMode="auto">
          <a:xfrm>
            <a:off x="696913" y="3059113"/>
            <a:ext cx="407987" cy="3402012"/>
          </a:xfrm>
          <a:prstGeom prst="rect">
            <a:avLst/>
          </a:prstGeom>
          <a:noFill/>
          <a:ln w="28575">
            <a:noFill/>
            <a:miter lim="800000"/>
            <a:headEnd/>
            <a:tailEnd/>
          </a:ln>
          <a:effectLst/>
        </p:spPr>
        <p:txBody>
          <a:bodyPr>
            <a:spAutoFit/>
          </a:bodyPr>
          <a:lstStyle/>
          <a:p>
            <a:pPr algn="ctr" fontAlgn="ctr">
              <a:spcBef>
                <a:spcPct val="50000"/>
              </a:spcBef>
            </a:pPr>
            <a:r>
              <a:rPr lang="zh-CN" altLang="en-US" sz="1600" b="1">
                <a:solidFill>
                  <a:schemeClr val="tx1"/>
                </a:solidFill>
                <a:effectLst>
                  <a:outerShdw blurRad="38100" dist="38100" dir="2700000" algn="tl">
                    <a:srgbClr val="C0C0C0"/>
                  </a:outerShdw>
                </a:effectLst>
                <a:latin typeface="宋体" pitchFamily="2" charset="-122"/>
              </a:rPr>
              <a:t>网络中间层状态包检测防火墙系统 </a:t>
            </a:r>
          </a:p>
        </p:txBody>
      </p:sp>
      <p:grpSp>
        <p:nvGrpSpPr>
          <p:cNvPr id="386095" name="Group 47"/>
          <p:cNvGrpSpPr>
            <a:grpSpLocks/>
          </p:cNvGrpSpPr>
          <p:nvPr/>
        </p:nvGrpSpPr>
        <p:grpSpPr bwMode="auto">
          <a:xfrm>
            <a:off x="1185863" y="2862263"/>
            <a:ext cx="7526337" cy="3659187"/>
            <a:chOff x="789" y="1803"/>
            <a:chExt cx="4741" cy="2305"/>
          </a:xfrm>
        </p:grpSpPr>
        <p:sp>
          <p:nvSpPr>
            <p:cNvPr id="386056" name="Rectangle 8"/>
            <p:cNvSpPr>
              <a:spLocks noChangeArrowheads="1"/>
            </p:cNvSpPr>
            <p:nvPr/>
          </p:nvSpPr>
          <p:spPr bwMode="auto">
            <a:xfrm>
              <a:off x="1123" y="1803"/>
              <a:ext cx="4115" cy="2305"/>
            </a:xfrm>
            <a:prstGeom prst="rect">
              <a:avLst/>
            </a:prstGeom>
            <a:noFill/>
            <a:ln w="9525">
              <a:noFill/>
              <a:miter lim="800000"/>
              <a:headEnd/>
              <a:tailEnd/>
            </a:ln>
            <a:effectLst/>
          </p:spPr>
          <p:txBody>
            <a:bodyPr wrap="none" anchor="ctr"/>
            <a:lstStyle/>
            <a:p>
              <a:endParaRPr lang="zh-CN" altLang="en-US"/>
            </a:p>
          </p:txBody>
        </p:sp>
        <p:sp>
          <p:nvSpPr>
            <p:cNvPr id="386057" name="Oval 9"/>
            <p:cNvSpPr>
              <a:spLocks noChangeArrowheads="1"/>
            </p:cNvSpPr>
            <p:nvPr/>
          </p:nvSpPr>
          <p:spPr bwMode="auto">
            <a:xfrm>
              <a:off x="2882" y="2073"/>
              <a:ext cx="484" cy="237"/>
            </a:xfrm>
            <a:prstGeom prst="ellipse">
              <a:avLst/>
            </a:prstGeom>
            <a:solidFill>
              <a:srgbClr val="FFFF66"/>
            </a:solidFill>
            <a:ln w="19050">
              <a:solidFill>
                <a:srgbClr val="C40062"/>
              </a:solidFill>
              <a:round/>
              <a:headEnd/>
              <a:tailEnd/>
            </a:ln>
            <a:effectLst/>
          </p:spPr>
          <p:txBody>
            <a:bodyPr wrap="none" anchor="ctr"/>
            <a:lstStyle/>
            <a:p>
              <a:endParaRPr lang="zh-CN" altLang="en-US"/>
            </a:p>
          </p:txBody>
        </p:sp>
        <p:sp>
          <p:nvSpPr>
            <p:cNvPr id="386058" name="Text Box 10"/>
            <p:cNvSpPr txBox="1">
              <a:spLocks noChangeArrowheads="1"/>
            </p:cNvSpPr>
            <p:nvPr/>
          </p:nvSpPr>
          <p:spPr bwMode="auto">
            <a:xfrm>
              <a:off x="3349" y="2094"/>
              <a:ext cx="879" cy="192"/>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1400" b="1">
                  <a:solidFill>
                    <a:schemeClr val="bg2"/>
                  </a:solidFill>
                  <a:effectLst>
                    <a:outerShdw blurRad="38100" dist="38100" dir="2700000" algn="tl">
                      <a:srgbClr val="C0C0C0"/>
                    </a:outerShdw>
                  </a:effectLst>
                  <a:latin typeface="Times New Roman" pitchFamily="18" charset="0"/>
                </a:rPr>
                <a:t>开</a:t>
              </a:r>
              <a:r>
                <a:rPr lang="en-US" altLang="zh-CN" sz="1400" b="1">
                  <a:solidFill>
                    <a:schemeClr val="bg2"/>
                  </a:solidFill>
                  <a:effectLst>
                    <a:outerShdw blurRad="38100" dist="38100" dir="2700000" algn="tl">
                      <a:srgbClr val="C0C0C0"/>
                    </a:outerShdw>
                  </a:effectLst>
                  <a:latin typeface="Times New Roman" pitchFamily="18" charset="0"/>
                </a:rPr>
                <a:t>/</a:t>
              </a:r>
              <a:r>
                <a:rPr lang="zh-CN" altLang="en-US" sz="1400" b="1">
                  <a:solidFill>
                    <a:schemeClr val="bg2"/>
                  </a:solidFill>
                  <a:effectLst>
                    <a:outerShdw blurRad="38100" dist="38100" dir="2700000" algn="tl">
                      <a:srgbClr val="C0C0C0"/>
                    </a:outerShdw>
                  </a:effectLst>
                  <a:latin typeface="Times New Roman" pitchFamily="18" charset="0"/>
                </a:rPr>
                <a:t>关防火墙</a:t>
              </a:r>
            </a:p>
          </p:txBody>
        </p:sp>
        <p:grpSp>
          <p:nvGrpSpPr>
            <p:cNvPr id="386059" name="Group 11"/>
            <p:cNvGrpSpPr>
              <a:grpSpLocks/>
            </p:cNvGrpSpPr>
            <p:nvPr/>
          </p:nvGrpSpPr>
          <p:grpSpPr bwMode="auto">
            <a:xfrm>
              <a:off x="1500" y="2237"/>
              <a:ext cx="220" cy="339"/>
              <a:chOff x="1042" y="1819"/>
              <a:chExt cx="220" cy="339"/>
            </a:xfrm>
          </p:grpSpPr>
          <p:sp>
            <p:nvSpPr>
              <p:cNvPr id="386060" name="Oval 12"/>
              <p:cNvSpPr>
                <a:spLocks noChangeArrowheads="1"/>
              </p:cNvSpPr>
              <p:nvPr/>
            </p:nvSpPr>
            <p:spPr bwMode="auto">
              <a:xfrm>
                <a:off x="1097" y="1819"/>
                <a:ext cx="128" cy="119"/>
              </a:xfrm>
              <a:prstGeom prst="ellipse">
                <a:avLst/>
              </a:prstGeom>
              <a:noFill/>
              <a:ln w="9525">
                <a:solidFill>
                  <a:srgbClr val="C40062"/>
                </a:solidFill>
                <a:round/>
                <a:headEnd/>
                <a:tailEnd/>
              </a:ln>
              <a:effectLst/>
            </p:spPr>
            <p:txBody>
              <a:bodyPr wrap="none" anchor="ctr"/>
              <a:lstStyle/>
              <a:p>
                <a:endParaRPr lang="zh-CN" altLang="en-US"/>
              </a:p>
            </p:txBody>
          </p:sp>
          <p:sp>
            <p:nvSpPr>
              <p:cNvPr id="386061" name="Line 13"/>
              <p:cNvSpPr>
                <a:spLocks noChangeShapeType="1"/>
              </p:cNvSpPr>
              <p:nvPr/>
            </p:nvSpPr>
            <p:spPr bwMode="auto">
              <a:xfrm>
                <a:off x="1152" y="1938"/>
                <a:ext cx="0" cy="118"/>
              </a:xfrm>
              <a:prstGeom prst="line">
                <a:avLst/>
              </a:prstGeom>
              <a:noFill/>
              <a:ln w="9525">
                <a:solidFill>
                  <a:srgbClr val="C40062"/>
                </a:solidFill>
                <a:round/>
                <a:headEnd/>
                <a:tailEnd/>
              </a:ln>
              <a:effectLst/>
            </p:spPr>
            <p:txBody>
              <a:bodyPr/>
              <a:lstStyle/>
              <a:p>
                <a:endParaRPr lang="zh-CN" altLang="en-US"/>
              </a:p>
            </p:txBody>
          </p:sp>
          <p:sp>
            <p:nvSpPr>
              <p:cNvPr id="386062" name="Line 14"/>
              <p:cNvSpPr>
                <a:spLocks noChangeShapeType="1"/>
              </p:cNvSpPr>
              <p:nvPr/>
            </p:nvSpPr>
            <p:spPr bwMode="auto">
              <a:xfrm flipH="1">
                <a:off x="1042" y="2039"/>
                <a:ext cx="119" cy="119"/>
              </a:xfrm>
              <a:prstGeom prst="line">
                <a:avLst/>
              </a:prstGeom>
              <a:noFill/>
              <a:ln w="9525">
                <a:solidFill>
                  <a:srgbClr val="C40062"/>
                </a:solidFill>
                <a:round/>
                <a:headEnd/>
                <a:tailEnd/>
              </a:ln>
              <a:effectLst/>
            </p:spPr>
            <p:txBody>
              <a:bodyPr/>
              <a:lstStyle/>
              <a:p>
                <a:endParaRPr lang="zh-CN" altLang="en-US"/>
              </a:p>
            </p:txBody>
          </p:sp>
          <p:sp>
            <p:nvSpPr>
              <p:cNvPr id="386063" name="Line 15"/>
              <p:cNvSpPr>
                <a:spLocks noChangeShapeType="1"/>
              </p:cNvSpPr>
              <p:nvPr/>
            </p:nvSpPr>
            <p:spPr bwMode="auto">
              <a:xfrm>
                <a:off x="1161" y="2048"/>
                <a:ext cx="101" cy="110"/>
              </a:xfrm>
              <a:prstGeom prst="line">
                <a:avLst/>
              </a:prstGeom>
              <a:noFill/>
              <a:ln w="9525">
                <a:solidFill>
                  <a:srgbClr val="C40062"/>
                </a:solidFill>
                <a:round/>
                <a:headEnd/>
                <a:tailEnd/>
              </a:ln>
              <a:effectLst/>
            </p:spPr>
            <p:txBody>
              <a:bodyPr/>
              <a:lstStyle/>
              <a:p>
                <a:endParaRPr lang="zh-CN" altLang="en-US"/>
              </a:p>
            </p:txBody>
          </p:sp>
          <p:sp>
            <p:nvSpPr>
              <p:cNvPr id="386064" name="Line 16"/>
              <p:cNvSpPr>
                <a:spLocks noChangeShapeType="1"/>
              </p:cNvSpPr>
              <p:nvPr/>
            </p:nvSpPr>
            <p:spPr bwMode="auto">
              <a:xfrm>
                <a:off x="1061" y="1957"/>
                <a:ext cx="192" cy="0"/>
              </a:xfrm>
              <a:prstGeom prst="line">
                <a:avLst/>
              </a:prstGeom>
              <a:noFill/>
              <a:ln w="9525">
                <a:solidFill>
                  <a:srgbClr val="C40062"/>
                </a:solidFill>
                <a:round/>
                <a:headEnd/>
                <a:tailEnd/>
              </a:ln>
              <a:effectLst/>
            </p:spPr>
            <p:txBody>
              <a:bodyPr/>
              <a:lstStyle/>
              <a:p>
                <a:endParaRPr lang="zh-CN" altLang="en-US"/>
              </a:p>
            </p:txBody>
          </p:sp>
        </p:grpSp>
        <p:grpSp>
          <p:nvGrpSpPr>
            <p:cNvPr id="386065" name="Group 17"/>
            <p:cNvGrpSpPr>
              <a:grpSpLocks/>
            </p:cNvGrpSpPr>
            <p:nvPr/>
          </p:nvGrpSpPr>
          <p:grpSpPr bwMode="auto">
            <a:xfrm>
              <a:off x="1490" y="3297"/>
              <a:ext cx="220" cy="339"/>
              <a:chOff x="1042" y="1819"/>
              <a:chExt cx="220" cy="339"/>
            </a:xfrm>
          </p:grpSpPr>
          <p:sp>
            <p:nvSpPr>
              <p:cNvPr id="386066" name="Oval 18"/>
              <p:cNvSpPr>
                <a:spLocks noChangeArrowheads="1"/>
              </p:cNvSpPr>
              <p:nvPr/>
            </p:nvSpPr>
            <p:spPr bwMode="auto">
              <a:xfrm>
                <a:off x="1097" y="1819"/>
                <a:ext cx="128" cy="119"/>
              </a:xfrm>
              <a:prstGeom prst="ellipse">
                <a:avLst/>
              </a:prstGeom>
              <a:noFill/>
              <a:ln w="9525">
                <a:solidFill>
                  <a:srgbClr val="C40062"/>
                </a:solidFill>
                <a:round/>
                <a:headEnd/>
                <a:tailEnd/>
              </a:ln>
              <a:effectLst/>
            </p:spPr>
            <p:txBody>
              <a:bodyPr wrap="none" anchor="ctr"/>
              <a:lstStyle/>
              <a:p>
                <a:endParaRPr lang="zh-CN" altLang="en-US"/>
              </a:p>
            </p:txBody>
          </p:sp>
          <p:sp>
            <p:nvSpPr>
              <p:cNvPr id="386067" name="Line 19"/>
              <p:cNvSpPr>
                <a:spLocks noChangeShapeType="1"/>
              </p:cNvSpPr>
              <p:nvPr/>
            </p:nvSpPr>
            <p:spPr bwMode="auto">
              <a:xfrm>
                <a:off x="1152" y="1938"/>
                <a:ext cx="0" cy="118"/>
              </a:xfrm>
              <a:prstGeom prst="line">
                <a:avLst/>
              </a:prstGeom>
              <a:noFill/>
              <a:ln w="9525">
                <a:solidFill>
                  <a:srgbClr val="C40062"/>
                </a:solidFill>
                <a:round/>
                <a:headEnd/>
                <a:tailEnd/>
              </a:ln>
              <a:effectLst/>
            </p:spPr>
            <p:txBody>
              <a:bodyPr/>
              <a:lstStyle/>
              <a:p>
                <a:endParaRPr lang="zh-CN" altLang="en-US"/>
              </a:p>
            </p:txBody>
          </p:sp>
          <p:sp>
            <p:nvSpPr>
              <p:cNvPr id="386068" name="Line 20"/>
              <p:cNvSpPr>
                <a:spLocks noChangeShapeType="1"/>
              </p:cNvSpPr>
              <p:nvPr/>
            </p:nvSpPr>
            <p:spPr bwMode="auto">
              <a:xfrm flipH="1">
                <a:off x="1042" y="2039"/>
                <a:ext cx="119" cy="119"/>
              </a:xfrm>
              <a:prstGeom prst="line">
                <a:avLst/>
              </a:prstGeom>
              <a:noFill/>
              <a:ln w="9525">
                <a:solidFill>
                  <a:srgbClr val="C40062"/>
                </a:solidFill>
                <a:round/>
                <a:headEnd/>
                <a:tailEnd/>
              </a:ln>
              <a:effectLst/>
            </p:spPr>
            <p:txBody>
              <a:bodyPr/>
              <a:lstStyle/>
              <a:p>
                <a:endParaRPr lang="zh-CN" altLang="en-US"/>
              </a:p>
            </p:txBody>
          </p:sp>
          <p:sp>
            <p:nvSpPr>
              <p:cNvPr id="386069" name="Line 21"/>
              <p:cNvSpPr>
                <a:spLocks noChangeShapeType="1"/>
              </p:cNvSpPr>
              <p:nvPr/>
            </p:nvSpPr>
            <p:spPr bwMode="auto">
              <a:xfrm>
                <a:off x="1161" y="2048"/>
                <a:ext cx="101" cy="110"/>
              </a:xfrm>
              <a:prstGeom prst="line">
                <a:avLst/>
              </a:prstGeom>
              <a:noFill/>
              <a:ln w="9525">
                <a:solidFill>
                  <a:srgbClr val="C40062"/>
                </a:solidFill>
                <a:round/>
                <a:headEnd/>
                <a:tailEnd/>
              </a:ln>
              <a:effectLst/>
            </p:spPr>
            <p:txBody>
              <a:bodyPr/>
              <a:lstStyle/>
              <a:p>
                <a:endParaRPr lang="zh-CN" altLang="en-US"/>
              </a:p>
            </p:txBody>
          </p:sp>
          <p:sp>
            <p:nvSpPr>
              <p:cNvPr id="386070" name="Line 22"/>
              <p:cNvSpPr>
                <a:spLocks noChangeShapeType="1"/>
              </p:cNvSpPr>
              <p:nvPr/>
            </p:nvSpPr>
            <p:spPr bwMode="auto">
              <a:xfrm>
                <a:off x="1061" y="1957"/>
                <a:ext cx="192" cy="0"/>
              </a:xfrm>
              <a:prstGeom prst="line">
                <a:avLst/>
              </a:prstGeom>
              <a:noFill/>
              <a:ln w="9525">
                <a:solidFill>
                  <a:srgbClr val="C40062"/>
                </a:solidFill>
                <a:round/>
                <a:headEnd/>
                <a:tailEnd/>
              </a:ln>
              <a:effectLst/>
            </p:spPr>
            <p:txBody>
              <a:bodyPr/>
              <a:lstStyle/>
              <a:p>
                <a:endParaRPr lang="zh-CN" altLang="en-US"/>
              </a:p>
            </p:txBody>
          </p:sp>
        </p:grpSp>
        <p:grpSp>
          <p:nvGrpSpPr>
            <p:cNvPr id="386071" name="Group 23"/>
            <p:cNvGrpSpPr>
              <a:grpSpLocks/>
            </p:cNvGrpSpPr>
            <p:nvPr/>
          </p:nvGrpSpPr>
          <p:grpSpPr bwMode="auto">
            <a:xfrm>
              <a:off x="4814" y="3255"/>
              <a:ext cx="220" cy="339"/>
              <a:chOff x="1042" y="1819"/>
              <a:chExt cx="220" cy="339"/>
            </a:xfrm>
          </p:grpSpPr>
          <p:sp>
            <p:nvSpPr>
              <p:cNvPr id="386072" name="Oval 24"/>
              <p:cNvSpPr>
                <a:spLocks noChangeArrowheads="1"/>
              </p:cNvSpPr>
              <p:nvPr/>
            </p:nvSpPr>
            <p:spPr bwMode="auto">
              <a:xfrm>
                <a:off x="1097" y="1819"/>
                <a:ext cx="128" cy="119"/>
              </a:xfrm>
              <a:prstGeom prst="ellipse">
                <a:avLst/>
              </a:prstGeom>
              <a:noFill/>
              <a:ln w="9525">
                <a:solidFill>
                  <a:srgbClr val="C40062"/>
                </a:solidFill>
                <a:round/>
                <a:headEnd/>
                <a:tailEnd/>
              </a:ln>
              <a:effectLst/>
            </p:spPr>
            <p:txBody>
              <a:bodyPr wrap="none" anchor="ctr"/>
              <a:lstStyle/>
              <a:p>
                <a:endParaRPr lang="zh-CN" altLang="en-US"/>
              </a:p>
            </p:txBody>
          </p:sp>
          <p:sp>
            <p:nvSpPr>
              <p:cNvPr id="386073" name="Line 25"/>
              <p:cNvSpPr>
                <a:spLocks noChangeShapeType="1"/>
              </p:cNvSpPr>
              <p:nvPr/>
            </p:nvSpPr>
            <p:spPr bwMode="auto">
              <a:xfrm>
                <a:off x="1152" y="1938"/>
                <a:ext cx="0" cy="118"/>
              </a:xfrm>
              <a:prstGeom prst="line">
                <a:avLst/>
              </a:prstGeom>
              <a:noFill/>
              <a:ln w="9525">
                <a:solidFill>
                  <a:srgbClr val="C40062"/>
                </a:solidFill>
                <a:round/>
                <a:headEnd/>
                <a:tailEnd/>
              </a:ln>
              <a:effectLst/>
            </p:spPr>
            <p:txBody>
              <a:bodyPr/>
              <a:lstStyle/>
              <a:p>
                <a:endParaRPr lang="zh-CN" altLang="en-US"/>
              </a:p>
            </p:txBody>
          </p:sp>
          <p:sp>
            <p:nvSpPr>
              <p:cNvPr id="386074" name="Line 26"/>
              <p:cNvSpPr>
                <a:spLocks noChangeShapeType="1"/>
              </p:cNvSpPr>
              <p:nvPr/>
            </p:nvSpPr>
            <p:spPr bwMode="auto">
              <a:xfrm flipH="1">
                <a:off x="1042" y="2039"/>
                <a:ext cx="119" cy="119"/>
              </a:xfrm>
              <a:prstGeom prst="line">
                <a:avLst/>
              </a:prstGeom>
              <a:noFill/>
              <a:ln w="9525">
                <a:solidFill>
                  <a:srgbClr val="C40062"/>
                </a:solidFill>
                <a:round/>
                <a:headEnd/>
                <a:tailEnd/>
              </a:ln>
              <a:effectLst/>
            </p:spPr>
            <p:txBody>
              <a:bodyPr/>
              <a:lstStyle/>
              <a:p>
                <a:endParaRPr lang="zh-CN" altLang="en-US"/>
              </a:p>
            </p:txBody>
          </p:sp>
          <p:sp>
            <p:nvSpPr>
              <p:cNvPr id="386075" name="Line 27"/>
              <p:cNvSpPr>
                <a:spLocks noChangeShapeType="1"/>
              </p:cNvSpPr>
              <p:nvPr/>
            </p:nvSpPr>
            <p:spPr bwMode="auto">
              <a:xfrm>
                <a:off x="1161" y="2048"/>
                <a:ext cx="101" cy="110"/>
              </a:xfrm>
              <a:prstGeom prst="line">
                <a:avLst/>
              </a:prstGeom>
              <a:noFill/>
              <a:ln w="9525">
                <a:solidFill>
                  <a:srgbClr val="C40062"/>
                </a:solidFill>
                <a:round/>
                <a:headEnd/>
                <a:tailEnd/>
              </a:ln>
              <a:effectLst/>
            </p:spPr>
            <p:txBody>
              <a:bodyPr/>
              <a:lstStyle/>
              <a:p>
                <a:endParaRPr lang="zh-CN" altLang="en-US"/>
              </a:p>
            </p:txBody>
          </p:sp>
          <p:sp>
            <p:nvSpPr>
              <p:cNvPr id="386076" name="Line 28"/>
              <p:cNvSpPr>
                <a:spLocks noChangeShapeType="1"/>
              </p:cNvSpPr>
              <p:nvPr/>
            </p:nvSpPr>
            <p:spPr bwMode="auto">
              <a:xfrm>
                <a:off x="1061" y="1957"/>
                <a:ext cx="192" cy="0"/>
              </a:xfrm>
              <a:prstGeom prst="line">
                <a:avLst/>
              </a:prstGeom>
              <a:noFill/>
              <a:ln w="9525">
                <a:solidFill>
                  <a:srgbClr val="C40062"/>
                </a:solidFill>
                <a:round/>
                <a:headEnd/>
                <a:tailEnd/>
              </a:ln>
              <a:effectLst/>
            </p:spPr>
            <p:txBody>
              <a:bodyPr/>
              <a:lstStyle/>
              <a:p>
                <a:endParaRPr lang="zh-CN" altLang="en-US"/>
              </a:p>
            </p:txBody>
          </p:sp>
        </p:grpSp>
        <p:sp>
          <p:nvSpPr>
            <p:cNvPr id="386077" name="Oval 29"/>
            <p:cNvSpPr>
              <a:spLocks noChangeArrowheads="1"/>
            </p:cNvSpPr>
            <p:nvPr/>
          </p:nvSpPr>
          <p:spPr bwMode="auto">
            <a:xfrm>
              <a:off x="2844" y="2630"/>
              <a:ext cx="484" cy="237"/>
            </a:xfrm>
            <a:prstGeom prst="ellipse">
              <a:avLst/>
            </a:prstGeom>
            <a:solidFill>
              <a:srgbClr val="FFFF66"/>
            </a:solidFill>
            <a:ln w="19050">
              <a:solidFill>
                <a:srgbClr val="C40062"/>
              </a:solidFill>
              <a:round/>
              <a:headEnd/>
              <a:tailEnd/>
            </a:ln>
            <a:effectLst/>
          </p:spPr>
          <p:txBody>
            <a:bodyPr wrap="none" anchor="ctr"/>
            <a:lstStyle/>
            <a:p>
              <a:endParaRPr lang="zh-CN" altLang="en-US"/>
            </a:p>
          </p:txBody>
        </p:sp>
        <p:sp>
          <p:nvSpPr>
            <p:cNvPr id="386078" name="Oval 30"/>
            <p:cNvSpPr>
              <a:spLocks noChangeArrowheads="1"/>
            </p:cNvSpPr>
            <p:nvPr/>
          </p:nvSpPr>
          <p:spPr bwMode="auto">
            <a:xfrm>
              <a:off x="2834" y="3515"/>
              <a:ext cx="484" cy="237"/>
            </a:xfrm>
            <a:prstGeom prst="ellipse">
              <a:avLst/>
            </a:prstGeom>
            <a:solidFill>
              <a:srgbClr val="FFFF66"/>
            </a:solidFill>
            <a:ln w="19050">
              <a:solidFill>
                <a:srgbClr val="C40062"/>
              </a:solidFill>
              <a:round/>
              <a:headEnd/>
              <a:tailEnd/>
            </a:ln>
            <a:effectLst/>
          </p:spPr>
          <p:txBody>
            <a:bodyPr wrap="none" anchor="ctr"/>
            <a:lstStyle/>
            <a:p>
              <a:endParaRPr lang="zh-CN" altLang="en-US"/>
            </a:p>
          </p:txBody>
        </p:sp>
        <p:sp>
          <p:nvSpPr>
            <p:cNvPr id="386079" name="Line 31"/>
            <p:cNvSpPr>
              <a:spLocks noChangeShapeType="1"/>
            </p:cNvSpPr>
            <p:nvPr/>
          </p:nvSpPr>
          <p:spPr bwMode="auto">
            <a:xfrm flipV="1">
              <a:off x="1766" y="2210"/>
              <a:ext cx="1106" cy="174"/>
            </a:xfrm>
            <a:prstGeom prst="line">
              <a:avLst/>
            </a:prstGeom>
            <a:noFill/>
            <a:ln w="19050">
              <a:solidFill>
                <a:srgbClr val="C40062"/>
              </a:solidFill>
              <a:round/>
              <a:headEnd/>
              <a:tailEnd type="triangle" w="med" len="med"/>
            </a:ln>
            <a:effectLst/>
          </p:spPr>
          <p:txBody>
            <a:bodyPr/>
            <a:lstStyle/>
            <a:p>
              <a:endParaRPr lang="zh-CN" altLang="en-US"/>
            </a:p>
          </p:txBody>
        </p:sp>
        <p:sp>
          <p:nvSpPr>
            <p:cNvPr id="386080" name="Line 32"/>
            <p:cNvSpPr>
              <a:spLocks noChangeShapeType="1"/>
            </p:cNvSpPr>
            <p:nvPr/>
          </p:nvSpPr>
          <p:spPr bwMode="auto">
            <a:xfrm>
              <a:off x="1775" y="2439"/>
              <a:ext cx="1079" cy="283"/>
            </a:xfrm>
            <a:prstGeom prst="line">
              <a:avLst/>
            </a:prstGeom>
            <a:noFill/>
            <a:ln w="19050">
              <a:solidFill>
                <a:srgbClr val="C40062"/>
              </a:solidFill>
              <a:round/>
              <a:headEnd/>
              <a:tailEnd type="triangle" w="med" len="med"/>
            </a:ln>
            <a:effectLst/>
          </p:spPr>
          <p:txBody>
            <a:bodyPr/>
            <a:lstStyle/>
            <a:p>
              <a:endParaRPr lang="zh-CN" altLang="en-US"/>
            </a:p>
          </p:txBody>
        </p:sp>
        <p:sp>
          <p:nvSpPr>
            <p:cNvPr id="386081" name="Line 33"/>
            <p:cNvSpPr>
              <a:spLocks noChangeShapeType="1"/>
            </p:cNvSpPr>
            <p:nvPr/>
          </p:nvSpPr>
          <p:spPr bwMode="auto">
            <a:xfrm>
              <a:off x="1738" y="3416"/>
              <a:ext cx="1088" cy="164"/>
            </a:xfrm>
            <a:prstGeom prst="line">
              <a:avLst/>
            </a:prstGeom>
            <a:noFill/>
            <a:ln w="19050">
              <a:solidFill>
                <a:srgbClr val="C40062"/>
              </a:solidFill>
              <a:round/>
              <a:headEnd/>
              <a:tailEnd type="triangle" w="med" len="med"/>
            </a:ln>
            <a:effectLst/>
          </p:spPr>
          <p:txBody>
            <a:bodyPr/>
            <a:lstStyle/>
            <a:p>
              <a:endParaRPr lang="zh-CN" altLang="en-US"/>
            </a:p>
          </p:txBody>
        </p:sp>
        <p:sp>
          <p:nvSpPr>
            <p:cNvPr id="386082" name="Line 34"/>
            <p:cNvSpPr>
              <a:spLocks noChangeShapeType="1"/>
            </p:cNvSpPr>
            <p:nvPr/>
          </p:nvSpPr>
          <p:spPr bwMode="auto">
            <a:xfrm flipV="1">
              <a:off x="3329" y="3439"/>
              <a:ext cx="1387" cy="161"/>
            </a:xfrm>
            <a:prstGeom prst="line">
              <a:avLst/>
            </a:prstGeom>
            <a:noFill/>
            <a:ln w="19050">
              <a:solidFill>
                <a:srgbClr val="C40062"/>
              </a:solidFill>
              <a:round/>
              <a:headEnd type="triangle" w="med" len="med"/>
              <a:tailEnd/>
            </a:ln>
            <a:effectLst/>
          </p:spPr>
          <p:txBody>
            <a:bodyPr/>
            <a:lstStyle/>
            <a:p>
              <a:endParaRPr lang="zh-CN" altLang="en-US"/>
            </a:p>
          </p:txBody>
        </p:sp>
        <p:sp>
          <p:nvSpPr>
            <p:cNvPr id="386083" name="Text Box 35"/>
            <p:cNvSpPr txBox="1">
              <a:spLocks noChangeArrowheads="1"/>
            </p:cNvSpPr>
            <p:nvPr/>
          </p:nvSpPr>
          <p:spPr bwMode="auto">
            <a:xfrm>
              <a:off x="2387" y="3782"/>
              <a:ext cx="1381" cy="192"/>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1400" b="1">
                  <a:solidFill>
                    <a:schemeClr val="bg2"/>
                  </a:solidFill>
                  <a:effectLst>
                    <a:outerShdw blurRad="38100" dist="38100" dir="2700000" algn="tl">
                      <a:srgbClr val="C0C0C0"/>
                    </a:outerShdw>
                  </a:effectLst>
                  <a:latin typeface="Times New Roman" pitchFamily="18" charset="0"/>
                </a:rPr>
                <a:t>基于历史状态的包处理</a:t>
              </a:r>
            </a:p>
          </p:txBody>
        </p:sp>
        <p:sp>
          <p:nvSpPr>
            <p:cNvPr id="386084" name="Text Box 36"/>
            <p:cNvSpPr txBox="1">
              <a:spLocks noChangeArrowheads="1"/>
            </p:cNvSpPr>
            <p:nvPr/>
          </p:nvSpPr>
          <p:spPr bwMode="auto">
            <a:xfrm>
              <a:off x="4691" y="3667"/>
              <a:ext cx="839" cy="393"/>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400" b="1">
                  <a:solidFill>
                    <a:schemeClr val="bg2"/>
                  </a:solidFill>
                  <a:effectLst>
                    <a:outerShdw blurRad="38100" dist="38100" dir="2700000" algn="tl">
                      <a:srgbClr val="C0C0C0"/>
                    </a:outerShdw>
                  </a:effectLst>
                  <a:latin typeface="Times New Roman" pitchFamily="18" charset="0"/>
                </a:rPr>
                <a:t>网卡驱动程序</a:t>
              </a:r>
            </a:p>
            <a:p>
              <a:pPr algn="l">
                <a:lnSpc>
                  <a:spcPct val="100000"/>
                </a:lnSpc>
                <a:spcBef>
                  <a:spcPct val="50000"/>
                </a:spcBef>
              </a:pPr>
              <a:r>
                <a:rPr lang="en-US" altLang="zh-CN" sz="1400" b="1">
                  <a:solidFill>
                    <a:schemeClr val="bg2"/>
                  </a:solidFill>
                  <a:effectLst>
                    <a:outerShdw blurRad="38100" dist="38100" dir="2700000" algn="tl">
                      <a:srgbClr val="C0C0C0"/>
                    </a:outerShdw>
                  </a:effectLst>
                  <a:latin typeface="Times New Roman" pitchFamily="18" charset="0"/>
                </a:rPr>
                <a:t>(NIC Driver)</a:t>
              </a:r>
            </a:p>
          </p:txBody>
        </p:sp>
        <p:sp>
          <p:nvSpPr>
            <p:cNvPr id="386085" name="Text Box 37"/>
            <p:cNvSpPr txBox="1">
              <a:spLocks noChangeArrowheads="1"/>
            </p:cNvSpPr>
            <p:nvPr/>
          </p:nvSpPr>
          <p:spPr bwMode="auto">
            <a:xfrm>
              <a:off x="789" y="2569"/>
              <a:ext cx="1363" cy="192"/>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1400" b="1">
                  <a:solidFill>
                    <a:schemeClr val="bg2"/>
                  </a:solidFill>
                  <a:effectLst>
                    <a:outerShdw blurRad="38100" dist="38100" dir="2700000" algn="tl">
                      <a:srgbClr val="C0C0C0"/>
                    </a:outerShdw>
                  </a:effectLst>
                  <a:latin typeface="Times New Roman" pitchFamily="18" charset="0"/>
                </a:rPr>
                <a:t>防火墙规则管理员</a:t>
              </a:r>
            </a:p>
          </p:txBody>
        </p:sp>
        <p:sp>
          <p:nvSpPr>
            <p:cNvPr id="386086" name="Text Box 38"/>
            <p:cNvSpPr txBox="1">
              <a:spLocks noChangeArrowheads="1"/>
            </p:cNvSpPr>
            <p:nvPr/>
          </p:nvSpPr>
          <p:spPr bwMode="auto">
            <a:xfrm>
              <a:off x="1087" y="3689"/>
              <a:ext cx="955" cy="393"/>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1400" b="1">
                  <a:solidFill>
                    <a:schemeClr val="bg2"/>
                  </a:solidFill>
                  <a:effectLst>
                    <a:outerShdw blurRad="38100" dist="38100" dir="2700000" algn="tl">
                      <a:srgbClr val="C0C0C0"/>
                    </a:outerShdw>
                  </a:effectLst>
                  <a:latin typeface="宋体" pitchFamily="2" charset="-122"/>
                </a:rPr>
                <a:t>TCP/IP</a:t>
              </a:r>
              <a:r>
                <a:rPr lang="zh-CN" altLang="en-US" sz="1400" b="1">
                  <a:solidFill>
                    <a:schemeClr val="bg2"/>
                  </a:solidFill>
                  <a:effectLst>
                    <a:outerShdw blurRad="38100" dist="38100" dir="2700000" algn="tl">
                      <a:srgbClr val="C0C0C0"/>
                    </a:outerShdw>
                  </a:effectLst>
                  <a:latin typeface="宋体" pitchFamily="2" charset="-122"/>
                </a:rPr>
                <a:t>协议栈</a:t>
              </a:r>
            </a:p>
            <a:p>
              <a:pPr algn="ctr">
                <a:lnSpc>
                  <a:spcPct val="100000"/>
                </a:lnSpc>
                <a:spcBef>
                  <a:spcPct val="50000"/>
                </a:spcBef>
              </a:pPr>
              <a:r>
                <a:rPr lang="en-US" altLang="zh-CN" sz="1400" b="1">
                  <a:solidFill>
                    <a:schemeClr val="bg2"/>
                  </a:solidFill>
                  <a:effectLst>
                    <a:outerShdw blurRad="38100" dist="38100" dir="2700000" algn="tl">
                      <a:srgbClr val="C0C0C0"/>
                    </a:outerShdw>
                  </a:effectLst>
                  <a:latin typeface="宋体" pitchFamily="2" charset="-122"/>
                </a:rPr>
                <a:t>(TCPIP.SYS)</a:t>
              </a:r>
            </a:p>
          </p:txBody>
        </p:sp>
        <p:sp>
          <p:nvSpPr>
            <p:cNvPr id="386087" name="Text Box 39"/>
            <p:cNvSpPr txBox="1">
              <a:spLocks noChangeArrowheads="1"/>
            </p:cNvSpPr>
            <p:nvPr/>
          </p:nvSpPr>
          <p:spPr bwMode="auto">
            <a:xfrm>
              <a:off x="2210" y="3175"/>
              <a:ext cx="996" cy="192"/>
            </a:xfrm>
            <a:prstGeom prst="rect">
              <a:avLst/>
            </a:prstGeom>
            <a:noFill/>
            <a:ln w="9525">
              <a:noFill/>
              <a:miter lim="800000"/>
              <a:headEnd/>
              <a:tailEnd/>
            </a:ln>
            <a:effectLst/>
          </p:spPr>
          <p:txBody>
            <a:bodyPr>
              <a:spAutoFit/>
            </a:bodyPr>
            <a:lstStyle/>
            <a:p>
              <a:pPr algn="ctr">
                <a:lnSpc>
                  <a:spcPct val="100000"/>
                </a:lnSpc>
                <a:spcBef>
                  <a:spcPct val="50000"/>
                </a:spcBef>
              </a:pPr>
              <a:r>
                <a:rPr lang="en-US" altLang="zh-CN" sz="1400" b="1">
                  <a:solidFill>
                    <a:schemeClr val="bg2"/>
                  </a:solidFill>
                  <a:effectLst>
                    <a:outerShdw blurRad="38100" dist="38100" dir="2700000" algn="tl">
                      <a:srgbClr val="C0C0C0"/>
                    </a:outerShdw>
                  </a:effectLst>
                  <a:ea typeface="楷体_GB2312" pitchFamily="49" charset="-122"/>
                </a:rPr>
                <a:t>&lt;&lt;Include&gt;&gt;</a:t>
              </a:r>
            </a:p>
          </p:txBody>
        </p:sp>
        <p:sp>
          <p:nvSpPr>
            <p:cNvPr id="386088" name="Rectangle 40"/>
            <p:cNvSpPr>
              <a:spLocks noChangeArrowheads="1"/>
            </p:cNvSpPr>
            <p:nvPr/>
          </p:nvSpPr>
          <p:spPr bwMode="auto">
            <a:xfrm>
              <a:off x="1985" y="1881"/>
              <a:ext cx="2646" cy="2139"/>
            </a:xfrm>
            <a:prstGeom prst="rect">
              <a:avLst/>
            </a:prstGeom>
            <a:noFill/>
            <a:ln w="19050">
              <a:solidFill>
                <a:srgbClr val="C40062"/>
              </a:solidFill>
              <a:miter lim="800000"/>
              <a:headEnd/>
              <a:tailEnd/>
            </a:ln>
            <a:effectLst/>
          </p:spPr>
          <p:txBody>
            <a:bodyPr wrap="none" anchor="ctr"/>
            <a:lstStyle/>
            <a:p>
              <a:endParaRPr lang="zh-CN" altLang="en-US"/>
            </a:p>
          </p:txBody>
        </p:sp>
        <p:sp>
          <p:nvSpPr>
            <p:cNvPr id="386089" name="Line 41"/>
            <p:cNvSpPr>
              <a:spLocks noChangeShapeType="1"/>
            </p:cNvSpPr>
            <p:nvPr/>
          </p:nvSpPr>
          <p:spPr bwMode="auto">
            <a:xfrm flipV="1">
              <a:off x="3060" y="2881"/>
              <a:ext cx="23" cy="621"/>
            </a:xfrm>
            <a:prstGeom prst="line">
              <a:avLst/>
            </a:prstGeom>
            <a:noFill/>
            <a:ln w="28575">
              <a:solidFill>
                <a:srgbClr val="F84E12"/>
              </a:solidFill>
              <a:prstDash val="dash"/>
              <a:round/>
              <a:headEnd/>
              <a:tailEnd type="arrow" w="med" len="med"/>
            </a:ln>
            <a:effectLst/>
          </p:spPr>
          <p:txBody>
            <a:bodyPr/>
            <a:lstStyle/>
            <a:p>
              <a:endParaRPr lang="zh-CN" altLang="en-US"/>
            </a:p>
          </p:txBody>
        </p:sp>
        <p:sp>
          <p:nvSpPr>
            <p:cNvPr id="386090" name="Text Box 42"/>
            <p:cNvSpPr txBox="1">
              <a:spLocks noChangeArrowheads="1"/>
            </p:cNvSpPr>
            <p:nvPr/>
          </p:nvSpPr>
          <p:spPr bwMode="auto">
            <a:xfrm>
              <a:off x="3290" y="2675"/>
              <a:ext cx="1207" cy="192"/>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1400" b="1">
                  <a:solidFill>
                    <a:schemeClr val="bg2"/>
                  </a:solidFill>
                  <a:effectLst>
                    <a:outerShdw blurRad="38100" dist="38100" dir="2700000" algn="tl">
                      <a:srgbClr val="C0C0C0"/>
                    </a:outerShdw>
                  </a:effectLst>
                  <a:latin typeface="Times New Roman" pitchFamily="18" charset="0"/>
                </a:rPr>
                <a:t>防火墙规则表管理</a:t>
              </a:r>
            </a:p>
          </p:txBody>
        </p:sp>
      </p:grpSp>
      <p:sp>
        <p:nvSpPr>
          <p:cNvPr id="386092" name="Text Box 44"/>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建立功能模型</a:t>
            </a:r>
          </a:p>
        </p:txBody>
      </p:sp>
    </p:spTree>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7" name="Text Box 5"/>
          <p:cNvSpPr txBox="1">
            <a:spLocks noChangeArrowheads="1"/>
          </p:cNvSpPr>
          <p:nvPr/>
        </p:nvSpPr>
        <p:spPr bwMode="auto">
          <a:xfrm>
            <a:off x="207963" y="1393825"/>
            <a:ext cx="8766175" cy="420688"/>
          </a:xfrm>
          <a:prstGeom prst="rect">
            <a:avLst/>
          </a:prstGeom>
          <a:noFill/>
          <a:ln w="28575">
            <a:noFill/>
            <a:miter lim="800000"/>
            <a:headEnd/>
            <a:tailEnd/>
          </a:ln>
          <a:effectLst/>
        </p:spPr>
        <p:txBody>
          <a:bodyPr>
            <a:spAutoFit/>
          </a:bodyPr>
          <a:lstStyle/>
          <a:p>
            <a:pPr algn="l" fontAlgn="ctr">
              <a:spcBef>
                <a:spcPct val="50000"/>
              </a:spcBef>
            </a:pPr>
            <a:r>
              <a:rPr lang="zh-CN" altLang="en-US" sz="2400" b="1">
                <a:solidFill>
                  <a:schemeClr val="tx1"/>
                </a:solidFill>
                <a:latin typeface="楷体_GB2312" pitchFamily="49" charset="-122"/>
                <a:ea typeface="楷体_GB2312" pitchFamily="49" charset="-122"/>
              </a:rPr>
              <a:t>建立系统用例模型的过程就是对系统进行功能需求分析的过程。</a:t>
            </a:r>
          </a:p>
        </p:txBody>
      </p:sp>
      <p:sp>
        <p:nvSpPr>
          <p:cNvPr id="387079" name="Text Box 7"/>
          <p:cNvSpPr txBox="1">
            <a:spLocks noChangeArrowheads="1"/>
          </p:cNvSpPr>
          <p:nvPr/>
        </p:nvSpPr>
        <p:spPr bwMode="auto">
          <a:xfrm>
            <a:off x="1303338" y="2438400"/>
            <a:ext cx="914400" cy="730250"/>
          </a:xfrm>
          <a:prstGeom prst="rect">
            <a:avLst/>
          </a:prstGeom>
          <a:solidFill>
            <a:srgbClr val="FFFF66"/>
          </a:solidFill>
          <a:ln w="28575">
            <a:solidFill>
              <a:schemeClr val="accent1"/>
            </a:solidFill>
            <a:miter lim="800000"/>
            <a:headEnd/>
            <a:tailEnd/>
          </a:ln>
          <a:effectLst>
            <a:outerShdw dist="35921" dir="2700000" algn="ctr" rotWithShape="0">
              <a:schemeClr val="bg2"/>
            </a:outerShdw>
          </a:effectLst>
        </p:spPr>
        <p:txBody>
          <a:bodyPr>
            <a:spAutoFit/>
          </a:bodyPr>
          <a:lstStyle/>
          <a:p>
            <a:pPr algn="ctr">
              <a:lnSpc>
                <a:spcPct val="100000"/>
              </a:lnSpc>
              <a:spcBef>
                <a:spcPct val="50000"/>
              </a:spcBef>
            </a:pPr>
            <a:r>
              <a:rPr lang="zh-CN" altLang="en-US" sz="2000" b="1">
                <a:solidFill>
                  <a:schemeClr val="bg2"/>
                </a:solidFill>
                <a:latin typeface="Times New Roman" pitchFamily="18" charset="0"/>
              </a:rPr>
              <a:t>定义系统</a:t>
            </a:r>
          </a:p>
        </p:txBody>
      </p:sp>
      <p:sp>
        <p:nvSpPr>
          <p:cNvPr id="387080" name="Text Box 8"/>
          <p:cNvSpPr txBox="1">
            <a:spLocks noChangeArrowheads="1"/>
          </p:cNvSpPr>
          <p:nvPr/>
        </p:nvSpPr>
        <p:spPr bwMode="auto">
          <a:xfrm>
            <a:off x="3028950" y="2438400"/>
            <a:ext cx="1335088" cy="730250"/>
          </a:xfrm>
          <a:prstGeom prst="rect">
            <a:avLst/>
          </a:prstGeom>
          <a:solidFill>
            <a:srgbClr val="FFFF66"/>
          </a:solidFill>
          <a:ln w="28575">
            <a:solidFill>
              <a:schemeClr val="accent1"/>
            </a:solidFill>
            <a:miter lim="800000"/>
            <a:headEnd/>
            <a:tailEnd/>
          </a:ln>
          <a:effectLst>
            <a:outerShdw dist="35921" dir="2700000" algn="ctr" rotWithShape="0">
              <a:schemeClr val="bg2"/>
            </a:outerShdw>
          </a:effectLst>
        </p:spPr>
        <p:txBody>
          <a:bodyPr>
            <a:spAutoFit/>
          </a:bodyPr>
          <a:lstStyle/>
          <a:p>
            <a:pPr algn="ctr">
              <a:lnSpc>
                <a:spcPct val="100000"/>
              </a:lnSpc>
              <a:spcBef>
                <a:spcPct val="50000"/>
              </a:spcBef>
            </a:pPr>
            <a:r>
              <a:rPr lang="zh-CN" altLang="en-US" sz="2000" b="1">
                <a:solidFill>
                  <a:schemeClr val="bg2"/>
                </a:solidFill>
                <a:latin typeface="Times New Roman" pitchFamily="18" charset="0"/>
              </a:rPr>
              <a:t>确定参与者和用例</a:t>
            </a:r>
          </a:p>
        </p:txBody>
      </p:sp>
      <p:sp>
        <p:nvSpPr>
          <p:cNvPr id="387081" name="Text Box 9"/>
          <p:cNvSpPr txBox="1">
            <a:spLocks noChangeArrowheads="1"/>
          </p:cNvSpPr>
          <p:nvPr/>
        </p:nvSpPr>
        <p:spPr bwMode="auto">
          <a:xfrm>
            <a:off x="5102225" y="2438400"/>
            <a:ext cx="1611313" cy="730250"/>
          </a:xfrm>
          <a:prstGeom prst="rect">
            <a:avLst/>
          </a:prstGeom>
          <a:solidFill>
            <a:srgbClr val="FFFF66"/>
          </a:solidFill>
          <a:ln w="28575">
            <a:solidFill>
              <a:schemeClr val="accent1"/>
            </a:solidFill>
            <a:miter lim="800000"/>
            <a:headEnd/>
            <a:tailEnd/>
          </a:ln>
          <a:effectLst>
            <a:outerShdw dist="35921" dir="2700000" algn="ctr" rotWithShape="0">
              <a:schemeClr val="bg2"/>
            </a:outerShdw>
          </a:effectLst>
        </p:spPr>
        <p:txBody>
          <a:bodyPr>
            <a:spAutoFit/>
          </a:bodyPr>
          <a:lstStyle/>
          <a:p>
            <a:pPr algn="ctr">
              <a:lnSpc>
                <a:spcPct val="100000"/>
              </a:lnSpc>
              <a:spcBef>
                <a:spcPct val="50000"/>
              </a:spcBef>
            </a:pPr>
            <a:r>
              <a:rPr lang="zh-CN" altLang="en-US" sz="2000" b="1">
                <a:solidFill>
                  <a:schemeClr val="bg2"/>
                </a:solidFill>
                <a:latin typeface="Times New Roman" pitchFamily="18" charset="0"/>
              </a:rPr>
              <a:t>描述参与者和用例关系</a:t>
            </a:r>
          </a:p>
        </p:txBody>
      </p:sp>
      <p:sp>
        <p:nvSpPr>
          <p:cNvPr id="387082" name="Text Box 10"/>
          <p:cNvSpPr txBox="1">
            <a:spLocks noChangeArrowheads="1"/>
          </p:cNvSpPr>
          <p:nvPr/>
        </p:nvSpPr>
        <p:spPr bwMode="auto">
          <a:xfrm>
            <a:off x="7480300" y="2438400"/>
            <a:ext cx="900113" cy="730250"/>
          </a:xfrm>
          <a:prstGeom prst="rect">
            <a:avLst/>
          </a:prstGeom>
          <a:solidFill>
            <a:srgbClr val="FFFF66"/>
          </a:solidFill>
          <a:ln w="28575">
            <a:solidFill>
              <a:schemeClr val="accent1"/>
            </a:solidFill>
            <a:miter lim="800000"/>
            <a:headEnd/>
            <a:tailEnd/>
          </a:ln>
          <a:effectLst>
            <a:outerShdw dist="35921" dir="2700000" algn="ctr" rotWithShape="0">
              <a:schemeClr val="bg2"/>
            </a:outerShdw>
          </a:effectLst>
        </p:spPr>
        <p:txBody>
          <a:bodyPr>
            <a:spAutoFit/>
          </a:bodyPr>
          <a:lstStyle/>
          <a:p>
            <a:pPr algn="ctr">
              <a:lnSpc>
                <a:spcPct val="100000"/>
              </a:lnSpc>
              <a:spcBef>
                <a:spcPct val="50000"/>
              </a:spcBef>
            </a:pPr>
            <a:r>
              <a:rPr lang="zh-CN" altLang="en-US" sz="2000" b="1">
                <a:solidFill>
                  <a:schemeClr val="bg2"/>
                </a:solidFill>
                <a:latin typeface="Times New Roman" pitchFamily="18" charset="0"/>
              </a:rPr>
              <a:t>确认模型</a:t>
            </a:r>
          </a:p>
        </p:txBody>
      </p:sp>
      <p:sp>
        <p:nvSpPr>
          <p:cNvPr id="387083" name="Line 11"/>
          <p:cNvSpPr>
            <a:spLocks noChangeShapeType="1"/>
          </p:cNvSpPr>
          <p:nvPr/>
        </p:nvSpPr>
        <p:spPr bwMode="auto">
          <a:xfrm>
            <a:off x="911225" y="2773363"/>
            <a:ext cx="377825" cy="0"/>
          </a:xfrm>
          <a:prstGeom prst="line">
            <a:avLst/>
          </a:prstGeom>
          <a:noFill/>
          <a:ln w="38100">
            <a:solidFill>
              <a:schemeClr val="tx1"/>
            </a:solidFill>
            <a:round/>
            <a:headEnd/>
            <a:tailEnd type="triangle" w="med" len="med"/>
          </a:ln>
          <a:effectLst/>
        </p:spPr>
        <p:txBody>
          <a:bodyPr/>
          <a:lstStyle/>
          <a:p>
            <a:endParaRPr lang="zh-CN" altLang="en-US"/>
          </a:p>
        </p:txBody>
      </p:sp>
      <p:sp>
        <p:nvSpPr>
          <p:cNvPr id="387084" name="Line 12"/>
          <p:cNvSpPr>
            <a:spLocks noChangeShapeType="1"/>
          </p:cNvSpPr>
          <p:nvPr/>
        </p:nvSpPr>
        <p:spPr bwMode="auto">
          <a:xfrm>
            <a:off x="2217738" y="2773363"/>
            <a:ext cx="798512" cy="0"/>
          </a:xfrm>
          <a:prstGeom prst="line">
            <a:avLst/>
          </a:prstGeom>
          <a:noFill/>
          <a:ln w="38100">
            <a:solidFill>
              <a:schemeClr val="tx1"/>
            </a:solidFill>
            <a:round/>
            <a:headEnd/>
            <a:tailEnd type="triangle" w="med" len="med"/>
          </a:ln>
          <a:effectLst/>
        </p:spPr>
        <p:txBody>
          <a:bodyPr/>
          <a:lstStyle/>
          <a:p>
            <a:endParaRPr lang="zh-CN" altLang="en-US"/>
          </a:p>
        </p:txBody>
      </p:sp>
      <p:sp>
        <p:nvSpPr>
          <p:cNvPr id="387085" name="Line 13"/>
          <p:cNvSpPr>
            <a:spLocks noChangeShapeType="1"/>
          </p:cNvSpPr>
          <p:nvPr/>
        </p:nvSpPr>
        <p:spPr bwMode="auto">
          <a:xfrm>
            <a:off x="4395788" y="2787650"/>
            <a:ext cx="681037" cy="0"/>
          </a:xfrm>
          <a:prstGeom prst="line">
            <a:avLst/>
          </a:prstGeom>
          <a:noFill/>
          <a:ln w="38100">
            <a:solidFill>
              <a:schemeClr val="tx1"/>
            </a:solidFill>
            <a:round/>
            <a:headEnd/>
            <a:tailEnd type="triangle" w="med" len="med"/>
          </a:ln>
          <a:effectLst/>
        </p:spPr>
        <p:txBody>
          <a:bodyPr/>
          <a:lstStyle/>
          <a:p>
            <a:endParaRPr lang="zh-CN" altLang="en-US"/>
          </a:p>
        </p:txBody>
      </p:sp>
      <p:sp>
        <p:nvSpPr>
          <p:cNvPr id="387086" name="Line 14"/>
          <p:cNvSpPr>
            <a:spLocks noChangeShapeType="1"/>
          </p:cNvSpPr>
          <p:nvPr/>
        </p:nvSpPr>
        <p:spPr bwMode="auto">
          <a:xfrm>
            <a:off x="6718300" y="2801938"/>
            <a:ext cx="782638" cy="0"/>
          </a:xfrm>
          <a:prstGeom prst="line">
            <a:avLst/>
          </a:prstGeom>
          <a:noFill/>
          <a:ln w="38100">
            <a:solidFill>
              <a:schemeClr val="tx1"/>
            </a:solidFill>
            <a:round/>
            <a:headEnd/>
            <a:tailEnd type="triangle" w="med" len="med"/>
          </a:ln>
          <a:effectLst/>
        </p:spPr>
        <p:txBody>
          <a:bodyPr/>
          <a:lstStyle/>
          <a:p>
            <a:endParaRPr lang="zh-CN" altLang="en-US"/>
          </a:p>
        </p:txBody>
      </p:sp>
      <p:sp>
        <p:nvSpPr>
          <p:cNvPr id="387087" name="AutoShape 15"/>
          <p:cNvSpPr>
            <a:spLocks noChangeArrowheads="1"/>
          </p:cNvSpPr>
          <p:nvPr/>
        </p:nvSpPr>
        <p:spPr bwMode="auto">
          <a:xfrm>
            <a:off x="111125" y="4418013"/>
            <a:ext cx="2263775" cy="1689710"/>
          </a:xfrm>
          <a:prstGeom prst="wedgeRectCallout">
            <a:avLst>
              <a:gd name="adj1" fmla="val 20338"/>
              <a:gd name="adj2" fmla="val -130644"/>
            </a:avLst>
          </a:prstGeom>
          <a:noFill/>
          <a:ln w="9525">
            <a:solidFill>
              <a:schemeClr val="tx1"/>
            </a:solidFill>
            <a:miter lim="800000"/>
            <a:headEnd/>
            <a:tailEnd/>
          </a:ln>
          <a:effectLst/>
        </p:spPr>
        <p:txBody>
          <a:bodyPr/>
          <a:lstStyle/>
          <a:p>
            <a:pPr algn="l">
              <a:lnSpc>
                <a:spcPct val="100000"/>
              </a:lnSpc>
            </a:pPr>
            <a:r>
              <a:rPr lang="en-US" altLang="zh-CN" sz="1400" b="1" dirty="0">
                <a:solidFill>
                  <a:schemeClr val="tx1"/>
                </a:solidFill>
                <a:effectLst>
                  <a:outerShdw blurRad="38100" dist="38100" dir="2700000" algn="tl">
                    <a:srgbClr val="C0C0C0"/>
                  </a:outerShdw>
                </a:effectLst>
                <a:latin typeface="Times New Roman" pitchFamily="18" charset="0"/>
                <a:ea typeface="楷体_GB2312" pitchFamily="49" charset="-122"/>
              </a:rPr>
              <a:t>●  </a:t>
            </a:r>
            <a:r>
              <a:rPr lang="zh-CN" altLang="en-US" sz="2000" b="1" dirty="0">
                <a:solidFill>
                  <a:schemeClr val="tx1"/>
                </a:solidFill>
                <a:effectLst>
                  <a:outerShdw blurRad="38100" dist="38100" dir="2700000" algn="tl">
                    <a:srgbClr val="C0C0C0"/>
                  </a:outerShdw>
                </a:effectLst>
                <a:latin typeface="Times New Roman" pitchFamily="18" charset="0"/>
              </a:rPr>
              <a:t>确定系统范围；</a:t>
            </a:r>
          </a:p>
          <a:p>
            <a:pPr algn="l">
              <a:lnSpc>
                <a:spcPct val="100000"/>
              </a:lnSpc>
            </a:pPr>
            <a:r>
              <a:rPr lang="zh-CN" altLang="en-US" sz="1400" b="1" dirty="0">
                <a:solidFill>
                  <a:schemeClr val="tx1"/>
                </a:solidFill>
                <a:effectLst>
                  <a:outerShdw blurRad="38100" dist="38100" dir="2700000" algn="tl">
                    <a:srgbClr val="C0C0C0"/>
                  </a:outerShdw>
                </a:effectLst>
                <a:latin typeface="Times New Roman" pitchFamily="18" charset="0"/>
                <a:ea typeface="楷体_GB2312" pitchFamily="49" charset="-122"/>
              </a:rPr>
              <a:t>●  </a:t>
            </a:r>
            <a:r>
              <a:rPr lang="zh-CN" altLang="en-US" sz="2000" b="1" dirty="0">
                <a:solidFill>
                  <a:schemeClr val="tx1"/>
                </a:solidFill>
                <a:effectLst>
                  <a:outerShdw blurRad="38100" dist="38100" dir="2700000" algn="tl">
                    <a:srgbClr val="C0C0C0"/>
                  </a:outerShdw>
                </a:effectLst>
                <a:latin typeface="Times New Roman" pitchFamily="18" charset="0"/>
              </a:rPr>
              <a:t>分析系统功能</a:t>
            </a:r>
            <a:r>
              <a:rPr lang="zh-CN" altLang="en-US" sz="2000" b="1" dirty="0" smtClean="0">
                <a:solidFill>
                  <a:schemeClr val="tx1"/>
                </a:solidFill>
                <a:effectLst>
                  <a:outerShdw blurRad="38100" dist="38100" dir="2700000" algn="tl">
                    <a:srgbClr val="C0C0C0"/>
                  </a:outerShdw>
                </a:effectLst>
                <a:latin typeface="Times New Roman" pitchFamily="18" charset="0"/>
              </a:rPr>
              <a:t>。</a:t>
            </a:r>
            <a:r>
              <a:rPr lang="en-US" altLang="zh-CN" sz="2000" b="1" dirty="0" smtClean="0">
                <a:solidFill>
                  <a:schemeClr val="tx1"/>
                </a:solidFill>
                <a:effectLst>
                  <a:outerShdw blurRad="38100" dist="38100" dir="2700000" algn="tl">
                    <a:srgbClr val="C0C0C0"/>
                  </a:outerShdw>
                </a:effectLst>
                <a:latin typeface="Times New Roman" pitchFamily="18" charset="0"/>
              </a:rPr>
              <a:t>/*</a:t>
            </a:r>
            <a:r>
              <a:rPr lang="zh-CN" altLang="en-US" sz="2000" b="1" dirty="0">
                <a:solidFill>
                  <a:schemeClr val="tx1"/>
                </a:solidFill>
                <a:effectLst>
                  <a:outerShdw blurRad="38100" dist="38100" dir="2700000" algn="tl">
                    <a:srgbClr val="C0C0C0"/>
                  </a:outerShdw>
                </a:effectLst>
                <a:latin typeface="Times New Roman" pitchFamily="18" charset="0"/>
              </a:rPr>
              <a:t>主要</a:t>
            </a:r>
            <a:r>
              <a:rPr lang="zh-CN" altLang="en-US" sz="2000" b="1" dirty="0" smtClean="0">
                <a:solidFill>
                  <a:schemeClr val="tx1"/>
                </a:solidFill>
                <a:effectLst>
                  <a:outerShdw blurRad="38100" dist="38100" dir="2700000" algn="tl">
                    <a:srgbClr val="C0C0C0"/>
                  </a:outerShdw>
                </a:effectLst>
                <a:latin typeface="Times New Roman" pitchFamily="18" charset="0"/>
              </a:rPr>
              <a:t>是讲交互部分的功能，而不是内部的功能</a:t>
            </a:r>
            <a:r>
              <a:rPr lang="en-US" altLang="zh-CN" sz="2000" b="1" dirty="0" smtClean="0">
                <a:solidFill>
                  <a:schemeClr val="tx1"/>
                </a:solidFill>
                <a:effectLst>
                  <a:outerShdw blurRad="38100" dist="38100" dir="2700000" algn="tl">
                    <a:srgbClr val="C0C0C0"/>
                  </a:outerShdw>
                </a:effectLst>
                <a:latin typeface="Times New Roman" pitchFamily="18" charset="0"/>
              </a:rPr>
              <a:t>*/</a:t>
            </a:r>
            <a:endParaRPr lang="zh-CN" altLang="en-US" sz="2000" b="1" dirty="0">
              <a:solidFill>
                <a:schemeClr val="tx1"/>
              </a:solidFill>
              <a:effectLst>
                <a:outerShdw blurRad="38100" dist="38100" dir="2700000" algn="tl">
                  <a:srgbClr val="C0C0C0"/>
                </a:outerShdw>
              </a:effectLst>
              <a:latin typeface="Times New Roman" pitchFamily="18" charset="0"/>
            </a:endParaRPr>
          </a:p>
        </p:txBody>
      </p:sp>
      <p:sp>
        <p:nvSpPr>
          <p:cNvPr id="387088" name="AutoShape 16"/>
          <p:cNvSpPr>
            <a:spLocks noChangeArrowheads="1"/>
          </p:cNvSpPr>
          <p:nvPr/>
        </p:nvSpPr>
        <p:spPr bwMode="auto">
          <a:xfrm>
            <a:off x="2374900" y="3808413"/>
            <a:ext cx="2263775" cy="1973262"/>
          </a:xfrm>
          <a:prstGeom prst="wedgeRectCallout">
            <a:avLst>
              <a:gd name="adj1" fmla="val 10380"/>
              <a:gd name="adj2" fmla="val -83389"/>
            </a:avLst>
          </a:prstGeom>
          <a:noFill/>
          <a:ln w="9525">
            <a:solidFill>
              <a:schemeClr val="tx1"/>
            </a:solidFill>
            <a:miter lim="800000"/>
            <a:headEnd/>
            <a:tailEnd/>
          </a:ln>
          <a:effectLst/>
        </p:spPr>
        <p:txBody>
          <a:bodyPr/>
          <a:lstStyle/>
          <a:p>
            <a:pPr algn="l">
              <a:lnSpc>
                <a:spcPct val="100000"/>
              </a:lnSpc>
              <a:spcBef>
                <a:spcPct val="50000"/>
              </a:spcBef>
            </a:pPr>
            <a:r>
              <a:rPr lang="en-US" altLang="zh-CN" sz="2000" b="1" dirty="0">
                <a:solidFill>
                  <a:schemeClr val="tx1"/>
                </a:solidFill>
                <a:effectLst>
                  <a:outerShdw blurRad="38100" dist="38100" dir="2700000" algn="tl">
                    <a:srgbClr val="C0C0C0"/>
                  </a:outerShdw>
                </a:effectLst>
                <a:latin typeface="Times New Roman" pitchFamily="18" charset="0"/>
              </a:rPr>
              <a:t> </a:t>
            </a:r>
            <a:r>
              <a:rPr lang="en-US" altLang="zh-CN" sz="1400" b="1" dirty="0">
                <a:solidFill>
                  <a:schemeClr val="tx1"/>
                </a:solidFill>
                <a:effectLst>
                  <a:outerShdw blurRad="38100" dist="38100" dir="2700000" algn="tl">
                    <a:srgbClr val="C0C0C0"/>
                  </a:outerShdw>
                </a:effectLst>
                <a:latin typeface="Times New Roman" pitchFamily="18" charset="0"/>
                <a:ea typeface="楷体_GB2312" pitchFamily="49" charset="-122"/>
              </a:rPr>
              <a:t>●  </a:t>
            </a:r>
            <a:r>
              <a:rPr lang="zh-CN" altLang="en-US" sz="2000" b="1" dirty="0">
                <a:solidFill>
                  <a:schemeClr val="tx1"/>
                </a:solidFill>
                <a:effectLst>
                  <a:outerShdw blurRad="38100" dist="38100" dir="2700000" algn="tl">
                    <a:srgbClr val="C0C0C0"/>
                  </a:outerShdw>
                </a:effectLst>
                <a:latin typeface="Times New Roman" pitchFamily="18" charset="0"/>
              </a:rPr>
              <a:t>参与者通常是使用系统功能的外部用户或系统。</a:t>
            </a:r>
          </a:p>
          <a:p>
            <a:pPr algn="l">
              <a:lnSpc>
                <a:spcPct val="100000"/>
              </a:lnSpc>
            </a:pPr>
            <a:r>
              <a:rPr lang="zh-CN" altLang="en-US" sz="1400" b="1" dirty="0">
                <a:solidFill>
                  <a:schemeClr val="tx1"/>
                </a:solidFill>
                <a:effectLst>
                  <a:outerShdw blurRad="38100" dist="38100" dir="2700000" algn="tl">
                    <a:srgbClr val="C0C0C0"/>
                  </a:outerShdw>
                </a:effectLst>
                <a:latin typeface="Times New Roman" pitchFamily="18" charset="0"/>
                <a:ea typeface="楷体_GB2312" pitchFamily="49" charset="-122"/>
              </a:rPr>
              <a:t> ●  </a:t>
            </a:r>
            <a:r>
              <a:rPr lang="zh-CN" altLang="en-US" sz="2000" b="1" dirty="0">
                <a:solidFill>
                  <a:schemeClr val="tx1"/>
                </a:solidFill>
                <a:effectLst>
                  <a:outerShdw blurRad="38100" dist="38100" dir="2700000" algn="tl">
                    <a:srgbClr val="C0C0C0"/>
                  </a:outerShdw>
                </a:effectLst>
                <a:latin typeface="Times New Roman" pitchFamily="18" charset="0"/>
              </a:rPr>
              <a:t>用例是一个子系统或系统的一个独立、完整功能。</a:t>
            </a:r>
          </a:p>
        </p:txBody>
      </p:sp>
      <p:sp>
        <p:nvSpPr>
          <p:cNvPr id="387089" name="AutoShape 17"/>
          <p:cNvSpPr>
            <a:spLocks noChangeArrowheads="1"/>
          </p:cNvSpPr>
          <p:nvPr/>
        </p:nvSpPr>
        <p:spPr bwMode="auto">
          <a:xfrm>
            <a:off x="4927600" y="3983038"/>
            <a:ext cx="1509713" cy="1714500"/>
          </a:xfrm>
          <a:prstGeom prst="wedgeRectCallout">
            <a:avLst>
              <a:gd name="adj1" fmla="val 11514"/>
              <a:gd name="adj2" fmla="val -96481"/>
            </a:avLst>
          </a:prstGeom>
          <a:noFill/>
          <a:ln w="9525">
            <a:solidFill>
              <a:schemeClr val="tx1"/>
            </a:solidFill>
            <a:miter lim="800000"/>
            <a:headEnd/>
            <a:tailEnd/>
          </a:ln>
          <a:effectLst/>
        </p:spPr>
        <p:txBody>
          <a:bodyPr/>
          <a:lstStyle/>
          <a:p>
            <a:pPr algn="l">
              <a:lnSpc>
                <a:spcPct val="100000"/>
              </a:lnSpc>
            </a:pPr>
            <a:r>
              <a:rPr lang="zh-CN" altLang="en-US" sz="2000" b="1">
                <a:solidFill>
                  <a:schemeClr val="tx1"/>
                </a:solidFill>
                <a:effectLst>
                  <a:outerShdw blurRad="38100" dist="38100" dir="2700000" algn="tl">
                    <a:srgbClr val="C0C0C0"/>
                  </a:outerShdw>
                </a:effectLst>
                <a:latin typeface="Times New Roman" pitchFamily="18" charset="0"/>
              </a:rPr>
              <a:t>各模型元素之间有：关联、使用、扩展及泛化等关系。</a:t>
            </a:r>
          </a:p>
        </p:txBody>
      </p:sp>
      <p:sp>
        <p:nvSpPr>
          <p:cNvPr id="387090" name="AutoShape 18"/>
          <p:cNvSpPr>
            <a:spLocks noChangeArrowheads="1"/>
          </p:cNvSpPr>
          <p:nvPr/>
        </p:nvSpPr>
        <p:spPr bwMode="auto">
          <a:xfrm>
            <a:off x="6808788" y="3937000"/>
            <a:ext cx="1946275" cy="1698625"/>
          </a:xfrm>
          <a:prstGeom prst="wedgeRectCallout">
            <a:avLst>
              <a:gd name="adj1" fmla="val 3917"/>
              <a:gd name="adj2" fmla="val -93644"/>
            </a:avLst>
          </a:prstGeom>
          <a:noFill/>
          <a:ln w="9525">
            <a:solidFill>
              <a:schemeClr val="tx1"/>
            </a:solidFill>
            <a:miter lim="800000"/>
            <a:headEnd/>
            <a:tailEnd/>
          </a:ln>
          <a:effectLst/>
        </p:spPr>
        <p:txBody>
          <a:bodyPr/>
          <a:lstStyle/>
          <a:p>
            <a:pPr algn="l">
              <a:lnSpc>
                <a:spcPct val="100000"/>
              </a:lnSpc>
            </a:pPr>
            <a:r>
              <a:rPr lang="zh-CN" altLang="en-US" sz="2000" b="1">
                <a:solidFill>
                  <a:schemeClr val="tx1"/>
                </a:solidFill>
                <a:effectLst>
                  <a:outerShdw blurRad="38100" dist="38100" dir="2700000" algn="tl">
                    <a:srgbClr val="C0C0C0"/>
                  </a:outerShdw>
                </a:effectLst>
                <a:latin typeface="Times New Roman" pitchFamily="18" charset="0"/>
              </a:rPr>
              <a:t>确认用例模型与用户需求的一致性，通常由用户与开发者共同完成。</a:t>
            </a:r>
          </a:p>
        </p:txBody>
      </p:sp>
      <p:sp>
        <p:nvSpPr>
          <p:cNvPr id="387091" name="Rectangle 19"/>
          <p:cNvSpPr>
            <a:spLocks noChangeArrowheads="1"/>
          </p:cNvSpPr>
          <p:nvPr/>
        </p:nvSpPr>
        <p:spPr bwMode="auto">
          <a:xfrm>
            <a:off x="3005138" y="2409825"/>
            <a:ext cx="1362075" cy="784225"/>
          </a:xfrm>
          <a:prstGeom prst="rect">
            <a:avLst/>
          </a:prstGeom>
          <a:noFill/>
          <a:ln w="38100">
            <a:solidFill>
              <a:srgbClr val="C40062"/>
            </a:solidFill>
            <a:miter lim="800000"/>
            <a:headEnd/>
            <a:tailEnd/>
          </a:ln>
          <a:effectLst/>
        </p:spPr>
        <p:txBody>
          <a:bodyPr wrap="none" anchor="ctr"/>
          <a:lstStyle/>
          <a:p>
            <a:endParaRPr lang="zh-CN" altLang="en-US"/>
          </a:p>
        </p:txBody>
      </p:sp>
      <p:sp>
        <p:nvSpPr>
          <p:cNvPr id="387092" name="Rectangle 20"/>
          <p:cNvSpPr>
            <a:spLocks noChangeArrowheads="1"/>
          </p:cNvSpPr>
          <p:nvPr/>
        </p:nvSpPr>
        <p:spPr bwMode="auto">
          <a:xfrm>
            <a:off x="2989263" y="2378075"/>
            <a:ext cx="1362075" cy="784225"/>
          </a:xfrm>
          <a:prstGeom prst="rect">
            <a:avLst/>
          </a:prstGeom>
          <a:noFill/>
          <a:ln w="38100">
            <a:solidFill>
              <a:srgbClr val="C40062"/>
            </a:solidFill>
            <a:miter lim="800000"/>
            <a:headEnd/>
            <a:tailEnd/>
          </a:ln>
          <a:effectLst/>
        </p:spPr>
        <p:txBody>
          <a:bodyPr wrap="none" anchor="ctr"/>
          <a:lstStyle/>
          <a:p>
            <a:endParaRPr lang="zh-CN" altLang="en-US"/>
          </a:p>
        </p:txBody>
      </p:sp>
      <p:sp>
        <p:nvSpPr>
          <p:cNvPr id="387093" name="Text Box 21"/>
          <p:cNvSpPr txBox="1">
            <a:spLocks noChangeArrowheads="1"/>
          </p:cNvSpPr>
          <p:nvPr/>
        </p:nvSpPr>
        <p:spPr bwMode="auto">
          <a:xfrm>
            <a:off x="1549400" y="301625"/>
            <a:ext cx="6037263" cy="823913"/>
          </a:xfrm>
          <a:prstGeom prst="rect">
            <a:avLst/>
          </a:prstGeom>
          <a:noFill/>
          <a:ln w="9525">
            <a:noFill/>
            <a:miter lim="800000"/>
            <a:headEnd/>
            <a:tailEnd/>
          </a:ln>
          <a:effectLst/>
        </p:spPr>
        <p:txBody>
          <a:bodyPr>
            <a:spAutoFit/>
          </a:bodyPr>
          <a:lstStyle/>
          <a:p>
            <a:pPr algn="ctr">
              <a:lnSpc>
                <a:spcPct val="100000"/>
              </a:lnSpc>
              <a:spcBef>
                <a:spcPct val="50000"/>
              </a:spcBef>
            </a:pPr>
            <a:r>
              <a:rPr lang="zh-CN" altLang="en-US" sz="4800" b="1">
                <a:solidFill>
                  <a:schemeClr val="tx2"/>
                </a:solidFill>
                <a:effectLst>
                  <a:outerShdw blurRad="38100" dist="38100" dir="2700000" algn="tl">
                    <a:srgbClr val="C0C0C0"/>
                  </a:outerShdw>
                </a:effectLst>
                <a:latin typeface="Times New Roman" pitchFamily="18" charset="0"/>
                <a:ea typeface="华文行楷" pitchFamily="2" charset="-122"/>
              </a:rPr>
              <a:t>建立功能模型</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7087"/>
                                        </p:tgtEl>
                                        <p:attrNameLst>
                                          <p:attrName>style.visibility</p:attrName>
                                        </p:attrNameLst>
                                      </p:cBhvr>
                                      <p:to>
                                        <p:strVal val="visible"/>
                                      </p:to>
                                    </p:set>
                                    <p:animEffect transition="in" filter="wipe(down)">
                                      <p:cBhvr>
                                        <p:cTn id="7" dur="500"/>
                                        <p:tgtEl>
                                          <p:spTgt spid="3870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87088"/>
                                        </p:tgtEl>
                                        <p:attrNameLst>
                                          <p:attrName>style.visibility</p:attrName>
                                        </p:attrNameLst>
                                      </p:cBhvr>
                                      <p:to>
                                        <p:strVal val="visible"/>
                                      </p:to>
                                    </p:set>
                                    <p:animEffect transition="in" filter="wipe(down)">
                                      <p:cBhvr>
                                        <p:cTn id="12" dur="500"/>
                                        <p:tgtEl>
                                          <p:spTgt spid="3870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87089"/>
                                        </p:tgtEl>
                                        <p:attrNameLst>
                                          <p:attrName>style.visibility</p:attrName>
                                        </p:attrNameLst>
                                      </p:cBhvr>
                                      <p:to>
                                        <p:strVal val="visible"/>
                                      </p:to>
                                    </p:set>
                                    <p:animEffect transition="in" filter="wipe(down)">
                                      <p:cBhvr>
                                        <p:cTn id="17" dur="500"/>
                                        <p:tgtEl>
                                          <p:spTgt spid="3870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87090"/>
                                        </p:tgtEl>
                                        <p:attrNameLst>
                                          <p:attrName>style.visibility</p:attrName>
                                        </p:attrNameLst>
                                      </p:cBhvr>
                                      <p:to>
                                        <p:strVal val="visible"/>
                                      </p:to>
                                    </p:set>
                                    <p:animEffect transition="in" filter="wipe(down)">
                                      <p:cBhvr>
                                        <p:cTn id="22" dur="500"/>
                                        <p:tgtEl>
                                          <p:spTgt spid="387090"/>
                                        </p:tgtEl>
                                      </p:cBhvr>
                                    </p:animEffect>
                                  </p:childTnLst>
                                </p:cTn>
                              </p:par>
                            </p:childTnLst>
                          </p:cTn>
                        </p:par>
                      </p:childTnLst>
                    </p:cTn>
                  </p:par>
                  <p:par>
                    <p:cTn id="23" fill="hold">
                      <p:stCondLst>
                        <p:cond delay="indefinite"/>
                      </p:stCondLst>
                      <p:childTnLst>
                        <p:par>
                          <p:cTn id="24" fill="hold">
                            <p:stCondLst>
                              <p:cond delay="0"/>
                            </p:stCondLst>
                            <p:childTnLst>
                              <p:par>
                                <p:cTn id="25" presetID="11" presetClass="entr" presetSubtype="0" fill="hold" grpId="0" nodeType="clickEffect">
                                  <p:stCondLst>
                                    <p:cond delay="0"/>
                                  </p:stCondLst>
                                  <p:childTnLst>
                                    <p:set>
                                      <p:cBhvr>
                                        <p:cTn id="26" dur="75">
                                          <p:stCondLst>
                                            <p:cond delay="0"/>
                                          </p:stCondLst>
                                        </p:cTn>
                                        <p:tgtEl>
                                          <p:spTgt spid="387091"/>
                                        </p:tgtEl>
                                        <p:attrNameLst>
                                          <p:attrName>style.visibility</p:attrName>
                                        </p:attrNameLst>
                                      </p:cBhvr>
                                      <p:to>
                                        <p:strVal val="visible"/>
                                      </p:to>
                                    </p:set>
                                  </p:childTnLst>
                                </p:cTn>
                              </p:par>
                            </p:childTnLst>
                          </p:cTn>
                        </p:par>
                        <p:par>
                          <p:cTn id="27" fill="hold">
                            <p:stCondLst>
                              <p:cond delay="75"/>
                            </p:stCondLst>
                            <p:childTnLst>
                              <p:par>
                                <p:cTn id="28" presetID="11" presetClass="entr" presetSubtype="0" fill="hold" grpId="0" nodeType="afterEffect">
                                  <p:stCondLst>
                                    <p:cond delay="0"/>
                                  </p:stCondLst>
                                  <p:childTnLst>
                                    <p:set>
                                      <p:cBhvr>
                                        <p:cTn id="29" dur="75">
                                          <p:stCondLst>
                                            <p:cond delay="0"/>
                                          </p:stCondLst>
                                        </p:cTn>
                                        <p:tgtEl>
                                          <p:spTgt spid="387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87" grpId="0" animBg="1" autoUpdateAnimBg="0"/>
      <p:bldP spid="387088" grpId="0" animBg="1" autoUpdateAnimBg="0"/>
      <p:bldP spid="387089" grpId="0" animBg="1" autoUpdateAnimBg="0"/>
      <p:bldP spid="387090" grpId="0" animBg="1" autoUpdateAnimBg="0"/>
      <p:bldP spid="387091" grpId="0" animBg="1"/>
      <p:bldP spid="387092" grpId="0" animBg="1"/>
    </p:bldLst>
  </p:timing>
</p:sld>
</file>

<file path=ppt/theme/theme1.xml><?xml version="1.0" encoding="utf-8"?>
<a:theme xmlns:a="http://schemas.openxmlformats.org/drawingml/2006/main" name="第8章 面向对象分析（胡思康）">
  <a:themeElements>
    <a:clrScheme name="第8章 面向对象分析（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fontScheme name="第8章 面向对象分析（胡思康）">
      <a:majorFont>
        <a:latin typeface="隶书"/>
        <a:ea typeface="隶书"/>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1" fontAlgn="base" latinLnBrk="0" hangingPunct="1">
          <a:lnSpc>
            <a:spcPct val="90000"/>
          </a:lnSpc>
          <a:spcBef>
            <a:spcPct val="0"/>
          </a:spcBef>
          <a:spcAft>
            <a:spcPct val="0"/>
          </a:spcAft>
          <a:buClrTx/>
          <a:buSzTx/>
          <a:buFontTx/>
          <a:buNone/>
          <a:tabLst/>
          <a:defRPr kumimoji="1" lang="zh-CN" altLang="en-US" sz="2800" b="0" i="0" u="none" strike="noStrike" cap="none" normalizeH="0" baseline="0" smtClean="0">
            <a:ln>
              <a:noFill/>
            </a:ln>
            <a:solidFill>
              <a:srgbClr val="000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1" fontAlgn="base" latinLnBrk="0" hangingPunct="1">
          <a:lnSpc>
            <a:spcPct val="90000"/>
          </a:lnSpc>
          <a:spcBef>
            <a:spcPct val="0"/>
          </a:spcBef>
          <a:spcAft>
            <a:spcPct val="0"/>
          </a:spcAft>
          <a:buClrTx/>
          <a:buSzTx/>
          <a:buFontTx/>
          <a:buNone/>
          <a:tabLst/>
          <a:defRPr kumimoji="1" lang="zh-CN" altLang="en-US" sz="2800" b="0" i="0" u="none" strike="noStrike" cap="none" normalizeH="0" baseline="0" smtClean="0">
            <a:ln>
              <a:noFill/>
            </a:ln>
            <a:solidFill>
              <a:srgbClr val="000000"/>
            </a:solidFill>
            <a:effectLst/>
            <a:latin typeface="Arial" pitchFamily="34" charset="0"/>
            <a:ea typeface="宋体" pitchFamily="2" charset="-122"/>
          </a:defRPr>
        </a:defPPr>
      </a:lstStyle>
    </a:lnDef>
  </a:objectDefaults>
  <a:extraClrSchemeLst>
    <a:extraClrScheme>
      <a:clrScheme name="第8章 面向对象分析（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第1章  软件工程概述</Template>
  <TotalTime>21135</TotalTime>
  <Words>4249</Words>
  <Application>Microsoft Office PowerPoint</Application>
  <PresentationFormat>全屏显示(4:3)</PresentationFormat>
  <Paragraphs>615</Paragraphs>
  <Slides>40</Slides>
  <Notes>26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40</vt:i4>
      </vt:variant>
    </vt:vector>
  </HeadingPairs>
  <TitlesOfParts>
    <vt:vector size="54" baseType="lpstr">
      <vt:lpstr>Monotype Sorts</vt:lpstr>
      <vt:lpstr>黑体</vt:lpstr>
      <vt:lpstr>华文行楷</vt:lpstr>
      <vt:lpstr>华文新魏</vt:lpstr>
      <vt:lpstr>楷体_GB2312</vt:lpstr>
      <vt:lpstr>隶书</vt:lpstr>
      <vt:lpstr>宋体</vt:lpstr>
      <vt:lpstr>Arial</vt:lpstr>
      <vt:lpstr>Arial Narrow</vt:lpstr>
      <vt:lpstr>Tahoma</vt:lpstr>
      <vt:lpstr>Times New Roman</vt:lpstr>
      <vt:lpstr>Wingdings</vt:lpstr>
      <vt:lpstr>Wingdings 3</vt:lpstr>
      <vt:lpstr>第8章 面向对象分析（胡思康）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     信息楼一层有自动饮料售货机，出售N种不同类型的饮料，售货机上的N个按钮一一对应不同的饮料。学生付款后通过按按钮来选择所要的饮料。每个按钮旁有一个指示灯，用来表明是否还有这种饮料可售。售货机有一个纸币口和硬币槽，用于收款和退款。     课后有一位同学购买饮料，请给出该同学购买饮料的用例图。</vt:lpstr>
      <vt:lpstr>PowerPoint 演示文稿</vt:lpstr>
      <vt:lpstr>PowerPoint 演示文稿</vt:lpstr>
      <vt:lpstr>PowerPoint 演示文稿</vt:lpstr>
      <vt:lpstr>对象类与对象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类图的抽象层次和细化(Refinement)关系</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UML建模语言</dc:title>
  <dc:creator>xujy</dc:creator>
  <cp:lastModifiedBy>聂 宇翔</cp:lastModifiedBy>
  <cp:revision>978</cp:revision>
  <dcterms:created xsi:type="dcterms:W3CDTF">2001-11-04T02:17:27Z</dcterms:created>
  <dcterms:modified xsi:type="dcterms:W3CDTF">2019-01-09T08:44:18Z</dcterms:modified>
</cp:coreProperties>
</file>