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handoutMasterIdLst>
    <p:handoutMasterId r:id="rId48"/>
  </p:handoutMasterIdLst>
  <p:sldIdLst>
    <p:sldId id="433" r:id="rId2"/>
    <p:sldId id="434" r:id="rId3"/>
    <p:sldId id="435" r:id="rId4"/>
    <p:sldId id="509" r:id="rId5"/>
    <p:sldId id="438" r:id="rId6"/>
    <p:sldId id="464" r:id="rId7"/>
    <p:sldId id="465" r:id="rId8"/>
    <p:sldId id="439" r:id="rId9"/>
    <p:sldId id="440" r:id="rId10"/>
    <p:sldId id="466" r:id="rId11"/>
    <p:sldId id="467" r:id="rId12"/>
    <p:sldId id="468" r:id="rId13"/>
    <p:sldId id="441" r:id="rId14"/>
    <p:sldId id="508" r:id="rId15"/>
    <p:sldId id="511" r:id="rId16"/>
    <p:sldId id="443" r:id="rId17"/>
    <p:sldId id="510" r:id="rId18"/>
    <p:sldId id="444" r:id="rId19"/>
    <p:sldId id="445" r:id="rId20"/>
    <p:sldId id="446" r:id="rId21"/>
    <p:sldId id="469" r:id="rId22"/>
    <p:sldId id="455" r:id="rId23"/>
    <p:sldId id="456" r:id="rId24"/>
    <p:sldId id="457" r:id="rId25"/>
    <p:sldId id="458" r:id="rId26"/>
    <p:sldId id="472" r:id="rId27"/>
    <p:sldId id="473" r:id="rId28"/>
    <p:sldId id="474" r:id="rId29"/>
    <p:sldId id="475" r:id="rId30"/>
    <p:sldId id="493" r:id="rId31"/>
    <p:sldId id="459" r:id="rId32"/>
    <p:sldId id="476" r:id="rId33"/>
    <p:sldId id="477" r:id="rId34"/>
    <p:sldId id="494" r:id="rId35"/>
    <p:sldId id="495" r:id="rId36"/>
    <p:sldId id="461" r:id="rId37"/>
    <p:sldId id="496" r:id="rId38"/>
    <p:sldId id="498" r:id="rId39"/>
    <p:sldId id="506" r:id="rId40"/>
    <p:sldId id="507" r:id="rId41"/>
    <p:sldId id="463" r:id="rId42"/>
    <p:sldId id="490" r:id="rId43"/>
    <p:sldId id="500" r:id="rId44"/>
    <p:sldId id="501" r:id="rId45"/>
    <p:sldId id="448" r:id="rId46"/>
  </p:sldIdLst>
  <p:sldSz cx="9144000" cy="6858000" type="screen4x3"/>
  <p:notesSz cx="6735763" cy="9866313"/>
  <p:defaultTextStyle>
    <a:defPPr>
      <a:defRPr lang="zh-CN"/>
    </a:defPPr>
    <a:lvl1pPr algn="just" rtl="0" fontAlgn="base">
      <a:lnSpc>
        <a:spcPct val="90000"/>
      </a:lnSpc>
      <a:spcBef>
        <a:spcPct val="0"/>
      </a:spcBef>
      <a:spcAft>
        <a:spcPct val="0"/>
      </a:spcAft>
      <a:defRPr kumimoji="1" sz="2800" b="1" kern="1200">
        <a:solidFill>
          <a:srgbClr val="000000"/>
        </a:solidFill>
        <a:latin typeface="Arial" charset="0"/>
        <a:ea typeface="宋体" pitchFamily="2" charset="-122"/>
        <a:cs typeface="+mn-cs"/>
      </a:defRPr>
    </a:lvl1pPr>
    <a:lvl2pPr marL="457200" algn="just" rtl="0" fontAlgn="base">
      <a:lnSpc>
        <a:spcPct val="90000"/>
      </a:lnSpc>
      <a:spcBef>
        <a:spcPct val="0"/>
      </a:spcBef>
      <a:spcAft>
        <a:spcPct val="0"/>
      </a:spcAft>
      <a:defRPr kumimoji="1" sz="2800" b="1" kern="1200">
        <a:solidFill>
          <a:srgbClr val="000000"/>
        </a:solidFill>
        <a:latin typeface="Arial" charset="0"/>
        <a:ea typeface="宋体" pitchFamily="2" charset="-122"/>
        <a:cs typeface="+mn-cs"/>
      </a:defRPr>
    </a:lvl2pPr>
    <a:lvl3pPr marL="914400" algn="just" rtl="0" fontAlgn="base">
      <a:lnSpc>
        <a:spcPct val="90000"/>
      </a:lnSpc>
      <a:spcBef>
        <a:spcPct val="0"/>
      </a:spcBef>
      <a:spcAft>
        <a:spcPct val="0"/>
      </a:spcAft>
      <a:defRPr kumimoji="1" sz="2800" b="1" kern="1200">
        <a:solidFill>
          <a:srgbClr val="000000"/>
        </a:solidFill>
        <a:latin typeface="Arial" charset="0"/>
        <a:ea typeface="宋体" pitchFamily="2" charset="-122"/>
        <a:cs typeface="+mn-cs"/>
      </a:defRPr>
    </a:lvl3pPr>
    <a:lvl4pPr marL="1371600" algn="just" rtl="0" fontAlgn="base">
      <a:lnSpc>
        <a:spcPct val="90000"/>
      </a:lnSpc>
      <a:spcBef>
        <a:spcPct val="0"/>
      </a:spcBef>
      <a:spcAft>
        <a:spcPct val="0"/>
      </a:spcAft>
      <a:defRPr kumimoji="1" sz="2800" b="1" kern="1200">
        <a:solidFill>
          <a:srgbClr val="000000"/>
        </a:solidFill>
        <a:latin typeface="Arial" charset="0"/>
        <a:ea typeface="宋体" pitchFamily="2" charset="-122"/>
        <a:cs typeface="+mn-cs"/>
      </a:defRPr>
    </a:lvl4pPr>
    <a:lvl5pPr marL="1828800" algn="just" rtl="0" fontAlgn="base">
      <a:lnSpc>
        <a:spcPct val="90000"/>
      </a:lnSpc>
      <a:spcBef>
        <a:spcPct val="0"/>
      </a:spcBef>
      <a:spcAft>
        <a:spcPct val="0"/>
      </a:spcAft>
      <a:defRPr kumimoji="1" sz="2800" b="1" kern="1200">
        <a:solidFill>
          <a:srgbClr val="000000"/>
        </a:solidFill>
        <a:latin typeface="Arial" charset="0"/>
        <a:ea typeface="宋体" pitchFamily="2" charset="-122"/>
        <a:cs typeface="+mn-cs"/>
      </a:defRPr>
    </a:lvl5pPr>
    <a:lvl6pPr marL="2286000" algn="l" defTabSz="914400" rtl="0" eaLnBrk="1" latinLnBrk="0" hangingPunct="1">
      <a:defRPr kumimoji="1" sz="2800" b="1" kern="1200">
        <a:solidFill>
          <a:srgbClr val="000000"/>
        </a:solidFill>
        <a:latin typeface="Arial" charset="0"/>
        <a:ea typeface="宋体" pitchFamily="2" charset="-122"/>
        <a:cs typeface="+mn-cs"/>
      </a:defRPr>
    </a:lvl6pPr>
    <a:lvl7pPr marL="2743200" algn="l" defTabSz="914400" rtl="0" eaLnBrk="1" latinLnBrk="0" hangingPunct="1">
      <a:defRPr kumimoji="1" sz="2800" b="1" kern="1200">
        <a:solidFill>
          <a:srgbClr val="000000"/>
        </a:solidFill>
        <a:latin typeface="Arial" charset="0"/>
        <a:ea typeface="宋体" pitchFamily="2" charset="-122"/>
        <a:cs typeface="+mn-cs"/>
      </a:defRPr>
    </a:lvl7pPr>
    <a:lvl8pPr marL="3200400" algn="l" defTabSz="914400" rtl="0" eaLnBrk="1" latinLnBrk="0" hangingPunct="1">
      <a:defRPr kumimoji="1" sz="2800" b="1" kern="1200">
        <a:solidFill>
          <a:srgbClr val="000000"/>
        </a:solidFill>
        <a:latin typeface="Arial" charset="0"/>
        <a:ea typeface="宋体" pitchFamily="2" charset="-122"/>
        <a:cs typeface="+mn-cs"/>
      </a:defRPr>
    </a:lvl8pPr>
    <a:lvl9pPr marL="3657600" algn="l" defTabSz="914400" rtl="0" eaLnBrk="1" latinLnBrk="0" hangingPunct="1">
      <a:defRPr kumimoji="1" sz="2800" b="1"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905">
          <p15:clr>
            <a:srgbClr val="A4A3A4"/>
          </p15:clr>
        </p15:guide>
        <p15:guide id="2" pos="29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305FBC"/>
    <a:srgbClr val="2E5DBA"/>
    <a:srgbClr val="052BCF"/>
    <a:srgbClr val="F84E12"/>
    <a:srgbClr val="002E8A"/>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78079" autoAdjust="0"/>
  </p:normalViewPr>
  <p:slideViewPr>
    <p:cSldViewPr snapToGrid="0">
      <p:cViewPr varScale="1">
        <p:scale>
          <a:sx n="68" d="100"/>
          <a:sy n="68" d="100"/>
        </p:scale>
        <p:origin x="422" y="38"/>
      </p:cViewPr>
      <p:guideLst>
        <p:guide orient="horz" pos="1905"/>
        <p:guide pos="292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3126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27.xml"/><Relationship Id="rId1" Type="http://schemas.openxmlformats.org/officeDocument/2006/relationships/slide" Target="slides/slide26.xml"/><Relationship Id="rId6" Type="http://schemas.openxmlformats.org/officeDocument/2006/relationships/slide" Target="slides/slide33.xml"/><Relationship Id="rId5" Type="http://schemas.openxmlformats.org/officeDocument/2006/relationships/slide" Target="slides/slide32.xml"/><Relationship Id="rId4"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203779" name="Rectangle 3"/>
          <p:cNvSpPr>
            <a:spLocks noGrp="1" noChangeArrowheads="1"/>
          </p:cNvSpPr>
          <p:nvPr>
            <p:ph type="dt" sz="quarter"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endParaRPr lang="en-US" altLang="zh-CN"/>
          </a:p>
        </p:txBody>
      </p:sp>
      <p:sp>
        <p:nvSpPr>
          <p:cNvPr id="203780" name="Rectangle 4"/>
          <p:cNvSpPr>
            <a:spLocks noGrp="1" noChangeArrowheads="1"/>
          </p:cNvSpPr>
          <p:nvPr>
            <p:ph type="ftr" sz="quarter" idx="2"/>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203781" name="Rectangle 5"/>
          <p:cNvSpPr>
            <a:spLocks noGrp="1" noChangeArrowheads="1"/>
          </p:cNvSpPr>
          <p:nvPr>
            <p:ph type="sldNum" sz="quarter" idx="3"/>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fld id="{442BDE4E-65B7-447E-A717-47E62D34D793}" type="slidenum">
              <a:rPr lang="en-US" altLang="zh-CN"/>
              <a:pPr/>
              <a:t>‹#›</a:t>
            </a:fld>
            <a:endParaRPr lang="en-US" altLang="zh-CN"/>
          </a:p>
        </p:txBody>
      </p:sp>
    </p:spTree>
    <p:extLst>
      <p:ext uri="{BB962C8B-B14F-4D97-AF65-F5344CB8AC3E}">
        <p14:creationId xmlns:p14="http://schemas.microsoft.com/office/powerpoint/2010/main" val="205190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150531"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endParaRPr lang="en-US" altLang="zh-CN"/>
          </a:p>
        </p:txBody>
      </p:sp>
      <p:sp>
        <p:nvSpPr>
          <p:cNvPr id="150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0534"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150535"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fld id="{9997534C-9D86-40EB-ADB1-27990AC8A8CF}" type="slidenum">
              <a:rPr lang="en-US" altLang="zh-CN"/>
              <a:pPr/>
              <a:t>‹#›</a:t>
            </a:fld>
            <a:endParaRPr lang="en-US" altLang="zh-CN"/>
          </a:p>
        </p:txBody>
      </p:sp>
    </p:spTree>
    <p:extLst>
      <p:ext uri="{BB962C8B-B14F-4D97-AF65-F5344CB8AC3E}">
        <p14:creationId xmlns:p14="http://schemas.microsoft.com/office/powerpoint/2010/main" val="2391167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类是围绕着属性和方法</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1</a:t>
            </a:fld>
            <a:endParaRPr lang="en-US" altLang="zh-CN"/>
          </a:p>
        </p:txBody>
      </p:sp>
    </p:spTree>
    <p:extLst>
      <p:ext uri="{BB962C8B-B14F-4D97-AF65-F5344CB8AC3E}">
        <p14:creationId xmlns:p14="http://schemas.microsoft.com/office/powerpoint/2010/main" val="314733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首先是画类图，找出类间的关系</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15</a:t>
            </a:fld>
            <a:endParaRPr lang="en-US" altLang="zh-CN"/>
          </a:p>
        </p:txBody>
      </p:sp>
    </p:spTree>
    <p:extLst>
      <p:ext uri="{BB962C8B-B14F-4D97-AF65-F5344CB8AC3E}">
        <p14:creationId xmlns:p14="http://schemas.microsoft.com/office/powerpoint/2010/main" val="3235425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smtClean="0"/>
              <a:t>OOD</a:t>
            </a:r>
            <a:r>
              <a:rPr lang="zh-CN" altLang="en-US" dirty="0" smtClean="0"/>
              <a:t>的一个重要部分</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16</a:t>
            </a:fld>
            <a:endParaRPr lang="en-US" altLang="zh-CN"/>
          </a:p>
        </p:txBody>
      </p:sp>
    </p:spTree>
    <p:extLst>
      <p:ext uri="{BB962C8B-B14F-4D97-AF65-F5344CB8AC3E}">
        <p14:creationId xmlns:p14="http://schemas.microsoft.com/office/powerpoint/2010/main" val="348981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只考虑类图中的属性，不考虑方法</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18</a:t>
            </a:fld>
            <a:endParaRPr lang="en-US" altLang="zh-CN"/>
          </a:p>
        </p:txBody>
      </p:sp>
    </p:spTree>
    <p:extLst>
      <p:ext uri="{BB962C8B-B14F-4D97-AF65-F5344CB8AC3E}">
        <p14:creationId xmlns:p14="http://schemas.microsoft.com/office/powerpoint/2010/main" val="110884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对象就是表中的一行</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19</a:t>
            </a:fld>
            <a:endParaRPr lang="en-US" altLang="zh-CN"/>
          </a:p>
        </p:txBody>
      </p:sp>
    </p:spTree>
    <p:extLst>
      <p:ext uri="{BB962C8B-B14F-4D97-AF65-F5344CB8AC3E}">
        <p14:creationId xmlns:p14="http://schemas.microsoft.com/office/powerpoint/2010/main" val="2937098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如果类间没有关系，那么类到</a:t>
            </a:r>
            <a:r>
              <a:rPr lang="en-US" altLang="zh-CN" dirty="0" smtClean="0"/>
              <a:t>DB</a:t>
            </a:r>
            <a:r>
              <a:rPr lang="zh-CN" altLang="en-US" dirty="0" smtClean="0"/>
              <a:t>直接映射就行</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20</a:t>
            </a:fld>
            <a:endParaRPr lang="en-US" altLang="zh-CN"/>
          </a:p>
        </p:txBody>
      </p:sp>
    </p:spTree>
    <p:extLst>
      <p:ext uri="{BB962C8B-B14F-4D97-AF65-F5344CB8AC3E}">
        <p14:creationId xmlns:p14="http://schemas.microsoft.com/office/powerpoint/2010/main" val="1419078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方法只能通过接口的</a:t>
            </a:r>
            <a:r>
              <a:rPr lang="en-US" altLang="zh-CN" dirty="0" smtClean="0"/>
              <a:t>API</a:t>
            </a:r>
            <a:r>
              <a:rPr lang="zh-CN" altLang="en-US" dirty="0" smtClean="0"/>
              <a:t>进行封装，而实现映射。因为数据库本身不支持动态的东西</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21</a:t>
            </a:fld>
            <a:endParaRPr lang="en-US" altLang="zh-CN"/>
          </a:p>
        </p:txBody>
      </p:sp>
    </p:spTree>
    <p:extLst>
      <p:ext uri="{BB962C8B-B14F-4D97-AF65-F5344CB8AC3E}">
        <p14:creationId xmlns:p14="http://schemas.microsoft.com/office/powerpoint/2010/main" val="3476429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能不能通过设计模式的组合，实现类和对象之间的优化。</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22</a:t>
            </a:fld>
            <a:endParaRPr lang="en-US" altLang="zh-CN"/>
          </a:p>
        </p:txBody>
      </p:sp>
    </p:spTree>
    <p:extLst>
      <p:ext uri="{BB962C8B-B14F-4D97-AF65-F5344CB8AC3E}">
        <p14:creationId xmlns:p14="http://schemas.microsoft.com/office/powerpoint/2010/main" val="2262202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单粒模式</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24</a:t>
            </a:fld>
            <a:endParaRPr lang="en-US" altLang="zh-CN"/>
          </a:p>
        </p:txBody>
      </p:sp>
    </p:spTree>
    <p:extLst>
      <p:ext uri="{BB962C8B-B14F-4D97-AF65-F5344CB8AC3E}">
        <p14:creationId xmlns:p14="http://schemas.microsoft.com/office/powerpoint/2010/main" val="1888582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抽象工厂</a:t>
            </a:r>
            <a:endParaRPr lang="en-US" altLang="zh-CN" dirty="0" smtClean="0"/>
          </a:p>
          <a:p>
            <a:r>
              <a:rPr lang="zh-CN" altLang="en-US" dirty="0" smtClean="0"/>
              <a:t>用统一的方法，得到不同的类，以及相关的操作</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25</a:t>
            </a:fld>
            <a:endParaRPr lang="en-US" altLang="zh-CN"/>
          </a:p>
        </p:txBody>
      </p:sp>
    </p:spTree>
    <p:extLst>
      <p:ext uri="{BB962C8B-B14F-4D97-AF65-F5344CB8AC3E}">
        <p14:creationId xmlns:p14="http://schemas.microsoft.com/office/powerpoint/2010/main" val="1827444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外部调用和内部修改之间的关联降到最低</a:t>
            </a:r>
            <a:endParaRPr lang="en-US" altLang="zh-CN" dirty="0" smtClean="0"/>
          </a:p>
          <a:p>
            <a:endParaRPr lang="en-US" altLang="zh-CN" dirty="0" smtClean="0"/>
          </a:p>
          <a:p>
            <a:r>
              <a:rPr lang="zh-CN" altLang="en-US" dirty="0" smtClean="0"/>
              <a:t>越抽象，则耦合程度更低</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28</a:t>
            </a:fld>
            <a:endParaRPr lang="en-US" altLang="zh-CN"/>
          </a:p>
        </p:txBody>
      </p:sp>
    </p:spTree>
    <p:extLst>
      <p:ext uri="{BB962C8B-B14F-4D97-AF65-F5344CB8AC3E}">
        <p14:creationId xmlns:p14="http://schemas.microsoft.com/office/powerpoint/2010/main" val="2528091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OOD</a:t>
            </a:r>
            <a:r>
              <a:rPr lang="zh-CN" altLang="en-US" dirty="0" smtClean="0"/>
              <a:t>是在</a:t>
            </a:r>
            <a:r>
              <a:rPr lang="en-US" altLang="zh-CN" dirty="0" smtClean="0"/>
              <a:t>OOA</a:t>
            </a:r>
            <a:r>
              <a:rPr lang="zh-CN" altLang="en-US" dirty="0" smtClean="0"/>
              <a:t>的基础上，向实现转化。</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2</a:t>
            </a:fld>
            <a:endParaRPr lang="en-US" altLang="zh-CN"/>
          </a:p>
        </p:txBody>
      </p:sp>
    </p:spTree>
    <p:extLst>
      <p:ext uri="{BB962C8B-B14F-4D97-AF65-F5344CB8AC3E}">
        <p14:creationId xmlns:p14="http://schemas.microsoft.com/office/powerpoint/2010/main" val="2568239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一般在多对多的关系中，通过中介将销售双方组织起来</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31</a:t>
            </a:fld>
            <a:endParaRPr lang="en-US" altLang="zh-CN"/>
          </a:p>
        </p:txBody>
      </p:sp>
    </p:spTree>
    <p:extLst>
      <p:ext uri="{BB962C8B-B14F-4D97-AF65-F5344CB8AC3E}">
        <p14:creationId xmlns:p14="http://schemas.microsoft.com/office/powerpoint/2010/main" val="466238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Adapter</a:t>
            </a:r>
            <a:r>
              <a:rPr lang="zh-CN" altLang="en-US" smtClean="0"/>
              <a:t>可适应于不同类型的接口</a:t>
            </a:r>
            <a:endParaRPr lang="en-US" altLang="zh-CN" smtClean="0"/>
          </a:p>
          <a:p>
            <a:r>
              <a:rPr lang="en-US" altLang="zh-CN" dirty="0" smtClean="0"/>
              <a:t>Iterator</a:t>
            </a:r>
            <a:r>
              <a:rPr lang="zh-CN" altLang="en-US" dirty="0" smtClean="0"/>
              <a:t>用来访问线性结构</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35</a:t>
            </a:fld>
            <a:endParaRPr lang="en-US" altLang="zh-CN"/>
          </a:p>
        </p:txBody>
      </p:sp>
    </p:spTree>
    <p:extLst>
      <p:ext uri="{BB962C8B-B14F-4D97-AF65-F5344CB8AC3E}">
        <p14:creationId xmlns:p14="http://schemas.microsoft.com/office/powerpoint/2010/main" val="3792339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C</a:t>
            </a:r>
            <a:r>
              <a:rPr lang="zh-CN" altLang="en-US" dirty="0" smtClean="0"/>
              <a:t>里面，一个函数名就唯一确定了一个函数，但在面向对象中，就比较麻烦了。</a:t>
            </a:r>
            <a:endParaRPr lang="en-US" altLang="zh-CN" dirty="0" smtClean="0"/>
          </a:p>
          <a:p>
            <a:r>
              <a:rPr lang="zh-CN" altLang="en-US" dirty="0" smtClean="0"/>
              <a:t>在面向对象中，不可能是直接用</a:t>
            </a:r>
            <a:endParaRPr lang="en-US" altLang="zh-CN" dirty="0" smtClean="0"/>
          </a:p>
          <a:p>
            <a:endParaRPr lang="en-US" altLang="zh-CN" dirty="0" smtClean="0"/>
          </a:p>
          <a:p>
            <a:r>
              <a:rPr lang="zh-CN" altLang="en-US" dirty="0" smtClean="0"/>
              <a:t>只有白盒测试才能看见详细的语句。</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36</a:t>
            </a:fld>
            <a:endParaRPr lang="en-US" altLang="zh-CN"/>
          </a:p>
        </p:txBody>
      </p:sp>
    </p:spTree>
    <p:extLst>
      <p:ext uri="{BB962C8B-B14F-4D97-AF65-F5344CB8AC3E}">
        <p14:creationId xmlns:p14="http://schemas.microsoft.com/office/powerpoint/2010/main" val="1812502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面向对象的特性导致对于面向对象语言的测试就要有一些特殊的地方（封装、继承、多态）</a:t>
            </a:r>
            <a:endParaRPr lang="en-US" altLang="zh-CN" dirty="0" smtClean="0"/>
          </a:p>
          <a:p>
            <a:r>
              <a:rPr lang="en-US" altLang="zh-CN" dirty="0" smtClean="0"/>
              <a:t>P259, 260:class</a:t>
            </a:r>
            <a:r>
              <a:rPr lang="en-US" altLang="zh-CN" baseline="0" dirty="0" smtClean="0"/>
              <a:t> A, B</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37</a:t>
            </a:fld>
            <a:endParaRPr lang="en-US" altLang="zh-CN"/>
          </a:p>
        </p:txBody>
      </p:sp>
    </p:spTree>
    <p:extLst>
      <p:ext uri="{BB962C8B-B14F-4D97-AF65-F5344CB8AC3E}">
        <p14:creationId xmlns:p14="http://schemas.microsoft.com/office/powerpoint/2010/main" val="1566327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如果是派生类，那么还有看看有没有重载基类的函数，此时就还要测试基类的函数</a:t>
            </a:r>
            <a:endParaRPr lang="en-US" altLang="zh-CN" dirty="0" smtClean="0"/>
          </a:p>
          <a:p>
            <a:r>
              <a:rPr lang="zh-CN" altLang="en-US" dirty="0" smtClean="0"/>
              <a:t>多态：派生类重载了基类的函数</a:t>
            </a:r>
            <a:endParaRPr lang="en-US" altLang="zh-CN" dirty="0" smtClean="0"/>
          </a:p>
          <a:p>
            <a:r>
              <a:rPr lang="en-US" altLang="zh-CN" dirty="0" smtClean="0"/>
              <a:t>P260</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38</a:t>
            </a:fld>
            <a:endParaRPr lang="en-US" altLang="zh-CN"/>
          </a:p>
        </p:txBody>
      </p:sp>
    </p:spTree>
    <p:extLst>
      <p:ext uri="{BB962C8B-B14F-4D97-AF65-F5344CB8AC3E}">
        <p14:creationId xmlns:p14="http://schemas.microsoft.com/office/powerpoint/2010/main" val="782136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对于聚合的类来说，还需要测试相关的类</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42</a:t>
            </a:fld>
            <a:endParaRPr lang="en-US" altLang="zh-CN"/>
          </a:p>
        </p:txBody>
      </p:sp>
    </p:spTree>
    <p:extLst>
      <p:ext uri="{BB962C8B-B14F-4D97-AF65-F5344CB8AC3E}">
        <p14:creationId xmlns:p14="http://schemas.microsoft.com/office/powerpoint/2010/main" val="3049965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把类逐步组装成包，然后将包组合成系统</a:t>
            </a:r>
            <a:endParaRPr lang="en-US" altLang="zh-CN" dirty="0" smtClean="0"/>
          </a:p>
          <a:p>
            <a:r>
              <a:rPr lang="zh-CN" altLang="en-US" dirty="0" smtClean="0"/>
              <a:t>如何去测试类内部的集成（类本身是由函数构成的）？</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43</a:t>
            </a:fld>
            <a:endParaRPr lang="en-US" altLang="zh-CN"/>
          </a:p>
        </p:txBody>
      </p:sp>
    </p:spTree>
    <p:extLst>
      <p:ext uri="{BB962C8B-B14F-4D97-AF65-F5344CB8AC3E}">
        <p14:creationId xmlns:p14="http://schemas.microsoft.com/office/powerpoint/2010/main" val="3391506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按序列来做；</a:t>
            </a:r>
            <a:endParaRPr lang="en-US" altLang="zh-CN" dirty="0" smtClean="0"/>
          </a:p>
          <a:p>
            <a:r>
              <a:rPr lang="zh-CN" altLang="en-US" dirty="0" smtClean="0"/>
              <a:t>随机的一个操作序列</a:t>
            </a:r>
            <a:r>
              <a:rPr lang="en-US" altLang="zh-CN" dirty="0" smtClean="0"/>
              <a:t>/*</a:t>
            </a:r>
            <a:r>
              <a:rPr lang="zh-CN" altLang="en-US" dirty="0" smtClean="0"/>
              <a:t>是一个比较典型的用户操作</a:t>
            </a:r>
            <a:r>
              <a:rPr lang="en-US" altLang="zh-CN" dirty="0" smtClean="0"/>
              <a:t>*/</a:t>
            </a:r>
            <a:r>
              <a:rPr lang="zh-CN" altLang="en-US" dirty="0" smtClean="0"/>
              <a:t>；</a:t>
            </a:r>
            <a:endParaRPr lang="en-US" altLang="zh-CN" dirty="0" smtClean="0"/>
          </a:p>
          <a:p>
            <a:r>
              <a:rPr lang="zh-CN" altLang="en-US" dirty="0" smtClean="0"/>
              <a:t>尽可能将类中相关的成员函数都包括进来</a:t>
            </a:r>
            <a:endParaRPr lang="en-US" altLang="zh-CN" dirty="0" smtClean="0"/>
          </a:p>
          <a:p>
            <a:endParaRPr lang="en-US" altLang="zh-CN" dirty="0" smtClean="0"/>
          </a:p>
          <a:p>
            <a:r>
              <a:rPr lang="zh-CN" altLang="en-US" dirty="0" smtClean="0"/>
              <a:t>最终所有的测试用例都应该覆盖所有的成员函数，并且用例包括典型的用户操作过程</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44</a:t>
            </a:fld>
            <a:endParaRPr lang="en-US" altLang="zh-CN"/>
          </a:p>
        </p:txBody>
      </p:sp>
    </p:spTree>
    <p:extLst>
      <p:ext uri="{BB962C8B-B14F-4D97-AF65-F5344CB8AC3E}">
        <p14:creationId xmlns:p14="http://schemas.microsoft.com/office/powerpoint/2010/main" val="2643605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OOA</a:t>
            </a:r>
            <a:r>
              <a:rPr lang="zh-CN" altLang="en-US" dirty="0" smtClean="0"/>
              <a:t>和</a:t>
            </a:r>
            <a:r>
              <a:rPr lang="en-US" altLang="zh-CN" dirty="0" smtClean="0"/>
              <a:t>OOD</a:t>
            </a:r>
            <a:r>
              <a:rPr lang="zh-CN" altLang="en-US" dirty="0" smtClean="0"/>
              <a:t>所用的工具是完全一致的</a:t>
            </a:r>
            <a:endParaRPr lang="en-US" altLang="zh-CN" dirty="0" smtClean="0"/>
          </a:p>
          <a:p>
            <a:r>
              <a:rPr lang="en-US" altLang="zh-CN" dirty="0" smtClean="0"/>
              <a:t>SCI</a:t>
            </a:r>
            <a:r>
              <a:rPr lang="zh-CN" altLang="en-US" dirty="0" smtClean="0"/>
              <a:t>：软件配置项</a:t>
            </a:r>
            <a:endParaRPr lang="en-US" altLang="zh-CN" dirty="0" smtClean="0"/>
          </a:p>
          <a:p>
            <a:r>
              <a:rPr lang="en-US" altLang="zh-CN" dirty="0" smtClean="0"/>
              <a:t>CMM</a:t>
            </a:r>
            <a:r>
              <a:rPr lang="zh-CN" altLang="en-US" dirty="0" smtClean="0"/>
              <a:t>：</a:t>
            </a:r>
            <a:r>
              <a:rPr lang="zh-CN" altLang="en-US" dirty="0" smtClean="0"/>
              <a:t>软件能力成熟度模型</a:t>
            </a:r>
            <a:endParaRPr lang="en-US" altLang="zh-CN" dirty="0" smtClean="0"/>
          </a:p>
          <a:p>
            <a:r>
              <a:rPr lang="en-US" altLang="zh-CN" dirty="0" smtClean="0"/>
              <a:t>KPA</a:t>
            </a:r>
            <a:r>
              <a:rPr lang="zh-CN" altLang="en-US" dirty="0" smtClean="0"/>
              <a:t>：关键过程域</a:t>
            </a:r>
            <a:endParaRPr lang="en-US" altLang="zh-CN" dirty="0" smtClean="0"/>
          </a:p>
          <a:p>
            <a:r>
              <a:rPr lang="zh-CN" altLang="en-US" dirty="0" smtClean="0"/>
              <a:t>在每一个</a:t>
            </a:r>
            <a:r>
              <a:rPr lang="en-US" altLang="zh-CN" dirty="0" smtClean="0"/>
              <a:t>KPA</a:t>
            </a:r>
            <a:r>
              <a:rPr lang="zh-CN" altLang="en-US" dirty="0" smtClean="0"/>
              <a:t>中定义</a:t>
            </a:r>
            <a:r>
              <a:rPr lang="en-US" altLang="zh-CN" dirty="0" smtClean="0"/>
              <a:t>SCI</a:t>
            </a:r>
          </a:p>
          <a:p>
            <a:r>
              <a:rPr lang="en-US" altLang="zh-CN" dirty="0" smtClean="0"/>
              <a:t>P319</a:t>
            </a:r>
            <a:r>
              <a:rPr lang="zh-CN" altLang="en-US" dirty="0" smtClean="0"/>
              <a:t>、</a:t>
            </a:r>
            <a:r>
              <a:rPr lang="en-US" altLang="zh-CN" dirty="0" smtClean="0"/>
              <a:t>320</a:t>
            </a:r>
          </a:p>
          <a:p>
            <a:r>
              <a:rPr lang="en-US" altLang="zh-CN" dirty="0" smtClean="0"/>
              <a:t>OOA</a:t>
            </a:r>
            <a:r>
              <a:rPr lang="zh-CN" altLang="en-US" dirty="0" smtClean="0"/>
              <a:t>到</a:t>
            </a:r>
            <a:r>
              <a:rPr lang="en-US" altLang="zh-CN" dirty="0" smtClean="0"/>
              <a:t>OOD</a:t>
            </a:r>
            <a:r>
              <a:rPr lang="zh-CN" altLang="en-US" dirty="0" smtClean="0"/>
              <a:t>是有交叠的</a:t>
            </a:r>
            <a:endParaRPr lang="en-US" altLang="zh-CN" dirty="0" smtClean="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3</a:t>
            </a:fld>
            <a:endParaRPr lang="en-US" altLang="zh-CN"/>
          </a:p>
        </p:txBody>
      </p:sp>
    </p:spTree>
    <p:extLst>
      <p:ext uri="{BB962C8B-B14F-4D97-AF65-F5344CB8AC3E}">
        <p14:creationId xmlns:p14="http://schemas.microsoft.com/office/powerpoint/2010/main" val="18157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如果语言不支持指针和数组，那就要定义新的类来支持类间关系</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6</a:t>
            </a:fld>
            <a:endParaRPr lang="en-US" altLang="zh-CN"/>
          </a:p>
        </p:txBody>
      </p:sp>
    </p:spTree>
    <p:extLst>
      <p:ext uri="{BB962C8B-B14F-4D97-AF65-F5344CB8AC3E}">
        <p14:creationId xmlns:p14="http://schemas.microsoft.com/office/powerpoint/2010/main" val="146677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精化类的方法：</a:t>
            </a:r>
            <a:endParaRPr lang="en-US" altLang="zh-CN" dirty="0" smtClean="0"/>
          </a:p>
          <a:p>
            <a:pPr marL="228600" indent="-228600">
              <a:buAutoNum type="arabicPeriod"/>
            </a:pPr>
            <a:r>
              <a:rPr lang="zh-CN" altLang="en-US" dirty="0" smtClean="0"/>
              <a:t>关联。这些关联关系如何在类间实现。尽量去添加新的方法，而非新的类</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8</a:t>
            </a:fld>
            <a:endParaRPr lang="en-US" altLang="zh-CN"/>
          </a:p>
        </p:txBody>
      </p:sp>
    </p:spTree>
    <p:extLst>
      <p:ext uri="{BB962C8B-B14F-4D97-AF65-F5344CB8AC3E}">
        <p14:creationId xmlns:p14="http://schemas.microsoft.com/office/powerpoint/2010/main" val="4120675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9</a:t>
            </a:fld>
            <a:endParaRPr lang="en-US" altLang="zh-CN"/>
          </a:p>
        </p:txBody>
      </p:sp>
    </p:spTree>
    <p:extLst>
      <p:ext uri="{BB962C8B-B14F-4D97-AF65-F5344CB8AC3E}">
        <p14:creationId xmlns:p14="http://schemas.microsoft.com/office/powerpoint/2010/main" val="242188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如果我只是使用一个类，而不是要修改它，那么聚合关系更好；如果要使用，那么泛化关系更好</a:t>
            </a:r>
            <a:endParaRPr lang="en-US" altLang="zh-CN" dirty="0" smtClean="0"/>
          </a:p>
          <a:p>
            <a:r>
              <a:rPr lang="zh-CN" altLang="en-US" dirty="0" smtClean="0"/>
              <a:t>聚合关系类似于：只读</a:t>
            </a:r>
            <a:endParaRPr lang="en-US" altLang="zh-CN" dirty="0" smtClean="0"/>
          </a:p>
          <a:p>
            <a:r>
              <a:rPr lang="zh-CN" altLang="en-US" dirty="0" smtClean="0"/>
              <a:t>泛化关系类似于：读写</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10</a:t>
            </a:fld>
            <a:endParaRPr lang="en-US" altLang="zh-CN"/>
          </a:p>
        </p:txBody>
      </p:sp>
    </p:spTree>
    <p:extLst>
      <p:ext uri="{BB962C8B-B14F-4D97-AF65-F5344CB8AC3E}">
        <p14:creationId xmlns:p14="http://schemas.microsoft.com/office/powerpoint/2010/main" val="2515657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关联关系：</a:t>
            </a:r>
            <a:endParaRPr lang="en-US" altLang="zh-CN" dirty="0" smtClean="0"/>
          </a:p>
          <a:p>
            <a:pPr marL="228600" indent="-228600">
              <a:buAutoNum type="arabicPeriod"/>
            </a:pPr>
            <a:r>
              <a:rPr lang="zh-CN" altLang="en-US" dirty="0" smtClean="0"/>
              <a:t>重数</a:t>
            </a:r>
            <a:endParaRPr lang="en-US" altLang="zh-CN" dirty="0" smtClean="0"/>
          </a:p>
          <a:p>
            <a:pPr marL="228600" indent="-228600">
              <a:buAutoNum type="arabicPeriod"/>
            </a:pPr>
            <a:r>
              <a:rPr lang="zh-CN" altLang="en-US" dirty="0" smtClean="0"/>
              <a:t>定义关联类</a:t>
            </a: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0" indent="0">
              <a:buNone/>
            </a:pPr>
            <a:r>
              <a:rPr lang="zh-CN" altLang="en-US" dirty="0" smtClean="0"/>
              <a:t>“试题管理”是一个关联类，并非是从需求当中得到的，而是从设计中得到</a:t>
            </a:r>
            <a:endParaRPr lang="en-US" altLang="zh-CN" dirty="0" smtClean="0"/>
          </a:p>
          <a:p>
            <a:pPr marL="0" indent="0">
              <a:buNone/>
            </a:pPr>
            <a:endParaRPr lang="en-US" altLang="zh-CN" dirty="0" smtClean="0"/>
          </a:p>
          <a:p>
            <a:pPr marL="0" indent="0">
              <a:buNone/>
            </a:pPr>
            <a:r>
              <a:rPr lang="en-US" altLang="zh-CN" dirty="0" smtClean="0"/>
              <a:t>P237</a:t>
            </a:r>
            <a:r>
              <a:rPr lang="zh-CN" altLang="en-US" dirty="0" smtClean="0"/>
              <a:t>：多对多的关系难以实现，可以通过一个关联类，来吧多对多转变为两个一对多</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13</a:t>
            </a:fld>
            <a:endParaRPr lang="en-US" altLang="zh-CN"/>
          </a:p>
        </p:txBody>
      </p:sp>
    </p:spTree>
    <p:extLst>
      <p:ext uri="{BB962C8B-B14F-4D97-AF65-F5344CB8AC3E}">
        <p14:creationId xmlns:p14="http://schemas.microsoft.com/office/powerpoint/2010/main" val="135478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首先是画类图，找出类间的关系</a:t>
            </a:r>
            <a:endParaRPr lang="zh-CN" altLang="en-US" dirty="0"/>
          </a:p>
        </p:txBody>
      </p:sp>
      <p:sp>
        <p:nvSpPr>
          <p:cNvPr id="4" name="灯片编号占位符 3"/>
          <p:cNvSpPr>
            <a:spLocks noGrp="1"/>
          </p:cNvSpPr>
          <p:nvPr>
            <p:ph type="sldNum" sz="quarter" idx="10"/>
          </p:nvPr>
        </p:nvSpPr>
        <p:spPr/>
        <p:txBody>
          <a:bodyPr/>
          <a:lstStyle/>
          <a:p>
            <a:fld id="{9997534C-9D86-40EB-ADB1-27990AC8A8CF}" type="slidenum">
              <a:rPr lang="en-US" altLang="zh-CN" smtClean="0"/>
              <a:pPr/>
              <a:t>14</a:t>
            </a:fld>
            <a:endParaRPr lang="en-US" altLang="zh-CN"/>
          </a:p>
        </p:txBody>
      </p:sp>
    </p:spTree>
    <p:extLst>
      <p:ext uri="{BB962C8B-B14F-4D97-AF65-F5344CB8AC3E}">
        <p14:creationId xmlns:p14="http://schemas.microsoft.com/office/powerpoint/2010/main" val="2250178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58402"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358403"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eaLnBrk="0" hangingPunct="0">
              <a:lnSpc>
                <a:spcPct val="100000"/>
              </a:lnSpc>
              <a:spcBef>
                <a:spcPct val="50000"/>
              </a:spcBef>
              <a:buClr>
                <a:srgbClr val="B2B2B2"/>
              </a:buClr>
              <a:buSzPct val="75000"/>
              <a:buFont typeface="Wingdings" pitchFamily="2" charset="2"/>
              <a:buNone/>
              <a:defRPr kumimoji="0" sz="800" b="0">
                <a:solidFill>
                  <a:schemeClr val="bg1"/>
                </a:solidFill>
              </a:defRPr>
            </a:lvl1pPr>
          </a:lstStyle>
          <a:p>
            <a:endParaRPr lang="en-US" altLang="zh-CN"/>
          </a:p>
        </p:txBody>
      </p:sp>
      <p:sp>
        <p:nvSpPr>
          <p:cNvPr id="358404" name="Rectangle 4"/>
          <p:cNvSpPr>
            <a:spLocks noGrp="1" noChangeArrowheads="1"/>
          </p:cNvSpPr>
          <p:nvPr>
            <p:ph type="ctrTitle" sz="quarter"/>
          </p:nvPr>
        </p:nvSpPr>
        <p:spPr>
          <a:xfrm>
            <a:off x="914400" y="1447800"/>
            <a:ext cx="7772400" cy="1470025"/>
          </a:xfrm>
        </p:spPr>
        <p:txBody>
          <a:bodyPr/>
          <a:lstStyle>
            <a:lvl1pPr algn="r">
              <a:lnSpc>
                <a:spcPct val="95000"/>
              </a:lnSpc>
              <a:defRPr sz="5400"/>
            </a:lvl1pPr>
          </a:lstStyle>
          <a:p>
            <a:r>
              <a:rPr lang="zh-CN" altLang="en-US"/>
              <a:t>单击此处编辑母版标题样式</a:t>
            </a:r>
          </a:p>
        </p:txBody>
      </p:sp>
      <p:sp>
        <p:nvSpPr>
          <p:cNvPr id="358405"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358406"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358407"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en-US" altLang="zh-CN" sz="1400">
                <a:solidFill>
                  <a:schemeClr val="tx1"/>
                </a:solidFill>
                <a:latin typeface="Times New Roman" pitchFamily="18" charset="0"/>
              </a:rPr>
              <a:t>           </a:t>
            </a:r>
            <a:r>
              <a:rPr lang="zh-CN" altLang="en-US" sz="1400">
                <a:solidFill>
                  <a:schemeClr val="tx1"/>
                </a:solidFill>
                <a:latin typeface="Times New Roman" pitchFamily="18" charset="0"/>
              </a:rPr>
              <a:t>第  </a:t>
            </a:r>
            <a:fld id="{C11CF4D9-86B5-4856-AFAF-22328A66C019}" type="slidenum">
              <a:rPr lang="zh-CN" altLang="en-US" sz="1400">
                <a:solidFill>
                  <a:schemeClr val="tx1"/>
                </a:solidFill>
                <a:latin typeface="Times New Roman" pitchFamily="18" charset="0"/>
              </a:rPr>
              <a:pPr algn="ctr" eaLnBrk="0" hangingPunct="0">
                <a:lnSpc>
                  <a:spcPct val="100000"/>
                </a:lnSpc>
                <a:spcBef>
                  <a:spcPct val="50000"/>
                </a:spcBef>
                <a:buClr>
                  <a:srgbClr val="CC99FF"/>
                </a:buClr>
                <a:buFont typeface="Monotype Sorts" pitchFamily="2" charset="2"/>
                <a:buNone/>
              </a:pPr>
              <a:t>‹#›</a:t>
            </a:fld>
            <a:r>
              <a:rPr lang="zh-CN" altLang="en-US" sz="1400">
                <a:solidFill>
                  <a:schemeClr val="tx1"/>
                </a:solidFill>
                <a:latin typeface="Times New Roman" pitchFamily="18" charset="0"/>
              </a:rPr>
              <a:t>  页</a:t>
            </a:r>
          </a:p>
        </p:txBody>
      </p:sp>
      <p:sp>
        <p:nvSpPr>
          <p:cNvPr id="358408" name="Text Box 8"/>
          <p:cNvSpPr txBox="1">
            <a:spLocks noChangeArrowheads="1"/>
          </p:cNvSpPr>
          <p:nvPr/>
        </p:nvSpPr>
        <p:spPr bwMode="auto">
          <a:xfrm>
            <a:off x="12700" y="6556375"/>
            <a:ext cx="1093788" cy="301625"/>
          </a:xfrm>
          <a:prstGeom prst="rect">
            <a:avLst/>
          </a:prstGeom>
          <a:noFill/>
          <a:ln w="9525">
            <a:noFill/>
            <a:miter lim="800000"/>
            <a:headEnd/>
            <a:tailEnd/>
          </a:ln>
          <a:effectLst/>
        </p:spPr>
        <p:txBody>
          <a:bodyPr lIns="90187" tIns="45094" rIns="90187" bIns="45094">
            <a:spAutoFit/>
          </a:bodyPr>
          <a:lstStyle/>
          <a:p>
            <a:pPr algn="l" defTabSz="901700" eaLnBrk="0" hangingPunct="0">
              <a:lnSpc>
                <a:spcPct val="100000"/>
              </a:lnSpc>
              <a:spcBef>
                <a:spcPct val="50000"/>
              </a:spcBef>
              <a:buClr>
                <a:srgbClr val="CC99FF"/>
              </a:buClr>
              <a:buFont typeface="Monotype Sorts" pitchFamily="2" charset="2"/>
              <a:buNone/>
            </a:pPr>
            <a:r>
              <a:rPr lang="en-US" altLang="zh-CN" sz="1400">
                <a:solidFill>
                  <a:srgbClr val="FFFF99"/>
                </a:solidFill>
                <a:latin typeface="Times New Roman" pitchFamily="18" charset="0"/>
              </a:rPr>
              <a:t> </a:t>
            </a:r>
            <a:r>
              <a:rPr lang="zh-CN" altLang="en-US" sz="1400">
                <a:solidFill>
                  <a:srgbClr val="FFFF99"/>
                </a:solidFill>
                <a:latin typeface="Times New Roman" pitchFamily="18" charset="0"/>
              </a:rPr>
              <a:t>第  </a:t>
            </a:r>
            <a:fld id="{78280CFE-589F-4494-9140-4538283781FA}" type="slidenum">
              <a:rPr lang="zh-CN" altLang="en-US" sz="1400">
                <a:solidFill>
                  <a:srgbClr val="FFFF99"/>
                </a:solidFill>
                <a:latin typeface="Times New Roman" pitchFamily="18" charset="0"/>
              </a:rPr>
              <a:pPr algn="l" defTabSz="901700" eaLnBrk="0" hangingPunct="0">
                <a:lnSpc>
                  <a:spcPct val="100000"/>
                </a:lnSpc>
                <a:spcBef>
                  <a:spcPct val="50000"/>
                </a:spcBef>
                <a:buClr>
                  <a:srgbClr val="CC99FF"/>
                </a:buClr>
                <a:buFont typeface="Monotype Sorts" pitchFamily="2" charset="2"/>
                <a:buNone/>
              </a:pPr>
              <a:t>‹#›</a:t>
            </a:fld>
            <a:r>
              <a:rPr lang="zh-CN" altLang="en-US" sz="1400">
                <a:solidFill>
                  <a:srgbClr val="FFFF99"/>
                </a:solidFill>
                <a:latin typeface="Times New Roman" pitchFamily="18" charset="0"/>
              </a:rPr>
              <a:t>  页</a:t>
            </a: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16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163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28700" y="-69850"/>
            <a:ext cx="7196138" cy="3516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28700" y="-69850"/>
            <a:ext cx="7196138" cy="1057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58888" y="1341438"/>
            <a:ext cx="3230562" cy="2105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341438"/>
            <a:ext cx="3230563" cy="2105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8888" y="13414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341438"/>
            <a:ext cx="3230563"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algn="l" defTabSz="346075" eaLnBrk="0" hangingPunct="0">
              <a:spcAft>
                <a:spcPct val="50000"/>
              </a:spcAft>
              <a:buClr>
                <a:srgbClr val="A31221"/>
              </a:buClr>
              <a:buSzPct val="75000"/>
              <a:buFont typeface="Wingdings 3" pitchFamily="18" charset="2"/>
              <a:buNone/>
              <a:tabLst>
                <a:tab pos="1260475" algn="l"/>
              </a:tabLst>
            </a:pPr>
            <a:endParaRPr kumimoji="0" lang="zh-CN" altLang="zh-CN" sz="2200">
              <a:latin typeface="宋体" pitchFamily="2" charset="-122"/>
            </a:endParaRPr>
          </a:p>
        </p:txBody>
      </p:sp>
      <p:sp>
        <p:nvSpPr>
          <p:cNvPr id="357379" name="Rectangle 3"/>
          <p:cNvSpPr>
            <a:spLocks noChangeArrowheads="1"/>
          </p:cNvSpPr>
          <p:nvPr/>
        </p:nvSpPr>
        <p:spPr bwMode="auto">
          <a:xfrm>
            <a:off x="8247063" y="6672263"/>
            <a:ext cx="717550" cy="285750"/>
          </a:xfrm>
          <a:prstGeom prst="rect">
            <a:avLst/>
          </a:prstGeom>
          <a:noFill/>
          <a:ln w="9525">
            <a:noFill/>
            <a:miter lim="800000"/>
            <a:headEnd/>
            <a:tailEnd/>
          </a:ln>
          <a:effectLst/>
        </p:spPr>
        <p:txBody>
          <a:bodyPr lIns="0" tIns="0" rIns="0" bIns="0"/>
          <a:lstStyle/>
          <a:p>
            <a:pPr algn="r" eaLnBrk="0" hangingPunct="0">
              <a:lnSpc>
                <a:spcPct val="100000"/>
              </a:lnSpc>
            </a:pPr>
            <a:fld id="{0D935FAB-5BA9-4580-AA2E-22849A105674}" type="slidenum">
              <a:rPr kumimoji="0" lang="en-US" altLang="zh-CN" sz="800" b="0">
                <a:solidFill>
                  <a:srgbClr val="969696"/>
                </a:solidFill>
                <a:latin typeface="Arial Narrow" pitchFamily="34" charset="0"/>
              </a:rPr>
              <a:pPr algn="r" eaLnBrk="0" hangingPunct="0">
                <a:lnSpc>
                  <a:spcPct val="100000"/>
                </a:lnSpc>
              </a:pPr>
              <a:t>‹#›</a:t>
            </a:fld>
            <a:endParaRPr kumimoji="0" lang="en-US" altLang="zh-CN" sz="800" b="0">
              <a:solidFill>
                <a:srgbClr val="969696"/>
              </a:solidFill>
              <a:latin typeface="Arial Narrow" pitchFamily="34" charset="0"/>
            </a:endParaRPr>
          </a:p>
        </p:txBody>
      </p:sp>
      <p:sp>
        <p:nvSpPr>
          <p:cNvPr id="357380"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357381"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357382" name="Rectangle 6"/>
          <p:cNvSpPr>
            <a:spLocks noGrp="1" noChangeArrowheads="1"/>
          </p:cNvSpPr>
          <p:nvPr>
            <p:ph type="body" idx="1"/>
          </p:nvPr>
        </p:nvSpPr>
        <p:spPr bwMode="auto">
          <a:xfrm>
            <a:off x="1258888" y="1341438"/>
            <a:ext cx="6613525"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357384"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357385"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357386" name="Text Box 10"/>
          <p:cNvSpPr txBox="1">
            <a:spLocks noChangeArrowheads="1"/>
          </p:cNvSpPr>
          <p:nvPr/>
        </p:nvSpPr>
        <p:spPr bwMode="auto">
          <a:xfrm>
            <a:off x="7710488" y="6557963"/>
            <a:ext cx="1431925" cy="301625"/>
          </a:xfrm>
          <a:prstGeom prst="rect">
            <a:avLst/>
          </a:prstGeom>
          <a:noFill/>
          <a:ln w="9525">
            <a:noFill/>
            <a:miter lim="800000"/>
            <a:headEnd/>
            <a:tailEnd/>
          </a:ln>
          <a:effectLst/>
        </p:spPr>
        <p:txBody>
          <a:bodyPr lIns="90187" tIns="45094" rIns="90187" bIns="45094">
            <a:spAutoFit/>
          </a:bodyPr>
          <a:lstStyle/>
          <a:p>
            <a:pPr algn="ctr" defTabSz="901700" eaLnBrk="0" hangingPunct="0">
              <a:lnSpc>
                <a:spcPct val="100000"/>
              </a:lnSpc>
              <a:spcBef>
                <a:spcPct val="50000"/>
              </a:spcBef>
              <a:buClr>
                <a:srgbClr val="CC99FF"/>
              </a:buClr>
              <a:buFont typeface="Monotype Sorts" pitchFamily="2" charset="2"/>
              <a:buNone/>
            </a:pPr>
            <a:r>
              <a:rPr lang="en-US" altLang="zh-CN" sz="1400">
                <a:solidFill>
                  <a:srgbClr val="FFFF99"/>
                </a:solidFill>
                <a:latin typeface="Times New Roman" pitchFamily="18" charset="0"/>
              </a:rPr>
              <a:t>           </a:t>
            </a:r>
            <a:r>
              <a:rPr lang="zh-CN" altLang="en-US" sz="1400">
                <a:solidFill>
                  <a:srgbClr val="FFFF99"/>
                </a:solidFill>
                <a:latin typeface="Times New Roman" pitchFamily="18" charset="0"/>
              </a:rPr>
              <a:t>第  </a:t>
            </a:r>
            <a:fld id="{635F899D-5D3F-4BDC-A7C4-045A349826B0}" type="slidenum">
              <a:rPr lang="zh-CN" altLang="en-US" sz="1400">
                <a:solidFill>
                  <a:srgbClr val="FFFF99"/>
                </a:solidFill>
                <a:latin typeface="Times New Roman" pitchFamily="18" charset="0"/>
              </a:rPr>
              <a:pPr algn="ctr" defTabSz="901700" eaLnBrk="0" hangingPunct="0">
                <a:lnSpc>
                  <a:spcPct val="100000"/>
                </a:lnSpc>
                <a:spcBef>
                  <a:spcPct val="50000"/>
                </a:spcBef>
                <a:buClr>
                  <a:srgbClr val="CC99FF"/>
                </a:buClr>
                <a:buFont typeface="Monotype Sorts" pitchFamily="2" charset="2"/>
                <a:buNone/>
              </a:pPr>
              <a:t>‹#›</a:t>
            </a:fld>
            <a:r>
              <a:rPr lang="zh-CN" altLang="en-US" sz="1400">
                <a:solidFill>
                  <a:srgbClr val="FFFF99"/>
                </a:solidFill>
                <a:latin typeface="Times New Roman" pitchFamily="18" charset="0"/>
              </a:rPr>
              <a:t>  页</a:t>
            </a:r>
          </a:p>
        </p:txBody>
      </p:sp>
      <p:sp>
        <p:nvSpPr>
          <p:cNvPr id="357387" name="Rectangle 11"/>
          <p:cNvSpPr>
            <a:spLocks noChangeArrowheads="1"/>
          </p:cNvSpPr>
          <p:nvPr/>
        </p:nvSpPr>
        <p:spPr bwMode="auto">
          <a:xfrm>
            <a:off x="50800" y="6616700"/>
            <a:ext cx="2743200" cy="228600"/>
          </a:xfrm>
          <a:prstGeom prst="rect">
            <a:avLst/>
          </a:prstGeom>
          <a:noFill/>
          <a:ln w="9525">
            <a:noFill/>
            <a:miter lim="800000"/>
            <a:headEnd/>
            <a:tailEnd/>
          </a:ln>
          <a:effectLst/>
        </p:spPr>
        <p:txBody>
          <a:bodyPr lIns="0" tIns="0" rIns="0" bIns="0" anchor="b"/>
          <a:lstStyle/>
          <a:p>
            <a:pPr algn="l" eaLnBrk="0" hangingPunct="0">
              <a:lnSpc>
                <a:spcPct val="85000"/>
              </a:lnSpc>
            </a:pPr>
            <a:r>
              <a:rPr kumimoji="0" lang="zh-CN" altLang="en-US" sz="2000" b="0">
                <a:solidFill>
                  <a:srgbClr val="FFFF00"/>
                </a:solidFill>
                <a:latin typeface="隶书" pitchFamily="49" charset="-122"/>
                <a:ea typeface="隶书" pitchFamily="49" charset="-122"/>
              </a:rPr>
              <a:t>第</a:t>
            </a:r>
            <a:r>
              <a:rPr kumimoji="0" lang="en-US" altLang="zh-CN" sz="2000" b="0">
                <a:solidFill>
                  <a:srgbClr val="FFFF00"/>
                </a:solidFill>
                <a:latin typeface="隶书" pitchFamily="49" charset="-122"/>
                <a:ea typeface="隶书" pitchFamily="49" charset="-122"/>
              </a:rPr>
              <a:t>9</a:t>
            </a:r>
            <a:r>
              <a:rPr kumimoji="0" lang="zh-CN" altLang="en-US" sz="2000" b="0">
                <a:solidFill>
                  <a:srgbClr val="FFFF00"/>
                </a:solidFill>
                <a:latin typeface="隶书" pitchFamily="49" charset="-122"/>
                <a:ea typeface="隶书" pitchFamily="49" charset="-122"/>
              </a:rPr>
              <a:t>章  面向对象设计</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slow">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6pPr>
      <a:lvl7pPr marL="9144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7pPr>
      <a:lvl8pPr marL="13716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8pPr>
      <a:lvl9pPr marL="18288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Text Box 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第</a:t>
            </a:r>
            <a:r>
              <a:rPr lang="en-US" altLang="zh-CN" sz="4800">
                <a:solidFill>
                  <a:schemeClr val="tx2"/>
                </a:solidFill>
                <a:effectLst>
                  <a:outerShdw blurRad="38100" dist="38100" dir="2700000" algn="tl">
                    <a:srgbClr val="C0C0C0"/>
                  </a:outerShdw>
                </a:effectLst>
                <a:latin typeface="Times New Roman" pitchFamily="18" charset="0"/>
                <a:ea typeface="华文行楷" pitchFamily="2" charset="-122"/>
              </a:rPr>
              <a:t>9</a:t>
            </a: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章 面向对象设计</a:t>
            </a:r>
          </a:p>
        </p:txBody>
      </p:sp>
      <p:sp>
        <p:nvSpPr>
          <p:cNvPr id="200708" name="Text Box 4"/>
          <p:cNvSpPr txBox="1">
            <a:spLocks noChangeArrowheads="1"/>
          </p:cNvSpPr>
          <p:nvPr/>
        </p:nvSpPr>
        <p:spPr bwMode="auto">
          <a:xfrm>
            <a:off x="1819365" y="2081213"/>
            <a:ext cx="5365571" cy="3539430"/>
          </a:xfrm>
          <a:prstGeom prst="rect">
            <a:avLst/>
          </a:prstGeom>
          <a:noFill/>
          <a:ln w="9525">
            <a:noFill/>
            <a:miter lim="800000"/>
            <a:headEnd/>
            <a:tailEnd/>
          </a:ln>
          <a:effectLst/>
        </p:spPr>
        <p:txBody>
          <a:bodyPr wrap="none">
            <a:spAutoFit/>
          </a:bodyPr>
          <a:lstStyle/>
          <a:p>
            <a:pPr>
              <a:lnSpc>
                <a:spcPct val="160000"/>
              </a:lnSpc>
              <a:buFont typeface="Wingdings" pitchFamily="2" charset="2"/>
              <a:buChar char="Ø"/>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面向对象设计概述</a:t>
            </a:r>
          </a:p>
          <a:p>
            <a:pPr>
              <a:lnSpc>
                <a:spcPct val="160000"/>
              </a:lnSpc>
              <a:buFont typeface="Wingdings" pitchFamily="2" charset="2"/>
              <a:buChar char="Ø"/>
            </a:pPr>
            <a:r>
              <a:rPr lang="zh-CN" altLang="en-US" dirty="0">
                <a:effectLst>
                  <a:outerShdw blurRad="38100" dist="38100" dir="2700000" algn="tl">
                    <a:srgbClr val="C0C0C0"/>
                  </a:outerShdw>
                </a:effectLst>
              </a:rPr>
              <a:t> 精化类及类间关系</a:t>
            </a:r>
          </a:p>
          <a:p>
            <a:pPr>
              <a:lnSpc>
                <a:spcPct val="160000"/>
              </a:lnSpc>
              <a:buFont typeface="Wingdings" pitchFamily="2" charset="2"/>
              <a:buChar char="Ø"/>
            </a:pPr>
            <a:r>
              <a:rPr lang="zh-CN" altLang="en-US" dirty="0">
                <a:effectLst>
                  <a:outerShdw blurRad="38100" dist="38100" dir="2700000" algn="tl">
                    <a:srgbClr val="C0C0C0"/>
                  </a:outerShdw>
                </a:effectLst>
              </a:rPr>
              <a:t> 数据</a:t>
            </a:r>
            <a:r>
              <a:rPr lang="zh-CN" altLang="en-US" dirty="0" smtClean="0">
                <a:effectLst>
                  <a:outerShdw blurRad="38100" dist="38100" dir="2700000" algn="tl">
                    <a:srgbClr val="C0C0C0"/>
                  </a:outerShdw>
                </a:effectLst>
              </a:rPr>
              <a:t>设计</a:t>
            </a:r>
            <a:r>
              <a:rPr lang="en-US" altLang="zh-CN" dirty="0" smtClean="0">
                <a:effectLst>
                  <a:outerShdw blurRad="38100" dist="38100" dir="2700000" algn="tl">
                    <a:srgbClr val="C0C0C0"/>
                  </a:outerShdw>
                </a:effectLst>
              </a:rPr>
              <a:t>/*</a:t>
            </a:r>
            <a:r>
              <a:rPr lang="zh-CN" altLang="en-US" sz="1800" dirty="0" smtClean="0">
                <a:effectLst>
                  <a:outerShdw blurRad="38100" dist="38100" dir="2700000" algn="tl">
                    <a:srgbClr val="C0C0C0"/>
                  </a:outerShdw>
                </a:effectLst>
              </a:rPr>
              <a:t>概念层的方法</a:t>
            </a:r>
            <a:r>
              <a:rPr lang="en-US" altLang="zh-CN" dirty="0" smtClean="0">
                <a:effectLst>
                  <a:outerShdw blurRad="38100" dist="38100" dir="2700000" algn="tl">
                    <a:srgbClr val="C0C0C0"/>
                  </a:outerShdw>
                </a:effectLst>
              </a:rPr>
              <a:t>*/</a:t>
            </a:r>
            <a:endParaRPr lang="zh-CN" altLang="en-US" dirty="0">
              <a:effectLst>
                <a:outerShdw blurRad="38100" dist="38100" dir="2700000" algn="tl">
                  <a:srgbClr val="C0C0C0"/>
                </a:outerShdw>
              </a:effectLst>
            </a:endParaRPr>
          </a:p>
          <a:p>
            <a:pPr>
              <a:lnSpc>
                <a:spcPct val="160000"/>
              </a:lnSpc>
              <a:buFont typeface="Wingdings" pitchFamily="2" charset="2"/>
              <a:buChar char="Ø"/>
            </a:pPr>
            <a:r>
              <a:rPr lang="zh-CN" altLang="en-US" dirty="0">
                <a:effectLst>
                  <a:outerShdw blurRad="38100" dist="38100" dir="2700000" algn="tl">
                    <a:srgbClr val="C0C0C0"/>
                  </a:outerShdw>
                </a:effectLst>
              </a:rPr>
              <a:t> 设计模式</a:t>
            </a:r>
            <a:r>
              <a:rPr lang="zh-CN" altLang="en-US" dirty="0" smtClean="0">
                <a:effectLst>
                  <a:outerShdw blurRad="38100" dist="38100" dir="2700000" algn="tl">
                    <a:srgbClr val="C0C0C0"/>
                  </a:outerShdw>
                </a:effectLst>
              </a:rPr>
              <a:t>简介</a:t>
            </a:r>
            <a:r>
              <a:rPr lang="en-US" altLang="zh-CN" dirty="0" smtClean="0">
                <a:effectLst>
                  <a:outerShdw blurRad="38100" dist="38100" dir="2700000" algn="tl">
                    <a:srgbClr val="C0C0C0"/>
                  </a:outerShdw>
                </a:effectLst>
              </a:rPr>
              <a:t>/*</a:t>
            </a:r>
            <a:r>
              <a:rPr lang="zh-CN" altLang="en-US" sz="1400" dirty="0" smtClean="0">
                <a:effectLst>
                  <a:outerShdw blurRad="38100" dist="38100" dir="2700000" algn="tl">
                    <a:srgbClr val="C0C0C0"/>
                  </a:outerShdw>
                </a:effectLst>
              </a:rPr>
              <a:t>简单介绍一下，是经验模式</a:t>
            </a:r>
            <a:r>
              <a:rPr lang="en-US" altLang="zh-CN" dirty="0" smtClean="0">
                <a:effectLst>
                  <a:outerShdw blurRad="38100" dist="38100" dir="2700000" algn="tl">
                    <a:srgbClr val="C0C0C0"/>
                  </a:outerShdw>
                </a:effectLst>
              </a:rPr>
              <a:t>*/</a:t>
            </a:r>
            <a:endParaRPr lang="zh-CN" altLang="en-US" dirty="0">
              <a:effectLst>
                <a:outerShdw blurRad="38100" dist="38100" dir="2700000" algn="tl">
                  <a:srgbClr val="C0C0C0"/>
                </a:outerShdw>
              </a:effectLst>
            </a:endParaRPr>
          </a:p>
          <a:p>
            <a:pPr>
              <a:lnSpc>
                <a:spcPct val="160000"/>
              </a:lnSpc>
              <a:buFont typeface="Wingdings" pitchFamily="2" charset="2"/>
              <a:buChar char="Ø"/>
            </a:pPr>
            <a:r>
              <a:rPr lang="zh-CN" altLang="en-US" dirty="0">
                <a:effectLst>
                  <a:outerShdw blurRad="38100" dist="38100" dir="2700000" algn="tl">
                    <a:srgbClr val="C0C0C0"/>
                  </a:outerShdw>
                </a:effectLst>
              </a:rPr>
              <a:t> 面向对象的</a:t>
            </a:r>
            <a:r>
              <a:rPr lang="zh-CN" altLang="en-US" dirty="0" smtClean="0">
                <a:effectLst>
                  <a:outerShdw blurRad="38100" dist="38100" dir="2700000" algn="tl">
                    <a:srgbClr val="C0C0C0"/>
                  </a:outerShdw>
                </a:effectLst>
              </a:rPr>
              <a:t>测试</a:t>
            </a:r>
            <a:r>
              <a:rPr lang="en-US" altLang="zh-CN" dirty="0" smtClean="0">
                <a:effectLst>
                  <a:outerShdw blurRad="38100" dist="38100" dir="2700000" algn="tl">
                    <a:srgbClr val="C0C0C0"/>
                  </a:outerShdw>
                </a:effectLst>
              </a:rPr>
              <a:t>/*</a:t>
            </a:r>
            <a:r>
              <a:rPr lang="zh-CN" altLang="en-US" sz="1600" dirty="0" smtClean="0">
                <a:effectLst>
                  <a:outerShdw blurRad="38100" dist="38100" dir="2700000" algn="tl">
                    <a:srgbClr val="C0C0C0"/>
                  </a:outerShdw>
                </a:effectLst>
              </a:rPr>
              <a:t>与</a:t>
            </a:r>
            <a:r>
              <a:rPr lang="en-US" altLang="zh-CN" sz="1600" dirty="0" smtClean="0">
                <a:effectLst>
                  <a:outerShdw blurRad="38100" dist="38100" dir="2700000" algn="tl">
                    <a:srgbClr val="C0C0C0"/>
                  </a:outerShdw>
                </a:effectLst>
              </a:rPr>
              <a:t>OOD</a:t>
            </a:r>
            <a:r>
              <a:rPr lang="zh-CN" altLang="en-US" sz="1600" dirty="0" smtClean="0">
                <a:effectLst>
                  <a:outerShdw blurRad="38100" dist="38100" dir="2700000" algn="tl">
                    <a:srgbClr val="C0C0C0"/>
                  </a:outerShdw>
                </a:effectLst>
              </a:rPr>
              <a:t>相关的测试</a:t>
            </a:r>
            <a:r>
              <a:rPr lang="en-US" altLang="zh-CN" dirty="0" smtClean="0">
                <a:effectLst>
                  <a:outerShdw blurRad="38100" dist="38100" dir="2700000" algn="tl">
                    <a:srgbClr val="C0C0C0"/>
                  </a:outerShdw>
                </a:effectLst>
              </a:rPr>
              <a:t>*/</a:t>
            </a:r>
            <a:endParaRPr lang="zh-CN" altLang="en-US" dirty="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Text Box 4"/>
          <p:cNvSpPr txBox="1">
            <a:spLocks noChangeArrowheads="1"/>
          </p:cNvSpPr>
          <p:nvPr/>
        </p:nvSpPr>
        <p:spPr bwMode="auto">
          <a:xfrm>
            <a:off x="6607175" y="1292225"/>
            <a:ext cx="2249488" cy="493713"/>
          </a:xfrm>
          <a:prstGeom prst="rect">
            <a:avLst/>
          </a:prstGeom>
          <a:noFill/>
          <a:ln w="9525">
            <a:noFill/>
            <a:miter lim="800000"/>
            <a:headEnd/>
            <a:tailEnd/>
          </a:ln>
          <a:effectLst/>
        </p:spPr>
        <p:txBody>
          <a:bodyPr>
            <a:spAutoFit/>
          </a:bodyPr>
          <a:lstStyle/>
          <a:p>
            <a:pPr>
              <a:lnSpc>
                <a:spcPct val="110000"/>
              </a:lnSpc>
              <a:buFont typeface="Wingdings" pitchFamily="2" charset="2"/>
              <a:buChar char="l"/>
            </a:pPr>
            <a:r>
              <a:rPr lang="zh-CN" altLang="en-US" sz="2400">
                <a:solidFill>
                  <a:schemeClr val="bg2"/>
                </a:solidFill>
                <a:effectLst>
                  <a:outerShdw blurRad="38100" dist="38100" dir="2700000" algn="tl">
                    <a:srgbClr val="C0C0C0"/>
                  </a:outerShdw>
                </a:effectLst>
              </a:rPr>
              <a:t>单继承与聚合</a:t>
            </a:r>
          </a:p>
        </p:txBody>
      </p:sp>
      <p:sp>
        <p:nvSpPr>
          <p:cNvPr id="405509" name="Text Box 5"/>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sp>
        <p:nvSpPr>
          <p:cNvPr id="405510" name="Text Box 6"/>
          <p:cNvSpPr txBox="1">
            <a:spLocks noChangeArrowheads="1"/>
          </p:cNvSpPr>
          <p:nvPr/>
        </p:nvSpPr>
        <p:spPr bwMode="auto">
          <a:xfrm>
            <a:off x="157162" y="1311275"/>
            <a:ext cx="5980748" cy="867930"/>
          </a:xfrm>
          <a:prstGeom prst="rect">
            <a:avLst/>
          </a:prstGeom>
          <a:noFill/>
          <a:ln w="9525">
            <a:noFill/>
            <a:miter lim="800000"/>
            <a:headEnd/>
            <a:tailEnd/>
          </a:ln>
          <a:effectLst/>
        </p:spPr>
        <p:txBody>
          <a:bodyPr wrap="square">
            <a:spAutoFit/>
          </a:bodyPr>
          <a:lstStyle/>
          <a:p>
            <a:r>
              <a:rPr lang="en-US" altLang="zh-CN" dirty="0">
                <a:solidFill>
                  <a:schemeClr val="hlink"/>
                </a:solidFill>
                <a:effectLst>
                  <a:outerShdw blurRad="38100" dist="38100" dir="2700000" algn="tl">
                    <a:srgbClr val="C0C0C0"/>
                  </a:outerShdw>
                </a:effectLst>
              </a:rPr>
              <a:t>3. </a:t>
            </a:r>
            <a:r>
              <a:rPr lang="zh-CN" altLang="en-US" dirty="0">
                <a:solidFill>
                  <a:schemeClr val="hlink"/>
                </a:solidFill>
                <a:effectLst>
                  <a:outerShdw blurRad="38100" dist="38100" dir="2700000" algn="tl">
                    <a:srgbClr val="C0C0C0"/>
                  </a:outerShdw>
                </a:effectLst>
              </a:rPr>
              <a:t>设计类间</a:t>
            </a:r>
            <a:r>
              <a:rPr lang="zh-CN" altLang="en-US" dirty="0" smtClean="0">
                <a:solidFill>
                  <a:schemeClr val="hlink"/>
                </a:solidFill>
                <a:effectLst>
                  <a:outerShdw blurRad="38100" dist="38100" dir="2700000" algn="tl">
                    <a:srgbClr val="C0C0C0"/>
                  </a:outerShdw>
                </a:effectLst>
              </a:rPr>
              <a:t>泛化 </a:t>
            </a:r>
            <a:r>
              <a:rPr lang="en-US" altLang="zh-CN" dirty="0" smtClean="0">
                <a:solidFill>
                  <a:schemeClr val="hlink"/>
                </a:solidFill>
                <a:effectLst>
                  <a:outerShdw blurRad="38100" dist="38100" dir="2700000" algn="tl">
                    <a:srgbClr val="C0C0C0"/>
                  </a:outerShdw>
                </a:effectLst>
              </a:rPr>
              <a:t>/ </a:t>
            </a:r>
            <a:r>
              <a:rPr lang="zh-CN" altLang="en-US" dirty="0" smtClean="0">
                <a:solidFill>
                  <a:schemeClr val="hlink"/>
                </a:solidFill>
                <a:effectLst>
                  <a:outerShdw blurRad="38100" dist="38100" dir="2700000" algn="tl">
                    <a:srgbClr val="C0C0C0"/>
                  </a:outerShdw>
                </a:effectLst>
              </a:rPr>
              <a:t>聚合</a:t>
            </a:r>
            <a:r>
              <a:rPr lang="en-US" altLang="zh-CN" dirty="0" smtClean="0">
                <a:solidFill>
                  <a:schemeClr val="hlink"/>
                </a:solidFill>
                <a:effectLst>
                  <a:outerShdw blurRad="38100" dist="38100" dir="2700000" algn="tl">
                    <a:srgbClr val="C0C0C0"/>
                  </a:outerShdw>
                </a:effectLst>
              </a:rPr>
              <a:t>/*</a:t>
            </a:r>
            <a:r>
              <a:rPr lang="zh-CN" altLang="en-US" sz="1600" dirty="0" smtClean="0">
                <a:solidFill>
                  <a:schemeClr val="hlink"/>
                </a:solidFill>
                <a:effectLst>
                  <a:outerShdw blurRad="38100" dist="38100" dir="2700000" algn="tl">
                    <a:srgbClr val="C0C0C0"/>
                  </a:outerShdw>
                </a:effectLst>
              </a:rPr>
              <a:t>使一个类定义为另外一个类的子对象</a:t>
            </a:r>
            <a:r>
              <a:rPr lang="en-US" altLang="zh-CN" dirty="0" smtClean="0">
                <a:solidFill>
                  <a:schemeClr val="hlink"/>
                </a:solidFill>
                <a:effectLst>
                  <a:outerShdw blurRad="38100" dist="38100" dir="2700000" algn="tl">
                    <a:srgbClr val="C0C0C0"/>
                  </a:outerShdw>
                </a:effectLst>
              </a:rPr>
              <a:t>*/</a:t>
            </a:r>
            <a:r>
              <a:rPr lang="zh-CN" altLang="en-US" dirty="0" smtClean="0">
                <a:solidFill>
                  <a:schemeClr val="hlink"/>
                </a:solidFill>
                <a:effectLst>
                  <a:outerShdw blurRad="38100" dist="38100" dir="2700000" algn="tl">
                    <a:srgbClr val="C0C0C0"/>
                  </a:outerShdw>
                </a:effectLst>
              </a:rPr>
              <a:t>关系</a:t>
            </a:r>
            <a:endParaRPr lang="zh-CN" altLang="en-US" dirty="0">
              <a:solidFill>
                <a:schemeClr val="hlink"/>
              </a:solidFill>
              <a:effectLst>
                <a:outerShdw blurRad="38100" dist="38100" dir="2700000" algn="tl">
                  <a:srgbClr val="C0C0C0"/>
                </a:outerShdw>
              </a:effectLst>
            </a:endParaRPr>
          </a:p>
        </p:txBody>
      </p:sp>
      <p:sp>
        <p:nvSpPr>
          <p:cNvPr id="405511" name="Rectangle 7"/>
          <p:cNvSpPr>
            <a:spLocks noChangeArrowheads="1"/>
          </p:cNvSpPr>
          <p:nvPr/>
        </p:nvSpPr>
        <p:spPr bwMode="auto">
          <a:xfrm>
            <a:off x="52388" y="2105025"/>
            <a:ext cx="8969375" cy="4475163"/>
          </a:xfrm>
          <a:prstGeom prst="rect">
            <a:avLst/>
          </a:prstGeom>
          <a:noFill/>
          <a:ln w="9525">
            <a:noFill/>
            <a:miter lim="800000"/>
            <a:headEnd/>
            <a:tailEnd/>
          </a:ln>
          <a:effectLst/>
        </p:spPr>
        <p:txBody>
          <a:bodyPr anchor="ctr">
            <a:spAutoFit/>
          </a:bodyPr>
          <a:lstStyle/>
          <a:p>
            <a:pPr indent="276225" algn="l">
              <a:lnSpc>
                <a:spcPct val="70000"/>
              </a:lnSpc>
            </a:pPr>
            <a:r>
              <a:rPr lang="zh-CN" altLang="en-US" sz="2000" dirty="0">
                <a:solidFill>
                  <a:schemeClr val="tx2"/>
                </a:solidFill>
                <a:effectLst>
                  <a:outerShdw blurRad="38100" dist="38100" dir="2700000" algn="tl">
                    <a:srgbClr val="C0C0C0"/>
                  </a:outerShdw>
                </a:effectLst>
              </a:rPr>
              <a:t>类间关系是定义为泛化关系还是聚合关系？</a:t>
            </a:r>
          </a:p>
          <a:p>
            <a:pPr indent="276225" algn="l">
              <a:lnSpc>
                <a:spcPct val="70000"/>
              </a:lnSpc>
            </a:pPr>
            <a:endParaRPr lang="zh-CN" altLang="en-US" sz="2000" dirty="0">
              <a:solidFill>
                <a:schemeClr val="tx2"/>
              </a:solidFill>
              <a:effectLst>
                <a:outerShdw blurRad="38100" dist="38100" dir="2700000" algn="tl">
                  <a:srgbClr val="C0C0C0"/>
                </a:outerShdw>
              </a:effectLst>
            </a:endParaRPr>
          </a:p>
          <a:p>
            <a:pPr indent="276225" algn="l">
              <a:lnSpc>
                <a:spcPct val="160000"/>
              </a:lnSpc>
              <a:buFont typeface="Wingdings" pitchFamily="2" charset="2"/>
              <a:buChar char="Ø"/>
            </a:pPr>
            <a:r>
              <a:rPr lang="zh-CN" altLang="en-US" sz="1800" dirty="0">
                <a:effectLst>
                  <a:outerShdw blurRad="38100" dist="38100" dir="2700000" algn="tl">
                    <a:srgbClr val="C0C0C0"/>
                  </a:outerShdw>
                </a:effectLst>
              </a:rPr>
              <a:t>  </a:t>
            </a:r>
            <a:r>
              <a:rPr lang="zh-CN" altLang="en-US" sz="1800" dirty="0">
                <a:solidFill>
                  <a:schemeClr val="tx2"/>
                </a:solidFill>
                <a:effectLst>
                  <a:outerShdw blurRad="38100" dist="38100" dir="2700000" algn="tl">
                    <a:srgbClr val="C0C0C0"/>
                  </a:outerShdw>
                </a:effectLst>
              </a:rPr>
              <a:t>从泛化关系看</a:t>
            </a:r>
            <a:r>
              <a:rPr lang="zh-CN" altLang="en-US" sz="1800" dirty="0">
                <a:effectLst>
                  <a:outerShdw blurRad="38100" dist="38100" dir="2700000" algn="tl">
                    <a:srgbClr val="C0C0C0"/>
                  </a:outerShdw>
                </a:effectLst>
              </a:rPr>
              <a:t>，派生类将直接得到基类的属性和方法，并根据基类虚函数定义和多态性来修改虚函数的局部内容，以适应派生类的特殊需求。受保护类型（</a:t>
            </a:r>
            <a:r>
              <a:rPr lang="en-US" altLang="zh-CN" sz="1800" dirty="0">
                <a:effectLst>
                  <a:outerShdw blurRad="38100" dist="38100" dir="2700000" algn="tl">
                    <a:srgbClr val="C0C0C0"/>
                  </a:outerShdw>
                </a:effectLst>
              </a:rPr>
              <a:t>protected</a:t>
            </a:r>
            <a:r>
              <a:rPr lang="zh-CN" altLang="en-US" sz="1800" dirty="0">
                <a:effectLst>
                  <a:outerShdw blurRad="38100" dist="38100" dir="2700000" algn="tl">
                    <a:srgbClr val="C0C0C0"/>
                  </a:outerShdw>
                </a:effectLst>
              </a:rPr>
              <a:t>）提供了派生类内部访问基类的属性和方法，同时又不破坏类的封装性，便于派生类和基类消息间的消息传递。</a:t>
            </a:r>
            <a:r>
              <a:rPr lang="zh-CN" altLang="en-US" sz="1800" dirty="0">
                <a:solidFill>
                  <a:schemeClr val="tx2"/>
                </a:solidFill>
                <a:effectLst>
                  <a:outerShdw blurRad="38100" dist="38100" dir="2700000" algn="tl">
                    <a:srgbClr val="C0C0C0"/>
                  </a:outerShdw>
                </a:effectLst>
              </a:rPr>
              <a:t>泛化的不足在于对基类的任何修改，都将影响到派生类。</a:t>
            </a:r>
          </a:p>
          <a:p>
            <a:pPr indent="276225" algn="l">
              <a:lnSpc>
                <a:spcPct val="160000"/>
              </a:lnSpc>
              <a:buFont typeface="Wingdings" pitchFamily="2" charset="2"/>
              <a:buChar char="Ø"/>
            </a:pPr>
            <a:r>
              <a:rPr lang="zh-CN" altLang="en-US" sz="1800" dirty="0">
                <a:effectLst>
                  <a:outerShdw blurRad="38100" dist="38100" dir="2700000" algn="tl">
                    <a:srgbClr val="C0C0C0"/>
                  </a:outerShdw>
                </a:effectLst>
              </a:rPr>
              <a:t>  </a:t>
            </a:r>
            <a:r>
              <a:rPr lang="zh-CN" altLang="en-US" sz="1800" dirty="0">
                <a:solidFill>
                  <a:schemeClr val="tx2"/>
                </a:solidFill>
                <a:effectLst>
                  <a:outerShdw blurRad="38100" dist="38100" dir="2700000" algn="tl">
                    <a:srgbClr val="C0C0C0"/>
                  </a:outerShdw>
                </a:effectLst>
              </a:rPr>
              <a:t>聚合关系</a:t>
            </a:r>
            <a:r>
              <a:rPr lang="zh-CN" altLang="en-US" sz="1800" dirty="0">
                <a:effectLst>
                  <a:outerShdw blurRad="38100" dist="38100" dir="2700000" algn="tl">
                    <a:srgbClr val="C0C0C0"/>
                  </a:outerShdw>
                </a:effectLst>
              </a:rPr>
              <a:t>在一定程度上也与继承类似，通过在类（例如类</a:t>
            </a:r>
            <a:r>
              <a:rPr lang="en-US" altLang="zh-CN" sz="1800" dirty="0">
                <a:effectLst>
                  <a:outerShdw blurRad="38100" dist="38100" dir="2700000" algn="tl">
                    <a:srgbClr val="C0C0C0"/>
                  </a:outerShdw>
                </a:effectLst>
              </a:rPr>
              <a:t>A</a:t>
            </a:r>
            <a:r>
              <a:rPr lang="zh-CN" altLang="en-US" sz="1800" dirty="0">
                <a:effectLst>
                  <a:outerShdw blurRad="38100" dist="38100" dir="2700000" algn="tl">
                    <a:srgbClr val="C0C0C0"/>
                  </a:outerShdw>
                </a:effectLst>
              </a:rPr>
              <a:t>）中定义另一个类的子对象（类</a:t>
            </a:r>
            <a:r>
              <a:rPr lang="en-US" altLang="zh-CN" sz="1800" dirty="0">
                <a:effectLst>
                  <a:outerShdw blurRad="38100" dist="38100" dir="2700000" algn="tl">
                    <a:srgbClr val="C0C0C0"/>
                  </a:outerShdw>
                </a:effectLst>
              </a:rPr>
              <a:t>B</a:t>
            </a:r>
            <a:r>
              <a:rPr lang="zh-CN" altLang="en-US" sz="1800" dirty="0">
                <a:effectLst>
                  <a:outerShdw blurRad="38100" dist="38100" dir="2700000" algn="tl">
                    <a:srgbClr val="C0C0C0"/>
                  </a:outerShdw>
                </a:effectLst>
              </a:rPr>
              <a:t>的子对象</a:t>
            </a:r>
            <a:r>
              <a:rPr lang="en-US" altLang="zh-CN" sz="1800" dirty="0" err="1">
                <a:effectLst>
                  <a:outerShdw blurRad="38100" dist="38100" dir="2700000" algn="tl">
                    <a:srgbClr val="C0C0C0"/>
                  </a:outerShdw>
                </a:effectLst>
              </a:rPr>
              <a:t>Obj</a:t>
            </a:r>
            <a:r>
              <a:rPr lang="zh-CN" altLang="en-US" sz="1800" dirty="0">
                <a:effectLst>
                  <a:outerShdw blurRad="38100" dist="38100" dir="2700000" algn="tl">
                    <a:srgbClr val="C0C0C0"/>
                  </a:outerShdw>
                </a:effectLst>
              </a:rPr>
              <a:t>）来访问该类。这样，在类</a:t>
            </a:r>
            <a:r>
              <a:rPr lang="en-US" altLang="zh-CN" sz="1800" dirty="0">
                <a:effectLst>
                  <a:outerShdw blurRad="38100" dist="38100" dir="2700000" algn="tl">
                    <a:srgbClr val="C0C0C0"/>
                  </a:outerShdw>
                </a:effectLst>
              </a:rPr>
              <a:t>A</a:t>
            </a:r>
            <a:r>
              <a:rPr lang="zh-CN" altLang="en-US" sz="1800" dirty="0">
                <a:effectLst>
                  <a:outerShdw blurRad="38100" dist="38100" dir="2700000" algn="tl">
                    <a:srgbClr val="C0C0C0"/>
                  </a:outerShdw>
                </a:effectLst>
              </a:rPr>
              <a:t>的外部，看不到子对象</a:t>
            </a:r>
            <a:r>
              <a:rPr lang="en-US" altLang="zh-CN" sz="1800" dirty="0" err="1">
                <a:effectLst>
                  <a:outerShdw blurRad="38100" dist="38100" dir="2700000" algn="tl">
                    <a:srgbClr val="C0C0C0"/>
                  </a:outerShdw>
                </a:effectLst>
              </a:rPr>
              <a:t>Obj</a:t>
            </a:r>
            <a:r>
              <a:rPr lang="zh-CN" altLang="en-US" sz="1800" dirty="0">
                <a:effectLst>
                  <a:outerShdw blurRad="38100" dist="38100" dir="2700000" algn="tl">
                    <a:srgbClr val="C0C0C0"/>
                  </a:outerShdw>
                </a:effectLst>
              </a:rPr>
              <a:t>的存在，但在类</a:t>
            </a:r>
            <a:r>
              <a:rPr lang="en-US" altLang="zh-CN" sz="1800" dirty="0">
                <a:effectLst>
                  <a:outerShdw blurRad="38100" dist="38100" dir="2700000" algn="tl">
                    <a:srgbClr val="C0C0C0"/>
                  </a:outerShdw>
                </a:effectLst>
              </a:rPr>
              <a:t>A</a:t>
            </a:r>
            <a:r>
              <a:rPr lang="zh-CN" altLang="en-US" sz="1800" dirty="0">
                <a:effectLst>
                  <a:outerShdw blurRad="38100" dist="38100" dir="2700000" algn="tl">
                    <a:srgbClr val="C0C0C0"/>
                  </a:outerShdw>
                </a:effectLst>
              </a:rPr>
              <a:t>中的方法中，能通过子对象</a:t>
            </a:r>
            <a:r>
              <a:rPr lang="en-US" altLang="zh-CN" sz="1800" dirty="0" err="1">
                <a:effectLst>
                  <a:outerShdw blurRad="38100" dist="38100" dir="2700000" algn="tl">
                    <a:srgbClr val="C0C0C0"/>
                  </a:outerShdw>
                </a:effectLst>
              </a:rPr>
              <a:t>Obj</a:t>
            </a:r>
            <a:r>
              <a:rPr lang="zh-CN" altLang="en-US" sz="1800" dirty="0">
                <a:effectLst>
                  <a:outerShdw blurRad="38100" dist="38100" dir="2700000" algn="tl">
                    <a:srgbClr val="C0C0C0"/>
                  </a:outerShdw>
                </a:effectLst>
              </a:rPr>
              <a:t>访问类</a:t>
            </a:r>
            <a:r>
              <a:rPr lang="en-US" altLang="zh-CN" sz="1800" dirty="0">
                <a:effectLst>
                  <a:outerShdw blurRad="38100" dist="38100" dir="2700000" algn="tl">
                    <a:srgbClr val="C0C0C0"/>
                  </a:outerShdw>
                </a:effectLst>
              </a:rPr>
              <a:t>B</a:t>
            </a:r>
            <a:r>
              <a:rPr lang="zh-CN" altLang="en-US" sz="1800" dirty="0">
                <a:effectLst>
                  <a:outerShdw blurRad="38100" dist="38100" dir="2700000" algn="tl">
                    <a:srgbClr val="C0C0C0"/>
                  </a:outerShdw>
                </a:effectLst>
              </a:rPr>
              <a:t>的公有部分，达到扩展类</a:t>
            </a:r>
            <a:r>
              <a:rPr lang="en-US" altLang="zh-CN" sz="1800" dirty="0">
                <a:effectLst>
                  <a:outerShdw blurRad="38100" dist="38100" dir="2700000" algn="tl">
                    <a:srgbClr val="C0C0C0"/>
                  </a:outerShdw>
                </a:effectLst>
              </a:rPr>
              <a:t>A</a:t>
            </a:r>
            <a:r>
              <a:rPr lang="zh-CN" altLang="en-US" sz="1800" dirty="0">
                <a:effectLst>
                  <a:outerShdw blurRad="38100" dist="38100" dir="2700000" algn="tl">
                    <a:srgbClr val="C0C0C0"/>
                  </a:outerShdw>
                </a:effectLst>
              </a:rPr>
              <a:t>功能的目的。此外，如果对类</a:t>
            </a:r>
            <a:r>
              <a:rPr lang="en-US" altLang="zh-CN" sz="1800" dirty="0">
                <a:effectLst>
                  <a:outerShdw blurRad="38100" dist="38100" dir="2700000" algn="tl">
                    <a:srgbClr val="C0C0C0"/>
                  </a:outerShdw>
                </a:effectLst>
              </a:rPr>
              <a:t>B</a:t>
            </a:r>
            <a:r>
              <a:rPr lang="zh-CN" altLang="en-US" sz="1800" dirty="0">
                <a:effectLst>
                  <a:outerShdw blurRad="38100" dist="38100" dir="2700000" algn="tl">
                    <a:srgbClr val="C0C0C0"/>
                  </a:outerShdw>
                </a:effectLst>
              </a:rPr>
              <a:t>进行修改，在接口不变的情况下，将不会影响到类</a:t>
            </a:r>
            <a:r>
              <a:rPr lang="en-US" altLang="zh-CN" sz="1800" dirty="0">
                <a:effectLst>
                  <a:outerShdw blurRad="38100" dist="38100" dir="2700000" algn="tl">
                    <a:srgbClr val="C0C0C0"/>
                  </a:outerShdw>
                </a:effectLst>
              </a:rPr>
              <a:t>A</a:t>
            </a:r>
            <a:r>
              <a:rPr lang="zh-CN" altLang="en-US" sz="1800" dirty="0">
                <a:effectLst>
                  <a:outerShdw blurRad="38100" dist="38100" dir="2700000" algn="tl">
                    <a:srgbClr val="C0C0C0"/>
                  </a:outerShdw>
                </a:effectLst>
              </a:rPr>
              <a:t>的设计和实现。</a:t>
            </a:r>
            <a:r>
              <a:rPr lang="zh-CN" altLang="en-US" sz="1800" dirty="0">
                <a:solidFill>
                  <a:srgbClr val="00B050"/>
                </a:solidFill>
                <a:effectLst>
                  <a:outerShdw blurRad="38100" dist="38100" dir="2700000" algn="tl">
                    <a:srgbClr val="C0C0C0"/>
                  </a:outerShdw>
                </a:effectLst>
              </a:rPr>
              <a:t>因而在一般情况下，如果只是使用类</a:t>
            </a:r>
            <a:r>
              <a:rPr lang="en-US" altLang="zh-CN" sz="1800" dirty="0">
                <a:solidFill>
                  <a:srgbClr val="00B050"/>
                </a:solidFill>
                <a:effectLst>
                  <a:outerShdw blurRad="38100" dist="38100" dir="2700000" algn="tl">
                    <a:srgbClr val="C0C0C0"/>
                  </a:outerShdw>
                </a:effectLst>
              </a:rPr>
              <a:t>B</a:t>
            </a:r>
            <a:r>
              <a:rPr lang="zh-CN" altLang="en-US" sz="1800" dirty="0">
                <a:solidFill>
                  <a:srgbClr val="00B050"/>
                </a:solidFill>
                <a:effectLst>
                  <a:outerShdw blurRad="38100" dist="38100" dir="2700000" algn="tl">
                    <a:srgbClr val="C0C0C0"/>
                  </a:outerShdw>
                </a:effectLst>
              </a:rPr>
              <a:t>提供的方法，聚合要比继承方式好。 </a:t>
            </a:r>
          </a:p>
        </p:txBody>
      </p:sp>
      <p:pic>
        <p:nvPicPr>
          <p:cNvPr id="2" name="图片 1"/>
          <p:cNvPicPr>
            <a:picLocks noChangeAspect="1"/>
          </p:cNvPicPr>
          <p:nvPr/>
        </p:nvPicPr>
        <p:blipFill rotWithShape="1">
          <a:blip r:embed="rId3"/>
          <a:srcRect l="7360" t="-9263" r="1418" b="15177"/>
          <a:stretch/>
        </p:blipFill>
        <p:spPr>
          <a:xfrm>
            <a:off x="-9015094" y="-125729"/>
            <a:ext cx="8832850" cy="661797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2" name="Text Box 4"/>
          <p:cNvSpPr txBox="1">
            <a:spLocks noChangeArrowheads="1"/>
          </p:cNvSpPr>
          <p:nvPr/>
        </p:nvSpPr>
        <p:spPr bwMode="auto">
          <a:xfrm>
            <a:off x="6359525" y="1292225"/>
            <a:ext cx="2611438" cy="493713"/>
          </a:xfrm>
          <a:prstGeom prst="rect">
            <a:avLst/>
          </a:prstGeom>
          <a:noFill/>
          <a:ln w="9525">
            <a:noFill/>
            <a:miter lim="800000"/>
            <a:headEnd/>
            <a:tailEnd/>
          </a:ln>
          <a:effectLst/>
        </p:spPr>
        <p:txBody>
          <a:bodyPr>
            <a:spAutoFit/>
          </a:bodyPr>
          <a:lstStyle/>
          <a:p>
            <a:pPr>
              <a:lnSpc>
                <a:spcPct val="110000"/>
              </a:lnSpc>
              <a:buFont typeface="Wingdings" pitchFamily="2" charset="2"/>
              <a:buChar char="l"/>
            </a:pPr>
            <a:r>
              <a:rPr lang="en-US" altLang="zh-CN" sz="2400">
                <a:solidFill>
                  <a:schemeClr val="bg2"/>
                </a:solidFill>
                <a:effectLst>
                  <a:outerShdw blurRad="38100" dist="38100" dir="2700000" algn="tl">
                    <a:srgbClr val="C0C0C0"/>
                  </a:outerShdw>
                </a:effectLst>
              </a:rPr>
              <a:t> </a:t>
            </a:r>
            <a:r>
              <a:rPr lang="zh-CN" altLang="en-US" sz="2400">
                <a:solidFill>
                  <a:schemeClr val="bg2"/>
                </a:solidFill>
                <a:effectLst>
                  <a:outerShdw blurRad="38100" dist="38100" dir="2700000" algn="tl">
                    <a:srgbClr val="C0C0C0"/>
                  </a:outerShdw>
                </a:effectLst>
              </a:rPr>
              <a:t>多继承与转换</a:t>
            </a:r>
          </a:p>
        </p:txBody>
      </p:sp>
      <p:sp>
        <p:nvSpPr>
          <p:cNvPr id="406533" name="Text Box 5"/>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sp>
        <p:nvSpPr>
          <p:cNvPr id="406534" name="Text Box 6"/>
          <p:cNvSpPr txBox="1">
            <a:spLocks noChangeArrowheads="1"/>
          </p:cNvSpPr>
          <p:nvPr/>
        </p:nvSpPr>
        <p:spPr bwMode="auto">
          <a:xfrm>
            <a:off x="157162" y="1311275"/>
            <a:ext cx="4788061" cy="480131"/>
          </a:xfrm>
          <a:prstGeom prst="rect">
            <a:avLst/>
          </a:prstGeom>
          <a:noFill/>
          <a:ln w="9525">
            <a:noFill/>
            <a:miter lim="800000"/>
            <a:headEnd/>
            <a:tailEnd/>
          </a:ln>
          <a:effectLst/>
        </p:spPr>
        <p:txBody>
          <a:bodyPr wrap="square">
            <a:spAutoFit/>
          </a:bodyPr>
          <a:lstStyle/>
          <a:p>
            <a:r>
              <a:rPr lang="en-US" altLang="zh-CN" dirty="0">
                <a:solidFill>
                  <a:schemeClr val="hlink"/>
                </a:solidFill>
                <a:effectLst>
                  <a:outerShdw blurRad="38100" dist="38100" dir="2700000" algn="tl">
                    <a:srgbClr val="C0C0C0"/>
                  </a:outerShdw>
                </a:effectLst>
              </a:rPr>
              <a:t>3. </a:t>
            </a:r>
            <a:r>
              <a:rPr lang="zh-CN" altLang="en-US" dirty="0">
                <a:solidFill>
                  <a:schemeClr val="hlink"/>
                </a:solidFill>
                <a:effectLst>
                  <a:outerShdw blurRad="38100" dist="38100" dir="2700000" algn="tl">
                    <a:srgbClr val="C0C0C0"/>
                  </a:outerShdw>
                </a:effectLst>
              </a:rPr>
              <a:t>设计类间</a:t>
            </a:r>
            <a:r>
              <a:rPr lang="zh-CN" altLang="en-US" dirty="0" smtClean="0">
                <a:solidFill>
                  <a:schemeClr val="hlink"/>
                </a:solidFill>
                <a:effectLst>
                  <a:outerShdw blurRad="38100" dist="38100" dir="2700000" algn="tl">
                    <a:srgbClr val="C0C0C0"/>
                  </a:outerShdw>
                </a:effectLst>
              </a:rPr>
              <a:t>泛化 </a:t>
            </a:r>
            <a:r>
              <a:rPr lang="en-US" altLang="zh-CN" dirty="0" smtClean="0">
                <a:solidFill>
                  <a:schemeClr val="hlink"/>
                </a:solidFill>
                <a:effectLst>
                  <a:outerShdw blurRad="38100" dist="38100" dir="2700000" algn="tl">
                    <a:srgbClr val="C0C0C0"/>
                  </a:outerShdw>
                </a:effectLst>
              </a:rPr>
              <a:t>/ </a:t>
            </a:r>
            <a:r>
              <a:rPr lang="zh-CN" altLang="en-US" dirty="0" smtClean="0">
                <a:solidFill>
                  <a:schemeClr val="hlink"/>
                </a:solidFill>
                <a:effectLst>
                  <a:outerShdw blurRad="38100" dist="38100" dir="2700000" algn="tl">
                    <a:srgbClr val="C0C0C0"/>
                  </a:outerShdw>
                </a:effectLst>
              </a:rPr>
              <a:t>聚合关系</a:t>
            </a:r>
            <a:endParaRPr lang="zh-CN" altLang="en-US" dirty="0">
              <a:solidFill>
                <a:schemeClr val="hlink"/>
              </a:solidFill>
              <a:effectLst>
                <a:outerShdw blurRad="38100" dist="38100" dir="2700000" algn="tl">
                  <a:srgbClr val="C0C0C0"/>
                </a:outerShdw>
              </a:effectLst>
            </a:endParaRPr>
          </a:p>
        </p:txBody>
      </p:sp>
      <p:sp>
        <p:nvSpPr>
          <p:cNvPr id="406536" name="Rectangle 8"/>
          <p:cNvSpPr>
            <a:spLocks noChangeArrowheads="1"/>
          </p:cNvSpPr>
          <p:nvPr/>
        </p:nvSpPr>
        <p:spPr bwMode="auto">
          <a:xfrm>
            <a:off x="757238" y="1992313"/>
            <a:ext cx="3462337" cy="396875"/>
          </a:xfrm>
          <a:prstGeom prst="rect">
            <a:avLst/>
          </a:prstGeom>
          <a:noFill/>
          <a:ln w="9525">
            <a:noFill/>
            <a:miter lim="800000"/>
            <a:headEnd/>
            <a:tailEnd/>
          </a:ln>
          <a:effectLst/>
        </p:spPr>
        <p:txBody>
          <a:bodyPr wrap="none" anchor="ctr">
            <a:spAutoFit/>
          </a:bodyPr>
          <a:lstStyle/>
          <a:p>
            <a:pPr algn="l">
              <a:lnSpc>
                <a:spcPct val="100000"/>
              </a:lnSpc>
            </a:pPr>
            <a:r>
              <a:rPr lang="zh-CN" altLang="en-US" sz="2000">
                <a:solidFill>
                  <a:schemeClr val="tx2"/>
                </a:solidFill>
                <a:effectLst>
                  <a:outerShdw blurRad="38100" dist="38100" dir="2700000" algn="tl">
                    <a:srgbClr val="C0C0C0"/>
                  </a:outerShdw>
                </a:effectLst>
              </a:rPr>
              <a:t>（</a:t>
            </a:r>
            <a:r>
              <a:rPr lang="en-US" altLang="zh-CN" sz="2000">
                <a:solidFill>
                  <a:schemeClr val="tx2"/>
                </a:solidFill>
                <a:effectLst>
                  <a:outerShdw blurRad="38100" dist="38100" dir="2700000" algn="tl">
                    <a:srgbClr val="C0C0C0"/>
                  </a:outerShdw>
                </a:effectLst>
              </a:rPr>
              <a:t>1</a:t>
            </a:r>
            <a:r>
              <a:rPr lang="zh-CN" altLang="en-US" sz="2000">
                <a:solidFill>
                  <a:schemeClr val="tx2"/>
                </a:solidFill>
                <a:effectLst>
                  <a:outerShdw blurRad="38100" dist="38100" dir="2700000" algn="tl">
                    <a:srgbClr val="C0C0C0"/>
                  </a:outerShdw>
                </a:effectLst>
              </a:rPr>
              <a:t>）将多继承转换为单继承 </a:t>
            </a:r>
          </a:p>
        </p:txBody>
      </p:sp>
      <p:grpSp>
        <p:nvGrpSpPr>
          <p:cNvPr id="406537" name="Group 9"/>
          <p:cNvGrpSpPr>
            <a:grpSpLocks/>
          </p:cNvGrpSpPr>
          <p:nvPr/>
        </p:nvGrpSpPr>
        <p:grpSpPr bwMode="auto">
          <a:xfrm>
            <a:off x="981075" y="2836863"/>
            <a:ext cx="7124700" cy="3451225"/>
            <a:chOff x="1800" y="4992"/>
            <a:chExt cx="8280" cy="5496"/>
          </a:xfrm>
        </p:grpSpPr>
        <p:grpSp>
          <p:nvGrpSpPr>
            <p:cNvPr id="406538" name="Group 10"/>
            <p:cNvGrpSpPr>
              <a:grpSpLocks/>
            </p:cNvGrpSpPr>
            <p:nvPr/>
          </p:nvGrpSpPr>
          <p:grpSpPr bwMode="auto">
            <a:xfrm>
              <a:off x="1800" y="5028"/>
              <a:ext cx="3415" cy="4569"/>
              <a:chOff x="6377" y="2280"/>
              <a:chExt cx="3415" cy="4569"/>
            </a:xfrm>
          </p:grpSpPr>
          <p:sp>
            <p:nvSpPr>
              <p:cNvPr id="406539" name="Text Box 11"/>
              <p:cNvSpPr txBox="1">
                <a:spLocks noChangeArrowheads="1"/>
              </p:cNvSpPr>
              <p:nvPr/>
            </p:nvSpPr>
            <p:spPr bwMode="auto">
              <a:xfrm>
                <a:off x="7241" y="6381"/>
                <a:ext cx="1620" cy="468"/>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气垫船</a:t>
                </a:r>
                <a:endParaRPr lang="zh-CN" altLang="en-US" sz="1400">
                  <a:effectLst>
                    <a:outerShdw blurRad="38100" dist="38100" dir="2700000" algn="tl">
                      <a:srgbClr val="C0C0C0"/>
                    </a:outerShdw>
                  </a:effectLst>
                </a:endParaRPr>
              </a:p>
            </p:txBody>
          </p:sp>
          <p:grpSp>
            <p:nvGrpSpPr>
              <p:cNvPr id="406540" name="Group 12"/>
              <p:cNvGrpSpPr>
                <a:grpSpLocks/>
              </p:cNvGrpSpPr>
              <p:nvPr/>
            </p:nvGrpSpPr>
            <p:grpSpPr bwMode="auto">
              <a:xfrm>
                <a:off x="7272" y="2280"/>
                <a:ext cx="1620" cy="1368"/>
                <a:chOff x="7200" y="1624"/>
                <a:chExt cx="1620" cy="1368"/>
              </a:xfrm>
            </p:grpSpPr>
            <p:sp>
              <p:nvSpPr>
                <p:cNvPr id="406541" name="Text Box 13"/>
                <p:cNvSpPr txBox="1">
                  <a:spLocks noChangeArrowheads="1"/>
                </p:cNvSpPr>
                <p:nvPr/>
              </p:nvSpPr>
              <p:spPr bwMode="auto">
                <a:xfrm>
                  <a:off x="7200" y="1624"/>
                  <a:ext cx="1620" cy="1368"/>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交通工具</a:t>
                  </a:r>
                </a:p>
                <a:p>
                  <a:pPr algn="ctr"/>
                  <a:endParaRPr lang="zh-CN" altLang="en-US" sz="1400">
                    <a:effectLst>
                      <a:outerShdw blurRad="38100" dist="38100" dir="2700000" algn="tl">
                        <a:srgbClr val="C0C0C0"/>
                      </a:outerShdw>
                    </a:effectLst>
                    <a:latin typeface="Times New Roman" pitchFamily="18" charset="0"/>
                  </a:endParaRPr>
                </a:p>
                <a:p>
                  <a:pPr algn="ctr"/>
                  <a:endParaRPr lang="zh-CN" altLang="en-US" sz="1400">
                    <a:effectLst>
                      <a:outerShdw blurRad="38100" dist="38100" dir="2700000" algn="tl">
                        <a:srgbClr val="C0C0C0"/>
                      </a:outerShdw>
                    </a:effectLst>
                    <a:latin typeface="Times New Roman" pitchFamily="18" charset="0"/>
                  </a:endParaRPr>
                </a:p>
                <a:p>
                  <a:r>
                    <a:rPr lang="en-US" altLang="zh-CN" sz="1400">
                      <a:effectLst>
                        <a:outerShdw blurRad="38100" dist="38100" dir="2700000" algn="tl">
                          <a:srgbClr val="C0C0C0"/>
                        </a:outerShdw>
                      </a:effectLst>
                      <a:latin typeface="Times New Roman" pitchFamily="18" charset="0"/>
                    </a:rPr>
                    <a:t>+Drive(): void</a:t>
                  </a:r>
                  <a:endParaRPr lang="en-US" altLang="zh-CN" sz="1400">
                    <a:effectLst>
                      <a:outerShdw blurRad="38100" dist="38100" dir="2700000" algn="tl">
                        <a:srgbClr val="C0C0C0"/>
                      </a:outerShdw>
                    </a:effectLst>
                  </a:endParaRPr>
                </a:p>
              </p:txBody>
            </p:sp>
            <p:sp>
              <p:nvSpPr>
                <p:cNvPr id="406542" name="Rectangle 14"/>
                <p:cNvSpPr>
                  <a:spLocks noChangeArrowheads="1"/>
                </p:cNvSpPr>
                <p:nvPr/>
              </p:nvSpPr>
              <p:spPr bwMode="auto">
                <a:xfrm>
                  <a:off x="7200" y="2124"/>
                  <a:ext cx="1620" cy="432"/>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-size: int</a:t>
                  </a:r>
                  <a:endParaRPr lang="en-US" altLang="zh-CN" sz="1400">
                    <a:effectLst>
                      <a:outerShdw blurRad="38100" dist="38100" dir="2700000" algn="tl">
                        <a:srgbClr val="C0C0C0"/>
                      </a:outerShdw>
                    </a:effectLst>
                  </a:endParaRPr>
                </a:p>
              </p:txBody>
            </p:sp>
          </p:grpSp>
          <p:grpSp>
            <p:nvGrpSpPr>
              <p:cNvPr id="406543" name="Group 15"/>
              <p:cNvGrpSpPr>
                <a:grpSpLocks/>
              </p:cNvGrpSpPr>
              <p:nvPr/>
            </p:nvGrpSpPr>
            <p:grpSpPr bwMode="auto">
              <a:xfrm>
                <a:off x="6377" y="4353"/>
                <a:ext cx="1625" cy="1248"/>
                <a:chOff x="6300" y="5046"/>
                <a:chExt cx="1625" cy="1248"/>
              </a:xfrm>
            </p:grpSpPr>
            <p:sp>
              <p:nvSpPr>
                <p:cNvPr id="406544" name="Text Box 16"/>
                <p:cNvSpPr txBox="1">
                  <a:spLocks noChangeArrowheads="1"/>
                </p:cNvSpPr>
                <p:nvPr/>
              </p:nvSpPr>
              <p:spPr bwMode="auto">
                <a:xfrm>
                  <a:off x="6305" y="5046"/>
                  <a:ext cx="1620" cy="1248"/>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汽车</a:t>
                  </a:r>
                </a:p>
                <a:p>
                  <a:pPr algn="ctr"/>
                  <a:endParaRPr lang="zh-CN" altLang="en-US"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endParaRPr>
                </a:p>
              </p:txBody>
            </p:sp>
            <p:sp>
              <p:nvSpPr>
                <p:cNvPr id="406545" name="Rectangle 17"/>
                <p:cNvSpPr>
                  <a:spLocks noChangeArrowheads="1"/>
                </p:cNvSpPr>
                <p:nvPr/>
              </p:nvSpPr>
              <p:spPr bwMode="auto">
                <a:xfrm>
                  <a:off x="6300" y="5496"/>
                  <a:ext cx="1620" cy="468"/>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#wheel: int</a:t>
                  </a:r>
                  <a:endParaRPr lang="en-US" altLang="zh-CN" sz="1400">
                    <a:effectLst>
                      <a:outerShdw blurRad="38100" dist="38100" dir="2700000" algn="tl">
                        <a:srgbClr val="C0C0C0"/>
                      </a:outerShdw>
                    </a:effectLst>
                  </a:endParaRPr>
                </a:p>
              </p:txBody>
            </p:sp>
          </p:grpSp>
          <p:sp>
            <p:nvSpPr>
              <p:cNvPr id="406546" name="AutoShape 18"/>
              <p:cNvSpPr>
                <a:spLocks noChangeArrowheads="1"/>
              </p:cNvSpPr>
              <p:nvPr/>
            </p:nvSpPr>
            <p:spPr bwMode="auto">
              <a:xfrm rot="2193800">
                <a:off x="8844" y="5601"/>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406547" name="AutoShape 19"/>
              <p:cNvSpPr>
                <a:spLocks noChangeArrowheads="1"/>
              </p:cNvSpPr>
              <p:nvPr/>
            </p:nvSpPr>
            <p:spPr bwMode="auto">
              <a:xfrm rot="-1721305">
                <a:off x="7236" y="5589"/>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nvGrpSpPr>
              <p:cNvPr id="406548" name="Group 20"/>
              <p:cNvGrpSpPr>
                <a:grpSpLocks/>
              </p:cNvGrpSpPr>
              <p:nvPr/>
            </p:nvGrpSpPr>
            <p:grpSpPr bwMode="auto">
              <a:xfrm>
                <a:off x="8167" y="4353"/>
                <a:ext cx="1625" cy="1248"/>
                <a:chOff x="6300" y="5046"/>
                <a:chExt cx="1625" cy="1248"/>
              </a:xfrm>
            </p:grpSpPr>
            <p:sp>
              <p:nvSpPr>
                <p:cNvPr id="406549" name="Text Box 21"/>
                <p:cNvSpPr txBox="1">
                  <a:spLocks noChangeArrowheads="1"/>
                </p:cNvSpPr>
                <p:nvPr/>
              </p:nvSpPr>
              <p:spPr bwMode="auto">
                <a:xfrm>
                  <a:off x="6305" y="5046"/>
                  <a:ext cx="1620" cy="1248"/>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船</a:t>
                  </a:r>
                </a:p>
                <a:p>
                  <a:pPr algn="ctr"/>
                  <a:endParaRPr lang="zh-CN" altLang="en-US"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endParaRPr>
                </a:p>
              </p:txBody>
            </p:sp>
            <p:sp>
              <p:nvSpPr>
                <p:cNvPr id="406550" name="Rectangle 22"/>
                <p:cNvSpPr>
                  <a:spLocks noChangeArrowheads="1"/>
                </p:cNvSpPr>
                <p:nvPr/>
              </p:nvSpPr>
              <p:spPr bwMode="auto">
                <a:xfrm>
                  <a:off x="6300" y="5496"/>
                  <a:ext cx="1620" cy="468"/>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#oar: int</a:t>
                  </a:r>
                  <a:endParaRPr lang="en-US" altLang="zh-CN" sz="1400">
                    <a:effectLst>
                      <a:outerShdw blurRad="38100" dist="38100" dir="2700000" algn="tl">
                        <a:srgbClr val="C0C0C0"/>
                      </a:outerShdw>
                    </a:effectLst>
                  </a:endParaRPr>
                </a:p>
              </p:txBody>
            </p:sp>
          </p:grpSp>
          <p:sp>
            <p:nvSpPr>
              <p:cNvPr id="406551" name="Line 23"/>
              <p:cNvSpPr>
                <a:spLocks noChangeShapeType="1"/>
              </p:cNvSpPr>
              <p:nvPr/>
            </p:nvSpPr>
            <p:spPr bwMode="auto">
              <a:xfrm>
                <a:off x="7373" y="5733"/>
                <a:ext cx="360" cy="624"/>
              </a:xfrm>
              <a:prstGeom prst="line">
                <a:avLst/>
              </a:prstGeom>
              <a:noFill/>
              <a:ln w="9525">
                <a:solidFill>
                  <a:srgbClr val="000000"/>
                </a:solidFill>
                <a:round/>
                <a:headEnd/>
                <a:tailEnd/>
              </a:ln>
            </p:spPr>
            <p:txBody>
              <a:bodyPr/>
              <a:lstStyle/>
              <a:p>
                <a:endParaRPr lang="zh-CN" altLang="en-US"/>
              </a:p>
            </p:txBody>
          </p:sp>
          <p:sp>
            <p:nvSpPr>
              <p:cNvPr id="406552" name="Line 24"/>
              <p:cNvSpPr>
                <a:spLocks noChangeShapeType="1"/>
              </p:cNvSpPr>
              <p:nvPr/>
            </p:nvSpPr>
            <p:spPr bwMode="auto">
              <a:xfrm flipV="1">
                <a:off x="8328" y="5760"/>
                <a:ext cx="540" cy="624"/>
              </a:xfrm>
              <a:prstGeom prst="line">
                <a:avLst/>
              </a:prstGeom>
              <a:noFill/>
              <a:ln w="9525">
                <a:solidFill>
                  <a:srgbClr val="000000"/>
                </a:solidFill>
                <a:round/>
                <a:headEnd/>
                <a:tailEnd/>
              </a:ln>
            </p:spPr>
            <p:txBody>
              <a:bodyPr/>
              <a:lstStyle/>
              <a:p>
                <a:endParaRPr lang="zh-CN" altLang="en-US"/>
              </a:p>
            </p:txBody>
          </p:sp>
          <p:sp>
            <p:nvSpPr>
              <p:cNvPr id="406553" name="Line 25"/>
              <p:cNvSpPr>
                <a:spLocks noChangeShapeType="1"/>
              </p:cNvSpPr>
              <p:nvPr/>
            </p:nvSpPr>
            <p:spPr bwMode="auto">
              <a:xfrm flipH="1">
                <a:off x="7188" y="3732"/>
                <a:ext cx="540" cy="624"/>
              </a:xfrm>
              <a:prstGeom prst="line">
                <a:avLst/>
              </a:prstGeom>
              <a:noFill/>
              <a:ln w="9525">
                <a:solidFill>
                  <a:srgbClr val="000000"/>
                </a:solidFill>
                <a:round/>
                <a:headEnd/>
                <a:tailEnd/>
              </a:ln>
            </p:spPr>
            <p:txBody>
              <a:bodyPr/>
              <a:lstStyle/>
              <a:p>
                <a:endParaRPr lang="zh-CN" altLang="en-US"/>
              </a:p>
            </p:txBody>
          </p:sp>
          <p:sp>
            <p:nvSpPr>
              <p:cNvPr id="406554" name="AutoShape 26"/>
              <p:cNvSpPr>
                <a:spLocks noChangeArrowheads="1"/>
              </p:cNvSpPr>
              <p:nvPr/>
            </p:nvSpPr>
            <p:spPr bwMode="auto">
              <a:xfrm rot="2193800">
                <a:off x="7668" y="3636"/>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406555" name="Line 27"/>
              <p:cNvSpPr>
                <a:spLocks noChangeShapeType="1"/>
              </p:cNvSpPr>
              <p:nvPr/>
            </p:nvSpPr>
            <p:spPr bwMode="auto">
              <a:xfrm>
                <a:off x="8376" y="3720"/>
                <a:ext cx="540" cy="624"/>
              </a:xfrm>
              <a:prstGeom prst="line">
                <a:avLst/>
              </a:prstGeom>
              <a:noFill/>
              <a:ln w="9525">
                <a:solidFill>
                  <a:srgbClr val="000000"/>
                </a:solidFill>
                <a:round/>
                <a:headEnd/>
                <a:tailEnd/>
              </a:ln>
            </p:spPr>
            <p:txBody>
              <a:bodyPr/>
              <a:lstStyle/>
              <a:p>
                <a:endParaRPr lang="zh-CN" altLang="en-US"/>
              </a:p>
            </p:txBody>
          </p:sp>
          <p:sp>
            <p:nvSpPr>
              <p:cNvPr id="406556" name="AutoShape 28"/>
              <p:cNvSpPr>
                <a:spLocks noChangeArrowheads="1"/>
              </p:cNvSpPr>
              <p:nvPr/>
            </p:nvSpPr>
            <p:spPr bwMode="auto">
              <a:xfrm rot="-1721305">
                <a:off x="8292" y="3648"/>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grpSp>
          <p:nvGrpSpPr>
            <p:cNvPr id="406557" name="Group 29"/>
            <p:cNvGrpSpPr>
              <a:grpSpLocks/>
            </p:cNvGrpSpPr>
            <p:nvPr/>
          </p:nvGrpSpPr>
          <p:grpSpPr bwMode="auto">
            <a:xfrm>
              <a:off x="6660" y="6387"/>
              <a:ext cx="1620" cy="1368"/>
              <a:chOff x="7200" y="1624"/>
              <a:chExt cx="1620" cy="1368"/>
            </a:xfrm>
          </p:grpSpPr>
          <p:sp>
            <p:nvSpPr>
              <p:cNvPr id="406558" name="Text Box 30"/>
              <p:cNvSpPr txBox="1">
                <a:spLocks noChangeArrowheads="1"/>
              </p:cNvSpPr>
              <p:nvPr/>
            </p:nvSpPr>
            <p:spPr bwMode="auto">
              <a:xfrm>
                <a:off x="7200" y="1624"/>
                <a:ext cx="1620" cy="1368"/>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交通工具</a:t>
                </a:r>
              </a:p>
              <a:p>
                <a:pPr algn="ctr"/>
                <a:endParaRPr lang="zh-CN" altLang="en-US" sz="1400">
                  <a:effectLst>
                    <a:outerShdw blurRad="38100" dist="38100" dir="2700000" algn="tl">
                      <a:srgbClr val="C0C0C0"/>
                    </a:outerShdw>
                  </a:effectLst>
                  <a:latin typeface="Times New Roman" pitchFamily="18" charset="0"/>
                </a:endParaRPr>
              </a:p>
              <a:p>
                <a:pPr algn="ctr"/>
                <a:endParaRPr lang="zh-CN" altLang="en-US" sz="1400">
                  <a:effectLst>
                    <a:outerShdw blurRad="38100" dist="38100" dir="2700000" algn="tl">
                      <a:srgbClr val="C0C0C0"/>
                    </a:outerShdw>
                  </a:effectLst>
                  <a:latin typeface="Times New Roman" pitchFamily="18" charset="0"/>
                </a:endParaRPr>
              </a:p>
              <a:p>
                <a:r>
                  <a:rPr lang="en-US" altLang="zh-CN" sz="1400">
                    <a:effectLst>
                      <a:outerShdw blurRad="38100" dist="38100" dir="2700000" algn="tl">
                        <a:srgbClr val="C0C0C0"/>
                      </a:outerShdw>
                    </a:effectLst>
                    <a:latin typeface="Times New Roman" pitchFamily="18" charset="0"/>
                  </a:rPr>
                  <a:t>+Drive(): void</a:t>
                </a:r>
                <a:endParaRPr lang="en-US" altLang="zh-CN" sz="1400">
                  <a:effectLst>
                    <a:outerShdw blurRad="38100" dist="38100" dir="2700000" algn="tl">
                      <a:srgbClr val="C0C0C0"/>
                    </a:outerShdw>
                  </a:effectLst>
                </a:endParaRPr>
              </a:p>
            </p:txBody>
          </p:sp>
          <p:sp>
            <p:nvSpPr>
              <p:cNvPr id="406559" name="Rectangle 31"/>
              <p:cNvSpPr>
                <a:spLocks noChangeArrowheads="1"/>
              </p:cNvSpPr>
              <p:nvPr/>
            </p:nvSpPr>
            <p:spPr bwMode="auto">
              <a:xfrm>
                <a:off x="7200" y="2124"/>
                <a:ext cx="1620" cy="432"/>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-size: int</a:t>
                </a:r>
                <a:endParaRPr lang="en-US" altLang="zh-CN" sz="1400">
                  <a:effectLst>
                    <a:outerShdw blurRad="38100" dist="38100" dir="2700000" algn="tl">
                      <a:srgbClr val="C0C0C0"/>
                    </a:outerShdw>
                  </a:effectLst>
                </a:endParaRPr>
              </a:p>
            </p:txBody>
          </p:sp>
        </p:grpSp>
        <p:grpSp>
          <p:nvGrpSpPr>
            <p:cNvPr id="406560" name="Group 32"/>
            <p:cNvGrpSpPr>
              <a:grpSpLocks/>
            </p:cNvGrpSpPr>
            <p:nvPr/>
          </p:nvGrpSpPr>
          <p:grpSpPr bwMode="auto">
            <a:xfrm>
              <a:off x="5580" y="8460"/>
              <a:ext cx="1075" cy="1248"/>
              <a:chOff x="6300" y="5046"/>
              <a:chExt cx="1625" cy="1248"/>
            </a:xfrm>
          </p:grpSpPr>
          <p:sp>
            <p:nvSpPr>
              <p:cNvPr id="406561" name="Text Box 33"/>
              <p:cNvSpPr txBox="1">
                <a:spLocks noChangeArrowheads="1"/>
              </p:cNvSpPr>
              <p:nvPr/>
            </p:nvSpPr>
            <p:spPr bwMode="auto">
              <a:xfrm>
                <a:off x="6305" y="5046"/>
                <a:ext cx="1620" cy="1248"/>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汽车</a:t>
                </a:r>
              </a:p>
              <a:p>
                <a:pPr algn="ctr"/>
                <a:endParaRPr lang="zh-CN" altLang="en-US"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endParaRPr>
              </a:p>
            </p:txBody>
          </p:sp>
          <p:sp>
            <p:nvSpPr>
              <p:cNvPr id="406562" name="Rectangle 34"/>
              <p:cNvSpPr>
                <a:spLocks noChangeArrowheads="1"/>
              </p:cNvSpPr>
              <p:nvPr/>
            </p:nvSpPr>
            <p:spPr bwMode="auto">
              <a:xfrm>
                <a:off x="6300" y="5496"/>
                <a:ext cx="1620" cy="468"/>
              </a:xfrm>
              <a:prstGeom prst="rect">
                <a:avLst/>
              </a:prstGeom>
              <a:solidFill>
                <a:srgbClr val="FFFFFF"/>
              </a:solidFill>
              <a:ln w="9525">
                <a:solidFill>
                  <a:srgbClr val="000000"/>
                </a:solidFill>
                <a:miter lim="800000"/>
                <a:headEnd/>
                <a:tailEnd/>
              </a:ln>
            </p:spPr>
            <p:txBody>
              <a:bodyPr/>
              <a:lstStyle/>
              <a:p>
                <a:endParaRPr lang="zh-CN" altLang="zh-CN" sz="1400">
                  <a:effectLst>
                    <a:outerShdw blurRad="38100" dist="38100" dir="2700000" algn="tl">
                      <a:srgbClr val="C0C0C0"/>
                    </a:outerShdw>
                  </a:effectLst>
                </a:endParaRPr>
              </a:p>
            </p:txBody>
          </p:sp>
        </p:grpSp>
        <p:sp>
          <p:nvSpPr>
            <p:cNvPr id="406563" name="Line 35"/>
            <p:cNvSpPr>
              <a:spLocks noChangeShapeType="1"/>
            </p:cNvSpPr>
            <p:nvPr/>
          </p:nvSpPr>
          <p:spPr bwMode="auto">
            <a:xfrm flipH="1">
              <a:off x="6120" y="7839"/>
              <a:ext cx="540" cy="624"/>
            </a:xfrm>
            <a:prstGeom prst="line">
              <a:avLst/>
            </a:prstGeom>
            <a:noFill/>
            <a:ln w="9525">
              <a:solidFill>
                <a:srgbClr val="000000"/>
              </a:solidFill>
              <a:round/>
              <a:headEnd/>
              <a:tailEnd/>
            </a:ln>
          </p:spPr>
          <p:txBody>
            <a:bodyPr/>
            <a:lstStyle/>
            <a:p>
              <a:endParaRPr lang="zh-CN" altLang="en-US"/>
            </a:p>
          </p:txBody>
        </p:sp>
        <p:sp>
          <p:nvSpPr>
            <p:cNvPr id="406564" name="AutoShape 36"/>
            <p:cNvSpPr>
              <a:spLocks noChangeArrowheads="1"/>
            </p:cNvSpPr>
            <p:nvPr/>
          </p:nvSpPr>
          <p:spPr bwMode="auto">
            <a:xfrm rot="2193800">
              <a:off x="6600" y="7743"/>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406565" name="Line 37"/>
            <p:cNvSpPr>
              <a:spLocks noChangeShapeType="1"/>
            </p:cNvSpPr>
            <p:nvPr/>
          </p:nvSpPr>
          <p:spPr bwMode="auto">
            <a:xfrm>
              <a:off x="8196" y="7827"/>
              <a:ext cx="540" cy="624"/>
            </a:xfrm>
            <a:prstGeom prst="line">
              <a:avLst/>
            </a:prstGeom>
            <a:noFill/>
            <a:ln w="9525">
              <a:solidFill>
                <a:srgbClr val="000000"/>
              </a:solidFill>
              <a:round/>
              <a:headEnd/>
              <a:tailEnd/>
            </a:ln>
          </p:spPr>
          <p:txBody>
            <a:bodyPr/>
            <a:lstStyle/>
            <a:p>
              <a:endParaRPr lang="zh-CN" altLang="en-US"/>
            </a:p>
          </p:txBody>
        </p:sp>
        <p:sp>
          <p:nvSpPr>
            <p:cNvPr id="406566" name="AutoShape 38"/>
            <p:cNvSpPr>
              <a:spLocks noChangeArrowheads="1"/>
            </p:cNvSpPr>
            <p:nvPr/>
          </p:nvSpPr>
          <p:spPr bwMode="auto">
            <a:xfrm rot="-1721305">
              <a:off x="8112" y="7755"/>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nvGrpSpPr>
            <p:cNvPr id="406567" name="Group 39"/>
            <p:cNvGrpSpPr>
              <a:grpSpLocks/>
            </p:cNvGrpSpPr>
            <p:nvPr/>
          </p:nvGrpSpPr>
          <p:grpSpPr bwMode="auto">
            <a:xfrm>
              <a:off x="8460" y="4992"/>
              <a:ext cx="1620" cy="1368"/>
              <a:chOff x="8460" y="4992"/>
              <a:chExt cx="1620" cy="1368"/>
            </a:xfrm>
          </p:grpSpPr>
          <p:sp>
            <p:nvSpPr>
              <p:cNvPr id="406568" name="Text Box 40"/>
              <p:cNvSpPr txBox="1">
                <a:spLocks noChangeArrowheads="1"/>
              </p:cNvSpPr>
              <p:nvPr/>
            </p:nvSpPr>
            <p:spPr bwMode="auto">
              <a:xfrm>
                <a:off x="8460" y="4992"/>
                <a:ext cx="1620" cy="1368"/>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驱动设备</a:t>
                </a:r>
              </a:p>
              <a:p>
                <a:pPr algn="ctr"/>
                <a:endParaRPr lang="zh-CN" altLang="en-US"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endParaRPr>
              </a:p>
            </p:txBody>
          </p:sp>
          <p:sp>
            <p:nvSpPr>
              <p:cNvPr id="406569" name="Rectangle 41"/>
              <p:cNvSpPr>
                <a:spLocks noChangeArrowheads="1"/>
              </p:cNvSpPr>
              <p:nvPr/>
            </p:nvSpPr>
            <p:spPr bwMode="auto">
              <a:xfrm>
                <a:off x="8460" y="5372"/>
                <a:ext cx="1620" cy="784"/>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+wheel : int</a:t>
                </a:r>
              </a:p>
              <a:p>
                <a:r>
                  <a:rPr lang="en-US" altLang="zh-CN" sz="1400">
                    <a:effectLst>
                      <a:outerShdw blurRad="38100" dist="38100" dir="2700000" algn="tl">
                        <a:srgbClr val="C0C0C0"/>
                      </a:outerShdw>
                    </a:effectLst>
                    <a:latin typeface="Times New Roman" pitchFamily="18" charset="0"/>
                  </a:rPr>
                  <a:t>+oar : int</a:t>
                </a:r>
                <a:endParaRPr lang="en-US" altLang="zh-CN" sz="1400">
                  <a:effectLst>
                    <a:outerShdw blurRad="38100" dist="38100" dir="2700000" algn="tl">
                      <a:srgbClr val="C0C0C0"/>
                    </a:outerShdw>
                  </a:effectLst>
                </a:endParaRPr>
              </a:p>
            </p:txBody>
          </p:sp>
        </p:grpSp>
        <p:sp>
          <p:nvSpPr>
            <p:cNvPr id="406570" name="AutoShape 42"/>
            <p:cNvSpPr>
              <a:spLocks noChangeArrowheads="1"/>
            </p:cNvSpPr>
            <p:nvPr/>
          </p:nvSpPr>
          <p:spPr bwMode="auto">
            <a:xfrm>
              <a:off x="8280" y="6978"/>
              <a:ext cx="180" cy="156"/>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406571" name="Line 43"/>
            <p:cNvSpPr>
              <a:spLocks noChangeShapeType="1"/>
            </p:cNvSpPr>
            <p:nvPr/>
          </p:nvSpPr>
          <p:spPr bwMode="auto">
            <a:xfrm>
              <a:off x="8448" y="7056"/>
              <a:ext cx="720" cy="0"/>
            </a:xfrm>
            <a:prstGeom prst="line">
              <a:avLst/>
            </a:prstGeom>
            <a:noFill/>
            <a:ln w="9525">
              <a:solidFill>
                <a:srgbClr val="000000"/>
              </a:solidFill>
              <a:round/>
              <a:headEnd/>
              <a:tailEnd/>
            </a:ln>
          </p:spPr>
          <p:txBody>
            <a:bodyPr/>
            <a:lstStyle/>
            <a:p>
              <a:endParaRPr lang="zh-CN" altLang="en-US"/>
            </a:p>
          </p:txBody>
        </p:sp>
        <p:sp>
          <p:nvSpPr>
            <p:cNvPr id="406572" name="Line 44"/>
            <p:cNvSpPr>
              <a:spLocks noChangeShapeType="1"/>
            </p:cNvSpPr>
            <p:nvPr/>
          </p:nvSpPr>
          <p:spPr bwMode="auto">
            <a:xfrm flipV="1">
              <a:off x="9170" y="6366"/>
              <a:ext cx="0" cy="680"/>
            </a:xfrm>
            <a:prstGeom prst="line">
              <a:avLst/>
            </a:prstGeom>
            <a:noFill/>
            <a:ln w="9525">
              <a:solidFill>
                <a:srgbClr val="000000"/>
              </a:solidFill>
              <a:round/>
              <a:headEnd/>
              <a:tailEnd/>
            </a:ln>
          </p:spPr>
          <p:txBody>
            <a:bodyPr/>
            <a:lstStyle/>
            <a:p>
              <a:endParaRPr lang="zh-CN" altLang="en-US"/>
            </a:p>
          </p:txBody>
        </p:sp>
        <p:sp>
          <p:nvSpPr>
            <p:cNvPr id="406573" name="Text Box 45"/>
            <p:cNvSpPr txBox="1">
              <a:spLocks noChangeArrowheads="1"/>
            </p:cNvSpPr>
            <p:nvPr/>
          </p:nvSpPr>
          <p:spPr bwMode="auto">
            <a:xfrm>
              <a:off x="8321" y="6702"/>
              <a:ext cx="360" cy="390"/>
            </a:xfrm>
            <a:prstGeom prst="rect">
              <a:avLst/>
            </a:prstGeom>
            <a:noFill/>
            <a:ln w="9525">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sp>
          <p:nvSpPr>
            <p:cNvPr id="406574" name="Text Box 46"/>
            <p:cNvSpPr txBox="1">
              <a:spLocks noChangeArrowheads="1"/>
            </p:cNvSpPr>
            <p:nvPr/>
          </p:nvSpPr>
          <p:spPr bwMode="auto">
            <a:xfrm>
              <a:off x="8616" y="6276"/>
              <a:ext cx="720" cy="390"/>
            </a:xfrm>
            <a:prstGeom prst="rect">
              <a:avLst/>
            </a:prstGeom>
            <a:noFill/>
            <a:ln w="9525">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grpSp>
          <p:nvGrpSpPr>
            <p:cNvPr id="406575" name="Group 47"/>
            <p:cNvGrpSpPr>
              <a:grpSpLocks/>
            </p:cNvGrpSpPr>
            <p:nvPr/>
          </p:nvGrpSpPr>
          <p:grpSpPr bwMode="auto">
            <a:xfrm>
              <a:off x="7020" y="8460"/>
              <a:ext cx="1075" cy="1248"/>
              <a:chOff x="6300" y="5046"/>
              <a:chExt cx="1625" cy="1248"/>
            </a:xfrm>
          </p:grpSpPr>
          <p:sp>
            <p:nvSpPr>
              <p:cNvPr id="406576" name="Text Box 48"/>
              <p:cNvSpPr txBox="1">
                <a:spLocks noChangeArrowheads="1"/>
              </p:cNvSpPr>
              <p:nvPr/>
            </p:nvSpPr>
            <p:spPr bwMode="auto">
              <a:xfrm>
                <a:off x="6305" y="5046"/>
                <a:ext cx="1620" cy="1248"/>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船</a:t>
                </a:r>
              </a:p>
              <a:p>
                <a:pPr algn="ctr"/>
                <a:endParaRPr lang="zh-CN" altLang="en-US"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endParaRPr>
              </a:p>
            </p:txBody>
          </p:sp>
          <p:sp>
            <p:nvSpPr>
              <p:cNvPr id="406577" name="Rectangle 49"/>
              <p:cNvSpPr>
                <a:spLocks noChangeArrowheads="1"/>
              </p:cNvSpPr>
              <p:nvPr/>
            </p:nvSpPr>
            <p:spPr bwMode="auto">
              <a:xfrm>
                <a:off x="6300" y="5496"/>
                <a:ext cx="1620" cy="468"/>
              </a:xfrm>
              <a:prstGeom prst="rect">
                <a:avLst/>
              </a:prstGeom>
              <a:solidFill>
                <a:srgbClr val="FFFFFF"/>
              </a:solidFill>
              <a:ln w="9525">
                <a:solidFill>
                  <a:srgbClr val="000000"/>
                </a:solidFill>
                <a:miter lim="800000"/>
                <a:headEnd/>
                <a:tailEnd/>
              </a:ln>
            </p:spPr>
            <p:txBody>
              <a:bodyPr/>
              <a:lstStyle/>
              <a:p>
                <a:endParaRPr lang="zh-CN" altLang="zh-CN" sz="1400">
                  <a:effectLst>
                    <a:outerShdw blurRad="38100" dist="38100" dir="2700000" algn="tl">
                      <a:srgbClr val="C0C0C0"/>
                    </a:outerShdw>
                  </a:effectLst>
                </a:endParaRPr>
              </a:p>
            </p:txBody>
          </p:sp>
        </p:grpSp>
        <p:grpSp>
          <p:nvGrpSpPr>
            <p:cNvPr id="406578" name="Group 50"/>
            <p:cNvGrpSpPr>
              <a:grpSpLocks/>
            </p:cNvGrpSpPr>
            <p:nvPr/>
          </p:nvGrpSpPr>
          <p:grpSpPr bwMode="auto">
            <a:xfrm>
              <a:off x="8376" y="8460"/>
              <a:ext cx="1080" cy="1248"/>
              <a:chOff x="6300" y="5046"/>
              <a:chExt cx="1625" cy="1248"/>
            </a:xfrm>
          </p:grpSpPr>
          <p:sp>
            <p:nvSpPr>
              <p:cNvPr id="406579" name="Text Box 51"/>
              <p:cNvSpPr txBox="1">
                <a:spLocks noChangeArrowheads="1"/>
              </p:cNvSpPr>
              <p:nvPr/>
            </p:nvSpPr>
            <p:spPr bwMode="auto">
              <a:xfrm>
                <a:off x="6305" y="5046"/>
                <a:ext cx="1620" cy="1248"/>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气垫船</a:t>
                </a:r>
              </a:p>
              <a:p>
                <a:pPr algn="ctr"/>
                <a:endParaRPr lang="zh-CN" altLang="en-US"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endParaRPr>
              </a:p>
            </p:txBody>
          </p:sp>
          <p:sp>
            <p:nvSpPr>
              <p:cNvPr id="406580" name="Rectangle 52"/>
              <p:cNvSpPr>
                <a:spLocks noChangeArrowheads="1"/>
              </p:cNvSpPr>
              <p:nvPr/>
            </p:nvSpPr>
            <p:spPr bwMode="auto">
              <a:xfrm>
                <a:off x="6300" y="5496"/>
                <a:ext cx="1620" cy="468"/>
              </a:xfrm>
              <a:prstGeom prst="rect">
                <a:avLst/>
              </a:prstGeom>
              <a:solidFill>
                <a:srgbClr val="FFFFFF"/>
              </a:solidFill>
              <a:ln w="9525">
                <a:solidFill>
                  <a:srgbClr val="000000"/>
                </a:solidFill>
                <a:miter lim="800000"/>
                <a:headEnd/>
                <a:tailEnd/>
              </a:ln>
            </p:spPr>
            <p:txBody>
              <a:bodyPr/>
              <a:lstStyle/>
              <a:p>
                <a:endParaRPr lang="zh-CN" altLang="zh-CN" sz="1400">
                  <a:effectLst>
                    <a:outerShdw blurRad="38100" dist="38100" dir="2700000" algn="tl">
                      <a:srgbClr val="C0C0C0"/>
                    </a:outerShdw>
                  </a:effectLst>
                </a:endParaRPr>
              </a:p>
            </p:txBody>
          </p:sp>
        </p:grpSp>
        <p:sp>
          <p:nvSpPr>
            <p:cNvPr id="406581" name="Line 53"/>
            <p:cNvSpPr>
              <a:spLocks noChangeShapeType="1"/>
            </p:cNvSpPr>
            <p:nvPr/>
          </p:nvSpPr>
          <p:spPr bwMode="auto">
            <a:xfrm>
              <a:off x="7512" y="7836"/>
              <a:ext cx="0" cy="624"/>
            </a:xfrm>
            <a:prstGeom prst="line">
              <a:avLst/>
            </a:prstGeom>
            <a:noFill/>
            <a:ln w="9525">
              <a:solidFill>
                <a:srgbClr val="000000"/>
              </a:solidFill>
              <a:round/>
              <a:headEnd/>
              <a:tailEnd/>
            </a:ln>
          </p:spPr>
          <p:txBody>
            <a:bodyPr/>
            <a:lstStyle/>
            <a:p>
              <a:endParaRPr lang="zh-CN" altLang="en-US"/>
            </a:p>
          </p:txBody>
        </p:sp>
        <p:sp>
          <p:nvSpPr>
            <p:cNvPr id="406582" name="AutoShape 54"/>
            <p:cNvSpPr>
              <a:spLocks noChangeArrowheads="1"/>
            </p:cNvSpPr>
            <p:nvPr/>
          </p:nvSpPr>
          <p:spPr bwMode="auto">
            <a:xfrm>
              <a:off x="7428" y="7752"/>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406583" name="Rectangle 55"/>
            <p:cNvSpPr>
              <a:spLocks noChangeArrowheads="1"/>
            </p:cNvSpPr>
            <p:nvPr/>
          </p:nvSpPr>
          <p:spPr bwMode="auto">
            <a:xfrm>
              <a:off x="8280" y="8340"/>
              <a:ext cx="1260" cy="1500"/>
            </a:xfrm>
            <a:prstGeom prst="rect">
              <a:avLst/>
            </a:prstGeom>
            <a:noFill/>
            <a:ln w="9525">
              <a:solidFill>
                <a:srgbClr val="000000"/>
              </a:solidFill>
              <a:prstDash val="dash"/>
              <a:miter lim="800000"/>
              <a:headEnd/>
              <a:tailEnd/>
            </a:ln>
          </p:spPr>
          <p:txBody>
            <a:bodyPr/>
            <a:lstStyle/>
            <a:p>
              <a:endParaRPr lang="zh-CN" altLang="en-US"/>
            </a:p>
          </p:txBody>
        </p:sp>
        <p:sp>
          <p:nvSpPr>
            <p:cNvPr id="406584" name="Text Box 56"/>
            <p:cNvSpPr txBox="1">
              <a:spLocks noChangeArrowheads="1"/>
            </p:cNvSpPr>
            <p:nvPr/>
          </p:nvSpPr>
          <p:spPr bwMode="auto">
            <a:xfrm>
              <a:off x="3060" y="10020"/>
              <a:ext cx="720" cy="468"/>
            </a:xfrm>
            <a:prstGeom prst="rect">
              <a:avLst/>
            </a:prstGeom>
            <a:noFill/>
            <a:ln w="9525">
              <a:noFill/>
              <a:miter lim="800000"/>
              <a:headEnd/>
              <a:tailEnd/>
            </a:ln>
          </p:spPr>
          <p:txBody>
            <a:bodyPr/>
            <a:lstStyle/>
            <a:p>
              <a:r>
                <a:rPr lang="zh-CN" altLang="en-US" sz="1400">
                  <a:effectLst>
                    <a:outerShdw blurRad="38100" dist="38100" dir="2700000" algn="tl">
                      <a:srgbClr val="C0C0C0"/>
                    </a:outerShdw>
                  </a:effectLst>
                  <a:latin typeface="Times New Roman" pitchFamily="18" charset="0"/>
                </a:rPr>
                <a:t>图</a:t>
              </a:r>
              <a:r>
                <a:rPr lang="en-US" altLang="zh-CN" sz="1400">
                  <a:effectLst>
                    <a:outerShdw blurRad="38100" dist="38100" dir="2700000" algn="tl">
                      <a:srgbClr val="C0C0C0"/>
                    </a:outerShdw>
                  </a:effectLst>
                  <a:latin typeface="Times New Roman" pitchFamily="18" charset="0"/>
                </a:rPr>
                <a:t>a</a:t>
              </a:r>
              <a:endParaRPr lang="en-US" altLang="zh-CN" sz="1400">
                <a:effectLst>
                  <a:outerShdw blurRad="38100" dist="38100" dir="2700000" algn="tl">
                    <a:srgbClr val="C0C0C0"/>
                  </a:outerShdw>
                </a:effectLst>
              </a:endParaRPr>
            </a:p>
          </p:txBody>
        </p:sp>
        <p:sp>
          <p:nvSpPr>
            <p:cNvPr id="406585" name="Text Box 57"/>
            <p:cNvSpPr txBox="1">
              <a:spLocks noChangeArrowheads="1"/>
            </p:cNvSpPr>
            <p:nvPr/>
          </p:nvSpPr>
          <p:spPr bwMode="auto">
            <a:xfrm>
              <a:off x="7200" y="10020"/>
              <a:ext cx="720" cy="468"/>
            </a:xfrm>
            <a:prstGeom prst="rect">
              <a:avLst/>
            </a:prstGeom>
            <a:noFill/>
            <a:ln w="9525">
              <a:noFill/>
              <a:miter lim="800000"/>
              <a:headEnd/>
              <a:tailEnd/>
            </a:ln>
          </p:spPr>
          <p:txBody>
            <a:bodyPr/>
            <a:lstStyle/>
            <a:p>
              <a:r>
                <a:rPr lang="zh-CN" altLang="en-US" sz="1400">
                  <a:effectLst>
                    <a:outerShdw blurRad="38100" dist="38100" dir="2700000" algn="tl">
                      <a:srgbClr val="C0C0C0"/>
                    </a:outerShdw>
                  </a:effectLst>
                  <a:latin typeface="Times New Roman" pitchFamily="18" charset="0"/>
                </a:rPr>
                <a:t>图</a:t>
              </a:r>
              <a:r>
                <a:rPr lang="en-US" altLang="zh-CN" sz="1400">
                  <a:effectLst>
                    <a:outerShdw blurRad="38100" dist="38100" dir="2700000" algn="tl">
                      <a:srgbClr val="C0C0C0"/>
                    </a:outerShdw>
                  </a:effectLst>
                  <a:latin typeface="Times New Roman" pitchFamily="18" charset="0"/>
                </a:rPr>
                <a:t>b</a:t>
              </a:r>
              <a:endParaRPr lang="en-US" altLang="zh-CN" sz="1400">
                <a:effectLst>
                  <a:outerShdw blurRad="38100" dist="38100" dir="2700000" algn="tl">
                    <a:srgbClr val="C0C0C0"/>
                  </a:outerShdw>
                </a:effectLst>
              </a:endParaRPr>
            </a:p>
          </p:txBody>
        </p:sp>
        <p:sp>
          <p:nvSpPr>
            <p:cNvPr id="406586" name="AutoShape 58"/>
            <p:cNvSpPr>
              <a:spLocks noChangeArrowheads="1"/>
            </p:cNvSpPr>
            <p:nvPr/>
          </p:nvSpPr>
          <p:spPr bwMode="auto">
            <a:xfrm>
              <a:off x="5220" y="5496"/>
              <a:ext cx="2160" cy="312"/>
            </a:xfrm>
            <a:prstGeom prst="rightArrow">
              <a:avLst>
                <a:gd name="adj1" fmla="val 50000"/>
                <a:gd name="adj2" fmla="val 173077"/>
              </a:avLst>
            </a:prstGeom>
            <a:solidFill>
              <a:srgbClr val="FFFFFF"/>
            </a:solidFill>
            <a:ln w="9525" algn="ctr">
              <a:solidFill>
                <a:srgbClr val="000000"/>
              </a:solidFill>
              <a:miter lim="800000"/>
              <a:headEnd/>
              <a:tailEnd/>
            </a:ln>
            <a:effectLst/>
          </p:spPr>
          <p:txBody>
            <a:bodyPr/>
            <a:lstStyle/>
            <a:p>
              <a:endParaRPr lang="zh-CN" altLang="en-US"/>
            </a:p>
          </p:txBody>
        </p:sp>
        <p:sp>
          <p:nvSpPr>
            <p:cNvPr id="406587" name="Text Box 59"/>
            <p:cNvSpPr txBox="1">
              <a:spLocks noChangeArrowheads="1"/>
            </p:cNvSpPr>
            <p:nvPr/>
          </p:nvSpPr>
          <p:spPr bwMode="auto">
            <a:xfrm>
              <a:off x="5724" y="5208"/>
              <a:ext cx="900" cy="468"/>
            </a:xfrm>
            <a:prstGeom prst="rect">
              <a:avLst/>
            </a:prstGeom>
            <a:noFill/>
            <a:ln w="9525" algn="ctr">
              <a:noFill/>
              <a:miter lim="800000"/>
              <a:headEnd/>
              <a:tailEnd/>
            </a:ln>
            <a:effectLst/>
          </p:spPr>
          <p:txBody>
            <a:bodyPr/>
            <a:lstStyle/>
            <a:p>
              <a:r>
                <a:rPr lang="zh-CN" altLang="en-US" sz="1400">
                  <a:effectLst>
                    <a:outerShdw blurRad="38100" dist="38100" dir="2700000" algn="tl">
                      <a:srgbClr val="C0C0C0"/>
                    </a:outerShdw>
                  </a:effectLst>
                  <a:latin typeface="Times New Roman" pitchFamily="18" charset="0"/>
                </a:rPr>
                <a:t>转换</a:t>
              </a:r>
              <a:endParaRPr lang="zh-CN" altLang="en-US" sz="1400">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Text Box 4"/>
          <p:cNvSpPr txBox="1">
            <a:spLocks noChangeArrowheads="1"/>
          </p:cNvSpPr>
          <p:nvPr/>
        </p:nvSpPr>
        <p:spPr bwMode="auto">
          <a:xfrm>
            <a:off x="6359525" y="1292225"/>
            <a:ext cx="2611438" cy="493713"/>
          </a:xfrm>
          <a:prstGeom prst="rect">
            <a:avLst/>
          </a:prstGeom>
          <a:noFill/>
          <a:ln w="9525">
            <a:noFill/>
            <a:miter lim="800000"/>
            <a:headEnd/>
            <a:tailEnd/>
          </a:ln>
          <a:effectLst/>
        </p:spPr>
        <p:txBody>
          <a:bodyPr>
            <a:spAutoFit/>
          </a:bodyPr>
          <a:lstStyle/>
          <a:p>
            <a:pPr>
              <a:lnSpc>
                <a:spcPct val="110000"/>
              </a:lnSpc>
              <a:buFont typeface="Wingdings" pitchFamily="2" charset="2"/>
              <a:buChar char="l"/>
            </a:pPr>
            <a:r>
              <a:rPr lang="en-US" altLang="zh-CN" sz="2400">
                <a:solidFill>
                  <a:schemeClr val="bg2"/>
                </a:solidFill>
                <a:effectLst>
                  <a:outerShdw blurRad="38100" dist="38100" dir="2700000" algn="tl">
                    <a:srgbClr val="C0C0C0"/>
                  </a:outerShdw>
                </a:effectLst>
              </a:rPr>
              <a:t> </a:t>
            </a:r>
            <a:r>
              <a:rPr lang="zh-CN" altLang="en-US" sz="2400">
                <a:solidFill>
                  <a:schemeClr val="bg2"/>
                </a:solidFill>
                <a:effectLst>
                  <a:outerShdw blurRad="38100" dist="38100" dir="2700000" algn="tl">
                    <a:srgbClr val="C0C0C0"/>
                  </a:outerShdw>
                </a:effectLst>
              </a:rPr>
              <a:t>多继承与转换</a:t>
            </a:r>
          </a:p>
        </p:txBody>
      </p:sp>
      <p:sp>
        <p:nvSpPr>
          <p:cNvPr id="407557" name="Text Box 5"/>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sp>
        <p:nvSpPr>
          <p:cNvPr id="407559" name="Rectangle 7"/>
          <p:cNvSpPr>
            <a:spLocks noChangeArrowheads="1"/>
          </p:cNvSpPr>
          <p:nvPr/>
        </p:nvSpPr>
        <p:spPr bwMode="auto">
          <a:xfrm>
            <a:off x="757238" y="1992313"/>
            <a:ext cx="3717925" cy="396875"/>
          </a:xfrm>
          <a:prstGeom prst="rect">
            <a:avLst/>
          </a:prstGeom>
          <a:noFill/>
          <a:ln w="9525">
            <a:noFill/>
            <a:miter lim="800000"/>
            <a:headEnd/>
            <a:tailEnd/>
          </a:ln>
          <a:effectLst/>
        </p:spPr>
        <p:txBody>
          <a:bodyPr wrap="none" anchor="ctr">
            <a:spAutoFit/>
          </a:bodyPr>
          <a:lstStyle/>
          <a:p>
            <a:pPr algn="l">
              <a:lnSpc>
                <a:spcPct val="100000"/>
              </a:lnSpc>
            </a:pPr>
            <a:r>
              <a:rPr lang="zh-CN" altLang="en-US" sz="2000">
                <a:solidFill>
                  <a:schemeClr val="tx2"/>
                </a:solidFill>
                <a:effectLst>
                  <a:outerShdw blurRad="38100" dist="38100" dir="2700000" algn="tl">
                    <a:srgbClr val="C0C0C0"/>
                  </a:outerShdw>
                </a:effectLst>
              </a:rPr>
              <a:t>（</a:t>
            </a:r>
            <a:r>
              <a:rPr lang="en-US" altLang="zh-CN" sz="2000">
                <a:solidFill>
                  <a:schemeClr val="tx2"/>
                </a:solidFill>
                <a:effectLst>
                  <a:outerShdw blurRad="38100" dist="38100" dir="2700000" algn="tl">
                    <a:srgbClr val="C0C0C0"/>
                  </a:outerShdw>
                </a:effectLst>
              </a:rPr>
              <a:t>2</a:t>
            </a:r>
            <a:r>
              <a:rPr lang="zh-CN" altLang="en-US" sz="2000">
                <a:solidFill>
                  <a:schemeClr val="tx2"/>
                </a:solidFill>
                <a:effectLst>
                  <a:outerShdw blurRad="38100" dist="38100" dir="2700000" algn="tl">
                    <a:srgbClr val="C0C0C0"/>
                  </a:outerShdw>
                </a:effectLst>
              </a:rPr>
              <a:t>）将多继承转换为聚合方式 </a:t>
            </a:r>
          </a:p>
        </p:txBody>
      </p:sp>
      <p:grpSp>
        <p:nvGrpSpPr>
          <p:cNvPr id="407589" name="Group 37"/>
          <p:cNvGrpSpPr>
            <a:grpSpLocks/>
          </p:cNvGrpSpPr>
          <p:nvPr/>
        </p:nvGrpSpPr>
        <p:grpSpPr bwMode="auto">
          <a:xfrm>
            <a:off x="1863725" y="2790825"/>
            <a:ext cx="4895850" cy="3165475"/>
            <a:chOff x="1174" y="1758"/>
            <a:chExt cx="3084" cy="1994"/>
          </a:xfrm>
        </p:grpSpPr>
        <p:sp>
          <p:nvSpPr>
            <p:cNvPr id="407562" name="Text Box 10"/>
            <p:cNvSpPr txBox="1">
              <a:spLocks noChangeArrowheads="1"/>
            </p:cNvSpPr>
            <p:nvPr/>
          </p:nvSpPr>
          <p:spPr bwMode="auto">
            <a:xfrm>
              <a:off x="1895" y="2391"/>
              <a:ext cx="1081" cy="626"/>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交通工具</a:t>
              </a:r>
            </a:p>
            <a:p>
              <a:pPr algn="ctr"/>
              <a:endParaRPr lang="zh-CN" altLang="en-US" sz="1400">
                <a:effectLst>
                  <a:outerShdw blurRad="38100" dist="38100" dir="2700000" algn="tl">
                    <a:srgbClr val="C0C0C0"/>
                  </a:outerShdw>
                </a:effectLst>
                <a:latin typeface="Times New Roman" pitchFamily="18" charset="0"/>
              </a:endParaRPr>
            </a:p>
            <a:p>
              <a:pPr algn="ctr"/>
              <a:endParaRPr lang="zh-CN" altLang="en-US" sz="1400">
                <a:effectLst>
                  <a:outerShdw blurRad="38100" dist="38100" dir="2700000" algn="tl">
                    <a:srgbClr val="C0C0C0"/>
                  </a:outerShdw>
                </a:effectLst>
                <a:latin typeface="Times New Roman" pitchFamily="18" charset="0"/>
              </a:endParaRPr>
            </a:p>
            <a:p>
              <a:r>
                <a:rPr lang="en-US" altLang="zh-CN" sz="1400">
                  <a:effectLst>
                    <a:outerShdw blurRad="38100" dist="38100" dir="2700000" algn="tl">
                      <a:srgbClr val="C0C0C0"/>
                    </a:outerShdw>
                  </a:effectLst>
                  <a:latin typeface="Times New Roman" pitchFamily="18" charset="0"/>
                </a:rPr>
                <a:t>+Drive(): void</a:t>
              </a:r>
              <a:endParaRPr lang="en-US" altLang="zh-CN" sz="1400">
                <a:effectLst>
                  <a:outerShdw blurRad="38100" dist="38100" dir="2700000" algn="tl">
                    <a:srgbClr val="C0C0C0"/>
                  </a:outerShdw>
                </a:effectLst>
              </a:endParaRPr>
            </a:p>
          </p:txBody>
        </p:sp>
        <p:sp>
          <p:nvSpPr>
            <p:cNvPr id="407563" name="Rectangle 11"/>
            <p:cNvSpPr>
              <a:spLocks noChangeArrowheads="1"/>
            </p:cNvSpPr>
            <p:nvPr/>
          </p:nvSpPr>
          <p:spPr bwMode="auto">
            <a:xfrm>
              <a:off x="1895" y="2580"/>
              <a:ext cx="1081" cy="197"/>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-size: int</a:t>
              </a:r>
              <a:endParaRPr lang="en-US" altLang="zh-CN" sz="1400">
                <a:effectLst>
                  <a:outerShdw blurRad="38100" dist="38100" dir="2700000" algn="tl">
                    <a:srgbClr val="C0C0C0"/>
                  </a:outerShdw>
                </a:effectLst>
              </a:endParaRPr>
            </a:p>
          </p:txBody>
        </p:sp>
        <p:sp>
          <p:nvSpPr>
            <p:cNvPr id="407564" name="Text Box 12"/>
            <p:cNvSpPr txBox="1">
              <a:spLocks noChangeArrowheads="1"/>
            </p:cNvSpPr>
            <p:nvPr/>
          </p:nvSpPr>
          <p:spPr bwMode="auto">
            <a:xfrm>
              <a:off x="1176" y="3340"/>
              <a:ext cx="716" cy="412"/>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汽车</a:t>
              </a:r>
            </a:p>
            <a:p>
              <a:pPr algn="ctr"/>
              <a:endParaRPr lang="zh-CN" altLang="en-US"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endParaRPr>
            </a:p>
          </p:txBody>
        </p:sp>
        <p:sp>
          <p:nvSpPr>
            <p:cNvPr id="407565" name="Rectangle 13"/>
            <p:cNvSpPr>
              <a:spLocks noChangeArrowheads="1"/>
            </p:cNvSpPr>
            <p:nvPr/>
          </p:nvSpPr>
          <p:spPr bwMode="auto">
            <a:xfrm>
              <a:off x="1174" y="3546"/>
              <a:ext cx="716" cy="104"/>
            </a:xfrm>
            <a:prstGeom prst="rect">
              <a:avLst/>
            </a:prstGeom>
            <a:solidFill>
              <a:srgbClr val="FFFFFF"/>
            </a:solidFill>
            <a:ln w="9525">
              <a:solidFill>
                <a:srgbClr val="000000"/>
              </a:solidFill>
              <a:miter lim="800000"/>
              <a:headEnd/>
              <a:tailEnd/>
            </a:ln>
          </p:spPr>
          <p:txBody>
            <a:bodyPr/>
            <a:lstStyle/>
            <a:p>
              <a:endParaRPr lang="zh-CN" altLang="zh-CN" sz="1400">
                <a:effectLst>
                  <a:outerShdw blurRad="38100" dist="38100" dir="2700000" algn="tl">
                    <a:srgbClr val="C0C0C0"/>
                  </a:outerShdw>
                </a:effectLst>
              </a:endParaRPr>
            </a:p>
          </p:txBody>
        </p:sp>
        <p:sp>
          <p:nvSpPr>
            <p:cNvPr id="407566" name="Line 14"/>
            <p:cNvSpPr>
              <a:spLocks noChangeShapeType="1"/>
            </p:cNvSpPr>
            <p:nvPr/>
          </p:nvSpPr>
          <p:spPr bwMode="auto">
            <a:xfrm flipH="1">
              <a:off x="1534" y="3056"/>
              <a:ext cx="361" cy="285"/>
            </a:xfrm>
            <a:prstGeom prst="line">
              <a:avLst/>
            </a:prstGeom>
            <a:noFill/>
            <a:ln w="9525">
              <a:solidFill>
                <a:srgbClr val="000000"/>
              </a:solidFill>
              <a:round/>
              <a:headEnd/>
              <a:tailEnd/>
            </a:ln>
          </p:spPr>
          <p:txBody>
            <a:bodyPr/>
            <a:lstStyle/>
            <a:p>
              <a:endParaRPr lang="zh-CN" altLang="en-US"/>
            </a:p>
          </p:txBody>
        </p:sp>
        <p:sp>
          <p:nvSpPr>
            <p:cNvPr id="407567" name="Line 15"/>
            <p:cNvSpPr>
              <a:spLocks noChangeShapeType="1"/>
            </p:cNvSpPr>
            <p:nvPr/>
          </p:nvSpPr>
          <p:spPr bwMode="auto">
            <a:xfrm>
              <a:off x="2920" y="3050"/>
              <a:ext cx="361" cy="286"/>
            </a:xfrm>
            <a:prstGeom prst="line">
              <a:avLst/>
            </a:prstGeom>
            <a:noFill/>
            <a:ln w="9525">
              <a:solidFill>
                <a:srgbClr val="000000"/>
              </a:solidFill>
              <a:round/>
              <a:headEnd/>
              <a:tailEnd/>
            </a:ln>
          </p:spPr>
          <p:txBody>
            <a:bodyPr/>
            <a:lstStyle/>
            <a:p>
              <a:endParaRPr lang="zh-CN" altLang="en-US"/>
            </a:p>
          </p:txBody>
        </p:sp>
        <p:sp>
          <p:nvSpPr>
            <p:cNvPr id="407568" name="Line 16"/>
            <p:cNvSpPr>
              <a:spLocks noChangeShapeType="1"/>
            </p:cNvSpPr>
            <p:nvPr/>
          </p:nvSpPr>
          <p:spPr bwMode="auto">
            <a:xfrm>
              <a:off x="2976" y="2703"/>
              <a:ext cx="757" cy="0"/>
            </a:xfrm>
            <a:prstGeom prst="line">
              <a:avLst/>
            </a:prstGeom>
            <a:noFill/>
            <a:ln w="9525">
              <a:solidFill>
                <a:srgbClr val="000000"/>
              </a:solidFill>
              <a:round/>
              <a:headEnd/>
              <a:tailEnd/>
            </a:ln>
          </p:spPr>
          <p:txBody>
            <a:bodyPr/>
            <a:lstStyle/>
            <a:p>
              <a:endParaRPr lang="zh-CN" altLang="en-US"/>
            </a:p>
          </p:txBody>
        </p:sp>
        <p:sp>
          <p:nvSpPr>
            <p:cNvPr id="407569" name="Line 17"/>
            <p:cNvSpPr>
              <a:spLocks noChangeShapeType="1"/>
            </p:cNvSpPr>
            <p:nvPr/>
          </p:nvSpPr>
          <p:spPr bwMode="auto">
            <a:xfrm flipV="1">
              <a:off x="3731" y="2443"/>
              <a:ext cx="0" cy="260"/>
            </a:xfrm>
            <a:prstGeom prst="line">
              <a:avLst/>
            </a:prstGeom>
            <a:noFill/>
            <a:ln w="9525">
              <a:solidFill>
                <a:srgbClr val="000000"/>
              </a:solidFill>
              <a:round/>
              <a:headEnd/>
              <a:tailEnd/>
            </a:ln>
          </p:spPr>
          <p:txBody>
            <a:bodyPr/>
            <a:lstStyle/>
            <a:p>
              <a:endParaRPr lang="zh-CN" altLang="en-US"/>
            </a:p>
          </p:txBody>
        </p:sp>
        <p:sp>
          <p:nvSpPr>
            <p:cNvPr id="407570" name="Text Box 18"/>
            <p:cNvSpPr txBox="1">
              <a:spLocks noChangeArrowheads="1"/>
            </p:cNvSpPr>
            <p:nvPr/>
          </p:nvSpPr>
          <p:spPr bwMode="auto">
            <a:xfrm>
              <a:off x="2183" y="3181"/>
              <a:ext cx="241" cy="178"/>
            </a:xfrm>
            <a:prstGeom prst="rect">
              <a:avLst/>
            </a:prstGeom>
            <a:noFill/>
            <a:ln w="9525">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sp>
          <p:nvSpPr>
            <p:cNvPr id="407571" name="Text Box 19"/>
            <p:cNvSpPr txBox="1">
              <a:spLocks noChangeArrowheads="1"/>
            </p:cNvSpPr>
            <p:nvPr/>
          </p:nvSpPr>
          <p:spPr bwMode="auto">
            <a:xfrm>
              <a:off x="1639" y="2923"/>
              <a:ext cx="240" cy="178"/>
            </a:xfrm>
            <a:prstGeom prst="rect">
              <a:avLst/>
            </a:prstGeom>
            <a:noFill/>
            <a:ln w="9525">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sp>
          <p:nvSpPr>
            <p:cNvPr id="407572" name="Text Box 20"/>
            <p:cNvSpPr txBox="1">
              <a:spLocks noChangeArrowheads="1"/>
            </p:cNvSpPr>
            <p:nvPr/>
          </p:nvSpPr>
          <p:spPr bwMode="auto">
            <a:xfrm>
              <a:off x="1294" y="3181"/>
              <a:ext cx="240" cy="178"/>
            </a:xfrm>
            <a:prstGeom prst="rect">
              <a:avLst/>
            </a:prstGeom>
            <a:noFill/>
            <a:ln w="9525">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sp>
          <p:nvSpPr>
            <p:cNvPr id="407573" name="Text Box 21"/>
            <p:cNvSpPr txBox="1">
              <a:spLocks noChangeArrowheads="1"/>
            </p:cNvSpPr>
            <p:nvPr/>
          </p:nvSpPr>
          <p:spPr bwMode="auto">
            <a:xfrm>
              <a:off x="2137" y="3340"/>
              <a:ext cx="716" cy="412"/>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船</a:t>
              </a:r>
            </a:p>
            <a:p>
              <a:pPr algn="ctr"/>
              <a:endParaRPr lang="zh-CN" altLang="en-US"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endParaRPr>
            </a:p>
          </p:txBody>
        </p:sp>
        <p:sp>
          <p:nvSpPr>
            <p:cNvPr id="407574" name="Rectangle 22"/>
            <p:cNvSpPr>
              <a:spLocks noChangeArrowheads="1"/>
            </p:cNvSpPr>
            <p:nvPr/>
          </p:nvSpPr>
          <p:spPr bwMode="auto">
            <a:xfrm>
              <a:off x="2141" y="3546"/>
              <a:ext cx="710" cy="116"/>
            </a:xfrm>
            <a:prstGeom prst="rect">
              <a:avLst/>
            </a:prstGeom>
            <a:solidFill>
              <a:srgbClr val="FFFFFF"/>
            </a:solidFill>
            <a:ln w="9525">
              <a:solidFill>
                <a:srgbClr val="000000"/>
              </a:solidFill>
              <a:miter lim="800000"/>
              <a:headEnd/>
              <a:tailEnd/>
            </a:ln>
          </p:spPr>
          <p:txBody>
            <a:bodyPr/>
            <a:lstStyle/>
            <a:p>
              <a:endParaRPr lang="zh-CN" altLang="zh-CN" sz="1400">
                <a:effectLst>
                  <a:outerShdw blurRad="38100" dist="38100" dir="2700000" algn="tl">
                    <a:srgbClr val="C0C0C0"/>
                  </a:outerShdw>
                </a:effectLst>
              </a:endParaRPr>
            </a:p>
          </p:txBody>
        </p:sp>
        <p:sp>
          <p:nvSpPr>
            <p:cNvPr id="407575" name="Text Box 23"/>
            <p:cNvSpPr txBox="1">
              <a:spLocks noChangeArrowheads="1"/>
            </p:cNvSpPr>
            <p:nvPr/>
          </p:nvSpPr>
          <p:spPr bwMode="auto">
            <a:xfrm>
              <a:off x="3042" y="3340"/>
              <a:ext cx="719" cy="412"/>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气垫船</a:t>
              </a:r>
            </a:p>
            <a:p>
              <a:pPr algn="ctr"/>
              <a:endParaRPr lang="zh-CN" altLang="en-US"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endParaRPr>
            </a:p>
          </p:txBody>
        </p:sp>
        <p:sp>
          <p:nvSpPr>
            <p:cNvPr id="407576" name="Rectangle 24"/>
            <p:cNvSpPr>
              <a:spLocks noChangeArrowheads="1"/>
            </p:cNvSpPr>
            <p:nvPr/>
          </p:nvSpPr>
          <p:spPr bwMode="auto">
            <a:xfrm>
              <a:off x="3046" y="3546"/>
              <a:ext cx="713" cy="116"/>
            </a:xfrm>
            <a:prstGeom prst="rect">
              <a:avLst/>
            </a:prstGeom>
            <a:solidFill>
              <a:srgbClr val="FFFFFF"/>
            </a:solidFill>
            <a:ln w="9525">
              <a:solidFill>
                <a:srgbClr val="000000"/>
              </a:solidFill>
              <a:miter lim="800000"/>
              <a:headEnd/>
              <a:tailEnd/>
            </a:ln>
          </p:spPr>
          <p:txBody>
            <a:bodyPr/>
            <a:lstStyle/>
            <a:p>
              <a:endParaRPr lang="zh-CN" altLang="zh-CN" sz="1400">
                <a:effectLst>
                  <a:outerShdw blurRad="38100" dist="38100" dir="2700000" algn="tl">
                    <a:srgbClr val="C0C0C0"/>
                  </a:outerShdw>
                </a:effectLst>
              </a:endParaRPr>
            </a:p>
          </p:txBody>
        </p:sp>
        <p:sp>
          <p:nvSpPr>
            <p:cNvPr id="407577" name="Line 25"/>
            <p:cNvSpPr>
              <a:spLocks noChangeShapeType="1"/>
            </p:cNvSpPr>
            <p:nvPr/>
          </p:nvSpPr>
          <p:spPr bwMode="auto">
            <a:xfrm>
              <a:off x="2464" y="3054"/>
              <a:ext cx="0" cy="286"/>
            </a:xfrm>
            <a:prstGeom prst="line">
              <a:avLst/>
            </a:prstGeom>
            <a:noFill/>
            <a:ln w="9525">
              <a:solidFill>
                <a:srgbClr val="000000"/>
              </a:solidFill>
              <a:round/>
              <a:headEnd/>
              <a:tailEnd/>
            </a:ln>
          </p:spPr>
          <p:txBody>
            <a:bodyPr/>
            <a:lstStyle/>
            <a:p>
              <a:endParaRPr lang="zh-CN" altLang="en-US"/>
            </a:p>
          </p:txBody>
        </p:sp>
        <p:sp>
          <p:nvSpPr>
            <p:cNvPr id="407578" name="AutoShape 26"/>
            <p:cNvSpPr>
              <a:spLocks noChangeArrowheads="1"/>
            </p:cNvSpPr>
            <p:nvPr/>
          </p:nvSpPr>
          <p:spPr bwMode="auto">
            <a:xfrm>
              <a:off x="3665" y="2390"/>
              <a:ext cx="120" cy="71"/>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407579" name="AutoShape 27"/>
            <p:cNvSpPr>
              <a:spLocks noChangeArrowheads="1"/>
            </p:cNvSpPr>
            <p:nvPr/>
          </p:nvSpPr>
          <p:spPr bwMode="auto">
            <a:xfrm>
              <a:off x="2400" y="3021"/>
              <a:ext cx="120" cy="72"/>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407580" name="AutoShape 28"/>
            <p:cNvSpPr>
              <a:spLocks noChangeArrowheads="1"/>
            </p:cNvSpPr>
            <p:nvPr/>
          </p:nvSpPr>
          <p:spPr bwMode="auto">
            <a:xfrm rot="-35673538">
              <a:off x="1849" y="3000"/>
              <a:ext cx="83" cy="104"/>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407581" name="AutoShape 29"/>
            <p:cNvSpPr>
              <a:spLocks noChangeArrowheads="1"/>
            </p:cNvSpPr>
            <p:nvPr/>
          </p:nvSpPr>
          <p:spPr bwMode="auto">
            <a:xfrm rot="2596733">
              <a:off x="2848" y="3010"/>
              <a:ext cx="120" cy="72"/>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407582" name="Text Box 30"/>
            <p:cNvSpPr txBox="1">
              <a:spLocks noChangeArrowheads="1"/>
            </p:cNvSpPr>
            <p:nvPr/>
          </p:nvSpPr>
          <p:spPr bwMode="auto">
            <a:xfrm>
              <a:off x="3249" y="3181"/>
              <a:ext cx="240" cy="178"/>
            </a:xfrm>
            <a:prstGeom prst="rect">
              <a:avLst/>
            </a:prstGeom>
            <a:noFill/>
            <a:ln w="9525">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sp>
          <p:nvSpPr>
            <p:cNvPr id="407583" name="Text Box 31"/>
            <p:cNvSpPr txBox="1">
              <a:spLocks noChangeArrowheads="1"/>
            </p:cNvSpPr>
            <p:nvPr/>
          </p:nvSpPr>
          <p:spPr bwMode="auto">
            <a:xfrm>
              <a:off x="2199" y="2961"/>
              <a:ext cx="241" cy="179"/>
            </a:xfrm>
            <a:prstGeom prst="rect">
              <a:avLst/>
            </a:prstGeom>
            <a:noFill/>
            <a:ln w="9525">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sp>
          <p:nvSpPr>
            <p:cNvPr id="407584" name="Text Box 32"/>
            <p:cNvSpPr txBox="1">
              <a:spLocks noChangeArrowheads="1"/>
            </p:cNvSpPr>
            <p:nvPr/>
          </p:nvSpPr>
          <p:spPr bwMode="auto">
            <a:xfrm>
              <a:off x="2936" y="2939"/>
              <a:ext cx="481" cy="179"/>
            </a:xfrm>
            <a:prstGeom prst="rect">
              <a:avLst/>
            </a:prstGeom>
            <a:noFill/>
            <a:ln w="9525">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1..2</a:t>
              </a:r>
              <a:endParaRPr lang="en-US" altLang="zh-CN" sz="1400">
                <a:effectLst>
                  <a:outerShdw blurRad="38100" dist="38100" dir="2700000" algn="tl">
                    <a:srgbClr val="C0C0C0"/>
                  </a:outerShdw>
                </a:effectLst>
              </a:endParaRPr>
            </a:p>
          </p:txBody>
        </p:sp>
        <p:grpSp>
          <p:nvGrpSpPr>
            <p:cNvPr id="407585" name="Group 33"/>
            <p:cNvGrpSpPr>
              <a:grpSpLocks/>
            </p:cNvGrpSpPr>
            <p:nvPr/>
          </p:nvGrpSpPr>
          <p:grpSpPr bwMode="auto">
            <a:xfrm>
              <a:off x="3177" y="1758"/>
              <a:ext cx="1081" cy="626"/>
              <a:chOff x="8460" y="4992"/>
              <a:chExt cx="1620" cy="1368"/>
            </a:xfrm>
          </p:grpSpPr>
          <p:sp>
            <p:nvSpPr>
              <p:cNvPr id="407586" name="Text Box 34"/>
              <p:cNvSpPr txBox="1">
                <a:spLocks noChangeArrowheads="1"/>
              </p:cNvSpPr>
              <p:nvPr/>
            </p:nvSpPr>
            <p:spPr bwMode="auto">
              <a:xfrm>
                <a:off x="8460" y="4992"/>
                <a:ext cx="1620" cy="1368"/>
              </a:xfrm>
              <a:prstGeom prst="rect">
                <a:avLst/>
              </a:prstGeom>
              <a:solidFill>
                <a:srgbClr val="FFFFFF"/>
              </a:solidFill>
              <a:ln w="9525">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驱动设备</a:t>
                </a:r>
              </a:p>
              <a:p>
                <a:pPr algn="ctr"/>
                <a:endParaRPr lang="zh-CN" altLang="en-US"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endParaRPr>
              </a:p>
            </p:txBody>
          </p:sp>
          <p:sp>
            <p:nvSpPr>
              <p:cNvPr id="407587" name="Rectangle 35"/>
              <p:cNvSpPr>
                <a:spLocks noChangeArrowheads="1"/>
              </p:cNvSpPr>
              <p:nvPr/>
            </p:nvSpPr>
            <p:spPr bwMode="auto">
              <a:xfrm>
                <a:off x="8460" y="5372"/>
                <a:ext cx="1620" cy="784"/>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#wheel : int</a:t>
                </a:r>
              </a:p>
              <a:p>
                <a:r>
                  <a:rPr lang="en-US" altLang="zh-CN" sz="1400">
                    <a:effectLst>
                      <a:outerShdw blurRad="38100" dist="38100" dir="2700000" algn="tl">
                        <a:srgbClr val="C0C0C0"/>
                      </a:outerShdw>
                    </a:effectLst>
                    <a:latin typeface="Times New Roman" pitchFamily="18" charset="0"/>
                  </a:rPr>
                  <a:t>#oar : int</a:t>
                </a:r>
                <a:endParaRPr lang="en-US" altLang="zh-CN" sz="1400">
                  <a:effectLst>
                    <a:outerShdw blurRad="38100" dist="38100" dir="2700000" algn="tl">
                      <a:srgbClr val="C0C0C0"/>
                    </a:outerShdw>
                  </a:effectLst>
                </a:endParaRPr>
              </a:p>
            </p:txBody>
          </p:sp>
        </p:grpSp>
      </p:grpSp>
      <p:sp>
        <p:nvSpPr>
          <p:cNvPr id="33" name="Text Box 6"/>
          <p:cNvSpPr txBox="1">
            <a:spLocks noChangeArrowheads="1"/>
          </p:cNvSpPr>
          <p:nvPr/>
        </p:nvSpPr>
        <p:spPr bwMode="auto">
          <a:xfrm>
            <a:off x="157162" y="1311275"/>
            <a:ext cx="4788061" cy="480131"/>
          </a:xfrm>
          <a:prstGeom prst="rect">
            <a:avLst/>
          </a:prstGeom>
          <a:noFill/>
          <a:ln w="9525">
            <a:noFill/>
            <a:miter lim="800000"/>
            <a:headEnd/>
            <a:tailEnd/>
          </a:ln>
          <a:effectLst/>
        </p:spPr>
        <p:txBody>
          <a:bodyPr wrap="square">
            <a:spAutoFit/>
          </a:bodyPr>
          <a:lstStyle/>
          <a:p>
            <a:r>
              <a:rPr lang="en-US" altLang="zh-CN" dirty="0">
                <a:solidFill>
                  <a:schemeClr val="hlink"/>
                </a:solidFill>
                <a:effectLst>
                  <a:outerShdw blurRad="38100" dist="38100" dir="2700000" algn="tl">
                    <a:srgbClr val="C0C0C0"/>
                  </a:outerShdw>
                </a:effectLst>
              </a:rPr>
              <a:t>3. </a:t>
            </a:r>
            <a:r>
              <a:rPr lang="zh-CN" altLang="en-US" dirty="0">
                <a:solidFill>
                  <a:schemeClr val="hlink"/>
                </a:solidFill>
                <a:effectLst>
                  <a:outerShdw blurRad="38100" dist="38100" dir="2700000" algn="tl">
                    <a:srgbClr val="C0C0C0"/>
                  </a:outerShdw>
                </a:effectLst>
              </a:rPr>
              <a:t>设计类间</a:t>
            </a:r>
            <a:r>
              <a:rPr lang="zh-CN" altLang="en-US" dirty="0" smtClean="0">
                <a:solidFill>
                  <a:schemeClr val="hlink"/>
                </a:solidFill>
                <a:effectLst>
                  <a:outerShdw blurRad="38100" dist="38100" dir="2700000" algn="tl">
                    <a:srgbClr val="C0C0C0"/>
                  </a:outerShdw>
                </a:effectLst>
              </a:rPr>
              <a:t>泛化 </a:t>
            </a:r>
            <a:r>
              <a:rPr lang="en-US" altLang="zh-CN" dirty="0" smtClean="0">
                <a:solidFill>
                  <a:schemeClr val="hlink"/>
                </a:solidFill>
                <a:effectLst>
                  <a:outerShdw blurRad="38100" dist="38100" dir="2700000" algn="tl">
                    <a:srgbClr val="C0C0C0"/>
                  </a:outerShdw>
                </a:effectLst>
              </a:rPr>
              <a:t>/ </a:t>
            </a:r>
            <a:r>
              <a:rPr lang="zh-CN" altLang="en-US" dirty="0" smtClean="0">
                <a:solidFill>
                  <a:schemeClr val="hlink"/>
                </a:solidFill>
                <a:effectLst>
                  <a:outerShdw blurRad="38100" dist="38100" dir="2700000" algn="tl">
                    <a:srgbClr val="C0C0C0"/>
                  </a:outerShdw>
                </a:effectLst>
              </a:rPr>
              <a:t>聚合关系</a:t>
            </a:r>
            <a:endParaRPr lang="zh-CN" altLang="en-US" dirty="0">
              <a:solidFill>
                <a:schemeClr val="hlink"/>
              </a:solidFill>
              <a:effectLst>
                <a:outerShdw blurRad="38100" dist="38100" dir="2700000" algn="tl">
                  <a:srgbClr val="C0C0C0"/>
                </a:outerShdw>
              </a:effectLst>
            </a:endParaRP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1"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sp>
        <p:nvSpPr>
          <p:cNvPr id="369672" name="Text Box 8"/>
          <p:cNvSpPr txBox="1">
            <a:spLocks noChangeArrowheads="1"/>
          </p:cNvSpPr>
          <p:nvPr/>
        </p:nvSpPr>
        <p:spPr bwMode="auto">
          <a:xfrm>
            <a:off x="157163" y="1330325"/>
            <a:ext cx="2365375" cy="476250"/>
          </a:xfrm>
          <a:prstGeom prst="rect">
            <a:avLst/>
          </a:prstGeom>
          <a:noFill/>
          <a:ln w="9525">
            <a:noFill/>
            <a:miter lim="800000"/>
            <a:headEnd/>
            <a:tailEnd/>
          </a:ln>
          <a:effectLst/>
        </p:spPr>
        <p:txBody>
          <a:bodyPr wrap="none">
            <a:spAutoFit/>
          </a:bodyPr>
          <a:lstStyle/>
          <a:p>
            <a:r>
              <a:rPr lang="en-US" altLang="zh-CN">
                <a:solidFill>
                  <a:schemeClr val="hlink"/>
                </a:solidFill>
                <a:effectLst>
                  <a:outerShdw blurRad="38100" dist="38100" dir="2700000" algn="tl">
                    <a:srgbClr val="C0C0C0"/>
                  </a:outerShdw>
                </a:effectLst>
              </a:rPr>
              <a:t>4. </a:t>
            </a:r>
            <a:r>
              <a:rPr lang="zh-CN" altLang="en-US">
                <a:solidFill>
                  <a:schemeClr val="hlink"/>
                </a:solidFill>
                <a:effectLst>
                  <a:outerShdw blurRad="38100" dist="38100" dir="2700000" algn="tl">
                    <a:srgbClr val="C0C0C0"/>
                  </a:outerShdw>
                </a:effectLst>
              </a:rPr>
              <a:t>设计关联类</a:t>
            </a:r>
          </a:p>
        </p:txBody>
      </p:sp>
      <p:sp>
        <p:nvSpPr>
          <p:cNvPr id="369673" name="Rectangle 9"/>
          <p:cNvSpPr>
            <a:spLocks noChangeArrowheads="1"/>
          </p:cNvSpPr>
          <p:nvPr/>
        </p:nvSpPr>
        <p:spPr bwMode="auto">
          <a:xfrm>
            <a:off x="481013" y="1868488"/>
            <a:ext cx="6819900" cy="1066800"/>
          </a:xfrm>
          <a:prstGeom prst="rect">
            <a:avLst/>
          </a:prstGeom>
          <a:noFill/>
          <a:ln w="9525">
            <a:noFill/>
            <a:miter lim="800000"/>
            <a:headEnd/>
            <a:tailEnd/>
          </a:ln>
          <a:effectLst/>
        </p:spPr>
        <p:txBody>
          <a:bodyPr anchor="ctr">
            <a:spAutoFit/>
          </a:bodyPr>
          <a:lstStyle/>
          <a:p>
            <a:pPr algn="l">
              <a:lnSpc>
                <a:spcPct val="160000"/>
              </a:lnSpc>
            </a:pPr>
            <a:r>
              <a:rPr lang="zh-CN" altLang="en-US" sz="2000">
                <a:effectLst>
                  <a:outerShdw blurRad="38100" dist="38100" dir="2700000" algn="tl">
                    <a:srgbClr val="C0C0C0"/>
                  </a:outerShdw>
                </a:effectLst>
              </a:rPr>
              <a:t>属性设计中分析了多对多、一对多关系的设计方式。</a:t>
            </a:r>
          </a:p>
          <a:p>
            <a:pPr algn="l">
              <a:lnSpc>
                <a:spcPct val="160000"/>
              </a:lnSpc>
            </a:pPr>
            <a:r>
              <a:rPr lang="zh-CN" altLang="en-US" sz="2000">
                <a:effectLst>
                  <a:outerShdw blurRad="38100" dist="38100" dir="2700000" algn="tl">
                    <a:srgbClr val="C0C0C0"/>
                  </a:outerShdw>
                </a:effectLst>
              </a:rPr>
              <a:t>对于多对多关系的转换，还能通过定义关联类来实现。 </a:t>
            </a:r>
          </a:p>
        </p:txBody>
      </p:sp>
      <p:grpSp>
        <p:nvGrpSpPr>
          <p:cNvPr id="369674" name="Group 10"/>
          <p:cNvGrpSpPr>
            <a:grpSpLocks/>
          </p:cNvGrpSpPr>
          <p:nvPr/>
        </p:nvGrpSpPr>
        <p:grpSpPr bwMode="auto">
          <a:xfrm>
            <a:off x="1266825" y="3703638"/>
            <a:ext cx="6232525" cy="2154237"/>
            <a:chOff x="3240" y="11784"/>
            <a:chExt cx="5571" cy="2148"/>
          </a:xfrm>
        </p:grpSpPr>
        <p:sp>
          <p:nvSpPr>
            <p:cNvPr id="369675" name="Text Box 11"/>
            <p:cNvSpPr txBox="1">
              <a:spLocks noChangeArrowheads="1"/>
            </p:cNvSpPr>
            <p:nvPr/>
          </p:nvSpPr>
          <p:spPr bwMode="auto">
            <a:xfrm>
              <a:off x="3243" y="11784"/>
              <a:ext cx="1072" cy="900"/>
            </a:xfrm>
            <a:prstGeom prst="rect">
              <a:avLst/>
            </a:prstGeom>
            <a:solidFill>
              <a:srgbClr val="FFFFFF"/>
            </a:solidFill>
            <a:ln w="9525">
              <a:solidFill>
                <a:srgbClr val="000000"/>
              </a:solidFill>
              <a:miter lim="800000"/>
              <a:headEnd/>
              <a:tailEnd/>
            </a:ln>
          </p:spPr>
          <p:txBody>
            <a:bodyPr/>
            <a:lstStyle/>
            <a:p>
              <a:pPr algn="ctr"/>
              <a:r>
                <a:rPr lang="zh-CN" altLang="en-US" sz="1800">
                  <a:solidFill>
                    <a:schemeClr val="tx1"/>
                  </a:solidFill>
                  <a:effectLst>
                    <a:outerShdw blurRad="38100" dist="38100" dir="2700000" algn="tl">
                      <a:srgbClr val="C0C0C0"/>
                    </a:outerShdw>
                  </a:effectLst>
                  <a:latin typeface="黑体" pitchFamily="49" charset="-122"/>
                  <a:ea typeface="黑体" pitchFamily="49" charset="-122"/>
                </a:rPr>
                <a:t>管理员</a:t>
              </a:r>
            </a:p>
            <a:p>
              <a:pPr algn="ctr"/>
              <a:endParaRPr lang="zh-CN" altLang="en-US" sz="1800">
                <a:solidFill>
                  <a:schemeClr val="tx1"/>
                </a:solidFill>
                <a:effectLst>
                  <a:outerShdw blurRad="38100" dist="38100" dir="2700000" algn="tl">
                    <a:srgbClr val="C0C0C0"/>
                  </a:outerShdw>
                </a:effectLst>
                <a:latin typeface="Times New Roman" pitchFamily="18" charset="0"/>
              </a:endParaRPr>
            </a:p>
            <a:p>
              <a:endParaRPr lang="en-US" altLang="zh-CN" sz="1800">
                <a:solidFill>
                  <a:schemeClr val="tx1"/>
                </a:solidFill>
                <a:effectLst>
                  <a:outerShdw blurRad="38100" dist="38100" dir="2700000" algn="tl">
                    <a:srgbClr val="C0C0C0"/>
                  </a:outerShdw>
                </a:effectLst>
              </a:endParaRPr>
            </a:p>
          </p:txBody>
        </p:sp>
        <p:sp>
          <p:nvSpPr>
            <p:cNvPr id="369676" name="Rectangle 12"/>
            <p:cNvSpPr>
              <a:spLocks noChangeArrowheads="1"/>
            </p:cNvSpPr>
            <p:nvPr/>
          </p:nvSpPr>
          <p:spPr bwMode="auto">
            <a:xfrm>
              <a:off x="3240" y="12234"/>
              <a:ext cx="1072" cy="227"/>
            </a:xfrm>
            <a:prstGeom prst="rect">
              <a:avLst/>
            </a:prstGeom>
            <a:solidFill>
              <a:srgbClr val="FFFFFF"/>
            </a:solidFill>
            <a:ln w="9525">
              <a:solidFill>
                <a:srgbClr val="000000"/>
              </a:solidFill>
              <a:miter lim="800000"/>
              <a:headEnd/>
              <a:tailEnd/>
            </a:ln>
          </p:spPr>
          <p:txBody>
            <a:bodyPr/>
            <a:lstStyle/>
            <a:p>
              <a:endParaRPr lang="zh-CN" altLang="zh-CN" sz="1800">
                <a:solidFill>
                  <a:schemeClr val="tx1"/>
                </a:solidFill>
                <a:effectLst>
                  <a:outerShdw blurRad="38100" dist="38100" dir="2700000" algn="tl">
                    <a:srgbClr val="C0C0C0"/>
                  </a:outerShdw>
                </a:effectLst>
              </a:endParaRPr>
            </a:p>
          </p:txBody>
        </p:sp>
        <p:sp>
          <p:nvSpPr>
            <p:cNvPr id="369677" name="Text Box 13"/>
            <p:cNvSpPr txBox="1">
              <a:spLocks noChangeArrowheads="1"/>
            </p:cNvSpPr>
            <p:nvPr/>
          </p:nvSpPr>
          <p:spPr bwMode="auto">
            <a:xfrm>
              <a:off x="7739" y="11784"/>
              <a:ext cx="1072" cy="900"/>
            </a:xfrm>
            <a:prstGeom prst="rect">
              <a:avLst/>
            </a:prstGeom>
            <a:solidFill>
              <a:srgbClr val="FFFFFF"/>
            </a:solidFill>
            <a:ln w="9525">
              <a:solidFill>
                <a:srgbClr val="000000"/>
              </a:solidFill>
              <a:miter lim="800000"/>
              <a:headEnd/>
              <a:tailEnd/>
            </a:ln>
          </p:spPr>
          <p:txBody>
            <a:bodyPr/>
            <a:lstStyle/>
            <a:p>
              <a:pPr algn="ctr"/>
              <a:r>
                <a:rPr lang="zh-CN" altLang="en-US" sz="1800">
                  <a:solidFill>
                    <a:schemeClr val="tx1"/>
                  </a:solidFill>
                  <a:effectLst>
                    <a:outerShdw blurRad="38100" dist="38100" dir="2700000" algn="tl">
                      <a:srgbClr val="C0C0C0"/>
                    </a:outerShdw>
                  </a:effectLst>
                  <a:latin typeface="黑体" pitchFamily="49" charset="-122"/>
                  <a:ea typeface="黑体" pitchFamily="49" charset="-122"/>
                </a:rPr>
                <a:t>试题</a:t>
              </a:r>
            </a:p>
            <a:p>
              <a:pPr algn="ctr"/>
              <a:endParaRPr lang="zh-CN" altLang="en-US" sz="1800">
                <a:solidFill>
                  <a:schemeClr val="tx1"/>
                </a:solidFill>
                <a:effectLst>
                  <a:outerShdw blurRad="38100" dist="38100" dir="2700000" algn="tl">
                    <a:srgbClr val="C0C0C0"/>
                  </a:outerShdw>
                </a:effectLst>
                <a:latin typeface="Times New Roman" pitchFamily="18" charset="0"/>
              </a:endParaRPr>
            </a:p>
            <a:p>
              <a:endParaRPr lang="en-US" altLang="zh-CN" sz="1800">
                <a:solidFill>
                  <a:schemeClr val="tx1"/>
                </a:solidFill>
                <a:effectLst>
                  <a:outerShdw blurRad="38100" dist="38100" dir="2700000" algn="tl">
                    <a:srgbClr val="C0C0C0"/>
                  </a:outerShdw>
                </a:effectLst>
              </a:endParaRPr>
            </a:p>
          </p:txBody>
        </p:sp>
        <p:sp>
          <p:nvSpPr>
            <p:cNvPr id="369678" name="Rectangle 14"/>
            <p:cNvSpPr>
              <a:spLocks noChangeArrowheads="1"/>
            </p:cNvSpPr>
            <p:nvPr/>
          </p:nvSpPr>
          <p:spPr bwMode="auto">
            <a:xfrm>
              <a:off x="7736" y="12234"/>
              <a:ext cx="1072" cy="227"/>
            </a:xfrm>
            <a:prstGeom prst="rect">
              <a:avLst/>
            </a:prstGeom>
            <a:solidFill>
              <a:srgbClr val="FFFFFF"/>
            </a:solidFill>
            <a:ln w="9525">
              <a:solidFill>
                <a:srgbClr val="000000"/>
              </a:solidFill>
              <a:miter lim="800000"/>
              <a:headEnd/>
              <a:tailEnd/>
            </a:ln>
          </p:spPr>
          <p:txBody>
            <a:bodyPr/>
            <a:lstStyle/>
            <a:p>
              <a:endParaRPr lang="zh-CN" altLang="zh-CN" sz="1800">
                <a:solidFill>
                  <a:schemeClr val="tx1"/>
                </a:solidFill>
                <a:effectLst>
                  <a:outerShdw blurRad="38100" dist="38100" dir="2700000" algn="tl">
                    <a:srgbClr val="C0C0C0"/>
                  </a:outerShdw>
                </a:effectLst>
              </a:endParaRPr>
            </a:p>
          </p:txBody>
        </p:sp>
        <p:sp>
          <p:nvSpPr>
            <p:cNvPr id="369679" name="Line 15"/>
            <p:cNvSpPr>
              <a:spLocks noChangeShapeType="1"/>
            </p:cNvSpPr>
            <p:nvPr/>
          </p:nvSpPr>
          <p:spPr bwMode="auto">
            <a:xfrm>
              <a:off x="4323" y="12252"/>
              <a:ext cx="3402" cy="0"/>
            </a:xfrm>
            <a:prstGeom prst="line">
              <a:avLst/>
            </a:prstGeom>
            <a:noFill/>
            <a:ln w="9525">
              <a:solidFill>
                <a:srgbClr val="000000"/>
              </a:solidFill>
              <a:round/>
              <a:headEnd/>
              <a:tailEnd/>
            </a:ln>
          </p:spPr>
          <p:txBody>
            <a:bodyPr/>
            <a:lstStyle/>
            <a:p>
              <a:endParaRPr lang="zh-CN" altLang="en-US"/>
            </a:p>
          </p:txBody>
        </p:sp>
        <p:sp>
          <p:nvSpPr>
            <p:cNvPr id="369680" name="Text Box 16"/>
            <p:cNvSpPr txBox="1">
              <a:spLocks noChangeArrowheads="1"/>
            </p:cNvSpPr>
            <p:nvPr/>
          </p:nvSpPr>
          <p:spPr bwMode="auto">
            <a:xfrm>
              <a:off x="4275" y="11832"/>
              <a:ext cx="720" cy="468"/>
            </a:xfrm>
            <a:prstGeom prst="rect">
              <a:avLst/>
            </a:prstGeom>
            <a:noFill/>
            <a:ln w="9525">
              <a:noFill/>
              <a:miter lim="800000"/>
              <a:headEnd/>
              <a:tailEnd/>
            </a:ln>
          </p:spPr>
          <p:txBody>
            <a:bodyPr/>
            <a:lstStyle/>
            <a:p>
              <a:r>
                <a:rPr lang="en-US" altLang="zh-CN" sz="1800">
                  <a:solidFill>
                    <a:schemeClr val="tx1"/>
                  </a:solidFill>
                  <a:effectLst>
                    <a:outerShdw blurRad="38100" dist="38100" dir="2700000" algn="tl">
                      <a:srgbClr val="C0C0C0"/>
                    </a:outerShdw>
                  </a:effectLst>
                  <a:latin typeface="Times New Roman" pitchFamily="18" charset="0"/>
                </a:rPr>
                <a:t>1..*</a:t>
              </a:r>
              <a:endParaRPr lang="en-US" altLang="zh-CN" sz="1800">
                <a:solidFill>
                  <a:schemeClr val="tx1"/>
                </a:solidFill>
                <a:effectLst>
                  <a:outerShdw blurRad="38100" dist="38100" dir="2700000" algn="tl">
                    <a:srgbClr val="C0C0C0"/>
                  </a:outerShdw>
                </a:effectLst>
              </a:endParaRPr>
            </a:p>
          </p:txBody>
        </p:sp>
        <p:sp>
          <p:nvSpPr>
            <p:cNvPr id="369681" name="Text Box 17"/>
            <p:cNvSpPr txBox="1">
              <a:spLocks noChangeArrowheads="1"/>
            </p:cNvSpPr>
            <p:nvPr/>
          </p:nvSpPr>
          <p:spPr bwMode="auto">
            <a:xfrm>
              <a:off x="7116" y="11844"/>
              <a:ext cx="720" cy="468"/>
            </a:xfrm>
            <a:prstGeom prst="rect">
              <a:avLst/>
            </a:prstGeom>
            <a:noFill/>
            <a:ln w="9525">
              <a:noFill/>
              <a:miter lim="800000"/>
              <a:headEnd/>
              <a:tailEnd/>
            </a:ln>
          </p:spPr>
          <p:txBody>
            <a:bodyPr/>
            <a:lstStyle/>
            <a:p>
              <a:r>
                <a:rPr lang="en-US" altLang="zh-CN" sz="1800">
                  <a:solidFill>
                    <a:schemeClr val="tx1"/>
                  </a:solidFill>
                  <a:effectLst>
                    <a:outerShdw blurRad="38100" dist="38100" dir="2700000" algn="tl">
                      <a:srgbClr val="C0C0C0"/>
                    </a:outerShdw>
                  </a:effectLst>
                  <a:latin typeface="Times New Roman" pitchFamily="18" charset="0"/>
                </a:rPr>
                <a:t>1..*</a:t>
              </a:r>
              <a:endParaRPr lang="en-US" altLang="zh-CN" sz="1800">
                <a:solidFill>
                  <a:schemeClr val="tx1"/>
                </a:solidFill>
                <a:effectLst>
                  <a:outerShdw blurRad="38100" dist="38100" dir="2700000" algn="tl">
                    <a:srgbClr val="C0C0C0"/>
                  </a:outerShdw>
                </a:effectLst>
              </a:endParaRPr>
            </a:p>
          </p:txBody>
        </p:sp>
        <p:sp>
          <p:nvSpPr>
            <p:cNvPr id="369682" name="Line 18"/>
            <p:cNvSpPr>
              <a:spLocks noChangeShapeType="1"/>
            </p:cNvSpPr>
            <p:nvPr/>
          </p:nvSpPr>
          <p:spPr bwMode="auto">
            <a:xfrm>
              <a:off x="5964" y="12252"/>
              <a:ext cx="0" cy="737"/>
            </a:xfrm>
            <a:prstGeom prst="line">
              <a:avLst/>
            </a:prstGeom>
            <a:noFill/>
            <a:ln w="9525">
              <a:solidFill>
                <a:srgbClr val="000000"/>
              </a:solidFill>
              <a:prstDash val="dash"/>
              <a:round/>
              <a:headEnd/>
              <a:tailEnd/>
            </a:ln>
          </p:spPr>
          <p:txBody>
            <a:bodyPr/>
            <a:lstStyle/>
            <a:p>
              <a:endParaRPr lang="zh-CN" altLang="en-US"/>
            </a:p>
          </p:txBody>
        </p:sp>
        <p:sp>
          <p:nvSpPr>
            <p:cNvPr id="369683" name="Text Box 19"/>
            <p:cNvSpPr txBox="1">
              <a:spLocks noChangeArrowheads="1"/>
            </p:cNvSpPr>
            <p:nvPr/>
          </p:nvSpPr>
          <p:spPr bwMode="auto">
            <a:xfrm>
              <a:off x="5424" y="13032"/>
              <a:ext cx="1236" cy="900"/>
            </a:xfrm>
            <a:prstGeom prst="rect">
              <a:avLst/>
            </a:prstGeom>
            <a:solidFill>
              <a:srgbClr val="FFFFFF"/>
            </a:solidFill>
            <a:ln w="9525">
              <a:solidFill>
                <a:srgbClr val="000000"/>
              </a:solidFill>
              <a:miter lim="800000"/>
              <a:headEnd/>
              <a:tailEnd/>
            </a:ln>
          </p:spPr>
          <p:txBody>
            <a:bodyPr/>
            <a:lstStyle/>
            <a:p>
              <a:pPr algn="ctr"/>
              <a:r>
                <a:rPr lang="zh-CN" altLang="en-US" sz="1800">
                  <a:solidFill>
                    <a:schemeClr val="tx1"/>
                  </a:solidFill>
                  <a:effectLst>
                    <a:outerShdw blurRad="38100" dist="38100" dir="2700000" algn="tl">
                      <a:srgbClr val="C0C0C0"/>
                    </a:outerShdw>
                  </a:effectLst>
                  <a:latin typeface="黑体" pitchFamily="49" charset="-122"/>
                  <a:ea typeface="黑体" pitchFamily="49" charset="-122"/>
                </a:rPr>
                <a:t>试题管理</a:t>
              </a:r>
            </a:p>
            <a:p>
              <a:pPr algn="ctr"/>
              <a:endParaRPr lang="zh-CN" altLang="en-US" sz="1800">
                <a:solidFill>
                  <a:schemeClr val="tx1"/>
                </a:solidFill>
                <a:effectLst>
                  <a:outerShdw blurRad="38100" dist="38100" dir="2700000" algn="tl">
                    <a:srgbClr val="C0C0C0"/>
                  </a:outerShdw>
                </a:effectLst>
                <a:latin typeface="Times New Roman" pitchFamily="18" charset="0"/>
              </a:endParaRPr>
            </a:p>
            <a:p>
              <a:endParaRPr lang="en-US" altLang="zh-CN" sz="1800">
                <a:solidFill>
                  <a:schemeClr val="tx1"/>
                </a:solidFill>
                <a:effectLst>
                  <a:outerShdw blurRad="38100" dist="38100" dir="2700000" algn="tl">
                    <a:srgbClr val="C0C0C0"/>
                  </a:outerShdw>
                </a:effectLst>
              </a:endParaRPr>
            </a:p>
          </p:txBody>
        </p:sp>
        <p:sp>
          <p:nvSpPr>
            <p:cNvPr id="369684" name="Rectangle 20"/>
            <p:cNvSpPr>
              <a:spLocks noChangeArrowheads="1"/>
            </p:cNvSpPr>
            <p:nvPr/>
          </p:nvSpPr>
          <p:spPr bwMode="auto">
            <a:xfrm>
              <a:off x="5424" y="13500"/>
              <a:ext cx="1236" cy="227"/>
            </a:xfrm>
            <a:prstGeom prst="rect">
              <a:avLst/>
            </a:prstGeom>
            <a:solidFill>
              <a:srgbClr val="FFFFFF"/>
            </a:solidFill>
            <a:ln w="9525">
              <a:solidFill>
                <a:srgbClr val="000000"/>
              </a:solidFill>
              <a:miter lim="800000"/>
              <a:headEnd/>
              <a:tailEnd/>
            </a:ln>
          </p:spPr>
          <p:txBody>
            <a:bodyPr/>
            <a:lstStyle/>
            <a:p>
              <a:endParaRPr lang="zh-CN" altLang="zh-CN" sz="1800">
                <a:solidFill>
                  <a:schemeClr val="tx1"/>
                </a:solidFill>
                <a:effectLst>
                  <a:outerShdw blurRad="38100" dist="38100" dir="2700000" algn="tl">
                    <a:srgbClr val="C0C0C0"/>
                  </a:outerShdw>
                </a:effectLst>
              </a:endParaRPr>
            </a:p>
          </p:txBody>
        </p:sp>
        <p:sp>
          <p:nvSpPr>
            <p:cNvPr id="369685" name="Text Box 21"/>
            <p:cNvSpPr txBox="1">
              <a:spLocks noChangeArrowheads="1"/>
            </p:cNvSpPr>
            <p:nvPr/>
          </p:nvSpPr>
          <p:spPr bwMode="auto">
            <a:xfrm>
              <a:off x="5592" y="11868"/>
              <a:ext cx="720" cy="468"/>
            </a:xfrm>
            <a:prstGeom prst="rect">
              <a:avLst/>
            </a:prstGeom>
            <a:noFill/>
            <a:ln w="9525">
              <a:noFill/>
              <a:miter lim="800000"/>
              <a:headEnd/>
              <a:tailEnd/>
            </a:ln>
          </p:spPr>
          <p:txBody>
            <a:bodyPr/>
            <a:lstStyle/>
            <a:p>
              <a:r>
                <a:rPr lang="zh-CN" altLang="en-US" sz="1800">
                  <a:solidFill>
                    <a:schemeClr val="tx1"/>
                  </a:solidFill>
                  <a:effectLst>
                    <a:outerShdw blurRad="38100" dist="38100" dir="2700000" algn="tl">
                      <a:srgbClr val="C0C0C0"/>
                    </a:outerShdw>
                  </a:effectLst>
                  <a:latin typeface="Times New Roman" pitchFamily="18" charset="0"/>
                </a:rPr>
                <a:t>录入</a:t>
              </a:r>
              <a:endParaRPr lang="zh-CN" altLang="en-US" sz="1800">
                <a:solidFill>
                  <a:schemeClr val="tx1"/>
                </a:solidFill>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sp>
        <p:nvSpPr>
          <p:cNvPr id="6" name="文本框 5"/>
          <p:cNvSpPr txBox="1"/>
          <p:nvPr/>
        </p:nvSpPr>
        <p:spPr>
          <a:xfrm>
            <a:off x="169600" y="1942322"/>
            <a:ext cx="8703556" cy="2739211"/>
          </a:xfrm>
          <a:prstGeom prst="rect">
            <a:avLst/>
          </a:prstGeom>
          <a:noFill/>
        </p:spPr>
        <p:txBody>
          <a:bodyPr wrap="square" rtlCol="0">
            <a:spAutoFit/>
          </a:bodyPr>
          <a:lstStyle/>
          <a:p>
            <a:pPr algn="l">
              <a:lnSpc>
                <a:spcPts val="4000"/>
              </a:lnSpc>
            </a:pPr>
            <a:r>
              <a:rPr lang="en-US" altLang="zh-CN" sz="2400" dirty="0" smtClean="0"/>
              <a:t>【</a:t>
            </a:r>
            <a:r>
              <a:rPr lang="zh-CN" altLang="en-US" sz="2400" dirty="0" smtClean="0"/>
              <a:t>课堂练习</a:t>
            </a:r>
            <a:r>
              <a:rPr lang="en-US" altLang="zh-CN" sz="2400" dirty="0" smtClean="0"/>
              <a:t>】</a:t>
            </a:r>
          </a:p>
          <a:p>
            <a:pPr algn="l">
              <a:lnSpc>
                <a:spcPts val="4000"/>
              </a:lnSpc>
            </a:pPr>
            <a:r>
              <a:rPr lang="en-US" altLang="zh-CN" sz="2400" dirty="0"/>
              <a:t> </a:t>
            </a:r>
            <a:r>
              <a:rPr lang="en-US" altLang="zh-CN" sz="2400" dirty="0" smtClean="0"/>
              <a:t>       </a:t>
            </a:r>
            <a:r>
              <a:rPr lang="zh-CN" altLang="en-US" sz="2400" dirty="0" smtClean="0"/>
              <a:t>银行转账过程，根据转出账户的类型：借记卡、贷记卡，完成金额转出。转入账户根据转出账户的状态，完成金额转入。</a:t>
            </a:r>
            <a:endParaRPr lang="en-US" altLang="zh-CN" sz="2400" dirty="0" smtClean="0"/>
          </a:p>
          <a:p>
            <a:pPr algn="l">
              <a:lnSpc>
                <a:spcPct val="150000"/>
              </a:lnSpc>
            </a:pPr>
            <a:r>
              <a:rPr lang="zh-CN" altLang="en-US" sz="2400" dirty="0" smtClean="0"/>
              <a:t>        请根据</a:t>
            </a:r>
            <a:r>
              <a:rPr lang="zh-CN" altLang="en-US" sz="2400" dirty="0"/>
              <a:t>源码对比事务建模（简单易用，但灵活性差</a:t>
            </a:r>
            <a:r>
              <a:rPr lang="en-US" altLang="zh-CN" sz="2400" dirty="0">
                <a:latin typeface="+mn-ea"/>
                <a:ea typeface="+mn-ea"/>
              </a:rPr>
              <a:t>)</a:t>
            </a:r>
            <a:r>
              <a:rPr lang="zh-CN" altLang="en-US" sz="2400" dirty="0"/>
              <a:t>与领域建模（</a:t>
            </a:r>
            <a:r>
              <a:rPr lang="zh-CN" altLang="en-US" sz="2400" dirty="0" smtClean="0"/>
              <a:t>灵活性强</a:t>
            </a:r>
            <a:r>
              <a:rPr lang="zh-CN" altLang="en-US" sz="2400" dirty="0"/>
              <a:t>，但设计复杂</a:t>
            </a:r>
            <a:r>
              <a:rPr lang="zh-CN" altLang="en-US" sz="2400" dirty="0" smtClean="0"/>
              <a:t>）过程各自的特点</a:t>
            </a:r>
            <a:r>
              <a:rPr lang="en-US" altLang="zh-CN" sz="2400" dirty="0" smtClean="0"/>
              <a:t>.</a:t>
            </a:r>
            <a:endParaRPr lang="zh-CN" altLang="en-US" sz="2400" dirty="0"/>
          </a:p>
        </p:txBody>
      </p:sp>
    </p:spTree>
    <p:extLst>
      <p:ext uri="{BB962C8B-B14F-4D97-AF65-F5344CB8AC3E}">
        <p14:creationId xmlns:p14="http://schemas.microsoft.com/office/powerpoint/2010/main" val="1590882787"/>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sp>
        <p:nvSpPr>
          <p:cNvPr id="6" name="文本框 5"/>
          <p:cNvSpPr txBox="1"/>
          <p:nvPr/>
        </p:nvSpPr>
        <p:spPr>
          <a:xfrm>
            <a:off x="169600" y="1942322"/>
            <a:ext cx="8703556" cy="2739211"/>
          </a:xfrm>
          <a:prstGeom prst="rect">
            <a:avLst/>
          </a:prstGeom>
          <a:noFill/>
        </p:spPr>
        <p:txBody>
          <a:bodyPr wrap="square" rtlCol="0">
            <a:spAutoFit/>
          </a:bodyPr>
          <a:lstStyle/>
          <a:p>
            <a:pPr algn="l">
              <a:lnSpc>
                <a:spcPts val="4000"/>
              </a:lnSpc>
            </a:pPr>
            <a:r>
              <a:rPr lang="en-US" altLang="zh-CN" sz="2400" dirty="0" smtClean="0"/>
              <a:t>【</a:t>
            </a:r>
            <a:r>
              <a:rPr lang="zh-CN" altLang="en-US" sz="2400" dirty="0" smtClean="0"/>
              <a:t>课堂练习</a:t>
            </a:r>
            <a:r>
              <a:rPr lang="en-US" altLang="zh-CN" sz="2400" dirty="0" smtClean="0"/>
              <a:t>】</a:t>
            </a:r>
          </a:p>
          <a:p>
            <a:pPr algn="l">
              <a:lnSpc>
                <a:spcPts val="4000"/>
              </a:lnSpc>
            </a:pPr>
            <a:r>
              <a:rPr lang="en-US" altLang="zh-CN" sz="2400" dirty="0"/>
              <a:t> </a:t>
            </a:r>
            <a:r>
              <a:rPr lang="en-US" altLang="zh-CN" sz="2400" dirty="0" smtClean="0"/>
              <a:t>       </a:t>
            </a:r>
            <a:r>
              <a:rPr lang="zh-CN" altLang="en-US" sz="2400" dirty="0" smtClean="0"/>
              <a:t>银行转账过程，根据转出账户的类型：借记卡、贷记卡，完成金额转出。转入账户根据转出账户的状态，完成金额转入。</a:t>
            </a:r>
            <a:endParaRPr lang="en-US" altLang="zh-CN" sz="2400" dirty="0" smtClean="0"/>
          </a:p>
          <a:p>
            <a:pPr algn="l">
              <a:lnSpc>
                <a:spcPct val="150000"/>
              </a:lnSpc>
            </a:pPr>
            <a:r>
              <a:rPr lang="zh-CN" altLang="en-US" sz="2400" dirty="0" smtClean="0"/>
              <a:t>        请根据</a:t>
            </a:r>
            <a:r>
              <a:rPr lang="zh-CN" altLang="en-US" sz="2400" dirty="0"/>
              <a:t>源码对比事务建模（简单易用，但灵活性差</a:t>
            </a:r>
            <a:r>
              <a:rPr lang="en-US" altLang="zh-CN" sz="2400" dirty="0">
                <a:latin typeface="+mn-ea"/>
                <a:ea typeface="+mn-ea"/>
              </a:rPr>
              <a:t>)</a:t>
            </a:r>
            <a:r>
              <a:rPr lang="zh-CN" altLang="en-US" sz="2400" dirty="0"/>
              <a:t>与领域建模（</a:t>
            </a:r>
            <a:r>
              <a:rPr lang="zh-CN" altLang="en-US" sz="2400" dirty="0" smtClean="0"/>
              <a:t>灵活性强</a:t>
            </a:r>
            <a:r>
              <a:rPr lang="zh-CN" altLang="en-US" sz="2400" dirty="0"/>
              <a:t>，但设计复杂</a:t>
            </a:r>
            <a:r>
              <a:rPr lang="zh-CN" altLang="en-US" sz="2400" dirty="0" smtClean="0"/>
              <a:t>）过程各自的特点</a:t>
            </a:r>
            <a:r>
              <a:rPr lang="en-US" altLang="zh-CN" sz="2400" dirty="0" smtClean="0"/>
              <a:t>.</a:t>
            </a:r>
            <a:endParaRPr lang="zh-CN" altLang="en-US" sz="2400" dirty="0"/>
          </a:p>
        </p:txBody>
      </p:sp>
      <p:pic>
        <p:nvPicPr>
          <p:cNvPr id="2" name="图片 1"/>
          <p:cNvPicPr>
            <a:picLocks noChangeAspect="1"/>
          </p:cNvPicPr>
          <p:nvPr/>
        </p:nvPicPr>
        <p:blipFill>
          <a:blip r:embed="rId3"/>
          <a:stretch>
            <a:fillRect/>
          </a:stretch>
        </p:blipFill>
        <p:spPr>
          <a:xfrm>
            <a:off x="-3166111" y="0"/>
            <a:ext cx="14380897" cy="6907049"/>
          </a:xfrm>
          <a:prstGeom prst="rect">
            <a:avLst/>
          </a:prstGeom>
        </p:spPr>
      </p:pic>
    </p:spTree>
    <p:extLst>
      <p:ext uri="{BB962C8B-B14F-4D97-AF65-F5344CB8AC3E}">
        <p14:creationId xmlns:p14="http://schemas.microsoft.com/office/powerpoint/2010/main" val="4124989804"/>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9"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数据设计</a:t>
            </a:r>
          </a:p>
        </p:txBody>
      </p:sp>
      <p:sp>
        <p:nvSpPr>
          <p:cNvPr id="371720" name="Rectangle 8"/>
          <p:cNvSpPr>
            <a:spLocks noChangeArrowheads="1"/>
          </p:cNvSpPr>
          <p:nvPr/>
        </p:nvSpPr>
        <p:spPr bwMode="auto">
          <a:xfrm>
            <a:off x="368300" y="1646238"/>
            <a:ext cx="8547100" cy="4437062"/>
          </a:xfrm>
          <a:prstGeom prst="rect">
            <a:avLst/>
          </a:prstGeom>
          <a:noFill/>
          <a:ln w="9525">
            <a:noFill/>
            <a:miter lim="800000"/>
            <a:headEnd/>
            <a:tailEnd/>
          </a:ln>
          <a:effectLst/>
        </p:spPr>
        <p:txBody>
          <a:bodyPr anchor="ctr">
            <a:spAutoFit/>
          </a:bodyPr>
          <a:lstStyle/>
          <a:p>
            <a:pPr algn="l">
              <a:lnSpc>
                <a:spcPct val="170000"/>
              </a:lnSpc>
              <a:buFont typeface="Wingdings" pitchFamily="2" charset="2"/>
              <a:buChar char="Ø"/>
            </a:pPr>
            <a:r>
              <a:rPr lang="en-US" altLang="zh-CN" sz="2400">
                <a:effectLst>
                  <a:outerShdw blurRad="38100" dist="38100" dir="2700000" algn="tl">
                    <a:srgbClr val="C0C0C0"/>
                  </a:outerShdw>
                </a:effectLst>
              </a:rPr>
              <a:t>  </a:t>
            </a:r>
            <a:r>
              <a:rPr lang="zh-CN" altLang="en-US" sz="2400">
                <a:effectLst>
                  <a:outerShdw blurRad="38100" dist="38100" dir="2700000" algn="tl">
                    <a:srgbClr val="C0C0C0"/>
                  </a:outerShdw>
                </a:effectLst>
              </a:rPr>
              <a:t>数据设计是</a:t>
            </a:r>
            <a:r>
              <a:rPr lang="en-US" altLang="zh-CN" sz="2400">
                <a:effectLst>
                  <a:outerShdw blurRad="38100" dist="38100" dir="2700000" algn="tl">
                    <a:srgbClr val="C0C0C0"/>
                  </a:outerShdw>
                </a:effectLst>
              </a:rPr>
              <a:t>OOD</a:t>
            </a:r>
            <a:r>
              <a:rPr lang="zh-CN" altLang="en-US" sz="2400">
                <a:effectLst>
                  <a:outerShdw blurRad="38100" dist="38100" dir="2700000" algn="tl">
                    <a:srgbClr val="C0C0C0"/>
                  </a:outerShdw>
                </a:effectLst>
              </a:rPr>
              <a:t>模型中的主要部分之一，负责对永久对象（</a:t>
            </a:r>
            <a:r>
              <a:rPr lang="en-US" altLang="zh-CN" sz="2400">
                <a:effectLst>
                  <a:outerShdw blurRad="38100" dist="38100" dir="2700000" algn="tl">
                    <a:srgbClr val="C0C0C0"/>
                  </a:outerShdw>
                </a:effectLst>
              </a:rPr>
              <a:t>Persistent Object</a:t>
            </a:r>
            <a:r>
              <a:rPr lang="zh-CN" altLang="en-US" sz="2400">
                <a:effectLst>
                  <a:outerShdw blurRad="38100" dist="38100" dir="2700000" algn="tl">
                    <a:srgbClr val="C0C0C0"/>
                  </a:outerShdw>
                </a:effectLst>
              </a:rPr>
              <a:t>）的读取、存储等过程进行管理。</a:t>
            </a:r>
          </a:p>
          <a:p>
            <a:pPr algn="l">
              <a:lnSpc>
                <a:spcPct val="170000"/>
              </a:lnSpc>
              <a:buFont typeface="Wingdings" pitchFamily="2" charset="2"/>
              <a:buChar char="Ø"/>
            </a:pPr>
            <a:r>
              <a:rPr lang="zh-CN" altLang="en-US" sz="2400">
                <a:effectLst>
                  <a:outerShdw blurRad="38100" dist="38100" dir="2700000" algn="tl">
                    <a:srgbClr val="C0C0C0"/>
                  </a:outerShdw>
                </a:effectLst>
              </a:rPr>
              <a:t>  数据设计可以利用关系数据库、面向对象数据库和文件系统提供的机制来实现。不同的文件管理方法对数据设计有着不同的影响。</a:t>
            </a:r>
          </a:p>
          <a:p>
            <a:pPr algn="l">
              <a:lnSpc>
                <a:spcPct val="170000"/>
              </a:lnSpc>
              <a:buFont typeface="Wingdings" pitchFamily="2" charset="2"/>
              <a:buChar char="Ø"/>
            </a:pPr>
            <a:r>
              <a:rPr lang="zh-CN" altLang="en-US" sz="2400">
                <a:effectLst>
                  <a:outerShdw blurRad="38100" dist="38100" dir="2700000" algn="tl">
                    <a:srgbClr val="C0C0C0"/>
                  </a:outerShdw>
                </a:effectLst>
              </a:rPr>
              <a:t>  当采用</a:t>
            </a:r>
            <a:r>
              <a:rPr lang="en-US" altLang="zh-CN" sz="2400">
                <a:effectLst>
                  <a:outerShdw blurRad="38100" dist="38100" dir="2700000" algn="tl">
                    <a:srgbClr val="C0C0C0"/>
                  </a:outerShdw>
                </a:effectLst>
              </a:rPr>
              <a:t>OOD</a:t>
            </a:r>
            <a:r>
              <a:rPr lang="zh-CN" altLang="en-US" sz="2400">
                <a:effectLst>
                  <a:outerShdw blurRad="38100" dist="38100" dir="2700000" algn="tl">
                    <a:srgbClr val="C0C0C0"/>
                  </a:outerShdw>
                </a:effectLst>
              </a:rPr>
              <a:t>进行数据设计时，目前主要的方法是基于关系数据库来实现。</a:t>
            </a: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数据设计</a:t>
            </a:r>
          </a:p>
        </p:txBody>
      </p:sp>
      <p:sp>
        <p:nvSpPr>
          <p:cNvPr id="5" name="Rectangle 8"/>
          <p:cNvSpPr>
            <a:spLocks noChangeArrowheads="1"/>
          </p:cNvSpPr>
          <p:nvPr/>
        </p:nvSpPr>
        <p:spPr bwMode="auto">
          <a:xfrm>
            <a:off x="1871404" y="2316970"/>
            <a:ext cx="5715259" cy="1975926"/>
          </a:xfrm>
          <a:prstGeom prst="rect">
            <a:avLst/>
          </a:prstGeom>
          <a:noFill/>
          <a:ln w="9525">
            <a:noFill/>
            <a:miter lim="800000"/>
            <a:headEnd/>
            <a:tailEnd/>
          </a:ln>
          <a:effectLst/>
        </p:spPr>
        <p:txBody>
          <a:bodyPr wrap="square" anchor="ctr">
            <a:spAutoFit/>
          </a:bodyPr>
          <a:lstStyle/>
          <a:p>
            <a:pPr algn="l">
              <a:lnSpc>
                <a:spcPct val="170000"/>
              </a:lnSpc>
              <a:buFont typeface="Wingdings" pitchFamily="2" charset="2"/>
              <a:buChar char="Ø"/>
            </a:pPr>
            <a:r>
              <a:rPr lang="en-US" altLang="zh-CN" sz="2400" dirty="0">
                <a:effectLst>
                  <a:outerShdw blurRad="38100" dist="38100" dir="2700000" algn="tl">
                    <a:srgbClr val="C0C0C0"/>
                  </a:outerShdw>
                </a:effectLst>
              </a:rPr>
              <a:t>  </a:t>
            </a:r>
            <a:r>
              <a:rPr lang="zh-CN" altLang="en-US" sz="2400" dirty="0" smtClean="0">
                <a:effectLst>
                  <a:outerShdw blurRad="38100" dist="38100" dir="2700000" algn="tl">
                    <a:srgbClr val="C0C0C0"/>
                  </a:outerShdw>
                </a:effectLst>
              </a:rPr>
              <a:t>类到关系数据库的映射</a:t>
            </a:r>
            <a:r>
              <a:rPr lang="en-US" altLang="zh-CN" sz="2400" dirty="0" smtClean="0">
                <a:effectLst>
                  <a:outerShdw blurRad="38100" dist="38100" dir="2700000" algn="tl">
                    <a:srgbClr val="C0C0C0"/>
                  </a:outerShdw>
                </a:effectLst>
              </a:rPr>
              <a:t>——</a:t>
            </a:r>
            <a:r>
              <a:rPr lang="zh-CN" altLang="en-US" sz="2400" dirty="0" smtClean="0">
                <a:effectLst>
                  <a:outerShdw blurRad="38100" dist="38100" dir="2700000" algn="tl">
                    <a:srgbClr val="C0C0C0"/>
                  </a:outerShdw>
                </a:effectLst>
              </a:rPr>
              <a:t>概念模型</a:t>
            </a:r>
            <a:endParaRPr lang="en-US" altLang="zh-CN" sz="2400" dirty="0" smtClean="0">
              <a:effectLst>
                <a:outerShdw blurRad="38100" dist="38100" dir="2700000" algn="tl">
                  <a:srgbClr val="C0C0C0"/>
                </a:outerShdw>
              </a:effectLst>
            </a:endParaRPr>
          </a:p>
          <a:p>
            <a:pPr algn="l">
              <a:lnSpc>
                <a:spcPct val="170000"/>
              </a:lnSpc>
              <a:buFont typeface="Wingdings" pitchFamily="2" charset="2"/>
              <a:buChar char="Ø"/>
            </a:pP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类到关系数据库的映射</a:t>
            </a:r>
            <a:r>
              <a:rPr lang="en-US" altLang="zh-CN" sz="2400" dirty="0" smtClean="0">
                <a:effectLst>
                  <a:outerShdw blurRad="38100" dist="38100" dir="2700000" algn="tl">
                    <a:srgbClr val="C0C0C0"/>
                  </a:outerShdw>
                </a:effectLst>
              </a:rPr>
              <a:t>——</a:t>
            </a:r>
            <a:r>
              <a:rPr lang="zh-CN" altLang="en-US" sz="2400" dirty="0">
                <a:effectLst>
                  <a:outerShdw blurRad="38100" dist="38100" dir="2700000" algn="tl">
                    <a:srgbClr val="C0C0C0"/>
                  </a:outerShdw>
                </a:effectLst>
              </a:rPr>
              <a:t>重数</a:t>
            </a:r>
            <a:endParaRPr lang="en-US" altLang="zh-CN" sz="2400" dirty="0" smtClean="0">
              <a:effectLst>
                <a:outerShdw blurRad="38100" dist="38100" dir="2700000" algn="tl">
                  <a:srgbClr val="C0C0C0"/>
                </a:outerShdw>
              </a:effectLst>
            </a:endParaRPr>
          </a:p>
          <a:p>
            <a:pPr algn="l">
              <a:lnSpc>
                <a:spcPct val="170000"/>
              </a:lnSpc>
              <a:buFont typeface="Wingdings" pitchFamily="2" charset="2"/>
              <a:buChar char="Ø"/>
            </a:pPr>
            <a:r>
              <a:rPr lang="en-US" altLang="zh-CN" sz="2400" dirty="0" smtClean="0">
                <a:effectLst>
                  <a:outerShdw blurRad="38100" dist="38100" dir="2700000" algn="tl">
                    <a:srgbClr val="C0C0C0"/>
                  </a:outerShdw>
                </a:effectLst>
              </a:rPr>
              <a:t> </a:t>
            </a:r>
            <a:r>
              <a:rPr lang="zh-CN" altLang="en-US" sz="2400" dirty="0">
                <a:effectLst>
                  <a:outerShdw blurRad="38100" dist="38100" dir="2700000" algn="tl">
                    <a:srgbClr val="C0C0C0"/>
                  </a:outerShdw>
                </a:effectLst>
              </a:rPr>
              <a:t> </a:t>
            </a:r>
            <a:r>
              <a:rPr lang="zh-CN" altLang="en-US" sz="2400" dirty="0" smtClean="0">
                <a:effectLst>
                  <a:outerShdw blurRad="38100" dist="38100" dir="2700000" algn="tl">
                    <a:srgbClr val="C0C0C0"/>
                  </a:outerShdw>
                </a:effectLst>
              </a:rPr>
              <a:t>类间关系的映射</a:t>
            </a:r>
            <a:r>
              <a:rPr lang="en-US" altLang="zh-CN" sz="2400" dirty="0" smtClean="0">
                <a:effectLst>
                  <a:outerShdw blurRad="38100" dist="38100" dir="2700000" algn="tl">
                    <a:srgbClr val="C0C0C0"/>
                  </a:outerShdw>
                </a:effectLst>
              </a:rPr>
              <a:t>——</a:t>
            </a:r>
            <a:r>
              <a:rPr lang="zh-CN" altLang="en-US" sz="2400" dirty="0" smtClean="0">
                <a:effectLst>
                  <a:outerShdw blurRad="38100" dist="38100" dir="2700000" algn="tl">
                    <a:srgbClr val="C0C0C0"/>
                  </a:outerShdw>
                </a:effectLst>
              </a:rPr>
              <a:t>泛化关系</a:t>
            </a:r>
            <a:endParaRPr lang="zh-CN" altLang="en-US" sz="2400" dirty="0">
              <a:effectLst>
                <a:outerShdw blurRad="38100" dist="38100" dir="2700000" algn="tl">
                  <a:srgbClr val="C0C0C0"/>
                </a:outerShdw>
              </a:effectLst>
            </a:endParaRPr>
          </a:p>
        </p:txBody>
      </p:sp>
    </p:spTree>
    <p:extLst>
      <p:ext uri="{BB962C8B-B14F-4D97-AF65-F5344CB8AC3E}">
        <p14:creationId xmlns:p14="http://schemas.microsoft.com/office/powerpoint/2010/main" val="41702821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1" name="Text Box 5"/>
          <p:cNvSpPr txBox="1">
            <a:spLocks noChangeArrowheads="1"/>
          </p:cNvSpPr>
          <p:nvPr/>
        </p:nvSpPr>
        <p:spPr bwMode="auto">
          <a:xfrm>
            <a:off x="106364" y="1222375"/>
            <a:ext cx="4111074" cy="480131"/>
          </a:xfrm>
          <a:prstGeom prst="rect">
            <a:avLst/>
          </a:prstGeom>
          <a:noFill/>
          <a:ln w="9525">
            <a:noFill/>
            <a:miter lim="800000"/>
            <a:headEnd/>
            <a:tailEnd/>
          </a:ln>
          <a:effectLst/>
        </p:spPr>
        <p:txBody>
          <a:bodyPr wrap="square">
            <a:spAutoFit/>
          </a:bodyPr>
          <a:lstStyle/>
          <a:p>
            <a:r>
              <a:rPr lang="zh-CN" altLang="en-US" dirty="0" smtClean="0">
                <a:solidFill>
                  <a:schemeClr val="hlink"/>
                </a:solidFill>
                <a:effectLst>
                  <a:outerShdw blurRad="38100" dist="38100" dir="2700000" algn="tl">
                    <a:srgbClr val="C0C0C0"/>
                  </a:outerShdw>
                </a:effectLst>
              </a:rPr>
              <a:t>类</a:t>
            </a:r>
            <a:r>
              <a:rPr lang="zh-CN" altLang="en-US" dirty="0">
                <a:solidFill>
                  <a:schemeClr val="hlink"/>
                </a:solidFill>
                <a:effectLst>
                  <a:outerShdw blurRad="38100" dist="38100" dir="2700000" algn="tl">
                    <a:srgbClr val="C0C0C0"/>
                  </a:outerShdw>
                </a:effectLst>
              </a:rPr>
              <a:t>到关系数据库的映射</a:t>
            </a:r>
          </a:p>
        </p:txBody>
      </p:sp>
      <p:sp>
        <p:nvSpPr>
          <p:cNvPr id="372743"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数据设计</a:t>
            </a:r>
          </a:p>
        </p:txBody>
      </p:sp>
      <p:sp>
        <p:nvSpPr>
          <p:cNvPr id="372744" name="Rectangle 8"/>
          <p:cNvSpPr>
            <a:spLocks noChangeArrowheads="1"/>
          </p:cNvSpPr>
          <p:nvPr/>
        </p:nvSpPr>
        <p:spPr bwMode="auto">
          <a:xfrm>
            <a:off x="182563" y="1761572"/>
            <a:ext cx="8764587" cy="4487382"/>
          </a:xfrm>
          <a:prstGeom prst="rect">
            <a:avLst/>
          </a:prstGeom>
          <a:noFill/>
          <a:ln w="9525">
            <a:noFill/>
            <a:miter lim="800000"/>
            <a:headEnd/>
            <a:tailEnd/>
          </a:ln>
          <a:effectLst/>
        </p:spPr>
        <p:txBody>
          <a:bodyPr anchor="ctr">
            <a:spAutoFit/>
          </a:bodyPr>
          <a:lstStyle/>
          <a:p>
            <a:pPr algn="l">
              <a:lnSpc>
                <a:spcPct val="170000"/>
              </a:lnSpc>
            </a:pP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基于关系数据库的设计，就是将类图作为关系数据库的</a:t>
            </a:r>
            <a:r>
              <a:rPr lang="zh-CN" altLang="en-US" sz="2400" dirty="0">
                <a:solidFill>
                  <a:schemeClr val="tx2"/>
                </a:solidFill>
                <a:effectLst>
                  <a:outerShdw blurRad="38100" dist="38100" dir="2700000" algn="tl">
                    <a:srgbClr val="C0C0C0"/>
                  </a:outerShdw>
                </a:effectLst>
              </a:rPr>
              <a:t>概念</a:t>
            </a:r>
            <a:r>
              <a:rPr lang="zh-CN" altLang="en-US" sz="2400" dirty="0" smtClean="0">
                <a:solidFill>
                  <a:schemeClr val="tx2"/>
                </a:solidFill>
                <a:effectLst>
                  <a:outerShdw blurRad="38100" dist="38100" dir="2700000" algn="tl">
                    <a:srgbClr val="C0C0C0"/>
                  </a:outerShdw>
                </a:effectLst>
              </a:rPr>
              <a:t>模型</a:t>
            </a:r>
            <a:r>
              <a:rPr lang="en-US" altLang="zh-CN" sz="2400" dirty="0" smtClean="0">
                <a:solidFill>
                  <a:schemeClr val="tx2"/>
                </a:solidFill>
                <a:effectLst>
                  <a:outerShdw blurRad="38100" dist="38100" dir="2700000" algn="tl">
                    <a:srgbClr val="C0C0C0"/>
                  </a:outerShdw>
                </a:effectLst>
              </a:rPr>
              <a:t>/*</a:t>
            </a:r>
            <a:r>
              <a:rPr lang="zh-CN" altLang="en-US" sz="1600" dirty="0" smtClean="0">
                <a:solidFill>
                  <a:schemeClr val="tx2"/>
                </a:solidFill>
                <a:effectLst>
                  <a:outerShdw blurRad="38100" dist="38100" dir="2700000" algn="tl">
                    <a:srgbClr val="C0C0C0"/>
                  </a:outerShdw>
                </a:effectLst>
              </a:rPr>
              <a:t>将类的属性作为表的一个字段</a:t>
            </a:r>
            <a:r>
              <a:rPr lang="en-US" altLang="zh-CN" sz="2400" dirty="0" smtClean="0">
                <a:solidFill>
                  <a:schemeClr val="tx2"/>
                </a:solidFill>
                <a:effectLst>
                  <a:outerShdw blurRad="38100" dist="38100" dir="2700000" algn="tl">
                    <a:srgbClr val="C0C0C0"/>
                  </a:outerShdw>
                </a:effectLst>
              </a:rPr>
              <a:t>*/</a:t>
            </a:r>
            <a:r>
              <a:rPr lang="zh-CN" altLang="en-US" sz="2400" dirty="0" smtClean="0">
                <a:effectLst>
                  <a:outerShdw blurRad="38100" dist="38100" dir="2700000" algn="tl">
                    <a:srgbClr val="C0C0C0"/>
                  </a:outerShdw>
                </a:effectLst>
              </a:rPr>
              <a:t>，</a:t>
            </a:r>
            <a:r>
              <a:rPr lang="zh-CN" altLang="en-US" sz="2400" dirty="0">
                <a:effectLst>
                  <a:outerShdw blurRad="38100" dist="38100" dir="2700000" algn="tl">
                    <a:srgbClr val="C0C0C0"/>
                  </a:outerShdw>
                </a:effectLst>
              </a:rPr>
              <a:t>并兼顾类间的关联关系和泛化关系在数据库中的表示。</a:t>
            </a:r>
          </a:p>
          <a:p>
            <a:pPr algn="l">
              <a:lnSpc>
                <a:spcPct val="170000"/>
              </a:lnSpc>
            </a:pPr>
            <a:r>
              <a:rPr lang="zh-CN" altLang="en-US" sz="2400" dirty="0">
                <a:effectLst>
                  <a:outerShdw blurRad="38100" dist="38100" dir="2700000" algn="tl">
                    <a:srgbClr val="C0C0C0"/>
                  </a:outerShdw>
                </a:effectLst>
              </a:rPr>
              <a:t>        对</a:t>
            </a:r>
            <a:r>
              <a:rPr lang="en-US" altLang="zh-CN" sz="2400" dirty="0">
                <a:effectLst>
                  <a:outerShdw blurRad="38100" dist="38100" dir="2700000" algn="tl">
                    <a:srgbClr val="C0C0C0"/>
                  </a:outerShdw>
                </a:effectLst>
                <a:latin typeface="Times New Roman" pitchFamily="18" charset="0"/>
              </a:rPr>
              <a:t>UML</a:t>
            </a:r>
            <a:r>
              <a:rPr lang="zh-CN" altLang="en-US" sz="2400" dirty="0">
                <a:effectLst>
                  <a:outerShdw blurRad="38100" dist="38100" dir="2700000" algn="tl">
                    <a:srgbClr val="C0C0C0"/>
                  </a:outerShdw>
                </a:effectLst>
              </a:rPr>
              <a:t>的类图，通常只考虑转换类中的属性而不考虑类的方法。因为对关系数据库中表（属性集）的操作，通过关系数据库系统的接口，或在系统中提供统一的方法对数据进行操作，在这些方法中就包括了原有类中的方法。 </a:t>
            </a: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7"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数据设计</a:t>
            </a:r>
          </a:p>
        </p:txBody>
      </p:sp>
      <p:sp>
        <p:nvSpPr>
          <p:cNvPr id="373769" name="Rectangle 9"/>
          <p:cNvSpPr>
            <a:spLocks noChangeArrowheads="1"/>
          </p:cNvSpPr>
          <p:nvPr/>
        </p:nvSpPr>
        <p:spPr bwMode="auto">
          <a:xfrm>
            <a:off x="317500" y="1817688"/>
            <a:ext cx="8401050" cy="968375"/>
          </a:xfrm>
          <a:prstGeom prst="rect">
            <a:avLst/>
          </a:prstGeom>
          <a:noFill/>
          <a:ln w="9525">
            <a:noFill/>
            <a:miter lim="800000"/>
            <a:headEnd/>
            <a:tailEnd/>
          </a:ln>
          <a:effectLst/>
        </p:spPr>
        <p:txBody>
          <a:bodyPr anchor="ctr">
            <a:spAutoFit/>
          </a:bodyPr>
          <a:lstStyle/>
          <a:p>
            <a:pPr algn="l">
              <a:lnSpc>
                <a:spcPct val="120000"/>
              </a:lnSpc>
            </a:pPr>
            <a:r>
              <a:rPr lang="en-US" altLang="zh-CN" sz="2400">
                <a:effectLst>
                  <a:outerShdw blurRad="38100" dist="38100" dir="2700000" algn="tl">
                    <a:srgbClr val="C0C0C0"/>
                  </a:outerShdw>
                </a:effectLst>
              </a:rPr>
              <a:t>       </a:t>
            </a:r>
            <a:r>
              <a:rPr lang="zh-CN" altLang="en-US" sz="2400">
                <a:effectLst>
                  <a:outerShdw blurRad="38100" dist="38100" dir="2700000" algn="tl">
                    <a:srgbClr val="C0C0C0"/>
                  </a:outerShdw>
                </a:effectLst>
              </a:rPr>
              <a:t>在将持久对象转换为关系数据时，类和对象与关系数据库的表之间有如下的基本对应关系。</a:t>
            </a:r>
          </a:p>
        </p:txBody>
      </p:sp>
      <p:graphicFrame>
        <p:nvGraphicFramePr>
          <p:cNvPr id="373872" name="Group 112"/>
          <p:cNvGraphicFramePr>
            <a:graphicFrameLocks noGrp="1"/>
          </p:cNvGraphicFramePr>
          <p:nvPr>
            <p:ph/>
          </p:nvPr>
        </p:nvGraphicFramePr>
        <p:xfrm>
          <a:off x="190500" y="3209925"/>
          <a:ext cx="8769350" cy="3017776"/>
        </p:xfrm>
        <a:graphic>
          <a:graphicData uri="http://schemas.openxmlformats.org/drawingml/2006/table">
            <a:tbl>
              <a:tblPr/>
              <a:tblGrid>
                <a:gridCol w="1143000">
                  <a:extLst>
                    <a:ext uri="{9D8B030D-6E8A-4147-A177-3AD203B41FA5}">
                      <a16:colId xmlns:a16="http://schemas.microsoft.com/office/drawing/2014/main" val="20000"/>
                    </a:ext>
                  </a:extLst>
                </a:gridCol>
                <a:gridCol w="1527175">
                  <a:extLst>
                    <a:ext uri="{9D8B030D-6E8A-4147-A177-3AD203B41FA5}">
                      <a16:colId xmlns:a16="http://schemas.microsoft.com/office/drawing/2014/main" val="20001"/>
                    </a:ext>
                  </a:extLst>
                </a:gridCol>
                <a:gridCol w="6099175">
                  <a:extLst>
                    <a:ext uri="{9D8B030D-6E8A-4147-A177-3AD203B41FA5}">
                      <a16:colId xmlns:a16="http://schemas.microsoft.com/office/drawing/2014/main" val="20002"/>
                    </a:ext>
                  </a:extLst>
                </a:gridCol>
              </a:tblGrid>
              <a:tr h="57943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OOD</a:t>
                      </a:r>
                      <a:endPar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关系数据库</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描述</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785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类</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表</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类中关于属性的定义，就是关系数据库中表的结构。</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3413">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对象</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行</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对象是类的实例，即对类的属性有具体的值，对应表中的行。</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785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属性</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列</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类中的一个属性，对应关系数据库中表的一列。</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关系</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表间连接</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通过关系数据库中表间连接来设计类间关系。</a:t>
                      </a:r>
                      <a:endPar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5"/>
          <p:cNvSpPr txBox="1">
            <a:spLocks noChangeArrowheads="1"/>
          </p:cNvSpPr>
          <p:nvPr/>
        </p:nvSpPr>
        <p:spPr bwMode="auto">
          <a:xfrm>
            <a:off x="106364" y="1222375"/>
            <a:ext cx="4111074" cy="480131"/>
          </a:xfrm>
          <a:prstGeom prst="rect">
            <a:avLst/>
          </a:prstGeom>
          <a:noFill/>
          <a:ln w="9525">
            <a:noFill/>
            <a:miter lim="800000"/>
            <a:headEnd/>
            <a:tailEnd/>
          </a:ln>
          <a:effectLst/>
        </p:spPr>
        <p:txBody>
          <a:bodyPr wrap="square">
            <a:spAutoFit/>
          </a:bodyPr>
          <a:lstStyle/>
          <a:p>
            <a:r>
              <a:rPr lang="zh-CN" altLang="en-US" dirty="0" smtClean="0">
                <a:solidFill>
                  <a:schemeClr val="hlink"/>
                </a:solidFill>
                <a:effectLst>
                  <a:outerShdw blurRad="38100" dist="38100" dir="2700000" algn="tl">
                    <a:srgbClr val="C0C0C0"/>
                  </a:outerShdw>
                </a:effectLst>
              </a:rPr>
              <a:t>类</a:t>
            </a:r>
            <a:r>
              <a:rPr lang="zh-CN" altLang="en-US" dirty="0">
                <a:solidFill>
                  <a:schemeClr val="hlink"/>
                </a:solidFill>
                <a:effectLst>
                  <a:outerShdw blurRad="38100" dist="38100" dir="2700000" algn="tl">
                    <a:srgbClr val="C0C0C0"/>
                  </a:outerShdw>
                </a:effectLst>
              </a:rPr>
              <a:t>到关系数据库的映射</a:t>
            </a: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面向对象设计概述</a:t>
            </a:r>
          </a:p>
        </p:txBody>
      </p:sp>
      <p:sp>
        <p:nvSpPr>
          <p:cNvPr id="362501" name="Rectangle 5"/>
          <p:cNvSpPr>
            <a:spLocks noChangeArrowheads="1"/>
          </p:cNvSpPr>
          <p:nvPr/>
        </p:nvSpPr>
        <p:spPr bwMode="auto">
          <a:xfrm>
            <a:off x="103188" y="1608138"/>
            <a:ext cx="8929687" cy="4181475"/>
          </a:xfrm>
          <a:prstGeom prst="rect">
            <a:avLst/>
          </a:prstGeom>
          <a:noFill/>
          <a:ln w="9525">
            <a:noFill/>
            <a:miter lim="800000"/>
            <a:headEnd/>
            <a:tailEnd/>
          </a:ln>
          <a:effectLst/>
        </p:spPr>
        <p:txBody>
          <a:bodyPr anchor="ctr">
            <a:spAutoFit/>
          </a:bodyPr>
          <a:lstStyle/>
          <a:p>
            <a:pPr algn="l">
              <a:lnSpc>
                <a:spcPct val="160000"/>
              </a:lnSpc>
            </a:pP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面向对象分析（</a:t>
            </a:r>
            <a:r>
              <a:rPr lang="en-US" altLang="zh-CN" sz="2400" dirty="0">
                <a:effectLst>
                  <a:outerShdw blurRad="38100" dist="38100" dir="2700000" algn="tl">
                    <a:srgbClr val="C0C0C0"/>
                  </a:outerShdw>
                </a:effectLst>
              </a:rPr>
              <a:t>OOA</a:t>
            </a:r>
            <a:r>
              <a:rPr lang="zh-CN" altLang="en-US" sz="2400" dirty="0">
                <a:effectLst>
                  <a:outerShdw blurRad="38100" dist="38100" dir="2700000" algn="tl">
                    <a:srgbClr val="C0C0C0"/>
                  </a:outerShdw>
                </a:effectLst>
              </a:rPr>
              <a:t>）建立描述问题域的功能模型、静态模型和动态模型，刻画了</a:t>
            </a:r>
            <a:r>
              <a:rPr lang="zh-CN" altLang="en-US" sz="2400" dirty="0">
                <a:effectLst>
                  <a:outerShdw blurRad="38100" dist="38100" dir="2700000" algn="tl">
                    <a:srgbClr val="C0C0C0"/>
                  </a:outerShdw>
                </a:effectLst>
                <a:latin typeface="Times New Roman"/>
              </a:rPr>
              <a:t>“</a:t>
            </a:r>
            <a:r>
              <a:rPr lang="zh-CN" altLang="en-US" sz="2400" dirty="0">
                <a:effectLst>
                  <a:outerShdw blurRad="38100" dist="38100" dir="2700000" algn="tl">
                    <a:srgbClr val="C0C0C0"/>
                  </a:outerShdw>
                </a:effectLst>
              </a:rPr>
              <a:t>系统做什么</a:t>
            </a:r>
            <a:r>
              <a:rPr lang="zh-CN" altLang="en-US" sz="2400" dirty="0">
                <a:effectLst>
                  <a:outerShdw blurRad="38100" dist="38100" dir="2700000" algn="tl">
                    <a:srgbClr val="C0C0C0"/>
                  </a:outerShdw>
                </a:effectLst>
                <a:latin typeface="Times New Roman"/>
              </a:rPr>
              <a:t>”</a:t>
            </a:r>
            <a:r>
              <a:rPr lang="zh-CN" altLang="en-US" sz="2400" dirty="0">
                <a:effectLst>
                  <a:outerShdw blurRad="38100" dist="38100" dir="2700000" algn="tl">
                    <a:srgbClr val="C0C0C0"/>
                  </a:outerShdw>
                </a:effectLst>
              </a:rPr>
              <a:t>的问题。通过建立静态模型的</a:t>
            </a:r>
            <a:r>
              <a:rPr lang="en-US" altLang="zh-CN" sz="2400" dirty="0">
                <a:effectLst>
                  <a:outerShdw blurRad="38100" dist="38100" dir="2700000" algn="tl">
                    <a:srgbClr val="C0C0C0"/>
                  </a:outerShdw>
                </a:effectLst>
              </a:rPr>
              <a:t>5</a:t>
            </a:r>
            <a:r>
              <a:rPr lang="zh-CN" altLang="en-US" sz="2400" dirty="0">
                <a:effectLst>
                  <a:outerShdw blurRad="38100" dist="38100" dir="2700000" algn="tl">
                    <a:srgbClr val="C0C0C0"/>
                  </a:outerShdw>
                </a:effectLst>
              </a:rPr>
              <a:t>层结构来分解问题空间、抽象出类</a:t>
            </a:r>
            <a:r>
              <a:rPr lang="en-US" altLang="zh-CN"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对象，并分析类间关联、泛化、依赖和实现关系，建立问题域模型。</a:t>
            </a:r>
          </a:p>
          <a:p>
            <a:pPr algn="l">
              <a:lnSpc>
                <a:spcPct val="160000"/>
              </a:lnSpc>
            </a:pPr>
            <a:endParaRPr lang="zh-CN" altLang="en-US" sz="2400" dirty="0">
              <a:effectLst>
                <a:outerShdw blurRad="38100" dist="38100" dir="2700000" algn="tl">
                  <a:srgbClr val="C0C0C0"/>
                </a:outerShdw>
              </a:effectLst>
            </a:endParaRPr>
          </a:p>
          <a:p>
            <a:pPr algn="l">
              <a:lnSpc>
                <a:spcPct val="160000"/>
              </a:lnSpc>
            </a:pPr>
            <a:r>
              <a:rPr lang="zh-CN" altLang="en-US" sz="2400" dirty="0">
                <a:effectLst>
                  <a:outerShdw blurRad="38100" dist="38100" dir="2700000" algn="tl">
                    <a:srgbClr val="C0C0C0"/>
                  </a:outerShdw>
                </a:effectLst>
              </a:rPr>
              <a:t>        面向对象设计</a:t>
            </a:r>
            <a:r>
              <a:rPr lang="zh-CN" altLang="en-US" sz="2400" dirty="0" smtClean="0">
                <a:effectLst>
                  <a:outerShdw blurRad="38100" dist="38100" dir="2700000" algn="tl">
                    <a:srgbClr val="C0C0C0"/>
                  </a:outerShdw>
                </a:effectLst>
              </a:rPr>
              <a:t>（</a:t>
            </a:r>
            <a:r>
              <a:rPr lang="en-US" altLang="zh-CN" sz="2400" dirty="0" smtClean="0">
                <a:effectLst>
                  <a:outerShdw blurRad="38100" dist="38100" dir="2700000" algn="tl">
                    <a:srgbClr val="C0C0C0"/>
                  </a:outerShdw>
                </a:effectLst>
              </a:rPr>
              <a:t>Object</a:t>
            </a:r>
            <a:r>
              <a:rPr lang="en-US" altLang="zh-CN" sz="2400" dirty="0">
                <a:effectLst>
                  <a:outerShdw blurRad="38100" dist="38100" dir="2700000" algn="tl">
                    <a:srgbClr val="C0C0C0"/>
                  </a:outerShdw>
                </a:effectLst>
              </a:rPr>
              <a:t>-</a:t>
            </a:r>
            <a:r>
              <a:rPr lang="en-US" altLang="zh-CN" sz="2400" dirty="0" smtClean="0">
                <a:effectLst>
                  <a:outerShdw blurRad="38100" dist="38100" dir="2700000" algn="tl">
                    <a:srgbClr val="C0C0C0"/>
                  </a:outerShdw>
                </a:effectLst>
              </a:rPr>
              <a:t>Oriented </a:t>
            </a:r>
            <a:r>
              <a:rPr lang="en-US" altLang="zh-CN" sz="2400" dirty="0">
                <a:effectLst>
                  <a:outerShdw blurRad="38100" dist="38100" dir="2700000" algn="tl">
                    <a:srgbClr val="C0C0C0"/>
                  </a:outerShdw>
                </a:effectLst>
              </a:rPr>
              <a:t>Design</a:t>
            </a:r>
            <a:r>
              <a:rPr lang="zh-CN" altLang="en-US" sz="2400" dirty="0">
                <a:effectLst>
                  <a:outerShdw blurRad="38100" dist="38100" dir="2700000" algn="tl">
                    <a:srgbClr val="C0C0C0"/>
                  </a:outerShdw>
                </a:effectLst>
              </a:rPr>
              <a:t>，</a:t>
            </a:r>
            <a:r>
              <a:rPr lang="en-US" altLang="zh-CN" sz="2400" dirty="0">
                <a:effectLst>
                  <a:outerShdw blurRad="38100" dist="38100" dir="2700000" algn="tl">
                    <a:srgbClr val="C0C0C0"/>
                  </a:outerShdw>
                </a:effectLst>
              </a:rPr>
              <a:t>OOD</a:t>
            </a:r>
            <a:r>
              <a:rPr lang="zh-CN" altLang="en-US" sz="2400" dirty="0">
                <a:effectLst>
                  <a:outerShdw blurRad="38100" dist="38100" dir="2700000" algn="tl">
                    <a:srgbClr val="C0C0C0"/>
                  </a:outerShdw>
                </a:effectLst>
              </a:rPr>
              <a:t>）是把</a:t>
            </a:r>
            <a:r>
              <a:rPr lang="en-US" altLang="zh-CN" sz="2400" dirty="0">
                <a:effectLst>
                  <a:outerShdw blurRad="38100" dist="38100" dir="2700000" algn="tl">
                    <a:srgbClr val="C0C0C0"/>
                  </a:outerShdw>
                </a:effectLst>
              </a:rPr>
              <a:t>OOA</a:t>
            </a:r>
            <a:r>
              <a:rPr lang="zh-CN" altLang="en-US" sz="2400" dirty="0">
                <a:effectLst>
                  <a:outerShdw blurRad="38100" dist="38100" dir="2700000" algn="tl">
                    <a:srgbClr val="C0C0C0"/>
                  </a:outerShdw>
                </a:effectLst>
              </a:rPr>
              <a:t>阶段得到的需求转换为符合用户功能和性能的设计方案。</a:t>
            </a:r>
            <a:endParaRPr lang="zh-CN" altLang="en-US" sz="2400" b="0" dirty="0"/>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1"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数据设计</a:t>
            </a:r>
          </a:p>
        </p:txBody>
      </p:sp>
      <p:sp>
        <p:nvSpPr>
          <p:cNvPr id="374793" name="Rectangle 9"/>
          <p:cNvSpPr>
            <a:spLocks noChangeArrowheads="1"/>
          </p:cNvSpPr>
          <p:nvPr/>
        </p:nvSpPr>
        <p:spPr bwMode="auto">
          <a:xfrm>
            <a:off x="596900" y="2322513"/>
            <a:ext cx="7678738" cy="396875"/>
          </a:xfrm>
          <a:prstGeom prst="rect">
            <a:avLst/>
          </a:prstGeom>
          <a:noFill/>
          <a:ln w="9525">
            <a:noFill/>
            <a:miter lim="800000"/>
            <a:headEnd/>
            <a:tailEnd/>
          </a:ln>
          <a:effectLst/>
        </p:spPr>
        <p:txBody>
          <a:bodyPr anchor="ctr">
            <a:spAutoFit/>
          </a:bodyPr>
          <a:lstStyle/>
          <a:p>
            <a:pPr algn="l">
              <a:lnSpc>
                <a:spcPct val="100000"/>
              </a:lnSpc>
            </a:pPr>
            <a:r>
              <a:rPr lang="zh-CN" altLang="en-US" sz="2000" dirty="0">
                <a:effectLst>
                  <a:outerShdw blurRad="38100" dist="38100" dir="2700000" algn="tl">
                    <a:srgbClr val="C0C0C0"/>
                  </a:outerShdw>
                </a:effectLst>
              </a:rPr>
              <a:t>类间关系在关系数据库中的表示主要涉及关联关系和泛化关系。 </a:t>
            </a:r>
          </a:p>
        </p:txBody>
      </p:sp>
      <p:sp>
        <p:nvSpPr>
          <p:cNvPr id="374794" name="Rectangle 10"/>
          <p:cNvSpPr>
            <a:spLocks noChangeArrowheads="1"/>
          </p:cNvSpPr>
          <p:nvPr/>
        </p:nvSpPr>
        <p:spPr bwMode="auto">
          <a:xfrm>
            <a:off x="681038" y="3203397"/>
            <a:ext cx="7261225" cy="2400657"/>
          </a:xfrm>
          <a:prstGeom prst="rect">
            <a:avLst/>
          </a:prstGeom>
          <a:noFill/>
          <a:ln w="9525">
            <a:noFill/>
            <a:miter lim="800000"/>
            <a:headEnd/>
            <a:tailEnd/>
          </a:ln>
          <a:effectLst/>
        </p:spPr>
        <p:txBody>
          <a:bodyPr anchor="ctr">
            <a:spAutoFit/>
          </a:bodyPr>
          <a:lstStyle/>
          <a:p>
            <a:pPr algn="l">
              <a:lnSpc>
                <a:spcPct val="150000"/>
              </a:lnSpc>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类间关联关系的数据设计主要涉及类间重数的描述。类间重数的关联包括：</a:t>
            </a:r>
          </a:p>
          <a:p>
            <a:pPr indent="541338" algn="l">
              <a:lnSpc>
                <a:spcPct val="150000"/>
              </a:lnSpc>
            </a:pPr>
            <a:r>
              <a:rPr lang="zh-CN" altLang="en-US" sz="2000" dirty="0">
                <a:effectLst>
                  <a:outerShdw blurRad="38100" dist="38100" dir="2700000" algn="tl">
                    <a:srgbClr val="C0C0C0"/>
                  </a:outerShdw>
                </a:effectLst>
              </a:rPr>
              <a:t>⑴ 一对一的关联 </a:t>
            </a:r>
            <a:endParaRPr lang="en-US" altLang="zh-CN" sz="2000" dirty="0" smtClean="0">
              <a:effectLst>
                <a:outerShdw blurRad="38100" dist="38100" dir="2700000" algn="tl">
                  <a:srgbClr val="C0C0C0"/>
                </a:outerShdw>
              </a:effectLst>
            </a:endParaRPr>
          </a:p>
          <a:p>
            <a:pPr indent="541338" algn="l">
              <a:lnSpc>
                <a:spcPct val="150000"/>
              </a:lnSpc>
            </a:pPr>
            <a:r>
              <a:rPr lang="zh-CN" altLang="en-US" sz="2000" dirty="0" smtClean="0">
                <a:effectLst>
                  <a:outerShdw blurRad="38100" dist="38100" dir="2700000" algn="tl">
                    <a:srgbClr val="C0C0C0"/>
                  </a:outerShdw>
                </a:effectLst>
              </a:rPr>
              <a:t>⑵ </a:t>
            </a:r>
            <a:r>
              <a:rPr lang="zh-CN" altLang="en-US" sz="2000" dirty="0">
                <a:effectLst>
                  <a:outerShdw blurRad="38100" dist="38100" dir="2700000" algn="tl">
                    <a:srgbClr val="C0C0C0"/>
                  </a:outerShdw>
                </a:effectLst>
              </a:rPr>
              <a:t>一对多的关联 </a:t>
            </a:r>
            <a:endParaRPr lang="en-US" altLang="zh-CN" sz="2000" dirty="0" smtClean="0">
              <a:effectLst>
                <a:outerShdw blurRad="38100" dist="38100" dir="2700000" algn="tl">
                  <a:srgbClr val="C0C0C0"/>
                </a:outerShdw>
              </a:effectLst>
            </a:endParaRPr>
          </a:p>
          <a:p>
            <a:pPr indent="541338" algn="l">
              <a:lnSpc>
                <a:spcPct val="150000"/>
              </a:lnSpc>
            </a:pPr>
            <a:r>
              <a:rPr lang="zh-CN" altLang="en-US" sz="2000" dirty="0" smtClean="0">
                <a:effectLst>
                  <a:outerShdw blurRad="38100" dist="38100" dir="2700000" algn="tl">
                    <a:srgbClr val="C0C0C0"/>
                  </a:outerShdw>
                </a:effectLst>
              </a:rPr>
              <a:t>⑶ </a:t>
            </a:r>
            <a:r>
              <a:rPr lang="zh-CN" altLang="en-US" sz="2000" dirty="0">
                <a:effectLst>
                  <a:outerShdw blurRad="38100" dist="38100" dir="2700000" algn="tl">
                    <a:srgbClr val="C0C0C0"/>
                  </a:outerShdw>
                </a:effectLst>
              </a:rPr>
              <a:t>多对多的关联</a:t>
            </a:r>
          </a:p>
        </p:txBody>
      </p:sp>
      <p:sp>
        <p:nvSpPr>
          <p:cNvPr id="6" name="Text Box 5"/>
          <p:cNvSpPr txBox="1">
            <a:spLocks noChangeArrowheads="1"/>
          </p:cNvSpPr>
          <p:nvPr/>
        </p:nvSpPr>
        <p:spPr bwMode="auto">
          <a:xfrm>
            <a:off x="106364" y="1222375"/>
            <a:ext cx="4111074" cy="480131"/>
          </a:xfrm>
          <a:prstGeom prst="rect">
            <a:avLst/>
          </a:prstGeom>
          <a:noFill/>
          <a:ln w="9525">
            <a:noFill/>
            <a:miter lim="800000"/>
            <a:headEnd/>
            <a:tailEnd/>
          </a:ln>
          <a:effectLst/>
        </p:spPr>
        <p:txBody>
          <a:bodyPr wrap="square">
            <a:spAutoFit/>
          </a:bodyPr>
          <a:lstStyle/>
          <a:p>
            <a:r>
              <a:rPr lang="zh-CN" altLang="en-US" dirty="0" smtClean="0">
                <a:solidFill>
                  <a:schemeClr val="hlink"/>
                </a:solidFill>
                <a:effectLst>
                  <a:outerShdw blurRad="38100" dist="38100" dir="2700000" algn="tl">
                    <a:srgbClr val="C0C0C0"/>
                  </a:outerShdw>
                </a:effectLst>
              </a:rPr>
              <a:t>类</a:t>
            </a:r>
            <a:r>
              <a:rPr lang="zh-CN" altLang="en-US" dirty="0">
                <a:solidFill>
                  <a:schemeClr val="hlink"/>
                </a:solidFill>
                <a:effectLst>
                  <a:outerShdw blurRad="38100" dist="38100" dir="2700000" algn="tl">
                    <a:srgbClr val="C0C0C0"/>
                  </a:outerShdw>
                </a:effectLst>
              </a:rPr>
              <a:t>到关系数据库的映射</a:t>
            </a: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Rectangle 4"/>
          <p:cNvSpPr>
            <a:spLocks noChangeArrowheads="1"/>
          </p:cNvSpPr>
          <p:nvPr/>
        </p:nvSpPr>
        <p:spPr bwMode="auto">
          <a:xfrm>
            <a:off x="293688" y="2222500"/>
            <a:ext cx="8623300" cy="3568700"/>
          </a:xfrm>
          <a:prstGeom prst="rect">
            <a:avLst/>
          </a:prstGeom>
          <a:noFill/>
          <a:ln w="9525">
            <a:noFill/>
            <a:miter lim="800000"/>
            <a:headEnd/>
            <a:tailEnd/>
          </a:ln>
          <a:effectLst/>
        </p:spPr>
        <p:txBody>
          <a:bodyPr anchor="ctr">
            <a:spAutoFit/>
          </a:bodyPr>
          <a:lstStyle/>
          <a:p>
            <a:pPr algn="l">
              <a:lnSpc>
                <a:spcPct val="190000"/>
              </a:lnSpc>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由于基类和派生类之间</a:t>
            </a:r>
            <a:r>
              <a:rPr lang="zh-CN" altLang="en-US" sz="2000" dirty="0" smtClean="0">
                <a:effectLst>
                  <a:outerShdw blurRad="38100" dist="38100" dir="2700000" algn="tl">
                    <a:srgbClr val="C0C0C0"/>
                  </a:outerShdw>
                </a:effectLst>
              </a:rPr>
              <a:t>的</a:t>
            </a:r>
            <a:r>
              <a:rPr lang="zh-CN" altLang="en-US" sz="2000" dirty="0">
                <a:solidFill>
                  <a:schemeClr val="tx2"/>
                </a:solidFill>
                <a:effectLst>
                  <a:outerShdw blurRad="38100" dist="38100" dir="2700000" algn="tl">
                    <a:srgbClr val="C0C0C0"/>
                  </a:outerShdw>
                </a:effectLst>
              </a:rPr>
              <a:t>泛化</a:t>
            </a:r>
            <a:r>
              <a:rPr lang="zh-CN" altLang="en-US" sz="2000" dirty="0" smtClean="0">
                <a:solidFill>
                  <a:schemeClr val="tx2"/>
                </a:solidFill>
                <a:effectLst>
                  <a:outerShdw blurRad="38100" dist="38100" dir="2700000" algn="tl">
                    <a:srgbClr val="C0C0C0"/>
                  </a:outerShdw>
                </a:effectLst>
              </a:rPr>
              <a:t>关系</a:t>
            </a:r>
            <a:r>
              <a:rPr lang="zh-CN" altLang="en-US" sz="2000" dirty="0">
                <a:effectLst>
                  <a:outerShdw blurRad="38100" dist="38100" dir="2700000" algn="tl">
                    <a:srgbClr val="C0C0C0"/>
                  </a:outerShdw>
                </a:effectLst>
              </a:rPr>
              <a:t>，使得派生类具有基类的属性和方法。泛化关系的数据设计主要为：</a:t>
            </a:r>
          </a:p>
          <a:p>
            <a:pPr algn="l">
              <a:lnSpc>
                <a:spcPct val="190000"/>
              </a:lnSpc>
            </a:pPr>
            <a:r>
              <a:rPr lang="zh-CN" altLang="en-US" sz="2000" dirty="0">
                <a:effectLst>
                  <a:outerShdw blurRad="38100" dist="38100" dir="2700000" algn="tl">
                    <a:srgbClr val="C0C0C0"/>
                  </a:outerShdw>
                </a:effectLst>
              </a:rPr>
              <a:t>⑴  可以仅将派生类映射为表，而将基类中的属性直接定义在派生类的映射表中。 </a:t>
            </a:r>
          </a:p>
          <a:p>
            <a:pPr algn="l">
              <a:lnSpc>
                <a:spcPct val="190000"/>
              </a:lnSpc>
            </a:pPr>
            <a:r>
              <a:rPr lang="zh-CN" altLang="en-US" sz="2000" dirty="0">
                <a:effectLst>
                  <a:outerShdw blurRad="38100" dist="38100" dir="2700000" algn="tl">
                    <a:srgbClr val="C0C0C0"/>
                  </a:outerShdw>
                </a:effectLst>
              </a:rPr>
              <a:t>⑵  对于基类和派生类各自定义对应的表，同时把基类的表中的主键定义为派生类表中的外键，以实现基类和派生类的泛化关系。 </a:t>
            </a:r>
          </a:p>
        </p:txBody>
      </p:sp>
      <p:sp>
        <p:nvSpPr>
          <p:cNvPr id="408581" name="Text Box 5"/>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数据设计</a:t>
            </a:r>
          </a:p>
        </p:txBody>
      </p:sp>
      <p:sp>
        <p:nvSpPr>
          <p:cNvPr id="5" name="Text Box 5"/>
          <p:cNvSpPr txBox="1">
            <a:spLocks noChangeArrowheads="1"/>
          </p:cNvSpPr>
          <p:nvPr/>
        </p:nvSpPr>
        <p:spPr bwMode="auto">
          <a:xfrm>
            <a:off x="456957" y="1433953"/>
            <a:ext cx="3004700" cy="480131"/>
          </a:xfrm>
          <a:prstGeom prst="rect">
            <a:avLst/>
          </a:prstGeom>
          <a:noFill/>
          <a:ln w="9525">
            <a:noFill/>
            <a:miter lim="800000"/>
            <a:headEnd/>
            <a:tailEnd/>
          </a:ln>
          <a:effectLst/>
        </p:spPr>
        <p:txBody>
          <a:bodyPr wrap="square">
            <a:spAutoFit/>
          </a:bodyPr>
          <a:lstStyle/>
          <a:p>
            <a:r>
              <a:rPr lang="zh-CN" altLang="en-US" dirty="0" smtClean="0">
                <a:solidFill>
                  <a:schemeClr val="hlink"/>
                </a:solidFill>
                <a:effectLst>
                  <a:outerShdw blurRad="38100" dist="38100" dir="2700000" algn="tl">
                    <a:srgbClr val="C0C0C0"/>
                  </a:outerShdw>
                </a:effectLst>
              </a:rPr>
              <a:t>类</a:t>
            </a:r>
            <a:r>
              <a:rPr lang="zh-CN" altLang="en-US" dirty="0">
                <a:solidFill>
                  <a:schemeClr val="hlink"/>
                </a:solidFill>
                <a:effectLst>
                  <a:outerShdw blurRad="38100" dist="38100" dir="2700000" algn="tl">
                    <a:srgbClr val="C0C0C0"/>
                  </a:outerShdw>
                </a:effectLst>
              </a:rPr>
              <a:t>间关系的映射</a:t>
            </a:r>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
        <p:nvSpPr>
          <p:cNvPr id="388102" name="Rectangle 6"/>
          <p:cNvSpPr>
            <a:spLocks noChangeArrowheads="1"/>
          </p:cNvSpPr>
          <p:nvPr/>
        </p:nvSpPr>
        <p:spPr bwMode="auto">
          <a:xfrm>
            <a:off x="233363" y="1444625"/>
            <a:ext cx="8702675" cy="2173288"/>
          </a:xfrm>
          <a:prstGeom prst="rect">
            <a:avLst/>
          </a:prstGeom>
          <a:noFill/>
          <a:ln w="9525">
            <a:noFill/>
            <a:miter lim="800000"/>
            <a:headEnd/>
            <a:tailEnd/>
          </a:ln>
          <a:effectLst/>
        </p:spPr>
        <p:txBody>
          <a:bodyPr anchor="ctr">
            <a:spAutoFit/>
          </a:bodyPr>
          <a:lstStyle/>
          <a:p>
            <a:pPr algn="l">
              <a:lnSpc>
                <a:spcPct val="190000"/>
              </a:lnSpc>
            </a:pPr>
            <a:r>
              <a:rPr lang="zh-CN" altLang="en-US" sz="2400">
                <a:effectLst>
                  <a:outerShdw blurRad="38100" dist="38100" dir="2700000" algn="tl">
                    <a:srgbClr val="C0C0C0"/>
                  </a:outerShdw>
                </a:effectLst>
              </a:rPr>
              <a:t>在</a:t>
            </a:r>
            <a:r>
              <a:rPr lang="en-US" altLang="zh-CN" sz="2400">
                <a:effectLst>
                  <a:outerShdw blurRad="38100" dist="38100" dir="2700000" algn="tl">
                    <a:srgbClr val="C0C0C0"/>
                  </a:outerShdw>
                </a:effectLst>
              </a:rPr>
              <a:t>OOD</a:t>
            </a:r>
            <a:r>
              <a:rPr lang="zh-CN" altLang="en-US" sz="2400">
                <a:effectLst>
                  <a:outerShdw blurRad="38100" dist="38100" dir="2700000" algn="tl">
                    <a:srgbClr val="C0C0C0"/>
                  </a:outerShdw>
                </a:effectLst>
              </a:rPr>
              <a:t>的理念中，对系统的设计需要考虑两个方面：</a:t>
            </a:r>
          </a:p>
          <a:p>
            <a:pPr algn="l">
              <a:lnSpc>
                <a:spcPct val="190000"/>
              </a:lnSpc>
              <a:buFont typeface="Wingdings" pitchFamily="2" charset="2"/>
              <a:buChar char="Ø"/>
            </a:pPr>
            <a:r>
              <a:rPr lang="zh-CN" altLang="en-US" sz="2400">
                <a:effectLst>
                  <a:outerShdw blurRad="38100" dist="38100" dir="2700000" algn="tl">
                    <a:srgbClr val="C0C0C0"/>
                  </a:outerShdw>
                </a:effectLst>
              </a:rPr>
              <a:t>  动态变化：设计所得的模型需要适应将来新的需求；</a:t>
            </a:r>
          </a:p>
          <a:p>
            <a:pPr algn="l">
              <a:lnSpc>
                <a:spcPct val="190000"/>
              </a:lnSpc>
              <a:buFont typeface="Wingdings" pitchFamily="2" charset="2"/>
              <a:buChar char="Ø"/>
            </a:pPr>
            <a:r>
              <a:rPr lang="zh-CN" altLang="en-US" sz="2400">
                <a:effectLst>
                  <a:outerShdw blurRad="38100" dist="38100" dir="2700000" algn="tl">
                    <a:srgbClr val="C0C0C0"/>
                  </a:outerShdw>
                </a:effectLst>
              </a:rPr>
              <a:t>  静态特征：设计所得的模型要尽可能复用原有的类和模型。</a:t>
            </a:r>
          </a:p>
        </p:txBody>
      </p:sp>
      <p:sp>
        <p:nvSpPr>
          <p:cNvPr id="388103" name="Rectangle 7"/>
          <p:cNvSpPr>
            <a:spLocks noChangeArrowheads="1"/>
          </p:cNvSpPr>
          <p:nvPr/>
        </p:nvSpPr>
        <p:spPr bwMode="auto">
          <a:xfrm>
            <a:off x="274638" y="4275138"/>
            <a:ext cx="8359775" cy="1187450"/>
          </a:xfrm>
          <a:prstGeom prst="rect">
            <a:avLst/>
          </a:prstGeom>
          <a:noFill/>
          <a:ln w="9525">
            <a:noFill/>
            <a:miter lim="800000"/>
            <a:headEnd/>
            <a:tailEnd/>
          </a:ln>
          <a:effectLst/>
        </p:spPr>
        <p:txBody>
          <a:bodyPr>
            <a:spAutoFit/>
          </a:bodyPr>
          <a:lstStyle/>
          <a:p>
            <a:pPr>
              <a:lnSpc>
                <a:spcPct val="150000"/>
              </a:lnSpc>
            </a:pPr>
            <a:r>
              <a:rPr lang="zh-CN" altLang="en-US" sz="2400">
                <a:effectLst>
                  <a:outerShdw blurRad="38100" dist="38100" dir="2700000" algn="tl">
                    <a:srgbClr val="C0C0C0"/>
                  </a:outerShdw>
                </a:effectLst>
              </a:rPr>
              <a:t>设计模式（</a:t>
            </a:r>
            <a:r>
              <a:rPr lang="en-US" altLang="zh-CN" sz="2400">
                <a:effectLst>
                  <a:outerShdw blurRad="38100" dist="38100" dir="2700000" algn="tl">
                    <a:srgbClr val="C0C0C0"/>
                  </a:outerShdw>
                </a:effectLst>
              </a:rPr>
              <a:t>Design Pattern</a:t>
            </a:r>
            <a:r>
              <a:rPr lang="zh-CN" altLang="en-US" sz="2400">
                <a:effectLst>
                  <a:outerShdw blurRad="38100" dist="38100" dir="2700000" algn="tl">
                    <a:srgbClr val="C0C0C0"/>
                  </a:outerShdw>
                </a:effectLst>
              </a:rPr>
              <a:t>）的提出为上述两方面的考虑提供了一种解决方式。</a:t>
            </a: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6" name="Rectangle 6"/>
          <p:cNvSpPr>
            <a:spLocks noChangeArrowheads="1"/>
          </p:cNvSpPr>
          <p:nvPr/>
        </p:nvSpPr>
        <p:spPr bwMode="auto">
          <a:xfrm>
            <a:off x="174625" y="1322388"/>
            <a:ext cx="8767763" cy="1282700"/>
          </a:xfrm>
          <a:prstGeom prst="rect">
            <a:avLst/>
          </a:prstGeom>
          <a:noFill/>
          <a:ln w="9525">
            <a:noFill/>
            <a:miter lim="800000"/>
            <a:headEnd/>
            <a:tailEnd/>
          </a:ln>
          <a:effectLst/>
        </p:spPr>
        <p:txBody>
          <a:bodyPr anchor="ctr">
            <a:spAutoFit/>
          </a:bodyPr>
          <a:lstStyle/>
          <a:p>
            <a:pPr algn="l">
              <a:lnSpc>
                <a:spcPct val="13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设计模式是指能一套经过规范定义的、有针对性的、能被重复应用的解决方案的总结。使用设计模式是为了更有效地重用原有代码，使得代码重用有章可循，增加软件结构和代码的可理解性，增强代码的可靠性。 </a:t>
            </a:r>
          </a:p>
        </p:txBody>
      </p:sp>
      <p:graphicFrame>
        <p:nvGraphicFramePr>
          <p:cNvPr id="389221" name="Group 101"/>
          <p:cNvGraphicFramePr>
            <a:graphicFrameLocks noGrp="1"/>
          </p:cNvGraphicFramePr>
          <p:nvPr>
            <p:ph/>
          </p:nvPr>
        </p:nvGraphicFramePr>
        <p:xfrm>
          <a:off x="28575" y="3233738"/>
          <a:ext cx="9077325" cy="3308352"/>
        </p:xfrm>
        <a:graphic>
          <a:graphicData uri="http://schemas.openxmlformats.org/drawingml/2006/table">
            <a:tbl>
              <a:tblPr/>
              <a:tblGrid>
                <a:gridCol w="1482725">
                  <a:extLst>
                    <a:ext uri="{9D8B030D-6E8A-4147-A177-3AD203B41FA5}">
                      <a16:colId xmlns:a16="http://schemas.microsoft.com/office/drawing/2014/main" val="20000"/>
                    </a:ext>
                  </a:extLst>
                </a:gridCol>
                <a:gridCol w="7594600">
                  <a:extLst>
                    <a:ext uri="{9D8B030D-6E8A-4147-A177-3AD203B41FA5}">
                      <a16:colId xmlns:a16="http://schemas.microsoft.com/office/drawing/2014/main" val="20001"/>
                    </a:ext>
                  </a:extLst>
                </a:gridCol>
              </a:tblGrid>
              <a:tr h="36830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设计模式要素</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说 明</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65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模式名称</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用于描述设计模式的名字。由于在实际应用时，是在更抽象的层面上通过模式名称来应用设计模式。因而模式名称应体现模式的内容和特点。</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目的</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通过应用该设计模式而达到的设计效果，例如使设计更加简化、优化、灵活等。</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问题描述</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使用设计模式的场合，或者该设计模式试图解决的问题。</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解决方案</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描述设计模式的组成成分、相互间关系和合作方式。</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参与者</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描述设计模式中涉及的类、对象、关键的属性、方法以及它们的职责。</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65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结构</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描述设计模式的一般性图例，它应具有通用性。为了便于描述，本节中直接通过实例的图例来描述该模式的组成。</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89222" name="Rectangle 102"/>
          <p:cNvSpPr>
            <a:spLocks noChangeArrowheads="1"/>
          </p:cNvSpPr>
          <p:nvPr/>
        </p:nvSpPr>
        <p:spPr bwMode="auto">
          <a:xfrm>
            <a:off x="3062288" y="2795588"/>
            <a:ext cx="3065462" cy="396875"/>
          </a:xfrm>
          <a:prstGeom prst="rect">
            <a:avLst/>
          </a:prstGeom>
          <a:noFill/>
          <a:ln w="9525">
            <a:noFill/>
            <a:miter lim="800000"/>
            <a:headEnd/>
            <a:tailEnd/>
          </a:ln>
          <a:effectLst/>
        </p:spPr>
        <p:txBody>
          <a:bodyPr wrap="none" anchor="ctr">
            <a:spAutoFit/>
          </a:bodyPr>
          <a:lstStyle/>
          <a:p>
            <a:pPr algn="l">
              <a:lnSpc>
                <a:spcPct val="100000"/>
              </a:lnSpc>
            </a:pPr>
            <a:r>
              <a:rPr lang="zh-CN" altLang="en-US" sz="2000">
                <a:solidFill>
                  <a:schemeClr val="tx2"/>
                </a:solidFill>
                <a:effectLst>
                  <a:outerShdw blurRad="38100" dist="38100" dir="2700000" algn="tl">
                    <a:srgbClr val="C0C0C0"/>
                  </a:outerShdw>
                </a:effectLst>
              </a:rPr>
              <a:t>设计模式的一种描述形式 </a:t>
            </a:r>
          </a:p>
        </p:txBody>
      </p:sp>
      <p:sp>
        <p:nvSpPr>
          <p:cNvPr id="389223" name="Text Box 10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9" name="Text Box 5"/>
          <p:cNvSpPr txBox="1">
            <a:spLocks noChangeArrowheads="1"/>
          </p:cNvSpPr>
          <p:nvPr/>
        </p:nvSpPr>
        <p:spPr bwMode="auto">
          <a:xfrm>
            <a:off x="0" y="1241425"/>
            <a:ext cx="3162300"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1. Singleton</a:t>
            </a:r>
            <a:r>
              <a:rPr lang="zh-CN" altLang="en-US">
                <a:solidFill>
                  <a:schemeClr val="hlink"/>
                </a:solidFill>
                <a:effectLst>
                  <a:outerShdw blurRad="38100" dist="38100" dir="2700000" algn="tl">
                    <a:srgbClr val="C0C0C0"/>
                  </a:outerShdw>
                </a:effectLst>
              </a:rPr>
              <a:t>模式</a:t>
            </a:r>
          </a:p>
        </p:txBody>
      </p:sp>
      <p:sp>
        <p:nvSpPr>
          <p:cNvPr id="390150" name="Rectangle 6"/>
          <p:cNvSpPr>
            <a:spLocks noChangeArrowheads="1"/>
          </p:cNvSpPr>
          <p:nvPr/>
        </p:nvSpPr>
        <p:spPr bwMode="auto">
          <a:xfrm>
            <a:off x="201613" y="1770063"/>
            <a:ext cx="8718550" cy="1373187"/>
          </a:xfrm>
          <a:prstGeom prst="rect">
            <a:avLst/>
          </a:prstGeom>
          <a:noFill/>
          <a:ln w="9525">
            <a:noFill/>
            <a:miter lim="800000"/>
            <a:headEnd/>
            <a:tailEnd/>
          </a:ln>
          <a:effectLst/>
        </p:spPr>
        <p:txBody>
          <a:bodyPr anchor="ctr">
            <a:spAutoFit/>
          </a:bodyPr>
          <a:lstStyle/>
          <a:p>
            <a:pPr algn="l">
              <a:lnSpc>
                <a:spcPct val="140000"/>
              </a:lnSpc>
              <a:buFont typeface="Wingdings" pitchFamily="2" charset="2"/>
              <a:buChar char="Ø"/>
            </a:pPr>
            <a:r>
              <a:rPr lang="zh-CN" altLang="en-US" sz="2000" dirty="0">
                <a:effectLst>
                  <a:outerShdw blurRad="38100" dist="38100" dir="2700000" algn="tl">
                    <a:srgbClr val="C0C0C0"/>
                  </a:outerShdw>
                </a:effectLst>
              </a:rPr>
              <a:t>在一些应用场景下，有时只需要产生一个系统实例或一个对象实例。 </a:t>
            </a:r>
          </a:p>
          <a:p>
            <a:pPr algn="l">
              <a:lnSpc>
                <a:spcPct val="140000"/>
              </a:lnSpc>
              <a:buFont typeface="Wingdings" pitchFamily="2" charset="2"/>
              <a:buChar char="Ø"/>
            </a:pPr>
            <a:r>
              <a:rPr lang="en-US" altLang="zh-CN" sz="2000" dirty="0">
                <a:effectLst>
                  <a:outerShdw blurRad="38100" dist="38100" dir="2700000" algn="tl">
                    <a:srgbClr val="C0C0C0"/>
                  </a:outerShdw>
                </a:effectLst>
              </a:rPr>
              <a:t>Singleton</a:t>
            </a:r>
            <a:r>
              <a:rPr lang="zh-CN" altLang="en-US" sz="2000" dirty="0">
                <a:effectLst>
                  <a:outerShdw blurRad="38100" dist="38100" dir="2700000" algn="tl">
                    <a:srgbClr val="C0C0C0"/>
                  </a:outerShdw>
                </a:effectLst>
              </a:rPr>
              <a:t>模式使得系统运行时仅有一个受约束的实例存在，降低系统控制的复杂度，避免由于产生多个对象而造成的混乱。 </a:t>
            </a:r>
          </a:p>
        </p:txBody>
      </p:sp>
      <p:graphicFrame>
        <p:nvGraphicFramePr>
          <p:cNvPr id="390237" name="Group 93"/>
          <p:cNvGraphicFramePr>
            <a:graphicFrameLocks noGrp="1"/>
          </p:cNvGraphicFramePr>
          <p:nvPr>
            <p:ph/>
          </p:nvPr>
        </p:nvGraphicFramePr>
        <p:xfrm>
          <a:off x="136525" y="3373438"/>
          <a:ext cx="8842375" cy="2978151"/>
        </p:xfrm>
        <a:graphic>
          <a:graphicData uri="http://schemas.openxmlformats.org/drawingml/2006/table">
            <a:tbl>
              <a:tblPr/>
              <a:tblGrid>
                <a:gridCol w="1730375">
                  <a:extLst>
                    <a:ext uri="{9D8B030D-6E8A-4147-A177-3AD203B41FA5}">
                      <a16:colId xmlns:a16="http://schemas.microsoft.com/office/drawing/2014/main" val="20000"/>
                    </a:ext>
                  </a:extLst>
                </a:gridCol>
                <a:gridCol w="7112000">
                  <a:extLst>
                    <a:ext uri="{9D8B030D-6E8A-4147-A177-3AD203B41FA5}">
                      <a16:colId xmlns:a16="http://schemas.microsoft.com/office/drawing/2014/main" val="20001"/>
                    </a:ext>
                  </a:extLst>
                </a:gridCol>
              </a:tblGrid>
              <a:tr h="36195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设计模式要素</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说 明</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模式名称</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Singleton</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目的</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一个类仅提供一个实例，并且该实例贯穿于整个应用系统的生存期。</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问题描述</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只需要对类实例化出一个对象。</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57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解决方案</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为了确保一个类只有一个对象，定义静态成员数据和静态成员函数，以得到控制访问的唯一实例。</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420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参与者</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包括一个静态成员数据，它是对该类访问的唯一实例；获取该静态成员数据的静态成员函数，它使得能从外部访问类的唯一实例。</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195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结构</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用实例描述的示例图，如图</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9-15</a:t>
                      </a: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所示。</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90239" name="Text Box 95"/>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3" name="Text Box 5"/>
          <p:cNvSpPr txBox="1">
            <a:spLocks noChangeArrowheads="1"/>
          </p:cNvSpPr>
          <p:nvPr/>
        </p:nvSpPr>
        <p:spPr bwMode="auto">
          <a:xfrm>
            <a:off x="0" y="1241425"/>
            <a:ext cx="5170488"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2. Abstract Factory</a:t>
            </a:r>
            <a:r>
              <a:rPr lang="zh-CN" altLang="en-US">
                <a:solidFill>
                  <a:schemeClr val="hlink"/>
                </a:solidFill>
                <a:effectLst>
                  <a:outerShdw blurRad="38100" dist="38100" dir="2700000" algn="tl">
                    <a:srgbClr val="C0C0C0"/>
                  </a:outerShdw>
                </a:effectLst>
              </a:rPr>
              <a:t>模式</a:t>
            </a:r>
          </a:p>
        </p:txBody>
      </p:sp>
      <p:sp>
        <p:nvSpPr>
          <p:cNvPr id="391174" name="Rectangle 6"/>
          <p:cNvSpPr>
            <a:spLocks noChangeArrowheads="1"/>
          </p:cNvSpPr>
          <p:nvPr/>
        </p:nvSpPr>
        <p:spPr bwMode="auto">
          <a:xfrm>
            <a:off x="120650" y="1854200"/>
            <a:ext cx="8909050" cy="1282700"/>
          </a:xfrm>
          <a:prstGeom prst="rect">
            <a:avLst/>
          </a:prstGeom>
          <a:noFill/>
          <a:ln w="9525">
            <a:noFill/>
            <a:miter lim="800000"/>
            <a:headEnd/>
            <a:tailEnd/>
          </a:ln>
          <a:effectLst/>
        </p:spPr>
        <p:txBody>
          <a:bodyPr anchor="ctr">
            <a:spAutoFit/>
          </a:bodyPr>
          <a:lstStyle/>
          <a:p>
            <a:pPr algn="l">
              <a:lnSpc>
                <a:spcPct val="13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在一些应用场景下，需要用不同的对象操作统一的接口。</a:t>
            </a:r>
            <a:r>
              <a:rPr lang="en-US" altLang="zh-CN" sz="2000">
                <a:effectLst>
                  <a:outerShdw blurRad="38100" dist="38100" dir="2700000" algn="tl">
                    <a:srgbClr val="C0C0C0"/>
                  </a:outerShdw>
                </a:effectLst>
              </a:rPr>
              <a:t>Abstract Factory</a:t>
            </a:r>
            <a:r>
              <a:rPr lang="zh-CN" altLang="en-US" sz="2000">
                <a:effectLst>
                  <a:outerShdw blurRad="38100" dist="38100" dir="2700000" algn="tl">
                    <a:srgbClr val="C0C0C0"/>
                  </a:outerShdw>
                </a:effectLst>
              </a:rPr>
              <a:t>模式在增强系统功能扩展灵活性的同时，把对类的修改而造成的对系统的影响降到最低。 </a:t>
            </a:r>
          </a:p>
        </p:txBody>
      </p:sp>
      <p:graphicFrame>
        <p:nvGraphicFramePr>
          <p:cNvPr id="391263" name="Group 95"/>
          <p:cNvGraphicFramePr>
            <a:graphicFrameLocks noGrp="1"/>
          </p:cNvGraphicFramePr>
          <p:nvPr>
            <p:ph/>
          </p:nvPr>
        </p:nvGraphicFramePr>
        <p:xfrm>
          <a:off x="165100" y="3481388"/>
          <a:ext cx="8909050" cy="2868615"/>
        </p:xfrm>
        <a:graphic>
          <a:graphicData uri="http://schemas.openxmlformats.org/drawingml/2006/table">
            <a:tbl>
              <a:tblPr/>
              <a:tblGrid>
                <a:gridCol w="1743075">
                  <a:extLst>
                    <a:ext uri="{9D8B030D-6E8A-4147-A177-3AD203B41FA5}">
                      <a16:colId xmlns:a16="http://schemas.microsoft.com/office/drawing/2014/main" val="20000"/>
                    </a:ext>
                  </a:extLst>
                </a:gridCol>
                <a:gridCol w="7165975">
                  <a:extLst>
                    <a:ext uri="{9D8B030D-6E8A-4147-A177-3AD203B41FA5}">
                      <a16:colId xmlns:a16="http://schemas.microsoft.com/office/drawing/2014/main" val="20001"/>
                    </a:ext>
                  </a:extLst>
                </a:gridCol>
              </a:tblGrid>
              <a:tr h="41910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设计模式要素</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说 明</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模式名称</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Abstract Factory</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目的</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提供一个获得不同类的对象的方法。</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问题描述</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在一个类中能实例化出不同类型的对象。</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解决方案</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定义类的成员函数，该函数能得到不同类的对象实例。</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参与者</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抽象工厂类，得到不同类的实例；需生成对象的类及统一的访问接口。</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结构</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用实例描述的示例图，如图</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9-16</a:t>
                      </a: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所示。</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91264" name="Text Box 9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488950" y="5524500"/>
            <a:ext cx="8458200" cy="968375"/>
          </a:xfrm>
          <a:prstGeom prst="rect">
            <a:avLst/>
          </a:prstGeom>
          <a:noFill/>
          <a:ln w="9525">
            <a:noFill/>
            <a:miter lim="800000"/>
            <a:headEnd/>
            <a:tailEnd/>
          </a:ln>
          <a:effectLst/>
        </p:spPr>
        <p:txBody>
          <a:bodyPr>
            <a:spAutoFit/>
          </a:bodyPr>
          <a:lstStyle/>
          <a:p>
            <a:pPr algn="l">
              <a:lnSpc>
                <a:spcPct val="120000"/>
              </a:lnSpc>
              <a:spcBef>
                <a:spcPct val="50000"/>
              </a:spcBef>
            </a:pPr>
            <a:r>
              <a:rPr kumimoji="0" lang="en-US" altLang="zh-CN" sz="2400">
                <a:solidFill>
                  <a:schemeClr val="tx1"/>
                </a:solidFill>
                <a:effectLst>
                  <a:outerShdw blurRad="38100" dist="38100" dir="2700000" algn="tl">
                    <a:srgbClr val="C0C0C0"/>
                  </a:outerShdw>
                </a:effectLst>
                <a:latin typeface="Tahoma" pitchFamily="34" charset="0"/>
              </a:rPr>
              <a:t>main</a:t>
            </a:r>
            <a:r>
              <a:rPr kumimoji="0" lang="zh-CN" altLang="en-US" sz="2400">
                <a:solidFill>
                  <a:schemeClr val="tx1"/>
                </a:solidFill>
                <a:effectLst>
                  <a:outerShdw blurRad="38100" dist="38100" dir="2700000" algn="tl">
                    <a:srgbClr val="C0C0C0"/>
                  </a:outerShdw>
                </a:effectLst>
                <a:latin typeface="Tahoma" pitchFamily="34" charset="0"/>
              </a:rPr>
              <a:t>函数直接依赖于类</a:t>
            </a:r>
            <a:r>
              <a:rPr kumimoji="0" lang="en-US" altLang="zh-CN" sz="2400">
                <a:solidFill>
                  <a:schemeClr val="tx1"/>
                </a:solidFill>
                <a:effectLst>
                  <a:outerShdw blurRad="38100" dist="38100" dir="2700000" algn="tl">
                    <a:srgbClr val="C0C0C0"/>
                  </a:outerShdw>
                </a:effectLst>
                <a:latin typeface="Tahoma" pitchFamily="34" charset="0"/>
              </a:rPr>
              <a:t>Real</a:t>
            </a:r>
            <a:r>
              <a:rPr kumimoji="0" lang="zh-CN" altLang="en-US" sz="2400">
                <a:solidFill>
                  <a:schemeClr val="tx1"/>
                </a:solidFill>
                <a:effectLst>
                  <a:outerShdw blurRad="38100" dist="38100" dir="2700000" algn="tl">
                    <a:srgbClr val="C0C0C0"/>
                  </a:outerShdw>
                </a:effectLst>
                <a:latin typeface="Tahoma" pitchFamily="34" charset="0"/>
              </a:rPr>
              <a:t>，如果改为显示其它数据类型，则必须修改两句代码。</a:t>
            </a:r>
          </a:p>
        </p:txBody>
      </p:sp>
      <p:sp>
        <p:nvSpPr>
          <p:cNvPr id="412675" name="Text Box 3"/>
          <p:cNvSpPr txBox="1">
            <a:spLocks noChangeArrowheads="1"/>
          </p:cNvSpPr>
          <p:nvPr/>
        </p:nvSpPr>
        <p:spPr bwMode="auto">
          <a:xfrm>
            <a:off x="336550" y="4992688"/>
            <a:ext cx="1223963" cy="457200"/>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400">
                <a:solidFill>
                  <a:schemeClr val="tx1"/>
                </a:solidFill>
                <a:effectLst>
                  <a:outerShdw blurRad="38100" dist="38100" dir="2700000" algn="tl">
                    <a:srgbClr val="C0C0C0"/>
                  </a:outerShdw>
                </a:effectLst>
                <a:latin typeface="Tahoma" pitchFamily="34" charset="0"/>
              </a:rPr>
              <a:t>分析：</a:t>
            </a:r>
          </a:p>
        </p:txBody>
      </p:sp>
      <p:grpSp>
        <p:nvGrpSpPr>
          <p:cNvPr id="412678" name="Group 6"/>
          <p:cNvGrpSpPr>
            <a:grpSpLocks/>
          </p:cNvGrpSpPr>
          <p:nvPr/>
        </p:nvGrpSpPr>
        <p:grpSpPr bwMode="auto">
          <a:xfrm>
            <a:off x="533400" y="2819400"/>
            <a:ext cx="3581400" cy="1577975"/>
            <a:chOff x="336" y="1776"/>
            <a:chExt cx="2256" cy="994"/>
          </a:xfrm>
        </p:grpSpPr>
        <p:sp>
          <p:nvSpPr>
            <p:cNvPr id="412679" name="Text Box 7"/>
            <p:cNvSpPr txBox="1">
              <a:spLocks noChangeArrowheads="1"/>
            </p:cNvSpPr>
            <p:nvPr/>
          </p:nvSpPr>
          <p:spPr bwMode="auto">
            <a:xfrm>
              <a:off x="336" y="1776"/>
              <a:ext cx="2256" cy="258"/>
            </a:xfrm>
            <a:prstGeom prst="rect">
              <a:avLst/>
            </a:prstGeom>
            <a:noFill/>
            <a:ln w="12700">
              <a:solidFill>
                <a:schemeClr val="tx1"/>
              </a:solidFill>
              <a:miter lim="800000"/>
              <a:headEnd/>
              <a:tailEnd/>
            </a:ln>
            <a:effectLst/>
          </p:spPr>
          <p:txBody>
            <a:bodyPr>
              <a:spAutoFit/>
            </a:bodyPr>
            <a:lstStyle/>
            <a:p>
              <a:pPr algn="ctr">
                <a:lnSpc>
                  <a:spcPct val="100000"/>
                </a:lnSpc>
              </a:pPr>
              <a:r>
                <a:rPr kumimoji="0" lang="en-US" altLang="zh-CN" sz="2000" b="0">
                  <a:solidFill>
                    <a:schemeClr val="tx1"/>
                  </a:solidFill>
                  <a:latin typeface="Verdana" pitchFamily="34" charset="0"/>
                </a:rPr>
                <a:t>Real</a:t>
              </a:r>
            </a:p>
          </p:txBody>
        </p:sp>
        <p:sp>
          <p:nvSpPr>
            <p:cNvPr id="412680" name="Text Box 8"/>
            <p:cNvSpPr txBox="1">
              <a:spLocks noChangeArrowheads="1"/>
            </p:cNvSpPr>
            <p:nvPr/>
          </p:nvSpPr>
          <p:spPr bwMode="auto">
            <a:xfrm>
              <a:off x="336" y="2028"/>
              <a:ext cx="2256" cy="488"/>
            </a:xfrm>
            <a:prstGeom prst="rect">
              <a:avLst/>
            </a:prstGeom>
            <a:noFill/>
            <a:ln w="12700">
              <a:solidFill>
                <a:schemeClr val="tx1"/>
              </a:solidFill>
              <a:miter lim="800000"/>
              <a:headEnd/>
              <a:tailEnd/>
            </a:ln>
            <a:effectLst/>
          </p:spPr>
          <p:txBody>
            <a:bodyPr>
              <a:spAutoFit/>
            </a:bodyPr>
            <a:lstStyle/>
            <a:p>
              <a:pPr algn="l">
                <a:lnSpc>
                  <a:spcPct val="100000"/>
                </a:lnSpc>
                <a:spcBef>
                  <a:spcPct val="20000"/>
                </a:spcBef>
              </a:pPr>
              <a:r>
                <a:rPr kumimoji="0" lang="en-US" altLang="zh-CN" sz="2000" b="0">
                  <a:solidFill>
                    <a:schemeClr val="tx1"/>
                  </a:solidFill>
                  <a:latin typeface="Verdana" pitchFamily="34" charset="0"/>
                </a:rPr>
                <a:t>  +Real(int a = 0, b = 0)</a:t>
              </a:r>
            </a:p>
            <a:p>
              <a:pPr algn="l">
                <a:lnSpc>
                  <a:spcPct val="100000"/>
                </a:lnSpc>
                <a:spcBef>
                  <a:spcPct val="20000"/>
                </a:spcBef>
              </a:pPr>
              <a:r>
                <a:rPr kumimoji="0" lang="en-US" altLang="zh-CN" sz="2000" b="0">
                  <a:solidFill>
                    <a:schemeClr val="tx1"/>
                  </a:solidFill>
                  <a:latin typeface="Verdana" pitchFamily="34" charset="0"/>
                </a:rPr>
                <a:t>  +Print() : void</a:t>
              </a:r>
            </a:p>
          </p:txBody>
        </p:sp>
        <p:sp>
          <p:nvSpPr>
            <p:cNvPr id="412681" name="Text Box 9"/>
            <p:cNvSpPr txBox="1">
              <a:spLocks noChangeArrowheads="1"/>
            </p:cNvSpPr>
            <p:nvPr/>
          </p:nvSpPr>
          <p:spPr bwMode="auto">
            <a:xfrm>
              <a:off x="336" y="2512"/>
              <a:ext cx="2256" cy="258"/>
            </a:xfrm>
            <a:prstGeom prst="rect">
              <a:avLst/>
            </a:prstGeom>
            <a:noFill/>
            <a:ln w="12700">
              <a:solidFill>
                <a:schemeClr val="tx1"/>
              </a:solidFill>
              <a:miter lim="800000"/>
              <a:headEnd/>
              <a:tailEnd/>
            </a:ln>
            <a:effectLst/>
          </p:spPr>
          <p:txBody>
            <a:bodyPr>
              <a:spAutoFit/>
            </a:bodyPr>
            <a:lstStyle/>
            <a:p>
              <a:pPr algn="l">
                <a:lnSpc>
                  <a:spcPct val="100000"/>
                </a:lnSpc>
                <a:spcBef>
                  <a:spcPct val="20000"/>
                </a:spcBef>
              </a:pPr>
              <a:r>
                <a:rPr kumimoji="0" lang="en-US" altLang="zh-CN" sz="2000" b="0">
                  <a:solidFill>
                    <a:schemeClr val="tx1"/>
                  </a:solidFill>
                  <a:latin typeface="Verdana" pitchFamily="34" charset="0"/>
                </a:rPr>
                <a:t>   -X, Y : int</a:t>
              </a:r>
            </a:p>
          </p:txBody>
        </p:sp>
      </p:grpSp>
      <p:sp>
        <p:nvSpPr>
          <p:cNvPr id="412682" name="Rectangle 10"/>
          <p:cNvSpPr>
            <a:spLocks noChangeArrowheads="1"/>
          </p:cNvSpPr>
          <p:nvPr/>
        </p:nvSpPr>
        <p:spPr bwMode="auto">
          <a:xfrm>
            <a:off x="5334000" y="2286000"/>
            <a:ext cx="3048000" cy="2647950"/>
          </a:xfrm>
          <a:prstGeom prst="rect">
            <a:avLst/>
          </a:prstGeom>
          <a:noFill/>
          <a:ln w="12700">
            <a:noFill/>
            <a:miter lim="800000"/>
            <a:headEnd type="none" w="sm" len="sm"/>
            <a:tailEnd type="none" w="sm" len="sm"/>
          </a:ln>
          <a:effectLst/>
        </p:spPr>
        <p:txBody>
          <a:bodyPr>
            <a:spAutoFit/>
          </a:bodyPr>
          <a:lstStyle/>
          <a:p>
            <a:pPr algn="l" eaLnBrk="0" hangingPunct="0">
              <a:lnSpc>
                <a:spcPct val="10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void main()</a:t>
            </a:r>
          </a:p>
          <a:p>
            <a:pPr algn="l" eaLnBrk="0" hangingPunct="0">
              <a:lnSpc>
                <a:spcPct val="10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a:t>
            </a:r>
          </a:p>
          <a:p>
            <a:pPr algn="l" eaLnBrk="0" hangingPunct="0">
              <a:lnSpc>
                <a:spcPct val="10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	Real  R(2, 5);</a:t>
            </a:r>
          </a:p>
          <a:p>
            <a:pPr algn="l" eaLnBrk="0" hangingPunct="0">
              <a:lnSpc>
                <a:spcPct val="10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	R.Print();</a:t>
            </a:r>
          </a:p>
          <a:p>
            <a:pPr algn="l" eaLnBrk="0" hangingPunct="0">
              <a:lnSpc>
                <a:spcPct val="10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a:t>
            </a:r>
          </a:p>
        </p:txBody>
      </p:sp>
      <p:sp>
        <p:nvSpPr>
          <p:cNvPr id="412684" name="Text Box 12"/>
          <p:cNvSpPr txBox="1">
            <a:spLocks noChangeArrowheads="1"/>
          </p:cNvSpPr>
          <p:nvPr/>
        </p:nvSpPr>
        <p:spPr bwMode="auto">
          <a:xfrm>
            <a:off x="0" y="1241425"/>
            <a:ext cx="4852988"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2. Abstract Factory</a:t>
            </a:r>
            <a:r>
              <a:rPr lang="zh-CN" altLang="en-US">
                <a:solidFill>
                  <a:schemeClr val="hlink"/>
                </a:solidFill>
                <a:effectLst>
                  <a:outerShdw blurRad="38100" dist="38100" dir="2700000" algn="tl">
                    <a:srgbClr val="C0C0C0"/>
                  </a:outerShdw>
                </a:effectLst>
              </a:rPr>
              <a:t>模式</a:t>
            </a:r>
          </a:p>
        </p:txBody>
      </p:sp>
      <p:sp>
        <p:nvSpPr>
          <p:cNvPr id="412686" name="Text Box 1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2675"/>
                                        </p:tgtEl>
                                        <p:attrNameLst>
                                          <p:attrName>style.visibility</p:attrName>
                                        </p:attrNameLst>
                                      </p:cBhvr>
                                      <p:to>
                                        <p:strVal val="visible"/>
                                      </p:to>
                                    </p:set>
                                    <p:animEffect transition="in" filter="blinds(horizontal)">
                                      <p:cBhvr>
                                        <p:cTn id="7" dur="500"/>
                                        <p:tgtEl>
                                          <p:spTgt spid="4126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2674"/>
                                        </p:tgtEl>
                                        <p:attrNameLst>
                                          <p:attrName>style.visibility</p:attrName>
                                        </p:attrNameLst>
                                      </p:cBhvr>
                                      <p:to>
                                        <p:strVal val="visible"/>
                                      </p:to>
                                    </p:set>
                                    <p:animEffect transition="in" filter="blinds(horizontal)">
                                      <p:cBhvr>
                                        <p:cTn id="10" dur="500"/>
                                        <p:tgtEl>
                                          <p:spTgt spid="412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p:bldP spid="41267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3698" name="Rectangle 2"/>
          <p:cNvSpPr>
            <a:spLocks noGrp="1" noChangeArrowheads="1"/>
          </p:cNvSpPr>
          <p:nvPr>
            <p:ph type="body" sz="half" idx="1"/>
          </p:nvPr>
        </p:nvSpPr>
        <p:spPr>
          <a:xfrm>
            <a:off x="304800" y="1982788"/>
            <a:ext cx="2514600" cy="504825"/>
          </a:xfrm>
        </p:spPr>
        <p:txBody>
          <a:bodyPr/>
          <a:lstStyle/>
          <a:p>
            <a:pPr marL="0" indent="0"/>
            <a:r>
              <a:rPr lang="zh-CN" altLang="en-US" sz="2000">
                <a:solidFill>
                  <a:schemeClr val="tx1"/>
                </a:solidFill>
              </a:rPr>
              <a:t>使用抽象类</a:t>
            </a:r>
          </a:p>
        </p:txBody>
      </p:sp>
      <p:sp>
        <p:nvSpPr>
          <p:cNvPr id="413699" name="Rectangle 3"/>
          <p:cNvSpPr>
            <a:spLocks noChangeArrowheads="1"/>
          </p:cNvSpPr>
          <p:nvPr/>
        </p:nvSpPr>
        <p:spPr bwMode="auto">
          <a:xfrm>
            <a:off x="4267200" y="2058988"/>
            <a:ext cx="4038600" cy="511175"/>
          </a:xfrm>
          <a:prstGeom prst="rect">
            <a:avLst/>
          </a:prstGeom>
          <a:noFill/>
          <a:ln w="9525">
            <a:noFill/>
            <a:miter lim="800000"/>
            <a:headEnd/>
            <a:tailEnd/>
          </a:ln>
          <a:effectLst/>
        </p:spPr>
        <p:txBody>
          <a:bodyPr/>
          <a:lstStyle/>
          <a:p>
            <a:pPr algn="l" defTabSz="346075" eaLnBrk="0" hangingPunct="0">
              <a:spcAft>
                <a:spcPct val="50000"/>
              </a:spcAft>
              <a:buClr>
                <a:srgbClr val="A31221"/>
              </a:buClr>
              <a:buSzPct val="75000"/>
              <a:buFont typeface="Wingdings 3" pitchFamily="18" charset="2"/>
              <a:buNone/>
              <a:tabLst>
                <a:tab pos="1260475" algn="l"/>
              </a:tabLst>
            </a:pPr>
            <a:r>
              <a:rPr kumimoji="0" lang="zh-CN" altLang="en-US" sz="2000">
                <a:solidFill>
                  <a:schemeClr val="tx1"/>
                </a:solidFill>
                <a:latin typeface="宋体" pitchFamily="2" charset="-122"/>
              </a:rPr>
              <a:t>更改</a:t>
            </a:r>
            <a:r>
              <a:rPr kumimoji="0" lang="en-US" altLang="zh-CN" sz="2000">
                <a:solidFill>
                  <a:schemeClr val="tx1"/>
                </a:solidFill>
                <a:latin typeface="宋体" pitchFamily="2" charset="-122"/>
              </a:rPr>
              <a:t>main</a:t>
            </a:r>
            <a:r>
              <a:rPr kumimoji="0" lang="zh-CN" altLang="en-US" sz="2000">
                <a:solidFill>
                  <a:schemeClr val="tx1"/>
                </a:solidFill>
                <a:latin typeface="宋体" pitchFamily="2" charset="-122"/>
              </a:rPr>
              <a:t>函数代码</a:t>
            </a:r>
          </a:p>
        </p:txBody>
      </p:sp>
      <p:sp>
        <p:nvSpPr>
          <p:cNvPr id="413700" name="Text Box 4"/>
          <p:cNvSpPr txBox="1">
            <a:spLocks noChangeArrowheads="1"/>
          </p:cNvSpPr>
          <p:nvPr/>
        </p:nvSpPr>
        <p:spPr bwMode="auto">
          <a:xfrm>
            <a:off x="4127500" y="5183188"/>
            <a:ext cx="4787900" cy="1249362"/>
          </a:xfrm>
          <a:prstGeom prst="rect">
            <a:avLst/>
          </a:prstGeom>
          <a:noFill/>
          <a:ln w="9525">
            <a:noFill/>
            <a:miter lim="800000"/>
            <a:headEnd/>
            <a:tailEnd/>
          </a:ln>
          <a:effectLst/>
        </p:spPr>
        <p:txBody>
          <a:bodyPr>
            <a:spAutoFit/>
          </a:bodyPr>
          <a:lstStyle/>
          <a:p>
            <a:pPr algn="l">
              <a:lnSpc>
                <a:spcPct val="110000"/>
              </a:lnSpc>
              <a:spcBef>
                <a:spcPct val="50000"/>
              </a:spcBef>
            </a:pPr>
            <a:r>
              <a:rPr kumimoji="0" lang="zh-CN" altLang="en-US" sz="2000">
                <a:solidFill>
                  <a:schemeClr val="tx1"/>
                </a:solidFill>
                <a:effectLst>
                  <a:outerShdw blurRad="38100" dist="38100" dir="2700000" algn="tl">
                    <a:srgbClr val="C0C0C0"/>
                  </a:outerShdw>
                </a:effectLst>
                <a:latin typeface="Tahoma" pitchFamily="34" charset="0"/>
              </a:rPr>
              <a:t>分析：</a:t>
            </a:r>
          </a:p>
          <a:p>
            <a:pPr algn="l">
              <a:lnSpc>
                <a:spcPct val="110000"/>
              </a:lnSpc>
              <a:spcBef>
                <a:spcPct val="50000"/>
              </a:spcBef>
            </a:pPr>
            <a:r>
              <a:rPr kumimoji="0" lang="zh-CN" altLang="en-US" sz="2000">
                <a:solidFill>
                  <a:schemeClr val="tx1"/>
                </a:solidFill>
                <a:effectLst>
                  <a:outerShdw blurRad="38100" dist="38100" dir="2700000" algn="tl">
                    <a:srgbClr val="C0C0C0"/>
                  </a:outerShdw>
                </a:effectLst>
                <a:latin typeface="Tahoma" pitchFamily="34" charset="0"/>
              </a:rPr>
              <a:t>       现在只有一句用到了类</a:t>
            </a:r>
            <a:r>
              <a:rPr kumimoji="0" lang="en-US" altLang="zh-CN" sz="2000">
                <a:solidFill>
                  <a:schemeClr val="tx1"/>
                </a:solidFill>
                <a:effectLst>
                  <a:outerShdw blurRad="38100" dist="38100" dir="2700000" algn="tl">
                    <a:srgbClr val="C0C0C0"/>
                  </a:outerShdw>
                </a:effectLst>
                <a:latin typeface="Tahoma" pitchFamily="34" charset="0"/>
              </a:rPr>
              <a:t>Real</a:t>
            </a:r>
            <a:r>
              <a:rPr kumimoji="0" lang="zh-CN" altLang="en-US" sz="2000">
                <a:solidFill>
                  <a:schemeClr val="tx1"/>
                </a:solidFill>
                <a:effectLst>
                  <a:outerShdw blurRad="38100" dist="38100" dir="2700000" algn="tl">
                    <a:srgbClr val="C0C0C0"/>
                  </a:outerShdw>
                </a:effectLst>
                <a:latin typeface="Tahoma" pitchFamily="34" charset="0"/>
              </a:rPr>
              <a:t>，耦合度降低了！但仍然与</a:t>
            </a:r>
            <a:r>
              <a:rPr kumimoji="0" lang="en-US" altLang="zh-CN" sz="2000">
                <a:solidFill>
                  <a:schemeClr val="tx1"/>
                </a:solidFill>
                <a:effectLst>
                  <a:outerShdw blurRad="38100" dist="38100" dir="2700000" algn="tl">
                    <a:srgbClr val="C0C0C0"/>
                  </a:outerShdw>
                </a:effectLst>
                <a:latin typeface="Tahoma" pitchFamily="34" charset="0"/>
              </a:rPr>
              <a:t>Real</a:t>
            </a:r>
            <a:r>
              <a:rPr kumimoji="0" lang="zh-CN" altLang="en-US" sz="2000">
                <a:solidFill>
                  <a:schemeClr val="tx1"/>
                </a:solidFill>
                <a:effectLst>
                  <a:outerShdw blurRad="38100" dist="38100" dir="2700000" algn="tl">
                    <a:srgbClr val="C0C0C0"/>
                  </a:outerShdw>
                </a:effectLst>
                <a:latin typeface="Tahoma" pitchFamily="34" charset="0"/>
              </a:rPr>
              <a:t>有关。</a:t>
            </a:r>
          </a:p>
        </p:txBody>
      </p:sp>
      <p:grpSp>
        <p:nvGrpSpPr>
          <p:cNvPr id="413702" name="Group 6"/>
          <p:cNvGrpSpPr>
            <a:grpSpLocks/>
          </p:cNvGrpSpPr>
          <p:nvPr/>
        </p:nvGrpSpPr>
        <p:grpSpPr bwMode="auto">
          <a:xfrm>
            <a:off x="152400" y="2744788"/>
            <a:ext cx="3581400" cy="3454400"/>
            <a:chOff x="336" y="1984"/>
            <a:chExt cx="2256" cy="2176"/>
          </a:xfrm>
        </p:grpSpPr>
        <p:sp>
          <p:nvSpPr>
            <p:cNvPr id="413703" name="Text Box 7"/>
            <p:cNvSpPr txBox="1">
              <a:spLocks noChangeArrowheads="1"/>
            </p:cNvSpPr>
            <p:nvPr/>
          </p:nvSpPr>
          <p:spPr bwMode="auto">
            <a:xfrm>
              <a:off x="336" y="3168"/>
              <a:ext cx="2256" cy="256"/>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2000" b="0">
                  <a:solidFill>
                    <a:schemeClr val="tx1"/>
                  </a:solidFill>
                  <a:latin typeface="Verdana" pitchFamily="34" charset="0"/>
                </a:rPr>
                <a:t>Real</a:t>
              </a:r>
            </a:p>
          </p:txBody>
        </p:sp>
        <p:sp>
          <p:nvSpPr>
            <p:cNvPr id="413704" name="Text Box 8"/>
            <p:cNvSpPr txBox="1">
              <a:spLocks noChangeArrowheads="1"/>
            </p:cNvSpPr>
            <p:nvPr/>
          </p:nvSpPr>
          <p:spPr bwMode="auto">
            <a:xfrm>
              <a:off x="336" y="3420"/>
              <a:ext cx="2256" cy="486"/>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2000" b="0">
                  <a:solidFill>
                    <a:schemeClr val="tx1"/>
                  </a:solidFill>
                  <a:latin typeface="Verdana" pitchFamily="34" charset="0"/>
                </a:rPr>
                <a:t>  +Real(int a = 0, b = 0)</a:t>
              </a:r>
            </a:p>
            <a:p>
              <a:pPr algn="l">
                <a:lnSpc>
                  <a:spcPct val="100000"/>
                </a:lnSpc>
                <a:spcBef>
                  <a:spcPct val="20000"/>
                </a:spcBef>
              </a:pPr>
              <a:r>
                <a:rPr kumimoji="0" lang="en-US" altLang="zh-CN" sz="2000" b="0">
                  <a:solidFill>
                    <a:schemeClr val="tx1"/>
                  </a:solidFill>
                  <a:latin typeface="Verdana" pitchFamily="34" charset="0"/>
                </a:rPr>
                <a:t>  +Print() : void</a:t>
              </a:r>
            </a:p>
          </p:txBody>
        </p:sp>
        <p:sp>
          <p:nvSpPr>
            <p:cNvPr id="413705" name="Text Box 9"/>
            <p:cNvSpPr txBox="1">
              <a:spLocks noChangeArrowheads="1"/>
            </p:cNvSpPr>
            <p:nvPr/>
          </p:nvSpPr>
          <p:spPr bwMode="auto">
            <a:xfrm>
              <a:off x="336" y="3904"/>
              <a:ext cx="2256" cy="256"/>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2000" b="0">
                  <a:solidFill>
                    <a:schemeClr val="tx1"/>
                  </a:solidFill>
                  <a:latin typeface="Verdana" pitchFamily="34" charset="0"/>
                </a:rPr>
                <a:t>   -X, Y : int</a:t>
              </a:r>
            </a:p>
          </p:txBody>
        </p:sp>
        <p:sp>
          <p:nvSpPr>
            <p:cNvPr id="413706" name="Text Box 10"/>
            <p:cNvSpPr txBox="1">
              <a:spLocks noChangeArrowheads="1"/>
            </p:cNvSpPr>
            <p:nvPr/>
          </p:nvSpPr>
          <p:spPr bwMode="auto">
            <a:xfrm>
              <a:off x="336" y="1984"/>
              <a:ext cx="2256" cy="256"/>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2000" b="0">
                  <a:solidFill>
                    <a:schemeClr val="tx1"/>
                  </a:solidFill>
                  <a:latin typeface="Verdana" pitchFamily="34" charset="0"/>
                </a:rPr>
                <a:t>Number</a:t>
              </a:r>
            </a:p>
          </p:txBody>
        </p:sp>
        <p:sp>
          <p:nvSpPr>
            <p:cNvPr id="413707" name="Text Box 11"/>
            <p:cNvSpPr txBox="1">
              <a:spLocks noChangeArrowheads="1"/>
            </p:cNvSpPr>
            <p:nvPr/>
          </p:nvSpPr>
          <p:spPr bwMode="auto">
            <a:xfrm>
              <a:off x="336" y="2236"/>
              <a:ext cx="2256" cy="256"/>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2000" b="0">
                  <a:solidFill>
                    <a:schemeClr val="tx1"/>
                  </a:solidFill>
                  <a:latin typeface="Verdana" pitchFamily="34" charset="0"/>
                </a:rPr>
                <a:t>   +Print() : void</a:t>
              </a:r>
            </a:p>
          </p:txBody>
        </p:sp>
        <p:sp>
          <p:nvSpPr>
            <p:cNvPr id="413708" name="Line 12"/>
            <p:cNvSpPr>
              <a:spLocks noChangeShapeType="1"/>
            </p:cNvSpPr>
            <p:nvPr/>
          </p:nvSpPr>
          <p:spPr bwMode="auto">
            <a:xfrm flipV="1">
              <a:off x="1488" y="2640"/>
              <a:ext cx="0" cy="528"/>
            </a:xfrm>
            <a:prstGeom prst="line">
              <a:avLst/>
            </a:prstGeom>
            <a:noFill/>
            <a:ln w="19050">
              <a:solidFill>
                <a:schemeClr val="tx1"/>
              </a:solidFill>
              <a:round/>
              <a:headEnd type="none" w="sm" len="sm"/>
              <a:tailEnd type="none" w="sm" len="sm"/>
            </a:ln>
            <a:effectLst/>
          </p:spPr>
          <p:txBody>
            <a:bodyPr>
              <a:spAutoFit/>
            </a:bodyPr>
            <a:lstStyle/>
            <a:p>
              <a:endParaRPr lang="zh-CN" altLang="en-US"/>
            </a:p>
          </p:txBody>
        </p:sp>
        <p:sp>
          <p:nvSpPr>
            <p:cNvPr id="413709" name="AutoShape 13"/>
            <p:cNvSpPr>
              <a:spLocks noChangeArrowheads="1"/>
            </p:cNvSpPr>
            <p:nvPr/>
          </p:nvSpPr>
          <p:spPr bwMode="auto">
            <a:xfrm>
              <a:off x="1416" y="2488"/>
              <a:ext cx="144" cy="144"/>
            </a:xfrm>
            <a:prstGeom prst="triangle">
              <a:avLst>
                <a:gd name="adj" fmla="val 50000"/>
              </a:avLst>
            </a:prstGeom>
            <a:noFill/>
            <a:ln w="19050">
              <a:solidFill>
                <a:schemeClr val="tx1"/>
              </a:solidFill>
              <a:miter lim="800000"/>
              <a:headEnd type="none" w="sm" len="sm"/>
              <a:tailEnd type="none" w="sm" len="sm"/>
            </a:ln>
            <a:effectLst/>
          </p:spPr>
          <p:txBody>
            <a:bodyPr anchor="ctr">
              <a:spAutoFit/>
            </a:bodyPr>
            <a:lstStyle/>
            <a:p>
              <a:endParaRPr lang="zh-CN" altLang="en-US"/>
            </a:p>
          </p:txBody>
        </p:sp>
      </p:grpSp>
      <p:sp>
        <p:nvSpPr>
          <p:cNvPr id="413710" name="Rectangle 14"/>
          <p:cNvSpPr>
            <a:spLocks noChangeArrowheads="1"/>
          </p:cNvSpPr>
          <p:nvPr/>
        </p:nvSpPr>
        <p:spPr bwMode="auto">
          <a:xfrm>
            <a:off x="4419600" y="3125788"/>
            <a:ext cx="4648200" cy="1917700"/>
          </a:xfrm>
          <a:prstGeom prst="rect">
            <a:avLst/>
          </a:prstGeom>
          <a:noFill/>
          <a:ln w="12700">
            <a:noFill/>
            <a:miter lim="800000"/>
            <a:headEnd type="none" w="sm" len="sm"/>
            <a:tailEnd type="none" w="sm" len="sm"/>
          </a:ln>
          <a:effectLst/>
        </p:spPr>
        <p:txBody>
          <a:bodyPr lIns="0" rIns="0">
            <a:spAutoFit/>
          </a:bodyPr>
          <a:lstStyle/>
          <a:p>
            <a:pPr algn="l" eaLnBrk="0" hangingPunct="0">
              <a:lnSpc>
                <a:spcPct val="6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void main()</a:t>
            </a:r>
          </a:p>
          <a:p>
            <a:pPr algn="l" eaLnBrk="0" hangingPunct="0">
              <a:lnSpc>
                <a:spcPct val="6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a:t>
            </a:r>
          </a:p>
          <a:p>
            <a:pPr algn="l" eaLnBrk="0" hangingPunct="0">
              <a:lnSpc>
                <a:spcPct val="6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	Number *N=new Real(2, 5);</a:t>
            </a:r>
          </a:p>
          <a:p>
            <a:pPr algn="l" eaLnBrk="0" hangingPunct="0">
              <a:lnSpc>
                <a:spcPct val="6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	N-&gt;Print();</a:t>
            </a:r>
          </a:p>
          <a:p>
            <a:pPr algn="l" eaLnBrk="0" hangingPunct="0">
              <a:lnSpc>
                <a:spcPct val="6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a:t>
            </a:r>
          </a:p>
        </p:txBody>
      </p:sp>
      <p:sp>
        <p:nvSpPr>
          <p:cNvPr id="413711" name="Rectangle 15"/>
          <p:cNvSpPr>
            <a:spLocks noChangeArrowheads="1"/>
          </p:cNvSpPr>
          <p:nvPr/>
        </p:nvSpPr>
        <p:spPr bwMode="auto">
          <a:xfrm>
            <a:off x="5067300" y="1276350"/>
            <a:ext cx="2303463" cy="431800"/>
          </a:xfrm>
          <a:prstGeom prst="rect">
            <a:avLst/>
          </a:prstGeom>
          <a:noFill/>
          <a:ln w="9525">
            <a:noFill/>
            <a:miter lim="800000"/>
            <a:headEnd/>
            <a:tailEnd/>
          </a:ln>
          <a:effectLst/>
        </p:spPr>
        <p:txBody>
          <a:bodyPr lIns="92075" tIns="46037" rIns="92075" bIns="46037"/>
          <a:lstStyle/>
          <a:p>
            <a:pPr marL="374650" indent="-374650" algn="l" eaLnBrk="0" hangingPunct="0">
              <a:lnSpc>
                <a:spcPct val="85000"/>
              </a:lnSpc>
              <a:spcBef>
                <a:spcPct val="20000"/>
              </a:spcBef>
              <a:buClr>
                <a:srgbClr val="FFCC66"/>
              </a:buClr>
              <a:buSzPct val="80000"/>
              <a:buFont typeface="Monotype Sorts" pitchFamily="2" charset="2"/>
              <a:buChar char=""/>
            </a:pPr>
            <a:r>
              <a:rPr kumimoji="0" lang="zh-CN" altLang="en-US">
                <a:solidFill>
                  <a:srgbClr val="FF0000"/>
                </a:solidFill>
                <a:effectLst>
                  <a:outerShdw blurRad="38100" dist="38100" dir="2700000" algn="tl">
                    <a:srgbClr val="C0C0C0"/>
                  </a:outerShdw>
                </a:effectLst>
                <a:latin typeface="Times New Roman" pitchFamily="18" charset="0"/>
              </a:rPr>
              <a:t>改进一</a:t>
            </a:r>
          </a:p>
        </p:txBody>
      </p:sp>
      <p:sp>
        <p:nvSpPr>
          <p:cNvPr id="413713" name="Text Box 17"/>
          <p:cNvSpPr txBox="1">
            <a:spLocks noChangeArrowheads="1"/>
          </p:cNvSpPr>
          <p:nvPr/>
        </p:nvSpPr>
        <p:spPr bwMode="auto">
          <a:xfrm>
            <a:off x="0" y="1241425"/>
            <a:ext cx="4425950"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2. Abstract Factory</a:t>
            </a:r>
            <a:r>
              <a:rPr lang="zh-CN" altLang="en-US">
                <a:solidFill>
                  <a:schemeClr val="hlink"/>
                </a:solidFill>
                <a:effectLst>
                  <a:outerShdw blurRad="38100" dist="38100" dir="2700000" algn="tl">
                    <a:srgbClr val="C0C0C0"/>
                  </a:outerShdw>
                </a:effectLst>
              </a:rPr>
              <a:t>模式</a:t>
            </a:r>
          </a:p>
        </p:txBody>
      </p:sp>
      <p:sp>
        <p:nvSpPr>
          <p:cNvPr id="413714" name="Text Box 1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3700"/>
                                        </p:tgtEl>
                                        <p:attrNameLst>
                                          <p:attrName>style.visibility</p:attrName>
                                        </p:attrNameLst>
                                      </p:cBhvr>
                                      <p:to>
                                        <p:strVal val="visible"/>
                                      </p:to>
                                    </p:set>
                                    <p:animEffect transition="in" filter="blinds(horizontal)">
                                      <p:cBhvr>
                                        <p:cTn id="7" dur="500"/>
                                        <p:tgtEl>
                                          <p:spTgt spid="413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2" name="Rectangle 2"/>
          <p:cNvSpPr>
            <a:spLocks noGrp="1" noChangeArrowheads="1"/>
          </p:cNvSpPr>
          <p:nvPr>
            <p:ph type="body" sz="half" idx="1"/>
          </p:nvPr>
        </p:nvSpPr>
        <p:spPr>
          <a:xfrm>
            <a:off x="304800" y="1828800"/>
            <a:ext cx="2895600" cy="457200"/>
          </a:xfrm>
        </p:spPr>
        <p:txBody>
          <a:bodyPr/>
          <a:lstStyle/>
          <a:p>
            <a:pPr marL="0" indent="0"/>
            <a:r>
              <a:rPr lang="zh-CN" altLang="en-US" sz="2000">
                <a:solidFill>
                  <a:schemeClr val="tx1"/>
                </a:solidFill>
              </a:rPr>
              <a:t>定义数据类工厂</a:t>
            </a:r>
          </a:p>
        </p:txBody>
      </p:sp>
      <p:sp>
        <p:nvSpPr>
          <p:cNvPr id="414723" name="Text Box 3"/>
          <p:cNvSpPr txBox="1">
            <a:spLocks noChangeArrowheads="1"/>
          </p:cNvSpPr>
          <p:nvPr/>
        </p:nvSpPr>
        <p:spPr bwMode="auto">
          <a:xfrm>
            <a:off x="4159250" y="4970463"/>
            <a:ext cx="4630738" cy="1343025"/>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000">
                <a:solidFill>
                  <a:schemeClr val="tx1"/>
                </a:solidFill>
                <a:effectLst>
                  <a:outerShdw blurRad="38100" dist="38100" dir="2700000" algn="tl">
                    <a:srgbClr val="C0C0C0"/>
                  </a:outerShdw>
                </a:effectLst>
                <a:latin typeface="Tahoma" pitchFamily="34" charset="0"/>
              </a:rPr>
              <a:t>分析：</a:t>
            </a:r>
          </a:p>
          <a:p>
            <a:pPr algn="l">
              <a:lnSpc>
                <a:spcPct val="130000"/>
              </a:lnSpc>
              <a:spcBef>
                <a:spcPct val="50000"/>
              </a:spcBef>
            </a:pPr>
            <a:r>
              <a:rPr kumimoji="0" lang="zh-CN" altLang="en-US" sz="2000">
                <a:solidFill>
                  <a:schemeClr val="tx1"/>
                </a:solidFill>
                <a:effectLst>
                  <a:outerShdw blurRad="38100" dist="38100" dir="2700000" algn="tl">
                    <a:srgbClr val="C0C0C0"/>
                  </a:outerShdw>
                </a:effectLst>
                <a:latin typeface="Tahoma" pitchFamily="34" charset="0"/>
              </a:rPr>
              <a:t>       抽象化程度提高，完全与数据类型</a:t>
            </a:r>
            <a:r>
              <a:rPr kumimoji="0" lang="en-US" altLang="zh-CN" sz="2000">
                <a:solidFill>
                  <a:schemeClr val="tx1"/>
                </a:solidFill>
                <a:effectLst>
                  <a:outerShdw blurRad="38100" dist="38100" dir="2700000" algn="tl">
                    <a:srgbClr val="C0C0C0"/>
                  </a:outerShdw>
                </a:effectLst>
                <a:latin typeface="Tahoma" pitchFamily="34" charset="0"/>
              </a:rPr>
              <a:t>Real</a:t>
            </a:r>
            <a:r>
              <a:rPr kumimoji="0" lang="zh-CN" altLang="en-US" sz="2000">
                <a:solidFill>
                  <a:schemeClr val="tx1"/>
                </a:solidFill>
                <a:effectLst>
                  <a:outerShdw blurRad="38100" dist="38100" dir="2700000" algn="tl">
                    <a:srgbClr val="C0C0C0"/>
                  </a:outerShdw>
                </a:effectLst>
                <a:latin typeface="Tahoma" pitchFamily="34" charset="0"/>
              </a:rPr>
              <a:t>无关。</a:t>
            </a:r>
          </a:p>
        </p:txBody>
      </p:sp>
      <p:sp>
        <p:nvSpPr>
          <p:cNvPr id="414725" name="Rectangle 5"/>
          <p:cNvSpPr>
            <a:spLocks noChangeArrowheads="1"/>
          </p:cNvSpPr>
          <p:nvPr/>
        </p:nvSpPr>
        <p:spPr bwMode="auto">
          <a:xfrm>
            <a:off x="5915025" y="1266825"/>
            <a:ext cx="2684463" cy="431800"/>
          </a:xfrm>
          <a:prstGeom prst="rect">
            <a:avLst/>
          </a:prstGeom>
          <a:noFill/>
          <a:ln w="9525">
            <a:noFill/>
            <a:miter lim="800000"/>
            <a:headEnd/>
            <a:tailEnd/>
          </a:ln>
          <a:effectLst/>
        </p:spPr>
        <p:txBody>
          <a:bodyPr lIns="92075" tIns="46037" rIns="92075" bIns="46037"/>
          <a:lstStyle/>
          <a:p>
            <a:pPr marL="374650" indent="-374650" algn="l" eaLnBrk="0" hangingPunct="0">
              <a:lnSpc>
                <a:spcPct val="85000"/>
              </a:lnSpc>
              <a:spcBef>
                <a:spcPct val="20000"/>
              </a:spcBef>
              <a:buClr>
                <a:srgbClr val="FFCC66"/>
              </a:buClr>
              <a:buSzPct val="80000"/>
              <a:buFont typeface="Monotype Sorts" pitchFamily="2" charset="2"/>
              <a:buChar char=""/>
            </a:pPr>
            <a:r>
              <a:rPr kumimoji="0" lang="zh-CN" altLang="en-US">
                <a:solidFill>
                  <a:srgbClr val="FF0000"/>
                </a:solidFill>
                <a:effectLst>
                  <a:outerShdw blurRad="38100" dist="38100" dir="2700000" algn="tl">
                    <a:srgbClr val="C0C0C0"/>
                  </a:outerShdw>
                </a:effectLst>
                <a:latin typeface="Times New Roman" pitchFamily="18" charset="0"/>
              </a:rPr>
              <a:t>改进二</a:t>
            </a:r>
          </a:p>
        </p:txBody>
      </p:sp>
      <p:sp>
        <p:nvSpPr>
          <p:cNvPr id="414726" name="Text Box 6"/>
          <p:cNvSpPr txBox="1">
            <a:spLocks noChangeArrowheads="1"/>
          </p:cNvSpPr>
          <p:nvPr/>
        </p:nvSpPr>
        <p:spPr bwMode="auto">
          <a:xfrm>
            <a:off x="381000" y="5099050"/>
            <a:ext cx="3048000" cy="376238"/>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1800" b="0">
                <a:solidFill>
                  <a:schemeClr val="tx1"/>
                </a:solidFill>
                <a:latin typeface="Verdana" pitchFamily="34" charset="0"/>
              </a:rPr>
              <a:t>Real</a:t>
            </a:r>
          </a:p>
        </p:txBody>
      </p:sp>
      <p:sp>
        <p:nvSpPr>
          <p:cNvPr id="414727" name="Text Box 7"/>
          <p:cNvSpPr txBox="1">
            <a:spLocks noChangeArrowheads="1"/>
          </p:cNvSpPr>
          <p:nvPr/>
        </p:nvSpPr>
        <p:spPr bwMode="auto">
          <a:xfrm>
            <a:off x="381000" y="5473700"/>
            <a:ext cx="3048000" cy="706438"/>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1800" b="0">
                <a:solidFill>
                  <a:schemeClr val="tx1"/>
                </a:solidFill>
                <a:latin typeface="Verdana" pitchFamily="34" charset="0"/>
              </a:rPr>
              <a:t>  +Real(int a = 0, b = 0)</a:t>
            </a:r>
          </a:p>
          <a:p>
            <a:pPr algn="l">
              <a:lnSpc>
                <a:spcPct val="100000"/>
              </a:lnSpc>
              <a:spcBef>
                <a:spcPct val="20000"/>
              </a:spcBef>
            </a:pPr>
            <a:r>
              <a:rPr kumimoji="0" lang="en-US" altLang="zh-CN" sz="1800" b="0">
                <a:solidFill>
                  <a:schemeClr val="tx1"/>
                </a:solidFill>
                <a:latin typeface="Verdana" pitchFamily="34" charset="0"/>
              </a:rPr>
              <a:t>  +Print() : void</a:t>
            </a:r>
          </a:p>
        </p:txBody>
      </p:sp>
      <p:sp>
        <p:nvSpPr>
          <p:cNvPr id="414728" name="Text Box 8"/>
          <p:cNvSpPr txBox="1">
            <a:spLocks noChangeArrowheads="1"/>
          </p:cNvSpPr>
          <p:nvPr/>
        </p:nvSpPr>
        <p:spPr bwMode="auto">
          <a:xfrm>
            <a:off x="381000" y="6176963"/>
            <a:ext cx="3048000" cy="376237"/>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1800" b="0">
                <a:solidFill>
                  <a:schemeClr val="tx1"/>
                </a:solidFill>
                <a:latin typeface="Verdana" pitchFamily="34" charset="0"/>
              </a:rPr>
              <a:t>   -X, Y : int</a:t>
            </a:r>
          </a:p>
        </p:txBody>
      </p:sp>
      <p:sp>
        <p:nvSpPr>
          <p:cNvPr id="414729" name="Text Box 9"/>
          <p:cNvSpPr txBox="1">
            <a:spLocks noChangeArrowheads="1"/>
          </p:cNvSpPr>
          <p:nvPr/>
        </p:nvSpPr>
        <p:spPr bwMode="auto">
          <a:xfrm>
            <a:off x="381000" y="3952875"/>
            <a:ext cx="3048000" cy="376238"/>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1800" b="0">
                <a:solidFill>
                  <a:schemeClr val="tx1"/>
                </a:solidFill>
                <a:latin typeface="Verdana" pitchFamily="34" charset="0"/>
              </a:rPr>
              <a:t>Number</a:t>
            </a:r>
          </a:p>
        </p:txBody>
      </p:sp>
      <p:sp>
        <p:nvSpPr>
          <p:cNvPr id="414730" name="Text Box 10"/>
          <p:cNvSpPr txBox="1">
            <a:spLocks noChangeArrowheads="1"/>
          </p:cNvSpPr>
          <p:nvPr/>
        </p:nvSpPr>
        <p:spPr bwMode="auto">
          <a:xfrm>
            <a:off x="381000" y="4327525"/>
            <a:ext cx="3048000" cy="376238"/>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1800" b="0">
                <a:solidFill>
                  <a:schemeClr val="tx1"/>
                </a:solidFill>
                <a:latin typeface="Verdana" pitchFamily="34" charset="0"/>
              </a:rPr>
              <a:t>   +Print() : void</a:t>
            </a:r>
          </a:p>
        </p:txBody>
      </p:sp>
      <p:sp>
        <p:nvSpPr>
          <p:cNvPr id="414731" name="Line 11"/>
          <p:cNvSpPr>
            <a:spLocks noChangeShapeType="1"/>
          </p:cNvSpPr>
          <p:nvPr/>
        </p:nvSpPr>
        <p:spPr bwMode="auto">
          <a:xfrm flipV="1">
            <a:off x="1905000" y="4881563"/>
            <a:ext cx="0" cy="204787"/>
          </a:xfrm>
          <a:prstGeom prst="line">
            <a:avLst/>
          </a:prstGeom>
          <a:noFill/>
          <a:ln w="19050">
            <a:solidFill>
              <a:schemeClr val="tx1"/>
            </a:solidFill>
            <a:round/>
            <a:headEnd type="none" w="sm" len="sm"/>
            <a:tailEnd type="none" w="sm" len="sm"/>
          </a:ln>
          <a:effectLst/>
        </p:spPr>
        <p:txBody>
          <a:bodyPr>
            <a:spAutoFit/>
          </a:bodyPr>
          <a:lstStyle/>
          <a:p>
            <a:endParaRPr lang="zh-CN" altLang="en-US"/>
          </a:p>
        </p:txBody>
      </p:sp>
      <p:sp>
        <p:nvSpPr>
          <p:cNvPr id="414732" name="AutoShape 12"/>
          <p:cNvSpPr>
            <a:spLocks noChangeArrowheads="1"/>
          </p:cNvSpPr>
          <p:nvPr/>
        </p:nvSpPr>
        <p:spPr bwMode="auto">
          <a:xfrm>
            <a:off x="1803400" y="4729163"/>
            <a:ext cx="190500" cy="152400"/>
          </a:xfrm>
          <a:prstGeom prst="triangle">
            <a:avLst>
              <a:gd name="adj" fmla="val 50000"/>
            </a:avLst>
          </a:prstGeom>
          <a:noFill/>
          <a:ln w="19050">
            <a:solidFill>
              <a:schemeClr val="tx1"/>
            </a:solidFill>
            <a:miter lim="800000"/>
            <a:headEnd type="none" w="sm" len="sm"/>
            <a:tailEnd type="none" w="sm" len="sm"/>
          </a:ln>
          <a:effectLst/>
        </p:spPr>
        <p:txBody>
          <a:bodyPr anchor="ctr">
            <a:spAutoFit/>
          </a:bodyPr>
          <a:lstStyle/>
          <a:p>
            <a:endParaRPr lang="zh-CN" altLang="en-US"/>
          </a:p>
        </p:txBody>
      </p:sp>
      <p:grpSp>
        <p:nvGrpSpPr>
          <p:cNvPr id="414741" name="Group 21"/>
          <p:cNvGrpSpPr>
            <a:grpSpLocks/>
          </p:cNvGrpSpPr>
          <p:nvPr/>
        </p:nvGrpSpPr>
        <p:grpSpPr bwMode="auto">
          <a:xfrm>
            <a:off x="38100" y="2444750"/>
            <a:ext cx="3709988" cy="750888"/>
            <a:chOff x="40" y="1540"/>
            <a:chExt cx="2550" cy="473"/>
          </a:xfrm>
        </p:grpSpPr>
        <p:sp>
          <p:nvSpPr>
            <p:cNvPr id="414733" name="Text Box 13"/>
            <p:cNvSpPr txBox="1">
              <a:spLocks noChangeArrowheads="1"/>
            </p:cNvSpPr>
            <p:nvPr/>
          </p:nvSpPr>
          <p:spPr bwMode="auto">
            <a:xfrm>
              <a:off x="40" y="1540"/>
              <a:ext cx="2550" cy="237"/>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1800" b="0">
                  <a:solidFill>
                    <a:schemeClr val="tx1"/>
                  </a:solidFill>
                  <a:latin typeface="Verdana" pitchFamily="34" charset="0"/>
                </a:rPr>
                <a:t>Factory</a:t>
              </a:r>
            </a:p>
          </p:txBody>
        </p:sp>
        <p:sp>
          <p:nvSpPr>
            <p:cNvPr id="414734" name="Text Box 14"/>
            <p:cNvSpPr txBox="1">
              <a:spLocks noChangeArrowheads="1"/>
            </p:cNvSpPr>
            <p:nvPr/>
          </p:nvSpPr>
          <p:spPr bwMode="auto">
            <a:xfrm>
              <a:off x="40" y="1776"/>
              <a:ext cx="2550" cy="237"/>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1800" b="0">
                  <a:solidFill>
                    <a:schemeClr val="tx1"/>
                  </a:solidFill>
                  <a:latin typeface="Verdana" pitchFamily="34" charset="0"/>
                </a:rPr>
                <a:t>+CreateInstance() : Number*</a:t>
              </a:r>
            </a:p>
          </p:txBody>
        </p:sp>
      </p:grpSp>
      <p:sp>
        <p:nvSpPr>
          <p:cNvPr id="414736" name="Rectangle 16"/>
          <p:cNvSpPr>
            <a:spLocks noChangeArrowheads="1"/>
          </p:cNvSpPr>
          <p:nvPr/>
        </p:nvSpPr>
        <p:spPr bwMode="auto">
          <a:xfrm>
            <a:off x="4064000" y="1995488"/>
            <a:ext cx="5029200" cy="2538412"/>
          </a:xfrm>
          <a:prstGeom prst="rect">
            <a:avLst/>
          </a:prstGeom>
          <a:noFill/>
          <a:ln w="12700">
            <a:noFill/>
            <a:miter lim="800000"/>
            <a:headEnd type="none" w="sm" len="sm"/>
            <a:tailEnd type="none" w="sm" len="sm"/>
          </a:ln>
          <a:effectLst/>
        </p:spPr>
        <p:txBody>
          <a:bodyPr lIns="0" rIns="0">
            <a:spAutoFit/>
          </a:bodyPr>
          <a:lstStyle/>
          <a:p>
            <a:pPr algn="l" eaLnBrk="0" hangingPunct="0">
              <a:lnSpc>
                <a:spcPct val="7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void main()</a:t>
            </a:r>
          </a:p>
          <a:p>
            <a:pPr algn="l" eaLnBrk="0" hangingPunct="0">
              <a:lnSpc>
                <a:spcPct val="7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a:t>
            </a:r>
          </a:p>
          <a:p>
            <a:pPr algn="l" eaLnBrk="0" hangingPunct="0">
              <a:lnSpc>
                <a:spcPct val="7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     Factory F;</a:t>
            </a:r>
          </a:p>
          <a:p>
            <a:pPr algn="l" eaLnBrk="0" hangingPunct="0">
              <a:lnSpc>
                <a:spcPct val="7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     Number * N = F.CreateInstance();</a:t>
            </a:r>
          </a:p>
          <a:p>
            <a:pPr algn="l" eaLnBrk="0" hangingPunct="0">
              <a:lnSpc>
                <a:spcPct val="7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     N-&gt;Print();</a:t>
            </a:r>
          </a:p>
          <a:p>
            <a:pPr algn="l" eaLnBrk="0" hangingPunct="0">
              <a:lnSpc>
                <a:spcPct val="70000"/>
              </a:lnSpc>
              <a:spcBef>
                <a:spcPct val="50000"/>
              </a:spcBef>
            </a:pPr>
            <a:r>
              <a:rPr kumimoji="0" lang="en-US" altLang="zh-CN" sz="2400">
                <a:solidFill>
                  <a:schemeClr val="tx1"/>
                </a:solidFill>
                <a:effectLst>
                  <a:outerShdw blurRad="38100" dist="38100" dir="2700000" algn="tl">
                    <a:srgbClr val="C0C0C0"/>
                  </a:outerShdw>
                </a:effectLst>
                <a:latin typeface="Times New Roman" pitchFamily="18" charset="0"/>
              </a:rPr>
              <a:t>}</a:t>
            </a:r>
          </a:p>
        </p:txBody>
      </p:sp>
      <p:sp>
        <p:nvSpPr>
          <p:cNvPr id="414738" name="Text Box 18"/>
          <p:cNvSpPr txBox="1">
            <a:spLocks noChangeArrowheads="1"/>
          </p:cNvSpPr>
          <p:nvPr/>
        </p:nvSpPr>
        <p:spPr bwMode="auto">
          <a:xfrm>
            <a:off x="0" y="1241425"/>
            <a:ext cx="4551363"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2. Abstract Factory</a:t>
            </a:r>
            <a:r>
              <a:rPr lang="zh-CN" altLang="en-US">
                <a:solidFill>
                  <a:schemeClr val="hlink"/>
                </a:solidFill>
                <a:effectLst>
                  <a:outerShdw blurRad="38100" dist="38100" dir="2700000" algn="tl">
                    <a:srgbClr val="C0C0C0"/>
                  </a:outerShdw>
                </a:effectLst>
              </a:rPr>
              <a:t>模式</a:t>
            </a:r>
          </a:p>
        </p:txBody>
      </p:sp>
      <p:sp>
        <p:nvSpPr>
          <p:cNvPr id="414740" name="Text Box 20"/>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
        <p:nvSpPr>
          <p:cNvPr id="414742" name="Line 22"/>
          <p:cNvSpPr>
            <a:spLocks noChangeShapeType="1"/>
          </p:cNvSpPr>
          <p:nvPr/>
        </p:nvSpPr>
        <p:spPr bwMode="auto">
          <a:xfrm flipV="1">
            <a:off x="1828800" y="3200400"/>
            <a:ext cx="0" cy="762000"/>
          </a:xfrm>
          <a:prstGeom prst="line">
            <a:avLst/>
          </a:prstGeom>
          <a:noFill/>
          <a:ln w="19050">
            <a:solidFill>
              <a:schemeClr val="tx1"/>
            </a:solidFill>
            <a:round/>
            <a:headEnd/>
            <a:tailEnd/>
          </a:ln>
          <a:effectLst/>
        </p:spPr>
        <p:txBody>
          <a:bodyPr>
            <a:spAutoFit/>
          </a:bodyPr>
          <a:lstStyle/>
          <a:p>
            <a:endParaRPr lang="zh-CN" altLang="en-US"/>
          </a:p>
        </p:txBody>
      </p:sp>
      <p:sp>
        <p:nvSpPr>
          <p:cNvPr id="414743" name="AutoShape 23"/>
          <p:cNvSpPr>
            <a:spLocks noChangeArrowheads="1"/>
          </p:cNvSpPr>
          <p:nvPr/>
        </p:nvSpPr>
        <p:spPr bwMode="auto">
          <a:xfrm>
            <a:off x="1768475" y="3206750"/>
            <a:ext cx="125413" cy="182563"/>
          </a:xfrm>
          <a:prstGeom prst="flowChartDecision">
            <a:avLst/>
          </a:prstGeom>
          <a:solidFill>
            <a:schemeClr val="tx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4723"/>
                                        </p:tgtEl>
                                        <p:attrNameLst>
                                          <p:attrName>style.visibility</p:attrName>
                                        </p:attrNameLst>
                                      </p:cBhvr>
                                      <p:to>
                                        <p:strVal val="visible"/>
                                      </p:to>
                                    </p:set>
                                    <p:animEffect transition="in" filter="blinds(horizontal)">
                                      <p:cBhvr>
                                        <p:cTn id="7" dur="500"/>
                                        <p:tgtEl>
                                          <p:spTgt spid="414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5747" name="Rectangle 3"/>
          <p:cNvSpPr>
            <a:spLocks noGrp="1" noChangeArrowheads="1"/>
          </p:cNvSpPr>
          <p:nvPr>
            <p:ph type="body" sz="half" idx="1"/>
          </p:nvPr>
        </p:nvSpPr>
        <p:spPr>
          <a:xfrm>
            <a:off x="166688" y="2754313"/>
            <a:ext cx="8777287" cy="2876550"/>
          </a:xfrm>
        </p:spPr>
        <p:txBody>
          <a:bodyPr/>
          <a:lstStyle/>
          <a:p>
            <a:pPr marL="0" indent="0">
              <a:lnSpc>
                <a:spcPct val="105000"/>
              </a:lnSpc>
              <a:buFont typeface="Wingdings 3" pitchFamily="18" charset="2"/>
              <a:buChar char="u"/>
            </a:pPr>
            <a:r>
              <a:rPr lang="en-US" altLang="zh-CN" sz="2800"/>
              <a:t> </a:t>
            </a:r>
            <a:r>
              <a:rPr lang="zh-CN" altLang="en-US" sz="2800"/>
              <a:t>如果再添加一个新数据类型：</a:t>
            </a:r>
            <a:r>
              <a:rPr lang="en-US" altLang="zh-CN" sz="2800"/>
              <a:t>Complex</a:t>
            </a:r>
            <a:r>
              <a:rPr lang="zh-CN" altLang="en-US" sz="2800"/>
              <a:t>。如何修改前述程序？</a:t>
            </a:r>
          </a:p>
          <a:p>
            <a:pPr marL="0" indent="0">
              <a:lnSpc>
                <a:spcPct val="105000"/>
              </a:lnSpc>
              <a:buFont typeface="Wingdings 3" pitchFamily="18" charset="2"/>
              <a:buChar char="u"/>
            </a:pPr>
            <a:r>
              <a:rPr lang="zh-CN" altLang="en-US" sz="2800"/>
              <a:t> 过分的抽象、灵活会带来程序设计、理解的复杂性。</a:t>
            </a:r>
          </a:p>
          <a:p>
            <a:pPr marL="0" indent="0">
              <a:lnSpc>
                <a:spcPct val="105000"/>
              </a:lnSpc>
              <a:buFont typeface="Wingdings 3" pitchFamily="18" charset="2"/>
              <a:buChar char="u"/>
            </a:pPr>
            <a:r>
              <a:rPr lang="zh-CN" altLang="en-US" sz="2800"/>
              <a:t> 模式是把双刃剑，要用得适当！</a:t>
            </a:r>
          </a:p>
        </p:txBody>
      </p:sp>
      <p:sp>
        <p:nvSpPr>
          <p:cNvPr id="415749" name="Rectangle 5"/>
          <p:cNvSpPr>
            <a:spLocks noChangeArrowheads="1"/>
          </p:cNvSpPr>
          <p:nvPr/>
        </p:nvSpPr>
        <p:spPr bwMode="auto">
          <a:xfrm>
            <a:off x="590550" y="1428750"/>
            <a:ext cx="1419225" cy="619125"/>
          </a:xfrm>
          <a:prstGeom prst="rect">
            <a:avLst/>
          </a:prstGeom>
          <a:solidFill>
            <a:schemeClr val="accent1"/>
          </a:solidFill>
          <a:ln w="9525">
            <a:noFill/>
            <a:miter lim="800000"/>
            <a:headEnd/>
            <a:tailEnd/>
          </a:ln>
          <a:effectLst/>
        </p:spPr>
        <p:txBody>
          <a:bodyPr wrap="none" anchor="ctr"/>
          <a:lstStyle/>
          <a:p>
            <a:pPr algn="ctr"/>
            <a:r>
              <a:rPr lang="zh-CN" altLang="en-US" sz="3600" b="0" i="1">
                <a:solidFill>
                  <a:srgbClr val="FF0000"/>
                </a:solidFill>
                <a:ea typeface="隶书" pitchFamily="49" charset="-122"/>
              </a:rPr>
              <a:t>思考</a:t>
            </a:r>
          </a:p>
        </p:txBody>
      </p:sp>
      <p:sp>
        <p:nvSpPr>
          <p:cNvPr id="415751"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Effect transition="in" filter="blinds(horizontal)">
                                      <p:cBhvr>
                                        <p:cTn id="7" dur="500"/>
                                        <p:tgtEl>
                                          <p:spTgt spid="415747">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15747">
                                            <p:txEl>
                                              <p:pRg st="1" end="1"/>
                                            </p:txEl>
                                          </p:spTgt>
                                        </p:tgtEl>
                                        <p:attrNameLst>
                                          <p:attrName>style.visibility</p:attrName>
                                        </p:attrNameLst>
                                      </p:cBhvr>
                                      <p:to>
                                        <p:strVal val="visible"/>
                                      </p:to>
                                    </p:set>
                                    <p:animEffect transition="in" filter="blinds(horizontal)">
                                      <p:cBhvr>
                                        <p:cTn id="11" dur="500"/>
                                        <p:tgtEl>
                                          <p:spTgt spid="415747">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15747">
                                            <p:txEl>
                                              <p:pRg st="2" end="2"/>
                                            </p:txEl>
                                          </p:spTgt>
                                        </p:tgtEl>
                                        <p:attrNameLst>
                                          <p:attrName>style.visibility</p:attrName>
                                        </p:attrNameLst>
                                      </p:cBhvr>
                                      <p:to>
                                        <p:strVal val="visible"/>
                                      </p:to>
                                    </p:set>
                                    <p:animEffect transition="in" filter="blinds(horizontal)">
                                      <p:cBhvr>
                                        <p:cTn id="15" dur="500"/>
                                        <p:tgtEl>
                                          <p:spTgt spid="415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5" name="Text Box 5"/>
          <p:cNvSpPr txBox="1">
            <a:spLocks noChangeArrowheads="1"/>
          </p:cNvSpPr>
          <p:nvPr/>
        </p:nvSpPr>
        <p:spPr bwMode="auto">
          <a:xfrm>
            <a:off x="182563" y="1257300"/>
            <a:ext cx="4643437" cy="476250"/>
          </a:xfrm>
          <a:prstGeom prst="rect">
            <a:avLst/>
          </a:prstGeom>
          <a:noFill/>
          <a:ln w="9525">
            <a:noFill/>
            <a:miter lim="800000"/>
            <a:headEnd/>
            <a:tailEnd/>
          </a:ln>
          <a:effectLst/>
        </p:spPr>
        <p:txBody>
          <a:bodyPr>
            <a:spAutoFit/>
          </a:bodyPr>
          <a:lstStyle/>
          <a:p>
            <a:r>
              <a:rPr lang="zh-CN" altLang="en-US">
                <a:solidFill>
                  <a:schemeClr val="hlink"/>
                </a:solidFill>
                <a:effectLst>
                  <a:outerShdw blurRad="38100" dist="38100" dir="2700000" algn="tl">
                    <a:srgbClr val="C0C0C0"/>
                  </a:outerShdw>
                </a:effectLst>
              </a:rPr>
              <a:t>面向对象分析与设计的关系</a:t>
            </a:r>
          </a:p>
        </p:txBody>
      </p:sp>
      <p:sp>
        <p:nvSpPr>
          <p:cNvPr id="363526" name="Rectangle 6"/>
          <p:cNvSpPr>
            <a:spLocks noChangeArrowheads="1"/>
          </p:cNvSpPr>
          <p:nvPr/>
        </p:nvSpPr>
        <p:spPr bwMode="auto">
          <a:xfrm>
            <a:off x="0" y="1600866"/>
            <a:ext cx="8928100" cy="5016758"/>
          </a:xfrm>
          <a:prstGeom prst="rect">
            <a:avLst/>
          </a:prstGeom>
          <a:noFill/>
          <a:ln w="9525">
            <a:noFill/>
            <a:miter lim="800000"/>
            <a:headEnd/>
            <a:tailEnd/>
          </a:ln>
          <a:effectLst/>
        </p:spPr>
        <p:txBody>
          <a:bodyPr wrap="square" anchor="ctr">
            <a:spAutoFit/>
          </a:bodyPr>
          <a:lstStyle/>
          <a:p>
            <a:pPr algn="l">
              <a:lnSpc>
                <a:spcPct val="160000"/>
              </a:lnSpc>
            </a:pPr>
            <a:r>
              <a:rPr lang="en-US" altLang="zh-CN" sz="2000" dirty="0">
                <a:effectLst>
                  <a:outerShdw blurRad="38100" dist="38100" dir="2700000" algn="tl">
                    <a:srgbClr val="C0C0C0"/>
                  </a:outerShdw>
                </a:effectLst>
              </a:rPr>
              <a:t>OOD</a:t>
            </a:r>
            <a:r>
              <a:rPr lang="zh-CN" altLang="en-US" sz="2000" dirty="0">
                <a:effectLst>
                  <a:outerShdw blurRad="38100" dist="38100" dir="2700000" algn="tl">
                    <a:srgbClr val="C0C0C0"/>
                  </a:outerShdw>
                </a:effectLst>
              </a:rPr>
              <a:t>的特点主要体现在以下几个方面：</a:t>
            </a:r>
          </a:p>
          <a:p>
            <a:pPr algn="l">
              <a:lnSpc>
                <a:spcPct val="160000"/>
              </a:lnSpc>
            </a:pPr>
            <a:r>
              <a:rPr lang="zh-CN" altLang="en-US" sz="2000" dirty="0">
                <a:effectLst>
                  <a:outerShdw blurRad="38100" dist="38100" dir="2700000" algn="tl">
                    <a:srgbClr val="C0C0C0"/>
                  </a:outerShdw>
                </a:effectLst>
              </a:rPr>
              <a:t>⑴ 与</a:t>
            </a:r>
            <a:r>
              <a:rPr lang="en-US" altLang="zh-CN" sz="2000" dirty="0">
                <a:effectLst>
                  <a:outerShdw blurRad="38100" dist="38100" dir="2700000" algn="tl">
                    <a:srgbClr val="C0C0C0"/>
                  </a:outerShdw>
                </a:effectLst>
              </a:rPr>
              <a:t>OOA</a:t>
            </a:r>
            <a:r>
              <a:rPr lang="zh-CN" altLang="en-US" sz="2000" dirty="0">
                <a:effectLst>
                  <a:outerShdw blurRad="38100" dist="38100" dir="2700000" algn="tl">
                    <a:srgbClr val="C0C0C0"/>
                  </a:outerShdw>
                </a:effectLst>
              </a:rPr>
              <a:t>和</a:t>
            </a:r>
            <a:r>
              <a:rPr lang="en-US" altLang="zh-CN" sz="2000" dirty="0">
                <a:effectLst>
                  <a:outerShdw blurRad="38100" dist="38100" dir="2700000" algn="tl">
                    <a:srgbClr val="C0C0C0"/>
                  </a:outerShdw>
                </a:effectLst>
              </a:rPr>
              <a:t>OOP</a:t>
            </a:r>
            <a:r>
              <a:rPr lang="zh-CN" altLang="en-US" sz="2000" dirty="0">
                <a:effectLst>
                  <a:outerShdw blurRad="38100" dist="38100" dir="2700000" algn="tl">
                    <a:srgbClr val="C0C0C0"/>
                  </a:outerShdw>
                </a:effectLst>
              </a:rPr>
              <a:t>共同构成面向对象开发的整个过程链，全面体现面向对象特点。</a:t>
            </a:r>
          </a:p>
          <a:p>
            <a:pPr algn="l">
              <a:lnSpc>
                <a:spcPct val="160000"/>
              </a:lnSpc>
            </a:pPr>
            <a:r>
              <a:rPr lang="zh-CN" altLang="en-US" sz="2000" dirty="0">
                <a:effectLst>
                  <a:outerShdw blurRad="38100" dist="38100" dir="2700000" algn="tl">
                    <a:srgbClr val="C0C0C0"/>
                  </a:outerShdw>
                </a:effectLst>
              </a:rPr>
              <a:t>⑵ </a:t>
            </a:r>
            <a:r>
              <a:rPr lang="en-US" altLang="zh-CN" sz="2000" dirty="0">
                <a:solidFill>
                  <a:schemeClr val="tx2"/>
                </a:solidFill>
                <a:effectLst>
                  <a:outerShdw blurRad="38100" dist="38100" dir="2700000" algn="tl">
                    <a:srgbClr val="C0C0C0"/>
                  </a:outerShdw>
                </a:effectLst>
              </a:rPr>
              <a:t>OO</a:t>
            </a:r>
            <a:r>
              <a:rPr lang="zh-CN" altLang="en-US" sz="2000" dirty="0">
                <a:solidFill>
                  <a:schemeClr val="tx2"/>
                </a:solidFill>
                <a:effectLst>
                  <a:outerShdw blurRad="38100" dist="38100" dir="2700000" algn="tl">
                    <a:srgbClr val="C0C0C0"/>
                  </a:outerShdw>
                </a:effectLst>
              </a:rPr>
              <a:t>强调对象</a:t>
            </a:r>
            <a:r>
              <a:rPr lang="zh-CN" altLang="en-US" sz="2000" dirty="0" smtClean="0">
                <a:solidFill>
                  <a:schemeClr val="tx2"/>
                </a:solidFill>
                <a:effectLst>
                  <a:outerShdw blurRad="38100" dist="38100" dir="2700000" algn="tl">
                    <a:srgbClr val="C0C0C0"/>
                  </a:outerShdw>
                </a:effectLst>
              </a:rPr>
              <a:t>结构</a:t>
            </a:r>
            <a:r>
              <a:rPr lang="en-US" altLang="zh-CN" sz="2000" dirty="0" smtClean="0">
                <a:solidFill>
                  <a:schemeClr val="tx2"/>
                </a:solidFill>
                <a:effectLst>
                  <a:outerShdw blurRad="38100" dist="38100" dir="2700000" algn="tl">
                    <a:srgbClr val="C0C0C0"/>
                  </a:outerShdw>
                </a:effectLst>
              </a:rPr>
              <a:t>/*</a:t>
            </a:r>
            <a:r>
              <a:rPr lang="zh-CN" altLang="en-US" sz="1400" dirty="0" smtClean="0">
                <a:solidFill>
                  <a:schemeClr val="tx2"/>
                </a:solidFill>
                <a:effectLst>
                  <a:outerShdw blurRad="38100" dist="38100" dir="2700000" algn="tl">
                    <a:srgbClr val="C0C0C0"/>
                  </a:outerShdw>
                </a:effectLst>
              </a:rPr>
              <a:t>是对象之间的</a:t>
            </a:r>
            <a:r>
              <a:rPr lang="en-US" altLang="zh-CN" sz="2000" dirty="0" smtClean="0">
                <a:solidFill>
                  <a:schemeClr val="tx2"/>
                </a:solidFill>
                <a:effectLst>
                  <a:outerShdw blurRad="38100" dist="38100" dir="2700000" algn="tl">
                    <a:srgbClr val="C0C0C0"/>
                  </a:outerShdw>
                </a:effectLst>
              </a:rPr>
              <a:t>*/</a:t>
            </a:r>
            <a:r>
              <a:rPr lang="zh-CN" altLang="en-US" sz="2000" dirty="0" smtClean="0">
                <a:solidFill>
                  <a:schemeClr val="tx2"/>
                </a:solidFill>
                <a:effectLst>
                  <a:outerShdw blurRad="38100" dist="38100" dir="2700000" algn="tl">
                    <a:srgbClr val="C0C0C0"/>
                  </a:outerShdw>
                </a:effectLst>
              </a:rPr>
              <a:t>而</a:t>
            </a:r>
            <a:r>
              <a:rPr lang="zh-CN" altLang="en-US" sz="2000" dirty="0">
                <a:solidFill>
                  <a:schemeClr val="tx2"/>
                </a:solidFill>
                <a:effectLst>
                  <a:outerShdw blurRad="38100" dist="38100" dir="2700000" algn="tl">
                    <a:srgbClr val="C0C0C0"/>
                  </a:outerShdw>
                </a:effectLst>
              </a:rPr>
              <a:t>不是程序结构</a:t>
            </a:r>
            <a:r>
              <a:rPr lang="zh-CN" altLang="en-US" sz="2000" dirty="0">
                <a:effectLst>
                  <a:outerShdw blurRad="38100" dist="38100" dir="2700000" algn="tl">
                    <a:srgbClr val="C0C0C0"/>
                  </a:outerShdw>
                </a:effectLst>
              </a:rPr>
              <a:t>，增加了信息共享的机制，提高了信息共享的程度。</a:t>
            </a:r>
          </a:p>
          <a:p>
            <a:pPr algn="l">
              <a:lnSpc>
                <a:spcPct val="160000"/>
              </a:lnSpc>
            </a:pPr>
            <a:r>
              <a:rPr lang="zh-CN" altLang="en-US" sz="2000" dirty="0">
                <a:effectLst>
                  <a:outerShdw blurRad="38100" dist="38100" dir="2700000" algn="tl">
                    <a:srgbClr val="C0C0C0"/>
                  </a:outerShdw>
                </a:effectLst>
              </a:rPr>
              <a:t>⑶ </a:t>
            </a:r>
            <a:r>
              <a:rPr lang="en-US" altLang="zh-CN" sz="2000" dirty="0" smtClean="0">
                <a:effectLst>
                  <a:outerShdw blurRad="38100" dist="38100" dir="2700000" algn="tl">
                    <a:srgbClr val="C0C0C0"/>
                  </a:outerShdw>
                </a:effectLst>
              </a:rPr>
              <a:t>OOD/*</a:t>
            </a:r>
            <a:r>
              <a:rPr lang="zh-CN" altLang="en-US" sz="1100" dirty="0" smtClean="0">
                <a:effectLst>
                  <a:outerShdw blurRad="38100" dist="38100" dir="2700000" algn="tl">
                    <a:srgbClr val="C0C0C0"/>
                  </a:outerShdw>
                </a:effectLst>
              </a:rPr>
              <a:t>是一个过渡阶段，将</a:t>
            </a:r>
            <a:r>
              <a:rPr lang="en-US" altLang="zh-CN" sz="1100" dirty="0" smtClean="0">
                <a:effectLst>
                  <a:outerShdw blurRad="38100" dist="38100" dir="2700000" algn="tl">
                    <a:srgbClr val="C0C0C0"/>
                  </a:outerShdw>
                </a:effectLst>
              </a:rPr>
              <a:t>OOA</a:t>
            </a:r>
            <a:r>
              <a:rPr lang="zh-CN" altLang="en-US" sz="1100" dirty="0" smtClean="0">
                <a:effectLst>
                  <a:outerShdw blurRad="38100" dist="38100" dir="2700000" algn="tl">
                    <a:srgbClr val="C0C0C0"/>
                  </a:outerShdw>
                </a:effectLst>
              </a:rPr>
              <a:t>转换成代码，要考虑语言的问题，如果语言不支持多继承，那么就要把</a:t>
            </a:r>
            <a:r>
              <a:rPr lang="en-US" altLang="zh-CN" sz="1100" dirty="0" smtClean="0">
                <a:effectLst>
                  <a:outerShdw blurRad="38100" dist="38100" dir="2700000" algn="tl">
                    <a:srgbClr val="C0C0C0"/>
                  </a:outerShdw>
                </a:effectLst>
              </a:rPr>
              <a:t>OOA</a:t>
            </a:r>
            <a:r>
              <a:rPr lang="zh-CN" altLang="en-US" sz="1100" dirty="0" smtClean="0">
                <a:effectLst>
                  <a:outerShdw blurRad="38100" dist="38100" dir="2700000" algn="tl">
                    <a:srgbClr val="C0C0C0"/>
                  </a:outerShdw>
                </a:effectLst>
              </a:rPr>
              <a:t>阶段的多继承转换为单继承</a:t>
            </a:r>
            <a:r>
              <a:rPr lang="en-US" altLang="zh-CN" sz="2000" dirty="0" smtClean="0">
                <a:effectLst>
                  <a:outerShdw blurRad="38100" dist="38100" dir="2700000" algn="tl">
                    <a:srgbClr val="C0C0C0"/>
                  </a:outerShdw>
                </a:effectLst>
              </a:rPr>
              <a:t>*/</a:t>
            </a:r>
            <a:r>
              <a:rPr lang="zh-CN" altLang="en-US" sz="2000" dirty="0" smtClean="0">
                <a:effectLst>
                  <a:outerShdw blurRad="38100" dist="38100" dir="2700000" algn="tl">
                    <a:srgbClr val="C0C0C0"/>
                  </a:outerShdw>
                </a:effectLst>
              </a:rPr>
              <a:t>的</a:t>
            </a:r>
            <a:r>
              <a:rPr lang="zh-CN" altLang="en-US" sz="2000" dirty="0">
                <a:effectLst>
                  <a:outerShdw blurRad="38100" dist="38100" dir="2700000" algn="tl">
                    <a:srgbClr val="C0C0C0"/>
                  </a:outerShdw>
                </a:effectLst>
              </a:rPr>
              <a:t>设计过程要与</a:t>
            </a:r>
            <a:r>
              <a:rPr lang="en-US" altLang="zh-CN" sz="2000" dirty="0">
                <a:effectLst>
                  <a:outerShdw blurRad="38100" dist="38100" dir="2700000" algn="tl">
                    <a:srgbClr val="C0C0C0"/>
                  </a:outerShdw>
                </a:effectLst>
              </a:rPr>
              <a:t>OOP</a:t>
            </a:r>
            <a:r>
              <a:rPr lang="zh-CN" altLang="en-US" sz="2000" dirty="0">
                <a:effectLst>
                  <a:outerShdw blurRad="38100" dist="38100" dir="2700000" algn="tl">
                    <a:srgbClr val="C0C0C0"/>
                  </a:outerShdw>
                </a:effectLst>
              </a:rPr>
              <a:t>所选用的编程语言相结合，因为</a:t>
            </a:r>
            <a:r>
              <a:rPr lang="zh-CN" altLang="en-US" sz="2000" dirty="0">
                <a:solidFill>
                  <a:schemeClr val="tx2"/>
                </a:solidFill>
                <a:effectLst>
                  <a:outerShdw blurRad="38100" dist="38100" dir="2700000" algn="tl">
                    <a:srgbClr val="C0C0C0"/>
                  </a:outerShdw>
                </a:effectLst>
              </a:rPr>
              <a:t>不同的面向对象编程语言对面向对象机制的支持程度不尽相同</a:t>
            </a:r>
            <a:r>
              <a:rPr lang="zh-CN" altLang="en-US" sz="2000" dirty="0">
                <a:effectLst>
                  <a:outerShdw blurRad="38100" dist="38100" dir="2700000" algn="tl">
                    <a:srgbClr val="C0C0C0"/>
                  </a:outerShdw>
                </a:effectLst>
              </a:rPr>
              <a:t>。</a:t>
            </a:r>
          </a:p>
          <a:p>
            <a:pPr algn="l">
              <a:lnSpc>
                <a:spcPct val="160000"/>
              </a:lnSpc>
            </a:pPr>
            <a:r>
              <a:rPr lang="zh-CN" altLang="en-US" sz="2000" dirty="0">
                <a:effectLst>
                  <a:outerShdw blurRad="38100" dist="38100" dir="2700000" algn="tl">
                    <a:srgbClr val="C0C0C0"/>
                  </a:outerShdw>
                </a:effectLst>
              </a:rPr>
              <a:t>⑷ 因为</a:t>
            </a:r>
            <a:r>
              <a:rPr lang="en-US" altLang="zh-CN" sz="2000" dirty="0">
                <a:effectLst>
                  <a:outerShdw blurRad="38100" dist="38100" dir="2700000" algn="tl">
                    <a:srgbClr val="C0C0C0"/>
                  </a:outerShdw>
                </a:effectLst>
              </a:rPr>
              <a:t>OOA</a:t>
            </a:r>
            <a:r>
              <a:rPr lang="zh-CN" altLang="en-US" sz="2000" dirty="0">
                <a:effectLst>
                  <a:outerShdw blurRad="38100" dist="38100" dir="2700000" algn="tl">
                    <a:srgbClr val="C0C0C0"/>
                  </a:outerShdw>
                </a:effectLst>
              </a:rPr>
              <a:t>和</a:t>
            </a:r>
            <a:r>
              <a:rPr lang="en-US" altLang="zh-CN" sz="2000" dirty="0">
                <a:effectLst>
                  <a:outerShdw blurRad="38100" dist="38100" dir="2700000" algn="tl">
                    <a:srgbClr val="C0C0C0"/>
                  </a:outerShdw>
                </a:effectLst>
              </a:rPr>
              <a:t>OOD</a:t>
            </a:r>
            <a:r>
              <a:rPr lang="zh-CN" altLang="en-US" sz="2000" dirty="0">
                <a:effectLst>
                  <a:outerShdw blurRad="38100" dist="38100" dir="2700000" algn="tl">
                    <a:srgbClr val="C0C0C0"/>
                  </a:outerShdw>
                </a:effectLst>
              </a:rPr>
              <a:t>的过程都使用</a:t>
            </a:r>
            <a:r>
              <a:rPr lang="en-US" altLang="zh-CN" sz="2000" dirty="0">
                <a:effectLst>
                  <a:outerShdw blurRad="38100" dist="38100" dir="2700000" algn="tl">
                    <a:srgbClr val="C0C0C0"/>
                  </a:outerShdw>
                </a:effectLst>
              </a:rPr>
              <a:t>UML</a:t>
            </a:r>
            <a:r>
              <a:rPr lang="zh-CN" altLang="en-US" sz="2000" dirty="0">
                <a:effectLst>
                  <a:outerShdw blurRad="38100" dist="38100" dir="2700000" algn="tl">
                    <a:srgbClr val="C0C0C0"/>
                  </a:outerShdw>
                </a:effectLst>
              </a:rPr>
              <a:t>语言来描述，因而</a:t>
            </a:r>
            <a:r>
              <a:rPr lang="zh-CN" altLang="en-US" sz="2000" dirty="0">
                <a:solidFill>
                  <a:schemeClr val="tx2"/>
                </a:solidFill>
                <a:effectLst>
                  <a:outerShdw blurRad="38100" dist="38100" dir="2700000" algn="tl">
                    <a:srgbClr val="C0C0C0"/>
                  </a:outerShdw>
                </a:effectLst>
              </a:rPr>
              <a:t>过程间的转换不需要任何映射方法和转换步骤</a:t>
            </a:r>
            <a:r>
              <a:rPr lang="zh-CN" altLang="en-US" sz="2000" dirty="0">
                <a:effectLst>
                  <a:outerShdw blurRad="38100" dist="38100" dir="2700000" algn="tl">
                    <a:srgbClr val="C0C0C0"/>
                  </a:outerShdw>
                </a:effectLst>
              </a:rPr>
              <a:t>，更有利于各阶段间转换和分析结果的复用。 </a:t>
            </a:r>
          </a:p>
        </p:txBody>
      </p:sp>
      <p:sp>
        <p:nvSpPr>
          <p:cNvPr id="363543" name="Text Box 2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面向对象设计概述</a:t>
            </a:r>
          </a:p>
        </p:txBody>
      </p:sp>
      <p:pic>
        <p:nvPicPr>
          <p:cNvPr id="2" name="图片 1"/>
          <p:cNvPicPr>
            <a:picLocks noChangeAspect="1"/>
          </p:cNvPicPr>
          <p:nvPr/>
        </p:nvPicPr>
        <p:blipFill rotWithShape="1">
          <a:blip r:embed="rId3"/>
          <a:srcRect l="3417" r="3547"/>
          <a:stretch/>
        </p:blipFill>
        <p:spPr>
          <a:xfrm>
            <a:off x="9144000" y="2286000"/>
            <a:ext cx="8845682" cy="457200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6" name="Text Box 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
        <p:nvSpPr>
          <p:cNvPr id="435208" name="Text Box 8"/>
          <p:cNvSpPr txBox="1">
            <a:spLocks noGrp="1" noChangeArrowheads="1"/>
          </p:cNvSpPr>
          <p:nvPr>
            <p:ph type="body" idx="1"/>
          </p:nvPr>
        </p:nvSpPr>
        <p:spPr>
          <a:xfrm>
            <a:off x="8389938" y="1439863"/>
            <a:ext cx="455612" cy="4648200"/>
          </a:xfrm>
          <a:noFill/>
          <a:ln/>
        </p:spPr>
        <p:txBody>
          <a:bodyPr vert="eaVert"/>
          <a:lstStyle/>
          <a:p>
            <a:pPr algn="just" eaLnBrk="1" hangingPunct="1">
              <a:lnSpc>
                <a:spcPct val="80000"/>
              </a:lnSpc>
              <a:spcAft>
                <a:spcPct val="0"/>
              </a:spcAft>
              <a:buClrTx/>
              <a:buSzTx/>
              <a:buFontTx/>
              <a:buNone/>
            </a:pPr>
            <a:r>
              <a:rPr kumimoji="1" lang="zh-CN" altLang="en-US" sz="2400">
                <a:solidFill>
                  <a:srgbClr val="003399"/>
                </a:solidFill>
                <a:effectLst>
                  <a:outerShdw blurRad="38100" dist="38100" dir="2700000" algn="tl">
                    <a:srgbClr val="C0C0C0"/>
                  </a:outerShdw>
                </a:effectLst>
              </a:rPr>
              <a:t>完整的</a:t>
            </a:r>
            <a:r>
              <a:rPr kumimoji="1" lang="en-US" altLang="zh-CN" sz="2400">
                <a:solidFill>
                  <a:srgbClr val="003399"/>
                </a:solidFill>
                <a:effectLst>
                  <a:outerShdw blurRad="38100" dist="38100" dir="2700000" algn="tl">
                    <a:srgbClr val="C0C0C0"/>
                  </a:outerShdw>
                </a:effectLst>
              </a:rPr>
              <a:t>Abstract Factory </a:t>
            </a:r>
            <a:r>
              <a:rPr kumimoji="1" lang="zh-CN" altLang="en-US" sz="2400">
                <a:solidFill>
                  <a:srgbClr val="003399"/>
                </a:solidFill>
                <a:effectLst>
                  <a:outerShdw blurRad="38100" dist="38100" dir="2700000" algn="tl">
                    <a:srgbClr val="C0C0C0"/>
                  </a:outerShdw>
                </a:effectLst>
              </a:rPr>
              <a:t>模式</a:t>
            </a:r>
          </a:p>
        </p:txBody>
      </p:sp>
      <p:sp>
        <p:nvSpPr>
          <p:cNvPr id="435242" name="Text Box 42"/>
          <p:cNvSpPr txBox="1">
            <a:spLocks noChangeArrowheads="1"/>
          </p:cNvSpPr>
          <p:nvPr/>
        </p:nvSpPr>
        <p:spPr bwMode="auto">
          <a:xfrm>
            <a:off x="5372100" y="6286500"/>
            <a:ext cx="3733800" cy="284163"/>
          </a:xfrm>
          <a:prstGeom prst="rect">
            <a:avLst/>
          </a:prstGeom>
          <a:noFill/>
          <a:ln w="9525">
            <a:noFill/>
            <a:miter lim="800000"/>
            <a:headEnd/>
            <a:tailEnd/>
          </a:ln>
          <a:effectLst/>
        </p:spPr>
        <p:txBody>
          <a:bodyPr wrap="none">
            <a:spAutoFit/>
          </a:bodyPr>
          <a:lstStyle/>
          <a:p>
            <a:r>
              <a:rPr lang="zh-CN" altLang="en-US" sz="1400">
                <a:solidFill>
                  <a:schemeClr val="tx2"/>
                </a:solidFill>
                <a:effectLst>
                  <a:outerShdw blurRad="38100" dist="38100" dir="2700000" algn="tl">
                    <a:srgbClr val="C0C0C0"/>
                  </a:outerShdw>
                </a:effectLst>
              </a:rPr>
              <a:t>参见示例：完整的</a:t>
            </a:r>
            <a:r>
              <a:rPr lang="en-US" altLang="zh-CN" sz="1400">
                <a:solidFill>
                  <a:schemeClr val="tx2"/>
                </a:solidFill>
                <a:effectLst>
                  <a:outerShdw blurRad="38100" dist="38100" dir="2700000" algn="tl">
                    <a:srgbClr val="C0C0C0"/>
                  </a:outerShdw>
                </a:effectLst>
              </a:rPr>
              <a:t>Abstract Factory</a:t>
            </a:r>
            <a:r>
              <a:rPr lang="zh-CN" altLang="en-US" sz="1400">
                <a:solidFill>
                  <a:schemeClr val="tx2"/>
                </a:solidFill>
                <a:effectLst>
                  <a:outerShdw blurRad="38100" dist="38100" dir="2700000" algn="tl">
                    <a:srgbClr val="C0C0C0"/>
                  </a:outerShdw>
                </a:effectLst>
              </a:rPr>
              <a:t>模式</a:t>
            </a:r>
            <a:r>
              <a:rPr lang="en-US" altLang="zh-CN" sz="1400">
                <a:solidFill>
                  <a:schemeClr val="tx2"/>
                </a:solidFill>
                <a:effectLst>
                  <a:outerShdw blurRad="38100" dist="38100" dir="2700000" algn="tl">
                    <a:srgbClr val="C0C0C0"/>
                  </a:outerShdw>
                </a:effectLst>
              </a:rPr>
              <a:t>.cpp</a:t>
            </a:r>
          </a:p>
        </p:txBody>
      </p:sp>
      <p:grpSp>
        <p:nvGrpSpPr>
          <p:cNvPr id="3" name="组合 2"/>
          <p:cNvGrpSpPr/>
          <p:nvPr/>
        </p:nvGrpSpPr>
        <p:grpSpPr>
          <a:xfrm>
            <a:off x="207963" y="1341438"/>
            <a:ext cx="7978775" cy="5083175"/>
            <a:chOff x="207963" y="1341438"/>
            <a:chExt cx="7978775" cy="5083175"/>
          </a:xfrm>
        </p:grpSpPr>
        <p:pic>
          <p:nvPicPr>
            <p:cNvPr id="435241" name="Picture 41" descr="Pic46"/>
            <p:cNvPicPr>
              <a:picLocks noChangeAspect="1" noChangeArrowheads="1"/>
            </p:cNvPicPr>
            <p:nvPr/>
          </p:nvPicPr>
          <p:blipFill>
            <a:blip r:embed="rId2" cstate="print"/>
            <a:srcRect/>
            <a:stretch>
              <a:fillRect/>
            </a:stretch>
          </p:blipFill>
          <p:spPr bwMode="auto">
            <a:xfrm>
              <a:off x="207963" y="1341438"/>
              <a:ext cx="7978775" cy="5083175"/>
            </a:xfrm>
            <a:prstGeom prst="rect">
              <a:avLst/>
            </a:prstGeom>
            <a:noFill/>
          </p:spPr>
        </p:pic>
        <p:sp>
          <p:nvSpPr>
            <p:cNvPr id="2" name="矩形 1"/>
            <p:cNvSpPr/>
            <p:nvPr/>
          </p:nvSpPr>
          <p:spPr bwMode="auto">
            <a:xfrm>
              <a:off x="245287" y="1449194"/>
              <a:ext cx="1863429" cy="242594"/>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1" lang="en-US" altLang="zh-CN" sz="1600" b="1"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AbstractProduct</a:t>
              </a:r>
              <a:endParaRPr kumimoji="1" lang="zh-CN" altLang="en-US" sz="16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gr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7" name="Text Box 5"/>
          <p:cNvSpPr txBox="1">
            <a:spLocks noChangeArrowheads="1"/>
          </p:cNvSpPr>
          <p:nvPr/>
        </p:nvSpPr>
        <p:spPr bwMode="auto">
          <a:xfrm>
            <a:off x="0" y="1190625"/>
            <a:ext cx="3567113"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3. Mediator</a:t>
            </a:r>
            <a:r>
              <a:rPr lang="zh-CN" altLang="en-US">
                <a:solidFill>
                  <a:schemeClr val="hlink"/>
                </a:solidFill>
                <a:effectLst>
                  <a:outerShdw blurRad="38100" dist="38100" dir="2700000" algn="tl">
                    <a:srgbClr val="C0C0C0"/>
                  </a:outerShdw>
                </a:effectLst>
              </a:rPr>
              <a:t>模式</a:t>
            </a:r>
          </a:p>
        </p:txBody>
      </p:sp>
      <p:sp>
        <p:nvSpPr>
          <p:cNvPr id="392198" name="Rectangle 6"/>
          <p:cNvSpPr>
            <a:spLocks noChangeArrowheads="1"/>
          </p:cNvSpPr>
          <p:nvPr/>
        </p:nvSpPr>
        <p:spPr bwMode="auto">
          <a:xfrm>
            <a:off x="173038" y="1582738"/>
            <a:ext cx="8955087" cy="2282825"/>
          </a:xfrm>
          <a:prstGeom prst="rect">
            <a:avLst/>
          </a:prstGeom>
          <a:noFill/>
          <a:ln w="9525">
            <a:noFill/>
            <a:miter lim="800000"/>
            <a:headEnd/>
            <a:tailEnd/>
          </a:ln>
          <a:effectLst/>
        </p:spPr>
        <p:txBody>
          <a:bodyPr anchor="ctr">
            <a:spAutoFit/>
          </a:bodyPr>
          <a:lstStyle/>
          <a:p>
            <a:pPr algn="l">
              <a:lnSpc>
                <a:spcPct val="12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类与类之间有相互关系，如果类间的相互关系比较复杂，可以定义中介类专门处理这些关系。这样处理的优势在于：</a:t>
            </a:r>
          </a:p>
          <a:p>
            <a:pPr algn="l">
              <a:lnSpc>
                <a:spcPct val="120000"/>
              </a:lnSpc>
            </a:pPr>
            <a:r>
              <a:rPr lang="zh-CN" altLang="en-US" sz="2000">
                <a:effectLst>
                  <a:outerShdw blurRad="38100" dist="38100" dir="2700000" algn="tl">
                    <a:srgbClr val="C0C0C0"/>
                  </a:outerShdw>
                </a:effectLst>
              </a:rPr>
              <a:t>        一是降低类间的耦合度；</a:t>
            </a:r>
          </a:p>
          <a:p>
            <a:pPr algn="l">
              <a:lnSpc>
                <a:spcPct val="120000"/>
              </a:lnSpc>
            </a:pPr>
            <a:r>
              <a:rPr lang="zh-CN" altLang="en-US" sz="2000">
                <a:effectLst>
                  <a:outerShdw blurRad="38100" dist="38100" dir="2700000" algn="tl">
                    <a:srgbClr val="C0C0C0"/>
                  </a:outerShdw>
                </a:effectLst>
              </a:rPr>
              <a:t>        二是使得类的设计集中于自身功能的实现，以提高类的内聚性；</a:t>
            </a:r>
          </a:p>
          <a:p>
            <a:pPr algn="l">
              <a:lnSpc>
                <a:spcPct val="120000"/>
              </a:lnSpc>
            </a:pPr>
            <a:r>
              <a:rPr lang="zh-CN" altLang="en-US" sz="2000">
                <a:effectLst>
                  <a:outerShdw blurRad="38100" dist="38100" dir="2700000" algn="tl">
                    <a:srgbClr val="C0C0C0"/>
                  </a:outerShdw>
                </a:effectLst>
              </a:rPr>
              <a:t>        三是由于中介类的存在，使得如果类间关系发生改变时，主要的修改发生在中介类，而对类自身的影响降到最小。 </a:t>
            </a:r>
          </a:p>
        </p:txBody>
      </p:sp>
      <p:graphicFrame>
        <p:nvGraphicFramePr>
          <p:cNvPr id="392288" name="Group 96"/>
          <p:cNvGraphicFramePr>
            <a:graphicFrameLocks noGrp="1"/>
          </p:cNvGraphicFramePr>
          <p:nvPr>
            <p:ph/>
          </p:nvPr>
        </p:nvGraphicFramePr>
        <p:xfrm>
          <a:off x="203200" y="3860800"/>
          <a:ext cx="8761413" cy="2671447"/>
        </p:xfrm>
        <a:graphic>
          <a:graphicData uri="http://schemas.openxmlformats.org/drawingml/2006/table">
            <a:tbl>
              <a:tblPr/>
              <a:tblGrid>
                <a:gridCol w="1714500">
                  <a:extLst>
                    <a:ext uri="{9D8B030D-6E8A-4147-A177-3AD203B41FA5}">
                      <a16:colId xmlns:a16="http://schemas.microsoft.com/office/drawing/2014/main" val="20000"/>
                    </a:ext>
                  </a:extLst>
                </a:gridCol>
                <a:gridCol w="7046913">
                  <a:extLst>
                    <a:ext uri="{9D8B030D-6E8A-4147-A177-3AD203B41FA5}">
                      <a16:colId xmlns:a16="http://schemas.microsoft.com/office/drawing/2014/main" val="20001"/>
                    </a:ext>
                  </a:extLst>
                </a:gridCol>
              </a:tblGrid>
              <a:tr h="347663">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设计模式要素</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说 明</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25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模式名称</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Mediator</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目的</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通过定义中介类的方式处理类间复杂的交互关系，也能消除类间多对多的关联关系。</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问题描述</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降低类间关联的复杂度，希望能灵活地改变类间的关联。</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63">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解决方案</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定义中介类，依次降低类间耦合度，提高类的内聚性。</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参与者</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发生关联的双方（类），以及中介类。</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7663">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结构</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用实例描述的示例图，如图</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9-17</a:t>
                      </a: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所示。</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92289" name="Text Box 9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body" idx="1"/>
          </p:nvPr>
        </p:nvSpPr>
        <p:spPr>
          <a:xfrm>
            <a:off x="1535113" y="1935163"/>
            <a:ext cx="4884737" cy="1081087"/>
          </a:xfrm>
        </p:spPr>
        <p:txBody>
          <a:bodyPr/>
          <a:lstStyle/>
          <a:p>
            <a:pPr>
              <a:lnSpc>
                <a:spcPct val="85000"/>
              </a:lnSpc>
              <a:buFont typeface="Wingdings 3" pitchFamily="18" charset="2"/>
              <a:buChar char="u"/>
            </a:pPr>
            <a:r>
              <a:rPr lang="en-US" altLang="zh-CN" sz="2000"/>
              <a:t> </a:t>
            </a:r>
            <a:r>
              <a:rPr lang="zh-CN" altLang="en-US" sz="2000"/>
              <a:t>一个供应方可以有多种产品</a:t>
            </a:r>
          </a:p>
          <a:p>
            <a:pPr>
              <a:lnSpc>
                <a:spcPct val="85000"/>
              </a:lnSpc>
              <a:buFont typeface="Wingdings 3" pitchFamily="18" charset="2"/>
              <a:buChar char="u"/>
            </a:pPr>
            <a:r>
              <a:rPr lang="zh-CN" altLang="en-US" sz="2000"/>
              <a:t> 要进行以货易货必须有两个供应方</a:t>
            </a:r>
          </a:p>
          <a:p>
            <a:pPr>
              <a:lnSpc>
                <a:spcPct val="85000"/>
              </a:lnSpc>
              <a:buFont typeface="Wingdings 3" pitchFamily="18" charset="2"/>
              <a:buChar char="u"/>
            </a:pPr>
            <a:r>
              <a:rPr lang="zh-CN" altLang="en-US" sz="2000"/>
              <a:t> 具体的供应商可能有多个</a:t>
            </a:r>
          </a:p>
        </p:txBody>
      </p:sp>
      <p:sp>
        <p:nvSpPr>
          <p:cNvPr id="416771" name="Text Box 3"/>
          <p:cNvSpPr txBox="1">
            <a:spLocks noChangeArrowheads="1"/>
          </p:cNvSpPr>
          <p:nvPr/>
        </p:nvSpPr>
        <p:spPr bwMode="auto">
          <a:xfrm>
            <a:off x="381000" y="3324225"/>
            <a:ext cx="8280400" cy="457200"/>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400">
                <a:solidFill>
                  <a:schemeClr val="tx1"/>
                </a:solidFill>
                <a:effectLst>
                  <a:outerShdw blurRad="38100" dist="38100" dir="2700000" algn="tl">
                    <a:srgbClr val="C0C0C0"/>
                  </a:outerShdw>
                </a:effectLst>
                <a:latin typeface="Tahoma" pitchFamily="34" charset="0"/>
              </a:rPr>
              <a:t>以货易货这一基本流程所涉及的双方是 多对多的关系</a:t>
            </a:r>
          </a:p>
        </p:txBody>
      </p:sp>
      <p:sp>
        <p:nvSpPr>
          <p:cNvPr id="416772" name="Rectangle 4"/>
          <p:cNvSpPr>
            <a:spLocks noChangeArrowheads="1"/>
          </p:cNvSpPr>
          <p:nvPr/>
        </p:nvSpPr>
        <p:spPr bwMode="auto">
          <a:xfrm>
            <a:off x="419100" y="4191000"/>
            <a:ext cx="8448675" cy="1495425"/>
          </a:xfrm>
          <a:prstGeom prst="rect">
            <a:avLst/>
          </a:prstGeom>
          <a:noFill/>
          <a:ln w="9525">
            <a:noFill/>
            <a:miter lim="800000"/>
            <a:headEnd/>
            <a:tailEnd/>
          </a:ln>
          <a:effectLst/>
        </p:spPr>
        <p:txBody>
          <a:bodyPr/>
          <a:lstStyle/>
          <a:p>
            <a:pPr marL="284163" indent="-284163" algn="l" defTabSz="346075" eaLnBrk="0" hangingPunct="0">
              <a:lnSpc>
                <a:spcPct val="110000"/>
              </a:lnSpc>
              <a:spcAft>
                <a:spcPct val="50000"/>
              </a:spcAft>
              <a:buClr>
                <a:srgbClr val="A31221"/>
              </a:buClr>
              <a:buSzPct val="75000"/>
              <a:buFont typeface="Wingdings 3" pitchFamily="18" charset="2"/>
              <a:buNone/>
              <a:tabLst>
                <a:tab pos="1260475" algn="l"/>
              </a:tabLst>
            </a:pPr>
            <a:r>
              <a:rPr kumimoji="0" lang="zh-CN" altLang="en-US" sz="2000">
                <a:solidFill>
                  <a:schemeClr val="tx1"/>
                </a:solidFill>
                <a:effectLst>
                  <a:outerShdw blurRad="38100" dist="38100" dir="2700000" algn="tl">
                    <a:srgbClr val="C0C0C0"/>
                  </a:outerShdw>
                </a:effectLst>
                <a:latin typeface="宋体" pitchFamily="2" charset="-122"/>
              </a:rPr>
              <a:t>系统一定会扩充：</a:t>
            </a:r>
          </a:p>
          <a:p>
            <a:pPr marL="284163" indent="-284163" algn="l" defTabSz="346075" eaLnBrk="0" hangingPunct="0">
              <a:lnSpc>
                <a:spcPct val="110000"/>
              </a:lnSpc>
              <a:spcAft>
                <a:spcPct val="50000"/>
              </a:spcAft>
              <a:buClr>
                <a:srgbClr val="A31221"/>
              </a:buClr>
              <a:buSzPct val="75000"/>
              <a:buFont typeface="Wingdings 3" pitchFamily="18" charset="2"/>
              <a:buNone/>
              <a:tabLst>
                <a:tab pos="1260475" algn="l"/>
              </a:tabLst>
            </a:pPr>
            <a:r>
              <a:rPr kumimoji="0" lang="en-US" altLang="zh-CN" sz="2000">
                <a:solidFill>
                  <a:schemeClr val="tx1"/>
                </a:solidFill>
                <a:effectLst>
                  <a:outerShdw blurRad="38100" dist="38100" dir="2700000" algn="tl">
                    <a:srgbClr val="C0C0C0"/>
                  </a:outerShdw>
                </a:effectLst>
                <a:latin typeface="宋体" pitchFamily="2" charset="-122"/>
              </a:rPr>
              <a:t>1. </a:t>
            </a:r>
            <a:r>
              <a:rPr kumimoji="0" lang="zh-CN" altLang="en-US" sz="2000">
                <a:solidFill>
                  <a:schemeClr val="tx1"/>
                </a:solidFill>
                <a:effectLst>
                  <a:outerShdw blurRad="38100" dist="38100" dir="2700000" algn="tl">
                    <a:srgbClr val="C0C0C0"/>
                  </a:outerShdw>
                </a:effectLst>
                <a:latin typeface="宋体" pitchFamily="2" charset="-122"/>
              </a:rPr>
              <a:t>只买，只卖，预订，期货交易等等</a:t>
            </a:r>
          </a:p>
          <a:p>
            <a:pPr marL="284163" indent="-284163" algn="l" defTabSz="346075" eaLnBrk="0" hangingPunct="0">
              <a:lnSpc>
                <a:spcPct val="110000"/>
              </a:lnSpc>
              <a:spcAft>
                <a:spcPct val="50000"/>
              </a:spcAft>
              <a:buClr>
                <a:srgbClr val="A31221"/>
              </a:buClr>
              <a:buSzPct val="75000"/>
              <a:buFont typeface="Wingdings 3" pitchFamily="18" charset="2"/>
              <a:buNone/>
              <a:tabLst>
                <a:tab pos="1260475" algn="l"/>
              </a:tabLst>
            </a:pPr>
            <a:r>
              <a:rPr kumimoji="0" lang="en-US" altLang="zh-CN" sz="2000">
                <a:solidFill>
                  <a:schemeClr val="tx1"/>
                </a:solidFill>
                <a:effectLst>
                  <a:outerShdw blurRad="38100" dist="38100" dir="2700000" algn="tl">
                    <a:srgbClr val="C0C0C0"/>
                  </a:outerShdw>
                </a:effectLst>
                <a:latin typeface="宋体" pitchFamily="2" charset="-122"/>
              </a:rPr>
              <a:t>2. </a:t>
            </a:r>
            <a:r>
              <a:rPr kumimoji="0" lang="zh-CN" altLang="en-US" sz="2000">
                <a:solidFill>
                  <a:schemeClr val="tx1"/>
                </a:solidFill>
                <a:effectLst>
                  <a:outerShdw blurRad="38100" dist="38100" dir="2700000" algn="tl">
                    <a:srgbClr val="C0C0C0"/>
                  </a:outerShdw>
                </a:effectLst>
                <a:latin typeface="宋体" pitchFamily="2" charset="-122"/>
              </a:rPr>
              <a:t>每个交易一般都需要满足一定的条件：比如以货易货要求价值相等</a:t>
            </a:r>
          </a:p>
        </p:txBody>
      </p:sp>
      <p:sp>
        <p:nvSpPr>
          <p:cNvPr id="416773" name="Text Box 5"/>
          <p:cNvSpPr txBox="1">
            <a:spLocks noChangeArrowheads="1"/>
          </p:cNvSpPr>
          <p:nvPr/>
        </p:nvSpPr>
        <p:spPr bwMode="auto">
          <a:xfrm>
            <a:off x="301625" y="6019800"/>
            <a:ext cx="6480175" cy="457200"/>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400">
                <a:solidFill>
                  <a:schemeClr val="tx1"/>
                </a:solidFill>
                <a:effectLst>
                  <a:outerShdw blurRad="38100" dist="38100" dir="2700000" algn="tl">
                    <a:srgbClr val="C0C0C0"/>
                  </a:outerShdw>
                </a:effectLst>
                <a:latin typeface="Tahoma" pitchFamily="34" charset="0"/>
              </a:rPr>
              <a:t>系统必须支持功能不断地扩充。</a:t>
            </a:r>
          </a:p>
        </p:txBody>
      </p:sp>
      <p:sp>
        <p:nvSpPr>
          <p:cNvPr id="416775" name="Text Box 7"/>
          <p:cNvSpPr txBox="1">
            <a:spLocks noChangeArrowheads="1"/>
          </p:cNvSpPr>
          <p:nvPr/>
        </p:nvSpPr>
        <p:spPr bwMode="auto">
          <a:xfrm>
            <a:off x="0" y="1190625"/>
            <a:ext cx="6610350"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3. Mediator</a:t>
            </a:r>
            <a:r>
              <a:rPr lang="zh-CN" altLang="en-US">
                <a:solidFill>
                  <a:schemeClr val="hlink"/>
                </a:solidFill>
                <a:effectLst>
                  <a:outerShdw blurRad="38100" dist="38100" dir="2700000" algn="tl">
                    <a:srgbClr val="C0C0C0"/>
                  </a:outerShdw>
                </a:effectLst>
              </a:rPr>
              <a:t>模式</a:t>
            </a:r>
            <a:r>
              <a:rPr lang="en-US" altLang="zh-CN">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供货商</a:t>
            </a:r>
            <a:r>
              <a:rPr lang="zh-CN" altLang="en-US">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与</a:t>
            </a:r>
            <a:r>
              <a:rPr lang="zh-CN" altLang="en-US">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商品</a:t>
            </a:r>
            <a:r>
              <a:rPr lang="zh-CN" altLang="en-US">
                <a:solidFill>
                  <a:schemeClr val="hlink"/>
                </a:solidFill>
                <a:effectLst>
                  <a:outerShdw blurRad="38100" dist="38100" dir="2700000" algn="tl">
                    <a:srgbClr val="C0C0C0"/>
                  </a:outerShdw>
                </a:effectLst>
                <a:latin typeface="Times New Roman"/>
              </a:rPr>
              <a:t>”</a:t>
            </a:r>
            <a:endParaRPr lang="zh-CN" altLang="en-US">
              <a:solidFill>
                <a:schemeClr val="hlink"/>
              </a:solidFill>
              <a:effectLst>
                <a:outerShdw blurRad="38100" dist="38100" dir="2700000" algn="tl">
                  <a:srgbClr val="C0C0C0"/>
                </a:outerShdw>
              </a:effectLst>
            </a:endParaRPr>
          </a:p>
        </p:txBody>
      </p:sp>
      <p:sp>
        <p:nvSpPr>
          <p:cNvPr id="416777" name="Text Box 9"/>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Tree>
  </p:cSld>
  <p:clrMapOvr>
    <a:masterClrMapping/>
  </p:clrMapOvr>
  <p:transition>
    <p:randomBa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p:cNvSpPr>
            <a:spLocks noGrp="1" noChangeArrowheads="1"/>
          </p:cNvSpPr>
          <p:nvPr>
            <p:ph type="body" sz="half" idx="1"/>
          </p:nvPr>
        </p:nvSpPr>
        <p:spPr>
          <a:xfrm>
            <a:off x="257175" y="1924050"/>
            <a:ext cx="3186113" cy="317500"/>
          </a:xfrm>
        </p:spPr>
        <p:txBody>
          <a:bodyPr/>
          <a:lstStyle/>
          <a:p>
            <a:pPr marL="0" indent="0">
              <a:lnSpc>
                <a:spcPct val="85000"/>
              </a:lnSpc>
            </a:pPr>
            <a:r>
              <a:rPr lang="zh-CN" altLang="en-US" sz="2000">
                <a:solidFill>
                  <a:schemeClr val="tx1"/>
                </a:solidFill>
                <a:effectLst>
                  <a:outerShdw blurRad="38100" dist="38100" dir="2700000" algn="tl">
                    <a:srgbClr val="C0C0C0"/>
                  </a:outerShdw>
                </a:effectLst>
              </a:rPr>
              <a:t>创建一个供应商基类：</a:t>
            </a:r>
          </a:p>
        </p:txBody>
      </p:sp>
      <p:sp>
        <p:nvSpPr>
          <p:cNvPr id="417796" name="Rectangle 4"/>
          <p:cNvSpPr>
            <a:spLocks noChangeArrowheads="1"/>
          </p:cNvSpPr>
          <p:nvPr/>
        </p:nvSpPr>
        <p:spPr bwMode="auto">
          <a:xfrm>
            <a:off x="3003550" y="1866900"/>
            <a:ext cx="5743575" cy="1065213"/>
          </a:xfrm>
          <a:prstGeom prst="rect">
            <a:avLst/>
          </a:prstGeom>
          <a:noFill/>
          <a:ln w="9525">
            <a:noFill/>
            <a:miter lim="800000"/>
            <a:headEnd/>
            <a:tailEnd/>
          </a:ln>
          <a:effectLst/>
        </p:spPr>
        <p:txBody>
          <a:bodyPr lIns="92075" tIns="46037" rIns="92075" bIns="46037"/>
          <a:lstStyle/>
          <a:p>
            <a:pPr marL="374650" indent="-374650" algn="l" eaLnBrk="0" hangingPunct="0">
              <a:lnSpc>
                <a:spcPct val="105000"/>
              </a:lnSpc>
              <a:spcBef>
                <a:spcPct val="20000"/>
              </a:spcBef>
              <a:buClr>
                <a:srgbClr val="FFCC66"/>
              </a:buClr>
              <a:buSzPct val="80000"/>
              <a:buFont typeface="Monotype Sorts" pitchFamily="2" charset="2"/>
              <a:buChar char=""/>
            </a:pPr>
            <a:r>
              <a:rPr kumimoji="0" lang="zh-CN" altLang="en-US" sz="1800">
                <a:solidFill>
                  <a:schemeClr val="tx1"/>
                </a:solidFill>
                <a:effectLst>
                  <a:outerShdw blurRad="38100" dist="38100" dir="2700000" algn="tl">
                    <a:srgbClr val="C0C0C0"/>
                  </a:outerShdw>
                </a:effectLst>
                <a:latin typeface="Times New Roman" pitchFamily="18" charset="0"/>
              </a:rPr>
              <a:t>使用</a:t>
            </a:r>
            <a:r>
              <a:rPr kumimoji="0" lang="en-US" altLang="zh-CN" sz="1800">
                <a:solidFill>
                  <a:schemeClr val="tx1"/>
                </a:solidFill>
                <a:effectLst>
                  <a:outerShdw blurRad="38100" dist="38100" dir="2700000" algn="tl">
                    <a:srgbClr val="C0C0C0"/>
                  </a:outerShdw>
                </a:effectLst>
                <a:latin typeface="Times New Roman" pitchFamily="18" charset="0"/>
              </a:rPr>
              <a:t>Goods</a:t>
            </a:r>
            <a:r>
              <a:rPr kumimoji="0" lang="zh-CN" altLang="en-US" sz="1800">
                <a:solidFill>
                  <a:schemeClr val="tx1"/>
                </a:solidFill>
                <a:effectLst>
                  <a:outerShdw blurRad="38100" dist="38100" dir="2700000" algn="tl">
                    <a:srgbClr val="C0C0C0"/>
                  </a:outerShdw>
                </a:effectLst>
                <a:latin typeface="Times New Roman" pitchFamily="18" charset="0"/>
              </a:rPr>
              <a:t>这一数据结构来表达以货易货交易信息</a:t>
            </a:r>
          </a:p>
          <a:p>
            <a:pPr marL="374650" indent="-374650" algn="l" eaLnBrk="0" hangingPunct="0">
              <a:lnSpc>
                <a:spcPct val="105000"/>
              </a:lnSpc>
              <a:spcBef>
                <a:spcPct val="20000"/>
              </a:spcBef>
              <a:buClr>
                <a:srgbClr val="FFCC66"/>
              </a:buClr>
              <a:buSzPct val="80000"/>
              <a:buFont typeface="Monotype Sorts" pitchFamily="2" charset="2"/>
              <a:buChar char=""/>
            </a:pPr>
            <a:r>
              <a:rPr kumimoji="0" lang="zh-CN" altLang="en-US" sz="1800">
                <a:solidFill>
                  <a:schemeClr val="tx1"/>
                </a:solidFill>
                <a:effectLst>
                  <a:outerShdw blurRad="38100" dist="38100" dir="2700000" algn="tl">
                    <a:srgbClr val="C0C0C0"/>
                  </a:outerShdw>
                </a:effectLst>
              </a:rPr>
              <a:t>利用中介者集中处理交易</a:t>
            </a:r>
          </a:p>
          <a:p>
            <a:pPr marL="374650" indent="-374650" algn="l" eaLnBrk="0" hangingPunct="0">
              <a:lnSpc>
                <a:spcPct val="105000"/>
              </a:lnSpc>
              <a:spcBef>
                <a:spcPct val="20000"/>
              </a:spcBef>
              <a:buClr>
                <a:srgbClr val="FFCC66"/>
              </a:buClr>
              <a:buSzPct val="80000"/>
              <a:buFont typeface="Monotype Sorts" pitchFamily="2" charset="2"/>
              <a:buChar char=""/>
            </a:pPr>
            <a:r>
              <a:rPr kumimoji="0" lang="zh-CN" altLang="en-US" sz="1800"/>
              <a:t>每个供应商就是这个类的一个实例。</a:t>
            </a:r>
            <a:endParaRPr kumimoji="0" lang="zh-CN" altLang="en-US" sz="1800">
              <a:solidFill>
                <a:schemeClr val="tx1"/>
              </a:solidFill>
              <a:effectLst>
                <a:outerShdw blurRad="38100" dist="38100" dir="2700000" algn="tl">
                  <a:srgbClr val="C0C0C0"/>
                </a:outerShdw>
              </a:effectLst>
              <a:latin typeface="Times New Roman" pitchFamily="18" charset="0"/>
            </a:endParaRPr>
          </a:p>
        </p:txBody>
      </p:sp>
      <p:sp>
        <p:nvSpPr>
          <p:cNvPr id="417798" name="Text Box 6"/>
          <p:cNvSpPr txBox="1">
            <a:spLocks noChangeArrowheads="1"/>
          </p:cNvSpPr>
          <p:nvPr/>
        </p:nvSpPr>
        <p:spPr bwMode="auto">
          <a:xfrm>
            <a:off x="219075" y="3352800"/>
            <a:ext cx="3886200" cy="376238"/>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1800" b="0">
                <a:solidFill>
                  <a:schemeClr val="tx1"/>
                </a:solidFill>
                <a:latin typeface="Verdana" pitchFamily="34" charset="0"/>
              </a:rPr>
              <a:t>Supplier</a:t>
            </a:r>
          </a:p>
        </p:txBody>
      </p:sp>
      <p:sp>
        <p:nvSpPr>
          <p:cNvPr id="417799" name="Text Box 7"/>
          <p:cNvSpPr txBox="1">
            <a:spLocks noChangeArrowheads="1"/>
          </p:cNvSpPr>
          <p:nvPr/>
        </p:nvSpPr>
        <p:spPr bwMode="auto">
          <a:xfrm>
            <a:off x="219075" y="3730625"/>
            <a:ext cx="3886200" cy="771525"/>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2000" b="0">
                <a:solidFill>
                  <a:schemeClr val="tx1"/>
                </a:solidFill>
                <a:latin typeface="Verdana" pitchFamily="34" charset="0"/>
              </a:rPr>
              <a:t>  +Supplier(int a = 0, b = 0)</a:t>
            </a:r>
          </a:p>
          <a:p>
            <a:pPr algn="l">
              <a:lnSpc>
                <a:spcPct val="100000"/>
              </a:lnSpc>
              <a:spcBef>
                <a:spcPct val="20000"/>
              </a:spcBef>
            </a:pPr>
            <a:r>
              <a:rPr kumimoji="0" lang="en-US" altLang="zh-CN" sz="2000" b="0">
                <a:solidFill>
                  <a:schemeClr val="tx1"/>
                </a:solidFill>
                <a:latin typeface="Verdana" pitchFamily="34" charset="0"/>
              </a:rPr>
              <a:t>  </a:t>
            </a:r>
          </a:p>
        </p:txBody>
      </p:sp>
      <p:sp>
        <p:nvSpPr>
          <p:cNvPr id="417800" name="Text Box 8"/>
          <p:cNvSpPr txBox="1">
            <a:spLocks noChangeArrowheads="1"/>
          </p:cNvSpPr>
          <p:nvPr/>
        </p:nvSpPr>
        <p:spPr bwMode="auto">
          <a:xfrm>
            <a:off x="219075" y="4502150"/>
            <a:ext cx="3886200" cy="406400"/>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2000" b="0">
                <a:solidFill>
                  <a:schemeClr val="tx1"/>
                </a:solidFill>
                <a:latin typeface="Verdana" pitchFamily="34" charset="0"/>
              </a:rPr>
              <a:t>   -gs : Goods</a:t>
            </a:r>
          </a:p>
        </p:txBody>
      </p:sp>
      <p:grpSp>
        <p:nvGrpSpPr>
          <p:cNvPr id="417820" name="Group 28"/>
          <p:cNvGrpSpPr>
            <a:grpSpLocks/>
          </p:cNvGrpSpPr>
          <p:nvPr/>
        </p:nvGrpSpPr>
        <p:grpSpPr bwMode="auto">
          <a:xfrm>
            <a:off x="741363" y="5740400"/>
            <a:ext cx="2563812" cy="812800"/>
            <a:chOff x="467" y="3616"/>
            <a:chExt cx="1615" cy="512"/>
          </a:xfrm>
        </p:grpSpPr>
        <p:sp>
          <p:nvSpPr>
            <p:cNvPr id="417801" name="Text Box 9"/>
            <p:cNvSpPr txBox="1">
              <a:spLocks noChangeArrowheads="1"/>
            </p:cNvSpPr>
            <p:nvPr/>
          </p:nvSpPr>
          <p:spPr bwMode="auto">
            <a:xfrm>
              <a:off x="467" y="3616"/>
              <a:ext cx="1615" cy="256"/>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2000" b="0">
                  <a:solidFill>
                    <a:schemeClr val="tx1"/>
                  </a:solidFill>
                  <a:latin typeface="Verdana" pitchFamily="34" charset="0"/>
                </a:rPr>
                <a:t>Goods</a:t>
              </a:r>
            </a:p>
          </p:txBody>
        </p:sp>
        <p:sp>
          <p:nvSpPr>
            <p:cNvPr id="417802" name="Text Box 10"/>
            <p:cNvSpPr txBox="1">
              <a:spLocks noChangeArrowheads="1"/>
            </p:cNvSpPr>
            <p:nvPr/>
          </p:nvSpPr>
          <p:spPr bwMode="auto">
            <a:xfrm>
              <a:off x="467" y="3872"/>
              <a:ext cx="1615" cy="256"/>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2000" b="0">
                  <a:solidFill>
                    <a:schemeClr val="tx1"/>
                  </a:solidFill>
                  <a:latin typeface="Verdana" pitchFamily="34" charset="0"/>
                </a:rPr>
                <a:t>   -Articles : string</a:t>
              </a:r>
            </a:p>
          </p:txBody>
        </p:sp>
      </p:grpSp>
      <p:sp>
        <p:nvSpPr>
          <p:cNvPr id="417803" name="Line 11"/>
          <p:cNvSpPr>
            <a:spLocks noChangeShapeType="1"/>
          </p:cNvSpPr>
          <p:nvPr/>
        </p:nvSpPr>
        <p:spPr bwMode="auto">
          <a:xfrm>
            <a:off x="4105275" y="3581400"/>
            <a:ext cx="914400" cy="762000"/>
          </a:xfrm>
          <a:prstGeom prst="line">
            <a:avLst/>
          </a:prstGeom>
          <a:noFill/>
          <a:ln w="19050">
            <a:solidFill>
              <a:schemeClr val="tx1"/>
            </a:solidFill>
            <a:prstDash val="dash"/>
            <a:round/>
            <a:headEnd type="triangle" w="lg" len="lg"/>
            <a:tailEnd type="none" w="sm" len="sm"/>
          </a:ln>
          <a:effectLst/>
        </p:spPr>
        <p:txBody>
          <a:bodyPr>
            <a:spAutoFit/>
          </a:bodyPr>
          <a:lstStyle/>
          <a:p>
            <a:endParaRPr lang="zh-CN" altLang="en-US"/>
          </a:p>
        </p:txBody>
      </p:sp>
      <p:sp>
        <p:nvSpPr>
          <p:cNvPr id="417804" name="Text Box 12"/>
          <p:cNvSpPr txBox="1">
            <a:spLocks noChangeArrowheads="1"/>
          </p:cNvSpPr>
          <p:nvPr/>
        </p:nvSpPr>
        <p:spPr bwMode="auto">
          <a:xfrm>
            <a:off x="4791075" y="3581400"/>
            <a:ext cx="1671638" cy="457200"/>
          </a:xfrm>
          <a:prstGeom prst="rect">
            <a:avLst/>
          </a:prstGeom>
          <a:noFill/>
          <a:ln w="12700">
            <a:noFill/>
            <a:miter lim="800000"/>
            <a:headEnd type="none" w="sm" len="sm"/>
            <a:tailEnd type="none" w="sm" len="sm"/>
          </a:ln>
          <a:effectLst/>
        </p:spPr>
        <p:txBody>
          <a:bodyPr wrap="none">
            <a:spAutoFit/>
          </a:bodyPr>
          <a:lstStyle/>
          <a:p>
            <a:pPr algn="l" eaLnBrk="0" hangingPunct="0">
              <a:lnSpc>
                <a:spcPct val="100000"/>
              </a:lnSpc>
            </a:pPr>
            <a:r>
              <a:rPr kumimoji="0" lang="en-US" altLang="zh-CN" sz="2400">
                <a:solidFill>
                  <a:schemeClr val="tx1"/>
                </a:solidFill>
                <a:effectLst>
                  <a:outerShdw blurRad="38100" dist="38100" dir="2700000" algn="tl">
                    <a:srgbClr val="C0C0C0"/>
                  </a:outerShdw>
                </a:effectLst>
                <a:latin typeface="Times New Roman" pitchFamily="18" charset="0"/>
              </a:rPr>
              <a:t>&lt;&lt;friend&gt;&gt;</a:t>
            </a:r>
          </a:p>
        </p:txBody>
      </p:sp>
      <p:sp>
        <p:nvSpPr>
          <p:cNvPr id="417805" name="Line 13"/>
          <p:cNvSpPr>
            <a:spLocks noChangeShapeType="1"/>
          </p:cNvSpPr>
          <p:nvPr/>
        </p:nvSpPr>
        <p:spPr bwMode="auto">
          <a:xfrm flipV="1">
            <a:off x="2085975" y="5168900"/>
            <a:ext cx="0" cy="533400"/>
          </a:xfrm>
          <a:prstGeom prst="line">
            <a:avLst/>
          </a:prstGeom>
          <a:noFill/>
          <a:ln w="19050">
            <a:solidFill>
              <a:schemeClr val="tx1"/>
            </a:solidFill>
            <a:round/>
            <a:headEnd type="none" w="sm" len="sm"/>
            <a:tailEnd type="none" w="sm" len="sm"/>
          </a:ln>
          <a:effectLst/>
        </p:spPr>
        <p:txBody>
          <a:bodyPr>
            <a:spAutoFit/>
          </a:bodyPr>
          <a:lstStyle/>
          <a:p>
            <a:endParaRPr lang="zh-CN" altLang="en-US"/>
          </a:p>
        </p:txBody>
      </p:sp>
      <p:sp>
        <p:nvSpPr>
          <p:cNvPr id="417806" name="AutoShape 14"/>
          <p:cNvSpPr>
            <a:spLocks noChangeArrowheads="1"/>
          </p:cNvSpPr>
          <p:nvPr/>
        </p:nvSpPr>
        <p:spPr bwMode="auto">
          <a:xfrm>
            <a:off x="1971675" y="4962525"/>
            <a:ext cx="228600" cy="228600"/>
          </a:xfrm>
          <a:prstGeom prst="diamond">
            <a:avLst/>
          </a:prstGeom>
          <a:noFill/>
          <a:ln w="19050">
            <a:solidFill>
              <a:schemeClr val="tx1"/>
            </a:solidFill>
            <a:miter lim="800000"/>
            <a:headEnd type="none" w="sm" len="sm"/>
            <a:tailEnd type="none" w="sm" len="sm"/>
          </a:ln>
          <a:effectLst/>
        </p:spPr>
        <p:txBody>
          <a:bodyPr anchor="ctr">
            <a:spAutoFit/>
          </a:bodyPr>
          <a:lstStyle/>
          <a:p>
            <a:endParaRPr lang="zh-CN" altLang="en-US"/>
          </a:p>
        </p:txBody>
      </p:sp>
      <p:sp>
        <p:nvSpPr>
          <p:cNvPr id="417807" name="Text Box 15"/>
          <p:cNvSpPr txBox="1">
            <a:spLocks noChangeArrowheads="1"/>
          </p:cNvSpPr>
          <p:nvPr/>
        </p:nvSpPr>
        <p:spPr bwMode="auto">
          <a:xfrm>
            <a:off x="5019675" y="4330700"/>
            <a:ext cx="3886200" cy="406400"/>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2000" b="0">
                <a:solidFill>
                  <a:schemeClr val="tx1"/>
                </a:solidFill>
                <a:latin typeface="Verdana" pitchFamily="34" charset="0"/>
              </a:rPr>
              <a:t>Mediator</a:t>
            </a:r>
          </a:p>
        </p:txBody>
      </p:sp>
      <p:sp>
        <p:nvSpPr>
          <p:cNvPr id="417808" name="Text Box 16"/>
          <p:cNvSpPr txBox="1">
            <a:spLocks noChangeArrowheads="1"/>
          </p:cNvSpPr>
          <p:nvPr/>
        </p:nvSpPr>
        <p:spPr bwMode="auto">
          <a:xfrm>
            <a:off x="5019675" y="4737100"/>
            <a:ext cx="3886200" cy="1136650"/>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2000" b="0">
                <a:solidFill>
                  <a:schemeClr val="tx1"/>
                </a:solidFill>
                <a:latin typeface="Verdana" pitchFamily="34" charset="0"/>
              </a:rPr>
              <a:t>  +Supplier(int a = 0, b = 0)</a:t>
            </a:r>
          </a:p>
          <a:p>
            <a:pPr algn="l">
              <a:lnSpc>
                <a:spcPct val="100000"/>
              </a:lnSpc>
              <a:spcBef>
                <a:spcPct val="20000"/>
              </a:spcBef>
            </a:pPr>
            <a:r>
              <a:rPr kumimoji="0" lang="en-US" altLang="zh-CN" sz="2000" b="0">
                <a:solidFill>
                  <a:schemeClr val="tx1"/>
                </a:solidFill>
                <a:latin typeface="Verdana" pitchFamily="34" charset="0"/>
              </a:rPr>
              <a:t>  +Buy() : void</a:t>
            </a:r>
          </a:p>
          <a:p>
            <a:pPr algn="l">
              <a:lnSpc>
                <a:spcPct val="100000"/>
              </a:lnSpc>
              <a:spcBef>
                <a:spcPct val="20000"/>
              </a:spcBef>
            </a:pPr>
            <a:r>
              <a:rPr kumimoji="0" lang="en-US" altLang="zh-CN" sz="2000" b="0">
                <a:solidFill>
                  <a:schemeClr val="tx1"/>
                </a:solidFill>
                <a:latin typeface="Verdana" pitchFamily="34" charset="0"/>
              </a:rPr>
              <a:t>  +Sale() : void</a:t>
            </a:r>
          </a:p>
        </p:txBody>
      </p:sp>
      <p:sp>
        <p:nvSpPr>
          <p:cNvPr id="417809" name="Text Box 17"/>
          <p:cNvSpPr txBox="1">
            <a:spLocks noChangeArrowheads="1"/>
          </p:cNvSpPr>
          <p:nvPr/>
        </p:nvSpPr>
        <p:spPr bwMode="auto">
          <a:xfrm>
            <a:off x="5019675" y="5867400"/>
            <a:ext cx="3886200" cy="406400"/>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r>
              <a:rPr kumimoji="0" lang="en-US" altLang="zh-CN" sz="2000" b="0">
                <a:solidFill>
                  <a:schemeClr val="tx1"/>
                </a:solidFill>
                <a:latin typeface="Verdana" pitchFamily="34" charset="0"/>
              </a:rPr>
              <a:t>   -S1, S2 : Supplier</a:t>
            </a:r>
          </a:p>
        </p:txBody>
      </p:sp>
      <p:sp>
        <p:nvSpPr>
          <p:cNvPr id="417810" name="Line 18"/>
          <p:cNvSpPr>
            <a:spLocks noChangeShapeType="1"/>
          </p:cNvSpPr>
          <p:nvPr/>
        </p:nvSpPr>
        <p:spPr bwMode="auto">
          <a:xfrm flipV="1">
            <a:off x="3419475" y="4572000"/>
            <a:ext cx="1600200" cy="1447800"/>
          </a:xfrm>
          <a:prstGeom prst="line">
            <a:avLst/>
          </a:prstGeom>
          <a:noFill/>
          <a:ln w="19050">
            <a:solidFill>
              <a:schemeClr val="tx1"/>
            </a:solidFill>
            <a:prstDash val="dash"/>
            <a:round/>
            <a:headEnd type="triangle" w="lg" len="lg"/>
            <a:tailEnd type="none" w="sm" len="sm"/>
          </a:ln>
          <a:effectLst/>
        </p:spPr>
        <p:txBody>
          <a:bodyPr>
            <a:spAutoFit/>
          </a:bodyPr>
          <a:lstStyle/>
          <a:p>
            <a:endParaRPr lang="zh-CN" altLang="en-US"/>
          </a:p>
        </p:txBody>
      </p:sp>
      <p:sp>
        <p:nvSpPr>
          <p:cNvPr id="417811" name="Text Box 19"/>
          <p:cNvSpPr txBox="1">
            <a:spLocks noChangeArrowheads="1"/>
          </p:cNvSpPr>
          <p:nvPr/>
        </p:nvSpPr>
        <p:spPr bwMode="auto">
          <a:xfrm>
            <a:off x="3419475" y="5791200"/>
            <a:ext cx="1671638" cy="457200"/>
          </a:xfrm>
          <a:prstGeom prst="rect">
            <a:avLst/>
          </a:prstGeom>
          <a:noFill/>
          <a:ln w="12700">
            <a:noFill/>
            <a:miter lim="800000"/>
            <a:headEnd type="none" w="sm" len="sm"/>
            <a:tailEnd type="none" w="sm" len="sm"/>
          </a:ln>
          <a:effectLst/>
        </p:spPr>
        <p:txBody>
          <a:bodyPr wrap="none">
            <a:spAutoFit/>
          </a:bodyPr>
          <a:lstStyle/>
          <a:p>
            <a:pPr algn="l" eaLnBrk="0" hangingPunct="0">
              <a:lnSpc>
                <a:spcPct val="100000"/>
              </a:lnSpc>
            </a:pPr>
            <a:r>
              <a:rPr kumimoji="0" lang="en-US" altLang="zh-CN" sz="2400">
                <a:solidFill>
                  <a:schemeClr val="tx1"/>
                </a:solidFill>
                <a:effectLst>
                  <a:outerShdw blurRad="38100" dist="38100" dir="2700000" algn="tl">
                    <a:srgbClr val="C0C0C0"/>
                  </a:outerShdw>
                </a:effectLst>
                <a:latin typeface="Times New Roman" pitchFamily="18" charset="0"/>
              </a:rPr>
              <a:t>&lt;&lt;friend&gt;&gt;</a:t>
            </a:r>
          </a:p>
        </p:txBody>
      </p:sp>
      <p:sp>
        <p:nvSpPr>
          <p:cNvPr id="417814" name="Text Box 22"/>
          <p:cNvSpPr txBox="1">
            <a:spLocks noChangeArrowheads="1"/>
          </p:cNvSpPr>
          <p:nvPr/>
        </p:nvSpPr>
        <p:spPr bwMode="auto">
          <a:xfrm>
            <a:off x="0" y="1190625"/>
            <a:ext cx="7099300"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3. Mediator</a:t>
            </a:r>
            <a:r>
              <a:rPr lang="zh-CN" altLang="en-US">
                <a:solidFill>
                  <a:schemeClr val="hlink"/>
                </a:solidFill>
                <a:effectLst>
                  <a:outerShdw blurRad="38100" dist="38100" dir="2700000" algn="tl">
                    <a:srgbClr val="C0C0C0"/>
                  </a:outerShdw>
                </a:effectLst>
              </a:rPr>
              <a:t>模式</a:t>
            </a:r>
            <a:r>
              <a:rPr lang="en-US" altLang="zh-CN">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供货商</a:t>
            </a:r>
            <a:r>
              <a:rPr lang="zh-CN" altLang="en-US">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与</a:t>
            </a:r>
            <a:r>
              <a:rPr lang="zh-CN" altLang="en-US">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商品</a:t>
            </a:r>
            <a:r>
              <a:rPr lang="zh-CN" altLang="en-US">
                <a:solidFill>
                  <a:schemeClr val="hlink"/>
                </a:solidFill>
                <a:effectLst>
                  <a:outerShdw blurRad="38100" dist="38100" dir="2700000" algn="tl">
                    <a:srgbClr val="C0C0C0"/>
                  </a:outerShdw>
                </a:effectLst>
                <a:latin typeface="Times New Roman"/>
              </a:rPr>
              <a:t>”</a:t>
            </a:r>
            <a:endParaRPr lang="zh-CN" altLang="en-US">
              <a:solidFill>
                <a:schemeClr val="hlink"/>
              </a:solidFill>
              <a:effectLst>
                <a:outerShdw blurRad="38100" dist="38100" dir="2700000" algn="tl">
                  <a:srgbClr val="C0C0C0"/>
                </a:outerShdw>
              </a:effectLst>
            </a:endParaRPr>
          </a:p>
        </p:txBody>
      </p:sp>
      <p:sp>
        <p:nvSpPr>
          <p:cNvPr id="417818" name="Text Box 2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spTree>
  </p:cSld>
  <p:clrMapOvr>
    <a:masterClrMapping/>
  </p:clrMapOvr>
  <p:transition>
    <p:randomBa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6" name="Text Box 4"/>
          <p:cNvSpPr txBox="1">
            <a:spLocks noChangeArrowheads="1"/>
          </p:cNvSpPr>
          <p:nvPr/>
        </p:nvSpPr>
        <p:spPr bwMode="auto">
          <a:xfrm>
            <a:off x="0" y="1214438"/>
            <a:ext cx="6705600"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3. Mediator</a:t>
            </a:r>
            <a:r>
              <a:rPr lang="zh-CN" altLang="en-US">
                <a:solidFill>
                  <a:schemeClr val="hlink"/>
                </a:solidFill>
                <a:effectLst>
                  <a:outerShdw blurRad="38100" dist="38100" dir="2700000" algn="tl">
                    <a:srgbClr val="C0C0C0"/>
                  </a:outerShdw>
                </a:effectLst>
              </a:rPr>
              <a:t>模式</a:t>
            </a:r>
            <a:r>
              <a:rPr lang="en-US" altLang="zh-CN">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类图</a:t>
            </a:r>
          </a:p>
        </p:txBody>
      </p:sp>
      <p:sp>
        <p:nvSpPr>
          <p:cNvPr id="438277" name="Text Box 5"/>
          <p:cNvSpPr txBox="1">
            <a:spLocks noChangeArrowheads="1"/>
          </p:cNvSpPr>
          <p:nvPr/>
        </p:nvSpPr>
        <p:spPr bwMode="auto">
          <a:xfrm>
            <a:off x="1477963" y="301625"/>
            <a:ext cx="6037262"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grpSp>
        <p:nvGrpSpPr>
          <p:cNvPr id="438308" name="Group 36"/>
          <p:cNvGrpSpPr>
            <a:grpSpLocks/>
          </p:cNvGrpSpPr>
          <p:nvPr/>
        </p:nvGrpSpPr>
        <p:grpSpPr bwMode="auto">
          <a:xfrm>
            <a:off x="4029075" y="1949450"/>
            <a:ext cx="4487863" cy="4138613"/>
            <a:chOff x="2646" y="1228"/>
            <a:chExt cx="2827" cy="2607"/>
          </a:xfrm>
        </p:grpSpPr>
        <p:sp>
          <p:nvSpPr>
            <p:cNvPr id="438279" name="Text Box 7"/>
            <p:cNvSpPr txBox="1">
              <a:spLocks noChangeArrowheads="1"/>
            </p:cNvSpPr>
            <p:nvPr/>
          </p:nvSpPr>
          <p:spPr bwMode="auto">
            <a:xfrm>
              <a:off x="3418" y="2255"/>
              <a:ext cx="1408" cy="237"/>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1800" b="0">
                  <a:solidFill>
                    <a:schemeClr val="tx1"/>
                  </a:solidFill>
                  <a:latin typeface="Verdana" pitchFamily="34" charset="0"/>
                </a:rPr>
                <a:t>WidgetDirector</a:t>
              </a:r>
            </a:p>
          </p:txBody>
        </p:sp>
        <p:sp>
          <p:nvSpPr>
            <p:cNvPr id="438280" name="Text Box 8"/>
            <p:cNvSpPr txBox="1">
              <a:spLocks noChangeArrowheads="1"/>
            </p:cNvSpPr>
            <p:nvPr/>
          </p:nvSpPr>
          <p:spPr bwMode="auto">
            <a:xfrm>
              <a:off x="3418" y="2498"/>
              <a:ext cx="1408" cy="141"/>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endParaRPr kumimoji="0" lang="zh-CN" altLang="zh-CN" sz="800" b="0">
                <a:solidFill>
                  <a:schemeClr val="tx1"/>
                </a:solidFill>
                <a:latin typeface="Verdana" pitchFamily="34" charset="0"/>
              </a:endParaRPr>
            </a:p>
          </p:txBody>
        </p:sp>
        <p:sp>
          <p:nvSpPr>
            <p:cNvPr id="438281" name="Text Box 9"/>
            <p:cNvSpPr txBox="1">
              <a:spLocks noChangeArrowheads="1"/>
            </p:cNvSpPr>
            <p:nvPr/>
          </p:nvSpPr>
          <p:spPr bwMode="auto">
            <a:xfrm>
              <a:off x="3416" y="2636"/>
              <a:ext cx="1408" cy="141"/>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endParaRPr kumimoji="0" lang="zh-CN" altLang="zh-CN" sz="800" b="0">
                <a:solidFill>
                  <a:schemeClr val="tx1"/>
                </a:solidFill>
                <a:latin typeface="Verdana" pitchFamily="34" charset="0"/>
              </a:endParaRPr>
            </a:p>
          </p:txBody>
        </p:sp>
        <p:grpSp>
          <p:nvGrpSpPr>
            <p:cNvPr id="438287" name="Group 15"/>
            <p:cNvGrpSpPr>
              <a:grpSpLocks/>
            </p:cNvGrpSpPr>
            <p:nvPr/>
          </p:nvGrpSpPr>
          <p:grpSpPr bwMode="auto">
            <a:xfrm>
              <a:off x="4707" y="1228"/>
              <a:ext cx="766" cy="522"/>
              <a:chOff x="3164" y="2192"/>
              <a:chExt cx="766" cy="522"/>
            </a:xfrm>
          </p:grpSpPr>
          <p:sp>
            <p:nvSpPr>
              <p:cNvPr id="438284" name="Text Box 12"/>
              <p:cNvSpPr txBox="1">
                <a:spLocks noChangeArrowheads="1"/>
              </p:cNvSpPr>
              <p:nvPr/>
            </p:nvSpPr>
            <p:spPr bwMode="auto">
              <a:xfrm>
                <a:off x="3164" y="2192"/>
                <a:ext cx="764" cy="237"/>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1800" b="0">
                    <a:solidFill>
                      <a:schemeClr val="tx1"/>
                    </a:solidFill>
                    <a:latin typeface="Verdana" pitchFamily="34" charset="0"/>
                  </a:rPr>
                  <a:t>ListBox</a:t>
                </a:r>
              </a:p>
            </p:txBody>
          </p:sp>
          <p:sp>
            <p:nvSpPr>
              <p:cNvPr id="438285" name="Text Box 13"/>
              <p:cNvSpPr txBox="1">
                <a:spLocks noChangeArrowheads="1"/>
              </p:cNvSpPr>
              <p:nvPr/>
            </p:nvSpPr>
            <p:spPr bwMode="auto">
              <a:xfrm>
                <a:off x="3164" y="2435"/>
                <a:ext cx="764" cy="141"/>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endParaRPr kumimoji="0" lang="zh-CN" altLang="zh-CN" sz="800" b="0">
                  <a:solidFill>
                    <a:schemeClr val="tx1"/>
                  </a:solidFill>
                  <a:latin typeface="Verdana" pitchFamily="34" charset="0"/>
                </a:endParaRPr>
              </a:p>
            </p:txBody>
          </p:sp>
          <p:sp>
            <p:nvSpPr>
              <p:cNvPr id="438286" name="Text Box 14"/>
              <p:cNvSpPr txBox="1">
                <a:spLocks noChangeArrowheads="1"/>
              </p:cNvSpPr>
              <p:nvPr/>
            </p:nvSpPr>
            <p:spPr bwMode="auto">
              <a:xfrm>
                <a:off x="3166" y="2573"/>
                <a:ext cx="764" cy="141"/>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endParaRPr kumimoji="0" lang="zh-CN" altLang="zh-CN" sz="800" b="0">
                  <a:solidFill>
                    <a:schemeClr val="tx1"/>
                  </a:solidFill>
                  <a:latin typeface="Verdana" pitchFamily="34" charset="0"/>
                </a:endParaRPr>
              </a:p>
            </p:txBody>
          </p:sp>
        </p:grpSp>
        <p:grpSp>
          <p:nvGrpSpPr>
            <p:cNvPr id="438288" name="Group 16"/>
            <p:cNvGrpSpPr>
              <a:grpSpLocks/>
            </p:cNvGrpSpPr>
            <p:nvPr/>
          </p:nvGrpSpPr>
          <p:grpSpPr bwMode="auto">
            <a:xfrm>
              <a:off x="2646" y="1239"/>
              <a:ext cx="890" cy="522"/>
              <a:chOff x="3164" y="2192"/>
              <a:chExt cx="766" cy="522"/>
            </a:xfrm>
          </p:grpSpPr>
          <p:sp>
            <p:nvSpPr>
              <p:cNvPr id="438289" name="Text Box 17"/>
              <p:cNvSpPr txBox="1">
                <a:spLocks noChangeArrowheads="1"/>
              </p:cNvSpPr>
              <p:nvPr/>
            </p:nvSpPr>
            <p:spPr bwMode="auto">
              <a:xfrm>
                <a:off x="3164" y="2192"/>
                <a:ext cx="764" cy="237"/>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1800" b="0">
                    <a:solidFill>
                      <a:schemeClr val="tx1"/>
                    </a:solidFill>
                    <a:latin typeface="Verdana" pitchFamily="34" charset="0"/>
                  </a:rPr>
                  <a:t>StaticText</a:t>
                </a:r>
              </a:p>
            </p:txBody>
          </p:sp>
          <p:sp>
            <p:nvSpPr>
              <p:cNvPr id="438290" name="Text Box 18"/>
              <p:cNvSpPr txBox="1">
                <a:spLocks noChangeArrowheads="1"/>
              </p:cNvSpPr>
              <p:nvPr/>
            </p:nvSpPr>
            <p:spPr bwMode="auto">
              <a:xfrm>
                <a:off x="3164" y="2435"/>
                <a:ext cx="764" cy="141"/>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endParaRPr kumimoji="0" lang="zh-CN" altLang="zh-CN" sz="800" b="0">
                  <a:solidFill>
                    <a:schemeClr val="tx1"/>
                  </a:solidFill>
                  <a:latin typeface="Verdana" pitchFamily="34" charset="0"/>
                </a:endParaRPr>
              </a:p>
            </p:txBody>
          </p:sp>
          <p:sp>
            <p:nvSpPr>
              <p:cNvPr id="438291" name="Text Box 19"/>
              <p:cNvSpPr txBox="1">
                <a:spLocks noChangeArrowheads="1"/>
              </p:cNvSpPr>
              <p:nvPr/>
            </p:nvSpPr>
            <p:spPr bwMode="auto">
              <a:xfrm>
                <a:off x="3166" y="2573"/>
                <a:ext cx="764" cy="141"/>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endParaRPr kumimoji="0" lang="zh-CN" altLang="zh-CN" sz="800" b="0">
                  <a:solidFill>
                    <a:schemeClr val="tx1"/>
                  </a:solidFill>
                  <a:latin typeface="Verdana" pitchFamily="34" charset="0"/>
                </a:endParaRPr>
              </a:p>
            </p:txBody>
          </p:sp>
        </p:grpSp>
        <p:grpSp>
          <p:nvGrpSpPr>
            <p:cNvPr id="438292" name="Group 20"/>
            <p:cNvGrpSpPr>
              <a:grpSpLocks/>
            </p:cNvGrpSpPr>
            <p:nvPr/>
          </p:nvGrpSpPr>
          <p:grpSpPr bwMode="auto">
            <a:xfrm>
              <a:off x="3619" y="3313"/>
              <a:ext cx="916" cy="522"/>
              <a:chOff x="3164" y="2192"/>
              <a:chExt cx="766" cy="522"/>
            </a:xfrm>
          </p:grpSpPr>
          <p:sp>
            <p:nvSpPr>
              <p:cNvPr id="438293" name="Text Box 21"/>
              <p:cNvSpPr txBox="1">
                <a:spLocks noChangeArrowheads="1"/>
              </p:cNvSpPr>
              <p:nvPr/>
            </p:nvSpPr>
            <p:spPr bwMode="auto">
              <a:xfrm>
                <a:off x="3164" y="2192"/>
                <a:ext cx="764" cy="237"/>
              </a:xfrm>
              <a:prstGeom prst="rect">
                <a:avLst/>
              </a:prstGeom>
              <a:noFill/>
              <a:ln w="9525">
                <a:solidFill>
                  <a:schemeClr val="tx1"/>
                </a:solidFill>
                <a:miter lim="800000"/>
                <a:headEnd/>
                <a:tailEnd/>
              </a:ln>
              <a:effectLst/>
            </p:spPr>
            <p:txBody>
              <a:bodyPr>
                <a:spAutoFit/>
              </a:bodyPr>
              <a:lstStyle/>
              <a:p>
                <a:pPr algn="ctr">
                  <a:lnSpc>
                    <a:spcPct val="100000"/>
                  </a:lnSpc>
                </a:pPr>
                <a:r>
                  <a:rPr kumimoji="0" lang="en-US" altLang="zh-CN" sz="1800" b="0">
                    <a:solidFill>
                      <a:schemeClr val="tx1"/>
                    </a:solidFill>
                    <a:latin typeface="Verdana" pitchFamily="34" charset="0"/>
                  </a:rPr>
                  <a:t>DropDown</a:t>
                </a:r>
              </a:p>
            </p:txBody>
          </p:sp>
          <p:sp>
            <p:nvSpPr>
              <p:cNvPr id="438294" name="Text Box 22"/>
              <p:cNvSpPr txBox="1">
                <a:spLocks noChangeArrowheads="1"/>
              </p:cNvSpPr>
              <p:nvPr/>
            </p:nvSpPr>
            <p:spPr bwMode="auto">
              <a:xfrm>
                <a:off x="3164" y="2435"/>
                <a:ext cx="764" cy="141"/>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endParaRPr kumimoji="0" lang="zh-CN" altLang="zh-CN" sz="800" b="0">
                  <a:solidFill>
                    <a:schemeClr val="tx1"/>
                  </a:solidFill>
                  <a:latin typeface="Verdana" pitchFamily="34" charset="0"/>
                </a:endParaRPr>
              </a:p>
            </p:txBody>
          </p:sp>
          <p:sp>
            <p:nvSpPr>
              <p:cNvPr id="438295" name="Text Box 23"/>
              <p:cNvSpPr txBox="1">
                <a:spLocks noChangeArrowheads="1"/>
              </p:cNvSpPr>
              <p:nvPr/>
            </p:nvSpPr>
            <p:spPr bwMode="auto">
              <a:xfrm>
                <a:off x="3166" y="2573"/>
                <a:ext cx="764" cy="141"/>
              </a:xfrm>
              <a:prstGeom prst="rect">
                <a:avLst/>
              </a:prstGeom>
              <a:noFill/>
              <a:ln w="9525">
                <a:solidFill>
                  <a:schemeClr val="tx1"/>
                </a:solidFill>
                <a:miter lim="800000"/>
                <a:headEnd/>
                <a:tailEnd/>
              </a:ln>
              <a:effectLst/>
            </p:spPr>
            <p:txBody>
              <a:bodyPr>
                <a:spAutoFit/>
              </a:bodyPr>
              <a:lstStyle/>
              <a:p>
                <a:pPr algn="l">
                  <a:lnSpc>
                    <a:spcPct val="100000"/>
                  </a:lnSpc>
                  <a:spcBef>
                    <a:spcPct val="20000"/>
                  </a:spcBef>
                </a:pPr>
                <a:endParaRPr kumimoji="0" lang="zh-CN" altLang="zh-CN" sz="800" b="0">
                  <a:solidFill>
                    <a:schemeClr val="tx1"/>
                  </a:solidFill>
                  <a:latin typeface="Verdana" pitchFamily="34" charset="0"/>
                </a:endParaRPr>
              </a:p>
            </p:txBody>
          </p:sp>
        </p:grpSp>
        <p:sp>
          <p:nvSpPr>
            <p:cNvPr id="438296" name="Line 24"/>
            <p:cNvSpPr>
              <a:spLocks noChangeShapeType="1"/>
            </p:cNvSpPr>
            <p:nvPr/>
          </p:nvSpPr>
          <p:spPr bwMode="auto">
            <a:xfrm flipV="1">
              <a:off x="3046" y="2537"/>
              <a:ext cx="370" cy="1"/>
            </a:xfrm>
            <a:prstGeom prst="line">
              <a:avLst/>
            </a:prstGeom>
            <a:noFill/>
            <a:ln w="9525">
              <a:solidFill>
                <a:schemeClr val="tx1"/>
              </a:solidFill>
              <a:round/>
              <a:headEnd/>
              <a:tailEnd/>
            </a:ln>
            <a:effectLst/>
          </p:spPr>
          <p:txBody>
            <a:bodyPr/>
            <a:lstStyle/>
            <a:p>
              <a:endParaRPr lang="zh-CN" altLang="en-US"/>
            </a:p>
          </p:txBody>
        </p:sp>
        <p:sp>
          <p:nvSpPr>
            <p:cNvPr id="438297" name="Line 25"/>
            <p:cNvSpPr>
              <a:spLocks noChangeShapeType="1"/>
            </p:cNvSpPr>
            <p:nvPr/>
          </p:nvSpPr>
          <p:spPr bwMode="auto">
            <a:xfrm flipV="1">
              <a:off x="3046" y="1760"/>
              <a:ext cx="0" cy="778"/>
            </a:xfrm>
            <a:prstGeom prst="line">
              <a:avLst/>
            </a:prstGeom>
            <a:noFill/>
            <a:ln w="9525">
              <a:solidFill>
                <a:schemeClr val="tx1"/>
              </a:solidFill>
              <a:round/>
              <a:headEnd/>
              <a:tailEnd type="arrow" w="lg" len="lg"/>
            </a:ln>
            <a:effectLst/>
          </p:spPr>
          <p:txBody>
            <a:bodyPr/>
            <a:lstStyle/>
            <a:p>
              <a:endParaRPr lang="zh-CN" altLang="en-US"/>
            </a:p>
          </p:txBody>
        </p:sp>
        <p:sp>
          <p:nvSpPr>
            <p:cNvPr id="438298" name="Line 26"/>
            <p:cNvSpPr>
              <a:spLocks noChangeShapeType="1"/>
            </p:cNvSpPr>
            <p:nvPr/>
          </p:nvSpPr>
          <p:spPr bwMode="auto">
            <a:xfrm>
              <a:off x="4824" y="2531"/>
              <a:ext cx="277" cy="0"/>
            </a:xfrm>
            <a:prstGeom prst="line">
              <a:avLst/>
            </a:prstGeom>
            <a:noFill/>
            <a:ln w="9525">
              <a:solidFill>
                <a:schemeClr val="tx1"/>
              </a:solidFill>
              <a:round/>
              <a:headEnd/>
              <a:tailEnd/>
            </a:ln>
            <a:effectLst/>
          </p:spPr>
          <p:txBody>
            <a:bodyPr/>
            <a:lstStyle/>
            <a:p>
              <a:endParaRPr lang="zh-CN" altLang="en-US"/>
            </a:p>
          </p:txBody>
        </p:sp>
        <p:sp>
          <p:nvSpPr>
            <p:cNvPr id="438299" name="Line 27"/>
            <p:cNvSpPr>
              <a:spLocks noChangeShapeType="1"/>
            </p:cNvSpPr>
            <p:nvPr/>
          </p:nvSpPr>
          <p:spPr bwMode="auto">
            <a:xfrm flipV="1">
              <a:off x="5094" y="1753"/>
              <a:ext cx="0" cy="778"/>
            </a:xfrm>
            <a:prstGeom prst="line">
              <a:avLst/>
            </a:prstGeom>
            <a:noFill/>
            <a:ln w="9525">
              <a:solidFill>
                <a:schemeClr val="tx1"/>
              </a:solidFill>
              <a:round/>
              <a:headEnd/>
              <a:tailEnd type="arrow" w="lg" len="lg"/>
            </a:ln>
            <a:effectLst/>
          </p:spPr>
          <p:txBody>
            <a:bodyPr/>
            <a:lstStyle/>
            <a:p>
              <a:endParaRPr lang="zh-CN" altLang="en-US"/>
            </a:p>
          </p:txBody>
        </p:sp>
        <p:sp>
          <p:nvSpPr>
            <p:cNvPr id="438301" name="Line 29"/>
            <p:cNvSpPr>
              <a:spLocks noChangeShapeType="1"/>
            </p:cNvSpPr>
            <p:nvPr/>
          </p:nvSpPr>
          <p:spPr bwMode="auto">
            <a:xfrm flipV="1">
              <a:off x="4070" y="2769"/>
              <a:ext cx="0" cy="548"/>
            </a:xfrm>
            <a:prstGeom prst="line">
              <a:avLst/>
            </a:prstGeom>
            <a:noFill/>
            <a:ln w="9525">
              <a:solidFill>
                <a:schemeClr val="tx1"/>
              </a:solidFill>
              <a:round/>
              <a:headEnd type="arrow" w="lg" len="lg"/>
              <a:tailEnd/>
            </a:ln>
            <a:effectLst/>
          </p:spPr>
          <p:txBody>
            <a:bodyPr/>
            <a:lstStyle/>
            <a:p>
              <a:endParaRPr lang="zh-CN" altLang="en-US"/>
            </a:p>
          </p:txBody>
        </p:sp>
        <p:sp>
          <p:nvSpPr>
            <p:cNvPr id="438304" name="Line 32"/>
            <p:cNvSpPr>
              <a:spLocks noChangeShapeType="1"/>
            </p:cNvSpPr>
            <p:nvPr/>
          </p:nvSpPr>
          <p:spPr bwMode="auto">
            <a:xfrm>
              <a:off x="5321" y="1749"/>
              <a:ext cx="0" cy="875"/>
            </a:xfrm>
            <a:prstGeom prst="line">
              <a:avLst/>
            </a:prstGeom>
            <a:noFill/>
            <a:ln w="9525">
              <a:solidFill>
                <a:schemeClr val="tx1"/>
              </a:solidFill>
              <a:round/>
              <a:headEnd/>
              <a:tailEnd/>
            </a:ln>
            <a:effectLst/>
          </p:spPr>
          <p:txBody>
            <a:bodyPr/>
            <a:lstStyle/>
            <a:p>
              <a:endParaRPr lang="zh-CN" altLang="en-US"/>
            </a:p>
          </p:txBody>
        </p:sp>
        <p:sp>
          <p:nvSpPr>
            <p:cNvPr id="438305" name="Line 33"/>
            <p:cNvSpPr>
              <a:spLocks noChangeShapeType="1"/>
            </p:cNvSpPr>
            <p:nvPr/>
          </p:nvSpPr>
          <p:spPr bwMode="auto">
            <a:xfrm flipH="1">
              <a:off x="4825" y="2624"/>
              <a:ext cx="496" cy="0"/>
            </a:xfrm>
            <a:prstGeom prst="line">
              <a:avLst/>
            </a:prstGeom>
            <a:noFill/>
            <a:ln w="9525">
              <a:solidFill>
                <a:schemeClr val="tx1"/>
              </a:solidFill>
              <a:round/>
              <a:headEnd/>
              <a:tailEnd type="arrow" w="lg" len="lg"/>
            </a:ln>
            <a:effectLst/>
          </p:spPr>
          <p:txBody>
            <a:bodyPr/>
            <a:lstStyle/>
            <a:p>
              <a:endParaRPr lang="zh-CN" altLang="en-US"/>
            </a:p>
          </p:txBody>
        </p:sp>
        <p:sp>
          <p:nvSpPr>
            <p:cNvPr id="438306" name="Line 34"/>
            <p:cNvSpPr>
              <a:spLocks noChangeShapeType="1"/>
            </p:cNvSpPr>
            <p:nvPr/>
          </p:nvSpPr>
          <p:spPr bwMode="auto">
            <a:xfrm flipV="1">
              <a:off x="4192" y="2773"/>
              <a:ext cx="0" cy="539"/>
            </a:xfrm>
            <a:prstGeom prst="line">
              <a:avLst/>
            </a:prstGeom>
            <a:noFill/>
            <a:ln w="9525">
              <a:solidFill>
                <a:schemeClr val="tx1"/>
              </a:solidFill>
              <a:round/>
              <a:headEnd/>
              <a:tailEnd type="arrow" w="lg" len="lg"/>
            </a:ln>
            <a:effectLst/>
          </p:spPr>
          <p:txBody>
            <a:bodyPr/>
            <a:lstStyle/>
            <a:p>
              <a:endParaRPr lang="zh-CN" altLang="en-US"/>
            </a:p>
          </p:txBody>
        </p:sp>
      </p:grpSp>
      <p:pic>
        <p:nvPicPr>
          <p:cNvPr id="438309" name="Picture 37"/>
          <p:cNvPicPr>
            <a:picLocks noChangeAspect="1" noChangeArrowheads="1"/>
          </p:cNvPicPr>
          <p:nvPr/>
        </p:nvPicPr>
        <p:blipFill>
          <a:blip r:embed="rId2" cstate="print"/>
          <a:srcRect/>
          <a:stretch>
            <a:fillRect/>
          </a:stretch>
        </p:blipFill>
        <p:spPr bwMode="auto">
          <a:xfrm>
            <a:off x="138113" y="2008188"/>
            <a:ext cx="3008312" cy="3635375"/>
          </a:xfrm>
          <a:prstGeom prst="rect">
            <a:avLst/>
          </a:prstGeom>
          <a:noFill/>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8308"/>
                                        </p:tgtEl>
                                        <p:attrNameLst>
                                          <p:attrName>style.visibility</p:attrName>
                                        </p:attrNameLst>
                                      </p:cBhvr>
                                      <p:to>
                                        <p:strVal val="visible"/>
                                      </p:to>
                                    </p:set>
                                    <p:animEffect transition="in" filter="blinds(horizontal)">
                                      <p:cBhvr>
                                        <p:cTn id="7" dur="500"/>
                                        <p:tgtEl>
                                          <p:spTgt spid="43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0" name="Text Box 4"/>
          <p:cNvSpPr txBox="1">
            <a:spLocks noChangeArrowheads="1"/>
          </p:cNvSpPr>
          <p:nvPr/>
        </p:nvSpPr>
        <p:spPr bwMode="auto">
          <a:xfrm>
            <a:off x="0" y="1214438"/>
            <a:ext cx="6364288"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3. Mediator</a:t>
            </a:r>
            <a:r>
              <a:rPr lang="zh-CN" altLang="en-US">
                <a:solidFill>
                  <a:schemeClr val="hlink"/>
                </a:solidFill>
                <a:effectLst>
                  <a:outerShdw blurRad="38100" dist="38100" dir="2700000" algn="tl">
                    <a:srgbClr val="C0C0C0"/>
                  </a:outerShdw>
                </a:effectLst>
              </a:rPr>
              <a:t>模式</a:t>
            </a:r>
            <a:r>
              <a:rPr lang="en-US" altLang="zh-CN">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顺序图</a:t>
            </a:r>
          </a:p>
        </p:txBody>
      </p:sp>
      <p:sp>
        <p:nvSpPr>
          <p:cNvPr id="439301" name="Text Box 5"/>
          <p:cNvSpPr txBox="1">
            <a:spLocks noChangeArrowheads="1"/>
          </p:cNvSpPr>
          <p:nvPr/>
        </p:nvSpPr>
        <p:spPr bwMode="auto">
          <a:xfrm>
            <a:off x="1477963" y="301625"/>
            <a:ext cx="6037262"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设计模式简介</a:t>
            </a:r>
          </a:p>
        </p:txBody>
      </p:sp>
      <p:pic>
        <p:nvPicPr>
          <p:cNvPr id="439302" name="Picture 6"/>
          <p:cNvPicPr>
            <a:picLocks noChangeAspect="1" noChangeArrowheads="1"/>
          </p:cNvPicPr>
          <p:nvPr/>
        </p:nvPicPr>
        <p:blipFill>
          <a:blip r:embed="rId3" cstate="print"/>
          <a:srcRect/>
          <a:stretch>
            <a:fillRect/>
          </a:stretch>
        </p:blipFill>
        <p:spPr bwMode="auto">
          <a:xfrm>
            <a:off x="138113" y="2008188"/>
            <a:ext cx="3008312" cy="3635375"/>
          </a:xfrm>
          <a:prstGeom prst="rect">
            <a:avLst/>
          </a:prstGeom>
          <a:noFill/>
        </p:spPr>
      </p:pic>
      <p:sp>
        <p:nvSpPr>
          <p:cNvPr id="439303" name="Rectangle 7"/>
          <p:cNvSpPr>
            <a:spLocks noChangeArrowheads="1"/>
          </p:cNvSpPr>
          <p:nvPr/>
        </p:nvSpPr>
        <p:spPr bwMode="auto">
          <a:xfrm>
            <a:off x="3440113" y="1951038"/>
            <a:ext cx="1101725" cy="25241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600" u="sng"/>
              <a:t>:ListBox</a:t>
            </a:r>
          </a:p>
        </p:txBody>
      </p:sp>
      <p:sp>
        <p:nvSpPr>
          <p:cNvPr id="439304" name="Rectangle 8"/>
          <p:cNvSpPr>
            <a:spLocks noChangeArrowheads="1"/>
          </p:cNvSpPr>
          <p:nvPr/>
        </p:nvSpPr>
        <p:spPr bwMode="auto">
          <a:xfrm>
            <a:off x="4829175" y="1951038"/>
            <a:ext cx="1631950" cy="25241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600" u="sng"/>
              <a:t>:WidgetDirector</a:t>
            </a:r>
          </a:p>
        </p:txBody>
      </p:sp>
      <p:sp>
        <p:nvSpPr>
          <p:cNvPr id="439305" name="Rectangle 9"/>
          <p:cNvSpPr>
            <a:spLocks noChangeArrowheads="1"/>
          </p:cNvSpPr>
          <p:nvPr/>
        </p:nvSpPr>
        <p:spPr bwMode="auto">
          <a:xfrm>
            <a:off x="6702425" y="1943100"/>
            <a:ext cx="1176338" cy="25241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600" u="sng"/>
              <a:t>:DropDown</a:t>
            </a:r>
          </a:p>
        </p:txBody>
      </p:sp>
      <p:sp>
        <p:nvSpPr>
          <p:cNvPr id="439306" name="Rectangle 10"/>
          <p:cNvSpPr>
            <a:spLocks noChangeArrowheads="1"/>
          </p:cNvSpPr>
          <p:nvPr/>
        </p:nvSpPr>
        <p:spPr bwMode="auto">
          <a:xfrm>
            <a:off x="7970838" y="1935163"/>
            <a:ext cx="1101725" cy="25241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600" u="sng"/>
              <a:t>:StaticText</a:t>
            </a:r>
          </a:p>
        </p:txBody>
      </p:sp>
      <p:sp>
        <p:nvSpPr>
          <p:cNvPr id="439307" name="Line 11"/>
          <p:cNvSpPr>
            <a:spLocks noChangeShapeType="1"/>
          </p:cNvSpPr>
          <p:nvPr/>
        </p:nvSpPr>
        <p:spPr bwMode="auto">
          <a:xfrm>
            <a:off x="3967163" y="2195513"/>
            <a:ext cx="0" cy="4254500"/>
          </a:xfrm>
          <a:prstGeom prst="line">
            <a:avLst/>
          </a:prstGeom>
          <a:noFill/>
          <a:ln w="19050">
            <a:solidFill>
              <a:schemeClr val="tx1"/>
            </a:solidFill>
            <a:prstDash val="dash"/>
            <a:round/>
            <a:headEnd/>
            <a:tailEnd/>
          </a:ln>
          <a:effectLst/>
        </p:spPr>
        <p:txBody>
          <a:bodyPr/>
          <a:lstStyle/>
          <a:p>
            <a:endParaRPr lang="zh-CN" altLang="en-US"/>
          </a:p>
        </p:txBody>
      </p:sp>
      <p:sp>
        <p:nvSpPr>
          <p:cNvPr id="439308" name="Line 12"/>
          <p:cNvSpPr>
            <a:spLocks noChangeShapeType="1"/>
          </p:cNvSpPr>
          <p:nvPr/>
        </p:nvSpPr>
        <p:spPr bwMode="auto">
          <a:xfrm>
            <a:off x="5622925" y="2195513"/>
            <a:ext cx="0" cy="4254500"/>
          </a:xfrm>
          <a:prstGeom prst="line">
            <a:avLst/>
          </a:prstGeom>
          <a:noFill/>
          <a:ln w="19050">
            <a:solidFill>
              <a:schemeClr val="tx1"/>
            </a:solidFill>
            <a:prstDash val="dash"/>
            <a:round/>
            <a:headEnd/>
            <a:tailEnd/>
          </a:ln>
          <a:effectLst/>
        </p:spPr>
        <p:txBody>
          <a:bodyPr/>
          <a:lstStyle/>
          <a:p>
            <a:endParaRPr lang="zh-CN" altLang="en-US"/>
          </a:p>
        </p:txBody>
      </p:sp>
      <p:sp>
        <p:nvSpPr>
          <p:cNvPr id="439309" name="Line 13"/>
          <p:cNvSpPr>
            <a:spLocks noChangeShapeType="1"/>
          </p:cNvSpPr>
          <p:nvPr/>
        </p:nvSpPr>
        <p:spPr bwMode="auto">
          <a:xfrm>
            <a:off x="7294563" y="2187575"/>
            <a:ext cx="0" cy="4254500"/>
          </a:xfrm>
          <a:prstGeom prst="line">
            <a:avLst/>
          </a:prstGeom>
          <a:noFill/>
          <a:ln w="19050">
            <a:solidFill>
              <a:schemeClr val="tx1"/>
            </a:solidFill>
            <a:prstDash val="dash"/>
            <a:round/>
            <a:headEnd/>
            <a:tailEnd/>
          </a:ln>
          <a:effectLst/>
        </p:spPr>
        <p:txBody>
          <a:bodyPr/>
          <a:lstStyle/>
          <a:p>
            <a:endParaRPr lang="zh-CN" altLang="en-US"/>
          </a:p>
        </p:txBody>
      </p:sp>
      <p:sp>
        <p:nvSpPr>
          <p:cNvPr id="439310" name="Line 14"/>
          <p:cNvSpPr>
            <a:spLocks noChangeShapeType="1"/>
          </p:cNvSpPr>
          <p:nvPr/>
        </p:nvSpPr>
        <p:spPr bwMode="auto">
          <a:xfrm>
            <a:off x="8535988" y="2179638"/>
            <a:ext cx="0" cy="4254500"/>
          </a:xfrm>
          <a:prstGeom prst="line">
            <a:avLst/>
          </a:prstGeom>
          <a:noFill/>
          <a:ln w="19050">
            <a:solidFill>
              <a:schemeClr val="tx1"/>
            </a:solidFill>
            <a:prstDash val="dash"/>
            <a:round/>
            <a:headEnd/>
            <a:tailEnd/>
          </a:ln>
          <a:effectLst/>
        </p:spPr>
        <p:txBody>
          <a:bodyPr/>
          <a:lstStyle/>
          <a:p>
            <a:endParaRPr lang="zh-CN" altLang="en-US"/>
          </a:p>
        </p:txBody>
      </p:sp>
      <p:sp>
        <p:nvSpPr>
          <p:cNvPr id="439311" name="Rectangle 15"/>
          <p:cNvSpPr>
            <a:spLocks noChangeArrowheads="1"/>
          </p:cNvSpPr>
          <p:nvPr/>
        </p:nvSpPr>
        <p:spPr bwMode="auto">
          <a:xfrm>
            <a:off x="3919538" y="2384425"/>
            <a:ext cx="73025" cy="113347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12" name="Rectangle 16"/>
          <p:cNvSpPr>
            <a:spLocks noChangeArrowheads="1"/>
          </p:cNvSpPr>
          <p:nvPr/>
        </p:nvSpPr>
        <p:spPr bwMode="auto">
          <a:xfrm>
            <a:off x="5575300" y="2376488"/>
            <a:ext cx="88900" cy="381952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13" name="Rectangle 17"/>
          <p:cNvSpPr>
            <a:spLocks noChangeArrowheads="1"/>
          </p:cNvSpPr>
          <p:nvPr/>
        </p:nvSpPr>
        <p:spPr bwMode="auto">
          <a:xfrm>
            <a:off x="7242175" y="4000500"/>
            <a:ext cx="98425" cy="157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14" name="Rectangle 18"/>
          <p:cNvSpPr>
            <a:spLocks noChangeArrowheads="1"/>
          </p:cNvSpPr>
          <p:nvPr/>
        </p:nvSpPr>
        <p:spPr bwMode="auto">
          <a:xfrm>
            <a:off x="8483600" y="3509963"/>
            <a:ext cx="80963" cy="265271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15" name="Line 19"/>
          <p:cNvSpPr>
            <a:spLocks noChangeShapeType="1"/>
          </p:cNvSpPr>
          <p:nvPr/>
        </p:nvSpPr>
        <p:spPr bwMode="auto">
          <a:xfrm>
            <a:off x="4000500" y="2641600"/>
            <a:ext cx="1558925" cy="0"/>
          </a:xfrm>
          <a:prstGeom prst="line">
            <a:avLst/>
          </a:prstGeom>
          <a:noFill/>
          <a:ln w="9525">
            <a:solidFill>
              <a:schemeClr val="tx1"/>
            </a:solidFill>
            <a:round/>
            <a:headEnd/>
            <a:tailEnd type="arrow" w="lg" len="lg"/>
          </a:ln>
          <a:effectLst/>
        </p:spPr>
        <p:txBody>
          <a:bodyPr/>
          <a:lstStyle/>
          <a:p>
            <a:endParaRPr lang="zh-CN" altLang="en-US"/>
          </a:p>
        </p:txBody>
      </p:sp>
      <p:sp>
        <p:nvSpPr>
          <p:cNvPr id="439316" name="Text Box 20"/>
          <p:cNvSpPr txBox="1">
            <a:spLocks noChangeArrowheads="1"/>
          </p:cNvSpPr>
          <p:nvPr/>
        </p:nvSpPr>
        <p:spPr bwMode="auto">
          <a:xfrm>
            <a:off x="4030663" y="2366963"/>
            <a:ext cx="1471612" cy="257175"/>
          </a:xfrm>
          <a:prstGeom prst="rect">
            <a:avLst/>
          </a:prstGeom>
          <a:noFill/>
          <a:ln w="9525">
            <a:noFill/>
            <a:miter lim="800000"/>
            <a:headEnd/>
            <a:tailEnd/>
          </a:ln>
          <a:effectLst/>
        </p:spPr>
        <p:txBody>
          <a:bodyPr wrap="none">
            <a:spAutoFit/>
          </a:bodyPr>
          <a:lstStyle/>
          <a:p>
            <a:r>
              <a:rPr lang="en-US" altLang="zh-CN" sz="1200"/>
              <a:t>1. ListBoxChange</a:t>
            </a:r>
          </a:p>
        </p:txBody>
      </p:sp>
      <p:sp>
        <p:nvSpPr>
          <p:cNvPr id="439317" name="Line 21"/>
          <p:cNvSpPr>
            <a:spLocks noChangeShapeType="1"/>
          </p:cNvSpPr>
          <p:nvPr/>
        </p:nvSpPr>
        <p:spPr bwMode="auto">
          <a:xfrm flipH="1">
            <a:off x="4008438" y="3028950"/>
            <a:ext cx="1558925" cy="0"/>
          </a:xfrm>
          <a:prstGeom prst="line">
            <a:avLst/>
          </a:prstGeom>
          <a:noFill/>
          <a:ln w="9525">
            <a:solidFill>
              <a:schemeClr val="tx1"/>
            </a:solidFill>
            <a:round/>
            <a:headEnd/>
            <a:tailEnd type="triangle" w="med" len="med"/>
          </a:ln>
          <a:effectLst/>
        </p:spPr>
        <p:txBody>
          <a:bodyPr/>
          <a:lstStyle/>
          <a:p>
            <a:endParaRPr lang="zh-CN" altLang="en-US"/>
          </a:p>
        </p:txBody>
      </p:sp>
      <p:sp>
        <p:nvSpPr>
          <p:cNvPr id="439318" name="Text Box 22"/>
          <p:cNvSpPr txBox="1">
            <a:spLocks noChangeArrowheads="1"/>
          </p:cNvSpPr>
          <p:nvPr/>
        </p:nvSpPr>
        <p:spPr bwMode="auto">
          <a:xfrm>
            <a:off x="3937000" y="2760663"/>
            <a:ext cx="1665288" cy="257175"/>
          </a:xfrm>
          <a:prstGeom prst="rect">
            <a:avLst/>
          </a:prstGeom>
          <a:noFill/>
          <a:ln w="9525">
            <a:noFill/>
            <a:miter lim="800000"/>
            <a:headEnd/>
            <a:tailEnd/>
          </a:ln>
          <a:effectLst/>
        </p:spPr>
        <p:txBody>
          <a:bodyPr wrap="none">
            <a:spAutoFit/>
          </a:bodyPr>
          <a:lstStyle/>
          <a:p>
            <a:r>
              <a:rPr lang="en-US" altLang="zh-CN" sz="1200"/>
              <a:t>1. 1 GetChangeState</a:t>
            </a:r>
          </a:p>
        </p:txBody>
      </p:sp>
      <p:sp>
        <p:nvSpPr>
          <p:cNvPr id="439319" name="Line 23"/>
          <p:cNvSpPr>
            <a:spLocks noChangeShapeType="1"/>
          </p:cNvSpPr>
          <p:nvPr/>
        </p:nvSpPr>
        <p:spPr bwMode="auto">
          <a:xfrm>
            <a:off x="4000500" y="3435350"/>
            <a:ext cx="1558925" cy="0"/>
          </a:xfrm>
          <a:prstGeom prst="line">
            <a:avLst/>
          </a:prstGeom>
          <a:noFill/>
          <a:ln w="9525">
            <a:solidFill>
              <a:schemeClr val="tx1"/>
            </a:solidFill>
            <a:prstDash val="dash"/>
            <a:round/>
            <a:headEnd/>
            <a:tailEnd type="arrow" w="lg" len="lg"/>
          </a:ln>
          <a:effectLst/>
        </p:spPr>
        <p:txBody>
          <a:bodyPr/>
          <a:lstStyle/>
          <a:p>
            <a:endParaRPr lang="zh-CN" altLang="en-US"/>
          </a:p>
        </p:txBody>
      </p:sp>
      <p:sp>
        <p:nvSpPr>
          <p:cNvPr id="439320" name="Text Box 24"/>
          <p:cNvSpPr txBox="1">
            <a:spLocks noChangeArrowheads="1"/>
          </p:cNvSpPr>
          <p:nvPr/>
        </p:nvSpPr>
        <p:spPr bwMode="auto">
          <a:xfrm>
            <a:off x="4102100" y="3208338"/>
            <a:ext cx="1225550" cy="257175"/>
          </a:xfrm>
          <a:prstGeom prst="rect">
            <a:avLst/>
          </a:prstGeom>
          <a:noFill/>
          <a:ln w="9525">
            <a:noFill/>
            <a:miter lim="800000"/>
            <a:headEnd/>
            <a:tailEnd/>
          </a:ln>
          <a:effectLst/>
        </p:spPr>
        <p:txBody>
          <a:bodyPr wrap="none">
            <a:spAutoFit/>
          </a:bodyPr>
          <a:lstStyle/>
          <a:p>
            <a:r>
              <a:rPr lang="en-US" altLang="zh-CN" sz="1200"/>
              <a:t>1.2  SendState</a:t>
            </a:r>
          </a:p>
        </p:txBody>
      </p:sp>
      <p:sp>
        <p:nvSpPr>
          <p:cNvPr id="439321" name="AutoShape 25"/>
          <p:cNvSpPr>
            <a:spLocks noChangeArrowheads="1"/>
          </p:cNvSpPr>
          <p:nvPr/>
        </p:nvSpPr>
        <p:spPr bwMode="auto">
          <a:xfrm rot="16200000">
            <a:off x="3558382" y="3648868"/>
            <a:ext cx="603250" cy="1052513"/>
          </a:xfrm>
          <a:prstGeom prst="foldedCorner">
            <a:avLst>
              <a:gd name="adj" fmla="val 12500"/>
            </a:avLst>
          </a:prstGeom>
          <a:solidFill>
            <a:schemeClr val="accent1"/>
          </a:solidFill>
          <a:ln w="9525">
            <a:solidFill>
              <a:schemeClr val="tx1"/>
            </a:solidFill>
            <a:round/>
            <a:headEnd/>
            <a:tailEnd/>
          </a:ln>
          <a:effectLst/>
        </p:spPr>
        <p:txBody>
          <a:bodyPr vert="eaVert" wrap="none" anchor="ctr"/>
          <a:lstStyle/>
          <a:p>
            <a:pPr algn="ctr"/>
            <a:r>
              <a:rPr lang="zh-CN" altLang="en-US" sz="1600"/>
              <a:t>发送的是</a:t>
            </a:r>
          </a:p>
          <a:p>
            <a:pPr algn="ctr"/>
            <a:r>
              <a:rPr lang="zh-CN" altLang="en-US" sz="1600"/>
              <a:t>状态消息</a:t>
            </a:r>
          </a:p>
        </p:txBody>
      </p:sp>
      <p:sp>
        <p:nvSpPr>
          <p:cNvPr id="439322" name="Line 26"/>
          <p:cNvSpPr>
            <a:spLocks noChangeShapeType="1"/>
          </p:cNvSpPr>
          <p:nvPr/>
        </p:nvSpPr>
        <p:spPr bwMode="auto">
          <a:xfrm flipH="1">
            <a:off x="3575050" y="3371850"/>
            <a:ext cx="973138" cy="473075"/>
          </a:xfrm>
          <a:prstGeom prst="line">
            <a:avLst/>
          </a:prstGeom>
          <a:noFill/>
          <a:ln w="19050">
            <a:solidFill>
              <a:schemeClr val="hlink"/>
            </a:solidFill>
            <a:prstDash val="dash"/>
            <a:round/>
            <a:headEnd/>
            <a:tailEnd/>
          </a:ln>
          <a:effectLst/>
        </p:spPr>
        <p:txBody>
          <a:bodyPr/>
          <a:lstStyle/>
          <a:p>
            <a:endParaRPr lang="zh-CN" altLang="en-US"/>
          </a:p>
        </p:txBody>
      </p:sp>
      <p:sp>
        <p:nvSpPr>
          <p:cNvPr id="439324" name="Line 28"/>
          <p:cNvSpPr>
            <a:spLocks noChangeShapeType="1"/>
          </p:cNvSpPr>
          <p:nvPr/>
        </p:nvSpPr>
        <p:spPr bwMode="auto">
          <a:xfrm flipV="1">
            <a:off x="5665788" y="3833813"/>
            <a:ext cx="2825750" cy="0"/>
          </a:xfrm>
          <a:prstGeom prst="line">
            <a:avLst/>
          </a:prstGeom>
          <a:noFill/>
          <a:ln w="9525">
            <a:solidFill>
              <a:schemeClr val="tx1"/>
            </a:solidFill>
            <a:round/>
            <a:headEnd/>
            <a:tailEnd type="arrow" w="lg" len="lg"/>
          </a:ln>
          <a:effectLst/>
        </p:spPr>
        <p:txBody>
          <a:bodyPr/>
          <a:lstStyle/>
          <a:p>
            <a:endParaRPr lang="zh-CN" altLang="en-US"/>
          </a:p>
        </p:txBody>
      </p:sp>
      <p:sp>
        <p:nvSpPr>
          <p:cNvPr id="439325" name="Text Box 29"/>
          <p:cNvSpPr txBox="1">
            <a:spLocks noChangeArrowheads="1"/>
          </p:cNvSpPr>
          <p:nvPr/>
        </p:nvSpPr>
        <p:spPr bwMode="auto">
          <a:xfrm>
            <a:off x="6234113" y="3589338"/>
            <a:ext cx="1343025" cy="257175"/>
          </a:xfrm>
          <a:prstGeom prst="rect">
            <a:avLst/>
          </a:prstGeom>
          <a:noFill/>
          <a:ln w="9525">
            <a:noFill/>
            <a:miter lim="800000"/>
            <a:headEnd/>
            <a:tailEnd/>
          </a:ln>
          <a:effectLst/>
        </p:spPr>
        <p:txBody>
          <a:bodyPr wrap="none">
            <a:spAutoFit/>
          </a:bodyPr>
          <a:lstStyle/>
          <a:p>
            <a:r>
              <a:rPr lang="en-US" altLang="zh-CN" sz="1200"/>
              <a:t>2. SetEntityData</a:t>
            </a:r>
          </a:p>
        </p:txBody>
      </p:sp>
      <p:sp>
        <p:nvSpPr>
          <p:cNvPr id="439326" name="Line 30"/>
          <p:cNvSpPr>
            <a:spLocks noChangeShapeType="1"/>
          </p:cNvSpPr>
          <p:nvPr/>
        </p:nvSpPr>
        <p:spPr bwMode="auto">
          <a:xfrm>
            <a:off x="5675313" y="4340225"/>
            <a:ext cx="1558925" cy="0"/>
          </a:xfrm>
          <a:prstGeom prst="line">
            <a:avLst/>
          </a:prstGeom>
          <a:noFill/>
          <a:ln w="9525">
            <a:solidFill>
              <a:schemeClr val="tx1"/>
            </a:solidFill>
            <a:round/>
            <a:headEnd type="arrow" w="lg" len="lg"/>
            <a:tailEnd type="none" w="lg" len="lg"/>
          </a:ln>
          <a:effectLst/>
        </p:spPr>
        <p:txBody>
          <a:bodyPr/>
          <a:lstStyle/>
          <a:p>
            <a:endParaRPr lang="zh-CN" altLang="en-US"/>
          </a:p>
        </p:txBody>
      </p:sp>
      <p:sp>
        <p:nvSpPr>
          <p:cNvPr id="439327" name="Text Box 31"/>
          <p:cNvSpPr txBox="1">
            <a:spLocks noChangeArrowheads="1"/>
          </p:cNvSpPr>
          <p:nvPr/>
        </p:nvSpPr>
        <p:spPr bwMode="auto">
          <a:xfrm>
            <a:off x="5610225" y="4057650"/>
            <a:ext cx="1684338" cy="257175"/>
          </a:xfrm>
          <a:prstGeom prst="rect">
            <a:avLst/>
          </a:prstGeom>
          <a:noFill/>
          <a:ln w="9525">
            <a:noFill/>
            <a:miter lim="800000"/>
            <a:headEnd/>
            <a:tailEnd/>
          </a:ln>
          <a:effectLst/>
        </p:spPr>
        <p:txBody>
          <a:bodyPr wrap="none">
            <a:spAutoFit/>
          </a:bodyPr>
          <a:lstStyle/>
          <a:p>
            <a:r>
              <a:rPr lang="en-US" altLang="zh-CN" sz="1200"/>
              <a:t>3. DropDownChange</a:t>
            </a:r>
          </a:p>
        </p:txBody>
      </p:sp>
      <p:sp>
        <p:nvSpPr>
          <p:cNvPr id="439328" name="Line 32"/>
          <p:cNvSpPr>
            <a:spLocks noChangeShapeType="1"/>
          </p:cNvSpPr>
          <p:nvPr/>
        </p:nvSpPr>
        <p:spPr bwMode="auto">
          <a:xfrm flipH="1">
            <a:off x="5691188" y="4906963"/>
            <a:ext cx="1558925" cy="0"/>
          </a:xfrm>
          <a:prstGeom prst="line">
            <a:avLst/>
          </a:prstGeom>
          <a:noFill/>
          <a:ln w="9525">
            <a:solidFill>
              <a:schemeClr val="tx1"/>
            </a:solidFill>
            <a:round/>
            <a:headEnd type="triangle" w="med" len="med"/>
            <a:tailEnd/>
          </a:ln>
          <a:effectLst/>
        </p:spPr>
        <p:txBody>
          <a:bodyPr/>
          <a:lstStyle/>
          <a:p>
            <a:endParaRPr lang="zh-CN" altLang="en-US"/>
          </a:p>
        </p:txBody>
      </p:sp>
      <p:sp>
        <p:nvSpPr>
          <p:cNvPr id="439329" name="Text Box 33"/>
          <p:cNvSpPr txBox="1">
            <a:spLocks noChangeArrowheads="1"/>
          </p:cNvSpPr>
          <p:nvPr/>
        </p:nvSpPr>
        <p:spPr bwMode="auto">
          <a:xfrm>
            <a:off x="5627688" y="4638675"/>
            <a:ext cx="1665287" cy="257175"/>
          </a:xfrm>
          <a:prstGeom prst="rect">
            <a:avLst/>
          </a:prstGeom>
          <a:noFill/>
          <a:ln w="9525">
            <a:noFill/>
            <a:miter lim="800000"/>
            <a:headEnd/>
            <a:tailEnd/>
          </a:ln>
          <a:effectLst/>
        </p:spPr>
        <p:txBody>
          <a:bodyPr wrap="none">
            <a:spAutoFit/>
          </a:bodyPr>
          <a:lstStyle/>
          <a:p>
            <a:r>
              <a:rPr lang="en-US" altLang="zh-CN" sz="1200"/>
              <a:t>3. 1 GetChangeState</a:t>
            </a:r>
          </a:p>
        </p:txBody>
      </p:sp>
      <p:sp>
        <p:nvSpPr>
          <p:cNvPr id="439330" name="Line 34"/>
          <p:cNvSpPr>
            <a:spLocks noChangeShapeType="1"/>
          </p:cNvSpPr>
          <p:nvPr/>
        </p:nvSpPr>
        <p:spPr bwMode="auto">
          <a:xfrm>
            <a:off x="5675313" y="5313363"/>
            <a:ext cx="1558925" cy="0"/>
          </a:xfrm>
          <a:prstGeom prst="line">
            <a:avLst/>
          </a:prstGeom>
          <a:noFill/>
          <a:ln w="9525">
            <a:solidFill>
              <a:schemeClr val="tx1"/>
            </a:solidFill>
            <a:prstDash val="dash"/>
            <a:round/>
            <a:headEnd type="arrow" w="lg" len="lg"/>
            <a:tailEnd type="none" w="lg" len="lg"/>
          </a:ln>
          <a:effectLst/>
        </p:spPr>
        <p:txBody>
          <a:bodyPr/>
          <a:lstStyle/>
          <a:p>
            <a:endParaRPr lang="zh-CN" altLang="en-US"/>
          </a:p>
        </p:txBody>
      </p:sp>
      <p:sp>
        <p:nvSpPr>
          <p:cNvPr id="439331" name="Text Box 35"/>
          <p:cNvSpPr txBox="1">
            <a:spLocks noChangeArrowheads="1"/>
          </p:cNvSpPr>
          <p:nvPr/>
        </p:nvSpPr>
        <p:spPr bwMode="auto">
          <a:xfrm>
            <a:off x="5792788" y="5086350"/>
            <a:ext cx="1225550" cy="257175"/>
          </a:xfrm>
          <a:prstGeom prst="rect">
            <a:avLst/>
          </a:prstGeom>
          <a:noFill/>
          <a:ln w="9525">
            <a:noFill/>
            <a:miter lim="800000"/>
            <a:headEnd/>
            <a:tailEnd/>
          </a:ln>
          <a:effectLst/>
        </p:spPr>
        <p:txBody>
          <a:bodyPr wrap="none">
            <a:spAutoFit/>
          </a:bodyPr>
          <a:lstStyle/>
          <a:p>
            <a:r>
              <a:rPr lang="en-US" altLang="zh-CN" sz="1200"/>
              <a:t>3.2  SendState</a:t>
            </a:r>
          </a:p>
        </p:txBody>
      </p:sp>
      <p:sp>
        <p:nvSpPr>
          <p:cNvPr id="439332" name="Line 36"/>
          <p:cNvSpPr>
            <a:spLocks noChangeShapeType="1"/>
          </p:cNvSpPr>
          <p:nvPr/>
        </p:nvSpPr>
        <p:spPr bwMode="auto">
          <a:xfrm flipV="1">
            <a:off x="5673725" y="6013450"/>
            <a:ext cx="2825750" cy="0"/>
          </a:xfrm>
          <a:prstGeom prst="line">
            <a:avLst/>
          </a:prstGeom>
          <a:noFill/>
          <a:ln w="9525">
            <a:solidFill>
              <a:schemeClr val="tx1"/>
            </a:solidFill>
            <a:round/>
            <a:headEnd/>
            <a:tailEnd type="arrow" w="lg" len="lg"/>
          </a:ln>
          <a:effectLst/>
        </p:spPr>
        <p:txBody>
          <a:bodyPr/>
          <a:lstStyle/>
          <a:p>
            <a:endParaRPr lang="zh-CN" altLang="en-US"/>
          </a:p>
        </p:txBody>
      </p:sp>
      <p:sp>
        <p:nvSpPr>
          <p:cNvPr id="439333" name="Text Box 37"/>
          <p:cNvSpPr txBox="1">
            <a:spLocks noChangeArrowheads="1"/>
          </p:cNvSpPr>
          <p:nvPr/>
        </p:nvSpPr>
        <p:spPr bwMode="auto">
          <a:xfrm>
            <a:off x="6151563" y="5745163"/>
            <a:ext cx="1343025" cy="257175"/>
          </a:xfrm>
          <a:prstGeom prst="rect">
            <a:avLst/>
          </a:prstGeom>
          <a:noFill/>
          <a:ln w="9525">
            <a:noFill/>
            <a:miter lim="800000"/>
            <a:headEnd/>
            <a:tailEnd/>
          </a:ln>
          <a:effectLst/>
        </p:spPr>
        <p:txBody>
          <a:bodyPr wrap="none">
            <a:spAutoFit/>
          </a:bodyPr>
          <a:lstStyle/>
          <a:p>
            <a:r>
              <a:rPr lang="en-US" altLang="zh-CN" sz="1200"/>
              <a:t>4. SetEntityData</a:t>
            </a:r>
          </a:p>
        </p:txBody>
      </p:sp>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面向对象测试</a:t>
            </a:r>
          </a:p>
        </p:txBody>
      </p:sp>
      <p:sp>
        <p:nvSpPr>
          <p:cNvPr id="394245" name="Text Box 5"/>
          <p:cNvSpPr txBox="1">
            <a:spLocks noChangeArrowheads="1"/>
          </p:cNvSpPr>
          <p:nvPr/>
        </p:nvSpPr>
        <p:spPr bwMode="auto">
          <a:xfrm>
            <a:off x="0" y="1222375"/>
            <a:ext cx="4322763" cy="476250"/>
          </a:xfrm>
          <a:prstGeom prst="rect">
            <a:avLst/>
          </a:prstGeom>
          <a:noFill/>
          <a:ln w="9525">
            <a:noFill/>
            <a:miter lim="800000"/>
            <a:headEnd/>
            <a:tailEnd/>
          </a:ln>
          <a:effectLst/>
        </p:spPr>
        <p:txBody>
          <a:bodyPr>
            <a:spAutoFit/>
          </a:bodyPr>
          <a:lstStyle/>
          <a:p>
            <a:r>
              <a:rPr lang="zh-CN" altLang="en-US">
                <a:solidFill>
                  <a:schemeClr val="hlink"/>
                </a:solidFill>
                <a:effectLst>
                  <a:outerShdw blurRad="38100" dist="38100" dir="2700000" algn="tl">
                    <a:srgbClr val="C0C0C0"/>
                  </a:outerShdw>
                </a:effectLst>
              </a:rPr>
              <a:t>面向对象测试概述</a:t>
            </a:r>
          </a:p>
        </p:txBody>
      </p:sp>
      <p:sp>
        <p:nvSpPr>
          <p:cNvPr id="394246" name="Rectangle 6"/>
          <p:cNvSpPr>
            <a:spLocks noChangeArrowheads="1"/>
          </p:cNvSpPr>
          <p:nvPr/>
        </p:nvSpPr>
        <p:spPr bwMode="auto">
          <a:xfrm>
            <a:off x="192088" y="1825625"/>
            <a:ext cx="8772525" cy="2076450"/>
          </a:xfrm>
          <a:prstGeom prst="rect">
            <a:avLst/>
          </a:prstGeom>
          <a:noFill/>
          <a:ln w="9525">
            <a:noFill/>
            <a:miter lim="800000"/>
            <a:headEnd/>
            <a:tailEnd/>
          </a:ln>
          <a:effectLst/>
        </p:spPr>
        <p:txBody>
          <a:bodyPr anchor="ctr">
            <a:spAutoFit/>
          </a:bodyPr>
          <a:lstStyle/>
          <a:p>
            <a:pPr algn="l">
              <a:lnSpc>
                <a:spcPct val="13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面向对象提供的封装性、继承性、多态性机制为</a:t>
            </a:r>
            <a:r>
              <a:rPr lang="en-US" altLang="zh-CN" sz="2000">
                <a:effectLst>
                  <a:outerShdw blurRad="38100" dist="38100" dir="2700000" algn="tl">
                    <a:srgbClr val="C0C0C0"/>
                  </a:outerShdw>
                </a:effectLst>
              </a:rPr>
              <a:t>OOP</a:t>
            </a:r>
            <a:r>
              <a:rPr lang="zh-CN" altLang="en-US" sz="2000">
                <a:effectLst>
                  <a:outerShdw blurRad="38100" dist="38100" dir="2700000" algn="tl">
                    <a:srgbClr val="C0C0C0"/>
                  </a:outerShdw>
                </a:effectLst>
              </a:rPr>
              <a:t>带来灵活性的同时，也使得原有的测试技术必须有所改变。</a:t>
            </a:r>
          </a:p>
          <a:p>
            <a:pPr algn="l">
              <a:lnSpc>
                <a:spcPct val="130000"/>
              </a:lnSpc>
            </a:pPr>
            <a:r>
              <a:rPr lang="zh-CN" altLang="en-US" sz="2000">
                <a:effectLst>
                  <a:outerShdw blurRad="38100" dist="38100" dir="2700000" algn="tl">
                    <a:srgbClr val="C0C0C0"/>
                  </a:outerShdw>
                </a:effectLst>
              </a:rPr>
              <a:t>        面向对象技术所独有的多态，继承，封装等新特点，产生了传统语言设计所不存在的错误可能性，或者使得传统软件测试中的重点不再显得突出，或者使原来测试经验认为和实践证明的次要方面成为了主要问题。</a:t>
            </a:r>
          </a:p>
        </p:txBody>
      </p:sp>
      <p:sp>
        <p:nvSpPr>
          <p:cNvPr id="394248" name="Text Box 8"/>
          <p:cNvSpPr txBox="1">
            <a:spLocks noChangeArrowheads="1"/>
          </p:cNvSpPr>
          <p:nvPr/>
        </p:nvSpPr>
        <p:spPr bwMode="auto">
          <a:xfrm>
            <a:off x="3327400" y="5019675"/>
            <a:ext cx="1973263" cy="476250"/>
          </a:xfrm>
          <a:prstGeom prst="rect">
            <a:avLst/>
          </a:prstGeom>
          <a:noFill/>
          <a:ln w="9525">
            <a:noFill/>
            <a:miter lim="800000"/>
            <a:headEnd/>
            <a:tailEnd/>
          </a:ln>
          <a:effectLst/>
        </p:spPr>
        <p:txBody>
          <a:bodyPr wrap="none">
            <a:spAutoFit/>
          </a:bodyPr>
          <a:lstStyle/>
          <a:p>
            <a:r>
              <a:rPr lang="en-US" altLang="zh-CN">
                <a:effectLst>
                  <a:outerShdw blurRad="38100" dist="38100" dir="2700000" algn="tl">
                    <a:srgbClr val="C0C0C0"/>
                  </a:outerShdw>
                </a:effectLst>
              </a:rPr>
              <a:t>Y = fun(X);</a:t>
            </a:r>
          </a:p>
        </p:txBody>
      </p:sp>
      <p:sp>
        <p:nvSpPr>
          <p:cNvPr id="394249" name="Text Box 9"/>
          <p:cNvSpPr txBox="1">
            <a:spLocks noChangeArrowheads="1"/>
          </p:cNvSpPr>
          <p:nvPr/>
        </p:nvSpPr>
        <p:spPr bwMode="auto">
          <a:xfrm>
            <a:off x="561975" y="4206875"/>
            <a:ext cx="5643563" cy="420688"/>
          </a:xfrm>
          <a:prstGeom prst="rect">
            <a:avLst/>
          </a:prstGeom>
          <a:noFill/>
          <a:ln w="9525">
            <a:noFill/>
            <a:miter lim="800000"/>
            <a:headEnd/>
            <a:tailEnd/>
          </a:ln>
          <a:effectLst/>
        </p:spPr>
        <p:txBody>
          <a:bodyPr>
            <a:spAutoFit/>
          </a:bodyPr>
          <a:lstStyle/>
          <a:p>
            <a:r>
              <a:rPr lang="zh-CN" altLang="en-US" sz="2400">
                <a:solidFill>
                  <a:schemeClr val="tx2"/>
                </a:solidFill>
                <a:effectLst>
                  <a:outerShdw blurRad="38100" dist="38100" dir="2700000" algn="tl">
                    <a:srgbClr val="C0C0C0"/>
                  </a:outerShdw>
                </a:effectLst>
              </a:rPr>
              <a:t>在</a:t>
            </a:r>
            <a:r>
              <a:rPr lang="en-US" altLang="zh-CN" sz="2400">
                <a:solidFill>
                  <a:schemeClr val="tx2"/>
                </a:solidFill>
                <a:effectLst>
                  <a:outerShdw blurRad="38100" dist="38100" dir="2700000" algn="tl">
                    <a:srgbClr val="C0C0C0"/>
                  </a:outerShdw>
                </a:effectLst>
              </a:rPr>
              <a:t>OOP</a:t>
            </a:r>
            <a:r>
              <a:rPr lang="zh-CN" altLang="en-US" sz="2400">
                <a:solidFill>
                  <a:schemeClr val="tx2"/>
                </a:solidFill>
                <a:effectLst>
                  <a:outerShdw blurRad="38100" dist="38100" dir="2700000" algn="tl">
                    <a:srgbClr val="C0C0C0"/>
                  </a:outerShdw>
                </a:effectLst>
              </a:rPr>
              <a:t>中，如何分析与测试表达式：</a:t>
            </a:r>
          </a:p>
        </p:txBody>
      </p:sp>
      <p:pic>
        <p:nvPicPr>
          <p:cNvPr id="2" name="图片 1"/>
          <p:cNvPicPr>
            <a:picLocks noChangeAspect="1"/>
          </p:cNvPicPr>
          <p:nvPr/>
        </p:nvPicPr>
        <p:blipFill>
          <a:blip r:embed="rId3"/>
          <a:stretch>
            <a:fillRect/>
          </a:stretch>
        </p:blipFill>
        <p:spPr>
          <a:xfrm>
            <a:off x="9288660" y="203162"/>
            <a:ext cx="5991980" cy="625682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4249"/>
                                        </p:tgtEl>
                                        <p:attrNameLst>
                                          <p:attrName>style.visibility</p:attrName>
                                        </p:attrNameLst>
                                      </p:cBhvr>
                                      <p:to>
                                        <p:strVal val="visible"/>
                                      </p:to>
                                    </p:set>
                                    <p:animEffect transition="in" filter="blinds(horizontal)">
                                      <p:cBhvr>
                                        <p:cTn id="7" dur="500"/>
                                        <p:tgtEl>
                                          <p:spTgt spid="39424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94248"/>
                                        </p:tgtEl>
                                        <p:attrNameLst>
                                          <p:attrName>style.visibility</p:attrName>
                                        </p:attrNameLst>
                                      </p:cBhvr>
                                      <p:to>
                                        <p:strVal val="visible"/>
                                      </p:to>
                                    </p:set>
                                    <p:animEffect transition="in" filter="blinds(horizontal)">
                                      <p:cBhvr>
                                        <p:cTn id="11" dur="500"/>
                                        <p:tgtEl>
                                          <p:spTgt spid="394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8" grpId="0"/>
      <p:bldP spid="3942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面向对象测试</a:t>
            </a:r>
          </a:p>
        </p:txBody>
      </p:sp>
      <p:sp>
        <p:nvSpPr>
          <p:cNvPr id="440326" name="Rectangle 6"/>
          <p:cNvSpPr>
            <a:spLocks noChangeArrowheads="1"/>
          </p:cNvSpPr>
          <p:nvPr/>
        </p:nvSpPr>
        <p:spPr bwMode="auto">
          <a:xfrm>
            <a:off x="207963" y="2238375"/>
            <a:ext cx="8783637" cy="1516063"/>
          </a:xfrm>
          <a:prstGeom prst="rect">
            <a:avLst/>
          </a:prstGeom>
          <a:noFill/>
          <a:ln w="9525">
            <a:noFill/>
            <a:miter lim="800000"/>
            <a:headEnd/>
            <a:tailEnd/>
          </a:ln>
          <a:effectLst/>
        </p:spPr>
        <p:txBody>
          <a:bodyPr anchor="ctr">
            <a:spAutoFit/>
          </a:bodyPr>
          <a:lstStyle/>
          <a:p>
            <a:pPr algn="l">
              <a:lnSpc>
                <a:spcPct val="130000"/>
              </a:lnSpc>
              <a:buFont typeface="Wingdings" pitchFamily="2" charset="2"/>
              <a:buChar char="Ø"/>
            </a:pPr>
            <a:r>
              <a:rPr lang="en-US" altLang="zh-CN" sz="2400">
                <a:effectLst>
                  <a:outerShdw blurRad="38100" dist="38100" dir="2700000" algn="tl">
                    <a:srgbClr val="C0C0C0"/>
                  </a:outerShdw>
                </a:effectLst>
              </a:rPr>
              <a:t>   </a:t>
            </a:r>
            <a:r>
              <a:rPr lang="zh-CN" altLang="en-US" sz="2400">
                <a:solidFill>
                  <a:schemeClr val="tx2"/>
                </a:solidFill>
                <a:effectLst>
                  <a:outerShdw blurRad="38100" dist="38100" dir="2700000" algn="tl">
                    <a:srgbClr val="C0C0C0"/>
                  </a:outerShdw>
                </a:effectLst>
              </a:rPr>
              <a:t>封装性</a:t>
            </a:r>
            <a:r>
              <a:rPr lang="zh-CN" altLang="en-US" sz="2400">
                <a:effectLst>
                  <a:outerShdw blurRad="38100" dist="38100" dir="2700000" algn="tl">
                    <a:srgbClr val="C0C0C0"/>
                  </a:outerShdw>
                </a:effectLst>
              </a:rPr>
              <a:t>通过访问权限，明确地限制了属性和方法的访问权限，减少结构化测试中对成员函数非法调用的测试，但需要考虑测试对成员数据是否满足封装性要求。</a:t>
            </a:r>
          </a:p>
        </p:txBody>
      </p:sp>
      <p:sp>
        <p:nvSpPr>
          <p:cNvPr id="440330" name="Rectangle 10"/>
          <p:cNvSpPr>
            <a:spLocks noChangeArrowheads="1"/>
          </p:cNvSpPr>
          <p:nvPr/>
        </p:nvSpPr>
        <p:spPr bwMode="auto">
          <a:xfrm>
            <a:off x="268288" y="1436688"/>
            <a:ext cx="3570287" cy="566737"/>
          </a:xfrm>
          <a:prstGeom prst="rect">
            <a:avLst/>
          </a:prstGeom>
          <a:noFill/>
          <a:ln w="9525">
            <a:noFill/>
            <a:miter lim="800000"/>
            <a:headEnd/>
            <a:tailEnd/>
          </a:ln>
          <a:effectLst/>
        </p:spPr>
        <p:txBody>
          <a:bodyPr wrap="none">
            <a:spAutoFit/>
          </a:bodyPr>
          <a:lstStyle/>
          <a:p>
            <a:pPr>
              <a:lnSpc>
                <a:spcPct val="130000"/>
              </a:lnSpc>
            </a:pPr>
            <a:r>
              <a:rPr lang="en-US" altLang="zh-CN" sz="2400">
                <a:solidFill>
                  <a:schemeClr val="tx2"/>
                </a:solidFill>
                <a:effectLst>
                  <a:outerShdw blurRad="38100" dist="38100" dir="2700000" algn="tl">
                    <a:srgbClr val="C0C0C0"/>
                  </a:outerShdw>
                </a:effectLst>
              </a:rPr>
              <a:t>1. </a:t>
            </a:r>
            <a:r>
              <a:rPr lang="zh-CN" altLang="en-US" sz="2400">
                <a:solidFill>
                  <a:schemeClr val="tx2"/>
                </a:solidFill>
                <a:effectLst>
                  <a:outerShdw blurRad="38100" dist="38100" dir="2700000" algn="tl">
                    <a:srgbClr val="C0C0C0"/>
                  </a:outerShdw>
                </a:effectLst>
              </a:rPr>
              <a:t>确保属性的封装性约束</a:t>
            </a:r>
          </a:p>
        </p:txBody>
      </p:sp>
      <p:sp>
        <p:nvSpPr>
          <p:cNvPr id="440331" name="Rectangle 11"/>
          <p:cNvSpPr>
            <a:spLocks noChangeArrowheads="1"/>
          </p:cNvSpPr>
          <p:nvPr/>
        </p:nvSpPr>
        <p:spPr bwMode="auto">
          <a:xfrm>
            <a:off x="222250" y="4135438"/>
            <a:ext cx="8783638" cy="2173287"/>
          </a:xfrm>
          <a:prstGeom prst="rect">
            <a:avLst/>
          </a:prstGeom>
          <a:noFill/>
          <a:ln w="9525">
            <a:noFill/>
            <a:miter lim="800000"/>
            <a:headEnd/>
            <a:tailEnd/>
          </a:ln>
          <a:effectLst/>
        </p:spPr>
        <p:txBody>
          <a:bodyPr anchor="ctr">
            <a:spAutoFit/>
          </a:bodyPr>
          <a:lstStyle/>
          <a:p>
            <a:pPr algn="l">
              <a:lnSpc>
                <a:spcPct val="110000"/>
              </a:lnSpc>
              <a:buFont typeface="Wingdings" pitchFamily="2" charset="2"/>
              <a:buNone/>
            </a:pPr>
            <a:r>
              <a:rPr lang="zh-CN" altLang="en-US" sz="2400" dirty="0">
                <a:effectLst>
                  <a:outerShdw blurRad="38100" dist="38100" dir="2700000" algn="tl">
                    <a:srgbClr val="C0C0C0"/>
                  </a:outerShdw>
                </a:effectLst>
              </a:rPr>
              <a:t>有两类问题需要注意：</a:t>
            </a:r>
          </a:p>
          <a:p>
            <a:pPr algn="l">
              <a:lnSpc>
                <a:spcPct val="160000"/>
              </a:lnSpc>
              <a:buFont typeface="Wingdings" pitchFamily="2" charset="2"/>
              <a:buChar char="Ø"/>
            </a:pPr>
            <a:r>
              <a:rPr lang="zh-CN" altLang="en-US" sz="2400" dirty="0">
                <a:solidFill>
                  <a:schemeClr val="tx1"/>
                </a:solidFill>
                <a:effectLst>
                  <a:outerShdw blurRad="38100" dist="38100" dir="2700000" algn="tl">
                    <a:srgbClr val="C0C0C0"/>
                  </a:outerShdw>
                </a:effectLst>
              </a:rPr>
              <a:t> 当类的属性中定义有指针、引用或数组时；</a:t>
            </a:r>
          </a:p>
          <a:p>
            <a:pPr algn="l">
              <a:lnSpc>
                <a:spcPct val="150000"/>
              </a:lnSpc>
              <a:buFont typeface="Wingdings" pitchFamily="2" charset="2"/>
              <a:buChar char="Ø"/>
            </a:pPr>
            <a:r>
              <a:rPr lang="zh-CN" altLang="en-US" sz="2400" dirty="0">
                <a:solidFill>
                  <a:schemeClr val="tx1"/>
                </a:solidFill>
                <a:effectLst>
                  <a:outerShdw blurRad="38100" dist="38100" dir="2700000" algn="tl">
                    <a:srgbClr val="C0C0C0"/>
                  </a:outerShdw>
                </a:effectLst>
              </a:rPr>
              <a:t> 当类的成员函数返回指针或引用，而该指针或引用指向类的私有属性时。</a:t>
            </a:r>
          </a:p>
        </p:txBody>
      </p:sp>
      <p:pic>
        <p:nvPicPr>
          <p:cNvPr id="2" name="图片 1"/>
          <p:cNvPicPr>
            <a:picLocks noChangeAspect="1"/>
          </p:cNvPicPr>
          <p:nvPr/>
        </p:nvPicPr>
        <p:blipFill rotWithShape="1">
          <a:blip r:embed="rId3"/>
          <a:srcRect r="8953" b="6064"/>
          <a:stretch/>
        </p:blipFill>
        <p:spPr>
          <a:xfrm>
            <a:off x="-7540036" y="138224"/>
            <a:ext cx="7391181" cy="6560288"/>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2"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面向对象测试</a:t>
            </a:r>
          </a:p>
        </p:txBody>
      </p:sp>
      <p:sp>
        <p:nvSpPr>
          <p:cNvPr id="442374" name="Rectangle 6"/>
          <p:cNvSpPr>
            <a:spLocks noChangeArrowheads="1"/>
          </p:cNvSpPr>
          <p:nvPr/>
        </p:nvSpPr>
        <p:spPr bwMode="auto">
          <a:xfrm>
            <a:off x="184150" y="4105275"/>
            <a:ext cx="8794750" cy="2392363"/>
          </a:xfrm>
          <a:prstGeom prst="rect">
            <a:avLst/>
          </a:prstGeom>
          <a:noFill/>
          <a:ln w="9525">
            <a:noFill/>
            <a:miter lim="800000"/>
            <a:headEnd/>
            <a:tailEnd/>
          </a:ln>
          <a:effectLst/>
        </p:spPr>
        <p:txBody>
          <a:bodyPr anchor="ctr">
            <a:spAutoFit/>
          </a:bodyPr>
          <a:lstStyle/>
          <a:p>
            <a:pPr algn="l">
              <a:lnSpc>
                <a:spcPct val="120000"/>
              </a:lnSpc>
              <a:buFont typeface="Wingdings" pitchFamily="2" charset="2"/>
              <a:buChar char="Ø"/>
            </a:pPr>
            <a:r>
              <a:rPr lang="en-US" altLang="zh-CN" sz="2400">
                <a:effectLst>
                  <a:outerShdw blurRad="38100" dist="38100" dir="2700000" algn="tl">
                    <a:srgbClr val="C0C0C0"/>
                  </a:outerShdw>
                </a:effectLst>
              </a:rPr>
              <a:t> </a:t>
            </a:r>
            <a:r>
              <a:rPr lang="zh-CN" altLang="en-US" sz="2400">
                <a:solidFill>
                  <a:schemeClr val="tx2"/>
                </a:solidFill>
                <a:effectLst>
                  <a:outerShdw blurRad="38100" dist="38100" dir="2700000" algn="tl">
                    <a:srgbClr val="C0C0C0"/>
                  </a:outerShdw>
                </a:effectLst>
              </a:rPr>
              <a:t>继承性</a:t>
            </a:r>
            <a:r>
              <a:rPr lang="zh-CN" altLang="en-US" sz="2400">
                <a:effectLst>
                  <a:outerShdw blurRad="38100" dist="38100" dir="2700000" algn="tl">
                    <a:srgbClr val="C0C0C0"/>
                  </a:outerShdw>
                </a:effectLst>
              </a:rPr>
              <a:t>在使得代码重用效率提高的同时，也使得原有代码中的错误得到传播，并增加了派生类的测试工作。</a:t>
            </a:r>
          </a:p>
          <a:p>
            <a:pPr algn="l">
              <a:lnSpc>
                <a:spcPct val="130000"/>
              </a:lnSpc>
              <a:buClr>
                <a:schemeClr val="tx1"/>
              </a:buClr>
              <a:buFont typeface="Wingdings" pitchFamily="2" charset="2"/>
              <a:buChar char="Ø"/>
            </a:pPr>
            <a:r>
              <a:rPr lang="zh-CN" altLang="en-US" sz="2400">
                <a:solidFill>
                  <a:schemeClr val="tx2"/>
                </a:solidFill>
                <a:effectLst>
                  <a:outerShdw blurRad="38100" dist="38100" dir="2700000" algn="tl">
                    <a:srgbClr val="C0C0C0"/>
                  </a:outerShdw>
                </a:effectLst>
              </a:rPr>
              <a:t> 多态性</a:t>
            </a:r>
            <a:r>
              <a:rPr lang="zh-CN" altLang="en-US" sz="2400">
                <a:effectLst>
                  <a:outerShdw blurRad="38100" dist="38100" dir="2700000" algn="tl">
                    <a:srgbClr val="C0C0C0"/>
                  </a:outerShdw>
                </a:effectLst>
              </a:rPr>
              <a:t>增强继承中对基类成员函数的覆盖，也使得在类继承体系的类家族中，对同一接口的函数（虚函数）操作更为复杂，测试策略的设计需要更为仔细。</a:t>
            </a:r>
          </a:p>
        </p:txBody>
      </p:sp>
      <p:sp>
        <p:nvSpPr>
          <p:cNvPr id="442379" name="Rectangle 11"/>
          <p:cNvSpPr>
            <a:spLocks noChangeArrowheads="1"/>
          </p:cNvSpPr>
          <p:nvPr/>
        </p:nvSpPr>
        <p:spPr bwMode="auto">
          <a:xfrm>
            <a:off x="246063" y="1431925"/>
            <a:ext cx="8543925" cy="2465388"/>
          </a:xfrm>
          <a:prstGeom prst="rect">
            <a:avLst/>
          </a:prstGeom>
          <a:noFill/>
          <a:ln w="9525">
            <a:noFill/>
            <a:miter lim="800000"/>
            <a:headEnd/>
            <a:tailEnd/>
          </a:ln>
          <a:effectLst/>
        </p:spPr>
        <p:txBody>
          <a:bodyPr>
            <a:spAutoFit/>
          </a:bodyPr>
          <a:lstStyle/>
          <a:p>
            <a:pPr>
              <a:lnSpc>
                <a:spcPct val="130000"/>
              </a:lnSpc>
            </a:pPr>
            <a:r>
              <a:rPr lang="en-US" altLang="zh-CN" sz="2400">
                <a:solidFill>
                  <a:schemeClr val="tx2"/>
                </a:solidFill>
                <a:effectLst>
                  <a:outerShdw blurRad="38100" dist="38100" dir="2700000" algn="tl">
                    <a:srgbClr val="C0C0C0"/>
                  </a:outerShdw>
                </a:effectLst>
              </a:rPr>
              <a:t> 2. </a:t>
            </a:r>
            <a:r>
              <a:rPr lang="zh-CN" altLang="en-US" sz="2400">
                <a:solidFill>
                  <a:schemeClr val="tx2"/>
                </a:solidFill>
                <a:effectLst>
                  <a:outerShdw blurRad="38100" dist="38100" dir="2700000" algn="tl">
                    <a:srgbClr val="C0C0C0"/>
                  </a:outerShdw>
                </a:effectLst>
              </a:rPr>
              <a:t>派生类对基类成员函数的测试</a:t>
            </a:r>
          </a:p>
          <a:p>
            <a:pPr>
              <a:lnSpc>
                <a:spcPct val="130000"/>
              </a:lnSpc>
            </a:pPr>
            <a:r>
              <a:rPr lang="zh-CN" altLang="en-US" sz="2400">
                <a:effectLst>
                  <a:outerShdw blurRad="38100" dist="38100" dir="2700000" algn="tl">
                    <a:srgbClr val="C0C0C0"/>
                  </a:outerShdw>
                </a:effectLst>
              </a:rPr>
              <a:t>       对父类中已经测试过的成员函数，有两类情况需要在子类中再次进行测试：   </a:t>
            </a:r>
          </a:p>
          <a:p>
            <a:pPr>
              <a:lnSpc>
                <a:spcPct val="130000"/>
              </a:lnSpc>
            </a:pPr>
            <a:r>
              <a:rPr lang="zh-CN" altLang="en-US" sz="2400">
                <a:effectLst>
                  <a:outerShdw blurRad="38100" dist="38100" dir="2700000" algn="tl">
                    <a:srgbClr val="C0C0C0"/>
                  </a:outerShdw>
                </a:effectLst>
              </a:rPr>
              <a:t>        </a:t>
            </a:r>
            <a:r>
              <a:rPr lang="en-US" altLang="zh-CN" sz="2400">
                <a:effectLst>
                  <a:outerShdw blurRad="38100" dist="38100" dir="2700000" algn="tl">
                    <a:srgbClr val="C0C0C0"/>
                  </a:outerShdw>
                </a:effectLst>
              </a:rPr>
              <a:t>a</a:t>
            </a:r>
            <a:r>
              <a:rPr lang="zh-CN" altLang="en-US" sz="2400">
                <a:effectLst>
                  <a:outerShdw blurRad="38100" dist="38100" dir="2700000" algn="tl">
                    <a:srgbClr val="C0C0C0"/>
                  </a:outerShdw>
                </a:effectLst>
              </a:rPr>
              <a:t>）</a:t>
            </a:r>
            <a:r>
              <a:rPr lang="zh-CN" altLang="en-US" sz="2400">
                <a:solidFill>
                  <a:schemeClr val="tx2"/>
                </a:solidFill>
                <a:effectLst>
                  <a:outerShdw blurRad="38100" dist="38100" dir="2700000" algn="tl">
                    <a:srgbClr val="C0C0C0"/>
                  </a:outerShdw>
                </a:effectLst>
              </a:rPr>
              <a:t>继承性</a:t>
            </a:r>
            <a:r>
              <a:rPr lang="zh-CN" altLang="en-US" sz="2400">
                <a:effectLst>
                  <a:outerShdw blurRad="38100" dist="38100" dir="2700000" algn="tl">
                    <a:srgbClr val="C0C0C0"/>
                  </a:outerShdw>
                </a:effectLst>
              </a:rPr>
              <a:t>：父类的成员函数在子类中做了修改；</a:t>
            </a:r>
          </a:p>
          <a:p>
            <a:pPr>
              <a:lnSpc>
                <a:spcPct val="130000"/>
              </a:lnSpc>
            </a:pPr>
            <a:r>
              <a:rPr lang="zh-CN" altLang="en-US" sz="2400">
                <a:effectLst>
                  <a:outerShdw blurRad="38100" dist="38100" dir="2700000" algn="tl">
                    <a:srgbClr val="C0C0C0"/>
                  </a:outerShdw>
                </a:effectLst>
              </a:rPr>
              <a:t>        </a:t>
            </a:r>
            <a:r>
              <a:rPr lang="en-US" altLang="zh-CN" sz="2400">
                <a:effectLst>
                  <a:outerShdw blurRad="38100" dist="38100" dir="2700000" algn="tl">
                    <a:srgbClr val="C0C0C0"/>
                  </a:outerShdw>
                </a:effectLst>
              </a:rPr>
              <a:t>b</a:t>
            </a:r>
            <a:r>
              <a:rPr lang="zh-CN" altLang="en-US" sz="2400">
                <a:effectLst>
                  <a:outerShdw blurRad="38100" dist="38100" dir="2700000" algn="tl">
                    <a:srgbClr val="C0C0C0"/>
                  </a:outerShdw>
                </a:effectLst>
              </a:rPr>
              <a:t>）</a:t>
            </a:r>
            <a:r>
              <a:rPr lang="zh-CN" altLang="en-US" sz="2400">
                <a:solidFill>
                  <a:schemeClr val="tx2"/>
                </a:solidFill>
                <a:effectLst>
                  <a:outerShdw blurRad="38100" dist="38100" dir="2700000" algn="tl">
                    <a:srgbClr val="C0C0C0"/>
                  </a:outerShdw>
                </a:effectLst>
              </a:rPr>
              <a:t>多态性</a:t>
            </a:r>
            <a:r>
              <a:rPr lang="zh-CN" altLang="en-US" sz="2400">
                <a:effectLst>
                  <a:outerShdw blurRad="38100" dist="38100" dir="2700000" algn="tl">
                    <a:srgbClr val="C0C0C0"/>
                  </a:outerShdw>
                </a:effectLst>
              </a:rPr>
              <a:t>：成员函数调用了改动过的另一个成员函数。</a:t>
            </a:r>
          </a:p>
        </p:txBody>
      </p:sp>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6"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面向对象测试</a:t>
            </a:r>
          </a:p>
        </p:txBody>
      </p:sp>
      <p:sp>
        <p:nvSpPr>
          <p:cNvPr id="453638" name="Rectangle 6"/>
          <p:cNvSpPr>
            <a:spLocks noChangeArrowheads="1"/>
          </p:cNvSpPr>
          <p:nvPr/>
        </p:nvSpPr>
        <p:spPr bwMode="auto">
          <a:xfrm>
            <a:off x="790575" y="2518817"/>
            <a:ext cx="7786688" cy="3231654"/>
          </a:xfrm>
          <a:prstGeom prst="rect">
            <a:avLst/>
          </a:prstGeom>
          <a:noFill/>
          <a:ln w="9525">
            <a:noFill/>
            <a:miter lim="800000"/>
            <a:headEnd/>
            <a:tailEnd/>
          </a:ln>
          <a:effectLst/>
        </p:spPr>
        <p:txBody>
          <a:bodyPr anchor="ctr">
            <a:spAutoFit/>
          </a:bodyPr>
          <a:lstStyle/>
          <a:p>
            <a:pPr algn="l">
              <a:lnSpc>
                <a:spcPct val="130000"/>
              </a:lnSpc>
              <a:buFont typeface="Wingdings" pitchFamily="2" charset="2"/>
              <a:buNone/>
            </a:pPr>
            <a:r>
              <a:rPr lang="en-US" altLang="zh-CN" sz="2400" dirty="0">
                <a:solidFill>
                  <a:schemeClr val="tx1"/>
                </a:solidFill>
                <a:effectLst>
                  <a:outerShdw blurRad="38100" dist="38100" dir="2700000" algn="tl">
                    <a:srgbClr val="C0C0C0"/>
                  </a:outerShdw>
                </a:effectLst>
              </a:rPr>
              <a:t>    </a:t>
            </a:r>
            <a:r>
              <a:rPr lang="zh-CN" altLang="en-US" sz="2400" dirty="0">
                <a:solidFill>
                  <a:schemeClr val="tx1"/>
                </a:solidFill>
                <a:effectLst>
                  <a:outerShdw blurRad="38100" dist="38100" dir="2700000" algn="tl">
                    <a:srgbClr val="C0C0C0"/>
                  </a:outerShdw>
                </a:effectLst>
              </a:rPr>
              <a:t>由于抽象类不能直接定义对象，因而对抽象类的测试，主要是通过对其派生的测试来进行的。</a:t>
            </a:r>
          </a:p>
          <a:p>
            <a:pPr algn="l">
              <a:lnSpc>
                <a:spcPct val="150000"/>
              </a:lnSpc>
              <a:buFont typeface="Wingdings" pitchFamily="2" charset="2"/>
              <a:buNone/>
            </a:pPr>
            <a:r>
              <a:rPr lang="zh-CN" altLang="en-US" sz="2400" dirty="0">
                <a:solidFill>
                  <a:schemeClr val="tx1"/>
                </a:solidFill>
                <a:effectLst>
                  <a:outerShdw blurRad="38100" dist="38100" dir="2700000" algn="tl">
                    <a:srgbClr val="C0C0C0"/>
                  </a:outerShdw>
                </a:effectLst>
              </a:rPr>
              <a:t>    对抽象类测试的基本</a:t>
            </a:r>
            <a:r>
              <a:rPr lang="zh-CN" altLang="en-US" sz="2400" dirty="0" smtClean="0">
                <a:solidFill>
                  <a:schemeClr val="tx1"/>
                </a:solidFill>
                <a:effectLst>
                  <a:outerShdw blurRad="38100" dist="38100" dir="2700000" algn="tl">
                    <a:srgbClr val="C0C0C0"/>
                  </a:outerShdw>
                </a:effectLst>
              </a:rPr>
              <a:t>过程</a:t>
            </a:r>
            <a:r>
              <a:rPr lang="en-US" altLang="zh-CN" sz="2400" dirty="0" smtClean="0">
                <a:solidFill>
                  <a:schemeClr val="tx1"/>
                </a:solidFill>
                <a:effectLst>
                  <a:outerShdw blurRad="38100" dist="38100" dir="2700000" algn="tl">
                    <a:srgbClr val="C0C0C0"/>
                  </a:outerShdw>
                </a:effectLst>
              </a:rPr>
              <a:t>/*</a:t>
            </a:r>
            <a:r>
              <a:rPr lang="en-US" altLang="zh-CN" sz="1600" dirty="0" smtClean="0">
                <a:solidFill>
                  <a:schemeClr val="tx1"/>
                </a:solidFill>
                <a:effectLst>
                  <a:outerShdw blurRad="38100" dist="38100" dir="2700000" algn="tl">
                    <a:srgbClr val="C0C0C0"/>
                  </a:outerShdw>
                </a:effectLst>
              </a:rPr>
              <a:t>3</a:t>
            </a:r>
            <a:r>
              <a:rPr lang="zh-CN" altLang="en-US" sz="1600" dirty="0" smtClean="0">
                <a:solidFill>
                  <a:schemeClr val="tx1"/>
                </a:solidFill>
                <a:effectLst>
                  <a:outerShdw blurRad="38100" dist="38100" dir="2700000" algn="tl">
                    <a:srgbClr val="C0C0C0"/>
                  </a:outerShdw>
                </a:effectLst>
              </a:rPr>
              <a:t>步骤</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a:t>
            </a:r>
            <a:endParaRPr lang="zh-CN" altLang="en-US" sz="2400" dirty="0">
              <a:solidFill>
                <a:schemeClr val="tx1"/>
              </a:solidFill>
              <a:effectLst>
                <a:outerShdw blurRad="38100" dist="38100" dir="2700000" algn="tl">
                  <a:srgbClr val="C0C0C0"/>
                </a:outerShdw>
              </a:effectLst>
            </a:endParaRPr>
          </a:p>
          <a:p>
            <a:pPr algn="l">
              <a:lnSpc>
                <a:spcPct val="180000"/>
              </a:lnSpc>
              <a:buFont typeface="Wingdings" pitchFamily="2" charset="2"/>
              <a:buChar char="Ø"/>
            </a:pPr>
            <a:r>
              <a:rPr lang="zh-CN" altLang="en-US" sz="2400" dirty="0">
                <a:solidFill>
                  <a:schemeClr val="tx1"/>
                </a:solidFill>
                <a:effectLst>
                  <a:outerShdw blurRad="38100" dist="38100" dir="2700000" algn="tl">
                    <a:srgbClr val="C0C0C0"/>
                  </a:outerShdw>
                </a:effectLst>
              </a:rPr>
              <a:t> 先测试派生类自身的功能与</a:t>
            </a:r>
            <a:r>
              <a:rPr lang="zh-CN" altLang="en-US" sz="2400" dirty="0" smtClean="0">
                <a:solidFill>
                  <a:schemeClr val="tx1"/>
                </a:solidFill>
                <a:effectLst>
                  <a:outerShdw blurRad="38100" dist="38100" dir="2700000" algn="tl">
                    <a:srgbClr val="C0C0C0"/>
                  </a:outerShdw>
                </a:effectLst>
              </a:rPr>
              <a:t>性能</a:t>
            </a:r>
            <a:r>
              <a:rPr lang="en-US" altLang="zh-CN" sz="2400" dirty="0" smtClean="0">
                <a:solidFill>
                  <a:schemeClr val="tx1"/>
                </a:solidFill>
                <a:effectLst>
                  <a:outerShdw blurRad="38100" dist="38100" dir="2700000" algn="tl">
                    <a:srgbClr val="C0C0C0"/>
                  </a:outerShdw>
                </a:effectLst>
              </a:rPr>
              <a:t>/*</a:t>
            </a:r>
            <a:r>
              <a:rPr lang="zh-CN" altLang="en-US" sz="1600" dirty="0" smtClean="0">
                <a:solidFill>
                  <a:schemeClr val="tx1"/>
                </a:solidFill>
                <a:effectLst>
                  <a:outerShdw blurRad="38100" dist="38100" dir="2700000" algn="tl">
                    <a:srgbClr val="C0C0C0"/>
                  </a:outerShdw>
                </a:effectLst>
              </a:rPr>
              <a:t>测试自身</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a:t>
            </a:r>
            <a:endParaRPr lang="zh-CN" altLang="en-US" sz="2400" dirty="0">
              <a:solidFill>
                <a:schemeClr val="tx1"/>
              </a:solidFill>
              <a:effectLst>
                <a:outerShdw blurRad="38100" dist="38100" dir="2700000" algn="tl">
                  <a:srgbClr val="C0C0C0"/>
                </a:outerShdw>
              </a:effectLst>
            </a:endParaRPr>
          </a:p>
          <a:p>
            <a:pPr algn="l">
              <a:lnSpc>
                <a:spcPct val="130000"/>
              </a:lnSpc>
              <a:buFont typeface="Wingdings" pitchFamily="2" charset="2"/>
              <a:buChar char="Ø"/>
            </a:pPr>
            <a:r>
              <a:rPr lang="zh-CN" altLang="en-US" sz="2400" dirty="0">
                <a:solidFill>
                  <a:schemeClr val="tx1"/>
                </a:solidFill>
                <a:effectLst>
                  <a:outerShdw blurRad="38100" dist="38100" dir="2700000" algn="tl">
                    <a:srgbClr val="C0C0C0"/>
                  </a:outerShdw>
                </a:effectLst>
              </a:rPr>
              <a:t> 之后测试派生类与抽象类（基类）的</a:t>
            </a:r>
            <a:r>
              <a:rPr lang="zh-CN" altLang="en-US" sz="2400" dirty="0" smtClean="0">
                <a:solidFill>
                  <a:schemeClr val="tx1"/>
                </a:solidFill>
                <a:effectLst>
                  <a:outerShdw blurRad="38100" dist="38100" dir="2700000" algn="tl">
                    <a:srgbClr val="C0C0C0"/>
                  </a:outerShdw>
                </a:effectLst>
              </a:rPr>
              <a:t>关系</a:t>
            </a:r>
            <a:r>
              <a:rPr lang="en-US" altLang="zh-CN" sz="2400" dirty="0" smtClean="0">
                <a:solidFill>
                  <a:schemeClr val="tx1"/>
                </a:solidFill>
                <a:effectLst>
                  <a:outerShdw blurRad="38100" dist="38100" dir="2700000" algn="tl">
                    <a:srgbClr val="C0C0C0"/>
                  </a:outerShdw>
                </a:effectLst>
              </a:rPr>
              <a:t>/*</a:t>
            </a:r>
            <a:r>
              <a:rPr lang="zh-CN" altLang="en-US" sz="1400" dirty="0" smtClean="0">
                <a:solidFill>
                  <a:schemeClr val="tx1"/>
                </a:solidFill>
                <a:effectLst>
                  <a:outerShdw blurRad="38100" dist="38100" dir="2700000" algn="tl">
                    <a:srgbClr val="C0C0C0"/>
                  </a:outerShdw>
                </a:effectLst>
              </a:rPr>
              <a:t>泛化关系</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a:t>
            </a:r>
            <a:endParaRPr lang="zh-CN" altLang="en-US" sz="2400" dirty="0">
              <a:solidFill>
                <a:schemeClr val="tx1"/>
              </a:solidFill>
              <a:effectLst>
                <a:outerShdw blurRad="38100" dist="38100" dir="2700000" algn="tl">
                  <a:srgbClr val="C0C0C0"/>
                </a:outerShdw>
              </a:effectLst>
            </a:endParaRPr>
          </a:p>
          <a:p>
            <a:pPr algn="l">
              <a:lnSpc>
                <a:spcPct val="130000"/>
              </a:lnSpc>
              <a:buFont typeface="Wingdings" pitchFamily="2" charset="2"/>
              <a:buChar char="Ø"/>
            </a:pPr>
            <a:r>
              <a:rPr lang="zh-CN" altLang="en-US" sz="2400" dirty="0">
                <a:solidFill>
                  <a:schemeClr val="tx1"/>
                </a:solidFill>
                <a:effectLst>
                  <a:outerShdw blurRad="38100" dist="38100" dir="2700000" algn="tl">
                    <a:srgbClr val="C0C0C0"/>
                  </a:outerShdw>
                </a:effectLst>
              </a:rPr>
              <a:t> 最后测试派生类与其他类间的</a:t>
            </a:r>
            <a:r>
              <a:rPr lang="zh-CN" altLang="en-US" sz="2400" dirty="0" smtClean="0">
                <a:solidFill>
                  <a:schemeClr val="tx1"/>
                </a:solidFill>
                <a:effectLst>
                  <a:outerShdw blurRad="38100" dist="38100" dir="2700000" algn="tl">
                    <a:srgbClr val="C0C0C0"/>
                  </a:outerShdw>
                </a:effectLst>
              </a:rPr>
              <a:t>关系</a:t>
            </a:r>
            <a:r>
              <a:rPr lang="en-US" altLang="zh-CN" sz="2400" dirty="0" smtClean="0">
                <a:solidFill>
                  <a:schemeClr val="tx1"/>
                </a:solidFill>
                <a:effectLst>
                  <a:outerShdw blurRad="38100" dist="38100" dir="2700000" algn="tl">
                    <a:srgbClr val="C0C0C0"/>
                  </a:outerShdw>
                </a:effectLst>
              </a:rPr>
              <a:t>/*</a:t>
            </a:r>
            <a:r>
              <a:rPr lang="zh-CN" altLang="en-US" sz="1600" dirty="0" smtClean="0">
                <a:solidFill>
                  <a:schemeClr val="tx1"/>
                </a:solidFill>
                <a:effectLst>
                  <a:outerShdw blurRad="38100" dist="38100" dir="2700000" algn="tl">
                    <a:srgbClr val="C0C0C0"/>
                  </a:outerShdw>
                </a:effectLst>
              </a:rPr>
              <a:t>横向关系</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a:t>
            </a:r>
            <a:endParaRPr lang="zh-CN" altLang="en-US" sz="2400" dirty="0">
              <a:solidFill>
                <a:schemeClr val="tx1"/>
              </a:solidFill>
              <a:effectLst>
                <a:outerShdw blurRad="38100" dist="38100" dir="2700000" algn="tl">
                  <a:srgbClr val="C0C0C0"/>
                </a:outerShdw>
              </a:effectLst>
            </a:endParaRPr>
          </a:p>
        </p:txBody>
      </p:sp>
      <p:sp>
        <p:nvSpPr>
          <p:cNvPr id="453639" name="Rectangle 7"/>
          <p:cNvSpPr>
            <a:spLocks noChangeArrowheads="1"/>
          </p:cNvSpPr>
          <p:nvPr/>
        </p:nvSpPr>
        <p:spPr bwMode="auto">
          <a:xfrm>
            <a:off x="357188" y="1430338"/>
            <a:ext cx="3452812" cy="566737"/>
          </a:xfrm>
          <a:prstGeom prst="rect">
            <a:avLst/>
          </a:prstGeom>
          <a:noFill/>
          <a:ln w="9525">
            <a:noFill/>
            <a:miter lim="800000"/>
            <a:headEnd/>
            <a:tailEnd/>
          </a:ln>
          <a:effectLst/>
        </p:spPr>
        <p:txBody>
          <a:bodyPr>
            <a:spAutoFit/>
          </a:bodyPr>
          <a:lstStyle/>
          <a:p>
            <a:pPr>
              <a:lnSpc>
                <a:spcPct val="130000"/>
              </a:lnSpc>
            </a:pPr>
            <a:r>
              <a:rPr lang="en-US" altLang="zh-CN" sz="2400">
                <a:solidFill>
                  <a:schemeClr val="tx2"/>
                </a:solidFill>
                <a:effectLst>
                  <a:outerShdw blurRad="38100" dist="38100" dir="2700000" algn="tl">
                    <a:srgbClr val="C0C0C0"/>
                  </a:outerShdw>
                </a:effectLst>
              </a:rPr>
              <a:t>3. </a:t>
            </a:r>
            <a:r>
              <a:rPr lang="zh-CN" altLang="en-US" sz="2400">
                <a:solidFill>
                  <a:schemeClr val="tx2"/>
                </a:solidFill>
                <a:effectLst>
                  <a:outerShdw blurRad="38100" dist="38100" dir="2700000" algn="tl">
                    <a:srgbClr val="C0C0C0"/>
                  </a:outerShdw>
                </a:effectLst>
              </a:rPr>
              <a:t>对抽象类的测试</a:t>
            </a: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dirty="0">
                <a:solidFill>
                  <a:schemeClr val="tx2"/>
                </a:solidFill>
                <a:effectLst>
                  <a:outerShdw blurRad="38100" dist="38100" dir="2700000" algn="tl">
                    <a:srgbClr val="C0C0C0"/>
                  </a:outerShdw>
                </a:effectLst>
                <a:latin typeface="Times New Roman" pitchFamily="18" charset="0"/>
                <a:ea typeface="华文行楷" pitchFamily="2" charset="-122"/>
              </a:rPr>
              <a:t>精化</a:t>
            </a:r>
            <a:r>
              <a:rPr lang="zh-CN" altLang="en-US" sz="4800" dirty="0" smtClean="0">
                <a:solidFill>
                  <a:schemeClr val="tx2"/>
                </a:solidFill>
                <a:effectLst>
                  <a:outerShdw blurRad="38100" dist="38100" dir="2700000" algn="tl">
                    <a:srgbClr val="C0C0C0"/>
                  </a:outerShdw>
                </a:effectLst>
                <a:latin typeface="Times New Roman" pitchFamily="18" charset="0"/>
                <a:ea typeface="华文行楷" pitchFamily="2" charset="-122"/>
              </a:rPr>
              <a:t>类及类间关系</a:t>
            </a:r>
            <a:endParaRPr lang="zh-CN" altLang="en-US" sz="4800" dirty="0">
              <a:solidFill>
                <a:schemeClr val="tx2"/>
              </a:solidFill>
              <a:effectLst>
                <a:outerShdw blurRad="38100" dist="38100" dir="2700000" algn="tl">
                  <a:srgbClr val="C0C0C0"/>
                </a:outerShdw>
              </a:effectLst>
              <a:latin typeface="Times New Roman" pitchFamily="18" charset="0"/>
              <a:ea typeface="华文行楷" pitchFamily="2" charset="-122"/>
            </a:endParaRPr>
          </a:p>
        </p:txBody>
      </p:sp>
      <p:sp>
        <p:nvSpPr>
          <p:cNvPr id="5" name="Text Box 4"/>
          <p:cNvSpPr txBox="1">
            <a:spLocks noChangeArrowheads="1"/>
          </p:cNvSpPr>
          <p:nvPr/>
        </p:nvSpPr>
        <p:spPr bwMode="auto">
          <a:xfrm>
            <a:off x="2691556" y="2424113"/>
            <a:ext cx="3752950" cy="2850011"/>
          </a:xfrm>
          <a:prstGeom prst="rect">
            <a:avLst/>
          </a:prstGeom>
          <a:noFill/>
          <a:ln w="9525">
            <a:noFill/>
            <a:miter lim="800000"/>
            <a:headEnd/>
            <a:tailEnd/>
          </a:ln>
          <a:effectLst/>
        </p:spPr>
        <p:txBody>
          <a:bodyPr wrap="none">
            <a:spAutoFit/>
          </a:bodyPr>
          <a:lstStyle/>
          <a:p>
            <a:pPr>
              <a:lnSpc>
                <a:spcPct val="160000"/>
              </a:lnSpc>
              <a:buFont typeface="Wingdings" pitchFamily="2" charset="2"/>
              <a:buChar char="Ø"/>
            </a:pPr>
            <a:r>
              <a:rPr lang="en-US" altLang="zh-CN" dirty="0">
                <a:effectLst>
                  <a:outerShdw blurRad="38100" dist="38100" dir="2700000" algn="tl">
                    <a:srgbClr val="C0C0C0"/>
                  </a:outerShdw>
                </a:effectLst>
              </a:rPr>
              <a:t> </a:t>
            </a:r>
            <a:r>
              <a:rPr lang="zh-CN" altLang="en-US" dirty="0" smtClean="0">
                <a:effectLst>
                  <a:outerShdw blurRad="38100" dist="38100" dir="2700000" algn="tl">
                    <a:srgbClr val="C0C0C0"/>
                  </a:outerShdw>
                </a:effectLst>
              </a:rPr>
              <a:t>设计类的属性</a:t>
            </a:r>
            <a:endParaRPr lang="zh-CN" altLang="en-US" dirty="0">
              <a:effectLst>
                <a:outerShdw blurRad="38100" dist="38100" dir="2700000" algn="tl">
                  <a:srgbClr val="C0C0C0"/>
                </a:outerShdw>
              </a:effectLst>
            </a:endParaRPr>
          </a:p>
          <a:p>
            <a:pPr>
              <a:lnSpc>
                <a:spcPct val="160000"/>
              </a:lnSpc>
              <a:buFont typeface="Wingdings" pitchFamily="2" charset="2"/>
              <a:buChar char="Ø"/>
            </a:pPr>
            <a:r>
              <a:rPr lang="zh-CN" altLang="en-US" dirty="0">
                <a:effectLst>
                  <a:outerShdw blurRad="38100" dist="38100" dir="2700000" algn="tl">
                    <a:srgbClr val="C0C0C0"/>
                  </a:outerShdw>
                </a:effectLst>
              </a:rPr>
              <a:t> </a:t>
            </a:r>
            <a:r>
              <a:rPr lang="zh-CN" altLang="en-US" dirty="0" smtClean="0">
                <a:effectLst>
                  <a:outerShdw blurRad="38100" dist="38100" dir="2700000" algn="tl">
                    <a:srgbClr val="C0C0C0"/>
                  </a:outerShdw>
                </a:effectLst>
              </a:rPr>
              <a:t>设计类的方法</a:t>
            </a:r>
            <a:endParaRPr lang="zh-CN" altLang="en-US" dirty="0">
              <a:effectLst>
                <a:outerShdw blurRad="38100" dist="38100" dir="2700000" algn="tl">
                  <a:srgbClr val="C0C0C0"/>
                </a:outerShdw>
              </a:effectLst>
            </a:endParaRPr>
          </a:p>
          <a:p>
            <a:pPr>
              <a:lnSpc>
                <a:spcPct val="160000"/>
              </a:lnSpc>
              <a:buFont typeface="Wingdings" pitchFamily="2" charset="2"/>
              <a:buChar char="Ø"/>
            </a:pP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类间泛化 </a:t>
            </a: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聚合关系</a:t>
            </a:r>
            <a:endParaRPr lang="zh-CN" altLang="en-US" dirty="0">
              <a:effectLst>
                <a:outerShdw blurRad="38100" dist="38100" dir="2700000" algn="tl">
                  <a:srgbClr val="C0C0C0"/>
                </a:outerShdw>
              </a:effectLst>
            </a:endParaRPr>
          </a:p>
          <a:p>
            <a:pPr>
              <a:lnSpc>
                <a:spcPct val="160000"/>
              </a:lnSpc>
              <a:buFont typeface="Wingdings" pitchFamily="2" charset="2"/>
              <a:buChar char="Ø"/>
            </a:pPr>
            <a:r>
              <a:rPr lang="zh-CN" altLang="en-US" dirty="0">
                <a:effectLst>
                  <a:outerShdw blurRad="38100" dist="38100" dir="2700000" algn="tl">
                    <a:srgbClr val="C0C0C0"/>
                  </a:outerShdw>
                </a:effectLst>
              </a:rPr>
              <a:t> </a:t>
            </a:r>
            <a:r>
              <a:rPr lang="zh-CN" altLang="en-US" dirty="0" smtClean="0">
                <a:effectLst>
                  <a:outerShdw blurRad="38100" dist="38100" dir="2700000" algn="tl">
                    <a:srgbClr val="C0C0C0"/>
                  </a:outerShdw>
                </a:effectLst>
              </a:rPr>
              <a:t>类间关联关系</a:t>
            </a:r>
            <a:endParaRPr lang="zh-CN" altLang="en-US" dirty="0">
              <a:effectLst>
                <a:outerShdw blurRad="38100" dist="38100" dir="2700000" algn="tl">
                  <a:srgbClr val="C0C0C0"/>
                </a:outerShdw>
              </a:effectLst>
            </a:endParaRPr>
          </a:p>
        </p:txBody>
      </p:sp>
    </p:spTree>
    <p:extLst>
      <p:ext uri="{BB962C8B-B14F-4D97-AF65-F5344CB8AC3E}">
        <p14:creationId xmlns:p14="http://schemas.microsoft.com/office/powerpoint/2010/main" val="595968565"/>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660" name="Picture 4" descr="Pic46"/>
          <p:cNvPicPr>
            <a:picLocks noChangeAspect="1" noChangeArrowheads="1"/>
          </p:cNvPicPr>
          <p:nvPr/>
        </p:nvPicPr>
        <p:blipFill>
          <a:blip r:embed="rId2" cstate="print"/>
          <a:srcRect/>
          <a:stretch>
            <a:fillRect/>
          </a:stretch>
        </p:blipFill>
        <p:spPr bwMode="auto">
          <a:xfrm>
            <a:off x="919163" y="1908175"/>
            <a:ext cx="7304087" cy="4652963"/>
          </a:xfrm>
          <a:prstGeom prst="rect">
            <a:avLst/>
          </a:prstGeom>
          <a:noFill/>
        </p:spPr>
      </p:pic>
      <p:sp>
        <p:nvSpPr>
          <p:cNvPr id="454661" name="Text Box 5"/>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面向对象测试</a:t>
            </a:r>
          </a:p>
        </p:txBody>
      </p:sp>
      <p:sp>
        <p:nvSpPr>
          <p:cNvPr id="454662" name="Rectangle 6"/>
          <p:cNvSpPr>
            <a:spLocks noChangeArrowheads="1"/>
          </p:cNvSpPr>
          <p:nvPr/>
        </p:nvSpPr>
        <p:spPr bwMode="auto">
          <a:xfrm>
            <a:off x="179388" y="1252538"/>
            <a:ext cx="7634287" cy="566737"/>
          </a:xfrm>
          <a:prstGeom prst="rect">
            <a:avLst/>
          </a:prstGeom>
          <a:noFill/>
          <a:ln w="9525">
            <a:noFill/>
            <a:miter lim="800000"/>
            <a:headEnd/>
            <a:tailEnd/>
          </a:ln>
          <a:effectLst/>
        </p:spPr>
        <p:txBody>
          <a:bodyPr>
            <a:spAutoFit/>
          </a:bodyPr>
          <a:lstStyle/>
          <a:p>
            <a:pPr>
              <a:lnSpc>
                <a:spcPct val="130000"/>
              </a:lnSpc>
            </a:pPr>
            <a:r>
              <a:rPr lang="en-US" altLang="zh-CN" sz="2400">
                <a:solidFill>
                  <a:schemeClr val="tx2"/>
                </a:solidFill>
                <a:effectLst>
                  <a:outerShdw blurRad="38100" dist="38100" dir="2700000" algn="tl">
                    <a:srgbClr val="C0C0C0"/>
                  </a:outerShdw>
                </a:effectLst>
              </a:rPr>
              <a:t>3. </a:t>
            </a:r>
            <a:r>
              <a:rPr lang="zh-CN" altLang="en-US" sz="2400">
                <a:solidFill>
                  <a:schemeClr val="tx2"/>
                </a:solidFill>
                <a:effectLst>
                  <a:outerShdw blurRad="38100" dist="38100" dir="2700000" algn="tl">
                    <a:srgbClr val="C0C0C0"/>
                  </a:outerShdw>
                </a:effectLst>
              </a:rPr>
              <a:t>对抽象类的测试</a:t>
            </a:r>
            <a:r>
              <a:rPr lang="en-US" altLang="zh-CN" sz="2400">
                <a:solidFill>
                  <a:schemeClr val="tx2"/>
                </a:solidFill>
                <a:effectLst>
                  <a:outerShdw blurRad="38100" dist="38100" dir="2700000" algn="tl">
                    <a:srgbClr val="C0C0C0"/>
                  </a:outerShdw>
                </a:effectLst>
                <a:latin typeface="Times New Roman"/>
              </a:rPr>
              <a:t>——</a:t>
            </a:r>
            <a:r>
              <a:rPr lang="zh-CN" altLang="en-US" sz="2400">
                <a:solidFill>
                  <a:schemeClr val="tx2"/>
                </a:solidFill>
                <a:effectLst>
                  <a:outerShdw blurRad="38100" dist="38100" dir="2700000" algn="tl">
                    <a:srgbClr val="C0C0C0"/>
                  </a:outerShdw>
                </a:effectLst>
              </a:rPr>
              <a:t>以</a:t>
            </a:r>
            <a:r>
              <a:rPr lang="zh-CN" altLang="en-US" sz="2400">
                <a:solidFill>
                  <a:schemeClr val="tx2"/>
                </a:solidFill>
                <a:effectLst>
                  <a:outerShdw blurRad="38100" dist="38100" dir="2700000" algn="tl">
                    <a:srgbClr val="C0C0C0"/>
                  </a:outerShdw>
                </a:effectLst>
                <a:latin typeface="Times New Roman"/>
              </a:rPr>
              <a:t>“</a:t>
            </a:r>
            <a:r>
              <a:rPr lang="zh-CN" altLang="en-US" sz="2400">
                <a:solidFill>
                  <a:schemeClr val="tx2"/>
                </a:solidFill>
                <a:effectLst>
                  <a:outerShdw blurRad="38100" dist="38100" dir="2700000" algn="tl">
                    <a:srgbClr val="C0C0C0"/>
                  </a:outerShdw>
                </a:effectLst>
              </a:rPr>
              <a:t>抽象工厂</a:t>
            </a:r>
            <a:r>
              <a:rPr lang="zh-CN" altLang="en-US" sz="2400">
                <a:solidFill>
                  <a:schemeClr val="tx2"/>
                </a:solidFill>
                <a:effectLst>
                  <a:outerShdw blurRad="38100" dist="38100" dir="2700000" algn="tl">
                    <a:srgbClr val="C0C0C0"/>
                  </a:outerShdw>
                </a:effectLst>
                <a:latin typeface="Times New Roman"/>
              </a:rPr>
              <a:t>”</a:t>
            </a:r>
            <a:r>
              <a:rPr lang="zh-CN" altLang="en-US" sz="2400">
                <a:solidFill>
                  <a:schemeClr val="tx2"/>
                </a:solidFill>
                <a:effectLst>
                  <a:outerShdw blurRad="38100" dist="38100" dir="2700000" algn="tl">
                    <a:srgbClr val="C0C0C0"/>
                  </a:outerShdw>
                </a:effectLst>
              </a:rPr>
              <a:t>设计模式为例</a:t>
            </a:r>
          </a:p>
        </p:txBody>
      </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3" name="Text Box 5"/>
          <p:cNvSpPr txBox="1">
            <a:spLocks noChangeArrowheads="1"/>
          </p:cNvSpPr>
          <p:nvPr/>
        </p:nvSpPr>
        <p:spPr bwMode="auto">
          <a:xfrm>
            <a:off x="127000" y="1298575"/>
            <a:ext cx="8302625"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1. </a:t>
            </a:r>
            <a:r>
              <a:rPr lang="zh-CN" altLang="en-US">
                <a:solidFill>
                  <a:schemeClr val="hlink"/>
                </a:solidFill>
                <a:effectLst>
                  <a:outerShdw blurRad="38100" dist="38100" dir="2700000" algn="tl">
                    <a:srgbClr val="C0C0C0"/>
                  </a:outerShdw>
                </a:effectLst>
              </a:rPr>
              <a:t>面向对象的测试过程</a:t>
            </a:r>
            <a:r>
              <a:rPr lang="en-US" altLang="zh-CN">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单元测试</a:t>
            </a:r>
          </a:p>
        </p:txBody>
      </p:sp>
      <p:sp>
        <p:nvSpPr>
          <p:cNvPr id="396294" name="Rectangle 6"/>
          <p:cNvSpPr>
            <a:spLocks noChangeArrowheads="1"/>
          </p:cNvSpPr>
          <p:nvPr/>
        </p:nvSpPr>
        <p:spPr bwMode="auto">
          <a:xfrm>
            <a:off x="684213" y="2101402"/>
            <a:ext cx="7808912" cy="3237809"/>
          </a:xfrm>
          <a:prstGeom prst="rect">
            <a:avLst/>
          </a:prstGeom>
          <a:noFill/>
          <a:ln w="9525">
            <a:noFill/>
            <a:miter lim="800000"/>
            <a:headEnd/>
            <a:tailEnd/>
          </a:ln>
          <a:effectLst/>
        </p:spPr>
        <p:txBody>
          <a:bodyPr anchor="ctr">
            <a:spAutoFit/>
          </a:bodyPr>
          <a:lstStyle/>
          <a:p>
            <a:pPr algn="l">
              <a:lnSpc>
                <a:spcPct val="130000"/>
              </a:lnSpc>
            </a:pPr>
            <a:r>
              <a:rPr lang="en-US" altLang="zh-CN" dirty="0" smtClean="0">
                <a:effectLst>
                  <a:outerShdw blurRad="38100" dist="38100" dir="2700000" algn="tl">
                    <a:srgbClr val="C0C0C0"/>
                  </a:outerShdw>
                </a:effectLst>
              </a:rPr>
              <a:t>/*</a:t>
            </a:r>
            <a:r>
              <a:rPr lang="zh-CN" altLang="en-US" sz="1400" dirty="0" smtClean="0">
                <a:effectLst>
                  <a:outerShdw blurRad="38100" dist="38100" dir="2700000" algn="tl">
                    <a:srgbClr val="C0C0C0"/>
                  </a:outerShdw>
                </a:effectLst>
              </a:rPr>
              <a:t>此时单元测试面对的是</a:t>
            </a:r>
            <a:r>
              <a:rPr lang="en-US" altLang="zh-CN" sz="1400" dirty="0" smtClean="0">
                <a:effectLst>
                  <a:outerShdw blurRad="38100" dist="38100" dir="2700000" algn="tl">
                    <a:srgbClr val="C0C0C0"/>
                  </a:outerShdw>
                </a:effectLst>
              </a:rPr>
              <a:t>class</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对</a:t>
            </a:r>
            <a:r>
              <a:rPr lang="zh-CN" altLang="en-US" dirty="0">
                <a:effectLst>
                  <a:outerShdw blurRad="38100" dist="38100" dir="2700000" algn="tl">
                    <a:srgbClr val="C0C0C0"/>
                  </a:outerShdw>
                </a:effectLst>
              </a:rPr>
              <a:t>类进行测试需要从以下几个方面进行考虑：</a:t>
            </a:r>
          </a:p>
          <a:p>
            <a:pPr algn="l">
              <a:lnSpc>
                <a:spcPct val="210000"/>
              </a:lnSpc>
              <a:buFont typeface="Wingdings" pitchFamily="2" charset="2"/>
              <a:buChar char="Ø"/>
            </a:pPr>
            <a:r>
              <a:rPr lang="zh-CN" altLang="en-US" dirty="0">
                <a:effectLst>
                  <a:outerShdw blurRad="38100" dist="38100" dir="2700000" algn="tl">
                    <a:srgbClr val="C0C0C0"/>
                  </a:outerShdw>
                </a:effectLst>
              </a:rPr>
              <a:t> 确保属性的封装性约束</a:t>
            </a:r>
            <a:r>
              <a:rPr lang="zh-CN" altLang="en-US" dirty="0" smtClean="0">
                <a:effectLst>
                  <a:outerShdw blurRad="38100" dist="38100" dir="2700000" algn="tl">
                    <a:srgbClr val="C0C0C0"/>
                  </a:outerShdw>
                </a:effectLst>
              </a:rPr>
              <a:t>；</a:t>
            </a:r>
            <a:r>
              <a:rPr lang="en-US" altLang="zh-CN" dirty="0" smtClean="0">
                <a:effectLst>
                  <a:outerShdw blurRad="38100" dist="38100" dir="2700000" algn="tl">
                    <a:srgbClr val="C0C0C0"/>
                  </a:outerShdw>
                </a:effectLst>
              </a:rPr>
              <a:t>/*</a:t>
            </a:r>
            <a:r>
              <a:rPr lang="zh-CN" altLang="en-US" sz="1600" dirty="0" smtClean="0">
                <a:effectLst>
                  <a:outerShdw blurRad="38100" dist="38100" dir="2700000" algn="tl">
                    <a:srgbClr val="C0C0C0"/>
                  </a:outerShdw>
                </a:effectLst>
              </a:rPr>
              <a:t>要首先保证</a:t>
            </a:r>
            <a:r>
              <a:rPr lang="en-US" altLang="zh-CN" dirty="0" smtClean="0">
                <a:effectLst>
                  <a:outerShdw blurRad="38100" dist="38100" dir="2700000" algn="tl">
                    <a:srgbClr val="C0C0C0"/>
                  </a:outerShdw>
                </a:effectLst>
              </a:rPr>
              <a:t>*/</a:t>
            </a:r>
            <a:endParaRPr lang="zh-CN" altLang="en-US" dirty="0">
              <a:effectLst>
                <a:outerShdw blurRad="38100" dist="38100" dir="2700000" algn="tl">
                  <a:srgbClr val="C0C0C0"/>
                </a:outerShdw>
              </a:effectLst>
            </a:endParaRPr>
          </a:p>
          <a:p>
            <a:pPr algn="l">
              <a:lnSpc>
                <a:spcPct val="130000"/>
              </a:lnSpc>
              <a:buFont typeface="Wingdings" pitchFamily="2" charset="2"/>
              <a:buChar char="Ø"/>
            </a:pPr>
            <a:r>
              <a:rPr lang="zh-CN" altLang="en-US" dirty="0">
                <a:effectLst>
                  <a:outerShdw blurRad="38100" dist="38100" dir="2700000" algn="tl">
                    <a:srgbClr val="C0C0C0"/>
                  </a:outerShdw>
                </a:effectLst>
              </a:rPr>
              <a:t> 派生类对基类成员函数的测试；</a:t>
            </a:r>
          </a:p>
          <a:p>
            <a:pPr algn="l">
              <a:lnSpc>
                <a:spcPct val="130000"/>
              </a:lnSpc>
              <a:buFont typeface="Wingdings" pitchFamily="2" charset="2"/>
              <a:buChar char="Ø"/>
            </a:pPr>
            <a:r>
              <a:rPr lang="zh-CN" altLang="en-US" dirty="0">
                <a:effectLst>
                  <a:outerShdw blurRad="38100" dist="38100" dir="2700000" algn="tl">
                    <a:srgbClr val="C0C0C0"/>
                  </a:outerShdw>
                </a:effectLst>
              </a:rPr>
              <a:t> 对抽象类的测试 。</a:t>
            </a:r>
          </a:p>
        </p:txBody>
      </p:sp>
      <p:sp>
        <p:nvSpPr>
          <p:cNvPr id="396295"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面向对象测试</a:t>
            </a:r>
          </a:p>
        </p:txBody>
      </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12" name="Text Box 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面向对象测试</a:t>
            </a:r>
          </a:p>
        </p:txBody>
      </p:sp>
      <p:grpSp>
        <p:nvGrpSpPr>
          <p:cNvPr id="431140" name="Group 36"/>
          <p:cNvGrpSpPr>
            <a:grpSpLocks/>
          </p:cNvGrpSpPr>
          <p:nvPr/>
        </p:nvGrpSpPr>
        <p:grpSpPr bwMode="auto">
          <a:xfrm>
            <a:off x="531813" y="4676775"/>
            <a:ext cx="2560637" cy="1662113"/>
            <a:chOff x="120" y="3008"/>
            <a:chExt cx="2106" cy="1047"/>
          </a:xfrm>
        </p:grpSpPr>
        <p:sp>
          <p:nvSpPr>
            <p:cNvPr id="431113" name="Rectangle 9"/>
            <p:cNvSpPr>
              <a:spLocks noChangeArrowheads="1"/>
            </p:cNvSpPr>
            <p:nvPr/>
          </p:nvSpPr>
          <p:spPr bwMode="auto">
            <a:xfrm>
              <a:off x="122" y="3008"/>
              <a:ext cx="2104" cy="234"/>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t>Day</a:t>
              </a:r>
            </a:p>
          </p:txBody>
        </p:sp>
        <p:sp>
          <p:nvSpPr>
            <p:cNvPr id="431114" name="Rectangle 10"/>
            <p:cNvSpPr>
              <a:spLocks noChangeArrowheads="1"/>
            </p:cNvSpPr>
            <p:nvPr/>
          </p:nvSpPr>
          <p:spPr bwMode="auto">
            <a:xfrm>
              <a:off x="120" y="3480"/>
              <a:ext cx="2105" cy="575"/>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a:t>+Day(Month) </a:t>
              </a:r>
            </a:p>
            <a:p>
              <a:pPr algn="l"/>
              <a:r>
                <a:rPr lang="en-US" altLang="zh-CN" sz="2000"/>
                <a:t>+getDay() : int</a:t>
              </a:r>
            </a:p>
            <a:p>
              <a:pPr algn="l"/>
              <a:r>
                <a:rPr lang="en-US" altLang="zh-CN" sz="2000"/>
                <a:t>+Decrease(): bool</a:t>
              </a:r>
            </a:p>
          </p:txBody>
        </p:sp>
        <p:sp>
          <p:nvSpPr>
            <p:cNvPr id="431115" name="Rectangle 11"/>
            <p:cNvSpPr>
              <a:spLocks noChangeArrowheads="1"/>
            </p:cNvSpPr>
            <p:nvPr/>
          </p:nvSpPr>
          <p:spPr bwMode="auto">
            <a:xfrm>
              <a:off x="122" y="3243"/>
              <a:ext cx="2104" cy="234"/>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a:t>-dd : int</a:t>
              </a:r>
            </a:p>
          </p:txBody>
        </p:sp>
      </p:grpSp>
      <p:grpSp>
        <p:nvGrpSpPr>
          <p:cNvPr id="431144" name="Group 40"/>
          <p:cNvGrpSpPr>
            <a:grpSpLocks/>
          </p:cNvGrpSpPr>
          <p:nvPr/>
        </p:nvGrpSpPr>
        <p:grpSpPr bwMode="auto">
          <a:xfrm>
            <a:off x="766763" y="2252663"/>
            <a:ext cx="2370137" cy="2043112"/>
            <a:chOff x="105" y="1400"/>
            <a:chExt cx="2152" cy="1287"/>
          </a:xfrm>
        </p:grpSpPr>
        <p:sp>
          <p:nvSpPr>
            <p:cNvPr id="431118" name="Rectangle 14"/>
            <p:cNvSpPr>
              <a:spLocks noChangeArrowheads="1"/>
            </p:cNvSpPr>
            <p:nvPr/>
          </p:nvSpPr>
          <p:spPr bwMode="auto">
            <a:xfrm>
              <a:off x="105" y="1400"/>
              <a:ext cx="2152" cy="234"/>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t>Year</a:t>
              </a:r>
            </a:p>
          </p:txBody>
        </p:sp>
        <p:sp>
          <p:nvSpPr>
            <p:cNvPr id="431119" name="Rectangle 15"/>
            <p:cNvSpPr>
              <a:spLocks noChangeArrowheads="1"/>
            </p:cNvSpPr>
            <p:nvPr/>
          </p:nvSpPr>
          <p:spPr bwMode="auto">
            <a:xfrm>
              <a:off x="106" y="1877"/>
              <a:ext cx="2149" cy="810"/>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a:t>+Year(int)</a:t>
              </a:r>
            </a:p>
            <a:p>
              <a:pPr algn="l"/>
              <a:r>
                <a:rPr lang="en-US" altLang="zh-CN" sz="2000"/>
                <a:t>+getYear() : int</a:t>
              </a:r>
            </a:p>
            <a:p>
              <a:pPr algn="l"/>
              <a:r>
                <a:rPr lang="en-US" altLang="zh-CN" sz="2000"/>
                <a:t>+Decrease(): bool</a:t>
              </a:r>
            </a:p>
            <a:p>
              <a:pPr algn="l"/>
              <a:r>
                <a:rPr lang="en-US" altLang="zh-CN" sz="2000"/>
                <a:t>+isLeap() : bool</a:t>
              </a:r>
            </a:p>
          </p:txBody>
        </p:sp>
        <p:sp>
          <p:nvSpPr>
            <p:cNvPr id="431120" name="Rectangle 16"/>
            <p:cNvSpPr>
              <a:spLocks noChangeArrowheads="1"/>
            </p:cNvSpPr>
            <p:nvPr/>
          </p:nvSpPr>
          <p:spPr bwMode="auto">
            <a:xfrm>
              <a:off x="105" y="1635"/>
              <a:ext cx="2152" cy="234"/>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a:t>-yy : int</a:t>
              </a:r>
            </a:p>
          </p:txBody>
        </p:sp>
      </p:grpSp>
      <p:grpSp>
        <p:nvGrpSpPr>
          <p:cNvPr id="431139" name="Group 35"/>
          <p:cNvGrpSpPr>
            <a:grpSpLocks/>
          </p:cNvGrpSpPr>
          <p:nvPr/>
        </p:nvGrpSpPr>
        <p:grpSpPr bwMode="auto">
          <a:xfrm>
            <a:off x="5419725" y="4845050"/>
            <a:ext cx="2332038" cy="1601788"/>
            <a:chOff x="2909" y="3082"/>
            <a:chExt cx="2287" cy="1009"/>
          </a:xfrm>
        </p:grpSpPr>
        <p:sp>
          <p:nvSpPr>
            <p:cNvPr id="431123" name="Rectangle 19"/>
            <p:cNvSpPr>
              <a:spLocks noChangeArrowheads="1"/>
            </p:cNvSpPr>
            <p:nvPr/>
          </p:nvSpPr>
          <p:spPr bwMode="auto">
            <a:xfrm>
              <a:off x="2909" y="3082"/>
              <a:ext cx="2287" cy="234"/>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t>Month</a:t>
              </a:r>
            </a:p>
          </p:txBody>
        </p:sp>
        <p:sp>
          <p:nvSpPr>
            <p:cNvPr id="431124" name="Rectangle 20"/>
            <p:cNvSpPr>
              <a:spLocks noChangeArrowheads="1"/>
            </p:cNvSpPr>
            <p:nvPr/>
          </p:nvSpPr>
          <p:spPr bwMode="auto">
            <a:xfrm>
              <a:off x="2910" y="3554"/>
              <a:ext cx="2286" cy="537"/>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a:t>+Month(int)</a:t>
              </a:r>
            </a:p>
            <a:p>
              <a:pPr algn="l"/>
              <a:r>
                <a:rPr lang="en-US" altLang="zh-CN" sz="2000"/>
                <a:t>+getMohth() : int</a:t>
              </a:r>
            </a:p>
            <a:p>
              <a:pPr algn="l"/>
              <a:r>
                <a:rPr lang="en-US" altLang="zh-CN" sz="2000"/>
                <a:t>+Decrease(): bool</a:t>
              </a:r>
            </a:p>
          </p:txBody>
        </p:sp>
        <p:sp>
          <p:nvSpPr>
            <p:cNvPr id="431125" name="Rectangle 21"/>
            <p:cNvSpPr>
              <a:spLocks noChangeArrowheads="1"/>
            </p:cNvSpPr>
            <p:nvPr/>
          </p:nvSpPr>
          <p:spPr bwMode="auto">
            <a:xfrm>
              <a:off x="2909" y="3317"/>
              <a:ext cx="2287" cy="234"/>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a:t>- mm : int</a:t>
              </a:r>
            </a:p>
          </p:txBody>
        </p:sp>
      </p:grpSp>
      <p:grpSp>
        <p:nvGrpSpPr>
          <p:cNvPr id="431138" name="Group 34"/>
          <p:cNvGrpSpPr>
            <a:grpSpLocks/>
          </p:cNvGrpSpPr>
          <p:nvPr/>
        </p:nvGrpSpPr>
        <p:grpSpPr bwMode="auto">
          <a:xfrm>
            <a:off x="4567238" y="2085975"/>
            <a:ext cx="4070350" cy="2205038"/>
            <a:chOff x="3377" y="1340"/>
            <a:chExt cx="2105" cy="1389"/>
          </a:xfrm>
        </p:grpSpPr>
        <p:sp>
          <p:nvSpPr>
            <p:cNvPr id="431128" name="Rectangle 24"/>
            <p:cNvSpPr>
              <a:spLocks noChangeArrowheads="1"/>
            </p:cNvSpPr>
            <p:nvPr/>
          </p:nvSpPr>
          <p:spPr bwMode="auto">
            <a:xfrm>
              <a:off x="3378" y="1340"/>
              <a:ext cx="2104" cy="234"/>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t>Date</a:t>
              </a:r>
            </a:p>
          </p:txBody>
        </p:sp>
        <p:sp>
          <p:nvSpPr>
            <p:cNvPr id="431129" name="Rectangle 25"/>
            <p:cNvSpPr>
              <a:spLocks noChangeArrowheads="1"/>
            </p:cNvSpPr>
            <p:nvPr/>
          </p:nvSpPr>
          <p:spPr bwMode="auto">
            <a:xfrm>
              <a:off x="3377" y="2154"/>
              <a:ext cx="2105" cy="575"/>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a:t>+Date(Day, Month, Year) : void</a:t>
              </a:r>
            </a:p>
            <a:p>
              <a:pPr algn="l"/>
              <a:r>
                <a:rPr lang="en-US" altLang="zh-CN" sz="2000"/>
                <a:t>+getDay() : int</a:t>
              </a:r>
            </a:p>
            <a:p>
              <a:pPr algn="l"/>
              <a:r>
                <a:rPr lang="en-US" altLang="zh-CN" sz="2000"/>
                <a:t>+Decrease(): bool</a:t>
              </a:r>
            </a:p>
          </p:txBody>
        </p:sp>
        <p:sp>
          <p:nvSpPr>
            <p:cNvPr id="431130" name="Rectangle 26"/>
            <p:cNvSpPr>
              <a:spLocks noChangeArrowheads="1"/>
            </p:cNvSpPr>
            <p:nvPr/>
          </p:nvSpPr>
          <p:spPr bwMode="auto">
            <a:xfrm>
              <a:off x="3378" y="1575"/>
              <a:ext cx="2104" cy="575"/>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a:t>-dd : Day</a:t>
              </a:r>
            </a:p>
            <a:p>
              <a:pPr algn="l"/>
              <a:r>
                <a:rPr lang="en-US" altLang="zh-CN" sz="2000"/>
                <a:t>-mm : Month</a:t>
              </a:r>
            </a:p>
            <a:p>
              <a:pPr algn="l"/>
              <a:r>
                <a:rPr lang="en-US" altLang="zh-CN" sz="2000"/>
                <a:t>-yy : Year</a:t>
              </a:r>
            </a:p>
          </p:txBody>
        </p:sp>
      </p:grpSp>
      <p:sp>
        <p:nvSpPr>
          <p:cNvPr id="431132" name="Line 28"/>
          <p:cNvSpPr>
            <a:spLocks noChangeShapeType="1"/>
          </p:cNvSpPr>
          <p:nvPr/>
        </p:nvSpPr>
        <p:spPr bwMode="auto">
          <a:xfrm>
            <a:off x="3143250" y="2924175"/>
            <a:ext cx="1385888" cy="0"/>
          </a:xfrm>
          <a:prstGeom prst="line">
            <a:avLst/>
          </a:prstGeom>
          <a:noFill/>
          <a:ln w="19050">
            <a:solidFill>
              <a:schemeClr val="tx1"/>
            </a:solidFill>
            <a:round/>
            <a:headEnd/>
            <a:tailEnd/>
          </a:ln>
          <a:effectLst/>
        </p:spPr>
        <p:txBody>
          <a:bodyPr/>
          <a:lstStyle/>
          <a:p>
            <a:endParaRPr lang="zh-CN" altLang="en-US"/>
          </a:p>
        </p:txBody>
      </p:sp>
      <p:sp>
        <p:nvSpPr>
          <p:cNvPr id="431134" name="Line 30"/>
          <p:cNvSpPr>
            <a:spLocks noChangeShapeType="1"/>
          </p:cNvSpPr>
          <p:nvPr/>
        </p:nvSpPr>
        <p:spPr bwMode="auto">
          <a:xfrm flipV="1">
            <a:off x="3100388" y="4306888"/>
            <a:ext cx="1447800" cy="552450"/>
          </a:xfrm>
          <a:prstGeom prst="line">
            <a:avLst/>
          </a:prstGeom>
          <a:noFill/>
          <a:ln w="19050">
            <a:solidFill>
              <a:schemeClr val="tx1"/>
            </a:solidFill>
            <a:round/>
            <a:headEnd/>
            <a:tailEnd/>
          </a:ln>
          <a:effectLst/>
        </p:spPr>
        <p:txBody>
          <a:bodyPr/>
          <a:lstStyle/>
          <a:p>
            <a:endParaRPr lang="zh-CN" altLang="en-US"/>
          </a:p>
        </p:txBody>
      </p:sp>
      <p:sp>
        <p:nvSpPr>
          <p:cNvPr id="431136" name="Line 32"/>
          <p:cNvSpPr>
            <a:spLocks noChangeShapeType="1"/>
          </p:cNvSpPr>
          <p:nvPr/>
        </p:nvSpPr>
        <p:spPr bwMode="auto">
          <a:xfrm flipV="1">
            <a:off x="6596063" y="4318000"/>
            <a:ext cx="0" cy="528638"/>
          </a:xfrm>
          <a:prstGeom prst="line">
            <a:avLst/>
          </a:prstGeom>
          <a:noFill/>
          <a:ln w="19050">
            <a:solidFill>
              <a:schemeClr val="tx1"/>
            </a:solidFill>
            <a:round/>
            <a:headEnd/>
            <a:tailEnd/>
          </a:ln>
          <a:effectLst/>
        </p:spPr>
        <p:txBody>
          <a:bodyPr/>
          <a:lstStyle/>
          <a:p>
            <a:endParaRPr lang="zh-CN" altLang="en-US"/>
          </a:p>
        </p:txBody>
      </p:sp>
      <p:sp>
        <p:nvSpPr>
          <p:cNvPr id="431141" name="AutoShape 37"/>
          <p:cNvSpPr>
            <a:spLocks noChangeArrowheads="1"/>
          </p:cNvSpPr>
          <p:nvPr/>
        </p:nvSpPr>
        <p:spPr bwMode="auto">
          <a:xfrm>
            <a:off x="6521450" y="4289425"/>
            <a:ext cx="147638" cy="171450"/>
          </a:xfrm>
          <a:prstGeom prst="diamond">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1142" name="AutoShape 38"/>
          <p:cNvSpPr>
            <a:spLocks noChangeArrowheads="1"/>
          </p:cNvSpPr>
          <p:nvPr/>
        </p:nvSpPr>
        <p:spPr bwMode="auto">
          <a:xfrm rot="5400000">
            <a:off x="4402931" y="2836069"/>
            <a:ext cx="147638" cy="171450"/>
          </a:xfrm>
          <a:prstGeom prst="diamond">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1143" name="AutoShape 39"/>
          <p:cNvSpPr>
            <a:spLocks noChangeArrowheads="1"/>
          </p:cNvSpPr>
          <p:nvPr/>
        </p:nvSpPr>
        <p:spPr bwMode="auto">
          <a:xfrm rot="-17450973">
            <a:off x="4414044" y="4239419"/>
            <a:ext cx="147638" cy="171450"/>
          </a:xfrm>
          <a:prstGeom prst="diamond">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1146" name="Text Box 42"/>
          <p:cNvSpPr txBox="1">
            <a:spLocks noChangeArrowheads="1"/>
          </p:cNvSpPr>
          <p:nvPr/>
        </p:nvSpPr>
        <p:spPr bwMode="auto">
          <a:xfrm>
            <a:off x="127000" y="1298575"/>
            <a:ext cx="8302625"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1. </a:t>
            </a:r>
            <a:r>
              <a:rPr lang="zh-CN" altLang="en-US">
                <a:solidFill>
                  <a:schemeClr val="hlink"/>
                </a:solidFill>
                <a:effectLst>
                  <a:outerShdw blurRad="38100" dist="38100" dir="2700000" algn="tl">
                    <a:srgbClr val="C0C0C0"/>
                  </a:outerShdw>
                </a:effectLst>
              </a:rPr>
              <a:t>面向对象的测试过程</a:t>
            </a:r>
            <a:r>
              <a:rPr lang="en-US" altLang="zh-CN">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单元测试（类测试）</a:t>
            </a:r>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21" name="Rectangle 5"/>
          <p:cNvSpPr>
            <a:spLocks noChangeArrowheads="1"/>
          </p:cNvSpPr>
          <p:nvPr/>
        </p:nvSpPr>
        <p:spPr bwMode="auto">
          <a:xfrm>
            <a:off x="455613" y="2359025"/>
            <a:ext cx="8297862" cy="2655888"/>
          </a:xfrm>
          <a:prstGeom prst="rect">
            <a:avLst/>
          </a:prstGeom>
          <a:noFill/>
          <a:ln w="9525">
            <a:noFill/>
            <a:miter lim="800000"/>
            <a:headEnd/>
            <a:tailEnd/>
          </a:ln>
          <a:effectLst/>
        </p:spPr>
        <p:txBody>
          <a:bodyPr anchor="ctr">
            <a:spAutoFit/>
          </a:bodyPr>
          <a:lstStyle/>
          <a:p>
            <a:pPr algn="l">
              <a:lnSpc>
                <a:spcPct val="130000"/>
              </a:lnSpc>
            </a:pPr>
            <a:r>
              <a:rPr lang="zh-CN" altLang="en-US">
                <a:effectLst>
                  <a:outerShdw blurRad="38100" dist="38100" dir="2700000" algn="tl">
                    <a:srgbClr val="C0C0C0"/>
                  </a:outerShdw>
                </a:effectLst>
              </a:rPr>
              <a:t>面向对象的集成测试主要是两个方面：</a:t>
            </a:r>
          </a:p>
          <a:p>
            <a:pPr algn="l">
              <a:lnSpc>
                <a:spcPct val="210000"/>
              </a:lnSpc>
              <a:buFont typeface="Wingdings" pitchFamily="2" charset="2"/>
              <a:buChar char="Ø"/>
            </a:pPr>
            <a:r>
              <a:rPr lang="zh-CN" altLang="en-US">
                <a:effectLst>
                  <a:outerShdw blurRad="38100" dist="38100" dir="2700000" algn="tl">
                    <a:srgbClr val="C0C0C0"/>
                  </a:outerShdw>
                </a:effectLst>
              </a:rPr>
              <a:t> 类的过程测试；</a:t>
            </a:r>
          </a:p>
          <a:p>
            <a:pPr algn="l">
              <a:lnSpc>
                <a:spcPct val="130000"/>
              </a:lnSpc>
              <a:buFont typeface="Wingdings" pitchFamily="2" charset="2"/>
              <a:buChar char="Ø"/>
            </a:pPr>
            <a:r>
              <a:rPr lang="zh-CN" altLang="en-US">
                <a:effectLst>
                  <a:outerShdw blurRad="38100" dist="38100" dir="2700000" algn="tl">
                    <a:srgbClr val="C0C0C0"/>
                  </a:outerShdw>
                </a:effectLst>
              </a:rPr>
              <a:t> 类的独立性测试，特别是当类作为部件发布时，更需要测试类的跨平台的适应性。</a:t>
            </a:r>
          </a:p>
        </p:txBody>
      </p:sp>
      <p:sp>
        <p:nvSpPr>
          <p:cNvPr id="444422" name="Text Box 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面向对象测试</a:t>
            </a:r>
          </a:p>
        </p:txBody>
      </p:sp>
      <p:sp>
        <p:nvSpPr>
          <p:cNvPr id="444425" name="Text Box 9"/>
          <p:cNvSpPr txBox="1">
            <a:spLocks noChangeArrowheads="1"/>
          </p:cNvSpPr>
          <p:nvPr/>
        </p:nvSpPr>
        <p:spPr bwMode="auto">
          <a:xfrm>
            <a:off x="127000" y="1298575"/>
            <a:ext cx="8302625"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2. </a:t>
            </a:r>
            <a:r>
              <a:rPr lang="zh-CN" altLang="en-US">
                <a:solidFill>
                  <a:schemeClr val="hlink"/>
                </a:solidFill>
                <a:effectLst>
                  <a:outerShdw blurRad="38100" dist="38100" dir="2700000" algn="tl">
                    <a:srgbClr val="C0C0C0"/>
                  </a:outerShdw>
                </a:effectLst>
              </a:rPr>
              <a:t>面向对象的测试过程</a:t>
            </a:r>
            <a:r>
              <a:rPr lang="en-US" altLang="zh-CN">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集成测试</a:t>
            </a:r>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6" name="Text Box 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面向对象测试</a:t>
            </a:r>
          </a:p>
        </p:txBody>
      </p:sp>
      <p:grpSp>
        <p:nvGrpSpPr>
          <p:cNvPr id="445456" name="Group 16"/>
          <p:cNvGrpSpPr>
            <a:grpSpLocks/>
          </p:cNvGrpSpPr>
          <p:nvPr/>
        </p:nvGrpSpPr>
        <p:grpSpPr bwMode="auto">
          <a:xfrm>
            <a:off x="360363" y="2384425"/>
            <a:ext cx="3586162" cy="2730500"/>
            <a:chOff x="227" y="1767"/>
            <a:chExt cx="2259" cy="1720"/>
          </a:xfrm>
        </p:grpSpPr>
        <p:sp>
          <p:nvSpPr>
            <p:cNvPr id="445448" name="Rectangle 8"/>
            <p:cNvSpPr>
              <a:spLocks noChangeArrowheads="1"/>
            </p:cNvSpPr>
            <p:nvPr/>
          </p:nvSpPr>
          <p:spPr bwMode="auto">
            <a:xfrm>
              <a:off x="231" y="1767"/>
              <a:ext cx="2255" cy="234"/>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t>Account</a:t>
              </a:r>
            </a:p>
          </p:txBody>
        </p:sp>
        <p:sp>
          <p:nvSpPr>
            <p:cNvPr id="445449" name="Rectangle 9"/>
            <p:cNvSpPr>
              <a:spLocks noChangeArrowheads="1"/>
            </p:cNvSpPr>
            <p:nvPr/>
          </p:nvSpPr>
          <p:spPr bwMode="auto">
            <a:xfrm>
              <a:off x="227" y="2244"/>
              <a:ext cx="2252" cy="1243"/>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a:t>+Account(int)</a:t>
              </a:r>
            </a:p>
            <a:p>
              <a:pPr algn="l"/>
              <a:r>
                <a:rPr lang="en-US" altLang="zh-CN" sz="2000"/>
                <a:t>+Open() : bool</a:t>
              </a:r>
            </a:p>
            <a:p>
              <a:pPr algn="l"/>
              <a:r>
                <a:rPr lang="en-US" altLang="zh-CN" sz="2000"/>
                <a:t>+Deposit() : bool</a:t>
              </a:r>
            </a:p>
            <a:p>
              <a:pPr algn="l"/>
              <a:r>
                <a:rPr lang="en-US" altLang="zh-CN" sz="2000"/>
                <a:t>+Withdraw() : bool</a:t>
              </a:r>
            </a:p>
            <a:p>
              <a:pPr algn="l"/>
              <a:r>
                <a:rPr lang="en-US" altLang="zh-CN" sz="2000"/>
                <a:t>+Balance() : double</a:t>
              </a:r>
            </a:p>
            <a:p>
              <a:pPr algn="l"/>
              <a:r>
                <a:rPr lang="en-US" altLang="zh-CN" sz="2000"/>
                <a:t>+Summarize() : List&lt;string&gt;</a:t>
              </a:r>
            </a:p>
            <a:p>
              <a:pPr algn="l"/>
              <a:r>
                <a:rPr lang="en-US" altLang="zh-CN" sz="2000"/>
                <a:t>+Close() : bool</a:t>
              </a:r>
            </a:p>
          </p:txBody>
        </p:sp>
        <p:sp>
          <p:nvSpPr>
            <p:cNvPr id="445450" name="Rectangle 10"/>
            <p:cNvSpPr>
              <a:spLocks noChangeArrowheads="1"/>
            </p:cNvSpPr>
            <p:nvPr/>
          </p:nvSpPr>
          <p:spPr bwMode="auto">
            <a:xfrm>
              <a:off x="231" y="2007"/>
              <a:ext cx="2255" cy="234"/>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a:t>-AccountID : string</a:t>
              </a:r>
            </a:p>
          </p:txBody>
        </p:sp>
      </p:grpSp>
      <p:sp>
        <p:nvSpPr>
          <p:cNvPr id="445451" name="Rectangle 11"/>
          <p:cNvSpPr>
            <a:spLocks noChangeArrowheads="1"/>
          </p:cNvSpPr>
          <p:nvPr/>
        </p:nvSpPr>
        <p:spPr bwMode="auto">
          <a:xfrm>
            <a:off x="4162425" y="2381250"/>
            <a:ext cx="4735513" cy="2076450"/>
          </a:xfrm>
          <a:prstGeom prst="rect">
            <a:avLst/>
          </a:prstGeom>
          <a:noFill/>
          <a:ln w="9525">
            <a:noFill/>
            <a:miter lim="800000"/>
            <a:headEnd/>
            <a:tailEnd/>
          </a:ln>
          <a:effectLst/>
        </p:spPr>
        <p:txBody>
          <a:bodyPr>
            <a:spAutoFit/>
          </a:bodyPr>
          <a:lstStyle/>
          <a:p>
            <a:pPr>
              <a:lnSpc>
                <a:spcPct val="130000"/>
              </a:lnSpc>
            </a:pPr>
            <a:r>
              <a:rPr lang="en-US" altLang="zh-CN" sz="2000"/>
              <a:t>      </a:t>
            </a:r>
            <a:r>
              <a:rPr lang="zh-CN" altLang="en-US" sz="2000"/>
              <a:t>这些操作中的每一项都可用于计算，但</a:t>
            </a:r>
            <a:r>
              <a:rPr lang="en-US" altLang="zh-CN" sz="2000"/>
              <a:t>open</a:t>
            </a:r>
            <a:r>
              <a:rPr lang="zh-CN" altLang="en-US" sz="2000"/>
              <a:t>、</a:t>
            </a:r>
            <a:r>
              <a:rPr lang="en-US" altLang="zh-CN" sz="2000"/>
              <a:t>close</a:t>
            </a:r>
            <a:r>
              <a:rPr lang="zh-CN" altLang="en-US" sz="2000"/>
              <a:t>必须在其他计算的任何一个操作之前及之后执行，而其它操作可以有多种排列，所以一个不同变化的操作序列可由于应用不同而随机产生。</a:t>
            </a:r>
          </a:p>
        </p:txBody>
      </p:sp>
      <p:sp>
        <p:nvSpPr>
          <p:cNvPr id="445452" name="Rectangle 12"/>
          <p:cNvSpPr>
            <a:spLocks noChangeArrowheads="1"/>
          </p:cNvSpPr>
          <p:nvPr/>
        </p:nvSpPr>
        <p:spPr bwMode="auto">
          <a:xfrm>
            <a:off x="939800" y="5526088"/>
            <a:ext cx="7227888" cy="366712"/>
          </a:xfrm>
          <a:prstGeom prst="rect">
            <a:avLst/>
          </a:prstGeom>
          <a:noFill/>
          <a:ln w="9525">
            <a:noFill/>
            <a:miter lim="800000"/>
            <a:headEnd/>
            <a:tailEnd/>
          </a:ln>
          <a:effectLst/>
        </p:spPr>
        <p:txBody>
          <a:bodyPr wrap="none">
            <a:spAutoFit/>
          </a:bodyPr>
          <a:lstStyle/>
          <a:p>
            <a:r>
              <a:rPr lang="zh-CN" altLang="en-US" sz="2000">
                <a:solidFill>
                  <a:srgbClr val="052BCF"/>
                </a:solidFill>
                <a:effectLst>
                  <a:outerShdw blurRad="38100" dist="38100" dir="2700000" algn="tl">
                    <a:srgbClr val="C0C0C0"/>
                  </a:outerShdw>
                </a:effectLst>
                <a:latin typeface="Times New Roman" pitchFamily="18" charset="0"/>
              </a:rPr>
              <a:t>过程</a:t>
            </a:r>
            <a:r>
              <a:rPr lang="en-US" altLang="zh-CN" sz="2000">
                <a:solidFill>
                  <a:srgbClr val="052BCF"/>
                </a:solidFill>
                <a:effectLst>
                  <a:outerShdw blurRad="38100" dist="38100" dir="2700000" algn="tl">
                    <a:srgbClr val="C0C0C0"/>
                  </a:outerShdw>
                </a:effectLst>
                <a:latin typeface="Times New Roman" pitchFamily="18" charset="0"/>
              </a:rPr>
              <a:t>1</a:t>
            </a:r>
            <a:r>
              <a:rPr lang="zh-CN" altLang="en-US" sz="2000">
                <a:solidFill>
                  <a:srgbClr val="052BCF"/>
                </a:solidFill>
                <a:effectLst>
                  <a:outerShdw blurRad="38100" dist="38100" dir="2700000" algn="tl">
                    <a:srgbClr val="C0C0C0"/>
                  </a:outerShdw>
                </a:effectLst>
                <a:latin typeface="Times New Roman" pitchFamily="18" charset="0"/>
              </a:rPr>
              <a:t>：</a:t>
            </a:r>
            <a:r>
              <a:rPr lang="en-US" altLang="zh-CN" sz="2000">
                <a:solidFill>
                  <a:srgbClr val="052BCF"/>
                </a:solidFill>
                <a:effectLst>
                  <a:outerShdw blurRad="38100" dist="38100" dir="2700000" algn="tl">
                    <a:srgbClr val="C0C0C0"/>
                  </a:outerShdw>
                </a:effectLst>
                <a:latin typeface="Times New Roman" pitchFamily="18" charset="0"/>
              </a:rPr>
              <a:t>open + [deposit | withdraw | balance | summarize] + close</a:t>
            </a:r>
          </a:p>
        </p:txBody>
      </p:sp>
      <p:sp>
        <p:nvSpPr>
          <p:cNvPr id="445453" name="Rectangle 13"/>
          <p:cNvSpPr>
            <a:spLocks noChangeArrowheads="1"/>
          </p:cNvSpPr>
          <p:nvPr/>
        </p:nvSpPr>
        <p:spPr bwMode="auto">
          <a:xfrm>
            <a:off x="641350" y="1846263"/>
            <a:ext cx="6569075" cy="396875"/>
          </a:xfrm>
          <a:prstGeom prst="rect">
            <a:avLst/>
          </a:prstGeom>
          <a:noFill/>
          <a:ln w="9525">
            <a:noFill/>
            <a:miter lim="800000"/>
            <a:headEnd/>
            <a:tailEnd/>
          </a:ln>
          <a:effectLst/>
        </p:spPr>
        <p:txBody>
          <a:bodyPr wrap="none" anchor="ctr">
            <a:spAutoFit/>
          </a:bodyPr>
          <a:lstStyle/>
          <a:p>
            <a:pPr algn="l">
              <a:lnSpc>
                <a:spcPct val="100000"/>
              </a:lnSpc>
            </a:pPr>
            <a:r>
              <a:rPr lang="zh-CN" altLang="en-US" sz="2000">
                <a:effectLst>
                  <a:outerShdw blurRad="38100" dist="38100" dir="2700000" algn="tl">
                    <a:srgbClr val="C0C0C0"/>
                  </a:outerShdw>
                </a:effectLst>
              </a:rPr>
              <a:t>例：一个银行信用卡的应用，其中有一个类：</a:t>
            </a:r>
            <a:r>
              <a:rPr lang="en-US" altLang="zh-CN" sz="2000">
                <a:effectLst>
                  <a:outerShdw blurRad="38100" dist="38100" dir="2700000" algn="tl">
                    <a:srgbClr val="C0C0C0"/>
                  </a:outerShdw>
                </a:effectLst>
              </a:rPr>
              <a:t>Account</a:t>
            </a:r>
            <a:r>
              <a:rPr lang="zh-CN" altLang="en-US" sz="2000">
                <a:effectLst>
                  <a:outerShdw blurRad="38100" dist="38100" dir="2700000" algn="tl">
                    <a:srgbClr val="C0C0C0"/>
                  </a:outerShdw>
                </a:effectLst>
              </a:rPr>
              <a:t>。</a:t>
            </a:r>
          </a:p>
        </p:txBody>
      </p:sp>
      <p:sp>
        <p:nvSpPr>
          <p:cNvPr id="445455" name="Rectangle 15"/>
          <p:cNvSpPr>
            <a:spLocks noChangeArrowheads="1"/>
          </p:cNvSpPr>
          <p:nvPr/>
        </p:nvSpPr>
        <p:spPr bwMode="auto">
          <a:xfrm>
            <a:off x="4356100" y="4818063"/>
            <a:ext cx="4525963" cy="396875"/>
          </a:xfrm>
          <a:prstGeom prst="rect">
            <a:avLst/>
          </a:prstGeom>
          <a:noFill/>
          <a:ln w="9525">
            <a:noFill/>
            <a:miter lim="800000"/>
            <a:headEnd/>
            <a:tailEnd/>
          </a:ln>
          <a:effectLst/>
        </p:spPr>
        <p:txBody>
          <a:bodyPr anchor="ctr">
            <a:spAutoFit/>
          </a:bodyPr>
          <a:lstStyle/>
          <a:p>
            <a:pPr algn="l">
              <a:lnSpc>
                <a:spcPct val="100000"/>
              </a:lnSpc>
            </a:pPr>
            <a:r>
              <a:rPr lang="zh-CN" altLang="en-US" sz="2000">
                <a:solidFill>
                  <a:schemeClr val="tx2"/>
                </a:solidFill>
                <a:effectLst>
                  <a:outerShdw blurRad="38100" dist="38100" dir="2700000" algn="tl">
                    <a:srgbClr val="C0C0C0"/>
                  </a:outerShdw>
                </a:effectLst>
              </a:rPr>
              <a:t>如何根据操作过程设计测试用例？</a:t>
            </a:r>
          </a:p>
        </p:txBody>
      </p:sp>
      <p:sp>
        <p:nvSpPr>
          <p:cNvPr id="445457" name="Rectangle 17"/>
          <p:cNvSpPr>
            <a:spLocks noChangeArrowheads="1"/>
          </p:cNvSpPr>
          <p:nvPr/>
        </p:nvSpPr>
        <p:spPr bwMode="auto">
          <a:xfrm>
            <a:off x="954088" y="6135688"/>
            <a:ext cx="7040562" cy="366712"/>
          </a:xfrm>
          <a:prstGeom prst="rect">
            <a:avLst/>
          </a:prstGeom>
          <a:noFill/>
          <a:ln w="9525">
            <a:noFill/>
            <a:miter lim="800000"/>
            <a:headEnd/>
            <a:tailEnd/>
          </a:ln>
          <a:effectLst/>
        </p:spPr>
        <p:txBody>
          <a:bodyPr wrap="none">
            <a:spAutoFit/>
          </a:bodyPr>
          <a:lstStyle/>
          <a:p>
            <a:r>
              <a:rPr lang="zh-CN" altLang="en-US" sz="2000">
                <a:solidFill>
                  <a:srgbClr val="052BCF"/>
                </a:solidFill>
                <a:latin typeface="Times New Roman" pitchFamily="18" charset="0"/>
              </a:rPr>
              <a:t>过程</a:t>
            </a:r>
            <a:r>
              <a:rPr lang="en-US" altLang="zh-CN" sz="2000">
                <a:solidFill>
                  <a:srgbClr val="052BCF"/>
                </a:solidFill>
                <a:latin typeface="Times New Roman" pitchFamily="18" charset="0"/>
              </a:rPr>
              <a:t>2</a:t>
            </a:r>
            <a:r>
              <a:rPr lang="zh-CN" altLang="en-US" sz="2000">
                <a:solidFill>
                  <a:srgbClr val="052BCF"/>
                </a:solidFill>
                <a:latin typeface="Times New Roman" pitchFamily="18" charset="0"/>
              </a:rPr>
              <a:t>：</a:t>
            </a:r>
            <a:r>
              <a:rPr lang="en-US" altLang="zh-CN" sz="2000">
                <a:solidFill>
                  <a:srgbClr val="052BCF"/>
                </a:solidFill>
                <a:latin typeface="Times New Roman" pitchFamily="18" charset="0"/>
              </a:rPr>
              <a:t>open + balance + [deposit | withdraw] + balance + close</a:t>
            </a:r>
          </a:p>
        </p:txBody>
      </p:sp>
      <p:sp>
        <p:nvSpPr>
          <p:cNvPr id="445458" name="Text Box 18"/>
          <p:cNvSpPr txBox="1">
            <a:spLocks noChangeArrowheads="1"/>
          </p:cNvSpPr>
          <p:nvPr/>
        </p:nvSpPr>
        <p:spPr bwMode="auto">
          <a:xfrm>
            <a:off x="127000" y="1298575"/>
            <a:ext cx="8302625"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2. </a:t>
            </a:r>
            <a:r>
              <a:rPr lang="zh-CN" altLang="en-US">
                <a:solidFill>
                  <a:schemeClr val="hlink"/>
                </a:solidFill>
                <a:effectLst>
                  <a:outerShdw blurRad="38100" dist="38100" dir="2700000" algn="tl">
                    <a:srgbClr val="C0C0C0"/>
                  </a:outerShdw>
                </a:effectLst>
              </a:rPr>
              <a:t>面向对象的测试过程</a:t>
            </a:r>
            <a:r>
              <a:rPr lang="en-US" altLang="zh-CN">
                <a:solidFill>
                  <a:schemeClr val="hlink"/>
                </a:solidFill>
                <a:effectLst>
                  <a:outerShdw blurRad="38100" dist="38100" dir="2700000" algn="tl">
                    <a:srgbClr val="C0C0C0"/>
                  </a:outerShdw>
                </a:effectLst>
                <a:latin typeface="Times New Roman"/>
              </a:rPr>
              <a:t>——</a:t>
            </a:r>
            <a:r>
              <a:rPr lang="zh-CN" altLang="en-US">
                <a:solidFill>
                  <a:schemeClr val="hlink"/>
                </a:solidFill>
                <a:effectLst>
                  <a:outerShdw blurRad="38100" dist="38100" dir="2700000" algn="tl">
                    <a:srgbClr val="C0C0C0"/>
                  </a:outerShdw>
                </a:effectLst>
              </a:rPr>
              <a:t>集成测试</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52"/>
                                        </p:tgtEl>
                                        <p:attrNameLst>
                                          <p:attrName>style.visibility</p:attrName>
                                        </p:attrNameLst>
                                      </p:cBhvr>
                                      <p:to>
                                        <p:strVal val="visible"/>
                                      </p:to>
                                    </p:set>
                                    <p:animEffect transition="in" filter="blinds(horizontal)">
                                      <p:cBhvr>
                                        <p:cTn id="7" dur="500"/>
                                        <p:tgtEl>
                                          <p:spTgt spid="4454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5457"/>
                                        </p:tgtEl>
                                        <p:attrNameLst>
                                          <p:attrName>style.visibility</p:attrName>
                                        </p:attrNameLst>
                                      </p:cBhvr>
                                      <p:to>
                                        <p:strVal val="visible"/>
                                      </p:to>
                                    </p:set>
                                    <p:animEffect transition="in" filter="blinds(horizontal)">
                                      <p:cBhvr>
                                        <p:cTn id="12" dur="500"/>
                                        <p:tgtEl>
                                          <p:spTgt spid="445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2" grpId="0"/>
      <p:bldP spid="44545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6" name="Text Box 6"/>
          <p:cNvSpPr txBox="1">
            <a:spLocks noChangeArrowheads="1"/>
          </p:cNvSpPr>
          <p:nvPr/>
        </p:nvSpPr>
        <p:spPr bwMode="auto">
          <a:xfrm>
            <a:off x="1052513" y="301625"/>
            <a:ext cx="7461250"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第</a:t>
            </a:r>
            <a:r>
              <a:rPr lang="en-US" altLang="zh-CN" sz="4800">
                <a:solidFill>
                  <a:schemeClr val="tx2"/>
                </a:solidFill>
                <a:effectLst>
                  <a:outerShdw blurRad="38100" dist="38100" dir="2700000" algn="tl">
                    <a:srgbClr val="C0C0C0"/>
                  </a:outerShdw>
                </a:effectLst>
                <a:latin typeface="Times New Roman" pitchFamily="18" charset="0"/>
                <a:ea typeface="华文行楷" pitchFamily="2" charset="-122"/>
              </a:rPr>
              <a:t>9</a:t>
            </a: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章 面向对象设计  小结</a:t>
            </a:r>
          </a:p>
        </p:txBody>
      </p:sp>
      <p:sp>
        <p:nvSpPr>
          <p:cNvPr id="378890" name="Text Box 10"/>
          <p:cNvSpPr txBox="1">
            <a:spLocks noChangeArrowheads="1"/>
          </p:cNvSpPr>
          <p:nvPr/>
        </p:nvSpPr>
        <p:spPr bwMode="auto">
          <a:xfrm>
            <a:off x="2797175" y="2081213"/>
            <a:ext cx="3409950" cy="3505200"/>
          </a:xfrm>
          <a:prstGeom prst="rect">
            <a:avLst/>
          </a:prstGeom>
          <a:noFill/>
          <a:ln w="9525">
            <a:noFill/>
            <a:miter lim="800000"/>
            <a:headEnd/>
            <a:tailEnd/>
          </a:ln>
          <a:effectLst/>
        </p:spPr>
        <p:txBody>
          <a:bodyPr wrap="none">
            <a:spAutoFit/>
          </a:bodyPr>
          <a:lstStyle/>
          <a:p>
            <a:pPr>
              <a:lnSpc>
                <a:spcPct val="160000"/>
              </a:lnSpc>
              <a:buFont typeface="Wingdings" pitchFamily="2" charset="2"/>
              <a:buChar char="Ø"/>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面向对象设计概述</a:t>
            </a:r>
          </a:p>
          <a:p>
            <a:pPr>
              <a:lnSpc>
                <a:spcPct val="160000"/>
              </a:lnSpc>
              <a:buFont typeface="Wingdings" pitchFamily="2" charset="2"/>
              <a:buChar char="Ø"/>
            </a:pPr>
            <a:r>
              <a:rPr lang="zh-CN" altLang="en-US">
                <a:effectLst>
                  <a:outerShdw blurRad="38100" dist="38100" dir="2700000" algn="tl">
                    <a:srgbClr val="C0C0C0"/>
                  </a:outerShdw>
                </a:effectLst>
              </a:rPr>
              <a:t> 精化类及类间关系</a:t>
            </a:r>
          </a:p>
          <a:p>
            <a:pPr>
              <a:lnSpc>
                <a:spcPct val="160000"/>
              </a:lnSpc>
              <a:buFont typeface="Wingdings" pitchFamily="2" charset="2"/>
              <a:buChar char="Ø"/>
            </a:pPr>
            <a:r>
              <a:rPr lang="zh-CN" altLang="en-US">
                <a:effectLst>
                  <a:outerShdw blurRad="38100" dist="38100" dir="2700000" algn="tl">
                    <a:srgbClr val="C0C0C0"/>
                  </a:outerShdw>
                </a:effectLst>
              </a:rPr>
              <a:t> 数据设计</a:t>
            </a:r>
          </a:p>
          <a:p>
            <a:pPr>
              <a:lnSpc>
                <a:spcPct val="160000"/>
              </a:lnSpc>
              <a:buFont typeface="Wingdings" pitchFamily="2" charset="2"/>
              <a:buChar char="Ø"/>
            </a:pPr>
            <a:r>
              <a:rPr lang="zh-CN" altLang="en-US">
                <a:effectLst>
                  <a:outerShdw blurRad="38100" dist="38100" dir="2700000" algn="tl">
                    <a:srgbClr val="C0C0C0"/>
                  </a:outerShdw>
                </a:effectLst>
              </a:rPr>
              <a:t> 设计模式简介</a:t>
            </a:r>
          </a:p>
          <a:p>
            <a:pPr>
              <a:lnSpc>
                <a:spcPct val="160000"/>
              </a:lnSpc>
              <a:buFont typeface="Wingdings" pitchFamily="2" charset="2"/>
              <a:buChar char="Ø"/>
            </a:pPr>
            <a:r>
              <a:rPr lang="zh-CN" altLang="en-US">
                <a:effectLst>
                  <a:outerShdw blurRad="38100" dist="38100" dir="2700000" algn="tl">
                    <a:srgbClr val="C0C0C0"/>
                  </a:outerShdw>
                </a:effectLst>
              </a:rPr>
              <a:t> 面向对象的测试</a:t>
            </a: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7" name="Text Box 5"/>
          <p:cNvSpPr txBox="1">
            <a:spLocks noChangeArrowheads="1"/>
          </p:cNvSpPr>
          <p:nvPr/>
        </p:nvSpPr>
        <p:spPr bwMode="auto">
          <a:xfrm>
            <a:off x="55563" y="1184275"/>
            <a:ext cx="2887662"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1. </a:t>
            </a:r>
            <a:r>
              <a:rPr lang="zh-CN" altLang="en-US">
                <a:solidFill>
                  <a:schemeClr val="hlink"/>
                </a:solidFill>
                <a:effectLst>
                  <a:outerShdw blurRad="38100" dist="38100" dir="2700000" algn="tl">
                    <a:srgbClr val="C0C0C0"/>
                  </a:outerShdw>
                </a:effectLst>
              </a:rPr>
              <a:t>设计类的属性</a:t>
            </a:r>
          </a:p>
        </p:txBody>
      </p:sp>
      <p:sp>
        <p:nvSpPr>
          <p:cNvPr id="366598" name="Rectangle 6"/>
          <p:cNvSpPr>
            <a:spLocks noChangeArrowheads="1"/>
          </p:cNvSpPr>
          <p:nvPr/>
        </p:nvSpPr>
        <p:spPr bwMode="auto">
          <a:xfrm>
            <a:off x="290513" y="1894414"/>
            <a:ext cx="8507412" cy="1138773"/>
          </a:xfrm>
          <a:prstGeom prst="rect">
            <a:avLst/>
          </a:prstGeom>
          <a:noFill/>
          <a:ln w="9525">
            <a:noFill/>
            <a:miter lim="800000"/>
            <a:headEnd/>
            <a:tailEnd/>
          </a:ln>
          <a:effectLst/>
        </p:spPr>
        <p:txBody>
          <a:bodyPr anchor="ctr">
            <a:spAutoFit/>
          </a:bodyPr>
          <a:lstStyle/>
          <a:p>
            <a:pPr algn="l">
              <a:lnSpc>
                <a:spcPct val="170000"/>
              </a:lnSpc>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在</a:t>
            </a:r>
            <a:r>
              <a:rPr lang="en-US" altLang="zh-CN" sz="2000" dirty="0">
                <a:effectLst>
                  <a:outerShdw blurRad="38100" dist="38100" dir="2700000" algn="tl">
                    <a:srgbClr val="C0C0C0"/>
                  </a:outerShdw>
                </a:effectLst>
              </a:rPr>
              <a:t>OOD</a:t>
            </a:r>
            <a:r>
              <a:rPr lang="zh-CN" altLang="en-US" sz="2000" dirty="0">
                <a:effectLst>
                  <a:outerShdw blurRad="38100" dist="38100" dir="2700000" algn="tl">
                    <a:srgbClr val="C0C0C0"/>
                  </a:outerShdw>
                </a:effectLst>
              </a:rPr>
              <a:t>过程中，对类的属性设计需要补充和完善下面的相关工作。 </a:t>
            </a:r>
          </a:p>
          <a:p>
            <a:pPr algn="l">
              <a:lnSpc>
                <a:spcPct val="170000"/>
              </a:lnSpc>
            </a:pPr>
            <a:r>
              <a:rPr lang="zh-CN" altLang="en-US" sz="2000" dirty="0">
                <a:solidFill>
                  <a:schemeClr val="tx2"/>
                </a:solidFill>
                <a:effectLst>
                  <a:outerShdw blurRad="38100" dist="38100" dir="2700000" algn="tl">
                    <a:srgbClr val="C0C0C0"/>
                  </a:outerShdw>
                </a:effectLst>
              </a:rPr>
              <a:t>⑴ 复杂</a:t>
            </a:r>
            <a:r>
              <a:rPr lang="zh-CN" altLang="en-US" sz="2000" dirty="0" smtClean="0">
                <a:solidFill>
                  <a:schemeClr val="tx2"/>
                </a:solidFill>
                <a:effectLst>
                  <a:outerShdw blurRad="38100" dist="38100" dir="2700000" algn="tl">
                    <a:srgbClr val="C0C0C0"/>
                  </a:outerShdw>
                </a:effectLst>
              </a:rPr>
              <a:t>属性</a:t>
            </a:r>
            <a:r>
              <a:rPr lang="en-US" altLang="zh-CN" sz="2000" dirty="0" smtClean="0">
                <a:solidFill>
                  <a:schemeClr val="tx2"/>
                </a:solidFill>
                <a:effectLst>
                  <a:outerShdw blurRad="38100" dist="38100" dir="2700000" algn="tl">
                    <a:srgbClr val="C0C0C0"/>
                  </a:outerShdw>
                </a:effectLst>
              </a:rPr>
              <a:t>/*</a:t>
            </a:r>
            <a:r>
              <a:rPr lang="zh-CN" altLang="en-US" sz="1400" dirty="0" smtClean="0">
                <a:solidFill>
                  <a:schemeClr val="tx2"/>
                </a:solidFill>
                <a:effectLst>
                  <a:outerShdw blurRad="38100" dist="38100" dir="2700000" algn="tl">
                    <a:srgbClr val="C0C0C0"/>
                  </a:outerShdw>
                </a:effectLst>
              </a:rPr>
              <a:t>复合属性</a:t>
            </a:r>
            <a:r>
              <a:rPr lang="en-US" altLang="zh-CN" sz="2000" dirty="0" smtClean="0">
                <a:solidFill>
                  <a:schemeClr val="tx2"/>
                </a:solidFill>
                <a:effectLst>
                  <a:outerShdw blurRad="38100" dist="38100" dir="2700000" algn="tl">
                    <a:srgbClr val="C0C0C0"/>
                  </a:outerShdw>
                </a:effectLst>
              </a:rPr>
              <a:t>*/</a:t>
            </a:r>
            <a:r>
              <a:rPr lang="zh-CN" altLang="en-US" sz="2000" dirty="0" smtClean="0">
                <a:solidFill>
                  <a:schemeClr val="tx2"/>
                </a:solidFill>
                <a:effectLst>
                  <a:outerShdw blurRad="38100" dist="38100" dir="2700000" algn="tl">
                    <a:srgbClr val="C0C0C0"/>
                  </a:outerShdw>
                </a:effectLst>
              </a:rPr>
              <a:t>的</a:t>
            </a:r>
            <a:r>
              <a:rPr lang="zh-CN" altLang="en-US" sz="2000" dirty="0">
                <a:solidFill>
                  <a:schemeClr val="tx2"/>
                </a:solidFill>
                <a:effectLst>
                  <a:outerShdw blurRad="38100" dist="38100" dir="2700000" algn="tl">
                    <a:srgbClr val="C0C0C0"/>
                  </a:outerShdw>
                </a:effectLst>
              </a:rPr>
              <a:t>分离和描述。 </a:t>
            </a:r>
          </a:p>
        </p:txBody>
      </p:sp>
      <p:sp>
        <p:nvSpPr>
          <p:cNvPr id="366600" name="Text Box 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grpSp>
        <p:nvGrpSpPr>
          <p:cNvPr id="366619" name="Group 27"/>
          <p:cNvGrpSpPr>
            <a:grpSpLocks/>
          </p:cNvGrpSpPr>
          <p:nvPr/>
        </p:nvGrpSpPr>
        <p:grpSpPr bwMode="auto">
          <a:xfrm>
            <a:off x="1087438" y="3608388"/>
            <a:ext cx="7021512" cy="2211387"/>
            <a:chOff x="685" y="2273"/>
            <a:chExt cx="4423" cy="1393"/>
          </a:xfrm>
        </p:grpSpPr>
        <p:sp>
          <p:nvSpPr>
            <p:cNvPr id="366603" name="Text Box 11"/>
            <p:cNvSpPr txBox="1">
              <a:spLocks noChangeArrowheads="1"/>
            </p:cNvSpPr>
            <p:nvPr/>
          </p:nvSpPr>
          <p:spPr bwMode="auto">
            <a:xfrm>
              <a:off x="687" y="2273"/>
              <a:ext cx="562" cy="1304"/>
            </a:xfrm>
            <a:prstGeom prst="rect">
              <a:avLst/>
            </a:prstGeom>
            <a:solidFill>
              <a:srgbClr val="FFFFFF"/>
            </a:solidFill>
            <a:ln w="9525">
              <a:solidFill>
                <a:srgbClr val="000000"/>
              </a:solidFill>
              <a:miter lim="800000"/>
              <a:headEnd/>
              <a:tailEnd/>
            </a:ln>
          </p:spPr>
          <p:txBody>
            <a:bodyPr/>
            <a:lstStyle/>
            <a:p>
              <a:pPr algn="ctr"/>
              <a:r>
                <a:rPr lang="zh-CN" altLang="en-US" sz="1600">
                  <a:effectLst>
                    <a:outerShdw blurRad="38100" dist="38100" dir="2700000" algn="tl">
                      <a:srgbClr val="C0C0C0"/>
                    </a:outerShdw>
                  </a:effectLst>
                  <a:latin typeface="Times New Roman" pitchFamily="18" charset="0"/>
                </a:rPr>
                <a:t>用户</a:t>
              </a:r>
              <a:endParaRPr lang="zh-CN" altLang="en-US" sz="1600">
                <a:effectLst>
                  <a:outerShdw blurRad="38100" dist="38100" dir="2700000" algn="tl">
                    <a:srgbClr val="C0C0C0"/>
                  </a:outerShdw>
                </a:effectLst>
              </a:endParaRPr>
            </a:p>
          </p:txBody>
        </p:sp>
        <p:sp>
          <p:nvSpPr>
            <p:cNvPr id="366604" name="Rectangle 12"/>
            <p:cNvSpPr>
              <a:spLocks noChangeArrowheads="1"/>
            </p:cNvSpPr>
            <p:nvPr/>
          </p:nvSpPr>
          <p:spPr bwMode="auto">
            <a:xfrm>
              <a:off x="685" y="2563"/>
              <a:ext cx="568" cy="750"/>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 </a:t>
              </a:r>
              <a:r>
                <a:rPr lang="zh-CN" altLang="en-US" sz="1600">
                  <a:effectLst>
                    <a:outerShdw blurRad="38100" dist="38100" dir="2700000" algn="tl">
                      <a:srgbClr val="C0C0C0"/>
                    </a:outerShdw>
                  </a:effectLst>
                  <a:latin typeface="Times New Roman" pitchFamily="18" charset="0"/>
                </a:rPr>
                <a:t>姓名</a:t>
              </a:r>
            </a:p>
            <a:p>
              <a:pPr algn="ctr"/>
              <a:r>
                <a:rPr lang="en-US" altLang="zh-CN" sz="1600">
                  <a:effectLst>
                    <a:outerShdw blurRad="38100" dist="38100" dir="2700000" algn="tl">
                      <a:srgbClr val="C0C0C0"/>
                    </a:outerShdw>
                  </a:effectLst>
                  <a:latin typeface="Times New Roman" pitchFamily="18" charset="0"/>
                </a:rPr>
                <a:t>- </a:t>
              </a:r>
              <a:r>
                <a:rPr lang="zh-CN" altLang="en-US" sz="1600">
                  <a:effectLst>
                    <a:outerShdw blurRad="38100" dist="38100" dir="2700000" algn="tl">
                      <a:srgbClr val="C0C0C0"/>
                    </a:outerShdw>
                  </a:effectLst>
                  <a:latin typeface="Times New Roman" pitchFamily="18" charset="0"/>
                </a:rPr>
                <a:t>工号</a:t>
              </a:r>
            </a:p>
            <a:p>
              <a:pPr algn="ctr"/>
              <a:r>
                <a:rPr lang="en-US" altLang="zh-CN" sz="1600">
                  <a:effectLst>
                    <a:outerShdw blurRad="38100" dist="38100" dir="2700000" algn="tl">
                      <a:srgbClr val="C0C0C0"/>
                    </a:outerShdw>
                  </a:effectLst>
                  <a:latin typeface="Times New Roman" pitchFamily="18" charset="0"/>
                </a:rPr>
                <a:t>- </a:t>
              </a:r>
              <a:r>
                <a:rPr lang="zh-CN" altLang="en-US" sz="1600">
                  <a:effectLst>
                    <a:outerShdw blurRad="38100" dist="38100" dir="2700000" algn="tl">
                      <a:srgbClr val="C0C0C0"/>
                    </a:outerShdw>
                  </a:effectLst>
                  <a:latin typeface="Times New Roman" pitchFamily="18" charset="0"/>
                </a:rPr>
                <a:t>权限</a:t>
              </a:r>
              <a:endParaRPr lang="zh-CN" altLang="en-US" sz="1600">
                <a:effectLst>
                  <a:outerShdw blurRad="38100" dist="38100" dir="2700000" algn="tl">
                    <a:srgbClr val="C0C0C0"/>
                  </a:outerShdw>
                </a:effectLst>
              </a:endParaRPr>
            </a:p>
          </p:txBody>
        </p:sp>
        <p:sp>
          <p:nvSpPr>
            <p:cNvPr id="366605" name="Rectangle 13"/>
            <p:cNvSpPr>
              <a:spLocks noChangeArrowheads="1"/>
            </p:cNvSpPr>
            <p:nvPr/>
          </p:nvSpPr>
          <p:spPr bwMode="auto">
            <a:xfrm>
              <a:off x="744" y="3321"/>
              <a:ext cx="454" cy="264"/>
            </a:xfrm>
            <a:prstGeom prst="rect">
              <a:avLst/>
            </a:prstGeom>
            <a:noFill/>
            <a:ln w="9525">
              <a:noFill/>
              <a:miter lim="800000"/>
              <a:headEnd/>
              <a:tailEnd/>
            </a:ln>
          </p:spPr>
          <p:txBody>
            <a:bodyPr/>
            <a:lstStyle/>
            <a:p>
              <a:r>
                <a:rPr lang="en-US" altLang="zh-CN" sz="1600">
                  <a:effectLst>
                    <a:outerShdw blurRad="38100" dist="38100" dir="2700000" algn="tl">
                      <a:srgbClr val="C0C0C0"/>
                    </a:outerShdw>
                  </a:effectLst>
                  <a:latin typeface="Times New Roman" pitchFamily="18" charset="0"/>
                </a:rPr>
                <a:t>……</a:t>
              </a:r>
              <a:endParaRPr lang="en-US" altLang="zh-CN" sz="1600">
                <a:effectLst>
                  <a:outerShdw blurRad="38100" dist="38100" dir="2700000" algn="tl">
                    <a:srgbClr val="C0C0C0"/>
                  </a:outerShdw>
                </a:effectLst>
              </a:endParaRPr>
            </a:p>
          </p:txBody>
        </p:sp>
        <p:grpSp>
          <p:nvGrpSpPr>
            <p:cNvPr id="366606" name="Group 14"/>
            <p:cNvGrpSpPr>
              <a:grpSpLocks/>
            </p:cNvGrpSpPr>
            <p:nvPr/>
          </p:nvGrpSpPr>
          <p:grpSpPr bwMode="auto">
            <a:xfrm>
              <a:off x="2649" y="2372"/>
              <a:ext cx="563" cy="1080"/>
              <a:chOff x="5220" y="7524"/>
              <a:chExt cx="910" cy="1572"/>
            </a:xfrm>
          </p:grpSpPr>
          <p:sp>
            <p:nvSpPr>
              <p:cNvPr id="366607" name="Text Box 15"/>
              <p:cNvSpPr txBox="1">
                <a:spLocks noChangeArrowheads="1"/>
              </p:cNvSpPr>
              <p:nvPr/>
            </p:nvSpPr>
            <p:spPr bwMode="auto">
              <a:xfrm>
                <a:off x="5223" y="7524"/>
                <a:ext cx="907" cy="1560"/>
              </a:xfrm>
              <a:prstGeom prst="rect">
                <a:avLst/>
              </a:prstGeom>
              <a:solidFill>
                <a:srgbClr val="FFFFFF"/>
              </a:solidFill>
              <a:ln w="9525">
                <a:solidFill>
                  <a:srgbClr val="000000"/>
                </a:solidFill>
                <a:miter lim="800000"/>
                <a:headEnd/>
                <a:tailEnd/>
              </a:ln>
            </p:spPr>
            <p:txBody>
              <a:bodyPr/>
              <a:lstStyle/>
              <a:p>
                <a:pPr algn="ctr"/>
                <a:r>
                  <a:rPr lang="zh-CN" altLang="en-US" sz="1600">
                    <a:effectLst>
                      <a:outerShdw blurRad="38100" dist="38100" dir="2700000" algn="tl">
                        <a:srgbClr val="C0C0C0"/>
                      </a:outerShdw>
                    </a:effectLst>
                    <a:latin typeface="Times New Roman" pitchFamily="18" charset="0"/>
                  </a:rPr>
                  <a:t>用户</a:t>
                </a:r>
                <a:endParaRPr lang="zh-CN" altLang="en-US" sz="1600">
                  <a:effectLst>
                    <a:outerShdw blurRad="38100" dist="38100" dir="2700000" algn="tl">
                      <a:srgbClr val="C0C0C0"/>
                    </a:outerShdw>
                  </a:effectLst>
                </a:endParaRPr>
              </a:p>
            </p:txBody>
          </p:sp>
          <p:sp>
            <p:nvSpPr>
              <p:cNvPr id="366608" name="Rectangle 16"/>
              <p:cNvSpPr>
                <a:spLocks noChangeArrowheads="1"/>
              </p:cNvSpPr>
              <p:nvPr/>
            </p:nvSpPr>
            <p:spPr bwMode="auto">
              <a:xfrm>
                <a:off x="5220" y="7946"/>
                <a:ext cx="907" cy="826"/>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 </a:t>
                </a:r>
                <a:r>
                  <a:rPr lang="zh-CN" altLang="en-US" sz="1600">
                    <a:effectLst>
                      <a:outerShdw blurRad="38100" dist="38100" dir="2700000" algn="tl">
                        <a:srgbClr val="C0C0C0"/>
                      </a:outerShdw>
                    </a:effectLst>
                    <a:latin typeface="Times New Roman" pitchFamily="18" charset="0"/>
                  </a:rPr>
                  <a:t>姓名</a:t>
                </a:r>
              </a:p>
              <a:p>
                <a:pPr algn="ctr"/>
                <a:r>
                  <a:rPr lang="en-US" altLang="zh-CN" sz="1600">
                    <a:effectLst>
                      <a:outerShdw blurRad="38100" dist="38100" dir="2700000" algn="tl">
                        <a:srgbClr val="C0C0C0"/>
                      </a:outerShdw>
                    </a:effectLst>
                    <a:latin typeface="Times New Roman" pitchFamily="18" charset="0"/>
                  </a:rPr>
                  <a:t>- </a:t>
                </a:r>
                <a:r>
                  <a:rPr lang="zh-CN" altLang="en-US" sz="1600">
                    <a:effectLst>
                      <a:outerShdw blurRad="38100" dist="38100" dir="2700000" algn="tl">
                        <a:srgbClr val="C0C0C0"/>
                      </a:outerShdw>
                    </a:effectLst>
                    <a:latin typeface="Times New Roman" pitchFamily="18" charset="0"/>
                  </a:rPr>
                  <a:t>工号</a:t>
                </a:r>
                <a:endParaRPr lang="zh-CN" altLang="en-US" sz="1600">
                  <a:effectLst>
                    <a:outerShdw blurRad="38100" dist="38100" dir="2700000" algn="tl">
                      <a:srgbClr val="C0C0C0"/>
                    </a:outerShdw>
                  </a:effectLst>
                </a:endParaRPr>
              </a:p>
            </p:txBody>
          </p:sp>
          <p:sp>
            <p:nvSpPr>
              <p:cNvPr id="366609" name="Rectangle 17"/>
              <p:cNvSpPr>
                <a:spLocks noChangeArrowheads="1"/>
              </p:cNvSpPr>
              <p:nvPr/>
            </p:nvSpPr>
            <p:spPr bwMode="auto">
              <a:xfrm>
                <a:off x="5316" y="8712"/>
                <a:ext cx="732" cy="384"/>
              </a:xfrm>
              <a:prstGeom prst="rect">
                <a:avLst/>
              </a:prstGeom>
              <a:noFill/>
              <a:ln w="9525">
                <a:noFill/>
                <a:miter lim="800000"/>
                <a:headEnd/>
                <a:tailEnd/>
              </a:ln>
            </p:spPr>
            <p:txBody>
              <a:bodyPr/>
              <a:lstStyle/>
              <a:p>
                <a:r>
                  <a:rPr lang="en-US" altLang="zh-CN" sz="1600">
                    <a:effectLst>
                      <a:outerShdw blurRad="38100" dist="38100" dir="2700000" algn="tl">
                        <a:srgbClr val="C0C0C0"/>
                      </a:outerShdw>
                    </a:effectLst>
                    <a:latin typeface="Times New Roman" pitchFamily="18" charset="0"/>
                  </a:rPr>
                  <a:t>……</a:t>
                </a:r>
                <a:endParaRPr lang="en-US" altLang="zh-CN" sz="1600">
                  <a:effectLst>
                    <a:outerShdw blurRad="38100" dist="38100" dir="2700000" algn="tl">
                      <a:srgbClr val="C0C0C0"/>
                    </a:outerShdw>
                  </a:effectLst>
                </a:endParaRPr>
              </a:p>
            </p:txBody>
          </p:sp>
        </p:grpSp>
        <p:grpSp>
          <p:nvGrpSpPr>
            <p:cNvPr id="366610" name="Group 18"/>
            <p:cNvGrpSpPr>
              <a:grpSpLocks/>
            </p:cNvGrpSpPr>
            <p:nvPr/>
          </p:nvGrpSpPr>
          <p:grpSpPr bwMode="auto">
            <a:xfrm>
              <a:off x="4213" y="2273"/>
              <a:ext cx="895" cy="1393"/>
              <a:chOff x="7560" y="7524"/>
              <a:chExt cx="1444" cy="2028"/>
            </a:xfrm>
          </p:grpSpPr>
          <p:sp>
            <p:nvSpPr>
              <p:cNvPr id="366611" name="Text Box 19"/>
              <p:cNvSpPr txBox="1">
                <a:spLocks noChangeArrowheads="1"/>
              </p:cNvSpPr>
              <p:nvPr/>
            </p:nvSpPr>
            <p:spPr bwMode="auto">
              <a:xfrm>
                <a:off x="7564" y="7524"/>
                <a:ext cx="1440" cy="1898"/>
              </a:xfrm>
              <a:prstGeom prst="rect">
                <a:avLst/>
              </a:prstGeom>
              <a:solidFill>
                <a:srgbClr val="FFFFFF"/>
              </a:solidFill>
              <a:ln w="9525">
                <a:solidFill>
                  <a:srgbClr val="000000"/>
                </a:solidFill>
                <a:miter lim="800000"/>
                <a:headEnd/>
                <a:tailEnd/>
              </a:ln>
            </p:spPr>
            <p:txBody>
              <a:bodyPr/>
              <a:lstStyle/>
              <a:p>
                <a:pPr algn="ctr"/>
                <a:r>
                  <a:rPr lang="zh-CN" altLang="en-US" sz="1600">
                    <a:effectLst>
                      <a:outerShdw blurRad="38100" dist="38100" dir="2700000" algn="tl">
                        <a:srgbClr val="C0C0C0"/>
                      </a:outerShdw>
                    </a:effectLst>
                    <a:latin typeface="Times New Roman" pitchFamily="18" charset="0"/>
                  </a:rPr>
                  <a:t>权限</a:t>
                </a:r>
                <a:endParaRPr lang="zh-CN" altLang="en-US" sz="1600">
                  <a:effectLst>
                    <a:outerShdw blurRad="38100" dist="38100" dir="2700000" algn="tl">
                      <a:srgbClr val="C0C0C0"/>
                    </a:outerShdw>
                  </a:effectLst>
                </a:endParaRPr>
              </a:p>
            </p:txBody>
          </p:sp>
          <p:sp>
            <p:nvSpPr>
              <p:cNvPr id="366612" name="Rectangle 20"/>
              <p:cNvSpPr>
                <a:spLocks noChangeArrowheads="1"/>
              </p:cNvSpPr>
              <p:nvPr/>
            </p:nvSpPr>
            <p:spPr bwMode="auto">
              <a:xfrm>
                <a:off x="7560" y="7946"/>
                <a:ext cx="1440" cy="1092"/>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 </a:t>
                </a:r>
                <a:r>
                  <a:rPr lang="zh-CN" altLang="en-US" sz="1600">
                    <a:effectLst>
                      <a:outerShdw blurRad="38100" dist="38100" dir="2700000" algn="tl">
                        <a:srgbClr val="C0C0C0"/>
                      </a:outerShdw>
                    </a:effectLst>
                    <a:latin typeface="Times New Roman" pitchFamily="18" charset="0"/>
                  </a:rPr>
                  <a:t>权限名称</a:t>
                </a:r>
              </a:p>
              <a:p>
                <a:pPr algn="ctr"/>
                <a:r>
                  <a:rPr lang="en-US" altLang="zh-CN" sz="1600">
                    <a:effectLst>
                      <a:outerShdw blurRad="38100" dist="38100" dir="2700000" algn="tl">
                        <a:srgbClr val="C0C0C0"/>
                      </a:outerShdw>
                    </a:effectLst>
                    <a:latin typeface="Times New Roman" pitchFamily="18" charset="0"/>
                  </a:rPr>
                  <a:t>- </a:t>
                </a:r>
                <a:r>
                  <a:rPr lang="zh-CN" altLang="en-US" sz="1600">
                    <a:effectLst>
                      <a:outerShdw blurRad="38100" dist="38100" dir="2700000" algn="tl">
                        <a:srgbClr val="C0C0C0"/>
                      </a:outerShdw>
                    </a:effectLst>
                    <a:latin typeface="Times New Roman" pitchFamily="18" charset="0"/>
                  </a:rPr>
                  <a:t>权限级别</a:t>
                </a:r>
              </a:p>
              <a:p>
                <a:pPr algn="ctr"/>
                <a:r>
                  <a:rPr lang="en-US" altLang="zh-CN" sz="1600">
                    <a:effectLst>
                      <a:outerShdw blurRad="38100" dist="38100" dir="2700000" algn="tl">
                        <a:srgbClr val="C0C0C0"/>
                      </a:outerShdw>
                    </a:effectLst>
                    <a:latin typeface="Times New Roman" pitchFamily="18" charset="0"/>
                  </a:rPr>
                  <a:t>- </a:t>
                </a:r>
                <a:r>
                  <a:rPr lang="zh-CN" altLang="en-US" sz="1600">
                    <a:effectLst>
                      <a:outerShdw blurRad="38100" dist="38100" dir="2700000" algn="tl">
                        <a:srgbClr val="C0C0C0"/>
                      </a:outerShdw>
                    </a:effectLst>
                    <a:latin typeface="Times New Roman" pitchFamily="18" charset="0"/>
                  </a:rPr>
                  <a:t>权限描述</a:t>
                </a:r>
                <a:endParaRPr lang="zh-CN" altLang="en-US" sz="1600">
                  <a:effectLst>
                    <a:outerShdw blurRad="38100" dist="38100" dir="2700000" algn="tl">
                      <a:srgbClr val="C0C0C0"/>
                    </a:outerShdw>
                  </a:effectLst>
                </a:endParaRPr>
              </a:p>
            </p:txBody>
          </p:sp>
          <p:sp>
            <p:nvSpPr>
              <p:cNvPr id="366613" name="Rectangle 21"/>
              <p:cNvSpPr>
                <a:spLocks noChangeArrowheads="1"/>
              </p:cNvSpPr>
              <p:nvPr/>
            </p:nvSpPr>
            <p:spPr bwMode="auto">
              <a:xfrm>
                <a:off x="7753" y="9014"/>
                <a:ext cx="1072" cy="538"/>
              </a:xfrm>
              <a:prstGeom prst="rect">
                <a:avLst/>
              </a:prstGeom>
              <a:noFill/>
              <a:ln w="9525">
                <a:noFill/>
                <a:miter lim="800000"/>
                <a:headEnd/>
                <a:tailEnd/>
              </a:ln>
            </p:spPr>
            <p:txBody>
              <a:bodyPr/>
              <a:lstStyle/>
              <a:p>
                <a:r>
                  <a:rPr lang="en-US" altLang="zh-CN" sz="1600">
                    <a:effectLst>
                      <a:outerShdw blurRad="38100" dist="38100" dir="2700000" algn="tl">
                        <a:srgbClr val="C0C0C0"/>
                      </a:outerShdw>
                    </a:effectLst>
                    <a:latin typeface="Times New Roman" pitchFamily="18" charset="0"/>
                  </a:rPr>
                  <a:t>+ </a:t>
                </a:r>
                <a:r>
                  <a:rPr lang="zh-CN" altLang="en-US" sz="1600">
                    <a:effectLst>
                      <a:outerShdw blurRad="38100" dist="38100" dir="2700000" algn="tl">
                        <a:srgbClr val="C0C0C0"/>
                      </a:outerShdw>
                    </a:effectLst>
                    <a:latin typeface="Times New Roman" pitchFamily="18" charset="0"/>
                  </a:rPr>
                  <a:t>授权</a:t>
                </a:r>
                <a:endParaRPr lang="zh-CN" altLang="en-US" sz="1600">
                  <a:effectLst>
                    <a:outerShdw blurRad="38100" dist="38100" dir="2700000" algn="tl">
                      <a:srgbClr val="C0C0C0"/>
                    </a:outerShdw>
                  </a:effectLst>
                </a:endParaRPr>
              </a:p>
            </p:txBody>
          </p:sp>
        </p:grpSp>
        <p:sp>
          <p:nvSpPr>
            <p:cNvPr id="366614" name="AutoShape 22"/>
            <p:cNvSpPr>
              <a:spLocks noChangeArrowheads="1"/>
            </p:cNvSpPr>
            <p:nvPr/>
          </p:nvSpPr>
          <p:spPr bwMode="auto">
            <a:xfrm>
              <a:off x="1540" y="2809"/>
              <a:ext cx="892" cy="214"/>
            </a:xfrm>
            <a:prstGeom prst="rightArrow">
              <a:avLst>
                <a:gd name="adj1" fmla="val 50000"/>
                <a:gd name="adj2" fmla="val 104206"/>
              </a:avLst>
            </a:prstGeom>
            <a:solidFill>
              <a:srgbClr val="FFFFFF"/>
            </a:solidFill>
            <a:ln w="9525">
              <a:solidFill>
                <a:srgbClr val="000000"/>
              </a:solidFill>
              <a:miter lim="800000"/>
              <a:headEnd/>
              <a:tailEnd/>
            </a:ln>
          </p:spPr>
          <p:txBody>
            <a:bodyPr/>
            <a:lstStyle/>
            <a:p>
              <a:endParaRPr lang="zh-CN" altLang="en-US"/>
            </a:p>
          </p:txBody>
        </p:sp>
        <p:sp>
          <p:nvSpPr>
            <p:cNvPr id="366615" name="AutoShape 23"/>
            <p:cNvSpPr>
              <a:spLocks noChangeArrowheads="1"/>
            </p:cNvSpPr>
            <p:nvPr/>
          </p:nvSpPr>
          <p:spPr bwMode="auto">
            <a:xfrm>
              <a:off x="3212" y="2875"/>
              <a:ext cx="112" cy="107"/>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366616" name="Line 24"/>
            <p:cNvSpPr>
              <a:spLocks noChangeShapeType="1"/>
            </p:cNvSpPr>
            <p:nvPr/>
          </p:nvSpPr>
          <p:spPr bwMode="auto">
            <a:xfrm>
              <a:off x="3316" y="2932"/>
              <a:ext cx="892" cy="0"/>
            </a:xfrm>
            <a:prstGeom prst="line">
              <a:avLst/>
            </a:prstGeom>
            <a:noFill/>
            <a:ln w="9525">
              <a:solidFill>
                <a:srgbClr val="000000"/>
              </a:solidFill>
              <a:round/>
              <a:headEnd/>
              <a:tailEnd/>
            </a:ln>
          </p:spPr>
          <p:txBody>
            <a:bodyPr/>
            <a:lstStyle/>
            <a:p>
              <a:endParaRPr lang="zh-CN" altLang="en-US"/>
            </a:p>
          </p:txBody>
        </p:sp>
        <p:sp>
          <p:nvSpPr>
            <p:cNvPr id="366617" name="Text Box 25"/>
            <p:cNvSpPr txBox="1">
              <a:spLocks noChangeArrowheads="1"/>
            </p:cNvSpPr>
            <p:nvPr/>
          </p:nvSpPr>
          <p:spPr bwMode="auto">
            <a:xfrm>
              <a:off x="3197" y="2627"/>
              <a:ext cx="461" cy="340"/>
            </a:xfrm>
            <a:prstGeom prst="rect">
              <a:avLst/>
            </a:prstGeom>
            <a:noFill/>
            <a:ln w="9525">
              <a:noFill/>
              <a:miter lim="800000"/>
              <a:headEnd/>
              <a:tailEnd/>
            </a:ln>
          </p:spPr>
          <p:txBody>
            <a:bodyPr/>
            <a:lstStyle/>
            <a:p>
              <a:r>
                <a:rPr lang="en-US" altLang="zh-CN" sz="1600">
                  <a:effectLst>
                    <a:outerShdw blurRad="38100" dist="38100" dir="2700000" algn="tl">
                      <a:srgbClr val="C0C0C0"/>
                    </a:outerShdw>
                  </a:effectLst>
                  <a:latin typeface="Times New Roman" pitchFamily="18" charset="0"/>
                </a:rPr>
                <a:t>1..*</a:t>
              </a:r>
              <a:endParaRPr lang="en-US" altLang="zh-CN" sz="1600">
                <a:effectLst>
                  <a:outerShdw blurRad="38100" dist="38100" dir="2700000" algn="tl">
                    <a:srgbClr val="C0C0C0"/>
                  </a:outerShdw>
                </a:effectLst>
              </a:endParaRPr>
            </a:p>
          </p:txBody>
        </p:sp>
        <p:sp>
          <p:nvSpPr>
            <p:cNvPr id="366618" name="Text Box 26"/>
            <p:cNvSpPr txBox="1">
              <a:spLocks noChangeArrowheads="1"/>
            </p:cNvSpPr>
            <p:nvPr/>
          </p:nvSpPr>
          <p:spPr bwMode="auto">
            <a:xfrm>
              <a:off x="4030" y="2652"/>
              <a:ext cx="223" cy="339"/>
            </a:xfrm>
            <a:prstGeom prst="rect">
              <a:avLst/>
            </a:prstGeom>
            <a:noFill/>
            <a:ln w="9525">
              <a:noFill/>
              <a:miter lim="800000"/>
              <a:headEnd/>
              <a:tailEnd/>
            </a:ln>
          </p:spPr>
          <p:txBody>
            <a:bodyPr/>
            <a:lstStyle/>
            <a:p>
              <a:r>
                <a:rPr lang="en-US" altLang="zh-CN" sz="1600">
                  <a:effectLst>
                    <a:outerShdw blurRad="38100" dist="38100" dir="2700000" algn="tl">
                      <a:srgbClr val="C0C0C0"/>
                    </a:outerShdw>
                  </a:effectLst>
                  <a:latin typeface="Times New Roman" pitchFamily="18" charset="0"/>
                </a:rPr>
                <a:t>1</a:t>
              </a:r>
              <a:endParaRPr lang="en-US" altLang="zh-CN" sz="1600">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Text Box 4"/>
          <p:cNvSpPr txBox="1">
            <a:spLocks noChangeArrowheads="1"/>
          </p:cNvSpPr>
          <p:nvPr/>
        </p:nvSpPr>
        <p:spPr bwMode="auto">
          <a:xfrm>
            <a:off x="55563" y="1184275"/>
            <a:ext cx="3271837"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1. </a:t>
            </a:r>
            <a:r>
              <a:rPr lang="zh-CN" altLang="en-US">
                <a:solidFill>
                  <a:schemeClr val="hlink"/>
                </a:solidFill>
                <a:effectLst>
                  <a:outerShdw blurRad="38100" dist="38100" dir="2700000" algn="tl">
                    <a:srgbClr val="C0C0C0"/>
                  </a:outerShdw>
                </a:effectLst>
              </a:rPr>
              <a:t>设计类的属性</a:t>
            </a:r>
          </a:p>
        </p:txBody>
      </p:sp>
      <p:sp>
        <p:nvSpPr>
          <p:cNvPr id="403461" name="Rectangle 5"/>
          <p:cNvSpPr>
            <a:spLocks noChangeArrowheads="1"/>
          </p:cNvSpPr>
          <p:nvPr/>
        </p:nvSpPr>
        <p:spPr bwMode="auto">
          <a:xfrm>
            <a:off x="271463" y="1781175"/>
            <a:ext cx="8507412" cy="1127125"/>
          </a:xfrm>
          <a:prstGeom prst="rect">
            <a:avLst/>
          </a:prstGeom>
          <a:noFill/>
          <a:ln w="9525">
            <a:noFill/>
            <a:miter lim="800000"/>
            <a:headEnd/>
            <a:tailEnd/>
          </a:ln>
          <a:effectLst/>
        </p:spPr>
        <p:txBody>
          <a:bodyPr anchor="ctr">
            <a:spAutoFit/>
          </a:bodyPr>
          <a:lstStyle/>
          <a:p>
            <a:pPr algn="l">
              <a:lnSpc>
                <a:spcPct val="17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在</a:t>
            </a:r>
            <a:r>
              <a:rPr lang="en-US" altLang="zh-CN" sz="2000">
                <a:effectLst>
                  <a:outerShdw blurRad="38100" dist="38100" dir="2700000" algn="tl">
                    <a:srgbClr val="C0C0C0"/>
                  </a:outerShdw>
                </a:effectLst>
              </a:rPr>
              <a:t>OOD</a:t>
            </a:r>
            <a:r>
              <a:rPr lang="zh-CN" altLang="en-US" sz="2000">
                <a:effectLst>
                  <a:outerShdw blurRad="38100" dist="38100" dir="2700000" algn="tl">
                    <a:srgbClr val="C0C0C0"/>
                  </a:outerShdw>
                </a:effectLst>
              </a:rPr>
              <a:t>过程中，对类的属性设计需要补充和完善下面的相关工作。 </a:t>
            </a:r>
          </a:p>
          <a:p>
            <a:pPr algn="l">
              <a:lnSpc>
                <a:spcPct val="170000"/>
              </a:lnSpc>
            </a:pPr>
            <a:r>
              <a:rPr lang="zh-CN" altLang="en-US" sz="2000">
                <a:solidFill>
                  <a:schemeClr val="tx2"/>
                </a:solidFill>
                <a:effectLst>
                  <a:outerShdw blurRad="38100" dist="38100" dir="2700000" algn="tl">
                    <a:srgbClr val="C0C0C0"/>
                  </a:outerShdw>
                </a:effectLst>
              </a:rPr>
              <a:t>⑵ 类间重数的属性表示。 </a:t>
            </a:r>
          </a:p>
        </p:txBody>
      </p:sp>
      <p:sp>
        <p:nvSpPr>
          <p:cNvPr id="403462" name="Text Box 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sp>
        <p:nvSpPr>
          <p:cNvPr id="403463" name="Rectangle 7"/>
          <p:cNvSpPr>
            <a:spLocks noChangeArrowheads="1"/>
          </p:cNvSpPr>
          <p:nvPr/>
        </p:nvSpPr>
        <p:spPr bwMode="auto">
          <a:xfrm>
            <a:off x="200025" y="3049588"/>
            <a:ext cx="8670925" cy="2425700"/>
          </a:xfrm>
          <a:prstGeom prst="rect">
            <a:avLst/>
          </a:prstGeom>
          <a:noFill/>
          <a:ln w="9525">
            <a:noFill/>
            <a:miter lim="800000"/>
            <a:headEnd/>
            <a:tailEnd/>
          </a:ln>
          <a:effectLst/>
        </p:spPr>
        <p:txBody>
          <a:bodyPr anchor="ctr">
            <a:spAutoFit/>
          </a:bodyPr>
          <a:lstStyle/>
          <a:p>
            <a:pPr lvl="1" algn="l">
              <a:lnSpc>
                <a:spcPct val="170000"/>
              </a:lnSpc>
              <a:buFont typeface="Wingdings" pitchFamily="2" charset="2"/>
              <a:buChar char="l"/>
              <a:tabLst>
                <a:tab pos="571500" algn="l"/>
              </a:tabLst>
            </a:pPr>
            <a:r>
              <a:rPr lang="en-US" altLang="zh-CN" sz="1800">
                <a:effectLst>
                  <a:outerShdw blurRad="38100" dist="38100" dir="2700000" algn="tl">
                    <a:srgbClr val="C0C0C0"/>
                  </a:outerShdw>
                </a:effectLst>
                <a:latin typeface="宋体" pitchFamily="2" charset="-122"/>
              </a:rPr>
              <a:t> </a:t>
            </a:r>
            <a:r>
              <a:rPr lang="zh-CN" altLang="en-US" sz="1800">
                <a:effectLst>
                  <a:outerShdw blurRad="38100" dist="38100" dir="2700000" algn="tl">
                    <a:srgbClr val="C0C0C0"/>
                  </a:outerShdw>
                </a:effectLst>
                <a:latin typeface="宋体" pitchFamily="2" charset="-122"/>
              </a:rPr>
              <a:t>类中定义指针，它指向另一个关联类的对象列表。这样，通过指针访问多个对象，实现一对多或多对一的关联。多对多的关联通过相互定义关联类的对象指针来实现。</a:t>
            </a:r>
          </a:p>
          <a:p>
            <a:pPr lvl="1" algn="l">
              <a:lnSpc>
                <a:spcPct val="170000"/>
              </a:lnSpc>
              <a:buFont typeface="Wingdings" pitchFamily="2" charset="2"/>
              <a:buChar char="l"/>
              <a:tabLst>
                <a:tab pos="571500" algn="l"/>
              </a:tabLst>
            </a:pPr>
            <a:r>
              <a:rPr lang="zh-CN" altLang="en-US" sz="1800">
                <a:effectLst>
                  <a:outerShdw blurRad="38100" dist="38100" dir="2700000" algn="tl">
                    <a:srgbClr val="C0C0C0"/>
                  </a:outerShdw>
                </a:effectLst>
                <a:latin typeface="宋体" pitchFamily="2" charset="-122"/>
              </a:rPr>
              <a:t> 如果编程语言不支持指针，通过定义关联类的对象数组来实现。由于一对多的映射是动态变化，因而还需要对对象数组进行约束，以形成对属性的约束。</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Text Box 4"/>
          <p:cNvSpPr txBox="1">
            <a:spLocks noChangeArrowheads="1"/>
          </p:cNvSpPr>
          <p:nvPr/>
        </p:nvSpPr>
        <p:spPr bwMode="auto">
          <a:xfrm>
            <a:off x="55563" y="1184275"/>
            <a:ext cx="3117850"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1. </a:t>
            </a:r>
            <a:r>
              <a:rPr lang="zh-CN" altLang="en-US">
                <a:solidFill>
                  <a:schemeClr val="hlink"/>
                </a:solidFill>
                <a:effectLst>
                  <a:outerShdw blurRad="38100" dist="38100" dir="2700000" algn="tl">
                    <a:srgbClr val="C0C0C0"/>
                  </a:outerShdw>
                </a:effectLst>
              </a:rPr>
              <a:t>设计类的属性</a:t>
            </a:r>
          </a:p>
        </p:txBody>
      </p:sp>
      <p:sp>
        <p:nvSpPr>
          <p:cNvPr id="404485" name="Rectangle 5"/>
          <p:cNvSpPr>
            <a:spLocks noChangeArrowheads="1"/>
          </p:cNvSpPr>
          <p:nvPr/>
        </p:nvSpPr>
        <p:spPr bwMode="auto">
          <a:xfrm>
            <a:off x="309563" y="1779082"/>
            <a:ext cx="8507412" cy="4339650"/>
          </a:xfrm>
          <a:prstGeom prst="rect">
            <a:avLst/>
          </a:prstGeom>
          <a:noFill/>
          <a:ln w="9525">
            <a:noFill/>
            <a:miter lim="800000"/>
            <a:headEnd/>
            <a:tailEnd/>
          </a:ln>
          <a:effectLst/>
        </p:spPr>
        <p:txBody>
          <a:bodyPr anchor="ctr">
            <a:spAutoFit/>
          </a:bodyPr>
          <a:lstStyle/>
          <a:p>
            <a:pPr algn="l">
              <a:lnSpc>
                <a:spcPct val="170000"/>
              </a:lnSpc>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在</a:t>
            </a:r>
            <a:r>
              <a:rPr lang="en-US" altLang="zh-CN" sz="2000" dirty="0">
                <a:effectLst>
                  <a:outerShdw blurRad="38100" dist="38100" dir="2700000" algn="tl">
                    <a:srgbClr val="C0C0C0"/>
                  </a:outerShdw>
                </a:effectLst>
              </a:rPr>
              <a:t>OOD</a:t>
            </a:r>
            <a:r>
              <a:rPr lang="zh-CN" altLang="en-US" sz="2000" dirty="0">
                <a:effectLst>
                  <a:outerShdw blurRad="38100" dist="38100" dir="2700000" algn="tl">
                    <a:srgbClr val="C0C0C0"/>
                  </a:outerShdw>
                </a:effectLst>
              </a:rPr>
              <a:t>过程中，对类的属性设计需要补充和完善下面的相关工作。 </a:t>
            </a:r>
          </a:p>
          <a:p>
            <a:pPr algn="l">
              <a:lnSpc>
                <a:spcPct val="310000"/>
              </a:lnSpc>
            </a:pPr>
            <a:r>
              <a:rPr lang="zh-CN" altLang="en-US" sz="2000" dirty="0">
                <a:effectLst>
                  <a:outerShdw blurRad="38100" dist="38100" dir="2700000" algn="tl">
                    <a:srgbClr val="C0C0C0"/>
                  </a:outerShdw>
                </a:effectLst>
              </a:rPr>
              <a:t>⑶ </a:t>
            </a:r>
            <a:r>
              <a:rPr lang="zh-CN" altLang="en-US" sz="2000" dirty="0">
                <a:solidFill>
                  <a:schemeClr val="tx2"/>
                </a:solidFill>
                <a:effectLst>
                  <a:outerShdw blurRad="38100" dist="38100" dir="2700000" algn="tl">
                    <a:srgbClr val="C0C0C0"/>
                  </a:outerShdw>
                </a:effectLst>
              </a:rPr>
              <a:t>对属性的约束。</a:t>
            </a:r>
            <a:r>
              <a:rPr lang="zh-CN" altLang="en-US" sz="2000" dirty="0">
                <a:effectLst>
                  <a:outerShdw blurRad="38100" dist="38100" dir="2700000" algn="tl">
                    <a:srgbClr val="C0C0C0"/>
                  </a:outerShdw>
                </a:effectLst>
              </a:rPr>
              <a:t>类的封装性约束了类的外部对属性和方法的存取权限。 </a:t>
            </a:r>
          </a:p>
          <a:p>
            <a:pPr algn="l">
              <a:lnSpc>
                <a:spcPct val="180000"/>
              </a:lnSpc>
            </a:pPr>
            <a:r>
              <a:rPr lang="zh-CN" altLang="en-US" sz="2000" dirty="0">
                <a:effectLst>
                  <a:outerShdw blurRad="38100" dist="38100" dir="2700000" algn="tl">
                    <a:srgbClr val="C0C0C0"/>
                  </a:outerShdw>
                </a:effectLst>
              </a:rPr>
              <a:t>⑷ </a:t>
            </a:r>
            <a:r>
              <a:rPr lang="zh-CN" altLang="en-US" sz="2000" dirty="0">
                <a:solidFill>
                  <a:schemeClr val="tx2"/>
                </a:solidFill>
                <a:effectLst>
                  <a:outerShdw blurRad="38100" dist="38100" dir="2700000" algn="tl">
                    <a:srgbClr val="C0C0C0"/>
                  </a:outerShdw>
                </a:effectLst>
              </a:rPr>
              <a:t>对属性的</a:t>
            </a:r>
            <a:r>
              <a:rPr lang="zh-CN" altLang="en-US" sz="2000" dirty="0" smtClean="0">
                <a:solidFill>
                  <a:schemeClr val="tx2"/>
                </a:solidFill>
                <a:effectLst>
                  <a:outerShdw blurRad="38100" dist="38100" dir="2700000" algn="tl">
                    <a:srgbClr val="C0C0C0"/>
                  </a:outerShdw>
                </a:effectLst>
              </a:rPr>
              <a:t>初始化</a:t>
            </a:r>
            <a:r>
              <a:rPr lang="en-US" altLang="zh-CN" sz="2000" dirty="0" smtClean="0">
                <a:solidFill>
                  <a:schemeClr val="tx2"/>
                </a:solidFill>
                <a:effectLst>
                  <a:outerShdw blurRad="38100" dist="38100" dir="2700000" algn="tl">
                    <a:srgbClr val="C0C0C0"/>
                  </a:outerShdw>
                </a:effectLst>
              </a:rPr>
              <a:t>/*</a:t>
            </a:r>
            <a:r>
              <a:rPr lang="zh-CN" altLang="en-US" sz="1400" dirty="0" smtClean="0">
                <a:solidFill>
                  <a:schemeClr val="tx2"/>
                </a:solidFill>
                <a:effectLst>
                  <a:outerShdw blurRad="38100" dist="38100" dir="2700000" algn="tl">
                    <a:srgbClr val="C0C0C0"/>
                  </a:outerShdw>
                </a:effectLst>
              </a:rPr>
              <a:t>通过构造函数</a:t>
            </a:r>
            <a:r>
              <a:rPr lang="en-US" altLang="zh-CN" sz="2000" dirty="0" smtClean="0">
                <a:solidFill>
                  <a:schemeClr val="tx2"/>
                </a:solidFill>
                <a:effectLst>
                  <a:outerShdw blurRad="38100" dist="38100" dir="2700000" algn="tl">
                    <a:srgbClr val="C0C0C0"/>
                  </a:outerShdw>
                </a:effectLst>
              </a:rPr>
              <a:t>*/</a:t>
            </a:r>
            <a:r>
              <a:rPr lang="zh-CN" altLang="en-US" sz="2000" dirty="0" smtClean="0">
                <a:solidFill>
                  <a:schemeClr val="tx2"/>
                </a:solidFill>
                <a:effectLst>
                  <a:outerShdw blurRad="38100" dist="38100" dir="2700000" algn="tl">
                    <a:srgbClr val="C0C0C0"/>
                  </a:outerShdw>
                </a:effectLst>
              </a:rPr>
              <a:t>。</a:t>
            </a:r>
            <a:r>
              <a:rPr lang="zh-CN" altLang="en-US" sz="2000" dirty="0">
                <a:effectLst>
                  <a:outerShdw blurRad="38100" dist="38100" dir="2700000" algn="tl">
                    <a:srgbClr val="C0C0C0"/>
                  </a:outerShdw>
                </a:effectLst>
              </a:rPr>
              <a:t>属性的初始化设计，确保了对象在启动时处于正常初始状态。 </a:t>
            </a:r>
          </a:p>
          <a:p>
            <a:pPr algn="l">
              <a:lnSpc>
                <a:spcPct val="180000"/>
              </a:lnSpc>
            </a:pPr>
            <a:r>
              <a:rPr lang="zh-CN" altLang="en-US" sz="2000" dirty="0">
                <a:effectLst>
                  <a:outerShdw blurRad="38100" dist="38100" dir="2700000" algn="tl">
                    <a:srgbClr val="C0C0C0"/>
                  </a:outerShdw>
                </a:effectLst>
              </a:rPr>
              <a:t>⑸ </a:t>
            </a:r>
            <a:r>
              <a:rPr lang="zh-CN" altLang="en-US" sz="2000" dirty="0">
                <a:solidFill>
                  <a:schemeClr val="tx2"/>
                </a:solidFill>
                <a:effectLst>
                  <a:outerShdw blurRad="38100" dist="38100" dir="2700000" algn="tl">
                    <a:srgbClr val="C0C0C0"/>
                  </a:outerShdw>
                </a:effectLst>
              </a:rPr>
              <a:t>导出新</a:t>
            </a:r>
            <a:r>
              <a:rPr lang="zh-CN" altLang="en-US" sz="2000" dirty="0">
                <a:solidFill>
                  <a:schemeClr val="tx2"/>
                </a:solidFill>
                <a:effectLst>
                  <a:outerShdw blurRad="38100" dist="38100" dir="2700000" algn="tl">
                    <a:srgbClr val="C0C0C0"/>
                  </a:outerShdw>
                </a:effectLst>
                <a:latin typeface="Times New Roman"/>
              </a:rPr>
              <a:t>“</a:t>
            </a:r>
            <a:r>
              <a:rPr lang="zh-CN" altLang="en-US" sz="2000" dirty="0">
                <a:solidFill>
                  <a:schemeClr val="tx2"/>
                </a:solidFill>
                <a:effectLst>
                  <a:outerShdw blurRad="38100" dist="38100" dir="2700000" algn="tl">
                    <a:srgbClr val="C0C0C0"/>
                  </a:outerShdw>
                </a:effectLst>
              </a:rPr>
              <a:t>属性</a:t>
            </a:r>
            <a:r>
              <a:rPr lang="zh-CN" altLang="en-US" sz="2000" dirty="0">
                <a:solidFill>
                  <a:schemeClr val="tx2"/>
                </a:solidFill>
                <a:effectLst>
                  <a:outerShdw blurRad="38100" dist="38100" dir="2700000" algn="tl">
                    <a:srgbClr val="C0C0C0"/>
                  </a:outerShdw>
                </a:effectLst>
                <a:latin typeface="Times New Roman"/>
              </a:rPr>
              <a:t>”</a:t>
            </a:r>
            <a:r>
              <a:rPr lang="zh-CN" altLang="en-US" sz="2000" dirty="0">
                <a:solidFill>
                  <a:schemeClr val="tx2"/>
                </a:solidFill>
                <a:effectLst>
                  <a:outerShdw blurRad="38100" dist="38100" dir="2700000" algn="tl">
                    <a:srgbClr val="C0C0C0"/>
                  </a:outerShdw>
                </a:effectLst>
              </a:rPr>
              <a:t>。</a:t>
            </a:r>
            <a:r>
              <a:rPr lang="zh-CN" altLang="en-US" sz="2000" dirty="0">
                <a:effectLst>
                  <a:outerShdw blurRad="38100" dist="38100" dir="2700000" algn="tl">
                    <a:srgbClr val="C0C0C0"/>
                  </a:outerShdw>
                </a:effectLst>
              </a:rPr>
              <a:t>注意，</a:t>
            </a:r>
            <a:r>
              <a:rPr lang="zh-CN" altLang="en-US" sz="2000" dirty="0">
                <a:effectLst>
                  <a:outerShdw blurRad="38100" dist="38100" dir="2700000" algn="tl">
                    <a:srgbClr val="C0C0C0"/>
                  </a:outerShdw>
                </a:effectLst>
                <a:latin typeface="Times New Roman"/>
              </a:rPr>
              <a:t>“</a:t>
            </a:r>
            <a:r>
              <a:rPr lang="zh-CN" altLang="en-US" sz="2000" dirty="0">
                <a:effectLst>
                  <a:outerShdw blurRad="38100" dist="38100" dir="2700000" algn="tl">
                    <a:srgbClr val="C0C0C0"/>
                  </a:outerShdw>
                </a:effectLst>
              </a:rPr>
              <a:t>属性</a:t>
            </a:r>
            <a:r>
              <a:rPr lang="zh-CN" altLang="en-US" sz="2000" dirty="0">
                <a:effectLst>
                  <a:outerShdw blurRad="38100" dist="38100" dir="2700000" algn="tl">
                    <a:srgbClr val="C0C0C0"/>
                  </a:outerShdw>
                </a:effectLst>
                <a:latin typeface="Times New Roman"/>
              </a:rPr>
              <a:t>”</a:t>
            </a:r>
            <a:r>
              <a:rPr lang="zh-CN" altLang="en-US" sz="2000" dirty="0">
                <a:effectLst>
                  <a:outerShdw blurRad="38100" dist="38100" dir="2700000" algn="tl">
                    <a:srgbClr val="C0C0C0"/>
                  </a:outerShdw>
                </a:effectLst>
              </a:rPr>
              <a:t>用引号括起来，是因为这里</a:t>
            </a:r>
            <a:r>
              <a:rPr lang="zh-CN" altLang="en-US" sz="2000" dirty="0">
                <a:effectLst>
                  <a:outerShdw blurRad="38100" dist="38100" dir="2700000" algn="tl">
                    <a:srgbClr val="C0C0C0"/>
                  </a:outerShdw>
                </a:effectLst>
                <a:latin typeface="Times New Roman"/>
              </a:rPr>
              <a:t>“</a:t>
            </a:r>
            <a:r>
              <a:rPr lang="zh-CN" altLang="en-US" sz="2000" dirty="0">
                <a:effectLst>
                  <a:outerShdw blurRad="38100" dist="38100" dir="2700000" algn="tl">
                    <a:srgbClr val="C0C0C0"/>
                  </a:outerShdw>
                </a:effectLst>
              </a:rPr>
              <a:t>属性</a:t>
            </a:r>
            <a:r>
              <a:rPr lang="zh-CN" altLang="en-US" sz="2000" dirty="0">
                <a:effectLst>
                  <a:outerShdw blurRad="38100" dist="38100" dir="2700000" algn="tl">
                    <a:srgbClr val="C0C0C0"/>
                  </a:outerShdw>
                </a:effectLst>
                <a:latin typeface="Times New Roman"/>
              </a:rPr>
              <a:t>”</a:t>
            </a:r>
            <a:r>
              <a:rPr lang="zh-CN" altLang="en-US" sz="2000" dirty="0">
                <a:effectLst>
                  <a:outerShdw blurRad="38100" dist="38100" dir="2700000" algn="tl">
                    <a:srgbClr val="C0C0C0"/>
                  </a:outerShdw>
                </a:effectLst>
              </a:rPr>
              <a:t>并不是类真正定义的属性实体，而是通过方法计算出的具有属性特征的结果。 </a:t>
            </a:r>
          </a:p>
        </p:txBody>
      </p:sp>
      <p:sp>
        <p:nvSpPr>
          <p:cNvPr id="404486" name="Text Box 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1" name="Text Box 5"/>
          <p:cNvSpPr txBox="1">
            <a:spLocks noChangeArrowheads="1"/>
          </p:cNvSpPr>
          <p:nvPr/>
        </p:nvSpPr>
        <p:spPr bwMode="auto">
          <a:xfrm>
            <a:off x="157163" y="1311275"/>
            <a:ext cx="3438525" cy="476250"/>
          </a:xfrm>
          <a:prstGeom prst="rect">
            <a:avLst/>
          </a:prstGeom>
          <a:noFill/>
          <a:ln w="9525">
            <a:noFill/>
            <a:miter lim="800000"/>
            <a:headEnd/>
            <a:tailEnd/>
          </a:ln>
          <a:effectLst/>
        </p:spPr>
        <p:txBody>
          <a:bodyPr>
            <a:spAutoFit/>
          </a:bodyPr>
          <a:lstStyle/>
          <a:p>
            <a:r>
              <a:rPr lang="en-US" altLang="zh-CN">
                <a:solidFill>
                  <a:schemeClr val="hlink"/>
                </a:solidFill>
                <a:effectLst>
                  <a:outerShdw blurRad="38100" dist="38100" dir="2700000" algn="tl">
                    <a:srgbClr val="C0C0C0"/>
                  </a:outerShdw>
                </a:effectLst>
              </a:rPr>
              <a:t>2. </a:t>
            </a:r>
            <a:r>
              <a:rPr lang="zh-CN" altLang="en-US">
                <a:solidFill>
                  <a:schemeClr val="hlink"/>
                </a:solidFill>
                <a:effectLst>
                  <a:outerShdw blurRad="38100" dist="38100" dir="2700000" algn="tl">
                    <a:srgbClr val="C0C0C0"/>
                  </a:outerShdw>
                </a:effectLst>
              </a:rPr>
              <a:t>设计类的方法</a:t>
            </a:r>
          </a:p>
        </p:txBody>
      </p:sp>
      <p:sp>
        <p:nvSpPr>
          <p:cNvPr id="367622" name="Rectangle 6"/>
          <p:cNvSpPr>
            <a:spLocks noChangeArrowheads="1"/>
          </p:cNvSpPr>
          <p:nvPr/>
        </p:nvSpPr>
        <p:spPr bwMode="auto">
          <a:xfrm>
            <a:off x="80963" y="1955800"/>
            <a:ext cx="8888412" cy="1006475"/>
          </a:xfrm>
          <a:prstGeom prst="rect">
            <a:avLst/>
          </a:prstGeom>
          <a:noFill/>
          <a:ln w="9525">
            <a:noFill/>
            <a:miter lim="800000"/>
            <a:headEnd/>
            <a:tailEnd/>
          </a:ln>
          <a:effectLst/>
        </p:spPr>
        <p:txBody>
          <a:bodyPr anchor="ctr">
            <a:spAutoFit/>
          </a:bodyPr>
          <a:lstStyle/>
          <a:p>
            <a:pPr algn="l">
              <a:lnSpc>
                <a:spcPct val="15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在</a:t>
            </a:r>
            <a:r>
              <a:rPr lang="en-US" altLang="zh-CN" sz="2000">
                <a:effectLst>
                  <a:outerShdw blurRad="38100" dist="38100" dir="2700000" algn="tl">
                    <a:srgbClr val="C0C0C0"/>
                  </a:outerShdw>
                </a:effectLst>
              </a:rPr>
              <a:t>OOA</a:t>
            </a:r>
            <a:r>
              <a:rPr lang="zh-CN" altLang="en-US" sz="2000">
                <a:effectLst>
                  <a:outerShdw blurRad="38100" dist="38100" dir="2700000" algn="tl">
                    <a:srgbClr val="C0C0C0"/>
                  </a:outerShdw>
                </a:effectLst>
              </a:rPr>
              <a:t>过程中，主要明确类所提供的方法和分析类间关系；而在</a:t>
            </a:r>
            <a:r>
              <a:rPr lang="en-US" altLang="zh-CN" sz="2000">
                <a:effectLst>
                  <a:outerShdw blurRad="38100" dist="38100" dir="2700000" algn="tl">
                    <a:srgbClr val="C0C0C0"/>
                  </a:outerShdw>
                </a:effectLst>
              </a:rPr>
              <a:t>OOD</a:t>
            </a:r>
            <a:r>
              <a:rPr lang="zh-CN" altLang="en-US" sz="2000">
                <a:effectLst>
                  <a:outerShdw blurRad="38100" dist="38100" dir="2700000" algn="tl">
                    <a:srgbClr val="C0C0C0"/>
                  </a:outerShdw>
                </a:effectLst>
              </a:rPr>
              <a:t>过程中，需要细化类的方法，并希望通过类方法的识别，体现类间的动态连接。 </a:t>
            </a:r>
          </a:p>
        </p:txBody>
      </p:sp>
      <p:sp>
        <p:nvSpPr>
          <p:cNvPr id="367800" name="Rectangle 184"/>
          <p:cNvSpPr>
            <a:spLocks noChangeArrowheads="1"/>
          </p:cNvSpPr>
          <p:nvPr/>
        </p:nvSpPr>
        <p:spPr bwMode="auto">
          <a:xfrm>
            <a:off x="174625" y="3206750"/>
            <a:ext cx="8750300" cy="2409825"/>
          </a:xfrm>
          <a:prstGeom prst="rect">
            <a:avLst/>
          </a:prstGeom>
          <a:noFill/>
          <a:ln w="9525">
            <a:noFill/>
            <a:miter lim="800000"/>
            <a:headEnd/>
            <a:tailEnd/>
          </a:ln>
          <a:effectLst/>
        </p:spPr>
        <p:txBody>
          <a:bodyPr anchor="ctr">
            <a:spAutoFit/>
          </a:bodyPr>
          <a:lstStyle/>
          <a:p>
            <a:pPr algn="l">
              <a:lnSpc>
                <a:spcPct val="190000"/>
              </a:lnSpc>
            </a:pPr>
            <a:r>
              <a:rPr lang="en-US" altLang="zh-CN" sz="2000" dirty="0">
                <a:effectLst>
                  <a:outerShdw blurRad="38100" dist="38100" dir="2700000" algn="tl">
                    <a:srgbClr val="C0C0C0"/>
                  </a:outerShdw>
                </a:effectLst>
              </a:rPr>
              <a:t>⑴ </a:t>
            </a:r>
            <a:r>
              <a:rPr lang="zh-CN" altLang="en-US" sz="2000" dirty="0">
                <a:effectLst>
                  <a:outerShdw blurRad="38100" dist="38100" dir="2700000" algn="tl">
                    <a:srgbClr val="C0C0C0"/>
                  </a:outerShdw>
                </a:effectLst>
              </a:rPr>
              <a:t>具有公共服务性质的方法，应该放在继承结构的高层类中，以使得方法重用达到最大化。 </a:t>
            </a:r>
          </a:p>
          <a:p>
            <a:pPr algn="l">
              <a:lnSpc>
                <a:spcPct val="190000"/>
              </a:lnSpc>
            </a:pPr>
            <a:r>
              <a:rPr lang="zh-CN" altLang="en-US" sz="2000" dirty="0">
                <a:effectLst>
                  <a:outerShdw blurRad="38100" dist="38100" dir="2700000" algn="tl">
                    <a:srgbClr val="C0C0C0"/>
                  </a:outerShdw>
                </a:effectLst>
              </a:rPr>
              <a:t>⑵ 尽量在已有类中定义</a:t>
            </a:r>
            <a:r>
              <a:rPr lang="zh-CN" altLang="en-US" sz="2000" dirty="0">
                <a:solidFill>
                  <a:srgbClr val="FF0000"/>
                </a:solidFill>
                <a:effectLst>
                  <a:outerShdw blurRad="38100" dist="38100" dir="2700000" algn="tl">
                    <a:srgbClr val="C0C0C0"/>
                  </a:outerShdw>
                </a:effectLst>
              </a:rPr>
              <a:t>新方法</a:t>
            </a:r>
            <a:r>
              <a:rPr lang="zh-CN" altLang="en-US" sz="2000" dirty="0">
                <a:effectLst>
                  <a:outerShdw blurRad="38100" dist="38100" dir="2700000" algn="tl">
                    <a:srgbClr val="C0C0C0"/>
                  </a:outerShdw>
                </a:effectLst>
              </a:rPr>
              <a:t>，或重用已有代码。 </a:t>
            </a:r>
          </a:p>
          <a:p>
            <a:pPr algn="l">
              <a:lnSpc>
                <a:spcPct val="190000"/>
              </a:lnSpc>
            </a:pPr>
            <a:r>
              <a:rPr lang="zh-CN" altLang="en-US" sz="2000" dirty="0">
                <a:effectLst>
                  <a:outerShdw blurRad="38100" dist="38100" dir="2700000" algn="tl">
                    <a:srgbClr val="C0C0C0"/>
                  </a:outerShdw>
                </a:effectLst>
              </a:rPr>
              <a:t>⑶ 反映类间的动态关系，即类间的每个消息都要有相应的操作。 </a:t>
            </a:r>
          </a:p>
        </p:txBody>
      </p:sp>
      <p:sp>
        <p:nvSpPr>
          <p:cNvPr id="367801" name="Text Box 185"/>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7"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Times New Roman" pitchFamily="18" charset="0"/>
                <a:ea typeface="华文行楷" pitchFamily="2" charset="-122"/>
              </a:rPr>
              <a:t>精化类及类间关系</a:t>
            </a:r>
          </a:p>
        </p:txBody>
      </p:sp>
      <p:sp>
        <p:nvSpPr>
          <p:cNvPr id="368648" name="Text Box 8"/>
          <p:cNvSpPr txBox="1">
            <a:spLocks noChangeArrowheads="1"/>
          </p:cNvSpPr>
          <p:nvPr/>
        </p:nvSpPr>
        <p:spPr bwMode="auto">
          <a:xfrm>
            <a:off x="157163" y="1311275"/>
            <a:ext cx="5002666" cy="480131"/>
          </a:xfrm>
          <a:prstGeom prst="rect">
            <a:avLst/>
          </a:prstGeom>
          <a:noFill/>
          <a:ln w="9525">
            <a:noFill/>
            <a:miter lim="800000"/>
            <a:headEnd/>
            <a:tailEnd/>
          </a:ln>
          <a:effectLst/>
        </p:spPr>
        <p:txBody>
          <a:bodyPr wrap="square">
            <a:spAutoFit/>
          </a:bodyPr>
          <a:lstStyle/>
          <a:p>
            <a:r>
              <a:rPr lang="en-US" altLang="zh-CN" dirty="0">
                <a:solidFill>
                  <a:schemeClr val="hlink"/>
                </a:solidFill>
                <a:effectLst>
                  <a:outerShdw blurRad="38100" dist="38100" dir="2700000" algn="tl">
                    <a:srgbClr val="C0C0C0"/>
                  </a:outerShdw>
                </a:effectLst>
              </a:rPr>
              <a:t>3. </a:t>
            </a:r>
            <a:r>
              <a:rPr lang="zh-CN" altLang="en-US" dirty="0">
                <a:solidFill>
                  <a:schemeClr val="hlink"/>
                </a:solidFill>
                <a:effectLst>
                  <a:outerShdw blurRad="38100" dist="38100" dir="2700000" algn="tl">
                    <a:srgbClr val="C0C0C0"/>
                  </a:outerShdw>
                </a:effectLst>
              </a:rPr>
              <a:t>设计类间</a:t>
            </a:r>
            <a:r>
              <a:rPr lang="zh-CN" altLang="en-US" dirty="0" smtClean="0">
                <a:solidFill>
                  <a:schemeClr val="hlink"/>
                </a:solidFill>
                <a:effectLst>
                  <a:outerShdw blurRad="38100" dist="38100" dir="2700000" algn="tl">
                    <a:srgbClr val="C0C0C0"/>
                  </a:outerShdw>
                </a:effectLst>
              </a:rPr>
              <a:t>泛化 </a:t>
            </a:r>
            <a:r>
              <a:rPr lang="en-US" altLang="zh-CN" dirty="0" smtClean="0">
                <a:solidFill>
                  <a:schemeClr val="hlink"/>
                </a:solidFill>
                <a:effectLst>
                  <a:outerShdw blurRad="38100" dist="38100" dir="2700000" algn="tl">
                    <a:srgbClr val="C0C0C0"/>
                  </a:outerShdw>
                </a:effectLst>
              </a:rPr>
              <a:t>/ </a:t>
            </a:r>
            <a:r>
              <a:rPr lang="zh-CN" altLang="en-US" dirty="0" smtClean="0">
                <a:solidFill>
                  <a:schemeClr val="hlink"/>
                </a:solidFill>
                <a:effectLst>
                  <a:outerShdw blurRad="38100" dist="38100" dir="2700000" algn="tl">
                    <a:srgbClr val="C0C0C0"/>
                  </a:outerShdw>
                </a:effectLst>
              </a:rPr>
              <a:t>聚合关系</a:t>
            </a:r>
            <a:endParaRPr lang="zh-CN" altLang="en-US" dirty="0">
              <a:solidFill>
                <a:schemeClr val="hlink"/>
              </a:solidFill>
              <a:effectLst>
                <a:outerShdw blurRad="38100" dist="38100" dir="2700000" algn="tl">
                  <a:srgbClr val="C0C0C0"/>
                </a:outerShdw>
              </a:effectLst>
            </a:endParaRPr>
          </a:p>
        </p:txBody>
      </p:sp>
      <p:sp>
        <p:nvSpPr>
          <p:cNvPr id="368649" name="Rectangle 9"/>
          <p:cNvSpPr>
            <a:spLocks noChangeArrowheads="1"/>
          </p:cNvSpPr>
          <p:nvPr/>
        </p:nvSpPr>
        <p:spPr bwMode="auto">
          <a:xfrm>
            <a:off x="327025" y="2347913"/>
            <a:ext cx="8580438" cy="2830512"/>
          </a:xfrm>
          <a:prstGeom prst="rect">
            <a:avLst/>
          </a:prstGeom>
          <a:noFill/>
          <a:ln w="9525">
            <a:noFill/>
            <a:miter lim="800000"/>
            <a:headEnd/>
            <a:tailEnd/>
          </a:ln>
          <a:effectLst/>
        </p:spPr>
        <p:txBody>
          <a:bodyPr anchor="ctr">
            <a:spAutoFit/>
          </a:bodyPr>
          <a:lstStyle/>
          <a:p>
            <a:pPr algn="l">
              <a:lnSpc>
                <a:spcPct val="150000"/>
              </a:lnSpc>
              <a:buFont typeface="Wingdings" pitchFamily="2" charset="2"/>
              <a:buChar char="Ø"/>
            </a:pPr>
            <a:r>
              <a:rPr lang="en-US" altLang="zh-CN" sz="2400">
                <a:effectLst>
                  <a:outerShdw blurRad="38100" dist="38100" dir="2700000" algn="tl">
                    <a:srgbClr val="C0C0C0"/>
                  </a:outerShdw>
                </a:effectLst>
              </a:rPr>
              <a:t> </a:t>
            </a:r>
            <a:r>
              <a:rPr lang="zh-CN" altLang="en-US" sz="2400">
                <a:effectLst>
                  <a:outerShdw blurRad="38100" dist="38100" dir="2700000" algn="tl">
                    <a:srgbClr val="C0C0C0"/>
                  </a:outerShdw>
                </a:effectLst>
              </a:rPr>
              <a:t>类的泛化关系分为</a:t>
            </a:r>
            <a:r>
              <a:rPr lang="zh-CN" altLang="en-US" sz="2400">
                <a:solidFill>
                  <a:schemeClr val="tx2"/>
                </a:solidFill>
                <a:effectLst>
                  <a:outerShdw blurRad="38100" dist="38100" dir="2700000" algn="tl">
                    <a:srgbClr val="C0C0C0"/>
                  </a:outerShdw>
                </a:effectLst>
              </a:rPr>
              <a:t>单继承</a:t>
            </a:r>
            <a:r>
              <a:rPr lang="zh-CN" altLang="en-US" sz="2400">
                <a:effectLst>
                  <a:outerShdw blurRad="38100" dist="38100" dir="2700000" algn="tl">
                    <a:srgbClr val="C0C0C0"/>
                  </a:outerShdw>
                </a:effectLst>
              </a:rPr>
              <a:t>和</a:t>
            </a:r>
            <a:r>
              <a:rPr lang="zh-CN" altLang="en-US" sz="2400">
                <a:solidFill>
                  <a:schemeClr val="tx2"/>
                </a:solidFill>
                <a:effectLst>
                  <a:outerShdw blurRad="38100" dist="38100" dir="2700000" algn="tl">
                    <a:srgbClr val="C0C0C0"/>
                  </a:outerShdw>
                </a:effectLst>
              </a:rPr>
              <a:t>多继承</a:t>
            </a:r>
            <a:r>
              <a:rPr lang="zh-CN" altLang="en-US" sz="2400">
                <a:effectLst>
                  <a:outerShdw blurRad="38100" dist="38100" dir="2700000" algn="tl">
                    <a:srgbClr val="C0C0C0"/>
                  </a:outerShdw>
                </a:effectLst>
              </a:rPr>
              <a:t>两种形式。</a:t>
            </a:r>
          </a:p>
          <a:p>
            <a:pPr algn="l">
              <a:lnSpc>
                <a:spcPct val="150000"/>
              </a:lnSpc>
              <a:buFont typeface="Wingdings" pitchFamily="2" charset="2"/>
              <a:buChar char="Ø"/>
            </a:pPr>
            <a:r>
              <a:rPr lang="zh-CN" altLang="en-US" sz="2400">
                <a:effectLst>
                  <a:outerShdw blurRad="38100" dist="38100" dir="2700000" algn="tl">
                    <a:srgbClr val="C0C0C0"/>
                  </a:outerShdw>
                </a:effectLst>
              </a:rPr>
              <a:t> 在单继承的设计中，可以比较聚合方式与单继承对类的组织结构的利弊。</a:t>
            </a:r>
          </a:p>
          <a:p>
            <a:pPr algn="l">
              <a:lnSpc>
                <a:spcPct val="150000"/>
              </a:lnSpc>
              <a:buFont typeface="Wingdings" pitchFamily="2" charset="2"/>
              <a:buChar char="Ø"/>
            </a:pPr>
            <a:r>
              <a:rPr lang="zh-CN" altLang="en-US" sz="2400">
                <a:effectLst>
                  <a:outerShdw blurRad="38100" dist="38100" dir="2700000" algn="tl">
                    <a:srgbClr val="C0C0C0"/>
                  </a:outerShdw>
                </a:effectLst>
              </a:rPr>
              <a:t> 在多继承的设计中，由于多继承带来的二义性，需要考虑将其进行转换。 </a:t>
            </a: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第9章 面向对象设计（胡思康）">
  <a:themeElements>
    <a:clrScheme name="第9章 面向对象设计（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9章 面向对象设计（胡思康）">
      <a:majorFont>
        <a:latin typeface="隶书"/>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1" i="0" u="none" strike="noStrike" cap="none" normalizeH="0" baseline="0" smtClean="0">
            <a:ln>
              <a:noFill/>
            </a:ln>
            <a:solidFill>
              <a:srgbClr val="000000"/>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1" i="0" u="none" strike="noStrike" cap="none" normalizeH="0" baseline="0" smtClean="0">
            <a:ln>
              <a:noFill/>
            </a:ln>
            <a:solidFill>
              <a:srgbClr val="000000"/>
            </a:solidFill>
            <a:effectLst/>
            <a:latin typeface="Arial" charset="0"/>
            <a:ea typeface="宋体" pitchFamily="2" charset="-122"/>
          </a:defRPr>
        </a:defPPr>
      </a:lstStyle>
    </a:lnDef>
  </a:objectDefaults>
  <a:extraClrSchemeLst>
    <a:extraClrScheme>
      <a:clrScheme name="第9章 面向对象设计（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软件工程概述</Template>
  <TotalTime>23685</TotalTime>
  <Words>4835</Words>
  <Application>Microsoft Office PowerPoint</Application>
  <PresentationFormat>全屏显示(4:3)</PresentationFormat>
  <Paragraphs>541</Paragraphs>
  <Slides>45</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45</vt:i4>
      </vt:variant>
    </vt:vector>
  </HeadingPairs>
  <TitlesOfParts>
    <vt:vector size="58" baseType="lpstr">
      <vt:lpstr>Monotype Sorts</vt:lpstr>
      <vt:lpstr>黑体</vt:lpstr>
      <vt:lpstr>华文行楷</vt:lpstr>
      <vt:lpstr>隶书</vt:lpstr>
      <vt:lpstr>宋体</vt:lpstr>
      <vt:lpstr>Arial</vt:lpstr>
      <vt:lpstr>Arial Narrow</vt:lpstr>
      <vt:lpstr>Tahoma</vt:lpstr>
      <vt:lpstr>Times New Roman</vt:lpstr>
      <vt:lpstr>Verdana</vt:lpstr>
      <vt:lpstr>Wingdings</vt:lpstr>
      <vt:lpstr>Wingdings 3</vt:lpstr>
      <vt:lpstr>第9章 面向对象设计（胡思康）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UML建模语言</dc:title>
  <dc:creator>xujy</dc:creator>
  <cp:lastModifiedBy>聂 宇翔</cp:lastModifiedBy>
  <cp:revision>1082</cp:revision>
  <dcterms:created xsi:type="dcterms:W3CDTF">2001-11-04T02:17:27Z</dcterms:created>
  <dcterms:modified xsi:type="dcterms:W3CDTF">2019-01-09T14:12:53Z</dcterms:modified>
</cp:coreProperties>
</file>