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handoutMasterIdLst>
    <p:handoutMasterId r:id="rId30"/>
  </p:handoutMasterIdLst>
  <p:sldIdLst>
    <p:sldId id="301" r:id="rId2"/>
    <p:sldId id="256" r:id="rId3"/>
    <p:sldId id="318" r:id="rId4"/>
    <p:sldId id="262" r:id="rId5"/>
    <p:sldId id="306" r:id="rId6"/>
    <p:sldId id="307" r:id="rId7"/>
    <p:sldId id="308" r:id="rId8"/>
    <p:sldId id="309" r:id="rId9"/>
    <p:sldId id="264" r:id="rId10"/>
    <p:sldId id="320" r:id="rId11"/>
    <p:sldId id="347" r:id="rId12"/>
    <p:sldId id="348" r:id="rId13"/>
    <p:sldId id="321" r:id="rId14"/>
    <p:sldId id="322" r:id="rId15"/>
    <p:sldId id="323" r:id="rId16"/>
    <p:sldId id="324" r:id="rId17"/>
    <p:sldId id="325" r:id="rId18"/>
    <p:sldId id="326" r:id="rId19"/>
    <p:sldId id="328" r:id="rId20"/>
    <p:sldId id="329" r:id="rId21"/>
    <p:sldId id="330" r:id="rId22"/>
    <p:sldId id="331" r:id="rId23"/>
    <p:sldId id="332" r:id="rId24"/>
    <p:sldId id="333" r:id="rId25"/>
    <p:sldId id="334" r:id="rId26"/>
    <p:sldId id="346" r:id="rId27"/>
    <p:sldId id="305" r:id="rId28"/>
  </p:sldIdLst>
  <p:sldSz cx="9144000" cy="6858000" type="screen4x3"/>
  <p:notesSz cx="6735763" cy="9866313"/>
  <p:defaultTextStyle>
    <a:defPPr>
      <a:defRPr lang="zh-CN"/>
    </a:defPPr>
    <a:lvl1pPr algn="just" rtl="0" fontAlgn="base">
      <a:lnSpc>
        <a:spcPct val="90000"/>
      </a:lnSpc>
      <a:spcBef>
        <a:spcPct val="0"/>
      </a:spcBef>
      <a:spcAft>
        <a:spcPct val="0"/>
      </a:spcAft>
      <a:defRPr kumimoji="1" sz="2800" kern="1200">
        <a:solidFill>
          <a:srgbClr val="000000"/>
        </a:solidFill>
        <a:latin typeface="Arial" charset="0"/>
        <a:ea typeface="宋体" pitchFamily="2" charset="-122"/>
        <a:cs typeface="+mn-cs"/>
      </a:defRPr>
    </a:lvl1pPr>
    <a:lvl2pPr marL="457200" algn="just" rtl="0" fontAlgn="base">
      <a:lnSpc>
        <a:spcPct val="90000"/>
      </a:lnSpc>
      <a:spcBef>
        <a:spcPct val="0"/>
      </a:spcBef>
      <a:spcAft>
        <a:spcPct val="0"/>
      </a:spcAft>
      <a:defRPr kumimoji="1" sz="2800" kern="1200">
        <a:solidFill>
          <a:srgbClr val="000000"/>
        </a:solidFill>
        <a:latin typeface="Arial" charset="0"/>
        <a:ea typeface="宋体" pitchFamily="2" charset="-122"/>
        <a:cs typeface="+mn-cs"/>
      </a:defRPr>
    </a:lvl2pPr>
    <a:lvl3pPr marL="914400" algn="just" rtl="0" fontAlgn="base">
      <a:lnSpc>
        <a:spcPct val="90000"/>
      </a:lnSpc>
      <a:spcBef>
        <a:spcPct val="0"/>
      </a:spcBef>
      <a:spcAft>
        <a:spcPct val="0"/>
      </a:spcAft>
      <a:defRPr kumimoji="1" sz="2800" kern="1200">
        <a:solidFill>
          <a:srgbClr val="000000"/>
        </a:solidFill>
        <a:latin typeface="Arial" charset="0"/>
        <a:ea typeface="宋体" pitchFamily="2" charset="-122"/>
        <a:cs typeface="+mn-cs"/>
      </a:defRPr>
    </a:lvl3pPr>
    <a:lvl4pPr marL="1371600" algn="just" rtl="0" fontAlgn="base">
      <a:lnSpc>
        <a:spcPct val="90000"/>
      </a:lnSpc>
      <a:spcBef>
        <a:spcPct val="0"/>
      </a:spcBef>
      <a:spcAft>
        <a:spcPct val="0"/>
      </a:spcAft>
      <a:defRPr kumimoji="1" sz="2800" kern="1200">
        <a:solidFill>
          <a:srgbClr val="000000"/>
        </a:solidFill>
        <a:latin typeface="Arial" charset="0"/>
        <a:ea typeface="宋体" pitchFamily="2" charset="-122"/>
        <a:cs typeface="+mn-cs"/>
      </a:defRPr>
    </a:lvl4pPr>
    <a:lvl5pPr marL="1828800" algn="just" rtl="0" fontAlgn="base">
      <a:lnSpc>
        <a:spcPct val="90000"/>
      </a:lnSpc>
      <a:spcBef>
        <a:spcPct val="0"/>
      </a:spcBef>
      <a:spcAft>
        <a:spcPct val="0"/>
      </a:spcAft>
      <a:defRPr kumimoji="1" sz="2800" kern="1200">
        <a:solidFill>
          <a:srgbClr val="000000"/>
        </a:solidFill>
        <a:latin typeface="Arial" charset="0"/>
        <a:ea typeface="宋体" pitchFamily="2" charset="-122"/>
        <a:cs typeface="+mn-cs"/>
      </a:defRPr>
    </a:lvl5pPr>
    <a:lvl6pPr marL="2286000" algn="l" defTabSz="914400" rtl="0" eaLnBrk="1" latinLnBrk="0" hangingPunct="1">
      <a:defRPr kumimoji="1" sz="2800" kern="1200">
        <a:solidFill>
          <a:srgbClr val="000000"/>
        </a:solidFill>
        <a:latin typeface="Arial" charset="0"/>
        <a:ea typeface="宋体" pitchFamily="2" charset="-122"/>
        <a:cs typeface="+mn-cs"/>
      </a:defRPr>
    </a:lvl6pPr>
    <a:lvl7pPr marL="2743200" algn="l" defTabSz="914400" rtl="0" eaLnBrk="1" latinLnBrk="0" hangingPunct="1">
      <a:defRPr kumimoji="1" sz="2800" kern="1200">
        <a:solidFill>
          <a:srgbClr val="000000"/>
        </a:solidFill>
        <a:latin typeface="Arial" charset="0"/>
        <a:ea typeface="宋体" pitchFamily="2" charset="-122"/>
        <a:cs typeface="+mn-cs"/>
      </a:defRPr>
    </a:lvl7pPr>
    <a:lvl8pPr marL="3200400" algn="l" defTabSz="914400" rtl="0" eaLnBrk="1" latinLnBrk="0" hangingPunct="1">
      <a:defRPr kumimoji="1" sz="2800" kern="1200">
        <a:solidFill>
          <a:srgbClr val="000000"/>
        </a:solidFill>
        <a:latin typeface="Arial" charset="0"/>
        <a:ea typeface="宋体" pitchFamily="2" charset="-122"/>
        <a:cs typeface="+mn-cs"/>
      </a:defRPr>
    </a:lvl8pPr>
    <a:lvl9pPr marL="3657600" algn="l" defTabSz="914400" rtl="0" eaLnBrk="1" latinLnBrk="0" hangingPunct="1">
      <a:defRPr kumimoji="1" sz="2800" kern="1200">
        <a:solidFill>
          <a:srgbClr val="000000"/>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77">
          <p15:clr>
            <a:srgbClr val="A4A3A4"/>
          </p15:clr>
        </p15:guide>
        <p15:guide id="2" pos="2750">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5E"/>
    <a:srgbClr val="006C69"/>
    <a:srgbClr val="007370"/>
    <a:srgbClr val="008080"/>
    <a:srgbClr val="C0C0C0"/>
    <a:srgbClr val="00689C"/>
    <a:srgbClr val="004C7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653" autoAdjust="0"/>
    <p:restoredTop sz="94660" autoAdjust="0"/>
  </p:normalViewPr>
  <p:slideViewPr>
    <p:cSldViewPr snapToGrid="0">
      <p:cViewPr varScale="1">
        <p:scale>
          <a:sx n="88" d="100"/>
          <a:sy n="88" d="100"/>
        </p:scale>
        <p:origin x="1536" y="66"/>
      </p:cViewPr>
      <p:guideLst>
        <p:guide orient="horz" pos="177"/>
        <p:guide pos="275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1836" y="-78"/>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56323"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Times New Roman" pitchFamily="18" charset="0"/>
              </a:defRPr>
            </a:lvl1pPr>
          </a:lstStyle>
          <a:p>
            <a:endParaRPr lang="en-US" altLang="zh-CN"/>
          </a:p>
        </p:txBody>
      </p:sp>
      <p:sp>
        <p:nvSpPr>
          <p:cNvPr id="56324"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56325"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latin typeface="Times New Roman" pitchFamily="18" charset="0"/>
              </a:defRPr>
            </a:lvl1pPr>
          </a:lstStyle>
          <a:p>
            <a:fld id="{A357CA92-C47E-4270-BABE-EBD65B35C35F}" type="slidenum">
              <a:rPr lang="en-US" altLang="zh-CN"/>
              <a:pPr/>
              <a:t>‹#›</a:t>
            </a:fld>
            <a:endParaRPr lang="en-US" altLang="zh-CN"/>
          </a:p>
        </p:txBody>
      </p:sp>
    </p:spTree>
    <p:extLst>
      <p:ext uri="{BB962C8B-B14F-4D97-AF65-F5344CB8AC3E}">
        <p14:creationId xmlns:p14="http://schemas.microsoft.com/office/powerpoint/2010/main" val="244910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58371"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Times New Roman" pitchFamily="18" charset="0"/>
              </a:defRPr>
            </a:lvl1pPr>
          </a:lstStyle>
          <a:p>
            <a:endParaRPr lang="en-US" altLang="zh-CN"/>
          </a:p>
        </p:txBody>
      </p:sp>
      <p:sp>
        <p:nvSpPr>
          <p:cNvPr id="5837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8374"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58375"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latin typeface="Times New Roman" pitchFamily="18" charset="0"/>
              </a:defRPr>
            </a:lvl1pPr>
          </a:lstStyle>
          <a:p>
            <a:fld id="{6A221803-D038-450F-9F9B-75E5D1EF0BC2}" type="slidenum">
              <a:rPr lang="en-US" altLang="zh-CN"/>
              <a:pPr/>
              <a:t>‹#›</a:t>
            </a:fld>
            <a:endParaRPr lang="en-US" altLang="zh-CN"/>
          </a:p>
        </p:txBody>
      </p:sp>
    </p:spTree>
    <p:extLst>
      <p:ext uri="{BB962C8B-B14F-4D97-AF65-F5344CB8AC3E}">
        <p14:creationId xmlns:p14="http://schemas.microsoft.com/office/powerpoint/2010/main" val="34334227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7826"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endParaRPr lang="zh-CN" altLang="en-US"/>
          </a:p>
        </p:txBody>
      </p:sp>
      <p:sp>
        <p:nvSpPr>
          <p:cNvPr id="77827" name="Rectangle 3"/>
          <p:cNvSpPr>
            <a:spLocks noGrp="1" noChangeArrowheads="1"/>
          </p:cNvSpPr>
          <p:nvPr>
            <p:ph type="dt" sz="quarter" idx="2"/>
          </p:nvPr>
        </p:nvSpPr>
        <p:spPr bwMode="white">
          <a:xfrm>
            <a:off x="6762750" y="5638800"/>
            <a:ext cx="2163763" cy="482600"/>
          </a:xfrm>
          <a:prstGeom prst="rect">
            <a:avLst/>
          </a:prstGeom>
          <a:noFill/>
          <a:ln>
            <a:miter lim="800000"/>
            <a:headEnd/>
            <a:tailEnd/>
          </a:ln>
        </p:spPr>
        <p:txBody>
          <a:bodyPr vert="horz" wrap="square" lIns="91388" tIns="45693" rIns="91388" bIns="45693" numCol="1" anchor="t" anchorCtr="0" compatLnSpc="1">
            <a:prstTxWarp prst="textNoShape">
              <a:avLst/>
            </a:prstTxWarp>
          </a:bodyPr>
          <a:lstStyle>
            <a:lvl1pPr algn="r" eaLnBrk="0" hangingPunct="0">
              <a:lnSpc>
                <a:spcPct val="100000"/>
              </a:lnSpc>
              <a:spcBef>
                <a:spcPct val="50000"/>
              </a:spcBef>
              <a:buClr>
                <a:srgbClr val="B2B2B2"/>
              </a:buClr>
              <a:buSzPct val="75000"/>
              <a:buFont typeface="Wingdings" pitchFamily="2" charset="2"/>
              <a:buNone/>
              <a:defRPr kumimoji="0" sz="800">
                <a:solidFill>
                  <a:schemeClr val="bg1"/>
                </a:solidFill>
              </a:defRPr>
            </a:lvl1pPr>
          </a:lstStyle>
          <a:p>
            <a:endParaRPr lang="en-US" altLang="zh-CN"/>
          </a:p>
        </p:txBody>
      </p:sp>
      <p:sp>
        <p:nvSpPr>
          <p:cNvPr id="77828" name="Rectangle 4"/>
          <p:cNvSpPr>
            <a:spLocks noGrp="1" noChangeArrowheads="1"/>
          </p:cNvSpPr>
          <p:nvPr>
            <p:ph type="ctrTitle" sz="quarter"/>
          </p:nvPr>
        </p:nvSpPr>
        <p:spPr>
          <a:xfrm>
            <a:off x="914400" y="1447800"/>
            <a:ext cx="7772400" cy="1470025"/>
          </a:xfrm>
        </p:spPr>
        <p:txBody>
          <a:bodyPr/>
          <a:lstStyle>
            <a:lvl1pPr algn="r">
              <a:lnSpc>
                <a:spcPct val="95000"/>
              </a:lnSpc>
              <a:defRPr sz="5400"/>
            </a:lvl1pPr>
          </a:lstStyle>
          <a:p>
            <a:r>
              <a:rPr lang="zh-CN" altLang="en-US"/>
              <a:t>单击此处编辑母版标题样式</a:t>
            </a:r>
          </a:p>
        </p:txBody>
      </p:sp>
      <p:sp>
        <p:nvSpPr>
          <p:cNvPr id="77829"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77831"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eaLnBrk="0" hangingPunct="0">
              <a:lnSpc>
                <a:spcPct val="100000"/>
              </a:lnSpc>
              <a:spcBef>
                <a:spcPct val="50000"/>
              </a:spcBef>
              <a:buClr>
                <a:srgbClr val="CC99FF"/>
              </a:buClr>
              <a:buFont typeface="Monotype Sorts" pitchFamily="2" charset="2"/>
              <a:buNone/>
            </a:pPr>
            <a:r>
              <a:rPr lang="en-US" altLang="zh-CN" sz="1400" b="1">
                <a:solidFill>
                  <a:schemeClr val="tx1"/>
                </a:solidFill>
                <a:latin typeface="Times New Roman" pitchFamily="18" charset="0"/>
              </a:rPr>
              <a:t>           </a:t>
            </a:r>
            <a:r>
              <a:rPr lang="zh-CN" altLang="en-US" sz="1400" b="1">
                <a:solidFill>
                  <a:schemeClr val="tx1"/>
                </a:solidFill>
                <a:latin typeface="Times New Roman" pitchFamily="18" charset="0"/>
              </a:rPr>
              <a:t>第  </a:t>
            </a:r>
            <a:fld id="{E7EA9EDA-38A9-4451-9122-C6CB53984EE4}" type="slidenum">
              <a:rPr lang="zh-CN" altLang="en-US" sz="1400" b="1">
                <a:solidFill>
                  <a:schemeClr val="tx1"/>
                </a:solidFill>
                <a:latin typeface="Times New Roman" pitchFamily="18" charset="0"/>
              </a:rPr>
              <a:pPr algn="ctr" eaLnBrk="0" hangingPunct="0">
                <a:lnSpc>
                  <a:spcPct val="100000"/>
                </a:lnSpc>
                <a:spcBef>
                  <a:spcPct val="50000"/>
                </a:spcBef>
                <a:buClr>
                  <a:srgbClr val="CC99FF"/>
                </a:buClr>
                <a:buFont typeface="Monotype Sorts" pitchFamily="2" charset="2"/>
                <a:buNone/>
              </a:pPr>
              <a:t>‹#›</a:t>
            </a:fld>
            <a:r>
              <a:rPr lang="zh-CN" altLang="en-US" sz="1400" b="1">
                <a:solidFill>
                  <a:schemeClr val="tx1"/>
                </a:solidFill>
                <a:latin typeface="Times New Roman" pitchFamily="18" charset="0"/>
              </a:rPr>
              <a:t>  页</a:t>
            </a: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69850"/>
            <a:ext cx="1798638" cy="35163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69850"/>
            <a:ext cx="5245100" cy="35163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28700" y="-69850"/>
            <a:ext cx="7196138" cy="35163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58888" y="13414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341438"/>
            <a:ext cx="3230563"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algn="l" defTabSz="346075" eaLnBrk="0" hangingPunct="0">
              <a:spcAft>
                <a:spcPct val="50000"/>
              </a:spcAft>
              <a:buClr>
                <a:srgbClr val="A31221"/>
              </a:buClr>
              <a:buSzPct val="75000"/>
              <a:buFont typeface="Wingdings 3" pitchFamily="18" charset="2"/>
              <a:buNone/>
              <a:tabLst>
                <a:tab pos="1260475" algn="l"/>
              </a:tabLst>
            </a:pPr>
            <a:endParaRPr kumimoji="0" lang="zh-CN" altLang="zh-CN" sz="2200" b="1">
              <a:latin typeface="宋体" pitchFamily="2" charset="-122"/>
            </a:endParaRPr>
          </a:p>
        </p:txBody>
      </p:sp>
      <p:sp>
        <p:nvSpPr>
          <p:cNvPr id="76803" name="Rectangle 3"/>
          <p:cNvSpPr>
            <a:spLocks noChangeArrowheads="1"/>
          </p:cNvSpPr>
          <p:nvPr/>
        </p:nvSpPr>
        <p:spPr bwMode="auto">
          <a:xfrm>
            <a:off x="8247063" y="6672263"/>
            <a:ext cx="717550" cy="285750"/>
          </a:xfrm>
          <a:prstGeom prst="rect">
            <a:avLst/>
          </a:prstGeom>
          <a:noFill/>
          <a:ln w="9525">
            <a:noFill/>
            <a:miter lim="800000"/>
            <a:headEnd/>
            <a:tailEnd/>
          </a:ln>
          <a:effectLst/>
        </p:spPr>
        <p:txBody>
          <a:bodyPr lIns="0" tIns="0" rIns="0" bIns="0"/>
          <a:lstStyle/>
          <a:p>
            <a:pPr algn="r" eaLnBrk="0" hangingPunct="0">
              <a:lnSpc>
                <a:spcPct val="100000"/>
              </a:lnSpc>
            </a:pPr>
            <a:fld id="{8B8836E4-8D45-4C26-9481-A4E11B61E80D}" type="slidenum">
              <a:rPr kumimoji="0" lang="en-US" altLang="zh-CN" sz="800">
                <a:solidFill>
                  <a:srgbClr val="969696"/>
                </a:solidFill>
                <a:latin typeface="Arial Narrow" pitchFamily="34" charset="0"/>
              </a:rPr>
              <a:pPr algn="r" eaLnBrk="0" hangingPunct="0">
                <a:lnSpc>
                  <a:spcPct val="100000"/>
                </a:lnSpc>
              </a:pPr>
              <a:t>‹#›</a:t>
            </a:fld>
            <a:endParaRPr kumimoji="0" lang="en-US" altLang="zh-CN" sz="800">
              <a:solidFill>
                <a:srgbClr val="969696"/>
              </a:solidFill>
              <a:latin typeface="Arial Narrow" pitchFamily="34" charset="0"/>
            </a:endParaRPr>
          </a:p>
        </p:txBody>
      </p:sp>
      <p:sp>
        <p:nvSpPr>
          <p:cNvPr id="76804"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endParaRPr lang="zh-CN" altLang="en-US"/>
          </a:p>
        </p:txBody>
      </p:sp>
      <p:sp>
        <p:nvSpPr>
          <p:cNvPr id="76805" name="Rectangle 5"/>
          <p:cNvSpPr>
            <a:spLocks noGrp="1" noChangeArrowheads="1"/>
          </p:cNvSpPr>
          <p:nvPr>
            <p:ph type="title"/>
          </p:nvPr>
        </p:nvSpPr>
        <p:spPr bwMode="auto">
          <a:xfrm>
            <a:off x="1028700" y="-69850"/>
            <a:ext cx="7196138" cy="10572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76806" name="Rectangle 6"/>
          <p:cNvSpPr>
            <a:spLocks noGrp="1" noChangeArrowheads="1"/>
          </p:cNvSpPr>
          <p:nvPr>
            <p:ph type="body" idx="1"/>
          </p:nvPr>
        </p:nvSpPr>
        <p:spPr bwMode="auto">
          <a:xfrm>
            <a:off x="1258888" y="1341438"/>
            <a:ext cx="6613525" cy="2105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endParaRPr lang="zh-CN" altLang="zh-CN" smtClean="0"/>
          </a:p>
        </p:txBody>
      </p:sp>
      <p:sp>
        <p:nvSpPr>
          <p:cNvPr id="76808"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endParaRPr lang="zh-CN" altLang="en-US"/>
          </a:p>
        </p:txBody>
      </p:sp>
      <p:sp>
        <p:nvSpPr>
          <p:cNvPr id="76809"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endParaRPr lang="zh-CN" altLang="en-US"/>
          </a:p>
        </p:txBody>
      </p:sp>
      <p:sp>
        <p:nvSpPr>
          <p:cNvPr id="76810" name="Text Box 10"/>
          <p:cNvSpPr txBox="1">
            <a:spLocks noChangeArrowheads="1"/>
          </p:cNvSpPr>
          <p:nvPr/>
        </p:nvSpPr>
        <p:spPr bwMode="auto">
          <a:xfrm>
            <a:off x="7710488" y="6557963"/>
            <a:ext cx="1431925" cy="301625"/>
          </a:xfrm>
          <a:prstGeom prst="rect">
            <a:avLst/>
          </a:prstGeom>
          <a:noFill/>
          <a:ln w="9525">
            <a:noFill/>
            <a:miter lim="800000"/>
            <a:headEnd/>
            <a:tailEnd/>
          </a:ln>
          <a:effectLst/>
        </p:spPr>
        <p:txBody>
          <a:bodyPr lIns="90187" tIns="45094" rIns="90187" bIns="45094">
            <a:spAutoFit/>
          </a:bodyPr>
          <a:lstStyle/>
          <a:p>
            <a:pPr algn="ctr" defTabSz="901700" eaLnBrk="0" hangingPunct="0">
              <a:lnSpc>
                <a:spcPct val="100000"/>
              </a:lnSpc>
              <a:spcBef>
                <a:spcPct val="50000"/>
              </a:spcBef>
              <a:buClr>
                <a:srgbClr val="CC99FF"/>
              </a:buClr>
              <a:buFont typeface="Monotype Sorts" pitchFamily="2" charset="2"/>
              <a:buNone/>
            </a:pPr>
            <a:r>
              <a:rPr lang="en-US" altLang="zh-CN" sz="1400" b="1">
                <a:solidFill>
                  <a:srgbClr val="FFFF99"/>
                </a:solidFill>
                <a:latin typeface="Times New Roman" pitchFamily="18" charset="0"/>
              </a:rPr>
              <a:t>           </a:t>
            </a:r>
            <a:r>
              <a:rPr lang="zh-CN" altLang="en-US" sz="1400" b="1">
                <a:solidFill>
                  <a:srgbClr val="FFFF99"/>
                </a:solidFill>
                <a:latin typeface="Times New Roman" pitchFamily="18" charset="0"/>
              </a:rPr>
              <a:t>第  </a:t>
            </a:r>
            <a:fld id="{6C15C954-8738-49AA-969E-F0806AC86E80}" type="slidenum">
              <a:rPr lang="zh-CN" altLang="en-US" sz="1400" b="1">
                <a:solidFill>
                  <a:srgbClr val="FFFF99"/>
                </a:solidFill>
                <a:latin typeface="Times New Roman" pitchFamily="18" charset="0"/>
              </a:rPr>
              <a:pPr algn="ctr" defTabSz="901700" eaLnBrk="0" hangingPunct="0">
                <a:lnSpc>
                  <a:spcPct val="100000"/>
                </a:lnSpc>
                <a:spcBef>
                  <a:spcPct val="50000"/>
                </a:spcBef>
                <a:buClr>
                  <a:srgbClr val="CC99FF"/>
                </a:buClr>
                <a:buFont typeface="Monotype Sorts" pitchFamily="2" charset="2"/>
                <a:buNone/>
              </a:pPr>
              <a:t>‹#›</a:t>
            </a:fld>
            <a:r>
              <a:rPr lang="zh-CN" altLang="en-US" sz="1400" b="1">
                <a:solidFill>
                  <a:srgbClr val="FFFF99"/>
                </a:solidFill>
                <a:latin typeface="Times New Roman" pitchFamily="18" charset="0"/>
              </a:rPr>
              <a:t>  页</a:t>
            </a:r>
          </a:p>
        </p:txBody>
      </p:sp>
      <p:sp>
        <p:nvSpPr>
          <p:cNvPr id="76811" name="Rectangle 11"/>
          <p:cNvSpPr>
            <a:spLocks noChangeArrowheads="1"/>
          </p:cNvSpPr>
          <p:nvPr/>
        </p:nvSpPr>
        <p:spPr bwMode="auto">
          <a:xfrm>
            <a:off x="50800" y="6616700"/>
            <a:ext cx="2743200" cy="228600"/>
          </a:xfrm>
          <a:prstGeom prst="rect">
            <a:avLst/>
          </a:prstGeom>
          <a:noFill/>
          <a:ln w="9525">
            <a:noFill/>
            <a:miter lim="800000"/>
            <a:headEnd/>
            <a:tailEnd/>
          </a:ln>
          <a:effectLst/>
        </p:spPr>
        <p:txBody>
          <a:bodyPr lIns="0" tIns="0" rIns="0" bIns="0" anchor="b"/>
          <a:lstStyle/>
          <a:p>
            <a:pPr algn="l" eaLnBrk="0" hangingPunct="0">
              <a:lnSpc>
                <a:spcPct val="85000"/>
              </a:lnSpc>
            </a:pPr>
            <a:r>
              <a:rPr kumimoji="0" lang="zh-CN" altLang="en-US" sz="2000">
                <a:solidFill>
                  <a:srgbClr val="FFFF00"/>
                </a:solidFill>
                <a:latin typeface="隶书" pitchFamily="49" charset="-122"/>
                <a:ea typeface="隶书" pitchFamily="49" charset="-122"/>
              </a:rPr>
              <a:t>第</a:t>
            </a:r>
            <a:r>
              <a:rPr kumimoji="0" lang="en-US" altLang="zh-CN" sz="2000">
                <a:solidFill>
                  <a:srgbClr val="FFFF00"/>
                </a:solidFill>
                <a:latin typeface="隶书" pitchFamily="49" charset="-122"/>
                <a:ea typeface="隶书" pitchFamily="49" charset="-122"/>
              </a:rPr>
              <a:t>10</a:t>
            </a:r>
            <a:r>
              <a:rPr kumimoji="0" lang="zh-CN" altLang="en-US" sz="2000">
                <a:solidFill>
                  <a:srgbClr val="FFFF00"/>
                </a:solidFill>
                <a:latin typeface="隶书" pitchFamily="49" charset="-122"/>
                <a:ea typeface="隶书" pitchFamily="49" charset="-122"/>
              </a:rPr>
              <a:t>章  软件维护</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2pPr>
      <a:lvl3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3pPr>
      <a:lvl4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4pPr>
      <a:lvl5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5pPr>
      <a:lvl6pPr marL="4572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6pPr>
      <a:lvl7pPr marL="9144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7pPr>
      <a:lvl8pPr marL="13716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8pPr>
      <a:lvl9pPr marL="18288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wmf"/><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5.gif"/></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gif"/><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gif"/><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gif"/><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gif"/><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409825" y="454025"/>
            <a:ext cx="4495800" cy="668338"/>
          </a:xfrm>
        </p:spPr>
        <p:txBody>
          <a:bodyPr/>
          <a:lstStyle/>
          <a:p>
            <a:pPr algn="just"/>
            <a:r>
              <a:rPr lang="zh-CN" altLang="en-US">
                <a:latin typeface="华文新魏" pitchFamily="2" charset="-122"/>
                <a:ea typeface="华文新魏" pitchFamily="2" charset="-122"/>
              </a:rPr>
              <a:t>第</a:t>
            </a:r>
            <a:r>
              <a:rPr lang="en-US" altLang="zh-CN">
                <a:latin typeface="华文新魏" pitchFamily="2" charset="-122"/>
                <a:ea typeface="华文新魏" pitchFamily="2" charset="-122"/>
              </a:rPr>
              <a:t>10</a:t>
            </a:r>
            <a:r>
              <a:rPr lang="zh-CN" altLang="en-US">
                <a:latin typeface="华文新魏" pitchFamily="2" charset="-122"/>
                <a:ea typeface="华文新魏" pitchFamily="2" charset="-122"/>
              </a:rPr>
              <a:t>章 软件维护</a:t>
            </a:r>
          </a:p>
        </p:txBody>
      </p:sp>
      <p:sp>
        <p:nvSpPr>
          <p:cNvPr id="48132" name="Text Box 4">
            <a:hlinkClick r:id="rId2" action="ppaction://hlinksldjump"/>
          </p:cNvPr>
          <p:cNvSpPr txBox="1">
            <a:spLocks noChangeArrowheads="1"/>
          </p:cNvSpPr>
          <p:nvPr/>
        </p:nvSpPr>
        <p:spPr bwMode="auto">
          <a:xfrm>
            <a:off x="2409825" y="2743427"/>
            <a:ext cx="4494212" cy="1569660"/>
          </a:xfrm>
          <a:prstGeom prst="rect">
            <a:avLst/>
          </a:prstGeom>
          <a:noFill/>
          <a:ln w="9525">
            <a:noFill/>
            <a:miter lim="800000"/>
            <a:headEnd/>
            <a:tailEnd/>
          </a:ln>
          <a:effectLst/>
        </p:spPr>
        <p:txBody>
          <a:bodyPr>
            <a:spAutoFit/>
          </a:bodyPr>
          <a:lstStyle/>
          <a:p>
            <a:pPr>
              <a:lnSpc>
                <a:spcPct val="105000"/>
              </a:lnSpc>
              <a:spcBef>
                <a:spcPct val="30000"/>
              </a:spcBef>
              <a:buFontTx/>
              <a:buChar char="•"/>
            </a:pPr>
            <a:r>
              <a:rPr lang="en-US" altLang="zh-CN" sz="4000" b="1" dirty="0">
                <a:solidFill>
                  <a:schemeClr val="tx1"/>
                </a:solidFill>
                <a:effectLst>
                  <a:outerShdw blurRad="38100" dist="38100" dir="2700000" algn="tl">
                    <a:srgbClr val="C0C0C0"/>
                  </a:outerShdw>
                </a:effectLst>
                <a:latin typeface="华文行楷" pitchFamily="2" charset="-122"/>
                <a:ea typeface="华文行楷" pitchFamily="2" charset="-122"/>
              </a:rPr>
              <a:t> </a:t>
            </a:r>
            <a:r>
              <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rPr>
              <a:t>软件维护概述</a:t>
            </a:r>
          </a:p>
          <a:p>
            <a:pPr>
              <a:lnSpc>
                <a:spcPct val="105000"/>
              </a:lnSpc>
              <a:spcBef>
                <a:spcPct val="30000"/>
              </a:spcBef>
              <a:buFontTx/>
              <a:buChar char="•"/>
            </a:pPr>
            <a:r>
              <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rPr>
              <a:t> 软件维护</a:t>
            </a:r>
            <a:r>
              <a:rPr lang="zh-CN" altLang="en-US" sz="4000" b="1" dirty="0" smtClean="0">
                <a:solidFill>
                  <a:schemeClr val="tx1"/>
                </a:solidFill>
                <a:effectLst>
                  <a:outerShdw blurRad="38100" dist="38100" dir="2700000" algn="tl">
                    <a:srgbClr val="C0C0C0"/>
                  </a:outerShdw>
                </a:effectLst>
                <a:latin typeface="华文行楷" pitchFamily="2" charset="-122"/>
                <a:ea typeface="华文行楷" pitchFamily="2" charset="-122"/>
              </a:rPr>
              <a:t>过程</a:t>
            </a:r>
            <a:endPar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05477" name="Rectangle 5"/>
          <p:cNvSpPr>
            <a:spLocks noChangeArrowheads="1"/>
          </p:cNvSpPr>
          <p:nvPr/>
        </p:nvSpPr>
        <p:spPr bwMode="auto">
          <a:xfrm>
            <a:off x="112713" y="1266825"/>
            <a:ext cx="8929687" cy="1990725"/>
          </a:xfrm>
          <a:prstGeom prst="rect">
            <a:avLst/>
          </a:prstGeom>
          <a:noFill/>
          <a:ln w="9525">
            <a:noFill/>
            <a:miter lim="800000"/>
            <a:headEnd/>
            <a:tailEnd/>
          </a:ln>
          <a:effectLst/>
        </p:spPr>
        <p:txBody>
          <a:bodyPr anchor="ctr">
            <a:spAutoFit/>
          </a:bodyPr>
          <a:lstStyle/>
          <a:p>
            <a:pPr algn="l">
              <a:lnSpc>
                <a:spcPct val="130000"/>
              </a:lnSpc>
            </a:pPr>
            <a:r>
              <a:rPr lang="en-US" altLang="zh-CN" sz="2400" b="1">
                <a:effectLst>
                  <a:outerShdw blurRad="38100" dist="38100" dir="2700000" algn="tl">
                    <a:srgbClr val="C0C0C0"/>
                  </a:outerShdw>
                </a:effectLst>
              </a:rPr>
              <a:t>       </a:t>
            </a:r>
            <a:r>
              <a:rPr lang="zh-CN" altLang="en-US" sz="2400" b="1">
                <a:effectLst>
                  <a:outerShdw blurRad="38100" dist="38100" dir="2700000" algn="tl">
                    <a:srgbClr val="C0C0C0"/>
                  </a:outerShdw>
                </a:effectLst>
              </a:rPr>
              <a:t>软件维护过程周期长，工作量大，是一件复杂而困难的事。因此，每项维护活动，都要建立维护组织、提出维护报告，并在相应技术指导下，进行论证和有步骤展开维护活动。维护活动包括维护登记、维护申请、维护记录等，并进行维护评审和评价。 </a:t>
            </a:r>
          </a:p>
        </p:txBody>
      </p:sp>
      <p:grpSp>
        <p:nvGrpSpPr>
          <p:cNvPr id="105478" name="Group 6"/>
          <p:cNvGrpSpPr>
            <a:grpSpLocks/>
          </p:cNvGrpSpPr>
          <p:nvPr/>
        </p:nvGrpSpPr>
        <p:grpSpPr bwMode="auto">
          <a:xfrm>
            <a:off x="1025525" y="3811588"/>
            <a:ext cx="6777038" cy="2363787"/>
            <a:chOff x="1800" y="10710"/>
            <a:chExt cx="8100" cy="3045"/>
          </a:xfrm>
        </p:grpSpPr>
        <p:sp>
          <p:nvSpPr>
            <p:cNvPr id="105479" name="Rectangle 7"/>
            <p:cNvSpPr>
              <a:spLocks noChangeArrowheads="1"/>
            </p:cNvSpPr>
            <p:nvPr/>
          </p:nvSpPr>
          <p:spPr bwMode="auto">
            <a:xfrm>
              <a:off x="4500" y="11178"/>
              <a:ext cx="1260" cy="780"/>
            </a:xfrm>
            <a:prstGeom prst="rect">
              <a:avLst/>
            </a:prstGeom>
            <a:solidFill>
              <a:srgbClr val="FFFFFF"/>
            </a:solidFill>
            <a:ln w="9525">
              <a:solidFill>
                <a:schemeClr val="tx1"/>
              </a:solidFill>
              <a:miter lim="800000"/>
              <a:headEnd/>
              <a:tailEnd/>
            </a:ln>
          </p:spPr>
          <p:txBody>
            <a:bodyPr/>
            <a:lstStyle/>
            <a:p>
              <a:pPr algn="ctr"/>
              <a:r>
                <a:rPr lang="zh-CN" altLang="en-US" sz="1400" b="1">
                  <a:effectLst>
                    <a:outerShdw blurRad="38100" dist="38100" dir="2700000" algn="tl">
                      <a:srgbClr val="C0C0C0"/>
                    </a:outerShdw>
                  </a:effectLst>
                  <a:latin typeface="Times New Roman" pitchFamily="18" charset="0"/>
                </a:rPr>
                <a:t>问题与</a:t>
              </a:r>
            </a:p>
            <a:p>
              <a:pPr algn="ctr"/>
              <a:r>
                <a:rPr lang="zh-CN" altLang="en-US" sz="1400" b="1">
                  <a:effectLst>
                    <a:outerShdw blurRad="38100" dist="38100" dir="2700000" algn="tl">
                      <a:srgbClr val="C0C0C0"/>
                    </a:outerShdw>
                  </a:effectLst>
                  <a:latin typeface="Times New Roman" pitchFamily="18" charset="0"/>
                </a:rPr>
                <a:t>修改分析</a:t>
              </a:r>
              <a:endParaRPr lang="zh-CN" altLang="en-US" sz="1400" b="1">
                <a:effectLst>
                  <a:outerShdw blurRad="38100" dist="38100" dir="2700000" algn="tl">
                    <a:srgbClr val="C0C0C0"/>
                  </a:outerShdw>
                </a:effectLst>
              </a:endParaRPr>
            </a:p>
          </p:txBody>
        </p:sp>
        <p:sp>
          <p:nvSpPr>
            <p:cNvPr id="105480" name="Rectangle 8"/>
            <p:cNvSpPr>
              <a:spLocks noChangeArrowheads="1"/>
            </p:cNvSpPr>
            <p:nvPr/>
          </p:nvSpPr>
          <p:spPr bwMode="auto">
            <a:xfrm>
              <a:off x="6480" y="11802"/>
              <a:ext cx="1260" cy="780"/>
            </a:xfrm>
            <a:prstGeom prst="rect">
              <a:avLst/>
            </a:prstGeom>
            <a:solidFill>
              <a:srgbClr val="FFFFFF"/>
            </a:solidFill>
            <a:ln w="9525">
              <a:solidFill>
                <a:schemeClr val="tx1"/>
              </a:solidFill>
              <a:miter lim="800000"/>
              <a:headEnd/>
              <a:tailEnd/>
            </a:ln>
          </p:spPr>
          <p:txBody>
            <a:bodyPr/>
            <a:lstStyle/>
            <a:p>
              <a:pPr algn="ctr"/>
              <a:r>
                <a:rPr lang="zh-CN" altLang="en-US" sz="1400" b="1" dirty="0">
                  <a:effectLst>
                    <a:outerShdw blurRad="38100" dist="38100" dir="2700000" algn="tl">
                      <a:srgbClr val="C0C0C0"/>
                    </a:outerShdw>
                  </a:effectLst>
                  <a:latin typeface="Times New Roman" pitchFamily="18" charset="0"/>
                </a:rPr>
                <a:t>维护评审</a:t>
              </a:r>
              <a:r>
                <a:rPr lang="en-US" altLang="zh-CN" sz="1400" b="1" dirty="0">
                  <a:effectLst>
                    <a:outerShdw blurRad="38100" dist="38100" dir="2700000" algn="tl">
                      <a:srgbClr val="C0C0C0"/>
                    </a:outerShdw>
                  </a:effectLst>
                  <a:latin typeface="Times New Roman" pitchFamily="18" charset="0"/>
                </a:rPr>
                <a:t>/</a:t>
              </a:r>
            </a:p>
            <a:p>
              <a:pPr algn="ctr"/>
              <a:r>
                <a:rPr lang="zh-CN" altLang="en-US" sz="1400" b="1" dirty="0">
                  <a:effectLst>
                    <a:outerShdw blurRad="38100" dist="38100" dir="2700000" algn="tl">
                      <a:srgbClr val="C0C0C0"/>
                    </a:outerShdw>
                  </a:effectLst>
                  <a:latin typeface="Times New Roman" pitchFamily="18" charset="0"/>
                </a:rPr>
                <a:t>验收</a:t>
              </a:r>
              <a:endParaRPr lang="zh-CN" altLang="en-US" sz="1400" b="1" dirty="0">
                <a:effectLst>
                  <a:outerShdw blurRad="38100" dist="38100" dir="2700000" algn="tl">
                    <a:srgbClr val="C0C0C0"/>
                  </a:outerShdw>
                </a:effectLst>
              </a:endParaRPr>
            </a:p>
          </p:txBody>
        </p:sp>
        <p:sp>
          <p:nvSpPr>
            <p:cNvPr id="105481" name="Rectangle 9"/>
            <p:cNvSpPr>
              <a:spLocks noChangeArrowheads="1"/>
            </p:cNvSpPr>
            <p:nvPr/>
          </p:nvSpPr>
          <p:spPr bwMode="auto">
            <a:xfrm>
              <a:off x="4500" y="12732"/>
              <a:ext cx="1260" cy="477"/>
            </a:xfrm>
            <a:prstGeom prst="rect">
              <a:avLst/>
            </a:prstGeom>
            <a:solidFill>
              <a:srgbClr val="FFFFFF"/>
            </a:solidFill>
            <a:ln w="9525">
              <a:solidFill>
                <a:schemeClr val="tx1"/>
              </a:solidFill>
              <a:miter lim="800000"/>
              <a:headEnd/>
              <a:tailEnd/>
            </a:ln>
          </p:spPr>
          <p:txBody>
            <a:bodyPr/>
            <a:lstStyle/>
            <a:p>
              <a:pPr algn="ctr">
                <a:spcBef>
                  <a:spcPts val="775"/>
                </a:spcBef>
              </a:pPr>
              <a:r>
                <a:rPr lang="zh-CN" altLang="en-US" sz="1400" b="1">
                  <a:effectLst>
                    <a:outerShdw blurRad="38100" dist="38100" dir="2700000" algn="tl">
                      <a:srgbClr val="C0C0C0"/>
                    </a:outerShdw>
                  </a:effectLst>
                  <a:latin typeface="Times New Roman" pitchFamily="18" charset="0"/>
                </a:rPr>
                <a:t>修改实现</a:t>
              </a:r>
              <a:endParaRPr lang="zh-CN" altLang="en-US" sz="1400" b="1">
                <a:effectLst>
                  <a:outerShdw blurRad="38100" dist="38100" dir="2700000" algn="tl">
                    <a:srgbClr val="C0C0C0"/>
                  </a:outerShdw>
                </a:effectLst>
              </a:endParaRPr>
            </a:p>
          </p:txBody>
        </p:sp>
        <p:sp>
          <p:nvSpPr>
            <p:cNvPr id="105482" name="Oval 10"/>
            <p:cNvSpPr>
              <a:spLocks noChangeArrowheads="1"/>
            </p:cNvSpPr>
            <p:nvPr/>
          </p:nvSpPr>
          <p:spPr bwMode="auto">
            <a:xfrm>
              <a:off x="3225" y="10791"/>
              <a:ext cx="5010" cy="2964"/>
            </a:xfrm>
            <a:prstGeom prst="ellipse">
              <a:avLst/>
            </a:prstGeom>
            <a:noFill/>
            <a:ln w="12700">
              <a:solidFill>
                <a:schemeClr val="tx1"/>
              </a:solidFill>
              <a:prstDash val="dash"/>
              <a:round/>
              <a:headEnd/>
              <a:tailEnd/>
            </a:ln>
          </p:spPr>
          <p:txBody>
            <a:bodyPr/>
            <a:lstStyle/>
            <a:p>
              <a:endParaRPr lang="zh-CN" altLang="en-US"/>
            </a:p>
          </p:txBody>
        </p:sp>
        <p:sp>
          <p:nvSpPr>
            <p:cNvPr id="105483" name="AutoShape 11"/>
            <p:cNvSpPr>
              <a:spLocks noChangeArrowheads="1"/>
            </p:cNvSpPr>
            <p:nvPr/>
          </p:nvSpPr>
          <p:spPr bwMode="auto">
            <a:xfrm>
              <a:off x="1800" y="10710"/>
              <a:ext cx="1260" cy="780"/>
            </a:xfrm>
            <a:prstGeom prst="roundRect">
              <a:avLst>
                <a:gd name="adj" fmla="val 16667"/>
              </a:avLst>
            </a:prstGeom>
            <a:solidFill>
              <a:srgbClr val="FFFFFF"/>
            </a:solidFill>
            <a:ln w="9525">
              <a:solidFill>
                <a:schemeClr val="tx1"/>
              </a:solidFill>
              <a:round/>
              <a:headEnd/>
              <a:tailEnd/>
            </a:ln>
          </p:spPr>
          <p:txBody>
            <a:bodyPr/>
            <a:lstStyle/>
            <a:p>
              <a:pPr>
                <a:spcBef>
                  <a:spcPts val="775"/>
                </a:spcBef>
              </a:pPr>
              <a:r>
                <a:rPr lang="zh-CN" altLang="en-US" sz="1400" b="1">
                  <a:effectLst>
                    <a:outerShdw blurRad="38100" dist="38100" dir="2700000" algn="tl">
                      <a:srgbClr val="C0C0C0"/>
                    </a:outerShdw>
                  </a:effectLst>
                  <a:latin typeface="Times New Roman" pitchFamily="18" charset="0"/>
                </a:rPr>
                <a:t>过程实施</a:t>
              </a:r>
              <a:endParaRPr lang="zh-CN" altLang="en-US" sz="1400" b="1">
                <a:effectLst>
                  <a:outerShdw blurRad="38100" dist="38100" dir="2700000" algn="tl">
                    <a:srgbClr val="C0C0C0"/>
                  </a:outerShdw>
                </a:effectLst>
              </a:endParaRPr>
            </a:p>
          </p:txBody>
        </p:sp>
        <p:sp>
          <p:nvSpPr>
            <p:cNvPr id="105484" name="AutoShape 12"/>
            <p:cNvSpPr>
              <a:spLocks noChangeArrowheads="1"/>
            </p:cNvSpPr>
            <p:nvPr/>
          </p:nvSpPr>
          <p:spPr bwMode="auto">
            <a:xfrm>
              <a:off x="8640" y="10710"/>
              <a:ext cx="1260" cy="780"/>
            </a:xfrm>
            <a:prstGeom prst="roundRect">
              <a:avLst>
                <a:gd name="adj" fmla="val 16667"/>
              </a:avLst>
            </a:prstGeom>
            <a:solidFill>
              <a:srgbClr val="FFFFFF"/>
            </a:solidFill>
            <a:ln w="9525">
              <a:solidFill>
                <a:schemeClr val="tx1"/>
              </a:solidFill>
              <a:round/>
              <a:headEnd/>
              <a:tailEnd/>
            </a:ln>
          </p:spPr>
          <p:txBody>
            <a:bodyPr/>
            <a:lstStyle/>
            <a:p>
              <a:pPr>
                <a:spcBef>
                  <a:spcPts val="775"/>
                </a:spcBef>
              </a:pPr>
              <a:r>
                <a:rPr lang="zh-CN" altLang="en-US" sz="1400" b="1">
                  <a:effectLst>
                    <a:outerShdw blurRad="38100" dist="38100" dir="2700000" algn="tl">
                      <a:srgbClr val="C0C0C0"/>
                    </a:outerShdw>
                  </a:effectLst>
                  <a:latin typeface="Times New Roman" pitchFamily="18" charset="0"/>
                </a:rPr>
                <a:t>过程实施</a:t>
              </a:r>
              <a:endParaRPr lang="zh-CN" altLang="en-US" sz="1400" b="1">
                <a:effectLst>
                  <a:outerShdw blurRad="38100" dist="38100" dir="2700000" algn="tl">
                    <a:srgbClr val="C0C0C0"/>
                  </a:outerShdw>
                </a:effectLst>
              </a:endParaRPr>
            </a:p>
          </p:txBody>
        </p:sp>
        <p:sp>
          <p:nvSpPr>
            <p:cNvPr id="105485" name="Line 13"/>
            <p:cNvSpPr>
              <a:spLocks noChangeShapeType="1"/>
            </p:cNvSpPr>
            <p:nvPr/>
          </p:nvSpPr>
          <p:spPr bwMode="auto">
            <a:xfrm>
              <a:off x="3060" y="11178"/>
              <a:ext cx="540" cy="312"/>
            </a:xfrm>
            <a:prstGeom prst="line">
              <a:avLst/>
            </a:prstGeom>
            <a:noFill/>
            <a:ln w="9525">
              <a:solidFill>
                <a:schemeClr val="tx1"/>
              </a:solidFill>
              <a:round/>
              <a:headEnd/>
              <a:tailEnd type="triangle" w="med" len="med"/>
            </a:ln>
          </p:spPr>
          <p:txBody>
            <a:bodyPr/>
            <a:lstStyle/>
            <a:p>
              <a:endParaRPr lang="zh-CN" altLang="en-US"/>
            </a:p>
          </p:txBody>
        </p:sp>
        <p:sp>
          <p:nvSpPr>
            <p:cNvPr id="105486" name="Line 14"/>
            <p:cNvSpPr>
              <a:spLocks noChangeShapeType="1"/>
            </p:cNvSpPr>
            <p:nvPr/>
          </p:nvSpPr>
          <p:spPr bwMode="auto">
            <a:xfrm flipV="1">
              <a:off x="7740" y="11022"/>
              <a:ext cx="900" cy="312"/>
            </a:xfrm>
            <a:prstGeom prst="line">
              <a:avLst/>
            </a:prstGeom>
            <a:noFill/>
            <a:ln w="9525">
              <a:solidFill>
                <a:schemeClr val="tx1"/>
              </a:solidFill>
              <a:round/>
              <a:headEnd/>
              <a:tailEnd type="triangle" w="med" len="med"/>
            </a:ln>
          </p:spPr>
          <p:txBody>
            <a:bodyPr/>
            <a:lstStyle/>
            <a:p>
              <a:endParaRPr lang="zh-CN" altLang="en-US"/>
            </a:p>
          </p:txBody>
        </p:sp>
        <p:sp>
          <p:nvSpPr>
            <p:cNvPr id="105487" name="Line 15"/>
            <p:cNvSpPr>
              <a:spLocks noChangeShapeType="1"/>
            </p:cNvSpPr>
            <p:nvPr/>
          </p:nvSpPr>
          <p:spPr bwMode="auto">
            <a:xfrm flipH="1" flipV="1">
              <a:off x="5760" y="11490"/>
              <a:ext cx="720" cy="624"/>
            </a:xfrm>
            <a:prstGeom prst="line">
              <a:avLst/>
            </a:prstGeom>
            <a:noFill/>
            <a:ln w="9525">
              <a:solidFill>
                <a:schemeClr val="tx1"/>
              </a:solidFill>
              <a:round/>
              <a:headEnd/>
              <a:tailEnd type="triangle" w="med" len="med"/>
            </a:ln>
          </p:spPr>
          <p:txBody>
            <a:bodyPr/>
            <a:lstStyle/>
            <a:p>
              <a:endParaRPr lang="zh-CN" altLang="en-US"/>
            </a:p>
          </p:txBody>
        </p:sp>
        <p:sp>
          <p:nvSpPr>
            <p:cNvPr id="105488" name="Line 16"/>
            <p:cNvSpPr>
              <a:spLocks noChangeShapeType="1"/>
            </p:cNvSpPr>
            <p:nvPr/>
          </p:nvSpPr>
          <p:spPr bwMode="auto">
            <a:xfrm>
              <a:off x="5220" y="11958"/>
              <a:ext cx="0" cy="624"/>
            </a:xfrm>
            <a:prstGeom prst="line">
              <a:avLst/>
            </a:prstGeom>
            <a:noFill/>
            <a:ln w="9525">
              <a:solidFill>
                <a:schemeClr val="tx1"/>
              </a:solidFill>
              <a:round/>
              <a:headEnd/>
              <a:tailEnd type="triangle" w="med" len="med"/>
            </a:ln>
          </p:spPr>
          <p:txBody>
            <a:bodyPr/>
            <a:lstStyle/>
            <a:p>
              <a:endParaRPr lang="zh-CN" altLang="en-US"/>
            </a:p>
          </p:txBody>
        </p:sp>
        <p:sp>
          <p:nvSpPr>
            <p:cNvPr id="105489" name="Line 17"/>
            <p:cNvSpPr>
              <a:spLocks noChangeShapeType="1"/>
            </p:cNvSpPr>
            <p:nvPr/>
          </p:nvSpPr>
          <p:spPr bwMode="auto">
            <a:xfrm flipV="1">
              <a:off x="5760" y="12582"/>
              <a:ext cx="1260" cy="312"/>
            </a:xfrm>
            <a:prstGeom prst="line">
              <a:avLst/>
            </a:prstGeom>
            <a:noFill/>
            <a:ln w="9525">
              <a:solidFill>
                <a:schemeClr val="tx1"/>
              </a:solidFill>
              <a:round/>
              <a:headEnd/>
              <a:tailEnd type="triangle" w="med" len="med"/>
            </a:ln>
          </p:spPr>
          <p:txBody>
            <a:bodyPr/>
            <a:lstStyle/>
            <a:p>
              <a:endParaRPr lang="zh-CN" altLang="en-US"/>
            </a:p>
          </p:txBody>
        </p:sp>
        <p:sp>
          <p:nvSpPr>
            <p:cNvPr id="105490" name="Oval 18"/>
            <p:cNvSpPr>
              <a:spLocks noChangeArrowheads="1"/>
            </p:cNvSpPr>
            <p:nvPr/>
          </p:nvSpPr>
          <p:spPr bwMode="auto">
            <a:xfrm>
              <a:off x="2700" y="11487"/>
              <a:ext cx="360" cy="363"/>
            </a:xfrm>
            <a:prstGeom prst="ellipse">
              <a:avLst/>
            </a:prstGeom>
            <a:noFill/>
            <a:ln w="9525">
              <a:solidFill>
                <a:schemeClr val="tx1"/>
              </a:solidFill>
              <a:round/>
              <a:headEnd/>
              <a:tailEnd/>
            </a:ln>
          </p:spPr>
          <p:txBody>
            <a:bodyPr lIns="72000" tIns="0" bIns="0"/>
            <a:lstStyle/>
            <a:p>
              <a:r>
                <a:rPr lang="en-US" altLang="zh-CN" sz="1400" b="1">
                  <a:effectLst>
                    <a:outerShdw blurRad="38100" dist="38100" dir="2700000" algn="tl">
                      <a:srgbClr val="C0C0C0"/>
                    </a:outerShdw>
                  </a:effectLst>
                  <a:latin typeface="Times New Roman" pitchFamily="18" charset="0"/>
                </a:rPr>
                <a:t>1</a:t>
              </a:r>
              <a:endParaRPr lang="en-US" altLang="zh-CN" sz="1400" b="1">
                <a:effectLst>
                  <a:outerShdw blurRad="38100" dist="38100" dir="2700000" algn="tl">
                    <a:srgbClr val="C0C0C0"/>
                  </a:outerShdw>
                </a:effectLst>
              </a:endParaRPr>
            </a:p>
          </p:txBody>
        </p:sp>
        <p:sp>
          <p:nvSpPr>
            <p:cNvPr id="105491" name="Oval 19"/>
            <p:cNvSpPr>
              <a:spLocks noChangeArrowheads="1"/>
            </p:cNvSpPr>
            <p:nvPr/>
          </p:nvSpPr>
          <p:spPr bwMode="auto">
            <a:xfrm>
              <a:off x="4140" y="11334"/>
              <a:ext cx="360" cy="363"/>
            </a:xfrm>
            <a:prstGeom prst="ellipse">
              <a:avLst/>
            </a:prstGeom>
            <a:noFill/>
            <a:ln w="9525">
              <a:solidFill>
                <a:schemeClr val="tx1"/>
              </a:solidFill>
              <a:round/>
              <a:headEnd/>
              <a:tailEnd/>
            </a:ln>
          </p:spPr>
          <p:txBody>
            <a:bodyPr lIns="72000" tIns="0" bIns="0"/>
            <a:lstStyle/>
            <a:p>
              <a:r>
                <a:rPr lang="en-US" altLang="zh-CN" sz="1400" b="1">
                  <a:effectLst>
                    <a:outerShdw blurRad="38100" dist="38100" dir="2700000" algn="tl">
                      <a:srgbClr val="C0C0C0"/>
                    </a:outerShdw>
                  </a:effectLst>
                  <a:latin typeface="Times New Roman" pitchFamily="18" charset="0"/>
                </a:rPr>
                <a:t>2</a:t>
              </a:r>
              <a:endParaRPr lang="en-US" altLang="zh-CN" sz="1400" b="1">
                <a:effectLst>
                  <a:outerShdw blurRad="38100" dist="38100" dir="2700000" algn="tl">
                    <a:srgbClr val="C0C0C0"/>
                  </a:outerShdw>
                </a:effectLst>
              </a:endParaRPr>
            </a:p>
          </p:txBody>
        </p:sp>
        <p:sp>
          <p:nvSpPr>
            <p:cNvPr id="105492" name="Oval 20"/>
            <p:cNvSpPr>
              <a:spLocks noChangeArrowheads="1"/>
            </p:cNvSpPr>
            <p:nvPr/>
          </p:nvSpPr>
          <p:spPr bwMode="auto">
            <a:xfrm>
              <a:off x="4140" y="12798"/>
              <a:ext cx="360" cy="363"/>
            </a:xfrm>
            <a:prstGeom prst="ellipse">
              <a:avLst/>
            </a:prstGeom>
            <a:noFill/>
            <a:ln w="9525">
              <a:solidFill>
                <a:schemeClr val="tx1"/>
              </a:solidFill>
              <a:round/>
              <a:headEnd/>
              <a:tailEnd/>
            </a:ln>
          </p:spPr>
          <p:txBody>
            <a:bodyPr lIns="72000" tIns="0" bIns="0"/>
            <a:lstStyle/>
            <a:p>
              <a:r>
                <a:rPr lang="en-US" altLang="zh-CN" sz="1400" b="1">
                  <a:effectLst>
                    <a:outerShdw blurRad="38100" dist="38100" dir="2700000" algn="tl">
                      <a:srgbClr val="C0C0C0"/>
                    </a:outerShdw>
                  </a:effectLst>
                  <a:latin typeface="Times New Roman" pitchFamily="18" charset="0"/>
                </a:rPr>
                <a:t>3</a:t>
              </a:r>
              <a:endParaRPr lang="en-US" altLang="zh-CN" sz="1400" b="1">
                <a:effectLst>
                  <a:outerShdw blurRad="38100" dist="38100" dir="2700000" algn="tl">
                    <a:srgbClr val="C0C0C0"/>
                  </a:outerShdw>
                </a:effectLst>
              </a:endParaRPr>
            </a:p>
          </p:txBody>
        </p:sp>
        <p:sp>
          <p:nvSpPr>
            <p:cNvPr id="105493" name="Oval 21"/>
            <p:cNvSpPr>
              <a:spLocks noChangeArrowheads="1"/>
            </p:cNvSpPr>
            <p:nvPr/>
          </p:nvSpPr>
          <p:spPr bwMode="auto">
            <a:xfrm>
              <a:off x="6915" y="11445"/>
              <a:ext cx="360" cy="363"/>
            </a:xfrm>
            <a:prstGeom prst="ellipse">
              <a:avLst/>
            </a:prstGeom>
            <a:noFill/>
            <a:ln w="9525">
              <a:solidFill>
                <a:schemeClr val="tx1"/>
              </a:solidFill>
              <a:round/>
              <a:headEnd/>
              <a:tailEnd/>
            </a:ln>
          </p:spPr>
          <p:txBody>
            <a:bodyPr lIns="72000" tIns="0" bIns="0"/>
            <a:lstStyle/>
            <a:p>
              <a:r>
                <a:rPr lang="en-US" altLang="zh-CN" sz="1400" b="1">
                  <a:effectLst>
                    <a:outerShdw blurRad="38100" dist="38100" dir="2700000" algn="tl">
                      <a:srgbClr val="C0C0C0"/>
                    </a:outerShdw>
                  </a:effectLst>
                  <a:latin typeface="Times New Roman" pitchFamily="18" charset="0"/>
                </a:rPr>
                <a:t>4</a:t>
              </a:r>
              <a:endParaRPr lang="en-US" altLang="zh-CN" sz="1400" b="1">
                <a:effectLst>
                  <a:outerShdw blurRad="38100" dist="38100" dir="2700000" algn="tl">
                    <a:srgbClr val="C0C0C0"/>
                  </a:outerShdw>
                </a:effectLst>
              </a:endParaRPr>
            </a:p>
          </p:txBody>
        </p:sp>
        <p:sp>
          <p:nvSpPr>
            <p:cNvPr id="105494" name="Oval 22"/>
            <p:cNvSpPr>
              <a:spLocks noChangeArrowheads="1"/>
            </p:cNvSpPr>
            <p:nvPr/>
          </p:nvSpPr>
          <p:spPr bwMode="auto">
            <a:xfrm>
              <a:off x="9000" y="11490"/>
              <a:ext cx="360" cy="363"/>
            </a:xfrm>
            <a:prstGeom prst="ellipse">
              <a:avLst/>
            </a:prstGeom>
            <a:noFill/>
            <a:ln w="9525">
              <a:solidFill>
                <a:schemeClr val="tx1"/>
              </a:solidFill>
              <a:round/>
              <a:headEnd/>
              <a:tailEnd/>
            </a:ln>
          </p:spPr>
          <p:txBody>
            <a:bodyPr lIns="72000" tIns="0" bIns="0"/>
            <a:lstStyle/>
            <a:p>
              <a:r>
                <a:rPr lang="en-US" altLang="zh-CN" sz="1400" b="1">
                  <a:effectLst>
                    <a:outerShdw blurRad="38100" dist="38100" dir="2700000" algn="tl">
                      <a:srgbClr val="C0C0C0"/>
                    </a:outerShdw>
                  </a:effectLst>
                  <a:latin typeface="Times New Roman" pitchFamily="18" charset="0"/>
                </a:rPr>
                <a:t>5</a:t>
              </a:r>
              <a:endParaRPr lang="en-US" altLang="zh-CN" sz="1400" b="1">
                <a:effectLst>
                  <a:outerShdw blurRad="38100" dist="38100" dir="2700000" algn="tl">
                    <a:srgbClr val="C0C0C0"/>
                  </a:outerShdw>
                </a:effectLst>
              </a:endParaRPr>
            </a:p>
          </p:txBody>
        </p:sp>
      </p:gr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36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r>
              <a:rPr lang="en-US" altLang="zh-CN" sz="3600">
                <a:solidFill>
                  <a:schemeClr val="tx2"/>
                </a:solidFill>
                <a:effectLst>
                  <a:outerShdw blurRad="38100" dist="38100" dir="2700000" algn="tl">
                    <a:srgbClr val="C0C0C0"/>
                  </a:outerShdw>
                </a:effectLst>
                <a:latin typeface="Times New Roman"/>
                <a:ea typeface="华文新魏" pitchFamily="2" charset="-122"/>
              </a:rPr>
              <a:t>——</a:t>
            </a:r>
            <a:r>
              <a:rPr lang="zh-CN" altLang="en-US" sz="3600" b="1">
                <a:solidFill>
                  <a:schemeClr val="tx2"/>
                </a:solidFill>
                <a:effectLst>
                  <a:outerShdw blurRad="38100" dist="38100" dir="2700000" algn="tl">
                    <a:srgbClr val="C0C0C0"/>
                  </a:outerShdw>
                </a:effectLst>
                <a:ea typeface="华文新魏" pitchFamily="2" charset="-122"/>
              </a:rPr>
              <a:t>软件维护申请报告</a:t>
            </a:r>
            <a:endParaRPr lang="zh-CN" altLang="en-US" sz="3600">
              <a:solidFill>
                <a:schemeClr val="tx2"/>
              </a:solidFill>
              <a:latin typeface="Times New Roman" pitchFamily="18" charset="0"/>
              <a:ea typeface="华文新魏" pitchFamily="2" charset="-122"/>
            </a:endParaRPr>
          </a:p>
        </p:txBody>
      </p:sp>
      <p:graphicFrame>
        <p:nvGraphicFramePr>
          <p:cNvPr id="133285" name="Group 165"/>
          <p:cNvGraphicFramePr>
            <a:graphicFrameLocks noGrp="1"/>
          </p:cNvGraphicFramePr>
          <p:nvPr>
            <p:ph/>
            <p:extLst>
              <p:ext uri="{D42A27DB-BD31-4B8C-83A1-F6EECF244321}">
                <p14:modId xmlns:p14="http://schemas.microsoft.com/office/powerpoint/2010/main" val="3932087189"/>
              </p:ext>
            </p:extLst>
          </p:nvPr>
        </p:nvGraphicFramePr>
        <p:xfrm>
          <a:off x="171450" y="1384300"/>
          <a:ext cx="8789988" cy="4972184"/>
        </p:xfrm>
        <a:graphic>
          <a:graphicData uri="http://schemas.openxmlformats.org/drawingml/2006/table">
            <a:tbl>
              <a:tblPr/>
              <a:tblGrid>
                <a:gridCol w="1944688"/>
                <a:gridCol w="328612"/>
                <a:gridCol w="1482725"/>
                <a:gridCol w="1385888"/>
                <a:gridCol w="3648075"/>
              </a:tblGrid>
              <a:tr h="350838">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dirty="0" smtClean="0">
                          <a:ln>
                            <a:noFill/>
                          </a:ln>
                          <a:solidFill>
                            <a:srgbClr val="000000"/>
                          </a:solidFill>
                          <a:effectLst>
                            <a:outerShdw blurRad="38100" dist="38100" dir="2700000" algn="tl">
                              <a:srgbClr val="C0C0C0"/>
                            </a:outerShdw>
                          </a:effectLst>
                          <a:latin typeface="宋体" pitchFamily="2" charset="-122"/>
                          <a:ea typeface="宋体" pitchFamily="2" charset="-122"/>
                        </a:rPr>
                        <a:t>项目名称</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网络测评系统</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项目编号</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rowSpan="3" gridSpan="3">
                  <a:txBody>
                    <a:bodyPr/>
                    <a:lstStyle/>
                    <a:p>
                      <a:pPr marL="0" marR="0" lvl="0" indent="0" algn="l" defTabSz="346075" rtl="0" eaLnBrk="0" fontAlgn="base" latinLnBrk="0" hangingPunct="0">
                        <a:lnSpc>
                          <a:spcPct val="15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dirty="0" smtClean="0">
                          <a:ln>
                            <a:noFill/>
                          </a:ln>
                          <a:solidFill>
                            <a:srgbClr val="000000"/>
                          </a:solidFill>
                          <a:effectLst>
                            <a:outerShdw blurRad="38100" dist="38100" dir="2700000" algn="tl">
                              <a:srgbClr val="C0C0C0"/>
                            </a:outerShdw>
                          </a:effectLst>
                          <a:latin typeface="宋体" pitchFamily="2" charset="-122"/>
                          <a:ea typeface="宋体" pitchFamily="2" charset="-122"/>
                        </a:rPr>
                        <a:t>问题说明</a:t>
                      </a:r>
                      <a:r>
                        <a:rPr kumimoji="0" lang="zh-CN" altLang="en-US" sz="1400" b="1" i="0" u="none" strike="noStrike" cap="none" normalizeH="0" baseline="0" dirty="0" smtClean="0">
                          <a:ln>
                            <a:noFill/>
                          </a:ln>
                          <a:solidFill>
                            <a:srgbClr val="000000"/>
                          </a:solidFill>
                          <a:effectLst>
                            <a:outerShdw blurRad="38100" dist="38100" dir="2700000" algn="tl">
                              <a:srgbClr val="C0C0C0"/>
                            </a:outerShdw>
                          </a:effectLst>
                          <a:latin typeface="宋体" pitchFamily="2" charset="-122"/>
                          <a:ea typeface="宋体" pitchFamily="2" charset="-122"/>
                          <a:sym typeface="Wingdings" pitchFamily="2" charset="2"/>
                        </a:rPr>
                        <a:t>：人员类型数据错误。</a:t>
                      </a:r>
                      <a:br>
                        <a:rPr kumimoji="0" lang="zh-CN" altLang="en-US" sz="1400" b="1" i="0" u="none" strike="noStrike" cap="none" normalizeH="0" baseline="0" dirty="0" smtClean="0">
                          <a:ln>
                            <a:noFill/>
                          </a:ln>
                          <a:solidFill>
                            <a:srgbClr val="000000"/>
                          </a:solidFill>
                          <a:effectLst>
                            <a:outerShdw blurRad="38100" dist="38100" dir="2700000" algn="tl">
                              <a:srgbClr val="C0C0C0"/>
                            </a:outerShdw>
                          </a:effectLst>
                          <a:latin typeface="宋体" pitchFamily="2" charset="-122"/>
                          <a:ea typeface="宋体" pitchFamily="2" charset="-122"/>
                          <a:sym typeface="Wingdings" pitchFamily="2" charset="2"/>
                        </a:rPr>
                      </a:br>
                      <a:r>
                        <a:rPr kumimoji="0" lang="zh-CN" altLang="en-US" sz="1400" b="1" i="0" u="none" strike="noStrike" cap="none" normalizeH="0" baseline="0" dirty="0" smtClean="0">
                          <a:ln>
                            <a:noFill/>
                          </a:ln>
                          <a:solidFill>
                            <a:srgbClr val="000000"/>
                          </a:solidFill>
                          <a:effectLst>
                            <a:outerShdw blurRad="38100" dist="38100" dir="2700000" algn="tl">
                              <a:srgbClr val="C0C0C0"/>
                            </a:outerShdw>
                          </a:effectLst>
                          <a:latin typeface="宋体" pitchFamily="2" charset="-122"/>
                          <a:ea typeface="宋体" pitchFamily="2" charset="-122"/>
                          <a:sym typeface="Wingdings" pitchFamily="2" charset="2"/>
                        </a:rPr>
                        <a:t>现象：不同类型的人员均可进行交叉测评。</a:t>
                      </a:r>
                    </a:p>
                    <a:p>
                      <a:pPr marL="0" marR="0" lvl="0" indent="0" algn="l" defTabSz="346075" rtl="0" eaLnBrk="0" fontAlgn="base" latinLnBrk="0" hangingPunct="0">
                        <a:lnSpc>
                          <a:spcPct val="15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dirty="0" smtClean="0">
                          <a:ln>
                            <a:noFill/>
                          </a:ln>
                          <a:solidFill>
                            <a:srgbClr val="000000"/>
                          </a:solidFill>
                          <a:effectLst>
                            <a:outerShdw blurRad="38100" dist="38100" dir="2700000" algn="tl">
                              <a:srgbClr val="C0C0C0"/>
                            </a:outerShdw>
                          </a:effectLst>
                          <a:latin typeface="宋体" pitchFamily="2" charset="-122"/>
                          <a:ea typeface="宋体" pitchFamily="2" charset="-122"/>
                          <a:sym typeface="Wingdings" pitchFamily="2" charset="2"/>
                        </a:rPr>
                        <a:t>实际需求：各类人员只进行自身类型的测评，如管理人员只能对管理人员进行评测，教师只能评测教师。</a:t>
                      </a:r>
                      <a:endParaRPr kumimoji="0" lang="zh-CN" altLang="en-US" sz="1400" b="1" i="0" u="none" strike="noStrike" cap="none" normalizeH="0" baseline="0" dirty="0" smtClean="0">
                        <a:ln>
                          <a:noFill/>
                        </a:ln>
                        <a:solidFill>
                          <a:srgbClr val="000000"/>
                        </a:solidFill>
                        <a:effectLst>
                          <a:outerShdw blurRad="38100" dist="38100" dir="2700000" algn="tl">
                            <a:srgbClr val="C0C0C0"/>
                          </a:outerShdw>
                        </a:effectLst>
                        <a:latin typeface="宋体" pitchFamily="2" charset="-122"/>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rowSpan="3" hMerge="1">
                  <a:txBody>
                    <a:bodyPr/>
                    <a:lstStyle/>
                    <a:p>
                      <a:endParaRPr lang="zh-CN" altLang="en-US"/>
                    </a:p>
                  </a:txBody>
                  <a:tcPr/>
                </a:tc>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预计评测结果：修正程序中的人员权限，使得每种类型的人员只能进行自身类型的评测。</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61963">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维护安排</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8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远程维护</a:t>
                      </a:r>
                    </a:p>
                    <a:p>
                      <a:pPr marL="0" marR="0" lvl="0" indent="0" algn="ctr" defTabSz="346075" rtl="0" eaLnBrk="0" fontAlgn="base" latinLnBrk="0" hangingPunct="0">
                        <a:lnSpc>
                          <a:spcPct val="8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现场维护</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5400">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维护类型</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8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软件：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纠错性维护</a:t>
                      </a:r>
                    </a:p>
                    <a:p>
                      <a:pPr marL="0" marR="0" lvl="0" indent="0" algn="ctr" defTabSz="346075" rtl="0" eaLnBrk="0" fontAlgn="base" latinLnBrk="0" hangingPunct="0">
                        <a:lnSpc>
                          <a:spcPct val="8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zh-CN"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适应性维护            </a:t>
                      </a:r>
                    </a:p>
                    <a:p>
                      <a:pPr marL="0" marR="0" lvl="0" indent="0" algn="ctr" defTabSz="346075" rtl="0" eaLnBrk="0" fontAlgn="base" latinLnBrk="0" hangingPunct="0">
                        <a:lnSpc>
                          <a:spcPct val="8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完善性维护</a:t>
                      </a:r>
                    </a:p>
                    <a:p>
                      <a:pPr marL="0" marR="0" lvl="0" indent="0" algn="l" defTabSz="346075" rtl="0" eaLnBrk="0" fontAlgn="base" latinLnBrk="0" hangingPunct="0">
                        <a:lnSpc>
                          <a:spcPct val="8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硬件：</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系统设备</a:t>
                      </a:r>
                    </a:p>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zh-CN"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外部设备</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rowSpan="2" gridSpan="3">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维护要求及优先级：</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在评测之前必须修正，否则会影响测评结果的正确性。</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rowSpan="2" h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维护时间</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年</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月</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日～</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年</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月</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日</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共计：</a:t>
                      </a:r>
                      <a:r>
                        <a:rPr kumimoji="0" lang="en-US" altLang="zh-CN" sz="1400" b="1" i="0" u="sng"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1.5</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人月</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环境</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gridSpan="2">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申请人</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批准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拒绝</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38138">
                <a:tc gridSpan="3">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申请评价结果：修正错误</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评价负责人：</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36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r>
              <a:rPr lang="en-US" altLang="zh-CN" sz="3600">
                <a:solidFill>
                  <a:schemeClr val="tx2"/>
                </a:solidFill>
                <a:effectLst>
                  <a:outerShdw blurRad="38100" dist="38100" dir="2700000" algn="tl">
                    <a:srgbClr val="C0C0C0"/>
                  </a:outerShdw>
                </a:effectLst>
                <a:latin typeface="Times New Roman"/>
                <a:ea typeface="华文新魏" pitchFamily="2" charset="-122"/>
              </a:rPr>
              <a:t>——</a:t>
            </a:r>
            <a:r>
              <a:rPr lang="zh-CN" altLang="en-US" sz="3600" b="1">
                <a:solidFill>
                  <a:schemeClr val="tx2"/>
                </a:solidFill>
                <a:effectLst>
                  <a:outerShdw blurRad="38100" dist="38100" dir="2700000" algn="tl">
                    <a:srgbClr val="C0C0C0"/>
                  </a:outerShdw>
                </a:effectLst>
                <a:ea typeface="华文新魏" pitchFamily="2" charset="-122"/>
              </a:rPr>
              <a:t>软件维护记录</a:t>
            </a:r>
            <a:endParaRPr lang="zh-CN" altLang="en-US" sz="3600">
              <a:solidFill>
                <a:schemeClr val="tx2"/>
              </a:solidFill>
              <a:latin typeface="Times New Roman" pitchFamily="18" charset="0"/>
              <a:ea typeface="华文新魏" pitchFamily="2" charset="-122"/>
            </a:endParaRPr>
          </a:p>
        </p:txBody>
      </p:sp>
      <p:graphicFrame>
        <p:nvGraphicFramePr>
          <p:cNvPr id="135278" name="Group 110"/>
          <p:cNvGraphicFramePr>
            <a:graphicFrameLocks noGrp="1"/>
          </p:cNvGraphicFramePr>
          <p:nvPr>
            <p:ph/>
            <p:extLst>
              <p:ext uri="{D42A27DB-BD31-4B8C-83A1-F6EECF244321}">
                <p14:modId xmlns:p14="http://schemas.microsoft.com/office/powerpoint/2010/main" val="3808073862"/>
              </p:ext>
            </p:extLst>
          </p:nvPr>
        </p:nvGraphicFramePr>
        <p:xfrm>
          <a:off x="236538" y="1400175"/>
          <a:ext cx="8702675" cy="4868040"/>
        </p:xfrm>
        <a:graphic>
          <a:graphicData uri="http://schemas.openxmlformats.org/drawingml/2006/table">
            <a:tbl>
              <a:tblPr/>
              <a:tblGrid>
                <a:gridCol w="2060575"/>
                <a:gridCol w="2292350"/>
                <a:gridCol w="1687512"/>
                <a:gridCol w="922338"/>
                <a:gridCol w="1739900"/>
              </a:tblGrid>
              <a:tr h="381000">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记录编号：</a:t>
                      </a:r>
                      <a:r>
                        <a:rPr kumimoji="0" lang="en-US" altLang="zh-CN" sz="1600" b="1" i="0" u="none" strike="noStrike" cap="none" normalizeH="0" baseline="0" dirty="0" smtClean="0">
                          <a:ln>
                            <a:noFill/>
                          </a:ln>
                          <a:solidFill>
                            <a:srgbClr val="000000"/>
                          </a:solidFill>
                          <a:effectLst/>
                          <a:latin typeface="宋体" pitchFamily="2" charset="-122"/>
                          <a:ea typeface="宋体" pitchFamily="2" charset="-122"/>
                        </a:rPr>
                        <a:t>eval_wh_012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日期：</a:t>
                      </a:r>
                      <a:r>
                        <a:rPr kumimoji="0" lang="en-US" altLang="zh-CN" sz="1600" b="1" i="0" u="none" strike="noStrike" cap="none" normalizeH="0" baseline="0" dirty="0" smtClean="0">
                          <a:ln>
                            <a:noFill/>
                          </a:ln>
                          <a:solidFill>
                            <a:srgbClr val="000000"/>
                          </a:solidFill>
                          <a:effectLst/>
                          <a:latin typeface="宋体" pitchFamily="2" charset="-122"/>
                          <a:ea typeface="宋体" pitchFamily="2" charset="-122"/>
                        </a:rPr>
                        <a:t>2019</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年</a:t>
                      </a:r>
                      <a:r>
                        <a:rPr kumimoji="0" lang="en-US" altLang="zh-CN" sz="1600" b="1" i="0" u="none" strike="noStrike" cap="none" normalizeH="0" baseline="0" dirty="0" smtClean="0">
                          <a:ln>
                            <a:noFill/>
                          </a:ln>
                          <a:solidFill>
                            <a:srgbClr val="000000"/>
                          </a:solidFill>
                          <a:effectLst/>
                          <a:latin typeface="宋体" pitchFamily="2" charset="-122"/>
                          <a:ea typeface="宋体" pitchFamily="2" charset="-122"/>
                        </a:rPr>
                        <a:t>12</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月</a:t>
                      </a:r>
                      <a:r>
                        <a:rPr kumimoji="0" lang="en-US" altLang="zh-CN" sz="1600" b="1" i="0" u="none" strike="noStrike" cap="none" normalizeH="0" baseline="0" dirty="0" smtClean="0">
                          <a:ln>
                            <a:noFill/>
                          </a:ln>
                          <a:solidFill>
                            <a:srgbClr val="000000"/>
                          </a:solidFill>
                          <a:effectLst/>
                          <a:latin typeface="宋体" pitchFamily="2" charset="-122"/>
                          <a:ea typeface="宋体" pitchFamily="2" charset="-122"/>
                        </a:rPr>
                        <a:t>31</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日</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57188">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计划编号：</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eval_wh_012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项目名称：网络测评系统</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606425">
                <a:tc gridSpan="5">
                  <a:txBody>
                    <a:bodyPr/>
                    <a:lstStyle/>
                    <a:p>
                      <a:pPr marL="0" marR="0" lvl="0" indent="0" algn="l" defTabSz="346075" rtl="0" eaLnBrk="0" fontAlgn="base" latinLnBrk="0" hangingPunct="0">
                        <a:lnSpc>
                          <a:spcPct val="10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初始状态描述：不同类型的人员可以进行交叉测评。按需求：各类人员只进行自身类型的测评，如管理人员只能对管理人员进行测评，教师只能评测教师。</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36575">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模块名称：测评控制管理</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源程序函数：</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306</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编程语言：</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C++</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失效次数：</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3</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编号：</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evalobject_01</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机器指令长度：</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25 Kb</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程序安装日期：</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年</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月</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日</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程序运行时间：  </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33400">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日期</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维护内容</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增</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删</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改</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工作量</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维护人员</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年</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月</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日</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查错，定位错误的位置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修改部分源程序</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0.2</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人月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1600" b="1" i="0" u="none" strike="noStrike" cap="none" normalizeH="0" baseline="0" smtClean="0">
                        <a:ln>
                          <a:noFill/>
                        </a:ln>
                        <a:solidFill>
                          <a:srgbClr val="000000"/>
                        </a:solidFill>
                        <a:effectLst/>
                        <a:latin typeface="宋体" pitchFamily="2" charset="-122"/>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1600" b="1" i="0" u="none" strike="noStrike" cap="none" normalizeH="0" baseline="0" smtClean="0">
                        <a:ln>
                          <a:noFill/>
                        </a:ln>
                        <a:solidFill>
                          <a:srgbClr val="000000"/>
                        </a:solidFill>
                        <a:effectLst/>
                        <a:latin typeface="宋体" pitchFamily="2" charset="-122"/>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1600" b="1" i="0" u="none" strike="noStrike" cap="none" normalizeH="0" baseline="0" smtClean="0">
                        <a:ln>
                          <a:noFill/>
                        </a:ln>
                        <a:solidFill>
                          <a:srgbClr val="000000"/>
                        </a:solidFill>
                        <a:effectLst/>
                        <a:latin typeface="宋体" pitchFamily="2" charset="-122"/>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gridSpan="5">
                  <a:txBody>
                    <a:bodyPr/>
                    <a:lstStyle/>
                    <a:p>
                      <a:pPr marL="0" marR="0" lvl="0" indent="0" algn="l" defTabSz="346075" rtl="0" eaLnBrk="0" fontAlgn="base" latinLnBrk="0" hangingPunct="0">
                        <a:lnSpc>
                          <a:spcPct val="10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维护结束：经过对需求的进一步确认，对制定编号的模板进行了修改，纠正了源程序中出现的错误。                                                            维护人员：</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06501" name="Text Box 5"/>
          <p:cNvSpPr txBox="1">
            <a:spLocks noChangeArrowheads="1"/>
          </p:cNvSpPr>
          <p:nvPr/>
        </p:nvSpPr>
        <p:spPr bwMode="auto">
          <a:xfrm>
            <a:off x="128588" y="1285875"/>
            <a:ext cx="3213100" cy="476250"/>
          </a:xfrm>
          <a:prstGeom prst="rect">
            <a:avLst/>
          </a:prstGeom>
          <a:noFill/>
          <a:ln w="9525">
            <a:noFill/>
            <a:miter lim="800000"/>
            <a:headEnd/>
            <a:tailEnd/>
          </a:ln>
          <a:effectLst/>
        </p:spPr>
        <p:txBody>
          <a:bodyPr>
            <a:spAutoFit/>
          </a:bodyPr>
          <a:lstStyle/>
          <a:p>
            <a:r>
              <a:rPr lang="zh-CN" altLang="en-US" b="1">
                <a:solidFill>
                  <a:schemeClr val="hlink"/>
                </a:solidFill>
                <a:effectLst>
                  <a:outerShdw blurRad="38100" dist="38100" dir="2700000" algn="tl">
                    <a:srgbClr val="C0C0C0"/>
                  </a:outerShdw>
                </a:effectLst>
              </a:rPr>
              <a:t>软件维护方式</a:t>
            </a:r>
          </a:p>
        </p:txBody>
      </p:sp>
      <p:grpSp>
        <p:nvGrpSpPr>
          <p:cNvPr id="106502" name="Group 6"/>
          <p:cNvGrpSpPr>
            <a:grpSpLocks/>
          </p:cNvGrpSpPr>
          <p:nvPr/>
        </p:nvGrpSpPr>
        <p:grpSpPr bwMode="auto">
          <a:xfrm>
            <a:off x="417513" y="1749425"/>
            <a:ext cx="6629400" cy="4686300"/>
            <a:chOff x="1890" y="2844"/>
            <a:chExt cx="8430" cy="6945"/>
          </a:xfrm>
        </p:grpSpPr>
        <p:sp>
          <p:nvSpPr>
            <p:cNvPr id="106503" name="AutoShape 7"/>
            <p:cNvSpPr>
              <a:spLocks noChangeArrowheads="1"/>
            </p:cNvSpPr>
            <p:nvPr/>
          </p:nvSpPr>
          <p:spPr bwMode="auto">
            <a:xfrm>
              <a:off x="5220" y="2844"/>
              <a:ext cx="1620" cy="624"/>
            </a:xfrm>
            <a:prstGeom prst="flowChartMultidocument">
              <a:avLst/>
            </a:prstGeom>
            <a:solidFill>
              <a:srgbClr val="FFFFFF"/>
            </a:solidFill>
            <a:ln w="9525">
              <a:solidFill>
                <a:srgbClr val="000000"/>
              </a:solidFill>
              <a:miter lim="800000"/>
              <a:headEnd/>
              <a:tailEnd/>
            </a:ln>
          </p:spPr>
          <p:txBody>
            <a:bodyPr/>
            <a:lstStyle/>
            <a:p>
              <a:pPr algn="ctr"/>
              <a:r>
                <a:rPr lang="zh-CN" altLang="en-US" sz="1400" b="1">
                  <a:effectLst>
                    <a:outerShdw blurRad="38100" dist="38100" dir="2700000" algn="tl">
                      <a:srgbClr val="C0C0C0"/>
                    </a:outerShdw>
                  </a:effectLst>
                  <a:latin typeface="Times New Roman" pitchFamily="18" charset="0"/>
                </a:rPr>
                <a:t>维护申请</a:t>
              </a:r>
              <a:endParaRPr lang="zh-CN" altLang="en-US" sz="1400" b="1">
                <a:effectLst>
                  <a:outerShdw blurRad="38100" dist="38100" dir="2700000" algn="tl">
                    <a:srgbClr val="C0C0C0"/>
                  </a:outerShdw>
                </a:effectLst>
              </a:endParaRPr>
            </a:p>
          </p:txBody>
        </p:sp>
        <p:sp>
          <p:nvSpPr>
            <p:cNvPr id="106504" name="AutoShape 8"/>
            <p:cNvSpPr>
              <a:spLocks noChangeArrowheads="1"/>
            </p:cNvSpPr>
            <p:nvPr/>
          </p:nvSpPr>
          <p:spPr bwMode="auto">
            <a:xfrm>
              <a:off x="3975" y="3765"/>
              <a:ext cx="3720" cy="624"/>
            </a:xfrm>
            <a:prstGeom prst="flowChartDecision">
              <a:avLst/>
            </a:prstGeom>
            <a:solidFill>
              <a:srgbClr val="FFFFFF"/>
            </a:solidFill>
            <a:ln w="9525">
              <a:solidFill>
                <a:srgbClr val="000000"/>
              </a:solidFill>
              <a:miter lim="800000"/>
              <a:headEnd/>
              <a:tailEnd/>
            </a:ln>
          </p:spPr>
          <p:txBody>
            <a:bodyPr tIns="25200"/>
            <a:lstStyle/>
            <a:p>
              <a:r>
                <a:rPr lang="zh-CN" altLang="en-US" sz="1400" b="1" dirty="0">
                  <a:effectLst>
                    <a:outerShdw blurRad="38100" dist="38100" dir="2700000" algn="tl">
                      <a:srgbClr val="C0C0C0"/>
                    </a:outerShdw>
                  </a:effectLst>
                  <a:latin typeface="Times New Roman" pitchFamily="18" charset="0"/>
                </a:rPr>
                <a:t>维护的文档配置</a:t>
              </a:r>
              <a:endParaRPr lang="zh-CN" altLang="en-US" sz="1400" b="1" dirty="0">
                <a:effectLst>
                  <a:outerShdw blurRad="38100" dist="38100" dir="2700000" algn="tl">
                    <a:srgbClr val="C0C0C0"/>
                  </a:outerShdw>
                </a:effectLst>
              </a:endParaRPr>
            </a:p>
          </p:txBody>
        </p:sp>
        <p:sp>
          <p:nvSpPr>
            <p:cNvPr id="106505" name="AutoShape 9"/>
            <p:cNvSpPr>
              <a:spLocks noChangeArrowheads="1"/>
            </p:cNvSpPr>
            <p:nvPr/>
          </p:nvSpPr>
          <p:spPr bwMode="auto">
            <a:xfrm>
              <a:off x="1890" y="7524"/>
              <a:ext cx="2190" cy="624"/>
            </a:xfrm>
            <a:prstGeom prst="flowChartDecision">
              <a:avLst/>
            </a:prstGeom>
            <a:solidFill>
              <a:srgbClr val="FFFFFF"/>
            </a:solidFill>
            <a:ln w="9525">
              <a:solidFill>
                <a:srgbClr val="000000"/>
              </a:solidFill>
              <a:miter lim="800000"/>
              <a:headEnd/>
              <a:tailEnd/>
            </a:ln>
          </p:spPr>
          <p:txBody>
            <a:bodyPr lIns="18000" tIns="18000"/>
            <a:lstStyle/>
            <a:p>
              <a:pPr algn="ctr"/>
              <a:r>
                <a:rPr lang="zh-CN" altLang="en-US" sz="1400" b="1">
                  <a:effectLst>
                    <a:outerShdw blurRad="38100" dist="38100" dir="2700000" algn="tl">
                      <a:srgbClr val="C0C0C0"/>
                    </a:outerShdw>
                  </a:effectLst>
                  <a:latin typeface="Times New Roman" pitchFamily="18" charset="0"/>
                </a:rPr>
                <a:t>维护复审</a:t>
              </a:r>
              <a:endParaRPr lang="zh-CN" altLang="en-US" sz="1400" b="1">
                <a:effectLst>
                  <a:outerShdw blurRad="38100" dist="38100" dir="2700000" algn="tl">
                    <a:srgbClr val="C0C0C0"/>
                  </a:outerShdw>
                </a:effectLst>
              </a:endParaRPr>
            </a:p>
          </p:txBody>
        </p:sp>
        <p:sp>
          <p:nvSpPr>
            <p:cNvPr id="106506" name="AutoShape 10"/>
            <p:cNvSpPr>
              <a:spLocks noChangeArrowheads="1"/>
            </p:cNvSpPr>
            <p:nvPr/>
          </p:nvSpPr>
          <p:spPr bwMode="auto">
            <a:xfrm>
              <a:off x="7450" y="5442"/>
              <a:ext cx="2870" cy="624"/>
            </a:xfrm>
            <a:prstGeom prst="flowChartDecision">
              <a:avLst/>
            </a:prstGeom>
            <a:solidFill>
              <a:srgbClr val="FFFFFF"/>
            </a:solidFill>
            <a:ln w="9525">
              <a:solidFill>
                <a:srgbClr val="000000"/>
              </a:solidFill>
              <a:miter lim="800000"/>
              <a:headEnd/>
              <a:tailEnd/>
            </a:ln>
          </p:spPr>
          <p:txBody>
            <a:bodyPr lIns="0" tIns="18000" rIns="0"/>
            <a:lstStyle/>
            <a:p>
              <a:pPr algn="ctr"/>
              <a:r>
                <a:rPr lang="zh-CN" altLang="en-US" sz="1400" b="1" dirty="0">
                  <a:effectLst>
                    <a:outerShdw blurRad="38100" dist="38100" dir="2700000" algn="tl">
                      <a:srgbClr val="C0C0C0"/>
                    </a:outerShdw>
                  </a:effectLst>
                  <a:latin typeface="Times New Roman" pitchFamily="18" charset="0"/>
                </a:rPr>
                <a:t>恢复部分文档</a:t>
              </a:r>
              <a:endParaRPr lang="zh-CN" altLang="en-US" sz="1400" b="1" dirty="0">
                <a:effectLst>
                  <a:outerShdw blurRad="38100" dist="38100" dir="2700000" algn="tl">
                    <a:srgbClr val="C0C0C0"/>
                  </a:outerShdw>
                </a:effectLst>
              </a:endParaRPr>
            </a:p>
          </p:txBody>
        </p:sp>
        <p:sp>
          <p:nvSpPr>
            <p:cNvPr id="106507" name="AutoShape 11"/>
            <p:cNvSpPr>
              <a:spLocks noChangeArrowheads="1"/>
            </p:cNvSpPr>
            <p:nvPr/>
          </p:nvSpPr>
          <p:spPr bwMode="auto">
            <a:xfrm>
              <a:off x="7893" y="7494"/>
              <a:ext cx="2097" cy="624"/>
            </a:xfrm>
            <a:prstGeom prst="flowChartDecision">
              <a:avLst/>
            </a:prstGeom>
            <a:solidFill>
              <a:srgbClr val="FFFFFF"/>
            </a:solidFill>
            <a:ln w="9525">
              <a:solidFill>
                <a:srgbClr val="000000"/>
              </a:solidFill>
              <a:miter lim="800000"/>
              <a:headEnd/>
              <a:tailEnd/>
            </a:ln>
          </p:spPr>
          <p:txBody>
            <a:bodyPr lIns="18000" tIns="18000"/>
            <a:lstStyle/>
            <a:p>
              <a:pPr algn="ctr"/>
              <a:r>
                <a:rPr lang="zh-CN" altLang="en-US" sz="1400" b="1" dirty="0">
                  <a:effectLst>
                    <a:outerShdw blurRad="38100" dist="38100" dir="2700000" algn="tl">
                      <a:srgbClr val="C0C0C0"/>
                    </a:outerShdw>
                  </a:effectLst>
                  <a:latin typeface="Times New Roman" pitchFamily="18" charset="0"/>
                </a:rPr>
                <a:t>维护复审</a:t>
              </a:r>
              <a:endParaRPr lang="zh-CN" altLang="en-US" sz="1400" b="1" dirty="0">
                <a:effectLst>
                  <a:outerShdw blurRad="38100" dist="38100" dir="2700000" algn="tl">
                    <a:srgbClr val="C0C0C0"/>
                  </a:outerShdw>
                </a:effectLst>
              </a:endParaRPr>
            </a:p>
          </p:txBody>
        </p:sp>
        <p:sp>
          <p:nvSpPr>
            <p:cNvPr id="106508" name="Text Box 12"/>
            <p:cNvSpPr txBox="1">
              <a:spLocks noChangeArrowheads="1"/>
            </p:cNvSpPr>
            <p:nvPr/>
          </p:nvSpPr>
          <p:spPr bwMode="auto">
            <a:xfrm>
              <a:off x="2010" y="4398"/>
              <a:ext cx="1620" cy="468"/>
            </a:xfrm>
            <a:prstGeom prst="rect">
              <a:avLst/>
            </a:prstGeom>
            <a:solidFill>
              <a:srgbClr val="FFFFFF"/>
            </a:solidFill>
            <a:ln w="9525">
              <a:solidFill>
                <a:srgbClr val="000000"/>
              </a:solidFill>
              <a:miter lim="800000"/>
              <a:headEnd/>
              <a:tailEnd/>
            </a:ln>
          </p:spPr>
          <p:txBody>
            <a:bodyPr/>
            <a:lstStyle/>
            <a:p>
              <a:pPr algn="ctr"/>
              <a:r>
                <a:rPr lang="zh-CN" altLang="en-US" sz="1400" b="1">
                  <a:solidFill>
                    <a:schemeClr val="bg2"/>
                  </a:solidFill>
                  <a:effectLst>
                    <a:outerShdw blurRad="38100" dist="38100" dir="2700000" algn="tl">
                      <a:srgbClr val="C0C0C0"/>
                    </a:outerShdw>
                  </a:effectLst>
                  <a:latin typeface="Times New Roman" pitchFamily="18" charset="0"/>
                </a:rPr>
                <a:t>阅读相关文档</a:t>
              </a:r>
              <a:endParaRPr lang="zh-CN" altLang="en-US" sz="1400" b="1">
                <a:solidFill>
                  <a:schemeClr val="bg2"/>
                </a:solidFill>
                <a:effectLst>
                  <a:outerShdw blurRad="38100" dist="38100" dir="2700000" algn="tl">
                    <a:srgbClr val="C0C0C0"/>
                  </a:outerShdw>
                </a:effectLst>
              </a:endParaRPr>
            </a:p>
          </p:txBody>
        </p:sp>
        <p:sp>
          <p:nvSpPr>
            <p:cNvPr id="106509" name="Text Box 13"/>
            <p:cNvSpPr txBox="1">
              <a:spLocks noChangeArrowheads="1"/>
            </p:cNvSpPr>
            <p:nvPr/>
          </p:nvSpPr>
          <p:spPr bwMode="auto">
            <a:xfrm>
              <a:off x="2010" y="5184"/>
              <a:ext cx="1620" cy="468"/>
            </a:xfrm>
            <a:prstGeom prst="rect">
              <a:avLst/>
            </a:prstGeom>
            <a:solidFill>
              <a:srgbClr val="FFFFFF"/>
            </a:solidFill>
            <a:ln w="9525">
              <a:solidFill>
                <a:srgbClr val="000000"/>
              </a:solidFill>
              <a:miter lim="800000"/>
              <a:headEnd/>
              <a:tailEnd/>
            </a:ln>
          </p:spPr>
          <p:txBody>
            <a:bodyPr/>
            <a:lstStyle/>
            <a:p>
              <a:pPr algn="ctr"/>
              <a:r>
                <a:rPr lang="zh-CN" altLang="en-US" sz="1400" b="1">
                  <a:solidFill>
                    <a:schemeClr val="bg2"/>
                  </a:solidFill>
                  <a:effectLst>
                    <a:outerShdw blurRad="38100" dist="38100" dir="2700000" algn="tl">
                      <a:srgbClr val="C0C0C0"/>
                    </a:outerShdw>
                  </a:effectLst>
                  <a:latin typeface="Times New Roman" pitchFamily="18" charset="0"/>
                </a:rPr>
                <a:t>设计维护方案</a:t>
              </a:r>
              <a:endParaRPr lang="zh-CN" altLang="en-US" sz="1400" b="1">
                <a:solidFill>
                  <a:schemeClr val="bg2"/>
                </a:solidFill>
                <a:effectLst>
                  <a:outerShdw blurRad="38100" dist="38100" dir="2700000" algn="tl">
                    <a:srgbClr val="C0C0C0"/>
                  </a:outerShdw>
                </a:effectLst>
              </a:endParaRPr>
            </a:p>
          </p:txBody>
        </p:sp>
        <p:sp>
          <p:nvSpPr>
            <p:cNvPr id="106510" name="Text Box 14"/>
            <p:cNvSpPr txBox="1">
              <a:spLocks noChangeArrowheads="1"/>
            </p:cNvSpPr>
            <p:nvPr/>
          </p:nvSpPr>
          <p:spPr bwMode="auto">
            <a:xfrm>
              <a:off x="2010" y="5964"/>
              <a:ext cx="1620" cy="468"/>
            </a:xfrm>
            <a:prstGeom prst="rect">
              <a:avLst/>
            </a:prstGeom>
            <a:solidFill>
              <a:srgbClr val="FFFFFF"/>
            </a:solidFill>
            <a:ln w="9525">
              <a:solidFill>
                <a:srgbClr val="000000"/>
              </a:solidFill>
              <a:miter lim="800000"/>
              <a:headEnd/>
              <a:tailEnd/>
            </a:ln>
          </p:spPr>
          <p:txBody>
            <a:bodyPr/>
            <a:lstStyle/>
            <a:p>
              <a:pPr algn="ctr"/>
              <a:r>
                <a:rPr lang="zh-CN" altLang="en-US" sz="1400" b="1">
                  <a:effectLst>
                    <a:outerShdw blurRad="38100" dist="38100" dir="2700000" algn="tl">
                      <a:srgbClr val="C0C0C0"/>
                    </a:outerShdw>
                  </a:effectLst>
                  <a:latin typeface="Times New Roman" pitchFamily="18" charset="0"/>
                </a:rPr>
                <a:t>更改原有设计</a:t>
              </a:r>
              <a:endParaRPr lang="zh-CN" altLang="en-US" sz="1400" b="1">
                <a:effectLst>
                  <a:outerShdw blurRad="38100" dist="38100" dir="2700000" algn="tl">
                    <a:srgbClr val="C0C0C0"/>
                  </a:outerShdw>
                </a:effectLst>
              </a:endParaRPr>
            </a:p>
          </p:txBody>
        </p:sp>
        <p:sp>
          <p:nvSpPr>
            <p:cNvPr id="106511" name="Text Box 15"/>
            <p:cNvSpPr txBox="1">
              <a:spLocks noChangeArrowheads="1"/>
            </p:cNvSpPr>
            <p:nvPr/>
          </p:nvSpPr>
          <p:spPr bwMode="auto">
            <a:xfrm>
              <a:off x="2010" y="6744"/>
              <a:ext cx="1620" cy="468"/>
            </a:xfrm>
            <a:prstGeom prst="rect">
              <a:avLst/>
            </a:prstGeom>
            <a:solidFill>
              <a:srgbClr val="FFFFFF"/>
            </a:solidFill>
            <a:ln w="9525">
              <a:solidFill>
                <a:srgbClr val="000000"/>
              </a:solidFill>
              <a:miter lim="800000"/>
              <a:headEnd/>
              <a:tailEnd/>
            </a:ln>
          </p:spPr>
          <p:txBody>
            <a:bodyPr/>
            <a:lstStyle/>
            <a:p>
              <a:pPr algn="ctr"/>
              <a:r>
                <a:rPr lang="zh-CN" altLang="en-US" sz="1400" b="1">
                  <a:effectLst>
                    <a:outerShdw blurRad="38100" dist="38100" dir="2700000" algn="tl">
                      <a:srgbClr val="C0C0C0"/>
                    </a:outerShdw>
                  </a:effectLst>
                  <a:latin typeface="Times New Roman" pitchFamily="18" charset="0"/>
                </a:rPr>
                <a:t>更改代码</a:t>
              </a:r>
              <a:endParaRPr lang="zh-CN" altLang="en-US" sz="1400" b="1">
                <a:effectLst>
                  <a:outerShdw blurRad="38100" dist="38100" dir="2700000" algn="tl">
                    <a:srgbClr val="C0C0C0"/>
                  </a:outerShdw>
                </a:effectLst>
              </a:endParaRPr>
            </a:p>
          </p:txBody>
        </p:sp>
        <p:sp>
          <p:nvSpPr>
            <p:cNvPr id="106512" name="Text Box 16"/>
            <p:cNvSpPr txBox="1">
              <a:spLocks noChangeArrowheads="1"/>
            </p:cNvSpPr>
            <p:nvPr/>
          </p:nvSpPr>
          <p:spPr bwMode="auto">
            <a:xfrm>
              <a:off x="8145" y="4383"/>
              <a:ext cx="1620" cy="468"/>
            </a:xfrm>
            <a:prstGeom prst="rect">
              <a:avLst/>
            </a:prstGeom>
            <a:solidFill>
              <a:srgbClr val="FFFFFF"/>
            </a:solidFill>
            <a:ln w="9525">
              <a:solidFill>
                <a:srgbClr val="000000"/>
              </a:solidFill>
              <a:miter lim="800000"/>
              <a:headEnd/>
              <a:tailEnd/>
            </a:ln>
          </p:spPr>
          <p:txBody>
            <a:bodyPr/>
            <a:lstStyle/>
            <a:p>
              <a:pPr algn="ctr"/>
              <a:r>
                <a:rPr lang="zh-CN" altLang="en-US" sz="1400" b="1">
                  <a:effectLst>
                    <a:outerShdw blurRad="38100" dist="38100" dir="2700000" algn="tl">
                      <a:srgbClr val="C0C0C0"/>
                    </a:outerShdw>
                  </a:effectLst>
                  <a:latin typeface="Times New Roman" pitchFamily="18" charset="0"/>
                </a:rPr>
                <a:t>苦读代码</a:t>
              </a:r>
              <a:endParaRPr lang="zh-CN" altLang="en-US" sz="1400" b="1">
                <a:effectLst>
                  <a:outerShdw blurRad="38100" dist="38100" dir="2700000" algn="tl">
                    <a:srgbClr val="C0C0C0"/>
                  </a:outerShdw>
                </a:effectLst>
              </a:endParaRPr>
            </a:p>
          </p:txBody>
        </p:sp>
        <p:sp>
          <p:nvSpPr>
            <p:cNvPr id="106513" name="Text Box 17"/>
            <p:cNvSpPr txBox="1">
              <a:spLocks noChangeArrowheads="1"/>
            </p:cNvSpPr>
            <p:nvPr/>
          </p:nvSpPr>
          <p:spPr bwMode="auto">
            <a:xfrm>
              <a:off x="8175" y="6541"/>
              <a:ext cx="1620" cy="468"/>
            </a:xfrm>
            <a:prstGeom prst="rect">
              <a:avLst/>
            </a:prstGeom>
            <a:solidFill>
              <a:srgbClr val="FFFFFF"/>
            </a:solidFill>
            <a:ln w="9525">
              <a:solidFill>
                <a:srgbClr val="000000"/>
              </a:solidFill>
              <a:miter lim="800000"/>
              <a:headEnd/>
              <a:tailEnd/>
            </a:ln>
          </p:spPr>
          <p:txBody>
            <a:bodyPr/>
            <a:lstStyle/>
            <a:p>
              <a:pPr algn="ctr"/>
              <a:r>
                <a:rPr lang="zh-CN" altLang="en-US" sz="1400" b="1">
                  <a:effectLst>
                    <a:outerShdw blurRad="38100" dist="38100" dir="2700000" algn="tl">
                      <a:srgbClr val="C0C0C0"/>
                    </a:outerShdw>
                  </a:effectLst>
                  <a:latin typeface="Times New Roman" pitchFamily="18" charset="0"/>
                </a:rPr>
                <a:t>更改代码</a:t>
              </a:r>
              <a:endParaRPr lang="zh-CN" altLang="en-US" sz="1400" b="1">
                <a:effectLst>
                  <a:outerShdw blurRad="38100" dist="38100" dir="2700000" algn="tl">
                    <a:srgbClr val="C0C0C0"/>
                  </a:outerShdw>
                </a:effectLst>
              </a:endParaRPr>
            </a:p>
          </p:txBody>
        </p:sp>
        <p:sp>
          <p:nvSpPr>
            <p:cNvPr id="106514" name="AutoShape 18"/>
            <p:cNvSpPr>
              <a:spLocks noChangeArrowheads="1"/>
            </p:cNvSpPr>
            <p:nvPr/>
          </p:nvSpPr>
          <p:spPr bwMode="auto">
            <a:xfrm>
              <a:off x="5220" y="9165"/>
              <a:ext cx="1260" cy="624"/>
            </a:xfrm>
            <a:prstGeom prst="flowChartDocument">
              <a:avLst/>
            </a:prstGeom>
            <a:solidFill>
              <a:srgbClr val="FFFFFF"/>
            </a:solidFill>
            <a:ln w="9525">
              <a:solidFill>
                <a:srgbClr val="000000"/>
              </a:solidFill>
              <a:miter lim="800000"/>
              <a:headEnd/>
              <a:tailEnd/>
            </a:ln>
          </p:spPr>
          <p:txBody>
            <a:bodyPr tIns="72000"/>
            <a:lstStyle/>
            <a:p>
              <a:pPr algn="ctr"/>
              <a:r>
                <a:rPr lang="zh-CN" altLang="en-US" sz="1400" b="1">
                  <a:effectLst>
                    <a:outerShdw blurRad="38100" dist="38100" dir="2700000" algn="tl">
                      <a:srgbClr val="C0C0C0"/>
                    </a:outerShdw>
                  </a:effectLst>
                  <a:latin typeface="Times New Roman" pitchFamily="18" charset="0"/>
                </a:rPr>
                <a:t>交付使用</a:t>
              </a:r>
              <a:endParaRPr lang="zh-CN" altLang="en-US" sz="1400" b="1">
                <a:effectLst>
                  <a:outerShdw blurRad="38100" dist="38100" dir="2700000" algn="tl">
                    <a:srgbClr val="C0C0C0"/>
                  </a:outerShdw>
                </a:effectLst>
              </a:endParaRPr>
            </a:p>
          </p:txBody>
        </p:sp>
        <p:sp>
          <p:nvSpPr>
            <p:cNvPr id="106515" name="Text Box 19"/>
            <p:cNvSpPr txBox="1">
              <a:spLocks noChangeArrowheads="1"/>
            </p:cNvSpPr>
            <p:nvPr/>
          </p:nvSpPr>
          <p:spPr bwMode="auto">
            <a:xfrm>
              <a:off x="4792" y="8385"/>
              <a:ext cx="1988" cy="468"/>
            </a:xfrm>
            <a:prstGeom prst="rect">
              <a:avLst/>
            </a:prstGeom>
            <a:solidFill>
              <a:srgbClr val="FFFFFF"/>
            </a:solidFill>
            <a:ln w="9525">
              <a:solidFill>
                <a:srgbClr val="000000"/>
              </a:solidFill>
              <a:miter lim="800000"/>
              <a:headEnd/>
              <a:tailEnd/>
            </a:ln>
          </p:spPr>
          <p:txBody>
            <a:bodyPr/>
            <a:lstStyle/>
            <a:p>
              <a:pPr algn="ctr"/>
              <a:r>
                <a:rPr lang="zh-CN" altLang="en-US" sz="1400" b="1" dirty="0">
                  <a:effectLst>
                    <a:outerShdw blurRad="38100" dist="38100" dir="2700000" algn="tl">
                      <a:srgbClr val="C0C0C0"/>
                    </a:outerShdw>
                  </a:effectLst>
                  <a:latin typeface="Times New Roman" pitchFamily="18" charset="0"/>
                </a:rPr>
                <a:t>测试（回归测试）</a:t>
              </a:r>
              <a:endParaRPr lang="zh-CN" altLang="en-US" sz="1400" b="1" dirty="0">
                <a:effectLst>
                  <a:outerShdw blurRad="38100" dist="38100" dir="2700000" algn="tl">
                    <a:srgbClr val="C0C0C0"/>
                  </a:outerShdw>
                </a:effectLst>
              </a:endParaRPr>
            </a:p>
          </p:txBody>
        </p:sp>
        <p:sp>
          <p:nvSpPr>
            <p:cNvPr id="106516" name="Line 20"/>
            <p:cNvSpPr>
              <a:spLocks noChangeShapeType="1"/>
            </p:cNvSpPr>
            <p:nvPr/>
          </p:nvSpPr>
          <p:spPr bwMode="auto">
            <a:xfrm>
              <a:off x="5895" y="3449"/>
              <a:ext cx="0" cy="312"/>
            </a:xfrm>
            <a:prstGeom prst="line">
              <a:avLst/>
            </a:prstGeom>
            <a:noFill/>
            <a:ln w="9525">
              <a:solidFill>
                <a:srgbClr val="000000"/>
              </a:solidFill>
              <a:round/>
              <a:headEnd/>
              <a:tailEnd type="triangle" w="med" len="med"/>
            </a:ln>
          </p:spPr>
          <p:txBody>
            <a:bodyPr/>
            <a:lstStyle/>
            <a:p>
              <a:endParaRPr lang="zh-CN" altLang="en-US" sz="1400"/>
            </a:p>
          </p:txBody>
        </p:sp>
        <p:sp>
          <p:nvSpPr>
            <p:cNvPr id="106517" name="Line 21"/>
            <p:cNvSpPr>
              <a:spLocks noChangeShapeType="1"/>
            </p:cNvSpPr>
            <p:nvPr/>
          </p:nvSpPr>
          <p:spPr bwMode="auto">
            <a:xfrm>
              <a:off x="2820" y="4077"/>
              <a:ext cx="1260" cy="0"/>
            </a:xfrm>
            <a:prstGeom prst="line">
              <a:avLst/>
            </a:prstGeom>
            <a:noFill/>
            <a:ln w="9525">
              <a:solidFill>
                <a:srgbClr val="000000"/>
              </a:solidFill>
              <a:round/>
              <a:headEnd/>
              <a:tailEnd/>
            </a:ln>
          </p:spPr>
          <p:txBody>
            <a:bodyPr/>
            <a:lstStyle/>
            <a:p>
              <a:endParaRPr lang="zh-CN" altLang="en-US" sz="1400"/>
            </a:p>
          </p:txBody>
        </p:sp>
        <p:sp>
          <p:nvSpPr>
            <p:cNvPr id="106518" name="Line 22"/>
            <p:cNvSpPr>
              <a:spLocks noChangeShapeType="1"/>
            </p:cNvSpPr>
            <p:nvPr/>
          </p:nvSpPr>
          <p:spPr bwMode="auto">
            <a:xfrm>
              <a:off x="7680" y="4077"/>
              <a:ext cx="1260" cy="0"/>
            </a:xfrm>
            <a:prstGeom prst="line">
              <a:avLst/>
            </a:prstGeom>
            <a:noFill/>
            <a:ln w="9525">
              <a:solidFill>
                <a:srgbClr val="000000"/>
              </a:solidFill>
              <a:round/>
              <a:headEnd/>
              <a:tailEnd/>
            </a:ln>
          </p:spPr>
          <p:txBody>
            <a:bodyPr/>
            <a:lstStyle/>
            <a:p>
              <a:endParaRPr lang="zh-CN" altLang="en-US" sz="1400"/>
            </a:p>
          </p:txBody>
        </p:sp>
        <p:sp>
          <p:nvSpPr>
            <p:cNvPr id="106519" name="Line 23"/>
            <p:cNvSpPr>
              <a:spLocks noChangeShapeType="1"/>
            </p:cNvSpPr>
            <p:nvPr/>
          </p:nvSpPr>
          <p:spPr bwMode="auto">
            <a:xfrm>
              <a:off x="2820" y="4077"/>
              <a:ext cx="0" cy="312"/>
            </a:xfrm>
            <a:prstGeom prst="line">
              <a:avLst/>
            </a:prstGeom>
            <a:noFill/>
            <a:ln w="9525">
              <a:solidFill>
                <a:srgbClr val="000000"/>
              </a:solidFill>
              <a:round/>
              <a:headEnd/>
              <a:tailEnd type="triangle" w="med" len="med"/>
            </a:ln>
          </p:spPr>
          <p:txBody>
            <a:bodyPr/>
            <a:lstStyle/>
            <a:p>
              <a:endParaRPr lang="zh-CN" altLang="en-US" sz="1400"/>
            </a:p>
          </p:txBody>
        </p:sp>
        <p:sp>
          <p:nvSpPr>
            <p:cNvPr id="106520" name="Line 24"/>
            <p:cNvSpPr>
              <a:spLocks noChangeShapeType="1"/>
            </p:cNvSpPr>
            <p:nvPr/>
          </p:nvSpPr>
          <p:spPr bwMode="auto">
            <a:xfrm>
              <a:off x="8955" y="4077"/>
              <a:ext cx="0" cy="312"/>
            </a:xfrm>
            <a:prstGeom prst="line">
              <a:avLst/>
            </a:prstGeom>
            <a:noFill/>
            <a:ln w="9525">
              <a:solidFill>
                <a:srgbClr val="000000"/>
              </a:solidFill>
              <a:round/>
              <a:headEnd/>
              <a:tailEnd type="triangle" w="med" len="med"/>
            </a:ln>
          </p:spPr>
          <p:txBody>
            <a:bodyPr/>
            <a:lstStyle/>
            <a:p>
              <a:endParaRPr lang="zh-CN" altLang="en-US" sz="1400"/>
            </a:p>
          </p:txBody>
        </p:sp>
        <p:sp>
          <p:nvSpPr>
            <p:cNvPr id="106521" name="Line 25"/>
            <p:cNvSpPr>
              <a:spLocks noChangeShapeType="1"/>
            </p:cNvSpPr>
            <p:nvPr/>
          </p:nvSpPr>
          <p:spPr bwMode="auto">
            <a:xfrm>
              <a:off x="2820" y="4872"/>
              <a:ext cx="0" cy="312"/>
            </a:xfrm>
            <a:prstGeom prst="line">
              <a:avLst/>
            </a:prstGeom>
            <a:noFill/>
            <a:ln w="9525">
              <a:solidFill>
                <a:srgbClr val="000000"/>
              </a:solidFill>
              <a:round/>
              <a:headEnd/>
              <a:tailEnd type="triangle" w="med" len="med"/>
            </a:ln>
          </p:spPr>
          <p:txBody>
            <a:bodyPr/>
            <a:lstStyle/>
            <a:p>
              <a:endParaRPr lang="zh-CN" altLang="en-US" sz="1400"/>
            </a:p>
          </p:txBody>
        </p:sp>
        <p:sp>
          <p:nvSpPr>
            <p:cNvPr id="106522" name="Line 26"/>
            <p:cNvSpPr>
              <a:spLocks noChangeShapeType="1"/>
            </p:cNvSpPr>
            <p:nvPr/>
          </p:nvSpPr>
          <p:spPr bwMode="auto">
            <a:xfrm>
              <a:off x="2820" y="5652"/>
              <a:ext cx="0" cy="312"/>
            </a:xfrm>
            <a:prstGeom prst="line">
              <a:avLst/>
            </a:prstGeom>
            <a:noFill/>
            <a:ln w="9525">
              <a:solidFill>
                <a:srgbClr val="000000"/>
              </a:solidFill>
              <a:round/>
              <a:headEnd/>
              <a:tailEnd type="triangle" w="med" len="med"/>
            </a:ln>
          </p:spPr>
          <p:txBody>
            <a:bodyPr/>
            <a:lstStyle/>
            <a:p>
              <a:endParaRPr lang="zh-CN" altLang="en-US" sz="1400"/>
            </a:p>
          </p:txBody>
        </p:sp>
        <p:sp>
          <p:nvSpPr>
            <p:cNvPr id="106523" name="Line 27"/>
            <p:cNvSpPr>
              <a:spLocks noChangeShapeType="1"/>
            </p:cNvSpPr>
            <p:nvPr/>
          </p:nvSpPr>
          <p:spPr bwMode="auto">
            <a:xfrm>
              <a:off x="2835" y="6432"/>
              <a:ext cx="0" cy="312"/>
            </a:xfrm>
            <a:prstGeom prst="line">
              <a:avLst/>
            </a:prstGeom>
            <a:noFill/>
            <a:ln w="9525">
              <a:solidFill>
                <a:srgbClr val="000000"/>
              </a:solidFill>
              <a:round/>
              <a:headEnd/>
              <a:tailEnd type="triangle" w="med" len="med"/>
            </a:ln>
          </p:spPr>
          <p:txBody>
            <a:bodyPr/>
            <a:lstStyle/>
            <a:p>
              <a:endParaRPr lang="zh-CN" altLang="en-US" sz="1400"/>
            </a:p>
          </p:txBody>
        </p:sp>
        <p:sp>
          <p:nvSpPr>
            <p:cNvPr id="106524" name="Line 28"/>
            <p:cNvSpPr>
              <a:spLocks noChangeShapeType="1"/>
            </p:cNvSpPr>
            <p:nvPr/>
          </p:nvSpPr>
          <p:spPr bwMode="auto">
            <a:xfrm>
              <a:off x="2880" y="7212"/>
              <a:ext cx="0" cy="312"/>
            </a:xfrm>
            <a:prstGeom prst="line">
              <a:avLst/>
            </a:prstGeom>
            <a:noFill/>
            <a:ln w="9525">
              <a:solidFill>
                <a:srgbClr val="000000"/>
              </a:solidFill>
              <a:round/>
              <a:headEnd/>
              <a:tailEnd type="triangle" w="med" len="med"/>
            </a:ln>
          </p:spPr>
          <p:txBody>
            <a:bodyPr/>
            <a:lstStyle/>
            <a:p>
              <a:endParaRPr lang="zh-CN" altLang="en-US" sz="1400"/>
            </a:p>
          </p:txBody>
        </p:sp>
        <p:sp>
          <p:nvSpPr>
            <p:cNvPr id="106525" name="Line 29"/>
            <p:cNvSpPr>
              <a:spLocks noChangeShapeType="1"/>
            </p:cNvSpPr>
            <p:nvPr/>
          </p:nvSpPr>
          <p:spPr bwMode="auto">
            <a:xfrm>
              <a:off x="8973" y="4860"/>
              <a:ext cx="0" cy="567"/>
            </a:xfrm>
            <a:prstGeom prst="line">
              <a:avLst/>
            </a:prstGeom>
            <a:noFill/>
            <a:ln w="9525">
              <a:solidFill>
                <a:srgbClr val="000000"/>
              </a:solidFill>
              <a:round/>
              <a:headEnd/>
              <a:tailEnd type="triangle" w="med" len="med"/>
            </a:ln>
          </p:spPr>
          <p:txBody>
            <a:bodyPr/>
            <a:lstStyle/>
            <a:p>
              <a:endParaRPr lang="zh-CN" altLang="en-US" sz="1400"/>
            </a:p>
          </p:txBody>
        </p:sp>
        <p:sp>
          <p:nvSpPr>
            <p:cNvPr id="106526" name="Line 30"/>
            <p:cNvSpPr>
              <a:spLocks noChangeShapeType="1"/>
            </p:cNvSpPr>
            <p:nvPr/>
          </p:nvSpPr>
          <p:spPr bwMode="auto">
            <a:xfrm>
              <a:off x="8985" y="6048"/>
              <a:ext cx="0" cy="510"/>
            </a:xfrm>
            <a:prstGeom prst="line">
              <a:avLst/>
            </a:prstGeom>
            <a:noFill/>
            <a:ln w="9525">
              <a:solidFill>
                <a:srgbClr val="000000"/>
              </a:solidFill>
              <a:round/>
              <a:headEnd/>
              <a:tailEnd type="triangle" w="med" len="med"/>
            </a:ln>
          </p:spPr>
          <p:txBody>
            <a:bodyPr/>
            <a:lstStyle/>
            <a:p>
              <a:endParaRPr lang="zh-CN" altLang="en-US" sz="1400"/>
            </a:p>
          </p:txBody>
        </p:sp>
        <p:sp>
          <p:nvSpPr>
            <p:cNvPr id="106527" name="Line 31"/>
            <p:cNvSpPr>
              <a:spLocks noChangeShapeType="1"/>
            </p:cNvSpPr>
            <p:nvPr/>
          </p:nvSpPr>
          <p:spPr bwMode="auto">
            <a:xfrm>
              <a:off x="9000" y="7002"/>
              <a:ext cx="0" cy="510"/>
            </a:xfrm>
            <a:prstGeom prst="line">
              <a:avLst/>
            </a:prstGeom>
            <a:noFill/>
            <a:ln w="9525">
              <a:solidFill>
                <a:srgbClr val="000000"/>
              </a:solidFill>
              <a:round/>
              <a:headEnd/>
              <a:tailEnd type="triangle" w="med" len="med"/>
            </a:ln>
          </p:spPr>
          <p:txBody>
            <a:bodyPr/>
            <a:lstStyle/>
            <a:p>
              <a:endParaRPr lang="zh-CN" altLang="en-US" sz="1400"/>
            </a:p>
          </p:txBody>
        </p:sp>
        <p:sp>
          <p:nvSpPr>
            <p:cNvPr id="106528" name="Line 32"/>
            <p:cNvSpPr>
              <a:spLocks noChangeShapeType="1"/>
            </p:cNvSpPr>
            <p:nvPr/>
          </p:nvSpPr>
          <p:spPr bwMode="auto">
            <a:xfrm>
              <a:off x="2877" y="8148"/>
              <a:ext cx="0" cy="482"/>
            </a:xfrm>
            <a:prstGeom prst="line">
              <a:avLst/>
            </a:prstGeom>
            <a:noFill/>
            <a:ln w="9525">
              <a:solidFill>
                <a:srgbClr val="000000"/>
              </a:solidFill>
              <a:round/>
              <a:headEnd/>
              <a:tailEnd/>
            </a:ln>
          </p:spPr>
          <p:txBody>
            <a:bodyPr/>
            <a:lstStyle/>
            <a:p>
              <a:endParaRPr lang="zh-CN" altLang="en-US" sz="1400"/>
            </a:p>
          </p:txBody>
        </p:sp>
        <p:sp>
          <p:nvSpPr>
            <p:cNvPr id="106529" name="Line 33"/>
            <p:cNvSpPr>
              <a:spLocks noChangeShapeType="1"/>
            </p:cNvSpPr>
            <p:nvPr/>
          </p:nvSpPr>
          <p:spPr bwMode="auto">
            <a:xfrm flipV="1">
              <a:off x="2877" y="8630"/>
              <a:ext cx="1915" cy="10"/>
            </a:xfrm>
            <a:prstGeom prst="line">
              <a:avLst/>
            </a:prstGeom>
            <a:noFill/>
            <a:ln w="9525">
              <a:solidFill>
                <a:srgbClr val="000000"/>
              </a:solidFill>
              <a:round/>
              <a:headEnd/>
              <a:tailEnd type="triangle" w="med" len="med"/>
            </a:ln>
          </p:spPr>
          <p:txBody>
            <a:bodyPr/>
            <a:lstStyle/>
            <a:p>
              <a:endParaRPr lang="zh-CN" altLang="en-US" sz="1400"/>
            </a:p>
          </p:txBody>
        </p:sp>
        <p:sp>
          <p:nvSpPr>
            <p:cNvPr id="106530" name="Line 34"/>
            <p:cNvSpPr>
              <a:spLocks noChangeShapeType="1"/>
            </p:cNvSpPr>
            <p:nvPr/>
          </p:nvSpPr>
          <p:spPr bwMode="auto">
            <a:xfrm>
              <a:off x="9015" y="8118"/>
              <a:ext cx="0" cy="482"/>
            </a:xfrm>
            <a:prstGeom prst="line">
              <a:avLst/>
            </a:prstGeom>
            <a:noFill/>
            <a:ln w="9525">
              <a:solidFill>
                <a:srgbClr val="000000"/>
              </a:solidFill>
              <a:round/>
              <a:headEnd/>
              <a:tailEnd/>
            </a:ln>
          </p:spPr>
          <p:txBody>
            <a:bodyPr/>
            <a:lstStyle/>
            <a:p>
              <a:endParaRPr lang="zh-CN" altLang="en-US" sz="1400"/>
            </a:p>
          </p:txBody>
        </p:sp>
        <p:sp>
          <p:nvSpPr>
            <p:cNvPr id="106531" name="Line 35"/>
            <p:cNvSpPr>
              <a:spLocks noChangeShapeType="1"/>
            </p:cNvSpPr>
            <p:nvPr/>
          </p:nvSpPr>
          <p:spPr bwMode="auto">
            <a:xfrm>
              <a:off x="6780" y="8600"/>
              <a:ext cx="2238" cy="16"/>
            </a:xfrm>
            <a:prstGeom prst="line">
              <a:avLst/>
            </a:prstGeom>
            <a:noFill/>
            <a:ln w="9525">
              <a:solidFill>
                <a:srgbClr val="000000"/>
              </a:solidFill>
              <a:round/>
              <a:headEnd type="triangle" w="med" len="med"/>
              <a:tailEnd/>
            </a:ln>
          </p:spPr>
          <p:txBody>
            <a:bodyPr/>
            <a:lstStyle/>
            <a:p>
              <a:endParaRPr lang="zh-CN" altLang="en-US" sz="1400"/>
            </a:p>
          </p:txBody>
        </p:sp>
        <p:sp>
          <p:nvSpPr>
            <p:cNvPr id="106532" name="Line 36"/>
            <p:cNvSpPr>
              <a:spLocks noChangeShapeType="1"/>
            </p:cNvSpPr>
            <p:nvPr/>
          </p:nvSpPr>
          <p:spPr bwMode="auto">
            <a:xfrm>
              <a:off x="5775" y="8853"/>
              <a:ext cx="0" cy="312"/>
            </a:xfrm>
            <a:prstGeom prst="line">
              <a:avLst/>
            </a:prstGeom>
            <a:noFill/>
            <a:ln w="9525">
              <a:solidFill>
                <a:srgbClr val="000000"/>
              </a:solidFill>
              <a:round/>
              <a:headEnd/>
              <a:tailEnd type="triangle" w="med" len="med"/>
            </a:ln>
          </p:spPr>
          <p:txBody>
            <a:bodyPr/>
            <a:lstStyle/>
            <a:p>
              <a:endParaRPr lang="zh-CN" altLang="en-US" sz="1400"/>
            </a:p>
          </p:txBody>
        </p:sp>
      </p:grpSp>
      <p:sp>
        <p:nvSpPr>
          <p:cNvPr id="106533" name="Rectangle 37"/>
          <p:cNvSpPr>
            <a:spLocks noChangeArrowheads="1"/>
          </p:cNvSpPr>
          <p:nvPr/>
        </p:nvSpPr>
        <p:spPr bwMode="auto">
          <a:xfrm>
            <a:off x="6194425" y="1247775"/>
            <a:ext cx="2805113" cy="1041400"/>
          </a:xfrm>
          <a:prstGeom prst="rect">
            <a:avLst/>
          </a:prstGeom>
          <a:noFill/>
          <a:ln w="9525">
            <a:noFill/>
            <a:miter lim="800000"/>
            <a:headEnd/>
            <a:tailEnd/>
          </a:ln>
          <a:effectLst/>
        </p:spPr>
        <p:txBody>
          <a:bodyPr anchor="ctr">
            <a:spAutoFit/>
          </a:bodyPr>
          <a:lstStyle/>
          <a:p>
            <a:pPr algn="l">
              <a:lnSpc>
                <a:spcPct val="130000"/>
              </a:lnSpc>
              <a:buFont typeface="Wingdings" pitchFamily="2" charset="2"/>
              <a:buChar char="Ø"/>
            </a:pPr>
            <a:r>
              <a:rPr lang="en-US" altLang="zh-CN" sz="2400" b="1">
                <a:solidFill>
                  <a:srgbClr val="006C69"/>
                </a:solidFill>
                <a:effectLst>
                  <a:outerShdw blurRad="38100" dist="38100" dir="2700000" algn="tl">
                    <a:srgbClr val="C0C0C0"/>
                  </a:outerShdw>
                </a:effectLst>
              </a:rPr>
              <a:t>  </a:t>
            </a:r>
            <a:r>
              <a:rPr lang="zh-CN" altLang="en-US" sz="2400" b="1">
                <a:solidFill>
                  <a:srgbClr val="006C69"/>
                </a:solidFill>
                <a:effectLst>
                  <a:outerShdw blurRad="38100" dist="38100" dir="2700000" algn="tl">
                    <a:srgbClr val="C0C0C0"/>
                  </a:outerShdw>
                </a:effectLst>
              </a:rPr>
              <a:t>结构化维护</a:t>
            </a:r>
          </a:p>
          <a:p>
            <a:pPr algn="l">
              <a:lnSpc>
                <a:spcPct val="130000"/>
              </a:lnSpc>
              <a:buFont typeface="Wingdings" pitchFamily="2" charset="2"/>
              <a:buChar char="Ø"/>
            </a:pPr>
            <a:r>
              <a:rPr lang="zh-CN" altLang="en-US" sz="2400" b="1">
                <a:solidFill>
                  <a:srgbClr val="006C69"/>
                </a:solidFill>
                <a:effectLst>
                  <a:outerShdw blurRad="38100" dist="38100" dir="2700000" algn="tl">
                    <a:srgbClr val="C0C0C0"/>
                  </a:outerShdw>
                </a:effectLst>
              </a:rPr>
              <a:t>  非结构化维护</a:t>
            </a:r>
          </a:p>
        </p:txBody>
      </p:sp>
      <p:cxnSp>
        <p:nvCxnSpPr>
          <p:cNvPr id="3" name="直接连接符 2"/>
          <p:cNvCxnSpPr/>
          <p:nvPr/>
        </p:nvCxnSpPr>
        <p:spPr bwMode="auto">
          <a:xfrm>
            <a:off x="1894114" y="2982686"/>
            <a:ext cx="2895600" cy="661502"/>
          </a:xfrm>
          <a:prstGeom prst="line">
            <a:avLst/>
          </a:prstGeom>
          <a:ln w="28575">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07525" name="Text Box 5"/>
          <p:cNvSpPr txBox="1">
            <a:spLocks noChangeArrowheads="1"/>
          </p:cNvSpPr>
          <p:nvPr/>
        </p:nvSpPr>
        <p:spPr bwMode="auto">
          <a:xfrm>
            <a:off x="285750" y="1347788"/>
            <a:ext cx="6726238" cy="476250"/>
          </a:xfrm>
          <a:prstGeom prst="rect">
            <a:avLst/>
          </a:prstGeom>
          <a:noFill/>
          <a:ln w="9525">
            <a:noFill/>
            <a:miter lim="800000"/>
            <a:headEnd/>
            <a:tailEnd/>
          </a:ln>
          <a:effectLst/>
        </p:spPr>
        <p:txBody>
          <a:bodyPr>
            <a:spAutoFit/>
          </a:bodyPr>
          <a:lstStyle/>
          <a:p>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概述</a:t>
            </a:r>
          </a:p>
        </p:txBody>
      </p:sp>
      <p:sp>
        <p:nvSpPr>
          <p:cNvPr id="107526" name="Rectangle 6"/>
          <p:cNvSpPr>
            <a:spLocks noChangeArrowheads="1"/>
          </p:cNvSpPr>
          <p:nvPr/>
        </p:nvSpPr>
        <p:spPr bwMode="auto">
          <a:xfrm>
            <a:off x="303213" y="2114540"/>
            <a:ext cx="8640762" cy="3416320"/>
          </a:xfrm>
          <a:prstGeom prst="rect">
            <a:avLst/>
          </a:prstGeom>
          <a:noFill/>
          <a:ln w="9525">
            <a:noFill/>
            <a:miter lim="800000"/>
            <a:headEnd/>
            <a:tailEnd/>
          </a:ln>
          <a:effectLst/>
        </p:spPr>
        <p:txBody>
          <a:bodyPr anchor="ctr">
            <a:spAutoFit/>
          </a:bodyPr>
          <a:lstStyle/>
          <a:p>
            <a:pPr algn="l">
              <a:lnSpc>
                <a:spcPct val="150000"/>
              </a:lnSpc>
            </a:pPr>
            <a:r>
              <a:rPr lang="en-US" altLang="zh-CN" sz="2400" b="1" dirty="0">
                <a:effectLst>
                  <a:outerShdw blurRad="38100" dist="38100" dir="2700000" algn="tl">
                    <a:srgbClr val="C0C0C0"/>
                  </a:outerShdw>
                </a:effectLst>
              </a:rPr>
              <a:t>        </a:t>
            </a:r>
            <a:r>
              <a:rPr lang="zh-CN" altLang="en-US" sz="2400" b="1" dirty="0">
                <a:effectLst>
                  <a:outerShdw blurRad="38100" dist="38100" dir="2700000" algn="tl">
                    <a:srgbClr val="C0C0C0"/>
                  </a:outerShdw>
                </a:effectLst>
              </a:rPr>
              <a:t>软件维护工作是一个小而全的软件开发过程，因而必须纳入有效的管理中，才能保证维护工作的有效性和正确性，确保维护后系统的稳定性。</a:t>
            </a:r>
          </a:p>
          <a:p>
            <a:pPr algn="l">
              <a:lnSpc>
                <a:spcPct val="150000"/>
              </a:lnSpc>
            </a:pPr>
            <a:endParaRPr lang="zh-CN" altLang="en-US" sz="2400" b="1" dirty="0">
              <a:effectLst>
                <a:outerShdw blurRad="38100" dist="38100" dir="2700000" algn="tl">
                  <a:srgbClr val="C0C0C0"/>
                </a:outerShdw>
              </a:effectLst>
            </a:endParaRPr>
          </a:p>
          <a:p>
            <a:pPr algn="l">
              <a:lnSpc>
                <a:spcPct val="150000"/>
              </a:lnSpc>
            </a:pPr>
            <a:r>
              <a:rPr lang="zh-CN" altLang="en-US" sz="2400" b="1" dirty="0">
                <a:effectLst>
                  <a:outerShdw blurRad="38100" dist="38100" dir="2700000" algn="tl">
                    <a:srgbClr val="C0C0C0"/>
                  </a:outerShdw>
                </a:effectLst>
              </a:rPr>
              <a:t>        软件维护管理的基本内容主要涵盖</a:t>
            </a:r>
            <a:r>
              <a:rPr lang="zh-CN" altLang="en-US" sz="2400" b="1" dirty="0">
                <a:solidFill>
                  <a:schemeClr val="tx1"/>
                </a:solidFill>
                <a:effectLst>
                  <a:outerShdw blurRad="38100" dist="38100" dir="2700000" algn="tl">
                    <a:srgbClr val="C0C0C0"/>
                  </a:outerShdw>
                </a:effectLst>
              </a:rPr>
              <a:t>维护的</a:t>
            </a:r>
            <a:r>
              <a:rPr lang="zh-CN" altLang="en-US" sz="2400" b="1" dirty="0">
                <a:solidFill>
                  <a:schemeClr val="tx2"/>
                </a:solidFill>
                <a:effectLst>
                  <a:outerShdw blurRad="38100" dist="38100" dir="2700000" algn="tl">
                    <a:srgbClr val="C0C0C0"/>
                  </a:outerShdw>
                </a:effectLst>
              </a:rPr>
              <a:t>组织结构</a:t>
            </a:r>
            <a:r>
              <a:rPr lang="zh-CN" altLang="en-US" sz="2400" b="1" dirty="0">
                <a:solidFill>
                  <a:schemeClr val="tx1"/>
                </a:solidFill>
                <a:effectLst>
                  <a:outerShdw blurRad="38100" dist="38100" dir="2700000" algn="tl">
                    <a:srgbClr val="C0C0C0"/>
                  </a:outerShdw>
                </a:effectLst>
              </a:rPr>
              <a:t>、</a:t>
            </a:r>
            <a:r>
              <a:rPr lang="zh-CN" altLang="en-US" sz="2400" b="1" dirty="0" smtClean="0">
                <a:solidFill>
                  <a:schemeClr val="tx2"/>
                </a:solidFill>
                <a:effectLst>
                  <a:outerShdw blurRad="38100" dist="38100" dir="2700000" algn="tl">
                    <a:srgbClr val="C0C0C0"/>
                  </a:outerShdw>
                </a:effectLst>
              </a:rPr>
              <a:t>维护申请</a:t>
            </a:r>
            <a:r>
              <a:rPr lang="zh-CN" altLang="en-US" sz="2400" b="1" dirty="0">
                <a:solidFill>
                  <a:schemeClr val="tx2"/>
                </a:solidFill>
                <a:effectLst>
                  <a:outerShdw blurRad="38100" dist="38100" dir="2700000" algn="tl">
                    <a:srgbClr val="C0C0C0"/>
                  </a:outerShdw>
                </a:effectLst>
              </a:rPr>
              <a:t>报告</a:t>
            </a:r>
            <a:r>
              <a:rPr lang="zh-CN" altLang="en-US" sz="2400" b="1" dirty="0">
                <a:solidFill>
                  <a:schemeClr val="tx1"/>
                </a:solidFill>
                <a:effectLst>
                  <a:outerShdw blurRad="38100" dist="38100" dir="2700000" algn="tl">
                    <a:srgbClr val="C0C0C0"/>
                  </a:outerShdw>
                </a:effectLst>
              </a:rPr>
              <a:t>、</a:t>
            </a:r>
            <a:r>
              <a:rPr lang="zh-CN" altLang="en-US" sz="2400" b="1" dirty="0">
                <a:solidFill>
                  <a:schemeClr val="tx2"/>
                </a:solidFill>
                <a:effectLst>
                  <a:outerShdw blurRad="38100" dist="38100" dir="2700000" algn="tl">
                    <a:srgbClr val="C0C0C0"/>
                  </a:outerShdw>
                </a:effectLst>
              </a:rPr>
              <a:t>维护工作流</a:t>
            </a:r>
            <a:r>
              <a:rPr lang="zh-CN" altLang="en-US" sz="2400" b="1" dirty="0">
                <a:solidFill>
                  <a:schemeClr val="tx1"/>
                </a:solidFill>
                <a:effectLst>
                  <a:outerShdw blurRad="38100" dist="38100" dir="2700000" algn="tl">
                    <a:srgbClr val="C0C0C0"/>
                  </a:outerShdw>
                </a:effectLst>
              </a:rPr>
              <a:t>、</a:t>
            </a:r>
            <a:r>
              <a:rPr lang="zh-CN" altLang="en-US" sz="2400" b="1" dirty="0">
                <a:solidFill>
                  <a:schemeClr val="tx2"/>
                </a:solidFill>
                <a:effectLst>
                  <a:outerShdw blurRad="38100" dist="38100" dir="2700000" algn="tl">
                    <a:srgbClr val="C0C0C0"/>
                  </a:outerShdw>
                </a:effectLst>
              </a:rPr>
              <a:t>维护成本</a:t>
            </a:r>
            <a:r>
              <a:rPr lang="zh-CN" altLang="en-US" sz="2400" b="1" dirty="0">
                <a:solidFill>
                  <a:schemeClr val="tx1"/>
                </a:solidFill>
                <a:effectLst>
                  <a:outerShdw blurRad="38100" dist="38100" dir="2700000" algn="tl">
                    <a:srgbClr val="C0C0C0"/>
                  </a:outerShdw>
                </a:effectLst>
              </a:rPr>
              <a:t>以及</a:t>
            </a:r>
            <a:r>
              <a:rPr lang="zh-CN" altLang="en-US" sz="2400" b="1" dirty="0">
                <a:solidFill>
                  <a:schemeClr val="tx2"/>
                </a:solidFill>
                <a:effectLst>
                  <a:outerShdw blurRad="38100" dist="38100" dir="2700000" algn="tl">
                    <a:srgbClr val="C0C0C0"/>
                  </a:outerShdw>
                </a:effectLst>
              </a:rPr>
              <a:t>维护评审</a:t>
            </a:r>
            <a:r>
              <a:rPr lang="zh-CN" altLang="en-US" sz="2400" b="1" dirty="0">
                <a:effectLst>
                  <a:outerShdw blurRad="38100" dist="38100" dir="2700000" algn="tl">
                    <a:srgbClr val="C0C0C0"/>
                  </a:outerShdw>
                </a:effectLst>
              </a:rPr>
              <a:t>。 </a:t>
            </a:r>
          </a:p>
        </p:txBody>
      </p:sp>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08549" name="Text Box 5"/>
          <p:cNvSpPr txBox="1">
            <a:spLocks noChangeArrowheads="1"/>
          </p:cNvSpPr>
          <p:nvPr/>
        </p:nvSpPr>
        <p:spPr bwMode="auto">
          <a:xfrm>
            <a:off x="0" y="1244600"/>
            <a:ext cx="9144000"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1.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宋体"/>
              </a:rPr>
              <a:t>——</a:t>
            </a:r>
            <a:r>
              <a:rPr lang="zh-CN" altLang="en-US" b="1">
                <a:solidFill>
                  <a:schemeClr val="hlink"/>
                </a:solidFill>
                <a:effectLst>
                  <a:outerShdw blurRad="38100" dist="38100" dir="2700000" algn="tl">
                    <a:srgbClr val="C0C0C0"/>
                  </a:outerShdw>
                </a:effectLst>
              </a:rPr>
              <a:t>维护的组织结构（之一）</a:t>
            </a:r>
          </a:p>
        </p:txBody>
      </p:sp>
      <p:sp>
        <p:nvSpPr>
          <p:cNvPr id="108550" name="Rectangle 6"/>
          <p:cNvSpPr>
            <a:spLocks noChangeArrowheads="1"/>
          </p:cNvSpPr>
          <p:nvPr/>
        </p:nvSpPr>
        <p:spPr bwMode="auto">
          <a:xfrm>
            <a:off x="293688" y="1738313"/>
            <a:ext cx="8621712" cy="4789487"/>
          </a:xfrm>
          <a:prstGeom prst="rect">
            <a:avLst/>
          </a:prstGeom>
          <a:noFill/>
          <a:ln w="9525">
            <a:noFill/>
            <a:miter lim="800000"/>
            <a:headEnd/>
            <a:tailEnd/>
          </a:ln>
          <a:effectLst/>
        </p:spPr>
        <p:txBody>
          <a:bodyPr anchor="ctr">
            <a:spAutoFit/>
          </a:bodyPr>
          <a:lstStyle/>
          <a:p>
            <a:pPr indent="276225" algn="l">
              <a:lnSpc>
                <a:spcPct val="140000"/>
              </a:lnSpc>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维护由于周期长、工作量，应该成立专门的维护组织来实施维护阶段的活动。但存在以下几方面的操作困难：</a:t>
            </a:r>
          </a:p>
          <a:p>
            <a:pPr indent="276225" algn="l">
              <a:lnSpc>
                <a:spcPct val="140000"/>
              </a:lnSpc>
            </a:pPr>
            <a:r>
              <a:rPr lang="zh-CN" altLang="en-US" sz="2000" b="1">
                <a:effectLst>
                  <a:outerShdw blurRad="38100" dist="38100" dir="2700000" algn="tl">
                    <a:srgbClr val="C0C0C0"/>
                  </a:outerShdw>
                </a:effectLst>
              </a:rPr>
              <a:t>    ⑴ 维护工作的</a:t>
            </a:r>
            <a:r>
              <a:rPr lang="zh-CN" altLang="en-US" sz="2000" b="1">
                <a:solidFill>
                  <a:schemeClr val="tx2"/>
                </a:solidFill>
                <a:effectLst>
                  <a:outerShdw blurRad="38100" dist="38100" dir="2700000" algn="tl">
                    <a:srgbClr val="C0C0C0"/>
                  </a:outerShdw>
                </a:effectLst>
              </a:rPr>
              <a:t>不确定性</a:t>
            </a:r>
            <a:r>
              <a:rPr lang="zh-CN" altLang="en-US" sz="2000" b="1">
                <a:effectLst>
                  <a:outerShdw blurRad="38100" dist="38100" dir="2700000" algn="tl">
                    <a:srgbClr val="C0C0C0"/>
                  </a:outerShdw>
                </a:effectLst>
              </a:rPr>
              <a:t>。维护工作会在系统运行初期有一个集中出现的过程，但整体来看，维护工作的出现是随机现象，难以就整个维护过程事先进行安排（除了预防性维护），而只能出现维护事件后再进行管理。</a:t>
            </a:r>
          </a:p>
          <a:p>
            <a:pPr indent="276225" algn="l">
              <a:lnSpc>
                <a:spcPct val="140000"/>
              </a:lnSpc>
            </a:pPr>
            <a:r>
              <a:rPr lang="zh-CN" altLang="en-US" sz="2000" b="1">
                <a:effectLst>
                  <a:outerShdw blurRad="38100" dist="38100" dir="2700000" algn="tl">
                    <a:srgbClr val="C0C0C0"/>
                  </a:outerShdw>
                </a:effectLst>
              </a:rPr>
              <a:t>    ⑵ 维护人员的</a:t>
            </a:r>
            <a:r>
              <a:rPr lang="zh-CN" altLang="en-US" sz="2000" b="1">
                <a:solidFill>
                  <a:schemeClr val="tx2"/>
                </a:solidFill>
                <a:effectLst>
                  <a:outerShdw blurRad="38100" dist="38100" dir="2700000" algn="tl">
                    <a:srgbClr val="C0C0C0"/>
                  </a:outerShdw>
                </a:effectLst>
              </a:rPr>
              <a:t>流动性</a:t>
            </a:r>
            <a:r>
              <a:rPr lang="zh-CN" altLang="en-US" sz="2000" b="1">
                <a:effectLst>
                  <a:outerShdw blurRad="38100" dist="38100" dir="2700000" algn="tl">
                    <a:srgbClr val="C0C0C0"/>
                  </a:outerShdw>
                </a:effectLst>
              </a:rPr>
              <a:t>。显然由开发人员完成系统维护工作是最好的方式。因为他们对系统从整体结构到具体实现细节了如指掌，能很快评估维护内容，发现问题所在。但设计人员通常需要进行多个项目的同步研发，难以以专职的身份完成维护工作。</a:t>
            </a:r>
          </a:p>
          <a:p>
            <a:pPr indent="276225" algn="l">
              <a:lnSpc>
                <a:spcPct val="140000"/>
              </a:lnSpc>
            </a:pPr>
            <a:r>
              <a:rPr lang="zh-CN" altLang="en-US" sz="2000" b="1">
                <a:effectLst>
                  <a:outerShdw blurRad="38100" dist="38100" dir="2700000" algn="tl">
                    <a:srgbClr val="C0C0C0"/>
                  </a:outerShdw>
                </a:effectLst>
              </a:rPr>
              <a:t>    ⑶ 从企业运行来说，为不确定的维护工作确定固定人员的方式涉及系统成本</a:t>
            </a:r>
            <a:r>
              <a:rPr lang="en-US" altLang="zh-CN" sz="2000" b="1">
                <a:effectLst>
                  <a:outerShdw blurRad="38100" dist="38100" dir="2700000" algn="tl">
                    <a:srgbClr val="C0C0C0"/>
                  </a:outerShdw>
                </a:effectLst>
              </a:rPr>
              <a:t>――</a:t>
            </a:r>
            <a:r>
              <a:rPr lang="zh-CN" altLang="en-US" sz="2000" b="1">
                <a:solidFill>
                  <a:schemeClr val="tx2"/>
                </a:solidFill>
                <a:effectLst>
                  <a:outerShdw blurRad="38100" dist="38100" dir="2700000" algn="tl">
                    <a:srgbClr val="C0C0C0"/>
                  </a:outerShdw>
                </a:effectLst>
              </a:rPr>
              <a:t>效益问题</a:t>
            </a:r>
            <a:r>
              <a:rPr lang="zh-CN" altLang="en-US" sz="2000" b="1">
                <a:effectLst>
                  <a:outerShdw blurRad="38100" dist="38100" dir="2700000" algn="tl">
                    <a:srgbClr val="C0C0C0"/>
                  </a:outerShdw>
                </a:effectLst>
              </a:rPr>
              <a:t>。 </a:t>
            </a: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09574" name="Text Box 6"/>
          <p:cNvSpPr txBox="1">
            <a:spLocks noChangeArrowheads="1"/>
          </p:cNvSpPr>
          <p:nvPr/>
        </p:nvSpPr>
        <p:spPr bwMode="auto">
          <a:xfrm>
            <a:off x="0" y="1368425"/>
            <a:ext cx="9144000"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1.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维护的组织结构（之二）</a:t>
            </a:r>
          </a:p>
        </p:txBody>
      </p:sp>
      <p:grpSp>
        <p:nvGrpSpPr>
          <p:cNvPr id="109575" name="Group 7"/>
          <p:cNvGrpSpPr>
            <a:grpSpLocks/>
          </p:cNvGrpSpPr>
          <p:nvPr/>
        </p:nvGrpSpPr>
        <p:grpSpPr bwMode="auto">
          <a:xfrm>
            <a:off x="903288" y="2506663"/>
            <a:ext cx="7462837" cy="3529012"/>
            <a:chOff x="2565" y="11466"/>
            <a:chExt cx="6855" cy="3003"/>
          </a:xfrm>
        </p:grpSpPr>
        <p:pic>
          <p:nvPicPr>
            <p:cNvPr id="109576" name="Picture 8" descr="男"/>
            <p:cNvPicPr>
              <a:picLocks noChangeAspect="1" noChangeArrowheads="1"/>
            </p:cNvPicPr>
            <p:nvPr/>
          </p:nvPicPr>
          <p:blipFill>
            <a:blip r:embed="rId2"/>
            <a:srcRect/>
            <a:stretch>
              <a:fillRect/>
            </a:stretch>
          </p:blipFill>
          <p:spPr bwMode="auto">
            <a:xfrm>
              <a:off x="5130" y="12129"/>
              <a:ext cx="474" cy="1077"/>
            </a:xfrm>
            <a:prstGeom prst="rect">
              <a:avLst/>
            </a:prstGeom>
            <a:noFill/>
            <a:ln w="9525">
              <a:noFill/>
              <a:miter lim="800000"/>
              <a:headEnd/>
              <a:tailEnd/>
            </a:ln>
          </p:spPr>
        </p:pic>
        <p:pic>
          <p:nvPicPr>
            <p:cNvPr id="109577" name="Picture 9" descr="男"/>
            <p:cNvPicPr>
              <a:picLocks noChangeAspect="1" noChangeArrowheads="1"/>
            </p:cNvPicPr>
            <p:nvPr/>
          </p:nvPicPr>
          <p:blipFill>
            <a:blip r:embed="rId2"/>
            <a:srcRect/>
            <a:stretch>
              <a:fillRect/>
            </a:stretch>
          </p:blipFill>
          <p:spPr bwMode="auto">
            <a:xfrm>
              <a:off x="3105" y="13266"/>
              <a:ext cx="343" cy="780"/>
            </a:xfrm>
            <a:prstGeom prst="rect">
              <a:avLst/>
            </a:prstGeom>
            <a:noFill/>
            <a:ln w="9525">
              <a:noFill/>
              <a:miter lim="800000"/>
              <a:headEnd/>
              <a:tailEnd/>
            </a:ln>
          </p:spPr>
        </p:pic>
        <p:pic>
          <p:nvPicPr>
            <p:cNvPr id="109578" name="Picture 10" descr="男"/>
            <p:cNvPicPr>
              <a:picLocks noChangeAspect="1" noChangeArrowheads="1"/>
            </p:cNvPicPr>
            <p:nvPr/>
          </p:nvPicPr>
          <p:blipFill>
            <a:blip r:embed="rId2"/>
            <a:srcRect/>
            <a:stretch>
              <a:fillRect/>
            </a:stretch>
          </p:blipFill>
          <p:spPr bwMode="auto">
            <a:xfrm>
              <a:off x="8400" y="11910"/>
              <a:ext cx="343" cy="780"/>
            </a:xfrm>
            <a:prstGeom prst="rect">
              <a:avLst/>
            </a:prstGeom>
            <a:noFill/>
            <a:ln w="9525">
              <a:noFill/>
              <a:miter lim="800000"/>
              <a:headEnd/>
              <a:tailEnd/>
            </a:ln>
          </p:spPr>
        </p:pic>
        <p:pic>
          <p:nvPicPr>
            <p:cNvPr id="109579" name="Picture 11" descr="男"/>
            <p:cNvPicPr>
              <a:picLocks noChangeAspect="1" noChangeArrowheads="1"/>
            </p:cNvPicPr>
            <p:nvPr/>
          </p:nvPicPr>
          <p:blipFill>
            <a:blip r:embed="rId2"/>
            <a:srcRect/>
            <a:stretch>
              <a:fillRect/>
            </a:stretch>
          </p:blipFill>
          <p:spPr bwMode="auto">
            <a:xfrm>
              <a:off x="7605" y="13212"/>
              <a:ext cx="343" cy="780"/>
            </a:xfrm>
            <a:prstGeom prst="rect">
              <a:avLst/>
            </a:prstGeom>
            <a:noFill/>
            <a:ln w="9525">
              <a:noFill/>
              <a:miter lim="800000"/>
              <a:headEnd/>
              <a:tailEnd/>
            </a:ln>
          </p:spPr>
        </p:pic>
        <p:pic>
          <p:nvPicPr>
            <p:cNvPr id="109580" name="Picture 12" descr="男"/>
            <p:cNvPicPr>
              <a:picLocks noChangeAspect="1" noChangeArrowheads="1"/>
            </p:cNvPicPr>
            <p:nvPr/>
          </p:nvPicPr>
          <p:blipFill>
            <a:blip r:embed="rId2"/>
            <a:srcRect/>
            <a:stretch>
              <a:fillRect/>
            </a:stretch>
          </p:blipFill>
          <p:spPr bwMode="auto">
            <a:xfrm>
              <a:off x="9045" y="13212"/>
              <a:ext cx="343" cy="780"/>
            </a:xfrm>
            <a:prstGeom prst="rect">
              <a:avLst/>
            </a:prstGeom>
            <a:noFill/>
            <a:ln w="9525">
              <a:noFill/>
              <a:miter lim="800000"/>
              <a:headEnd/>
              <a:tailEnd/>
            </a:ln>
          </p:spPr>
        </p:pic>
        <p:sp>
          <p:nvSpPr>
            <p:cNvPr id="109581" name="AutoShape 13"/>
            <p:cNvSpPr>
              <a:spLocks noChangeArrowheads="1"/>
            </p:cNvSpPr>
            <p:nvPr/>
          </p:nvSpPr>
          <p:spPr bwMode="auto">
            <a:xfrm>
              <a:off x="6045" y="11466"/>
              <a:ext cx="1440" cy="624"/>
            </a:xfrm>
            <a:prstGeom prst="flowChartMultidocument">
              <a:avLst/>
            </a:prstGeom>
            <a:solidFill>
              <a:srgbClr val="FFFFFF"/>
            </a:solidFill>
            <a:ln w="9525">
              <a:solidFill>
                <a:srgbClr val="000000"/>
              </a:solidFill>
              <a:miter lim="800000"/>
              <a:headEnd/>
              <a:tailEnd/>
            </a:ln>
          </p:spPr>
          <p:txBody>
            <a:bodyPr/>
            <a:lstStyle/>
            <a:p>
              <a:r>
                <a:rPr lang="zh-CN" altLang="en-US" sz="1800" b="1">
                  <a:effectLst>
                    <a:outerShdw blurRad="38100" dist="38100" dir="2700000" algn="tl">
                      <a:srgbClr val="C0C0C0"/>
                    </a:outerShdw>
                  </a:effectLst>
                  <a:latin typeface="Times New Roman" pitchFamily="18" charset="0"/>
                </a:rPr>
                <a:t>维护申请</a:t>
              </a:r>
              <a:endParaRPr lang="zh-CN" altLang="en-US" sz="1800" b="1">
                <a:effectLst>
                  <a:outerShdw blurRad="38100" dist="38100" dir="2700000" algn="tl">
                    <a:srgbClr val="C0C0C0"/>
                  </a:outerShdw>
                </a:effectLst>
              </a:endParaRPr>
            </a:p>
          </p:txBody>
        </p:sp>
        <p:sp>
          <p:nvSpPr>
            <p:cNvPr id="109582" name="AutoShape 14"/>
            <p:cNvSpPr>
              <a:spLocks noChangeArrowheads="1"/>
            </p:cNvSpPr>
            <p:nvPr/>
          </p:nvSpPr>
          <p:spPr bwMode="auto">
            <a:xfrm>
              <a:off x="2565" y="11550"/>
              <a:ext cx="1620" cy="936"/>
            </a:xfrm>
            <a:prstGeom prst="flowChartDelay">
              <a:avLst/>
            </a:prstGeom>
            <a:solidFill>
              <a:srgbClr val="FFFFFF"/>
            </a:solidFill>
            <a:ln w="9525">
              <a:solidFill>
                <a:srgbClr val="000000"/>
              </a:solidFill>
              <a:miter lim="800000"/>
              <a:headEnd/>
              <a:tailEnd/>
            </a:ln>
          </p:spPr>
          <p:txBody>
            <a:bodyPr tIns="18000" bIns="18000"/>
            <a:lstStyle/>
            <a:p>
              <a:pPr algn="ctr"/>
              <a:r>
                <a:rPr lang="zh-CN" altLang="en-US" sz="1800" b="1">
                  <a:effectLst>
                    <a:outerShdw blurRad="38100" dist="38100" dir="2700000" algn="tl">
                      <a:srgbClr val="C0C0C0"/>
                    </a:outerShdw>
                  </a:effectLst>
                  <a:latin typeface="Times New Roman" pitchFamily="18" charset="0"/>
                </a:rPr>
                <a:t>修改控制</a:t>
              </a:r>
            </a:p>
            <a:p>
              <a:pPr algn="ctr"/>
              <a:r>
                <a:rPr lang="zh-CN" altLang="en-US" sz="1800" b="1">
                  <a:effectLst>
                    <a:outerShdw blurRad="38100" dist="38100" dir="2700000" algn="tl">
                      <a:srgbClr val="C0C0C0"/>
                    </a:outerShdw>
                  </a:effectLst>
                  <a:latin typeface="Times New Roman" pitchFamily="18" charset="0"/>
                </a:rPr>
                <a:t>决策机构</a:t>
              </a:r>
              <a:endParaRPr lang="zh-CN" altLang="en-US" sz="1800" b="1">
                <a:effectLst>
                  <a:outerShdw blurRad="38100" dist="38100" dir="2700000" algn="tl">
                    <a:srgbClr val="C0C0C0"/>
                  </a:outerShdw>
                </a:effectLst>
              </a:endParaRPr>
            </a:p>
          </p:txBody>
        </p:sp>
        <p:sp>
          <p:nvSpPr>
            <p:cNvPr id="109583" name="Line 15"/>
            <p:cNvSpPr>
              <a:spLocks noChangeShapeType="1"/>
            </p:cNvSpPr>
            <p:nvPr/>
          </p:nvSpPr>
          <p:spPr bwMode="auto">
            <a:xfrm>
              <a:off x="4215" y="12063"/>
              <a:ext cx="900" cy="468"/>
            </a:xfrm>
            <a:prstGeom prst="line">
              <a:avLst/>
            </a:prstGeom>
            <a:noFill/>
            <a:ln w="9525">
              <a:solidFill>
                <a:srgbClr val="000000"/>
              </a:solidFill>
              <a:round/>
              <a:headEnd/>
              <a:tailEnd type="triangle" w="med" len="med"/>
            </a:ln>
          </p:spPr>
          <p:txBody>
            <a:bodyPr/>
            <a:lstStyle/>
            <a:p>
              <a:endParaRPr lang="zh-CN" altLang="en-US"/>
            </a:p>
          </p:txBody>
        </p:sp>
        <p:sp>
          <p:nvSpPr>
            <p:cNvPr id="109584" name="Line 16"/>
            <p:cNvSpPr>
              <a:spLocks noChangeShapeType="1"/>
            </p:cNvSpPr>
            <p:nvPr/>
          </p:nvSpPr>
          <p:spPr bwMode="auto">
            <a:xfrm>
              <a:off x="4170" y="12210"/>
              <a:ext cx="900" cy="468"/>
            </a:xfrm>
            <a:prstGeom prst="line">
              <a:avLst/>
            </a:prstGeom>
            <a:noFill/>
            <a:ln w="9525">
              <a:solidFill>
                <a:srgbClr val="000000"/>
              </a:solidFill>
              <a:round/>
              <a:headEnd type="triangle" w="med" len="med"/>
              <a:tailEnd/>
            </a:ln>
          </p:spPr>
          <p:txBody>
            <a:bodyPr/>
            <a:lstStyle/>
            <a:p>
              <a:endParaRPr lang="zh-CN" altLang="en-US"/>
            </a:p>
          </p:txBody>
        </p:sp>
        <p:sp>
          <p:nvSpPr>
            <p:cNvPr id="109585" name="Line 17"/>
            <p:cNvSpPr>
              <a:spLocks noChangeShapeType="1"/>
            </p:cNvSpPr>
            <p:nvPr/>
          </p:nvSpPr>
          <p:spPr bwMode="auto">
            <a:xfrm flipH="1">
              <a:off x="5625" y="11862"/>
              <a:ext cx="360" cy="312"/>
            </a:xfrm>
            <a:prstGeom prst="line">
              <a:avLst/>
            </a:prstGeom>
            <a:noFill/>
            <a:ln w="9525">
              <a:solidFill>
                <a:srgbClr val="000000"/>
              </a:solidFill>
              <a:round/>
              <a:headEnd/>
              <a:tailEnd type="triangle" w="med" len="med"/>
            </a:ln>
          </p:spPr>
          <p:txBody>
            <a:bodyPr/>
            <a:lstStyle/>
            <a:p>
              <a:endParaRPr lang="zh-CN" altLang="en-US"/>
            </a:p>
          </p:txBody>
        </p:sp>
        <p:sp>
          <p:nvSpPr>
            <p:cNvPr id="109586" name="Line 18"/>
            <p:cNvSpPr>
              <a:spLocks noChangeShapeType="1"/>
            </p:cNvSpPr>
            <p:nvPr/>
          </p:nvSpPr>
          <p:spPr bwMode="auto">
            <a:xfrm flipV="1">
              <a:off x="5745" y="12411"/>
              <a:ext cx="2520" cy="312"/>
            </a:xfrm>
            <a:prstGeom prst="line">
              <a:avLst/>
            </a:prstGeom>
            <a:noFill/>
            <a:ln w="9525">
              <a:solidFill>
                <a:srgbClr val="000000"/>
              </a:solidFill>
              <a:round/>
              <a:headEnd/>
              <a:tailEnd type="triangle" w="med" len="med"/>
            </a:ln>
          </p:spPr>
          <p:txBody>
            <a:bodyPr/>
            <a:lstStyle/>
            <a:p>
              <a:endParaRPr lang="zh-CN" altLang="en-US"/>
            </a:p>
          </p:txBody>
        </p:sp>
        <p:sp>
          <p:nvSpPr>
            <p:cNvPr id="109587" name="Line 19"/>
            <p:cNvSpPr>
              <a:spLocks noChangeShapeType="1"/>
            </p:cNvSpPr>
            <p:nvPr/>
          </p:nvSpPr>
          <p:spPr bwMode="auto">
            <a:xfrm flipV="1">
              <a:off x="5775" y="12606"/>
              <a:ext cx="2520" cy="312"/>
            </a:xfrm>
            <a:prstGeom prst="line">
              <a:avLst/>
            </a:prstGeom>
            <a:noFill/>
            <a:ln w="9525">
              <a:solidFill>
                <a:srgbClr val="000000"/>
              </a:solidFill>
              <a:round/>
              <a:headEnd type="triangle" w="med" len="med"/>
              <a:tailEnd/>
            </a:ln>
          </p:spPr>
          <p:txBody>
            <a:bodyPr/>
            <a:lstStyle/>
            <a:p>
              <a:endParaRPr lang="zh-CN" altLang="en-US"/>
            </a:p>
          </p:txBody>
        </p:sp>
        <p:sp>
          <p:nvSpPr>
            <p:cNvPr id="109588" name="Line 20"/>
            <p:cNvSpPr>
              <a:spLocks noChangeShapeType="1"/>
            </p:cNvSpPr>
            <p:nvPr/>
          </p:nvSpPr>
          <p:spPr bwMode="auto">
            <a:xfrm>
              <a:off x="5730" y="13140"/>
              <a:ext cx="1800" cy="468"/>
            </a:xfrm>
            <a:prstGeom prst="line">
              <a:avLst/>
            </a:prstGeom>
            <a:noFill/>
            <a:ln w="9525">
              <a:solidFill>
                <a:srgbClr val="000000"/>
              </a:solidFill>
              <a:round/>
              <a:headEnd/>
              <a:tailEnd type="triangle" w="med" len="med"/>
            </a:ln>
          </p:spPr>
          <p:txBody>
            <a:bodyPr/>
            <a:lstStyle/>
            <a:p>
              <a:endParaRPr lang="zh-CN" altLang="en-US"/>
            </a:p>
          </p:txBody>
        </p:sp>
        <p:sp>
          <p:nvSpPr>
            <p:cNvPr id="109589" name="Text Box 21"/>
            <p:cNvSpPr txBox="1">
              <a:spLocks noChangeArrowheads="1"/>
            </p:cNvSpPr>
            <p:nvPr/>
          </p:nvSpPr>
          <p:spPr bwMode="auto">
            <a:xfrm>
              <a:off x="8190" y="13458"/>
              <a:ext cx="900" cy="468"/>
            </a:xfrm>
            <a:prstGeom prst="rect">
              <a:avLst/>
            </a:prstGeom>
            <a:noFill/>
            <a:ln w="9525">
              <a:noFill/>
              <a:miter lim="800000"/>
              <a:headEnd/>
              <a:tailEnd/>
            </a:ln>
          </p:spPr>
          <p:txBody>
            <a:bodyPr/>
            <a:lstStyle/>
            <a:p>
              <a:r>
                <a:rPr lang="en-US" altLang="zh-CN" sz="1800" b="1">
                  <a:effectLst>
                    <a:outerShdw blurRad="38100" dist="38100" dir="2700000" algn="tl">
                      <a:srgbClr val="C0C0C0"/>
                    </a:outerShdw>
                  </a:effectLst>
                  <a:latin typeface="Times New Roman" pitchFamily="18" charset="0"/>
                </a:rPr>
                <a:t>……</a:t>
              </a:r>
              <a:endParaRPr lang="en-US" altLang="zh-CN" sz="1800" b="1">
                <a:effectLst>
                  <a:outerShdw blurRad="38100" dist="38100" dir="2700000" algn="tl">
                    <a:srgbClr val="C0C0C0"/>
                  </a:outerShdw>
                </a:effectLst>
              </a:endParaRPr>
            </a:p>
          </p:txBody>
        </p:sp>
        <p:sp>
          <p:nvSpPr>
            <p:cNvPr id="109590" name="Line 22"/>
            <p:cNvSpPr>
              <a:spLocks noChangeShapeType="1"/>
            </p:cNvSpPr>
            <p:nvPr/>
          </p:nvSpPr>
          <p:spPr bwMode="auto">
            <a:xfrm flipH="1">
              <a:off x="3690" y="13725"/>
              <a:ext cx="3780" cy="0"/>
            </a:xfrm>
            <a:prstGeom prst="line">
              <a:avLst/>
            </a:prstGeom>
            <a:noFill/>
            <a:ln w="9525">
              <a:solidFill>
                <a:srgbClr val="000000"/>
              </a:solidFill>
              <a:round/>
              <a:headEnd/>
              <a:tailEnd type="triangle" w="med" len="med"/>
            </a:ln>
          </p:spPr>
          <p:txBody>
            <a:bodyPr/>
            <a:lstStyle/>
            <a:p>
              <a:endParaRPr lang="zh-CN" altLang="en-US"/>
            </a:p>
          </p:txBody>
        </p:sp>
        <p:sp>
          <p:nvSpPr>
            <p:cNvPr id="109591" name="Line 23"/>
            <p:cNvSpPr>
              <a:spLocks noChangeShapeType="1"/>
            </p:cNvSpPr>
            <p:nvPr/>
          </p:nvSpPr>
          <p:spPr bwMode="auto">
            <a:xfrm>
              <a:off x="3285" y="12576"/>
              <a:ext cx="0" cy="624"/>
            </a:xfrm>
            <a:prstGeom prst="line">
              <a:avLst/>
            </a:prstGeom>
            <a:noFill/>
            <a:ln w="9525">
              <a:solidFill>
                <a:srgbClr val="000000"/>
              </a:solidFill>
              <a:round/>
              <a:headEnd/>
              <a:tailEnd type="triangle" w="med" len="med"/>
            </a:ln>
          </p:spPr>
          <p:txBody>
            <a:bodyPr/>
            <a:lstStyle/>
            <a:p>
              <a:endParaRPr lang="zh-CN" altLang="en-US"/>
            </a:p>
          </p:txBody>
        </p:sp>
        <p:sp>
          <p:nvSpPr>
            <p:cNvPr id="109592" name="Text Box 24"/>
            <p:cNvSpPr txBox="1">
              <a:spLocks noChangeArrowheads="1"/>
            </p:cNvSpPr>
            <p:nvPr/>
          </p:nvSpPr>
          <p:spPr bwMode="auto">
            <a:xfrm>
              <a:off x="3945" y="13002"/>
              <a:ext cx="1440" cy="468"/>
            </a:xfrm>
            <a:prstGeom prst="rect">
              <a:avLst/>
            </a:prstGeom>
            <a:noFill/>
            <a:ln w="9525">
              <a:noFill/>
              <a:miter lim="800000"/>
              <a:headEnd/>
              <a:tailEnd/>
            </a:ln>
          </p:spPr>
          <p:txBody>
            <a:bodyPr/>
            <a:lstStyle/>
            <a:p>
              <a:r>
                <a:rPr lang="zh-CN" altLang="en-US" sz="1800" b="1">
                  <a:effectLst>
                    <a:outerShdw blurRad="38100" dist="38100" dir="2700000" algn="tl">
                      <a:srgbClr val="C0C0C0"/>
                    </a:outerShdw>
                  </a:effectLst>
                  <a:latin typeface="Times New Roman" pitchFamily="18" charset="0"/>
                </a:rPr>
                <a:t>维护管理员</a:t>
              </a:r>
              <a:endParaRPr lang="zh-CN" altLang="en-US" sz="1800" b="1">
                <a:effectLst>
                  <a:outerShdw blurRad="38100" dist="38100" dir="2700000" algn="tl">
                    <a:srgbClr val="C0C0C0"/>
                  </a:outerShdw>
                </a:effectLst>
              </a:endParaRPr>
            </a:p>
          </p:txBody>
        </p:sp>
        <p:sp>
          <p:nvSpPr>
            <p:cNvPr id="109593" name="Text Box 25"/>
            <p:cNvSpPr txBox="1">
              <a:spLocks noChangeArrowheads="1"/>
            </p:cNvSpPr>
            <p:nvPr/>
          </p:nvSpPr>
          <p:spPr bwMode="auto">
            <a:xfrm>
              <a:off x="7980" y="12627"/>
              <a:ext cx="1440" cy="468"/>
            </a:xfrm>
            <a:prstGeom prst="rect">
              <a:avLst/>
            </a:prstGeom>
            <a:noFill/>
            <a:ln w="9525">
              <a:noFill/>
              <a:miter lim="800000"/>
              <a:headEnd/>
              <a:tailEnd/>
            </a:ln>
          </p:spPr>
          <p:txBody>
            <a:bodyPr/>
            <a:lstStyle/>
            <a:p>
              <a:r>
                <a:rPr lang="zh-CN" altLang="en-US" sz="1800" b="1">
                  <a:effectLst>
                    <a:outerShdw blurRad="38100" dist="38100" dir="2700000" algn="tl">
                      <a:srgbClr val="C0C0C0"/>
                    </a:outerShdw>
                  </a:effectLst>
                  <a:latin typeface="Times New Roman" pitchFamily="18" charset="0"/>
                </a:rPr>
                <a:t>系统管理员</a:t>
              </a:r>
              <a:endParaRPr lang="zh-CN" altLang="en-US" sz="1800" b="1">
                <a:effectLst>
                  <a:outerShdw blurRad="38100" dist="38100" dir="2700000" algn="tl">
                    <a:srgbClr val="C0C0C0"/>
                  </a:outerShdw>
                </a:effectLst>
              </a:endParaRPr>
            </a:p>
          </p:txBody>
        </p:sp>
        <p:sp>
          <p:nvSpPr>
            <p:cNvPr id="109594" name="Text Box 26"/>
            <p:cNvSpPr txBox="1">
              <a:spLocks noChangeArrowheads="1"/>
            </p:cNvSpPr>
            <p:nvPr/>
          </p:nvSpPr>
          <p:spPr bwMode="auto">
            <a:xfrm>
              <a:off x="7920" y="13839"/>
              <a:ext cx="1260" cy="468"/>
            </a:xfrm>
            <a:prstGeom prst="rect">
              <a:avLst/>
            </a:prstGeom>
            <a:noFill/>
            <a:ln w="9525">
              <a:noFill/>
              <a:miter lim="800000"/>
              <a:headEnd/>
              <a:tailEnd/>
            </a:ln>
          </p:spPr>
          <p:txBody>
            <a:bodyPr/>
            <a:lstStyle/>
            <a:p>
              <a:r>
                <a:rPr lang="zh-CN" altLang="en-US" sz="1800" b="1">
                  <a:effectLst>
                    <a:outerShdw blurRad="38100" dist="38100" dir="2700000" algn="tl">
                      <a:srgbClr val="C0C0C0"/>
                    </a:outerShdw>
                  </a:effectLst>
                  <a:latin typeface="Times New Roman" pitchFamily="18" charset="0"/>
                </a:rPr>
                <a:t>维护人员</a:t>
              </a:r>
              <a:endParaRPr lang="zh-CN" altLang="en-US" sz="1800" b="1">
                <a:effectLst>
                  <a:outerShdw blurRad="38100" dist="38100" dir="2700000" algn="tl">
                    <a:srgbClr val="C0C0C0"/>
                  </a:outerShdw>
                </a:effectLst>
              </a:endParaRPr>
            </a:p>
          </p:txBody>
        </p:sp>
        <p:sp>
          <p:nvSpPr>
            <p:cNvPr id="109595" name="Text Box 27"/>
            <p:cNvSpPr txBox="1">
              <a:spLocks noChangeArrowheads="1"/>
            </p:cNvSpPr>
            <p:nvPr/>
          </p:nvSpPr>
          <p:spPr bwMode="auto">
            <a:xfrm>
              <a:off x="2610" y="14001"/>
              <a:ext cx="1440" cy="468"/>
            </a:xfrm>
            <a:prstGeom prst="rect">
              <a:avLst/>
            </a:prstGeom>
            <a:noFill/>
            <a:ln w="9525">
              <a:noFill/>
              <a:miter lim="800000"/>
              <a:headEnd/>
              <a:tailEnd/>
            </a:ln>
          </p:spPr>
          <p:txBody>
            <a:bodyPr/>
            <a:lstStyle/>
            <a:p>
              <a:r>
                <a:rPr lang="zh-CN" altLang="en-US" sz="1800" b="1">
                  <a:effectLst>
                    <a:outerShdw blurRad="38100" dist="38100" dir="2700000" algn="tl">
                      <a:srgbClr val="C0C0C0"/>
                    </a:outerShdw>
                  </a:effectLst>
                  <a:latin typeface="Times New Roman" pitchFamily="18" charset="0"/>
                </a:rPr>
                <a:t>配置管理员</a:t>
              </a:r>
              <a:endParaRPr lang="zh-CN" altLang="en-US" sz="1800" b="1">
                <a:effectLst>
                  <a:outerShdw blurRad="38100" dist="38100" dir="2700000" algn="tl">
                    <a:srgbClr val="C0C0C0"/>
                  </a:outerShdw>
                </a:effectLst>
              </a:endParaRPr>
            </a:p>
          </p:txBody>
        </p:sp>
      </p:gr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0597" name="Text Box 5"/>
          <p:cNvSpPr txBox="1">
            <a:spLocks noChangeArrowheads="1"/>
          </p:cNvSpPr>
          <p:nvPr/>
        </p:nvSpPr>
        <p:spPr bwMode="auto">
          <a:xfrm>
            <a:off x="285750" y="1368425"/>
            <a:ext cx="7681913"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2.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维护申请报告</a:t>
            </a:r>
          </a:p>
        </p:txBody>
      </p:sp>
      <p:sp>
        <p:nvSpPr>
          <p:cNvPr id="110598" name="Rectangle 6"/>
          <p:cNvSpPr>
            <a:spLocks noChangeArrowheads="1"/>
          </p:cNvSpPr>
          <p:nvPr/>
        </p:nvSpPr>
        <p:spPr bwMode="auto">
          <a:xfrm>
            <a:off x="354013" y="1943100"/>
            <a:ext cx="8401050" cy="2076450"/>
          </a:xfrm>
          <a:prstGeom prst="rect">
            <a:avLst/>
          </a:prstGeom>
          <a:noFill/>
          <a:ln w="9525">
            <a:noFill/>
            <a:miter lim="800000"/>
            <a:headEnd/>
            <a:tailEnd/>
          </a:ln>
          <a:effectLst/>
        </p:spPr>
        <p:txBody>
          <a:bodyPr anchor="ctr">
            <a:spAutoFit/>
          </a:bodyPr>
          <a:lstStyle/>
          <a:p>
            <a:pPr algn="l">
              <a:lnSpc>
                <a:spcPct val="130000"/>
              </a:lnSpc>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所有的维护在开始前都要提交维护申请报告。正式申请报告采用标准化格式，统一采用维护申请表（</a:t>
            </a:r>
            <a:r>
              <a:rPr lang="en-US" altLang="zh-CN" sz="2000" b="1">
                <a:effectLst>
                  <a:outerShdw blurRad="38100" dist="38100" dir="2700000" algn="tl">
                    <a:srgbClr val="C0C0C0"/>
                  </a:outerShdw>
                </a:effectLst>
              </a:rPr>
              <a:t>Maintenance Request Form</a:t>
            </a:r>
            <a:r>
              <a:rPr lang="zh-CN"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rPr>
              <a:t>MRF</a:t>
            </a:r>
            <a:r>
              <a:rPr lang="zh-CN" altLang="en-US" sz="2000" b="1">
                <a:effectLst>
                  <a:outerShdw blurRad="38100" dist="38100" dir="2700000" algn="tl">
                    <a:srgbClr val="C0C0C0"/>
                  </a:outerShdw>
                </a:effectLst>
              </a:rPr>
              <a:t>）。当遇见系统问题时，完整地记录出现问题的详细描述，包括现场的输入</a:t>
            </a:r>
            <a:r>
              <a:rPr lang="en-US" altLang="zh-CN" sz="2000" b="1">
                <a:effectLst>
                  <a:outerShdw blurRad="38100" dist="38100" dir="2700000" algn="tl">
                    <a:srgbClr val="C0C0C0"/>
                  </a:outerShdw>
                </a:effectLst>
              </a:rPr>
              <a:t>/</a:t>
            </a:r>
            <a:r>
              <a:rPr lang="zh-CN" altLang="en-US" sz="2000" b="1">
                <a:effectLst>
                  <a:outerShdw blurRad="38100" dist="38100" dir="2700000" algn="tl">
                    <a:srgbClr val="C0C0C0"/>
                  </a:outerShdw>
                </a:effectLst>
              </a:rPr>
              <a:t>输出、文件、提示信息、问题表现情况等有关信息，并同时提交一个简短的修改说明书，提出希望完成的修改内容。 </a:t>
            </a:r>
          </a:p>
        </p:txBody>
      </p:sp>
      <p:sp>
        <p:nvSpPr>
          <p:cNvPr id="110599" name="Rectangle 7"/>
          <p:cNvSpPr>
            <a:spLocks noChangeArrowheads="1"/>
          </p:cNvSpPr>
          <p:nvPr/>
        </p:nvSpPr>
        <p:spPr bwMode="auto">
          <a:xfrm>
            <a:off x="334963" y="4297363"/>
            <a:ext cx="8607425" cy="2076450"/>
          </a:xfrm>
          <a:prstGeom prst="rect">
            <a:avLst/>
          </a:prstGeom>
          <a:noFill/>
          <a:ln w="9525">
            <a:noFill/>
            <a:miter lim="800000"/>
            <a:headEnd/>
            <a:tailEnd/>
          </a:ln>
          <a:effectLst/>
        </p:spPr>
        <p:txBody>
          <a:bodyPr anchor="ctr">
            <a:spAutoFit/>
          </a:bodyPr>
          <a:lstStyle/>
          <a:p>
            <a:pPr indent="276225" algn="l">
              <a:lnSpc>
                <a:spcPct val="130000"/>
              </a:lnSpc>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维护管理员和系统管理员就下列各项范围分析</a:t>
            </a:r>
            <a:r>
              <a:rPr lang="en-US" altLang="zh-CN" sz="2000" b="1">
                <a:effectLst>
                  <a:outerShdw blurRad="38100" dist="38100" dir="2700000" algn="tl">
                    <a:srgbClr val="C0C0C0"/>
                  </a:outerShdw>
                </a:effectLst>
              </a:rPr>
              <a:t>MRF</a:t>
            </a:r>
            <a:r>
              <a:rPr lang="zh-CN" altLang="en-US" sz="2000" b="1">
                <a:effectLst>
                  <a:outerShdw blurRad="38100" dist="38100" dir="2700000" algn="tl">
                    <a:srgbClr val="C0C0C0"/>
                  </a:outerShdw>
                </a:effectLst>
              </a:rPr>
              <a:t>，并就修改、请求对组织、现行系统和接口系统的影响做出评估。</a:t>
            </a:r>
          </a:p>
          <a:p>
            <a:pPr indent="276225" algn="l">
              <a:lnSpc>
                <a:spcPct val="130000"/>
              </a:lnSpc>
            </a:pPr>
            <a:r>
              <a:rPr lang="zh-CN" altLang="en-US" sz="2000" b="1">
                <a:effectLst>
                  <a:outerShdw blurRad="38100" dist="38100" dir="2700000" algn="tl">
                    <a:srgbClr val="C0C0C0"/>
                  </a:outerShdw>
                </a:effectLst>
              </a:rPr>
              <a:t>        ⑴ 类型：例如：纠正、改进、预防或对新环境的适应；</a:t>
            </a:r>
          </a:p>
          <a:p>
            <a:pPr indent="276225" algn="l">
              <a:lnSpc>
                <a:spcPct val="130000"/>
              </a:lnSpc>
            </a:pPr>
            <a:r>
              <a:rPr lang="zh-CN" altLang="en-US" sz="2000" b="1">
                <a:effectLst>
                  <a:outerShdw blurRad="38100" dist="38100" dir="2700000" algn="tl">
                    <a:srgbClr val="C0C0C0"/>
                  </a:outerShdw>
                </a:effectLst>
              </a:rPr>
              <a:t>        ⑵ 范围：例如：修改规模、涉及的费用、修改时机；</a:t>
            </a:r>
          </a:p>
          <a:p>
            <a:pPr indent="276225" algn="l">
              <a:lnSpc>
                <a:spcPct val="130000"/>
              </a:lnSpc>
            </a:pPr>
            <a:r>
              <a:rPr lang="zh-CN" altLang="en-US" sz="2000" b="1">
                <a:effectLst>
                  <a:outerShdw blurRad="38100" dist="38100" dir="2700000" algn="tl">
                    <a:srgbClr val="C0C0C0"/>
                  </a:outerShdw>
                </a:effectLst>
              </a:rPr>
              <a:t>        ⑶ 关键性：例如，对性能、安全、保密的影响。 </a:t>
            </a: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1621" name="Text Box 5"/>
          <p:cNvSpPr txBox="1">
            <a:spLocks noChangeArrowheads="1"/>
          </p:cNvSpPr>
          <p:nvPr/>
        </p:nvSpPr>
        <p:spPr bwMode="auto">
          <a:xfrm>
            <a:off x="285750" y="1368425"/>
            <a:ext cx="7991475"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3.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维护工作流</a:t>
            </a:r>
          </a:p>
        </p:txBody>
      </p:sp>
      <p:grpSp>
        <p:nvGrpSpPr>
          <p:cNvPr id="111694" name="Group 78"/>
          <p:cNvGrpSpPr>
            <a:grpSpLocks/>
          </p:cNvGrpSpPr>
          <p:nvPr/>
        </p:nvGrpSpPr>
        <p:grpSpPr bwMode="auto">
          <a:xfrm>
            <a:off x="728663" y="2089150"/>
            <a:ext cx="8051800" cy="4400550"/>
            <a:chOff x="459" y="1316"/>
            <a:chExt cx="5072" cy="2772"/>
          </a:xfrm>
        </p:grpSpPr>
        <p:pic>
          <p:nvPicPr>
            <p:cNvPr id="111623" name="Picture 7" descr="男"/>
            <p:cNvPicPr>
              <a:picLocks noChangeAspect="1" noChangeArrowheads="1"/>
            </p:cNvPicPr>
            <p:nvPr/>
          </p:nvPicPr>
          <p:blipFill>
            <a:blip r:embed="rId2"/>
            <a:srcRect/>
            <a:stretch>
              <a:fillRect/>
            </a:stretch>
          </p:blipFill>
          <p:spPr bwMode="auto">
            <a:xfrm>
              <a:off x="581" y="1316"/>
              <a:ext cx="199" cy="312"/>
            </a:xfrm>
            <a:prstGeom prst="rect">
              <a:avLst/>
            </a:prstGeom>
            <a:noFill/>
            <a:ln w="9525">
              <a:noFill/>
              <a:miter lim="800000"/>
              <a:headEnd/>
              <a:tailEnd/>
            </a:ln>
          </p:spPr>
        </p:pic>
        <p:pic>
          <p:nvPicPr>
            <p:cNvPr id="111624" name="Picture 8" descr="男"/>
            <p:cNvPicPr>
              <a:picLocks noChangeAspect="1" noChangeArrowheads="1"/>
            </p:cNvPicPr>
            <p:nvPr/>
          </p:nvPicPr>
          <p:blipFill>
            <a:blip r:embed="rId2"/>
            <a:srcRect/>
            <a:stretch>
              <a:fillRect/>
            </a:stretch>
          </p:blipFill>
          <p:spPr bwMode="auto">
            <a:xfrm>
              <a:off x="1208" y="1316"/>
              <a:ext cx="200" cy="312"/>
            </a:xfrm>
            <a:prstGeom prst="rect">
              <a:avLst/>
            </a:prstGeom>
            <a:noFill/>
            <a:ln w="9525">
              <a:noFill/>
              <a:miter lim="800000"/>
              <a:headEnd/>
              <a:tailEnd/>
            </a:ln>
          </p:spPr>
        </p:pic>
        <p:sp>
          <p:nvSpPr>
            <p:cNvPr id="111625" name="AutoShape 9"/>
            <p:cNvSpPr>
              <a:spLocks noChangeArrowheads="1"/>
            </p:cNvSpPr>
            <p:nvPr/>
          </p:nvSpPr>
          <p:spPr bwMode="auto">
            <a:xfrm>
              <a:off x="555" y="1981"/>
              <a:ext cx="941" cy="187"/>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提交维护申请</a:t>
              </a:r>
              <a:endParaRPr lang="zh-CN" altLang="en-US" sz="1200" b="1">
                <a:effectLst>
                  <a:outerShdw blurRad="38100" dist="38100" dir="2700000" algn="tl">
                    <a:srgbClr val="C0C0C0"/>
                  </a:outerShdw>
                </a:effectLst>
              </a:endParaRPr>
            </a:p>
          </p:txBody>
        </p:sp>
        <p:sp>
          <p:nvSpPr>
            <p:cNvPr id="111626" name="AutoShape 10"/>
            <p:cNvSpPr>
              <a:spLocks noChangeArrowheads="1"/>
            </p:cNvSpPr>
            <p:nvPr/>
          </p:nvSpPr>
          <p:spPr bwMode="auto">
            <a:xfrm>
              <a:off x="1095" y="2403"/>
              <a:ext cx="732" cy="187"/>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维护类型</a:t>
              </a:r>
              <a:endParaRPr lang="zh-CN" altLang="en-US" sz="1200" b="1">
                <a:effectLst>
                  <a:outerShdw blurRad="38100" dist="38100" dir="2700000" algn="tl">
                    <a:srgbClr val="C0C0C0"/>
                  </a:outerShdw>
                </a:effectLst>
              </a:endParaRPr>
            </a:p>
          </p:txBody>
        </p:sp>
        <p:sp>
          <p:nvSpPr>
            <p:cNvPr id="111627" name="AutoShape 11"/>
            <p:cNvSpPr>
              <a:spLocks noChangeArrowheads="1"/>
            </p:cNvSpPr>
            <p:nvPr/>
          </p:nvSpPr>
          <p:spPr bwMode="auto">
            <a:xfrm>
              <a:off x="1574" y="2824"/>
              <a:ext cx="942" cy="188"/>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评价优先级</a:t>
              </a:r>
              <a:endParaRPr lang="zh-CN" altLang="en-US" sz="1200" b="1">
                <a:effectLst>
                  <a:outerShdw blurRad="38100" dist="38100" dir="2700000" algn="tl">
                    <a:srgbClr val="C0C0C0"/>
                  </a:outerShdw>
                </a:effectLst>
              </a:endParaRPr>
            </a:p>
          </p:txBody>
        </p:sp>
        <p:grpSp>
          <p:nvGrpSpPr>
            <p:cNvPr id="111628" name="Group 12"/>
            <p:cNvGrpSpPr>
              <a:grpSpLocks/>
            </p:cNvGrpSpPr>
            <p:nvPr/>
          </p:nvGrpSpPr>
          <p:grpSpPr bwMode="auto">
            <a:xfrm>
              <a:off x="1304" y="3333"/>
              <a:ext cx="1299" cy="193"/>
              <a:chOff x="2850" y="5949"/>
              <a:chExt cx="2235" cy="483"/>
            </a:xfrm>
          </p:grpSpPr>
          <p:sp>
            <p:nvSpPr>
              <p:cNvPr id="111629" name="Text Box 13"/>
              <p:cNvSpPr txBox="1">
                <a:spLocks noChangeArrowheads="1"/>
              </p:cNvSpPr>
              <p:nvPr/>
            </p:nvSpPr>
            <p:spPr bwMode="auto">
              <a:xfrm>
                <a:off x="3285" y="5964"/>
                <a:ext cx="1800" cy="468"/>
              </a:xfrm>
              <a:prstGeom prst="rect">
                <a:avLst/>
              </a:prstGeom>
              <a:noFill/>
              <a:ln w="9525">
                <a:no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将维护列入计划</a:t>
                </a:r>
                <a:endParaRPr lang="zh-CN" altLang="en-US" sz="1200" b="1">
                  <a:effectLst>
                    <a:outerShdw blurRad="38100" dist="38100" dir="2700000" algn="tl">
                      <a:srgbClr val="C0C0C0"/>
                    </a:outerShdw>
                  </a:effectLst>
                </a:endParaRPr>
              </a:p>
            </p:txBody>
          </p:sp>
          <p:sp>
            <p:nvSpPr>
              <p:cNvPr id="111630" name="Line 14"/>
              <p:cNvSpPr>
                <a:spLocks noChangeShapeType="1"/>
              </p:cNvSpPr>
              <p:nvPr/>
            </p:nvSpPr>
            <p:spPr bwMode="auto">
              <a:xfrm>
                <a:off x="2865" y="5964"/>
                <a:ext cx="2160" cy="0"/>
              </a:xfrm>
              <a:prstGeom prst="line">
                <a:avLst/>
              </a:prstGeom>
              <a:noFill/>
              <a:ln w="19050">
                <a:solidFill>
                  <a:srgbClr val="000000"/>
                </a:solidFill>
                <a:round/>
                <a:headEnd/>
                <a:tailEnd/>
              </a:ln>
            </p:spPr>
            <p:txBody>
              <a:bodyPr/>
              <a:lstStyle/>
              <a:p>
                <a:endParaRPr lang="zh-CN" altLang="en-US"/>
              </a:p>
            </p:txBody>
          </p:sp>
          <p:sp>
            <p:nvSpPr>
              <p:cNvPr id="111631" name="Line 15"/>
              <p:cNvSpPr>
                <a:spLocks noChangeShapeType="1"/>
              </p:cNvSpPr>
              <p:nvPr/>
            </p:nvSpPr>
            <p:spPr bwMode="auto">
              <a:xfrm>
                <a:off x="2865" y="6402"/>
                <a:ext cx="2160" cy="0"/>
              </a:xfrm>
              <a:prstGeom prst="line">
                <a:avLst/>
              </a:prstGeom>
              <a:noFill/>
              <a:ln w="19050">
                <a:solidFill>
                  <a:srgbClr val="000000"/>
                </a:solidFill>
                <a:round/>
                <a:headEnd/>
                <a:tailEnd/>
              </a:ln>
            </p:spPr>
            <p:txBody>
              <a:bodyPr/>
              <a:lstStyle/>
              <a:p>
                <a:endParaRPr lang="zh-CN" altLang="en-US"/>
              </a:p>
            </p:txBody>
          </p:sp>
          <p:sp>
            <p:nvSpPr>
              <p:cNvPr id="111632" name="Line 16"/>
              <p:cNvSpPr>
                <a:spLocks noChangeShapeType="1"/>
              </p:cNvSpPr>
              <p:nvPr/>
            </p:nvSpPr>
            <p:spPr bwMode="auto">
              <a:xfrm>
                <a:off x="2850" y="5949"/>
                <a:ext cx="0" cy="468"/>
              </a:xfrm>
              <a:prstGeom prst="line">
                <a:avLst/>
              </a:prstGeom>
              <a:noFill/>
              <a:ln w="19050">
                <a:solidFill>
                  <a:srgbClr val="000000"/>
                </a:solidFill>
                <a:round/>
                <a:headEnd/>
                <a:tailEnd/>
              </a:ln>
            </p:spPr>
            <p:txBody>
              <a:bodyPr/>
              <a:lstStyle/>
              <a:p>
                <a:endParaRPr lang="zh-CN" altLang="en-US"/>
              </a:p>
            </p:txBody>
          </p:sp>
          <p:sp>
            <p:nvSpPr>
              <p:cNvPr id="111633" name="Line 17"/>
              <p:cNvSpPr>
                <a:spLocks noChangeShapeType="1"/>
              </p:cNvSpPr>
              <p:nvPr/>
            </p:nvSpPr>
            <p:spPr bwMode="auto">
              <a:xfrm>
                <a:off x="3330" y="5949"/>
                <a:ext cx="0" cy="468"/>
              </a:xfrm>
              <a:prstGeom prst="line">
                <a:avLst/>
              </a:prstGeom>
              <a:noFill/>
              <a:ln w="19050">
                <a:solidFill>
                  <a:srgbClr val="000000"/>
                </a:solidFill>
                <a:round/>
                <a:headEnd/>
                <a:tailEnd/>
              </a:ln>
            </p:spPr>
            <p:txBody>
              <a:bodyPr/>
              <a:lstStyle/>
              <a:p>
                <a:endParaRPr lang="zh-CN" altLang="en-US"/>
              </a:p>
            </p:txBody>
          </p:sp>
          <p:sp>
            <p:nvSpPr>
              <p:cNvPr id="111634" name="Text Box 18"/>
              <p:cNvSpPr txBox="1">
                <a:spLocks noChangeArrowheads="1"/>
              </p:cNvSpPr>
              <p:nvPr/>
            </p:nvSpPr>
            <p:spPr bwMode="auto">
              <a:xfrm>
                <a:off x="2850" y="5964"/>
                <a:ext cx="540" cy="468"/>
              </a:xfrm>
              <a:prstGeom prst="rect">
                <a:avLst/>
              </a:prstGeom>
              <a:noFill/>
              <a:ln w="9525">
                <a:noFill/>
                <a:miter lim="800000"/>
                <a:headEnd/>
                <a:tailEnd/>
              </a:ln>
            </p:spPr>
            <p:txBody>
              <a:bodyPr/>
              <a:lstStyle/>
              <a:p>
                <a:r>
                  <a:rPr lang="en-US" altLang="zh-CN" sz="1200" b="1">
                    <a:effectLst>
                      <a:outerShdw blurRad="38100" dist="38100" dir="2700000" algn="tl">
                        <a:srgbClr val="C0C0C0"/>
                      </a:outerShdw>
                    </a:effectLst>
                    <a:latin typeface="Times New Roman" pitchFamily="18" charset="0"/>
                  </a:rPr>
                  <a:t>F1</a:t>
                </a:r>
                <a:endParaRPr lang="en-US" altLang="zh-CN" sz="1200" b="1">
                  <a:effectLst>
                    <a:outerShdw blurRad="38100" dist="38100" dir="2700000" algn="tl">
                      <a:srgbClr val="C0C0C0"/>
                    </a:outerShdw>
                  </a:effectLst>
                </a:endParaRPr>
              </a:p>
            </p:txBody>
          </p:sp>
        </p:grpSp>
        <p:sp>
          <p:nvSpPr>
            <p:cNvPr id="111635" name="AutoShape 19"/>
            <p:cNvSpPr>
              <a:spLocks noChangeArrowheads="1"/>
            </p:cNvSpPr>
            <p:nvPr/>
          </p:nvSpPr>
          <p:spPr bwMode="auto">
            <a:xfrm>
              <a:off x="2246" y="1467"/>
              <a:ext cx="732" cy="312"/>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评价错误</a:t>
              </a:r>
            </a:p>
            <a:p>
              <a:pPr algn="ctr"/>
              <a:r>
                <a:rPr lang="zh-CN" altLang="en-US" sz="1200" b="1">
                  <a:effectLst>
                    <a:outerShdw blurRad="38100" dist="38100" dir="2700000" algn="tl">
                      <a:srgbClr val="C0C0C0"/>
                    </a:outerShdw>
                  </a:effectLst>
                  <a:latin typeface="Times New Roman" pitchFamily="18" charset="0"/>
                </a:rPr>
                <a:t>严重程序</a:t>
              </a:r>
              <a:endParaRPr lang="zh-CN" altLang="en-US" sz="1200" b="1">
                <a:effectLst>
                  <a:outerShdw blurRad="38100" dist="38100" dir="2700000" algn="tl">
                    <a:srgbClr val="C0C0C0"/>
                  </a:outerShdw>
                </a:effectLst>
              </a:endParaRPr>
            </a:p>
          </p:txBody>
        </p:sp>
        <p:sp>
          <p:nvSpPr>
            <p:cNvPr id="111636" name="AutoShape 20"/>
            <p:cNvSpPr>
              <a:spLocks noChangeArrowheads="1"/>
            </p:cNvSpPr>
            <p:nvPr/>
          </p:nvSpPr>
          <p:spPr bwMode="auto">
            <a:xfrm>
              <a:off x="3710" y="1405"/>
              <a:ext cx="732" cy="187"/>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问题分析</a:t>
              </a:r>
              <a:endParaRPr lang="zh-CN" altLang="en-US" sz="1200" b="1">
                <a:effectLst>
                  <a:outerShdw blurRad="38100" dist="38100" dir="2700000" algn="tl">
                    <a:srgbClr val="C0C0C0"/>
                  </a:outerShdw>
                </a:effectLst>
              </a:endParaRPr>
            </a:p>
          </p:txBody>
        </p:sp>
        <p:sp>
          <p:nvSpPr>
            <p:cNvPr id="111637" name="AutoShape 21"/>
            <p:cNvSpPr>
              <a:spLocks noChangeArrowheads="1"/>
            </p:cNvSpPr>
            <p:nvPr/>
          </p:nvSpPr>
          <p:spPr bwMode="auto">
            <a:xfrm>
              <a:off x="2934" y="3277"/>
              <a:ext cx="941" cy="187"/>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维护问题分析</a:t>
              </a:r>
              <a:endParaRPr lang="zh-CN" altLang="en-US" sz="1200" b="1">
                <a:effectLst>
                  <a:outerShdw blurRad="38100" dist="38100" dir="2700000" algn="tl">
                    <a:srgbClr val="C0C0C0"/>
                  </a:outerShdw>
                </a:effectLst>
              </a:endParaRPr>
            </a:p>
          </p:txBody>
        </p:sp>
        <p:sp>
          <p:nvSpPr>
            <p:cNvPr id="111638" name="AutoShape 22"/>
            <p:cNvSpPr>
              <a:spLocks noChangeArrowheads="1"/>
            </p:cNvSpPr>
            <p:nvPr/>
          </p:nvSpPr>
          <p:spPr bwMode="auto">
            <a:xfrm>
              <a:off x="4023" y="2216"/>
              <a:ext cx="732" cy="187"/>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维护实施</a:t>
              </a:r>
              <a:endParaRPr lang="zh-CN" altLang="en-US" sz="1200" b="1">
                <a:effectLst>
                  <a:outerShdw blurRad="38100" dist="38100" dir="2700000" algn="tl">
                    <a:srgbClr val="C0C0C0"/>
                  </a:outerShdw>
                </a:effectLst>
              </a:endParaRPr>
            </a:p>
          </p:txBody>
        </p:sp>
        <p:sp>
          <p:nvSpPr>
            <p:cNvPr id="111639" name="AutoShape 23"/>
            <p:cNvSpPr>
              <a:spLocks noChangeArrowheads="1"/>
            </p:cNvSpPr>
            <p:nvPr/>
          </p:nvSpPr>
          <p:spPr bwMode="auto">
            <a:xfrm>
              <a:off x="4163" y="2994"/>
              <a:ext cx="732" cy="187"/>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维护复审</a:t>
              </a:r>
              <a:endParaRPr lang="zh-CN" altLang="en-US" sz="1200" b="1">
                <a:effectLst>
                  <a:outerShdw blurRad="38100" dist="38100" dir="2700000" algn="tl">
                    <a:srgbClr val="C0C0C0"/>
                  </a:outerShdw>
                </a:effectLst>
              </a:endParaRPr>
            </a:p>
          </p:txBody>
        </p:sp>
        <p:grpSp>
          <p:nvGrpSpPr>
            <p:cNvPr id="111640" name="Group 24"/>
            <p:cNvGrpSpPr>
              <a:grpSpLocks/>
            </p:cNvGrpSpPr>
            <p:nvPr/>
          </p:nvGrpSpPr>
          <p:grpSpPr bwMode="auto">
            <a:xfrm>
              <a:off x="2167" y="2136"/>
              <a:ext cx="1368" cy="318"/>
              <a:chOff x="5055" y="4092"/>
              <a:chExt cx="2355" cy="795"/>
            </a:xfrm>
          </p:grpSpPr>
          <p:sp>
            <p:nvSpPr>
              <p:cNvPr id="111641" name="Text Box 25"/>
              <p:cNvSpPr txBox="1">
                <a:spLocks noChangeArrowheads="1"/>
              </p:cNvSpPr>
              <p:nvPr/>
            </p:nvSpPr>
            <p:spPr bwMode="auto">
              <a:xfrm>
                <a:off x="5685" y="4122"/>
                <a:ext cx="1725" cy="765"/>
              </a:xfrm>
              <a:prstGeom prst="rect">
                <a:avLst/>
              </a:prstGeom>
              <a:noFill/>
              <a:ln w="9525">
                <a:no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将纠错性维护</a:t>
                </a:r>
              </a:p>
              <a:p>
                <a:pPr algn="ctr"/>
                <a:r>
                  <a:rPr lang="zh-CN" altLang="en-US" sz="1200" b="1">
                    <a:effectLst>
                      <a:outerShdw blurRad="38100" dist="38100" dir="2700000" algn="tl">
                        <a:srgbClr val="C0C0C0"/>
                      </a:outerShdw>
                    </a:effectLst>
                    <a:latin typeface="Times New Roman" pitchFamily="18" charset="0"/>
                  </a:rPr>
                  <a:t>列入计划</a:t>
                </a:r>
                <a:endParaRPr lang="zh-CN" altLang="en-US" sz="1200" b="1">
                  <a:effectLst>
                    <a:outerShdw blurRad="38100" dist="38100" dir="2700000" algn="tl">
                      <a:srgbClr val="C0C0C0"/>
                    </a:outerShdw>
                  </a:effectLst>
                </a:endParaRPr>
              </a:p>
            </p:txBody>
          </p:sp>
          <p:sp>
            <p:nvSpPr>
              <p:cNvPr id="111642" name="Line 26"/>
              <p:cNvSpPr>
                <a:spLocks noChangeShapeType="1"/>
              </p:cNvSpPr>
              <p:nvPr/>
            </p:nvSpPr>
            <p:spPr bwMode="auto">
              <a:xfrm flipV="1">
                <a:off x="5205" y="4092"/>
                <a:ext cx="2175" cy="3"/>
              </a:xfrm>
              <a:prstGeom prst="line">
                <a:avLst/>
              </a:prstGeom>
              <a:noFill/>
              <a:ln w="19050">
                <a:solidFill>
                  <a:srgbClr val="000000"/>
                </a:solidFill>
                <a:round/>
                <a:headEnd/>
                <a:tailEnd/>
              </a:ln>
            </p:spPr>
            <p:txBody>
              <a:bodyPr/>
              <a:lstStyle/>
              <a:p>
                <a:endParaRPr lang="zh-CN" altLang="en-US"/>
              </a:p>
            </p:txBody>
          </p:sp>
          <p:sp>
            <p:nvSpPr>
              <p:cNvPr id="111643" name="Line 27"/>
              <p:cNvSpPr>
                <a:spLocks noChangeShapeType="1"/>
              </p:cNvSpPr>
              <p:nvPr/>
            </p:nvSpPr>
            <p:spPr bwMode="auto">
              <a:xfrm>
                <a:off x="5220" y="4872"/>
                <a:ext cx="2160" cy="0"/>
              </a:xfrm>
              <a:prstGeom prst="line">
                <a:avLst/>
              </a:prstGeom>
              <a:noFill/>
              <a:ln w="19050">
                <a:solidFill>
                  <a:srgbClr val="000000"/>
                </a:solidFill>
                <a:round/>
                <a:headEnd/>
                <a:tailEnd/>
              </a:ln>
            </p:spPr>
            <p:txBody>
              <a:bodyPr/>
              <a:lstStyle/>
              <a:p>
                <a:endParaRPr lang="zh-CN" altLang="en-US"/>
              </a:p>
            </p:txBody>
          </p:sp>
          <p:sp>
            <p:nvSpPr>
              <p:cNvPr id="111644" name="Text Box 28"/>
              <p:cNvSpPr txBox="1">
                <a:spLocks noChangeArrowheads="1"/>
              </p:cNvSpPr>
              <p:nvPr/>
            </p:nvSpPr>
            <p:spPr bwMode="auto">
              <a:xfrm>
                <a:off x="5145" y="4248"/>
                <a:ext cx="540" cy="468"/>
              </a:xfrm>
              <a:prstGeom prst="rect">
                <a:avLst/>
              </a:prstGeom>
              <a:noFill/>
              <a:ln w="9525">
                <a:noFill/>
                <a:miter lim="800000"/>
                <a:headEnd/>
                <a:tailEnd/>
              </a:ln>
            </p:spPr>
            <p:txBody>
              <a:bodyPr/>
              <a:lstStyle/>
              <a:p>
                <a:r>
                  <a:rPr lang="en-US" altLang="zh-CN" sz="1200" b="1">
                    <a:effectLst>
                      <a:outerShdw blurRad="38100" dist="38100" dir="2700000" algn="tl">
                        <a:srgbClr val="C0C0C0"/>
                      </a:outerShdw>
                    </a:effectLst>
                    <a:latin typeface="Times New Roman" pitchFamily="18" charset="0"/>
                  </a:rPr>
                  <a:t>F2</a:t>
                </a:r>
                <a:endParaRPr lang="en-US" altLang="zh-CN" sz="1200" b="1">
                  <a:effectLst>
                    <a:outerShdw blurRad="38100" dist="38100" dir="2700000" algn="tl">
                      <a:srgbClr val="C0C0C0"/>
                    </a:outerShdw>
                  </a:effectLst>
                </a:endParaRPr>
              </a:p>
            </p:txBody>
          </p:sp>
          <p:sp>
            <p:nvSpPr>
              <p:cNvPr id="111645" name="Rectangle 29"/>
              <p:cNvSpPr>
                <a:spLocks noChangeArrowheads="1"/>
              </p:cNvSpPr>
              <p:nvPr/>
            </p:nvSpPr>
            <p:spPr bwMode="auto">
              <a:xfrm>
                <a:off x="5055" y="4095"/>
                <a:ext cx="705" cy="777"/>
              </a:xfrm>
              <a:prstGeom prst="rect">
                <a:avLst/>
              </a:prstGeom>
              <a:noFill/>
              <a:ln w="19050">
                <a:solidFill>
                  <a:srgbClr val="000000"/>
                </a:solidFill>
                <a:miter lim="800000"/>
                <a:headEnd/>
                <a:tailEnd/>
              </a:ln>
            </p:spPr>
            <p:txBody>
              <a:bodyPr/>
              <a:lstStyle/>
              <a:p>
                <a:endParaRPr lang="zh-CN" altLang="en-US"/>
              </a:p>
            </p:txBody>
          </p:sp>
        </p:grpSp>
        <p:pic>
          <p:nvPicPr>
            <p:cNvPr id="111646" name="Picture 30" descr="男"/>
            <p:cNvPicPr>
              <a:picLocks noChangeAspect="1" noChangeArrowheads="1"/>
            </p:cNvPicPr>
            <p:nvPr/>
          </p:nvPicPr>
          <p:blipFill>
            <a:blip r:embed="rId2"/>
            <a:srcRect/>
            <a:stretch>
              <a:fillRect/>
            </a:stretch>
          </p:blipFill>
          <p:spPr bwMode="auto">
            <a:xfrm>
              <a:off x="3570" y="1666"/>
              <a:ext cx="199" cy="312"/>
            </a:xfrm>
            <a:prstGeom prst="rect">
              <a:avLst/>
            </a:prstGeom>
            <a:noFill/>
            <a:ln w="9525">
              <a:noFill/>
              <a:miter lim="800000"/>
              <a:headEnd/>
              <a:tailEnd/>
            </a:ln>
          </p:spPr>
        </p:pic>
        <p:pic>
          <p:nvPicPr>
            <p:cNvPr id="111647" name="Picture 31" descr="男"/>
            <p:cNvPicPr>
              <a:picLocks noChangeAspect="1" noChangeArrowheads="1"/>
            </p:cNvPicPr>
            <p:nvPr/>
          </p:nvPicPr>
          <p:blipFill>
            <a:blip r:embed="rId2"/>
            <a:srcRect/>
            <a:stretch>
              <a:fillRect/>
            </a:stretch>
          </p:blipFill>
          <p:spPr bwMode="auto">
            <a:xfrm>
              <a:off x="3405" y="2560"/>
              <a:ext cx="199" cy="312"/>
            </a:xfrm>
            <a:prstGeom prst="rect">
              <a:avLst/>
            </a:prstGeom>
            <a:noFill/>
            <a:ln w="9525">
              <a:noFill/>
              <a:miter lim="800000"/>
              <a:headEnd/>
              <a:tailEnd/>
            </a:ln>
          </p:spPr>
        </p:pic>
        <p:pic>
          <p:nvPicPr>
            <p:cNvPr id="111648" name="Picture 32" descr="男"/>
            <p:cNvPicPr>
              <a:picLocks noChangeAspect="1" noChangeArrowheads="1"/>
            </p:cNvPicPr>
            <p:nvPr/>
          </p:nvPicPr>
          <p:blipFill>
            <a:blip r:embed="rId2"/>
            <a:srcRect/>
            <a:stretch>
              <a:fillRect/>
            </a:stretch>
          </p:blipFill>
          <p:spPr bwMode="auto">
            <a:xfrm>
              <a:off x="3718" y="3597"/>
              <a:ext cx="200" cy="312"/>
            </a:xfrm>
            <a:prstGeom prst="rect">
              <a:avLst/>
            </a:prstGeom>
            <a:noFill/>
            <a:ln w="9525">
              <a:noFill/>
              <a:miter lim="800000"/>
              <a:headEnd/>
              <a:tailEnd/>
            </a:ln>
          </p:spPr>
        </p:pic>
        <p:pic>
          <p:nvPicPr>
            <p:cNvPr id="111649" name="Picture 33" descr="男"/>
            <p:cNvPicPr>
              <a:picLocks noChangeAspect="1" noChangeArrowheads="1"/>
            </p:cNvPicPr>
            <p:nvPr/>
          </p:nvPicPr>
          <p:blipFill>
            <a:blip r:embed="rId2"/>
            <a:srcRect/>
            <a:stretch>
              <a:fillRect/>
            </a:stretch>
          </p:blipFill>
          <p:spPr bwMode="auto">
            <a:xfrm>
              <a:off x="4642" y="3598"/>
              <a:ext cx="199" cy="312"/>
            </a:xfrm>
            <a:prstGeom prst="rect">
              <a:avLst/>
            </a:prstGeom>
            <a:noFill/>
            <a:ln w="9525">
              <a:noFill/>
              <a:miter lim="800000"/>
              <a:headEnd/>
              <a:tailEnd/>
            </a:ln>
          </p:spPr>
        </p:pic>
        <p:sp>
          <p:nvSpPr>
            <p:cNvPr id="111650" name="Line 34"/>
            <p:cNvSpPr>
              <a:spLocks noChangeShapeType="1"/>
            </p:cNvSpPr>
            <p:nvPr/>
          </p:nvSpPr>
          <p:spPr bwMode="auto">
            <a:xfrm>
              <a:off x="712" y="1773"/>
              <a:ext cx="209" cy="187"/>
            </a:xfrm>
            <a:prstGeom prst="line">
              <a:avLst/>
            </a:prstGeom>
            <a:noFill/>
            <a:ln w="9525">
              <a:solidFill>
                <a:srgbClr val="000000"/>
              </a:solidFill>
              <a:round/>
              <a:headEnd/>
              <a:tailEnd type="triangle" w="med" len="med"/>
            </a:ln>
          </p:spPr>
          <p:txBody>
            <a:bodyPr/>
            <a:lstStyle/>
            <a:p>
              <a:endParaRPr lang="zh-CN" altLang="en-US"/>
            </a:p>
          </p:txBody>
        </p:sp>
        <p:sp>
          <p:nvSpPr>
            <p:cNvPr id="111651" name="Line 35"/>
            <p:cNvSpPr>
              <a:spLocks noChangeShapeType="1"/>
            </p:cNvSpPr>
            <p:nvPr/>
          </p:nvSpPr>
          <p:spPr bwMode="auto">
            <a:xfrm flipH="1">
              <a:off x="1086" y="1773"/>
              <a:ext cx="210" cy="187"/>
            </a:xfrm>
            <a:prstGeom prst="line">
              <a:avLst/>
            </a:prstGeom>
            <a:noFill/>
            <a:ln w="9525">
              <a:solidFill>
                <a:srgbClr val="000000"/>
              </a:solidFill>
              <a:round/>
              <a:headEnd/>
              <a:tailEnd type="triangle" w="med" len="med"/>
            </a:ln>
          </p:spPr>
          <p:txBody>
            <a:bodyPr/>
            <a:lstStyle/>
            <a:p>
              <a:endParaRPr lang="zh-CN" altLang="en-US"/>
            </a:p>
          </p:txBody>
        </p:sp>
        <p:sp>
          <p:nvSpPr>
            <p:cNvPr id="111652" name="Text Box 36"/>
            <p:cNvSpPr txBox="1">
              <a:spLocks noChangeArrowheads="1"/>
            </p:cNvSpPr>
            <p:nvPr/>
          </p:nvSpPr>
          <p:spPr bwMode="auto">
            <a:xfrm>
              <a:off x="991" y="1598"/>
              <a:ext cx="836"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维护管理员</a:t>
              </a:r>
              <a:endParaRPr lang="zh-CN" altLang="en-US" sz="1200" b="1">
                <a:effectLst>
                  <a:outerShdw blurRad="38100" dist="38100" dir="2700000" algn="tl">
                    <a:srgbClr val="C0C0C0"/>
                  </a:outerShdw>
                </a:effectLst>
              </a:endParaRPr>
            </a:p>
          </p:txBody>
        </p:sp>
        <p:sp>
          <p:nvSpPr>
            <p:cNvPr id="111653" name="Text Box 37"/>
            <p:cNvSpPr txBox="1">
              <a:spLocks noChangeArrowheads="1"/>
            </p:cNvSpPr>
            <p:nvPr/>
          </p:nvSpPr>
          <p:spPr bwMode="auto">
            <a:xfrm>
              <a:off x="485" y="1604"/>
              <a:ext cx="418"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用户</a:t>
              </a:r>
              <a:endParaRPr lang="zh-CN" altLang="en-US" sz="1200" b="1">
                <a:effectLst>
                  <a:outerShdw blurRad="38100" dist="38100" dir="2700000" algn="tl">
                    <a:srgbClr val="C0C0C0"/>
                  </a:outerShdw>
                </a:effectLst>
              </a:endParaRPr>
            </a:p>
          </p:txBody>
        </p:sp>
        <p:sp>
          <p:nvSpPr>
            <p:cNvPr id="111654" name="Line 38"/>
            <p:cNvSpPr>
              <a:spLocks noChangeShapeType="1"/>
            </p:cNvSpPr>
            <p:nvPr/>
          </p:nvSpPr>
          <p:spPr bwMode="auto">
            <a:xfrm>
              <a:off x="1078" y="2198"/>
              <a:ext cx="209" cy="187"/>
            </a:xfrm>
            <a:prstGeom prst="line">
              <a:avLst/>
            </a:prstGeom>
            <a:noFill/>
            <a:ln w="9525">
              <a:solidFill>
                <a:srgbClr val="000000"/>
              </a:solidFill>
              <a:round/>
              <a:headEnd/>
              <a:tailEnd type="triangle" w="med" len="med"/>
            </a:ln>
          </p:spPr>
          <p:txBody>
            <a:bodyPr/>
            <a:lstStyle/>
            <a:p>
              <a:endParaRPr lang="zh-CN" altLang="en-US"/>
            </a:p>
          </p:txBody>
        </p:sp>
        <p:sp>
          <p:nvSpPr>
            <p:cNvPr id="111655" name="Text Box 39"/>
            <p:cNvSpPr txBox="1">
              <a:spLocks noChangeArrowheads="1"/>
            </p:cNvSpPr>
            <p:nvPr/>
          </p:nvSpPr>
          <p:spPr bwMode="auto">
            <a:xfrm>
              <a:off x="520" y="2210"/>
              <a:ext cx="732"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维护要求</a:t>
              </a:r>
              <a:endParaRPr lang="zh-CN" altLang="en-US" sz="1200" b="1">
                <a:effectLst>
                  <a:outerShdw blurRad="38100" dist="38100" dir="2700000" algn="tl">
                    <a:srgbClr val="C0C0C0"/>
                  </a:outerShdw>
                </a:effectLst>
              </a:endParaRPr>
            </a:p>
          </p:txBody>
        </p:sp>
        <p:sp>
          <p:nvSpPr>
            <p:cNvPr id="111656" name="Line 40"/>
            <p:cNvSpPr>
              <a:spLocks noChangeShapeType="1"/>
            </p:cNvSpPr>
            <p:nvPr/>
          </p:nvSpPr>
          <p:spPr bwMode="auto">
            <a:xfrm>
              <a:off x="1513" y="2620"/>
              <a:ext cx="210" cy="188"/>
            </a:xfrm>
            <a:prstGeom prst="line">
              <a:avLst/>
            </a:prstGeom>
            <a:noFill/>
            <a:ln w="9525">
              <a:solidFill>
                <a:srgbClr val="000000"/>
              </a:solidFill>
              <a:round/>
              <a:headEnd/>
              <a:tailEnd type="triangle" w="med" len="med"/>
            </a:ln>
          </p:spPr>
          <p:txBody>
            <a:bodyPr/>
            <a:lstStyle/>
            <a:p>
              <a:endParaRPr lang="zh-CN" altLang="en-US"/>
            </a:p>
          </p:txBody>
        </p:sp>
        <p:sp>
          <p:nvSpPr>
            <p:cNvPr id="111657" name="Text Box 41"/>
            <p:cNvSpPr txBox="1">
              <a:spLocks noChangeArrowheads="1"/>
            </p:cNvSpPr>
            <p:nvPr/>
          </p:nvSpPr>
          <p:spPr bwMode="auto">
            <a:xfrm>
              <a:off x="1223" y="2673"/>
              <a:ext cx="453" cy="208"/>
            </a:xfrm>
            <a:prstGeom prst="rect">
              <a:avLst/>
            </a:prstGeom>
            <a:noFill/>
            <a:ln w="9525">
              <a:noFill/>
              <a:miter lim="800000"/>
              <a:headEnd/>
              <a:tailEnd/>
            </a:ln>
          </p:spPr>
          <p:txBody>
            <a:bodyPr/>
            <a:lstStyle/>
            <a:p>
              <a:r>
                <a:rPr lang="zh-CN" altLang="en-US" sz="1200" b="1">
                  <a:solidFill>
                    <a:schemeClr val="tx2"/>
                  </a:solidFill>
                  <a:effectLst>
                    <a:outerShdw blurRad="38100" dist="38100" dir="2700000" algn="tl">
                      <a:srgbClr val="C0C0C0"/>
                    </a:outerShdw>
                  </a:effectLst>
                  <a:latin typeface="Times New Roman" pitchFamily="18" charset="0"/>
                </a:rPr>
                <a:t>完善性</a:t>
              </a:r>
              <a:endParaRPr lang="zh-CN" altLang="en-US" sz="1200" b="1">
                <a:solidFill>
                  <a:schemeClr val="tx2"/>
                </a:solidFill>
                <a:effectLst>
                  <a:outerShdw blurRad="38100" dist="38100" dir="2700000" algn="tl">
                    <a:srgbClr val="C0C0C0"/>
                  </a:outerShdw>
                </a:effectLst>
              </a:endParaRPr>
            </a:p>
          </p:txBody>
        </p:sp>
        <p:sp>
          <p:nvSpPr>
            <p:cNvPr id="111658" name="Line 42"/>
            <p:cNvSpPr>
              <a:spLocks noChangeShapeType="1"/>
            </p:cNvSpPr>
            <p:nvPr/>
          </p:nvSpPr>
          <p:spPr bwMode="auto">
            <a:xfrm>
              <a:off x="1705" y="2617"/>
              <a:ext cx="209" cy="187"/>
            </a:xfrm>
            <a:prstGeom prst="line">
              <a:avLst/>
            </a:prstGeom>
            <a:noFill/>
            <a:ln w="9525">
              <a:solidFill>
                <a:srgbClr val="000000"/>
              </a:solidFill>
              <a:round/>
              <a:headEnd/>
              <a:tailEnd type="triangle" w="med" len="med"/>
            </a:ln>
          </p:spPr>
          <p:txBody>
            <a:bodyPr/>
            <a:lstStyle/>
            <a:p>
              <a:endParaRPr lang="zh-CN" altLang="en-US"/>
            </a:p>
          </p:txBody>
        </p:sp>
        <p:sp>
          <p:nvSpPr>
            <p:cNvPr id="111659" name="Text Box 43"/>
            <p:cNvSpPr txBox="1">
              <a:spLocks noChangeArrowheads="1"/>
            </p:cNvSpPr>
            <p:nvPr/>
          </p:nvSpPr>
          <p:spPr bwMode="auto">
            <a:xfrm>
              <a:off x="1778" y="2577"/>
              <a:ext cx="558" cy="188"/>
            </a:xfrm>
            <a:prstGeom prst="rect">
              <a:avLst/>
            </a:prstGeom>
            <a:noFill/>
            <a:ln w="9525">
              <a:noFill/>
              <a:miter lim="800000"/>
              <a:headEnd/>
              <a:tailEnd/>
            </a:ln>
          </p:spPr>
          <p:txBody>
            <a:bodyPr/>
            <a:lstStyle/>
            <a:p>
              <a:r>
                <a:rPr lang="zh-CN" altLang="en-US" sz="1200" b="1">
                  <a:solidFill>
                    <a:schemeClr val="tx2"/>
                  </a:solidFill>
                  <a:effectLst>
                    <a:outerShdw blurRad="38100" dist="38100" dir="2700000" algn="tl">
                      <a:srgbClr val="C0C0C0"/>
                    </a:outerShdw>
                  </a:effectLst>
                  <a:latin typeface="Times New Roman" pitchFamily="18" charset="0"/>
                </a:rPr>
                <a:t>适应性</a:t>
              </a:r>
              <a:endParaRPr lang="zh-CN" altLang="en-US" sz="1200" b="1">
                <a:solidFill>
                  <a:schemeClr val="tx2"/>
                </a:solidFill>
                <a:effectLst>
                  <a:outerShdw blurRad="38100" dist="38100" dir="2700000" algn="tl">
                    <a:srgbClr val="C0C0C0"/>
                  </a:outerShdw>
                </a:effectLst>
              </a:endParaRPr>
            </a:p>
          </p:txBody>
        </p:sp>
        <p:sp>
          <p:nvSpPr>
            <p:cNvPr id="111660" name="AutoShape 44"/>
            <p:cNvSpPr>
              <a:spLocks noChangeArrowheads="1"/>
            </p:cNvSpPr>
            <p:nvPr/>
          </p:nvSpPr>
          <p:spPr bwMode="auto">
            <a:xfrm>
              <a:off x="468" y="2965"/>
              <a:ext cx="732" cy="293"/>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启动软件生命周期开发过程</a:t>
              </a:r>
              <a:endParaRPr lang="zh-CN" altLang="en-US" sz="1200" b="1">
                <a:effectLst>
                  <a:outerShdw blurRad="38100" dist="38100" dir="2700000" algn="tl">
                    <a:srgbClr val="C0C0C0"/>
                  </a:outerShdw>
                </a:effectLst>
              </a:endParaRPr>
            </a:p>
          </p:txBody>
        </p:sp>
        <p:sp>
          <p:nvSpPr>
            <p:cNvPr id="111661" name="Line 45"/>
            <p:cNvSpPr>
              <a:spLocks noChangeShapeType="1"/>
            </p:cNvSpPr>
            <p:nvPr/>
          </p:nvSpPr>
          <p:spPr bwMode="auto">
            <a:xfrm flipH="1">
              <a:off x="790" y="2552"/>
              <a:ext cx="279" cy="404"/>
            </a:xfrm>
            <a:prstGeom prst="line">
              <a:avLst/>
            </a:prstGeom>
            <a:noFill/>
            <a:ln w="9525">
              <a:solidFill>
                <a:srgbClr val="000000"/>
              </a:solidFill>
              <a:round/>
              <a:headEnd/>
              <a:tailEnd type="triangle" w="med" len="med"/>
            </a:ln>
          </p:spPr>
          <p:txBody>
            <a:bodyPr/>
            <a:lstStyle/>
            <a:p>
              <a:endParaRPr lang="zh-CN" altLang="en-US"/>
            </a:p>
          </p:txBody>
        </p:sp>
        <p:sp>
          <p:nvSpPr>
            <p:cNvPr id="111662" name="Text Box 46"/>
            <p:cNvSpPr txBox="1">
              <a:spLocks noChangeArrowheads="1"/>
            </p:cNvSpPr>
            <p:nvPr/>
          </p:nvSpPr>
          <p:spPr bwMode="auto">
            <a:xfrm>
              <a:off x="459" y="2635"/>
              <a:ext cx="558" cy="187"/>
            </a:xfrm>
            <a:prstGeom prst="rect">
              <a:avLst/>
            </a:prstGeom>
            <a:noFill/>
            <a:ln w="9525">
              <a:noFill/>
              <a:miter lim="800000"/>
              <a:headEnd/>
              <a:tailEnd/>
            </a:ln>
          </p:spPr>
          <p:txBody>
            <a:bodyPr/>
            <a:lstStyle/>
            <a:p>
              <a:r>
                <a:rPr lang="zh-CN" altLang="en-US" sz="1200" b="1">
                  <a:solidFill>
                    <a:schemeClr val="tx2"/>
                  </a:solidFill>
                  <a:effectLst>
                    <a:outerShdw blurRad="38100" dist="38100" dir="2700000" algn="tl">
                      <a:srgbClr val="C0C0C0"/>
                    </a:outerShdw>
                  </a:effectLst>
                  <a:latin typeface="Times New Roman" pitchFamily="18" charset="0"/>
                </a:rPr>
                <a:t>预防性</a:t>
              </a:r>
              <a:endParaRPr lang="zh-CN" altLang="en-US" sz="1200" b="1">
                <a:solidFill>
                  <a:schemeClr val="tx2"/>
                </a:solidFill>
                <a:effectLst>
                  <a:outerShdw blurRad="38100" dist="38100" dir="2700000" algn="tl">
                    <a:srgbClr val="C0C0C0"/>
                  </a:outerShdw>
                </a:effectLst>
              </a:endParaRPr>
            </a:p>
          </p:txBody>
        </p:sp>
        <p:sp>
          <p:nvSpPr>
            <p:cNvPr id="111663" name="Line 47"/>
            <p:cNvSpPr>
              <a:spLocks noChangeShapeType="1"/>
            </p:cNvSpPr>
            <p:nvPr/>
          </p:nvSpPr>
          <p:spPr bwMode="auto">
            <a:xfrm flipH="1">
              <a:off x="1705" y="3044"/>
              <a:ext cx="209" cy="250"/>
            </a:xfrm>
            <a:prstGeom prst="line">
              <a:avLst/>
            </a:prstGeom>
            <a:noFill/>
            <a:ln w="9525">
              <a:solidFill>
                <a:srgbClr val="000000"/>
              </a:solidFill>
              <a:round/>
              <a:headEnd/>
              <a:tailEnd type="triangle" w="med" len="med"/>
            </a:ln>
          </p:spPr>
          <p:txBody>
            <a:bodyPr/>
            <a:lstStyle/>
            <a:p>
              <a:endParaRPr lang="zh-CN" altLang="en-US"/>
            </a:p>
          </p:txBody>
        </p:sp>
        <p:sp>
          <p:nvSpPr>
            <p:cNvPr id="111664" name="Text Box 48"/>
            <p:cNvSpPr txBox="1">
              <a:spLocks noChangeArrowheads="1"/>
            </p:cNvSpPr>
            <p:nvPr/>
          </p:nvSpPr>
          <p:spPr bwMode="auto">
            <a:xfrm>
              <a:off x="1505" y="3087"/>
              <a:ext cx="314"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低</a:t>
              </a:r>
              <a:endParaRPr lang="zh-CN" altLang="en-US" sz="1200" b="1">
                <a:effectLst>
                  <a:outerShdw blurRad="38100" dist="38100" dir="2700000" algn="tl">
                    <a:srgbClr val="C0C0C0"/>
                  </a:outerShdw>
                </a:effectLst>
              </a:endParaRPr>
            </a:p>
          </p:txBody>
        </p:sp>
        <p:sp>
          <p:nvSpPr>
            <p:cNvPr id="111665" name="Line 49"/>
            <p:cNvSpPr>
              <a:spLocks noChangeShapeType="1"/>
            </p:cNvSpPr>
            <p:nvPr/>
          </p:nvSpPr>
          <p:spPr bwMode="auto">
            <a:xfrm flipV="1">
              <a:off x="1513" y="1752"/>
              <a:ext cx="680" cy="214"/>
            </a:xfrm>
            <a:prstGeom prst="line">
              <a:avLst/>
            </a:prstGeom>
            <a:noFill/>
            <a:ln w="9525">
              <a:solidFill>
                <a:srgbClr val="000000"/>
              </a:solidFill>
              <a:round/>
              <a:headEnd/>
              <a:tailEnd type="triangle" w="med" len="med"/>
            </a:ln>
          </p:spPr>
          <p:txBody>
            <a:bodyPr/>
            <a:lstStyle/>
            <a:p>
              <a:endParaRPr lang="zh-CN" altLang="en-US"/>
            </a:p>
          </p:txBody>
        </p:sp>
        <p:sp>
          <p:nvSpPr>
            <p:cNvPr id="111666" name="Text Box 50"/>
            <p:cNvSpPr txBox="1">
              <a:spLocks noChangeArrowheads="1"/>
            </p:cNvSpPr>
            <p:nvPr/>
          </p:nvSpPr>
          <p:spPr bwMode="auto">
            <a:xfrm>
              <a:off x="1618" y="1878"/>
              <a:ext cx="558" cy="187"/>
            </a:xfrm>
            <a:prstGeom prst="rect">
              <a:avLst/>
            </a:prstGeom>
            <a:noFill/>
            <a:ln w="9525">
              <a:noFill/>
              <a:miter lim="800000"/>
              <a:headEnd/>
              <a:tailEnd/>
            </a:ln>
          </p:spPr>
          <p:txBody>
            <a:bodyPr/>
            <a:lstStyle/>
            <a:p>
              <a:r>
                <a:rPr lang="zh-CN" altLang="en-US" sz="1200" b="1">
                  <a:solidFill>
                    <a:schemeClr val="tx2"/>
                  </a:solidFill>
                  <a:effectLst>
                    <a:outerShdw blurRad="38100" dist="38100" dir="2700000" algn="tl">
                      <a:srgbClr val="C0C0C0"/>
                    </a:outerShdw>
                  </a:effectLst>
                  <a:latin typeface="Times New Roman" pitchFamily="18" charset="0"/>
                </a:rPr>
                <a:t>纠错性</a:t>
              </a:r>
              <a:endParaRPr lang="zh-CN" altLang="en-US" sz="1200" b="1">
                <a:solidFill>
                  <a:schemeClr val="tx2"/>
                </a:solidFill>
                <a:effectLst>
                  <a:outerShdw blurRad="38100" dist="38100" dir="2700000" algn="tl">
                    <a:srgbClr val="C0C0C0"/>
                  </a:outerShdw>
                </a:effectLst>
              </a:endParaRPr>
            </a:p>
          </p:txBody>
        </p:sp>
        <p:sp>
          <p:nvSpPr>
            <p:cNvPr id="111667" name="Line 51"/>
            <p:cNvSpPr>
              <a:spLocks noChangeShapeType="1"/>
            </p:cNvSpPr>
            <p:nvPr/>
          </p:nvSpPr>
          <p:spPr bwMode="auto">
            <a:xfrm flipV="1">
              <a:off x="3021" y="1498"/>
              <a:ext cx="628" cy="125"/>
            </a:xfrm>
            <a:prstGeom prst="line">
              <a:avLst/>
            </a:prstGeom>
            <a:noFill/>
            <a:ln w="9525">
              <a:solidFill>
                <a:srgbClr val="000000"/>
              </a:solidFill>
              <a:round/>
              <a:headEnd/>
              <a:tailEnd type="triangle" w="med" len="med"/>
            </a:ln>
          </p:spPr>
          <p:txBody>
            <a:bodyPr/>
            <a:lstStyle/>
            <a:p>
              <a:endParaRPr lang="zh-CN" altLang="en-US"/>
            </a:p>
          </p:txBody>
        </p:sp>
        <p:sp>
          <p:nvSpPr>
            <p:cNvPr id="111668" name="Text Box 52"/>
            <p:cNvSpPr txBox="1">
              <a:spLocks noChangeArrowheads="1"/>
            </p:cNvSpPr>
            <p:nvPr/>
          </p:nvSpPr>
          <p:spPr bwMode="auto">
            <a:xfrm>
              <a:off x="3073" y="1402"/>
              <a:ext cx="419" cy="188"/>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严重</a:t>
              </a:r>
              <a:endParaRPr lang="zh-CN" altLang="en-US" sz="1200" b="1">
                <a:effectLst>
                  <a:outerShdw blurRad="38100" dist="38100" dir="2700000" algn="tl">
                    <a:srgbClr val="C0C0C0"/>
                  </a:outerShdw>
                </a:effectLst>
              </a:endParaRPr>
            </a:p>
          </p:txBody>
        </p:sp>
        <p:sp>
          <p:nvSpPr>
            <p:cNvPr id="111669" name="Line 53"/>
            <p:cNvSpPr>
              <a:spLocks noChangeShapeType="1"/>
            </p:cNvSpPr>
            <p:nvPr/>
          </p:nvSpPr>
          <p:spPr bwMode="auto">
            <a:xfrm>
              <a:off x="2768" y="1828"/>
              <a:ext cx="0" cy="250"/>
            </a:xfrm>
            <a:prstGeom prst="line">
              <a:avLst/>
            </a:prstGeom>
            <a:noFill/>
            <a:ln w="9525">
              <a:solidFill>
                <a:srgbClr val="000000"/>
              </a:solidFill>
              <a:round/>
              <a:headEnd/>
              <a:tailEnd type="triangle" w="med" len="med"/>
            </a:ln>
          </p:spPr>
          <p:txBody>
            <a:bodyPr/>
            <a:lstStyle/>
            <a:p>
              <a:endParaRPr lang="zh-CN" altLang="en-US"/>
            </a:p>
          </p:txBody>
        </p:sp>
        <p:sp>
          <p:nvSpPr>
            <p:cNvPr id="111670" name="Text Box 54"/>
            <p:cNvSpPr txBox="1">
              <a:spLocks noChangeArrowheads="1"/>
            </p:cNvSpPr>
            <p:nvPr/>
          </p:nvSpPr>
          <p:spPr bwMode="auto">
            <a:xfrm>
              <a:off x="2350" y="1842"/>
              <a:ext cx="418"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一般</a:t>
              </a:r>
              <a:endParaRPr lang="zh-CN" altLang="en-US" sz="1200" b="1">
                <a:effectLst>
                  <a:outerShdw blurRad="38100" dist="38100" dir="2700000" algn="tl">
                    <a:srgbClr val="C0C0C0"/>
                  </a:outerShdw>
                </a:effectLst>
              </a:endParaRPr>
            </a:p>
          </p:txBody>
        </p:sp>
        <p:sp>
          <p:nvSpPr>
            <p:cNvPr id="111671" name="Text Box 55"/>
            <p:cNvSpPr txBox="1">
              <a:spLocks noChangeArrowheads="1"/>
            </p:cNvSpPr>
            <p:nvPr/>
          </p:nvSpPr>
          <p:spPr bwMode="auto">
            <a:xfrm>
              <a:off x="3335" y="1936"/>
              <a:ext cx="732" cy="188"/>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维护人员</a:t>
              </a:r>
              <a:endParaRPr lang="zh-CN" altLang="en-US" sz="1200" b="1">
                <a:effectLst>
                  <a:outerShdw blurRad="38100" dist="38100" dir="2700000" algn="tl">
                    <a:srgbClr val="C0C0C0"/>
                  </a:outerShdw>
                </a:effectLst>
              </a:endParaRPr>
            </a:p>
          </p:txBody>
        </p:sp>
        <p:sp>
          <p:nvSpPr>
            <p:cNvPr id="111672" name="Text Box 56"/>
            <p:cNvSpPr txBox="1">
              <a:spLocks noChangeArrowheads="1"/>
            </p:cNvSpPr>
            <p:nvPr/>
          </p:nvSpPr>
          <p:spPr bwMode="auto">
            <a:xfrm>
              <a:off x="3178" y="2847"/>
              <a:ext cx="732"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配置人员</a:t>
              </a:r>
              <a:endParaRPr lang="zh-CN" altLang="en-US" sz="1200" b="1">
                <a:effectLst>
                  <a:outerShdw blurRad="38100" dist="38100" dir="2700000" algn="tl">
                    <a:srgbClr val="C0C0C0"/>
                  </a:outerShdw>
                </a:effectLst>
              </a:endParaRPr>
            </a:p>
          </p:txBody>
        </p:sp>
        <p:sp>
          <p:nvSpPr>
            <p:cNvPr id="111673" name="Text Box 57"/>
            <p:cNvSpPr txBox="1">
              <a:spLocks noChangeArrowheads="1"/>
            </p:cNvSpPr>
            <p:nvPr/>
          </p:nvSpPr>
          <p:spPr bwMode="auto">
            <a:xfrm>
              <a:off x="3500" y="3901"/>
              <a:ext cx="732"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管理人员</a:t>
              </a:r>
              <a:endParaRPr lang="zh-CN" altLang="en-US" sz="1200" b="1">
                <a:effectLst>
                  <a:outerShdw blurRad="38100" dist="38100" dir="2700000" algn="tl">
                    <a:srgbClr val="C0C0C0"/>
                  </a:outerShdw>
                </a:effectLst>
              </a:endParaRPr>
            </a:p>
          </p:txBody>
        </p:sp>
        <p:sp>
          <p:nvSpPr>
            <p:cNvPr id="111674" name="Text Box 58"/>
            <p:cNvSpPr txBox="1">
              <a:spLocks noChangeArrowheads="1"/>
            </p:cNvSpPr>
            <p:nvPr/>
          </p:nvSpPr>
          <p:spPr bwMode="auto">
            <a:xfrm>
              <a:off x="4546" y="3889"/>
              <a:ext cx="419"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用户</a:t>
              </a:r>
              <a:endParaRPr lang="zh-CN" altLang="en-US" sz="1200" b="1">
                <a:effectLst>
                  <a:outerShdw blurRad="38100" dist="38100" dir="2700000" algn="tl">
                    <a:srgbClr val="C0C0C0"/>
                  </a:outerShdw>
                </a:effectLst>
              </a:endParaRPr>
            </a:p>
          </p:txBody>
        </p:sp>
        <p:sp>
          <p:nvSpPr>
            <p:cNvPr id="111675" name="Line 59"/>
            <p:cNvSpPr>
              <a:spLocks noChangeShapeType="1"/>
            </p:cNvSpPr>
            <p:nvPr/>
          </p:nvSpPr>
          <p:spPr bwMode="auto">
            <a:xfrm flipV="1">
              <a:off x="3962" y="1623"/>
              <a:ext cx="209" cy="187"/>
            </a:xfrm>
            <a:prstGeom prst="line">
              <a:avLst/>
            </a:prstGeom>
            <a:noFill/>
            <a:ln w="9525">
              <a:solidFill>
                <a:srgbClr val="000000"/>
              </a:solidFill>
              <a:round/>
              <a:headEnd/>
              <a:tailEnd type="triangle" w="med" len="med"/>
            </a:ln>
          </p:spPr>
          <p:txBody>
            <a:bodyPr/>
            <a:lstStyle/>
            <a:p>
              <a:endParaRPr lang="zh-CN" altLang="en-US"/>
            </a:p>
          </p:txBody>
        </p:sp>
        <p:sp>
          <p:nvSpPr>
            <p:cNvPr id="111676" name="Line 60"/>
            <p:cNvSpPr>
              <a:spLocks noChangeShapeType="1"/>
            </p:cNvSpPr>
            <p:nvPr/>
          </p:nvSpPr>
          <p:spPr bwMode="auto">
            <a:xfrm>
              <a:off x="3962" y="1916"/>
              <a:ext cx="375" cy="238"/>
            </a:xfrm>
            <a:prstGeom prst="line">
              <a:avLst/>
            </a:prstGeom>
            <a:noFill/>
            <a:ln w="9525">
              <a:solidFill>
                <a:srgbClr val="000000"/>
              </a:solidFill>
              <a:round/>
              <a:headEnd/>
              <a:tailEnd type="triangle" w="med" len="med"/>
            </a:ln>
          </p:spPr>
          <p:txBody>
            <a:bodyPr/>
            <a:lstStyle/>
            <a:p>
              <a:endParaRPr lang="zh-CN" altLang="en-US"/>
            </a:p>
          </p:txBody>
        </p:sp>
        <p:sp>
          <p:nvSpPr>
            <p:cNvPr id="111677" name="Line 61"/>
            <p:cNvSpPr>
              <a:spLocks noChangeShapeType="1"/>
            </p:cNvSpPr>
            <p:nvPr/>
          </p:nvSpPr>
          <p:spPr bwMode="auto">
            <a:xfrm flipV="1">
              <a:off x="3814" y="2466"/>
              <a:ext cx="418" cy="249"/>
            </a:xfrm>
            <a:prstGeom prst="line">
              <a:avLst/>
            </a:prstGeom>
            <a:noFill/>
            <a:ln w="9525">
              <a:solidFill>
                <a:srgbClr val="000000"/>
              </a:solidFill>
              <a:round/>
              <a:headEnd/>
              <a:tailEnd type="triangle" w="med" len="med"/>
            </a:ln>
          </p:spPr>
          <p:txBody>
            <a:bodyPr/>
            <a:lstStyle/>
            <a:p>
              <a:endParaRPr lang="zh-CN" altLang="en-US"/>
            </a:p>
          </p:txBody>
        </p:sp>
        <p:sp>
          <p:nvSpPr>
            <p:cNvPr id="111678" name="Line 62"/>
            <p:cNvSpPr>
              <a:spLocks noChangeShapeType="1"/>
            </p:cNvSpPr>
            <p:nvPr/>
          </p:nvSpPr>
          <p:spPr bwMode="auto">
            <a:xfrm>
              <a:off x="4442" y="2466"/>
              <a:ext cx="104" cy="499"/>
            </a:xfrm>
            <a:prstGeom prst="line">
              <a:avLst/>
            </a:prstGeom>
            <a:noFill/>
            <a:ln w="9525">
              <a:solidFill>
                <a:srgbClr val="000000"/>
              </a:solidFill>
              <a:round/>
              <a:headEnd/>
              <a:tailEnd type="triangle" w="med" len="med"/>
            </a:ln>
          </p:spPr>
          <p:txBody>
            <a:bodyPr/>
            <a:lstStyle/>
            <a:p>
              <a:endParaRPr lang="zh-CN" altLang="en-US"/>
            </a:p>
          </p:txBody>
        </p:sp>
        <p:sp>
          <p:nvSpPr>
            <p:cNvPr id="111679" name="Line 63"/>
            <p:cNvSpPr>
              <a:spLocks noChangeShapeType="1"/>
            </p:cNvSpPr>
            <p:nvPr/>
          </p:nvSpPr>
          <p:spPr bwMode="auto">
            <a:xfrm>
              <a:off x="4572" y="3232"/>
              <a:ext cx="105" cy="312"/>
            </a:xfrm>
            <a:prstGeom prst="line">
              <a:avLst/>
            </a:prstGeom>
            <a:noFill/>
            <a:ln w="9525">
              <a:solidFill>
                <a:srgbClr val="000000"/>
              </a:solidFill>
              <a:round/>
              <a:headEnd/>
              <a:tailEnd type="triangle" w="med" len="med"/>
            </a:ln>
          </p:spPr>
          <p:txBody>
            <a:bodyPr/>
            <a:lstStyle/>
            <a:p>
              <a:endParaRPr lang="zh-CN" altLang="en-US"/>
            </a:p>
          </p:txBody>
        </p:sp>
        <p:sp>
          <p:nvSpPr>
            <p:cNvPr id="111680" name="Text Box 64"/>
            <p:cNvSpPr txBox="1">
              <a:spLocks noChangeArrowheads="1"/>
            </p:cNvSpPr>
            <p:nvPr/>
          </p:nvSpPr>
          <p:spPr bwMode="auto">
            <a:xfrm>
              <a:off x="4128" y="3331"/>
              <a:ext cx="1046"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交付使用的软件</a:t>
              </a:r>
              <a:endParaRPr lang="zh-CN" altLang="en-US" sz="1200" b="1">
                <a:effectLst>
                  <a:outerShdw blurRad="38100" dist="38100" dir="2700000" algn="tl">
                    <a:srgbClr val="C0C0C0"/>
                  </a:outerShdw>
                </a:effectLst>
              </a:endParaRPr>
            </a:p>
          </p:txBody>
        </p:sp>
        <p:sp>
          <p:nvSpPr>
            <p:cNvPr id="111681" name="Line 65"/>
            <p:cNvSpPr>
              <a:spLocks noChangeShapeType="1"/>
            </p:cNvSpPr>
            <p:nvPr/>
          </p:nvSpPr>
          <p:spPr bwMode="auto">
            <a:xfrm flipV="1">
              <a:off x="3710" y="2498"/>
              <a:ext cx="627" cy="749"/>
            </a:xfrm>
            <a:prstGeom prst="line">
              <a:avLst/>
            </a:prstGeom>
            <a:noFill/>
            <a:ln w="9525">
              <a:solidFill>
                <a:srgbClr val="000000"/>
              </a:solidFill>
              <a:round/>
              <a:headEnd/>
              <a:tailEnd type="triangle" w="med" len="med"/>
            </a:ln>
          </p:spPr>
          <p:txBody>
            <a:bodyPr/>
            <a:lstStyle/>
            <a:p>
              <a:endParaRPr lang="zh-CN" altLang="en-US"/>
            </a:p>
          </p:txBody>
        </p:sp>
        <p:sp>
          <p:nvSpPr>
            <p:cNvPr id="111682" name="Line 66"/>
            <p:cNvSpPr>
              <a:spLocks noChangeShapeType="1"/>
            </p:cNvSpPr>
            <p:nvPr/>
          </p:nvSpPr>
          <p:spPr bwMode="auto">
            <a:xfrm>
              <a:off x="2594" y="2989"/>
              <a:ext cx="523" cy="249"/>
            </a:xfrm>
            <a:prstGeom prst="line">
              <a:avLst/>
            </a:prstGeom>
            <a:noFill/>
            <a:ln w="9525">
              <a:solidFill>
                <a:srgbClr val="000000"/>
              </a:solidFill>
              <a:round/>
              <a:headEnd/>
              <a:tailEnd type="triangle" w="med" len="med"/>
            </a:ln>
          </p:spPr>
          <p:txBody>
            <a:bodyPr/>
            <a:lstStyle/>
            <a:p>
              <a:endParaRPr lang="zh-CN" altLang="en-US"/>
            </a:p>
          </p:txBody>
        </p:sp>
        <p:sp>
          <p:nvSpPr>
            <p:cNvPr id="111683" name="Text Box 67"/>
            <p:cNvSpPr txBox="1">
              <a:spLocks noChangeArrowheads="1"/>
            </p:cNvSpPr>
            <p:nvPr/>
          </p:nvSpPr>
          <p:spPr bwMode="auto">
            <a:xfrm>
              <a:off x="2577" y="3063"/>
              <a:ext cx="313"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高</a:t>
              </a:r>
              <a:endParaRPr lang="zh-CN" altLang="en-US" sz="1200" b="1">
                <a:effectLst>
                  <a:outerShdw blurRad="38100" dist="38100" dir="2700000" algn="tl">
                    <a:srgbClr val="C0C0C0"/>
                  </a:outerShdw>
                </a:effectLst>
              </a:endParaRPr>
            </a:p>
          </p:txBody>
        </p:sp>
        <p:sp>
          <p:nvSpPr>
            <p:cNvPr id="111684" name="Line 68"/>
            <p:cNvSpPr>
              <a:spLocks noChangeShapeType="1"/>
            </p:cNvSpPr>
            <p:nvPr/>
          </p:nvSpPr>
          <p:spPr bwMode="auto">
            <a:xfrm flipV="1">
              <a:off x="4494" y="1898"/>
              <a:ext cx="314" cy="312"/>
            </a:xfrm>
            <a:prstGeom prst="line">
              <a:avLst/>
            </a:prstGeom>
            <a:noFill/>
            <a:ln w="9525">
              <a:solidFill>
                <a:srgbClr val="000000"/>
              </a:solidFill>
              <a:round/>
              <a:headEnd/>
              <a:tailEnd type="triangle" w="med" len="med"/>
            </a:ln>
          </p:spPr>
          <p:txBody>
            <a:bodyPr/>
            <a:lstStyle/>
            <a:p>
              <a:endParaRPr lang="zh-CN" altLang="en-US"/>
            </a:p>
          </p:txBody>
        </p:sp>
        <p:sp>
          <p:nvSpPr>
            <p:cNvPr id="111685" name="Line 69"/>
            <p:cNvSpPr>
              <a:spLocks noChangeShapeType="1"/>
            </p:cNvSpPr>
            <p:nvPr/>
          </p:nvSpPr>
          <p:spPr bwMode="auto">
            <a:xfrm flipV="1">
              <a:off x="4755" y="2154"/>
              <a:ext cx="210" cy="62"/>
            </a:xfrm>
            <a:prstGeom prst="line">
              <a:avLst/>
            </a:prstGeom>
            <a:noFill/>
            <a:ln w="9525">
              <a:solidFill>
                <a:srgbClr val="000000"/>
              </a:solidFill>
              <a:round/>
              <a:headEnd/>
              <a:tailEnd type="triangle" w="med" len="med"/>
            </a:ln>
          </p:spPr>
          <p:txBody>
            <a:bodyPr/>
            <a:lstStyle/>
            <a:p>
              <a:endParaRPr lang="zh-CN" altLang="en-US"/>
            </a:p>
          </p:txBody>
        </p:sp>
        <p:sp>
          <p:nvSpPr>
            <p:cNvPr id="111686" name="Line 70"/>
            <p:cNvSpPr>
              <a:spLocks noChangeShapeType="1"/>
            </p:cNvSpPr>
            <p:nvPr/>
          </p:nvSpPr>
          <p:spPr bwMode="auto">
            <a:xfrm>
              <a:off x="4651" y="2403"/>
              <a:ext cx="104" cy="312"/>
            </a:xfrm>
            <a:prstGeom prst="line">
              <a:avLst/>
            </a:prstGeom>
            <a:noFill/>
            <a:ln w="9525">
              <a:solidFill>
                <a:srgbClr val="000000"/>
              </a:solidFill>
              <a:round/>
              <a:headEnd/>
              <a:tailEnd type="triangle" w="med" len="med"/>
            </a:ln>
          </p:spPr>
          <p:txBody>
            <a:bodyPr/>
            <a:lstStyle/>
            <a:p>
              <a:endParaRPr lang="zh-CN" altLang="en-US"/>
            </a:p>
          </p:txBody>
        </p:sp>
        <p:sp>
          <p:nvSpPr>
            <p:cNvPr id="111687" name="AutoShape 71"/>
            <p:cNvSpPr>
              <a:spLocks noChangeArrowheads="1"/>
            </p:cNvSpPr>
            <p:nvPr/>
          </p:nvSpPr>
          <p:spPr bwMode="auto">
            <a:xfrm>
              <a:off x="4372" y="1731"/>
              <a:ext cx="941" cy="187"/>
            </a:xfrm>
            <a:prstGeom prst="flowChartAlternateProcess">
              <a:avLst/>
            </a:prstGeom>
            <a:noFill/>
            <a:ln w="9525">
              <a:no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理解分析程序</a:t>
              </a:r>
              <a:endParaRPr lang="zh-CN" altLang="en-US" sz="1200" b="1">
                <a:effectLst>
                  <a:outerShdw blurRad="38100" dist="38100" dir="2700000" algn="tl">
                    <a:srgbClr val="C0C0C0"/>
                  </a:outerShdw>
                </a:effectLst>
              </a:endParaRPr>
            </a:p>
          </p:txBody>
        </p:sp>
        <p:sp>
          <p:nvSpPr>
            <p:cNvPr id="111688" name="AutoShape 72"/>
            <p:cNvSpPr>
              <a:spLocks noChangeArrowheads="1"/>
            </p:cNvSpPr>
            <p:nvPr/>
          </p:nvSpPr>
          <p:spPr bwMode="auto">
            <a:xfrm>
              <a:off x="4799" y="2140"/>
              <a:ext cx="732" cy="312"/>
            </a:xfrm>
            <a:prstGeom prst="flowChartAlternateProcess">
              <a:avLst/>
            </a:prstGeom>
            <a:noFill/>
            <a:ln w="9525">
              <a:no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计划修改</a:t>
              </a:r>
            </a:p>
            <a:p>
              <a:pPr algn="ctr"/>
              <a:r>
                <a:rPr lang="zh-CN" altLang="en-US" sz="1200" b="1">
                  <a:effectLst>
                    <a:outerShdw blurRad="38100" dist="38100" dir="2700000" algn="tl">
                      <a:srgbClr val="C0C0C0"/>
                    </a:outerShdw>
                  </a:effectLst>
                  <a:latin typeface="Times New Roman" pitchFamily="18" charset="0"/>
                </a:rPr>
                <a:t>程序安排</a:t>
              </a:r>
              <a:endParaRPr lang="zh-CN" altLang="en-US" sz="1200" b="1">
                <a:effectLst>
                  <a:outerShdw blurRad="38100" dist="38100" dir="2700000" algn="tl">
                    <a:srgbClr val="C0C0C0"/>
                  </a:outerShdw>
                </a:effectLst>
              </a:endParaRPr>
            </a:p>
          </p:txBody>
        </p:sp>
        <p:sp>
          <p:nvSpPr>
            <p:cNvPr id="111689" name="AutoShape 73"/>
            <p:cNvSpPr>
              <a:spLocks noChangeArrowheads="1"/>
            </p:cNvSpPr>
            <p:nvPr/>
          </p:nvSpPr>
          <p:spPr bwMode="auto">
            <a:xfrm>
              <a:off x="4651" y="2715"/>
              <a:ext cx="732" cy="187"/>
            </a:xfrm>
            <a:prstGeom prst="flowChartAlternateProcess">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测试程序</a:t>
              </a:r>
              <a:endParaRPr lang="zh-CN" altLang="en-US" sz="1200" b="1">
                <a:effectLst>
                  <a:outerShdw blurRad="38100" dist="38100" dir="2700000" algn="tl">
                    <a:srgbClr val="C0C0C0"/>
                  </a:outerShdw>
                </a:effectLst>
              </a:endParaRPr>
            </a:p>
          </p:txBody>
        </p:sp>
        <p:sp>
          <p:nvSpPr>
            <p:cNvPr id="111690" name="Line 74"/>
            <p:cNvSpPr>
              <a:spLocks noChangeShapeType="1"/>
            </p:cNvSpPr>
            <p:nvPr/>
          </p:nvSpPr>
          <p:spPr bwMode="auto">
            <a:xfrm flipV="1">
              <a:off x="2969" y="1563"/>
              <a:ext cx="697" cy="528"/>
            </a:xfrm>
            <a:prstGeom prst="line">
              <a:avLst/>
            </a:prstGeom>
            <a:noFill/>
            <a:ln w="9525">
              <a:solidFill>
                <a:srgbClr val="000000"/>
              </a:solidFill>
              <a:round/>
              <a:headEnd/>
              <a:tailEnd type="triangle" w="med" len="med"/>
            </a:ln>
          </p:spPr>
          <p:txBody>
            <a:bodyPr/>
            <a:lstStyle/>
            <a:p>
              <a:endParaRPr lang="zh-CN" altLang="en-US"/>
            </a:p>
          </p:txBody>
        </p:sp>
        <p:sp>
          <p:nvSpPr>
            <p:cNvPr id="111691" name="Line 75"/>
            <p:cNvSpPr>
              <a:spLocks noChangeShapeType="1"/>
            </p:cNvSpPr>
            <p:nvPr/>
          </p:nvSpPr>
          <p:spPr bwMode="auto">
            <a:xfrm flipV="1">
              <a:off x="3910" y="3208"/>
              <a:ext cx="314" cy="375"/>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3669" name="Text Box 5"/>
          <p:cNvSpPr txBox="1">
            <a:spLocks noChangeArrowheads="1"/>
          </p:cNvSpPr>
          <p:nvPr/>
        </p:nvSpPr>
        <p:spPr bwMode="auto">
          <a:xfrm>
            <a:off x="285750" y="1368425"/>
            <a:ext cx="8299450"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4.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维护成本（之一）</a:t>
            </a:r>
          </a:p>
        </p:txBody>
      </p:sp>
      <p:sp>
        <p:nvSpPr>
          <p:cNvPr id="113670" name="Rectangle 6"/>
          <p:cNvSpPr>
            <a:spLocks noChangeArrowheads="1"/>
          </p:cNvSpPr>
          <p:nvPr/>
        </p:nvSpPr>
        <p:spPr bwMode="auto">
          <a:xfrm>
            <a:off x="1754641" y="2585413"/>
            <a:ext cx="4546600" cy="3564053"/>
          </a:xfrm>
          <a:prstGeom prst="rect">
            <a:avLst/>
          </a:prstGeom>
          <a:noFill/>
          <a:ln w="9525">
            <a:noFill/>
            <a:miter lim="800000"/>
            <a:headEnd/>
            <a:tailEnd/>
          </a:ln>
          <a:effectLst/>
        </p:spPr>
        <p:txBody>
          <a:bodyPr anchor="ctr">
            <a:spAutoFit/>
          </a:bodyPr>
          <a:lstStyle/>
          <a:p>
            <a:pPr algn="l">
              <a:lnSpc>
                <a:spcPct val="190000"/>
              </a:lnSpc>
            </a:pPr>
            <a:r>
              <a:rPr lang="zh-CN" altLang="en-US" sz="2400" b="1" dirty="0">
                <a:solidFill>
                  <a:schemeClr val="tx1"/>
                </a:solidFill>
                <a:effectLst>
                  <a:outerShdw blurRad="38100" dist="38100" dir="2700000" algn="tl">
                    <a:srgbClr val="C0C0C0"/>
                  </a:outerShdw>
                </a:effectLst>
              </a:rPr>
              <a:t>非技术因素主要有以下几点：</a:t>
            </a:r>
          </a:p>
          <a:p>
            <a:pPr indent="276225" algn="l">
              <a:lnSpc>
                <a:spcPct val="190000"/>
              </a:lnSpc>
            </a:pPr>
            <a:r>
              <a:rPr lang="zh-CN" altLang="en-US" sz="2400" b="1" dirty="0">
                <a:effectLst>
                  <a:outerShdw blurRad="38100" dist="38100" dir="2700000" algn="tl">
                    <a:srgbClr val="C0C0C0"/>
                  </a:outerShdw>
                </a:effectLst>
              </a:rPr>
              <a:t>⑴ 开发经验</a:t>
            </a:r>
          </a:p>
          <a:p>
            <a:pPr indent="276225" algn="l">
              <a:lnSpc>
                <a:spcPct val="140000"/>
              </a:lnSpc>
            </a:pPr>
            <a:r>
              <a:rPr lang="zh-CN" altLang="en-US" sz="2400" b="1" dirty="0">
                <a:effectLst>
                  <a:outerShdw blurRad="38100" dist="38100" dir="2700000" algn="tl">
                    <a:srgbClr val="C0C0C0"/>
                  </a:outerShdw>
                </a:effectLst>
              </a:rPr>
              <a:t>⑵ 人员稳定性</a:t>
            </a:r>
          </a:p>
          <a:p>
            <a:pPr indent="276225" algn="l">
              <a:lnSpc>
                <a:spcPct val="140000"/>
              </a:lnSpc>
            </a:pPr>
            <a:r>
              <a:rPr lang="zh-CN" altLang="en-US" sz="2400" b="1" dirty="0">
                <a:effectLst>
                  <a:outerShdw blurRad="38100" dist="38100" dir="2700000" algn="tl">
                    <a:srgbClr val="C0C0C0"/>
                  </a:outerShdw>
                </a:effectLst>
              </a:rPr>
              <a:t>⑶ 应用时间</a:t>
            </a:r>
          </a:p>
          <a:p>
            <a:pPr indent="276225" algn="l">
              <a:lnSpc>
                <a:spcPct val="140000"/>
              </a:lnSpc>
            </a:pPr>
            <a:r>
              <a:rPr lang="zh-CN" altLang="en-US" sz="2400" b="1" dirty="0">
                <a:effectLst>
                  <a:outerShdw blurRad="38100" dist="38100" dir="2700000" algn="tl">
                    <a:srgbClr val="C0C0C0"/>
                  </a:outerShdw>
                </a:effectLst>
              </a:rPr>
              <a:t>⑷ 外部支撑环境</a:t>
            </a:r>
          </a:p>
          <a:p>
            <a:pPr indent="276225" algn="l">
              <a:lnSpc>
                <a:spcPct val="140000"/>
              </a:lnSpc>
            </a:pPr>
            <a:r>
              <a:rPr lang="zh-CN" altLang="en-US" sz="2400" b="1" dirty="0">
                <a:effectLst>
                  <a:outerShdw blurRad="38100" dist="38100" dir="2700000" algn="tl">
                    <a:srgbClr val="C0C0C0"/>
                  </a:outerShdw>
                </a:effectLst>
              </a:rPr>
              <a:t>⑸ 用户需求变化</a:t>
            </a:r>
          </a:p>
        </p:txBody>
      </p:sp>
      <p:sp>
        <p:nvSpPr>
          <p:cNvPr id="113671" name="Rectangle 7"/>
          <p:cNvSpPr>
            <a:spLocks noChangeArrowheads="1"/>
          </p:cNvSpPr>
          <p:nvPr/>
        </p:nvSpPr>
        <p:spPr bwMode="auto">
          <a:xfrm>
            <a:off x="384175" y="2062163"/>
            <a:ext cx="8435975" cy="420687"/>
          </a:xfrm>
          <a:prstGeom prst="rect">
            <a:avLst/>
          </a:prstGeom>
          <a:noFill/>
          <a:ln w="9525">
            <a:noFill/>
            <a:miter lim="800000"/>
            <a:headEnd/>
            <a:tailEnd/>
          </a:ln>
          <a:effectLst/>
        </p:spPr>
        <p:txBody>
          <a:bodyPr>
            <a:spAutoFit/>
          </a:bodyPr>
          <a:lstStyle/>
          <a:p>
            <a:r>
              <a:rPr lang="zh-CN" altLang="en-US" sz="2400" b="1" dirty="0">
                <a:effectLst>
                  <a:outerShdw blurRad="38100" dist="38100" dir="2700000" algn="tl">
                    <a:srgbClr val="C0C0C0"/>
                  </a:outerShdw>
                </a:effectLst>
              </a:rPr>
              <a:t>软件维护的成本主要由</a:t>
            </a:r>
            <a:r>
              <a:rPr lang="zh-CN" altLang="en-US" sz="2400" b="1" dirty="0">
                <a:solidFill>
                  <a:schemeClr val="tx1"/>
                </a:solidFill>
                <a:effectLst>
                  <a:outerShdw blurRad="38100" dist="38100" dir="2700000" algn="tl">
                    <a:srgbClr val="C0C0C0"/>
                  </a:outerShdw>
                </a:effectLst>
              </a:rPr>
              <a:t>非技术因素</a:t>
            </a:r>
            <a:r>
              <a:rPr lang="zh-CN" altLang="en-US" sz="2400" b="1" dirty="0">
                <a:effectLst>
                  <a:outerShdw blurRad="38100" dist="38100" dir="2700000" algn="tl">
                    <a:srgbClr val="C0C0C0"/>
                  </a:outerShdw>
                </a:effectLst>
              </a:rPr>
              <a:t>和技术因素两大类构成。</a:t>
            </a: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447800" y="381000"/>
            <a:ext cx="5257800" cy="457200"/>
          </a:xfrm>
          <a:prstGeom prst="rect">
            <a:avLst/>
          </a:prstGeom>
          <a:noFill/>
          <a:ln w="9525">
            <a:noFill/>
            <a:miter lim="800000"/>
            <a:headEnd/>
            <a:tailEnd/>
          </a:ln>
          <a:effectLst/>
        </p:spPr>
        <p:txBody>
          <a:bodyPr>
            <a:spAutoFit/>
          </a:bodyPr>
          <a:lstStyle/>
          <a:p>
            <a:pPr algn="l">
              <a:lnSpc>
                <a:spcPct val="100000"/>
              </a:lnSpc>
              <a:spcBef>
                <a:spcPct val="50000"/>
              </a:spcBef>
            </a:pPr>
            <a:endParaRPr lang="zh-CN" altLang="zh-CN" sz="2400">
              <a:solidFill>
                <a:schemeClr val="tx1"/>
              </a:solidFill>
              <a:latin typeface="Times New Roman" pitchFamily="18" charset="0"/>
            </a:endParaRPr>
          </a:p>
        </p:txBody>
      </p:sp>
      <p:sp>
        <p:nvSpPr>
          <p:cNvPr id="2051" name="Rectangle 3"/>
          <p:cNvSpPr>
            <a:spLocks noGrp="1" noChangeArrowheads="1"/>
          </p:cNvSpPr>
          <p:nvPr>
            <p:ph type="title" idx="4294967295"/>
          </p:nvPr>
        </p:nvSpPr>
        <p:spPr>
          <a:xfrm>
            <a:off x="592138" y="207963"/>
            <a:ext cx="7772400" cy="838200"/>
          </a:xfrm>
        </p:spPr>
        <p:txBody>
          <a:bodyPr/>
          <a:lstStyle/>
          <a:p>
            <a:r>
              <a:rPr lang="zh-CN" altLang="en-US">
                <a:latin typeface="华文新魏" pitchFamily="2" charset="-122"/>
                <a:ea typeface="华文新魏" pitchFamily="2" charset="-122"/>
              </a:rPr>
              <a:t>软件维护概述</a:t>
            </a:r>
          </a:p>
        </p:txBody>
      </p:sp>
      <p:sp>
        <p:nvSpPr>
          <p:cNvPr id="2053" name="Text Box 5"/>
          <p:cNvSpPr txBox="1">
            <a:spLocks noChangeArrowheads="1"/>
          </p:cNvSpPr>
          <p:nvPr/>
        </p:nvSpPr>
        <p:spPr bwMode="auto">
          <a:xfrm>
            <a:off x="223838" y="1524000"/>
            <a:ext cx="8634412" cy="2560638"/>
          </a:xfrm>
          <a:prstGeom prst="rect">
            <a:avLst/>
          </a:prstGeom>
          <a:noFill/>
          <a:ln w="9525">
            <a:noFill/>
            <a:miter lim="800000"/>
            <a:headEnd/>
            <a:tailEnd/>
          </a:ln>
          <a:effectLst/>
        </p:spPr>
        <p:txBody>
          <a:bodyPr>
            <a:spAutoFit/>
          </a:bodyPr>
          <a:lstStyle/>
          <a:p>
            <a:pPr>
              <a:lnSpc>
                <a:spcPct val="125000"/>
              </a:lnSpc>
              <a:spcBef>
                <a:spcPct val="50000"/>
              </a:spcBef>
            </a:pPr>
            <a:r>
              <a:rPr lang="zh-CN" altLang="en-US" sz="2400" b="1">
                <a:solidFill>
                  <a:schemeClr val="tx1"/>
                </a:solidFill>
                <a:effectLst>
                  <a:outerShdw blurRad="38100" dist="38100" dir="2700000" algn="tl">
                    <a:srgbClr val="C0C0C0"/>
                  </a:outerShdw>
                </a:effectLst>
                <a:latin typeface="宋体" pitchFamily="2" charset="-122"/>
              </a:rPr>
              <a:t>　　</a:t>
            </a:r>
            <a:r>
              <a:rPr lang="zh-CN" altLang="en-US" sz="2400" b="1">
                <a:solidFill>
                  <a:schemeClr val="tx2"/>
                </a:solidFill>
                <a:effectLst>
                  <a:outerShdw blurRad="38100" dist="38100" dir="2700000" algn="tl">
                    <a:srgbClr val="C0C0C0"/>
                  </a:outerShdw>
                </a:effectLst>
                <a:latin typeface="宋体" pitchFamily="2" charset="-122"/>
              </a:rPr>
              <a:t>软件维护</a:t>
            </a:r>
            <a:r>
              <a:rPr lang="zh-CN" altLang="en-US" sz="2400" b="1">
                <a:solidFill>
                  <a:schemeClr val="tx1"/>
                </a:solidFill>
                <a:effectLst>
                  <a:outerShdw blurRad="38100" dist="38100" dir="2700000" algn="tl">
                    <a:srgbClr val="C0C0C0"/>
                  </a:outerShdw>
                </a:effectLst>
                <a:latin typeface="宋体" pitchFamily="2" charset="-122"/>
              </a:rPr>
              <a:t>是指软件系统交付使用以后，为了改正错误或满足新的需求而修改软件的过程。</a:t>
            </a:r>
          </a:p>
          <a:p>
            <a:pPr>
              <a:lnSpc>
                <a:spcPct val="125000"/>
              </a:lnSpc>
              <a:spcBef>
                <a:spcPct val="50000"/>
              </a:spcBef>
            </a:pPr>
            <a:r>
              <a:rPr lang="zh-CN" altLang="en-US" sz="2400" b="1">
                <a:solidFill>
                  <a:srgbClr val="FF0000"/>
                </a:solidFill>
                <a:effectLst>
                  <a:outerShdw blurRad="38100" dist="38100" dir="2700000" algn="tl">
                    <a:srgbClr val="C0C0C0"/>
                  </a:outerShdw>
                </a:effectLst>
                <a:latin typeface="Times New Roman" pitchFamily="18" charset="0"/>
              </a:rPr>
              <a:t>　　</a:t>
            </a:r>
            <a:r>
              <a:rPr lang="zh-CN" altLang="en-US" sz="2400" b="1">
                <a:solidFill>
                  <a:schemeClr val="tx1"/>
                </a:solidFill>
                <a:effectLst>
                  <a:outerShdw blurRad="38100" dist="38100" dir="2700000" algn="tl">
                    <a:srgbClr val="C0C0C0"/>
                  </a:outerShdw>
                </a:effectLst>
                <a:latin typeface="Times New Roman" pitchFamily="18" charset="0"/>
                <a:cs typeface="Times New Roman" pitchFamily="18" charset="0"/>
              </a:rPr>
              <a:t>软件维护工作处于软件生命期的最后阶段，维护阶段</a:t>
            </a:r>
            <a:r>
              <a:rPr lang="zh-CN" altLang="en-US" sz="2400" b="1">
                <a:solidFill>
                  <a:schemeClr val="tx1"/>
                </a:solidFill>
                <a:effectLst>
                  <a:outerShdw blurRad="38100" dist="38100" dir="2700000" algn="tl">
                    <a:srgbClr val="C0C0C0"/>
                  </a:outerShdw>
                </a:effectLst>
                <a:latin typeface="Times New Roman" pitchFamily="18" charset="0"/>
              </a:rPr>
              <a:t>是软件生存期中最长的一个阶段，其</a:t>
            </a:r>
            <a:r>
              <a:rPr lang="zh-CN" altLang="en-US" sz="2400" b="1">
                <a:solidFill>
                  <a:schemeClr val="tx1"/>
                </a:solidFill>
                <a:effectLst>
                  <a:outerShdw blurRad="38100" dist="38100" dir="2700000" algn="tl">
                    <a:srgbClr val="C0C0C0"/>
                  </a:outerShdw>
                </a:effectLst>
                <a:latin typeface="Times New Roman" pitchFamily="18" charset="0"/>
                <a:cs typeface="Times New Roman" pitchFamily="18" charset="0"/>
              </a:rPr>
              <a:t>费</a:t>
            </a:r>
            <a:r>
              <a:rPr lang="zh-CN" altLang="en-US" sz="2400" b="1">
                <a:solidFill>
                  <a:schemeClr val="tx1"/>
                </a:solidFill>
                <a:effectLst>
                  <a:outerShdw blurRad="38100" dist="38100" dir="2700000" algn="tl">
                    <a:srgbClr val="C0C0C0"/>
                  </a:outerShdw>
                </a:effectLst>
                <a:latin typeface="Times New Roman" pitchFamily="18" charset="0"/>
              </a:rPr>
              <a:t>用高达</a:t>
            </a:r>
            <a:r>
              <a:rPr lang="zh-CN" altLang="en-US" sz="2400" b="1">
                <a:solidFill>
                  <a:schemeClr val="tx1"/>
                </a:solidFill>
                <a:effectLst>
                  <a:outerShdw blurRad="38100" dist="38100" dir="2700000" algn="tl">
                    <a:srgbClr val="C0C0C0"/>
                  </a:outerShdw>
                </a:effectLst>
                <a:latin typeface="Times New Roman" pitchFamily="18" charset="0"/>
                <a:cs typeface="Times New Roman" pitchFamily="18" charset="0"/>
              </a:rPr>
              <a:t>整个软件生命期花费的约</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60%-70</a:t>
            </a:r>
            <a:r>
              <a:rPr lang="zh-CN" altLang="en-US" sz="2400" b="1">
                <a:solidFill>
                  <a:schemeClr val="tx1"/>
                </a:solidFill>
                <a:effectLst>
                  <a:outerShdw blurRad="38100" dist="38100" dir="2700000" algn="tl">
                    <a:srgbClr val="C0C0C0"/>
                  </a:outerShdw>
                </a:effectLst>
                <a:latin typeface="Times New Roman" pitchFamily="18" charset="0"/>
                <a:cs typeface="Times New Roman" pitchFamily="18" charset="0"/>
              </a:rPr>
              <a:t>％。</a:t>
            </a:r>
            <a:r>
              <a:rPr lang="zh-CN" altLang="en-US" sz="2400" b="1">
                <a:solidFill>
                  <a:schemeClr val="tx1"/>
                </a:solidFill>
                <a:effectLst>
                  <a:outerShdw blurRad="38100" dist="38100" dir="2700000" algn="tl">
                    <a:srgbClr val="C0C0C0"/>
                  </a:outerShdw>
                </a:effectLst>
                <a:latin typeface="Times New Roman" pitchFamily="18" charset="0"/>
              </a:rPr>
              <a:t>　</a:t>
            </a:r>
            <a:endParaRPr lang="zh-CN" altLang="en-US" sz="2400" b="1">
              <a:solidFill>
                <a:schemeClr val="tx1"/>
              </a:solidFill>
              <a:effectLst>
                <a:outerShdw blurRad="38100" dist="38100" dir="2700000" algn="tl">
                  <a:srgbClr val="C0C0C0"/>
                </a:outerShdw>
              </a:effectLst>
              <a:latin typeface="宋体" pitchFamily="2" charset="-122"/>
            </a:endParaRPr>
          </a:p>
        </p:txBody>
      </p:sp>
      <p:grpSp>
        <p:nvGrpSpPr>
          <p:cNvPr id="2058" name="Group 10"/>
          <p:cNvGrpSpPr>
            <a:grpSpLocks/>
          </p:cNvGrpSpPr>
          <p:nvPr/>
        </p:nvGrpSpPr>
        <p:grpSpPr bwMode="auto">
          <a:xfrm>
            <a:off x="228600" y="4411663"/>
            <a:ext cx="8585200" cy="1647825"/>
            <a:chOff x="480" y="1008"/>
            <a:chExt cx="4992" cy="1248"/>
          </a:xfrm>
        </p:grpSpPr>
        <p:sp>
          <p:nvSpPr>
            <p:cNvPr id="2059" name="Rectangle 11"/>
            <p:cNvSpPr>
              <a:spLocks noChangeArrowheads="1"/>
            </p:cNvSpPr>
            <p:nvPr/>
          </p:nvSpPr>
          <p:spPr bwMode="auto">
            <a:xfrm>
              <a:off x="480" y="1008"/>
              <a:ext cx="4992" cy="1248"/>
            </a:xfrm>
            <a:prstGeom prst="rect">
              <a:avLst/>
            </a:prstGeom>
            <a:noFill/>
            <a:ln w="38100">
              <a:solidFill>
                <a:schemeClr val="tx1"/>
              </a:solidFill>
              <a:miter lim="800000"/>
              <a:headEnd/>
              <a:tailEnd/>
            </a:ln>
            <a:effectLst/>
          </p:spPr>
          <p:txBody>
            <a:bodyPr wrap="none" lIns="90000" tIns="46800" rIns="90000" bIns="46800" anchor="ctr">
              <a:spAutoFit/>
            </a:bodyPr>
            <a:lstStyle/>
            <a:p>
              <a:endParaRPr lang="zh-CN" altLang="en-US"/>
            </a:p>
          </p:txBody>
        </p:sp>
        <p:sp>
          <p:nvSpPr>
            <p:cNvPr id="2060" name="Line 12"/>
            <p:cNvSpPr>
              <a:spLocks noChangeShapeType="1"/>
            </p:cNvSpPr>
            <p:nvPr/>
          </p:nvSpPr>
          <p:spPr bwMode="auto">
            <a:xfrm>
              <a:off x="504" y="1572"/>
              <a:ext cx="4944" cy="0"/>
            </a:xfrm>
            <a:prstGeom prst="line">
              <a:avLst/>
            </a:prstGeom>
            <a:noFill/>
            <a:ln w="38100">
              <a:solidFill>
                <a:schemeClr val="tx1"/>
              </a:solidFill>
              <a:miter lim="800000"/>
              <a:headEnd/>
              <a:tailEnd/>
            </a:ln>
            <a:effectLst/>
          </p:spPr>
          <p:txBody>
            <a:bodyPr wrap="none" lIns="90000" tIns="46800" rIns="90000" bIns="46800">
              <a:spAutoFit/>
            </a:bodyPr>
            <a:lstStyle/>
            <a:p>
              <a:endParaRPr lang="zh-CN" altLang="en-US"/>
            </a:p>
          </p:txBody>
        </p:sp>
        <p:sp>
          <p:nvSpPr>
            <p:cNvPr id="2061" name="Line 13"/>
            <p:cNvSpPr>
              <a:spLocks noChangeShapeType="1"/>
            </p:cNvSpPr>
            <p:nvPr/>
          </p:nvSpPr>
          <p:spPr bwMode="auto">
            <a:xfrm>
              <a:off x="2808" y="1572"/>
              <a:ext cx="0" cy="672"/>
            </a:xfrm>
            <a:prstGeom prst="line">
              <a:avLst/>
            </a:prstGeom>
            <a:noFill/>
            <a:ln w="38100">
              <a:solidFill>
                <a:schemeClr val="tx1"/>
              </a:solidFill>
              <a:miter lim="800000"/>
              <a:headEnd/>
              <a:tailEnd/>
            </a:ln>
            <a:effectLst/>
          </p:spPr>
          <p:txBody>
            <a:bodyPr wrap="none" lIns="90000" tIns="46800" rIns="90000" bIns="46800">
              <a:spAutoFit/>
            </a:bodyPr>
            <a:lstStyle/>
            <a:p>
              <a:endParaRPr lang="zh-CN" altLang="en-US"/>
            </a:p>
          </p:txBody>
        </p:sp>
        <p:sp>
          <p:nvSpPr>
            <p:cNvPr id="2062" name="Line 14"/>
            <p:cNvSpPr>
              <a:spLocks noChangeShapeType="1"/>
            </p:cNvSpPr>
            <p:nvPr/>
          </p:nvSpPr>
          <p:spPr bwMode="auto">
            <a:xfrm flipH="1">
              <a:off x="2856" y="1572"/>
              <a:ext cx="480" cy="672"/>
            </a:xfrm>
            <a:prstGeom prst="line">
              <a:avLst/>
            </a:prstGeom>
            <a:noFill/>
            <a:ln w="28575">
              <a:solidFill>
                <a:schemeClr val="hlink"/>
              </a:solidFill>
              <a:miter lim="800000"/>
              <a:headEnd/>
              <a:tailEnd/>
            </a:ln>
            <a:effectLst/>
          </p:spPr>
          <p:txBody>
            <a:bodyPr wrap="none" lIns="90000" tIns="46800" rIns="90000" bIns="46800">
              <a:spAutoFit/>
            </a:bodyPr>
            <a:lstStyle/>
            <a:p>
              <a:endParaRPr lang="zh-CN" altLang="en-US"/>
            </a:p>
          </p:txBody>
        </p:sp>
        <p:sp>
          <p:nvSpPr>
            <p:cNvPr id="2063" name="Line 15"/>
            <p:cNvSpPr>
              <a:spLocks noChangeShapeType="1"/>
            </p:cNvSpPr>
            <p:nvPr/>
          </p:nvSpPr>
          <p:spPr bwMode="auto">
            <a:xfrm flipH="1">
              <a:off x="4824" y="1572"/>
              <a:ext cx="480" cy="672"/>
            </a:xfrm>
            <a:prstGeom prst="line">
              <a:avLst/>
            </a:prstGeom>
            <a:noFill/>
            <a:ln w="28575">
              <a:solidFill>
                <a:schemeClr val="hlink"/>
              </a:solidFill>
              <a:miter lim="800000"/>
              <a:headEnd/>
              <a:tailEnd/>
            </a:ln>
            <a:effectLst/>
          </p:spPr>
          <p:txBody>
            <a:bodyPr wrap="none" lIns="90000" tIns="46800" rIns="90000" bIns="46800">
              <a:spAutoFit/>
            </a:bodyPr>
            <a:lstStyle/>
            <a:p>
              <a:endParaRPr lang="zh-CN" altLang="en-US"/>
            </a:p>
          </p:txBody>
        </p:sp>
        <p:sp>
          <p:nvSpPr>
            <p:cNvPr id="2064" name="Line 16"/>
            <p:cNvSpPr>
              <a:spLocks noChangeShapeType="1"/>
            </p:cNvSpPr>
            <p:nvPr/>
          </p:nvSpPr>
          <p:spPr bwMode="auto">
            <a:xfrm flipH="1">
              <a:off x="4200" y="1572"/>
              <a:ext cx="480" cy="672"/>
            </a:xfrm>
            <a:prstGeom prst="line">
              <a:avLst/>
            </a:prstGeom>
            <a:noFill/>
            <a:ln w="28575">
              <a:solidFill>
                <a:schemeClr val="hlink"/>
              </a:solidFill>
              <a:miter lim="800000"/>
              <a:headEnd/>
              <a:tailEnd/>
            </a:ln>
            <a:effectLst/>
          </p:spPr>
          <p:txBody>
            <a:bodyPr wrap="none" lIns="90000" tIns="46800" rIns="90000" bIns="46800">
              <a:spAutoFit/>
            </a:bodyPr>
            <a:lstStyle/>
            <a:p>
              <a:endParaRPr lang="zh-CN" altLang="en-US"/>
            </a:p>
          </p:txBody>
        </p:sp>
        <p:sp>
          <p:nvSpPr>
            <p:cNvPr id="2065" name="Line 17"/>
            <p:cNvSpPr>
              <a:spLocks noChangeShapeType="1"/>
            </p:cNvSpPr>
            <p:nvPr/>
          </p:nvSpPr>
          <p:spPr bwMode="auto">
            <a:xfrm flipH="1">
              <a:off x="3576" y="1572"/>
              <a:ext cx="480" cy="672"/>
            </a:xfrm>
            <a:prstGeom prst="line">
              <a:avLst/>
            </a:prstGeom>
            <a:noFill/>
            <a:ln w="28575">
              <a:solidFill>
                <a:schemeClr val="hlink"/>
              </a:solidFill>
              <a:miter lim="800000"/>
              <a:headEnd/>
              <a:tailEnd/>
            </a:ln>
            <a:effectLst/>
          </p:spPr>
          <p:txBody>
            <a:bodyPr wrap="none" lIns="90000" tIns="46800" rIns="90000" bIns="46800">
              <a:spAutoFit/>
            </a:bodyPr>
            <a:lstStyle/>
            <a:p>
              <a:endParaRPr lang="zh-CN" altLang="en-US"/>
            </a:p>
          </p:txBody>
        </p:sp>
        <p:sp>
          <p:nvSpPr>
            <p:cNvPr id="2066" name="Text Box 18"/>
            <p:cNvSpPr txBox="1">
              <a:spLocks noChangeArrowheads="1"/>
            </p:cNvSpPr>
            <p:nvPr/>
          </p:nvSpPr>
          <p:spPr bwMode="auto">
            <a:xfrm>
              <a:off x="2064" y="1104"/>
              <a:ext cx="1121" cy="393"/>
            </a:xfrm>
            <a:prstGeom prst="rect">
              <a:avLst/>
            </a:prstGeom>
            <a:noFill/>
            <a:ln w="9525">
              <a:noFill/>
              <a:miter lim="800000"/>
              <a:headEnd/>
              <a:tailEnd/>
            </a:ln>
            <a:effectLst/>
          </p:spPr>
          <p:txBody>
            <a:bodyPr wrap="none">
              <a:spAutoFit/>
            </a:bodyPr>
            <a:lstStyle/>
            <a:p>
              <a:pPr algn="l">
                <a:lnSpc>
                  <a:spcPct val="100000"/>
                </a:lnSpc>
              </a:pPr>
              <a:r>
                <a:rPr lang="zh-CN" altLang="en-US" b="1">
                  <a:solidFill>
                    <a:schemeClr val="tx1"/>
                  </a:solidFill>
                  <a:effectLst>
                    <a:outerShdw blurRad="38100" dist="38100" dir="2700000" algn="tl">
                      <a:srgbClr val="C0C0C0"/>
                    </a:outerShdw>
                  </a:effectLst>
                  <a:latin typeface="Tahoma" pitchFamily="34" charset="0"/>
                </a:rPr>
                <a:t>生 命 周 期</a:t>
              </a:r>
            </a:p>
          </p:txBody>
        </p:sp>
        <p:sp>
          <p:nvSpPr>
            <p:cNvPr id="2067" name="Text Box 19"/>
            <p:cNvSpPr txBox="1">
              <a:spLocks noChangeArrowheads="1"/>
            </p:cNvSpPr>
            <p:nvPr/>
          </p:nvSpPr>
          <p:spPr bwMode="auto">
            <a:xfrm>
              <a:off x="960" y="1728"/>
              <a:ext cx="1121" cy="393"/>
            </a:xfrm>
            <a:prstGeom prst="rect">
              <a:avLst/>
            </a:prstGeom>
            <a:noFill/>
            <a:ln w="9525">
              <a:noFill/>
              <a:miter lim="800000"/>
              <a:headEnd/>
              <a:tailEnd/>
            </a:ln>
            <a:effectLst/>
          </p:spPr>
          <p:txBody>
            <a:bodyPr wrap="none">
              <a:spAutoFit/>
            </a:bodyPr>
            <a:lstStyle/>
            <a:p>
              <a:pPr algn="l">
                <a:lnSpc>
                  <a:spcPct val="100000"/>
                </a:lnSpc>
              </a:pPr>
              <a:r>
                <a:rPr lang="zh-CN" altLang="en-US" b="1">
                  <a:solidFill>
                    <a:schemeClr val="tx1"/>
                  </a:solidFill>
                  <a:effectLst>
                    <a:outerShdw blurRad="38100" dist="38100" dir="2700000" algn="tl">
                      <a:srgbClr val="C0C0C0"/>
                    </a:outerShdw>
                  </a:effectLst>
                  <a:latin typeface="Tahoma" pitchFamily="34" charset="0"/>
                </a:rPr>
                <a:t>工 程 周 期</a:t>
              </a:r>
            </a:p>
          </p:txBody>
        </p:sp>
        <p:sp>
          <p:nvSpPr>
            <p:cNvPr id="2068" name="Text Box 20"/>
            <p:cNvSpPr txBox="1">
              <a:spLocks noChangeArrowheads="1"/>
            </p:cNvSpPr>
            <p:nvPr/>
          </p:nvSpPr>
          <p:spPr bwMode="auto">
            <a:xfrm>
              <a:off x="3216" y="1728"/>
              <a:ext cx="1748" cy="393"/>
            </a:xfrm>
            <a:prstGeom prst="rect">
              <a:avLst/>
            </a:prstGeom>
            <a:noFill/>
            <a:ln w="9525">
              <a:noFill/>
              <a:miter lim="800000"/>
              <a:headEnd/>
              <a:tailEnd/>
            </a:ln>
            <a:effectLst/>
          </p:spPr>
          <p:txBody>
            <a:bodyPr>
              <a:spAutoFit/>
            </a:bodyPr>
            <a:lstStyle/>
            <a:p>
              <a:pPr algn="l">
                <a:lnSpc>
                  <a:spcPct val="100000"/>
                </a:lnSpc>
              </a:pPr>
              <a:r>
                <a:rPr lang="zh-CN" altLang="en-US" b="1">
                  <a:solidFill>
                    <a:schemeClr val="tx1"/>
                  </a:solidFill>
                  <a:effectLst>
                    <a:outerShdw blurRad="38100" dist="38100" dir="2700000" algn="tl">
                      <a:srgbClr val="C0C0C0"/>
                    </a:outerShdw>
                  </a:effectLst>
                  <a:latin typeface="Tahoma" pitchFamily="34" charset="0"/>
                </a:rPr>
                <a:t>运 行 维 护 周 期</a:t>
              </a:r>
            </a:p>
          </p:txBody>
        </p:sp>
      </p:gr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4693" name="Text Box 5"/>
          <p:cNvSpPr txBox="1">
            <a:spLocks noChangeArrowheads="1"/>
          </p:cNvSpPr>
          <p:nvPr/>
        </p:nvSpPr>
        <p:spPr bwMode="auto">
          <a:xfrm>
            <a:off x="285750" y="1368425"/>
            <a:ext cx="8394700"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4.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维护成本（之二）</a:t>
            </a:r>
          </a:p>
        </p:txBody>
      </p:sp>
      <p:sp>
        <p:nvSpPr>
          <p:cNvPr id="114694" name="Rectangle 6"/>
          <p:cNvSpPr>
            <a:spLocks noChangeArrowheads="1"/>
          </p:cNvSpPr>
          <p:nvPr/>
        </p:nvSpPr>
        <p:spPr bwMode="auto">
          <a:xfrm>
            <a:off x="384175" y="2168525"/>
            <a:ext cx="8540750" cy="420688"/>
          </a:xfrm>
          <a:prstGeom prst="rect">
            <a:avLst/>
          </a:prstGeom>
          <a:noFill/>
          <a:ln w="9525">
            <a:noFill/>
            <a:miter lim="800000"/>
            <a:headEnd/>
            <a:tailEnd/>
          </a:ln>
          <a:effectLst/>
        </p:spPr>
        <p:txBody>
          <a:bodyPr>
            <a:spAutoFit/>
          </a:bodyPr>
          <a:lstStyle/>
          <a:p>
            <a:r>
              <a:rPr lang="zh-CN" altLang="en-US" sz="2400" b="1">
                <a:effectLst>
                  <a:outerShdw blurRad="38100" dist="38100" dir="2700000" algn="tl">
                    <a:srgbClr val="C0C0C0"/>
                  </a:outerShdw>
                </a:effectLst>
              </a:rPr>
              <a:t>软件维护的成本主要由非技术因素和</a:t>
            </a:r>
            <a:r>
              <a:rPr lang="zh-CN" altLang="en-US" sz="2400" b="1">
                <a:solidFill>
                  <a:schemeClr val="tx2"/>
                </a:solidFill>
                <a:effectLst>
                  <a:outerShdw blurRad="38100" dist="38100" dir="2700000" algn="tl">
                    <a:srgbClr val="C0C0C0"/>
                  </a:outerShdw>
                </a:effectLst>
              </a:rPr>
              <a:t>技术因素</a:t>
            </a:r>
            <a:r>
              <a:rPr lang="zh-CN" altLang="en-US" sz="2400" b="1">
                <a:effectLst>
                  <a:outerShdw blurRad="38100" dist="38100" dir="2700000" algn="tl">
                    <a:srgbClr val="C0C0C0"/>
                  </a:outerShdw>
                </a:effectLst>
              </a:rPr>
              <a:t>两大类构成。</a:t>
            </a:r>
          </a:p>
        </p:txBody>
      </p:sp>
      <p:sp>
        <p:nvSpPr>
          <p:cNvPr id="114695" name="Rectangle 7"/>
          <p:cNvSpPr>
            <a:spLocks noChangeArrowheads="1"/>
          </p:cNvSpPr>
          <p:nvPr/>
        </p:nvSpPr>
        <p:spPr bwMode="auto">
          <a:xfrm>
            <a:off x="2255838" y="2744788"/>
            <a:ext cx="5065712" cy="3305175"/>
          </a:xfrm>
          <a:prstGeom prst="rect">
            <a:avLst/>
          </a:prstGeom>
          <a:noFill/>
          <a:ln w="9525">
            <a:noFill/>
            <a:miter lim="800000"/>
            <a:headEnd/>
            <a:tailEnd/>
          </a:ln>
          <a:effectLst/>
        </p:spPr>
        <p:txBody>
          <a:bodyPr anchor="ctr">
            <a:spAutoFit/>
          </a:bodyPr>
          <a:lstStyle/>
          <a:p>
            <a:pPr indent="276225" algn="l">
              <a:lnSpc>
                <a:spcPct val="200000"/>
              </a:lnSpc>
            </a:pPr>
            <a:r>
              <a:rPr lang="zh-CN" altLang="en-US" sz="2400" b="1">
                <a:solidFill>
                  <a:schemeClr val="tx1"/>
                </a:solidFill>
                <a:effectLst>
                  <a:outerShdw blurRad="38100" dist="38100" dir="2700000" algn="tl">
                    <a:srgbClr val="C0C0C0"/>
                  </a:outerShdw>
                </a:effectLst>
              </a:rPr>
              <a:t>技术性因素主要包括：</a:t>
            </a:r>
          </a:p>
          <a:p>
            <a:pPr indent="276225" algn="l">
              <a:lnSpc>
                <a:spcPct val="200000"/>
              </a:lnSpc>
            </a:pPr>
            <a:r>
              <a:rPr lang="zh-CN" altLang="en-US" sz="2400" b="1">
                <a:effectLst>
                  <a:outerShdw blurRad="38100" dist="38100" dir="2700000" algn="tl">
                    <a:srgbClr val="C0C0C0"/>
                  </a:outerShdw>
                </a:effectLst>
              </a:rPr>
              <a:t>⑴ 软件复杂程度</a:t>
            </a:r>
          </a:p>
          <a:p>
            <a:pPr indent="276225" algn="l">
              <a:lnSpc>
                <a:spcPct val="160000"/>
              </a:lnSpc>
            </a:pPr>
            <a:r>
              <a:rPr lang="zh-CN" altLang="en-US" sz="2400" b="1">
                <a:effectLst>
                  <a:outerShdw blurRad="38100" dist="38100" dir="2700000" algn="tl">
                    <a:srgbClr val="C0C0C0"/>
                  </a:outerShdw>
                </a:effectLst>
              </a:rPr>
              <a:t>⑵ 软件维护员的能力</a:t>
            </a:r>
          </a:p>
          <a:p>
            <a:pPr indent="276225" algn="l">
              <a:lnSpc>
                <a:spcPct val="160000"/>
              </a:lnSpc>
            </a:pPr>
            <a:r>
              <a:rPr lang="zh-CN" altLang="en-US" sz="2400" b="1">
                <a:effectLst>
                  <a:outerShdw blurRad="38100" dist="38100" dir="2700000" algn="tl">
                    <a:srgbClr val="C0C0C0"/>
                  </a:outerShdw>
                </a:effectLst>
              </a:rPr>
              <a:t>⑶ 软件配置管理能力</a:t>
            </a:r>
          </a:p>
          <a:p>
            <a:pPr indent="276225" algn="l">
              <a:lnSpc>
                <a:spcPct val="160000"/>
              </a:lnSpc>
            </a:pPr>
            <a:r>
              <a:rPr lang="zh-CN" altLang="en-US" sz="2400" b="1">
                <a:effectLst>
                  <a:outerShdw blurRad="38100" dist="38100" dir="2700000" algn="tl">
                    <a:srgbClr val="C0C0C0"/>
                  </a:outerShdw>
                </a:effectLst>
              </a:rPr>
              <a:t>⑷ 软件编程规范</a:t>
            </a:r>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5717" name="Text Box 5"/>
          <p:cNvSpPr txBox="1">
            <a:spLocks noChangeArrowheads="1"/>
          </p:cNvSpPr>
          <p:nvPr/>
        </p:nvSpPr>
        <p:spPr bwMode="auto">
          <a:xfrm>
            <a:off x="200025" y="1235075"/>
            <a:ext cx="8778875"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4.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维护成本（之三）</a:t>
            </a:r>
          </a:p>
        </p:txBody>
      </p:sp>
      <p:sp>
        <p:nvSpPr>
          <p:cNvPr id="115718" name="Rectangle 6"/>
          <p:cNvSpPr>
            <a:spLocks noChangeArrowheads="1"/>
          </p:cNvSpPr>
          <p:nvPr/>
        </p:nvSpPr>
        <p:spPr bwMode="auto">
          <a:xfrm>
            <a:off x="322263" y="1785938"/>
            <a:ext cx="8642350" cy="4664075"/>
          </a:xfrm>
          <a:prstGeom prst="rect">
            <a:avLst/>
          </a:prstGeom>
          <a:noFill/>
          <a:ln w="9525">
            <a:noFill/>
            <a:miter lim="800000"/>
            <a:headEnd/>
            <a:tailEnd/>
          </a:ln>
          <a:effectLst/>
        </p:spPr>
        <p:txBody>
          <a:bodyPr anchor="ctr">
            <a:spAutoFit/>
          </a:bodyPr>
          <a:lstStyle/>
          <a:p>
            <a:pPr indent="276225" algn="l">
              <a:lnSpc>
                <a:spcPct val="150000"/>
              </a:lnSpc>
            </a:pPr>
            <a:r>
              <a:rPr lang="en-US" altLang="zh-CN" sz="2000" b="1">
                <a:effectLst>
                  <a:outerShdw blurRad="38100" dist="38100" dir="2700000" algn="tl">
                    <a:srgbClr val="C0C0C0"/>
                  </a:outerShdw>
                </a:effectLst>
              </a:rPr>
              <a:t>        1981</a:t>
            </a:r>
            <a:r>
              <a:rPr lang="zh-CN" altLang="en-US" sz="2000" b="1">
                <a:effectLst>
                  <a:outerShdw blurRad="38100" dist="38100" dir="2700000" algn="tl">
                    <a:srgbClr val="C0C0C0"/>
                  </a:outerShdw>
                </a:effectLst>
              </a:rPr>
              <a:t>年</a:t>
            </a:r>
            <a:r>
              <a:rPr lang="en-US" altLang="zh-CN" sz="2000" b="1">
                <a:effectLst>
                  <a:outerShdw blurRad="38100" dist="38100" dir="2700000" algn="tl">
                    <a:srgbClr val="C0C0C0"/>
                  </a:outerShdw>
                </a:effectLst>
              </a:rPr>
              <a:t>Boelm</a:t>
            </a:r>
            <a:r>
              <a:rPr lang="zh-CN" altLang="en-US" sz="2000" b="1">
                <a:effectLst>
                  <a:outerShdw blurRad="38100" dist="38100" dir="2700000" algn="tl">
                    <a:srgbClr val="C0C0C0"/>
                  </a:outerShdw>
                </a:effectLst>
              </a:rPr>
              <a:t>建立了一个维护成本预测公式，软件维护成本通过对</a:t>
            </a:r>
            <a:r>
              <a:rPr lang="zh-CN" altLang="en-US" sz="2000" b="1">
                <a:solidFill>
                  <a:schemeClr val="tx2"/>
                </a:solidFill>
                <a:effectLst>
                  <a:outerShdw blurRad="38100" dist="38100" dir="2700000" algn="tl">
                    <a:srgbClr val="C0C0C0"/>
                  </a:outerShdw>
                </a:effectLst>
              </a:rPr>
              <a:t>年变化冲突（</a:t>
            </a:r>
            <a:r>
              <a:rPr lang="en-US" altLang="zh-CN" sz="2000" b="1">
                <a:solidFill>
                  <a:schemeClr val="tx2"/>
                </a:solidFill>
                <a:effectLst>
                  <a:outerShdw blurRad="38100" dist="38100" dir="2700000" algn="tl">
                    <a:srgbClr val="C0C0C0"/>
                  </a:outerShdw>
                </a:effectLst>
              </a:rPr>
              <a:t>Annual Change Traffic</a:t>
            </a:r>
            <a:r>
              <a:rPr lang="zh-CN" altLang="en-US" sz="2000" b="1">
                <a:solidFill>
                  <a:schemeClr val="tx2"/>
                </a:solidFill>
                <a:effectLst>
                  <a:outerShdw blurRad="38100" dist="38100" dir="2700000" algn="tl">
                    <a:srgbClr val="C0C0C0"/>
                  </a:outerShdw>
                </a:effectLst>
              </a:rPr>
              <a:t>，</a:t>
            </a:r>
            <a:r>
              <a:rPr lang="en-US" altLang="zh-CN" sz="2000" b="1">
                <a:solidFill>
                  <a:schemeClr val="tx2"/>
                </a:solidFill>
                <a:effectLst>
                  <a:outerShdw blurRad="38100" dist="38100" dir="2700000" algn="tl">
                    <a:srgbClr val="C0C0C0"/>
                  </a:outerShdw>
                </a:effectLst>
              </a:rPr>
              <a:t>ACT</a:t>
            </a:r>
            <a:r>
              <a:rPr lang="zh-CN" altLang="en-US" sz="2000" b="1">
                <a:solidFill>
                  <a:schemeClr val="tx2"/>
                </a:solidFill>
                <a:effectLst>
                  <a:outerShdw blurRad="38100" dist="38100" dir="2700000" algn="tl">
                    <a:srgbClr val="C0C0C0"/>
                  </a:outerShdw>
                </a:effectLst>
              </a:rPr>
              <a:t>）</a:t>
            </a:r>
            <a:r>
              <a:rPr lang="zh-CN" altLang="en-US" sz="2000" b="1">
                <a:effectLst>
                  <a:outerShdw blurRad="38100" dist="38100" dir="2700000" algn="tl">
                    <a:srgbClr val="C0C0C0"/>
                  </a:outerShdw>
                </a:effectLst>
              </a:rPr>
              <a:t>的计算得到。</a:t>
            </a:r>
            <a:r>
              <a:rPr lang="en-US" altLang="zh-CN" sz="2000" b="1">
                <a:effectLst>
                  <a:outerShdw blurRad="38100" dist="38100" dir="2700000" algn="tl">
                    <a:srgbClr val="C0C0C0"/>
                  </a:outerShdw>
                </a:effectLst>
              </a:rPr>
              <a:t>ACT</a:t>
            </a:r>
            <a:r>
              <a:rPr lang="zh-CN" altLang="en-US" sz="2000" b="1">
                <a:effectLst>
                  <a:outerShdw blurRad="38100" dist="38100" dir="2700000" algn="tl">
                    <a:srgbClr val="C0C0C0"/>
                  </a:outerShdw>
                </a:effectLst>
              </a:rPr>
              <a:t>是指软件产品一年中变化部分占总规模的比例，软件产品的变化包括每年软件功能新增部分和软件修改部分的总和。</a:t>
            </a:r>
          </a:p>
          <a:p>
            <a:pPr indent="276225" algn="l">
              <a:lnSpc>
                <a:spcPct val="150000"/>
              </a:lnSpc>
            </a:pPr>
            <a:r>
              <a:rPr lang="zh-CN" altLang="en-US" sz="2000" b="1">
                <a:effectLst>
                  <a:outerShdw blurRad="38100" dist="38100" dir="2700000" algn="tl">
                    <a:srgbClr val="C0C0C0"/>
                  </a:outerShdw>
                </a:effectLst>
              </a:rPr>
              <a:t>        </a:t>
            </a:r>
            <a:r>
              <a:rPr lang="en-US" altLang="zh-CN" sz="2000" b="1">
                <a:effectLst>
                  <a:outerShdw blurRad="38100" dist="38100" dir="2700000" algn="tl">
                    <a:srgbClr val="C0C0C0"/>
                  </a:outerShdw>
                </a:effectLst>
              </a:rPr>
              <a:t>Boelm</a:t>
            </a:r>
            <a:r>
              <a:rPr lang="zh-CN" altLang="en-US" sz="2000" b="1">
                <a:effectLst>
                  <a:outerShdw blurRad="38100" dist="38100" dir="2700000" algn="tl">
                    <a:srgbClr val="C0C0C0"/>
                  </a:outerShdw>
                </a:effectLst>
              </a:rPr>
              <a:t>提出的基本年维护成本计算公式为：</a:t>
            </a:r>
          </a:p>
          <a:p>
            <a:pPr indent="276225" algn="l">
              <a:lnSpc>
                <a:spcPct val="150000"/>
              </a:lnSpc>
            </a:pPr>
            <a:r>
              <a:rPr lang="zh-CN" altLang="en-US" sz="2000" b="1">
                <a:effectLst>
                  <a:outerShdw blurRad="38100" dist="38100" dir="2700000" algn="tl">
                    <a:srgbClr val="C0C0C0"/>
                  </a:outerShdw>
                </a:effectLst>
              </a:rPr>
              <a:t>        </a:t>
            </a:r>
            <a:r>
              <a:rPr lang="en-US" altLang="zh-CN" sz="2000" b="1">
                <a:effectLst>
                  <a:outerShdw blurRad="38100" dist="38100" dir="2700000" algn="tl">
                    <a:srgbClr val="C0C0C0"/>
                  </a:outerShdw>
                </a:effectLst>
              </a:rPr>
              <a:t>AME</a:t>
            </a:r>
            <a:r>
              <a:rPr lang="en-US" altLang="zh-CN" sz="2000" b="1" baseline="-25000">
                <a:effectLst>
                  <a:outerShdw blurRad="38100" dist="38100" dir="2700000" algn="tl">
                    <a:srgbClr val="C0C0C0"/>
                  </a:outerShdw>
                </a:effectLst>
              </a:rPr>
              <a:t>b</a:t>
            </a:r>
            <a:r>
              <a:rPr lang="zh-CN"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rPr>
              <a:t>ACT×SDT</a:t>
            </a:r>
          </a:p>
          <a:p>
            <a:pPr indent="276225" algn="l">
              <a:lnSpc>
                <a:spcPct val="150000"/>
              </a:lnSpc>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其中，</a:t>
            </a:r>
            <a:r>
              <a:rPr lang="en-US" altLang="zh-CN" sz="2000" b="1">
                <a:effectLst>
                  <a:outerShdw blurRad="38100" dist="38100" dir="2700000" algn="tl">
                    <a:srgbClr val="C0C0C0"/>
                  </a:outerShdw>
                </a:effectLst>
              </a:rPr>
              <a:t>AME</a:t>
            </a:r>
            <a:r>
              <a:rPr lang="en-US" altLang="zh-CN" sz="2000" b="1" baseline="-25000">
                <a:effectLst>
                  <a:outerShdw blurRad="38100" dist="38100" dir="2700000" algn="tl">
                    <a:srgbClr val="C0C0C0"/>
                  </a:outerShdw>
                </a:effectLst>
              </a:rPr>
              <a:t>b</a:t>
            </a:r>
            <a:r>
              <a:rPr lang="zh-CN" altLang="en-US" sz="2000" b="1">
                <a:effectLst>
                  <a:outerShdw blurRad="38100" dist="38100" dir="2700000" algn="tl">
                    <a:srgbClr val="C0C0C0"/>
                  </a:outerShdw>
                </a:effectLst>
              </a:rPr>
              <a:t>是基本年维护成本，通常以人月为单位。</a:t>
            </a:r>
            <a:r>
              <a:rPr lang="en-US" altLang="zh-CN" sz="2000" b="1">
                <a:effectLst>
                  <a:outerShdw blurRad="38100" dist="38100" dir="2700000" algn="tl">
                    <a:srgbClr val="C0C0C0"/>
                  </a:outerShdw>
                </a:effectLst>
              </a:rPr>
              <a:t>SDT</a:t>
            </a:r>
            <a:r>
              <a:rPr lang="zh-CN"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rPr>
              <a:t>Software Date Time</a:t>
            </a:r>
            <a:r>
              <a:rPr lang="zh-CN"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rPr>
              <a:t>SDT</a:t>
            </a:r>
            <a:r>
              <a:rPr lang="zh-CN" altLang="en-US" sz="2000" b="1">
                <a:effectLst>
                  <a:outerShdw blurRad="38100" dist="38100" dir="2700000" algn="tl">
                    <a:srgbClr val="C0C0C0"/>
                  </a:outerShdw>
                </a:effectLst>
              </a:rPr>
              <a:t>）是项目开发成本，也可理解为软件的总体规模或开发时间，通常也以人月为单位。</a:t>
            </a:r>
            <a:r>
              <a:rPr lang="en-US" altLang="zh-CN" sz="2000" b="1">
                <a:effectLst>
                  <a:outerShdw blurRad="38100" dist="38100" dir="2700000" algn="tl">
                    <a:srgbClr val="C0C0C0"/>
                  </a:outerShdw>
                </a:effectLst>
              </a:rPr>
              <a:t>ACT</a:t>
            </a:r>
            <a:r>
              <a:rPr lang="zh-CN" altLang="en-US" sz="2000" b="1">
                <a:effectLst>
                  <a:outerShdw blurRad="38100" dist="38100" dir="2700000" algn="tl">
                    <a:srgbClr val="C0C0C0"/>
                  </a:outerShdw>
                </a:effectLst>
              </a:rPr>
              <a:t>是年变化冲突，它可以通过经验值进行估算，取值区间为</a:t>
            </a:r>
            <a:r>
              <a:rPr lang="en-US" altLang="zh-CN" sz="2000" b="1">
                <a:effectLst>
                  <a:outerShdw blurRad="38100" dist="38100" dir="2700000" algn="tl">
                    <a:srgbClr val="C0C0C0"/>
                  </a:outerShdw>
                </a:effectLst>
              </a:rPr>
              <a:t>[0</a:t>
            </a:r>
            <a:r>
              <a:rPr lang="zh-CN"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rPr>
              <a:t>1]</a:t>
            </a:r>
            <a:r>
              <a:rPr lang="zh-CN" altLang="en-US" sz="2000" b="1">
                <a:effectLst>
                  <a:outerShdw blurRad="38100" dist="38100" dir="2700000" algn="tl">
                    <a:srgbClr val="C0C0C0"/>
                  </a:outerShdw>
                </a:effectLst>
              </a:rPr>
              <a:t>。 </a:t>
            </a:r>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6741" name="Text Box 5"/>
          <p:cNvSpPr txBox="1">
            <a:spLocks noChangeArrowheads="1"/>
          </p:cNvSpPr>
          <p:nvPr/>
        </p:nvSpPr>
        <p:spPr bwMode="auto">
          <a:xfrm>
            <a:off x="285750" y="1368425"/>
            <a:ext cx="8732838"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4.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维护成本（之四）</a:t>
            </a:r>
          </a:p>
        </p:txBody>
      </p:sp>
      <p:sp>
        <p:nvSpPr>
          <p:cNvPr id="116742" name="Rectangle 6"/>
          <p:cNvSpPr>
            <a:spLocks noChangeArrowheads="1"/>
          </p:cNvSpPr>
          <p:nvPr/>
        </p:nvSpPr>
        <p:spPr bwMode="auto">
          <a:xfrm>
            <a:off x="179388" y="2060575"/>
            <a:ext cx="8742362" cy="2465388"/>
          </a:xfrm>
          <a:prstGeom prst="rect">
            <a:avLst/>
          </a:prstGeom>
          <a:noFill/>
          <a:ln w="9525">
            <a:noFill/>
            <a:miter lim="800000"/>
            <a:headEnd/>
            <a:tailEnd/>
          </a:ln>
          <a:effectLst/>
        </p:spPr>
        <p:txBody>
          <a:bodyPr anchor="ctr">
            <a:spAutoFit/>
          </a:bodyPr>
          <a:lstStyle/>
          <a:p>
            <a:pPr indent="276225" algn="l">
              <a:lnSpc>
                <a:spcPct val="130000"/>
              </a:lnSpc>
            </a:pPr>
            <a:r>
              <a:rPr lang="en-US" altLang="zh-CN" sz="2400" b="1" dirty="0">
                <a:effectLst>
                  <a:outerShdw blurRad="38100" dist="38100" dir="2700000" algn="tl">
                    <a:srgbClr val="C0C0C0"/>
                  </a:outerShdw>
                </a:effectLst>
              </a:rPr>
              <a:t>    </a:t>
            </a:r>
            <a:r>
              <a:rPr lang="zh-CN" altLang="en-US" sz="2400" b="1" dirty="0">
                <a:effectLst>
                  <a:outerShdw blurRad="38100" dist="38100" dir="2700000" algn="tl">
                    <a:srgbClr val="C0C0C0"/>
                  </a:outerShdw>
                </a:effectLst>
              </a:rPr>
              <a:t>另外一种维护工作量的估算模型是：</a:t>
            </a:r>
          </a:p>
          <a:p>
            <a:pPr indent="276225" algn="l">
              <a:lnSpc>
                <a:spcPct val="130000"/>
              </a:lnSpc>
            </a:pP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M = P + </a:t>
            </a:r>
            <a:r>
              <a:rPr lang="en-US" altLang="zh-CN" sz="2400" b="1" dirty="0" err="1">
                <a:effectLst>
                  <a:outerShdw blurRad="38100" dist="38100" dir="2700000" algn="tl">
                    <a:srgbClr val="C0C0C0"/>
                  </a:outerShdw>
                </a:effectLst>
              </a:rPr>
              <a:t>Ke</a:t>
            </a:r>
            <a:r>
              <a:rPr lang="en-US" altLang="zh-CN" sz="2400" b="1" baseline="30000" dirty="0">
                <a:effectLst>
                  <a:outerShdw blurRad="38100" dist="38100" dir="2700000" algn="tl">
                    <a:srgbClr val="C0C0C0"/>
                  </a:outerShdw>
                </a:effectLst>
              </a:rPr>
              <a:t>(c - d) </a:t>
            </a:r>
          </a:p>
          <a:p>
            <a:pPr indent="276225" algn="l">
              <a:lnSpc>
                <a:spcPct val="130000"/>
              </a:lnSpc>
            </a:pPr>
            <a:r>
              <a:rPr lang="en-US" altLang="zh-CN" sz="2400" b="1" dirty="0">
                <a:effectLst>
                  <a:outerShdw blurRad="38100" dist="38100" dir="2700000" algn="tl">
                    <a:srgbClr val="C0C0C0"/>
                  </a:outerShdw>
                </a:effectLst>
              </a:rPr>
              <a:t>    </a:t>
            </a:r>
            <a:r>
              <a:rPr lang="zh-CN" altLang="en-US" sz="2400" b="1" dirty="0">
                <a:effectLst>
                  <a:outerShdw blurRad="38100" dist="38100" dir="2700000" algn="tl">
                    <a:srgbClr val="C0C0C0"/>
                  </a:outerShdw>
                </a:effectLst>
              </a:rPr>
              <a:t>其中，</a:t>
            </a:r>
            <a:r>
              <a:rPr lang="en-US" altLang="zh-CN" sz="2400" b="1" dirty="0">
                <a:effectLst>
                  <a:outerShdw blurRad="38100" dist="38100" dir="2700000" algn="tl">
                    <a:srgbClr val="C0C0C0"/>
                  </a:outerShdw>
                </a:effectLst>
              </a:rPr>
              <a:t>M</a:t>
            </a:r>
            <a:r>
              <a:rPr lang="zh-CN" altLang="en-US" sz="2400" b="1" dirty="0">
                <a:effectLst>
                  <a:outerShdw blurRad="38100" dist="38100" dir="2700000" algn="tl">
                    <a:srgbClr val="C0C0C0"/>
                  </a:outerShdw>
                </a:effectLst>
              </a:rPr>
              <a:t>是维护所用总工作量，</a:t>
            </a:r>
            <a:r>
              <a:rPr lang="en-US" altLang="zh-CN" sz="2400" b="1" dirty="0">
                <a:effectLst>
                  <a:outerShdw blurRad="38100" dist="38100" dir="2700000" algn="tl">
                    <a:srgbClr val="C0C0C0"/>
                  </a:outerShdw>
                </a:effectLst>
              </a:rPr>
              <a:t>P</a:t>
            </a:r>
            <a:r>
              <a:rPr lang="zh-CN" altLang="en-US" sz="2400" b="1" dirty="0">
                <a:effectLst>
                  <a:outerShdw blurRad="38100" dist="38100" dir="2700000" algn="tl">
                    <a:srgbClr val="C0C0C0"/>
                  </a:outerShdw>
                </a:effectLst>
              </a:rPr>
              <a:t>是生产性总工作量，</a:t>
            </a:r>
            <a:r>
              <a:rPr lang="en-US" altLang="zh-CN" sz="2400" b="1" dirty="0">
                <a:effectLst>
                  <a:outerShdw blurRad="38100" dist="38100" dir="2700000" algn="tl">
                    <a:srgbClr val="C0C0C0"/>
                  </a:outerShdw>
                </a:effectLst>
              </a:rPr>
              <a:t>K</a:t>
            </a:r>
            <a:r>
              <a:rPr lang="zh-CN" altLang="en-US" sz="2400" b="1" dirty="0">
                <a:effectLst>
                  <a:outerShdw blurRad="38100" dist="38100" dir="2700000" algn="tl">
                    <a:srgbClr val="C0C0C0"/>
                  </a:outerShdw>
                </a:effectLst>
              </a:rPr>
              <a:t>是经验常数，</a:t>
            </a:r>
            <a:r>
              <a:rPr lang="en-US" altLang="zh-CN" sz="2400" b="1" dirty="0">
                <a:effectLst>
                  <a:outerShdw blurRad="38100" dist="38100" dir="2700000" algn="tl">
                    <a:srgbClr val="C0C0C0"/>
                  </a:outerShdw>
                </a:effectLst>
              </a:rPr>
              <a:t>c</a:t>
            </a:r>
            <a:r>
              <a:rPr lang="zh-CN" altLang="en-US" sz="2400" b="1" dirty="0">
                <a:effectLst>
                  <a:outerShdw blurRad="38100" dist="38100" dir="2700000" algn="tl">
                    <a:srgbClr val="C0C0C0"/>
                  </a:outerShdw>
                </a:effectLst>
              </a:rPr>
              <a:t>是复杂度</a:t>
            </a:r>
            <a:r>
              <a:rPr lang="zh-CN" altLang="en-US" sz="2400" b="1" dirty="0" smtClean="0">
                <a:effectLst>
                  <a:outerShdw blurRad="38100" dist="38100" dir="2700000" algn="tl">
                    <a:srgbClr val="C0C0C0"/>
                  </a:outerShdw>
                </a:effectLst>
              </a:rPr>
              <a:t>（标识设计</a:t>
            </a:r>
            <a:r>
              <a:rPr lang="zh-CN" altLang="en-US" sz="2400" b="1" dirty="0">
                <a:effectLst>
                  <a:outerShdw blurRad="38100" dist="38100" dir="2700000" algn="tl">
                    <a:srgbClr val="C0C0C0"/>
                  </a:outerShdw>
                </a:effectLst>
              </a:rPr>
              <a:t>的好坏及文档完整度），</a:t>
            </a:r>
            <a:r>
              <a:rPr lang="en-US" altLang="zh-CN" sz="2400" b="1" dirty="0">
                <a:effectLst>
                  <a:outerShdw blurRad="38100" dist="38100" dir="2700000" algn="tl">
                    <a:srgbClr val="C0C0C0"/>
                  </a:outerShdw>
                </a:effectLst>
              </a:rPr>
              <a:t>d</a:t>
            </a:r>
            <a:r>
              <a:rPr lang="zh-CN" altLang="en-US" sz="2400" b="1" dirty="0">
                <a:effectLst>
                  <a:outerShdw blurRad="38100" dist="38100" dir="2700000" algn="tl">
                    <a:srgbClr val="C0C0C0"/>
                  </a:outerShdw>
                </a:effectLst>
              </a:rPr>
              <a:t>是对维护软件的熟悉程度。 </a:t>
            </a:r>
          </a:p>
        </p:txBody>
      </p:sp>
      <p:sp>
        <p:nvSpPr>
          <p:cNvPr id="116743" name="Rectangle 7"/>
          <p:cNvSpPr>
            <a:spLocks noChangeArrowheads="1"/>
          </p:cNvSpPr>
          <p:nvPr/>
        </p:nvSpPr>
        <p:spPr bwMode="auto">
          <a:xfrm>
            <a:off x="287338" y="4897438"/>
            <a:ext cx="8472487" cy="1114425"/>
          </a:xfrm>
          <a:prstGeom prst="rect">
            <a:avLst/>
          </a:prstGeom>
          <a:noFill/>
          <a:ln w="9525">
            <a:noFill/>
            <a:miter lim="800000"/>
            <a:headEnd/>
            <a:tailEnd/>
          </a:ln>
          <a:effectLst/>
        </p:spPr>
        <p:txBody>
          <a:bodyPr anchor="ctr">
            <a:spAutoFit/>
          </a:bodyPr>
          <a:lstStyle/>
          <a:p>
            <a:pPr algn="l">
              <a:lnSpc>
                <a:spcPct val="140000"/>
              </a:lnSpc>
            </a:pPr>
            <a:r>
              <a:rPr lang="en-US" altLang="zh-CN" sz="2400" b="1">
                <a:solidFill>
                  <a:schemeClr val="tx2"/>
                </a:solidFill>
                <a:effectLst>
                  <a:outerShdw blurRad="38100" dist="38100" dir="2700000" algn="tl">
                    <a:srgbClr val="C0C0C0"/>
                  </a:outerShdw>
                </a:effectLst>
              </a:rPr>
              <a:t>        </a:t>
            </a:r>
            <a:r>
              <a:rPr lang="zh-CN" altLang="en-US" sz="2400" b="1">
                <a:solidFill>
                  <a:schemeClr val="tx2"/>
                </a:solidFill>
                <a:effectLst>
                  <a:outerShdw blurRad="38100" dist="38100" dir="2700000" algn="tl">
                    <a:srgbClr val="C0C0C0"/>
                  </a:outerShdw>
                </a:effectLst>
              </a:rPr>
              <a:t>模型表明，如果没有遵循软件工程思想，或软件开发人员未参加维护，都会增加维护的工作量。</a:t>
            </a: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7765" name="Text Box 5"/>
          <p:cNvSpPr txBox="1">
            <a:spLocks noChangeArrowheads="1"/>
          </p:cNvSpPr>
          <p:nvPr/>
        </p:nvSpPr>
        <p:spPr bwMode="auto">
          <a:xfrm>
            <a:off x="285750" y="1368425"/>
            <a:ext cx="7481888"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6.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维护评审</a:t>
            </a:r>
          </a:p>
        </p:txBody>
      </p:sp>
      <p:sp>
        <p:nvSpPr>
          <p:cNvPr id="117766" name="Rectangle 6"/>
          <p:cNvSpPr>
            <a:spLocks noChangeArrowheads="1"/>
          </p:cNvSpPr>
          <p:nvPr/>
        </p:nvSpPr>
        <p:spPr bwMode="auto">
          <a:xfrm>
            <a:off x="195263" y="1903413"/>
            <a:ext cx="8764587" cy="885825"/>
          </a:xfrm>
          <a:prstGeom prst="rect">
            <a:avLst/>
          </a:prstGeom>
          <a:noFill/>
          <a:ln w="9525">
            <a:noFill/>
            <a:miter lim="800000"/>
            <a:headEnd/>
            <a:tailEnd/>
          </a:ln>
          <a:effectLst/>
        </p:spPr>
        <p:txBody>
          <a:bodyPr anchor="ctr">
            <a:spAutoFit/>
          </a:bodyPr>
          <a:lstStyle/>
          <a:p>
            <a:pPr algn="l">
              <a:lnSpc>
                <a:spcPct val="130000"/>
              </a:lnSpc>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软件维护的每阶段工作完成，都应进行正式软件维护评审，或非正式的软件维护评价。 </a:t>
            </a:r>
          </a:p>
        </p:txBody>
      </p:sp>
      <p:sp>
        <p:nvSpPr>
          <p:cNvPr id="117767" name="Rectangle 7"/>
          <p:cNvSpPr>
            <a:spLocks noChangeArrowheads="1"/>
          </p:cNvSpPr>
          <p:nvPr/>
        </p:nvSpPr>
        <p:spPr bwMode="auto">
          <a:xfrm>
            <a:off x="273050" y="2832100"/>
            <a:ext cx="8621713" cy="3663950"/>
          </a:xfrm>
          <a:prstGeom prst="rect">
            <a:avLst/>
          </a:prstGeom>
          <a:noFill/>
          <a:ln w="9525">
            <a:noFill/>
            <a:miter lim="800000"/>
            <a:headEnd/>
            <a:tailEnd/>
          </a:ln>
          <a:effectLst/>
        </p:spPr>
        <p:txBody>
          <a:bodyPr anchor="ctr">
            <a:spAutoFit/>
          </a:bodyPr>
          <a:lstStyle/>
          <a:p>
            <a:pPr indent="276225" algn="l">
              <a:lnSpc>
                <a:spcPct val="130000"/>
              </a:lnSpc>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强调软件维护记录的管理，</a:t>
            </a:r>
            <a:r>
              <a:rPr lang="zh-CN" altLang="en-US" sz="2000" b="1" dirty="0">
                <a:solidFill>
                  <a:schemeClr val="tx1"/>
                </a:solidFill>
                <a:effectLst>
                  <a:outerShdw blurRad="38100" dist="38100" dir="2700000" algn="tl">
                    <a:srgbClr val="C0C0C0"/>
                  </a:outerShdw>
                </a:effectLst>
              </a:rPr>
              <a:t>将记录的一些</a:t>
            </a:r>
            <a:r>
              <a:rPr lang="zh-CN" altLang="en-US" sz="2000" b="1" dirty="0">
                <a:solidFill>
                  <a:schemeClr val="tx2"/>
                </a:solidFill>
                <a:effectLst>
                  <a:outerShdw blurRad="38100" dist="38100" dir="2700000" algn="tl">
                    <a:srgbClr val="C0C0C0"/>
                  </a:outerShdw>
                </a:effectLst>
              </a:rPr>
              <a:t>特性量化</a:t>
            </a:r>
            <a:r>
              <a:rPr lang="zh-CN" altLang="en-US" sz="2000" b="1" dirty="0">
                <a:effectLst>
                  <a:outerShdw blurRad="38100" dist="38100" dir="2700000" algn="tl">
                    <a:srgbClr val="C0C0C0"/>
                  </a:outerShdw>
                </a:effectLst>
              </a:rPr>
              <a:t>，作为维护评价的</a:t>
            </a:r>
            <a:r>
              <a:rPr lang="zh-CN" altLang="en-US" sz="2000" b="1" dirty="0">
                <a:solidFill>
                  <a:srgbClr val="C00000"/>
                </a:solidFill>
                <a:effectLst>
                  <a:outerShdw blurRad="38100" dist="38100" dir="2700000" algn="tl">
                    <a:srgbClr val="C0C0C0"/>
                  </a:outerShdw>
                </a:effectLst>
              </a:rPr>
              <a:t>参考指标</a:t>
            </a:r>
            <a:r>
              <a:rPr lang="zh-CN" altLang="en-US" sz="2000" b="1" dirty="0">
                <a:effectLst>
                  <a:outerShdw blurRad="38100" dist="38100" dir="2700000" algn="tl">
                    <a:srgbClr val="C0C0C0"/>
                  </a:outerShdw>
                </a:effectLst>
              </a:rPr>
              <a:t>。这些量化特性包括：</a:t>
            </a:r>
          </a:p>
          <a:p>
            <a:pPr indent="276225" algn="l">
              <a:lnSpc>
                <a:spcPct val="130000"/>
              </a:lnSpc>
            </a:pPr>
            <a:r>
              <a:rPr lang="zh-CN" altLang="en-US" sz="2000" b="1" dirty="0">
                <a:effectLst>
                  <a:outerShdw blurRad="38100" dist="38100" dir="2700000" algn="tl">
                    <a:srgbClr val="C0C0C0"/>
                  </a:outerShdw>
                </a:effectLst>
              </a:rPr>
              <a:t>⑴ 记录维护申请报告的平均处理时间；</a:t>
            </a:r>
          </a:p>
          <a:p>
            <a:pPr indent="276225" algn="l">
              <a:lnSpc>
                <a:spcPct val="130000"/>
              </a:lnSpc>
            </a:pPr>
            <a:r>
              <a:rPr lang="zh-CN" altLang="en-US" sz="2000" b="1" dirty="0">
                <a:effectLst>
                  <a:outerShdw blurRad="38100" dist="38100" dir="2700000" algn="tl">
                    <a:srgbClr val="C0C0C0"/>
                  </a:outerShdw>
                </a:effectLst>
              </a:rPr>
              <a:t>⑵ 每次维护活动的总工作量；</a:t>
            </a:r>
          </a:p>
          <a:p>
            <a:pPr indent="276225" algn="l">
              <a:lnSpc>
                <a:spcPct val="130000"/>
              </a:lnSpc>
            </a:pPr>
            <a:r>
              <a:rPr lang="zh-CN" altLang="en-US" sz="2000" b="1" dirty="0">
                <a:effectLst>
                  <a:outerShdw blurRad="38100" dist="38100" dir="2700000" algn="tl">
                    <a:srgbClr val="C0C0C0"/>
                  </a:outerShdw>
                </a:effectLst>
              </a:rPr>
              <a:t>⑶ 每次程序运行时的平均出错次数；</a:t>
            </a:r>
          </a:p>
          <a:p>
            <a:pPr indent="276225" algn="l">
              <a:lnSpc>
                <a:spcPct val="130000"/>
              </a:lnSpc>
            </a:pPr>
            <a:r>
              <a:rPr lang="zh-CN" altLang="en-US" sz="2000" b="1" dirty="0">
                <a:effectLst>
                  <a:outerShdw blurRad="38100" dist="38100" dir="2700000" algn="tl">
                    <a:srgbClr val="C0C0C0"/>
                  </a:outerShdw>
                </a:effectLst>
              </a:rPr>
              <a:t>⑷ 统计每段程序、每种语言、各种维护类型的程序平均修改次数；</a:t>
            </a:r>
          </a:p>
          <a:p>
            <a:pPr indent="276225" algn="l">
              <a:lnSpc>
                <a:spcPct val="130000"/>
              </a:lnSpc>
            </a:pPr>
            <a:r>
              <a:rPr lang="zh-CN" altLang="en-US" sz="2000" b="1" dirty="0">
                <a:effectLst>
                  <a:outerShdw blurRad="38100" dist="38100" dir="2700000" algn="tl">
                    <a:srgbClr val="C0C0C0"/>
                  </a:outerShdw>
                </a:effectLst>
              </a:rPr>
              <a:t>⑸ 统计在维护中，增加、删除每个源程序语句所花费的平均工作量；</a:t>
            </a:r>
          </a:p>
          <a:p>
            <a:pPr indent="276225" algn="l">
              <a:lnSpc>
                <a:spcPct val="130000"/>
              </a:lnSpc>
            </a:pPr>
            <a:r>
              <a:rPr lang="zh-CN" altLang="en-US" sz="2000" b="1" dirty="0">
                <a:effectLst>
                  <a:outerShdw blurRad="38100" dist="38100" dir="2700000" algn="tl">
                    <a:srgbClr val="C0C0C0"/>
                  </a:outerShdw>
                </a:effectLst>
              </a:rPr>
              <a:t>⑹ 统计所有语言及用于每种语言的平均工作量；</a:t>
            </a:r>
          </a:p>
          <a:p>
            <a:pPr indent="276225" algn="l">
              <a:lnSpc>
                <a:spcPct val="130000"/>
              </a:lnSpc>
            </a:pPr>
            <a:r>
              <a:rPr lang="zh-CN" altLang="en-US" sz="2000" b="1" dirty="0">
                <a:effectLst>
                  <a:outerShdw blurRad="38100" dist="38100" dir="2700000" algn="tl">
                    <a:srgbClr val="C0C0C0"/>
                  </a:outerShdw>
                </a:effectLst>
              </a:rPr>
              <a:t>⑺ 计算各类维护申请的比例。 </a:t>
            </a: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8789" name="Text Box 5"/>
          <p:cNvSpPr txBox="1">
            <a:spLocks noChangeArrowheads="1"/>
          </p:cNvSpPr>
          <p:nvPr/>
        </p:nvSpPr>
        <p:spPr bwMode="auto">
          <a:xfrm>
            <a:off x="285750" y="1347788"/>
            <a:ext cx="7935913"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1. </a:t>
            </a:r>
            <a:r>
              <a:rPr lang="zh-CN" altLang="en-US" b="1">
                <a:solidFill>
                  <a:schemeClr val="hlink"/>
                </a:solidFill>
                <a:effectLst>
                  <a:outerShdw blurRad="38100" dist="38100" dir="2700000" algn="tl">
                    <a:srgbClr val="C0C0C0"/>
                  </a:outerShdw>
                </a:effectLst>
              </a:rPr>
              <a:t>维护中存在的问题</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可维护性问题</a:t>
            </a:r>
          </a:p>
        </p:txBody>
      </p:sp>
      <p:sp>
        <p:nvSpPr>
          <p:cNvPr id="118790" name="Rectangle 6"/>
          <p:cNvSpPr>
            <a:spLocks noChangeArrowheads="1"/>
          </p:cNvSpPr>
          <p:nvPr/>
        </p:nvSpPr>
        <p:spPr bwMode="auto">
          <a:xfrm>
            <a:off x="298450" y="1763713"/>
            <a:ext cx="8580438" cy="1406525"/>
          </a:xfrm>
          <a:prstGeom prst="rect">
            <a:avLst/>
          </a:prstGeom>
          <a:noFill/>
          <a:ln w="9525">
            <a:noFill/>
            <a:miter lim="800000"/>
            <a:headEnd/>
            <a:tailEnd/>
          </a:ln>
          <a:effectLst/>
        </p:spPr>
        <p:txBody>
          <a:bodyPr anchor="ctr">
            <a:spAutoFit/>
          </a:bodyPr>
          <a:lstStyle/>
          <a:p>
            <a:pPr algn="l">
              <a:lnSpc>
                <a:spcPct val="120000"/>
              </a:lnSpc>
            </a:pPr>
            <a:r>
              <a:rPr lang="en-US" altLang="zh-CN" sz="2400" b="1">
                <a:effectLst>
                  <a:outerShdw blurRad="38100" dist="38100" dir="2700000" algn="tl">
                    <a:srgbClr val="C0C0C0"/>
                  </a:outerShdw>
                </a:effectLst>
                <a:latin typeface="宋体" pitchFamily="2" charset="-122"/>
              </a:rPr>
              <a:t>    </a:t>
            </a:r>
            <a:r>
              <a:rPr lang="zh-CN" altLang="en-US" sz="2400" b="1">
                <a:effectLst>
                  <a:outerShdw blurRad="38100" dist="38100" dir="2700000" algn="tl">
                    <a:srgbClr val="C0C0C0"/>
                  </a:outerShdw>
                </a:effectLst>
                <a:latin typeface="宋体" pitchFamily="2" charset="-122"/>
              </a:rPr>
              <a:t>软件维护中出现的问题分为：一是较少考虑软件的</a:t>
            </a:r>
            <a:r>
              <a:rPr lang="zh-CN" altLang="en-US" sz="2400" b="1">
                <a:solidFill>
                  <a:schemeClr val="tx2"/>
                </a:solidFill>
                <a:effectLst>
                  <a:outerShdw blurRad="38100" dist="38100" dir="2700000" algn="tl">
                    <a:srgbClr val="C0C0C0"/>
                  </a:outerShdw>
                </a:effectLst>
                <a:latin typeface="宋体" pitchFamily="2" charset="-122"/>
              </a:rPr>
              <a:t>可维护性问题</a:t>
            </a:r>
            <a:r>
              <a:rPr lang="zh-CN" altLang="en-US" sz="2400" b="1">
                <a:effectLst>
                  <a:outerShdw blurRad="38100" dist="38100" dir="2700000" algn="tl">
                    <a:srgbClr val="C0C0C0"/>
                  </a:outerShdw>
                </a:effectLst>
                <a:latin typeface="宋体" pitchFamily="2" charset="-122"/>
              </a:rPr>
              <a:t>，二是软件维护过程中带来的</a:t>
            </a:r>
            <a:r>
              <a:rPr lang="zh-CN" altLang="en-US" sz="2400" b="1">
                <a:solidFill>
                  <a:schemeClr val="tx2"/>
                </a:solidFill>
                <a:effectLst>
                  <a:outerShdw blurRad="38100" dist="38100" dir="2700000" algn="tl">
                    <a:srgbClr val="C0C0C0"/>
                  </a:outerShdw>
                </a:effectLst>
                <a:latin typeface="宋体" pitchFamily="2" charset="-122"/>
              </a:rPr>
              <a:t>副作用</a:t>
            </a:r>
            <a:r>
              <a:rPr lang="zh-CN" altLang="en-US" sz="2400" b="1">
                <a:effectLst>
                  <a:outerShdw blurRad="38100" dist="38100" dir="2700000" algn="tl">
                    <a:srgbClr val="C0C0C0"/>
                  </a:outerShdw>
                </a:effectLst>
                <a:latin typeface="宋体" pitchFamily="2" charset="-122"/>
              </a:rPr>
              <a:t>；三是维护过程的</a:t>
            </a:r>
            <a:r>
              <a:rPr lang="zh-CN" altLang="en-US" sz="2400" b="1">
                <a:solidFill>
                  <a:schemeClr val="tx2"/>
                </a:solidFill>
                <a:effectLst>
                  <a:outerShdw blurRad="38100" dist="38100" dir="2700000" algn="tl">
                    <a:srgbClr val="C0C0C0"/>
                  </a:outerShdw>
                </a:effectLst>
                <a:latin typeface="宋体" pitchFamily="2" charset="-122"/>
              </a:rPr>
              <a:t>非结构化</a:t>
            </a:r>
            <a:r>
              <a:rPr lang="zh-CN" altLang="en-US" sz="2400" b="1">
                <a:effectLst>
                  <a:outerShdw blurRad="38100" dist="38100" dir="2700000" algn="tl">
                    <a:srgbClr val="C0C0C0"/>
                  </a:outerShdw>
                </a:effectLst>
                <a:latin typeface="宋体" pitchFamily="2" charset="-122"/>
              </a:rPr>
              <a:t>。</a:t>
            </a:r>
          </a:p>
        </p:txBody>
      </p:sp>
      <p:sp>
        <p:nvSpPr>
          <p:cNvPr id="118791" name="Rectangle 7"/>
          <p:cNvSpPr>
            <a:spLocks noChangeArrowheads="1"/>
          </p:cNvSpPr>
          <p:nvPr/>
        </p:nvSpPr>
        <p:spPr bwMode="auto">
          <a:xfrm>
            <a:off x="230188" y="3217863"/>
            <a:ext cx="8485187" cy="3159125"/>
          </a:xfrm>
          <a:prstGeom prst="rect">
            <a:avLst/>
          </a:prstGeom>
          <a:noFill/>
          <a:ln w="9525">
            <a:noFill/>
            <a:miter lim="800000"/>
            <a:headEnd/>
            <a:tailEnd/>
          </a:ln>
          <a:effectLst/>
        </p:spPr>
        <p:txBody>
          <a:bodyPr anchor="ctr">
            <a:spAutoFit/>
          </a:bodyPr>
          <a:lstStyle/>
          <a:p>
            <a:pPr indent="276225" algn="l">
              <a:lnSpc>
                <a:spcPct val="120000"/>
              </a:lnSpc>
            </a:pPr>
            <a:r>
              <a:rPr lang="en-US" altLang="zh-CN" sz="2400" b="1">
                <a:effectLst>
                  <a:outerShdw blurRad="38100" dist="38100" dir="2700000" algn="tl">
                    <a:srgbClr val="C0C0C0"/>
                  </a:outerShdw>
                </a:effectLst>
                <a:latin typeface="宋体" pitchFamily="2" charset="-122"/>
              </a:rPr>
              <a:t>  </a:t>
            </a:r>
            <a:r>
              <a:rPr lang="zh-CN" altLang="en-US" sz="2400" b="1">
                <a:effectLst>
                  <a:outerShdw blurRad="38100" dist="38100" dir="2700000" algn="tl">
                    <a:srgbClr val="C0C0C0"/>
                  </a:outerShdw>
                </a:effectLst>
                <a:latin typeface="宋体" pitchFamily="2" charset="-122"/>
              </a:rPr>
              <a:t>由于没有认真考虑软件系统的可维护性，就会出现下面一些常见问题：</a:t>
            </a:r>
          </a:p>
          <a:p>
            <a:pPr indent="276225" algn="l">
              <a:lnSpc>
                <a:spcPct val="120000"/>
              </a:lnSpc>
            </a:pPr>
            <a:r>
              <a:rPr lang="zh-CN" altLang="en-US" sz="2400" b="1">
                <a:effectLst>
                  <a:outerShdw blurRad="38100" dist="38100" dir="2700000" algn="tl">
                    <a:srgbClr val="C0C0C0"/>
                  </a:outerShdw>
                </a:effectLst>
                <a:latin typeface="宋体" pitchFamily="2" charset="-122"/>
              </a:rPr>
              <a:t>⑴ 代码没有注释；</a:t>
            </a:r>
          </a:p>
          <a:p>
            <a:pPr indent="276225" algn="l">
              <a:lnSpc>
                <a:spcPct val="120000"/>
              </a:lnSpc>
            </a:pPr>
            <a:r>
              <a:rPr lang="zh-CN" altLang="en-US" sz="2400" b="1">
                <a:effectLst>
                  <a:outerShdw blurRad="38100" dist="38100" dir="2700000" algn="tl">
                    <a:srgbClr val="C0C0C0"/>
                  </a:outerShdw>
                </a:effectLst>
                <a:latin typeface="宋体" pitchFamily="2" charset="-122"/>
              </a:rPr>
              <a:t>⑵ 缺乏软件配置；</a:t>
            </a:r>
          </a:p>
          <a:p>
            <a:pPr indent="276225" algn="l">
              <a:lnSpc>
                <a:spcPct val="120000"/>
              </a:lnSpc>
            </a:pPr>
            <a:r>
              <a:rPr lang="zh-CN" altLang="en-US" sz="2400" b="1">
                <a:effectLst>
                  <a:outerShdw blurRad="38100" dist="38100" dir="2700000" algn="tl">
                    <a:srgbClr val="C0C0C0"/>
                  </a:outerShdw>
                </a:effectLst>
                <a:latin typeface="宋体" pitchFamily="2" charset="-122"/>
              </a:rPr>
              <a:t>⑶ 开发人员的流动性；</a:t>
            </a:r>
          </a:p>
          <a:p>
            <a:pPr indent="276225" algn="l">
              <a:lnSpc>
                <a:spcPct val="120000"/>
              </a:lnSpc>
            </a:pPr>
            <a:r>
              <a:rPr lang="zh-CN" altLang="en-US" sz="2400" b="1">
                <a:effectLst>
                  <a:outerShdw blurRad="38100" dist="38100" dir="2700000" algn="tl">
                    <a:srgbClr val="C0C0C0"/>
                  </a:outerShdw>
                </a:effectLst>
                <a:latin typeface="宋体" pitchFamily="2" charset="-122"/>
              </a:rPr>
              <a:t>⑷ 缺少软件维护理念；</a:t>
            </a:r>
          </a:p>
          <a:p>
            <a:pPr indent="276225" algn="l">
              <a:lnSpc>
                <a:spcPct val="120000"/>
              </a:lnSpc>
            </a:pPr>
            <a:r>
              <a:rPr lang="zh-CN" altLang="en-US" sz="2400" b="1">
                <a:effectLst>
                  <a:outerShdw blurRad="38100" dist="38100" dir="2700000" algn="tl">
                    <a:srgbClr val="C0C0C0"/>
                  </a:outerShdw>
                </a:effectLst>
                <a:latin typeface="宋体" pitchFamily="2" charset="-122"/>
              </a:rPr>
              <a:t>⑸ 缺乏对软件维护工作的认识。</a:t>
            </a:r>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9814" name="Text Box 6"/>
          <p:cNvSpPr txBox="1">
            <a:spLocks noChangeArrowheads="1"/>
          </p:cNvSpPr>
          <p:nvPr/>
        </p:nvSpPr>
        <p:spPr bwMode="auto">
          <a:xfrm>
            <a:off x="285750" y="1347788"/>
            <a:ext cx="5819775"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2. </a:t>
            </a:r>
            <a:r>
              <a:rPr lang="zh-CN" altLang="en-US" b="1">
                <a:solidFill>
                  <a:schemeClr val="hlink"/>
                </a:solidFill>
                <a:effectLst>
                  <a:outerShdw blurRad="38100" dist="38100" dir="2700000" algn="tl">
                    <a:srgbClr val="C0C0C0"/>
                  </a:outerShdw>
                </a:effectLst>
              </a:rPr>
              <a:t>维护中存在的问题</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副作用</a:t>
            </a:r>
          </a:p>
        </p:txBody>
      </p:sp>
      <p:sp>
        <p:nvSpPr>
          <p:cNvPr id="119815" name="Rectangle 7"/>
          <p:cNvSpPr>
            <a:spLocks noChangeArrowheads="1"/>
          </p:cNvSpPr>
          <p:nvPr/>
        </p:nvSpPr>
        <p:spPr bwMode="auto">
          <a:xfrm>
            <a:off x="212725" y="1941513"/>
            <a:ext cx="8645525" cy="885825"/>
          </a:xfrm>
          <a:prstGeom prst="rect">
            <a:avLst/>
          </a:prstGeom>
          <a:noFill/>
          <a:ln w="9525">
            <a:noFill/>
            <a:miter lim="800000"/>
            <a:headEnd/>
            <a:tailEnd/>
          </a:ln>
          <a:effectLst/>
        </p:spPr>
        <p:txBody>
          <a:bodyPr anchor="ctr">
            <a:spAutoFit/>
          </a:bodyPr>
          <a:lstStyle/>
          <a:p>
            <a:pPr indent="276225" algn="l">
              <a:lnSpc>
                <a:spcPct val="130000"/>
              </a:lnSpc>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latin typeface="宋体" pitchFamily="2" charset="-122"/>
              </a:rPr>
              <a:t>软件维护中存在的另一方面问题是软件维护自身带来的副作用。软件维护副作用是指在维护软件过程中引发的其它不希望发生的情况。</a:t>
            </a:r>
          </a:p>
        </p:txBody>
      </p:sp>
      <p:sp>
        <p:nvSpPr>
          <p:cNvPr id="119816" name="Rectangle 8"/>
          <p:cNvSpPr>
            <a:spLocks noChangeArrowheads="1"/>
          </p:cNvSpPr>
          <p:nvPr/>
        </p:nvSpPr>
        <p:spPr bwMode="auto">
          <a:xfrm>
            <a:off x="276225" y="2882900"/>
            <a:ext cx="8648700" cy="3663950"/>
          </a:xfrm>
          <a:prstGeom prst="rect">
            <a:avLst/>
          </a:prstGeom>
          <a:noFill/>
          <a:ln w="9525">
            <a:noFill/>
            <a:miter lim="800000"/>
            <a:headEnd/>
            <a:tailEnd/>
          </a:ln>
          <a:effectLst/>
        </p:spPr>
        <p:txBody>
          <a:bodyPr>
            <a:spAutoFit/>
          </a:bodyPr>
          <a:lstStyle/>
          <a:p>
            <a:pPr>
              <a:lnSpc>
                <a:spcPct val="130000"/>
              </a:lnSpc>
            </a:pPr>
            <a:r>
              <a:rPr lang="zh-CN" altLang="en-US" sz="2000" b="1">
                <a:solidFill>
                  <a:schemeClr val="tx2"/>
                </a:solidFill>
                <a:effectLst>
                  <a:outerShdw blurRad="38100" dist="38100" dir="2700000" algn="tl">
                    <a:srgbClr val="C0C0C0"/>
                  </a:outerShdw>
                </a:effectLst>
              </a:rPr>
              <a:t>１、修改代码的副作用</a:t>
            </a:r>
          </a:p>
          <a:p>
            <a:pPr>
              <a:lnSpc>
                <a:spcPct val="130000"/>
              </a:lnSpc>
            </a:pPr>
            <a:r>
              <a:rPr lang="zh-CN" altLang="en-US" sz="2000" b="1">
                <a:solidFill>
                  <a:schemeClr val="tx1"/>
                </a:solidFill>
                <a:effectLst>
                  <a:outerShdw blurRad="38100" dist="38100" dir="2700000" algn="tl">
                    <a:srgbClr val="C0C0C0"/>
                  </a:outerShdw>
                </a:effectLst>
              </a:rPr>
              <a:t>　　在修改源代码时，可能引起的错误。</a:t>
            </a:r>
          </a:p>
          <a:p>
            <a:pPr>
              <a:lnSpc>
                <a:spcPct val="130000"/>
              </a:lnSpc>
            </a:pPr>
            <a:r>
              <a:rPr lang="zh-CN" altLang="en-US" sz="2000" b="1">
                <a:solidFill>
                  <a:schemeClr val="tx2"/>
                </a:solidFill>
                <a:effectLst>
                  <a:outerShdw blurRad="38100" dist="38100" dir="2700000" algn="tl">
                    <a:srgbClr val="C0C0C0"/>
                  </a:outerShdw>
                </a:effectLst>
              </a:rPr>
              <a:t>２、修改数据的副作用</a:t>
            </a:r>
          </a:p>
          <a:p>
            <a:pPr>
              <a:lnSpc>
                <a:spcPct val="130000"/>
              </a:lnSpc>
            </a:pPr>
            <a:r>
              <a:rPr lang="zh-CN" altLang="en-US" sz="2000" b="1">
                <a:solidFill>
                  <a:schemeClr val="tx1"/>
                </a:solidFill>
                <a:effectLst>
                  <a:outerShdw blurRad="38100" dist="38100" dir="2700000" algn="tl">
                    <a:srgbClr val="C0C0C0"/>
                  </a:outerShdw>
                </a:effectLst>
              </a:rPr>
              <a:t>　　在修改数据结构时，有可能造成软件设计与数据结构不匹配，因而导致软件出错。数据副作用就是修改软件信息结构导致的结果。</a:t>
            </a:r>
          </a:p>
          <a:p>
            <a:pPr>
              <a:lnSpc>
                <a:spcPct val="130000"/>
              </a:lnSpc>
            </a:pPr>
            <a:r>
              <a:rPr lang="zh-CN" altLang="en-US" sz="2000" b="1">
                <a:solidFill>
                  <a:schemeClr val="tx2"/>
                </a:solidFill>
                <a:effectLst>
                  <a:outerShdw blurRad="38100" dist="38100" dir="2700000" algn="tl">
                    <a:srgbClr val="C0C0C0"/>
                  </a:outerShdw>
                </a:effectLst>
              </a:rPr>
              <a:t>３、修改文档的副作用</a:t>
            </a:r>
          </a:p>
          <a:p>
            <a:pPr>
              <a:lnSpc>
                <a:spcPct val="130000"/>
              </a:lnSpc>
            </a:pPr>
            <a:r>
              <a:rPr lang="zh-CN" altLang="en-US" sz="2000" b="1">
                <a:solidFill>
                  <a:schemeClr val="tx2"/>
                </a:solidFill>
                <a:effectLst>
                  <a:outerShdw blurRad="38100" dist="38100" dir="2700000" algn="tl">
                    <a:srgbClr val="C0C0C0"/>
                  </a:outerShdw>
                </a:effectLst>
              </a:rPr>
              <a:t>　　</a:t>
            </a:r>
            <a:r>
              <a:rPr lang="zh-CN" altLang="en-US" sz="2000" b="1">
                <a:solidFill>
                  <a:schemeClr val="tx1"/>
                </a:solidFill>
                <a:effectLst>
                  <a:outerShdw blurRad="38100" dist="38100" dir="2700000" algn="tl">
                    <a:srgbClr val="C0C0C0"/>
                  </a:outerShdw>
                </a:effectLst>
              </a:rPr>
              <a:t>对软件的数据流、软件结构、模块逻辑等进行修改时，必须对相关技术文档进行相应修改。但修改文档过程会产生新的错误，导致文档与程序功能不匹配，缺省条件改变等错误，产生文档的副作用。</a:t>
            </a:r>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52400" y="1755775"/>
            <a:ext cx="8689975" cy="155257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000" b="1">
                <a:solidFill>
                  <a:schemeClr val="tx1"/>
                </a:solidFill>
                <a:effectLst>
                  <a:outerShdw blurRad="38100" dist="38100" dir="2700000" algn="tl">
                    <a:srgbClr val="C0C0C0"/>
                  </a:outerShdw>
                </a:effectLst>
                <a:latin typeface="Times New Roman" pitchFamily="18" charset="0"/>
              </a:rPr>
              <a:t>　　由于软件维护工作通常并不由软件的设计和开发人员来完成，维护人员首先要对软件各阶段的文档和代码进行分析、理解。因而出现了理解别人的程序困难、文档不齐等问题，尤其是对大型、复杂系统的维护，更加困难和复杂，甚至是不可能的！</a:t>
            </a:r>
          </a:p>
        </p:txBody>
      </p:sp>
      <p:sp>
        <p:nvSpPr>
          <p:cNvPr id="132099" name="Text Box 3"/>
          <p:cNvSpPr txBox="1">
            <a:spLocks noChangeArrowheads="1"/>
          </p:cNvSpPr>
          <p:nvPr/>
        </p:nvSpPr>
        <p:spPr bwMode="auto">
          <a:xfrm>
            <a:off x="190500" y="3641725"/>
            <a:ext cx="6340475" cy="1511300"/>
          </a:xfrm>
          <a:prstGeom prst="rect">
            <a:avLst/>
          </a:prstGeom>
          <a:noFill/>
          <a:ln w="9525">
            <a:noFill/>
            <a:miter lim="800000"/>
            <a:headEnd/>
            <a:tailEnd/>
          </a:ln>
          <a:effectLst/>
        </p:spPr>
        <p:txBody>
          <a:bodyPr>
            <a:spAutoFit/>
          </a:bodyPr>
          <a:lstStyle/>
          <a:p>
            <a:pPr>
              <a:lnSpc>
                <a:spcPct val="100000"/>
              </a:lnSpc>
              <a:spcBef>
                <a:spcPct val="50000"/>
              </a:spcBef>
            </a:pPr>
            <a:r>
              <a:rPr lang="zh-CN" altLang="en-US" sz="2000" b="1">
                <a:solidFill>
                  <a:schemeClr val="tx1"/>
                </a:solidFill>
                <a:effectLst>
                  <a:outerShdw blurRad="38100" dist="38100" dir="2700000" algn="tl">
                    <a:srgbClr val="C0C0C0"/>
                  </a:outerShdw>
                </a:effectLst>
                <a:latin typeface="宋体" pitchFamily="2" charset="-122"/>
              </a:rPr>
              <a:t>　结构化维护与非结构化维护</a:t>
            </a:r>
          </a:p>
          <a:p>
            <a:pPr>
              <a:lnSpc>
                <a:spcPct val="105000"/>
              </a:lnSpc>
              <a:spcBef>
                <a:spcPct val="50000"/>
              </a:spcBef>
            </a:pPr>
            <a:r>
              <a:rPr lang="zh-CN" altLang="en-US" sz="2000" b="1">
                <a:solidFill>
                  <a:schemeClr val="tx1"/>
                </a:solidFill>
                <a:effectLst>
                  <a:outerShdw blurRad="38100" dist="38100" dir="2700000" algn="tl">
                    <a:srgbClr val="C0C0C0"/>
                  </a:outerShdw>
                </a:effectLst>
                <a:latin typeface="宋体" pitchFamily="2" charset="-122"/>
              </a:rPr>
              <a:t>    </a:t>
            </a:r>
            <a:r>
              <a:rPr lang="zh-CN" altLang="en-US" sz="2000" b="1">
                <a:solidFill>
                  <a:schemeClr val="bg2"/>
                </a:solidFill>
                <a:effectLst>
                  <a:outerShdw blurRad="38100" dist="38100" dir="2700000" algn="tl">
                    <a:srgbClr val="C0C0C0"/>
                  </a:outerShdw>
                </a:effectLst>
                <a:latin typeface="宋体" pitchFamily="2" charset="-122"/>
              </a:rPr>
              <a:t>非结构化维护</a:t>
            </a:r>
            <a:r>
              <a:rPr lang="zh-CN" altLang="en-US" sz="2000" b="1">
                <a:solidFill>
                  <a:schemeClr val="tx1"/>
                </a:solidFill>
                <a:effectLst>
                  <a:outerShdw blurRad="38100" dist="38100" dir="2700000" algn="tl">
                    <a:srgbClr val="C0C0C0"/>
                  </a:outerShdw>
                </a:effectLst>
                <a:latin typeface="宋体" pitchFamily="2" charset="-122"/>
              </a:rPr>
              <a:t> </a:t>
            </a:r>
            <a:r>
              <a:rPr lang="en-US" altLang="zh-CN" sz="2000" b="1">
                <a:solidFill>
                  <a:schemeClr val="tx1"/>
                </a:solidFill>
                <a:effectLst>
                  <a:outerShdw blurRad="38100" dist="38100" dir="2700000" algn="tl">
                    <a:srgbClr val="C0C0C0"/>
                  </a:outerShdw>
                </a:effectLst>
                <a:latin typeface="Times New Roman"/>
              </a:rPr>
              <a:t>—</a:t>
            </a:r>
            <a:r>
              <a:rPr lang="en-US" altLang="zh-CN" sz="2000" b="1">
                <a:solidFill>
                  <a:schemeClr val="tx1"/>
                </a:solidFill>
                <a:effectLst>
                  <a:outerShdw blurRad="38100" dist="38100" dir="2700000" algn="tl">
                    <a:srgbClr val="C0C0C0"/>
                  </a:outerShdw>
                </a:effectLst>
                <a:latin typeface="宋体" pitchFamily="2" charset="-122"/>
              </a:rPr>
              <a:t> </a:t>
            </a:r>
            <a:r>
              <a:rPr lang="zh-CN" altLang="en-US" sz="2000" b="1">
                <a:solidFill>
                  <a:schemeClr val="tx1"/>
                </a:solidFill>
                <a:effectLst>
                  <a:outerShdw blurRad="38100" dist="38100" dir="2700000" algn="tl">
                    <a:srgbClr val="C0C0C0"/>
                  </a:outerShdw>
                </a:effectLst>
                <a:latin typeface="宋体" pitchFamily="2" charset="-122"/>
              </a:rPr>
              <a:t>缺乏必要的文档说明，文档缺少或者不一致，难于确定数据结构、系统接口等特性，这样的维护工作令人生畏，事倍功半。</a:t>
            </a:r>
          </a:p>
        </p:txBody>
      </p:sp>
      <p:grpSp>
        <p:nvGrpSpPr>
          <p:cNvPr id="132100" name="Group 4"/>
          <p:cNvGrpSpPr>
            <a:grpSpLocks/>
          </p:cNvGrpSpPr>
          <p:nvPr/>
        </p:nvGrpSpPr>
        <p:grpSpPr bwMode="auto">
          <a:xfrm>
            <a:off x="6942138" y="4064000"/>
            <a:ext cx="1924050" cy="1263650"/>
            <a:chOff x="4077" y="2613"/>
            <a:chExt cx="1212" cy="796"/>
          </a:xfrm>
        </p:grpSpPr>
        <p:pic>
          <p:nvPicPr>
            <p:cNvPr id="132101" name="Picture 5" descr="BS00554_"/>
            <p:cNvPicPr>
              <a:picLocks noChangeAspect="1" noChangeArrowheads="1"/>
            </p:cNvPicPr>
            <p:nvPr/>
          </p:nvPicPr>
          <p:blipFill>
            <a:blip r:embed="rId2"/>
            <a:srcRect/>
            <a:stretch>
              <a:fillRect/>
            </a:stretch>
          </p:blipFill>
          <p:spPr bwMode="auto">
            <a:xfrm>
              <a:off x="4124" y="2707"/>
              <a:ext cx="496" cy="673"/>
            </a:xfrm>
            <a:prstGeom prst="rect">
              <a:avLst/>
            </a:prstGeom>
            <a:noFill/>
          </p:spPr>
        </p:pic>
        <p:pic>
          <p:nvPicPr>
            <p:cNvPr id="132102" name="Picture 6" descr="用计算机"/>
            <p:cNvPicPr>
              <a:picLocks noChangeAspect="1" noChangeArrowheads="1" noCrop="1"/>
            </p:cNvPicPr>
            <p:nvPr/>
          </p:nvPicPr>
          <p:blipFill>
            <a:blip r:embed="rId3"/>
            <a:srcRect/>
            <a:stretch>
              <a:fillRect/>
            </a:stretch>
          </p:blipFill>
          <p:spPr bwMode="auto">
            <a:xfrm>
              <a:off x="4519" y="2703"/>
              <a:ext cx="770" cy="706"/>
            </a:xfrm>
            <a:prstGeom prst="rect">
              <a:avLst/>
            </a:prstGeom>
            <a:noFill/>
          </p:spPr>
        </p:pic>
        <p:pic>
          <p:nvPicPr>
            <p:cNvPr id="132103" name="Picture 7" descr="小书"/>
            <p:cNvPicPr>
              <a:picLocks noChangeAspect="1" noChangeArrowheads="1" noCrop="1"/>
            </p:cNvPicPr>
            <p:nvPr/>
          </p:nvPicPr>
          <p:blipFill>
            <a:blip r:embed="rId4"/>
            <a:srcRect/>
            <a:stretch>
              <a:fillRect/>
            </a:stretch>
          </p:blipFill>
          <p:spPr bwMode="auto">
            <a:xfrm>
              <a:off x="4077" y="2613"/>
              <a:ext cx="462" cy="270"/>
            </a:xfrm>
            <a:prstGeom prst="rect">
              <a:avLst/>
            </a:prstGeom>
            <a:noFill/>
          </p:spPr>
        </p:pic>
        <p:pic>
          <p:nvPicPr>
            <p:cNvPr id="132104" name="Picture 8" descr="EXCLAIM"/>
            <p:cNvPicPr>
              <a:picLocks noChangeAspect="1" noChangeArrowheads="1" noCrop="1"/>
            </p:cNvPicPr>
            <p:nvPr/>
          </p:nvPicPr>
          <p:blipFill>
            <a:blip r:embed="rId5"/>
            <a:srcRect/>
            <a:stretch>
              <a:fillRect/>
            </a:stretch>
          </p:blipFill>
          <p:spPr bwMode="auto">
            <a:xfrm>
              <a:off x="4805" y="2829"/>
              <a:ext cx="230" cy="230"/>
            </a:xfrm>
            <a:prstGeom prst="rect">
              <a:avLst/>
            </a:prstGeom>
            <a:noFill/>
          </p:spPr>
        </p:pic>
      </p:grpSp>
      <p:sp>
        <p:nvSpPr>
          <p:cNvPr id="132105" name="AutoShape 9"/>
          <p:cNvSpPr>
            <a:spLocks noChangeArrowheads="1"/>
          </p:cNvSpPr>
          <p:nvPr/>
        </p:nvSpPr>
        <p:spPr bwMode="auto">
          <a:xfrm>
            <a:off x="6569075" y="3160713"/>
            <a:ext cx="1841500" cy="762000"/>
          </a:xfrm>
          <a:prstGeom prst="wedgeRoundRectCallout">
            <a:avLst>
              <a:gd name="adj1" fmla="val 19139"/>
              <a:gd name="adj2" fmla="val 108542"/>
              <a:gd name="adj3" fmla="val 16667"/>
            </a:avLst>
          </a:prstGeom>
          <a:solidFill>
            <a:srgbClr val="FFFF99"/>
          </a:solidFill>
          <a:ln w="9525">
            <a:solidFill>
              <a:schemeClr val="bg2"/>
            </a:solidFill>
            <a:miter lim="800000"/>
            <a:headEnd/>
            <a:tailEnd/>
          </a:ln>
          <a:effectLst/>
        </p:spPr>
        <p:txBody>
          <a:bodyPr/>
          <a:lstStyle/>
          <a:p>
            <a:pPr algn="l">
              <a:lnSpc>
                <a:spcPct val="100000"/>
              </a:lnSpc>
            </a:pPr>
            <a:r>
              <a:rPr lang="zh-CN" altLang="en-US" sz="1400" b="1">
                <a:solidFill>
                  <a:schemeClr val="bg2"/>
                </a:solidFill>
                <a:effectLst>
                  <a:outerShdw blurRad="38100" dist="38100" dir="2700000" algn="tl">
                    <a:srgbClr val="000000"/>
                  </a:outerShdw>
                </a:effectLst>
                <a:latin typeface="Times New Roman" pitchFamily="18" charset="0"/>
              </a:rPr>
              <a:t>太累了！受不了啦！几万行程序怎么改哦？？？</a:t>
            </a:r>
          </a:p>
        </p:txBody>
      </p:sp>
      <p:sp>
        <p:nvSpPr>
          <p:cNvPr id="132106" name="Text Box 10"/>
          <p:cNvSpPr txBox="1">
            <a:spLocks noChangeArrowheads="1"/>
          </p:cNvSpPr>
          <p:nvPr/>
        </p:nvSpPr>
        <p:spPr bwMode="auto">
          <a:xfrm>
            <a:off x="192088" y="5478463"/>
            <a:ext cx="8601075" cy="1054100"/>
          </a:xfrm>
          <a:prstGeom prst="rect">
            <a:avLst/>
          </a:prstGeom>
          <a:noFill/>
          <a:ln w="9525">
            <a:noFill/>
            <a:miter lim="800000"/>
            <a:headEnd/>
            <a:tailEnd/>
          </a:ln>
          <a:effectLst/>
        </p:spPr>
        <p:txBody>
          <a:bodyPr>
            <a:spAutoFit/>
          </a:bodyPr>
          <a:lstStyle/>
          <a:p>
            <a:pPr>
              <a:lnSpc>
                <a:spcPct val="105000"/>
              </a:lnSpc>
              <a:spcBef>
                <a:spcPct val="20000"/>
              </a:spcBef>
            </a:pPr>
            <a:r>
              <a:rPr lang="zh-CN" altLang="en-US" sz="2000" b="1">
                <a:solidFill>
                  <a:schemeClr val="tx1"/>
                </a:solidFill>
                <a:effectLst>
                  <a:outerShdw blurRad="38100" dist="38100" dir="2700000" algn="tl">
                    <a:srgbClr val="C0C0C0"/>
                  </a:outerShdw>
                </a:effectLst>
                <a:latin typeface="宋体" pitchFamily="2" charset="-122"/>
              </a:rPr>
              <a:t>　　</a:t>
            </a:r>
            <a:r>
              <a:rPr lang="zh-CN" altLang="en-US" sz="2000" b="1">
                <a:solidFill>
                  <a:schemeClr val="bg2"/>
                </a:solidFill>
                <a:effectLst>
                  <a:outerShdw blurRad="38100" dist="38100" dir="2700000" algn="tl">
                    <a:srgbClr val="C0C0C0"/>
                  </a:outerShdw>
                </a:effectLst>
                <a:latin typeface="宋体" pitchFamily="2" charset="-122"/>
              </a:rPr>
              <a:t>结构化维护</a:t>
            </a:r>
            <a:r>
              <a:rPr lang="zh-CN" altLang="en-US" sz="2000" b="1">
                <a:solidFill>
                  <a:schemeClr val="tx1"/>
                </a:solidFill>
                <a:effectLst>
                  <a:outerShdw blurRad="38100" dist="38100" dir="2700000" algn="tl">
                    <a:srgbClr val="C0C0C0"/>
                  </a:outerShdw>
                </a:effectLst>
                <a:latin typeface="宋体" pitchFamily="2" charset="-122"/>
              </a:rPr>
              <a:t> </a:t>
            </a:r>
            <a:r>
              <a:rPr lang="en-US" altLang="zh-CN" sz="2000" b="1">
                <a:solidFill>
                  <a:schemeClr val="tx1"/>
                </a:solidFill>
                <a:effectLst>
                  <a:outerShdw blurRad="38100" dist="38100" dir="2700000" algn="tl">
                    <a:srgbClr val="C0C0C0"/>
                  </a:outerShdw>
                </a:effectLst>
                <a:latin typeface="Times New Roman"/>
              </a:rPr>
              <a:t>—</a:t>
            </a:r>
            <a:r>
              <a:rPr lang="en-US" altLang="zh-CN" sz="2000" b="1">
                <a:solidFill>
                  <a:schemeClr val="tx1"/>
                </a:solidFill>
                <a:effectLst>
                  <a:outerShdw blurRad="38100" dist="38100" dir="2700000" algn="tl">
                    <a:srgbClr val="C0C0C0"/>
                  </a:outerShdw>
                </a:effectLst>
                <a:latin typeface="宋体" pitchFamily="2" charset="-122"/>
              </a:rPr>
              <a:t> </a:t>
            </a:r>
            <a:r>
              <a:rPr lang="zh-CN" altLang="en-US" sz="2000" b="1">
                <a:solidFill>
                  <a:schemeClr val="tx1"/>
                </a:solidFill>
                <a:effectLst>
                  <a:outerShdw blurRad="38100" dist="38100" dir="2700000" algn="tl">
                    <a:srgbClr val="C0C0C0"/>
                  </a:outerShdw>
                </a:effectLst>
                <a:latin typeface="宋体" pitchFamily="2" charset="-122"/>
              </a:rPr>
              <a:t>指软件开发过程是按照软件工程方法进行的，开发各阶段的文档齐全，软件的维护过程，有一整套完整的方案、技术、审定过程及文档。</a:t>
            </a:r>
            <a:endParaRPr lang="zh-CN" altLang="en-US" sz="2000" b="1">
              <a:solidFill>
                <a:schemeClr val="tx1"/>
              </a:solidFill>
              <a:effectLst>
                <a:outerShdw blurRad="38100" dist="38100" dir="2700000" algn="tl">
                  <a:srgbClr val="C0C0C0"/>
                </a:outerShdw>
              </a:effectLst>
              <a:latin typeface="Times New Roman" pitchFamily="18" charset="0"/>
            </a:endParaRPr>
          </a:p>
        </p:txBody>
      </p:sp>
      <p:sp>
        <p:nvSpPr>
          <p:cNvPr id="132109" name="Rectangle 13"/>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32110" name="Text Box 14"/>
          <p:cNvSpPr txBox="1">
            <a:spLocks noChangeArrowheads="1"/>
          </p:cNvSpPr>
          <p:nvPr/>
        </p:nvSpPr>
        <p:spPr bwMode="auto">
          <a:xfrm>
            <a:off x="161925" y="1252538"/>
            <a:ext cx="7089775"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3. </a:t>
            </a:r>
            <a:r>
              <a:rPr lang="zh-CN" altLang="en-US" b="1">
                <a:solidFill>
                  <a:schemeClr val="hlink"/>
                </a:solidFill>
                <a:effectLst>
                  <a:outerShdw blurRad="38100" dist="38100" dir="2700000" algn="tl">
                    <a:srgbClr val="C0C0C0"/>
                  </a:outerShdw>
                </a:effectLst>
              </a:rPr>
              <a:t>维护中存在的问题</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非结构化维护</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32100"/>
                                        </p:tgtEl>
                                        <p:attrNameLst>
                                          <p:attrName>style.visibility</p:attrName>
                                        </p:attrNameLst>
                                      </p:cBhvr>
                                      <p:to>
                                        <p:strVal val="visible"/>
                                      </p:to>
                                    </p:set>
                                  </p:childTnLst>
                                </p:cTn>
                              </p:par>
                            </p:childTnLst>
                          </p:cTn>
                        </p:par>
                        <p:par>
                          <p:cTn id="7" fill="hold">
                            <p:stCondLst>
                              <p:cond delay="500"/>
                            </p:stCondLst>
                            <p:childTnLst>
                              <p:par>
                                <p:cTn id="8" presetID="17" presetClass="entr" presetSubtype="4" fill="hold" grpId="0" nodeType="afterEffect">
                                  <p:stCondLst>
                                    <p:cond delay="0"/>
                                  </p:stCondLst>
                                  <p:childTnLst>
                                    <p:set>
                                      <p:cBhvr>
                                        <p:cTn id="9" dur="1" fill="hold">
                                          <p:stCondLst>
                                            <p:cond delay="0"/>
                                          </p:stCondLst>
                                        </p:cTn>
                                        <p:tgtEl>
                                          <p:spTgt spid="132105"/>
                                        </p:tgtEl>
                                        <p:attrNameLst>
                                          <p:attrName>style.visibility</p:attrName>
                                        </p:attrNameLst>
                                      </p:cBhvr>
                                      <p:to>
                                        <p:strVal val="visible"/>
                                      </p:to>
                                    </p:set>
                                    <p:anim calcmode="lin" valueType="num">
                                      <p:cBhvr>
                                        <p:cTn id="10" dur="500" fill="hold"/>
                                        <p:tgtEl>
                                          <p:spTgt spid="132105"/>
                                        </p:tgtEl>
                                        <p:attrNameLst>
                                          <p:attrName>ppt_x</p:attrName>
                                        </p:attrNameLst>
                                      </p:cBhvr>
                                      <p:tavLst>
                                        <p:tav tm="0">
                                          <p:val>
                                            <p:strVal val="#ppt_x"/>
                                          </p:val>
                                        </p:tav>
                                        <p:tav tm="100000">
                                          <p:val>
                                            <p:strVal val="#ppt_x"/>
                                          </p:val>
                                        </p:tav>
                                      </p:tavLst>
                                    </p:anim>
                                    <p:anim calcmode="lin" valueType="num">
                                      <p:cBhvr>
                                        <p:cTn id="11" dur="500" fill="hold"/>
                                        <p:tgtEl>
                                          <p:spTgt spid="132105"/>
                                        </p:tgtEl>
                                        <p:attrNameLst>
                                          <p:attrName>ppt_y</p:attrName>
                                        </p:attrNameLst>
                                      </p:cBhvr>
                                      <p:tavLst>
                                        <p:tav tm="0">
                                          <p:val>
                                            <p:strVal val="#ppt_y+#ppt_h/2"/>
                                          </p:val>
                                        </p:tav>
                                        <p:tav tm="100000">
                                          <p:val>
                                            <p:strVal val="#ppt_y"/>
                                          </p:val>
                                        </p:tav>
                                      </p:tavLst>
                                    </p:anim>
                                    <p:anim calcmode="lin" valueType="num">
                                      <p:cBhvr>
                                        <p:cTn id="12" dur="500" fill="hold"/>
                                        <p:tgtEl>
                                          <p:spTgt spid="132105"/>
                                        </p:tgtEl>
                                        <p:attrNameLst>
                                          <p:attrName>ppt_w</p:attrName>
                                        </p:attrNameLst>
                                      </p:cBhvr>
                                      <p:tavLst>
                                        <p:tav tm="0">
                                          <p:val>
                                            <p:strVal val="#ppt_w"/>
                                          </p:val>
                                        </p:tav>
                                        <p:tav tm="100000">
                                          <p:val>
                                            <p:strVal val="#ppt_w"/>
                                          </p:val>
                                        </p:tav>
                                      </p:tavLst>
                                    </p:anim>
                                    <p:anim calcmode="lin" valueType="num">
                                      <p:cBhvr>
                                        <p:cTn id="13" dur="500" fill="hold"/>
                                        <p:tgtEl>
                                          <p:spTgt spid="13210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2" name="Rectangle 8"/>
          <p:cNvSpPr>
            <a:spLocks noChangeArrowheads="1"/>
          </p:cNvSpPr>
          <p:nvPr/>
        </p:nvSpPr>
        <p:spPr bwMode="auto">
          <a:xfrm>
            <a:off x="1787525" y="454025"/>
            <a:ext cx="6618288" cy="668338"/>
          </a:xfrm>
          <a:prstGeom prst="rect">
            <a:avLst/>
          </a:prstGeom>
          <a:noFill/>
          <a:ln w="9525">
            <a:noFill/>
            <a:miter lim="800000"/>
            <a:headEnd/>
            <a:tailEnd/>
          </a:ln>
          <a:effectLst/>
        </p:spPr>
        <p:txBody>
          <a:bodyPr lIns="0" tIns="0" rIns="0" bIns="0" anchor="b"/>
          <a:lstStyle/>
          <a:p>
            <a:pPr eaLnBrk="0" hangingPunct="0">
              <a:lnSpc>
                <a:spcPct val="85000"/>
              </a:lnSpc>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第</a:t>
            </a:r>
            <a:r>
              <a:rPr kumimoji="0" lang="en-US" altLang="zh-CN" sz="4800" b="1">
                <a:solidFill>
                  <a:srgbClr val="FF0000"/>
                </a:solidFill>
                <a:effectLst>
                  <a:outerShdw blurRad="38100" dist="38100" dir="2700000" algn="tl">
                    <a:srgbClr val="C0C0C0"/>
                  </a:outerShdw>
                </a:effectLst>
                <a:latin typeface="隶书" pitchFamily="49" charset="-122"/>
                <a:ea typeface="隶书" pitchFamily="49" charset="-122"/>
              </a:rPr>
              <a:t>10</a:t>
            </a: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章 软件维护  小结</a:t>
            </a:r>
          </a:p>
        </p:txBody>
      </p:sp>
      <p:sp>
        <p:nvSpPr>
          <p:cNvPr id="62473" name="Text Box 9">
            <a:hlinkClick r:id="rId2" action="ppaction://hlinksldjump"/>
          </p:cNvPr>
          <p:cNvSpPr txBox="1">
            <a:spLocks noChangeArrowheads="1"/>
          </p:cNvSpPr>
          <p:nvPr/>
        </p:nvSpPr>
        <p:spPr bwMode="auto">
          <a:xfrm>
            <a:off x="2419189" y="2569256"/>
            <a:ext cx="4494212" cy="1569660"/>
          </a:xfrm>
          <a:prstGeom prst="rect">
            <a:avLst/>
          </a:prstGeom>
          <a:noFill/>
          <a:ln w="9525">
            <a:noFill/>
            <a:miter lim="800000"/>
            <a:headEnd/>
            <a:tailEnd/>
          </a:ln>
          <a:effectLst/>
        </p:spPr>
        <p:txBody>
          <a:bodyPr>
            <a:spAutoFit/>
          </a:bodyPr>
          <a:lstStyle/>
          <a:p>
            <a:pPr>
              <a:lnSpc>
                <a:spcPct val="105000"/>
              </a:lnSpc>
              <a:spcBef>
                <a:spcPct val="30000"/>
              </a:spcBef>
              <a:buFontTx/>
              <a:buChar char="•"/>
            </a:pPr>
            <a:r>
              <a:rPr lang="en-US" altLang="zh-CN" sz="4000" b="1" dirty="0">
                <a:solidFill>
                  <a:schemeClr val="tx1"/>
                </a:solidFill>
                <a:effectLst>
                  <a:outerShdw blurRad="38100" dist="38100" dir="2700000" algn="tl">
                    <a:srgbClr val="C0C0C0"/>
                  </a:outerShdw>
                </a:effectLst>
                <a:latin typeface="华文行楷" pitchFamily="2" charset="-122"/>
                <a:ea typeface="华文行楷" pitchFamily="2" charset="-122"/>
              </a:rPr>
              <a:t> </a:t>
            </a:r>
            <a:r>
              <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rPr>
              <a:t>软件维护概述</a:t>
            </a:r>
          </a:p>
          <a:p>
            <a:pPr>
              <a:lnSpc>
                <a:spcPct val="105000"/>
              </a:lnSpc>
              <a:spcBef>
                <a:spcPct val="30000"/>
              </a:spcBef>
              <a:buFontTx/>
              <a:buChar char="•"/>
            </a:pPr>
            <a:r>
              <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rPr>
              <a:t> 软件维护</a:t>
            </a:r>
            <a:r>
              <a:rPr lang="zh-CN" altLang="en-US" sz="4000" b="1" dirty="0" smtClean="0">
                <a:solidFill>
                  <a:schemeClr val="tx1"/>
                </a:solidFill>
                <a:effectLst>
                  <a:outerShdw blurRad="38100" dist="38100" dir="2700000" algn="tl">
                    <a:srgbClr val="C0C0C0"/>
                  </a:outerShdw>
                </a:effectLst>
                <a:latin typeface="华文行楷" pitchFamily="2" charset="-122"/>
                <a:ea typeface="华文行楷" pitchFamily="2" charset="-122"/>
              </a:rPr>
              <a:t>过程</a:t>
            </a:r>
            <a:endPar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ChangeArrowheads="1"/>
          </p:cNvSpPr>
          <p:nvPr/>
        </p:nvSpPr>
        <p:spPr bwMode="auto">
          <a:xfrm>
            <a:off x="592138" y="207963"/>
            <a:ext cx="7772400" cy="838200"/>
          </a:xfrm>
          <a:prstGeom prst="rect">
            <a:avLst/>
          </a:prstGeom>
          <a:noFill/>
          <a:ln w="9525">
            <a:noFill/>
            <a:miter lim="800000"/>
            <a:headEnd/>
            <a:tailEnd/>
          </a:ln>
          <a:effectLst/>
        </p:spPr>
        <p:txBody>
          <a:bodyPr lIns="0" tIns="0" rIns="0" bIns="0" anchor="b"/>
          <a:lstStyle/>
          <a:p>
            <a:pPr algn="ctr" eaLnBrk="0" hangingPunct="0">
              <a:lnSpc>
                <a:spcPct val="85000"/>
              </a:lnSpc>
            </a:pPr>
            <a:r>
              <a:rPr kumimoji="0" lang="zh-CN" altLang="en-US" sz="4800" b="1">
                <a:solidFill>
                  <a:srgbClr val="FF0000"/>
                </a:solidFill>
                <a:effectLst>
                  <a:outerShdw blurRad="38100" dist="38100" dir="2700000" algn="tl">
                    <a:srgbClr val="C0C0C0"/>
                  </a:outerShdw>
                </a:effectLst>
                <a:latin typeface="华文新魏" pitchFamily="2" charset="-122"/>
                <a:ea typeface="华文新魏" pitchFamily="2" charset="-122"/>
              </a:rPr>
              <a:t>软件维护概述</a:t>
            </a:r>
          </a:p>
        </p:txBody>
      </p:sp>
      <p:sp>
        <p:nvSpPr>
          <p:cNvPr id="98309" name="Text Box 5"/>
          <p:cNvSpPr txBox="1">
            <a:spLocks noChangeArrowheads="1"/>
          </p:cNvSpPr>
          <p:nvPr/>
        </p:nvSpPr>
        <p:spPr bwMode="auto">
          <a:xfrm>
            <a:off x="285750" y="1347788"/>
            <a:ext cx="4056063" cy="476250"/>
          </a:xfrm>
          <a:prstGeom prst="rect">
            <a:avLst/>
          </a:prstGeom>
          <a:noFill/>
          <a:ln w="9525">
            <a:noFill/>
            <a:miter lim="800000"/>
            <a:headEnd/>
            <a:tailEnd/>
          </a:ln>
          <a:effectLst/>
        </p:spPr>
        <p:txBody>
          <a:bodyPr>
            <a:spAutoFit/>
          </a:bodyPr>
          <a:lstStyle/>
          <a:p>
            <a:r>
              <a:rPr lang="zh-CN" altLang="en-US" b="1">
                <a:solidFill>
                  <a:schemeClr val="hlink"/>
                </a:solidFill>
                <a:effectLst>
                  <a:outerShdw blurRad="38100" dist="38100" dir="2700000" algn="tl">
                    <a:srgbClr val="C0C0C0"/>
                  </a:outerShdw>
                </a:effectLst>
              </a:rPr>
              <a:t>软件维护的任务</a:t>
            </a:r>
          </a:p>
        </p:txBody>
      </p:sp>
      <p:sp>
        <p:nvSpPr>
          <p:cNvPr id="98310" name="Rectangle 6"/>
          <p:cNvSpPr>
            <a:spLocks noChangeArrowheads="1"/>
          </p:cNvSpPr>
          <p:nvPr/>
        </p:nvSpPr>
        <p:spPr bwMode="auto">
          <a:xfrm>
            <a:off x="88900" y="2078038"/>
            <a:ext cx="8943975" cy="4181475"/>
          </a:xfrm>
          <a:prstGeom prst="rect">
            <a:avLst/>
          </a:prstGeom>
          <a:noFill/>
          <a:ln w="9525">
            <a:noFill/>
            <a:miter lim="800000"/>
            <a:headEnd/>
            <a:tailEnd/>
          </a:ln>
          <a:effectLst/>
        </p:spPr>
        <p:txBody>
          <a:bodyPr anchor="ctr">
            <a:spAutoFit/>
          </a:bodyPr>
          <a:lstStyle/>
          <a:p>
            <a:pPr algn="l">
              <a:lnSpc>
                <a:spcPct val="140000"/>
              </a:lnSpc>
            </a:pPr>
            <a:r>
              <a:rPr lang="en-US" altLang="zh-CN" sz="2400" b="1">
                <a:effectLst>
                  <a:outerShdw blurRad="38100" dist="38100" dir="2700000" algn="tl">
                    <a:srgbClr val="C0C0C0"/>
                  </a:outerShdw>
                </a:effectLst>
                <a:latin typeface="宋体" pitchFamily="2" charset="-122"/>
              </a:rPr>
              <a:t>⑴ </a:t>
            </a:r>
            <a:r>
              <a:rPr lang="zh-CN" altLang="en-US" sz="2400" b="1">
                <a:effectLst>
                  <a:outerShdw blurRad="38100" dist="38100" dir="2700000" algn="tl">
                    <a:srgbClr val="C0C0C0"/>
                  </a:outerShdw>
                </a:effectLst>
                <a:latin typeface="宋体" pitchFamily="2" charset="-122"/>
              </a:rPr>
              <a:t>在软件系统运行过程中发现</a:t>
            </a:r>
            <a:r>
              <a:rPr lang="zh-CN" altLang="en-US" sz="2400" b="1">
                <a:solidFill>
                  <a:schemeClr val="tx2"/>
                </a:solidFill>
                <a:effectLst>
                  <a:outerShdw blurRad="38100" dist="38100" dir="2700000" algn="tl">
                    <a:srgbClr val="C0C0C0"/>
                  </a:outerShdw>
                </a:effectLst>
                <a:latin typeface="宋体" pitchFamily="2" charset="-122"/>
              </a:rPr>
              <a:t>测试阶段未能发现</a:t>
            </a:r>
            <a:r>
              <a:rPr lang="zh-CN" altLang="en-US" sz="2400" b="1">
                <a:effectLst>
                  <a:outerShdw blurRad="38100" dist="38100" dir="2700000" algn="tl">
                    <a:srgbClr val="C0C0C0"/>
                  </a:outerShdw>
                </a:effectLst>
                <a:latin typeface="宋体" pitchFamily="2" charset="-122"/>
              </a:rPr>
              <a:t>的、潜在的软件错误和缺陷。 </a:t>
            </a:r>
          </a:p>
          <a:p>
            <a:pPr algn="l">
              <a:lnSpc>
                <a:spcPct val="140000"/>
              </a:lnSpc>
            </a:pPr>
            <a:r>
              <a:rPr lang="zh-CN" altLang="en-US" sz="2400" b="1">
                <a:effectLst>
                  <a:outerShdw blurRad="38100" dist="38100" dir="2700000" algn="tl">
                    <a:srgbClr val="C0C0C0"/>
                  </a:outerShdw>
                </a:effectLst>
                <a:latin typeface="宋体" pitchFamily="2" charset="-122"/>
              </a:rPr>
              <a:t>⑵ 随着</a:t>
            </a:r>
            <a:r>
              <a:rPr lang="zh-CN" altLang="en-US" sz="2400" b="1">
                <a:solidFill>
                  <a:schemeClr val="tx2"/>
                </a:solidFill>
                <a:effectLst>
                  <a:outerShdw blurRad="38100" dist="38100" dir="2700000" algn="tl">
                    <a:srgbClr val="C0C0C0"/>
                  </a:outerShdw>
                </a:effectLst>
                <a:latin typeface="宋体" pitchFamily="2" charset="-122"/>
              </a:rPr>
              <a:t>软硬件环境的改变</a:t>
            </a:r>
            <a:r>
              <a:rPr lang="zh-CN" altLang="en-US" sz="2400" b="1">
                <a:effectLst>
                  <a:outerShdw blurRad="38100" dist="38100" dir="2700000" algn="tl">
                    <a:srgbClr val="C0C0C0"/>
                  </a:outerShdw>
                </a:effectLst>
                <a:latin typeface="宋体" pitchFamily="2" charset="-122"/>
              </a:rPr>
              <a:t>，与系统交互的外部系统的改变，网络通信技术的发展，系统数据或文件格式、存储方式、读取步骤的变迁，要求软件系统适应这些变化。 </a:t>
            </a:r>
          </a:p>
          <a:p>
            <a:pPr algn="l">
              <a:lnSpc>
                <a:spcPct val="140000"/>
              </a:lnSpc>
            </a:pPr>
            <a:r>
              <a:rPr lang="zh-CN" altLang="en-US" sz="2400" b="1">
                <a:effectLst>
                  <a:outerShdw blurRad="38100" dist="38100" dir="2700000" algn="tl">
                    <a:srgbClr val="C0C0C0"/>
                  </a:outerShdw>
                </a:effectLst>
                <a:latin typeface="宋体" pitchFamily="2" charset="-122"/>
              </a:rPr>
              <a:t>⑶ 根据</a:t>
            </a:r>
            <a:r>
              <a:rPr lang="zh-CN" altLang="en-US" sz="2400" b="1">
                <a:solidFill>
                  <a:schemeClr val="tx2"/>
                </a:solidFill>
                <a:effectLst>
                  <a:outerShdw blurRad="38100" dist="38100" dir="2700000" algn="tl">
                    <a:srgbClr val="C0C0C0"/>
                  </a:outerShdw>
                </a:effectLst>
                <a:latin typeface="宋体" pitchFamily="2" charset="-122"/>
              </a:rPr>
              <a:t>实际情况的发展</a:t>
            </a:r>
            <a:r>
              <a:rPr lang="zh-CN" altLang="en-US" sz="2400" b="1">
                <a:effectLst>
                  <a:outerShdw blurRad="38100" dist="38100" dir="2700000" algn="tl">
                    <a:srgbClr val="C0C0C0"/>
                  </a:outerShdw>
                </a:effectLst>
                <a:latin typeface="宋体" pitchFamily="2" charset="-122"/>
              </a:rPr>
              <a:t>，用户操作、流程发生改变，需要改进软件设计，增强软件功能，提高软件性能。</a:t>
            </a:r>
          </a:p>
          <a:p>
            <a:pPr algn="l">
              <a:lnSpc>
                <a:spcPct val="140000"/>
              </a:lnSpc>
            </a:pPr>
            <a:r>
              <a:rPr lang="zh-CN" altLang="en-US" sz="2400" b="1">
                <a:effectLst>
                  <a:outerShdw blurRad="38100" dist="38100" dir="2700000" algn="tl">
                    <a:srgbClr val="C0C0C0"/>
                  </a:outerShdw>
                </a:effectLst>
                <a:latin typeface="宋体" pitchFamily="2" charset="-122"/>
              </a:rPr>
              <a:t>⑷ 不断</a:t>
            </a:r>
            <a:r>
              <a:rPr lang="zh-CN" altLang="en-US" sz="2400" b="1">
                <a:solidFill>
                  <a:schemeClr val="tx2"/>
                </a:solidFill>
                <a:effectLst>
                  <a:outerShdw blurRad="38100" dist="38100" dir="2700000" algn="tl">
                    <a:srgbClr val="C0C0C0"/>
                  </a:outerShdw>
                </a:effectLst>
                <a:latin typeface="宋体" pitchFamily="2" charset="-122"/>
              </a:rPr>
              <a:t>扩大软件系统的应用范围</a:t>
            </a:r>
            <a:r>
              <a:rPr lang="zh-CN" altLang="en-US" sz="2400" b="1">
                <a:effectLst>
                  <a:outerShdw blurRad="38100" dist="38100" dir="2700000" algn="tl">
                    <a:srgbClr val="C0C0C0"/>
                  </a:outerShdw>
                </a:effectLst>
                <a:latin typeface="宋体" pitchFamily="2" charset="-122"/>
              </a:rPr>
              <a:t>。 </a:t>
            </a: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038350" y="2132013"/>
            <a:ext cx="544195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完善性维护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Perfective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8197" name="Text Box 5"/>
          <p:cNvSpPr txBox="1">
            <a:spLocks noChangeArrowheads="1"/>
          </p:cNvSpPr>
          <p:nvPr/>
        </p:nvSpPr>
        <p:spPr bwMode="auto">
          <a:xfrm>
            <a:off x="2051050" y="3114675"/>
            <a:ext cx="645160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纠错性维护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Corrective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8198" name="Text Box 6"/>
          <p:cNvSpPr txBox="1">
            <a:spLocks noChangeArrowheads="1"/>
          </p:cNvSpPr>
          <p:nvPr/>
        </p:nvSpPr>
        <p:spPr bwMode="auto">
          <a:xfrm>
            <a:off x="1993900" y="4148138"/>
            <a:ext cx="58515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适应性维护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Adaptive Maintenance</a:t>
            </a:r>
            <a:r>
              <a:rPr lang="zh-CN" altLang="en-US" sz="2000" b="1">
                <a:solidFill>
                  <a:schemeClr val="tx1"/>
                </a:solidFill>
                <a:latin typeface="宋体" pitchFamily="2" charset="-122"/>
              </a:rPr>
              <a:t>）</a:t>
            </a:r>
          </a:p>
        </p:txBody>
      </p:sp>
      <p:sp>
        <p:nvSpPr>
          <p:cNvPr id="8199" name="Text Box 7">
            <a:hlinkClick r:id="" action="ppaction://noaction" highlightClick="1"/>
          </p:cNvPr>
          <p:cNvSpPr txBox="1">
            <a:spLocks noChangeArrowheads="1"/>
          </p:cNvSpPr>
          <p:nvPr/>
        </p:nvSpPr>
        <p:spPr bwMode="auto">
          <a:xfrm>
            <a:off x="1993900" y="5154613"/>
            <a:ext cx="66516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预防性维护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Preventive Maintenance</a:t>
            </a:r>
            <a:r>
              <a:rPr lang="zh-CN" altLang="en-US" sz="2000" b="1">
                <a:solidFill>
                  <a:schemeClr val="tx1"/>
                </a:solidFill>
                <a:latin typeface="宋体" pitchFamily="2" charset="-122"/>
              </a:rPr>
              <a:t>）</a:t>
            </a:r>
          </a:p>
        </p:txBody>
      </p:sp>
      <p:pic>
        <p:nvPicPr>
          <p:cNvPr id="8200" name="Picture 8" descr="变色小球"/>
          <p:cNvPicPr>
            <a:picLocks noChangeAspect="1" noChangeArrowheads="1" noCrop="1"/>
          </p:cNvPicPr>
          <p:nvPr/>
        </p:nvPicPr>
        <p:blipFill>
          <a:blip r:embed="rId2"/>
          <a:srcRect/>
          <a:stretch>
            <a:fillRect/>
          </a:stretch>
        </p:blipFill>
        <p:spPr bwMode="auto">
          <a:xfrm>
            <a:off x="1735138" y="2305050"/>
            <a:ext cx="160337" cy="160338"/>
          </a:xfrm>
          <a:prstGeom prst="rect">
            <a:avLst/>
          </a:prstGeom>
          <a:noFill/>
        </p:spPr>
      </p:pic>
      <p:pic>
        <p:nvPicPr>
          <p:cNvPr id="8201" name="Picture 9" descr="变色小球"/>
          <p:cNvPicPr>
            <a:picLocks noChangeAspect="1" noChangeArrowheads="1" noCrop="1"/>
          </p:cNvPicPr>
          <p:nvPr/>
        </p:nvPicPr>
        <p:blipFill>
          <a:blip r:embed="rId2"/>
          <a:srcRect/>
          <a:stretch>
            <a:fillRect/>
          </a:stretch>
        </p:blipFill>
        <p:spPr bwMode="auto">
          <a:xfrm>
            <a:off x="1735138" y="3295650"/>
            <a:ext cx="160337" cy="160338"/>
          </a:xfrm>
          <a:prstGeom prst="rect">
            <a:avLst/>
          </a:prstGeom>
          <a:noFill/>
        </p:spPr>
      </p:pic>
      <p:pic>
        <p:nvPicPr>
          <p:cNvPr id="8202" name="Picture 10" descr="变色小球"/>
          <p:cNvPicPr>
            <a:picLocks noChangeAspect="1" noChangeArrowheads="1" noCrop="1"/>
          </p:cNvPicPr>
          <p:nvPr/>
        </p:nvPicPr>
        <p:blipFill>
          <a:blip r:embed="rId2"/>
          <a:srcRect/>
          <a:stretch>
            <a:fillRect/>
          </a:stretch>
        </p:blipFill>
        <p:spPr bwMode="auto">
          <a:xfrm>
            <a:off x="1735138" y="4298950"/>
            <a:ext cx="160337" cy="160338"/>
          </a:xfrm>
          <a:prstGeom prst="rect">
            <a:avLst/>
          </a:prstGeom>
          <a:noFill/>
        </p:spPr>
      </p:pic>
      <p:pic>
        <p:nvPicPr>
          <p:cNvPr id="8203" name="Picture 11" descr="变色小球"/>
          <p:cNvPicPr>
            <a:picLocks noChangeAspect="1" noChangeArrowheads="1" noCrop="1"/>
          </p:cNvPicPr>
          <p:nvPr/>
        </p:nvPicPr>
        <p:blipFill>
          <a:blip r:embed="rId2"/>
          <a:srcRect/>
          <a:stretch>
            <a:fillRect/>
          </a:stretch>
        </p:blipFill>
        <p:spPr bwMode="auto">
          <a:xfrm>
            <a:off x="1735138" y="5327650"/>
            <a:ext cx="160337" cy="160338"/>
          </a:xfrm>
          <a:prstGeom prst="rect">
            <a:avLst/>
          </a:prstGeom>
          <a:noFill/>
        </p:spPr>
      </p:pic>
      <p:sp>
        <p:nvSpPr>
          <p:cNvPr id="8206" name="Text Box 14"/>
          <p:cNvSpPr txBox="1">
            <a:spLocks noChangeArrowheads="1"/>
          </p:cNvSpPr>
          <p:nvPr/>
        </p:nvSpPr>
        <p:spPr bwMode="auto">
          <a:xfrm>
            <a:off x="584200" y="1370013"/>
            <a:ext cx="7696200" cy="473075"/>
          </a:xfrm>
          <a:prstGeom prst="rect">
            <a:avLst/>
          </a:prstGeom>
          <a:noFill/>
          <a:ln w="9525">
            <a:noFill/>
            <a:miter lim="800000"/>
            <a:headEnd/>
            <a:tailEnd/>
          </a:ln>
          <a:effectLst/>
        </p:spPr>
        <p:txBody>
          <a:bodyPr>
            <a:spAutoFit/>
          </a:bodyPr>
          <a:lstStyle/>
          <a:p>
            <a:pPr marL="381000" lvl="2" algn="l">
              <a:lnSpc>
                <a:spcPct val="125000"/>
              </a:lnSpc>
            </a:pPr>
            <a:r>
              <a:rPr lang="zh-CN" altLang="en-US" sz="2000" b="1">
                <a:solidFill>
                  <a:schemeClr val="tx1"/>
                </a:solidFill>
                <a:effectLst>
                  <a:outerShdw blurRad="38100" dist="38100" dir="2700000" algn="tl">
                    <a:srgbClr val="C0C0C0"/>
                  </a:outerShdw>
                </a:effectLst>
                <a:latin typeface="宋体" pitchFamily="2" charset="-122"/>
              </a:rPr>
              <a:t>按照不同的维护目的，维护工作可分成</a:t>
            </a:r>
            <a:r>
              <a:rPr lang="en-US" altLang="zh-CN" sz="2000" b="1">
                <a:solidFill>
                  <a:schemeClr val="tx1"/>
                </a:solidFill>
                <a:effectLst>
                  <a:outerShdw blurRad="38100" dist="38100" dir="2700000" algn="tl">
                    <a:srgbClr val="C0C0C0"/>
                  </a:outerShdw>
                </a:effectLst>
                <a:latin typeface="宋体" pitchFamily="2" charset="-122"/>
              </a:rPr>
              <a:t>4</a:t>
            </a:r>
            <a:r>
              <a:rPr lang="zh-CN" altLang="en-US" sz="2000" b="1">
                <a:solidFill>
                  <a:schemeClr val="tx1"/>
                </a:solidFill>
                <a:effectLst>
                  <a:outerShdw blurRad="38100" dist="38100" dir="2700000" algn="tl">
                    <a:srgbClr val="C0C0C0"/>
                  </a:outerShdw>
                </a:effectLst>
                <a:latin typeface="宋体" pitchFamily="2" charset="-122"/>
              </a:rPr>
              <a:t>类。</a:t>
            </a:r>
            <a:endParaRPr lang="zh-CN" altLang="en-US" sz="2000">
              <a:solidFill>
                <a:schemeClr val="tx1"/>
              </a:solidFill>
              <a:effectLst>
                <a:outerShdw blurRad="38100" dist="38100" dir="2700000" algn="tl">
                  <a:srgbClr val="C0C0C0"/>
                </a:outerShdw>
              </a:effectLst>
              <a:latin typeface="宋体" pitchFamily="2" charset="-122"/>
            </a:endParaRPr>
          </a:p>
        </p:txBody>
      </p:sp>
      <p:sp>
        <p:nvSpPr>
          <p:cNvPr id="8214" name="Oval 22">
            <a:hlinkClick r:id="rId3" action="ppaction://hlinksldjump"/>
          </p:cNvPr>
          <p:cNvSpPr>
            <a:spLocks noChangeArrowheads="1"/>
          </p:cNvSpPr>
          <p:nvPr/>
        </p:nvSpPr>
        <p:spPr bwMode="auto">
          <a:xfrm>
            <a:off x="8115300" y="6362700"/>
            <a:ext cx="800100" cy="393700"/>
          </a:xfrm>
          <a:prstGeom prst="ellipse">
            <a:avLst/>
          </a:prstGeom>
          <a:noFill/>
          <a:ln w="9525">
            <a:noFill/>
            <a:round/>
            <a:headEnd/>
            <a:tailEnd/>
          </a:ln>
          <a:effectLst/>
        </p:spPr>
        <p:txBody>
          <a:bodyPr wrap="none" anchor="ctr"/>
          <a:lstStyle/>
          <a:p>
            <a:endParaRPr lang="zh-CN" altLang="en-US"/>
          </a:p>
        </p:txBody>
      </p:sp>
      <p:sp>
        <p:nvSpPr>
          <p:cNvPr id="14360" name="Rectangle 1048"/>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软件维护的分类</a:t>
            </a:r>
            <a:endParaRPr lang="zh-CN" altLang="en-US" sz="4400">
              <a:solidFill>
                <a:schemeClr val="tx2"/>
              </a:solidFill>
              <a:latin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Oval 2">
            <a:hlinkClick r:id="rId2" action="ppaction://hlinksldjump"/>
          </p:cNvPr>
          <p:cNvSpPr>
            <a:spLocks noChangeArrowheads="1"/>
          </p:cNvSpPr>
          <p:nvPr/>
        </p:nvSpPr>
        <p:spPr bwMode="auto">
          <a:xfrm>
            <a:off x="8166100" y="6369050"/>
            <a:ext cx="762000" cy="358775"/>
          </a:xfrm>
          <a:prstGeom prst="ellipse">
            <a:avLst/>
          </a:prstGeom>
          <a:noFill/>
          <a:ln w="9525">
            <a:noFill/>
            <a:round/>
            <a:headEnd/>
            <a:tailEnd/>
          </a:ln>
          <a:effectLst/>
        </p:spPr>
        <p:txBody>
          <a:bodyPr wrap="none" anchor="ctr"/>
          <a:lstStyle/>
          <a:p>
            <a:endParaRPr lang="zh-CN" altLang="en-US"/>
          </a:p>
        </p:txBody>
      </p:sp>
      <p:sp>
        <p:nvSpPr>
          <p:cNvPr id="63493" name="Text Box 5">
            <a:hlinkClick r:id="rId2" action="ppaction://hlinksldjump">
              <a:snd r:embed="rId3" name="chimes.wav"/>
            </a:hlinkClick>
          </p:cNvPr>
          <p:cNvSpPr txBox="1">
            <a:spLocks noChangeArrowheads="1"/>
          </p:cNvSpPr>
          <p:nvPr/>
        </p:nvSpPr>
        <p:spPr bwMode="auto">
          <a:xfrm>
            <a:off x="2038350" y="2132013"/>
            <a:ext cx="544195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完善性维护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Perfective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3494" name="Text Box 6">
            <a:hlinkClick r:id="rId4" action="ppaction://hlinksldjump">
              <a:snd r:embed="rId3" name="chimes.wav"/>
            </a:hlinkClick>
            <a:hlinkHover r:id="" action="ppaction://noaction">
              <a:snd r:embed="rId3" name="chimes.wav"/>
            </a:hlinkHover>
          </p:cNvPr>
          <p:cNvSpPr txBox="1">
            <a:spLocks noChangeArrowheads="1"/>
          </p:cNvSpPr>
          <p:nvPr/>
        </p:nvSpPr>
        <p:spPr bwMode="auto">
          <a:xfrm>
            <a:off x="2051050" y="3114675"/>
            <a:ext cx="645160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纠错性维护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Corrective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3495" name="Text Box 7">
            <a:hlinkClick r:id="rId5" action="ppaction://hlinksldjump">
              <a:snd r:embed="rId3" name="chimes.wav"/>
            </a:hlinkClick>
            <a:hlinkHover r:id="" action="ppaction://noaction">
              <a:snd r:embed="rId3" name="chimes.wav"/>
            </a:hlinkHover>
          </p:cNvPr>
          <p:cNvSpPr txBox="1">
            <a:spLocks noChangeArrowheads="1"/>
          </p:cNvSpPr>
          <p:nvPr/>
        </p:nvSpPr>
        <p:spPr bwMode="auto">
          <a:xfrm>
            <a:off x="1993900" y="4148138"/>
            <a:ext cx="58515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适应性维护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Adaptive Maintenance</a:t>
            </a:r>
            <a:r>
              <a:rPr lang="zh-CN" altLang="en-US" sz="2000" b="1">
                <a:solidFill>
                  <a:schemeClr val="tx1"/>
                </a:solidFill>
                <a:latin typeface="宋体" pitchFamily="2" charset="-122"/>
              </a:rPr>
              <a:t>）</a:t>
            </a:r>
          </a:p>
        </p:txBody>
      </p:sp>
      <p:sp>
        <p:nvSpPr>
          <p:cNvPr id="63496" name="Text Box 8">
            <a:hlinkClick r:id="rId6" action="ppaction://hlinksldjump">
              <a:snd r:embed="rId3" name="chimes.wav"/>
            </a:hlinkClick>
            <a:hlinkHover r:id="" action="ppaction://noaction">
              <a:snd r:embed="rId3" name="chimes.wav"/>
            </a:hlinkHover>
          </p:cNvPr>
          <p:cNvSpPr txBox="1">
            <a:spLocks noChangeArrowheads="1"/>
          </p:cNvSpPr>
          <p:nvPr/>
        </p:nvSpPr>
        <p:spPr bwMode="auto">
          <a:xfrm>
            <a:off x="1993900" y="5154613"/>
            <a:ext cx="66516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预防性维护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Preventive Maintenance</a:t>
            </a:r>
            <a:r>
              <a:rPr lang="zh-CN" altLang="en-US" sz="2000" b="1">
                <a:solidFill>
                  <a:schemeClr val="tx1"/>
                </a:solidFill>
                <a:latin typeface="宋体" pitchFamily="2" charset="-122"/>
              </a:rPr>
              <a:t>）</a:t>
            </a:r>
          </a:p>
        </p:txBody>
      </p:sp>
      <p:pic>
        <p:nvPicPr>
          <p:cNvPr id="63497" name="Picture 9" descr="变色小球"/>
          <p:cNvPicPr>
            <a:picLocks noChangeAspect="1" noChangeArrowheads="1" noCrop="1"/>
          </p:cNvPicPr>
          <p:nvPr/>
        </p:nvPicPr>
        <p:blipFill>
          <a:blip r:embed="rId7"/>
          <a:srcRect/>
          <a:stretch>
            <a:fillRect/>
          </a:stretch>
        </p:blipFill>
        <p:spPr bwMode="auto">
          <a:xfrm>
            <a:off x="1735138" y="2305050"/>
            <a:ext cx="160337" cy="160338"/>
          </a:xfrm>
          <a:prstGeom prst="rect">
            <a:avLst/>
          </a:prstGeom>
          <a:noFill/>
        </p:spPr>
      </p:pic>
      <p:pic>
        <p:nvPicPr>
          <p:cNvPr id="63498" name="Picture 10" descr="变色小球"/>
          <p:cNvPicPr>
            <a:picLocks noChangeAspect="1" noChangeArrowheads="1" noCrop="1"/>
          </p:cNvPicPr>
          <p:nvPr/>
        </p:nvPicPr>
        <p:blipFill>
          <a:blip r:embed="rId7"/>
          <a:srcRect/>
          <a:stretch>
            <a:fillRect/>
          </a:stretch>
        </p:blipFill>
        <p:spPr bwMode="auto">
          <a:xfrm>
            <a:off x="1735138" y="3295650"/>
            <a:ext cx="160337" cy="160338"/>
          </a:xfrm>
          <a:prstGeom prst="rect">
            <a:avLst/>
          </a:prstGeom>
          <a:noFill/>
        </p:spPr>
      </p:pic>
      <p:pic>
        <p:nvPicPr>
          <p:cNvPr id="63499" name="Picture 11" descr="变色小球"/>
          <p:cNvPicPr>
            <a:picLocks noChangeAspect="1" noChangeArrowheads="1" noCrop="1"/>
          </p:cNvPicPr>
          <p:nvPr/>
        </p:nvPicPr>
        <p:blipFill>
          <a:blip r:embed="rId7"/>
          <a:srcRect/>
          <a:stretch>
            <a:fillRect/>
          </a:stretch>
        </p:blipFill>
        <p:spPr bwMode="auto">
          <a:xfrm>
            <a:off x="1735138" y="4298950"/>
            <a:ext cx="160337" cy="160338"/>
          </a:xfrm>
          <a:prstGeom prst="rect">
            <a:avLst/>
          </a:prstGeom>
          <a:noFill/>
        </p:spPr>
      </p:pic>
      <p:pic>
        <p:nvPicPr>
          <p:cNvPr id="63500" name="Picture 12" descr="变色小球"/>
          <p:cNvPicPr>
            <a:picLocks noChangeAspect="1" noChangeArrowheads="1" noCrop="1"/>
          </p:cNvPicPr>
          <p:nvPr/>
        </p:nvPicPr>
        <p:blipFill>
          <a:blip r:embed="rId7"/>
          <a:srcRect/>
          <a:stretch>
            <a:fillRect/>
          </a:stretch>
        </p:blipFill>
        <p:spPr bwMode="auto">
          <a:xfrm>
            <a:off x="1735138" y="5327650"/>
            <a:ext cx="160337" cy="160338"/>
          </a:xfrm>
          <a:prstGeom prst="rect">
            <a:avLst/>
          </a:prstGeom>
          <a:noFill/>
        </p:spPr>
      </p:pic>
      <p:sp>
        <p:nvSpPr>
          <p:cNvPr id="63501" name="Text Box 13"/>
          <p:cNvSpPr txBox="1">
            <a:spLocks noChangeArrowheads="1"/>
          </p:cNvSpPr>
          <p:nvPr/>
        </p:nvSpPr>
        <p:spPr bwMode="auto">
          <a:xfrm>
            <a:off x="584200" y="1370013"/>
            <a:ext cx="7696200" cy="473075"/>
          </a:xfrm>
          <a:prstGeom prst="rect">
            <a:avLst/>
          </a:prstGeom>
          <a:noFill/>
          <a:ln w="9525">
            <a:noFill/>
            <a:miter lim="800000"/>
            <a:headEnd/>
            <a:tailEnd/>
          </a:ln>
          <a:effectLst/>
        </p:spPr>
        <p:txBody>
          <a:bodyPr>
            <a:spAutoFit/>
          </a:bodyPr>
          <a:lstStyle/>
          <a:p>
            <a:pPr marL="381000" lvl="2" algn="l">
              <a:lnSpc>
                <a:spcPct val="125000"/>
              </a:lnSpc>
            </a:pPr>
            <a:r>
              <a:rPr lang="zh-CN" altLang="en-US" sz="2000" b="1">
                <a:solidFill>
                  <a:schemeClr val="tx1"/>
                </a:solidFill>
                <a:effectLst>
                  <a:outerShdw blurRad="38100" dist="38100" dir="2700000" algn="tl">
                    <a:srgbClr val="C0C0C0"/>
                  </a:outerShdw>
                </a:effectLst>
                <a:latin typeface="宋体" pitchFamily="2" charset="-122"/>
              </a:rPr>
              <a:t>按照不同的维护目的，维护工作可分成</a:t>
            </a:r>
            <a:r>
              <a:rPr lang="en-US" altLang="zh-CN" sz="2000" b="1">
                <a:solidFill>
                  <a:schemeClr val="tx1"/>
                </a:solidFill>
                <a:effectLst>
                  <a:outerShdw blurRad="38100" dist="38100" dir="2700000" algn="tl">
                    <a:srgbClr val="C0C0C0"/>
                  </a:outerShdw>
                </a:effectLst>
                <a:latin typeface="宋体" pitchFamily="2" charset="-122"/>
              </a:rPr>
              <a:t>4</a:t>
            </a:r>
            <a:r>
              <a:rPr lang="zh-CN" altLang="en-US" sz="2000" b="1">
                <a:solidFill>
                  <a:schemeClr val="tx1"/>
                </a:solidFill>
                <a:effectLst>
                  <a:outerShdw blurRad="38100" dist="38100" dir="2700000" algn="tl">
                    <a:srgbClr val="C0C0C0"/>
                  </a:outerShdw>
                </a:effectLst>
                <a:latin typeface="宋体" pitchFamily="2" charset="-122"/>
              </a:rPr>
              <a:t>类。</a:t>
            </a:r>
            <a:endParaRPr lang="zh-CN" altLang="en-US" sz="2000">
              <a:solidFill>
                <a:schemeClr val="tx1"/>
              </a:solidFill>
              <a:effectLst>
                <a:outerShdw blurRad="38100" dist="38100" dir="2700000" algn="tl">
                  <a:srgbClr val="C0C0C0"/>
                </a:outerShdw>
              </a:effectLst>
              <a:latin typeface="宋体" pitchFamily="2" charset="-122"/>
            </a:endParaRPr>
          </a:p>
        </p:txBody>
      </p:sp>
      <p:sp>
        <p:nvSpPr>
          <p:cNvPr id="63502" name="Rectangle 1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软件维护的分类</a:t>
            </a:r>
            <a:endParaRPr lang="zh-CN" altLang="en-US" sz="4400">
              <a:solidFill>
                <a:schemeClr val="tx2"/>
              </a:solidFill>
              <a:latin typeface="Times New Roman" pitchFamily="18" charset="0"/>
            </a:endParaRPr>
          </a:p>
        </p:txBody>
      </p:sp>
      <p:sp>
        <p:nvSpPr>
          <p:cNvPr id="63503" name="AutoShape 15">
            <a:hlinkClick r:id="rId2" action="ppaction://hlinksldjump"/>
          </p:cNvPr>
          <p:cNvSpPr>
            <a:spLocks noChangeArrowheads="1"/>
          </p:cNvSpPr>
          <p:nvPr/>
        </p:nvSpPr>
        <p:spPr bwMode="auto">
          <a:xfrm>
            <a:off x="3825875" y="3683000"/>
            <a:ext cx="4840288" cy="2514600"/>
          </a:xfrm>
          <a:prstGeom prst="wedgeRectCallout">
            <a:avLst>
              <a:gd name="adj1" fmla="val -60495"/>
              <a:gd name="adj2" fmla="val -97222"/>
            </a:avLst>
          </a:prstGeom>
          <a:solidFill>
            <a:srgbClr val="FFFF99"/>
          </a:solidFill>
          <a:ln w="12700">
            <a:solidFill>
              <a:srgbClr val="00689C"/>
            </a:solidFill>
            <a:miter lim="800000"/>
            <a:headEnd/>
            <a:tailEnd/>
          </a:ln>
          <a:effectLst>
            <a:outerShdw dist="71842" dir="2700000" algn="ctr" rotWithShape="0">
              <a:schemeClr val="bg2"/>
            </a:outerShdw>
          </a:effectLst>
        </p:spPr>
        <p:txBody>
          <a:bodyPr/>
          <a:lstStyle/>
          <a:p>
            <a:pPr>
              <a:lnSpc>
                <a:spcPct val="105000"/>
              </a:lnSpc>
            </a:pPr>
            <a:r>
              <a:rPr lang="zh-CN" altLang="en-US" sz="2000" b="1">
                <a:solidFill>
                  <a:schemeClr val="bg2"/>
                </a:solidFill>
                <a:latin typeface="宋体" pitchFamily="2" charset="-122"/>
              </a:rPr>
              <a:t>　　</a:t>
            </a:r>
            <a:r>
              <a:rPr lang="zh-CN" altLang="en-US" sz="2000" b="1">
                <a:solidFill>
                  <a:schemeClr val="bg2"/>
                </a:solidFill>
                <a:effectLst>
                  <a:outerShdw blurRad="38100" dist="38100" dir="2700000" algn="tl">
                    <a:srgbClr val="000000"/>
                  </a:outerShdw>
                </a:effectLst>
                <a:latin typeface="宋体" pitchFamily="2" charset="-122"/>
              </a:rPr>
              <a:t>扩充原有系统的功能，提高系统的性能，提高软件运行的效率，满足用户的实际需要而进行的维护活动。 </a:t>
            </a:r>
            <a:r>
              <a:rPr lang="zh-CN" altLang="en-US" sz="2000" b="1">
                <a:solidFill>
                  <a:schemeClr val="bg2"/>
                </a:solidFill>
                <a:latin typeface="宋体" pitchFamily="2" charset="-122"/>
              </a:rPr>
              <a:t>　　</a:t>
            </a:r>
          </a:p>
          <a:p>
            <a:pPr>
              <a:lnSpc>
                <a:spcPct val="105000"/>
              </a:lnSpc>
            </a:pPr>
            <a:r>
              <a:rPr lang="zh-CN" altLang="en-US" sz="2000" b="1">
                <a:solidFill>
                  <a:schemeClr val="bg2"/>
                </a:solidFill>
                <a:latin typeface="宋体" pitchFamily="2" charset="-122"/>
              </a:rPr>
              <a:t>　　</a:t>
            </a:r>
            <a:r>
              <a:rPr lang="zh-CN" altLang="en-US" sz="2000" b="1">
                <a:solidFill>
                  <a:schemeClr val="tx1"/>
                </a:solidFill>
                <a:latin typeface="宋体" pitchFamily="2" charset="-122"/>
                <a:cs typeface="Times New Roman" pitchFamily="18" charset="0"/>
              </a:rPr>
              <a:t>当一个软件系统投入使用和成功地运行时，用户会根据业务发展的实际</a:t>
            </a:r>
            <a:r>
              <a:rPr lang="zh-CN" altLang="en-US" sz="2000" b="1">
                <a:solidFill>
                  <a:schemeClr val="tx1"/>
                </a:solidFill>
                <a:latin typeface="宋体" pitchFamily="2" charset="-122"/>
              </a:rPr>
              <a:t>需要</a:t>
            </a:r>
            <a:r>
              <a:rPr lang="zh-CN" altLang="en-US" sz="2000" b="1">
                <a:solidFill>
                  <a:schemeClr val="tx1"/>
                </a:solidFill>
                <a:latin typeface="宋体" pitchFamily="2" charset="-122"/>
                <a:cs typeface="Times New Roman" pitchFamily="18" charset="0"/>
              </a:rPr>
              <a:t>，提出增加新功能、修改已有功能以及</a:t>
            </a:r>
            <a:r>
              <a:rPr lang="zh-CN" altLang="en-US" sz="2000" b="1">
                <a:solidFill>
                  <a:schemeClr val="tx1"/>
                </a:solidFill>
                <a:latin typeface="宋体" pitchFamily="2" charset="-122"/>
              </a:rPr>
              <a:t>性能</a:t>
            </a:r>
            <a:r>
              <a:rPr lang="zh-CN" altLang="en-US" sz="2000" b="1">
                <a:solidFill>
                  <a:schemeClr val="tx1"/>
                </a:solidFill>
                <a:latin typeface="宋体" pitchFamily="2" charset="-122"/>
                <a:cs typeface="Times New Roman" pitchFamily="18" charset="0"/>
              </a:rPr>
              <a:t>的改进要求等。</a:t>
            </a: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Oval 2">
            <a:hlinkClick r:id="rId2" action="ppaction://hlinksldjump"/>
          </p:cNvPr>
          <p:cNvSpPr>
            <a:spLocks noChangeArrowheads="1"/>
          </p:cNvSpPr>
          <p:nvPr/>
        </p:nvSpPr>
        <p:spPr bwMode="auto">
          <a:xfrm>
            <a:off x="8166100" y="6357938"/>
            <a:ext cx="762000" cy="393700"/>
          </a:xfrm>
          <a:prstGeom prst="ellipse">
            <a:avLst/>
          </a:prstGeom>
          <a:noFill/>
          <a:ln w="9525">
            <a:noFill/>
            <a:round/>
            <a:headEnd/>
            <a:tailEnd/>
          </a:ln>
          <a:effectLst/>
        </p:spPr>
        <p:txBody>
          <a:bodyPr wrap="none" anchor="ctr"/>
          <a:lstStyle/>
          <a:p>
            <a:endParaRPr lang="zh-CN" altLang="en-US"/>
          </a:p>
        </p:txBody>
      </p:sp>
      <p:sp>
        <p:nvSpPr>
          <p:cNvPr id="64517" name="Text Box 5">
            <a:hlinkClick r:id="rId2" action="ppaction://hlinksldjump">
              <a:snd r:embed="rId3" name="chimes.wav"/>
            </a:hlinkClick>
          </p:cNvPr>
          <p:cNvSpPr txBox="1">
            <a:spLocks noChangeArrowheads="1"/>
          </p:cNvSpPr>
          <p:nvPr/>
        </p:nvSpPr>
        <p:spPr bwMode="auto">
          <a:xfrm>
            <a:off x="2038350" y="2132013"/>
            <a:ext cx="544195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完善性维护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Perfective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4518" name="Text Box 6">
            <a:hlinkClick r:id="rId4" action="ppaction://hlinksldjump">
              <a:snd r:embed="rId3" name="chimes.wav"/>
            </a:hlinkClick>
            <a:hlinkHover r:id="" action="ppaction://noaction">
              <a:snd r:embed="rId3" name="chimes.wav"/>
            </a:hlinkHover>
          </p:cNvPr>
          <p:cNvSpPr txBox="1">
            <a:spLocks noChangeArrowheads="1"/>
          </p:cNvSpPr>
          <p:nvPr/>
        </p:nvSpPr>
        <p:spPr bwMode="auto">
          <a:xfrm>
            <a:off x="2051050" y="3114675"/>
            <a:ext cx="645160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纠错性维护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Corrective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4519" name="Text Box 7">
            <a:hlinkClick r:id="rId5" action="ppaction://hlinksldjump">
              <a:snd r:embed="rId3" name="chimes.wav"/>
            </a:hlinkClick>
            <a:hlinkHover r:id="" action="ppaction://noaction">
              <a:snd r:embed="rId3" name="chimes.wav"/>
            </a:hlinkHover>
          </p:cNvPr>
          <p:cNvSpPr txBox="1">
            <a:spLocks noChangeArrowheads="1"/>
          </p:cNvSpPr>
          <p:nvPr/>
        </p:nvSpPr>
        <p:spPr bwMode="auto">
          <a:xfrm>
            <a:off x="1993900" y="4148138"/>
            <a:ext cx="58515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适应性维护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Adaptive Maintenance</a:t>
            </a:r>
            <a:r>
              <a:rPr lang="zh-CN" altLang="en-US" sz="2000" b="1">
                <a:solidFill>
                  <a:schemeClr val="tx1"/>
                </a:solidFill>
                <a:latin typeface="宋体" pitchFamily="2" charset="-122"/>
              </a:rPr>
              <a:t>）</a:t>
            </a:r>
          </a:p>
        </p:txBody>
      </p:sp>
      <p:sp>
        <p:nvSpPr>
          <p:cNvPr id="64520" name="Text Box 8">
            <a:hlinkClick r:id="rId6" action="ppaction://hlinksldjump">
              <a:snd r:embed="rId3" name="chimes.wav"/>
            </a:hlinkClick>
            <a:hlinkHover r:id="" action="ppaction://noaction">
              <a:snd r:embed="rId3" name="chimes.wav"/>
            </a:hlinkHover>
          </p:cNvPr>
          <p:cNvSpPr txBox="1">
            <a:spLocks noChangeArrowheads="1"/>
          </p:cNvSpPr>
          <p:nvPr/>
        </p:nvSpPr>
        <p:spPr bwMode="auto">
          <a:xfrm>
            <a:off x="1993900" y="5154613"/>
            <a:ext cx="66516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预防性维护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Preventive Maintenance</a:t>
            </a:r>
            <a:r>
              <a:rPr lang="zh-CN" altLang="en-US" sz="2000" b="1">
                <a:solidFill>
                  <a:schemeClr val="tx1"/>
                </a:solidFill>
                <a:latin typeface="宋体" pitchFamily="2" charset="-122"/>
              </a:rPr>
              <a:t>）</a:t>
            </a:r>
          </a:p>
        </p:txBody>
      </p:sp>
      <p:pic>
        <p:nvPicPr>
          <p:cNvPr id="64521" name="Picture 9" descr="变色小球"/>
          <p:cNvPicPr>
            <a:picLocks noChangeAspect="1" noChangeArrowheads="1" noCrop="1"/>
          </p:cNvPicPr>
          <p:nvPr/>
        </p:nvPicPr>
        <p:blipFill>
          <a:blip r:embed="rId7"/>
          <a:srcRect/>
          <a:stretch>
            <a:fillRect/>
          </a:stretch>
        </p:blipFill>
        <p:spPr bwMode="auto">
          <a:xfrm>
            <a:off x="1735138" y="2305050"/>
            <a:ext cx="160337" cy="160338"/>
          </a:xfrm>
          <a:prstGeom prst="rect">
            <a:avLst/>
          </a:prstGeom>
          <a:noFill/>
        </p:spPr>
      </p:pic>
      <p:pic>
        <p:nvPicPr>
          <p:cNvPr id="64522" name="Picture 10" descr="变色小球"/>
          <p:cNvPicPr>
            <a:picLocks noChangeAspect="1" noChangeArrowheads="1" noCrop="1"/>
          </p:cNvPicPr>
          <p:nvPr/>
        </p:nvPicPr>
        <p:blipFill>
          <a:blip r:embed="rId7"/>
          <a:srcRect/>
          <a:stretch>
            <a:fillRect/>
          </a:stretch>
        </p:blipFill>
        <p:spPr bwMode="auto">
          <a:xfrm>
            <a:off x="1735138" y="3295650"/>
            <a:ext cx="160337" cy="160338"/>
          </a:xfrm>
          <a:prstGeom prst="rect">
            <a:avLst/>
          </a:prstGeom>
          <a:noFill/>
        </p:spPr>
      </p:pic>
      <p:pic>
        <p:nvPicPr>
          <p:cNvPr id="64523" name="Picture 11" descr="变色小球"/>
          <p:cNvPicPr>
            <a:picLocks noChangeAspect="1" noChangeArrowheads="1" noCrop="1"/>
          </p:cNvPicPr>
          <p:nvPr/>
        </p:nvPicPr>
        <p:blipFill>
          <a:blip r:embed="rId7"/>
          <a:srcRect/>
          <a:stretch>
            <a:fillRect/>
          </a:stretch>
        </p:blipFill>
        <p:spPr bwMode="auto">
          <a:xfrm>
            <a:off x="1735138" y="4298950"/>
            <a:ext cx="160337" cy="160338"/>
          </a:xfrm>
          <a:prstGeom prst="rect">
            <a:avLst/>
          </a:prstGeom>
          <a:noFill/>
        </p:spPr>
      </p:pic>
      <p:pic>
        <p:nvPicPr>
          <p:cNvPr id="64524" name="Picture 12" descr="变色小球"/>
          <p:cNvPicPr>
            <a:picLocks noChangeAspect="1" noChangeArrowheads="1" noCrop="1"/>
          </p:cNvPicPr>
          <p:nvPr/>
        </p:nvPicPr>
        <p:blipFill>
          <a:blip r:embed="rId7"/>
          <a:srcRect/>
          <a:stretch>
            <a:fillRect/>
          </a:stretch>
        </p:blipFill>
        <p:spPr bwMode="auto">
          <a:xfrm>
            <a:off x="1735138" y="5327650"/>
            <a:ext cx="160337" cy="160338"/>
          </a:xfrm>
          <a:prstGeom prst="rect">
            <a:avLst/>
          </a:prstGeom>
          <a:noFill/>
        </p:spPr>
      </p:pic>
      <p:sp>
        <p:nvSpPr>
          <p:cNvPr id="64525" name="Text Box 13"/>
          <p:cNvSpPr txBox="1">
            <a:spLocks noChangeArrowheads="1"/>
          </p:cNvSpPr>
          <p:nvPr/>
        </p:nvSpPr>
        <p:spPr bwMode="auto">
          <a:xfrm>
            <a:off x="584200" y="1370013"/>
            <a:ext cx="7696200" cy="473075"/>
          </a:xfrm>
          <a:prstGeom prst="rect">
            <a:avLst/>
          </a:prstGeom>
          <a:noFill/>
          <a:ln w="9525">
            <a:noFill/>
            <a:miter lim="800000"/>
            <a:headEnd/>
            <a:tailEnd/>
          </a:ln>
          <a:effectLst/>
        </p:spPr>
        <p:txBody>
          <a:bodyPr>
            <a:spAutoFit/>
          </a:bodyPr>
          <a:lstStyle/>
          <a:p>
            <a:pPr marL="381000" lvl="2" algn="l">
              <a:lnSpc>
                <a:spcPct val="125000"/>
              </a:lnSpc>
            </a:pPr>
            <a:r>
              <a:rPr lang="zh-CN" altLang="en-US" sz="2000" b="1">
                <a:solidFill>
                  <a:schemeClr val="tx1"/>
                </a:solidFill>
                <a:effectLst>
                  <a:outerShdw blurRad="38100" dist="38100" dir="2700000" algn="tl">
                    <a:srgbClr val="C0C0C0"/>
                  </a:outerShdw>
                </a:effectLst>
                <a:latin typeface="宋体" pitchFamily="2" charset="-122"/>
              </a:rPr>
              <a:t>按照不同的维护目的，维护工作可分成</a:t>
            </a:r>
            <a:r>
              <a:rPr lang="en-US" altLang="zh-CN" sz="2000" b="1">
                <a:solidFill>
                  <a:schemeClr val="tx1"/>
                </a:solidFill>
                <a:effectLst>
                  <a:outerShdw blurRad="38100" dist="38100" dir="2700000" algn="tl">
                    <a:srgbClr val="C0C0C0"/>
                  </a:outerShdw>
                </a:effectLst>
                <a:latin typeface="宋体" pitchFamily="2" charset="-122"/>
              </a:rPr>
              <a:t>4</a:t>
            </a:r>
            <a:r>
              <a:rPr lang="zh-CN" altLang="en-US" sz="2000" b="1">
                <a:solidFill>
                  <a:schemeClr val="tx1"/>
                </a:solidFill>
                <a:effectLst>
                  <a:outerShdw blurRad="38100" dist="38100" dir="2700000" algn="tl">
                    <a:srgbClr val="C0C0C0"/>
                  </a:outerShdw>
                </a:effectLst>
                <a:latin typeface="宋体" pitchFamily="2" charset="-122"/>
              </a:rPr>
              <a:t>类。</a:t>
            </a:r>
            <a:endParaRPr lang="zh-CN" altLang="en-US" sz="2000">
              <a:solidFill>
                <a:schemeClr val="tx1"/>
              </a:solidFill>
              <a:effectLst>
                <a:outerShdw blurRad="38100" dist="38100" dir="2700000" algn="tl">
                  <a:srgbClr val="C0C0C0"/>
                </a:outerShdw>
              </a:effectLst>
              <a:latin typeface="宋体" pitchFamily="2" charset="-122"/>
            </a:endParaRPr>
          </a:p>
        </p:txBody>
      </p:sp>
      <p:sp>
        <p:nvSpPr>
          <p:cNvPr id="64526" name="Rectangle 1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软件维护的分类</a:t>
            </a:r>
            <a:endParaRPr lang="zh-CN" altLang="en-US" sz="4400">
              <a:solidFill>
                <a:schemeClr val="tx2"/>
              </a:solidFill>
              <a:latin typeface="Times New Roman" pitchFamily="18" charset="0"/>
            </a:endParaRPr>
          </a:p>
        </p:txBody>
      </p:sp>
      <p:sp>
        <p:nvSpPr>
          <p:cNvPr id="64527" name="AutoShape 15">
            <a:hlinkClick r:id="rId2" action="ppaction://hlinksldjump"/>
          </p:cNvPr>
          <p:cNvSpPr>
            <a:spLocks noChangeArrowheads="1"/>
          </p:cNvSpPr>
          <p:nvPr/>
        </p:nvSpPr>
        <p:spPr bwMode="auto">
          <a:xfrm>
            <a:off x="4381500" y="3390900"/>
            <a:ext cx="4297363" cy="2768600"/>
          </a:xfrm>
          <a:prstGeom prst="wedgeRectCallout">
            <a:avLst>
              <a:gd name="adj1" fmla="val -84981"/>
              <a:gd name="adj2" fmla="val -45755"/>
            </a:avLst>
          </a:prstGeom>
          <a:solidFill>
            <a:srgbClr val="FFFF99"/>
          </a:solidFill>
          <a:ln w="12700">
            <a:solidFill>
              <a:schemeClr val="hlink"/>
            </a:solidFill>
            <a:miter lim="800000"/>
            <a:headEnd/>
            <a:tailEnd/>
          </a:ln>
          <a:effectLst>
            <a:outerShdw dist="71842" dir="2700000" algn="ctr" rotWithShape="0">
              <a:schemeClr val="bg2"/>
            </a:outerShdw>
          </a:effectLst>
        </p:spPr>
        <p:txBody>
          <a:bodyPr/>
          <a:lstStyle/>
          <a:p>
            <a:pPr>
              <a:lnSpc>
                <a:spcPct val="105000"/>
              </a:lnSpc>
            </a:pPr>
            <a:r>
              <a:rPr lang="zh-CN" altLang="en-US" sz="2000" b="1">
                <a:solidFill>
                  <a:schemeClr val="bg2"/>
                </a:solidFill>
                <a:latin typeface="宋体" pitchFamily="2" charset="-122"/>
              </a:rPr>
              <a:t>　　</a:t>
            </a:r>
            <a:r>
              <a:rPr lang="zh-CN" altLang="en-US" sz="2000" b="1">
                <a:solidFill>
                  <a:schemeClr val="tx1"/>
                </a:solidFill>
                <a:latin typeface="宋体" pitchFamily="2" charset="-122"/>
                <a:cs typeface="Times New Roman" pitchFamily="18" charset="0"/>
              </a:rPr>
              <a:t>软件测试不可能找出一个软件系统中所有潜在的错误，所以当软件在特定情况下运行时，这些潜伏的错误可能会暴露出来。</a:t>
            </a:r>
            <a:r>
              <a:rPr lang="zh-CN" altLang="en-US" sz="2000" b="1">
                <a:solidFill>
                  <a:schemeClr val="tx1"/>
                </a:solidFill>
                <a:latin typeface="宋体" pitchFamily="2" charset="-122"/>
              </a:rPr>
              <a:t>对在测试阶段未能发现的，在软件投入使用后才逐渐暴露出来的错误的测试、诊断、定位、纠错以及验证、修改的回归测试过程，称为</a:t>
            </a:r>
            <a:r>
              <a:rPr lang="zh-CN" altLang="en-US" sz="2000" b="1">
                <a:solidFill>
                  <a:schemeClr val="tx1"/>
                </a:solidFill>
                <a:latin typeface="宋体" pitchFamily="2" charset="-122"/>
                <a:cs typeface="Times New Roman" pitchFamily="18" charset="0"/>
              </a:rPr>
              <a:t>纠错性维护</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Oval 2">
            <a:hlinkClick r:id="rId2" action="ppaction://hlinksldjump"/>
          </p:cNvPr>
          <p:cNvSpPr>
            <a:spLocks noChangeArrowheads="1"/>
          </p:cNvSpPr>
          <p:nvPr/>
        </p:nvSpPr>
        <p:spPr bwMode="auto">
          <a:xfrm>
            <a:off x="8108950" y="6318250"/>
            <a:ext cx="819150" cy="439738"/>
          </a:xfrm>
          <a:prstGeom prst="ellipse">
            <a:avLst/>
          </a:prstGeom>
          <a:noFill/>
          <a:ln w="9525">
            <a:noFill/>
            <a:round/>
            <a:headEnd/>
            <a:tailEnd/>
          </a:ln>
          <a:effectLst/>
        </p:spPr>
        <p:txBody>
          <a:bodyPr wrap="none" anchor="ctr"/>
          <a:lstStyle/>
          <a:p>
            <a:endParaRPr lang="zh-CN" altLang="en-US"/>
          </a:p>
        </p:txBody>
      </p:sp>
      <p:sp>
        <p:nvSpPr>
          <p:cNvPr id="65541" name="Text Box 5">
            <a:hlinkClick r:id="rId2" action="ppaction://hlinksldjump">
              <a:snd r:embed="rId3" name="chimes.wav"/>
            </a:hlinkClick>
          </p:cNvPr>
          <p:cNvSpPr txBox="1">
            <a:spLocks noChangeArrowheads="1"/>
          </p:cNvSpPr>
          <p:nvPr/>
        </p:nvSpPr>
        <p:spPr bwMode="auto">
          <a:xfrm>
            <a:off x="2038350" y="2132013"/>
            <a:ext cx="544195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完善性维护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Perfective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5542" name="Text Box 6">
            <a:hlinkClick r:id="rId4" action="ppaction://hlinksldjump">
              <a:snd r:embed="rId3" name="chimes.wav"/>
            </a:hlinkClick>
            <a:hlinkHover r:id="" action="ppaction://noaction">
              <a:snd r:embed="rId3" name="chimes.wav"/>
            </a:hlinkHover>
          </p:cNvPr>
          <p:cNvSpPr txBox="1">
            <a:spLocks noChangeArrowheads="1"/>
          </p:cNvSpPr>
          <p:nvPr/>
        </p:nvSpPr>
        <p:spPr bwMode="auto">
          <a:xfrm>
            <a:off x="2051050" y="3114675"/>
            <a:ext cx="645160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纠错性维护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Corrective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5543" name="Text Box 7">
            <a:hlinkClick r:id="rId5" action="ppaction://hlinksldjump">
              <a:snd r:embed="rId3" name="chimes.wav"/>
            </a:hlinkClick>
            <a:hlinkHover r:id="" action="ppaction://noaction">
              <a:snd r:embed="rId3" name="chimes.wav"/>
            </a:hlinkHover>
          </p:cNvPr>
          <p:cNvSpPr txBox="1">
            <a:spLocks noChangeArrowheads="1"/>
          </p:cNvSpPr>
          <p:nvPr/>
        </p:nvSpPr>
        <p:spPr bwMode="auto">
          <a:xfrm>
            <a:off x="1993900" y="4148138"/>
            <a:ext cx="58515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适应性维护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Adaptive Maintenance</a:t>
            </a:r>
            <a:r>
              <a:rPr lang="zh-CN" altLang="en-US" sz="2000" b="1">
                <a:solidFill>
                  <a:schemeClr val="tx1"/>
                </a:solidFill>
                <a:latin typeface="宋体" pitchFamily="2" charset="-122"/>
              </a:rPr>
              <a:t>）</a:t>
            </a:r>
          </a:p>
        </p:txBody>
      </p:sp>
      <p:sp>
        <p:nvSpPr>
          <p:cNvPr id="65544" name="Text Box 8">
            <a:hlinkClick r:id="rId6" action="ppaction://hlinksldjump">
              <a:snd r:embed="rId3" name="chimes.wav"/>
            </a:hlinkClick>
            <a:hlinkHover r:id="" action="ppaction://noaction">
              <a:snd r:embed="rId3" name="chimes.wav"/>
            </a:hlinkHover>
          </p:cNvPr>
          <p:cNvSpPr txBox="1">
            <a:spLocks noChangeArrowheads="1"/>
          </p:cNvSpPr>
          <p:nvPr/>
        </p:nvSpPr>
        <p:spPr bwMode="auto">
          <a:xfrm>
            <a:off x="1993900" y="5154613"/>
            <a:ext cx="66516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预防性维护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Preventive Maintenance</a:t>
            </a:r>
            <a:r>
              <a:rPr lang="zh-CN" altLang="en-US" sz="2000" b="1">
                <a:solidFill>
                  <a:schemeClr val="tx1"/>
                </a:solidFill>
                <a:latin typeface="宋体" pitchFamily="2" charset="-122"/>
              </a:rPr>
              <a:t>）</a:t>
            </a:r>
          </a:p>
        </p:txBody>
      </p:sp>
      <p:pic>
        <p:nvPicPr>
          <p:cNvPr id="65545" name="Picture 9" descr="变色小球"/>
          <p:cNvPicPr>
            <a:picLocks noChangeAspect="1" noChangeArrowheads="1" noCrop="1"/>
          </p:cNvPicPr>
          <p:nvPr/>
        </p:nvPicPr>
        <p:blipFill>
          <a:blip r:embed="rId7"/>
          <a:srcRect/>
          <a:stretch>
            <a:fillRect/>
          </a:stretch>
        </p:blipFill>
        <p:spPr bwMode="auto">
          <a:xfrm>
            <a:off x="1735138" y="2305050"/>
            <a:ext cx="160337" cy="160338"/>
          </a:xfrm>
          <a:prstGeom prst="rect">
            <a:avLst/>
          </a:prstGeom>
          <a:noFill/>
        </p:spPr>
      </p:pic>
      <p:pic>
        <p:nvPicPr>
          <p:cNvPr id="65546" name="Picture 10" descr="变色小球"/>
          <p:cNvPicPr>
            <a:picLocks noChangeAspect="1" noChangeArrowheads="1" noCrop="1"/>
          </p:cNvPicPr>
          <p:nvPr/>
        </p:nvPicPr>
        <p:blipFill>
          <a:blip r:embed="rId7"/>
          <a:srcRect/>
          <a:stretch>
            <a:fillRect/>
          </a:stretch>
        </p:blipFill>
        <p:spPr bwMode="auto">
          <a:xfrm>
            <a:off x="1735138" y="3295650"/>
            <a:ext cx="160337" cy="160338"/>
          </a:xfrm>
          <a:prstGeom prst="rect">
            <a:avLst/>
          </a:prstGeom>
          <a:noFill/>
        </p:spPr>
      </p:pic>
      <p:pic>
        <p:nvPicPr>
          <p:cNvPr id="65547" name="Picture 11" descr="变色小球"/>
          <p:cNvPicPr>
            <a:picLocks noChangeAspect="1" noChangeArrowheads="1" noCrop="1"/>
          </p:cNvPicPr>
          <p:nvPr/>
        </p:nvPicPr>
        <p:blipFill>
          <a:blip r:embed="rId7"/>
          <a:srcRect/>
          <a:stretch>
            <a:fillRect/>
          </a:stretch>
        </p:blipFill>
        <p:spPr bwMode="auto">
          <a:xfrm>
            <a:off x="1735138" y="4298950"/>
            <a:ext cx="160337" cy="160338"/>
          </a:xfrm>
          <a:prstGeom prst="rect">
            <a:avLst/>
          </a:prstGeom>
          <a:noFill/>
        </p:spPr>
      </p:pic>
      <p:pic>
        <p:nvPicPr>
          <p:cNvPr id="65548" name="Picture 12" descr="变色小球"/>
          <p:cNvPicPr>
            <a:picLocks noChangeAspect="1" noChangeArrowheads="1" noCrop="1"/>
          </p:cNvPicPr>
          <p:nvPr/>
        </p:nvPicPr>
        <p:blipFill>
          <a:blip r:embed="rId7"/>
          <a:srcRect/>
          <a:stretch>
            <a:fillRect/>
          </a:stretch>
        </p:blipFill>
        <p:spPr bwMode="auto">
          <a:xfrm>
            <a:off x="1735138" y="5327650"/>
            <a:ext cx="160337" cy="160338"/>
          </a:xfrm>
          <a:prstGeom prst="rect">
            <a:avLst/>
          </a:prstGeom>
          <a:noFill/>
        </p:spPr>
      </p:pic>
      <p:sp>
        <p:nvSpPr>
          <p:cNvPr id="65549" name="Text Box 13"/>
          <p:cNvSpPr txBox="1">
            <a:spLocks noChangeArrowheads="1"/>
          </p:cNvSpPr>
          <p:nvPr/>
        </p:nvSpPr>
        <p:spPr bwMode="auto">
          <a:xfrm>
            <a:off x="584200" y="1370013"/>
            <a:ext cx="7696200" cy="473075"/>
          </a:xfrm>
          <a:prstGeom prst="rect">
            <a:avLst/>
          </a:prstGeom>
          <a:noFill/>
          <a:ln w="9525">
            <a:noFill/>
            <a:miter lim="800000"/>
            <a:headEnd/>
            <a:tailEnd/>
          </a:ln>
          <a:effectLst/>
        </p:spPr>
        <p:txBody>
          <a:bodyPr>
            <a:spAutoFit/>
          </a:bodyPr>
          <a:lstStyle/>
          <a:p>
            <a:pPr marL="381000" lvl="2" algn="l">
              <a:lnSpc>
                <a:spcPct val="125000"/>
              </a:lnSpc>
            </a:pPr>
            <a:r>
              <a:rPr lang="zh-CN" altLang="en-US" sz="2000" b="1">
                <a:solidFill>
                  <a:schemeClr val="tx1"/>
                </a:solidFill>
                <a:effectLst>
                  <a:outerShdw blurRad="38100" dist="38100" dir="2700000" algn="tl">
                    <a:srgbClr val="C0C0C0"/>
                  </a:outerShdw>
                </a:effectLst>
                <a:latin typeface="宋体" pitchFamily="2" charset="-122"/>
              </a:rPr>
              <a:t>按照不同的维护目的，维护工作可分成</a:t>
            </a:r>
            <a:r>
              <a:rPr lang="en-US" altLang="zh-CN" sz="2000" b="1">
                <a:solidFill>
                  <a:schemeClr val="tx1"/>
                </a:solidFill>
                <a:effectLst>
                  <a:outerShdw blurRad="38100" dist="38100" dir="2700000" algn="tl">
                    <a:srgbClr val="C0C0C0"/>
                  </a:outerShdw>
                </a:effectLst>
                <a:latin typeface="宋体" pitchFamily="2" charset="-122"/>
              </a:rPr>
              <a:t>4</a:t>
            </a:r>
            <a:r>
              <a:rPr lang="zh-CN" altLang="en-US" sz="2000" b="1">
                <a:solidFill>
                  <a:schemeClr val="tx1"/>
                </a:solidFill>
                <a:effectLst>
                  <a:outerShdw blurRad="38100" dist="38100" dir="2700000" algn="tl">
                    <a:srgbClr val="C0C0C0"/>
                  </a:outerShdw>
                </a:effectLst>
                <a:latin typeface="宋体" pitchFamily="2" charset="-122"/>
              </a:rPr>
              <a:t>类。</a:t>
            </a:r>
            <a:endParaRPr lang="zh-CN" altLang="en-US" sz="2000">
              <a:solidFill>
                <a:schemeClr val="tx1"/>
              </a:solidFill>
              <a:effectLst>
                <a:outerShdw blurRad="38100" dist="38100" dir="2700000" algn="tl">
                  <a:srgbClr val="C0C0C0"/>
                </a:outerShdw>
              </a:effectLst>
              <a:latin typeface="宋体" pitchFamily="2" charset="-122"/>
            </a:endParaRPr>
          </a:p>
        </p:txBody>
      </p:sp>
      <p:sp>
        <p:nvSpPr>
          <p:cNvPr id="65550" name="Rectangle 1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软件维护的分类</a:t>
            </a:r>
            <a:endParaRPr lang="zh-CN" altLang="en-US" sz="4400">
              <a:solidFill>
                <a:schemeClr val="tx2"/>
              </a:solidFill>
              <a:latin typeface="Times New Roman" pitchFamily="18" charset="0"/>
            </a:endParaRPr>
          </a:p>
        </p:txBody>
      </p:sp>
      <p:sp>
        <p:nvSpPr>
          <p:cNvPr id="65551" name="AutoShape 15">
            <a:hlinkClick r:id="rId2" action="ppaction://hlinksldjump"/>
          </p:cNvPr>
          <p:cNvSpPr>
            <a:spLocks noChangeArrowheads="1"/>
          </p:cNvSpPr>
          <p:nvPr/>
        </p:nvSpPr>
        <p:spPr bwMode="auto">
          <a:xfrm>
            <a:off x="4786313" y="1919288"/>
            <a:ext cx="4141787" cy="1663700"/>
          </a:xfrm>
          <a:prstGeom prst="wedgeRectCallout">
            <a:avLst>
              <a:gd name="adj1" fmla="val -88292"/>
              <a:gd name="adj2" fmla="val 81009"/>
            </a:avLst>
          </a:prstGeom>
          <a:solidFill>
            <a:srgbClr val="FFFF99"/>
          </a:solidFill>
          <a:ln w="9525">
            <a:solidFill>
              <a:schemeClr val="hlink"/>
            </a:solidFill>
            <a:miter lim="800000"/>
            <a:headEnd/>
            <a:tailEnd/>
          </a:ln>
          <a:effectLst>
            <a:outerShdw dist="71842" dir="2700000" algn="ctr" rotWithShape="0">
              <a:schemeClr val="bg2"/>
            </a:outerShdw>
          </a:effectLst>
        </p:spPr>
        <p:txBody>
          <a:bodyPr/>
          <a:lstStyle/>
          <a:p>
            <a:pPr>
              <a:lnSpc>
                <a:spcPct val="120000"/>
              </a:lnSpc>
            </a:pPr>
            <a:r>
              <a:rPr lang="zh-CN" altLang="en-US" sz="2000" b="1">
                <a:solidFill>
                  <a:schemeClr val="bg2"/>
                </a:solidFill>
                <a:latin typeface="宋体" pitchFamily="2" charset="-122"/>
              </a:rPr>
              <a:t>　　</a:t>
            </a:r>
            <a:r>
              <a:rPr lang="zh-CN" altLang="en-US" sz="2000" b="1">
                <a:solidFill>
                  <a:schemeClr val="tx1"/>
                </a:solidFill>
                <a:latin typeface="宋体" pitchFamily="2" charset="-122"/>
              </a:rPr>
              <a:t>计算机的软、硬件环境，数据环境在不断的变化，使运行的软件能适应运行环境或者数据的变动而修改软件的过程称为适宜性维护。</a:t>
            </a: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Oval 2">
            <a:hlinkClick r:id="rId2" action="ppaction://hlinksldjump"/>
          </p:cNvPr>
          <p:cNvSpPr>
            <a:spLocks noChangeArrowheads="1"/>
          </p:cNvSpPr>
          <p:nvPr/>
        </p:nvSpPr>
        <p:spPr bwMode="auto">
          <a:xfrm>
            <a:off x="8166100" y="6375400"/>
            <a:ext cx="762000" cy="342900"/>
          </a:xfrm>
          <a:prstGeom prst="ellipse">
            <a:avLst/>
          </a:prstGeom>
          <a:noFill/>
          <a:ln w="9525">
            <a:noFill/>
            <a:round/>
            <a:headEnd/>
            <a:tailEnd/>
          </a:ln>
          <a:effectLst/>
        </p:spPr>
        <p:txBody>
          <a:bodyPr wrap="none" anchor="ctr"/>
          <a:lstStyle/>
          <a:p>
            <a:endParaRPr lang="zh-CN" altLang="en-US"/>
          </a:p>
        </p:txBody>
      </p:sp>
      <p:sp>
        <p:nvSpPr>
          <p:cNvPr id="66565" name="Text Box 5">
            <a:hlinkClick r:id="rId2" action="ppaction://hlinksldjump">
              <a:snd r:embed="rId3" name="chimes.wav"/>
            </a:hlinkClick>
          </p:cNvPr>
          <p:cNvSpPr txBox="1">
            <a:spLocks noChangeArrowheads="1"/>
          </p:cNvSpPr>
          <p:nvPr/>
        </p:nvSpPr>
        <p:spPr bwMode="auto">
          <a:xfrm>
            <a:off x="2038350" y="2132013"/>
            <a:ext cx="544195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完善性维护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Perfective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6566" name="Text Box 6">
            <a:hlinkClick r:id="rId4" action="ppaction://hlinksldjump">
              <a:snd r:embed="rId3" name="chimes.wav"/>
            </a:hlinkClick>
            <a:hlinkHover r:id="" action="ppaction://noaction">
              <a:snd r:embed="rId3" name="chimes.wav"/>
            </a:hlinkHover>
          </p:cNvPr>
          <p:cNvSpPr txBox="1">
            <a:spLocks noChangeArrowheads="1"/>
          </p:cNvSpPr>
          <p:nvPr/>
        </p:nvSpPr>
        <p:spPr bwMode="auto">
          <a:xfrm>
            <a:off x="2051050" y="3114675"/>
            <a:ext cx="645160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纠错性维护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Corrective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6567" name="Text Box 7">
            <a:hlinkClick r:id="rId5" action="ppaction://hlinksldjump">
              <a:snd r:embed="rId3" name="chimes.wav"/>
            </a:hlinkClick>
            <a:hlinkHover r:id="" action="ppaction://noaction">
              <a:snd r:embed="rId3" name="chimes.wav"/>
            </a:hlinkHover>
          </p:cNvPr>
          <p:cNvSpPr txBox="1">
            <a:spLocks noChangeArrowheads="1"/>
          </p:cNvSpPr>
          <p:nvPr/>
        </p:nvSpPr>
        <p:spPr bwMode="auto">
          <a:xfrm>
            <a:off x="1993900" y="4148138"/>
            <a:ext cx="58515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适应性维护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Adaptive Maintenance</a:t>
            </a:r>
            <a:r>
              <a:rPr lang="zh-CN" altLang="en-US" sz="2000" b="1">
                <a:solidFill>
                  <a:schemeClr val="tx1"/>
                </a:solidFill>
                <a:latin typeface="宋体" pitchFamily="2" charset="-122"/>
              </a:rPr>
              <a:t>）</a:t>
            </a:r>
          </a:p>
        </p:txBody>
      </p:sp>
      <p:sp>
        <p:nvSpPr>
          <p:cNvPr id="66568" name="Text Box 8">
            <a:hlinkClick r:id="rId6" action="ppaction://hlinksldjump">
              <a:snd r:embed="rId3" name="chimes.wav"/>
            </a:hlinkClick>
            <a:hlinkHover r:id="" action="ppaction://noaction">
              <a:snd r:embed="rId3" name="chimes.wav"/>
            </a:hlinkHover>
          </p:cNvPr>
          <p:cNvSpPr txBox="1">
            <a:spLocks noChangeArrowheads="1"/>
          </p:cNvSpPr>
          <p:nvPr/>
        </p:nvSpPr>
        <p:spPr bwMode="auto">
          <a:xfrm>
            <a:off x="1993900" y="5154613"/>
            <a:ext cx="66516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预防性维护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Preventive Maintenance</a:t>
            </a:r>
            <a:r>
              <a:rPr lang="zh-CN" altLang="en-US" sz="2000" b="1">
                <a:solidFill>
                  <a:schemeClr val="tx1"/>
                </a:solidFill>
                <a:latin typeface="宋体" pitchFamily="2" charset="-122"/>
              </a:rPr>
              <a:t>）</a:t>
            </a:r>
          </a:p>
        </p:txBody>
      </p:sp>
      <p:pic>
        <p:nvPicPr>
          <p:cNvPr id="66569" name="Picture 9" descr="变色小球"/>
          <p:cNvPicPr>
            <a:picLocks noChangeAspect="1" noChangeArrowheads="1" noCrop="1"/>
          </p:cNvPicPr>
          <p:nvPr/>
        </p:nvPicPr>
        <p:blipFill>
          <a:blip r:embed="rId7"/>
          <a:srcRect/>
          <a:stretch>
            <a:fillRect/>
          </a:stretch>
        </p:blipFill>
        <p:spPr bwMode="auto">
          <a:xfrm>
            <a:off x="1735138" y="2305050"/>
            <a:ext cx="160337" cy="160338"/>
          </a:xfrm>
          <a:prstGeom prst="rect">
            <a:avLst/>
          </a:prstGeom>
          <a:noFill/>
        </p:spPr>
      </p:pic>
      <p:pic>
        <p:nvPicPr>
          <p:cNvPr id="66570" name="Picture 10" descr="变色小球"/>
          <p:cNvPicPr>
            <a:picLocks noChangeAspect="1" noChangeArrowheads="1" noCrop="1"/>
          </p:cNvPicPr>
          <p:nvPr/>
        </p:nvPicPr>
        <p:blipFill>
          <a:blip r:embed="rId7"/>
          <a:srcRect/>
          <a:stretch>
            <a:fillRect/>
          </a:stretch>
        </p:blipFill>
        <p:spPr bwMode="auto">
          <a:xfrm>
            <a:off x="1735138" y="3295650"/>
            <a:ext cx="160337" cy="160338"/>
          </a:xfrm>
          <a:prstGeom prst="rect">
            <a:avLst/>
          </a:prstGeom>
          <a:noFill/>
        </p:spPr>
      </p:pic>
      <p:pic>
        <p:nvPicPr>
          <p:cNvPr id="66571" name="Picture 11" descr="变色小球"/>
          <p:cNvPicPr>
            <a:picLocks noChangeAspect="1" noChangeArrowheads="1" noCrop="1"/>
          </p:cNvPicPr>
          <p:nvPr/>
        </p:nvPicPr>
        <p:blipFill>
          <a:blip r:embed="rId7"/>
          <a:srcRect/>
          <a:stretch>
            <a:fillRect/>
          </a:stretch>
        </p:blipFill>
        <p:spPr bwMode="auto">
          <a:xfrm>
            <a:off x="1735138" y="4298950"/>
            <a:ext cx="160337" cy="160338"/>
          </a:xfrm>
          <a:prstGeom prst="rect">
            <a:avLst/>
          </a:prstGeom>
          <a:noFill/>
        </p:spPr>
      </p:pic>
      <p:pic>
        <p:nvPicPr>
          <p:cNvPr id="66572" name="Picture 12" descr="变色小球"/>
          <p:cNvPicPr>
            <a:picLocks noChangeAspect="1" noChangeArrowheads="1" noCrop="1"/>
          </p:cNvPicPr>
          <p:nvPr/>
        </p:nvPicPr>
        <p:blipFill>
          <a:blip r:embed="rId7"/>
          <a:srcRect/>
          <a:stretch>
            <a:fillRect/>
          </a:stretch>
        </p:blipFill>
        <p:spPr bwMode="auto">
          <a:xfrm>
            <a:off x="1735138" y="5327650"/>
            <a:ext cx="160337" cy="160338"/>
          </a:xfrm>
          <a:prstGeom prst="rect">
            <a:avLst/>
          </a:prstGeom>
          <a:noFill/>
        </p:spPr>
      </p:pic>
      <p:sp>
        <p:nvSpPr>
          <p:cNvPr id="66573" name="Text Box 13"/>
          <p:cNvSpPr txBox="1">
            <a:spLocks noChangeArrowheads="1"/>
          </p:cNvSpPr>
          <p:nvPr/>
        </p:nvSpPr>
        <p:spPr bwMode="auto">
          <a:xfrm>
            <a:off x="584200" y="1370013"/>
            <a:ext cx="7696200" cy="473075"/>
          </a:xfrm>
          <a:prstGeom prst="rect">
            <a:avLst/>
          </a:prstGeom>
          <a:noFill/>
          <a:ln w="9525">
            <a:noFill/>
            <a:miter lim="800000"/>
            <a:headEnd/>
            <a:tailEnd/>
          </a:ln>
          <a:effectLst/>
        </p:spPr>
        <p:txBody>
          <a:bodyPr>
            <a:spAutoFit/>
          </a:bodyPr>
          <a:lstStyle/>
          <a:p>
            <a:pPr marL="381000" lvl="2" algn="l">
              <a:lnSpc>
                <a:spcPct val="125000"/>
              </a:lnSpc>
            </a:pPr>
            <a:r>
              <a:rPr lang="zh-CN" altLang="en-US" sz="2000" b="1">
                <a:solidFill>
                  <a:schemeClr val="tx1"/>
                </a:solidFill>
                <a:effectLst>
                  <a:outerShdw blurRad="38100" dist="38100" dir="2700000" algn="tl">
                    <a:srgbClr val="C0C0C0"/>
                  </a:outerShdw>
                </a:effectLst>
                <a:latin typeface="宋体" pitchFamily="2" charset="-122"/>
              </a:rPr>
              <a:t>按照不同的维护目的，维护工作可分成</a:t>
            </a:r>
            <a:r>
              <a:rPr lang="en-US" altLang="zh-CN" sz="2000" b="1">
                <a:solidFill>
                  <a:schemeClr val="tx1"/>
                </a:solidFill>
                <a:effectLst>
                  <a:outerShdw blurRad="38100" dist="38100" dir="2700000" algn="tl">
                    <a:srgbClr val="C0C0C0"/>
                  </a:outerShdw>
                </a:effectLst>
                <a:latin typeface="宋体" pitchFamily="2" charset="-122"/>
              </a:rPr>
              <a:t>4</a:t>
            </a:r>
            <a:r>
              <a:rPr lang="zh-CN" altLang="en-US" sz="2000" b="1">
                <a:solidFill>
                  <a:schemeClr val="tx1"/>
                </a:solidFill>
                <a:effectLst>
                  <a:outerShdw blurRad="38100" dist="38100" dir="2700000" algn="tl">
                    <a:srgbClr val="C0C0C0"/>
                  </a:outerShdw>
                </a:effectLst>
                <a:latin typeface="宋体" pitchFamily="2" charset="-122"/>
              </a:rPr>
              <a:t>类。</a:t>
            </a:r>
            <a:endParaRPr lang="zh-CN" altLang="en-US" sz="2000">
              <a:solidFill>
                <a:schemeClr val="tx1"/>
              </a:solidFill>
              <a:effectLst>
                <a:outerShdw blurRad="38100" dist="38100" dir="2700000" algn="tl">
                  <a:srgbClr val="C0C0C0"/>
                </a:outerShdw>
              </a:effectLst>
              <a:latin typeface="宋体" pitchFamily="2" charset="-122"/>
            </a:endParaRPr>
          </a:p>
        </p:txBody>
      </p:sp>
      <p:sp>
        <p:nvSpPr>
          <p:cNvPr id="66574" name="Rectangle 1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软件维护的分类</a:t>
            </a:r>
            <a:endParaRPr lang="zh-CN" altLang="en-US" sz="4400">
              <a:solidFill>
                <a:schemeClr val="tx2"/>
              </a:solidFill>
              <a:latin typeface="Times New Roman" pitchFamily="18" charset="0"/>
            </a:endParaRPr>
          </a:p>
        </p:txBody>
      </p:sp>
      <p:sp>
        <p:nvSpPr>
          <p:cNvPr id="66575" name="AutoShape 15">
            <a:hlinkClick r:id="rId2" action="ppaction://hlinksldjump"/>
          </p:cNvPr>
          <p:cNvSpPr>
            <a:spLocks noChangeArrowheads="1"/>
          </p:cNvSpPr>
          <p:nvPr/>
        </p:nvSpPr>
        <p:spPr bwMode="auto">
          <a:xfrm>
            <a:off x="3879850" y="1754188"/>
            <a:ext cx="4754563" cy="2397125"/>
          </a:xfrm>
          <a:prstGeom prst="wedgeRectCallout">
            <a:avLst>
              <a:gd name="adj1" fmla="val -59282"/>
              <a:gd name="adj2" fmla="val 85630"/>
            </a:avLst>
          </a:prstGeom>
          <a:solidFill>
            <a:srgbClr val="FFFF99"/>
          </a:solidFill>
          <a:ln w="19050">
            <a:solidFill>
              <a:schemeClr val="hlink"/>
            </a:solidFill>
            <a:miter lim="800000"/>
            <a:headEnd/>
            <a:tailEnd/>
          </a:ln>
          <a:effectLst>
            <a:outerShdw dist="63500" dir="3187806" algn="ctr" rotWithShape="0">
              <a:schemeClr val="bg2"/>
            </a:outerShdw>
          </a:effectLst>
        </p:spPr>
        <p:txBody>
          <a:bodyPr lIns="36000">
            <a:spAutoFit/>
          </a:bodyPr>
          <a:lstStyle/>
          <a:p>
            <a:pPr>
              <a:lnSpc>
                <a:spcPct val="100000"/>
              </a:lnSpc>
              <a:spcBef>
                <a:spcPct val="50000"/>
              </a:spcBef>
            </a:pPr>
            <a:r>
              <a:rPr lang="zh-CN" altLang="en-US" sz="2000" b="1">
                <a:solidFill>
                  <a:schemeClr val="bg2"/>
                </a:solidFill>
                <a:latin typeface="Times New Roman" pitchFamily="18" charset="0"/>
              </a:rPr>
              <a:t>　　</a:t>
            </a:r>
            <a:r>
              <a:rPr lang="zh-CN" altLang="en-US" sz="2000" b="1">
                <a:solidFill>
                  <a:schemeClr val="tx1"/>
                </a:solidFill>
                <a:latin typeface="Times New Roman" pitchFamily="18" charset="0"/>
              </a:rPr>
              <a:t>为了进一步改善软件的可靠性和易维护性，或者为预见的将来软件运行和维护打下更好的基础而</a:t>
            </a:r>
            <a:r>
              <a:rPr lang="zh-CN" altLang="en-US" sz="2000" b="1">
                <a:solidFill>
                  <a:schemeClr val="tx1"/>
                </a:solidFill>
                <a:latin typeface="宋体" pitchFamily="2" charset="-122"/>
              </a:rPr>
              <a:t>对软件</a:t>
            </a:r>
            <a:r>
              <a:rPr lang="zh-CN" altLang="en-US" sz="2000" b="1">
                <a:solidFill>
                  <a:schemeClr val="tx1"/>
                </a:solidFill>
                <a:latin typeface="楷体_GB2312" pitchFamily="49" charset="-122"/>
              </a:rPr>
              <a:t>进行修改。</a:t>
            </a:r>
          </a:p>
          <a:p>
            <a:pPr>
              <a:lnSpc>
                <a:spcPct val="100000"/>
              </a:lnSpc>
              <a:spcBef>
                <a:spcPct val="50000"/>
              </a:spcBef>
            </a:pPr>
            <a:r>
              <a:rPr lang="zh-CN" altLang="en-US" sz="2000" b="1">
                <a:solidFill>
                  <a:schemeClr val="tx1"/>
                </a:solidFill>
                <a:latin typeface="楷体_GB2312" pitchFamily="49" charset="-122"/>
              </a:rPr>
              <a:t>　　由于对于该类维护工作必须采用先进的软件工程方法，对需要修改的软件或部分进行设计、编码和测试。对该类维护工作的必要性有争议，它所占的比例较小。</a:t>
            </a:r>
            <a:endParaRPr lang="zh-CN" altLang="en-US" sz="2000" b="1">
              <a:solidFill>
                <a:schemeClr val="tx1"/>
              </a:solidFill>
              <a:latin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7" name="Rectangle 27"/>
          <p:cNvSpPr>
            <a:spLocks noChangeArrowheads="1"/>
          </p:cNvSpPr>
          <p:nvPr/>
        </p:nvSpPr>
        <p:spPr bwMode="auto">
          <a:xfrm>
            <a:off x="2881313" y="3717925"/>
            <a:ext cx="2206625" cy="2151063"/>
          </a:xfrm>
          <a:prstGeom prst="rect">
            <a:avLst/>
          </a:prstGeom>
          <a:noFill/>
          <a:ln w="6350">
            <a:solidFill>
              <a:srgbClr val="FFFFFF"/>
            </a:solidFill>
            <a:miter lim="800000"/>
            <a:headEnd/>
            <a:tailEnd/>
          </a:ln>
        </p:spPr>
        <p:txBody>
          <a:bodyPr/>
          <a:lstStyle/>
          <a:p>
            <a:endParaRPr lang="zh-CN" altLang="en-US"/>
          </a:p>
        </p:txBody>
      </p:sp>
      <p:sp>
        <p:nvSpPr>
          <p:cNvPr id="10268" name="Arc 28"/>
          <p:cNvSpPr>
            <a:spLocks/>
          </p:cNvSpPr>
          <p:nvPr/>
        </p:nvSpPr>
        <p:spPr bwMode="auto">
          <a:xfrm>
            <a:off x="3984625" y="3717925"/>
            <a:ext cx="1103313" cy="1073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9900"/>
          </a:solidFill>
          <a:ln w="6350">
            <a:solidFill>
              <a:srgbClr val="FFFFFF"/>
            </a:solidFill>
            <a:round/>
            <a:headEnd/>
            <a:tailEnd/>
          </a:ln>
        </p:spPr>
        <p:txBody>
          <a:bodyPr/>
          <a:lstStyle/>
          <a:p>
            <a:endParaRPr lang="zh-CN" altLang="en-US"/>
          </a:p>
        </p:txBody>
      </p:sp>
      <p:sp>
        <p:nvSpPr>
          <p:cNvPr id="10269" name="Arc 29"/>
          <p:cNvSpPr>
            <a:spLocks/>
          </p:cNvSpPr>
          <p:nvPr/>
        </p:nvSpPr>
        <p:spPr bwMode="auto">
          <a:xfrm>
            <a:off x="3984625" y="4791075"/>
            <a:ext cx="1103313" cy="1039813"/>
          </a:xfrm>
          <a:custGeom>
            <a:avLst/>
            <a:gdLst>
              <a:gd name="G0" fmla="+- 0 0 0"/>
              <a:gd name="G1" fmla="+- 0 0 0"/>
              <a:gd name="G2" fmla="+- 21600 0 0"/>
              <a:gd name="T0" fmla="*/ 21600 w 21600"/>
              <a:gd name="T1" fmla="*/ 0 h 20959"/>
              <a:gd name="T2" fmla="*/ 5225 w 21600"/>
              <a:gd name="T3" fmla="*/ 20959 h 20959"/>
              <a:gd name="T4" fmla="*/ 0 w 21600"/>
              <a:gd name="T5" fmla="*/ 0 h 20959"/>
            </a:gdLst>
            <a:ahLst/>
            <a:cxnLst>
              <a:cxn ang="0">
                <a:pos x="T0" y="T1"/>
              </a:cxn>
              <a:cxn ang="0">
                <a:pos x="T2" y="T3"/>
              </a:cxn>
              <a:cxn ang="0">
                <a:pos x="T4" y="T5"/>
              </a:cxn>
            </a:cxnLst>
            <a:rect l="0" t="0" r="r" b="b"/>
            <a:pathLst>
              <a:path w="21600" h="20959" fill="none" extrusionOk="0">
                <a:moveTo>
                  <a:pt x="21600" y="0"/>
                </a:moveTo>
                <a:cubicBezTo>
                  <a:pt x="21600" y="9916"/>
                  <a:pt x="14847" y="18559"/>
                  <a:pt x="5224" y="20958"/>
                </a:cubicBezTo>
              </a:path>
              <a:path w="21600" h="20959" stroke="0" extrusionOk="0">
                <a:moveTo>
                  <a:pt x="21600" y="0"/>
                </a:moveTo>
                <a:cubicBezTo>
                  <a:pt x="21600" y="9916"/>
                  <a:pt x="14847" y="18559"/>
                  <a:pt x="5224" y="20958"/>
                </a:cubicBezTo>
                <a:lnTo>
                  <a:pt x="0" y="0"/>
                </a:lnTo>
                <a:close/>
              </a:path>
            </a:pathLst>
          </a:custGeom>
          <a:solidFill>
            <a:srgbClr val="00FFFF"/>
          </a:solidFill>
          <a:ln w="6350">
            <a:solidFill>
              <a:srgbClr val="FFFFFF"/>
            </a:solidFill>
            <a:round/>
            <a:headEnd/>
            <a:tailEnd/>
          </a:ln>
        </p:spPr>
        <p:txBody>
          <a:bodyPr/>
          <a:lstStyle/>
          <a:p>
            <a:endParaRPr lang="zh-CN" altLang="en-US"/>
          </a:p>
        </p:txBody>
      </p:sp>
      <p:sp>
        <p:nvSpPr>
          <p:cNvPr id="10270" name="Arc 30"/>
          <p:cNvSpPr>
            <a:spLocks/>
          </p:cNvSpPr>
          <p:nvPr/>
        </p:nvSpPr>
        <p:spPr bwMode="auto">
          <a:xfrm>
            <a:off x="2881313" y="3751263"/>
            <a:ext cx="1370012" cy="2112962"/>
          </a:xfrm>
          <a:custGeom>
            <a:avLst/>
            <a:gdLst>
              <a:gd name="G0" fmla="+- 21600 0 0"/>
              <a:gd name="G1" fmla="+- 20960 0 0"/>
              <a:gd name="G2" fmla="+- 21600 0 0"/>
              <a:gd name="T0" fmla="*/ 26825 w 26825"/>
              <a:gd name="T1" fmla="*/ 41919 h 42560"/>
              <a:gd name="T2" fmla="*/ 16383 w 26825"/>
              <a:gd name="T3" fmla="*/ 0 h 42560"/>
              <a:gd name="T4" fmla="*/ 21600 w 26825"/>
              <a:gd name="T5" fmla="*/ 20960 h 42560"/>
            </a:gdLst>
            <a:ahLst/>
            <a:cxnLst>
              <a:cxn ang="0">
                <a:pos x="T0" y="T1"/>
              </a:cxn>
              <a:cxn ang="0">
                <a:pos x="T2" y="T3"/>
              </a:cxn>
              <a:cxn ang="0">
                <a:pos x="T4" y="T5"/>
              </a:cxn>
            </a:cxnLst>
            <a:rect l="0" t="0" r="r" b="b"/>
            <a:pathLst>
              <a:path w="26825" h="42560" fill="none" extrusionOk="0">
                <a:moveTo>
                  <a:pt x="26824" y="41918"/>
                </a:moveTo>
                <a:cubicBezTo>
                  <a:pt x="25115" y="42344"/>
                  <a:pt x="23361" y="42559"/>
                  <a:pt x="21600" y="42560"/>
                </a:cubicBezTo>
                <a:cubicBezTo>
                  <a:pt x="9670" y="42560"/>
                  <a:pt x="0" y="32889"/>
                  <a:pt x="0" y="20960"/>
                </a:cubicBezTo>
                <a:cubicBezTo>
                  <a:pt x="-1" y="11040"/>
                  <a:pt x="6756" y="2395"/>
                  <a:pt x="16382" y="-1"/>
                </a:cubicBezTo>
              </a:path>
              <a:path w="26825" h="42560" stroke="0" extrusionOk="0">
                <a:moveTo>
                  <a:pt x="26824" y="41918"/>
                </a:moveTo>
                <a:cubicBezTo>
                  <a:pt x="25115" y="42344"/>
                  <a:pt x="23361" y="42559"/>
                  <a:pt x="21600" y="42560"/>
                </a:cubicBezTo>
                <a:cubicBezTo>
                  <a:pt x="9670" y="42560"/>
                  <a:pt x="0" y="32889"/>
                  <a:pt x="0" y="20960"/>
                </a:cubicBezTo>
                <a:cubicBezTo>
                  <a:pt x="-1" y="11040"/>
                  <a:pt x="6756" y="2395"/>
                  <a:pt x="16382" y="-1"/>
                </a:cubicBezTo>
                <a:lnTo>
                  <a:pt x="21600" y="20960"/>
                </a:lnTo>
                <a:close/>
              </a:path>
            </a:pathLst>
          </a:custGeom>
          <a:solidFill>
            <a:srgbClr val="FF0000"/>
          </a:solidFill>
          <a:ln w="6350">
            <a:solidFill>
              <a:srgbClr val="FFFFFF"/>
            </a:solidFill>
            <a:round/>
            <a:headEnd/>
            <a:tailEnd/>
          </a:ln>
        </p:spPr>
        <p:txBody>
          <a:bodyPr/>
          <a:lstStyle/>
          <a:p>
            <a:endParaRPr lang="zh-CN" altLang="en-US"/>
          </a:p>
        </p:txBody>
      </p:sp>
      <p:sp>
        <p:nvSpPr>
          <p:cNvPr id="10271" name="Arc 31"/>
          <p:cNvSpPr>
            <a:spLocks/>
          </p:cNvSpPr>
          <p:nvPr/>
        </p:nvSpPr>
        <p:spPr bwMode="auto">
          <a:xfrm>
            <a:off x="3717925" y="3717925"/>
            <a:ext cx="266700" cy="1073150"/>
          </a:xfrm>
          <a:custGeom>
            <a:avLst/>
            <a:gdLst>
              <a:gd name="G0" fmla="+- 5217 0 0"/>
              <a:gd name="G1" fmla="+- 21600 0 0"/>
              <a:gd name="G2" fmla="+- 21600 0 0"/>
              <a:gd name="T0" fmla="*/ 0 w 5217"/>
              <a:gd name="T1" fmla="*/ 640 h 21600"/>
              <a:gd name="T2" fmla="*/ 5217 w 5217"/>
              <a:gd name="T3" fmla="*/ 0 h 21600"/>
              <a:gd name="T4" fmla="*/ 5217 w 5217"/>
              <a:gd name="T5" fmla="*/ 21600 h 21600"/>
            </a:gdLst>
            <a:ahLst/>
            <a:cxnLst>
              <a:cxn ang="0">
                <a:pos x="T0" y="T1"/>
              </a:cxn>
              <a:cxn ang="0">
                <a:pos x="T2" y="T3"/>
              </a:cxn>
              <a:cxn ang="0">
                <a:pos x="T4" y="T5"/>
              </a:cxn>
            </a:cxnLst>
            <a:rect l="0" t="0" r="r" b="b"/>
            <a:pathLst>
              <a:path w="5217" h="21600" fill="none" extrusionOk="0">
                <a:moveTo>
                  <a:pt x="-1" y="639"/>
                </a:moveTo>
                <a:cubicBezTo>
                  <a:pt x="1706" y="214"/>
                  <a:pt x="3458" y="0"/>
                  <a:pt x="5216" y="0"/>
                </a:cubicBezTo>
              </a:path>
              <a:path w="5217" h="21600" stroke="0" extrusionOk="0">
                <a:moveTo>
                  <a:pt x="-1" y="639"/>
                </a:moveTo>
                <a:cubicBezTo>
                  <a:pt x="1706" y="214"/>
                  <a:pt x="3458" y="0"/>
                  <a:pt x="5216" y="0"/>
                </a:cubicBezTo>
                <a:lnTo>
                  <a:pt x="5217" y="21600"/>
                </a:lnTo>
                <a:close/>
              </a:path>
            </a:pathLst>
          </a:custGeom>
          <a:solidFill>
            <a:srgbClr val="969696"/>
          </a:solidFill>
          <a:ln w="6350">
            <a:solidFill>
              <a:srgbClr val="FFFFFF"/>
            </a:solidFill>
            <a:round/>
            <a:headEnd/>
            <a:tailEnd/>
          </a:ln>
        </p:spPr>
        <p:txBody>
          <a:bodyPr/>
          <a:lstStyle/>
          <a:p>
            <a:endParaRPr lang="zh-CN" altLang="en-US"/>
          </a:p>
        </p:txBody>
      </p:sp>
      <p:sp>
        <p:nvSpPr>
          <p:cNvPr id="10272" name="Rectangle 32"/>
          <p:cNvSpPr>
            <a:spLocks noChangeArrowheads="1"/>
          </p:cNvSpPr>
          <p:nvPr/>
        </p:nvSpPr>
        <p:spPr bwMode="auto">
          <a:xfrm>
            <a:off x="5919788" y="3962400"/>
            <a:ext cx="1506537" cy="1495425"/>
          </a:xfrm>
          <a:prstGeom prst="rect">
            <a:avLst/>
          </a:prstGeom>
          <a:noFill/>
          <a:ln w="6350">
            <a:solidFill>
              <a:srgbClr val="FFFFFF"/>
            </a:solidFill>
            <a:miter lim="800000"/>
            <a:headEnd/>
            <a:tailEnd/>
          </a:ln>
        </p:spPr>
        <p:txBody>
          <a:bodyPr/>
          <a:lstStyle/>
          <a:p>
            <a:endParaRPr lang="zh-CN" altLang="en-US"/>
          </a:p>
        </p:txBody>
      </p:sp>
      <p:sp>
        <p:nvSpPr>
          <p:cNvPr id="10273" name="Rectangle 33"/>
          <p:cNvSpPr>
            <a:spLocks noChangeArrowheads="1"/>
          </p:cNvSpPr>
          <p:nvPr/>
        </p:nvSpPr>
        <p:spPr bwMode="auto">
          <a:xfrm>
            <a:off x="5970588" y="4037013"/>
            <a:ext cx="95250" cy="92075"/>
          </a:xfrm>
          <a:prstGeom prst="rect">
            <a:avLst/>
          </a:prstGeom>
          <a:solidFill>
            <a:srgbClr val="FF9900"/>
          </a:solidFill>
          <a:ln w="6350">
            <a:solidFill>
              <a:srgbClr val="FFFFFF"/>
            </a:solidFill>
            <a:miter lim="800000"/>
            <a:headEnd/>
            <a:tailEnd/>
          </a:ln>
        </p:spPr>
        <p:txBody>
          <a:bodyPr/>
          <a:lstStyle/>
          <a:p>
            <a:endParaRPr lang="zh-CN" altLang="en-US"/>
          </a:p>
        </p:txBody>
      </p:sp>
      <p:sp>
        <p:nvSpPr>
          <p:cNvPr id="10274" name="Rectangle 34"/>
          <p:cNvSpPr>
            <a:spLocks noChangeArrowheads="1"/>
          </p:cNvSpPr>
          <p:nvPr/>
        </p:nvSpPr>
        <p:spPr bwMode="auto">
          <a:xfrm>
            <a:off x="6196013" y="3962400"/>
            <a:ext cx="1725612" cy="244475"/>
          </a:xfrm>
          <a:prstGeom prst="rect">
            <a:avLst/>
          </a:prstGeom>
          <a:noFill/>
          <a:ln w="9525">
            <a:noFill/>
            <a:miter lim="800000"/>
            <a:headEnd/>
            <a:tailEnd/>
          </a:ln>
        </p:spPr>
        <p:txBody>
          <a:bodyPr lIns="0" tIns="0" rIns="0" bIns="0">
            <a:spAutoFit/>
          </a:bodyPr>
          <a:lstStyle/>
          <a:p>
            <a:pPr algn="l">
              <a:lnSpc>
                <a:spcPct val="100000"/>
              </a:lnSpc>
            </a:pPr>
            <a:r>
              <a:rPr lang="zh-CN" altLang="en-US" sz="1600" b="1">
                <a:solidFill>
                  <a:schemeClr val="tx1"/>
                </a:solidFill>
                <a:latin typeface="宋体" pitchFamily="2" charset="-122"/>
              </a:rPr>
              <a:t>纠错性维护</a:t>
            </a:r>
            <a:endParaRPr lang="zh-CN" altLang="en-US" sz="1600">
              <a:solidFill>
                <a:schemeClr val="tx1"/>
              </a:solidFill>
              <a:latin typeface="Times New Roman" pitchFamily="18" charset="0"/>
            </a:endParaRPr>
          </a:p>
        </p:txBody>
      </p:sp>
      <p:sp>
        <p:nvSpPr>
          <p:cNvPr id="10275" name="Rectangle 35"/>
          <p:cNvSpPr>
            <a:spLocks noChangeArrowheads="1"/>
          </p:cNvSpPr>
          <p:nvPr/>
        </p:nvSpPr>
        <p:spPr bwMode="auto">
          <a:xfrm>
            <a:off x="5986463" y="4371975"/>
            <a:ext cx="95250" cy="92075"/>
          </a:xfrm>
          <a:prstGeom prst="rect">
            <a:avLst/>
          </a:prstGeom>
          <a:solidFill>
            <a:srgbClr val="00FFFF"/>
          </a:solidFill>
          <a:ln w="6350">
            <a:solidFill>
              <a:srgbClr val="FFFFFF"/>
            </a:solidFill>
            <a:miter lim="800000"/>
            <a:headEnd/>
            <a:tailEnd/>
          </a:ln>
        </p:spPr>
        <p:txBody>
          <a:bodyPr/>
          <a:lstStyle/>
          <a:p>
            <a:endParaRPr lang="zh-CN" altLang="en-US"/>
          </a:p>
        </p:txBody>
      </p:sp>
      <p:sp>
        <p:nvSpPr>
          <p:cNvPr id="10276" name="Rectangle 36"/>
          <p:cNvSpPr>
            <a:spLocks noChangeArrowheads="1"/>
          </p:cNvSpPr>
          <p:nvPr/>
        </p:nvSpPr>
        <p:spPr bwMode="auto">
          <a:xfrm>
            <a:off x="6170613" y="4356100"/>
            <a:ext cx="1566862" cy="244475"/>
          </a:xfrm>
          <a:prstGeom prst="rect">
            <a:avLst/>
          </a:prstGeom>
          <a:noFill/>
          <a:ln w="9525">
            <a:noFill/>
            <a:miter lim="800000"/>
            <a:headEnd/>
            <a:tailEnd/>
          </a:ln>
        </p:spPr>
        <p:txBody>
          <a:bodyPr lIns="0" tIns="0" rIns="0" bIns="0">
            <a:spAutoFit/>
          </a:bodyPr>
          <a:lstStyle/>
          <a:p>
            <a:pPr algn="l">
              <a:lnSpc>
                <a:spcPct val="100000"/>
              </a:lnSpc>
            </a:pPr>
            <a:r>
              <a:rPr lang="zh-CN" altLang="en-US" sz="1600" b="1">
                <a:solidFill>
                  <a:schemeClr val="tx1"/>
                </a:solidFill>
                <a:latin typeface="宋体" pitchFamily="2" charset="-122"/>
              </a:rPr>
              <a:t>适应性维护</a:t>
            </a:r>
            <a:endParaRPr lang="zh-CN" altLang="en-US" sz="1600">
              <a:solidFill>
                <a:schemeClr val="tx1"/>
              </a:solidFill>
              <a:latin typeface="Times New Roman" pitchFamily="18" charset="0"/>
            </a:endParaRPr>
          </a:p>
        </p:txBody>
      </p:sp>
      <p:sp>
        <p:nvSpPr>
          <p:cNvPr id="10277" name="Rectangle 37"/>
          <p:cNvSpPr>
            <a:spLocks noChangeArrowheads="1"/>
          </p:cNvSpPr>
          <p:nvPr/>
        </p:nvSpPr>
        <p:spPr bwMode="auto">
          <a:xfrm>
            <a:off x="5984875" y="4792663"/>
            <a:ext cx="95250" cy="92075"/>
          </a:xfrm>
          <a:prstGeom prst="rect">
            <a:avLst/>
          </a:prstGeom>
          <a:solidFill>
            <a:srgbClr val="FF0000"/>
          </a:solidFill>
          <a:ln w="6350">
            <a:solidFill>
              <a:srgbClr val="FFFFFF"/>
            </a:solidFill>
            <a:miter lim="800000"/>
            <a:headEnd/>
            <a:tailEnd/>
          </a:ln>
        </p:spPr>
        <p:txBody>
          <a:bodyPr/>
          <a:lstStyle/>
          <a:p>
            <a:endParaRPr lang="zh-CN" altLang="en-US"/>
          </a:p>
        </p:txBody>
      </p:sp>
      <p:sp>
        <p:nvSpPr>
          <p:cNvPr id="10278" name="Rectangle 38"/>
          <p:cNvSpPr>
            <a:spLocks noChangeArrowheads="1"/>
          </p:cNvSpPr>
          <p:nvPr/>
        </p:nvSpPr>
        <p:spPr bwMode="auto">
          <a:xfrm>
            <a:off x="6196013" y="4718050"/>
            <a:ext cx="1023937" cy="244475"/>
          </a:xfrm>
          <a:prstGeom prst="rect">
            <a:avLst/>
          </a:prstGeom>
          <a:noFill/>
          <a:ln w="9525">
            <a:noFill/>
            <a:miter lim="800000"/>
            <a:headEnd/>
            <a:tailEnd/>
          </a:ln>
        </p:spPr>
        <p:txBody>
          <a:bodyPr wrap="none" lIns="0" tIns="0" rIns="0" bIns="0">
            <a:spAutoFit/>
          </a:bodyPr>
          <a:lstStyle/>
          <a:p>
            <a:pPr algn="l">
              <a:lnSpc>
                <a:spcPct val="100000"/>
              </a:lnSpc>
            </a:pPr>
            <a:r>
              <a:rPr lang="zh-CN" altLang="en-US" sz="1600" b="1">
                <a:solidFill>
                  <a:schemeClr val="tx1"/>
                </a:solidFill>
                <a:latin typeface="宋体" pitchFamily="2" charset="-122"/>
              </a:rPr>
              <a:t>完善性维护</a:t>
            </a:r>
            <a:endParaRPr lang="zh-CN" altLang="en-US" sz="1600">
              <a:solidFill>
                <a:schemeClr val="tx1"/>
              </a:solidFill>
              <a:latin typeface="Times New Roman" pitchFamily="18" charset="0"/>
            </a:endParaRPr>
          </a:p>
        </p:txBody>
      </p:sp>
      <p:sp>
        <p:nvSpPr>
          <p:cNvPr id="10279" name="Rectangle 39"/>
          <p:cNvSpPr>
            <a:spLocks noChangeArrowheads="1"/>
          </p:cNvSpPr>
          <p:nvPr/>
        </p:nvSpPr>
        <p:spPr bwMode="auto">
          <a:xfrm>
            <a:off x="5984875" y="5167313"/>
            <a:ext cx="95250" cy="92075"/>
          </a:xfrm>
          <a:prstGeom prst="rect">
            <a:avLst/>
          </a:prstGeom>
          <a:solidFill>
            <a:srgbClr val="969696"/>
          </a:solidFill>
          <a:ln w="6350">
            <a:solidFill>
              <a:srgbClr val="FFFFFF"/>
            </a:solidFill>
            <a:miter lim="800000"/>
            <a:headEnd/>
            <a:tailEnd/>
          </a:ln>
        </p:spPr>
        <p:txBody>
          <a:bodyPr/>
          <a:lstStyle/>
          <a:p>
            <a:endParaRPr lang="zh-CN" altLang="en-US"/>
          </a:p>
        </p:txBody>
      </p:sp>
      <p:sp>
        <p:nvSpPr>
          <p:cNvPr id="10280" name="Rectangle 40"/>
          <p:cNvSpPr>
            <a:spLocks noChangeArrowheads="1"/>
          </p:cNvSpPr>
          <p:nvPr/>
        </p:nvSpPr>
        <p:spPr bwMode="auto">
          <a:xfrm>
            <a:off x="6196013" y="5092700"/>
            <a:ext cx="1023937" cy="244475"/>
          </a:xfrm>
          <a:prstGeom prst="rect">
            <a:avLst/>
          </a:prstGeom>
          <a:noFill/>
          <a:ln w="9525">
            <a:noFill/>
            <a:miter lim="800000"/>
            <a:headEnd/>
            <a:tailEnd/>
          </a:ln>
        </p:spPr>
        <p:txBody>
          <a:bodyPr wrap="none" lIns="0" tIns="0" rIns="0" bIns="0">
            <a:spAutoFit/>
          </a:bodyPr>
          <a:lstStyle/>
          <a:p>
            <a:pPr algn="l">
              <a:lnSpc>
                <a:spcPct val="100000"/>
              </a:lnSpc>
            </a:pPr>
            <a:r>
              <a:rPr lang="zh-CN" altLang="en-US" sz="1600" b="1">
                <a:solidFill>
                  <a:schemeClr val="tx1"/>
                </a:solidFill>
                <a:latin typeface="宋体" pitchFamily="2" charset="-122"/>
              </a:rPr>
              <a:t>预防性维护</a:t>
            </a:r>
            <a:endParaRPr lang="zh-CN" altLang="en-US" sz="1600">
              <a:solidFill>
                <a:schemeClr val="tx1"/>
              </a:solidFill>
              <a:latin typeface="Times New Roman" pitchFamily="18" charset="0"/>
            </a:endParaRPr>
          </a:p>
        </p:txBody>
      </p:sp>
      <p:sp>
        <p:nvSpPr>
          <p:cNvPr id="10244" name="Text Box 4"/>
          <p:cNvSpPr txBox="1">
            <a:spLocks noChangeArrowheads="1"/>
          </p:cNvSpPr>
          <p:nvPr/>
        </p:nvSpPr>
        <p:spPr bwMode="auto">
          <a:xfrm>
            <a:off x="4033838" y="3905250"/>
            <a:ext cx="838200" cy="915988"/>
          </a:xfrm>
          <a:prstGeom prst="rect">
            <a:avLst/>
          </a:prstGeom>
          <a:noFill/>
          <a:ln w="9525">
            <a:noFill/>
            <a:miter lim="800000"/>
            <a:headEnd/>
            <a:tailEnd/>
          </a:ln>
          <a:effectLst>
            <a:outerShdw dist="17961" dir="2700000" algn="ctr" rotWithShape="0">
              <a:schemeClr val="bg2"/>
            </a:outerShdw>
          </a:effectLst>
        </p:spPr>
        <p:txBody>
          <a:bodyPr lIns="92075" tIns="46038" rIns="92075" bIns="46038">
            <a:spAutoFit/>
          </a:bodyPr>
          <a:lstStyle/>
          <a:p>
            <a:pPr algn="ctr">
              <a:lnSpc>
                <a:spcPct val="100000"/>
              </a:lnSpc>
              <a:spcBef>
                <a:spcPct val="50000"/>
              </a:spcBef>
            </a:pPr>
            <a:r>
              <a:rPr lang="zh-CN" altLang="en-US" sz="1800" b="1">
                <a:solidFill>
                  <a:schemeClr val="hlink"/>
                </a:solidFill>
                <a:effectLst>
                  <a:outerShdw blurRad="38100" dist="38100" dir="2700000" algn="tl">
                    <a:srgbClr val="C0C0C0"/>
                  </a:outerShdw>
                </a:effectLst>
                <a:latin typeface="楷体_GB2312" pitchFamily="49" charset="-122"/>
                <a:ea typeface="楷体_GB2312" pitchFamily="49" charset="-122"/>
              </a:rPr>
              <a:t>纠错性维护</a:t>
            </a:r>
            <a:r>
              <a:rPr lang="en-US" altLang="zh-CN" sz="1800" b="1">
                <a:solidFill>
                  <a:schemeClr val="hlink"/>
                </a:solidFill>
                <a:effectLst>
                  <a:outerShdw blurRad="38100" dist="38100" dir="2700000" algn="tl">
                    <a:srgbClr val="C0C0C0"/>
                  </a:outerShdw>
                </a:effectLst>
                <a:latin typeface="楷体_GB2312" pitchFamily="49" charset="-122"/>
                <a:ea typeface="楷体_GB2312" pitchFamily="49" charset="-122"/>
              </a:rPr>
              <a:t>25%</a:t>
            </a:r>
          </a:p>
        </p:txBody>
      </p:sp>
      <p:sp>
        <p:nvSpPr>
          <p:cNvPr id="10245" name="Text Box 5"/>
          <p:cNvSpPr txBox="1">
            <a:spLocks noChangeArrowheads="1"/>
          </p:cNvSpPr>
          <p:nvPr/>
        </p:nvSpPr>
        <p:spPr bwMode="auto">
          <a:xfrm>
            <a:off x="3984625" y="4810125"/>
            <a:ext cx="1139825" cy="668338"/>
          </a:xfrm>
          <a:prstGeom prst="rect">
            <a:avLst/>
          </a:prstGeom>
          <a:noFill/>
          <a:ln w="9525">
            <a:noFill/>
            <a:miter lim="800000"/>
            <a:headEnd/>
            <a:tailEnd/>
          </a:ln>
          <a:effectLst/>
        </p:spPr>
        <p:txBody>
          <a:bodyPr lIns="92075" tIns="46038" rIns="92075" bIns="46038">
            <a:spAutoFit/>
          </a:bodyPr>
          <a:lstStyle/>
          <a:p>
            <a:pPr algn="ctr">
              <a:lnSpc>
                <a:spcPct val="100000"/>
              </a:lnSpc>
              <a:spcBef>
                <a:spcPct val="50000"/>
              </a:spcBef>
            </a:pPr>
            <a:r>
              <a:rPr lang="zh-CN" altLang="en-US" sz="1800" b="1">
                <a:solidFill>
                  <a:srgbClr val="00605E"/>
                </a:solidFill>
                <a:effectLst>
                  <a:outerShdw blurRad="38100" dist="38100" dir="2700000" algn="tl">
                    <a:srgbClr val="C0C0C0"/>
                  </a:outerShdw>
                </a:effectLst>
                <a:ea typeface="楷体_GB2312" pitchFamily="49" charset="-122"/>
              </a:rPr>
              <a:t>适应性</a:t>
            </a:r>
          </a:p>
          <a:p>
            <a:pPr algn="ctr">
              <a:lnSpc>
                <a:spcPct val="100000"/>
              </a:lnSpc>
              <a:spcBef>
                <a:spcPct val="10000"/>
              </a:spcBef>
            </a:pPr>
            <a:r>
              <a:rPr lang="zh-CN" altLang="en-US" sz="1800" b="1">
                <a:solidFill>
                  <a:srgbClr val="00605E"/>
                </a:solidFill>
                <a:effectLst>
                  <a:outerShdw blurRad="38100" dist="38100" dir="2700000" algn="tl">
                    <a:srgbClr val="C0C0C0"/>
                  </a:outerShdw>
                </a:effectLst>
                <a:ea typeface="楷体_GB2312" pitchFamily="49" charset="-122"/>
              </a:rPr>
              <a:t>维护</a:t>
            </a:r>
            <a:r>
              <a:rPr lang="en-US" altLang="zh-CN" sz="1800" b="1">
                <a:solidFill>
                  <a:srgbClr val="00605E"/>
                </a:solidFill>
                <a:effectLst>
                  <a:outerShdw blurRad="38100" dist="38100" dir="2700000" algn="tl">
                    <a:srgbClr val="C0C0C0"/>
                  </a:outerShdw>
                </a:effectLst>
                <a:ea typeface="楷体_GB2312" pitchFamily="49" charset="-122"/>
              </a:rPr>
              <a:t>21%</a:t>
            </a:r>
          </a:p>
        </p:txBody>
      </p:sp>
      <p:sp>
        <p:nvSpPr>
          <p:cNvPr id="10246" name="Text Box 6"/>
          <p:cNvSpPr txBox="1">
            <a:spLocks noChangeArrowheads="1"/>
          </p:cNvSpPr>
          <p:nvPr/>
        </p:nvSpPr>
        <p:spPr bwMode="auto">
          <a:xfrm>
            <a:off x="2744788" y="4335463"/>
            <a:ext cx="1246187" cy="1187450"/>
          </a:xfrm>
          <a:prstGeom prst="rect">
            <a:avLst/>
          </a:prstGeom>
          <a:noFill/>
          <a:ln w="9525">
            <a:noFill/>
            <a:miter lim="800000"/>
            <a:headEnd/>
            <a:tailEnd/>
          </a:ln>
          <a:effectLst/>
        </p:spPr>
        <p:txBody>
          <a:bodyPr lIns="92075" tIns="46038" rIns="92075" bIns="46038">
            <a:spAutoFit/>
          </a:bodyPr>
          <a:lstStyle/>
          <a:p>
            <a:pPr algn="ctr">
              <a:lnSpc>
                <a:spcPct val="100000"/>
              </a:lnSpc>
            </a:pPr>
            <a:r>
              <a:rPr lang="zh-CN" altLang="en-US" sz="2400" b="1">
                <a:solidFill>
                  <a:schemeClr val="tx1"/>
                </a:solidFill>
                <a:effectLst>
                  <a:outerShdw blurRad="38100" dist="38100" dir="2700000" algn="tl">
                    <a:srgbClr val="C0C0C0"/>
                  </a:outerShdw>
                </a:effectLst>
                <a:ea typeface="楷体_GB2312" pitchFamily="49" charset="-122"/>
              </a:rPr>
              <a:t>完善性</a:t>
            </a:r>
          </a:p>
          <a:p>
            <a:pPr algn="ctr">
              <a:lnSpc>
                <a:spcPct val="100000"/>
              </a:lnSpc>
            </a:pPr>
            <a:r>
              <a:rPr lang="zh-CN" altLang="en-US" sz="2400" b="1">
                <a:solidFill>
                  <a:schemeClr val="tx1"/>
                </a:solidFill>
                <a:effectLst>
                  <a:outerShdw blurRad="38100" dist="38100" dir="2700000" algn="tl">
                    <a:srgbClr val="C0C0C0"/>
                  </a:outerShdw>
                </a:effectLst>
                <a:ea typeface="楷体_GB2312" pitchFamily="49" charset="-122"/>
              </a:rPr>
              <a:t>维护</a:t>
            </a:r>
            <a:r>
              <a:rPr lang="en-US" altLang="zh-CN" sz="2400" b="1">
                <a:solidFill>
                  <a:schemeClr val="tx1"/>
                </a:solidFill>
                <a:effectLst>
                  <a:outerShdw blurRad="38100" dist="38100" dir="2700000" algn="tl">
                    <a:srgbClr val="C0C0C0"/>
                  </a:outerShdw>
                </a:effectLst>
                <a:ea typeface="楷体_GB2312" pitchFamily="49" charset="-122"/>
              </a:rPr>
              <a:t>50%</a:t>
            </a:r>
          </a:p>
        </p:txBody>
      </p:sp>
      <p:sp>
        <p:nvSpPr>
          <p:cNvPr id="10247" name="AutoShape 7"/>
          <p:cNvSpPr>
            <a:spLocks noChangeArrowheads="1"/>
          </p:cNvSpPr>
          <p:nvPr/>
        </p:nvSpPr>
        <p:spPr bwMode="auto">
          <a:xfrm>
            <a:off x="4356100" y="3141663"/>
            <a:ext cx="773113" cy="481012"/>
          </a:xfrm>
          <a:prstGeom prst="wedgeRectCallout">
            <a:avLst>
              <a:gd name="adj1" fmla="val -35417"/>
              <a:gd name="adj2" fmla="val 120051"/>
            </a:avLst>
          </a:prstGeom>
          <a:noFill/>
          <a:ln w="9525">
            <a:noFill/>
            <a:miter lim="800000"/>
            <a:headEnd/>
            <a:tailEnd/>
          </a:ln>
          <a:effectLst/>
        </p:spPr>
        <p:txBody>
          <a:bodyPr lIns="92075" tIns="46038" rIns="92075" bIns="46038" anchor="ctr"/>
          <a:lstStyle/>
          <a:p>
            <a:pPr algn="ctr">
              <a:lnSpc>
                <a:spcPct val="100000"/>
              </a:lnSpc>
            </a:pPr>
            <a:endParaRPr lang="zh-CN" altLang="zh-CN">
              <a:solidFill>
                <a:schemeClr val="tx2"/>
              </a:solidFill>
              <a:effectLst>
                <a:outerShdw blurRad="38100" dist="38100" dir="2700000" algn="tl">
                  <a:srgbClr val="C0C0C0"/>
                </a:outerShdw>
              </a:effectLst>
              <a:ea typeface="楷体_GB2312" pitchFamily="49" charset="-122"/>
            </a:endParaRPr>
          </a:p>
        </p:txBody>
      </p:sp>
      <p:sp>
        <p:nvSpPr>
          <p:cNvPr id="10248" name="AutoShape 8"/>
          <p:cNvSpPr>
            <a:spLocks noChangeArrowheads="1"/>
          </p:cNvSpPr>
          <p:nvPr/>
        </p:nvSpPr>
        <p:spPr bwMode="auto">
          <a:xfrm>
            <a:off x="3405188" y="2700338"/>
            <a:ext cx="1958975" cy="812800"/>
          </a:xfrm>
          <a:prstGeom prst="wedgeRectCallout">
            <a:avLst>
              <a:gd name="adj1" fmla="val -26417"/>
              <a:gd name="adj2" fmla="val 92773"/>
            </a:avLst>
          </a:prstGeom>
          <a:solidFill>
            <a:srgbClr val="FFFF99"/>
          </a:solidFill>
          <a:ln w="9525">
            <a:solidFill>
              <a:schemeClr val="hlink"/>
            </a:solidFill>
            <a:miter lim="800000"/>
            <a:headEnd/>
            <a:tailEnd/>
          </a:ln>
          <a:effectLst/>
        </p:spPr>
        <p:txBody>
          <a:bodyPr lIns="92075" tIns="46038" rIns="92075" bIns="46038" anchor="ctr"/>
          <a:lstStyle/>
          <a:p>
            <a:pPr algn="ctr">
              <a:lnSpc>
                <a:spcPct val="100000"/>
              </a:lnSpc>
            </a:pPr>
            <a:r>
              <a:rPr lang="zh-CN" altLang="en-US" sz="2400" b="1">
                <a:solidFill>
                  <a:schemeClr val="bg2"/>
                </a:solidFill>
                <a:effectLst>
                  <a:outerShdw blurRad="38100" dist="38100" dir="2700000" algn="tl">
                    <a:srgbClr val="000000"/>
                  </a:outerShdw>
                </a:effectLst>
                <a:ea typeface="楷体_GB2312" pitchFamily="49" charset="-122"/>
              </a:rPr>
              <a:t>预防性</a:t>
            </a:r>
          </a:p>
          <a:p>
            <a:pPr algn="ctr">
              <a:lnSpc>
                <a:spcPct val="100000"/>
              </a:lnSpc>
            </a:pPr>
            <a:r>
              <a:rPr lang="zh-CN" altLang="en-US" sz="2400" b="1">
                <a:solidFill>
                  <a:schemeClr val="bg2"/>
                </a:solidFill>
                <a:effectLst>
                  <a:outerShdw blurRad="38100" dist="38100" dir="2700000" algn="tl">
                    <a:srgbClr val="000000"/>
                  </a:outerShdw>
                </a:effectLst>
                <a:ea typeface="楷体_GB2312" pitchFamily="49" charset="-122"/>
              </a:rPr>
              <a:t>维护</a:t>
            </a:r>
            <a:r>
              <a:rPr lang="en-US" altLang="zh-CN" sz="2400" b="1">
                <a:solidFill>
                  <a:schemeClr val="bg2"/>
                </a:solidFill>
                <a:effectLst>
                  <a:outerShdw blurRad="38100" dist="38100" dir="2700000" algn="tl">
                    <a:srgbClr val="000000"/>
                  </a:outerShdw>
                </a:effectLst>
                <a:ea typeface="楷体_GB2312" pitchFamily="49" charset="-122"/>
              </a:rPr>
              <a:t>4%</a:t>
            </a:r>
          </a:p>
        </p:txBody>
      </p:sp>
      <p:sp>
        <p:nvSpPr>
          <p:cNvPr id="10253" name="Text Box 13"/>
          <p:cNvSpPr txBox="1">
            <a:spLocks noChangeArrowheads="1"/>
          </p:cNvSpPr>
          <p:nvPr/>
        </p:nvSpPr>
        <p:spPr bwMode="auto">
          <a:xfrm>
            <a:off x="1965325" y="6094413"/>
            <a:ext cx="3594100" cy="457200"/>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2400" b="1">
                <a:solidFill>
                  <a:schemeClr val="tx1"/>
                </a:solidFill>
                <a:effectLst>
                  <a:outerShdw blurRad="38100" dist="38100" dir="2700000" algn="tl">
                    <a:srgbClr val="C0C0C0"/>
                  </a:outerShdw>
                </a:effectLst>
                <a:latin typeface="宋体" pitchFamily="2" charset="-122"/>
              </a:rPr>
              <a:t>各类维护所占的比例</a:t>
            </a:r>
          </a:p>
        </p:txBody>
      </p:sp>
      <p:sp>
        <p:nvSpPr>
          <p:cNvPr id="10255" name="Text Box 15"/>
          <p:cNvSpPr txBox="1">
            <a:spLocks noChangeArrowheads="1"/>
          </p:cNvSpPr>
          <p:nvPr/>
        </p:nvSpPr>
        <p:spPr bwMode="auto">
          <a:xfrm>
            <a:off x="219075" y="1222375"/>
            <a:ext cx="8658225" cy="968375"/>
          </a:xfrm>
          <a:prstGeom prst="rect">
            <a:avLst/>
          </a:prstGeom>
          <a:noFill/>
          <a:ln w="9525">
            <a:noFill/>
            <a:miter lim="800000"/>
            <a:headEnd/>
            <a:tailEnd/>
          </a:ln>
          <a:effectLst/>
        </p:spPr>
        <p:txBody>
          <a:bodyPr>
            <a:spAutoFit/>
          </a:bodyPr>
          <a:lstStyle/>
          <a:p>
            <a:pPr>
              <a:lnSpc>
                <a:spcPct val="120000"/>
              </a:lnSpc>
              <a:spcBef>
                <a:spcPct val="20000"/>
              </a:spcBef>
            </a:pPr>
            <a:r>
              <a:rPr lang="zh-CN" altLang="en-US" sz="2400" b="1">
                <a:solidFill>
                  <a:schemeClr val="tx1"/>
                </a:solidFill>
                <a:effectLst>
                  <a:outerShdw blurRad="38100" dist="38100" dir="2700000" algn="tl">
                    <a:srgbClr val="C0C0C0"/>
                  </a:outerShdw>
                </a:effectLst>
                <a:latin typeface="Times New Roman" pitchFamily="18" charset="0"/>
              </a:rPr>
              <a:t>　　</a:t>
            </a:r>
            <a:r>
              <a:rPr lang="zh-CN" altLang="en-US" sz="2400" b="1">
                <a:solidFill>
                  <a:schemeClr val="tx1"/>
                </a:solidFill>
                <a:latin typeface="Times New Roman" pitchFamily="18" charset="0"/>
              </a:rPr>
              <a:t>针对不同类型的维护，可采取相应的维护策略，以提高维护效率，降低维护成本。</a:t>
            </a:r>
            <a:endParaRPr lang="zh-CN" altLang="en-US" sz="2400" b="1">
              <a:solidFill>
                <a:schemeClr val="tx1"/>
              </a:solidFill>
              <a:latin typeface="宋体" pitchFamily="2" charset="-122"/>
            </a:endParaRPr>
          </a:p>
        </p:txBody>
      </p:sp>
      <p:sp>
        <p:nvSpPr>
          <p:cNvPr id="10266" name="Oval 26">
            <a:hlinkClick r:id="rId2" action="ppaction://hlinksldjump"/>
          </p:cNvPr>
          <p:cNvSpPr>
            <a:spLocks noChangeArrowheads="1"/>
          </p:cNvSpPr>
          <p:nvPr/>
        </p:nvSpPr>
        <p:spPr bwMode="auto">
          <a:xfrm>
            <a:off x="8115300" y="6362700"/>
            <a:ext cx="800100" cy="393700"/>
          </a:xfrm>
          <a:prstGeom prst="ellipse">
            <a:avLst/>
          </a:prstGeom>
          <a:noFill/>
          <a:ln w="9525">
            <a:noFill/>
            <a:round/>
            <a:headEnd/>
            <a:tailEnd/>
          </a:ln>
          <a:effectLst/>
        </p:spPr>
        <p:txBody>
          <a:bodyPr wrap="none" anchor="ctr"/>
          <a:lstStyle/>
          <a:p>
            <a:endParaRPr lang="zh-CN" altLang="en-US"/>
          </a:p>
        </p:txBody>
      </p:sp>
      <p:sp>
        <p:nvSpPr>
          <p:cNvPr id="103426" name="Rectangle 2"/>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软件维护的分类</a:t>
            </a:r>
            <a:endParaRPr lang="zh-CN" altLang="en-US" sz="4400">
              <a:solidFill>
                <a:schemeClr val="tx2"/>
              </a:solidFill>
              <a:latin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第10章 软件维护（胡思康）">
  <a:themeElements>
    <a:clrScheme name="第10章 软件维护（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10章 软件维护（胡思康）">
      <a:majorFont>
        <a:latin typeface="隶书"/>
        <a:ea typeface="隶书"/>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800" b="0" i="0" u="none" strike="noStrike" cap="none" normalizeH="0" baseline="0" smtClean="0">
            <a:ln>
              <a:noFill/>
            </a:ln>
            <a:solidFill>
              <a:srgbClr val="000000"/>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800" b="0" i="0" u="none" strike="noStrike" cap="none" normalizeH="0" baseline="0" smtClean="0">
            <a:ln>
              <a:noFill/>
            </a:ln>
            <a:solidFill>
              <a:srgbClr val="000000"/>
            </a:solidFill>
            <a:effectLst/>
            <a:latin typeface="Arial" charset="0"/>
            <a:ea typeface="宋体" pitchFamily="2" charset="-122"/>
          </a:defRPr>
        </a:defPPr>
      </a:lstStyle>
    </a:lnDef>
  </a:objectDefaults>
  <a:extraClrSchemeLst>
    <a:extraClrScheme>
      <a:clrScheme name="第10章 软件维护（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软件工程概述</Template>
  <TotalTime>5448</TotalTime>
  <Words>2069</Words>
  <Application>Microsoft Office PowerPoint</Application>
  <PresentationFormat>全屏显示(4:3)</PresentationFormat>
  <Paragraphs>283</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Monotype Sorts</vt:lpstr>
      <vt:lpstr>华文行楷</vt:lpstr>
      <vt:lpstr>华文新魏</vt:lpstr>
      <vt:lpstr>楷体_GB2312</vt:lpstr>
      <vt:lpstr>隶书</vt:lpstr>
      <vt:lpstr>宋体</vt:lpstr>
      <vt:lpstr>Arial</vt:lpstr>
      <vt:lpstr>Arial Narrow</vt:lpstr>
      <vt:lpstr>Tahoma</vt:lpstr>
      <vt:lpstr>Times New Roman</vt:lpstr>
      <vt:lpstr>Wingdings</vt:lpstr>
      <vt:lpstr>Wingdings 3</vt:lpstr>
      <vt:lpstr>第10章 软件维护（胡思康）</vt:lpstr>
      <vt:lpstr>第10章 软件维护</vt:lpstr>
      <vt:lpstr>软件维护概述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软件维护</dc:title>
  <dc:creator>胡思康</dc:creator>
  <cp:lastModifiedBy>Hu Sikang</cp:lastModifiedBy>
  <cp:revision>149</cp:revision>
  <dcterms:created xsi:type="dcterms:W3CDTF">2003-09-13T08:44:41Z</dcterms:created>
  <dcterms:modified xsi:type="dcterms:W3CDTF">2019-12-30T05:50:37Z</dcterms:modified>
</cp:coreProperties>
</file>