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handoutMasterIdLst>
    <p:handoutMasterId r:id="rId34"/>
  </p:handoutMasterIdLst>
  <p:sldIdLst>
    <p:sldId id="375" r:id="rId2"/>
    <p:sldId id="548" r:id="rId3"/>
    <p:sldId id="549" r:id="rId4"/>
    <p:sldId id="517" r:id="rId5"/>
    <p:sldId id="508" r:id="rId6"/>
    <p:sldId id="518" r:id="rId7"/>
    <p:sldId id="402" r:id="rId8"/>
    <p:sldId id="492" r:id="rId9"/>
    <p:sldId id="551" r:id="rId10"/>
    <p:sldId id="403" r:id="rId11"/>
    <p:sldId id="493" r:id="rId12"/>
    <p:sldId id="450" r:id="rId13"/>
    <p:sldId id="263" r:id="rId14"/>
    <p:sldId id="404" r:id="rId15"/>
    <p:sldId id="418" r:id="rId16"/>
    <p:sldId id="419" r:id="rId17"/>
    <p:sldId id="417" r:id="rId18"/>
    <p:sldId id="411" r:id="rId19"/>
    <p:sldId id="520" r:id="rId20"/>
    <p:sldId id="521" r:id="rId21"/>
    <p:sldId id="522" r:id="rId22"/>
    <p:sldId id="523" r:id="rId23"/>
    <p:sldId id="376" r:id="rId24"/>
    <p:sldId id="378" r:id="rId25"/>
    <p:sldId id="532" r:id="rId26"/>
    <p:sldId id="533" r:id="rId27"/>
    <p:sldId id="542" r:id="rId28"/>
    <p:sldId id="545" r:id="rId29"/>
    <p:sldId id="546" r:id="rId30"/>
    <p:sldId id="547" r:id="rId31"/>
    <p:sldId id="439" r:id="rId32"/>
  </p:sldIdLst>
  <p:sldSz cx="9144000" cy="6858000" type="screen4x3"/>
  <p:notesSz cx="6735763" cy="9866313"/>
  <p:defaultTextStyle>
    <a:defPPr>
      <a:defRPr lang="zh-CN"/>
    </a:defPPr>
    <a:lvl1pPr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latin typeface="Arial" pitchFamily="34" charset="0"/>
        <a:ea typeface="宋体" pitchFamily="2" charset="-122"/>
        <a:cs typeface="+mn-cs"/>
      </a:defRPr>
    </a:lvl1pPr>
    <a:lvl2pPr marL="4572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latin typeface="Arial" pitchFamily="34" charset="0"/>
        <a:ea typeface="宋体" pitchFamily="2" charset="-122"/>
        <a:cs typeface="+mn-cs"/>
      </a:defRPr>
    </a:lvl2pPr>
    <a:lvl3pPr marL="9144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latin typeface="Arial" pitchFamily="34" charset="0"/>
        <a:ea typeface="宋体" pitchFamily="2" charset="-122"/>
        <a:cs typeface="+mn-cs"/>
      </a:defRPr>
    </a:lvl3pPr>
    <a:lvl4pPr marL="13716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latin typeface="Arial" pitchFamily="34" charset="0"/>
        <a:ea typeface="宋体" pitchFamily="2" charset="-122"/>
        <a:cs typeface="+mn-cs"/>
      </a:defRPr>
    </a:lvl4pPr>
    <a:lvl5pPr marL="18288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latin typeface="Arial" pitchFamily="34" charset="0"/>
        <a:ea typeface="宋体" pitchFamily="2" charset="-122"/>
        <a:cs typeface="+mn-cs"/>
      </a:defRPr>
    </a:lvl5pPr>
    <a:lvl6pPr marL="2286000" algn="l" defTabSz="914400" rtl="0" eaLnBrk="1" latinLnBrk="0" hangingPunct="1">
      <a:defRPr sz="1400" kern="1200">
        <a:solidFill>
          <a:srgbClr val="000000"/>
        </a:solidFill>
        <a:latin typeface="Arial" pitchFamily="34" charset="0"/>
        <a:ea typeface="宋体" pitchFamily="2" charset="-122"/>
        <a:cs typeface="+mn-cs"/>
      </a:defRPr>
    </a:lvl6pPr>
    <a:lvl7pPr marL="2743200" algn="l" defTabSz="914400" rtl="0" eaLnBrk="1" latinLnBrk="0" hangingPunct="1">
      <a:defRPr sz="1400" kern="1200">
        <a:solidFill>
          <a:srgbClr val="000000"/>
        </a:solidFill>
        <a:latin typeface="Arial" pitchFamily="34" charset="0"/>
        <a:ea typeface="宋体" pitchFamily="2" charset="-122"/>
        <a:cs typeface="+mn-cs"/>
      </a:defRPr>
    </a:lvl7pPr>
    <a:lvl8pPr marL="3200400" algn="l" defTabSz="914400" rtl="0" eaLnBrk="1" latinLnBrk="0" hangingPunct="1">
      <a:defRPr sz="1400" kern="1200">
        <a:solidFill>
          <a:srgbClr val="000000"/>
        </a:solidFill>
        <a:latin typeface="Arial" pitchFamily="34" charset="0"/>
        <a:ea typeface="宋体" pitchFamily="2" charset="-122"/>
        <a:cs typeface="+mn-cs"/>
      </a:defRPr>
    </a:lvl8pPr>
    <a:lvl9pPr marL="3657600" algn="l" defTabSz="914400" rtl="0" eaLnBrk="1" latinLnBrk="0" hangingPunct="1">
      <a:defRPr sz="1400" kern="1200">
        <a:solidFill>
          <a:srgbClr val="000000"/>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0025"/>
    <a:srgbClr val="FFFF66"/>
    <a:srgbClr val="FF7C80"/>
    <a:srgbClr val="267470"/>
    <a:srgbClr val="000099"/>
    <a:srgbClr val="CCFFFF"/>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07" autoAdjust="0"/>
    <p:restoredTop sz="94609" autoAdjust="0"/>
  </p:normalViewPr>
  <p:slideViewPr>
    <p:cSldViewPr>
      <p:cViewPr varScale="1">
        <p:scale>
          <a:sx n="78" d="100"/>
          <a:sy n="78" d="100"/>
        </p:scale>
        <p:origin x="1526" y="4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108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7.xml"/><Relationship Id="rId3" Type="http://schemas.openxmlformats.org/officeDocument/2006/relationships/slide" Target="slides/slide3.xml"/><Relationship Id="rId7" Type="http://schemas.openxmlformats.org/officeDocument/2006/relationships/slide" Target="slides/slide10.xml"/><Relationship Id="rId12" Type="http://schemas.openxmlformats.org/officeDocument/2006/relationships/slide" Target="slides/slide16.xml"/><Relationship Id="rId17" Type="http://schemas.openxmlformats.org/officeDocument/2006/relationships/slide" Target="slides/slide31.xml"/><Relationship Id="rId2" Type="http://schemas.openxmlformats.org/officeDocument/2006/relationships/slide" Target="slides/slide2.xml"/><Relationship Id="rId16" Type="http://schemas.openxmlformats.org/officeDocument/2006/relationships/slide" Target="slides/slide24.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15.xml"/><Relationship Id="rId5" Type="http://schemas.openxmlformats.org/officeDocument/2006/relationships/slide" Target="slides/slide8.xml"/><Relationship Id="rId15" Type="http://schemas.openxmlformats.org/officeDocument/2006/relationships/slide" Target="slides/slide23.xml"/><Relationship Id="rId10" Type="http://schemas.openxmlformats.org/officeDocument/2006/relationships/slide" Target="slides/slide14.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7938" y="0"/>
            <a:ext cx="2887662" cy="4397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nSpc>
                <a:spcPct val="100000"/>
              </a:lnSpc>
              <a:spcAft>
                <a:spcPct val="0"/>
              </a:spcAft>
              <a:buClrTx/>
              <a:buSzTx/>
              <a:buFontTx/>
              <a:buNone/>
              <a:defRPr kumimoji="1" sz="1000" i="1">
                <a:solidFill>
                  <a:schemeClr val="tx1"/>
                </a:solidFill>
                <a:latin typeface="Times New Roman" pitchFamily="18" charset="0"/>
              </a:defRPr>
            </a:lvl1pPr>
          </a:lstStyle>
          <a:p>
            <a:endParaRPr lang="en-US" altLang="zh-CN"/>
          </a:p>
        </p:txBody>
      </p:sp>
      <p:sp>
        <p:nvSpPr>
          <p:cNvPr id="3075" name="Rectangle 3"/>
          <p:cNvSpPr>
            <a:spLocks noGrp="1" noChangeArrowheads="1"/>
          </p:cNvSpPr>
          <p:nvPr>
            <p:ph type="dt" sz="quarter" idx="1"/>
          </p:nvPr>
        </p:nvSpPr>
        <p:spPr bwMode="auto">
          <a:xfrm>
            <a:off x="3840163" y="0"/>
            <a:ext cx="2887662" cy="4397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lnSpc>
                <a:spcPct val="100000"/>
              </a:lnSpc>
              <a:spcAft>
                <a:spcPct val="0"/>
              </a:spcAft>
              <a:buClrTx/>
              <a:buSzTx/>
              <a:buFontTx/>
              <a:buNone/>
              <a:defRPr kumimoji="1" sz="1000" i="1">
                <a:solidFill>
                  <a:schemeClr val="tx1"/>
                </a:solidFill>
                <a:latin typeface="Times New Roman" pitchFamily="18" charset="0"/>
              </a:defRPr>
            </a:lvl1pPr>
          </a:lstStyle>
          <a:p>
            <a:endParaRPr lang="en-US" altLang="zh-CN"/>
          </a:p>
        </p:txBody>
      </p:sp>
      <p:sp>
        <p:nvSpPr>
          <p:cNvPr id="3076" name="Rectangle 4"/>
          <p:cNvSpPr>
            <a:spLocks noGrp="1" noChangeArrowheads="1"/>
          </p:cNvSpPr>
          <p:nvPr>
            <p:ph type="ftr" sz="quarter" idx="2"/>
          </p:nvPr>
        </p:nvSpPr>
        <p:spPr bwMode="auto">
          <a:xfrm>
            <a:off x="7938" y="9318625"/>
            <a:ext cx="2887662" cy="5476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nSpc>
                <a:spcPct val="100000"/>
              </a:lnSpc>
              <a:spcAft>
                <a:spcPct val="0"/>
              </a:spcAft>
              <a:buClrTx/>
              <a:buSzTx/>
              <a:buFontTx/>
              <a:buNone/>
              <a:defRPr kumimoji="1" sz="1000" i="1">
                <a:solidFill>
                  <a:schemeClr val="tx1"/>
                </a:solidFill>
                <a:latin typeface="Times New Roman" pitchFamily="18" charset="0"/>
              </a:defRPr>
            </a:lvl1pPr>
          </a:lstStyle>
          <a:p>
            <a:endParaRPr lang="en-US" altLang="zh-CN"/>
          </a:p>
        </p:txBody>
      </p:sp>
      <p:sp>
        <p:nvSpPr>
          <p:cNvPr id="3077" name="Rectangle 5"/>
          <p:cNvSpPr>
            <a:spLocks noGrp="1" noChangeArrowheads="1"/>
          </p:cNvSpPr>
          <p:nvPr>
            <p:ph type="sldNum" sz="quarter" idx="3"/>
          </p:nvPr>
        </p:nvSpPr>
        <p:spPr bwMode="auto">
          <a:xfrm>
            <a:off x="3840163" y="9318625"/>
            <a:ext cx="2887662" cy="5476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lnSpc>
                <a:spcPct val="100000"/>
              </a:lnSpc>
              <a:spcAft>
                <a:spcPct val="0"/>
              </a:spcAft>
              <a:buClrTx/>
              <a:buSzTx/>
              <a:buFontTx/>
              <a:buNone/>
              <a:defRPr kumimoji="1" sz="1000" i="1">
                <a:solidFill>
                  <a:schemeClr val="tx1"/>
                </a:solidFill>
                <a:latin typeface="Times New Roman" pitchFamily="18" charset="0"/>
              </a:defRPr>
            </a:lvl1pPr>
          </a:lstStyle>
          <a:p>
            <a:fld id="{9133B795-0F01-478E-925F-87F9A41C7DAB}" type="slidenum">
              <a:rPr lang="en-US" altLang="zh-CN"/>
              <a:pPr/>
              <a:t>‹#›</a:t>
            </a:fld>
            <a:endParaRPr lang="en-US" altLang="zh-CN"/>
          </a:p>
        </p:txBody>
      </p:sp>
    </p:spTree>
    <p:extLst>
      <p:ext uri="{BB962C8B-B14F-4D97-AF65-F5344CB8AC3E}">
        <p14:creationId xmlns:p14="http://schemas.microsoft.com/office/powerpoint/2010/main" val="591679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7938" y="0"/>
            <a:ext cx="2887662" cy="4397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lnSpc>
                <a:spcPct val="100000"/>
              </a:lnSpc>
              <a:spcAft>
                <a:spcPct val="0"/>
              </a:spcAft>
              <a:buClrTx/>
              <a:buSzTx/>
              <a:buFontTx/>
              <a:buNone/>
              <a:defRPr kumimoji="1" sz="1000" i="1">
                <a:solidFill>
                  <a:schemeClr val="tx1"/>
                </a:solidFill>
                <a:latin typeface="Times New Roman" pitchFamily="18" charset="0"/>
              </a:defRPr>
            </a:lvl1pPr>
          </a:lstStyle>
          <a:p>
            <a:endParaRPr lang="en-US" altLang="zh-CN"/>
          </a:p>
        </p:txBody>
      </p:sp>
      <p:sp>
        <p:nvSpPr>
          <p:cNvPr id="2051" name="Rectangle 3"/>
          <p:cNvSpPr>
            <a:spLocks noGrp="1" noChangeArrowheads="1"/>
          </p:cNvSpPr>
          <p:nvPr>
            <p:ph type="dt" idx="1"/>
          </p:nvPr>
        </p:nvSpPr>
        <p:spPr bwMode="auto">
          <a:xfrm>
            <a:off x="3840163" y="0"/>
            <a:ext cx="2887662" cy="4397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lnSpc>
                <a:spcPct val="100000"/>
              </a:lnSpc>
              <a:spcAft>
                <a:spcPct val="0"/>
              </a:spcAft>
              <a:buClrTx/>
              <a:buSzTx/>
              <a:buFontTx/>
              <a:buNone/>
              <a:defRPr kumimoji="1" sz="1000" i="1">
                <a:solidFill>
                  <a:schemeClr val="tx1"/>
                </a:solidFill>
                <a:latin typeface="Times New Roman" pitchFamily="18" charset="0"/>
              </a:defRPr>
            </a:lvl1pPr>
          </a:lstStyle>
          <a:p>
            <a:endParaRPr lang="en-US" altLang="zh-CN"/>
          </a:p>
        </p:txBody>
      </p:sp>
      <p:sp>
        <p:nvSpPr>
          <p:cNvPr id="2052" name="Rectangle 4"/>
          <p:cNvSpPr>
            <a:spLocks noGrp="1" noChangeArrowheads="1"/>
          </p:cNvSpPr>
          <p:nvPr>
            <p:ph type="ftr" sz="quarter" idx="4"/>
          </p:nvPr>
        </p:nvSpPr>
        <p:spPr bwMode="auto">
          <a:xfrm>
            <a:off x="7938" y="9318625"/>
            <a:ext cx="2887662" cy="5476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lnSpc>
                <a:spcPct val="100000"/>
              </a:lnSpc>
              <a:spcAft>
                <a:spcPct val="0"/>
              </a:spcAft>
              <a:buClrTx/>
              <a:buSzTx/>
              <a:buFontTx/>
              <a:buNone/>
              <a:defRPr kumimoji="1" sz="1000" i="1">
                <a:solidFill>
                  <a:schemeClr val="tx1"/>
                </a:solidFill>
                <a:latin typeface="Times New Roman" pitchFamily="18" charset="0"/>
              </a:defRPr>
            </a:lvl1pPr>
          </a:lstStyle>
          <a:p>
            <a:endParaRPr lang="en-US" altLang="zh-CN"/>
          </a:p>
        </p:txBody>
      </p:sp>
      <p:sp>
        <p:nvSpPr>
          <p:cNvPr id="2053" name="Rectangle 5"/>
          <p:cNvSpPr>
            <a:spLocks noGrp="1" noChangeArrowheads="1"/>
          </p:cNvSpPr>
          <p:nvPr>
            <p:ph type="sldNum" sz="quarter" idx="5"/>
          </p:nvPr>
        </p:nvSpPr>
        <p:spPr bwMode="auto">
          <a:xfrm>
            <a:off x="3840163" y="9318625"/>
            <a:ext cx="2887662" cy="5476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lnSpc>
                <a:spcPct val="100000"/>
              </a:lnSpc>
              <a:spcAft>
                <a:spcPct val="0"/>
              </a:spcAft>
              <a:buClrTx/>
              <a:buSzTx/>
              <a:buFontTx/>
              <a:buNone/>
              <a:defRPr kumimoji="1" sz="1000" i="1">
                <a:solidFill>
                  <a:schemeClr val="tx1"/>
                </a:solidFill>
                <a:latin typeface="Times New Roman" pitchFamily="18" charset="0"/>
              </a:defRPr>
            </a:lvl1pPr>
          </a:lstStyle>
          <a:p>
            <a:fld id="{4AE0DFE1-4862-4135-B075-1182868AD8F7}" type="slidenum">
              <a:rPr lang="en-US" altLang="zh-CN"/>
              <a:pPr/>
              <a:t>‹#›</a:t>
            </a:fld>
            <a:endParaRPr lang="en-US" altLang="zh-CN"/>
          </a:p>
        </p:txBody>
      </p:sp>
      <p:sp>
        <p:nvSpPr>
          <p:cNvPr id="2054" name="Rectangle 6"/>
          <p:cNvSpPr>
            <a:spLocks noGrp="1" noRot="1" noChangeAspect="1" noChangeArrowheads="1" noTextEdit="1"/>
          </p:cNvSpPr>
          <p:nvPr>
            <p:ph type="sldImg" idx="2"/>
          </p:nvPr>
        </p:nvSpPr>
        <p:spPr bwMode="auto">
          <a:xfrm>
            <a:off x="903288" y="741363"/>
            <a:ext cx="4929187" cy="3697287"/>
          </a:xfrm>
          <a:prstGeom prst="rect">
            <a:avLst/>
          </a:prstGeom>
          <a:noFill/>
          <a:ln w="12700">
            <a:solidFill>
              <a:schemeClr val="tx1"/>
            </a:solidFill>
            <a:miter lim="800000"/>
            <a:headEnd/>
            <a:tailEnd/>
          </a:ln>
          <a:effectLst/>
        </p:spPr>
      </p:sp>
      <p:sp>
        <p:nvSpPr>
          <p:cNvPr id="2055" name="Rectangle 7"/>
          <p:cNvSpPr>
            <a:spLocks noGrp="1" noChangeArrowheads="1"/>
          </p:cNvSpPr>
          <p:nvPr>
            <p:ph type="body" sz="quarter" idx="3"/>
          </p:nvPr>
        </p:nvSpPr>
        <p:spPr bwMode="auto">
          <a:xfrm>
            <a:off x="898525" y="4686300"/>
            <a:ext cx="4938713" cy="444023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smtClean="0"/>
              <a:t>Click to edit Master notes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extLst>
      <p:ext uri="{BB962C8B-B14F-4D97-AF65-F5344CB8AC3E}">
        <p14:creationId xmlns:p14="http://schemas.microsoft.com/office/powerpoint/2010/main" val="32628255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0EA1D20-B375-465A-834A-A58DE04DFBF4}" type="slidenum">
              <a:rPr lang="en-US" altLang="zh-CN"/>
              <a:pPr/>
              <a:t>13</a:t>
            </a:fld>
            <a:endParaRPr lang="en-US" altLang="zh-CN"/>
          </a:p>
        </p:txBody>
      </p:sp>
      <p:sp>
        <p:nvSpPr>
          <p:cNvPr id="21506" name="Rectangle 2"/>
          <p:cNvSpPr>
            <a:spLocks noGrp="1" noRot="1" noChangeAspect="1" noChangeArrowheads="1" noTextEdit="1"/>
          </p:cNvSpPr>
          <p:nvPr>
            <p:ph type="sldImg"/>
          </p:nvPr>
        </p:nvSpPr>
        <p:spPr>
          <a:ln cap="flat"/>
        </p:spPr>
      </p:sp>
      <p:sp>
        <p:nvSpPr>
          <p:cNvPr id="21507" name="Rectangle 3"/>
          <p:cNvSpPr>
            <a:spLocks noGrp="1" noChangeArrowheads="1"/>
          </p:cNvSpPr>
          <p:nvPr>
            <p:ph type="body" idx="1"/>
          </p:nvPr>
        </p:nvSpPr>
        <p:spPr>
          <a:ln/>
        </p:spPr>
        <p:txBody>
          <a:bodyPr/>
          <a:lstStyle/>
          <a:p>
            <a:endParaRPr lang="zh-CN" altLang="zh-CN"/>
          </a:p>
        </p:txBody>
      </p:sp>
    </p:spTree>
    <p:extLst>
      <p:ext uri="{BB962C8B-B14F-4D97-AF65-F5344CB8AC3E}">
        <p14:creationId xmlns:p14="http://schemas.microsoft.com/office/powerpoint/2010/main" val="3980866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02D554C-175A-4659-98B8-5553328436F9}" type="slidenum">
              <a:rPr lang="en-US" altLang="zh-CN"/>
              <a:pPr/>
              <a:t>18</a:t>
            </a:fld>
            <a:endParaRPr lang="en-US" altLang="zh-CN"/>
          </a:p>
        </p:txBody>
      </p:sp>
      <p:sp>
        <p:nvSpPr>
          <p:cNvPr id="295938" name="Rectangle 2"/>
          <p:cNvSpPr>
            <a:spLocks noGrp="1" noRot="1" noChangeAspect="1" noChangeArrowheads="1"/>
          </p:cNvSpPr>
          <p:nvPr>
            <p:ph type="sldImg"/>
          </p:nvPr>
        </p:nvSpPr>
        <p:spPr bwMode="auto">
          <a:xfrm>
            <a:off x="903288" y="741363"/>
            <a:ext cx="4929187" cy="3697287"/>
          </a:xfrm>
          <a:prstGeom prst="rect">
            <a:avLst/>
          </a:prstGeom>
          <a:noFill/>
          <a:ln w="12700" cap="flat">
            <a:solidFill>
              <a:schemeClr val="tx1"/>
            </a:solidFill>
            <a:miter lim="800000"/>
            <a:headEnd/>
            <a:tailEnd/>
          </a:ln>
        </p:spPr>
      </p:sp>
      <p:sp>
        <p:nvSpPr>
          <p:cNvPr id="295939" name="Rectangle 3"/>
          <p:cNvSpPr>
            <a:spLocks noGrp="1" noChangeArrowheads="1"/>
          </p:cNvSpPr>
          <p:nvPr>
            <p:ph type="body" idx="1"/>
          </p:nvPr>
        </p:nvSpPr>
        <p:spPr bwMode="auto">
          <a:xfrm>
            <a:off x="898525" y="4686300"/>
            <a:ext cx="4938713" cy="4440238"/>
          </a:xfrm>
          <a:prstGeom prst="rect">
            <a:avLst/>
          </a:prstGeom>
          <a:noFill/>
          <a:ln>
            <a:miter lim="800000"/>
            <a:headEnd/>
            <a:tailEnd/>
          </a:ln>
        </p:spPr>
        <p:txBody>
          <a:bodyPr lIns="92075" tIns="46038" rIns="92075" bIns="46038"/>
          <a:lstStyle/>
          <a:p>
            <a:endParaRPr lang="zh-CN" altLang="zh-CN"/>
          </a:p>
        </p:txBody>
      </p:sp>
    </p:spTree>
    <p:extLst>
      <p:ext uri="{BB962C8B-B14F-4D97-AF65-F5344CB8AC3E}">
        <p14:creationId xmlns:p14="http://schemas.microsoft.com/office/powerpoint/2010/main" val="1752638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93218" name="Rectangle 2"/>
          <p:cNvSpPr>
            <a:spLocks noChangeArrowheads="1"/>
          </p:cNvSpPr>
          <p:nvPr/>
        </p:nvSpPr>
        <p:spPr bwMode="ltGray">
          <a:xfrm>
            <a:off x="0" y="6642100"/>
            <a:ext cx="9144000" cy="230188"/>
          </a:xfrm>
          <a:prstGeom prst="rect">
            <a:avLst/>
          </a:prstGeom>
          <a:solidFill>
            <a:srgbClr val="A31221"/>
          </a:solidFill>
          <a:ln w="12699">
            <a:noFill/>
            <a:miter lim="800000"/>
            <a:headEnd/>
            <a:tailEnd/>
          </a:ln>
          <a:effectLst/>
        </p:spPr>
        <p:txBody>
          <a:bodyPr wrap="none" anchor="ctr"/>
          <a:lstStyle/>
          <a:p>
            <a:endParaRPr lang="zh-CN" altLang="en-US"/>
          </a:p>
        </p:txBody>
      </p:sp>
      <p:sp>
        <p:nvSpPr>
          <p:cNvPr id="393219" name="Rectangle 3"/>
          <p:cNvSpPr>
            <a:spLocks noGrp="1" noChangeArrowheads="1"/>
          </p:cNvSpPr>
          <p:nvPr>
            <p:ph type="dt" sz="quarter" idx="2"/>
          </p:nvPr>
        </p:nvSpPr>
        <p:spPr bwMode="white">
          <a:xfrm>
            <a:off x="6762750" y="5638800"/>
            <a:ext cx="2163763" cy="482600"/>
          </a:xfrm>
          <a:prstGeom prst="rect">
            <a:avLst/>
          </a:prstGeom>
          <a:noFill/>
          <a:ln>
            <a:miter lim="800000"/>
            <a:headEnd/>
            <a:tailEnd/>
          </a:ln>
        </p:spPr>
        <p:txBody>
          <a:bodyPr vert="horz" wrap="square" lIns="91388" tIns="45693" rIns="91388" bIns="45693" numCol="1" anchor="t" anchorCtr="0" compatLnSpc="1">
            <a:prstTxWarp prst="textNoShape">
              <a:avLst/>
            </a:prstTxWarp>
          </a:bodyPr>
          <a:lstStyle>
            <a:lvl1pPr algn="r">
              <a:lnSpc>
                <a:spcPct val="100000"/>
              </a:lnSpc>
              <a:spcBef>
                <a:spcPct val="50000"/>
              </a:spcBef>
              <a:spcAft>
                <a:spcPct val="0"/>
              </a:spcAft>
              <a:buClr>
                <a:srgbClr val="B2B2B2"/>
              </a:buClr>
              <a:buFont typeface="Wingdings" pitchFamily="2" charset="2"/>
              <a:buNone/>
              <a:defRPr sz="800">
                <a:solidFill>
                  <a:schemeClr val="bg1"/>
                </a:solidFill>
              </a:defRPr>
            </a:lvl1pPr>
          </a:lstStyle>
          <a:p>
            <a:endParaRPr lang="en-US" altLang="zh-CN"/>
          </a:p>
        </p:txBody>
      </p:sp>
      <p:sp>
        <p:nvSpPr>
          <p:cNvPr id="393220" name="Rectangle 4"/>
          <p:cNvSpPr>
            <a:spLocks noGrp="1" noChangeArrowheads="1"/>
          </p:cNvSpPr>
          <p:nvPr>
            <p:ph type="ctrTitle" sz="quarter"/>
          </p:nvPr>
        </p:nvSpPr>
        <p:spPr>
          <a:xfrm>
            <a:off x="914400" y="1447800"/>
            <a:ext cx="7772400" cy="1470025"/>
          </a:xfrm>
        </p:spPr>
        <p:txBody>
          <a:bodyPr/>
          <a:lstStyle>
            <a:lvl1pPr algn="r">
              <a:lnSpc>
                <a:spcPct val="95000"/>
              </a:lnSpc>
              <a:defRPr sz="3600"/>
            </a:lvl1pPr>
          </a:lstStyle>
          <a:p>
            <a:r>
              <a:rPr lang="zh-CN" altLang="en-US"/>
              <a:t>单击此处编辑母版标题样式</a:t>
            </a:r>
          </a:p>
        </p:txBody>
      </p:sp>
      <p:sp>
        <p:nvSpPr>
          <p:cNvPr id="393221" name="Rectangle 5"/>
          <p:cNvSpPr>
            <a:spLocks noGrp="1" noChangeArrowheads="1"/>
          </p:cNvSpPr>
          <p:nvPr>
            <p:ph type="subTitle" sz="quarter" idx="1"/>
          </p:nvPr>
        </p:nvSpPr>
        <p:spPr>
          <a:xfrm>
            <a:off x="2286000" y="3068638"/>
            <a:ext cx="6400800" cy="1752600"/>
          </a:xfrm>
        </p:spPr>
        <p:txBody>
          <a:bodyPr/>
          <a:lstStyle>
            <a:lvl1pPr marL="0" indent="0" algn="r" defTabSz="914400">
              <a:lnSpc>
                <a:spcPct val="100000"/>
              </a:lnSpc>
              <a:tabLst/>
              <a:defRPr b="0">
                <a:solidFill>
                  <a:srgbClr val="A31221"/>
                </a:solidFill>
                <a:latin typeface="Arial Narrow" pitchFamily="34" charset="0"/>
              </a:defRPr>
            </a:lvl1pPr>
          </a:lstStyle>
          <a:p>
            <a:r>
              <a:rPr lang="zh-CN" altLang="en-US"/>
              <a:t>单击此处编辑母版副标题样式</a:t>
            </a:r>
          </a:p>
        </p:txBody>
      </p:sp>
      <p:sp>
        <p:nvSpPr>
          <p:cNvPr id="393222" name="Line 6"/>
          <p:cNvSpPr>
            <a:spLocks noChangeShapeType="1"/>
          </p:cNvSpPr>
          <p:nvPr/>
        </p:nvSpPr>
        <p:spPr bwMode="auto">
          <a:xfrm>
            <a:off x="0" y="64008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endParaRPr lang="zh-CN" altLang="en-US"/>
          </a:p>
        </p:txBody>
      </p:sp>
      <p:sp>
        <p:nvSpPr>
          <p:cNvPr id="393223" name="Text Box 7"/>
          <p:cNvSpPr txBox="1">
            <a:spLocks noChangeArrowheads="1"/>
          </p:cNvSpPr>
          <p:nvPr/>
        </p:nvSpPr>
        <p:spPr bwMode="auto">
          <a:xfrm>
            <a:off x="6572250" y="6553200"/>
            <a:ext cx="2571750" cy="304800"/>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CC99FF"/>
              </a:buClr>
              <a:buSzTx/>
              <a:buFont typeface="Monotype Sorts" pitchFamily="2" charset="2"/>
              <a:buNone/>
            </a:pPr>
            <a:r>
              <a:rPr kumimoji="1" lang="en-US" altLang="zh-CN" b="1">
                <a:solidFill>
                  <a:schemeClr val="tx1"/>
                </a:solidFill>
                <a:latin typeface="Times New Roman" pitchFamily="18" charset="0"/>
              </a:rPr>
              <a:t>           </a:t>
            </a:r>
            <a:r>
              <a:rPr kumimoji="1" lang="zh-CN" altLang="en-US" b="1">
                <a:solidFill>
                  <a:schemeClr val="tx1"/>
                </a:solidFill>
                <a:latin typeface="Times New Roman" pitchFamily="18" charset="0"/>
              </a:rPr>
              <a:t>第  </a:t>
            </a:r>
            <a:fld id="{A1F6F2AE-DF06-49D3-B814-DB841B7BDB42}" type="slidenum">
              <a:rPr kumimoji="1" lang="zh-CN" altLang="en-US" b="1">
                <a:solidFill>
                  <a:schemeClr val="tx1"/>
                </a:solidFill>
                <a:latin typeface="Times New Roman" pitchFamily="18" charset="0"/>
              </a:rPr>
              <a:pPr algn="ctr">
                <a:lnSpc>
                  <a:spcPct val="100000"/>
                </a:lnSpc>
                <a:spcBef>
                  <a:spcPct val="50000"/>
                </a:spcBef>
                <a:spcAft>
                  <a:spcPct val="0"/>
                </a:spcAft>
                <a:buClr>
                  <a:srgbClr val="CC99FF"/>
                </a:buClr>
                <a:buSzTx/>
                <a:buFont typeface="Monotype Sorts" pitchFamily="2" charset="2"/>
                <a:buNone/>
              </a:pPr>
              <a:t>‹#›</a:t>
            </a:fld>
            <a:r>
              <a:rPr kumimoji="1" lang="zh-CN" altLang="en-US" b="1">
                <a:solidFill>
                  <a:schemeClr val="tx1"/>
                </a:solidFill>
                <a:latin typeface="Times New Roman" pitchFamily="18" charset="0"/>
              </a:rPr>
              <a:t>  页</a:t>
            </a:r>
          </a:p>
        </p:txBody>
      </p:sp>
      <p:sp>
        <p:nvSpPr>
          <p:cNvPr id="393224" name="Line 8"/>
          <p:cNvSpPr>
            <a:spLocks noChangeShapeType="1"/>
          </p:cNvSpPr>
          <p:nvPr userDrawn="1"/>
        </p:nvSpPr>
        <p:spPr bwMode="auto">
          <a:xfrm>
            <a:off x="0" y="63246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endParaRPr lang="zh-CN" altLang="en-US"/>
          </a:p>
        </p:txBody>
      </p:sp>
      <p:sp>
        <p:nvSpPr>
          <p:cNvPr id="393225" name="Rectangle 9"/>
          <p:cNvSpPr>
            <a:spLocks noChangeArrowheads="1"/>
          </p:cNvSpPr>
          <p:nvPr userDrawn="1"/>
        </p:nvSpPr>
        <p:spPr bwMode="auto">
          <a:xfrm>
            <a:off x="2971800" y="6400800"/>
            <a:ext cx="2724150" cy="396875"/>
          </a:xfrm>
          <a:prstGeom prst="rect">
            <a:avLst/>
          </a:prstGeom>
          <a:noFill/>
          <a:ln w="12700">
            <a:noFill/>
            <a:miter lim="800000"/>
            <a:headEnd type="none" w="sm" len="sm"/>
            <a:tailEnd type="none" w="sm" len="sm"/>
          </a:ln>
          <a:effectLst/>
        </p:spPr>
        <p:txBody>
          <a:bodyPr wrap="none">
            <a:spAutoFit/>
          </a:bodyPr>
          <a:lstStyle/>
          <a:p>
            <a:pPr>
              <a:lnSpc>
                <a:spcPct val="100000"/>
              </a:lnSpc>
              <a:spcBef>
                <a:spcPct val="50000"/>
              </a:spcBef>
              <a:spcAft>
                <a:spcPct val="0"/>
              </a:spcAft>
              <a:buClrTx/>
              <a:buSzTx/>
              <a:buFontTx/>
              <a:buNone/>
            </a:pPr>
            <a:r>
              <a:rPr kumimoji="1" lang="zh-CN" altLang="en-US" sz="2000" b="1">
                <a:solidFill>
                  <a:schemeClr val="tx1"/>
                </a:solidFill>
                <a:latin typeface="Times New Roman" pitchFamily="18" charset="0"/>
                <a:ea typeface="华文新魏" pitchFamily="2" charset="-122"/>
              </a:rPr>
              <a:t>北京理工大学计算机系</a:t>
            </a:r>
          </a:p>
        </p:txBody>
      </p:sp>
      <p:sp>
        <p:nvSpPr>
          <p:cNvPr id="393226" name="Text Box 10"/>
          <p:cNvSpPr txBox="1">
            <a:spLocks noChangeArrowheads="1"/>
          </p:cNvSpPr>
          <p:nvPr userDrawn="1"/>
        </p:nvSpPr>
        <p:spPr bwMode="auto">
          <a:xfrm>
            <a:off x="6572250" y="6553200"/>
            <a:ext cx="2571750" cy="304800"/>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CC99FF"/>
              </a:buClr>
              <a:buSzTx/>
              <a:buFont typeface="Monotype Sorts" pitchFamily="2" charset="2"/>
              <a:buNone/>
            </a:pPr>
            <a:r>
              <a:rPr kumimoji="1" lang="en-US" altLang="zh-CN" b="1">
                <a:solidFill>
                  <a:schemeClr val="tx1"/>
                </a:solidFill>
                <a:latin typeface="Times New Roman" pitchFamily="18" charset="0"/>
              </a:rPr>
              <a:t>           </a:t>
            </a:r>
            <a:r>
              <a:rPr kumimoji="1" lang="zh-CN" altLang="en-US" b="1">
                <a:solidFill>
                  <a:schemeClr val="tx1"/>
                </a:solidFill>
                <a:latin typeface="Times New Roman" pitchFamily="18" charset="0"/>
              </a:rPr>
              <a:t>第  </a:t>
            </a:r>
            <a:fld id="{5693BCA9-6B42-4D8B-81E3-003FB9E36AB8}" type="slidenum">
              <a:rPr kumimoji="1" lang="zh-CN" altLang="en-US" b="1">
                <a:solidFill>
                  <a:schemeClr val="tx1"/>
                </a:solidFill>
                <a:latin typeface="Times New Roman" pitchFamily="18" charset="0"/>
              </a:rPr>
              <a:pPr algn="ctr">
                <a:lnSpc>
                  <a:spcPct val="100000"/>
                </a:lnSpc>
                <a:spcBef>
                  <a:spcPct val="50000"/>
                </a:spcBef>
                <a:spcAft>
                  <a:spcPct val="0"/>
                </a:spcAft>
                <a:buClr>
                  <a:srgbClr val="CC99FF"/>
                </a:buClr>
                <a:buSzTx/>
                <a:buFont typeface="Monotype Sorts" pitchFamily="2" charset="2"/>
                <a:buNone/>
              </a:pPr>
              <a:t>‹#›</a:t>
            </a:fld>
            <a:r>
              <a:rPr kumimoji="1" lang="zh-CN" altLang="en-US" b="1">
                <a:solidFill>
                  <a:schemeClr val="tx1"/>
                </a:solidFill>
                <a:latin typeface="Times New Roman" pitchFamily="18" charset="0"/>
              </a:rPr>
              <a:t>  页</a:t>
            </a:r>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6200" y="228600"/>
            <a:ext cx="1798638" cy="3230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28700" y="228600"/>
            <a:ext cx="5245100" cy="32305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028700" y="228600"/>
            <a:ext cx="7196138" cy="3230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77938" y="1354138"/>
            <a:ext cx="3228975"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354138"/>
            <a:ext cx="3230562"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2194" name="Rectangle 1026"/>
          <p:cNvSpPr>
            <a:spLocks noChangeArrowheads="1"/>
          </p:cNvSpPr>
          <p:nvPr/>
        </p:nvSpPr>
        <p:spPr bwMode="auto">
          <a:xfrm>
            <a:off x="128588" y="1319213"/>
            <a:ext cx="8829675" cy="5194300"/>
          </a:xfrm>
          <a:prstGeom prst="rect">
            <a:avLst/>
          </a:prstGeom>
          <a:noFill/>
          <a:ln w="12700">
            <a:noFill/>
            <a:prstDash val="dash"/>
            <a:miter lim="800000"/>
            <a:headEnd/>
            <a:tailEnd/>
          </a:ln>
          <a:effectLst/>
        </p:spPr>
        <p:txBody>
          <a:bodyPr lIns="92023" tIns="46014" rIns="92023" bIns="46014"/>
          <a:lstStyle/>
          <a:p>
            <a:pPr marL="284163" indent="-284163" defTabSz="346075">
              <a:buClr>
                <a:srgbClr val="A31221"/>
              </a:buClr>
              <a:buFont typeface="Wingdings 3" pitchFamily="18" charset="2"/>
              <a:buNone/>
              <a:tabLst>
                <a:tab pos="1260475" algn="l"/>
              </a:tabLst>
            </a:pPr>
            <a:endParaRPr lang="zh-CN" altLang="zh-CN" sz="2200" b="1">
              <a:latin typeface="宋体" pitchFamily="2" charset="-122"/>
            </a:endParaRPr>
          </a:p>
        </p:txBody>
      </p:sp>
      <p:sp>
        <p:nvSpPr>
          <p:cNvPr id="392195" name="Rectangle 1027"/>
          <p:cNvSpPr>
            <a:spLocks noChangeArrowheads="1"/>
          </p:cNvSpPr>
          <p:nvPr/>
        </p:nvSpPr>
        <p:spPr bwMode="auto">
          <a:xfrm>
            <a:off x="8247063" y="6672263"/>
            <a:ext cx="715962" cy="285750"/>
          </a:xfrm>
          <a:prstGeom prst="rect">
            <a:avLst/>
          </a:prstGeom>
          <a:noFill/>
          <a:ln w="9525">
            <a:noFill/>
            <a:miter lim="800000"/>
            <a:headEnd/>
            <a:tailEnd/>
          </a:ln>
          <a:effectLst/>
        </p:spPr>
        <p:txBody>
          <a:bodyPr lIns="0" tIns="0" rIns="0" bIns="0"/>
          <a:lstStyle/>
          <a:p>
            <a:pPr algn="r">
              <a:lnSpc>
                <a:spcPct val="100000"/>
              </a:lnSpc>
              <a:spcAft>
                <a:spcPct val="0"/>
              </a:spcAft>
              <a:buClrTx/>
              <a:buSzTx/>
              <a:buFontTx/>
              <a:buNone/>
            </a:pPr>
            <a:fld id="{6D4F461E-5191-4AB6-AE57-3B908F225581}" type="slidenum">
              <a:rPr lang="en-US" altLang="zh-CN" sz="800">
                <a:solidFill>
                  <a:srgbClr val="969696"/>
                </a:solidFill>
                <a:latin typeface="Arial Narrow" pitchFamily="34" charset="0"/>
              </a:rPr>
              <a:pPr algn="r">
                <a:lnSpc>
                  <a:spcPct val="100000"/>
                </a:lnSpc>
                <a:spcAft>
                  <a:spcPct val="0"/>
                </a:spcAft>
                <a:buClrTx/>
                <a:buSzTx/>
                <a:buFontTx/>
                <a:buNone/>
              </a:pPr>
              <a:t>‹#›</a:t>
            </a:fld>
            <a:endParaRPr lang="en-US" altLang="zh-CN" sz="800">
              <a:solidFill>
                <a:srgbClr val="969696"/>
              </a:solidFill>
              <a:latin typeface="Arial Narrow" pitchFamily="34" charset="0"/>
            </a:endParaRPr>
          </a:p>
        </p:txBody>
      </p:sp>
      <p:sp>
        <p:nvSpPr>
          <p:cNvPr id="392196" name="Line 1028"/>
          <p:cNvSpPr>
            <a:spLocks noChangeShapeType="1"/>
          </p:cNvSpPr>
          <p:nvPr/>
        </p:nvSpPr>
        <p:spPr bwMode="ltGray">
          <a:xfrm>
            <a:off x="0" y="1103313"/>
            <a:ext cx="9144000" cy="0"/>
          </a:xfrm>
          <a:prstGeom prst="line">
            <a:avLst/>
          </a:prstGeom>
          <a:noFill/>
          <a:ln w="9525">
            <a:solidFill>
              <a:srgbClr val="A31221"/>
            </a:solidFill>
            <a:round/>
            <a:headEnd/>
            <a:tailEnd/>
          </a:ln>
          <a:effectLst/>
        </p:spPr>
        <p:txBody>
          <a:bodyPr wrap="none" anchor="ctr"/>
          <a:lstStyle/>
          <a:p>
            <a:endParaRPr lang="zh-CN" altLang="en-US"/>
          </a:p>
        </p:txBody>
      </p:sp>
      <p:sp>
        <p:nvSpPr>
          <p:cNvPr id="392197" name="Rectangle 1029"/>
          <p:cNvSpPr>
            <a:spLocks noGrp="1" noChangeArrowheads="1"/>
          </p:cNvSpPr>
          <p:nvPr>
            <p:ph type="title"/>
          </p:nvPr>
        </p:nvSpPr>
        <p:spPr bwMode="auto">
          <a:xfrm>
            <a:off x="1028700" y="228600"/>
            <a:ext cx="7196138" cy="7588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zh-CN" altLang="en-US" smtClean="0"/>
              <a:t>单击此处编辑母版标题样式</a:t>
            </a:r>
          </a:p>
        </p:txBody>
      </p:sp>
      <p:sp>
        <p:nvSpPr>
          <p:cNvPr id="392198" name="Rectangle 1030"/>
          <p:cNvSpPr>
            <a:spLocks noGrp="1" noChangeArrowheads="1"/>
          </p:cNvSpPr>
          <p:nvPr>
            <p:ph type="body" idx="1"/>
          </p:nvPr>
        </p:nvSpPr>
        <p:spPr bwMode="auto">
          <a:xfrm>
            <a:off x="1277938" y="1354138"/>
            <a:ext cx="6611937" cy="21050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endParaRPr lang="zh-CN" altLang="zh-CN" smtClean="0"/>
          </a:p>
        </p:txBody>
      </p:sp>
      <p:sp>
        <p:nvSpPr>
          <p:cNvPr id="392200" name="Line 1032"/>
          <p:cNvSpPr>
            <a:spLocks noChangeShapeType="1"/>
          </p:cNvSpPr>
          <p:nvPr/>
        </p:nvSpPr>
        <p:spPr bwMode="ltGray">
          <a:xfrm>
            <a:off x="-12700" y="1155700"/>
            <a:ext cx="9144000" cy="0"/>
          </a:xfrm>
          <a:prstGeom prst="line">
            <a:avLst/>
          </a:prstGeom>
          <a:noFill/>
          <a:ln w="38100">
            <a:solidFill>
              <a:srgbClr val="A31221"/>
            </a:solidFill>
            <a:round/>
            <a:headEnd/>
            <a:tailEnd/>
          </a:ln>
          <a:effectLst/>
        </p:spPr>
        <p:txBody>
          <a:bodyPr wrap="none" anchor="ctr"/>
          <a:lstStyle/>
          <a:p>
            <a:endParaRPr lang="zh-CN" altLang="en-US"/>
          </a:p>
        </p:txBody>
      </p:sp>
      <p:sp>
        <p:nvSpPr>
          <p:cNvPr id="392201" name="Rectangle 1033"/>
          <p:cNvSpPr>
            <a:spLocks noChangeArrowheads="1"/>
          </p:cNvSpPr>
          <p:nvPr/>
        </p:nvSpPr>
        <p:spPr bwMode="auto">
          <a:xfrm>
            <a:off x="0" y="6592888"/>
            <a:ext cx="9144000" cy="249237"/>
          </a:xfrm>
          <a:prstGeom prst="rect">
            <a:avLst/>
          </a:prstGeom>
          <a:solidFill>
            <a:schemeClr val="tx2"/>
          </a:solidFill>
          <a:ln w="9525" algn="ctr">
            <a:solidFill>
              <a:srgbClr val="CC3300"/>
            </a:solidFill>
            <a:miter lim="800000"/>
            <a:headEnd/>
            <a:tailEnd/>
          </a:ln>
          <a:effectLst/>
        </p:spPr>
        <p:txBody>
          <a:bodyPr wrap="none" lIns="0" tIns="0" rIns="0" bIns="0" anchor="ctr"/>
          <a:lstStyle/>
          <a:p>
            <a:endParaRPr lang="zh-CN" altLang="en-US"/>
          </a:p>
        </p:txBody>
      </p:sp>
      <p:sp>
        <p:nvSpPr>
          <p:cNvPr id="392202" name="Text Box 1034"/>
          <p:cNvSpPr txBox="1">
            <a:spLocks noChangeArrowheads="1"/>
          </p:cNvSpPr>
          <p:nvPr/>
        </p:nvSpPr>
        <p:spPr bwMode="auto">
          <a:xfrm>
            <a:off x="7467600" y="6557963"/>
            <a:ext cx="1674813" cy="300037"/>
          </a:xfrm>
          <a:prstGeom prst="rect">
            <a:avLst/>
          </a:prstGeom>
          <a:noFill/>
          <a:ln w="9525">
            <a:noFill/>
            <a:miter lim="800000"/>
            <a:headEnd/>
            <a:tailEnd/>
          </a:ln>
          <a:effectLst/>
        </p:spPr>
        <p:txBody>
          <a:bodyPr lIns="90187" tIns="45094" rIns="90187" bIns="45094">
            <a:spAutoFit/>
          </a:bodyPr>
          <a:lstStyle/>
          <a:p>
            <a:pPr algn="ctr" defTabSz="901700">
              <a:lnSpc>
                <a:spcPct val="100000"/>
              </a:lnSpc>
              <a:spcBef>
                <a:spcPct val="50000"/>
              </a:spcBef>
              <a:spcAft>
                <a:spcPct val="0"/>
              </a:spcAft>
              <a:buClr>
                <a:srgbClr val="CC99FF"/>
              </a:buClr>
              <a:buSzTx/>
              <a:buFont typeface="Monotype Sorts" pitchFamily="2" charset="2"/>
              <a:buNone/>
            </a:pPr>
            <a:r>
              <a:rPr kumimoji="1" lang="en-US" altLang="zh-CN" b="1">
                <a:solidFill>
                  <a:srgbClr val="FFFF99"/>
                </a:solidFill>
                <a:latin typeface="Times New Roman" pitchFamily="18" charset="0"/>
              </a:rPr>
              <a:t>           </a:t>
            </a:r>
            <a:r>
              <a:rPr kumimoji="1" lang="zh-CN" altLang="en-US" b="1">
                <a:solidFill>
                  <a:srgbClr val="FFFF99"/>
                </a:solidFill>
                <a:latin typeface="Times New Roman" pitchFamily="18" charset="0"/>
              </a:rPr>
              <a:t>第  </a:t>
            </a:r>
            <a:fld id="{76EE0779-F09A-45A9-9E40-A07EB775C82A}" type="slidenum">
              <a:rPr kumimoji="1" lang="zh-CN" altLang="en-US" b="1">
                <a:solidFill>
                  <a:srgbClr val="FFFF99"/>
                </a:solidFill>
                <a:latin typeface="Times New Roman" pitchFamily="18" charset="0"/>
              </a:rPr>
              <a:pPr algn="ctr" defTabSz="901700">
                <a:lnSpc>
                  <a:spcPct val="100000"/>
                </a:lnSpc>
                <a:spcBef>
                  <a:spcPct val="50000"/>
                </a:spcBef>
                <a:spcAft>
                  <a:spcPct val="0"/>
                </a:spcAft>
                <a:buClr>
                  <a:srgbClr val="CC99FF"/>
                </a:buClr>
                <a:buSzTx/>
                <a:buFont typeface="Monotype Sorts" pitchFamily="2" charset="2"/>
                <a:buNone/>
              </a:pPr>
              <a:t>‹#›</a:t>
            </a:fld>
            <a:r>
              <a:rPr kumimoji="1" lang="zh-CN" altLang="en-US" b="1">
                <a:solidFill>
                  <a:srgbClr val="FFFF99"/>
                </a:solidFill>
                <a:latin typeface="Times New Roman" pitchFamily="18" charset="0"/>
              </a:rPr>
              <a:t>  页</a:t>
            </a:r>
          </a:p>
        </p:txBody>
      </p:sp>
      <p:sp>
        <p:nvSpPr>
          <p:cNvPr id="392203" name="Rectangle 1035"/>
          <p:cNvSpPr>
            <a:spLocks noChangeArrowheads="1"/>
          </p:cNvSpPr>
          <p:nvPr/>
        </p:nvSpPr>
        <p:spPr bwMode="auto">
          <a:xfrm>
            <a:off x="50800" y="6616700"/>
            <a:ext cx="2743200" cy="22860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zh-CN" altLang="en-US" sz="2000">
                <a:solidFill>
                  <a:srgbClr val="FFFF00"/>
                </a:solidFill>
                <a:latin typeface="隶书" pitchFamily="49" charset="-122"/>
                <a:ea typeface="隶书" pitchFamily="49" charset="-122"/>
              </a:rPr>
              <a:t>第</a:t>
            </a:r>
            <a:r>
              <a:rPr lang="en-US" altLang="zh-CN" sz="2000">
                <a:solidFill>
                  <a:srgbClr val="FFFF00"/>
                </a:solidFill>
                <a:latin typeface="隶书" pitchFamily="49" charset="-122"/>
                <a:ea typeface="隶书" pitchFamily="49" charset="-122"/>
              </a:rPr>
              <a:t>11</a:t>
            </a:r>
            <a:r>
              <a:rPr lang="zh-CN" altLang="en-US" sz="2000">
                <a:solidFill>
                  <a:srgbClr val="FFFF00"/>
                </a:solidFill>
                <a:latin typeface="隶书" pitchFamily="49" charset="-122"/>
                <a:ea typeface="隶书" pitchFamily="49" charset="-122"/>
              </a:rPr>
              <a:t>章  软件项目管理</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slow">
    <p:randomBar dir="vert"/>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sz="3200" b="1">
          <a:solidFill>
            <a:srgbClr val="000099"/>
          </a:solidFill>
          <a:latin typeface="+mj-lt"/>
          <a:ea typeface="+mj-ea"/>
          <a:cs typeface="+mj-cs"/>
        </a:defRPr>
      </a:lvl1pPr>
      <a:lvl2pPr algn="ctr" rtl="0" eaLnBrk="0" fontAlgn="base" hangingPunct="0">
        <a:lnSpc>
          <a:spcPct val="85000"/>
        </a:lnSpc>
        <a:spcBef>
          <a:spcPct val="0"/>
        </a:spcBef>
        <a:spcAft>
          <a:spcPct val="0"/>
        </a:spcAft>
        <a:defRPr sz="3200" b="1">
          <a:solidFill>
            <a:srgbClr val="000099"/>
          </a:solidFill>
          <a:latin typeface="Arial" pitchFamily="34" charset="0"/>
        </a:defRPr>
      </a:lvl2pPr>
      <a:lvl3pPr algn="ctr" rtl="0" eaLnBrk="0" fontAlgn="base" hangingPunct="0">
        <a:lnSpc>
          <a:spcPct val="85000"/>
        </a:lnSpc>
        <a:spcBef>
          <a:spcPct val="0"/>
        </a:spcBef>
        <a:spcAft>
          <a:spcPct val="0"/>
        </a:spcAft>
        <a:defRPr sz="3200" b="1">
          <a:solidFill>
            <a:srgbClr val="000099"/>
          </a:solidFill>
          <a:latin typeface="Arial" pitchFamily="34" charset="0"/>
        </a:defRPr>
      </a:lvl3pPr>
      <a:lvl4pPr algn="ctr" rtl="0" eaLnBrk="0" fontAlgn="base" hangingPunct="0">
        <a:lnSpc>
          <a:spcPct val="85000"/>
        </a:lnSpc>
        <a:spcBef>
          <a:spcPct val="0"/>
        </a:spcBef>
        <a:spcAft>
          <a:spcPct val="0"/>
        </a:spcAft>
        <a:defRPr sz="3200" b="1">
          <a:solidFill>
            <a:srgbClr val="000099"/>
          </a:solidFill>
          <a:latin typeface="Arial" pitchFamily="34" charset="0"/>
        </a:defRPr>
      </a:lvl4pPr>
      <a:lvl5pPr algn="ctr" rtl="0" eaLnBrk="0" fontAlgn="base" hangingPunct="0">
        <a:lnSpc>
          <a:spcPct val="85000"/>
        </a:lnSpc>
        <a:spcBef>
          <a:spcPct val="0"/>
        </a:spcBef>
        <a:spcAft>
          <a:spcPct val="0"/>
        </a:spcAft>
        <a:defRPr sz="3200" b="1">
          <a:solidFill>
            <a:srgbClr val="000099"/>
          </a:solidFill>
          <a:latin typeface="Arial" pitchFamily="34" charset="0"/>
        </a:defRPr>
      </a:lvl5pPr>
      <a:lvl6pPr marL="457200" algn="ctr" rtl="0" eaLnBrk="0" fontAlgn="base" hangingPunct="0">
        <a:lnSpc>
          <a:spcPct val="85000"/>
        </a:lnSpc>
        <a:spcBef>
          <a:spcPct val="0"/>
        </a:spcBef>
        <a:spcAft>
          <a:spcPct val="0"/>
        </a:spcAft>
        <a:defRPr sz="3200" b="1">
          <a:solidFill>
            <a:srgbClr val="000099"/>
          </a:solidFill>
          <a:latin typeface="Arial" pitchFamily="34" charset="0"/>
        </a:defRPr>
      </a:lvl6pPr>
      <a:lvl7pPr marL="914400" algn="ctr" rtl="0" eaLnBrk="0" fontAlgn="base" hangingPunct="0">
        <a:lnSpc>
          <a:spcPct val="85000"/>
        </a:lnSpc>
        <a:spcBef>
          <a:spcPct val="0"/>
        </a:spcBef>
        <a:spcAft>
          <a:spcPct val="0"/>
        </a:spcAft>
        <a:defRPr sz="3200" b="1">
          <a:solidFill>
            <a:srgbClr val="000099"/>
          </a:solidFill>
          <a:latin typeface="Arial" pitchFamily="34" charset="0"/>
        </a:defRPr>
      </a:lvl7pPr>
      <a:lvl8pPr marL="1371600" algn="ctr" rtl="0" eaLnBrk="0" fontAlgn="base" hangingPunct="0">
        <a:lnSpc>
          <a:spcPct val="85000"/>
        </a:lnSpc>
        <a:spcBef>
          <a:spcPct val="0"/>
        </a:spcBef>
        <a:spcAft>
          <a:spcPct val="0"/>
        </a:spcAft>
        <a:defRPr sz="3200" b="1">
          <a:solidFill>
            <a:srgbClr val="000099"/>
          </a:solidFill>
          <a:latin typeface="Arial" pitchFamily="34" charset="0"/>
        </a:defRPr>
      </a:lvl8pPr>
      <a:lvl9pPr marL="1828800" algn="ctr" rtl="0" eaLnBrk="0" fontAlgn="base" hangingPunct="0">
        <a:lnSpc>
          <a:spcPct val="85000"/>
        </a:lnSpc>
        <a:spcBef>
          <a:spcPct val="0"/>
        </a:spcBef>
        <a:spcAft>
          <a:spcPct val="0"/>
        </a:spcAft>
        <a:defRPr sz="3200" b="1">
          <a:solidFill>
            <a:srgbClr val="000099"/>
          </a:solidFill>
          <a:latin typeface="Arial" pitchFamily="34" charset="0"/>
        </a:defRPr>
      </a:lvl9pPr>
    </p:titleStyle>
    <p:bodyStyle>
      <a:lvl1pPr marL="284163" indent="-284163" algn="l" defTabSz="346075" rtl="0" eaLnBrk="0" fontAlgn="base" hangingPunct="0">
        <a:lnSpc>
          <a:spcPct val="90000"/>
        </a:lnSpc>
        <a:spcBef>
          <a:spcPct val="0"/>
        </a:spcBef>
        <a:spcAft>
          <a:spcPct val="50000"/>
        </a:spcAft>
        <a:buClr>
          <a:srgbClr val="A31221"/>
        </a:buClr>
        <a:buSzPct val="75000"/>
        <a:buFont typeface="Wingdings 3" pitchFamily="18" charset="2"/>
        <a:tabLst>
          <a:tab pos="1260475" algn="l"/>
        </a:tabLst>
        <a:defRPr sz="2200" b="1">
          <a:solidFill>
            <a:srgbClr val="000000"/>
          </a:solidFill>
          <a:latin typeface="+mn-lt"/>
          <a:ea typeface="+mn-ea"/>
          <a:cs typeface="+mn-cs"/>
        </a:defRPr>
      </a:lvl1pPr>
      <a:lvl2pPr marL="622300" indent="-22383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2pPr>
      <a:lvl3pPr marL="915988" indent="-17938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3pPr>
      <a:lvl4pPr marL="1200150"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4pPr>
      <a:lvl5pPr marL="14843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5pPr>
      <a:lvl6pPr marL="19415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6pPr>
      <a:lvl7pPr marL="23987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7pPr>
      <a:lvl8pPr marL="28559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8pPr>
      <a:lvl9pPr marL="33131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oleObject" Target="../embeddings/oleObject3.bin"/><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7.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371600" y="381000"/>
            <a:ext cx="6248400" cy="611188"/>
          </a:xfrm>
        </p:spPr>
        <p:txBody>
          <a:bodyPr/>
          <a:lstStyle/>
          <a:p>
            <a:r>
              <a:rPr lang="zh-CN" altLang="en-US" sz="4800">
                <a:solidFill>
                  <a:srgbClr val="FF0000"/>
                </a:solidFill>
                <a:effectLst>
                  <a:outerShdw blurRad="38100" dist="38100" dir="2700000" algn="tl">
                    <a:srgbClr val="C0C0C0"/>
                  </a:outerShdw>
                </a:effectLst>
                <a:latin typeface="隶书" pitchFamily="49" charset="-122"/>
                <a:ea typeface="隶书" pitchFamily="49" charset="-122"/>
              </a:rPr>
              <a:t>第</a:t>
            </a:r>
            <a:r>
              <a:rPr lang="en-US" altLang="zh-CN" sz="4800">
                <a:solidFill>
                  <a:srgbClr val="FF0000"/>
                </a:solidFill>
                <a:effectLst>
                  <a:outerShdw blurRad="38100" dist="38100" dir="2700000" algn="tl">
                    <a:srgbClr val="C0C0C0"/>
                  </a:outerShdw>
                </a:effectLst>
                <a:latin typeface="隶书" pitchFamily="49" charset="-122"/>
                <a:ea typeface="隶书" pitchFamily="49" charset="-122"/>
              </a:rPr>
              <a:t>11</a:t>
            </a:r>
            <a:r>
              <a:rPr lang="zh-CN" altLang="en-US" sz="4800">
                <a:solidFill>
                  <a:srgbClr val="FF0000"/>
                </a:solidFill>
                <a:effectLst>
                  <a:outerShdw blurRad="38100" dist="38100" dir="2700000" algn="tl">
                    <a:srgbClr val="C0C0C0"/>
                  </a:outerShdw>
                </a:effectLst>
                <a:latin typeface="隶书" pitchFamily="49" charset="-122"/>
                <a:ea typeface="隶书" pitchFamily="49" charset="-122"/>
              </a:rPr>
              <a:t>章  软件项目管理</a:t>
            </a:r>
          </a:p>
        </p:txBody>
      </p:sp>
      <p:sp>
        <p:nvSpPr>
          <p:cNvPr id="4" name="Rectangle 10"/>
          <p:cNvSpPr>
            <a:spLocks noChangeArrowheads="1"/>
          </p:cNvSpPr>
          <p:nvPr/>
        </p:nvSpPr>
        <p:spPr bwMode="auto">
          <a:xfrm>
            <a:off x="2411760" y="2348880"/>
            <a:ext cx="4438650" cy="2808312"/>
          </a:xfrm>
          <a:prstGeom prst="rect">
            <a:avLst/>
          </a:prstGeom>
          <a:noFill/>
          <a:ln w="9525">
            <a:noFill/>
            <a:miter lim="800000"/>
            <a:headEnd/>
            <a:tailEnd/>
          </a:ln>
          <a:effectLst/>
        </p:spPr>
        <p:txBody>
          <a:bodyPr lIns="92075" tIns="46038" rIns="92075" bIns="46038"/>
          <a:lstStyle/>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en-US" altLang="zh-CN" sz="2800" b="1" dirty="0">
                <a:solidFill>
                  <a:schemeClr val="tx1"/>
                </a:solidFill>
                <a:effectLst>
                  <a:outerShdw blurRad="38100" dist="38100" dir="2700000" algn="tl">
                    <a:srgbClr val="C0C0C0"/>
                  </a:outerShdw>
                </a:effectLst>
                <a:latin typeface="宋体" pitchFamily="2" charset="-122"/>
              </a:rPr>
              <a:t> </a:t>
            </a:r>
            <a:r>
              <a:rPr kumimoji="1" lang="zh-CN" altLang="en-US" sz="2800" b="1" dirty="0">
                <a:solidFill>
                  <a:schemeClr val="tx1"/>
                </a:solidFill>
                <a:effectLst>
                  <a:outerShdw blurRad="38100" dist="38100" dir="2700000" algn="tl">
                    <a:srgbClr val="C0C0C0"/>
                  </a:outerShdw>
                </a:effectLst>
                <a:latin typeface="宋体" pitchFamily="2" charset="-122"/>
              </a:rPr>
              <a:t>软件项目管理概述</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a:solidFill>
                  <a:schemeClr val="tx1"/>
                </a:solidFill>
                <a:effectLst>
                  <a:outerShdw blurRad="38100" dist="38100" dir="2700000" algn="tl">
                    <a:srgbClr val="C0C0C0"/>
                  </a:outerShdw>
                </a:effectLst>
                <a:latin typeface="宋体" pitchFamily="2" charset="-122"/>
              </a:rPr>
              <a:t> 软件项目规模度量</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a:solidFill>
                  <a:schemeClr val="tx1"/>
                </a:solidFill>
                <a:effectLst>
                  <a:outerShdw blurRad="38100" dist="38100" dir="2700000" algn="tl">
                    <a:srgbClr val="C0C0C0"/>
                  </a:outerShdw>
                </a:effectLst>
                <a:latin typeface="宋体" pitchFamily="2" charset="-122"/>
              </a:rPr>
              <a:t> 软件项目估算</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smtClean="0">
                <a:solidFill>
                  <a:schemeClr val="tx1"/>
                </a:solidFill>
                <a:effectLst>
                  <a:outerShdw blurRad="38100" dist="38100" dir="2700000" algn="tl">
                    <a:srgbClr val="C0C0C0"/>
                  </a:outerShdw>
                </a:effectLst>
                <a:latin typeface="宋体" pitchFamily="2" charset="-122"/>
              </a:rPr>
              <a:t> 项目</a:t>
            </a:r>
            <a:r>
              <a:rPr kumimoji="1" lang="zh-CN" altLang="en-US" sz="2800" b="1" dirty="0">
                <a:solidFill>
                  <a:schemeClr val="tx1"/>
                </a:solidFill>
                <a:effectLst>
                  <a:outerShdw blurRad="38100" dist="38100" dir="2700000" algn="tl">
                    <a:srgbClr val="C0C0C0"/>
                  </a:outerShdw>
                </a:effectLst>
                <a:latin typeface="宋体" pitchFamily="2" charset="-122"/>
              </a:rPr>
              <a:t>进度管理</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smtClean="0">
                <a:solidFill>
                  <a:schemeClr val="tx1"/>
                </a:solidFill>
                <a:effectLst>
                  <a:outerShdw blurRad="38100" dist="38100" dir="2700000" algn="tl">
                    <a:srgbClr val="C0C0C0"/>
                  </a:outerShdw>
                </a:effectLst>
                <a:latin typeface="宋体" pitchFamily="2" charset="-122"/>
              </a:rPr>
              <a:t> 软件</a:t>
            </a:r>
            <a:r>
              <a:rPr kumimoji="1" lang="zh-CN" altLang="en-US" sz="2800" b="1" dirty="0">
                <a:solidFill>
                  <a:schemeClr val="tx1"/>
                </a:solidFill>
                <a:effectLst>
                  <a:outerShdw blurRad="38100" dist="38100" dir="2700000" algn="tl">
                    <a:srgbClr val="C0C0C0"/>
                  </a:outerShdw>
                </a:effectLst>
                <a:latin typeface="宋体" pitchFamily="2" charset="-122"/>
              </a:rPr>
              <a:t>能力成熟度模型</a:t>
            </a: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35" name="Text Box 15"/>
          <p:cNvSpPr txBox="1">
            <a:spLocks noChangeArrowheads="1"/>
          </p:cNvSpPr>
          <p:nvPr/>
        </p:nvSpPr>
        <p:spPr bwMode="auto">
          <a:xfrm>
            <a:off x="250825" y="1695421"/>
            <a:ext cx="8712200" cy="2494786"/>
          </a:xfrm>
          <a:prstGeom prst="rect">
            <a:avLst/>
          </a:prstGeom>
          <a:noFill/>
          <a:ln w="12700">
            <a:noFill/>
            <a:miter lim="800000"/>
            <a:headEnd type="none" w="sm" len="sm"/>
            <a:tailEnd type="none" w="sm" len="sm"/>
          </a:ln>
          <a:effectLst/>
        </p:spPr>
        <p:txBody>
          <a:bodyPr>
            <a:spAutoFit/>
          </a:bodyPr>
          <a:lstStyle/>
          <a:p>
            <a:pPr>
              <a:lnSpc>
                <a:spcPct val="150000"/>
              </a:lnSpc>
              <a:buFont typeface="Wingdings" pitchFamily="2" charset="2"/>
              <a:buNone/>
            </a:pPr>
            <a:r>
              <a:rPr kumimoji="1" lang="en-US" altLang="zh-CN" sz="2000" b="1" dirty="0">
                <a:effectLst>
                  <a:outerShdw blurRad="38100" dist="38100" dir="2700000" algn="tl">
                    <a:srgbClr val="C0C0C0"/>
                  </a:outerShdw>
                </a:effectLst>
              </a:rPr>
              <a:t>        </a:t>
            </a:r>
            <a:r>
              <a:rPr kumimoji="1" lang="zh-CN" altLang="en-US" sz="2000" b="1" dirty="0">
                <a:effectLst>
                  <a:outerShdw blurRad="38100" dist="38100" dir="2700000" algn="tl">
                    <a:srgbClr val="C0C0C0"/>
                  </a:outerShdw>
                </a:effectLst>
              </a:rPr>
              <a:t>鉴于相同功能，不同语言实现存在代码量的差异，且软件需求是面向功能的描述</a:t>
            </a:r>
            <a:r>
              <a:rPr kumimoji="1" lang="zh-CN" altLang="en-US" sz="2000" b="1" dirty="0" smtClean="0">
                <a:effectLst>
                  <a:outerShdw blurRad="38100" dist="38100" dir="2700000" algn="tl">
                    <a:srgbClr val="C0C0C0"/>
                  </a:outerShdw>
                </a:effectLst>
              </a:rPr>
              <a:t>，</a:t>
            </a:r>
            <a:r>
              <a:rPr kumimoji="1" lang="en-US" altLang="zh-CN" sz="2000" b="1" dirty="0" smtClean="0">
                <a:effectLst>
                  <a:outerShdw blurRad="38100" dist="38100" dir="2700000" algn="tl">
                    <a:srgbClr val="C0C0C0"/>
                  </a:outerShdw>
                </a:effectLst>
              </a:rPr>
              <a:t>Albrecht</a:t>
            </a:r>
            <a:r>
              <a:rPr kumimoji="1" lang="zh-CN" altLang="en-US" sz="2000" b="1" dirty="0">
                <a:effectLst>
                  <a:outerShdw blurRad="38100" dist="38100" dir="2700000" algn="tl">
                    <a:srgbClr val="C0C0C0"/>
                  </a:outerShdw>
                </a:effectLst>
              </a:rPr>
              <a:t>提出了面向功能点（</a:t>
            </a:r>
            <a:r>
              <a:rPr kumimoji="1" lang="en-US" altLang="zh-CN" sz="2000" b="1" dirty="0">
                <a:effectLst>
                  <a:outerShdw blurRad="38100" dist="38100" dir="2700000" algn="tl">
                    <a:srgbClr val="C0C0C0"/>
                  </a:outerShdw>
                </a:effectLst>
              </a:rPr>
              <a:t>Function Point</a:t>
            </a:r>
            <a:r>
              <a:rPr kumimoji="1" lang="zh-CN" altLang="en-US" sz="2000" b="1" dirty="0">
                <a:effectLst>
                  <a:outerShdw blurRad="38100" dist="38100" dir="2700000" algn="tl">
                    <a:srgbClr val="C0C0C0"/>
                  </a:outerShdw>
                </a:effectLst>
              </a:rPr>
              <a:t>，</a:t>
            </a:r>
            <a:r>
              <a:rPr kumimoji="1" lang="en-US" altLang="zh-CN" sz="2000" b="1" dirty="0">
                <a:effectLst>
                  <a:outerShdw blurRad="38100" dist="38100" dir="2700000" algn="tl">
                    <a:srgbClr val="C0C0C0"/>
                  </a:outerShdw>
                </a:effectLst>
              </a:rPr>
              <a:t>FP</a:t>
            </a:r>
            <a:r>
              <a:rPr kumimoji="1" lang="zh-CN" altLang="en-US" sz="2000" b="1" dirty="0">
                <a:effectLst>
                  <a:outerShdw blurRad="38100" dist="38100" dir="2700000" algn="tl">
                    <a:srgbClr val="C0C0C0"/>
                  </a:outerShdw>
                </a:effectLst>
              </a:rPr>
              <a:t>）的度量。</a:t>
            </a:r>
          </a:p>
          <a:p>
            <a:pPr>
              <a:lnSpc>
                <a:spcPct val="150000"/>
              </a:lnSpc>
              <a:buFont typeface="Wingdings" pitchFamily="2" charset="2"/>
              <a:buNone/>
            </a:pPr>
            <a:r>
              <a:rPr kumimoji="1" lang="zh-CN" altLang="en-US" sz="2000" b="1" dirty="0">
                <a:effectLst>
                  <a:outerShdw blurRad="38100" dist="38100" dir="2700000" algn="tl">
                    <a:srgbClr val="C0C0C0"/>
                  </a:outerShdw>
                </a:effectLst>
              </a:rPr>
              <a:t>        面向功能点的度量是基于定义的</a:t>
            </a:r>
            <a:r>
              <a:rPr kumimoji="1" lang="en-US" altLang="zh-CN" sz="2000" b="1" dirty="0">
                <a:effectLst>
                  <a:outerShdw blurRad="38100" dist="38100" dir="2700000" algn="tl">
                    <a:srgbClr val="C0C0C0"/>
                  </a:outerShdw>
                </a:effectLst>
              </a:rPr>
              <a:t>5</a:t>
            </a:r>
            <a:r>
              <a:rPr kumimoji="1" lang="zh-CN" altLang="en-US" sz="2000" b="1" dirty="0">
                <a:effectLst>
                  <a:outerShdw blurRad="38100" dist="38100" dir="2700000" algn="tl">
                    <a:srgbClr val="C0C0C0"/>
                  </a:outerShdw>
                </a:effectLst>
              </a:rPr>
              <a:t>个信息领域的特征数，以及</a:t>
            </a:r>
            <a:r>
              <a:rPr kumimoji="1" lang="en-US" altLang="zh-CN" sz="2000" b="1" dirty="0">
                <a:effectLst>
                  <a:outerShdw blurRad="38100" dist="38100" dir="2700000" algn="tl">
                    <a:srgbClr val="C0C0C0"/>
                  </a:outerShdw>
                </a:effectLst>
              </a:rPr>
              <a:t>14</a:t>
            </a:r>
            <a:r>
              <a:rPr kumimoji="1" lang="zh-CN" altLang="en-US" sz="2000" b="1" dirty="0">
                <a:effectLst>
                  <a:outerShdw blurRad="38100" dist="38100" dir="2700000" algn="tl">
                    <a:srgbClr val="C0C0C0"/>
                  </a:outerShdw>
                </a:effectLst>
              </a:rPr>
              <a:t>项技术复杂性因子综合进行的间接度量。下图描述了可用于功能点度量的</a:t>
            </a:r>
            <a:r>
              <a:rPr kumimoji="1" lang="en-US" altLang="zh-CN" sz="2000" b="1" dirty="0">
                <a:effectLst>
                  <a:outerShdw blurRad="38100" dist="38100" dir="2700000" algn="tl">
                    <a:srgbClr val="C0C0C0"/>
                  </a:outerShdw>
                </a:effectLst>
              </a:rPr>
              <a:t>5</a:t>
            </a:r>
            <a:r>
              <a:rPr kumimoji="1" lang="zh-CN" altLang="en-US" sz="2000" b="1" dirty="0">
                <a:effectLst>
                  <a:outerShdw blurRad="38100" dist="38100" dir="2700000" algn="tl">
                    <a:srgbClr val="C0C0C0"/>
                  </a:outerShdw>
                </a:effectLst>
              </a:rPr>
              <a:t>个信息领域特征。 </a:t>
            </a:r>
          </a:p>
        </p:txBody>
      </p:sp>
      <p:sp>
        <p:nvSpPr>
          <p:cNvPr id="261137" name="Rectangle 17"/>
          <p:cNvSpPr>
            <a:spLocks noChangeArrowheads="1"/>
          </p:cNvSpPr>
          <p:nvPr/>
        </p:nvSpPr>
        <p:spPr bwMode="auto">
          <a:xfrm>
            <a:off x="1908175" y="260350"/>
            <a:ext cx="5943600" cy="628650"/>
          </a:xfrm>
          <a:prstGeom prst="rect">
            <a:avLst/>
          </a:prstGeom>
          <a:noFill/>
          <a:ln w="9525">
            <a:noFill/>
            <a:miter lim="800000"/>
            <a:headEnd/>
            <a:tailEnd/>
          </a:ln>
          <a:effectLst/>
        </p:spPr>
        <p:txBody>
          <a:bodyPr lIns="92075" tIns="46038" rIns="92075" bIns="46038" anchor="ctr"/>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软件项目规模度量</a:t>
            </a:r>
          </a:p>
        </p:txBody>
      </p:sp>
      <p:grpSp>
        <p:nvGrpSpPr>
          <p:cNvPr id="261157" name="Group 37"/>
          <p:cNvGrpSpPr>
            <a:grpSpLocks/>
          </p:cNvGrpSpPr>
          <p:nvPr/>
        </p:nvGrpSpPr>
        <p:grpSpPr bwMode="auto">
          <a:xfrm>
            <a:off x="468313" y="4292600"/>
            <a:ext cx="8459787" cy="2125663"/>
            <a:chOff x="277" y="2590"/>
            <a:chExt cx="5329" cy="1339"/>
          </a:xfrm>
        </p:grpSpPr>
        <p:sp>
          <p:nvSpPr>
            <p:cNvPr id="261140" name="AutoShape 20"/>
            <p:cNvSpPr>
              <a:spLocks noChangeArrowheads="1"/>
            </p:cNvSpPr>
            <p:nvPr/>
          </p:nvSpPr>
          <p:spPr bwMode="auto">
            <a:xfrm>
              <a:off x="2310" y="3481"/>
              <a:ext cx="910" cy="448"/>
            </a:xfrm>
            <a:prstGeom prst="flowChartDisplay">
              <a:avLst/>
            </a:prstGeom>
            <a:solidFill>
              <a:srgbClr val="FFFFFF"/>
            </a:solidFill>
            <a:ln w="9525">
              <a:solidFill>
                <a:srgbClr val="000000"/>
              </a:solidFill>
              <a:miter lim="800000"/>
              <a:headEnd/>
              <a:tailEnd/>
            </a:ln>
          </p:spPr>
          <p:txBody>
            <a:bodyPr lIns="0" rIns="0"/>
            <a:lstStyle/>
            <a:p>
              <a:pPr marL="822325" indent="-419100" defTabSz="350838">
                <a:buFont typeface="Wingdings" pitchFamily="2" charset="2"/>
                <a:buNone/>
                <a:tabLst>
                  <a:tab pos="1277938" algn="l"/>
                </a:tabLst>
              </a:pPr>
              <a:endParaRPr lang="zh-CN" altLang="zh-CN" sz="1200" b="1">
                <a:effectLst>
                  <a:outerShdw blurRad="38100" dist="38100" dir="2700000" algn="tl">
                    <a:srgbClr val="C0C0C0"/>
                  </a:outerShdw>
                </a:effectLst>
              </a:endParaRPr>
            </a:p>
          </p:txBody>
        </p:sp>
        <p:sp>
          <p:nvSpPr>
            <p:cNvPr id="261141" name="AutoShape 21"/>
            <p:cNvSpPr>
              <a:spLocks noChangeArrowheads="1"/>
            </p:cNvSpPr>
            <p:nvPr/>
          </p:nvSpPr>
          <p:spPr bwMode="auto">
            <a:xfrm>
              <a:off x="277" y="3061"/>
              <a:ext cx="910" cy="358"/>
            </a:xfrm>
            <a:prstGeom prst="flowChartMultidocument">
              <a:avLst/>
            </a:prstGeom>
            <a:solidFill>
              <a:srgbClr val="FFFFFF"/>
            </a:solidFill>
            <a:ln w="9525">
              <a:solidFill>
                <a:srgbClr val="000000"/>
              </a:solid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文件</a:t>
              </a:r>
              <a:endParaRPr lang="zh-CN" altLang="en-US" b="1">
                <a:effectLst>
                  <a:outerShdw blurRad="38100" dist="38100" dir="2700000" algn="tl">
                    <a:srgbClr val="C0C0C0"/>
                  </a:outerShdw>
                </a:effectLst>
              </a:endParaRPr>
            </a:p>
          </p:txBody>
        </p:sp>
        <p:sp>
          <p:nvSpPr>
            <p:cNvPr id="261142" name="AutoShape 22"/>
            <p:cNvSpPr>
              <a:spLocks noChangeArrowheads="1"/>
            </p:cNvSpPr>
            <p:nvPr/>
          </p:nvSpPr>
          <p:spPr bwMode="auto">
            <a:xfrm>
              <a:off x="4241" y="3067"/>
              <a:ext cx="1365" cy="269"/>
            </a:xfrm>
            <a:prstGeom prst="flowChartDisplay">
              <a:avLst/>
            </a:prstGeom>
            <a:solidFill>
              <a:srgbClr val="FFFFFF"/>
            </a:solidFill>
            <a:ln w="9525">
              <a:solidFill>
                <a:srgbClr val="000000"/>
              </a:solid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外部系统</a:t>
              </a:r>
              <a:endParaRPr lang="zh-CN" altLang="en-US" b="1">
                <a:effectLst>
                  <a:outerShdw blurRad="38100" dist="38100" dir="2700000" algn="tl">
                    <a:srgbClr val="C0C0C0"/>
                  </a:outerShdw>
                </a:effectLst>
              </a:endParaRPr>
            </a:p>
          </p:txBody>
        </p:sp>
        <p:pic>
          <p:nvPicPr>
            <p:cNvPr id="261143" name="Picture 23" descr="男"/>
            <p:cNvPicPr>
              <a:picLocks noChangeAspect="1" noChangeArrowheads="1"/>
            </p:cNvPicPr>
            <p:nvPr/>
          </p:nvPicPr>
          <p:blipFill>
            <a:blip r:embed="rId2" cstate="print"/>
            <a:srcRect/>
            <a:stretch>
              <a:fillRect/>
            </a:stretch>
          </p:blipFill>
          <p:spPr bwMode="auto">
            <a:xfrm>
              <a:off x="2569" y="2659"/>
              <a:ext cx="291" cy="358"/>
            </a:xfrm>
            <a:prstGeom prst="rect">
              <a:avLst/>
            </a:prstGeom>
            <a:noFill/>
            <a:ln w="9525">
              <a:noFill/>
              <a:miter lim="800000"/>
              <a:headEnd/>
              <a:tailEnd/>
            </a:ln>
          </p:spPr>
        </p:pic>
        <p:sp>
          <p:nvSpPr>
            <p:cNvPr id="261144" name="Arc 24"/>
            <p:cNvSpPr>
              <a:spLocks/>
            </p:cNvSpPr>
            <p:nvPr/>
          </p:nvSpPr>
          <p:spPr bwMode="auto">
            <a:xfrm>
              <a:off x="3013" y="2906"/>
              <a:ext cx="152" cy="530"/>
            </a:xfrm>
            <a:custGeom>
              <a:avLst/>
              <a:gdLst>
                <a:gd name="G0" fmla="+- 0 0 0"/>
                <a:gd name="G1" fmla="+- 21600 0 0"/>
                <a:gd name="G2" fmla="+- 21600 0 0"/>
                <a:gd name="T0" fmla="*/ 0 w 21600"/>
                <a:gd name="T1" fmla="*/ 0 h 42565"/>
                <a:gd name="T2" fmla="*/ 5197 w 21600"/>
                <a:gd name="T3" fmla="*/ 42565 h 42565"/>
                <a:gd name="T4" fmla="*/ 0 w 21600"/>
                <a:gd name="T5" fmla="*/ 21600 h 42565"/>
              </a:gdLst>
              <a:ahLst/>
              <a:cxnLst>
                <a:cxn ang="0">
                  <a:pos x="T0" y="T1"/>
                </a:cxn>
                <a:cxn ang="0">
                  <a:pos x="T2" y="T3"/>
                </a:cxn>
                <a:cxn ang="0">
                  <a:pos x="T4" y="T5"/>
                </a:cxn>
              </a:cxnLst>
              <a:rect l="0" t="0" r="r" b="b"/>
              <a:pathLst>
                <a:path w="21600" h="42565" fill="none" extrusionOk="0">
                  <a:moveTo>
                    <a:pt x="-1" y="0"/>
                  </a:moveTo>
                  <a:cubicBezTo>
                    <a:pt x="11929" y="0"/>
                    <a:pt x="21600" y="9670"/>
                    <a:pt x="21600" y="21600"/>
                  </a:cubicBezTo>
                  <a:cubicBezTo>
                    <a:pt x="21600" y="31527"/>
                    <a:pt x="14833" y="40176"/>
                    <a:pt x="5197" y="42565"/>
                  </a:cubicBezTo>
                </a:path>
                <a:path w="21600" h="42565" stroke="0" extrusionOk="0">
                  <a:moveTo>
                    <a:pt x="-1" y="0"/>
                  </a:moveTo>
                  <a:cubicBezTo>
                    <a:pt x="11929" y="0"/>
                    <a:pt x="21600" y="9670"/>
                    <a:pt x="21600" y="21600"/>
                  </a:cubicBezTo>
                  <a:cubicBezTo>
                    <a:pt x="21600" y="31527"/>
                    <a:pt x="14833" y="40176"/>
                    <a:pt x="5197" y="42565"/>
                  </a:cubicBezTo>
                  <a:lnTo>
                    <a:pt x="0" y="21600"/>
                  </a:lnTo>
                  <a:close/>
                </a:path>
              </a:pathLst>
            </a:custGeom>
            <a:noFill/>
            <a:ln w="9525">
              <a:solidFill>
                <a:srgbClr val="000000"/>
              </a:solidFill>
              <a:round/>
              <a:headEnd/>
              <a:tailEnd type="triangle" w="med" len="med"/>
            </a:ln>
          </p:spPr>
          <p:txBody>
            <a:bodyPr/>
            <a:lstStyle/>
            <a:p>
              <a:endParaRPr lang="zh-CN" altLang="en-US"/>
            </a:p>
          </p:txBody>
        </p:sp>
        <p:sp>
          <p:nvSpPr>
            <p:cNvPr id="261145" name="Arc 25"/>
            <p:cNvSpPr>
              <a:spLocks/>
            </p:cNvSpPr>
            <p:nvPr/>
          </p:nvSpPr>
          <p:spPr bwMode="auto">
            <a:xfrm rot="-10800000">
              <a:off x="2336" y="2886"/>
              <a:ext cx="152" cy="530"/>
            </a:xfrm>
            <a:custGeom>
              <a:avLst/>
              <a:gdLst>
                <a:gd name="G0" fmla="+- 0 0 0"/>
                <a:gd name="G1" fmla="+- 21600 0 0"/>
                <a:gd name="G2" fmla="+- 21600 0 0"/>
                <a:gd name="T0" fmla="*/ 0 w 21600"/>
                <a:gd name="T1" fmla="*/ 0 h 42565"/>
                <a:gd name="T2" fmla="*/ 5197 w 21600"/>
                <a:gd name="T3" fmla="*/ 42565 h 42565"/>
                <a:gd name="T4" fmla="*/ 0 w 21600"/>
                <a:gd name="T5" fmla="*/ 21600 h 42565"/>
              </a:gdLst>
              <a:ahLst/>
              <a:cxnLst>
                <a:cxn ang="0">
                  <a:pos x="T0" y="T1"/>
                </a:cxn>
                <a:cxn ang="0">
                  <a:pos x="T2" y="T3"/>
                </a:cxn>
                <a:cxn ang="0">
                  <a:pos x="T4" y="T5"/>
                </a:cxn>
              </a:cxnLst>
              <a:rect l="0" t="0" r="r" b="b"/>
              <a:pathLst>
                <a:path w="21600" h="42565" fill="none" extrusionOk="0">
                  <a:moveTo>
                    <a:pt x="-1" y="0"/>
                  </a:moveTo>
                  <a:cubicBezTo>
                    <a:pt x="11929" y="0"/>
                    <a:pt x="21600" y="9670"/>
                    <a:pt x="21600" y="21600"/>
                  </a:cubicBezTo>
                  <a:cubicBezTo>
                    <a:pt x="21600" y="31527"/>
                    <a:pt x="14833" y="40176"/>
                    <a:pt x="5197" y="42565"/>
                  </a:cubicBezTo>
                </a:path>
                <a:path w="21600" h="42565" stroke="0" extrusionOk="0">
                  <a:moveTo>
                    <a:pt x="-1" y="0"/>
                  </a:moveTo>
                  <a:cubicBezTo>
                    <a:pt x="11929" y="0"/>
                    <a:pt x="21600" y="9670"/>
                    <a:pt x="21600" y="21600"/>
                  </a:cubicBezTo>
                  <a:cubicBezTo>
                    <a:pt x="21600" y="31527"/>
                    <a:pt x="14833" y="40176"/>
                    <a:pt x="5197" y="42565"/>
                  </a:cubicBezTo>
                  <a:lnTo>
                    <a:pt x="0" y="21600"/>
                  </a:lnTo>
                  <a:close/>
                </a:path>
              </a:pathLst>
            </a:custGeom>
            <a:noFill/>
            <a:ln w="9525">
              <a:solidFill>
                <a:srgbClr val="000000"/>
              </a:solidFill>
              <a:round/>
              <a:headEnd/>
              <a:tailEnd type="triangle" w="med" len="med"/>
            </a:ln>
          </p:spPr>
          <p:txBody>
            <a:bodyPr/>
            <a:lstStyle/>
            <a:p>
              <a:endParaRPr lang="zh-CN" altLang="en-US"/>
            </a:p>
          </p:txBody>
        </p:sp>
        <p:sp>
          <p:nvSpPr>
            <p:cNvPr id="261146" name="Line 26"/>
            <p:cNvSpPr>
              <a:spLocks noChangeShapeType="1"/>
            </p:cNvSpPr>
            <p:nvPr/>
          </p:nvSpPr>
          <p:spPr bwMode="auto">
            <a:xfrm>
              <a:off x="2721" y="3085"/>
              <a:ext cx="0" cy="358"/>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261147" name="Text Box 27"/>
            <p:cNvSpPr txBox="1">
              <a:spLocks noChangeArrowheads="1"/>
            </p:cNvSpPr>
            <p:nvPr/>
          </p:nvSpPr>
          <p:spPr bwMode="auto">
            <a:xfrm>
              <a:off x="1655" y="3043"/>
              <a:ext cx="726" cy="182"/>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输出</a:t>
              </a:r>
              <a:endParaRPr lang="zh-CN" altLang="en-US" b="1">
                <a:effectLst>
                  <a:outerShdw blurRad="38100" dist="38100" dir="2700000" algn="tl">
                    <a:srgbClr val="C0C0C0"/>
                  </a:outerShdw>
                </a:effectLst>
              </a:endParaRPr>
            </a:p>
          </p:txBody>
        </p:sp>
        <p:sp>
          <p:nvSpPr>
            <p:cNvPr id="261148" name="Text Box 28"/>
            <p:cNvSpPr txBox="1">
              <a:spLocks noChangeArrowheads="1"/>
            </p:cNvSpPr>
            <p:nvPr/>
          </p:nvSpPr>
          <p:spPr bwMode="auto">
            <a:xfrm>
              <a:off x="2971" y="3043"/>
              <a:ext cx="680" cy="182"/>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输入</a:t>
              </a:r>
              <a:endParaRPr lang="zh-CN" altLang="en-US" b="1">
                <a:effectLst>
                  <a:outerShdw blurRad="38100" dist="38100" dir="2700000" algn="tl">
                    <a:srgbClr val="C0C0C0"/>
                  </a:outerShdw>
                </a:effectLst>
              </a:endParaRPr>
            </a:p>
          </p:txBody>
        </p:sp>
        <p:sp>
          <p:nvSpPr>
            <p:cNvPr id="261149" name="Line 29"/>
            <p:cNvSpPr>
              <a:spLocks noChangeShapeType="1"/>
            </p:cNvSpPr>
            <p:nvPr/>
          </p:nvSpPr>
          <p:spPr bwMode="auto">
            <a:xfrm flipV="1">
              <a:off x="3284" y="3354"/>
              <a:ext cx="1061" cy="358"/>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261150" name="Text Box 30"/>
            <p:cNvSpPr txBox="1">
              <a:spLocks noChangeArrowheads="1"/>
            </p:cNvSpPr>
            <p:nvPr/>
          </p:nvSpPr>
          <p:spPr bwMode="auto">
            <a:xfrm>
              <a:off x="3696" y="3457"/>
              <a:ext cx="606" cy="269"/>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接口</a:t>
              </a:r>
              <a:endParaRPr lang="zh-CN" altLang="en-US" b="1">
                <a:effectLst>
                  <a:outerShdw blurRad="38100" dist="38100" dir="2700000" algn="tl">
                    <a:srgbClr val="C0C0C0"/>
                  </a:outerShdw>
                </a:effectLst>
              </a:endParaRPr>
            </a:p>
          </p:txBody>
        </p:sp>
        <p:sp>
          <p:nvSpPr>
            <p:cNvPr id="261151" name="Line 31"/>
            <p:cNvSpPr>
              <a:spLocks noChangeShapeType="1"/>
            </p:cNvSpPr>
            <p:nvPr/>
          </p:nvSpPr>
          <p:spPr bwMode="auto">
            <a:xfrm>
              <a:off x="1205" y="3428"/>
              <a:ext cx="910" cy="269"/>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261152" name="Text Box 32"/>
            <p:cNvSpPr txBox="1">
              <a:spLocks noChangeArrowheads="1"/>
            </p:cNvSpPr>
            <p:nvPr/>
          </p:nvSpPr>
          <p:spPr bwMode="auto">
            <a:xfrm>
              <a:off x="1156" y="3451"/>
              <a:ext cx="606" cy="269"/>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读写</a:t>
              </a:r>
              <a:endParaRPr lang="zh-CN" altLang="en-US" b="1">
                <a:effectLst>
                  <a:outerShdw blurRad="38100" dist="38100" dir="2700000" algn="tl">
                    <a:srgbClr val="C0C0C0"/>
                  </a:outerShdw>
                </a:effectLst>
              </a:endParaRPr>
            </a:p>
          </p:txBody>
        </p:sp>
        <p:sp>
          <p:nvSpPr>
            <p:cNvPr id="261153" name="Text Box 33"/>
            <p:cNvSpPr txBox="1">
              <a:spLocks noChangeArrowheads="1"/>
            </p:cNvSpPr>
            <p:nvPr/>
          </p:nvSpPr>
          <p:spPr bwMode="auto">
            <a:xfrm>
              <a:off x="2000" y="2590"/>
              <a:ext cx="606" cy="269"/>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用户</a:t>
              </a:r>
              <a:endParaRPr lang="zh-CN" altLang="en-US" b="1">
                <a:effectLst>
                  <a:outerShdw blurRad="38100" dist="38100" dir="2700000" algn="tl">
                    <a:srgbClr val="C0C0C0"/>
                  </a:outerShdw>
                </a:effectLst>
              </a:endParaRPr>
            </a:p>
          </p:txBody>
        </p:sp>
        <p:sp>
          <p:nvSpPr>
            <p:cNvPr id="261154" name="Text Box 34"/>
            <p:cNvSpPr txBox="1">
              <a:spLocks noChangeArrowheads="1"/>
            </p:cNvSpPr>
            <p:nvPr/>
          </p:nvSpPr>
          <p:spPr bwMode="auto">
            <a:xfrm>
              <a:off x="2290" y="3134"/>
              <a:ext cx="607" cy="269"/>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查询</a:t>
              </a:r>
              <a:endParaRPr lang="zh-CN" altLang="en-US" b="1">
                <a:effectLst>
                  <a:outerShdw blurRad="38100" dist="38100" dir="2700000" algn="tl">
                    <a:srgbClr val="C0C0C0"/>
                  </a:outerShdw>
                </a:effectLst>
              </a:endParaRPr>
            </a:p>
          </p:txBody>
        </p:sp>
        <p:sp>
          <p:nvSpPr>
            <p:cNvPr id="261155" name="Text Box 35"/>
            <p:cNvSpPr txBox="1">
              <a:spLocks noChangeArrowheads="1"/>
            </p:cNvSpPr>
            <p:nvPr/>
          </p:nvSpPr>
          <p:spPr bwMode="auto">
            <a:xfrm>
              <a:off x="2336" y="3612"/>
              <a:ext cx="702"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rPr>
                <a:t>软件系统</a:t>
              </a:r>
            </a:p>
          </p:txBody>
        </p:sp>
      </p:grpSp>
      <p:sp>
        <p:nvSpPr>
          <p:cNvPr id="261158" name="Rectangle 38"/>
          <p:cNvSpPr>
            <a:spLocks noChangeArrowheads="1"/>
          </p:cNvSpPr>
          <p:nvPr/>
        </p:nvSpPr>
        <p:spPr bwMode="auto">
          <a:xfrm>
            <a:off x="250825" y="1268413"/>
            <a:ext cx="6408738" cy="40005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en-US" altLang="zh-CN" sz="2800" b="1">
                <a:solidFill>
                  <a:schemeClr val="hlink"/>
                </a:solidFill>
                <a:effectLst>
                  <a:outerShdw blurRad="38100" dist="38100" dir="2700000" algn="tl">
                    <a:srgbClr val="C0C0C0"/>
                  </a:outerShdw>
                </a:effectLst>
                <a:latin typeface="宋体" pitchFamily="2" charset="-122"/>
              </a:rPr>
              <a:t>2.</a:t>
            </a:r>
            <a:r>
              <a:rPr lang="zh-CN" altLang="en-US" sz="2800" b="1">
                <a:solidFill>
                  <a:schemeClr val="hlink"/>
                </a:solidFill>
                <a:effectLst>
                  <a:outerShdw blurRad="38100" dist="38100" dir="2700000" algn="tl">
                    <a:srgbClr val="C0C0C0"/>
                  </a:outerShdw>
                </a:effectLst>
                <a:latin typeface="宋体" pitchFamily="2" charset="-122"/>
              </a:rPr>
              <a:t>间接度量－－面向功能点的度量</a:t>
            </a:r>
            <a:endParaRPr lang="zh-CN" altLang="en-US" sz="2800" b="1">
              <a:solidFill>
                <a:schemeClr val="tx1"/>
              </a:solidFill>
              <a:effectLst>
                <a:outerShdw blurRad="38100" dist="38100" dir="2700000" algn="tl">
                  <a:srgbClr val="C0C0C0"/>
                </a:outerShdw>
              </a:effectLst>
              <a:latin typeface="宋体"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Text Box 2"/>
          <p:cNvSpPr txBox="1">
            <a:spLocks noChangeArrowheads="1"/>
          </p:cNvSpPr>
          <p:nvPr/>
        </p:nvSpPr>
        <p:spPr bwMode="auto">
          <a:xfrm>
            <a:off x="152400" y="2289175"/>
            <a:ext cx="8991600" cy="2435225"/>
          </a:xfrm>
          <a:prstGeom prst="rect">
            <a:avLst/>
          </a:prstGeom>
          <a:noFill/>
          <a:ln w="12700">
            <a:noFill/>
            <a:miter lim="800000"/>
            <a:headEnd type="none" w="sm" len="sm"/>
            <a:tailEnd type="none" w="sm" len="sm"/>
          </a:ln>
          <a:effectLst/>
        </p:spPr>
        <p:txBody>
          <a:bodyPr>
            <a:spAutoFit/>
          </a:bodyPr>
          <a:lstStyle/>
          <a:p>
            <a:pPr>
              <a:lnSpc>
                <a:spcPct val="100000"/>
              </a:lnSpc>
              <a:spcBef>
                <a:spcPct val="20000"/>
              </a:spcBef>
              <a:spcAft>
                <a:spcPct val="0"/>
              </a:spcAft>
              <a:buClr>
                <a:schemeClr val="tx2"/>
              </a:buClr>
              <a:buFont typeface="Wingdings" pitchFamily="2" charset="2"/>
              <a:buNone/>
            </a:pPr>
            <a:r>
              <a:rPr kumimoji="1" lang="zh-CN" altLang="en-US" sz="2200" b="1">
                <a:solidFill>
                  <a:schemeClr val="tx1"/>
                </a:solidFill>
                <a:effectLst>
                  <a:outerShdw blurRad="38100" dist="38100" dir="2700000" algn="tl">
                    <a:srgbClr val="C0C0C0"/>
                  </a:outerShdw>
                </a:effectLst>
                <a:latin typeface="宋体" pitchFamily="2" charset="-122"/>
              </a:rPr>
              <a:t>面向功能点的度量是用</a:t>
            </a:r>
            <a:r>
              <a:rPr kumimoji="1" lang="en-US" altLang="zh-CN" sz="2200" b="1">
                <a:solidFill>
                  <a:schemeClr val="tx1"/>
                </a:solidFill>
                <a:effectLst>
                  <a:outerShdw blurRad="38100" dist="38100" dir="2700000" algn="tl">
                    <a:srgbClr val="C0C0C0"/>
                  </a:outerShdw>
                </a:effectLst>
                <a:latin typeface="宋体" pitchFamily="2" charset="-122"/>
              </a:rPr>
              <a:t>5</a:t>
            </a:r>
            <a:r>
              <a:rPr kumimoji="1" lang="zh-CN" altLang="en-US" sz="2200" b="1">
                <a:solidFill>
                  <a:schemeClr val="tx1"/>
                </a:solidFill>
                <a:effectLst>
                  <a:outerShdw blurRad="38100" dist="38100" dir="2700000" algn="tl">
                    <a:srgbClr val="C0C0C0"/>
                  </a:outerShdw>
                </a:effectLst>
                <a:latin typeface="宋体" pitchFamily="2" charset="-122"/>
              </a:rPr>
              <a:t>个信息域（总计数值）取值：</a:t>
            </a:r>
          </a:p>
          <a:p>
            <a:pPr>
              <a:lnSpc>
                <a:spcPct val="100000"/>
              </a:lnSpc>
              <a:spcBef>
                <a:spcPct val="20000"/>
              </a:spcBef>
              <a:spcAft>
                <a:spcPct val="0"/>
              </a:spcAft>
              <a:buClr>
                <a:schemeClr val="tx2"/>
              </a:buClr>
              <a:buFont typeface="Wingdings" pitchFamily="2" charset="2"/>
              <a:buChar char="v"/>
            </a:pPr>
            <a:r>
              <a:rPr kumimoji="1" lang="zh-CN" altLang="en-US" sz="2200" b="1">
                <a:solidFill>
                  <a:schemeClr val="tx1"/>
                </a:solidFill>
                <a:effectLst>
                  <a:outerShdw blurRad="38100" dist="38100" dir="2700000" algn="tl">
                    <a:srgbClr val="C0C0C0"/>
                  </a:outerShdw>
                </a:effectLst>
                <a:latin typeface="宋体" pitchFamily="2" charset="-122"/>
              </a:rPr>
              <a:t> 输入项数</a:t>
            </a:r>
            <a:r>
              <a:rPr kumimoji="1" lang="en-US" altLang="zh-CN" sz="2200" b="1">
                <a:solidFill>
                  <a:schemeClr val="tx1"/>
                </a:solidFill>
                <a:effectLst>
                  <a:outerShdw blurRad="38100" dist="38100" dir="2700000" algn="tl">
                    <a:srgbClr val="C0C0C0"/>
                  </a:outerShdw>
                </a:effectLst>
                <a:latin typeface="宋体" pitchFamily="2" charset="-122"/>
              </a:rPr>
              <a:t>:</a:t>
            </a:r>
            <a:r>
              <a:rPr kumimoji="1" lang="zh-CN" altLang="en-US" sz="2200" b="1">
                <a:solidFill>
                  <a:schemeClr val="tx1"/>
                </a:solidFill>
                <a:effectLst>
                  <a:outerShdw blurRad="38100" dist="38100" dir="2700000" algn="tl">
                    <a:srgbClr val="C0C0C0"/>
                  </a:outerShdw>
                </a:effectLst>
                <a:latin typeface="宋体" pitchFamily="2" charset="-122"/>
              </a:rPr>
              <a:t>计算每个用户输入数据数；</a:t>
            </a:r>
          </a:p>
          <a:p>
            <a:pPr>
              <a:lnSpc>
                <a:spcPct val="100000"/>
              </a:lnSpc>
              <a:spcBef>
                <a:spcPct val="20000"/>
              </a:spcBef>
              <a:spcAft>
                <a:spcPct val="0"/>
              </a:spcAft>
              <a:buClr>
                <a:schemeClr val="tx2"/>
              </a:buClr>
              <a:buFont typeface="Wingdings" pitchFamily="2" charset="2"/>
              <a:buChar char="v"/>
            </a:pPr>
            <a:r>
              <a:rPr kumimoji="1" lang="zh-CN" altLang="en-US" sz="2200" b="1">
                <a:solidFill>
                  <a:schemeClr val="tx1"/>
                </a:solidFill>
                <a:effectLst>
                  <a:outerShdw blurRad="38100" dist="38100" dir="2700000" algn="tl">
                    <a:srgbClr val="C0C0C0"/>
                  </a:outerShdw>
                </a:effectLst>
                <a:latin typeface="宋体" pitchFamily="2" charset="-122"/>
              </a:rPr>
              <a:t> 输出项数</a:t>
            </a:r>
            <a:r>
              <a:rPr kumimoji="1" lang="en-US" altLang="zh-CN" sz="2200" b="1">
                <a:solidFill>
                  <a:schemeClr val="tx1"/>
                </a:solidFill>
                <a:effectLst>
                  <a:outerShdw blurRad="38100" dist="38100" dir="2700000" algn="tl">
                    <a:srgbClr val="C0C0C0"/>
                  </a:outerShdw>
                </a:effectLst>
                <a:latin typeface="宋体" pitchFamily="2" charset="-122"/>
              </a:rPr>
              <a:t>:</a:t>
            </a:r>
            <a:r>
              <a:rPr kumimoji="1" lang="zh-CN" altLang="en-US" sz="2200" b="1">
                <a:solidFill>
                  <a:schemeClr val="tx1"/>
                </a:solidFill>
                <a:effectLst>
                  <a:outerShdw blurRad="38100" dist="38100" dir="2700000" algn="tl">
                    <a:srgbClr val="C0C0C0"/>
                  </a:outerShdw>
                </a:effectLst>
                <a:latin typeface="宋体" pitchFamily="2" charset="-122"/>
              </a:rPr>
              <a:t>计算每个用户输出数据 </a:t>
            </a:r>
            <a:r>
              <a:rPr kumimoji="1" lang="en-US" altLang="zh-CN" sz="2200" b="1">
                <a:solidFill>
                  <a:schemeClr val="tx1"/>
                </a:solidFill>
                <a:effectLst>
                  <a:outerShdw blurRad="38100" dist="38100" dir="2700000" algn="tl">
                    <a:srgbClr val="C0C0C0"/>
                  </a:outerShdw>
                </a:effectLst>
                <a:latin typeface="宋体" pitchFamily="2" charset="-122"/>
              </a:rPr>
              <a:t>(</a:t>
            </a:r>
            <a:r>
              <a:rPr kumimoji="1" lang="zh-CN" altLang="en-US" sz="2200" b="1">
                <a:solidFill>
                  <a:schemeClr val="tx1"/>
                </a:solidFill>
                <a:effectLst>
                  <a:outerShdw blurRad="38100" dist="38100" dir="2700000" algn="tl">
                    <a:srgbClr val="C0C0C0"/>
                  </a:outerShdw>
                </a:effectLst>
                <a:latin typeface="宋体" pitchFamily="2" charset="-122"/>
              </a:rPr>
              <a:t>报表、屏幕、出错信息）；</a:t>
            </a:r>
          </a:p>
          <a:p>
            <a:pPr>
              <a:lnSpc>
                <a:spcPct val="100000"/>
              </a:lnSpc>
              <a:spcBef>
                <a:spcPct val="20000"/>
              </a:spcBef>
              <a:spcAft>
                <a:spcPct val="0"/>
              </a:spcAft>
              <a:buClr>
                <a:schemeClr val="tx2"/>
              </a:buClr>
              <a:buFont typeface="Wingdings" pitchFamily="2" charset="2"/>
              <a:buChar char="v"/>
            </a:pPr>
            <a:r>
              <a:rPr kumimoji="1" lang="zh-CN" altLang="en-US" sz="2200" b="1">
                <a:solidFill>
                  <a:schemeClr val="tx1"/>
                </a:solidFill>
                <a:effectLst>
                  <a:outerShdw blurRad="38100" dist="38100" dir="2700000" algn="tl">
                    <a:srgbClr val="C0C0C0"/>
                  </a:outerShdw>
                </a:effectLst>
                <a:latin typeface="宋体" pitchFamily="2" charset="-122"/>
              </a:rPr>
              <a:t> 查询数：一个查询被定义为一次联机输入，每一个不同查询都计算；</a:t>
            </a:r>
          </a:p>
          <a:p>
            <a:pPr>
              <a:lnSpc>
                <a:spcPct val="100000"/>
              </a:lnSpc>
              <a:spcBef>
                <a:spcPct val="20000"/>
              </a:spcBef>
              <a:spcAft>
                <a:spcPct val="0"/>
              </a:spcAft>
              <a:buClr>
                <a:schemeClr val="tx2"/>
              </a:buClr>
              <a:buFont typeface="Wingdings" pitchFamily="2" charset="2"/>
              <a:buChar char="v"/>
            </a:pPr>
            <a:r>
              <a:rPr kumimoji="1" lang="zh-CN" altLang="en-US" sz="2200" b="1">
                <a:solidFill>
                  <a:schemeClr val="tx1"/>
                </a:solidFill>
                <a:effectLst>
                  <a:outerShdw blurRad="38100" dist="38100" dir="2700000" algn="tl">
                    <a:srgbClr val="C0C0C0"/>
                  </a:outerShdw>
                </a:effectLst>
                <a:latin typeface="宋体" pitchFamily="2" charset="-122"/>
              </a:rPr>
              <a:t> 文档数：计算每个逻辑的主文件数；</a:t>
            </a:r>
          </a:p>
          <a:p>
            <a:pPr>
              <a:lnSpc>
                <a:spcPct val="100000"/>
              </a:lnSpc>
              <a:spcBef>
                <a:spcPct val="20000"/>
              </a:spcBef>
              <a:spcAft>
                <a:spcPct val="0"/>
              </a:spcAft>
              <a:buClr>
                <a:schemeClr val="tx2"/>
              </a:buClr>
              <a:buFont typeface="Wingdings" pitchFamily="2" charset="2"/>
              <a:buChar char="v"/>
            </a:pPr>
            <a:r>
              <a:rPr kumimoji="1" lang="zh-CN" altLang="en-US" sz="2200" b="1">
                <a:solidFill>
                  <a:schemeClr val="tx1"/>
                </a:solidFill>
                <a:effectLst>
                  <a:outerShdw blurRad="38100" dist="38100" dir="2700000" algn="tl">
                    <a:srgbClr val="C0C0C0"/>
                  </a:outerShdw>
                </a:effectLst>
                <a:latin typeface="宋体" pitchFamily="2" charset="-122"/>
              </a:rPr>
              <a:t> 外部接口数：计算可读的接口（如磁盘上的数据文件</a:t>
            </a:r>
            <a:r>
              <a:rPr kumimoji="1" lang="en-US" altLang="zh-CN" sz="2200" b="1">
                <a:solidFill>
                  <a:schemeClr val="tx1"/>
                </a:solidFill>
                <a:effectLst>
                  <a:outerShdw blurRad="38100" dist="38100" dir="2700000" algn="tl">
                    <a:srgbClr val="C0C0C0"/>
                  </a:outerShdw>
                </a:effectLst>
                <a:latin typeface="宋体" pitchFamily="2" charset="-122"/>
              </a:rPr>
              <a:t>)</a:t>
            </a:r>
            <a:r>
              <a:rPr kumimoji="1" lang="zh-CN" altLang="en-US" sz="2200" b="1">
                <a:solidFill>
                  <a:schemeClr val="tx1"/>
                </a:solidFill>
                <a:effectLst>
                  <a:outerShdw blurRad="38100" dist="38100" dir="2700000" algn="tl">
                    <a:srgbClr val="C0C0C0"/>
                  </a:outerShdw>
                </a:effectLst>
                <a:latin typeface="宋体" pitchFamily="2" charset="-122"/>
              </a:rPr>
              <a:t>。</a:t>
            </a:r>
          </a:p>
        </p:txBody>
      </p:sp>
      <p:graphicFrame>
        <p:nvGraphicFramePr>
          <p:cNvPr id="395267" name="Object 3"/>
          <p:cNvGraphicFramePr>
            <a:graphicFrameLocks noChangeAspect="1"/>
          </p:cNvGraphicFramePr>
          <p:nvPr/>
        </p:nvGraphicFramePr>
        <p:xfrm>
          <a:off x="4419600" y="4876800"/>
          <a:ext cx="4124325" cy="1647825"/>
        </p:xfrm>
        <a:graphic>
          <a:graphicData uri="http://schemas.openxmlformats.org/presentationml/2006/ole">
            <mc:AlternateContent xmlns:mc="http://schemas.openxmlformats.org/markup-compatibility/2006">
              <mc:Choice xmlns:v="urn:schemas-microsoft-com:vml" Requires="v">
                <p:oleObj spid="_x0000_s395289" name="位图图像" r:id="rId3" imgW="4123810" imgH="1647619" progId="PBrush">
                  <p:embed/>
                </p:oleObj>
              </mc:Choice>
              <mc:Fallback>
                <p:oleObj name="位图图像" r:id="rId3" imgW="4123810" imgH="1647619"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876800"/>
                        <a:ext cx="412432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sp>
        <p:nvSpPr>
          <p:cNvPr id="395268" name="AutoShape 4"/>
          <p:cNvSpPr>
            <a:spLocks noChangeArrowheads="1"/>
          </p:cNvSpPr>
          <p:nvPr/>
        </p:nvSpPr>
        <p:spPr bwMode="auto">
          <a:xfrm>
            <a:off x="249238" y="5407025"/>
            <a:ext cx="3962400" cy="685800"/>
          </a:xfrm>
          <a:prstGeom prst="chevron">
            <a:avLst>
              <a:gd name="adj" fmla="val 144444"/>
            </a:avLst>
          </a:prstGeom>
          <a:solidFill>
            <a:srgbClr val="FFFF66"/>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a:lnSpc>
                <a:spcPct val="100000"/>
              </a:lnSpc>
              <a:spcAft>
                <a:spcPct val="0"/>
              </a:spcAft>
              <a:buClrTx/>
              <a:buSzTx/>
              <a:buFontTx/>
              <a:buNone/>
            </a:pPr>
            <a:r>
              <a:rPr kumimoji="1" lang="en-US" altLang="zh-CN" sz="2400" b="1">
                <a:solidFill>
                  <a:schemeClr val="tx1"/>
                </a:solidFill>
                <a:latin typeface="Times New Roman" pitchFamily="18" charset="0"/>
              </a:rPr>
              <a:t>           </a:t>
            </a:r>
            <a:r>
              <a:rPr kumimoji="1" lang="zh-CN" altLang="en-US" sz="2400" b="1">
                <a:solidFill>
                  <a:schemeClr val="tx1"/>
                </a:solidFill>
                <a:latin typeface="Times New Roman" pitchFamily="18" charset="0"/>
              </a:rPr>
              <a:t>复杂度的加权因子系数</a:t>
            </a:r>
          </a:p>
        </p:txBody>
      </p:sp>
      <p:sp>
        <p:nvSpPr>
          <p:cNvPr id="395272" name="Rectangle 8"/>
          <p:cNvSpPr>
            <a:spLocks noChangeArrowheads="1"/>
          </p:cNvSpPr>
          <p:nvPr/>
        </p:nvSpPr>
        <p:spPr bwMode="auto">
          <a:xfrm>
            <a:off x="1547813" y="1844675"/>
            <a:ext cx="6572250" cy="328613"/>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pPr>
            <a:r>
              <a:rPr lang="en-US" altLang="zh-CN" sz="2400" b="1">
                <a:solidFill>
                  <a:schemeClr val="bg2"/>
                </a:solidFill>
                <a:effectLst>
                  <a:outerShdw blurRad="38100" dist="38100" dir="2700000" algn="tl">
                    <a:srgbClr val="C0C0C0"/>
                  </a:outerShdw>
                </a:effectLst>
                <a:latin typeface="宋体" pitchFamily="2" charset="-122"/>
              </a:rPr>
              <a:t>FP = </a:t>
            </a:r>
            <a:r>
              <a:rPr lang="en-US" altLang="zh-CN" sz="2400" b="1">
                <a:solidFill>
                  <a:schemeClr val="bg2"/>
                </a:solidFill>
                <a:effectLst>
                  <a:outerShdw blurRad="38100" dist="38100" dir="2700000" algn="tl">
                    <a:srgbClr val="C0C0C0"/>
                  </a:outerShdw>
                </a:effectLst>
                <a:latin typeface="宋体" pitchFamily="2" charset="-122"/>
                <a:sym typeface="Symbol" pitchFamily="18" charset="2"/>
              </a:rPr>
              <a:t>(</a:t>
            </a:r>
            <a:r>
              <a:rPr lang="zh-CN" altLang="en-US" sz="2400" b="1">
                <a:solidFill>
                  <a:schemeClr val="bg2"/>
                </a:solidFill>
                <a:effectLst>
                  <a:outerShdw blurRad="38100" dist="38100" dir="2700000" algn="tl">
                    <a:srgbClr val="C0C0C0"/>
                  </a:outerShdw>
                </a:effectLst>
                <a:latin typeface="宋体" pitchFamily="2" charset="-122"/>
              </a:rPr>
              <a:t>总计数值</a:t>
            </a:r>
            <a:r>
              <a:rPr lang="zh-CN" altLang="en-US" sz="2400" b="1">
                <a:solidFill>
                  <a:schemeClr val="bg2"/>
                </a:solidFill>
                <a:effectLst>
                  <a:outerShdw blurRad="38100" dist="38100" dir="2700000" algn="tl">
                    <a:srgbClr val="C0C0C0"/>
                  </a:outerShdw>
                </a:effectLst>
                <a:latin typeface="宋体" pitchFamily="2" charset="-122"/>
                <a:sym typeface="Symbol" pitchFamily="18" charset="2"/>
              </a:rPr>
              <a:t>加权因子</a:t>
            </a:r>
            <a:r>
              <a:rPr lang="en-US" altLang="zh-CN" sz="2400" b="1">
                <a:solidFill>
                  <a:schemeClr val="bg2"/>
                </a:solidFill>
                <a:effectLst>
                  <a:outerShdw blurRad="38100" dist="38100" dir="2700000" algn="tl">
                    <a:srgbClr val="C0C0C0"/>
                  </a:outerShdw>
                </a:effectLst>
                <a:latin typeface="宋体" pitchFamily="2" charset="-122"/>
                <a:sym typeface="Symbol" pitchFamily="18" charset="2"/>
              </a:rPr>
              <a:t>)  (0.65+001F</a:t>
            </a:r>
            <a:r>
              <a:rPr lang="en-US" altLang="zh-CN" sz="2400" b="1" baseline="-25000">
                <a:solidFill>
                  <a:schemeClr val="bg2"/>
                </a:solidFill>
                <a:effectLst>
                  <a:outerShdw blurRad="38100" dist="38100" dir="2700000" algn="tl">
                    <a:srgbClr val="C0C0C0"/>
                  </a:outerShdw>
                </a:effectLst>
                <a:latin typeface="宋体" pitchFamily="2" charset="-122"/>
                <a:sym typeface="Symbol" pitchFamily="18" charset="2"/>
              </a:rPr>
              <a:t>i</a:t>
            </a:r>
            <a:r>
              <a:rPr lang="en-US" altLang="zh-CN" sz="2400" b="1">
                <a:solidFill>
                  <a:schemeClr val="bg2"/>
                </a:solidFill>
                <a:effectLst>
                  <a:outerShdw blurRad="38100" dist="38100" dir="2700000" algn="tl">
                    <a:srgbClr val="C0C0C0"/>
                  </a:outerShdw>
                </a:effectLst>
                <a:latin typeface="宋体" pitchFamily="2" charset="-122"/>
                <a:sym typeface="Symbol" pitchFamily="18" charset="2"/>
              </a:rPr>
              <a:t>)</a:t>
            </a:r>
          </a:p>
        </p:txBody>
      </p:sp>
      <p:sp>
        <p:nvSpPr>
          <p:cNvPr id="395275" name="Rectangle 11"/>
          <p:cNvSpPr>
            <a:spLocks noChangeArrowheads="1"/>
          </p:cNvSpPr>
          <p:nvPr/>
        </p:nvSpPr>
        <p:spPr bwMode="auto">
          <a:xfrm>
            <a:off x="1908175" y="260350"/>
            <a:ext cx="5943600" cy="628650"/>
          </a:xfrm>
          <a:prstGeom prst="rect">
            <a:avLst/>
          </a:prstGeom>
          <a:noFill/>
          <a:ln w="9525">
            <a:noFill/>
            <a:miter lim="800000"/>
            <a:headEnd/>
            <a:tailEnd/>
          </a:ln>
          <a:effectLst/>
        </p:spPr>
        <p:txBody>
          <a:bodyPr lIns="92075" tIns="46038" rIns="92075" bIns="46038" anchor="ctr"/>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软件项目规模度量</a:t>
            </a:r>
          </a:p>
        </p:txBody>
      </p:sp>
      <p:sp>
        <p:nvSpPr>
          <p:cNvPr id="395276" name="Rectangle 12"/>
          <p:cNvSpPr>
            <a:spLocks noChangeArrowheads="1"/>
          </p:cNvSpPr>
          <p:nvPr/>
        </p:nvSpPr>
        <p:spPr bwMode="auto">
          <a:xfrm>
            <a:off x="250825" y="1268413"/>
            <a:ext cx="6408738" cy="40005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en-US" altLang="zh-CN" sz="2800" b="1">
                <a:solidFill>
                  <a:schemeClr val="hlink"/>
                </a:solidFill>
                <a:effectLst>
                  <a:outerShdw blurRad="38100" dist="38100" dir="2700000" algn="tl">
                    <a:srgbClr val="C0C0C0"/>
                  </a:outerShdw>
                </a:effectLst>
                <a:latin typeface="宋体" pitchFamily="2" charset="-122"/>
              </a:rPr>
              <a:t>2.</a:t>
            </a:r>
            <a:r>
              <a:rPr lang="zh-CN" altLang="en-US" sz="2800" b="1">
                <a:solidFill>
                  <a:schemeClr val="hlink"/>
                </a:solidFill>
                <a:effectLst>
                  <a:outerShdw blurRad="38100" dist="38100" dir="2700000" algn="tl">
                    <a:srgbClr val="C0C0C0"/>
                  </a:outerShdw>
                </a:effectLst>
                <a:latin typeface="宋体" pitchFamily="2" charset="-122"/>
              </a:rPr>
              <a:t>间接度量－－面向功能点的度量</a:t>
            </a:r>
            <a:endParaRPr lang="zh-CN" altLang="en-US" sz="2800" b="1">
              <a:solidFill>
                <a:schemeClr val="tx1"/>
              </a:solidFill>
              <a:effectLst>
                <a:outerShdw blurRad="38100" dist="38100" dir="2700000" algn="tl">
                  <a:srgbClr val="C0C0C0"/>
                </a:outerShdw>
              </a:effectLst>
              <a:latin typeface="宋体"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ChangeArrowheads="1"/>
          </p:cNvSpPr>
          <p:nvPr/>
        </p:nvSpPr>
        <p:spPr bwMode="auto">
          <a:xfrm>
            <a:off x="457200" y="1828800"/>
            <a:ext cx="8229600" cy="2438400"/>
          </a:xfrm>
          <a:prstGeom prst="rect">
            <a:avLst/>
          </a:prstGeom>
          <a:noFill/>
          <a:ln w="9525">
            <a:noFill/>
            <a:miter lim="800000"/>
            <a:headEnd/>
            <a:tailEnd/>
          </a:ln>
          <a:effectLst/>
        </p:spPr>
        <p:txBody>
          <a:bodyPr/>
          <a:lstStyle/>
          <a:p>
            <a:pPr marL="342900" indent="-342900">
              <a:spcBef>
                <a:spcPct val="50000"/>
              </a:spcBef>
              <a:spcAft>
                <a:spcPct val="0"/>
              </a:spcAft>
              <a:buClr>
                <a:schemeClr val="tx1"/>
              </a:buClr>
              <a:buFont typeface="Monotype Sorts" pitchFamily="2" charset="2"/>
              <a:buNone/>
            </a:pPr>
            <a:r>
              <a:rPr kumimoji="1" lang="en-US" altLang="zh-CN" sz="2000" b="1">
                <a:solidFill>
                  <a:schemeClr val="tx1"/>
                </a:solidFill>
                <a:effectLst>
                  <a:outerShdw blurRad="38100" dist="38100" dir="2700000" algn="tl">
                    <a:srgbClr val="C0C0C0"/>
                  </a:outerShdw>
                </a:effectLst>
                <a:latin typeface="宋体" pitchFamily="2" charset="-122"/>
              </a:rPr>
              <a:t>  </a:t>
            </a:r>
            <a:r>
              <a:rPr kumimoji="1" lang="zh-CN" altLang="en-US" sz="2000" b="1">
                <a:solidFill>
                  <a:schemeClr val="tx1"/>
                </a:solidFill>
                <a:effectLst>
                  <a:outerShdw blurRad="38100" dist="38100" dir="2700000" algn="tl">
                    <a:srgbClr val="C0C0C0"/>
                  </a:outerShdw>
                </a:effectLst>
                <a:latin typeface="宋体" pitchFamily="2" charset="-122"/>
              </a:rPr>
              <a:t>在计算出功能点之后，可仿照</a:t>
            </a:r>
            <a:r>
              <a:rPr kumimoji="1" lang="en-US" altLang="zh-CN" sz="2000" b="1">
                <a:solidFill>
                  <a:schemeClr val="tx1"/>
                </a:solidFill>
                <a:effectLst>
                  <a:outerShdw blurRad="38100" dist="38100" dir="2700000" algn="tl">
                    <a:srgbClr val="C0C0C0"/>
                  </a:outerShdw>
                </a:effectLst>
                <a:latin typeface="宋体" pitchFamily="2" charset="-122"/>
              </a:rPr>
              <a:t>LOC</a:t>
            </a:r>
            <a:r>
              <a:rPr kumimoji="1" lang="zh-CN" altLang="en-US" sz="2000" b="1">
                <a:solidFill>
                  <a:schemeClr val="tx1"/>
                </a:solidFill>
                <a:effectLst>
                  <a:outerShdw blurRad="38100" dist="38100" dir="2700000" algn="tl">
                    <a:srgbClr val="C0C0C0"/>
                  </a:outerShdw>
                </a:effectLst>
                <a:latin typeface="宋体" pitchFamily="2" charset="-122"/>
              </a:rPr>
              <a:t>的方式度量软件的生产率、质量和其 它属性：</a:t>
            </a:r>
          </a:p>
          <a:p>
            <a:pPr marL="342900" indent="-342900">
              <a:spcBef>
                <a:spcPct val="50000"/>
              </a:spcBef>
              <a:spcAft>
                <a:spcPct val="0"/>
              </a:spcAft>
              <a:buClr>
                <a:schemeClr val="tx1"/>
              </a:buClr>
              <a:buFont typeface="Monotype Sorts" pitchFamily="2" charset="2"/>
              <a:buNone/>
            </a:pPr>
            <a:r>
              <a:rPr kumimoji="1" lang="zh-CN" altLang="en-US" sz="2000" b="1">
                <a:solidFill>
                  <a:schemeClr val="tx1"/>
                </a:solidFill>
                <a:effectLst>
                  <a:outerShdw blurRad="38100" dist="38100" dir="2700000" algn="tl">
                    <a:srgbClr val="C0C0C0"/>
                  </a:outerShdw>
                </a:effectLst>
                <a:latin typeface="宋体" pitchFamily="2" charset="-122"/>
              </a:rPr>
              <a:t>	  生产率 ＝ </a:t>
            </a:r>
            <a:r>
              <a:rPr kumimoji="1" lang="en-US" altLang="zh-CN" sz="2000" b="1">
                <a:solidFill>
                  <a:schemeClr val="tx1"/>
                </a:solidFill>
                <a:effectLst>
                  <a:outerShdw blurRad="38100" dist="38100" dir="2700000" algn="tl">
                    <a:srgbClr val="C0C0C0"/>
                  </a:outerShdw>
                </a:effectLst>
                <a:latin typeface="宋体" pitchFamily="2" charset="-122"/>
              </a:rPr>
              <a:t>FP</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E</a:t>
            </a:r>
          </a:p>
          <a:p>
            <a:pPr marL="342900" indent="-342900">
              <a:spcBef>
                <a:spcPct val="50000"/>
              </a:spcBef>
              <a:spcAft>
                <a:spcPct val="0"/>
              </a:spcAft>
              <a:buClr>
                <a:schemeClr val="tx1"/>
              </a:buClr>
              <a:buFont typeface="Monotype Sorts" pitchFamily="2" charset="2"/>
              <a:buNone/>
            </a:pPr>
            <a:r>
              <a:rPr kumimoji="1" lang="en-US" altLang="zh-CN" sz="2000" b="1">
                <a:solidFill>
                  <a:schemeClr val="tx1"/>
                </a:solidFill>
                <a:effectLst>
                  <a:outerShdw blurRad="38100" dist="38100" dir="2700000" algn="tl">
                    <a:srgbClr val="C0C0C0"/>
                  </a:outerShdw>
                </a:effectLst>
                <a:latin typeface="宋体" pitchFamily="2" charset="-122"/>
              </a:rPr>
              <a:t>	  </a:t>
            </a:r>
            <a:r>
              <a:rPr kumimoji="1" lang="zh-CN" altLang="en-US" sz="2000" b="1">
                <a:solidFill>
                  <a:schemeClr val="tx1"/>
                </a:solidFill>
                <a:effectLst>
                  <a:outerShdw blurRad="38100" dist="38100" dir="2700000" algn="tl">
                    <a:srgbClr val="C0C0C0"/>
                  </a:outerShdw>
                </a:effectLst>
                <a:latin typeface="宋体" pitchFamily="2" charset="-122"/>
              </a:rPr>
              <a:t>质量 ＝ </a:t>
            </a:r>
            <a:r>
              <a:rPr kumimoji="1" lang="en-US" altLang="zh-CN" sz="2000" b="1">
                <a:solidFill>
                  <a:schemeClr val="tx1"/>
                </a:solidFill>
                <a:effectLst>
                  <a:outerShdw blurRad="38100" dist="38100" dir="2700000" algn="tl">
                    <a:srgbClr val="C0C0C0"/>
                  </a:outerShdw>
                </a:effectLst>
                <a:latin typeface="宋体" pitchFamily="2" charset="-122"/>
              </a:rPr>
              <a:t>ER</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FP</a:t>
            </a:r>
          </a:p>
          <a:p>
            <a:pPr marL="342900" indent="-342900">
              <a:spcBef>
                <a:spcPct val="50000"/>
              </a:spcBef>
              <a:spcAft>
                <a:spcPct val="0"/>
              </a:spcAft>
              <a:buClr>
                <a:schemeClr val="tx1"/>
              </a:buClr>
              <a:buFont typeface="Monotype Sorts" pitchFamily="2" charset="2"/>
              <a:buNone/>
            </a:pPr>
            <a:r>
              <a:rPr kumimoji="1" lang="en-US" altLang="zh-CN" sz="2000" b="1">
                <a:solidFill>
                  <a:schemeClr val="tx1"/>
                </a:solidFill>
                <a:effectLst>
                  <a:outerShdw blurRad="38100" dist="38100" dir="2700000" algn="tl">
                    <a:srgbClr val="C0C0C0"/>
                  </a:outerShdw>
                </a:effectLst>
                <a:latin typeface="宋体" pitchFamily="2" charset="-122"/>
              </a:rPr>
              <a:t>	  </a:t>
            </a:r>
            <a:r>
              <a:rPr kumimoji="1" lang="zh-CN" altLang="en-US" sz="2000" b="1">
                <a:solidFill>
                  <a:schemeClr val="tx1"/>
                </a:solidFill>
                <a:effectLst>
                  <a:outerShdw blurRad="38100" dist="38100" dir="2700000" algn="tl">
                    <a:srgbClr val="C0C0C0"/>
                  </a:outerShdw>
                </a:effectLst>
                <a:latin typeface="宋体" pitchFamily="2" charset="-122"/>
              </a:rPr>
              <a:t>成本 ＝ </a:t>
            </a:r>
            <a:r>
              <a:rPr kumimoji="1" lang="en-US" altLang="zh-CN" sz="2000" b="1">
                <a:solidFill>
                  <a:schemeClr val="tx1"/>
                </a:solidFill>
                <a:effectLst>
                  <a:outerShdw blurRad="38100" dist="38100" dir="2700000" algn="tl">
                    <a:srgbClr val="C0C0C0"/>
                  </a:outerShdw>
                </a:effectLst>
                <a:latin typeface="宋体" pitchFamily="2" charset="-122"/>
              </a:rPr>
              <a:t>S</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FP</a:t>
            </a:r>
          </a:p>
          <a:p>
            <a:pPr marL="342900" indent="-342900">
              <a:spcBef>
                <a:spcPct val="50000"/>
              </a:spcBef>
              <a:spcAft>
                <a:spcPct val="0"/>
              </a:spcAft>
              <a:buClr>
                <a:schemeClr val="tx1"/>
              </a:buClr>
              <a:buFont typeface="Monotype Sorts" pitchFamily="2" charset="2"/>
              <a:buNone/>
            </a:pPr>
            <a:r>
              <a:rPr kumimoji="1" lang="en-US" altLang="zh-CN" sz="2000" b="1">
                <a:solidFill>
                  <a:schemeClr val="tx1"/>
                </a:solidFill>
                <a:effectLst>
                  <a:outerShdw blurRad="38100" dist="38100" dir="2700000" algn="tl">
                    <a:srgbClr val="C0C0C0"/>
                  </a:outerShdw>
                </a:effectLst>
                <a:latin typeface="宋体" pitchFamily="2" charset="-122"/>
              </a:rPr>
              <a:t>	  </a:t>
            </a:r>
            <a:r>
              <a:rPr kumimoji="1" lang="zh-CN" altLang="en-US" sz="2000" b="1">
                <a:solidFill>
                  <a:schemeClr val="tx1"/>
                </a:solidFill>
                <a:effectLst>
                  <a:outerShdw blurRad="38100" dist="38100" dir="2700000" algn="tl">
                    <a:srgbClr val="C0C0C0"/>
                  </a:outerShdw>
                </a:effectLst>
                <a:latin typeface="宋体" pitchFamily="2" charset="-122"/>
              </a:rPr>
              <a:t>文档 ＝ </a:t>
            </a:r>
            <a:r>
              <a:rPr kumimoji="1" lang="en-US" altLang="zh-CN" sz="2000" b="1">
                <a:solidFill>
                  <a:schemeClr val="tx1"/>
                </a:solidFill>
                <a:effectLst>
                  <a:outerShdw blurRad="38100" dist="38100" dir="2700000" algn="tl">
                    <a:srgbClr val="C0C0C0"/>
                  </a:outerShdw>
                </a:effectLst>
                <a:latin typeface="宋体" pitchFamily="2" charset="-122"/>
              </a:rPr>
              <a:t>ER</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FP</a:t>
            </a:r>
          </a:p>
        </p:txBody>
      </p:sp>
      <p:sp>
        <p:nvSpPr>
          <p:cNvPr id="344069" name="Text Box 5"/>
          <p:cNvSpPr txBox="1">
            <a:spLocks noChangeArrowheads="1"/>
          </p:cNvSpPr>
          <p:nvPr/>
        </p:nvSpPr>
        <p:spPr bwMode="auto">
          <a:xfrm>
            <a:off x="120650" y="4540250"/>
            <a:ext cx="8915400" cy="1768475"/>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Bef>
                <a:spcPct val="50000"/>
              </a:spcBef>
              <a:spcAft>
                <a:spcPct val="0"/>
              </a:spcAft>
              <a:buClrTx/>
              <a:buSzTx/>
              <a:buFontTx/>
              <a:buNone/>
            </a:pPr>
            <a:r>
              <a:rPr kumimoji="1" lang="zh-CN" altLang="en-US" sz="2000" b="1" dirty="0">
                <a:solidFill>
                  <a:schemeClr val="tx1"/>
                </a:solidFill>
                <a:effectLst>
                  <a:outerShdw blurRad="38100" dist="38100" dir="2700000" algn="tl">
                    <a:srgbClr val="C0C0C0"/>
                  </a:outerShdw>
                </a:effectLst>
                <a:latin typeface="Times New Roman" pitchFamily="18" charset="0"/>
              </a:rPr>
              <a:t>面向功能</a:t>
            </a:r>
            <a:r>
              <a:rPr kumimoji="1" lang="zh-CN" altLang="en-US" sz="2000" b="1" dirty="0">
                <a:solidFill>
                  <a:schemeClr val="tx1"/>
                </a:solidFill>
                <a:effectLst>
                  <a:outerShdw blurRad="38100" dist="38100" dir="2700000" algn="tl">
                    <a:srgbClr val="C0C0C0"/>
                  </a:outerShdw>
                </a:effectLst>
              </a:rPr>
              <a:t>点</a:t>
            </a:r>
            <a:r>
              <a:rPr kumimoji="1" lang="zh-CN" altLang="en-US" sz="2000" b="1" dirty="0">
                <a:solidFill>
                  <a:schemeClr val="tx1"/>
                </a:solidFill>
                <a:effectLst>
                  <a:outerShdw blurRad="38100" dist="38100" dir="2700000" algn="tl">
                    <a:srgbClr val="C0C0C0"/>
                  </a:outerShdw>
                </a:effectLst>
                <a:latin typeface="Times New Roman" pitchFamily="18" charset="0"/>
              </a:rPr>
              <a:t>的度量的缺点：</a:t>
            </a:r>
          </a:p>
          <a:p>
            <a:pPr>
              <a:lnSpc>
                <a:spcPct val="100000"/>
              </a:lnSpc>
              <a:spcBef>
                <a:spcPct val="50000"/>
              </a:spcBef>
              <a:spcAft>
                <a:spcPct val="0"/>
              </a:spcAft>
              <a:buClr>
                <a:schemeClr val="tx2"/>
              </a:buClr>
              <a:buSzTx/>
              <a:buFont typeface="Wingdings" pitchFamily="2" charset="2"/>
              <a:buChar char="v"/>
            </a:pPr>
            <a:r>
              <a:rPr kumimoji="1" lang="zh-CN" altLang="en-US" sz="2000" b="1" dirty="0">
                <a:effectLst>
                  <a:outerShdw blurRad="38100" dist="38100" dir="2700000" algn="tl">
                    <a:srgbClr val="C0C0C0"/>
                  </a:outerShdw>
                </a:effectLst>
              </a:rPr>
              <a:t> 对于复杂性技术因素确定的</a:t>
            </a:r>
            <a:r>
              <a:rPr kumimoji="1" lang="zh-CN" altLang="en-US" sz="2000" b="1" dirty="0">
                <a:solidFill>
                  <a:srgbClr val="FF0000"/>
                </a:solidFill>
                <a:effectLst>
                  <a:outerShdw blurRad="38100" dist="38100" dir="2700000" algn="tl">
                    <a:srgbClr val="C0C0C0"/>
                  </a:outerShdw>
                </a:effectLst>
              </a:rPr>
              <a:t>主观因素</a:t>
            </a:r>
            <a:r>
              <a:rPr kumimoji="1" lang="zh-CN" altLang="en-US" sz="2000" b="1" dirty="0">
                <a:effectLst>
                  <a:outerShdw blurRad="38100" dist="38100" dir="2700000" algn="tl">
                    <a:srgbClr val="C0C0C0"/>
                  </a:outerShdw>
                </a:effectLst>
              </a:rPr>
              <a:t>太多，量化标准把握不统一。</a:t>
            </a:r>
            <a:endParaRPr kumimoji="1" lang="zh-CN" altLang="en-US" sz="2000" b="1" dirty="0">
              <a:solidFill>
                <a:schemeClr val="tx1"/>
              </a:solidFill>
              <a:effectLst>
                <a:outerShdw blurRad="38100" dist="38100" dir="2700000" algn="tl">
                  <a:srgbClr val="C0C0C0"/>
                </a:outerShdw>
              </a:effectLst>
              <a:latin typeface="Times New Roman" pitchFamily="18" charset="0"/>
            </a:endParaRPr>
          </a:p>
          <a:p>
            <a:pPr>
              <a:lnSpc>
                <a:spcPct val="100000"/>
              </a:lnSpc>
              <a:spcBef>
                <a:spcPct val="50000"/>
              </a:spcBef>
              <a:spcAft>
                <a:spcPct val="0"/>
              </a:spcAft>
              <a:buClr>
                <a:schemeClr val="tx2"/>
              </a:buClr>
              <a:buSzTx/>
              <a:buFont typeface="Wingdings" pitchFamily="2" charset="2"/>
              <a:buChar char="v"/>
            </a:pPr>
            <a:r>
              <a:rPr kumimoji="1" lang="zh-CN" altLang="en-US" sz="2000" b="1" dirty="0">
                <a:effectLst>
                  <a:outerShdw blurRad="38100" dist="38100" dir="2700000" algn="tl">
                    <a:srgbClr val="C0C0C0"/>
                  </a:outerShdw>
                </a:effectLst>
              </a:rPr>
              <a:t> 计算所涉及的某些数据不易采集，同时也由于主观因素造成数据确定困难。</a:t>
            </a:r>
            <a:endParaRPr kumimoji="1" lang="zh-CN" altLang="en-US" sz="2000" b="1" dirty="0">
              <a:solidFill>
                <a:schemeClr val="tx1"/>
              </a:solidFill>
              <a:effectLst>
                <a:outerShdw blurRad="38100" dist="38100" dir="2700000" algn="tl">
                  <a:srgbClr val="C0C0C0"/>
                </a:outerShdw>
              </a:effectLst>
              <a:latin typeface="Times New Roman" pitchFamily="18" charset="0"/>
            </a:endParaRPr>
          </a:p>
          <a:p>
            <a:pPr>
              <a:lnSpc>
                <a:spcPct val="100000"/>
              </a:lnSpc>
              <a:spcBef>
                <a:spcPct val="50000"/>
              </a:spcBef>
              <a:spcAft>
                <a:spcPct val="0"/>
              </a:spcAft>
              <a:buClr>
                <a:schemeClr val="tx2"/>
              </a:buClr>
              <a:buSzTx/>
              <a:buFont typeface="Wingdings" pitchFamily="2" charset="2"/>
              <a:buChar char="v"/>
            </a:pPr>
            <a:r>
              <a:rPr kumimoji="1" lang="zh-CN" altLang="en-US" sz="2000" b="1" dirty="0">
                <a:effectLst>
                  <a:outerShdw blurRad="38100" dist="38100" dir="2700000" algn="tl">
                    <a:srgbClr val="C0C0C0"/>
                  </a:outerShdw>
                </a:effectLst>
              </a:rPr>
              <a:t> 对于计算得到的功能点，难以说明其高或低的结果是由哪些因素所导致。 </a:t>
            </a:r>
          </a:p>
        </p:txBody>
      </p:sp>
      <p:sp>
        <p:nvSpPr>
          <p:cNvPr id="344072" name="Rectangle 8"/>
          <p:cNvSpPr>
            <a:spLocks noChangeArrowheads="1"/>
          </p:cNvSpPr>
          <p:nvPr/>
        </p:nvSpPr>
        <p:spPr bwMode="auto">
          <a:xfrm>
            <a:off x="1908175" y="260350"/>
            <a:ext cx="5943600" cy="628650"/>
          </a:xfrm>
          <a:prstGeom prst="rect">
            <a:avLst/>
          </a:prstGeom>
          <a:noFill/>
          <a:ln w="9525">
            <a:noFill/>
            <a:miter lim="800000"/>
            <a:headEnd/>
            <a:tailEnd/>
          </a:ln>
          <a:effectLst/>
        </p:spPr>
        <p:txBody>
          <a:bodyPr lIns="92075" tIns="46038" rIns="92075" bIns="46038" anchor="ctr"/>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软件项目规模度量</a:t>
            </a:r>
          </a:p>
        </p:txBody>
      </p:sp>
      <p:sp>
        <p:nvSpPr>
          <p:cNvPr id="344073" name="Rectangle 9"/>
          <p:cNvSpPr>
            <a:spLocks noChangeArrowheads="1"/>
          </p:cNvSpPr>
          <p:nvPr/>
        </p:nvSpPr>
        <p:spPr bwMode="auto">
          <a:xfrm>
            <a:off x="250825" y="1268413"/>
            <a:ext cx="6408738" cy="40005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en-US" altLang="zh-CN" sz="2800" b="1">
                <a:solidFill>
                  <a:schemeClr val="hlink"/>
                </a:solidFill>
                <a:effectLst>
                  <a:outerShdw blurRad="38100" dist="38100" dir="2700000" algn="tl">
                    <a:srgbClr val="C0C0C0"/>
                  </a:outerShdw>
                </a:effectLst>
                <a:latin typeface="宋体" pitchFamily="2" charset="-122"/>
              </a:rPr>
              <a:t>2.</a:t>
            </a:r>
            <a:r>
              <a:rPr lang="zh-CN" altLang="en-US" sz="2800" b="1">
                <a:solidFill>
                  <a:schemeClr val="hlink"/>
                </a:solidFill>
                <a:effectLst>
                  <a:outerShdw blurRad="38100" dist="38100" dir="2700000" algn="tl">
                    <a:srgbClr val="C0C0C0"/>
                  </a:outerShdw>
                </a:effectLst>
                <a:latin typeface="宋体" pitchFamily="2" charset="-122"/>
              </a:rPr>
              <a:t>间接度量－－面向功能点的度量</a:t>
            </a:r>
            <a:endParaRPr lang="zh-CN" altLang="en-US" sz="2800" b="1">
              <a:solidFill>
                <a:schemeClr val="tx1"/>
              </a:solidFill>
              <a:effectLst>
                <a:outerShdw blurRad="38100" dist="38100" dir="2700000" algn="tl">
                  <a:srgbClr val="C0C0C0"/>
                </a:outerShdw>
              </a:effectLst>
              <a:latin typeface="宋体" pitchFamily="2" charset="-122"/>
            </a:endParaRPr>
          </a:p>
        </p:txBody>
      </p:sp>
      <p:sp>
        <p:nvSpPr>
          <p:cNvPr id="2" name="右箭头 1"/>
          <p:cNvSpPr/>
          <p:nvPr/>
        </p:nvSpPr>
        <p:spPr bwMode="auto">
          <a:xfrm rot="20091349">
            <a:off x="4290413" y="4684992"/>
            <a:ext cx="842233" cy="218166"/>
          </a:xfrm>
          <a:prstGeom prst="rightArrow">
            <a:avLst/>
          </a:prstGeom>
          <a:ln>
            <a:prstDash val="sysDash"/>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pPr>
            <a:endParaRPr kumimoji="0" lang="zh-CN" altLang="en-US" sz="1400" b="0" i="0" u="none" strike="noStrike" cap="none" normalizeH="0" baseline="0" smtClean="0">
              <a:ln>
                <a:noFill/>
              </a:ln>
              <a:solidFill>
                <a:srgbClr val="000000"/>
              </a:solidFill>
              <a:effectLst/>
              <a:latin typeface="Arial" pitchFamily="34" charset="0"/>
              <a:ea typeface="宋体" pitchFamily="2" charset="-122"/>
            </a:endParaRPr>
          </a:p>
        </p:txBody>
      </p:sp>
      <p:sp>
        <p:nvSpPr>
          <p:cNvPr id="3" name="文本框 2"/>
          <p:cNvSpPr txBox="1"/>
          <p:nvPr/>
        </p:nvSpPr>
        <p:spPr>
          <a:xfrm>
            <a:off x="5139091" y="4355584"/>
            <a:ext cx="3797835" cy="369332"/>
          </a:xfrm>
          <a:prstGeom prst="rect">
            <a:avLst/>
          </a:prstGeom>
          <a:noFill/>
        </p:spPr>
        <p:txBody>
          <a:bodyPr wrap="none" rtlCol="0">
            <a:spAutoFit/>
          </a:bodyPr>
          <a:lstStyle/>
          <a:p>
            <a:pPr>
              <a:buNone/>
            </a:pPr>
            <a:r>
              <a:rPr lang="zh-CN" altLang="en-US" sz="2000" b="1" dirty="0" smtClean="0">
                <a:solidFill>
                  <a:srgbClr val="00B05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分解、细化，最后定义量化标准</a:t>
            </a:r>
            <a:endParaRPr lang="zh-CN" altLang="en-US" sz="2000" b="1" dirty="0">
              <a:solidFill>
                <a:srgbClr val="00B05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par>
                          <p:cTn id="8" fill="hold">
                            <p:stCondLst>
                              <p:cond delay="10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4" name="Rectangle 14"/>
          <p:cNvSpPr>
            <a:spLocks noGrp="1" noChangeArrowheads="1"/>
          </p:cNvSpPr>
          <p:nvPr>
            <p:ph type="title"/>
          </p:nvPr>
        </p:nvSpPr>
        <p:spPr>
          <a:xfrm>
            <a:off x="304800" y="1219200"/>
            <a:ext cx="4554538" cy="388938"/>
          </a:xfrm>
          <a:noFill/>
        </p:spPr>
        <p:txBody>
          <a:bodyPr/>
          <a:lstStyle/>
          <a:p>
            <a:pPr algn="l"/>
            <a:r>
              <a:rPr lang="en-US" altLang="zh-CN" sz="2800">
                <a:solidFill>
                  <a:schemeClr val="hlink"/>
                </a:solidFill>
                <a:effectLst>
                  <a:outerShdw blurRad="38100" dist="38100" dir="2700000" algn="tl">
                    <a:srgbClr val="C0C0C0"/>
                  </a:outerShdw>
                </a:effectLst>
                <a:latin typeface="宋体" pitchFamily="2" charset="-122"/>
                <a:ea typeface="宋体" pitchFamily="2" charset="-122"/>
              </a:rPr>
              <a:t>3. </a:t>
            </a:r>
            <a:r>
              <a:rPr lang="zh-CN" altLang="en-US" sz="2800">
                <a:solidFill>
                  <a:schemeClr val="hlink"/>
                </a:solidFill>
                <a:effectLst>
                  <a:outerShdw blurRad="38100" dist="38100" dir="2700000" algn="tl">
                    <a:srgbClr val="C0C0C0"/>
                  </a:outerShdw>
                </a:effectLst>
                <a:latin typeface="宋体" pitchFamily="2" charset="-122"/>
                <a:ea typeface="宋体" pitchFamily="2" charset="-122"/>
              </a:rPr>
              <a:t>调和不同的度量方法</a:t>
            </a:r>
          </a:p>
        </p:txBody>
      </p:sp>
      <p:sp>
        <p:nvSpPr>
          <p:cNvPr id="20495" name="Rectangle 15"/>
          <p:cNvSpPr>
            <a:spLocks noGrp="1" noChangeArrowheads="1"/>
          </p:cNvSpPr>
          <p:nvPr>
            <p:ph type="body" idx="1"/>
          </p:nvPr>
        </p:nvSpPr>
        <p:spPr>
          <a:xfrm>
            <a:off x="152400" y="1752600"/>
            <a:ext cx="8763000" cy="4876800"/>
          </a:xfrm>
        </p:spPr>
        <p:txBody>
          <a:bodyPr/>
          <a:lstStyle/>
          <a:p>
            <a:pPr>
              <a:lnSpc>
                <a:spcPct val="10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代码行</a:t>
            </a:r>
            <a:r>
              <a:rPr lang="en-US" altLang="zh-CN">
                <a:effectLst>
                  <a:outerShdw blurRad="38100" dist="38100" dir="2700000" algn="tl">
                    <a:srgbClr val="C0C0C0"/>
                  </a:outerShdw>
                </a:effectLst>
              </a:rPr>
              <a:t>(LOC)</a:t>
            </a:r>
            <a:r>
              <a:rPr lang="zh-CN" altLang="en-US">
                <a:effectLst>
                  <a:outerShdw blurRad="38100" dist="38100" dir="2700000" algn="tl">
                    <a:srgbClr val="C0C0C0"/>
                  </a:outerShdw>
                </a:effectLst>
              </a:rPr>
              <a:t>和功能点度量之间的关系依赖于实现软件所采用的程序设计语言及设计的质量。</a:t>
            </a:r>
          </a:p>
          <a:p>
            <a:r>
              <a:rPr lang="zh-CN" altLang="en-US">
                <a:effectLst>
                  <a:outerShdw blurRad="38100" dist="38100" dir="2700000" algn="tl">
                    <a:srgbClr val="C0C0C0"/>
                  </a:outerShdw>
                </a:effectLst>
              </a:rPr>
              <a:t>   对于相同功能点各种语言的平均代码行数的估算。</a:t>
            </a:r>
          </a:p>
          <a:p>
            <a:r>
              <a:rPr lang="zh-CN" altLang="en-US" sz="2600">
                <a:effectLst>
                  <a:outerShdw blurRad="38100" dist="38100" dir="2700000" algn="tl">
                    <a:srgbClr val="C0C0C0"/>
                  </a:outerShdw>
                </a:effectLst>
              </a:rPr>
              <a:t>语言                         </a:t>
            </a:r>
            <a:r>
              <a:rPr lang="en-US" altLang="zh-CN" sz="2600">
                <a:effectLst>
                  <a:outerShdw blurRad="38100" dist="38100" dir="2700000" algn="tl">
                    <a:srgbClr val="C0C0C0"/>
                  </a:outerShdw>
                </a:effectLst>
              </a:rPr>
              <a:t>LOC/FP</a:t>
            </a:r>
            <a:r>
              <a:rPr lang="zh-CN" altLang="en-US" sz="2600">
                <a:effectLst>
                  <a:outerShdw blurRad="38100" dist="38100" dir="2700000" algn="tl">
                    <a:srgbClr val="C0C0C0"/>
                  </a:outerShdw>
                </a:effectLst>
              </a:rPr>
              <a:t>（平均值）</a:t>
            </a:r>
          </a:p>
          <a:p>
            <a:r>
              <a:rPr lang="en-US" altLang="zh-CN" sz="2000">
                <a:effectLst>
                  <a:outerShdw blurRad="38100" dist="38100" dir="2700000" algn="tl">
                    <a:srgbClr val="C0C0C0"/>
                  </a:outerShdw>
                </a:effectLst>
              </a:rPr>
              <a:t>Assembly                                     320</a:t>
            </a:r>
          </a:p>
          <a:p>
            <a:r>
              <a:rPr lang="en-US" altLang="zh-CN" sz="2000">
                <a:effectLst>
                  <a:outerShdw blurRad="38100" dist="38100" dir="2700000" algn="tl">
                    <a:srgbClr val="C0C0C0"/>
                  </a:outerShdw>
                </a:effectLst>
              </a:rPr>
              <a:t>C                                            128</a:t>
            </a:r>
          </a:p>
          <a:p>
            <a:r>
              <a:rPr lang="en-US" altLang="zh-CN" sz="2000">
                <a:effectLst>
                  <a:outerShdw blurRad="38100" dist="38100" dir="2700000" algn="tl">
                    <a:srgbClr val="C0C0C0"/>
                  </a:outerShdw>
                </a:effectLst>
              </a:rPr>
              <a:t>Pascal                                       91</a:t>
            </a:r>
          </a:p>
          <a:p>
            <a:r>
              <a:rPr lang="en-US" altLang="zh-CN" sz="2000">
                <a:effectLst>
                  <a:outerShdw blurRad="38100" dist="38100" dir="2700000" algn="tl">
                    <a:srgbClr val="C0C0C0"/>
                  </a:outerShdw>
                </a:effectLst>
              </a:rPr>
              <a:t>Fortran                                      58</a:t>
            </a:r>
          </a:p>
          <a:p>
            <a:r>
              <a:rPr lang="en-US" altLang="zh-CN" sz="2000">
                <a:effectLst>
                  <a:outerShdw blurRad="38100" dist="38100" dir="2700000" algn="tl">
                    <a:srgbClr val="C0C0C0"/>
                  </a:outerShdw>
                </a:effectLst>
              </a:rPr>
              <a:t>Basic                                        64</a:t>
            </a:r>
          </a:p>
          <a:p>
            <a:r>
              <a:rPr lang="en-US" altLang="zh-CN" sz="2000">
                <a:effectLst>
                  <a:outerShdw blurRad="38100" dist="38100" dir="2700000" algn="tl">
                    <a:srgbClr val="C0C0C0"/>
                  </a:outerShdw>
                </a:effectLst>
              </a:rPr>
              <a:t>High-Order                                   105</a:t>
            </a:r>
          </a:p>
          <a:p>
            <a:r>
              <a:rPr lang="en-US" altLang="zh-CN" sz="2000">
                <a:effectLst>
                  <a:outerShdw blurRad="38100" dist="38100" dir="2700000" algn="tl">
                    <a:srgbClr val="C0C0C0"/>
                  </a:outerShdw>
                </a:effectLst>
              </a:rPr>
              <a:t>4GL                                          15</a:t>
            </a:r>
          </a:p>
        </p:txBody>
      </p:sp>
      <p:sp>
        <p:nvSpPr>
          <p:cNvPr id="20497" name="Line 17"/>
          <p:cNvSpPr>
            <a:spLocks noChangeShapeType="1"/>
          </p:cNvSpPr>
          <p:nvPr/>
        </p:nvSpPr>
        <p:spPr bwMode="auto">
          <a:xfrm>
            <a:off x="152400" y="2971800"/>
            <a:ext cx="8763000" cy="0"/>
          </a:xfrm>
          <a:prstGeom prst="line">
            <a:avLst/>
          </a:prstGeom>
          <a:noFill/>
          <a:ln w="57150">
            <a:solidFill>
              <a:schemeClr val="tx1"/>
            </a:solidFill>
            <a:round/>
            <a:headEnd type="none" w="sm" len="sm"/>
            <a:tailEnd type="none" w="sm" len="sm"/>
          </a:ln>
          <a:effectLst/>
        </p:spPr>
        <p:txBody>
          <a:bodyPr wrap="none" anchor="ctr"/>
          <a:lstStyle/>
          <a:p>
            <a:endParaRPr lang="zh-CN" altLang="en-US"/>
          </a:p>
        </p:txBody>
      </p:sp>
      <p:sp>
        <p:nvSpPr>
          <p:cNvPr id="20498" name="Line 18"/>
          <p:cNvSpPr>
            <a:spLocks noChangeShapeType="1"/>
          </p:cNvSpPr>
          <p:nvPr/>
        </p:nvSpPr>
        <p:spPr bwMode="auto">
          <a:xfrm>
            <a:off x="152400" y="3505200"/>
            <a:ext cx="8763000" cy="0"/>
          </a:xfrm>
          <a:prstGeom prst="line">
            <a:avLst/>
          </a:prstGeom>
          <a:noFill/>
          <a:ln w="57150">
            <a:solidFill>
              <a:schemeClr val="tx1"/>
            </a:solidFill>
            <a:round/>
            <a:headEnd type="none" w="sm" len="sm"/>
            <a:tailEnd type="none" w="sm" len="sm"/>
          </a:ln>
          <a:effectLst/>
        </p:spPr>
        <p:txBody>
          <a:bodyPr wrap="none" anchor="ctr"/>
          <a:lstStyle/>
          <a:p>
            <a:endParaRPr lang="zh-CN" altLang="en-US"/>
          </a:p>
        </p:txBody>
      </p:sp>
      <p:sp>
        <p:nvSpPr>
          <p:cNvPr id="20501" name="Rectangle 21"/>
          <p:cNvSpPr>
            <a:spLocks noChangeArrowheads="1"/>
          </p:cNvSpPr>
          <p:nvPr/>
        </p:nvSpPr>
        <p:spPr bwMode="auto">
          <a:xfrm>
            <a:off x="1908175" y="260350"/>
            <a:ext cx="5943600" cy="628650"/>
          </a:xfrm>
          <a:prstGeom prst="rect">
            <a:avLst/>
          </a:prstGeom>
          <a:noFill/>
          <a:ln w="9525">
            <a:noFill/>
            <a:miter lim="800000"/>
            <a:headEnd/>
            <a:tailEnd/>
          </a:ln>
          <a:effectLst/>
        </p:spPr>
        <p:txBody>
          <a:bodyPr lIns="92075" tIns="46038" rIns="92075" bIns="46038" anchor="ctr"/>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软件项目规模度量</a:t>
            </a:r>
          </a:p>
        </p:txBody>
      </p:sp>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89" name="Rectangle 21"/>
          <p:cNvSpPr>
            <a:spLocks noChangeArrowheads="1"/>
          </p:cNvSpPr>
          <p:nvPr/>
        </p:nvSpPr>
        <p:spPr bwMode="auto">
          <a:xfrm>
            <a:off x="304800" y="1371600"/>
            <a:ext cx="7772400" cy="45720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zh-CN" altLang="en-US" sz="2400" b="1">
                <a:solidFill>
                  <a:schemeClr val="hlink"/>
                </a:solidFill>
                <a:effectLst>
                  <a:outerShdw blurRad="38100" dist="38100" dir="2700000" algn="tl">
                    <a:srgbClr val="C0C0C0"/>
                  </a:outerShdw>
                </a:effectLst>
                <a:latin typeface="宋体" pitchFamily="2" charset="-122"/>
              </a:rPr>
              <a:t>对于将要开发的软件系统，常用的估算方法有以下几类：</a:t>
            </a:r>
          </a:p>
        </p:txBody>
      </p:sp>
      <p:sp>
        <p:nvSpPr>
          <p:cNvPr id="263190" name="Rectangle 22"/>
          <p:cNvSpPr>
            <a:spLocks noChangeArrowheads="1"/>
          </p:cNvSpPr>
          <p:nvPr/>
        </p:nvSpPr>
        <p:spPr bwMode="auto">
          <a:xfrm>
            <a:off x="395536" y="2492896"/>
            <a:ext cx="8425631" cy="2592561"/>
          </a:xfrm>
          <a:prstGeom prst="rect">
            <a:avLst/>
          </a:prstGeom>
          <a:noFill/>
          <a:ln w="9525">
            <a:noFill/>
            <a:miter lim="800000"/>
            <a:headEnd/>
            <a:tailEnd/>
          </a:ln>
          <a:effectLst/>
        </p:spPr>
        <p:txBody>
          <a:bodyPr lIns="0" tIns="0" rIns="0" bIns="0"/>
          <a:lstStyle/>
          <a:p>
            <a:pPr marL="360363" indent="-360363">
              <a:lnSpc>
                <a:spcPct val="175000"/>
              </a:lnSpc>
              <a:spcAft>
                <a:spcPct val="0"/>
              </a:spcAft>
              <a:buClr>
                <a:schemeClr val="tx2"/>
              </a:buClr>
              <a:buSzTx/>
              <a:buFont typeface="Wingdings" pitchFamily="2" charset="2"/>
              <a:buChar char="v"/>
            </a:pP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对比已有项目产生的实际成本，结合当前项目的需求估算项目成本和工作量。 </a:t>
            </a:r>
            <a:endParaRPr lang="zh-CN" altLang="en-US" sz="2000" b="1" dirty="0">
              <a:solidFill>
                <a:schemeClr val="tx1"/>
              </a:solidFill>
              <a:effectLst>
                <a:outerShdw blurRad="38100" dist="38100" dir="2700000" algn="tl">
                  <a:srgbClr val="C0C0C0"/>
                </a:outerShdw>
              </a:effectLst>
              <a:latin typeface="宋体" pitchFamily="2" charset="-122"/>
            </a:endParaRPr>
          </a:p>
          <a:p>
            <a:pPr>
              <a:lnSpc>
                <a:spcPct val="175000"/>
              </a:lnSpc>
              <a:spcAft>
                <a:spcPct val="0"/>
              </a:spcAft>
              <a:buClr>
                <a:schemeClr val="tx2"/>
              </a:buClr>
              <a:buSzTx/>
              <a:buFont typeface="Wingdings" pitchFamily="2" charset="2"/>
              <a:buChar char="v"/>
            </a:pPr>
            <a:r>
              <a:rPr lang="zh-CN" altLang="en-US" sz="2000" b="1" dirty="0">
                <a:effectLst>
                  <a:outerShdw blurRad="38100" dist="38100" dir="2700000" algn="tl">
                    <a:srgbClr val="C0C0C0"/>
                  </a:outerShdw>
                </a:effectLst>
              </a:rPr>
              <a:t>  总结已有项目的数据，分析并概括软件项目成本和工作量的经验公式。 </a:t>
            </a:r>
          </a:p>
          <a:p>
            <a:pPr>
              <a:lnSpc>
                <a:spcPct val="175000"/>
              </a:lnSpc>
              <a:spcAft>
                <a:spcPct val="0"/>
              </a:spcAft>
              <a:buClr>
                <a:schemeClr val="tx2"/>
              </a:buClr>
              <a:buSzTx/>
              <a:buFont typeface="Wingdings" pitchFamily="2" charset="2"/>
              <a:buChar char="v"/>
            </a:pPr>
            <a:r>
              <a:rPr lang="zh-CN" altLang="en-US" sz="2000" b="1" dirty="0">
                <a:effectLst>
                  <a:outerShdw blurRad="38100" dist="38100" dir="2700000" algn="tl">
                    <a:srgbClr val="C0C0C0"/>
                  </a:outerShdw>
                </a:effectLst>
              </a:rPr>
              <a:t>  按项目中的问题分解。</a:t>
            </a:r>
          </a:p>
          <a:p>
            <a:pPr>
              <a:lnSpc>
                <a:spcPct val="175000"/>
              </a:lnSpc>
              <a:spcAft>
                <a:spcPct val="0"/>
              </a:spcAft>
              <a:buClr>
                <a:schemeClr val="tx2"/>
              </a:buClr>
              <a:buSzTx/>
              <a:buFont typeface="Wingdings" pitchFamily="2" charset="2"/>
              <a:buChar char="v"/>
            </a:pPr>
            <a:r>
              <a:rPr lang="zh-CN" altLang="en-US" sz="2000" b="1" dirty="0">
                <a:effectLst>
                  <a:outerShdw blurRad="38100" dist="38100" dir="2700000" algn="tl">
                    <a:srgbClr val="C0C0C0"/>
                  </a:outerShdw>
                </a:effectLst>
              </a:rPr>
              <a:t>  按过程分解。</a:t>
            </a:r>
          </a:p>
        </p:txBody>
      </p:sp>
      <p:sp>
        <p:nvSpPr>
          <p:cNvPr id="263192" name="Rectangle 24"/>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软件项目估算</a:t>
            </a:r>
          </a:p>
        </p:txBody>
      </p:sp>
    </p:spTree>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8" name="Rectangle 10"/>
          <p:cNvSpPr>
            <a:spLocks noChangeArrowheads="1"/>
          </p:cNvSpPr>
          <p:nvPr/>
        </p:nvSpPr>
        <p:spPr bwMode="auto">
          <a:xfrm>
            <a:off x="107950" y="1196975"/>
            <a:ext cx="6985000" cy="388938"/>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en-US" altLang="zh-CN" sz="2400" b="1">
                <a:solidFill>
                  <a:schemeClr val="hlink"/>
                </a:solidFill>
                <a:effectLst>
                  <a:outerShdw blurRad="38100" dist="38100" dir="2700000" algn="tl">
                    <a:srgbClr val="C0C0C0"/>
                  </a:outerShdw>
                </a:effectLst>
                <a:latin typeface="宋体" pitchFamily="2" charset="-122"/>
              </a:rPr>
              <a:t>1.</a:t>
            </a:r>
            <a:r>
              <a:rPr lang="zh-CN" altLang="en-US" sz="2400" b="1">
                <a:solidFill>
                  <a:schemeClr val="hlink"/>
                </a:solidFill>
                <a:effectLst>
                  <a:outerShdw blurRad="38100" dist="38100" dir="2700000" algn="tl">
                    <a:srgbClr val="C0C0C0"/>
                  </a:outerShdw>
                </a:effectLst>
                <a:latin typeface="宋体" pitchFamily="2" charset="-122"/>
              </a:rPr>
              <a:t>估算模型</a:t>
            </a:r>
            <a:r>
              <a:rPr lang="en-US" altLang="zh-CN" sz="2400" b="1">
                <a:solidFill>
                  <a:schemeClr val="hlink"/>
                </a:solidFill>
                <a:effectLst>
                  <a:outerShdw blurRad="38100" dist="38100" dir="2700000" algn="tl">
                    <a:srgbClr val="C0C0C0"/>
                  </a:outerShdw>
                </a:effectLst>
                <a:latin typeface="Times New Roman"/>
              </a:rPr>
              <a:t>——</a:t>
            </a:r>
            <a:r>
              <a:rPr lang="zh-CN" altLang="en-US" sz="2400" b="1">
                <a:solidFill>
                  <a:schemeClr val="hlink"/>
                </a:solidFill>
                <a:effectLst>
                  <a:outerShdw blurRad="38100" dist="38100" dir="2700000" algn="tl">
                    <a:srgbClr val="C0C0C0"/>
                  </a:outerShdw>
                </a:effectLst>
                <a:latin typeface="宋体" pitchFamily="2" charset="-122"/>
              </a:rPr>
              <a:t>代码行、功能点的其它估算模型</a:t>
            </a:r>
          </a:p>
        </p:txBody>
      </p:sp>
      <p:sp>
        <p:nvSpPr>
          <p:cNvPr id="309263" name="Rectangle 15"/>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软件项目估算</a:t>
            </a:r>
          </a:p>
        </p:txBody>
      </p:sp>
      <p:sp>
        <p:nvSpPr>
          <p:cNvPr id="309264" name="Rectangle 16"/>
          <p:cNvSpPr>
            <a:spLocks noChangeArrowheads="1"/>
          </p:cNvSpPr>
          <p:nvPr/>
        </p:nvSpPr>
        <p:spPr bwMode="auto">
          <a:xfrm>
            <a:off x="179512" y="1766263"/>
            <a:ext cx="8027988" cy="4645025"/>
          </a:xfrm>
          <a:prstGeom prst="rect">
            <a:avLst/>
          </a:prstGeom>
          <a:noFill/>
          <a:ln w="9525">
            <a:noFill/>
            <a:miter lim="800000"/>
            <a:headEnd type="none" w="sm" len="sm"/>
            <a:tailEnd type="none" w="sm" len="sm"/>
          </a:ln>
          <a:effectLst/>
        </p:spPr>
        <p:txBody>
          <a:bodyPr lIns="0" tIns="0" rIns="0" bIns="0" anchor="ctr">
            <a:spAutoFit/>
          </a:bodyPr>
          <a:lstStyle/>
          <a:p>
            <a:pPr indent="276225">
              <a:lnSpc>
                <a:spcPct val="100000"/>
              </a:lnSpc>
              <a:buFont typeface="Wingdings" pitchFamily="2" charset="2"/>
              <a:buNone/>
            </a:pPr>
            <a:r>
              <a:rPr kumimoji="1" lang="en-US" altLang="zh-CN" sz="1600" b="1" dirty="0">
                <a:effectLst>
                  <a:outerShdw blurRad="38100" dist="38100" dir="2700000" algn="tl">
                    <a:srgbClr val="C0C0C0"/>
                  </a:outerShdw>
                </a:effectLst>
              </a:rPr>
              <a:t>⑴ </a:t>
            </a:r>
            <a:r>
              <a:rPr kumimoji="1" lang="zh-CN" altLang="en-US" sz="1600" b="1" dirty="0">
                <a:effectLst>
                  <a:outerShdw blurRad="38100" dist="38100" dir="2700000" algn="tl">
                    <a:srgbClr val="C0C0C0"/>
                  </a:outerShdw>
                </a:effectLst>
              </a:rPr>
              <a:t>对于代码行和工作量之间的关系，</a:t>
            </a:r>
            <a:r>
              <a:rPr kumimoji="1" lang="en-US" altLang="zh-CN" sz="1600" b="1" dirty="0">
                <a:effectLst>
                  <a:outerShdw blurRad="38100" dist="38100" dir="2700000" algn="tl">
                    <a:srgbClr val="C0C0C0"/>
                  </a:outerShdw>
                </a:effectLst>
              </a:rPr>
              <a:t>Boehm</a:t>
            </a:r>
            <a:r>
              <a:rPr kumimoji="1" lang="zh-CN" altLang="en-US" sz="1600" b="1" dirty="0">
                <a:effectLst>
                  <a:outerShdw blurRad="38100" dist="38100" dir="2700000" algn="tl">
                    <a:srgbClr val="C0C0C0"/>
                  </a:outerShdw>
                </a:effectLst>
              </a:rPr>
              <a:t>给出了一个基本模型：</a:t>
            </a:r>
          </a:p>
          <a:p>
            <a:pPr indent="276225">
              <a:lnSpc>
                <a:spcPct val="100000"/>
              </a:lnSpc>
              <a:buFont typeface="Wingdings" pitchFamily="2" charset="2"/>
              <a:buNone/>
            </a:pPr>
            <a:r>
              <a:rPr kumimoji="1" lang="zh-CN" altLang="en-US" sz="1600" b="1" dirty="0">
                <a:effectLst>
                  <a:outerShdw blurRad="38100" dist="38100" dir="2700000" algn="tl">
                    <a:srgbClr val="C0C0C0"/>
                  </a:outerShdw>
                </a:effectLst>
              </a:rPr>
              <a:t>      </a:t>
            </a:r>
            <a:r>
              <a:rPr kumimoji="1" lang="en-US" altLang="zh-CN" sz="1600" b="1" dirty="0">
                <a:effectLst>
                  <a:outerShdw blurRad="38100" dist="38100" dir="2700000" algn="tl">
                    <a:srgbClr val="C0C0C0"/>
                  </a:outerShdw>
                </a:effectLst>
              </a:rPr>
              <a:t>E = 3.2 * KLOC</a:t>
            </a:r>
            <a:r>
              <a:rPr kumimoji="1" lang="en-US" altLang="zh-CN" sz="1600" b="1" baseline="30000" dirty="0">
                <a:effectLst>
                  <a:outerShdw blurRad="38100" dist="38100" dir="2700000" algn="tl">
                    <a:srgbClr val="C0C0C0"/>
                  </a:outerShdw>
                </a:effectLst>
              </a:rPr>
              <a:t>1.05</a:t>
            </a:r>
            <a:r>
              <a:rPr kumimoji="1" lang="en-US" altLang="zh-CN" sz="1600" b="1" dirty="0">
                <a:effectLst>
                  <a:outerShdw blurRad="38100" dist="38100" dir="2700000" algn="tl">
                    <a:srgbClr val="C0C0C0"/>
                  </a:outerShdw>
                </a:effectLst>
              </a:rPr>
              <a:t>   </a:t>
            </a:r>
          </a:p>
          <a:p>
            <a:pPr indent="276225">
              <a:lnSpc>
                <a:spcPct val="100000"/>
              </a:lnSpc>
              <a:buFont typeface="Wingdings" pitchFamily="2" charset="2"/>
              <a:buNone/>
            </a:pPr>
            <a:r>
              <a:rPr kumimoji="1" lang="en-US" altLang="zh-CN" sz="1600" b="1" dirty="0">
                <a:effectLst>
                  <a:outerShdw blurRad="38100" dist="38100" dir="2700000" algn="tl">
                    <a:srgbClr val="C0C0C0"/>
                  </a:outerShdw>
                </a:effectLst>
              </a:rPr>
              <a:t>   </a:t>
            </a:r>
            <a:r>
              <a:rPr kumimoji="1" lang="zh-CN" altLang="en-US" sz="1600" b="1" dirty="0">
                <a:effectLst>
                  <a:outerShdw blurRad="38100" dist="38100" dir="2700000" algn="tl">
                    <a:srgbClr val="C0C0C0"/>
                  </a:outerShdw>
                </a:effectLst>
              </a:rPr>
              <a:t>其中，</a:t>
            </a:r>
            <a:r>
              <a:rPr kumimoji="1" lang="en-US" altLang="zh-CN" sz="1600" b="1" dirty="0">
                <a:effectLst>
                  <a:outerShdw blurRad="38100" dist="38100" dir="2700000" algn="tl">
                    <a:srgbClr val="C0C0C0"/>
                  </a:outerShdw>
                </a:effectLst>
              </a:rPr>
              <a:t>E</a:t>
            </a:r>
            <a:r>
              <a:rPr kumimoji="1" lang="zh-CN" altLang="en-US" sz="1600" b="1" dirty="0">
                <a:effectLst>
                  <a:outerShdw blurRad="38100" dist="38100" dir="2700000" algn="tl">
                    <a:srgbClr val="C0C0C0"/>
                  </a:outerShdw>
                </a:effectLst>
              </a:rPr>
              <a:t>是工作量，</a:t>
            </a:r>
            <a:r>
              <a:rPr kumimoji="1" lang="en-US" altLang="zh-CN" sz="1600" b="1" dirty="0">
                <a:effectLst>
                  <a:outerShdw blurRad="38100" dist="38100" dir="2700000" algn="tl">
                    <a:srgbClr val="C0C0C0"/>
                  </a:outerShdw>
                </a:effectLst>
              </a:rPr>
              <a:t>KLOC</a:t>
            </a:r>
            <a:r>
              <a:rPr kumimoji="1" lang="zh-CN" altLang="en-US" sz="1600" b="1" dirty="0">
                <a:effectLst>
                  <a:outerShdw blurRad="38100" dist="38100" dir="2700000" algn="tl">
                    <a:srgbClr val="C0C0C0"/>
                  </a:outerShdw>
                </a:effectLst>
              </a:rPr>
              <a:t>是千代码行。</a:t>
            </a:r>
          </a:p>
          <a:p>
            <a:pPr indent="276225">
              <a:lnSpc>
                <a:spcPct val="100000"/>
              </a:lnSpc>
              <a:buFont typeface="Wingdings" pitchFamily="2" charset="2"/>
              <a:buNone/>
            </a:pPr>
            <a:r>
              <a:rPr kumimoji="1" lang="zh-CN" altLang="en-US" sz="1600" b="1" dirty="0">
                <a:effectLst>
                  <a:outerShdw blurRad="38100" dist="38100" dir="2700000" algn="tl">
                    <a:srgbClr val="C0C0C0"/>
                  </a:outerShdw>
                </a:effectLst>
              </a:rPr>
              <a:t>⑵ 如果估算的代码行较大（</a:t>
            </a:r>
            <a:r>
              <a:rPr kumimoji="1" lang="zh-CN" altLang="en-US" sz="1600" b="1" dirty="0">
                <a:solidFill>
                  <a:srgbClr val="00B050"/>
                </a:solidFill>
                <a:effectLst>
                  <a:outerShdw blurRad="38100" dist="38100" dir="2700000" algn="tl">
                    <a:srgbClr val="C0C0C0"/>
                  </a:outerShdw>
                </a:effectLst>
              </a:rPr>
              <a:t>大于</a:t>
            </a:r>
            <a:r>
              <a:rPr kumimoji="1" lang="en-US" altLang="zh-CN" sz="1600" b="1" dirty="0" smtClean="0">
                <a:solidFill>
                  <a:srgbClr val="00B050"/>
                </a:solidFill>
                <a:effectLst>
                  <a:outerShdw blurRad="38100" dist="38100" dir="2700000" algn="tl">
                    <a:srgbClr val="C0C0C0"/>
                  </a:outerShdw>
                </a:effectLst>
              </a:rPr>
              <a:t>9 KLOC</a:t>
            </a:r>
            <a:r>
              <a:rPr kumimoji="1" lang="zh-CN" altLang="en-US" sz="1600" b="1" dirty="0">
                <a:effectLst>
                  <a:outerShdw blurRad="38100" dist="38100" dir="2700000" algn="tl">
                    <a:srgbClr val="C0C0C0"/>
                  </a:outerShdw>
                </a:effectLst>
              </a:rPr>
              <a:t>），</a:t>
            </a:r>
            <a:r>
              <a:rPr kumimoji="1" lang="en-US" altLang="zh-CN" sz="1600" b="1" dirty="0" err="1">
                <a:effectLst>
                  <a:outerShdw blurRad="38100" dist="38100" dir="2700000" algn="tl">
                    <a:srgbClr val="C0C0C0"/>
                  </a:outerShdw>
                </a:effectLst>
              </a:rPr>
              <a:t>Poty</a:t>
            </a:r>
            <a:r>
              <a:rPr kumimoji="1" lang="zh-CN" altLang="en-US" sz="1600" b="1" dirty="0">
                <a:effectLst>
                  <a:outerShdw blurRad="38100" dist="38100" dir="2700000" algn="tl">
                    <a:srgbClr val="C0C0C0"/>
                  </a:outerShdw>
                </a:effectLst>
              </a:rPr>
              <a:t>给出了一个更为准确的模型：</a:t>
            </a:r>
          </a:p>
          <a:p>
            <a:pPr indent="276225">
              <a:lnSpc>
                <a:spcPct val="100000"/>
              </a:lnSpc>
              <a:buFont typeface="Wingdings" pitchFamily="2" charset="2"/>
              <a:buNone/>
            </a:pPr>
            <a:r>
              <a:rPr kumimoji="1" lang="zh-CN" altLang="en-US" sz="1600" b="1" dirty="0">
                <a:effectLst>
                  <a:outerShdw blurRad="38100" dist="38100" dir="2700000" algn="tl">
                    <a:srgbClr val="C0C0C0"/>
                  </a:outerShdw>
                </a:effectLst>
              </a:rPr>
              <a:t>      </a:t>
            </a:r>
            <a:r>
              <a:rPr kumimoji="1" lang="en-US" altLang="zh-CN" sz="1600" b="1" dirty="0">
                <a:effectLst>
                  <a:outerShdw blurRad="38100" dist="38100" dir="2700000" algn="tl">
                    <a:srgbClr val="C0C0C0"/>
                  </a:outerShdw>
                </a:effectLst>
              </a:rPr>
              <a:t>E = 5.288 * KLOC</a:t>
            </a:r>
            <a:r>
              <a:rPr kumimoji="1" lang="en-US" altLang="zh-CN" sz="1600" b="1" baseline="30000" dirty="0">
                <a:effectLst>
                  <a:outerShdw blurRad="38100" dist="38100" dir="2700000" algn="tl">
                    <a:srgbClr val="C0C0C0"/>
                  </a:outerShdw>
                </a:effectLst>
              </a:rPr>
              <a:t>1.047 </a:t>
            </a:r>
            <a:r>
              <a:rPr kumimoji="1" lang="en-US" altLang="zh-CN" sz="1600" b="1" dirty="0">
                <a:effectLst>
                  <a:outerShdw blurRad="38100" dist="38100" dir="2700000" algn="tl">
                    <a:srgbClr val="C0C0C0"/>
                  </a:outerShdw>
                </a:effectLst>
              </a:rPr>
              <a:t> </a:t>
            </a:r>
          </a:p>
          <a:p>
            <a:pPr indent="276225">
              <a:lnSpc>
                <a:spcPct val="100000"/>
              </a:lnSpc>
              <a:buFont typeface="Wingdings" pitchFamily="2" charset="2"/>
              <a:buNone/>
            </a:pPr>
            <a:r>
              <a:rPr kumimoji="1" lang="en-US" altLang="zh-CN" sz="1600" b="1" dirty="0">
                <a:effectLst>
                  <a:outerShdw blurRad="38100" dist="38100" dir="2700000" algn="tl">
                    <a:srgbClr val="C0C0C0"/>
                  </a:outerShdw>
                </a:effectLst>
              </a:rPr>
              <a:t>⑶ IBM</a:t>
            </a:r>
            <a:r>
              <a:rPr kumimoji="1" lang="zh-CN" altLang="en-US" sz="1600" b="1" dirty="0">
                <a:effectLst>
                  <a:outerShdw blurRad="38100" dist="38100" dir="2700000" algn="tl">
                    <a:srgbClr val="C0C0C0"/>
                  </a:outerShdw>
                </a:effectLst>
              </a:rPr>
              <a:t>公司也提供了估算代码行与工作量间关系的模型：</a:t>
            </a:r>
          </a:p>
          <a:p>
            <a:pPr indent="276225">
              <a:lnSpc>
                <a:spcPct val="100000"/>
              </a:lnSpc>
              <a:buFont typeface="Wingdings" pitchFamily="2" charset="2"/>
              <a:buNone/>
            </a:pPr>
            <a:r>
              <a:rPr kumimoji="1" lang="zh-CN" altLang="en-US" sz="1600" b="1" dirty="0">
                <a:effectLst>
                  <a:outerShdw blurRad="38100" dist="38100" dir="2700000" algn="tl">
                    <a:srgbClr val="C0C0C0"/>
                  </a:outerShdw>
                </a:effectLst>
              </a:rPr>
              <a:t>      </a:t>
            </a:r>
            <a:r>
              <a:rPr kumimoji="1" lang="en-US" altLang="zh-CN" sz="1600" b="1" dirty="0">
                <a:effectLst>
                  <a:outerShdw blurRad="38100" dist="38100" dir="2700000" algn="tl">
                    <a:srgbClr val="C0C0C0"/>
                  </a:outerShdw>
                </a:effectLst>
              </a:rPr>
              <a:t>E = 5.2 * KLOC</a:t>
            </a:r>
            <a:r>
              <a:rPr kumimoji="1" lang="en-US" altLang="zh-CN" sz="1600" b="1" baseline="30000" dirty="0">
                <a:effectLst>
                  <a:outerShdw blurRad="38100" dist="38100" dir="2700000" algn="tl">
                    <a:srgbClr val="C0C0C0"/>
                  </a:outerShdw>
                </a:effectLst>
              </a:rPr>
              <a:t>0.91</a:t>
            </a:r>
            <a:r>
              <a:rPr kumimoji="1" lang="en-US" altLang="zh-CN" sz="1600" b="1" dirty="0">
                <a:effectLst>
                  <a:outerShdw blurRad="38100" dist="38100" dir="2700000" algn="tl">
                    <a:srgbClr val="C0C0C0"/>
                  </a:outerShdw>
                </a:effectLst>
              </a:rPr>
              <a:t>   </a:t>
            </a:r>
          </a:p>
          <a:p>
            <a:pPr indent="276225">
              <a:lnSpc>
                <a:spcPct val="100000"/>
              </a:lnSpc>
              <a:buFont typeface="Wingdings" pitchFamily="2" charset="2"/>
              <a:buNone/>
            </a:pPr>
            <a:r>
              <a:rPr kumimoji="1" lang="en-US" altLang="zh-CN" sz="1600" b="1" dirty="0">
                <a:effectLst>
                  <a:outerShdw blurRad="38100" dist="38100" dir="2700000" algn="tl">
                    <a:srgbClr val="C0C0C0"/>
                  </a:outerShdw>
                </a:effectLst>
              </a:rPr>
              <a:t>      M = 4.1 * KLOC</a:t>
            </a:r>
            <a:r>
              <a:rPr kumimoji="1" lang="en-US" altLang="zh-CN" sz="1600" b="1" baseline="30000" dirty="0">
                <a:effectLst>
                  <a:outerShdw blurRad="38100" dist="38100" dir="2700000" algn="tl">
                    <a:srgbClr val="C0C0C0"/>
                  </a:outerShdw>
                </a:effectLst>
              </a:rPr>
              <a:t>0.36</a:t>
            </a:r>
            <a:r>
              <a:rPr kumimoji="1" lang="en-US" altLang="zh-CN" sz="1600" b="1" dirty="0">
                <a:effectLst>
                  <a:outerShdw blurRad="38100" dist="38100" dir="2700000" algn="tl">
                    <a:srgbClr val="C0C0C0"/>
                  </a:outerShdw>
                </a:effectLst>
              </a:rPr>
              <a:t>    </a:t>
            </a:r>
          </a:p>
          <a:p>
            <a:pPr indent="276225">
              <a:lnSpc>
                <a:spcPct val="100000"/>
              </a:lnSpc>
              <a:buFont typeface="Wingdings" pitchFamily="2" charset="2"/>
              <a:buNone/>
            </a:pPr>
            <a:r>
              <a:rPr kumimoji="1" lang="en-US" altLang="zh-CN" sz="1600" b="1" dirty="0">
                <a:effectLst>
                  <a:outerShdw blurRad="38100" dist="38100" dir="2700000" algn="tl">
                    <a:srgbClr val="C0C0C0"/>
                  </a:outerShdw>
                </a:effectLst>
              </a:rPr>
              <a:t>      D = 49 * KLOC</a:t>
            </a:r>
            <a:r>
              <a:rPr kumimoji="1" lang="en-US" altLang="zh-CN" sz="1600" b="1" baseline="30000" dirty="0">
                <a:effectLst>
                  <a:outerShdw blurRad="38100" dist="38100" dir="2700000" algn="tl">
                    <a:srgbClr val="C0C0C0"/>
                  </a:outerShdw>
                </a:effectLst>
              </a:rPr>
              <a:t>1.01</a:t>
            </a:r>
            <a:r>
              <a:rPr kumimoji="1" lang="en-US" altLang="zh-CN" sz="1600" b="1" dirty="0">
                <a:effectLst>
                  <a:outerShdw blurRad="38100" dist="38100" dir="2700000" algn="tl">
                    <a:srgbClr val="C0C0C0"/>
                  </a:outerShdw>
                </a:effectLst>
              </a:rPr>
              <a:t>       </a:t>
            </a:r>
          </a:p>
          <a:p>
            <a:pPr indent="276225">
              <a:lnSpc>
                <a:spcPct val="100000"/>
              </a:lnSpc>
              <a:buFont typeface="Wingdings" pitchFamily="2" charset="2"/>
              <a:buNone/>
            </a:pPr>
            <a:r>
              <a:rPr kumimoji="1" lang="en-US" altLang="zh-CN" sz="1600" b="1" dirty="0">
                <a:effectLst>
                  <a:outerShdw blurRad="38100" dist="38100" dir="2700000" algn="tl">
                    <a:srgbClr val="C0C0C0"/>
                  </a:outerShdw>
                </a:effectLst>
              </a:rPr>
              <a:t>      P = 0.54 * E</a:t>
            </a:r>
            <a:r>
              <a:rPr kumimoji="1" lang="en-US" altLang="zh-CN" sz="1600" b="1" baseline="30000" dirty="0">
                <a:effectLst>
                  <a:outerShdw blurRad="38100" dist="38100" dir="2700000" algn="tl">
                    <a:srgbClr val="C0C0C0"/>
                  </a:outerShdw>
                </a:effectLst>
              </a:rPr>
              <a:t>0.6</a:t>
            </a:r>
            <a:r>
              <a:rPr kumimoji="1" lang="en-US" altLang="zh-CN" sz="1600" b="1" dirty="0">
                <a:effectLst>
                  <a:outerShdw blurRad="38100" dist="38100" dir="2700000" algn="tl">
                    <a:srgbClr val="C0C0C0"/>
                  </a:outerShdw>
                </a:effectLst>
              </a:rPr>
              <a:t>     </a:t>
            </a:r>
          </a:p>
          <a:p>
            <a:pPr indent="276225">
              <a:lnSpc>
                <a:spcPct val="100000"/>
              </a:lnSpc>
              <a:buFont typeface="Wingdings" pitchFamily="2" charset="2"/>
              <a:buNone/>
            </a:pPr>
            <a:r>
              <a:rPr kumimoji="1" lang="en-US" altLang="zh-CN" sz="1600" b="1" dirty="0">
                <a:effectLst>
                  <a:outerShdw blurRad="38100" dist="38100" dir="2700000" algn="tl">
                    <a:srgbClr val="C0C0C0"/>
                  </a:outerShdw>
                </a:effectLst>
              </a:rPr>
              <a:t>   </a:t>
            </a:r>
            <a:r>
              <a:rPr kumimoji="1" lang="zh-CN" altLang="en-US" sz="1600" b="1" dirty="0">
                <a:effectLst>
                  <a:outerShdw blurRad="38100" dist="38100" dir="2700000" algn="tl">
                    <a:srgbClr val="C0C0C0"/>
                  </a:outerShdw>
                </a:effectLst>
              </a:rPr>
              <a:t>其中，</a:t>
            </a:r>
            <a:r>
              <a:rPr kumimoji="1" lang="en-US" altLang="zh-CN" sz="1600" b="1" dirty="0">
                <a:effectLst>
                  <a:outerShdw blurRad="38100" dist="38100" dir="2700000" algn="tl">
                    <a:srgbClr val="C0C0C0"/>
                  </a:outerShdw>
                </a:effectLst>
              </a:rPr>
              <a:t>M</a:t>
            </a:r>
            <a:r>
              <a:rPr kumimoji="1" lang="zh-CN" altLang="en-US" sz="1600" b="1" dirty="0">
                <a:effectLst>
                  <a:outerShdw blurRad="38100" dist="38100" dir="2700000" algn="tl">
                    <a:srgbClr val="C0C0C0"/>
                  </a:outerShdw>
                </a:effectLst>
              </a:rPr>
              <a:t>是项目开发时间（月），</a:t>
            </a:r>
            <a:r>
              <a:rPr kumimoji="1" lang="en-US" altLang="zh-CN" sz="1600" b="1" dirty="0">
                <a:effectLst>
                  <a:outerShdw blurRad="38100" dist="38100" dir="2700000" algn="tl">
                    <a:srgbClr val="C0C0C0"/>
                  </a:outerShdw>
                </a:effectLst>
              </a:rPr>
              <a:t>D</a:t>
            </a:r>
            <a:r>
              <a:rPr kumimoji="1" lang="zh-CN" altLang="en-US" sz="1600" b="1" dirty="0">
                <a:effectLst>
                  <a:outerShdw blurRad="38100" dist="38100" dir="2700000" algn="tl">
                    <a:srgbClr val="C0C0C0"/>
                  </a:outerShdw>
                </a:effectLst>
              </a:rPr>
              <a:t>是文档数量（页），</a:t>
            </a:r>
            <a:r>
              <a:rPr kumimoji="1" lang="en-US" altLang="zh-CN" sz="1600" b="1" dirty="0">
                <a:effectLst>
                  <a:outerShdw blurRad="38100" dist="38100" dir="2700000" algn="tl">
                    <a:srgbClr val="C0C0C0"/>
                  </a:outerShdw>
                </a:effectLst>
              </a:rPr>
              <a:t>P</a:t>
            </a:r>
            <a:r>
              <a:rPr kumimoji="1" lang="zh-CN" altLang="en-US" sz="1600" b="1" dirty="0">
                <a:effectLst>
                  <a:outerShdw blurRad="38100" dist="38100" dir="2700000" algn="tl">
                    <a:srgbClr val="C0C0C0"/>
                  </a:outerShdw>
                </a:effectLst>
              </a:rPr>
              <a:t>是所需人员（人）。</a:t>
            </a:r>
          </a:p>
          <a:p>
            <a:pPr indent="276225">
              <a:lnSpc>
                <a:spcPct val="100000"/>
              </a:lnSpc>
              <a:buFont typeface="Wingdings" pitchFamily="2" charset="2"/>
              <a:buNone/>
            </a:pPr>
            <a:r>
              <a:rPr kumimoji="1" lang="zh-CN" altLang="en-US" sz="1600" b="1" dirty="0">
                <a:effectLst>
                  <a:outerShdw blurRad="38100" dist="38100" dir="2700000" algn="tl">
                    <a:srgbClr val="C0C0C0"/>
                  </a:outerShdw>
                </a:effectLst>
              </a:rPr>
              <a:t>⑷ 对于功能点和工作量之间的关系，</a:t>
            </a:r>
            <a:r>
              <a:rPr kumimoji="1" lang="en-US" altLang="zh-CN" sz="1600" b="1" dirty="0">
                <a:effectLst>
                  <a:outerShdw blurRad="38100" dist="38100" dir="2700000" algn="tl">
                    <a:srgbClr val="C0C0C0"/>
                  </a:outerShdw>
                </a:effectLst>
              </a:rPr>
              <a:t>Albrecht</a:t>
            </a:r>
            <a:r>
              <a:rPr kumimoji="1" lang="zh-CN" altLang="en-US" sz="1600" b="1" dirty="0">
                <a:effectLst>
                  <a:outerShdw blurRad="38100" dist="38100" dir="2700000" algn="tl">
                    <a:srgbClr val="C0C0C0"/>
                  </a:outerShdw>
                </a:effectLst>
              </a:rPr>
              <a:t>和</a:t>
            </a:r>
            <a:r>
              <a:rPr kumimoji="1" lang="en-US" altLang="zh-CN" sz="1600" b="1" dirty="0">
                <a:effectLst>
                  <a:outerShdw blurRad="38100" dist="38100" dir="2700000" algn="tl">
                    <a:srgbClr val="C0C0C0"/>
                  </a:outerShdw>
                </a:effectLst>
              </a:rPr>
              <a:t>Gaffney</a:t>
            </a:r>
            <a:r>
              <a:rPr kumimoji="1" lang="zh-CN" altLang="en-US" sz="1600" b="1" dirty="0">
                <a:effectLst>
                  <a:outerShdw blurRad="38100" dist="38100" dir="2700000" algn="tl">
                    <a:srgbClr val="C0C0C0"/>
                  </a:outerShdw>
                </a:effectLst>
              </a:rPr>
              <a:t>给出了一个基本模型：</a:t>
            </a:r>
          </a:p>
          <a:p>
            <a:pPr indent="276225">
              <a:lnSpc>
                <a:spcPct val="100000"/>
              </a:lnSpc>
              <a:buFont typeface="Wingdings" pitchFamily="2" charset="2"/>
              <a:buNone/>
            </a:pPr>
            <a:r>
              <a:rPr kumimoji="1" lang="zh-CN" altLang="en-US" sz="1600" b="1" dirty="0">
                <a:effectLst>
                  <a:outerShdw blurRad="38100" dist="38100" dir="2700000" algn="tl">
                    <a:srgbClr val="C0C0C0"/>
                  </a:outerShdw>
                </a:effectLst>
              </a:rPr>
              <a:t>      </a:t>
            </a:r>
            <a:r>
              <a:rPr kumimoji="1" lang="en-US" altLang="zh-CN" sz="1600" b="1" dirty="0">
                <a:effectLst>
                  <a:outerShdw blurRad="38100" dist="38100" dir="2700000" algn="tl">
                    <a:srgbClr val="C0C0C0"/>
                  </a:outerShdw>
                </a:effectLst>
              </a:rPr>
              <a:t>E = -13.39 + 0.054FP       </a:t>
            </a:r>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0278" name="Object 6"/>
          <p:cNvGraphicFramePr>
            <a:graphicFrameLocks noChangeAspect="1"/>
          </p:cNvGraphicFramePr>
          <p:nvPr/>
        </p:nvGraphicFramePr>
        <p:xfrm>
          <a:off x="369888" y="2416175"/>
          <a:ext cx="8523287" cy="2362200"/>
        </p:xfrm>
        <a:graphic>
          <a:graphicData uri="http://schemas.openxmlformats.org/presentationml/2006/ole">
            <mc:AlternateContent xmlns:mc="http://schemas.openxmlformats.org/markup-compatibility/2006">
              <mc:Choice xmlns:v="urn:schemas-microsoft-com:vml" Requires="v">
                <p:oleObj spid="_x0000_s310344" name="位图图像" r:id="rId3" imgW="8523810" imgH="1848108" progId="">
                  <p:embed/>
                </p:oleObj>
              </mc:Choice>
              <mc:Fallback>
                <p:oleObj name="位图图像" r:id="rId3" imgW="8523810" imgH="1848108"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888" y="2416175"/>
                        <a:ext cx="852328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graphicFrame>
        <p:nvGraphicFramePr>
          <p:cNvPr id="310279" name="Object 7"/>
          <p:cNvGraphicFramePr>
            <a:graphicFrameLocks noChangeAspect="1"/>
          </p:cNvGraphicFramePr>
          <p:nvPr/>
        </p:nvGraphicFramePr>
        <p:xfrm>
          <a:off x="668338" y="5083175"/>
          <a:ext cx="2590800" cy="361950"/>
        </p:xfrm>
        <a:graphic>
          <a:graphicData uri="http://schemas.openxmlformats.org/presentationml/2006/ole">
            <mc:AlternateContent xmlns:mc="http://schemas.openxmlformats.org/markup-compatibility/2006">
              <mc:Choice xmlns:v="urn:schemas-microsoft-com:vml" Requires="v">
                <p:oleObj spid="_x0000_s310345" name="位图图像" r:id="rId5" imgW="2591162" imgH="361809" progId="">
                  <p:embed/>
                </p:oleObj>
              </mc:Choice>
              <mc:Fallback>
                <p:oleObj name="位图图像" r:id="rId5" imgW="2591162" imgH="361809"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338" y="5083175"/>
                        <a:ext cx="2590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graphicFrame>
        <p:nvGraphicFramePr>
          <p:cNvPr id="310280" name="Object 8"/>
          <p:cNvGraphicFramePr>
            <a:graphicFrameLocks noChangeAspect="1"/>
          </p:cNvGraphicFramePr>
          <p:nvPr/>
        </p:nvGraphicFramePr>
        <p:xfrm>
          <a:off x="3798888" y="5006975"/>
          <a:ext cx="3362325" cy="371475"/>
        </p:xfrm>
        <a:graphic>
          <a:graphicData uri="http://schemas.openxmlformats.org/presentationml/2006/ole">
            <mc:AlternateContent xmlns:mc="http://schemas.openxmlformats.org/markup-compatibility/2006">
              <mc:Choice xmlns:v="urn:schemas-microsoft-com:vml" Requires="v">
                <p:oleObj spid="_x0000_s310346" name="位图图像" r:id="rId7" imgW="3362794" imgH="371527" progId="">
                  <p:embed/>
                </p:oleObj>
              </mc:Choice>
              <mc:Fallback>
                <p:oleObj name="位图图像" r:id="rId7" imgW="3362794" imgH="371527"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8888" y="5006975"/>
                        <a:ext cx="33623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sp>
        <p:nvSpPr>
          <p:cNvPr id="310281" name="AutoShape 9"/>
          <p:cNvSpPr>
            <a:spLocks noChangeArrowheads="1"/>
          </p:cNvSpPr>
          <p:nvPr/>
        </p:nvSpPr>
        <p:spPr bwMode="auto">
          <a:xfrm>
            <a:off x="1430338" y="4244975"/>
            <a:ext cx="457200" cy="762000"/>
          </a:xfrm>
          <a:prstGeom prst="upArrow">
            <a:avLst>
              <a:gd name="adj1" fmla="val 50000"/>
              <a:gd name="adj2" fmla="val 41667"/>
            </a:avLst>
          </a:prstGeom>
          <a:solidFill>
            <a:srgbClr val="FF7C80"/>
          </a:solidFill>
          <a:ln w="12700">
            <a:solidFill>
              <a:schemeClr val="tx1"/>
            </a:solidFill>
            <a:miter lim="800000"/>
            <a:headEnd type="none" w="sm" len="sm"/>
            <a:tailEnd type="none" w="sm" len="sm"/>
          </a:ln>
          <a:effectLst>
            <a:outerShdw dist="107763" dir="2700000" algn="ctr" rotWithShape="0">
              <a:schemeClr val="bg2"/>
            </a:outerShdw>
          </a:effectLst>
        </p:spPr>
        <p:txBody>
          <a:bodyPr vert="eaVert" wrap="none" anchor="ctr"/>
          <a:lstStyle/>
          <a:p>
            <a:endParaRPr lang="zh-CN" altLang="en-US"/>
          </a:p>
        </p:txBody>
      </p:sp>
      <p:sp>
        <p:nvSpPr>
          <p:cNvPr id="310287" name="Rectangle 15"/>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软件项目估算</a:t>
            </a:r>
          </a:p>
        </p:txBody>
      </p:sp>
      <p:sp>
        <p:nvSpPr>
          <p:cNvPr id="310291" name="Rectangle 19"/>
          <p:cNvSpPr>
            <a:spLocks noChangeArrowheads="1"/>
          </p:cNvSpPr>
          <p:nvPr/>
        </p:nvSpPr>
        <p:spPr bwMode="auto">
          <a:xfrm>
            <a:off x="107950" y="1196975"/>
            <a:ext cx="6985000" cy="388938"/>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en-US" altLang="zh-CN" sz="2400" b="1">
                <a:solidFill>
                  <a:schemeClr val="hlink"/>
                </a:solidFill>
                <a:effectLst>
                  <a:outerShdw blurRad="38100" dist="38100" dir="2700000" algn="tl">
                    <a:srgbClr val="C0C0C0"/>
                  </a:outerShdw>
                </a:effectLst>
                <a:latin typeface="宋体" pitchFamily="2" charset="-122"/>
              </a:rPr>
              <a:t>2.</a:t>
            </a:r>
            <a:r>
              <a:rPr lang="zh-CN" altLang="en-US" sz="2400" b="1">
                <a:solidFill>
                  <a:schemeClr val="hlink"/>
                </a:solidFill>
                <a:effectLst>
                  <a:outerShdw blurRad="38100" dist="38100" dir="2700000" algn="tl">
                    <a:srgbClr val="C0C0C0"/>
                  </a:outerShdw>
                </a:effectLst>
                <a:latin typeface="宋体" pitchFamily="2" charset="-122"/>
              </a:rPr>
              <a:t>估算模型</a:t>
            </a:r>
            <a:r>
              <a:rPr lang="en-US" altLang="zh-CN" sz="2400" b="1">
                <a:solidFill>
                  <a:schemeClr val="hlink"/>
                </a:solidFill>
                <a:effectLst>
                  <a:outerShdw blurRad="38100" dist="38100" dir="2700000" algn="tl">
                    <a:srgbClr val="C0C0C0"/>
                  </a:outerShdw>
                </a:effectLst>
                <a:latin typeface="Times New Roman"/>
              </a:rPr>
              <a:t>——</a:t>
            </a:r>
            <a:r>
              <a:rPr lang="zh-CN" altLang="en-US" sz="2400" b="1">
                <a:solidFill>
                  <a:schemeClr val="hlink"/>
                </a:solidFill>
                <a:effectLst>
                  <a:outerShdw blurRad="38100" dist="38100" dir="2700000" algn="tl">
                    <a:srgbClr val="C0C0C0"/>
                  </a:outerShdw>
                </a:effectLst>
                <a:latin typeface="宋体" pitchFamily="2" charset="-122"/>
              </a:rPr>
              <a:t>专家估算模型</a:t>
            </a:r>
          </a:p>
        </p:txBody>
      </p:sp>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a:xfrm>
            <a:off x="899592" y="1962150"/>
            <a:ext cx="7620000" cy="2819400"/>
          </a:xfrm>
        </p:spPr>
        <p:txBody>
          <a:bodyPr/>
          <a:lstStyle/>
          <a:p>
            <a:pPr>
              <a:spcBef>
                <a:spcPct val="30000"/>
              </a:spcBef>
            </a:pPr>
            <a:r>
              <a:rPr lang="en-US" altLang="zh-CN" sz="20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Putnam</a:t>
            </a:r>
            <a:r>
              <a:rPr lang="zh-CN" altLang="en-US" sz="20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软件方程式通过对</a:t>
            </a:r>
            <a:r>
              <a:rPr lang="en-US" altLang="zh-CN" sz="20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4000</a:t>
            </a:r>
            <a:r>
              <a:rPr lang="zh-CN" altLang="en-US" sz="20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多个软件项目生产率的统计而获得：</a:t>
            </a:r>
          </a:p>
          <a:p>
            <a:pPr>
              <a:spcBef>
                <a:spcPct val="30000"/>
              </a:spcBef>
            </a:pPr>
            <a:r>
              <a:rPr lang="zh-CN" altLang="en-US" sz="20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zh-CN" sz="2000"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E = L</a:t>
            </a:r>
            <a:r>
              <a:rPr lang="en-US" altLang="zh-CN" sz="2000" baseline="30000"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3</a:t>
            </a:r>
            <a:r>
              <a:rPr lang="en-US" altLang="zh-CN" sz="2000"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 / (C</a:t>
            </a:r>
            <a:r>
              <a:rPr lang="en-US" altLang="zh-CN" sz="2000" baseline="30000"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3</a:t>
            </a:r>
            <a:r>
              <a:rPr lang="en-US" altLang="zh-CN" sz="2000"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 * T</a:t>
            </a:r>
            <a:r>
              <a:rPr lang="en-US" altLang="zh-CN" sz="2000" baseline="30000"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4</a:t>
            </a:r>
            <a:r>
              <a:rPr lang="en-US" altLang="zh-CN" sz="2000"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a:t>
            </a:r>
            <a:r>
              <a:rPr lang="en-US" altLang="zh-CN" sz="2000" dirty="0">
                <a:latin typeface="Times New Roman" panose="02020603050405020304" pitchFamily="18" charset="0"/>
                <a:cs typeface="Times New Roman" panose="02020603050405020304" pitchFamily="18" charset="0"/>
                <a:sym typeface="Symbol" pitchFamily="18" charset="2"/>
              </a:rPr>
              <a:t> </a:t>
            </a:r>
            <a:endParaRPr lang="en-US" altLang="zh-CN" sz="20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endParaRPr>
          </a:p>
          <a:p>
            <a:pPr>
              <a:spcBef>
                <a:spcPct val="30000"/>
              </a:spcBef>
            </a:pPr>
            <a:r>
              <a:rPr lang="zh-CN" altLang="en-US" sz="2000"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其中： </a:t>
            </a:r>
            <a:r>
              <a:rPr lang="en-US" altLang="zh-CN" sz="2000"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L = </a:t>
            </a:r>
            <a:r>
              <a:rPr lang="zh-CN" altLang="en-US" sz="2000"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代码行数   </a:t>
            </a:r>
          </a:p>
          <a:p>
            <a:pPr>
              <a:spcBef>
                <a:spcPct val="30000"/>
              </a:spcBef>
            </a:pPr>
            <a:r>
              <a:rPr lang="zh-CN" altLang="en-US" sz="2000"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      </a:t>
            </a:r>
            <a:r>
              <a:rPr lang="zh-CN" altLang="en-US" sz="2000"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       </a:t>
            </a:r>
            <a:r>
              <a:rPr lang="en-US" altLang="zh-CN" sz="2000"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T = </a:t>
            </a:r>
            <a:r>
              <a:rPr lang="zh-CN" altLang="en-US" sz="2000"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软件开发时间</a:t>
            </a:r>
          </a:p>
          <a:p>
            <a:pPr>
              <a:spcBef>
                <a:spcPct val="30000"/>
              </a:spcBef>
            </a:pPr>
            <a:r>
              <a:rPr lang="zh-CN" altLang="en-US" sz="2000"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      </a:t>
            </a:r>
            <a:r>
              <a:rPr lang="zh-CN" altLang="en-US" sz="2000"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       </a:t>
            </a:r>
            <a:r>
              <a:rPr lang="en-US" altLang="zh-CN" sz="2000"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C</a:t>
            </a:r>
            <a:r>
              <a:rPr lang="en-US" altLang="zh-CN" sz="2000" baseline="-25000"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 </a:t>
            </a:r>
            <a:r>
              <a:rPr lang="en-US" altLang="zh-CN" sz="2000"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 </a:t>
            </a:r>
            <a:r>
              <a:rPr lang="zh-CN" altLang="en-US" sz="2000"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技术状态常数</a:t>
            </a:r>
          </a:p>
        </p:txBody>
      </p:sp>
      <p:sp>
        <p:nvSpPr>
          <p:cNvPr id="307204" name="Rectangle 4"/>
          <p:cNvSpPr>
            <a:spLocks noChangeArrowheads="1"/>
          </p:cNvSpPr>
          <p:nvPr/>
        </p:nvSpPr>
        <p:spPr bwMode="auto">
          <a:xfrm>
            <a:off x="971550" y="5157788"/>
            <a:ext cx="7772400" cy="1311128"/>
          </a:xfrm>
          <a:prstGeom prst="rect">
            <a:avLst/>
          </a:prstGeom>
          <a:noFill/>
          <a:ln w="12700">
            <a:noFill/>
            <a:miter lim="800000"/>
            <a:headEnd type="none" w="sm" len="sm"/>
            <a:tailEnd type="none" w="sm" len="sm"/>
          </a:ln>
          <a:effectLst/>
        </p:spPr>
        <p:txBody>
          <a:bodyPr>
            <a:spAutoFit/>
          </a:bodyPr>
          <a:lstStyle/>
          <a:p>
            <a:pPr>
              <a:spcBef>
                <a:spcPct val="30000"/>
              </a:spcBef>
              <a:spcAft>
                <a:spcPct val="0"/>
              </a:spcAft>
              <a:buClr>
                <a:schemeClr val="tx1"/>
              </a:buClr>
              <a:buFont typeface="Monotype Sorts" pitchFamily="2" charset="2"/>
              <a:buNone/>
            </a:pPr>
            <a:r>
              <a:rPr kumimoji="1" lang="en-US" altLang="zh-CN" sz="2400" b="1" dirty="0">
                <a:solidFill>
                  <a:schemeClr val="tx1"/>
                </a:solidFill>
                <a:effectLst>
                  <a:outerShdw blurRad="38100" dist="38100" dir="2700000" algn="tl">
                    <a:srgbClr val="C0C0C0"/>
                  </a:outerShdw>
                </a:effectLst>
                <a:latin typeface="宋体" pitchFamily="2" charset="-122"/>
                <a:sym typeface="Symbol" pitchFamily="18" charset="2"/>
              </a:rPr>
              <a:t>        2000</a:t>
            </a:r>
            <a:r>
              <a:rPr kumimoji="1" lang="zh-CN" altLang="en-US" sz="2400" b="1" dirty="0">
                <a:solidFill>
                  <a:schemeClr val="tx1"/>
                </a:solidFill>
                <a:effectLst>
                  <a:outerShdw blurRad="38100" dist="38100" dir="2700000" algn="tl">
                    <a:srgbClr val="C0C0C0"/>
                  </a:outerShdw>
                </a:effectLst>
                <a:latin typeface="宋体" pitchFamily="2" charset="-122"/>
                <a:sym typeface="Symbol" pitchFamily="18" charset="2"/>
              </a:rPr>
              <a:t>，  比较差的软件开发环境</a:t>
            </a:r>
          </a:p>
          <a:p>
            <a:pPr>
              <a:spcBef>
                <a:spcPct val="30000"/>
              </a:spcBef>
              <a:spcAft>
                <a:spcPct val="0"/>
              </a:spcAft>
              <a:buClr>
                <a:schemeClr val="tx1"/>
              </a:buClr>
              <a:buFont typeface="Monotype Sorts" pitchFamily="2" charset="2"/>
              <a:buNone/>
            </a:pPr>
            <a:r>
              <a:rPr kumimoji="1" lang="en-US" altLang="zh-CN" sz="2400" b="1" dirty="0">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C</a:t>
            </a:r>
            <a:r>
              <a:rPr kumimoji="1" lang="en-US" altLang="zh-CN" sz="2400" b="1" dirty="0">
                <a:solidFill>
                  <a:schemeClr val="tx1"/>
                </a:solidFill>
                <a:effectLst>
                  <a:outerShdw blurRad="38100" dist="38100" dir="2700000" algn="tl">
                    <a:srgbClr val="C0C0C0"/>
                  </a:outerShdw>
                </a:effectLst>
                <a:latin typeface="宋体" pitchFamily="2" charset="-122"/>
                <a:sym typeface="Symbol" pitchFamily="18" charset="2"/>
              </a:rPr>
              <a:t> </a:t>
            </a:r>
            <a:r>
              <a:rPr kumimoji="1" lang="zh-CN" altLang="en-US" sz="2400" b="1" dirty="0">
                <a:solidFill>
                  <a:schemeClr val="tx1"/>
                </a:solidFill>
                <a:effectLst>
                  <a:outerShdw blurRad="38100" dist="38100" dir="2700000" algn="tl">
                    <a:srgbClr val="C0C0C0"/>
                  </a:outerShdw>
                </a:effectLst>
                <a:latin typeface="宋体" pitchFamily="2" charset="-122"/>
                <a:sym typeface="Symbol" pitchFamily="18" charset="2"/>
              </a:rPr>
              <a:t>＝    </a:t>
            </a:r>
            <a:r>
              <a:rPr kumimoji="1" lang="en-US" altLang="zh-CN" sz="2400" b="1" dirty="0">
                <a:solidFill>
                  <a:schemeClr val="tx1"/>
                </a:solidFill>
                <a:effectLst>
                  <a:outerShdw blurRad="38100" dist="38100" dir="2700000" algn="tl">
                    <a:srgbClr val="C0C0C0"/>
                  </a:outerShdw>
                </a:effectLst>
                <a:latin typeface="宋体" pitchFamily="2" charset="-122"/>
                <a:sym typeface="Symbol" pitchFamily="18" charset="2"/>
              </a:rPr>
              <a:t>8000</a:t>
            </a:r>
            <a:r>
              <a:rPr kumimoji="1" lang="zh-CN" altLang="en-US" sz="2400" b="1" dirty="0">
                <a:solidFill>
                  <a:schemeClr val="tx1"/>
                </a:solidFill>
                <a:effectLst>
                  <a:outerShdw blurRad="38100" dist="38100" dir="2700000" algn="tl">
                    <a:srgbClr val="C0C0C0"/>
                  </a:outerShdw>
                </a:effectLst>
                <a:latin typeface="宋体" pitchFamily="2" charset="-122"/>
                <a:sym typeface="Symbol" pitchFamily="18" charset="2"/>
              </a:rPr>
              <a:t>，  一般的软件开发环境</a:t>
            </a:r>
          </a:p>
          <a:p>
            <a:pPr>
              <a:spcBef>
                <a:spcPct val="30000"/>
              </a:spcBef>
              <a:spcAft>
                <a:spcPct val="0"/>
              </a:spcAft>
              <a:buClr>
                <a:schemeClr val="tx1"/>
              </a:buClr>
              <a:buFont typeface="Monotype Sorts" pitchFamily="2" charset="2"/>
              <a:buNone/>
            </a:pPr>
            <a:r>
              <a:rPr kumimoji="1" lang="zh-CN" altLang="en-US" sz="2400" b="1" dirty="0">
                <a:solidFill>
                  <a:schemeClr val="tx1"/>
                </a:solidFill>
                <a:effectLst>
                  <a:outerShdw blurRad="38100" dist="38100" dir="2700000" algn="tl">
                    <a:srgbClr val="C0C0C0"/>
                  </a:outerShdw>
                </a:effectLst>
                <a:latin typeface="宋体" pitchFamily="2" charset="-122"/>
                <a:sym typeface="Symbol" pitchFamily="18" charset="2"/>
              </a:rPr>
              <a:t>        </a:t>
            </a:r>
            <a:r>
              <a:rPr kumimoji="1" lang="en-US" altLang="zh-CN" sz="2400" b="1" dirty="0">
                <a:solidFill>
                  <a:schemeClr val="tx1"/>
                </a:solidFill>
                <a:effectLst>
                  <a:outerShdw blurRad="38100" dist="38100" dir="2700000" algn="tl">
                    <a:srgbClr val="C0C0C0"/>
                  </a:outerShdw>
                </a:effectLst>
                <a:latin typeface="宋体" pitchFamily="2" charset="-122"/>
                <a:sym typeface="Symbol" pitchFamily="18" charset="2"/>
              </a:rPr>
              <a:t>11000</a:t>
            </a:r>
            <a:r>
              <a:rPr kumimoji="1" lang="zh-CN" altLang="en-US" sz="2400" b="1" dirty="0">
                <a:solidFill>
                  <a:schemeClr val="tx1"/>
                </a:solidFill>
                <a:effectLst>
                  <a:outerShdw blurRad="38100" dist="38100" dir="2700000" algn="tl">
                    <a:srgbClr val="C0C0C0"/>
                  </a:outerShdw>
                </a:effectLst>
                <a:latin typeface="宋体" pitchFamily="2" charset="-122"/>
                <a:sym typeface="Symbol" pitchFamily="18" charset="2"/>
              </a:rPr>
              <a:t>， 比较好的软件开发环境</a:t>
            </a:r>
          </a:p>
        </p:txBody>
      </p:sp>
      <p:sp>
        <p:nvSpPr>
          <p:cNvPr id="307212" name="AutoShape 12"/>
          <p:cNvSpPr>
            <a:spLocks/>
          </p:cNvSpPr>
          <p:nvPr/>
        </p:nvSpPr>
        <p:spPr bwMode="auto">
          <a:xfrm>
            <a:off x="1930400" y="5307013"/>
            <a:ext cx="228600" cy="1066800"/>
          </a:xfrm>
          <a:prstGeom prst="leftBrace">
            <a:avLst>
              <a:gd name="adj1" fmla="val 38889"/>
              <a:gd name="adj2" fmla="val 50000"/>
            </a:avLst>
          </a:prstGeom>
          <a:noFill/>
          <a:ln w="38100">
            <a:solidFill>
              <a:srgbClr val="0000FF"/>
            </a:solidFill>
            <a:round/>
            <a:headEnd type="none" w="sm" len="sm"/>
            <a:tailEnd type="none" w="sm" len="sm"/>
          </a:ln>
          <a:effectLst/>
        </p:spPr>
        <p:txBody>
          <a:bodyPr wrap="none" anchor="ctr"/>
          <a:lstStyle/>
          <a:p>
            <a:pPr algn="ctr">
              <a:lnSpc>
                <a:spcPct val="100000"/>
              </a:lnSpc>
              <a:spcAft>
                <a:spcPct val="0"/>
              </a:spcAft>
              <a:buClrTx/>
              <a:buSzTx/>
              <a:buFontTx/>
              <a:buNone/>
            </a:pPr>
            <a:endParaRPr kumimoji="1" lang="zh-CN" altLang="zh-CN" sz="2400" b="1">
              <a:solidFill>
                <a:schemeClr val="tx1"/>
              </a:solidFill>
              <a:latin typeface="Times New Roman" pitchFamily="18" charset="0"/>
            </a:endParaRPr>
          </a:p>
        </p:txBody>
      </p:sp>
      <p:sp>
        <p:nvSpPr>
          <p:cNvPr id="307220" name="Rectangle 20"/>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软件项目估算</a:t>
            </a:r>
          </a:p>
        </p:txBody>
      </p:sp>
      <p:sp>
        <p:nvSpPr>
          <p:cNvPr id="307222" name="Rectangle 22"/>
          <p:cNvSpPr>
            <a:spLocks noChangeArrowheads="1"/>
          </p:cNvSpPr>
          <p:nvPr/>
        </p:nvSpPr>
        <p:spPr bwMode="auto">
          <a:xfrm>
            <a:off x="107950" y="1196975"/>
            <a:ext cx="6985000" cy="388938"/>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en-US" altLang="zh-CN" sz="2400" b="1">
                <a:solidFill>
                  <a:schemeClr val="hlink"/>
                </a:solidFill>
                <a:effectLst>
                  <a:outerShdw blurRad="38100" dist="38100" dir="2700000" algn="tl">
                    <a:srgbClr val="C0C0C0"/>
                  </a:outerShdw>
                </a:effectLst>
                <a:latin typeface="宋体" pitchFamily="2" charset="-122"/>
              </a:rPr>
              <a:t>3.</a:t>
            </a:r>
            <a:r>
              <a:rPr lang="zh-CN" altLang="en-US" sz="2400" b="1">
                <a:solidFill>
                  <a:schemeClr val="hlink"/>
                </a:solidFill>
                <a:effectLst>
                  <a:outerShdw blurRad="38100" dist="38100" dir="2700000" algn="tl">
                    <a:srgbClr val="C0C0C0"/>
                  </a:outerShdw>
                </a:effectLst>
                <a:latin typeface="宋体" pitchFamily="2" charset="-122"/>
              </a:rPr>
              <a:t>估算模型</a:t>
            </a:r>
            <a:r>
              <a:rPr lang="en-US" altLang="zh-CN" sz="2400" b="1">
                <a:solidFill>
                  <a:schemeClr val="hlink"/>
                </a:solidFill>
                <a:effectLst>
                  <a:outerShdw blurRad="38100" dist="38100" dir="2700000" algn="tl">
                    <a:srgbClr val="C0C0C0"/>
                  </a:outerShdw>
                </a:effectLst>
                <a:latin typeface="Times New Roman"/>
              </a:rPr>
              <a:t>——</a:t>
            </a:r>
            <a:r>
              <a:rPr lang="en-US" altLang="zh-CN" sz="2400" b="1">
                <a:solidFill>
                  <a:schemeClr val="hlink"/>
                </a:solidFill>
                <a:effectLst>
                  <a:outerShdw blurRad="38100" dist="38100" dir="2700000" algn="tl">
                    <a:srgbClr val="C0C0C0"/>
                  </a:outerShdw>
                </a:effectLst>
                <a:latin typeface="Times New Roman" pitchFamily="18" charset="0"/>
                <a:cs typeface="Times New Roman" pitchFamily="18" charset="0"/>
              </a:rPr>
              <a:t>Putnam</a:t>
            </a:r>
            <a:r>
              <a:rPr lang="zh-CN" altLang="en-US" sz="2400" b="1">
                <a:solidFill>
                  <a:schemeClr val="hlink"/>
                </a:solidFill>
                <a:effectLst>
                  <a:outerShdw blurRad="38100" dist="38100" dir="2700000" algn="tl">
                    <a:srgbClr val="C0C0C0"/>
                  </a:outerShdw>
                </a:effectLst>
                <a:latin typeface="宋体" pitchFamily="2" charset="-122"/>
              </a:rPr>
              <a:t>模型</a:t>
            </a:r>
          </a:p>
        </p:txBody>
      </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7" name="Rectangle 5"/>
          <p:cNvSpPr>
            <a:spLocks noChangeArrowheads="1"/>
          </p:cNvSpPr>
          <p:nvPr/>
        </p:nvSpPr>
        <p:spPr bwMode="auto">
          <a:xfrm>
            <a:off x="179388" y="2060575"/>
            <a:ext cx="8686800" cy="4038600"/>
          </a:xfrm>
          <a:prstGeom prst="rect">
            <a:avLst/>
          </a:prstGeom>
          <a:noFill/>
          <a:ln w="9525">
            <a:noFill/>
            <a:miter lim="800000"/>
            <a:headEnd/>
            <a:tailEnd/>
          </a:ln>
          <a:effectLst/>
        </p:spPr>
        <p:txBody>
          <a:bodyPr lIns="92075" tIns="46038" rIns="92075" bIns="46038"/>
          <a:lstStyle/>
          <a:p>
            <a:pPr marL="342900" indent="-342900">
              <a:lnSpc>
                <a:spcPct val="140000"/>
              </a:lnSpc>
              <a:spcBef>
                <a:spcPct val="20000"/>
              </a:spcBef>
              <a:spcAft>
                <a:spcPct val="0"/>
              </a:spcAft>
              <a:buClr>
                <a:schemeClr val="tx1"/>
              </a:buClr>
              <a:buFont typeface="Monotype Sorts" pitchFamily="2" charset="2"/>
              <a:buNone/>
            </a:pPr>
            <a:r>
              <a:rPr kumimoji="1" lang="zh-CN" altLang="en-US" sz="2400" b="1" dirty="0">
                <a:solidFill>
                  <a:schemeClr val="tx1"/>
                </a:solidFill>
                <a:effectLst>
                  <a:outerShdw blurRad="38100" dist="38100" dir="2700000" algn="tl">
                    <a:srgbClr val="C0C0C0"/>
                  </a:outerShdw>
                </a:effectLst>
                <a:latin typeface="宋体" pitchFamily="2" charset="-122"/>
              </a:rPr>
              <a:t>有三个层次，分别用于开发</a:t>
            </a:r>
            <a:r>
              <a:rPr kumimoji="1" lang="en-US" altLang="zh-CN" sz="2400" b="1" dirty="0">
                <a:solidFill>
                  <a:schemeClr val="tx1"/>
                </a:solidFill>
                <a:effectLst>
                  <a:outerShdw blurRad="38100" dist="38100" dir="2700000" algn="tl">
                    <a:srgbClr val="C0C0C0"/>
                  </a:outerShdw>
                </a:effectLst>
                <a:latin typeface="宋体" pitchFamily="2" charset="-122"/>
              </a:rPr>
              <a:t>3</a:t>
            </a:r>
            <a:r>
              <a:rPr kumimoji="1" lang="zh-CN" altLang="en-US" sz="2400" b="1" dirty="0">
                <a:solidFill>
                  <a:schemeClr val="tx1"/>
                </a:solidFill>
                <a:effectLst>
                  <a:outerShdw blurRad="38100" dist="38100" dir="2700000" algn="tl">
                    <a:srgbClr val="C0C0C0"/>
                  </a:outerShdw>
                </a:effectLst>
                <a:latin typeface="宋体" pitchFamily="2" charset="-122"/>
              </a:rPr>
              <a:t>个阶段性的</a:t>
            </a:r>
            <a:r>
              <a:rPr kumimoji="1" lang="en-US" altLang="zh-CN" sz="2400" b="1" dirty="0">
                <a:solidFill>
                  <a:schemeClr val="tx1"/>
                </a:solidFill>
                <a:effectLst>
                  <a:outerShdw blurRad="38100" dist="38100" dir="2700000" algn="tl">
                    <a:srgbClr val="C0C0C0"/>
                  </a:outerShdw>
                </a:effectLst>
                <a:latin typeface="宋体" pitchFamily="2" charset="-122"/>
              </a:rPr>
              <a:t>COCOMO</a:t>
            </a:r>
            <a:r>
              <a:rPr kumimoji="1" lang="zh-CN" altLang="en-US" sz="2400" b="1" dirty="0">
                <a:solidFill>
                  <a:schemeClr val="tx1"/>
                </a:solidFill>
                <a:effectLst>
                  <a:outerShdw blurRad="38100" dist="38100" dir="2700000" algn="tl">
                    <a:srgbClr val="C0C0C0"/>
                  </a:outerShdw>
                </a:effectLst>
                <a:latin typeface="宋体" pitchFamily="2" charset="-122"/>
              </a:rPr>
              <a:t>模型：</a:t>
            </a:r>
          </a:p>
          <a:p>
            <a:pPr marL="342900" indent="-342900">
              <a:lnSpc>
                <a:spcPct val="140000"/>
              </a:lnSpc>
              <a:spcBef>
                <a:spcPct val="20000"/>
              </a:spcBef>
              <a:spcAft>
                <a:spcPct val="0"/>
              </a:spcAft>
              <a:buClr>
                <a:schemeClr val="tx2"/>
              </a:buClr>
              <a:buFont typeface="Wingdings" pitchFamily="2" charset="2"/>
              <a:buChar char="v"/>
            </a:pPr>
            <a:r>
              <a:rPr kumimoji="1" lang="zh-CN" altLang="en-US" sz="2400" b="1" dirty="0">
                <a:solidFill>
                  <a:schemeClr val="tx1"/>
                </a:solidFill>
                <a:effectLst>
                  <a:outerShdw blurRad="38100" dist="38100" dir="2700000" algn="tl">
                    <a:srgbClr val="C0C0C0"/>
                  </a:outerShdw>
                </a:effectLst>
                <a:latin typeface="宋体" pitchFamily="2" charset="-122"/>
              </a:rPr>
              <a:t>基本模型：用于系统初期估算软件开发工作量（及成本）和软件开发所需时间</a:t>
            </a:r>
          </a:p>
          <a:p>
            <a:pPr marL="342900" indent="-342900">
              <a:lnSpc>
                <a:spcPct val="140000"/>
              </a:lnSpc>
              <a:spcBef>
                <a:spcPct val="20000"/>
              </a:spcBef>
              <a:spcAft>
                <a:spcPct val="0"/>
              </a:spcAft>
              <a:buClr>
                <a:schemeClr val="tx2"/>
              </a:buClr>
              <a:buFont typeface="Wingdings" pitchFamily="2" charset="2"/>
              <a:buChar char="v"/>
            </a:pPr>
            <a:r>
              <a:rPr kumimoji="1" lang="zh-CN" altLang="en-US" sz="2400" b="1" dirty="0">
                <a:solidFill>
                  <a:schemeClr val="tx1"/>
                </a:solidFill>
                <a:effectLst>
                  <a:outerShdw blurRad="38100" dist="38100" dir="2700000" algn="tl">
                    <a:srgbClr val="C0C0C0"/>
                  </a:outerShdw>
                </a:effectLst>
                <a:latin typeface="宋体" pitchFamily="2" charset="-122"/>
              </a:rPr>
              <a:t>中级模型：用于估算软件各个子系统开发工作量（及成本）和开发所需时间</a:t>
            </a:r>
          </a:p>
          <a:p>
            <a:pPr marL="342900" indent="-342900">
              <a:lnSpc>
                <a:spcPct val="140000"/>
              </a:lnSpc>
              <a:spcBef>
                <a:spcPct val="20000"/>
              </a:spcBef>
              <a:spcAft>
                <a:spcPct val="0"/>
              </a:spcAft>
              <a:buClr>
                <a:schemeClr val="tx2"/>
              </a:buClr>
              <a:buFont typeface="Wingdings" pitchFamily="2" charset="2"/>
              <a:buChar char="v"/>
            </a:pPr>
            <a:r>
              <a:rPr kumimoji="1" lang="zh-CN" altLang="en-US" sz="2400" b="1" dirty="0">
                <a:solidFill>
                  <a:schemeClr val="tx1"/>
                </a:solidFill>
                <a:effectLst>
                  <a:outerShdw blurRad="38100" dist="38100" dir="2700000" algn="tl">
                    <a:srgbClr val="C0C0C0"/>
                  </a:outerShdw>
                </a:effectLst>
                <a:latin typeface="宋体" pitchFamily="2" charset="-122"/>
              </a:rPr>
              <a:t>详细模型：包含模型</a:t>
            </a:r>
            <a:r>
              <a:rPr kumimoji="1" lang="en-US" altLang="zh-CN" sz="2400" b="1" dirty="0">
                <a:solidFill>
                  <a:schemeClr val="tx1"/>
                </a:solidFill>
                <a:effectLst>
                  <a:outerShdw blurRad="38100" dist="38100" dir="2700000" algn="tl">
                    <a:srgbClr val="C0C0C0"/>
                  </a:outerShdw>
                </a:effectLst>
                <a:latin typeface="宋体" pitchFamily="2" charset="-122"/>
              </a:rPr>
              <a:t>2</a:t>
            </a:r>
            <a:r>
              <a:rPr kumimoji="1" lang="zh-CN" altLang="en-US" sz="2400" b="1" dirty="0">
                <a:solidFill>
                  <a:schemeClr val="tx1"/>
                </a:solidFill>
                <a:effectLst>
                  <a:outerShdw blurRad="38100" dist="38100" dir="2700000" algn="tl">
                    <a:srgbClr val="C0C0C0"/>
                  </a:outerShdw>
                </a:effectLst>
                <a:latin typeface="宋体" pitchFamily="2" charset="-122"/>
              </a:rPr>
              <a:t>的所有特性，对软件开发过程中每一步骤的影响评估。</a:t>
            </a:r>
          </a:p>
        </p:txBody>
      </p:sp>
      <p:sp>
        <p:nvSpPr>
          <p:cNvPr id="294920" name="Rectangle 8"/>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软件项目估算</a:t>
            </a:r>
          </a:p>
        </p:txBody>
      </p:sp>
      <p:sp>
        <p:nvSpPr>
          <p:cNvPr id="294922" name="Rectangle 10"/>
          <p:cNvSpPr>
            <a:spLocks noChangeArrowheads="1"/>
          </p:cNvSpPr>
          <p:nvPr/>
        </p:nvSpPr>
        <p:spPr bwMode="auto">
          <a:xfrm>
            <a:off x="107950" y="1196975"/>
            <a:ext cx="8856663" cy="388938"/>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en-US" altLang="zh-CN" sz="2400" b="1">
                <a:solidFill>
                  <a:schemeClr val="hlink"/>
                </a:solidFill>
                <a:effectLst>
                  <a:outerShdw blurRad="38100" dist="38100" dir="2700000" algn="tl">
                    <a:srgbClr val="C0C0C0"/>
                  </a:outerShdw>
                </a:effectLst>
                <a:latin typeface="宋体" pitchFamily="2" charset="-122"/>
              </a:rPr>
              <a:t>4.</a:t>
            </a:r>
            <a:r>
              <a:rPr lang="zh-CN" altLang="en-US" sz="2400" b="1">
                <a:solidFill>
                  <a:schemeClr val="hlink"/>
                </a:solidFill>
                <a:effectLst>
                  <a:outerShdw blurRad="38100" dist="38100" dir="2700000" algn="tl">
                    <a:srgbClr val="C0C0C0"/>
                  </a:outerShdw>
                </a:effectLst>
                <a:latin typeface="宋体" pitchFamily="2" charset="-122"/>
              </a:rPr>
              <a:t>估算模型</a:t>
            </a:r>
            <a:r>
              <a:rPr lang="en-US" altLang="zh-CN" sz="2400" b="1">
                <a:solidFill>
                  <a:schemeClr val="hlink"/>
                </a:solidFill>
                <a:effectLst>
                  <a:outerShdw blurRad="38100" dist="38100" dir="2700000" algn="tl">
                    <a:srgbClr val="C0C0C0"/>
                  </a:outerShdw>
                </a:effectLst>
                <a:latin typeface="Times New Roman"/>
              </a:rPr>
              <a:t>——</a:t>
            </a:r>
            <a:r>
              <a:rPr kumimoji="1" lang="en-US" altLang="zh-CN" sz="2400" b="1">
                <a:solidFill>
                  <a:schemeClr val="hlink"/>
                </a:solidFill>
                <a:effectLst>
                  <a:outerShdw blurRad="38100" dist="38100" dir="2700000" algn="tl">
                    <a:srgbClr val="C0C0C0"/>
                  </a:outerShdw>
                </a:effectLst>
              </a:rPr>
              <a:t>COCOMO (Constructive Cost Model) </a:t>
            </a:r>
            <a:r>
              <a:rPr kumimoji="1" lang="zh-CN" altLang="en-US" sz="2400" b="1">
                <a:solidFill>
                  <a:schemeClr val="hlink"/>
                </a:solidFill>
                <a:effectLst>
                  <a:outerShdw blurRad="38100" dist="38100" dir="2700000" algn="tl">
                    <a:srgbClr val="C0C0C0"/>
                  </a:outerShdw>
                </a:effectLst>
              </a:rPr>
              <a:t>模型</a:t>
            </a:r>
          </a:p>
        </p:txBody>
      </p:sp>
    </p:spTree>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80" name="Rectangle 4"/>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项目进度管理</a:t>
            </a:r>
          </a:p>
        </p:txBody>
      </p:sp>
      <p:sp>
        <p:nvSpPr>
          <p:cNvPr id="434181" name="Rectangle 5"/>
          <p:cNvSpPr>
            <a:spLocks noChangeArrowheads="1"/>
          </p:cNvSpPr>
          <p:nvPr/>
        </p:nvSpPr>
        <p:spPr bwMode="auto">
          <a:xfrm>
            <a:off x="179388" y="1125538"/>
            <a:ext cx="2449512" cy="604837"/>
          </a:xfrm>
          <a:prstGeom prst="rect">
            <a:avLst/>
          </a:prstGeom>
          <a:noFill/>
          <a:ln w="12700">
            <a:noFill/>
            <a:miter lim="800000"/>
            <a:headEnd type="none" w="sm" len="sm"/>
            <a:tailEnd type="none" w="sm" len="sm"/>
          </a:ln>
          <a:effectLst/>
        </p:spPr>
        <p:txBody>
          <a:bodyPr>
            <a:spAutoFit/>
          </a:bodyPr>
          <a:lstStyle/>
          <a:p>
            <a:pPr>
              <a:lnSpc>
                <a:spcPct val="12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项目进度控制</a:t>
            </a:r>
            <a:endParaRPr kumimoji="1" lang="zh-CN" altLang="en-US" sz="2800" b="1">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sp>
        <p:nvSpPr>
          <p:cNvPr id="434182" name="Rectangle 6"/>
          <p:cNvSpPr>
            <a:spLocks noChangeArrowheads="1"/>
          </p:cNvSpPr>
          <p:nvPr/>
        </p:nvSpPr>
        <p:spPr bwMode="auto">
          <a:xfrm>
            <a:off x="250825" y="2492375"/>
            <a:ext cx="8642350" cy="3105150"/>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70000"/>
              </a:lnSpc>
              <a:spcAft>
                <a:spcPct val="0"/>
              </a:spcAft>
              <a:buClrTx/>
              <a:buSzTx/>
              <a:buFontTx/>
              <a:buNone/>
            </a:pPr>
            <a:r>
              <a:rPr kumimoji="1" lang="en-US" altLang="zh-CN" sz="2000" b="1">
                <a:effectLst>
                  <a:outerShdw blurRad="38100" dist="38100" dir="2700000" algn="tl">
                    <a:srgbClr val="C0C0C0"/>
                  </a:outerShdw>
                </a:effectLst>
              </a:rPr>
              <a:t>        </a:t>
            </a:r>
            <a:r>
              <a:rPr kumimoji="1" lang="zh-CN" altLang="en-US" sz="2000" b="1">
                <a:effectLst>
                  <a:outerShdw blurRad="38100" dist="38100" dir="2700000" algn="tl">
                    <a:srgbClr val="C0C0C0"/>
                  </a:outerShdw>
                </a:effectLst>
              </a:rPr>
              <a:t>软件项目进度安排通过把工作量分配给特定软件工程阶段，并规定完成各项任务的起止日期。进度计划将随着项目进程的变化而会有所更改，但作为整个项目开发时间的宏观控制，则不应有太大变化。</a:t>
            </a:r>
          </a:p>
          <a:p>
            <a:pPr eaLnBrk="1" hangingPunct="1">
              <a:lnSpc>
                <a:spcPct val="170000"/>
              </a:lnSpc>
              <a:spcAft>
                <a:spcPct val="0"/>
              </a:spcAft>
              <a:buClrTx/>
              <a:buSzTx/>
              <a:buFontTx/>
              <a:buNone/>
            </a:pPr>
            <a:r>
              <a:rPr kumimoji="1" lang="zh-CN" altLang="en-US" sz="2000" b="1">
                <a:effectLst>
                  <a:outerShdw blurRad="38100" dist="38100" dir="2700000" algn="tl">
                    <a:srgbClr val="C0C0C0"/>
                  </a:outerShdw>
                </a:effectLst>
              </a:rPr>
              <a:t>        软件项目能否按计划时间完成并及时交付合格的产品是项目管理的重点，也是客户关心的重要内容。但如果为了缩短开发时间，则会大大增加项目的工作量。</a:t>
            </a:r>
            <a:r>
              <a:rPr kumimoji="1" lang="en-US" altLang="zh-CN" sz="2000" b="1">
                <a:effectLst>
                  <a:outerShdw blurRad="38100" dist="38100" dir="2700000" algn="tl">
                    <a:srgbClr val="C0C0C0"/>
                  </a:outerShdw>
                </a:effectLst>
              </a:rPr>
              <a:t>Putnam</a:t>
            </a:r>
            <a:r>
              <a:rPr kumimoji="1" lang="zh-CN" altLang="en-US" sz="2000" b="1">
                <a:effectLst>
                  <a:outerShdw blurRad="38100" dist="38100" dir="2700000" algn="tl">
                    <a:srgbClr val="C0C0C0"/>
                  </a:outerShdw>
                </a:effectLst>
              </a:rPr>
              <a:t>模型已明确说明二者的关系。</a:t>
            </a:r>
            <a:r>
              <a:rPr kumimoji="1" lang="zh-CN" altLang="en-US" sz="2000"/>
              <a:t> </a:t>
            </a:r>
            <a:r>
              <a:rPr kumimoji="1" lang="zh-CN" altLang="en-US" sz="2000" b="1">
                <a:effectLst>
                  <a:outerShdw blurRad="38100" dist="38100" dir="2700000" algn="tl">
                    <a:srgbClr val="C0C0C0"/>
                  </a:outerShdw>
                </a:effectLst>
              </a:rPr>
              <a:t> </a:t>
            </a:r>
          </a:p>
        </p:txBody>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ChangeArrowheads="1"/>
          </p:cNvSpPr>
          <p:nvPr/>
        </p:nvSpPr>
        <p:spPr bwMode="auto">
          <a:xfrm>
            <a:off x="1905000" y="285750"/>
            <a:ext cx="5943600" cy="628650"/>
          </a:xfrm>
          <a:prstGeom prst="rect">
            <a:avLst/>
          </a:prstGeom>
          <a:noFill/>
          <a:ln w="9525">
            <a:noFill/>
            <a:miter lim="800000"/>
            <a:headEnd/>
            <a:tailEnd/>
          </a:ln>
          <a:effectLst/>
        </p:spPr>
        <p:txBody>
          <a:bodyPr lIns="92075" tIns="46038" rIns="92075" bIns="46038" anchor="ctr"/>
          <a:lstStyle/>
          <a:p>
            <a:pP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软件项目管理概述</a:t>
            </a:r>
          </a:p>
        </p:txBody>
      </p:sp>
      <p:sp>
        <p:nvSpPr>
          <p:cNvPr id="464899" name="Rectangle 3"/>
          <p:cNvSpPr>
            <a:spLocks noChangeArrowheads="1"/>
          </p:cNvSpPr>
          <p:nvPr/>
        </p:nvSpPr>
        <p:spPr bwMode="auto">
          <a:xfrm>
            <a:off x="252086" y="2132856"/>
            <a:ext cx="8610600" cy="3883496"/>
          </a:xfrm>
          <a:prstGeom prst="rect">
            <a:avLst/>
          </a:prstGeom>
          <a:noFill/>
          <a:ln w="9525">
            <a:noFill/>
            <a:miter lim="800000"/>
            <a:headEnd/>
            <a:tailEnd/>
          </a:ln>
          <a:effectLst/>
        </p:spPr>
        <p:txBody>
          <a:bodyPr/>
          <a:lstStyle/>
          <a:p>
            <a:pPr marL="342900" indent="-342900">
              <a:lnSpc>
                <a:spcPct val="100000"/>
              </a:lnSpc>
              <a:spcBef>
                <a:spcPct val="20000"/>
              </a:spcBef>
              <a:spcAft>
                <a:spcPct val="0"/>
              </a:spcAft>
              <a:buClr>
                <a:schemeClr val="tx2"/>
              </a:buClr>
              <a:buFont typeface="Wingdings" pitchFamily="2" charset="2"/>
              <a:buChar char="v"/>
            </a:pPr>
            <a:r>
              <a:rPr kumimoji="1" lang="zh-CN" altLang="en-US" sz="2400" b="1" dirty="0">
                <a:solidFill>
                  <a:schemeClr val="tx1"/>
                </a:solidFill>
                <a:effectLst>
                  <a:outerShdw blurRad="38100" dist="38100" dir="2700000" algn="tl">
                    <a:srgbClr val="C0C0C0"/>
                  </a:outerShdw>
                </a:effectLst>
                <a:latin typeface="宋体" pitchFamily="2" charset="-122"/>
              </a:rPr>
              <a:t>建造一座大楼、一座工厂或一座水库</a:t>
            </a:r>
          </a:p>
          <a:p>
            <a:pPr marL="342900" indent="-342900">
              <a:lnSpc>
                <a:spcPct val="100000"/>
              </a:lnSpc>
              <a:spcBef>
                <a:spcPct val="20000"/>
              </a:spcBef>
              <a:spcAft>
                <a:spcPct val="0"/>
              </a:spcAft>
              <a:buClr>
                <a:schemeClr val="tx2"/>
              </a:buClr>
              <a:buFont typeface="Wingdings" pitchFamily="2" charset="2"/>
              <a:buChar char="v"/>
            </a:pPr>
            <a:r>
              <a:rPr kumimoji="1" lang="zh-CN" altLang="en-US" sz="2400" b="1" dirty="0">
                <a:solidFill>
                  <a:schemeClr val="tx1"/>
                </a:solidFill>
                <a:effectLst>
                  <a:outerShdw blurRad="38100" dist="38100" dir="2700000" algn="tl">
                    <a:srgbClr val="C0C0C0"/>
                  </a:outerShdw>
                </a:effectLst>
                <a:latin typeface="宋体" pitchFamily="2" charset="-122"/>
              </a:rPr>
              <a:t>举办各种类型的活动，如一次会议、一次晚宴、一次庆典等</a:t>
            </a:r>
          </a:p>
          <a:p>
            <a:pPr marL="342900" indent="-342900">
              <a:lnSpc>
                <a:spcPct val="100000"/>
              </a:lnSpc>
              <a:spcBef>
                <a:spcPct val="20000"/>
              </a:spcBef>
              <a:spcAft>
                <a:spcPct val="0"/>
              </a:spcAft>
              <a:buClr>
                <a:schemeClr val="tx2"/>
              </a:buClr>
              <a:buFont typeface="Wingdings" pitchFamily="2" charset="2"/>
              <a:buChar char="v"/>
            </a:pPr>
            <a:r>
              <a:rPr kumimoji="1" lang="zh-CN" altLang="en-US" sz="2400" b="1" dirty="0">
                <a:solidFill>
                  <a:schemeClr val="tx1"/>
                </a:solidFill>
                <a:effectLst>
                  <a:outerShdw blurRad="38100" dist="38100" dir="2700000" algn="tl">
                    <a:srgbClr val="C0C0C0"/>
                  </a:outerShdw>
                </a:effectLst>
                <a:latin typeface="宋体" pitchFamily="2" charset="-122"/>
              </a:rPr>
              <a:t>新企业、新产品、新工程的开发</a:t>
            </a:r>
          </a:p>
          <a:p>
            <a:pPr marL="342900" indent="-342900">
              <a:lnSpc>
                <a:spcPct val="100000"/>
              </a:lnSpc>
              <a:spcBef>
                <a:spcPct val="20000"/>
              </a:spcBef>
              <a:spcAft>
                <a:spcPct val="0"/>
              </a:spcAft>
              <a:buClr>
                <a:schemeClr val="tx2"/>
              </a:buClr>
              <a:buFont typeface="Wingdings" pitchFamily="2" charset="2"/>
              <a:buChar char="v"/>
            </a:pPr>
            <a:r>
              <a:rPr kumimoji="1" lang="zh-CN" altLang="en-US" sz="2400" b="1" dirty="0">
                <a:solidFill>
                  <a:schemeClr val="tx1"/>
                </a:solidFill>
                <a:effectLst>
                  <a:outerShdw blurRad="38100" dist="38100" dir="2700000" algn="tl">
                    <a:srgbClr val="C0C0C0"/>
                  </a:outerShdw>
                </a:effectLst>
                <a:latin typeface="宋体" pitchFamily="2" charset="-122"/>
              </a:rPr>
              <a:t>进行一个组织的规划、规划实施一项活动</a:t>
            </a:r>
          </a:p>
          <a:p>
            <a:pPr marL="342900" indent="-342900">
              <a:lnSpc>
                <a:spcPct val="100000"/>
              </a:lnSpc>
              <a:spcBef>
                <a:spcPct val="20000"/>
              </a:spcBef>
              <a:spcAft>
                <a:spcPct val="0"/>
              </a:spcAft>
              <a:buClr>
                <a:schemeClr val="tx2"/>
              </a:buClr>
              <a:buFont typeface="Wingdings" pitchFamily="2" charset="2"/>
              <a:buChar char="v"/>
            </a:pPr>
            <a:r>
              <a:rPr kumimoji="1" lang="zh-CN" altLang="en-US" sz="2400" b="1" dirty="0">
                <a:solidFill>
                  <a:schemeClr val="tx1"/>
                </a:solidFill>
                <a:effectLst>
                  <a:outerShdw blurRad="38100" dist="38100" dir="2700000" algn="tl">
                    <a:srgbClr val="C0C0C0"/>
                  </a:outerShdw>
                </a:effectLst>
                <a:latin typeface="宋体" pitchFamily="2" charset="-122"/>
              </a:rPr>
              <a:t>进行一次旅行、解决某个研究课题、开发一套软件</a:t>
            </a:r>
          </a:p>
          <a:p>
            <a:pPr marL="342900" indent="-342900">
              <a:spcBef>
                <a:spcPct val="20000"/>
              </a:spcBef>
              <a:spcAft>
                <a:spcPct val="0"/>
              </a:spcAft>
              <a:buClr>
                <a:schemeClr val="tx1"/>
              </a:buClr>
              <a:buFont typeface="Monotype Sorts" pitchFamily="2" charset="2"/>
              <a:buNone/>
            </a:pPr>
            <a:endParaRPr kumimoji="1" lang="zh-CN" altLang="en-US" sz="2800" b="1" dirty="0">
              <a:solidFill>
                <a:schemeClr val="tx1"/>
              </a:solidFill>
              <a:effectLst>
                <a:outerShdw blurRad="38100" dist="38100" dir="2700000" algn="tl">
                  <a:srgbClr val="C0C0C0"/>
                </a:outerShdw>
              </a:effectLst>
              <a:latin typeface="Times New Roman" pitchFamily="18" charset="0"/>
            </a:endParaRPr>
          </a:p>
          <a:p>
            <a:pPr marL="342900" indent="-342900">
              <a:lnSpc>
                <a:spcPct val="150000"/>
              </a:lnSpc>
              <a:spcBef>
                <a:spcPct val="20000"/>
              </a:spcBef>
              <a:spcAft>
                <a:spcPct val="0"/>
              </a:spcAft>
              <a:buClr>
                <a:schemeClr val="tx1"/>
              </a:buClr>
              <a:buFont typeface="Monotype Sorts" pitchFamily="2" charset="2"/>
              <a:buNone/>
            </a:pPr>
            <a:r>
              <a:rPr kumimoji="1" lang="zh-CN" altLang="en-US" sz="2400" b="1" dirty="0">
                <a:solidFill>
                  <a:schemeClr val="bg2"/>
                </a:solidFill>
                <a:effectLst>
                  <a:outerShdw blurRad="38100" dist="38100" dir="2700000" algn="tl">
                    <a:srgbClr val="C0C0C0"/>
                  </a:outerShdw>
                </a:effectLst>
                <a:latin typeface="Times New Roman" pitchFamily="18" charset="0"/>
              </a:rPr>
              <a:t>在当今社会中，一切都是项目，一切也将成为项目。                  美国项目管理专业资质认证委员会主席</a:t>
            </a:r>
            <a:r>
              <a:rPr kumimoji="1" lang="en-US" altLang="zh-CN" sz="2400" b="1" dirty="0">
                <a:solidFill>
                  <a:schemeClr val="bg2"/>
                </a:solidFill>
                <a:effectLst>
                  <a:outerShdw blurRad="38100" dist="38100" dir="2700000" algn="tl">
                    <a:srgbClr val="C0C0C0"/>
                  </a:outerShdw>
                </a:effectLst>
                <a:latin typeface="Times New Roman" pitchFamily="18" charset="0"/>
              </a:rPr>
              <a:t>Paul Grace</a:t>
            </a:r>
          </a:p>
        </p:txBody>
      </p:sp>
      <p:sp>
        <p:nvSpPr>
          <p:cNvPr id="464900" name="Text Box 4"/>
          <p:cNvSpPr txBox="1">
            <a:spLocks noChangeArrowheads="1"/>
          </p:cNvSpPr>
          <p:nvPr/>
        </p:nvSpPr>
        <p:spPr bwMode="auto">
          <a:xfrm>
            <a:off x="228600" y="1219200"/>
            <a:ext cx="2327275" cy="519113"/>
          </a:xfrm>
          <a:prstGeom prst="rect">
            <a:avLst/>
          </a:prstGeom>
          <a:noFill/>
          <a:ln w="12700">
            <a:noFill/>
            <a:miter lim="800000"/>
            <a:headEnd type="none" w="sm" len="sm"/>
            <a:tailEnd type="none" w="sm" len="sm"/>
          </a:ln>
          <a:effectLst/>
        </p:spPr>
        <p:txBody>
          <a:bodyPr wrap="none">
            <a:spAutoFit/>
          </a:bodyPr>
          <a:lstStyle/>
          <a:p>
            <a:pPr>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Times New Roman" pitchFamily="18" charset="0"/>
              </a:rPr>
              <a:t>什么是项目？</a:t>
            </a:r>
          </a:p>
        </p:txBody>
      </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Rectangle 4"/>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项目进度管理</a:t>
            </a:r>
          </a:p>
        </p:txBody>
      </p:sp>
      <p:sp>
        <p:nvSpPr>
          <p:cNvPr id="435205" name="Rectangle 5"/>
          <p:cNvSpPr>
            <a:spLocks noChangeArrowheads="1"/>
          </p:cNvSpPr>
          <p:nvPr/>
        </p:nvSpPr>
        <p:spPr bwMode="auto">
          <a:xfrm>
            <a:off x="179388" y="1125538"/>
            <a:ext cx="2449512" cy="604837"/>
          </a:xfrm>
          <a:prstGeom prst="rect">
            <a:avLst/>
          </a:prstGeom>
          <a:noFill/>
          <a:ln w="12700">
            <a:noFill/>
            <a:miter lim="800000"/>
            <a:headEnd type="none" w="sm" len="sm"/>
            <a:tailEnd type="none" w="sm" len="sm"/>
          </a:ln>
          <a:effectLst/>
        </p:spPr>
        <p:txBody>
          <a:bodyPr>
            <a:spAutoFit/>
          </a:bodyPr>
          <a:lstStyle/>
          <a:p>
            <a:pPr>
              <a:lnSpc>
                <a:spcPct val="12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项目进度控制</a:t>
            </a:r>
            <a:endParaRPr kumimoji="1" lang="zh-CN" altLang="en-US" sz="2800" b="1">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sp>
        <p:nvSpPr>
          <p:cNvPr id="435206" name="Rectangle 6"/>
          <p:cNvSpPr>
            <a:spLocks noChangeArrowheads="1"/>
          </p:cNvSpPr>
          <p:nvPr/>
        </p:nvSpPr>
        <p:spPr bwMode="auto">
          <a:xfrm>
            <a:off x="250825" y="1842354"/>
            <a:ext cx="8675688" cy="4124206"/>
          </a:xfrm>
          <a:prstGeom prst="rect">
            <a:avLst/>
          </a:prstGeom>
          <a:noFill/>
          <a:ln w="9525">
            <a:noFill/>
            <a:miter lim="800000"/>
            <a:headEnd type="none" w="sm" len="sm"/>
            <a:tailEnd type="none" w="sm" len="sm"/>
          </a:ln>
          <a:effectLst/>
        </p:spPr>
        <p:txBody>
          <a:bodyPr lIns="0" tIns="0" rIns="0" bIns="0" anchor="ctr">
            <a:spAutoFit/>
          </a:bodyPr>
          <a:lstStyle/>
          <a:p>
            <a:pPr indent="276225">
              <a:lnSpc>
                <a:spcPct val="110000"/>
              </a:lnSpc>
              <a:buFont typeface="Wingdings" pitchFamily="2" charset="2"/>
              <a:buNone/>
            </a:pPr>
            <a:r>
              <a:rPr kumimoji="1" lang="zh-CN" altLang="en-US" sz="2000" b="1" dirty="0">
                <a:effectLst>
                  <a:outerShdw blurRad="38100" dist="38100" dir="2700000" algn="tl">
                    <a:srgbClr val="C0C0C0"/>
                  </a:outerShdw>
                </a:effectLst>
              </a:rPr>
              <a:t>对于软件项目延期的原因，通常有以下几种情形：</a:t>
            </a:r>
          </a:p>
          <a:p>
            <a:pPr indent="276225">
              <a:lnSpc>
                <a:spcPct val="110000"/>
              </a:lnSpc>
              <a:buFont typeface="Wingdings" pitchFamily="2" charset="2"/>
              <a:buNone/>
            </a:pPr>
            <a:r>
              <a:rPr kumimoji="1" lang="zh-CN" altLang="en-US" sz="2000" b="1" dirty="0">
                <a:effectLst>
                  <a:outerShdw blurRad="38100" dist="38100" dir="2700000" algn="tl">
                    <a:srgbClr val="C0C0C0"/>
                  </a:outerShdw>
                </a:effectLst>
              </a:rPr>
              <a:t>⑴ 项目进度本身不合理。</a:t>
            </a:r>
          </a:p>
          <a:p>
            <a:pPr indent="276225">
              <a:lnSpc>
                <a:spcPct val="110000"/>
              </a:lnSpc>
              <a:buFont typeface="Wingdings" pitchFamily="2" charset="2"/>
              <a:buNone/>
            </a:pPr>
            <a:r>
              <a:rPr kumimoji="1" lang="zh-CN" altLang="en-US" sz="2000" b="1" dirty="0">
                <a:effectLst>
                  <a:outerShdw blurRad="38100" dist="38100" dir="2700000" algn="tl">
                    <a:srgbClr val="C0C0C0"/>
                  </a:outerShdw>
                </a:effectLst>
              </a:rPr>
              <a:t>⑵ </a:t>
            </a:r>
            <a:r>
              <a:rPr kumimoji="1" lang="zh-CN" altLang="en-US" sz="2000" b="1" dirty="0">
                <a:solidFill>
                  <a:srgbClr val="C00000"/>
                </a:solidFill>
                <a:effectLst>
                  <a:outerShdw blurRad="38100" dist="38100" dir="2700000" algn="tl">
                    <a:srgbClr val="C0C0C0"/>
                  </a:outerShdw>
                </a:effectLst>
              </a:rPr>
              <a:t>团队或小组成员的问题</a:t>
            </a:r>
            <a:r>
              <a:rPr kumimoji="1" lang="zh-CN" altLang="en-US" sz="2000" b="1" dirty="0">
                <a:effectLst>
                  <a:outerShdw blurRad="38100" dist="38100" dir="2700000" algn="tl">
                    <a:srgbClr val="C0C0C0"/>
                  </a:outerShdw>
                </a:effectLst>
              </a:rPr>
              <a:t>。</a:t>
            </a:r>
          </a:p>
          <a:p>
            <a:pPr indent="276225">
              <a:lnSpc>
                <a:spcPct val="110000"/>
              </a:lnSpc>
              <a:buFont typeface="Wingdings" pitchFamily="2" charset="2"/>
              <a:buNone/>
            </a:pPr>
            <a:r>
              <a:rPr kumimoji="1" lang="zh-CN" altLang="en-US" sz="2000" b="1" dirty="0">
                <a:effectLst>
                  <a:outerShdw blurRad="38100" dist="38100" dir="2700000" algn="tl">
                    <a:srgbClr val="C0C0C0"/>
                  </a:outerShdw>
                </a:effectLst>
              </a:rPr>
              <a:t>⑶ 软件架构的问题。</a:t>
            </a:r>
          </a:p>
          <a:p>
            <a:pPr indent="276225">
              <a:lnSpc>
                <a:spcPct val="110000"/>
              </a:lnSpc>
              <a:buFont typeface="Wingdings" pitchFamily="2" charset="2"/>
              <a:buNone/>
            </a:pPr>
            <a:r>
              <a:rPr kumimoji="1" lang="zh-CN" altLang="en-US" sz="2000" b="1" dirty="0">
                <a:effectLst>
                  <a:outerShdw blurRad="38100" dist="38100" dir="2700000" algn="tl">
                    <a:srgbClr val="C0C0C0"/>
                  </a:outerShdw>
                </a:effectLst>
              </a:rPr>
              <a:t>⑷ </a:t>
            </a:r>
            <a:r>
              <a:rPr kumimoji="1" lang="zh-CN" altLang="en-US" sz="2000" b="1" dirty="0">
                <a:solidFill>
                  <a:srgbClr val="C00000"/>
                </a:solidFill>
                <a:effectLst>
                  <a:outerShdw blurRad="38100" dist="38100" dir="2700000" algn="tl">
                    <a:srgbClr val="C0C0C0"/>
                  </a:outerShdw>
                </a:effectLst>
              </a:rPr>
              <a:t>对项目各阶段任务所需的资源投入不足，这源于对各阶段工作量的估算不充分</a:t>
            </a:r>
            <a:r>
              <a:rPr kumimoji="1" lang="zh-CN" altLang="en-US" sz="2000" b="1" dirty="0">
                <a:effectLst>
                  <a:outerShdw blurRad="38100" dist="38100" dir="2700000" algn="tl">
                    <a:srgbClr val="C0C0C0"/>
                  </a:outerShdw>
                </a:effectLst>
              </a:rPr>
              <a:t>。</a:t>
            </a:r>
          </a:p>
          <a:p>
            <a:pPr indent="276225">
              <a:lnSpc>
                <a:spcPct val="110000"/>
              </a:lnSpc>
              <a:buFont typeface="Wingdings" pitchFamily="2" charset="2"/>
              <a:buNone/>
            </a:pPr>
            <a:r>
              <a:rPr kumimoji="1" lang="zh-CN" altLang="en-US" sz="2000" b="1" dirty="0">
                <a:effectLst>
                  <a:outerShdw blurRad="38100" dist="38100" dir="2700000" algn="tl">
                    <a:srgbClr val="C0C0C0"/>
                  </a:outerShdw>
                </a:effectLst>
              </a:rPr>
              <a:t>⑸ 在项目开发过程中，遇到难以克服的困难。</a:t>
            </a:r>
          </a:p>
          <a:p>
            <a:pPr indent="276225">
              <a:lnSpc>
                <a:spcPct val="110000"/>
              </a:lnSpc>
              <a:buFont typeface="Wingdings" pitchFamily="2" charset="2"/>
              <a:buNone/>
            </a:pPr>
            <a:r>
              <a:rPr kumimoji="1" lang="zh-CN" altLang="en-US" sz="2000" b="1" dirty="0">
                <a:effectLst>
                  <a:outerShdw blurRad="38100" dist="38100" dir="2700000" algn="tl">
                    <a:srgbClr val="C0C0C0"/>
                  </a:outerShdw>
                </a:effectLst>
              </a:rPr>
              <a:t>⑹ </a:t>
            </a:r>
            <a:r>
              <a:rPr kumimoji="1" lang="zh-CN" altLang="en-US" sz="2000" b="1" dirty="0">
                <a:solidFill>
                  <a:srgbClr val="C00000"/>
                </a:solidFill>
                <a:effectLst>
                  <a:outerShdw blurRad="38100" dist="38100" dir="2700000" algn="tl">
                    <a:srgbClr val="C0C0C0"/>
                  </a:outerShdw>
                </a:effectLst>
              </a:rPr>
              <a:t>用户需求变更</a:t>
            </a:r>
            <a:r>
              <a:rPr kumimoji="1" lang="zh-CN" altLang="en-US" sz="2000" b="1" dirty="0">
                <a:effectLst>
                  <a:outerShdw blurRad="38100" dist="38100" dir="2700000" algn="tl">
                    <a:srgbClr val="C0C0C0"/>
                  </a:outerShdw>
                </a:effectLst>
              </a:rPr>
              <a:t>。</a:t>
            </a:r>
          </a:p>
          <a:p>
            <a:pPr indent="276225">
              <a:lnSpc>
                <a:spcPct val="110000"/>
              </a:lnSpc>
              <a:buFont typeface="Wingdings" pitchFamily="2" charset="2"/>
              <a:buNone/>
            </a:pPr>
            <a:r>
              <a:rPr kumimoji="1" lang="zh-CN" altLang="en-US" sz="2000" b="1" dirty="0">
                <a:effectLst>
                  <a:outerShdw blurRad="38100" dist="38100" dir="2700000" algn="tl">
                    <a:srgbClr val="C0C0C0"/>
                  </a:outerShdw>
                </a:effectLst>
              </a:rPr>
              <a:t>⑺ </a:t>
            </a:r>
            <a:r>
              <a:rPr kumimoji="1" lang="zh-CN" altLang="en-US" sz="2000" b="1" dirty="0">
                <a:solidFill>
                  <a:srgbClr val="C00000"/>
                </a:solidFill>
                <a:effectLst>
                  <a:outerShdw blurRad="38100" dist="38100" dir="2700000" algn="tl">
                    <a:srgbClr val="C0C0C0"/>
                  </a:outerShdw>
                </a:effectLst>
              </a:rPr>
              <a:t>项目风险管理未做好 </a:t>
            </a:r>
            <a:r>
              <a:rPr kumimoji="1" lang="zh-CN" altLang="en-US" sz="2000" b="1" dirty="0" smtClean="0">
                <a:solidFill>
                  <a:schemeClr val="tx1"/>
                </a:solidFill>
                <a:effectLst>
                  <a:outerShdw blurRad="38100" dist="38100" dir="2700000" algn="tl">
                    <a:srgbClr val="C0C0C0"/>
                  </a:outerShdw>
                </a:effectLst>
              </a:rPr>
              <a:t>。</a:t>
            </a:r>
            <a:endParaRPr kumimoji="1" lang="zh-CN" altLang="en-US" sz="2000" b="1" dirty="0">
              <a:solidFill>
                <a:schemeClr val="tx1"/>
              </a:solidFill>
              <a:effectLst>
                <a:outerShdw blurRad="38100" dist="38100" dir="2700000" algn="tl">
                  <a:srgbClr val="C0C0C0"/>
                </a:outerShdw>
              </a:effectLst>
            </a:endParaRPr>
          </a:p>
        </p:txBody>
      </p:sp>
    </p:spTree>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ChangeArrowheads="1"/>
          </p:cNvSpPr>
          <p:nvPr/>
        </p:nvSpPr>
        <p:spPr bwMode="auto">
          <a:xfrm>
            <a:off x="1476375" y="333375"/>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项目进度管理</a:t>
            </a:r>
          </a:p>
        </p:txBody>
      </p:sp>
      <p:sp>
        <p:nvSpPr>
          <p:cNvPr id="436229" name="Rectangle 5"/>
          <p:cNvSpPr>
            <a:spLocks noChangeArrowheads="1"/>
          </p:cNvSpPr>
          <p:nvPr/>
        </p:nvSpPr>
        <p:spPr bwMode="auto">
          <a:xfrm>
            <a:off x="179388" y="1125538"/>
            <a:ext cx="1368425" cy="604837"/>
          </a:xfrm>
          <a:prstGeom prst="rect">
            <a:avLst/>
          </a:prstGeom>
          <a:noFill/>
          <a:ln w="12700">
            <a:noFill/>
            <a:miter lim="800000"/>
            <a:headEnd type="none" w="sm" len="sm"/>
            <a:tailEnd type="none" w="sm" len="sm"/>
          </a:ln>
          <a:effectLst/>
        </p:spPr>
        <p:txBody>
          <a:bodyPr>
            <a:spAutoFit/>
          </a:bodyPr>
          <a:lstStyle/>
          <a:p>
            <a:pPr>
              <a:lnSpc>
                <a:spcPct val="12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甘特图</a:t>
            </a:r>
            <a:endParaRPr kumimoji="1" lang="zh-CN" altLang="en-US" sz="2800" b="1">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sp>
        <p:nvSpPr>
          <p:cNvPr id="436230" name="Rectangle 6"/>
          <p:cNvSpPr>
            <a:spLocks noChangeArrowheads="1"/>
          </p:cNvSpPr>
          <p:nvPr/>
        </p:nvSpPr>
        <p:spPr bwMode="auto">
          <a:xfrm>
            <a:off x="395288" y="1773238"/>
            <a:ext cx="8353425" cy="1423987"/>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30000"/>
              </a:lnSpc>
              <a:spcAft>
                <a:spcPct val="0"/>
              </a:spcAft>
              <a:buClrTx/>
              <a:buSzTx/>
              <a:buFontTx/>
              <a:buNone/>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甘特图（</a:t>
            </a:r>
            <a:r>
              <a:rPr kumimoji="1" lang="en-US" altLang="zh-CN" sz="2400" b="1">
                <a:effectLst>
                  <a:outerShdw blurRad="38100" dist="38100" dir="2700000" algn="tl">
                    <a:srgbClr val="C0C0C0"/>
                  </a:outerShdw>
                </a:effectLst>
              </a:rPr>
              <a:t>Gantt Chart</a:t>
            </a:r>
            <a:r>
              <a:rPr kumimoji="1" lang="zh-CN" altLang="en-US" sz="2400" b="1">
                <a:effectLst>
                  <a:outerShdw blurRad="38100" dist="38100" dir="2700000" algn="tl">
                    <a:srgbClr val="C0C0C0"/>
                  </a:outerShdw>
                </a:effectLst>
              </a:rPr>
              <a:t>）是表示工作进度计划及工作实际进展状况最为简明的图形表示方法。它是历史悠久，使用广泛的进度计划工具之一。 </a:t>
            </a:r>
          </a:p>
        </p:txBody>
      </p:sp>
      <p:grpSp>
        <p:nvGrpSpPr>
          <p:cNvPr id="436251" name="Group 27"/>
          <p:cNvGrpSpPr>
            <a:grpSpLocks/>
          </p:cNvGrpSpPr>
          <p:nvPr/>
        </p:nvGrpSpPr>
        <p:grpSpPr bwMode="auto">
          <a:xfrm>
            <a:off x="395288" y="3644900"/>
            <a:ext cx="8208962" cy="2160588"/>
            <a:chOff x="249" y="2296"/>
            <a:chExt cx="5171" cy="1361"/>
          </a:xfrm>
        </p:grpSpPr>
        <p:sp>
          <p:nvSpPr>
            <p:cNvPr id="436232" name="Line 8"/>
            <p:cNvSpPr>
              <a:spLocks noChangeShapeType="1"/>
            </p:cNvSpPr>
            <p:nvPr/>
          </p:nvSpPr>
          <p:spPr bwMode="auto">
            <a:xfrm>
              <a:off x="973" y="3408"/>
              <a:ext cx="3933" cy="0"/>
            </a:xfrm>
            <a:prstGeom prst="line">
              <a:avLst/>
            </a:prstGeom>
            <a:noFill/>
            <a:ln w="9525">
              <a:solidFill>
                <a:srgbClr val="000000"/>
              </a:solidFill>
              <a:round/>
              <a:headEnd/>
              <a:tailEnd type="arrow" w="lg" len="lg"/>
            </a:ln>
          </p:spPr>
          <p:txBody>
            <a:bodyPr/>
            <a:lstStyle/>
            <a:p>
              <a:endParaRPr lang="zh-CN" altLang="en-US"/>
            </a:p>
          </p:txBody>
        </p:sp>
        <p:sp>
          <p:nvSpPr>
            <p:cNvPr id="436233" name="Line 9"/>
            <p:cNvSpPr>
              <a:spLocks noChangeShapeType="1"/>
            </p:cNvSpPr>
            <p:nvPr/>
          </p:nvSpPr>
          <p:spPr bwMode="auto">
            <a:xfrm>
              <a:off x="1389" y="3343"/>
              <a:ext cx="0" cy="61"/>
            </a:xfrm>
            <a:prstGeom prst="line">
              <a:avLst/>
            </a:prstGeom>
            <a:noFill/>
            <a:ln w="9525">
              <a:solidFill>
                <a:srgbClr val="000000"/>
              </a:solidFill>
              <a:round/>
              <a:headEnd/>
              <a:tailEnd/>
            </a:ln>
          </p:spPr>
          <p:txBody>
            <a:bodyPr/>
            <a:lstStyle/>
            <a:p>
              <a:endParaRPr lang="zh-CN" altLang="en-US"/>
            </a:p>
          </p:txBody>
        </p:sp>
        <p:sp>
          <p:nvSpPr>
            <p:cNvPr id="436234" name="Line 10"/>
            <p:cNvSpPr>
              <a:spLocks noChangeShapeType="1"/>
            </p:cNvSpPr>
            <p:nvPr/>
          </p:nvSpPr>
          <p:spPr bwMode="auto">
            <a:xfrm>
              <a:off x="3189" y="3350"/>
              <a:ext cx="0" cy="61"/>
            </a:xfrm>
            <a:prstGeom prst="line">
              <a:avLst/>
            </a:prstGeom>
            <a:noFill/>
            <a:ln w="9525">
              <a:solidFill>
                <a:srgbClr val="000000"/>
              </a:solidFill>
              <a:round/>
              <a:headEnd/>
              <a:tailEnd/>
            </a:ln>
          </p:spPr>
          <p:txBody>
            <a:bodyPr/>
            <a:lstStyle/>
            <a:p>
              <a:endParaRPr lang="zh-CN" altLang="en-US"/>
            </a:p>
          </p:txBody>
        </p:sp>
        <p:sp>
          <p:nvSpPr>
            <p:cNvPr id="436235" name="Line 11"/>
            <p:cNvSpPr>
              <a:spLocks noChangeShapeType="1"/>
            </p:cNvSpPr>
            <p:nvPr/>
          </p:nvSpPr>
          <p:spPr bwMode="auto">
            <a:xfrm flipV="1">
              <a:off x="970" y="2403"/>
              <a:ext cx="0" cy="1005"/>
            </a:xfrm>
            <a:prstGeom prst="line">
              <a:avLst/>
            </a:prstGeom>
            <a:noFill/>
            <a:ln w="9525">
              <a:solidFill>
                <a:srgbClr val="000000"/>
              </a:solidFill>
              <a:round/>
              <a:headEnd/>
              <a:tailEnd type="arrow" w="lg" len="lg"/>
            </a:ln>
          </p:spPr>
          <p:txBody>
            <a:bodyPr/>
            <a:lstStyle/>
            <a:p>
              <a:endParaRPr lang="zh-CN" altLang="en-US"/>
            </a:p>
          </p:txBody>
        </p:sp>
        <p:sp>
          <p:nvSpPr>
            <p:cNvPr id="436236" name="Rectangle 12" descr="深色上对角线"/>
            <p:cNvSpPr>
              <a:spLocks noChangeArrowheads="1"/>
            </p:cNvSpPr>
            <p:nvPr/>
          </p:nvSpPr>
          <p:spPr bwMode="auto">
            <a:xfrm>
              <a:off x="969" y="3120"/>
              <a:ext cx="2914" cy="83"/>
            </a:xfrm>
            <a:prstGeom prst="rect">
              <a:avLst/>
            </a:prstGeom>
            <a:pattFill prst="dkUpDiag">
              <a:fgClr>
                <a:srgbClr val="000000"/>
              </a:fgClr>
              <a:bgClr>
                <a:srgbClr val="FFFFFF"/>
              </a:bgClr>
            </a:pattFill>
            <a:ln w="9525">
              <a:solidFill>
                <a:srgbClr val="000000"/>
              </a:solidFill>
              <a:miter lim="800000"/>
              <a:headEnd/>
              <a:tailEnd/>
            </a:ln>
          </p:spPr>
          <p:txBody>
            <a:bodyPr/>
            <a:lstStyle/>
            <a:p>
              <a:endParaRPr lang="zh-CN" altLang="en-US"/>
            </a:p>
          </p:txBody>
        </p:sp>
        <p:sp>
          <p:nvSpPr>
            <p:cNvPr id="436237" name="Rectangle 13" descr="深色上对角线"/>
            <p:cNvSpPr>
              <a:spLocks noChangeArrowheads="1"/>
            </p:cNvSpPr>
            <p:nvPr/>
          </p:nvSpPr>
          <p:spPr bwMode="auto">
            <a:xfrm>
              <a:off x="1701" y="2854"/>
              <a:ext cx="2914" cy="84"/>
            </a:xfrm>
            <a:prstGeom prst="rect">
              <a:avLst/>
            </a:prstGeom>
            <a:pattFill prst="dkUpDiag">
              <a:fgClr>
                <a:srgbClr val="000000"/>
              </a:fgClr>
              <a:bgClr>
                <a:srgbClr val="FFFFFF"/>
              </a:bgClr>
            </a:pattFill>
            <a:ln w="9525">
              <a:solidFill>
                <a:srgbClr val="000000"/>
              </a:solidFill>
              <a:miter lim="800000"/>
              <a:headEnd/>
              <a:tailEnd/>
            </a:ln>
          </p:spPr>
          <p:txBody>
            <a:bodyPr/>
            <a:lstStyle/>
            <a:p>
              <a:endParaRPr lang="zh-CN" altLang="en-US"/>
            </a:p>
          </p:txBody>
        </p:sp>
        <p:sp>
          <p:nvSpPr>
            <p:cNvPr id="436238" name="Rectangle 14" descr="深色上对角线"/>
            <p:cNvSpPr>
              <a:spLocks noChangeArrowheads="1"/>
            </p:cNvSpPr>
            <p:nvPr/>
          </p:nvSpPr>
          <p:spPr bwMode="auto">
            <a:xfrm>
              <a:off x="1264" y="2603"/>
              <a:ext cx="1020" cy="83"/>
            </a:xfrm>
            <a:prstGeom prst="rect">
              <a:avLst/>
            </a:prstGeom>
            <a:pattFill prst="dkUpDiag">
              <a:fgClr>
                <a:srgbClr val="000000"/>
              </a:fgClr>
              <a:bgClr>
                <a:srgbClr val="FFFFFF"/>
              </a:bgClr>
            </a:pattFill>
            <a:ln w="9525">
              <a:solidFill>
                <a:srgbClr val="000000"/>
              </a:solidFill>
              <a:miter lim="800000"/>
              <a:headEnd/>
              <a:tailEnd/>
            </a:ln>
          </p:spPr>
          <p:txBody>
            <a:bodyPr/>
            <a:lstStyle/>
            <a:p>
              <a:endParaRPr lang="zh-CN" altLang="en-US"/>
            </a:p>
          </p:txBody>
        </p:sp>
        <p:sp>
          <p:nvSpPr>
            <p:cNvPr id="436239" name="Line 15"/>
            <p:cNvSpPr>
              <a:spLocks noChangeShapeType="1"/>
            </p:cNvSpPr>
            <p:nvPr/>
          </p:nvSpPr>
          <p:spPr bwMode="auto">
            <a:xfrm>
              <a:off x="4085" y="3350"/>
              <a:ext cx="0" cy="61"/>
            </a:xfrm>
            <a:prstGeom prst="line">
              <a:avLst/>
            </a:prstGeom>
            <a:noFill/>
            <a:ln w="9525">
              <a:solidFill>
                <a:srgbClr val="000000"/>
              </a:solidFill>
              <a:round/>
              <a:headEnd/>
              <a:tailEnd/>
            </a:ln>
          </p:spPr>
          <p:txBody>
            <a:bodyPr/>
            <a:lstStyle/>
            <a:p>
              <a:endParaRPr lang="zh-CN" altLang="en-US"/>
            </a:p>
          </p:txBody>
        </p:sp>
        <p:sp>
          <p:nvSpPr>
            <p:cNvPr id="436240" name="Line 16"/>
            <p:cNvSpPr>
              <a:spLocks noChangeShapeType="1"/>
            </p:cNvSpPr>
            <p:nvPr/>
          </p:nvSpPr>
          <p:spPr bwMode="auto">
            <a:xfrm>
              <a:off x="2284" y="3350"/>
              <a:ext cx="0" cy="61"/>
            </a:xfrm>
            <a:prstGeom prst="line">
              <a:avLst/>
            </a:prstGeom>
            <a:noFill/>
            <a:ln w="9525">
              <a:solidFill>
                <a:srgbClr val="000000"/>
              </a:solidFill>
              <a:round/>
              <a:headEnd/>
              <a:tailEnd/>
            </a:ln>
          </p:spPr>
          <p:txBody>
            <a:bodyPr/>
            <a:lstStyle/>
            <a:p>
              <a:endParaRPr lang="zh-CN" altLang="en-US"/>
            </a:p>
          </p:txBody>
        </p:sp>
        <p:sp>
          <p:nvSpPr>
            <p:cNvPr id="436241" name="Line 17"/>
            <p:cNvSpPr>
              <a:spLocks noChangeShapeType="1"/>
            </p:cNvSpPr>
            <p:nvPr/>
          </p:nvSpPr>
          <p:spPr bwMode="auto">
            <a:xfrm>
              <a:off x="1859" y="3350"/>
              <a:ext cx="0" cy="61"/>
            </a:xfrm>
            <a:prstGeom prst="line">
              <a:avLst/>
            </a:prstGeom>
            <a:noFill/>
            <a:ln w="9525">
              <a:solidFill>
                <a:srgbClr val="000000"/>
              </a:solidFill>
              <a:round/>
              <a:headEnd/>
              <a:tailEnd/>
            </a:ln>
          </p:spPr>
          <p:txBody>
            <a:bodyPr/>
            <a:lstStyle/>
            <a:p>
              <a:endParaRPr lang="zh-CN" altLang="en-US"/>
            </a:p>
          </p:txBody>
        </p:sp>
        <p:sp>
          <p:nvSpPr>
            <p:cNvPr id="436242" name="Line 18"/>
            <p:cNvSpPr>
              <a:spLocks noChangeShapeType="1"/>
            </p:cNvSpPr>
            <p:nvPr/>
          </p:nvSpPr>
          <p:spPr bwMode="auto">
            <a:xfrm>
              <a:off x="2733" y="3350"/>
              <a:ext cx="0" cy="61"/>
            </a:xfrm>
            <a:prstGeom prst="line">
              <a:avLst/>
            </a:prstGeom>
            <a:noFill/>
            <a:ln w="9525">
              <a:solidFill>
                <a:srgbClr val="000000"/>
              </a:solidFill>
              <a:round/>
              <a:headEnd/>
              <a:tailEnd/>
            </a:ln>
          </p:spPr>
          <p:txBody>
            <a:bodyPr/>
            <a:lstStyle/>
            <a:p>
              <a:endParaRPr lang="zh-CN" altLang="en-US"/>
            </a:p>
          </p:txBody>
        </p:sp>
        <p:sp>
          <p:nvSpPr>
            <p:cNvPr id="436243" name="Line 19"/>
            <p:cNvSpPr>
              <a:spLocks noChangeShapeType="1"/>
            </p:cNvSpPr>
            <p:nvPr/>
          </p:nvSpPr>
          <p:spPr bwMode="auto">
            <a:xfrm>
              <a:off x="3658" y="3343"/>
              <a:ext cx="0" cy="61"/>
            </a:xfrm>
            <a:prstGeom prst="line">
              <a:avLst/>
            </a:prstGeom>
            <a:noFill/>
            <a:ln w="9525">
              <a:solidFill>
                <a:srgbClr val="000000"/>
              </a:solidFill>
              <a:round/>
              <a:headEnd/>
              <a:tailEnd/>
            </a:ln>
          </p:spPr>
          <p:txBody>
            <a:bodyPr/>
            <a:lstStyle/>
            <a:p>
              <a:endParaRPr lang="zh-CN" altLang="en-US"/>
            </a:p>
          </p:txBody>
        </p:sp>
        <p:sp>
          <p:nvSpPr>
            <p:cNvPr id="436244" name="Line 20"/>
            <p:cNvSpPr>
              <a:spLocks noChangeShapeType="1"/>
            </p:cNvSpPr>
            <p:nvPr/>
          </p:nvSpPr>
          <p:spPr bwMode="auto">
            <a:xfrm>
              <a:off x="4522" y="3343"/>
              <a:ext cx="0" cy="61"/>
            </a:xfrm>
            <a:prstGeom prst="line">
              <a:avLst/>
            </a:prstGeom>
            <a:noFill/>
            <a:ln w="9525">
              <a:solidFill>
                <a:srgbClr val="000000"/>
              </a:solidFill>
              <a:round/>
              <a:headEnd/>
              <a:tailEnd/>
            </a:ln>
          </p:spPr>
          <p:txBody>
            <a:bodyPr/>
            <a:lstStyle/>
            <a:p>
              <a:endParaRPr lang="zh-CN" altLang="en-US"/>
            </a:p>
          </p:txBody>
        </p:sp>
        <p:sp>
          <p:nvSpPr>
            <p:cNvPr id="436245" name="Text Box 21"/>
            <p:cNvSpPr txBox="1">
              <a:spLocks noChangeArrowheads="1"/>
            </p:cNvSpPr>
            <p:nvPr/>
          </p:nvSpPr>
          <p:spPr bwMode="auto">
            <a:xfrm>
              <a:off x="4692" y="3406"/>
              <a:ext cx="728" cy="251"/>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sz="1800" b="1">
                  <a:effectLst>
                    <a:outerShdw blurRad="38100" dist="38100" dir="2700000" algn="tl">
                      <a:srgbClr val="C0C0C0"/>
                    </a:outerShdw>
                  </a:effectLst>
                  <a:latin typeface="Times New Roman" pitchFamily="18" charset="0"/>
                </a:rPr>
                <a:t>时间</a:t>
              </a:r>
              <a:endParaRPr lang="zh-CN" altLang="en-US" sz="1800" b="1">
                <a:effectLst>
                  <a:outerShdw blurRad="38100" dist="38100" dir="2700000" algn="tl">
                    <a:srgbClr val="C0C0C0"/>
                  </a:outerShdw>
                </a:effectLst>
              </a:endParaRPr>
            </a:p>
          </p:txBody>
        </p:sp>
        <p:sp>
          <p:nvSpPr>
            <p:cNvPr id="436246" name="Text Box 22"/>
            <p:cNvSpPr txBox="1">
              <a:spLocks noChangeArrowheads="1"/>
            </p:cNvSpPr>
            <p:nvPr/>
          </p:nvSpPr>
          <p:spPr bwMode="auto">
            <a:xfrm>
              <a:off x="249" y="2296"/>
              <a:ext cx="770" cy="237"/>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sz="1800" b="1">
                  <a:effectLst>
                    <a:outerShdw blurRad="38100" dist="38100" dir="2700000" algn="tl">
                      <a:srgbClr val="C0C0C0"/>
                    </a:outerShdw>
                  </a:effectLst>
                  <a:latin typeface="Times New Roman" pitchFamily="18" charset="0"/>
                </a:rPr>
                <a:t>任务</a:t>
              </a:r>
              <a:endParaRPr lang="zh-CN" altLang="en-US" sz="1800" b="1">
                <a:effectLst>
                  <a:outerShdw blurRad="38100" dist="38100" dir="2700000" algn="tl">
                    <a:srgbClr val="C0C0C0"/>
                  </a:outerShdw>
                </a:effectLst>
              </a:endParaRPr>
            </a:p>
          </p:txBody>
        </p:sp>
        <p:sp>
          <p:nvSpPr>
            <p:cNvPr id="436247" name="Text Box 23"/>
            <p:cNvSpPr txBox="1">
              <a:spLocks noChangeArrowheads="1"/>
            </p:cNvSpPr>
            <p:nvPr/>
          </p:nvSpPr>
          <p:spPr bwMode="auto">
            <a:xfrm>
              <a:off x="385" y="3022"/>
              <a:ext cx="437" cy="251"/>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en-US" altLang="zh-CN" sz="1800" b="1">
                  <a:effectLst>
                    <a:outerShdw blurRad="38100" dist="38100" dir="2700000" algn="tl">
                      <a:srgbClr val="C0C0C0"/>
                    </a:outerShdw>
                  </a:effectLst>
                  <a:latin typeface="Times New Roman" pitchFamily="18" charset="0"/>
                </a:rPr>
                <a:t>A</a:t>
              </a:r>
              <a:endParaRPr lang="en-US" altLang="zh-CN" sz="1800" b="1">
                <a:effectLst>
                  <a:outerShdw blurRad="38100" dist="38100" dir="2700000" algn="tl">
                    <a:srgbClr val="C0C0C0"/>
                  </a:outerShdw>
                </a:effectLst>
              </a:endParaRPr>
            </a:p>
          </p:txBody>
        </p:sp>
        <p:sp>
          <p:nvSpPr>
            <p:cNvPr id="436248" name="Text Box 24"/>
            <p:cNvSpPr txBox="1">
              <a:spLocks noChangeArrowheads="1"/>
            </p:cNvSpPr>
            <p:nvPr/>
          </p:nvSpPr>
          <p:spPr bwMode="auto">
            <a:xfrm>
              <a:off x="385" y="2736"/>
              <a:ext cx="365" cy="251"/>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en-US" altLang="zh-CN" sz="1800" b="1">
                  <a:effectLst>
                    <a:outerShdw blurRad="38100" dist="38100" dir="2700000" algn="tl">
                      <a:srgbClr val="C0C0C0"/>
                    </a:outerShdw>
                  </a:effectLst>
                  <a:latin typeface="Times New Roman" pitchFamily="18" charset="0"/>
                </a:rPr>
                <a:t>B</a:t>
              </a:r>
              <a:endParaRPr lang="en-US" altLang="zh-CN" sz="1800" b="1">
                <a:effectLst>
                  <a:outerShdw blurRad="38100" dist="38100" dir="2700000" algn="tl">
                    <a:srgbClr val="C0C0C0"/>
                  </a:outerShdw>
                </a:effectLst>
              </a:endParaRPr>
            </a:p>
          </p:txBody>
        </p:sp>
        <p:sp>
          <p:nvSpPr>
            <p:cNvPr id="436249" name="Text Box 25"/>
            <p:cNvSpPr txBox="1">
              <a:spLocks noChangeArrowheads="1"/>
            </p:cNvSpPr>
            <p:nvPr/>
          </p:nvSpPr>
          <p:spPr bwMode="auto">
            <a:xfrm>
              <a:off x="393" y="2491"/>
              <a:ext cx="437" cy="252"/>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en-US" altLang="zh-CN" sz="1800" b="1">
                  <a:effectLst>
                    <a:outerShdw blurRad="38100" dist="38100" dir="2700000" algn="tl">
                      <a:srgbClr val="C0C0C0"/>
                    </a:outerShdw>
                  </a:effectLst>
                  <a:latin typeface="Times New Roman" pitchFamily="18" charset="0"/>
                </a:rPr>
                <a:t>C</a:t>
              </a:r>
              <a:endParaRPr lang="en-US" altLang="zh-CN" sz="1800" b="1">
                <a:effectLst>
                  <a:outerShdw blurRad="38100" dist="38100" dir="2700000" algn="tl">
                    <a:srgbClr val="C0C0C0"/>
                  </a:outerShdw>
                </a:effectLst>
              </a:endParaRPr>
            </a:p>
          </p:txBody>
        </p:sp>
        <p:sp>
          <p:nvSpPr>
            <p:cNvPr id="436250" name="Rectangle 26"/>
            <p:cNvSpPr>
              <a:spLocks noChangeArrowheads="1"/>
            </p:cNvSpPr>
            <p:nvPr/>
          </p:nvSpPr>
          <p:spPr bwMode="auto">
            <a:xfrm>
              <a:off x="2284" y="2603"/>
              <a:ext cx="1020" cy="83"/>
            </a:xfrm>
            <a:prstGeom prst="rect">
              <a:avLst/>
            </a:prstGeom>
            <a:noFill/>
            <a:ln w="9525">
              <a:solidFill>
                <a:srgbClr val="000000"/>
              </a:solidFill>
              <a:prstDash val="dash"/>
              <a:miter lim="800000"/>
              <a:headEnd/>
              <a:tailEnd/>
            </a:ln>
          </p:spPr>
          <p:txBody>
            <a:bodyPr/>
            <a:lstStyle/>
            <a:p>
              <a:endParaRPr lang="zh-CN" altLang="en-US"/>
            </a:p>
          </p:txBody>
        </p:sp>
      </p:grpSp>
    </p:spTree>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2" name="Rectangle 4"/>
          <p:cNvSpPr>
            <a:spLocks noChangeArrowheads="1"/>
          </p:cNvSpPr>
          <p:nvPr/>
        </p:nvSpPr>
        <p:spPr bwMode="auto">
          <a:xfrm>
            <a:off x="1447800" y="304800"/>
            <a:ext cx="6248400" cy="682625"/>
          </a:xfrm>
          <a:prstGeom prst="rect">
            <a:avLst/>
          </a:prstGeom>
          <a:noFill/>
          <a:ln w="9525">
            <a:noFill/>
            <a:miter lim="800000"/>
            <a:headEnd/>
            <a:tailEnd/>
          </a:ln>
          <a:effectLst/>
        </p:spPr>
        <p:txBody>
          <a:bodyPr lIns="0" tIns="0" rIns="0" bIns="0" anchor="b"/>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项目进度管理</a:t>
            </a:r>
          </a:p>
        </p:txBody>
      </p:sp>
      <p:sp>
        <p:nvSpPr>
          <p:cNvPr id="437253" name="Rectangle 5"/>
          <p:cNvSpPr>
            <a:spLocks noChangeArrowheads="1"/>
          </p:cNvSpPr>
          <p:nvPr/>
        </p:nvSpPr>
        <p:spPr bwMode="auto">
          <a:xfrm>
            <a:off x="179388" y="1125538"/>
            <a:ext cx="2089150" cy="604837"/>
          </a:xfrm>
          <a:prstGeom prst="rect">
            <a:avLst/>
          </a:prstGeom>
          <a:noFill/>
          <a:ln w="12700">
            <a:noFill/>
            <a:miter lim="800000"/>
            <a:headEnd type="none" w="sm" len="sm"/>
            <a:tailEnd type="none" w="sm" len="sm"/>
          </a:ln>
          <a:effectLst/>
        </p:spPr>
        <p:txBody>
          <a:bodyPr>
            <a:spAutoFit/>
          </a:bodyPr>
          <a:lstStyle/>
          <a:p>
            <a:pPr>
              <a:lnSpc>
                <a:spcPct val="12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工程网络图</a:t>
            </a:r>
            <a:endParaRPr kumimoji="1" lang="zh-CN" altLang="en-US" sz="2800" b="1">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sp>
        <p:nvSpPr>
          <p:cNvPr id="437256" name="Rectangle 8"/>
          <p:cNvSpPr>
            <a:spLocks noChangeArrowheads="1"/>
          </p:cNvSpPr>
          <p:nvPr/>
        </p:nvSpPr>
        <p:spPr bwMode="auto">
          <a:xfrm>
            <a:off x="323850" y="1916113"/>
            <a:ext cx="8569325" cy="1314450"/>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20000"/>
              </a:lnSpc>
              <a:spcAft>
                <a:spcPct val="0"/>
              </a:spcAft>
              <a:buClrTx/>
              <a:buSzTx/>
              <a:buFontTx/>
              <a:buNone/>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工程网络图是制定项目计划时又一种常用的图形工具，它不仅能描述项目的起止时间和各项任务的工期，更能现实的描述各任务间彼此的依赖关系。 </a:t>
            </a:r>
          </a:p>
        </p:txBody>
      </p:sp>
      <p:grpSp>
        <p:nvGrpSpPr>
          <p:cNvPr id="437344" name="Group 96"/>
          <p:cNvGrpSpPr>
            <a:grpSpLocks/>
          </p:cNvGrpSpPr>
          <p:nvPr/>
        </p:nvGrpSpPr>
        <p:grpSpPr bwMode="auto">
          <a:xfrm>
            <a:off x="0" y="3716338"/>
            <a:ext cx="3419475" cy="2232025"/>
            <a:chOff x="0" y="2160"/>
            <a:chExt cx="1746" cy="1140"/>
          </a:xfrm>
        </p:grpSpPr>
        <p:grpSp>
          <p:nvGrpSpPr>
            <p:cNvPr id="437258" name="Group 10"/>
            <p:cNvGrpSpPr>
              <a:grpSpLocks/>
            </p:cNvGrpSpPr>
            <p:nvPr/>
          </p:nvGrpSpPr>
          <p:grpSpPr bwMode="auto">
            <a:xfrm>
              <a:off x="672" y="2566"/>
              <a:ext cx="504" cy="437"/>
              <a:chOff x="2673" y="9916"/>
              <a:chExt cx="567" cy="572"/>
            </a:xfrm>
          </p:grpSpPr>
          <p:sp>
            <p:nvSpPr>
              <p:cNvPr id="437259" name="Oval 11"/>
              <p:cNvSpPr>
                <a:spLocks noChangeArrowheads="1"/>
              </p:cNvSpPr>
              <p:nvPr/>
            </p:nvSpPr>
            <p:spPr bwMode="auto">
              <a:xfrm>
                <a:off x="2673" y="9921"/>
                <a:ext cx="567" cy="567"/>
              </a:xfrm>
              <a:prstGeom prst="ellipse">
                <a:avLst/>
              </a:prstGeom>
              <a:solidFill>
                <a:srgbClr val="FFFFFF"/>
              </a:solidFill>
              <a:ln w="9525">
                <a:solidFill>
                  <a:srgbClr val="000000"/>
                </a:solidFill>
                <a:round/>
                <a:headEnd/>
                <a:tailEnd/>
              </a:ln>
            </p:spPr>
            <p:txBody>
              <a:bodyPr/>
              <a:lstStyle/>
              <a:p>
                <a:endParaRPr lang="zh-CN" altLang="en-US"/>
              </a:p>
            </p:txBody>
          </p:sp>
          <p:sp>
            <p:nvSpPr>
              <p:cNvPr id="437260" name="Line 12"/>
              <p:cNvSpPr>
                <a:spLocks noChangeShapeType="1"/>
              </p:cNvSpPr>
              <p:nvPr/>
            </p:nvSpPr>
            <p:spPr bwMode="auto">
              <a:xfrm>
                <a:off x="2945" y="9916"/>
                <a:ext cx="0" cy="567"/>
              </a:xfrm>
              <a:prstGeom prst="line">
                <a:avLst/>
              </a:prstGeom>
              <a:noFill/>
              <a:ln w="9525">
                <a:solidFill>
                  <a:srgbClr val="000000"/>
                </a:solidFill>
                <a:round/>
                <a:headEnd/>
                <a:tailEnd/>
              </a:ln>
            </p:spPr>
            <p:txBody>
              <a:bodyPr/>
              <a:lstStyle/>
              <a:p>
                <a:endParaRPr lang="zh-CN" altLang="en-US"/>
              </a:p>
            </p:txBody>
          </p:sp>
          <p:sp>
            <p:nvSpPr>
              <p:cNvPr id="437261" name="Line 13"/>
              <p:cNvSpPr>
                <a:spLocks noChangeShapeType="1"/>
              </p:cNvSpPr>
              <p:nvPr/>
            </p:nvSpPr>
            <p:spPr bwMode="auto">
              <a:xfrm>
                <a:off x="2942" y="10215"/>
                <a:ext cx="283" cy="0"/>
              </a:xfrm>
              <a:prstGeom prst="line">
                <a:avLst/>
              </a:prstGeom>
              <a:noFill/>
              <a:ln w="9525">
                <a:solidFill>
                  <a:srgbClr val="000000"/>
                </a:solidFill>
                <a:round/>
                <a:headEnd/>
                <a:tailEnd/>
              </a:ln>
            </p:spPr>
            <p:txBody>
              <a:bodyPr/>
              <a:lstStyle/>
              <a:p>
                <a:endParaRPr lang="zh-CN" altLang="en-US"/>
              </a:p>
            </p:txBody>
          </p:sp>
        </p:grpSp>
        <p:sp>
          <p:nvSpPr>
            <p:cNvPr id="437262" name="Text Box 14"/>
            <p:cNvSpPr txBox="1">
              <a:spLocks noChangeArrowheads="1"/>
            </p:cNvSpPr>
            <p:nvPr/>
          </p:nvSpPr>
          <p:spPr bwMode="auto">
            <a:xfrm>
              <a:off x="0" y="2659"/>
              <a:ext cx="567" cy="227"/>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sz="1200" b="1">
                  <a:effectLst>
                    <a:outerShdw blurRad="38100" dist="38100" dir="2700000" algn="tl">
                      <a:srgbClr val="C0C0C0"/>
                    </a:outerShdw>
                  </a:effectLst>
                  <a:latin typeface="Times New Roman" pitchFamily="18" charset="0"/>
                </a:rPr>
                <a:t>事件</a:t>
              </a:r>
            </a:p>
            <a:p>
              <a:pPr marL="822325" indent="-419100" defTabSz="350838">
                <a:buFont typeface="Wingdings" pitchFamily="2" charset="2"/>
                <a:buNone/>
                <a:tabLst>
                  <a:tab pos="1277938" algn="l"/>
                </a:tabLst>
              </a:pPr>
              <a:r>
                <a:rPr lang="zh-CN" altLang="en-US" sz="1200" b="1">
                  <a:effectLst>
                    <a:outerShdw blurRad="38100" dist="38100" dir="2700000" algn="tl">
                      <a:srgbClr val="C0C0C0"/>
                    </a:outerShdw>
                  </a:effectLst>
                  <a:latin typeface="Times New Roman" pitchFamily="18" charset="0"/>
                </a:rPr>
                <a:t>编号</a:t>
              </a:r>
              <a:endParaRPr lang="zh-CN" altLang="en-US" sz="1200" b="1">
                <a:effectLst>
                  <a:outerShdw blurRad="38100" dist="38100" dir="2700000" algn="tl">
                    <a:srgbClr val="C0C0C0"/>
                  </a:outerShdw>
                </a:effectLst>
              </a:endParaRPr>
            </a:p>
          </p:txBody>
        </p:sp>
        <p:sp>
          <p:nvSpPr>
            <p:cNvPr id="437263" name="Line 15"/>
            <p:cNvSpPr>
              <a:spLocks noChangeShapeType="1"/>
            </p:cNvSpPr>
            <p:nvPr/>
          </p:nvSpPr>
          <p:spPr bwMode="auto">
            <a:xfrm flipH="1">
              <a:off x="482" y="2795"/>
              <a:ext cx="288" cy="0"/>
            </a:xfrm>
            <a:prstGeom prst="line">
              <a:avLst/>
            </a:prstGeom>
            <a:noFill/>
            <a:ln w="9525">
              <a:solidFill>
                <a:srgbClr val="000000"/>
              </a:solidFill>
              <a:round/>
              <a:headEnd/>
              <a:tailEnd type="triangle" w="med" len="med"/>
            </a:ln>
          </p:spPr>
          <p:txBody>
            <a:bodyPr/>
            <a:lstStyle/>
            <a:p>
              <a:endParaRPr lang="zh-CN" altLang="en-US"/>
            </a:p>
          </p:txBody>
        </p:sp>
        <p:sp>
          <p:nvSpPr>
            <p:cNvPr id="437264" name="Text Box 16"/>
            <p:cNvSpPr txBox="1">
              <a:spLocks noChangeArrowheads="1"/>
            </p:cNvSpPr>
            <p:nvPr/>
          </p:nvSpPr>
          <p:spPr bwMode="auto">
            <a:xfrm>
              <a:off x="476" y="2160"/>
              <a:ext cx="687" cy="312"/>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sz="1200" b="1">
                  <a:effectLst>
                    <a:outerShdw blurRad="38100" dist="38100" dir="2700000" algn="tl">
                      <a:srgbClr val="C0C0C0"/>
                    </a:outerShdw>
                  </a:effectLst>
                  <a:latin typeface="Times New Roman" pitchFamily="18" charset="0"/>
                </a:rPr>
                <a:t>最早开</a:t>
              </a:r>
            </a:p>
            <a:p>
              <a:pPr marL="822325" indent="-419100" defTabSz="350838">
                <a:buFont typeface="Wingdings" pitchFamily="2" charset="2"/>
                <a:buNone/>
                <a:tabLst>
                  <a:tab pos="1277938" algn="l"/>
                </a:tabLst>
              </a:pPr>
              <a:r>
                <a:rPr lang="zh-CN" altLang="en-US" sz="1200" b="1">
                  <a:effectLst>
                    <a:outerShdw blurRad="38100" dist="38100" dir="2700000" algn="tl">
                      <a:srgbClr val="C0C0C0"/>
                    </a:outerShdw>
                  </a:effectLst>
                  <a:latin typeface="Times New Roman" pitchFamily="18" charset="0"/>
                </a:rPr>
                <a:t>始时刻</a:t>
              </a:r>
              <a:endParaRPr lang="zh-CN" altLang="en-US" sz="1200" b="1">
                <a:effectLst>
                  <a:outerShdw blurRad="38100" dist="38100" dir="2700000" algn="tl">
                    <a:srgbClr val="C0C0C0"/>
                  </a:outerShdw>
                </a:effectLst>
              </a:endParaRPr>
            </a:p>
          </p:txBody>
        </p:sp>
        <p:sp>
          <p:nvSpPr>
            <p:cNvPr id="437265" name="Line 17"/>
            <p:cNvSpPr>
              <a:spLocks noChangeShapeType="1"/>
            </p:cNvSpPr>
            <p:nvPr/>
          </p:nvSpPr>
          <p:spPr bwMode="auto">
            <a:xfrm flipH="1" flipV="1">
              <a:off x="960" y="2452"/>
              <a:ext cx="72" cy="250"/>
            </a:xfrm>
            <a:prstGeom prst="line">
              <a:avLst/>
            </a:prstGeom>
            <a:noFill/>
            <a:ln w="9525">
              <a:solidFill>
                <a:srgbClr val="000000"/>
              </a:solidFill>
              <a:round/>
              <a:headEnd/>
              <a:tailEnd type="triangle" w="med" len="med"/>
            </a:ln>
          </p:spPr>
          <p:txBody>
            <a:bodyPr/>
            <a:lstStyle/>
            <a:p>
              <a:endParaRPr lang="zh-CN" altLang="en-US"/>
            </a:p>
          </p:txBody>
        </p:sp>
        <p:sp>
          <p:nvSpPr>
            <p:cNvPr id="437266" name="Line 18"/>
            <p:cNvSpPr>
              <a:spLocks noChangeShapeType="1"/>
            </p:cNvSpPr>
            <p:nvPr/>
          </p:nvSpPr>
          <p:spPr bwMode="auto">
            <a:xfrm>
              <a:off x="1186" y="2795"/>
              <a:ext cx="360" cy="0"/>
            </a:xfrm>
            <a:prstGeom prst="line">
              <a:avLst/>
            </a:prstGeom>
            <a:noFill/>
            <a:ln w="9525">
              <a:solidFill>
                <a:srgbClr val="000000"/>
              </a:solidFill>
              <a:round/>
              <a:headEnd/>
              <a:tailEnd type="triangle" w="med" len="med"/>
            </a:ln>
          </p:spPr>
          <p:txBody>
            <a:bodyPr/>
            <a:lstStyle/>
            <a:p>
              <a:endParaRPr lang="zh-CN" altLang="en-US"/>
            </a:p>
          </p:txBody>
        </p:sp>
        <p:sp>
          <p:nvSpPr>
            <p:cNvPr id="437267" name="Text Box 19"/>
            <p:cNvSpPr txBox="1">
              <a:spLocks noChangeArrowheads="1"/>
            </p:cNvSpPr>
            <p:nvPr/>
          </p:nvSpPr>
          <p:spPr bwMode="auto">
            <a:xfrm>
              <a:off x="930" y="2840"/>
              <a:ext cx="816" cy="188"/>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sz="1200" b="1">
                  <a:effectLst>
                    <a:outerShdw blurRad="38100" dist="38100" dir="2700000" algn="tl">
                      <a:srgbClr val="C0C0C0"/>
                    </a:outerShdw>
                  </a:effectLst>
                  <a:latin typeface="Times New Roman" pitchFamily="18" charset="0"/>
                </a:rPr>
                <a:t>持续时间</a:t>
              </a:r>
              <a:endParaRPr lang="zh-CN" altLang="en-US" sz="1200" b="1">
                <a:effectLst>
                  <a:outerShdw blurRad="38100" dist="38100" dir="2700000" algn="tl">
                    <a:srgbClr val="C0C0C0"/>
                  </a:outerShdw>
                </a:effectLst>
              </a:endParaRPr>
            </a:p>
          </p:txBody>
        </p:sp>
        <p:sp>
          <p:nvSpPr>
            <p:cNvPr id="437268" name="Text Box 20"/>
            <p:cNvSpPr txBox="1">
              <a:spLocks noChangeArrowheads="1"/>
            </p:cNvSpPr>
            <p:nvPr/>
          </p:nvSpPr>
          <p:spPr bwMode="auto">
            <a:xfrm>
              <a:off x="929" y="2614"/>
              <a:ext cx="817" cy="187"/>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sz="1200" b="1">
                  <a:effectLst>
                    <a:outerShdw blurRad="38100" dist="38100" dir="2700000" algn="tl">
                      <a:srgbClr val="C0C0C0"/>
                    </a:outerShdw>
                  </a:effectLst>
                  <a:latin typeface="Times New Roman" pitchFamily="18" charset="0"/>
                </a:rPr>
                <a:t>机动时间</a:t>
              </a:r>
              <a:endParaRPr lang="zh-CN" altLang="en-US" sz="1200" b="1">
                <a:effectLst>
                  <a:outerShdw blurRad="38100" dist="38100" dir="2700000" algn="tl">
                    <a:srgbClr val="C0C0C0"/>
                  </a:outerShdw>
                </a:effectLst>
              </a:endParaRPr>
            </a:p>
          </p:txBody>
        </p:sp>
        <p:sp>
          <p:nvSpPr>
            <p:cNvPr id="437269" name="Line 21"/>
            <p:cNvSpPr>
              <a:spLocks noChangeShapeType="1"/>
            </p:cNvSpPr>
            <p:nvPr/>
          </p:nvSpPr>
          <p:spPr bwMode="auto">
            <a:xfrm>
              <a:off x="1032" y="2889"/>
              <a:ext cx="144" cy="187"/>
            </a:xfrm>
            <a:prstGeom prst="line">
              <a:avLst/>
            </a:prstGeom>
            <a:noFill/>
            <a:ln w="9525">
              <a:solidFill>
                <a:srgbClr val="000000"/>
              </a:solidFill>
              <a:round/>
              <a:headEnd/>
              <a:tailEnd type="triangle" w="med" len="med"/>
            </a:ln>
          </p:spPr>
          <p:txBody>
            <a:bodyPr/>
            <a:lstStyle/>
            <a:p>
              <a:endParaRPr lang="zh-CN" altLang="en-US"/>
            </a:p>
          </p:txBody>
        </p:sp>
        <p:sp>
          <p:nvSpPr>
            <p:cNvPr id="437270" name="Text Box 22"/>
            <p:cNvSpPr txBox="1">
              <a:spLocks noChangeArrowheads="1"/>
            </p:cNvSpPr>
            <p:nvPr/>
          </p:nvSpPr>
          <p:spPr bwMode="auto">
            <a:xfrm>
              <a:off x="567" y="3113"/>
              <a:ext cx="1043" cy="187"/>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sz="1200" b="1">
                  <a:effectLst>
                    <a:outerShdw blurRad="38100" dist="38100" dir="2700000" algn="tl">
                      <a:srgbClr val="C0C0C0"/>
                    </a:outerShdw>
                  </a:effectLst>
                  <a:latin typeface="Times New Roman" pitchFamily="18" charset="0"/>
                </a:rPr>
                <a:t>最晚开始时刻</a:t>
              </a:r>
              <a:endParaRPr lang="zh-CN" altLang="en-US" sz="1200" b="1">
                <a:effectLst>
                  <a:outerShdw blurRad="38100" dist="38100" dir="2700000" algn="tl">
                    <a:srgbClr val="C0C0C0"/>
                  </a:outerShdw>
                </a:effectLst>
              </a:endParaRPr>
            </a:p>
          </p:txBody>
        </p:sp>
      </p:grpSp>
      <p:grpSp>
        <p:nvGrpSpPr>
          <p:cNvPr id="437271" name="Group 23"/>
          <p:cNvGrpSpPr>
            <a:grpSpLocks/>
          </p:cNvGrpSpPr>
          <p:nvPr/>
        </p:nvGrpSpPr>
        <p:grpSpPr bwMode="auto">
          <a:xfrm>
            <a:off x="3635375" y="3789363"/>
            <a:ext cx="4608513" cy="1584325"/>
            <a:chOff x="5374" y="9448"/>
            <a:chExt cx="4614" cy="1742"/>
          </a:xfrm>
        </p:grpSpPr>
        <p:grpSp>
          <p:nvGrpSpPr>
            <p:cNvPr id="437272" name="Group 24"/>
            <p:cNvGrpSpPr>
              <a:grpSpLocks/>
            </p:cNvGrpSpPr>
            <p:nvPr/>
          </p:nvGrpSpPr>
          <p:grpSpPr bwMode="auto">
            <a:xfrm>
              <a:off x="5374" y="9672"/>
              <a:ext cx="294" cy="283"/>
              <a:chOff x="2713" y="9539"/>
              <a:chExt cx="294" cy="283"/>
            </a:xfrm>
          </p:grpSpPr>
          <p:sp>
            <p:nvSpPr>
              <p:cNvPr id="437273" name="Oval 25"/>
              <p:cNvSpPr>
                <a:spLocks noChangeArrowheads="1"/>
              </p:cNvSpPr>
              <p:nvPr/>
            </p:nvSpPr>
            <p:spPr bwMode="auto">
              <a:xfrm>
                <a:off x="2713" y="9539"/>
                <a:ext cx="283" cy="283"/>
              </a:xfrm>
              <a:prstGeom prst="ellipse">
                <a:avLst/>
              </a:prstGeom>
              <a:solidFill>
                <a:srgbClr val="FFFFFF"/>
              </a:solidFill>
              <a:ln w="9525">
                <a:solidFill>
                  <a:srgbClr val="000000"/>
                </a:solidFill>
                <a:round/>
                <a:headEnd/>
                <a:tailEnd/>
              </a:ln>
            </p:spPr>
            <p:txBody>
              <a:bodyPr/>
              <a:lstStyle/>
              <a:p>
                <a:endParaRPr lang="zh-CN" altLang="en-US"/>
              </a:p>
            </p:txBody>
          </p:sp>
          <p:sp>
            <p:nvSpPr>
              <p:cNvPr id="437274" name="Line 26"/>
              <p:cNvSpPr>
                <a:spLocks noChangeShapeType="1"/>
              </p:cNvSpPr>
              <p:nvPr/>
            </p:nvSpPr>
            <p:spPr bwMode="auto">
              <a:xfrm>
                <a:off x="2854" y="9539"/>
                <a:ext cx="0" cy="283"/>
              </a:xfrm>
              <a:prstGeom prst="line">
                <a:avLst/>
              </a:prstGeom>
              <a:noFill/>
              <a:ln w="9525">
                <a:solidFill>
                  <a:srgbClr val="000000"/>
                </a:solidFill>
                <a:round/>
                <a:headEnd/>
                <a:tailEnd/>
              </a:ln>
            </p:spPr>
            <p:txBody>
              <a:bodyPr/>
              <a:lstStyle/>
              <a:p>
                <a:endParaRPr lang="zh-CN" altLang="en-US"/>
              </a:p>
            </p:txBody>
          </p:sp>
          <p:sp>
            <p:nvSpPr>
              <p:cNvPr id="437275" name="Line 27"/>
              <p:cNvSpPr>
                <a:spLocks noChangeShapeType="1"/>
              </p:cNvSpPr>
              <p:nvPr/>
            </p:nvSpPr>
            <p:spPr bwMode="auto">
              <a:xfrm>
                <a:off x="2880" y="9708"/>
                <a:ext cx="0" cy="0"/>
              </a:xfrm>
              <a:prstGeom prst="line">
                <a:avLst/>
              </a:prstGeom>
              <a:noFill/>
              <a:ln w="9525">
                <a:solidFill>
                  <a:srgbClr val="000000"/>
                </a:solidFill>
                <a:round/>
                <a:headEnd/>
                <a:tailEnd/>
              </a:ln>
            </p:spPr>
            <p:txBody>
              <a:bodyPr/>
              <a:lstStyle/>
              <a:p>
                <a:endParaRPr lang="zh-CN" altLang="en-US"/>
              </a:p>
            </p:txBody>
          </p:sp>
          <p:sp>
            <p:nvSpPr>
              <p:cNvPr id="437276" name="Line 28"/>
              <p:cNvSpPr>
                <a:spLocks noChangeShapeType="1"/>
              </p:cNvSpPr>
              <p:nvPr/>
            </p:nvSpPr>
            <p:spPr bwMode="auto">
              <a:xfrm>
                <a:off x="2854" y="9682"/>
                <a:ext cx="153" cy="0"/>
              </a:xfrm>
              <a:prstGeom prst="line">
                <a:avLst/>
              </a:prstGeom>
              <a:noFill/>
              <a:ln w="9525">
                <a:solidFill>
                  <a:srgbClr val="000000"/>
                </a:solidFill>
                <a:round/>
                <a:headEnd/>
                <a:tailEnd/>
              </a:ln>
            </p:spPr>
            <p:txBody>
              <a:bodyPr/>
              <a:lstStyle/>
              <a:p>
                <a:endParaRPr lang="zh-CN" altLang="en-US"/>
              </a:p>
            </p:txBody>
          </p:sp>
        </p:grpSp>
        <p:grpSp>
          <p:nvGrpSpPr>
            <p:cNvPr id="437277" name="Group 29"/>
            <p:cNvGrpSpPr>
              <a:grpSpLocks/>
            </p:cNvGrpSpPr>
            <p:nvPr/>
          </p:nvGrpSpPr>
          <p:grpSpPr bwMode="auto">
            <a:xfrm>
              <a:off x="6274" y="9646"/>
              <a:ext cx="294" cy="283"/>
              <a:chOff x="2713" y="9539"/>
              <a:chExt cx="294" cy="283"/>
            </a:xfrm>
          </p:grpSpPr>
          <p:sp>
            <p:nvSpPr>
              <p:cNvPr id="437278" name="Oval 30"/>
              <p:cNvSpPr>
                <a:spLocks noChangeArrowheads="1"/>
              </p:cNvSpPr>
              <p:nvPr/>
            </p:nvSpPr>
            <p:spPr bwMode="auto">
              <a:xfrm>
                <a:off x="2713" y="9539"/>
                <a:ext cx="283" cy="283"/>
              </a:xfrm>
              <a:prstGeom prst="ellipse">
                <a:avLst/>
              </a:prstGeom>
              <a:solidFill>
                <a:srgbClr val="FFFFFF"/>
              </a:solidFill>
              <a:ln w="9525">
                <a:solidFill>
                  <a:srgbClr val="000000"/>
                </a:solidFill>
                <a:round/>
                <a:headEnd/>
                <a:tailEnd/>
              </a:ln>
            </p:spPr>
            <p:txBody>
              <a:bodyPr/>
              <a:lstStyle/>
              <a:p>
                <a:endParaRPr lang="zh-CN" altLang="en-US"/>
              </a:p>
            </p:txBody>
          </p:sp>
          <p:sp>
            <p:nvSpPr>
              <p:cNvPr id="437279" name="Line 31"/>
              <p:cNvSpPr>
                <a:spLocks noChangeShapeType="1"/>
              </p:cNvSpPr>
              <p:nvPr/>
            </p:nvSpPr>
            <p:spPr bwMode="auto">
              <a:xfrm>
                <a:off x="2854" y="9539"/>
                <a:ext cx="0" cy="283"/>
              </a:xfrm>
              <a:prstGeom prst="line">
                <a:avLst/>
              </a:prstGeom>
              <a:noFill/>
              <a:ln w="9525">
                <a:solidFill>
                  <a:srgbClr val="000000"/>
                </a:solidFill>
                <a:round/>
                <a:headEnd/>
                <a:tailEnd/>
              </a:ln>
            </p:spPr>
            <p:txBody>
              <a:bodyPr/>
              <a:lstStyle/>
              <a:p>
                <a:endParaRPr lang="zh-CN" altLang="en-US"/>
              </a:p>
            </p:txBody>
          </p:sp>
          <p:sp>
            <p:nvSpPr>
              <p:cNvPr id="437280" name="Line 32"/>
              <p:cNvSpPr>
                <a:spLocks noChangeShapeType="1"/>
              </p:cNvSpPr>
              <p:nvPr/>
            </p:nvSpPr>
            <p:spPr bwMode="auto">
              <a:xfrm>
                <a:off x="2880" y="9708"/>
                <a:ext cx="0" cy="0"/>
              </a:xfrm>
              <a:prstGeom prst="line">
                <a:avLst/>
              </a:prstGeom>
              <a:noFill/>
              <a:ln w="9525">
                <a:solidFill>
                  <a:srgbClr val="000000"/>
                </a:solidFill>
                <a:round/>
                <a:headEnd/>
                <a:tailEnd/>
              </a:ln>
            </p:spPr>
            <p:txBody>
              <a:bodyPr/>
              <a:lstStyle/>
              <a:p>
                <a:endParaRPr lang="zh-CN" altLang="en-US"/>
              </a:p>
            </p:txBody>
          </p:sp>
          <p:sp>
            <p:nvSpPr>
              <p:cNvPr id="437281" name="Line 33"/>
              <p:cNvSpPr>
                <a:spLocks noChangeShapeType="1"/>
              </p:cNvSpPr>
              <p:nvPr/>
            </p:nvSpPr>
            <p:spPr bwMode="auto">
              <a:xfrm>
                <a:off x="2854" y="9682"/>
                <a:ext cx="153" cy="0"/>
              </a:xfrm>
              <a:prstGeom prst="line">
                <a:avLst/>
              </a:prstGeom>
              <a:noFill/>
              <a:ln w="9525">
                <a:solidFill>
                  <a:srgbClr val="000000"/>
                </a:solidFill>
                <a:round/>
                <a:headEnd/>
                <a:tailEnd/>
              </a:ln>
            </p:spPr>
            <p:txBody>
              <a:bodyPr/>
              <a:lstStyle/>
              <a:p>
                <a:endParaRPr lang="zh-CN" altLang="en-US"/>
              </a:p>
            </p:txBody>
          </p:sp>
        </p:grpSp>
        <p:grpSp>
          <p:nvGrpSpPr>
            <p:cNvPr id="437282" name="Group 34"/>
            <p:cNvGrpSpPr>
              <a:grpSpLocks/>
            </p:cNvGrpSpPr>
            <p:nvPr/>
          </p:nvGrpSpPr>
          <p:grpSpPr bwMode="auto">
            <a:xfrm>
              <a:off x="7176" y="9646"/>
              <a:ext cx="294" cy="283"/>
              <a:chOff x="2713" y="9539"/>
              <a:chExt cx="294" cy="283"/>
            </a:xfrm>
          </p:grpSpPr>
          <p:sp>
            <p:nvSpPr>
              <p:cNvPr id="437283" name="Oval 35"/>
              <p:cNvSpPr>
                <a:spLocks noChangeArrowheads="1"/>
              </p:cNvSpPr>
              <p:nvPr/>
            </p:nvSpPr>
            <p:spPr bwMode="auto">
              <a:xfrm>
                <a:off x="2713" y="9539"/>
                <a:ext cx="283" cy="283"/>
              </a:xfrm>
              <a:prstGeom prst="ellipse">
                <a:avLst/>
              </a:prstGeom>
              <a:solidFill>
                <a:srgbClr val="FFFFFF"/>
              </a:solidFill>
              <a:ln w="9525">
                <a:solidFill>
                  <a:srgbClr val="000000"/>
                </a:solidFill>
                <a:round/>
                <a:headEnd/>
                <a:tailEnd/>
              </a:ln>
            </p:spPr>
            <p:txBody>
              <a:bodyPr/>
              <a:lstStyle/>
              <a:p>
                <a:endParaRPr lang="zh-CN" altLang="en-US"/>
              </a:p>
            </p:txBody>
          </p:sp>
          <p:sp>
            <p:nvSpPr>
              <p:cNvPr id="437284" name="Line 36"/>
              <p:cNvSpPr>
                <a:spLocks noChangeShapeType="1"/>
              </p:cNvSpPr>
              <p:nvPr/>
            </p:nvSpPr>
            <p:spPr bwMode="auto">
              <a:xfrm>
                <a:off x="2854" y="9539"/>
                <a:ext cx="0" cy="283"/>
              </a:xfrm>
              <a:prstGeom prst="line">
                <a:avLst/>
              </a:prstGeom>
              <a:noFill/>
              <a:ln w="9525">
                <a:solidFill>
                  <a:srgbClr val="000000"/>
                </a:solidFill>
                <a:round/>
                <a:headEnd/>
                <a:tailEnd/>
              </a:ln>
            </p:spPr>
            <p:txBody>
              <a:bodyPr/>
              <a:lstStyle/>
              <a:p>
                <a:endParaRPr lang="zh-CN" altLang="en-US"/>
              </a:p>
            </p:txBody>
          </p:sp>
          <p:sp>
            <p:nvSpPr>
              <p:cNvPr id="437285" name="Line 37"/>
              <p:cNvSpPr>
                <a:spLocks noChangeShapeType="1"/>
              </p:cNvSpPr>
              <p:nvPr/>
            </p:nvSpPr>
            <p:spPr bwMode="auto">
              <a:xfrm>
                <a:off x="2880" y="9708"/>
                <a:ext cx="0" cy="0"/>
              </a:xfrm>
              <a:prstGeom prst="line">
                <a:avLst/>
              </a:prstGeom>
              <a:noFill/>
              <a:ln w="9525">
                <a:solidFill>
                  <a:srgbClr val="000000"/>
                </a:solidFill>
                <a:round/>
                <a:headEnd/>
                <a:tailEnd/>
              </a:ln>
            </p:spPr>
            <p:txBody>
              <a:bodyPr/>
              <a:lstStyle/>
              <a:p>
                <a:endParaRPr lang="zh-CN" altLang="en-US"/>
              </a:p>
            </p:txBody>
          </p:sp>
          <p:sp>
            <p:nvSpPr>
              <p:cNvPr id="437286" name="Line 38"/>
              <p:cNvSpPr>
                <a:spLocks noChangeShapeType="1"/>
              </p:cNvSpPr>
              <p:nvPr/>
            </p:nvSpPr>
            <p:spPr bwMode="auto">
              <a:xfrm>
                <a:off x="2854" y="9682"/>
                <a:ext cx="153" cy="0"/>
              </a:xfrm>
              <a:prstGeom prst="line">
                <a:avLst/>
              </a:prstGeom>
              <a:noFill/>
              <a:ln w="9525">
                <a:solidFill>
                  <a:srgbClr val="000000"/>
                </a:solidFill>
                <a:round/>
                <a:headEnd/>
                <a:tailEnd/>
              </a:ln>
            </p:spPr>
            <p:txBody>
              <a:bodyPr/>
              <a:lstStyle/>
              <a:p>
                <a:endParaRPr lang="zh-CN" altLang="en-US"/>
              </a:p>
            </p:txBody>
          </p:sp>
        </p:grpSp>
        <p:grpSp>
          <p:nvGrpSpPr>
            <p:cNvPr id="437287" name="Group 39"/>
            <p:cNvGrpSpPr>
              <a:grpSpLocks/>
            </p:cNvGrpSpPr>
            <p:nvPr/>
          </p:nvGrpSpPr>
          <p:grpSpPr bwMode="auto">
            <a:xfrm>
              <a:off x="8037" y="9646"/>
              <a:ext cx="294" cy="283"/>
              <a:chOff x="2713" y="9539"/>
              <a:chExt cx="294" cy="283"/>
            </a:xfrm>
          </p:grpSpPr>
          <p:sp>
            <p:nvSpPr>
              <p:cNvPr id="437288" name="Oval 40"/>
              <p:cNvSpPr>
                <a:spLocks noChangeArrowheads="1"/>
              </p:cNvSpPr>
              <p:nvPr/>
            </p:nvSpPr>
            <p:spPr bwMode="auto">
              <a:xfrm>
                <a:off x="2713" y="9539"/>
                <a:ext cx="283" cy="283"/>
              </a:xfrm>
              <a:prstGeom prst="ellipse">
                <a:avLst/>
              </a:prstGeom>
              <a:solidFill>
                <a:srgbClr val="FFFFFF"/>
              </a:solidFill>
              <a:ln w="9525">
                <a:solidFill>
                  <a:srgbClr val="000000"/>
                </a:solidFill>
                <a:round/>
                <a:headEnd/>
                <a:tailEnd/>
              </a:ln>
            </p:spPr>
            <p:txBody>
              <a:bodyPr/>
              <a:lstStyle/>
              <a:p>
                <a:endParaRPr lang="zh-CN" altLang="en-US"/>
              </a:p>
            </p:txBody>
          </p:sp>
          <p:sp>
            <p:nvSpPr>
              <p:cNvPr id="437289" name="Line 41"/>
              <p:cNvSpPr>
                <a:spLocks noChangeShapeType="1"/>
              </p:cNvSpPr>
              <p:nvPr/>
            </p:nvSpPr>
            <p:spPr bwMode="auto">
              <a:xfrm>
                <a:off x="2854" y="9539"/>
                <a:ext cx="0" cy="283"/>
              </a:xfrm>
              <a:prstGeom prst="line">
                <a:avLst/>
              </a:prstGeom>
              <a:noFill/>
              <a:ln w="9525">
                <a:solidFill>
                  <a:srgbClr val="000000"/>
                </a:solidFill>
                <a:round/>
                <a:headEnd/>
                <a:tailEnd/>
              </a:ln>
            </p:spPr>
            <p:txBody>
              <a:bodyPr/>
              <a:lstStyle/>
              <a:p>
                <a:endParaRPr lang="zh-CN" altLang="en-US"/>
              </a:p>
            </p:txBody>
          </p:sp>
          <p:sp>
            <p:nvSpPr>
              <p:cNvPr id="437290" name="Line 42"/>
              <p:cNvSpPr>
                <a:spLocks noChangeShapeType="1"/>
              </p:cNvSpPr>
              <p:nvPr/>
            </p:nvSpPr>
            <p:spPr bwMode="auto">
              <a:xfrm>
                <a:off x="2880" y="9708"/>
                <a:ext cx="0" cy="0"/>
              </a:xfrm>
              <a:prstGeom prst="line">
                <a:avLst/>
              </a:prstGeom>
              <a:noFill/>
              <a:ln w="9525">
                <a:solidFill>
                  <a:srgbClr val="000000"/>
                </a:solidFill>
                <a:round/>
                <a:headEnd/>
                <a:tailEnd/>
              </a:ln>
            </p:spPr>
            <p:txBody>
              <a:bodyPr/>
              <a:lstStyle/>
              <a:p>
                <a:endParaRPr lang="zh-CN" altLang="en-US"/>
              </a:p>
            </p:txBody>
          </p:sp>
          <p:sp>
            <p:nvSpPr>
              <p:cNvPr id="437291" name="Line 43"/>
              <p:cNvSpPr>
                <a:spLocks noChangeShapeType="1"/>
              </p:cNvSpPr>
              <p:nvPr/>
            </p:nvSpPr>
            <p:spPr bwMode="auto">
              <a:xfrm>
                <a:off x="2854" y="9682"/>
                <a:ext cx="153" cy="0"/>
              </a:xfrm>
              <a:prstGeom prst="line">
                <a:avLst/>
              </a:prstGeom>
              <a:noFill/>
              <a:ln w="9525">
                <a:solidFill>
                  <a:srgbClr val="000000"/>
                </a:solidFill>
                <a:round/>
                <a:headEnd/>
                <a:tailEnd/>
              </a:ln>
            </p:spPr>
            <p:txBody>
              <a:bodyPr/>
              <a:lstStyle/>
              <a:p>
                <a:endParaRPr lang="zh-CN" altLang="en-US"/>
              </a:p>
            </p:txBody>
          </p:sp>
        </p:grpSp>
        <p:grpSp>
          <p:nvGrpSpPr>
            <p:cNvPr id="437292" name="Group 44"/>
            <p:cNvGrpSpPr>
              <a:grpSpLocks/>
            </p:cNvGrpSpPr>
            <p:nvPr/>
          </p:nvGrpSpPr>
          <p:grpSpPr bwMode="auto">
            <a:xfrm>
              <a:off x="7043" y="10075"/>
              <a:ext cx="294" cy="283"/>
              <a:chOff x="2713" y="9539"/>
              <a:chExt cx="294" cy="283"/>
            </a:xfrm>
          </p:grpSpPr>
          <p:sp>
            <p:nvSpPr>
              <p:cNvPr id="437293" name="Oval 45"/>
              <p:cNvSpPr>
                <a:spLocks noChangeArrowheads="1"/>
              </p:cNvSpPr>
              <p:nvPr/>
            </p:nvSpPr>
            <p:spPr bwMode="auto">
              <a:xfrm>
                <a:off x="2713" y="9539"/>
                <a:ext cx="283" cy="283"/>
              </a:xfrm>
              <a:prstGeom prst="ellipse">
                <a:avLst/>
              </a:prstGeom>
              <a:solidFill>
                <a:srgbClr val="FFFFFF"/>
              </a:solidFill>
              <a:ln w="9525">
                <a:solidFill>
                  <a:srgbClr val="000000"/>
                </a:solidFill>
                <a:round/>
                <a:headEnd/>
                <a:tailEnd/>
              </a:ln>
            </p:spPr>
            <p:txBody>
              <a:bodyPr/>
              <a:lstStyle/>
              <a:p>
                <a:endParaRPr lang="zh-CN" altLang="en-US"/>
              </a:p>
            </p:txBody>
          </p:sp>
          <p:sp>
            <p:nvSpPr>
              <p:cNvPr id="437294" name="Line 46"/>
              <p:cNvSpPr>
                <a:spLocks noChangeShapeType="1"/>
              </p:cNvSpPr>
              <p:nvPr/>
            </p:nvSpPr>
            <p:spPr bwMode="auto">
              <a:xfrm>
                <a:off x="2854" y="9539"/>
                <a:ext cx="0" cy="283"/>
              </a:xfrm>
              <a:prstGeom prst="line">
                <a:avLst/>
              </a:prstGeom>
              <a:noFill/>
              <a:ln w="9525">
                <a:solidFill>
                  <a:srgbClr val="000000"/>
                </a:solidFill>
                <a:round/>
                <a:headEnd/>
                <a:tailEnd/>
              </a:ln>
            </p:spPr>
            <p:txBody>
              <a:bodyPr/>
              <a:lstStyle/>
              <a:p>
                <a:endParaRPr lang="zh-CN" altLang="en-US"/>
              </a:p>
            </p:txBody>
          </p:sp>
          <p:sp>
            <p:nvSpPr>
              <p:cNvPr id="437295" name="Line 47"/>
              <p:cNvSpPr>
                <a:spLocks noChangeShapeType="1"/>
              </p:cNvSpPr>
              <p:nvPr/>
            </p:nvSpPr>
            <p:spPr bwMode="auto">
              <a:xfrm>
                <a:off x="2880" y="9708"/>
                <a:ext cx="0" cy="0"/>
              </a:xfrm>
              <a:prstGeom prst="line">
                <a:avLst/>
              </a:prstGeom>
              <a:noFill/>
              <a:ln w="9525">
                <a:solidFill>
                  <a:srgbClr val="000000"/>
                </a:solidFill>
                <a:round/>
                <a:headEnd/>
                <a:tailEnd/>
              </a:ln>
            </p:spPr>
            <p:txBody>
              <a:bodyPr/>
              <a:lstStyle/>
              <a:p>
                <a:endParaRPr lang="zh-CN" altLang="en-US"/>
              </a:p>
            </p:txBody>
          </p:sp>
          <p:sp>
            <p:nvSpPr>
              <p:cNvPr id="437296" name="Line 48"/>
              <p:cNvSpPr>
                <a:spLocks noChangeShapeType="1"/>
              </p:cNvSpPr>
              <p:nvPr/>
            </p:nvSpPr>
            <p:spPr bwMode="auto">
              <a:xfrm>
                <a:off x="2854" y="9682"/>
                <a:ext cx="153" cy="0"/>
              </a:xfrm>
              <a:prstGeom prst="line">
                <a:avLst/>
              </a:prstGeom>
              <a:noFill/>
              <a:ln w="9525">
                <a:solidFill>
                  <a:srgbClr val="000000"/>
                </a:solidFill>
                <a:round/>
                <a:headEnd/>
                <a:tailEnd/>
              </a:ln>
            </p:spPr>
            <p:txBody>
              <a:bodyPr/>
              <a:lstStyle/>
              <a:p>
                <a:endParaRPr lang="zh-CN" altLang="en-US"/>
              </a:p>
            </p:txBody>
          </p:sp>
        </p:grpSp>
        <p:grpSp>
          <p:nvGrpSpPr>
            <p:cNvPr id="437297" name="Group 49"/>
            <p:cNvGrpSpPr>
              <a:grpSpLocks/>
            </p:cNvGrpSpPr>
            <p:nvPr/>
          </p:nvGrpSpPr>
          <p:grpSpPr bwMode="auto">
            <a:xfrm>
              <a:off x="7919" y="10403"/>
              <a:ext cx="294" cy="283"/>
              <a:chOff x="2713" y="9539"/>
              <a:chExt cx="294" cy="283"/>
            </a:xfrm>
          </p:grpSpPr>
          <p:sp>
            <p:nvSpPr>
              <p:cNvPr id="437298" name="Oval 50"/>
              <p:cNvSpPr>
                <a:spLocks noChangeArrowheads="1"/>
              </p:cNvSpPr>
              <p:nvPr/>
            </p:nvSpPr>
            <p:spPr bwMode="auto">
              <a:xfrm>
                <a:off x="2713" y="9539"/>
                <a:ext cx="283" cy="283"/>
              </a:xfrm>
              <a:prstGeom prst="ellipse">
                <a:avLst/>
              </a:prstGeom>
              <a:solidFill>
                <a:srgbClr val="FFFFFF"/>
              </a:solidFill>
              <a:ln w="9525">
                <a:solidFill>
                  <a:srgbClr val="000000"/>
                </a:solidFill>
                <a:round/>
                <a:headEnd/>
                <a:tailEnd/>
              </a:ln>
            </p:spPr>
            <p:txBody>
              <a:bodyPr/>
              <a:lstStyle/>
              <a:p>
                <a:endParaRPr lang="zh-CN" altLang="en-US"/>
              </a:p>
            </p:txBody>
          </p:sp>
          <p:sp>
            <p:nvSpPr>
              <p:cNvPr id="437299" name="Line 51"/>
              <p:cNvSpPr>
                <a:spLocks noChangeShapeType="1"/>
              </p:cNvSpPr>
              <p:nvPr/>
            </p:nvSpPr>
            <p:spPr bwMode="auto">
              <a:xfrm>
                <a:off x="2854" y="9539"/>
                <a:ext cx="0" cy="283"/>
              </a:xfrm>
              <a:prstGeom prst="line">
                <a:avLst/>
              </a:prstGeom>
              <a:noFill/>
              <a:ln w="9525">
                <a:solidFill>
                  <a:srgbClr val="000000"/>
                </a:solidFill>
                <a:round/>
                <a:headEnd/>
                <a:tailEnd/>
              </a:ln>
            </p:spPr>
            <p:txBody>
              <a:bodyPr/>
              <a:lstStyle/>
              <a:p>
                <a:endParaRPr lang="zh-CN" altLang="en-US"/>
              </a:p>
            </p:txBody>
          </p:sp>
          <p:sp>
            <p:nvSpPr>
              <p:cNvPr id="437300" name="Line 52"/>
              <p:cNvSpPr>
                <a:spLocks noChangeShapeType="1"/>
              </p:cNvSpPr>
              <p:nvPr/>
            </p:nvSpPr>
            <p:spPr bwMode="auto">
              <a:xfrm>
                <a:off x="2880" y="9708"/>
                <a:ext cx="0" cy="0"/>
              </a:xfrm>
              <a:prstGeom prst="line">
                <a:avLst/>
              </a:prstGeom>
              <a:noFill/>
              <a:ln w="9525">
                <a:solidFill>
                  <a:srgbClr val="000000"/>
                </a:solidFill>
                <a:round/>
                <a:headEnd/>
                <a:tailEnd/>
              </a:ln>
            </p:spPr>
            <p:txBody>
              <a:bodyPr/>
              <a:lstStyle/>
              <a:p>
                <a:endParaRPr lang="zh-CN" altLang="en-US"/>
              </a:p>
            </p:txBody>
          </p:sp>
          <p:sp>
            <p:nvSpPr>
              <p:cNvPr id="437301" name="Line 53"/>
              <p:cNvSpPr>
                <a:spLocks noChangeShapeType="1"/>
              </p:cNvSpPr>
              <p:nvPr/>
            </p:nvSpPr>
            <p:spPr bwMode="auto">
              <a:xfrm>
                <a:off x="2854" y="9682"/>
                <a:ext cx="153" cy="0"/>
              </a:xfrm>
              <a:prstGeom prst="line">
                <a:avLst/>
              </a:prstGeom>
              <a:noFill/>
              <a:ln w="9525">
                <a:solidFill>
                  <a:srgbClr val="000000"/>
                </a:solidFill>
                <a:round/>
                <a:headEnd/>
                <a:tailEnd/>
              </a:ln>
            </p:spPr>
            <p:txBody>
              <a:bodyPr/>
              <a:lstStyle/>
              <a:p>
                <a:endParaRPr lang="zh-CN" altLang="en-US"/>
              </a:p>
            </p:txBody>
          </p:sp>
        </p:grpSp>
        <p:grpSp>
          <p:nvGrpSpPr>
            <p:cNvPr id="437302" name="Group 54"/>
            <p:cNvGrpSpPr>
              <a:grpSpLocks/>
            </p:cNvGrpSpPr>
            <p:nvPr/>
          </p:nvGrpSpPr>
          <p:grpSpPr bwMode="auto">
            <a:xfrm>
              <a:off x="8857" y="10208"/>
              <a:ext cx="294" cy="283"/>
              <a:chOff x="2713" y="9539"/>
              <a:chExt cx="294" cy="283"/>
            </a:xfrm>
          </p:grpSpPr>
          <p:sp>
            <p:nvSpPr>
              <p:cNvPr id="437303" name="Oval 55"/>
              <p:cNvSpPr>
                <a:spLocks noChangeArrowheads="1"/>
              </p:cNvSpPr>
              <p:nvPr/>
            </p:nvSpPr>
            <p:spPr bwMode="auto">
              <a:xfrm>
                <a:off x="2713" y="9539"/>
                <a:ext cx="283" cy="283"/>
              </a:xfrm>
              <a:prstGeom prst="ellipse">
                <a:avLst/>
              </a:prstGeom>
              <a:solidFill>
                <a:srgbClr val="FFFFFF"/>
              </a:solidFill>
              <a:ln w="9525">
                <a:solidFill>
                  <a:srgbClr val="000000"/>
                </a:solidFill>
                <a:round/>
                <a:headEnd/>
                <a:tailEnd/>
              </a:ln>
            </p:spPr>
            <p:txBody>
              <a:bodyPr/>
              <a:lstStyle/>
              <a:p>
                <a:endParaRPr lang="zh-CN" altLang="en-US"/>
              </a:p>
            </p:txBody>
          </p:sp>
          <p:sp>
            <p:nvSpPr>
              <p:cNvPr id="437304" name="Line 56"/>
              <p:cNvSpPr>
                <a:spLocks noChangeShapeType="1"/>
              </p:cNvSpPr>
              <p:nvPr/>
            </p:nvSpPr>
            <p:spPr bwMode="auto">
              <a:xfrm>
                <a:off x="2854" y="9539"/>
                <a:ext cx="0" cy="283"/>
              </a:xfrm>
              <a:prstGeom prst="line">
                <a:avLst/>
              </a:prstGeom>
              <a:noFill/>
              <a:ln w="9525">
                <a:solidFill>
                  <a:srgbClr val="000000"/>
                </a:solidFill>
                <a:round/>
                <a:headEnd/>
                <a:tailEnd/>
              </a:ln>
            </p:spPr>
            <p:txBody>
              <a:bodyPr/>
              <a:lstStyle/>
              <a:p>
                <a:endParaRPr lang="zh-CN" altLang="en-US"/>
              </a:p>
            </p:txBody>
          </p:sp>
          <p:sp>
            <p:nvSpPr>
              <p:cNvPr id="437305" name="Line 57"/>
              <p:cNvSpPr>
                <a:spLocks noChangeShapeType="1"/>
              </p:cNvSpPr>
              <p:nvPr/>
            </p:nvSpPr>
            <p:spPr bwMode="auto">
              <a:xfrm>
                <a:off x="2880" y="9708"/>
                <a:ext cx="0" cy="0"/>
              </a:xfrm>
              <a:prstGeom prst="line">
                <a:avLst/>
              </a:prstGeom>
              <a:noFill/>
              <a:ln w="9525">
                <a:solidFill>
                  <a:srgbClr val="000000"/>
                </a:solidFill>
                <a:round/>
                <a:headEnd/>
                <a:tailEnd/>
              </a:ln>
            </p:spPr>
            <p:txBody>
              <a:bodyPr/>
              <a:lstStyle/>
              <a:p>
                <a:endParaRPr lang="zh-CN" altLang="en-US"/>
              </a:p>
            </p:txBody>
          </p:sp>
          <p:sp>
            <p:nvSpPr>
              <p:cNvPr id="437306" name="Line 58"/>
              <p:cNvSpPr>
                <a:spLocks noChangeShapeType="1"/>
              </p:cNvSpPr>
              <p:nvPr/>
            </p:nvSpPr>
            <p:spPr bwMode="auto">
              <a:xfrm>
                <a:off x="2854" y="9682"/>
                <a:ext cx="153" cy="0"/>
              </a:xfrm>
              <a:prstGeom prst="line">
                <a:avLst/>
              </a:prstGeom>
              <a:noFill/>
              <a:ln w="9525">
                <a:solidFill>
                  <a:srgbClr val="000000"/>
                </a:solidFill>
                <a:round/>
                <a:headEnd/>
                <a:tailEnd/>
              </a:ln>
            </p:spPr>
            <p:txBody>
              <a:bodyPr/>
              <a:lstStyle/>
              <a:p>
                <a:endParaRPr lang="zh-CN" altLang="en-US"/>
              </a:p>
            </p:txBody>
          </p:sp>
        </p:grpSp>
        <p:grpSp>
          <p:nvGrpSpPr>
            <p:cNvPr id="437307" name="Group 59"/>
            <p:cNvGrpSpPr>
              <a:grpSpLocks/>
            </p:cNvGrpSpPr>
            <p:nvPr/>
          </p:nvGrpSpPr>
          <p:grpSpPr bwMode="auto">
            <a:xfrm>
              <a:off x="9694" y="10416"/>
              <a:ext cx="294" cy="283"/>
              <a:chOff x="2713" y="9539"/>
              <a:chExt cx="294" cy="283"/>
            </a:xfrm>
          </p:grpSpPr>
          <p:sp>
            <p:nvSpPr>
              <p:cNvPr id="437308" name="Oval 60"/>
              <p:cNvSpPr>
                <a:spLocks noChangeArrowheads="1"/>
              </p:cNvSpPr>
              <p:nvPr/>
            </p:nvSpPr>
            <p:spPr bwMode="auto">
              <a:xfrm>
                <a:off x="2713" y="9539"/>
                <a:ext cx="283" cy="283"/>
              </a:xfrm>
              <a:prstGeom prst="ellipse">
                <a:avLst/>
              </a:prstGeom>
              <a:solidFill>
                <a:srgbClr val="FFFFFF"/>
              </a:solidFill>
              <a:ln w="9525">
                <a:solidFill>
                  <a:srgbClr val="000000"/>
                </a:solidFill>
                <a:round/>
                <a:headEnd/>
                <a:tailEnd/>
              </a:ln>
            </p:spPr>
            <p:txBody>
              <a:bodyPr/>
              <a:lstStyle/>
              <a:p>
                <a:endParaRPr lang="zh-CN" altLang="en-US"/>
              </a:p>
            </p:txBody>
          </p:sp>
          <p:sp>
            <p:nvSpPr>
              <p:cNvPr id="437309" name="Line 61"/>
              <p:cNvSpPr>
                <a:spLocks noChangeShapeType="1"/>
              </p:cNvSpPr>
              <p:nvPr/>
            </p:nvSpPr>
            <p:spPr bwMode="auto">
              <a:xfrm>
                <a:off x="2854" y="9539"/>
                <a:ext cx="0" cy="283"/>
              </a:xfrm>
              <a:prstGeom prst="line">
                <a:avLst/>
              </a:prstGeom>
              <a:noFill/>
              <a:ln w="9525">
                <a:solidFill>
                  <a:srgbClr val="000000"/>
                </a:solidFill>
                <a:round/>
                <a:headEnd/>
                <a:tailEnd/>
              </a:ln>
            </p:spPr>
            <p:txBody>
              <a:bodyPr/>
              <a:lstStyle/>
              <a:p>
                <a:endParaRPr lang="zh-CN" altLang="en-US"/>
              </a:p>
            </p:txBody>
          </p:sp>
          <p:sp>
            <p:nvSpPr>
              <p:cNvPr id="437310" name="Line 62"/>
              <p:cNvSpPr>
                <a:spLocks noChangeShapeType="1"/>
              </p:cNvSpPr>
              <p:nvPr/>
            </p:nvSpPr>
            <p:spPr bwMode="auto">
              <a:xfrm>
                <a:off x="2880" y="9708"/>
                <a:ext cx="0" cy="0"/>
              </a:xfrm>
              <a:prstGeom prst="line">
                <a:avLst/>
              </a:prstGeom>
              <a:noFill/>
              <a:ln w="9525">
                <a:solidFill>
                  <a:srgbClr val="000000"/>
                </a:solidFill>
                <a:round/>
                <a:headEnd/>
                <a:tailEnd/>
              </a:ln>
            </p:spPr>
            <p:txBody>
              <a:bodyPr/>
              <a:lstStyle/>
              <a:p>
                <a:endParaRPr lang="zh-CN" altLang="en-US"/>
              </a:p>
            </p:txBody>
          </p:sp>
          <p:sp>
            <p:nvSpPr>
              <p:cNvPr id="437311" name="Line 63"/>
              <p:cNvSpPr>
                <a:spLocks noChangeShapeType="1"/>
              </p:cNvSpPr>
              <p:nvPr/>
            </p:nvSpPr>
            <p:spPr bwMode="auto">
              <a:xfrm>
                <a:off x="2854" y="9682"/>
                <a:ext cx="153" cy="0"/>
              </a:xfrm>
              <a:prstGeom prst="line">
                <a:avLst/>
              </a:prstGeom>
              <a:noFill/>
              <a:ln w="9525">
                <a:solidFill>
                  <a:srgbClr val="000000"/>
                </a:solidFill>
                <a:round/>
                <a:headEnd/>
                <a:tailEnd/>
              </a:ln>
            </p:spPr>
            <p:txBody>
              <a:bodyPr/>
              <a:lstStyle/>
              <a:p>
                <a:endParaRPr lang="zh-CN" altLang="en-US"/>
              </a:p>
            </p:txBody>
          </p:sp>
        </p:grpSp>
        <p:grpSp>
          <p:nvGrpSpPr>
            <p:cNvPr id="437312" name="Group 64"/>
            <p:cNvGrpSpPr>
              <a:grpSpLocks/>
            </p:cNvGrpSpPr>
            <p:nvPr/>
          </p:nvGrpSpPr>
          <p:grpSpPr bwMode="auto">
            <a:xfrm>
              <a:off x="7010" y="10660"/>
              <a:ext cx="294" cy="283"/>
              <a:chOff x="2713" y="9539"/>
              <a:chExt cx="294" cy="283"/>
            </a:xfrm>
          </p:grpSpPr>
          <p:sp>
            <p:nvSpPr>
              <p:cNvPr id="437313" name="Oval 65"/>
              <p:cNvSpPr>
                <a:spLocks noChangeArrowheads="1"/>
              </p:cNvSpPr>
              <p:nvPr/>
            </p:nvSpPr>
            <p:spPr bwMode="auto">
              <a:xfrm>
                <a:off x="2713" y="9539"/>
                <a:ext cx="283" cy="283"/>
              </a:xfrm>
              <a:prstGeom prst="ellipse">
                <a:avLst/>
              </a:prstGeom>
              <a:solidFill>
                <a:srgbClr val="FFFFFF"/>
              </a:solidFill>
              <a:ln w="9525">
                <a:solidFill>
                  <a:srgbClr val="000000"/>
                </a:solidFill>
                <a:round/>
                <a:headEnd/>
                <a:tailEnd/>
              </a:ln>
            </p:spPr>
            <p:txBody>
              <a:bodyPr/>
              <a:lstStyle/>
              <a:p>
                <a:endParaRPr lang="zh-CN" altLang="en-US"/>
              </a:p>
            </p:txBody>
          </p:sp>
          <p:sp>
            <p:nvSpPr>
              <p:cNvPr id="437314" name="Line 66"/>
              <p:cNvSpPr>
                <a:spLocks noChangeShapeType="1"/>
              </p:cNvSpPr>
              <p:nvPr/>
            </p:nvSpPr>
            <p:spPr bwMode="auto">
              <a:xfrm>
                <a:off x="2854" y="9539"/>
                <a:ext cx="0" cy="283"/>
              </a:xfrm>
              <a:prstGeom prst="line">
                <a:avLst/>
              </a:prstGeom>
              <a:noFill/>
              <a:ln w="9525">
                <a:solidFill>
                  <a:srgbClr val="000000"/>
                </a:solidFill>
                <a:round/>
                <a:headEnd/>
                <a:tailEnd/>
              </a:ln>
            </p:spPr>
            <p:txBody>
              <a:bodyPr/>
              <a:lstStyle/>
              <a:p>
                <a:endParaRPr lang="zh-CN" altLang="en-US"/>
              </a:p>
            </p:txBody>
          </p:sp>
          <p:sp>
            <p:nvSpPr>
              <p:cNvPr id="437315" name="Line 67"/>
              <p:cNvSpPr>
                <a:spLocks noChangeShapeType="1"/>
              </p:cNvSpPr>
              <p:nvPr/>
            </p:nvSpPr>
            <p:spPr bwMode="auto">
              <a:xfrm>
                <a:off x="2880" y="9708"/>
                <a:ext cx="0" cy="0"/>
              </a:xfrm>
              <a:prstGeom prst="line">
                <a:avLst/>
              </a:prstGeom>
              <a:noFill/>
              <a:ln w="9525">
                <a:solidFill>
                  <a:srgbClr val="000000"/>
                </a:solidFill>
                <a:round/>
                <a:headEnd/>
                <a:tailEnd/>
              </a:ln>
            </p:spPr>
            <p:txBody>
              <a:bodyPr/>
              <a:lstStyle/>
              <a:p>
                <a:endParaRPr lang="zh-CN" altLang="en-US"/>
              </a:p>
            </p:txBody>
          </p:sp>
          <p:sp>
            <p:nvSpPr>
              <p:cNvPr id="437316" name="Line 68"/>
              <p:cNvSpPr>
                <a:spLocks noChangeShapeType="1"/>
              </p:cNvSpPr>
              <p:nvPr/>
            </p:nvSpPr>
            <p:spPr bwMode="auto">
              <a:xfrm>
                <a:off x="2854" y="9682"/>
                <a:ext cx="153" cy="0"/>
              </a:xfrm>
              <a:prstGeom prst="line">
                <a:avLst/>
              </a:prstGeom>
              <a:noFill/>
              <a:ln w="9525">
                <a:solidFill>
                  <a:srgbClr val="000000"/>
                </a:solidFill>
                <a:round/>
                <a:headEnd/>
                <a:tailEnd/>
              </a:ln>
            </p:spPr>
            <p:txBody>
              <a:bodyPr/>
              <a:lstStyle/>
              <a:p>
                <a:endParaRPr lang="zh-CN" altLang="en-US"/>
              </a:p>
            </p:txBody>
          </p:sp>
        </p:grpSp>
        <p:grpSp>
          <p:nvGrpSpPr>
            <p:cNvPr id="437317" name="Group 69"/>
            <p:cNvGrpSpPr>
              <a:grpSpLocks/>
            </p:cNvGrpSpPr>
            <p:nvPr/>
          </p:nvGrpSpPr>
          <p:grpSpPr bwMode="auto">
            <a:xfrm>
              <a:off x="8820" y="10907"/>
              <a:ext cx="294" cy="283"/>
              <a:chOff x="2713" y="9539"/>
              <a:chExt cx="294" cy="283"/>
            </a:xfrm>
          </p:grpSpPr>
          <p:sp>
            <p:nvSpPr>
              <p:cNvPr id="437318" name="Oval 70"/>
              <p:cNvSpPr>
                <a:spLocks noChangeArrowheads="1"/>
              </p:cNvSpPr>
              <p:nvPr/>
            </p:nvSpPr>
            <p:spPr bwMode="auto">
              <a:xfrm>
                <a:off x="2713" y="9539"/>
                <a:ext cx="283" cy="283"/>
              </a:xfrm>
              <a:prstGeom prst="ellipse">
                <a:avLst/>
              </a:prstGeom>
              <a:solidFill>
                <a:srgbClr val="FFFFFF"/>
              </a:solidFill>
              <a:ln w="9525">
                <a:solidFill>
                  <a:srgbClr val="000000"/>
                </a:solidFill>
                <a:round/>
                <a:headEnd/>
                <a:tailEnd/>
              </a:ln>
            </p:spPr>
            <p:txBody>
              <a:bodyPr/>
              <a:lstStyle/>
              <a:p>
                <a:endParaRPr lang="zh-CN" altLang="en-US"/>
              </a:p>
            </p:txBody>
          </p:sp>
          <p:sp>
            <p:nvSpPr>
              <p:cNvPr id="437319" name="Line 71"/>
              <p:cNvSpPr>
                <a:spLocks noChangeShapeType="1"/>
              </p:cNvSpPr>
              <p:nvPr/>
            </p:nvSpPr>
            <p:spPr bwMode="auto">
              <a:xfrm>
                <a:off x="2854" y="9539"/>
                <a:ext cx="0" cy="283"/>
              </a:xfrm>
              <a:prstGeom prst="line">
                <a:avLst/>
              </a:prstGeom>
              <a:noFill/>
              <a:ln w="9525">
                <a:solidFill>
                  <a:srgbClr val="000000"/>
                </a:solidFill>
                <a:round/>
                <a:headEnd/>
                <a:tailEnd/>
              </a:ln>
            </p:spPr>
            <p:txBody>
              <a:bodyPr/>
              <a:lstStyle/>
              <a:p>
                <a:endParaRPr lang="zh-CN" altLang="en-US"/>
              </a:p>
            </p:txBody>
          </p:sp>
          <p:sp>
            <p:nvSpPr>
              <p:cNvPr id="437320" name="Line 72"/>
              <p:cNvSpPr>
                <a:spLocks noChangeShapeType="1"/>
              </p:cNvSpPr>
              <p:nvPr/>
            </p:nvSpPr>
            <p:spPr bwMode="auto">
              <a:xfrm>
                <a:off x="2880" y="9708"/>
                <a:ext cx="0" cy="0"/>
              </a:xfrm>
              <a:prstGeom prst="line">
                <a:avLst/>
              </a:prstGeom>
              <a:noFill/>
              <a:ln w="9525">
                <a:solidFill>
                  <a:srgbClr val="000000"/>
                </a:solidFill>
                <a:round/>
                <a:headEnd/>
                <a:tailEnd/>
              </a:ln>
            </p:spPr>
            <p:txBody>
              <a:bodyPr/>
              <a:lstStyle/>
              <a:p>
                <a:endParaRPr lang="zh-CN" altLang="en-US"/>
              </a:p>
            </p:txBody>
          </p:sp>
          <p:sp>
            <p:nvSpPr>
              <p:cNvPr id="437321" name="Line 73"/>
              <p:cNvSpPr>
                <a:spLocks noChangeShapeType="1"/>
              </p:cNvSpPr>
              <p:nvPr/>
            </p:nvSpPr>
            <p:spPr bwMode="auto">
              <a:xfrm>
                <a:off x="2854" y="9682"/>
                <a:ext cx="153" cy="0"/>
              </a:xfrm>
              <a:prstGeom prst="line">
                <a:avLst/>
              </a:prstGeom>
              <a:noFill/>
              <a:ln w="9525">
                <a:solidFill>
                  <a:srgbClr val="000000"/>
                </a:solidFill>
                <a:round/>
                <a:headEnd/>
                <a:tailEnd/>
              </a:ln>
            </p:spPr>
            <p:txBody>
              <a:bodyPr/>
              <a:lstStyle/>
              <a:p>
                <a:endParaRPr lang="zh-CN" altLang="en-US"/>
              </a:p>
            </p:txBody>
          </p:sp>
        </p:grpSp>
        <p:sp>
          <p:nvSpPr>
            <p:cNvPr id="437322" name="Line 74"/>
            <p:cNvSpPr>
              <a:spLocks noChangeShapeType="1"/>
            </p:cNvSpPr>
            <p:nvPr/>
          </p:nvSpPr>
          <p:spPr bwMode="auto">
            <a:xfrm>
              <a:off x="5708" y="9802"/>
              <a:ext cx="540" cy="0"/>
            </a:xfrm>
            <a:prstGeom prst="line">
              <a:avLst/>
            </a:prstGeom>
            <a:noFill/>
            <a:ln w="9525">
              <a:solidFill>
                <a:srgbClr val="000000"/>
              </a:solidFill>
              <a:round/>
              <a:headEnd/>
              <a:tailEnd type="triangle" w="med" len="med"/>
            </a:ln>
          </p:spPr>
          <p:txBody>
            <a:bodyPr/>
            <a:lstStyle/>
            <a:p>
              <a:endParaRPr lang="zh-CN" altLang="en-US"/>
            </a:p>
          </p:txBody>
        </p:sp>
        <p:sp>
          <p:nvSpPr>
            <p:cNvPr id="437323" name="Line 75"/>
            <p:cNvSpPr>
              <a:spLocks noChangeShapeType="1"/>
            </p:cNvSpPr>
            <p:nvPr/>
          </p:nvSpPr>
          <p:spPr bwMode="auto">
            <a:xfrm>
              <a:off x="6597" y="9789"/>
              <a:ext cx="540" cy="0"/>
            </a:xfrm>
            <a:prstGeom prst="line">
              <a:avLst/>
            </a:prstGeom>
            <a:noFill/>
            <a:ln w="9525">
              <a:solidFill>
                <a:srgbClr val="000000"/>
              </a:solidFill>
              <a:round/>
              <a:headEnd/>
              <a:tailEnd type="triangle" w="med" len="med"/>
            </a:ln>
          </p:spPr>
          <p:txBody>
            <a:bodyPr/>
            <a:lstStyle/>
            <a:p>
              <a:endParaRPr lang="zh-CN" altLang="en-US"/>
            </a:p>
          </p:txBody>
        </p:sp>
        <p:sp>
          <p:nvSpPr>
            <p:cNvPr id="437324" name="Line 76"/>
            <p:cNvSpPr>
              <a:spLocks noChangeShapeType="1"/>
            </p:cNvSpPr>
            <p:nvPr/>
          </p:nvSpPr>
          <p:spPr bwMode="auto">
            <a:xfrm>
              <a:off x="7495" y="9789"/>
              <a:ext cx="540" cy="0"/>
            </a:xfrm>
            <a:prstGeom prst="line">
              <a:avLst/>
            </a:prstGeom>
            <a:noFill/>
            <a:ln w="9525">
              <a:solidFill>
                <a:srgbClr val="000000"/>
              </a:solidFill>
              <a:round/>
              <a:headEnd/>
              <a:tailEnd type="triangle" w="med" len="med"/>
            </a:ln>
          </p:spPr>
          <p:txBody>
            <a:bodyPr/>
            <a:lstStyle/>
            <a:p>
              <a:endParaRPr lang="zh-CN" altLang="en-US"/>
            </a:p>
          </p:txBody>
        </p:sp>
        <p:sp>
          <p:nvSpPr>
            <p:cNvPr id="437325" name="Line 77"/>
            <p:cNvSpPr>
              <a:spLocks noChangeShapeType="1"/>
            </p:cNvSpPr>
            <p:nvPr/>
          </p:nvSpPr>
          <p:spPr bwMode="auto">
            <a:xfrm>
              <a:off x="7329" y="10283"/>
              <a:ext cx="603" cy="221"/>
            </a:xfrm>
            <a:prstGeom prst="line">
              <a:avLst/>
            </a:prstGeom>
            <a:noFill/>
            <a:ln w="9525">
              <a:solidFill>
                <a:srgbClr val="000000"/>
              </a:solidFill>
              <a:round/>
              <a:headEnd/>
              <a:tailEnd type="triangle" w="med" len="med"/>
            </a:ln>
          </p:spPr>
          <p:txBody>
            <a:bodyPr/>
            <a:lstStyle/>
            <a:p>
              <a:endParaRPr lang="zh-CN" altLang="en-US"/>
            </a:p>
          </p:txBody>
        </p:sp>
        <p:sp>
          <p:nvSpPr>
            <p:cNvPr id="437326" name="Line 78"/>
            <p:cNvSpPr>
              <a:spLocks noChangeShapeType="1"/>
            </p:cNvSpPr>
            <p:nvPr/>
          </p:nvSpPr>
          <p:spPr bwMode="auto">
            <a:xfrm>
              <a:off x="6467" y="9932"/>
              <a:ext cx="603" cy="221"/>
            </a:xfrm>
            <a:prstGeom prst="line">
              <a:avLst/>
            </a:prstGeom>
            <a:noFill/>
            <a:ln w="9525">
              <a:solidFill>
                <a:srgbClr val="000000"/>
              </a:solidFill>
              <a:round/>
              <a:headEnd/>
              <a:tailEnd type="triangle" w="med" len="med"/>
            </a:ln>
          </p:spPr>
          <p:txBody>
            <a:bodyPr/>
            <a:lstStyle/>
            <a:p>
              <a:endParaRPr lang="zh-CN" altLang="en-US"/>
            </a:p>
          </p:txBody>
        </p:sp>
        <p:sp>
          <p:nvSpPr>
            <p:cNvPr id="437327" name="Line 79"/>
            <p:cNvSpPr>
              <a:spLocks noChangeShapeType="1"/>
            </p:cNvSpPr>
            <p:nvPr/>
          </p:nvSpPr>
          <p:spPr bwMode="auto">
            <a:xfrm flipV="1">
              <a:off x="8239" y="10361"/>
              <a:ext cx="594" cy="130"/>
            </a:xfrm>
            <a:prstGeom prst="line">
              <a:avLst/>
            </a:prstGeom>
            <a:noFill/>
            <a:ln w="9525">
              <a:solidFill>
                <a:srgbClr val="000000"/>
              </a:solidFill>
              <a:round/>
              <a:headEnd/>
              <a:tailEnd type="triangle" w="med" len="med"/>
            </a:ln>
          </p:spPr>
          <p:txBody>
            <a:bodyPr/>
            <a:lstStyle/>
            <a:p>
              <a:endParaRPr lang="zh-CN" altLang="en-US"/>
            </a:p>
          </p:txBody>
        </p:sp>
        <p:sp>
          <p:nvSpPr>
            <p:cNvPr id="437328" name="Line 80"/>
            <p:cNvSpPr>
              <a:spLocks noChangeShapeType="1"/>
            </p:cNvSpPr>
            <p:nvPr/>
          </p:nvSpPr>
          <p:spPr bwMode="auto">
            <a:xfrm>
              <a:off x="9180" y="10374"/>
              <a:ext cx="486" cy="130"/>
            </a:xfrm>
            <a:prstGeom prst="line">
              <a:avLst/>
            </a:prstGeom>
            <a:noFill/>
            <a:ln w="9525">
              <a:solidFill>
                <a:srgbClr val="000000"/>
              </a:solidFill>
              <a:round/>
              <a:headEnd/>
              <a:tailEnd type="triangle" w="med" len="med"/>
            </a:ln>
          </p:spPr>
          <p:txBody>
            <a:bodyPr/>
            <a:lstStyle/>
            <a:p>
              <a:endParaRPr lang="zh-CN" altLang="en-US"/>
            </a:p>
          </p:txBody>
        </p:sp>
        <p:sp>
          <p:nvSpPr>
            <p:cNvPr id="437329" name="Line 81"/>
            <p:cNvSpPr>
              <a:spLocks noChangeShapeType="1"/>
            </p:cNvSpPr>
            <p:nvPr/>
          </p:nvSpPr>
          <p:spPr bwMode="auto">
            <a:xfrm>
              <a:off x="8228" y="10673"/>
              <a:ext cx="540" cy="312"/>
            </a:xfrm>
            <a:prstGeom prst="line">
              <a:avLst/>
            </a:prstGeom>
            <a:noFill/>
            <a:ln w="9525">
              <a:solidFill>
                <a:srgbClr val="000000"/>
              </a:solidFill>
              <a:round/>
              <a:headEnd/>
              <a:tailEnd type="triangle" w="med" len="med"/>
            </a:ln>
          </p:spPr>
          <p:txBody>
            <a:bodyPr/>
            <a:lstStyle/>
            <a:p>
              <a:endParaRPr lang="zh-CN" altLang="en-US"/>
            </a:p>
          </p:txBody>
        </p:sp>
        <p:sp>
          <p:nvSpPr>
            <p:cNvPr id="437330" name="Line 82"/>
            <p:cNvSpPr>
              <a:spLocks noChangeShapeType="1"/>
            </p:cNvSpPr>
            <p:nvPr/>
          </p:nvSpPr>
          <p:spPr bwMode="auto">
            <a:xfrm flipV="1">
              <a:off x="9115" y="10634"/>
              <a:ext cx="540" cy="312"/>
            </a:xfrm>
            <a:prstGeom prst="line">
              <a:avLst/>
            </a:prstGeom>
            <a:noFill/>
            <a:ln w="9525">
              <a:solidFill>
                <a:srgbClr val="000000"/>
              </a:solidFill>
              <a:round/>
              <a:headEnd/>
              <a:tailEnd type="triangle" w="med" len="med"/>
            </a:ln>
          </p:spPr>
          <p:txBody>
            <a:bodyPr/>
            <a:lstStyle/>
            <a:p>
              <a:endParaRPr lang="zh-CN" altLang="en-US"/>
            </a:p>
          </p:txBody>
        </p:sp>
        <p:sp>
          <p:nvSpPr>
            <p:cNvPr id="437331" name="Line 83"/>
            <p:cNvSpPr>
              <a:spLocks noChangeShapeType="1"/>
            </p:cNvSpPr>
            <p:nvPr/>
          </p:nvSpPr>
          <p:spPr bwMode="auto">
            <a:xfrm flipV="1">
              <a:off x="7326" y="10634"/>
              <a:ext cx="594" cy="130"/>
            </a:xfrm>
            <a:prstGeom prst="line">
              <a:avLst/>
            </a:prstGeom>
            <a:noFill/>
            <a:ln w="9525">
              <a:solidFill>
                <a:srgbClr val="000000"/>
              </a:solidFill>
              <a:round/>
              <a:headEnd/>
              <a:tailEnd type="triangle" w="med" len="med"/>
            </a:ln>
          </p:spPr>
          <p:txBody>
            <a:bodyPr/>
            <a:lstStyle/>
            <a:p>
              <a:endParaRPr lang="zh-CN" altLang="en-US"/>
            </a:p>
          </p:txBody>
        </p:sp>
        <p:sp>
          <p:nvSpPr>
            <p:cNvPr id="437332" name="Line 84"/>
            <p:cNvSpPr>
              <a:spLocks noChangeShapeType="1"/>
            </p:cNvSpPr>
            <p:nvPr/>
          </p:nvSpPr>
          <p:spPr bwMode="auto">
            <a:xfrm>
              <a:off x="7488" y="9916"/>
              <a:ext cx="490" cy="455"/>
            </a:xfrm>
            <a:prstGeom prst="line">
              <a:avLst/>
            </a:prstGeom>
            <a:noFill/>
            <a:ln w="9525">
              <a:solidFill>
                <a:srgbClr val="000000"/>
              </a:solidFill>
              <a:prstDash val="dash"/>
              <a:round/>
              <a:headEnd/>
              <a:tailEnd type="triangle" w="med" len="med"/>
            </a:ln>
          </p:spPr>
          <p:txBody>
            <a:bodyPr/>
            <a:lstStyle/>
            <a:p>
              <a:endParaRPr lang="zh-CN" altLang="en-US"/>
            </a:p>
          </p:txBody>
        </p:sp>
        <p:sp>
          <p:nvSpPr>
            <p:cNvPr id="437333" name="Line 85"/>
            <p:cNvSpPr>
              <a:spLocks noChangeShapeType="1"/>
            </p:cNvSpPr>
            <p:nvPr/>
          </p:nvSpPr>
          <p:spPr bwMode="auto">
            <a:xfrm>
              <a:off x="8338" y="9877"/>
              <a:ext cx="540" cy="312"/>
            </a:xfrm>
            <a:prstGeom prst="line">
              <a:avLst/>
            </a:prstGeom>
            <a:noFill/>
            <a:ln w="9525">
              <a:solidFill>
                <a:srgbClr val="000000"/>
              </a:solidFill>
              <a:prstDash val="dash"/>
              <a:round/>
              <a:headEnd/>
              <a:tailEnd type="triangle" w="med" len="med"/>
            </a:ln>
          </p:spPr>
          <p:txBody>
            <a:bodyPr/>
            <a:lstStyle/>
            <a:p>
              <a:endParaRPr lang="zh-CN" altLang="en-US"/>
            </a:p>
          </p:txBody>
        </p:sp>
        <p:sp>
          <p:nvSpPr>
            <p:cNvPr id="437334" name="Text Box 86"/>
            <p:cNvSpPr txBox="1">
              <a:spLocks noChangeArrowheads="1"/>
            </p:cNvSpPr>
            <p:nvPr/>
          </p:nvSpPr>
          <p:spPr bwMode="auto">
            <a:xfrm>
              <a:off x="5838" y="9448"/>
              <a:ext cx="179" cy="468"/>
            </a:xfrm>
            <a:prstGeom prst="rect">
              <a:avLst/>
            </a:prstGeom>
            <a:noFill/>
            <a:ln w="9525">
              <a:noFill/>
              <a:miter lim="800000"/>
              <a:headEnd/>
              <a:tailEnd/>
            </a:ln>
          </p:spPr>
          <p:txBody>
            <a:bodyPr lIns="0" tIns="36000" rIns="0"/>
            <a:lstStyle/>
            <a:p>
              <a:pPr marL="822325" indent="-419100" defTabSz="350838">
                <a:buFont typeface="Wingdings" pitchFamily="2" charset="2"/>
                <a:buNone/>
                <a:tabLst>
                  <a:tab pos="1277938" algn="l"/>
                </a:tabLst>
              </a:pPr>
              <a:r>
                <a:rPr lang="en-US" altLang="zh-CN" sz="1000" b="1">
                  <a:effectLst>
                    <a:outerShdw blurRad="38100" dist="38100" dir="2700000" algn="tl">
                      <a:srgbClr val="C0C0C0"/>
                    </a:outerShdw>
                  </a:effectLst>
                  <a:latin typeface="Times New Roman" pitchFamily="18" charset="0"/>
                </a:rPr>
                <a:t>t</a:t>
              </a:r>
              <a:r>
                <a:rPr lang="en-US" altLang="zh-CN" sz="1000" b="1" baseline="-25000">
                  <a:effectLst>
                    <a:outerShdw blurRad="38100" dist="38100" dir="2700000" algn="tl">
                      <a:srgbClr val="C0C0C0"/>
                    </a:outerShdw>
                  </a:effectLst>
                  <a:latin typeface="Times New Roman" pitchFamily="18" charset="0"/>
                </a:rPr>
                <a:t>1</a:t>
              </a:r>
              <a:endParaRPr lang="en-US" altLang="zh-CN" b="1">
                <a:effectLst>
                  <a:outerShdw blurRad="38100" dist="38100" dir="2700000" algn="tl">
                    <a:srgbClr val="C0C0C0"/>
                  </a:outerShdw>
                </a:effectLst>
              </a:endParaRPr>
            </a:p>
          </p:txBody>
        </p:sp>
        <p:sp>
          <p:nvSpPr>
            <p:cNvPr id="437335" name="Text Box 87"/>
            <p:cNvSpPr txBox="1">
              <a:spLocks noChangeArrowheads="1"/>
            </p:cNvSpPr>
            <p:nvPr/>
          </p:nvSpPr>
          <p:spPr bwMode="auto">
            <a:xfrm>
              <a:off x="6725" y="9448"/>
              <a:ext cx="179" cy="468"/>
            </a:xfrm>
            <a:prstGeom prst="rect">
              <a:avLst/>
            </a:prstGeom>
            <a:noFill/>
            <a:ln w="9525">
              <a:noFill/>
              <a:miter lim="800000"/>
              <a:headEnd/>
              <a:tailEnd/>
            </a:ln>
          </p:spPr>
          <p:txBody>
            <a:bodyPr lIns="0" tIns="36000" rIns="0"/>
            <a:lstStyle/>
            <a:p>
              <a:pPr marL="822325" indent="-419100" defTabSz="350838">
                <a:buFont typeface="Wingdings" pitchFamily="2" charset="2"/>
                <a:buNone/>
                <a:tabLst>
                  <a:tab pos="1277938" algn="l"/>
                </a:tabLst>
              </a:pPr>
              <a:r>
                <a:rPr lang="en-US" altLang="zh-CN" sz="1000" b="1">
                  <a:effectLst>
                    <a:outerShdw blurRad="38100" dist="38100" dir="2700000" algn="tl">
                      <a:srgbClr val="C0C0C0"/>
                    </a:outerShdw>
                  </a:effectLst>
                  <a:latin typeface="Times New Roman" pitchFamily="18" charset="0"/>
                </a:rPr>
                <a:t>t</a:t>
              </a:r>
              <a:r>
                <a:rPr lang="en-US" altLang="zh-CN" sz="1000" b="1" baseline="-25000">
                  <a:effectLst>
                    <a:outerShdw blurRad="38100" dist="38100" dir="2700000" algn="tl">
                      <a:srgbClr val="C0C0C0"/>
                    </a:outerShdw>
                  </a:effectLst>
                  <a:latin typeface="Times New Roman" pitchFamily="18" charset="0"/>
                </a:rPr>
                <a:t>2</a:t>
              </a:r>
              <a:endParaRPr lang="en-US" altLang="zh-CN" b="1">
                <a:effectLst>
                  <a:outerShdw blurRad="38100" dist="38100" dir="2700000" algn="tl">
                    <a:srgbClr val="C0C0C0"/>
                  </a:outerShdw>
                </a:effectLst>
              </a:endParaRPr>
            </a:p>
          </p:txBody>
        </p:sp>
        <p:sp>
          <p:nvSpPr>
            <p:cNvPr id="437336" name="Text Box 88"/>
            <p:cNvSpPr txBox="1">
              <a:spLocks noChangeArrowheads="1"/>
            </p:cNvSpPr>
            <p:nvPr/>
          </p:nvSpPr>
          <p:spPr bwMode="auto">
            <a:xfrm>
              <a:off x="7649" y="9448"/>
              <a:ext cx="179" cy="468"/>
            </a:xfrm>
            <a:prstGeom prst="rect">
              <a:avLst/>
            </a:prstGeom>
            <a:noFill/>
            <a:ln w="9525">
              <a:noFill/>
              <a:miter lim="800000"/>
              <a:headEnd/>
              <a:tailEnd/>
            </a:ln>
          </p:spPr>
          <p:txBody>
            <a:bodyPr lIns="0" tIns="36000" rIns="0"/>
            <a:lstStyle/>
            <a:p>
              <a:pPr marL="822325" indent="-419100" defTabSz="350838">
                <a:buFont typeface="Wingdings" pitchFamily="2" charset="2"/>
                <a:buNone/>
                <a:tabLst>
                  <a:tab pos="1277938" algn="l"/>
                </a:tabLst>
              </a:pPr>
              <a:r>
                <a:rPr lang="en-US" altLang="zh-CN" sz="1000" b="1">
                  <a:effectLst>
                    <a:outerShdw blurRad="38100" dist="38100" dir="2700000" algn="tl">
                      <a:srgbClr val="C0C0C0"/>
                    </a:outerShdw>
                  </a:effectLst>
                  <a:latin typeface="Times New Roman" pitchFamily="18" charset="0"/>
                </a:rPr>
                <a:t>t</a:t>
              </a:r>
              <a:r>
                <a:rPr lang="en-US" altLang="zh-CN" sz="1000" b="1" baseline="-25000">
                  <a:effectLst>
                    <a:outerShdw blurRad="38100" dist="38100" dir="2700000" algn="tl">
                      <a:srgbClr val="C0C0C0"/>
                    </a:outerShdw>
                  </a:effectLst>
                  <a:latin typeface="Times New Roman" pitchFamily="18" charset="0"/>
                </a:rPr>
                <a:t>3</a:t>
              </a:r>
              <a:endParaRPr lang="en-US" altLang="zh-CN" b="1">
                <a:effectLst>
                  <a:outerShdw blurRad="38100" dist="38100" dir="2700000" algn="tl">
                    <a:srgbClr val="C0C0C0"/>
                  </a:outerShdw>
                </a:effectLst>
              </a:endParaRPr>
            </a:p>
          </p:txBody>
        </p:sp>
        <p:sp>
          <p:nvSpPr>
            <p:cNvPr id="437337" name="Text Box 89"/>
            <p:cNvSpPr txBox="1">
              <a:spLocks noChangeArrowheads="1"/>
            </p:cNvSpPr>
            <p:nvPr/>
          </p:nvSpPr>
          <p:spPr bwMode="auto">
            <a:xfrm>
              <a:off x="6610" y="9916"/>
              <a:ext cx="179" cy="468"/>
            </a:xfrm>
            <a:prstGeom prst="rect">
              <a:avLst/>
            </a:prstGeom>
            <a:noFill/>
            <a:ln w="9525">
              <a:noFill/>
              <a:miter lim="800000"/>
              <a:headEnd/>
              <a:tailEnd/>
            </a:ln>
          </p:spPr>
          <p:txBody>
            <a:bodyPr lIns="0" tIns="36000" rIns="0"/>
            <a:lstStyle/>
            <a:p>
              <a:pPr marL="822325" indent="-419100" defTabSz="350838">
                <a:buFont typeface="Wingdings" pitchFamily="2" charset="2"/>
                <a:buNone/>
                <a:tabLst>
                  <a:tab pos="1277938" algn="l"/>
                </a:tabLst>
              </a:pPr>
              <a:r>
                <a:rPr lang="en-US" altLang="zh-CN" sz="1000" b="1">
                  <a:effectLst>
                    <a:outerShdw blurRad="38100" dist="38100" dir="2700000" algn="tl">
                      <a:srgbClr val="C0C0C0"/>
                    </a:outerShdw>
                  </a:effectLst>
                  <a:latin typeface="Times New Roman" pitchFamily="18" charset="0"/>
                </a:rPr>
                <a:t>t</a:t>
              </a:r>
              <a:r>
                <a:rPr lang="en-US" altLang="zh-CN" sz="1000" b="1" baseline="-25000">
                  <a:effectLst>
                    <a:outerShdw blurRad="38100" dist="38100" dir="2700000" algn="tl">
                      <a:srgbClr val="C0C0C0"/>
                    </a:outerShdw>
                  </a:effectLst>
                  <a:latin typeface="Times New Roman" pitchFamily="18" charset="0"/>
                </a:rPr>
                <a:t>4</a:t>
              </a:r>
              <a:endParaRPr lang="en-US" altLang="zh-CN" b="1">
                <a:effectLst>
                  <a:outerShdw blurRad="38100" dist="38100" dir="2700000" algn="tl">
                    <a:srgbClr val="C0C0C0"/>
                  </a:outerShdw>
                </a:effectLst>
              </a:endParaRPr>
            </a:p>
          </p:txBody>
        </p:sp>
        <p:sp>
          <p:nvSpPr>
            <p:cNvPr id="437338" name="Text Box 90"/>
            <p:cNvSpPr txBox="1">
              <a:spLocks noChangeArrowheads="1"/>
            </p:cNvSpPr>
            <p:nvPr/>
          </p:nvSpPr>
          <p:spPr bwMode="auto">
            <a:xfrm>
              <a:off x="7431" y="10202"/>
              <a:ext cx="179" cy="468"/>
            </a:xfrm>
            <a:prstGeom prst="rect">
              <a:avLst/>
            </a:prstGeom>
            <a:noFill/>
            <a:ln w="9525">
              <a:noFill/>
              <a:miter lim="800000"/>
              <a:headEnd/>
              <a:tailEnd/>
            </a:ln>
          </p:spPr>
          <p:txBody>
            <a:bodyPr lIns="0" tIns="36000" rIns="0"/>
            <a:lstStyle/>
            <a:p>
              <a:pPr marL="822325" indent="-419100" defTabSz="350838">
                <a:buFont typeface="Wingdings" pitchFamily="2" charset="2"/>
                <a:buNone/>
                <a:tabLst>
                  <a:tab pos="1277938" algn="l"/>
                </a:tabLst>
              </a:pPr>
              <a:r>
                <a:rPr lang="en-US" altLang="zh-CN" sz="1000" b="1">
                  <a:effectLst>
                    <a:outerShdw blurRad="38100" dist="38100" dir="2700000" algn="tl">
                      <a:srgbClr val="C0C0C0"/>
                    </a:outerShdw>
                  </a:effectLst>
                  <a:latin typeface="Times New Roman" pitchFamily="18" charset="0"/>
                </a:rPr>
                <a:t>t</a:t>
              </a:r>
              <a:r>
                <a:rPr lang="en-US" altLang="zh-CN" sz="1000" b="1" baseline="-25000">
                  <a:effectLst>
                    <a:outerShdw blurRad="38100" dist="38100" dir="2700000" algn="tl">
                      <a:srgbClr val="C0C0C0"/>
                    </a:outerShdw>
                  </a:effectLst>
                  <a:latin typeface="Times New Roman" pitchFamily="18" charset="0"/>
                </a:rPr>
                <a:t>5</a:t>
              </a:r>
              <a:endParaRPr lang="en-US" altLang="zh-CN" b="1">
                <a:effectLst>
                  <a:outerShdw blurRad="38100" dist="38100" dir="2700000" algn="tl">
                    <a:srgbClr val="C0C0C0"/>
                  </a:outerShdw>
                </a:effectLst>
              </a:endParaRPr>
            </a:p>
          </p:txBody>
        </p:sp>
        <p:sp>
          <p:nvSpPr>
            <p:cNvPr id="437339" name="Text Box 91"/>
            <p:cNvSpPr txBox="1">
              <a:spLocks noChangeArrowheads="1"/>
            </p:cNvSpPr>
            <p:nvPr/>
          </p:nvSpPr>
          <p:spPr bwMode="auto">
            <a:xfrm>
              <a:off x="7586" y="10618"/>
              <a:ext cx="179" cy="468"/>
            </a:xfrm>
            <a:prstGeom prst="rect">
              <a:avLst/>
            </a:prstGeom>
            <a:noFill/>
            <a:ln w="9525">
              <a:noFill/>
              <a:miter lim="800000"/>
              <a:headEnd/>
              <a:tailEnd/>
            </a:ln>
          </p:spPr>
          <p:txBody>
            <a:bodyPr lIns="0" tIns="36000" rIns="0"/>
            <a:lstStyle/>
            <a:p>
              <a:pPr marL="822325" indent="-419100" defTabSz="350838">
                <a:buFont typeface="Wingdings" pitchFamily="2" charset="2"/>
                <a:buNone/>
                <a:tabLst>
                  <a:tab pos="1277938" algn="l"/>
                </a:tabLst>
              </a:pPr>
              <a:r>
                <a:rPr lang="en-US" altLang="zh-CN" sz="1000" b="1">
                  <a:effectLst>
                    <a:outerShdw blurRad="38100" dist="38100" dir="2700000" algn="tl">
                      <a:srgbClr val="C0C0C0"/>
                    </a:outerShdw>
                  </a:effectLst>
                  <a:latin typeface="Times New Roman" pitchFamily="18" charset="0"/>
                </a:rPr>
                <a:t>t</a:t>
              </a:r>
              <a:r>
                <a:rPr lang="en-US" altLang="zh-CN" sz="1000" b="1" baseline="-25000">
                  <a:effectLst>
                    <a:outerShdw blurRad="38100" dist="38100" dir="2700000" algn="tl">
                      <a:srgbClr val="C0C0C0"/>
                    </a:outerShdw>
                  </a:effectLst>
                  <a:latin typeface="Times New Roman" pitchFamily="18" charset="0"/>
                </a:rPr>
                <a:t>6</a:t>
              </a:r>
              <a:endParaRPr lang="en-US" altLang="zh-CN" b="1">
                <a:effectLst>
                  <a:outerShdw blurRad="38100" dist="38100" dir="2700000" algn="tl">
                    <a:srgbClr val="C0C0C0"/>
                  </a:outerShdw>
                </a:effectLst>
              </a:endParaRPr>
            </a:p>
          </p:txBody>
        </p:sp>
        <p:sp>
          <p:nvSpPr>
            <p:cNvPr id="437340" name="Text Box 92"/>
            <p:cNvSpPr txBox="1">
              <a:spLocks noChangeArrowheads="1"/>
            </p:cNvSpPr>
            <p:nvPr/>
          </p:nvSpPr>
          <p:spPr bwMode="auto">
            <a:xfrm>
              <a:off x="8408" y="10098"/>
              <a:ext cx="179" cy="468"/>
            </a:xfrm>
            <a:prstGeom prst="rect">
              <a:avLst/>
            </a:prstGeom>
            <a:noFill/>
            <a:ln w="9525">
              <a:noFill/>
              <a:miter lim="800000"/>
              <a:headEnd/>
              <a:tailEnd/>
            </a:ln>
          </p:spPr>
          <p:txBody>
            <a:bodyPr lIns="0" tIns="36000" rIns="0"/>
            <a:lstStyle/>
            <a:p>
              <a:pPr marL="822325" indent="-419100" defTabSz="350838">
                <a:buFont typeface="Wingdings" pitchFamily="2" charset="2"/>
                <a:buNone/>
                <a:tabLst>
                  <a:tab pos="1277938" algn="l"/>
                </a:tabLst>
              </a:pPr>
              <a:r>
                <a:rPr lang="en-US" altLang="zh-CN" sz="1000" b="1">
                  <a:effectLst>
                    <a:outerShdw blurRad="38100" dist="38100" dir="2700000" algn="tl">
                      <a:srgbClr val="C0C0C0"/>
                    </a:outerShdw>
                  </a:effectLst>
                  <a:latin typeface="Times New Roman" pitchFamily="18" charset="0"/>
                </a:rPr>
                <a:t>t</a:t>
              </a:r>
              <a:r>
                <a:rPr lang="en-US" altLang="zh-CN" sz="1000" b="1" baseline="-25000">
                  <a:effectLst>
                    <a:outerShdw blurRad="38100" dist="38100" dir="2700000" algn="tl">
                      <a:srgbClr val="C0C0C0"/>
                    </a:outerShdw>
                  </a:effectLst>
                  <a:latin typeface="Times New Roman" pitchFamily="18" charset="0"/>
                </a:rPr>
                <a:t>7</a:t>
              </a:r>
              <a:endParaRPr lang="en-US" altLang="zh-CN" b="1">
                <a:effectLst>
                  <a:outerShdw blurRad="38100" dist="38100" dir="2700000" algn="tl">
                    <a:srgbClr val="C0C0C0"/>
                  </a:outerShdw>
                </a:effectLst>
              </a:endParaRPr>
            </a:p>
          </p:txBody>
        </p:sp>
        <p:sp>
          <p:nvSpPr>
            <p:cNvPr id="437341" name="Text Box 93"/>
            <p:cNvSpPr txBox="1">
              <a:spLocks noChangeArrowheads="1"/>
            </p:cNvSpPr>
            <p:nvPr/>
          </p:nvSpPr>
          <p:spPr bwMode="auto">
            <a:xfrm>
              <a:off x="8346" y="10670"/>
              <a:ext cx="179" cy="468"/>
            </a:xfrm>
            <a:prstGeom prst="rect">
              <a:avLst/>
            </a:prstGeom>
            <a:noFill/>
            <a:ln w="9525">
              <a:noFill/>
              <a:miter lim="800000"/>
              <a:headEnd/>
              <a:tailEnd/>
            </a:ln>
          </p:spPr>
          <p:txBody>
            <a:bodyPr lIns="0" tIns="36000" rIns="0"/>
            <a:lstStyle/>
            <a:p>
              <a:pPr marL="822325" indent="-419100" defTabSz="350838">
                <a:buFont typeface="Wingdings" pitchFamily="2" charset="2"/>
                <a:buNone/>
                <a:tabLst>
                  <a:tab pos="1277938" algn="l"/>
                </a:tabLst>
              </a:pPr>
              <a:r>
                <a:rPr lang="en-US" altLang="zh-CN" sz="1000" b="1">
                  <a:effectLst>
                    <a:outerShdw blurRad="38100" dist="38100" dir="2700000" algn="tl">
                      <a:srgbClr val="C0C0C0"/>
                    </a:outerShdw>
                  </a:effectLst>
                  <a:latin typeface="Times New Roman" pitchFamily="18" charset="0"/>
                </a:rPr>
                <a:t>t</a:t>
              </a:r>
              <a:r>
                <a:rPr lang="en-US" altLang="zh-CN" sz="1000" b="1" baseline="-25000">
                  <a:effectLst>
                    <a:outerShdw blurRad="38100" dist="38100" dir="2700000" algn="tl">
                      <a:srgbClr val="C0C0C0"/>
                    </a:outerShdw>
                  </a:effectLst>
                  <a:latin typeface="Times New Roman" pitchFamily="18" charset="0"/>
                </a:rPr>
                <a:t>8</a:t>
              </a:r>
              <a:endParaRPr lang="en-US" altLang="zh-CN" b="1">
                <a:effectLst>
                  <a:outerShdw blurRad="38100" dist="38100" dir="2700000" algn="tl">
                    <a:srgbClr val="C0C0C0"/>
                  </a:outerShdw>
                </a:effectLst>
              </a:endParaRPr>
            </a:p>
          </p:txBody>
        </p:sp>
        <p:sp>
          <p:nvSpPr>
            <p:cNvPr id="437342" name="Text Box 94"/>
            <p:cNvSpPr txBox="1">
              <a:spLocks noChangeArrowheads="1"/>
            </p:cNvSpPr>
            <p:nvPr/>
          </p:nvSpPr>
          <p:spPr bwMode="auto">
            <a:xfrm>
              <a:off x="9348" y="10085"/>
              <a:ext cx="179" cy="468"/>
            </a:xfrm>
            <a:prstGeom prst="rect">
              <a:avLst/>
            </a:prstGeom>
            <a:noFill/>
            <a:ln w="9525">
              <a:noFill/>
              <a:miter lim="800000"/>
              <a:headEnd/>
              <a:tailEnd/>
            </a:ln>
          </p:spPr>
          <p:txBody>
            <a:bodyPr lIns="0" tIns="36000" rIns="0"/>
            <a:lstStyle/>
            <a:p>
              <a:pPr marL="822325" indent="-419100" defTabSz="350838">
                <a:buFont typeface="Wingdings" pitchFamily="2" charset="2"/>
                <a:buNone/>
                <a:tabLst>
                  <a:tab pos="1277938" algn="l"/>
                </a:tabLst>
              </a:pPr>
              <a:r>
                <a:rPr lang="en-US" altLang="zh-CN" sz="1000" b="1">
                  <a:effectLst>
                    <a:outerShdw blurRad="38100" dist="38100" dir="2700000" algn="tl">
                      <a:srgbClr val="C0C0C0"/>
                    </a:outerShdw>
                  </a:effectLst>
                  <a:latin typeface="Times New Roman" pitchFamily="18" charset="0"/>
                </a:rPr>
                <a:t>t</a:t>
              </a:r>
              <a:r>
                <a:rPr lang="en-US" altLang="zh-CN" sz="1000" b="1" baseline="-25000">
                  <a:effectLst>
                    <a:outerShdw blurRad="38100" dist="38100" dir="2700000" algn="tl">
                      <a:srgbClr val="C0C0C0"/>
                    </a:outerShdw>
                  </a:effectLst>
                  <a:latin typeface="Times New Roman" pitchFamily="18" charset="0"/>
                </a:rPr>
                <a:t>9</a:t>
              </a:r>
              <a:endParaRPr lang="en-US" altLang="zh-CN" b="1">
                <a:effectLst>
                  <a:outerShdw blurRad="38100" dist="38100" dir="2700000" algn="tl">
                    <a:srgbClr val="C0C0C0"/>
                  </a:outerShdw>
                </a:effectLst>
              </a:endParaRPr>
            </a:p>
          </p:txBody>
        </p:sp>
        <p:sp>
          <p:nvSpPr>
            <p:cNvPr id="437343" name="Text Box 95"/>
            <p:cNvSpPr txBox="1">
              <a:spLocks noChangeArrowheads="1"/>
            </p:cNvSpPr>
            <p:nvPr/>
          </p:nvSpPr>
          <p:spPr bwMode="auto">
            <a:xfrm>
              <a:off x="9361" y="10696"/>
              <a:ext cx="359" cy="468"/>
            </a:xfrm>
            <a:prstGeom prst="rect">
              <a:avLst/>
            </a:prstGeom>
            <a:noFill/>
            <a:ln w="9525">
              <a:noFill/>
              <a:miter lim="800000"/>
              <a:headEnd/>
              <a:tailEnd/>
            </a:ln>
          </p:spPr>
          <p:txBody>
            <a:bodyPr lIns="0" tIns="36000" rIns="0"/>
            <a:lstStyle/>
            <a:p>
              <a:pPr marL="822325" indent="-419100" defTabSz="350838">
                <a:buFont typeface="Wingdings" pitchFamily="2" charset="2"/>
                <a:buNone/>
                <a:tabLst>
                  <a:tab pos="1277938" algn="l"/>
                </a:tabLst>
              </a:pPr>
              <a:r>
                <a:rPr lang="en-US" altLang="zh-CN" sz="1000" b="1">
                  <a:effectLst>
                    <a:outerShdw blurRad="38100" dist="38100" dir="2700000" algn="tl">
                      <a:srgbClr val="C0C0C0"/>
                    </a:outerShdw>
                  </a:effectLst>
                  <a:latin typeface="Times New Roman" pitchFamily="18" charset="0"/>
                </a:rPr>
                <a:t>t</a:t>
              </a:r>
              <a:r>
                <a:rPr lang="en-US" altLang="zh-CN" sz="1000" b="1" baseline="-25000">
                  <a:effectLst>
                    <a:outerShdw blurRad="38100" dist="38100" dir="2700000" algn="tl">
                      <a:srgbClr val="C0C0C0"/>
                    </a:outerShdw>
                  </a:effectLst>
                  <a:latin typeface="Times New Roman" pitchFamily="18" charset="0"/>
                </a:rPr>
                <a:t>10</a:t>
              </a:r>
              <a:endParaRPr lang="en-US" altLang="zh-CN" b="1">
                <a:effectLst>
                  <a:outerShdw blurRad="38100" dist="38100" dir="2700000" algn="tl">
                    <a:srgbClr val="C0C0C0"/>
                  </a:outerShdw>
                </a:effectLst>
              </a:endParaRPr>
            </a:p>
          </p:txBody>
        </p:sp>
      </p:grpSp>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type="title"/>
          </p:nvPr>
        </p:nvSpPr>
        <p:spPr>
          <a:xfrm>
            <a:off x="2627313" y="476250"/>
            <a:ext cx="4164012" cy="550863"/>
          </a:xfrm>
          <a:noFill/>
          <a:ln/>
        </p:spPr>
        <p:txBody>
          <a:bodyPr/>
          <a:lstStyle/>
          <a:p>
            <a:pPr>
              <a:lnSpc>
                <a:spcPct val="90000"/>
              </a:lnSpc>
            </a:pPr>
            <a:r>
              <a:rPr lang="zh-CN" altLang="en-US" sz="4800">
                <a:solidFill>
                  <a:srgbClr val="FF0000"/>
                </a:solidFill>
                <a:effectLst>
                  <a:outerShdw blurRad="38100" dist="38100" dir="2700000" algn="tl">
                    <a:srgbClr val="C0C0C0"/>
                  </a:outerShdw>
                </a:effectLst>
                <a:latin typeface="隶书" pitchFamily="49" charset="-122"/>
                <a:ea typeface="隶书" pitchFamily="49" charset="-122"/>
              </a:rPr>
              <a:t>项目质量管理</a:t>
            </a:r>
          </a:p>
        </p:txBody>
      </p:sp>
      <p:sp>
        <p:nvSpPr>
          <p:cNvPr id="233544" name="Rectangle 72"/>
          <p:cNvSpPr>
            <a:spLocks noChangeArrowheads="1"/>
          </p:cNvSpPr>
          <p:nvPr/>
        </p:nvSpPr>
        <p:spPr bwMode="auto">
          <a:xfrm>
            <a:off x="323850" y="2133600"/>
            <a:ext cx="8351838" cy="2738438"/>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50000"/>
              </a:lnSpc>
              <a:spcAft>
                <a:spcPct val="0"/>
              </a:spcAft>
              <a:buClrTx/>
              <a:buSzTx/>
              <a:buFontTx/>
              <a:buNone/>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软件质量是软件产品的生命，它直接影响软件的使用、维护和用户体验。所有软件开发人员、管理人员和用户都非常重视软件质量。无论是软件工程开发过程、控制，还是风险管理、软件配置管理，都是为了对质量引起高度重视。什么是软件质量？如何保证软件质量是质量管理的重要内容。 </a:t>
            </a:r>
          </a:p>
        </p:txBody>
      </p:sp>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7" name="AutoShape 7"/>
          <p:cNvSpPr>
            <a:spLocks noChangeArrowheads="1"/>
          </p:cNvSpPr>
          <p:nvPr/>
        </p:nvSpPr>
        <p:spPr bwMode="auto">
          <a:xfrm>
            <a:off x="2667000" y="1844675"/>
            <a:ext cx="2819400" cy="2514600"/>
          </a:xfrm>
          <a:prstGeom prst="triangle">
            <a:avLst>
              <a:gd name="adj" fmla="val 50000"/>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35528" name="Text Box 8"/>
          <p:cNvSpPr txBox="1">
            <a:spLocks noChangeArrowheads="1"/>
          </p:cNvSpPr>
          <p:nvPr/>
        </p:nvSpPr>
        <p:spPr bwMode="auto">
          <a:xfrm>
            <a:off x="3581400" y="2530475"/>
            <a:ext cx="457200" cy="1006475"/>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修改性</a:t>
            </a:r>
          </a:p>
        </p:txBody>
      </p:sp>
      <p:sp>
        <p:nvSpPr>
          <p:cNvPr id="235529" name="Text Box 9"/>
          <p:cNvSpPr txBox="1">
            <a:spLocks noChangeArrowheads="1"/>
          </p:cNvSpPr>
          <p:nvPr/>
        </p:nvSpPr>
        <p:spPr bwMode="auto">
          <a:xfrm>
            <a:off x="4114800" y="2530475"/>
            <a:ext cx="457200" cy="1006475"/>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转移性</a:t>
            </a:r>
          </a:p>
        </p:txBody>
      </p:sp>
      <p:sp>
        <p:nvSpPr>
          <p:cNvPr id="235530" name="Text Box 10"/>
          <p:cNvSpPr txBox="1">
            <a:spLocks noChangeArrowheads="1"/>
          </p:cNvSpPr>
          <p:nvPr/>
        </p:nvSpPr>
        <p:spPr bwMode="auto">
          <a:xfrm>
            <a:off x="3581400" y="3902075"/>
            <a:ext cx="1066800" cy="396875"/>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运行性</a:t>
            </a:r>
          </a:p>
        </p:txBody>
      </p:sp>
      <p:sp>
        <p:nvSpPr>
          <p:cNvPr id="235531" name="Line 11"/>
          <p:cNvSpPr>
            <a:spLocks noChangeShapeType="1"/>
          </p:cNvSpPr>
          <p:nvPr/>
        </p:nvSpPr>
        <p:spPr bwMode="auto">
          <a:xfrm>
            <a:off x="4038600" y="1920875"/>
            <a:ext cx="0" cy="160020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235532" name="Line 12"/>
          <p:cNvSpPr>
            <a:spLocks noChangeShapeType="1"/>
          </p:cNvSpPr>
          <p:nvPr/>
        </p:nvSpPr>
        <p:spPr bwMode="auto">
          <a:xfrm flipH="1">
            <a:off x="2667000" y="3521075"/>
            <a:ext cx="1371600" cy="83820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235533" name="Line 13"/>
          <p:cNvSpPr>
            <a:spLocks noChangeShapeType="1"/>
          </p:cNvSpPr>
          <p:nvPr/>
        </p:nvSpPr>
        <p:spPr bwMode="auto">
          <a:xfrm>
            <a:off x="4038600" y="3521075"/>
            <a:ext cx="1447800" cy="83820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235534" name="Text Box 14"/>
          <p:cNvSpPr txBox="1">
            <a:spLocks noChangeArrowheads="1"/>
          </p:cNvSpPr>
          <p:nvPr/>
        </p:nvSpPr>
        <p:spPr bwMode="auto">
          <a:xfrm>
            <a:off x="1981200" y="2149475"/>
            <a:ext cx="1295400" cy="1311275"/>
          </a:xfrm>
          <a:prstGeom prst="rect">
            <a:avLst/>
          </a:prstGeom>
          <a:no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可理解性</a:t>
            </a:r>
          </a:p>
          <a:p>
            <a:pPr>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灵活性</a:t>
            </a:r>
          </a:p>
          <a:p>
            <a:pPr>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测试性</a:t>
            </a:r>
          </a:p>
          <a:p>
            <a:pPr>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可修改性</a:t>
            </a:r>
          </a:p>
        </p:txBody>
      </p:sp>
      <p:sp>
        <p:nvSpPr>
          <p:cNvPr id="235535" name="Rectangle 15"/>
          <p:cNvSpPr>
            <a:spLocks noChangeArrowheads="1"/>
          </p:cNvSpPr>
          <p:nvPr/>
        </p:nvSpPr>
        <p:spPr bwMode="auto">
          <a:xfrm>
            <a:off x="4876800" y="2073275"/>
            <a:ext cx="1206500" cy="1006475"/>
          </a:xfrm>
          <a:prstGeom prst="rect">
            <a:avLst/>
          </a:prstGeom>
          <a:noFill/>
          <a:ln w="12700">
            <a:noFill/>
            <a:miter lim="800000"/>
            <a:headEnd type="none" w="sm" len="sm"/>
            <a:tailEnd type="none" w="sm" len="sm"/>
          </a:ln>
          <a:effectLst/>
        </p:spPr>
        <p:txBody>
          <a:bodyPr wrap="none">
            <a:spAutoFit/>
          </a:bodyPr>
          <a:lstStyle/>
          <a:p>
            <a:pPr>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移植性</a:t>
            </a:r>
          </a:p>
          <a:p>
            <a:pPr>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重用性</a:t>
            </a:r>
          </a:p>
          <a:p>
            <a:pPr>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互运行性</a:t>
            </a:r>
          </a:p>
        </p:txBody>
      </p:sp>
      <p:sp>
        <p:nvSpPr>
          <p:cNvPr id="235537" name="Rectangle 17"/>
          <p:cNvSpPr>
            <a:spLocks noChangeArrowheads="1"/>
          </p:cNvSpPr>
          <p:nvPr/>
        </p:nvSpPr>
        <p:spPr bwMode="auto">
          <a:xfrm>
            <a:off x="2667000" y="4511675"/>
            <a:ext cx="3048000" cy="701675"/>
          </a:xfrm>
          <a:prstGeom prst="rect">
            <a:avLst/>
          </a:prstGeom>
          <a:no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可用性、正确性、健壮性</a:t>
            </a:r>
          </a:p>
          <a:p>
            <a:pPr>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风险性、完整性、效率</a:t>
            </a:r>
          </a:p>
        </p:txBody>
      </p:sp>
      <p:sp>
        <p:nvSpPr>
          <p:cNvPr id="235539" name="Rectangle 19"/>
          <p:cNvSpPr>
            <a:spLocks noChangeArrowheads="1"/>
          </p:cNvSpPr>
          <p:nvPr/>
        </p:nvSpPr>
        <p:spPr bwMode="auto">
          <a:xfrm>
            <a:off x="1258888" y="5589588"/>
            <a:ext cx="5092700" cy="457200"/>
          </a:xfrm>
          <a:prstGeom prst="rect">
            <a:avLst/>
          </a:prstGeom>
          <a:solidFill>
            <a:schemeClr val="bg1"/>
          </a:solidFill>
          <a:ln w="12700">
            <a:noFill/>
            <a:miter lim="800000"/>
            <a:headEnd type="none" w="sm" len="sm"/>
            <a:tailEnd type="none" w="sm" len="sm"/>
          </a:ln>
          <a:effectLst/>
        </p:spPr>
        <p:txBody>
          <a:bodyPr wrap="none">
            <a:spAutoFit/>
          </a:bodyPr>
          <a:lstStyle/>
          <a:p>
            <a:pPr>
              <a:lnSpc>
                <a:spcPct val="100000"/>
              </a:lnSpc>
              <a:spcAft>
                <a:spcPct val="0"/>
              </a:spcAft>
              <a:buClrTx/>
              <a:buSzTx/>
              <a:buFontTx/>
              <a:buNone/>
            </a:pPr>
            <a:r>
              <a:rPr kumimoji="1" lang="en-US" altLang="zh-CN" sz="2400" b="1">
                <a:solidFill>
                  <a:schemeClr val="bg2"/>
                </a:solidFill>
                <a:effectLst>
                  <a:outerShdw blurRad="38100" dist="38100" dir="2700000" algn="tl">
                    <a:srgbClr val="C0C0C0"/>
                  </a:outerShdw>
                </a:effectLst>
                <a:latin typeface="宋体" pitchFamily="2" charset="-122"/>
              </a:rPr>
              <a:t>McCall</a:t>
            </a:r>
            <a:r>
              <a:rPr kumimoji="1" lang="zh-CN" altLang="en-US" sz="2400" b="1">
                <a:solidFill>
                  <a:schemeClr val="bg2"/>
                </a:solidFill>
                <a:effectLst>
                  <a:outerShdw blurRad="38100" dist="38100" dir="2700000" algn="tl">
                    <a:srgbClr val="C0C0C0"/>
                  </a:outerShdw>
                </a:effectLst>
                <a:latin typeface="宋体" pitchFamily="2" charset="-122"/>
              </a:rPr>
              <a:t>提出的表明软件质量</a:t>
            </a:r>
            <a:r>
              <a:rPr kumimoji="1" lang="en-US" altLang="zh-CN" sz="2400" b="1">
                <a:solidFill>
                  <a:schemeClr val="bg2"/>
                </a:solidFill>
                <a:effectLst>
                  <a:outerShdw blurRad="38100" dist="38100" dir="2700000" algn="tl">
                    <a:srgbClr val="C0C0C0"/>
                  </a:outerShdw>
                </a:effectLst>
                <a:latin typeface="宋体" pitchFamily="2" charset="-122"/>
              </a:rPr>
              <a:t>11</a:t>
            </a:r>
            <a:r>
              <a:rPr kumimoji="1" lang="zh-CN" altLang="en-US" sz="2400" b="1">
                <a:solidFill>
                  <a:schemeClr val="bg2"/>
                </a:solidFill>
                <a:effectLst>
                  <a:outerShdw blurRad="38100" dist="38100" dir="2700000" algn="tl">
                    <a:srgbClr val="C0C0C0"/>
                  </a:outerShdw>
                </a:effectLst>
                <a:latin typeface="宋体" pitchFamily="2" charset="-122"/>
              </a:rPr>
              <a:t>个要素</a:t>
            </a:r>
          </a:p>
        </p:txBody>
      </p:sp>
      <p:sp>
        <p:nvSpPr>
          <p:cNvPr id="235546" name="Rectangle 26"/>
          <p:cNvSpPr>
            <a:spLocks noChangeArrowheads="1"/>
          </p:cNvSpPr>
          <p:nvPr/>
        </p:nvSpPr>
        <p:spPr bwMode="auto">
          <a:xfrm>
            <a:off x="304800" y="1219200"/>
            <a:ext cx="2538413" cy="519113"/>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软件质量要素</a:t>
            </a:r>
            <a:endParaRPr kumimoji="1" lang="zh-CN" altLang="en-US" sz="2800" b="1">
              <a:solidFill>
                <a:schemeClr val="tx1"/>
              </a:solidFill>
              <a:effectLst>
                <a:outerShdw blurRad="38100" dist="38100" dir="2700000" algn="tl">
                  <a:srgbClr val="C0C0C0"/>
                </a:outerShdw>
              </a:effectLst>
              <a:latin typeface="宋体" pitchFamily="2" charset="-122"/>
            </a:endParaRPr>
          </a:p>
        </p:txBody>
      </p:sp>
      <p:sp>
        <p:nvSpPr>
          <p:cNvPr id="235547" name="Text Box 27"/>
          <p:cNvSpPr txBox="1">
            <a:spLocks noChangeArrowheads="1"/>
          </p:cNvSpPr>
          <p:nvPr/>
        </p:nvSpPr>
        <p:spPr bwMode="auto">
          <a:xfrm>
            <a:off x="3810000" y="3460750"/>
            <a:ext cx="511175" cy="274638"/>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pPr>
            <a:r>
              <a:rPr lang="zh-CN" altLang="en-US" sz="2000" b="1">
                <a:solidFill>
                  <a:srgbClr val="FF0000"/>
                </a:solidFill>
                <a:effectLst>
                  <a:outerShdw blurRad="38100" dist="38100" dir="2700000" algn="tl">
                    <a:srgbClr val="C0C0C0"/>
                  </a:outerShdw>
                </a:effectLst>
              </a:rPr>
              <a:t>产品</a:t>
            </a:r>
          </a:p>
        </p:txBody>
      </p:sp>
      <p:sp>
        <p:nvSpPr>
          <p:cNvPr id="235556" name="Rectangle 36"/>
          <p:cNvSpPr>
            <a:spLocks noGrp="1" noChangeArrowheads="1"/>
          </p:cNvSpPr>
          <p:nvPr>
            <p:ph type="title"/>
          </p:nvPr>
        </p:nvSpPr>
        <p:spPr>
          <a:xfrm>
            <a:off x="2627313" y="476250"/>
            <a:ext cx="4164012" cy="550863"/>
          </a:xfrm>
          <a:noFill/>
          <a:ln/>
        </p:spPr>
        <p:txBody>
          <a:bodyPr/>
          <a:lstStyle/>
          <a:p>
            <a:pPr>
              <a:lnSpc>
                <a:spcPct val="90000"/>
              </a:lnSpc>
            </a:pPr>
            <a:r>
              <a:rPr lang="zh-CN" altLang="en-US" sz="4800">
                <a:solidFill>
                  <a:srgbClr val="FF0000"/>
                </a:solidFill>
                <a:effectLst>
                  <a:outerShdw blurRad="38100" dist="38100" dir="2700000" algn="tl">
                    <a:srgbClr val="C0C0C0"/>
                  </a:outerShdw>
                </a:effectLst>
                <a:ea typeface="隶书" pitchFamily="49" charset="-122"/>
              </a:rPr>
              <a:t>项目质量管理</a:t>
            </a:r>
          </a:p>
        </p:txBody>
      </p:sp>
      <p:sp>
        <p:nvSpPr>
          <p:cNvPr id="235557" name="Text Box 37"/>
          <p:cNvSpPr txBox="1">
            <a:spLocks noChangeArrowheads="1"/>
          </p:cNvSpPr>
          <p:nvPr/>
        </p:nvSpPr>
        <p:spPr bwMode="auto">
          <a:xfrm>
            <a:off x="6804025" y="6165850"/>
            <a:ext cx="2138363" cy="328613"/>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pPr>
            <a:r>
              <a:rPr lang="zh-CN" altLang="en-US" sz="2400" b="1">
                <a:solidFill>
                  <a:srgbClr val="FF0000"/>
                </a:solidFill>
                <a:effectLst>
                  <a:outerShdw blurRad="38100" dist="38100" dir="2700000" algn="tl">
                    <a:srgbClr val="C0C0C0"/>
                  </a:outerShdw>
                </a:effectLst>
              </a:rPr>
              <a:t>详见书</a:t>
            </a:r>
            <a:r>
              <a:rPr lang="en-US" altLang="zh-CN" sz="2400" b="1">
                <a:solidFill>
                  <a:srgbClr val="FF0000"/>
                </a:solidFill>
                <a:effectLst>
                  <a:outerShdw blurRad="38100" dist="38100" dir="2700000" algn="tl">
                    <a:srgbClr val="C0C0C0"/>
                  </a:outerShdw>
                </a:effectLst>
              </a:rPr>
              <a:t>294</a:t>
            </a:r>
            <a:r>
              <a:rPr lang="zh-CN" altLang="en-US" sz="2400" b="1">
                <a:solidFill>
                  <a:srgbClr val="FF0000"/>
                </a:solidFill>
                <a:effectLst>
                  <a:outerShdw blurRad="38100" dist="38100" dir="2700000" algn="tl">
                    <a:srgbClr val="C0C0C0"/>
                  </a:outerShdw>
                </a:effectLst>
              </a:rPr>
              <a:t>页</a:t>
            </a:r>
          </a:p>
        </p:txBody>
      </p:sp>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73" name="Rectangle 9"/>
          <p:cNvSpPr>
            <a:spLocks noChangeArrowheads="1"/>
          </p:cNvSpPr>
          <p:nvPr/>
        </p:nvSpPr>
        <p:spPr bwMode="auto">
          <a:xfrm>
            <a:off x="2627313" y="482600"/>
            <a:ext cx="4164012" cy="550863"/>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项目质量管理</a:t>
            </a:r>
          </a:p>
        </p:txBody>
      </p:sp>
      <p:sp>
        <p:nvSpPr>
          <p:cNvPr id="446475" name="Rectangle 11"/>
          <p:cNvSpPr>
            <a:spLocks noChangeArrowheads="1"/>
          </p:cNvSpPr>
          <p:nvPr/>
        </p:nvSpPr>
        <p:spPr bwMode="auto">
          <a:xfrm>
            <a:off x="323850" y="1225550"/>
            <a:ext cx="3114675" cy="519113"/>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软件质量保证活动</a:t>
            </a:r>
            <a:endParaRPr kumimoji="1" lang="zh-CN" altLang="en-US" sz="2800" b="1">
              <a:solidFill>
                <a:schemeClr val="tx1"/>
              </a:solidFill>
              <a:effectLst>
                <a:outerShdw blurRad="38100" dist="38100" dir="2700000" algn="tl">
                  <a:srgbClr val="C0C0C0"/>
                </a:outerShdw>
              </a:effectLst>
              <a:latin typeface="宋体" pitchFamily="2" charset="-122"/>
            </a:endParaRPr>
          </a:p>
        </p:txBody>
      </p:sp>
      <p:sp>
        <p:nvSpPr>
          <p:cNvPr id="446476" name="Rectangle 12"/>
          <p:cNvSpPr>
            <a:spLocks noChangeArrowheads="1"/>
          </p:cNvSpPr>
          <p:nvPr/>
        </p:nvSpPr>
        <p:spPr bwMode="auto">
          <a:xfrm>
            <a:off x="250825" y="1989138"/>
            <a:ext cx="2881313" cy="4381500"/>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20000"/>
              </a:lnSpc>
              <a:spcAft>
                <a:spcPct val="0"/>
              </a:spcAft>
              <a:buClrTx/>
              <a:buSzTx/>
              <a:buFontTx/>
              <a:buNone/>
            </a:pPr>
            <a:r>
              <a:rPr kumimoji="1" lang="en-US" altLang="zh-CN" sz="2000" b="1">
                <a:effectLst>
                  <a:outerShdw blurRad="38100" dist="38100" dir="2700000" algn="tl">
                    <a:srgbClr val="C0C0C0"/>
                  </a:outerShdw>
                </a:effectLst>
              </a:rPr>
              <a:t>        </a:t>
            </a:r>
            <a:r>
              <a:rPr kumimoji="1" lang="zh-CN" altLang="en-US" sz="2000" b="1">
                <a:effectLst>
                  <a:outerShdw blurRad="38100" dist="38100" dir="2700000" algn="tl">
                    <a:srgbClr val="C0C0C0"/>
                  </a:outerShdw>
                </a:effectLst>
              </a:rPr>
              <a:t>软件质量保证（</a:t>
            </a:r>
            <a:r>
              <a:rPr kumimoji="1" lang="en-US" altLang="zh-CN" sz="2000" b="1">
                <a:effectLst>
                  <a:outerShdw blurRad="38100" dist="38100" dir="2700000" algn="tl">
                    <a:srgbClr val="C0C0C0"/>
                  </a:outerShdw>
                </a:effectLst>
              </a:rPr>
              <a:t>Software Quality Assurance</a:t>
            </a:r>
            <a:r>
              <a:rPr kumimoji="1" lang="zh-CN" altLang="en-US" sz="2000" b="1">
                <a:effectLst>
                  <a:outerShdw blurRad="38100" dist="38100" dir="2700000" algn="tl">
                    <a:srgbClr val="C0C0C0"/>
                  </a:outerShdw>
                </a:effectLst>
              </a:rPr>
              <a:t>，</a:t>
            </a:r>
            <a:r>
              <a:rPr kumimoji="1" lang="en-US" altLang="zh-CN" sz="2000" b="1">
                <a:effectLst>
                  <a:outerShdw blurRad="38100" dist="38100" dir="2700000" algn="tl">
                    <a:srgbClr val="C0C0C0"/>
                  </a:outerShdw>
                </a:effectLst>
              </a:rPr>
              <a:t>SQA</a:t>
            </a:r>
            <a:r>
              <a:rPr kumimoji="1" lang="zh-CN" altLang="en-US" sz="2000" b="1">
                <a:effectLst>
                  <a:outerShdw blurRad="38100" dist="38100" dir="2700000" algn="tl">
                    <a:srgbClr val="C0C0C0"/>
                  </a:outerShdw>
                </a:effectLst>
              </a:rPr>
              <a:t>）通过建立一套有计划的、有系统的方法，保证拟定出的标准、步骤、实践和方法能够正确地被所有项目正确采用。</a:t>
            </a:r>
            <a:r>
              <a:rPr kumimoji="1" lang="en-US" altLang="zh-CN" sz="2000" b="1">
                <a:effectLst>
                  <a:outerShdw blurRad="38100" dist="38100" dir="2700000" algn="tl">
                    <a:srgbClr val="C0C0C0"/>
                  </a:outerShdw>
                </a:effectLst>
              </a:rPr>
              <a:t>SQA</a:t>
            </a:r>
            <a:r>
              <a:rPr kumimoji="1" lang="zh-CN" altLang="en-US" sz="2000" b="1">
                <a:effectLst>
                  <a:outerShdw blurRad="38100" dist="38100" dir="2700000" algn="tl">
                    <a:srgbClr val="C0C0C0"/>
                  </a:outerShdw>
                </a:effectLst>
              </a:rPr>
              <a:t>通过管理人员对软件产品和开发活动进行评审和审计，并验证软件是否符合软件质量评价标准。 </a:t>
            </a:r>
          </a:p>
        </p:txBody>
      </p:sp>
      <p:grpSp>
        <p:nvGrpSpPr>
          <p:cNvPr id="446477" name="Group 13"/>
          <p:cNvGrpSpPr>
            <a:grpSpLocks/>
          </p:cNvGrpSpPr>
          <p:nvPr/>
        </p:nvGrpSpPr>
        <p:grpSpPr bwMode="auto">
          <a:xfrm>
            <a:off x="3635375" y="1916113"/>
            <a:ext cx="5329238" cy="1468437"/>
            <a:chOff x="4719" y="3897"/>
            <a:chExt cx="3741" cy="1872"/>
          </a:xfrm>
        </p:grpSpPr>
        <p:sp>
          <p:nvSpPr>
            <p:cNvPr id="446478" name="Arc 14"/>
            <p:cNvSpPr>
              <a:spLocks/>
            </p:cNvSpPr>
            <p:nvPr/>
          </p:nvSpPr>
          <p:spPr bwMode="auto">
            <a:xfrm rot="383745">
              <a:off x="6286" y="3922"/>
              <a:ext cx="906" cy="860"/>
            </a:xfrm>
            <a:custGeom>
              <a:avLst/>
              <a:gdLst>
                <a:gd name="G0" fmla="+- 147 0 0"/>
                <a:gd name="G1" fmla="+- 21600 0 0"/>
                <a:gd name="G2" fmla="+- 21600 0 0"/>
                <a:gd name="T0" fmla="*/ 0 w 21738"/>
                <a:gd name="T1" fmla="*/ 0 h 21600"/>
                <a:gd name="T2" fmla="*/ 21738 w 21738"/>
                <a:gd name="T3" fmla="*/ 20967 h 21600"/>
                <a:gd name="T4" fmla="*/ 147 w 21738"/>
                <a:gd name="T5" fmla="*/ 21600 h 21600"/>
              </a:gdLst>
              <a:ahLst/>
              <a:cxnLst>
                <a:cxn ang="0">
                  <a:pos x="T0" y="T1"/>
                </a:cxn>
                <a:cxn ang="0">
                  <a:pos x="T2" y="T3"/>
                </a:cxn>
                <a:cxn ang="0">
                  <a:pos x="T4" y="T5"/>
                </a:cxn>
              </a:cxnLst>
              <a:rect l="0" t="0" r="r" b="b"/>
              <a:pathLst>
                <a:path w="21738" h="21600" fill="none" extrusionOk="0">
                  <a:moveTo>
                    <a:pt x="0" y="0"/>
                  </a:moveTo>
                  <a:cubicBezTo>
                    <a:pt x="49" y="0"/>
                    <a:pt x="98" y="-1"/>
                    <a:pt x="147" y="0"/>
                  </a:cubicBezTo>
                  <a:cubicBezTo>
                    <a:pt x="11829" y="0"/>
                    <a:pt x="21395" y="9289"/>
                    <a:pt x="21737" y="20967"/>
                  </a:cubicBezTo>
                </a:path>
                <a:path w="21738" h="21600" stroke="0" extrusionOk="0">
                  <a:moveTo>
                    <a:pt x="0" y="0"/>
                  </a:moveTo>
                  <a:cubicBezTo>
                    <a:pt x="49" y="0"/>
                    <a:pt x="98" y="-1"/>
                    <a:pt x="147" y="0"/>
                  </a:cubicBezTo>
                  <a:cubicBezTo>
                    <a:pt x="11829" y="0"/>
                    <a:pt x="21395" y="9289"/>
                    <a:pt x="21737" y="20967"/>
                  </a:cubicBezTo>
                  <a:lnTo>
                    <a:pt x="147" y="21600"/>
                  </a:lnTo>
                  <a:close/>
                </a:path>
              </a:pathLst>
            </a:custGeom>
            <a:noFill/>
            <a:ln w="9525">
              <a:solidFill>
                <a:srgbClr val="000000"/>
              </a:solidFill>
              <a:round/>
              <a:headEnd/>
              <a:tailEnd type="stealth" w="med" len="med"/>
            </a:ln>
          </p:spPr>
          <p:txBody>
            <a:bodyPr/>
            <a:lstStyle/>
            <a:p>
              <a:endParaRPr lang="zh-CN" altLang="en-US"/>
            </a:p>
          </p:txBody>
        </p:sp>
        <p:sp>
          <p:nvSpPr>
            <p:cNvPr id="446479" name="Arc 15"/>
            <p:cNvSpPr>
              <a:spLocks/>
            </p:cNvSpPr>
            <p:nvPr/>
          </p:nvSpPr>
          <p:spPr bwMode="auto">
            <a:xfrm rot="5553706">
              <a:off x="6286" y="4852"/>
              <a:ext cx="900" cy="903"/>
            </a:xfrm>
            <a:custGeom>
              <a:avLst/>
              <a:gdLst>
                <a:gd name="G0" fmla="+- 0 0 0"/>
                <a:gd name="G1" fmla="+- 21600 0 0"/>
                <a:gd name="G2" fmla="+- 21600 0 0"/>
                <a:gd name="T0" fmla="*/ 0 w 21591"/>
                <a:gd name="T1" fmla="*/ 0 h 21600"/>
                <a:gd name="T2" fmla="*/ 21591 w 21591"/>
                <a:gd name="T3" fmla="*/ 20967 h 21600"/>
                <a:gd name="T4" fmla="*/ 0 w 21591"/>
                <a:gd name="T5" fmla="*/ 21600 h 21600"/>
              </a:gdLst>
              <a:ahLst/>
              <a:cxnLst>
                <a:cxn ang="0">
                  <a:pos x="T0" y="T1"/>
                </a:cxn>
                <a:cxn ang="0">
                  <a:pos x="T2" y="T3"/>
                </a:cxn>
                <a:cxn ang="0">
                  <a:pos x="T4" y="T5"/>
                </a:cxn>
              </a:cxnLst>
              <a:rect l="0" t="0" r="r" b="b"/>
              <a:pathLst>
                <a:path w="21591" h="21600" fill="none" extrusionOk="0">
                  <a:moveTo>
                    <a:pt x="-1" y="0"/>
                  </a:moveTo>
                  <a:cubicBezTo>
                    <a:pt x="11682" y="0"/>
                    <a:pt x="21248" y="9289"/>
                    <a:pt x="21590" y="20967"/>
                  </a:cubicBezTo>
                </a:path>
                <a:path w="21591" h="21600" stroke="0" extrusionOk="0">
                  <a:moveTo>
                    <a:pt x="-1" y="0"/>
                  </a:moveTo>
                  <a:cubicBezTo>
                    <a:pt x="11682" y="0"/>
                    <a:pt x="21248" y="9289"/>
                    <a:pt x="21590" y="20967"/>
                  </a:cubicBezTo>
                  <a:lnTo>
                    <a:pt x="0" y="21600"/>
                  </a:lnTo>
                  <a:close/>
                </a:path>
              </a:pathLst>
            </a:custGeom>
            <a:noFill/>
            <a:ln w="9525">
              <a:solidFill>
                <a:srgbClr val="000000"/>
              </a:solidFill>
              <a:round/>
              <a:headEnd/>
              <a:tailEnd type="stealth" w="med" len="med"/>
            </a:ln>
          </p:spPr>
          <p:txBody>
            <a:bodyPr/>
            <a:lstStyle/>
            <a:p>
              <a:endParaRPr lang="zh-CN" altLang="en-US"/>
            </a:p>
          </p:txBody>
        </p:sp>
        <p:sp>
          <p:nvSpPr>
            <p:cNvPr id="446480" name="Arc 16"/>
            <p:cNvSpPr>
              <a:spLocks/>
            </p:cNvSpPr>
            <p:nvPr/>
          </p:nvSpPr>
          <p:spPr bwMode="auto">
            <a:xfrm rot="10733417">
              <a:off x="5328" y="4827"/>
              <a:ext cx="900" cy="936"/>
            </a:xfrm>
            <a:custGeom>
              <a:avLst/>
              <a:gdLst>
                <a:gd name="G0" fmla="+- 0 0 0"/>
                <a:gd name="G1" fmla="+- 21600 0 0"/>
                <a:gd name="G2" fmla="+- 21600 0 0"/>
                <a:gd name="T0" fmla="*/ 67 w 21591"/>
                <a:gd name="T1" fmla="*/ 0 h 21600"/>
                <a:gd name="T2" fmla="*/ 21591 w 21591"/>
                <a:gd name="T3" fmla="*/ 20967 h 21600"/>
                <a:gd name="T4" fmla="*/ 0 w 21591"/>
                <a:gd name="T5" fmla="*/ 21600 h 21600"/>
              </a:gdLst>
              <a:ahLst/>
              <a:cxnLst>
                <a:cxn ang="0">
                  <a:pos x="T0" y="T1"/>
                </a:cxn>
                <a:cxn ang="0">
                  <a:pos x="T2" y="T3"/>
                </a:cxn>
                <a:cxn ang="0">
                  <a:pos x="T4" y="T5"/>
                </a:cxn>
              </a:cxnLst>
              <a:rect l="0" t="0" r="r" b="b"/>
              <a:pathLst>
                <a:path w="21591" h="21600" fill="none" extrusionOk="0">
                  <a:moveTo>
                    <a:pt x="66" y="0"/>
                  </a:moveTo>
                  <a:cubicBezTo>
                    <a:pt x="11723" y="36"/>
                    <a:pt x="21249" y="9315"/>
                    <a:pt x="21590" y="20967"/>
                  </a:cubicBezTo>
                </a:path>
                <a:path w="21591" h="21600" stroke="0" extrusionOk="0">
                  <a:moveTo>
                    <a:pt x="66" y="0"/>
                  </a:moveTo>
                  <a:cubicBezTo>
                    <a:pt x="11723" y="36"/>
                    <a:pt x="21249" y="9315"/>
                    <a:pt x="21590" y="20967"/>
                  </a:cubicBezTo>
                  <a:lnTo>
                    <a:pt x="0" y="21600"/>
                  </a:lnTo>
                  <a:close/>
                </a:path>
              </a:pathLst>
            </a:custGeom>
            <a:noFill/>
            <a:ln w="9525">
              <a:solidFill>
                <a:srgbClr val="000000"/>
              </a:solidFill>
              <a:round/>
              <a:headEnd/>
              <a:tailEnd type="stealth" w="med" len="med"/>
            </a:ln>
          </p:spPr>
          <p:txBody>
            <a:bodyPr/>
            <a:lstStyle/>
            <a:p>
              <a:endParaRPr lang="zh-CN" altLang="en-US"/>
            </a:p>
          </p:txBody>
        </p:sp>
        <p:sp>
          <p:nvSpPr>
            <p:cNvPr id="446481" name="Arc 17"/>
            <p:cNvSpPr>
              <a:spLocks/>
            </p:cNvSpPr>
            <p:nvPr/>
          </p:nvSpPr>
          <p:spPr bwMode="auto">
            <a:xfrm rot="-27086840">
              <a:off x="5329" y="3879"/>
              <a:ext cx="900" cy="936"/>
            </a:xfrm>
            <a:custGeom>
              <a:avLst/>
              <a:gdLst>
                <a:gd name="G0" fmla="+- 0 0 0"/>
                <a:gd name="G1" fmla="+- 21600 0 0"/>
                <a:gd name="G2" fmla="+- 21600 0 0"/>
                <a:gd name="T0" fmla="*/ 0 w 21591"/>
                <a:gd name="T1" fmla="*/ 0 h 21600"/>
                <a:gd name="T2" fmla="*/ 21591 w 21591"/>
                <a:gd name="T3" fmla="*/ 20967 h 21600"/>
                <a:gd name="T4" fmla="*/ 0 w 21591"/>
                <a:gd name="T5" fmla="*/ 21600 h 21600"/>
              </a:gdLst>
              <a:ahLst/>
              <a:cxnLst>
                <a:cxn ang="0">
                  <a:pos x="T0" y="T1"/>
                </a:cxn>
                <a:cxn ang="0">
                  <a:pos x="T2" y="T3"/>
                </a:cxn>
                <a:cxn ang="0">
                  <a:pos x="T4" y="T5"/>
                </a:cxn>
              </a:cxnLst>
              <a:rect l="0" t="0" r="r" b="b"/>
              <a:pathLst>
                <a:path w="21591" h="21600" fill="none" extrusionOk="0">
                  <a:moveTo>
                    <a:pt x="-1" y="0"/>
                  </a:moveTo>
                  <a:cubicBezTo>
                    <a:pt x="11682" y="0"/>
                    <a:pt x="21248" y="9289"/>
                    <a:pt x="21590" y="20967"/>
                  </a:cubicBezTo>
                </a:path>
                <a:path w="21591" h="21600" stroke="0" extrusionOk="0">
                  <a:moveTo>
                    <a:pt x="-1" y="0"/>
                  </a:moveTo>
                  <a:cubicBezTo>
                    <a:pt x="11682" y="0"/>
                    <a:pt x="21248" y="9289"/>
                    <a:pt x="21590" y="20967"/>
                  </a:cubicBezTo>
                  <a:lnTo>
                    <a:pt x="0" y="21600"/>
                  </a:lnTo>
                  <a:close/>
                </a:path>
              </a:pathLst>
            </a:custGeom>
            <a:noFill/>
            <a:ln w="9525">
              <a:solidFill>
                <a:srgbClr val="000000"/>
              </a:solidFill>
              <a:round/>
              <a:headEnd/>
              <a:tailEnd type="stealth" w="med" len="med"/>
            </a:ln>
          </p:spPr>
          <p:txBody>
            <a:bodyPr/>
            <a:lstStyle/>
            <a:p>
              <a:endParaRPr lang="zh-CN" altLang="en-US"/>
            </a:p>
          </p:txBody>
        </p:sp>
        <p:sp>
          <p:nvSpPr>
            <p:cNvPr id="446482" name="Text Box 18"/>
            <p:cNvSpPr txBox="1">
              <a:spLocks noChangeArrowheads="1"/>
            </p:cNvSpPr>
            <p:nvPr/>
          </p:nvSpPr>
          <p:spPr bwMode="auto">
            <a:xfrm>
              <a:off x="4719" y="4079"/>
              <a:ext cx="900" cy="468"/>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沟通</a:t>
              </a:r>
              <a:endParaRPr lang="zh-CN" altLang="en-US" b="1">
                <a:effectLst>
                  <a:outerShdw blurRad="38100" dist="38100" dir="2700000" algn="tl">
                    <a:srgbClr val="C0C0C0"/>
                  </a:outerShdw>
                </a:effectLst>
              </a:endParaRPr>
            </a:p>
          </p:txBody>
        </p:sp>
        <p:sp>
          <p:nvSpPr>
            <p:cNvPr id="446483" name="Text Box 19"/>
            <p:cNvSpPr txBox="1">
              <a:spLocks noChangeArrowheads="1"/>
            </p:cNvSpPr>
            <p:nvPr/>
          </p:nvSpPr>
          <p:spPr bwMode="auto">
            <a:xfrm>
              <a:off x="6840" y="3936"/>
              <a:ext cx="900" cy="468"/>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检查</a:t>
              </a:r>
              <a:endParaRPr lang="zh-CN" altLang="en-US" b="1">
                <a:effectLst>
                  <a:outerShdw blurRad="38100" dist="38100" dir="2700000" algn="tl">
                    <a:srgbClr val="C0C0C0"/>
                  </a:outerShdw>
                </a:effectLst>
              </a:endParaRPr>
            </a:p>
          </p:txBody>
        </p:sp>
        <p:sp>
          <p:nvSpPr>
            <p:cNvPr id="446484" name="Text Box 20"/>
            <p:cNvSpPr txBox="1">
              <a:spLocks noChangeArrowheads="1"/>
            </p:cNvSpPr>
            <p:nvPr/>
          </p:nvSpPr>
          <p:spPr bwMode="auto">
            <a:xfrm>
              <a:off x="7020" y="5184"/>
              <a:ext cx="1440" cy="468"/>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认识与纠正</a:t>
              </a:r>
              <a:endParaRPr lang="zh-CN" altLang="en-US" b="1">
                <a:effectLst>
                  <a:outerShdw blurRad="38100" dist="38100" dir="2700000" algn="tl">
                    <a:srgbClr val="C0C0C0"/>
                  </a:outerShdw>
                </a:effectLst>
              </a:endParaRPr>
            </a:p>
          </p:txBody>
        </p:sp>
        <p:sp>
          <p:nvSpPr>
            <p:cNvPr id="446485" name="Text Box 21"/>
            <p:cNvSpPr txBox="1">
              <a:spLocks noChangeArrowheads="1"/>
            </p:cNvSpPr>
            <p:nvPr/>
          </p:nvSpPr>
          <p:spPr bwMode="auto">
            <a:xfrm>
              <a:off x="4732" y="5301"/>
              <a:ext cx="900" cy="468"/>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沟通</a:t>
              </a:r>
              <a:endParaRPr lang="zh-CN" altLang="en-US" b="1">
                <a:effectLst>
                  <a:outerShdw blurRad="38100" dist="38100" dir="2700000" algn="tl">
                    <a:srgbClr val="C0C0C0"/>
                  </a:outerShdw>
                </a:effectLst>
              </a:endParaRPr>
            </a:p>
          </p:txBody>
        </p:sp>
        <p:sp>
          <p:nvSpPr>
            <p:cNvPr id="446486" name="Text Box 22"/>
            <p:cNvSpPr txBox="1">
              <a:spLocks noChangeArrowheads="1"/>
            </p:cNvSpPr>
            <p:nvPr/>
          </p:nvSpPr>
          <p:spPr bwMode="auto">
            <a:xfrm>
              <a:off x="5606" y="4443"/>
              <a:ext cx="1260" cy="780"/>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软件质量保证</a:t>
              </a:r>
              <a:endParaRPr lang="zh-CN" altLang="en-US" b="1">
                <a:effectLst>
                  <a:outerShdw blurRad="38100" dist="38100" dir="2700000" algn="tl">
                    <a:srgbClr val="C0C0C0"/>
                  </a:outerShdw>
                </a:effectLst>
              </a:endParaRPr>
            </a:p>
          </p:txBody>
        </p:sp>
      </p:grpSp>
      <p:grpSp>
        <p:nvGrpSpPr>
          <p:cNvPr id="446487" name="Group 23"/>
          <p:cNvGrpSpPr>
            <a:grpSpLocks/>
          </p:cNvGrpSpPr>
          <p:nvPr/>
        </p:nvGrpSpPr>
        <p:grpSpPr bwMode="auto">
          <a:xfrm>
            <a:off x="3492500" y="4221163"/>
            <a:ext cx="5472113" cy="2232025"/>
            <a:chOff x="6660" y="3936"/>
            <a:chExt cx="3498" cy="2849"/>
          </a:xfrm>
        </p:grpSpPr>
        <p:sp>
          <p:nvSpPr>
            <p:cNvPr id="446488" name="Rectangle 24"/>
            <p:cNvSpPr>
              <a:spLocks noChangeArrowheads="1"/>
            </p:cNvSpPr>
            <p:nvPr/>
          </p:nvSpPr>
          <p:spPr bwMode="auto">
            <a:xfrm>
              <a:off x="6660" y="3936"/>
              <a:ext cx="3240" cy="468"/>
            </a:xfrm>
            <a:prstGeom prst="rect">
              <a:avLst/>
            </a:prstGeom>
            <a:solidFill>
              <a:srgbClr val="FFFFFF"/>
            </a:solidFill>
            <a:ln w="9525">
              <a:solidFill>
                <a:srgbClr val="000000"/>
              </a:solid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项目（总）经理</a:t>
              </a:r>
              <a:endParaRPr lang="zh-CN" altLang="en-US" b="1">
                <a:effectLst>
                  <a:outerShdw blurRad="38100" dist="38100" dir="2700000" algn="tl">
                    <a:srgbClr val="C0C0C0"/>
                  </a:outerShdw>
                </a:effectLst>
              </a:endParaRPr>
            </a:p>
          </p:txBody>
        </p:sp>
        <p:sp>
          <p:nvSpPr>
            <p:cNvPr id="446489" name="Line 25"/>
            <p:cNvSpPr>
              <a:spLocks noChangeShapeType="1"/>
            </p:cNvSpPr>
            <p:nvPr/>
          </p:nvSpPr>
          <p:spPr bwMode="auto">
            <a:xfrm>
              <a:off x="6843" y="4404"/>
              <a:ext cx="0" cy="2381"/>
            </a:xfrm>
            <a:prstGeom prst="line">
              <a:avLst/>
            </a:prstGeom>
            <a:noFill/>
            <a:ln w="9525">
              <a:solidFill>
                <a:srgbClr val="000000"/>
              </a:solidFill>
              <a:round/>
              <a:headEnd/>
              <a:tailEnd/>
            </a:ln>
          </p:spPr>
          <p:txBody>
            <a:bodyPr/>
            <a:lstStyle/>
            <a:p>
              <a:endParaRPr lang="zh-CN" altLang="en-US"/>
            </a:p>
          </p:txBody>
        </p:sp>
        <p:sp>
          <p:nvSpPr>
            <p:cNvPr id="446490" name="Text Box 26"/>
            <p:cNvSpPr txBox="1">
              <a:spLocks noChangeArrowheads="1"/>
            </p:cNvSpPr>
            <p:nvPr/>
          </p:nvSpPr>
          <p:spPr bwMode="auto">
            <a:xfrm>
              <a:off x="6840" y="4521"/>
              <a:ext cx="1260" cy="494"/>
            </a:xfrm>
            <a:prstGeom prst="rect">
              <a:avLst/>
            </a:prstGeom>
            <a:solidFill>
              <a:srgbClr val="FFFFFF"/>
            </a:solidFill>
            <a:ln w="9525">
              <a:solidFill>
                <a:srgbClr val="000000"/>
              </a:solidFill>
              <a:miter lim="800000"/>
              <a:headEnd/>
              <a:tailEnd/>
            </a:ln>
          </p:spPr>
          <p:txBody>
            <a:bodyPr lIns="36000" rIns="360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项目小组</a:t>
              </a:r>
              <a:r>
                <a:rPr lang="en-US" altLang="zh-CN" b="1">
                  <a:effectLst>
                    <a:outerShdw blurRad="38100" dist="38100" dir="2700000" algn="tl">
                      <a:srgbClr val="C0C0C0"/>
                    </a:outerShdw>
                  </a:effectLst>
                  <a:latin typeface="Times New Roman" pitchFamily="18" charset="0"/>
                </a:rPr>
                <a:t>1</a:t>
              </a:r>
              <a:endParaRPr lang="en-US" altLang="zh-CN" b="1">
                <a:effectLst>
                  <a:outerShdw blurRad="38100" dist="38100" dir="2700000" algn="tl">
                    <a:srgbClr val="C0C0C0"/>
                  </a:outerShdw>
                </a:effectLst>
              </a:endParaRPr>
            </a:p>
          </p:txBody>
        </p:sp>
        <p:sp>
          <p:nvSpPr>
            <p:cNvPr id="446491" name="Text Box 27"/>
            <p:cNvSpPr txBox="1">
              <a:spLocks noChangeArrowheads="1"/>
            </p:cNvSpPr>
            <p:nvPr/>
          </p:nvSpPr>
          <p:spPr bwMode="auto">
            <a:xfrm>
              <a:off x="6840" y="5145"/>
              <a:ext cx="1260" cy="494"/>
            </a:xfrm>
            <a:prstGeom prst="rect">
              <a:avLst/>
            </a:prstGeom>
            <a:solidFill>
              <a:srgbClr val="FFFFFF"/>
            </a:solidFill>
            <a:ln w="9525">
              <a:solidFill>
                <a:srgbClr val="000000"/>
              </a:solidFill>
              <a:miter lim="800000"/>
              <a:headEnd/>
              <a:tailEnd/>
            </a:ln>
          </p:spPr>
          <p:txBody>
            <a:bodyPr lIns="36000" rIns="360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项目小组</a:t>
              </a:r>
              <a:r>
                <a:rPr lang="en-US" altLang="zh-CN" b="1">
                  <a:effectLst>
                    <a:outerShdw blurRad="38100" dist="38100" dir="2700000" algn="tl">
                      <a:srgbClr val="C0C0C0"/>
                    </a:outerShdw>
                  </a:effectLst>
                  <a:latin typeface="Times New Roman" pitchFamily="18" charset="0"/>
                </a:rPr>
                <a:t>2</a:t>
              </a:r>
              <a:endParaRPr lang="en-US" altLang="zh-CN" b="1">
                <a:effectLst>
                  <a:outerShdw blurRad="38100" dist="38100" dir="2700000" algn="tl">
                    <a:srgbClr val="C0C0C0"/>
                  </a:outerShdw>
                </a:effectLst>
              </a:endParaRPr>
            </a:p>
          </p:txBody>
        </p:sp>
        <p:sp>
          <p:nvSpPr>
            <p:cNvPr id="446492" name="Text Box 28"/>
            <p:cNvSpPr txBox="1">
              <a:spLocks noChangeArrowheads="1"/>
            </p:cNvSpPr>
            <p:nvPr/>
          </p:nvSpPr>
          <p:spPr bwMode="auto">
            <a:xfrm>
              <a:off x="6840" y="6120"/>
              <a:ext cx="1260" cy="494"/>
            </a:xfrm>
            <a:prstGeom prst="rect">
              <a:avLst/>
            </a:prstGeom>
            <a:solidFill>
              <a:srgbClr val="FFFFFF"/>
            </a:solidFill>
            <a:ln w="9525">
              <a:solidFill>
                <a:srgbClr val="000000"/>
              </a:solidFill>
              <a:miter lim="800000"/>
              <a:headEnd/>
              <a:tailEnd/>
            </a:ln>
          </p:spPr>
          <p:txBody>
            <a:bodyPr lIns="36000" rIns="360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项目小组</a:t>
              </a:r>
              <a:r>
                <a:rPr lang="en-US" altLang="zh-CN" b="1">
                  <a:effectLst>
                    <a:outerShdw blurRad="38100" dist="38100" dir="2700000" algn="tl">
                      <a:srgbClr val="C0C0C0"/>
                    </a:outerShdw>
                  </a:effectLst>
                  <a:latin typeface="Times New Roman" pitchFamily="18" charset="0"/>
                </a:rPr>
                <a:t>n</a:t>
              </a:r>
              <a:endParaRPr lang="en-US" altLang="zh-CN" b="1">
                <a:effectLst>
                  <a:outerShdw blurRad="38100" dist="38100" dir="2700000" algn="tl">
                    <a:srgbClr val="C0C0C0"/>
                  </a:outerShdw>
                </a:effectLst>
              </a:endParaRPr>
            </a:p>
          </p:txBody>
        </p:sp>
        <p:sp>
          <p:nvSpPr>
            <p:cNvPr id="446493" name="Text Box 29"/>
            <p:cNvSpPr txBox="1">
              <a:spLocks noChangeArrowheads="1"/>
            </p:cNvSpPr>
            <p:nvPr/>
          </p:nvSpPr>
          <p:spPr bwMode="auto">
            <a:xfrm>
              <a:off x="6840" y="5626"/>
              <a:ext cx="1260" cy="494"/>
            </a:xfrm>
            <a:prstGeom prst="rect">
              <a:avLst/>
            </a:prstGeom>
            <a:noFill/>
            <a:ln w="9525">
              <a:noFill/>
              <a:miter lim="800000"/>
              <a:headEnd/>
              <a:tailEnd/>
            </a:ln>
          </p:spPr>
          <p:txBody>
            <a:bodyPr lIns="36000" rIns="36000"/>
            <a:lstStyle/>
            <a:p>
              <a:pPr marL="822325" indent="-419100" defTabSz="350838">
                <a:buFont typeface="Wingdings" pitchFamily="2" charset="2"/>
                <a:buNone/>
                <a:tabLst>
                  <a:tab pos="1277938" algn="l"/>
                </a:tabLst>
              </a:pPr>
              <a:r>
                <a:rPr lang="en-US" altLang="zh-CN" b="1">
                  <a:effectLst>
                    <a:outerShdw blurRad="38100" dist="38100" dir="2700000" algn="tl">
                      <a:srgbClr val="C0C0C0"/>
                    </a:outerShdw>
                  </a:effectLst>
                  <a:latin typeface="Times New Roman" pitchFamily="18" charset="0"/>
                </a:rPr>
                <a:t>……</a:t>
              </a:r>
              <a:endParaRPr lang="en-US" altLang="zh-CN" b="1">
                <a:effectLst>
                  <a:outerShdw blurRad="38100" dist="38100" dir="2700000" algn="tl">
                    <a:srgbClr val="C0C0C0"/>
                  </a:outerShdw>
                </a:effectLst>
              </a:endParaRPr>
            </a:p>
          </p:txBody>
        </p:sp>
        <p:sp>
          <p:nvSpPr>
            <p:cNvPr id="446494" name="Line 30"/>
            <p:cNvSpPr>
              <a:spLocks noChangeShapeType="1"/>
            </p:cNvSpPr>
            <p:nvPr/>
          </p:nvSpPr>
          <p:spPr bwMode="auto">
            <a:xfrm>
              <a:off x="9540" y="4404"/>
              <a:ext cx="0" cy="312"/>
            </a:xfrm>
            <a:prstGeom prst="line">
              <a:avLst/>
            </a:prstGeom>
            <a:noFill/>
            <a:ln w="9525">
              <a:solidFill>
                <a:srgbClr val="000000"/>
              </a:solidFill>
              <a:round/>
              <a:headEnd/>
              <a:tailEnd/>
            </a:ln>
          </p:spPr>
          <p:txBody>
            <a:bodyPr/>
            <a:lstStyle/>
            <a:p>
              <a:endParaRPr lang="zh-CN" altLang="en-US"/>
            </a:p>
          </p:txBody>
        </p:sp>
        <p:sp>
          <p:nvSpPr>
            <p:cNvPr id="446495" name="Text Box 31"/>
            <p:cNvSpPr txBox="1">
              <a:spLocks noChangeArrowheads="1"/>
            </p:cNvSpPr>
            <p:nvPr/>
          </p:nvSpPr>
          <p:spPr bwMode="auto">
            <a:xfrm>
              <a:off x="8898" y="4716"/>
              <a:ext cx="1260" cy="494"/>
            </a:xfrm>
            <a:prstGeom prst="rect">
              <a:avLst/>
            </a:prstGeom>
            <a:solidFill>
              <a:srgbClr val="FFFFFF"/>
            </a:solidFill>
            <a:ln w="9525">
              <a:solidFill>
                <a:srgbClr val="000000"/>
              </a:solidFill>
              <a:miter lim="800000"/>
              <a:headEnd/>
              <a:tailEnd/>
            </a:ln>
          </p:spPr>
          <p:txBody>
            <a:bodyPr lIns="36000" rIns="360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测试小组</a:t>
              </a:r>
              <a:endParaRPr lang="zh-CN" altLang="en-US" b="1">
                <a:effectLst>
                  <a:outerShdw blurRad="38100" dist="38100" dir="2700000" algn="tl">
                    <a:srgbClr val="C0C0C0"/>
                  </a:outerShdw>
                </a:effectLst>
              </a:endParaRPr>
            </a:p>
          </p:txBody>
        </p:sp>
        <p:sp>
          <p:nvSpPr>
            <p:cNvPr id="446496" name="Line 32"/>
            <p:cNvSpPr>
              <a:spLocks noChangeShapeType="1"/>
            </p:cNvSpPr>
            <p:nvPr/>
          </p:nvSpPr>
          <p:spPr bwMode="auto">
            <a:xfrm>
              <a:off x="8126" y="4755"/>
              <a:ext cx="720" cy="156"/>
            </a:xfrm>
            <a:prstGeom prst="line">
              <a:avLst/>
            </a:prstGeom>
            <a:noFill/>
            <a:ln w="9525">
              <a:solidFill>
                <a:srgbClr val="000000"/>
              </a:solidFill>
              <a:prstDash val="dash"/>
              <a:round/>
              <a:headEnd/>
              <a:tailEnd/>
            </a:ln>
          </p:spPr>
          <p:txBody>
            <a:bodyPr/>
            <a:lstStyle/>
            <a:p>
              <a:endParaRPr lang="zh-CN" altLang="en-US"/>
            </a:p>
          </p:txBody>
        </p:sp>
        <p:sp>
          <p:nvSpPr>
            <p:cNvPr id="446497" name="Line 33"/>
            <p:cNvSpPr>
              <a:spLocks noChangeShapeType="1"/>
            </p:cNvSpPr>
            <p:nvPr/>
          </p:nvSpPr>
          <p:spPr bwMode="auto">
            <a:xfrm flipV="1">
              <a:off x="8126" y="4963"/>
              <a:ext cx="720" cy="312"/>
            </a:xfrm>
            <a:prstGeom prst="line">
              <a:avLst/>
            </a:prstGeom>
            <a:noFill/>
            <a:ln w="9525">
              <a:solidFill>
                <a:srgbClr val="000000"/>
              </a:solidFill>
              <a:prstDash val="dash"/>
              <a:round/>
              <a:headEnd/>
              <a:tailEnd/>
            </a:ln>
          </p:spPr>
          <p:txBody>
            <a:bodyPr/>
            <a:lstStyle/>
            <a:p>
              <a:endParaRPr lang="zh-CN" altLang="en-US"/>
            </a:p>
          </p:txBody>
        </p:sp>
        <p:sp>
          <p:nvSpPr>
            <p:cNvPr id="446498" name="Line 34"/>
            <p:cNvSpPr>
              <a:spLocks noChangeShapeType="1"/>
            </p:cNvSpPr>
            <p:nvPr/>
          </p:nvSpPr>
          <p:spPr bwMode="auto">
            <a:xfrm flipV="1">
              <a:off x="8126" y="5002"/>
              <a:ext cx="720" cy="1248"/>
            </a:xfrm>
            <a:prstGeom prst="line">
              <a:avLst/>
            </a:prstGeom>
            <a:noFill/>
            <a:ln w="9525">
              <a:solidFill>
                <a:srgbClr val="000000"/>
              </a:solidFill>
              <a:prstDash val="dash"/>
              <a:round/>
              <a:headEnd/>
              <a:tailEnd/>
            </a:ln>
          </p:spPr>
          <p:txBody>
            <a:bodyPr/>
            <a:lstStyle/>
            <a:p>
              <a:endParaRPr lang="zh-CN" altLang="en-US"/>
            </a:p>
          </p:txBody>
        </p:sp>
      </p:grpSp>
    </p:spTree>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2" name="Rectangle 4"/>
          <p:cNvSpPr>
            <a:spLocks noChangeArrowheads="1"/>
          </p:cNvSpPr>
          <p:nvPr/>
        </p:nvSpPr>
        <p:spPr bwMode="auto">
          <a:xfrm>
            <a:off x="2627313" y="482600"/>
            <a:ext cx="4164012" cy="550863"/>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项目质量管理</a:t>
            </a:r>
          </a:p>
        </p:txBody>
      </p:sp>
      <p:sp>
        <p:nvSpPr>
          <p:cNvPr id="447493" name="Rectangle 5"/>
          <p:cNvSpPr>
            <a:spLocks noChangeArrowheads="1"/>
          </p:cNvSpPr>
          <p:nvPr/>
        </p:nvSpPr>
        <p:spPr bwMode="auto">
          <a:xfrm>
            <a:off x="250825" y="1341438"/>
            <a:ext cx="3114675" cy="519112"/>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软件质量保证计划</a:t>
            </a:r>
            <a:endParaRPr kumimoji="1" lang="zh-CN" altLang="en-US" sz="2800" b="1">
              <a:solidFill>
                <a:schemeClr val="tx1"/>
              </a:solidFill>
              <a:effectLst>
                <a:outerShdw blurRad="38100" dist="38100" dir="2700000" algn="tl">
                  <a:srgbClr val="C0C0C0"/>
                </a:outerShdw>
              </a:effectLst>
              <a:latin typeface="宋体" pitchFamily="2" charset="-122"/>
            </a:endParaRPr>
          </a:p>
        </p:txBody>
      </p:sp>
      <p:sp>
        <p:nvSpPr>
          <p:cNvPr id="447494" name="Rectangle 6"/>
          <p:cNvSpPr>
            <a:spLocks noChangeArrowheads="1"/>
          </p:cNvSpPr>
          <p:nvPr/>
        </p:nvSpPr>
        <p:spPr bwMode="auto">
          <a:xfrm>
            <a:off x="539750" y="2349500"/>
            <a:ext cx="8318500" cy="3067050"/>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40000"/>
              </a:lnSpc>
              <a:spcAft>
                <a:spcPct val="0"/>
              </a:spcAft>
              <a:buClrTx/>
              <a:buSzTx/>
              <a:buFontTx/>
              <a:buNone/>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软件质量保证计划（</a:t>
            </a:r>
            <a:r>
              <a:rPr kumimoji="1" lang="en-US" altLang="zh-CN" sz="2400" b="1">
                <a:effectLst>
                  <a:outerShdw blurRad="38100" dist="38100" dir="2700000" algn="tl">
                    <a:srgbClr val="C0C0C0"/>
                  </a:outerShdw>
                </a:effectLst>
              </a:rPr>
              <a:t>Software Quality Assurance Plan</a:t>
            </a:r>
            <a:r>
              <a:rPr kumimoji="1" lang="zh-CN" altLang="en-US" sz="2400" b="1">
                <a:effectLst>
                  <a:outerShdw blurRad="38100" dist="38100" dir="2700000" algn="tl">
                    <a:srgbClr val="C0C0C0"/>
                  </a:outerShdw>
                </a:effectLst>
              </a:rPr>
              <a:t>，</a:t>
            </a:r>
            <a:r>
              <a:rPr kumimoji="1" lang="en-US" altLang="zh-CN" sz="2400" b="1">
                <a:effectLst>
                  <a:outerShdw blurRad="38100" dist="38100" dir="2700000" algn="tl">
                    <a:srgbClr val="C0C0C0"/>
                  </a:outerShdw>
                </a:effectLst>
              </a:rPr>
              <a:t>SQAP</a:t>
            </a:r>
            <a:r>
              <a:rPr kumimoji="1" lang="zh-CN" altLang="en-US" sz="2400" b="1">
                <a:effectLst>
                  <a:outerShdw blurRad="38100" dist="38100" dir="2700000" algn="tl">
                    <a:srgbClr val="C0C0C0"/>
                  </a:outerShdw>
                </a:effectLst>
              </a:rPr>
              <a:t>）规定在项目中采用的软件质量保证的措施、方法和步骤。文献</a:t>
            </a:r>
            <a:r>
              <a:rPr kumimoji="1" lang="en-US" altLang="zh-CN" sz="2400" b="1">
                <a:effectLst>
                  <a:outerShdw blurRad="38100" dist="38100" dir="2700000" algn="tl">
                    <a:srgbClr val="C0C0C0"/>
                  </a:outerShdw>
                </a:effectLst>
              </a:rPr>
              <a:t>[12]</a:t>
            </a:r>
            <a:r>
              <a:rPr kumimoji="1" lang="zh-CN" altLang="en-US" sz="2400" b="1">
                <a:effectLst>
                  <a:outerShdw blurRad="38100" dist="38100" dir="2700000" algn="tl">
                    <a:srgbClr val="C0C0C0"/>
                  </a:outerShdw>
                </a:effectLst>
              </a:rPr>
              <a:t>定义了</a:t>
            </a:r>
            <a:r>
              <a:rPr kumimoji="1" lang="en-US" altLang="zh-CN" sz="2400" b="1">
                <a:effectLst>
                  <a:outerShdw blurRad="38100" dist="38100" dir="2700000" algn="tl">
                    <a:srgbClr val="C0C0C0"/>
                  </a:outerShdw>
                </a:effectLst>
              </a:rPr>
              <a:t>SQAP</a:t>
            </a:r>
            <a:r>
              <a:rPr kumimoji="1" lang="zh-CN" altLang="en-US" sz="2400" b="1">
                <a:effectLst>
                  <a:outerShdw blurRad="38100" dist="38100" dir="2700000" algn="tl">
                    <a:srgbClr val="C0C0C0"/>
                  </a:outerShdw>
                </a:effectLst>
              </a:rPr>
              <a:t>文档格式及其内容，并需要根据项目的具体情况有所变化，目的就是体现</a:t>
            </a:r>
            <a:r>
              <a:rPr kumimoji="1" lang="en-US" altLang="zh-CN" sz="2400" b="1">
                <a:effectLst>
                  <a:outerShdw blurRad="38100" dist="38100" dir="2700000" algn="tl">
                    <a:srgbClr val="C0C0C0"/>
                  </a:outerShdw>
                </a:effectLst>
              </a:rPr>
              <a:t>SQA</a:t>
            </a:r>
            <a:r>
              <a:rPr kumimoji="1" lang="zh-CN" altLang="en-US" sz="2400" b="1">
                <a:effectLst>
                  <a:outerShdw blurRad="38100" dist="38100" dir="2700000" algn="tl">
                    <a:srgbClr val="C0C0C0"/>
                  </a:outerShdw>
                </a:effectLst>
              </a:rPr>
              <a:t>组对用户需求，性能需求、领域需求等方面的约束，对软件工程实施的监督和控制，对软件配置变更管理的记录和跟踪。</a:t>
            </a:r>
            <a:r>
              <a:rPr kumimoji="1" lang="zh-CN" altLang="en-US" sz="2400"/>
              <a:t> </a:t>
            </a:r>
          </a:p>
        </p:txBody>
      </p:sp>
    </p:spTree>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9" name="Rectangle 5"/>
          <p:cNvSpPr>
            <a:spLocks noChangeArrowheads="1"/>
          </p:cNvSpPr>
          <p:nvPr/>
        </p:nvSpPr>
        <p:spPr bwMode="auto">
          <a:xfrm>
            <a:off x="1835150" y="404813"/>
            <a:ext cx="5535613" cy="550862"/>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软件能力成熟度模型</a:t>
            </a:r>
          </a:p>
        </p:txBody>
      </p:sp>
      <p:sp>
        <p:nvSpPr>
          <p:cNvPr id="456710" name="Rectangle 6"/>
          <p:cNvSpPr>
            <a:spLocks noChangeArrowheads="1"/>
          </p:cNvSpPr>
          <p:nvPr/>
        </p:nvSpPr>
        <p:spPr bwMode="auto">
          <a:xfrm>
            <a:off x="539750" y="1876425"/>
            <a:ext cx="8064500" cy="3505200"/>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60000"/>
              </a:lnSpc>
              <a:spcAft>
                <a:spcPct val="0"/>
              </a:spcAft>
              <a:buClrTx/>
              <a:buSzTx/>
              <a:buFontTx/>
              <a:buNone/>
            </a:pPr>
            <a:r>
              <a:rPr kumimoji="1" lang="en-US" altLang="zh-CN" sz="2400" b="1">
                <a:effectLst>
                  <a:outerShdw blurRad="38100" dist="38100" dir="2700000" algn="tl">
                    <a:srgbClr val="C0C0C0"/>
                  </a:outerShdw>
                </a:effectLst>
              </a:rPr>
              <a:t>        1986</a:t>
            </a:r>
            <a:r>
              <a:rPr kumimoji="1" lang="zh-CN" altLang="en-US" sz="2400" b="1">
                <a:effectLst>
                  <a:outerShdw blurRad="38100" dist="38100" dir="2700000" algn="tl">
                    <a:srgbClr val="C0C0C0"/>
                  </a:outerShdw>
                </a:effectLst>
              </a:rPr>
              <a:t>年底美国</a:t>
            </a:r>
            <a:r>
              <a:rPr kumimoji="1" lang="en-US" altLang="zh-CN" sz="2400" b="1">
                <a:effectLst>
                  <a:outerShdw blurRad="38100" dist="38100" dir="2700000" algn="tl">
                    <a:srgbClr val="C0C0C0"/>
                  </a:outerShdw>
                </a:effectLst>
              </a:rPr>
              <a:t>SEI/CMU</a:t>
            </a:r>
            <a:r>
              <a:rPr kumimoji="1" lang="zh-CN" altLang="en-US" sz="2400" b="1">
                <a:effectLst>
                  <a:outerShdw blurRad="38100" dist="38100" dir="2700000" algn="tl">
                    <a:srgbClr val="C0C0C0"/>
                  </a:outerShdw>
                </a:effectLst>
              </a:rPr>
              <a:t>开始着手研究和制定支持软件开发组织控制、管理和改进软件过程的软件过程成熟度框架，并于</a:t>
            </a:r>
            <a:r>
              <a:rPr kumimoji="1" lang="en-US" altLang="zh-CN" sz="2400" b="1">
                <a:effectLst>
                  <a:outerShdw blurRad="38100" dist="38100" dir="2700000" algn="tl">
                    <a:srgbClr val="C0C0C0"/>
                  </a:outerShdw>
                </a:effectLst>
              </a:rPr>
              <a:t>1987</a:t>
            </a:r>
            <a:r>
              <a:rPr kumimoji="1" lang="zh-CN" altLang="en-US" sz="2400" b="1">
                <a:effectLst>
                  <a:outerShdw blurRad="38100" dist="38100" dir="2700000" algn="tl">
                    <a:srgbClr val="C0C0C0"/>
                  </a:outerShdw>
                </a:effectLst>
              </a:rPr>
              <a:t>年开发了“软件过程评估”和“软件成熟度评价”两个模型，于</a:t>
            </a:r>
            <a:r>
              <a:rPr kumimoji="1" lang="en-US" altLang="zh-CN" sz="2400" b="1">
                <a:effectLst>
                  <a:outerShdw blurRad="38100" dist="38100" dir="2700000" algn="tl">
                    <a:srgbClr val="C0C0C0"/>
                  </a:outerShdw>
                </a:effectLst>
              </a:rPr>
              <a:t>1991</a:t>
            </a:r>
            <a:r>
              <a:rPr kumimoji="1" lang="zh-CN" altLang="en-US" sz="2400" b="1">
                <a:effectLst>
                  <a:outerShdw blurRad="38100" dist="38100" dir="2700000" algn="tl">
                    <a:srgbClr val="C0C0C0"/>
                  </a:outerShdw>
                </a:effectLst>
              </a:rPr>
              <a:t>年发布软件能力成熟度模型（</a:t>
            </a:r>
            <a:r>
              <a:rPr kumimoji="1" lang="en-US" altLang="zh-CN" sz="2400" b="1">
                <a:effectLst>
                  <a:outerShdw blurRad="38100" dist="38100" dir="2700000" algn="tl">
                    <a:srgbClr val="C0C0C0"/>
                  </a:outerShdw>
                </a:effectLst>
              </a:rPr>
              <a:t>Capability Maturity Model for Software</a:t>
            </a:r>
            <a:r>
              <a:rPr kumimoji="1" lang="zh-CN" altLang="en-US" sz="2400" b="1">
                <a:effectLst>
                  <a:outerShdw blurRad="38100" dist="38100" dir="2700000" algn="tl">
                    <a:srgbClr val="C0C0C0"/>
                  </a:outerShdw>
                </a:effectLst>
              </a:rPr>
              <a:t>，</a:t>
            </a:r>
            <a:r>
              <a:rPr kumimoji="1" lang="en-US" altLang="zh-CN" sz="2400" b="1">
                <a:effectLst>
                  <a:outerShdw blurRad="38100" dist="38100" dir="2700000" algn="tl">
                    <a:srgbClr val="C0C0C0"/>
                  </a:outerShdw>
                </a:effectLst>
              </a:rPr>
              <a:t>SW-CMM</a:t>
            </a:r>
            <a:r>
              <a:rPr kumimoji="1" lang="zh-CN" altLang="en-US" sz="2400" b="1">
                <a:effectLst>
                  <a:outerShdw blurRad="38100" dist="38100" dir="2700000" algn="tl">
                    <a:srgbClr val="C0C0C0"/>
                  </a:outerShdw>
                </a:effectLst>
              </a:rPr>
              <a:t>或</a:t>
            </a:r>
            <a:r>
              <a:rPr kumimoji="1" lang="en-US" altLang="zh-CN" sz="2400" b="1">
                <a:effectLst>
                  <a:outerShdw blurRad="38100" dist="38100" dir="2700000" algn="tl">
                    <a:srgbClr val="C0C0C0"/>
                  </a:outerShdw>
                </a:effectLst>
              </a:rPr>
              <a:t>CMM</a:t>
            </a:r>
            <a:r>
              <a:rPr kumimoji="1" lang="zh-CN" altLang="en-US" sz="2400" b="1">
                <a:effectLst>
                  <a:outerShdw blurRad="38100" dist="38100" dir="2700000" algn="tl">
                    <a:srgbClr val="C0C0C0"/>
                  </a:outerShdw>
                </a:effectLst>
              </a:rPr>
              <a:t>），陆续发布了</a:t>
            </a:r>
            <a:r>
              <a:rPr kumimoji="1" lang="en-US" altLang="zh-CN" sz="2400" b="1">
                <a:effectLst>
                  <a:outerShdw blurRad="38100" dist="38100" dir="2700000" algn="tl">
                    <a:srgbClr val="C0C0C0"/>
                  </a:outerShdw>
                </a:effectLst>
              </a:rPr>
              <a:t>CMM v1.0</a:t>
            </a:r>
            <a:r>
              <a:rPr kumimoji="1" lang="zh-CN" altLang="en-US" sz="2400" b="1">
                <a:effectLst>
                  <a:outerShdw blurRad="38100" dist="38100" dir="2700000" algn="tl">
                    <a:srgbClr val="C0C0C0"/>
                  </a:outerShdw>
                </a:effectLst>
              </a:rPr>
              <a:t>和</a:t>
            </a:r>
            <a:r>
              <a:rPr kumimoji="1" lang="en-US" altLang="zh-CN" sz="2400" b="1">
                <a:effectLst>
                  <a:outerShdw blurRad="38100" dist="38100" dir="2700000" algn="tl">
                    <a:srgbClr val="C0C0C0"/>
                  </a:outerShdw>
                </a:effectLst>
              </a:rPr>
              <a:t>CMM v2.0</a:t>
            </a:r>
            <a:r>
              <a:rPr kumimoji="1" lang="zh-CN" altLang="en-US" sz="2400" b="1">
                <a:effectLst>
                  <a:outerShdw blurRad="38100" dist="38100" dir="2700000" algn="tl">
                    <a:srgbClr val="C0C0C0"/>
                  </a:outerShdw>
                </a:effectLst>
              </a:rPr>
              <a:t>。 </a:t>
            </a:r>
          </a:p>
        </p:txBody>
      </p:sp>
    </p:spTree>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80" name="Rectangle 4"/>
          <p:cNvSpPr>
            <a:spLocks noChangeArrowheads="1"/>
          </p:cNvSpPr>
          <p:nvPr/>
        </p:nvSpPr>
        <p:spPr bwMode="auto">
          <a:xfrm>
            <a:off x="395288" y="1341438"/>
            <a:ext cx="3957637" cy="519112"/>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软件能力成熟度等级</a:t>
            </a:r>
            <a:endParaRPr kumimoji="1" lang="zh-CN" altLang="en-US" sz="2800" b="1">
              <a:solidFill>
                <a:schemeClr val="tx1"/>
              </a:solidFill>
              <a:effectLst>
                <a:outerShdw blurRad="38100" dist="38100" dir="2700000" algn="tl">
                  <a:srgbClr val="C0C0C0"/>
                </a:outerShdw>
              </a:effectLst>
              <a:latin typeface="宋体" pitchFamily="2" charset="-122"/>
            </a:endParaRPr>
          </a:p>
        </p:txBody>
      </p:sp>
      <p:sp>
        <p:nvSpPr>
          <p:cNvPr id="459781" name="Rectangle 5"/>
          <p:cNvSpPr>
            <a:spLocks noChangeArrowheads="1"/>
          </p:cNvSpPr>
          <p:nvPr/>
        </p:nvSpPr>
        <p:spPr bwMode="auto">
          <a:xfrm>
            <a:off x="1763713" y="476250"/>
            <a:ext cx="5616575" cy="550863"/>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软件能力成熟度模型</a:t>
            </a:r>
          </a:p>
        </p:txBody>
      </p:sp>
      <p:sp>
        <p:nvSpPr>
          <p:cNvPr id="459782" name="Rectangle 6"/>
          <p:cNvSpPr>
            <a:spLocks noChangeArrowheads="1"/>
          </p:cNvSpPr>
          <p:nvPr/>
        </p:nvSpPr>
        <p:spPr bwMode="auto">
          <a:xfrm>
            <a:off x="468313" y="2382838"/>
            <a:ext cx="8281987" cy="3286125"/>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50000"/>
              </a:lnSpc>
              <a:spcAft>
                <a:spcPct val="0"/>
              </a:spcAft>
              <a:buClrTx/>
              <a:buSzTx/>
              <a:buFontTx/>
              <a:buNone/>
            </a:pPr>
            <a:r>
              <a:rPr kumimoji="1" lang="en-US" altLang="zh-CN" sz="2400" b="1">
                <a:effectLst>
                  <a:outerShdw blurRad="38100" dist="38100" dir="2700000" algn="tl">
                    <a:srgbClr val="C0C0C0"/>
                  </a:outerShdw>
                </a:effectLst>
              </a:rPr>
              <a:t>        CMM</a:t>
            </a:r>
            <a:r>
              <a:rPr kumimoji="1" lang="zh-CN" altLang="en-US" sz="2400" b="1">
                <a:effectLst>
                  <a:outerShdw blurRad="38100" dist="38100" dir="2700000" algn="tl">
                    <a:srgbClr val="C0C0C0"/>
                  </a:outerShdw>
                </a:effectLst>
              </a:rPr>
              <a:t>把软件过程的改进过程划分为</a:t>
            </a:r>
            <a:r>
              <a:rPr kumimoji="1" lang="en-US" altLang="zh-CN" sz="2400" b="1">
                <a:effectLst>
                  <a:outerShdw blurRad="38100" dist="38100" dir="2700000" algn="tl">
                    <a:srgbClr val="C0C0C0"/>
                  </a:outerShdw>
                </a:effectLst>
              </a:rPr>
              <a:t>5</a:t>
            </a:r>
            <a:r>
              <a:rPr kumimoji="1" lang="zh-CN" altLang="en-US" sz="2400" b="1">
                <a:effectLst>
                  <a:outerShdw blurRad="38100" dist="38100" dir="2700000" algn="tl">
                    <a:srgbClr val="C0C0C0"/>
                  </a:outerShdw>
                </a:effectLst>
              </a:rPr>
              <a:t>个等级，每个等级都有各自软件过程的基本特征、实践任务和管理目标，每个等级都为过程改进的继续提供基础。当每个等级的过程实施达到该等级的过程目标，对该等级的特征、任务和管理建立一个重要成分并稳定下来，从而也导致在</a:t>
            </a:r>
            <a:r>
              <a:rPr kumimoji="1" lang="en-US" altLang="zh-CN" sz="2400" b="1">
                <a:effectLst>
                  <a:outerShdw blurRad="38100" dist="38100" dir="2700000" algn="tl">
                    <a:srgbClr val="C0C0C0"/>
                  </a:outerShdw>
                </a:effectLst>
              </a:rPr>
              <a:t>CMM</a:t>
            </a:r>
            <a:r>
              <a:rPr kumimoji="1" lang="zh-CN" altLang="en-US" sz="2400" b="1">
                <a:effectLst>
                  <a:outerShdw blurRad="38100" dist="38100" dir="2700000" algn="tl">
                    <a:srgbClr val="C0C0C0"/>
                  </a:outerShdw>
                </a:effectLst>
              </a:rPr>
              <a:t>框架中软件开发组织的过程能力得到一定程度的提高。 </a:t>
            </a:r>
          </a:p>
        </p:txBody>
      </p:sp>
    </p:spTree>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5" name="Rectangle 5"/>
          <p:cNvSpPr>
            <a:spLocks noChangeArrowheads="1"/>
          </p:cNvSpPr>
          <p:nvPr/>
        </p:nvSpPr>
        <p:spPr bwMode="auto">
          <a:xfrm>
            <a:off x="1763713" y="476250"/>
            <a:ext cx="5616575" cy="550863"/>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软件能力成熟度模型</a:t>
            </a:r>
          </a:p>
        </p:txBody>
      </p:sp>
      <p:sp>
        <p:nvSpPr>
          <p:cNvPr id="460806" name="Rectangle 6"/>
          <p:cNvSpPr>
            <a:spLocks noChangeArrowheads="1"/>
          </p:cNvSpPr>
          <p:nvPr/>
        </p:nvSpPr>
        <p:spPr bwMode="auto">
          <a:xfrm>
            <a:off x="395288" y="1341438"/>
            <a:ext cx="3957637" cy="519112"/>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800" b="1">
                <a:solidFill>
                  <a:schemeClr val="hlink"/>
                </a:solidFill>
                <a:effectLst>
                  <a:outerShdw blurRad="38100" dist="38100" dir="2700000" algn="tl">
                    <a:srgbClr val="C0C0C0"/>
                  </a:outerShdw>
                </a:effectLst>
                <a:latin typeface="宋体" pitchFamily="2" charset="-122"/>
              </a:rPr>
              <a:t>软件能力成熟度等级</a:t>
            </a:r>
            <a:endParaRPr kumimoji="1" lang="zh-CN" altLang="en-US" sz="2800" b="1">
              <a:solidFill>
                <a:schemeClr val="tx1"/>
              </a:solidFill>
              <a:effectLst>
                <a:outerShdw blurRad="38100" dist="38100" dir="2700000" algn="tl">
                  <a:srgbClr val="C0C0C0"/>
                </a:outerShdw>
              </a:effectLst>
              <a:latin typeface="宋体" pitchFamily="2" charset="-122"/>
            </a:endParaRPr>
          </a:p>
        </p:txBody>
      </p:sp>
      <p:grpSp>
        <p:nvGrpSpPr>
          <p:cNvPr id="460807" name="Group 7"/>
          <p:cNvGrpSpPr>
            <a:grpSpLocks/>
          </p:cNvGrpSpPr>
          <p:nvPr/>
        </p:nvGrpSpPr>
        <p:grpSpPr bwMode="auto">
          <a:xfrm>
            <a:off x="1835150" y="2205038"/>
            <a:ext cx="6337300" cy="3887787"/>
            <a:chOff x="3960" y="1440"/>
            <a:chExt cx="4320" cy="3588"/>
          </a:xfrm>
        </p:grpSpPr>
        <p:sp>
          <p:nvSpPr>
            <p:cNvPr id="460808" name="Rectangle 8"/>
            <p:cNvSpPr>
              <a:spLocks noChangeArrowheads="1"/>
            </p:cNvSpPr>
            <p:nvPr/>
          </p:nvSpPr>
          <p:spPr bwMode="auto">
            <a:xfrm>
              <a:off x="6120" y="1440"/>
              <a:ext cx="2160" cy="780"/>
            </a:xfrm>
            <a:prstGeom prst="rect">
              <a:avLst/>
            </a:prstGeom>
            <a:solidFill>
              <a:srgbClr val="FFFFFF"/>
            </a:solidFill>
            <a:ln w="9525">
              <a:solidFill>
                <a:srgbClr val="000000"/>
              </a:solidFill>
              <a:miter lim="800000"/>
              <a:headEnd/>
              <a:tailEnd/>
            </a:ln>
          </p:spPr>
          <p:txBody>
            <a:bodyPr/>
            <a:lstStyle/>
            <a:p>
              <a:pPr marL="822325" indent="-419100" defTabSz="350838">
                <a:buFont typeface="Wingdings" pitchFamily="2" charset="2"/>
                <a:buNone/>
                <a:tabLst>
                  <a:tab pos="1277938" algn="l"/>
                </a:tabLst>
              </a:pPr>
              <a:r>
                <a:rPr lang="zh-CN" altLang="en-US" sz="2000" b="1">
                  <a:effectLst>
                    <a:outerShdw blurRad="38100" dist="38100" dir="2700000" algn="tl">
                      <a:srgbClr val="C0C0C0"/>
                    </a:outerShdw>
                  </a:effectLst>
                  <a:latin typeface="Times New Roman" pitchFamily="18" charset="0"/>
                </a:rPr>
                <a:t>优化级</a:t>
              </a:r>
            </a:p>
            <a:p>
              <a:pPr marL="822325" indent="-419100" defTabSz="350838">
                <a:buFont typeface="Wingdings" pitchFamily="2" charset="2"/>
                <a:buNone/>
                <a:tabLst>
                  <a:tab pos="1277938" algn="l"/>
                </a:tabLst>
              </a:pPr>
              <a:r>
                <a:rPr lang="zh-CN" altLang="en-US" sz="2000" b="1">
                  <a:effectLst>
                    <a:outerShdw blurRad="38100" dist="38100" dir="2700000" algn="tl">
                      <a:srgbClr val="C0C0C0"/>
                    </a:outerShdw>
                  </a:effectLst>
                  <a:latin typeface="Times New Roman" pitchFamily="18" charset="0"/>
                </a:rPr>
                <a:t>过程变更管理</a:t>
              </a:r>
              <a:endParaRPr lang="zh-CN" altLang="en-US" sz="2000" b="1">
                <a:effectLst>
                  <a:outerShdw blurRad="38100" dist="38100" dir="2700000" algn="tl">
                    <a:srgbClr val="C0C0C0"/>
                  </a:outerShdw>
                </a:effectLst>
              </a:endParaRPr>
            </a:p>
          </p:txBody>
        </p:sp>
        <p:sp>
          <p:nvSpPr>
            <p:cNvPr id="460809" name="Rectangle 9"/>
            <p:cNvSpPr>
              <a:spLocks noChangeArrowheads="1"/>
            </p:cNvSpPr>
            <p:nvPr/>
          </p:nvSpPr>
          <p:spPr bwMode="auto">
            <a:xfrm>
              <a:off x="5580" y="2220"/>
              <a:ext cx="2700" cy="780"/>
            </a:xfrm>
            <a:prstGeom prst="rect">
              <a:avLst/>
            </a:prstGeom>
            <a:solidFill>
              <a:srgbClr val="FFFFFF"/>
            </a:solidFill>
            <a:ln w="9525">
              <a:solidFill>
                <a:srgbClr val="000000"/>
              </a:solidFill>
              <a:miter lim="800000"/>
              <a:headEnd/>
              <a:tailEnd/>
            </a:ln>
          </p:spPr>
          <p:txBody>
            <a:bodyPr/>
            <a:lstStyle/>
            <a:p>
              <a:pPr marL="822325" indent="-419100" defTabSz="350838">
                <a:buFont typeface="Wingdings" pitchFamily="2" charset="2"/>
                <a:buNone/>
                <a:tabLst>
                  <a:tab pos="1277938" algn="l"/>
                </a:tabLst>
              </a:pPr>
              <a:r>
                <a:rPr lang="zh-CN" altLang="en-US" sz="2000" b="1">
                  <a:effectLst>
                    <a:outerShdw blurRad="38100" dist="38100" dir="2700000" algn="tl">
                      <a:srgbClr val="C0C0C0"/>
                    </a:outerShdw>
                  </a:effectLst>
                  <a:latin typeface="Times New Roman" pitchFamily="18" charset="0"/>
                </a:rPr>
                <a:t>已管理级</a:t>
              </a:r>
            </a:p>
            <a:p>
              <a:pPr marL="822325" indent="-419100" defTabSz="350838">
                <a:buFont typeface="Wingdings" pitchFamily="2" charset="2"/>
                <a:buNone/>
                <a:tabLst>
                  <a:tab pos="1277938" algn="l"/>
                </a:tabLst>
              </a:pPr>
              <a:r>
                <a:rPr lang="zh-CN" altLang="en-US" sz="2000" b="1">
                  <a:effectLst>
                    <a:outerShdw blurRad="38100" dist="38100" dir="2700000" algn="tl">
                      <a:srgbClr val="C0C0C0"/>
                    </a:outerShdw>
                  </a:effectLst>
                  <a:latin typeface="Times New Roman" pitchFamily="18" charset="0"/>
                </a:rPr>
                <a:t>定量的过程管理</a:t>
              </a:r>
              <a:endParaRPr lang="zh-CN" altLang="en-US" sz="2000" b="1">
                <a:effectLst>
                  <a:outerShdw blurRad="38100" dist="38100" dir="2700000" algn="tl">
                    <a:srgbClr val="C0C0C0"/>
                  </a:outerShdw>
                </a:effectLst>
              </a:endParaRPr>
            </a:p>
          </p:txBody>
        </p:sp>
        <p:sp>
          <p:nvSpPr>
            <p:cNvPr id="460810" name="Rectangle 10"/>
            <p:cNvSpPr>
              <a:spLocks noChangeArrowheads="1"/>
            </p:cNvSpPr>
            <p:nvPr/>
          </p:nvSpPr>
          <p:spPr bwMode="auto">
            <a:xfrm>
              <a:off x="5040" y="3000"/>
              <a:ext cx="3240" cy="780"/>
            </a:xfrm>
            <a:prstGeom prst="rect">
              <a:avLst/>
            </a:prstGeom>
            <a:solidFill>
              <a:srgbClr val="FFFFFF"/>
            </a:solidFill>
            <a:ln w="9525">
              <a:solidFill>
                <a:srgbClr val="000000"/>
              </a:solidFill>
              <a:miter lim="800000"/>
              <a:headEnd/>
              <a:tailEnd/>
            </a:ln>
          </p:spPr>
          <p:txBody>
            <a:bodyPr/>
            <a:lstStyle/>
            <a:p>
              <a:pPr marL="822325" indent="-419100" defTabSz="350838">
                <a:buFont typeface="Wingdings" pitchFamily="2" charset="2"/>
                <a:buNone/>
                <a:tabLst>
                  <a:tab pos="1277938" algn="l"/>
                </a:tabLst>
              </a:pPr>
              <a:r>
                <a:rPr lang="zh-CN" altLang="en-US" sz="2000" b="1">
                  <a:effectLst>
                    <a:outerShdw blurRad="38100" dist="38100" dir="2700000" algn="tl">
                      <a:srgbClr val="C0C0C0"/>
                    </a:outerShdw>
                  </a:effectLst>
                  <a:latin typeface="Times New Roman" pitchFamily="18" charset="0"/>
                </a:rPr>
                <a:t>已定义级</a:t>
              </a:r>
            </a:p>
            <a:p>
              <a:pPr marL="822325" indent="-419100" defTabSz="350838">
                <a:buFont typeface="Wingdings" pitchFamily="2" charset="2"/>
                <a:buNone/>
                <a:tabLst>
                  <a:tab pos="1277938" algn="l"/>
                </a:tabLst>
              </a:pPr>
              <a:r>
                <a:rPr lang="zh-CN" altLang="en-US" sz="2000" b="1">
                  <a:effectLst>
                    <a:outerShdw blurRad="38100" dist="38100" dir="2700000" algn="tl">
                      <a:srgbClr val="C0C0C0"/>
                    </a:outerShdw>
                  </a:effectLst>
                  <a:latin typeface="Times New Roman" pitchFamily="18" charset="0"/>
                </a:rPr>
                <a:t>综合软件管理</a:t>
              </a:r>
              <a:endParaRPr lang="zh-CN" altLang="en-US" sz="2000" b="1">
                <a:effectLst>
                  <a:outerShdw blurRad="38100" dist="38100" dir="2700000" algn="tl">
                    <a:srgbClr val="C0C0C0"/>
                  </a:outerShdw>
                </a:effectLst>
              </a:endParaRPr>
            </a:p>
          </p:txBody>
        </p:sp>
        <p:sp>
          <p:nvSpPr>
            <p:cNvPr id="460811" name="Rectangle 11"/>
            <p:cNvSpPr>
              <a:spLocks noChangeArrowheads="1"/>
            </p:cNvSpPr>
            <p:nvPr/>
          </p:nvSpPr>
          <p:spPr bwMode="auto">
            <a:xfrm>
              <a:off x="4500" y="3780"/>
              <a:ext cx="3780" cy="780"/>
            </a:xfrm>
            <a:prstGeom prst="rect">
              <a:avLst/>
            </a:prstGeom>
            <a:solidFill>
              <a:srgbClr val="FFFFFF"/>
            </a:solidFill>
            <a:ln w="9525">
              <a:solidFill>
                <a:srgbClr val="000000"/>
              </a:solidFill>
              <a:miter lim="800000"/>
              <a:headEnd/>
              <a:tailEnd/>
            </a:ln>
          </p:spPr>
          <p:txBody>
            <a:bodyPr/>
            <a:lstStyle/>
            <a:p>
              <a:pPr marL="822325" indent="-419100" defTabSz="350838">
                <a:buFont typeface="Wingdings" pitchFamily="2" charset="2"/>
                <a:buNone/>
                <a:tabLst>
                  <a:tab pos="1277938" algn="l"/>
                </a:tabLst>
              </a:pPr>
              <a:r>
                <a:rPr lang="zh-CN" altLang="en-US" sz="2000" b="1">
                  <a:effectLst>
                    <a:outerShdw blurRad="38100" dist="38100" dir="2700000" algn="tl">
                      <a:srgbClr val="C0C0C0"/>
                    </a:outerShdw>
                  </a:effectLst>
                  <a:latin typeface="Times New Roman" pitchFamily="18" charset="0"/>
                </a:rPr>
                <a:t>可重复级</a:t>
              </a:r>
            </a:p>
            <a:p>
              <a:pPr marL="822325" indent="-419100" defTabSz="350838">
                <a:buFont typeface="Wingdings" pitchFamily="2" charset="2"/>
                <a:buNone/>
                <a:tabLst>
                  <a:tab pos="1277938" algn="l"/>
                </a:tabLst>
              </a:pPr>
              <a:r>
                <a:rPr lang="zh-CN" altLang="en-US" sz="2000" b="1">
                  <a:effectLst>
                    <a:outerShdw blurRad="38100" dist="38100" dir="2700000" algn="tl">
                      <a:srgbClr val="C0C0C0"/>
                    </a:outerShdw>
                  </a:effectLst>
                  <a:latin typeface="Times New Roman" pitchFamily="18" charset="0"/>
                </a:rPr>
                <a:t>软件项目计划、软件项目跟踪和监督</a:t>
              </a:r>
              <a:endParaRPr lang="zh-CN" altLang="en-US" sz="2000" b="1">
                <a:effectLst>
                  <a:outerShdw blurRad="38100" dist="38100" dir="2700000" algn="tl">
                    <a:srgbClr val="C0C0C0"/>
                  </a:outerShdw>
                </a:effectLst>
              </a:endParaRPr>
            </a:p>
          </p:txBody>
        </p:sp>
        <p:sp>
          <p:nvSpPr>
            <p:cNvPr id="460812" name="Rectangle 12"/>
            <p:cNvSpPr>
              <a:spLocks noChangeArrowheads="1"/>
            </p:cNvSpPr>
            <p:nvPr/>
          </p:nvSpPr>
          <p:spPr bwMode="auto">
            <a:xfrm>
              <a:off x="3960" y="4560"/>
              <a:ext cx="4320" cy="468"/>
            </a:xfrm>
            <a:prstGeom prst="rect">
              <a:avLst/>
            </a:prstGeom>
            <a:solidFill>
              <a:srgbClr val="FFFFFF"/>
            </a:solidFill>
            <a:ln w="9525">
              <a:solidFill>
                <a:srgbClr val="000000"/>
              </a:solidFill>
              <a:miter lim="800000"/>
              <a:headEnd/>
              <a:tailEnd/>
            </a:ln>
          </p:spPr>
          <p:txBody>
            <a:bodyPr/>
            <a:lstStyle/>
            <a:p>
              <a:pPr marL="822325" indent="-419100" defTabSz="350838">
                <a:buFont typeface="Wingdings" pitchFamily="2" charset="2"/>
                <a:buNone/>
                <a:tabLst>
                  <a:tab pos="1277938" algn="l"/>
                </a:tabLst>
              </a:pPr>
              <a:r>
                <a:rPr lang="zh-CN" altLang="en-US" sz="2000" b="1">
                  <a:effectLst>
                    <a:outerShdw blurRad="38100" dist="38100" dir="2700000" algn="tl">
                      <a:srgbClr val="C0C0C0"/>
                    </a:outerShdw>
                  </a:effectLst>
                  <a:latin typeface="Times New Roman" pitchFamily="18" charset="0"/>
                </a:rPr>
                <a:t>初始级</a:t>
              </a:r>
              <a:endParaRPr lang="zh-CN" altLang="en-US" sz="2000" b="1">
                <a:effectLst>
                  <a:outerShdw blurRad="38100" dist="38100" dir="2700000" algn="tl">
                    <a:srgbClr val="C0C0C0"/>
                  </a:outerShdw>
                </a:effectLst>
              </a:endParaRPr>
            </a:p>
          </p:txBody>
        </p:sp>
      </p:gr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ChangeArrowheads="1"/>
          </p:cNvSpPr>
          <p:nvPr/>
        </p:nvSpPr>
        <p:spPr bwMode="auto">
          <a:xfrm>
            <a:off x="381000" y="1295400"/>
            <a:ext cx="2362200" cy="533400"/>
          </a:xfrm>
          <a:prstGeom prst="rect">
            <a:avLst/>
          </a:prstGeom>
          <a:noFill/>
          <a:ln w="9525">
            <a:noFill/>
            <a:miter lim="800000"/>
            <a:headEnd/>
            <a:tailEnd/>
          </a:ln>
          <a:effectLst/>
        </p:spPr>
        <p:txBody>
          <a:bodyPr anchor="b"/>
          <a:lstStyle/>
          <a:p>
            <a:pPr>
              <a:lnSpc>
                <a:spcPct val="100000"/>
              </a:lnSpc>
              <a:spcAft>
                <a:spcPct val="0"/>
              </a:spcAft>
              <a:buClrTx/>
              <a:buSzTx/>
              <a:buFontTx/>
              <a:buNone/>
            </a:pPr>
            <a:r>
              <a:rPr kumimoji="1" lang="en-US" altLang="zh-CN" sz="2800" b="1">
                <a:solidFill>
                  <a:schemeClr val="hlink"/>
                </a:solidFill>
                <a:effectLst>
                  <a:outerShdw blurRad="38100" dist="38100" dir="2700000" algn="tl">
                    <a:srgbClr val="C0C0C0"/>
                  </a:outerShdw>
                </a:effectLst>
                <a:latin typeface="Times New Roman" pitchFamily="18" charset="0"/>
              </a:rPr>
              <a:t>1. </a:t>
            </a:r>
            <a:r>
              <a:rPr kumimoji="1" lang="zh-CN" altLang="en-US" sz="2800" b="1">
                <a:solidFill>
                  <a:schemeClr val="hlink"/>
                </a:solidFill>
                <a:effectLst>
                  <a:outerShdw blurRad="38100" dist="38100" dir="2700000" algn="tl">
                    <a:srgbClr val="C0C0C0"/>
                  </a:outerShdw>
                </a:effectLst>
                <a:latin typeface="Times New Roman" pitchFamily="18" charset="0"/>
              </a:rPr>
              <a:t>项目的定义</a:t>
            </a:r>
          </a:p>
        </p:txBody>
      </p:sp>
      <p:sp>
        <p:nvSpPr>
          <p:cNvPr id="465923" name="Rectangle 3"/>
          <p:cNvSpPr>
            <a:spLocks noChangeArrowheads="1"/>
          </p:cNvSpPr>
          <p:nvPr/>
        </p:nvSpPr>
        <p:spPr bwMode="auto">
          <a:xfrm>
            <a:off x="457200" y="1981200"/>
            <a:ext cx="8458200" cy="4114800"/>
          </a:xfrm>
          <a:prstGeom prst="rect">
            <a:avLst/>
          </a:prstGeom>
          <a:noFill/>
          <a:ln w="9525">
            <a:noFill/>
            <a:miter lim="800000"/>
            <a:headEnd/>
            <a:tailEnd/>
          </a:ln>
          <a:effectLst/>
        </p:spPr>
        <p:txBody>
          <a:bodyPr/>
          <a:lstStyle/>
          <a:p>
            <a:pPr marL="342900" indent="-342900">
              <a:lnSpc>
                <a:spcPct val="140000"/>
              </a:lnSpc>
              <a:spcBef>
                <a:spcPct val="20000"/>
              </a:spcBef>
              <a:spcAft>
                <a:spcPct val="0"/>
              </a:spcAft>
              <a:buClr>
                <a:schemeClr val="tx2"/>
              </a:buClr>
              <a:buFont typeface="Wingdings" pitchFamily="2" charset="2"/>
              <a:buChar char="v"/>
            </a:pPr>
            <a:r>
              <a:rPr kumimoji="1" lang="en-US" altLang="zh-CN"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项目是一个特殊的将被完成的有限任务，它是在一定时间内，满足一系列特定目标的多项相关工作的总称。 </a:t>
            </a:r>
          </a:p>
          <a:p>
            <a:pPr marL="342900" indent="-342900" algn="just">
              <a:lnSpc>
                <a:spcPct val="140000"/>
              </a:lnSpc>
              <a:spcBef>
                <a:spcPct val="20000"/>
              </a:spcBef>
              <a:spcAft>
                <a:spcPct val="0"/>
              </a:spcAft>
              <a:buClr>
                <a:schemeClr val="tx2"/>
              </a:buClr>
              <a:buFont typeface="Wingdings" pitchFamily="2" charset="2"/>
              <a:buChar char="v"/>
            </a:pPr>
            <a:r>
              <a:rPr kumimoji="1" lang="zh-CN" altLang="en-US" sz="2400" b="1">
                <a:solidFill>
                  <a:schemeClr val="tx1"/>
                </a:solidFill>
                <a:effectLst>
                  <a:outerShdw blurRad="38100" dist="38100" dir="2700000" algn="tl">
                    <a:srgbClr val="C0C0C0"/>
                  </a:outerShdw>
                </a:effectLst>
                <a:latin typeface="宋体" pitchFamily="2" charset="-122"/>
              </a:rPr>
              <a:t> 此定义实际包含三层含义：</a:t>
            </a:r>
          </a:p>
          <a:p>
            <a:pPr marL="742950" lvl="1" indent="-285750" algn="just">
              <a:lnSpc>
                <a:spcPct val="140000"/>
              </a:lnSpc>
              <a:spcBef>
                <a:spcPct val="20000"/>
              </a:spcBef>
              <a:spcAft>
                <a:spcPct val="0"/>
              </a:spcAft>
              <a:buClr>
                <a:schemeClr val="tx2"/>
              </a:buClr>
              <a:buSzPct val="100000"/>
              <a:buFont typeface="Wingdings" pitchFamily="2" charset="2"/>
              <a:buChar char="Ø"/>
            </a:pPr>
            <a:r>
              <a:rPr kumimoji="1" lang="zh-CN" altLang="en-US" sz="2400" b="1">
                <a:solidFill>
                  <a:schemeClr val="tx1"/>
                </a:solidFill>
                <a:effectLst>
                  <a:outerShdw blurRad="38100" dist="38100" dir="2700000" algn="tl">
                    <a:srgbClr val="C0C0C0"/>
                  </a:outerShdw>
                </a:effectLst>
                <a:latin typeface="宋体" pitchFamily="2" charset="-122"/>
              </a:rPr>
              <a:t> 项目是一项有待完成的任务，且有特定的环境与要求；</a:t>
            </a:r>
          </a:p>
          <a:p>
            <a:pPr marL="742950" lvl="1" indent="-285750" algn="just">
              <a:lnSpc>
                <a:spcPct val="140000"/>
              </a:lnSpc>
              <a:spcBef>
                <a:spcPct val="20000"/>
              </a:spcBef>
              <a:spcAft>
                <a:spcPct val="0"/>
              </a:spcAft>
              <a:buClr>
                <a:schemeClr val="tx2"/>
              </a:buClr>
              <a:buSzPct val="100000"/>
              <a:buFont typeface="Wingdings" pitchFamily="2" charset="2"/>
              <a:buChar char="Ø"/>
            </a:pPr>
            <a:r>
              <a:rPr kumimoji="1" lang="zh-CN" altLang="en-US" sz="2400" b="1">
                <a:solidFill>
                  <a:schemeClr val="tx1"/>
                </a:solidFill>
                <a:effectLst>
                  <a:outerShdw blurRad="38100" dist="38100" dir="2700000" algn="tl">
                    <a:srgbClr val="C0C0C0"/>
                  </a:outerShdw>
                </a:effectLst>
                <a:latin typeface="宋体" pitchFamily="2" charset="-122"/>
              </a:rPr>
              <a:t> 在一定的组织机构内，利用有限资源（人力、物力、财力等）在规定的时间内完成任务；</a:t>
            </a:r>
          </a:p>
          <a:p>
            <a:pPr marL="742950" lvl="1" indent="-285750" algn="just">
              <a:lnSpc>
                <a:spcPct val="140000"/>
              </a:lnSpc>
              <a:spcBef>
                <a:spcPct val="20000"/>
              </a:spcBef>
              <a:spcAft>
                <a:spcPct val="0"/>
              </a:spcAft>
              <a:buClr>
                <a:schemeClr val="tx2"/>
              </a:buClr>
              <a:buSzPct val="100000"/>
              <a:buFont typeface="Wingdings" pitchFamily="2" charset="2"/>
              <a:buChar char="Ø"/>
            </a:pPr>
            <a:r>
              <a:rPr kumimoji="1" lang="zh-CN" altLang="en-US" sz="2400" b="1">
                <a:solidFill>
                  <a:schemeClr val="tx1"/>
                </a:solidFill>
                <a:effectLst>
                  <a:outerShdw blurRad="38100" dist="38100" dir="2700000" algn="tl">
                    <a:srgbClr val="C0C0C0"/>
                  </a:outerShdw>
                </a:effectLst>
                <a:latin typeface="宋体" pitchFamily="2" charset="-122"/>
              </a:rPr>
              <a:t> 任务要满足一定性能、质量、数量、技术指标等要求。</a:t>
            </a:r>
          </a:p>
        </p:txBody>
      </p:sp>
      <p:sp>
        <p:nvSpPr>
          <p:cNvPr id="465924" name="Rectangle 4"/>
          <p:cNvSpPr>
            <a:spLocks noChangeArrowheads="1"/>
          </p:cNvSpPr>
          <p:nvPr/>
        </p:nvSpPr>
        <p:spPr bwMode="auto">
          <a:xfrm>
            <a:off x="1905000" y="285750"/>
            <a:ext cx="5943600" cy="628650"/>
          </a:xfrm>
          <a:prstGeom prst="rect">
            <a:avLst/>
          </a:prstGeom>
          <a:noFill/>
          <a:ln w="9525">
            <a:noFill/>
            <a:miter lim="800000"/>
            <a:headEnd/>
            <a:tailEnd/>
          </a:ln>
          <a:effectLst/>
        </p:spPr>
        <p:txBody>
          <a:bodyPr lIns="92075" tIns="46038" rIns="92075" bIns="46038" anchor="ctr"/>
          <a:lstStyle/>
          <a:p>
            <a:pP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软件项目管理概述</a:t>
            </a:r>
          </a:p>
        </p:txBody>
      </p:sp>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8" name="Rectangle 4"/>
          <p:cNvSpPr>
            <a:spLocks noChangeArrowheads="1"/>
          </p:cNvSpPr>
          <p:nvPr/>
        </p:nvSpPr>
        <p:spPr bwMode="auto">
          <a:xfrm>
            <a:off x="0" y="1268413"/>
            <a:ext cx="2228850" cy="457200"/>
          </a:xfrm>
          <a:prstGeom prst="rect">
            <a:avLst/>
          </a:prstGeom>
          <a:solidFill>
            <a:schemeClr val="bg1"/>
          </a:solidFill>
          <a:ln w="12700">
            <a:noFill/>
            <a:miter lim="800000"/>
            <a:headEnd type="none" w="sm" len="sm"/>
            <a:tailEnd type="none" w="sm" len="sm"/>
          </a:ln>
          <a:effectLst/>
        </p:spPr>
        <p:txBody>
          <a:bodyPr>
            <a:spAutoFit/>
          </a:bodyPr>
          <a:lstStyle/>
          <a:p>
            <a:pPr>
              <a:lnSpc>
                <a:spcPct val="100000"/>
              </a:lnSpc>
              <a:spcAft>
                <a:spcPct val="0"/>
              </a:spcAft>
              <a:buClrTx/>
              <a:buSzTx/>
              <a:buFontTx/>
              <a:buNone/>
            </a:pPr>
            <a:r>
              <a:rPr kumimoji="1" lang="zh-CN" altLang="en-US" sz="2400" b="1">
                <a:solidFill>
                  <a:schemeClr val="hlink"/>
                </a:solidFill>
                <a:effectLst>
                  <a:outerShdw blurRad="38100" dist="38100" dir="2700000" algn="tl">
                    <a:srgbClr val="C0C0C0"/>
                  </a:outerShdw>
                </a:effectLst>
                <a:latin typeface="宋体" pitchFamily="2" charset="-122"/>
              </a:rPr>
              <a:t>关键过程域</a:t>
            </a:r>
            <a:endParaRPr kumimoji="1" lang="zh-CN" altLang="en-US" sz="2400" b="1">
              <a:solidFill>
                <a:schemeClr val="tx1"/>
              </a:solidFill>
              <a:effectLst>
                <a:outerShdw blurRad="38100" dist="38100" dir="2700000" algn="tl">
                  <a:srgbClr val="C0C0C0"/>
                </a:outerShdw>
              </a:effectLst>
              <a:latin typeface="宋体" pitchFamily="2" charset="-122"/>
            </a:endParaRPr>
          </a:p>
        </p:txBody>
      </p:sp>
      <p:sp>
        <p:nvSpPr>
          <p:cNvPr id="461829" name="Rectangle 5"/>
          <p:cNvSpPr>
            <a:spLocks noChangeArrowheads="1"/>
          </p:cNvSpPr>
          <p:nvPr/>
        </p:nvSpPr>
        <p:spPr bwMode="auto">
          <a:xfrm>
            <a:off x="1763713" y="476250"/>
            <a:ext cx="5616575" cy="550863"/>
          </a:xfrm>
          <a:prstGeom prst="rect">
            <a:avLst/>
          </a:prstGeom>
          <a:noFill/>
          <a:ln w="9525">
            <a:noFill/>
            <a:miter lim="800000"/>
            <a:headEnd/>
            <a:tailEnd/>
          </a:ln>
          <a:effectLst/>
        </p:spPr>
        <p:txBody>
          <a:bodyPr lIns="0" tIns="0" rIns="0" bIns="0" anchor="b"/>
          <a:lstStyle/>
          <a:p>
            <a:pPr algn="ctr">
              <a:spcAft>
                <a:spcPct val="0"/>
              </a:spcAft>
              <a:buClrTx/>
              <a:buSzTx/>
              <a:buFontTx/>
              <a:buNone/>
            </a:pPr>
            <a:r>
              <a:rPr lang="zh-CN" altLang="en-US" sz="4800" b="1">
                <a:solidFill>
                  <a:srgbClr val="FF0000"/>
                </a:solidFill>
                <a:effectLst>
                  <a:outerShdw blurRad="38100" dist="38100" dir="2700000" algn="tl">
                    <a:srgbClr val="C0C0C0"/>
                  </a:outerShdw>
                </a:effectLst>
                <a:ea typeface="隶书" pitchFamily="49" charset="-122"/>
              </a:rPr>
              <a:t>软件能力成熟度模型</a:t>
            </a:r>
          </a:p>
        </p:txBody>
      </p:sp>
      <p:sp>
        <p:nvSpPr>
          <p:cNvPr id="461830" name="Rectangle 6"/>
          <p:cNvSpPr>
            <a:spLocks noChangeArrowheads="1"/>
          </p:cNvSpPr>
          <p:nvPr/>
        </p:nvSpPr>
        <p:spPr bwMode="auto">
          <a:xfrm>
            <a:off x="1908175" y="1273175"/>
            <a:ext cx="7056438" cy="638175"/>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00000"/>
              </a:lnSpc>
              <a:spcAft>
                <a:spcPct val="0"/>
              </a:spcAft>
              <a:buClrTx/>
              <a:buSzTx/>
              <a:buFontTx/>
              <a:buNone/>
            </a:pPr>
            <a:r>
              <a:rPr kumimoji="1" lang="en-US" altLang="zh-CN" b="1"/>
              <a:t>        </a:t>
            </a:r>
            <a:r>
              <a:rPr kumimoji="1" lang="zh-CN" altLang="en-US" b="1"/>
              <a:t>关键过程域（</a:t>
            </a:r>
            <a:r>
              <a:rPr kumimoji="1" lang="en-US" altLang="zh-CN" b="1"/>
              <a:t>Key Process Area</a:t>
            </a:r>
            <a:r>
              <a:rPr kumimoji="1" lang="zh-CN" altLang="en-US" b="1"/>
              <a:t>，</a:t>
            </a:r>
            <a:r>
              <a:rPr kumimoji="1" lang="en-US" altLang="zh-CN" b="1"/>
              <a:t>KPA</a:t>
            </a:r>
            <a:r>
              <a:rPr kumimoji="1" lang="zh-CN" altLang="en-US" b="1"/>
              <a:t>）是描述软件过程的属性集合。它通过定义一组相互关联的软件实践活动和有关的基础设施，达到成熟度等级的目标，同时体现和提高软件过程能力。 </a:t>
            </a:r>
          </a:p>
        </p:txBody>
      </p:sp>
      <p:graphicFrame>
        <p:nvGraphicFramePr>
          <p:cNvPr id="462036" name="Group 212"/>
          <p:cNvGraphicFramePr>
            <a:graphicFrameLocks noGrp="1"/>
          </p:cNvGraphicFramePr>
          <p:nvPr>
            <p:ph/>
          </p:nvPr>
        </p:nvGraphicFramePr>
        <p:xfrm>
          <a:off x="179388" y="2060575"/>
          <a:ext cx="8424862" cy="4516121"/>
        </p:xfrm>
        <a:graphic>
          <a:graphicData uri="http://schemas.openxmlformats.org/drawingml/2006/table">
            <a:tbl>
              <a:tblPr/>
              <a:tblGrid>
                <a:gridCol w="647700"/>
                <a:gridCol w="1079500"/>
                <a:gridCol w="1728787"/>
                <a:gridCol w="2587625"/>
                <a:gridCol w="2381250"/>
              </a:tblGrid>
              <a:tr h="204788">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等级</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952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成熟度</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可视性</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过程能力</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关键过程域</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tr>
              <a:tr h="392113">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952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初始级</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有限的可视性</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一般达不到进度和成本的目标。</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endParaRPr kumimoji="0" lang="zh-CN" altLang="zh-CN" sz="1400" b="1" i="0" u="none" strike="noStrike" cap="none" normalizeH="0" baseline="0" smtClean="0">
                        <a:ln>
                          <a:noFill/>
                        </a:ln>
                        <a:solidFill>
                          <a:srgbClr val="000000"/>
                        </a:solidFill>
                        <a:effectLst/>
                        <a:latin typeface="宋体" pitchFamily="2" charset="-122"/>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235075">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1"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952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可重复级</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具有管理可视性</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由于基于过去的性能，项目开发计划比较现实可行。</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需求管理</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软件项目计划</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软件项目跟踪与监督</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软件子合同管理</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软件质量保证</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软件配置管理</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444625">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1"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952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已定义级</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项目定义软件过程的活动具有可视性</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基于已定义的软件过程，组织持续地改善过程能力。</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软件机构过程关注点</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软件机构过程定义</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培训计划</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整体化软件管理</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软件产品工程</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组间合作</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同行评审</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96888">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1"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952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已管理级</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定量地控制软件过程</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基于对过程和产品的度量，组织持续地改善过程能力。</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定量过程管理</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软件质量管理</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619125">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1"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952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优化级</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持续改善软件过程</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组织持续地改善过程能力。</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346075" rtl="0" eaLnBrk="1" fontAlgn="base" latinLnBrk="0" hangingPunct="1">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过程变更管理</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预防故障</a:t>
                      </a:r>
                    </a:p>
                    <a:p>
                      <a:pPr marL="0" marR="0" lvl="0" indent="0" algn="l" defTabSz="346075" rtl="0" eaLnBrk="0" fontAlgn="base" latinLnBrk="0" hangingPunct="0">
                        <a:lnSpc>
                          <a:spcPct val="100000"/>
                        </a:lnSpc>
                        <a:spcBef>
                          <a:spcPct val="0"/>
                        </a:spcBef>
                        <a:spcAft>
                          <a:spcPct val="0"/>
                        </a:spcAft>
                        <a:buClrTx/>
                        <a:buSzTx/>
                        <a:buFontTx/>
                        <a:buNone/>
                        <a:tabLst>
                          <a:tab pos="1260475" algn="l"/>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技术变更管理</a:t>
                      </a:r>
                      <a:endParaRPr kumimoji="1"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6" name="Rectangle 6"/>
          <p:cNvSpPr>
            <a:spLocks noChangeArrowheads="1"/>
          </p:cNvSpPr>
          <p:nvPr/>
        </p:nvSpPr>
        <p:spPr bwMode="auto">
          <a:xfrm>
            <a:off x="611188" y="381000"/>
            <a:ext cx="7993062" cy="611188"/>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第</a:t>
            </a:r>
            <a:r>
              <a:rPr lang="en-US" altLang="zh-CN" sz="4800" b="1">
                <a:solidFill>
                  <a:srgbClr val="FF0000"/>
                </a:solidFill>
                <a:effectLst>
                  <a:outerShdw blurRad="38100" dist="38100" dir="2700000" algn="tl">
                    <a:srgbClr val="C0C0C0"/>
                  </a:outerShdw>
                </a:effectLst>
                <a:latin typeface="隶书" pitchFamily="49" charset="-122"/>
                <a:ea typeface="隶书" pitchFamily="49" charset="-122"/>
              </a:rPr>
              <a:t>11</a:t>
            </a: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章  软件项目管理  小结</a:t>
            </a:r>
          </a:p>
        </p:txBody>
      </p:sp>
      <p:sp>
        <p:nvSpPr>
          <p:cNvPr id="332810" name="Rectangle 10"/>
          <p:cNvSpPr>
            <a:spLocks noChangeArrowheads="1"/>
          </p:cNvSpPr>
          <p:nvPr/>
        </p:nvSpPr>
        <p:spPr bwMode="auto">
          <a:xfrm>
            <a:off x="2555776" y="2420888"/>
            <a:ext cx="4438650" cy="2808312"/>
          </a:xfrm>
          <a:prstGeom prst="rect">
            <a:avLst/>
          </a:prstGeom>
          <a:noFill/>
          <a:ln w="9525">
            <a:noFill/>
            <a:miter lim="800000"/>
            <a:headEnd/>
            <a:tailEnd/>
          </a:ln>
          <a:effectLst/>
        </p:spPr>
        <p:txBody>
          <a:bodyPr lIns="92075" tIns="46038" rIns="92075" bIns="46038"/>
          <a:lstStyle/>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en-US" altLang="zh-CN" sz="2800" b="1" dirty="0">
                <a:solidFill>
                  <a:schemeClr val="tx1"/>
                </a:solidFill>
                <a:effectLst>
                  <a:outerShdw blurRad="38100" dist="38100" dir="2700000" algn="tl">
                    <a:srgbClr val="C0C0C0"/>
                  </a:outerShdw>
                </a:effectLst>
                <a:latin typeface="宋体" pitchFamily="2" charset="-122"/>
              </a:rPr>
              <a:t> </a:t>
            </a:r>
            <a:r>
              <a:rPr kumimoji="1" lang="zh-CN" altLang="en-US" sz="2800" b="1" dirty="0">
                <a:solidFill>
                  <a:schemeClr val="tx1"/>
                </a:solidFill>
                <a:effectLst>
                  <a:outerShdw blurRad="38100" dist="38100" dir="2700000" algn="tl">
                    <a:srgbClr val="C0C0C0"/>
                  </a:outerShdw>
                </a:effectLst>
                <a:latin typeface="宋体" pitchFamily="2" charset="-122"/>
              </a:rPr>
              <a:t>软件项目管理概述</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a:solidFill>
                  <a:schemeClr val="tx1"/>
                </a:solidFill>
                <a:effectLst>
                  <a:outerShdw blurRad="38100" dist="38100" dir="2700000" algn="tl">
                    <a:srgbClr val="C0C0C0"/>
                  </a:outerShdw>
                </a:effectLst>
                <a:latin typeface="宋体" pitchFamily="2" charset="-122"/>
              </a:rPr>
              <a:t> 软件项目规模度量</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a:solidFill>
                  <a:schemeClr val="tx1"/>
                </a:solidFill>
                <a:effectLst>
                  <a:outerShdw blurRad="38100" dist="38100" dir="2700000" algn="tl">
                    <a:srgbClr val="C0C0C0"/>
                  </a:outerShdw>
                </a:effectLst>
                <a:latin typeface="宋体" pitchFamily="2" charset="-122"/>
              </a:rPr>
              <a:t> 软件项目估算</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smtClean="0">
                <a:solidFill>
                  <a:schemeClr val="tx1"/>
                </a:solidFill>
                <a:effectLst>
                  <a:outerShdw blurRad="38100" dist="38100" dir="2700000" algn="tl">
                    <a:srgbClr val="C0C0C0"/>
                  </a:outerShdw>
                </a:effectLst>
                <a:latin typeface="宋体" pitchFamily="2" charset="-122"/>
              </a:rPr>
              <a:t> 项目</a:t>
            </a:r>
            <a:r>
              <a:rPr kumimoji="1" lang="zh-CN" altLang="en-US" sz="2800" b="1" dirty="0">
                <a:solidFill>
                  <a:schemeClr val="tx1"/>
                </a:solidFill>
                <a:effectLst>
                  <a:outerShdw blurRad="38100" dist="38100" dir="2700000" algn="tl">
                    <a:srgbClr val="C0C0C0"/>
                  </a:outerShdw>
                </a:effectLst>
                <a:latin typeface="宋体" pitchFamily="2" charset="-122"/>
              </a:rPr>
              <a:t>进度管理</a:t>
            </a:r>
          </a:p>
          <a:p>
            <a:pPr marL="342900" indent="-342900" algn="just" eaLnBrk="1" hangingPunct="1">
              <a:lnSpc>
                <a:spcPct val="110000"/>
              </a:lnSpc>
              <a:spcBef>
                <a:spcPct val="20000"/>
              </a:spcBef>
              <a:spcAft>
                <a:spcPct val="0"/>
              </a:spcAft>
              <a:buClr>
                <a:schemeClr val="tx2"/>
              </a:buClr>
              <a:buSzTx/>
              <a:buFont typeface="Wingdings" pitchFamily="2" charset="2"/>
              <a:buChar char="v"/>
            </a:pPr>
            <a:r>
              <a:rPr kumimoji="1" lang="zh-CN" altLang="en-US" sz="2800" b="1" dirty="0" smtClean="0">
                <a:solidFill>
                  <a:schemeClr val="tx1"/>
                </a:solidFill>
                <a:effectLst>
                  <a:outerShdw blurRad="38100" dist="38100" dir="2700000" algn="tl">
                    <a:srgbClr val="C0C0C0"/>
                  </a:outerShdw>
                </a:effectLst>
                <a:latin typeface="宋体" pitchFamily="2" charset="-122"/>
              </a:rPr>
              <a:t> 软件</a:t>
            </a:r>
            <a:r>
              <a:rPr kumimoji="1" lang="zh-CN" altLang="en-US" sz="2800" b="1" dirty="0">
                <a:solidFill>
                  <a:schemeClr val="tx1"/>
                </a:solidFill>
                <a:effectLst>
                  <a:outerShdw blurRad="38100" dist="38100" dir="2700000" algn="tl">
                    <a:srgbClr val="C0C0C0"/>
                  </a:outerShdw>
                </a:effectLst>
                <a:latin typeface="宋体" pitchFamily="2" charset="-122"/>
              </a:rPr>
              <a:t>能力成熟度模型</a:t>
            </a:r>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2" name="Rectangle 4"/>
          <p:cNvSpPr>
            <a:spLocks noChangeArrowheads="1"/>
          </p:cNvSpPr>
          <p:nvPr/>
        </p:nvSpPr>
        <p:spPr bwMode="auto">
          <a:xfrm>
            <a:off x="1919288" y="285750"/>
            <a:ext cx="5943600" cy="628650"/>
          </a:xfrm>
          <a:prstGeom prst="rect">
            <a:avLst/>
          </a:prstGeom>
          <a:noFill/>
          <a:ln w="9525">
            <a:noFill/>
            <a:miter lim="800000"/>
            <a:headEnd/>
            <a:tailEnd/>
          </a:ln>
          <a:effectLst/>
        </p:spPr>
        <p:txBody>
          <a:bodyPr lIns="92075" tIns="46038" rIns="92075" bIns="46038" anchor="ctr"/>
          <a:lstStyle/>
          <a:p>
            <a:pP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软件项目管理概述</a:t>
            </a:r>
          </a:p>
        </p:txBody>
      </p:sp>
      <p:sp>
        <p:nvSpPr>
          <p:cNvPr id="427013" name="Text Box 5"/>
          <p:cNvSpPr txBox="1">
            <a:spLocks noChangeArrowheads="1"/>
          </p:cNvSpPr>
          <p:nvPr/>
        </p:nvSpPr>
        <p:spPr bwMode="auto">
          <a:xfrm>
            <a:off x="900113" y="2133600"/>
            <a:ext cx="7343775" cy="3852863"/>
          </a:xfrm>
          <a:prstGeom prst="rect">
            <a:avLst/>
          </a:prstGeom>
          <a:noFill/>
          <a:ln w="12700">
            <a:noFill/>
            <a:miter lim="800000"/>
            <a:headEnd type="none" w="sm" len="sm"/>
            <a:tailEnd type="none" w="sm" len="sm"/>
          </a:ln>
          <a:effectLst/>
        </p:spPr>
        <p:txBody>
          <a:bodyPr>
            <a:spAutoFit/>
          </a:bodyPr>
          <a:lstStyle/>
          <a:p>
            <a:pPr>
              <a:lnSpc>
                <a:spcPct val="130000"/>
              </a:lnSpc>
              <a:buFont typeface="Wingdings" pitchFamily="2" charset="2"/>
              <a:buNone/>
            </a:pPr>
            <a:r>
              <a:rPr kumimoji="1" lang="zh-CN" altLang="en-US" sz="2400" b="1">
                <a:effectLst>
                  <a:outerShdw blurRad="38100" dist="38100" dir="2700000" algn="tl">
                    <a:srgbClr val="C0C0C0"/>
                  </a:outerShdw>
                </a:effectLst>
              </a:rPr>
              <a:t>软件项目管理的目标包括以下几方面：</a:t>
            </a:r>
          </a:p>
          <a:p>
            <a:pPr>
              <a:lnSpc>
                <a:spcPct val="130000"/>
              </a:lnSpc>
              <a:buFont typeface="Wingdings" pitchFamily="2" charset="2"/>
              <a:buNone/>
            </a:pPr>
            <a:r>
              <a:rPr kumimoji="1" lang="zh-CN" altLang="en-US" sz="2400" b="1">
                <a:effectLst>
                  <a:outerShdw blurRad="38100" dist="38100" dir="2700000" algn="tl">
                    <a:srgbClr val="C0C0C0"/>
                  </a:outerShdw>
                </a:effectLst>
              </a:rPr>
              <a:t>⑴ 如期完成项目；</a:t>
            </a:r>
          </a:p>
          <a:p>
            <a:pPr>
              <a:lnSpc>
                <a:spcPct val="130000"/>
              </a:lnSpc>
              <a:buFont typeface="Wingdings" pitchFamily="2" charset="2"/>
              <a:buNone/>
            </a:pPr>
            <a:r>
              <a:rPr kumimoji="1" lang="zh-CN" altLang="en-US" sz="2400" b="1">
                <a:effectLst>
                  <a:outerShdw blurRad="38100" dist="38100" dir="2700000" algn="tl">
                    <a:srgbClr val="C0C0C0"/>
                  </a:outerShdw>
                </a:effectLst>
              </a:rPr>
              <a:t>⑵ 项目成本控制在计划之内；</a:t>
            </a:r>
          </a:p>
          <a:p>
            <a:pPr>
              <a:lnSpc>
                <a:spcPct val="130000"/>
              </a:lnSpc>
              <a:buFont typeface="Wingdings" pitchFamily="2" charset="2"/>
              <a:buNone/>
            </a:pPr>
            <a:r>
              <a:rPr kumimoji="1" lang="zh-CN" altLang="en-US" sz="2400" b="1">
                <a:effectLst>
                  <a:outerShdw blurRad="38100" dist="38100" dir="2700000" algn="tl">
                    <a:srgbClr val="C0C0C0"/>
                  </a:outerShdw>
                </a:effectLst>
              </a:rPr>
              <a:t>⑶ 妥善处理用户的需求变动；</a:t>
            </a:r>
          </a:p>
          <a:p>
            <a:pPr>
              <a:lnSpc>
                <a:spcPct val="130000"/>
              </a:lnSpc>
              <a:buFont typeface="Wingdings" pitchFamily="2" charset="2"/>
              <a:buNone/>
            </a:pPr>
            <a:r>
              <a:rPr kumimoji="1" lang="zh-CN" altLang="en-US" sz="2400" b="1">
                <a:effectLst>
                  <a:outerShdw blurRad="38100" dist="38100" dir="2700000" algn="tl">
                    <a:srgbClr val="C0C0C0"/>
                  </a:outerShdw>
                </a:effectLst>
              </a:rPr>
              <a:t>⑷ 保证项目质量；</a:t>
            </a:r>
          </a:p>
          <a:p>
            <a:pPr>
              <a:lnSpc>
                <a:spcPct val="130000"/>
              </a:lnSpc>
              <a:buFont typeface="Wingdings" pitchFamily="2" charset="2"/>
              <a:buNone/>
            </a:pPr>
            <a:r>
              <a:rPr kumimoji="1" lang="zh-CN" altLang="en-US" sz="2400" b="1">
                <a:effectLst>
                  <a:outerShdw blurRad="38100" dist="38100" dir="2700000" algn="tl">
                    <a:srgbClr val="C0C0C0"/>
                  </a:outerShdw>
                </a:effectLst>
              </a:rPr>
              <a:t>⑸ 保持对项目进度的跟踪与控制。</a:t>
            </a:r>
          </a:p>
        </p:txBody>
      </p:sp>
      <p:sp>
        <p:nvSpPr>
          <p:cNvPr id="427014" name="Text Box 6"/>
          <p:cNvSpPr txBox="1">
            <a:spLocks noChangeArrowheads="1"/>
          </p:cNvSpPr>
          <p:nvPr/>
        </p:nvSpPr>
        <p:spPr bwMode="auto">
          <a:xfrm>
            <a:off x="179388" y="1290638"/>
            <a:ext cx="3397250" cy="519112"/>
          </a:xfrm>
          <a:prstGeom prst="rect">
            <a:avLst/>
          </a:prstGeom>
          <a:noFill/>
          <a:ln w="12700">
            <a:noFill/>
            <a:miter lim="800000"/>
            <a:headEnd type="none" w="sm" len="sm"/>
            <a:tailEnd type="none" w="sm" len="sm"/>
          </a:ln>
          <a:effectLst/>
        </p:spPr>
        <p:txBody>
          <a:bodyPr wrap="none">
            <a:spAutoFit/>
          </a:bodyPr>
          <a:lstStyle/>
          <a:p>
            <a:pPr>
              <a:lnSpc>
                <a:spcPct val="100000"/>
              </a:lnSpc>
              <a:spcAft>
                <a:spcPct val="0"/>
              </a:spcAft>
              <a:buClrTx/>
              <a:buSzTx/>
              <a:buFontTx/>
              <a:buNone/>
            </a:pPr>
            <a:r>
              <a:rPr kumimoji="1" lang="en-US" altLang="zh-CN" sz="2800" b="1" dirty="0" smtClean="0">
                <a:solidFill>
                  <a:schemeClr val="hlink"/>
                </a:solidFill>
                <a:effectLst>
                  <a:outerShdw blurRad="38100" dist="38100" dir="2700000" algn="tl">
                    <a:srgbClr val="C0C0C0"/>
                  </a:outerShdw>
                </a:effectLst>
                <a:latin typeface="Times New Roman" pitchFamily="18" charset="0"/>
              </a:rPr>
              <a:t>2. </a:t>
            </a:r>
            <a:r>
              <a:rPr kumimoji="1" lang="zh-CN" altLang="en-US" sz="2800" b="1" dirty="0">
                <a:solidFill>
                  <a:schemeClr val="hlink"/>
                </a:solidFill>
                <a:effectLst>
                  <a:outerShdw blurRad="38100" dist="38100" dir="2700000" algn="tl">
                    <a:srgbClr val="C0C0C0"/>
                  </a:outerShdw>
                </a:effectLst>
                <a:latin typeface="Times New Roman" pitchFamily="18" charset="0"/>
              </a:rPr>
              <a:t>软件项目管理目标</a:t>
            </a:r>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3700" name="Group 4"/>
          <p:cNvGrpSpPr>
            <a:grpSpLocks/>
          </p:cNvGrpSpPr>
          <p:nvPr/>
        </p:nvGrpSpPr>
        <p:grpSpPr bwMode="auto">
          <a:xfrm>
            <a:off x="4200525" y="1254125"/>
            <a:ext cx="2076450" cy="1206500"/>
            <a:chOff x="2202" y="823"/>
            <a:chExt cx="1308" cy="760"/>
          </a:xfrm>
        </p:grpSpPr>
        <p:pic>
          <p:nvPicPr>
            <p:cNvPr id="413701" name="Picture 5" descr="BS00975_"/>
            <p:cNvPicPr>
              <a:picLocks noChangeAspect="1" noChangeArrowheads="1"/>
            </p:cNvPicPr>
            <p:nvPr/>
          </p:nvPicPr>
          <p:blipFill>
            <a:blip r:embed="rId2" cstate="print"/>
            <a:srcRect/>
            <a:stretch>
              <a:fillRect/>
            </a:stretch>
          </p:blipFill>
          <p:spPr bwMode="auto">
            <a:xfrm>
              <a:off x="2461" y="1207"/>
              <a:ext cx="768" cy="376"/>
            </a:xfrm>
            <a:prstGeom prst="rect">
              <a:avLst/>
            </a:prstGeom>
            <a:noFill/>
          </p:spPr>
        </p:pic>
        <p:sp>
          <p:nvSpPr>
            <p:cNvPr id="413702" name="Text Box 6"/>
            <p:cNvSpPr txBox="1">
              <a:spLocks noChangeArrowheads="1"/>
            </p:cNvSpPr>
            <p:nvPr/>
          </p:nvSpPr>
          <p:spPr bwMode="auto">
            <a:xfrm>
              <a:off x="2202" y="823"/>
              <a:ext cx="1308" cy="442"/>
            </a:xfrm>
            <a:prstGeom prst="rect">
              <a:avLst/>
            </a:prstGeom>
            <a:noFill/>
            <a:ln w="9525">
              <a:noFill/>
              <a:miter lim="800000"/>
              <a:headEnd/>
              <a:tailEnd/>
            </a:ln>
            <a:effectLst/>
          </p:spPr>
          <p:txBody>
            <a:bodyPr>
              <a:spAutoFit/>
            </a:bodyPr>
            <a:lstStyle/>
            <a:p>
              <a:pPr algn="ctr" eaLnBrk="1" hangingPunct="1">
                <a:lnSpc>
                  <a:spcPct val="100000"/>
                </a:lnSpc>
                <a:spcAft>
                  <a:spcPct val="0"/>
                </a:spcAft>
                <a:buClrTx/>
                <a:buSzTx/>
                <a:buFontTx/>
                <a:buNone/>
              </a:pPr>
              <a:r>
                <a:rPr lang="zh-CN" altLang="en-US" sz="2000" b="1">
                  <a:solidFill>
                    <a:schemeClr val="tx1"/>
                  </a:solidFill>
                  <a:effectLst>
                    <a:outerShdw blurRad="38100" dist="38100" dir="2700000" algn="tl">
                      <a:srgbClr val="C0C0C0"/>
                    </a:outerShdw>
                  </a:effectLst>
                  <a:cs typeface="Times New Roman" pitchFamily="18" charset="0"/>
                </a:rPr>
                <a:t>过程</a:t>
              </a:r>
            </a:p>
            <a:p>
              <a:pPr algn="ctr" eaLnBrk="1" hangingPunct="1">
                <a:lnSpc>
                  <a:spcPct val="100000"/>
                </a:lnSpc>
                <a:spcAft>
                  <a:spcPct val="0"/>
                </a:spcAft>
                <a:buClrTx/>
                <a:buSzTx/>
                <a:buFontTx/>
                <a:buNone/>
              </a:pPr>
              <a:r>
                <a:rPr lang="en-US" altLang="zh-CN" sz="2000" b="1">
                  <a:solidFill>
                    <a:schemeClr val="tx1"/>
                  </a:solidFill>
                  <a:effectLst>
                    <a:outerShdw blurRad="38100" dist="38100" dir="2700000" algn="tl">
                      <a:srgbClr val="C0C0C0"/>
                    </a:outerShdw>
                  </a:effectLst>
                  <a:cs typeface="Times New Roman" pitchFamily="18" charset="0"/>
                </a:rPr>
                <a:t>(Process)</a:t>
              </a:r>
            </a:p>
          </p:txBody>
        </p:sp>
      </p:grpSp>
      <p:grpSp>
        <p:nvGrpSpPr>
          <p:cNvPr id="413703" name="Group 7"/>
          <p:cNvGrpSpPr>
            <a:grpSpLocks/>
          </p:cNvGrpSpPr>
          <p:nvPr/>
        </p:nvGrpSpPr>
        <p:grpSpPr bwMode="auto">
          <a:xfrm>
            <a:off x="7124700" y="2824163"/>
            <a:ext cx="1776413" cy="1855787"/>
            <a:chOff x="4044" y="1922"/>
            <a:chExt cx="1119" cy="1169"/>
          </a:xfrm>
        </p:grpSpPr>
        <p:sp>
          <p:nvSpPr>
            <p:cNvPr id="413704" name="Text Box 8"/>
            <p:cNvSpPr txBox="1">
              <a:spLocks noChangeArrowheads="1"/>
            </p:cNvSpPr>
            <p:nvPr/>
          </p:nvSpPr>
          <p:spPr bwMode="auto">
            <a:xfrm>
              <a:off x="4044" y="1922"/>
              <a:ext cx="1119" cy="442"/>
            </a:xfrm>
            <a:prstGeom prst="rect">
              <a:avLst/>
            </a:prstGeom>
            <a:noFill/>
            <a:ln w="9525">
              <a:noFill/>
              <a:miter lim="800000"/>
              <a:headEnd/>
              <a:tailEnd/>
            </a:ln>
            <a:effectLst/>
          </p:spPr>
          <p:txBody>
            <a:bodyPr>
              <a:spAutoFit/>
            </a:bodyPr>
            <a:lstStyle/>
            <a:p>
              <a:pPr algn="ctr" eaLnBrk="1" hangingPunct="1">
                <a:lnSpc>
                  <a:spcPct val="100000"/>
                </a:lnSpc>
                <a:spcAft>
                  <a:spcPct val="0"/>
                </a:spcAft>
                <a:buClrTx/>
                <a:buSzTx/>
                <a:buFontTx/>
                <a:buNone/>
              </a:pPr>
              <a:r>
                <a:rPr lang="zh-CN" altLang="en-US" sz="2000" b="1">
                  <a:solidFill>
                    <a:schemeClr val="tx1"/>
                  </a:solidFill>
                  <a:effectLst>
                    <a:outerShdw blurRad="38100" dist="38100" dir="2700000" algn="tl">
                      <a:srgbClr val="C0C0C0"/>
                    </a:outerShdw>
                  </a:effectLst>
                  <a:cs typeface="Times New Roman" pitchFamily="18" charset="0"/>
                </a:rPr>
                <a:t>人员</a:t>
              </a:r>
            </a:p>
            <a:p>
              <a:pPr algn="ctr" eaLnBrk="1" hangingPunct="1">
                <a:lnSpc>
                  <a:spcPct val="100000"/>
                </a:lnSpc>
                <a:spcAft>
                  <a:spcPct val="0"/>
                </a:spcAft>
                <a:buClrTx/>
                <a:buSzTx/>
                <a:buFontTx/>
                <a:buNone/>
              </a:pPr>
              <a:r>
                <a:rPr lang="zh-CN" altLang="en-US" sz="2000" b="1">
                  <a:solidFill>
                    <a:schemeClr val="tx1"/>
                  </a:solidFill>
                  <a:effectLst>
                    <a:outerShdw blurRad="38100" dist="38100" dir="2700000" algn="tl">
                      <a:srgbClr val="C0C0C0"/>
                    </a:outerShdw>
                  </a:effectLst>
                  <a:cs typeface="Times New Roman" pitchFamily="18" charset="0"/>
                </a:rPr>
                <a:t>（</a:t>
              </a:r>
              <a:r>
                <a:rPr lang="en-US" altLang="zh-CN" sz="2000" b="1">
                  <a:solidFill>
                    <a:schemeClr val="tx1"/>
                  </a:solidFill>
                  <a:effectLst>
                    <a:outerShdw blurRad="38100" dist="38100" dir="2700000" algn="tl">
                      <a:srgbClr val="C0C0C0"/>
                    </a:outerShdw>
                  </a:effectLst>
                  <a:cs typeface="Times New Roman" pitchFamily="18" charset="0"/>
                </a:rPr>
                <a:t>People</a:t>
              </a:r>
              <a:r>
                <a:rPr lang="zh-CN" altLang="en-US" sz="2000" b="1">
                  <a:solidFill>
                    <a:schemeClr val="tx1"/>
                  </a:solidFill>
                  <a:effectLst>
                    <a:outerShdw blurRad="38100" dist="38100" dir="2700000" algn="tl">
                      <a:srgbClr val="C0C0C0"/>
                    </a:outerShdw>
                  </a:effectLst>
                  <a:cs typeface="Times New Roman" pitchFamily="18" charset="0"/>
                </a:rPr>
                <a:t>）</a:t>
              </a:r>
            </a:p>
          </p:txBody>
        </p:sp>
        <p:pic>
          <p:nvPicPr>
            <p:cNvPr id="413705" name="Picture 9" descr="MCj01954180000[1]"/>
            <p:cNvPicPr>
              <a:picLocks noChangeAspect="1" noChangeArrowheads="1"/>
            </p:cNvPicPr>
            <p:nvPr/>
          </p:nvPicPr>
          <p:blipFill>
            <a:blip r:embed="rId3" cstate="print"/>
            <a:srcRect/>
            <a:stretch>
              <a:fillRect/>
            </a:stretch>
          </p:blipFill>
          <p:spPr bwMode="auto">
            <a:xfrm>
              <a:off x="4142" y="2322"/>
              <a:ext cx="929" cy="769"/>
            </a:xfrm>
            <a:prstGeom prst="rect">
              <a:avLst/>
            </a:prstGeom>
            <a:noFill/>
          </p:spPr>
        </p:pic>
      </p:grpSp>
      <p:grpSp>
        <p:nvGrpSpPr>
          <p:cNvPr id="413706" name="Group 10"/>
          <p:cNvGrpSpPr>
            <a:grpSpLocks/>
          </p:cNvGrpSpPr>
          <p:nvPr/>
        </p:nvGrpSpPr>
        <p:grpSpPr bwMode="auto">
          <a:xfrm>
            <a:off x="1905000" y="2730500"/>
            <a:ext cx="1563688" cy="2060575"/>
            <a:chOff x="778" y="2427"/>
            <a:chExt cx="985" cy="1298"/>
          </a:xfrm>
        </p:grpSpPr>
        <p:sp>
          <p:nvSpPr>
            <p:cNvPr id="413707" name="Text Box 11"/>
            <p:cNvSpPr txBox="1">
              <a:spLocks noChangeArrowheads="1"/>
            </p:cNvSpPr>
            <p:nvPr/>
          </p:nvSpPr>
          <p:spPr bwMode="auto">
            <a:xfrm>
              <a:off x="851" y="2427"/>
              <a:ext cx="912" cy="442"/>
            </a:xfrm>
            <a:prstGeom prst="rect">
              <a:avLst/>
            </a:prstGeom>
            <a:noFill/>
            <a:ln w="9525">
              <a:noFill/>
              <a:miter lim="800000"/>
              <a:headEnd/>
              <a:tailEnd/>
            </a:ln>
            <a:effectLst/>
          </p:spPr>
          <p:txBody>
            <a:bodyPr>
              <a:spAutoFit/>
            </a:bodyPr>
            <a:lstStyle/>
            <a:p>
              <a:pPr algn="ctr" eaLnBrk="1" hangingPunct="1">
                <a:lnSpc>
                  <a:spcPct val="100000"/>
                </a:lnSpc>
                <a:spcAft>
                  <a:spcPct val="0"/>
                </a:spcAft>
                <a:buClrTx/>
                <a:buSzTx/>
                <a:buFontTx/>
                <a:buNone/>
              </a:pPr>
              <a:r>
                <a:rPr lang="zh-CN" altLang="en-US" sz="2000" b="1">
                  <a:solidFill>
                    <a:schemeClr val="tx1"/>
                  </a:solidFill>
                  <a:effectLst>
                    <a:outerShdw blurRad="38100" dist="38100" dir="2700000" algn="tl">
                      <a:srgbClr val="C0C0C0"/>
                    </a:outerShdw>
                  </a:effectLst>
                </a:rPr>
                <a:t>项目</a:t>
              </a:r>
            </a:p>
            <a:p>
              <a:pPr algn="ctr" eaLnBrk="1" hangingPunct="1">
                <a:lnSpc>
                  <a:spcPct val="100000"/>
                </a:lnSpc>
                <a:spcAft>
                  <a:spcPct val="0"/>
                </a:spcAft>
                <a:buClrTx/>
                <a:buSzTx/>
                <a:buFontTx/>
                <a:buNone/>
              </a:pPr>
              <a:r>
                <a:rPr lang="en-US" altLang="zh-CN" sz="2000" b="1">
                  <a:solidFill>
                    <a:schemeClr val="tx1"/>
                  </a:solidFill>
                  <a:effectLst>
                    <a:outerShdw blurRad="38100" dist="38100" dir="2700000" algn="tl">
                      <a:srgbClr val="C0C0C0"/>
                    </a:outerShdw>
                  </a:effectLst>
                  <a:cs typeface="Times New Roman" pitchFamily="18" charset="0"/>
                </a:rPr>
                <a:t>(P</a:t>
              </a:r>
              <a:r>
                <a:rPr lang="en-US" altLang="zh-CN" sz="2000" b="1">
                  <a:solidFill>
                    <a:schemeClr val="tx1"/>
                  </a:solidFill>
                  <a:effectLst>
                    <a:outerShdw blurRad="38100" dist="38100" dir="2700000" algn="tl">
                      <a:srgbClr val="C0C0C0"/>
                    </a:outerShdw>
                  </a:effectLst>
                </a:rPr>
                <a:t>roject</a:t>
              </a:r>
              <a:r>
                <a:rPr lang="en-US" altLang="zh-CN" sz="2000" b="1">
                  <a:solidFill>
                    <a:schemeClr val="tx1"/>
                  </a:solidFill>
                  <a:effectLst>
                    <a:outerShdw blurRad="38100" dist="38100" dir="2700000" algn="tl">
                      <a:srgbClr val="C0C0C0"/>
                    </a:outerShdw>
                  </a:effectLst>
                  <a:cs typeface="Times New Roman" pitchFamily="18" charset="0"/>
                </a:rPr>
                <a:t>)</a:t>
              </a:r>
            </a:p>
          </p:txBody>
        </p:sp>
        <p:pic>
          <p:nvPicPr>
            <p:cNvPr id="413708" name="Picture 12" descr="j0305257"/>
            <p:cNvPicPr>
              <a:picLocks noChangeAspect="1" noChangeArrowheads="1"/>
            </p:cNvPicPr>
            <p:nvPr/>
          </p:nvPicPr>
          <p:blipFill>
            <a:blip r:embed="rId4" cstate="print"/>
            <a:srcRect/>
            <a:stretch>
              <a:fillRect/>
            </a:stretch>
          </p:blipFill>
          <p:spPr bwMode="auto">
            <a:xfrm>
              <a:off x="871" y="2833"/>
              <a:ext cx="738" cy="837"/>
            </a:xfrm>
            <a:prstGeom prst="rect">
              <a:avLst/>
            </a:prstGeom>
            <a:noFill/>
          </p:spPr>
        </p:pic>
        <p:pic>
          <p:nvPicPr>
            <p:cNvPr id="413709" name="Picture 13" descr="j0252349"/>
            <p:cNvPicPr>
              <a:picLocks noChangeAspect="1" noChangeArrowheads="1"/>
            </p:cNvPicPr>
            <p:nvPr/>
          </p:nvPicPr>
          <p:blipFill>
            <a:blip r:embed="rId5" cstate="print"/>
            <a:srcRect/>
            <a:stretch>
              <a:fillRect/>
            </a:stretch>
          </p:blipFill>
          <p:spPr bwMode="auto">
            <a:xfrm rot="3842156">
              <a:off x="683" y="3320"/>
              <a:ext cx="500" cy="309"/>
            </a:xfrm>
            <a:prstGeom prst="rect">
              <a:avLst/>
            </a:prstGeom>
            <a:noFill/>
          </p:spPr>
        </p:pic>
      </p:grpSp>
      <p:grpSp>
        <p:nvGrpSpPr>
          <p:cNvPr id="413710" name="Group 14"/>
          <p:cNvGrpSpPr>
            <a:grpSpLocks/>
          </p:cNvGrpSpPr>
          <p:nvPr/>
        </p:nvGrpSpPr>
        <p:grpSpPr bwMode="auto">
          <a:xfrm>
            <a:off x="4103688" y="4792663"/>
            <a:ext cx="2259012" cy="1643062"/>
            <a:chOff x="2141" y="3052"/>
            <a:chExt cx="1423" cy="1035"/>
          </a:xfrm>
        </p:grpSpPr>
        <p:sp>
          <p:nvSpPr>
            <p:cNvPr id="413711" name="Text Box 15"/>
            <p:cNvSpPr txBox="1">
              <a:spLocks noChangeArrowheads="1"/>
            </p:cNvSpPr>
            <p:nvPr/>
          </p:nvSpPr>
          <p:spPr bwMode="auto">
            <a:xfrm>
              <a:off x="2141" y="3052"/>
              <a:ext cx="1423" cy="442"/>
            </a:xfrm>
            <a:prstGeom prst="rect">
              <a:avLst/>
            </a:prstGeom>
            <a:noFill/>
            <a:ln w="9525">
              <a:noFill/>
              <a:miter lim="800000"/>
              <a:headEnd/>
              <a:tailEnd/>
            </a:ln>
            <a:effectLst/>
          </p:spPr>
          <p:txBody>
            <a:bodyPr>
              <a:spAutoFit/>
            </a:bodyPr>
            <a:lstStyle/>
            <a:p>
              <a:pPr algn="ctr" eaLnBrk="1" hangingPunct="1">
                <a:lnSpc>
                  <a:spcPct val="10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产品</a:t>
              </a:r>
            </a:p>
            <a:p>
              <a:pPr algn="ctr" eaLnBrk="1" hangingPunct="1">
                <a:lnSpc>
                  <a:spcPct val="100000"/>
                </a:lnSpc>
                <a:spcAft>
                  <a:spcPct val="0"/>
                </a:spcAft>
                <a:buClrTx/>
                <a:buSzTx/>
                <a:buFontTx/>
                <a:buNone/>
              </a:pPr>
              <a:r>
                <a:rPr kumimoji="1" lang="en-US" altLang="zh-CN" sz="2000" b="1">
                  <a:solidFill>
                    <a:schemeClr val="tx1"/>
                  </a:solidFill>
                  <a:effectLst>
                    <a:outerShdw blurRad="38100" dist="38100" dir="2700000" algn="tl">
                      <a:srgbClr val="C0C0C0"/>
                    </a:outerShdw>
                  </a:effectLst>
                  <a:latin typeface="宋体" pitchFamily="2" charset="-122"/>
                </a:rPr>
                <a:t>(Product)</a:t>
              </a:r>
            </a:p>
          </p:txBody>
        </p:sp>
        <p:grpSp>
          <p:nvGrpSpPr>
            <p:cNvPr id="413712" name="Group 16"/>
            <p:cNvGrpSpPr>
              <a:grpSpLocks noChangeAspect="1"/>
            </p:cNvGrpSpPr>
            <p:nvPr/>
          </p:nvGrpSpPr>
          <p:grpSpPr bwMode="auto">
            <a:xfrm>
              <a:off x="2201" y="3320"/>
              <a:ext cx="1119" cy="767"/>
              <a:chOff x="2201" y="3277"/>
              <a:chExt cx="1119" cy="810"/>
            </a:xfrm>
          </p:grpSpPr>
          <p:sp>
            <p:nvSpPr>
              <p:cNvPr id="413713" name="AutoShape 17"/>
              <p:cNvSpPr>
                <a:spLocks noChangeAspect="1" noChangeArrowheads="1" noTextEdit="1"/>
              </p:cNvSpPr>
              <p:nvPr/>
            </p:nvSpPr>
            <p:spPr bwMode="auto">
              <a:xfrm>
                <a:off x="2201" y="3277"/>
                <a:ext cx="1119" cy="810"/>
              </a:xfrm>
              <a:prstGeom prst="rect">
                <a:avLst/>
              </a:prstGeom>
              <a:noFill/>
              <a:ln w="9525">
                <a:noFill/>
                <a:miter lim="800000"/>
                <a:headEnd/>
                <a:tailEnd/>
              </a:ln>
            </p:spPr>
            <p:txBody>
              <a:bodyPr/>
              <a:lstStyle/>
              <a:p>
                <a:endParaRPr lang="zh-CN" altLang="en-US"/>
              </a:p>
            </p:txBody>
          </p:sp>
          <p:sp>
            <p:nvSpPr>
              <p:cNvPr id="413714" name="Freeform 18"/>
              <p:cNvSpPr>
                <a:spLocks/>
              </p:cNvSpPr>
              <p:nvPr/>
            </p:nvSpPr>
            <p:spPr bwMode="auto">
              <a:xfrm>
                <a:off x="2201" y="3277"/>
                <a:ext cx="1119" cy="810"/>
              </a:xfrm>
              <a:custGeom>
                <a:avLst/>
                <a:gdLst/>
                <a:ahLst/>
                <a:cxnLst>
                  <a:cxn ang="0">
                    <a:pos x="726" y="169"/>
                  </a:cxn>
                  <a:cxn ang="0">
                    <a:pos x="1029" y="432"/>
                  </a:cxn>
                  <a:cxn ang="0">
                    <a:pos x="1092" y="495"/>
                  </a:cxn>
                  <a:cxn ang="0">
                    <a:pos x="774" y="338"/>
                  </a:cxn>
                  <a:cxn ang="0">
                    <a:pos x="559" y="183"/>
                  </a:cxn>
                  <a:cxn ang="0">
                    <a:pos x="832" y="457"/>
                  </a:cxn>
                  <a:cxn ang="0">
                    <a:pos x="1120" y="638"/>
                  </a:cxn>
                  <a:cxn ang="0">
                    <a:pos x="886" y="563"/>
                  </a:cxn>
                  <a:cxn ang="0">
                    <a:pos x="559" y="367"/>
                  </a:cxn>
                  <a:cxn ang="0">
                    <a:pos x="627" y="466"/>
                  </a:cxn>
                  <a:cxn ang="0">
                    <a:pos x="887" y="673"/>
                  </a:cxn>
                  <a:cxn ang="0">
                    <a:pos x="941" y="733"/>
                  </a:cxn>
                  <a:cxn ang="0">
                    <a:pos x="666" y="615"/>
                  </a:cxn>
                  <a:cxn ang="0">
                    <a:pos x="465" y="503"/>
                  </a:cxn>
                  <a:cxn ang="0">
                    <a:pos x="669" y="694"/>
                  </a:cxn>
                  <a:cxn ang="0">
                    <a:pos x="862" y="812"/>
                  </a:cxn>
                  <a:cxn ang="0">
                    <a:pos x="693" y="778"/>
                  </a:cxn>
                  <a:cxn ang="0">
                    <a:pos x="463" y="669"/>
                  </a:cxn>
                  <a:cxn ang="0">
                    <a:pos x="534" y="756"/>
                  </a:cxn>
                  <a:cxn ang="0">
                    <a:pos x="829" y="954"/>
                  </a:cxn>
                  <a:cxn ang="0">
                    <a:pos x="892" y="1017"/>
                  </a:cxn>
                  <a:cxn ang="0">
                    <a:pos x="581" y="899"/>
                  </a:cxn>
                  <a:cxn ang="0">
                    <a:pos x="367" y="803"/>
                  </a:cxn>
                  <a:cxn ang="0">
                    <a:pos x="637" y="1004"/>
                  </a:cxn>
                  <a:cxn ang="0">
                    <a:pos x="921" y="1167"/>
                  </a:cxn>
                  <a:cxn ang="0">
                    <a:pos x="691" y="1105"/>
                  </a:cxn>
                  <a:cxn ang="0">
                    <a:pos x="363" y="961"/>
                  </a:cxn>
                  <a:cxn ang="0">
                    <a:pos x="434" y="1043"/>
                  </a:cxn>
                  <a:cxn ang="0">
                    <a:pos x="735" y="1231"/>
                  </a:cxn>
                  <a:cxn ang="0">
                    <a:pos x="798" y="1293"/>
                  </a:cxn>
                  <a:cxn ang="0">
                    <a:pos x="481" y="1186"/>
                  </a:cxn>
                  <a:cxn ang="0">
                    <a:pos x="259" y="1092"/>
                  </a:cxn>
                  <a:cxn ang="0">
                    <a:pos x="539" y="1289"/>
                  </a:cxn>
                  <a:cxn ang="0">
                    <a:pos x="832" y="1447"/>
                  </a:cxn>
                  <a:cxn ang="0">
                    <a:pos x="597" y="1391"/>
                  </a:cxn>
                  <a:cxn ang="0">
                    <a:pos x="253" y="1247"/>
                  </a:cxn>
                  <a:cxn ang="0">
                    <a:pos x="328" y="1330"/>
                  </a:cxn>
                  <a:cxn ang="0">
                    <a:pos x="643" y="1521"/>
                  </a:cxn>
                  <a:cxn ang="0">
                    <a:pos x="708" y="1584"/>
                  </a:cxn>
                  <a:cxn ang="0">
                    <a:pos x="379" y="1479"/>
                  </a:cxn>
                  <a:cxn ang="0">
                    <a:pos x="139" y="1374"/>
                  </a:cxn>
                  <a:cxn ang="0">
                    <a:pos x="440" y="1588"/>
                  </a:cxn>
                  <a:cxn ang="0">
                    <a:pos x="746" y="1743"/>
                  </a:cxn>
                  <a:cxn ang="0">
                    <a:pos x="501" y="1694"/>
                  </a:cxn>
                  <a:cxn ang="0">
                    <a:pos x="131" y="1536"/>
                  </a:cxn>
                  <a:cxn ang="0">
                    <a:pos x="214" y="1627"/>
                  </a:cxn>
                  <a:cxn ang="0">
                    <a:pos x="553" y="1829"/>
                  </a:cxn>
                  <a:cxn ang="0">
                    <a:pos x="623" y="1892"/>
                  </a:cxn>
                  <a:cxn ang="0">
                    <a:pos x="271" y="1787"/>
                  </a:cxn>
                  <a:cxn ang="0">
                    <a:pos x="2" y="1663"/>
                  </a:cxn>
                  <a:cxn ang="0">
                    <a:pos x="486" y="1939"/>
                  </a:cxn>
                  <a:cxn ang="0">
                    <a:pos x="925" y="2047"/>
                  </a:cxn>
                  <a:cxn ang="0">
                    <a:pos x="1302" y="2127"/>
                  </a:cxn>
                  <a:cxn ang="0">
                    <a:pos x="1677" y="2377"/>
                  </a:cxn>
                  <a:cxn ang="0">
                    <a:pos x="1854" y="1743"/>
                  </a:cxn>
                  <a:cxn ang="0">
                    <a:pos x="2183" y="1100"/>
                  </a:cxn>
                  <a:cxn ang="0">
                    <a:pos x="1914" y="690"/>
                  </a:cxn>
                  <a:cxn ang="0">
                    <a:pos x="1537" y="545"/>
                  </a:cxn>
                  <a:cxn ang="0">
                    <a:pos x="1129" y="421"/>
                  </a:cxn>
                  <a:cxn ang="0">
                    <a:pos x="669" y="72"/>
                  </a:cxn>
                </a:cxnLst>
                <a:rect l="0" t="0" r="r" b="b"/>
                <a:pathLst>
                  <a:path w="2238" h="2430">
                    <a:moveTo>
                      <a:pt x="607" y="0"/>
                    </a:moveTo>
                    <a:lnTo>
                      <a:pt x="606" y="4"/>
                    </a:lnTo>
                    <a:lnTo>
                      <a:pt x="605" y="8"/>
                    </a:lnTo>
                    <a:lnTo>
                      <a:pt x="604" y="14"/>
                    </a:lnTo>
                    <a:lnTo>
                      <a:pt x="602" y="18"/>
                    </a:lnTo>
                    <a:lnTo>
                      <a:pt x="644" y="72"/>
                    </a:lnTo>
                    <a:lnTo>
                      <a:pt x="685" y="123"/>
                    </a:lnTo>
                    <a:lnTo>
                      <a:pt x="726" y="169"/>
                    </a:lnTo>
                    <a:lnTo>
                      <a:pt x="765" y="213"/>
                    </a:lnTo>
                    <a:lnTo>
                      <a:pt x="804" y="252"/>
                    </a:lnTo>
                    <a:lnTo>
                      <a:pt x="843" y="289"/>
                    </a:lnTo>
                    <a:lnTo>
                      <a:pt x="881" y="323"/>
                    </a:lnTo>
                    <a:lnTo>
                      <a:pt x="919" y="353"/>
                    </a:lnTo>
                    <a:lnTo>
                      <a:pt x="956" y="382"/>
                    </a:lnTo>
                    <a:lnTo>
                      <a:pt x="993" y="407"/>
                    </a:lnTo>
                    <a:lnTo>
                      <a:pt x="1029" y="432"/>
                    </a:lnTo>
                    <a:lnTo>
                      <a:pt x="1065" y="454"/>
                    </a:lnTo>
                    <a:lnTo>
                      <a:pt x="1101" y="474"/>
                    </a:lnTo>
                    <a:lnTo>
                      <a:pt x="1137" y="493"/>
                    </a:lnTo>
                    <a:lnTo>
                      <a:pt x="1171" y="511"/>
                    </a:lnTo>
                    <a:lnTo>
                      <a:pt x="1207" y="527"/>
                    </a:lnTo>
                    <a:lnTo>
                      <a:pt x="1169" y="518"/>
                    </a:lnTo>
                    <a:lnTo>
                      <a:pt x="1130" y="507"/>
                    </a:lnTo>
                    <a:lnTo>
                      <a:pt x="1092" y="495"/>
                    </a:lnTo>
                    <a:lnTo>
                      <a:pt x="1053" y="481"/>
                    </a:lnTo>
                    <a:lnTo>
                      <a:pt x="1015" y="466"/>
                    </a:lnTo>
                    <a:lnTo>
                      <a:pt x="976" y="450"/>
                    </a:lnTo>
                    <a:lnTo>
                      <a:pt x="935" y="432"/>
                    </a:lnTo>
                    <a:lnTo>
                      <a:pt x="896" y="412"/>
                    </a:lnTo>
                    <a:lnTo>
                      <a:pt x="856" y="388"/>
                    </a:lnTo>
                    <a:lnTo>
                      <a:pt x="815" y="365"/>
                    </a:lnTo>
                    <a:lnTo>
                      <a:pt x="774" y="338"/>
                    </a:lnTo>
                    <a:lnTo>
                      <a:pt x="733" y="309"/>
                    </a:lnTo>
                    <a:lnTo>
                      <a:pt x="691" y="278"/>
                    </a:lnTo>
                    <a:lnTo>
                      <a:pt x="648" y="245"/>
                    </a:lnTo>
                    <a:lnTo>
                      <a:pt x="606" y="209"/>
                    </a:lnTo>
                    <a:lnTo>
                      <a:pt x="562" y="170"/>
                    </a:lnTo>
                    <a:lnTo>
                      <a:pt x="561" y="174"/>
                    </a:lnTo>
                    <a:lnTo>
                      <a:pt x="560" y="179"/>
                    </a:lnTo>
                    <a:lnTo>
                      <a:pt x="559" y="183"/>
                    </a:lnTo>
                    <a:lnTo>
                      <a:pt x="557" y="187"/>
                    </a:lnTo>
                    <a:lnTo>
                      <a:pt x="599" y="234"/>
                    </a:lnTo>
                    <a:lnTo>
                      <a:pt x="638" y="278"/>
                    </a:lnTo>
                    <a:lnTo>
                      <a:pt x="678" y="319"/>
                    </a:lnTo>
                    <a:lnTo>
                      <a:pt x="718" y="357"/>
                    </a:lnTo>
                    <a:lnTo>
                      <a:pt x="756" y="394"/>
                    </a:lnTo>
                    <a:lnTo>
                      <a:pt x="794" y="427"/>
                    </a:lnTo>
                    <a:lnTo>
                      <a:pt x="832" y="457"/>
                    </a:lnTo>
                    <a:lnTo>
                      <a:pt x="868" y="485"/>
                    </a:lnTo>
                    <a:lnTo>
                      <a:pt x="905" y="512"/>
                    </a:lnTo>
                    <a:lnTo>
                      <a:pt x="942" y="537"/>
                    </a:lnTo>
                    <a:lnTo>
                      <a:pt x="978" y="560"/>
                    </a:lnTo>
                    <a:lnTo>
                      <a:pt x="1014" y="581"/>
                    </a:lnTo>
                    <a:lnTo>
                      <a:pt x="1049" y="601"/>
                    </a:lnTo>
                    <a:lnTo>
                      <a:pt x="1084" y="620"/>
                    </a:lnTo>
                    <a:lnTo>
                      <a:pt x="1120" y="638"/>
                    </a:lnTo>
                    <a:lnTo>
                      <a:pt x="1154" y="656"/>
                    </a:lnTo>
                    <a:lnTo>
                      <a:pt x="1116" y="646"/>
                    </a:lnTo>
                    <a:lnTo>
                      <a:pt x="1078" y="635"/>
                    </a:lnTo>
                    <a:lnTo>
                      <a:pt x="1040" y="623"/>
                    </a:lnTo>
                    <a:lnTo>
                      <a:pt x="1002" y="609"/>
                    </a:lnTo>
                    <a:lnTo>
                      <a:pt x="963" y="596"/>
                    </a:lnTo>
                    <a:lnTo>
                      <a:pt x="925" y="581"/>
                    </a:lnTo>
                    <a:lnTo>
                      <a:pt x="886" y="563"/>
                    </a:lnTo>
                    <a:lnTo>
                      <a:pt x="847" y="545"/>
                    </a:lnTo>
                    <a:lnTo>
                      <a:pt x="806" y="525"/>
                    </a:lnTo>
                    <a:lnTo>
                      <a:pt x="766" y="503"/>
                    </a:lnTo>
                    <a:lnTo>
                      <a:pt x="726" y="480"/>
                    </a:lnTo>
                    <a:lnTo>
                      <a:pt x="685" y="454"/>
                    </a:lnTo>
                    <a:lnTo>
                      <a:pt x="644" y="427"/>
                    </a:lnTo>
                    <a:lnTo>
                      <a:pt x="601" y="398"/>
                    </a:lnTo>
                    <a:lnTo>
                      <a:pt x="559" y="367"/>
                    </a:lnTo>
                    <a:lnTo>
                      <a:pt x="516" y="333"/>
                    </a:lnTo>
                    <a:lnTo>
                      <a:pt x="515" y="337"/>
                    </a:lnTo>
                    <a:lnTo>
                      <a:pt x="514" y="341"/>
                    </a:lnTo>
                    <a:lnTo>
                      <a:pt x="513" y="346"/>
                    </a:lnTo>
                    <a:lnTo>
                      <a:pt x="511" y="350"/>
                    </a:lnTo>
                    <a:lnTo>
                      <a:pt x="552" y="391"/>
                    </a:lnTo>
                    <a:lnTo>
                      <a:pt x="590" y="431"/>
                    </a:lnTo>
                    <a:lnTo>
                      <a:pt x="627" y="466"/>
                    </a:lnTo>
                    <a:lnTo>
                      <a:pt x="661" y="499"/>
                    </a:lnTo>
                    <a:lnTo>
                      <a:pt x="696" y="529"/>
                    </a:lnTo>
                    <a:lnTo>
                      <a:pt x="729" y="557"/>
                    </a:lnTo>
                    <a:lnTo>
                      <a:pt x="761" y="583"/>
                    </a:lnTo>
                    <a:lnTo>
                      <a:pt x="794" y="608"/>
                    </a:lnTo>
                    <a:lnTo>
                      <a:pt x="825" y="631"/>
                    </a:lnTo>
                    <a:lnTo>
                      <a:pt x="856" y="653"/>
                    </a:lnTo>
                    <a:lnTo>
                      <a:pt x="887" y="673"/>
                    </a:lnTo>
                    <a:lnTo>
                      <a:pt x="919" y="692"/>
                    </a:lnTo>
                    <a:lnTo>
                      <a:pt x="950" y="711"/>
                    </a:lnTo>
                    <a:lnTo>
                      <a:pt x="983" y="729"/>
                    </a:lnTo>
                    <a:lnTo>
                      <a:pt x="1016" y="745"/>
                    </a:lnTo>
                    <a:lnTo>
                      <a:pt x="1049" y="763"/>
                    </a:lnTo>
                    <a:lnTo>
                      <a:pt x="1012" y="754"/>
                    </a:lnTo>
                    <a:lnTo>
                      <a:pt x="977" y="743"/>
                    </a:lnTo>
                    <a:lnTo>
                      <a:pt x="941" y="733"/>
                    </a:lnTo>
                    <a:lnTo>
                      <a:pt x="906" y="721"/>
                    </a:lnTo>
                    <a:lnTo>
                      <a:pt x="873" y="710"/>
                    </a:lnTo>
                    <a:lnTo>
                      <a:pt x="839" y="696"/>
                    </a:lnTo>
                    <a:lnTo>
                      <a:pt x="805" y="683"/>
                    </a:lnTo>
                    <a:lnTo>
                      <a:pt x="771" y="668"/>
                    </a:lnTo>
                    <a:lnTo>
                      <a:pt x="736" y="651"/>
                    </a:lnTo>
                    <a:lnTo>
                      <a:pt x="701" y="634"/>
                    </a:lnTo>
                    <a:lnTo>
                      <a:pt x="666" y="615"/>
                    </a:lnTo>
                    <a:lnTo>
                      <a:pt x="629" y="594"/>
                    </a:lnTo>
                    <a:lnTo>
                      <a:pt x="591" y="571"/>
                    </a:lnTo>
                    <a:lnTo>
                      <a:pt x="553" y="547"/>
                    </a:lnTo>
                    <a:lnTo>
                      <a:pt x="513" y="519"/>
                    </a:lnTo>
                    <a:lnTo>
                      <a:pt x="470" y="491"/>
                    </a:lnTo>
                    <a:lnTo>
                      <a:pt x="469" y="495"/>
                    </a:lnTo>
                    <a:lnTo>
                      <a:pt x="468" y="499"/>
                    </a:lnTo>
                    <a:lnTo>
                      <a:pt x="465" y="503"/>
                    </a:lnTo>
                    <a:lnTo>
                      <a:pt x="464" y="507"/>
                    </a:lnTo>
                    <a:lnTo>
                      <a:pt x="502" y="544"/>
                    </a:lnTo>
                    <a:lnTo>
                      <a:pt x="537" y="576"/>
                    </a:lnTo>
                    <a:lnTo>
                      <a:pt x="569" y="605"/>
                    </a:lnTo>
                    <a:lnTo>
                      <a:pt x="597" y="631"/>
                    </a:lnTo>
                    <a:lnTo>
                      <a:pt x="623" y="654"/>
                    </a:lnTo>
                    <a:lnTo>
                      <a:pt x="647" y="675"/>
                    </a:lnTo>
                    <a:lnTo>
                      <a:pt x="669" y="694"/>
                    </a:lnTo>
                    <a:lnTo>
                      <a:pt x="691" y="710"/>
                    </a:lnTo>
                    <a:lnTo>
                      <a:pt x="713" y="726"/>
                    </a:lnTo>
                    <a:lnTo>
                      <a:pt x="735" y="741"/>
                    </a:lnTo>
                    <a:lnTo>
                      <a:pt x="757" y="755"/>
                    </a:lnTo>
                    <a:lnTo>
                      <a:pt x="780" y="769"/>
                    </a:lnTo>
                    <a:lnTo>
                      <a:pt x="805" y="782"/>
                    </a:lnTo>
                    <a:lnTo>
                      <a:pt x="832" y="797"/>
                    </a:lnTo>
                    <a:lnTo>
                      <a:pt x="862" y="812"/>
                    </a:lnTo>
                    <a:lnTo>
                      <a:pt x="894" y="829"/>
                    </a:lnTo>
                    <a:lnTo>
                      <a:pt x="858" y="819"/>
                    </a:lnTo>
                    <a:lnTo>
                      <a:pt x="826" y="812"/>
                    </a:lnTo>
                    <a:lnTo>
                      <a:pt x="796" y="804"/>
                    </a:lnTo>
                    <a:lnTo>
                      <a:pt x="769" y="799"/>
                    </a:lnTo>
                    <a:lnTo>
                      <a:pt x="743" y="792"/>
                    </a:lnTo>
                    <a:lnTo>
                      <a:pt x="718" y="785"/>
                    </a:lnTo>
                    <a:lnTo>
                      <a:pt x="693" y="778"/>
                    </a:lnTo>
                    <a:lnTo>
                      <a:pt x="670" y="770"/>
                    </a:lnTo>
                    <a:lnTo>
                      <a:pt x="645" y="762"/>
                    </a:lnTo>
                    <a:lnTo>
                      <a:pt x="620" y="752"/>
                    </a:lnTo>
                    <a:lnTo>
                      <a:pt x="593" y="740"/>
                    </a:lnTo>
                    <a:lnTo>
                      <a:pt x="564" y="726"/>
                    </a:lnTo>
                    <a:lnTo>
                      <a:pt x="533" y="710"/>
                    </a:lnTo>
                    <a:lnTo>
                      <a:pt x="500" y="691"/>
                    </a:lnTo>
                    <a:lnTo>
                      <a:pt x="463" y="669"/>
                    </a:lnTo>
                    <a:lnTo>
                      <a:pt x="422" y="643"/>
                    </a:lnTo>
                    <a:lnTo>
                      <a:pt x="420" y="647"/>
                    </a:lnTo>
                    <a:lnTo>
                      <a:pt x="419" y="650"/>
                    </a:lnTo>
                    <a:lnTo>
                      <a:pt x="417" y="654"/>
                    </a:lnTo>
                    <a:lnTo>
                      <a:pt x="416" y="658"/>
                    </a:lnTo>
                    <a:lnTo>
                      <a:pt x="456" y="692"/>
                    </a:lnTo>
                    <a:lnTo>
                      <a:pt x="495" y="725"/>
                    </a:lnTo>
                    <a:lnTo>
                      <a:pt x="534" y="756"/>
                    </a:lnTo>
                    <a:lnTo>
                      <a:pt x="574" y="785"/>
                    </a:lnTo>
                    <a:lnTo>
                      <a:pt x="612" y="814"/>
                    </a:lnTo>
                    <a:lnTo>
                      <a:pt x="648" y="840"/>
                    </a:lnTo>
                    <a:lnTo>
                      <a:pt x="685" y="865"/>
                    </a:lnTo>
                    <a:lnTo>
                      <a:pt x="722" y="889"/>
                    </a:lnTo>
                    <a:lnTo>
                      <a:pt x="758" y="912"/>
                    </a:lnTo>
                    <a:lnTo>
                      <a:pt x="794" y="934"/>
                    </a:lnTo>
                    <a:lnTo>
                      <a:pt x="829" y="954"/>
                    </a:lnTo>
                    <a:lnTo>
                      <a:pt x="865" y="974"/>
                    </a:lnTo>
                    <a:lnTo>
                      <a:pt x="900" y="994"/>
                    </a:lnTo>
                    <a:lnTo>
                      <a:pt x="934" y="1013"/>
                    </a:lnTo>
                    <a:lnTo>
                      <a:pt x="969" y="1030"/>
                    </a:lnTo>
                    <a:lnTo>
                      <a:pt x="1003" y="1048"/>
                    </a:lnTo>
                    <a:lnTo>
                      <a:pt x="966" y="1039"/>
                    </a:lnTo>
                    <a:lnTo>
                      <a:pt x="928" y="1028"/>
                    </a:lnTo>
                    <a:lnTo>
                      <a:pt x="892" y="1017"/>
                    </a:lnTo>
                    <a:lnTo>
                      <a:pt x="854" y="1004"/>
                    </a:lnTo>
                    <a:lnTo>
                      <a:pt x="815" y="992"/>
                    </a:lnTo>
                    <a:lnTo>
                      <a:pt x="777" y="980"/>
                    </a:lnTo>
                    <a:lnTo>
                      <a:pt x="739" y="965"/>
                    </a:lnTo>
                    <a:lnTo>
                      <a:pt x="700" y="950"/>
                    </a:lnTo>
                    <a:lnTo>
                      <a:pt x="661" y="935"/>
                    </a:lnTo>
                    <a:lnTo>
                      <a:pt x="621" y="919"/>
                    </a:lnTo>
                    <a:lnTo>
                      <a:pt x="581" y="899"/>
                    </a:lnTo>
                    <a:lnTo>
                      <a:pt x="540" y="880"/>
                    </a:lnTo>
                    <a:lnTo>
                      <a:pt x="499" y="860"/>
                    </a:lnTo>
                    <a:lnTo>
                      <a:pt x="457" y="840"/>
                    </a:lnTo>
                    <a:lnTo>
                      <a:pt x="415" y="816"/>
                    </a:lnTo>
                    <a:lnTo>
                      <a:pt x="371" y="792"/>
                    </a:lnTo>
                    <a:lnTo>
                      <a:pt x="370" y="796"/>
                    </a:lnTo>
                    <a:lnTo>
                      <a:pt x="369" y="799"/>
                    </a:lnTo>
                    <a:lnTo>
                      <a:pt x="367" y="803"/>
                    </a:lnTo>
                    <a:lnTo>
                      <a:pt x="366" y="807"/>
                    </a:lnTo>
                    <a:lnTo>
                      <a:pt x="407" y="840"/>
                    </a:lnTo>
                    <a:lnTo>
                      <a:pt x="446" y="870"/>
                    </a:lnTo>
                    <a:lnTo>
                      <a:pt x="485" y="899"/>
                    </a:lnTo>
                    <a:lnTo>
                      <a:pt x="524" y="928"/>
                    </a:lnTo>
                    <a:lnTo>
                      <a:pt x="562" y="954"/>
                    </a:lnTo>
                    <a:lnTo>
                      <a:pt x="600" y="980"/>
                    </a:lnTo>
                    <a:lnTo>
                      <a:pt x="637" y="1004"/>
                    </a:lnTo>
                    <a:lnTo>
                      <a:pt x="674" y="1028"/>
                    </a:lnTo>
                    <a:lnTo>
                      <a:pt x="710" y="1049"/>
                    </a:lnTo>
                    <a:lnTo>
                      <a:pt x="746" y="1071"/>
                    </a:lnTo>
                    <a:lnTo>
                      <a:pt x="782" y="1092"/>
                    </a:lnTo>
                    <a:lnTo>
                      <a:pt x="817" y="1111"/>
                    </a:lnTo>
                    <a:lnTo>
                      <a:pt x="852" y="1130"/>
                    </a:lnTo>
                    <a:lnTo>
                      <a:pt x="887" y="1149"/>
                    </a:lnTo>
                    <a:lnTo>
                      <a:pt x="921" y="1167"/>
                    </a:lnTo>
                    <a:lnTo>
                      <a:pt x="956" y="1184"/>
                    </a:lnTo>
                    <a:lnTo>
                      <a:pt x="919" y="1175"/>
                    </a:lnTo>
                    <a:lnTo>
                      <a:pt x="882" y="1164"/>
                    </a:lnTo>
                    <a:lnTo>
                      <a:pt x="844" y="1154"/>
                    </a:lnTo>
                    <a:lnTo>
                      <a:pt x="806" y="1142"/>
                    </a:lnTo>
                    <a:lnTo>
                      <a:pt x="768" y="1131"/>
                    </a:lnTo>
                    <a:lnTo>
                      <a:pt x="730" y="1119"/>
                    </a:lnTo>
                    <a:lnTo>
                      <a:pt x="691" y="1105"/>
                    </a:lnTo>
                    <a:lnTo>
                      <a:pt x="652" y="1090"/>
                    </a:lnTo>
                    <a:lnTo>
                      <a:pt x="613" y="1075"/>
                    </a:lnTo>
                    <a:lnTo>
                      <a:pt x="572" y="1059"/>
                    </a:lnTo>
                    <a:lnTo>
                      <a:pt x="532" y="1043"/>
                    </a:lnTo>
                    <a:lnTo>
                      <a:pt x="491" y="1024"/>
                    </a:lnTo>
                    <a:lnTo>
                      <a:pt x="449" y="1004"/>
                    </a:lnTo>
                    <a:lnTo>
                      <a:pt x="407" y="984"/>
                    </a:lnTo>
                    <a:lnTo>
                      <a:pt x="363" y="961"/>
                    </a:lnTo>
                    <a:lnTo>
                      <a:pt x="319" y="938"/>
                    </a:lnTo>
                    <a:lnTo>
                      <a:pt x="318" y="942"/>
                    </a:lnTo>
                    <a:lnTo>
                      <a:pt x="317" y="944"/>
                    </a:lnTo>
                    <a:lnTo>
                      <a:pt x="314" y="949"/>
                    </a:lnTo>
                    <a:lnTo>
                      <a:pt x="313" y="953"/>
                    </a:lnTo>
                    <a:lnTo>
                      <a:pt x="355" y="984"/>
                    </a:lnTo>
                    <a:lnTo>
                      <a:pt x="395" y="1014"/>
                    </a:lnTo>
                    <a:lnTo>
                      <a:pt x="434" y="1043"/>
                    </a:lnTo>
                    <a:lnTo>
                      <a:pt x="473" y="1070"/>
                    </a:lnTo>
                    <a:lnTo>
                      <a:pt x="513" y="1097"/>
                    </a:lnTo>
                    <a:lnTo>
                      <a:pt x="551" y="1122"/>
                    </a:lnTo>
                    <a:lnTo>
                      <a:pt x="589" y="1145"/>
                    </a:lnTo>
                    <a:lnTo>
                      <a:pt x="625" y="1168"/>
                    </a:lnTo>
                    <a:lnTo>
                      <a:pt x="662" y="1190"/>
                    </a:lnTo>
                    <a:lnTo>
                      <a:pt x="698" y="1210"/>
                    </a:lnTo>
                    <a:lnTo>
                      <a:pt x="735" y="1231"/>
                    </a:lnTo>
                    <a:lnTo>
                      <a:pt x="771" y="1250"/>
                    </a:lnTo>
                    <a:lnTo>
                      <a:pt x="805" y="1269"/>
                    </a:lnTo>
                    <a:lnTo>
                      <a:pt x="841" y="1287"/>
                    </a:lnTo>
                    <a:lnTo>
                      <a:pt x="875" y="1304"/>
                    </a:lnTo>
                    <a:lnTo>
                      <a:pt x="910" y="1322"/>
                    </a:lnTo>
                    <a:lnTo>
                      <a:pt x="873" y="1312"/>
                    </a:lnTo>
                    <a:lnTo>
                      <a:pt x="835" y="1303"/>
                    </a:lnTo>
                    <a:lnTo>
                      <a:pt x="798" y="1293"/>
                    </a:lnTo>
                    <a:lnTo>
                      <a:pt x="760" y="1282"/>
                    </a:lnTo>
                    <a:lnTo>
                      <a:pt x="721" y="1272"/>
                    </a:lnTo>
                    <a:lnTo>
                      <a:pt x="683" y="1259"/>
                    </a:lnTo>
                    <a:lnTo>
                      <a:pt x="644" y="1246"/>
                    </a:lnTo>
                    <a:lnTo>
                      <a:pt x="605" y="1232"/>
                    </a:lnTo>
                    <a:lnTo>
                      <a:pt x="564" y="1218"/>
                    </a:lnTo>
                    <a:lnTo>
                      <a:pt x="523" y="1202"/>
                    </a:lnTo>
                    <a:lnTo>
                      <a:pt x="481" y="1186"/>
                    </a:lnTo>
                    <a:lnTo>
                      <a:pt x="440" y="1167"/>
                    </a:lnTo>
                    <a:lnTo>
                      <a:pt x="397" y="1148"/>
                    </a:lnTo>
                    <a:lnTo>
                      <a:pt x="354" y="1127"/>
                    </a:lnTo>
                    <a:lnTo>
                      <a:pt x="309" y="1104"/>
                    </a:lnTo>
                    <a:lnTo>
                      <a:pt x="264" y="1081"/>
                    </a:lnTo>
                    <a:lnTo>
                      <a:pt x="263" y="1085"/>
                    </a:lnTo>
                    <a:lnTo>
                      <a:pt x="261" y="1088"/>
                    </a:lnTo>
                    <a:lnTo>
                      <a:pt x="259" y="1092"/>
                    </a:lnTo>
                    <a:lnTo>
                      <a:pt x="258" y="1096"/>
                    </a:lnTo>
                    <a:lnTo>
                      <a:pt x="301" y="1127"/>
                    </a:lnTo>
                    <a:lnTo>
                      <a:pt x="342" y="1157"/>
                    </a:lnTo>
                    <a:lnTo>
                      <a:pt x="382" y="1187"/>
                    </a:lnTo>
                    <a:lnTo>
                      <a:pt x="423" y="1214"/>
                    </a:lnTo>
                    <a:lnTo>
                      <a:pt x="462" y="1240"/>
                    </a:lnTo>
                    <a:lnTo>
                      <a:pt x="501" y="1265"/>
                    </a:lnTo>
                    <a:lnTo>
                      <a:pt x="539" y="1289"/>
                    </a:lnTo>
                    <a:lnTo>
                      <a:pt x="577" y="1311"/>
                    </a:lnTo>
                    <a:lnTo>
                      <a:pt x="615" y="1333"/>
                    </a:lnTo>
                    <a:lnTo>
                      <a:pt x="652" y="1353"/>
                    </a:lnTo>
                    <a:lnTo>
                      <a:pt x="688" y="1374"/>
                    </a:lnTo>
                    <a:lnTo>
                      <a:pt x="724" y="1393"/>
                    </a:lnTo>
                    <a:lnTo>
                      <a:pt x="760" y="1412"/>
                    </a:lnTo>
                    <a:lnTo>
                      <a:pt x="796" y="1430"/>
                    </a:lnTo>
                    <a:lnTo>
                      <a:pt x="832" y="1447"/>
                    </a:lnTo>
                    <a:lnTo>
                      <a:pt x="866" y="1464"/>
                    </a:lnTo>
                    <a:lnTo>
                      <a:pt x="828" y="1456"/>
                    </a:lnTo>
                    <a:lnTo>
                      <a:pt x="791" y="1446"/>
                    </a:lnTo>
                    <a:lnTo>
                      <a:pt x="753" y="1436"/>
                    </a:lnTo>
                    <a:lnTo>
                      <a:pt x="714" y="1426"/>
                    </a:lnTo>
                    <a:lnTo>
                      <a:pt x="676" y="1415"/>
                    </a:lnTo>
                    <a:lnTo>
                      <a:pt x="636" y="1404"/>
                    </a:lnTo>
                    <a:lnTo>
                      <a:pt x="597" y="1391"/>
                    </a:lnTo>
                    <a:lnTo>
                      <a:pt x="556" y="1378"/>
                    </a:lnTo>
                    <a:lnTo>
                      <a:pt x="515" y="1363"/>
                    </a:lnTo>
                    <a:lnTo>
                      <a:pt x="473" y="1347"/>
                    </a:lnTo>
                    <a:lnTo>
                      <a:pt x="431" y="1330"/>
                    </a:lnTo>
                    <a:lnTo>
                      <a:pt x="388" y="1311"/>
                    </a:lnTo>
                    <a:lnTo>
                      <a:pt x="343" y="1292"/>
                    </a:lnTo>
                    <a:lnTo>
                      <a:pt x="298" y="1270"/>
                    </a:lnTo>
                    <a:lnTo>
                      <a:pt x="253" y="1247"/>
                    </a:lnTo>
                    <a:lnTo>
                      <a:pt x="206" y="1222"/>
                    </a:lnTo>
                    <a:lnTo>
                      <a:pt x="205" y="1227"/>
                    </a:lnTo>
                    <a:lnTo>
                      <a:pt x="203" y="1229"/>
                    </a:lnTo>
                    <a:lnTo>
                      <a:pt x="202" y="1233"/>
                    </a:lnTo>
                    <a:lnTo>
                      <a:pt x="199" y="1236"/>
                    </a:lnTo>
                    <a:lnTo>
                      <a:pt x="243" y="1269"/>
                    </a:lnTo>
                    <a:lnTo>
                      <a:pt x="286" y="1300"/>
                    </a:lnTo>
                    <a:lnTo>
                      <a:pt x="328" y="1330"/>
                    </a:lnTo>
                    <a:lnTo>
                      <a:pt x="370" y="1359"/>
                    </a:lnTo>
                    <a:lnTo>
                      <a:pt x="411" y="1386"/>
                    </a:lnTo>
                    <a:lnTo>
                      <a:pt x="450" y="1412"/>
                    </a:lnTo>
                    <a:lnTo>
                      <a:pt x="491" y="1436"/>
                    </a:lnTo>
                    <a:lnTo>
                      <a:pt x="529" y="1458"/>
                    </a:lnTo>
                    <a:lnTo>
                      <a:pt x="568" y="1481"/>
                    </a:lnTo>
                    <a:lnTo>
                      <a:pt x="605" y="1502"/>
                    </a:lnTo>
                    <a:lnTo>
                      <a:pt x="643" y="1521"/>
                    </a:lnTo>
                    <a:lnTo>
                      <a:pt x="680" y="1540"/>
                    </a:lnTo>
                    <a:lnTo>
                      <a:pt x="716" y="1559"/>
                    </a:lnTo>
                    <a:lnTo>
                      <a:pt x="752" y="1575"/>
                    </a:lnTo>
                    <a:lnTo>
                      <a:pt x="788" y="1592"/>
                    </a:lnTo>
                    <a:lnTo>
                      <a:pt x="824" y="1608"/>
                    </a:lnTo>
                    <a:lnTo>
                      <a:pt x="786" y="1600"/>
                    </a:lnTo>
                    <a:lnTo>
                      <a:pt x="748" y="1592"/>
                    </a:lnTo>
                    <a:lnTo>
                      <a:pt x="708" y="1584"/>
                    </a:lnTo>
                    <a:lnTo>
                      <a:pt x="669" y="1574"/>
                    </a:lnTo>
                    <a:lnTo>
                      <a:pt x="630" y="1565"/>
                    </a:lnTo>
                    <a:lnTo>
                      <a:pt x="590" y="1552"/>
                    </a:lnTo>
                    <a:lnTo>
                      <a:pt x="549" y="1540"/>
                    </a:lnTo>
                    <a:lnTo>
                      <a:pt x="508" y="1526"/>
                    </a:lnTo>
                    <a:lnTo>
                      <a:pt x="465" y="1513"/>
                    </a:lnTo>
                    <a:lnTo>
                      <a:pt x="423" y="1496"/>
                    </a:lnTo>
                    <a:lnTo>
                      <a:pt x="379" y="1479"/>
                    </a:lnTo>
                    <a:lnTo>
                      <a:pt x="334" y="1458"/>
                    </a:lnTo>
                    <a:lnTo>
                      <a:pt x="288" y="1438"/>
                    </a:lnTo>
                    <a:lnTo>
                      <a:pt x="241" y="1415"/>
                    </a:lnTo>
                    <a:lnTo>
                      <a:pt x="194" y="1390"/>
                    </a:lnTo>
                    <a:lnTo>
                      <a:pt x="144" y="1363"/>
                    </a:lnTo>
                    <a:lnTo>
                      <a:pt x="143" y="1367"/>
                    </a:lnTo>
                    <a:lnTo>
                      <a:pt x="142" y="1370"/>
                    </a:lnTo>
                    <a:lnTo>
                      <a:pt x="139" y="1374"/>
                    </a:lnTo>
                    <a:lnTo>
                      <a:pt x="138" y="1378"/>
                    </a:lnTo>
                    <a:lnTo>
                      <a:pt x="184" y="1413"/>
                    </a:lnTo>
                    <a:lnTo>
                      <a:pt x="229" y="1446"/>
                    </a:lnTo>
                    <a:lnTo>
                      <a:pt x="273" y="1479"/>
                    </a:lnTo>
                    <a:lnTo>
                      <a:pt x="316" y="1507"/>
                    </a:lnTo>
                    <a:lnTo>
                      <a:pt x="358" y="1536"/>
                    </a:lnTo>
                    <a:lnTo>
                      <a:pt x="400" y="1562"/>
                    </a:lnTo>
                    <a:lnTo>
                      <a:pt x="440" y="1588"/>
                    </a:lnTo>
                    <a:lnTo>
                      <a:pt x="480" y="1611"/>
                    </a:lnTo>
                    <a:lnTo>
                      <a:pt x="519" y="1633"/>
                    </a:lnTo>
                    <a:lnTo>
                      <a:pt x="559" y="1655"/>
                    </a:lnTo>
                    <a:lnTo>
                      <a:pt x="597" y="1674"/>
                    </a:lnTo>
                    <a:lnTo>
                      <a:pt x="635" y="1693"/>
                    </a:lnTo>
                    <a:lnTo>
                      <a:pt x="673" y="1710"/>
                    </a:lnTo>
                    <a:lnTo>
                      <a:pt x="710" y="1727"/>
                    </a:lnTo>
                    <a:lnTo>
                      <a:pt x="746" y="1743"/>
                    </a:lnTo>
                    <a:lnTo>
                      <a:pt x="782" y="1758"/>
                    </a:lnTo>
                    <a:lnTo>
                      <a:pt x="743" y="1751"/>
                    </a:lnTo>
                    <a:lnTo>
                      <a:pt x="705" y="1744"/>
                    </a:lnTo>
                    <a:lnTo>
                      <a:pt x="665" y="1736"/>
                    </a:lnTo>
                    <a:lnTo>
                      <a:pt x="625" y="1728"/>
                    </a:lnTo>
                    <a:lnTo>
                      <a:pt x="585" y="1717"/>
                    </a:lnTo>
                    <a:lnTo>
                      <a:pt x="544" y="1706"/>
                    </a:lnTo>
                    <a:lnTo>
                      <a:pt x="501" y="1694"/>
                    </a:lnTo>
                    <a:lnTo>
                      <a:pt x="458" y="1680"/>
                    </a:lnTo>
                    <a:lnTo>
                      <a:pt x="416" y="1665"/>
                    </a:lnTo>
                    <a:lnTo>
                      <a:pt x="371" y="1649"/>
                    </a:lnTo>
                    <a:lnTo>
                      <a:pt x="325" y="1630"/>
                    </a:lnTo>
                    <a:lnTo>
                      <a:pt x="279" y="1610"/>
                    </a:lnTo>
                    <a:lnTo>
                      <a:pt x="230" y="1588"/>
                    </a:lnTo>
                    <a:lnTo>
                      <a:pt x="182" y="1563"/>
                    </a:lnTo>
                    <a:lnTo>
                      <a:pt x="131" y="1536"/>
                    </a:lnTo>
                    <a:lnTo>
                      <a:pt x="79" y="1506"/>
                    </a:lnTo>
                    <a:lnTo>
                      <a:pt x="78" y="1509"/>
                    </a:lnTo>
                    <a:lnTo>
                      <a:pt x="76" y="1513"/>
                    </a:lnTo>
                    <a:lnTo>
                      <a:pt x="75" y="1517"/>
                    </a:lnTo>
                    <a:lnTo>
                      <a:pt x="73" y="1520"/>
                    </a:lnTo>
                    <a:lnTo>
                      <a:pt x="121" y="1558"/>
                    </a:lnTo>
                    <a:lnTo>
                      <a:pt x="168" y="1595"/>
                    </a:lnTo>
                    <a:lnTo>
                      <a:pt x="214" y="1627"/>
                    </a:lnTo>
                    <a:lnTo>
                      <a:pt x="260" y="1660"/>
                    </a:lnTo>
                    <a:lnTo>
                      <a:pt x="304" y="1689"/>
                    </a:lnTo>
                    <a:lnTo>
                      <a:pt x="348" y="1717"/>
                    </a:lnTo>
                    <a:lnTo>
                      <a:pt x="390" y="1743"/>
                    </a:lnTo>
                    <a:lnTo>
                      <a:pt x="432" y="1766"/>
                    </a:lnTo>
                    <a:lnTo>
                      <a:pt x="473" y="1789"/>
                    </a:lnTo>
                    <a:lnTo>
                      <a:pt x="514" y="1810"/>
                    </a:lnTo>
                    <a:lnTo>
                      <a:pt x="553" y="1829"/>
                    </a:lnTo>
                    <a:lnTo>
                      <a:pt x="592" y="1848"/>
                    </a:lnTo>
                    <a:lnTo>
                      <a:pt x="630" y="1864"/>
                    </a:lnTo>
                    <a:lnTo>
                      <a:pt x="668" y="1881"/>
                    </a:lnTo>
                    <a:lnTo>
                      <a:pt x="706" y="1896"/>
                    </a:lnTo>
                    <a:lnTo>
                      <a:pt x="743" y="1909"/>
                    </a:lnTo>
                    <a:lnTo>
                      <a:pt x="704" y="1904"/>
                    </a:lnTo>
                    <a:lnTo>
                      <a:pt x="663" y="1898"/>
                    </a:lnTo>
                    <a:lnTo>
                      <a:pt x="623" y="1892"/>
                    </a:lnTo>
                    <a:lnTo>
                      <a:pt x="582" y="1885"/>
                    </a:lnTo>
                    <a:lnTo>
                      <a:pt x="540" y="1875"/>
                    </a:lnTo>
                    <a:lnTo>
                      <a:pt x="498" y="1866"/>
                    </a:lnTo>
                    <a:lnTo>
                      <a:pt x="454" y="1854"/>
                    </a:lnTo>
                    <a:lnTo>
                      <a:pt x="410" y="1840"/>
                    </a:lnTo>
                    <a:lnTo>
                      <a:pt x="364" y="1824"/>
                    </a:lnTo>
                    <a:lnTo>
                      <a:pt x="318" y="1806"/>
                    </a:lnTo>
                    <a:lnTo>
                      <a:pt x="271" y="1787"/>
                    </a:lnTo>
                    <a:lnTo>
                      <a:pt x="221" y="1765"/>
                    </a:lnTo>
                    <a:lnTo>
                      <a:pt x="170" y="1740"/>
                    </a:lnTo>
                    <a:lnTo>
                      <a:pt x="119" y="1713"/>
                    </a:lnTo>
                    <a:lnTo>
                      <a:pt x="66" y="1682"/>
                    </a:lnTo>
                    <a:lnTo>
                      <a:pt x="10" y="1649"/>
                    </a:lnTo>
                    <a:lnTo>
                      <a:pt x="8" y="1655"/>
                    </a:lnTo>
                    <a:lnTo>
                      <a:pt x="6" y="1659"/>
                    </a:lnTo>
                    <a:lnTo>
                      <a:pt x="2" y="1663"/>
                    </a:lnTo>
                    <a:lnTo>
                      <a:pt x="0" y="1668"/>
                    </a:lnTo>
                    <a:lnTo>
                      <a:pt x="77" y="1723"/>
                    </a:lnTo>
                    <a:lnTo>
                      <a:pt x="151" y="1770"/>
                    </a:lnTo>
                    <a:lnTo>
                      <a:pt x="222" y="1814"/>
                    </a:lnTo>
                    <a:lnTo>
                      <a:pt x="291" y="1852"/>
                    </a:lnTo>
                    <a:lnTo>
                      <a:pt x="358" y="1885"/>
                    </a:lnTo>
                    <a:lnTo>
                      <a:pt x="423" y="1913"/>
                    </a:lnTo>
                    <a:lnTo>
                      <a:pt x="486" y="1939"/>
                    </a:lnTo>
                    <a:lnTo>
                      <a:pt x="546" y="1961"/>
                    </a:lnTo>
                    <a:lnTo>
                      <a:pt x="605" y="1980"/>
                    </a:lnTo>
                    <a:lnTo>
                      <a:pt x="662" y="1995"/>
                    </a:lnTo>
                    <a:lnTo>
                      <a:pt x="718" y="2009"/>
                    </a:lnTo>
                    <a:lnTo>
                      <a:pt x="772" y="2021"/>
                    </a:lnTo>
                    <a:lnTo>
                      <a:pt x="824" y="2031"/>
                    </a:lnTo>
                    <a:lnTo>
                      <a:pt x="875" y="2039"/>
                    </a:lnTo>
                    <a:lnTo>
                      <a:pt x="925" y="2047"/>
                    </a:lnTo>
                    <a:lnTo>
                      <a:pt x="974" y="2055"/>
                    </a:lnTo>
                    <a:lnTo>
                      <a:pt x="1023" y="2062"/>
                    </a:lnTo>
                    <a:lnTo>
                      <a:pt x="1071" y="2070"/>
                    </a:lnTo>
                    <a:lnTo>
                      <a:pt x="1117" y="2078"/>
                    </a:lnTo>
                    <a:lnTo>
                      <a:pt x="1164" y="2088"/>
                    </a:lnTo>
                    <a:lnTo>
                      <a:pt x="1211" y="2099"/>
                    </a:lnTo>
                    <a:lnTo>
                      <a:pt x="1257" y="2112"/>
                    </a:lnTo>
                    <a:lnTo>
                      <a:pt x="1302" y="2127"/>
                    </a:lnTo>
                    <a:lnTo>
                      <a:pt x="1348" y="2145"/>
                    </a:lnTo>
                    <a:lnTo>
                      <a:pt x="1394" y="2167"/>
                    </a:lnTo>
                    <a:lnTo>
                      <a:pt x="1440" y="2191"/>
                    </a:lnTo>
                    <a:lnTo>
                      <a:pt x="1486" y="2219"/>
                    </a:lnTo>
                    <a:lnTo>
                      <a:pt x="1532" y="2251"/>
                    </a:lnTo>
                    <a:lnTo>
                      <a:pt x="1580" y="2288"/>
                    </a:lnTo>
                    <a:lnTo>
                      <a:pt x="1628" y="2331"/>
                    </a:lnTo>
                    <a:lnTo>
                      <a:pt x="1677" y="2377"/>
                    </a:lnTo>
                    <a:lnTo>
                      <a:pt x="1727" y="2430"/>
                    </a:lnTo>
                    <a:lnTo>
                      <a:pt x="1736" y="2325"/>
                    </a:lnTo>
                    <a:lnTo>
                      <a:pt x="1748" y="2223"/>
                    </a:lnTo>
                    <a:lnTo>
                      <a:pt x="1763" y="2122"/>
                    </a:lnTo>
                    <a:lnTo>
                      <a:pt x="1782" y="2024"/>
                    </a:lnTo>
                    <a:lnTo>
                      <a:pt x="1803" y="1928"/>
                    </a:lnTo>
                    <a:lnTo>
                      <a:pt x="1827" y="1834"/>
                    </a:lnTo>
                    <a:lnTo>
                      <a:pt x="1854" y="1743"/>
                    </a:lnTo>
                    <a:lnTo>
                      <a:pt x="1886" y="1655"/>
                    </a:lnTo>
                    <a:lnTo>
                      <a:pt x="1919" y="1567"/>
                    </a:lnTo>
                    <a:lnTo>
                      <a:pt x="1955" y="1483"/>
                    </a:lnTo>
                    <a:lnTo>
                      <a:pt x="1995" y="1401"/>
                    </a:lnTo>
                    <a:lnTo>
                      <a:pt x="2038" y="1322"/>
                    </a:lnTo>
                    <a:lnTo>
                      <a:pt x="2083" y="1246"/>
                    </a:lnTo>
                    <a:lnTo>
                      <a:pt x="2131" y="1171"/>
                    </a:lnTo>
                    <a:lnTo>
                      <a:pt x="2183" y="1100"/>
                    </a:lnTo>
                    <a:lnTo>
                      <a:pt x="2238" y="1030"/>
                    </a:lnTo>
                    <a:lnTo>
                      <a:pt x="2192" y="962"/>
                    </a:lnTo>
                    <a:lnTo>
                      <a:pt x="2145" y="902"/>
                    </a:lnTo>
                    <a:lnTo>
                      <a:pt x="2099" y="849"/>
                    </a:lnTo>
                    <a:lnTo>
                      <a:pt x="2053" y="801"/>
                    </a:lnTo>
                    <a:lnTo>
                      <a:pt x="2006" y="759"/>
                    </a:lnTo>
                    <a:lnTo>
                      <a:pt x="1960" y="722"/>
                    </a:lnTo>
                    <a:lnTo>
                      <a:pt x="1914" y="690"/>
                    </a:lnTo>
                    <a:lnTo>
                      <a:pt x="1868" y="662"/>
                    </a:lnTo>
                    <a:lnTo>
                      <a:pt x="1821" y="638"/>
                    </a:lnTo>
                    <a:lnTo>
                      <a:pt x="1775" y="617"/>
                    </a:lnTo>
                    <a:lnTo>
                      <a:pt x="1728" y="600"/>
                    </a:lnTo>
                    <a:lnTo>
                      <a:pt x="1681" y="583"/>
                    </a:lnTo>
                    <a:lnTo>
                      <a:pt x="1632" y="570"/>
                    </a:lnTo>
                    <a:lnTo>
                      <a:pt x="1585" y="556"/>
                    </a:lnTo>
                    <a:lnTo>
                      <a:pt x="1537" y="545"/>
                    </a:lnTo>
                    <a:lnTo>
                      <a:pt x="1487" y="533"/>
                    </a:lnTo>
                    <a:lnTo>
                      <a:pt x="1437" y="522"/>
                    </a:lnTo>
                    <a:lnTo>
                      <a:pt x="1388" y="510"/>
                    </a:lnTo>
                    <a:lnTo>
                      <a:pt x="1337" y="496"/>
                    </a:lnTo>
                    <a:lnTo>
                      <a:pt x="1287" y="481"/>
                    </a:lnTo>
                    <a:lnTo>
                      <a:pt x="1235" y="463"/>
                    </a:lnTo>
                    <a:lnTo>
                      <a:pt x="1182" y="444"/>
                    </a:lnTo>
                    <a:lnTo>
                      <a:pt x="1129" y="421"/>
                    </a:lnTo>
                    <a:lnTo>
                      <a:pt x="1075" y="395"/>
                    </a:lnTo>
                    <a:lnTo>
                      <a:pt x="1019" y="365"/>
                    </a:lnTo>
                    <a:lnTo>
                      <a:pt x="963" y="330"/>
                    </a:lnTo>
                    <a:lnTo>
                      <a:pt x="906" y="290"/>
                    </a:lnTo>
                    <a:lnTo>
                      <a:pt x="849" y="245"/>
                    </a:lnTo>
                    <a:lnTo>
                      <a:pt x="790" y="194"/>
                    </a:lnTo>
                    <a:lnTo>
                      <a:pt x="730" y="136"/>
                    </a:lnTo>
                    <a:lnTo>
                      <a:pt x="669" y="72"/>
                    </a:lnTo>
                    <a:lnTo>
                      <a:pt x="607" y="0"/>
                    </a:lnTo>
                    <a:close/>
                  </a:path>
                </a:pathLst>
              </a:custGeom>
              <a:solidFill>
                <a:srgbClr val="7F9EFF"/>
              </a:solidFill>
              <a:ln w="9525">
                <a:noFill/>
                <a:round/>
                <a:headEnd/>
                <a:tailEnd/>
              </a:ln>
            </p:spPr>
            <p:txBody>
              <a:bodyPr/>
              <a:lstStyle/>
              <a:p>
                <a:endParaRPr lang="zh-CN" altLang="en-US"/>
              </a:p>
            </p:txBody>
          </p:sp>
          <p:sp>
            <p:nvSpPr>
              <p:cNvPr id="413715" name="Freeform 19"/>
              <p:cNvSpPr>
                <a:spLocks/>
              </p:cNvSpPr>
              <p:nvPr/>
            </p:nvSpPr>
            <p:spPr bwMode="auto">
              <a:xfrm>
                <a:off x="2636" y="3481"/>
                <a:ext cx="352" cy="306"/>
              </a:xfrm>
              <a:custGeom>
                <a:avLst/>
                <a:gdLst/>
                <a:ahLst/>
                <a:cxnLst>
                  <a:cxn ang="0">
                    <a:pos x="705" y="0"/>
                  </a:cxn>
                  <a:cxn ang="0">
                    <a:pos x="0" y="0"/>
                  </a:cxn>
                  <a:cxn ang="0">
                    <a:pos x="0" y="849"/>
                  </a:cxn>
                  <a:cxn ang="0">
                    <a:pos x="207" y="849"/>
                  </a:cxn>
                  <a:cxn ang="0">
                    <a:pos x="258" y="920"/>
                  </a:cxn>
                  <a:cxn ang="0">
                    <a:pos x="455" y="920"/>
                  </a:cxn>
                  <a:cxn ang="0">
                    <a:pos x="510" y="849"/>
                  </a:cxn>
                  <a:cxn ang="0">
                    <a:pos x="705" y="849"/>
                  </a:cxn>
                  <a:cxn ang="0">
                    <a:pos x="705" y="0"/>
                  </a:cxn>
                </a:cxnLst>
                <a:rect l="0" t="0" r="r" b="b"/>
                <a:pathLst>
                  <a:path w="705" h="920">
                    <a:moveTo>
                      <a:pt x="705" y="0"/>
                    </a:moveTo>
                    <a:lnTo>
                      <a:pt x="0" y="0"/>
                    </a:lnTo>
                    <a:lnTo>
                      <a:pt x="0" y="849"/>
                    </a:lnTo>
                    <a:lnTo>
                      <a:pt x="207" y="849"/>
                    </a:lnTo>
                    <a:lnTo>
                      <a:pt x="258" y="920"/>
                    </a:lnTo>
                    <a:lnTo>
                      <a:pt x="455" y="920"/>
                    </a:lnTo>
                    <a:lnTo>
                      <a:pt x="510" y="849"/>
                    </a:lnTo>
                    <a:lnTo>
                      <a:pt x="705" y="849"/>
                    </a:lnTo>
                    <a:lnTo>
                      <a:pt x="705" y="0"/>
                    </a:lnTo>
                    <a:close/>
                  </a:path>
                </a:pathLst>
              </a:custGeom>
              <a:solidFill>
                <a:srgbClr val="000000"/>
              </a:solidFill>
              <a:ln w="9525">
                <a:noFill/>
                <a:round/>
                <a:headEnd/>
                <a:tailEnd/>
              </a:ln>
            </p:spPr>
            <p:txBody>
              <a:bodyPr/>
              <a:lstStyle/>
              <a:p>
                <a:endParaRPr lang="zh-CN" altLang="en-US"/>
              </a:p>
            </p:txBody>
          </p:sp>
          <p:sp>
            <p:nvSpPr>
              <p:cNvPr id="413716" name="Freeform 20"/>
              <p:cNvSpPr>
                <a:spLocks/>
              </p:cNvSpPr>
              <p:nvPr/>
            </p:nvSpPr>
            <p:spPr bwMode="auto">
              <a:xfrm>
                <a:off x="2656" y="3496"/>
                <a:ext cx="313" cy="275"/>
              </a:xfrm>
              <a:custGeom>
                <a:avLst/>
                <a:gdLst/>
                <a:ahLst/>
                <a:cxnLst>
                  <a:cxn ang="0">
                    <a:pos x="397" y="825"/>
                  </a:cxn>
                  <a:cxn ang="0">
                    <a:pos x="236" y="825"/>
                  </a:cxn>
                  <a:cxn ang="0">
                    <a:pos x="185" y="754"/>
                  </a:cxn>
                  <a:cxn ang="0">
                    <a:pos x="0" y="754"/>
                  </a:cxn>
                  <a:cxn ang="0">
                    <a:pos x="0" y="0"/>
                  </a:cxn>
                  <a:cxn ang="0">
                    <a:pos x="625" y="0"/>
                  </a:cxn>
                  <a:cxn ang="0">
                    <a:pos x="625" y="754"/>
                  </a:cxn>
                  <a:cxn ang="0">
                    <a:pos x="453" y="754"/>
                  </a:cxn>
                  <a:cxn ang="0">
                    <a:pos x="397" y="825"/>
                  </a:cxn>
                </a:cxnLst>
                <a:rect l="0" t="0" r="r" b="b"/>
                <a:pathLst>
                  <a:path w="625" h="825">
                    <a:moveTo>
                      <a:pt x="397" y="825"/>
                    </a:moveTo>
                    <a:lnTo>
                      <a:pt x="236" y="825"/>
                    </a:lnTo>
                    <a:lnTo>
                      <a:pt x="185" y="754"/>
                    </a:lnTo>
                    <a:lnTo>
                      <a:pt x="0" y="754"/>
                    </a:lnTo>
                    <a:lnTo>
                      <a:pt x="0" y="0"/>
                    </a:lnTo>
                    <a:lnTo>
                      <a:pt x="625" y="0"/>
                    </a:lnTo>
                    <a:lnTo>
                      <a:pt x="625" y="754"/>
                    </a:lnTo>
                    <a:lnTo>
                      <a:pt x="453" y="754"/>
                    </a:lnTo>
                    <a:lnTo>
                      <a:pt x="397" y="825"/>
                    </a:lnTo>
                    <a:close/>
                  </a:path>
                </a:pathLst>
              </a:custGeom>
              <a:solidFill>
                <a:srgbClr val="FFFFFF"/>
              </a:solidFill>
              <a:ln w="9525">
                <a:noFill/>
                <a:round/>
                <a:headEnd/>
                <a:tailEnd/>
              </a:ln>
            </p:spPr>
            <p:txBody>
              <a:bodyPr/>
              <a:lstStyle/>
              <a:p>
                <a:endParaRPr lang="zh-CN" altLang="en-US"/>
              </a:p>
            </p:txBody>
          </p:sp>
          <p:sp>
            <p:nvSpPr>
              <p:cNvPr id="413717" name="Rectangle 21"/>
              <p:cNvSpPr>
                <a:spLocks noChangeArrowheads="1"/>
              </p:cNvSpPr>
              <p:nvPr/>
            </p:nvSpPr>
            <p:spPr bwMode="auto">
              <a:xfrm>
                <a:off x="2690" y="3524"/>
                <a:ext cx="248" cy="187"/>
              </a:xfrm>
              <a:prstGeom prst="rect">
                <a:avLst/>
              </a:prstGeom>
              <a:solidFill>
                <a:srgbClr val="000000"/>
              </a:solidFill>
              <a:ln w="9525">
                <a:noFill/>
                <a:miter lim="800000"/>
                <a:headEnd/>
                <a:tailEnd/>
              </a:ln>
            </p:spPr>
            <p:txBody>
              <a:bodyPr/>
              <a:lstStyle/>
              <a:p>
                <a:endParaRPr lang="zh-CN" altLang="en-US"/>
              </a:p>
            </p:txBody>
          </p:sp>
          <p:sp>
            <p:nvSpPr>
              <p:cNvPr id="413718" name="Rectangle 22"/>
              <p:cNvSpPr>
                <a:spLocks noChangeArrowheads="1"/>
              </p:cNvSpPr>
              <p:nvPr/>
            </p:nvSpPr>
            <p:spPr bwMode="auto">
              <a:xfrm>
                <a:off x="2574" y="3803"/>
                <a:ext cx="466" cy="118"/>
              </a:xfrm>
              <a:prstGeom prst="rect">
                <a:avLst/>
              </a:prstGeom>
              <a:solidFill>
                <a:srgbClr val="000000"/>
              </a:solidFill>
              <a:ln w="9525">
                <a:noFill/>
                <a:miter lim="800000"/>
                <a:headEnd/>
                <a:tailEnd/>
              </a:ln>
            </p:spPr>
            <p:txBody>
              <a:bodyPr/>
              <a:lstStyle/>
              <a:p>
                <a:endParaRPr lang="zh-CN" altLang="en-US"/>
              </a:p>
            </p:txBody>
          </p:sp>
          <p:sp>
            <p:nvSpPr>
              <p:cNvPr id="413719" name="Rectangle 23"/>
              <p:cNvSpPr>
                <a:spLocks noChangeArrowheads="1"/>
              </p:cNvSpPr>
              <p:nvPr/>
            </p:nvSpPr>
            <p:spPr bwMode="auto">
              <a:xfrm>
                <a:off x="2594" y="3819"/>
                <a:ext cx="426" cy="86"/>
              </a:xfrm>
              <a:prstGeom prst="rect">
                <a:avLst/>
              </a:prstGeom>
              <a:solidFill>
                <a:srgbClr val="FFFFFF"/>
              </a:solidFill>
              <a:ln w="9525">
                <a:noFill/>
                <a:miter lim="800000"/>
                <a:headEnd/>
                <a:tailEnd/>
              </a:ln>
            </p:spPr>
            <p:txBody>
              <a:bodyPr/>
              <a:lstStyle/>
              <a:p>
                <a:endParaRPr lang="zh-CN" altLang="en-US"/>
              </a:p>
            </p:txBody>
          </p:sp>
          <p:sp>
            <p:nvSpPr>
              <p:cNvPr id="413720" name="Rectangle 24"/>
              <p:cNvSpPr>
                <a:spLocks noChangeArrowheads="1"/>
              </p:cNvSpPr>
              <p:nvPr/>
            </p:nvSpPr>
            <p:spPr bwMode="auto">
              <a:xfrm>
                <a:off x="2856" y="3848"/>
                <a:ext cx="124" cy="16"/>
              </a:xfrm>
              <a:prstGeom prst="rect">
                <a:avLst/>
              </a:prstGeom>
              <a:solidFill>
                <a:srgbClr val="000000"/>
              </a:solidFill>
              <a:ln w="9525">
                <a:noFill/>
                <a:miter lim="800000"/>
                <a:headEnd/>
                <a:tailEnd/>
              </a:ln>
            </p:spPr>
            <p:txBody>
              <a:bodyPr/>
              <a:lstStyle/>
              <a:p>
                <a:endParaRPr lang="zh-CN" altLang="en-US"/>
              </a:p>
            </p:txBody>
          </p:sp>
          <p:sp>
            <p:nvSpPr>
              <p:cNvPr id="413721" name="Rectangle 25"/>
              <p:cNvSpPr>
                <a:spLocks noChangeArrowheads="1"/>
              </p:cNvSpPr>
              <p:nvPr/>
            </p:nvSpPr>
            <p:spPr bwMode="auto">
              <a:xfrm>
                <a:off x="2791" y="3742"/>
                <a:ext cx="45" cy="16"/>
              </a:xfrm>
              <a:prstGeom prst="rect">
                <a:avLst/>
              </a:prstGeom>
              <a:solidFill>
                <a:srgbClr val="000000"/>
              </a:solidFill>
              <a:ln w="9525">
                <a:noFill/>
                <a:miter lim="800000"/>
                <a:headEnd/>
                <a:tailEnd/>
              </a:ln>
            </p:spPr>
            <p:txBody>
              <a:bodyPr/>
              <a:lstStyle/>
              <a:p>
                <a:endParaRPr lang="zh-CN" altLang="en-US"/>
              </a:p>
            </p:txBody>
          </p:sp>
          <p:sp>
            <p:nvSpPr>
              <p:cNvPr id="413722" name="Freeform 26"/>
              <p:cNvSpPr>
                <a:spLocks/>
              </p:cNvSpPr>
              <p:nvPr/>
            </p:nvSpPr>
            <p:spPr bwMode="auto">
              <a:xfrm>
                <a:off x="2394" y="3627"/>
                <a:ext cx="248" cy="301"/>
              </a:xfrm>
              <a:custGeom>
                <a:avLst/>
                <a:gdLst/>
                <a:ahLst/>
                <a:cxnLst>
                  <a:cxn ang="0">
                    <a:pos x="94" y="515"/>
                  </a:cxn>
                  <a:cxn ang="0">
                    <a:pos x="52" y="548"/>
                  </a:cxn>
                  <a:cxn ang="0">
                    <a:pos x="19" y="599"/>
                  </a:cxn>
                  <a:cxn ang="0">
                    <a:pos x="2" y="666"/>
                  </a:cxn>
                  <a:cxn ang="0">
                    <a:pos x="1" y="725"/>
                  </a:cxn>
                  <a:cxn ang="0">
                    <a:pos x="8" y="768"/>
                  </a:cxn>
                  <a:cxn ang="0">
                    <a:pos x="21" y="808"/>
                  </a:cxn>
                  <a:cxn ang="0">
                    <a:pos x="39" y="842"/>
                  </a:cxn>
                  <a:cxn ang="0">
                    <a:pos x="60" y="867"/>
                  </a:cxn>
                  <a:cxn ang="0">
                    <a:pos x="80" y="884"/>
                  </a:cxn>
                  <a:cxn ang="0">
                    <a:pos x="101" y="895"/>
                  </a:cxn>
                  <a:cxn ang="0">
                    <a:pos x="124" y="901"/>
                  </a:cxn>
                  <a:cxn ang="0">
                    <a:pos x="147" y="901"/>
                  </a:cxn>
                  <a:cxn ang="0">
                    <a:pos x="170" y="895"/>
                  </a:cxn>
                  <a:cxn ang="0">
                    <a:pos x="192" y="884"/>
                  </a:cxn>
                  <a:cxn ang="0">
                    <a:pos x="213" y="867"/>
                  </a:cxn>
                  <a:cxn ang="0">
                    <a:pos x="234" y="842"/>
                  </a:cxn>
                  <a:cxn ang="0">
                    <a:pos x="252" y="808"/>
                  </a:cxn>
                  <a:cxn ang="0">
                    <a:pos x="265" y="768"/>
                  </a:cxn>
                  <a:cxn ang="0">
                    <a:pos x="272" y="725"/>
                  </a:cxn>
                  <a:cxn ang="0">
                    <a:pos x="272" y="681"/>
                  </a:cxn>
                  <a:cxn ang="0">
                    <a:pos x="265" y="638"/>
                  </a:cxn>
                  <a:cxn ang="0">
                    <a:pos x="252" y="598"/>
                  </a:cxn>
                  <a:cxn ang="0">
                    <a:pos x="234" y="564"/>
                  </a:cxn>
                  <a:cxn ang="0">
                    <a:pos x="215" y="541"/>
                  </a:cxn>
                  <a:cxn ang="0">
                    <a:pos x="200" y="527"/>
                  </a:cxn>
                  <a:cxn ang="0">
                    <a:pos x="184" y="516"/>
                  </a:cxn>
                  <a:cxn ang="0">
                    <a:pos x="167" y="509"/>
                  </a:cxn>
                  <a:cxn ang="0">
                    <a:pos x="161" y="459"/>
                  </a:cxn>
                  <a:cxn ang="0">
                    <a:pos x="181" y="365"/>
                  </a:cxn>
                  <a:cxn ang="0">
                    <a:pos x="215" y="275"/>
                  </a:cxn>
                  <a:cxn ang="0">
                    <a:pos x="261" y="195"/>
                  </a:cxn>
                  <a:cxn ang="0">
                    <a:pos x="297" y="150"/>
                  </a:cxn>
                  <a:cxn ang="0">
                    <a:pos x="315" y="129"/>
                  </a:cxn>
                  <a:cxn ang="0">
                    <a:pos x="337" y="110"/>
                  </a:cxn>
                  <a:cxn ang="0">
                    <a:pos x="360" y="92"/>
                  </a:cxn>
                  <a:cxn ang="0">
                    <a:pos x="387" y="76"/>
                  </a:cxn>
                  <a:cxn ang="0">
                    <a:pos x="416" y="62"/>
                  </a:cxn>
                  <a:cxn ang="0">
                    <a:pos x="446" y="53"/>
                  </a:cxn>
                  <a:cxn ang="0">
                    <a:pos x="479" y="49"/>
                  </a:cxn>
                  <a:cxn ang="0">
                    <a:pos x="496" y="0"/>
                  </a:cxn>
                  <a:cxn ang="0">
                    <a:pos x="420" y="12"/>
                  </a:cxn>
                  <a:cxn ang="0">
                    <a:pos x="350" y="45"/>
                  </a:cxn>
                  <a:cxn ang="0">
                    <a:pos x="287" y="97"/>
                  </a:cxn>
                  <a:cxn ang="0">
                    <a:pos x="231" y="162"/>
                  </a:cxn>
                  <a:cxn ang="0">
                    <a:pos x="186" y="240"/>
                  </a:cxn>
                  <a:cxn ang="0">
                    <a:pos x="151" y="324"/>
                  </a:cxn>
                  <a:cxn ang="0">
                    <a:pos x="129" y="415"/>
                  </a:cxn>
                  <a:cxn ang="0">
                    <a:pos x="119" y="507"/>
                  </a:cxn>
                </a:cxnLst>
                <a:rect l="0" t="0" r="r" b="b"/>
                <a:pathLst>
                  <a:path w="496" h="902">
                    <a:moveTo>
                      <a:pt x="119" y="507"/>
                    </a:moveTo>
                    <a:lnTo>
                      <a:pt x="94" y="515"/>
                    </a:lnTo>
                    <a:lnTo>
                      <a:pt x="71" y="529"/>
                    </a:lnTo>
                    <a:lnTo>
                      <a:pt x="52" y="548"/>
                    </a:lnTo>
                    <a:lnTo>
                      <a:pt x="34" y="572"/>
                    </a:lnTo>
                    <a:lnTo>
                      <a:pt x="19" y="599"/>
                    </a:lnTo>
                    <a:lnTo>
                      <a:pt x="9" y="632"/>
                    </a:lnTo>
                    <a:lnTo>
                      <a:pt x="2" y="666"/>
                    </a:lnTo>
                    <a:lnTo>
                      <a:pt x="0" y="703"/>
                    </a:lnTo>
                    <a:lnTo>
                      <a:pt x="1" y="725"/>
                    </a:lnTo>
                    <a:lnTo>
                      <a:pt x="3" y="747"/>
                    </a:lnTo>
                    <a:lnTo>
                      <a:pt x="8" y="768"/>
                    </a:lnTo>
                    <a:lnTo>
                      <a:pt x="14" y="788"/>
                    </a:lnTo>
                    <a:lnTo>
                      <a:pt x="21" y="808"/>
                    </a:lnTo>
                    <a:lnTo>
                      <a:pt x="29" y="826"/>
                    </a:lnTo>
                    <a:lnTo>
                      <a:pt x="39" y="842"/>
                    </a:lnTo>
                    <a:lnTo>
                      <a:pt x="51" y="857"/>
                    </a:lnTo>
                    <a:lnTo>
                      <a:pt x="60" y="867"/>
                    </a:lnTo>
                    <a:lnTo>
                      <a:pt x="70" y="876"/>
                    </a:lnTo>
                    <a:lnTo>
                      <a:pt x="80" y="884"/>
                    </a:lnTo>
                    <a:lnTo>
                      <a:pt x="91" y="890"/>
                    </a:lnTo>
                    <a:lnTo>
                      <a:pt x="101" y="895"/>
                    </a:lnTo>
                    <a:lnTo>
                      <a:pt x="113" y="899"/>
                    </a:lnTo>
                    <a:lnTo>
                      <a:pt x="124" y="901"/>
                    </a:lnTo>
                    <a:lnTo>
                      <a:pt x="136" y="902"/>
                    </a:lnTo>
                    <a:lnTo>
                      <a:pt x="147" y="901"/>
                    </a:lnTo>
                    <a:lnTo>
                      <a:pt x="160" y="899"/>
                    </a:lnTo>
                    <a:lnTo>
                      <a:pt x="170" y="895"/>
                    </a:lnTo>
                    <a:lnTo>
                      <a:pt x="182" y="890"/>
                    </a:lnTo>
                    <a:lnTo>
                      <a:pt x="192" y="884"/>
                    </a:lnTo>
                    <a:lnTo>
                      <a:pt x="203" y="876"/>
                    </a:lnTo>
                    <a:lnTo>
                      <a:pt x="213" y="867"/>
                    </a:lnTo>
                    <a:lnTo>
                      <a:pt x="222" y="857"/>
                    </a:lnTo>
                    <a:lnTo>
                      <a:pt x="234" y="842"/>
                    </a:lnTo>
                    <a:lnTo>
                      <a:pt x="244" y="826"/>
                    </a:lnTo>
                    <a:lnTo>
                      <a:pt x="252" y="808"/>
                    </a:lnTo>
                    <a:lnTo>
                      <a:pt x="260" y="788"/>
                    </a:lnTo>
                    <a:lnTo>
                      <a:pt x="265" y="768"/>
                    </a:lnTo>
                    <a:lnTo>
                      <a:pt x="269" y="747"/>
                    </a:lnTo>
                    <a:lnTo>
                      <a:pt x="272" y="725"/>
                    </a:lnTo>
                    <a:lnTo>
                      <a:pt x="273" y="703"/>
                    </a:lnTo>
                    <a:lnTo>
                      <a:pt x="272" y="681"/>
                    </a:lnTo>
                    <a:lnTo>
                      <a:pt x="269" y="659"/>
                    </a:lnTo>
                    <a:lnTo>
                      <a:pt x="265" y="638"/>
                    </a:lnTo>
                    <a:lnTo>
                      <a:pt x="260" y="617"/>
                    </a:lnTo>
                    <a:lnTo>
                      <a:pt x="252" y="598"/>
                    </a:lnTo>
                    <a:lnTo>
                      <a:pt x="244" y="580"/>
                    </a:lnTo>
                    <a:lnTo>
                      <a:pt x="234" y="564"/>
                    </a:lnTo>
                    <a:lnTo>
                      <a:pt x="222" y="549"/>
                    </a:lnTo>
                    <a:lnTo>
                      <a:pt x="215" y="541"/>
                    </a:lnTo>
                    <a:lnTo>
                      <a:pt x="207" y="534"/>
                    </a:lnTo>
                    <a:lnTo>
                      <a:pt x="200" y="527"/>
                    </a:lnTo>
                    <a:lnTo>
                      <a:pt x="192" y="522"/>
                    </a:lnTo>
                    <a:lnTo>
                      <a:pt x="184" y="516"/>
                    </a:lnTo>
                    <a:lnTo>
                      <a:pt x="175" y="512"/>
                    </a:lnTo>
                    <a:lnTo>
                      <a:pt x="167" y="509"/>
                    </a:lnTo>
                    <a:lnTo>
                      <a:pt x="158" y="507"/>
                    </a:lnTo>
                    <a:lnTo>
                      <a:pt x="161" y="459"/>
                    </a:lnTo>
                    <a:lnTo>
                      <a:pt x="169" y="413"/>
                    </a:lnTo>
                    <a:lnTo>
                      <a:pt x="181" y="365"/>
                    </a:lnTo>
                    <a:lnTo>
                      <a:pt x="196" y="320"/>
                    </a:lnTo>
                    <a:lnTo>
                      <a:pt x="215" y="275"/>
                    </a:lnTo>
                    <a:lnTo>
                      <a:pt x="236" y="234"/>
                    </a:lnTo>
                    <a:lnTo>
                      <a:pt x="261" y="195"/>
                    </a:lnTo>
                    <a:lnTo>
                      <a:pt x="289" y="159"/>
                    </a:lnTo>
                    <a:lnTo>
                      <a:pt x="297" y="150"/>
                    </a:lnTo>
                    <a:lnTo>
                      <a:pt x="306" y="140"/>
                    </a:lnTo>
                    <a:lnTo>
                      <a:pt x="315" y="129"/>
                    </a:lnTo>
                    <a:lnTo>
                      <a:pt x="326" y="120"/>
                    </a:lnTo>
                    <a:lnTo>
                      <a:pt x="337" y="110"/>
                    </a:lnTo>
                    <a:lnTo>
                      <a:pt x="349" y="101"/>
                    </a:lnTo>
                    <a:lnTo>
                      <a:pt x="360" y="92"/>
                    </a:lnTo>
                    <a:lnTo>
                      <a:pt x="374" y="84"/>
                    </a:lnTo>
                    <a:lnTo>
                      <a:pt x="387" y="76"/>
                    </a:lnTo>
                    <a:lnTo>
                      <a:pt x="401" y="69"/>
                    </a:lnTo>
                    <a:lnTo>
                      <a:pt x="416" y="62"/>
                    </a:lnTo>
                    <a:lnTo>
                      <a:pt x="431" y="57"/>
                    </a:lnTo>
                    <a:lnTo>
                      <a:pt x="446" y="53"/>
                    </a:lnTo>
                    <a:lnTo>
                      <a:pt x="463" y="50"/>
                    </a:lnTo>
                    <a:lnTo>
                      <a:pt x="479" y="49"/>
                    </a:lnTo>
                    <a:lnTo>
                      <a:pt x="496" y="47"/>
                    </a:lnTo>
                    <a:lnTo>
                      <a:pt x="496" y="0"/>
                    </a:lnTo>
                    <a:lnTo>
                      <a:pt x="457" y="2"/>
                    </a:lnTo>
                    <a:lnTo>
                      <a:pt x="420" y="12"/>
                    </a:lnTo>
                    <a:lnTo>
                      <a:pt x="383" y="26"/>
                    </a:lnTo>
                    <a:lnTo>
                      <a:pt x="350" y="45"/>
                    </a:lnTo>
                    <a:lnTo>
                      <a:pt x="317" y="68"/>
                    </a:lnTo>
                    <a:lnTo>
                      <a:pt x="287" y="97"/>
                    </a:lnTo>
                    <a:lnTo>
                      <a:pt x="258" y="127"/>
                    </a:lnTo>
                    <a:lnTo>
                      <a:pt x="231" y="162"/>
                    </a:lnTo>
                    <a:lnTo>
                      <a:pt x="207" y="199"/>
                    </a:lnTo>
                    <a:lnTo>
                      <a:pt x="186" y="240"/>
                    </a:lnTo>
                    <a:lnTo>
                      <a:pt x="167" y="281"/>
                    </a:lnTo>
                    <a:lnTo>
                      <a:pt x="151" y="324"/>
                    </a:lnTo>
                    <a:lnTo>
                      <a:pt x="138" y="369"/>
                    </a:lnTo>
                    <a:lnTo>
                      <a:pt x="129" y="415"/>
                    </a:lnTo>
                    <a:lnTo>
                      <a:pt x="122" y="460"/>
                    </a:lnTo>
                    <a:lnTo>
                      <a:pt x="119" y="507"/>
                    </a:lnTo>
                    <a:close/>
                  </a:path>
                </a:pathLst>
              </a:custGeom>
              <a:solidFill>
                <a:srgbClr val="000000"/>
              </a:solidFill>
              <a:ln w="9525">
                <a:noFill/>
                <a:round/>
                <a:headEnd/>
                <a:tailEnd/>
              </a:ln>
            </p:spPr>
            <p:txBody>
              <a:bodyPr/>
              <a:lstStyle/>
              <a:p>
                <a:endParaRPr lang="zh-CN" altLang="en-US"/>
              </a:p>
            </p:txBody>
          </p:sp>
          <p:sp>
            <p:nvSpPr>
              <p:cNvPr id="413723" name="Freeform 27"/>
              <p:cNvSpPr>
                <a:spLocks/>
              </p:cNvSpPr>
              <p:nvPr/>
            </p:nvSpPr>
            <p:spPr bwMode="auto">
              <a:xfrm>
                <a:off x="2414" y="3846"/>
                <a:ext cx="96" cy="66"/>
              </a:xfrm>
              <a:custGeom>
                <a:avLst/>
                <a:gdLst/>
                <a:ahLst/>
                <a:cxnLst>
                  <a:cxn ang="0">
                    <a:pos x="96" y="197"/>
                  </a:cxn>
                  <a:cxn ang="0">
                    <a:pos x="88" y="197"/>
                  </a:cxn>
                  <a:cxn ang="0">
                    <a:pos x="81" y="196"/>
                  </a:cxn>
                  <a:cxn ang="0">
                    <a:pos x="73" y="193"/>
                  </a:cxn>
                  <a:cxn ang="0">
                    <a:pos x="66" y="189"/>
                  </a:cxn>
                  <a:cxn ang="0">
                    <a:pos x="59" y="185"/>
                  </a:cxn>
                  <a:cxn ang="0">
                    <a:pos x="52" y="180"/>
                  </a:cxn>
                  <a:cxn ang="0">
                    <a:pos x="45" y="174"/>
                  </a:cxn>
                  <a:cxn ang="0">
                    <a:pos x="38" y="167"/>
                  </a:cxn>
                  <a:cxn ang="0">
                    <a:pos x="30" y="155"/>
                  </a:cxn>
                  <a:cxn ang="0">
                    <a:pos x="22" y="143"/>
                  </a:cxn>
                  <a:cxn ang="0">
                    <a:pos x="15" y="128"/>
                  </a:cxn>
                  <a:cxn ang="0">
                    <a:pos x="11" y="113"/>
                  </a:cxn>
                  <a:cxn ang="0">
                    <a:pos x="6" y="98"/>
                  </a:cxn>
                  <a:cxn ang="0">
                    <a:pos x="2" y="81"/>
                  </a:cxn>
                  <a:cxn ang="0">
                    <a:pos x="1" y="64"/>
                  </a:cxn>
                  <a:cxn ang="0">
                    <a:pos x="0" y="46"/>
                  </a:cxn>
                  <a:cxn ang="0">
                    <a:pos x="0" y="34"/>
                  </a:cxn>
                  <a:cxn ang="0">
                    <a:pos x="1" y="23"/>
                  </a:cxn>
                  <a:cxn ang="0">
                    <a:pos x="2" y="11"/>
                  </a:cxn>
                  <a:cxn ang="0">
                    <a:pos x="5" y="0"/>
                  </a:cxn>
                  <a:cxn ang="0">
                    <a:pos x="188" y="0"/>
                  </a:cxn>
                  <a:cxn ang="0">
                    <a:pos x="189" y="11"/>
                  </a:cxn>
                  <a:cxn ang="0">
                    <a:pos x="191" y="23"/>
                  </a:cxn>
                  <a:cxn ang="0">
                    <a:pos x="193" y="34"/>
                  </a:cxn>
                  <a:cxn ang="0">
                    <a:pos x="193" y="46"/>
                  </a:cxn>
                  <a:cxn ang="0">
                    <a:pos x="190" y="76"/>
                  </a:cxn>
                  <a:cxn ang="0">
                    <a:pos x="184" y="105"/>
                  </a:cxn>
                  <a:cxn ang="0">
                    <a:pos x="176" y="131"/>
                  </a:cxn>
                  <a:cxn ang="0">
                    <a:pos x="164" y="152"/>
                  </a:cxn>
                  <a:cxn ang="0">
                    <a:pos x="150" y="171"/>
                  </a:cxn>
                  <a:cxn ang="0">
                    <a:pos x="134" y="185"/>
                  </a:cxn>
                  <a:cxn ang="0">
                    <a:pos x="115" y="195"/>
                  </a:cxn>
                  <a:cxn ang="0">
                    <a:pos x="96" y="197"/>
                  </a:cxn>
                </a:cxnLst>
                <a:rect l="0" t="0" r="r" b="b"/>
                <a:pathLst>
                  <a:path w="193" h="197">
                    <a:moveTo>
                      <a:pt x="96" y="197"/>
                    </a:moveTo>
                    <a:lnTo>
                      <a:pt x="88" y="197"/>
                    </a:lnTo>
                    <a:lnTo>
                      <a:pt x="81" y="196"/>
                    </a:lnTo>
                    <a:lnTo>
                      <a:pt x="73" y="193"/>
                    </a:lnTo>
                    <a:lnTo>
                      <a:pt x="66" y="189"/>
                    </a:lnTo>
                    <a:lnTo>
                      <a:pt x="59" y="185"/>
                    </a:lnTo>
                    <a:lnTo>
                      <a:pt x="52" y="180"/>
                    </a:lnTo>
                    <a:lnTo>
                      <a:pt x="45" y="174"/>
                    </a:lnTo>
                    <a:lnTo>
                      <a:pt x="38" y="167"/>
                    </a:lnTo>
                    <a:lnTo>
                      <a:pt x="30" y="155"/>
                    </a:lnTo>
                    <a:lnTo>
                      <a:pt x="22" y="143"/>
                    </a:lnTo>
                    <a:lnTo>
                      <a:pt x="15" y="128"/>
                    </a:lnTo>
                    <a:lnTo>
                      <a:pt x="11" y="113"/>
                    </a:lnTo>
                    <a:lnTo>
                      <a:pt x="6" y="98"/>
                    </a:lnTo>
                    <a:lnTo>
                      <a:pt x="2" y="81"/>
                    </a:lnTo>
                    <a:lnTo>
                      <a:pt x="1" y="64"/>
                    </a:lnTo>
                    <a:lnTo>
                      <a:pt x="0" y="46"/>
                    </a:lnTo>
                    <a:lnTo>
                      <a:pt x="0" y="34"/>
                    </a:lnTo>
                    <a:lnTo>
                      <a:pt x="1" y="23"/>
                    </a:lnTo>
                    <a:lnTo>
                      <a:pt x="2" y="11"/>
                    </a:lnTo>
                    <a:lnTo>
                      <a:pt x="5" y="0"/>
                    </a:lnTo>
                    <a:lnTo>
                      <a:pt x="188" y="0"/>
                    </a:lnTo>
                    <a:lnTo>
                      <a:pt x="189" y="11"/>
                    </a:lnTo>
                    <a:lnTo>
                      <a:pt x="191" y="23"/>
                    </a:lnTo>
                    <a:lnTo>
                      <a:pt x="193" y="34"/>
                    </a:lnTo>
                    <a:lnTo>
                      <a:pt x="193" y="46"/>
                    </a:lnTo>
                    <a:lnTo>
                      <a:pt x="190" y="76"/>
                    </a:lnTo>
                    <a:lnTo>
                      <a:pt x="184" y="105"/>
                    </a:lnTo>
                    <a:lnTo>
                      <a:pt x="176" y="131"/>
                    </a:lnTo>
                    <a:lnTo>
                      <a:pt x="164" y="152"/>
                    </a:lnTo>
                    <a:lnTo>
                      <a:pt x="150" y="171"/>
                    </a:lnTo>
                    <a:lnTo>
                      <a:pt x="134" y="185"/>
                    </a:lnTo>
                    <a:lnTo>
                      <a:pt x="115" y="195"/>
                    </a:lnTo>
                    <a:lnTo>
                      <a:pt x="96" y="197"/>
                    </a:lnTo>
                    <a:close/>
                  </a:path>
                </a:pathLst>
              </a:custGeom>
              <a:solidFill>
                <a:srgbClr val="FFFFFF"/>
              </a:solidFill>
              <a:ln w="9525">
                <a:noFill/>
                <a:round/>
                <a:headEnd/>
                <a:tailEnd/>
              </a:ln>
            </p:spPr>
            <p:txBody>
              <a:bodyPr/>
              <a:lstStyle/>
              <a:p>
                <a:endParaRPr lang="zh-CN" altLang="en-US"/>
              </a:p>
            </p:txBody>
          </p:sp>
          <p:sp>
            <p:nvSpPr>
              <p:cNvPr id="413724" name="Freeform 28"/>
              <p:cNvSpPr>
                <a:spLocks/>
              </p:cNvSpPr>
              <p:nvPr/>
            </p:nvSpPr>
            <p:spPr bwMode="auto">
              <a:xfrm>
                <a:off x="2424" y="3811"/>
                <a:ext cx="76" cy="19"/>
              </a:xfrm>
              <a:custGeom>
                <a:avLst/>
                <a:gdLst/>
                <a:ahLst/>
                <a:cxnLst>
                  <a:cxn ang="0">
                    <a:pos x="151" y="57"/>
                  </a:cxn>
                  <a:cxn ang="0">
                    <a:pos x="0" y="57"/>
                  </a:cxn>
                  <a:cxn ang="0">
                    <a:pos x="3" y="50"/>
                  </a:cxn>
                  <a:cxn ang="0">
                    <a:pos x="8" y="43"/>
                  </a:cxn>
                  <a:cxn ang="0">
                    <a:pos x="13" y="37"/>
                  </a:cxn>
                  <a:cxn ang="0">
                    <a:pos x="17" y="30"/>
                  </a:cxn>
                  <a:cxn ang="0">
                    <a:pos x="24" y="23"/>
                  </a:cxn>
                  <a:cxn ang="0">
                    <a:pos x="31" y="17"/>
                  </a:cxn>
                  <a:cxn ang="0">
                    <a:pos x="38" y="12"/>
                  </a:cxn>
                  <a:cxn ang="0">
                    <a:pos x="45" y="8"/>
                  </a:cxn>
                  <a:cxn ang="0">
                    <a:pos x="52" y="4"/>
                  </a:cxn>
                  <a:cxn ang="0">
                    <a:pos x="60" y="1"/>
                  </a:cxn>
                  <a:cxn ang="0">
                    <a:pos x="67" y="0"/>
                  </a:cxn>
                  <a:cxn ang="0">
                    <a:pos x="75" y="0"/>
                  </a:cxn>
                  <a:cxn ang="0">
                    <a:pos x="83" y="0"/>
                  </a:cxn>
                  <a:cxn ang="0">
                    <a:pos x="91" y="1"/>
                  </a:cxn>
                  <a:cxn ang="0">
                    <a:pos x="98" y="4"/>
                  </a:cxn>
                  <a:cxn ang="0">
                    <a:pos x="106" y="8"/>
                  </a:cxn>
                  <a:cxn ang="0">
                    <a:pos x="113" y="12"/>
                  </a:cxn>
                  <a:cxn ang="0">
                    <a:pos x="120" y="17"/>
                  </a:cxn>
                  <a:cxn ang="0">
                    <a:pos x="127" y="23"/>
                  </a:cxn>
                  <a:cxn ang="0">
                    <a:pos x="132" y="30"/>
                  </a:cxn>
                  <a:cxn ang="0">
                    <a:pos x="137" y="37"/>
                  </a:cxn>
                  <a:cxn ang="0">
                    <a:pos x="142" y="43"/>
                  </a:cxn>
                  <a:cxn ang="0">
                    <a:pos x="146" y="50"/>
                  </a:cxn>
                  <a:cxn ang="0">
                    <a:pos x="151" y="57"/>
                  </a:cxn>
                </a:cxnLst>
                <a:rect l="0" t="0" r="r" b="b"/>
                <a:pathLst>
                  <a:path w="151" h="57">
                    <a:moveTo>
                      <a:pt x="151" y="57"/>
                    </a:moveTo>
                    <a:lnTo>
                      <a:pt x="0" y="57"/>
                    </a:lnTo>
                    <a:lnTo>
                      <a:pt x="3" y="50"/>
                    </a:lnTo>
                    <a:lnTo>
                      <a:pt x="8" y="43"/>
                    </a:lnTo>
                    <a:lnTo>
                      <a:pt x="13" y="37"/>
                    </a:lnTo>
                    <a:lnTo>
                      <a:pt x="17" y="30"/>
                    </a:lnTo>
                    <a:lnTo>
                      <a:pt x="24" y="23"/>
                    </a:lnTo>
                    <a:lnTo>
                      <a:pt x="31" y="17"/>
                    </a:lnTo>
                    <a:lnTo>
                      <a:pt x="38" y="12"/>
                    </a:lnTo>
                    <a:lnTo>
                      <a:pt x="45" y="8"/>
                    </a:lnTo>
                    <a:lnTo>
                      <a:pt x="52" y="4"/>
                    </a:lnTo>
                    <a:lnTo>
                      <a:pt x="60" y="1"/>
                    </a:lnTo>
                    <a:lnTo>
                      <a:pt x="67" y="0"/>
                    </a:lnTo>
                    <a:lnTo>
                      <a:pt x="75" y="0"/>
                    </a:lnTo>
                    <a:lnTo>
                      <a:pt x="83" y="0"/>
                    </a:lnTo>
                    <a:lnTo>
                      <a:pt x="91" y="1"/>
                    </a:lnTo>
                    <a:lnTo>
                      <a:pt x="98" y="4"/>
                    </a:lnTo>
                    <a:lnTo>
                      <a:pt x="106" y="8"/>
                    </a:lnTo>
                    <a:lnTo>
                      <a:pt x="113" y="12"/>
                    </a:lnTo>
                    <a:lnTo>
                      <a:pt x="120" y="17"/>
                    </a:lnTo>
                    <a:lnTo>
                      <a:pt x="127" y="23"/>
                    </a:lnTo>
                    <a:lnTo>
                      <a:pt x="132" y="30"/>
                    </a:lnTo>
                    <a:lnTo>
                      <a:pt x="137" y="37"/>
                    </a:lnTo>
                    <a:lnTo>
                      <a:pt x="142" y="43"/>
                    </a:lnTo>
                    <a:lnTo>
                      <a:pt x="146" y="50"/>
                    </a:lnTo>
                    <a:lnTo>
                      <a:pt x="151" y="57"/>
                    </a:lnTo>
                    <a:close/>
                  </a:path>
                </a:pathLst>
              </a:custGeom>
              <a:solidFill>
                <a:srgbClr val="FFFFFF"/>
              </a:solidFill>
              <a:ln w="9525">
                <a:noFill/>
                <a:round/>
                <a:headEnd/>
                <a:tailEnd/>
              </a:ln>
            </p:spPr>
            <p:txBody>
              <a:bodyPr/>
              <a:lstStyle/>
              <a:p>
                <a:endParaRPr lang="zh-CN" altLang="en-US"/>
              </a:p>
            </p:txBody>
          </p:sp>
          <p:sp>
            <p:nvSpPr>
              <p:cNvPr id="413725" name="Freeform 29"/>
              <p:cNvSpPr>
                <a:spLocks/>
              </p:cNvSpPr>
              <p:nvPr/>
            </p:nvSpPr>
            <p:spPr bwMode="auto">
              <a:xfrm>
                <a:off x="2726" y="3550"/>
                <a:ext cx="171" cy="136"/>
              </a:xfrm>
              <a:custGeom>
                <a:avLst/>
                <a:gdLst/>
                <a:ahLst/>
                <a:cxnLst>
                  <a:cxn ang="0">
                    <a:pos x="341" y="182"/>
                  </a:cxn>
                  <a:cxn ang="0">
                    <a:pos x="336" y="144"/>
                  </a:cxn>
                  <a:cxn ang="0">
                    <a:pos x="323" y="107"/>
                  </a:cxn>
                  <a:cxn ang="0">
                    <a:pos x="303" y="75"/>
                  </a:cxn>
                  <a:cxn ang="0">
                    <a:pos x="279" y="46"/>
                  </a:cxn>
                  <a:cxn ang="0">
                    <a:pos x="252" y="23"/>
                  </a:cxn>
                  <a:cxn ang="0">
                    <a:pos x="222" y="8"/>
                  </a:cxn>
                  <a:cxn ang="0">
                    <a:pos x="189" y="1"/>
                  </a:cxn>
                  <a:cxn ang="0">
                    <a:pos x="138" y="4"/>
                  </a:cxn>
                  <a:cxn ang="0">
                    <a:pos x="76" y="35"/>
                  </a:cxn>
                  <a:cxn ang="0">
                    <a:pos x="30" y="90"/>
                  </a:cxn>
                  <a:cxn ang="0">
                    <a:pos x="4" y="162"/>
                  </a:cxn>
                  <a:cxn ang="0">
                    <a:pos x="2" y="223"/>
                  </a:cxn>
                  <a:cxn ang="0">
                    <a:pos x="9" y="261"/>
                  </a:cxn>
                  <a:cxn ang="0">
                    <a:pos x="21" y="298"/>
                  </a:cxn>
                  <a:cxn ang="0">
                    <a:pos x="40" y="331"/>
                  </a:cxn>
                  <a:cxn ang="0">
                    <a:pos x="62" y="357"/>
                  </a:cxn>
                  <a:cxn ang="0">
                    <a:pos x="83" y="376"/>
                  </a:cxn>
                  <a:cxn ang="0">
                    <a:pos x="108" y="391"/>
                  </a:cxn>
                  <a:cxn ang="0">
                    <a:pos x="134" y="400"/>
                  </a:cxn>
                  <a:cxn ang="0">
                    <a:pos x="154" y="404"/>
                  </a:cxn>
                  <a:cxn ang="0">
                    <a:pos x="164" y="409"/>
                  </a:cxn>
                  <a:cxn ang="0">
                    <a:pos x="169" y="404"/>
                  </a:cxn>
                  <a:cxn ang="0">
                    <a:pos x="176" y="404"/>
                  </a:cxn>
                  <a:cxn ang="0">
                    <a:pos x="181" y="404"/>
                  </a:cxn>
                  <a:cxn ang="0">
                    <a:pos x="187" y="409"/>
                  </a:cxn>
                  <a:cxn ang="0">
                    <a:pos x="199" y="404"/>
                  </a:cxn>
                  <a:cxn ang="0">
                    <a:pos x="216" y="398"/>
                  </a:cxn>
                  <a:cxn ang="0">
                    <a:pos x="240" y="388"/>
                  </a:cxn>
                  <a:cxn ang="0">
                    <a:pos x="262" y="375"/>
                  </a:cxn>
                  <a:cxn ang="0">
                    <a:pos x="283" y="357"/>
                  </a:cxn>
                  <a:cxn ang="0">
                    <a:pos x="303" y="331"/>
                  </a:cxn>
                  <a:cxn ang="0">
                    <a:pos x="323" y="298"/>
                  </a:cxn>
                  <a:cxn ang="0">
                    <a:pos x="336" y="261"/>
                  </a:cxn>
                  <a:cxn ang="0">
                    <a:pos x="341" y="223"/>
                  </a:cxn>
                </a:cxnLst>
                <a:rect l="0" t="0" r="r" b="b"/>
                <a:pathLst>
                  <a:path w="343" h="409">
                    <a:moveTo>
                      <a:pt x="343" y="203"/>
                    </a:moveTo>
                    <a:lnTo>
                      <a:pt x="341" y="182"/>
                    </a:lnTo>
                    <a:lnTo>
                      <a:pt x="339" y="163"/>
                    </a:lnTo>
                    <a:lnTo>
                      <a:pt x="336" y="144"/>
                    </a:lnTo>
                    <a:lnTo>
                      <a:pt x="330" y="125"/>
                    </a:lnTo>
                    <a:lnTo>
                      <a:pt x="323" y="107"/>
                    </a:lnTo>
                    <a:lnTo>
                      <a:pt x="314" y="91"/>
                    </a:lnTo>
                    <a:lnTo>
                      <a:pt x="303" y="75"/>
                    </a:lnTo>
                    <a:lnTo>
                      <a:pt x="292" y="60"/>
                    </a:lnTo>
                    <a:lnTo>
                      <a:pt x="279" y="46"/>
                    </a:lnTo>
                    <a:lnTo>
                      <a:pt x="267" y="34"/>
                    </a:lnTo>
                    <a:lnTo>
                      <a:pt x="252" y="23"/>
                    </a:lnTo>
                    <a:lnTo>
                      <a:pt x="238" y="15"/>
                    </a:lnTo>
                    <a:lnTo>
                      <a:pt x="222" y="8"/>
                    </a:lnTo>
                    <a:lnTo>
                      <a:pt x="205" y="4"/>
                    </a:lnTo>
                    <a:lnTo>
                      <a:pt x="189" y="1"/>
                    </a:lnTo>
                    <a:lnTo>
                      <a:pt x="172" y="0"/>
                    </a:lnTo>
                    <a:lnTo>
                      <a:pt x="138" y="4"/>
                    </a:lnTo>
                    <a:lnTo>
                      <a:pt x="105" y="16"/>
                    </a:lnTo>
                    <a:lnTo>
                      <a:pt x="76" y="35"/>
                    </a:lnTo>
                    <a:lnTo>
                      <a:pt x="51" y="60"/>
                    </a:lnTo>
                    <a:lnTo>
                      <a:pt x="30" y="90"/>
                    </a:lnTo>
                    <a:lnTo>
                      <a:pt x="14" y="124"/>
                    </a:lnTo>
                    <a:lnTo>
                      <a:pt x="4" y="162"/>
                    </a:lnTo>
                    <a:lnTo>
                      <a:pt x="0" y="203"/>
                    </a:lnTo>
                    <a:lnTo>
                      <a:pt x="2" y="223"/>
                    </a:lnTo>
                    <a:lnTo>
                      <a:pt x="4" y="242"/>
                    </a:lnTo>
                    <a:lnTo>
                      <a:pt x="9" y="261"/>
                    </a:lnTo>
                    <a:lnTo>
                      <a:pt x="14" y="280"/>
                    </a:lnTo>
                    <a:lnTo>
                      <a:pt x="21" y="298"/>
                    </a:lnTo>
                    <a:lnTo>
                      <a:pt x="29" y="315"/>
                    </a:lnTo>
                    <a:lnTo>
                      <a:pt x="40" y="331"/>
                    </a:lnTo>
                    <a:lnTo>
                      <a:pt x="51" y="346"/>
                    </a:lnTo>
                    <a:lnTo>
                      <a:pt x="62" y="357"/>
                    </a:lnTo>
                    <a:lnTo>
                      <a:pt x="72" y="368"/>
                    </a:lnTo>
                    <a:lnTo>
                      <a:pt x="83" y="376"/>
                    </a:lnTo>
                    <a:lnTo>
                      <a:pt x="96" y="384"/>
                    </a:lnTo>
                    <a:lnTo>
                      <a:pt x="108" y="391"/>
                    </a:lnTo>
                    <a:lnTo>
                      <a:pt x="121" y="396"/>
                    </a:lnTo>
                    <a:lnTo>
                      <a:pt x="134" y="400"/>
                    </a:lnTo>
                    <a:lnTo>
                      <a:pt x="148" y="403"/>
                    </a:lnTo>
                    <a:lnTo>
                      <a:pt x="154" y="404"/>
                    </a:lnTo>
                    <a:lnTo>
                      <a:pt x="158" y="407"/>
                    </a:lnTo>
                    <a:lnTo>
                      <a:pt x="164" y="409"/>
                    </a:lnTo>
                    <a:lnTo>
                      <a:pt x="169" y="409"/>
                    </a:lnTo>
                    <a:lnTo>
                      <a:pt x="169" y="404"/>
                    </a:lnTo>
                    <a:lnTo>
                      <a:pt x="172" y="404"/>
                    </a:lnTo>
                    <a:lnTo>
                      <a:pt x="176" y="404"/>
                    </a:lnTo>
                    <a:lnTo>
                      <a:pt x="178" y="404"/>
                    </a:lnTo>
                    <a:lnTo>
                      <a:pt x="181" y="404"/>
                    </a:lnTo>
                    <a:lnTo>
                      <a:pt x="181" y="409"/>
                    </a:lnTo>
                    <a:lnTo>
                      <a:pt x="187" y="409"/>
                    </a:lnTo>
                    <a:lnTo>
                      <a:pt x="193" y="407"/>
                    </a:lnTo>
                    <a:lnTo>
                      <a:pt x="199" y="404"/>
                    </a:lnTo>
                    <a:lnTo>
                      <a:pt x="204" y="402"/>
                    </a:lnTo>
                    <a:lnTo>
                      <a:pt x="216" y="398"/>
                    </a:lnTo>
                    <a:lnTo>
                      <a:pt x="229" y="394"/>
                    </a:lnTo>
                    <a:lnTo>
                      <a:pt x="240" y="388"/>
                    </a:lnTo>
                    <a:lnTo>
                      <a:pt x="252" y="381"/>
                    </a:lnTo>
                    <a:lnTo>
                      <a:pt x="262" y="375"/>
                    </a:lnTo>
                    <a:lnTo>
                      <a:pt x="272" y="365"/>
                    </a:lnTo>
                    <a:lnTo>
                      <a:pt x="283" y="357"/>
                    </a:lnTo>
                    <a:lnTo>
                      <a:pt x="292" y="346"/>
                    </a:lnTo>
                    <a:lnTo>
                      <a:pt x="303" y="331"/>
                    </a:lnTo>
                    <a:lnTo>
                      <a:pt x="314" y="315"/>
                    </a:lnTo>
                    <a:lnTo>
                      <a:pt x="323" y="298"/>
                    </a:lnTo>
                    <a:lnTo>
                      <a:pt x="330" y="280"/>
                    </a:lnTo>
                    <a:lnTo>
                      <a:pt x="336" y="261"/>
                    </a:lnTo>
                    <a:lnTo>
                      <a:pt x="339" y="242"/>
                    </a:lnTo>
                    <a:lnTo>
                      <a:pt x="341" y="223"/>
                    </a:lnTo>
                    <a:lnTo>
                      <a:pt x="343" y="203"/>
                    </a:lnTo>
                    <a:close/>
                  </a:path>
                </a:pathLst>
              </a:custGeom>
              <a:solidFill>
                <a:srgbClr val="FFFFFF"/>
              </a:solidFill>
              <a:ln w="9525">
                <a:noFill/>
                <a:round/>
                <a:headEnd/>
                <a:tailEnd/>
              </a:ln>
            </p:spPr>
            <p:txBody>
              <a:bodyPr/>
              <a:lstStyle/>
              <a:p>
                <a:endParaRPr lang="zh-CN" altLang="en-US"/>
              </a:p>
            </p:txBody>
          </p:sp>
          <p:sp>
            <p:nvSpPr>
              <p:cNvPr id="413726" name="Freeform 30"/>
              <p:cNvSpPr>
                <a:spLocks/>
              </p:cNvSpPr>
              <p:nvPr/>
            </p:nvSpPr>
            <p:spPr bwMode="auto">
              <a:xfrm>
                <a:off x="2844" y="3565"/>
                <a:ext cx="41" cy="46"/>
              </a:xfrm>
              <a:custGeom>
                <a:avLst/>
                <a:gdLst/>
                <a:ahLst/>
                <a:cxnLst>
                  <a:cxn ang="0">
                    <a:pos x="83" y="139"/>
                  </a:cxn>
                  <a:cxn ang="0">
                    <a:pos x="34" y="139"/>
                  </a:cxn>
                  <a:cxn ang="0">
                    <a:pos x="30" y="98"/>
                  </a:cxn>
                  <a:cxn ang="0">
                    <a:pos x="23" y="61"/>
                  </a:cxn>
                  <a:cxn ang="0">
                    <a:pos x="13" y="27"/>
                  </a:cxn>
                  <a:cxn ang="0">
                    <a:pos x="0" y="0"/>
                  </a:cxn>
                  <a:cxn ang="0">
                    <a:pos x="6" y="3"/>
                  </a:cxn>
                  <a:cxn ang="0">
                    <a:pos x="12" y="7"/>
                  </a:cxn>
                  <a:cxn ang="0">
                    <a:pos x="17" y="11"/>
                  </a:cxn>
                  <a:cxn ang="0">
                    <a:pos x="22" y="14"/>
                  </a:cxn>
                  <a:cxn ang="0">
                    <a:pos x="27" y="19"/>
                  </a:cxn>
                  <a:cxn ang="0">
                    <a:pos x="32" y="23"/>
                  </a:cxn>
                  <a:cxn ang="0">
                    <a:pos x="36" y="27"/>
                  </a:cxn>
                  <a:cxn ang="0">
                    <a:pos x="41" y="33"/>
                  </a:cxn>
                  <a:cxn ang="0">
                    <a:pos x="49" y="44"/>
                  </a:cxn>
                  <a:cxn ang="0">
                    <a:pos x="57" y="56"/>
                  </a:cxn>
                  <a:cxn ang="0">
                    <a:pos x="64" y="68"/>
                  </a:cxn>
                  <a:cxn ang="0">
                    <a:pos x="70" y="82"/>
                  </a:cxn>
                  <a:cxn ang="0">
                    <a:pos x="75" y="95"/>
                  </a:cxn>
                  <a:cxn ang="0">
                    <a:pos x="79" y="110"/>
                  </a:cxn>
                  <a:cxn ang="0">
                    <a:pos x="81" y="124"/>
                  </a:cxn>
                  <a:cxn ang="0">
                    <a:pos x="83" y="139"/>
                  </a:cxn>
                </a:cxnLst>
                <a:rect l="0" t="0" r="r" b="b"/>
                <a:pathLst>
                  <a:path w="83" h="139">
                    <a:moveTo>
                      <a:pt x="83" y="139"/>
                    </a:moveTo>
                    <a:lnTo>
                      <a:pt x="34" y="139"/>
                    </a:lnTo>
                    <a:lnTo>
                      <a:pt x="30" y="98"/>
                    </a:lnTo>
                    <a:lnTo>
                      <a:pt x="23" y="61"/>
                    </a:lnTo>
                    <a:lnTo>
                      <a:pt x="13" y="27"/>
                    </a:lnTo>
                    <a:lnTo>
                      <a:pt x="0" y="0"/>
                    </a:lnTo>
                    <a:lnTo>
                      <a:pt x="6" y="3"/>
                    </a:lnTo>
                    <a:lnTo>
                      <a:pt x="12" y="7"/>
                    </a:lnTo>
                    <a:lnTo>
                      <a:pt x="17" y="11"/>
                    </a:lnTo>
                    <a:lnTo>
                      <a:pt x="22" y="14"/>
                    </a:lnTo>
                    <a:lnTo>
                      <a:pt x="27" y="19"/>
                    </a:lnTo>
                    <a:lnTo>
                      <a:pt x="32" y="23"/>
                    </a:lnTo>
                    <a:lnTo>
                      <a:pt x="36" y="27"/>
                    </a:lnTo>
                    <a:lnTo>
                      <a:pt x="41" y="33"/>
                    </a:lnTo>
                    <a:lnTo>
                      <a:pt x="49" y="44"/>
                    </a:lnTo>
                    <a:lnTo>
                      <a:pt x="57" y="56"/>
                    </a:lnTo>
                    <a:lnTo>
                      <a:pt x="64" y="68"/>
                    </a:lnTo>
                    <a:lnTo>
                      <a:pt x="70" y="82"/>
                    </a:lnTo>
                    <a:lnTo>
                      <a:pt x="75" y="95"/>
                    </a:lnTo>
                    <a:lnTo>
                      <a:pt x="79" y="110"/>
                    </a:lnTo>
                    <a:lnTo>
                      <a:pt x="81" y="124"/>
                    </a:lnTo>
                    <a:lnTo>
                      <a:pt x="83" y="139"/>
                    </a:lnTo>
                    <a:close/>
                  </a:path>
                </a:pathLst>
              </a:custGeom>
              <a:solidFill>
                <a:srgbClr val="000000"/>
              </a:solidFill>
              <a:ln w="9525">
                <a:noFill/>
                <a:round/>
                <a:headEnd/>
                <a:tailEnd/>
              </a:ln>
            </p:spPr>
            <p:txBody>
              <a:bodyPr/>
              <a:lstStyle/>
              <a:p>
                <a:endParaRPr lang="zh-CN" altLang="en-US"/>
              </a:p>
            </p:txBody>
          </p:sp>
          <p:sp>
            <p:nvSpPr>
              <p:cNvPr id="413727" name="Freeform 31"/>
              <p:cNvSpPr>
                <a:spLocks/>
              </p:cNvSpPr>
              <p:nvPr/>
            </p:nvSpPr>
            <p:spPr bwMode="auto">
              <a:xfrm>
                <a:off x="2818" y="3621"/>
                <a:ext cx="30" cy="54"/>
              </a:xfrm>
              <a:custGeom>
                <a:avLst/>
                <a:gdLst/>
                <a:ahLst/>
                <a:cxnLst>
                  <a:cxn ang="0">
                    <a:pos x="11" y="161"/>
                  </a:cxn>
                  <a:cxn ang="0">
                    <a:pos x="9" y="161"/>
                  </a:cxn>
                  <a:cxn ang="0">
                    <a:pos x="6" y="161"/>
                  </a:cxn>
                  <a:cxn ang="0">
                    <a:pos x="2" y="162"/>
                  </a:cxn>
                  <a:cxn ang="0">
                    <a:pos x="0" y="162"/>
                  </a:cxn>
                  <a:cxn ang="0">
                    <a:pos x="0" y="0"/>
                  </a:cxn>
                  <a:cxn ang="0">
                    <a:pos x="60" y="0"/>
                  </a:cxn>
                  <a:cxn ang="0">
                    <a:pos x="59" y="30"/>
                  </a:cxn>
                  <a:cxn ang="0">
                    <a:pos x="55" y="57"/>
                  </a:cxn>
                  <a:cxn ang="0">
                    <a:pos x="50" y="81"/>
                  </a:cxn>
                  <a:cxn ang="0">
                    <a:pos x="45" y="105"/>
                  </a:cxn>
                  <a:cxn ang="0">
                    <a:pos x="38" y="124"/>
                  </a:cxn>
                  <a:cxn ang="0">
                    <a:pos x="30" y="140"/>
                  </a:cxn>
                  <a:cxn ang="0">
                    <a:pos x="20" y="152"/>
                  </a:cxn>
                  <a:cxn ang="0">
                    <a:pos x="11" y="161"/>
                  </a:cxn>
                </a:cxnLst>
                <a:rect l="0" t="0" r="r" b="b"/>
                <a:pathLst>
                  <a:path w="60" h="162">
                    <a:moveTo>
                      <a:pt x="11" y="161"/>
                    </a:moveTo>
                    <a:lnTo>
                      <a:pt x="9" y="161"/>
                    </a:lnTo>
                    <a:lnTo>
                      <a:pt x="6" y="161"/>
                    </a:lnTo>
                    <a:lnTo>
                      <a:pt x="2" y="162"/>
                    </a:lnTo>
                    <a:lnTo>
                      <a:pt x="0" y="162"/>
                    </a:lnTo>
                    <a:lnTo>
                      <a:pt x="0" y="0"/>
                    </a:lnTo>
                    <a:lnTo>
                      <a:pt x="60" y="0"/>
                    </a:lnTo>
                    <a:lnTo>
                      <a:pt x="59" y="30"/>
                    </a:lnTo>
                    <a:lnTo>
                      <a:pt x="55" y="57"/>
                    </a:lnTo>
                    <a:lnTo>
                      <a:pt x="50" y="81"/>
                    </a:lnTo>
                    <a:lnTo>
                      <a:pt x="45" y="105"/>
                    </a:lnTo>
                    <a:lnTo>
                      <a:pt x="38" y="124"/>
                    </a:lnTo>
                    <a:lnTo>
                      <a:pt x="30" y="140"/>
                    </a:lnTo>
                    <a:lnTo>
                      <a:pt x="20" y="152"/>
                    </a:lnTo>
                    <a:lnTo>
                      <a:pt x="11" y="161"/>
                    </a:lnTo>
                    <a:close/>
                  </a:path>
                </a:pathLst>
              </a:custGeom>
              <a:solidFill>
                <a:srgbClr val="000000"/>
              </a:solidFill>
              <a:ln w="9525">
                <a:noFill/>
                <a:round/>
                <a:headEnd/>
                <a:tailEnd/>
              </a:ln>
            </p:spPr>
            <p:txBody>
              <a:bodyPr/>
              <a:lstStyle/>
              <a:p>
                <a:endParaRPr lang="zh-CN" altLang="en-US"/>
              </a:p>
            </p:txBody>
          </p:sp>
          <p:sp>
            <p:nvSpPr>
              <p:cNvPr id="413728" name="Freeform 32"/>
              <p:cNvSpPr>
                <a:spLocks/>
              </p:cNvSpPr>
              <p:nvPr/>
            </p:nvSpPr>
            <p:spPr bwMode="auto">
              <a:xfrm>
                <a:off x="2778" y="3621"/>
                <a:ext cx="28" cy="54"/>
              </a:xfrm>
              <a:custGeom>
                <a:avLst/>
                <a:gdLst/>
                <a:ahLst/>
                <a:cxnLst>
                  <a:cxn ang="0">
                    <a:pos x="39" y="151"/>
                  </a:cxn>
                  <a:cxn ang="0">
                    <a:pos x="31" y="139"/>
                  </a:cxn>
                  <a:cxn ang="0">
                    <a:pos x="23" y="125"/>
                  </a:cxn>
                  <a:cxn ang="0">
                    <a:pos x="17" y="109"/>
                  </a:cxn>
                  <a:cxn ang="0">
                    <a:pos x="12" y="90"/>
                  </a:cxn>
                  <a:cxn ang="0">
                    <a:pos x="7" y="69"/>
                  </a:cxn>
                  <a:cxn ang="0">
                    <a:pos x="4" y="47"/>
                  </a:cxn>
                  <a:cxn ang="0">
                    <a:pos x="1" y="24"/>
                  </a:cxn>
                  <a:cxn ang="0">
                    <a:pos x="0" y="0"/>
                  </a:cxn>
                  <a:cxn ang="0">
                    <a:pos x="57" y="0"/>
                  </a:cxn>
                  <a:cxn ang="0">
                    <a:pos x="57" y="162"/>
                  </a:cxn>
                  <a:cxn ang="0">
                    <a:pos x="52" y="161"/>
                  </a:cxn>
                  <a:cxn ang="0">
                    <a:pos x="47" y="159"/>
                  </a:cxn>
                  <a:cxn ang="0">
                    <a:pos x="44" y="155"/>
                  </a:cxn>
                  <a:cxn ang="0">
                    <a:pos x="39" y="151"/>
                  </a:cxn>
                </a:cxnLst>
                <a:rect l="0" t="0" r="r" b="b"/>
                <a:pathLst>
                  <a:path w="57" h="162">
                    <a:moveTo>
                      <a:pt x="39" y="151"/>
                    </a:moveTo>
                    <a:lnTo>
                      <a:pt x="31" y="139"/>
                    </a:lnTo>
                    <a:lnTo>
                      <a:pt x="23" y="125"/>
                    </a:lnTo>
                    <a:lnTo>
                      <a:pt x="17" y="109"/>
                    </a:lnTo>
                    <a:lnTo>
                      <a:pt x="12" y="90"/>
                    </a:lnTo>
                    <a:lnTo>
                      <a:pt x="7" y="69"/>
                    </a:lnTo>
                    <a:lnTo>
                      <a:pt x="4" y="47"/>
                    </a:lnTo>
                    <a:lnTo>
                      <a:pt x="1" y="24"/>
                    </a:lnTo>
                    <a:lnTo>
                      <a:pt x="0" y="0"/>
                    </a:lnTo>
                    <a:lnTo>
                      <a:pt x="57" y="0"/>
                    </a:lnTo>
                    <a:lnTo>
                      <a:pt x="57" y="162"/>
                    </a:lnTo>
                    <a:lnTo>
                      <a:pt x="52" y="161"/>
                    </a:lnTo>
                    <a:lnTo>
                      <a:pt x="47" y="159"/>
                    </a:lnTo>
                    <a:lnTo>
                      <a:pt x="44" y="155"/>
                    </a:lnTo>
                    <a:lnTo>
                      <a:pt x="39" y="151"/>
                    </a:lnTo>
                    <a:close/>
                  </a:path>
                </a:pathLst>
              </a:custGeom>
              <a:solidFill>
                <a:srgbClr val="000000"/>
              </a:solidFill>
              <a:ln w="9525">
                <a:noFill/>
                <a:round/>
                <a:headEnd/>
                <a:tailEnd/>
              </a:ln>
            </p:spPr>
            <p:txBody>
              <a:bodyPr/>
              <a:lstStyle/>
              <a:p>
                <a:endParaRPr lang="zh-CN" altLang="en-US"/>
              </a:p>
            </p:txBody>
          </p:sp>
          <p:sp>
            <p:nvSpPr>
              <p:cNvPr id="413729" name="Freeform 33"/>
              <p:cNvSpPr>
                <a:spLocks/>
              </p:cNvSpPr>
              <p:nvPr/>
            </p:nvSpPr>
            <p:spPr bwMode="auto">
              <a:xfrm>
                <a:off x="2778" y="3560"/>
                <a:ext cx="28" cy="51"/>
              </a:xfrm>
              <a:custGeom>
                <a:avLst/>
                <a:gdLst/>
                <a:ahLst/>
                <a:cxnLst>
                  <a:cxn ang="0">
                    <a:pos x="57" y="0"/>
                  </a:cxn>
                  <a:cxn ang="0">
                    <a:pos x="57" y="153"/>
                  </a:cxn>
                  <a:cxn ang="0">
                    <a:pos x="0" y="153"/>
                  </a:cxn>
                  <a:cxn ang="0">
                    <a:pos x="1" y="131"/>
                  </a:cxn>
                  <a:cxn ang="0">
                    <a:pos x="4" y="109"/>
                  </a:cxn>
                  <a:cxn ang="0">
                    <a:pos x="8" y="89"/>
                  </a:cxn>
                  <a:cxn ang="0">
                    <a:pos x="13" y="71"/>
                  </a:cxn>
                  <a:cxn ang="0">
                    <a:pos x="17" y="54"/>
                  </a:cxn>
                  <a:cxn ang="0">
                    <a:pos x="24" y="39"/>
                  </a:cxn>
                  <a:cxn ang="0">
                    <a:pos x="31" y="25"/>
                  </a:cxn>
                  <a:cxn ang="0">
                    <a:pos x="39" y="14"/>
                  </a:cxn>
                  <a:cxn ang="0">
                    <a:pos x="44" y="10"/>
                  </a:cxn>
                  <a:cxn ang="0">
                    <a:pos x="49" y="6"/>
                  </a:cxn>
                  <a:cxn ang="0">
                    <a:pos x="52" y="3"/>
                  </a:cxn>
                  <a:cxn ang="0">
                    <a:pos x="57" y="0"/>
                  </a:cxn>
                </a:cxnLst>
                <a:rect l="0" t="0" r="r" b="b"/>
                <a:pathLst>
                  <a:path w="57" h="153">
                    <a:moveTo>
                      <a:pt x="57" y="0"/>
                    </a:moveTo>
                    <a:lnTo>
                      <a:pt x="57" y="153"/>
                    </a:lnTo>
                    <a:lnTo>
                      <a:pt x="0" y="153"/>
                    </a:lnTo>
                    <a:lnTo>
                      <a:pt x="1" y="131"/>
                    </a:lnTo>
                    <a:lnTo>
                      <a:pt x="4" y="109"/>
                    </a:lnTo>
                    <a:lnTo>
                      <a:pt x="8" y="89"/>
                    </a:lnTo>
                    <a:lnTo>
                      <a:pt x="13" y="71"/>
                    </a:lnTo>
                    <a:lnTo>
                      <a:pt x="17" y="54"/>
                    </a:lnTo>
                    <a:lnTo>
                      <a:pt x="24" y="39"/>
                    </a:lnTo>
                    <a:lnTo>
                      <a:pt x="31" y="25"/>
                    </a:lnTo>
                    <a:lnTo>
                      <a:pt x="39" y="14"/>
                    </a:lnTo>
                    <a:lnTo>
                      <a:pt x="44" y="10"/>
                    </a:lnTo>
                    <a:lnTo>
                      <a:pt x="49" y="6"/>
                    </a:lnTo>
                    <a:lnTo>
                      <a:pt x="52" y="3"/>
                    </a:lnTo>
                    <a:lnTo>
                      <a:pt x="57" y="0"/>
                    </a:lnTo>
                    <a:close/>
                  </a:path>
                </a:pathLst>
              </a:custGeom>
              <a:solidFill>
                <a:srgbClr val="000000"/>
              </a:solidFill>
              <a:ln w="9525">
                <a:noFill/>
                <a:round/>
                <a:headEnd/>
                <a:tailEnd/>
              </a:ln>
            </p:spPr>
            <p:txBody>
              <a:bodyPr/>
              <a:lstStyle/>
              <a:p>
                <a:endParaRPr lang="zh-CN" altLang="en-US"/>
              </a:p>
            </p:txBody>
          </p:sp>
          <p:sp>
            <p:nvSpPr>
              <p:cNvPr id="413730" name="Freeform 34"/>
              <p:cNvSpPr>
                <a:spLocks/>
              </p:cNvSpPr>
              <p:nvPr/>
            </p:nvSpPr>
            <p:spPr bwMode="auto">
              <a:xfrm>
                <a:off x="2818" y="3560"/>
                <a:ext cx="30" cy="51"/>
              </a:xfrm>
              <a:custGeom>
                <a:avLst/>
                <a:gdLst/>
                <a:ahLst/>
                <a:cxnLst>
                  <a:cxn ang="0">
                    <a:pos x="0" y="154"/>
                  </a:cxn>
                  <a:cxn ang="0">
                    <a:pos x="0" y="0"/>
                  </a:cxn>
                  <a:cxn ang="0">
                    <a:pos x="6" y="1"/>
                  </a:cxn>
                  <a:cxn ang="0">
                    <a:pos x="11" y="4"/>
                  </a:cxn>
                  <a:cxn ang="0">
                    <a:pos x="16" y="8"/>
                  </a:cxn>
                  <a:cxn ang="0">
                    <a:pos x="22" y="15"/>
                  </a:cxn>
                  <a:cxn ang="0">
                    <a:pos x="30" y="26"/>
                  </a:cxn>
                  <a:cxn ang="0">
                    <a:pos x="37" y="40"/>
                  </a:cxn>
                  <a:cxn ang="0">
                    <a:pos x="42" y="55"/>
                  </a:cxn>
                  <a:cxn ang="0">
                    <a:pos x="48" y="72"/>
                  </a:cxn>
                  <a:cxn ang="0">
                    <a:pos x="53" y="90"/>
                  </a:cxn>
                  <a:cxn ang="0">
                    <a:pos x="56" y="110"/>
                  </a:cxn>
                  <a:cxn ang="0">
                    <a:pos x="59" y="132"/>
                  </a:cxn>
                  <a:cxn ang="0">
                    <a:pos x="60" y="154"/>
                  </a:cxn>
                  <a:cxn ang="0">
                    <a:pos x="0" y="154"/>
                  </a:cxn>
                </a:cxnLst>
                <a:rect l="0" t="0" r="r" b="b"/>
                <a:pathLst>
                  <a:path w="60" h="154">
                    <a:moveTo>
                      <a:pt x="0" y="154"/>
                    </a:moveTo>
                    <a:lnTo>
                      <a:pt x="0" y="0"/>
                    </a:lnTo>
                    <a:lnTo>
                      <a:pt x="6" y="1"/>
                    </a:lnTo>
                    <a:lnTo>
                      <a:pt x="11" y="4"/>
                    </a:lnTo>
                    <a:lnTo>
                      <a:pt x="16" y="8"/>
                    </a:lnTo>
                    <a:lnTo>
                      <a:pt x="22" y="15"/>
                    </a:lnTo>
                    <a:lnTo>
                      <a:pt x="30" y="26"/>
                    </a:lnTo>
                    <a:lnTo>
                      <a:pt x="37" y="40"/>
                    </a:lnTo>
                    <a:lnTo>
                      <a:pt x="42" y="55"/>
                    </a:lnTo>
                    <a:lnTo>
                      <a:pt x="48" y="72"/>
                    </a:lnTo>
                    <a:lnTo>
                      <a:pt x="53" y="90"/>
                    </a:lnTo>
                    <a:lnTo>
                      <a:pt x="56" y="110"/>
                    </a:lnTo>
                    <a:lnTo>
                      <a:pt x="59" y="132"/>
                    </a:lnTo>
                    <a:lnTo>
                      <a:pt x="60" y="154"/>
                    </a:lnTo>
                    <a:lnTo>
                      <a:pt x="0" y="154"/>
                    </a:lnTo>
                    <a:close/>
                  </a:path>
                </a:pathLst>
              </a:custGeom>
              <a:solidFill>
                <a:srgbClr val="000000"/>
              </a:solidFill>
              <a:ln w="9525">
                <a:noFill/>
                <a:round/>
                <a:headEnd/>
                <a:tailEnd/>
              </a:ln>
            </p:spPr>
            <p:txBody>
              <a:bodyPr/>
              <a:lstStyle/>
              <a:p>
                <a:endParaRPr lang="zh-CN" altLang="en-US"/>
              </a:p>
            </p:txBody>
          </p:sp>
          <p:sp>
            <p:nvSpPr>
              <p:cNvPr id="413731" name="Freeform 35"/>
              <p:cNvSpPr>
                <a:spLocks/>
              </p:cNvSpPr>
              <p:nvPr/>
            </p:nvSpPr>
            <p:spPr bwMode="auto">
              <a:xfrm>
                <a:off x="2739" y="3564"/>
                <a:ext cx="45" cy="47"/>
              </a:xfrm>
              <a:custGeom>
                <a:avLst/>
                <a:gdLst/>
                <a:ahLst/>
                <a:cxnLst>
                  <a:cxn ang="0">
                    <a:pos x="42" y="37"/>
                  </a:cxn>
                  <a:cxn ang="0">
                    <a:pos x="48" y="31"/>
                  </a:cxn>
                  <a:cxn ang="0">
                    <a:pos x="53" y="26"/>
                  </a:cxn>
                  <a:cxn ang="0">
                    <a:pos x="59" y="20"/>
                  </a:cxn>
                  <a:cxn ang="0">
                    <a:pos x="64" y="15"/>
                  </a:cxn>
                  <a:cxn ang="0">
                    <a:pos x="71" y="11"/>
                  </a:cxn>
                  <a:cxn ang="0">
                    <a:pos x="77" y="7"/>
                  </a:cxn>
                  <a:cxn ang="0">
                    <a:pos x="83" y="3"/>
                  </a:cxn>
                  <a:cxn ang="0">
                    <a:pos x="90" y="0"/>
                  </a:cxn>
                  <a:cxn ang="0">
                    <a:pos x="83" y="14"/>
                  </a:cxn>
                  <a:cxn ang="0">
                    <a:pos x="76" y="27"/>
                  </a:cxn>
                  <a:cxn ang="0">
                    <a:pos x="70" y="44"/>
                  </a:cxn>
                  <a:cxn ang="0">
                    <a:pos x="65" y="61"/>
                  </a:cxn>
                  <a:cxn ang="0">
                    <a:pos x="61" y="80"/>
                  </a:cxn>
                  <a:cxn ang="0">
                    <a:pos x="57" y="99"/>
                  </a:cxn>
                  <a:cxn ang="0">
                    <a:pos x="55" y="121"/>
                  </a:cxn>
                  <a:cxn ang="0">
                    <a:pos x="54" y="143"/>
                  </a:cxn>
                  <a:cxn ang="0">
                    <a:pos x="0" y="143"/>
                  </a:cxn>
                  <a:cxn ang="0">
                    <a:pos x="2" y="128"/>
                  </a:cxn>
                  <a:cxn ang="0">
                    <a:pos x="4" y="114"/>
                  </a:cxn>
                  <a:cxn ang="0">
                    <a:pos x="8" y="99"/>
                  </a:cxn>
                  <a:cxn ang="0">
                    <a:pos x="14" y="86"/>
                  </a:cxn>
                  <a:cxn ang="0">
                    <a:pos x="19" y="72"/>
                  </a:cxn>
                  <a:cxn ang="0">
                    <a:pos x="26" y="60"/>
                  </a:cxn>
                  <a:cxn ang="0">
                    <a:pos x="34" y="48"/>
                  </a:cxn>
                  <a:cxn ang="0">
                    <a:pos x="42" y="37"/>
                  </a:cxn>
                </a:cxnLst>
                <a:rect l="0" t="0" r="r" b="b"/>
                <a:pathLst>
                  <a:path w="90" h="143">
                    <a:moveTo>
                      <a:pt x="42" y="37"/>
                    </a:moveTo>
                    <a:lnTo>
                      <a:pt x="48" y="31"/>
                    </a:lnTo>
                    <a:lnTo>
                      <a:pt x="53" y="26"/>
                    </a:lnTo>
                    <a:lnTo>
                      <a:pt x="59" y="20"/>
                    </a:lnTo>
                    <a:lnTo>
                      <a:pt x="64" y="15"/>
                    </a:lnTo>
                    <a:lnTo>
                      <a:pt x="71" y="11"/>
                    </a:lnTo>
                    <a:lnTo>
                      <a:pt x="77" y="7"/>
                    </a:lnTo>
                    <a:lnTo>
                      <a:pt x="83" y="3"/>
                    </a:lnTo>
                    <a:lnTo>
                      <a:pt x="90" y="0"/>
                    </a:lnTo>
                    <a:lnTo>
                      <a:pt x="83" y="14"/>
                    </a:lnTo>
                    <a:lnTo>
                      <a:pt x="76" y="27"/>
                    </a:lnTo>
                    <a:lnTo>
                      <a:pt x="70" y="44"/>
                    </a:lnTo>
                    <a:lnTo>
                      <a:pt x="65" y="61"/>
                    </a:lnTo>
                    <a:lnTo>
                      <a:pt x="61" y="80"/>
                    </a:lnTo>
                    <a:lnTo>
                      <a:pt x="57" y="99"/>
                    </a:lnTo>
                    <a:lnTo>
                      <a:pt x="55" y="121"/>
                    </a:lnTo>
                    <a:lnTo>
                      <a:pt x="54" y="143"/>
                    </a:lnTo>
                    <a:lnTo>
                      <a:pt x="0" y="143"/>
                    </a:lnTo>
                    <a:lnTo>
                      <a:pt x="2" y="128"/>
                    </a:lnTo>
                    <a:lnTo>
                      <a:pt x="4" y="114"/>
                    </a:lnTo>
                    <a:lnTo>
                      <a:pt x="8" y="99"/>
                    </a:lnTo>
                    <a:lnTo>
                      <a:pt x="14" y="86"/>
                    </a:lnTo>
                    <a:lnTo>
                      <a:pt x="19" y="72"/>
                    </a:lnTo>
                    <a:lnTo>
                      <a:pt x="26" y="60"/>
                    </a:lnTo>
                    <a:lnTo>
                      <a:pt x="34" y="48"/>
                    </a:lnTo>
                    <a:lnTo>
                      <a:pt x="42" y="37"/>
                    </a:lnTo>
                    <a:close/>
                  </a:path>
                </a:pathLst>
              </a:custGeom>
              <a:solidFill>
                <a:srgbClr val="000000"/>
              </a:solidFill>
              <a:ln w="9525">
                <a:noFill/>
                <a:round/>
                <a:headEnd/>
                <a:tailEnd/>
              </a:ln>
            </p:spPr>
            <p:txBody>
              <a:bodyPr/>
              <a:lstStyle/>
              <a:p>
                <a:endParaRPr lang="zh-CN" altLang="en-US"/>
              </a:p>
            </p:txBody>
          </p:sp>
          <p:sp>
            <p:nvSpPr>
              <p:cNvPr id="413732" name="Freeform 36"/>
              <p:cNvSpPr>
                <a:spLocks/>
              </p:cNvSpPr>
              <p:nvPr/>
            </p:nvSpPr>
            <p:spPr bwMode="auto">
              <a:xfrm>
                <a:off x="2739" y="3621"/>
                <a:ext cx="43" cy="49"/>
              </a:xfrm>
              <a:custGeom>
                <a:avLst/>
                <a:gdLst/>
                <a:ahLst/>
                <a:cxnLst>
                  <a:cxn ang="0">
                    <a:pos x="0" y="0"/>
                  </a:cxn>
                  <a:cxn ang="0">
                    <a:pos x="54" y="0"/>
                  </a:cxn>
                  <a:cxn ang="0">
                    <a:pos x="56" y="42"/>
                  </a:cxn>
                  <a:cxn ang="0">
                    <a:pos x="63" y="81"/>
                  </a:cxn>
                  <a:cxn ang="0">
                    <a:pos x="72" y="117"/>
                  </a:cxn>
                  <a:cxn ang="0">
                    <a:pos x="85" y="147"/>
                  </a:cxn>
                  <a:cxn ang="0">
                    <a:pos x="79" y="144"/>
                  </a:cxn>
                  <a:cxn ang="0">
                    <a:pos x="74" y="140"/>
                  </a:cxn>
                  <a:cxn ang="0">
                    <a:pos x="68" y="136"/>
                  </a:cxn>
                  <a:cxn ang="0">
                    <a:pos x="62" y="132"/>
                  </a:cxn>
                  <a:cxn ang="0">
                    <a:pos x="57" y="126"/>
                  </a:cxn>
                  <a:cxn ang="0">
                    <a:pos x="52" y="122"/>
                  </a:cxn>
                  <a:cxn ang="0">
                    <a:pos x="47" y="117"/>
                  </a:cxn>
                  <a:cxn ang="0">
                    <a:pos x="42" y="111"/>
                  </a:cxn>
                  <a:cxn ang="0">
                    <a:pos x="33" y="99"/>
                  </a:cxn>
                  <a:cxn ang="0">
                    <a:pos x="25" y="87"/>
                  </a:cxn>
                  <a:cxn ang="0">
                    <a:pos x="18" y="75"/>
                  </a:cxn>
                  <a:cxn ang="0">
                    <a:pos x="12" y="60"/>
                  </a:cxn>
                  <a:cxn ang="0">
                    <a:pos x="8" y="46"/>
                  </a:cxn>
                  <a:cxn ang="0">
                    <a:pos x="3" y="31"/>
                  </a:cxn>
                  <a:cxn ang="0">
                    <a:pos x="1" y="16"/>
                  </a:cxn>
                  <a:cxn ang="0">
                    <a:pos x="0" y="0"/>
                  </a:cxn>
                </a:cxnLst>
                <a:rect l="0" t="0" r="r" b="b"/>
                <a:pathLst>
                  <a:path w="85" h="147">
                    <a:moveTo>
                      <a:pt x="0" y="0"/>
                    </a:moveTo>
                    <a:lnTo>
                      <a:pt x="54" y="0"/>
                    </a:lnTo>
                    <a:lnTo>
                      <a:pt x="56" y="42"/>
                    </a:lnTo>
                    <a:lnTo>
                      <a:pt x="63" y="81"/>
                    </a:lnTo>
                    <a:lnTo>
                      <a:pt x="72" y="117"/>
                    </a:lnTo>
                    <a:lnTo>
                      <a:pt x="85" y="147"/>
                    </a:lnTo>
                    <a:lnTo>
                      <a:pt x="79" y="144"/>
                    </a:lnTo>
                    <a:lnTo>
                      <a:pt x="74" y="140"/>
                    </a:lnTo>
                    <a:lnTo>
                      <a:pt x="68" y="136"/>
                    </a:lnTo>
                    <a:lnTo>
                      <a:pt x="62" y="132"/>
                    </a:lnTo>
                    <a:lnTo>
                      <a:pt x="57" y="126"/>
                    </a:lnTo>
                    <a:lnTo>
                      <a:pt x="52" y="122"/>
                    </a:lnTo>
                    <a:lnTo>
                      <a:pt x="47" y="117"/>
                    </a:lnTo>
                    <a:lnTo>
                      <a:pt x="42" y="111"/>
                    </a:lnTo>
                    <a:lnTo>
                      <a:pt x="33" y="99"/>
                    </a:lnTo>
                    <a:lnTo>
                      <a:pt x="25" y="87"/>
                    </a:lnTo>
                    <a:lnTo>
                      <a:pt x="18" y="75"/>
                    </a:lnTo>
                    <a:lnTo>
                      <a:pt x="12" y="60"/>
                    </a:lnTo>
                    <a:lnTo>
                      <a:pt x="8" y="46"/>
                    </a:lnTo>
                    <a:lnTo>
                      <a:pt x="3" y="31"/>
                    </a:lnTo>
                    <a:lnTo>
                      <a:pt x="1" y="16"/>
                    </a:lnTo>
                    <a:lnTo>
                      <a:pt x="0" y="0"/>
                    </a:lnTo>
                    <a:close/>
                  </a:path>
                </a:pathLst>
              </a:custGeom>
              <a:solidFill>
                <a:srgbClr val="000000"/>
              </a:solidFill>
              <a:ln w="9525">
                <a:noFill/>
                <a:round/>
                <a:headEnd/>
                <a:tailEnd/>
              </a:ln>
            </p:spPr>
            <p:txBody>
              <a:bodyPr/>
              <a:lstStyle/>
              <a:p>
                <a:endParaRPr lang="zh-CN" altLang="en-US"/>
              </a:p>
            </p:txBody>
          </p:sp>
          <p:sp>
            <p:nvSpPr>
              <p:cNvPr id="413733" name="Freeform 37"/>
              <p:cNvSpPr>
                <a:spLocks/>
              </p:cNvSpPr>
              <p:nvPr/>
            </p:nvSpPr>
            <p:spPr bwMode="auto">
              <a:xfrm>
                <a:off x="2846" y="3621"/>
                <a:ext cx="39" cy="48"/>
              </a:xfrm>
              <a:custGeom>
                <a:avLst/>
                <a:gdLst/>
                <a:ahLst/>
                <a:cxnLst>
                  <a:cxn ang="0">
                    <a:pos x="0" y="143"/>
                  </a:cxn>
                  <a:cxn ang="0">
                    <a:pos x="12" y="113"/>
                  </a:cxn>
                  <a:cxn ang="0">
                    <a:pos x="21" y="79"/>
                  </a:cxn>
                  <a:cxn ang="0">
                    <a:pos x="27" y="41"/>
                  </a:cxn>
                  <a:cxn ang="0">
                    <a:pos x="29" y="0"/>
                  </a:cxn>
                  <a:cxn ang="0">
                    <a:pos x="78" y="0"/>
                  </a:cxn>
                  <a:cxn ang="0">
                    <a:pos x="76" y="23"/>
                  </a:cxn>
                  <a:cxn ang="0">
                    <a:pos x="70" y="43"/>
                  </a:cxn>
                  <a:cxn ang="0">
                    <a:pos x="63" y="64"/>
                  </a:cxn>
                  <a:cxn ang="0">
                    <a:pos x="54" y="83"/>
                  </a:cxn>
                  <a:cxn ang="0">
                    <a:pos x="43" y="101"/>
                  </a:cxn>
                  <a:cxn ang="0">
                    <a:pos x="30" y="117"/>
                  </a:cxn>
                  <a:cxn ang="0">
                    <a:pos x="16" y="131"/>
                  </a:cxn>
                  <a:cxn ang="0">
                    <a:pos x="0" y="143"/>
                  </a:cxn>
                </a:cxnLst>
                <a:rect l="0" t="0" r="r" b="b"/>
                <a:pathLst>
                  <a:path w="78" h="143">
                    <a:moveTo>
                      <a:pt x="0" y="143"/>
                    </a:moveTo>
                    <a:lnTo>
                      <a:pt x="12" y="113"/>
                    </a:lnTo>
                    <a:lnTo>
                      <a:pt x="21" y="79"/>
                    </a:lnTo>
                    <a:lnTo>
                      <a:pt x="27" y="41"/>
                    </a:lnTo>
                    <a:lnTo>
                      <a:pt x="29" y="0"/>
                    </a:lnTo>
                    <a:lnTo>
                      <a:pt x="78" y="0"/>
                    </a:lnTo>
                    <a:lnTo>
                      <a:pt x="76" y="23"/>
                    </a:lnTo>
                    <a:lnTo>
                      <a:pt x="70" y="43"/>
                    </a:lnTo>
                    <a:lnTo>
                      <a:pt x="63" y="64"/>
                    </a:lnTo>
                    <a:lnTo>
                      <a:pt x="54" y="83"/>
                    </a:lnTo>
                    <a:lnTo>
                      <a:pt x="43" y="101"/>
                    </a:lnTo>
                    <a:lnTo>
                      <a:pt x="30" y="117"/>
                    </a:lnTo>
                    <a:lnTo>
                      <a:pt x="16" y="131"/>
                    </a:lnTo>
                    <a:lnTo>
                      <a:pt x="0" y="143"/>
                    </a:lnTo>
                    <a:close/>
                  </a:path>
                </a:pathLst>
              </a:custGeom>
              <a:solidFill>
                <a:srgbClr val="000000"/>
              </a:solidFill>
              <a:ln w="9525">
                <a:noFill/>
                <a:round/>
                <a:headEnd/>
                <a:tailEnd/>
              </a:ln>
            </p:spPr>
            <p:txBody>
              <a:bodyPr/>
              <a:lstStyle/>
              <a:p>
                <a:endParaRPr lang="zh-CN" altLang="en-US"/>
              </a:p>
            </p:txBody>
          </p:sp>
          <p:sp>
            <p:nvSpPr>
              <p:cNvPr id="413734" name="Freeform 38"/>
              <p:cNvSpPr>
                <a:spLocks/>
              </p:cNvSpPr>
              <p:nvPr/>
            </p:nvSpPr>
            <p:spPr bwMode="auto">
              <a:xfrm>
                <a:off x="2617" y="3833"/>
                <a:ext cx="17" cy="13"/>
              </a:xfrm>
              <a:custGeom>
                <a:avLst/>
                <a:gdLst/>
                <a:ahLst/>
                <a:cxnLst>
                  <a:cxn ang="0">
                    <a:pos x="16" y="39"/>
                  </a:cxn>
                  <a:cxn ang="0">
                    <a:pos x="23" y="38"/>
                  </a:cxn>
                  <a:cxn ang="0">
                    <a:pos x="29" y="34"/>
                  </a:cxn>
                  <a:cxn ang="0">
                    <a:pos x="32" y="28"/>
                  </a:cxn>
                  <a:cxn ang="0">
                    <a:pos x="33" y="20"/>
                  </a:cxn>
                  <a:cxn ang="0">
                    <a:pos x="32" y="12"/>
                  </a:cxn>
                  <a:cxn ang="0">
                    <a:pos x="29" y="5"/>
                  </a:cxn>
                  <a:cxn ang="0">
                    <a:pos x="23" y="1"/>
                  </a:cxn>
                  <a:cxn ang="0">
                    <a:pos x="16" y="0"/>
                  </a:cxn>
                  <a:cxn ang="0">
                    <a:pos x="9" y="1"/>
                  </a:cxn>
                  <a:cxn ang="0">
                    <a:pos x="4" y="5"/>
                  </a:cxn>
                  <a:cxn ang="0">
                    <a:pos x="1" y="12"/>
                  </a:cxn>
                  <a:cxn ang="0">
                    <a:pos x="0" y="20"/>
                  </a:cxn>
                  <a:cxn ang="0">
                    <a:pos x="1" y="28"/>
                  </a:cxn>
                  <a:cxn ang="0">
                    <a:pos x="4" y="34"/>
                  </a:cxn>
                  <a:cxn ang="0">
                    <a:pos x="9" y="38"/>
                  </a:cxn>
                  <a:cxn ang="0">
                    <a:pos x="16" y="39"/>
                  </a:cxn>
                </a:cxnLst>
                <a:rect l="0" t="0" r="r" b="b"/>
                <a:pathLst>
                  <a:path w="33" h="39">
                    <a:moveTo>
                      <a:pt x="16" y="39"/>
                    </a:moveTo>
                    <a:lnTo>
                      <a:pt x="23" y="38"/>
                    </a:lnTo>
                    <a:lnTo>
                      <a:pt x="29" y="34"/>
                    </a:lnTo>
                    <a:lnTo>
                      <a:pt x="32" y="28"/>
                    </a:lnTo>
                    <a:lnTo>
                      <a:pt x="33" y="20"/>
                    </a:lnTo>
                    <a:lnTo>
                      <a:pt x="32" y="12"/>
                    </a:lnTo>
                    <a:lnTo>
                      <a:pt x="29" y="5"/>
                    </a:lnTo>
                    <a:lnTo>
                      <a:pt x="23" y="1"/>
                    </a:lnTo>
                    <a:lnTo>
                      <a:pt x="16" y="0"/>
                    </a:lnTo>
                    <a:lnTo>
                      <a:pt x="9" y="1"/>
                    </a:lnTo>
                    <a:lnTo>
                      <a:pt x="4" y="5"/>
                    </a:lnTo>
                    <a:lnTo>
                      <a:pt x="1" y="12"/>
                    </a:lnTo>
                    <a:lnTo>
                      <a:pt x="0" y="20"/>
                    </a:lnTo>
                    <a:lnTo>
                      <a:pt x="1" y="28"/>
                    </a:lnTo>
                    <a:lnTo>
                      <a:pt x="4" y="34"/>
                    </a:lnTo>
                    <a:lnTo>
                      <a:pt x="9" y="38"/>
                    </a:lnTo>
                    <a:lnTo>
                      <a:pt x="16" y="39"/>
                    </a:lnTo>
                    <a:close/>
                  </a:path>
                </a:pathLst>
              </a:custGeom>
              <a:solidFill>
                <a:srgbClr val="000000"/>
              </a:solidFill>
              <a:ln w="9525">
                <a:noFill/>
                <a:round/>
                <a:headEnd/>
                <a:tailEnd/>
              </a:ln>
            </p:spPr>
            <p:txBody>
              <a:bodyPr/>
              <a:lstStyle/>
              <a:p>
                <a:endParaRPr lang="zh-CN" altLang="en-US"/>
              </a:p>
            </p:txBody>
          </p:sp>
          <p:sp>
            <p:nvSpPr>
              <p:cNvPr id="413735" name="Freeform 39"/>
              <p:cNvSpPr>
                <a:spLocks/>
              </p:cNvSpPr>
              <p:nvPr/>
            </p:nvSpPr>
            <p:spPr bwMode="auto">
              <a:xfrm>
                <a:off x="2649" y="3833"/>
                <a:ext cx="17" cy="13"/>
              </a:xfrm>
              <a:custGeom>
                <a:avLst/>
                <a:gdLst/>
                <a:ahLst/>
                <a:cxnLst>
                  <a:cxn ang="0">
                    <a:pos x="17" y="39"/>
                  </a:cxn>
                  <a:cxn ang="0">
                    <a:pos x="24" y="38"/>
                  </a:cxn>
                  <a:cxn ang="0">
                    <a:pos x="30" y="34"/>
                  </a:cxn>
                  <a:cxn ang="0">
                    <a:pos x="34" y="28"/>
                  </a:cxn>
                  <a:cxn ang="0">
                    <a:pos x="35" y="20"/>
                  </a:cxn>
                  <a:cxn ang="0">
                    <a:pos x="34" y="12"/>
                  </a:cxn>
                  <a:cxn ang="0">
                    <a:pos x="30" y="5"/>
                  </a:cxn>
                  <a:cxn ang="0">
                    <a:pos x="24" y="1"/>
                  </a:cxn>
                  <a:cxn ang="0">
                    <a:pos x="17" y="0"/>
                  </a:cxn>
                  <a:cxn ang="0">
                    <a:pos x="10" y="1"/>
                  </a:cxn>
                  <a:cxn ang="0">
                    <a:pos x="6" y="5"/>
                  </a:cxn>
                  <a:cxn ang="0">
                    <a:pos x="1" y="12"/>
                  </a:cxn>
                  <a:cxn ang="0">
                    <a:pos x="0" y="20"/>
                  </a:cxn>
                  <a:cxn ang="0">
                    <a:pos x="1" y="28"/>
                  </a:cxn>
                  <a:cxn ang="0">
                    <a:pos x="6" y="34"/>
                  </a:cxn>
                  <a:cxn ang="0">
                    <a:pos x="10" y="38"/>
                  </a:cxn>
                  <a:cxn ang="0">
                    <a:pos x="17" y="39"/>
                  </a:cxn>
                </a:cxnLst>
                <a:rect l="0" t="0" r="r" b="b"/>
                <a:pathLst>
                  <a:path w="35" h="39">
                    <a:moveTo>
                      <a:pt x="17" y="39"/>
                    </a:moveTo>
                    <a:lnTo>
                      <a:pt x="24" y="38"/>
                    </a:lnTo>
                    <a:lnTo>
                      <a:pt x="30" y="34"/>
                    </a:lnTo>
                    <a:lnTo>
                      <a:pt x="34" y="28"/>
                    </a:lnTo>
                    <a:lnTo>
                      <a:pt x="35" y="20"/>
                    </a:lnTo>
                    <a:lnTo>
                      <a:pt x="34" y="12"/>
                    </a:lnTo>
                    <a:lnTo>
                      <a:pt x="30" y="5"/>
                    </a:lnTo>
                    <a:lnTo>
                      <a:pt x="24" y="1"/>
                    </a:lnTo>
                    <a:lnTo>
                      <a:pt x="17" y="0"/>
                    </a:lnTo>
                    <a:lnTo>
                      <a:pt x="10" y="1"/>
                    </a:lnTo>
                    <a:lnTo>
                      <a:pt x="6" y="5"/>
                    </a:lnTo>
                    <a:lnTo>
                      <a:pt x="1" y="12"/>
                    </a:lnTo>
                    <a:lnTo>
                      <a:pt x="0" y="20"/>
                    </a:lnTo>
                    <a:lnTo>
                      <a:pt x="1" y="28"/>
                    </a:lnTo>
                    <a:lnTo>
                      <a:pt x="6" y="34"/>
                    </a:lnTo>
                    <a:lnTo>
                      <a:pt x="10" y="38"/>
                    </a:lnTo>
                    <a:lnTo>
                      <a:pt x="17" y="39"/>
                    </a:lnTo>
                    <a:close/>
                  </a:path>
                </a:pathLst>
              </a:custGeom>
              <a:solidFill>
                <a:srgbClr val="000000"/>
              </a:solidFill>
              <a:ln w="9525">
                <a:noFill/>
                <a:round/>
                <a:headEnd/>
                <a:tailEnd/>
              </a:ln>
            </p:spPr>
            <p:txBody>
              <a:bodyPr/>
              <a:lstStyle/>
              <a:p>
                <a:endParaRPr lang="zh-CN" altLang="en-US"/>
              </a:p>
            </p:txBody>
          </p:sp>
          <p:sp>
            <p:nvSpPr>
              <p:cNvPr id="413736" name="Freeform 40"/>
              <p:cNvSpPr>
                <a:spLocks/>
              </p:cNvSpPr>
              <p:nvPr/>
            </p:nvSpPr>
            <p:spPr bwMode="auto">
              <a:xfrm>
                <a:off x="2681" y="3833"/>
                <a:ext cx="17" cy="13"/>
              </a:xfrm>
              <a:custGeom>
                <a:avLst/>
                <a:gdLst/>
                <a:ahLst/>
                <a:cxnLst>
                  <a:cxn ang="0">
                    <a:pos x="16" y="39"/>
                  </a:cxn>
                  <a:cxn ang="0">
                    <a:pos x="23" y="38"/>
                  </a:cxn>
                  <a:cxn ang="0">
                    <a:pos x="28" y="34"/>
                  </a:cxn>
                  <a:cxn ang="0">
                    <a:pos x="32" y="28"/>
                  </a:cxn>
                  <a:cxn ang="0">
                    <a:pos x="33" y="20"/>
                  </a:cxn>
                  <a:cxn ang="0">
                    <a:pos x="32" y="12"/>
                  </a:cxn>
                  <a:cxn ang="0">
                    <a:pos x="28" y="5"/>
                  </a:cxn>
                  <a:cxn ang="0">
                    <a:pos x="23" y="1"/>
                  </a:cxn>
                  <a:cxn ang="0">
                    <a:pos x="16" y="0"/>
                  </a:cxn>
                  <a:cxn ang="0">
                    <a:pos x="9" y="1"/>
                  </a:cxn>
                  <a:cxn ang="0">
                    <a:pos x="4" y="5"/>
                  </a:cxn>
                  <a:cxn ang="0">
                    <a:pos x="1" y="12"/>
                  </a:cxn>
                  <a:cxn ang="0">
                    <a:pos x="0" y="20"/>
                  </a:cxn>
                  <a:cxn ang="0">
                    <a:pos x="1" y="28"/>
                  </a:cxn>
                  <a:cxn ang="0">
                    <a:pos x="4" y="34"/>
                  </a:cxn>
                  <a:cxn ang="0">
                    <a:pos x="9" y="38"/>
                  </a:cxn>
                  <a:cxn ang="0">
                    <a:pos x="16" y="39"/>
                  </a:cxn>
                </a:cxnLst>
                <a:rect l="0" t="0" r="r" b="b"/>
                <a:pathLst>
                  <a:path w="33" h="39">
                    <a:moveTo>
                      <a:pt x="16" y="39"/>
                    </a:moveTo>
                    <a:lnTo>
                      <a:pt x="23" y="38"/>
                    </a:lnTo>
                    <a:lnTo>
                      <a:pt x="28" y="34"/>
                    </a:lnTo>
                    <a:lnTo>
                      <a:pt x="32" y="28"/>
                    </a:lnTo>
                    <a:lnTo>
                      <a:pt x="33" y="20"/>
                    </a:lnTo>
                    <a:lnTo>
                      <a:pt x="32" y="12"/>
                    </a:lnTo>
                    <a:lnTo>
                      <a:pt x="28" y="5"/>
                    </a:lnTo>
                    <a:lnTo>
                      <a:pt x="23" y="1"/>
                    </a:lnTo>
                    <a:lnTo>
                      <a:pt x="16" y="0"/>
                    </a:lnTo>
                    <a:lnTo>
                      <a:pt x="9" y="1"/>
                    </a:lnTo>
                    <a:lnTo>
                      <a:pt x="4" y="5"/>
                    </a:lnTo>
                    <a:lnTo>
                      <a:pt x="1" y="12"/>
                    </a:lnTo>
                    <a:lnTo>
                      <a:pt x="0" y="20"/>
                    </a:lnTo>
                    <a:lnTo>
                      <a:pt x="1" y="28"/>
                    </a:lnTo>
                    <a:lnTo>
                      <a:pt x="4" y="34"/>
                    </a:lnTo>
                    <a:lnTo>
                      <a:pt x="9" y="38"/>
                    </a:lnTo>
                    <a:lnTo>
                      <a:pt x="16" y="39"/>
                    </a:lnTo>
                    <a:close/>
                  </a:path>
                </a:pathLst>
              </a:custGeom>
              <a:solidFill>
                <a:srgbClr val="000000"/>
              </a:solidFill>
              <a:ln w="9525">
                <a:noFill/>
                <a:round/>
                <a:headEnd/>
                <a:tailEnd/>
              </a:ln>
            </p:spPr>
            <p:txBody>
              <a:bodyPr/>
              <a:lstStyle/>
              <a:p>
                <a:endParaRPr lang="zh-CN" altLang="en-US"/>
              </a:p>
            </p:txBody>
          </p:sp>
          <p:sp>
            <p:nvSpPr>
              <p:cNvPr id="413737" name="Freeform 41"/>
              <p:cNvSpPr>
                <a:spLocks/>
              </p:cNvSpPr>
              <p:nvPr/>
            </p:nvSpPr>
            <p:spPr bwMode="auto">
              <a:xfrm>
                <a:off x="2713" y="3833"/>
                <a:ext cx="17" cy="13"/>
              </a:xfrm>
              <a:custGeom>
                <a:avLst/>
                <a:gdLst/>
                <a:ahLst/>
                <a:cxnLst>
                  <a:cxn ang="0">
                    <a:pos x="17" y="39"/>
                  </a:cxn>
                  <a:cxn ang="0">
                    <a:pos x="24" y="38"/>
                  </a:cxn>
                  <a:cxn ang="0">
                    <a:pos x="30" y="34"/>
                  </a:cxn>
                  <a:cxn ang="0">
                    <a:pos x="33" y="28"/>
                  </a:cxn>
                  <a:cxn ang="0">
                    <a:pos x="35" y="20"/>
                  </a:cxn>
                  <a:cxn ang="0">
                    <a:pos x="33" y="12"/>
                  </a:cxn>
                  <a:cxn ang="0">
                    <a:pos x="30" y="5"/>
                  </a:cxn>
                  <a:cxn ang="0">
                    <a:pos x="24" y="1"/>
                  </a:cxn>
                  <a:cxn ang="0">
                    <a:pos x="17" y="0"/>
                  </a:cxn>
                  <a:cxn ang="0">
                    <a:pos x="10" y="1"/>
                  </a:cxn>
                  <a:cxn ang="0">
                    <a:pos x="6" y="5"/>
                  </a:cxn>
                  <a:cxn ang="0">
                    <a:pos x="1" y="12"/>
                  </a:cxn>
                  <a:cxn ang="0">
                    <a:pos x="0" y="20"/>
                  </a:cxn>
                  <a:cxn ang="0">
                    <a:pos x="1" y="28"/>
                  </a:cxn>
                  <a:cxn ang="0">
                    <a:pos x="6" y="34"/>
                  </a:cxn>
                  <a:cxn ang="0">
                    <a:pos x="10" y="38"/>
                  </a:cxn>
                  <a:cxn ang="0">
                    <a:pos x="17" y="39"/>
                  </a:cxn>
                </a:cxnLst>
                <a:rect l="0" t="0" r="r" b="b"/>
                <a:pathLst>
                  <a:path w="35" h="39">
                    <a:moveTo>
                      <a:pt x="17" y="39"/>
                    </a:moveTo>
                    <a:lnTo>
                      <a:pt x="24" y="38"/>
                    </a:lnTo>
                    <a:lnTo>
                      <a:pt x="30" y="34"/>
                    </a:lnTo>
                    <a:lnTo>
                      <a:pt x="33" y="28"/>
                    </a:lnTo>
                    <a:lnTo>
                      <a:pt x="35" y="20"/>
                    </a:lnTo>
                    <a:lnTo>
                      <a:pt x="33" y="12"/>
                    </a:lnTo>
                    <a:lnTo>
                      <a:pt x="30" y="5"/>
                    </a:lnTo>
                    <a:lnTo>
                      <a:pt x="24" y="1"/>
                    </a:lnTo>
                    <a:lnTo>
                      <a:pt x="17" y="0"/>
                    </a:lnTo>
                    <a:lnTo>
                      <a:pt x="10" y="1"/>
                    </a:lnTo>
                    <a:lnTo>
                      <a:pt x="6" y="5"/>
                    </a:lnTo>
                    <a:lnTo>
                      <a:pt x="1" y="12"/>
                    </a:lnTo>
                    <a:lnTo>
                      <a:pt x="0" y="20"/>
                    </a:lnTo>
                    <a:lnTo>
                      <a:pt x="1" y="28"/>
                    </a:lnTo>
                    <a:lnTo>
                      <a:pt x="6" y="34"/>
                    </a:lnTo>
                    <a:lnTo>
                      <a:pt x="10" y="38"/>
                    </a:lnTo>
                    <a:lnTo>
                      <a:pt x="17" y="39"/>
                    </a:lnTo>
                    <a:close/>
                  </a:path>
                </a:pathLst>
              </a:custGeom>
              <a:solidFill>
                <a:srgbClr val="000000"/>
              </a:solidFill>
              <a:ln w="9525">
                <a:noFill/>
                <a:round/>
                <a:headEnd/>
                <a:tailEnd/>
              </a:ln>
            </p:spPr>
            <p:txBody>
              <a:bodyPr/>
              <a:lstStyle/>
              <a:p>
                <a:endParaRPr lang="zh-CN" altLang="en-US"/>
              </a:p>
            </p:txBody>
          </p:sp>
          <p:sp>
            <p:nvSpPr>
              <p:cNvPr id="413738" name="Freeform 42"/>
              <p:cNvSpPr>
                <a:spLocks/>
              </p:cNvSpPr>
              <p:nvPr/>
            </p:nvSpPr>
            <p:spPr bwMode="auto">
              <a:xfrm>
                <a:off x="2617" y="3856"/>
                <a:ext cx="17" cy="13"/>
              </a:xfrm>
              <a:custGeom>
                <a:avLst/>
                <a:gdLst/>
                <a:ahLst/>
                <a:cxnLst>
                  <a:cxn ang="0">
                    <a:pos x="16" y="39"/>
                  </a:cxn>
                  <a:cxn ang="0">
                    <a:pos x="23" y="38"/>
                  </a:cxn>
                  <a:cxn ang="0">
                    <a:pos x="29" y="34"/>
                  </a:cxn>
                  <a:cxn ang="0">
                    <a:pos x="32" y="28"/>
                  </a:cxn>
                  <a:cxn ang="0">
                    <a:pos x="33" y="20"/>
                  </a:cxn>
                  <a:cxn ang="0">
                    <a:pos x="32" y="12"/>
                  </a:cxn>
                  <a:cxn ang="0">
                    <a:pos x="29" y="5"/>
                  </a:cxn>
                  <a:cxn ang="0">
                    <a:pos x="23" y="1"/>
                  </a:cxn>
                  <a:cxn ang="0">
                    <a:pos x="16" y="0"/>
                  </a:cxn>
                  <a:cxn ang="0">
                    <a:pos x="9" y="1"/>
                  </a:cxn>
                  <a:cxn ang="0">
                    <a:pos x="4" y="5"/>
                  </a:cxn>
                  <a:cxn ang="0">
                    <a:pos x="1" y="12"/>
                  </a:cxn>
                  <a:cxn ang="0">
                    <a:pos x="0" y="20"/>
                  </a:cxn>
                  <a:cxn ang="0">
                    <a:pos x="1" y="28"/>
                  </a:cxn>
                  <a:cxn ang="0">
                    <a:pos x="4" y="34"/>
                  </a:cxn>
                  <a:cxn ang="0">
                    <a:pos x="9" y="38"/>
                  </a:cxn>
                  <a:cxn ang="0">
                    <a:pos x="16" y="39"/>
                  </a:cxn>
                </a:cxnLst>
                <a:rect l="0" t="0" r="r" b="b"/>
                <a:pathLst>
                  <a:path w="33" h="39">
                    <a:moveTo>
                      <a:pt x="16" y="39"/>
                    </a:moveTo>
                    <a:lnTo>
                      <a:pt x="23" y="38"/>
                    </a:lnTo>
                    <a:lnTo>
                      <a:pt x="29" y="34"/>
                    </a:lnTo>
                    <a:lnTo>
                      <a:pt x="32" y="28"/>
                    </a:lnTo>
                    <a:lnTo>
                      <a:pt x="33" y="20"/>
                    </a:lnTo>
                    <a:lnTo>
                      <a:pt x="32" y="12"/>
                    </a:lnTo>
                    <a:lnTo>
                      <a:pt x="29" y="5"/>
                    </a:lnTo>
                    <a:lnTo>
                      <a:pt x="23" y="1"/>
                    </a:lnTo>
                    <a:lnTo>
                      <a:pt x="16" y="0"/>
                    </a:lnTo>
                    <a:lnTo>
                      <a:pt x="9" y="1"/>
                    </a:lnTo>
                    <a:lnTo>
                      <a:pt x="4" y="5"/>
                    </a:lnTo>
                    <a:lnTo>
                      <a:pt x="1" y="12"/>
                    </a:lnTo>
                    <a:lnTo>
                      <a:pt x="0" y="20"/>
                    </a:lnTo>
                    <a:lnTo>
                      <a:pt x="1" y="28"/>
                    </a:lnTo>
                    <a:lnTo>
                      <a:pt x="4" y="34"/>
                    </a:lnTo>
                    <a:lnTo>
                      <a:pt x="9" y="38"/>
                    </a:lnTo>
                    <a:lnTo>
                      <a:pt x="16" y="39"/>
                    </a:lnTo>
                    <a:close/>
                  </a:path>
                </a:pathLst>
              </a:custGeom>
              <a:solidFill>
                <a:srgbClr val="000000"/>
              </a:solidFill>
              <a:ln w="9525">
                <a:noFill/>
                <a:round/>
                <a:headEnd/>
                <a:tailEnd/>
              </a:ln>
            </p:spPr>
            <p:txBody>
              <a:bodyPr/>
              <a:lstStyle/>
              <a:p>
                <a:endParaRPr lang="zh-CN" altLang="en-US"/>
              </a:p>
            </p:txBody>
          </p:sp>
          <p:sp>
            <p:nvSpPr>
              <p:cNvPr id="413739" name="Freeform 43"/>
              <p:cNvSpPr>
                <a:spLocks/>
              </p:cNvSpPr>
              <p:nvPr/>
            </p:nvSpPr>
            <p:spPr bwMode="auto">
              <a:xfrm>
                <a:off x="2649" y="3856"/>
                <a:ext cx="17" cy="13"/>
              </a:xfrm>
              <a:custGeom>
                <a:avLst/>
                <a:gdLst/>
                <a:ahLst/>
                <a:cxnLst>
                  <a:cxn ang="0">
                    <a:pos x="17" y="39"/>
                  </a:cxn>
                  <a:cxn ang="0">
                    <a:pos x="24" y="38"/>
                  </a:cxn>
                  <a:cxn ang="0">
                    <a:pos x="30" y="34"/>
                  </a:cxn>
                  <a:cxn ang="0">
                    <a:pos x="34" y="28"/>
                  </a:cxn>
                  <a:cxn ang="0">
                    <a:pos x="35" y="20"/>
                  </a:cxn>
                  <a:cxn ang="0">
                    <a:pos x="34" y="12"/>
                  </a:cxn>
                  <a:cxn ang="0">
                    <a:pos x="30" y="5"/>
                  </a:cxn>
                  <a:cxn ang="0">
                    <a:pos x="24" y="1"/>
                  </a:cxn>
                  <a:cxn ang="0">
                    <a:pos x="17" y="0"/>
                  </a:cxn>
                  <a:cxn ang="0">
                    <a:pos x="10" y="1"/>
                  </a:cxn>
                  <a:cxn ang="0">
                    <a:pos x="6" y="5"/>
                  </a:cxn>
                  <a:cxn ang="0">
                    <a:pos x="1" y="12"/>
                  </a:cxn>
                  <a:cxn ang="0">
                    <a:pos x="0" y="20"/>
                  </a:cxn>
                  <a:cxn ang="0">
                    <a:pos x="1" y="28"/>
                  </a:cxn>
                  <a:cxn ang="0">
                    <a:pos x="6" y="34"/>
                  </a:cxn>
                  <a:cxn ang="0">
                    <a:pos x="10" y="38"/>
                  </a:cxn>
                  <a:cxn ang="0">
                    <a:pos x="17" y="39"/>
                  </a:cxn>
                </a:cxnLst>
                <a:rect l="0" t="0" r="r" b="b"/>
                <a:pathLst>
                  <a:path w="35" h="39">
                    <a:moveTo>
                      <a:pt x="17" y="39"/>
                    </a:moveTo>
                    <a:lnTo>
                      <a:pt x="24" y="38"/>
                    </a:lnTo>
                    <a:lnTo>
                      <a:pt x="30" y="34"/>
                    </a:lnTo>
                    <a:lnTo>
                      <a:pt x="34" y="28"/>
                    </a:lnTo>
                    <a:lnTo>
                      <a:pt x="35" y="20"/>
                    </a:lnTo>
                    <a:lnTo>
                      <a:pt x="34" y="12"/>
                    </a:lnTo>
                    <a:lnTo>
                      <a:pt x="30" y="5"/>
                    </a:lnTo>
                    <a:lnTo>
                      <a:pt x="24" y="1"/>
                    </a:lnTo>
                    <a:lnTo>
                      <a:pt x="17" y="0"/>
                    </a:lnTo>
                    <a:lnTo>
                      <a:pt x="10" y="1"/>
                    </a:lnTo>
                    <a:lnTo>
                      <a:pt x="6" y="5"/>
                    </a:lnTo>
                    <a:lnTo>
                      <a:pt x="1" y="12"/>
                    </a:lnTo>
                    <a:lnTo>
                      <a:pt x="0" y="20"/>
                    </a:lnTo>
                    <a:lnTo>
                      <a:pt x="1" y="28"/>
                    </a:lnTo>
                    <a:lnTo>
                      <a:pt x="6" y="34"/>
                    </a:lnTo>
                    <a:lnTo>
                      <a:pt x="10" y="38"/>
                    </a:lnTo>
                    <a:lnTo>
                      <a:pt x="17" y="39"/>
                    </a:lnTo>
                    <a:close/>
                  </a:path>
                </a:pathLst>
              </a:custGeom>
              <a:solidFill>
                <a:srgbClr val="000000"/>
              </a:solidFill>
              <a:ln w="9525">
                <a:noFill/>
                <a:round/>
                <a:headEnd/>
                <a:tailEnd/>
              </a:ln>
            </p:spPr>
            <p:txBody>
              <a:bodyPr/>
              <a:lstStyle/>
              <a:p>
                <a:endParaRPr lang="zh-CN" altLang="en-US"/>
              </a:p>
            </p:txBody>
          </p:sp>
          <p:sp>
            <p:nvSpPr>
              <p:cNvPr id="413740" name="Freeform 44"/>
              <p:cNvSpPr>
                <a:spLocks/>
              </p:cNvSpPr>
              <p:nvPr/>
            </p:nvSpPr>
            <p:spPr bwMode="auto">
              <a:xfrm>
                <a:off x="2681" y="3856"/>
                <a:ext cx="17" cy="13"/>
              </a:xfrm>
              <a:custGeom>
                <a:avLst/>
                <a:gdLst/>
                <a:ahLst/>
                <a:cxnLst>
                  <a:cxn ang="0">
                    <a:pos x="16" y="39"/>
                  </a:cxn>
                  <a:cxn ang="0">
                    <a:pos x="23" y="38"/>
                  </a:cxn>
                  <a:cxn ang="0">
                    <a:pos x="28" y="34"/>
                  </a:cxn>
                  <a:cxn ang="0">
                    <a:pos x="32" y="28"/>
                  </a:cxn>
                  <a:cxn ang="0">
                    <a:pos x="33" y="20"/>
                  </a:cxn>
                  <a:cxn ang="0">
                    <a:pos x="32" y="12"/>
                  </a:cxn>
                  <a:cxn ang="0">
                    <a:pos x="28" y="5"/>
                  </a:cxn>
                  <a:cxn ang="0">
                    <a:pos x="23" y="1"/>
                  </a:cxn>
                  <a:cxn ang="0">
                    <a:pos x="16" y="0"/>
                  </a:cxn>
                  <a:cxn ang="0">
                    <a:pos x="9" y="1"/>
                  </a:cxn>
                  <a:cxn ang="0">
                    <a:pos x="4" y="5"/>
                  </a:cxn>
                  <a:cxn ang="0">
                    <a:pos x="1" y="12"/>
                  </a:cxn>
                  <a:cxn ang="0">
                    <a:pos x="0" y="20"/>
                  </a:cxn>
                  <a:cxn ang="0">
                    <a:pos x="1" y="28"/>
                  </a:cxn>
                  <a:cxn ang="0">
                    <a:pos x="4" y="34"/>
                  </a:cxn>
                  <a:cxn ang="0">
                    <a:pos x="9" y="38"/>
                  </a:cxn>
                  <a:cxn ang="0">
                    <a:pos x="16" y="39"/>
                  </a:cxn>
                </a:cxnLst>
                <a:rect l="0" t="0" r="r" b="b"/>
                <a:pathLst>
                  <a:path w="33" h="39">
                    <a:moveTo>
                      <a:pt x="16" y="39"/>
                    </a:moveTo>
                    <a:lnTo>
                      <a:pt x="23" y="38"/>
                    </a:lnTo>
                    <a:lnTo>
                      <a:pt x="28" y="34"/>
                    </a:lnTo>
                    <a:lnTo>
                      <a:pt x="32" y="28"/>
                    </a:lnTo>
                    <a:lnTo>
                      <a:pt x="33" y="20"/>
                    </a:lnTo>
                    <a:lnTo>
                      <a:pt x="32" y="12"/>
                    </a:lnTo>
                    <a:lnTo>
                      <a:pt x="28" y="5"/>
                    </a:lnTo>
                    <a:lnTo>
                      <a:pt x="23" y="1"/>
                    </a:lnTo>
                    <a:lnTo>
                      <a:pt x="16" y="0"/>
                    </a:lnTo>
                    <a:lnTo>
                      <a:pt x="9" y="1"/>
                    </a:lnTo>
                    <a:lnTo>
                      <a:pt x="4" y="5"/>
                    </a:lnTo>
                    <a:lnTo>
                      <a:pt x="1" y="12"/>
                    </a:lnTo>
                    <a:lnTo>
                      <a:pt x="0" y="20"/>
                    </a:lnTo>
                    <a:lnTo>
                      <a:pt x="1" y="28"/>
                    </a:lnTo>
                    <a:lnTo>
                      <a:pt x="4" y="34"/>
                    </a:lnTo>
                    <a:lnTo>
                      <a:pt x="9" y="38"/>
                    </a:lnTo>
                    <a:lnTo>
                      <a:pt x="16" y="39"/>
                    </a:lnTo>
                    <a:close/>
                  </a:path>
                </a:pathLst>
              </a:custGeom>
              <a:solidFill>
                <a:srgbClr val="000000"/>
              </a:solidFill>
              <a:ln w="9525">
                <a:noFill/>
                <a:round/>
                <a:headEnd/>
                <a:tailEnd/>
              </a:ln>
            </p:spPr>
            <p:txBody>
              <a:bodyPr/>
              <a:lstStyle/>
              <a:p>
                <a:endParaRPr lang="zh-CN" altLang="en-US"/>
              </a:p>
            </p:txBody>
          </p:sp>
          <p:sp>
            <p:nvSpPr>
              <p:cNvPr id="413741" name="Freeform 45"/>
              <p:cNvSpPr>
                <a:spLocks/>
              </p:cNvSpPr>
              <p:nvPr/>
            </p:nvSpPr>
            <p:spPr bwMode="auto">
              <a:xfrm>
                <a:off x="2713" y="3856"/>
                <a:ext cx="17" cy="13"/>
              </a:xfrm>
              <a:custGeom>
                <a:avLst/>
                <a:gdLst/>
                <a:ahLst/>
                <a:cxnLst>
                  <a:cxn ang="0">
                    <a:pos x="17" y="39"/>
                  </a:cxn>
                  <a:cxn ang="0">
                    <a:pos x="24" y="38"/>
                  </a:cxn>
                  <a:cxn ang="0">
                    <a:pos x="30" y="34"/>
                  </a:cxn>
                  <a:cxn ang="0">
                    <a:pos x="33" y="28"/>
                  </a:cxn>
                  <a:cxn ang="0">
                    <a:pos x="35" y="20"/>
                  </a:cxn>
                  <a:cxn ang="0">
                    <a:pos x="33" y="12"/>
                  </a:cxn>
                  <a:cxn ang="0">
                    <a:pos x="30" y="5"/>
                  </a:cxn>
                  <a:cxn ang="0">
                    <a:pos x="24" y="1"/>
                  </a:cxn>
                  <a:cxn ang="0">
                    <a:pos x="17" y="0"/>
                  </a:cxn>
                  <a:cxn ang="0">
                    <a:pos x="10" y="1"/>
                  </a:cxn>
                  <a:cxn ang="0">
                    <a:pos x="6" y="5"/>
                  </a:cxn>
                  <a:cxn ang="0">
                    <a:pos x="1" y="12"/>
                  </a:cxn>
                  <a:cxn ang="0">
                    <a:pos x="0" y="20"/>
                  </a:cxn>
                  <a:cxn ang="0">
                    <a:pos x="1" y="28"/>
                  </a:cxn>
                  <a:cxn ang="0">
                    <a:pos x="6" y="34"/>
                  </a:cxn>
                  <a:cxn ang="0">
                    <a:pos x="10" y="38"/>
                  </a:cxn>
                  <a:cxn ang="0">
                    <a:pos x="17" y="39"/>
                  </a:cxn>
                </a:cxnLst>
                <a:rect l="0" t="0" r="r" b="b"/>
                <a:pathLst>
                  <a:path w="35" h="39">
                    <a:moveTo>
                      <a:pt x="17" y="39"/>
                    </a:moveTo>
                    <a:lnTo>
                      <a:pt x="24" y="38"/>
                    </a:lnTo>
                    <a:lnTo>
                      <a:pt x="30" y="34"/>
                    </a:lnTo>
                    <a:lnTo>
                      <a:pt x="33" y="28"/>
                    </a:lnTo>
                    <a:lnTo>
                      <a:pt x="35" y="20"/>
                    </a:lnTo>
                    <a:lnTo>
                      <a:pt x="33" y="12"/>
                    </a:lnTo>
                    <a:lnTo>
                      <a:pt x="30" y="5"/>
                    </a:lnTo>
                    <a:lnTo>
                      <a:pt x="24" y="1"/>
                    </a:lnTo>
                    <a:lnTo>
                      <a:pt x="17" y="0"/>
                    </a:lnTo>
                    <a:lnTo>
                      <a:pt x="10" y="1"/>
                    </a:lnTo>
                    <a:lnTo>
                      <a:pt x="6" y="5"/>
                    </a:lnTo>
                    <a:lnTo>
                      <a:pt x="1" y="12"/>
                    </a:lnTo>
                    <a:lnTo>
                      <a:pt x="0" y="20"/>
                    </a:lnTo>
                    <a:lnTo>
                      <a:pt x="1" y="28"/>
                    </a:lnTo>
                    <a:lnTo>
                      <a:pt x="6" y="34"/>
                    </a:lnTo>
                    <a:lnTo>
                      <a:pt x="10" y="38"/>
                    </a:lnTo>
                    <a:lnTo>
                      <a:pt x="17" y="39"/>
                    </a:lnTo>
                    <a:close/>
                  </a:path>
                </a:pathLst>
              </a:custGeom>
              <a:solidFill>
                <a:srgbClr val="000000"/>
              </a:solidFill>
              <a:ln w="9525">
                <a:noFill/>
                <a:round/>
                <a:headEnd/>
                <a:tailEnd/>
              </a:ln>
            </p:spPr>
            <p:txBody>
              <a:bodyPr/>
              <a:lstStyle/>
              <a:p>
                <a:endParaRPr lang="zh-CN" altLang="en-US"/>
              </a:p>
            </p:txBody>
          </p:sp>
          <p:sp>
            <p:nvSpPr>
              <p:cNvPr id="413742" name="Freeform 46"/>
              <p:cNvSpPr>
                <a:spLocks/>
              </p:cNvSpPr>
              <p:nvPr/>
            </p:nvSpPr>
            <p:spPr bwMode="auto">
              <a:xfrm>
                <a:off x="2617" y="3880"/>
                <a:ext cx="17" cy="13"/>
              </a:xfrm>
              <a:custGeom>
                <a:avLst/>
                <a:gdLst/>
                <a:ahLst/>
                <a:cxnLst>
                  <a:cxn ang="0">
                    <a:pos x="16" y="39"/>
                  </a:cxn>
                  <a:cxn ang="0">
                    <a:pos x="23" y="38"/>
                  </a:cxn>
                  <a:cxn ang="0">
                    <a:pos x="29" y="34"/>
                  </a:cxn>
                  <a:cxn ang="0">
                    <a:pos x="32" y="28"/>
                  </a:cxn>
                  <a:cxn ang="0">
                    <a:pos x="33" y="20"/>
                  </a:cxn>
                  <a:cxn ang="0">
                    <a:pos x="32" y="12"/>
                  </a:cxn>
                  <a:cxn ang="0">
                    <a:pos x="29" y="5"/>
                  </a:cxn>
                  <a:cxn ang="0">
                    <a:pos x="23" y="1"/>
                  </a:cxn>
                  <a:cxn ang="0">
                    <a:pos x="16" y="0"/>
                  </a:cxn>
                  <a:cxn ang="0">
                    <a:pos x="9" y="1"/>
                  </a:cxn>
                  <a:cxn ang="0">
                    <a:pos x="4" y="5"/>
                  </a:cxn>
                  <a:cxn ang="0">
                    <a:pos x="1" y="12"/>
                  </a:cxn>
                  <a:cxn ang="0">
                    <a:pos x="0" y="20"/>
                  </a:cxn>
                  <a:cxn ang="0">
                    <a:pos x="1" y="28"/>
                  </a:cxn>
                  <a:cxn ang="0">
                    <a:pos x="4" y="34"/>
                  </a:cxn>
                  <a:cxn ang="0">
                    <a:pos x="9" y="38"/>
                  </a:cxn>
                  <a:cxn ang="0">
                    <a:pos x="16" y="39"/>
                  </a:cxn>
                </a:cxnLst>
                <a:rect l="0" t="0" r="r" b="b"/>
                <a:pathLst>
                  <a:path w="33" h="39">
                    <a:moveTo>
                      <a:pt x="16" y="39"/>
                    </a:moveTo>
                    <a:lnTo>
                      <a:pt x="23" y="38"/>
                    </a:lnTo>
                    <a:lnTo>
                      <a:pt x="29" y="34"/>
                    </a:lnTo>
                    <a:lnTo>
                      <a:pt x="32" y="28"/>
                    </a:lnTo>
                    <a:lnTo>
                      <a:pt x="33" y="20"/>
                    </a:lnTo>
                    <a:lnTo>
                      <a:pt x="32" y="12"/>
                    </a:lnTo>
                    <a:lnTo>
                      <a:pt x="29" y="5"/>
                    </a:lnTo>
                    <a:lnTo>
                      <a:pt x="23" y="1"/>
                    </a:lnTo>
                    <a:lnTo>
                      <a:pt x="16" y="0"/>
                    </a:lnTo>
                    <a:lnTo>
                      <a:pt x="9" y="1"/>
                    </a:lnTo>
                    <a:lnTo>
                      <a:pt x="4" y="5"/>
                    </a:lnTo>
                    <a:lnTo>
                      <a:pt x="1" y="12"/>
                    </a:lnTo>
                    <a:lnTo>
                      <a:pt x="0" y="20"/>
                    </a:lnTo>
                    <a:lnTo>
                      <a:pt x="1" y="28"/>
                    </a:lnTo>
                    <a:lnTo>
                      <a:pt x="4" y="34"/>
                    </a:lnTo>
                    <a:lnTo>
                      <a:pt x="9" y="38"/>
                    </a:lnTo>
                    <a:lnTo>
                      <a:pt x="16" y="39"/>
                    </a:lnTo>
                    <a:close/>
                  </a:path>
                </a:pathLst>
              </a:custGeom>
              <a:solidFill>
                <a:srgbClr val="000000"/>
              </a:solidFill>
              <a:ln w="9525">
                <a:noFill/>
                <a:round/>
                <a:headEnd/>
                <a:tailEnd/>
              </a:ln>
            </p:spPr>
            <p:txBody>
              <a:bodyPr/>
              <a:lstStyle/>
              <a:p>
                <a:endParaRPr lang="zh-CN" altLang="en-US"/>
              </a:p>
            </p:txBody>
          </p:sp>
          <p:sp>
            <p:nvSpPr>
              <p:cNvPr id="413743" name="Freeform 47"/>
              <p:cNvSpPr>
                <a:spLocks/>
              </p:cNvSpPr>
              <p:nvPr/>
            </p:nvSpPr>
            <p:spPr bwMode="auto">
              <a:xfrm>
                <a:off x="2649" y="3880"/>
                <a:ext cx="17" cy="13"/>
              </a:xfrm>
              <a:custGeom>
                <a:avLst/>
                <a:gdLst/>
                <a:ahLst/>
                <a:cxnLst>
                  <a:cxn ang="0">
                    <a:pos x="17" y="39"/>
                  </a:cxn>
                  <a:cxn ang="0">
                    <a:pos x="24" y="38"/>
                  </a:cxn>
                  <a:cxn ang="0">
                    <a:pos x="30" y="34"/>
                  </a:cxn>
                  <a:cxn ang="0">
                    <a:pos x="34" y="28"/>
                  </a:cxn>
                  <a:cxn ang="0">
                    <a:pos x="35" y="20"/>
                  </a:cxn>
                  <a:cxn ang="0">
                    <a:pos x="34" y="12"/>
                  </a:cxn>
                  <a:cxn ang="0">
                    <a:pos x="30" y="5"/>
                  </a:cxn>
                  <a:cxn ang="0">
                    <a:pos x="24" y="1"/>
                  </a:cxn>
                  <a:cxn ang="0">
                    <a:pos x="17" y="0"/>
                  </a:cxn>
                  <a:cxn ang="0">
                    <a:pos x="10" y="1"/>
                  </a:cxn>
                  <a:cxn ang="0">
                    <a:pos x="6" y="5"/>
                  </a:cxn>
                  <a:cxn ang="0">
                    <a:pos x="1" y="12"/>
                  </a:cxn>
                  <a:cxn ang="0">
                    <a:pos x="0" y="20"/>
                  </a:cxn>
                  <a:cxn ang="0">
                    <a:pos x="1" y="28"/>
                  </a:cxn>
                  <a:cxn ang="0">
                    <a:pos x="6" y="34"/>
                  </a:cxn>
                  <a:cxn ang="0">
                    <a:pos x="10" y="38"/>
                  </a:cxn>
                  <a:cxn ang="0">
                    <a:pos x="17" y="39"/>
                  </a:cxn>
                </a:cxnLst>
                <a:rect l="0" t="0" r="r" b="b"/>
                <a:pathLst>
                  <a:path w="35" h="39">
                    <a:moveTo>
                      <a:pt x="17" y="39"/>
                    </a:moveTo>
                    <a:lnTo>
                      <a:pt x="24" y="38"/>
                    </a:lnTo>
                    <a:lnTo>
                      <a:pt x="30" y="34"/>
                    </a:lnTo>
                    <a:lnTo>
                      <a:pt x="34" y="28"/>
                    </a:lnTo>
                    <a:lnTo>
                      <a:pt x="35" y="20"/>
                    </a:lnTo>
                    <a:lnTo>
                      <a:pt x="34" y="12"/>
                    </a:lnTo>
                    <a:lnTo>
                      <a:pt x="30" y="5"/>
                    </a:lnTo>
                    <a:lnTo>
                      <a:pt x="24" y="1"/>
                    </a:lnTo>
                    <a:lnTo>
                      <a:pt x="17" y="0"/>
                    </a:lnTo>
                    <a:lnTo>
                      <a:pt x="10" y="1"/>
                    </a:lnTo>
                    <a:lnTo>
                      <a:pt x="6" y="5"/>
                    </a:lnTo>
                    <a:lnTo>
                      <a:pt x="1" y="12"/>
                    </a:lnTo>
                    <a:lnTo>
                      <a:pt x="0" y="20"/>
                    </a:lnTo>
                    <a:lnTo>
                      <a:pt x="1" y="28"/>
                    </a:lnTo>
                    <a:lnTo>
                      <a:pt x="6" y="34"/>
                    </a:lnTo>
                    <a:lnTo>
                      <a:pt x="10" y="38"/>
                    </a:lnTo>
                    <a:lnTo>
                      <a:pt x="17" y="39"/>
                    </a:lnTo>
                    <a:close/>
                  </a:path>
                </a:pathLst>
              </a:custGeom>
              <a:solidFill>
                <a:srgbClr val="000000"/>
              </a:solidFill>
              <a:ln w="9525">
                <a:noFill/>
                <a:round/>
                <a:headEnd/>
                <a:tailEnd/>
              </a:ln>
            </p:spPr>
            <p:txBody>
              <a:bodyPr/>
              <a:lstStyle/>
              <a:p>
                <a:endParaRPr lang="zh-CN" altLang="en-US"/>
              </a:p>
            </p:txBody>
          </p:sp>
          <p:sp>
            <p:nvSpPr>
              <p:cNvPr id="413744" name="Freeform 48"/>
              <p:cNvSpPr>
                <a:spLocks/>
              </p:cNvSpPr>
              <p:nvPr/>
            </p:nvSpPr>
            <p:spPr bwMode="auto">
              <a:xfrm>
                <a:off x="2681" y="3880"/>
                <a:ext cx="17" cy="13"/>
              </a:xfrm>
              <a:custGeom>
                <a:avLst/>
                <a:gdLst/>
                <a:ahLst/>
                <a:cxnLst>
                  <a:cxn ang="0">
                    <a:pos x="16" y="39"/>
                  </a:cxn>
                  <a:cxn ang="0">
                    <a:pos x="23" y="38"/>
                  </a:cxn>
                  <a:cxn ang="0">
                    <a:pos x="28" y="34"/>
                  </a:cxn>
                  <a:cxn ang="0">
                    <a:pos x="32" y="28"/>
                  </a:cxn>
                  <a:cxn ang="0">
                    <a:pos x="33" y="20"/>
                  </a:cxn>
                  <a:cxn ang="0">
                    <a:pos x="32" y="12"/>
                  </a:cxn>
                  <a:cxn ang="0">
                    <a:pos x="28" y="5"/>
                  </a:cxn>
                  <a:cxn ang="0">
                    <a:pos x="23" y="1"/>
                  </a:cxn>
                  <a:cxn ang="0">
                    <a:pos x="16" y="0"/>
                  </a:cxn>
                  <a:cxn ang="0">
                    <a:pos x="9" y="1"/>
                  </a:cxn>
                  <a:cxn ang="0">
                    <a:pos x="4" y="5"/>
                  </a:cxn>
                  <a:cxn ang="0">
                    <a:pos x="1" y="12"/>
                  </a:cxn>
                  <a:cxn ang="0">
                    <a:pos x="0" y="20"/>
                  </a:cxn>
                  <a:cxn ang="0">
                    <a:pos x="1" y="28"/>
                  </a:cxn>
                  <a:cxn ang="0">
                    <a:pos x="4" y="34"/>
                  </a:cxn>
                  <a:cxn ang="0">
                    <a:pos x="9" y="38"/>
                  </a:cxn>
                  <a:cxn ang="0">
                    <a:pos x="16" y="39"/>
                  </a:cxn>
                </a:cxnLst>
                <a:rect l="0" t="0" r="r" b="b"/>
                <a:pathLst>
                  <a:path w="33" h="39">
                    <a:moveTo>
                      <a:pt x="16" y="39"/>
                    </a:moveTo>
                    <a:lnTo>
                      <a:pt x="23" y="38"/>
                    </a:lnTo>
                    <a:lnTo>
                      <a:pt x="28" y="34"/>
                    </a:lnTo>
                    <a:lnTo>
                      <a:pt x="32" y="28"/>
                    </a:lnTo>
                    <a:lnTo>
                      <a:pt x="33" y="20"/>
                    </a:lnTo>
                    <a:lnTo>
                      <a:pt x="32" y="12"/>
                    </a:lnTo>
                    <a:lnTo>
                      <a:pt x="28" y="5"/>
                    </a:lnTo>
                    <a:lnTo>
                      <a:pt x="23" y="1"/>
                    </a:lnTo>
                    <a:lnTo>
                      <a:pt x="16" y="0"/>
                    </a:lnTo>
                    <a:lnTo>
                      <a:pt x="9" y="1"/>
                    </a:lnTo>
                    <a:lnTo>
                      <a:pt x="4" y="5"/>
                    </a:lnTo>
                    <a:lnTo>
                      <a:pt x="1" y="12"/>
                    </a:lnTo>
                    <a:lnTo>
                      <a:pt x="0" y="20"/>
                    </a:lnTo>
                    <a:lnTo>
                      <a:pt x="1" y="28"/>
                    </a:lnTo>
                    <a:lnTo>
                      <a:pt x="4" y="34"/>
                    </a:lnTo>
                    <a:lnTo>
                      <a:pt x="9" y="38"/>
                    </a:lnTo>
                    <a:lnTo>
                      <a:pt x="16" y="39"/>
                    </a:lnTo>
                    <a:close/>
                  </a:path>
                </a:pathLst>
              </a:custGeom>
              <a:solidFill>
                <a:srgbClr val="000000"/>
              </a:solidFill>
              <a:ln w="9525">
                <a:noFill/>
                <a:round/>
                <a:headEnd/>
                <a:tailEnd/>
              </a:ln>
            </p:spPr>
            <p:txBody>
              <a:bodyPr/>
              <a:lstStyle/>
              <a:p>
                <a:endParaRPr lang="zh-CN" altLang="en-US"/>
              </a:p>
            </p:txBody>
          </p:sp>
          <p:sp>
            <p:nvSpPr>
              <p:cNvPr id="413745" name="Freeform 49"/>
              <p:cNvSpPr>
                <a:spLocks/>
              </p:cNvSpPr>
              <p:nvPr/>
            </p:nvSpPr>
            <p:spPr bwMode="auto">
              <a:xfrm>
                <a:off x="2713" y="3880"/>
                <a:ext cx="17" cy="13"/>
              </a:xfrm>
              <a:custGeom>
                <a:avLst/>
                <a:gdLst/>
                <a:ahLst/>
                <a:cxnLst>
                  <a:cxn ang="0">
                    <a:pos x="17" y="39"/>
                  </a:cxn>
                  <a:cxn ang="0">
                    <a:pos x="24" y="38"/>
                  </a:cxn>
                  <a:cxn ang="0">
                    <a:pos x="30" y="34"/>
                  </a:cxn>
                  <a:cxn ang="0">
                    <a:pos x="33" y="28"/>
                  </a:cxn>
                  <a:cxn ang="0">
                    <a:pos x="35" y="20"/>
                  </a:cxn>
                  <a:cxn ang="0">
                    <a:pos x="33" y="12"/>
                  </a:cxn>
                  <a:cxn ang="0">
                    <a:pos x="30" y="5"/>
                  </a:cxn>
                  <a:cxn ang="0">
                    <a:pos x="24" y="1"/>
                  </a:cxn>
                  <a:cxn ang="0">
                    <a:pos x="17" y="0"/>
                  </a:cxn>
                  <a:cxn ang="0">
                    <a:pos x="10" y="1"/>
                  </a:cxn>
                  <a:cxn ang="0">
                    <a:pos x="6" y="5"/>
                  </a:cxn>
                  <a:cxn ang="0">
                    <a:pos x="1" y="12"/>
                  </a:cxn>
                  <a:cxn ang="0">
                    <a:pos x="0" y="20"/>
                  </a:cxn>
                  <a:cxn ang="0">
                    <a:pos x="1" y="28"/>
                  </a:cxn>
                  <a:cxn ang="0">
                    <a:pos x="6" y="34"/>
                  </a:cxn>
                  <a:cxn ang="0">
                    <a:pos x="10" y="38"/>
                  </a:cxn>
                  <a:cxn ang="0">
                    <a:pos x="17" y="39"/>
                  </a:cxn>
                </a:cxnLst>
                <a:rect l="0" t="0" r="r" b="b"/>
                <a:pathLst>
                  <a:path w="35" h="39">
                    <a:moveTo>
                      <a:pt x="17" y="39"/>
                    </a:moveTo>
                    <a:lnTo>
                      <a:pt x="24" y="38"/>
                    </a:lnTo>
                    <a:lnTo>
                      <a:pt x="30" y="34"/>
                    </a:lnTo>
                    <a:lnTo>
                      <a:pt x="33" y="28"/>
                    </a:lnTo>
                    <a:lnTo>
                      <a:pt x="35" y="20"/>
                    </a:lnTo>
                    <a:lnTo>
                      <a:pt x="33" y="12"/>
                    </a:lnTo>
                    <a:lnTo>
                      <a:pt x="30" y="5"/>
                    </a:lnTo>
                    <a:lnTo>
                      <a:pt x="24" y="1"/>
                    </a:lnTo>
                    <a:lnTo>
                      <a:pt x="17" y="0"/>
                    </a:lnTo>
                    <a:lnTo>
                      <a:pt x="10" y="1"/>
                    </a:lnTo>
                    <a:lnTo>
                      <a:pt x="6" y="5"/>
                    </a:lnTo>
                    <a:lnTo>
                      <a:pt x="1" y="12"/>
                    </a:lnTo>
                    <a:lnTo>
                      <a:pt x="0" y="20"/>
                    </a:lnTo>
                    <a:lnTo>
                      <a:pt x="1" y="28"/>
                    </a:lnTo>
                    <a:lnTo>
                      <a:pt x="6" y="34"/>
                    </a:lnTo>
                    <a:lnTo>
                      <a:pt x="10" y="38"/>
                    </a:lnTo>
                    <a:lnTo>
                      <a:pt x="17" y="39"/>
                    </a:lnTo>
                    <a:close/>
                  </a:path>
                </a:pathLst>
              </a:custGeom>
              <a:solidFill>
                <a:srgbClr val="000000"/>
              </a:solidFill>
              <a:ln w="9525">
                <a:noFill/>
                <a:round/>
                <a:headEnd/>
                <a:tailEnd/>
              </a:ln>
            </p:spPr>
            <p:txBody>
              <a:bodyPr/>
              <a:lstStyle/>
              <a:p>
                <a:endParaRPr lang="zh-CN" altLang="en-US"/>
              </a:p>
            </p:txBody>
          </p:sp>
        </p:grpSp>
      </p:grpSp>
      <p:grpSp>
        <p:nvGrpSpPr>
          <p:cNvPr id="413746" name="Group 50"/>
          <p:cNvGrpSpPr>
            <a:grpSpLocks/>
          </p:cNvGrpSpPr>
          <p:nvPr/>
        </p:nvGrpSpPr>
        <p:grpSpPr bwMode="auto">
          <a:xfrm>
            <a:off x="4414838" y="3124200"/>
            <a:ext cx="1681162" cy="1214438"/>
            <a:chOff x="2337" y="2001"/>
            <a:chExt cx="935" cy="765"/>
          </a:xfrm>
        </p:grpSpPr>
        <p:pic>
          <p:nvPicPr>
            <p:cNvPr id="413747" name="Picture 51" descr="j0196374"/>
            <p:cNvPicPr>
              <a:picLocks noChangeAspect="1" noChangeArrowheads="1"/>
            </p:cNvPicPr>
            <p:nvPr/>
          </p:nvPicPr>
          <p:blipFill>
            <a:blip r:embed="rId6" cstate="print"/>
            <a:srcRect/>
            <a:stretch>
              <a:fillRect/>
            </a:stretch>
          </p:blipFill>
          <p:spPr bwMode="auto">
            <a:xfrm>
              <a:off x="2337" y="2001"/>
              <a:ext cx="890" cy="719"/>
            </a:xfrm>
            <a:prstGeom prst="rect">
              <a:avLst/>
            </a:prstGeom>
            <a:noFill/>
          </p:spPr>
        </p:pic>
        <p:sp>
          <p:nvSpPr>
            <p:cNvPr id="413748" name="Text Box 52"/>
            <p:cNvSpPr txBox="1">
              <a:spLocks noChangeArrowheads="1"/>
            </p:cNvSpPr>
            <p:nvPr/>
          </p:nvSpPr>
          <p:spPr bwMode="auto">
            <a:xfrm>
              <a:off x="2358" y="2162"/>
              <a:ext cx="914" cy="604"/>
            </a:xfrm>
            <a:prstGeom prst="rect">
              <a:avLst/>
            </a:prstGeom>
            <a:solidFill>
              <a:srgbClr val="FFFF99">
                <a:alpha val="49001"/>
              </a:srgbClr>
            </a:solidFill>
            <a:ln w="9525">
              <a:noFill/>
              <a:miter lim="800000"/>
              <a:headEnd/>
              <a:tailEnd/>
            </a:ln>
            <a:effectLst/>
          </p:spPr>
          <p:txBody>
            <a:bodyPr>
              <a:spAutoFit/>
            </a:bodyPr>
            <a:lstStyle/>
            <a:p>
              <a:pPr algn="ctr" eaLnBrk="1" hangingPunct="1">
                <a:lnSpc>
                  <a:spcPct val="95000"/>
                </a:lnSpc>
                <a:spcAft>
                  <a:spcPct val="0"/>
                </a:spcAft>
                <a:buClrTx/>
                <a:buSzTx/>
                <a:buFontTx/>
                <a:buNone/>
              </a:pPr>
              <a:r>
                <a:rPr kumimoji="1" lang="zh-CN" altLang="en-US" sz="2000" b="1">
                  <a:solidFill>
                    <a:schemeClr val="bg2"/>
                  </a:solidFill>
                  <a:latin typeface="宋体" pitchFamily="2" charset="-122"/>
                </a:rPr>
                <a:t>项目管理</a:t>
              </a:r>
            </a:p>
            <a:p>
              <a:pPr algn="ctr" eaLnBrk="1" hangingPunct="1">
                <a:lnSpc>
                  <a:spcPct val="95000"/>
                </a:lnSpc>
                <a:spcAft>
                  <a:spcPct val="0"/>
                </a:spcAft>
                <a:buClrTx/>
                <a:buSzTx/>
                <a:buFontTx/>
                <a:buNone/>
              </a:pPr>
              <a:r>
                <a:rPr kumimoji="1" lang="en-US" altLang="zh-CN" sz="2000" b="1">
                  <a:solidFill>
                    <a:schemeClr val="bg2"/>
                  </a:solidFill>
                  <a:latin typeface="宋体" pitchFamily="2" charset="-122"/>
                </a:rPr>
                <a:t>( Project Management )</a:t>
              </a:r>
              <a:endParaRPr kumimoji="1" lang="en-US" altLang="zh-CN" sz="2000" b="1">
                <a:solidFill>
                  <a:schemeClr val="tx1"/>
                </a:solidFill>
                <a:latin typeface="宋体" pitchFamily="2" charset="-122"/>
              </a:endParaRPr>
            </a:p>
          </p:txBody>
        </p:sp>
      </p:grpSp>
      <p:grpSp>
        <p:nvGrpSpPr>
          <p:cNvPr id="413749" name="Group 53"/>
          <p:cNvGrpSpPr>
            <a:grpSpLocks/>
          </p:cNvGrpSpPr>
          <p:nvPr/>
        </p:nvGrpSpPr>
        <p:grpSpPr bwMode="auto">
          <a:xfrm>
            <a:off x="5988050" y="3521075"/>
            <a:ext cx="1098550" cy="396875"/>
            <a:chOff x="1655" y="2228"/>
            <a:chExt cx="692" cy="250"/>
          </a:xfrm>
        </p:grpSpPr>
        <p:sp>
          <p:nvSpPr>
            <p:cNvPr id="413750" name="Line 54"/>
            <p:cNvSpPr>
              <a:spLocks noChangeShapeType="1"/>
            </p:cNvSpPr>
            <p:nvPr/>
          </p:nvSpPr>
          <p:spPr bwMode="auto">
            <a:xfrm flipV="1">
              <a:off x="1655" y="2478"/>
              <a:ext cx="671" cy="0"/>
            </a:xfrm>
            <a:prstGeom prst="line">
              <a:avLst/>
            </a:prstGeom>
            <a:noFill/>
            <a:ln w="57150">
              <a:solidFill>
                <a:schemeClr val="tx1"/>
              </a:solidFill>
              <a:round/>
              <a:headEnd type="triangle" w="med" len="med"/>
              <a:tailEnd type="triangle" w="med" len="med"/>
            </a:ln>
            <a:effectLst/>
          </p:spPr>
          <p:txBody>
            <a:bodyPr/>
            <a:lstStyle/>
            <a:p>
              <a:endParaRPr lang="zh-CN" altLang="en-US"/>
            </a:p>
          </p:txBody>
        </p:sp>
        <p:sp>
          <p:nvSpPr>
            <p:cNvPr id="413751" name="Text Box 55"/>
            <p:cNvSpPr txBox="1">
              <a:spLocks noChangeArrowheads="1"/>
            </p:cNvSpPr>
            <p:nvPr/>
          </p:nvSpPr>
          <p:spPr bwMode="auto">
            <a:xfrm>
              <a:off x="1663" y="2228"/>
              <a:ext cx="684" cy="25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zh-CN" altLang="en-US" sz="2000" b="1">
                  <a:solidFill>
                    <a:schemeClr val="tx1"/>
                  </a:solidFill>
                  <a:latin typeface="宋体" pitchFamily="2" charset="-122"/>
                </a:rPr>
                <a:t>参与</a:t>
              </a:r>
            </a:p>
          </p:txBody>
        </p:sp>
      </p:grpSp>
      <p:grpSp>
        <p:nvGrpSpPr>
          <p:cNvPr id="413752" name="Group 56"/>
          <p:cNvGrpSpPr>
            <a:grpSpLocks/>
          </p:cNvGrpSpPr>
          <p:nvPr/>
        </p:nvGrpSpPr>
        <p:grpSpPr bwMode="auto">
          <a:xfrm>
            <a:off x="3268663" y="3519488"/>
            <a:ext cx="1111250" cy="396875"/>
            <a:chOff x="1615" y="2250"/>
            <a:chExt cx="700" cy="250"/>
          </a:xfrm>
        </p:grpSpPr>
        <p:sp>
          <p:nvSpPr>
            <p:cNvPr id="413753" name="Line 57"/>
            <p:cNvSpPr>
              <a:spLocks noChangeShapeType="1"/>
            </p:cNvSpPr>
            <p:nvPr/>
          </p:nvSpPr>
          <p:spPr bwMode="auto">
            <a:xfrm>
              <a:off x="1615" y="2489"/>
              <a:ext cx="664" cy="1"/>
            </a:xfrm>
            <a:prstGeom prst="line">
              <a:avLst/>
            </a:prstGeom>
            <a:noFill/>
            <a:ln w="57150">
              <a:solidFill>
                <a:schemeClr val="tx1"/>
              </a:solidFill>
              <a:round/>
              <a:headEnd type="triangle" w="med" len="med"/>
              <a:tailEnd type="triangle" w="med" len="med"/>
            </a:ln>
            <a:effectLst/>
          </p:spPr>
          <p:txBody>
            <a:bodyPr/>
            <a:lstStyle/>
            <a:p>
              <a:endParaRPr lang="zh-CN" altLang="en-US"/>
            </a:p>
          </p:txBody>
        </p:sp>
        <p:sp>
          <p:nvSpPr>
            <p:cNvPr id="413754" name="Text Box 58"/>
            <p:cNvSpPr txBox="1">
              <a:spLocks noChangeArrowheads="1"/>
            </p:cNvSpPr>
            <p:nvPr/>
          </p:nvSpPr>
          <p:spPr bwMode="auto">
            <a:xfrm>
              <a:off x="1641" y="2250"/>
              <a:ext cx="674" cy="25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zh-CN" altLang="en-US" sz="2000" b="1">
                  <a:solidFill>
                    <a:schemeClr val="tx1"/>
                  </a:solidFill>
                  <a:latin typeface="宋体" pitchFamily="2" charset="-122"/>
                </a:rPr>
                <a:t>任务</a:t>
              </a:r>
            </a:p>
          </p:txBody>
        </p:sp>
      </p:grpSp>
      <p:grpSp>
        <p:nvGrpSpPr>
          <p:cNvPr id="413755" name="Group 59"/>
          <p:cNvGrpSpPr>
            <a:grpSpLocks/>
          </p:cNvGrpSpPr>
          <p:nvPr/>
        </p:nvGrpSpPr>
        <p:grpSpPr bwMode="auto">
          <a:xfrm>
            <a:off x="5194300" y="4192588"/>
            <a:ext cx="928688" cy="647700"/>
            <a:chOff x="2828" y="2674"/>
            <a:chExt cx="585" cy="408"/>
          </a:xfrm>
        </p:grpSpPr>
        <p:sp>
          <p:nvSpPr>
            <p:cNvPr id="413756" name="Line 60"/>
            <p:cNvSpPr>
              <a:spLocks noChangeShapeType="1"/>
            </p:cNvSpPr>
            <p:nvPr/>
          </p:nvSpPr>
          <p:spPr bwMode="auto">
            <a:xfrm flipH="1" flipV="1">
              <a:off x="2828" y="2674"/>
              <a:ext cx="1" cy="408"/>
            </a:xfrm>
            <a:prstGeom prst="line">
              <a:avLst/>
            </a:prstGeom>
            <a:noFill/>
            <a:ln w="57150">
              <a:solidFill>
                <a:schemeClr val="tx1"/>
              </a:solidFill>
              <a:round/>
              <a:headEnd type="triangle" w="med" len="med"/>
              <a:tailEnd type="triangle" w="med" len="med"/>
            </a:ln>
            <a:effectLst/>
          </p:spPr>
          <p:txBody>
            <a:bodyPr/>
            <a:lstStyle/>
            <a:p>
              <a:endParaRPr lang="zh-CN" altLang="en-US"/>
            </a:p>
          </p:txBody>
        </p:sp>
        <p:sp>
          <p:nvSpPr>
            <p:cNvPr id="413757" name="Text Box 61"/>
            <p:cNvSpPr txBox="1">
              <a:spLocks noChangeArrowheads="1"/>
            </p:cNvSpPr>
            <p:nvPr/>
          </p:nvSpPr>
          <p:spPr bwMode="auto">
            <a:xfrm>
              <a:off x="2859" y="2738"/>
              <a:ext cx="554" cy="25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zh-CN" altLang="en-US" sz="2000" b="1">
                  <a:solidFill>
                    <a:schemeClr val="tx1"/>
                  </a:solidFill>
                  <a:latin typeface="宋体" pitchFamily="2" charset="-122"/>
                </a:rPr>
                <a:t>结果</a:t>
              </a:r>
            </a:p>
          </p:txBody>
        </p:sp>
      </p:grpSp>
      <p:grpSp>
        <p:nvGrpSpPr>
          <p:cNvPr id="413758" name="Group 62"/>
          <p:cNvGrpSpPr>
            <a:grpSpLocks/>
          </p:cNvGrpSpPr>
          <p:nvPr/>
        </p:nvGrpSpPr>
        <p:grpSpPr bwMode="auto">
          <a:xfrm>
            <a:off x="3965575" y="2439988"/>
            <a:ext cx="1223963" cy="647700"/>
            <a:chOff x="2054" y="1570"/>
            <a:chExt cx="771" cy="408"/>
          </a:xfrm>
        </p:grpSpPr>
        <p:sp>
          <p:nvSpPr>
            <p:cNvPr id="413759" name="Line 63"/>
            <p:cNvSpPr>
              <a:spLocks noChangeShapeType="1"/>
            </p:cNvSpPr>
            <p:nvPr/>
          </p:nvSpPr>
          <p:spPr bwMode="auto">
            <a:xfrm flipH="1" flipV="1">
              <a:off x="2824" y="1570"/>
              <a:ext cx="1" cy="408"/>
            </a:xfrm>
            <a:prstGeom prst="line">
              <a:avLst/>
            </a:prstGeom>
            <a:noFill/>
            <a:ln w="57150">
              <a:solidFill>
                <a:schemeClr val="tx1"/>
              </a:solidFill>
              <a:round/>
              <a:headEnd type="triangle" w="med" len="med"/>
              <a:tailEnd type="triangle" w="med" len="med"/>
            </a:ln>
            <a:effectLst/>
          </p:spPr>
          <p:txBody>
            <a:bodyPr/>
            <a:lstStyle/>
            <a:p>
              <a:endParaRPr lang="zh-CN" altLang="en-US"/>
            </a:p>
          </p:txBody>
        </p:sp>
        <p:sp>
          <p:nvSpPr>
            <p:cNvPr id="413760" name="Text Box 64"/>
            <p:cNvSpPr txBox="1">
              <a:spLocks noChangeArrowheads="1"/>
            </p:cNvSpPr>
            <p:nvPr/>
          </p:nvSpPr>
          <p:spPr bwMode="auto">
            <a:xfrm>
              <a:off x="2054" y="1598"/>
              <a:ext cx="760" cy="25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zh-CN" altLang="en-US" sz="2000" b="1">
                  <a:solidFill>
                    <a:schemeClr val="tx1"/>
                  </a:solidFill>
                  <a:latin typeface="宋体" pitchFamily="2" charset="-122"/>
                </a:rPr>
                <a:t>技术集成</a:t>
              </a:r>
            </a:p>
          </p:txBody>
        </p:sp>
      </p:grpSp>
      <p:sp>
        <p:nvSpPr>
          <p:cNvPr id="413761" name="Text Box 65"/>
          <p:cNvSpPr txBox="1">
            <a:spLocks noChangeArrowheads="1"/>
          </p:cNvSpPr>
          <p:nvPr/>
        </p:nvSpPr>
        <p:spPr bwMode="auto">
          <a:xfrm>
            <a:off x="76200" y="1219200"/>
            <a:ext cx="3581400" cy="519113"/>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zh-CN" altLang="en-US" sz="2800" b="1">
                <a:solidFill>
                  <a:schemeClr val="tx1"/>
                </a:solidFill>
                <a:effectLst>
                  <a:outerShdw blurRad="38100" dist="38100" dir="2700000" algn="tl">
                    <a:srgbClr val="C0C0C0"/>
                  </a:outerShdw>
                </a:effectLst>
                <a:latin typeface="楷体_GB2312" pitchFamily="49" charset="-122"/>
                <a:ea typeface="楷体_GB2312" pitchFamily="49" charset="-122"/>
              </a:rPr>
              <a:t>软件项目管理的</a:t>
            </a:r>
            <a:r>
              <a:rPr kumimoji="1" lang="zh-CN" altLang="en-US" sz="2800" b="1">
                <a:solidFill>
                  <a:schemeClr val="tx1"/>
                </a:solidFill>
                <a:effectLst>
                  <a:outerShdw blurRad="38100" dist="38100" dir="2700000" algn="tl">
                    <a:srgbClr val="C0C0C0"/>
                  </a:outerShdw>
                </a:effectLst>
                <a:latin typeface="Times New Roman"/>
                <a:ea typeface="楷体_GB2312" pitchFamily="49" charset="-122"/>
              </a:rPr>
              <a:t>“</a:t>
            </a:r>
            <a:r>
              <a:rPr kumimoji="1" lang="en-US" altLang="zh-CN" sz="2800" b="1">
                <a:solidFill>
                  <a:schemeClr val="tx1"/>
                </a:solidFill>
                <a:effectLst>
                  <a:outerShdw blurRad="38100" dist="38100" dir="2700000" algn="tl">
                    <a:srgbClr val="C0C0C0"/>
                  </a:outerShdw>
                </a:effectLst>
                <a:latin typeface="楷体_GB2312" pitchFamily="49" charset="-122"/>
                <a:ea typeface="楷体_GB2312" pitchFamily="49" charset="-122"/>
              </a:rPr>
              <a:t>4P</a:t>
            </a:r>
            <a:r>
              <a:rPr kumimoji="1" lang="en-US" altLang="zh-CN" sz="2800" b="1">
                <a:solidFill>
                  <a:schemeClr val="tx1"/>
                </a:solidFill>
                <a:effectLst>
                  <a:outerShdw blurRad="38100" dist="38100" dir="2700000" algn="tl">
                    <a:srgbClr val="C0C0C0"/>
                  </a:outerShdw>
                </a:effectLst>
                <a:latin typeface="Times New Roman"/>
                <a:ea typeface="楷体_GB2312" pitchFamily="49" charset="-122"/>
              </a:rPr>
              <a:t>”</a:t>
            </a:r>
            <a:endParaRPr kumimoji="1" lang="en-US" altLang="zh-CN" sz="2800" b="1">
              <a:solidFill>
                <a:schemeClr val="tx1"/>
              </a:solidFill>
              <a:effectLst>
                <a:outerShdw blurRad="38100" dist="38100" dir="2700000" algn="tl">
                  <a:srgbClr val="C0C0C0"/>
                </a:outerShdw>
              </a:effectLst>
              <a:latin typeface="楷体_GB2312" pitchFamily="49" charset="-122"/>
              <a:ea typeface="楷体_GB2312" pitchFamily="49" charset="-122"/>
            </a:endParaRPr>
          </a:p>
        </p:txBody>
      </p:sp>
      <p:sp>
        <p:nvSpPr>
          <p:cNvPr id="413762" name="Rectangle 66"/>
          <p:cNvSpPr>
            <a:spLocks noChangeArrowheads="1"/>
          </p:cNvSpPr>
          <p:nvPr/>
        </p:nvSpPr>
        <p:spPr bwMode="auto">
          <a:xfrm>
            <a:off x="1905000" y="285750"/>
            <a:ext cx="5943600" cy="628650"/>
          </a:xfrm>
          <a:prstGeom prst="rect">
            <a:avLst/>
          </a:prstGeom>
          <a:noFill/>
          <a:ln w="9525">
            <a:noFill/>
            <a:miter lim="800000"/>
            <a:headEnd/>
            <a:tailEnd/>
          </a:ln>
          <a:effectLst/>
        </p:spPr>
        <p:txBody>
          <a:bodyPr lIns="92075" tIns="46038" rIns="92075" bIns="46038" anchor="ctr"/>
          <a:lstStyle/>
          <a:p>
            <a:pPr>
              <a:lnSpc>
                <a:spcPct val="100000"/>
              </a:lnSpc>
              <a:spcAft>
                <a:spcPct val="0"/>
              </a:spcAft>
              <a:buClrTx/>
              <a:buSzTx/>
              <a:buFontTx/>
              <a:buNone/>
            </a:pPr>
            <a:r>
              <a:rPr kumimoji="1" lang="zh-CN" altLang="en-US" sz="4800" b="1" dirty="0">
                <a:solidFill>
                  <a:srgbClr val="FF0000"/>
                </a:solidFill>
                <a:effectLst>
                  <a:outerShdw blurRad="38100" dist="38100" dir="2700000" algn="tl">
                    <a:srgbClr val="C0C0C0"/>
                  </a:outerShdw>
                </a:effectLst>
                <a:latin typeface="隶书" pitchFamily="49" charset="-122"/>
                <a:ea typeface="隶书" pitchFamily="49" charset="-122"/>
              </a:rPr>
              <a:t>软件项目管理概述</a:t>
            </a:r>
          </a:p>
        </p:txBody>
      </p:sp>
      <p:sp>
        <p:nvSpPr>
          <p:cNvPr id="413764" name="Rectangle 68"/>
          <p:cNvSpPr>
            <a:spLocks noChangeArrowheads="1"/>
          </p:cNvSpPr>
          <p:nvPr/>
        </p:nvSpPr>
        <p:spPr bwMode="auto">
          <a:xfrm>
            <a:off x="5940425" y="1412875"/>
            <a:ext cx="2876550" cy="685800"/>
          </a:xfrm>
          <a:prstGeom prst="rect">
            <a:avLst/>
          </a:prstGeom>
          <a:noFill/>
          <a:ln w="9525">
            <a:noFill/>
            <a:miter lim="800000"/>
            <a:headEnd/>
            <a:tailEnd/>
          </a:ln>
          <a:effectLst/>
        </p:spPr>
        <p:txBody>
          <a:bodyPr lIns="0" tIns="0" rIns="0" bIns="0"/>
          <a:lstStyle/>
          <a:p>
            <a:pPr marL="284163" indent="-284163" defTabSz="346075">
              <a:lnSpc>
                <a:spcPct val="110000"/>
              </a:lnSpc>
              <a:buClr>
                <a:srgbClr val="A31221"/>
              </a:buClr>
              <a:buFont typeface="Wingdings" pitchFamily="2" charset="2"/>
              <a:buNone/>
              <a:tabLst>
                <a:tab pos="1260475" algn="l"/>
              </a:tabLst>
            </a:pPr>
            <a:r>
              <a:rPr lang="en-US" altLang="zh-CN" sz="2000" b="1">
                <a:solidFill>
                  <a:schemeClr val="hlink"/>
                </a:solidFill>
                <a:effectLst>
                  <a:outerShdw blurRad="38100" dist="38100" dir="2700000" algn="tl">
                    <a:srgbClr val="C0C0C0"/>
                  </a:outerShdw>
                </a:effectLst>
                <a:latin typeface="宋体" pitchFamily="2" charset="-122"/>
              </a:rPr>
              <a:t>  </a:t>
            </a:r>
            <a:r>
              <a:rPr lang="zh-CN" altLang="en-US" sz="2000" b="1">
                <a:solidFill>
                  <a:schemeClr val="hlink"/>
                </a:solidFill>
                <a:effectLst>
                  <a:outerShdw blurRad="38100" dist="38100" dir="2700000" algn="tl">
                    <a:srgbClr val="C0C0C0"/>
                  </a:outerShdw>
                </a:effectLst>
                <a:latin typeface="宋体" pitchFamily="2" charset="-122"/>
              </a:rPr>
              <a:t>与软件有关的、活动模型的确定及其度量。</a:t>
            </a:r>
          </a:p>
        </p:txBody>
      </p:sp>
      <p:sp>
        <p:nvSpPr>
          <p:cNvPr id="413765" name="Rectangle 69"/>
          <p:cNvSpPr>
            <a:spLocks noChangeArrowheads="1"/>
          </p:cNvSpPr>
          <p:nvPr/>
        </p:nvSpPr>
        <p:spPr bwMode="auto">
          <a:xfrm>
            <a:off x="6553200" y="4876800"/>
            <a:ext cx="2362200" cy="1066800"/>
          </a:xfrm>
          <a:prstGeom prst="rect">
            <a:avLst/>
          </a:prstGeom>
          <a:noFill/>
          <a:ln w="9525">
            <a:noFill/>
            <a:miter lim="800000"/>
            <a:headEnd/>
            <a:tailEnd/>
          </a:ln>
          <a:effectLst/>
        </p:spPr>
        <p:txBody>
          <a:bodyPr lIns="0" tIns="0" rIns="0" bIns="0"/>
          <a:lstStyle/>
          <a:p>
            <a:pPr marL="284163" indent="-284163" defTabSz="346075">
              <a:lnSpc>
                <a:spcPct val="110000"/>
              </a:lnSpc>
              <a:buClr>
                <a:srgbClr val="A31221"/>
              </a:buClr>
              <a:buFont typeface="Wingdings" pitchFamily="2" charset="2"/>
              <a:buNone/>
              <a:tabLst>
                <a:tab pos="1260475" algn="l"/>
              </a:tabLst>
            </a:pPr>
            <a:r>
              <a:rPr lang="en-US" altLang="zh-CN" sz="2000" b="1">
                <a:solidFill>
                  <a:schemeClr val="hlink"/>
                </a:solidFill>
                <a:effectLst>
                  <a:outerShdw blurRad="38100" dist="38100" dir="2700000" algn="tl">
                    <a:srgbClr val="C0C0C0"/>
                  </a:outerShdw>
                </a:effectLst>
                <a:latin typeface="宋体" pitchFamily="2" charset="-122"/>
              </a:rPr>
              <a:t>  </a:t>
            </a:r>
            <a:r>
              <a:rPr lang="zh-CN" altLang="en-US" sz="2000" b="1">
                <a:solidFill>
                  <a:schemeClr val="hlink"/>
                </a:solidFill>
                <a:effectLst>
                  <a:outerShdw blurRad="38100" dist="38100" dir="2700000" algn="tl">
                    <a:srgbClr val="C0C0C0"/>
                  </a:outerShdw>
                </a:effectLst>
                <a:latin typeface="宋体" pitchFamily="2" charset="-122"/>
              </a:rPr>
              <a:t>项目组成人员的选择、分工、组织和协调原则。</a:t>
            </a:r>
          </a:p>
        </p:txBody>
      </p:sp>
      <p:sp>
        <p:nvSpPr>
          <p:cNvPr id="413766" name="Rectangle 70"/>
          <p:cNvSpPr>
            <a:spLocks noChangeArrowheads="1"/>
          </p:cNvSpPr>
          <p:nvPr/>
        </p:nvSpPr>
        <p:spPr bwMode="auto">
          <a:xfrm>
            <a:off x="1258888" y="5562600"/>
            <a:ext cx="2779712" cy="685800"/>
          </a:xfrm>
          <a:prstGeom prst="rect">
            <a:avLst/>
          </a:prstGeom>
          <a:noFill/>
          <a:ln w="9525">
            <a:noFill/>
            <a:miter lim="800000"/>
            <a:headEnd/>
            <a:tailEnd/>
          </a:ln>
          <a:effectLst/>
        </p:spPr>
        <p:txBody>
          <a:bodyPr lIns="0" tIns="0" rIns="0" bIns="0"/>
          <a:lstStyle/>
          <a:p>
            <a:pPr marL="284163" indent="-284163" defTabSz="346075">
              <a:lnSpc>
                <a:spcPct val="110000"/>
              </a:lnSpc>
              <a:buClr>
                <a:srgbClr val="A31221"/>
              </a:buClr>
              <a:buFont typeface="Wingdings" pitchFamily="2" charset="2"/>
              <a:buNone/>
              <a:tabLst>
                <a:tab pos="1260475" algn="l"/>
              </a:tabLst>
            </a:pPr>
            <a:r>
              <a:rPr lang="en-US" altLang="zh-CN" sz="2000" b="1">
                <a:solidFill>
                  <a:schemeClr val="hlink"/>
                </a:solidFill>
                <a:effectLst>
                  <a:outerShdw blurRad="38100" dist="38100" dir="2700000" algn="tl">
                    <a:srgbClr val="C0C0C0"/>
                  </a:outerShdw>
                </a:effectLst>
                <a:latin typeface="宋体" pitchFamily="2" charset="-122"/>
              </a:rPr>
              <a:t>  </a:t>
            </a:r>
            <a:r>
              <a:rPr lang="zh-CN" altLang="en-US" sz="2000" b="1">
                <a:solidFill>
                  <a:schemeClr val="hlink"/>
                </a:solidFill>
                <a:effectLst>
                  <a:outerShdw blurRad="38100" dist="38100" dir="2700000" algn="tl">
                    <a:srgbClr val="C0C0C0"/>
                  </a:outerShdw>
                </a:effectLst>
                <a:latin typeface="宋体" pitchFamily="2" charset="-122"/>
              </a:rPr>
              <a:t>软件开发过程生成的文档、数据和代码。</a:t>
            </a:r>
          </a:p>
        </p:txBody>
      </p:sp>
      <p:sp>
        <p:nvSpPr>
          <p:cNvPr id="413767" name="Rectangle 71"/>
          <p:cNvSpPr>
            <a:spLocks noChangeArrowheads="1"/>
          </p:cNvSpPr>
          <p:nvPr/>
        </p:nvSpPr>
        <p:spPr bwMode="auto">
          <a:xfrm>
            <a:off x="250825" y="1989138"/>
            <a:ext cx="1820863" cy="1674812"/>
          </a:xfrm>
          <a:prstGeom prst="rect">
            <a:avLst/>
          </a:prstGeom>
          <a:noFill/>
          <a:ln w="9525">
            <a:noFill/>
            <a:miter lim="800000"/>
            <a:headEnd type="none" w="sm" len="sm"/>
            <a:tailEnd type="none" w="sm" len="sm"/>
          </a:ln>
          <a:effectLst/>
        </p:spPr>
        <p:txBody>
          <a:bodyPr lIns="0" tIns="0" rIns="0" bIns="0">
            <a:spAutoFit/>
          </a:bodyPr>
          <a:lstStyle/>
          <a:p>
            <a:pPr>
              <a:lnSpc>
                <a:spcPct val="110000"/>
              </a:lnSpc>
              <a:spcBef>
                <a:spcPct val="50000"/>
              </a:spcBef>
              <a:buClr>
                <a:srgbClr val="A31221"/>
              </a:buClr>
              <a:buFont typeface="Wingdings" pitchFamily="2" charset="2"/>
              <a:buNone/>
            </a:pPr>
            <a:r>
              <a:rPr lang="zh-CN" altLang="en-US" sz="2000" b="1">
                <a:solidFill>
                  <a:schemeClr val="hlink"/>
                </a:solidFill>
                <a:effectLst>
                  <a:outerShdw blurRad="38100" dist="38100" dir="2700000" algn="tl">
                    <a:srgbClr val="C0C0C0"/>
                  </a:outerShdw>
                </a:effectLst>
                <a:latin typeface="宋体" pitchFamily="2" charset="-122"/>
              </a:rPr>
              <a:t>项目实施的技术原则、度量、计划和控制，以及软件开发过程中需要的各种支持</a:t>
            </a:r>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6" name="Rectangle 4"/>
          <p:cNvSpPr>
            <a:spLocks noChangeArrowheads="1"/>
          </p:cNvSpPr>
          <p:nvPr/>
        </p:nvSpPr>
        <p:spPr bwMode="auto">
          <a:xfrm>
            <a:off x="1908175" y="260350"/>
            <a:ext cx="5943600" cy="628650"/>
          </a:xfrm>
          <a:prstGeom prst="rect">
            <a:avLst/>
          </a:prstGeom>
          <a:noFill/>
          <a:ln w="9525">
            <a:noFill/>
            <a:miter lim="800000"/>
            <a:headEnd/>
            <a:tailEnd/>
          </a:ln>
          <a:effectLst/>
        </p:spPr>
        <p:txBody>
          <a:bodyPr lIns="92075" tIns="46038" rIns="92075" bIns="46038" anchor="ctr"/>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软件项目规模度量</a:t>
            </a:r>
          </a:p>
        </p:txBody>
      </p:sp>
      <p:sp>
        <p:nvSpPr>
          <p:cNvPr id="428037" name="Text Box 5"/>
          <p:cNvSpPr txBox="1">
            <a:spLocks noChangeArrowheads="1"/>
          </p:cNvSpPr>
          <p:nvPr/>
        </p:nvSpPr>
        <p:spPr bwMode="auto">
          <a:xfrm>
            <a:off x="179388" y="1341438"/>
            <a:ext cx="8820150" cy="1679575"/>
          </a:xfrm>
          <a:prstGeom prst="rect">
            <a:avLst/>
          </a:prstGeom>
          <a:noFill/>
          <a:ln w="12700">
            <a:noFill/>
            <a:miter lim="800000"/>
            <a:headEnd type="none" w="sm" len="sm"/>
            <a:tailEnd type="none" w="sm" len="sm"/>
          </a:ln>
          <a:effectLst/>
        </p:spPr>
        <p:txBody>
          <a:bodyPr>
            <a:spAutoFit/>
          </a:bodyPr>
          <a:lstStyle/>
          <a:p>
            <a:pPr>
              <a:lnSpc>
                <a:spcPct val="130000"/>
              </a:lnSpc>
              <a:spcAft>
                <a:spcPct val="0"/>
              </a:spcAft>
              <a:buClrTx/>
              <a:buSzTx/>
              <a:buFontTx/>
              <a:buNone/>
            </a:pPr>
            <a:r>
              <a:rPr kumimoji="1" lang="en-US" altLang="zh-CN" sz="2000" b="1">
                <a:effectLst>
                  <a:outerShdw blurRad="38100" dist="38100" dir="2700000" algn="tl">
                    <a:srgbClr val="C0C0C0"/>
                  </a:outerShdw>
                </a:effectLst>
              </a:rPr>
              <a:t>        </a:t>
            </a:r>
            <a:r>
              <a:rPr kumimoji="1" lang="zh-CN" altLang="zh-CN" sz="2000" b="1">
                <a:solidFill>
                  <a:schemeClr val="tx2"/>
                </a:solidFill>
                <a:effectLst>
                  <a:outerShdw blurRad="38100" dist="38100" dir="2700000" algn="tl">
                    <a:srgbClr val="C0C0C0"/>
                  </a:outerShdw>
                </a:effectLst>
              </a:rPr>
              <a:t>任何软件项目都需要定量描述才能制定软件开发成本。</a:t>
            </a:r>
            <a:r>
              <a:rPr kumimoji="1" lang="zh-CN" altLang="zh-CN" sz="2000" b="1">
                <a:effectLst>
                  <a:outerShdw blurRad="38100" dist="38100" dir="2700000" algn="tl">
                    <a:srgbClr val="C0C0C0"/>
                  </a:outerShdw>
                </a:effectLst>
              </a:rPr>
              <a:t>只有把软件项目中设计的各项因素，如软件开发时间、人员数量、开发环境的软件工具和硬件系统、资金等资源的指标尽可能量化，才能准确估算软件产品的规模、复杂度、工作总量。</a:t>
            </a:r>
            <a:r>
              <a:rPr kumimoji="1" lang="zh-CN" altLang="zh-CN" sz="2000" b="1">
                <a:solidFill>
                  <a:schemeClr val="tx2"/>
                </a:solidFill>
                <a:effectLst>
                  <a:outerShdw blurRad="38100" dist="38100" dir="2700000" algn="tl">
                    <a:srgbClr val="C0C0C0"/>
                  </a:outerShdw>
                </a:effectLst>
              </a:rPr>
              <a:t>没有定量的项目将难以展开软件管理和实施过程。</a:t>
            </a:r>
            <a:endParaRPr kumimoji="1" lang="zh-CN" altLang="en-US" sz="2000" b="1">
              <a:solidFill>
                <a:schemeClr val="tx2"/>
              </a:solidFill>
              <a:effectLst>
                <a:outerShdw blurRad="38100" dist="38100" dir="2700000" algn="tl">
                  <a:srgbClr val="C0C0C0"/>
                </a:outerShdw>
              </a:effectLst>
            </a:endParaRPr>
          </a:p>
        </p:txBody>
      </p:sp>
      <p:sp>
        <p:nvSpPr>
          <p:cNvPr id="428040" name="Text Box 8"/>
          <p:cNvSpPr txBox="1">
            <a:spLocks noChangeArrowheads="1"/>
          </p:cNvSpPr>
          <p:nvPr/>
        </p:nvSpPr>
        <p:spPr bwMode="auto">
          <a:xfrm>
            <a:off x="323850" y="3500438"/>
            <a:ext cx="8496300" cy="2654300"/>
          </a:xfrm>
          <a:prstGeom prst="rect">
            <a:avLst/>
          </a:prstGeom>
          <a:noFill/>
          <a:ln w="12700">
            <a:noFill/>
            <a:miter lim="800000"/>
            <a:headEnd type="none" w="sm" len="sm"/>
            <a:tailEnd type="none" w="sm" len="sm"/>
          </a:ln>
          <a:effectLst/>
        </p:spPr>
        <p:txBody>
          <a:bodyPr>
            <a:spAutoFit/>
          </a:bodyPr>
          <a:lstStyle/>
          <a:p>
            <a:pPr>
              <a:lnSpc>
                <a:spcPct val="140000"/>
              </a:lnSpc>
              <a:spcAft>
                <a:spcPct val="0"/>
              </a:spcAft>
              <a:buClrTx/>
              <a:buSzTx/>
              <a:buFontTx/>
              <a:buNone/>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对软件产品的度量分为</a:t>
            </a:r>
            <a:r>
              <a:rPr lang="zh-CN" altLang="en-US" sz="2000" b="1">
                <a:solidFill>
                  <a:schemeClr val="tx2"/>
                </a:solidFill>
                <a:effectLst>
                  <a:outerShdw blurRad="38100" dist="38100" dir="2700000" algn="tl">
                    <a:srgbClr val="C0C0C0"/>
                  </a:outerShdw>
                </a:effectLst>
              </a:rPr>
              <a:t>直接度量</a:t>
            </a:r>
            <a:r>
              <a:rPr lang="zh-CN" altLang="en-US" sz="2000" b="1">
                <a:effectLst>
                  <a:outerShdw blurRad="38100" dist="38100" dir="2700000" algn="tl">
                    <a:srgbClr val="C0C0C0"/>
                  </a:outerShdw>
                </a:effectLst>
              </a:rPr>
              <a:t>和</a:t>
            </a:r>
            <a:r>
              <a:rPr lang="zh-CN" altLang="en-US" sz="2000" b="1">
                <a:solidFill>
                  <a:schemeClr val="tx2"/>
                </a:solidFill>
                <a:effectLst>
                  <a:outerShdw blurRad="38100" dist="38100" dir="2700000" algn="tl">
                    <a:srgbClr val="C0C0C0"/>
                  </a:outerShdw>
                </a:effectLst>
              </a:rPr>
              <a:t>间接度量</a:t>
            </a:r>
            <a:r>
              <a:rPr lang="zh-CN" altLang="en-US" sz="2000" b="1">
                <a:effectLst>
                  <a:outerShdw blurRad="38100" dist="38100" dir="2700000" algn="tl">
                    <a:srgbClr val="C0C0C0"/>
                  </a:outerShdw>
                </a:effectLst>
              </a:rPr>
              <a:t>。</a:t>
            </a:r>
          </a:p>
          <a:p>
            <a:pPr>
              <a:lnSpc>
                <a:spcPct val="140000"/>
              </a:lnSpc>
              <a:spcAft>
                <a:spcPct val="0"/>
              </a:spcAft>
              <a:buClrTx/>
              <a:buSzTx/>
              <a:buFontTx/>
              <a:buChar char="•"/>
            </a:pPr>
            <a:r>
              <a:rPr lang="zh-CN" altLang="en-US" sz="2000" b="1">
                <a:effectLst>
                  <a:outerShdw blurRad="38100" dist="38100" dir="2700000" algn="tl">
                    <a:srgbClr val="C0C0C0"/>
                  </a:outerShdw>
                </a:effectLst>
              </a:rPr>
              <a:t>  直接度量是指通过对软件产品的简单属性直接计算而得到结果的过程。简单属性是指代码行数、操作数和运算符个数、接口个数等能直接计数的特征，它反映的是软件产品内部特征。</a:t>
            </a:r>
          </a:p>
          <a:p>
            <a:pPr>
              <a:lnSpc>
                <a:spcPct val="140000"/>
              </a:lnSpc>
              <a:spcAft>
                <a:spcPct val="0"/>
              </a:spcAft>
              <a:buClrTx/>
              <a:buSzTx/>
              <a:buFontTx/>
              <a:buChar char="•"/>
            </a:pPr>
            <a:r>
              <a:rPr lang="zh-CN" altLang="en-US" sz="2000" b="1">
                <a:effectLst>
                  <a:outerShdw blurRad="38100" dist="38100" dir="2700000" algn="tl">
                    <a:srgbClr val="C0C0C0"/>
                  </a:outerShdw>
                </a:effectLst>
              </a:rPr>
              <a:t>  间接度量是指通过对软件产品的简单属性、要素的各项特征、准则的经验值间接计算而得到结果的过程。如软件质量评价、软件复杂性测量等。</a:t>
            </a:r>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212" name="Text Box 116"/>
          <p:cNvSpPr txBox="1">
            <a:spLocks noChangeArrowheads="1"/>
          </p:cNvSpPr>
          <p:nvPr/>
        </p:nvSpPr>
        <p:spPr bwMode="auto">
          <a:xfrm>
            <a:off x="250825" y="2132856"/>
            <a:ext cx="8641655" cy="3416320"/>
          </a:xfrm>
          <a:prstGeom prst="rect">
            <a:avLst/>
          </a:prstGeom>
          <a:noFill/>
          <a:ln w="12700">
            <a:noFill/>
            <a:miter lim="800000"/>
            <a:headEnd type="none" w="sm" len="sm"/>
            <a:tailEnd type="none" w="sm" len="sm"/>
          </a:ln>
          <a:effectLst/>
        </p:spPr>
        <p:txBody>
          <a:bodyPr wrap="square">
            <a:spAutoFit/>
          </a:bodyPr>
          <a:lstStyle/>
          <a:p>
            <a:pPr>
              <a:lnSpc>
                <a:spcPct val="140000"/>
              </a:lnSpc>
              <a:buFont typeface="Wingdings" pitchFamily="2" charset="2"/>
              <a:buNone/>
            </a:pPr>
            <a:r>
              <a:rPr kumimoji="1" lang="en-US" altLang="zh-CN" sz="2000" b="1" dirty="0">
                <a:effectLst>
                  <a:outerShdw blurRad="38100" dist="38100" dir="2700000" algn="tl">
                    <a:srgbClr val="C0C0C0"/>
                  </a:outerShdw>
                </a:effectLst>
              </a:rPr>
              <a:t>        </a:t>
            </a:r>
            <a:r>
              <a:rPr kumimoji="1" lang="zh-CN" altLang="en-US" sz="2000" b="1" dirty="0">
                <a:effectLst>
                  <a:outerShdw blurRad="38100" dist="38100" dir="2700000" algn="tl">
                    <a:srgbClr val="C0C0C0"/>
                  </a:outerShdw>
                </a:effectLst>
              </a:rPr>
              <a:t>代码行技术是指用程序的代码量来衡量软件的规模。程序的代码量用代码行（</a:t>
            </a:r>
            <a:r>
              <a:rPr kumimoji="1" lang="en-US" altLang="zh-CN" sz="2000" b="1" dirty="0">
                <a:effectLst>
                  <a:outerShdw blurRad="38100" dist="38100" dir="2700000" algn="tl">
                    <a:srgbClr val="C0C0C0"/>
                  </a:outerShdw>
                </a:effectLst>
              </a:rPr>
              <a:t>Line of Code</a:t>
            </a:r>
            <a:r>
              <a:rPr kumimoji="1" lang="zh-CN" altLang="en-US" sz="2000" b="1" dirty="0">
                <a:effectLst>
                  <a:outerShdw blurRad="38100" dist="38100" dir="2700000" algn="tl">
                    <a:srgbClr val="C0C0C0"/>
                  </a:outerShdw>
                </a:effectLst>
              </a:rPr>
              <a:t>，</a:t>
            </a:r>
            <a:r>
              <a:rPr kumimoji="1" lang="en-US" altLang="zh-CN" sz="2000" b="1" dirty="0">
                <a:effectLst>
                  <a:outerShdw blurRad="38100" dist="38100" dir="2700000" algn="tl">
                    <a:srgbClr val="C0C0C0"/>
                  </a:outerShdw>
                </a:effectLst>
              </a:rPr>
              <a:t>LOC</a:t>
            </a:r>
            <a:r>
              <a:rPr kumimoji="1" lang="zh-CN" altLang="en-US" sz="2000" b="1" dirty="0">
                <a:effectLst>
                  <a:outerShdw blurRad="38100" dist="38100" dir="2700000" algn="tl">
                    <a:srgbClr val="C0C0C0"/>
                  </a:outerShdw>
                </a:effectLst>
              </a:rPr>
              <a:t>）表示。</a:t>
            </a:r>
          </a:p>
          <a:p>
            <a:pPr>
              <a:lnSpc>
                <a:spcPct val="140000"/>
              </a:lnSpc>
              <a:buFont typeface="Wingdings" pitchFamily="2" charset="2"/>
              <a:buNone/>
            </a:pPr>
            <a:r>
              <a:rPr kumimoji="1" lang="zh-CN" altLang="en-US" sz="2000" b="1" dirty="0">
                <a:effectLst>
                  <a:outerShdw blurRad="38100" dist="38100" dir="2700000" algn="tl">
                    <a:srgbClr val="C0C0C0"/>
                  </a:outerShdw>
                </a:effectLst>
              </a:rPr>
              <a:t>        目前，几乎所有软件开发团队都保留代码行数据，同时也把</a:t>
            </a:r>
            <a:r>
              <a:rPr kumimoji="1" lang="zh-CN" altLang="en-US" sz="2000" b="1" dirty="0">
                <a:solidFill>
                  <a:schemeClr val="tx2"/>
                </a:solidFill>
                <a:effectLst>
                  <a:outerShdw blurRad="38100" dist="38100" dir="2700000" algn="tl">
                    <a:srgbClr val="C0C0C0"/>
                  </a:outerShdw>
                </a:effectLst>
              </a:rPr>
              <a:t>代码行作为宣传、描述软件产品的一个重要数据。</a:t>
            </a:r>
          </a:p>
          <a:p>
            <a:pPr>
              <a:lnSpc>
                <a:spcPct val="140000"/>
              </a:lnSpc>
              <a:buFont typeface="Wingdings" pitchFamily="2" charset="2"/>
              <a:buNone/>
            </a:pPr>
            <a:r>
              <a:rPr kumimoji="1" lang="zh-CN" altLang="en-US" sz="2000" b="1" dirty="0">
                <a:effectLst>
                  <a:outerShdw blurRad="38100" dist="38100" dir="2700000" algn="tl">
                    <a:srgbClr val="C0C0C0"/>
                  </a:outerShdw>
                </a:effectLst>
              </a:rPr>
              <a:t>       通过代码行度量，还可以得到软件开发生产率、每行代码的平均成本，文档代码的比值、每千代码行的错误率等，这些数据不仅评价系统规模，还能评价软件质量、文档管理等要素。</a:t>
            </a:r>
          </a:p>
        </p:txBody>
      </p:sp>
      <p:sp>
        <p:nvSpPr>
          <p:cNvPr id="295940" name="Rectangle 1028"/>
          <p:cNvSpPr>
            <a:spLocks noChangeArrowheads="1"/>
          </p:cNvSpPr>
          <p:nvPr/>
        </p:nvSpPr>
        <p:spPr bwMode="auto">
          <a:xfrm>
            <a:off x="1835150" y="404813"/>
            <a:ext cx="5943600" cy="628650"/>
          </a:xfrm>
          <a:prstGeom prst="rect">
            <a:avLst/>
          </a:prstGeom>
          <a:noFill/>
          <a:ln w="9525">
            <a:noFill/>
            <a:miter lim="800000"/>
            <a:headEnd/>
            <a:tailEnd/>
          </a:ln>
          <a:effectLst/>
        </p:spPr>
        <p:txBody>
          <a:bodyPr lIns="92075" tIns="46038" rIns="92075" bIns="46038" anchor="ctr"/>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软件项目规模度量</a:t>
            </a:r>
          </a:p>
        </p:txBody>
      </p:sp>
      <p:sp>
        <p:nvSpPr>
          <p:cNvPr id="295941" name="Rectangle 1029"/>
          <p:cNvSpPr>
            <a:spLocks noChangeArrowheads="1"/>
          </p:cNvSpPr>
          <p:nvPr/>
        </p:nvSpPr>
        <p:spPr bwMode="auto">
          <a:xfrm>
            <a:off x="250825" y="1268413"/>
            <a:ext cx="4968875" cy="40005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en-US" altLang="zh-CN" sz="2800" b="1">
                <a:solidFill>
                  <a:schemeClr val="hlink"/>
                </a:solidFill>
                <a:effectLst>
                  <a:outerShdw blurRad="38100" dist="38100" dir="2700000" algn="tl">
                    <a:srgbClr val="C0C0C0"/>
                  </a:outerShdw>
                </a:effectLst>
                <a:latin typeface="宋体" pitchFamily="2" charset="-122"/>
              </a:rPr>
              <a:t>1.</a:t>
            </a:r>
            <a:r>
              <a:rPr lang="zh-CN" altLang="en-US" sz="2800" b="1">
                <a:solidFill>
                  <a:schemeClr val="hlink"/>
                </a:solidFill>
                <a:effectLst>
                  <a:outerShdw blurRad="38100" dist="38100" dir="2700000" algn="tl">
                    <a:srgbClr val="C0C0C0"/>
                  </a:outerShdw>
                </a:effectLst>
                <a:latin typeface="宋体" pitchFamily="2" charset="-122"/>
              </a:rPr>
              <a:t>直接度量－－代码行技术</a:t>
            </a:r>
            <a:endParaRPr lang="zh-CN" altLang="en-US" sz="2800" b="1">
              <a:solidFill>
                <a:schemeClr val="tx1"/>
              </a:solidFill>
              <a:effectLst>
                <a:outerShdw blurRad="38100" dist="38100" dir="2700000" algn="tl">
                  <a:srgbClr val="C0C0C0"/>
                </a:outerShdw>
              </a:effectLst>
              <a:latin typeface="宋体"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4" name="Text Box 4"/>
          <p:cNvSpPr txBox="1">
            <a:spLocks noChangeArrowheads="1"/>
          </p:cNvSpPr>
          <p:nvPr/>
        </p:nvSpPr>
        <p:spPr bwMode="auto">
          <a:xfrm>
            <a:off x="1143000" y="1981200"/>
            <a:ext cx="184150" cy="457200"/>
          </a:xfrm>
          <a:prstGeom prst="rect">
            <a:avLst/>
          </a:prstGeom>
          <a:noFill/>
          <a:ln w="12700">
            <a:noFill/>
            <a:miter lim="800000"/>
            <a:headEnd type="none" w="sm" len="sm"/>
            <a:tailEnd type="none" w="sm" len="sm"/>
          </a:ln>
          <a:effectLst>
            <a:outerShdw dist="107763" dir="2700000" algn="ctr" rotWithShape="0">
              <a:schemeClr val="bg2"/>
            </a:outerShdw>
          </a:effectLst>
        </p:spPr>
        <p:txBody>
          <a:bodyPr wrap="none">
            <a:spAutoFit/>
          </a:bodyPr>
          <a:lstStyle/>
          <a:p>
            <a:pPr>
              <a:lnSpc>
                <a:spcPct val="100000"/>
              </a:lnSpc>
              <a:spcAft>
                <a:spcPct val="0"/>
              </a:spcAft>
              <a:buClrTx/>
              <a:buSzTx/>
              <a:buFontTx/>
              <a:buNone/>
            </a:pPr>
            <a:endParaRPr kumimoji="1" lang="zh-CN" altLang="zh-CN" sz="2400" b="1">
              <a:solidFill>
                <a:schemeClr val="tx1"/>
              </a:solidFill>
              <a:latin typeface="Times New Roman" pitchFamily="18" charset="0"/>
            </a:endParaRPr>
          </a:p>
        </p:txBody>
      </p:sp>
      <p:sp>
        <p:nvSpPr>
          <p:cNvPr id="394245" name="Text Box 5"/>
          <p:cNvSpPr txBox="1">
            <a:spLocks noChangeArrowheads="1"/>
          </p:cNvSpPr>
          <p:nvPr/>
        </p:nvSpPr>
        <p:spPr bwMode="auto">
          <a:xfrm>
            <a:off x="228600" y="1905000"/>
            <a:ext cx="4038600" cy="1800225"/>
          </a:xfrm>
          <a:prstGeom prst="rect">
            <a:avLst/>
          </a:prstGeom>
          <a:solidFill>
            <a:schemeClr val="bg1"/>
          </a:solidFill>
          <a:ln w="12700">
            <a:noFill/>
            <a:miter lim="800000"/>
            <a:headEnd type="none" w="sm" len="sm"/>
            <a:tailEnd type="none" w="sm" len="sm"/>
          </a:ln>
          <a:effectLst/>
        </p:spPr>
        <p:txBody>
          <a:bodyPr>
            <a:spAutoFit/>
          </a:bodyPr>
          <a:lstStyle/>
          <a:p>
            <a:pPr>
              <a:lnSpc>
                <a:spcPct val="14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生产率：</a:t>
            </a:r>
            <a:r>
              <a:rPr kumimoji="1" lang="en-US" altLang="zh-CN" sz="2000" b="1">
                <a:solidFill>
                  <a:schemeClr val="tx1"/>
                </a:solidFill>
                <a:effectLst>
                  <a:outerShdw blurRad="38100" dist="38100" dir="2700000" algn="tl">
                    <a:srgbClr val="C0C0C0"/>
                  </a:outerShdw>
                </a:effectLst>
                <a:latin typeface="宋体" pitchFamily="2" charset="-122"/>
              </a:rPr>
              <a:t>P</a:t>
            </a:r>
            <a:r>
              <a:rPr kumimoji="1" lang="en-US" altLang="zh-CN" sz="2000" b="1" baseline="-25000">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宋体" pitchFamily="2" charset="-122"/>
              </a:rPr>
              <a:t>= KL/E</a:t>
            </a:r>
          </a:p>
          <a:p>
            <a:pPr>
              <a:lnSpc>
                <a:spcPct val="14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每行代码的平均成本：</a:t>
            </a:r>
            <a:r>
              <a:rPr kumimoji="1" lang="en-US" altLang="zh-CN" sz="2000" b="1">
                <a:solidFill>
                  <a:schemeClr val="tx1"/>
                </a:solidFill>
                <a:effectLst>
                  <a:outerShdw blurRad="38100" dist="38100" dir="2700000" algn="tl">
                    <a:srgbClr val="C0C0C0"/>
                  </a:outerShdw>
                </a:effectLst>
                <a:latin typeface="宋体" pitchFamily="2" charset="-122"/>
              </a:rPr>
              <a:t>C</a:t>
            </a:r>
            <a:r>
              <a:rPr kumimoji="1" lang="en-US" altLang="zh-CN" sz="2000" b="1" baseline="-25000">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宋体" pitchFamily="2" charset="-122"/>
              </a:rPr>
              <a:t>= S / KL</a:t>
            </a:r>
          </a:p>
          <a:p>
            <a:pPr>
              <a:lnSpc>
                <a:spcPct val="14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文档与代码比：</a:t>
            </a:r>
            <a:r>
              <a:rPr kumimoji="1" lang="en-US" altLang="zh-CN" sz="2000" b="1">
                <a:solidFill>
                  <a:schemeClr val="tx1"/>
                </a:solidFill>
                <a:effectLst>
                  <a:outerShdw blurRad="38100" dist="38100" dir="2700000" algn="tl">
                    <a:srgbClr val="C0C0C0"/>
                  </a:outerShdw>
                </a:effectLst>
                <a:latin typeface="宋体" pitchFamily="2" charset="-122"/>
              </a:rPr>
              <a:t>D</a:t>
            </a:r>
            <a:r>
              <a:rPr kumimoji="1" lang="en-US" altLang="zh-CN" sz="2000" b="1" baseline="-25000">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宋体" pitchFamily="2" charset="-122"/>
              </a:rPr>
              <a:t>= PG / KL</a:t>
            </a:r>
          </a:p>
          <a:p>
            <a:pPr>
              <a:lnSpc>
                <a:spcPct val="14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代码出错率：</a:t>
            </a:r>
            <a:r>
              <a:rPr kumimoji="1" lang="en-US" altLang="zh-CN" sz="2000" b="1">
                <a:solidFill>
                  <a:schemeClr val="tx1"/>
                </a:solidFill>
                <a:effectLst>
                  <a:outerShdw blurRad="38100" dist="38100" dir="2700000" algn="tl">
                    <a:srgbClr val="C0C0C0"/>
                  </a:outerShdw>
                </a:effectLst>
                <a:latin typeface="宋体" pitchFamily="2" charset="-122"/>
              </a:rPr>
              <a:t>R</a:t>
            </a:r>
            <a:r>
              <a:rPr kumimoji="1" lang="en-US" altLang="zh-CN" sz="2000" b="1" baseline="-25000">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宋体" pitchFamily="2" charset="-122"/>
              </a:rPr>
              <a:t>= ER</a:t>
            </a:r>
            <a:r>
              <a:rPr kumimoji="1" lang="en-US" altLang="zh-CN" sz="2000" b="1" baseline="-25000">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宋体" pitchFamily="2" charset="-122"/>
              </a:rPr>
              <a:t>/ KL</a:t>
            </a:r>
          </a:p>
        </p:txBody>
      </p:sp>
      <p:sp>
        <p:nvSpPr>
          <p:cNvPr id="394246" name="Rectangle 6"/>
          <p:cNvSpPr>
            <a:spLocks noChangeArrowheads="1"/>
          </p:cNvSpPr>
          <p:nvPr/>
        </p:nvSpPr>
        <p:spPr bwMode="auto">
          <a:xfrm>
            <a:off x="4495800" y="1809750"/>
            <a:ext cx="4648200" cy="2076450"/>
          </a:xfrm>
          <a:prstGeom prst="rect">
            <a:avLst/>
          </a:prstGeom>
          <a:solidFill>
            <a:schemeClr val="bg1"/>
          </a:solidFill>
          <a:ln w="12700">
            <a:noFill/>
            <a:miter lim="800000"/>
            <a:headEnd type="none" w="sm" len="sm"/>
            <a:tailEnd type="none" w="sm" len="sm"/>
          </a:ln>
          <a:effectLst/>
        </p:spPr>
        <p:txBody>
          <a:bodyPr>
            <a:spAutoFit/>
          </a:bodyPr>
          <a:lstStyle/>
          <a:p>
            <a:pPr>
              <a:lnSpc>
                <a:spcPct val="130000"/>
              </a:lnSpc>
              <a:spcAft>
                <a:spcPct val="0"/>
              </a:spcAft>
              <a:buClrTx/>
              <a:buSzTx/>
              <a:buFontTx/>
              <a:buNone/>
            </a:pPr>
            <a:r>
              <a:rPr kumimoji="1" lang="en-US" altLang="zh-CN" sz="2000" b="1">
                <a:solidFill>
                  <a:schemeClr val="tx1"/>
                </a:solidFill>
                <a:effectLst>
                  <a:outerShdw blurRad="38100" dist="38100" dir="2700000" algn="tl">
                    <a:srgbClr val="C0C0C0"/>
                  </a:outerShdw>
                </a:effectLst>
                <a:latin typeface="宋体" pitchFamily="2" charset="-122"/>
              </a:rPr>
              <a:t>    KL</a:t>
            </a:r>
            <a:r>
              <a:rPr kumimoji="1" lang="zh-CN" altLang="en-US" sz="2000" b="1">
                <a:solidFill>
                  <a:schemeClr val="tx1"/>
                </a:solidFill>
                <a:effectLst>
                  <a:outerShdw blurRad="38100" dist="38100" dir="2700000" algn="tl">
                    <a:srgbClr val="C0C0C0"/>
                  </a:outerShdw>
                </a:effectLst>
                <a:latin typeface="宋体" pitchFamily="2" charset="-122"/>
              </a:rPr>
              <a:t>：代码行数用</a:t>
            </a:r>
            <a:r>
              <a:rPr kumimoji="1" lang="en-US" altLang="zh-CN" sz="2000" b="1">
                <a:solidFill>
                  <a:schemeClr val="tx1"/>
                </a:solidFill>
                <a:effectLst>
                  <a:outerShdw blurRad="38100" dist="38100" dir="2700000" algn="tl">
                    <a:srgbClr val="C0C0C0"/>
                  </a:outerShdw>
                </a:effectLst>
                <a:latin typeface="宋体" pitchFamily="2" charset="-122"/>
              </a:rPr>
              <a:t>KLOC</a:t>
            </a:r>
            <a:r>
              <a:rPr kumimoji="1" lang="zh-CN" altLang="en-US" sz="2000" b="1">
                <a:solidFill>
                  <a:schemeClr val="tx1"/>
                </a:solidFill>
                <a:effectLst>
                  <a:outerShdw blurRad="38100" dist="38100" dir="2700000" algn="tl">
                    <a:srgbClr val="C0C0C0"/>
                  </a:outerShdw>
                </a:effectLst>
                <a:latin typeface="宋体" pitchFamily="2" charset="-122"/>
              </a:rPr>
              <a:t>（千行代码）</a:t>
            </a:r>
          </a:p>
          <a:p>
            <a:pPr>
              <a:lnSpc>
                <a:spcPct val="130000"/>
              </a:lnSpc>
              <a:spcAft>
                <a:spcPct val="0"/>
              </a:spcAft>
              <a:buClrTx/>
              <a:buSzTx/>
              <a:buFontTx/>
              <a:buNone/>
            </a:pPr>
            <a:r>
              <a:rPr kumimoji="1" lang="zh-CN" altLang="en-US" sz="2000" b="1">
                <a:solidFill>
                  <a:schemeClr val="bg2"/>
                </a:solidFill>
                <a:effectLst>
                  <a:outerShdw blurRad="38100" dist="38100" dir="2700000" algn="tl">
                    <a:srgbClr val="C0C0C0"/>
                  </a:outerShdw>
                </a:effectLst>
                <a:latin typeface="宋体" pitchFamily="2" charset="-122"/>
              </a:rPr>
              <a:t>其</a:t>
            </a:r>
            <a:r>
              <a:rPr kumimoji="1" lang="zh-CN" altLang="en-US" sz="2000" b="1">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宋体" pitchFamily="2" charset="-122"/>
              </a:rPr>
              <a:t>E</a:t>
            </a:r>
            <a:r>
              <a:rPr kumimoji="1" lang="zh-CN" altLang="en-US" sz="2000" b="1">
                <a:solidFill>
                  <a:schemeClr val="tx1"/>
                </a:solidFill>
                <a:effectLst>
                  <a:outerShdw blurRad="38100" dist="38100" dir="2700000" algn="tl">
                    <a:srgbClr val="C0C0C0"/>
                  </a:outerShdw>
                </a:effectLst>
                <a:latin typeface="宋体" pitchFamily="2" charset="-122"/>
              </a:rPr>
              <a:t>：工作量用人月（</a:t>
            </a:r>
            <a:r>
              <a:rPr kumimoji="1" lang="en-US" altLang="zh-CN" sz="2000" b="1">
                <a:solidFill>
                  <a:schemeClr val="tx1"/>
                </a:solidFill>
                <a:effectLst>
                  <a:outerShdw blurRad="38100" dist="38100" dir="2700000" algn="tl">
                    <a:srgbClr val="C0C0C0"/>
                  </a:outerShdw>
                </a:effectLst>
                <a:latin typeface="宋体" pitchFamily="2" charset="-122"/>
              </a:rPr>
              <a:t>PM</a:t>
            </a:r>
            <a:r>
              <a:rPr kumimoji="1" lang="zh-CN" altLang="en-US" sz="2000" b="1">
                <a:solidFill>
                  <a:schemeClr val="tx1"/>
                </a:solidFill>
                <a:effectLst>
                  <a:outerShdw blurRad="38100" dist="38100" dir="2700000" algn="tl">
                    <a:srgbClr val="C0C0C0"/>
                  </a:outerShdw>
                </a:effectLst>
                <a:latin typeface="宋体" pitchFamily="2" charset="-122"/>
              </a:rPr>
              <a:t>）度量</a:t>
            </a:r>
          </a:p>
          <a:p>
            <a:pPr>
              <a:lnSpc>
                <a:spcPct val="13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宋体" pitchFamily="2" charset="-122"/>
              </a:rPr>
              <a:t>S</a:t>
            </a:r>
            <a:r>
              <a:rPr kumimoji="1" lang="zh-CN" altLang="en-US" sz="2000" b="1">
                <a:solidFill>
                  <a:schemeClr val="tx1"/>
                </a:solidFill>
                <a:effectLst>
                  <a:outerShdw blurRad="38100" dist="38100" dir="2700000" algn="tl">
                    <a:srgbClr val="C0C0C0"/>
                  </a:outerShdw>
                </a:effectLst>
                <a:latin typeface="宋体" pitchFamily="2" charset="-122"/>
              </a:rPr>
              <a:t>：项目总开销</a:t>
            </a:r>
          </a:p>
          <a:p>
            <a:pPr>
              <a:lnSpc>
                <a:spcPct val="130000"/>
              </a:lnSpc>
              <a:spcAft>
                <a:spcPct val="0"/>
              </a:spcAft>
              <a:buClrTx/>
              <a:buSzTx/>
              <a:buFontTx/>
              <a:buNone/>
            </a:pPr>
            <a:r>
              <a:rPr kumimoji="1" lang="zh-CN" altLang="en-US" sz="2000" b="1">
                <a:solidFill>
                  <a:schemeClr val="bg2"/>
                </a:solidFill>
                <a:effectLst>
                  <a:outerShdw blurRad="38100" dist="38100" dir="2700000" algn="tl">
                    <a:srgbClr val="C0C0C0"/>
                  </a:outerShdw>
                </a:effectLst>
                <a:latin typeface="宋体" pitchFamily="2" charset="-122"/>
              </a:rPr>
              <a:t>中</a:t>
            </a:r>
            <a:r>
              <a:rPr kumimoji="1" lang="zh-CN" altLang="en-US" sz="2000" b="1">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宋体" pitchFamily="2" charset="-122"/>
              </a:rPr>
              <a:t>PG</a:t>
            </a:r>
            <a:r>
              <a:rPr kumimoji="1" lang="zh-CN" altLang="en-US" sz="2000" b="1">
                <a:solidFill>
                  <a:schemeClr val="tx1"/>
                </a:solidFill>
                <a:effectLst>
                  <a:outerShdw blurRad="38100" dist="38100" dir="2700000" algn="tl">
                    <a:srgbClr val="C0C0C0"/>
                  </a:outerShdw>
                </a:effectLst>
                <a:latin typeface="宋体" pitchFamily="2" charset="-122"/>
              </a:rPr>
              <a:t>：项目文档页数</a:t>
            </a:r>
          </a:p>
          <a:p>
            <a:pPr>
              <a:lnSpc>
                <a:spcPct val="130000"/>
              </a:lnSpc>
              <a:spcAft>
                <a:spcPct val="0"/>
              </a:spcAft>
              <a:buClrTx/>
              <a:buSzTx/>
              <a:buFontTx/>
              <a:buNone/>
            </a:pPr>
            <a:r>
              <a:rPr kumimoji="1" lang="zh-CN" altLang="en-US" sz="2000" b="1">
                <a:solidFill>
                  <a:schemeClr val="tx1"/>
                </a:solidFill>
                <a:effectLst>
                  <a:outerShdw blurRad="38100" dist="38100" dir="2700000" algn="tl">
                    <a:srgbClr val="C0C0C0"/>
                  </a:outerShdw>
                </a:effectLst>
                <a:latin typeface="宋体" pitchFamily="2" charset="-122"/>
              </a:rPr>
              <a:t>    </a:t>
            </a:r>
            <a:r>
              <a:rPr kumimoji="1" lang="en-US" altLang="zh-CN" sz="2000" b="1">
                <a:solidFill>
                  <a:schemeClr val="tx1"/>
                </a:solidFill>
                <a:effectLst>
                  <a:outerShdw blurRad="38100" dist="38100" dir="2700000" algn="tl">
                    <a:srgbClr val="C0C0C0"/>
                  </a:outerShdw>
                </a:effectLst>
                <a:latin typeface="宋体" pitchFamily="2" charset="-122"/>
              </a:rPr>
              <a:t>ER</a:t>
            </a:r>
            <a:r>
              <a:rPr kumimoji="1" lang="zh-CN" altLang="en-US" sz="2000" b="1">
                <a:solidFill>
                  <a:schemeClr val="tx1"/>
                </a:solidFill>
                <a:effectLst>
                  <a:outerShdw blurRad="38100" dist="38100" dir="2700000" algn="tl">
                    <a:srgbClr val="C0C0C0"/>
                  </a:outerShdw>
                </a:effectLst>
                <a:latin typeface="宋体" pitchFamily="2" charset="-122"/>
              </a:rPr>
              <a:t>：项目代码错误数</a:t>
            </a:r>
          </a:p>
        </p:txBody>
      </p:sp>
      <p:graphicFrame>
        <p:nvGraphicFramePr>
          <p:cNvPr id="394248" name="Group 8"/>
          <p:cNvGraphicFramePr>
            <a:graphicFrameLocks noGrp="1"/>
          </p:cNvGraphicFramePr>
          <p:nvPr/>
        </p:nvGraphicFramePr>
        <p:xfrm>
          <a:off x="457200" y="4648200"/>
          <a:ext cx="8229600" cy="1889126"/>
        </p:xfrm>
        <a:graphic>
          <a:graphicData uri="http://schemas.openxmlformats.org/drawingml/2006/table">
            <a:tbl>
              <a:tblPr/>
              <a:tblGrid>
                <a:gridCol w="1057275"/>
                <a:gridCol w="1358900"/>
                <a:gridCol w="1111250"/>
                <a:gridCol w="1003300"/>
                <a:gridCol w="1347788"/>
                <a:gridCol w="1174750"/>
                <a:gridCol w="1176337"/>
              </a:tblGrid>
              <a:tr h="533400">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项目</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工作量</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成本</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代码千行</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文档页数</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错误</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人数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2438">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Aaa-01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24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168.000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12.1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365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29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Ccc-04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62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440.000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27.2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1 224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86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2438">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Fff-03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43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314.000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20.2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1 050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64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394292" name="Text Box 52"/>
          <p:cNvSpPr txBox="1">
            <a:spLocks noChangeArrowheads="1"/>
          </p:cNvSpPr>
          <p:nvPr/>
        </p:nvSpPr>
        <p:spPr bwMode="auto">
          <a:xfrm>
            <a:off x="228600" y="4038600"/>
            <a:ext cx="8763000" cy="457200"/>
          </a:xfrm>
          <a:prstGeom prst="rect">
            <a:avLst/>
          </a:prstGeom>
          <a:solidFill>
            <a:srgbClr val="003399"/>
          </a:solidFill>
          <a:ln w="12700">
            <a:noFill/>
            <a:miter lim="800000"/>
            <a:headEnd type="none" w="sm" len="sm"/>
            <a:tailEnd type="none" w="sm" len="sm"/>
          </a:ln>
          <a:effectLst>
            <a:outerShdw dist="107763" dir="2700000" algn="ctr" rotWithShape="0">
              <a:schemeClr val="bg2"/>
            </a:outerShdw>
          </a:effectLst>
        </p:spPr>
        <p:txBody>
          <a:bodyPr>
            <a:spAutoFit/>
          </a:bodyPr>
          <a:lstStyle/>
          <a:p>
            <a:pPr>
              <a:lnSpc>
                <a:spcPct val="100000"/>
              </a:lnSpc>
              <a:spcBef>
                <a:spcPct val="50000"/>
              </a:spcBef>
              <a:spcAft>
                <a:spcPct val="0"/>
              </a:spcAft>
              <a:buClrTx/>
              <a:buSzTx/>
              <a:buFontTx/>
              <a:buNone/>
            </a:pPr>
            <a:r>
              <a:rPr kumimoji="1" lang="zh-CN" altLang="en-US" sz="2400" b="1">
                <a:solidFill>
                  <a:srgbClr val="FFFF66"/>
                </a:solidFill>
                <a:latin typeface="Times New Roman" pitchFamily="18" charset="0"/>
              </a:rPr>
              <a:t>例：国外典型软件项目记录如表可计算： </a:t>
            </a:r>
            <a:r>
              <a:rPr kumimoji="1" lang="en-US" altLang="zh-CN" sz="2400" b="1">
                <a:solidFill>
                  <a:srgbClr val="FFFF66"/>
                </a:solidFill>
                <a:latin typeface="宋体" pitchFamily="2" charset="-122"/>
              </a:rPr>
              <a:t>P</a:t>
            </a:r>
            <a:r>
              <a:rPr kumimoji="1" lang="en-US" altLang="zh-CN" sz="2400" b="1" baseline="-25000">
                <a:solidFill>
                  <a:srgbClr val="FFFF66"/>
                </a:solidFill>
                <a:latin typeface="宋体" pitchFamily="2" charset="-122"/>
              </a:rPr>
              <a:t>1</a:t>
            </a:r>
            <a:r>
              <a:rPr kumimoji="1" lang="zh-CN" altLang="en-US" sz="2400" b="1" baseline="-25000">
                <a:solidFill>
                  <a:srgbClr val="FFFF66"/>
                </a:solidFill>
                <a:latin typeface="宋体" pitchFamily="2" charset="-122"/>
              </a:rPr>
              <a:t>、</a:t>
            </a:r>
            <a:r>
              <a:rPr kumimoji="1" lang="en-US" altLang="zh-CN" sz="2400" b="1">
                <a:solidFill>
                  <a:srgbClr val="FFFF66"/>
                </a:solidFill>
                <a:latin typeface="宋体" pitchFamily="2" charset="-122"/>
              </a:rPr>
              <a:t>C</a:t>
            </a:r>
            <a:r>
              <a:rPr kumimoji="1" lang="en-US" altLang="zh-CN" sz="2400" b="1" baseline="-25000">
                <a:solidFill>
                  <a:srgbClr val="FFFF66"/>
                </a:solidFill>
                <a:latin typeface="宋体" pitchFamily="2" charset="-122"/>
              </a:rPr>
              <a:t>1 </a:t>
            </a:r>
            <a:r>
              <a:rPr kumimoji="1" lang="zh-CN" altLang="en-US" sz="2400" b="1" baseline="-25000">
                <a:solidFill>
                  <a:srgbClr val="FFFF66"/>
                </a:solidFill>
                <a:latin typeface="宋体" pitchFamily="2" charset="-122"/>
              </a:rPr>
              <a:t>、</a:t>
            </a:r>
            <a:r>
              <a:rPr kumimoji="1" lang="en-US" altLang="zh-CN" sz="2400" b="1">
                <a:solidFill>
                  <a:srgbClr val="FFFF66"/>
                </a:solidFill>
                <a:latin typeface="宋体" pitchFamily="2" charset="-122"/>
              </a:rPr>
              <a:t>D</a:t>
            </a:r>
            <a:r>
              <a:rPr kumimoji="1" lang="en-US" altLang="zh-CN" sz="2400" b="1" baseline="-25000">
                <a:solidFill>
                  <a:srgbClr val="FFFF66"/>
                </a:solidFill>
                <a:latin typeface="宋体" pitchFamily="2" charset="-122"/>
              </a:rPr>
              <a:t>1 </a:t>
            </a:r>
            <a:r>
              <a:rPr kumimoji="1" lang="zh-CN" altLang="en-US" sz="2400" b="1" baseline="-25000">
                <a:solidFill>
                  <a:srgbClr val="FFFF66"/>
                </a:solidFill>
                <a:latin typeface="宋体" pitchFamily="2" charset="-122"/>
              </a:rPr>
              <a:t>、</a:t>
            </a:r>
            <a:r>
              <a:rPr kumimoji="1" lang="en-US" altLang="zh-CN" sz="2400" b="1">
                <a:solidFill>
                  <a:srgbClr val="FFFF66"/>
                </a:solidFill>
                <a:latin typeface="宋体" pitchFamily="2" charset="-122"/>
              </a:rPr>
              <a:t>EQR</a:t>
            </a:r>
            <a:r>
              <a:rPr kumimoji="1" lang="en-US" altLang="zh-CN" sz="2400" b="1" baseline="-25000">
                <a:solidFill>
                  <a:srgbClr val="FFFF66"/>
                </a:solidFill>
                <a:latin typeface="宋体" pitchFamily="2" charset="-122"/>
              </a:rPr>
              <a:t>1</a:t>
            </a:r>
            <a:r>
              <a:rPr kumimoji="1" lang="zh-CN" altLang="en-US" sz="2400" b="1">
                <a:solidFill>
                  <a:srgbClr val="FFFF66"/>
                </a:solidFill>
                <a:latin typeface="宋体" pitchFamily="2" charset="-122"/>
              </a:rPr>
              <a:t>的值</a:t>
            </a:r>
          </a:p>
        </p:txBody>
      </p:sp>
      <p:sp>
        <p:nvSpPr>
          <p:cNvPr id="394295" name="Rectangle 55"/>
          <p:cNvSpPr>
            <a:spLocks noChangeArrowheads="1"/>
          </p:cNvSpPr>
          <p:nvPr/>
        </p:nvSpPr>
        <p:spPr bwMode="auto">
          <a:xfrm>
            <a:off x="1908175" y="260350"/>
            <a:ext cx="5943600" cy="628650"/>
          </a:xfrm>
          <a:prstGeom prst="rect">
            <a:avLst/>
          </a:prstGeom>
          <a:noFill/>
          <a:ln w="9525">
            <a:noFill/>
            <a:miter lim="800000"/>
            <a:headEnd/>
            <a:tailEnd/>
          </a:ln>
          <a:effectLst/>
        </p:spPr>
        <p:txBody>
          <a:bodyPr lIns="92075" tIns="46038" rIns="92075" bIns="46038" anchor="ctr"/>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软件项目规模度量</a:t>
            </a:r>
          </a:p>
        </p:txBody>
      </p:sp>
      <p:sp>
        <p:nvSpPr>
          <p:cNvPr id="394296" name="Rectangle 56"/>
          <p:cNvSpPr>
            <a:spLocks noChangeArrowheads="1"/>
          </p:cNvSpPr>
          <p:nvPr/>
        </p:nvSpPr>
        <p:spPr bwMode="auto">
          <a:xfrm>
            <a:off x="250825" y="1268413"/>
            <a:ext cx="4968875" cy="40005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en-US" altLang="zh-CN" sz="2800" b="1">
                <a:solidFill>
                  <a:schemeClr val="hlink"/>
                </a:solidFill>
                <a:effectLst>
                  <a:outerShdw blurRad="38100" dist="38100" dir="2700000" algn="tl">
                    <a:srgbClr val="C0C0C0"/>
                  </a:outerShdw>
                </a:effectLst>
                <a:latin typeface="宋体" pitchFamily="2" charset="-122"/>
              </a:rPr>
              <a:t>1.</a:t>
            </a:r>
            <a:r>
              <a:rPr lang="zh-CN" altLang="en-US" sz="2800" b="1">
                <a:solidFill>
                  <a:schemeClr val="hlink"/>
                </a:solidFill>
                <a:effectLst>
                  <a:outerShdw blurRad="38100" dist="38100" dir="2700000" algn="tl">
                    <a:srgbClr val="C0C0C0"/>
                  </a:outerShdw>
                </a:effectLst>
                <a:latin typeface="宋体" pitchFamily="2" charset="-122"/>
              </a:rPr>
              <a:t>直接度量－－代码行技术</a:t>
            </a:r>
            <a:endParaRPr lang="zh-CN" altLang="en-US" sz="2800" b="1">
              <a:solidFill>
                <a:schemeClr val="tx1"/>
              </a:solidFill>
              <a:effectLst>
                <a:outerShdw blurRad="38100" dist="38100" dir="2700000" algn="tl">
                  <a:srgbClr val="C0C0C0"/>
                </a:outerShdw>
              </a:effectLst>
              <a:latin typeface="宋体"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ChangeArrowheads="1"/>
          </p:cNvSpPr>
          <p:nvPr/>
        </p:nvSpPr>
        <p:spPr bwMode="auto">
          <a:xfrm>
            <a:off x="179512" y="2756576"/>
            <a:ext cx="8352928" cy="1339850"/>
          </a:xfrm>
          <a:prstGeom prst="rect">
            <a:avLst/>
          </a:prstGeom>
          <a:noFill/>
          <a:ln w="9525">
            <a:noFill/>
            <a:miter lim="800000"/>
            <a:headEnd/>
            <a:tailEnd/>
          </a:ln>
          <a:effectLst/>
        </p:spPr>
        <p:txBody>
          <a:bodyPr/>
          <a:lstStyle/>
          <a:p>
            <a:pPr marL="342900" indent="-342900">
              <a:lnSpc>
                <a:spcPct val="150000"/>
              </a:lnSpc>
              <a:spcBef>
                <a:spcPct val="20000"/>
              </a:spcBef>
              <a:spcAft>
                <a:spcPct val="0"/>
              </a:spcAft>
              <a:buClr>
                <a:schemeClr val="tx1"/>
              </a:buClr>
              <a:buFont typeface="Monotype Sorts" pitchFamily="2" charset="2"/>
              <a:buNone/>
            </a:pPr>
            <a:r>
              <a:rPr kumimoji="1" lang="en-US" altLang="zh-CN" sz="2000" b="1" dirty="0">
                <a:solidFill>
                  <a:srgbClr val="0000FF"/>
                </a:solidFill>
                <a:effectLst>
                  <a:outerShdw blurRad="38100" dist="38100" dir="2700000" algn="tl">
                    <a:srgbClr val="C0C0C0"/>
                  </a:outerShdw>
                </a:effectLst>
                <a:latin typeface="宋体" pitchFamily="2" charset="-122"/>
              </a:rPr>
              <a:t>  </a:t>
            </a:r>
            <a:r>
              <a:rPr kumimoji="1" lang="zh-CN" altLang="en-US" sz="2000" b="1" dirty="0">
                <a:solidFill>
                  <a:srgbClr val="0000FF"/>
                </a:solidFill>
                <a:effectLst>
                  <a:outerShdw blurRad="38100" dist="38100" dir="2700000" algn="tl">
                    <a:srgbClr val="C0C0C0"/>
                  </a:outerShdw>
                </a:effectLst>
                <a:latin typeface="宋体" pitchFamily="2" charset="-122"/>
              </a:rPr>
              <a:t>正方：</a:t>
            </a:r>
            <a:r>
              <a:rPr kumimoji="1" lang="en-US" altLang="zh-CN" sz="2000" b="1" dirty="0">
                <a:solidFill>
                  <a:schemeClr val="tx1"/>
                </a:solidFill>
                <a:effectLst>
                  <a:outerShdw blurRad="38100" dist="38100" dir="2700000" algn="tl">
                    <a:srgbClr val="C0C0C0"/>
                  </a:outerShdw>
                </a:effectLst>
                <a:latin typeface="宋体" pitchFamily="2" charset="-122"/>
              </a:rPr>
              <a:t>LOC</a:t>
            </a:r>
            <a:r>
              <a:rPr kumimoji="1" lang="zh-CN" altLang="en-US" sz="2000" b="1" dirty="0">
                <a:solidFill>
                  <a:schemeClr val="tx1"/>
                </a:solidFill>
                <a:effectLst>
                  <a:outerShdw blurRad="38100" dist="38100" dir="2700000" algn="tl">
                    <a:srgbClr val="C0C0C0"/>
                  </a:outerShdw>
                </a:effectLst>
                <a:latin typeface="宋体" pitchFamily="2" charset="-122"/>
              </a:rPr>
              <a:t>是所有软件开发项目的必然产物，它能够很容易地被计算；现在许多既存的软件估算模型都是使用</a:t>
            </a:r>
            <a:r>
              <a:rPr kumimoji="1" lang="en-US" altLang="zh-CN" sz="2000" b="1" dirty="0">
                <a:solidFill>
                  <a:schemeClr val="tx1"/>
                </a:solidFill>
                <a:effectLst>
                  <a:outerShdw blurRad="38100" dist="38100" dir="2700000" algn="tl">
                    <a:srgbClr val="C0C0C0"/>
                  </a:outerShdw>
                </a:effectLst>
                <a:latin typeface="宋体" pitchFamily="2" charset="-122"/>
              </a:rPr>
              <a:t>LOC</a:t>
            </a:r>
            <a:r>
              <a:rPr kumimoji="1" lang="zh-CN" altLang="en-US" sz="2000" b="1" dirty="0">
                <a:solidFill>
                  <a:schemeClr val="tx1"/>
                </a:solidFill>
                <a:effectLst>
                  <a:outerShdw blurRad="38100" dist="38100" dir="2700000" algn="tl">
                    <a:srgbClr val="C0C0C0"/>
                  </a:outerShdw>
                </a:effectLst>
                <a:latin typeface="宋体" pitchFamily="2" charset="-122"/>
              </a:rPr>
              <a:t>或者</a:t>
            </a:r>
            <a:r>
              <a:rPr kumimoji="1" lang="en-US" altLang="zh-CN" sz="2000" b="1" dirty="0">
                <a:solidFill>
                  <a:schemeClr val="tx1"/>
                </a:solidFill>
                <a:effectLst>
                  <a:outerShdw blurRad="38100" dist="38100" dir="2700000" algn="tl">
                    <a:srgbClr val="C0C0C0"/>
                  </a:outerShdw>
                </a:effectLst>
                <a:latin typeface="宋体" pitchFamily="2" charset="-122"/>
              </a:rPr>
              <a:t>KLOC</a:t>
            </a:r>
            <a:r>
              <a:rPr kumimoji="1" lang="zh-CN" altLang="en-US" sz="2000" b="1" dirty="0">
                <a:solidFill>
                  <a:schemeClr val="tx1"/>
                </a:solidFill>
                <a:effectLst>
                  <a:outerShdw blurRad="38100" dist="38100" dir="2700000" algn="tl">
                    <a:srgbClr val="C0C0C0"/>
                  </a:outerShdw>
                </a:effectLst>
                <a:latin typeface="宋体" pitchFamily="2" charset="-122"/>
              </a:rPr>
              <a:t>做为关键输入的；而且大量以</a:t>
            </a:r>
            <a:r>
              <a:rPr kumimoji="1" lang="en-US" altLang="zh-CN" sz="2000" b="1" dirty="0">
                <a:solidFill>
                  <a:schemeClr val="tx1"/>
                </a:solidFill>
                <a:effectLst>
                  <a:outerShdw blurRad="38100" dist="38100" dir="2700000" algn="tl">
                    <a:srgbClr val="C0C0C0"/>
                  </a:outerShdw>
                </a:effectLst>
                <a:latin typeface="宋体" pitchFamily="2" charset="-122"/>
              </a:rPr>
              <a:t>LOC</a:t>
            </a:r>
            <a:r>
              <a:rPr kumimoji="1" lang="zh-CN" altLang="en-US" sz="2000" b="1" dirty="0">
                <a:solidFill>
                  <a:schemeClr val="tx1"/>
                </a:solidFill>
                <a:effectLst>
                  <a:outerShdw blurRad="38100" dist="38100" dir="2700000" algn="tl">
                    <a:srgbClr val="C0C0C0"/>
                  </a:outerShdw>
                </a:effectLst>
                <a:latin typeface="宋体" pitchFamily="2" charset="-122"/>
              </a:rPr>
              <a:t>为根据的文献和数据已经存在。</a:t>
            </a:r>
          </a:p>
        </p:txBody>
      </p:sp>
      <p:sp>
        <p:nvSpPr>
          <p:cNvPr id="467971" name="Rectangle 3"/>
          <p:cNvSpPr>
            <a:spLocks noChangeArrowheads="1"/>
          </p:cNvSpPr>
          <p:nvPr/>
        </p:nvSpPr>
        <p:spPr bwMode="auto">
          <a:xfrm>
            <a:off x="457200" y="2057400"/>
            <a:ext cx="7069138" cy="328613"/>
          </a:xfrm>
          <a:prstGeom prst="rect">
            <a:avLst/>
          </a:prstGeom>
          <a:noFill/>
          <a:ln w="9525">
            <a:noFill/>
            <a:miter lim="800000"/>
            <a:headEnd type="none" w="sm" len="sm"/>
            <a:tailEnd type="none" w="sm" len="sm"/>
          </a:ln>
          <a:effectLst/>
        </p:spPr>
        <p:txBody>
          <a:bodyPr wrap="none" lIns="0" tIns="0" rIns="0" bIns="0">
            <a:spAutoFit/>
          </a:bodyPr>
          <a:lstStyle/>
          <a:p>
            <a:r>
              <a:rPr kumimoji="1" lang="zh-CN" altLang="en-US" sz="2400" b="1">
                <a:solidFill>
                  <a:schemeClr val="bg2"/>
                </a:solidFill>
                <a:effectLst>
                  <a:outerShdw blurRad="38100" dist="38100" dir="2700000" algn="tl">
                    <a:srgbClr val="C0C0C0"/>
                  </a:outerShdw>
                </a:effectLst>
                <a:latin typeface="宋体" pitchFamily="2" charset="-122"/>
              </a:rPr>
              <a:t>争议</a:t>
            </a:r>
            <a:r>
              <a:rPr kumimoji="1" lang="zh-CN" altLang="en-US" sz="2400" b="1">
                <a:solidFill>
                  <a:srgbClr val="0000FF"/>
                </a:solidFill>
                <a:effectLst>
                  <a:outerShdw blurRad="38100" dist="38100" dir="2700000" algn="tl">
                    <a:srgbClr val="C0C0C0"/>
                  </a:outerShdw>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是否使用代码行数（</a:t>
            </a:r>
            <a:r>
              <a:rPr kumimoji="1" lang="en-US" altLang="zh-CN" sz="2400" b="1">
                <a:solidFill>
                  <a:schemeClr val="tx1"/>
                </a:solidFill>
                <a:effectLst>
                  <a:outerShdw blurRad="38100" dist="38100" dir="2700000" algn="tl">
                    <a:srgbClr val="C0C0C0"/>
                  </a:outerShdw>
                </a:effectLst>
                <a:latin typeface="宋体" pitchFamily="2" charset="-122"/>
              </a:rPr>
              <a:t>LOC</a:t>
            </a:r>
            <a:r>
              <a:rPr kumimoji="1" lang="zh-CN" altLang="en-US" sz="2400" b="1">
                <a:solidFill>
                  <a:schemeClr val="tx1"/>
                </a:solidFill>
                <a:effectLst>
                  <a:outerShdw blurRad="38100" dist="38100" dir="2700000" algn="tl">
                    <a:srgbClr val="C0C0C0"/>
                  </a:outerShdw>
                </a:effectLst>
                <a:latin typeface="宋体" pitchFamily="2" charset="-122"/>
              </a:rPr>
              <a:t>）做为度量的依据？</a:t>
            </a:r>
          </a:p>
        </p:txBody>
      </p:sp>
      <p:sp>
        <p:nvSpPr>
          <p:cNvPr id="467973" name="Rectangle 5"/>
          <p:cNvSpPr>
            <a:spLocks noChangeArrowheads="1"/>
          </p:cNvSpPr>
          <p:nvPr/>
        </p:nvSpPr>
        <p:spPr bwMode="auto">
          <a:xfrm>
            <a:off x="492313" y="4581128"/>
            <a:ext cx="7775078" cy="1846659"/>
          </a:xfrm>
          <a:prstGeom prst="rect">
            <a:avLst/>
          </a:prstGeom>
          <a:noFill/>
          <a:ln w="9525">
            <a:noFill/>
            <a:miter lim="800000"/>
            <a:headEnd type="none" w="sm" len="sm"/>
            <a:tailEnd type="none" w="sm" len="sm"/>
          </a:ln>
          <a:effectLst/>
        </p:spPr>
        <p:txBody>
          <a:bodyPr wrap="square" lIns="0" tIns="0" rIns="0" bIns="0">
            <a:spAutoFit/>
          </a:bodyPr>
          <a:lstStyle/>
          <a:p>
            <a:pPr>
              <a:lnSpc>
                <a:spcPct val="150000"/>
              </a:lnSpc>
              <a:spcBef>
                <a:spcPct val="20000"/>
              </a:spcBef>
              <a:spcAft>
                <a:spcPct val="0"/>
              </a:spcAft>
              <a:buClr>
                <a:schemeClr val="tx1"/>
              </a:buClr>
              <a:buFont typeface="Monotype Sorts" pitchFamily="2" charset="2"/>
              <a:buNone/>
            </a:pPr>
            <a:r>
              <a:rPr kumimoji="1" lang="zh-CN" altLang="en-US" sz="2000" b="1" dirty="0">
                <a:solidFill>
                  <a:srgbClr val="0000FF"/>
                </a:solidFill>
                <a:effectLst>
                  <a:outerShdw blurRad="38100" dist="38100" dir="2700000" algn="tl">
                    <a:srgbClr val="C0C0C0"/>
                  </a:outerShdw>
                </a:effectLst>
                <a:latin typeface="宋体" pitchFamily="2" charset="-122"/>
              </a:rPr>
              <a:t>反方：</a:t>
            </a:r>
            <a:r>
              <a:rPr kumimoji="1" lang="en-US" altLang="zh-CN" sz="2000" b="1" dirty="0">
                <a:solidFill>
                  <a:schemeClr val="tx1"/>
                </a:solidFill>
                <a:effectLst>
                  <a:outerShdw blurRad="38100" dist="38100" dir="2700000" algn="tl">
                    <a:srgbClr val="C0C0C0"/>
                  </a:outerShdw>
                </a:effectLst>
                <a:latin typeface="宋体" pitchFamily="2" charset="-122"/>
              </a:rPr>
              <a:t>LOC</a:t>
            </a:r>
            <a:r>
              <a:rPr kumimoji="1" lang="zh-CN" altLang="en-US" sz="2000" b="1" dirty="0">
                <a:solidFill>
                  <a:schemeClr val="tx1"/>
                </a:solidFill>
                <a:effectLst>
                  <a:outerShdw blurRad="38100" dist="38100" dir="2700000" algn="tl">
                    <a:srgbClr val="C0C0C0"/>
                  </a:outerShdw>
                </a:effectLst>
                <a:latin typeface="宋体" pitchFamily="2" charset="-122"/>
              </a:rPr>
              <a:t>度量与程序设计语言有关，它们不适用于设计很好且较短的程序，也不适合于非过程型语言。若在估算中使用，很难达到要求的详细程度（计划者必须在分析和设计远未完成之前就要估算出需要生产的</a:t>
            </a:r>
            <a:r>
              <a:rPr kumimoji="1" lang="en-US" altLang="zh-CN" sz="2000" b="1" dirty="0">
                <a:solidFill>
                  <a:schemeClr val="tx1"/>
                </a:solidFill>
                <a:effectLst>
                  <a:outerShdw blurRad="38100" dist="38100" dir="2700000" algn="tl">
                    <a:srgbClr val="C0C0C0"/>
                  </a:outerShdw>
                </a:effectLst>
                <a:latin typeface="宋体" pitchFamily="2" charset="-122"/>
              </a:rPr>
              <a:t>LOC</a:t>
            </a:r>
            <a:r>
              <a:rPr kumimoji="1" lang="zh-CN" altLang="en-US" sz="2000" b="1" dirty="0">
                <a:solidFill>
                  <a:schemeClr val="tx1"/>
                </a:solidFill>
                <a:effectLst>
                  <a:outerShdw blurRad="38100" dist="38100" dir="2700000" algn="tl">
                    <a:srgbClr val="C0C0C0"/>
                  </a:outerShdw>
                </a:effectLst>
                <a:latin typeface="宋体" pitchFamily="2" charset="-122"/>
              </a:rPr>
              <a:t>）。</a:t>
            </a:r>
          </a:p>
        </p:txBody>
      </p:sp>
      <p:sp>
        <p:nvSpPr>
          <p:cNvPr id="467975" name="Rectangle 7"/>
          <p:cNvSpPr>
            <a:spLocks noChangeArrowheads="1"/>
          </p:cNvSpPr>
          <p:nvPr/>
        </p:nvSpPr>
        <p:spPr bwMode="auto">
          <a:xfrm>
            <a:off x="1908175" y="260350"/>
            <a:ext cx="5943600" cy="628650"/>
          </a:xfrm>
          <a:prstGeom prst="rect">
            <a:avLst/>
          </a:prstGeom>
          <a:noFill/>
          <a:ln w="9525">
            <a:noFill/>
            <a:miter lim="800000"/>
            <a:headEnd/>
            <a:tailEnd/>
          </a:ln>
          <a:effectLst/>
        </p:spPr>
        <p:txBody>
          <a:bodyPr lIns="92075" tIns="46038" rIns="92075" bIns="46038" anchor="ctr"/>
          <a:lstStyle/>
          <a:p>
            <a:pPr algn="ctr">
              <a:lnSpc>
                <a:spcPct val="100000"/>
              </a:lnSpc>
              <a:spcAft>
                <a:spcPct val="0"/>
              </a:spcAft>
              <a:buClrTx/>
              <a:buSzTx/>
              <a:buFontTx/>
              <a:buNone/>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软件项目规模度量</a:t>
            </a:r>
          </a:p>
        </p:txBody>
      </p:sp>
      <p:sp>
        <p:nvSpPr>
          <p:cNvPr id="467977" name="Rectangle 9"/>
          <p:cNvSpPr>
            <a:spLocks noChangeArrowheads="1"/>
          </p:cNvSpPr>
          <p:nvPr/>
        </p:nvSpPr>
        <p:spPr bwMode="auto">
          <a:xfrm>
            <a:off x="250825" y="1268413"/>
            <a:ext cx="4968875" cy="40005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en-US" altLang="zh-CN" sz="2800" b="1">
                <a:solidFill>
                  <a:schemeClr val="hlink"/>
                </a:solidFill>
                <a:effectLst>
                  <a:outerShdw blurRad="38100" dist="38100" dir="2700000" algn="tl">
                    <a:srgbClr val="C0C0C0"/>
                  </a:outerShdw>
                </a:effectLst>
                <a:latin typeface="宋体" pitchFamily="2" charset="-122"/>
              </a:rPr>
              <a:t>1.</a:t>
            </a:r>
            <a:r>
              <a:rPr lang="zh-CN" altLang="en-US" sz="2800" b="1">
                <a:solidFill>
                  <a:schemeClr val="hlink"/>
                </a:solidFill>
                <a:effectLst>
                  <a:outerShdw blurRad="38100" dist="38100" dir="2700000" algn="tl">
                    <a:srgbClr val="C0C0C0"/>
                  </a:outerShdw>
                </a:effectLst>
                <a:latin typeface="宋体" pitchFamily="2" charset="-122"/>
              </a:rPr>
              <a:t>直接度量－－代码行技术</a:t>
            </a:r>
            <a:endParaRPr lang="zh-CN" altLang="en-US" sz="2800" b="1">
              <a:solidFill>
                <a:schemeClr val="tx1"/>
              </a:solidFill>
              <a:effectLst>
                <a:outerShdw blurRad="38100" dist="38100" dir="2700000" algn="tl">
                  <a:srgbClr val="C0C0C0"/>
                </a:outerShdw>
              </a:effectLst>
              <a:latin typeface="宋体" pitchFamily="2" charset="-122"/>
            </a:endParaRPr>
          </a:p>
        </p:txBody>
      </p:sp>
    </p:spTree>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第11章 软件项目管理（胡思康）">
  <a:themeElements>
    <a:clrScheme name="第11章 软件项目管理（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fontScheme name="第11章 软件项目管理（胡思康）">
      <a:majorFont>
        <a:latin typeface="Arial"/>
        <a:ea typeface=""/>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0" tIns="0" rIns="0" bIns="0" numCol="1" anchor="t" anchorCtr="0" compatLnSpc="1">
        <a:prstTxWarp prst="textNoShape">
          <a:avLst/>
        </a:prstTxWarp>
      </a:bodyPr>
      <a:lstStyle>
        <a:def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defRPr kumimoji="0" lang="zh-CN" altLang="en-US" sz="14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0" tIns="0" rIns="0" bIns="0" numCol="1" anchor="t" anchorCtr="0" compatLnSpc="1">
        <a:prstTxWarp prst="textNoShape">
          <a:avLst/>
        </a:prstTxWarp>
      </a:bodyPr>
      <a:lstStyle>
        <a:def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defRPr kumimoji="0" lang="zh-CN" altLang="en-US" sz="14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第11章 软件项目管理（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E:\BIT文件\教学\软件工程\软件工程（2006年）\第一章  软件与软件工程.ppt</Template>
  <TotalTime>187</TotalTime>
  <Pages>57</Pages>
  <Words>2875</Words>
  <Application>Microsoft Office PowerPoint</Application>
  <PresentationFormat>全屏显示(4:3)</PresentationFormat>
  <Paragraphs>339</Paragraphs>
  <Slides>31</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5" baseType="lpstr">
      <vt:lpstr>Monotype Sorts</vt:lpstr>
      <vt:lpstr>华文新魏</vt:lpstr>
      <vt:lpstr>楷体</vt:lpstr>
      <vt:lpstr>楷体_GB2312</vt:lpstr>
      <vt:lpstr>隶书</vt:lpstr>
      <vt:lpstr>宋体</vt:lpstr>
      <vt:lpstr>Arial</vt:lpstr>
      <vt:lpstr>Arial Narrow</vt:lpstr>
      <vt:lpstr>Symbol</vt:lpstr>
      <vt:lpstr>Times New Roman</vt:lpstr>
      <vt:lpstr>Wingdings</vt:lpstr>
      <vt:lpstr>Wingdings 3</vt:lpstr>
      <vt:lpstr>第11章 软件项目管理（胡思康）</vt:lpstr>
      <vt:lpstr>位图图像</vt:lpstr>
      <vt:lpstr>第11章  软件项目管理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调和不同的度量方法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项目质量管理</vt:lpstr>
      <vt:lpstr>项目质量管理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软件工程概论</dc:title>
  <dc:creator>胡思康</dc:creator>
  <cp:lastModifiedBy>HSK</cp:lastModifiedBy>
  <cp:revision>267</cp:revision>
  <cp:lastPrinted>1601-01-01T00:00:00Z</cp:lastPrinted>
  <dcterms:created xsi:type="dcterms:W3CDTF">1997-09-08T01:09:18Z</dcterms:created>
  <dcterms:modified xsi:type="dcterms:W3CDTF">2020-01-01T05:08:16Z</dcterms:modified>
</cp:coreProperties>
</file>